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688" r:id="rId2"/>
  </p:sldMasterIdLst>
  <p:notesMasterIdLst>
    <p:notesMasterId r:id="rId48"/>
  </p:notesMasterIdLst>
  <p:sldIdLst>
    <p:sldId id="304" r:id="rId3"/>
    <p:sldId id="497" r:id="rId4"/>
    <p:sldId id="313" r:id="rId5"/>
    <p:sldId id="481" r:id="rId6"/>
    <p:sldId id="502" r:id="rId7"/>
    <p:sldId id="484" r:id="rId8"/>
    <p:sldId id="482" r:id="rId9"/>
    <p:sldId id="297" r:id="rId10"/>
    <p:sldId id="298" r:id="rId11"/>
    <p:sldId id="485" r:id="rId12"/>
    <p:sldId id="494" r:id="rId13"/>
    <p:sldId id="503" r:id="rId14"/>
    <p:sldId id="504" r:id="rId15"/>
    <p:sldId id="483" r:id="rId16"/>
    <p:sldId id="492" r:id="rId17"/>
    <p:sldId id="505" r:id="rId18"/>
    <p:sldId id="306" r:id="rId19"/>
    <p:sldId id="499" r:id="rId20"/>
    <p:sldId id="486" r:id="rId21"/>
    <p:sldId id="495" r:id="rId22"/>
    <p:sldId id="512" r:id="rId23"/>
    <p:sldId id="487" r:id="rId24"/>
    <p:sldId id="507" r:id="rId25"/>
    <p:sldId id="508" r:id="rId26"/>
    <p:sldId id="347" r:id="rId27"/>
    <p:sldId id="345" r:id="rId28"/>
    <p:sldId id="346" r:id="rId29"/>
    <p:sldId id="378" r:id="rId30"/>
    <p:sldId id="348" r:id="rId31"/>
    <p:sldId id="379" r:id="rId32"/>
    <p:sldId id="380" r:id="rId33"/>
    <p:sldId id="506" r:id="rId34"/>
    <p:sldId id="344" r:id="rId35"/>
    <p:sldId id="349" r:id="rId36"/>
    <p:sldId id="488" r:id="rId37"/>
    <p:sldId id="276" r:id="rId38"/>
    <p:sldId id="489" r:id="rId39"/>
    <p:sldId id="496" r:id="rId40"/>
    <p:sldId id="511" r:id="rId41"/>
    <p:sldId id="509" r:id="rId42"/>
    <p:sldId id="510" r:id="rId43"/>
    <p:sldId id="305" r:id="rId44"/>
    <p:sldId id="515" r:id="rId45"/>
    <p:sldId id="514" r:id="rId46"/>
    <p:sldId id="49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59"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7675B4-FCD2-4BED-A94F-4417E889FF49}" type="datetimeFigureOut">
              <a:rPr lang="en-US" smtClean="0"/>
              <a:t>9/8/23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4AD3C-F3BD-4FD4-AAB2-E2030472CFD8}" type="slidenum">
              <a:rPr lang="en-US" smtClean="0"/>
              <a:t>‹#›</a:t>
            </a:fld>
            <a:endParaRPr lang="en-US"/>
          </a:p>
        </p:txBody>
      </p:sp>
    </p:spTree>
    <p:extLst>
      <p:ext uri="{BB962C8B-B14F-4D97-AF65-F5344CB8AC3E}">
        <p14:creationId xmlns:p14="http://schemas.microsoft.com/office/powerpoint/2010/main" val="622303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7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Development history of neural networks (milestones of deep learning):</a:t>
            </a:r>
          </a:p>
          <a:p>
            <a:pPr>
              <a:lnSpc>
                <a:spcPct val="100000"/>
              </a:lnSpc>
            </a:pPr>
            <a:r>
              <a:rPr lang="en-US" dirty="0"/>
              <a:t>Budding neural network (1958–1969)</a:t>
            </a:r>
          </a:p>
          <a:p>
            <a:pPr lvl="1">
              <a:lnSpc>
                <a:spcPct val="100000"/>
              </a:lnSpc>
            </a:pPr>
            <a:r>
              <a:rPr lang="en-US" dirty="0"/>
              <a:t>In 1958, Frank Rosenblatt invented the perceptron algorithm.</a:t>
            </a:r>
          </a:p>
          <a:p>
            <a:pPr lvl="1">
              <a:lnSpc>
                <a:spcPct val="100000"/>
              </a:lnSpc>
            </a:pPr>
            <a:r>
              <a:rPr lang="en-US" dirty="0"/>
              <a:t>In 1969, Marvin </a:t>
            </a:r>
            <a:r>
              <a:rPr lang="en-US" dirty="0" err="1"/>
              <a:t>Minsky</a:t>
            </a:r>
            <a:r>
              <a:rPr lang="en-US" dirty="0"/>
              <a:t>, pioneer of artificial intelligence in the US, questioned that the perceptron could handle only linear classification problems and failed to classify even the simplest XOR problems. The research on the perceptron was doomed to failure.</a:t>
            </a:r>
          </a:p>
          <a:p>
            <a:pPr>
              <a:lnSpc>
                <a:spcPct val="100000"/>
              </a:lnSpc>
            </a:pPr>
            <a:r>
              <a:rPr lang="en-US" dirty="0"/>
              <a:t>Developing neural network (1986–1998)</a:t>
            </a:r>
          </a:p>
          <a:p>
            <a:pPr lvl="1">
              <a:lnSpc>
                <a:spcPct val="100000"/>
              </a:lnSpc>
            </a:pPr>
            <a:r>
              <a:rPr lang="en-US" dirty="0"/>
              <a:t>The second-generation neural network: In 1986, G. E. Hinton, a deep learning expert, developed a BP algorithm suitable for multilayer perceptron (MLP) and used Sigmoid for non-linear mapping, which solved the problem of non-linear classification and learning.</a:t>
            </a:r>
          </a:p>
          <a:p>
            <a:pPr lvl="1">
              <a:lnSpc>
                <a:spcPct val="100000"/>
              </a:lnSpc>
            </a:pPr>
            <a:r>
              <a:rPr lang="en-US" dirty="0"/>
              <a:t>Universal approximation theorem: In 1989, Robert Hecht-Nielsen proved that a continuous function f in any closed interval could be approximated by a BP network containing a hidden layer.</a:t>
            </a:r>
          </a:p>
          <a:p>
            <a:pPr>
              <a:lnSpc>
                <a:spcPct val="100000"/>
              </a:lnSpc>
            </a:pPr>
            <a:r>
              <a:rPr lang="en-US" dirty="0"/>
              <a:t>Emerging neural network (since 2006)</a:t>
            </a:r>
          </a:p>
          <a:p>
            <a:pPr lvl="1">
              <a:lnSpc>
                <a:spcPct val="100000"/>
              </a:lnSpc>
            </a:pPr>
            <a:r>
              <a:rPr lang="en-US" dirty="0"/>
              <a:t>Year 2006 is the first year of deep learning. In 2006, Hinton proposed a solution to the vanishing gradient problem in the deep neural network training: weight initialization for unsupervised </a:t>
            </a:r>
            <a:r>
              <a:rPr lang="en-US" dirty="0" err="1"/>
              <a:t>pre-training+weight</a:t>
            </a:r>
            <a:r>
              <a:rPr lang="en-US" dirty="0"/>
              <a:t> adjustment for supervised training.</a:t>
            </a:r>
          </a:p>
          <a:p>
            <a:pPr lvl="1">
              <a:lnSpc>
                <a:spcPct val="100000"/>
              </a:lnSpc>
            </a:pPr>
            <a:r>
              <a:rPr lang="en-US" dirty="0"/>
              <a:t>In 2012, CNN neural network of Hinton's team overwhelmed other methods and won the first prize in the top image recognition competition </a:t>
            </a:r>
            <a:r>
              <a:rPr lang="en-US" dirty="0" err="1"/>
              <a:t>ImageNet</a:t>
            </a:r>
            <a:r>
              <a:rPr lang="en-US" dirty="0"/>
              <a:t>, setting off an upsurge of deep learning.</a:t>
            </a:r>
          </a:p>
          <a:p>
            <a:pPr lvl="1">
              <a:lnSpc>
                <a:spcPct val="100000"/>
              </a:lnSpc>
            </a:pPr>
            <a:r>
              <a:rPr lang="en-US" dirty="0"/>
              <a:t>In 2016, the deep learning AI program </a:t>
            </a:r>
            <a:r>
              <a:rPr lang="en-US" dirty="0" err="1"/>
              <a:t>AlphaGo</a:t>
            </a:r>
            <a:r>
              <a:rPr lang="en-US" dirty="0"/>
              <a:t> developed by Google beat the Go world champion Lee </a:t>
            </a:r>
            <a:r>
              <a:rPr lang="en-US" dirty="0" err="1"/>
              <a:t>Sedol</a:t>
            </a:r>
            <a:r>
              <a:rPr lang="en-US" dirty="0"/>
              <a:t> who is a player of 9 </a:t>
            </a:r>
            <a:r>
              <a:rPr lang="en-US" dirty="0" err="1"/>
              <a:t>dan</a:t>
            </a:r>
            <a:r>
              <a:rPr lang="en-US" dirty="0"/>
              <a:t> rank, further promoting the popularity of deep learning.</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674645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61024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1715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56717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94110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898501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78762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1372661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352697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8105380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583223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165445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actual classification networks are feedforward networks that are formed by interconnected convolutional and pooling layers. The pooling layer has the following functions:</a:t>
            </a:r>
          </a:p>
          <a:p>
            <a:pPr lvl="1"/>
            <a:r>
              <a:rPr lang="en-US"/>
              <a:t>Invariance: Max pooling ensures invariance within a certain range, because the maximum value of a region is the last output value regardless of where the value is.</a:t>
            </a:r>
          </a:p>
          <a:p>
            <a:pPr lvl="1"/>
            <a:r>
              <a:rPr lang="en-US"/>
              <a:t>Reducing the input size for the next layer: Pooling effectively reduces the size of the input data for the next layer, the number of parameters, and computation workload.</a:t>
            </a:r>
          </a:p>
          <a:p>
            <a:pPr lvl="1"/>
            <a:r>
              <a:rPr lang="en-US"/>
              <a:t>Obtaining fixed-length data: By properly setting the pooling window size and stride, we can obtain fixed-length outputs from variable-length inputs.</a:t>
            </a:r>
          </a:p>
          <a:p>
            <a:pPr lvl="1"/>
            <a:r>
              <a:rPr lang="en-US"/>
              <a:t>Increasing the scale: The features of the previous layer can be extracted from a larger scale.</a:t>
            </a:r>
          </a:p>
          <a:p>
            <a:pPr lvl="1"/>
            <a:r>
              <a:rPr lang="en-US"/>
              <a:t>Preventing overfitting: Pooling simplifies the network and reduces the fitting precision. Therefore, it can prevent overfitting (pay attention to the possible underfitting).</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7698544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55780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Input layer: inputs data.</a:t>
            </a:r>
          </a:p>
          <a:p>
            <a:r>
              <a:rPr lang="en-US"/>
              <a:t>Convolutional layer: composed of several convolutional units. The parameters of each convolutional unit are obtained by optimizing the backpropagation algorithm. The purpose of convolution calculation is to extract different input features. The first convolutional layer may extract only some low-level features such as edges, lines, and angles. A multi-layer network can extract more complex features based on the low-level features.</a:t>
            </a:r>
          </a:p>
          <a:p>
            <a:r>
              <a:rPr lang="en-US"/>
              <a:t>Rectified linear units layer (ReLU layer): uses ReLU f(x) = max(0, x) as the activation function.</a:t>
            </a:r>
          </a:p>
          <a:p>
            <a:r>
              <a:rPr lang="en-US"/>
              <a:t>Pooling layer: partitions features obtained from the convolutional layer into some areas and outputs the maximum or minimum value, generating new features with a smaller spatial size.</a:t>
            </a:r>
          </a:p>
          <a:p>
            <a:r>
              <a:rPr lang="en-US"/>
              <a:t>Fully connected layer: integrates all local features into global features to calculate the final scores for each type.</a:t>
            </a:r>
          </a:p>
          <a:p>
            <a:r>
              <a:rPr lang="en-US"/>
              <a:t>Output layer: outputs the final result.</a:t>
            </a:r>
          </a:p>
          <a:p>
            <a:endParaRPr lang="zh-CN" altLang="en-US"/>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7600964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6341546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备注占位符 4"/>
              <p:cNvSpPr>
                <a:spLocks noGrp="1"/>
              </p:cNvSpPr>
              <p:nvPr>
                <p:ph type="body" idx="1"/>
              </p:nvPr>
            </p:nvSpPr>
            <p:spPr/>
            <p:txBody>
              <a:bodyPr/>
              <a:lstStyle/>
              <a:p>
                <a:pPr lvl="0"/>
                <a:r>
                  <a:rPr lang="en-US" dirty="0"/>
                  <a:t>Approach: The core approach of the gradient descent method is as follows: The negative gradient direction is the fastest descent direction of the function. Therefore, the minimum point of </a:t>
                </a:r>
                <a14:m>
                  <m:oMath xmlns:m="http://schemas.openxmlformats.org/officeDocument/2006/math">
                    <m:r>
                      <a:rPr lang="en-US" altLang="zh-CN" dirty="0">
                        <a:latin typeface="Cambria Math" panose="02040503050406030204" pitchFamily="18" charset="0"/>
                        <a:sym typeface="+mn-lt"/>
                      </a:rPr>
                      <m:t>𝐸</m:t>
                    </m:r>
                    <m:r>
                      <a:rPr lang="en-US" altLang="zh-CN" dirty="0">
                        <a:latin typeface="Cambria Math" panose="02040503050406030204" pitchFamily="18" charset="0"/>
                        <a:sym typeface="+mn-lt"/>
                      </a:rPr>
                      <m:t>(</m:t>
                    </m:r>
                    <m:r>
                      <a:rPr lang="en-US" altLang="zh-CN" dirty="0">
                        <a:latin typeface="Cambria Math" panose="02040503050406030204" pitchFamily="18" charset="0"/>
                        <a:sym typeface="+mn-lt"/>
                      </a:rPr>
                      <m:t>𝑊</m:t>
                    </m:r>
                    <m:r>
                      <a:rPr lang="en-US" altLang="zh-CN" dirty="0">
                        <a:latin typeface="Cambria Math" panose="02040503050406030204" pitchFamily="18" charset="0"/>
                        <a:sym typeface="+mn-lt"/>
                      </a:rPr>
                      <m:t>)</m:t>
                    </m:r>
                  </m:oMath>
                </a14:m>
                <a:r>
                  <a:rPr lang="en-US" dirty="0"/>
                  <a:t> is expected to exist along the −() direction.</a:t>
                </a:r>
              </a:p>
              <a:p>
                <a:endParaRPr lang="zh-CN" altLang="en-US" dirty="0"/>
              </a:p>
            </p:txBody>
          </p:sp>
        </mc:Choice>
        <mc:Fallback xmlns="">
          <p:sp>
            <p:nvSpPr>
              <p:cNvPr id="5" name="备注占位符 4"/>
              <p:cNvSpPr>
                <a:spLocks noGrp="1"/>
              </p:cNvSpPr>
              <p:nvPr>
                <p:ph type="body" idx="1"/>
              </p:nvPr>
            </p:nvSpPr>
            <p:spPr/>
            <p:txBody>
              <a:bodyPr/>
              <a:lstStyle/>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zh-CN" altLang="en-US" sz="1100" b="1" kern="1200" baseline="0" dirty="0" smtClean="0">
                    <a:solidFill>
                      <a:schemeClr val="tx1"/>
                    </a:solidFill>
                    <a:latin typeface="Huawei Sans" panose="020C0503030203020204" pitchFamily="34" charset="0"/>
                    <a:ea typeface="方正兰亭黑简体" panose="02000000000000000000" pitchFamily="2" charset="-122"/>
                    <a:cs typeface="+mn-ea"/>
                    <a:sym typeface="+mn-lt"/>
                  </a:rPr>
                  <a:t>解决思路</a:t>
                </a:r>
                <a:r>
                  <a:rPr lang="zh-CN" altLang="en-US" sz="1100" kern="1200" baseline="0" dirty="0" smtClean="0">
                    <a:solidFill>
                      <a:schemeClr val="tx1"/>
                    </a:solidFill>
                    <a:latin typeface="Huawei Sans" panose="020C0503030203020204" pitchFamily="34" charset="0"/>
                    <a:ea typeface="方正兰亭黑简体" panose="02000000000000000000" pitchFamily="2" charset="-122"/>
                    <a:cs typeface="+mn-ea"/>
                    <a:sym typeface="+mn-lt"/>
                  </a:rPr>
                  <a:t>：负</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梯度方向是函数下降最快的方向，那我们可以从某个点开始，沿着−𝛻𝐸</a:t>
                </a:r>
                <a:r>
                  <a:rPr lang="en-US" altLang="zh-CN" sz="1100" kern="1200" baseline="0" dirty="0">
                    <a:solidFill>
                      <a:schemeClr val="tx1"/>
                    </a:solidFill>
                    <a:latin typeface="Huawei Sans" panose="020C0503030203020204" pitchFamily="34" charset="0"/>
                    <a:ea typeface="方正兰亭黑简体" panose="02000000000000000000" pitchFamily="2" charset="-122"/>
                    <a:cs typeface="+mn-ea"/>
                    <a:sym typeface="+mn-lt"/>
                  </a:rPr>
                  <a:t>(</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𝑊</a:t>
                </a:r>
                <a:r>
                  <a:rPr lang="en-US" altLang="zh-CN" sz="1100" kern="1200" baseline="0" dirty="0">
                    <a:solidFill>
                      <a:schemeClr val="tx1"/>
                    </a:solidFill>
                    <a:latin typeface="Huawei Sans" panose="020C0503030203020204" pitchFamily="34" charset="0"/>
                    <a:ea typeface="方正兰亭黑简体" panose="02000000000000000000" pitchFamily="2" charset="-122"/>
                    <a:cs typeface="+mn-ea"/>
                    <a:sym typeface="+mn-lt"/>
                  </a:rPr>
                  <a:t>)</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方向一路前行，期望最终可以找到</a:t>
                </a:r>
                <a:r>
                  <a:rPr lang="en-US" altLang="zh-CN" sz="1100" i="0" dirty="0">
                    <a:latin typeface="Cambria Math" panose="02040503050406030204" pitchFamily="18" charset="0"/>
                    <a:cs typeface="+mn-ea"/>
                    <a:sym typeface="+mn-lt"/>
                  </a:rPr>
                  <a:t>𝐸(𝑊)</a:t>
                </a:r>
                <a:r>
                  <a:rPr lang="zh-CN" altLang="en-US" sz="1100" kern="1200" baseline="0" dirty="0">
                    <a:solidFill>
                      <a:schemeClr val="tx1"/>
                    </a:solidFill>
                    <a:latin typeface="Huawei Sans" panose="020C0503030203020204" pitchFamily="34" charset="0"/>
                    <a:ea typeface="方正兰亭黑简体" panose="02000000000000000000" pitchFamily="2" charset="-122"/>
                    <a:cs typeface="+mn-ea"/>
                    <a:sym typeface="+mn-lt"/>
                  </a:rPr>
                  <a:t>的极小值点，这就是梯度下降法的核心思想。</a:t>
                </a:r>
              </a:p>
              <a:p>
                <a:endParaRPr lang="zh-CN" altLang="en-US" dirty="0"/>
              </a:p>
            </p:txBody>
          </p:sp>
        </mc:Fallback>
      </mc:AlternateContent>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508223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备注占位符 4"/>
          <p:cNvSpPr>
            <a:spLocks noGrp="1"/>
          </p:cNvSpPr>
          <p:nvPr>
            <p:ph type="body" idx="1"/>
          </p:nvPr>
        </p:nvSpPr>
        <p:spPr/>
        <p:txBody>
          <a:bodyPr/>
          <a:lstStyle/>
          <a:p>
            <a:r>
              <a:rPr lang="en-US" dirty="0"/>
              <a:t>First, let's take a look at the simplest neural network — single-layer perceptron.</a:t>
            </a:r>
          </a:p>
          <a:p>
            <a:r>
              <a:rPr lang="en-US" dirty="0"/>
              <a:t>In 1958, Frank Rosenblatt invented the perceptron algorithm. Such an algorithm coexisted with machine learning for more than a decade.</a:t>
            </a:r>
          </a:p>
          <a:p>
            <a:r>
              <a:rPr lang="en-US" dirty="0"/>
              <a:t>In 1969, Marvin Minsky, pioneer of artificial intelligence in the US, questioned that the perceptron could handle only linear classification problems and failed to classify even the simplest XOR problems. The research on the perceptron was doomed to failure.</a:t>
            </a:r>
          </a:p>
        </p:txBody>
      </p:sp>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943313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5" name="备注占位符 4"/>
              <p:cNvSpPr>
                <a:spLocks noGrp="1"/>
              </p:cNvSpPr>
              <p:nvPr>
                <p:ph type="body" idx="1"/>
              </p:nvPr>
            </p:nvSpPr>
            <p:spPr/>
            <p:txBody>
              <a:bodyPr/>
              <a:lstStyle/>
              <a:p>
                <a:pPr lvl="0"/>
                <a:r>
                  <a:rPr lang="en-US" dirty="0"/>
                  <a:t>Approach: The core approach of the gradient descent method is as follows: The negative gradient direction is the fastest descent direction of the function. Therefore, the minimum point of </a:t>
                </a:r>
                <a14:m>
                  <m:oMath xmlns:m="http://schemas.openxmlformats.org/officeDocument/2006/math">
                    <m:r>
                      <a:rPr lang="en-US" altLang="zh-CN" dirty="0">
                        <a:latin typeface="Cambria Math" panose="02040503050406030204" pitchFamily="18" charset="0"/>
                        <a:sym typeface="+mn-lt"/>
                      </a:rPr>
                      <m:t>𝐸</m:t>
                    </m:r>
                    <m:r>
                      <a:rPr lang="en-US" altLang="zh-CN" dirty="0">
                        <a:latin typeface="Cambria Math" panose="02040503050406030204" pitchFamily="18" charset="0"/>
                        <a:sym typeface="+mn-lt"/>
                      </a:rPr>
                      <m:t>(</m:t>
                    </m:r>
                    <m:r>
                      <a:rPr lang="en-US" altLang="zh-CN" dirty="0">
                        <a:latin typeface="Cambria Math" panose="02040503050406030204" pitchFamily="18" charset="0"/>
                        <a:sym typeface="+mn-lt"/>
                      </a:rPr>
                      <m:t>𝑊</m:t>
                    </m:r>
                    <m:r>
                      <a:rPr lang="en-US" altLang="zh-CN" dirty="0">
                        <a:latin typeface="Cambria Math" panose="02040503050406030204" pitchFamily="18" charset="0"/>
                        <a:sym typeface="+mn-lt"/>
                      </a:rPr>
                      <m:t>)</m:t>
                    </m:r>
                  </m:oMath>
                </a14:m>
                <a:r>
                  <a:rPr lang="en-US" dirty="0"/>
                  <a:t> is expected to exist along the −() direction.</a:t>
                </a:r>
              </a:p>
              <a:p>
                <a:endParaRPr lang="zh-CN" altLang="en-US" dirty="0"/>
              </a:p>
            </p:txBody>
          </p:sp>
        </mc:Choice>
        <mc:Fallback>
          <p:sp>
            <p:nvSpPr>
              <p:cNvPr id="5" name="备注占位符 4"/>
              <p:cNvSpPr>
                <a:spLocks noGrp="1"/>
              </p:cNvSpPr>
              <p:nvPr>
                <p:ph type="body" idx="1"/>
              </p:nvPr>
            </p:nvSpPr>
            <p:spPr/>
            <p:txBody>
              <a:bodyPr/>
              <a:lstStyle/>
              <a:p>
                <a:pPr lvl="0"/>
                <a:r>
                  <a:rPr lang="en-US" dirty="0"/>
                  <a:t>Approach: The core approach of the gradient descent method is as follows: The negative gradient direction is the fastest descent direction of the function. Therefore, the minimum point of </a:t>
                </a:r>
                <a:r>
                  <a:rPr lang="en-US" altLang="zh-CN" i="0" dirty="0">
                    <a:latin typeface="Cambria Math" panose="02040503050406030204" pitchFamily="18" charset="0"/>
                    <a:sym typeface="+mn-lt"/>
                  </a:rPr>
                  <a:t>𝐸(𝑊)</a:t>
                </a:r>
                <a:r>
                  <a:rPr lang="en-US" dirty="0"/>
                  <a:t> is expected to exist along the −() direction.</a:t>
                </a:r>
              </a:p>
              <a:p>
                <a:endParaRPr lang="zh-CN" altLang="en-US" dirty="0"/>
              </a:p>
            </p:txBody>
          </p:sp>
        </mc:Fallback>
      </mc:AlternateContent>
      <p:sp>
        <p:nvSpPr>
          <p:cNvPr id="3" name="幻灯片图像占位符 2"/>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10229983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71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9/8/23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539728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9/8/23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86034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9/8/23</a:t>
            </a:fld>
            <a:endParaRPr lang="en-US" dirty="0"/>
          </a:p>
        </p:txBody>
      </p:sp>
    </p:spTree>
    <p:extLst>
      <p:ext uri="{BB962C8B-B14F-4D97-AF65-F5344CB8AC3E}">
        <p14:creationId xmlns:p14="http://schemas.microsoft.com/office/powerpoint/2010/main" val="3084918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9/8/23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944524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9/8/23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11975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9/8/23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650465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9/8/23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97616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9/8/23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66079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9/8/23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53141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9/8/23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73187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9/8/23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448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9150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909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9265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63928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50744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34245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20306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99828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1178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1062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9/8/23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42923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248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51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7396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5610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933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2505977756"/>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731838" y="1052514"/>
            <a:ext cx="1072832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391188325"/>
      </p:ext>
    </p:extLst>
  </p:cSld>
  <p:clrMapOvr>
    <a:masterClrMapping/>
  </p:clrMapOvr>
  <p:extLst>
    <p:ext uri="{DCECCB84-F9BA-43D5-87BE-67443E8EF086}">
      <p15:sldGuideLst xmlns:p15="http://schemas.microsoft.com/office/powerpoint/2012/main">
        <p15:guide id="0" orient="horz" pos="663">
          <p15:clr>
            <a:srgbClr val="FBAE40"/>
          </p15:clr>
        </p15:guide>
        <p15:guide id="1" orient="horz" pos="59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9/8/23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577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75" r:id="rId5"/>
    <p:sldLayoutId id="2147483680" r:id="rId6"/>
    <p:sldLayoutId id="2147483676" r:id="rId7"/>
    <p:sldLayoutId id="2147483677" r:id="rId8"/>
    <p:sldLayoutId id="2147483678" r:id="rId9"/>
    <p:sldLayoutId id="2147483679" r:id="rId10"/>
    <p:sldLayoutId id="2147483681"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7425334"/>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5.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8.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27.wmf"/><Relationship Id="rId18" Type="http://schemas.openxmlformats.org/officeDocument/2006/relationships/oleObject" Target="../embeddings/oleObject8.bin"/><Relationship Id="rId3" Type="http://schemas.openxmlformats.org/officeDocument/2006/relationships/image" Target="../media/image22.png"/><Relationship Id="rId7" Type="http://schemas.openxmlformats.org/officeDocument/2006/relationships/image" Target="../media/image24.wmf"/><Relationship Id="rId12" Type="http://schemas.openxmlformats.org/officeDocument/2006/relationships/oleObject" Target="../embeddings/oleObject5.bin"/><Relationship Id="rId17" Type="http://schemas.openxmlformats.org/officeDocument/2006/relationships/image" Target="../media/image29.wmf"/><Relationship Id="rId2" Type="http://schemas.openxmlformats.org/officeDocument/2006/relationships/notesSlide" Target="../notesSlides/notesSlide13.xml"/><Relationship Id="rId16" Type="http://schemas.openxmlformats.org/officeDocument/2006/relationships/oleObject" Target="../embeddings/oleObject7.bin"/><Relationship Id="rId20" Type="http://schemas.openxmlformats.org/officeDocument/2006/relationships/image" Target="../media/image7.png"/><Relationship Id="rId1" Type="http://schemas.openxmlformats.org/officeDocument/2006/relationships/slideLayout" Target="../slideLayouts/slideLayout29.xml"/><Relationship Id="rId6" Type="http://schemas.openxmlformats.org/officeDocument/2006/relationships/oleObject" Target="../embeddings/oleObject2.bin"/><Relationship Id="rId11" Type="http://schemas.openxmlformats.org/officeDocument/2006/relationships/image" Target="../media/image26.wmf"/><Relationship Id="rId5" Type="http://schemas.openxmlformats.org/officeDocument/2006/relationships/image" Target="../media/image23.wmf"/><Relationship Id="rId15" Type="http://schemas.openxmlformats.org/officeDocument/2006/relationships/image" Target="../media/image28.wmf"/><Relationship Id="rId10" Type="http://schemas.openxmlformats.org/officeDocument/2006/relationships/oleObject" Target="../embeddings/oleObject4.bin"/><Relationship Id="rId19" Type="http://schemas.openxmlformats.org/officeDocument/2006/relationships/image" Target="../media/image30.wmf"/><Relationship Id="rId4" Type="http://schemas.openxmlformats.org/officeDocument/2006/relationships/oleObject" Target="../embeddings/oleObject1.bin"/><Relationship Id="rId9" Type="http://schemas.openxmlformats.org/officeDocument/2006/relationships/image" Target="../media/image25.wmf"/><Relationship Id="rId14" Type="http://schemas.openxmlformats.org/officeDocument/2006/relationships/oleObject" Target="../embeddings/oleObject6.bin"/></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28.xml"/><Relationship Id="rId5" Type="http://schemas.openxmlformats.org/officeDocument/2006/relationships/image" Target="../media/image7.png"/><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6.xml"/><Relationship Id="rId6" Type="http://schemas.openxmlformats.org/officeDocument/2006/relationships/image" Target="../media/image44.jpg"/><Relationship Id="rId5" Type="http://schemas.openxmlformats.org/officeDocument/2006/relationships/image" Target="../media/image7.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11501" y="3288342"/>
            <a:ext cx="446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88830"/>
            <a:ext cx="310373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Times New Roman" panose="02020603050405020304" pitchFamily="18" charset="0"/>
                <a:cs typeface="Times New Roman" panose="02020603050405020304" pitchFamily="18" charset="0"/>
              </a:rPr>
              <a:t>Image Processing and CNN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Eng. Eman Elgallad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98422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708413" y="1908313"/>
            <a:ext cx="5361809" cy="2474339"/>
          </a:xfrm>
        </p:spPr>
        <p:txBody>
          <a:bodyPr anchor="b">
            <a:normAutofit fontScale="90000"/>
          </a:bodyPr>
          <a:lstStyle/>
          <a:p>
            <a:pPr algn="ctr"/>
            <a:r>
              <a:rPr lang="en-US" sz="4800" dirty="0">
                <a:solidFill>
                  <a:schemeClr val="tx1">
                    <a:lumMod val="75000"/>
                    <a:lumOff val="25000"/>
                  </a:schemeClr>
                </a:solidFill>
              </a:rPr>
              <a:t>Part 1:</a:t>
            </a:r>
            <a:br>
              <a:rPr lang="en-US" sz="4800" dirty="0">
                <a:solidFill>
                  <a:schemeClr val="tx1">
                    <a:lumMod val="75000"/>
                    <a:lumOff val="25000"/>
                  </a:schemeClr>
                </a:solidFill>
              </a:rPr>
            </a:br>
            <a:r>
              <a:rPr lang="en-US" sz="4800" dirty="0">
                <a:solidFill>
                  <a:schemeClr val="tx1">
                    <a:lumMod val="75000"/>
                    <a:lumOff val="25000"/>
                  </a:schemeClr>
                </a:solidFill>
              </a:rPr>
              <a:t>Image Processing</a:t>
            </a:r>
          </a:p>
        </p:txBody>
      </p:sp>
    </p:spTree>
    <p:extLst>
      <p:ext uri="{BB962C8B-B14F-4D97-AF65-F5344CB8AC3E}">
        <p14:creationId xmlns:p14="http://schemas.microsoft.com/office/powerpoint/2010/main" val="38768320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5185" y="1799303"/>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Image Processing</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3092642"/>
            <a:ext cx="8417320"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Image processing in Python is a rapidly growing field with a wide range of applications. It is used in a variety of industries, including Computer vision, medical imaging, security, etc. Image processing is the field of study and application that deals with modifying and analyzing digital images using computer algorithms.</a:t>
            </a: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1067995"/>
            <a:ext cx="11926956" cy="55746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r>
              <a:rPr lang="en-US" sz="2800" b="1" dirty="0">
                <a:solidFill>
                  <a:srgbClr val="00B0F0"/>
                </a:solidFill>
                <a:effectLst/>
                <a:latin typeface="Calibri" panose="020F0502020204030204" pitchFamily="34" charset="0"/>
                <a:ea typeface="Calibri" panose="020F0502020204030204" pitchFamily="34" charset="0"/>
                <a:cs typeface="Arial" panose="020B0604020202020204" pitchFamily="34" charset="0"/>
              </a:rPr>
              <a:t>What is an image</a:t>
            </a:r>
            <a:endParaRPr lang="en-US" sz="2800" b="1" dirty="0">
              <a:solidFill>
                <a:srgbClr val="00B0F0"/>
              </a:solidFill>
            </a:endParaRP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477078" y="1207743"/>
            <a:ext cx="11078817" cy="1015663"/>
          </a:xfrm>
          <a:prstGeom prst="rect">
            <a:avLst/>
          </a:prstGeom>
          <a:noFill/>
        </p:spPr>
        <p:txBody>
          <a:bodyPr wrap="square" rtlCol="0">
            <a:spAutoFit/>
          </a:bodyPr>
          <a:lstStyle/>
          <a:p>
            <a:r>
              <a:rPr lang="en-US" sz="2000" dirty="0"/>
              <a:t>An arrays of smaller cells (pixels) that, altogether, convey a visual information</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r>
              <a:rPr lang="en-US" sz="2000" dirty="0"/>
              <a:t>An image is made of a set of pixels, Pixels are the building blocks of an image </a:t>
            </a:r>
          </a:p>
          <a:p>
            <a:r>
              <a:rPr lang="en-US" sz="2000" dirty="0"/>
              <a:t>➢A pixel demonstrates the “intensity” of light or “color” </a:t>
            </a:r>
          </a:p>
        </p:txBody>
      </p:sp>
      <p:pic>
        <p:nvPicPr>
          <p:cNvPr id="6" name="Picture 5">
            <a:extLst>
              <a:ext uri="{FF2B5EF4-FFF2-40B4-BE49-F238E27FC236}">
                <a16:creationId xmlns:a16="http://schemas.microsoft.com/office/drawing/2014/main" id="{DABA740E-FD6A-D0D1-0A74-B5BB39D0AD19}"/>
              </a:ext>
            </a:extLst>
          </p:cNvPr>
          <p:cNvPicPr>
            <a:picLocks noChangeAspect="1"/>
          </p:cNvPicPr>
          <p:nvPr/>
        </p:nvPicPr>
        <p:blipFill>
          <a:blip r:embed="rId3"/>
          <a:stretch>
            <a:fillRect/>
          </a:stretch>
        </p:blipFill>
        <p:spPr>
          <a:xfrm>
            <a:off x="3720684" y="2452011"/>
            <a:ext cx="4972742" cy="3616539"/>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1067995"/>
            <a:ext cx="11926956" cy="55746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r>
              <a:rPr lang="en-US" sz="2800" b="1" dirty="0">
                <a:solidFill>
                  <a:srgbClr val="00B0F0"/>
                </a:solidFill>
                <a:latin typeface="Calibri" panose="020F0502020204030204" pitchFamily="34" charset="0"/>
                <a:cs typeface="Arial" panose="020B0604020202020204" pitchFamily="34" charset="0"/>
              </a:rPr>
              <a:t>Pixel Representation: </a:t>
            </a:r>
            <a:endParaRPr lang="en-US" sz="2800" b="1" dirty="0">
              <a:solidFill>
                <a:srgbClr val="00B0F0"/>
              </a:solidFill>
            </a:endParaRP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pic>
        <p:nvPicPr>
          <p:cNvPr id="9" name="Picture 8">
            <a:extLst>
              <a:ext uri="{FF2B5EF4-FFF2-40B4-BE49-F238E27FC236}">
                <a16:creationId xmlns:a16="http://schemas.microsoft.com/office/drawing/2014/main" id="{695CC1CF-3718-1008-FE2F-F53A80FB2CE3}"/>
              </a:ext>
            </a:extLst>
          </p:cNvPr>
          <p:cNvPicPr>
            <a:picLocks noChangeAspect="1"/>
          </p:cNvPicPr>
          <p:nvPr/>
        </p:nvPicPr>
        <p:blipFill>
          <a:blip r:embed="rId3"/>
          <a:stretch>
            <a:fillRect/>
          </a:stretch>
        </p:blipFill>
        <p:spPr>
          <a:xfrm>
            <a:off x="599934" y="2595804"/>
            <a:ext cx="4449662" cy="2169292"/>
          </a:xfrm>
          <a:prstGeom prst="rect">
            <a:avLst/>
          </a:prstGeom>
        </p:spPr>
      </p:pic>
      <p:sp>
        <p:nvSpPr>
          <p:cNvPr id="11" name="TextBox 10">
            <a:extLst>
              <a:ext uri="{FF2B5EF4-FFF2-40B4-BE49-F238E27FC236}">
                <a16:creationId xmlns:a16="http://schemas.microsoft.com/office/drawing/2014/main" id="{16CFAA22-9B84-9E4B-C126-607FE5604C10}"/>
              </a:ext>
            </a:extLst>
          </p:cNvPr>
          <p:cNvSpPr txBox="1"/>
          <p:nvPr/>
        </p:nvSpPr>
        <p:spPr>
          <a:xfrm>
            <a:off x="477079" y="1207742"/>
            <a:ext cx="3776870" cy="523220"/>
          </a:xfrm>
          <a:prstGeom prst="rect">
            <a:avLst/>
          </a:prstGeom>
          <a:noFill/>
        </p:spPr>
        <p:txBody>
          <a:bodyPr wrap="square" rtlCol="0">
            <a:spAutoFit/>
          </a:bodyPr>
          <a:lstStyle/>
          <a:p>
            <a:r>
              <a:rPr lang="en-US" sz="2800" b="1" dirty="0"/>
              <a:t>Grey Scale:</a:t>
            </a:r>
          </a:p>
        </p:txBody>
      </p:sp>
      <p:pic>
        <p:nvPicPr>
          <p:cNvPr id="13" name="Picture 12">
            <a:extLst>
              <a:ext uri="{FF2B5EF4-FFF2-40B4-BE49-F238E27FC236}">
                <a16:creationId xmlns:a16="http://schemas.microsoft.com/office/drawing/2014/main" id="{52E7511F-7DB5-CB42-22A0-E6F3EA0EF902}"/>
              </a:ext>
            </a:extLst>
          </p:cNvPr>
          <p:cNvPicPr>
            <a:picLocks noChangeAspect="1"/>
          </p:cNvPicPr>
          <p:nvPr/>
        </p:nvPicPr>
        <p:blipFill>
          <a:blip r:embed="rId4"/>
          <a:stretch>
            <a:fillRect/>
          </a:stretch>
        </p:blipFill>
        <p:spPr>
          <a:xfrm>
            <a:off x="6520343" y="2945567"/>
            <a:ext cx="4982270" cy="1819529"/>
          </a:xfrm>
          <a:prstGeom prst="rect">
            <a:avLst/>
          </a:prstGeom>
        </p:spPr>
      </p:pic>
      <p:sp>
        <p:nvSpPr>
          <p:cNvPr id="14" name="TextBox 13">
            <a:extLst>
              <a:ext uri="{FF2B5EF4-FFF2-40B4-BE49-F238E27FC236}">
                <a16:creationId xmlns:a16="http://schemas.microsoft.com/office/drawing/2014/main" id="{7D44CF3F-B014-F1A5-5F9C-A32D9EFB6B6F}"/>
              </a:ext>
            </a:extLst>
          </p:cNvPr>
          <p:cNvSpPr txBox="1"/>
          <p:nvPr/>
        </p:nvSpPr>
        <p:spPr>
          <a:xfrm>
            <a:off x="6520343" y="1180728"/>
            <a:ext cx="3776870" cy="523220"/>
          </a:xfrm>
          <a:prstGeom prst="rect">
            <a:avLst/>
          </a:prstGeom>
          <a:noFill/>
        </p:spPr>
        <p:txBody>
          <a:bodyPr wrap="square" rtlCol="0">
            <a:spAutoFit/>
          </a:bodyPr>
          <a:lstStyle/>
          <a:p>
            <a:r>
              <a:rPr lang="en-US" sz="2800" b="1" dirty="0"/>
              <a:t>Colored :</a:t>
            </a:r>
          </a:p>
        </p:txBody>
      </p:sp>
    </p:spTree>
    <p:extLst>
      <p:ext uri="{BB962C8B-B14F-4D97-AF65-F5344CB8AC3E}">
        <p14:creationId xmlns:p14="http://schemas.microsoft.com/office/powerpoint/2010/main" val="2914102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665629" y="319629"/>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1964977" y="3116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15181" y="0"/>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767386" y="643812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标题 2">
            <a:extLst>
              <a:ext uri="{FF2B5EF4-FFF2-40B4-BE49-F238E27FC236}">
                <a16:creationId xmlns:a16="http://schemas.microsoft.com/office/drawing/2014/main" id="{729EB62A-A45B-F227-8708-FCCEC45310D8}"/>
              </a:ext>
            </a:extLst>
          </p:cNvPr>
          <p:cNvSpPr txBox="1">
            <a:spLocks/>
          </p:cNvSpPr>
          <p:nvPr/>
        </p:nvSpPr>
        <p:spPr>
          <a:xfrm>
            <a:off x="2030431" y="600716"/>
            <a:ext cx="5388189" cy="597871"/>
          </a:xfrm>
          <a:prstGeom prst="rect">
            <a:avLst/>
          </a:prstGeom>
        </p:spPr>
        <p:txBody>
          <a:bodyPr wrap="square">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bg1"/>
                </a:solidFill>
                <a:latin typeface="Huawei Sans" panose="020C0503030203020204" pitchFamily="34" charset="0"/>
                <a:ea typeface="+mn-ea"/>
                <a:cs typeface="+mn-ea"/>
                <a:sym typeface="+mn-lt"/>
              </a:rPr>
              <a:t>Colored Images:</a:t>
            </a:r>
          </a:p>
        </p:txBody>
      </p:sp>
      <p:sp>
        <p:nvSpPr>
          <p:cNvPr id="19" name="TextBox 18">
            <a:extLst>
              <a:ext uri="{FF2B5EF4-FFF2-40B4-BE49-F238E27FC236}">
                <a16:creationId xmlns:a16="http://schemas.microsoft.com/office/drawing/2014/main" id="{A2F72FE2-A76E-3695-611F-96A39077DBFA}"/>
              </a:ext>
            </a:extLst>
          </p:cNvPr>
          <p:cNvSpPr txBox="1"/>
          <p:nvPr/>
        </p:nvSpPr>
        <p:spPr>
          <a:xfrm>
            <a:off x="665630" y="1824387"/>
            <a:ext cx="5519100" cy="4154984"/>
          </a:xfrm>
          <a:prstGeom prst="rect">
            <a:avLst/>
          </a:prstGeom>
          <a:noFill/>
        </p:spPr>
        <p:txBody>
          <a:bodyPr wrap="square">
            <a:spAutoFit/>
          </a:bodyPr>
          <a:lstStyle/>
          <a:p>
            <a:r>
              <a:rPr lang="en-US" sz="2400" dirty="0">
                <a:solidFill>
                  <a:schemeClr val="bg1"/>
                </a:solidFill>
              </a:rPr>
              <a:t>The amount of Red, Green, and</a:t>
            </a:r>
          </a:p>
          <a:p>
            <a:r>
              <a:rPr lang="en-US" sz="2400" dirty="0">
                <a:solidFill>
                  <a:schemeClr val="bg1"/>
                </a:solidFill>
              </a:rPr>
              <a:t>Blue contained in a single pixel.</a:t>
            </a:r>
          </a:p>
          <a:p>
            <a:r>
              <a:rPr lang="en-US" sz="2400" dirty="0">
                <a:solidFill>
                  <a:schemeClr val="bg1"/>
                </a:solidFill>
              </a:rPr>
              <a:t>➢ A color is ranked (from 0 to 255) to</a:t>
            </a:r>
          </a:p>
          <a:p>
            <a:r>
              <a:rPr lang="en-US" sz="2400" dirty="0">
                <a:solidFill>
                  <a:schemeClr val="bg1"/>
                </a:solidFill>
              </a:rPr>
              <a:t>carry its intensity.</a:t>
            </a:r>
          </a:p>
          <a:p>
            <a:r>
              <a:rPr lang="en-US" sz="2400" dirty="0">
                <a:solidFill>
                  <a:schemeClr val="bg1"/>
                </a:solidFill>
              </a:rPr>
              <a:t>➢ We can use 8-bit unsigned</a:t>
            </a:r>
          </a:p>
          <a:p>
            <a:r>
              <a:rPr lang="en-US" sz="2400" dirty="0">
                <a:solidFill>
                  <a:schemeClr val="bg1"/>
                </a:solidFill>
              </a:rPr>
              <a:t>integers to represent the intensity</a:t>
            </a:r>
          </a:p>
          <a:p>
            <a:r>
              <a:rPr lang="en-US" sz="2400" dirty="0">
                <a:solidFill>
                  <a:schemeClr val="bg1"/>
                </a:solidFill>
              </a:rPr>
              <a:t>➢ A tuple can represent a color that</a:t>
            </a:r>
          </a:p>
          <a:p>
            <a:r>
              <a:rPr lang="en-US" sz="2400" dirty="0">
                <a:solidFill>
                  <a:schemeClr val="bg1"/>
                </a:solidFill>
              </a:rPr>
              <a:t>is a mixed of three main colors:</a:t>
            </a:r>
          </a:p>
          <a:p>
            <a:r>
              <a:rPr lang="en-US" sz="2400" dirty="0">
                <a:solidFill>
                  <a:schemeClr val="bg1"/>
                </a:solidFill>
              </a:rPr>
              <a:t>Red, Green, and Blue.</a:t>
            </a:r>
          </a:p>
          <a:p>
            <a:r>
              <a:rPr lang="en-US" sz="2400" dirty="0">
                <a:solidFill>
                  <a:schemeClr val="bg1"/>
                </a:solidFill>
              </a:rPr>
              <a:t>➢ To create a specific color, a bucket</a:t>
            </a:r>
          </a:p>
          <a:p>
            <a:r>
              <a:rPr lang="en-US" sz="2400" dirty="0">
                <a:solidFill>
                  <a:schemeClr val="bg1"/>
                </a:solidFill>
              </a:rPr>
              <a:t>of (R, G, B) should be filled.</a:t>
            </a:r>
          </a:p>
        </p:txBody>
      </p:sp>
      <p:pic>
        <p:nvPicPr>
          <p:cNvPr id="40" name="Picture 39">
            <a:extLst>
              <a:ext uri="{FF2B5EF4-FFF2-40B4-BE49-F238E27FC236}">
                <a16:creationId xmlns:a16="http://schemas.microsoft.com/office/drawing/2014/main" id="{D879BA60-7137-410D-CD30-C394ED20C834}"/>
              </a:ext>
            </a:extLst>
          </p:cNvPr>
          <p:cNvPicPr>
            <a:picLocks noChangeAspect="1"/>
          </p:cNvPicPr>
          <p:nvPr/>
        </p:nvPicPr>
        <p:blipFill>
          <a:blip r:embed="rId4"/>
          <a:stretch>
            <a:fillRect/>
          </a:stretch>
        </p:blipFill>
        <p:spPr>
          <a:xfrm>
            <a:off x="6745356" y="1562270"/>
            <a:ext cx="3180946" cy="4679218"/>
          </a:xfrm>
          <a:prstGeom prst="rect">
            <a:avLst/>
          </a:prstGeom>
          <a:ln>
            <a:noFill/>
          </a:ln>
          <a:effectLst>
            <a:softEdge rad="112500"/>
          </a:effectLst>
        </p:spPr>
      </p:pic>
    </p:spTree>
    <p:extLst>
      <p:ext uri="{BB962C8B-B14F-4D97-AF65-F5344CB8AC3E}">
        <p14:creationId xmlns:p14="http://schemas.microsoft.com/office/powerpoint/2010/main" val="43539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0417" y="1394481"/>
            <a:ext cx="10136296"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t>a color is ranked (from 0 to 255) to carry its intensity.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2309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0" y="107198"/>
            <a:ext cx="4950377" cy="673654"/>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Colored Images Cont.</a:t>
            </a:r>
          </a:p>
        </p:txBody>
      </p:sp>
      <p:sp>
        <p:nvSpPr>
          <p:cNvPr id="9" name="TextBox 8">
            <a:extLst>
              <a:ext uri="{FF2B5EF4-FFF2-40B4-BE49-F238E27FC236}">
                <a16:creationId xmlns:a16="http://schemas.microsoft.com/office/drawing/2014/main" id="{9522631D-9D75-F078-1273-C937166F6424}"/>
              </a:ext>
            </a:extLst>
          </p:cNvPr>
          <p:cNvSpPr txBox="1"/>
          <p:nvPr/>
        </p:nvSpPr>
        <p:spPr>
          <a:xfrm>
            <a:off x="1464365" y="1641956"/>
            <a:ext cx="9248400" cy="707886"/>
          </a:xfrm>
          <a:prstGeom prst="rect">
            <a:avLst/>
          </a:prstGeom>
          <a:noFill/>
        </p:spPr>
        <p:txBody>
          <a:bodyPr wrap="square" rtlCol="0">
            <a:spAutoFit/>
          </a:bodyPr>
          <a:lstStyle/>
          <a:p>
            <a:r>
              <a:rPr lang="en-US" sz="2000" dirty="0"/>
              <a:t>A color image is just three functions pasted together. We can write this as a “vector valued” function:  </a:t>
            </a:r>
          </a:p>
        </p:txBody>
      </p:sp>
      <p:pic>
        <p:nvPicPr>
          <p:cNvPr id="11" name="Picture 10">
            <a:extLst>
              <a:ext uri="{FF2B5EF4-FFF2-40B4-BE49-F238E27FC236}">
                <a16:creationId xmlns:a16="http://schemas.microsoft.com/office/drawing/2014/main" id="{2595828F-8FE8-FBA5-95BE-6682A52D44CB}"/>
              </a:ext>
            </a:extLst>
          </p:cNvPr>
          <p:cNvPicPr>
            <a:picLocks noChangeAspect="1"/>
          </p:cNvPicPr>
          <p:nvPr/>
        </p:nvPicPr>
        <p:blipFill>
          <a:blip r:embed="rId3"/>
          <a:stretch>
            <a:fillRect/>
          </a:stretch>
        </p:blipFill>
        <p:spPr>
          <a:xfrm>
            <a:off x="4882404" y="2065283"/>
            <a:ext cx="2046582" cy="940957"/>
          </a:xfrm>
          <a:prstGeom prst="rect">
            <a:avLst/>
          </a:prstGeom>
        </p:spPr>
      </p:pic>
      <p:sp>
        <p:nvSpPr>
          <p:cNvPr id="12" name="TextBox 11">
            <a:extLst>
              <a:ext uri="{FF2B5EF4-FFF2-40B4-BE49-F238E27FC236}">
                <a16:creationId xmlns:a16="http://schemas.microsoft.com/office/drawing/2014/main" id="{ABCCB2C4-BD70-F090-498A-0CB230A4FFDC}"/>
              </a:ext>
            </a:extLst>
          </p:cNvPr>
          <p:cNvSpPr txBox="1"/>
          <p:nvPr/>
        </p:nvSpPr>
        <p:spPr>
          <a:xfrm>
            <a:off x="1464365" y="3429000"/>
            <a:ext cx="8521148" cy="400110"/>
          </a:xfrm>
          <a:prstGeom prst="rect">
            <a:avLst/>
          </a:prstGeom>
          <a:noFill/>
        </p:spPr>
        <p:txBody>
          <a:bodyPr wrap="square" rtlCol="0">
            <a:spAutoFit/>
          </a:bodyPr>
          <a:lstStyle/>
          <a:p>
            <a:r>
              <a:rPr lang="en-US" sz="2000" dirty="0"/>
              <a:t>a color is ranked (from 0 to 255) to carry its intensity. </a:t>
            </a:r>
          </a:p>
        </p:txBody>
      </p:sp>
      <p:pic>
        <p:nvPicPr>
          <p:cNvPr id="14" name="Picture 13">
            <a:extLst>
              <a:ext uri="{FF2B5EF4-FFF2-40B4-BE49-F238E27FC236}">
                <a16:creationId xmlns:a16="http://schemas.microsoft.com/office/drawing/2014/main" id="{9133DC43-FC2D-FF18-6BBF-59B46F35C474}"/>
              </a:ext>
            </a:extLst>
          </p:cNvPr>
          <p:cNvPicPr>
            <a:picLocks noChangeAspect="1"/>
          </p:cNvPicPr>
          <p:nvPr/>
        </p:nvPicPr>
        <p:blipFill rotWithShape="1">
          <a:blip r:embed="rId4"/>
          <a:srcRect l="9096" t="12122"/>
          <a:stretch/>
        </p:blipFill>
        <p:spPr>
          <a:xfrm>
            <a:off x="4961917" y="4117101"/>
            <a:ext cx="2545993" cy="16408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4D04EC2-71E3-2BA4-EF73-2C7F7D4B07BC}"/>
              </a:ext>
            </a:extLst>
          </p:cNvPr>
          <p:cNvSpPr/>
          <p:nvPr/>
        </p:nvSpPr>
        <p:spPr>
          <a:xfrm>
            <a:off x="-1" y="0"/>
            <a:ext cx="3728235" cy="685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ight Triangle 1">
            <a:extLst>
              <a:ext uri="{FF2B5EF4-FFF2-40B4-BE49-F238E27FC236}">
                <a16:creationId xmlns:a16="http://schemas.microsoft.com/office/drawing/2014/main" id="{78585B44-D4D7-FC95-A426-06B7EAD49BB9}"/>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标题 2"/>
          <p:cNvSpPr>
            <a:spLocks noGrp="1"/>
          </p:cNvSpPr>
          <p:nvPr>
            <p:ph type="title"/>
          </p:nvPr>
        </p:nvSpPr>
        <p:spPr>
          <a:xfrm>
            <a:off x="180261" y="3242204"/>
            <a:ext cx="3547974" cy="986194"/>
          </a:xfrm>
        </p:spPr>
        <p:txBody>
          <a:bodyPr wrap="square">
            <a:noAutofit/>
          </a:bodyPr>
          <a:lstStyle/>
          <a:p>
            <a:r>
              <a:rPr lang="en-US" sz="3600" b="1" dirty="0">
                <a:solidFill>
                  <a:schemeClr val="bg1"/>
                </a:solidFill>
                <a:latin typeface="Huawei Sans" panose="020C0503030203020204" pitchFamily="34" charset="0"/>
                <a:ea typeface="+mn-ea"/>
                <a:cs typeface="+mn-ea"/>
                <a:sym typeface="+mn-lt"/>
              </a:rPr>
              <a:t>Image Formatting</a:t>
            </a:r>
          </a:p>
        </p:txBody>
      </p:sp>
      <p:pic>
        <p:nvPicPr>
          <p:cNvPr id="5" name="Graphic 22">
            <a:extLst>
              <a:ext uri="{FF2B5EF4-FFF2-40B4-BE49-F238E27FC236}">
                <a16:creationId xmlns:a16="http://schemas.microsoft.com/office/drawing/2014/main" id="{0B078D5D-80F3-CE21-6F85-744ED079E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grpSp>
        <p:nvGrpSpPr>
          <p:cNvPr id="6" name="Group 5">
            <a:extLst>
              <a:ext uri="{FF2B5EF4-FFF2-40B4-BE49-F238E27FC236}">
                <a16:creationId xmlns:a16="http://schemas.microsoft.com/office/drawing/2014/main" id="{8AB9660F-5957-1E1E-38DD-2844460EAE74}"/>
              </a:ext>
            </a:extLst>
          </p:cNvPr>
          <p:cNvGrpSpPr/>
          <p:nvPr/>
        </p:nvGrpSpPr>
        <p:grpSpPr>
          <a:xfrm>
            <a:off x="300176" y="395081"/>
            <a:ext cx="1190600" cy="1039770"/>
            <a:chOff x="3386537" y="1329617"/>
            <a:chExt cx="1190600" cy="1039770"/>
          </a:xfrm>
        </p:grpSpPr>
        <p:sp>
          <p:nvSpPr>
            <p:cNvPr id="7" name="Rectangle 6">
              <a:extLst>
                <a:ext uri="{FF2B5EF4-FFF2-40B4-BE49-F238E27FC236}">
                  <a16:creationId xmlns:a16="http://schemas.microsoft.com/office/drawing/2014/main" id="{443F51A2-68B7-18CF-1E8E-C2F28B2DE11C}"/>
                </a:ext>
              </a:extLst>
            </p:cNvPr>
            <p:cNvSpPr/>
            <p:nvPr/>
          </p:nvSpPr>
          <p:spPr>
            <a:xfrm>
              <a:off x="3386537" y="1335074"/>
              <a:ext cx="1190600" cy="103431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A52E6B02-4B87-4964-194D-8B4323390213}"/>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860B8DF-C7CA-A239-312D-3E0C9DAC683D}"/>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2" name="TextBox 21">
            <a:extLst>
              <a:ext uri="{FF2B5EF4-FFF2-40B4-BE49-F238E27FC236}">
                <a16:creationId xmlns:a16="http://schemas.microsoft.com/office/drawing/2014/main" id="{30D905A8-048A-E322-2FD6-6FE3DF7DB3E0}"/>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pic>
        <p:nvPicPr>
          <p:cNvPr id="16" name="Picture 15">
            <a:extLst>
              <a:ext uri="{FF2B5EF4-FFF2-40B4-BE49-F238E27FC236}">
                <a16:creationId xmlns:a16="http://schemas.microsoft.com/office/drawing/2014/main" id="{A5351B0F-D8CF-EA17-3ABE-0B132F523A20}"/>
              </a:ext>
            </a:extLst>
          </p:cNvPr>
          <p:cNvPicPr>
            <a:picLocks noChangeAspect="1"/>
          </p:cNvPicPr>
          <p:nvPr/>
        </p:nvPicPr>
        <p:blipFill>
          <a:blip r:embed="rId4"/>
          <a:stretch>
            <a:fillRect/>
          </a:stretch>
        </p:blipFill>
        <p:spPr>
          <a:xfrm>
            <a:off x="3994415" y="148289"/>
            <a:ext cx="5658173" cy="6318772"/>
          </a:xfrm>
          <a:prstGeom prst="rect">
            <a:avLst/>
          </a:prstGeom>
        </p:spPr>
      </p:pic>
      <p:pic>
        <p:nvPicPr>
          <p:cNvPr id="29" name="Picture 28">
            <a:extLst>
              <a:ext uri="{FF2B5EF4-FFF2-40B4-BE49-F238E27FC236}">
                <a16:creationId xmlns:a16="http://schemas.microsoft.com/office/drawing/2014/main" id="{CC48EEA3-5C93-A67B-462C-92FF1E76FF45}"/>
              </a:ext>
            </a:extLst>
          </p:cNvPr>
          <p:cNvPicPr>
            <a:picLocks noChangeAspect="1"/>
          </p:cNvPicPr>
          <p:nvPr/>
        </p:nvPicPr>
        <p:blipFill rotWithShape="1">
          <a:blip r:embed="rId5"/>
          <a:srcRect t="-1" r="30939" b="-3281"/>
          <a:stretch/>
        </p:blipFill>
        <p:spPr>
          <a:xfrm>
            <a:off x="9148946" y="2088717"/>
            <a:ext cx="2616200" cy="1637315"/>
          </a:xfrm>
          <a:prstGeom prst="rect">
            <a:avLst/>
          </a:prstGeom>
        </p:spPr>
      </p:pic>
    </p:spTree>
    <p:extLst>
      <p:ext uri="{BB962C8B-B14F-4D97-AF65-F5344CB8AC3E}">
        <p14:creationId xmlns:p14="http://schemas.microsoft.com/office/powerpoint/2010/main" val="1916290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384932"/>
            <a:ext cx="8407474" cy="405084"/>
          </a:xfrm>
        </p:spPr>
        <p:txBody>
          <a:bodyPr>
            <a:normAutofit fontScale="90000"/>
          </a:bodyPr>
          <a:lstStyle/>
          <a:p>
            <a:r>
              <a:rPr lang="en-US" dirty="0">
                <a:solidFill>
                  <a:srgbClr val="00B0F0"/>
                </a:solidFill>
                <a:sym typeface="+mn-lt"/>
              </a:rPr>
              <a:t>Open </a:t>
            </a:r>
            <a:r>
              <a:rPr lang="en-US" dirty="0" err="1">
                <a:solidFill>
                  <a:srgbClr val="00B0F0"/>
                </a:solidFill>
                <a:sym typeface="+mn-lt"/>
              </a:rPr>
              <a:t>Cv</a:t>
            </a:r>
            <a:r>
              <a:rPr lang="en-US" dirty="0">
                <a:solidFill>
                  <a:srgbClr val="00B0F0"/>
                </a:solidFill>
                <a:sym typeface="+mn-lt"/>
              </a:rPr>
              <a:t>:</a:t>
            </a:r>
          </a:p>
        </p:txBody>
      </p:sp>
      <p:sp>
        <p:nvSpPr>
          <p:cNvPr id="3" name="文本占位符 2"/>
          <p:cNvSpPr>
            <a:spLocks noGrp="1"/>
          </p:cNvSpPr>
          <p:nvPr>
            <p:ph type="body" sz="quarter" idx="10"/>
          </p:nvPr>
        </p:nvSpPr>
        <p:spPr>
          <a:xfrm>
            <a:off x="731837" y="1254928"/>
            <a:ext cx="10728326" cy="4875042"/>
          </a:xfrm>
        </p:spPr>
        <p:txBody>
          <a:bodyPr/>
          <a:lstStyle/>
          <a:p>
            <a:pPr marL="0" indent="0">
              <a:buNone/>
            </a:pPr>
            <a:r>
              <a:rPr lang="en-US" sz="2400" dirty="0"/>
              <a:t>While taking photographs is as simple as pressing a button, processing and improving those images sometimes takes more than a few lines of code. That’s where image processing libraries like OpenCV come into play. OpenCV is a popular open-source package that covers a wide range of image processing and computer vision capabilities and methods.</a:t>
            </a:r>
          </a:p>
          <a:p>
            <a:pPr marL="0" indent="0">
              <a:buNone/>
            </a:pPr>
            <a:r>
              <a:rPr lang="en-US" sz="2400" dirty="0"/>
              <a:t>OpenCV was started at Intel in 1999 by Gary </a:t>
            </a:r>
            <a:r>
              <a:rPr lang="en-US" sz="2400" dirty="0" err="1"/>
              <a:t>Bradsky</a:t>
            </a:r>
            <a:r>
              <a:rPr lang="en-US" sz="2400" dirty="0"/>
              <a:t>, and the first release came out in 2000. </a:t>
            </a:r>
          </a:p>
          <a:p>
            <a:pPr marL="0" indent="0">
              <a:buNone/>
            </a:pPr>
            <a:r>
              <a:rPr lang="en-US" sz="2400" dirty="0"/>
              <a:t>OpenCV supports a wide variety of programming languages such as C++, Python, Java, etc., and is available on different platforms including Windows, Linux, OS X, Android, and iOS. Interfaces for high-speed GPU operations based on CUDA and OpenCL are also under active development.</a:t>
            </a:r>
          </a:p>
          <a:p>
            <a:pPr marL="0" indent="0">
              <a:buNone/>
            </a:pPr>
            <a:r>
              <a:rPr lang="en-US" sz="2000" dirty="0">
                <a:solidFill>
                  <a:schemeClr val="tx2"/>
                </a:solidFill>
              </a:rPr>
              <a:t>To install it in your colab type this line:  </a:t>
            </a:r>
            <a:r>
              <a:rPr lang="en-US" sz="2000" dirty="0">
                <a:solidFill>
                  <a:srgbClr val="00B0F0"/>
                </a:solidFill>
              </a:rPr>
              <a:t>!pip install opencv-python</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612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5848" y="1047767"/>
            <a:ext cx="11925133" cy="544335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标题 1">
            <a:extLst>
              <a:ext uri="{FF2B5EF4-FFF2-40B4-BE49-F238E27FC236}">
                <a16:creationId xmlns:a16="http://schemas.microsoft.com/office/drawing/2014/main" id="{DBB35C45-8C2D-8A6C-3BC3-7F47DB8E7144}"/>
              </a:ext>
            </a:extLst>
          </p:cNvPr>
          <p:cNvSpPr txBox="1">
            <a:spLocks/>
          </p:cNvSpPr>
          <p:nvPr/>
        </p:nvSpPr>
        <p:spPr>
          <a:xfrm>
            <a:off x="193880" y="118331"/>
            <a:ext cx="10728325" cy="4970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sym typeface="+mn-lt"/>
              </a:rPr>
              <a:t>Open </a:t>
            </a:r>
            <a:r>
              <a:rPr lang="en-US" b="1" dirty="0" err="1">
                <a:solidFill>
                  <a:schemeClr val="bg1"/>
                </a:solidFill>
                <a:sym typeface="+mn-lt"/>
              </a:rPr>
              <a:t>Cv</a:t>
            </a:r>
            <a:r>
              <a:rPr lang="en-US" b="1" dirty="0">
                <a:solidFill>
                  <a:schemeClr val="bg1"/>
                </a:solidFill>
                <a:sym typeface="+mn-lt"/>
              </a:rPr>
              <a:t> Cont.</a:t>
            </a:r>
          </a:p>
        </p:txBody>
      </p:sp>
      <p:sp>
        <p:nvSpPr>
          <p:cNvPr id="5" name="文本占位符 2">
            <a:extLst>
              <a:ext uri="{FF2B5EF4-FFF2-40B4-BE49-F238E27FC236}">
                <a16:creationId xmlns:a16="http://schemas.microsoft.com/office/drawing/2014/main" id="{F5E09A93-806C-BC1B-BCE7-11195706B0B2}"/>
              </a:ext>
            </a:extLst>
          </p:cNvPr>
          <p:cNvSpPr txBox="1">
            <a:spLocks/>
          </p:cNvSpPr>
          <p:nvPr/>
        </p:nvSpPr>
        <p:spPr>
          <a:xfrm>
            <a:off x="416136" y="1165132"/>
            <a:ext cx="11444559" cy="49573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sym typeface="+mn-lt"/>
            </a:endParaRPr>
          </a:p>
        </p:txBody>
      </p:sp>
      <p:sp>
        <p:nvSpPr>
          <p:cNvPr id="28" name="TextBox 27">
            <a:extLst>
              <a:ext uri="{FF2B5EF4-FFF2-40B4-BE49-F238E27FC236}">
                <a16:creationId xmlns:a16="http://schemas.microsoft.com/office/drawing/2014/main" id="{88F1D252-2AF1-59A3-6C0B-78AC2255F339}"/>
              </a:ext>
            </a:extLst>
          </p:cNvPr>
          <p:cNvSpPr txBox="1"/>
          <p:nvPr/>
        </p:nvSpPr>
        <p:spPr>
          <a:xfrm>
            <a:off x="658640" y="1291663"/>
            <a:ext cx="10959548" cy="4401205"/>
          </a:xfrm>
          <a:prstGeom prst="rect">
            <a:avLst/>
          </a:prstGeom>
          <a:noFill/>
        </p:spPr>
        <p:txBody>
          <a:bodyPr wrap="square">
            <a:spAutoFit/>
          </a:bodyPr>
          <a:lstStyle/>
          <a:p>
            <a:r>
              <a:rPr lang="en-US" sz="2800" dirty="0"/>
              <a:t>➢ OpenCV stores RGB channels in reverse order:</a:t>
            </a:r>
          </a:p>
          <a:p>
            <a:pPr lvl="3"/>
            <a:r>
              <a:rPr lang="en-US" sz="2800" dirty="0"/>
              <a:t>Blue, Green, Red order, as it uses a different</a:t>
            </a:r>
          </a:p>
          <a:p>
            <a:pPr lvl="3"/>
            <a:r>
              <a:rPr lang="en-US" sz="2800" dirty="0"/>
              <a:t>convention for the order of the different color</a:t>
            </a:r>
          </a:p>
          <a:p>
            <a:pPr lvl="3"/>
            <a:r>
              <a:rPr lang="en-US" sz="2800" dirty="0"/>
              <a:t>channels.</a:t>
            </a:r>
          </a:p>
          <a:p>
            <a:r>
              <a:rPr lang="en-US" sz="2800" dirty="0"/>
              <a:t>➢ Most other tools and formats are in RGB order.</a:t>
            </a:r>
          </a:p>
          <a:p>
            <a:r>
              <a:rPr lang="en-US" sz="2800" dirty="0"/>
              <a:t>➢ When saving from OpenCV to standard image</a:t>
            </a:r>
          </a:p>
          <a:p>
            <a:r>
              <a:rPr lang="en-US" sz="2800" dirty="0"/>
              <a:t>formats, OpenCV does the conversion</a:t>
            </a:r>
          </a:p>
          <a:p>
            <a:r>
              <a:rPr lang="en-US" sz="2800" dirty="0"/>
              <a:t>automatically. However, for some other tools, you</a:t>
            </a:r>
          </a:p>
          <a:p>
            <a:r>
              <a:rPr lang="en-US" sz="2800" dirty="0"/>
              <a:t>need to convert from BGR to RGB when going</a:t>
            </a:r>
          </a:p>
          <a:p>
            <a:r>
              <a:rPr lang="en-US" sz="2800" dirty="0"/>
              <a:t>from OpenCV to those tools (and vice versa)</a:t>
            </a:r>
          </a:p>
        </p:txBody>
      </p:sp>
    </p:spTree>
    <p:extLst>
      <p:ext uri="{BB962C8B-B14F-4D97-AF65-F5344CB8AC3E}">
        <p14:creationId xmlns:p14="http://schemas.microsoft.com/office/powerpoint/2010/main" val="2285739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710145" y="424153"/>
            <a:ext cx="9985325" cy="530043"/>
          </a:xfrm>
        </p:spPr>
        <p:txBody>
          <a:bodyPr>
            <a:noAutofit/>
          </a:bodyPr>
          <a:lstStyle/>
          <a:p>
            <a:r>
              <a:rPr lang="en-US" sz="3600" dirty="0">
                <a:solidFill>
                  <a:srgbClr val="00B0F0"/>
                </a:solidFill>
              </a:rPr>
              <a:t>Digital Image Processing: </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731837" y="1385097"/>
            <a:ext cx="10963633" cy="4835920"/>
          </a:xfrm>
        </p:spPr>
        <p:txBody>
          <a:bodyPr>
            <a:normAutofit/>
          </a:bodyPr>
          <a:lstStyle/>
          <a:p>
            <a:pPr marL="0" indent="0">
              <a:buNone/>
            </a:pPr>
            <a:r>
              <a:rPr lang="en-US" dirty="0">
                <a:solidFill>
                  <a:schemeClr val="bg1"/>
                </a:solidFill>
                <a:latin typeface="+mj-lt"/>
                <a:cs typeface="Arial" panose="020B0604020202020204" pitchFamily="34" charset="0"/>
              </a:rPr>
              <a:t>Low-level operations</a:t>
            </a:r>
          </a:p>
          <a:p>
            <a:pPr marL="457200" lvl="1" indent="0">
              <a:buNone/>
            </a:pPr>
            <a:r>
              <a:rPr lang="en-US" sz="2800" dirty="0">
                <a:solidFill>
                  <a:schemeClr val="bg1"/>
                </a:solidFill>
                <a:latin typeface="+mj-lt"/>
                <a:cs typeface="Arial" panose="020B0604020202020204" pitchFamily="34" charset="0"/>
              </a:rPr>
              <a:t>▪ Levels, contrast, enhancement via point </a:t>
            </a:r>
          </a:p>
          <a:p>
            <a:pPr marL="0" indent="0">
              <a:buNone/>
            </a:pPr>
            <a:r>
              <a:rPr lang="en-US" dirty="0">
                <a:solidFill>
                  <a:schemeClr val="bg1"/>
                </a:solidFill>
                <a:latin typeface="+mj-lt"/>
                <a:cs typeface="Arial" panose="020B0604020202020204" pitchFamily="34" charset="0"/>
              </a:rPr>
              <a:t>      operations</a:t>
            </a:r>
          </a:p>
          <a:p>
            <a:pPr marL="457200" lvl="1" indent="0">
              <a:buNone/>
            </a:pPr>
            <a:r>
              <a:rPr lang="en-US" sz="2800" dirty="0">
                <a:solidFill>
                  <a:schemeClr val="bg1"/>
                </a:solidFill>
                <a:latin typeface="+mj-lt"/>
                <a:cs typeface="Arial" panose="020B0604020202020204" pitchFamily="34" charset="0"/>
              </a:rPr>
              <a:t>▪ Filters e.g., smoothing, sharpening</a:t>
            </a:r>
          </a:p>
          <a:p>
            <a:pPr marL="0" indent="0">
              <a:buNone/>
            </a:pPr>
            <a:r>
              <a:rPr lang="en-US" dirty="0">
                <a:solidFill>
                  <a:schemeClr val="bg1"/>
                </a:solidFill>
                <a:latin typeface="+mj-lt"/>
                <a:cs typeface="Arial" panose="020B0604020202020204" pitchFamily="34" charset="0"/>
              </a:rPr>
              <a:t>      ▪ Output is a new image</a:t>
            </a:r>
          </a:p>
          <a:p>
            <a:pPr marL="0" indent="0">
              <a:buNone/>
            </a:pPr>
            <a:endParaRPr lang="en-US"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4905553" y="6213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9780FA94-C129-54A2-E19E-5156B2B89D6F}"/>
              </a:ext>
            </a:extLst>
          </p:cNvPr>
          <p:cNvPicPr>
            <a:picLocks noChangeAspect="1"/>
          </p:cNvPicPr>
          <p:nvPr/>
        </p:nvPicPr>
        <p:blipFill>
          <a:blip r:embed="rId3"/>
          <a:stretch>
            <a:fillRect/>
          </a:stretch>
        </p:blipFill>
        <p:spPr>
          <a:xfrm>
            <a:off x="3207702" y="3803057"/>
            <a:ext cx="5776596" cy="2410455"/>
          </a:xfrm>
          <a:prstGeom prst="rect">
            <a:avLst/>
          </a:prstGeom>
          <a:ln>
            <a:noFill/>
          </a:ln>
          <a:effectLst>
            <a:softEdge rad="112500"/>
          </a:effectLst>
        </p:spPr>
      </p:pic>
    </p:spTree>
    <p:extLst>
      <p:ext uri="{BB962C8B-B14F-4D97-AF65-F5344CB8AC3E}">
        <p14:creationId xmlns:p14="http://schemas.microsoft.com/office/powerpoint/2010/main" val="692935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710145" y="424153"/>
            <a:ext cx="9985325" cy="530043"/>
          </a:xfrm>
        </p:spPr>
        <p:txBody>
          <a:bodyPr>
            <a:noAutofit/>
          </a:bodyPr>
          <a:lstStyle/>
          <a:p>
            <a:r>
              <a:rPr lang="en-US" sz="3600" dirty="0">
                <a:solidFill>
                  <a:srgbClr val="00B0F0"/>
                </a:solidFill>
              </a:rPr>
              <a:t>Digital Image Processing Cont. : </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731837" y="1385097"/>
            <a:ext cx="10963633" cy="4835920"/>
          </a:xfrm>
        </p:spPr>
        <p:txBody>
          <a:bodyPr>
            <a:normAutofit/>
          </a:bodyPr>
          <a:lstStyle/>
          <a:p>
            <a:pPr marL="0" indent="0">
              <a:buNone/>
            </a:pPr>
            <a:r>
              <a:rPr lang="en-US" dirty="0">
                <a:solidFill>
                  <a:schemeClr val="bg1"/>
                </a:solidFill>
                <a:latin typeface="+mj-lt"/>
                <a:cs typeface="Arial" panose="020B0604020202020204" pitchFamily="34" charset="0"/>
              </a:rPr>
              <a:t>Mid-level operations – starting to understand</a:t>
            </a:r>
          </a:p>
          <a:p>
            <a:pPr marL="457200" lvl="1" indent="0">
              <a:buNone/>
            </a:pPr>
            <a:r>
              <a:rPr lang="en-US" sz="2800" dirty="0">
                <a:solidFill>
                  <a:schemeClr val="bg1"/>
                </a:solidFill>
                <a:latin typeface="+mj-lt"/>
                <a:cs typeface="Arial" panose="020B0604020202020204" pitchFamily="34" charset="0"/>
              </a:rPr>
              <a:t>▪ Lines, regions, objects, motion</a:t>
            </a:r>
          </a:p>
          <a:p>
            <a:pPr marL="457200" lvl="1" indent="0">
              <a:buNone/>
            </a:pPr>
            <a:r>
              <a:rPr lang="en-US" sz="2800" dirty="0">
                <a:solidFill>
                  <a:schemeClr val="bg1"/>
                </a:solidFill>
                <a:latin typeface="+mj-lt"/>
                <a:cs typeface="Arial" panose="020B0604020202020204" pitchFamily="34" charset="0"/>
              </a:rPr>
              <a:t>▪ Visual feature geometry</a:t>
            </a:r>
          </a:p>
          <a:p>
            <a:pPr marL="457200" lvl="1" indent="0">
              <a:buNone/>
            </a:pPr>
            <a:r>
              <a:rPr lang="en-US" sz="2800" dirty="0">
                <a:solidFill>
                  <a:schemeClr val="bg1"/>
                </a:solidFill>
                <a:latin typeface="+mj-lt"/>
                <a:cs typeface="Arial" panose="020B0604020202020204" pitchFamily="34" charset="0"/>
              </a:rPr>
              <a:t>▪ Output is image attributes (e.g., edges)</a:t>
            </a:r>
          </a:p>
          <a:p>
            <a:pPr marL="0" indent="0">
              <a:buNone/>
            </a:pPr>
            <a:endParaRPr lang="en-US"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4905553" y="6213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7800F4B6-9DDA-3640-5A3D-99628AC8F4FC}"/>
              </a:ext>
            </a:extLst>
          </p:cNvPr>
          <p:cNvPicPr>
            <a:picLocks noChangeAspect="1"/>
          </p:cNvPicPr>
          <p:nvPr/>
        </p:nvPicPr>
        <p:blipFill>
          <a:blip r:embed="rId3"/>
          <a:stretch>
            <a:fillRect/>
          </a:stretch>
        </p:blipFill>
        <p:spPr>
          <a:xfrm>
            <a:off x="2995124" y="3273157"/>
            <a:ext cx="6201752" cy="2647471"/>
          </a:xfrm>
          <a:prstGeom prst="rect">
            <a:avLst/>
          </a:prstGeom>
          <a:ln>
            <a:noFill/>
          </a:ln>
          <a:effectLst>
            <a:softEdge rad="112500"/>
          </a:effectLst>
        </p:spPr>
      </p:pic>
    </p:spTree>
    <p:extLst>
      <p:ext uri="{BB962C8B-B14F-4D97-AF65-F5344CB8AC3E}">
        <p14:creationId xmlns:p14="http://schemas.microsoft.com/office/powerpoint/2010/main" val="3815226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710145" y="424153"/>
            <a:ext cx="9985325" cy="530043"/>
          </a:xfrm>
        </p:spPr>
        <p:txBody>
          <a:bodyPr>
            <a:noAutofit/>
          </a:bodyPr>
          <a:lstStyle/>
          <a:p>
            <a:r>
              <a:rPr lang="en-US" sz="3600" dirty="0">
                <a:solidFill>
                  <a:srgbClr val="00B0F0"/>
                </a:solidFill>
              </a:rPr>
              <a:t>Digital Image Processing Cont. : </a:t>
            </a:r>
            <a:br>
              <a:rPr lang="en-US" sz="3600" dirty="0">
                <a:solidFill>
                  <a:srgbClr val="00B0F0"/>
                </a:solidFill>
              </a:rPr>
            </a:br>
            <a:br>
              <a:rPr lang="en-US" sz="3600" dirty="0">
                <a:solidFill>
                  <a:srgbClr val="00B0F0"/>
                </a:solidFill>
              </a:rPr>
            </a:br>
            <a:endParaRPr lang="en-US" sz="3600"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731836" y="1161261"/>
            <a:ext cx="10963633" cy="4835920"/>
          </a:xfrm>
        </p:spPr>
        <p:txBody>
          <a:bodyPr>
            <a:normAutofit/>
          </a:bodyPr>
          <a:lstStyle/>
          <a:p>
            <a:pPr marL="0" indent="0">
              <a:buNone/>
            </a:pPr>
            <a:r>
              <a:rPr lang="en-US" dirty="0">
                <a:solidFill>
                  <a:schemeClr val="bg1"/>
                </a:solidFill>
                <a:latin typeface="+mj-lt"/>
                <a:cs typeface="Arial" panose="020B0604020202020204" pitchFamily="34" charset="0"/>
              </a:rPr>
              <a:t>▪ High-level operations – greater understanding</a:t>
            </a:r>
          </a:p>
          <a:p>
            <a:pPr marL="457200" lvl="1" indent="0">
              <a:buNone/>
            </a:pPr>
            <a:r>
              <a:rPr lang="en-US" sz="2800" dirty="0">
                <a:solidFill>
                  <a:schemeClr val="bg1"/>
                </a:solidFill>
                <a:latin typeface="+mj-lt"/>
                <a:cs typeface="Arial" panose="020B0604020202020204" pitchFamily="34" charset="0"/>
              </a:rPr>
              <a:t>▪ Image understanding, captioning</a:t>
            </a:r>
          </a:p>
          <a:p>
            <a:pPr marL="457200" lvl="1" indent="0">
              <a:buNone/>
            </a:pPr>
            <a:r>
              <a:rPr lang="en-US" sz="2800" dirty="0">
                <a:solidFill>
                  <a:schemeClr val="bg1"/>
                </a:solidFill>
                <a:latin typeface="+mj-lt"/>
                <a:cs typeface="Arial" panose="020B0604020202020204" pitchFamily="34" charset="0"/>
              </a:rPr>
              <a:t>▪ Facial recognition, object detection and  classification</a:t>
            </a:r>
          </a:p>
          <a:p>
            <a:pPr marL="457200" lvl="1" indent="0">
              <a:buNone/>
            </a:pPr>
            <a:r>
              <a:rPr lang="en-US" sz="2800" dirty="0">
                <a:solidFill>
                  <a:schemeClr val="bg1"/>
                </a:solidFill>
                <a:latin typeface="+mj-lt"/>
                <a:cs typeface="Arial" panose="020B0604020202020204" pitchFamily="34" charset="0"/>
              </a:rPr>
              <a:t>▪ Output is complex image attributes</a:t>
            </a:r>
            <a:endParaRPr lang="en-US" sz="2800"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84391E2-C299-658F-7B65-71094008E1CF}"/>
              </a:ext>
            </a:extLst>
          </p:cNvPr>
          <p:cNvSpPr txBox="1"/>
          <p:nvPr/>
        </p:nvSpPr>
        <p:spPr>
          <a:xfrm>
            <a:off x="4905553" y="6213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20FD4D1-7DAE-CF04-0864-1CC130C778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
        <p:nvSpPr>
          <p:cNvPr id="6" name="Right Triangle 5">
            <a:extLst>
              <a:ext uri="{FF2B5EF4-FFF2-40B4-BE49-F238E27FC236}">
                <a16:creationId xmlns:a16="http://schemas.microsoft.com/office/drawing/2014/main" id="{0F61C2D4-EF61-501B-082C-F0A4270B8E82}"/>
              </a:ext>
            </a:extLst>
          </p:cNvPr>
          <p:cNvSpPr/>
          <p:nvPr/>
        </p:nvSpPr>
        <p:spPr>
          <a:xfrm rot="5400000">
            <a:off x="70247" y="58721"/>
            <a:ext cx="1799302" cy="1790952"/>
          </a:xfrm>
          <a:prstGeom prst="rtTriangle">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26251459-0946-1007-E227-C7A1C58F5E01}"/>
              </a:ext>
            </a:extLst>
          </p:cNvPr>
          <p:cNvPicPr>
            <a:picLocks noChangeAspect="1"/>
          </p:cNvPicPr>
          <p:nvPr/>
        </p:nvPicPr>
        <p:blipFill>
          <a:blip r:embed="rId3"/>
          <a:stretch>
            <a:fillRect/>
          </a:stretch>
        </p:blipFill>
        <p:spPr>
          <a:xfrm>
            <a:off x="3882858" y="3086772"/>
            <a:ext cx="4661588" cy="2910409"/>
          </a:xfrm>
          <a:prstGeom prst="rect">
            <a:avLst/>
          </a:prstGeom>
          <a:ln>
            <a:noFill/>
          </a:ln>
          <a:effectLst>
            <a:softEdge rad="112500"/>
          </a:effectLst>
        </p:spPr>
      </p:pic>
    </p:spTree>
    <p:extLst>
      <p:ext uri="{BB962C8B-B14F-4D97-AF65-F5344CB8AC3E}">
        <p14:creationId xmlns:p14="http://schemas.microsoft.com/office/powerpoint/2010/main" val="3563534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34406" y="5863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506776" y="271192"/>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1978895" y="541521"/>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881794" y="64288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C3C9C56C-D450-2067-A336-E3F8F7AAD8C1}"/>
              </a:ext>
            </a:extLst>
          </p:cNvPr>
          <p:cNvSpPr txBox="1"/>
          <p:nvPr/>
        </p:nvSpPr>
        <p:spPr>
          <a:xfrm>
            <a:off x="1978895" y="902020"/>
            <a:ext cx="9120809" cy="3970318"/>
          </a:xfrm>
          <a:prstGeom prst="rect">
            <a:avLst/>
          </a:prstGeom>
          <a:noFill/>
        </p:spPr>
        <p:txBody>
          <a:bodyPr wrap="square">
            <a:spAutoFit/>
          </a:bodyPr>
          <a:lstStyle/>
          <a:p>
            <a:r>
              <a:rPr lang="en-US" sz="2800" dirty="0">
                <a:solidFill>
                  <a:schemeClr val="bg1"/>
                </a:solidFill>
              </a:rPr>
              <a:t>Most commonly uses for data augmentation task which training the model in computer Vision:</a:t>
            </a:r>
          </a:p>
          <a:p>
            <a:pPr marL="457200" indent="-457200">
              <a:buFont typeface="Arial" panose="020B0604020202020204" pitchFamily="34" charset="0"/>
              <a:buChar char="•"/>
            </a:pPr>
            <a:r>
              <a:rPr lang="en-US" sz="2800" dirty="0">
                <a:solidFill>
                  <a:schemeClr val="bg1"/>
                </a:solidFill>
              </a:rPr>
              <a:t>Image Resizing</a:t>
            </a:r>
          </a:p>
          <a:p>
            <a:pPr marL="457200" indent="-457200">
              <a:buFont typeface="Arial" panose="020B0604020202020204" pitchFamily="34" charset="0"/>
              <a:buChar char="•"/>
            </a:pPr>
            <a:r>
              <a:rPr lang="en-US" sz="2800" dirty="0">
                <a:solidFill>
                  <a:schemeClr val="bg1"/>
                </a:solidFill>
              </a:rPr>
              <a:t>Image Rotation</a:t>
            </a:r>
          </a:p>
          <a:p>
            <a:pPr marL="457200" indent="-457200">
              <a:buFont typeface="Arial" panose="020B0604020202020204" pitchFamily="34" charset="0"/>
              <a:buChar char="•"/>
            </a:pPr>
            <a:r>
              <a:rPr lang="en-US" sz="2800" dirty="0">
                <a:solidFill>
                  <a:schemeClr val="bg1"/>
                </a:solidFill>
              </a:rPr>
              <a:t>Image Translation</a:t>
            </a:r>
          </a:p>
          <a:p>
            <a:pPr marL="457200" indent="-457200">
              <a:buFont typeface="Arial" panose="020B0604020202020204" pitchFamily="34" charset="0"/>
              <a:buChar char="•"/>
            </a:pPr>
            <a:r>
              <a:rPr lang="en-US" sz="2800" dirty="0">
                <a:solidFill>
                  <a:schemeClr val="bg1"/>
                </a:solidFill>
              </a:rPr>
              <a:t>Image Shearing</a:t>
            </a:r>
          </a:p>
          <a:p>
            <a:pPr marL="457200" indent="-457200">
              <a:buFont typeface="Arial" panose="020B0604020202020204" pitchFamily="34" charset="0"/>
              <a:buChar char="•"/>
            </a:pPr>
            <a:r>
              <a:rPr lang="en-US" sz="2800" dirty="0">
                <a:solidFill>
                  <a:schemeClr val="bg1"/>
                </a:solidFill>
              </a:rPr>
              <a:t>Image Normalization</a:t>
            </a:r>
          </a:p>
          <a:p>
            <a:pPr marL="457200" indent="-457200">
              <a:buFont typeface="Arial" panose="020B0604020202020204" pitchFamily="34" charset="0"/>
              <a:buChar char="•"/>
            </a:pPr>
            <a:r>
              <a:rPr lang="en-US" sz="2800" dirty="0">
                <a:solidFill>
                  <a:schemeClr val="bg1"/>
                </a:solidFill>
              </a:rPr>
              <a:t>Edge detection in an Image</a:t>
            </a:r>
          </a:p>
          <a:p>
            <a:pPr marL="457200" indent="-457200">
              <a:buFont typeface="Arial" panose="020B0604020202020204" pitchFamily="34" charset="0"/>
              <a:buChar char="•"/>
            </a:pPr>
            <a:r>
              <a:rPr lang="en-US" sz="2800" dirty="0">
                <a:solidFill>
                  <a:schemeClr val="bg1"/>
                </a:solidFill>
              </a:rPr>
              <a:t>Image Blurring</a:t>
            </a:r>
            <a:endParaRPr lang="ar-EG" sz="2800" dirty="0">
              <a:solidFill>
                <a:schemeClr val="bg1"/>
              </a:solidFill>
            </a:endParaRPr>
          </a:p>
        </p:txBody>
      </p:sp>
    </p:spTree>
    <p:extLst>
      <p:ext uri="{BB962C8B-B14F-4D97-AF65-F5344CB8AC3E}">
        <p14:creationId xmlns:p14="http://schemas.microsoft.com/office/powerpoint/2010/main" val="3554265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39396" y="403631"/>
            <a:ext cx="7674744" cy="895777"/>
          </a:xfrm>
        </p:spPr>
        <p:txBody>
          <a:bodyPr>
            <a:normAutofit/>
          </a:bodyPr>
          <a:lstStyle/>
          <a:p>
            <a:r>
              <a:rPr lang="en-US" dirty="0"/>
              <a:t>Basic Augmentation Transforms:</a:t>
            </a:r>
            <a:endParaRPr lang="en-US" dirty="0">
              <a:sym typeface="+mn-lt"/>
            </a:endParaRPr>
          </a:p>
        </p:txBody>
      </p:sp>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pic>
        <p:nvPicPr>
          <p:cNvPr id="10" name="Picture 9">
            <a:extLst>
              <a:ext uri="{FF2B5EF4-FFF2-40B4-BE49-F238E27FC236}">
                <a16:creationId xmlns:a16="http://schemas.microsoft.com/office/drawing/2014/main" id="{7D1A0CD9-7D3D-443F-4694-2EA52BF282CC}"/>
              </a:ext>
            </a:extLst>
          </p:cNvPr>
          <p:cNvPicPr>
            <a:picLocks noChangeAspect="1"/>
          </p:cNvPicPr>
          <p:nvPr/>
        </p:nvPicPr>
        <p:blipFill>
          <a:blip r:embed="rId4"/>
          <a:stretch>
            <a:fillRect/>
          </a:stretch>
        </p:blipFill>
        <p:spPr>
          <a:xfrm>
            <a:off x="2072921" y="1162366"/>
            <a:ext cx="8046158" cy="4734440"/>
          </a:xfrm>
          <a:prstGeom prst="rect">
            <a:avLst/>
          </a:prstGeom>
        </p:spPr>
      </p:pic>
    </p:spTree>
    <p:extLst>
      <p:ext uri="{BB962C8B-B14F-4D97-AF65-F5344CB8AC3E}">
        <p14:creationId xmlns:p14="http://schemas.microsoft.com/office/powerpoint/2010/main" val="4273741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39396" y="266589"/>
            <a:ext cx="7674744" cy="895777"/>
          </a:xfrm>
        </p:spPr>
        <p:txBody>
          <a:bodyPr>
            <a:normAutofit fontScale="90000"/>
          </a:bodyPr>
          <a:lstStyle/>
          <a:p>
            <a:r>
              <a:rPr lang="en-US" dirty="0"/>
              <a:t>Basic Augmentation Transforms Cont.:</a:t>
            </a:r>
            <a:endParaRPr lang="en-US" dirty="0">
              <a:sym typeface="+mn-lt"/>
            </a:endParaRPr>
          </a:p>
        </p:txBody>
      </p:sp>
      <p:pic>
        <p:nvPicPr>
          <p:cNvPr id="3" name="Graphic 22">
            <a:extLst>
              <a:ext uri="{FF2B5EF4-FFF2-40B4-BE49-F238E27FC236}">
                <a16:creationId xmlns:a16="http://schemas.microsoft.com/office/drawing/2014/main" id="{07A18ED3-A589-8067-E133-2587F1DCA1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32012" y="201426"/>
            <a:ext cx="2035889" cy="960940"/>
          </a:xfrm>
          <a:prstGeom prst="rect">
            <a:avLst/>
          </a:prstGeom>
        </p:spPr>
      </p:pic>
      <p:sp>
        <p:nvSpPr>
          <p:cNvPr id="4" name="Rectangle 3">
            <a:extLst>
              <a:ext uri="{FF2B5EF4-FFF2-40B4-BE49-F238E27FC236}">
                <a16:creationId xmlns:a16="http://schemas.microsoft.com/office/drawing/2014/main" id="{1FA3F6B5-D06E-6E96-6354-E0C6DDDF824E}"/>
              </a:ext>
            </a:extLst>
          </p:cNvPr>
          <p:cNvSpPr/>
          <p:nvPr/>
        </p:nvSpPr>
        <p:spPr>
          <a:xfrm>
            <a:off x="124098" y="20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A71DE69-89D7-24CB-B01D-63B9F2940CC7}"/>
              </a:ext>
            </a:extLst>
          </p:cNvPr>
          <p:cNvSpPr txBox="1"/>
          <p:nvPr/>
        </p:nvSpPr>
        <p:spPr>
          <a:xfrm>
            <a:off x="334939" y="24200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7F65581-DA9E-FF26-712A-B564E786DCDE}"/>
              </a:ext>
            </a:extLst>
          </p:cNvPr>
          <p:cNvSpPr txBox="1"/>
          <p:nvPr/>
        </p:nvSpPr>
        <p:spPr>
          <a:xfrm>
            <a:off x="395969" y="49781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75EB281-7199-4482-A117-2D8AA0F41A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4206F350-29EA-599B-11C2-96DF397C3DAD}"/>
              </a:ext>
            </a:extLst>
          </p:cNvPr>
          <p:cNvPicPr>
            <a:picLocks noChangeAspect="1"/>
          </p:cNvPicPr>
          <p:nvPr/>
        </p:nvPicPr>
        <p:blipFill>
          <a:blip r:embed="rId4"/>
          <a:stretch>
            <a:fillRect/>
          </a:stretch>
        </p:blipFill>
        <p:spPr>
          <a:xfrm>
            <a:off x="2244525" y="1335905"/>
            <a:ext cx="7702949" cy="4783187"/>
          </a:xfrm>
          <a:prstGeom prst="rect">
            <a:avLst/>
          </a:prstGeom>
        </p:spPr>
      </p:pic>
    </p:spTree>
    <p:extLst>
      <p:ext uri="{BB962C8B-B14F-4D97-AF65-F5344CB8AC3E}">
        <p14:creationId xmlns:p14="http://schemas.microsoft.com/office/powerpoint/2010/main" val="475357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04945" y="1213052"/>
            <a:ext cx="5982108" cy="4886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rPr>
              <a:t>https://colab.research.google.com/drive/1cUsOz_iSZjquKLm966KmkEQoPJltDzlg?usp=sharing</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29864" y="34570"/>
            <a:ext cx="7711509"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Practical Part for Image Processing</a:t>
            </a:r>
          </a:p>
        </p:txBody>
      </p:sp>
      <p:grpSp>
        <p:nvGrpSpPr>
          <p:cNvPr id="10" name="Group 9">
            <a:extLst>
              <a:ext uri="{FF2B5EF4-FFF2-40B4-BE49-F238E27FC236}">
                <a16:creationId xmlns:a16="http://schemas.microsoft.com/office/drawing/2014/main" id="{EE8982B4-866E-7C57-CB96-54CB30D45F5F}"/>
              </a:ext>
            </a:extLst>
          </p:cNvPr>
          <p:cNvGrpSpPr/>
          <p:nvPr/>
        </p:nvGrpSpPr>
        <p:grpSpPr>
          <a:xfrm>
            <a:off x="2428508" y="987266"/>
            <a:ext cx="1190600" cy="1033678"/>
            <a:chOff x="7140122" y="3518566"/>
            <a:chExt cx="1190600" cy="1033678"/>
          </a:xfrm>
        </p:grpSpPr>
        <p:sp>
          <p:nvSpPr>
            <p:cNvPr id="18" name="Rectangle 17">
              <a:extLst>
                <a:ext uri="{FF2B5EF4-FFF2-40B4-BE49-F238E27FC236}">
                  <a16:creationId xmlns:a16="http://schemas.microsoft.com/office/drawing/2014/main" id="{9BFC32B8-BDEE-2CBC-DFF5-CD482608568C}"/>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flipV="1">
            <a:off x="0" y="75816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66277"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899" y="610890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TextBox 4">
            <a:extLst>
              <a:ext uri="{FF2B5EF4-FFF2-40B4-BE49-F238E27FC236}">
                <a16:creationId xmlns:a16="http://schemas.microsoft.com/office/drawing/2014/main" id="{78661F7E-1EAB-4D83-F6BA-F0E898CB9234}"/>
              </a:ext>
            </a:extLst>
          </p:cNvPr>
          <p:cNvSpPr txBox="1"/>
          <p:nvPr/>
        </p:nvSpPr>
        <p:spPr>
          <a:xfrm>
            <a:off x="3255064" y="2828835"/>
            <a:ext cx="5496339" cy="1200329"/>
          </a:xfrm>
          <a:prstGeom prst="rect">
            <a:avLst/>
          </a:prstGeom>
          <a:noFill/>
        </p:spPr>
        <p:txBody>
          <a:bodyPr wrap="square">
            <a:spAutoFit/>
          </a:bodyPr>
          <a:lstStyle/>
          <a:p>
            <a:r>
              <a:rPr lang="en-US" sz="2400" dirty="0"/>
              <a:t>https://colab.research.google.com/drive/1cUsOz_iSZjquKLm966KmkEQoPJltDzlg?usp=sharing</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11988" y="2053883"/>
            <a:ext cx="5361809" cy="1856936"/>
          </a:xfrm>
        </p:spPr>
        <p:txBody>
          <a:bodyPr anchor="b">
            <a:normAutofit/>
          </a:bodyPr>
          <a:lstStyle/>
          <a:p>
            <a:pPr algn="ctr"/>
            <a:r>
              <a:rPr lang="en-US" sz="4800" dirty="0">
                <a:solidFill>
                  <a:schemeClr val="tx1">
                    <a:lumMod val="75000"/>
                    <a:lumOff val="25000"/>
                  </a:schemeClr>
                </a:solidFill>
              </a:rPr>
              <a:t>Part </a:t>
            </a:r>
            <a:r>
              <a:rPr lang="ar-EG" sz="4800" dirty="0">
                <a:solidFill>
                  <a:schemeClr val="tx1">
                    <a:lumMod val="75000"/>
                    <a:lumOff val="25000"/>
                  </a:schemeClr>
                </a:solidFill>
              </a:rPr>
              <a:t>2</a:t>
            </a:r>
            <a:r>
              <a:rPr lang="en-US" sz="4800" dirty="0">
                <a:solidFill>
                  <a:schemeClr val="tx1">
                    <a:lumMod val="75000"/>
                    <a:lumOff val="25000"/>
                  </a:schemeClr>
                </a:solidFill>
              </a:rPr>
              <a:t>: CNN</a:t>
            </a:r>
          </a:p>
        </p:txBody>
      </p:sp>
      <p:sp>
        <p:nvSpPr>
          <p:cNvPr id="3" name="TextBox 2">
            <a:extLst>
              <a:ext uri="{FF2B5EF4-FFF2-40B4-BE49-F238E27FC236}">
                <a16:creationId xmlns:a16="http://schemas.microsoft.com/office/drawing/2014/main" id="{6E9CAEFE-8463-7601-B7D2-9028DF40826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737BE60-114F-01CF-5655-3B8A255CE8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7945" y="0"/>
            <a:ext cx="2044055" cy="964793"/>
          </a:xfrm>
          <a:prstGeom prst="rect">
            <a:avLst/>
          </a:prstGeom>
        </p:spPr>
      </p:pic>
    </p:spTree>
    <p:extLst>
      <p:ext uri="{BB962C8B-B14F-4D97-AF65-F5344CB8AC3E}">
        <p14:creationId xmlns:p14="http://schemas.microsoft.com/office/powerpoint/2010/main" val="731598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422566"/>
            <a:ext cx="8407474" cy="405084"/>
          </a:xfrm>
        </p:spPr>
        <p:txBody>
          <a:bodyPr>
            <a:normAutofit fontScale="90000"/>
          </a:bodyPr>
          <a:lstStyle/>
          <a:p>
            <a:r>
              <a:rPr lang="en-US" dirty="0">
                <a:sym typeface="+mn-lt"/>
              </a:rPr>
              <a:t>CNN:</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13503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575800"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98DCAA62-95C3-38B9-A91C-F599B87ABB5F}"/>
              </a:ext>
            </a:extLst>
          </p:cNvPr>
          <p:cNvSpPr txBox="1"/>
          <p:nvPr/>
        </p:nvSpPr>
        <p:spPr>
          <a:xfrm>
            <a:off x="731558" y="1195671"/>
            <a:ext cx="11386020" cy="4626908"/>
          </a:xfrm>
          <a:prstGeom prst="rect">
            <a:avLst/>
          </a:prstGeom>
          <a:noFill/>
        </p:spPr>
        <p:txBody>
          <a:bodyPr wrap="square">
            <a:spAutoFit/>
          </a:bodyPr>
          <a:lstStyle/>
          <a:p>
            <a:pPr marR="0" lvl="0">
              <a:lnSpc>
                <a:spcPct val="107000"/>
              </a:lnSpc>
              <a:spcBef>
                <a:spcPts val="0"/>
              </a:spcBef>
              <a:spcAft>
                <a:spcPts val="800"/>
              </a:spcAft>
              <a:buSzPts val="1000"/>
              <a:tabLst>
                <a:tab pos="457200" algn="l"/>
              </a:tabLst>
            </a:pPr>
            <a:r>
              <a:rPr lang="en-US" sz="2400" b="1" kern="100" dirty="0">
                <a:effectLst/>
                <a:latin typeface="Calibri" panose="020F0502020204030204" pitchFamily="34" charset="0"/>
                <a:ea typeface="Calibri" panose="020F0502020204030204" pitchFamily="34" charset="0"/>
                <a:cs typeface="Arial" panose="020B0604020202020204" pitchFamily="34" charset="0"/>
              </a:rPr>
              <a:t>Definition of CNNs</a:t>
            </a:r>
            <a:r>
              <a:rPr lang="en-US" sz="2400" kern="100" dirty="0">
                <a:effectLst/>
                <a:latin typeface="Calibri" panose="020F0502020204030204" pitchFamily="34" charset="0"/>
                <a:ea typeface="Calibri" panose="020F0502020204030204" pitchFamily="34" charset="0"/>
                <a:cs typeface="Arial" panose="020B0604020202020204" pitchFamily="34" charset="0"/>
              </a:rPr>
              <a:t>: Convolutional Neural Networks (CNNs) are a class of deep learning models designed for processing structured grid data, such as images and videos. They are particularly powerful in computer vision tasks due to their ability to automatically learn and extract features from visual data.</a:t>
            </a:r>
          </a:p>
          <a:p>
            <a:pPr marR="0" lvl="0">
              <a:lnSpc>
                <a:spcPct val="107000"/>
              </a:lnSpc>
              <a:spcBef>
                <a:spcPts val="0"/>
              </a:spcBef>
              <a:spcAft>
                <a:spcPts val="800"/>
              </a:spcAft>
              <a:buSzPts val="1000"/>
              <a:tabLst>
                <a:tab pos="457200" algn="l"/>
              </a:tabLst>
            </a:pPr>
            <a:r>
              <a:rPr lang="en-US" sz="2400" b="1" kern="100" dirty="0">
                <a:effectLst/>
                <a:latin typeface="Calibri" panose="020F0502020204030204" pitchFamily="34" charset="0"/>
                <a:ea typeface="Calibri" panose="020F0502020204030204" pitchFamily="34" charset="0"/>
                <a:cs typeface="Arial" panose="020B0604020202020204" pitchFamily="34" charset="0"/>
              </a:rPr>
              <a:t>Historical Background</a:t>
            </a:r>
            <a:r>
              <a:rPr lang="en-US" sz="2400" kern="100" dirty="0">
                <a:effectLst/>
                <a:latin typeface="Calibri" panose="020F0502020204030204" pitchFamily="34" charset="0"/>
                <a:ea typeface="Calibri" panose="020F0502020204030204" pitchFamily="34" charset="0"/>
                <a:cs typeface="Arial" panose="020B0604020202020204" pitchFamily="34" charset="0"/>
              </a:rPr>
              <a:t>: CNNs have a rich history. Mention seminal models like </a:t>
            </a:r>
            <a:r>
              <a:rPr lang="en-US" sz="2400" kern="100" dirty="0" err="1">
                <a:effectLst/>
                <a:latin typeface="Calibri" panose="020F0502020204030204" pitchFamily="34" charset="0"/>
                <a:ea typeface="Calibri" panose="020F0502020204030204" pitchFamily="34" charset="0"/>
                <a:cs typeface="Arial" panose="020B0604020202020204" pitchFamily="34" charset="0"/>
              </a:rPr>
              <a:t>LeNet</a:t>
            </a:r>
            <a:r>
              <a:rPr lang="en-US" sz="2400" kern="100" dirty="0">
                <a:effectLst/>
                <a:latin typeface="Calibri" panose="020F0502020204030204" pitchFamily="34" charset="0"/>
                <a:ea typeface="Calibri" panose="020F0502020204030204" pitchFamily="34" charset="0"/>
                <a:cs typeface="Arial" panose="020B0604020202020204" pitchFamily="34" charset="0"/>
              </a:rPr>
              <a:t>, introduced by Yann </a:t>
            </a:r>
            <a:r>
              <a:rPr lang="en-US" sz="2400" kern="100" dirty="0" err="1">
                <a:effectLst/>
                <a:latin typeface="Calibri" panose="020F0502020204030204" pitchFamily="34" charset="0"/>
                <a:ea typeface="Calibri" panose="020F0502020204030204" pitchFamily="34" charset="0"/>
                <a:cs typeface="Arial" panose="020B0604020202020204" pitchFamily="34" charset="0"/>
              </a:rPr>
              <a:t>LeCun</a:t>
            </a:r>
            <a:r>
              <a:rPr lang="en-US" sz="2400" kern="100" dirty="0">
                <a:effectLst/>
                <a:latin typeface="Calibri" panose="020F0502020204030204" pitchFamily="34" charset="0"/>
                <a:ea typeface="Calibri" panose="020F0502020204030204" pitchFamily="34" charset="0"/>
                <a:cs typeface="Arial" panose="020B0604020202020204" pitchFamily="34" charset="0"/>
              </a:rPr>
              <a:t> in the early 1990s, which was one of the first successful CNNs for handwritten digit recognition. Highlight the breakthrough made by </a:t>
            </a:r>
            <a:r>
              <a:rPr lang="en-US" sz="2400" kern="100" dirty="0" err="1">
                <a:effectLst/>
                <a:latin typeface="Calibri" panose="020F0502020204030204" pitchFamily="34" charset="0"/>
                <a:ea typeface="Calibri" panose="020F0502020204030204" pitchFamily="34" charset="0"/>
                <a:cs typeface="Arial" panose="020B0604020202020204" pitchFamily="34" charset="0"/>
              </a:rPr>
              <a:t>AlexNet</a:t>
            </a:r>
            <a:r>
              <a:rPr lang="en-US" sz="2400" kern="100" dirty="0">
                <a:effectLst/>
                <a:latin typeface="Calibri" panose="020F0502020204030204" pitchFamily="34" charset="0"/>
                <a:ea typeface="Calibri" panose="020F0502020204030204" pitchFamily="34" charset="0"/>
                <a:cs typeface="Arial" panose="020B0604020202020204" pitchFamily="34" charset="0"/>
              </a:rPr>
              <a:t> in 2012, which significantly boosted the popularity of CNNs by winning the ImageNet competition.</a:t>
            </a:r>
          </a:p>
          <a:p>
            <a:pPr marR="0" lvl="0">
              <a:lnSpc>
                <a:spcPct val="107000"/>
              </a:lnSpc>
              <a:spcBef>
                <a:spcPts val="0"/>
              </a:spcBef>
              <a:spcAft>
                <a:spcPts val="800"/>
              </a:spcAft>
              <a:buSzPts val="1000"/>
              <a:tabLst>
                <a:tab pos="457200" algn="l"/>
              </a:tabLst>
            </a:pPr>
            <a:r>
              <a:rPr lang="en-US" sz="2400" b="1" kern="100" dirty="0">
                <a:effectLst/>
                <a:latin typeface="Calibri" panose="020F0502020204030204" pitchFamily="34" charset="0"/>
                <a:ea typeface="Calibri" panose="020F0502020204030204" pitchFamily="34" charset="0"/>
                <a:cs typeface="Arial" panose="020B0604020202020204" pitchFamily="34" charset="0"/>
              </a:rPr>
              <a:t>Motivation</a:t>
            </a:r>
            <a:r>
              <a:rPr lang="en-US" sz="2400" kern="100" dirty="0">
                <a:effectLst/>
                <a:latin typeface="Calibri" panose="020F0502020204030204" pitchFamily="34" charset="0"/>
                <a:ea typeface="Calibri" panose="020F0502020204030204" pitchFamily="34" charset="0"/>
                <a:cs typeface="Arial" panose="020B0604020202020204" pitchFamily="34" charset="0"/>
              </a:rPr>
              <a:t>: Explain why CNNs are essential for computer vision tasks. Emphasize their ability to automatically learn hierarchical features, making them suitable for tasks like image classification, object detection, and more.</a:t>
            </a:r>
          </a:p>
        </p:txBody>
      </p:sp>
    </p:spTree>
    <p:extLst>
      <p:ext uri="{BB962C8B-B14F-4D97-AF65-F5344CB8AC3E}">
        <p14:creationId xmlns:p14="http://schemas.microsoft.com/office/powerpoint/2010/main" val="3324134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239469" y="299274"/>
            <a:ext cx="10728325" cy="497095"/>
          </a:xfrm>
        </p:spPr>
        <p:txBody>
          <a:bodyPr>
            <a:normAutofit fontScale="90000"/>
          </a:bodyPr>
          <a:lstStyle/>
          <a:p>
            <a:r>
              <a:rPr lang="en-US" dirty="0">
                <a:solidFill>
                  <a:srgbClr val="00B0F0"/>
                </a:solidFill>
              </a:rPr>
              <a:t>Basic Components of CNN:</a:t>
            </a:r>
            <a:br>
              <a:rPr lang="en-US" dirty="0">
                <a:solidFill>
                  <a:srgbClr val="00B0F0"/>
                </a:solidFill>
              </a:rPr>
            </a:br>
            <a:endParaRPr lang="en-US" dirty="0">
              <a:solidFill>
                <a:srgbClr val="00B0F0"/>
              </a:solidFill>
            </a:endParaRPr>
          </a:p>
        </p:txBody>
      </p:sp>
      <p:sp>
        <p:nvSpPr>
          <p:cNvPr id="3" name="Text Placeholder 2">
            <a:extLst>
              <a:ext uri="{FF2B5EF4-FFF2-40B4-BE49-F238E27FC236}">
                <a16:creationId xmlns:a16="http://schemas.microsoft.com/office/drawing/2014/main" id="{06FD5A0D-CC2C-6584-F2C6-3B376CA6F647}"/>
              </a:ext>
            </a:extLst>
          </p:cNvPr>
          <p:cNvSpPr>
            <a:spLocks noGrp="1"/>
          </p:cNvSpPr>
          <p:nvPr>
            <p:ph type="body" sz="quarter" idx="10"/>
          </p:nvPr>
        </p:nvSpPr>
        <p:spPr>
          <a:xfrm>
            <a:off x="426878" y="1088857"/>
            <a:ext cx="11338243" cy="5075748"/>
          </a:xfrm>
        </p:spPr>
        <p:txBody>
          <a:bodyPr>
            <a:normAutofit fontScale="85000" lnSpcReduction="20000"/>
          </a:bodyPr>
          <a:lstStyle/>
          <a:p>
            <a:pPr marL="0" indent="0">
              <a:buNone/>
            </a:pPr>
            <a:r>
              <a:rPr lang="en-US" sz="3100" dirty="0">
                <a:solidFill>
                  <a:schemeClr val="bg1"/>
                </a:solidFill>
                <a:latin typeface="+mj-lt"/>
                <a:cs typeface="Arial" panose="020B0604020202020204" pitchFamily="34" charset="0"/>
              </a:rPr>
              <a:t>•</a:t>
            </a:r>
            <a:r>
              <a:rPr lang="en-US" sz="3100" dirty="0">
                <a:solidFill>
                  <a:srgbClr val="00B0F0"/>
                </a:solidFill>
                <a:latin typeface="+mj-lt"/>
                <a:cs typeface="Arial" panose="020B0604020202020204" pitchFamily="34" charset="0"/>
              </a:rPr>
              <a:t>Neurons and Layers:</a:t>
            </a:r>
            <a:r>
              <a:rPr lang="en-US" sz="3100" dirty="0">
                <a:solidFill>
                  <a:schemeClr val="bg1"/>
                </a:solidFill>
                <a:latin typeface="+mj-lt"/>
                <a:cs typeface="Arial" panose="020B0604020202020204" pitchFamily="34" charset="0"/>
              </a:rPr>
              <a:t> CNNs consist of layers of interconnected neurons. Neurons in one layer are connected to those in adjacent layers, forming a network. Layers can be categorized into input, hidden, and output layers.</a:t>
            </a:r>
          </a:p>
          <a:p>
            <a:pPr marL="0" indent="0">
              <a:buNone/>
            </a:pPr>
            <a:r>
              <a:rPr lang="en-US" sz="3100" dirty="0">
                <a:solidFill>
                  <a:schemeClr val="bg1"/>
                </a:solidFill>
                <a:latin typeface="+mj-lt"/>
                <a:cs typeface="Arial" panose="020B0604020202020204" pitchFamily="34" charset="0"/>
              </a:rPr>
              <a:t>•</a:t>
            </a:r>
            <a:r>
              <a:rPr lang="en-US" sz="3100" dirty="0">
                <a:solidFill>
                  <a:srgbClr val="00B0F0"/>
                </a:solidFill>
                <a:latin typeface="+mj-lt"/>
                <a:cs typeface="Arial" panose="020B0604020202020204" pitchFamily="34" charset="0"/>
              </a:rPr>
              <a:t>Convolutional Layers: </a:t>
            </a:r>
            <a:r>
              <a:rPr lang="en-US" sz="3100" dirty="0">
                <a:solidFill>
                  <a:schemeClr val="bg1"/>
                </a:solidFill>
                <a:latin typeface="+mj-lt"/>
                <a:cs typeface="Arial" panose="020B0604020202020204" pitchFamily="34" charset="0"/>
              </a:rPr>
              <a:t>These layers are the core building blocks of CNNs. They apply convolution operations to input data using learnable </a:t>
            </a:r>
            <a:r>
              <a:rPr lang="en-US" sz="3100" dirty="0">
                <a:solidFill>
                  <a:schemeClr val="accent4">
                    <a:lumMod val="60000"/>
                    <a:lumOff val="40000"/>
                  </a:schemeClr>
                </a:solidFill>
                <a:latin typeface="+mj-lt"/>
                <a:cs typeface="Arial" panose="020B0604020202020204" pitchFamily="34" charset="0"/>
              </a:rPr>
              <a:t>filters</a:t>
            </a:r>
            <a:r>
              <a:rPr lang="en-US" sz="3100" dirty="0">
                <a:solidFill>
                  <a:schemeClr val="bg1"/>
                </a:solidFill>
                <a:latin typeface="+mj-lt"/>
                <a:cs typeface="Arial" panose="020B0604020202020204" pitchFamily="34" charset="0"/>
              </a:rPr>
              <a:t> or </a:t>
            </a:r>
            <a:r>
              <a:rPr lang="en-US" sz="3100" dirty="0">
                <a:solidFill>
                  <a:schemeClr val="accent4">
                    <a:lumMod val="60000"/>
                    <a:lumOff val="40000"/>
                  </a:schemeClr>
                </a:solidFill>
                <a:latin typeface="+mj-lt"/>
                <a:cs typeface="Arial" panose="020B0604020202020204" pitchFamily="34" charset="0"/>
              </a:rPr>
              <a:t>kernels</a:t>
            </a:r>
            <a:r>
              <a:rPr lang="en-US" sz="3100" dirty="0">
                <a:solidFill>
                  <a:schemeClr val="bg1"/>
                </a:solidFill>
                <a:latin typeface="+mj-lt"/>
                <a:cs typeface="Arial" panose="020B0604020202020204" pitchFamily="34" charset="0"/>
              </a:rPr>
              <a:t>. Convolutional layers capture local patterns and features.</a:t>
            </a:r>
          </a:p>
          <a:p>
            <a:pPr marL="0" indent="0">
              <a:buNone/>
            </a:pPr>
            <a:r>
              <a:rPr lang="en-US" sz="3100" dirty="0">
                <a:solidFill>
                  <a:schemeClr val="bg1"/>
                </a:solidFill>
                <a:latin typeface="+mj-lt"/>
                <a:cs typeface="Arial" panose="020B0604020202020204" pitchFamily="34" charset="0"/>
              </a:rPr>
              <a:t>•</a:t>
            </a:r>
            <a:r>
              <a:rPr lang="en-US" sz="3100" dirty="0">
                <a:solidFill>
                  <a:srgbClr val="00B0F0"/>
                </a:solidFill>
                <a:latin typeface="+mj-lt"/>
                <a:cs typeface="Arial" panose="020B0604020202020204" pitchFamily="34" charset="0"/>
              </a:rPr>
              <a:t>Activation Functions (ReLU): </a:t>
            </a:r>
            <a:r>
              <a:rPr lang="en-US" sz="3100" dirty="0">
                <a:solidFill>
                  <a:schemeClr val="bg1"/>
                </a:solidFill>
                <a:latin typeface="+mj-lt"/>
                <a:cs typeface="Arial" panose="020B0604020202020204" pitchFamily="34" charset="0"/>
              </a:rPr>
              <a:t>Activation functions introduce non-linearity to the model. Rectified Linear Unit (ReLU) is a commonly used activation function in CNNs, which helps the network model complex relationships in data.</a:t>
            </a:r>
          </a:p>
          <a:p>
            <a:pPr marL="0" indent="0">
              <a:buNone/>
            </a:pPr>
            <a:r>
              <a:rPr lang="en-US" sz="3100" dirty="0">
                <a:solidFill>
                  <a:schemeClr val="bg1"/>
                </a:solidFill>
                <a:latin typeface="+mj-lt"/>
                <a:cs typeface="Arial" panose="020B0604020202020204" pitchFamily="34" charset="0"/>
              </a:rPr>
              <a:t>•</a:t>
            </a:r>
            <a:r>
              <a:rPr lang="en-US" sz="3100" dirty="0">
                <a:solidFill>
                  <a:srgbClr val="00B0F0"/>
                </a:solidFill>
                <a:latin typeface="+mj-lt"/>
                <a:cs typeface="Arial" panose="020B0604020202020204" pitchFamily="34" charset="0"/>
              </a:rPr>
              <a:t>Pooling Layers (Max Pooling): </a:t>
            </a:r>
            <a:r>
              <a:rPr lang="en-US" sz="3100" dirty="0">
                <a:solidFill>
                  <a:schemeClr val="bg1"/>
                </a:solidFill>
                <a:latin typeface="+mj-lt"/>
                <a:cs typeface="Arial" panose="020B0604020202020204" pitchFamily="34" charset="0"/>
              </a:rPr>
              <a:t>Pooling layers reduce the spatial dimensions of feature maps, helping control the computational complexity of the network. Max pooling selects the maximum value within a region.</a:t>
            </a:r>
          </a:p>
          <a:p>
            <a:pPr marL="0" indent="0">
              <a:buNone/>
            </a:pPr>
            <a:r>
              <a:rPr lang="en-US" sz="3100" dirty="0">
                <a:solidFill>
                  <a:schemeClr val="bg1"/>
                </a:solidFill>
                <a:latin typeface="+mj-lt"/>
                <a:cs typeface="Arial" panose="020B0604020202020204" pitchFamily="34" charset="0"/>
              </a:rPr>
              <a:t>•</a:t>
            </a:r>
            <a:r>
              <a:rPr lang="en-US" sz="3100" dirty="0">
                <a:solidFill>
                  <a:srgbClr val="00B0F0"/>
                </a:solidFill>
                <a:latin typeface="+mj-lt"/>
                <a:cs typeface="Arial" panose="020B0604020202020204" pitchFamily="34" charset="0"/>
              </a:rPr>
              <a:t>Fully Connected Layers: </a:t>
            </a:r>
            <a:r>
              <a:rPr lang="en-US" sz="3100" dirty="0">
                <a:solidFill>
                  <a:schemeClr val="bg1"/>
                </a:solidFill>
                <a:latin typeface="+mj-lt"/>
                <a:cs typeface="Arial" panose="020B0604020202020204" pitchFamily="34" charset="0"/>
              </a:rPr>
              <a:t>After convolution and pooling, fully connected layers are used for classification. These layers flatten the data and connect every neuron in one layer to every neuron in the next layer.</a:t>
            </a:r>
          </a:p>
          <a:p>
            <a:pPr marL="0" indent="0">
              <a:buNone/>
            </a:pPr>
            <a:endParaRPr lang="en-US" dirty="0">
              <a:solidFill>
                <a:schemeClr val="bg1"/>
              </a:solidFill>
            </a:endParaRPr>
          </a:p>
        </p:txBody>
      </p:sp>
      <p:sp>
        <p:nvSpPr>
          <p:cNvPr id="4" name="TextBox 3">
            <a:extLst>
              <a:ext uri="{FF2B5EF4-FFF2-40B4-BE49-F238E27FC236}">
                <a16:creationId xmlns:a16="http://schemas.microsoft.com/office/drawing/2014/main" id="{2FD4BC8E-F438-8AEB-E463-E85C32DA0B1C}"/>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2927A90-0EB9-32C0-7B28-57E0D7734A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5330" y="6934"/>
            <a:ext cx="1866670" cy="881068"/>
          </a:xfrm>
          <a:prstGeom prst="rect">
            <a:avLst/>
          </a:prstGeom>
        </p:spPr>
      </p:pic>
    </p:spTree>
    <p:extLst>
      <p:ext uri="{BB962C8B-B14F-4D97-AF65-F5344CB8AC3E}">
        <p14:creationId xmlns:p14="http://schemas.microsoft.com/office/powerpoint/2010/main" val="2282937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80224D6-A72C-6CDE-739C-16169B641C10}"/>
              </a:ext>
            </a:extLst>
          </p:cNvPr>
          <p:cNvSpPr>
            <a:spLocks noGrp="1"/>
          </p:cNvSpPr>
          <p:nvPr>
            <p:ph type="title"/>
          </p:nvPr>
        </p:nvSpPr>
        <p:spPr>
          <a:xfrm>
            <a:off x="192051" y="458419"/>
            <a:ext cx="10044023" cy="877729"/>
          </a:xfrm>
        </p:spPr>
        <p:txBody>
          <a:bodyPr vert="horz" lIns="91440" tIns="45720" rIns="91440" bIns="45720" rtlCol="0" anchor="ctr">
            <a:noAutofit/>
          </a:bodyPr>
          <a:lstStyle/>
          <a:p>
            <a:r>
              <a:rPr lang="en-US" sz="4000" kern="1200" dirty="0">
                <a:solidFill>
                  <a:srgbClr val="FFFFFF"/>
                </a:solidFill>
                <a:latin typeface="+mj-lt"/>
                <a:ea typeface="+mj-ea"/>
                <a:cs typeface="+mj-cs"/>
              </a:rPr>
              <a:t>Basic Components of CNN:</a:t>
            </a:r>
            <a:br>
              <a:rPr lang="en-US" sz="4000" kern="1200" dirty="0">
                <a:solidFill>
                  <a:srgbClr val="FFFFFF"/>
                </a:solidFill>
                <a:latin typeface="+mj-lt"/>
                <a:ea typeface="+mj-ea"/>
                <a:cs typeface="+mj-cs"/>
              </a:rPr>
            </a:br>
            <a:endParaRPr lang="en-US" sz="4000" kern="1200" dirty="0">
              <a:solidFill>
                <a:srgbClr val="FFFFFF"/>
              </a:solidFill>
              <a:latin typeface="+mj-lt"/>
              <a:ea typeface="+mj-ea"/>
              <a:cs typeface="+mj-cs"/>
            </a:endParaRPr>
          </a:p>
        </p:txBody>
      </p:sp>
      <p:sp>
        <p:nvSpPr>
          <p:cNvPr id="4" name="TextBox 3">
            <a:extLst>
              <a:ext uri="{FF2B5EF4-FFF2-40B4-BE49-F238E27FC236}">
                <a16:creationId xmlns:a16="http://schemas.microsoft.com/office/drawing/2014/main" id="{2FD4BC8E-F438-8AEB-E463-E85C32DA0B1C}"/>
              </a:ext>
            </a:extLst>
          </p:cNvPr>
          <p:cNvSpPr txBox="1"/>
          <p:nvPr/>
        </p:nvSpPr>
        <p:spPr>
          <a:xfrm>
            <a:off x="4531716" y="6051750"/>
            <a:ext cx="1658436" cy="286232"/>
          </a:xfrm>
          <a:prstGeom prst="rect">
            <a:avLst/>
          </a:prstGeom>
          <a:noFill/>
        </p:spPr>
        <p:txBody>
          <a:bodyPr wrap="square" rtlCol="0">
            <a:spAutoFit/>
          </a:bodyPr>
          <a:lstStyle/>
          <a:p>
            <a:pPr algn="ctr" defTabSz="576072">
              <a:spcAft>
                <a:spcPts val="600"/>
              </a:spcAft>
              <a:defRPr/>
            </a:pPr>
            <a:r>
              <a:rPr lang="en-US" sz="1260" kern="1200">
                <a:solidFill>
                  <a:prstClr val="white"/>
                </a:solidFill>
                <a:latin typeface="Calibri" panose="020F0502020204030204"/>
                <a:ea typeface="+mn-ea"/>
                <a:cs typeface="+mn-cs"/>
              </a:rPr>
              <a:t>www.midocean.ae</a:t>
            </a: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A2927A90-0EB9-32C0-7B28-57E0D7734A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35946" y="229210"/>
            <a:ext cx="1859593" cy="877728"/>
          </a:xfrm>
          <a:prstGeom prst="rect">
            <a:avLst/>
          </a:prstGeom>
        </p:spPr>
      </p:pic>
      <p:pic>
        <p:nvPicPr>
          <p:cNvPr id="9" name="Picture 8">
            <a:extLst>
              <a:ext uri="{FF2B5EF4-FFF2-40B4-BE49-F238E27FC236}">
                <a16:creationId xmlns:a16="http://schemas.microsoft.com/office/drawing/2014/main" id="{C602E23E-607F-7F04-D2FC-DDA95DBB63EA}"/>
              </a:ext>
            </a:extLst>
          </p:cNvPr>
          <p:cNvPicPr>
            <a:picLocks noChangeAspect="1"/>
          </p:cNvPicPr>
          <p:nvPr/>
        </p:nvPicPr>
        <p:blipFill>
          <a:blip r:embed="rId3"/>
          <a:stretch>
            <a:fillRect/>
          </a:stretch>
        </p:blipFill>
        <p:spPr>
          <a:xfrm>
            <a:off x="1102606" y="2169158"/>
            <a:ext cx="10175091" cy="3642294"/>
          </a:xfrm>
          <a:prstGeom prst="rect">
            <a:avLst/>
          </a:prstGeom>
        </p:spPr>
      </p:pic>
    </p:spTree>
    <p:extLst>
      <p:ext uri="{BB962C8B-B14F-4D97-AF65-F5344CB8AC3E}">
        <p14:creationId xmlns:p14="http://schemas.microsoft.com/office/powerpoint/2010/main" val="185374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273164"/>
            <a:ext cx="8407474" cy="405084"/>
          </a:xfrm>
        </p:spPr>
        <p:txBody>
          <a:bodyPr>
            <a:normAutofit fontScale="90000"/>
          </a:bodyPr>
          <a:lstStyle/>
          <a:p>
            <a:r>
              <a:rPr lang="en-US" dirty="0">
                <a:sym typeface="+mn-lt"/>
              </a:rPr>
              <a:t>Filters and Kernels: </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6" name="TextBox 5">
            <a:extLst>
              <a:ext uri="{FF2B5EF4-FFF2-40B4-BE49-F238E27FC236}">
                <a16:creationId xmlns:a16="http://schemas.microsoft.com/office/drawing/2014/main" id="{DC118205-BDCE-7E02-1AD2-D9362B12F452}"/>
              </a:ext>
            </a:extLst>
          </p:cNvPr>
          <p:cNvSpPr txBox="1"/>
          <p:nvPr/>
        </p:nvSpPr>
        <p:spPr>
          <a:xfrm>
            <a:off x="614629" y="1051980"/>
            <a:ext cx="11502949" cy="5262979"/>
          </a:xfrm>
          <a:prstGeom prst="rect">
            <a:avLst/>
          </a:prstGeom>
          <a:noFill/>
        </p:spPr>
        <p:txBody>
          <a:bodyPr wrap="square">
            <a:spAutoFit/>
          </a:bodyPr>
          <a:lstStyle/>
          <a:p>
            <a:pPr algn="l">
              <a:buFont typeface="Arial" panose="020B0604020202020204" pitchFamily="34" charset="0"/>
              <a:buChar char="•"/>
            </a:pPr>
            <a:r>
              <a:rPr lang="en-US" sz="2400" b="0" i="0" dirty="0">
                <a:effectLst/>
                <a:latin typeface="Söhne"/>
              </a:rPr>
              <a:t>Filters or kernels are small matrices that play a crucial role in convolution. These filters are the heart of feature extraction in CNNs.</a:t>
            </a:r>
          </a:p>
          <a:p>
            <a:pPr algn="l">
              <a:buFont typeface="Arial" panose="020B0604020202020204" pitchFamily="34" charset="0"/>
              <a:buChar char="•"/>
            </a:pPr>
            <a:r>
              <a:rPr lang="en-US" sz="2400" b="0" i="0" dirty="0">
                <a:solidFill>
                  <a:schemeClr val="accent1">
                    <a:lumMod val="75000"/>
                  </a:schemeClr>
                </a:solidFill>
                <a:effectLst/>
                <a:latin typeface="Söhne"/>
              </a:rPr>
              <a:t>Filters are typically initialized with random values and then updated during the training process through backpropagation.</a:t>
            </a:r>
          </a:p>
          <a:p>
            <a:pPr algn="l">
              <a:buFont typeface="Arial" panose="020B0604020202020204" pitchFamily="34" charset="0"/>
              <a:buChar char="•"/>
            </a:pPr>
            <a:r>
              <a:rPr lang="en-US" sz="2400" b="0" i="0" dirty="0">
                <a:effectLst/>
                <a:latin typeface="Söhne"/>
              </a:rPr>
              <a:t>Each filter specializes in recognizing a particular feature or pattern. For example, one filter might be designed to detect horizontal edges, while another might focus on diagonal edges or textures.</a:t>
            </a:r>
          </a:p>
          <a:p>
            <a:pPr algn="l">
              <a:buFont typeface="Arial" panose="020B0604020202020204" pitchFamily="34" charset="0"/>
              <a:buChar char="•"/>
            </a:pPr>
            <a:r>
              <a:rPr lang="en-US" sz="2400" b="0" i="0" dirty="0">
                <a:solidFill>
                  <a:schemeClr val="accent1">
                    <a:lumMod val="75000"/>
                  </a:schemeClr>
                </a:solidFill>
                <a:effectLst/>
                <a:latin typeface="Söhne"/>
              </a:rPr>
              <a:t>CNNs use multiple filters in each convolutional layer to capture various features simultaneously, allowing the network to learn complex patterns.</a:t>
            </a:r>
          </a:p>
          <a:p>
            <a:pPr algn="l"/>
            <a:endParaRPr lang="en-US" sz="2400" dirty="0">
              <a:latin typeface="Söhne"/>
            </a:endParaRPr>
          </a:p>
          <a:p>
            <a:pPr algn="l"/>
            <a:r>
              <a:rPr lang="en-US" sz="2400" b="0" i="0" dirty="0">
                <a:effectLst/>
                <a:latin typeface="Söhne"/>
              </a:rPr>
              <a:t>We Can say that: A filter or kernel is a small matrix (e.g., 3x3 or 5x5) that contains learnable parameters. These parameters are adjusted during training to capture different features in the input data. Each filter is responsible for detecting a specific pattern or feature, such as edges, textures, or shapes.</a:t>
            </a:r>
          </a:p>
        </p:txBody>
      </p:sp>
    </p:spTree>
    <p:extLst>
      <p:ext uri="{BB962C8B-B14F-4D97-AF65-F5344CB8AC3E}">
        <p14:creationId xmlns:p14="http://schemas.microsoft.com/office/powerpoint/2010/main" val="1985104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273164"/>
            <a:ext cx="8407474" cy="405084"/>
          </a:xfrm>
        </p:spPr>
        <p:txBody>
          <a:bodyPr>
            <a:normAutofit fontScale="90000"/>
          </a:bodyPr>
          <a:lstStyle/>
          <a:p>
            <a:r>
              <a:rPr lang="en-US" dirty="0">
                <a:sym typeface="+mn-lt"/>
              </a:rPr>
              <a:t>Strides and Padding: </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6" name="TextBox 5">
            <a:extLst>
              <a:ext uri="{FF2B5EF4-FFF2-40B4-BE49-F238E27FC236}">
                <a16:creationId xmlns:a16="http://schemas.microsoft.com/office/drawing/2014/main" id="{DC118205-BDCE-7E02-1AD2-D9362B12F452}"/>
              </a:ext>
            </a:extLst>
          </p:cNvPr>
          <p:cNvSpPr txBox="1"/>
          <p:nvPr/>
        </p:nvSpPr>
        <p:spPr>
          <a:xfrm>
            <a:off x="614629" y="1051980"/>
            <a:ext cx="11502949" cy="4893647"/>
          </a:xfrm>
          <a:prstGeom prst="rect">
            <a:avLst/>
          </a:prstGeom>
          <a:noFill/>
        </p:spPr>
        <p:txBody>
          <a:bodyPr wrap="square">
            <a:spAutoFit/>
          </a:bodyPr>
          <a:lstStyle/>
          <a:p>
            <a:pPr algn="l">
              <a:buFont typeface="Arial" panose="020B0604020202020204" pitchFamily="34" charset="0"/>
              <a:buChar char="•"/>
            </a:pPr>
            <a:r>
              <a:rPr lang="en-US" sz="2400" b="1" i="0" dirty="0">
                <a:effectLst/>
                <a:latin typeface="Söhne"/>
              </a:rPr>
              <a:t>Stride</a:t>
            </a:r>
            <a:r>
              <a:rPr lang="en-US" sz="2400" b="0" i="0" dirty="0">
                <a:effectLst/>
                <a:latin typeface="Söhne"/>
              </a:rPr>
              <a:t>: Stride refers to the step size at which the filter moves during convolution. A stride of 1 means the filter moves one pixel at a time, while a larger stride skips pixels. Smaller strides result in larger feature maps with more detailed information, while larger strides reduce the size of the feature map. </a:t>
            </a:r>
            <a:r>
              <a:rPr lang="en-US" sz="2400" b="0" i="0" dirty="0">
                <a:solidFill>
                  <a:srgbClr val="00B0F0"/>
                </a:solidFill>
                <a:effectLst/>
                <a:latin typeface="Söhne"/>
              </a:rPr>
              <a:t>In summary </a:t>
            </a:r>
            <a:r>
              <a:rPr lang="en-US" sz="2400" b="0" i="0" dirty="0">
                <a:effectLst/>
                <a:latin typeface="Söhne"/>
              </a:rPr>
              <a:t>A stride of 1 moves the filter one pixel at a time, resulting in dense feature maps with minimal information loss. A larger stride (e.g., 2) skips pixels, reducing the size of the feature map.</a:t>
            </a:r>
          </a:p>
          <a:p>
            <a:pPr algn="l"/>
            <a:endParaRPr lang="en-US" sz="2400" b="0" i="0" dirty="0">
              <a:effectLst/>
              <a:latin typeface="Söhne"/>
            </a:endParaRPr>
          </a:p>
          <a:p>
            <a:pPr algn="l">
              <a:buFont typeface="Arial" panose="020B0604020202020204" pitchFamily="34" charset="0"/>
              <a:buChar char="•"/>
            </a:pPr>
            <a:r>
              <a:rPr lang="en-US" sz="2400" b="1" i="0" dirty="0">
                <a:effectLst/>
                <a:latin typeface="Söhne"/>
              </a:rPr>
              <a:t>Padding</a:t>
            </a:r>
            <a:r>
              <a:rPr lang="en-US" sz="2400" b="0" i="0" dirty="0">
                <a:effectLst/>
                <a:latin typeface="Söhne"/>
              </a:rPr>
              <a:t>: Padding involves adding extra pixels to the input data before convolution. Padding can be "valid" (no padding), "same" (padding to preserve the spatial dimensions), or custom. Padding helps control the size of the output feature map.</a:t>
            </a:r>
          </a:p>
          <a:p>
            <a:pPr algn="l"/>
            <a:r>
              <a:rPr lang="en-US" sz="2400" b="0" i="0" dirty="0">
                <a:solidFill>
                  <a:srgbClr val="00B0F0"/>
                </a:solidFill>
                <a:effectLst/>
                <a:latin typeface="Söhne"/>
              </a:rPr>
              <a:t>Padding is essential to maintain spatial information and ensure that information at the edges of the input is considered during convolution. </a:t>
            </a:r>
            <a:r>
              <a:rPr lang="en-US" sz="2400" b="0" i="0" dirty="0">
                <a:effectLst/>
                <a:latin typeface="Söhne"/>
              </a:rPr>
              <a:t>Without padding, the output feature map is smaller than the input, potentially losing valuable information.</a:t>
            </a:r>
          </a:p>
        </p:txBody>
      </p:sp>
    </p:spTree>
    <p:extLst>
      <p:ext uri="{BB962C8B-B14F-4D97-AF65-F5344CB8AC3E}">
        <p14:creationId xmlns:p14="http://schemas.microsoft.com/office/powerpoint/2010/main" val="509359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74215" y="273164"/>
            <a:ext cx="8407474" cy="405084"/>
          </a:xfrm>
        </p:spPr>
        <p:txBody>
          <a:bodyPr>
            <a:normAutofit fontScale="90000"/>
          </a:bodyPr>
          <a:lstStyle/>
          <a:p>
            <a:r>
              <a:rPr lang="en-US" dirty="0">
                <a:sym typeface="+mn-lt"/>
              </a:rPr>
              <a:t>Steps for Convolution layer</a:t>
            </a:r>
          </a:p>
        </p:txBody>
      </p:sp>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81689" y="0"/>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6" name="TextBox 5">
            <a:extLst>
              <a:ext uri="{FF2B5EF4-FFF2-40B4-BE49-F238E27FC236}">
                <a16:creationId xmlns:a16="http://schemas.microsoft.com/office/drawing/2014/main" id="{DC118205-BDCE-7E02-1AD2-D9362B12F452}"/>
              </a:ext>
            </a:extLst>
          </p:cNvPr>
          <p:cNvSpPr txBox="1"/>
          <p:nvPr/>
        </p:nvSpPr>
        <p:spPr>
          <a:xfrm>
            <a:off x="614629" y="1051980"/>
            <a:ext cx="11502949" cy="5262979"/>
          </a:xfrm>
          <a:prstGeom prst="rect">
            <a:avLst/>
          </a:prstGeom>
          <a:noFill/>
        </p:spPr>
        <p:txBody>
          <a:bodyPr wrap="square">
            <a:spAutoFit/>
          </a:bodyPr>
          <a:lstStyle/>
          <a:p>
            <a:pPr algn="l">
              <a:buFont typeface="+mj-lt"/>
              <a:buAutoNum type="arabicPeriod"/>
            </a:pPr>
            <a:r>
              <a:rPr lang="en-US" sz="2400" b="1" i="0" dirty="0">
                <a:effectLst/>
                <a:latin typeface="Söhne"/>
              </a:rPr>
              <a:t>Sliding Window</a:t>
            </a:r>
            <a:r>
              <a:rPr lang="en-US" sz="2400" b="0" i="0" dirty="0">
                <a:effectLst/>
                <a:latin typeface="Söhne"/>
              </a:rPr>
              <a:t>: The filter is systematically moved (convolved) across the input data. It starts from the top-left corner and slides horizontally and vertically, one step at a time. At each position, a dot product operation is performed between the filter and the overlapping region of the input data.</a:t>
            </a:r>
          </a:p>
          <a:p>
            <a:pPr algn="l"/>
            <a:endParaRPr lang="en-US" sz="2400" b="0" i="0" dirty="0">
              <a:effectLst/>
              <a:latin typeface="Söhne"/>
            </a:endParaRPr>
          </a:p>
          <a:p>
            <a:pPr algn="l">
              <a:buFont typeface="+mj-lt"/>
              <a:buAutoNum type="arabicPeriod"/>
            </a:pPr>
            <a:r>
              <a:rPr lang="en-US" sz="2400" b="1" i="0" dirty="0">
                <a:effectLst/>
                <a:latin typeface="Söhne"/>
              </a:rPr>
              <a:t>Dot Product</a:t>
            </a:r>
            <a:r>
              <a:rPr lang="en-US" sz="2400" b="0" i="0" dirty="0">
                <a:effectLst/>
                <a:latin typeface="Söhne"/>
              </a:rPr>
              <a:t>: At each position of the sliding window, a dot product is computed between the elements of the filter and the corresponding elements of the input data. This dot product results in a single value, which is placed in the corresponding position of the feature map.</a:t>
            </a:r>
          </a:p>
          <a:p>
            <a:pPr algn="l"/>
            <a:endParaRPr lang="en-US" sz="2400" b="0" i="0" dirty="0">
              <a:effectLst/>
              <a:latin typeface="Söhne"/>
            </a:endParaRPr>
          </a:p>
          <a:p>
            <a:pPr algn="l">
              <a:buFont typeface="+mj-lt"/>
              <a:buAutoNum type="arabicPeriod"/>
            </a:pPr>
            <a:r>
              <a:rPr lang="en-US" sz="2400" b="1" i="0" dirty="0">
                <a:effectLst/>
                <a:latin typeface="Söhne"/>
              </a:rPr>
              <a:t>Feature Map</a:t>
            </a:r>
            <a:r>
              <a:rPr lang="en-US" sz="2400" b="0" i="0" dirty="0">
                <a:effectLst/>
                <a:latin typeface="Söhne"/>
              </a:rPr>
              <a:t>: As the filter moves across the entire input data, it produces a feature map. The feature map highlights regions where specific patterns detected by the filter are present. Each value in the feature map represents the response of the filter to a local pattern in the input data.</a:t>
            </a:r>
          </a:p>
        </p:txBody>
      </p:sp>
    </p:spTree>
    <p:extLst>
      <p:ext uri="{BB962C8B-B14F-4D97-AF65-F5344CB8AC3E}">
        <p14:creationId xmlns:p14="http://schemas.microsoft.com/office/powerpoint/2010/main" val="4123544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wrap="square">
            <a:noAutofit/>
          </a:bodyPr>
          <a:lstStyle/>
          <a:p>
            <a:r>
              <a:rPr lang="en-US" dirty="0">
                <a:solidFill>
                  <a:schemeClr val="bg1"/>
                </a:solidFill>
                <a:latin typeface="Huawei Sans" panose="020C0503030203020204" pitchFamily="34" charset="0"/>
                <a:ea typeface="+mn-ea"/>
                <a:cs typeface="+mn-ea"/>
                <a:sym typeface="+mn-lt"/>
              </a:rPr>
              <a:t>Convolutional Layer</a:t>
            </a:r>
          </a:p>
        </p:txBody>
      </p:sp>
      <p:sp>
        <p:nvSpPr>
          <p:cNvPr id="3" name="文本占位符 2"/>
          <p:cNvSpPr>
            <a:spLocks noGrp="1"/>
          </p:cNvSpPr>
          <p:nvPr>
            <p:ph type="body" sz="quarter" idx="10"/>
          </p:nvPr>
        </p:nvSpPr>
        <p:spPr/>
        <p:txBody>
          <a:bodyPr wrap="square">
            <a:noAutofit/>
          </a:bodyPr>
          <a:lstStyle/>
          <a:p>
            <a:pPr>
              <a:lnSpc>
                <a:spcPct val="120000"/>
              </a:lnSpc>
            </a:pPr>
            <a:r>
              <a:rPr lang="en-US" sz="1600" dirty="0">
                <a:solidFill>
                  <a:schemeClr val="bg1"/>
                </a:solidFill>
                <a:latin typeface="Huawei Sans" panose="020C0503030203020204" pitchFamily="34" charset="0"/>
                <a:cs typeface="+mn-ea"/>
                <a:sym typeface="+mn-lt"/>
              </a:rPr>
              <a:t>The basic architecture of a CNN is multi-channel convolution consisting of multiple single convolutions. The output of the previous layer (or the original image of the first layer) is used as the input of the current layer. It is then convolved with the filter in the layer and serves as the output of this layer. The convolution kernel of each layer is the weight to be learned. Similar to FCN, after the convolution is complete, the result should be biased and activated through activation functions before being input to the next layer.</a:t>
            </a:r>
          </a:p>
          <a:p>
            <a:pPr>
              <a:lnSpc>
                <a:spcPct val="120000"/>
              </a:lnSpc>
            </a:pPr>
            <a:endParaRPr lang="en-US" sz="1400" dirty="0">
              <a:solidFill>
                <a:schemeClr val="bg1"/>
              </a:solidFill>
              <a:latin typeface="Huawei Sans" panose="020C0503030203020204" pitchFamily="34" charset="0"/>
              <a:cs typeface="+mn-ea"/>
              <a:sym typeface="+mn-lt"/>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3992" y="2681678"/>
            <a:ext cx="7484016" cy="3505254"/>
          </a:xfrm>
          <a:prstGeom prst="rect">
            <a:avLst/>
          </a:prstGeom>
          <a:ln w="12700">
            <a:solidFill>
              <a:schemeClr val="bg1">
                <a:lumMod val="85000"/>
              </a:schemeClr>
            </a:solidFill>
          </a:ln>
        </p:spPr>
      </p:pic>
      <p:sp>
        <p:nvSpPr>
          <p:cNvPr id="5" name="文本框 4"/>
          <p:cNvSpPr txBox="1"/>
          <p:nvPr/>
        </p:nvSpPr>
        <p:spPr>
          <a:xfrm>
            <a:off x="2783410" y="3988550"/>
            <a:ext cx="800219" cy="461665"/>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Input tensor</a:t>
            </a:r>
          </a:p>
        </p:txBody>
      </p:sp>
      <p:sp>
        <p:nvSpPr>
          <p:cNvPr id="6" name="文本框 5"/>
          <p:cNvSpPr txBox="1"/>
          <p:nvPr/>
        </p:nvSpPr>
        <p:spPr>
          <a:xfrm>
            <a:off x="9010357" y="3988549"/>
            <a:ext cx="800219" cy="461665"/>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Output tensor</a:t>
            </a:r>
          </a:p>
        </p:txBody>
      </p:sp>
      <p:sp>
        <p:nvSpPr>
          <p:cNvPr id="7" name="文本框 6"/>
          <p:cNvSpPr txBox="1"/>
          <p:nvPr/>
        </p:nvSpPr>
        <p:spPr>
          <a:xfrm>
            <a:off x="7349658" y="5068670"/>
            <a:ext cx="720986" cy="461665"/>
          </a:xfrm>
          <a:prstGeom prst="rect">
            <a:avLst/>
          </a:prstGeom>
          <a:noFill/>
        </p:spPr>
        <p:txBody>
          <a:bodyPr wrap="square" rtlCol="0">
            <a:noAutofit/>
          </a:bodyPr>
          <a:lstStyle/>
          <a:p>
            <a:pPr fontAlgn="ctr"/>
            <a:r>
              <a:rPr lang="en-US" sz="1200">
                <a:latin typeface="Huawei Sans" panose="020C0503030203020204" pitchFamily="34" charset="0"/>
                <a:ea typeface="+mn-ea"/>
                <a:cs typeface="+mn-ea"/>
                <a:sym typeface="+mn-lt"/>
              </a:rPr>
              <a:t>Output</a:t>
            </a:r>
          </a:p>
        </p:txBody>
      </p:sp>
      <p:sp>
        <p:nvSpPr>
          <p:cNvPr id="8" name="文本框 7"/>
          <p:cNvSpPr txBox="1"/>
          <p:nvPr/>
        </p:nvSpPr>
        <p:spPr>
          <a:xfrm>
            <a:off x="5624148" y="4791671"/>
            <a:ext cx="872394" cy="461665"/>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Activate</a:t>
            </a:r>
          </a:p>
        </p:txBody>
      </p:sp>
      <p:sp>
        <p:nvSpPr>
          <p:cNvPr id="9" name="文本框 8"/>
          <p:cNvSpPr txBox="1"/>
          <p:nvPr/>
        </p:nvSpPr>
        <p:spPr>
          <a:xfrm>
            <a:off x="4809159" y="5810280"/>
            <a:ext cx="492443" cy="276999"/>
          </a:xfrm>
          <a:prstGeom prst="rect">
            <a:avLst/>
          </a:prstGeom>
          <a:noFill/>
        </p:spPr>
        <p:txBody>
          <a:bodyPr wrap="square" rtlCol="0">
            <a:noAutofit/>
          </a:bodyPr>
          <a:lstStyle/>
          <a:p>
            <a:pPr fontAlgn="ctr"/>
            <a:r>
              <a:rPr lang="en-US" sz="1200">
                <a:latin typeface="Huawei Sans" panose="020C0503030203020204" pitchFamily="34" charset="0"/>
                <a:ea typeface="+mn-ea"/>
                <a:cs typeface="+mn-ea"/>
                <a:sym typeface="+mn-lt"/>
              </a:rPr>
              <a:t>Bias</a:t>
            </a:r>
          </a:p>
        </p:txBody>
      </p:sp>
      <p:sp>
        <p:nvSpPr>
          <p:cNvPr id="10" name="文本框 9"/>
          <p:cNvSpPr txBox="1"/>
          <p:nvPr/>
        </p:nvSpPr>
        <p:spPr>
          <a:xfrm>
            <a:off x="3583629" y="5818662"/>
            <a:ext cx="1225530" cy="402971"/>
          </a:xfrm>
          <a:prstGeom prst="rect">
            <a:avLst/>
          </a:prstGeom>
          <a:noFill/>
        </p:spPr>
        <p:txBody>
          <a:bodyPr wrap="square" rtlCol="0">
            <a:noAutofit/>
          </a:bodyPr>
          <a:lstStyle/>
          <a:p>
            <a:pPr algn="ctr" fontAlgn="ctr">
              <a:lnSpc>
                <a:spcPct val="89000"/>
              </a:lnSpc>
            </a:pPr>
            <a:r>
              <a:rPr lang="en-US" sz="1200" dirty="0">
                <a:latin typeface="Huawei Sans" panose="020C0503030203020204" pitchFamily="34" charset="0"/>
                <a:ea typeface="+mn-ea"/>
                <a:cs typeface="+mn-ea"/>
                <a:sym typeface="+mn-lt"/>
              </a:rPr>
              <a:t>Convolutional kernel</a:t>
            </a:r>
          </a:p>
        </p:txBody>
      </p:sp>
      <p:graphicFrame>
        <p:nvGraphicFramePr>
          <p:cNvPr id="12" name="对象 11"/>
          <p:cNvGraphicFramePr>
            <a:graphicFrameLocks noChangeAspect="1"/>
          </p:cNvGraphicFramePr>
          <p:nvPr/>
        </p:nvGraphicFramePr>
        <p:xfrm>
          <a:off x="4276631" y="5485137"/>
          <a:ext cx="324183" cy="343253"/>
        </p:xfrm>
        <a:graphic>
          <a:graphicData uri="http://schemas.openxmlformats.org/presentationml/2006/ole">
            <mc:AlternateContent xmlns:mc="http://schemas.openxmlformats.org/markup-compatibility/2006">
              <mc:Choice xmlns:v="urn:schemas-microsoft-com:vml" Requires="v">
                <p:oleObj name="Equation" r:id="rId4" imgW="215640" imgH="228600" progId="Equation.DSMT4">
                  <p:embed/>
                </p:oleObj>
              </mc:Choice>
              <mc:Fallback>
                <p:oleObj name="Equation" r:id="rId4" imgW="215640" imgH="228600" progId="Equation.DSMT4">
                  <p:embed/>
                  <p:pic>
                    <p:nvPicPr>
                      <p:cNvPr id="12" name="对象 11"/>
                      <p:cNvPicPr/>
                      <p:nvPr/>
                    </p:nvPicPr>
                    <p:blipFill>
                      <a:blip r:embed="rId5"/>
                      <a:stretch>
                        <a:fillRect/>
                      </a:stretch>
                    </p:blipFill>
                    <p:spPr>
                      <a:xfrm>
                        <a:off x="4276631" y="5485137"/>
                        <a:ext cx="324183" cy="343253"/>
                      </a:xfrm>
                      <a:prstGeom prst="rect">
                        <a:avLst/>
                      </a:prstGeom>
                    </p:spPr>
                  </p:pic>
                </p:oleObj>
              </mc:Fallback>
            </mc:AlternateContent>
          </a:graphicData>
        </a:graphic>
      </p:graphicFrame>
      <p:graphicFrame>
        <p:nvGraphicFramePr>
          <p:cNvPr id="13" name="对象 12"/>
          <p:cNvGraphicFramePr>
            <a:graphicFrameLocks noChangeAspect="1"/>
          </p:cNvGraphicFramePr>
          <p:nvPr/>
        </p:nvGraphicFramePr>
        <p:xfrm>
          <a:off x="4266408" y="4743704"/>
          <a:ext cx="344487" cy="342900"/>
        </p:xfrm>
        <a:graphic>
          <a:graphicData uri="http://schemas.openxmlformats.org/presentationml/2006/ole">
            <mc:AlternateContent xmlns:mc="http://schemas.openxmlformats.org/markup-compatibility/2006">
              <mc:Choice xmlns:v="urn:schemas-microsoft-com:vml" Requires="v">
                <p:oleObj name="Equation" r:id="rId6" imgW="228600" imgH="228600" progId="Equation.DSMT4">
                  <p:embed/>
                </p:oleObj>
              </mc:Choice>
              <mc:Fallback>
                <p:oleObj name="Equation" r:id="rId6" imgW="228600" imgH="228600" progId="Equation.DSMT4">
                  <p:embed/>
                  <p:pic>
                    <p:nvPicPr>
                      <p:cNvPr id="13" name="对象 12"/>
                      <p:cNvPicPr/>
                      <p:nvPr/>
                    </p:nvPicPr>
                    <p:blipFill>
                      <a:blip r:embed="rId7"/>
                      <a:stretch>
                        <a:fillRect/>
                      </a:stretch>
                    </p:blipFill>
                    <p:spPr>
                      <a:xfrm>
                        <a:off x="4266408" y="4743704"/>
                        <a:ext cx="344487" cy="342900"/>
                      </a:xfrm>
                      <a:prstGeom prst="rect">
                        <a:avLst/>
                      </a:prstGeom>
                    </p:spPr>
                  </p:pic>
                </p:oleObj>
              </mc:Fallback>
            </mc:AlternateContent>
          </a:graphicData>
        </a:graphic>
      </p:graphicFrame>
      <p:graphicFrame>
        <p:nvGraphicFramePr>
          <p:cNvPr id="14" name="对象 13"/>
          <p:cNvGraphicFramePr>
            <a:graphicFrameLocks noChangeAspect="1"/>
          </p:cNvGraphicFramePr>
          <p:nvPr/>
        </p:nvGraphicFramePr>
        <p:xfrm>
          <a:off x="4266408" y="3132392"/>
          <a:ext cx="344487" cy="342900"/>
        </p:xfrm>
        <a:graphic>
          <a:graphicData uri="http://schemas.openxmlformats.org/presentationml/2006/ole">
            <mc:AlternateContent xmlns:mc="http://schemas.openxmlformats.org/markup-compatibility/2006">
              <mc:Choice xmlns:v="urn:schemas-microsoft-com:vml" Requires="v">
                <p:oleObj name="Equation" r:id="rId8" imgW="228600" imgH="228600" progId="Equation.DSMT4">
                  <p:embed/>
                </p:oleObj>
              </mc:Choice>
              <mc:Fallback>
                <p:oleObj name="Equation" r:id="rId8" imgW="228600" imgH="228600" progId="Equation.DSMT4">
                  <p:embed/>
                  <p:pic>
                    <p:nvPicPr>
                      <p:cNvPr id="14" name="对象 13"/>
                      <p:cNvPicPr/>
                      <p:nvPr/>
                    </p:nvPicPr>
                    <p:blipFill>
                      <a:blip r:embed="rId9"/>
                      <a:stretch>
                        <a:fillRect/>
                      </a:stretch>
                    </p:blipFill>
                    <p:spPr>
                      <a:xfrm>
                        <a:off x="4266408" y="3132392"/>
                        <a:ext cx="344487" cy="342900"/>
                      </a:xfrm>
                      <a:prstGeom prst="rect">
                        <a:avLst/>
                      </a:prstGeom>
                    </p:spPr>
                  </p:pic>
                </p:oleObj>
              </mc:Fallback>
            </mc:AlternateContent>
          </a:graphicData>
        </a:graphic>
      </p:graphicFrame>
      <p:graphicFrame>
        <p:nvGraphicFramePr>
          <p:cNvPr id="15" name="对象 14"/>
          <p:cNvGraphicFramePr>
            <a:graphicFrameLocks noChangeAspect="1"/>
          </p:cNvGraphicFramePr>
          <p:nvPr/>
        </p:nvGraphicFramePr>
        <p:xfrm>
          <a:off x="4949032" y="3245317"/>
          <a:ext cx="174637" cy="239177"/>
        </p:xfrm>
        <a:graphic>
          <a:graphicData uri="http://schemas.openxmlformats.org/presentationml/2006/ole">
            <mc:AlternateContent xmlns:mc="http://schemas.openxmlformats.org/markup-compatibility/2006">
              <mc:Choice xmlns:v="urn:schemas-microsoft-com:vml" Requires="v">
                <p:oleObj name="Equation" r:id="rId10" imgW="164880" imgH="228600" progId="Equation.DSMT4">
                  <p:embed/>
                </p:oleObj>
              </mc:Choice>
              <mc:Fallback>
                <p:oleObj name="Equation" r:id="rId10" imgW="164880" imgH="228600" progId="Equation.DSMT4">
                  <p:embed/>
                  <p:pic>
                    <p:nvPicPr>
                      <p:cNvPr id="15" name="对象 14"/>
                      <p:cNvPicPr/>
                      <p:nvPr/>
                    </p:nvPicPr>
                    <p:blipFill>
                      <a:blip r:embed="rId11"/>
                      <a:stretch>
                        <a:fillRect/>
                      </a:stretch>
                    </p:blipFill>
                    <p:spPr>
                      <a:xfrm>
                        <a:off x="4949032" y="3245317"/>
                        <a:ext cx="174637" cy="239177"/>
                      </a:xfrm>
                      <a:prstGeom prst="rect">
                        <a:avLst/>
                      </a:prstGeom>
                    </p:spPr>
                  </p:pic>
                </p:oleObj>
              </mc:Fallback>
            </mc:AlternateContent>
          </a:graphicData>
        </a:graphic>
      </p:graphicFrame>
      <p:graphicFrame>
        <p:nvGraphicFramePr>
          <p:cNvPr id="16" name="对象 15"/>
          <p:cNvGraphicFramePr>
            <a:graphicFrameLocks noChangeAspect="1"/>
          </p:cNvGraphicFramePr>
          <p:nvPr/>
        </p:nvGraphicFramePr>
        <p:xfrm>
          <a:off x="4959140" y="4844981"/>
          <a:ext cx="174637" cy="239177"/>
        </p:xfrm>
        <a:graphic>
          <a:graphicData uri="http://schemas.openxmlformats.org/presentationml/2006/ole">
            <mc:AlternateContent xmlns:mc="http://schemas.openxmlformats.org/markup-compatibility/2006">
              <mc:Choice xmlns:v="urn:schemas-microsoft-com:vml" Requires="v">
                <p:oleObj name="Equation" r:id="rId12" imgW="164880" imgH="228600" progId="Equation.DSMT4">
                  <p:embed/>
                </p:oleObj>
              </mc:Choice>
              <mc:Fallback>
                <p:oleObj name="Equation" r:id="rId12" imgW="164880" imgH="228600" progId="Equation.DSMT4">
                  <p:embed/>
                  <p:pic>
                    <p:nvPicPr>
                      <p:cNvPr id="16" name="对象 15"/>
                      <p:cNvPicPr/>
                      <p:nvPr/>
                    </p:nvPicPr>
                    <p:blipFill>
                      <a:blip r:embed="rId13"/>
                      <a:stretch>
                        <a:fillRect/>
                      </a:stretch>
                    </p:blipFill>
                    <p:spPr>
                      <a:xfrm>
                        <a:off x="4959140" y="4844981"/>
                        <a:ext cx="174637" cy="239177"/>
                      </a:xfrm>
                      <a:prstGeom prst="rect">
                        <a:avLst/>
                      </a:prstGeom>
                    </p:spPr>
                  </p:pic>
                </p:oleObj>
              </mc:Fallback>
            </mc:AlternateContent>
          </a:graphicData>
        </a:graphic>
      </p:graphicFrame>
      <p:graphicFrame>
        <p:nvGraphicFramePr>
          <p:cNvPr id="17" name="对象 16"/>
          <p:cNvGraphicFramePr>
            <a:graphicFrameLocks noChangeAspect="1"/>
          </p:cNvGraphicFramePr>
          <p:nvPr/>
        </p:nvGraphicFramePr>
        <p:xfrm>
          <a:off x="4971258" y="5608257"/>
          <a:ext cx="149225" cy="239712"/>
        </p:xfrm>
        <a:graphic>
          <a:graphicData uri="http://schemas.openxmlformats.org/presentationml/2006/ole">
            <mc:AlternateContent xmlns:mc="http://schemas.openxmlformats.org/markup-compatibility/2006">
              <mc:Choice xmlns:v="urn:schemas-microsoft-com:vml" Requires="v">
                <p:oleObj name="Equation" r:id="rId14" imgW="139680" imgH="228600" progId="Equation.DSMT4">
                  <p:embed/>
                </p:oleObj>
              </mc:Choice>
              <mc:Fallback>
                <p:oleObj name="Equation" r:id="rId14" imgW="139680" imgH="228600" progId="Equation.DSMT4">
                  <p:embed/>
                  <p:pic>
                    <p:nvPicPr>
                      <p:cNvPr id="17" name="对象 16"/>
                      <p:cNvPicPr/>
                      <p:nvPr/>
                    </p:nvPicPr>
                    <p:blipFill>
                      <a:blip r:embed="rId15"/>
                      <a:stretch>
                        <a:fillRect/>
                      </a:stretch>
                    </p:blipFill>
                    <p:spPr>
                      <a:xfrm>
                        <a:off x="4971258" y="5608257"/>
                        <a:ext cx="149225" cy="239712"/>
                      </a:xfrm>
                      <a:prstGeom prst="rect">
                        <a:avLst/>
                      </a:prstGeom>
                    </p:spPr>
                  </p:pic>
                </p:oleObj>
              </mc:Fallback>
            </mc:AlternateContent>
          </a:graphicData>
        </a:graphic>
      </p:graphicFrame>
      <p:graphicFrame>
        <p:nvGraphicFramePr>
          <p:cNvPr id="18" name="对象 17"/>
          <p:cNvGraphicFramePr>
            <a:graphicFrameLocks noChangeAspect="1"/>
          </p:cNvGraphicFramePr>
          <p:nvPr/>
        </p:nvGraphicFramePr>
        <p:xfrm>
          <a:off x="7184233" y="3345117"/>
          <a:ext cx="247650" cy="342900"/>
        </p:xfrm>
        <a:graphic>
          <a:graphicData uri="http://schemas.openxmlformats.org/presentationml/2006/ole">
            <mc:AlternateContent xmlns:mc="http://schemas.openxmlformats.org/markup-compatibility/2006">
              <mc:Choice xmlns:v="urn:schemas-microsoft-com:vml" Requires="v">
                <p:oleObj name="Equation" r:id="rId16" imgW="164880" imgH="228600" progId="Equation.DSMT4">
                  <p:embed/>
                </p:oleObj>
              </mc:Choice>
              <mc:Fallback>
                <p:oleObj name="Equation" r:id="rId16" imgW="164880" imgH="228600" progId="Equation.DSMT4">
                  <p:embed/>
                  <p:pic>
                    <p:nvPicPr>
                      <p:cNvPr id="18" name="对象 17"/>
                      <p:cNvPicPr/>
                      <p:nvPr/>
                    </p:nvPicPr>
                    <p:blipFill>
                      <a:blip r:embed="rId17"/>
                      <a:stretch>
                        <a:fillRect/>
                      </a:stretch>
                    </p:blipFill>
                    <p:spPr>
                      <a:xfrm>
                        <a:off x="7184233" y="3345117"/>
                        <a:ext cx="247650" cy="342900"/>
                      </a:xfrm>
                      <a:prstGeom prst="rect">
                        <a:avLst/>
                      </a:prstGeom>
                    </p:spPr>
                  </p:pic>
                </p:oleObj>
              </mc:Fallback>
            </mc:AlternateContent>
          </a:graphicData>
        </a:graphic>
      </p:graphicFrame>
      <p:graphicFrame>
        <p:nvGraphicFramePr>
          <p:cNvPr id="20" name="对象 19"/>
          <p:cNvGraphicFramePr>
            <a:graphicFrameLocks noChangeAspect="1"/>
          </p:cNvGraphicFramePr>
          <p:nvPr/>
        </p:nvGraphicFramePr>
        <p:xfrm>
          <a:off x="7589045" y="4381754"/>
          <a:ext cx="228600" cy="342900"/>
        </p:xfrm>
        <a:graphic>
          <a:graphicData uri="http://schemas.openxmlformats.org/presentationml/2006/ole">
            <mc:AlternateContent xmlns:mc="http://schemas.openxmlformats.org/markup-compatibility/2006">
              <mc:Choice xmlns:v="urn:schemas-microsoft-com:vml" Requires="v">
                <p:oleObj name="Equation" r:id="rId18" imgW="152280" imgH="228600" progId="Equation.DSMT4">
                  <p:embed/>
                </p:oleObj>
              </mc:Choice>
              <mc:Fallback>
                <p:oleObj name="Equation" r:id="rId18" imgW="152280" imgH="228600" progId="Equation.DSMT4">
                  <p:embed/>
                  <p:pic>
                    <p:nvPicPr>
                      <p:cNvPr id="20" name="对象 19"/>
                      <p:cNvPicPr/>
                      <p:nvPr/>
                    </p:nvPicPr>
                    <p:blipFill>
                      <a:blip r:embed="rId19"/>
                      <a:stretch>
                        <a:fillRect/>
                      </a:stretch>
                    </p:blipFill>
                    <p:spPr>
                      <a:xfrm>
                        <a:off x="7589045" y="4381754"/>
                        <a:ext cx="228600" cy="342900"/>
                      </a:xfrm>
                      <a:prstGeom prst="rect">
                        <a:avLst/>
                      </a:prstGeom>
                    </p:spPr>
                  </p:pic>
                </p:oleObj>
              </mc:Fallback>
            </mc:AlternateContent>
          </a:graphicData>
        </a:graphic>
      </p:graphicFrame>
      <p:pic>
        <p:nvPicPr>
          <p:cNvPr id="19" name="Picture 18">
            <a:extLst>
              <a:ext uri="{FF2B5EF4-FFF2-40B4-BE49-F238E27FC236}">
                <a16:creationId xmlns:a16="http://schemas.microsoft.com/office/drawing/2014/main" id="{8F818B2D-ACA8-1DD4-9F3E-BB106EB32E5C}"/>
              </a:ext>
            </a:extLst>
          </p:cNvPr>
          <p:cNvPicPr>
            <a:picLocks noChangeAspect="1"/>
          </p:cNvPicPr>
          <p:nvPr/>
        </p:nvPicPr>
        <p:blipFill>
          <a:blip r:embed="rId20">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Tree>
    <p:extLst>
      <p:ext uri="{BB962C8B-B14F-4D97-AF65-F5344CB8AC3E}">
        <p14:creationId xmlns:p14="http://schemas.microsoft.com/office/powerpoint/2010/main" val="1347006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chemeClr val="bg1"/>
                </a:solidFill>
                <a:sym typeface="+mn-lt"/>
              </a:rPr>
              <a:t>Single-Filter Calculation (1)</a:t>
            </a:r>
          </a:p>
        </p:txBody>
      </p:sp>
      <p:sp>
        <p:nvSpPr>
          <p:cNvPr id="3" name="文本占位符 2"/>
          <p:cNvSpPr>
            <a:spLocks noGrp="1"/>
          </p:cNvSpPr>
          <p:nvPr>
            <p:ph type="body" sz="quarter" idx="10"/>
          </p:nvPr>
        </p:nvSpPr>
        <p:spPr/>
        <p:txBody>
          <a:bodyPr/>
          <a:lstStyle/>
          <a:p>
            <a:r>
              <a:rPr lang="en-US" dirty="0">
                <a:solidFill>
                  <a:schemeClr val="bg1"/>
                </a:solidFill>
                <a:sym typeface="+mn-lt"/>
              </a:rPr>
              <a:t>Description of convolution calculation</a:t>
            </a: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8003" y="2276872"/>
            <a:ext cx="7415994" cy="3024336"/>
          </a:xfrm>
          <a:prstGeom prst="rect">
            <a:avLst/>
          </a:prstGeom>
        </p:spPr>
      </p:pic>
      <p:pic>
        <p:nvPicPr>
          <p:cNvPr id="5" name="Picture 4">
            <a:extLst>
              <a:ext uri="{FF2B5EF4-FFF2-40B4-BE49-F238E27FC236}">
                <a16:creationId xmlns:a16="http://schemas.microsoft.com/office/drawing/2014/main" id="{FC1895A0-859E-5D49-F297-4BB75A416B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Tree>
    <p:extLst>
      <p:ext uri="{BB962C8B-B14F-4D97-AF65-F5344CB8AC3E}">
        <p14:creationId xmlns:p14="http://schemas.microsoft.com/office/powerpoint/2010/main" val="10883299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chemeClr val="bg1"/>
                </a:solidFill>
                <a:sym typeface="+mn-lt"/>
              </a:rPr>
              <a:t>Single-Filter Calculation (2)</a:t>
            </a:r>
          </a:p>
        </p:txBody>
      </p:sp>
      <p:sp>
        <p:nvSpPr>
          <p:cNvPr id="3" name="文本占位符 2"/>
          <p:cNvSpPr>
            <a:spLocks noGrp="1"/>
          </p:cNvSpPr>
          <p:nvPr>
            <p:ph type="body" sz="quarter" idx="10"/>
          </p:nvPr>
        </p:nvSpPr>
        <p:spPr/>
        <p:txBody>
          <a:bodyPr/>
          <a:lstStyle/>
          <a:p>
            <a:r>
              <a:rPr lang="en-US" dirty="0">
                <a:solidFill>
                  <a:schemeClr val="bg1"/>
                </a:solidFill>
                <a:sym typeface="+mn-lt"/>
              </a:rPr>
              <a:t>Demonstration of the convolution calculation</a:t>
            </a: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8418" y="1761655"/>
            <a:ext cx="5455556" cy="3982764"/>
          </a:xfrm>
          <a:prstGeom prst="rect">
            <a:avLst/>
          </a:prstGeom>
        </p:spPr>
      </p:pic>
      <p:sp>
        <p:nvSpPr>
          <p:cNvPr id="5" name="文本框 4"/>
          <p:cNvSpPr txBox="1"/>
          <p:nvPr/>
        </p:nvSpPr>
        <p:spPr bwMode="auto">
          <a:xfrm>
            <a:off x="3644335" y="5773973"/>
            <a:ext cx="4708085" cy="273662"/>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r>
              <a:rPr lang="en-US" sz="1400" dirty="0">
                <a:solidFill>
                  <a:srgbClr val="000000"/>
                </a:solidFill>
                <a:latin typeface="Huawei Sans" panose="020C0503030203020204" pitchFamily="34" charset="0"/>
                <a:ea typeface="+mn-ea"/>
                <a:cs typeface="+mn-ea"/>
                <a:sym typeface="+mn-lt"/>
              </a:rPr>
              <a:t>Han </a:t>
            </a:r>
            <a:r>
              <a:rPr lang="en-US" sz="1400" dirty="0" err="1">
                <a:solidFill>
                  <a:srgbClr val="000000"/>
                </a:solidFill>
                <a:latin typeface="Huawei Sans" panose="020C0503030203020204" pitchFamily="34" charset="0"/>
                <a:ea typeface="+mn-ea"/>
                <a:cs typeface="+mn-ea"/>
                <a:sym typeface="+mn-lt"/>
              </a:rPr>
              <a:t>Bingtao</a:t>
            </a:r>
            <a:r>
              <a:rPr lang="en-US" sz="1400" dirty="0">
                <a:solidFill>
                  <a:srgbClr val="000000"/>
                </a:solidFill>
                <a:latin typeface="Huawei Sans" panose="020C0503030203020204" pitchFamily="34" charset="0"/>
                <a:ea typeface="+mn-ea"/>
                <a:cs typeface="+mn-ea"/>
                <a:sym typeface="+mn-lt"/>
              </a:rPr>
              <a:t>, 2017, Convolutional Neural Network</a:t>
            </a:r>
          </a:p>
        </p:txBody>
      </p:sp>
    </p:spTree>
    <p:extLst>
      <p:ext uri="{BB962C8B-B14F-4D97-AF65-F5344CB8AC3E}">
        <p14:creationId xmlns:p14="http://schemas.microsoft.com/office/powerpoint/2010/main" val="2787642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A0595-0314-4D82-B65C-594E63E86C9E}"/>
              </a:ext>
            </a:extLst>
          </p:cNvPr>
          <p:cNvSpPr>
            <a:spLocks noGrp="1"/>
          </p:cNvSpPr>
          <p:nvPr>
            <p:ph type="title"/>
          </p:nvPr>
        </p:nvSpPr>
        <p:spPr>
          <a:xfrm>
            <a:off x="1488939" y="355030"/>
            <a:ext cx="8902449" cy="988453"/>
          </a:xfrm>
        </p:spPr>
        <p:txBody>
          <a:bodyPr vert="horz" lIns="91440" tIns="45720" rIns="91440" bIns="45720" rtlCol="0" anchor="b">
            <a:normAutofit/>
          </a:bodyPr>
          <a:lstStyle/>
          <a:p>
            <a:pPr defTabSz="914400"/>
            <a:r>
              <a:rPr lang="en-US" sz="4800" dirty="0">
                <a:solidFill>
                  <a:srgbClr val="FFFFFF"/>
                </a:solidFill>
                <a:latin typeface="+mj-lt"/>
                <a:ea typeface="+mj-ea"/>
                <a:cs typeface="+mj-cs"/>
              </a:rPr>
              <a:t>CNN LAYERS – Convolutional Layer </a:t>
            </a:r>
          </a:p>
        </p:txBody>
      </p:sp>
      <p:pic>
        <p:nvPicPr>
          <p:cNvPr id="7" name="Picture 6" descr="Diagram&#10;&#10;Description automatically generated">
            <a:extLst>
              <a:ext uri="{FF2B5EF4-FFF2-40B4-BE49-F238E27FC236}">
                <a16:creationId xmlns:a16="http://schemas.microsoft.com/office/drawing/2014/main" id="{DBC8AADB-539C-40CA-BA48-38188288B0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567" y="2836601"/>
            <a:ext cx="5455917" cy="3178071"/>
          </a:xfrm>
          <a:prstGeom prst="rect">
            <a:avLst/>
          </a:prstGeom>
        </p:spPr>
      </p:pic>
      <p:pic>
        <p:nvPicPr>
          <p:cNvPr id="9" name="Picture 8" descr="A picture containing text, cat, white, screenshot&#10;&#10;Description automatically generated">
            <a:extLst>
              <a:ext uri="{FF2B5EF4-FFF2-40B4-BE49-F238E27FC236}">
                <a16:creationId xmlns:a16="http://schemas.microsoft.com/office/drawing/2014/main" id="{FCF3C386-8513-4392-AA6D-D95F076D30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5073" y="3252614"/>
            <a:ext cx="4661989" cy="2346044"/>
          </a:xfrm>
          <a:prstGeom prst="rect">
            <a:avLst/>
          </a:prstGeom>
        </p:spPr>
      </p:pic>
      <p:grpSp>
        <p:nvGrpSpPr>
          <p:cNvPr id="3" name="Group 2">
            <a:extLst>
              <a:ext uri="{FF2B5EF4-FFF2-40B4-BE49-F238E27FC236}">
                <a16:creationId xmlns:a16="http://schemas.microsoft.com/office/drawing/2014/main" id="{7F2C3065-FED1-6768-E031-77055076E3E8}"/>
              </a:ext>
            </a:extLst>
          </p:cNvPr>
          <p:cNvGrpSpPr/>
          <p:nvPr/>
        </p:nvGrpSpPr>
        <p:grpSpPr>
          <a:xfrm>
            <a:off x="162386" y="326489"/>
            <a:ext cx="1190600" cy="1033678"/>
            <a:chOff x="7140122" y="3518566"/>
            <a:chExt cx="1190600" cy="1033678"/>
          </a:xfrm>
        </p:grpSpPr>
        <p:sp>
          <p:nvSpPr>
            <p:cNvPr id="4" name="Rectangle 3">
              <a:extLst>
                <a:ext uri="{FF2B5EF4-FFF2-40B4-BE49-F238E27FC236}">
                  <a16:creationId xmlns:a16="http://schemas.microsoft.com/office/drawing/2014/main" id="{0DCA62C0-1B27-0C90-82D6-C39C51FD55E5}"/>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C90ED337-D75F-BA01-DB4C-6CE82978C14D}"/>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1BA4C0EF-E516-23C9-518C-F0025E364D08}"/>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8" name="Picture 7">
            <a:extLst>
              <a:ext uri="{FF2B5EF4-FFF2-40B4-BE49-F238E27FC236}">
                <a16:creationId xmlns:a16="http://schemas.microsoft.com/office/drawing/2014/main" id="{BFFF97ED-CB16-6FF8-9169-E345F12F78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Tree>
    <p:extLst>
      <p:ext uri="{BB962C8B-B14F-4D97-AF65-F5344CB8AC3E}">
        <p14:creationId xmlns:p14="http://schemas.microsoft.com/office/powerpoint/2010/main" val="23277621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646238" y="304982"/>
            <a:ext cx="10728325" cy="497095"/>
          </a:xfrm>
        </p:spPr>
        <p:txBody>
          <a:bodyPr>
            <a:normAutofit fontScale="90000"/>
          </a:bodyPr>
          <a:lstStyle/>
          <a:p>
            <a:r>
              <a:rPr lang="en-US" dirty="0">
                <a:sym typeface="+mn-lt"/>
              </a:rPr>
              <a:t>Pooling Layer</a:t>
            </a:r>
          </a:p>
        </p:txBody>
      </p:sp>
      <p:sp>
        <p:nvSpPr>
          <p:cNvPr id="3" name="文本占位符 2"/>
          <p:cNvSpPr>
            <a:spLocks noGrp="1"/>
          </p:cNvSpPr>
          <p:nvPr>
            <p:ph type="body" sz="quarter" idx="10"/>
          </p:nvPr>
        </p:nvSpPr>
        <p:spPr/>
        <p:txBody>
          <a:bodyPr>
            <a:normAutofit/>
          </a:bodyPr>
          <a:lstStyle/>
          <a:p>
            <a:r>
              <a:rPr lang="en-US" sz="2000" dirty="0">
                <a:sym typeface="+mn-lt"/>
              </a:rPr>
              <a:t>Pooling combines nearby units to reduce the size of the input on the next layer, reducing dimensions. Common pooling includes max pooling and average pooling. When max pooling is used, the maximum value in a small square area is selected as the representative of this area, while the mean value is selected as the representative when average pooling is used. The side of this small area is the pool window size. The following figure shows the max pooling operation whose pooling window size is 2. </a:t>
            </a:r>
          </a:p>
          <a:p>
            <a:endParaRPr lang="en-US" sz="2000" dirty="0">
              <a:sym typeface="+mn-lt"/>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2671" y="2935003"/>
            <a:ext cx="7009917" cy="3242990"/>
          </a:xfrm>
          <a:prstGeom prst="rect">
            <a:avLst/>
          </a:prstGeom>
          <a:ln w="12700">
            <a:solidFill>
              <a:schemeClr val="bg1">
                <a:lumMod val="85000"/>
              </a:schemeClr>
            </a:solidFill>
          </a:ln>
        </p:spPr>
      </p:pic>
      <p:sp>
        <p:nvSpPr>
          <p:cNvPr id="5" name="文本框 4"/>
          <p:cNvSpPr txBox="1"/>
          <p:nvPr/>
        </p:nvSpPr>
        <p:spPr>
          <a:xfrm>
            <a:off x="2772671" y="5343564"/>
            <a:ext cx="1417637" cy="286657"/>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Sliding direction</a:t>
            </a:r>
          </a:p>
        </p:txBody>
      </p:sp>
      <p:sp>
        <p:nvSpPr>
          <p:cNvPr id="6" name="Right Triangle 5">
            <a:extLst>
              <a:ext uri="{FF2B5EF4-FFF2-40B4-BE49-F238E27FC236}">
                <a16:creationId xmlns:a16="http://schemas.microsoft.com/office/drawing/2014/main" id="{4DA744A0-5459-628F-E90F-55A51B216461}"/>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2">
            <a:extLst>
              <a:ext uri="{FF2B5EF4-FFF2-40B4-BE49-F238E27FC236}">
                <a16:creationId xmlns:a16="http://schemas.microsoft.com/office/drawing/2014/main" id="{94B18280-B456-8484-B7C7-5E56443A35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81689" y="91574"/>
            <a:ext cx="2035889" cy="960940"/>
          </a:xfrm>
          <a:prstGeom prst="rect">
            <a:avLst/>
          </a:prstGeom>
        </p:spPr>
      </p:pic>
      <p:sp>
        <p:nvSpPr>
          <p:cNvPr id="8" name="TextBox 7">
            <a:extLst>
              <a:ext uri="{FF2B5EF4-FFF2-40B4-BE49-F238E27FC236}">
                <a16:creationId xmlns:a16="http://schemas.microsoft.com/office/drawing/2014/main" id="{04CFC270-4CA9-8C89-AA76-F67735DB70F2}"/>
              </a:ext>
            </a:extLst>
          </p:cNvPr>
          <p:cNvSpPr txBox="1"/>
          <p:nvPr/>
        </p:nvSpPr>
        <p:spPr>
          <a:xfrm>
            <a:off x="9501378" y="61779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539970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6A3B9-15F1-4401-B1B2-C164E47199C3}"/>
              </a:ext>
            </a:extLst>
          </p:cNvPr>
          <p:cNvSpPr>
            <a:spLocks noGrp="1"/>
          </p:cNvSpPr>
          <p:nvPr>
            <p:ph type="title"/>
          </p:nvPr>
        </p:nvSpPr>
        <p:spPr>
          <a:xfrm>
            <a:off x="1658120" y="317204"/>
            <a:ext cx="8188245" cy="835735"/>
          </a:xfrm>
        </p:spPr>
        <p:txBody>
          <a:bodyPr vert="horz" lIns="91440" tIns="45720" rIns="91440" bIns="45720" rtlCol="0" anchor="b">
            <a:normAutofit/>
          </a:bodyPr>
          <a:lstStyle/>
          <a:p>
            <a:pPr defTabSz="914400"/>
            <a:r>
              <a:rPr lang="en-US" sz="5400" dirty="0">
                <a:solidFill>
                  <a:srgbClr val="FFFFFF"/>
                </a:solidFill>
                <a:latin typeface="+mj-lt"/>
                <a:ea typeface="+mj-ea"/>
                <a:cs typeface="+mj-cs"/>
              </a:rPr>
              <a:t>CNN LAYERS – Pool Layer </a:t>
            </a:r>
          </a:p>
        </p:txBody>
      </p:sp>
      <p:pic>
        <p:nvPicPr>
          <p:cNvPr id="5" name="Picture 4" descr="Diagram&#10;&#10;Description automatically generated">
            <a:extLst>
              <a:ext uri="{FF2B5EF4-FFF2-40B4-BE49-F238E27FC236}">
                <a16:creationId xmlns:a16="http://schemas.microsoft.com/office/drawing/2014/main" id="{6885A80D-6611-42B8-A144-7514EA0C22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567" y="2492323"/>
            <a:ext cx="5455917" cy="3866626"/>
          </a:xfrm>
          <a:prstGeom prst="rect">
            <a:avLst/>
          </a:prstGeom>
        </p:spPr>
      </p:pic>
      <p:pic>
        <p:nvPicPr>
          <p:cNvPr id="7" name="Picture 6" descr="Diagram&#10;&#10;Description automatically generated">
            <a:extLst>
              <a:ext uri="{FF2B5EF4-FFF2-40B4-BE49-F238E27FC236}">
                <a16:creationId xmlns:a16="http://schemas.microsoft.com/office/drawing/2014/main" id="{E005F30D-036F-404C-A31E-FA19966B1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5073" y="2870200"/>
            <a:ext cx="4975603" cy="3190239"/>
          </a:xfrm>
          <a:prstGeom prst="rect">
            <a:avLst/>
          </a:prstGeom>
        </p:spPr>
      </p:pic>
      <p:grpSp>
        <p:nvGrpSpPr>
          <p:cNvPr id="3" name="Group 2">
            <a:extLst>
              <a:ext uri="{FF2B5EF4-FFF2-40B4-BE49-F238E27FC236}">
                <a16:creationId xmlns:a16="http://schemas.microsoft.com/office/drawing/2014/main" id="{D8ACAD81-17EE-EE39-E6E2-2ED807A7E7AC}"/>
              </a:ext>
            </a:extLst>
          </p:cNvPr>
          <p:cNvGrpSpPr/>
          <p:nvPr/>
        </p:nvGrpSpPr>
        <p:grpSpPr>
          <a:xfrm>
            <a:off x="331567" y="231892"/>
            <a:ext cx="1190600" cy="1033678"/>
            <a:chOff x="7140122" y="3518566"/>
            <a:chExt cx="1190600" cy="1033678"/>
          </a:xfrm>
        </p:grpSpPr>
        <p:sp>
          <p:nvSpPr>
            <p:cNvPr id="4" name="Rectangle 3">
              <a:extLst>
                <a:ext uri="{FF2B5EF4-FFF2-40B4-BE49-F238E27FC236}">
                  <a16:creationId xmlns:a16="http://schemas.microsoft.com/office/drawing/2014/main" id="{4BCE11B6-5955-3601-5D5C-57314D5303DB}"/>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50F4E29F-9FA6-C3CA-AA9B-16636321E98D}"/>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1ACBC164-FAA3-DD0B-B961-BADECDEF08AB}"/>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9" name="Picture 8">
            <a:extLst>
              <a:ext uri="{FF2B5EF4-FFF2-40B4-BE49-F238E27FC236}">
                <a16:creationId xmlns:a16="http://schemas.microsoft.com/office/drawing/2014/main" id="{44C87AF1-61EC-9C82-D02D-280F882BBE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Tree>
    <p:extLst>
      <p:ext uri="{BB962C8B-B14F-4D97-AF65-F5344CB8AC3E}">
        <p14:creationId xmlns:p14="http://schemas.microsoft.com/office/powerpoint/2010/main" val="694994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E9712-6D4E-40C4-8E8D-086596E90D3F}"/>
              </a:ext>
            </a:extLst>
          </p:cNvPr>
          <p:cNvSpPr>
            <a:spLocks noGrp="1"/>
          </p:cNvSpPr>
          <p:nvPr>
            <p:ph type="title"/>
          </p:nvPr>
        </p:nvSpPr>
        <p:spPr>
          <a:xfrm>
            <a:off x="1485989" y="319899"/>
            <a:ext cx="6952314" cy="965747"/>
          </a:xfrm>
        </p:spPr>
        <p:txBody>
          <a:bodyPr vert="horz" lIns="91440" tIns="45720" rIns="91440" bIns="45720" rtlCol="0" anchor="b">
            <a:normAutofit fontScale="90000"/>
          </a:bodyPr>
          <a:lstStyle/>
          <a:p>
            <a:pPr defTabSz="914400"/>
            <a:r>
              <a:rPr lang="en-US" sz="3800" dirty="0">
                <a:solidFill>
                  <a:srgbClr val="FFFFFF"/>
                </a:solidFill>
                <a:latin typeface="+mj-lt"/>
                <a:ea typeface="+mj-ea"/>
                <a:cs typeface="+mj-cs"/>
              </a:rPr>
              <a:t>CNN LAYERS – </a:t>
            </a:r>
            <a:br>
              <a:rPr lang="en-US" sz="3800" dirty="0">
                <a:solidFill>
                  <a:srgbClr val="FFFFFF"/>
                </a:solidFill>
                <a:latin typeface="+mj-lt"/>
                <a:ea typeface="+mj-ea"/>
                <a:cs typeface="+mj-cs"/>
              </a:rPr>
            </a:br>
            <a:r>
              <a:rPr lang="en-US" sz="3800" dirty="0">
                <a:solidFill>
                  <a:srgbClr val="FFFFFF"/>
                </a:solidFill>
                <a:latin typeface="+mj-lt"/>
                <a:ea typeface="+mj-ea"/>
                <a:cs typeface="+mj-cs"/>
              </a:rPr>
              <a:t>Flattening and fully Connected Layer </a:t>
            </a:r>
          </a:p>
        </p:txBody>
      </p:sp>
      <p:pic>
        <p:nvPicPr>
          <p:cNvPr id="5" name="Picture 4" descr="Chart&#10;&#10;Description automatically generated">
            <a:extLst>
              <a:ext uri="{FF2B5EF4-FFF2-40B4-BE49-F238E27FC236}">
                <a16:creationId xmlns:a16="http://schemas.microsoft.com/office/drawing/2014/main" id="{89B83F84-A951-4ECB-88F1-DBA721567C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185" y="2258389"/>
            <a:ext cx="5455917" cy="3333448"/>
          </a:xfrm>
          <a:prstGeom prst="rect">
            <a:avLst/>
          </a:prstGeom>
        </p:spPr>
      </p:pic>
      <p:pic>
        <p:nvPicPr>
          <p:cNvPr id="7" name="Picture 6" descr="Diagram&#10;&#10;Description automatically generated">
            <a:extLst>
              <a:ext uri="{FF2B5EF4-FFF2-40B4-BE49-F238E27FC236}">
                <a16:creationId xmlns:a16="http://schemas.microsoft.com/office/drawing/2014/main" id="{149E09FD-5906-45E5-AAC3-4D0EE6BAF3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70452" y="2758911"/>
            <a:ext cx="5455917" cy="2332403"/>
          </a:xfrm>
          <a:prstGeom prst="rect">
            <a:avLst/>
          </a:prstGeom>
        </p:spPr>
      </p:pic>
      <p:grpSp>
        <p:nvGrpSpPr>
          <p:cNvPr id="3" name="Group 2">
            <a:extLst>
              <a:ext uri="{FF2B5EF4-FFF2-40B4-BE49-F238E27FC236}">
                <a16:creationId xmlns:a16="http://schemas.microsoft.com/office/drawing/2014/main" id="{4278D10B-85C8-4A21-A9F1-63FD94681D66}"/>
              </a:ext>
            </a:extLst>
          </p:cNvPr>
          <p:cNvGrpSpPr/>
          <p:nvPr/>
        </p:nvGrpSpPr>
        <p:grpSpPr>
          <a:xfrm>
            <a:off x="159436" y="248800"/>
            <a:ext cx="1190600" cy="1033678"/>
            <a:chOff x="7140122" y="3518566"/>
            <a:chExt cx="1190600" cy="1033678"/>
          </a:xfrm>
        </p:grpSpPr>
        <p:sp>
          <p:nvSpPr>
            <p:cNvPr id="4" name="Rectangle 3">
              <a:extLst>
                <a:ext uri="{FF2B5EF4-FFF2-40B4-BE49-F238E27FC236}">
                  <a16:creationId xmlns:a16="http://schemas.microsoft.com/office/drawing/2014/main" id="{4CF58DAE-E461-45E3-21F3-AAC663398440}"/>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796F1EEB-3FFD-7750-8981-DA4F9E5A2918}"/>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5F9BA342-5857-9BC4-B465-768DD6D08E61}"/>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9" name="Picture 8">
            <a:extLst>
              <a:ext uri="{FF2B5EF4-FFF2-40B4-BE49-F238E27FC236}">
                <a16:creationId xmlns:a16="http://schemas.microsoft.com/office/drawing/2014/main" id="{5DDFA7B0-6F12-0F28-0EC1-C24F1EC0816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Tree>
    <p:extLst>
      <p:ext uri="{BB962C8B-B14F-4D97-AF65-F5344CB8AC3E}">
        <p14:creationId xmlns:p14="http://schemas.microsoft.com/office/powerpoint/2010/main" val="269354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2082338" y="325398"/>
            <a:ext cx="6231670" cy="605046"/>
          </a:xfrm>
        </p:spPr>
        <p:txBody>
          <a:bodyPr>
            <a:normAutofit/>
          </a:bodyPr>
          <a:lstStyle/>
          <a:p>
            <a:r>
              <a:rPr lang="en-US">
                <a:sym typeface="+mn-lt"/>
              </a:rPr>
              <a:t>Fully Connected Layer</a:t>
            </a:r>
          </a:p>
        </p:txBody>
      </p:sp>
      <mc:AlternateContent xmlns:mc="http://schemas.openxmlformats.org/markup-compatibility/2006">
        <mc:Choice xmlns:a14="http://schemas.microsoft.com/office/drawing/2010/main" Requires="a14">
          <p:sp>
            <p:nvSpPr>
              <p:cNvPr id="3" name="文本占位符 2"/>
              <p:cNvSpPr>
                <a:spLocks noGrp="1"/>
              </p:cNvSpPr>
              <p:nvPr>
                <p:ph type="body" sz="quarter" idx="10"/>
              </p:nvPr>
            </p:nvSpPr>
            <p:spPr>
              <a:xfrm>
                <a:off x="969898" y="1474545"/>
                <a:ext cx="10728326" cy="4875042"/>
              </a:xfrm>
            </p:spPr>
            <p:txBody>
              <a:bodyPr/>
              <a:lstStyle/>
              <a:p>
                <a:r>
                  <a:rPr lang="en-US" dirty="0">
                    <a:sym typeface="+mn-lt"/>
                  </a:rPr>
                  <a:t>The fully connected layer is essentially a classifier. The features extracted on the convolutional layer and pooling layer are straightened and placed at the fully connected layer to output and classify results.</a:t>
                </a:r>
              </a:p>
              <a:p>
                <a:r>
                  <a:rPr lang="en-US" dirty="0">
                    <a:sym typeface="+mn-lt"/>
                  </a:rPr>
                  <a:t>Generally, the SoftMax function is used as the activation function of the final fully connected output layer to combine all local features into global features and calculate the score of each type.</a:t>
                </a:r>
              </a:p>
              <a:p>
                <a:pPr marL="0" indent="0">
                  <a:buNone/>
                </a:pPr>
                <a14:m>
                  <m:oMathPara xmlns:m="http://schemas.openxmlformats.org/officeDocument/2006/math">
                    <m:oMathParaPr>
                      <m:jc m:val="center"/>
                    </m:oMathParaPr>
                    <m:oMath xmlns:m="http://schemas.openxmlformats.org/officeDocument/2006/math">
                      <m:sSub>
                        <m:sSubPr>
                          <m:ctrlPr>
                            <a:rPr lang="en-US" altLang="zh-CN" i="1" dirty="0">
                              <a:latin typeface="Cambria Math" panose="02040503050406030204" pitchFamily="18" charset="0"/>
                              <a:sym typeface="+mn-lt"/>
                            </a:rPr>
                          </m:ctrlPr>
                        </m:sSubPr>
                        <m:e>
                          <m:r>
                            <m:rPr>
                              <m:sty m:val="p"/>
                            </m:rPr>
                            <a:rPr lang="el-GR" altLang="zh-CN" dirty="0">
                              <a:latin typeface="Cambria Math" panose="02040503050406030204" pitchFamily="18" charset="0"/>
                              <a:sym typeface="+mn-lt"/>
                            </a:rPr>
                            <m:t>σ</m:t>
                          </m:r>
                          <m:r>
                            <a:rPr lang="en-US" altLang="zh-CN" dirty="0">
                              <a:latin typeface="Cambria Math" panose="02040503050406030204" pitchFamily="18" charset="0"/>
                              <a:sym typeface="+mn-lt"/>
                            </a:rPr>
                            <m:t>(</m:t>
                          </m:r>
                          <m:r>
                            <m:rPr>
                              <m:sty m:val="p"/>
                            </m:rPr>
                            <a:rPr lang="en-US" altLang="zh-CN" dirty="0">
                              <a:latin typeface="Cambria Math" panose="02040503050406030204" pitchFamily="18" charset="0"/>
                              <a:sym typeface="+mn-lt"/>
                            </a:rPr>
                            <m:t>z</m:t>
                          </m:r>
                          <m:r>
                            <a:rPr lang="en-US" altLang="zh-CN" dirty="0">
                              <a:latin typeface="Cambria Math" panose="02040503050406030204" pitchFamily="18" charset="0"/>
                              <a:sym typeface="+mn-lt"/>
                            </a:rPr>
                            <m:t>)</m:t>
                          </m:r>
                        </m:e>
                        <m:sub>
                          <m:r>
                            <a:rPr lang="en-US" altLang="zh-CN" dirty="0">
                              <a:latin typeface="Cambria Math" panose="02040503050406030204" pitchFamily="18" charset="0"/>
                              <a:sym typeface="+mn-lt"/>
                            </a:rPr>
                            <m:t>𝑗</m:t>
                          </m:r>
                        </m:sub>
                      </m:sSub>
                      <m:r>
                        <a:rPr lang="en-US" altLang="zh-CN" dirty="0">
                          <a:latin typeface="Cambria Math" panose="02040503050406030204" pitchFamily="18" charset="0"/>
                          <a:sym typeface="+mn-lt"/>
                        </a:rPr>
                        <m:t>=</m:t>
                      </m:r>
                      <m:f>
                        <m:fPr>
                          <m:ctrlPr>
                            <a:rPr lang="en-US" altLang="zh-CN" i="1" dirty="0">
                              <a:latin typeface="Cambria Math" panose="02040503050406030204" pitchFamily="18" charset="0"/>
                              <a:sym typeface="+mn-lt"/>
                            </a:rPr>
                          </m:ctrlPr>
                        </m:fPr>
                        <m:num>
                          <m:sSup>
                            <m:sSupPr>
                              <m:ctrlPr>
                                <a:rPr lang="en-US" altLang="zh-CN" i="1" dirty="0">
                                  <a:latin typeface="Cambria Math" panose="02040503050406030204" pitchFamily="18" charset="0"/>
                                  <a:sym typeface="+mn-lt"/>
                                </a:rPr>
                              </m:ctrlPr>
                            </m:sSupPr>
                            <m:e>
                              <m:r>
                                <a:rPr lang="en-US" altLang="zh-CN" dirty="0">
                                  <a:latin typeface="Cambria Math" panose="02040503050406030204" pitchFamily="18" charset="0"/>
                                  <a:sym typeface="+mn-lt"/>
                                </a:rPr>
                                <m:t>𝑒</m:t>
                              </m:r>
                            </m:e>
                            <m:sup>
                              <m:sSub>
                                <m:sSubPr>
                                  <m:ctrlPr>
                                    <a:rPr lang="en-US" altLang="zh-CN" i="1" dirty="0">
                                      <a:latin typeface="Cambria Math" panose="02040503050406030204" pitchFamily="18" charset="0"/>
                                      <a:sym typeface="+mn-lt"/>
                                    </a:rPr>
                                  </m:ctrlPr>
                                </m:sSubPr>
                                <m:e>
                                  <m:r>
                                    <a:rPr lang="en-US" altLang="zh-CN" dirty="0">
                                      <a:latin typeface="Cambria Math" panose="02040503050406030204" pitchFamily="18" charset="0"/>
                                      <a:sym typeface="+mn-lt"/>
                                    </a:rPr>
                                    <m:t>𝑧</m:t>
                                  </m:r>
                                </m:e>
                                <m:sub>
                                  <m:r>
                                    <a:rPr lang="en-US" altLang="zh-CN" dirty="0">
                                      <a:latin typeface="Cambria Math" panose="02040503050406030204" pitchFamily="18" charset="0"/>
                                      <a:sym typeface="+mn-lt"/>
                                    </a:rPr>
                                    <m:t>𝑗</m:t>
                                  </m:r>
                                </m:sub>
                              </m:sSub>
                            </m:sup>
                          </m:sSup>
                        </m:num>
                        <m:den>
                          <m:nary>
                            <m:naryPr>
                              <m:chr m:val="∑"/>
                              <m:supHide m:val="on"/>
                              <m:ctrlPr>
                                <a:rPr lang="en-US" altLang="zh-CN" i="1" dirty="0">
                                  <a:latin typeface="Cambria Math" panose="02040503050406030204" pitchFamily="18" charset="0"/>
                                  <a:sym typeface="+mn-lt"/>
                                </a:rPr>
                              </m:ctrlPr>
                            </m:naryPr>
                            <m:sub>
                              <m:r>
                                <m:rPr>
                                  <m:brk m:alnAt="7"/>
                                </m:rPr>
                                <a:rPr lang="en-US" altLang="zh-CN" dirty="0">
                                  <a:latin typeface="Cambria Math" panose="02040503050406030204" pitchFamily="18" charset="0"/>
                                  <a:sym typeface="+mn-lt"/>
                                </a:rPr>
                                <m:t>𝑘</m:t>
                              </m:r>
                            </m:sub>
                            <m:sup/>
                            <m:e>
                              <m:sSup>
                                <m:sSupPr>
                                  <m:ctrlPr>
                                    <a:rPr lang="en-US" altLang="zh-CN" i="1" dirty="0">
                                      <a:latin typeface="Cambria Math" panose="02040503050406030204" pitchFamily="18" charset="0"/>
                                      <a:sym typeface="+mn-lt"/>
                                    </a:rPr>
                                  </m:ctrlPr>
                                </m:sSupPr>
                                <m:e>
                                  <m:r>
                                    <a:rPr lang="en-US" altLang="zh-CN" dirty="0">
                                      <a:latin typeface="Cambria Math" panose="02040503050406030204" pitchFamily="18" charset="0"/>
                                      <a:sym typeface="+mn-lt"/>
                                    </a:rPr>
                                    <m:t>𝑒</m:t>
                                  </m:r>
                                </m:e>
                                <m:sup>
                                  <m:sSub>
                                    <m:sSubPr>
                                      <m:ctrlPr>
                                        <a:rPr lang="en-US" altLang="zh-CN" i="1" dirty="0">
                                          <a:latin typeface="Cambria Math" panose="02040503050406030204" pitchFamily="18" charset="0"/>
                                          <a:sym typeface="+mn-lt"/>
                                        </a:rPr>
                                      </m:ctrlPr>
                                    </m:sSubPr>
                                    <m:e>
                                      <m:r>
                                        <a:rPr lang="en-US" altLang="zh-CN" dirty="0">
                                          <a:latin typeface="Cambria Math" panose="02040503050406030204" pitchFamily="18" charset="0"/>
                                          <a:sym typeface="+mn-lt"/>
                                        </a:rPr>
                                        <m:t>𝑧</m:t>
                                      </m:r>
                                    </m:e>
                                    <m:sub>
                                      <m:r>
                                        <a:rPr lang="en-US" altLang="zh-CN" dirty="0">
                                          <a:latin typeface="Cambria Math" panose="02040503050406030204" pitchFamily="18" charset="0"/>
                                          <a:sym typeface="+mn-lt"/>
                                        </a:rPr>
                                        <m:t>𝑘</m:t>
                                      </m:r>
                                    </m:sub>
                                  </m:sSub>
                                </m:sup>
                              </m:sSup>
                            </m:e>
                          </m:nary>
                        </m:den>
                      </m:f>
                    </m:oMath>
                  </m:oMathPara>
                </a14:m>
                <a:endParaRPr lang="en-US" dirty="0">
                  <a:sym typeface="+mn-lt"/>
                </a:endParaRPr>
              </a:p>
            </p:txBody>
          </p:sp>
        </mc:Choice>
        <mc:Fallback>
          <p:sp>
            <p:nvSpPr>
              <p:cNvPr id="3" name="文本占位符 2"/>
              <p:cNvSpPr>
                <a:spLocks noGrp="1" noRot="1" noChangeAspect="1" noMove="1" noResize="1" noEditPoints="1" noAdjustHandles="1" noChangeArrowheads="1" noChangeShapeType="1" noTextEdit="1"/>
              </p:cNvSpPr>
              <p:nvPr>
                <p:ph type="body" sz="quarter" idx="10"/>
              </p:nvPr>
            </p:nvSpPr>
            <p:spPr>
              <a:xfrm>
                <a:off x="969898" y="1474545"/>
                <a:ext cx="10728326" cy="4875042"/>
              </a:xfrm>
              <a:blipFill>
                <a:blip r:embed="rId3"/>
                <a:stretch>
                  <a:fillRect l="-1023" t="-2000" r="-1193"/>
                </a:stretch>
              </a:blipFill>
            </p:spPr>
            <p:txBody>
              <a:bodyPr/>
              <a:lstStyle/>
              <a:p>
                <a:r>
                  <a:rPr lang="en-US">
                    <a:noFill/>
                  </a:rPr>
                  <a:t> </a:t>
                </a:r>
              </a:p>
            </p:txBody>
          </p:sp>
        </mc:Fallback>
      </mc:AlternateContent>
      <p:sp>
        <p:nvSpPr>
          <p:cNvPr id="4" name="Right Triangle 3">
            <a:extLst>
              <a:ext uri="{FF2B5EF4-FFF2-40B4-BE49-F238E27FC236}">
                <a16:creationId xmlns:a16="http://schemas.microsoft.com/office/drawing/2014/main" id="{9EA1D934-F82C-1A70-697D-94EE39478E7C}"/>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2">
            <a:extLst>
              <a:ext uri="{FF2B5EF4-FFF2-40B4-BE49-F238E27FC236}">
                <a16:creationId xmlns:a16="http://schemas.microsoft.com/office/drawing/2014/main" id="{AED7730D-216A-D072-6533-7A47337879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47606" y="293899"/>
            <a:ext cx="2035889" cy="960940"/>
          </a:xfrm>
          <a:prstGeom prst="rect">
            <a:avLst/>
          </a:prstGeom>
        </p:spPr>
      </p:pic>
      <p:sp>
        <p:nvSpPr>
          <p:cNvPr id="6" name="TextBox 5">
            <a:extLst>
              <a:ext uri="{FF2B5EF4-FFF2-40B4-BE49-F238E27FC236}">
                <a16:creationId xmlns:a16="http://schemas.microsoft.com/office/drawing/2014/main" id="{7BDAAE0E-335A-0928-25E1-B5F39805F5CD}"/>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088961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05721" y="352793"/>
            <a:ext cx="7180465" cy="364550"/>
          </a:xfrm>
        </p:spPr>
        <p:txBody>
          <a:bodyPr wrap="square">
            <a:noAutofit/>
          </a:bodyPr>
          <a:lstStyle/>
          <a:p>
            <a:r>
              <a:rPr lang="en-US" sz="2400" dirty="0">
                <a:solidFill>
                  <a:schemeClr val="bg1"/>
                </a:solidFill>
                <a:latin typeface="Huawei Sans" panose="020C0503030203020204" pitchFamily="34" charset="0"/>
                <a:cs typeface="+mn-ea"/>
                <a:sym typeface="+mn-lt"/>
              </a:rPr>
              <a:t>Full Architecture of Convolutional Neural Network</a:t>
            </a:r>
          </a:p>
        </p:txBody>
      </p:sp>
      <p:grpSp>
        <p:nvGrpSpPr>
          <p:cNvPr id="3" name="组合 2"/>
          <p:cNvGrpSpPr/>
          <p:nvPr/>
        </p:nvGrpSpPr>
        <p:grpSpPr>
          <a:xfrm>
            <a:off x="1774459" y="703226"/>
            <a:ext cx="7971805" cy="2571191"/>
            <a:chOff x="2126233" y="1356916"/>
            <a:chExt cx="7971805" cy="2571191"/>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6233" y="1356916"/>
              <a:ext cx="7971805" cy="2259176"/>
            </a:xfrm>
            <a:prstGeom prst="rect">
              <a:avLst/>
            </a:prstGeom>
            <a:ln w="12700">
              <a:solidFill>
                <a:schemeClr val="bg1">
                  <a:lumMod val="85000"/>
                </a:schemeClr>
              </a:solidFill>
            </a:ln>
          </p:spPr>
        </p:pic>
        <p:sp>
          <p:nvSpPr>
            <p:cNvPr id="7" name="文本框 6"/>
            <p:cNvSpPr txBox="1"/>
            <p:nvPr/>
          </p:nvSpPr>
          <p:spPr>
            <a:xfrm>
              <a:off x="2126233" y="1357966"/>
              <a:ext cx="902811" cy="393104"/>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Input image</a:t>
              </a:r>
            </a:p>
          </p:txBody>
        </p:sp>
        <p:sp>
          <p:nvSpPr>
            <p:cNvPr id="8" name="文本框 7"/>
            <p:cNvSpPr txBox="1"/>
            <p:nvPr/>
          </p:nvSpPr>
          <p:spPr>
            <a:xfrm>
              <a:off x="2547891" y="3189443"/>
              <a:ext cx="1251807" cy="426649"/>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Convolutional layer</a:t>
              </a:r>
            </a:p>
          </p:txBody>
        </p:sp>
        <p:sp>
          <p:nvSpPr>
            <p:cNvPr id="11" name="文本框 10"/>
            <p:cNvSpPr txBox="1"/>
            <p:nvPr/>
          </p:nvSpPr>
          <p:spPr>
            <a:xfrm>
              <a:off x="5504155" y="3189443"/>
              <a:ext cx="1235814" cy="426649"/>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Convolutional layer</a:t>
              </a:r>
            </a:p>
          </p:txBody>
        </p:sp>
        <p:sp>
          <p:nvSpPr>
            <p:cNvPr id="12" name="文本框 11"/>
            <p:cNvSpPr txBox="1"/>
            <p:nvPr/>
          </p:nvSpPr>
          <p:spPr>
            <a:xfrm>
              <a:off x="4348793" y="3187645"/>
              <a:ext cx="1058947" cy="504517"/>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Pooling layer</a:t>
              </a:r>
            </a:p>
          </p:txBody>
        </p:sp>
        <p:sp>
          <p:nvSpPr>
            <p:cNvPr id="13" name="文本框 12"/>
            <p:cNvSpPr txBox="1"/>
            <p:nvPr/>
          </p:nvSpPr>
          <p:spPr>
            <a:xfrm>
              <a:off x="6853543" y="3189443"/>
              <a:ext cx="962679" cy="738664"/>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Pooling layer</a:t>
              </a:r>
            </a:p>
          </p:txBody>
        </p:sp>
        <p:sp>
          <p:nvSpPr>
            <p:cNvPr id="14" name="文本框 13"/>
            <p:cNvSpPr txBox="1"/>
            <p:nvPr/>
          </p:nvSpPr>
          <p:spPr>
            <a:xfrm>
              <a:off x="8177757" y="3189443"/>
              <a:ext cx="1453986" cy="426649"/>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Fully connected layer</a:t>
              </a:r>
            </a:p>
          </p:txBody>
        </p:sp>
        <p:sp>
          <p:nvSpPr>
            <p:cNvPr id="15" name="文本框 14"/>
            <p:cNvSpPr txBox="1"/>
            <p:nvPr/>
          </p:nvSpPr>
          <p:spPr>
            <a:xfrm>
              <a:off x="3707369" y="1368906"/>
              <a:ext cx="1213846" cy="458652"/>
            </a:xfrm>
            <a:prstGeom prst="rect">
              <a:avLst/>
            </a:prstGeom>
            <a:noFill/>
          </p:spPr>
          <p:txBody>
            <a:bodyPr wrap="square" rtlCol="0">
              <a:noAutofit/>
            </a:bodyPr>
            <a:lstStyle/>
            <a:p>
              <a:pPr algn="ctr" fontAlgn="ctr"/>
              <a:r>
                <a:rPr lang="en-US" sz="1200" dirty="0">
                  <a:solidFill>
                    <a:srgbClr val="A9B39A"/>
                  </a:solidFill>
                  <a:latin typeface="Huawei Sans" panose="020C0503030203020204" pitchFamily="34" charset="0"/>
                  <a:ea typeface="+mn-ea"/>
                  <a:cs typeface="+mn-ea"/>
                  <a:sym typeface="+mn-lt"/>
                </a:rPr>
                <a:t>Three-feature image</a:t>
              </a:r>
            </a:p>
          </p:txBody>
        </p:sp>
        <p:sp>
          <p:nvSpPr>
            <p:cNvPr id="16" name="文本框 15"/>
            <p:cNvSpPr txBox="1"/>
            <p:nvPr/>
          </p:nvSpPr>
          <p:spPr>
            <a:xfrm>
              <a:off x="4992617" y="1368906"/>
              <a:ext cx="1213846" cy="458652"/>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Three-feature image</a:t>
              </a:r>
            </a:p>
          </p:txBody>
        </p:sp>
        <p:sp>
          <p:nvSpPr>
            <p:cNvPr id="17" name="文本框 16"/>
            <p:cNvSpPr txBox="1"/>
            <p:nvPr/>
          </p:nvSpPr>
          <p:spPr>
            <a:xfrm>
              <a:off x="6148409" y="1368906"/>
              <a:ext cx="1213846" cy="458652"/>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Five-feature image</a:t>
              </a:r>
            </a:p>
          </p:txBody>
        </p:sp>
        <p:sp>
          <p:nvSpPr>
            <p:cNvPr id="18" name="文本框 17"/>
            <p:cNvSpPr txBox="1"/>
            <p:nvPr/>
          </p:nvSpPr>
          <p:spPr>
            <a:xfrm>
              <a:off x="7212754" y="1368906"/>
              <a:ext cx="1213846" cy="458652"/>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Five-feature image</a:t>
              </a:r>
            </a:p>
          </p:txBody>
        </p:sp>
        <p:sp>
          <p:nvSpPr>
            <p:cNvPr id="19" name="文本框 18"/>
            <p:cNvSpPr txBox="1"/>
            <p:nvPr/>
          </p:nvSpPr>
          <p:spPr>
            <a:xfrm>
              <a:off x="9090476" y="1357966"/>
              <a:ext cx="723275" cy="393104"/>
            </a:xfrm>
            <a:prstGeom prst="rect">
              <a:avLst/>
            </a:prstGeom>
            <a:noFill/>
          </p:spPr>
          <p:txBody>
            <a:bodyPr wrap="square" rtlCol="0">
              <a:noAutofit/>
            </a:bodyPr>
            <a:lstStyle/>
            <a:p>
              <a:pPr algn="ctr" fontAlgn="ctr"/>
              <a:r>
                <a:rPr lang="en-US" sz="1200">
                  <a:solidFill>
                    <a:srgbClr val="A9B39A"/>
                  </a:solidFill>
                  <a:latin typeface="Huawei Sans" panose="020C0503030203020204" pitchFamily="34" charset="0"/>
                  <a:ea typeface="+mn-ea"/>
                  <a:cs typeface="+mn-ea"/>
                  <a:sym typeface="+mn-lt"/>
                </a:rPr>
                <a:t>Output layer</a:t>
              </a:r>
            </a:p>
          </p:txBody>
        </p:sp>
      </p:grpSp>
      <p:grpSp>
        <p:nvGrpSpPr>
          <p:cNvPr id="4" name="组合 3"/>
          <p:cNvGrpSpPr/>
          <p:nvPr/>
        </p:nvGrpSpPr>
        <p:grpSpPr>
          <a:xfrm>
            <a:off x="1775408" y="3082523"/>
            <a:ext cx="8158562" cy="3033548"/>
            <a:chOff x="2231676" y="3716339"/>
            <a:chExt cx="8040248" cy="2935748"/>
          </a:xfrm>
        </p:grpSpPr>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231676" y="3716339"/>
              <a:ext cx="7836698" cy="2695326"/>
            </a:xfrm>
            <a:prstGeom prst="rect">
              <a:avLst/>
            </a:prstGeom>
            <a:noFill/>
            <a:ln w="12700">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2462448" y="5545888"/>
              <a:ext cx="2091264" cy="249933"/>
            </a:xfrm>
            <a:prstGeom prst="rect">
              <a:avLst/>
            </a:prstGeom>
            <a:noFill/>
          </p:spPr>
          <p:txBody>
            <a:bodyPr wrap="square" rtlCol="0">
              <a:noAutofit/>
            </a:bodyPr>
            <a:lstStyle/>
            <a:p>
              <a:pPr fontAlgn="ctr"/>
              <a:r>
                <a:rPr lang="en-US" sz="1200">
                  <a:solidFill>
                    <a:srgbClr val="257BC2"/>
                  </a:solidFill>
                  <a:latin typeface="Huawei Sans" panose="020C0503030203020204" pitchFamily="34" charset="0"/>
                  <a:ea typeface="+mn-ea"/>
                  <a:cs typeface="+mn-ea"/>
                  <a:sym typeface="+mn-lt"/>
                </a:rPr>
                <a:t>Convolution + nonlinearity</a:t>
              </a:r>
            </a:p>
          </p:txBody>
        </p:sp>
        <p:sp>
          <p:nvSpPr>
            <p:cNvPr id="21" name="文本框 20"/>
            <p:cNvSpPr txBox="1"/>
            <p:nvPr/>
          </p:nvSpPr>
          <p:spPr>
            <a:xfrm>
              <a:off x="4995716" y="5545888"/>
              <a:ext cx="1299038" cy="367535"/>
            </a:xfrm>
            <a:prstGeom prst="rect">
              <a:avLst/>
            </a:prstGeom>
            <a:noFill/>
          </p:spPr>
          <p:txBody>
            <a:bodyPr wrap="square" rtlCol="0">
              <a:noAutofit/>
            </a:bodyPr>
            <a:lstStyle/>
            <a:p>
              <a:pPr fontAlgn="ctr"/>
              <a:r>
                <a:rPr lang="en-US" sz="1200">
                  <a:solidFill>
                    <a:srgbClr val="257BC2"/>
                  </a:solidFill>
                  <a:latin typeface="Huawei Sans" panose="020C0503030203020204" pitchFamily="34" charset="0"/>
                  <a:ea typeface="+mn-ea"/>
                  <a:cs typeface="+mn-ea"/>
                  <a:sym typeface="+mn-lt"/>
                </a:rPr>
                <a:t>Max pooling</a:t>
              </a:r>
            </a:p>
          </p:txBody>
        </p:sp>
        <p:sp>
          <p:nvSpPr>
            <p:cNvPr id="22" name="文本框 21"/>
            <p:cNvSpPr txBox="1"/>
            <p:nvPr/>
          </p:nvSpPr>
          <p:spPr>
            <a:xfrm>
              <a:off x="3182379" y="5990763"/>
              <a:ext cx="3041707" cy="291165"/>
            </a:xfrm>
            <a:prstGeom prst="rect">
              <a:avLst/>
            </a:prstGeom>
            <a:noFill/>
          </p:spPr>
          <p:txBody>
            <a:bodyPr wrap="square" rtlCol="0">
              <a:noAutofit/>
            </a:bodyPr>
            <a:lstStyle/>
            <a:p>
              <a:pPr algn="ctr" fontAlgn="ctr"/>
              <a:r>
                <a:rPr lang="en-US" sz="1200">
                  <a:solidFill>
                    <a:srgbClr val="257BC2"/>
                  </a:solidFill>
                  <a:latin typeface="Huawei Sans" panose="020C0503030203020204" pitchFamily="34" charset="0"/>
                  <a:ea typeface="+mn-ea"/>
                  <a:cs typeface="+mn-ea"/>
                  <a:sym typeface="+mn-lt"/>
                </a:rPr>
                <a:t>Convolution layers + pooling layers</a:t>
              </a:r>
            </a:p>
          </p:txBody>
        </p:sp>
        <p:sp>
          <p:nvSpPr>
            <p:cNvPr id="23" name="文本框 22"/>
            <p:cNvSpPr txBox="1"/>
            <p:nvPr/>
          </p:nvSpPr>
          <p:spPr>
            <a:xfrm>
              <a:off x="6774611" y="6067312"/>
              <a:ext cx="1935256" cy="291582"/>
            </a:xfrm>
            <a:prstGeom prst="rect">
              <a:avLst/>
            </a:prstGeom>
            <a:noFill/>
          </p:spPr>
          <p:txBody>
            <a:bodyPr wrap="square" rtlCol="0">
              <a:noAutofit/>
            </a:bodyPr>
            <a:lstStyle/>
            <a:p>
              <a:pPr algn="ctr" fontAlgn="ctr"/>
              <a:r>
                <a:rPr lang="en-US" sz="1200">
                  <a:solidFill>
                    <a:srgbClr val="257BC2"/>
                  </a:solidFill>
                  <a:latin typeface="Huawei Sans" panose="020C0503030203020204" pitchFamily="34" charset="0"/>
                  <a:ea typeface="+mn-ea"/>
                  <a:cs typeface="+mn-ea"/>
                  <a:sym typeface="+mn-lt"/>
                </a:rPr>
                <a:t>Fully connected layer</a:t>
              </a:r>
            </a:p>
          </p:txBody>
        </p:sp>
        <p:sp>
          <p:nvSpPr>
            <p:cNvPr id="24" name="文本框 23"/>
            <p:cNvSpPr txBox="1"/>
            <p:nvPr/>
          </p:nvSpPr>
          <p:spPr>
            <a:xfrm>
              <a:off x="8683528" y="5913423"/>
              <a:ext cx="1164842" cy="738664"/>
            </a:xfrm>
            <a:prstGeom prst="rect">
              <a:avLst/>
            </a:prstGeom>
            <a:noFill/>
          </p:spPr>
          <p:txBody>
            <a:bodyPr wrap="square" rtlCol="0">
              <a:noAutofit/>
            </a:bodyPr>
            <a:lstStyle/>
            <a:p>
              <a:pPr algn="ctr" fontAlgn="ctr"/>
              <a:r>
                <a:rPr lang="en-US" sz="1200">
                  <a:solidFill>
                    <a:srgbClr val="257BC2"/>
                  </a:solidFill>
                  <a:latin typeface="Huawei Sans" panose="020C0503030203020204" pitchFamily="34" charset="0"/>
                  <a:ea typeface="+mn-ea"/>
                  <a:cs typeface="+mn-ea"/>
                  <a:sym typeface="+mn-lt"/>
                </a:rPr>
                <a:t>Multi-category</a:t>
              </a:r>
            </a:p>
          </p:txBody>
        </p:sp>
        <p:sp>
          <p:nvSpPr>
            <p:cNvPr id="25" name="文本框 24"/>
            <p:cNvSpPr txBox="1"/>
            <p:nvPr/>
          </p:nvSpPr>
          <p:spPr>
            <a:xfrm>
              <a:off x="6206464" y="5391999"/>
              <a:ext cx="1150442" cy="256572"/>
            </a:xfrm>
            <a:prstGeom prst="rect">
              <a:avLst/>
            </a:prstGeom>
            <a:noFill/>
          </p:spPr>
          <p:txBody>
            <a:bodyPr wrap="square" rtlCol="0">
              <a:noAutofit/>
            </a:bodyPr>
            <a:lstStyle/>
            <a:p>
              <a:pPr fontAlgn="ctr"/>
              <a:r>
                <a:rPr lang="en-US" sz="1200">
                  <a:solidFill>
                    <a:srgbClr val="257BC2"/>
                  </a:solidFill>
                  <a:latin typeface="Huawei Sans" panose="020C0503030203020204" pitchFamily="34" charset="0"/>
                  <a:ea typeface="+mn-ea"/>
                  <a:cs typeface="+mn-ea"/>
                  <a:sym typeface="+mn-lt"/>
                </a:rPr>
                <a:t>Vectorization</a:t>
              </a:r>
            </a:p>
          </p:txBody>
        </p:sp>
        <p:sp>
          <p:nvSpPr>
            <p:cNvPr id="26" name="文本框 25"/>
            <p:cNvSpPr txBox="1"/>
            <p:nvPr/>
          </p:nvSpPr>
          <p:spPr>
            <a:xfrm>
              <a:off x="8922668" y="3814753"/>
              <a:ext cx="577050" cy="430887"/>
            </a:xfrm>
            <a:prstGeom prst="rect">
              <a:avLst/>
            </a:prstGeom>
            <a:noFill/>
          </p:spPr>
          <p:txBody>
            <a:bodyPr wrap="square" rtlCol="0">
              <a:noAutofit/>
            </a:bodyPr>
            <a:lstStyle/>
            <a:p>
              <a:pPr algn="ctr" fontAlgn="ctr"/>
              <a:r>
                <a:rPr lang="en-US" sz="1100">
                  <a:latin typeface="Huawei Sans" panose="020C0503030203020204" pitchFamily="34" charset="0"/>
                  <a:ea typeface="+mn-ea"/>
                  <a:cs typeface="+mn-ea"/>
                  <a:sym typeface="+mn-lt"/>
                </a:rPr>
                <a:t>Bird</a:t>
              </a:r>
            </a:p>
          </p:txBody>
        </p:sp>
        <p:sp>
          <p:nvSpPr>
            <p:cNvPr id="27" name="文本框 26"/>
            <p:cNvSpPr txBox="1"/>
            <p:nvPr/>
          </p:nvSpPr>
          <p:spPr>
            <a:xfrm>
              <a:off x="8797714" y="4301606"/>
              <a:ext cx="826958" cy="172971"/>
            </a:xfrm>
            <a:prstGeom prst="rect">
              <a:avLst/>
            </a:prstGeom>
            <a:noFill/>
          </p:spPr>
          <p:txBody>
            <a:bodyPr wrap="square" rtlCol="0">
              <a:noAutofit/>
            </a:bodyPr>
            <a:lstStyle/>
            <a:p>
              <a:pPr algn="ctr" fontAlgn="ctr"/>
              <a:r>
                <a:rPr lang="en-US" sz="1100">
                  <a:latin typeface="Huawei Sans" panose="020C0503030203020204" pitchFamily="34" charset="0"/>
                  <a:ea typeface="+mn-ea"/>
                  <a:cs typeface="+mn-ea"/>
                  <a:sym typeface="+mn-lt"/>
                </a:rPr>
                <a:t>Sunset</a:t>
              </a:r>
            </a:p>
          </p:txBody>
        </p:sp>
        <p:sp>
          <p:nvSpPr>
            <p:cNvPr id="28" name="文本框 27"/>
            <p:cNvSpPr txBox="1"/>
            <p:nvPr/>
          </p:nvSpPr>
          <p:spPr>
            <a:xfrm>
              <a:off x="8922668" y="4751571"/>
              <a:ext cx="577050" cy="600164"/>
            </a:xfrm>
            <a:prstGeom prst="rect">
              <a:avLst/>
            </a:prstGeom>
            <a:noFill/>
          </p:spPr>
          <p:txBody>
            <a:bodyPr wrap="square" rtlCol="0">
              <a:noAutofit/>
            </a:bodyPr>
            <a:lstStyle/>
            <a:p>
              <a:pPr algn="ctr" fontAlgn="ctr"/>
              <a:r>
                <a:rPr lang="en-US" sz="1100">
                  <a:latin typeface="Huawei Sans" panose="020C0503030203020204" pitchFamily="34" charset="0"/>
                  <a:ea typeface="+mn-ea"/>
                  <a:cs typeface="+mn-ea"/>
                  <a:sym typeface="+mn-lt"/>
                </a:rPr>
                <a:t>Dog</a:t>
              </a:r>
            </a:p>
          </p:txBody>
        </p:sp>
        <p:sp>
          <p:nvSpPr>
            <p:cNvPr id="29" name="文本框 28"/>
            <p:cNvSpPr txBox="1"/>
            <p:nvPr/>
          </p:nvSpPr>
          <p:spPr>
            <a:xfrm>
              <a:off x="8922668" y="5217684"/>
              <a:ext cx="577050" cy="430887"/>
            </a:xfrm>
            <a:prstGeom prst="rect">
              <a:avLst/>
            </a:prstGeom>
            <a:noFill/>
          </p:spPr>
          <p:txBody>
            <a:bodyPr wrap="square" rtlCol="0">
              <a:noAutofit/>
            </a:bodyPr>
            <a:lstStyle/>
            <a:p>
              <a:pPr algn="ctr" fontAlgn="ctr"/>
              <a:r>
                <a:rPr lang="en-US" sz="1100">
                  <a:latin typeface="Huawei Sans" panose="020C0503030203020204" pitchFamily="34" charset="0"/>
                  <a:ea typeface="+mn-ea"/>
                  <a:cs typeface="+mn-ea"/>
                  <a:sym typeface="+mn-lt"/>
                </a:rPr>
                <a:t>Cat</a:t>
              </a:r>
            </a:p>
          </p:txBody>
        </p:sp>
        <p:sp>
          <p:nvSpPr>
            <p:cNvPr id="30" name="文本框 29"/>
            <p:cNvSpPr txBox="1"/>
            <p:nvPr/>
          </p:nvSpPr>
          <p:spPr>
            <a:xfrm>
              <a:off x="9495889" y="3806756"/>
              <a:ext cx="654781" cy="367915"/>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P</a:t>
              </a:r>
              <a:r>
                <a:rPr lang="en-US" sz="1200" baseline="-25000">
                  <a:latin typeface="Huawei Sans" panose="020C0503030203020204" pitchFamily="34" charset="0"/>
                  <a:ea typeface="+mn-ea"/>
                  <a:cs typeface="+mn-ea"/>
                  <a:sym typeface="+mn-lt"/>
                </a:rPr>
                <a:t>bird</a:t>
              </a:r>
            </a:p>
          </p:txBody>
        </p:sp>
        <p:sp>
          <p:nvSpPr>
            <p:cNvPr id="34" name="文本框 33"/>
            <p:cNvSpPr txBox="1"/>
            <p:nvPr/>
          </p:nvSpPr>
          <p:spPr>
            <a:xfrm>
              <a:off x="9431939" y="4291584"/>
              <a:ext cx="839985" cy="335871"/>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P</a:t>
              </a:r>
              <a:r>
                <a:rPr lang="en-US" sz="1200" baseline="-25000">
                  <a:latin typeface="Huawei Sans" panose="020C0503030203020204" pitchFamily="34" charset="0"/>
                  <a:ea typeface="+mn-ea"/>
                  <a:cs typeface="+mn-ea"/>
                  <a:sym typeface="+mn-lt"/>
                </a:rPr>
                <a:t>sunset</a:t>
              </a:r>
            </a:p>
          </p:txBody>
        </p:sp>
        <p:sp>
          <p:nvSpPr>
            <p:cNvPr id="35" name="文本框 34"/>
            <p:cNvSpPr txBox="1"/>
            <p:nvPr/>
          </p:nvSpPr>
          <p:spPr>
            <a:xfrm>
              <a:off x="9441025" y="4743574"/>
              <a:ext cx="692917" cy="318600"/>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P</a:t>
              </a:r>
              <a:r>
                <a:rPr lang="en-US" sz="1200" baseline="-25000">
                  <a:latin typeface="Huawei Sans" panose="020C0503030203020204" pitchFamily="34" charset="0"/>
                  <a:ea typeface="+mn-ea"/>
                  <a:cs typeface="+mn-ea"/>
                  <a:sym typeface="+mn-lt"/>
                </a:rPr>
                <a:t>dog</a:t>
              </a:r>
            </a:p>
          </p:txBody>
        </p:sp>
        <p:sp>
          <p:nvSpPr>
            <p:cNvPr id="36" name="文本框 35"/>
            <p:cNvSpPr txBox="1"/>
            <p:nvPr/>
          </p:nvSpPr>
          <p:spPr>
            <a:xfrm>
              <a:off x="9441024" y="5195564"/>
              <a:ext cx="654781" cy="332036"/>
            </a:xfrm>
            <a:prstGeom prst="rect">
              <a:avLst/>
            </a:prstGeom>
            <a:noFill/>
          </p:spPr>
          <p:txBody>
            <a:bodyPr wrap="square" rtlCol="0">
              <a:noAutofit/>
            </a:bodyPr>
            <a:lstStyle/>
            <a:p>
              <a:pPr algn="ctr" fontAlgn="ctr"/>
              <a:r>
                <a:rPr lang="en-US" sz="1200">
                  <a:latin typeface="Huawei Sans" panose="020C0503030203020204" pitchFamily="34" charset="0"/>
                  <a:ea typeface="+mn-ea"/>
                  <a:cs typeface="+mn-ea"/>
                  <a:sym typeface="+mn-lt"/>
                </a:rPr>
                <a:t>P</a:t>
              </a:r>
              <a:r>
                <a:rPr lang="en-US" sz="1200" baseline="-25000">
                  <a:latin typeface="Huawei Sans" panose="020C0503030203020204" pitchFamily="34" charset="0"/>
                  <a:ea typeface="+mn-ea"/>
                  <a:cs typeface="+mn-ea"/>
                  <a:sym typeface="+mn-lt"/>
                </a:rPr>
                <a:t>cat</a:t>
              </a:r>
            </a:p>
          </p:txBody>
        </p:sp>
      </p:grpSp>
      <p:grpSp>
        <p:nvGrpSpPr>
          <p:cNvPr id="9" name="Group 8">
            <a:extLst>
              <a:ext uri="{FF2B5EF4-FFF2-40B4-BE49-F238E27FC236}">
                <a16:creationId xmlns:a16="http://schemas.microsoft.com/office/drawing/2014/main" id="{85DEC750-DD58-F792-F693-E335D31CC6B0}"/>
              </a:ext>
            </a:extLst>
          </p:cNvPr>
          <p:cNvGrpSpPr/>
          <p:nvPr/>
        </p:nvGrpSpPr>
        <p:grpSpPr>
          <a:xfrm>
            <a:off x="679168" y="101680"/>
            <a:ext cx="1190600" cy="1033678"/>
            <a:chOff x="7140122" y="3518566"/>
            <a:chExt cx="1190600" cy="1033678"/>
          </a:xfrm>
        </p:grpSpPr>
        <p:sp>
          <p:nvSpPr>
            <p:cNvPr id="10" name="Rectangle 9">
              <a:extLst>
                <a:ext uri="{FF2B5EF4-FFF2-40B4-BE49-F238E27FC236}">
                  <a16:creationId xmlns:a16="http://schemas.microsoft.com/office/drawing/2014/main" id="{E4C6C12A-CA5B-80EB-AA70-E3EACDDB6990}"/>
                </a:ext>
              </a:extLst>
            </p:cNvPr>
            <p:cNvSpPr/>
            <p:nvPr/>
          </p:nvSpPr>
          <p:spPr>
            <a:xfrm>
              <a:off x="7140122" y="3550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1" name="TextBox 30">
              <a:extLst>
                <a:ext uri="{FF2B5EF4-FFF2-40B4-BE49-F238E27FC236}">
                  <a16:creationId xmlns:a16="http://schemas.microsoft.com/office/drawing/2014/main" id="{75B79CAE-418D-F738-A44C-04FA63203B9E}"/>
                </a:ext>
              </a:extLst>
            </p:cNvPr>
            <p:cNvSpPr txBox="1"/>
            <p:nvPr/>
          </p:nvSpPr>
          <p:spPr>
            <a:xfrm>
              <a:off x="7189917" y="35185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2" name="TextBox 31">
              <a:extLst>
                <a:ext uri="{FF2B5EF4-FFF2-40B4-BE49-F238E27FC236}">
                  <a16:creationId xmlns:a16="http://schemas.microsoft.com/office/drawing/2014/main" id="{44747338-A3F3-8FBE-5400-F9FB6E959D26}"/>
                </a:ext>
              </a:extLst>
            </p:cNvPr>
            <p:cNvSpPr txBox="1"/>
            <p:nvPr/>
          </p:nvSpPr>
          <p:spPr>
            <a:xfrm>
              <a:off x="7325871" y="3782803"/>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33" name="Picture 32">
            <a:extLst>
              <a:ext uri="{FF2B5EF4-FFF2-40B4-BE49-F238E27FC236}">
                <a16:creationId xmlns:a16="http://schemas.microsoft.com/office/drawing/2014/main" id="{256E5D3D-ED39-ACBA-43F5-C3E6CF3F85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914190" y="-61179"/>
            <a:ext cx="2256042" cy="1064851"/>
          </a:xfrm>
          <a:prstGeom prst="rect">
            <a:avLst/>
          </a:prstGeom>
        </p:spPr>
      </p:pic>
      <p:sp>
        <p:nvSpPr>
          <p:cNvPr id="38" name="TextBox 37">
            <a:extLst>
              <a:ext uri="{FF2B5EF4-FFF2-40B4-BE49-F238E27FC236}">
                <a16:creationId xmlns:a16="http://schemas.microsoft.com/office/drawing/2014/main" id="{3025D162-0049-1FDF-F605-C38FBE9C8FFF}"/>
              </a:ext>
            </a:extLst>
          </p:cNvPr>
          <p:cNvSpPr txBox="1"/>
          <p:nvPr/>
        </p:nvSpPr>
        <p:spPr>
          <a:xfrm>
            <a:off x="3576517" y="6078708"/>
            <a:ext cx="4949860" cy="369332"/>
          </a:xfrm>
          <a:prstGeom prst="rect">
            <a:avLst/>
          </a:prstGeom>
          <a:noFill/>
        </p:spPr>
        <p:txBody>
          <a:bodyPr wrap="square">
            <a:spAutoFit/>
          </a:bodyPr>
          <a:lstStyle/>
          <a:p>
            <a:r>
              <a:rPr lang="en-US" dirty="0">
                <a:solidFill>
                  <a:schemeClr val="bg1"/>
                </a:solidFill>
              </a:rPr>
              <a:t>https://adamharley.com/nn_vis/cnn/3d.html</a:t>
            </a:r>
          </a:p>
        </p:txBody>
      </p:sp>
    </p:spTree>
    <p:extLst>
      <p:ext uri="{BB962C8B-B14F-4D97-AF65-F5344CB8AC3E}">
        <p14:creationId xmlns:p14="http://schemas.microsoft.com/office/powerpoint/2010/main" val="9334408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12520"/>
            <a:ext cx="2383737" cy="1125123"/>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288985" y="1246903"/>
            <a:ext cx="10364304" cy="5356632"/>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DFF7483F-3E3F-C205-19CB-951CC06735DC}"/>
              </a:ext>
            </a:extLst>
          </p:cNvPr>
          <p:cNvSpPr txBox="1"/>
          <p:nvPr/>
        </p:nvSpPr>
        <p:spPr>
          <a:xfrm>
            <a:off x="923500" y="850993"/>
            <a:ext cx="554763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Challenges and Future Trends: </a:t>
            </a:r>
          </a:p>
        </p:txBody>
      </p:sp>
      <p:sp>
        <p:nvSpPr>
          <p:cNvPr id="9" name="TextBox 8">
            <a:extLst>
              <a:ext uri="{FF2B5EF4-FFF2-40B4-BE49-F238E27FC236}">
                <a16:creationId xmlns:a16="http://schemas.microsoft.com/office/drawing/2014/main" id="{1DF5EE74-C455-3690-F1B2-EC987A71A974}"/>
              </a:ext>
            </a:extLst>
          </p:cNvPr>
          <p:cNvSpPr txBox="1"/>
          <p:nvPr/>
        </p:nvSpPr>
        <p:spPr>
          <a:xfrm>
            <a:off x="2964765" y="1610970"/>
            <a:ext cx="7318717" cy="3636060"/>
          </a:xfrm>
          <a:prstGeom prst="rect">
            <a:avLst/>
          </a:prstGeom>
          <a:noFill/>
        </p:spPr>
        <p:txBody>
          <a:bodyPr wrap="square">
            <a:spAutoFit/>
          </a:bodyPr>
          <a:lstStyle/>
          <a:p>
            <a:pPr marL="342900" indent="-342900">
              <a:lnSpc>
                <a:spcPct val="250000"/>
              </a:lnSpc>
              <a:buFont typeface="Arial" panose="020B0604020202020204" pitchFamily="34" charset="0"/>
              <a:buChar char="•"/>
            </a:pPr>
            <a:r>
              <a:rPr lang="en-US" sz="2400" b="1" i="0" dirty="0">
                <a:solidFill>
                  <a:schemeClr val="accent5">
                    <a:lumMod val="75000"/>
                  </a:schemeClr>
                </a:solidFill>
                <a:effectLst/>
                <a:latin typeface="Söhne"/>
              </a:rPr>
              <a:t>Overfitting and Ways to Combat It.</a:t>
            </a:r>
          </a:p>
          <a:p>
            <a:pPr marL="342900" indent="-342900">
              <a:lnSpc>
                <a:spcPct val="250000"/>
              </a:lnSpc>
              <a:buFont typeface="Arial" panose="020B0604020202020204" pitchFamily="34" charset="0"/>
              <a:buChar char="•"/>
            </a:pPr>
            <a:r>
              <a:rPr lang="en-US" sz="2400" b="1" i="0" dirty="0">
                <a:solidFill>
                  <a:schemeClr val="accent5">
                    <a:lumMod val="75000"/>
                  </a:schemeClr>
                </a:solidFill>
                <a:effectLst/>
                <a:latin typeface="Söhne"/>
              </a:rPr>
              <a:t>Computational Resources</a:t>
            </a:r>
          </a:p>
          <a:p>
            <a:pPr marL="342900" indent="-342900">
              <a:lnSpc>
                <a:spcPct val="250000"/>
              </a:lnSpc>
              <a:buFont typeface="Arial" panose="020B0604020202020204" pitchFamily="34" charset="0"/>
              <a:buChar char="•"/>
            </a:pPr>
            <a:r>
              <a:rPr lang="en-US" sz="2400" b="1" i="0" dirty="0">
                <a:solidFill>
                  <a:schemeClr val="accent5">
                    <a:lumMod val="75000"/>
                  </a:schemeClr>
                </a:solidFill>
                <a:effectLst/>
                <a:latin typeface="Söhne"/>
              </a:rPr>
              <a:t>Current and Future Trends in CNN Research Such as attention mechanisms and Capsule Networks.</a:t>
            </a:r>
            <a:endParaRPr lang="en-US" sz="2400" b="1" dirty="0">
              <a:solidFill>
                <a:schemeClr val="accent5">
                  <a:lumMod val="75000"/>
                </a:schemeClr>
              </a:solidFill>
            </a:endParaRPr>
          </a:p>
        </p:txBody>
      </p:sp>
    </p:spTree>
    <p:extLst>
      <p:ext uri="{BB962C8B-B14F-4D97-AF65-F5344CB8AC3E}">
        <p14:creationId xmlns:p14="http://schemas.microsoft.com/office/powerpoint/2010/main" val="22696879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47606" y="293899"/>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3" name="标题 1">
            <a:extLst>
              <a:ext uri="{FF2B5EF4-FFF2-40B4-BE49-F238E27FC236}">
                <a16:creationId xmlns:a16="http://schemas.microsoft.com/office/drawing/2014/main" id="{CDB8139F-5C90-16D1-7090-0BF77D913ED4}"/>
              </a:ext>
            </a:extLst>
          </p:cNvPr>
          <p:cNvSpPr txBox="1">
            <a:spLocks/>
          </p:cNvSpPr>
          <p:nvPr/>
        </p:nvSpPr>
        <p:spPr>
          <a:xfrm>
            <a:off x="1620606" y="483765"/>
            <a:ext cx="5824616" cy="745382"/>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lang="zh-CN" altLang="en-US" sz="4400" kern="1200" baseline="0" dirty="0">
                <a:solidFill>
                  <a:schemeClr val="tx1"/>
                </a:solidFill>
                <a:latin typeface="Huawei Sans" panose="020C0503030203020204" pitchFamily="34" charset="0"/>
                <a:ea typeface="方正兰亭黑简体" panose="02000000000000000000" pitchFamily="2" charset="-122"/>
                <a:cs typeface="+mj-cs"/>
              </a:defRPr>
            </a:lvl1pPr>
          </a:lstStyle>
          <a:p>
            <a:r>
              <a:rPr lang="en-US" dirty="0">
                <a:sym typeface="+mn-lt"/>
              </a:rPr>
              <a:t>Overfitting in CNN:</a:t>
            </a:r>
          </a:p>
        </p:txBody>
      </p:sp>
      <p:sp>
        <p:nvSpPr>
          <p:cNvPr id="4" name="TextBox 3">
            <a:extLst>
              <a:ext uri="{FF2B5EF4-FFF2-40B4-BE49-F238E27FC236}">
                <a16:creationId xmlns:a16="http://schemas.microsoft.com/office/drawing/2014/main" id="{9AEA9D60-1E22-B039-5529-D24597236E88}"/>
              </a:ext>
            </a:extLst>
          </p:cNvPr>
          <p:cNvSpPr txBox="1"/>
          <p:nvPr/>
        </p:nvSpPr>
        <p:spPr>
          <a:xfrm>
            <a:off x="1167619" y="1254839"/>
            <a:ext cx="10318436" cy="4708981"/>
          </a:xfrm>
          <a:prstGeom prst="rect">
            <a:avLst/>
          </a:prstGeom>
          <a:noFill/>
        </p:spPr>
        <p:txBody>
          <a:bodyPr wrap="square">
            <a:spAutoFit/>
          </a:bodyPr>
          <a:lstStyle/>
          <a:p>
            <a:pPr algn="l">
              <a:buFont typeface="Arial" panose="020B0604020202020204" pitchFamily="34" charset="0"/>
              <a:buChar char="•"/>
            </a:pPr>
            <a:r>
              <a:rPr lang="en-US" sz="2000" b="1" i="0" dirty="0">
                <a:effectLst/>
                <a:latin typeface="Söhne"/>
              </a:rPr>
              <a:t>Overfitting</a:t>
            </a:r>
            <a:r>
              <a:rPr lang="en-US" sz="2000" b="0" i="0" dirty="0">
                <a:effectLst/>
                <a:latin typeface="Söhne"/>
              </a:rPr>
              <a:t>: Overfitting occurs when a CNN learns to perform exceptionally well on the training data but fails to generalize to unseen data. It happens when the model captures noise or random variations in the training data instead of true patterns.</a:t>
            </a:r>
          </a:p>
          <a:p>
            <a:pPr algn="l">
              <a:buFont typeface="Arial" panose="020B0604020202020204" pitchFamily="34" charset="0"/>
              <a:buChar char="•"/>
            </a:pPr>
            <a:endParaRPr lang="en-US" sz="2000" b="0" i="0" dirty="0">
              <a:effectLst/>
              <a:latin typeface="Söhne"/>
            </a:endParaRPr>
          </a:p>
          <a:p>
            <a:pPr algn="l">
              <a:buFont typeface="Arial" panose="020B0604020202020204" pitchFamily="34" charset="0"/>
              <a:buChar char="•"/>
            </a:pPr>
            <a:r>
              <a:rPr lang="en-US" sz="2000" b="1" i="0" dirty="0">
                <a:effectLst/>
                <a:latin typeface="Söhne"/>
              </a:rPr>
              <a:t>Techniques to Combat Overfitting</a:t>
            </a:r>
            <a:r>
              <a:rPr lang="en-US" sz="2000" b="0" i="0" dirty="0">
                <a:effectLst/>
                <a:latin typeface="Söhne"/>
              </a:rPr>
              <a:t>:</a:t>
            </a:r>
          </a:p>
          <a:p>
            <a:pPr marL="742950" lvl="1" indent="-285750" algn="l">
              <a:buFont typeface="Arial" panose="020B0604020202020204" pitchFamily="34" charset="0"/>
              <a:buChar char="•"/>
            </a:pPr>
            <a:r>
              <a:rPr lang="en-US" sz="2000" b="1" i="0" dirty="0">
                <a:effectLst/>
                <a:latin typeface="Söhne"/>
              </a:rPr>
              <a:t>Dropout</a:t>
            </a:r>
            <a:r>
              <a:rPr lang="en-US" sz="2000" b="0" i="0" dirty="0">
                <a:effectLst/>
                <a:latin typeface="Söhne"/>
              </a:rPr>
              <a:t>: Dropout is a regularization technique where random neurons are temporarily dropped out (ignored) during training. This prevents the network from relying too heavily on any single neuron and encourages it to learn more robust features.</a:t>
            </a:r>
          </a:p>
          <a:p>
            <a:pPr marL="742950" lvl="1" indent="-285750" algn="l">
              <a:buFont typeface="Arial" panose="020B0604020202020204" pitchFamily="34" charset="0"/>
              <a:buChar char="•"/>
            </a:pPr>
            <a:r>
              <a:rPr lang="en-US" sz="2000" b="1" i="0" dirty="0">
                <a:effectLst/>
                <a:latin typeface="Söhne"/>
              </a:rPr>
              <a:t>Regularization</a:t>
            </a:r>
            <a:r>
              <a:rPr lang="en-US" sz="2000" b="0" i="0" dirty="0">
                <a:effectLst/>
                <a:latin typeface="Söhne"/>
              </a:rPr>
              <a:t>: Techniques like L1 and L2 regularization add penalty terms to the loss function, discouraging large weight values and promoting simpler models.</a:t>
            </a:r>
          </a:p>
          <a:p>
            <a:pPr marL="742950" lvl="1" indent="-285750" algn="l">
              <a:buFont typeface="Arial" panose="020B0604020202020204" pitchFamily="34" charset="0"/>
              <a:buChar char="•"/>
            </a:pPr>
            <a:r>
              <a:rPr lang="en-US" sz="2000" b="1" i="0" dirty="0">
                <a:effectLst/>
                <a:latin typeface="Söhne"/>
              </a:rPr>
              <a:t>Data Augmentation</a:t>
            </a:r>
            <a:r>
              <a:rPr lang="en-US" sz="2000" b="0" i="0" dirty="0">
                <a:effectLst/>
                <a:latin typeface="Söhne"/>
              </a:rPr>
              <a:t>: Generating additional training data through techniques like rotation, flipping, and scaling can help reduce overfitting by increasing the diversity of the training set.</a:t>
            </a:r>
          </a:p>
          <a:p>
            <a:pPr marL="742950" lvl="1" indent="-285750" algn="l">
              <a:buFont typeface="Arial" panose="020B0604020202020204" pitchFamily="34" charset="0"/>
              <a:buChar char="•"/>
            </a:pPr>
            <a:r>
              <a:rPr lang="en-US" sz="2000" b="1" i="0" dirty="0">
                <a:effectLst/>
                <a:latin typeface="Söhne"/>
              </a:rPr>
              <a:t>Early Stopping</a:t>
            </a:r>
            <a:r>
              <a:rPr lang="en-US" sz="2000" b="0" i="0" dirty="0">
                <a:effectLst/>
                <a:latin typeface="Söhne"/>
              </a:rPr>
              <a:t>: Monitoring the model's performance on a validation dataset and stopping training when performance starts to degrade can prevent overfitting.</a:t>
            </a:r>
          </a:p>
        </p:txBody>
      </p:sp>
    </p:spTree>
    <p:extLst>
      <p:ext uri="{BB962C8B-B14F-4D97-AF65-F5344CB8AC3E}">
        <p14:creationId xmlns:p14="http://schemas.microsoft.com/office/powerpoint/2010/main" val="26692388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1012" y="1496917"/>
            <a:ext cx="10791618" cy="4532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3344D7E9-F949-96CA-8D53-AB15C70AD3CD}"/>
              </a:ext>
            </a:extLst>
          </p:cNvPr>
          <p:cNvGrpSpPr/>
          <p:nvPr/>
        </p:nvGrpSpPr>
        <p:grpSpPr>
          <a:xfrm>
            <a:off x="1054849" y="640081"/>
            <a:ext cx="10082301" cy="5369818"/>
            <a:chOff x="942308" y="935396"/>
            <a:chExt cx="10082301" cy="5369818"/>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7424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Computational 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81E92A1A-2566-0DE7-FE04-13AA63B856E0}"/>
                </a:ext>
              </a:extLst>
            </p:cNvPr>
            <p:cNvSpPr txBox="1"/>
            <p:nvPr/>
          </p:nvSpPr>
          <p:spPr>
            <a:xfrm>
              <a:off x="1153148" y="2011731"/>
              <a:ext cx="9871461" cy="4293483"/>
            </a:xfrm>
            <a:prstGeom prst="rect">
              <a:avLst/>
            </a:prstGeom>
            <a:noFill/>
          </p:spPr>
          <p:txBody>
            <a:bodyPr wrap="square">
              <a:spAutoFit/>
            </a:bodyPr>
            <a:lstStyle/>
            <a:p>
              <a:pPr algn="l">
                <a:buFont typeface="Arial" panose="020B0604020202020204" pitchFamily="34" charset="0"/>
                <a:buChar char="•"/>
              </a:pPr>
              <a:r>
                <a:rPr lang="en-US" sz="2100" b="1" i="0" dirty="0">
                  <a:effectLst/>
                  <a:latin typeface="+mj-lt"/>
                </a:rPr>
                <a:t>Training Deep CNNs</a:t>
              </a:r>
              <a:r>
                <a:rPr lang="en-US" sz="2100" b="0" i="0" dirty="0">
                  <a:effectLst/>
                  <a:latin typeface="+mj-lt"/>
                </a:rPr>
                <a:t>: Training deep CNNs with many layers and parameters can be computationally intensive and time-consuming. This is especially challenging for individuals or organizations with limited computational resources.</a:t>
              </a:r>
            </a:p>
            <a:p>
              <a:pPr algn="l">
                <a:buFont typeface="Arial" panose="020B0604020202020204" pitchFamily="34" charset="0"/>
                <a:buChar char="•"/>
              </a:pPr>
              <a:r>
                <a:rPr lang="en-US" sz="2100" b="1" i="0" dirty="0">
                  <a:effectLst/>
                  <a:latin typeface="+mj-lt"/>
                </a:rPr>
                <a:t>Solutions</a:t>
              </a:r>
              <a:r>
                <a:rPr lang="en-US" sz="2100" b="0" i="0" dirty="0">
                  <a:effectLst/>
                  <a:latin typeface="+mj-lt"/>
                </a:rPr>
                <a:t>:</a:t>
              </a:r>
            </a:p>
            <a:p>
              <a:pPr marL="742950" lvl="1" indent="-285750" algn="l">
                <a:buFont typeface="Arial" panose="020B0604020202020204" pitchFamily="34" charset="0"/>
                <a:buChar char="•"/>
              </a:pPr>
              <a:r>
                <a:rPr lang="en-US" sz="2100" b="1" i="0" dirty="0">
                  <a:effectLst/>
                  <a:latin typeface="+mj-lt"/>
                </a:rPr>
                <a:t>GPU Acceleration</a:t>
              </a:r>
              <a:r>
                <a:rPr lang="en-US" sz="2100" b="0" i="0" dirty="0">
                  <a:effectLst/>
                  <a:latin typeface="+mj-lt"/>
                </a:rPr>
                <a:t>: Graphics Processing Units (GPUs) significantly speed up the training of CNNs by parallelizing operations. Many deep learning frameworks, including TensorFlow and PyTorch, support GPU acceleration.</a:t>
              </a:r>
            </a:p>
            <a:p>
              <a:pPr marL="742950" lvl="1" indent="-285750" algn="l">
                <a:buFont typeface="Arial" panose="020B0604020202020204" pitchFamily="34" charset="0"/>
                <a:buChar char="•"/>
              </a:pPr>
              <a:r>
                <a:rPr lang="en-US" sz="2100" b="1" i="0" dirty="0">
                  <a:effectLst/>
                  <a:latin typeface="+mj-lt"/>
                </a:rPr>
                <a:t>Cloud Computing</a:t>
              </a:r>
              <a:r>
                <a:rPr lang="en-US" sz="2100" b="0" i="0" dirty="0">
                  <a:effectLst/>
                  <a:latin typeface="+mj-lt"/>
                </a:rPr>
                <a:t>: Cloud platforms like AWS, Google Cloud, and Microsoft Azure offer GPU instances for deep learning tasks, making it accessible to a broader audience.</a:t>
              </a:r>
            </a:p>
            <a:p>
              <a:pPr marL="742950" lvl="1" indent="-285750" algn="l">
                <a:buFont typeface="Arial" panose="020B0604020202020204" pitchFamily="34" charset="0"/>
                <a:buChar char="•"/>
              </a:pPr>
              <a:r>
                <a:rPr lang="en-US" sz="2100" b="1" i="0" dirty="0">
                  <a:effectLst/>
                  <a:latin typeface="+mj-lt"/>
                </a:rPr>
                <a:t>Model Compression</a:t>
              </a:r>
              <a:r>
                <a:rPr lang="en-US" sz="2100" b="0" i="0" dirty="0">
                  <a:effectLst/>
                  <a:latin typeface="+mj-lt"/>
                </a:rPr>
                <a:t>: Techniques like model pruning, quantization, and knowledge distillation reduce the size and computational requirements of deep CNNs without sacrificing too much accuracy.</a:t>
              </a:r>
            </a:p>
          </p:txBody>
        </p:sp>
      </p:gr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mj-lt"/>
                  <a:ea typeface="+mn-ea"/>
                  <a:cs typeface="Times New Roman" panose="02020603050405020304" pitchFamily="18" charset="0"/>
                </a:rPr>
                <a:t>Future Trends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762000" y="2001159"/>
              <a:ext cx="11079944" cy="4524315"/>
            </a:xfrm>
            <a:prstGeom prst="rect">
              <a:avLst/>
            </a:prstGeom>
            <a:noFill/>
          </p:spPr>
          <p:txBody>
            <a:bodyPr wrap="square">
              <a:spAutoFit/>
            </a:bodyPr>
            <a:lstStyle/>
            <a:p>
              <a:pPr algn="l">
                <a:buFont typeface="Arial" panose="020B0604020202020204" pitchFamily="34" charset="0"/>
                <a:buChar char="•"/>
              </a:pPr>
              <a:r>
                <a:rPr lang="en-US" sz="2400" b="1" i="0" dirty="0">
                  <a:effectLst/>
                  <a:latin typeface="+mj-lt"/>
                </a:rPr>
                <a:t>Attention Mechanisms</a:t>
              </a:r>
              <a:r>
                <a:rPr lang="en-US" sz="2400" b="0" i="0" dirty="0">
                  <a:effectLst/>
                  <a:latin typeface="+mj-lt"/>
                </a:rPr>
                <a:t>: Attention mechanisms, initially popularized in natural language processing, are gaining traction in CNNs. They enable models to focus on relevant parts of the input, improving both performance and interpretability.</a:t>
              </a:r>
            </a:p>
            <a:p>
              <a:pPr algn="l">
                <a:buFont typeface="Arial" panose="020B0604020202020204" pitchFamily="34" charset="0"/>
                <a:buChar char="•"/>
              </a:pPr>
              <a:r>
                <a:rPr lang="en-US" sz="2400" b="1" i="0" dirty="0">
                  <a:effectLst/>
                  <a:latin typeface="+mj-lt"/>
                </a:rPr>
                <a:t>Capsule Networks</a:t>
              </a:r>
              <a:r>
                <a:rPr lang="en-US" sz="2400" b="0" i="0" dirty="0">
                  <a:effectLst/>
                  <a:latin typeface="+mj-lt"/>
                </a:rPr>
                <a:t>: Capsule Networks, or </a:t>
              </a:r>
              <a:r>
                <a:rPr lang="en-US" sz="2400" b="0" i="0" dirty="0" err="1">
                  <a:effectLst/>
                  <a:latin typeface="+mj-lt"/>
                </a:rPr>
                <a:t>CapsNets</a:t>
              </a:r>
              <a:r>
                <a:rPr lang="en-US" sz="2400" b="0" i="0" dirty="0">
                  <a:effectLst/>
                  <a:latin typeface="+mj-lt"/>
                </a:rPr>
                <a:t>, are an emerging architecture that aims to overcome limitations in traditional CNNs, particularly in recognizing spatial hierarchies of features.</a:t>
              </a:r>
            </a:p>
            <a:p>
              <a:pPr algn="l">
                <a:buFont typeface="Arial" panose="020B0604020202020204" pitchFamily="34" charset="0"/>
                <a:buChar char="•"/>
              </a:pPr>
              <a:r>
                <a:rPr lang="en-US" sz="2400" b="1" i="0" dirty="0">
                  <a:effectLst/>
                  <a:latin typeface="+mj-lt"/>
                </a:rPr>
                <a:t>Self-Supervised Learning</a:t>
              </a:r>
              <a:r>
                <a:rPr lang="en-US" sz="2400" b="0" i="0" dirty="0">
                  <a:effectLst/>
                  <a:latin typeface="+mj-lt"/>
                </a:rPr>
                <a:t>: Self-supervised learning techniques, where models learn from unlabeled data, are becoming more prevalent and have the potential to reduce the need for large labeled datasets.</a:t>
              </a:r>
            </a:p>
            <a:p>
              <a:pPr algn="l">
                <a:buFont typeface="Arial" panose="020B0604020202020204" pitchFamily="34" charset="0"/>
                <a:buChar char="•"/>
              </a:pPr>
              <a:r>
                <a:rPr lang="en-US" sz="2400" b="1" i="0" dirty="0">
                  <a:effectLst/>
                  <a:latin typeface="+mj-lt"/>
                </a:rPr>
                <a:t>Transfer Learning Advancements</a:t>
              </a:r>
              <a:r>
                <a:rPr lang="en-US" sz="2400" b="0" i="0" dirty="0">
                  <a:effectLst/>
                  <a:latin typeface="+mj-lt"/>
                </a:rPr>
                <a:t>: Researchers are continually improving transfer learning techniques, making it easier to adapt pre-trained models to specific tasks with limited labeled data.</a:t>
              </a:r>
            </a:p>
          </p:txBody>
        </p:sp>
      </p:grpSp>
    </p:spTree>
    <p:extLst>
      <p:ext uri="{BB962C8B-B14F-4D97-AF65-F5344CB8AC3E}">
        <p14:creationId xmlns:p14="http://schemas.microsoft.com/office/powerpoint/2010/main" val="9214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0417" y="1258026"/>
            <a:ext cx="10296940" cy="514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0" i="0" dirty="0">
                <a:solidFill>
                  <a:schemeClr val="tx1"/>
                </a:solidFill>
                <a:effectLst/>
                <a:latin typeface="Söhne"/>
              </a:rPr>
              <a:t>Transfer learning is a powerful concept in the realm of Convolutional Neural Networks (CNNs) and deep learning. It involves taking a pre-trained CNN model and fine-tuning it for a specific task or dataset. Transfer learning is particularly valuable because it reduces the need for extensive training data and allows us to leverage the knowledge learned from one domain to improve performance in another. Here's a detailed explanation of transfer learning:</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2309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63953" y="89050"/>
            <a:ext cx="6865033" cy="669117"/>
          </a:xfrm>
          <a:prstGeom prst="rect">
            <a:avLst/>
          </a:prstGeom>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Transfer Learning and CNN:</a:t>
            </a:r>
          </a:p>
        </p:txBody>
      </p:sp>
      <p:sp>
        <p:nvSpPr>
          <p:cNvPr id="6" name="文本占位符 3">
            <a:extLst>
              <a:ext uri="{FF2B5EF4-FFF2-40B4-BE49-F238E27FC236}">
                <a16:creationId xmlns:a16="http://schemas.microsoft.com/office/drawing/2014/main" id="{274286E1-9470-7CB0-FE65-F4465F4C6F2B}"/>
              </a:ext>
            </a:extLst>
          </p:cNvPr>
          <p:cNvSpPr txBox="1">
            <a:spLocks/>
          </p:cNvSpPr>
          <p:nvPr/>
        </p:nvSpPr>
        <p:spPr>
          <a:xfrm>
            <a:off x="1301006" y="1641956"/>
            <a:ext cx="9870577" cy="469297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00" dirty="0">
              <a:solidFill>
                <a:srgbClr val="002060"/>
              </a:solidFill>
              <a:sym typeface="+mn-lt"/>
            </a:endParaRPr>
          </a:p>
          <a:p>
            <a:endParaRPr lang="en-US" sz="1800" dirty="0">
              <a:solidFill>
                <a:srgbClr val="002060"/>
              </a:solidFill>
              <a:sym typeface="+mn-lt"/>
            </a:endParaRPr>
          </a:p>
        </p:txBody>
      </p:sp>
    </p:spTree>
    <p:extLst>
      <p:ext uri="{BB962C8B-B14F-4D97-AF65-F5344CB8AC3E}">
        <p14:creationId xmlns:p14="http://schemas.microsoft.com/office/powerpoint/2010/main" val="26270798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0417" y="1258026"/>
            <a:ext cx="10296940" cy="514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dirty="0">
                <a:solidFill>
                  <a:srgbClr val="00B0F0"/>
                </a:solidFill>
                <a:effectLst/>
                <a:latin typeface="Söhne"/>
              </a:rPr>
              <a:t>1. Pre-trained Models:</a:t>
            </a:r>
            <a:endParaRPr lang="en-US" sz="2400" b="0" i="0" dirty="0">
              <a:solidFill>
                <a:srgbClr val="00B0F0"/>
              </a:solidFill>
              <a:effectLst/>
              <a:latin typeface="Söhne"/>
            </a:endParaRPr>
          </a:p>
          <a:p>
            <a:pPr algn="l"/>
            <a:r>
              <a:rPr lang="en-US" sz="2400" b="0" i="0" dirty="0">
                <a:solidFill>
                  <a:schemeClr val="tx1"/>
                </a:solidFill>
                <a:effectLst/>
                <a:latin typeface="Söhne"/>
              </a:rPr>
              <a:t>Transfer learning begins with a pre-trained CNN model that has been trained on a massive and diverse dataset, typically for a generic task like image classification. Popular pre-trained models include VGG, </a:t>
            </a:r>
            <a:r>
              <a:rPr lang="en-US" sz="2400" b="0" i="0" dirty="0" err="1">
                <a:solidFill>
                  <a:schemeClr val="tx1"/>
                </a:solidFill>
                <a:effectLst/>
                <a:latin typeface="Söhne"/>
              </a:rPr>
              <a:t>ResNet</a:t>
            </a:r>
            <a:r>
              <a:rPr lang="en-US" sz="2400" b="0" i="0" dirty="0">
                <a:solidFill>
                  <a:schemeClr val="tx1"/>
                </a:solidFill>
                <a:effectLst/>
                <a:latin typeface="Söhne"/>
              </a:rPr>
              <a:t>, Inception, and MobileNet, among others.</a:t>
            </a:r>
            <a:endParaRPr lang="ar-EG" sz="2400" b="0" i="0" dirty="0">
              <a:solidFill>
                <a:schemeClr val="tx1"/>
              </a:solidFill>
              <a:effectLst/>
              <a:latin typeface="Söhne"/>
            </a:endParaRPr>
          </a:p>
          <a:p>
            <a:pPr algn="l"/>
            <a:endParaRPr lang="ar-EG" sz="2400" b="0" i="0" dirty="0">
              <a:solidFill>
                <a:schemeClr val="tx1"/>
              </a:solidFill>
              <a:effectLst/>
              <a:latin typeface="Söhne"/>
            </a:endParaRPr>
          </a:p>
          <a:p>
            <a:pPr algn="l"/>
            <a:r>
              <a:rPr lang="en-US" sz="2400" b="0" i="0" dirty="0">
                <a:solidFill>
                  <a:srgbClr val="00B0F0"/>
                </a:solidFill>
                <a:effectLst/>
                <a:latin typeface="Söhne"/>
              </a:rPr>
              <a:t>2. Leveraging Generalization:</a:t>
            </a:r>
          </a:p>
          <a:p>
            <a:pPr algn="l"/>
            <a:r>
              <a:rPr lang="en-US" sz="2400" b="0" i="0" dirty="0">
                <a:solidFill>
                  <a:schemeClr val="tx1"/>
                </a:solidFill>
                <a:effectLst/>
                <a:latin typeface="Söhne"/>
              </a:rPr>
              <a:t>These pre-trained models have learned to recognize a wide range of features, patterns, and object categories from the vast dataset they were trained on. They've developed generalization capabilities, meaning they can identify generic features like edges, textures, and shapes.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2309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63953" y="89050"/>
            <a:ext cx="6865033" cy="669117"/>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Transfer Learning and CNN</a:t>
            </a:r>
            <a:r>
              <a:rPr lang="ar-EG" b="1" dirty="0">
                <a:solidFill>
                  <a:schemeClr val="bg1"/>
                </a:solidFill>
                <a:sym typeface="+mn-lt"/>
              </a:rPr>
              <a:t> </a:t>
            </a:r>
            <a:r>
              <a:rPr lang="en-US" b="1" dirty="0">
                <a:solidFill>
                  <a:schemeClr val="bg1"/>
                </a:solidFill>
                <a:sym typeface="+mn-lt"/>
              </a:rPr>
              <a:t>Cont.:</a:t>
            </a:r>
          </a:p>
        </p:txBody>
      </p:sp>
      <p:sp>
        <p:nvSpPr>
          <p:cNvPr id="6" name="文本占位符 3">
            <a:extLst>
              <a:ext uri="{FF2B5EF4-FFF2-40B4-BE49-F238E27FC236}">
                <a16:creationId xmlns:a16="http://schemas.microsoft.com/office/drawing/2014/main" id="{274286E1-9470-7CB0-FE65-F4465F4C6F2B}"/>
              </a:ext>
            </a:extLst>
          </p:cNvPr>
          <p:cNvSpPr txBox="1">
            <a:spLocks/>
          </p:cNvSpPr>
          <p:nvPr/>
        </p:nvSpPr>
        <p:spPr>
          <a:xfrm>
            <a:off x="1301006" y="1641956"/>
            <a:ext cx="9870577" cy="469297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00" dirty="0">
              <a:solidFill>
                <a:srgbClr val="002060"/>
              </a:solidFill>
              <a:sym typeface="+mn-lt"/>
            </a:endParaRPr>
          </a:p>
          <a:p>
            <a:endParaRPr lang="en-US" sz="1800" dirty="0">
              <a:solidFill>
                <a:srgbClr val="002060"/>
              </a:solidFill>
              <a:sym typeface="+mn-lt"/>
            </a:endParaRPr>
          </a:p>
        </p:txBody>
      </p:sp>
    </p:spTree>
    <p:extLst>
      <p:ext uri="{BB962C8B-B14F-4D97-AF65-F5344CB8AC3E}">
        <p14:creationId xmlns:p14="http://schemas.microsoft.com/office/powerpoint/2010/main" val="32811538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2197" y="824006"/>
            <a:ext cx="10445160" cy="5576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3. Specific Fine-tuning:</a:t>
            </a:r>
          </a:p>
          <a:p>
            <a:pPr marL="0" marR="0">
              <a:lnSpc>
                <a:spcPct val="107000"/>
              </a:lnSpc>
              <a:spcBef>
                <a:spcPts val="0"/>
              </a:spcBef>
              <a:spcAft>
                <a:spcPts val="800"/>
              </a:spcAft>
            </a:pPr>
            <a:r>
              <a:rPr lang="en-US"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When you have a specific task or dataset for which you want to train a CNN, you don't necessarily need to start from scratch. Instead, you can leverage the knowledge encoded in the pre-trained model.</a:t>
            </a:r>
          </a:p>
          <a:p>
            <a:pPr marL="0" marR="0">
              <a:lnSpc>
                <a:spcPct val="107000"/>
              </a:lnSpc>
              <a:spcBef>
                <a:spcPts val="0"/>
              </a:spcBef>
              <a:spcAft>
                <a:spcPts val="800"/>
              </a:spcAft>
            </a:pP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4. Fine-tuning Steps:</a:t>
            </a:r>
          </a:p>
          <a:p>
            <a:pPr marL="0" marR="0">
              <a:lnSpc>
                <a:spcPct val="107000"/>
              </a:lnSpc>
              <a:spcBef>
                <a:spcPts val="0"/>
              </a:spcBef>
              <a:spcAft>
                <a:spcPts val="800"/>
              </a:spcAft>
            </a:pPr>
            <a:r>
              <a:rPr lang="en-US"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 process of transfer learning typically involves a few key steps:</a:t>
            </a:r>
          </a:p>
          <a:p>
            <a:pPr marL="342900" marR="0" indent="-342900">
              <a:lnSpc>
                <a:spcPct val="107000"/>
              </a:lnSpc>
              <a:spcBef>
                <a:spcPts val="0"/>
              </a:spcBef>
              <a:spcAft>
                <a:spcPts val="800"/>
              </a:spcAft>
              <a:buFont typeface="Arial" panose="020B0604020202020204" pitchFamily="34" charset="0"/>
              <a:buChar char="•"/>
            </a:pPr>
            <a:r>
              <a:rPr lang="en-US"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Initial Layers: You may freeze (not update) the initial layers of the pre-trained model. These layers capture low-level features that are universally useful and don't need significant changes.</a:t>
            </a:r>
          </a:p>
          <a:p>
            <a:pPr marL="342900" marR="0" indent="-342900">
              <a:lnSpc>
                <a:spcPct val="107000"/>
              </a:lnSpc>
              <a:spcBef>
                <a:spcPts val="0"/>
              </a:spcBef>
              <a:spcAft>
                <a:spcPts val="800"/>
              </a:spcAft>
              <a:buFont typeface="Arial" panose="020B0604020202020204" pitchFamily="34" charset="0"/>
              <a:buChar char="•"/>
            </a:pPr>
            <a:r>
              <a:rPr lang="en-US"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Custom Layers: You add one or more custom layers on top of the pre-trained model. These custom layers are often used for task-specific feature extraction and decision making.</a:t>
            </a:r>
          </a:p>
          <a:p>
            <a:pPr marL="342900" marR="0" indent="-342900">
              <a:lnSpc>
                <a:spcPct val="107000"/>
              </a:lnSpc>
              <a:spcBef>
                <a:spcPts val="0"/>
              </a:spcBef>
              <a:spcAft>
                <a:spcPts val="800"/>
              </a:spcAft>
              <a:buFont typeface="Arial" panose="020B0604020202020204" pitchFamily="34" charset="0"/>
              <a:buChar char="•"/>
            </a:pPr>
            <a:r>
              <a:rPr lang="en-US"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Fine-tuning: You then train the entire network, including the custom layers, using your specific dataset. During this process, the model learns to adapt to the unique features and patterns present in your data while retaining the general knowledge from the pre-trained layers.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8581" y="-23095"/>
            <a:ext cx="1794707" cy="84710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63953" y="89050"/>
            <a:ext cx="6865033" cy="669117"/>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Transfer Learning and CNN Cont.:</a:t>
            </a:r>
          </a:p>
        </p:txBody>
      </p:sp>
      <p:sp>
        <p:nvSpPr>
          <p:cNvPr id="6" name="文本占位符 3">
            <a:extLst>
              <a:ext uri="{FF2B5EF4-FFF2-40B4-BE49-F238E27FC236}">
                <a16:creationId xmlns:a16="http://schemas.microsoft.com/office/drawing/2014/main" id="{274286E1-9470-7CB0-FE65-F4465F4C6F2B}"/>
              </a:ext>
            </a:extLst>
          </p:cNvPr>
          <p:cNvSpPr txBox="1">
            <a:spLocks/>
          </p:cNvSpPr>
          <p:nvPr/>
        </p:nvSpPr>
        <p:spPr>
          <a:xfrm>
            <a:off x="1301006" y="1641956"/>
            <a:ext cx="9870577" cy="469297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00" dirty="0">
              <a:solidFill>
                <a:srgbClr val="002060"/>
              </a:solidFill>
              <a:sym typeface="+mn-lt"/>
            </a:endParaRPr>
          </a:p>
          <a:p>
            <a:endParaRPr lang="en-US" sz="1800" dirty="0">
              <a:solidFill>
                <a:srgbClr val="002060"/>
              </a:solidFill>
              <a:sym typeface="+mn-lt"/>
            </a:endParaRPr>
          </a:p>
        </p:txBody>
      </p:sp>
    </p:spTree>
    <p:extLst>
      <p:ext uri="{BB962C8B-B14F-4D97-AF65-F5344CB8AC3E}">
        <p14:creationId xmlns:p14="http://schemas.microsoft.com/office/powerpoint/2010/main" val="22775950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20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1858" y="738567"/>
            <a:ext cx="10515499" cy="5596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0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5</a:t>
            </a:r>
            <a:r>
              <a:rPr lang="en-US" sz="21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 Advantages of Transfer Learning:</a:t>
            </a:r>
          </a:p>
          <a:p>
            <a:pPr marL="285750" marR="0" indent="-285750">
              <a:lnSpc>
                <a:spcPct val="107000"/>
              </a:lnSpc>
              <a:spcBef>
                <a:spcPts val="0"/>
              </a:spcBef>
              <a:spcAft>
                <a:spcPts val="800"/>
              </a:spcAft>
              <a:buFont typeface="Arial" panose="020B0604020202020204" pitchFamily="34" charset="0"/>
              <a:buChar char="•"/>
            </a:pPr>
            <a:r>
              <a:rPr lang="en-US" sz="21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Reduced Data Requirement: One of the most significant advantages of transfer learning is that it reduces the amount of labeled training data needed for your specific task. You can achieve good results with a smaller dataset.</a:t>
            </a:r>
          </a:p>
          <a:p>
            <a:pPr marL="285750" marR="0" indent="-285750">
              <a:lnSpc>
                <a:spcPct val="107000"/>
              </a:lnSpc>
              <a:spcBef>
                <a:spcPts val="0"/>
              </a:spcBef>
              <a:spcAft>
                <a:spcPts val="800"/>
              </a:spcAft>
              <a:buFont typeface="Arial" panose="020B0604020202020204" pitchFamily="34" charset="0"/>
              <a:buChar char="•"/>
            </a:pPr>
            <a:r>
              <a:rPr lang="en-US" sz="21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Faster Training: Training from scratch can be computationally expensive and time-consuming. Transfer learning is often faster because you're building upon an already well-optimized model.</a:t>
            </a:r>
          </a:p>
          <a:p>
            <a:pPr marL="285750" marR="0" indent="-285750">
              <a:lnSpc>
                <a:spcPct val="107000"/>
              </a:lnSpc>
              <a:spcBef>
                <a:spcPts val="0"/>
              </a:spcBef>
              <a:spcAft>
                <a:spcPts val="800"/>
              </a:spcAft>
              <a:buFont typeface="Arial" panose="020B0604020202020204" pitchFamily="34" charset="0"/>
              <a:buChar char="•"/>
            </a:pPr>
            <a:r>
              <a:rPr lang="en-US" sz="21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Improved Generalization: Transfer learning helps the model generalize better to new, unseen data because it starts with a foundation of learned features.</a:t>
            </a:r>
            <a:endParaRPr lang="ar-EG" sz="21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R="0">
              <a:lnSpc>
                <a:spcPct val="107000"/>
              </a:lnSpc>
              <a:spcBef>
                <a:spcPts val="0"/>
              </a:spcBef>
              <a:spcAft>
                <a:spcPts val="800"/>
              </a:spcAft>
            </a:pPr>
            <a:r>
              <a:rPr lang="en-US" sz="21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6. Choosing the Right Pre-trained Model:</a:t>
            </a:r>
          </a:p>
          <a:p>
            <a:pPr marR="0">
              <a:lnSpc>
                <a:spcPct val="107000"/>
              </a:lnSpc>
              <a:spcBef>
                <a:spcPts val="0"/>
              </a:spcBef>
              <a:spcAft>
                <a:spcPts val="800"/>
              </a:spcAft>
            </a:pPr>
            <a:r>
              <a:rPr lang="en-US" sz="21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Selecting the appropriate pre-trained model depends on your task and dataset. Some models may be better suited for certain tasks due to their architectures or the types of data they were originally trained on.</a:t>
            </a:r>
          </a:p>
          <a:p>
            <a:pPr marL="285750" marR="0" indent="-285750">
              <a:lnSpc>
                <a:spcPct val="107000"/>
              </a:lnSpc>
              <a:spcBef>
                <a:spcPts val="0"/>
              </a:spcBef>
              <a:spcAft>
                <a:spcPts val="800"/>
              </a:spcAft>
              <a:buFont typeface="Arial" panose="020B0604020202020204" pitchFamily="34" charset="0"/>
              <a:buChar char="•"/>
            </a:pPr>
            <a:endParaRPr lang="en-US"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76452" y="-23094"/>
            <a:ext cx="1736836" cy="819786"/>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9708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47126"/>
            <a:ext cx="9364458"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标题 2">
            <a:extLst>
              <a:ext uri="{FF2B5EF4-FFF2-40B4-BE49-F238E27FC236}">
                <a16:creationId xmlns:a16="http://schemas.microsoft.com/office/drawing/2014/main" id="{5AB2EAF4-CF30-2449-919E-071F385E3EA5}"/>
              </a:ext>
            </a:extLst>
          </p:cNvPr>
          <p:cNvSpPr txBox="1">
            <a:spLocks/>
          </p:cNvSpPr>
          <p:nvPr/>
        </p:nvSpPr>
        <p:spPr>
          <a:xfrm>
            <a:off x="63953" y="89050"/>
            <a:ext cx="6865033" cy="669117"/>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chemeClr val="bg1"/>
                </a:solidFill>
                <a:sym typeface="+mn-lt"/>
              </a:rPr>
              <a:t>Transfer Learning and CNN Cont.:</a:t>
            </a:r>
          </a:p>
        </p:txBody>
      </p:sp>
      <p:sp>
        <p:nvSpPr>
          <p:cNvPr id="6" name="文本占位符 3">
            <a:extLst>
              <a:ext uri="{FF2B5EF4-FFF2-40B4-BE49-F238E27FC236}">
                <a16:creationId xmlns:a16="http://schemas.microsoft.com/office/drawing/2014/main" id="{274286E1-9470-7CB0-FE65-F4465F4C6F2B}"/>
              </a:ext>
            </a:extLst>
          </p:cNvPr>
          <p:cNvSpPr txBox="1">
            <a:spLocks/>
          </p:cNvSpPr>
          <p:nvPr/>
        </p:nvSpPr>
        <p:spPr>
          <a:xfrm>
            <a:off x="1301006" y="1641956"/>
            <a:ext cx="9870577" cy="469297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00" dirty="0">
              <a:solidFill>
                <a:srgbClr val="002060"/>
              </a:solidFill>
              <a:sym typeface="+mn-lt"/>
            </a:endParaRPr>
          </a:p>
          <a:p>
            <a:endParaRPr lang="en-US" sz="1800" dirty="0">
              <a:solidFill>
                <a:srgbClr val="002060"/>
              </a:solidFill>
              <a:sym typeface="+mn-lt"/>
            </a:endParaRPr>
          </a:p>
        </p:txBody>
      </p:sp>
    </p:spTree>
    <p:extLst>
      <p:ext uri="{BB962C8B-B14F-4D97-AF65-F5344CB8AC3E}">
        <p14:creationId xmlns:p14="http://schemas.microsoft.com/office/powerpoint/2010/main" val="27757104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7565" y="886797"/>
            <a:ext cx="10728325" cy="497095"/>
          </a:xfrm>
        </p:spPr>
        <p:txBody>
          <a:bodyPr>
            <a:normAutofit fontScale="90000"/>
          </a:bodyPr>
          <a:lstStyle/>
          <a:p>
            <a:r>
              <a:rPr lang="en-US" dirty="0">
                <a:solidFill>
                  <a:srgbClr val="00B0F0"/>
                </a:solidFill>
                <a:sym typeface="+mn-lt"/>
              </a:rPr>
              <a:t>Applications of CNNs:</a:t>
            </a:r>
          </a:p>
        </p:txBody>
      </p:sp>
      <p:pic>
        <p:nvPicPr>
          <p:cNvPr id="6" name="Picture 5">
            <a:extLst>
              <a:ext uri="{FF2B5EF4-FFF2-40B4-BE49-F238E27FC236}">
                <a16:creationId xmlns:a16="http://schemas.microsoft.com/office/drawing/2014/main" id="{78B59D95-056F-5354-970F-374B83C575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50753"/>
            <a:ext cx="2383737" cy="1125123"/>
          </a:xfrm>
          <a:prstGeom prst="rect">
            <a:avLst/>
          </a:prstGeom>
        </p:spPr>
      </p:pic>
      <p:sp>
        <p:nvSpPr>
          <p:cNvPr id="7" name="TextBox 6">
            <a:extLst>
              <a:ext uri="{FF2B5EF4-FFF2-40B4-BE49-F238E27FC236}">
                <a16:creationId xmlns:a16="http://schemas.microsoft.com/office/drawing/2014/main" id="{D011A82F-7ED7-4A24-A629-6BE619021483}"/>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857437FC-C217-895B-821D-7609BF2F6DB8}"/>
              </a:ext>
            </a:extLst>
          </p:cNvPr>
          <p:cNvSpPr txBox="1"/>
          <p:nvPr/>
        </p:nvSpPr>
        <p:spPr>
          <a:xfrm>
            <a:off x="397565" y="1572591"/>
            <a:ext cx="11794435" cy="3962751"/>
          </a:xfrm>
          <a:prstGeom prst="rect">
            <a:avLst/>
          </a:prstGeom>
          <a:noFill/>
        </p:spPr>
        <p:txBody>
          <a:bodyPr wrap="square">
            <a:spAutoFit/>
          </a:bodyP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Image Classification</a:t>
            </a:r>
            <a:r>
              <a:rPr lang="en-US" sz="3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Explain how CNNs are used for classifying images into predefined categories.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Object Detection</a:t>
            </a:r>
            <a:r>
              <a:rPr lang="en-US" sz="3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Discuss how CNNs can identify and locate objects within an image, a critical component in tasks like autonomous driving and surveillance.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Image Segmentation</a:t>
            </a:r>
            <a:r>
              <a:rPr lang="en-US" sz="3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Describe image segmentation, where CNNs partition an image into meaningful segments or regions.</a:t>
            </a:r>
          </a:p>
        </p:txBody>
      </p:sp>
    </p:spTree>
    <p:extLst>
      <p:ext uri="{BB962C8B-B14F-4D97-AF65-F5344CB8AC3E}">
        <p14:creationId xmlns:p14="http://schemas.microsoft.com/office/powerpoint/2010/main" val="6841878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Graphic 22">
            <a:extLst>
              <a:ext uri="{FF2B5EF4-FFF2-40B4-BE49-F238E27FC236}">
                <a16:creationId xmlns:a16="http://schemas.microsoft.com/office/drawing/2014/main" id="{696C451D-8425-BB66-DBFE-14186DCF25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47606" y="293899"/>
            <a:ext cx="2035889" cy="960940"/>
          </a:xfrm>
          <a:prstGeom prst="rect">
            <a:avLst/>
          </a:prstGeom>
        </p:spPr>
      </p:pic>
      <p:sp>
        <p:nvSpPr>
          <p:cNvPr id="18" name="Right Triangle 17">
            <a:extLst>
              <a:ext uri="{FF2B5EF4-FFF2-40B4-BE49-F238E27FC236}">
                <a16:creationId xmlns:a16="http://schemas.microsoft.com/office/drawing/2014/main" id="{6654C058-ECC1-3E18-1CB1-6C382F16A6C2}"/>
              </a:ext>
            </a:extLst>
          </p:cNvPr>
          <p:cNvSpPr/>
          <p:nvPr/>
        </p:nvSpPr>
        <p:spPr>
          <a:xfrm rot="5400000">
            <a:off x="70247" y="58721"/>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DD187140-70B9-7270-C32A-9B7038D35A62}"/>
              </a:ext>
            </a:extLst>
          </p:cNvPr>
          <p:cNvSpPr txBox="1"/>
          <p:nvPr/>
        </p:nvSpPr>
        <p:spPr>
          <a:xfrm>
            <a:off x="9231275" y="6129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pic>
        <p:nvPicPr>
          <p:cNvPr id="2" name="Picture 1" descr="A cat and dog with text&#10;&#10;Description automatically generated">
            <a:extLst>
              <a:ext uri="{FF2B5EF4-FFF2-40B4-BE49-F238E27FC236}">
                <a16:creationId xmlns:a16="http://schemas.microsoft.com/office/drawing/2014/main" id="{E4D1FF5D-C081-2A7F-4443-1D46786EE25D}"/>
              </a:ext>
            </a:extLst>
          </p:cNvPr>
          <p:cNvPicPr>
            <a:picLocks noChangeAspect="1"/>
          </p:cNvPicPr>
          <p:nvPr/>
        </p:nvPicPr>
        <p:blipFill rotWithShape="1">
          <a:blip r:embed="rId4">
            <a:extLst>
              <a:ext uri="{28A0092B-C50C-407E-A947-70E740481C1C}">
                <a14:useLocalDpi xmlns:a14="http://schemas.microsoft.com/office/drawing/2010/main" val="0"/>
              </a:ext>
            </a:extLst>
          </a:blip>
          <a:srcRect l="-3000" t="1018" r="-1"/>
          <a:stretch/>
        </p:blipFill>
        <p:spPr>
          <a:xfrm>
            <a:off x="344525" y="1569169"/>
            <a:ext cx="11407989" cy="4560801"/>
          </a:xfrm>
          <a:prstGeom prst="rect">
            <a:avLst/>
          </a:prstGeom>
        </p:spPr>
      </p:pic>
      <p:sp>
        <p:nvSpPr>
          <p:cNvPr id="6" name="TextBox 5">
            <a:extLst>
              <a:ext uri="{FF2B5EF4-FFF2-40B4-BE49-F238E27FC236}">
                <a16:creationId xmlns:a16="http://schemas.microsoft.com/office/drawing/2014/main" id="{8914B86B-6150-60F7-BA8F-EEB6D8D7408A}"/>
              </a:ext>
            </a:extLst>
          </p:cNvPr>
          <p:cNvSpPr txBox="1"/>
          <p:nvPr/>
        </p:nvSpPr>
        <p:spPr>
          <a:xfrm>
            <a:off x="1643270" y="627191"/>
            <a:ext cx="6096000" cy="584775"/>
          </a:xfrm>
          <a:prstGeom prst="rect">
            <a:avLst/>
          </a:prstGeom>
          <a:noFill/>
        </p:spPr>
        <p:txBody>
          <a:bodyPr wrap="square">
            <a:spAutoFit/>
          </a:bodyPr>
          <a:lstStyle/>
          <a:p>
            <a:r>
              <a:rPr lang="en-US" sz="3200" dirty="0">
                <a:solidFill>
                  <a:srgbClr val="00B0F0"/>
                </a:solidFill>
                <a:sym typeface="+mn-lt"/>
              </a:rPr>
              <a:t>Applications of CNNs Cont.:</a:t>
            </a:r>
            <a:endParaRPr lang="en-US" sz="3200" dirty="0"/>
          </a:p>
        </p:txBody>
      </p:sp>
    </p:spTree>
    <p:extLst>
      <p:ext uri="{BB962C8B-B14F-4D97-AF65-F5344CB8AC3E}">
        <p14:creationId xmlns:p14="http://schemas.microsoft.com/office/powerpoint/2010/main" val="42922475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a:solidFill>
                  <a:srgbClr val="00B0F0"/>
                </a:solidFill>
                <a:sym typeface="+mn-lt"/>
              </a:rPr>
              <a:t>Applications of CNNs Cont.:</a:t>
            </a:r>
          </a:p>
        </p:txBody>
      </p:sp>
      <p:pic>
        <p:nvPicPr>
          <p:cNvPr id="6" name="Picture 5">
            <a:extLst>
              <a:ext uri="{FF2B5EF4-FFF2-40B4-BE49-F238E27FC236}">
                <a16:creationId xmlns:a16="http://schemas.microsoft.com/office/drawing/2014/main" id="{78B59D95-056F-5354-970F-374B83C575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50753"/>
            <a:ext cx="2383737" cy="1125123"/>
          </a:xfrm>
          <a:prstGeom prst="rect">
            <a:avLst/>
          </a:prstGeom>
        </p:spPr>
      </p:pic>
      <p:sp>
        <p:nvSpPr>
          <p:cNvPr id="7" name="TextBox 6">
            <a:extLst>
              <a:ext uri="{FF2B5EF4-FFF2-40B4-BE49-F238E27FC236}">
                <a16:creationId xmlns:a16="http://schemas.microsoft.com/office/drawing/2014/main" id="{D011A82F-7ED7-4A24-A629-6BE619021483}"/>
              </a:ext>
            </a:extLst>
          </p:cNvPr>
          <p:cNvSpPr txBox="1"/>
          <p:nvPr/>
        </p:nvSpPr>
        <p:spPr>
          <a:xfrm>
            <a:off x="4787900" y="622101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857437FC-C217-895B-821D-7609BF2F6DB8}"/>
              </a:ext>
            </a:extLst>
          </p:cNvPr>
          <p:cNvSpPr txBox="1"/>
          <p:nvPr/>
        </p:nvSpPr>
        <p:spPr>
          <a:xfrm>
            <a:off x="530200" y="1442784"/>
            <a:ext cx="11661800" cy="3435812"/>
          </a:xfrm>
          <a:prstGeom prst="rect">
            <a:avLst/>
          </a:prstGeom>
          <a:noFill/>
        </p:spPr>
        <p:txBody>
          <a:bodyPr wrap="square">
            <a:spAutoFit/>
          </a:bodyP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Face Recognition</a:t>
            </a:r>
            <a:r>
              <a:rPr lang="en-US" sz="3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Mention CNN's role in facial recognition applications, including security and authentication.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Autonomous Vehicles</a:t>
            </a:r>
            <a:r>
              <a:rPr lang="en-US" sz="3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Explain how CNNs enable perception tasks for self-driving cars, such as detecting pedestrians and traffic signs.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Medical Imaging</a:t>
            </a:r>
            <a:r>
              <a:rPr lang="en-US" sz="3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Discuss the use of CNNs in medical image analysis for diagnosis and treatment planning.</a:t>
            </a:r>
          </a:p>
        </p:txBody>
      </p:sp>
    </p:spTree>
    <p:extLst>
      <p:ext uri="{BB962C8B-B14F-4D97-AF65-F5344CB8AC3E}">
        <p14:creationId xmlns:p14="http://schemas.microsoft.com/office/powerpoint/2010/main" val="33384304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59167" y="1461410"/>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F4909C7-1AD2-3A2B-E134-6D22F57FD6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5709922"/>
      </p:ext>
    </p:extLst>
  </p:cSld>
  <p:clrMapOvr>
    <a:masterClrMapping/>
  </p:clrMapOvr>
</p:sld>
</file>

<file path=ppt/theme/theme1.xml><?xml version="1.0" encoding="utf-8"?>
<a:theme xmlns:a="http://schemas.openxmlformats.org/drawingml/2006/main" name="Sketch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1306</TotalTime>
  <Words>4559</Words>
  <Application>Microsoft Office PowerPoint</Application>
  <PresentationFormat>Widescreen</PresentationFormat>
  <Paragraphs>327</Paragraphs>
  <Slides>45</Slides>
  <Notes>24</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45</vt:i4>
      </vt:variant>
    </vt:vector>
  </HeadingPairs>
  <TitlesOfParts>
    <vt:vector size="58" baseType="lpstr">
      <vt:lpstr>Meiryo</vt:lpstr>
      <vt:lpstr>Arial</vt:lpstr>
      <vt:lpstr>Calibri</vt:lpstr>
      <vt:lpstr>Calibri Light</vt:lpstr>
      <vt:lpstr>Cambria Math</vt:lpstr>
      <vt:lpstr>Corbel</vt:lpstr>
      <vt:lpstr>Huawei Sans</vt:lpstr>
      <vt:lpstr>Söhne</vt:lpstr>
      <vt:lpstr>Symbol</vt:lpstr>
      <vt:lpstr>Times New Roman</vt:lpstr>
      <vt:lpstr>SketchLinesVTI</vt:lpstr>
      <vt:lpstr>Office Theme</vt:lpstr>
      <vt:lpstr>Equation</vt:lpstr>
      <vt:lpstr>PowerPoint Presentation</vt:lpstr>
      <vt:lpstr>Part 1: Image Processing</vt:lpstr>
      <vt:lpstr>PowerPoint Presentation</vt:lpstr>
      <vt:lpstr>PowerPoint Presentation</vt:lpstr>
      <vt:lpstr>PowerPoint Presentation</vt:lpstr>
      <vt:lpstr>PowerPoint Presentation</vt:lpstr>
      <vt:lpstr>PowerPoint Presentation</vt:lpstr>
      <vt:lpstr>Image Formatting</vt:lpstr>
      <vt:lpstr>Open Cv:</vt:lpstr>
      <vt:lpstr>PowerPoint Presentation</vt:lpstr>
      <vt:lpstr>Digital Image Processing:   </vt:lpstr>
      <vt:lpstr>Digital Image Processing Cont. :   </vt:lpstr>
      <vt:lpstr>Digital Image Processing Cont. :   </vt:lpstr>
      <vt:lpstr>PowerPoint Presentation</vt:lpstr>
      <vt:lpstr>Basic Augmentation Transforms:</vt:lpstr>
      <vt:lpstr>Basic Augmentation Transforms Cont.:</vt:lpstr>
      <vt:lpstr>PowerPoint Presentation</vt:lpstr>
      <vt:lpstr>Part 2: CNN</vt:lpstr>
      <vt:lpstr>CNN:</vt:lpstr>
      <vt:lpstr>Basic Components of CNN: </vt:lpstr>
      <vt:lpstr>Basic Components of CNN: </vt:lpstr>
      <vt:lpstr>Filters and Kernels: </vt:lpstr>
      <vt:lpstr>Strides and Padding: </vt:lpstr>
      <vt:lpstr>Steps for Convolution layer</vt:lpstr>
      <vt:lpstr>Convolutional Layer</vt:lpstr>
      <vt:lpstr>Single-Filter Calculation (1)</vt:lpstr>
      <vt:lpstr>Single-Filter Calculation (2)</vt:lpstr>
      <vt:lpstr>CNN LAYERS – Convolutional Layer </vt:lpstr>
      <vt:lpstr>Pooling Layer</vt:lpstr>
      <vt:lpstr>CNN LAYERS – Pool Layer </vt:lpstr>
      <vt:lpstr>CNN LAYERS –  Flattening and fully Connected Layer </vt:lpstr>
      <vt:lpstr>Fully Connected Layer</vt:lpstr>
      <vt:lpstr>Full Architecture of Convolutional Neural Network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Applications of CNNs:</vt:lpstr>
      <vt:lpstr>PowerPoint Presentation</vt:lpstr>
      <vt:lpstr>Applications of CNNs Cont.: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5</cp:revision>
  <cp:lastPrinted>2023-09-08T11:34:23Z</cp:lastPrinted>
  <dcterms:created xsi:type="dcterms:W3CDTF">2023-09-04T17:06:57Z</dcterms:created>
  <dcterms:modified xsi:type="dcterms:W3CDTF">2023-09-08T11:40:25Z</dcterms:modified>
</cp:coreProperties>
</file>