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notesSlides/notesSlide3.xml" ContentType="application/vnd.openxmlformats-officedocument.presentationml.notesSlide+xml"/>
  <Override PartName="/ppt/tags/tag15.xml" ContentType="application/vnd.openxmlformats-officedocument.presentationml.tags+xml"/>
  <Override PartName="/ppt/notesSlides/notesSlide4.xml" ContentType="application/vnd.openxmlformats-officedocument.presentationml.notesSlide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notesSlides/notesSlide5.xml" ContentType="application/vnd.openxmlformats-officedocument.presentationml.notesSlide+xml"/>
  <Override PartName="/ppt/tags/tag3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72"/>
  </p:notesMasterIdLst>
  <p:sldIdLst>
    <p:sldId id="256" r:id="rId2"/>
    <p:sldId id="257" r:id="rId3"/>
    <p:sldId id="348" r:id="rId4"/>
    <p:sldId id="591" r:id="rId5"/>
    <p:sldId id="592" r:id="rId6"/>
    <p:sldId id="259" r:id="rId7"/>
    <p:sldId id="583" r:id="rId8"/>
    <p:sldId id="587" r:id="rId9"/>
    <p:sldId id="601" r:id="rId10"/>
    <p:sldId id="600" r:id="rId11"/>
    <p:sldId id="602" r:id="rId12"/>
    <p:sldId id="265" r:id="rId13"/>
    <p:sldId id="603" r:id="rId14"/>
    <p:sldId id="263" r:id="rId15"/>
    <p:sldId id="264" r:id="rId16"/>
    <p:sldId id="596" r:id="rId17"/>
    <p:sldId id="598" r:id="rId18"/>
    <p:sldId id="604" r:id="rId19"/>
    <p:sldId id="606" r:id="rId20"/>
    <p:sldId id="605" r:id="rId21"/>
    <p:sldId id="607" r:id="rId22"/>
    <p:sldId id="464" r:id="rId23"/>
    <p:sldId id="553" r:id="rId24"/>
    <p:sldId id="555" r:id="rId25"/>
    <p:sldId id="554" r:id="rId26"/>
    <p:sldId id="556" r:id="rId27"/>
    <p:sldId id="573" r:id="rId28"/>
    <p:sldId id="609" r:id="rId29"/>
    <p:sldId id="572" r:id="rId30"/>
    <p:sldId id="611" r:id="rId31"/>
    <p:sldId id="610" r:id="rId32"/>
    <p:sldId id="574" r:id="rId33"/>
    <p:sldId id="576" r:id="rId34"/>
    <p:sldId id="612" r:id="rId35"/>
    <p:sldId id="613" r:id="rId36"/>
    <p:sldId id="404" r:id="rId37"/>
    <p:sldId id="575" r:id="rId38"/>
    <p:sldId id="614" r:id="rId39"/>
    <p:sldId id="617" r:id="rId40"/>
    <p:sldId id="415" r:id="rId41"/>
    <p:sldId id="615" r:id="rId42"/>
    <p:sldId id="616" r:id="rId43"/>
    <p:sldId id="420" r:id="rId44"/>
    <p:sldId id="417" r:id="rId45"/>
    <p:sldId id="620" r:id="rId46"/>
    <p:sldId id="621" r:id="rId47"/>
    <p:sldId id="421" r:id="rId48"/>
    <p:sldId id="622" r:id="rId49"/>
    <p:sldId id="635" r:id="rId50"/>
    <p:sldId id="636" r:id="rId51"/>
    <p:sldId id="623" r:id="rId52"/>
    <p:sldId id="624" r:id="rId53"/>
    <p:sldId id="569" r:id="rId54"/>
    <p:sldId id="627" r:id="rId55"/>
    <p:sldId id="628" r:id="rId56"/>
    <p:sldId id="594" r:id="rId57"/>
    <p:sldId id="629" r:id="rId58"/>
    <p:sldId id="625" r:id="rId59"/>
    <p:sldId id="402" r:id="rId60"/>
    <p:sldId id="626" r:id="rId61"/>
    <p:sldId id="630" r:id="rId62"/>
    <p:sldId id="631" r:id="rId63"/>
    <p:sldId id="637" r:id="rId64"/>
    <p:sldId id="634" r:id="rId65"/>
    <p:sldId id="638" r:id="rId66"/>
    <p:sldId id="633" r:id="rId67"/>
    <p:sldId id="640" r:id="rId68"/>
    <p:sldId id="641" r:id="rId69"/>
    <p:sldId id="642" r:id="rId70"/>
    <p:sldId id="494" r:id="rId71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521415D9-36F7-43E2-AB2F-B90AF26B5E84}">
      <p14:sectionLst xmlns:p14="http://schemas.microsoft.com/office/powerpoint/2010/main">
        <p14:section name="Untitled Section" id="{5481463E-8FE4-431D-8E65-202CC8B72C47}">
          <p14:sldIdLst>
            <p14:sldId id="256"/>
            <p14:sldId id="257"/>
            <p14:sldId id="348"/>
            <p14:sldId id="591"/>
            <p14:sldId id="592"/>
            <p14:sldId id="259"/>
            <p14:sldId id="583"/>
            <p14:sldId id="587"/>
            <p14:sldId id="601"/>
            <p14:sldId id="600"/>
            <p14:sldId id="602"/>
            <p14:sldId id="265"/>
            <p14:sldId id="603"/>
            <p14:sldId id="263"/>
            <p14:sldId id="264"/>
            <p14:sldId id="596"/>
            <p14:sldId id="598"/>
            <p14:sldId id="604"/>
            <p14:sldId id="606"/>
            <p14:sldId id="605"/>
            <p14:sldId id="607"/>
            <p14:sldId id="464"/>
            <p14:sldId id="553"/>
            <p14:sldId id="555"/>
            <p14:sldId id="554"/>
            <p14:sldId id="556"/>
            <p14:sldId id="573"/>
            <p14:sldId id="609"/>
            <p14:sldId id="572"/>
            <p14:sldId id="611"/>
            <p14:sldId id="610"/>
            <p14:sldId id="574"/>
            <p14:sldId id="576"/>
            <p14:sldId id="612"/>
            <p14:sldId id="613"/>
            <p14:sldId id="404"/>
            <p14:sldId id="575"/>
            <p14:sldId id="614"/>
            <p14:sldId id="617"/>
            <p14:sldId id="415"/>
            <p14:sldId id="615"/>
            <p14:sldId id="616"/>
            <p14:sldId id="420"/>
            <p14:sldId id="417"/>
            <p14:sldId id="620"/>
            <p14:sldId id="621"/>
            <p14:sldId id="421"/>
            <p14:sldId id="622"/>
            <p14:sldId id="635"/>
            <p14:sldId id="636"/>
          </p14:sldIdLst>
        </p14:section>
        <p14:section name="old" id="{A64B90E8-6B03-4482-B39D-D191FC17B592}">
          <p14:sldIdLst>
            <p14:sldId id="623"/>
            <p14:sldId id="624"/>
            <p14:sldId id="569"/>
            <p14:sldId id="627"/>
            <p14:sldId id="628"/>
            <p14:sldId id="594"/>
            <p14:sldId id="629"/>
            <p14:sldId id="625"/>
            <p14:sldId id="402"/>
            <p14:sldId id="626"/>
            <p14:sldId id="630"/>
            <p14:sldId id="631"/>
            <p14:sldId id="637"/>
            <p14:sldId id="634"/>
            <p14:sldId id="638"/>
            <p14:sldId id="633"/>
            <p14:sldId id="640"/>
            <p14:sldId id="641"/>
            <p14:sldId id="642"/>
            <p14:sldId id="494"/>
          </p14:sldIdLst>
        </p14:section>
      </p14:sectionLst>
    </p:ext>
    <p:ext uri="{EFAFB233-063F-42B5-8137-9DF3F51BA10A}">
      <p15:sldGuideLst xmlns:p15="http://schemas.microsoft.com/office/powerpoint/2012/main"/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105" roundtripDataSignature="AMtx7miYgJCNJMBcQWIMP2J1sYwn057Zx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940" y="60"/>
      </p:cViewPr>
      <p:guideLst/>
    </p:cSldViewPr>
  </p:slideViewPr>
  <p:notesTextViewPr>
    <p:cViewPr>
      <p:scale>
        <a:sx n="200" d="100"/>
        <a:sy n="200" d="100"/>
      </p:scale>
      <p:origin x="0" y="0"/>
    </p:cViewPr>
  </p:notesTextViewPr>
  <p:sorterViewPr>
    <p:cViewPr>
      <p:scale>
        <a:sx n="100" d="100"/>
        <a:sy n="100" d="100"/>
      </p:scale>
      <p:origin x="0" y="-290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07" Type="http://schemas.openxmlformats.org/officeDocument/2006/relationships/viewProps" Target="viewProps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05" Type="http://customschemas.google.com/relationships/presentationmetadata" Target="metadata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8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presProps" Target="pres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tableStyles" Target="tableStyles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0" name="Google Shape;100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01" name="Google Shape;101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3" name="Google Shape;113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4" name="Google Shape;114;p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34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43385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35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212772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59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190753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 userDrawn="1">
  <p:cSld name="23_Title Slid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16;p2">
            <a:extLst>
              <a:ext uri="{FF2B5EF4-FFF2-40B4-BE49-F238E27FC236}">
                <a16:creationId xmlns:a16="http://schemas.microsoft.com/office/drawing/2014/main" id="{F400C1C9-9B73-EC4D-032E-341FBE5973FD}"/>
              </a:ext>
            </a:extLst>
          </p:cNvPr>
          <p:cNvSpPr/>
          <p:nvPr userDrawn="1"/>
        </p:nvSpPr>
        <p:spPr>
          <a:xfrm rot="10800000" flipH="1">
            <a:off x="-1" y="-8803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" name="Google Shape;118;p2">
            <a:extLst>
              <a:ext uri="{FF2B5EF4-FFF2-40B4-BE49-F238E27FC236}">
                <a16:creationId xmlns:a16="http://schemas.microsoft.com/office/drawing/2014/main" id="{922B60B1-84AE-60B8-7A06-98798F6970B9}"/>
              </a:ext>
            </a:extLst>
          </p:cNvPr>
          <p:cNvSpPr txBox="1"/>
          <p:nvPr userDrawn="1"/>
        </p:nvSpPr>
        <p:spPr>
          <a:xfrm>
            <a:off x="6307898" y="2785710"/>
            <a:ext cx="4326249" cy="1446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 dirty="0">
                <a:solidFill>
                  <a:srgbClr val="00B0F0"/>
                </a:solidFill>
                <a:latin typeface="Times New Roman"/>
                <a:cs typeface="Times New Roman"/>
                <a:sym typeface="Times New Roman"/>
              </a:rPr>
              <a:t>Discrete Mathematics</a:t>
            </a:r>
            <a:endParaRPr lang="en-US" dirty="0"/>
          </a:p>
        </p:txBody>
      </p:sp>
      <p:sp>
        <p:nvSpPr>
          <p:cNvPr id="4" name="Google Shape;119;p2">
            <a:extLst>
              <a:ext uri="{FF2B5EF4-FFF2-40B4-BE49-F238E27FC236}">
                <a16:creationId xmlns:a16="http://schemas.microsoft.com/office/drawing/2014/main" id="{9000D9A4-26CA-A8F0-5815-420037D4A6E8}"/>
              </a:ext>
            </a:extLst>
          </p:cNvPr>
          <p:cNvSpPr/>
          <p:nvPr userDrawn="1"/>
        </p:nvSpPr>
        <p:spPr>
          <a:xfrm>
            <a:off x="6384738" y="4232260"/>
            <a:ext cx="3516608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1</a:t>
            </a:r>
            <a:endParaRPr dirty="0"/>
          </a:p>
        </p:txBody>
      </p:sp>
      <p:sp>
        <p:nvSpPr>
          <p:cNvPr id="5" name="Google Shape;120;p2">
            <a:extLst>
              <a:ext uri="{FF2B5EF4-FFF2-40B4-BE49-F238E27FC236}">
                <a16:creationId xmlns:a16="http://schemas.microsoft.com/office/drawing/2014/main" id="{1A58D19B-AD4F-D0D3-B31B-0C282A8913DE}"/>
              </a:ext>
            </a:extLst>
          </p:cNvPr>
          <p:cNvSpPr txBox="1"/>
          <p:nvPr userDrawn="1"/>
        </p:nvSpPr>
        <p:spPr>
          <a:xfrm>
            <a:off x="6370224" y="4802552"/>
            <a:ext cx="2820003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dk1"/>
                </a:solidFill>
                <a:latin typeface="Times New Roman"/>
                <a:cs typeface="Times New Roman"/>
                <a:sym typeface="Times New Roman"/>
              </a:rPr>
              <a:t>Sets</a:t>
            </a:r>
            <a:endParaRPr b="1" dirty="0"/>
          </a:p>
        </p:txBody>
      </p:sp>
      <p:sp>
        <p:nvSpPr>
          <p:cNvPr id="6" name="Google Shape;121;p2">
            <a:extLst>
              <a:ext uri="{FF2B5EF4-FFF2-40B4-BE49-F238E27FC236}">
                <a16:creationId xmlns:a16="http://schemas.microsoft.com/office/drawing/2014/main" id="{247D4DF8-734F-B095-E576-F46C8BEA76A9}"/>
              </a:ext>
            </a:extLst>
          </p:cNvPr>
          <p:cNvSpPr txBox="1"/>
          <p:nvPr userDrawn="1"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Dr. Shahira Ahmed</a:t>
            </a:r>
            <a:endParaRPr dirty="0"/>
          </a:p>
        </p:txBody>
      </p:sp>
      <p:pic>
        <p:nvPicPr>
          <p:cNvPr id="7" name="Google Shape;123;p2">
            <a:extLst>
              <a:ext uri="{FF2B5EF4-FFF2-40B4-BE49-F238E27FC236}">
                <a16:creationId xmlns:a16="http://schemas.microsoft.com/office/drawing/2014/main" id="{071BEA49-58F6-D7F4-0093-3C46A991F58A}"/>
              </a:ext>
            </a:extLst>
          </p:cNvPr>
          <p:cNvPicPr preferRelativeResize="0"/>
          <p:nvPr userDrawn="1"/>
        </p:nvPicPr>
        <p:blipFill rotWithShape="1">
          <a:blip r:embed="rId2">
            <a:alphaModFix/>
          </a:blip>
          <a:srcRect/>
          <a:stretch/>
        </p:blipFill>
        <p:spPr>
          <a:xfrm>
            <a:off x="313679" y="372325"/>
            <a:ext cx="2457656" cy="670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124;p2">
            <a:extLst>
              <a:ext uri="{FF2B5EF4-FFF2-40B4-BE49-F238E27FC236}">
                <a16:creationId xmlns:a16="http://schemas.microsoft.com/office/drawing/2014/main" id="{54C53AC9-751C-4F4B-E3B7-D674DBBA66BD}"/>
              </a:ext>
            </a:extLst>
          </p:cNvPr>
          <p:cNvPicPr preferRelativeResize="0"/>
          <p:nvPr userDrawn="1"/>
        </p:nvPicPr>
        <p:blipFill rotWithShape="1">
          <a:blip r:embed="rId3">
            <a:alphaModFix/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Google Shape;125;p2">
            <a:extLst>
              <a:ext uri="{FF2B5EF4-FFF2-40B4-BE49-F238E27FC236}">
                <a16:creationId xmlns:a16="http://schemas.microsoft.com/office/drawing/2014/main" id="{04121993-1518-4CD4-6E8E-F8E823990FD2}"/>
              </a:ext>
            </a:extLst>
          </p:cNvPr>
          <p:cNvSpPr txBox="1"/>
          <p:nvPr userDrawn="1"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 preserve="1" userDrawn="1">
  <p:cSld name="24_Title Slid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16;p2">
            <a:extLst>
              <a:ext uri="{FF2B5EF4-FFF2-40B4-BE49-F238E27FC236}">
                <a16:creationId xmlns:a16="http://schemas.microsoft.com/office/drawing/2014/main" id="{F400C1C9-9B73-EC4D-032E-341FBE5973FD}"/>
              </a:ext>
            </a:extLst>
          </p:cNvPr>
          <p:cNvSpPr/>
          <p:nvPr userDrawn="1"/>
        </p:nvSpPr>
        <p:spPr>
          <a:xfrm rot="10800000" flipH="1">
            <a:off x="-1" y="-8803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" name="Google Shape;121;p2">
            <a:extLst>
              <a:ext uri="{FF2B5EF4-FFF2-40B4-BE49-F238E27FC236}">
                <a16:creationId xmlns:a16="http://schemas.microsoft.com/office/drawing/2014/main" id="{247D4DF8-734F-B095-E576-F46C8BEA76A9}"/>
              </a:ext>
            </a:extLst>
          </p:cNvPr>
          <p:cNvSpPr txBox="1"/>
          <p:nvPr userDrawn="1"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Dr. Shahira Ahmed</a:t>
            </a:r>
            <a:endParaRPr dirty="0"/>
          </a:p>
        </p:txBody>
      </p:sp>
      <p:pic>
        <p:nvPicPr>
          <p:cNvPr id="7" name="Google Shape;123;p2">
            <a:extLst>
              <a:ext uri="{FF2B5EF4-FFF2-40B4-BE49-F238E27FC236}">
                <a16:creationId xmlns:a16="http://schemas.microsoft.com/office/drawing/2014/main" id="{071BEA49-58F6-D7F4-0093-3C46A991F58A}"/>
              </a:ext>
            </a:extLst>
          </p:cNvPr>
          <p:cNvPicPr preferRelativeResize="0"/>
          <p:nvPr userDrawn="1"/>
        </p:nvPicPr>
        <p:blipFill rotWithShape="1">
          <a:blip r:embed="rId2">
            <a:alphaModFix/>
          </a:blip>
          <a:srcRect/>
          <a:stretch/>
        </p:blipFill>
        <p:spPr>
          <a:xfrm>
            <a:off x="313679" y="372325"/>
            <a:ext cx="2457656" cy="670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124;p2">
            <a:extLst>
              <a:ext uri="{FF2B5EF4-FFF2-40B4-BE49-F238E27FC236}">
                <a16:creationId xmlns:a16="http://schemas.microsoft.com/office/drawing/2014/main" id="{54C53AC9-751C-4F4B-E3B7-D674DBBA66BD}"/>
              </a:ext>
            </a:extLst>
          </p:cNvPr>
          <p:cNvPicPr preferRelativeResize="0"/>
          <p:nvPr userDrawn="1"/>
        </p:nvPicPr>
        <p:blipFill rotWithShape="1">
          <a:blip r:embed="rId3">
            <a:alphaModFix/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Google Shape;125;p2">
            <a:extLst>
              <a:ext uri="{FF2B5EF4-FFF2-40B4-BE49-F238E27FC236}">
                <a16:creationId xmlns:a16="http://schemas.microsoft.com/office/drawing/2014/main" id="{04121993-1518-4CD4-6E8E-F8E823990FD2}"/>
              </a:ext>
            </a:extLst>
          </p:cNvPr>
          <p:cNvSpPr txBox="1"/>
          <p:nvPr userDrawn="1"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sp>
        <p:nvSpPr>
          <p:cNvPr id="10" name="Google Shape;42;p20">
            <a:extLst>
              <a:ext uri="{FF2B5EF4-FFF2-40B4-BE49-F238E27FC236}">
                <a16:creationId xmlns:a16="http://schemas.microsoft.com/office/drawing/2014/main" id="{E68EF1AB-E68D-C974-107C-2F081C9E5A6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3128" y="2002632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5389341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 userDrawn="1">
  <p:cSld name="Contents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61;p5">
            <a:extLst>
              <a:ext uri="{FF2B5EF4-FFF2-40B4-BE49-F238E27FC236}">
                <a16:creationId xmlns:a16="http://schemas.microsoft.com/office/drawing/2014/main" id="{A1F3E9D5-4715-1D92-FFB5-2A77D0B78234}"/>
              </a:ext>
            </a:extLst>
          </p:cNvPr>
          <p:cNvSpPr/>
          <p:nvPr userDrawn="1"/>
        </p:nvSpPr>
        <p:spPr>
          <a:xfrm>
            <a:off x="234043" y="938580"/>
            <a:ext cx="11723914" cy="5460434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B892816D-CF31-D6A0-BE9B-9DE0C28B18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62661" y="6481442"/>
            <a:ext cx="2667000" cy="294289"/>
          </a:xfrm>
          <a:prstGeom prst="rect">
            <a:avLst/>
          </a:prstGeom>
        </p:spPr>
        <p:txBody>
          <a:bodyPr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BDBACC2-E59C-4C76-9B43-ACFA72B85B74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9" name="Google Shape;167;p5">
            <a:extLst>
              <a:ext uri="{FF2B5EF4-FFF2-40B4-BE49-F238E27FC236}">
                <a16:creationId xmlns:a16="http://schemas.microsoft.com/office/drawing/2014/main" id="{218F4322-3658-003F-80CA-9FA18C454283}"/>
              </a:ext>
            </a:extLst>
          </p:cNvPr>
          <p:cNvPicPr preferRelativeResize="0"/>
          <p:nvPr userDrawn="1"/>
        </p:nvPicPr>
        <p:blipFill rotWithShape="1">
          <a:blip r:embed="rId2">
            <a:alphaModFix/>
          </a:blip>
          <a:srcRect/>
          <a:stretch/>
        </p:blipFill>
        <p:spPr>
          <a:xfrm>
            <a:off x="9808263" y="-126405"/>
            <a:ext cx="2383737" cy="1022622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10;p10">
            <a:extLst>
              <a:ext uri="{FF2B5EF4-FFF2-40B4-BE49-F238E27FC236}">
                <a16:creationId xmlns:a16="http://schemas.microsoft.com/office/drawing/2014/main" id="{618E2B20-27FA-AF59-2CF1-0BF4BAB4E82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34044" y="82269"/>
            <a:ext cx="9456608" cy="731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3200" b="0" i="0" u="none" strike="noStrike" cap="none">
                <a:solidFill>
                  <a:schemeClr val="bg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 dirty="0"/>
          </a:p>
        </p:txBody>
      </p:sp>
      <p:sp>
        <p:nvSpPr>
          <p:cNvPr id="4" name="Google Shape;11;p10">
            <a:extLst>
              <a:ext uri="{FF2B5EF4-FFF2-40B4-BE49-F238E27FC236}">
                <a16:creationId xmlns:a16="http://schemas.microsoft.com/office/drawing/2014/main" id="{283E618B-3D74-A212-BEA0-89B68258A133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479148" y="1124622"/>
            <a:ext cx="11233704" cy="50972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20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43" name="Google Shape;43;p20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4" name="Google Shape;44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2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2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0" name="Google Shape;50;p21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1" name="Google Shape;51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2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2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7" name="Google Shape;57;p22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8" name="Google Shape;58;p22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9" name="Google Shape;59;p22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0" name="Google Shape;60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2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2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25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25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75" name="Google Shape;75;p25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2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2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26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26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82" name="Google Shape;82;p26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83" name="Google Shape;83;p2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2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2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27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 dirty="0"/>
          </a:p>
        </p:txBody>
      </p:sp>
      <p:sp>
        <p:nvSpPr>
          <p:cNvPr id="89" name="Google Shape;89;p2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2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2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8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28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5" name="Google Shape;95;p2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2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2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6E29A-1F8C-4624-8963-AF6D9447B968}" type="datetimeFigureOut">
              <a:rPr lang="en-US" smtClean="0"/>
              <a:pPr/>
              <a:t>10/27/2023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F95D5-60A3-455B-B6CD-4DC2757B130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986404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711200" y="1371600"/>
            <a:ext cx="10468864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6E29A-1F8C-4624-8963-AF6D9447B968}" type="datetimeFigureOut">
              <a:rPr lang="en-US" smtClean="0"/>
              <a:pPr/>
              <a:t>10/27/2023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F95D5-60A3-455B-B6CD-4DC2757B130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872336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16881A-DE36-E7C5-7563-781CBD01AD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4585" y="214314"/>
            <a:ext cx="10390716" cy="146208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4626AE6-F11D-5689-7F78-709CFA610B85}"/>
              </a:ext>
            </a:extLst>
          </p:cNvPr>
          <p:cNvSpPr>
            <a:spLocks noGrp="1"/>
          </p:cNvSpPr>
          <p:nvPr>
            <p:ph type="body" sz="half" idx="1"/>
          </p:nvPr>
        </p:nvSpPr>
        <p:spPr>
          <a:xfrm>
            <a:off x="1576917" y="2017713"/>
            <a:ext cx="508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4485EA-A6E3-028B-EF8C-27503EC4BB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860117" y="2017713"/>
            <a:ext cx="508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CC52E31-8EFB-282F-D9D6-2F8DE0B1869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549400" y="6243638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6FC172B-FA77-F9F2-7D6B-8739BA7716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876800" y="6243638"/>
            <a:ext cx="38608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994FF8C-AB03-F82C-F83F-DB9C95367D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89533" y="6243638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fld id="{6B3935C2-57E4-4457-A7A4-D6F9BDEE20F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919565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585" y="214314"/>
            <a:ext cx="10390716" cy="146208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576917" y="2017713"/>
            <a:ext cx="508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860117" y="2017713"/>
            <a:ext cx="5080000" cy="1981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860117" y="4151313"/>
            <a:ext cx="5080000" cy="1981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FFAD11CE-9792-A9F5-1AE9-FB7A96BDE3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B7EDD026-16F2-E73E-D3D4-97B7B75015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618DAC76-BFD6-F75B-D523-2A29403301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5D59E863-3012-4AB9-BB8B-8E3CD56CBCC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515436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2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2" name="Google Shape;207;p9">
            <a:extLst>
              <a:ext uri="{FF2B5EF4-FFF2-40B4-BE49-F238E27FC236}">
                <a16:creationId xmlns:a16="http://schemas.microsoft.com/office/drawing/2014/main" id="{C260948F-A017-4B81-2C22-50D412FC8495}"/>
              </a:ext>
            </a:extLst>
          </p:cNvPr>
          <p:cNvPicPr preferRelativeResize="0"/>
          <p:nvPr userDrawn="1"/>
        </p:nvPicPr>
        <p:blipFill rotWithShape="1">
          <a:blip r:embed="rId2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Google Shape;208;p9">
            <a:extLst>
              <a:ext uri="{FF2B5EF4-FFF2-40B4-BE49-F238E27FC236}">
                <a16:creationId xmlns:a16="http://schemas.microsoft.com/office/drawing/2014/main" id="{E5884150-2E05-1A2C-BAB7-E0E9F5C99278}"/>
              </a:ext>
            </a:extLst>
          </p:cNvPr>
          <p:cNvPicPr preferRelativeResize="0"/>
          <p:nvPr userDrawn="1"/>
        </p:nvPicPr>
        <p:blipFill rotWithShape="1">
          <a:blip r:embed="rId3">
            <a:alphaModFix/>
          </a:blip>
          <a:srcRect/>
          <a:stretch/>
        </p:blipFill>
        <p:spPr>
          <a:xfrm>
            <a:off x="278013" y="338440"/>
            <a:ext cx="2758843" cy="75309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Google Shape;211;p9">
            <a:extLst>
              <a:ext uri="{FF2B5EF4-FFF2-40B4-BE49-F238E27FC236}">
                <a16:creationId xmlns:a16="http://schemas.microsoft.com/office/drawing/2014/main" id="{8F519622-5BA7-0B54-346A-68D54A5ED854}"/>
              </a:ext>
            </a:extLst>
          </p:cNvPr>
          <p:cNvSpPr/>
          <p:nvPr userDrawn="1"/>
        </p:nvSpPr>
        <p:spPr>
          <a:xfrm>
            <a:off x="1340017" y="1410088"/>
            <a:ext cx="9661358" cy="4312207"/>
          </a:xfrm>
          <a:custGeom>
            <a:avLst/>
            <a:gdLst/>
            <a:ahLst/>
            <a:cxnLst/>
            <a:rect l="l" t="t" r="r" b="b"/>
            <a:pathLst>
              <a:path w="10296146" h="4595536" extrusionOk="0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" name="Google Shape;167;p5">
            <a:extLst>
              <a:ext uri="{FF2B5EF4-FFF2-40B4-BE49-F238E27FC236}">
                <a16:creationId xmlns:a16="http://schemas.microsoft.com/office/drawing/2014/main" id="{617CD8DF-63DE-0EB3-B8DA-9A68C0F35721}"/>
              </a:ext>
            </a:extLst>
          </p:cNvPr>
          <p:cNvPicPr preferRelativeResize="0"/>
          <p:nvPr userDrawn="1"/>
        </p:nvPicPr>
        <p:blipFill rotWithShape="1">
          <a:blip r:embed="rId4">
            <a:alphaModFix/>
          </a:blip>
          <a:srcRect/>
          <a:stretch/>
        </p:blipFill>
        <p:spPr>
          <a:xfrm>
            <a:off x="9750506" y="-58979"/>
            <a:ext cx="2383737" cy="10226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How To Write A Thank You Note In Five Easy Steps">
            <a:extLst>
              <a:ext uri="{FF2B5EF4-FFF2-40B4-BE49-F238E27FC236}">
                <a16:creationId xmlns:a16="http://schemas.microsoft.com/office/drawing/2014/main" id="{451FC468-B203-87BF-B828-8973D4A7F4A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3802" y="1911784"/>
            <a:ext cx="4727092" cy="2656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52639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8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 dirty="0"/>
          </a:p>
        </p:txBody>
      </p:sp>
      <p:sp>
        <p:nvSpPr>
          <p:cNvPr id="8" name="Google Shape;168;p5">
            <a:extLst>
              <a:ext uri="{FF2B5EF4-FFF2-40B4-BE49-F238E27FC236}">
                <a16:creationId xmlns:a16="http://schemas.microsoft.com/office/drawing/2014/main" id="{ABF31F51-9C70-97EA-DC33-056806E1DBFE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11" name="Google Shape;11;p10"/>
          <p:cNvSpPr txBox="1">
            <a:spLocks noGrp="1"/>
          </p:cNvSpPr>
          <p:nvPr>
            <p:ph type="body" idx="1"/>
          </p:nvPr>
        </p:nvSpPr>
        <p:spPr>
          <a:xfrm>
            <a:off x="838200" y="1870058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0" r:id="rId1"/>
    <p:sldLayoutId id="2147483668" r:id="rId2"/>
    <p:sldLayoutId id="2147483651" r:id="rId3"/>
    <p:sldLayoutId id="2147483658" r:id="rId4"/>
    <p:sldLayoutId id="2147483659" r:id="rId5"/>
    <p:sldLayoutId id="2147483660" r:id="rId6"/>
    <p:sldLayoutId id="2147483661" r:id="rId7"/>
    <p:sldLayoutId id="2147483663" r:id="rId8"/>
    <p:sldLayoutId id="2147483664" r:id="rId9"/>
    <p:sldLayoutId id="2147483665" r:id="rId10"/>
    <p:sldLayoutId id="2147483666" r:id="rId11"/>
    <p:sldLayoutId id="2147483669" r:id="rId12"/>
    <p:sldLayoutId id="2147483670" r:id="rId13"/>
    <p:sldLayoutId id="2147483671" r:id="rId14"/>
    <p:sldLayoutId id="2147483672" r:id="rId15"/>
    <p:sldLayoutId id="2147483673" r:id="rId16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Brush Script MT" panose="03060802040406070304" pitchFamily="66" charset="0"/>
          <a:ea typeface="Brush Script MT" panose="03060802040406070304" pitchFamily="66" charset="0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0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jp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4.xml"/><Relationship Id="rId4" Type="http://schemas.openxmlformats.org/officeDocument/2006/relationships/image" Target="../media/image2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5.xml"/><Relationship Id="rId4" Type="http://schemas.openxmlformats.org/officeDocument/2006/relationships/image" Target="../media/image24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9.xml"/><Relationship Id="rId4" Type="http://schemas.microsoft.com/office/2007/relationships/hdphoto" Target="../media/hdphoto1.wdp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0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2.xml"/><Relationship Id="rId4" Type="http://schemas.openxmlformats.org/officeDocument/2006/relationships/image" Target="../media/image3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7" Type="http://schemas.openxmlformats.org/officeDocument/2006/relationships/image" Target="../media/image33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4.xml"/><Relationship Id="rId6" Type="http://schemas.openxmlformats.org/officeDocument/2006/relationships/image" Target="../media/image58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7" Type="http://schemas.openxmlformats.org/officeDocument/2006/relationships/image" Target="../media/image33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5.xml"/><Relationship Id="rId6" Type="http://schemas.openxmlformats.org/officeDocument/2006/relationships/image" Target="../media/image62.png"/></Relationships>
</file>

<file path=ppt/slides/_rels/slide36.xml.rels><?xml version="1.0" encoding="UTF-8" standalone="yes"?>
<Relationships xmlns="http://schemas.openxmlformats.org/package/2006/relationships"><Relationship Id="rId7" Type="http://schemas.openxmlformats.org/officeDocument/2006/relationships/image" Target="../media/image32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6.xml"/><Relationship Id="rId6" Type="http://schemas.openxmlformats.org/officeDocument/2006/relationships/image" Target="../media/image31.png"/><Relationship Id="rId5" Type="http://schemas.openxmlformats.org/officeDocument/2006/relationships/image" Target="../media/image64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1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18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9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tags" Target="../tags/tag21.xml"/><Relationship Id="rId1" Type="http://schemas.openxmlformats.org/officeDocument/2006/relationships/tags" Target="../tags/tag20.xml"/><Relationship Id="rId5" Type="http://schemas.openxmlformats.org/officeDocument/2006/relationships/image" Target="../media/image40.png"/><Relationship Id="rId4" Type="http://schemas.openxmlformats.org/officeDocument/2006/relationships/image" Target="../media/image39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2.xml"/><Relationship Id="rId4" Type="http://schemas.openxmlformats.org/officeDocument/2006/relationships/image" Target="../media/image42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3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4.xml"/><Relationship Id="rId4" Type="http://schemas.openxmlformats.org/officeDocument/2006/relationships/image" Target="../media/image45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6" Type="http://schemas.openxmlformats.org/officeDocument/2006/relationships/image" Target="../media/image45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tags" Target="../tags/tag28.xml"/><Relationship Id="rId1" Type="http://schemas.openxmlformats.org/officeDocument/2006/relationships/tags" Target="../tags/tag27.xml"/><Relationship Id="rId6" Type="http://schemas.openxmlformats.org/officeDocument/2006/relationships/image" Target="../media/image45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29.xml"/><Relationship Id="rId6" Type="http://schemas.openxmlformats.org/officeDocument/2006/relationships/image" Target="../media/image46.png"/><Relationship Id="rId5" Type="http://schemas.openxmlformats.org/officeDocument/2006/relationships/image" Target="../media/image88.png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3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30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0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31.xml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3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3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32.xml"/><Relationship Id="rId4" Type="http://schemas.openxmlformats.org/officeDocument/2006/relationships/image" Target="../media/image30.jpeg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33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3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3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3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3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3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3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" name="Google Shape;103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57150" y="-44450"/>
            <a:ext cx="12311979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4" name="Google Shape;104;p1"/>
          <p:cNvSpPr/>
          <p:nvPr/>
        </p:nvSpPr>
        <p:spPr>
          <a:xfrm>
            <a:off x="597845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180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" name="Google Shape;105;p1"/>
          <p:cNvSpPr txBox="1"/>
          <p:nvPr/>
        </p:nvSpPr>
        <p:spPr>
          <a:xfrm>
            <a:off x="1108644" y="379439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0" i="0" u="none" strike="noStrike" cap="none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Dr. Shahira Ahmed</a:t>
            </a:r>
            <a:endParaRPr dirty="0"/>
          </a:p>
        </p:txBody>
      </p:sp>
      <p:sp>
        <p:nvSpPr>
          <p:cNvPr id="106" name="Google Shape;106;p1"/>
          <p:cNvSpPr txBox="1"/>
          <p:nvPr/>
        </p:nvSpPr>
        <p:spPr>
          <a:xfrm>
            <a:off x="1108644" y="2424037"/>
            <a:ext cx="4326249" cy="1446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 dirty="0">
                <a:solidFill>
                  <a:srgbClr val="00B0F0"/>
                </a:solidFill>
                <a:latin typeface="Times New Roman"/>
                <a:cs typeface="Times New Roman"/>
                <a:sym typeface="Times New Roman"/>
              </a:rPr>
              <a:t>Discrete Mathematics</a:t>
            </a:r>
            <a:endParaRPr lang="en-US" dirty="0"/>
          </a:p>
        </p:txBody>
      </p:sp>
      <p:sp>
        <p:nvSpPr>
          <p:cNvPr id="107" name="Google Shape;107;p1"/>
          <p:cNvSpPr/>
          <p:nvPr/>
        </p:nvSpPr>
        <p:spPr>
          <a:xfrm>
            <a:off x="-540265" y="5843657"/>
            <a:ext cx="3516608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/>
              <a:t>Lecture </a:t>
            </a:r>
            <a:r>
              <a:rPr lang="ar-EG" b="1" dirty="0"/>
              <a:t>4</a:t>
            </a:r>
            <a:endParaRPr b="1" dirty="0"/>
          </a:p>
        </p:txBody>
      </p:sp>
      <p:pic>
        <p:nvPicPr>
          <p:cNvPr id="108" name="Google Shape;108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Google Shape;109;p1">
            <a:extLst>
              <a:ext uri="{FF2B5EF4-FFF2-40B4-BE49-F238E27FC236}">
                <a16:creationId xmlns:a16="http://schemas.microsoft.com/office/drawing/2014/main" id="{3390686E-018A-3331-3BA9-E8F8F6FEA338}"/>
              </a:ext>
            </a:extLst>
          </p:cNvPr>
          <p:cNvSpPr txBox="1"/>
          <p:nvPr/>
        </p:nvSpPr>
        <p:spPr>
          <a:xfrm>
            <a:off x="1648081" y="4468353"/>
            <a:ext cx="6006217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solidFill>
                  <a:schemeClr val="lt1"/>
                </a:solidFill>
                <a:latin typeface="Times New Roman"/>
                <a:cs typeface="Times New Roman"/>
                <a:sym typeface="Times New Roman"/>
              </a:rPr>
              <a:t>IT241</a:t>
            </a:r>
            <a:endParaRPr dirty="0"/>
          </a:p>
        </p:txBody>
      </p:sp>
      <p:pic>
        <p:nvPicPr>
          <p:cNvPr id="1048" name="Picture 24" descr="Brain-Computer Interfaces to Enable People to Communicate with Their  Thoughts - Science news - Tasnim News Agency">
            <a:extLst>
              <a:ext uri="{FF2B5EF4-FFF2-40B4-BE49-F238E27FC236}">
                <a16:creationId xmlns:a16="http://schemas.microsoft.com/office/drawing/2014/main" id="{3B070EE0-A03D-CF8B-874A-91610FF746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673" y="-663303"/>
            <a:ext cx="7748143" cy="7466693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2"/>
          <p:cNvSpPr/>
          <p:nvPr/>
        </p:nvSpPr>
        <p:spPr>
          <a:xfrm rot="10800000" flipH="1">
            <a:off x="-1" y="-97973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2"/>
          <p:cNvSpPr txBox="1"/>
          <p:nvPr/>
        </p:nvSpPr>
        <p:spPr>
          <a:xfrm>
            <a:off x="6246476" y="2087216"/>
            <a:ext cx="4326249" cy="1446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 dirty="0">
                <a:solidFill>
                  <a:srgbClr val="00B0F0"/>
                </a:solidFill>
                <a:latin typeface="Times New Roman"/>
                <a:cs typeface="Times New Roman"/>
                <a:sym typeface="Times New Roman"/>
              </a:rPr>
              <a:t>Discrete Mathematics</a:t>
            </a:r>
            <a:endParaRPr lang="en-US" dirty="0"/>
          </a:p>
        </p:txBody>
      </p:sp>
      <p:sp>
        <p:nvSpPr>
          <p:cNvPr id="119" name="Google Shape;119;p2"/>
          <p:cNvSpPr/>
          <p:nvPr/>
        </p:nvSpPr>
        <p:spPr>
          <a:xfrm>
            <a:off x="6240610" y="3721727"/>
            <a:ext cx="4895476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4</a:t>
            </a:r>
            <a:endParaRPr dirty="0"/>
          </a:p>
        </p:txBody>
      </p:sp>
      <p:sp>
        <p:nvSpPr>
          <p:cNvPr id="120" name="Google Shape;120;p2"/>
          <p:cNvSpPr txBox="1"/>
          <p:nvPr/>
        </p:nvSpPr>
        <p:spPr>
          <a:xfrm>
            <a:off x="6095998" y="4438896"/>
            <a:ext cx="5344888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dk1"/>
                </a:solidFill>
                <a:latin typeface="Times New Roman"/>
                <a:cs typeface="Times New Roman"/>
                <a:sym typeface="Times New Roman"/>
              </a:rPr>
              <a:t>Graph Theory</a:t>
            </a:r>
            <a:endParaRPr b="1" dirty="0"/>
          </a:p>
        </p:txBody>
      </p:sp>
      <p:pic>
        <p:nvPicPr>
          <p:cNvPr id="123" name="Google Shape;123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3679" y="372325"/>
            <a:ext cx="2457656" cy="670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  <a:noFill/>
          <a:ln>
            <a:noFill/>
          </a:ln>
        </p:spPr>
      </p:pic>
      <p:sp>
        <p:nvSpPr>
          <p:cNvPr id="125" name="Google Shape;125;p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pic>
        <p:nvPicPr>
          <p:cNvPr id="4" name="Google Shape;117;p2">
            <a:extLst>
              <a:ext uri="{FF2B5EF4-FFF2-40B4-BE49-F238E27FC236}">
                <a16:creationId xmlns:a16="http://schemas.microsoft.com/office/drawing/2014/main" id="{765D1437-2724-0F72-0E59-9BA4640BD8A8}"/>
              </a:ext>
            </a:extLst>
          </p:cNvPr>
          <p:cNvPicPr preferRelativeResize="0">
            <a:picLocks/>
          </p:cNvPicPr>
          <p:nvPr/>
        </p:nvPicPr>
        <p:blipFill rotWithShape="1">
          <a:blip r:embed="rId5">
            <a:alphaModFix/>
          </a:blip>
          <a:srcRect l="4175" r="4175"/>
          <a:stretch/>
        </p:blipFill>
        <p:spPr>
          <a:xfrm>
            <a:off x="165211" y="1414509"/>
            <a:ext cx="5780314" cy="3820885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pic>
      <p:pic>
        <p:nvPicPr>
          <p:cNvPr id="18" name="Graphic 17">
            <a:extLst>
              <a:ext uri="{FF2B5EF4-FFF2-40B4-BE49-F238E27FC236}">
                <a16:creationId xmlns:a16="http://schemas.microsoft.com/office/drawing/2014/main" id="{55DA0E49-8AE2-F3EB-EBB3-E04C8DDEF3E4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Lecture Outline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>
              <a:lnSpc>
                <a:spcPct val="100000"/>
              </a:lnSpc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Graph Definition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Edge Type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Graph Type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Multiplicity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Degrees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Neighborhood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Graph Representation</a:t>
            </a:r>
          </a:p>
          <a:p>
            <a:endParaRPr lang="en-US" dirty="0"/>
          </a:p>
        </p:txBody>
      </p:sp>
    </p:spTree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BF2099-80C8-D65C-01C9-8506525C29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Not a Graph in discrete math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58EBEA-225E-8A4D-4611-B272D358A3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080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318" name="Picture 6" descr="Graph of an Equation">
            <a:extLst>
              <a:ext uri="{FF2B5EF4-FFF2-40B4-BE49-F238E27FC236}">
                <a16:creationId xmlns:a16="http://schemas.microsoft.com/office/drawing/2014/main" id="{8FBFE0C2-9A3C-D931-18A1-669A9A1AC8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8863" y="1850259"/>
            <a:ext cx="2666320" cy="2626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Multiplication Sign 5">
            <a:extLst>
              <a:ext uri="{FF2B5EF4-FFF2-40B4-BE49-F238E27FC236}">
                <a16:creationId xmlns:a16="http://schemas.microsoft.com/office/drawing/2014/main" id="{3BB72970-EB77-CBBC-2EC1-76E2949606FF}"/>
              </a:ext>
            </a:extLst>
          </p:cNvPr>
          <p:cNvSpPr/>
          <p:nvPr/>
        </p:nvSpPr>
        <p:spPr>
          <a:xfrm>
            <a:off x="2171194" y="2006048"/>
            <a:ext cx="1839686" cy="2286000"/>
          </a:xfrm>
          <a:prstGeom prst="mathMultiply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AutoShape 12">
            <a:extLst>
              <a:ext uri="{FF2B5EF4-FFF2-40B4-BE49-F238E27FC236}">
                <a16:creationId xmlns:a16="http://schemas.microsoft.com/office/drawing/2014/main" id="{22DEE3AB-3D44-D308-7294-098FC06DE3B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26" name="Picture 2" descr="What Is a Graph in Math? Definition, Solved Examples, Facts">
            <a:extLst>
              <a:ext uri="{FF2B5EF4-FFF2-40B4-BE49-F238E27FC236}">
                <a16:creationId xmlns:a16="http://schemas.microsoft.com/office/drawing/2014/main" id="{444BAEA7-FE26-0BAC-7F9E-6A1730CC29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3586" y="3342229"/>
            <a:ext cx="3774982" cy="2735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Multiplication Sign 3">
            <a:extLst>
              <a:ext uri="{FF2B5EF4-FFF2-40B4-BE49-F238E27FC236}">
                <a16:creationId xmlns:a16="http://schemas.microsoft.com/office/drawing/2014/main" id="{4C322322-DAD2-062B-37DA-172BAB086FBB}"/>
              </a:ext>
            </a:extLst>
          </p:cNvPr>
          <p:cNvSpPr/>
          <p:nvPr/>
        </p:nvSpPr>
        <p:spPr>
          <a:xfrm>
            <a:off x="5921723" y="2207505"/>
            <a:ext cx="1839686" cy="2286000"/>
          </a:xfrm>
          <a:prstGeom prst="mathMultiply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8" name="Picture 4" descr="What Is a Graph in Math? Definition, Solved Examples, Facts">
            <a:extLst>
              <a:ext uri="{FF2B5EF4-FFF2-40B4-BE49-F238E27FC236}">
                <a16:creationId xmlns:a16="http://schemas.microsoft.com/office/drawing/2014/main" id="{73717E6E-B547-19B9-3E55-7DF762F9934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5" r="17277"/>
          <a:stretch/>
        </p:blipFill>
        <p:spPr bwMode="auto">
          <a:xfrm>
            <a:off x="701035" y="2057400"/>
            <a:ext cx="4685941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Multiplication Sign 4">
            <a:extLst>
              <a:ext uri="{FF2B5EF4-FFF2-40B4-BE49-F238E27FC236}">
                <a16:creationId xmlns:a16="http://schemas.microsoft.com/office/drawing/2014/main" id="{60C0AF9A-4581-12B7-63F3-63BD275CE096}"/>
              </a:ext>
            </a:extLst>
          </p:cNvPr>
          <p:cNvSpPr/>
          <p:nvPr/>
        </p:nvSpPr>
        <p:spPr>
          <a:xfrm>
            <a:off x="9031582" y="3647915"/>
            <a:ext cx="1839686" cy="2286000"/>
          </a:xfrm>
          <a:prstGeom prst="mathMultiply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Arrow: Striped Right 21">
            <a:extLst>
              <a:ext uri="{FF2B5EF4-FFF2-40B4-BE49-F238E27FC236}">
                <a16:creationId xmlns:a16="http://schemas.microsoft.com/office/drawing/2014/main" id="{55D76569-5086-1C60-A3CB-05174F37DFC6}"/>
              </a:ext>
            </a:extLst>
          </p:cNvPr>
          <p:cNvSpPr/>
          <p:nvPr/>
        </p:nvSpPr>
        <p:spPr>
          <a:xfrm>
            <a:off x="1317375" y="5040086"/>
            <a:ext cx="4778625" cy="1251857"/>
          </a:xfrm>
          <a:prstGeom prst="stripedRightArrow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Not a Graph in discrete math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0913679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 animBg="1"/>
      <p:bldP spid="5" grpId="0" animBg="1"/>
      <p:bldP spid="2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BF2099-80C8-D65C-01C9-8506525C29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Graph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58EBEA-225E-8A4D-4611-B272D358A3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Graph in discrete math</a:t>
            </a:r>
          </a:p>
        </p:txBody>
      </p:sp>
      <p:sp>
        <p:nvSpPr>
          <p:cNvPr id="9" name="AutoShape 12">
            <a:extLst>
              <a:ext uri="{FF2B5EF4-FFF2-40B4-BE49-F238E27FC236}">
                <a16:creationId xmlns:a16="http://schemas.microsoft.com/office/drawing/2014/main" id="{22DEE3AB-3D44-D308-7294-098FC06DE3B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4338" name="Picture 2">
            <a:extLst>
              <a:ext uri="{FF2B5EF4-FFF2-40B4-BE49-F238E27FC236}">
                <a16:creationId xmlns:a16="http://schemas.microsoft.com/office/drawing/2014/main" id="{EDEDB7A3-955C-CD30-6E12-9C2C0D1F95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6651" y="3972616"/>
            <a:ext cx="2095500" cy="209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>
            <a:extLst>
              <a:ext uri="{FF2B5EF4-FFF2-40B4-BE49-F238E27FC236}">
                <a16:creationId xmlns:a16="http://schemas.microsoft.com/office/drawing/2014/main" id="{7ADB5EE8-9960-803A-2144-5EFBB09CC2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7926" y="3673258"/>
            <a:ext cx="3393057" cy="2236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2847926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378971B3-24B5-2E1E-DB5F-C23A5539E05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Definitions - Graph</a:t>
            </a:r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D107129B-F23F-A781-8BA4-A1F8F56D30AD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en-US" alt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alt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Representation: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Graph G =(V, E) consists set of vertices denoted by V, or by V(G) and set of edges E, or E(G).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How many Vertex?</a:t>
            </a:r>
          </a:p>
          <a:p>
            <a:pPr algn="just">
              <a:lnSpc>
                <a:spcPct val="150000"/>
              </a:lnSpc>
              <a:buNone/>
            </a:pP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How many Edge?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None/>
            </a:pPr>
            <a:endParaRPr lang="en-US" altLang="en-US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None/>
            </a:pPr>
            <a:endParaRPr lang="en-US" altLang="en-US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None/>
            </a:pPr>
            <a:endParaRPr lang="en-US" altLang="en-US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9A56B08D-6A85-5CCB-DF94-BC0026862812}"/>
              </a:ext>
            </a:extLst>
          </p:cNvPr>
          <p:cNvGrpSpPr/>
          <p:nvPr/>
        </p:nvGrpSpPr>
        <p:grpSpPr>
          <a:xfrm>
            <a:off x="5642058" y="3429000"/>
            <a:ext cx="4644941" cy="2428287"/>
            <a:chOff x="3778826" y="3475664"/>
            <a:chExt cx="2758452" cy="1536837"/>
          </a:xfrm>
        </p:grpSpPr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31571970-DCB0-AFDC-3656-D5254D7A536E}"/>
                </a:ext>
              </a:extLst>
            </p:cNvPr>
            <p:cNvSpPr txBox="1"/>
            <p:nvPr/>
          </p:nvSpPr>
          <p:spPr>
            <a:xfrm>
              <a:off x="3778826" y="3475664"/>
              <a:ext cx="31865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i="1" dirty="0"/>
                <a:t>a</a:t>
              </a:r>
            </a:p>
          </p:txBody>
        </p:sp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4DDDAD6B-A261-4483-1747-E612375AB010}"/>
                </a:ext>
              </a:extLst>
            </p:cNvPr>
            <p:cNvSpPr/>
            <p:nvPr/>
          </p:nvSpPr>
          <p:spPr>
            <a:xfrm>
              <a:off x="4147369" y="3570666"/>
              <a:ext cx="159327" cy="15434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8E0BC340-E167-8068-9D0F-D274280BEE97}"/>
                </a:ext>
              </a:extLst>
            </p:cNvPr>
            <p:cNvSpPr/>
            <p:nvPr/>
          </p:nvSpPr>
          <p:spPr>
            <a:xfrm>
              <a:off x="5953078" y="4769181"/>
              <a:ext cx="159327" cy="15434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ACC6C457-BD8B-50EE-E2AF-667E471FCCA2}"/>
                </a:ext>
              </a:extLst>
            </p:cNvPr>
            <p:cNvSpPr/>
            <p:nvPr/>
          </p:nvSpPr>
          <p:spPr>
            <a:xfrm>
              <a:off x="5953078" y="3611629"/>
              <a:ext cx="159327" cy="15434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173E6387-7821-8691-2FCC-C5A12834BC4F}"/>
                </a:ext>
              </a:extLst>
            </p:cNvPr>
            <p:cNvCxnSpPr>
              <a:stCxn id="4" idx="5"/>
              <a:endCxn id="5" idx="1"/>
            </p:cNvCxnSpPr>
            <p:nvPr/>
          </p:nvCxnSpPr>
          <p:spPr>
            <a:xfrm>
              <a:off x="4283363" y="3702403"/>
              <a:ext cx="1693048" cy="108938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B1CEABAA-54ED-F2C8-7947-DD20AF4FB937}"/>
                </a:ext>
              </a:extLst>
            </p:cNvPr>
            <p:cNvSpPr txBox="1"/>
            <p:nvPr/>
          </p:nvSpPr>
          <p:spPr>
            <a:xfrm>
              <a:off x="6218622" y="4704724"/>
              <a:ext cx="31865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i="1" dirty="0"/>
                <a:t>c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C6761044-CEB1-970A-0037-7E69ED683D6F}"/>
                </a:ext>
              </a:extLst>
            </p:cNvPr>
            <p:cNvSpPr txBox="1"/>
            <p:nvPr/>
          </p:nvSpPr>
          <p:spPr>
            <a:xfrm>
              <a:off x="6218623" y="3508735"/>
              <a:ext cx="31865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i="1" dirty="0"/>
                <a:t>b</a:t>
              </a:r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18185448-C35B-1237-9511-2FEC3655E6EF}"/>
                </a:ext>
              </a:extLst>
            </p:cNvPr>
            <p:cNvSpPr/>
            <p:nvPr/>
          </p:nvSpPr>
          <p:spPr>
            <a:xfrm>
              <a:off x="4256808" y="4750003"/>
              <a:ext cx="159327" cy="15434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5A5B728A-685C-1EE8-354A-F736DD4A820F}"/>
                </a:ext>
              </a:extLst>
            </p:cNvPr>
            <p:cNvSpPr txBox="1"/>
            <p:nvPr/>
          </p:nvSpPr>
          <p:spPr>
            <a:xfrm>
              <a:off x="3831708" y="4696943"/>
              <a:ext cx="31865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i="1" dirty="0"/>
                <a:t>d</a:t>
              </a:r>
            </a:p>
          </p:txBody>
        </p: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31CC741-97D4-2A65-7326-FE46EEACEA04}"/>
                </a:ext>
              </a:extLst>
            </p:cNvPr>
            <p:cNvCxnSpPr>
              <a:stCxn id="10" idx="6"/>
            </p:cNvCxnSpPr>
            <p:nvPr/>
          </p:nvCxnSpPr>
          <p:spPr>
            <a:xfrm flipV="1">
              <a:off x="4416135" y="3765969"/>
              <a:ext cx="1536943" cy="106120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7C07E373-EA80-8A17-487C-2369B4852D7C}"/>
                </a:ext>
              </a:extLst>
            </p:cNvPr>
            <p:cNvCxnSpPr>
              <a:endCxn id="6" idx="2"/>
            </p:cNvCxnSpPr>
            <p:nvPr/>
          </p:nvCxnSpPr>
          <p:spPr>
            <a:xfrm>
              <a:off x="4336471" y="3647836"/>
              <a:ext cx="1616607" cy="4096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51DD3BDD-7B2F-F712-8D70-B2FA29672088}"/>
                </a:ext>
              </a:extLst>
            </p:cNvPr>
            <p:cNvCxnSpPr>
              <a:stCxn id="6" idx="4"/>
              <a:endCxn id="5" idx="0"/>
            </p:cNvCxnSpPr>
            <p:nvPr/>
          </p:nvCxnSpPr>
          <p:spPr>
            <a:xfrm>
              <a:off x="6032742" y="3765969"/>
              <a:ext cx="0" cy="100321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9A45A0C7-0630-8AD0-A3B3-119780A65D9E}"/>
                </a:ext>
              </a:extLst>
            </p:cNvPr>
            <p:cNvCxnSpPr>
              <a:stCxn id="10" idx="6"/>
              <a:endCxn id="5" idx="2"/>
            </p:cNvCxnSpPr>
            <p:nvPr/>
          </p:nvCxnSpPr>
          <p:spPr>
            <a:xfrm>
              <a:off x="4416135" y="4827173"/>
              <a:ext cx="1536943" cy="1917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978D290C-4461-FB7F-A0AC-D754E3D35CB4}"/>
              </a:ext>
            </a:extLst>
          </p:cNvPr>
          <p:cNvSpPr txBox="1"/>
          <p:nvPr/>
        </p:nvSpPr>
        <p:spPr>
          <a:xfrm>
            <a:off x="925286" y="4764942"/>
            <a:ext cx="418728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four vertices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five edges.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2994859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>
            <a:extLst>
              <a:ext uri="{FF2B5EF4-FFF2-40B4-BE49-F238E27FC236}">
                <a16:creationId xmlns:a16="http://schemas.microsoft.com/office/drawing/2014/main" id="{4D235910-D419-4FDD-CFEA-442B5E3968B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Definitions – Edge Type</a:t>
            </a:r>
          </a:p>
        </p:txBody>
      </p:sp>
      <p:sp>
        <p:nvSpPr>
          <p:cNvPr id="10243" name="Rectangle 3">
            <a:extLst>
              <a:ext uri="{FF2B5EF4-FFF2-40B4-BE49-F238E27FC236}">
                <a16:creationId xmlns:a16="http://schemas.microsoft.com/office/drawing/2014/main" id="{84CD9130-16DE-DDE8-08E6-AD351699174E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>
              <a:buFont typeface="Wingdings" panose="05000000000000000000" pitchFamily="2" charset="2"/>
              <a:buNone/>
            </a:pPr>
            <a:r>
              <a:rPr lang="en-US" altLang="en-US" sz="2400" dirty="0"/>
              <a:t>	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Directed: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>
                <a:solidFill>
                  <a:srgbClr val="237AC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Ordered pair of vertices.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Represented as (u, v) directed from vertex u to v.</a:t>
            </a:r>
          </a:p>
          <a:p>
            <a:pPr algn="just"/>
            <a:endParaRPr lang="en-US" altLang="en-US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None/>
            </a:pPr>
            <a:endParaRPr lang="en-US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ar-EG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None/>
            </a:pPr>
            <a:r>
              <a:rPr lang="ar-EG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Undirected: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>
                <a:solidFill>
                  <a:srgbClr val="237AC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Unordered pair of vertices.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Represented as {u, v}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Disregards any sense of direction and treats both end vertices interchangeably.</a:t>
            </a:r>
            <a:endParaRPr lang="en-US" altLang="en-US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None/>
            </a:pPr>
            <a:r>
              <a:rPr lang="en-US" sz="3200" dirty="0"/>
              <a:t>     </a:t>
            </a:r>
            <a:endParaRPr lang="en-US" altLang="en-US" i="1" dirty="0"/>
          </a:p>
        </p:txBody>
      </p:sp>
      <p:sp>
        <p:nvSpPr>
          <p:cNvPr id="10252" name="Oval 12">
            <a:extLst>
              <a:ext uri="{FF2B5EF4-FFF2-40B4-BE49-F238E27FC236}">
                <a16:creationId xmlns:a16="http://schemas.microsoft.com/office/drawing/2014/main" id="{8F8B4C04-2345-B3D9-3F56-10E36D7C89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3285" y="4693448"/>
            <a:ext cx="522514" cy="471832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r>
              <a:rPr lang="en-US" altLang="en-US" dirty="0"/>
              <a:t>u</a:t>
            </a:r>
          </a:p>
        </p:txBody>
      </p:sp>
      <p:sp>
        <p:nvSpPr>
          <p:cNvPr id="10253" name="Oval 13">
            <a:extLst>
              <a:ext uri="{FF2B5EF4-FFF2-40B4-BE49-F238E27FC236}">
                <a16:creationId xmlns:a16="http://schemas.microsoft.com/office/drawing/2014/main" id="{E152D339-A8C2-0FFA-1BF1-2AABD7E30C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22570" y="4568607"/>
            <a:ext cx="522514" cy="475226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r>
              <a:rPr lang="en-US" altLang="en-US" dirty="0"/>
              <a:t>v</a:t>
            </a:r>
          </a:p>
        </p:txBody>
      </p:sp>
      <p:sp>
        <p:nvSpPr>
          <p:cNvPr id="10254" name="Line 14">
            <a:extLst>
              <a:ext uri="{FF2B5EF4-FFF2-40B4-BE49-F238E27FC236}">
                <a16:creationId xmlns:a16="http://schemas.microsoft.com/office/drawing/2014/main" id="{D61C5EB1-73D4-3052-225F-01B3663D5A19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95799" y="4929364"/>
            <a:ext cx="1937658" cy="1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CE32AC12-C165-84E8-975D-E251FE644334}"/>
              </a:ext>
            </a:extLst>
          </p:cNvPr>
          <p:cNvGrpSpPr/>
          <p:nvPr/>
        </p:nvGrpSpPr>
        <p:grpSpPr>
          <a:xfrm>
            <a:off x="4093028" y="2381159"/>
            <a:ext cx="3037115" cy="508235"/>
            <a:chOff x="4114800" y="2909879"/>
            <a:chExt cx="3037115" cy="508235"/>
          </a:xfrm>
        </p:grpSpPr>
        <p:sp>
          <p:nvSpPr>
            <p:cNvPr id="10250" name="Oval 10">
              <a:extLst>
                <a:ext uri="{FF2B5EF4-FFF2-40B4-BE49-F238E27FC236}">
                  <a16:creationId xmlns:a16="http://schemas.microsoft.com/office/drawing/2014/main" id="{D73CCE0C-91AF-1A4C-27FB-DE7D437DA3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29400" y="2946282"/>
              <a:ext cx="522515" cy="471832"/>
            </a:xfrm>
            <a:prstGeom prst="ellipse">
              <a:avLst/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r>
                <a:rPr lang="en-US" altLang="en-US"/>
                <a:t>v</a:t>
              </a:r>
            </a:p>
          </p:txBody>
        </p:sp>
        <p:sp>
          <p:nvSpPr>
            <p:cNvPr id="2" name="Oval 4">
              <a:extLst>
                <a:ext uri="{FF2B5EF4-FFF2-40B4-BE49-F238E27FC236}">
                  <a16:creationId xmlns:a16="http://schemas.microsoft.com/office/drawing/2014/main" id="{77665113-BECF-F1C7-24A7-8EA16E2600F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14800" y="2909879"/>
              <a:ext cx="522515" cy="471832"/>
            </a:xfrm>
            <a:prstGeom prst="ellipse">
              <a:avLst/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r>
                <a:rPr lang="en-US" altLang="en-US" dirty="0"/>
                <a:t>u</a:t>
              </a:r>
            </a:p>
          </p:txBody>
        </p:sp>
        <p:sp>
          <p:nvSpPr>
            <p:cNvPr id="3" name="Line 11">
              <a:extLst>
                <a:ext uri="{FF2B5EF4-FFF2-40B4-BE49-F238E27FC236}">
                  <a16:creationId xmlns:a16="http://schemas.microsoft.com/office/drawing/2014/main" id="{26801822-0E61-31A0-CC7A-18B4B59F142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495800" y="3094936"/>
              <a:ext cx="21336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764655331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56A7E7-8741-7D9C-427A-E63385F453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Definitions – Edge Type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7A2B99-96BB-8A88-456D-A76B0FD979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9147" y="1004879"/>
            <a:ext cx="11233704" cy="5097273"/>
          </a:xfrm>
        </p:spPr>
        <p:txBody>
          <a:bodyPr>
            <a:normAutofit lnSpcReduction="10000"/>
          </a:bodyPr>
          <a:lstStyle/>
          <a:p>
            <a:pPr marL="5080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Multiple Edges: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Two or more edges joining the same pair of vertices.</a:t>
            </a:r>
          </a:p>
          <a:p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None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Loop: </a:t>
            </a:r>
            <a:r>
              <a:rPr lang="en-US" sz="2800" dirty="0">
                <a:solidFill>
                  <a:srgbClr val="237AC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 edge that connects a vertex to itself.</a:t>
            </a:r>
          </a:p>
          <a:p>
            <a:pPr algn="just">
              <a:buNone/>
            </a:pPr>
            <a:r>
              <a:rPr lang="en-US" alt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loop (also called a self-loop) is an edge that connects a vertex to itself</a:t>
            </a:r>
          </a:p>
          <a:p>
            <a:pPr algn="just">
              <a:buFont typeface="Wingdings" panose="05000000000000000000" pitchFamily="2" charset="2"/>
              <a:buNone/>
            </a:pPr>
            <a:endParaRPr lang="en-US" altLang="en-US" dirty="0"/>
          </a:p>
          <a:p>
            <a:pPr marL="5080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US" dirty="0"/>
          </a:p>
        </p:txBody>
      </p:sp>
      <p:pic>
        <p:nvPicPr>
          <p:cNvPr id="1026" name="Picture 2" descr="Elements of Graph Theory | Mathematics for the Liberal Arts">
            <a:extLst>
              <a:ext uri="{FF2B5EF4-FFF2-40B4-BE49-F238E27FC236}">
                <a16:creationId xmlns:a16="http://schemas.microsoft.com/office/drawing/2014/main" id="{AAE569C2-7AA7-E0EA-87BF-5E2DB34BEC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9137" y="4220936"/>
            <a:ext cx="2981325" cy="179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EB64C82-22B2-37BC-0A6D-F44F035930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3917" y="1889879"/>
            <a:ext cx="2963861" cy="2420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5528573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FC9D86-203C-B39E-1415-D392B8F34F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Definitions – Graph Type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BAF9F0-DF66-1532-6EFF-23E90932C4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36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Simple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graph have </a:t>
            </a:r>
          </a:p>
          <a:p>
            <a:pPr lvl="1">
              <a:lnSpc>
                <a:spcPct val="150000"/>
              </a:lnSpc>
            </a:pP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self loops </a:t>
            </a:r>
          </a:p>
          <a:p>
            <a:pPr lvl="1">
              <a:lnSpc>
                <a:spcPct val="150000"/>
              </a:lnSpc>
            </a:pP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multiple edges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ACE5631-7D59-3994-2082-954D116E62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32011" y="2133352"/>
            <a:ext cx="3902677" cy="2591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844950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76FDA2A9-8448-2CC9-BD2D-A744B06A52B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Definitions – Graph Type</a:t>
            </a:r>
          </a:p>
        </p:txBody>
      </p:sp>
      <p:sp>
        <p:nvSpPr>
          <p:cNvPr id="12291" name="Rectangle 3">
            <a:extLst>
              <a:ext uri="{FF2B5EF4-FFF2-40B4-BE49-F238E27FC236}">
                <a16:creationId xmlns:a16="http://schemas.microsoft.com/office/drawing/2014/main" id="{4D037CC3-D737-F1AB-3E25-938240D13072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en-US" altLang="en-US" sz="2400" dirty="0"/>
              <a:t>	</a:t>
            </a:r>
            <a:r>
              <a:rPr lang="en-US" altLang="en-US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Simple (Undirected) Graph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consists of V, a nonempty set of vertices, and E, a set of </a:t>
            </a:r>
            <a:r>
              <a:rPr lang="en-US" altLang="en-US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</a:t>
            </a:r>
            <a:r>
              <a:rPr lang="en-US" altLang="en-US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ordered pairs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distinct elements of V called edges 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(undirected) 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None/>
            </a:pPr>
            <a:endParaRPr lang="en-US" alt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en-US" altLang="en-US" sz="2400" dirty="0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328FE627-3BCA-E7B3-50F7-C189E072AE49}"/>
              </a:ext>
            </a:extLst>
          </p:cNvPr>
          <p:cNvGrpSpPr/>
          <p:nvPr/>
        </p:nvGrpSpPr>
        <p:grpSpPr>
          <a:xfrm>
            <a:off x="7478485" y="3320143"/>
            <a:ext cx="3298371" cy="2413235"/>
            <a:chOff x="4495800" y="3962400"/>
            <a:chExt cx="2514600" cy="1556657"/>
          </a:xfrm>
        </p:grpSpPr>
        <p:sp>
          <p:nvSpPr>
            <p:cNvPr id="12293" name="Oval 5">
              <a:extLst>
                <a:ext uri="{FF2B5EF4-FFF2-40B4-BE49-F238E27FC236}">
                  <a16:creationId xmlns:a16="http://schemas.microsoft.com/office/drawing/2014/main" id="{F705F753-4658-CAD5-3B0B-19DE7304687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95800" y="3962400"/>
              <a:ext cx="381000" cy="381000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US" altLang="en-US"/>
                <a:t>u</a:t>
              </a:r>
            </a:p>
          </p:txBody>
        </p:sp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8E8679EC-B73C-C4D2-14C3-A3AAA40FB0FE}"/>
                </a:ext>
              </a:extLst>
            </p:cNvPr>
            <p:cNvGrpSpPr/>
            <p:nvPr/>
          </p:nvGrpSpPr>
          <p:grpSpPr>
            <a:xfrm>
              <a:off x="4800600" y="3995057"/>
              <a:ext cx="2209800" cy="1524000"/>
              <a:chOff x="4800600" y="4038600"/>
              <a:chExt cx="2209800" cy="1524000"/>
            </a:xfrm>
          </p:grpSpPr>
          <p:sp>
            <p:nvSpPr>
              <p:cNvPr id="12295" name="Oval 7">
                <a:extLst>
                  <a:ext uri="{FF2B5EF4-FFF2-40B4-BE49-F238E27FC236}">
                    <a16:creationId xmlns:a16="http://schemas.microsoft.com/office/drawing/2014/main" id="{8CC11452-603B-182D-4019-A1941FF9F7E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29400" y="4038600"/>
                <a:ext cx="381000" cy="38100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r>
                  <a:rPr lang="en-US" altLang="en-US"/>
                  <a:t>v</a:t>
                </a:r>
              </a:p>
            </p:txBody>
          </p:sp>
          <p:sp>
            <p:nvSpPr>
              <p:cNvPr id="12296" name="Oval 8">
                <a:extLst>
                  <a:ext uri="{FF2B5EF4-FFF2-40B4-BE49-F238E27FC236}">
                    <a16:creationId xmlns:a16="http://schemas.microsoft.com/office/drawing/2014/main" id="{DF95C08C-7277-52C4-25FF-A3184EAC715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486400" y="5181600"/>
                <a:ext cx="381000" cy="38100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r>
                  <a:rPr lang="en-US" altLang="en-US" dirty="0"/>
                  <a:t>w</a:t>
                </a:r>
              </a:p>
            </p:txBody>
          </p:sp>
          <p:sp>
            <p:nvSpPr>
              <p:cNvPr id="12297" name="Line 9">
                <a:extLst>
                  <a:ext uri="{FF2B5EF4-FFF2-40B4-BE49-F238E27FC236}">
                    <a16:creationId xmlns:a16="http://schemas.microsoft.com/office/drawing/2014/main" id="{3014AC9C-A7A4-A9BE-0B37-B2F5B9BEC06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876800" y="4191000"/>
                <a:ext cx="175260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298" name="Line 10">
                <a:extLst>
                  <a:ext uri="{FF2B5EF4-FFF2-40B4-BE49-F238E27FC236}">
                    <a16:creationId xmlns:a16="http://schemas.microsoft.com/office/drawing/2014/main" id="{F29B6F41-BF53-C28C-9EC4-54098C6BFD8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5791200" y="4419600"/>
                <a:ext cx="914400" cy="76200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299" name="Line 11">
                <a:extLst>
                  <a:ext uri="{FF2B5EF4-FFF2-40B4-BE49-F238E27FC236}">
                    <a16:creationId xmlns:a16="http://schemas.microsoft.com/office/drawing/2014/main" id="{D6555AE1-7478-C68E-7AF7-CF8AAD5FA62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800600" y="4343400"/>
                <a:ext cx="762000" cy="83820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91269733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76FDA2A9-8448-2CC9-BD2D-A744B06A52B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Definitions – Graph Type</a:t>
            </a:r>
          </a:p>
        </p:txBody>
      </p:sp>
      <p:sp>
        <p:nvSpPr>
          <p:cNvPr id="12291" name="Rectangle 3">
            <a:extLst>
              <a:ext uri="{FF2B5EF4-FFF2-40B4-BE49-F238E27FC236}">
                <a16:creationId xmlns:a16="http://schemas.microsoft.com/office/drawing/2014/main" id="{4D037CC3-D737-F1AB-3E25-938240D13072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Represent graph in the opposite figure</a:t>
            </a:r>
            <a:endParaRPr lang="en-US" altLang="en-US" b="1" dirty="0">
              <a:solidFill>
                <a:srgbClr val="237AC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328FE627-3BCA-E7B3-50F7-C189E072AE49}"/>
              </a:ext>
            </a:extLst>
          </p:cNvPr>
          <p:cNvGrpSpPr/>
          <p:nvPr/>
        </p:nvGrpSpPr>
        <p:grpSpPr>
          <a:xfrm>
            <a:off x="7467599" y="2046515"/>
            <a:ext cx="3298371" cy="2413235"/>
            <a:chOff x="4495800" y="3962400"/>
            <a:chExt cx="2514600" cy="1556657"/>
          </a:xfrm>
        </p:grpSpPr>
        <p:sp>
          <p:nvSpPr>
            <p:cNvPr id="12293" name="Oval 5">
              <a:extLst>
                <a:ext uri="{FF2B5EF4-FFF2-40B4-BE49-F238E27FC236}">
                  <a16:creationId xmlns:a16="http://schemas.microsoft.com/office/drawing/2014/main" id="{F705F753-4658-CAD5-3B0B-19DE7304687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95800" y="3962400"/>
              <a:ext cx="381000" cy="381000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US" altLang="en-US"/>
                <a:t>u</a:t>
              </a:r>
            </a:p>
          </p:txBody>
        </p:sp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8E8679EC-B73C-C4D2-14C3-A3AAA40FB0FE}"/>
                </a:ext>
              </a:extLst>
            </p:cNvPr>
            <p:cNvGrpSpPr/>
            <p:nvPr/>
          </p:nvGrpSpPr>
          <p:grpSpPr>
            <a:xfrm>
              <a:off x="4800600" y="3995057"/>
              <a:ext cx="2209800" cy="1524000"/>
              <a:chOff x="4800600" y="4038600"/>
              <a:chExt cx="2209800" cy="1524000"/>
            </a:xfrm>
          </p:grpSpPr>
          <p:sp>
            <p:nvSpPr>
              <p:cNvPr id="12295" name="Oval 7">
                <a:extLst>
                  <a:ext uri="{FF2B5EF4-FFF2-40B4-BE49-F238E27FC236}">
                    <a16:creationId xmlns:a16="http://schemas.microsoft.com/office/drawing/2014/main" id="{8CC11452-603B-182D-4019-A1941FF9F7E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29400" y="4038600"/>
                <a:ext cx="381000" cy="38100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r>
                  <a:rPr lang="en-US" altLang="en-US"/>
                  <a:t>v</a:t>
                </a:r>
              </a:p>
            </p:txBody>
          </p:sp>
          <p:sp>
            <p:nvSpPr>
              <p:cNvPr id="12296" name="Oval 8">
                <a:extLst>
                  <a:ext uri="{FF2B5EF4-FFF2-40B4-BE49-F238E27FC236}">
                    <a16:creationId xmlns:a16="http://schemas.microsoft.com/office/drawing/2014/main" id="{DF95C08C-7277-52C4-25FF-A3184EAC715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486400" y="5181600"/>
                <a:ext cx="381000" cy="38100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r>
                  <a:rPr lang="en-US" altLang="en-US" dirty="0"/>
                  <a:t>w</a:t>
                </a:r>
              </a:p>
            </p:txBody>
          </p:sp>
          <p:sp>
            <p:nvSpPr>
              <p:cNvPr id="12297" name="Line 9">
                <a:extLst>
                  <a:ext uri="{FF2B5EF4-FFF2-40B4-BE49-F238E27FC236}">
                    <a16:creationId xmlns:a16="http://schemas.microsoft.com/office/drawing/2014/main" id="{3014AC9C-A7A4-A9BE-0B37-B2F5B9BEC06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876800" y="4191000"/>
                <a:ext cx="175260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298" name="Line 10">
                <a:extLst>
                  <a:ext uri="{FF2B5EF4-FFF2-40B4-BE49-F238E27FC236}">
                    <a16:creationId xmlns:a16="http://schemas.microsoft.com/office/drawing/2014/main" id="{F29B6F41-BF53-C28C-9EC4-54098C6BFD8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5791200" y="4419600"/>
                <a:ext cx="914400" cy="76200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299" name="Line 11">
                <a:extLst>
                  <a:ext uri="{FF2B5EF4-FFF2-40B4-BE49-F238E27FC236}">
                    <a16:creationId xmlns:a16="http://schemas.microsoft.com/office/drawing/2014/main" id="{D6555AE1-7478-C68E-7AF7-CF8AAD5FA62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800600" y="4343400"/>
                <a:ext cx="762000" cy="83820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839F967D-2151-0A4C-3448-75B9050246E5}"/>
              </a:ext>
            </a:extLst>
          </p:cNvPr>
          <p:cNvSpPr txBox="1"/>
          <p:nvPr/>
        </p:nvSpPr>
        <p:spPr>
          <a:xfrm>
            <a:off x="1088748" y="5012872"/>
            <a:ext cx="68469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400" dirty="0">
                <a:solidFill>
                  <a:srgbClr val="237AC1"/>
                </a:solidFill>
              </a:rPr>
              <a:t>G(V, E), V = {u, v, w}, E = {{u, v}, {v, w}, {u, w}}</a:t>
            </a:r>
            <a:endParaRPr lang="en-US" sz="2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0025261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C9DC3248-D1DE-F2FD-6F48-8B1B5051339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Definitions – Graph Type</a:t>
            </a:r>
          </a:p>
        </p:txBody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AA40DE8F-2C7C-0C09-4031-B91FC8E79615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en-US" altLang="en-US" dirty="0"/>
              <a:t>	</a:t>
            </a:r>
            <a:r>
              <a:rPr lang="en-US" altLang="en-US" b="1" dirty="0">
                <a:solidFill>
                  <a:schemeClr val="accent6">
                    <a:lumMod val="50000"/>
                  </a:schemeClr>
                </a:solidFill>
              </a:rPr>
              <a:t>Simple </a:t>
            </a:r>
            <a:r>
              <a:rPr lang="en-US" altLang="en-US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Directed Graph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G(V, E), set of vertices V, and set of Edges E, that are </a:t>
            </a:r>
            <a:r>
              <a:rPr lang="en-US" altLang="en-US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ordered pair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elements of V (directed edges)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en-US" altLang="en-US" sz="2000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A9BD8B38-110C-4FCB-B52D-738F2E15184B}"/>
              </a:ext>
            </a:extLst>
          </p:cNvPr>
          <p:cNvGrpSpPr/>
          <p:nvPr/>
        </p:nvGrpSpPr>
        <p:grpSpPr>
          <a:xfrm>
            <a:off x="7064829" y="3200400"/>
            <a:ext cx="3744685" cy="2166258"/>
            <a:chOff x="8523514" y="3690258"/>
            <a:chExt cx="2286000" cy="1676400"/>
          </a:xfrm>
        </p:grpSpPr>
        <p:sp>
          <p:nvSpPr>
            <p:cNvPr id="16388" name="Oval 4">
              <a:extLst>
                <a:ext uri="{FF2B5EF4-FFF2-40B4-BE49-F238E27FC236}">
                  <a16:creationId xmlns:a16="http://schemas.microsoft.com/office/drawing/2014/main" id="{CA5981ED-8254-C986-F5A2-89D12CE7C48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523514" y="3690258"/>
              <a:ext cx="381000" cy="381000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US" altLang="en-US"/>
                <a:t>u</a:t>
              </a:r>
            </a:p>
          </p:txBody>
        </p:sp>
        <p:sp>
          <p:nvSpPr>
            <p:cNvPr id="16389" name="Oval 5">
              <a:extLst>
                <a:ext uri="{FF2B5EF4-FFF2-40B4-BE49-F238E27FC236}">
                  <a16:creationId xmlns:a16="http://schemas.microsoft.com/office/drawing/2014/main" id="{08F28292-195C-516B-D189-391C066F10A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437914" y="4985658"/>
              <a:ext cx="381000" cy="381000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US" altLang="en-US"/>
                <a:t>w</a:t>
              </a:r>
            </a:p>
          </p:txBody>
        </p:sp>
        <p:sp>
          <p:nvSpPr>
            <p:cNvPr id="16390" name="Oval 6">
              <a:extLst>
                <a:ext uri="{FF2B5EF4-FFF2-40B4-BE49-F238E27FC236}">
                  <a16:creationId xmlns:a16="http://schemas.microsoft.com/office/drawing/2014/main" id="{3F398499-546F-D803-714E-1190B5930A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428514" y="3690258"/>
              <a:ext cx="381000" cy="381000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US" altLang="en-US"/>
                <a:t>v</a:t>
              </a:r>
            </a:p>
          </p:txBody>
        </p:sp>
        <p:sp>
          <p:nvSpPr>
            <p:cNvPr id="16391" name="Line 7">
              <a:extLst>
                <a:ext uri="{FF2B5EF4-FFF2-40B4-BE49-F238E27FC236}">
                  <a16:creationId xmlns:a16="http://schemas.microsoft.com/office/drawing/2014/main" id="{99060528-0BE3-3362-96DB-477AA82C9FD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904514" y="3842658"/>
              <a:ext cx="15240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392" name="Line 8">
              <a:extLst>
                <a:ext uri="{FF2B5EF4-FFF2-40B4-BE49-F238E27FC236}">
                  <a16:creationId xmlns:a16="http://schemas.microsoft.com/office/drawing/2014/main" id="{F24D7D6B-27AE-A408-10E0-DAF8E0846D7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9742714" y="4071258"/>
              <a:ext cx="762000" cy="9144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393" name="Line 9">
              <a:extLst>
                <a:ext uri="{FF2B5EF4-FFF2-40B4-BE49-F238E27FC236}">
                  <a16:creationId xmlns:a16="http://schemas.microsoft.com/office/drawing/2014/main" id="{A8F09C41-F311-C08C-EEA2-F97FB013212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8828314" y="4071258"/>
              <a:ext cx="685800" cy="9144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106146004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C9DC3248-D1DE-F2FD-6F48-8B1B5051339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Definitions – Graph Type</a:t>
            </a:r>
          </a:p>
        </p:txBody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AA40DE8F-2C7C-0C09-4031-B91FC8E79615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Represent Graph?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None/>
            </a:pPr>
            <a:endParaRPr lang="en-US" altLang="en-US" sz="20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A51CA76-BA1F-C811-6156-C4FB22ADFD29}"/>
              </a:ext>
            </a:extLst>
          </p:cNvPr>
          <p:cNvSpPr txBox="1"/>
          <p:nvPr/>
        </p:nvSpPr>
        <p:spPr>
          <a:xfrm>
            <a:off x="1268275" y="5510246"/>
            <a:ext cx="702228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400" b="1" dirty="0">
                <a:solidFill>
                  <a:srgbClr val="237AC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G(V, E), V = {u, v, w}, E = {(u, v), (v, w), (w, u)}</a:t>
            </a:r>
          </a:p>
          <a:p>
            <a:endParaRPr lang="en-US" sz="2000" b="1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E1B72990-7446-7CCF-7633-40CCAD60C37D}"/>
              </a:ext>
            </a:extLst>
          </p:cNvPr>
          <p:cNvGrpSpPr/>
          <p:nvPr/>
        </p:nvGrpSpPr>
        <p:grpSpPr>
          <a:xfrm>
            <a:off x="6640286" y="1621971"/>
            <a:ext cx="4125685" cy="3058885"/>
            <a:chOff x="8523514" y="3690258"/>
            <a:chExt cx="2286000" cy="1676400"/>
          </a:xfrm>
        </p:grpSpPr>
        <p:sp>
          <p:nvSpPr>
            <p:cNvPr id="9" name="Oval 4">
              <a:extLst>
                <a:ext uri="{FF2B5EF4-FFF2-40B4-BE49-F238E27FC236}">
                  <a16:creationId xmlns:a16="http://schemas.microsoft.com/office/drawing/2014/main" id="{6BA5B2AB-9C42-BA22-EEA4-113272055D6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523514" y="3690258"/>
              <a:ext cx="381000" cy="381000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US" altLang="en-US"/>
                <a:t>u</a:t>
              </a:r>
            </a:p>
          </p:txBody>
        </p:sp>
        <p:sp>
          <p:nvSpPr>
            <p:cNvPr id="10" name="Oval 5">
              <a:extLst>
                <a:ext uri="{FF2B5EF4-FFF2-40B4-BE49-F238E27FC236}">
                  <a16:creationId xmlns:a16="http://schemas.microsoft.com/office/drawing/2014/main" id="{6D6C8B70-7B9E-1229-3EF3-9E86D8E1496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437914" y="4985658"/>
              <a:ext cx="381000" cy="381000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US" altLang="en-US"/>
                <a:t>w</a:t>
              </a:r>
            </a:p>
          </p:txBody>
        </p:sp>
        <p:sp>
          <p:nvSpPr>
            <p:cNvPr id="11" name="Oval 6">
              <a:extLst>
                <a:ext uri="{FF2B5EF4-FFF2-40B4-BE49-F238E27FC236}">
                  <a16:creationId xmlns:a16="http://schemas.microsoft.com/office/drawing/2014/main" id="{208CFF86-2D9C-33F3-14F3-04E8E692C25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428514" y="3690258"/>
              <a:ext cx="381000" cy="381000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US" altLang="en-US"/>
                <a:t>v</a:t>
              </a:r>
            </a:p>
          </p:txBody>
        </p:sp>
        <p:sp>
          <p:nvSpPr>
            <p:cNvPr id="12" name="Line 7">
              <a:extLst>
                <a:ext uri="{FF2B5EF4-FFF2-40B4-BE49-F238E27FC236}">
                  <a16:creationId xmlns:a16="http://schemas.microsoft.com/office/drawing/2014/main" id="{7686C845-3DA2-B919-1836-65944912A0E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904514" y="3842658"/>
              <a:ext cx="15240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" name="Line 8">
              <a:extLst>
                <a:ext uri="{FF2B5EF4-FFF2-40B4-BE49-F238E27FC236}">
                  <a16:creationId xmlns:a16="http://schemas.microsoft.com/office/drawing/2014/main" id="{EEFA1483-88A7-20EA-D979-CBFCAFD4F7F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9742714" y="4071258"/>
              <a:ext cx="762000" cy="9144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" name="Line 9">
              <a:extLst>
                <a:ext uri="{FF2B5EF4-FFF2-40B4-BE49-F238E27FC236}">
                  <a16:creationId xmlns:a16="http://schemas.microsoft.com/office/drawing/2014/main" id="{2B98FC1B-03BB-3C8D-3580-C4F16624D01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8828314" y="4071258"/>
              <a:ext cx="685800" cy="9144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97488807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DE0B475-F2F5-2E14-0C82-1B98D905F4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22603" y="1681360"/>
            <a:ext cx="3841947" cy="3841947"/>
          </a:xfrm>
          <a:prstGeom prst="rect">
            <a:avLst/>
          </a:prstGeom>
        </p:spPr>
      </p:pic>
      <p:sp>
        <p:nvSpPr>
          <p:cNvPr id="14338" name="Rectangle 2">
            <a:extLst>
              <a:ext uri="{FF2B5EF4-FFF2-40B4-BE49-F238E27FC236}">
                <a16:creationId xmlns:a16="http://schemas.microsoft.com/office/drawing/2014/main" id="{CCDA7E36-2485-4DB8-0F3D-4A107226CF3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Definitions – Graph Type</a:t>
            </a:r>
          </a:p>
        </p:txBody>
      </p:sp>
      <p:sp>
        <p:nvSpPr>
          <p:cNvPr id="14339" name="Rectangle 3">
            <a:extLst>
              <a:ext uri="{FF2B5EF4-FFF2-40B4-BE49-F238E27FC236}">
                <a16:creationId xmlns:a16="http://schemas.microsoft.com/office/drawing/2014/main" id="{F6D05D57-7D3B-D4FF-B1D9-5E312D9A1DC3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en-US" altLang="en-US" sz="3200" dirty="0"/>
              <a:t>	</a:t>
            </a:r>
            <a:r>
              <a:rPr lang="en-US" altLang="en-US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Multigraph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have </a:t>
            </a:r>
            <a:r>
              <a:rPr lang="en-US" altLang="en-US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multiple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(parallel edges)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buNone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en-US" altLang="en-US" sz="2000" dirty="0">
              <a:solidFill>
                <a:srgbClr val="237AC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2089932"/>
      </p:ext>
    </p:extLst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B9B9C167-EBE3-269C-A5F2-A4096C0960B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Definitions – Graph Type</a:t>
            </a:r>
          </a:p>
        </p:txBody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DCD95AEE-362A-39EF-3CCF-52A5E99DE2EB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en-US" altLang="en-US" sz="2400" dirty="0"/>
              <a:t>	</a:t>
            </a:r>
            <a:r>
              <a:rPr lang="en-US" altLang="en-US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Pseudograph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1" algn="just">
              <a:lnSpc>
                <a:spcPct val="150000"/>
              </a:lnSpc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Loops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allowed in such a graph</a:t>
            </a:r>
          </a:p>
          <a:p>
            <a:pPr lvl="1" algn="just">
              <a:lnSpc>
                <a:spcPct val="150000"/>
              </a:lnSpc>
            </a:pPr>
            <a:r>
              <a:rPr lang="en-US" altLang="en-US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Multiple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edges.</a:t>
            </a:r>
          </a:p>
          <a:p>
            <a:pPr algn="just">
              <a:lnSpc>
                <a:spcPct val="150000"/>
              </a:lnSpc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90000"/>
              </a:lnSpc>
              <a:buFont typeface="Wingdings" panose="05000000000000000000" pitchFamily="2" charset="2"/>
              <a:buNone/>
            </a:pPr>
            <a:endParaRPr lang="en-US" altLang="en-US" sz="2000" dirty="0"/>
          </a:p>
        </p:txBody>
      </p:sp>
      <p:pic>
        <p:nvPicPr>
          <p:cNvPr id="15" name="Picture 2">
            <a:extLst>
              <a:ext uri="{FF2B5EF4-FFF2-40B4-BE49-F238E27FC236}">
                <a16:creationId xmlns:a16="http://schemas.microsoft.com/office/drawing/2014/main" id="{42EF8BFD-3EE9-A4E1-7BC6-10DC195744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2401388"/>
            <a:ext cx="3689879" cy="3689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9480156"/>
      </p:ext>
    </p:extLst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D2FBE4-8BB7-F9A7-8A4E-FD2FE0F207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Definitions – Graph Type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BAD8B3-FC5E-21BA-982D-7C7E3344EB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0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 null graph is </a:t>
            </a:r>
            <a:r>
              <a:rPr lang="en-US" b="0" i="0" dirty="0">
                <a:solidFill>
                  <a:srgbClr val="040C2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 graph in which there are </a:t>
            </a:r>
            <a:r>
              <a:rPr lang="en-US" b="1" i="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no edges </a:t>
            </a:r>
            <a:r>
              <a:rPr lang="en-US" b="0" i="0" dirty="0">
                <a:solidFill>
                  <a:srgbClr val="040C2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between its vertices</a:t>
            </a:r>
            <a:r>
              <a:rPr lang="en-US" b="0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dirty="0">
                <a:solidFill>
                  <a:srgbClr val="3030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b="0" i="0" dirty="0">
                <a:solidFill>
                  <a:srgbClr val="30303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dge set is</a:t>
            </a:r>
            <a:r>
              <a:rPr lang="en-US" b="1" i="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empty</a:t>
            </a:r>
            <a:endParaRPr lang="en-US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7BFE4BD-96E1-2517-28DF-B4B7FA7818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16829" y="2638384"/>
            <a:ext cx="2882487" cy="2836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9705379"/>
      </p:ext>
    </p:extLst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43B29A-E9F4-95D0-5DD4-B883ED9982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Definitions – Graph Type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1AC48E-4FF8-89B6-4FB6-98395D89E7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trivial graph is the graph which has only one vertex.</a:t>
            </a:r>
          </a:p>
          <a:p>
            <a:endParaRPr lang="en-US" dirty="0"/>
          </a:p>
        </p:txBody>
      </p:sp>
      <p:pic>
        <p:nvPicPr>
          <p:cNvPr id="5306" name="Picture 5305">
            <a:extLst>
              <a:ext uri="{FF2B5EF4-FFF2-40B4-BE49-F238E27FC236}">
                <a16:creationId xmlns:a16="http://schemas.microsoft.com/office/drawing/2014/main" id="{88B02253-F73B-395F-A9C8-CE9DCAFB26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8537" y="2569922"/>
            <a:ext cx="1784503" cy="1240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5245753"/>
      </p:ext>
    </p:extLst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93D681-06C0-F1E8-266F-8115F36AAC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19FB1D-70D6-2F0F-E0E9-724A99A85A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Match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</a:p>
          <a:p>
            <a:pPr marL="990600" lvl="1" indent="-457200">
              <a:buFont typeface="+mj-lt"/>
              <a:buAutoNum type="alphaUcPeriod"/>
            </a:pPr>
            <a:r>
              <a:rPr lang="en-US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Pseudo Graph</a:t>
            </a:r>
          </a:p>
          <a:p>
            <a:pPr marL="990600" lvl="1" indent="-457200">
              <a:buFont typeface="+mj-lt"/>
              <a:buAutoNum type="alphaUcPeriod"/>
            </a:pP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Null Graph</a:t>
            </a:r>
          </a:p>
          <a:p>
            <a:pPr marL="990600" lvl="1" indent="-457200">
              <a:buFont typeface="+mj-lt"/>
              <a:buAutoNum type="alphaUcPeriod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Trivial Graph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76066F36-A64A-FC55-30E0-BAF375DEB4FC}"/>
              </a:ext>
            </a:extLst>
          </p:cNvPr>
          <p:cNvGrpSpPr/>
          <p:nvPr/>
        </p:nvGrpSpPr>
        <p:grpSpPr>
          <a:xfrm>
            <a:off x="1206075" y="1981570"/>
            <a:ext cx="3657600" cy="2337209"/>
            <a:chOff x="1197412" y="4729300"/>
            <a:chExt cx="2481975" cy="1707473"/>
          </a:xfrm>
        </p:grpSpPr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B9FA9A72-6292-1F91-F269-58E1B314E71A}"/>
                </a:ext>
              </a:extLst>
            </p:cNvPr>
            <p:cNvGrpSpPr/>
            <p:nvPr/>
          </p:nvGrpSpPr>
          <p:grpSpPr>
            <a:xfrm>
              <a:off x="1197412" y="4729300"/>
              <a:ext cx="2481975" cy="1707473"/>
              <a:chOff x="1197412" y="4729300"/>
              <a:chExt cx="2481975" cy="1707473"/>
            </a:xfrm>
          </p:grpSpPr>
          <p:grpSp>
            <p:nvGrpSpPr>
              <p:cNvPr id="8" name="Group 7">
                <a:extLst>
                  <a:ext uri="{FF2B5EF4-FFF2-40B4-BE49-F238E27FC236}">
                    <a16:creationId xmlns:a16="http://schemas.microsoft.com/office/drawing/2014/main" id="{E7033846-6254-DE76-E231-7ACC7D73587F}"/>
                  </a:ext>
                </a:extLst>
              </p:cNvPr>
              <p:cNvGrpSpPr/>
              <p:nvPr/>
            </p:nvGrpSpPr>
            <p:grpSpPr>
              <a:xfrm>
                <a:off x="1565113" y="4729300"/>
                <a:ext cx="1838500" cy="1658899"/>
                <a:chOff x="2971800" y="1981200"/>
                <a:chExt cx="3048000" cy="2438400"/>
              </a:xfrm>
            </p:grpSpPr>
            <p:sp>
              <p:nvSpPr>
                <p:cNvPr id="12" name="Oval 11">
                  <a:extLst>
                    <a:ext uri="{FF2B5EF4-FFF2-40B4-BE49-F238E27FC236}">
                      <a16:creationId xmlns:a16="http://schemas.microsoft.com/office/drawing/2014/main" id="{06A44CF0-1D7A-2011-9472-7623C3A9B5F2}"/>
                    </a:ext>
                  </a:extLst>
                </p:cNvPr>
                <p:cNvSpPr/>
                <p:nvPr/>
              </p:nvSpPr>
              <p:spPr>
                <a:xfrm>
                  <a:off x="2971800" y="2286000"/>
                  <a:ext cx="228600" cy="228600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3" name="Oval 12">
                  <a:extLst>
                    <a:ext uri="{FF2B5EF4-FFF2-40B4-BE49-F238E27FC236}">
                      <a16:creationId xmlns:a16="http://schemas.microsoft.com/office/drawing/2014/main" id="{20E44C28-2A90-8DA8-A5B9-0FB77110D1FC}"/>
                    </a:ext>
                  </a:extLst>
                </p:cNvPr>
                <p:cNvSpPr/>
                <p:nvPr/>
              </p:nvSpPr>
              <p:spPr>
                <a:xfrm>
                  <a:off x="4648200" y="3886200"/>
                  <a:ext cx="228600" cy="228600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4" name="Oval 13">
                  <a:extLst>
                    <a:ext uri="{FF2B5EF4-FFF2-40B4-BE49-F238E27FC236}">
                      <a16:creationId xmlns:a16="http://schemas.microsoft.com/office/drawing/2014/main" id="{1C275643-9765-ADB2-9E7A-57526B91F4C1}"/>
                    </a:ext>
                  </a:extLst>
                </p:cNvPr>
                <p:cNvSpPr/>
                <p:nvPr/>
              </p:nvSpPr>
              <p:spPr>
                <a:xfrm>
                  <a:off x="5562600" y="2286000"/>
                  <a:ext cx="228600" cy="228600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cxnSp>
              <p:nvCxnSpPr>
                <p:cNvPr id="15" name="Straight Connector 14">
                  <a:extLst>
                    <a:ext uri="{FF2B5EF4-FFF2-40B4-BE49-F238E27FC236}">
                      <a16:creationId xmlns:a16="http://schemas.microsoft.com/office/drawing/2014/main" id="{F891B393-7A9B-EF41-390E-F2F1BCB8424A}"/>
                    </a:ext>
                  </a:extLst>
                </p:cNvPr>
                <p:cNvCxnSpPr>
                  <a:cxnSpLocks/>
                  <a:endCxn id="14" idx="2"/>
                </p:cNvCxnSpPr>
                <p:nvPr/>
              </p:nvCxnSpPr>
              <p:spPr>
                <a:xfrm flipV="1">
                  <a:off x="3276600" y="2400300"/>
                  <a:ext cx="2286000" cy="3810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6" name="Straight Connector 15">
                  <a:extLst>
                    <a:ext uri="{FF2B5EF4-FFF2-40B4-BE49-F238E27FC236}">
                      <a16:creationId xmlns:a16="http://schemas.microsoft.com/office/drawing/2014/main" id="{A3DC3FA0-36CF-DAF5-777E-B015B25A6D78}"/>
                    </a:ext>
                  </a:extLst>
                </p:cNvPr>
                <p:cNvCxnSpPr>
                  <a:cxnSpLocks/>
                  <a:stCxn id="12" idx="5"/>
                  <a:endCxn id="13" idx="1"/>
                </p:cNvCxnSpPr>
                <p:nvPr/>
              </p:nvCxnSpPr>
              <p:spPr>
                <a:xfrm rot="16200000" flipH="1">
                  <a:off x="3205022" y="2443022"/>
                  <a:ext cx="1438556" cy="1514756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7" name="Straight Connector 16">
                  <a:extLst>
                    <a:ext uri="{FF2B5EF4-FFF2-40B4-BE49-F238E27FC236}">
                      <a16:creationId xmlns:a16="http://schemas.microsoft.com/office/drawing/2014/main" id="{79153568-6C6C-397C-8A09-6333CF003DE2}"/>
                    </a:ext>
                  </a:extLst>
                </p:cNvPr>
                <p:cNvCxnSpPr>
                  <a:cxnSpLocks/>
                  <a:stCxn id="14" idx="4"/>
                  <a:endCxn id="13" idx="7"/>
                </p:cNvCxnSpPr>
                <p:nvPr/>
              </p:nvCxnSpPr>
              <p:spPr>
                <a:xfrm rot="5400000">
                  <a:off x="4557572" y="2800350"/>
                  <a:ext cx="1405078" cy="833578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8" name="Oval 17">
                  <a:extLst>
                    <a:ext uri="{FF2B5EF4-FFF2-40B4-BE49-F238E27FC236}">
                      <a16:creationId xmlns:a16="http://schemas.microsoft.com/office/drawing/2014/main" id="{C0C04997-DA3C-DCA9-755A-34D3D614758D}"/>
                    </a:ext>
                  </a:extLst>
                </p:cNvPr>
                <p:cNvSpPr/>
                <p:nvPr/>
              </p:nvSpPr>
              <p:spPr>
                <a:xfrm>
                  <a:off x="5562600" y="1981200"/>
                  <a:ext cx="457200" cy="304800"/>
                </a:xfrm>
                <a:prstGeom prst="ellipse">
                  <a:avLst/>
                </a:prstGeom>
                <a:noFill/>
                <a:ln w="952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9" name="Oval 18">
                  <a:extLst>
                    <a:ext uri="{FF2B5EF4-FFF2-40B4-BE49-F238E27FC236}">
                      <a16:creationId xmlns:a16="http://schemas.microsoft.com/office/drawing/2014/main" id="{1ADCB860-2088-CDD1-5418-BDFBFE077737}"/>
                    </a:ext>
                  </a:extLst>
                </p:cNvPr>
                <p:cNvSpPr/>
                <p:nvPr/>
              </p:nvSpPr>
              <p:spPr>
                <a:xfrm>
                  <a:off x="4495800" y="4114800"/>
                  <a:ext cx="457200" cy="304800"/>
                </a:xfrm>
                <a:prstGeom prst="ellipse">
                  <a:avLst/>
                </a:prstGeom>
                <a:noFill/>
                <a:ln w="952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F5538EF9-9196-4C27-50BE-2A4116571B1B}"/>
                  </a:ext>
                </a:extLst>
              </p:cNvPr>
              <p:cNvSpPr txBox="1"/>
              <p:nvPr/>
            </p:nvSpPr>
            <p:spPr>
              <a:xfrm>
                <a:off x="1197412" y="4884822"/>
                <a:ext cx="275775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i="1" dirty="0"/>
                  <a:t>a</a:t>
                </a:r>
              </a:p>
            </p:txBody>
          </p:sp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0029D5BE-A3C0-2886-17F3-9C6FAC8D38C7}"/>
                  </a:ext>
                </a:extLst>
              </p:cNvPr>
              <p:cNvSpPr txBox="1"/>
              <p:nvPr/>
            </p:nvSpPr>
            <p:spPr>
              <a:xfrm>
                <a:off x="3403612" y="4884822"/>
                <a:ext cx="275775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i="1" dirty="0"/>
                  <a:t>b</a:t>
                </a:r>
              </a:p>
            </p:txBody>
          </p:sp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89F3AF22-2E9D-B048-3ABE-D5A02A86152D}"/>
                  </a:ext>
                </a:extLst>
              </p:cNvPr>
              <p:cNvSpPr txBox="1"/>
              <p:nvPr/>
            </p:nvSpPr>
            <p:spPr>
              <a:xfrm>
                <a:off x="2806100" y="6128996"/>
                <a:ext cx="275775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i="1" dirty="0"/>
                  <a:t>c</a:t>
                </a:r>
              </a:p>
            </p:txBody>
          </p:sp>
        </p:grpSp>
        <p:sp>
          <p:nvSpPr>
            <p:cNvPr id="6" name="Freeform 26">
              <a:extLst>
                <a:ext uri="{FF2B5EF4-FFF2-40B4-BE49-F238E27FC236}">
                  <a16:creationId xmlns:a16="http://schemas.microsoft.com/office/drawing/2014/main" id="{C956E4D1-5907-2789-B8EB-EC9496C9E62E}"/>
                </a:ext>
              </a:extLst>
            </p:cNvPr>
            <p:cNvSpPr/>
            <p:nvPr/>
          </p:nvSpPr>
          <p:spPr>
            <a:xfrm>
              <a:off x="1604946" y="5039139"/>
              <a:ext cx="979228" cy="1143000"/>
            </a:xfrm>
            <a:custGeom>
              <a:avLst/>
              <a:gdLst>
                <a:gd name="connsiteX0" fmla="*/ 979228 w 979228"/>
                <a:gd name="connsiteY0" fmla="*/ 1143000 h 1143000"/>
                <a:gd name="connsiteX1" fmla="*/ 94645 w 979228"/>
                <a:gd name="connsiteY1" fmla="*/ 815009 h 1143000"/>
                <a:gd name="connsiteX2" fmla="*/ 25071 w 979228"/>
                <a:gd name="connsiteY2" fmla="*/ 9939 h 1143000"/>
                <a:gd name="connsiteX3" fmla="*/ 25071 w 979228"/>
                <a:gd name="connsiteY3" fmla="*/ 9939 h 1143000"/>
                <a:gd name="connsiteX4" fmla="*/ 15132 w 979228"/>
                <a:gd name="connsiteY4" fmla="*/ 0 h 1143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9228" h="1143000">
                  <a:moveTo>
                    <a:pt x="979228" y="1143000"/>
                  </a:moveTo>
                  <a:cubicBezTo>
                    <a:pt x="616449" y="1073426"/>
                    <a:pt x="253671" y="1003852"/>
                    <a:pt x="94645" y="815009"/>
                  </a:cubicBezTo>
                  <a:cubicBezTo>
                    <a:pt x="-64381" y="626165"/>
                    <a:pt x="25071" y="9939"/>
                    <a:pt x="25071" y="9939"/>
                  </a:cubicBezTo>
                  <a:lnTo>
                    <a:pt x="25071" y="9939"/>
                  </a:lnTo>
                  <a:lnTo>
                    <a:pt x="15132" y="0"/>
                  </a:lnTo>
                </a:path>
              </a:pathLst>
            </a:custGeom>
            <a:noFill/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Freeform 29">
              <a:extLst>
                <a:ext uri="{FF2B5EF4-FFF2-40B4-BE49-F238E27FC236}">
                  <a16:creationId xmlns:a16="http://schemas.microsoft.com/office/drawing/2014/main" id="{3E2C365D-9BEA-52D4-9BF7-9CD94CDA1976}"/>
                </a:ext>
              </a:extLst>
            </p:cNvPr>
            <p:cNvSpPr/>
            <p:nvPr/>
          </p:nvSpPr>
          <p:spPr>
            <a:xfrm>
              <a:off x="2713383" y="5029200"/>
              <a:ext cx="663533" cy="1113183"/>
            </a:xfrm>
            <a:custGeom>
              <a:avLst/>
              <a:gdLst>
                <a:gd name="connsiteX0" fmla="*/ 0 w 663533"/>
                <a:gd name="connsiteY0" fmla="*/ 1113183 h 1113183"/>
                <a:gd name="connsiteX1" fmla="*/ 636104 w 663533"/>
                <a:gd name="connsiteY1" fmla="*/ 874643 h 1113183"/>
                <a:gd name="connsiteX2" fmla="*/ 556591 w 663533"/>
                <a:gd name="connsiteY2" fmla="*/ 0 h 11131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63533" h="1113183">
                  <a:moveTo>
                    <a:pt x="0" y="1113183"/>
                  </a:moveTo>
                  <a:cubicBezTo>
                    <a:pt x="271669" y="1086678"/>
                    <a:pt x="543339" y="1060173"/>
                    <a:pt x="636104" y="874643"/>
                  </a:cubicBezTo>
                  <a:cubicBezTo>
                    <a:pt x="728869" y="689113"/>
                    <a:pt x="556591" y="0"/>
                    <a:pt x="556591" y="0"/>
                  </a:cubicBezTo>
                </a:path>
              </a:pathLst>
            </a:custGeom>
            <a:noFill/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1268" name="Picture 4" descr="شرح أنواع الرسم البياني للأطفال">
            <a:extLst>
              <a:ext uri="{FF2B5EF4-FFF2-40B4-BE49-F238E27FC236}">
                <a16:creationId xmlns:a16="http://schemas.microsoft.com/office/drawing/2014/main" id="{98C001B9-2329-E903-890E-7870706757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1297" y="2372896"/>
            <a:ext cx="226695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شرح أنواع الرسم البياني للأطفال">
            <a:extLst>
              <a:ext uri="{FF2B5EF4-FFF2-40B4-BE49-F238E27FC236}">
                <a16:creationId xmlns:a16="http://schemas.microsoft.com/office/drawing/2014/main" id="{75AEFC22-3A45-92FC-AAFE-B56484A748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6206" y="2544346"/>
            <a:ext cx="733425" cy="60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94F305CC-952E-9B2D-AB35-4B4B0CAB3E51}"/>
              </a:ext>
            </a:extLst>
          </p:cNvPr>
          <p:cNvSpPr/>
          <p:nvPr/>
        </p:nvSpPr>
        <p:spPr>
          <a:xfrm>
            <a:off x="8044543" y="1091924"/>
            <a:ext cx="2127025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000" dirty="0"/>
              <a:t>Pseudo Graph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45777C0E-2E17-B9E2-3E79-2869D1BBCA11}"/>
              </a:ext>
            </a:extLst>
          </p:cNvPr>
          <p:cNvSpPr/>
          <p:nvPr/>
        </p:nvSpPr>
        <p:spPr>
          <a:xfrm>
            <a:off x="5719152" y="1091924"/>
            <a:ext cx="2127025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000" dirty="0"/>
              <a:t>Null Graph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06E7F1E3-2BCC-C695-3D5C-EF59F875EDD6}"/>
              </a:ext>
            </a:extLst>
          </p:cNvPr>
          <p:cNvSpPr/>
          <p:nvPr/>
        </p:nvSpPr>
        <p:spPr>
          <a:xfrm>
            <a:off x="3393762" y="1091924"/>
            <a:ext cx="2127025" cy="4572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000" dirty="0"/>
              <a:t>Trivial Graph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3540583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93D681-06C0-F1E8-266F-8115F36AAC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19FB1D-70D6-2F0F-E0E9-724A99A85A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Match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76066F36-A64A-FC55-30E0-BAF375DEB4FC}"/>
              </a:ext>
            </a:extLst>
          </p:cNvPr>
          <p:cNvGrpSpPr/>
          <p:nvPr/>
        </p:nvGrpSpPr>
        <p:grpSpPr>
          <a:xfrm>
            <a:off x="1206075" y="1981570"/>
            <a:ext cx="3657600" cy="2337209"/>
            <a:chOff x="1197412" y="4729300"/>
            <a:chExt cx="2481975" cy="1707473"/>
          </a:xfrm>
        </p:grpSpPr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B9FA9A72-6292-1F91-F269-58E1B314E71A}"/>
                </a:ext>
              </a:extLst>
            </p:cNvPr>
            <p:cNvGrpSpPr/>
            <p:nvPr/>
          </p:nvGrpSpPr>
          <p:grpSpPr>
            <a:xfrm>
              <a:off x="1197412" y="4729300"/>
              <a:ext cx="2481975" cy="1707473"/>
              <a:chOff x="1197412" y="4729300"/>
              <a:chExt cx="2481975" cy="1707473"/>
            </a:xfrm>
          </p:grpSpPr>
          <p:grpSp>
            <p:nvGrpSpPr>
              <p:cNvPr id="8" name="Group 7">
                <a:extLst>
                  <a:ext uri="{FF2B5EF4-FFF2-40B4-BE49-F238E27FC236}">
                    <a16:creationId xmlns:a16="http://schemas.microsoft.com/office/drawing/2014/main" id="{E7033846-6254-DE76-E231-7ACC7D73587F}"/>
                  </a:ext>
                </a:extLst>
              </p:cNvPr>
              <p:cNvGrpSpPr/>
              <p:nvPr/>
            </p:nvGrpSpPr>
            <p:grpSpPr>
              <a:xfrm>
                <a:off x="1565113" y="4729300"/>
                <a:ext cx="1838500" cy="1658899"/>
                <a:chOff x="2971800" y="1981200"/>
                <a:chExt cx="3048000" cy="2438400"/>
              </a:xfrm>
            </p:grpSpPr>
            <p:sp>
              <p:nvSpPr>
                <p:cNvPr id="12" name="Oval 11">
                  <a:extLst>
                    <a:ext uri="{FF2B5EF4-FFF2-40B4-BE49-F238E27FC236}">
                      <a16:creationId xmlns:a16="http://schemas.microsoft.com/office/drawing/2014/main" id="{06A44CF0-1D7A-2011-9472-7623C3A9B5F2}"/>
                    </a:ext>
                  </a:extLst>
                </p:cNvPr>
                <p:cNvSpPr/>
                <p:nvPr/>
              </p:nvSpPr>
              <p:spPr>
                <a:xfrm>
                  <a:off x="2971800" y="2286000"/>
                  <a:ext cx="228600" cy="228600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3" name="Oval 12">
                  <a:extLst>
                    <a:ext uri="{FF2B5EF4-FFF2-40B4-BE49-F238E27FC236}">
                      <a16:creationId xmlns:a16="http://schemas.microsoft.com/office/drawing/2014/main" id="{20E44C28-2A90-8DA8-A5B9-0FB77110D1FC}"/>
                    </a:ext>
                  </a:extLst>
                </p:cNvPr>
                <p:cNvSpPr/>
                <p:nvPr/>
              </p:nvSpPr>
              <p:spPr>
                <a:xfrm>
                  <a:off x="4648200" y="3886200"/>
                  <a:ext cx="228600" cy="228600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4" name="Oval 13">
                  <a:extLst>
                    <a:ext uri="{FF2B5EF4-FFF2-40B4-BE49-F238E27FC236}">
                      <a16:creationId xmlns:a16="http://schemas.microsoft.com/office/drawing/2014/main" id="{1C275643-9765-ADB2-9E7A-57526B91F4C1}"/>
                    </a:ext>
                  </a:extLst>
                </p:cNvPr>
                <p:cNvSpPr/>
                <p:nvPr/>
              </p:nvSpPr>
              <p:spPr>
                <a:xfrm>
                  <a:off x="5562600" y="2286000"/>
                  <a:ext cx="228600" cy="228600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cxnSp>
              <p:nvCxnSpPr>
                <p:cNvPr id="15" name="Straight Connector 14">
                  <a:extLst>
                    <a:ext uri="{FF2B5EF4-FFF2-40B4-BE49-F238E27FC236}">
                      <a16:creationId xmlns:a16="http://schemas.microsoft.com/office/drawing/2014/main" id="{F891B393-7A9B-EF41-390E-F2F1BCB8424A}"/>
                    </a:ext>
                  </a:extLst>
                </p:cNvPr>
                <p:cNvCxnSpPr>
                  <a:cxnSpLocks/>
                  <a:endCxn id="14" idx="2"/>
                </p:cNvCxnSpPr>
                <p:nvPr/>
              </p:nvCxnSpPr>
              <p:spPr>
                <a:xfrm flipV="1">
                  <a:off x="3276600" y="2400300"/>
                  <a:ext cx="2286000" cy="3810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6" name="Straight Connector 15">
                  <a:extLst>
                    <a:ext uri="{FF2B5EF4-FFF2-40B4-BE49-F238E27FC236}">
                      <a16:creationId xmlns:a16="http://schemas.microsoft.com/office/drawing/2014/main" id="{A3DC3FA0-36CF-DAF5-777E-B015B25A6D78}"/>
                    </a:ext>
                  </a:extLst>
                </p:cNvPr>
                <p:cNvCxnSpPr>
                  <a:cxnSpLocks/>
                  <a:stCxn id="12" idx="5"/>
                  <a:endCxn id="13" idx="1"/>
                </p:cNvCxnSpPr>
                <p:nvPr/>
              </p:nvCxnSpPr>
              <p:spPr>
                <a:xfrm rot="16200000" flipH="1">
                  <a:off x="3205022" y="2443022"/>
                  <a:ext cx="1438556" cy="1514756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7" name="Straight Connector 16">
                  <a:extLst>
                    <a:ext uri="{FF2B5EF4-FFF2-40B4-BE49-F238E27FC236}">
                      <a16:creationId xmlns:a16="http://schemas.microsoft.com/office/drawing/2014/main" id="{79153568-6C6C-397C-8A09-6333CF003DE2}"/>
                    </a:ext>
                  </a:extLst>
                </p:cNvPr>
                <p:cNvCxnSpPr>
                  <a:cxnSpLocks/>
                  <a:stCxn id="14" idx="4"/>
                  <a:endCxn id="13" idx="7"/>
                </p:cNvCxnSpPr>
                <p:nvPr/>
              </p:nvCxnSpPr>
              <p:spPr>
                <a:xfrm rot="5400000">
                  <a:off x="4557572" y="2800350"/>
                  <a:ext cx="1405078" cy="833578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8" name="Oval 17">
                  <a:extLst>
                    <a:ext uri="{FF2B5EF4-FFF2-40B4-BE49-F238E27FC236}">
                      <a16:creationId xmlns:a16="http://schemas.microsoft.com/office/drawing/2014/main" id="{C0C04997-DA3C-DCA9-755A-34D3D614758D}"/>
                    </a:ext>
                  </a:extLst>
                </p:cNvPr>
                <p:cNvSpPr/>
                <p:nvPr/>
              </p:nvSpPr>
              <p:spPr>
                <a:xfrm>
                  <a:off x="5562600" y="1981200"/>
                  <a:ext cx="457200" cy="304800"/>
                </a:xfrm>
                <a:prstGeom prst="ellipse">
                  <a:avLst/>
                </a:prstGeom>
                <a:noFill/>
                <a:ln w="952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9" name="Oval 18">
                  <a:extLst>
                    <a:ext uri="{FF2B5EF4-FFF2-40B4-BE49-F238E27FC236}">
                      <a16:creationId xmlns:a16="http://schemas.microsoft.com/office/drawing/2014/main" id="{1ADCB860-2088-CDD1-5418-BDFBFE077737}"/>
                    </a:ext>
                  </a:extLst>
                </p:cNvPr>
                <p:cNvSpPr/>
                <p:nvPr/>
              </p:nvSpPr>
              <p:spPr>
                <a:xfrm>
                  <a:off x="4495800" y="4114800"/>
                  <a:ext cx="457200" cy="304800"/>
                </a:xfrm>
                <a:prstGeom prst="ellipse">
                  <a:avLst/>
                </a:prstGeom>
                <a:noFill/>
                <a:ln w="952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F5538EF9-9196-4C27-50BE-2A4116571B1B}"/>
                  </a:ext>
                </a:extLst>
              </p:cNvPr>
              <p:cNvSpPr txBox="1"/>
              <p:nvPr/>
            </p:nvSpPr>
            <p:spPr>
              <a:xfrm>
                <a:off x="1197412" y="4884822"/>
                <a:ext cx="275775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i="1" dirty="0"/>
                  <a:t>a</a:t>
                </a:r>
              </a:p>
            </p:txBody>
          </p:sp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0029D5BE-A3C0-2886-17F3-9C6FAC8D38C7}"/>
                  </a:ext>
                </a:extLst>
              </p:cNvPr>
              <p:cNvSpPr txBox="1"/>
              <p:nvPr/>
            </p:nvSpPr>
            <p:spPr>
              <a:xfrm>
                <a:off x="3403612" y="4884822"/>
                <a:ext cx="275775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i="1" dirty="0"/>
                  <a:t>b</a:t>
                </a:r>
              </a:p>
            </p:txBody>
          </p:sp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89F3AF22-2E9D-B048-3ABE-D5A02A86152D}"/>
                  </a:ext>
                </a:extLst>
              </p:cNvPr>
              <p:cNvSpPr txBox="1"/>
              <p:nvPr/>
            </p:nvSpPr>
            <p:spPr>
              <a:xfrm>
                <a:off x="2806100" y="6128996"/>
                <a:ext cx="275775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i="1" dirty="0"/>
                  <a:t>c</a:t>
                </a:r>
              </a:p>
            </p:txBody>
          </p:sp>
        </p:grpSp>
        <p:sp>
          <p:nvSpPr>
            <p:cNvPr id="6" name="Freeform 26">
              <a:extLst>
                <a:ext uri="{FF2B5EF4-FFF2-40B4-BE49-F238E27FC236}">
                  <a16:creationId xmlns:a16="http://schemas.microsoft.com/office/drawing/2014/main" id="{C956E4D1-5907-2789-B8EB-EC9496C9E62E}"/>
                </a:ext>
              </a:extLst>
            </p:cNvPr>
            <p:cNvSpPr/>
            <p:nvPr/>
          </p:nvSpPr>
          <p:spPr>
            <a:xfrm>
              <a:off x="1604946" y="5039139"/>
              <a:ext cx="979228" cy="1143000"/>
            </a:xfrm>
            <a:custGeom>
              <a:avLst/>
              <a:gdLst>
                <a:gd name="connsiteX0" fmla="*/ 979228 w 979228"/>
                <a:gd name="connsiteY0" fmla="*/ 1143000 h 1143000"/>
                <a:gd name="connsiteX1" fmla="*/ 94645 w 979228"/>
                <a:gd name="connsiteY1" fmla="*/ 815009 h 1143000"/>
                <a:gd name="connsiteX2" fmla="*/ 25071 w 979228"/>
                <a:gd name="connsiteY2" fmla="*/ 9939 h 1143000"/>
                <a:gd name="connsiteX3" fmla="*/ 25071 w 979228"/>
                <a:gd name="connsiteY3" fmla="*/ 9939 h 1143000"/>
                <a:gd name="connsiteX4" fmla="*/ 15132 w 979228"/>
                <a:gd name="connsiteY4" fmla="*/ 0 h 1143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9228" h="1143000">
                  <a:moveTo>
                    <a:pt x="979228" y="1143000"/>
                  </a:moveTo>
                  <a:cubicBezTo>
                    <a:pt x="616449" y="1073426"/>
                    <a:pt x="253671" y="1003852"/>
                    <a:pt x="94645" y="815009"/>
                  </a:cubicBezTo>
                  <a:cubicBezTo>
                    <a:pt x="-64381" y="626165"/>
                    <a:pt x="25071" y="9939"/>
                    <a:pt x="25071" y="9939"/>
                  </a:cubicBezTo>
                  <a:lnTo>
                    <a:pt x="25071" y="9939"/>
                  </a:lnTo>
                  <a:lnTo>
                    <a:pt x="15132" y="0"/>
                  </a:lnTo>
                </a:path>
              </a:pathLst>
            </a:custGeom>
            <a:noFill/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Freeform 29">
              <a:extLst>
                <a:ext uri="{FF2B5EF4-FFF2-40B4-BE49-F238E27FC236}">
                  <a16:creationId xmlns:a16="http://schemas.microsoft.com/office/drawing/2014/main" id="{3E2C365D-9BEA-52D4-9BF7-9CD94CDA1976}"/>
                </a:ext>
              </a:extLst>
            </p:cNvPr>
            <p:cNvSpPr/>
            <p:nvPr/>
          </p:nvSpPr>
          <p:spPr>
            <a:xfrm>
              <a:off x="2713383" y="5029200"/>
              <a:ext cx="663533" cy="1113183"/>
            </a:xfrm>
            <a:custGeom>
              <a:avLst/>
              <a:gdLst>
                <a:gd name="connsiteX0" fmla="*/ 0 w 663533"/>
                <a:gd name="connsiteY0" fmla="*/ 1113183 h 1113183"/>
                <a:gd name="connsiteX1" fmla="*/ 636104 w 663533"/>
                <a:gd name="connsiteY1" fmla="*/ 874643 h 1113183"/>
                <a:gd name="connsiteX2" fmla="*/ 556591 w 663533"/>
                <a:gd name="connsiteY2" fmla="*/ 0 h 11131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63533" h="1113183">
                  <a:moveTo>
                    <a:pt x="0" y="1113183"/>
                  </a:moveTo>
                  <a:cubicBezTo>
                    <a:pt x="271669" y="1086678"/>
                    <a:pt x="543339" y="1060173"/>
                    <a:pt x="636104" y="874643"/>
                  </a:cubicBezTo>
                  <a:cubicBezTo>
                    <a:pt x="728869" y="689113"/>
                    <a:pt x="556591" y="0"/>
                    <a:pt x="556591" y="0"/>
                  </a:cubicBezTo>
                </a:path>
              </a:pathLst>
            </a:custGeom>
            <a:noFill/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1268" name="Picture 4" descr="شرح أنواع الرسم البياني للأطفال">
            <a:extLst>
              <a:ext uri="{FF2B5EF4-FFF2-40B4-BE49-F238E27FC236}">
                <a16:creationId xmlns:a16="http://schemas.microsoft.com/office/drawing/2014/main" id="{98C001B9-2329-E903-890E-7870706757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0835" y="2323409"/>
            <a:ext cx="226695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شرح أنواع الرسم البياني للأطفال">
            <a:extLst>
              <a:ext uri="{FF2B5EF4-FFF2-40B4-BE49-F238E27FC236}">
                <a16:creationId xmlns:a16="http://schemas.microsoft.com/office/drawing/2014/main" id="{75AEFC22-3A45-92FC-AAFE-B56484A748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6206" y="2544346"/>
            <a:ext cx="733425" cy="60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94F305CC-952E-9B2D-AB35-4B4B0CAB3E51}"/>
              </a:ext>
            </a:extLst>
          </p:cNvPr>
          <p:cNvSpPr/>
          <p:nvPr/>
        </p:nvSpPr>
        <p:spPr>
          <a:xfrm>
            <a:off x="8044543" y="1091924"/>
            <a:ext cx="2127025" cy="457200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000" dirty="0"/>
              <a:t>Pseudo Graph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45777C0E-2E17-B9E2-3E79-2869D1BBCA11}"/>
              </a:ext>
            </a:extLst>
          </p:cNvPr>
          <p:cNvSpPr/>
          <p:nvPr/>
        </p:nvSpPr>
        <p:spPr>
          <a:xfrm>
            <a:off x="5719152" y="1091924"/>
            <a:ext cx="2127025" cy="457200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000" dirty="0"/>
              <a:t>Null Graph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06E7F1E3-2BCC-C695-3D5C-EF59F875EDD6}"/>
              </a:ext>
            </a:extLst>
          </p:cNvPr>
          <p:cNvSpPr/>
          <p:nvPr/>
        </p:nvSpPr>
        <p:spPr>
          <a:xfrm>
            <a:off x="3114355" y="1121406"/>
            <a:ext cx="2127025" cy="457200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000" dirty="0"/>
              <a:t>Trivial Graph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8DADB3B-E6C3-762D-D703-5724B7EA9EC1}"/>
              </a:ext>
            </a:extLst>
          </p:cNvPr>
          <p:cNvSpPr txBox="1"/>
          <p:nvPr/>
        </p:nvSpPr>
        <p:spPr>
          <a:xfrm>
            <a:off x="1534886" y="2589587"/>
            <a:ext cx="6096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33400" lvl="1"/>
            <a:r>
              <a:rPr lang="en-US" sz="1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Pseudo Graph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3515177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8841 0.25718 L 0.20117 0.37893 C 0.22461 0.40648 0.25976 0.42153 0.29687 0.42153 C 0.33893 0.42153 0.37265 0.40648 0.39609 0.37893 L 0.50911 0.25718 " pathEditMode="relative" rAng="0" ptsTypes="AAAAA">
                                      <p:cBhvr>
                                        <p:cTn id="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029" y="82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70391 0.02199 L -0.70391 0.14699 C -0.70391 0.20301 -0.6349 0.27199 -0.57891 0.27199 L -0.45391 0.27199 " pathEditMode="relative" rAng="0" ptsTypes="AAAA">
                                      <p:cBhvr>
                                        <p:cTn id="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000287-3AE4-7C02-4077-BB6B194A8C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E8B0E2-0F7A-EF5F-6448-1D23B65196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Match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0DA614D-30A9-B970-0390-3801EA4278A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853"/>
          <a:stretch/>
        </p:blipFill>
        <p:spPr>
          <a:xfrm>
            <a:off x="2137568" y="3101867"/>
            <a:ext cx="6830019" cy="2631511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E340431A-FAE2-F5FB-25D9-86343F7EED1B}"/>
              </a:ext>
            </a:extLst>
          </p:cNvPr>
          <p:cNvSpPr/>
          <p:nvPr/>
        </p:nvSpPr>
        <p:spPr>
          <a:xfrm>
            <a:off x="6995887" y="2613350"/>
            <a:ext cx="2127025" cy="457200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000" dirty="0"/>
              <a:t>Pseudo Graph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FB9CD3FB-FB5A-DE79-53DD-A0FDBB547379}"/>
              </a:ext>
            </a:extLst>
          </p:cNvPr>
          <p:cNvSpPr/>
          <p:nvPr/>
        </p:nvSpPr>
        <p:spPr>
          <a:xfrm>
            <a:off x="4489064" y="2613350"/>
            <a:ext cx="2127025" cy="457200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000" dirty="0"/>
              <a:t>multigraph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EF7DD2B0-7F25-0645-5864-1440DE87C0E3}"/>
              </a:ext>
            </a:extLst>
          </p:cNvPr>
          <p:cNvSpPr/>
          <p:nvPr/>
        </p:nvSpPr>
        <p:spPr>
          <a:xfrm>
            <a:off x="1982241" y="2613350"/>
            <a:ext cx="2127025" cy="457200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000" dirty="0"/>
              <a:t>Simple Graph</a:t>
            </a:r>
          </a:p>
        </p:txBody>
      </p:sp>
    </p:spTree>
    <p:extLst>
      <p:ext uri="{BB962C8B-B14F-4D97-AF65-F5344CB8AC3E}">
        <p14:creationId xmlns:p14="http://schemas.microsoft.com/office/powerpoint/2010/main" val="2107374884"/>
      </p:ext>
    </p:extLst>
  </p:cSld>
  <p:clrMapOvr>
    <a:masterClrMapping/>
  </p:clrMapOvr>
  <p:transition spd="slow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000287-3AE4-7C02-4077-BB6B194A8C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E8B0E2-0F7A-EF5F-6448-1D23B65196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Match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E340431A-FAE2-F5FB-25D9-86343F7EED1B}"/>
              </a:ext>
            </a:extLst>
          </p:cNvPr>
          <p:cNvSpPr/>
          <p:nvPr/>
        </p:nvSpPr>
        <p:spPr>
          <a:xfrm>
            <a:off x="7100068" y="1624385"/>
            <a:ext cx="2127025" cy="457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/>
              <a:t>Pseudo Graph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FB9CD3FB-FB5A-DE79-53DD-A0FDBB547379}"/>
              </a:ext>
            </a:extLst>
          </p:cNvPr>
          <p:cNvSpPr/>
          <p:nvPr/>
        </p:nvSpPr>
        <p:spPr>
          <a:xfrm>
            <a:off x="4593245" y="1624385"/>
            <a:ext cx="2127025" cy="457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/>
              <a:t>multigraph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EF7DD2B0-7F25-0645-5864-1440DE87C0E3}"/>
              </a:ext>
            </a:extLst>
          </p:cNvPr>
          <p:cNvSpPr/>
          <p:nvPr/>
        </p:nvSpPr>
        <p:spPr>
          <a:xfrm>
            <a:off x="1901394" y="1635271"/>
            <a:ext cx="2127025" cy="457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/>
              <a:t>Simple Graph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9914F7C-3B2D-D783-F766-5DDE1255C7F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853"/>
          <a:stretch/>
        </p:blipFill>
        <p:spPr>
          <a:xfrm>
            <a:off x="2860633" y="2357502"/>
            <a:ext cx="6830019" cy="263151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8123085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 C 0.00052 0.01528 0.0013 0.03056 0.00169 0.04583 C 0.00273 0.08357 0.00286 0.12107 0.00442 0.15857 C 0.00507 0.17361 0.0069 0.18819 0.00807 0.20301 C 0.00911 0.21782 0.01002 0.23264 0.01067 0.24745 C 0.0151 0.33982 0.00924 0.25394 0.01614 0.34444 C 0.01718 0.42338 0.01822 0.40046 0.01341 0.48403 C 0.01302 0.4912 0.01093 0.50949 0.00976 0.51736 C 0.00937 0.5206 0.00846 0.52361 0.00807 0.52685 C 0.00703 0.5331 0.00716 0.53264 0.00716 0.53657 L 0.00533 0.53009 " pathEditMode="relative" ptsTypes="AAAAAAAAAAAA">
                                      <p:cBhvr>
                                        <p:cTn id="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 C 0.00052 0.01528 0.0013 0.03056 0.00169 0.04583 C 0.00273 0.08357 0.00286 0.12107 0.00442 0.15857 C 0.00507 0.17361 0.0069 0.18819 0.00807 0.20301 C 0.00911 0.21782 0.01002 0.23264 0.01067 0.24745 C 0.0151 0.33982 0.00924 0.25394 0.01614 0.34444 C 0.01718 0.42338 0.01822 0.40046 0.01341 0.48403 C 0.01302 0.4912 0.01093 0.50949 0.00976 0.51736 C 0.00937 0.5206 0.00846 0.52361 0.00807 0.52685 C 0.00703 0.5331 0.00716 0.53264 0.00716 0.53657 L 0.00533 0.53009 " pathEditMode="relative" ptsTypes="AAAAAAAAAAAA">
                                      <p:cBhvr>
                                        <p:cTn id="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7.40741E-7 L 8.33333E-7 0.00023 C 0.00052 0.01528 0.0013 0.03055 0.00169 0.04583 C 0.00273 0.08356 0.00286 0.12106 0.00443 0.15856 C 0.00508 0.17361 0.0069 0.18819 0.00807 0.20301 C 0.00911 0.21782 0.01003 0.23264 0.01068 0.24745 C 0.0151 0.33981 0.00924 0.25393 0.01615 0.34444 C 0.01719 0.42338 0.01823 0.40046 0.01341 0.48403 C 0.01302 0.4912 0.01094 0.50949 0.00976 0.51736 C 0.00937 0.5206 0.00846 0.52361 0.00807 0.52685 C 0.00703 0.5331 0.00716 0.53264 0.00716 0.53657 L 0.00534 0.53009 " pathEditMode="relative" rAng="0" ptsTypes="AAAAAAAAAAAA">
                                      <p:cBhvr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46" y="268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Graph Terminology: Summary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>
              <a:lnSpc>
                <a:spcPct val="200000"/>
              </a:lnSpc>
            </a:pPr>
            <a:r>
              <a:rPr lang="en-US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Edges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undirected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 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directed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(or both-Mixed)?</a:t>
            </a:r>
          </a:p>
          <a:p>
            <a:pPr lvl="1">
              <a:lnSpc>
                <a:spcPct val="200000"/>
              </a:lnSpc>
              <a:buFont typeface="Arial" pitchFamily="34" charset="0"/>
              <a:buChar char="•"/>
            </a:pPr>
            <a:r>
              <a:rPr lang="en-US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Multiple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edges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multigraph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lvl="1">
              <a:lnSpc>
                <a:spcPct val="200000"/>
              </a:lnSpc>
              <a:buFont typeface="Arial" pitchFamily="34" charset="0"/>
              <a:buChar char="•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Loops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Pseudo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Font typeface="Arial" pitchFamily="34" charset="0"/>
              <a:buChar char="•"/>
            </a:pPr>
            <a:endParaRPr lang="en-US" dirty="0"/>
          </a:p>
          <a:p>
            <a:pPr marL="393192" lvl="1" indent="0">
              <a:buNone/>
            </a:pPr>
            <a:r>
              <a:rPr lang="en-US" dirty="0"/>
              <a:t> </a:t>
            </a:r>
          </a:p>
          <a:p>
            <a:pPr lvl="1">
              <a:buFont typeface="Arial" pitchFamily="34" charset="0"/>
              <a:buChar char="•"/>
            </a:pPr>
            <a:endParaRPr lang="en-US" dirty="0"/>
          </a:p>
          <a:p>
            <a:pPr lvl="1">
              <a:buFont typeface="Arial" pitchFamily="34" charset="0"/>
              <a:buChar char="•"/>
            </a:pPr>
            <a:endParaRPr lang="en-US" dirty="0"/>
          </a:p>
          <a:p>
            <a:pPr marL="393192" lvl="1" indent="0">
              <a:buNone/>
            </a:pPr>
            <a:r>
              <a:rPr lang="en-US" dirty="0"/>
              <a:t> 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6366002"/>
      </p:ext>
    </p:extLst>
  </p:cSld>
  <p:clrMapOvr>
    <a:masterClrMapping/>
  </p:clrMapOvr>
  <p:transition spd="slow"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70D2F8-A464-2A66-49F0-04DF5AC9C1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1A5A8C-198E-A15E-F792-B9D7638C9B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i="1" dirty="0">
                <a:latin typeface="Georgia" panose="02040502050405020303" pitchFamily="18" charset="0"/>
              </a:rPr>
              <a:t>S</a:t>
            </a:r>
            <a:r>
              <a:rPr lang="en-US" sz="2800" i="1" dirty="0">
                <a:latin typeface="Georgia" panose="02040502050405020303" pitchFamily="18" charset="0"/>
              </a:rPr>
              <a:t>imple directed graph </a:t>
            </a:r>
          </a:p>
          <a:p>
            <a:pPr lvl="1"/>
            <a:r>
              <a:rPr lang="en-US" dirty="0">
                <a:latin typeface="Georgia" panose="02040502050405020303" pitchFamily="18" charset="0"/>
              </a:rPr>
              <a:t>has no loops and no multiple edges.</a:t>
            </a:r>
          </a:p>
          <a:p>
            <a:endParaRPr lang="en-US" b="1" dirty="0"/>
          </a:p>
        </p:txBody>
      </p:sp>
      <p:pic>
        <p:nvPicPr>
          <p:cNvPr id="12290" name="Picture 2" descr="discrete mathematics - Simple Directed Graph? - Mathematics ...">
            <a:extLst>
              <a:ext uri="{FF2B5EF4-FFF2-40B4-BE49-F238E27FC236}">
                <a16:creationId xmlns:a16="http://schemas.microsoft.com/office/drawing/2014/main" id="{58C520BE-B3ED-C99E-53DD-3FA784C5F4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8652" y="1253292"/>
            <a:ext cx="3703155" cy="4579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1385810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70D2F8-A464-2A66-49F0-04DF5AC9C1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1A5A8C-198E-A15E-F792-B9D7638C9B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i="1" dirty="0">
                <a:latin typeface="Georgia" panose="02040502050405020303" pitchFamily="18" charset="0"/>
              </a:rPr>
              <a:t>Pseudo graph </a:t>
            </a:r>
            <a:endParaRPr lang="en-US" b="1" dirty="0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97AF4F9D-4450-2647-1B62-57C522D7C9A3}"/>
              </a:ext>
            </a:extLst>
          </p:cNvPr>
          <p:cNvGrpSpPr/>
          <p:nvPr/>
        </p:nvGrpSpPr>
        <p:grpSpPr>
          <a:xfrm>
            <a:off x="8339275" y="2176427"/>
            <a:ext cx="3679097" cy="3791731"/>
            <a:chOff x="2362200" y="1905000"/>
            <a:chExt cx="4191000" cy="2761662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D872296E-01F2-1534-728E-FD1FDD4260D4}"/>
                </a:ext>
              </a:extLst>
            </p:cNvPr>
            <p:cNvSpPr/>
            <p:nvPr/>
          </p:nvSpPr>
          <p:spPr>
            <a:xfrm>
              <a:off x="2971800" y="2286000"/>
              <a:ext cx="228600" cy="2286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D106E421-F72E-FEB6-693E-353A31B0BA46}"/>
                </a:ext>
              </a:extLst>
            </p:cNvPr>
            <p:cNvSpPr/>
            <p:nvPr/>
          </p:nvSpPr>
          <p:spPr>
            <a:xfrm>
              <a:off x="4648200" y="3886200"/>
              <a:ext cx="228600" cy="2286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60FBC889-C541-71DE-6816-26754F60A757}"/>
                </a:ext>
              </a:extLst>
            </p:cNvPr>
            <p:cNvSpPr/>
            <p:nvPr/>
          </p:nvSpPr>
          <p:spPr>
            <a:xfrm>
              <a:off x="5562600" y="2286000"/>
              <a:ext cx="228600" cy="2286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0A4843D0-0FE3-8589-E6CF-D19A52BA13D2}"/>
                </a:ext>
              </a:extLst>
            </p:cNvPr>
            <p:cNvCxnSpPr>
              <a:endCxn id="18" idx="2"/>
            </p:cNvCxnSpPr>
            <p:nvPr/>
          </p:nvCxnSpPr>
          <p:spPr>
            <a:xfrm flipV="1">
              <a:off x="3276600" y="2400300"/>
              <a:ext cx="2286000" cy="38100"/>
            </a:xfrm>
            <a:prstGeom prst="line">
              <a:avLst/>
            </a:prstGeom>
            <a:ln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912AC6C3-BCC8-7E38-E8A6-E13B57B24A3E}"/>
                </a:ext>
              </a:extLst>
            </p:cNvPr>
            <p:cNvCxnSpPr>
              <a:stCxn id="16" idx="5"/>
              <a:endCxn id="17" idx="1"/>
            </p:cNvCxnSpPr>
            <p:nvPr/>
          </p:nvCxnSpPr>
          <p:spPr>
            <a:xfrm rot="16200000" flipH="1">
              <a:off x="3205022" y="2443022"/>
              <a:ext cx="1438556" cy="1514756"/>
            </a:xfrm>
            <a:prstGeom prst="line">
              <a:avLst/>
            </a:prstGeom>
            <a:ln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0160E765-AB69-88F0-BD39-D353AFDC92E7}"/>
                </a:ext>
              </a:extLst>
            </p:cNvPr>
            <p:cNvCxnSpPr>
              <a:stCxn id="18" idx="4"/>
              <a:endCxn id="17" idx="7"/>
            </p:cNvCxnSpPr>
            <p:nvPr/>
          </p:nvCxnSpPr>
          <p:spPr>
            <a:xfrm rot="5400000">
              <a:off x="4557572" y="2800350"/>
              <a:ext cx="1405078" cy="833578"/>
            </a:xfrm>
            <a:prstGeom prst="line">
              <a:avLst/>
            </a:prstGeom>
            <a:ln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DED1DAE4-2411-12EC-97E0-6EE73086501F}"/>
                </a:ext>
              </a:extLst>
            </p:cNvPr>
            <p:cNvCxnSpPr>
              <a:stCxn id="17" idx="2"/>
            </p:cNvCxnSpPr>
            <p:nvPr/>
          </p:nvCxnSpPr>
          <p:spPr>
            <a:xfrm rot="10800000">
              <a:off x="2895600" y="3505200"/>
              <a:ext cx="1752600" cy="495300"/>
            </a:xfrm>
            <a:prstGeom prst="line">
              <a:avLst/>
            </a:prstGeom>
            <a:ln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1E994D9D-F7CC-FDBA-C1F3-8AB3A4F45F41}"/>
                </a:ext>
              </a:extLst>
            </p:cNvPr>
            <p:cNvCxnSpPr>
              <a:endCxn id="16" idx="4"/>
            </p:cNvCxnSpPr>
            <p:nvPr/>
          </p:nvCxnSpPr>
          <p:spPr>
            <a:xfrm rot="5400000" flipH="1" flipV="1">
              <a:off x="2495550" y="2914650"/>
              <a:ext cx="990600" cy="1905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4048096B-043F-DC65-66F4-7502BE5263F8}"/>
                </a:ext>
              </a:extLst>
            </p:cNvPr>
            <p:cNvCxnSpPr>
              <a:stCxn id="17" idx="6"/>
            </p:cNvCxnSpPr>
            <p:nvPr/>
          </p:nvCxnSpPr>
          <p:spPr>
            <a:xfrm flipV="1">
              <a:off x="4876800" y="3276600"/>
              <a:ext cx="1447800" cy="723900"/>
            </a:xfrm>
            <a:prstGeom prst="line">
              <a:avLst/>
            </a:prstGeom>
            <a:ln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46E53A13-B82A-4109-854C-2BF4C9657584}"/>
                </a:ext>
              </a:extLst>
            </p:cNvPr>
            <p:cNvCxnSpPr>
              <a:endCxn id="18" idx="5"/>
            </p:cNvCxnSpPr>
            <p:nvPr/>
          </p:nvCxnSpPr>
          <p:spPr>
            <a:xfrm rot="16200000" flipV="1">
              <a:off x="5643422" y="2595422"/>
              <a:ext cx="795478" cy="56687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B3B06582-993D-BE21-45AB-F90A06FC6860}"/>
                </a:ext>
              </a:extLst>
            </p:cNvPr>
            <p:cNvSpPr txBox="1"/>
            <p:nvPr/>
          </p:nvSpPr>
          <p:spPr>
            <a:xfrm>
              <a:off x="5257800" y="4038600"/>
              <a:ext cx="457200" cy="6280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i="1" dirty="0"/>
                <a:t>c</a:t>
              </a: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989E3288-5459-1F99-D144-6FD6F018AF29}"/>
                </a:ext>
              </a:extLst>
            </p:cNvPr>
            <p:cNvSpPr txBox="1"/>
            <p:nvPr/>
          </p:nvSpPr>
          <p:spPr>
            <a:xfrm>
              <a:off x="2362200" y="2362199"/>
              <a:ext cx="457200" cy="6280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i="1" dirty="0"/>
                <a:t>a</a:t>
              </a: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0E3F38A0-264F-E541-8650-C86D6A5395B5}"/>
                </a:ext>
              </a:extLst>
            </p:cNvPr>
            <p:cNvSpPr txBox="1"/>
            <p:nvPr/>
          </p:nvSpPr>
          <p:spPr>
            <a:xfrm>
              <a:off x="6096000" y="2209800"/>
              <a:ext cx="457200" cy="6280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i="1" dirty="0"/>
                <a:t>b</a:t>
              </a:r>
            </a:p>
          </p:txBody>
        </p:sp>
        <p:sp>
          <p:nvSpPr>
            <p:cNvPr id="29" name="Freeform 27">
              <a:extLst>
                <a:ext uri="{FF2B5EF4-FFF2-40B4-BE49-F238E27FC236}">
                  <a16:creationId xmlns:a16="http://schemas.microsoft.com/office/drawing/2014/main" id="{8039CA8E-659B-70BB-F112-E7917ECD85D3}"/>
                </a:ext>
              </a:extLst>
            </p:cNvPr>
            <p:cNvSpPr/>
            <p:nvPr/>
          </p:nvSpPr>
          <p:spPr>
            <a:xfrm>
              <a:off x="4572000" y="4114800"/>
              <a:ext cx="488887" cy="479834"/>
            </a:xfrm>
            <a:custGeom>
              <a:avLst/>
              <a:gdLst>
                <a:gd name="connsiteX0" fmla="*/ 117695 w 488887"/>
                <a:gd name="connsiteY0" fmla="*/ 18107 h 479834"/>
                <a:gd name="connsiteX1" fmla="*/ 63375 w 488887"/>
                <a:gd name="connsiteY1" fmla="*/ 45268 h 479834"/>
                <a:gd name="connsiteX2" fmla="*/ 27161 w 488887"/>
                <a:gd name="connsiteY2" fmla="*/ 99588 h 479834"/>
                <a:gd name="connsiteX3" fmla="*/ 18107 w 488887"/>
                <a:gd name="connsiteY3" fmla="*/ 135802 h 479834"/>
                <a:gd name="connsiteX4" fmla="*/ 0 w 488887"/>
                <a:gd name="connsiteY4" fmla="*/ 190123 h 479834"/>
                <a:gd name="connsiteX5" fmla="*/ 9054 w 488887"/>
                <a:gd name="connsiteY5" fmla="*/ 353085 h 479834"/>
                <a:gd name="connsiteX6" fmla="*/ 81481 w 488887"/>
                <a:gd name="connsiteY6" fmla="*/ 425513 h 479834"/>
                <a:gd name="connsiteX7" fmla="*/ 153909 w 488887"/>
                <a:gd name="connsiteY7" fmla="*/ 461727 h 479834"/>
                <a:gd name="connsiteX8" fmla="*/ 181070 w 488887"/>
                <a:gd name="connsiteY8" fmla="*/ 479834 h 479834"/>
                <a:gd name="connsiteX9" fmla="*/ 316872 w 488887"/>
                <a:gd name="connsiteY9" fmla="*/ 470780 h 479834"/>
                <a:gd name="connsiteX10" fmla="*/ 344032 w 488887"/>
                <a:gd name="connsiteY10" fmla="*/ 461727 h 479834"/>
                <a:gd name="connsiteX11" fmla="*/ 380246 w 488887"/>
                <a:gd name="connsiteY11" fmla="*/ 452673 h 479834"/>
                <a:gd name="connsiteX12" fmla="*/ 407406 w 488887"/>
                <a:gd name="connsiteY12" fmla="*/ 434567 h 479834"/>
                <a:gd name="connsiteX13" fmla="*/ 434567 w 488887"/>
                <a:gd name="connsiteY13" fmla="*/ 407406 h 479834"/>
                <a:gd name="connsiteX14" fmla="*/ 470780 w 488887"/>
                <a:gd name="connsiteY14" fmla="*/ 344032 h 479834"/>
                <a:gd name="connsiteX15" fmla="*/ 479834 w 488887"/>
                <a:gd name="connsiteY15" fmla="*/ 316871 h 479834"/>
                <a:gd name="connsiteX16" fmla="*/ 488887 w 488887"/>
                <a:gd name="connsiteY16" fmla="*/ 262551 h 479834"/>
                <a:gd name="connsiteX17" fmla="*/ 479834 w 488887"/>
                <a:gd name="connsiteY17" fmla="*/ 117695 h 479834"/>
                <a:gd name="connsiteX18" fmla="*/ 416460 w 488887"/>
                <a:gd name="connsiteY18" fmla="*/ 54321 h 479834"/>
                <a:gd name="connsiteX19" fmla="*/ 389299 w 488887"/>
                <a:gd name="connsiteY19" fmla="*/ 36214 h 479834"/>
                <a:gd name="connsiteX20" fmla="*/ 316872 w 488887"/>
                <a:gd name="connsiteY20" fmla="*/ 0 h 4798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88887" h="479834">
                  <a:moveTo>
                    <a:pt x="117695" y="18107"/>
                  </a:moveTo>
                  <a:cubicBezTo>
                    <a:pt x="98321" y="24565"/>
                    <a:pt x="77828" y="28750"/>
                    <a:pt x="63375" y="45268"/>
                  </a:cubicBezTo>
                  <a:cubicBezTo>
                    <a:pt x="49045" y="61645"/>
                    <a:pt x="27161" y="99588"/>
                    <a:pt x="27161" y="99588"/>
                  </a:cubicBezTo>
                  <a:cubicBezTo>
                    <a:pt x="24143" y="111659"/>
                    <a:pt x="21682" y="123884"/>
                    <a:pt x="18107" y="135802"/>
                  </a:cubicBezTo>
                  <a:cubicBezTo>
                    <a:pt x="12622" y="154083"/>
                    <a:pt x="0" y="190123"/>
                    <a:pt x="0" y="190123"/>
                  </a:cubicBezTo>
                  <a:cubicBezTo>
                    <a:pt x="3018" y="244444"/>
                    <a:pt x="1703" y="299179"/>
                    <a:pt x="9054" y="353085"/>
                  </a:cubicBezTo>
                  <a:cubicBezTo>
                    <a:pt x="14622" y="393915"/>
                    <a:pt x="51842" y="405754"/>
                    <a:pt x="81481" y="425513"/>
                  </a:cubicBezTo>
                  <a:cubicBezTo>
                    <a:pt x="144402" y="467461"/>
                    <a:pt x="65326" y="417435"/>
                    <a:pt x="153909" y="461727"/>
                  </a:cubicBezTo>
                  <a:cubicBezTo>
                    <a:pt x="163641" y="466593"/>
                    <a:pt x="172016" y="473798"/>
                    <a:pt x="181070" y="479834"/>
                  </a:cubicBezTo>
                  <a:cubicBezTo>
                    <a:pt x="226337" y="476816"/>
                    <a:pt x="271782" y="475790"/>
                    <a:pt x="316872" y="470780"/>
                  </a:cubicBezTo>
                  <a:cubicBezTo>
                    <a:pt x="326357" y="469726"/>
                    <a:pt x="334856" y="464349"/>
                    <a:pt x="344032" y="461727"/>
                  </a:cubicBezTo>
                  <a:cubicBezTo>
                    <a:pt x="355996" y="458309"/>
                    <a:pt x="368175" y="455691"/>
                    <a:pt x="380246" y="452673"/>
                  </a:cubicBezTo>
                  <a:cubicBezTo>
                    <a:pt x="389299" y="446638"/>
                    <a:pt x="399047" y="441533"/>
                    <a:pt x="407406" y="434567"/>
                  </a:cubicBezTo>
                  <a:cubicBezTo>
                    <a:pt x="417242" y="426370"/>
                    <a:pt x="426370" y="417242"/>
                    <a:pt x="434567" y="407406"/>
                  </a:cubicBezTo>
                  <a:cubicBezTo>
                    <a:pt x="447940" y="391358"/>
                    <a:pt x="462965" y="362267"/>
                    <a:pt x="470780" y="344032"/>
                  </a:cubicBezTo>
                  <a:cubicBezTo>
                    <a:pt x="474539" y="335260"/>
                    <a:pt x="476816" y="325925"/>
                    <a:pt x="479834" y="316871"/>
                  </a:cubicBezTo>
                  <a:cubicBezTo>
                    <a:pt x="482852" y="298764"/>
                    <a:pt x="488887" y="280907"/>
                    <a:pt x="488887" y="262551"/>
                  </a:cubicBezTo>
                  <a:cubicBezTo>
                    <a:pt x="488887" y="214171"/>
                    <a:pt x="484899" y="165809"/>
                    <a:pt x="479834" y="117695"/>
                  </a:cubicBezTo>
                  <a:cubicBezTo>
                    <a:pt x="475625" y="77709"/>
                    <a:pt x="451979" y="78000"/>
                    <a:pt x="416460" y="54321"/>
                  </a:cubicBezTo>
                  <a:cubicBezTo>
                    <a:pt x="407406" y="48285"/>
                    <a:pt x="399622" y="39655"/>
                    <a:pt x="389299" y="36214"/>
                  </a:cubicBezTo>
                  <a:cubicBezTo>
                    <a:pt x="326881" y="15408"/>
                    <a:pt x="348474" y="31604"/>
                    <a:pt x="316872" y="0"/>
                  </a:cubicBezTo>
                </a:path>
              </a:pathLst>
            </a:cu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Freeform 28">
              <a:extLst>
                <a:ext uri="{FF2B5EF4-FFF2-40B4-BE49-F238E27FC236}">
                  <a16:creationId xmlns:a16="http://schemas.microsoft.com/office/drawing/2014/main" id="{5CFAE787-2D83-C985-3C33-FB344C90235E}"/>
                </a:ext>
              </a:extLst>
            </p:cNvPr>
            <p:cNvSpPr/>
            <p:nvPr/>
          </p:nvSpPr>
          <p:spPr>
            <a:xfrm>
              <a:off x="5562600" y="1905000"/>
              <a:ext cx="408533" cy="431988"/>
            </a:xfrm>
            <a:custGeom>
              <a:avLst/>
              <a:gdLst>
                <a:gd name="connsiteX0" fmla="*/ 54321 w 408533"/>
                <a:gd name="connsiteY0" fmla="*/ 390048 h 431988"/>
                <a:gd name="connsiteX1" fmla="*/ 36214 w 408533"/>
                <a:gd name="connsiteY1" fmla="*/ 362888 h 431988"/>
                <a:gd name="connsiteX2" fmla="*/ 18107 w 408533"/>
                <a:gd name="connsiteY2" fmla="*/ 272353 h 431988"/>
                <a:gd name="connsiteX3" fmla="*/ 9054 w 408533"/>
                <a:gd name="connsiteY3" fmla="*/ 245193 h 431988"/>
                <a:gd name="connsiteX4" fmla="*/ 0 w 408533"/>
                <a:gd name="connsiteY4" fmla="*/ 208979 h 431988"/>
                <a:gd name="connsiteX5" fmla="*/ 27161 w 408533"/>
                <a:gd name="connsiteY5" fmla="*/ 109391 h 431988"/>
                <a:gd name="connsiteX6" fmla="*/ 54321 w 408533"/>
                <a:gd name="connsiteY6" fmla="*/ 91284 h 431988"/>
                <a:gd name="connsiteX7" fmla="*/ 63374 w 408533"/>
                <a:gd name="connsiteY7" fmla="*/ 55070 h 431988"/>
                <a:gd name="connsiteX8" fmla="*/ 90535 w 408533"/>
                <a:gd name="connsiteY8" fmla="*/ 46016 h 431988"/>
                <a:gd name="connsiteX9" fmla="*/ 117695 w 408533"/>
                <a:gd name="connsiteY9" fmla="*/ 27910 h 431988"/>
                <a:gd name="connsiteX10" fmla="*/ 172016 w 408533"/>
                <a:gd name="connsiteY10" fmla="*/ 9803 h 431988"/>
                <a:gd name="connsiteX11" fmla="*/ 199176 w 408533"/>
                <a:gd name="connsiteY11" fmla="*/ 749 h 431988"/>
                <a:gd name="connsiteX12" fmla="*/ 298765 w 408533"/>
                <a:gd name="connsiteY12" fmla="*/ 9803 h 431988"/>
                <a:gd name="connsiteX13" fmla="*/ 316871 w 408533"/>
                <a:gd name="connsiteY13" fmla="*/ 36963 h 431988"/>
                <a:gd name="connsiteX14" fmla="*/ 371192 w 408533"/>
                <a:gd name="connsiteY14" fmla="*/ 73177 h 431988"/>
                <a:gd name="connsiteX15" fmla="*/ 380246 w 408533"/>
                <a:gd name="connsiteY15" fmla="*/ 109391 h 431988"/>
                <a:gd name="connsiteX16" fmla="*/ 398353 w 408533"/>
                <a:gd name="connsiteY16" fmla="*/ 145605 h 431988"/>
                <a:gd name="connsiteX17" fmla="*/ 407406 w 408533"/>
                <a:gd name="connsiteY17" fmla="*/ 172765 h 431988"/>
                <a:gd name="connsiteX18" fmla="*/ 398353 w 408533"/>
                <a:gd name="connsiteY18" fmla="*/ 335727 h 431988"/>
                <a:gd name="connsiteX19" fmla="*/ 371192 w 408533"/>
                <a:gd name="connsiteY19" fmla="*/ 362888 h 431988"/>
                <a:gd name="connsiteX20" fmla="*/ 353085 w 408533"/>
                <a:gd name="connsiteY20" fmla="*/ 390048 h 431988"/>
                <a:gd name="connsiteX21" fmla="*/ 325925 w 408533"/>
                <a:gd name="connsiteY21" fmla="*/ 399102 h 431988"/>
                <a:gd name="connsiteX22" fmla="*/ 298765 w 408533"/>
                <a:gd name="connsiteY22" fmla="*/ 417209 h 431988"/>
                <a:gd name="connsiteX23" fmla="*/ 217283 w 408533"/>
                <a:gd name="connsiteY23" fmla="*/ 426262 h 431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408533" h="431988">
                  <a:moveTo>
                    <a:pt x="54321" y="390048"/>
                  </a:moveTo>
                  <a:cubicBezTo>
                    <a:pt x="48285" y="380995"/>
                    <a:pt x="41080" y="372620"/>
                    <a:pt x="36214" y="362888"/>
                  </a:cubicBezTo>
                  <a:cubicBezTo>
                    <a:pt x="22580" y="335620"/>
                    <a:pt x="23666" y="300148"/>
                    <a:pt x="18107" y="272353"/>
                  </a:cubicBezTo>
                  <a:cubicBezTo>
                    <a:pt x="16235" y="262995"/>
                    <a:pt x="11676" y="254369"/>
                    <a:pt x="9054" y="245193"/>
                  </a:cubicBezTo>
                  <a:cubicBezTo>
                    <a:pt x="5636" y="233229"/>
                    <a:pt x="3018" y="221050"/>
                    <a:pt x="0" y="208979"/>
                  </a:cubicBezTo>
                  <a:cubicBezTo>
                    <a:pt x="4932" y="174455"/>
                    <a:pt x="3325" y="137995"/>
                    <a:pt x="27161" y="109391"/>
                  </a:cubicBezTo>
                  <a:cubicBezTo>
                    <a:pt x="34127" y="101032"/>
                    <a:pt x="45268" y="97320"/>
                    <a:pt x="54321" y="91284"/>
                  </a:cubicBezTo>
                  <a:cubicBezTo>
                    <a:pt x="57339" y="79213"/>
                    <a:pt x="55601" y="64786"/>
                    <a:pt x="63374" y="55070"/>
                  </a:cubicBezTo>
                  <a:cubicBezTo>
                    <a:pt x="69336" y="47618"/>
                    <a:pt x="81999" y="50284"/>
                    <a:pt x="90535" y="46016"/>
                  </a:cubicBezTo>
                  <a:cubicBezTo>
                    <a:pt x="100267" y="41150"/>
                    <a:pt x="107752" y="32329"/>
                    <a:pt x="117695" y="27910"/>
                  </a:cubicBezTo>
                  <a:cubicBezTo>
                    <a:pt x="135136" y="20158"/>
                    <a:pt x="153909" y="15839"/>
                    <a:pt x="172016" y="9803"/>
                  </a:cubicBezTo>
                  <a:lnTo>
                    <a:pt x="199176" y="749"/>
                  </a:lnTo>
                  <a:cubicBezTo>
                    <a:pt x="232372" y="3767"/>
                    <a:pt x="266906" y="0"/>
                    <a:pt x="298765" y="9803"/>
                  </a:cubicBezTo>
                  <a:cubicBezTo>
                    <a:pt x="309164" y="13003"/>
                    <a:pt x="308683" y="29798"/>
                    <a:pt x="316871" y="36963"/>
                  </a:cubicBezTo>
                  <a:cubicBezTo>
                    <a:pt x="333248" y="51293"/>
                    <a:pt x="371192" y="73177"/>
                    <a:pt x="371192" y="73177"/>
                  </a:cubicBezTo>
                  <a:cubicBezTo>
                    <a:pt x="374210" y="85248"/>
                    <a:pt x="375877" y="97740"/>
                    <a:pt x="380246" y="109391"/>
                  </a:cubicBezTo>
                  <a:cubicBezTo>
                    <a:pt x="384985" y="122028"/>
                    <a:pt x="393037" y="133200"/>
                    <a:pt x="398353" y="145605"/>
                  </a:cubicBezTo>
                  <a:cubicBezTo>
                    <a:pt x="402112" y="154376"/>
                    <a:pt x="404388" y="163712"/>
                    <a:pt x="407406" y="172765"/>
                  </a:cubicBezTo>
                  <a:cubicBezTo>
                    <a:pt x="404388" y="227086"/>
                    <a:pt x="408533" y="282283"/>
                    <a:pt x="398353" y="335727"/>
                  </a:cubicBezTo>
                  <a:cubicBezTo>
                    <a:pt x="395957" y="348305"/>
                    <a:pt x="379389" y="353052"/>
                    <a:pt x="371192" y="362888"/>
                  </a:cubicBezTo>
                  <a:cubicBezTo>
                    <a:pt x="364226" y="371247"/>
                    <a:pt x="361581" y="383251"/>
                    <a:pt x="353085" y="390048"/>
                  </a:cubicBezTo>
                  <a:cubicBezTo>
                    <a:pt x="345633" y="396010"/>
                    <a:pt x="334461" y="394834"/>
                    <a:pt x="325925" y="399102"/>
                  </a:cubicBezTo>
                  <a:cubicBezTo>
                    <a:pt x="316193" y="403968"/>
                    <a:pt x="308497" y="412343"/>
                    <a:pt x="298765" y="417209"/>
                  </a:cubicBezTo>
                  <a:cubicBezTo>
                    <a:pt x="269207" y="431988"/>
                    <a:pt x="253102" y="426262"/>
                    <a:pt x="217283" y="426262"/>
                  </a:cubicBezTo>
                </a:path>
              </a:pathLst>
            </a:cu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42878424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DEB32-0263-F572-D9B2-0D5C666E88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Multiplicity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67C5EF-8EBA-A714-334D-300242A04E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sz="3200" b="1" i="0" dirty="0">
                <a:solidFill>
                  <a:schemeClr val="accent6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Multiplicity</a:t>
            </a:r>
            <a:r>
              <a:rPr lang="en-US" b="0" i="0" dirty="0">
                <a:solidFill>
                  <a:srgbClr val="27323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: the </a:t>
            </a:r>
            <a:r>
              <a:rPr lang="en-US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number of edges</a:t>
            </a:r>
            <a:r>
              <a:rPr lang="en-US" b="1" i="0" dirty="0">
                <a:solidFill>
                  <a:srgbClr val="27323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>
                <a:solidFill>
                  <a:srgbClr val="27323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between two vertices.</a:t>
            </a:r>
          </a:p>
          <a:p>
            <a:pPr>
              <a:lnSpc>
                <a:spcPct val="150000"/>
              </a:lnSpc>
            </a:pPr>
            <a:r>
              <a:rPr lang="en-US" b="0" i="0" dirty="0">
                <a:solidFill>
                  <a:srgbClr val="27323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The multiplicity of the edge {B, C}? </a:t>
            </a:r>
            <a:r>
              <a:rPr lang="en-US" b="0" i="0" dirty="0">
                <a:solidFill>
                  <a:srgbClr val="273239"/>
                </a:solidFill>
                <a:effectLst/>
                <a:latin typeface="Nunito" pitchFamily="2" charset="0"/>
              </a:rPr>
              <a:t> 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rgbClr val="27323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multiplicity of the edge {B, C}=2 </a:t>
            </a:r>
            <a:r>
              <a:rPr lang="en-US" dirty="0">
                <a:solidFill>
                  <a:srgbClr val="273239"/>
                </a:solidFill>
                <a:latin typeface="Nunito" pitchFamily="2" charset="0"/>
              </a:rPr>
              <a:t> </a:t>
            </a:r>
            <a:endParaRPr lang="en-US" dirty="0"/>
          </a:p>
        </p:txBody>
      </p:sp>
      <p:pic>
        <p:nvPicPr>
          <p:cNvPr id="9" name="Picture 8" descr="A diagram of a network&#10;&#10;Description automatically generated">
            <a:extLst>
              <a:ext uri="{FF2B5EF4-FFF2-40B4-BE49-F238E27FC236}">
                <a16:creationId xmlns:a16="http://schemas.microsoft.com/office/drawing/2014/main" id="{E5D73CD3-2659-1536-EFF9-4B2D1FFC5E59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098165" y="3063648"/>
            <a:ext cx="3994377" cy="287896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9084009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70D2F8-A464-2A66-49F0-04DF5AC9C1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1A5A8C-198E-A15E-F792-B9D7638C9B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</a:t>
            </a:r>
          </a:p>
          <a:p>
            <a:pPr lvl="1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Multiplicity of (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a,b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lvl="1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Multiplicity of (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b,c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</a:p>
          <a:p>
            <a:pPr lvl="1"/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</a:p>
          <a:p>
            <a:pPr lvl="1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Multiplicity of (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a,b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is 1 </a:t>
            </a:r>
          </a:p>
          <a:p>
            <a:pPr lvl="1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Multiplicity of (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b,c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is 2</a:t>
            </a:r>
          </a:p>
          <a:p>
            <a:pPr lvl="1"/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FA4DD2B7-56F4-D793-6138-A76A57A0F019}"/>
              </a:ext>
            </a:extLst>
          </p:cNvPr>
          <p:cNvGrpSpPr/>
          <p:nvPr/>
        </p:nvGrpSpPr>
        <p:grpSpPr>
          <a:xfrm>
            <a:off x="7924799" y="2075669"/>
            <a:ext cx="3679097" cy="3791731"/>
            <a:chOff x="2362200" y="1905000"/>
            <a:chExt cx="4191000" cy="2761662"/>
          </a:xfrm>
        </p:grpSpPr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BD334AE8-4872-F3EA-852D-AF5098B8E773}"/>
                </a:ext>
              </a:extLst>
            </p:cNvPr>
            <p:cNvSpPr/>
            <p:nvPr/>
          </p:nvSpPr>
          <p:spPr>
            <a:xfrm>
              <a:off x="2971800" y="2286000"/>
              <a:ext cx="228600" cy="2286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599644BB-3986-886E-CD0E-703064BED4D7}"/>
                </a:ext>
              </a:extLst>
            </p:cNvPr>
            <p:cNvSpPr/>
            <p:nvPr/>
          </p:nvSpPr>
          <p:spPr>
            <a:xfrm>
              <a:off x="4648200" y="3886200"/>
              <a:ext cx="228600" cy="2286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6F9FA82-52AC-7FF1-9DBF-79A333AC5891}"/>
                </a:ext>
              </a:extLst>
            </p:cNvPr>
            <p:cNvSpPr/>
            <p:nvPr/>
          </p:nvSpPr>
          <p:spPr>
            <a:xfrm>
              <a:off x="5562600" y="2286000"/>
              <a:ext cx="228600" cy="2286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00B860E4-E087-214F-CD32-08164B7CC023}"/>
                </a:ext>
              </a:extLst>
            </p:cNvPr>
            <p:cNvCxnSpPr>
              <a:endCxn id="19" idx="2"/>
            </p:cNvCxnSpPr>
            <p:nvPr/>
          </p:nvCxnSpPr>
          <p:spPr>
            <a:xfrm flipV="1">
              <a:off x="3276600" y="2400300"/>
              <a:ext cx="2286000" cy="38100"/>
            </a:xfrm>
            <a:prstGeom prst="line">
              <a:avLst/>
            </a:prstGeom>
            <a:ln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3373A6FE-A10E-7D2E-E017-A31C749FF3A0}"/>
                </a:ext>
              </a:extLst>
            </p:cNvPr>
            <p:cNvCxnSpPr>
              <a:stCxn id="17" idx="5"/>
              <a:endCxn id="18" idx="1"/>
            </p:cNvCxnSpPr>
            <p:nvPr/>
          </p:nvCxnSpPr>
          <p:spPr>
            <a:xfrm rot="16200000" flipH="1">
              <a:off x="3205022" y="2443022"/>
              <a:ext cx="1438556" cy="1514756"/>
            </a:xfrm>
            <a:prstGeom prst="line">
              <a:avLst/>
            </a:prstGeom>
            <a:ln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39D81F60-C082-5BA7-D42A-DE56F4C3A95C}"/>
                </a:ext>
              </a:extLst>
            </p:cNvPr>
            <p:cNvCxnSpPr>
              <a:stCxn id="19" idx="4"/>
              <a:endCxn id="18" idx="7"/>
            </p:cNvCxnSpPr>
            <p:nvPr/>
          </p:nvCxnSpPr>
          <p:spPr>
            <a:xfrm rot="5400000">
              <a:off x="4557572" y="2800350"/>
              <a:ext cx="1405078" cy="833578"/>
            </a:xfrm>
            <a:prstGeom prst="line">
              <a:avLst/>
            </a:prstGeom>
            <a:ln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573454A1-09BB-FB0F-DF40-A081827C4602}"/>
                </a:ext>
              </a:extLst>
            </p:cNvPr>
            <p:cNvCxnSpPr>
              <a:stCxn id="18" idx="2"/>
            </p:cNvCxnSpPr>
            <p:nvPr/>
          </p:nvCxnSpPr>
          <p:spPr>
            <a:xfrm rot="10800000">
              <a:off x="2895600" y="3505200"/>
              <a:ext cx="1752600" cy="495300"/>
            </a:xfrm>
            <a:prstGeom prst="line">
              <a:avLst/>
            </a:prstGeom>
            <a:ln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816EAC75-EA5D-385E-4A3F-2D18FE3B4B41}"/>
                </a:ext>
              </a:extLst>
            </p:cNvPr>
            <p:cNvCxnSpPr>
              <a:endCxn id="17" idx="4"/>
            </p:cNvCxnSpPr>
            <p:nvPr/>
          </p:nvCxnSpPr>
          <p:spPr>
            <a:xfrm rot="5400000" flipH="1" flipV="1">
              <a:off x="2495550" y="2914650"/>
              <a:ext cx="990600" cy="1905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21330680-3EC7-DA99-080D-F5AA689B763C}"/>
                </a:ext>
              </a:extLst>
            </p:cNvPr>
            <p:cNvCxnSpPr>
              <a:stCxn id="18" idx="6"/>
            </p:cNvCxnSpPr>
            <p:nvPr/>
          </p:nvCxnSpPr>
          <p:spPr>
            <a:xfrm flipV="1">
              <a:off x="4876800" y="3276600"/>
              <a:ext cx="1447800" cy="723900"/>
            </a:xfrm>
            <a:prstGeom prst="line">
              <a:avLst/>
            </a:prstGeom>
            <a:ln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EA4B4A44-52E9-7EA9-0093-A703D295546B}"/>
                </a:ext>
              </a:extLst>
            </p:cNvPr>
            <p:cNvCxnSpPr>
              <a:endCxn id="19" idx="5"/>
            </p:cNvCxnSpPr>
            <p:nvPr/>
          </p:nvCxnSpPr>
          <p:spPr>
            <a:xfrm rot="16200000" flipV="1">
              <a:off x="5643422" y="2595422"/>
              <a:ext cx="795478" cy="56687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7E2DFA88-BCFB-DD0A-CDEA-8AA8428E031E}"/>
                </a:ext>
              </a:extLst>
            </p:cNvPr>
            <p:cNvSpPr txBox="1"/>
            <p:nvPr/>
          </p:nvSpPr>
          <p:spPr>
            <a:xfrm>
              <a:off x="5257800" y="4038600"/>
              <a:ext cx="457200" cy="6280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i="1" dirty="0"/>
                <a:t>c</a:t>
              </a: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117487B3-7CB2-EB6C-D17E-A38E91A05F7B}"/>
                </a:ext>
              </a:extLst>
            </p:cNvPr>
            <p:cNvSpPr txBox="1"/>
            <p:nvPr/>
          </p:nvSpPr>
          <p:spPr>
            <a:xfrm>
              <a:off x="2362200" y="2362199"/>
              <a:ext cx="457200" cy="6280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i="1" dirty="0"/>
                <a:t>a</a:t>
              </a: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69B4DD16-94B6-3045-B00C-323BDD90177F}"/>
                </a:ext>
              </a:extLst>
            </p:cNvPr>
            <p:cNvSpPr txBox="1"/>
            <p:nvPr/>
          </p:nvSpPr>
          <p:spPr>
            <a:xfrm>
              <a:off x="6096000" y="2209800"/>
              <a:ext cx="457200" cy="6280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i="1" dirty="0"/>
                <a:t>b</a:t>
              </a:r>
            </a:p>
          </p:txBody>
        </p:sp>
        <p:sp>
          <p:nvSpPr>
            <p:cNvPr id="30" name="Freeform 27">
              <a:extLst>
                <a:ext uri="{FF2B5EF4-FFF2-40B4-BE49-F238E27FC236}">
                  <a16:creationId xmlns:a16="http://schemas.microsoft.com/office/drawing/2014/main" id="{C8EC390A-A419-3EAE-7E67-5E742C0EC137}"/>
                </a:ext>
              </a:extLst>
            </p:cNvPr>
            <p:cNvSpPr/>
            <p:nvPr/>
          </p:nvSpPr>
          <p:spPr>
            <a:xfrm>
              <a:off x="4572000" y="4114800"/>
              <a:ext cx="488887" cy="479834"/>
            </a:xfrm>
            <a:custGeom>
              <a:avLst/>
              <a:gdLst>
                <a:gd name="connsiteX0" fmla="*/ 117695 w 488887"/>
                <a:gd name="connsiteY0" fmla="*/ 18107 h 479834"/>
                <a:gd name="connsiteX1" fmla="*/ 63375 w 488887"/>
                <a:gd name="connsiteY1" fmla="*/ 45268 h 479834"/>
                <a:gd name="connsiteX2" fmla="*/ 27161 w 488887"/>
                <a:gd name="connsiteY2" fmla="*/ 99588 h 479834"/>
                <a:gd name="connsiteX3" fmla="*/ 18107 w 488887"/>
                <a:gd name="connsiteY3" fmla="*/ 135802 h 479834"/>
                <a:gd name="connsiteX4" fmla="*/ 0 w 488887"/>
                <a:gd name="connsiteY4" fmla="*/ 190123 h 479834"/>
                <a:gd name="connsiteX5" fmla="*/ 9054 w 488887"/>
                <a:gd name="connsiteY5" fmla="*/ 353085 h 479834"/>
                <a:gd name="connsiteX6" fmla="*/ 81481 w 488887"/>
                <a:gd name="connsiteY6" fmla="*/ 425513 h 479834"/>
                <a:gd name="connsiteX7" fmla="*/ 153909 w 488887"/>
                <a:gd name="connsiteY7" fmla="*/ 461727 h 479834"/>
                <a:gd name="connsiteX8" fmla="*/ 181070 w 488887"/>
                <a:gd name="connsiteY8" fmla="*/ 479834 h 479834"/>
                <a:gd name="connsiteX9" fmla="*/ 316872 w 488887"/>
                <a:gd name="connsiteY9" fmla="*/ 470780 h 479834"/>
                <a:gd name="connsiteX10" fmla="*/ 344032 w 488887"/>
                <a:gd name="connsiteY10" fmla="*/ 461727 h 479834"/>
                <a:gd name="connsiteX11" fmla="*/ 380246 w 488887"/>
                <a:gd name="connsiteY11" fmla="*/ 452673 h 479834"/>
                <a:gd name="connsiteX12" fmla="*/ 407406 w 488887"/>
                <a:gd name="connsiteY12" fmla="*/ 434567 h 479834"/>
                <a:gd name="connsiteX13" fmla="*/ 434567 w 488887"/>
                <a:gd name="connsiteY13" fmla="*/ 407406 h 479834"/>
                <a:gd name="connsiteX14" fmla="*/ 470780 w 488887"/>
                <a:gd name="connsiteY14" fmla="*/ 344032 h 479834"/>
                <a:gd name="connsiteX15" fmla="*/ 479834 w 488887"/>
                <a:gd name="connsiteY15" fmla="*/ 316871 h 479834"/>
                <a:gd name="connsiteX16" fmla="*/ 488887 w 488887"/>
                <a:gd name="connsiteY16" fmla="*/ 262551 h 479834"/>
                <a:gd name="connsiteX17" fmla="*/ 479834 w 488887"/>
                <a:gd name="connsiteY17" fmla="*/ 117695 h 479834"/>
                <a:gd name="connsiteX18" fmla="*/ 416460 w 488887"/>
                <a:gd name="connsiteY18" fmla="*/ 54321 h 479834"/>
                <a:gd name="connsiteX19" fmla="*/ 389299 w 488887"/>
                <a:gd name="connsiteY19" fmla="*/ 36214 h 479834"/>
                <a:gd name="connsiteX20" fmla="*/ 316872 w 488887"/>
                <a:gd name="connsiteY20" fmla="*/ 0 h 4798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88887" h="479834">
                  <a:moveTo>
                    <a:pt x="117695" y="18107"/>
                  </a:moveTo>
                  <a:cubicBezTo>
                    <a:pt x="98321" y="24565"/>
                    <a:pt x="77828" y="28750"/>
                    <a:pt x="63375" y="45268"/>
                  </a:cubicBezTo>
                  <a:cubicBezTo>
                    <a:pt x="49045" y="61645"/>
                    <a:pt x="27161" y="99588"/>
                    <a:pt x="27161" y="99588"/>
                  </a:cubicBezTo>
                  <a:cubicBezTo>
                    <a:pt x="24143" y="111659"/>
                    <a:pt x="21682" y="123884"/>
                    <a:pt x="18107" y="135802"/>
                  </a:cubicBezTo>
                  <a:cubicBezTo>
                    <a:pt x="12622" y="154083"/>
                    <a:pt x="0" y="190123"/>
                    <a:pt x="0" y="190123"/>
                  </a:cubicBezTo>
                  <a:cubicBezTo>
                    <a:pt x="3018" y="244444"/>
                    <a:pt x="1703" y="299179"/>
                    <a:pt x="9054" y="353085"/>
                  </a:cubicBezTo>
                  <a:cubicBezTo>
                    <a:pt x="14622" y="393915"/>
                    <a:pt x="51842" y="405754"/>
                    <a:pt x="81481" y="425513"/>
                  </a:cubicBezTo>
                  <a:cubicBezTo>
                    <a:pt x="144402" y="467461"/>
                    <a:pt x="65326" y="417435"/>
                    <a:pt x="153909" y="461727"/>
                  </a:cubicBezTo>
                  <a:cubicBezTo>
                    <a:pt x="163641" y="466593"/>
                    <a:pt x="172016" y="473798"/>
                    <a:pt x="181070" y="479834"/>
                  </a:cubicBezTo>
                  <a:cubicBezTo>
                    <a:pt x="226337" y="476816"/>
                    <a:pt x="271782" y="475790"/>
                    <a:pt x="316872" y="470780"/>
                  </a:cubicBezTo>
                  <a:cubicBezTo>
                    <a:pt x="326357" y="469726"/>
                    <a:pt x="334856" y="464349"/>
                    <a:pt x="344032" y="461727"/>
                  </a:cubicBezTo>
                  <a:cubicBezTo>
                    <a:pt x="355996" y="458309"/>
                    <a:pt x="368175" y="455691"/>
                    <a:pt x="380246" y="452673"/>
                  </a:cubicBezTo>
                  <a:cubicBezTo>
                    <a:pt x="389299" y="446638"/>
                    <a:pt x="399047" y="441533"/>
                    <a:pt x="407406" y="434567"/>
                  </a:cubicBezTo>
                  <a:cubicBezTo>
                    <a:pt x="417242" y="426370"/>
                    <a:pt x="426370" y="417242"/>
                    <a:pt x="434567" y="407406"/>
                  </a:cubicBezTo>
                  <a:cubicBezTo>
                    <a:pt x="447940" y="391358"/>
                    <a:pt x="462965" y="362267"/>
                    <a:pt x="470780" y="344032"/>
                  </a:cubicBezTo>
                  <a:cubicBezTo>
                    <a:pt x="474539" y="335260"/>
                    <a:pt x="476816" y="325925"/>
                    <a:pt x="479834" y="316871"/>
                  </a:cubicBezTo>
                  <a:cubicBezTo>
                    <a:pt x="482852" y="298764"/>
                    <a:pt x="488887" y="280907"/>
                    <a:pt x="488887" y="262551"/>
                  </a:cubicBezTo>
                  <a:cubicBezTo>
                    <a:pt x="488887" y="214171"/>
                    <a:pt x="484899" y="165809"/>
                    <a:pt x="479834" y="117695"/>
                  </a:cubicBezTo>
                  <a:cubicBezTo>
                    <a:pt x="475625" y="77709"/>
                    <a:pt x="451979" y="78000"/>
                    <a:pt x="416460" y="54321"/>
                  </a:cubicBezTo>
                  <a:cubicBezTo>
                    <a:pt x="407406" y="48285"/>
                    <a:pt x="399622" y="39655"/>
                    <a:pt x="389299" y="36214"/>
                  </a:cubicBezTo>
                  <a:cubicBezTo>
                    <a:pt x="326881" y="15408"/>
                    <a:pt x="348474" y="31604"/>
                    <a:pt x="316872" y="0"/>
                  </a:cubicBezTo>
                </a:path>
              </a:pathLst>
            </a:cu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Freeform 28">
              <a:extLst>
                <a:ext uri="{FF2B5EF4-FFF2-40B4-BE49-F238E27FC236}">
                  <a16:creationId xmlns:a16="http://schemas.microsoft.com/office/drawing/2014/main" id="{9C45927F-463F-72D6-AB65-59C7A8E6E108}"/>
                </a:ext>
              </a:extLst>
            </p:cNvPr>
            <p:cNvSpPr/>
            <p:nvPr/>
          </p:nvSpPr>
          <p:spPr>
            <a:xfrm>
              <a:off x="5562600" y="1905000"/>
              <a:ext cx="408533" cy="431988"/>
            </a:xfrm>
            <a:custGeom>
              <a:avLst/>
              <a:gdLst>
                <a:gd name="connsiteX0" fmla="*/ 54321 w 408533"/>
                <a:gd name="connsiteY0" fmla="*/ 390048 h 431988"/>
                <a:gd name="connsiteX1" fmla="*/ 36214 w 408533"/>
                <a:gd name="connsiteY1" fmla="*/ 362888 h 431988"/>
                <a:gd name="connsiteX2" fmla="*/ 18107 w 408533"/>
                <a:gd name="connsiteY2" fmla="*/ 272353 h 431988"/>
                <a:gd name="connsiteX3" fmla="*/ 9054 w 408533"/>
                <a:gd name="connsiteY3" fmla="*/ 245193 h 431988"/>
                <a:gd name="connsiteX4" fmla="*/ 0 w 408533"/>
                <a:gd name="connsiteY4" fmla="*/ 208979 h 431988"/>
                <a:gd name="connsiteX5" fmla="*/ 27161 w 408533"/>
                <a:gd name="connsiteY5" fmla="*/ 109391 h 431988"/>
                <a:gd name="connsiteX6" fmla="*/ 54321 w 408533"/>
                <a:gd name="connsiteY6" fmla="*/ 91284 h 431988"/>
                <a:gd name="connsiteX7" fmla="*/ 63374 w 408533"/>
                <a:gd name="connsiteY7" fmla="*/ 55070 h 431988"/>
                <a:gd name="connsiteX8" fmla="*/ 90535 w 408533"/>
                <a:gd name="connsiteY8" fmla="*/ 46016 h 431988"/>
                <a:gd name="connsiteX9" fmla="*/ 117695 w 408533"/>
                <a:gd name="connsiteY9" fmla="*/ 27910 h 431988"/>
                <a:gd name="connsiteX10" fmla="*/ 172016 w 408533"/>
                <a:gd name="connsiteY10" fmla="*/ 9803 h 431988"/>
                <a:gd name="connsiteX11" fmla="*/ 199176 w 408533"/>
                <a:gd name="connsiteY11" fmla="*/ 749 h 431988"/>
                <a:gd name="connsiteX12" fmla="*/ 298765 w 408533"/>
                <a:gd name="connsiteY12" fmla="*/ 9803 h 431988"/>
                <a:gd name="connsiteX13" fmla="*/ 316871 w 408533"/>
                <a:gd name="connsiteY13" fmla="*/ 36963 h 431988"/>
                <a:gd name="connsiteX14" fmla="*/ 371192 w 408533"/>
                <a:gd name="connsiteY14" fmla="*/ 73177 h 431988"/>
                <a:gd name="connsiteX15" fmla="*/ 380246 w 408533"/>
                <a:gd name="connsiteY15" fmla="*/ 109391 h 431988"/>
                <a:gd name="connsiteX16" fmla="*/ 398353 w 408533"/>
                <a:gd name="connsiteY16" fmla="*/ 145605 h 431988"/>
                <a:gd name="connsiteX17" fmla="*/ 407406 w 408533"/>
                <a:gd name="connsiteY17" fmla="*/ 172765 h 431988"/>
                <a:gd name="connsiteX18" fmla="*/ 398353 w 408533"/>
                <a:gd name="connsiteY18" fmla="*/ 335727 h 431988"/>
                <a:gd name="connsiteX19" fmla="*/ 371192 w 408533"/>
                <a:gd name="connsiteY19" fmla="*/ 362888 h 431988"/>
                <a:gd name="connsiteX20" fmla="*/ 353085 w 408533"/>
                <a:gd name="connsiteY20" fmla="*/ 390048 h 431988"/>
                <a:gd name="connsiteX21" fmla="*/ 325925 w 408533"/>
                <a:gd name="connsiteY21" fmla="*/ 399102 h 431988"/>
                <a:gd name="connsiteX22" fmla="*/ 298765 w 408533"/>
                <a:gd name="connsiteY22" fmla="*/ 417209 h 431988"/>
                <a:gd name="connsiteX23" fmla="*/ 217283 w 408533"/>
                <a:gd name="connsiteY23" fmla="*/ 426262 h 431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408533" h="431988">
                  <a:moveTo>
                    <a:pt x="54321" y="390048"/>
                  </a:moveTo>
                  <a:cubicBezTo>
                    <a:pt x="48285" y="380995"/>
                    <a:pt x="41080" y="372620"/>
                    <a:pt x="36214" y="362888"/>
                  </a:cubicBezTo>
                  <a:cubicBezTo>
                    <a:pt x="22580" y="335620"/>
                    <a:pt x="23666" y="300148"/>
                    <a:pt x="18107" y="272353"/>
                  </a:cubicBezTo>
                  <a:cubicBezTo>
                    <a:pt x="16235" y="262995"/>
                    <a:pt x="11676" y="254369"/>
                    <a:pt x="9054" y="245193"/>
                  </a:cubicBezTo>
                  <a:cubicBezTo>
                    <a:pt x="5636" y="233229"/>
                    <a:pt x="3018" y="221050"/>
                    <a:pt x="0" y="208979"/>
                  </a:cubicBezTo>
                  <a:cubicBezTo>
                    <a:pt x="4932" y="174455"/>
                    <a:pt x="3325" y="137995"/>
                    <a:pt x="27161" y="109391"/>
                  </a:cubicBezTo>
                  <a:cubicBezTo>
                    <a:pt x="34127" y="101032"/>
                    <a:pt x="45268" y="97320"/>
                    <a:pt x="54321" y="91284"/>
                  </a:cubicBezTo>
                  <a:cubicBezTo>
                    <a:pt x="57339" y="79213"/>
                    <a:pt x="55601" y="64786"/>
                    <a:pt x="63374" y="55070"/>
                  </a:cubicBezTo>
                  <a:cubicBezTo>
                    <a:pt x="69336" y="47618"/>
                    <a:pt x="81999" y="50284"/>
                    <a:pt x="90535" y="46016"/>
                  </a:cubicBezTo>
                  <a:cubicBezTo>
                    <a:pt x="100267" y="41150"/>
                    <a:pt x="107752" y="32329"/>
                    <a:pt x="117695" y="27910"/>
                  </a:cubicBezTo>
                  <a:cubicBezTo>
                    <a:pt x="135136" y="20158"/>
                    <a:pt x="153909" y="15839"/>
                    <a:pt x="172016" y="9803"/>
                  </a:cubicBezTo>
                  <a:lnTo>
                    <a:pt x="199176" y="749"/>
                  </a:lnTo>
                  <a:cubicBezTo>
                    <a:pt x="232372" y="3767"/>
                    <a:pt x="266906" y="0"/>
                    <a:pt x="298765" y="9803"/>
                  </a:cubicBezTo>
                  <a:cubicBezTo>
                    <a:pt x="309164" y="13003"/>
                    <a:pt x="308683" y="29798"/>
                    <a:pt x="316871" y="36963"/>
                  </a:cubicBezTo>
                  <a:cubicBezTo>
                    <a:pt x="333248" y="51293"/>
                    <a:pt x="371192" y="73177"/>
                    <a:pt x="371192" y="73177"/>
                  </a:cubicBezTo>
                  <a:cubicBezTo>
                    <a:pt x="374210" y="85248"/>
                    <a:pt x="375877" y="97740"/>
                    <a:pt x="380246" y="109391"/>
                  </a:cubicBezTo>
                  <a:cubicBezTo>
                    <a:pt x="384985" y="122028"/>
                    <a:pt x="393037" y="133200"/>
                    <a:pt x="398353" y="145605"/>
                  </a:cubicBezTo>
                  <a:cubicBezTo>
                    <a:pt x="402112" y="154376"/>
                    <a:pt x="404388" y="163712"/>
                    <a:pt x="407406" y="172765"/>
                  </a:cubicBezTo>
                  <a:cubicBezTo>
                    <a:pt x="404388" y="227086"/>
                    <a:pt x="408533" y="282283"/>
                    <a:pt x="398353" y="335727"/>
                  </a:cubicBezTo>
                  <a:cubicBezTo>
                    <a:pt x="395957" y="348305"/>
                    <a:pt x="379389" y="353052"/>
                    <a:pt x="371192" y="362888"/>
                  </a:cubicBezTo>
                  <a:cubicBezTo>
                    <a:pt x="364226" y="371247"/>
                    <a:pt x="361581" y="383251"/>
                    <a:pt x="353085" y="390048"/>
                  </a:cubicBezTo>
                  <a:cubicBezTo>
                    <a:pt x="345633" y="396010"/>
                    <a:pt x="334461" y="394834"/>
                    <a:pt x="325925" y="399102"/>
                  </a:cubicBezTo>
                  <a:cubicBezTo>
                    <a:pt x="316193" y="403968"/>
                    <a:pt x="308497" y="412343"/>
                    <a:pt x="298765" y="417209"/>
                  </a:cubicBezTo>
                  <a:cubicBezTo>
                    <a:pt x="269207" y="431988"/>
                    <a:pt x="253102" y="426262"/>
                    <a:pt x="217283" y="426262"/>
                  </a:cubicBezTo>
                </a:path>
              </a:pathLst>
            </a:cu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5" name="Picture 4">
            <a:extLst>
              <a:ext uri="{FF2B5EF4-FFF2-40B4-BE49-F238E27FC236}">
                <a16:creationId xmlns:a16="http://schemas.microsoft.com/office/drawing/2014/main" id="{998F373E-121E-F874-A587-1E23F98275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2144" y="2598778"/>
            <a:ext cx="5150115" cy="202575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2899574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Basic Terminology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indent="0">
              <a:lnSpc>
                <a:spcPct val="150000"/>
              </a:lnSpc>
              <a:buNone/>
            </a:pPr>
            <a:r>
              <a:rPr lang="en-US" b="1" i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Adjacent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(or </a:t>
            </a:r>
            <a:r>
              <a:rPr lang="en-US" b="1" i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Neighbors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 in 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if there is an edge 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between 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</a:p>
          <a:p>
            <a:pPr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7414873"/>
      </p:ext>
    </p:extLst>
  </p:cSld>
  <p:clrMapOvr>
    <a:masterClrMapping/>
  </p:clrMapOvr>
  <p:transition spd="slow">
    <p:wip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Basic Terminology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indent="0">
              <a:lnSpc>
                <a:spcPct val="150000"/>
              </a:lnSpc>
              <a:buNone/>
            </a:pPr>
            <a:r>
              <a:rPr lang="en-US" b="1" i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Adjacent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(or </a:t>
            </a:r>
            <a:r>
              <a:rPr lang="en-US" b="1" i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Neighbors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 in 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if there is an edge 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between 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800" b="0" i="0" dirty="0">
                <a:solidFill>
                  <a:srgbClr val="212529"/>
                </a:solidFill>
                <a:effectLst/>
                <a:latin typeface="Open Sans" panose="020B0606030504020204" pitchFamily="34" charset="0"/>
              </a:rPr>
              <a:t> </a:t>
            </a:r>
            <a:r>
              <a:rPr lang="en-US" sz="2800" b="0" i="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en-US" sz="2800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is adjacent to 2,3   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800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 is adjacent to 1, 3, and 4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800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3 is adjacent to 1 and 2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800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4 is adjacent to 2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800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5 is not adjacent to any vertex </a:t>
            </a:r>
            <a:endParaRPr lang="en-US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6C7492E-2432-AAEE-2D48-6173878FC6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3559841"/>
            <a:ext cx="5095795" cy="266205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7226567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Basic Terminology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indent="0">
              <a:lnSpc>
                <a:spcPct val="150000"/>
              </a:lnSpc>
              <a:buNone/>
            </a:pPr>
            <a:r>
              <a:rPr lang="en-US" dirty="0"/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i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degree of a vertex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 a undirected graph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the number of edges incident with it, </a:t>
            </a:r>
          </a:p>
          <a:p>
            <a:pPr indent="0">
              <a:lnSpc>
                <a:spcPct val="15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degree of the vertex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denoted by 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deg(</a:t>
            </a:r>
            <a:r>
              <a:rPr lang="en-US" i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3952034317"/>
      </p:ext>
    </p:extLst>
  </p:cSld>
  <p:clrMapOvr>
    <a:masterClrMapping/>
  </p:clrMapOvr>
  <p:transition spd="slow">
    <p:wip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Degrees and Neighborhoods of Vertices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9148" y="1124622"/>
            <a:ext cx="10983509" cy="5097273"/>
          </a:xfrm>
        </p:spPr>
        <p:txBody>
          <a:bodyPr>
            <a:normAutofit/>
          </a:bodyPr>
          <a:lstStyle/>
          <a:p>
            <a:pPr indent="0">
              <a:lnSpc>
                <a:spcPct val="15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What are the  degrees  of the vertices in the graphs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?</a:t>
            </a:r>
          </a:p>
          <a:p>
            <a:pPr indent="0">
              <a:lnSpc>
                <a:spcPct val="150000"/>
              </a:lnSpc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indent="0">
              <a:lnSpc>
                <a:spcPct val="150000"/>
              </a:lnSpc>
              <a:buNone/>
            </a:pP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2,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4,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1,  </a:t>
            </a:r>
          </a:p>
          <a:p>
            <a:pPr indent="0">
              <a:lnSpc>
                <a:spcPct val="15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deg(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3, deg(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0.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endParaRPr lang="en-US" dirty="0"/>
          </a:p>
        </p:txBody>
      </p:sp>
      <p:pic>
        <p:nvPicPr>
          <p:cNvPr id="5" name="Content Placeholder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4859"/>
          <a:stretch/>
        </p:blipFill>
        <p:spPr>
          <a:xfrm>
            <a:off x="6893200" y="2031124"/>
            <a:ext cx="4571823" cy="2588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74714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>
            <a:extLst>
              <a:ext uri="{FF2B5EF4-FFF2-40B4-BE49-F238E27FC236}">
                <a16:creationId xmlns:a16="http://schemas.microsoft.com/office/drawing/2014/main" id="{69FEE170-0178-49B3-8E16-3B82D4D90D6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24360"/>
          <a:stretch/>
        </p:blipFill>
        <p:spPr>
          <a:xfrm>
            <a:off x="562482" y="1893453"/>
            <a:ext cx="5533518" cy="411501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2540A0A-AE8E-081B-50AD-CDBFB6DBC5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Degree of a vertex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84905B-D398-6978-0093-2DFA95DFA4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loop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at a vertex contributes 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two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 the degree of that vertex.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US" dirty="0"/>
          </a:p>
        </p:txBody>
      </p:sp>
      <p:pic>
        <p:nvPicPr>
          <p:cNvPr id="2052" name="Picture 4" descr="Examples of adjacency and degree">
            <a:extLst>
              <a:ext uri="{FF2B5EF4-FFF2-40B4-BE49-F238E27FC236}">
                <a16:creationId xmlns:a16="http://schemas.microsoft.com/office/drawing/2014/main" id="{A11E81BC-0DE0-68A5-D4D4-CC7F6A98D97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006"/>
          <a:stretch/>
        </p:blipFill>
        <p:spPr bwMode="auto">
          <a:xfrm>
            <a:off x="7206345" y="1860795"/>
            <a:ext cx="1918606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DC784A1-1C5E-A009-FD07-7E9B4DC2AC6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24360"/>
          <a:stretch/>
        </p:blipFill>
        <p:spPr>
          <a:xfrm>
            <a:off x="631333" y="1834253"/>
            <a:ext cx="5533518" cy="411501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9726179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Degrees and Neighborhoods of Vertices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9148" y="1124622"/>
            <a:ext cx="10983509" cy="5097273"/>
          </a:xfrm>
        </p:spPr>
        <p:txBody>
          <a:bodyPr>
            <a:normAutofit/>
          </a:bodyPr>
          <a:lstStyle/>
          <a:p>
            <a:pPr indent="0">
              <a:buNone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are neighborhoods of the vertices in the graphs </a:t>
            </a:r>
            <a:r>
              <a:rPr 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?</a:t>
            </a:r>
          </a:p>
          <a:p>
            <a:pPr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indent="0">
              <a:buNone/>
            </a:pP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indent="0">
              <a:buNone/>
            </a:pP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{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b, f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},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{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a, c, e, f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},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{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b, d, e, f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},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{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},  </a:t>
            </a:r>
          </a:p>
          <a:p>
            <a:pPr indent="0">
              <a:buNone/>
            </a:pP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{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b, c , f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},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{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b, c, 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},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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. </a:t>
            </a:r>
          </a:p>
          <a:p>
            <a:pPr indent="0">
              <a:buNone/>
            </a:pPr>
            <a:endParaRPr lang="en-US" dirty="0"/>
          </a:p>
        </p:txBody>
      </p:sp>
      <p:pic>
        <p:nvPicPr>
          <p:cNvPr id="5" name="Content Placeholder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4859"/>
          <a:stretch/>
        </p:blipFill>
        <p:spPr>
          <a:xfrm>
            <a:off x="7064829" y="1819350"/>
            <a:ext cx="4571823" cy="258812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2132571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31E9F2-3E3F-646E-FD70-C22A7E0E57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Directed Graphs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4ABEEB-4E1C-59DF-6885-42041D24DC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b="1" i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in-degree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a vertex 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denoted </a:t>
            </a:r>
            <a:r>
              <a:rPr lang="en-US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deg</a:t>
            </a:r>
            <a:r>
              <a:rPr lang="en-US" i="1" baseline="30000" dirty="0">
                <a:solidFill>
                  <a:schemeClr val="accent1"/>
                </a:solidFill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−</a:t>
            </a:r>
            <a:r>
              <a:rPr lang="en-US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is the number of edges which terminate at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b="1" i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out-degree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denoted </a:t>
            </a:r>
            <a:r>
              <a:rPr lang="en-US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deg</a:t>
            </a:r>
            <a:r>
              <a:rPr lang="en-US" i="1" baseline="300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the number of edges with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as their initial vertex. </a:t>
            </a: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Loop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at a vertex contributes 1 to both the in-degree and the out-degree of the vertex.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0201911"/>
      </p:ext>
    </p:extLst>
  </p:cSld>
  <p:clrMapOvr>
    <a:masterClrMapping/>
  </p:clrMapOvr>
  <p:transition spd="slow">
    <p:wip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31E9F2-3E3F-646E-FD70-C22A7E0E57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Directed Graphs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84ABEEB-4E1C-59DF-6885-42041D24DCF9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50800" indent="0">
                  <a:buNone/>
                </a:pPr>
                <a:r>
                  <a:rPr lang="en-US" dirty="0"/>
                  <a:t>In-degree:</a:t>
                </a:r>
              </a:p>
              <a:p>
                <a:endParaRPr lang="en-US" dirty="0"/>
              </a:p>
              <a:p>
                <a:pPr lvl="1">
                  <a:buFont typeface="Wingdings" panose="05000000000000000000" pitchFamily="2" charset="2"/>
                  <a:buChar char="Ø"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i="1" dirty="0">
                            <a:latin typeface="Cambria Math" panose="02040503050406030204" pitchFamily="18" charset="0"/>
                          </a:rPr>
                          <m:t>deg</m:t>
                        </m:r>
                      </m:e>
                      <m:sup>
                        <m:r>
                          <a:rPr lang="en-US" i="1" dirty="0">
                            <a:latin typeface="Cambria Math" panose="02040503050406030204" pitchFamily="18" charset="0"/>
                          </a:rPr>
                          <m:t>−</m:t>
                        </m:r>
                      </m:sup>
                    </m:sSup>
                  </m:oMath>
                </a14:m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(0) = 0</a:t>
                </a:r>
              </a:p>
              <a:p>
                <a:pPr lvl="1">
                  <a:buFont typeface="Wingdings" panose="05000000000000000000" pitchFamily="2" charset="2"/>
                  <a:buChar char="Ø"/>
                </a:pPr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lvl="1">
                  <a:buFont typeface="Wingdings" panose="05000000000000000000" pitchFamily="2" charset="2"/>
                  <a:buChar char="Ø"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i="1" dirty="0">
                            <a:latin typeface="Cambria Math" panose="02040503050406030204" pitchFamily="18" charset="0"/>
                          </a:rPr>
                          <m:t>deg</m:t>
                        </m:r>
                      </m:e>
                      <m:sup>
                        <m:r>
                          <a:rPr lang="en-US" i="1" dirty="0">
                            <a:latin typeface="Cambria Math" panose="02040503050406030204" pitchFamily="18" charset="0"/>
                          </a:rPr>
                          <m:t>−</m:t>
                        </m:r>
                      </m:sup>
                    </m:sSup>
                    <m:r>
                      <a:rPr lang="en-US" i="1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(1) = 1</a:t>
                </a:r>
              </a:p>
              <a:p>
                <a:pPr lvl="1">
                  <a:buFont typeface="Wingdings" panose="05000000000000000000" pitchFamily="2" charset="2"/>
                  <a:buChar char="Ø"/>
                </a:pPr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lvl="1">
                  <a:buFont typeface="Wingdings" panose="05000000000000000000" pitchFamily="2" charset="2"/>
                  <a:buChar char="Ø"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i="1" dirty="0">
                            <a:latin typeface="Cambria Math" panose="02040503050406030204" pitchFamily="18" charset="0"/>
                          </a:rPr>
                          <m:t>deg</m:t>
                        </m:r>
                      </m:e>
                      <m:sup>
                        <m:r>
                          <a:rPr lang="en-US" i="1" dirty="0">
                            <a:latin typeface="Cambria Math" panose="02040503050406030204" pitchFamily="18" charset="0"/>
                          </a:rPr>
                          <m:t>−</m:t>
                        </m:r>
                      </m:sup>
                    </m:sSup>
                  </m:oMath>
                </a14:m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(2) = 1</a:t>
                </a:r>
              </a:p>
              <a:p>
                <a:pPr lvl="1">
                  <a:buFont typeface="Wingdings" panose="05000000000000000000" pitchFamily="2" charset="2"/>
                  <a:buChar char="Ø"/>
                </a:pPr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lvl="1">
                  <a:buFont typeface="Wingdings" panose="05000000000000000000" pitchFamily="2" charset="2"/>
                  <a:buChar char="Ø"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i="1" dirty="0">
                            <a:latin typeface="Cambria Math" panose="02040503050406030204" pitchFamily="18" charset="0"/>
                          </a:rPr>
                          <m:t>deg</m:t>
                        </m:r>
                      </m:e>
                      <m:sup>
                        <m:r>
                          <a:rPr lang="en-US" i="1" dirty="0">
                            <a:latin typeface="Cambria Math" panose="02040503050406030204" pitchFamily="18" charset="0"/>
                          </a:rPr>
                          <m:t>−</m:t>
                        </m:r>
                      </m:sup>
                    </m:sSup>
                  </m:oMath>
                </a14:m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(3) = 3</a:t>
                </a:r>
              </a:p>
              <a:p>
                <a:pPr lvl="1">
                  <a:buFont typeface="Wingdings" panose="05000000000000000000" pitchFamily="2" charset="2"/>
                  <a:buChar char="Ø"/>
                </a:pPr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lvl="1">
                  <a:buFont typeface="Wingdings" panose="05000000000000000000" pitchFamily="2" charset="2"/>
                  <a:buChar char="Ø"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i="1" dirty="0">
                            <a:latin typeface="Cambria Math" panose="02040503050406030204" pitchFamily="18" charset="0"/>
                          </a:rPr>
                          <m:t>deg</m:t>
                        </m:r>
                      </m:e>
                      <m:sup>
                        <m:r>
                          <a:rPr lang="en-US" i="1" dirty="0">
                            <a:latin typeface="Cambria Math" panose="02040503050406030204" pitchFamily="18" charset="0"/>
                          </a:rPr>
                          <m:t>−</m:t>
                        </m:r>
                      </m:sup>
                    </m:sSup>
                  </m:oMath>
                </a14:m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(4) = 2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84ABEEB-4E1C-59DF-6885-42041D24DCF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6"/>
                <a:stretch>
                  <a:fillRect l="-70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8" name="Picture 4" descr="Digraph">
            <a:extLst>
              <a:ext uri="{FF2B5EF4-FFF2-40B4-BE49-F238E27FC236}">
                <a16:creationId xmlns:a16="http://schemas.microsoft.com/office/drawing/2014/main" id="{66B24BA5-27A8-F9BB-2792-915F7B9AF4F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660"/>
          <a:stretch/>
        </p:blipFill>
        <p:spPr bwMode="auto">
          <a:xfrm>
            <a:off x="4289230" y="1626480"/>
            <a:ext cx="6834116" cy="4135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4230574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31E9F2-3E3F-646E-FD70-C22A7E0E57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Directed Graphs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84ABEEB-4E1C-59DF-6885-42041D24DCF9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50800" indent="0">
                  <a:buNone/>
                </a:pPr>
                <a:r>
                  <a:rPr lang="en-US" dirty="0"/>
                  <a:t>out-degree:</a:t>
                </a:r>
              </a:p>
              <a:p>
                <a:endParaRPr lang="en-US" dirty="0"/>
              </a:p>
              <a:p>
                <a:pPr lvl="1">
                  <a:buFont typeface="Wingdings" panose="05000000000000000000" pitchFamily="2" charset="2"/>
                  <a:buChar char="Ø"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i="1" dirty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i="1" dirty="0">
                            <a:latin typeface="Cambria Math" panose="02040503050406030204" pitchFamily="18" charset="0"/>
                          </a:rPr>
                          <m:t>deg</m:t>
                        </m:r>
                      </m:e>
                      <m:sup>
                        <m:r>
                          <a:rPr lang="en-US" b="0" i="1" dirty="0" smtClean="0">
                            <a:latin typeface="Cambria Math" panose="02040503050406030204" pitchFamily="18" charset="0"/>
                          </a:rPr>
                          <m:t>+</m:t>
                        </m:r>
                      </m:sup>
                    </m:sSup>
                  </m:oMath>
                </a14:m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(0) = 3</a:t>
                </a:r>
              </a:p>
              <a:p>
                <a:pPr lvl="1">
                  <a:buFont typeface="Wingdings" panose="05000000000000000000" pitchFamily="2" charset="2"/>
                  <a:buChar char="Ø"/>
                </a:pPr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lvl="1">
                  <a:buFont typeface="Wingdings" panose="05000000000000000000" pitchFamily="2" charset="2"/>
                  <a:buChar char="Ø"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i="1" dirty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i="1" dirty="0">
                            <a:latin typeface="Cambria Math" panose="02040503050406030204" pitchFamily="18" charset="0"/>
                          </a:rPr>
                          <m:t>deg</m:t>
                        </m:r>
                      </m:e>
                      <m:sup>
                        <m:r>
                          <a:rPr lang="en-US" b="0" i="1" dirty="0" smtClean="0">
                            <a:latin typeface="Cambria Math" panose="02040503050406030204" pitchFamily="18" charset="0"/>
                          </a:rPr>
                          <m:t>+</m:t>
                        </m:r>
                      </m:sup>
                    </m:sSup>
                    <m:r>
                      <a:rPr lang="en-US" i="1" dirty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(1) = 2</a:t>
                </a:r>
              </a:p>
              <a:p>
                <a:pPr lvl="1">
                  <a:buFont typeface="Wingdings" panose="05000000000000000000" pitchFamily="2" charset="2"/>
                  <a:buChar char="Ø"/>
                </a:pPr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lvl="1">
                  <a:buFont typeface="Wingdings" panose="05000000000000000000" pitchFamily="2" charset="2"/>
                  <a:buChar char="Ø"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i="1" dirty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i="1" dirty="0">
                            <a:latin typeface="Cambria Math" panose="02040503050406030204" pitchFamily="18" charset="0"/>
                          </a:rPr>
                          <m:t>deg</m:t>
                        </m:r>
                      </m:e>
                      <m:sup>
                        <m:r>
                          <a:rPr lang="en-US" b="0" i="1" dirty="0" smtClean="0">
                            <a:latin typeface="Cambria Math" panose="02040503050406030204" pitchFamily="18" charset="0"/>
                          </a:rPr>
                          <m:t>+</m:t>
                        </m:r>
                      </m:sup>
                    </m:sSup>
                  </m:oMath>
                </a14:m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(2) = 1</a:t>
                </a:r>
              </a:p>
              <a:p>
                <a:pPr lvl="1">
                  <a:buFont typeface="Wingdings" panose="05000000000000000000" pitchFamily="2" charset="2"/>
                  <a:buChar char="Ø"/>
                </a:pPr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lvl="1">
                  <a:buFont typeface="Wingdings" panose="05000000000000000000" pitchFamily="2" charset="2"/>
                  <a:buChar char="Ø"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i="1" dirty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i="1" dirty="0">
                            <a:latin typeface="Cambria Math" panose="02040503050406030204" pitchFamily="18" charset="0"/>
                          </a:rPr>
                          <m:t>deg</m:t>
                        </m:r>
                      </m:e>
                      <m:sup>
                        <m:r>
                          <a:rPr lang="en-US" b="0" i="1" dirty="0" smtClean="0">
                            <a:latin typeface="Cambria Math" panose="02040503050406030204" pitchFamily="18" charset="0"/>
                          </a:rPr>
                          <m:t>+</m:t>
                        </m:r>
                      </m:sup>
                    </m:sSup>
                  </m:oMath>
                </a14:m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(3) = 1</a:t>
                </a:r>
              </a:p>
              <a:p>
                <a:pPr lvl="1">
                  <a:buFont typeface="Wingdings" panose="05000000000000000000" pitchFamily="2" charset="2"/>
                  <a:buChar char="Ø"/>
                </a:pPr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lvl="1">
                  <a:buFont typeface="Wingdings" panose="05000000000000000000" pitchFamily="2" charset="2"/>
                  <a:buChar char="Ø"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i="1" dirty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i="1" dirty="0">
                            <a:latin typeface="Cambria Math" panose="02040503050406030204" pitchFamily="18" charset="0"/>
                          </a:rPr>
                          <m:t>deg</m:t>
                        </m:r>
                      </m:e>
                      <m:sup>
                        <m:r>
                          <a:rPr lang="en-US" b="0" i="1" dirty="0" smtClean="0">
                            <a:latin typeface="Cambria Math" panose="02040503050406030204" pitchFamily="18" charset="0"/>
                          </a:rPr>
                          <m:t>+</m:t>
                        </m:r>
                      </m:sup>
                    </m:sSup>
                  </m:oMath>
                </a14:m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(4) = 0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84ABEEB-4E1C-59DF-6885-42041D24DCF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6"/>
                <a:stretch>
                  <a:fillRect l="-70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4" descr="Digraph">
            <a:extLst>
              <a:ext uri="{FF2B5EF4-FFF2-40B4-BE49-F238E27FC236}">
                <a16:creationId xmlns:a16="http://schemas.microsoft.com/office/drawing/2014/main" id="{A9442551-0760-1BBB-45A6-F5E4804A5FE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660"/>
          <a:stretch/>
        </p:blipFill>
        <p:spPr bwMode="auto">
          <a:xfrm>
            <a:off x="4289230" y="1626480"/>
            <a:ext cx="6834116" cy="4135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0036486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Degrees of Vertices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Autofit/>
              </a:bodyPr>
              <a:lstStyle/>
              <a:p>
                <a:pPr indent="0">
                  <a:buNone/>
                </a:pPr>
                <a:endParaRPr lang="en-US" sz="1200" dirty="0"/>
              </a:p>
              <a:p>
                <a:pPr indent="0">
                  <a:lnSpc>
                    <a:spcPct val="150000"/>
                  </a:lnSpc>
                  <a:buNone/>
                </a:pPr>
                <a:r>
                  <a:rPr lang="en-US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Theorem 1 (</a:t>
                </a:r>
                <a:r>
                  <a:rPr lang="en-US" b="1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Handshaking Theorem</a:t>
                </a:r>
                <a:r>
                  <a:rPr lang="en-US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 If  </a:t>
                </a:r>
                <a:r>
                  <a:rPr lang="en-US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(</a:t>
                </a:r>
                <a:r>
                  <a:rPr lang="en-US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</a:t>
                </a:r>
                <a:r>
                  <a:rPr lang="en-US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is  an </a:t>
                </a:r>
                <a:r>
                  <a:rPr lang="en-US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undirected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graph with </a:t>
                </a:r>
                <a:r>
                  <a:rPr lang="en-US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edges, then</a:t>
                </a:r>
              </a:p>
              <a:p>
                <a:pPr>
                  <a:lnSpc>
                    <a:spcPct val="150000"/>
                  </a:lnSpc>
                  <a:buNone/>
                </a:pPr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/>
                        </a:rPr>
                        <m:t>2</m:t>
                      </m:r>
                      <m:r>
                        <a:rPr lang="en-US" i="1">
                          <a:latin typeface="Cambria Math"/>
                        </a:rPr>
                        <m:t>𝑚</m:t>
                      </m:r>
                      <m:r>
                        <a:rPr lang="en-US" i="1">
                          <a:latin typeface="Cambria Math"/>
                        </a:rPr>
                        <m:t>=</m:t>
                      </m:r>
                      <m:nary>
                        <m:naryPr>
                          <m:chr m:val="∑"/>
                          <m:limLoc m:val="subSup"/>
                          <m:supHide m:val="on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9"/>
                            </m:rPr>
                            <a:rPr lang="en-US" i="1">
                              <a:latin typeface="Cambria Math"/>
                            </a:rPr>
                            <m:t>𝑣</m:t>
                          </m:r>
                          <m:r>
                            <a:rPr lang="en-US" i="1">
                              <a:latin typeface="Cambria Math"/>
                              <a:ea typeface="Cambria Math"/>
                            </a:rPr>
                            <m:t>∈</m:t>
                          </m:r>
                          <m:r>
                            <a:rPr lang="en-US" i="1">
                              <a:latin typeface="Cambria Math"/>
                              <a:ea typeface="Cambria Math"/>
                            </a:rPr>
                            <m:t>𝑉</m:t>
                          </m:r>
                        </m:sub>
                        <m:sup/>
                        <m:e>
                          <m:r>
                            <m:rPr>
                              <m:sty m:val="p"/>
                            </m:rPr>
                            <a:rPr lang="en-US">
                              <a:latin typeface="Cambria Math"/>
                            </a:rPr>
                            <m:t>deg</m:t>
                          </m:r>
                          <m:r>
                            <a:rPr lang="en-US" i="1">
                              <a:latin typeface="Cambria Math"/>
                            </a:rPr>
                            <m:t>⁡(</m:t>
                          </m:r>
                          <m:r>
                            <a:rPr lang="en-US" i="1">
                              <a:latin typeface="Cambria Math"/>
                            </a:rPr>
                            <m:t>𝑣</m:t>
                          </m:r>
                          <m:r>
                            <a:rPr lang="en-US" i="1">
                              <a:latin typeface="Cambria Math"/>
                            </a:rPr>
                            <m:t>)</m:t>
                          </m:r>
                        </m:e>
                      </m:nary>
                    </m:oMath>
                  </m:oMathPara>
                </a14:m>
                <a:endParaRPr lang="en-US" dirty="0">
                  <a:latin typeface="Times New Roman" panose="02020603050405020304" pitchFamily="18" charset="0"/>
                </a:endParaRPr>
              </a:p>
              <a:p>
                <a:pPr algn="ctr">
                  <a:buNone/>
                </a:pP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2* number of edges= sum of degrees</a:t>
                </a:r>
              </a:p>
              <a:p>
                <a:pPr indent="0">
                  <a:buNone/>
                </a:pPr>
                <a:endParaRPr lang="en-US" sz="1200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5" name="Picture 34">
            <a:extLst>
              <a:ext uri="{FF2B5EF4-FFF2-40B4-BE49-F238E27FC236}">
                <a16:creationId xmlns:a16="http://schemas.microsoft.com/office/drawing/2014/main" id="{353FCD57-FB38-0AFC-0BB2-A99FF4776C76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24360"/>
          <a:stretch/>
        </p:blipFill>
        <p:spPr>
          <a:xfrm>
            <a:off x="1285061" y="1371494"/>
            <a:ext cx="5533518" cy="4115011"/>
          </a:xfrm>
          <a:prstGeom prst="rect">
            <a:avLst/>
          </a:prstGeom>
        </p:spPr>
      </p:pic>
      <p:pic>
        <p:nvPicPr>
          <p:cNvPr id="36" name="Picture 4" descr="Examples of adjacency and degree">
            <a:extLst>
              <a:ext uri="{FF2B5EF4-FFF2-40B4-BE49-F238E27FC236}">
                <a16:creationId xmlns:a16="http://schemas.microsoft.com/office/drawing/2014/main" id="{B6FCD4F6-E0AE-B3B9-32F1-8EADF2906E1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006"/>
          <a:stretch/>
        </p:blipFill>
        <p:spPr bwMode="auto">
          <a:xfrm>
            <a:off x="7928924" y="1338836"/>
            <a:ext cx="1918606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2784670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Handshaking Theorem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indent="0">
              <a:lnSpc>
                <a:spcPct val="15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many edges are there in a graph with 10 vertices of degree six?</a:t>
            </a:r>
          </a:p>
          <a:p>
            <a:pPr indent="0">
              <a:lnSpc>
                <a:spcPct val="150000"/>
              </a:lnSpc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Because the sum of the degrees of the vertices is     6 </a:t>
            </a:r>
            <a:r>
              <a:rPr lang="en-US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  <a:sym typeface="Symbol"/>
              </a:rPr>
              <a:t>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 = 60, the handshaking theorem tells us that 2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60.             </a:t>
            </a:r>
          </a:p>
          <a:p>
            <a:pPr indent="0">
              <a:lnSpc>
                <a:spcPct val="15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 the number of edges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30.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6446959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Handshaking Theorem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indent="0">
              <a:lnSpc>
                <a:spcPct val="15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simple graph G has 24 edges and degree of each vertex is 4. Find the number of vertices.</a:t>
            </a:r>
          </a:p>
          <a:p>
            <a:pPr indent="0">
              <a:lnSpc>
                <a:spcPct val="15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indent="0">
              <a:lnSpc>
                <a:spcPct val="11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2* number of edges= sum of degrees</a:t>
            </a:r>
          </a:p>
          <a:p>
            <a:pPr indent="0">
              <a:lnSpc>
                <a:spcPct val="11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2*24=sum of degrees</a:t>
            </a:r>
          </a:p>
          <a:p>
            <a:pPr indent="0">
              <a:lnSpc>
                <a:spcPct val="11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48=number of vertex*4</a:t>
            </a:r>
          </a:p>
          <a:p>
            <a:pPr indent="0">
              <a:lnSpc>
                <a:spcPct val="11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number of vertex=12</a:t>
            </a:r>
          </a:p>
          <a:p>
            <a:pPr indent="0">
              <a:lnSpc>
                <a:spcPct val="150000"/>
              </a:lnSpc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4099006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0B37336B-9DD7-0855-C486-8E9D206729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Graph Representation</a:t>
            </a:r>
          </a:p>
        </p:txBody>
      </p:sp>
    </p:spTree>
    <p:extLst>
      <p:ext uri="{BB962C8B-B14F-4D97-AF65-F5344CB8AC3E}">
        <p14:creationId xmlns:p14="http://schemas.microsoft.com/office/powerpoint/2010/main" val="3141054559"/>
      </p:ext>
    </p:extLst>
  </p:cSld>
  <p:clrMapOvr>
    <a:masterClrMapping/>
  </p:clrMapOvr>
  <p:transition spd="slow">
    <p:wip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Representing Graphs: Adjacency Lists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0">
              <a:lnSpc>
                <a:spcPct val="15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Definition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An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adjacency list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be used to represent a graph with </a:t>
            </a:r>
            <a:r>
              <a:rPr lang="en-US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multiple edges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by specifying the vertices that are adjacent to each vertex of the graph.</a:t>
            </a:r>
          </a:p>
          <a:p>
            <a:pPr indent="0">
              <a:lnSpc>
                <a:spcPct val="150000"/>
              </a:lnSpc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buNone/>
            </a:pPr>
            <a:endParaRPr lang="en-US" dirty="0"/>
          </a:p>
          <a:p>
            <a:pPr indent="0">
              <a:buNone/>
            </a:pPr>
            <a:endParaRPr lang="en-US" dirty="0"/>
          </a:p>
          <a:p>
            <a:pPr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0788592"/>
      </p:ext>
    </p:extLst>
  </p:cSld>
  <p:clrMapOvr>
    <a:masterClrMapping/>
  </p:clrMapOvr>
  <p:transition spd="slow">
    <p:wip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Representing Graphs: Adjacency Lists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0">
              <a:lnSpc>
                <a:spcPct val="150000"/>
              </a:lnSpc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buNone/>
            </a:pPr>
            <a:endParaRPr lang="en-US" dirty="0"/>
          </a:p>
          <a:p>
            <a:pPr indent="0">
              <a:buNone/>
            </a:pPr>
            <a:endParaRPr lang="en-US" dirty="0"/>
          </a:p>
          <a:p>
            <a:pPr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4114" y="1070874"/>
            <a:ext cx="3592287" cy="335423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33"/>
          <a:stretch/>
        </p:blipFill>
        <p:spPr>
          <a:xfrm>
            <a:off x="7239001" y="2122714"/>
            <a:ext cx="3749808" cy="2534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6312059"/>
      </p:ext>
    </p:extLst>
  </p:cSld>
  <p:clrMapOvr>
    <a:masterClrMapping/>
  </p:clrMapOvr>
  <p:transition spd="slow">
    <p:wip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Representing Graphs: Adjacency Lists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0">
              <a:lnSpc>
                <a:spcPct val="150000"/>
              </a:lnSpc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buNone/>
            </a:pPr>
            <a:endParaRPr lang="en-US" dirty="0"/>
          </a:p>
          <a:p>
            <a:pPr indent="0">
              <a:buNone/>
            </a:pPr>
            <a:endParaRPr lang="en-US" dirty="0"/>
          </a:p>
          <a:p>
            <a:pPr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1093" y="2427514"/>
            <a:ext cx="4396189" cy="375098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217"/>
          <a:stretch/>
        </p:blipFill>
        <p:spPr>
          <a:xfrm>
            <a:off x="6194411" y="2026439"/>
            <a:ext cx="5001311" cy="2805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001246"/>
      </p:ext>
    </p:extLst>
  </p:cSld>
  <p:clrMapOvr>
    <a:masterClrMapping/>
  </p:clrMapOvr>
  <p:transition spd="slow">
    <p:wip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Representation of Graphs: Adjacency Matrices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0">
              <a:lnSpc>
                <a:spcPct val="15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Definition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Suppose that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is a simple graph where |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| =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The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adjacency matrix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 ×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zero-one matrix with:</a:t>
            </a:r>
          </a:p>
          <a:p>
            <a:pPr marL="914400" indent="-457200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1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as its (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entry when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are adjacent, </a:t>
            </a:r>
          </a:p>
          <a:p>
            <a:pPr marL="914400" indent="-457200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0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as its (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entry when they are not adjacent.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other words, if the graphs adjacency matrix is                </a:t>
            </a:r>
          </a:p>
        </p:txBody>
      </p:sp>
      <p:pic>
        <p:nvPicPr>
          <p:cNvPr id="4" name="Picture 3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6816" y="5002695"/>
            <a:ext cx="7953836" cy="1149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8618960"/>
      </p:ext>
    </p:extLst>
  </p:cSld>
  <p:clrMapOvr>
    <a:masterClrMapping/>
  </p:clrMapOvr>
  <p:transition spd="slow">
    <p:wip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Adjacency Matrices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3868" y="2913097"/>
            <a:ext cx="2228437" cy="3017384"/>
          </a:xfrm>
        </p:spPr>
      </p:pic>
      <p:pic>
        <p:nvPicPr>
          <p:cNvPr id="14" name="Picture 13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6515" y="3074150"/>
            <a:ext cx="3755646" cy="2695279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8C311481-68F4-0138-087D-3FD75DC3B9A8}"/>
              </a:ext>
            </a:extLst>
          </p:cNvPr>
          <p:cNvSpPr txBox="1"/>
          <p:nvPr/>
        </p:nvSpPr>
        <p:spPr>
          <a:xfrm>
            <a:off x="1357172" y="1088571"/>
            <a:ext cx="73285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Represent the Following Graph using Adjacency Matrix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2513854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Adjacency Matrices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5800" y="1343698"/>
            <a:ext cx="2320028" cy="315258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5857" y="1995275"/>
            <a:ext cx="3204768" cy="2299936"/>
          </a:xfrm>
          <a:prstGeom prst="rect">
            <a:avLst/>
          </a:prstGeom>
        </p:spPr>
      </p:pic>
      <p:sp>
        <p:nvSpPr>
          <p:cNvPr id="21" name="Content Placeholder 20">
            <a:extLst>
              <a:ext uri="{FF2B5EF4-FFF2-40B4-BE49-F238E27FC236}">
                <a16:creationId xmlns:a16="http://schemas.microsoft.com/office/drawing/2014/main" id="{A61AE85F-8B5B-0500-0184-91B8B6834C26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479425" y="1123950"/>
            <a:ext cx="11233150" cy="5529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Represent the Following Graph using Adjacency Matrix</a:t>
            </a:r>
          </a:p>
        </p:txBody>
      </p:sp>
    </p:spTree>
    <p:extLst>
      <p:ext uri="{BB962C8B-B14F-4D97-AF65-F5344CB8AC3E}">
        <p14:creationId xmlns:p14="http://schemas.microsoft.com/office/powerpoint/2010/main" val="100514194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92B933-880C-7032-791D-3933C1AB59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Adjacency Matrices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137B1EE-46B4-B258-6D33-F7A6DE7F2067}"/>
              </a:ext>
            </a:extLst>
          </p:cNvPr>
          <p:cNvSpPr txBox="1"/>
          <p:nvPr/>
        </p:nvSpPr>
        <p:spPr>
          <a:xfrm>
            <a:off x="595172" y="1262742"/>
            <a:ext cx="73285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Represent the Following Graph using Adjacency Matrix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4C850CF4-E2E5-89A2-D3AE-5C41FA85343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6173"/>
          <a:stretch/>
        </p:blipFill>
        <p:spPr bwMode="auto">
          <a:xfrm>
            <a:off x="1117685" y="1724407"/>
            <a:ext cx="5359315" cy="4497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F036B574-EF7D-78EB-DD9B-58F109E5ACC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029"/>
          <a:stretch/>
        </p:blipFill>
        <p:spPr bwMode="auto">
          <a:xfrm>
            <a:off x="7451866" y="1724407"/>
            <a:ext cx="4477571" cy="4497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1716076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Adjacency Matrices for pseudo graph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6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Adjacency matrices can also be used to represent graphs with loops and multiple edges. </a:t>
            </a:r>
          </a:p>
          <a:p>
            <a:pPr>
              <a:lnSpc>
                <a:spcPct val="16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multiple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edges connect the same pair of vertices or if multiple </a:t>
            </a:r>
            <a:r>
              <a:rPr lang="en-US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loops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are present at the same vertex , the (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entry equals the number of edges connecting the pair of vertices. </a:t>
            </a:r>
          </a:p>
          <a:p>
            <a:pPr indent="0">
              <a:buNone/>
            </a:pPr>
            <a:r>
              <a:rPr lang="en-US" dirty="0"/>
              <a:t>  </a:t>
            </a:r>
          </a:p>
          <a:p>
            <a:pPr indent="0">
              <a:buNone/>
            </a:pPr>
            <a:r>
              <a:rPr lang="en-US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3723089863"/>
      </p:ext>
    </p:extLst>
  </p:cSld>
  <p:clrMapOvr>
    <a:masterClrMapping/>
  </p:clrMapOvr>
  <p:transition spd="slow">
    <p:wip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Adjacency Matrices for pseudo graph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indent="0">
              <a:buNone/>
            </a:pPr>
            <a:r>
              <a:rPr lang="en-US" b="1" dirty="0"/>
              <a:t>Example</a:t>
            </a:r>
            <a:r>
              <a:rPr lang="en-US" dirty="0"/>
              <a:t>: We give the adjacency matrix  of the pseudograph shown here using the ordering of vertices </a:t>
            </a:r>
            <a:r>
              <a:rPr lang="en-US" i="1" dirty="0"/>
              <a:t>a</a:t>
            </a:r>
            <a:r>
              <a:rPr lang="en-US" dirty="0"/>
              <a:t>, </a:t>
            </a:r>
            <a:r>
              <a:rPr lang="en-US" i="1" dirty="0"/>
              <a:t>b</a:t>
            </a:r>
            <a:r>
              <a:rPr lang="en-US" dirty="0"/>
              <a:t>, </a:t>
            </a:r>
            <a:r>
              <a:rPr lang="en-US" i="1" dirty="0"/>
              <a:t>c</a:t>
            </a:r>
            <a:r>
              <a:rPr lang="en-US" dirty="0"/>
              <a:t>, </a:t>
            </a:r>
            <a:r>
              <a:rPr lang="en-US" i="1" dirty="0"/>
              <a:t>d</a:t>
            </a:r>
            <a:r>
              <a:rPr lang="en-US" dirty="0"/>
              <a:t>.  </a:t>
            </a:r>
          </a:p>
          <a:p>
            <a:pPr indent="0">
              <a:buNone/>
            </a:pPr>
            <a:endParaRPr lang="en-US" dirty="0"/>
          </a:p>
          <a:p>
            <a:pPr indent="0">
              <a:buNone/>
            </a:pPr>
            <a:r>
              <a:rPr lang="en-US" dirty="0"/>
              <a:t>  </a:t>
            </a:r>
          </a:p>
          <a:p>
            <a:pPr indent="0">
              <a:buNone/>
            </a:pPr>
            <a:r>
              <a:rPr lang="en-US" dirty="0"/>
              <a:t>  </a:t>
            </a:r>
          </a:p>
          <a:p>
            <a:pPr indent="0">
              <a:buNone/>
            </a:pPr>
            <a:r>
              <a:rPr lang="en-US" dirty="0"/>
              <a:t> 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1342" y="2427514"/>
            <a:ext cx="3082063" cy="322010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3601" y="2427514"/>
            <a:ext cx="4486943" cy="3220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8655316"/>
      </p:ext>
    </p:extLst>
  </p:cSld>
  <p:clrMapOvr>
    <a:masterClrMapping/>
  </p:clrMapOvr>
  <p:transition spd="slow">
    <p:wip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1BAC6F-991D-63A9-3628-F880271800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Adjacency Matrices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69129F-892F-44C7-6F10-3701F1AF3D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Graph Type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84E9A6C-7A95-5965-47E5-50897B554696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8032" y="2319031"/>
            <a:ext cx="3204768" cy="2299936"/>
          </a:xfrm>
          <a:prstGeom prst="rect">
            <a:avLst/>
          </a:prstGeom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37B0B308-9AEB-B066-558D-0FB56A07CA0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029"/>
          <a:stretch/>
        </p:blipFill>
        <p:spPr bwMode="auto">
          <a:xfrm>
            <a:off x="7262800" y="1269029"/>
            <a:ext cx="4477571" cy="4497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D661071-316C-32DB-FD08-464BA728DC38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406953"/>
            <a:ext cx="2848273" cy="2044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41166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1BAC6F-991D-63A9-3628-F880271800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Adjacency Matrices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69129F-892F-44C7-6F10-3701F1AF3D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Graph Type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84E9A6C-7A95-5965-47E5-50897B554696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8032" y="2319031"/>
            <a:ext cx="3204768" cy="2299936"/>
          </a:xfrm>
          <a:prstGeom prst="rect">
            <a:avLst/>
          </a:prstGeom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37B0B308-9AEB-B066-558D-0FB56A07CA0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029"/>
          <a:stretch/>
        </p:blipFill>
        <p:spPr bwMode="auto">
          <a:xfrm>
            <a:off x="7262800" y="1269029"/>
            <a:ext cx="4477571" cy="4497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D661071-316C-32DB-FD08-464BA728DC38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406953"/>
            <a:ext cx="2848273" cy="221201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25E057A-9695-0FCF-3A53-93AF22DD88A9}"/>
              </a:ext>
            </a:extLst>
          </p:cNvPr>
          <p:cNvSpPr/>
          <p:nvPr/>
        </p:nvSpPr>
        <p:spPr>
          <a:xfrm>
            <a:off x="1169730" y="4986978"/>
            <a:ext cx="218521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Multiedge</a:t>
            </a:r>
            <a:endParaRPr lang="en-US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1F75ACE-CBD3-F197-7933-14BF67A7BCE2}"/>
              </a:ext>
            </a:extLst>
          </p:cNvPr>
          <p:cNvSpPr/>
          <p:nvPr/>
        </p:nvSpPr>
        <p:spPr>
          <a:xfrm>
            <a:off x="4297556" y="5056473"/>
            <a:ext cx="233910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undirected</a:t>
            </a:r>
            <a:endParaRPr lang="en-US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331EE8E-06C6-FEF8-B9C0-281320937693}"/>
              </a:ext>
            </a:extLst>
          </p:cNvPr>
          <p:cNvSpPr/>
          <p:nvPr/>
        </p:nvSpPr>
        <p:spPr>
          <a:xfrm>
            <a:off x="7977223" y="5119704"/>
            <a:ext cx="190308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Directed</a:t>
            </a:r>
            <a:endParaRPr lang="en-US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E6C534-8C0E-4275-570D-7E1FA201E38E}"/>
              </a:ext>
            </a:extLst>
          </p:cNvPr>
          <p:cNvSpPr/>
          <p:nvPr/>
        </p:nvSpPr>
        <p:spPr>
          <a:xfrm>
            <a:off x="1024159" y="5633309"/>
            <a:ext cx="13003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Loops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5059383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19213C6-4FBB-F16F-E5AB-C3F7226766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Recap</a:t>
            </a:r>
          </a:p>
        </p:txBody>
      </p:sp>
    </p:spTree>
    <p:extLst>
      <p:ext uri="{BB962C8B-B14F-4D97-AF65-F5344CB8AC3E}">
        <p14:creationId xmlns:p14="http://schemas.microsoft.com/office/powerpoint/2010/main" val="1282793844"/>
      </p:ext>
    </p:extLst>
  </p:cSld>
  <p:clrMapOvr>
    <a:masterClrMapping/>
  </p:clrMapOvr>
  <p:transition spd="slow">
    <p:wip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36636508-10CA-BCA7-4C6B-DC02A9F38D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Content Placeholder 3">
                <a:extLst>
                  <a:ext uri="{FF2B5EF4-FFF2-40B4-BE49-F238E27FC236}">
                    <a16:creationId xmlns:a16="http://schemas.microsoft.com/office/drawing/2014/main" id="{6E619315-7A4B-22A1-C579-A84F7F5A1D6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>
                  <a:lnSpc>
                    <a:spcPct val="150000"/>
                  </a:lnSpc>
                </a:pP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True or False</a:t>
                </a:r>
              </a:p>
              <a:p>
                <a:pPr lvl="1">
                  <a:lnSpc>
                    <a:spcPct val="150000"/>
                  </a:lnSpc>
                </a:pP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(1,2)</a:t>
                </a:r>
                <a14:m>
                  <m:oMath xmlns:m="http://schemas.openxmlformats.org/officeDocument/2006/math">
                    <m:r>
                      <a:rPr lang="en-US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∈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𝐺</m:t>
                    </m:r>
                  </m:oMath>
                </a14:m>
                <a:endParaRPr lang="en-US" b="0" dirty="0">
                  <a:latin typeface="Times New Roman" panose="020206030504050203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 lvl="1">
                  <a:lnSpc>
                    <a:spcPct val="150000"/>
                  </a:lnSpc>
                </a:pP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(3,2) </a:t>
                </a:r>
                <a14:m>
                  <m:oMath xmlns:m="http://schemas.openxmlformats.org/officeDocument/2006/math">
                    <m:r>
                      <a:rPr lang="en-US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∈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𝐺</m:t>
                    </m:r>
                  </m:oMath>
                </a14:m>
                <a:endParaRPr lang="en-US" b="0" dirty="0">
                  <a:latin typeface="Times New Roman" panose="020206030504050203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 lvl="1">
                  <a:lnSpc>
                    <a:spcPct val="150000"/>
                  </a:lnSpc>
                </a:pP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(2,2) </a:t>
                </a:r>
                <a14:m>
                  <m:oMath xmlns:m="http://schemas.openxmlformats.org/officeDocument/2006/math">
                    <m:r>
                      <a:rPr lang="en-US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∈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𝐺</m:t>
                    </m:r>
                  </m:oMath>
                </a14:m>
                <a:endParaRPr lang="en-US" b="0" dirty="0">
                  <a:latin typeface="Times New Roman" panose="020206030504050203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 lvl="1">
                  <a:lnSpc>
                    <a:spcPct val="150000"/>
                  </a:lnSpc>
                </a:pP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(2,1)</a:t>
                </a:r>
                <a:r>
                  <a:rPr lang="en-US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∈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𝐺</m:t>
                    </m:r>
                  </m:oMath>
                </a14:m>
                <a:endParaRPr lang="en-US" dirty="0">
                  <a:latin typeface="Times New Roman" panose="020206030504050203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 marL="50800" indent="0">
                  <a:lnSpc>
                    <a:spcPct val="150000"/>
                  </a:lnSpc>
                  <a:buNone/>
                </a:pPr>
                <a:r>
                  <a:rPr lang="en-US" b="0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Solution</a:t>
                </a:r>
              </a:p>
              <a:p>
                <a:pPr marL="50800" indent="0">
                  <a:lnSpc>
                    <a:spcPct val="150000"/>
                  </a:lnSpc>
                  <a:buNone/>
                </a:pPr>
                <a:r>
                  <a:rPr lang="en-US" dirty="0">
                    <a:latin typeface="Times New Roman" panose="020206030504050203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	True, True, False, False</a:t>
                </a:r>
                <a:endParaRPr lang="en-US" b="0" dirty="0">
                  <a:latin typeface="Times New Roman" panose="020206030504050203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 lvl="1"/>
                <a:endParaRPr 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" name="Content Placeholder 3">
                <a:extLst>
                  <a:ext uri="{FF2B5EF4-FFF2-40B4-BE49-F238E27FC236}">
                    <a16:creationId xmlns:a16="http://schemas.microsoft.com/office/drawing/2014/main" id="{6E619315-7A4B-22A1-C579-A84F7F5A1D6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5"/>
                <a:stretch>
                  <a:fillRect l="-70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 descr="Directed graph - Wikipedia">
            <a:extLst>
              <a:ext uri="{FF2B5EF4-FFF2-40B4-BE49-F238E27FC236}">
                <a16:creationId xmlns:a16="http://schemas.microsoft.com/office/drawing/2014/main" id="{4938D957-8CA4-AE40-85CE-F70FDC7838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1078" y="1621972"/>
            <a:ext cx="5176044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852282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the graph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all indegree and out degree for all nodes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1429" y="2050583"/>
            <a:ext cx="5087968" cy="335389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40229" y="2258423"/>
            <a:ext cx="5791200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deg</a:t>
            </a:r>
            <a:r>
              <a:rPr lang="en-US" sz="2400" i="1" baseline="30000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−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2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deg</a:t>
            </a:r>
            <a:r>
              <a:rPr lang="en-US" sz="2400" i="1" baseline="30000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−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2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deg</a:t>
            </a:r>
            <a:r>
              <a:rPr lang="en-US" sz="2400" i="1" baseline="30000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−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3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deg</a:t>
            </a:r>
            <a:r>
              <a:rPr lang="en-US" sz="2400" i="1" baseline="30000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−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2, 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deg</a:t>
            </a:r>
            <a:r>
              <a:rPr lang="en-US" sz="2400" i="1" baseline="30000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−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3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deg</a:t>
            </a:r>
            <a:r>
              <a:rPr lang="en-US" sz="2400" i="1" baseline="30000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−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0.</a:t>
            </a:r>
          </a:p>
          <a:p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2841172" y="2131890"/>
            <a:ext cx="56388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deg</a:t>
            </a:r>
            <a:r>
              <a:rPr lang="en-US" sz="2400" baseline="30000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+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4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deg</a:t>
            </a:r>
            <a:r>
              <a:rPr lang="en-US" sz="2400" baseline="30000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+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1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deg</a:t>
            </a:r>
            <a:r>
              <a:rPr lang="en-US" sz="2400" baseline="30000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+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2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deg</a:t>
            </a:r>
            <a:r>
              <a:rPr lang="en-US" sz="2400" baseline="30000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+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2 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deg</a:t>
            </a:r>
            <a:r>
              <a:rPr lang="en-US" sz="2400" baseline="30000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+</a:t>
            </a:r>
            <a:r>
              <a:rPr lang="en-US" sz="2400" i="1" baseline="30000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3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deg</a:t>
            </a:r>
            <a:r>
              <a:rPr lang="en-US" sz="2400" baseline="30000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+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0.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the graph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all indegree and out degree for all nodes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1429" y="2050583"/>
            <a:ext cx="5087968" cy="335389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40229" y="2258423"/>
            <a:ext cx="5791200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deg</a:t>
            </a:r>
            <a:r>
              <a:rPr lang="en-US" sz="2400" i="1" baseline="30000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−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2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deg</a:t>
            </a:r>
            <a:r>
              <a:rPr lang="en-US" sz="2400" i="1" baseline="30000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−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2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deg</a:t>
            </a:r>
            <a:r>
              <a:rPr lang="en-US" sz="2400" i="1" baseline="30000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−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3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deg</a:t>
            </a:r>
            <a:r>
              <a:rPr lang="en-US" sz="2400" i="1" baseline="30000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−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2, 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deg</a:t>
            </a:r>
            <a:r>
              <a:rPr lang="en-US" sz="2400" i="1" baseline="30000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−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3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deg</a:t>
            </a:r>
            <a:r>
              <a:rPr lang="en-US" sz="2400" i="1" baseline="30000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−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0.</a:t>
            </a:r>
          </a:p>
          <a:p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2841172" y="2131890"/>
            <a:ext cx="56388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deg</a:t>
            </a:r>
            <a:r>
              <a:rPr lang="en-US" sz="2400" baseline="30000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+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4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deg</a:t>
            </a:r>
            <a:r>
              <a:rPr lang="en-US" sz="2400" baseline="30000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+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1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deg</a:t>
            </a:r>
            <a:r>
              <a:rPr lang="en-US" sz="2400" baseline="30000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+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2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deg</a:t>
            </a:r>
            <a:r>
              <a:rPr lang="en-US" sz="2400" baseline="30000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+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2 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deg</a:t>
            </a:r>
            <a:r>
              <a:rPr lang="en-US" sz="2400" baseline="30000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+</a:t>
            </a:r>
            <a:r>
              <a:rPr lang="en-US" sz="2400" i="1" baseline="30000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3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deg</a:t>
            </a:r>
            <a:r>
              <a:rPr lang="en-US" sz="2400" baseline="30000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+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0.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8207232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D9A510-F090-69BE-93ED-0A96B7EDC4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pic>
        <p:nvPicPr>
          <p:cNvPr id="3074" name="Picture 2" descr="Types of Graphs">
            <a:extLst>
              <a:ext uri="{FF2B5EF4-FFF2-40B4-BE49-F238E27FC236}">
                <a16:creationId xmlns:a16="http://schemas.microsoft.com/office/drawing/2014/main" id="{1E61B67E-449B-C84F-C9DB-19BB4F82A45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32" b="23658"/>
          <a:stretch/>
        </p:blipFill>
        <p:spPr bwMode="auto">
          <a:xfrm>
            <a:off x="3883834" y="1542324"/>
            <a:ext cx="7452270" cy="1943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198B0D2-2830-6793-A2DE-C66F54532B15}"/>
              </a:ext>
            </a:extLst>
          </p:cNvPr>
          <p:cNvSpPr txBox="1"/>
          <p:nvPr/>
        </p:nvSpPr>
        <p:spPr>
          <a:xfrm>
            <a:off x="855896" y="1262743"/>
            <a:ext cx="7983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Simple Graph or not?</a:t>
            </a:r>
          </a:p>
        </p:txBody>
      </p:sp>
      <p:pic>
        <p:nvPicPr>
          <p:cNvPr id="3076" name="Picture 4" descr="Types of Graphs">
            <a:extLst>
              <a:ext uri="{FF2B5EF4-FFF2-40B4-BE49-F238E27FC236}">
                <a16:creationId xmlns:a16="http://schemas.microsoft.com/office/drawing/2014/main" id="{C153637E-2503-EC1E-ABF7-525465896F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0833" y="3596532"/>
            <a:ext cx="2722966" cy="2453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051B910-D456-EF43-9857-C2FAD9486DEB}"/>
              </a:ext>
            </a:extLst>
          </p:cNvPr>
          <p:cNvSpPr txBox="1"/>
          <p:nvPr/>
        </p:nvSpPr>
        <p:spPr>
          <a:xfrm>
            <a:off x="855896" y="3765211"/>
            <a:ext cx="7983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Directed or undirected ?</a:t>
            </a:r>
          </a:p>
        </p:txBody>
      </p:sp>
      <p:pic>
        <p:nvPicPr>
          <p:cNvPr id="3078" name="Picture 6" descr="Types of Graphs">
            <a:extLst>
              <a:ext uri="{FF2B5EF4-FFF2-40B4-BE49-F238E27FC236}">
                <a16:creationId xmlns:a16="http://schemas.microsoft.com/office/drawing/2014/main" id="{3E17CBA2-8058-5725-5D93-1CE40380DF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6994" y="3765211"/>
            <a:ext cx="2599106" cy="2453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1960582"/>
      </p:ext>
    </p:extLst>
  </p:cSld>
  <p:clrMapOvr>
    <a:masterClrMapping/>
  </p:clrMapOvr>
  <p:transition spd="slow">
    <p:wipe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D9A510-F090-69BE-93ED-0A96B7EDC4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pic>
        <p:nvPicPr>
          <p:cNvPr id="3074" name="Picture 2" descr="Types of Graphs">
            <a:extLst>
              <a:ext uri="{FF2B5EF4-FFF2-40B4-BE49-F238E27FC236}">
                <a16:creationId xmlns:a16="http://schemas.microsoft.com/office/drawing/2014/main" id="{1E61B67E-449B-C84F-C9DB-19BB4F82A45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32" b="23658"/>
          <a:stretch/>
        </p:blipFill>
        <p:spPr bwMode="auto">
          <a:xfrm>
            <a:off x="3883834" y="1542324"/>
            <a:ext cx="7452270" cy="1943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198B0D2-2830-6793-A2DE-C66F54532B15}"/>
              </a:ext>
            </a:extLst>
          </p:cNvPr>
          <p:cNvSpPr txBox="1"/>
          <p:nvPr/>
        </p:nvSpPr>
        <p:spPr>
          <a:xfrm>
            <a:off x="855896" y="1262743"/>
            <a:ext cx="7983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Simple Graph or not?</a:t>
            </a:r>
          </a:p>
        </p:txBody>
      </p:sp>
      <p:pic>
        <p:nvPicPr>
          <p:cNvPr id="3076" name="Picture 4" descr="Types of Graphs">
            <a:extLst>
              <a:ext uri="{FF2B5EF4-FFF2-40B4-BE49-F238E27FC236}">
                <a16:creationId xmlns:a16="http://schemas.microsoft.com/office/drawing/2014/main" id="{C153637E-2503-EC1E-ABF7-525465896F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7548" y="3596532"/>
            <a:ext cx="2722966" cy="2453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051B910-D456-EF43-9857-C2FAD9486DEB}"/>
              </a:ext>
            </a:extLst>
          </p:cNvPr>
          <p:cNvSpPr txBox="1"/>
          <p:nvPr/>
        </p:nvSpPr>
        <p:spPr>
          <a:xfrm>
            <a:off x="855896" y="3765211"/>
            <a:ext cx="7983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Directed or undirected ?</a:t>
            </a:r>
          </a:p>
        </p:txBody>
      </p:sp>
      <p:pic>
        <p:nvPicPr>
          <p:cNvPr id="3078" name="Picture 6" descr="Types of Graphs">
            <a:extLst>
              <a:ext uri="{FF2B5EF4-FFF2-40B4-BE49-F238E27FC236}">
                <a16:creationId xmlns:a16="http://schemas.microsoft.com/office/drawing/2014/main" id="{3E17CBA2-8058-5725-5D93-1CE40380DF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6994" y="3765211"/>
            <a:ext cx="2599106" cy="2453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6DA98D14-55D3-3F5B-73BD-E69B6882D567}"/>
              </a:ext>
            </a:extLst>
          </p:cNvPr>
          <p:cNvSpPr txBox="1"/>
          <p:nvPr/>
        </p:nvSpPr>
        <p:spPr>
          <a:xfrm>
            <a:off x="5791200" y="6049770"/>
            <a:ext cx="6096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Undirected                                                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Directed</a:t>
            </a:r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2167C7A-D79D-AD71-8D4B-FD21D6D0AB5F}"/>
              </a:ext>
            </a:extLst>
          </p:cNvPr>
          <p:cNvSpPr txBox="1"/>
          <p:nvPr/>
        </p:nvSpPr>
        <p:spPr>
          <a:xfrm>
            <a:off x="5301343" y="1108854"/>
            <a:ext cx="7326086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not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simple graph                                                    Simple Graph </a:t>
            </a:r>
            <a:endParaRPr lang="en-US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5463825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C0A954-337A-ED4B-555F-775963045E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4E002E-8D02-269B-FEBF-1286CED591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State type of graph (Simple-multigraph-pseudograph)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DB7AE86-00C4-6396-FE66-CC83A1AD1AD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575" t="19687" r="39155"/>
          <a:stretch/>
        </p:blipFill>
        <p:spPr>
          <a:xfrm>
            <a:off x="2802004" y="2111828"/>
            <a:ext cx="4382567" cy="402731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B236530-E684-21FE-E217-F61C79D3819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20374"/>
          <a:stretch/>
        </p:blipFill>
        <p:spPr>
          <a:xfrm>
            <a:off x="5755317" y="2791983"/>
            <a:ext cx="3634679" cy="266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0949937"/>
      </p:ext>
    </p:extLst>
  </p:cSld>
  <p:clrMapOvr>
    <a:masterClrMapping/>
  </p:clrMapOvr>
  <p:transition spd="slow">
    <p:wipe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C0A954-337A-ED4B-555F-775963045E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4E002E-8D02-269B-FEBF-1286CED591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DB7AE86-00C4-6396-FE66-CC83A1AD1AD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39156"/>
          <a:stretch/>
        </p:blipFill>
        <p:spPr>
          <a:xfrm>
            <a:off x="876262" y="1124622"/>
            <a:ext cx="6308310" cy="501451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B236530-E684-21FE-E217-F61C79D381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5316" y="2383971"/>
            <a:ext cx="3634679" cy="3135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7484999"/>
      </p:ext>
    </p:extLst>
  </p:cSld>
  <p:clrMapOvr>
    <a:masterClrMapping/>
  </p:clrMapOvr>
  <p:transition spd="slow">
    <p:wipe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Quiz</a:t>
            </a:r>
          </a:p>
        </p:txBody>
      </p:sp>
      <p:pic>
        <p:nvPicPr>
          <p:cNvPr id="5" name="Content Placeholder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099"/>
          <a:stretch/>
        </p:blipFill>
        <p:spPr>
          <a:xfrm>
            <a:off x="6892603" y="1796142"/>
            <a:ext cx="4706844" cy="3592287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indent="0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What are the  degrees  and neighborhoods of the vertices in the graphs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indent="0">
              <a:buNone/>
            </a:pP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deg(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4, deg(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deg(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6,  deg(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1,</a:t>
            </a:r>
          </a:p>
          <a:p>
            <a:pPr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 deg(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5.  </a:t>
            </a:r>
          </a:p>
          <a:p>
            <a:pPr indent="0">
              <a:buNone/>
            </a:pP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{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b, d, 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}, 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{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a, b, c, d, 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},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{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},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indent="0">
              <a:buNone/>
            </a:pP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{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a, b, 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}, 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{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a, b ,d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}. </a:t>
            </a:r>
          </a:p>
          <a:p>
            <a:pPr marL="731520" indent="-457200"/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8981967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indent="0">
              <a:lnSpc>
                <a:spcPct val="15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many edges are there in a graph with 10 vertices of degree Five?</a:t>
            </a:r>
          </a:p>
          <a:p>
            <a:pPr indent="0">
              <a:lnSpc>
                <a:spcPct val="150000"/>
              </a:lnSpc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Because the sum of the degrees of the vertices is     5 </a:t>
            </a:r>
            <a:r>
              <a:rPr lang="en-US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  <a:sym typeface="Symbol"/>
              </a:rPr>
              <a:t>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 = 50, the handshaking theorem tells us that 2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50.             </a:t>
            </a:r>
          </a:p>
          <a:p>
            <a:pPr indent="0">
              <a:lnSpc>
                <a:spcPct val="15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 the number of edges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25.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4524947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B631EC-DB39-6B99-3C0B-7FB3753E39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FB015D-199A-5C99-EF6F-AE5759954B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According to Adjacency matrix, the graph is (directed-undirected-has loops-multigraph)</a:t>
            </a:r>
          </a:p>
          <a:p>
            <a:endParaRPr lang="en-US" dirty="0"/>
          </a:p>
        </p:txBody>
      </p:sp>
      <p:pic>
        <p:nvPicPr>
          <p:cNvPr id="1028" name="Picture 4" descr="Discrete Mathematics Study Center">
            <a:extLst>
              <a:ext uri="{FF2B5EF4-FFF2-40B4-BE49-F238E27FC236}">
                <a16:creationId xmlns:a16="http://schemas.microsoft.com/office/drawing/2014/main" id="{F0ACA476-EF6F-09AE-6CC2-1462614E36C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46"/>
          <a:stretch/>
        </p:blipFill>
        <p:spPr bwMode="auto">
          <a:xfrm>
            <a:off x="6215742" y="1681163"/>
            <a:ext cx="3518807" cy="3495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866829"/>
      </p:ext>
    </p:extLst>
  </p:cSld>
  <p:clrMapOvr>
    <a:masterClrMapping/>
  </p:clrMapOvr>
  <p:transition spd="slow">
    <p:wipe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B631EC-DB39-6B99-3C0B-7FB3753E39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FB015D-199A-5C99-EF6F-AE5759954B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According to Adjacency matrix, the graph is (directed-undirected-has loops-multigraph)</a:t>
            </a:r>
          </a:p>
          <a:p>
            <a:endParaRPr lang="en-US" dirty="0"/>
          </a:p>
        </p:txBody>
      </p:sp>
      <p:pic>
        <p:nvPicPr>
          <p:cNvPr id="1028" name="Picture 4" descr="Discrete Mathematics Study Center">
            <a:extLst>
              <a:ext uri="{FF2B5EF4-FFF2-40B4-BE49-F238E27FC236}">
                <a16:creationId xmlns:a16="http://schemas.microsoft.com/office/drawing/2014/main" id="{F0ACA476-EF6F-09AE-6CC2-1462614E36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7450" y="1681163"/>
            <a:ext cx="7277100" cy="3495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694E0E33-1BA1-6331-E472-C2F856CE0228}"/>
              </a:ext>
            </a:extLst>
          </p:cNvPr>
          <p:cNvSpPr txBox="1"/>
          <p:nvPr/>
        </p:nvSpPr>
        <p:spPr>
          <a:xfrm>
            <a:off x="1872343" y="5312229"/>
            <a:ext cx="47788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/>
              <a:t>Multigraph loop and undirected</a:t>
            </a:r>
          </a:p>
        </p:txBody>
      </p:sp>
    </p:spTree>
    <p:extLst>
      <p:ext uri="{BB962C8B-B14F-4D97-AF65-F5344CB8AC3E}">
        <p14:creationId xmlns:p14="http://schemas.microsoft.com/office/powerpoint/2010/main" val="93906155"/>
      </p:ext>
    </p:extLst>
  </p:cSld>
  <p:clrMapOvr>
    <a:masterClrMapping/>
  </p:clrMapOvr>
  <p:transition spd="slow">
    <p:wipe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75BD3A-068B-ABFE-C5FA-50CE18E7EC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2253FB-3A1D-F229-BC30-9E81B01CBE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According to Adjacency matrix, the graph is (directed-undirected-has loops-multigraph)</a:t>
            </a:r>
          </a:p>
          <a:p>
            <a:endParaRPr lang="en-US" dirty="0"/>
          </a:p>
        </p:txBody>
      </p:sp>
      <p:pic>
        <p:nvPicPr>
          <p:cNvPr id="5122" name="Picture 2" descr="Directed graph and its corresponding adjacency matrix. | Download  Scientific Diagram">
            <a:extLst>
              <a:ext uri="{FF2B5EF4-FFF2-40B4-BE49-F238E27FC236}">
                <a16:creationId xmlns:a16="http://schemas.microsoft.com/office/drawing/2014/main" id="{16FC768E-5F51-2040-7068-643E7526B7D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>
            <a:off x="6095999" y="1614151"/>
            <a:ext cx="5310931" cy="3629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4438226"/>
      </p:ext>
    </p:extLst>
  </p:cSld>
  <p:clrMapOvr>
    <a:masterClrMapping/>
  </p:clrMapOvr>
  <p:transition spd="slow">
    <p:wipe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75BD3A-068B-ABFE-C5FA-50CE18E7EC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2253FB-3A1D-F229-BC30-9E81B01CBE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122" name="Picture 2" descr="Directed graph and its corresponding adjacency matrix. | Download  Scientific Diagram">
            <a:extLst>
              <a:ext uri="{FF2B5EF4-FFF2-40B4-BE49-F238E27FC236}">
                <a16:creationId xmlns:a16="http://schemas.microsoft.com/office/drawing/2014/main" id="{16FC768E-5F51-2040-7068-643E7526B7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457" y="1551902"/>
            <a:ext cx="10621862" cy="3629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0536418"/>
      </p:ext>
    </p:extLst>
  </p:cSld>
  <p:clrMapOvr>
    <a:masterClrMapping/>
  </p:clrMapOvr>
  <p:transition spd="slow">
    <p:wipe/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9F5F7D-8F47-12B2-2CF6-85B6CEAAA5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 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B978025C-79FC-55DB-5AD8-C8F2EC9930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59452"/>
          <a:stretch/>
        </p:blipFill>
        <p:spPr bwMode="auto">
          <a:xfrm>
            <a:off x="1502228" y="1534885"/>
            <a:ext cx="7839651" cy="1695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BB7F5549-714C-62CC-3B16-E83D0BA3897D}"/>
              </a:ext>
            </a:extLst>
          </p:cNvPr>
          <p:cNvSpPr txBox="1"/>
          <p:nvPr/>
        </p:nvSpPr>
        <p:spPr>
          <a:xfrm>
            <a:off x="729343" y="1115356"/>
            <a:ext cx="875211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According to Adjacency matrix, the graph is (directed-undirected-has loops-multigraph)</a:t>
            </a:r>
          </a:p>
        </p:txBody>
      </p:sp>
    </p:spTree>
    <p:extLst>
      <p:ext uri="{BB962C8B-B14F-4D97-AF65-F5344CB8AC3E}">
        <p14:creationId xmlns:p14="http://schemas.microsoft.com/office/powerpoint/2010/main" val="3715564277"/>
      </p:ext>
    </p:extLst>
  </p:cSld>
  <p:clrMapOvr>
    <a:masterClrMapping/>
  </p:clrMapOvr>
  <p:transition spd="slow">
    <p:wipe/>
  </p:transition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9F5F7D-8F47-12B2-2CF6-85B6CEAAA5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 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B978025C-79FC-55DB-5AD8-C8F2EC9930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1665514" y="1737440"/>
            <a:ext cx="7839651" cy="4181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726047AC-23F0-E588-3E68-DAEF876B129E}"/>
              </a:ext>
            </a:extLst>
          </p:cNvPr>
          <p:cNvSpPr txBox="1"/>
          <p:nvPr/>
        </p:nvSpPr>
        <p:spPr>
          <a:xfrm>
            <a:off x="751114" y="5660571"/>
            <a:ext cx="20574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Simple graph</a:t>
            </a:r>
          </a:p>
        </p:txBody>
      </p:sp>
    </p:spTree>
    <p:extLst>
      <p:ext uri="{BB962C8B-B14F-4D97-AF65-F5344CB8AC3E}">
        <p14:creationId xmlns:p14="http://schemas.microsoft.com/office/powerpoint/2010/main" val="3487813068"/>
      </p:ext>
    </p:extLst>
  </p:cSld>
  <p:clrMapOvr>
    <a:masterClrMapping/>
  </p:clrMapOvr>
  <p:transition spd="slow">
    <p:wipe/>
  </p:transition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D4B3A7-4874-82CB-772D-002D2333C1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BA5D85-910E-C519-AD95-46495DF6E6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0800" indent="0">
              <a:buNone/>
            </a:pPr>
            <a:r>
              <a:rPr lang="en-US" sz="2400" b="0" i="0" dirty="0">
                <a:solidFill>
                  <a:srgbClr val="040C28"/>
                </a:solidFill>
                <a:effectLst/>
                <a:latin typeface="Times New Roman" panose="02020603050405020304" pitchFamily="18" charset="0"/>
                <a:cs typeface="+mj-cs"/>
              </a:rPr>
              <a:t>Complete</a:t>
            </a:r>
          </a:p>
          <a:p>
            <a:pPr marL="508000" indent="-457200">
              <a:buFont typeface="+mj-lt"/>
              <a:buAutoNum type="arabicPeriod"/>
            </a:pPr>
            <a:r>
              <a:rPr lang="en-US" sz="2400" dirty="0">
                <a:solidFill>
                  <a:srgbClr val="040C28"/>
                </a:solidFill>
                <a:latin typeface="Times New Roman" panose="02020603050405020304" pitchFamily="18" charset="0"/>
                <a:cs typeface="+mj-cs"/>
              </a:rPr>
              <a:t>T</a:t>
            </a:r>
            <a:r>
              <a:rPr lang="en-US" sz="2400" i="0" dirty="0">
                <a:solidFill>
                  <a:srgbClr val="040C28"/>
                </a:solidFill>
                <a:effectLst/>
                <a:latin typeface="Times New Roman" panose="02020603050405020304" pitchFamily="18" charset="0"/>
                <a:cs typeface="+mj-cs"/>
              </a:rPr>
              <a:t>here are </a:t>
            </a:r>
            <a:r>
              <a:rPr lang="en-US" sz="2400" i="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+mj-cs"/>
              </a:rPr>
              <a:t>no edges </a:t>
            </a:r>
            <a:r>
              <a:rPr lang="en-US" sz="2400" i="0" dirty="0">
                <a:solidFill>
                  <a:srgbClr val="040C28"/>
                </a:solidFill>
                <a:effectLst/>
                <a:latin typeface="Times New Roman" panose="02020603050405020304" pitchFamily="18" charset="0"/>
                <a:cs typeface="+mj-cs"/>
              </a:rPr>
              <a:t>between its vertices</a:t>
            </a:r>
            <a:r>
              <a:rPr lang="en-US" sz="2400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+mj-cs"/>
              </a:rPr>
              <a:t>.</a:t>
            </a:r>
          </a:p>
          <a:p>
            <a:pPr marL="508000" indent="-457200">
              <a:buFont typeface="+mj-lt"/>
              <a:buAutoNum type="arabicPeriod"/>
            </a:pPr>
            <a:r>
              <a:rPr lang="en-US" sz="2400" dirty="0">
                <a:solidFill>
                  <a:srgbClr val="303030"/>
                </a:solidFill>
                <a:latin typeface="Times New Roman" panose="02020603050405020304" pitchFamily="18" charset="0"/>
                <a:cs typeface="+mj-cs"/>
              </a:rPr>
              <a:t>E</a:t>
            </a:r>
            <a:r>
              <a:rPr lang="en-US" sz="2400" i="0" dirty="0">
                <a:solidFill>
                  <a:srgbClr val="303030"/>
                </a:solidFill>
                <a:effectLst/>
                <a:latin typeface="Times New Roman" panose="02020603050405020304" pitchFamily="18" charset="0"/>
                <a:cs typeface="+mj-cs"/>
              </a:rPr>
              <a:t>dge set is</a:t>
            </a:r>
            <a:r>
              <a:rPr lang="en-US" sz="2400" i="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+mj-cs"/>
              </a:rPr>
              <a:t> empty</a:t>
            </a:r>
          </a:p>
          <a:p>
            <a:pPr marL="508000" indent="-457200">
              <a:buFont typeface="+mj-lt"/>
              <a:buAutoNum type="arabicPeriod"/>
            </a:pPr>
            <a:r>
              <a:rPr lang="en-US" sz="2400" dirty="0">
                <a:cs typeface="+mj-cs"/>
              </a:rPr>
              <a:t>The graph which has only one vertex</a:t>
            </a:r>
            <a:endParaRPr lang="ar-EG" sz="2400" dirty="0">
              <a:cs typeface="+mj-cs"/>
            </a:endParaRPr>
          </a:p>
          <a:p>
            <a:pPr marL="508000" indent="-457200">
              <a:buFont typeface="+mj-lt"/>
              <a:buAutoNum type="arabicPeriod"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+mj-cs"/>
              </a:rPr>
              <a:t>We use ordered pair to represent ------------ graph</a:t>
            </a:r>
          </a:p>
          <a:p>
            <a:pPr marL="508000" indent="-457200">
              <a:buFont typeface="+mj-lt"/>
              <a:buAutoNum type="arabicPeriod"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+mj-cs"/>
              </a:rPr>
              <a:t>We use sets to represent edge ---------------graph</a:t>
            </a:r>
          </a:p>
          <a:p>
            <a:pPr marL="508000" indent="-457200"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+mj-cs"/>
              </a:rPr>
              <a:t>A </a:t>
            </a:r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+mj-cs"/>
              </a:rPr>
              <a:t>loop</a:t>
            </a:r>
            <a:r>
              <a:rPr lang="en-US" sz="2400" dirty="0">
                <a:latin typeface="Times New Roman" panose="02020603050405020304" pitchFamily="18" charset="0"/>
                <a:cs typeface="+mj-cs"/>
              </a:rPr>
              <a:t> at a vertex contributes ________to the degree of that vertex.</a:t>
            </a:r>
          </a:p>
          <a:p>
            <a:pPr marL="508000" indent="-457200"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+mj-cs"/>
              </a:rPr>
              <a:t>An </a:t>
            </a:r>
            <a:r>
              <a:rPr lang="en-US" sz="2400" i="1" dirty="0">
                <a:latin typeface="Times New Roman" panose="02020603050405020304" pitchFamily="18" charset="0"/>
                <a:cs typeface="+mj-cs"/>
              </a:rPr>
              <a:t>adjacency list </a:t>
            </a:r>
            <a:r>
              <a:rPr lang="en-US" sz="2400" dirty="0">
                <a:latin typeface="Times New Roman" panose="02020603050405020304" pitchFamily="18" charset="0"/>
                <a:cs typeface="+mj-cs"/>
              </a:rPr>
              <a:t>can be used to represent a graph with 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+mj-cs"/>
              </a:rPr>
              <a:t>multiple edges?</a:t>
            </a:r>
          </a:p>
          <a:p>
            <a:pPr marL="50800" indent="0">
              <a:buNone/>
            </a:pPr>
            <a:endParaRPr lang="en-US" sz="2400" dirty="0">
              <a:latin typeface="Times New Roman" panose="02020603050405020304" pitchFamily="18" charset="0"/>
              <a:cs typeface="+mj-cs"/>
            </a:endParaRPr>
          </a:p>
          <a:p>
            <a:pPr marL="50800" indent="0">
              <a:buNone/>
            </a:pPr>
            <a:endParaRPr lang="en-US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4490966"/>
      </p:ext>
    </p:extLst>
  </p:cSld>
  <p:clrMapOvr>
    <a:masterClrMapping/>
  </p:clrMapOvr>
  <p:transition spd="slow">
    <p:wipe/>
  </p:transition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E09188-BC0F-403D-7F18-19CDE1CBCB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C06705-9836-2C0F-2017-6474F06E85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65150" indent="-514350"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+mj-cs"/>
              </a:rPr>
              <a:t>Null graph</a:t>
            </a:r>
          </a:p>
          <a:p>
            <a:pPr marL="565150" indent="-514350"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+mj-cs"/>
              </a:rPr>
              <a:t>Null graph</a:t>
            </a:r>
          </a:p>
          <a:p>
            <a:pPr marL="565150" indent="-514350"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+mj-cs"/>
              </a:rPr>
              <a:t>Trivial graph</a:t>
            </a:r>
          </a:p>
          <a:p>
            <a:pPr marL="565150" indent="-514350"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+mj-cs"/>
              </a:rPr>
              <a:t>Directed</a:t>
            </a:r>
          </a:p>
          <a:p>
            <a:pPr marL="565150" indent="-514350"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+mj-cs"/>
              </a:rPr>
              <a:t>Undirected</a:t>
            </a:r>
          </a:p>
          <a:p>
            <a:pPr marL="565150" indent="-514350"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+mj-cs"/>
              </a:rPr>
              <a:t>Two</a:t>
            </a:r>
          </a:p>
          <a:p>
            <a:pPr marL="565150" indent="-514350"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+mj-cs"/>
              </a:rPr>
              <a:t>False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8657426"/>
      </p:ext>
    </p:extLst>
  </p:cSld>
  <p:clrMapOvr>
    <a:masterClrMapping/>
  </p:clrMapOvr>
  <p:transition spd="slow">
    <p:wipe/>
  </p:transition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Summary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Graph 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Types of graph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Degrees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Neighborhood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Adjacency List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Adjacency Matrix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2780500"/>
      </p:ext>
    </p:extLst>
  </p:cSld>
  <p:clrMapOvr>
    <a:masterClrMapping/>
  </p:clrMapOvr>
  <p:transition spd="slow">
    <p:wipe/>
  </p:transition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57113781"/>
      </p:ext>
    </p:extLst>
  </p:cSld>
  <p:clrMapOvr>
    <a:masterClrMapping/>
  </p:clrMapOvr>
  <p:transition spd="slow">
    <p:wipe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|15.8|5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2|12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4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3.4|1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2.9|2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1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60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7|6.5|18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5.5|0.8|21.3|33.9|23.3|1.3|1.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.6|36.7|18.6|7.8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1|1.9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9.7|0.7|0.7|3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5|15.4|17.1|1|1.9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4|10.6|8.5|0.5|2.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2|97.7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63.2|2.4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0.3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$$&#10;a_{ij} = \left\{\begin{array}{ll}&#10;1 &amp; \mbox{if} \; \{v_i, v_j\}\; \mbox{is an edge of }\; G,\\&#10;0 &amp; \mbox{otherwise}.\\&#10;\end{array}&#10;\right.&#10;$$&#10;&#10;&#10;\end{document}"/>
  <p:tag name="IGUANATEXSIZE" val="20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1.3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$$&#10;\left[&#10;\begin{array}{llll}&#10;0 &amp; 1 &amp; 1 &amp;1\\&#10;1 &amp; 0 &amp; 1 &amp; 0\\&#10;1 &amp; 1 &amp; 0 &amp; 0\\&#10;1 &amp; 0 &amp; 0&amp; 0\\ &#10;&#10;\end{array}&#10;\right]&#10;$$&#10;&#10;&#10;\end{document}"/>
  <p:tag name="IGUANATEXSIZE" val="15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$$&#10;\left[&#10;\begin{array}{llll}&#10;0 &amp; 1 &amp; 1 &amp;0\\&#10;1 &amp; 0 &amp; 0 &amp; 1\\&#10;1 &amp; 0 &amp; 0 &amp; 1\\&#10;0 &amp; 1 &amp; 1&amp; 0\\ &#10;&#10;\end{array}&#10;\right]&#10;$$&#10;&#10;&#10;\end{document}"/>
  <p:tag name="IGUANATEXSIZE" val="15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8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$$&#10;\left[&#10;\begin{array}{llll}&#10;0 &amp; 3 &amp; 0 &amp;2\\&#10;3 &amp; 0 &amp; 1 &amp; 1\\&#10;0 &amp; 1 &amp; 1 &amp; 2\\&#10;2 &amp; 1 &amp; 2&amp; 0\\ &#10;&#10;\end{array}&#10;\right]&#10;$$&#10;&#10;&#10;\end{document}"/>
  <p:tag name="IGUANATEXSIZE" val="15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$$&#10;\left[&#10;\begin{array}{llll}&#10;0 &amp; 1 &amp; 1 &amp;0\\&#10;1 &amp; 0 &amp; 0 &amp; 1\\&#10;1 &amp; 0 &amp; 0 &amp; 1\\&#10;0 &amp; 1 &amp; 1&amp; 0\\ &#10;&#10;\end{array}&#10;\right]&#10;$$&#10;&#10;&#10;\end{document}"/>
  <p:tag name="IGUANATEXSIZE" val="15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$$&#10;\left[&#10;\begin{array}{llll}&#10;0 &amp; 3 &amp; 0 &amp;2\\&#10;3 &amp; 0 &amp; 1 &amp; 1\\&#10;0 &amp; 1 &amp; 1 &amp; 2\\&#10;2 &amp; 1 &amp; 2&amp; 0\\ &#10;&#10;\end{array}&#10;\right]&#10;$$&#10;&#10;&#10;\end{document}"/>
  <p:tag name="IGUANATEXSIZE" val="15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$$&#10;\left[&#10;\begin{array}{llll}&#10;0 &amp; 1 &amp; 1 &amp;0\\&#10;1 &amp; 0 &amp; 0 &amp; 1\\&#10;1 &amp; 0 &amp; 0 &amp; 1\\&#10;0 &amp; 1 &amp; 1&amp; 0\\ &#10;&#10;\end{array}&#10;\right]&#10;$$&#10;&#10;&#10;\end{document}"/>
  <p:tag name="IGUANATEXSIZE" val="15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$$&#10;\left[&#10;\begin{array}{llll}&#10;0 &amp; 3 &amp; 0 &amp;2\\&#10;3 &amp; 0 &amp; 1 &amp; 1\\&#10;0 &amp; 1 &amp; 1 &amp; 2\\&#10;2 &amp; 1 &amp; 2&amp; 0\\ &#10;&#10;\end{array}&#10;\right]&#10;$$&#10;&#10;&#10;\end{document}"/>
  <p:tag name="IGUANATEXSIZE" val="15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8.4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145.3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2.8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4.3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44.2"/>
</p:tagLst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2341</TotalTime>
  <Words>2077</Words>
  <Application>Microsoft Office PowerPoint</Application>
  <PresentationFormat>Widescreen</PresentationFormat>
  <Paragraphs>405</Paragraphs>
  <Slides>70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70</vt:i4>
      </vt:variant>
    </vt:vector>
  </HeadingPairs>
  <TitlesOfParts>
    <vt:vector size="81" baseType="lpstr">
      <vt:lpstr>Arial</vt:lpstr>
      <vt:lpstr>Brush Script MT</vt:lpstr>
      <vt:lpstr>Calibri</vt:lpstr>
      <vt:lpstr>Cambria Math</vt:lpstr>
      <vt:lpstr>Georgia</vt:lpstr>
      <vt:lpstr>Nunito</vt:lpstr>
      <vt:lpstr>Open Sans</vt:lpstr>
      <vt:lpstr>Tahoma</vt:lpstr>
      <vt:lpstr>Times New Roman</vt:lpstr>
      <vt:lpstr>Wingdings</vt:lpstr>
      <vt:lpstr>Office Theme</vt:lpstr>
      <vt:lpstr>PowerPoint Presentation</vt:lpstr>
      <vt:lpstr>PowerPoint Presentation</vt:lpstr>
      <vt:lpstr>Lecture Outline</vt:lpstr>
      <vt:lpstr>Not a Graph in discrete math</vt:lpstr>
      <vt:lpstr>Graph</vt:lpstr>
      <vt:lpstr>Definitions - Graph</vt:lpstr>
      <vt:lpstr>Definitions – Edge Type</vt:lpstr>
      <vt:lpstr>Definitions – Edge Type</vt:lpstr>
      <vt:lpstr>Definitions – Graph Type</vt:lpstr>
      <vt:lpstr>Definitions – Graph Type</vt:lpstr>
      <vt:lpstr>Definitions – Graph Type</vt:lpstr>
      <vt:lpstr>Definitions – Graph Type</vt:lpstr>
      <vt:lpstr>Definitions – Graph Type</vt:lpstr>
      <vt:lpstr>Definitions – Graph Type</vt:lpstr>
      <vt:lpstr>Definitions – Graph Type</vt:lpstr>
      <vt:lpstr>Definitions – Graph Type</vt:lpstr>
      <vt:lpstr>Definitions – Graph Type</vt:lpstr>
      <vt:lpstr>Quiz</vt:lpstr>
      <vt:lpstr>Quiz</vt:lpstr>
      <vt:lpstr>Quiz</vt:lpstr>
      <vt:lpstr>Quiz</vt:lpstr>
      <vt:lpstr>Graph Terminology: Summary</vt:lpstr>
      <vt:lpstr>Quiz</vt:lpstr>
      <vt:lpstr>Quiz</vt:lpstr>
      <vt:lpstr>Multiplicity</vt:lpstr>
      <vt:lpstr>Quiz</vt:lpstr>
      <vt:lpstr>Basic Terminology</vt:lpstr>
      <vt:lpstr>Basic Terminology</vt:lpstr>
      <vt:lpstr>Basic Terminology</vt:lpstr>
      <vt:lpstr>Degrees and Neighborhoods of Vertices</vt:lpstr>
      <vt:lpstr>Degree of a vertex </vt:lpstr>
      <vt:lpstr>Degrees and Neighborhoods of Vertices</vt:lpstr>
      <vt:lpstr>Directed Graphs</vt:lpstr>
      <vt:lpstr>Directed Graphs</vt:lpstr>
      <vt:lpstr>Directed Graphs</vt:lpstr>
      <vt:lpstr>Degrees of Vertices</vt:lpstr>
      <vt:lpstr>Handshaking Theorem</vt:lpstr>
      <vt:lpstr>Handshaking Theorem</vt:lpstr>
      <vt:lpstr>Graph Representation</vt:lpstr>
      <vt:lpstr>Representing Graphs: Adjacency Lists</vt:lpstr>
      <vt:lpstr>Representing Graphs: Adjacency Lists</vt:lpstr>
      <vt:lpstr>Representing Graphs: Adjacency Lists</vt:lpstr>
      <vt:lpstr>Representation of Graphs: Adjacency Matrices</vt:lpstr>
      <vt:lpstr>Adjacency Matrices</vt:lpstr>
      <vt:lpstr>Adjacency Matrices</vt:lpstr>
      <vt:lpstr>Adjacency Matrices</vt:lpstr>
      <vt:lpstr>Adjacency Matrices for pseudo graph</vt:lpstr>
      <vt:lpstr>Adjacency Matrices for pseudo graph</vt:lpstr>
      <vt:lpstr>Adjacency Matrices</vt:lpstr>
      <vt:lpstr>Adjacency Matrices</vt:lpstr>
      <vt:lpstr>Recap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 </vt:lpstr>
      <vt:lpstr>Quiz </vt:lpstr>
      <vt:lpstr>Quiz</vt:lpstr>
      <vt:lpstr>Quiz</vt:lpstr>
      <vt:lpstr>Summary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Shahira azazy</cp:lastModifiedBy>
  <cp:revision>95</cp:revision>
  <dcterms:created xsi:type="dcterms:W3CDTF">2023-04-29T09:08:23Z</dcterms:created>
  <dcterms:modified xsi:type="dcterms:W3CDTF">2023-10-27T14:14:13Z</dcterms:modified>
</cp:coreProperties>
</file>