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5.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6.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 id="2147483723" r:id="rId4"/>
    <p:sldMasterId id="2147483740" r:id="rId5"/>
    <p:sldMasterId id="2147483760" r:id="rId6"/>
    <p:sldMasterId id="2147483784" r:id="rId7"/>
    <p:sldMasterId id="2147483800" r:id="rId8"/>
  </p:sldMasterIdLst>
  <p:notesMasterIdLst>
    <p:notesMasterId r:id="rId83"/>
  </p:notesMasterIdLst>
  <p:sldIdLst>
    <p:sldId id="494" r:id="rId9"/>
    <p:sldId id="683" r:id="rId10"/>
    <p:sldId id="1040" r:id="rId11"/>
    <p:sldId id="576" r:id="rId12"/>
    <p:sldId id="1047" r:id="rId13"/>
    <p:sldId id="512" r:id="rId14"/>
    <p:sldId id="510" r:id="rId15"/>
    <p:sldId id="511" r:id="rId16"/>
    <p:sldId id="1038" r:id="rId17"/>
    <p:sldId id="514" r:id="rId18"/>
    <p:sldId id="540" r:id="rId19"/>
    <p:sldId id="574" r:id="rId20"/>
    <p:sldId id="516" r:id="rId21"/>
    <p:sldId id="1037" r:id="rId22"/>
    <p:sldId id="581" r:id="rId23"/>
    <p:sldId id="1034" r:id="rId24"/>
    <p:sldId id="545" r:id="rId25"/>
    <p:sldId id="623" r:id="rId26"/>
    <p:sldId id="617" r:id="rId27"/>
    <p:sldId id="1036" r:id="rId28"/>
    <p:sldId id="584" r:id="rId29"/>
    <p:sldId id="1044" r:id="rId30"/>
    <p:sldId id="1045" r:id="rId31"/>
    <p:sldId id="1035" r:id="rId32"/>
    <p:sldId id="592" r:id="rId33"/>
    <p:sldId id="593" r:id="rId34"/>
    <p:sldId id="594" r:id="rId35"/>
    <p:sldId id="595" r:id="rId36"/>
    <p:sldId id="597" r:id="rId37"/>
    <p:sldId id="598" r:id="rId38"/>
    <p:sldId id="1032" r:id="rId39"/>
    <p:sldId id="1022" r:id="rId40"/>
    <p:sldId id="1033" r:id="rId41"/>
    <p:sldId id="1023" r:id="rId42"/>
    <p:sldId id="1024" r:id="rId43"/>
    <p:sldId id="1031" r:id="rId44"/>
    <p:sldId id="522" r:id="rId45"/>
    <p:sldId id="561" r:id="rId46"/>
    <p:sldId id="1030" r:id="rId47"/>
    <p:sldId id="523" r:id="rId48"/>
    <p:sldId id="524" r:id="rId49"/>
    <p:sldId id="572" r:id="rId50"/>
    <p:sldId id="588" r:id="rId51"/>
    <p:sldId id="1027" r:id="rId52"/>
    <p:sldId id="542" r:id="rId53"/>
    <p:sldId id="1025" r:id="rId54"/>
    <p:sldId id="656" r:id="rId55"/>
    <p:sldId id="682" r:id="rId56"/>
    <p:sldId id="541" r:id="rId57"/>
    <p:sldId id="1026" r:id="rId58"/>
    <p:sldId id="580" r:id="rId59"/>
    <p:sldId id="692" r:id="rId60"/>
    <p:sldId id="702" r:id="rId61"/>
    <p:sldId id="1029" r:id="rId62"/>
    <p:sldId id="1021" r:id="rId63"/>
    <p:sldId id="788" r:id="rId64"/>
    <p:sldId id="789" r:id="rId65"/>
    <p:sldId id="790" r:id="rId66"/>
    <p:sldId id="795" r:id="rId67"/>
    <p:sldId id="813" r:id="rId68"/>
    <p:sldId id="792" r:id="rId69"/>
    <p:sldId id="816" r:id="rId70"/>
    <p:sldId id="955" r:id="rId71"/>
    <p:sldId id="960" r:id="rId72"/>
    <p:sldId id="961" r:id="rId73"/>
    <p:sldId id="962" r:id="rId74"/>
    <p:sldId id="963" r:id="rId75"/>
    <p:sldId id="964" r:id="rId76"/>
    <p:sldId id="965" r:id="rId77"/>
    <p:sldId id="967" r:id="rId78"/>
    <p:sldId id="968" r:id="rId79"/>
    <p:sldId id="969" r:id="rId80"/>
    <p:sldId id="1046" r:id="rId81"/>
    <p:sldId id="680"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40"/>
            <p14:sldId id="576"/>
            <p14:sldId id="1047"/>
            <p14:sldId id="512"/>
            <p14:sldId id="510"/>
            <p14:sldId id="511"/>
            <p14:sldId id="1038"/>
            <p14:sldId id="514"/>
            <p14:sldId id="540"/>
            <p14:sldId id="574"/>
            <p14:sldId id="516"/>
            <p14:sldId id="1037"/>
            <p14:sldId id="581"/>
            <p14:sldId id="1034"/>
            <p14:sldId id="545"/>
            <p14:sldId id="623"/>
            <p14:sldId id="617"/>
            <p14:sldId id="1036"/>
            <p14:sldId id="584"/>
            <p14:sldId id="1044"/>
            <p14:sldId id="1045"/>
            <p14:sldId id="1035"/>
            <p14:sldId id="592"/>
            <p14:sldId id="593"/>
            <p14:sldId id="594"/>
            <p14:sldId id="595"/>
            <p14:sldId id="597"/>
            <p14:sldId id="598"/>
            <p14:sldId id="1032"/>
            <p14:sldId id="1022"/>
            <p14:sldId id="1033"/>
            <p14:sldId id="1023"/>
            <p14:sldId id="1024"/>
            <p14:sldId id="1031"/>
            <p14:sldId id="522"/>
            <p14:sldId id="561"/>
            <p14:sldId id="1030"/>
            <p14:sldId id="523"/>
            <p14:sldId id="524"/>
            <p14:sldId id="572"/>
            <p14:sldId id="588"/>
            <p14:sldId id="1027"/>
            <p14:sldId id="542"/>
            <p14:sldId id="1025"/>
            <p14:sldId id="656"/>
            <p14:sldId id="682"/>
            <p14:sldId id="541"/>
            <p14:sldId id="1026"/>
            <p14:sldId id="580"/>
            <p14:sldId id="692"/>
            <p14:sldId id="702"/>
            <p14:sldId id="1029"/>
            <p14:sldId id="1021"/>
            <p14:sldId id="788"/>
            <p14:sldId id="789"/>
            <p14:sldId id="790"/>
            <p14:sldId id="795"/>
            <p14:sldId id="813"/>
            <p14:sldId id="792"/>
            <p14:sldId id="816"/>
            <p14:sldId id="955"/>
            <p14:sldId id="960"/>
            <p14:sldId id="961"/>
            <p14:sldId id="962"/>
            <p14:sldId id="963"/>
            <p14:sldId id="964"/>
            <p14:sldId id="965"/>
            <p14:sldId id="967"/>
            <p14:sldId id="968"/>
            <p14:sldId id="969"/>
            <p14:sldId id="1046"/>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84"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slide" Target="slides/slide71.xml"/><Relationship Id="rId87"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highlight>
                <a:srgbClr val="00FF00"/>
              </a:highlight>
            </a:rPr>
            <a:t>Ch 1: Introduction </a:t>
          </a:r>
          <a:r>
            <a:rPr lang="ar-EG" sz="2000" b="1" dirty="0">
              <a:highlight>
                <a:srgbClr val="00FF00"/>
              </a:highlight>
            </a:rPr>
            <a:t>المقدمة</a:t>
          </a:r>
          <a:endParaRPr lang="en-US" sz="2000" b="1" dirty="0">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highlight>
                <a:srgbClr val="FF0000"/>
              </a:highlight>
            </a:rPr>
            <a:t>Research Methodology </a:t>
          </a:r>
          <a:r>
            <a:rPr lang="ar-EG" sz="2000" b="1" dirty="0">
              <a:highlight>
                <a:srgbClr val="FF0000"/>
              </a:highlight>
            </a:rPr>
            <a:t>منهجية الدراسة</a:t>
          </a:r>
          <a:endParaRPr lang="en-US" sz="2000" b="1" dirty="0">
            <a:highlight>
              <a:srgbClr val="FF0000"/>
            </a:highlight>
          </a:endParaRPr>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Research Structure </a:t>
          </a:r>
          <a:r>
            <a:rPr lang="ar-EG" sz="2000" b="1" dirty="0"/>
            <a:t>مخطط الدراسة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50089AC6-4DFB-44DC-8929-A6C9F4CB01D7}">
      <dgm:prSet phldrT="[Text]" custT="1"/>
      <dgm:spPr/>
      <dgm:t>
        <a:bodyPr/>
        <a:lstStyle/>
        <a:p>
          <a:r>
            <a:rPr lang="en-US" sz="2000" b="1" dirty="0"/>
            <a:t>References </a:t>
          </a:r>
          <a:r>
            <a:rPr lang="ar-EG" sz="2000" b="1" dirty="0"/>
            <a:t>قائمة المراجع</a:t>
          </a:r>
          <a:endParaRPr lang="en-US" sz="2000" b="1" dirty="0"/>
        </a:p>
      </dgm:t>
    </dgm:pt>
    <dgm:pt modelId="{878EC45B-B551-441E-A4A8-1C627748D0AF}" type="parTrans" cxnId="{BEF89C74-9E46-4722-8C62-164A0DF03164}">
      <dgm:prSet/>
      <dgm:spPr/>
      <dgm:t>
        <a:bodyPr/>
        <a:lstStyle/>
        <a:p>
          <a:endParaRPr lang="en-US" sz="2000" b="1"/>
        </a:p>
      </dgm:t>
    </dgm:pt>
    <dgm:pt modelId="{EF4F73F3-C347-413D-BB6C-69E3DD9FAEE1}" type="sibTrans" cxnId="{BEF89C74-9E46-4722-8C62-164A0DF03164}">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3DC24DE-8CB8-4B5A-9965-98D97548A054}">
      <dgm:prSet phldrT="[Text]" custT="1"/>
      <dgm:spPr/>
      <dgm:t>
        <a:bodyPr/>
        <a:lstStyle/>
        <a:p>
          <a:r>
            <a:rPr lang="en-US" sz="2000" b="1" dirty="0">
              <a:highlight>
                <a:srgbClr val="00FF00"/>
              </a:highlight>
            </a:rPr>
            <a:t>Ch 2:Literature Review&amp; Theoretical Framework </a:t>
          </a:r>
          <a:r>
            <a:rPr lang="ar-EG" sz="2000" b="1" dirty="0">
              <a:highlight>
                <a:srgbClr val="00FF00"/>
              </a:highlight>
            </a:rPr>
            <a:t>الدراسات السابقة &amp; الاطار النظري</a:t>
          </a:r>
          <a:endParaRPr lang="en-US" sz="2000" b="1" dirty="0">
            <a:highlight>
              <a:srgbClr val="00FF00"/>
            </a:highlight>
          </a:endParaRPr>
        </a:p>
      </dgm:t>
    </dgm:pt>
    <dgm:pt modelId="{55A5CBDD-B502-4470-B1CC-C9CAC0F35296}" type="parTrans" cxnId="{8171F9ED-4A4C-48E5-BA71-BC595A1618BF}">
      <dgm:prSet/>
      <dgm:spPr/>
      <dgm:t>
        <a:bodyPr/>
        <a:lstStyle/>
        <a:p>
          <a:endParaRPr lang="en-US" sz="2000" b="1"/>
        </a:p>
      </dgm:t>
    </dgm:pt>
    <dgm:pt modelId="{5D7982CC-345E-4981-B4EC-9A263EC60DC3}" type="sibTrans" cxnId="{8171F9ED-4A4C-48E5-BA71-BC595A1618BF}">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2">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2"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2">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2">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2">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2">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2">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2">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2">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2">
        <dgm:presLayoutVars>
          <dgm:bulletEnabled val="1"/>
        </dgm:presLayoutVars>
      </dgm:prSet>
      <dgm:spPr/>
    </dgm:pt>
    <dgm:pt modelId="{E6A7E1E8-C6CA-4B5A-9656-8A3D89B0AD94}" type="pres">
      <dgm:prSet presAssocID="{4C3FC90D-67D9-4D10-A9C0-C6CEBFFEEAC6}" presName="space" presStyleCnt="0"/>
      <dgm:spPr/>
    </dgm:pt>
    <dgm:pt modelId="{8BD02728-92D7-4D25-B097-6175F5FB0A30}" type="pres">
      <dgm:prSet presAssocID="{B3DC24DE-8CB8-4B5A-9965-98D97548A054}" presName="text" presStyleLbl="node1" presStyleIdx="10" presStyleCnt="12">
        <dgm:presLayoutVars>
          <dgm:bulletEnabled val="1"/>
        </dgm:presLayoutVars>
      </dgm:prSet>
      <dgm:spPr/>
    </dgm:pt>
    <dgm:pt modelId="{4BDF49C3-239E-4081-A176-5EFC4951B041}" type="pres">
      <dgm:prSet presAssocID="{5D7982CC-345E-4981-B4EC-9A263EC60DC3}" presName="space" presStyleCnt="0"/>
      <dgm:spPr/>
    </dgm:pt>
    <dgm:pt modelId="{494A3454-5139-458F-A913-63CDB206BCFD}" type="pres">
      <dgm:prSet presAssocID="{50089AC6-4DFB-44DC-8929-A6C9F4CB01D7}" presName="text" presStyleLbl="node1" presStyleIdx="11" presStyleCnt="12">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96793973-0691-448B-A954-47899B17F7FC}" type="presOf" srcId="{B3DC24DE-8CB8-4B5A-9965-98D97548A054}" destId="{8BD02728-92D7-4D25-B097-6175F5FB0A30}"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8171F9ED-4A4C-48E5-BA71-BC595A1618BF}" srcId="{EC0DD46D-97F1-4264-B295-5B83F983DB47}" destId="{B3DC24DE-8CB8-4B5A-9965-98D97548A054}" srcOrd="10" destOrd="0" parTransId="{55A5CBDD-B502-4470-B1CC-C9CAC0F35296}" sibTransId="{5D7982CC-345E-4981-B4EC-9A263EC60D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C54D5343-F832-4E24-B4ED-234803A4CD09}" type="presParOf" srcId="{16FDD885-99AF-4EB8-BA64-266F72DBF523}" destId="{8BD02728-92D7-4D25-B097-6175F5FB0A30}" srcOrd="20" destOrd="0" presId="urn:diagrams.loki3.com/VaryingWidthList"/>
    <dgm:cxn modelId="{83D5DB7A-0373-4AEA-AF4B-FF13667AA40D}" type="presParOf" srcId="{16FDD885-99AF-4EB8-BA64-266F72DBF523}" destId="{4BDF49C3-239E-4081-A176-5EFC4951B041}" srcOrd="21" destOrd="0" presId="urn:diagrams.loki3.com/VaryingWidthList"/>
    <dgm:cxn modelId="{05617490-565A-42B0-B42F-8113B3AFA8F1}" type="presParOf" srcId="{16FDD885-99AF-4EB8-BA64-266F72DBF523}" destId="{494A3454-5139-458F-A913-63CDB206BCFD}" srcOrd="22"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08"/>
          <a:ext cx="2880000" cy="43127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08"/>
        <a:ext cx="2880000" cy="431270"/>
      </dsp:txXfrm>
    </dsp:sp>
    <dsp:sp modelId="{ECEDCEBD-3A31-4A51-BD7F-B4B4DBD28F28}">
      <dsp:nvSpPr>
        <dsp:cNvPr id="0" name=""/>
        <dsp:cNvSpPr/>
      </dsp:nvSpPr>
      <dsp:spPr>
        <a:xfrm>
          <a:off x="2091580" y="455943"/>
          <a:ext cx="3944838"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00FF00"/>
              </a:highlight>
            </a:rPr>
            <a:t>Ch 1: Introduction </a:t>
          </a:r>
          <a:r>
            <a:rPr lang="ar-EG" sz="2000" b="1" kern="1200" dirty="0">
              <a:highlight>
                <a:srgbClr val="00FF00"/>
              </a:highlight>
            </a:rPr>
            <a:t>المقدمة</a:t>
          </a:r>
          <a:endParaRPr lang="en-US" sz="2000" b="1" kern="1200" dirty="0">
            <a:highlight>
              <a:srgbClr val="00FF00"/>
            </a:highlight>
          </a:endParaRPr>
        </a:p>
      </dsp:txBody>
      <dsp:txXfrm>
        <a:off x="2091580" y="455943"/>
        <a:ext cx="3944838" cy="431270"/>
      </dsp:txXfrm>
    </dsp:sp>
    <dsp:sp modelId="{94C58217-1473-4AC2-9620-3E1956789323}">
      <dsp:nvSpPr>
        <dsp:cNvPr id="0" name=""/>
        <dsp:cNvSpPr/>
      </dsp:nvSpPr>
      <dsp:spPr>
        <a:xfrm>
          <a:off x="2354000" y="908777"/>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908777"/>
        <a:ext cx="3420000" cy="431270"/>
      </dsp:txXfrm>
    </dsp:sp>
    <dsp:sp modelId="{DC2F4170-1528-49A9-80C9-4A2EF97C13DC}">
      <dsp:nvSpPr>
        <dsp:cNvPr id="0" name=""/>
        <dsp:cNvSpPr/>
      </dsp:nvSpPr>
      <dsp:spPr>
        <a:xfrm>
          <a:off x="2218999" y="1361612"/>
          <a:ext cx="36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361612"/>
        <a:ext cx="3690000" cy="431270"/>
      </dsp:txXfrm>
    </dsp:sp>
    <dsp:sp modelId="{BCB0F75D-2B58-486A-940A-01B3002EF4CD}">
      <dsp:nvSpPr>
        <dsp:cNvPr id="0" name=""/>
        <dsp:cNvSpPr/>
      </dsp:nvSpPr>
      <dsp:spPr>
        <a:xfrm>
          <a:off x="2309000" y="1814446"/>
          <a:ext cx="351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1814446"/>
        <a:ext cx="3510000" cy="431270"/>
      </dsp:txXfrm>
    </dsp:sp>
    <dsp:sp modelId="{779C773A-F489-478E-B8A5-88BD6AF0D122}">
      <dsp:nvSpPr>
        <dsp:cNvPr id="0" name=""/>
        <dsp:cNvSpPr/>
      </dsp:nvSpPr>
      <dsp:spPr>
        <a:xfrm>
          <a:off x="2263999" y="2267280"/>
          <a:ext cx="36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267280"/>
        <a:ext cx="3600000" cy="431270"/>
      </dsp:txXfrm>
    </dsp:sp>
    <dsp:sp modelId="{9E91EA2D-0534-43AA-AF0C-25FE01324703}">
      <dsp:nvSpPr>
        <dsp:cNvPr id="0" name=""/>
        <dsp:cNvSpPr/>
      </dsp:nvSpPr>
      <dsp:spPr>
        <a:xfrm>
          <a:off x="1318999" y="2720115"/>
          <a:ext cx="549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2720115"/>
        <a:ext cx="5490000" cy="431270"/>
      </dsp:txXfrm>
    </dsp:sp>
    <dsp:sp modelId="{8D074F2B-DC70-4168-BCBF-F02C4D223BC9}">
      <dsp:nvSpPr>
        <dsp:cNvPr id="0" name=""/>
        <dsp:cNvSpPr/>
      </dsp:nvSpPr>
      <dsp:spPr>
        <a:xfrm>
          <a:off x="2084000" y="3172949"/>
          <a:ext cx="396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FF0000"/>
              </a:highlight>
            </a:rPr>
            <a:t>Research Methodology </a:t>
          </a:r>
          <a:r>
            <a:rPr lang="ar-EG" sz="2000" b="1" kern="1200" dirty="0">
              <a:highlight>
                <a:srgbClr val="FF0000"/>
              </a:highlight>
            </a:rPr>
            <a:t>منهجية الدراسة</a:t>
          </a:r>
          <a:endParaRPr lang="en-US" sz="2000" b="1" kern="1200" dirty="0">
            <a:highlight>
              <a:srgbClr val="FF0000"/>
            </a:highlight>
          </a:endParaRPr>
        </a:p>
      </dsp:txBody>
      <dsp:txXfrm>
        <a:off x="2084000" y="3172949"/>
        <a:ext cx="3960000" cy="431270"/>
      </dsp:txXfrm>
    </dsp:sp>
    <dsp:sp modelId="{F22E00D2-B6B8-46CD-A2A2-B3A50DEB31F5}">
      <dsp:nvSpPr>
        <dsp:cNvPr id="0" name=""/>
        <dsp:cNvSpPr/>
      </dsp:nvSpPr>
      <dsp:spPr>
        <a:xfrm>
          <a:off x="2489000" y="3625784"/>
          <a:ext cx="315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3625784"/>
        <a:ext cx="3150000" cy="431270"/>
      </dsp:txXfrm>
    </dsp:sp>
    <dsp:sp modelId="{E37E68C4-5134-4C7C-8BFC-22743FBE0C96}">
      <dsp:nvSpPr>
        <dsp:cNvPr id="0" name=""/>
        <dsp:cNvSpPr/>
      </dsp:nvSpPr>
      <dsp:spPr>
        <a:xfrm>
          <a:off x="2354000" y="4078618"/>
          <a:ext cx="342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Structure </a:t>
          </a:r>
          <a:r>
            <a:rPr lang="ar-EG" sz="2000" b="1" kern="1200" dirty="0"/>
            <a:t>مخطط الدراسة</a:t>
          </a:r>
          <a:endParaRPr lang="en-US" sz="2000" b="1" kern="1200" dirty="0"/>
        </a:p>
      </dsp:txBody>
      <dsp:txXfrm>
        <a:off x="2354000" y="4078618"/>
        <a:ext cx="3420000" cy="431270"/>
      </dsp:txXfrm>
    </dsp:sp>
    <dsp:sp modelId="{8BD02728-92D7-4D25-B097-6175F5FB0A30}">
      <dsp:nvSpPr>
        <dsp:cNvPr id="0" name=""/>
        <dsp:cNvSpPr/>
      </dsp:nvSpPr>
      <dsp:spPr>
        <a:xfrm>
          <a:off x="13999" y="4531452"/>
          <a:ext cx="8100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00FF00"/>
              </a:highlight>
            </a:rPr>
            <a:t>Ch 2:Literature Review&amp; Theoretical Framework </a:t>
          </a:r>
          <a:r>
            <a:rPr lang="ar-EG" sz="2000" b="1" kern="1200" dirty="0">
              <a:highlight>
                <a:srgbClr val="00FF00"/>
              </a:highlight>
            </a:rPr>
            <a:t>الدراسات السابقة &amp; الاطار النظري</a:t>
          </a:r>
          <a:endParaRPr lang="en-US" sz="2000" b="1" kern="1200" dirty="0">
            <a:highlight>
              <a:srgbClr val="00FF00"/>
            </a:highlight>
          </a:endParaRPr>
        </a:p>
      </dsp:txBody>
      <dsp:txXfrm>
        <a:off x="13999" y="4531452"/>
        <a:ext cx="8100000" cy="431270"/>
      </dsp:txXfrm>
    </dsp:sp>
    <dsp:sp modelId="{494A3454-5139-458F-A913-63CDB206BCFD}">
      <dsp:nvSpPr>
        <dsp:cNvPr id="0" name=""/>
        <dsp:cNvSpPr/>
      </dsp:nvSpPr>
      <dsp:spPr>
        <a:xfrm>
          <a:off x="2826500" y="4984287"/>
          <a:ext cx="2475000" cy="4312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References </a:t>
          </a:r>
          <a:r>
            <a:rPr lang="ar-EG" sz="2000" b="1" kern="1200" dirty="0"/>
            <a:t>قائمة المراجع</a:t>
          </a:r>
          <a:endParaRPr lang="en-US" sz="2000" b="1" kern="1200" dirty="0"/>
        </a:p>
      </dsp:txBody>
      <dsp:txXfrm>
        <a:off x="2826500" y="4984287"/>
        <a:ext cx="2475000" cy="4312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482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E77DBDE-F20F-4D98-9CD0-1AD1F7264C9B}">
      <dsp:nvSpPr>
        <dsp:cNvPr id="0" name=""/>
        <dsp:cNvSpPr/>
      </dsp:nvSpPr>
      <dsp:spPr>
        <a:xfrm>
          <a:off x="393839" y="253037"/>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1: Introduction</a:t>
          </a:r>
        </a:p>
      </dsp:txBody>
      <dsp:txXfrm>
        <a:off x="422660" y="281858"/>
        <a:ext cx="5456111" cy="532758"/>
      </dsp:txXfrm>
    </dsp:sp>
    <dsp:sp modelId="{E5C667A4-194C-4AF3-8407-9B846B7597FE}">
      <dsp:nvSpPr>
        <dsp:cNvPr id="0" name=""/>
        <dsp:cNvSpPr/>
      </dsp:nvSpPr>
      <dsp:spPr>
        <a:xfrm>
          <a:off x="0" y="14554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9165A3-DDBA-4A85-BA29-B577951B44F4}">
      <dsp:nvSpPr>
        <dsp:cNvPr id="0" name=""/>
        <dsp:cNvSpPr/>
      </dsp:nvSpPr>
      <dsp:spPr>
        <a:xfrm>
          <a:off x="393839" y="11602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2: Literature Review</a:t>
          </a:r>
        </a:p>
      </dsp:txBody>
      <dsp:txXfrm>
        <a:off x="422660" y="1189059"/>
        <a:ext cx="5456111" cy="532758"/>
      </dsp:txXfrm>
    </dsp:sp>
    <dsp:sp modelId="{258B69DE-8558-462C-B368-04B2312623C0}">
      <dsp:nvSpPr>
        <dsp:cNvPr id="0" name=""/>
        <dsp:cNvSpPr/>
      </dsp:nvSpPr>
      <dsp:spPr>
        <a:xfrm>
          <a:off x="0" y="23626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30F09A-5696-49AD-B020-768E1CB79596}">
      <dsp:nvSpPr>
        <dsp:cNvPr id="0" name=""/>
        <dsp:cNvSpPr/>
      </dsp:nvSpPr>
      <dsp:spPr>
        <a:xfrm>
          <a:off x="393839" y="20674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3: Research Methodology</a:t>
          </a:r>
        </a:p>
      </dsp:txBody>
      <dsp:txXfrm>
        <a:off x="422660" y="2096259"/>
        <a:ext cx="5456111" cy="532758"/>
      </dsp:txXfrm>
    </dsp:sp>
    <dsp:sp modelId="{E10B3BF8-21BA-40DD-9CD8-25F91D7C2860}">
      <dsp:nvSpPr>
        <dsp:cNvPr id="0" name=""/>
        <dsp:cNvSpPr/>
      </dsp:nvSpPr>
      <dsp:spPr>
        <a:xfrm>
          <a:off x="0" y="32698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64C64A81-9ED5-42FB-A760-FF5EA3AC0775}">
      <dsp:nvSpPr>
        <dsp:cNvPr id="0" name=""/>
        <dsp:cNvSpPr/>
      </dsp:nvSpPr>
      <dsp:spPr>
        <a:xfrm>
          <a:off x="393839" y="29746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4: Statistical Analysis</a:t>
          </a:r>
        </a:p>
      </dsp:txBody>
      <dsp:txXfrm>
        <a:off x="422660" y="3003459"/>
        <a:ext cx="5456111" cy="532758"/>
      </dsp:txXfrm>
    </dsp:sp>
    <dsp:sp modelId="{C5595D95-1405-4D5B-BD57-0EB18EE499F1}">
      <dsp:nvSpPr>
        <dsp:cNvPr id="0" name=""/>
        <dsp:cNvSpPr/>
      </dsp:nvSpPr>
      <dsp:spPr>
        <a:xfrm>
          <a:off x="0" y="41770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4A7112D-7D0E-486E-9625-A0851EC30B0D}">
      <dsp:nvSpPr>
        <dsp:cNvPr id="0" name=""/>
        <dsp:cNvSpPr/>
      </dsp:nvSpPr>
      <dsp:spPr>
        <a:xfrm>
          <a:off x="393839" y="38818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5: Findings` Discussion &amp; Conclusion`</a:t>
          </a:r>
        </a:p>
      </dsp:txBody>
      <dsp:txXfrm>
        <a:off x="422660" y="3910659"/>
        <a:ext cx="5456111" cy="5327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5249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572052" y="36506"/>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2603755" y="68209"/>
        <a:ext cx="5973040" cy="586034"/>
      </dsp:txXfrm>
    </dsp:sp>
    <dsp:sp modelId="{4D695F22-9F97-4617-9D95-7C392FEEEB10}">
      <dsp:nvSpPr>
        <dsp:cNvPr id="0" name=""/>
        <dsp:cNvSpPr/>
      </dsp:nvSpPr>
      <dsp:spPr>
        <a:xfrm>
          <a:off x="0" y="135041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572052" y="990771"/>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2603755" y="1022474"/>
        <a:ext cx="5973040" cy="586034"/>
      </dsp:txXfrm>
    </dsp:sp>
    <dsp:sp modelId="{B7EBC103-E7EE-4C8D-86AB-109EADA6D6D2}">
      <dsp:nvSpPr>
        <dsp:cNvPr id="0" name=""/>
        <dsp:cNvSpPr/>
      </dsp:nvSpPr>
      <dsp:spPr>
        <a:xfrm>
          <a:off x="0" y="234833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587022" y="2006155"/>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2618725" y="2037858"/>
        <a:ext cx="5973040" cy="586034"/>
      </dsp:txXfrm>
    </dsp:sp>
    <dsp:sp modelId="{EF080955-7DDF-4BA4-BB28-61A8170F0555}">
      <dsp:nvSpPr>
        <dsp:cNvPr id="0" name=""/>
        <dsp:cNvSpPr/>
      </dsp:nvSpPr>
      <dsp:spPr>
        <a:xfrm>
          <a:off x="0" y="334625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587048" y="3006568"/>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2618751" y="3038271"/>
        <a:ext cx="5973040" cy="586034"/>
      </dsp:txXfrm>
    </dsp:sp>
    <dsp:sp modelId="{C2B188FD-0B82-44D5-BD9D-AC2B34E9F0F9}">
      <dsp:nvSpPr>
        <dsp:cNvPr id="0" name=""/>
        <dsp:cNvSpPr/>
      </dsp:nvSpPr>
      <dsp:spPr>
        <a:xfrm>
          <a:off x="0" y="434417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2587048" y="4064360"/>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2618751" y="4096063"/>
        <a:ext cx="5973040"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1541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606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688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03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20044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8082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00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82768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5268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4262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85314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29968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18072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429366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theme" Target="../theme/theme5.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slideLayout" Target="../slideLayouts/slideLayout81.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9.xml"/><Relationship Id="rId13" Type="http://schemas.openxmlformats.org/officeDocument/2006/relationships/slideLayout" Target="../slideLayouts/slideLayout94.xml"/><Relationship Id="rId18" Type="http://schemas.openxmlformats.org/officeDocument/2006/relationships/slideLayout" Target="../slideLayouts/slideLayout99.xml"/><Relationship Id="rId3" Type="http://schemas.openxmlformats.org/officeDocument/2006/relationships/slideLayout" Target="../slideLayouts/slideLayout84.xml"/><Relationship Id="rId21" Type="http://schemas.openxmlformats.org/officeDocument/2006/relationships/slideLayout" Target="../slideLayouts/slideLayout102.xml"/><Relationship Id="rId7" Type="http://schemas.openxmlformats.org/officeDocument/2006/relationships/slideLayout" Target="../slideLayouts/slideLayout88.xml"/><Relationship Id="rId12" Type="http://schemas.openxmlformats.org/officeDocument/2006/relationships/slideLayout" Target="../slideLayouts/slideLayout93.xml"/><Relationship Id="rId17" Type="http://schemas.openxmlformats.org/officeDocument/2006/relationships/slideLayout" Target="../slideLayouts/slideLayout98.xml"/><Relationship Id="rId25" Type="http://schemas.openxmlformats.org/officeDocument/2006/relationships/image" Target="../media/image2.png"/><Relationship Id="rId2" Type="http://schemas.openxmlformats.org/officeDocument/2006/relationships/slideLayout" Target="../slideLayouts/slideLayout83.xml"/><Relationship Id="rId16" Type="http://schemas.openxmlformats.org/officeDocument/2006/relationships/slideLayout" Target="../slideLayouts/slideLayout97.xml"/><Relationship Id="rId20" Type="http://schemas.openxmlformats.org/officeDocument/2006/relationships/slideLayout" Target="../slideLayouts/slideLayout101.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24" Type="http://schemas.openxmlformats.org/officeDocument/2006/relationships/image" Target="../media/image1.png"/><Relationship Id="rId5" Type="http://schemas.openxmlformats.org/officeDocument/2006/relationships/slideLayout" Target="../slideLayouts/slideLayout86.xml"/><Relationship Id="rId15" Type="http://schemas.openxmlformats.org/officeDocument/2006/relationships/slideLayout" Target="../slideLayouts/slideLayout96.xml"/><Relationship Id="rId23" Type="http://schemas.openxmlformats.org/officeDocument/2006/relationships/theme" Target="../theme/theme6.xml"/><Relationship Id="rId10" Type="http://schemas.openxmlformats.org/officeDocument/2006/relationships/slideLayout" Target="../slideLayouts/slideLayout91.xml"/><Relationship Id="rId19" Type="http://schemas.openxmlformats.org/officeDocument/2006/relationships/slideLayout" Target="../slideLayouts/slideLayout100.xml"/><Relationship Id="rId4" Type="http://schemas.openxmlformats.org/officeDocument/2006/relationships/slideLayout" Target="../slideLayouts/slideLayout85.xml"/><Relationship Id="rId9" Type="http://schemas.openxmlformats.org/officeDocument/2006/relationships/slideLayout" Target="../slideLayouts/slideLayout90.xml"/><Relationship Id="rId14" Type="http://schemas.openxmlformats.org/officeDocument/2006/relationships/slideLayout" Target="../slideLayouts/slideLayout95.xml"/><Relationship Id="rId22" Type="http://schemas.openxmlformats.org/officeDocument/2006/relationships/slideLayout" Target="../slideLayouts/slideLayout10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17" Type="http://schemas.openxmlformats.org/officeDocument/2006/relationships/image" Target="../media/image3.png"/><Relationship Id="rId2" Type="http://schemas.openxmlformats.org/officeDocument/2006/relationships/slideLayout" Target="../slideLayouts/slideLayout105.xml"/><Relationship Id="rId16" Type="http://schemas.openxmlformats.org/officeDocument/2006/relationships/image" Target="../media/image1.png"/><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theme" Target="../theme/theme7.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 id="214748381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0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48.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7.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88.xml"/></Relationships>
</file>

<file path=ppt/slides/_rels/slide2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4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47.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7.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47.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8.xml"/></Relationships>
</file>

<file path=ppt/slides/_rels/slide3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2.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3.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3.xml"/></Relationships>
</file>

<file path=ppt/slides/_rels/slide4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4.xml"/></Relationships>
</file>

<file path=ppt/slides/_rels/slide4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notesSlide" Target="../notesSlides/notesSlide25.xml"/><Relationship Id="rId1" Type="http://schemas.openxmlformats.org/officeDocument/2006/relationships/slideLayout" Target="../slideLayouts/slideLayout10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4.xml"/></Relationships>
</file>

<file path=ppt/slides/_rels/slide4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27.xml"/><Relationship Id="rId1" Type="http://schemas.openxmlformats.org/officeDocument/2006/relationships/slideLayout" Target="../slideLayouts/slideLayout10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4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8.xml"/></Relationships>
</file>

<file path=ppt/slides/_rels/slide5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73.xml"/></Relationships>
</file>

<file path=ppt/slides/_rels/slide6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6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81.xml"/></Relationships>
</file>

<file path=ppt/slides/_rels/slide66.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png"/><Relationship Id="rId1" Type="http://schemas.openxmlformats.org/officeDocument/2006/relationships/slideLayout" Target="../slideLayouts/slideLayout81.xml"/></Relationships>
</file>

<file path=ppt/slides/_rels/slide67.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81.xml"/></Relationships>
</file>

<file path=ppt/slides/_rels/slide68.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81.xml"/></Relationships>
</file>

<file path=ppt/slides/_rels/slide69.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8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81.xml"/></Relationships>
</file>

<file path=ppt/slides/_rels/slide7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PMG497</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Overview for final project 1- Questionnaires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40" y="2157519"/>
            <a:ext cx="3949298" cy="4093428"/>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Final Project-1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variables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Title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Table of contents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Introduction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Problem</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Main Research Question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Significance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Questions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Objectives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Research Hypotheses</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DF4E5505-B378-466F-A7CC-E84C0F17DDD8}"/>
              </a:ext>
            </a:extLst>
          </p:cNvPr>
          <p:cNvSpPr/>
          <p:nvPr/>
        </p:nvSpPr>
        <p:spPr>
          <a:xfrm>
            <a:off x="9347808" y="2177244"/>
            <a:ext cx="2877603" cy="3170099"/>
          </a:xfrm>
          <a:prstGeom prst="rect">
            <a:avLst/>
          </a:prstGeom>
        </p:spPr>
        <p:txBody>
          <a:bodyPr wrap="square">
            <a:spAutoFit/>
          </a:bodyPr>
          <a:lstStyle/>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Model</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Research Methodology</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Suggested Project Structure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Literature Review </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APA Reference Style</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Data collection method</a:t>
            </a:r>
          </a:p>
          <a:p>
            <a:pPr marL="342900" lvl="0" indent="-342900">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Questionnaires </a:t>
            </a:r>
          </a:p>
        </p:txBody>
      </p:sp>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Final Project 1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241787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302283897"/>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3C007F3A-208E-411C-8B4C-F13E4D8B5D2E}"/>
              </a:ext>
            </a:extLst>
          </p:cNvPr>
          <p:cNvSpPr/>
          <p:nvPr/>
        </p:nvSpPr>
        <p:spPr>
          <a:xfrm>
            <a:off x="1338534" y="3146871"/>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variables </a:t>
            </a:r>
          </a:p>
        </p:txBody>
      </p:sp>
    </p:spTree>
    <p:extLst>
      <p:ext uri="{BB962C8B-B14F-4D97-AF65-F5344CB8AC3E}">
        <p14:creationId xmlns:p14="http://schemas.microsoft.com/office/powerpoint/2010/main" val="396665889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495625" y="629166"/>
            <a:ext cx="753340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Independent &amp; 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34905" y="2750798"/>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8908D4-4E73-4EC6-BB09-55FE55D87D0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824050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DBBD08C-0E1D-417D-9C23-742E9AE9E0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729118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8675E87-E598-4FBF-A2B6-C25848129DF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15109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well-chosen research title not only captures the attention of readers but also provides a framework for the entire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01DDFD5F-0DBB-4144-A042-2EC8CFB43A6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09846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Availability of previous studies</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توفر الدراسات السابقة </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highlight>
                <a:srgbClr val="00FF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rPr>
              <a:t>Measurable </a:t>
            </a:r>
            <a:r>
              <a:rPr kumimoji="0" lang="ar-EG" sz="3200" b="0" i="0" u="none" strike="noStrike" kern="1200" cap="none" spc="0" normalizeH="0" baseline="0" noProof="0" dirty="0">
                <a:ln>
                  <a:noFill/>
                </a:ln>
                <a:solidFill>
                  <a:srgbClr val="000000"/>
                </a:solidFill>
                <a:effectLst/>
                <a:highlight>
                  <a:srgbClr val="FF0000"/>
                </a:highlight>
                <a:uLnTx/>
                <a:uFillTx/>
                <a:latin typeface="Calibri"/>
                <a:ea typeface="+mn-ea"/>
                <a:cs typeface="Arial" panose="020B0604020202020204" pitchFamily="34" charset="0"/>
              </a:rPr>
              <a:t>القابلية للقياس</a:t>
            </a:r>
            <a:endParaRPr kumimoji="0" lang="en-US" sz="3200" b="0" i="0" u="none" strike="noStrike" kern="1200" cap="none" spc="0" normalizeH="0" baseline="0" noProof="0" dirty="0">
              <a:ln>
                <a:noFill/>
              </a:ln>
              <a:solidFill>
                <a:srgbClr val="000000"/>
              </a:solidFill>
              <a:effectLst/>
              <a:highlight>
                <a:srgbClr val="FF00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204F7A9F-E279-4FCE-BB89-81468B3254F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7929378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Table of Contents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3945313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Click on "References" tab</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Select "Table of Contents"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Choose a style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Update table if needed</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5BFF8CBC-4AFB-4B50-AFD1-B0E90FE56F35}"/>
              </a:ext>
            </a:extLst>
          </p:cNvPr>
          <p:cNvSpPr/>
          <p:nvPr/>
        </p:nvSpPr>
        <p:spPr>
          <a:xfrm>
            <a:off x="3439589" y="609720"/>
            <a:ext cx="593938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Creating a Table of Contents in Word</a:t>
            </a:r>
            <a:endPar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0917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4" name="Picture 3">
            <a:extLst>
              <a:ext uri="{FF2B5EF4-FFF2-40B4-BE49-F238E27FC236}">
                <a16:creationId xmlns:a16="http://schemas.microsoft.com/office/drawing/2014/main" id="{81BBE277-C968-4AC2-9CFF-0D51EBFFD559}"/>
              </a:ext>
            </a:extLst>
          </p:cNvPr>
          <p:cNvPicPr>
            <a:picLocks noChangeAspect="1"/>
          </p:cNvPicPr>
          <p:nvPr/>
        </p:nvPicPr>
        <p:blipFill>
          <a:blip r:embed="rId2"/>
          <a:stretch>
            <a:fillRect/>
          </a:stretch>
        </p:blipFill>
        <p:spPr>
          <a:xfrm>
            <a:off x="239151" y="1417320"/>
            <a:ext cx="4945471" cy="4857233"/>
          </a:xfrm>
          <a:prstGeom prst="rect">
            <a:avLst/>
          </a:prstGeom>
        </p:spPr>
      </p:pic>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1FB269F-01BC-4829-8801-4D545D9C4BA4}"/>
              </a:ext>
            </a:extLst>
          </p:cNvPr>
          <p:cNvPicPr>
            <a:picLocks noChangeAspect="1"/>
          </p:cNvPicPr>
          <p:nvPr/>
        </p:nvPicPr>
        <p:blipFill rotWithShape="1">
          <a:blip r:embed="rId4"/>
          <a:srcRect l="12877" t="19039" r="12234" b="6961"/>
          <a:stretch/>
        </p:blipFill>
        <p:spPr>
          <a:xfrm>
            <a:off x="6036376" y="1285434"/>
            <a:ext cx="5844449" cy="4738236"/>
          </a:xfrm>
          <a:prstGeom prst="rect">
            <a:avLst/>
          </a:prstGeom>
        </p:spPr>
      </p:pic>
    </p:spTree>
    <p:extLst>
      <p:ext uri="{BB962C8B-B14F-4D97-AF65-F5344CB8AC3E}">
        <p14:creationId xmlns:p14="http://schemas.microsoft.com/office/powerpoint/2010/main" val="1762069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extLst/>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83464" y="1660557"/>
            <a:ext cx="8651631" cy="3359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When writing the research significance section of a research paper, it is essential to address both theoretical and empirical significance.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عند كتابة قسم أهمية البحث، من الضروري معالجة الأهمية النظرية واتطبيقية/ العملية.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319282"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Significance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825920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0423920" cy="39845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theoretical significance of a research study refers to its contribution to existing knowledge and theories.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gaps in current understanding and proposing new concepts or frameworks.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الأهمية النظرية للدراسة البحثية إلى مساهمتها في المعرفة والنظريات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الفجوات في الفهم الحالي واقتراح مفاهيم أو أطر عمل جديدة.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598930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332447"/>
            <a:ext cx="10423920"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Theoretical Significance </a:t>
            </a: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النظرية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significance section, you should: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1" i="1" u="sng"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Clearly articulate the theoretical foundation of your study.</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Identify the gap or problem in existing literature.</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research will address this gap or problem.</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the potential implications of your findings on theory development</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1" u="sng" strike="noStrike" kern="1200" cap="none" spc="0" normalizeH="0" baseline="0" noProof="0" dirty="0">
                <a:ln>
                  <a:noFill/>
                </a:ln>
                <a:solidFill>
                  <a:prstClr val="black"/>
                </a:solidFill>
                <a:effectLst/>
                <a:uLnTx/>
                <a:uFillTx/>
                <a:latin typeface="Calibri"/>
                <a:ea typeface="+mn-ea"/>
                <a:cs typeface="Arial" panose="020B0604020202020204" pitchFamily="34" charset="0"/>
              </a:rPr>
              <a:t>في قسم أهمية البحث، يجب عليك:</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توضيح الأساس النظري لدراستك بوضوح.</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تحديد الفجوة أو المشكلة في الأدبيات الموجودة.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اشرح كيف سيعالج بحثك هذه الفجوة أو المشكلة.</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ناقش الآثار المحتملة لنتائجك على تطوير النظرية.</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8578516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660557"/>
            <a:ext cx="11224332" cy="4495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The empirical significance of a research study pertains to its practical implications and potential impact on real-world project management practices.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value of your research findings for practitioners and decision-makers</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تتعلق الأهمية العملية/التطبيقية للدراسة البحثية بآثارها العملية وتأثيرها المحتمل على ممارسات إدارة المشاريع في العالم الحقيقي.</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ويتضمن تحديد قيمة نتائج بحثك للممارسين وصناع القرار.</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870092" y="688419"/>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2059227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6" y="1195385"/>
            <a:ext cx="11224332" cy="509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0C0"/>
                </a:solidFill>
                <a:effectLst/>
                <a:uLnTx/>
                <a:uFillTx/>
                <a:latin typeface="Calibri"/>
                <a:ea typeface="+mn-ea"/>
                <a:cs typeface="+mn-cs"/>
              </a:rPr>
              <a:t>Empirical Significance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الأهمية العملية/التطبيقية</a:t>
            </a:r>
            <a:endParaRPr kumimoji="0" lang="en-US" sz="28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1" u="sng" strike="noStrike" kern="1200" cap="none" spc="0" normalizeH="0" baseline="0" noProof="0" dirty="0">
                <a:ln>
                  <a:noFill/>
                </a:ln>
                <a:solidFill>
                  <a:prstClr val="black"/>
                </a:solidFill>
                <a:effectLst/>
                <a:uLnTx/>
                <a:uFillTx/>
                <a:latin typeface="Calibri"/>
                <a:ea typeface="+mn-ea"/>
                <a:cs typeface="+mn-cs"/>
              </a:rPr>
              <a:t>In a research significant section, you should:</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Explain how your study's findings can inform decision-making in project management.</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اشرح كيف يمكن لنتائج دراستك أن تفيد عملية صنع القرار في إدارة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Discuss potential applications of your research in improving project outcomes.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ناقش التطبيقات المحتملة لبحثك في تحسين نتائج المشروع.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Highlight the benefits and impacts your research can have on project management practices.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سلط الضوء على الفوائد والتأثيرات التي يمكن أن تحدثها أبحاثك على ممارسات إدارة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Emphasize the relevance of your research in addressing current challenges or issues faced by project managers.</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أكد على أهمية بحثك في معالجة التحديات أو المشكلات الحالية التي يواجهها مديرو المشاريع.</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578274" y="659492"/>
            <a:ext cx="9090053"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Criteria for Writing a Research Significant Section</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22469474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3"/>
            <a:ext cx="9528006" cy="4940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objectives are clear, concise statements that articulate the purpose of a research study.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outline the specific questions that the researcher intends to answer or the specific problems they aim to solve through their research.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These objectives provide a roadmap for the study, guiding the researcher in collecting and analyzing data to achieve their research goals.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Steps for creating a conceptual model:</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Identify the key elements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Start by identifying the main components or variables that are relevant to your topic or theory. </a:t>
            </a:r>
          </a:p>
          <a:p>
            <a:pPr marL="514350" marR="0" lvl="0" indent="-514350" algn="just" defTabSz="914400" rtl="0" eaLnBrk="1" fontAlgn="auto" latinLnBrk="0" hangingPunct="1">
              <a:lnSpc>
                <a:spcPct val="100000"/>
              </a:lnSpc>
              <a:spcBef>
                <a:spcPts val="0"/>
              </a:spcBef>
              <a:spcAft>
                <a:spcPts val="0"/>
              </a:spcAft>
              <a:buClrTx/>
              <a:buSzTx/>
              <a:buFontTx/>
              <a:buAutoNum type="arabicPeriod"/>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a:t>
            </a: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Determine the relationships</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extLst/>
          </p:nvPr>
        </p:nvGraphicFramePr>
        <p:xfrm>
          <a:off x="2322285" y="1136133"/>
          <a:ext cx="7876791" cy="49340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مخطط</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المشروع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extLst/>
          </p:nvPr>
        </p:nvGraphicFramePr>
        <p:xfrm>
          <a:off x="2433711" y="1051787"/>
          <a:ext cx="8623495" cy="4926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literature review is a critical analysis of existing research and scholarly articles on a particular topic.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مراجعة الأدبيات هي تحليل نقدي للأبحاث والمقالات العلمية الموجودة حول موضوع معين.</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Literature Review</a:t>
            </a: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95233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تقنيات جمع البيانات</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936118"/>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This section will deal with individual techniques for collecting empirical data.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single research design may include one or more data collection techniques.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p:txBody>
      </p:sp>
    </p:spTree>
    <p:extLst>
      <p:ext uri="{BB962C8B-B14F-4D97-AF65-F5344CB8AC3E}">
        <p14:creationId xmlns:p14="http://schemas.microsoft.com/office/powerpoint/2010/main" val="13649487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24323" y="1417860"/>
            <a:ext cx="9018999" cy="282283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5FF526F5-7AF1-449B-B758-BA10BD01E7CD}"/>
              </a:ext>
            </a:extLst>
          </p:cNvPr>
          <p:cNvSpPr txBox="1"/>
          <p:nvPr/>
        </p:nvSpPr>
        <p:spPr>
          <a:xfrm>
            <a:off x="624323" y="1613116"/>
            <a:ext cx="8777727" cy="2246769"/>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If you do not have connections within the field site then you will need to negotiate access. </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Don’t leave this until the week before you want to engage in your data collection.</a:t>
            </a:r>
            <a:endParaRPr lang="en-US" sz="2800" u="sng"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62902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82888" y="4360921"/>
            <a:ext cx="8918711" cy="769441"/>
          </a:xfrm>
          <a:prstGeom prst="rect">
            <a:avLst/>
          </a:prstGeom>
          <a:noFill/>
        </p:spPr>
        <p:txBody>
          <a:bodyPr wrap="square" rtlCol="0">
            <a:spAutoFit/>
          </a:bodyPr>
          <a:lstStyle/>
          <a:p>
            <a:pPr lvl="0" algn="ctr">
              <a:defRPr/>
            </a:pPr>
            <a:r>
              <a:rPr lang="en-US" sz="4400" b="1" dirty="0">
                <a:latin typeface="Tajawal Medium" panose="00000600000000000000" pitchFamily="2" charset="-78"/>
                <a:cs typeface="Tajawal Medium" panose="00000600000000000000" pitchFamily="2" charset="-78"/>
              </a:rPr>
              <a:t>Questionnaires</a:t>
            </a:r>
            <a:endPar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41514502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ADDDDD7A-B09C-4763-9597-D14253A78A4D}"/>
              </a:ext>
            </a:extLst>
          </p:cNvPr>
          <p:cNvSpPr txBox="1"/>
          <p:nvPr/>
        </p:nvSpPr>
        <p:spPr>
          <a:xfrm>
            <a:off x="679885" y="2426965"/>
            <a:ext cx="9018999"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Questionnaires are without doubt the single most popular data collection tools in any research involving human subjects.</a:t>
            </a:r>
          </a:p>
        </p:txBody>
      </p:sp>
    </p:spTree>
    <p:extLst>
      <p:ext uri="{BB962C8B-B14F-4D97-AF65-F5344CB8AC3E}">
        <p14:creationId xmlns:p14="http://schemas.microsoft.com/office/powerpoint/2010/main" val="20219734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715938"/>
            <a:ext cx="9765841" cy="357447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There are a number of reasons for using questionnaires in your research:</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reach a large and geographically dispersed community at relatively low cost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can harvest data from a larger sample than would be possible using any other technique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anonymity can be offered as well as confidentiality</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6046784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3806" y="1448873"/>
            <a:ext cx="9765841" cy="25646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74812" y="1753753"/>
            <a:ext cx="9543831"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Scale items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Scale items are often included in questionnaires although they are a data collection technique in their own right</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25352025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768626" y="851329"/>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4812" y="1367366"/>
            <a:ext cx="9765841" cy="39840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9843" y="129560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Paper-based postal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common form of questionnaire is the paper-based, printed instrument. The most typical forms of distribution are by post, handing them to individuals at group events or leaving them in a prominent position where people are encouraged to complete and return them to the distribution point.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174156781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832092"/>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Electronic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term ‘electronic questionnaires’ is generally used to cover both online questionnaires and questionnaires contained within an e-mail message;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does not cover questionnaires produced in a word-processing package and then sent to participants as an attachment: this is still a ‘paper-based’ questionnaire using a different mechanism for distribution</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1158337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45860" y="1037323"/>
            <a:ext cx="9630406" cy="4401205"/>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rPr>
              <a:t>Forms of questionnaire</a:t>
            </a: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rPr>
              <a:t>Researcher-administered questionnaires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Researcher-administered questionnaires usually generate the highest response rate of any questionnaires, because you approach your subject and you complete the questionnaire by asking the questions and filling in the document according to what they tell you.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most obvious example of this is the market researcher working in the street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Tree>
    <p:extLst>
      <p:ext uri="{BB962C8B-B14F-4D97-AF65-F5344CB8AC3E}">
        <p14:creationId xmlns:p14="http://schemas.microsoft.com/office/powerpoint/2010/main" val="341829063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984154"/>
            <a:ext cx="1024065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05123" y="1234271"/>
            <a:ext cx="9630406" cy="2677656"/>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b="1" dirty="0">
                <a:solidFill>
                  <a:srgbClr val="0070C0"/>
                </a:solidFill>
                <a:latin typeface="Tajawal ExtraBold" panose="00000800000000000000" pitchFamily="2" charset="-78"/>
                <a:cs typeface="Tajawal ExtraBold" panose="00000800000000000000" pitchFamily="2" charset="-78"/>
              </a:rPr>
              <a:t>Search on Google Scholar </a:t>
            </a: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ctr"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Write the research variable + questionnaire+ </a:t>
            </a:r>
            <a:r>
              <a:rPr kumimoji="0" lang="en-US" sz="28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likert</a:t>
            </a: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scale pdf</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800" dirty="0">
              <a:solidFill>
                <a:srgbClr val="2D3956"/>
              </a:solidFill>
              <a:latin typeface="Tajawal ExtraBold" panose="00000800000000000000" pitchFamily="2" charset="-78"/>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a:solidFill>
                  <a:srgbClr val="2D3956"/>
                </a:solidFill>
                <a:latin typeface="Tajawal ExtraBold" panose="00000800000000000000" pitchFamily="2" charset="-78"/>
                <a:cs typeface="Tajawal ExtraBold" panose="00000800000000000000" pitchFamily="2" charset="-78"/>
              </a:rPr>
              <a:t>أكتب أسم المتغير+ استبيان+ ليكرت </a:t>
            </a:r>
            <a:r>
              <a:rPr lang="en-US" sz="2800" dirty="0">
                <a:solidFill>
                  <a:srgbClr val="2D3956"/>
                </a:solidFill>
                <a:latin typeface="Tajawal ExtraBold" panose="00000800000000000000" pitchFamily="2" charset="-78"/>
                <a:cs typeface="Tajawal ExtraBold" panose="00000800000000000000" pitchFamily="2" charset="-78"/>
              </a:rPr>
              <a:t>pdf</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sp>
        <p:nvSpPr>
          <p:cNvPr id="2" name="Rectangle 1">
            <a:extLst>
              <a:ext uri="{FF2B5EF4-FFF2-40B4-BE49-F238E27FC236}">
                <a16:creationId xmlns:a16="http://schemas.microsoft.com/office/drawing/2014/main" id="{6FD1E541-6646-4EA3-90C6-448501562E35}"/>
              </a:ext>
            </a:extLst>
          </p:cNvPr>
          <p:cNvSpPr/>
          <p:nvPr/>
        </p:nvSpPr>
        <p:spPr>
          <a:xfrm>
            <a:off x="2829991" y="4674660"/>
            <a:ext cx="4238661" cy="523220"/>
          </a:xfrm>
          <a:prstGeom prst="rect">
            <a:avLst/>
          </a:prstGeom>
        </p:spPr>
        <p:txBody>
          <a:bodyPr wrap="none">
            <a:spAutoFit/>
          </a:bodyPr>
          <a:lstStyle/>
          <a:p>
            <a:pPr marL="457200" lvl="0" indent="-457200" algn="ctr">
              <a:buFont typeface="Wingdings" panose="05000000000000000000" pitchFamily="2" charset="2"/>
              <a:buChar char="q"/>
              <a:defRPr/>
            </a:pPr>
            <a:r>
              <a:rPr lang="en-US" sz="2800" b="1" dirty="0">
                <a:solidFill>
                  <a:srgbClr val="0070C0"/>
                </a:solidFill>
                <a:highlight>
                  <a:srgbClr val="00FF00"/>
                </a:highlight>
                <a:latin typeface="Tajawal ExtraBold" panose="00000800000000000000" pitchFamily="2" charset="-78"/>
                <a:cs typeface="Tajawal ExtraBold" panose="00000800000000000000" pitchFamily="2" charset="-78"/>
              </a:rPr>
              <a:t>Design Google Form </a:t>
            </a:r>
          </a:p>
        </p:txBody>
      </p:sp>
    </p:spTree>
    <p:extLst>
      <p:ext uri="{BB962C8B-B14F-4D97-AF65-F5344CB8AC3E}">
        <p14:creationId xmlns:p14="http://schemas.microsoft.com/office/powerpoint/2010/main" val="1278376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2982</TotalTime>
  <Words>2835</Words>
  <Application>Microsoft Office PowerPoint</Application>
  <PresentationFormat>Widescreen</PresentationFormat>
  <Paragraphs>513</Paragraphs>
  <Slides>74</Slides>
  <Notes>32</Notes>
  <HiddenSlides>0</HiddenSlides>
  <MMClips>0</MMClips>
  <ScaleCrop>false</ScaleCrop>
  <HeadingPairs>
    <vt:vector size="6" baseType="variant">
      <vt:variant>
        <vt:lpstr>Fonts Used</vt:lpstr>
      </vt:variant>
      <vt:variant>
        <vt:i4>10</vt:i4>
      </vt:variant>
      <vt:variant>
        <vt:lpstr>Theme</vt:lpstr>
      </vt:variant>
      <vt:variant>
        <vt:i4>8</vt:i4>
      </vt:variant>
      <vt:variant>
        <vt:lpstr>Slide Titles</vt:lpstr>
      </vt:variant>
      <vt:variant>
        <vt:i4>74</vt:i4>
      </vt:variant>
    </vt:vector>
  </HeadingPairs>
  <TitlesOfParts>
    <vt:vector size="92" baseType="lpstr">
      <vt:lpstr>Arial</vt:lpstr>
      <vt:lpstr>Arvo</vt:lpstr>
      <vt:lpstr>Calibri</vt:lpstr>
      <vt:lpstr>Calibri Light</vt:lpstr>
      <vt:lpstr>Cambria</vt:lpstr>
      <vt:lpstr>Roboto Light</vt:lpstr>
      <vt:lpstr>Tajawal ExtraBold</vt:lpstr>
      <vt:lpstr>Tajawal Medium</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387</cp:revision>
  <dcterms:created xsi:type="dcterms:W3CDTF">2023-04-29T09:08:23Z</dcterms:created>
  <dcterms:modified xsi:type="dcterms:W3CDTF">2024-05-21T12:30:04Z</dcterms:modified>
</cp:coreProperties>
</file>