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71" r:id="rId5"/>
    <p:sldId id="272" r:id="rId6"/>
    <p:sldId id="273" r:id="rId7"/>
    <p:sldId id="280" r:id="rId8"/>
    <p:sldId id="281" r:id="rId9"/>
    <p:sldId id="282" r:id="rId10"/>
    <p:sldId id="261" r:id="rId11"/>
    <p:sldId id="276" r:id="rId12"/>
    <p:sldId id="262" r:id="rId13"/>
    <p:sldId id="277" r:id="rId14"/>
    <p:sldId id="278" r:id="rId15"/>
    <p:sldId id="279" r:id="rId16"/>
    <p:sldId id="284" r:id="rId17"/>
    <p:sldId id="285" r:id="rId18"/>
    <p:sldId id="287" r:id="rId19"/>
    <p:sldId id="288" r:id="rId20"/>
    <p:sldId id="286" r:id="rId21"/>
    <p:sldId id="289" r:id="rId22"/>
    <p:sldId id="275" r:id="rId23"/>
    <p:sldId id="283" r:id="rId24"/>
    <p:sldId id="268" r:id="rId25"/>
    <p:sldId id="269" r:id="rId26"/>
  </p:sldIdLst>
  <p:sldSz cx="18288000" cy="10287000"/>
  <p:notesSz cx="6858000" cy="9144000"/>
  <p:embeddedFontLst>
    <p:embeddedFont>
      <p:font typeface="Garet" pitchFamily="2" charset="77"/>
      <p:regular r:id="rId27"/>
    </p:embeddedFont>
    <p:embeddedFont>
      <p:font typeface="Garet Bold" pitchFamily="2" charset="77"/>
      <p:regular r:id="rId28"/>
      <p:bold r:id="rId29"/>
    </p:embeddedFont>
    <p:embeddedFont>
      <p:font typeface="Yeseva One" pitchFamily="2" charset="77"/>
      <p:regular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1" autoAdjust="0"/>
    <p:restoredTop sz="94593" autoAdjust="0"/>
  </p:normalViewPr>
  <p:slideViewPr>
    <p:cSldViewPr>
      <p:cViewPr varScale="1">
        <p:scale>
          <a:sx n="82" d="100"/>
          <a:sy n="82" d="100"/>
        </p:scale>
        <p:origin x="224" y="1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pPr marL="0" algn="r" defTabSz="914400" rtl="1" eaLnBrk="1" latinLnBrk="0" hangingPunct="1"/>
            <a:endParaRPr lang="en-SA"/>
          </a:p>
        </p:txBody>
      </p:sp>
      <p:sp>
        <p:nvSpPr>
          <p:cNvPr id="4" name="TextBox 4"/>
          <p:cNvSpPr txBox="1"/>
          <p:nvPr/>
        </p:nvSpPr>
        <p:spPr>
          <a:xfrm>
            <a:off x="1804359" y="4558708"/>
            <a:ext cx="14679282" cy="2769989"/>
          </a:xfrm>
          <a:prstGeom prst="rect">
            <a:avLst/>
          </a:prstGeom>
        </p:spPr>
        <p:txBody>
          <a:bodyPr lIns="0" tIns="0" rIns="0" bIns="0" rtlCol="0" anchor="t">
            <a:spAutoFit/>
          </a:bodyPr>
          <a:lstStyle/>
          <a:p>
            <a:pPr algn="ctr"/>
            <a:r>
              <a:rPr lang="en-US" sz="6000" dirty="0">
                <a:solidFill>
                  <a:srgbClr val="0D0F68"/>
                </a:solidFill>
                <a:latin typeface="Yeseva One"/>
                <a:ea typeface="Yeseva One"/>
                <a:cs typeface="Yeseva One"/>
                <a:sym typeface="Yeseva One"/>
              </a:rPr>
              <a:t>Analyzing and Improving Student Academic Performance using AI</a:t>
            </a:r>
          </a:p>
          <a:p>
            <a:pPr algn="ctr"/>
            <a:endParaRPr lang="en-US" sz="6000" dirty="0">
              <a:solidFill>
                <a:srgbClr val="0D0F68"/>
              </a:solidFill>
              <a:latin typeface="Yeseva One"/>
              <a:ea typeface="Yeseva One"/>
              <a:cs typeface="Yeseva One"/>
              <a:sym typeface="Yeseva One"/>
            </a:endParaRPr>
          </a:p>
        </p:txBody>
      </p:sp>
      <p:sp>
        <p:nvSpPr>
          <p:cNvPr id="5" name="TextBox 5"/>
          <p:cNvSpPr txBox="1"/>
          <p:nvPr/>
        </p:nvSpPr>
        <p:spPr>
          <a:xfrm>
            <a:off x="3303711" y="6890760"/>
            <a:ext cx="11680579" cy="1763303"/>
          </a:xfrm>
          <a:prstGeom prst="rect">
            <a:avLst/>
          </a:prstGeom>
        </p:spPr>
        <p:txBody>
          <a:bodyPr lIns="0" tIns="0" rIns="0" bIns="0" rtlCol="0" anchor="t">
            <a:spAutoFit/>
          </a:bodyPr>
          <a:lstStyle/>
          <a:p>
            <a:pPr algn="ctr">
              <a:lnSpc>
                <a:spcPts val="7000"/>
              </a:lnSpc>
            </a:pPr>
            <a:r>
              <a:rPr lang="en-US" sz="5000" dirty="0">
                <a:solidFill>
                  <a:srgbClr val="000000"/>
                </a:solidFill>
                <a:latin typeface="Garet"/>
                <a:ea typeface="Garet"/>
                <a:cs typeface="Garet"/>
                <a:sym typeface="Garet"/>
              </a:rPr>
              <a:t>By Ahmed Al </a:t>
            </a:r>
            <a:r>
              <a:rPr lang="en-US" sz="5000" dirty="0" err="1">
                <a:solidFill>
                  <a:srgbClr val="000000"/>
                </a:solidFill>
                <a:latin typeface="Garet"/>
                <a:ea typeface="Garet"/>
                <a:cs typeface="Garet"/>
                <a:sym typeface="Garet"/>
              </a:rPr>
              <a:t>Moairfi</a:t>
            </a:r>
            <a:r>
              <a:rPr lang="en-US" sz="5000" dirty="0">
                <a:solidFill>
                  <a:srgbClr val="000000"/>
                </a:solidFill>
                <a:latin typeface="Garet"/>
                <a:ea typeface="Garet"/>
                <a:cs typeface="Garet"/>
                <a:sym typeface="Garet"/>
              </a:rPr>
              <a:t> &amp;</a:t>
            </a:r>
          </a:p>
          <a:p>
            <a:pPr algn="ctr">
              <a:lnSpc>
                <a:spcPts val="7000"/>
              </a:lnSpc>
            </a:pPr>
            <a:r>
              <a:rPr lang="en-US" sz="5000" dirty="0">
                <a:solidFill>
                  <a:srgbClr val="000000"/>
                </a:solidFill>
                <a:latin typeface="Garet"/>
                <a:ea typeface="Garet"/>
                <a:cs typeface="Garet"/>
                <a:sym typeface="Garet"/>
              </a:rPr>
              <a:t> Ibrahim Al </a:t>
            </a:r>
            <a:r>
              <a:rPr lang="en-US" sz="5000" dirty="0" err="1">
                <a:solidFill>
                  <a:srgbClr val="000000"/>
                </a:solidFill>
                <a:latin typeface="Garet"/>
                <a:ea typeface="Garet"/>
                <a:cs typeface="Garet"/>
                <a:sym typeface="Garet"/>
              </a:rPr>
              <a:t>Nakhli</a:t>
            </a:r>
            <a:endParaRPr lang="en-US" sz="5000" dirty="0">
              <a:solidFill>
                <a:srgbClr val="000000"/>
              </a:solidFill>
              <a:latin typeface="Garet"/>
              <a:ea typeface="Garet"/>
              <a:cs typeface="Garet"/>
              <a:sym typeface="Garet"/>
            </a:endParaRPr>
          </a:p>
        </p:txBody>
      </p:sp>
      <p:sp>
        <p:nvSpPr>
          <p:cNvPr id="6" name="TextBox 6"/>
          <p:cNvSpPr txBox="1"/>
          <p:nvPr/>
        </p:nvSpPr>
        <p:spPr>
          <a:xfrm>
            <a:off x="3303711" y="2965394"/>
            <a:ext cx="11680579" cy="514350"/>
          </a:xfrm>
          <a:prstGeom prst="rect">
            <a:avLst/>
          </a:prstGeom>
        </p:spPr>
        <p:txBody>
          <a:bodyPr lIns="0" tIns="0" rIns="0" bIns="0" rtlCol="0" anchor="t">
            <a:spAutoFit/>
          </a:bodyPr>
          <a:lstStyle/>
          <a:p>
            <a:pPr algn="ctr">
              <a:lnSpc>
                <a:spcPts val="4200"/>
              </a:lnSpc>
            </a:pPr>
            <a:r>
              <a:rPr lang="en-US" sz="3000" dirty="0">
                <a:solidFill>
                  <a:srgbClr val="000000"/>
                </a:solidFill>
                <a:latin typeface="Garet"/>
                <a:ea typeface="Garet"/>
                <a:cs typeface="Garet"/>
                <a:sym typeface="Garet"/>
              </a:rPr>
              <a:t>MIDOCEAN University</a:t>
            </a:r>
          </a:p>
        </p:txBody>
      </p:sp>
      <p:pic>
        <p:nvPicPr>
          <p:cNvPr id="7" name="Picture 6">
            <a:extLst>
              <a:ext uri="{FF2B5EF4-FFF2-40B4-BE49-F238E27FC236}">
                <a16:creationId xmlns:a16="http://schemas.microsoft.com/office/drawing/2014/main" id="{0EFBAB1A-8C90-D333-9451-0ED51B155AE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8108" b="24196"/>
          <a:stretch/>
        </p:blipFill>
        <p:spPr bwMode="auto">
          <a:xfrm>
            <a:off x="7366421" y="960120"/>
            <a:ext cx="3555156" cy="150876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sp>
        <p:nvSpPr>
          <p:cNvPr id="6" name="TextBox 6"/>
          <p:cNvSpPr txBox="1"/>
          <p:nvPr/>
        </p:nvSpPr>
        <p:spPr>
          <a:xfrm>
            <a:off x="5948168" y="1418432"/>
            <a:ext cx="6391665" cy="1377949"/>
          </a:xfrm>
          <a:prstGeom prst="rect">
            <a:avLst/>
          </a:prstGeom>
        </p:spPr>
        <p:txBody>
          <a:bodyPr lIns="0" tIns="0" rIns="0" bIns="0" rtlCol="0" anchor="t">
            <a:spAutoFit/>
          </a:bodyPr>
          <a:lstStyle/>
          <a:p>
            <a:pPr algn="ctr">
              <a:lnSpc>
                <a:spcPts val="11200"/>
              </a:lnSpc>
            </a:pPr>
            <a:r>
              <a:rPr lang="en-US" sz="8000" dirty="0">
                <a:solidFill>
                  <a:srgbClr val="0D0F68"/>
                </a:solidFill>
                <a:latin typeface="Yeseva One"/>
                <a:ea typeface="Yeseva One"/>
                <a:cs typeface="Yeseva One"/>
                <a:sym typeface="Yeseva One"/>
              </a:rPr>
              <a:t>Outlines</a:t>
            </a:r>
          </a:p>
        </p:txBody>
      </p:sp>
      <p:grpSp>
        <p:nvGrpSpPr>
          <p:cNvPr id="7" name="Group 7"/>
          <p:cNvGrpSpPr/>
          <p:nvPr/>
        </p:nvGrpSpPr>
        <p:grpSpPr>
          <a:xfrm>
            <a:off x="2239025" y="3497898"/>
            <a:ext cx="6492732" cy="1217823"/>
            <a:chOff x="0" y="0"/>
            <a:chExt cx="1710020" cy="320744"/>
          </a:xfrm>
        </p:grpSpPr>
        <p:sp>
          <p:nvSpPr>
            <p:cNvPr id="8" name="Freeform 8"/>
            <p:cNvSpPr/>
            <p:nvPr/>
          </p:nvSpPr>
          <p:spPr>
            <a:xfrm>
              <a:off x="0" y="0"/>
              <a:ext cx="1710020" cy="320744"/>
            </a:xfrm>
            <a:custGeom>
              <a:avLst/>
              <a:gdLst/>
              <a:ahLst/>
              <a:cxnLst/>
              <a:rect l="l" t="t" r="r" b="b"/>
              <a:pathLst>
                <a:path w="1710020" h="320744">
                  <a:moveTo>
                    <a:pt x="60812" y="0"/>
                  </a:moveTo>
                  <a:lnTo>
                    <a:pt x="1649208" y="0"/>
                  </a:lnTo>
                  <a:cubicBezTo>
                    <a:pt x="1682793" y="0"/>
                    <a:pt x="1710020" y="27227"/>
                    <a:pt x="1710020" y="60812"/>
                  </a:cubicBezTo>
                  <a:lnTo>
                    <a:pt x="1710020" y="259931"/>
                  </a:lnTo>
                  <a:cubicBezTo>
                    <a:pt x="1710020" y="293517"/>
                    <a:pt x="1682793" y="320744"/>
                    <a:pt x="1649208" y="320744"/>
                  </a:cubicBezTo>
                  <a:lnTo>
                    <a:pt x="60812" y="320744"/>
                  </a:lnTo>
                  <a:cubicBezTo>
                    <a:pt x="27227" y="320744"/>
                    <a:pt x="0" y="293517"/>
                    <a:pt x="0" y="259931"/>
                  </a:cubicBezTo>
                  <a:lnTo>
                    <a:pt x="0" y="60812"/>
                  </a:lnTo>
                  <a:cubicBezTo>
                    <a:pt x="0" y="27227"/>
                    <a:pt x="27227" y="0"/>
                    <a:pt x="60812" y="0"/>
                  </a:cubicBezTo>
                  <a:close/>
                </a:path>
              </a:pathLst>
            </a:custGeom>
            <a:solidFill>
              <a:srgbClr val="65A4CD"/>
            </a:solidFill>
            <a:ln cap="rnd">
              <a:noFill/>
              <a:prstDash val="dash"/>
              <a:round/>
            </a:ln>
          </p:spPr>
          <p:txBody>
            <a:bodyPr/>
            <a:lstStyle/>
            <a:p>
              <a:endParaRPr lang="en-SA"/>
            </a:p>
          </p:txBody>
        </p:sp>
        <p:sp>
          <p:nvSpPr>
            <p:cNvPr id="9" name="TextBox 9"/>
            <p:cNvSpPr txBox="1"/>
            <p:nvPr/>
          </p:nvSpPr>
          <p:spPr>
            <a:xfrm>
              <a:off x="0" y="-38100"/>
              <a:ext cx="1710020" cy="358844"/>
            </a:xfrm>
            <a:prstGeom prst="rect">
              <a:avLst/>
            </a:prstGeom>
          </p:spPr>
          <p:txBody>
            <a:bodyPr lIns="50800" tIns="50800" rIns="50800" bIns="50800" rtlCol="0" anchor="ctr"/>
            <a:lstStyle/>
            <a:p>
              <a:pPr algn="ctr">
                <a:lnSpc>
                  <a:spcPts val="2659"/>
                </a:lnSpc>
                <a:spcBef>
                  <a:spcPct val="0"/>
                </a:spcBef>
              </a:pPr>
              <a:endParaRPr/>
            </a:p>
          </p:txBody>
        </p:sp>
      </p:grpSp>
      <p:sp>
        <p:nvSpPr>
          <p:cNvPr id="10" name="TextBox 10"/>
          <p:cNvSpPr txBox="1"/>
          <p:nvPr/>
        </p:nvSpPr>
        <p:spPr>
          <a:xfrm>
            <a:off x="2696070" y="3687710"/>
            <a:ext cx="884008" cy="762000"/>
          </a:xfrm>
          <a:prstGeom prst="rect">
            <a:avLst/>
          </a:prstGeom>
        </p:spPr>
        <p:txBody>
          <a:bodyPr lIns="0" tIns="0" rIns="0" bIns="0" rtlCol="0" anchor="t">
            <a:spAutoFit/>
          </a:bodyPr>
          <a:lstStyle/>
          <a:p>
            <a:pPr algn="ctr">
              <a:lnSpc>
                <a:spcPts val="6299"/>
              </a:lnSpc>
            </a:pPr>
            <a:r>
              <a:rPr lang="en-US" sz="4500" b="1">
                <a:solidFill>
                  <a:srgbClr val="000000"/>
                </a:solidFill>
                <a:latin typeface="Garet Bold"/>
                <a:ea typeface="Garet Bold"/>
                <a:cs typeface="Garet Bold"/>
                <a:sym typeface="Garet Bold"/>
              </a:rPr>
              <a:t>01</a:t>
            </a:r>
          </a:p>
        </p:txBody>
      </p:sp>
      <p:sp>
        <p:nvSpPr>
          <p:cNvPr id="11" name="TextBox 11"/>
          <p:cNvSpPr txBox="1"/>
          <p:nvPr/>
        </p:nvSpPr>
        <p:spPr>
          <a:xfrm>
            <a:off x="3611690" y="3775022"/>
            <a:ext cx="4687954" cy="596900"/>
          </a:xfrm>
          <a:prstGeom prst="rect">
            <a:avLst/>
          </a:prstGeom>
        </p:spPr>
        <p:txBody>
          <a:bodyPr lIns="0" tIns="0" rIns="0" bIns="0" rtlCol="0" anchor="t">
            <a:spAutoFit/>
          </a:bodyPr>
          <a:lstStyle/>
          <a:p>
            <a:pPr algn="l">
              <a:lnSpc>
                <a:spcPts val="4900"/>
              </a:lnSpc>
            </a:pPr>
            <a:r>
              <a:rPr lang="en-US" sz="3500">
                <a:solidFill>
                  <a:srgbClr val="000000"/>
                </a:solidFill>
                <a:latin typeface="Garet"/>
                <a:ea typeface="Garet"/>
                <a:cs typeface="Garet"/>
                <a:sym typeface="Garet"/>
              </a:rPr>
              <a:t>Introduction</a:t>
            </a:r>
          </a:p>
        </p:txBody>
      </p:sp>
      <p:grpSp>
        <p:nvGrpSpPr>
          <p:cNvPr id="12" name="Group 12"/>
          <p:cNvGrpSpPr/>
          <p:nvPr/>
        </p:nvGrpSpPr>
        <p:grpSpPr>
          <a:xfrm>
            <a:off x="9556243" y="3497898"/>
            <a:ext cx="6492732" cy="1217823"/>
            <a:chOff x="0" y="0"/>
            <a:chExt cx="1710020" cy="320744"/>
          </a:xfrm>
        </p:grpSpPr>
        <p:sp>
          <p:nvSpPr>
            <p:cNvPr id="13" name="Freeform 13"/>
            <p:cNvSpPr/>
            <p:nvPr/>
          </p:nvSpPr>
          <p:spPr>
            <a:xfrm>
              <a:off x="0" y="0"/>
              <a:ext cx="1710020" cy="320744"/>
            </a:xfrm>
            <a:custGeom>
              <a:avLst/>
              <a:gdLst/>
              <a:ahLst/>
              <a:cxnLst/>
              <a:rect l="l" t="t" r="r" b="b"/>
              <a:pathLst>
                <a:path w="1710020" h="320744">
                  <a:moveTo>
                    <a:pt x="60812" y="0"/>
                  </a:moveTo>
                  <a:lnTo>
                    <a:pt x="1649208" y="0"/>
                  </a:lnTo>
                  <a:cubicBezTo>
                    <a:pt x="1682793" y="0"/>
                    <a:pt x="1710020" y="27227"/>
                    <a:pt x="1710020" y="60812"/>
                  </a:cubicBezTo>
                  <a:lnTo>
                    <a:pt x="1710020" y="259931"/>
                  </a:lnTo>
                  <a:cubicBezTo>
                    <a:pt x="1710020" y="293517"/>
                    <a:pt x="1682793" y="320744"/>
                    <a:pt x="1649208" y="320744"/>
                  </a:cubicBezTo>
                  <a:lnTo>
                    <a:pt x="60812" y="320744"/>
                  </a:lnTo>
                  <a:cubicBezTo>
                    <a:pt x="27227" y="320744"/>
                    <a:pt x="0" y="293517"/>
                    <a:pt x="0" y="259931"/>
                  </a:cubicBezTo>
                  <a:lnTo>
                    <a:pt x="0" y="60812"/>
                  </a:lnTo>
                  <a:cubicBezTo>
                    <a:pt x="0" y="27227"/>
                    <a:pt x="27227" y="0"/>
                    <a:pt x="60812" y="0"/>
                  </a:cubicBezTo>
                  <a:close/>
                </a:path>
              </a:pathLst>
            </a:custGeom>
            <a:solidFill>
              <a:srgbClr val="C7DEEB"/>
            </a:solidFill>
          </p:spPr>
          <p:txBody>
            <a:bodyPr/>
            <a:lstStyle/>
            <a:p>
              <a:endParaRPr lang="en-SA"/>
            </a:p>
          </p:txBody>
        </p:sp>
        <p:sp>
          <p:nvSpPr>
            <p:cNvPr id="14" name="TextBox 14"/>
            <p:cNvSpPr txBox="1"/>
            <p:nvPr/>
          </p:nvSpPr>
          <p:spPr>
            <a:xfrm>
              <a:off x="0" y="-38100"/>
              <a:ext cx="1710020" cy="358844"/>
            </a:xfrm>
            <a:prstGeom prst="rect">
              <a:avLst/>
            </a:prstGeom>
          </p:spPr>
          <p:txBody>
            <a:bodyPr lIns="50800" tIns="50800" rIns="50800" bIns="50800" rtlCol="0" anchor="ctr"/>
            <a:lstStyle/>
            <a:p>
              <a:pPr algn="ctr">
                <a:lnSpc>
                  <a:spcPts val="2659"/>
                </a:lnSpc>
                <a:spcBef>
                  <a:spcPct val="0"/>
                </a:spcBef>
              </a:pPr>
              <a:endParaRPr/>
            </a:p>
          </p:txBody>
        </p:sp>
      </p:grpSp>
      <p:sp>
        <p:nvSpPr>
          <p:cNvPr id="15" name="TextBox 15"/>
          <p:cNvSpPr txBox="1"/>
          <p:nvPr/>
        </p:nvSpPr>
        <p:spPr>
          <a:xfrm>
            <a:off x="10000822" y="3687710"/>
            <a:ext cx="884008" cy="762000"/>
          </a:xfrm>
          <a:prstGeom prst="rect">
            <a:avLst/>
          </a:prstGeom>
        </p:spPr>
        <p:txBody>
          <a:bodyPr lIns="0" tIns="0" rIns="0" bIns="0" rtlCol="0" anchor="t">
            <a:spAutoFit/>
          </a:bodyPr>
          <a:lstStyle/>
          <a:p>
            <a:pPr algn="ctr">
              <a:lnSpc>
                <a:spcPts val="6299"/>
              </a:lnSpc>
            </a:pPr>
            <a:r>
              <a:rPr lang="en-US" sz="4500" b="1">
                <a:solidFill>
                  <a:srgbClr val="000000"/>
                </a:solidFill>
                <a:latin typeface="Garet Bold"/>
                <a:ea typeface="Garet Bold"/>
                <a:cs typeface="Garet Bold"/>
                <a:sym typeface="Garet Bold"/>
              </a:rPr>
              <a:t>02</a:t>
            </a:r>
          </a:p>
        </p:txBody>
      </p:sp>
      <p:sp>
        <p:nvSpPr>
          <p:cNvPr id="16" name="TextBox 16"/>
          <p:cNvSpPr txBox="1"/>
          <p:nvPr/>
        </p:nvSpPr>
        <p:spPr>
          <a:xfrm>
            <a:off x="10916442" y="3775022"/>
            <a:ext cx="4687954" cy="605935"/>
          </a:xfrm>
          <a:prstGeom prst="rect">
            <a:avLst/>
          </a:prstGeom>
        </p:spPr>
        <p:txBody>
          <a:bodyPr lIns="0" tIns="0" rIns="0" bIns="0" rtlCol="0" anchor="t">
            <a:spAutoFit/>
          </a:bodyPr>
          <a:lstStyle/>
          <a:p>
            <a:pPr algn="l">
              <a:lnSpc>
                <a:spcPts val="4900"/>
              </a:lnSpc>
            </a:pPr>
            <a:r>
              <a:rPr lang="en-US" sz="3500" dirty="0">
                <a:solidFill>
                  <a:srgbClr val="000000"/>
                </a:solidFill>
                <a:latin typeface="Garet"/>
                <a:ea typeface="Garet"/>
                <a:cs typeface="Garet"/>
                <a:sym typeface="Garet"/>
              </a:rPr>
              <a:t>Related works</a:t>
            </a:r>
          </a:p>
        </p:txBody>
      </p:sp>
      <p:grpSp>
        <p:nvGrpSpPr>
          <p:cNvPr id="17" name="Group 17"/>
          <p:cNvGrpSpPr/>
          <p:nvPr/>
        </p:nvGrpSpPr>
        <p:grpSpPr>
          <a:xfrm>
            <a:off x="2239025" y="7043102"/>
            <a:ext cx="6492732" cy="1217823"/>
            <a:chOff x="0" y="0"/>
            <a:chExt cx="1710020" cy="320744"/>
          </a:xfrm>
        </p:grpSpPr>
        <p:sp>
          <p:nvSpPr>
            <p:cNvPr id="18" name="Freeform 18"/>
            <p:cNvSpPr/>
            <p:nvPr/>
          </p:nvSpPr>
          <p:spPr>
            <a:xfrm>
              <a:off x="0" y="0"/>
              <a:ext cx="1710020" cy="320744"/>
            </a:xfrm>
            <a:custGeom>
              <a:avLst/>
              <a:gdLst/>
              <a:ahLst/>
              <a:cxnLst/>
              <a:rect l="l" t="t" r="r" b="b"/>
              <a:pathLst>
                <a:path w="1710020" h="320744">
                  <a:moveTo>
                    <a:pt x="60812" y="0"/>
                  </a:moveTo>
                  <a:lnTo>
                    <a:pt x="1649208" y="0"/>
                  </a:lnTo>
                  <a:cubicBezTo>
                    <a:pt x="1682793" y="0"/>
                    <a:pt x="1710020" y="27227"/>
                    <a:pt x="1710020" y="60812"/>
                  </a:cubicBezTo>
                  <a:lnTo>
                    <a:pt x="1710020" y="259931"/>
                  </a:lnTo>
                  <a:cubicBezTo>
                    <a:pt x="1710020" y="293517"/>
                    <a:pt x="1682793" y="320744"/>
                    <a:pt x="1649208" y="320744"/>
                  </a:cubicBezTo>
                  <a:lnTo>
                    <a:pt x="60812" y="320744"/>
                  </a:lnTo>
                  <a:cubicBezTo>
                    <a:pt x="27227" y="320744"/>
                    <a:pt x="0" y="293517"/>
                    <a:pt x="0" y="259931"/>
                  </a:cubicBezTo>
                  <a:lnTo>
                    <a:pt x="0" y="60812"/>
                  </a:lnTo>
                  <a:cubicBezTo>
                    <a:pt x="0" y="27227"/>
                    <a:pt x="27227" y="0"/>
                    <a:pt x="60812" y="0"/>
                  </a:cubicBezTo>
                  <a:close/>
                </a:path>
              </a:pathLst>
            </a:custGeom>
            <a:solidFill>
              <a:srgbClr val="65A4CD"/>
            </a:solidFill>
          </p:spPr>
          <p:txBody>
            <a:bodyPr/>
            <a:lstStyle/>
            <a:p>
              <a:endParaRPr lang="en-SA" dirty="0"/>
            </a:p>
          </p:txBody>
        </p:sp>
        <p:sp>
          <p:nvSpPr>
            <p:cNvPr id="19" name="TextBox 19"/>
            <p:cNvSpPr txBox="1"/>
            <p:nvPr/>
          </p:nvSpPr>
          <p:spPr>
            <a:xfrm>
              <a:off x="0" y="-38100"/>
              <a:ext cx="1710020" cy="358844"/>
            </a:xfrm>
            <a:prstGeom prst="rect">
              <a:avLst/>
            </a:prstGeom>
          </p:spPr>
          <p:txBody>
            <a:bodyPr lIns="50800" tIns="50800" rIns="50800" bIns="50800" rtlCol="0" anchor="ctr"/>
            <a:lstStyle/>
            <a:p>
              <a:pPr algn="ctr">
                <a:lnSpc>
                  <a:spcPts val="2659"/>
                </a:lnSpc>
                <a:spcBef>
                  <a:spcPct val="0"/>
                </a:spcBef>
              </a:pPr>
              <a:endParaRPr/>
            </a:p>
          </p:txBody>
        </p:sp>
      </p:grpSp>
      <p:sp>
        <p:nvSpPr>
          <p:cNvPr id="20" name="TextBox 20"/>
          <p:cNvSpPr txBox="1"/>
          <p:nvPr/>
        </p:nvSpPr>
        <p:spPr>
          <a:xfrm>
            <a:off x="2683605" y="7309802"/>
            <a:ext cx="884008" cy="762000"/>
          </a:xfrm>
          <a:prstGeom prst="rect">
            <a:avLst/>
          </a:prstGeom>
        </p:spPr>
        <p:txBody>
          <a:bodyPr lIns="0" tIns="0" rIns="0" bIns="0" rtlCol="0" anchor="t">
            <a:spAutoFit/>
          </a:bodyPr>
          <a:lstStyle/>
          <a:p>
            <a:pPr algn="ctr">
              <a:lnSpc>
                <a:spcPts val="6299"/>
              </a:lnSpc>
            </a:pPr>
            <a:r>
              <a:rPr lang="en-US" sz="4500" b="1">
                <a:solidFill>
                  <a:srgbClr val="000000"/>
                </a:solidFill>
                <a:latin typeface="Garet Bold"/>
                <a:ea typeface="Garet Bold"/>
                <a:cs typeface="Garet Bold"/>
                <a:sym typeface="Garet Bold"/>
              </a:rPr>
              <a:t>05</a:t>
            </a:r>
          </a:p>
        </p:txBody>
      </p:sp>
      <p:sp>
        <p:nvSpPr>
          <p:cNvPr id="21" name="TextBox 21"/>
          <p:cNvSpPr txBox="1"/>
          <p:nvPr/>
        </p:nvSpPr>
        <p:spPr>
          <a:xfrm>
            <a:off x="3599224" y="7397114"/>
            <a:ext cx="4687954" cy="1234312"/>
          </a:xfrm>
          <a:prstGeom prst="rect">
            <a:avLst/>
          </a:prstGeom>
        </p:spPr>
        <p:txBody>
          <a:bodyPr lIns="0" tIns="0" rIns="0" bIns="0" rtlCol="0" anchor="t">
            <a:spAutoFit/>
          </a:bodyPr>
          <a:lstStyle/>
          <a:p>
            <a:pPr>
              <a:lnSpc>
                <a:spcPts val="4900"/>
              </a:lnSpc>
            </a:pPr>
            <a:r>
              <a:rPr lang="en-US" sz="3500" dirty="0">
                <a:solidFill>
                  <a:srgbClr val="000000"/>
                </a:solidFill>
                <a:latin typeface="Garet"/>
                <a:ea typeface="Garet"/>
                <a:cs typeface="Garet"/>
                <a:sym typeface="Garet"/>
              </a:rPr>
              <a:t>Future works</a:t>
            </a:r>
          </a:p>
          <a:p>
            <a:pPr algn="l">
              <a:lnSpc>
                <a:spcPts val="4900"/>
              </a:lnSpc>
            </a:pPr>
            <a:endParaRPr lang="en-US" sz="3500" dirty="0">
              <a:solidFill>
                <a:srgbClr val="000000"/>
              </a:solidFill>
              <a:latin typeface="Garet"/>
              <a:ea typeface="Garet"/>
              <a:cs typeface="Garet"/>
              <a:sym typeface="Garet"/>
            </a:endParaRPr>
          </a:p>
        </p:txBody>
      </p:sp>
      <p:grpSp>
        <p:nvGrpSpPr>
          <p:cNvPr id="22" name="Group 22"/>
          <p:cNvGrpSpPr/>
          <p:nvPr/>
        </p:nvGrpSpPr>
        <p:grpSpPr>
          <a:xfrm>
            <a:off x="9556243" y="5272829"/>
            <a:ext cx="6492732" cy="1217823"/>
            <a:chOff x="0" y="0"/>
            <a:chExt cx="1710020" cy="320744"/>
          </a:xfrm>
        </p:grpSpPr>
        <p:sp>
          <p:nvSpPr>
            <p:cNvPr id="23" name="Freeform 23"/>
            <p:cNvSpPr/>
            <p:nvPr/>
          </p:nvSpPr>
          <p:spPr>
            <a:xfrm>
              <a:off x="0" y="0"/>
              <a:ext cx="1710020" cy="320744"/>
            </a:xfrm>
            <a:custGeom>
              <a:avLst/>
              <a:gdLst/>
              <a:ahLst/>
              <a:cxnLst/>
              <a:rect l="l" t="t" r="r" b="b"/>
              <a:pathLst>
                <a:path w="1710020" h="320744">
                  <a:moveTo>
                    <a:pt x="60812" y="0"/>
                  </a:moveTo>
                  <a:lnTo>
                    <a:pt x="1649208" y="0"/>
                  </a:lnTo>
                  <a:cubicBezTo>
                    <a:pt x="1682793" y="0"/>
                    <a:pt x="1710020" y="27227"/>
                    <a:pt x="1710020" y="60812"/>
                  </a:cubicBezTo>
                  <a:lnTo>
                    <a:pt x="1710020" y="259931"/>
                  </a:lnTo>
                  <a:cubicBezTo>
                    <a:pt x="1710020" y="293517"/>
                    <a:pt x="1682793" y="320744"/>
                    <a:pt x="1649208" y="320744"/>
                  </a:cubicBezTo>
                  <a:lnTo>
                    <a:pt x="60812" y="320744"/>
                  </a:lnTo>
                  <a:cubicBezTo>
                    <a:pt x="27227" y="320744"/>
                    <a:pt x="0" y="293517"/>
                    <a:pt x="0" y="259931"/>
                  </a:cubicBezTo>
                  <a:lnTo>
                    <a:pt x="0" y="60812"/>
                  </a:lnTo>
                  <a:cubicBezTo>
                    <a:pt x="0" y="27227"/>
                    <a:pt x="27227" y="0"/>
                    <a:pt x="60812" y="0"/>
                  </a:cubicBezTo>
                  <a:close/>
                </a:path>
              </a:pathLst>
            </a:custGeom>
            <a:solidFill>
              <a:srgbClr val="65A4CD"/>
            </a:solidFill>
          </p:spPr>
          <p:txBody>
            <a:bodyPr/>
            <a:lstStyle/>
            <a:p>
              <a:endParaRPr lang="en-SA"/>
            </a:p>
          </p:txBody>
        </p:sp>
        <p:sp>
          <p:nvSpPr>
            <p:cNvPr id="24" name="TextBox 24"/>
            <p:cNvSpPr txBox="1"/>
            <p:nvPr/>
          </p:nvSpPr>
          <p:spPr>
            <a:xfrm>
              <a:off x="0" y="-38100"/>
              <a:ext cx="1710020" cy="358844"/>
            </a:xfrm>
            <a:prstGeom prst="rect">
              <a:avLst/>
            </a:prstGeom>
          </p:spPr>
          <p:txBody>
            <a:bodyPr lIns="50800" tIns="50800" rIns="50800" bIns="50800" rtlCol="0" anchor="ctr"/>
            <a:lstStyle/>
            <a:p>
              <a:pPr algn="ctr">
                <a:lnSpc>
                  <a:spcPts val="2659"/>
                </a:lnSpc>
                <a:spcBef>
                  <a:spcPct val="0"/>
                </a:spcBef>
              </a:pPr>
              <a:endParaRPr/>
            </a:p>
          </p:txBody>
        </p:sp>
      </p:grpSp>
      <p:sp>
        <p:nvSpPr>
          <p:cNvPr id="25" name="TextBox 25"/>
          <p:cNvSpPr txBox="1"/>
          <p:nvPr/>
        </p:nvSpPr>
        <p:spPr>
          <a:xfrm>
            <a:off x="10000822" y="5469095"/>
            <a:ext cx="884008" cy="762000"/>
          </a:xfrm>
          <a:prstGeom prst="rect">
            <a:avLst/>
          </a:prstGeom>
        </p:spPr>
        <p:txBody>
          <a:bodyPr lIns="0" tIns="0" rIns="0" bIns="0" rtlCol="0" anchor="t">
            <a:spAutoFit/>
          </a:bodyPr>
          <a:lstStyle/>
          <a:p>
            <a:pPr algn="ctr">
              <a:lnSpc>
                <a:spcPts val="6299"/>
              </a:lnSpc>
            </a:pPr>
            <a:r>
              <a:rPr lang="en-US" sz="4500" b="1">
                <a:solidFill>
                  <a:srgbClr val="000000"/>
                </a:solidFill>
                <a:latin typeface="Garet Bold"/>
                <a:ea typeface="Garet Bold"/>
                <a:cs typeface="Garet Bold"/>
                <a:sym typeface="Garet Bold"/>
              </a:rPr>
              <a:t>04</a:t>
            </a:r>
          </a:p>
        </p:txBody>
      </p:sp>
      <p:sp>
        <p:nvSpPr>
          <p:cNvPr id="26" name="TextBox 26"/>
          <p:cNvSpPr txBox="1"/>
          <p:nvPr/>
        </p:nvSpPr>
        <p:spPr>
          <a:xfrm>
            <a:off x="10916441" y="5556408"/>
            <a:ext cx="5957020" cy="605935"/>
          </a:xfrm>
          <a:prstGeom prst="rect">
            <a:avLst/>
          </a:prstGeom>
        </p:spPr>
        <p:txBody>
          <a:bodyPr wrap="square" lIns="0" tIns="0" rIns="0" bIns="0" rtlCol="0" anchor="t">
            <a:spAutoFit/>
          </a:bodyPr>
          <a:lstStyle/>
          <a:p>
            <a:pPr algn="l">
              <a:lnSpc>
                <a:spcPts val="4900"/>
              </a:lnSpc>
            </a:pPr>
            <a:r>
              <a:rPr lang="en-US" sz="3200" dirty="0">
                <a:solidFill>
                  <a:srgbClr val="000000"/>
                </a:solidFill>
                <a:latin typeface="Garet"/>
                <a:ea typeface="Garet"/>
                <a:cs typeface="Garet"/>
                <a:sym typeface="Garet"/>
              </a:rPr>
              <a:t>Discussion &amp; Conclusion</a:t>
            </a:r>
          </a:p>
        </p:txBody>
      </p:sp>
      <p:grpSp>
        <p:nvGrpSpPr>
          <p:cNvPr id="27" name="Group 27"/>
          <p:cNvGrpSpPr/>
          <p:nvPr/>
        </p:nvGrpSpPr>
        <p:grpSpPr>
          <a:xfrm>
            <a:off x="2239025" y="5272829"/>
            <a:ext cx="6492732" cy="1217823"/>
            <a:chOff x="0" y="0"/>
            <a:chExt cx="1710020" cy="320744"/>
          </a:xfrm>
        </p:grpSpPr>
        <p:sp>
          <p:nvSpPr>
            <p:cNvPr id="28" name="Freeform 28"/>
            <p:cNvSpPr/>
            <p:nvPr/>
          </p:nvSpPr>
          <p:spPr>
            <a:xfrm>
              <a:off x="0" y="0"/>
              <a:ext cx="1710020" cy="320744"/>
            </a:xfrm>
            <a:custGeom>
              <a:avLst/>
              <a:gdLst/>
              <a:ahLst/>
              <a:cxnLst/>
              <a:rect l="l" t="t" r="r" b="b"/>
              <a:pathLst>
                <a:path w="1710020" h="320744">
                  <a:moveTo>
                    <a:pt x="60812" y="0"/>
                  </a:moveTo>
                  <a:lnTo>
                    <a:pt x="1649208" y="0"/>
                  </a:lnTo>
                  <a:cubicBezTo>
                    <a:pt x="1682793" y="0"/>
                    <a:pt x="1710020" y="27227"/>
                    <a:pt x="1710020" y="60812"/>
                  </a:cubicBezTo>
                  <a:lnTo>
                    <a:pt x="1710020" y="259931"/>
                  </a:lnTo>
                  <a:cubicBezTo>
                    <a:pt x="1710020" y="293517"/>
                    <a:pt x="1682793" y="320744"/>
                    <a:pt x="1649208" y="320744"/>
                  </a:cubicBezTo>
                  <a:lnTo>
                    <a:pt x="60812" y="320744"/>
                  </a:lnTo>
                  <a:cubicBezTo>
                    <a:pt x="27227" y="320744"/>
                    <a:pt x="0" y="293517"/>
                    <a:pt x="0" y="259931"/>
                  </a:cubicBezTo>
                  <a:lnTo>
                    <a:pt x="0" y="60812"/>
                  </a:lnTo>
                  <a:cubicBezTo>
                    <a:pt x="0" y="27227"/>
                    <a:pt x="27227" y="0"/>
                    <a:pt x="60812" y="0"/>
                  </a:cubicBezTo>
                  <a:close/>
                </a:path>
              </a:pathLst>
            </a:custGeom>
            <a:solidFill>
              <a:srgbClr val="C7DEEB"/>
            </a:solidFill>
          </p:spPr>
          <p:txBody>
            <a:bodyPr/>
            <a:lstStyle/>
            <a:p>
              <a:endParaRPr lang="en-SA"/>
            </a:p>
          </p:txBody>
        </p:sp>
        <p:sp>
          <p:nvSpPr>
            <p:cNvPr id="29" name="TextBox 29"/>
            <p:cNvSpPr txBox="1"/>
            <p:nvPr/>
          </p:nvSpPr>
          <p:spPr>
            <a:xfrm>
              <a:off x="0" y="-38100"/>
              <a:ext cx="1710020" cy="358844"/>
            </a:xfrm>
            <a:prstGeom prst="rect">
              <a:avLst/>
            </a:prstGeom>
          </p:spPr>
          <p:txBody>
            <a:bodyPr lIns="50800" tIns="50800" rIns="50800" bIns="50800" rtlCol="0" anchor="ctr"/>
            <a:lstStyle/>
            <a:p>
              <a:pPr algn="ctr">
                <a:lnSpc>
                  <a:spcPts val="2659"/>
                </a:lnSpc>
                <a:spcBef>
                  <a:spcPct val="0"/>
                </a:spcBef>
              </a:pPr>
              <a:endParaRPr/>
            </a:p>
          </p:txBody>
        </p:sp>
      </p:grpSp>
      <p:sp>
        <p:nvSpPr>
          <p:cNvPr id="30" name="TextBox 30"/>
          <p:cNvSpPr txBox="1"/>
          <p:nvPr/>
        </p:nvSpPr>
        <p:spPr>
          <a:xfrm>
            <a:off x="2657970" y="5462640"/>
            <a:ext cx="884008" cy="762000"/>
          </a:xfrm>
          <a:prstGeom prst="rect">
            <a:avLst/>
          </a:prstGeom>
        </p:spPr>
        <p:txBody>
          <a:bodyPr lIns="0" tIns="0" rIns="0" bIns="0" rtlCol="0" anchor="t">
            <a:spAutoFit/>
          </a:bodyPr>
          <a:lstStyle/>
          <a:p>
            <a:pPr algn="ctr">
              <a:lnSpc>
                <a:spcPts val="6299"/>
              </a:lnSpc>
            </a:pPr>
            <a:r>
              <a:rPr lang="en-US" sz="4500" b="1">
                <a:solidFill>
                  <a:srgbClr val="000000"/>
                </a:solidFill>
                <a:latin typeface="Garet Bold"/>
                <a:ea typeface="Garet Bold"/>
                <a:cs typeface="Garet Bold"/>
                <a:sym typeface="Garet Bold"/>
              </a:rPr>
              <a:t>03</a:t>
            </a:r>
          </a:p>
        </p:txBody>
      </p:sp>
      <p:sp>
        <p:nvSpPr>
          <p:cNvPr id="31" name="TextBox 31"/>
          <p:cNvSpPr txBox="1"/>
          <p:nvPr/>
        </p:nvSpPr>
        <p:spPr>
          <a:xfrm>
            <a:off x="3611690" y="5549953"/>
            <a:ext cx="4687954" cy="596900"/>
          </a:xfrm>
          <a:prstGeom prst="rect">
            <a:avLst/>
          </a:prstGeom>
        </p:spPr>
        <p:txBody>
          <a:bodyPr lIns="0" tIns="0" rIns="0" bIns="0" rtlCol="0" anchor="t">
            <a:spAutoFit/>
          </a:bodyPr>
          <a:lstStyle/>
          <a:p>
            <a:pPr algn="l">
              <a:lnSpc>
                <a:spcPts val="4900"/>
              </a:lnSpc>
            </a:pPr>
            <a:r>
              <a:rPr lang="en-US" sz="3500" dirty="0">
                <a:solidFill>
                  <a:srgbClr val="000000"/>
                </a:solidFill>
                <a:latin typeface="Garet"/>
                <a:ea typeface="Garet"/>
                <a:cs typeface="Garet"/>
                <a:sym typeface="Garet"/>
              </a:rPr>
              <a:t>Research Methods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Introduction</a:t>
            </a:r>
          </a:p>
        </p:txBody>
      </p:sp>
      <p:sp>
        <p:nvSpPr>
          <p:cNvPr id="10" name="TextBox 10"/>
          <p:cNvSpPr txBox="1"/>
          <p:nvPr/>
        </p:nvSpPr>
        <p:spPr>
          <a:xfrm>
            <a:off x="5841455" y="1879737"/>
            <a:ext cx="6605090" cy="1047750"/>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Background</a:t>
            </a:r>
          </a:p>
        </p:txBody>
      </p:sp>
      <p:sp>
        <p:nvSpPr>
          <p:cNvPr id="11" name="TextBox 11"/>
          <p:cNvSpPr txBox="1"/>
          <p:nvPr/>
        </p:nvSpPr>
        <p:spPr>
          <a:xfrm>
            <a:off x="2123695" y="3498987"/>
            <a:ext cx="14040611" cy="5719514"/>
          </a:xfrm>
          <a:prstGeom prst="rect">
            <a:avLst/>
          </a:prstGeom>
        </p:spPr>
        <p:txBody>
          <a:bodyPr lIns="0" tIns="0" rIns="0" bIns="0" rtlCol="0" anchor="t">
            <a:spAutoFit/>
          </a:bodyPr>
          <a:lstStyle/>
          <a:p>
            <a:pPr algn="ctr">
              <a:lnSpc>
                <a:spcPts val="5599"/>
              </a:lnSpc>
            </a:pPr>
            <a:r>
              <a:rPr lang="en-US" sz="3999" dirty="0">
                <a:solidFill>
                  <a:srgbClr val="000000"/>
                </a:solidFill>
                <a:latin typeface="Garet"/>
                <a:ea typeface="Garet"/>
                <a:cs typeface="Garet"/>
                <a:sym typeface="Garet"/>
              </a:rPr>
              <a:t>AI is the new evolution in this generation. It has led to improvement in all fields. It must be used to improve education and academic outcomes. Instead of just letting students use AI generative models, users should have a comprehensive AI system that begins by creating a measurement process, monitors student performance, enhances the results, and suggests solutions.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Introduction</a:t>
            </a:r>
          </a:p>
        </p:txBody>
      </p:sp>
      <p:sp>
        <p:nvSpPr>
          <p:cNvPr id="10" name="TextBox 10"/>
          <p:cNvSpPr txBox="1"/>
          <p:nvPr/>
        </p:nvSpPr>
        <p:spPr>
          <a:xfrm>
            <a:off x="4876800" y="1879737"/>
            <a:ext cx="7569745" cy="999761"/>
          </a:xfrm>
          <a:prstGeom prst="rect">
            <a:avLst/>
          </a:prstGeom>
        </p:spPr>
        <p:txBody>
          <a:bodyPr wrap="square"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Problem Definition </a:t>
            </a:r>
          </a:p>
        </p:txBody>
      </p:sp>
      <p:sp>
        <p:nvSpPr>
          <p:cNvPr id="11" name="TextBox 11"/>
          <p:cNvSpPr txBox="1"/>
          <p:nvPr/>
        </p:nvSpPr>
        <p:spPr>
          <a:xfrm>
            <a:off x="2123695" y="3498987"/>
            <a:ext cx="14040611" cy="2128788"/>
          </a:xfrm>
          <a:prstGeom prst="rect">
            <a:avLst/>
          </a:prstGeom>
        </p:spPr>
        <p:txBody>
          <a:bodyPr lIns="0" tIns="0" rIns="0" bIns="0" rtlCol="0" anchor="t">
            <a:spAutoFit/>
          </a:bodyPr>
          <a:lstStyle/>
          <a:p>
            <a:pPr algn="ctr">
              <a:lnSpc>
                <a:spcPts val="5599"/>
              </a:lnSpc>
            </a:pPr>
            <a:r>
              <a:rPr lang="en-US" sz="3999" dirty="0">
                <a:solidFill>
                  <a:srgbClr val="000000"/>
                </a:solidFill>
                <a:latin typeface="Garet"/>
                <a:ea typeface="Garet"/>
                <a:cs typeface="Garet"/>
                <a:sym typeface="Garet"/>
              </a:rPr>
              <a:t>Students need guidance to cross over the changes, identify their weaknesses, and resolve them.</a:t>
            </a:r>
          </a:p>
          <a:p>
            <a:pPr algn="ctr">
              <a:lnSpc>
                <a:spcPts val="5599"/>
              </a:lnSpc>
            </a:pPr>
            <a:endParaRPr lang="en-US" sz="3999" dirty="0">
              <a:solidFill>
                <a:srgbClr val="000000"/>
              </a:solidFill>
              <a:latin typeface="Garet"/>
              <a:ea typeface="Garet"/>
              <a:cs typeface="Garet"/>
              <a:sym typeface="Garet"/>
            </a:endParaRPr>
          </a:p>
        </p:txBody>
      </p:sp>
    </p:spTree>
    <p:extLst>
      <p:ext uri="{BB962C8B-B14F-4D97-AF65-F5344CB8AC3E}">
        <p14:creationId xmlns:p14="http://schemas.microsoft.com/office/powerpoint/2010/main" val="29264014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Introduction</a:t>
            </a:r>
          </a:p>
        </p:txBody>
      </p:sp>
      <p:sp>
        <p:nvSpPr>
          <p:cNvPr id="10" name="TextBox 10"/>
          <p:cNvSpPr txBox="1"/>
          <p:nvPr/>
        </p:nvSpPr>
        <p:spPr>
          <a:xfrm>
            <a:off x="4267201" y="1879737"/>
            <a:ext cx="8788944" cy="999761"/>
          </a:xfrm>
          <a:prstGeom prst="rect">
            <a:avLst/>
          </a:prstGeom>
        </p:spPr>
        <p:txBody>
          <a:bodyPr wrap="square"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Research Questions</a:t>
            </a:r>
          </a:p>
        </p:txBody>
      </p:sp>
      <p:sp>
        <p:nvSpPr>
          <p:cNvPr id="11" name="TextBox 11"/>
          <p:cNvSpPr txBox="1"/>
          <p:nvPr/>
        </p:nvSpPr>
        <p:spPr>
          <a:xfrm>
            <a:off x="2123695" y="3498987"/>
            <a:ext cx="14040611" cy="2128788"/>
          </a:xfrm>
          <a:prstGeom prst="rect">
            <a:avLst/>
          </a:prstGeom>
        </p:spPr>
        <p:txBody>
          <a:bodyPr lIns="0" tIns="0" rIns="0" bIns="0" rtlCol="0" anchor="t">
            <a:spAutoFit/>
          </a:bodyPr>
          <a:lstStyle/>
          <a:p>
            <a:pPr marL="571500" indent="-571500">
              <a:lnSpc>
                <a:spcPts val="5599"/>
              </a:lnSpc>
              <a:buFont typeface="Arial" panose="020B0604020202020204" pitchFamily="34" charset="0"/>
              <a:buChar char="•"/>
            </a:pPr>
            <a:r>
              <a:rPr lang="en-US" sz="3999" dirty="0">
                <a:solidFill>
                  <a:srgbClr val="000000"/>
                </a:solidFill>
                <a:latin typeface="Garet"/>
                <a:ea typeface="Garet"/>
                <a:cs typeface="Garet"/>
                <a:sym typeface="Garet"/>
              </a:rPr>
              <a:t>How to analyze student performance using AI?</a:t>
            </a:r>
          </a:p>
          <a:p>
            <a:pPr marL="571500" indent="-571500">
              <a:lnSpc>
                <a:spcPts val="5599"/>
              </a:lnSpc>
              <a:buFont typeface="Arial" panose="020B0604020202020204" pitchFamily="34" charset="0"/>
              <a:buChar char="•"/>
            </a:pPr>
            <a:r>
              <a:rPr lang="en-US" sz="3999" dirty="0">
                <a:solidFill>
                  <a:srgbClr val="000000"/>
                </a:solidFill>
                <a:latin typeface="Garet"/>
                <a:ea typeface="Garet"/>
                <a:cs typeface="Garet"/>
                <a:sym typeface="Garet"/>
              </a:rPr>
              <a:t>How does artificial intelligence provide suggestions to improve student performance?</a:t>
            </a:r>
          </a:p>
        </p:txBody>
      </p:sp>
    </p:spTree>
    <p:extLst>
      <p:ext uri="{BB962C8B-B14F-4D97-AF65-F5344CB8AC3E}">
        <p14:creationId xmlns:p14="http://schemas.microsoft.com/office/powerpoint/2010/main" val="83499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Introduction</a:t>
            </a:r>
          </a:p>
        </p:txBody>
      </p:sp>
      <p:sp>
        <p:nvSpPr>
          <p:cNvPr id="10" name="TextBox 10"/>
          <p:cNvSpPr txBox="1"/>
          <p:nvPr/>
        </p:nvSpPr>
        <p:spPr>
          <a:xfrm>
            <a:off x="4267201" y="1879737"/>
            <a:ext cx="8788944" cy="999761"/>
          </a:xfrm>
          <a:prstGeom prst="rect">
            <a:avLst/>
          </a:prstGeom>
        </p:spPr>
        <p:txBody>
          <a:bodyPr wrap="square"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Research Objectives </a:t>
            </a:r>
          </a:p>
        </p:txBody>
      </p:sp>
      <p:sp>
        <p:nvSpPr>
          <p:cNvPr id="11" name="TextBox 11"/>
          <p:cNvSpPr txBox="1"/>
          <p:nvPr/>
        </p:nvSpPr>
        <p:spPr>
          <a:xfrm>
            <a:off x="2123695" y="3498987"/>
            <a:ext cx="14040611" cy="3565079"/>
          </a:xfrm>
          <a:prstGeom prst="rect">
            <a:avLst/>
          </a:prstGeom>
        </p:spPr>
        <p:txBody>
          <a:bodyPr lIns="0" tIns="0" rIns="0" bIns="0" rtlCol="0" anchor="t">
            <a:spAutoFit/>
          </a:bodyPr>
          <a:lstStyle/>
          <a:p>
            <a:pPr marL="571500" indent="-571500">
              <a:lnSpc>
                <a:spcPts val="5599"/>
              </a:lnSpc>
              <a:buFont typeface="Arial" panose="020B0604020202020204" pitchFamily="34" charset="0"/>
              <a:buChar char="•"/>
            </a:pPr>
            <a:r>
              <a:rPr lang="en-CA" sz="3999" dirty="0">
                <a:solidFill>
                  <a:srgbClr val="000000"/>
                </a:solidFill>
                <a:latin typeface="Garet"/>
              </a:rPr>
              <a:t>Create a ML model that analyzes students' performance </a:t>
            </a:r>
            <a:endParaRPr lang="en-SA" sz="3999" dirty="0">
              <a:solidFill>
                <a:srgbClr val="000000"/>
              </a:solidFill>
              <a:latin typeface="Garet"/>
            </a:endParaRPr>
          </a:p>
          <a:p>
            <a:pPr marL="571500" indent="-571500">
              <a:lnSpc>
                <a:spcPts val="5599"/>
              </a:lnSpc>
              <a:buFont typeface="Arial" panose="020B0604020202020204" pitchFamily="34" charset="0"/>
              <a:buChar char="•"/>
            </a:pPr>
            <a:r>
              <a:rPr lang="en-US" sz="3999" dirty="0">
                <a:solidFill>
                  <a:srgbClr val="000000"/>
                </a:solidFill>
                <a:latin typeface="Garet"/>
                <a:ea typeface="Garet"/>
                <a:cs typeface="Garet"/>
                <a:sym typeface="Garet"/>
              </a:rPr>
              <a:t>Provide a suggested solution to enhance the weak points.</a:t>
            </a:r>
          </a:p>
          <a:p>
            <a:pPr marL="571500" indent="-571500">
              <a:lnSpc>
                <a:spcPts val="5599"/>
              </a:lnSpc>
              <a:buFont typeface="Arial" panose="020B0604020202020204" pitchFamily="34" charset="0"/>
              <a:buChar char="•"/>
            </a:pPr>
            <a:endParaRPr lang="en-US" sz="3999" dirty="0">
              <a:solidFill>
                <a:srgbClr val="000000"/>
              </a:solidFill>
              <a:latin typeface="Garet"/>
              <a:ea typeface="Garet"/>
              <a:cs typeface="Garet"/>
              <a:sym typeface="Garet"/>
            </a:endParaRPr>
          </a:p>
        </p:txBody>
      </p:sp>
    </p:spTree>
    <p:extLst>
      <p:ext uri="{BB962C8B-B14F-4D97-AF65-F5344CB8AC3E}">
        <p14:creationId xmlns:p14="http://schemas.microsoft.com/office/powerpoint/2010/main" val="1862061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Related Works</a:t>
            </a:r>
          </a:p>
        </p:txBody>
      </p:sp>
      <p:graphicFrame>
        <p:nvGraphicFramePr>
          <p:cNvPr id="19" name="Table 18">
            <a:extLst>
              <a:ext uri="{FF2B5EF4-FFF2-40B4-BE49-F238E27FC236}">
                <a16:creationId xmlns:a16="http://schemas.microsoft.com/office/drawing/2014/main" id="{4BB325CA-EF9F-7BB4-6412-8550BCCBC1D3}"/>
              </a:ext>
            </a:extLst>
          </p:cNvPr>
          <p:cNvGraphicFramePr>
            <a:graphicFrameLocks noGrp="1"/>
          </p:cNvGraphicFramePr>
          <p:nvPr>
            <p:extLst>
              <p:ext uri="{D42A27DB-BD31-4B8C-83A1-F6EECF244321}">
                <p14:modId xmlns:p14="http://schemas.microsoft.com/office/powerpoint/2010/main" val="3042426141"/>
              </p:ext>
            </p:extLst>
          </p:nvPr>
        </p:nvGraphicFramePr>
        <p:xfrm>
          <a:off x="1371600" y="2299948"/>
          <a:ext cx="15773399" cy="6458221"/>
        </p:xfrm>
        <a:graphic>
          <a:graphicData uri="http://schemas.openxmlformats.org/drawingml/2006/table">
            <a:tbl>
              <a:tblPr>
                <a:tableStyleId>{5C22544A-7EE6-4342-B048-85BDC9FD1C3A}</a:tableStyleId>
              </a:tblPr>
              <a:tblGrid>
                <a:gridCol w="1752600">
                  <a:extLst>
                    <a:ext uri="{9D8B030D-6E8A-4147-A177-3AD203B41FA5}">
                      <a16:colId xmlns:a16="http://schemas.microsoft.com/office/drawing/2014/main" val="509332510"/>
                    </a:ext>
                  </a:extLst>
                </a:gridCol>
                <a:gridCol w="3048000">
                  <a:extLst>
                    <a:ext uri="{9D8B030D-6E8A-4147-A177-3AD203B41FA5}">
                      <a16:colId xmlns:a16="http://schemas.microsoft.com/office/drawing/2014/main" val="26914995"/>
                    </a:ext>
                  </a:extLst>
                </a:gridCol>
                <a:gridCol w="3429000">
                  <a:extLst>
                    <a:ext uri="{9D8B030D-6E8A-4147-A177-3AD203B41FA5}">
                      <a16:colId xmlns:a16="http://schemas.microsoft.com/office/drawing/2014/main" val="3253498626"/>
                    </a:ext>
                  </a:extLst>
                </a:gridCol>
                <a:gridCol w="4114800">
                  <a:extLst>
                    <a:ext uri="{9D8B030D-6E8A-4147-A177-3AD203B41FA5}">
                      <a16:colId xmlns:a16="http://schemas.microsoft.com/office/drawing/2014/main" val="1032048786"/>
                    </a:ext>
                  </a:extLst>
                </a:gridCol>
                <a:gridCol w="3428999">
                  <a:extLst>
                    <a:ext uri="{9D8B030D-6E8A-4147-A177-3AD203B41FA5}">
                      <a16:colId xmlns:a16="http://schemas.microsoft.com/office/drawing/2014/main" val="2651155142"/>
                    </a:ext>
                  </a:extLst>
                </a:gridCol>
              </a:tblGrid>
              <a:tr h="199655">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Study</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Key Findings/Results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Methodology</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b="1" kern="100" dirty="0">
                          <a:effectLst/>
                          <a:latin typeface="Times New Roman" panose="02020603050405020304" pitchFamily="18" charset="0"/>
                          <a:cs typeface="Times New Roman" panose="02020603050405020304" pitchFamily="18" charset="0"/>
                        </a:rPr>
                        <a:t>Limitations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b="1" kern="100" dirty="0">
                          <a:effectLst/>
                          <a:latin typeface="Times New Roman" panose="02020603050405020304" pitchFamily="18" charset="0"/>
                          <a:cs typeface="Times New Roman" panose="02020603050405020304" pitchFamily="18" charset="0"/>
                        </a:rPr>
                        <a:t>Advantages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2856588896"/>
                  </a:ext>
                </a:extLst>
              </a:tr>
              <a:tr h="2063449">
                <a:tc>
                  <a:txBody>
                    <a:bodyPr/>
                    <a:lstStyle/>
                    <a:p>
                      <a:pPr algn="just">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Artificial Intelligence (AI) Towards Students’ Academic  Performance,</a:t>
                      </a:r>
                      <a:endParaRPr lang="en-SA" sz="1400" kern="100" dirty="0">
                        <a:effectLst/>
                        <a:latin typeface="Times New Roman" panose="02020603050405020304" pitchFamily="18" charset="0"/>
                        <a:cs typeface="Times New Roman" panose="02020603050405020304" pitchFamily="18" charset="0"/>
                      </a:endParaRPr>
                    </a:p>
                    <a:p>
                      <a:pPr algn="just">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cs typeface="Times New Roman" panose="02020603050405020304" pitchFamily="18" charset="0"/>
                      </a:endParaRPr>
                    </a:p>
                    <a:p>
                      <a:pPr algn="just">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Mallillin,2024</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AI enhance student.  </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learning and measures student. Attitude</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88900" algn="l">
                        <a:lnSpc>
                          <a:spcPct val="95000"/>
                        </a:lnSpc>
                        <a:spcAft>
                          <a:spcPts val="800"/>
                        </a:spcAft>
                      </a:pPr>
                      <a:r>
                        <a:rPr lang="en-CA" sz="1400" kern="100" dirty="0">
                          <a:effectLst/>
                          <a:latin typeface="Times New Roman" panose="02020603050405020304" pitchFamily="18" charset="0"/>
                          <a:cs typeface="Times New Roman" panose="02020603050405020304" pitchFamily="18" charset="0"/>
                        </a:rPr>
                        <a:t>Quantitative research use to Measure and detect the related</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Bef>
                          <a:spcPts val="20"/>
                        </a:spcBef>
                        <a:spcAft>
                          <a:spcPts val="800"/>
                        </a:spcAft>
                      </a:pPr>
                      <a:r>
                        <a:rPr lang="en-CA" sz="1400" kern="100" dirty="0">
                          <a:effectLst/>
                          <a:latin typeface="Times New Roman" panose="02020603050405020304" pitchFamily="18" charset="0"/>
                          <a:cs typeface="Times New Roman" panose="02020603050405020304" pitchFamily="18" charset="0"/>
                        </a:rPr>
                        <a:t>factors to enhance academic performance. </a:t>
                      </a:r>
                      <a:endParaRPr lang="en-SA" sz="1400" kern="100" dirty="0">
                        <a:effectLst/>
                        <a:latin typeface="Times New Roman" panose="02020603050405020304" pitchFamily="18" charset="0"/>
                        <a:cs typeface="Times New Roman" panose="02020603050405020304" pitchFamily="18" charset="0"/>
                      </a:endParaRPr>
                    </a:p>
                    <a:p>
                      <a:pPr marR="36195" algn="l">
                        <a:lnSpc>
                          <a:spcPct val="95000"/>
                        </a:lnSpc>
                        <a:spcBef>
                          <a:spcPts val="1100"/>
                        </a:spcBef>
                        <a:spcAft>
                          <a:spcPts val="800"/>
                        </a:spcAft>
                      </a:pPr>
                      <a:r>
                        <a:rPr lang="en-CA" sz="1400" kern="100" dirty="0">
                          <a:effectLst/>
                          <a:latin typeface="Times New Roman" panose="02020603050405020304" pitchFamily="18" charset="0"/>
                          <a:cs typeface="Times New Roman" panose="02020603050405020304" pitchFamily="18" charset="0"/>
                        </a:rPr>
                        <a:t>Qualitative research is used to evaluate and  analyze the AI  </a:t>
                      </a:r>
                      <a:endParaRPr lang="en-SA" sz="1400" kern="100" dirty="0">
                        <a:effectLst/>
                        <a:latin typeface="Times New Roman" panose="02020603050405020304" pitchFamily="18" charset="0"/>
                        <a:cs typeface="Times New Roman" panose="02020603050405020304" pitchFamily="18" charset="0"/>
                      </a:endParaRPr>
                    </a:p>
                    <a:p>
                      <a:pPr marR="36195" algn="l">
                        <a:lnSpc>
                          <a:spcPct val="95000"/>
                        </a:lnSpc>
                        <a:spcBef>
                          <a:spcPts val="20"/>
                        </a:spcBef>
                        <a:spcAft>
                          <a:spcPts val="800"/>
                        </a:spcAft>
                      </a:pPr>
                      <a:r>
                        <a:rPr lang="en-CA" sz="1400" kern="100" dirty="0">
                          <a:effectLst/>
                          <a:latin typeface="Times New Roman" panose="02020603050405020304" pitchFamily="18" charset="0"/>
                          <a:cs typeface="Times New Roman" panose="02020603050405020304" pitchFamily="18" charset="0"/>
                        </a:rPr>
                        <a:t>Enhance the academic  performance of  </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students among the  respondents.</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kern="100">
                          <a:effectLst/>
                          <a:latin typeface="Times New Roman" panose="02020603050405020304" pitchFamily="18" charset="0"/>
                          <a:cs typeface="Times New Roman" panose="02020603050405020304" pitchFamily="18" charset="0"/>
                        </a:rPr>
                        <a:t>The study uses a mixed-methods approach (focus groups + survey), but lacks a control or comparison group to assess the effectiveness of AI interventions versus no intervention</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Targets specific learning needs for improved outcomes.</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And</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Enhances motivation and attitudes toward learning.</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846365898"/>
                  </a:ext>
                </a:extLst>
              </a:tr>
              <a:tr h="2267887">
                <a:tc>
                  <a:txBody>
                    <a:bodyPr/>
                    <a:lstStyle/>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Prediction and Analysis of University Student Performance Based on Machine Learning,</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Xiaobo  Zhu,</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2024</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a:effectLst/>
                          <a:latin typeface="Times New Roman" panose="02020603050405020304" pitchFamily="18" charset="0"/>
                          <a:cs typeface="Times New Roman" panose="02020603050405020304" pitchFamily="18" charset="0"/>
                        </a:rPr>
                        <a:t>The model provide a good result for student performance R</a:t>
                      </a:r>
                      <a:r>
                        <a:rPr lang="en-CA" sz="1400" kern="100" baseline="30000">
                          <a:effectLst/>
                          <a:latin typeface="Times New Roman" panose="02020603050405020304" pitchFamily="18" charset="0"/>
                          <a:cs typeface="Times New Roman" panose="02020603050405020304" pitchFamily="18" charset="0"/>
                        </a:rPr>
                        <a:t>2  </a:t>
                      </a:r>
                      <a:r>
                        <a:rPr lang="en-CA" sz="1400" kern="100">
                          <a:effectLst/>
                          <a:latin typeface="Times New Roman" panose="02020603050405020304" pitchFamily="18" charset="0"/>
                          <a:cs typeface="Times New Roman" panose="02020603050405020304" pitchFamily="18" charset="0"/>
                        </a:rPr>
                        <a:t>= 0.55, RMSE = 4.68 and MAE=3.61. analysis predict the learning difficulties and curriculum enhancement.</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Predictive model based on random forest that analyze student performance specifically on python course.</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kern="100">
                          <a:effectLst/>
                          <a:latin typeface="Times New Roman" panose="02020603050405020304" pitchFamily="18" charset="0"/>
                          <a:cs typeface="Times New Roman" panose="02020603050405020304" pitchFamily="18" charset="0"/>
                        </a:rPr>
                        <a:t>Limited amount of data used in the  </a:t>
                      </a:r>
                      <a:endParaRPr lang="en-SA" sz="1400" kern="100">
                        <a:effectLst/>
                        <a:latin typeface="Times New Roman" panose="02020603050405020304" pitchFamily="18" charset="0"/>
                        <a:cs typeface="Times New Roman" panose="02020603050405020304" pitchFamily="18" charset="0"/>
                      </a:endParaRPr>
                    </a:p>
                    <a:p>
                      <a:pPr marR="115570" algn="l">
                        <a:lnSpc>
                          <a:spcPct val="95000"/>
                        </a:lnSpc>
                        <a:spcAft>
                          <a:spcPts val="800"/>
                        </a:spcAft>
                      </a:pPr>
                      <a:r>
                        <a:rPr lang="en-CA" sz="1400" kern="100">
                          <a:effectLst/>
                          <a:latin typeface="Times New Roman" panose="02020603050405020304" pitchFamily="18" charset="0"/>
                          <a:cs typeface="Times New Roman" panose="02020603050405020304" pitchFamily="18" charset="0"/>
                        </a:rPr>
                        <a:t>research. Not all  </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indicators have  </a:t>
                      </a:r>
                      <a:endParaRPr lang="en-SA" sz="1400" kern="100">
                        <a:effectLst/>
                        <a:latin typeface="Times New Roman" panose="02020603050405020304" pitchFamily="18" charset="0"/>
                        <a:cs typeface="Times New Roman" panose="02020603050405020304" pitchFamily="18" charset="0"/>
                      </a:endParaRPr>
                    </a:p>
                    <a:p>
                      <a:pPr marR="217805" algn="l">
                        <a:lnSpc>
                          <a:spcPct val="95000"/>
                        </a:lnSpc>
                        <a:spcAft>
                          <a:spcPts val="800"/>
                        </a:spcAft>
                      </a:pPr>
                      <a:r>
                        <a:rPr lang="en-CA" sz="1400" kern="100">
                          <a:effectLst/>
                          <a:latin typeface="Times New Roman" panose="02020603050405020304" pitchFamily="18" charset="0"/>
                          <a:cs typeface="Times New Roman" panose="02020603050405020304" pitchFamily="18" charset="0"/>
                        </a:rPr>
                        <a:t>been used in this study such as classroom  </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interaction  </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frequency and  </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homework  </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completion time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r>
                        <a:rPr lang="en-SA" sz="1400" kern="100">
                          <a:effectLst/>
                          <a:latin typeface="Times New Roman" panose="02020603050405020304" pitchFamily="18" charset="0"/>
                          <a:cs typeface="Times New Roman" panose="02020603050405020304" pitchFamily="18" charset="0"/>
                        </a:rPr>
                        <a:t>It supports detecting at-risk students, refining education programs, and raising teaching standards.</a:t>
                      </a:r>
                      <a:endParaRPr lang="en-SA"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3" marR="472" marT="0" marB="0"/>
                </a:tc>
                <a:extLst>
                  <a:ext uri="{0D108BD9-81ED-4DB2-BD59-A6C34878D82A}">
                    <a16:rowId xmlns:a16="http://schemas.microsoft.com/office/drawing/2014/main" val="1619814619"/>
                  </a:ext>
                </a:extLst>
              </a:tr>
              <a:tr h="1718788">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end of multiple-choice tests: using AI to enhance assessment,</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err="1">
                          <a:effectLst/>
                          <a:latin typeface="Times New Roman" panose="02020603050405020304" pitchFamily="18" charset="0"/>
                          <a:cs typeface="Times New Roman" panose="02020603050405020304" pitchFamily="18" charset="0"/>
                        </a:rPr>
                        <a:t>Klymkowsky</a:t>
                      </a:r>
                      <a:r>
                        <a:rPr lang="en-CA" sz="1400" kern="100" dirty="0">
                          <a:effectLst/>
                          <a:latin typeface="Times New Roman" panose="02020603050405020304" pitchFamily="18" charset="0"/>
                          <a:cs typeface="Times New Roman" panose="02020603050405020304" pitchFamily="18" charset="0"/>
                        </a:rPr>
                        <a:t>,</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2024</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Dewey delivered a detailed analysis for students and define the miss understand concept by allowing student to explain why they choose  this answer. Then the AI bot “Dewey analyze the student answers and identify misconceptions and missing knowledge</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a:effectLst/>
                          <a:latin typeface="Times New Roman" panose="02020603050405020304" pitchFamily="18" charset="0"/>
                          <a:cs typeface="Times New Roman" panose="02020603050405020304" pitchFamily="18" charset="0"/>
                        </a:rPr>
                        <a:t>Develop a AI Bot </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kern="100" dirty="0">
                          <a:effectLst/>
                          <a:latin typeface="Times New Roman" panose="02020603050405020304" pitchFamily="18" charset="0"/>
                          <a:cs typeface="Times New Roman" panose="02020603050405020304" pitchFamily="18" charset="0"/>
                        </a:rPr>
                        <a:t>The current answer is unsure student understanding. </a:t>
                      </a:r>
                      <a:endParaRPr lang="en-SA" sz="1400" kern="100" dirty="0">
                        <a:effectLst/>
                        <a:latin typeface="Times New Roman" panose="02020603050405020304" pitchFamily="18" charset="0"/>
                        <a:cs typeface="Times New Roman" panose="02020603050405020304" pitchFamily="18" charset="0"/>
                      </a:endParaRPr>
                    </a:p>
                    <a:p>
                      <a:pPr marR="115570" algn="l">
                        <a:lnSpc>
                          <a:spcPct val="95000"/>
                        </a:lnSpc>
                        <a:spcAft>
                          <a:spcPts val="800"/>
                        </a:spcAft>
                      </a:pPr>
                      <a:r>
                        <a:rPr lang="en-CA" sz="1400" kern="100" dirty="0">
                          <a:effectLst/>
                          <a:latin typeface="Times New Roman" panose="02020603050405020304" pitchFamily="18" charset="0"/>
                          <a:cs typeface="Times New Roman" panose="02020603050405020304" pitchFamily="18" charset="0"/>
                        </a:rPr>
                        <a:t>Training Data: Dewey’s accuracy depends on its curated knowledge base.</a:t>
                      </a:r>
                      <a:endParaRPr lang="en-SA" sz="1400" kern="100" dirty="0">
                        <a:effectLst/>
                        <a:latin typeface="Times New Roman" panose="02020603050405020304" pitchFamily="18" charset="0"/>
                        <a:cs typeface="Times New Roman" panose="02020603050405020304" pitchFamily="18" charset="0"/>
                      </a:endParaRPr>
                    </a:p>
                    <a:p>
                      <a:pPr marR="115570" algn="l">
                        <a:lnSpc>
                          <a:spcPct val="95000"/>
                        </a:lnSpc>
                        <a:spcAft>
                          <a:spcPts val="800"/>
                        </a:spcAft>
                      </a:pPr>
                      <a:r>
                        <a:rPr lang="en-CA" sz="1400" kern="100" dirty="0">
                          <a:effectLst/>
                          <a:latin typeface="Times New Roman" panose="02020603050405020304" pitchFamily="18" charset="0"/>
                          <a:cs typeface="Times New Roman" panose="02020603050405020304" pitchFamily="18" charset="0"/>
                        </a:rPr>
                        <a:t>Adoption Barriers: Instructors must embrace formative assessment and redesign courses around feedback.</a:t>
                      </a:r>
                      <a:endParaRPr lang="en-SA" sz="1400" kern="100" dirty="0">
                        <a:effectLst/>
                        <a:latin typeface="Times New Roman" panose="02020603050405020304" pitchFamily="18" charset="0"/>
                        <a:cs typeface="Times New Roman" panose="02020603050405020304" pitchFamily="18" charset="0"/>
                      </a:endParaRPr>
                    </a:p>
                    <a:p>
                      <a:pPr marR="115570" algn="l">
                        <a:lnSpc>
                          <a:spcPct val="95000"/>
                        </a:lnSpc>
                        <a:spcAft>
                          <a:spcPts val="800"/>
                        </a:spcAft>
                      </a:pPr>
                      <a:r>
                        <a:rPr lang="en-CA" sz="1400" kern="100" dirty="0">
                          <a:effectLst/>
                          <a:latin typeface="Times New Roman" panose="02020603050405020304" pitchFamily="18" charset="0"/>
                          <a:cs typeface="Times New Roman" panose="02020603050405020304" pitchFamily="18" charset="0"/>
                        </a:rPr>
                        <a:t>Expansion Needed: Larger trials across diverse subjects and student populations.</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r>
                        <a:rPr lang="en-SA" sz="1400" kern="100" dirty="0">
                          <a:effectLst/>
                          <a:latin typeface="Times New Roman" panose="02020603050405020304" pitchFamily="18" charset="0"/>
                          <a:cs typeface="Times New Roman" panose="02020603050405020304" pitchFamily="18" charset="0"/>
                        </a:rPr>
                        <a:t>AI analysis of student explanations gives quick, detailed feedback, helping instructors spot misconceptions in complex topics. Using AI-based formative assessments improves learning outcomes and provides a more accurate measure of student understanding than traditional multiple-choice tests.</a:t>
                      </a: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1551393803"/>
                  </a:ext>
                </a:extLst>
              </a:tr>
            </a:tbl>
          </a:graphicData>
        </a:graphic>
      </p:graphicFrame>
    </p:spTree>
    <p:extLst>
      <p:ext uri="{BB962C8B-B14F-4D97-AF65-F5344CB8AC3E}">
        <p14:creationId xmlns:p14="http://schemas.microsoft.com/office/powerpoint/2010/main" val="20838012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Related Works</a:t>
            </a:r>
          </a:p>
        </p:txBody>
      </p:sp>
      <p:graphicFrame>
        <p:nvGraphicFramePr>
          <p:cNvPr id="19" name="Table 18">
            <a:extLst>
              <a:ext uri="{FF2B5EF4-FFF2-40B4-BE49-F238E27FC236}">
                <a16:creationId xmlns:a16="http://schemas.microsoft.com/office/drawing/2014/main" id="{4BB325CA-EF9F-7BB4-6412-8550BCCBC1D3}"/>
              </a:ext>
            </a:extLst>
          </p:cNvPr>
          <p:cNvGraphicFramePr>
            <a:graphicFrameLocks noGrp="1"/>
          </p:cNvGraphicFramePr>
          <p:nvPr>
            <p:extLst>
              <p:ext uri="{D42A27DB-BD31-4B8C-83A1-F6EECF244321}">
                <p14:modId xmlns:p14="http://schemas.microsoft.com/office/powerpoint/2010/main" val="4150345130"/>
              </p:ext>
            </p:extLst>
          </p:nvPr>
        </p:nvGraphicFramePr>
        <p:xfrm>
          <a:off x="1219200" y="1980512"/>
          <a:ext cx="15849599" cy="6197348"/>
        </p:xfrm>
        <a:graphic>
          <a:graphicData uri="http://schemas.openxmlformats.org/drawingml/2006/table">
            <a:tbl>
              <a:tblPr>
                <a:tableStyleId>{5C22544A-7EE6-4342-B048-85BDC9FD1C3A}</a:tableStyleId>
              </a:tblPr>
              <a:tblGrid>
                <a:gridCol w="2524943">
                  <a:extLst>
                    <a:ext uri="{9D8B030D-6E8A-4147-A177-3AD203B41FA5}">
                      <a16:colId xmlns:a16="http://schemas.microsoft.com/office/drawing/2014/main" val="509332510"/>
                    </a:ext>
                  </a:extLst>
                </a:gridCol>
                <a:gridCol w="3724526">
                  <a:extLst>
                    <a:ext uri="{9D8B030D-6E8A-4147-A177-3AD203B41FA5}">
                      <a16:colId xmlns:a16="http://schemas.microsoft.com/office/drawing/2014/main" val="26914995"/>
                    </a:ext>
                  </a:extLst>
                </a:gridCol>
                <a:gridCol w="2970731">
                  <a:extLst>
                    <a:ext uri="{9D8B030D-6E8A-4147-A177-3AD203B41FA5}">
                      <a16:colId xmlns:a16="http://schemas.microsoft.com/office/drawing/2014/main" val="3253498626"/>
                    </a:ext>
                  </a:extLst>
                </a:gridCol>
                <a:gridCol w="3232674">
                  <a:extLst>
                    <a:ext uri="{9D8B030D-6E8A-4147-A177-3AD203B41FA5}">
                      <a16:colId xmlns:a16="http://schemas.microsoft.com/office/drawing/2014/main" val="1032048786"/>
                    </a:ext>
                  </a:extLst>
                </a:gridCol>
                <a:gridCol w="3396725">
                  <a:extLst>
                    <a:ext uri="{9D8B030D-6E8A-4147-A177-3AD203B41FA5}">
                      <a16:colId xmlns:a16="http://schemas.microsoft.com/office/drawing/2014/main" val="2651155142"/>
                    </a:ext>
                  </a:extLst>
                </a:gridCol>
              </a:tblGrid>
              <a:tr h="29322">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Study</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Key Findings/Results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a:effectLst/>
                          <a:latin typeface="Times New Roman" panose="02020603050405020304" pitchFamily="18" charset="0"/>
                          <a:cs typeface="Times New Roman" panose="02020603050405020304" pitchFamily="18" charset="0"/>
                        </a:rPr>
                        <a:t>Methodology</a:t>
                      </a:r>
                      <a:endParaRPr lang="en-SA"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b="1" kern="100" dirty="0">
                          <a:effectLst/>
                          <a:latin typeface="Times New Roman" panose="02020603050405020304" pitchFamily="18" charset="0"/>
                          <a:cs typeface="Times New Roman" panose="02020603050405020304" pitchFamily="18" charset="0"/>
                        </a:rPr>
                        <a:t>Limitations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b="1" kern="100" dirty="0">
                          <a:effectLst/>
                          <a:latin typeface="Times New Roman" panose="02020603050405020304" pitchFamily="18" charset="0"/>
                          <a:cs typeface="Times New Roman" panose="02020603050405020304" pitchFamily="18" charset="0"/>
                        </a:rPr>
                        <a:t>Advantages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2856588896"/>
                  </a:ext>
                </a:extLst>
              </a:tr>
              <a:tr h="512054">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Data-Driven Insights: Using AI to Analyze Student Performance in English Language Courses,</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err="1">
                          <a:effectLst/>
                          <a:latin typeface="Times New Roman" panose="02020603050405020304" pitchFamily="18" charset="0"/>
                          <a:cs typeface="Times New Roman" panose="02020603050405020304" pitchFamily="18" charset="0"/>
                        </a:rPr>
                        <a:t>Adlin</a:t>
                      </a:r>
                      <a:r>
                        <a:rPr lang="en-CA" sz="1400" kern="100" dirty="0">
                          <a:effectLst/>
                          <a:latin typeface="Times New Roman" panose="02020603050405020304" pitchFamily="18" charset="0"/>
                          <a:cs typeface="Times New Roman" panose="02020603050405020304" pitchFamily="18" charset="0"/>
                        </a:rPr>
                        <a:t> </a:t>
                      </a:r>
                      <a:r>
                        <a:rPr lang="en-CA" sz="1400" kern="100" dirty="0" err="1">
                          <a:effectLst/>
                          <a:latin typeface="Times New Roman" panose="02020603050405020304" pitchFamily="18" charset="0"/>
                          <a:cs typeface="Times New Roman" panose="02020603050405020304" pitchFamily="18" charset="0"/>
                        </a:rPr>
                        <a:t>Jerusha</a:t>
                      </a:r>
                      <a:r>
                        <a:rPr lang="en-CA" sz="1400" kern="100" dirty="0">
                          <a:effectLst/>
                          <a:latin typeface="Times New Roman" panose="02020603050405020304" pitchFamily="18" charset="0"/>
                          <a:cs typeface="Times New Roman" panose="02020603050405020304" pitchFamily="18" charset="0"/>
                        </a:rPr>
                        <a:t>,</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2024</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study result in enhancing the performance by analyzing the the factors such as motivation and resource availability using AI. </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This indicates that understanding these interconnections can lead to enhance  educational strategies.</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study use SPSS for quantitative analysis to study the increase in student performance in English course as a second </a:t>
                      </a:r>
                      <a:r>
                        <a:rPr lang="en-CA" sz="1400" kern="100" dirty="0" err="1">
                          <a:effectLst/>
                          <a:latin typeface="Times New Roman" panose="02020603050405020304" pitchFamily="18" charset="0"/>
                          <a:cs typeface="Times New Roman" panose="02020603050405020304" pitchFamily="18" charset="0"/>
                        </a:rPr>
                        <a:t>language.by</a:t>
                      </a:r>
                      <a:r>
                        <a:rPr lang="en-CA" sz="1400" kern="100" dirty="0">
                          <a:effectLst/>
                          <a:latin typeface="Times New Roman" panose="02020603050405020304" pitchFamily="18" charset="0"/>
                          <a:cs typeface="Times New Roman" panose="02020603050405020304" pitchFamily="18" charset="0"/>
                        </a:rPr>
                        <a:t> using both descriptive and inferential statistics to analyze survey data that collected from student according to their study habits, demographics and the others factors.</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study focus on English courses student only, so the generalization in this research is limited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AI enhances personalized course development for students.</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Identifies key factors influencing student success and performance.</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2605747183"/>
                  </a:ext>
                </a:extLst>
              </a:tr>
              <a:tr h="435084">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Leveraging Artificial Intelligence for Student Performance Monitoring. International Journal of Research Publication and Reviews,</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err="1">
                          <a:effectLst/>
                          <a:latin typeface="Times New Roman" panose="02020603050405020304" pitchFamily="18" charset="0"/>
                          <a:cs typeface="Times New Roman" panose="02020603050405020304" pitchFamily="18" charset="0"/>
                        </a:rPr>
                        <a:t>Rajeena,M</a:t>
                      </a:r>
                      <a:r>
                        <a:rPr lang="en-CA" sz="1400" kern="100" dirty="0">
                          <a:effectLst/>
                          <a:latin typeface="Times New Roman" panose="02020603050405020304" pitchFamily="18" charset="0"/>
                          <a:cs typeface="Times New Roman" panose="02020603050405020304" pitchFamily="18" charset="0"/>
                        </a:rPr>
                        <a:t>., &amp; Quraishi,</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2024</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focus on detecting the positive effect of AI on students outcomes and how can AI provide a real time feedback.</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research found that how can AI access just handle simple management task to analyze student performance and enhance student outcome.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review existing researches in AI tools used in effectiveness in monitoring and evaluating student performance. Which include examining adaptive learning platforms, AI-driven tutoring systems. That will lead in detecting struggling students which will lead to enhance education outcome.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discuss the ethical issues and challenges related in Using AI. including privacy issues which is counted as main limitation in using AI in analyzing student performance.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Provides real-time feedback and personalized learning experiences.</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Enables early intervention for struggling students.</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 </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1604152447"/>
                  </a:ext>
                </a:extLst>
              </a:tr>
              <a:tr h="569288">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Predicting Student Academic Performance Using Neural Networks: Analyzing the Impact of Transfer Functions, Momentum and Learning Rate,</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Agarwal, M., &amp; Agarwal,</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2024</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get great result in prediction student performance. The prediction accuracy is 98% using artificial neural network. As a comparative analysis of various Machine Learning Algorithms the result the ANN achieve Better result than SVM, KNN, NB, DT and others ML algorithms indicate that ANN has the potential to improve student performance.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utilizes Artificial Neural Networks (ANN) as the primary method of analyzing student performance.</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used SVM DT, KNN,LR,NB  as comparative research to show the superiority of ANN with a 97% accuracy rate.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dataset of students is not large which is less than 700 student. That can not lead to generalize the result. </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research omit some factors like students' social interactions, interpersonal skills and academic engagement which might indicate a gap in the understanding all variables that affect student outline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This research used artificial intelligence specifically neural networks to predict student grades with very high</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accuracy (98%).</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Can identify struggling students early, before failure occurs.</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983335564"/>
                  </a:ext>
                </a:extLst>
              </a:tr>
            </a:tbl>
          </a:graphicData>
        </a:graphic>
      </p:graphicFrame>
    </p:spTree>
    <p:extLst>
      <p:ext uri="{BB962C8B-B14F-4D97-AF65-F5344CB8AC3E}">
        <p14:creationId xmlns:p14="http://schemas.microsoft.com/office/powerpoint/2010/main" val="4877757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Related Works</a:t>
            </a:r>
          </a:p>
        </p:txBody>
      </p:sp>
      <p:graphicFrame>
        <p:nvGraphicFramePr>
          <p:cNvPr id="19" name="Table 18">
            <a:extLst>
              <a:ext uri="{FF2B5EF4-FFF2-40B4-BE49-F238E27FC236}">
                <a16:creationId xmlns:a16="http://schemas.microsoft.com/office/drawing/2014/main" id="{4BB325CA-EF9F-7BB4-6412-8550BCCBC1D3}"/>
              </a:ext>
            </a:extLst>
          </p:cNvPr>
          <p:cNvGraphicFramePr>
            <a:graphicFrameLocks noGrp="1"/>
          </p:cNvGraphicFramePr>
          <p:nvPr>
            <p:extLst>
              <p:ext uri="{D42A27DB-BD31-4B8C-83A1-F6EECF244321}">
                <p14:modId xmlns:p14="http://schemas.microsoft.com/office/powerpoint/2010/main" val="2496392370"/>
              </p:ext>
            </p:extLst>
          </p:nvPr>
        </p:nvGraphicFramePr>
        <p:xfrm>
          <a:off x="1143000" y="2478273"/>
          <a:ext cx="16002001" cy="5849368"/>
        </p:xfrm>
        <a:graphic>
          <a:graphicData uri="http://schemas.openxmlformats.org/drawingml/2006/table">
            <a:tbl>
              <a:tblPr>
                <a:tableStyleId>{5C22544A-7EE6-4342-B048-85BDC9FD1C3A}</a:tableStyleId>
              </a:tblPr>
              <a:tblGrid>
                <a:gridCol w="3657600">
                  <a:extLst>
                    <a:ext uri="{9D8B030D-6E8A-4147-A177-3AD203B41FA5}">
                      <a16:colId xmlns:a16="http://schemas.microsoft.com/office/drawing/2014/main" val="509332510"/>
                    </a:ext>
                  </a:extLst>
                </a:gridCol>
                <a:gridCol w="1828800">
                  <a:extLst>
                    <a:ext uri="{9D8B030D-6E8A-4147-A177-3AD203B41FA5}">
                      <a16:colId xmlns:a16="http://schemas.microsoft.com/office/drawing/2014/main" val="26914995"/>
                    </a:ext>
                  </a:extLst>
                </a:gridCol>
                <a:gridCol w="1219200">
                  <a:extLst>
                    <a:ext uri="{9D8B030D-6E8A-4147-A177-3AD203B41FA5}">
                      <a16:colId xmlns:a16="http://schemas.microsoft.com/office/drawing/2014/main" val="3253498626"/>
                    </a:ext>
                  </a:extLst>
                </a:gridCol>
                <a:gridCol w="2362200">
                  <a:extLst>
                    <a:ext uri="{9D8B030D-6E8A-4147-A177-3AD203B41FA5}">
                      <a16:colId xmlns:a16="http://schemas.microsoft.com/office/drawing/2014/main" val="1032048786"/>
                    </a:ext>
                  </a:extLst>
                </a:gridCol>
                <a:gridCol w="6934201">
                  <a:extLst>
                    <a:ext uri="{9D8B030D-6E8A-4147-A177-3AD203B41FA5}">
                      <a16:colId xmlns:a16="http://schemas.microsoft.com/office/drawing/2014/main" val="2651155142"/>
                    </a:ext>
                  </a:extLst>
                </a:gridCol>
              </a:tblGrid>
              <a:tr h="29322">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Study</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Key Findings/Results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Methodology</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b="1" kern="100" dirty="0">
                          <a:effectLst/>
                          <a:latin typeface="Times New Roman" panose="02020603050405020304" pitchFamily="18" charset="0"/>
                          <a:cs typeface="Times New Roman" panose="02020603050405020304" pitchFamily="18" charset="0"/>
                        </a:rPr>
                        <a:t>Limitations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b="1" kern="100" dirty="0">
                          <a:effectLst/>
                          <a:latin typeface="Times New Roman" panose="02020603050405020304" pitchFamily="18" charset="0"/>
                          <a:cs typeface="Times New Roman" panose="02020603050405020304" pitchFamily="18" charset="0"/>
                        </a:rPr>
                        <a:t>Advantages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2856588896"/>
                  </a:ext>
                </a:extLst>
              </a:tr>
              <a:tr h="537709">
                <a:tc>
                  <a:txBody>
                    <a:bodyPr/>
                    <a:lstStyle/>
                    <a:p>
                      <a:pPr algn="l">
                        <a:lnSpc>
                          <a:spcPct val="115000"/>
                        </a:lnSpc>
                        <a:spcAft>
                          <a:spcPts val="400"/>
                        </a:spcAft>
                      </a:pPr>
                      <a:r>
                        <a:rPr lang="en-CA" sz="1400" kern="100" dirty="0">
                          <a:effectLst/>
                          <a:latin typeface="Times New Roman" panose="02020603050405020304" pitchFamily="18" charset="0"/>
                          <a:cs typeface="Times New Roman" panose="02020603050405020304" pitchFamily="18" charset="0"/>
                        </a:rPr>
                        <a:t>Student Performance Analysis using Machine Learning. International Journal of Innovative Technology and Exploring Engineering,</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400"/>
                        </a:spcAft>
                      </a:pPr>
                      <a:r>
                        <a:rPr lang="en-CA" sz="1400" kern="100" dirty="0">
                          <a:effectLst/>
                          <a:latin typeface="Times New Roman" panose="02020603050405020304" pitchFamily="18" charset="0"/>
                          <a:cs typeface="Times New Roman" panose="02020603050405020304" pitchFamily="18" charset="0"/>
                        </a:rPr>
                        <a:t>Kalpana et al.,</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400"/>
                        </a:spcAft>
                      </a:pPr>
                      <a:r>
                        <a:rPr lang="en-CA" sz="1400" kern="100" dirty="0">
                          <a:effectLst/>
                          <a:latin typeface="Times New Roman" panose="02020603050405020304" pitchFamily="18" charset="0"/>
                          <a:cs typeface="Times New Roman" panose="02020603050405020304" pitchFamily="18" charset="0"/>
                        </a:rPr>
                        <a:t>2020</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Random Forest model to predict student outcomes using assessment data</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Machine Learning (Random Forest)</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No live classroom application; lacks qualitative evaluation</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The system helps teachers detect at-risk students early using grades and behavior. It combines psychology, education, and computer science, improves communication among stakeholders, offers a user-friendly interface with auto-generated reports, and supports institutions in understanding student levels and enhancing academic programs.</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1643018625"/>
                  </a:ext>
                </a:extLst>
              </a:tr>
              <a:tr h="408203">
                <a:tc>
                  <a:txBody>
                    <a:bodyPr/>
                    <a:lstStyle/>
                    <a:p>
                      <a:pPr algn="l">
                        <a:lnSpc>
                          <a:spcPct val="115000"/>
                        </a:lnSpc>
                        <a:spcAft>
                          <a:spcPts val="400"/>
                        </a:spcAft>
                      </a:pPr>
                      <a:r>
                        <a:rPr lang="en-CA" sz="1400" kern="100">
                          <a:effectLst/>
                          <a:latin typeface="Times New Roman" panose="02020603050405020304" pitchFamily="18" charset="0"/>
                          <a:cs typeface="Times New Roman" panose="02020603050405020304" pitchFamily="18" charset="0"/>
                        </a:rPr>
                        <a:t>Educational data mining: Prediction of students’ academic performance using machine learning algorithms,</a:t>
                      </a:r>
                      <a:endParaRPr lang="en-SA" sz="1400" kern="100">
                        <a:effectLst/>
                        <a:latin typeface="Times New Roman" panose="02020603050405020304" pitchFamily="18" charset="0"/>
                        <a:cs typeface="Times New Roman" panose="02020603050405020304" pitchFamily="18" charset="0"/>
                      </a:endParaRPr>
                    </a:p>
                    <a:p>
                      <a:pPr algn="l">
                        <a:lnSpc>
                          <a:spcPct val="115000"/>
                        </a:lnSpc>
                        <a:spcAft>
                          <a:spcPts val="400"/>
                        </a:spcAft>
                      </a:pPr>
                      <a:r>
                        <a:rPr lang="en-CA" sz="1400" kern="100">
                          <a:effectLst/>
                          <a:latin typeface="Times New Roman" panose="02020603050405020304" pitchFamily="18" charset="0"/>
                          <a:cs typeface="Times New Roman" panose="02020603050405020304" pitchFamily="18" charset="0"/>
                        </a:rPr>
                        <a:t>Yağcı,</a:t>
                      </a:r>
                      <a:endParaRPr lang="en-SA" sz="1400" kern="100">
                        <a:effectLst/>
                        <a:latin typeface="Times New Roman" panose="02020603050405020304" pitchFamily="18" charset="0"/>
                        <a:cs typeface="Times New Roman" panose="02020603050405020304" pitchFamily="18" charset="0"/>
                      </a:endParaRPr>
                    </a:p>
                    <a:p>
                      <a:pPr algn="l">
                        <a:lnSpc>
                          <a:spcPct val="115000"/>
                        </a:lnSpc>
                        <a:spcAft>
                          <a:spcPts val="400"/>
                        </a:spcAft>
                      </a:pPr>
                      <a:r>
                        <a:rPr lang="en-CA" sz="1400" kern="100">
                          <a:effectLst/>
                          <a:latin typeface="Times New Roman" panose="02020603050405020304" pitchFamily="18" charset="0"/>
                          <a:cs typeface="Times New Roman" panose="02020603050405020304" pitchFamily="18" charset="0"/>
                        </a:rPr>
                        <a:t>2022</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Midterm scores predict final grades with 70–75% accuracy</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ML (SVM, RF, NB, KNN)</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Simple features; lacks full behavioral data</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r>
                        <a:rPr lang="en-SA" sz="1400" kern="100">
                          <a:effectLst/>
                          <a:latin typeface="Times New Roman" panose="02020603050405020304" pitchFamily="18" charset="0"/>
                          <a:cs typeface="Times New Roman" panose="02020603050405020304" pitchFamily="18" charset="0"/>
                        </a:rPr>
                        <a:t>The model predicts final exam grades using midterm scores and faculty data, based on real data from 1,800+ students. By testing various algorithms and selecting the most accurate, it provides early detection of at-risk students and supports data-driven smart learning environments</a:t>
                      </a: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 </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3189024462"/>
                  </a:ext>
                </a:extLst>
              </a:tr>
              <a:tr h="971075">
                <a:tc>
                  <a:txBody>
                    <a:bodyPr/>
                    <a:lstStyle/>
                    <a:p>
                      <a:pPr algn="l">
                        <a:lnSpc>
                          <a:spcPct val="115000"/>
                        </a:lnSpc>
                        <a:spcAft>
                          <a:spcPts val="400"/>
                        </a:spcAft>
                      </a:pPr>
                      <a:r>
                        <a:rPr lang="en-CA" sz="1400" kern="100">
                          <a:effectLst/>
                          <a:latin typeface="Times New Roman" panose="02020603050405020304" pitchFamily="18" charset="0"/>
                          <a:cs typeface="Times New Roman" panose="02020603050405020304" pitchFamily="18" charset="0"/>
                        </a:rPr>
                        <a:t>Bridging Human and AI Explanations to Support Students’ Revisions of Open-Ended Responses. Proceedings of the 17th International Conference on Educational Data Mining (EDM 2024),</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 </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Develops explainable feedback using LLMs; taxonomy of feedback types</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LLMs + Text Analysis</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Still theoretical; requires real classroom deployment</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Intelligent Feedback Systems (Li &amp; Botelho, 2024)</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Development of explainable systems that provide human-like, precise feedback using large language models like GPT</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Classification of feedback types according to specific educational objectives</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Analysis of student-AI interactions to improve educational tools</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Providing individualized feedback in large classrooms, enhancing educational equity</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3194918438"/>
                  </a:ext>
                </a:extLst>
              </a:tr>
              <a:tr h="522324">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AI for Student Assessment - Systematic Review,</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González-Calatayud et al.,</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2021</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AI mostly used in formative assessment and auto-grading</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Review of 22 studies</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Lack of educational/pedagogical grounding</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This review of 22 studies explores AI-based student assessment, emphasizing its role in formative assessment, instant feedback, and automated grading. It contrasts AI-enabled with traditional education, highlights the need for teacher training in pedagogical use of AI, and provides recommendations for institutions adopting AI in assessment.</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1866590675"/>
                  </a:ext>
                </a:extLst>
              </a:tr>
            </a:tbl>
          </a:graphicData>
        </a:graphic>
      </p:graphicFrame>
    </p:spTree>
    <p:extLst>
      <p:ext uri="{BB962C8B-B14F-4D97-AF65-F5344CB8AC3E}">
        <p14:creationId xmlns:p14="http://schemas.microsoft.com/office/powerpoint/2010/main" val="4266975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﻿Research Methods</a:t>
            </a:r>
          </a:p>
        </p:txBody>
      </p:sp>
      <p:sp>
        <p:nvSpPr>
          <p:cNvPr id="10" name="TextBox 10"/>
          <p:cNvSpPr txBox="1"/>
          <p:nvPr/>
        </p:nvSpPr>
        <p:spPr>
          <a:xfrm>
            <a:off x="4124893" y="1879737"/>
            <a:ext cx="10038214" cy="999761"/>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Framework</a:t>
            </a:r>
          </a:p>
        </p:txBody>
      </p:sp>
      <p:pic>
        <p:nvPicPr>
          <p:cNvPr id="12" name="Picture 11" descr="A diagram of a process&#10;&#10;Description automatically generated">
            <a:extLst>
              <a:ext uri="{FF2B5EF4-FFF2-40B4-BE49-F238E27FC236}">
                <a16:creationId xmlns:a16="http://schemas.microsoft.com/office/drawing/2014/main" id="{CE4DF6D3-4C1A-49D2-0396-51D0DD0B06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8379" y="2968197"/>
            <a:ext cx="4791241" cy="651757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﻿Research Methods</a:t>
            </a:r>
          </a:p>
        </p:txBody>
      </p:sp>
      <p:sp>
        <p:nvSpPr>
          <p:cNvPr id="10" name="TextBox 10"/>
          <p:cNvSpPr txBox="1"/>
          <p:nvPr/>
        </p:nvSpPr>
        <p:spPr>
          <a:xfrm>
            <a:off x="4124893" y="1879737"/>
            <a:ext cx="10038214" cy="999761"/>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Data collection</a:t>
            </a:r>
          </a:p>
        </p:txBody>
      </p:sp>
      <p:sp>
        <p:nvSpPr>
          <p:cNvPr id="12" name="TextBox 12"/>
          <p:cNvSpPr txBox="1"/>
          <p:nvPr/>
        </p:nvSpPr>
        <p:spPr>
          <a:xfrm>
            <a:off x="2323720" y="3880876"/>
            <a:ext cx="14935580" cy="1057982"/>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The data source is a dataset containing records for 2392 students, with GPA and 13 additional attributes, excluding student ID.</a:t>
            </a:r>
          </a:p>
        </p:txBody>
      </p:sp>
    </p:spTree>
    <p:extLst>
      <p:ext uri="{BB962C8B-B14F-4D97-AF65-F5344CB8AC3E}">
        <p14:creationId xmlns:p14="http://schemas.microsoft.com/office/powerpoint/2010/main" val="29970661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a:solidFill>
                  <a:srgbClr val="FFFFFF"/>
                </a:solidFill>
                <a:latin typeface="Yeseva One"/>
                <a:ea typeface="Yeseva One"/>
                <a:cs typeface="Yeseva One"/>
                <a:sym typeface="Yeseva One"/>
              </a:rPr>
              <a:t>﻿Research Methods</a:t>
            </a:r>
          </a:p>
        </p:txBody>
      </p:sp>
      <p:sp>
        <p:nvSpPr>
          <p:cNvPr id="10" name="TextBox 10"/>
          <p:cNvSpPr txBox="1"/>
          <p:nvPr/>
        </p:nvSpPr>
        <p:spPr>
          <a:xfrm>
            <a:off x="4124893" y="1879737"/>
            <a:ext cx="10038214" cy="999761"/>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Data Preprocessing</a:t>
            </a:r>
          </a:p>
        </p:txBody>
      </p:sp>
      <p:sp>
        <p:nvSpPr>
          <p:cNvPr id="12" name="TextBox 12"/>
          <p:cNvSpPr txBox="1"/>
          <p:nvPr/>
        </p:nvSpPr>
        <p:spPr>
          <a:xfrm>
            <a:off x="2323720" y="3880876"/>
            <a:ext cx="14935580" cy="2673809"/>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The predefined dataset doesn’t require an emissive process. Because it’s clear of null values, missing attributes, and duplicates, all values are “numerical”; even classification, nominal, and ordinal values are converted already, and the keys of each value are provided.</a:t>
            </a:r>
          </a:p>
          <a:p>
            <a:pPr>
              <a:lnSpc>
                <a:spcPts val="4200"/>
              </a:lnSpc>
            </a:pPr>
            <a:endParaRPr lang="en-US" sz="3000" dirty="0">
              <a:solidFill>
                <a:srgbClr val="000000"/>
              </a:solidFill>
              <a:latin typeface="Garet"/>
              <a:ea typeface="Garet"/>
              <a:cs typeface="Garet"/>
              <a:sym typeface="Gare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﻿Research Methods</a:t>
            </a:r>
          </a:p>
        </p:txBody>
      </p:sp>
      <p:sp>
        <p:nvSpPr>
          <p:cNvPr id="10" name="TextBox 10"/>
          <p:cNvSpPr txBox="1"/>
          <p:nvPr/>
        </p:nvSpPr>
        <p:spPr>
          <a:xfrm>
            <a:off x="4124893" y="1879737"/>
            <a:ext cx="10038214" cy="999761"/>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Model/Method Selection </a:t>
            </a:r>
          </a:p>
        </p:txBody>
      </p:sp>
      <p:sp>
        <p:nvSpPr>
          <p:cNvPr id="12" name="TextBox 12"/>
          <p:cNvSpPr txBox="1"/>
          <p:nvPr/>
        </p:nvSpPr>
        <p:spPr>
          <a:xfrm>
            <a:off x="1676210" y="3368909"/>
            <a:ext cx="14935580" cy="5905463"/>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In this research, we use 5 models, compare their results, and select the most accurate. The chosen models are (Random Forest Regressor, Decision Tree Regressor, K-Nearest Neighbors Regressor, </a:t>
            </a:r>
            <a:r>
              <a:rPr lang="en-US" sz="3000" dirty="0" err="1">
                <a:solidFill>
                  <a:srgbClr val="000000"/>
                </a:solidFill>
                <a:latin typeface="Garet"/>
                <a:ea typeface="Garet"/>
                <a:cs typeface="Garet"/>
                <a:sym typeface="Garet"/>
              </a:rPr>
              <a:t>XGBoost</a:t>
            </a:r>
            <a:r>
              <a:rPr lang="en-US" sz="3000" dirty="0">
                <a:solidFill>
                  <a:srgbClr val="000000"/>
                </a:solidFill>
                <a:latin typeface="Garet"/>
                <a:ea typeface="Garet"/>
                <a:cs typeface="Garet"/>
                <a:sym typeface="Garet"/>
              </a:rPr>
              <a:t> , Gradient Boosting Regressor, and RNN)</a:t>
            </a:r>
          </a:p>
          <a:p>
            <a:pPr>
              <a:lnSpc>
                <a:spcPts val="4200"/>
              </a:lnSpc>
            </a:pPr>
            <a:r>
              <a:rPr lang="en-US" sz="3000" dirty="0">
                <a:solidFill>
                  <a:srgbClr val="000000"/>
                </a:solidFill>
                <a:latin typeface="Garet"/>
                <a:ea typeface="Garet"/>
                <a:cs typeface="Garet"/>
                <a:sym typeface="Garet"/>
              </a:rPr>
              <a:t>The results weren’t far from each other, except for the KNN.</a:t>
            </a:r>
          </a:p>
          <a:p>
            <a:pPr>
              <a:lnSpc>
                <a:spcPts val="4200"/>
              </a:lnSpc>
            </a:pPr>
            <a:r>
              <a:rPr lang="en-US" sz="3000" dirty="0">
                <a:solidFill>
                  <a:srgbClr val="000000"/>
                </a:solidFill>
                <a:latin typeface="Garet"/>
                <a:ea typeface="Garet"/>
                <a:cs typeface="Garet"/>
                <a:sym typeface="Garet"/>
              </a:rPr>
              <a:t>The most accurate were </a:t>
            </a:r>
            <a:r>
              <a:rPr lang="en-US" sz="3000" dirty="0" err="1">
                <a:solidFill>
                  <a:srgbClr val="000000"/>
                </a:solidFill>
                <a:latin typeface="Garet"/>
                <a:ea typeface="Garet"/>
                <a:cs typeface="Garet"/>
                <a:sym typeface="Garet"/>
              </a:rPr>
              <a:t>XGBoost</a:t>
            </a:r>
            <a:r>
              <a:rPr lang="en-US" sz="3000" dirty="0">
                <a:solidFill>
                  <a:srgbClr val="000000"/>
                </a:solidFill>
                <a:latin typeface="Garet"/>
                <a:ea typeface="Garet"/>
                <a:cs typeface="Garet"/>
                <a:sym typeface="Garet"/>
              </a:rPr>
              <a:t> and KNN.</a:t>
            </a:r>
          </a:p>
          <a:p>
            <a:pPr>
              <a:lnSpc>
                <a:spcPts val="4200"/>
              </a:lnSpc>
            </a:pPr>
            <a:r>
              <a:rPr lang="en-US" sz="3000" dirty="0">
                <a:solidFill>
                  <a:srgbClr val="000000"/>
                </a:solidFill>
                <a:latin typeface="Garet"/>
                <a:ea typeface="Garet"/>
                <a:cs typeface="Garet"/>
                <a:sym typeface="Garet"/>
              </a:rPr>
              <a:t>All models are regression models that predict the expected GPA value from 0 to 4.</a:t>
            </a:r>
          </a:p>
          <a:p>
            <a:pPr>
              <a:lnSpc>
                <a:spcPts val="4200"/>
              </a:lnSpc>
            </a:pPr>
            <a:r>
              <a:rPr lang="en-US" sz="3000" dirty="0">
                <a:solidFill>
                  <a:srgbClr val="000000"/>
                </a:solidFill>
                <a:latin typeface="Garet"/>
                <a:ea typeface="Garet"/>
                <a:cs typeface="Garet"/>
                <a:sym typeface="Garet"/>
              </a:rPr>
              <a:t>By using the </a:t>
            </a:r>
            <a:r>
              <a:rPr lang="en-US" sz="3000" dirty="0" err="1">
                <a:solidFill>
                  <a:srgbClr val="000000"/>
                </a:solidFill>
                <a:latin typeface="Garet"/>
                <a:ea typeface="Garet"/>
                <a:cs typeface="Garet"/>
                <a:sym typeface="Garet"/>
              </a:rPr>
              <a:t>GridSearchCV</a:t>
            </a:r>
            <a:r>
              <a:rPr lang="en-US" sz="3000" dirty="0">
                <a:solidFill>
                  <a:srgbClr val="000000"/>
                </a:solidFill>
                <a:latin typeface="Garet"/>
                <a:ea typeface="Garet"/>
                <a:cs typeface="Garet"/>
                <a:sym typeface="Garet"/>
              </a:rPr>
              <a:t> tool in scikit-learn, which uses Cross-Validation to find the best.</a:t>
            </a:r>
          </a:p>
          <a:p>
            <a:pPr>
              <a:lnSpc>
                <a:spcPts val="4200"/>
              </a:lnSpc>
            </a:pPr>
            <a:endParaRPr lang="en-US" sz="3000" dirty="0">
              <a:solidFill>
                <a:srgbClr val="000000"/>
              </a:solidFill>
              <a:latin typeface="Garet"/>
              <a:ea typeface="Garet"/>
              <a:cs typeface="Garet"/>
              <a:sym typeface="Garet"/>
            </a:endParaRPr>
          </a:p>
        </p:txBody>
      </p:sp>
    </p:spTree>
    <p:extLst>
      <p:ext uri="{BB962C8B-B14F-4D97-AF65-F5344CB8AC3E}">
        <p14:creationId xmlns:p14="http://schemas.microsoft.com/office/powerpoint/2010/main" val="24799088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﻿Research Methods</a:t>
            </a:r>
          </a:p>
        </p:txBody>
      </p:sp>
      <p:sp>
        <p:nvSpPr>
          <p:cNvPr id="10" name="TextBox 10"/>
          <p:cNvSpPr txBox="1"/>
          <p:nvPr/>
        </p:nvSpPr>
        <p:spPr>
          <a:xfrm>
            <a:off x="4124893" y="1879737"/>
            <a:ext cx="10038214" cy="1011046"/>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Testing and Evaluation </a:t>
            </a:r>
          </a:p>
        </p:txBody>
      </p:sp>
      <p:sp>
        <p:nvSpPr>
          <p:cNvPr id="12" name="TextBox 12"/>
          <p:cNvSpPr txBox="1"/>
          <p:nvPr/>
        </p:nvSpPr>
        <p:spPr>
          <a:xfrm>
            <a:off x="1676210" y="3368909"/>
            <a:ext cx="14935580" cy="3751027"/>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The neural network model was evaluated twice: once with PCA and once without.</a:t>
            </a:r>
          </a:p>
          <a:p>
            <a:pPr>
              <a:lnSpc>
                <a:spcPts val="4200"/>
              </a:lnSpc>
            </a:pPr>
            <a:r>
              <a:rPr lang="en-US" sz="3000" dirty="0">
                <a:solidFill>
                  <a:srgbClr val="000000"/>
                </a:solidFill>
                <a:latin typeface="Garet"/>
                <a:ea typeface="Garet"/>
                <a:cs typeface="Garet"/>
                <a:sym typeface="Garet"/>
              </a:rPr>
              <a:t>The evaluation results are R² and the Loss value.</a:t>
            </a:r>
          </a:p>
          <a:p>
            <a:pPr>
              <a:lnSpc>
                <a:spcPts val="4200"/>
              </a:lnSpc>
            </a:pPr>
            <a:r>
              <a:rPr lang="en-US" sz="3000" dirty="0">
                <a:solidFill>
                  <a:srgbClr val="000000"/>
                </a:solidFill>
                <a:latin typeface="Garet"/>
                <a:ea typeface="Garet"/>
                <a:cs typeface="Garet"/>
                <a:sym typeface="Garet"/>
              </a:rPr>
              <a:t>Other models’ evaluation result is R², MSE, RMSE, MAE </a:t>
            </a:r>
          </a:p>
          <a:p>
            <a:pPr>
              <a:lnSpc>
                <a:spcPts val="4200"/>
              </a:lnSpc>
            </a:pPr>
            <a:r>
              <a:rPr lang="en-US" sz="3000" dirty="0">
                <a:solidFill>
                  <a:srgbClr val="000000"/>
                </a:solidFill>
                <a:latin typeface="Garet"/>
                <a:ea typeface="Garet"/>
                <a:cs typeface="Garet"/>
                <a:sym typeface="Garet"/>
              </a:rPr>
              <a:t>The best result across all models is achieved by: </a:t>
            </a:r>
            <a:r>
              <a:rPr lang="en-US" sz="3000" dirty="0" err="1">
                <a:solidFill>
                  <a:srgbClr val="000000"/>
                </a:solidFill>
                <a:latin typeface="Garet"/>
                <a:ea typeface="Garet"/>
                <a:cs typeface="Garet"/>
                <a:sym typeface="Garet"/>
              </a:rPr>
              <a:t>XGBoost</a:t>
            </a:r>
            <a:r>
              <a:rPr lang="en-US" sz="3000" dirty="0">
                <a:solidFill>
                  <a:srgbClr val="000000"/>
                </a:solidFill>
                <a:latin typeface="Garet"/>
                <a:ea typeface="Garet"/>
                <a:cs typeface="Garet"/>
                <a:sym typeface="Garet"/>
              </a:rPr>
              <a:t>.</a:t>
            </a:r>
          </a:p>
          <a:p>
            <a:pPr>
              <a:lnSpc>
                <a:spcPts val="4200"/>
              </a:lnSpc>
            </a:pPr>
            <a:endParaRPr lang="en-US" sz="3000" dirty="0">
              <a:solidFill>
                <a:srgbClr val="000000"/>
              </a:solidFill>
              <a:latin typeface="Garet"/>
              <a:ea typeface="Garet"/>
              <a:cs typeface="Garet"/>
              <a:sym typeface="Garet"/>
            </a:endParaRPr>
          </a:p>
          <a:p>
            <a:pPr lvl="0">
              <a:lnSpc>
                <a:spcPts val="4200"/>
              </a:lnSpc>
            </a:pPr>
            <a:r>
              <a:rPr lang="en-US" sz="3000" dirty="0">
                <a:solidFill>
                  <a:srgbClr val="000000"/>
                </a:solidFill>
                <a:latin typeface="Garet"/>
                <a:ea typeface="Garet"/>
                <a:cs typeface="Garet"/>
                <a:sym typeface="Garet"/>
              </a:rPr>
              <a:t> </a:t>
            </a:r>
          </a:p>
        </p:txBody>
      </p:sp>
    </p:spTree>
    <p:extLst>
      <p:ext uri="{BB962C8B-B14F-4D97-AF65-F5344CB8AC3E}">
        <p14:creationId xmlns:p14="http://schemas.microsoft.com/office/powerpoint/2010/main" val="11092813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9059"/>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 Resources Needed</a:t>
            </a:r>
          </a:p>
        </p:txBody>
      </p:sp>
      <p:sp>
        <p:nvSpPr>
          <p:cNvPr id="10" name="TextBox 10"/>
          <p:cNvSpPr txBox="1"/>
          <p:nvPr/>
        </p:nvSpPr>
        <p:spPr>
          <a:xfrm>
            <a:off x="4124893" y="1879737"/>
            <a:ext cx="10038214" cy="1011046"/>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Resource Needed</a:t>
            </a:r>
          </a:p>
        </p:txBody>
      </p:sp>
      <p:sp>
        <p:nvSpPr>
          <p:cNvPr id="12" name="TextBox 12"/>
          <p:cNvSpPr txBox="1"/>
          <p:nvPr/>
        </p:nvSpPr>
        <p:spPr>
          <a:xfrm>
            <a:off x="1676210" y="3368909"/>
            <a:ext cx="14935580" cy="2135200"/>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Python programming language, </a:t>
            </a:r>
          </a:p>
          <a:p>
            <a:pPr>
              <a:lnSpc>
                <a:spcPts val="4200"/>
              </a:lnSpc>
            </a:pPr>
            <a:r>
              <a:rPr lang="en-US" sz="3000" dirty="0">
                <a:solidFill>
                  <a:srgbClr val="000000"/>
                </a:solidFill>
                <a:latin typeface="Garet"/>
                <a:ea typeface="Garet"/>
                <a:cs typeface="Garet"/>
                <a:sym typeface="Garet"/>
              </a:rPr>
              <a:t>Pandas, </a:t>
            </a:r>
            <a:r>
              <a:rPr lang="en-US" sz="3000" dirty="0" err="1">
                <a:solidFill>
                  <a:srgbClr val="000000"/>
                </a:solidFill>
                <a:latin typeface="Garet"/>
                <a:ea typeface="Garet"/>
                <a:cs typeface="Garet"/>
                <a:sym typeface="Garet"/>
              </a:rPr>
              <a:t>Numby</a:t>
            </a:r>
            <a:r>
              <a:rPr lang="en-US" sz="3000" dirty="0">
                <a:solidFill>
                  <a:srgbClr val="000000"/>
                </a:solidFill>
                <a:latin typeface="Garet"/>
                <a:ea typeface="Garet"/>
                <a:cs typeface="Garet"/>
                <a:sym typeface="Garet"/>
              </a:rPr>
              <a:t>, Seaborn and matplotlib libraries for data analyzing </a:t>
            </a:r>
          </a:p>
          <a:p>
            <a:pPr>
              <a:lnSpc>
                <a:spcPts val="4200"/>
              </a:lnSpc>
            </a:pPr>
            <a:r>
              <a:rPr lang="en-US" sz="3000" dirty="0">
                <a:solidFill>
                  <a:srgbClr val="000000"/>
                </a:solidFill>
                <a:latin typeface="Garet"/>
                <a:ea typeface="Garet"/>
                <a:cs typeface="Garet"/>
                <a:sym typeface="Garet"/>
              </a:rPr>
              <a:t>and preprocessing, </a:t>
            </a:r>
            <a:r>
              <a:rPr lang="en-US" sz="3000" dirty="0" err="1">
                <a:solidFill>
                  <a:srgbClr val="000000"/>
                </a:solidFill>
                <a:latin typeface="Garet"/>
                <a:ea typeface="Garet"/>
                <a:cs typeface="Garet"/>
                <a:sym typeface="Garet"/>
              </a:rPr>
              <a:t>Tenserflow</a:t>
            </a:r>
            <a:r>
              <a:rPr lang="en-US" sz="3000" dirty="0">
                <a:solidFill>
                  <a:srgbClr val="000000"/>
                </a:solidFill>
                <a:latin typeface="Garet"/>
                <a:ea typeface="Garet"/>
                <a:cs typeface="Garet"/>
                <a:sym typeface="Garet"/>
              </a:rPr>
              <a:t>, </a:t>
            </a:r>
            <a:r>
              <a:rPr lang="en-US" sz="3000" dirty="0" err="1">
                <a:solidFill>
                  <a:srgbClr val="000000"/>
                </a:solidFill>
                <a:latin typeface="Garet"/>
                <a:ea typeface="Garet"/>
                <a:cs typeface="Garet"/>
                <a:sym typeface="Garet"/>
              </a:rPr>
              <a:t>Pytorch</a:t>
            </a:r>
            <a:r>
              <a:rPr lang="en-US" sz="3000" dirty="0">
                <a:solidFill>
                  <a:srgbClr val="000000"/>
                </a:solidFill>
                <a:latin typeface="Garet"/>
                <a:ea typeface="Garet"/>
                <a:cs typeface="Garet"/>
                <a:sym typeface="Garet"/>
              </a:rPr>
              <a:t>, </a:t>
            </a:r>
            <a:r>
              <a:rPr lang="en-US" sz="3000" dirty="0" err="1">
                <a:solidFill>
                  <a:srgbClr val="000000"/>
                </a:solidFill>
                <a:latin typeface="Garet"/>
                <a:ea typeface="Garet"/>
                <a:cs typeface="Garet"/>
                <a:sym typeface="Garet"/>
              </a:rPr>
              <a:t>Keros</a:t>
            </a:r>
            <a:r>
              <a:rPr lang="en-US" sz="3000" dirty="0">
                <a:solidFill>
                  <a:srgbClr val="000000"/>
                </a:solidFill>
                <a:latin typeface="Garet"/>
                <a:ea typeface="Garet"/>
                <a:cs typeface="Garet"/>
                <a:sym typeface="Garet"/>
              </a:rPr>
              <a:t> and Scikit-learn for Models creation .</a:t>
            </a:r>
          </a:p>
        </p:txBody>
      </p:sp>
    </p:spTree>
    <p:extLst>
      <p:ext uri="{BB962C8B-B14F-4D97-AF65-F5344CB8AC3E}">
        <p14:creationId xmlns:p14="http://schemas.microsoft.com/office/powerpoint/2010/main" val="15040594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49821"/>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Discussion </a:t>
            </a:r>
          </a:p>
        </p:txBody>
      </p:sp>
      <p:sp>
        <p:nvSpPr>
          <p:cNvPr id="11" name="TextBox 11"/>
          <p:cNvSpPr txBox="1"/>
          <p:nvPr/>
        </p:nvSpPr>
        <p:spPr>
          <a:xfrm>
            <a:off x="1219200" y="2698596"/>
            <a:ext cx="16040099" cy="6959598"/>
          </a:xfrm>
          <a:prstGeom prst="rect">
            <a:avLst/>
          </a:prstGeom>
        </p:spPr>
        <p:txBody>
          <a:bodyPr wrap="square" lIns="0" tIns="0" rIns="0" bIns="0" rtlCol="0" anchor="t">
            <a:spAutoFit/>
          </a:bodyPr>
          <a:lstStyle/>
          <a:p>
            <a:pPr algn="l">
              <a:lnSpc>
                <a:spcPts val="4200"/>
              </a:lnSpc>
            </a:pPr>
            <a:endParaRPr lang="en-US" sz="2400" dirty="0">
              <a:solidFill>
                <a:srgbClr val="000000"/>
              </a:solidFill>
              <a:latin typeface="Garet"/>
              <a:ea typeface="Garet"/>
              <a:cs typeface="Garet"/>
              <a:sym typeface="Garet"/>
            </a:endParaRPr>
          </a:p>
          <a:p>
            <a:pPr algn="l">
              <a:lnSpc>
                <a:spcPts val="4200"/>
              </a:lnSpc>
            </a:pPr>
            <a:endParaRPr lang="en-US" sz="2400" dirty="0">
              <a:solidFill>
                <a:srgbClr val="000000"/>
              </a:solidFill>
              <a:latin typeface="Garet"/>
              <a:ea typeface="Garet"/>
              <a:cs typeface="Garet"/>
              <a:sym typeface="Garet"/>
            </a:endParaRPr>
          </a:p>
          <a:p>
            <a:pPr algn="l">
              <a:lnSpc>
                <a:spcPts val="4200"/>
              </a:lnSpc>
            </a:pPr>
            <a:endParaRPr lang="en-US" sz="24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a:p>
            <a:pPr>
              <a:lnSpc>
                <a:spcPts val="4200"/>
              </a:lnSpc>
            </a:pPr>
            <a:r>
              <a:rPr lang="en-US" sz="2800" dirty="0">
                <a:solidFill>
                  <a:srgbClr val="000000"/>
                </a:solidFill>
                <a:latin typeface="Garet"/>
                <a:ea typeface="Garet"/>
                <a:cs typeface="Garet"/>
                <a:sym typeface="Garet"/>
              </a:rPr>
              <a:t>The above result shows that KNN has the lowest accuracy among the models. Other models are close to each other. </a:t>
            </a:r>
            <a:r>
              <a:rPr lang="en-US" sz="2800" dirty="0" err="1">
                <a:solidFill>
                  <a:srgbClr val="000000"/>
                </a:solidFill>
                <a:latin typeface="Garet"/>
                <a:ea typeface="Garet"/>
                <a:cs typeface="Garet"/>
                <a:sym typeface="Garet"/>
              </a:rPr>
              <a:t>XGBoost</a:t>
            </a:r>
            <a:r>
              <a:rPr lang="en-US" sz="2800" dirty="0">
                <a:solidFill>
                  <a:srgbClr val="000000"/>
                </a:solidFill>
                <a:latin typeface="Garet"/>
                <a:ea typeface="Garet"/>
                <a:cs typeface="Garet"/>
                <a:sym typeface="Garet"/>
              </a:rPr>
              <a:t> is the best one; GBR and RNN are very close to it.</a:t>
            </a:r>
          </a:p>
          <a:p>
            <a:pPr>
              <a:lnSpc>
                <a:spcPts val="4200"/>
              </a:lnSpc>
            </a:pPr>
            <a:endParaRPr lang="en-US" sz="24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p:txBody>
      </p:sp>
      <p:graphicFrame>
        <p:nvGraphicFramePr>
          <p:cNvPr id="10" name="Table 9">
            <a:extLst>
              <a:ext uri="{FF2B5EF4-FFF2-40B4-BE49-F238E27FC236}">
                <a16:creationId xmlns:a16="http://schemas.microsoft.com/office/drawing/2014/main" id="{2C0A4E0A-6144-872E-FCC3-59506502A6A0}"/>
              </a:ext>
            </a:extLst>
          </p:cNvPr>
          <p:cNvGraphicFramePr>
            <a:graphicFrameLocks noGrp="1"/>
          </p:cNvGraphicFramePr>
          <p:nvPr>
            <p:extLst>
              <p:ext uri="{D42A27DB-BD31-4B8C-83A1-F6EECF244321}">
                <p14:modId xmlns:p14="http://schemas.microsoft.com/office/powerpoint/2010/main" val="363049068"/>
              </p:ext>
            </p:extLst>
          </p:nvPr>
        </p:nvGraphicFramePr>
        <p:xfrm>
          <a:off x="1028700" y="2400300"/>
          <a:ext cx="16230599" cy="4038600"/>
        </p:xfrm>
        <a:graphic>
          <a:graphicData uri="http://schemas.openxmlformats.org/drawingml/2006/table">
            <a:tbl>
              <a:tblPr firstRow="1" firstCol="1" bandRow="1">
                <a:tableStyleId>{5C22544A-7EE6-4342-B048-85BDC9FD1C3A}</a:tableStyleId>
              </a:tblPr>
              <a:tblGrid>
                <a:gridCol w="1959823">
                  <a:extLst>
                    <a:ext uri="{9D8B030D-6E8A-4147-A177-3AD203B41FA5}">
                      <a16:colId xmlns:a16="http://schemas.microsoft.com/office/drawing/2014/main" val="306685425"/>
                    </a:ext>
                  </a:extLst>
                </a:gridCol>
                <a:gridCol w="2675011">
                  <a:extLst>
                    <a:ext uri="{9D8B030D-6E8A-4147-A177-3AD203B41FA5}">
                      <a16:colId xmlns:a16="http://schemas.microsoft.com/office/drawing/2014/main" val="744007795"/>
                    </a:ext>
                  </a:extLst>
                </a:gridCol>
                <a:gridCol w="2319153">
                  <a:extLst>
                    <a:ext uri="{9D8B030D-6E8A-4147-A177-3AD203B41FA5}">
                      <a16:colId xmlns:a16="http://schemas.microsoft.com/office/drawing/2014/main" val="681737977"/>
                    </a:ext>
                  </a:extLst>
                </a:gridCol>
                <a:gridCol w="2319153">
                  <a:extLst>
                    <a:ext uri="{9D8B030D-6E8A-4147-A177-3AD203B41FA5}">
                      <a16:colId xmlns:a16="http://schemas.microsoft.com/office/drawing/2014/main" val="893136797"/>
                    </a:ext>
                  </a:extLst>
                </a:gridCol>
                <a:gridCol w="2319153">
                  <a:extLst>
                    <a:ext uri="{9D8B030D-6E8A-4147-A177-3AD203B41FA5}">
                      <a16:colId xmlns:a16="http://schemas.microsoft.com/office/drawing/2014/main" val="3728457978"/>
                    </a:ext>
                  </a:extLst>
                </a:gridCol>
                <a:gridCol w="2319153">
                  <a:extLst>
                    <a:ext uri="{9D8B030D-6E8A-4147-A177-3AD203B41FA5}">
                      <a16:colId xmlns:a16="http://schemas.microsoft.com/office/drawing/2014/main" val="2520855807"/>
                    </a:ext>
                  </a:extLst>
                </a:gridCol>
                <a:gridCol w="2319153">
                  <a:extLst>
                    <a:ext uri="{9D8B030D-6E8A-4147-A177-3AD203B41FA5}">
                      <a16:colId xmlns:a16="http://schemas.microsoft.com/office/drawing/2014/main" val="1952475673"/>
                    </a:ext>
                  </a:extLst>
                </a:gridCol>
              </a:tblGrid>
              <a:tr h="807720">
                <a:tc>
                  <a:txBody>
                    <a:bodyPr/>
                    <a:lstStyle/>
                    <a:p>
                      <a:pPr algn="l">
                        <a:lnSpc>
                          <a:spcPct val="115000"/>
                        </a:lnSpc>
                        <a:spcAft>
                          <a:spcPts val="800"/>
                        </a:spcAft>
                      </a:pPr>
                      <a:r>
                        <a:rPr lang="en-CA" sz="2800" kern="100">
                          <a:effectLst/>
                        </a:rPr>
                        <a:t> </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DT Regressor</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RF Regressor</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GBR</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KNN</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XGBoost</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RNN</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extLst>
                  <a:ext uri="{0D108BD9-81ED-4DB2-BD59-A6C34878D82A}">
                    <a16:rowId xmlns:a16="http://schemas.microsoft.com/office/drawing/2014/main" val="3730251563"/>
                  </a:ext>
                </a:extLst>
              </a:tr>
              <a:tr h="807720">
                <a:tc>
                  <a:txBody>
                    <a:bodyPr/>
                    <a:lstStyle/>
                    <a:p>
                      <a:pPr algn="l">
                        <a:lnSpc>
                          <a:spcPct val="115000"/>
                        </a:lnSpc>
                        <a:spcAft>
                          <a:spcPts val="800"/>
                        </a:spcAft>
                      </a:pPr>
                      <a:r>
                        <a:rPr lang="en-CA" sz="2800" kern="100">
                          <a:effectLst/>
                        </a:rPr>
                        <a:t>MAE</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dirty="0">
                          <a:effectLst/>
                        </a:rPr>
                        <a:t>0.2246</a:t>
                      </a:r>
                      <a:endParaRPr lang="en-SA" sz="40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0.1668</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0.1409</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0.3464</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0.1383</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rowSpan="3">
                  <a:txBody>
                    <a:bodyPr/>
                    <a:lstStyle/>
                    <a:p>
                      <a:pPr algn="l">
                        <a:lnSpc>
                          <a:spcPct val="115000"/>
                        </a:lnSpc>
                        <a:spcAft>
                          <a:spcPts val="800"/>
                        </a:spcAft>
                      </a:pPr>
                      <a:r>
                        <a:rPr lang="en-CA" sz="2800" kern="100" dirty="0">
                          <a:effectLst/>
                        </a:rPr>
                        <a:t>Loss:</a:t>
                      </a:r>
                      <a:endParaRPr lang="en-SA" sz="4000" kern="100" dirty="0">
                        <a:effectLst/>
                      </a:endParaRPr>
                    </a:p>
                    <a:p>
                      <a:pPr algn="l">
                        <a:lnSpc>
                          <a:spcPct val="115000"/>
                        </a:lnSpc>
                        <a:spcAft>
                          <a:spcPts val="800"/>
                        </a:spcAft>
                      </a:pPr>
                      <a:r>
                        <a:rPr lang="en-CA" sz="2800" kern="100" dirty="0">
                          <a:effectLst/>
                        </a:rPr>
                        <a:t>0.0391</a:t>
                      </a:r>
                      <a:endParaRPr lang="en-SA" sz="40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extLst>
                  <a:ext uri="{0D108BD9-81ED-4DB2-BD59-A6C34878D82A}">
                    <a16:rowId xmlns:a16="http://schemas.microsoft.com/office/drawing/2014/main" val="1732065439"/>
                  </a:ext>
                </a:extLst>
              </a:tr>
              <a:tr h="807720">
                <a:tc>
                  <a:txBody>
                    <a:bodyPr/>
                    <a:lstStyle/>
                    <a:p>
                      <a:pPr algn="l">
                        <a:lnSpc>
                          <a:spcPct val="115000"/>
                        </a:lnSpc>
                        <a:spcAft>
                          <a:spcPts val="800"/>
                        </a:spcAft>
                      </a:pPr>
                      <a:r>
                        <a:rPr lang="en-CA" sz="2800" kern="100">
                          <a:effectLst/>
                        </a:rPr>
                        <a:t>MSE</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0.0956</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0.0491</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0.0339</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0.1941</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dirty="0">
                          <a:effectLst/>
                        </a:rPr>
                        <a:t>0.0325</a:t>
                      </a:r>
                      <a:endParaRPr lang="en-SA" sz="40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vMerge="1">
                  <a:txBody>
                    <a:bodyPr/>
                    <a:lstStyle/>
                    <a:p>
                      <a:endParaRPr lang="en-SA"/>
                    </a:p>
                  </a:txBody>
                  <a:tcPr/>
                </a:tc>
                <a:extLst>
                  <a:ext uri="{0D108BD9-81ED-4DB2-BD59-A6C34878D82A}">
                    <a16:rowId xmlns:a16="http://schemas.microsoft.com/office/drawing/2014/main" val="970624097"/>
                  </a:ext>
                </a:extLst>
              </a:tr>
              <a:tr h="807720">
                <a:tc>
                  <a:txBody>
                    <a:bodyPr/>
                    <a:lstStyle/>
                    <a:p>
                      <a:pPr algn="l">
                        <a:lnSpc>
                          <a:spcPct val="115000"/>
                        </a:lnSpc>
                        <a:spcAft>
                          <a:spcPts val="800"/>
                        </a:spcAft>
                      </a:pPr>
                      <a:r>
                        <a:rPr lang="en-CA" sz="2800" kern="100">
                          <a:effectLst/>
                        </a:rPr>
                        <a:t>RMSE</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0.3092</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0.2217</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0.1841</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0.4406</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0.1804</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vMerge="1">
                  <a:txBody>
                    <a:bodyPr/>
                    <a:lstStyle/>
                    <a:p>
                      <a:endParaRPr lang="en-SA"/>
                    </a:p>
                  </a:txBody>
                  <a:tcPr/>
                </a:tc>
                <a:extLst>
                  <a:ext uri="{0D108BD9-81ED-4DB2-BD59-A6C34878D82A}">
                    <a16:rowId xmlns:a16="http://schemas.microsoft.com/office/drawing/2014/main" val="2517595654"/>
                  </a:ext>
                </a:extLst>
              </a:tr>
              <a:tr h="807720">
                <a:tc>
                  <a:txBody>
                    <a:bodyPr/>
                    <a:lstStyle/>
                    <a:p>
                      <a:pPr algn="l">
                        <a:lnSpc>
                          <a:spcPct val="115000"/>
                        </a:lnSpc>
                        <a:spcAft>
                          <a:spcPts val="800"/>
                        </a:spcAft>
                      </a:pPr>
                      <a:r>
                        <a:rPr lang="en-CA" sz="2800" kern="100">
                          <a:effectLst/>
                        </a:rPr>
                        <a:t>R² Score</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dirty="0">
                          <a:effectLst/>
                        </a:rPr>
                        <a:t>0.8865</a:t>
                      </a:r>
                      <a:endParaRPr lang="en-SA" sz="40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0.9416</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0.9597</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0.7694</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dirty="0">
                          <a:effectLst/>
                        </a:rPr>
                        <a:t>0.9614</a:t>
                      </a:r>
                      <a:endParaRPr lang="en-SA" sz="40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dirty="0">
                          <a:effectLst/>
                        </a:rPr>
                        <a:t>0.9537</a:t>
                      </a:r>
                      <a:endParaRPr lang="en-SA" sz="40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extLst>
                  <a:ext uri="{0D108BD9-81ED-4DB2-BD59-A6C34878D82A}">
                    <a16:rowId xmlns:a16="http://schemas.microsoft.com/office/drawing/2014/main" val="3000770958"/>
                  </a:ext>
                </a:extLst>
              </a:tr>
            </a:tbl>
          </a:graphicData>
        </a:graphic>
      </p:graphicFrame>
    </p:spTree>
    <p:extLst>
      <p:ext uri="{BB962C8B-B14F-4D97-AF65-F5344CB8AC3E}">
        <p14:creationId xmlns:p14="http://schemas.microsoft.com/office/powerpoint/2010/main" val="17968649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49821"/>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Discussion </a:t>
            </a:r>
          </a:p>
        </p:txBody>
      </p:sp>
      <p:sp>
        <p:nvSpPr>
          <p:cNvPr id="11" name="TextBox 11"/>
          <p:cNvSpPr txBox="1"/>
          <p:nvPr/>
        </p:nvSpPr>
        <p:spPr>
          <a:xfrm>
            <a:off x="1219200" y="2698596"/>
            <a:ext cx="16040099" cy="3727944"/>
          </a:xfrm>
          <a:prstGeom prst="rect">
            <a:avLst/>
          </a:prstGeom>
        </p:spPr>
        <p:txBody>
          <a:bodyPr wrap="square" lIns="0" tIns="0" rIns="0" bIns="0" rtlCol="0" anchor="t">
            <a:spAutoFit/>
          </a:bodyPr>
          <a:lstStyle/>
          <a:p>
            <a:pPr>
              <a:lnSpc>
                <a:spcPts val="4200"/>
              </a:lnSpc>
            </a:pPr>
            <a:r>
              <a:rPr lang="en-US" sz="2400" dirty="0">
                <a:solidFill>
                  <a:srgbClr val="000000"/>
                </a:solidFill>
                <a:latin typeface="Garet"/>
                <a:ea typeface="Garet"/>
                <a:cs typeface="Garet"/>
                <a:sym typeface="Garet"/>
              </a:rPr>
              <a:t>As a result, </a:t>
            </a:r>
            <a:r>
              <a:rPr lang="en-US" sz="2400" dirty="0" err="1">
                <a:solidFill>
                  <a:srgbClr val="000000"/>
                </a:solidFill>
                <a:latin typeface="Garet"/>
                <a:ea typeface="Garet"/>
                <a:cs typeface="Garet"/>
                <a:sym typeface="Garet"/>
              </a:rPr>
              <a:t>XGBoost</a:t>
            </a:r>
            <a:r>
              <a:rPr lang="en-US" sz="2400" dirty="0">
                <a:solidFill>
                  <a:srgbClr val="000000"/>
                </a:solidFill>
                <a:latin typeface="Garet"/>
                <a:ea typeface="Garet"/>
                <a:cs typeface="Garet"/>
                <a:sym typeface="Garet"/>
              </a:rPr>
              <a:t> was the most accurate model, with an R² of 0.9614. GBR and RNN results are close to </a:t>
            </a:r>
            <a:r>
              <a:rPr lang="en-US" sz="2400" dirty="0" err="1">
                <a:solidFill>
                  <a:srgbClr val="000000"/>
                </a:solidFill>
                <a:latin typeface="Garet"/>
                <a:ea typeface="Garet"/>
                <a:cs typeface="Garet"/>
                <a:sym typeface="Garet"/>
              </a:rPr>
              <a:t>XGBoost</a:t>
            </a:r>
            <a:r>
              <a:rPr lang="en-US" sz="2400" dirty="0">
                <a:solidFill>
                  <a:srgbClr val="000000"/>
                </a:solidFill>
                <a:latin typeface="Garet"/>
                <a:ea typeface="Garet"/>
                <a:cs typeface="Garet"/>
                <a:sym typeface="Garet"/>
              </a:rPr>
              <a:t>. In contrast, the KNN accuracy result is very weak compared to the previous models.</a:t>
            </a:r>
          </a:p>
          <a:p>
            <a:pPr>
              <a:lnSpc>
                <a:spcPts val="4200"/>
              </a:lnSpc>
            </a:pPr>
            <a:r>
              <a:rPr lang="en-US" sz="2400" dirty="0">
                <a:solidFill>
                  <a:srgbClr val="000000"/>
                </a:solidFill>
                <a:latin typeface="Garet"/>
                <a:ea typeface="Garet"/>
                <a:cs typeface="Garet"/>
                <a:sym typeface="Garet"/>
              </a:rPr>
              <a:t>The feature selection and filtering results were less accurate than those from the complete feature model. It is only useful when training a model with a massive amount of data.</a:t>
            </a:r>
          </a:p>
          <a:p>
            <a:pPr>
              <a:lnSpc>
                <a:spcPts val="4200"/>
              </a:lnSpc>
            </a:pPr>
            <a:r>
              <a:rPr lang="en-US" sz="2400" dirty="0">
                <a:solidFill>
                  <a:srgbClr val="000000"/>
                </a:solidFill>
                <a:latin typeface="Garet"/>
                <a:ea typeface="Garet"/>
                <a:cs typeface="Garet"/>
                <a:sym typeface="Garet"/>
              </a:rPr>
              <a:t>The visualization shown in the previous section will support the analysis and help yield better results, describing the relationship between features and the target “GPA”.</a:t>
            </a:r>
          </a:p>
          <a:p>
            <a:pPr>
              <a:lnSpc>
                <a:spcPts val="4200"/>
              </a:lnSpc>
            </a:pPr>
            <a:endParaRPr lang="en-US" sz="2400" dirty="0">
              <a:solidFill>
                <a:srgbClr val="000000"/>
              </a:solidFill>
              <a:latin typeface="Garet"/>
              <a:ea typeface="Garet"/>
              <a:cs typeface="Garet"/>
              <a:sym typeface="Garet"/>
            </a:endParaRPr>
          </a:p>
        </p:txBody>
      </p:sp>
    </p:spTree>
    <p:extLst>
      <p:ext uri="{BB962C8B-B14F-4D97-AF65-F5344CB8AC3E}">
        <p14:creationId xmlns:p14="http://schemas.microsoft.com/office/powerpoint/2010/main" val="30942912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49821"/>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Discussion </a:t>
            </a:r>
          </a:p>
        </p:txBody>
      </p:sp>
      <p:sp>
        <p:nvSpPr>
          <p:cNvPr id="11" name="TextBox 11"/>
          <p:cNvSpPr txBox="1"/>
          <p:nvPr/>
        </p:nvSpPr>
        <p:spPr>
          <a:xfrm>
            <a:off x="1219200" y="2698596"/>
            <a:ext cx="16040099" cy="3727944"/>
          </a:xfrm>
          <a:prstGeom prst="rect">
            <a:avLst/>
          </a:prstGeom>
        </p:spPr>
        <p:txBody>
          <a:bodyPr wrap="square" lIns="0" tIns="0" rIns="0" bIns="0" rtlCol="0" anchor="t">
            <a:spAutoFit/>
          </a:bodyPr>
          <a:lstStyle/>
          <a:p>
            <a:pPr algn="l">
              <a:lnSpc>
                <a:spcPts val="4200"/>
              </a:lnSpc>
            </a:pPr>
            <a:r>
              <a:rPr lang="en-US" sz="2400" dirty="0">
                <a:solidFill>
                  <a:srgbClr val="000000"/>
                </a:solidFill>
                <a:latin typeface="Garet"/>
                <a:ea typeface="Garet"/>
                <a:cs typeface="Garet"/>
                <a:sym typeface="Garet"/>
              </a:rPr>
              <a:t>The experimental results support the conclusion that study habits play an essential role in student performance. The study examines features and their relationship to GPA as an indicator of student performance. We found that “</a:t>
            </a:r>
            <a:r>
              <a:rPr lang="en-US" sz="2400" dirty="0" err="1">
                <a:solidFill>
                  <a:srgbClr val="000000"/>
                </a:solidFill>
                <a:latin typeface="Garet"/>
                <a:ea typeface="Garet"/>
                <a:cs typeface="Garet"/>
                <a:sym typeface="Garet"/>
              </a:rPr>
              <a:t>Tutoral</a:t>
            </a:r>
            <a:r>
              <a:rPr lang="en-US" sz="2400" dirty="0">
                <a:solidFill>
                  <a:srgbClr val="000000"/>
                </a:solidFill>
                <a:latin typeface="Garet"/>
                <a:ea typeface="Garet"/>
                <a:cs typeface="Garet"/>
                <a:sym typeface="Garet"/>
              </a:rPr>
              <a:t>” is the most effective feature, and that “study habits” features, in general, are the most effective for GPA.</a:t>
            </a:r>
          </a:p>
          <a:p>
            <a:pPr>
              <a:lnSpc>
                <a:spcPts val="4200"/>
              </a:lnSpc>
            </a:pPr>
            <a:r>
              <a:rPr lang="en-US" sz="2400" dirty="0">
                <a:solidFill>
                  <a:srgbClr val="000000"/>
                </a:solidFill>
                <a:latin typeface="Garet"/>
                <a:ea typeface="Garet"/>
                <a:cs typeface="Garet"/>
                <a:sym typeface="Garet"/>
              </a:rPr>
              <a:t>The results were obtained from different AI models and show only a limited difference, as shown above.</a:t>
            </a:r>
          </a:p>
          <a:p>
            <a:pPr>
              <a:lnSpc>
                <a:spcPts val="4200"/>
              </a:lnSpc>
            </a:pPr>
            <a:endParaRPr lang="en-US" sz="2400" dirty="0">
              <a:solidFill>
                <a:srgbClr val="000000"/>
              </a:solidFill>
              <a:latin typeface="Garet"/>
              <a:ea typeface="Garet"/>
              <a:cs typeface="Garet"/>
              <a:sym typeface="Garet"/>
            </a:endParaRPr>
          </a:p>
        </p:txBody>
      </p:sp>
    </p:spTree>
    <p:extLst>
      <p:ext uri="{BB962C8B-B14F-4D97-AF65-F5344CB8AC3E}">
        <p14:creationId xmlns:p14="http://schemas.microsoft.com/office/powerpoint/2010/main" val="19248333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49821"/>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Discussion </a:t>
            </a:r>
          </a:p>
        </p:txBody>
      </p:sp>
      <p:sp>
        <p:nvSpPr>
          <p:cNvPr id="11" name="TextBox 11"/>
          <p:cNvSpPr txBox="1"/>
          <p:nvPr/>
        </p:nvSpPr>
        <p:spPr>
          <a:xfrm>
            <a:off x="1219200" y="2698596"/>
            <a:ext cx="16040099" cy="6959598"/>
          </a:xfrm>
          <a:prstGeom prst="rect">
            <a:avLst/>
          </a:prstGeom>
        </p:spPr>
        <p:txBody>
          <a:bodyPr wrap="square" lIns="0" tIns="0" rIns="0" bIns="0" rtlCol="0" anchor="t">
            <a:spAutoFit/>
          </a:bodyPr>
          <a:lstStyle/>
          <a:p>
            <a:pPr algn="l">
              <a:lnSpc>
                <a:spcPts val="4200"/>
              </a:lnSpc>
            </a:pPr>
            <a:endParaRPr lang="en-US" sz="2400" dirty="0">
              <a:solidFill>
                <a:srgbClr val="000000"/>
              </a:solidFill>
              <a:latin typeface="Garet"/>
              <a:ea typeface="Garet"/>
              <a:cs typeface="Garet"/>
              <a:sym typeface="Garet"/>
            </a:endParaRPr>
          </a:p>
          <a:p>
            <a:pPr algn="l">
              <a:lnSpc>
                <a:spcPts val="4200"/>
              </a:lnSpc>
            </a:pPr>
            <a:endParaRPr lang="en-US" sz="2400" dirty="0">
              <a:solidFill>
                <a:srgbClr val="000000"/>
              </a:solidFill>
              <a:latin typeface="Garet"/>
              <a:ea typeface="Garet"/>
              <a:cs typeface="Garet"/>
              <a:sym typeface="Garet"/>
            </a:endParaRPr>
          </a:p>
          <a:p>
            <a:pPr algn="l">
              <a:lnSpc>
                <a:spcPts val="4200"/>
              </a:lnSpc>
            </a:pPr>
            <a:endParaRPr lang="en-US" sz="24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a:p>
            <a:pPr algn="ctr">
              <a:lnSpc>
                <a:spcPts val="4200"/>
              </a:lnSpc>
            </a:pPr>
            <a:r>
              <a:rPr lang="en-US" sz="2800" dirty="0">
                <a:solidFill>
                  <a:srgbClr val="000000"/>
                </a:solidFill>
                <a:latin typeface="Garet"/>
                <a:ea typeface="Garet"/>
                <a:cs typeface="Garet"/>
                <a:sym typeface="Garet"/>
              </a:rPr>
              <a:t>The common ones among them are: </a:t>
            </a:r>
          </a:p>
          <a:p>
            <a:pPr algn="ctr">
              <a:lnSpc>
                <a:spcPts val="4200"/>
              </a:lnSpc>
            </a:pPr>
            <a:r>
              <a:rPr lang="en-US" sz="2800" dirty="0">
                <a:solidFill>
                  <a:srgbClr val="000000"/>
                </a:solidFill>
                <a:latin typeface="Garet"/>
                <a:ea typeface="Garet"/>
                <a:cs typeface="Garet"/>
                <a:sym typeface="Garet"/>
              </a:rPr>
              <a:t>(Tutoring – </a:t>
            </a:r>
            <a:r>
              <a:rPr lang="en-US" sz="2800" dirty="0" err="1">
                <a:solidFill>
                  <a:srgbClr val="000000"/>
                </a:solidFill>
                <a:latin typeface="Garet"/>
                <a:ea typeface="Garet"/>
                <a:cs typeface="Garet"/>
                <a:sym typeface="Garet"/>
              </a:rPr>
              <a:t>ParentalSupport</a:t>
            </a:r>
            <a:r>
              <a:rPr lang="en-US" sz="2800" dirty="0">
                <a:solidFill>
                  <a:srgbClr val="000000"/>
                </a:solidFill>
                <a:latin typeface="Garet"/>
                <a:ea typeface="Garet"/>
                <a:cs typeface="Garet"/>
                <a:sym typeface="Garet"/>
              </a:rPr>
              <a:t> - </a:t>
            </a:r>
            <a:r>
              <a:rPr lang="en-US" sz="2800" dirty="0" err="1">
                <a:solidFill>
                  <a:srgbClr val="000000"/>
                </a:solidFill>
                <a:latin typeface="Garet"/>
                <a:ea typeface="Garet"/>
                <a:cs typeface="Garet"/>
                <a:sym typeface="Garet"/>
              </a:rPr>
              <a:t>ExtraCurricular</a:t>
            </a:r>
            <a:r>
              <a:rPr lang="en-US" sz="2800" dirty="0">
                <a:solidFill>
                  <a:srgbClr val="000000"/>
                </a:solidFill>
                <a:latin typeface="Garet"/>
                <a:ea typeface="Garet"/>
                <a:cs typeface="Garet"/>
                <a:sym typeface="Garet"/>
              </a:rPr>
              <a:t>) </a:t>
            </a:r>
          </a:p>
          <a:p>
            <a:pPr algn="ctr">
              <a:lnSpc>
                <a:spcPts val="4200"/>
              </a:lnSpc>
            </a:pPr>
            <a:r>
              <a:rPr lang="en-US" sz="2800" dirty="0">
                <a:solidFill>
                  <a:srgbClr val="000000"/>
                </a:solidFill>
                <a:latin typeface="Garet"/>
                <a:ea typeface="Garet"/>
                <a:cs typeface="Garet"/>
                <a:sym typeface="Garet"/>
              </a:rPr>
              <a:t>After those features, “Absences” comes next.</a:t>
            </a:r>
          </a:p>
          <a:p>
            <a:pPr algn="ctr">
              <a:lnSpc>
                <a:spcPts val="4200"/>
              </a:lnSpc>
            </a:pPr>
            <a:endParaRPr lang="en-US" sz="28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p:txBody>
      </p:sp>
      <p:graphicFrame>
        <p:nvGraphicFramePr>
          <p:cNvPr id="12" name="Table 11">
            <a:extLst>
              <a:ext uri="{FF2B5EF4-FFF2-40B4-BE49-F238E27FC236}">
                <a16:creationId xmlns:a16="http://schemas.microsoft.com/office/drawing/2014/main" id="{33DAC38E-A5EF-1901-D388-63B53079AA83}"/>
              </a:ext>
            </a:extLst>
          </p:cNvPr>
          <p:cNvGraphicFramePr>
            <a:graphicFrameLocks noGrp="1"/>
          </p:cNvGraphicFramePr>
          <p:nvPr>
            <p:extLst>
              <p:ext uri="{D42A27DB-BD31-4B8C-83A1-F6EECF244321}">
                <p14:modId xmlns:p14="http://schemas.microsoft.com/office/powerpoint/2010/main" val="899795076"/>
              </p:ext>
            </p:extLst>
          </p:nvPr>
        </p:nvGraphicFramePr>
        <p:xfrm>
          <a:off x="1674543" y="2463706"/>
          <a:ext cx="15129411" cy="3498599"/>
        </p:xfrm>
        <a:graphic>
          <a:graphicData uri="http://schemas.openxmlformats.org/drawingml/2006/table">
            <a:tbl>
              <a:tblPr firstRow="1" firstCol="1" bandRow="1">
                <a:tableStyleId>{5C22544A-7EE6-4342-B048-85BDC9FD1C3A}</a:tableStyleId>
              </a:tblPr>
              <a:tblGrid>
                <a:gridCol w="4014368">
                  <a:extLst>
                    <a:ext uri="{9D8B030D-6E8A-4147-A177-3AD203B41FA5}">
                      <a16:colId xmlns:a16="http://schemas.microsoft.com/office/drawing/2014/main" val="1466468536"/>
                    </a:ext>
                  </a:extLst>
                </a:gridCol>
                <a:gridCol w="4022714">
                  <a:extLst>
                    <a:ext uri="{9D8B030D-6E8A-4147-A177-3AD203B41FA5}">
                      <a16:colId xmlns:a16="http://schemas.microsoft.com/office/drawing/2014/main" val="4050203536"/>
                    </a:ext>
                  </a:extLst>
                </a:gridCol>
                <a:gridCol w="3311645">
                  <a:extLst>
                    <a:ext uri="{9D8B030D-6E8A-4147-A177-3AD203B41FA5}">
                      <a16:colId xmlns:a16="http://schemas.microsoft.com/office/drawing/2014/main" val="568188892"/>
                    </a:ext>
                  </a:extLst>
                </a:gridCol>
                <a:gridCol w="3780684">
                  <a:extLst>
                    <a:ext uri="{9D8B030D-6E8A-4147-A177-3AD203B41FA5}">
                      <a16:colId xmlns:a16="http://schemas.microsoft.com/office/drawing/2014/main" val="377846076"/>
                    </a:ext>
                  </a:extLst>
                </a:gridCol>
              </a:tblGrid>
              <a:tr h="1003677">
                <a:tc>
                  <a:txBody>
                    <a:bodyPr/>
                    <a:lstStyle/>
                    <a:p>
                      <a:pPr>
                        <a:lnSpc>
                          <a:spcPct val="107000"/>
                        </a:lnSpc>
                        <a:spcAft>
                          <a:spcPts val="800"/>
                        </a:spcAft>
                      </a:pPr>
                      <a:r>
                        <a:rPr lang="en-US" sz="3200" kern="100" dirty="0">
                          <a:effectLst/>
                          <a:uFill>
                            <a:solidFill>
                              <a:srgbClr val="000000"/>
                            </a:solidFill>
                          </a:uFill>
                        </a:rPr>
                        <a:t>Random Forest Regressor</a:t>
                      </a:r>
                      <a:endParaRPr lang="en-SA" sz="3200" kern="100" dirty="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a:effectLst/>
                          <a:uFill>
                            <a:solidFill>
                              <a:srgbClr val="000000"/>
                            </a:solidFill>
                          </a:uFill>
                        </a:rPr>
                        <a:t>Gradient Boosting Regressor</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a:effectLst/>
                          <a:uFill>
                            <a:solidFill>
                              <a:srgbClr val="000000"/>
                            </a:solidFill>
                          </a:uFill>
                        </a:rPr>
                        <a:t>Xgboost</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a:effectLst/>
                          <a:uFill>
                            <a:solidFill>
                              <a:srgbClr val="000000"/>
                            </a:solidFill>
                          </a:uFill>
                        </a:rPr>
                        <a:t>RNN</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extLst>
                  <a:ext uri="{0D108BD9-81ED-4DB2-BD59-A6C34878D82A}">
                    <a16:rowId xmlns:a16="http://schemas.microsoft.com/office/drawing/2014/main" val="2796336092"/>
                  </a:ext>
                </a:extLst>
              </a:tr>
              <a:tr h="489237">
                <a:tc>
                  <a:txBody>
                    <a:bodyPr/>
                    <a:lstStyle/>
                    <a:p>
                      <a:pPr>
                        <a:lnSpc>
                          <a:spcPct val="107000"/>
                        </a:lnSpc>
                        <a:spcAft>
                          <a:spcPts val="800"/>
                        </a:spcAft>
                      </a:pPr>
                      <a:r>
                        <a:rPr lang="en-US" sz="3200" kern="100">
                          <a:effectLst/>
                          <a:uFill>
                            <a:solidFill>
                              <a:srgbClr val="000000"/>
                            </a:solidFill>
                          </a:uFill>
                        </a:rPr>
                        <a:t>Tutoring</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a:effectLst/>
                          <a:uFill>
                            <a:solidFill>
                              <a:srgbClr val="000000"/>
                            </a:solidFill>
                          </a:uFill>
                        </a:rPr>
                        <a:t>Tutoring</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a:effectLst/>
                          <a:uFill>
                            <a:solidFill>
                              <a:srgbClr val="000000"/>
                            </a:solidFill>
                          </a:uFill>
                        </a:rPr>
                        <a:t>Tutoring</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a:effectLst/>
                          <a:uFill>
                            <a:solidFill>
                              <a:srgbClr val="000000"/>
                            </a:solidFill>
                          </a:uFill>
                        </a:rPr>
                        <a:t>Absences</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extLst>
                  <a:ext uri="{0D108BD9-81ED-4DB2-BD59-A6C34878D82A}">
                    <a16:rowId xmlns:a16="http://schemas.microsoft.com/office/drawing/2014/main" val="1182612274"/>
                  </a:ext>
                </a:extLst>
              </a:tr>
              <a:tr h="489237">
                <a:tc>
                  <a:txBody>
                    <a:bodyPr/>
                    <a:lstStyle/>
                    <a:p>
                      <a:pPr>
                        <a:lnSpc>
                          <a:spcPct val="107000"/>
                        </a:lnSpc>
                        <a:spcAft>
                          <a:spcPts val="800"/>
                        </a:spcAft>
                      </a:pPr>
                      <a:r>
                        <a:rPr lang="en-US" sz="3200" kern="100">
                          <a:effectLst/>
                          <a:uFill>
                            <a:solidFill>
                              <a:srgbClr val="000000"/>
                            </a:solidFill>
                          </a:uFill>
                        </a:rPr>
                        <a:t>Absences</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a:effectLst/>
                          <a:uFill>
                            <a:solidFill>
                              <a:srgbClr val="000000"/>
                            </a:solidFill>
                          </a:uFill>
                        </a:rPr>
                        <a:t>Absences</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a:effectLst/>
                          <a:uFill>
                            <a:solidFill>
                              <a:srgbClr val="000000"/>
                            </a:solidFill>
                          </a:uFill>
                        </a:rPr>
                        <a:t>ParentalSupport</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a:effectLst/>
                          <a:uFill>
                            <a:solidFill>
                              <a:srgbClr val="000000"/>
                            </a:solidFill>
                          </a:uFill>
                        </a:rPr>
                        <a:t>StudyTimeWeekly</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extLst>
                  <a:ext uri="{0D108BD9-81ED-4DB2-BD59-A6C34878D82A}">
                    <a16:rowId xmlns:a16="http://schemas.microsoft.com/office/drawing/2014/main" val="3061904566"/>
                  </a:ext>
                </a:extLst>
              </a:tr>
              <a:tr h="489237">
                <a:tc>
                  <a:txBody>
                    <a:bodyPr/>
                    <a:lstStyle/>
                    <a:p>
                      <a:pPr>
                        <a:lnSpc>
                          <a:spcPct val="107000"/>
                        </a:lnSpc>
                        <a:spcAft>
                          <a:spcPts val="800"/>
                        </a:spcAft>
                      </a:pPr>
                      <a:r>
                        <a:rPr lang="en-US" sz="3200" kern="100">
                          <a:effectLst/>
                          <a:uFill>
                            <a:solidFill>
                              <a:srgbClr val="000000"/>
                            </a:solidFill>
                          </a:uFill>
                        </a:rPr>
                        <a:t>Age</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a:effectLst/>
                          <a:uFill>
                            <a:solidFill>
                              <a:srgbClr val="000000"/>
                            </a:solidFill>
                          </a:uFill>
                        </a:rPr>
                        <a:t>Extracurricular</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a:effectLst/>
                          <a:uFill>
                            <a:solidFill>
                              <a:srgbClr val="000000"/>
                            </a:solidFill>
                          </a:uFill>
                        </a:rPr>
                        <a:t>Extracurricular</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a:effectLst/>
                          <a:uFill>
                            <a:solidFill>
                              <a:srgbClr val="000000"/>
                            </a:solidFill>
                          </a:uFill>
                        </a:rPr>
                        <a:t>ParentalSupport</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extLst>
                  <a:ext uri="{0D108BD9-81ED-4DB2-BD59-A6C34878D82A}">
                    <a16:rowId xmlns:a16="http://schemas.microsoft.com/office/drawing/2014/main" val="3683527460"/>
                  </a:ext>
                </a:extLst>
              </a:tr>
              <a:tr h="489237">
                <a:tc>
                  <a:txBody>
                    <a:bodyPr/>
                    <a:lstStyle/>
                    <a:p>
                      <a:pPr>
                        <a:lnSpc>
                          <a:spcPct val="107000"/>
                        </a:lnSpc>
                        <a:spcAft>
                          <a:spcPts val="800"/>
                        </a:spcAft>
                      </a:pPr>
                      <a:r>
                        <a:rPr lang="en-US" sz="3200" kern="100">
                          <a:effectLst/>
                          <a:uFill>
                            <a:solidFill>
                              <a:srgbClr val="000000"/>
                            </a:solidFill>
                          </a:uFill>
                        </a:rPr>
                        <a:t>Extracurricular</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a:effectLst/>
                          <a:uFill>
                            <a:solidFill>
                              <a:srgbClr val="000000"/>
                            </a:solidFill>
                          </a:uFill>
                        </a:rPr>
                        <a:t>Age</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a:effectLst/>
                          <a:uFill>
                            <a:solidFill>
                              <a:srgbClr val="000000"/>
                            </a:solidFill>
                          </a:uFill>
                        </a:rPr>
                        <a:t>Music</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a:effectLst/>
                          <a:uFill>
                            <a:solidFill>
                              <a:srgbClr val="000000"/>
                            </a:solidFill>
                          </a:uFill>
                        </a:rPr>
                        <a:t>Tutoring</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extLst>
                  <a:ext uri="{0D108BD9-81ED-4DB2-BD59-A6C34878D82A}">
                    <a16:rowId xmlns:a16="http://schemas.microsoft.com/office/drawing/2014/main" val="2812905816"/>
                  </a:ext>
                </a:extLst>
              </a:tr>
              <a:tr h="489237">
                <a:tc>
                  <a:txBody>
                    <a:bodyPr/>
                    <a:lstStyle/>
                    <a:p>
                      <a:pPr>
                        <a:lnSpc>
                          <a:spcPct val="107000"/>
                        </a:lnSpc>
                        <a:spcAft>
                          <a:spcPts val="800"/>
                        </a:spcAft>
                      </a:pPr>
                      <a:r>
                        <a:rPr lang="en-US" sz="3200" kern="100">
                          <a:effectLst/>
                          <a:uFill>
                            <a:solidFill>
                              <a:srgbClr val="000000"/>
                            </a:solidFill>
                          </a:uFill>
                        </a:rPr>
                        <a:t>ParentalSupport</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a:effectLst/>
                          <a:uFill>
                            <a:solidFill>
                              <a:srgbClr val="000000"/>
                            </a:solidFill>
                          </a:uFill>
                        </a:rPr>
                        <a:t>ParentalSupport</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a:effectLst/>
                          <a:uFill>
                            <a:solidFill>
                              <a:srgbClr val="000000"/>
                            </a:solidFill>
                          </a:uFill>
                        </a:rPr>
                        <a:t>Age</a:t>
                      </a:r>
                      <a:endParaRPr lang="en-SA" sz="3200" kern="10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tc>
                  <a:txBody>
                    <a:bodyPr/>
                    <a:lstStyle/>
                    <a:p>
                      <a:pPr>
                        <a:lnSpc>
                          <a:spcPct val="107000"/>
                        </a:lnSpc>
                        <a:spcAft>
                          <a:spcPts val="800"/>
                        </a:spcAft>
                      </a:pPr>
                      <a:r>
                        <a:rPr lang="en-US" sz="3200" kern="100" dirty="0">
                          <a:effectLst/>
                          <a:uFill>
                            <a:solidFill>
                              <a:srgbClr val="000000"/>
                            </a:solidFill>
                          </a:uFill>
                        </a:rPr>
                        <a:t>Extracurricular</a:t>
                      </a:r>
                      <a:endParaRPr lang="en-SA" sz="3200" kern="100" dirty="0">
                        <a:solidFill>
                          <a:srgbClr val="000000"/>
                        </a:solidFill>
                        <a:effectLst/>
                        <a:uFill>
                          <a:solidFill>
                            <a:srgbClr val="000000"/>
                          </a:solidFill>
                        </a:uFill>
                        <a:latin typeface="Times New Roman" panose="02020603050405020304" pitchFamily="18" charset="0"/>
                        <a:ea typeface="Aptos" panose="020B0004020202020204" pitchFamily="34" charset="0"/>
                        <a:cs typeface="Aptos" panose="020B0004020202020204" pitchFamily="34" charset="0"/>
                      </a:endParaRPr>
                    </a:p>
                  </a:txBody>
                  <a:tcPr marL="180271" marR="180271" marT="0" marB="0"/>
                </a:tc>
                <a:extLst>
                  <a:ext uri="{0D108BD9-81ED-4DB2-BD59-A6C34878D82A}">
                    <a16:rowId xmlns:a16="http://schemas.microsoft.com/office/drawing/2014/main" val="3493893"/>
                  </a:ext>
                </a:extLst>
              </a:tr>
            </a:tbl>
          </a:graphicData>
        </a:graphic>
      </p:graphicFrame>
    </p:spTree>
    <p:extLst>
      <p:ext uri="{BB962C8B-B14F-4D97-AF65-F5344CB8AC3E}">
        <p14:creationId xmlns:p14="http://schemas.microsoft.com/office/powerpoint/2010/main" val="12634689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49821"/>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Key Findings</a:t>
            </a:r>
          </a:p>
        </p:txBody>
      </p:sp>
      <p:sp>
        <p:nvSpPr>
          <p:cNvPr id="11" name="TextBox 11"/>
          <p:cNvSpPr txBox="1"/>
          <p:nvPr/>
        </p:nvSpPr>
        <p:spPr>
          <a:xfrm>
            <a:off x="1219200" y="2698596"/>
            <a:ext cx="16040099" cy="4805162"/>
          </a:xfrm>
          <a:prstGeom prst="rect">
            <a:avLst/>
          </a:prstGeom>
        </p:spPr>
        <p:txBody>
          <a:bodyPr wrap="square" lIns="0" tIns="0" rIns="0" bIns="0" rtlCol="0" anchor="t">
            <a:spAutoFit/>
          </a:bodyPr>
          <a:lstStyle/>
          <a:p>
            <a:pPr>
              <a:lnSpc>
                <a:spcPts val="4200"/>
              </a:lnSpc>
            </a:pPr>
            <a:r>
              <a:rPr lang="en-US" sz="2400" dirty="0">
                <a:solidFill>
                  <a:srgbClr val="000000"/>
                </a:solidFill>
                <a:latin typeface="Garet"/>
                <a:ea typeface="Garet"/>
                <a:cs typeface="Garet"/>
                <a:sym typeface="Garet"/>
              </a:rPr>
              <a:t>In this research, the amount of data was 2392 records, which can be increased further as an enhancement. </a:t>
            </a:r>
          </a:p>
          <a:p>
            <a:pPr>
              <a:lnSpc>
                <a:spcPts val="4200"/>
              </a:lnSpc>
            </a:pPr>
            <a:r>
              <a:rPr lang="en-US" sz="2400" dirty="0">
                <a:solidFill>
                  <a:srgbClr val="000000"/>
                </a:solidFill>
                <a:latin typeface="Garet"/>
                <a:ea typeface="Garet"/>
                <a:cs typeface="Garet"/>
                <a:sym typeface="Garet"/>
              </a:rPr>
              <a:t>The used model in this research includes (Random Forest, Decision Tree, K Nearest Neighbors, </a:t>
            </a:r>
            <a:r>
              <a:rPr lang="en-US" sz="2400" dirty="0" err="1">
                <a:solidFill>
                  <a:srgbClr val="000000"/>
                </a:solidFill>
                <a:latin typeface="Garet"/>
                <a:ea typeface="Garet"/>
                <a:cs typeface="Garet"/>
                <a:sym typeface="Garet"/>
              </a:rPr>
              <a:t>XGBoost</a:t>
            </a:r>
            <a:r>
              <a:rPr lang="en-US" sz="2400" dirty="0">
                <a:solidFill>
                  <a:srgbClr val="000000"/>
                </a:solidFill>
                <a:latin typeface="Garet"/>
                <a:ea typeface="Garet"/>
                <a:cs typeface="Garet"/>
                <a:sym typeface="Garet"/>
              </a:rPr>
              <a:t>, </a:t>
            </a:r>
            <a:r>
              <a:rPr lang="en-US" sz="2400" dirty="0" err="1">
                <a:solidFill>
                  <a:srgbClr val="000000"/>
                </a:solidFill>
                <a:latin typeface="Garet"/>
                <a:ea typeface="Garet"/>
                <a:cs typeface="Garet"/>
                <a:sym typeface="Garet"/>
              </a:rPr>
              <a:t>GradientBoostingRegressor</a:t>
            </a:r>
            <a:r>
              <a:rPr lang="en-US" sz="2400" dirty="0">
                <a:solidFill>
                  <a:srgbClr val="000000"/>
                </a:solidFill>
                <a:latin typeface="Garet"/>
                <a:ea typeface="Garet"/>
                <a:cs typeface="Garet"/>
                <a:sym typeface="Garet"/>
              </a:rPr>
              <a:t>, and Recurrent Neural Network).</a:t>
            </a:r>
          </a:p>
          <a:p>
            <a:pPr>
              <a:lnSpc>
                <a:spcPts val="4200"/>
              </a:lnSpc>
            </a:pPr>
            <a:r>
              <a:rPr lang="en-US" sz="2400" dirty="0">
                <a:solidFill>
                  <a:srgbClr val="000000"/>
                </a:solidFill>
                <a:latin typeface="Garet"/>
                <a:ea typeface="Garet"/>
                <a:cs typeface="Garet"/>
                <a:sym typeface="Garet"/>
              </a:rPr>
              <a:t> The best model was </a:t>
            </a:r>
            <a:r>
              <a:rPr lang="en-US" sz="2400" dirty="0" err="1">
                <a:solidFill>
                  <a:srgbClr val="000000"/>
                </a:solidFill>
                <a:latin typeface="Garet"/>
                <a:ea typeface="Garet"/>
                <a:cs typeface="Garet"/>
                <a:sym typeface="Garet"/>
              </a:rPr>
              <a:t>XGBoost</a:t>
            </a:r>
            <a:r>
              <a:rPr lang="en-US" sz="2400" dirty="0">
                <a:solidFill>
                  <a:srgbClr val="000000"/>
                </a:solidFill>
                <a:latin typeface="Garet"/>
                <a:ea typeface="Garet"/>
                <a:cs typeface="Garet"/>
                <a:sym typeface="Garet"/>
              </a:rPr>
              <a:t> with 0.9614 accuracy. </a:t>
            </a:r>
          </a:p>
          <a:p>
            <a:pPr>
              <a:lnSpc>
                <a:spcPts val="4200"/>
              </a:lnSpc>
            </a:pPr>
            <a:r>
              <a:rPr lang="en-US" sz="2400" dirty="0">
                <a:solidFill>
                  <a:srgbClr val="000000"/>
                </a:solidFill>
                <a:latin typeface="Garet"/>
                <a:ea typeface="Garet"/>
                <a:cs typeface="Garet"/>
                <a:sym typeface="Garet"/>
              </a:rPr>
              <a:t>The Study habits appear as the most affecting factor on student performance.</a:t>
            </a:r>
          </a:p>
          <a:p>
            <a:pPr>
              <a:lnSpc>
                <a:spcPts val="4200"/>
              </a:lnSpc>
            </a:pPr>
            <a:r>
              <a:rPr lang="en-US" sz="2400" dirty="0">
                <a:solidFill>
                  <a:srgbClr val="000000"/>
                </a:solidFill>
                <a:latin typeface="Garet"/>
                <a:ea typeface="Garet"/>
                <a:cs typeface="Garet"/>
                <a:sym typeface="Garet"/>
              </a:rPr>
              <a:t>Also, the visualizations show the relation between student GPA and other features, especially in the heatmap </a:t>
            </a:r>
          </a:p>
          <a:p>
            <a:pPr>
              <a:lnSpc>
                <a:spcPts val="4200"/>
              </a:lnSpc>
            </a:pPr>
            <a:endParaRPr lang="en-US" sz="2400" dirty="0">
              <a:solidFill>
                <a:srgbClr val="000000"/>
              </a:solidFill>
              <a:latin typeface="Garet"/>
              <a:ea typeface="Garet"/>
              <a:cs typeface="Garet"/>
              <a:sym typeface="Garet"/>
            </a:endParaRPr>
          </a:p>
        </p:txBody>
      </p:sp>
    </p:spTree>
    <p:extLst>
      <p:ext uri="{BB962C8B-B14F-4D97-AF65-F5344CB8AC3E}">
        <p14:creationId xmlns:p14="http://schemas.microsoft.com/office/powerpoint/2010/main" val="1962284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49821"/>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Key Findings</a:t>
            </a:r>
          </a:p>
        </p:txBody>
      </p:sp>
      <p:pic>
        <p:nvPicPr>
          <p:cNvPr id="10" name="Picture 9">
            <a:extLst>
              <a:ext uri="{FF2B5EF4-FFF2-40B4-BE49-F238E27FC236}">
                <a16:creationId xmlns:a16="http://schemas.microsoft.com/office/drawing/2014/main" id="{ABDC4077-1F2A-34EF-624F-400F31D276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7800" y="2785820"/>
            <a:ext cx="6758858" cy="5562600"/>
          </a:xfrm>
          <a:prstGeom prst="rect">
            <a:avLst/>
          </a:prstGeom>
        </p:spPr>
      </p:pic>
      <p:pic>
        <p:nvPicPr>
          <p:cNvPr id="12" name="Picture 11">
            <a:extLst>
              <a:ext uri="{FF2B5EF4-FFF2-40B4-BE49-F238E27FC236}">
                <a16:creationId xmlns:a16="http://schemas.microsoft.com/office/drawing/2014/main" id="{D4B3D463-2C61-01BB-87AF-531D62FC93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60493" y="2677722"/>
            <a:ext cx="7171766" cy="5670698"/>
          </a:xfrm>
          <a:prstGeom prst="rect">
            <a:avLst/>
          </a:prstGeom>
        </p:spPr>
      </p:pic>
    </p:spTree>
    <p:extLst>
      <p:ext uri="{BB962C8B-B14F-4D97-AF65-F5344CB8AC3E}">
        <p14:creationId xmlns:p14="http://schemas.microsoft.com/office/powerpoint/2010/main" val="36393911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Future work</a:t>
            </a:r>
          </a:p>
        </p:txBody>
      </p:sp>
      <p:sp>
        <p:nvSpPr>
          <p:cNvPr id="12" name="TextBox 10">
            <a:extLst>
              <a:ext uri="{FF2B5EF4-FFF2-40B4-BE49-F238E27FC236}">
                <a16:creationId xmlns:a16="http://schemas.microsoft.com/office/drawing/2014/main" id="{2A662B02-34AE-9DFB-9C5D-E64CBFC2C098}"/>
              </a:ext>
            </a:extLst>
          </p:cNvPr>
          <p:cNvSpPr txBox="1"/>
          <p:nvPr/>
        </p:nvSpPr>
        <p:spPr>
          <a:xfrm>
            <a:off x="2743200" y="1879737"/>
            <a:ext cx="11419907" cy="999761"/>
          </a:xfrm>
          <a:prstGeom prst="rect">
            <a:avLst/>
          </a:prstGeom>
        </p:spPr>
        <p:txBody>
          <a:bodyPr wrap="square"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Increase the training data:</a:t>
            </a:r>
          </a:p>
        </p:txBody>
      </p:sp>
      <p:sp>
        <p:nvSpPr>
          <p:cNvPr id="13" name="TextBox 12">
            <a:extLst>
              <a:ext uri="{FF2B5EF4-FFF2-40B4-BE49-F238E27FC236}">
                <a16:creationId xmlns:a16="http://schemas.microsoft.com/office/drawing/2014/main" id="{D5E0A438-4305-B1FE-F64C-09D0A8BC8618}"/>
              </a:ext>
            </a:extLst>
          </p:cNvPr>
          <p:cNvSpPr txBox="1"/>
          <p:nvPr/>
        </p:nvSpPr>
        <p:spPr>
          <a:xfrm>
            <a:off x="1676210" y="3368909"/>
            <a:ext cx="14935580" cy="3751027"/>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The study could be improved by incorporating a larger dataset of students from different countries to enable generalization of the results. Additionally, the features used in the prediction can be expanded to capture other factors that affect academic performance. Also, ensure that you include samples from different study levels and social classes.</a:t>
            </a:r>
          </a:p>
          <a:p>
            <a:pPr>
              <a:lnSpc>
                <a:spcPts val="4200"/>
              </a:lnSpc>
            </a:pPr>
            <a:r>
              <a:rPr lang="en-US" sz="3000" dirty="0">
                <a:solidFill>
                  <a:srgbClr val="000000"/>
                </a:solidFill>
                <a:latin typeface="Garet"/>
                <a:ea typeface="Garet"/>
                <a:cs typeface="Garet"/>
                <a:sym typeface="Garet"/>
              </a:rPr>
              <a:t> </a:t>
            </a:r>
          </a:p>
          <a:p>
            <a:pPr>
              <a:lnSpc>
                <a:spcPts val="4200"/>
              </a:lnSpc>
            </a:pPr>
            <a:endParaRPr lang="en-US" sz="3000" dirty="0">
              <a:solidFill>
                <a:srgbClr val="000000"/>
              </a:solidFill>
              <a:latin typeface="Garet"/>
              <a:ea typeface="Garet"/>
              <a:cs typeface="Garet"/>
              <a:sym typeface="Garet"/>
            </a:endParaRPr>
          </a:p>
        </p:txBody>
      </p:sp>
    </p:spTree>
    <p:extLst>
      <p:ext uri="{BB962C8B-B14F-4D97-AF65-F5344CB8AC3E}">
        <p14:creationId xmlns:p14="http://schemas.microsoft.com/office/powerpoint/2010/main" val="21295360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Future work</a:t>
            </a:r>
          </a:p>
        </p:txBody>
      </p:sp>
      <p:sp>
        <p:nvSpPr>
          <p:cNvPr id="12" name="TextBox 10">
            <a:extLst>
              <a:ext uri="{FF2B5EF4-FFF2-40B4-BE49-F238E27FC236}">
                <a16:creationId xmlns:a16="http://schemas.microsoft.com/office/drawing/2014/main" id="{2A662B02-34AE-9DFB-9C5D-E64CBFC2C098}"/>
              </a:ext>
            </a:extLst>
          </p:cNvPr>
          <p:cNvSpPr txBox="1"/>
          <p:nvPr/>
        </p:nvSpPr>
        <p:spPr>
          <a:xfrm>
            <a:off x="1676210" y="1879737"/>
            <a:ext cx="15392590" cy="2038635"/>
          </a:xfrm>
          <a:prstGeom prst="rect">
            <a:avLst/>
          </a:prstGeom>
        </p:spPr>
        <p:txBody>
          <a:bodyPr wrap="square" lIns="0" tIns="0" rIns="0" bIns="0" rtlCol="0" anchor="t">
            <a:spAutoFit/>
          </a:bodyPr>
          <a:lstStyle/>
          <a:p>
            <a:pPr algn="ctr">
              <a:lnSpc>
                <a:spcPts val="8400"/>
              </a:lnSpc>
            </a:pPr>
            <a:r>
              <a:rPr lang="en-US" sz="4800" dirty="0">
                <a:solidFill>
                  <a:srgbClr val="0D0F68"/>
                </a:solidFill>
                <a:latin typeface="Yeseva One"/>
                <a:ea typeface="Yeseva One"/>
                <a:cs typeface="Yeseva One"/>
                <a:sym typeface="Yeseva One"/>
              </a:rPr>
              <a:t>Provide and suggest Guides to enhance the detected weak points </a:t>
            </a:r>
          </a:p>
        </p:txBody>
      </p:sp>
      <p:sp>
        <p:nvSpPr>
          <p:cNvPr id="13" name="TextBox 12">
            <a:extLst>
              <a:ext uri="{FF2B5EF4-FFF2-40B4-BE49-F238E27FC236}">
                <a16:creationId xmlns:a16="http://schemas.microsoft.com/office/drawing/2014/main" id="{D5E0A438-4305-B1FE-F64C-09D0A8BC8618}"/>
              </a:ext>
            </a:extLst>
          </p:cNvPr>
          <p:cNvSpPr txBox="1"/>
          <p:nvPr/>
        </p:nvSpPr>
        <p:spPr>
          <a:xfrm>
            <a:off x="1676210" y="4311978"/>
            <a:ext cx="14935580" cy="3212418"/>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The next step is to provide a roadmap for each student to address the weaknesses identified that may affect their GPA and overall academic performance.  </a:t>
            </a:r>
          </a:p>
          <a:p>
            <a:pPr>
              <a:lnSpc>
                <a:spcPts val="4200"/>
              </a:lnSpc>
            </a:pPr>
            <a:endParaRPr lang="en-US" sz="3000" dirty="0">
              <a:solidFill>
                <a:srgbClr val="000000"/>
              </a:solidFill>
              <a:latin typeface="Garet"/>
              <a:ea typeface="Garet"/>
              <a:cs typeface="Garet"/>
              <a:sym typeface="Garet"/>
            </a:endParaRPr>
          </a:p>
          <a:p>
            <a:pPr>
              <a:lnSpc>
                <a:spcPts val="4200"/>
              </a:lnSpc>
            </a:pPr>
            <a:r>
              <a:rPr lang="en-US" sz="3000" dirty="0">
                <a:solidFill>
                  <a:srgbClr val="000000"/>
                </a:solidFill>
                <a:latin typeface="Garet"/>
                <a:ea typeface="Garet"/>
                <a:cs typeface="Garet"/>
                <a:sym typeface="Garet"/>
              </a:rPr>
              <a:t> </a:t>
            </a:r>
          </a:p>
          <a:p>
            <a:pPr>
              <a:lnSpc>
                <a:spcPts val="4200"/>
              </a:lnSpc>
            </a:pPr>
            <a:endParaRPr lang="en-US" sz="3000" dirty="0">
              <a:solidFill>
                <a:srgbClr val="000000"/>
              </a:solidFill>
              <a:latin typeface="Garet"/>
              <a:ea typeface="Garet"/>
              <a:cs typeface="Garet"/>
              <a:sym typeface="Garet"/>
            </a:endParaRPr>
          </a:p>
        </p:txBody>
      </p:sp>
    </p:spTree>
    <p:extLst>
      <p:ext uri="{BB962C8B-B14F-4D97-AF65-F5344CB8AC3E}">
        <p14:creationId xmlns:p14="http://schemas.microsoft.com/office/powerpoint/2010/main" val="39248123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sp>
        <p:nvSpPr>
          <p:cNvPr id="3" name="Freeform 3"/>
          <p:cNvSpPr/>
          <p:nvPr/>
        </p:nvSpPr>
        <p:spPr>
          <a:xfrm>
            <a:off x="1028700" y="6461125"/>
            <a:ext cx="3450800" cy="2967688"/>
          </a:xfrm>
          <a:custGeom>
            <a:avLst/>
            <a:gdLst/>
            <a:ahLst/>
            <a:cxnLst/>
            <a:rect l="l" t="t" r="r" b="b"/>
            <a:pathLst>
              <a:path w="3450800" h="2967688">
                <a:moveTo>
                  <a:pt x="0" y="0"/>
                </a:moveTo>
                <a:lnTo>
                  <a:pt x="3450800" y="0"/>
                </a:lnTo>
                <a:lnTo>
                  <a:pt x="3450800" y="2967688"/>
                </a:lnTo>
                <a:lnTo>
                  <a:pt x="0" y="296768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sp>
        <p:nvSpPr>
          <p:cNvPr id="4" name="TextBox 4"/>
          <p:cNvSpPr txBox="1"/>
          <p:nvPr/>
        </p:nvSpPr>
        <p:spPr>
          <a:xfrm>
            <a:off x="4124893" y="3663950"/>
            <a:ext cx="10038214" cy="2797174"/>
          </a:xfrm>
          <a:prstGeom prst="rect">
            <a:avLst/>
          </a:prstGeom>
        </p:spPr>
        <p:txBody>
          <a:bodyPr lIns="0" tIns="0" rIns="0" bIns="0" rtlCol="0" anchor="t">
            <a:spAutoFit/>
          </a:bodyPr>
          <a:lstStyle/>
          <a:p>
            <a:pPr algn="ctr">
              <a:lnSpc>
                <a:spcPts val="11200"/>
              </a:lnSpc>
            </a:pPr>
            <a:r>
              <a:rPr lang="en-US" sz="8000" dirty="0">
                <a:solidFill>
                  <a:srgbClr val="0D0F68"/>
                </a:solidFill>
                <a:latin typeface="Yeseva One"/>
                <a:ea typeface="Yeseva One"/>
                <a:cs typeface="Yeseva One"/>
                <a:sym typeface="Yeseva One"/>
              </a:rPr>
              <a:t>Question and Answer</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sp>
        <p:nvSpPr>
          <p:cNvPr id="4" name="TextBox 4"/>
          <p:cNvSpPr txBox="1"/>
          <p:nvPr/>
        </p:nvSpPr>
        <p:spPr>
          <a:xfrm>
            <a:off x="3957143" y="4558708"/>
            <a:ext cx="10373714" cy="2008404"/>
          </a:xfrm>
          <a:prstGeom prst="rect">
            <a:avLst/>
          </a:prstGeom>
        </p:spPr>
        <p:txBody>
          <a:bodyPr lIns="0" tIns="0" rIns="0" bIns="0" rtlCol="0" anchor="t">
            <a:spAutoFit/>
          </a:bodyPr>
          <a:lstStyle/>
          <a:p>
            <a:pPr algn="ctr">
              <a:lnSpc>
                <a:spcPts val="16350"/>
              </a:lnSpc>
            </a:pPr>
            <a:r>
              <a:rPr lang="en-US" sz="11679">
                <a:solidFill>
                  <a:srgbClr val="0D0F68"/>
                </a:solidFill>
                <a:latin typeface="Yeseva One"/>
                <a:ea typeface="Yeseva One"/>
                <a:cs typeface="Yeseva One"/>
                <a:sym typeface="Yeseva One"/>
              </a:rPr>
              <a:t>Thank You</a:t>
            </a:r>
          </a:p>
        </p:txBody>
      </p:sp>
      <p:pic>
        <p:nvPicPr>
          <p:cNvPr id="7" name="Picture 6">
            <a:extLst>
              <a:ext uri="{FF2B5EF4-FFF2-40B4-BE49-F238E27FC236}">
                <a16:creationId xmlns:a16="http://schemas.microsoft.com/office/drawing/2014/main" id="{8BE4FD41-329B-F01B-C8F0-A07133B506A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99762" y="-336088"/>
            <a:ext cx="4288473" cy="3815832"/>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7518</TotalTime>
  <Words>2245</Words>
  <Application>Microsoft Macintosh PowerPoint</Application>
  <PresentationFormat>Custom</PresentationFormat>
  <Paragraphs>288</Paragraphs>
  <Slides>25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Garet</vt:lpstr>
      <vt:lpstr>Calibri</vt:lpstr>
      <vt:lpstr>Yeseva One</vt:lpstr>
      <vt:lpstr>Garet Bold</vt:lpstr>
      <vt:lpstr>Aptos</vt:lpstr>
      <vt:lpstr>Arial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Ahmed</cp:lastModifiedBy>
  <cp:revision>16</cp:revision>
  <dcterms:created xsi:type="dcterms:W3CDTF">2006-08-16T00:00:00Z</dcterms:created>
  <dcterms:modified xsi:type="dcterms:W3CDTF">2025-12-22T08:02:01Z</dcterms:modified>
  <dc:identifier>DAGw-IcGRlk</dc:identifier>
</cp:coreProperties>
</file>