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ppt/notesSlides/notesSlide2.xml" ContentType="application/vnd.openxmlformats-officedocument.presentationml.notesSlide+xml"/>
  <Override PartName="/ppt/tags/tag2.xml" ContentType="application/vnd.openxmlformats-officedocument.presentationml.tags+xml"/>
  <Override PartName="/ppt/notesSlides/notesSlide3.xml" ContentType="application/vnd.openxmlformats-officedocument.presentationml.notesSlide+xml"/>
  <Override PartName="/ppt/tags/tag3.xml" ContentType="application/vnd.openxmlformats-officedocument.presentationml.tags+xml"/>
  <Override PartName="/ppt/notesSlides/notesSlide4.xml" ContentType="application/vnd.openxmlformats-officedocument.presentationml.notesSlide+xml"/>
  <Override PartName="/ppt/tags/tag4.xml" ContentType="application/vnd.openxmlformats-officedocument.presentationml.tags+xml"/>
  <Override PartName="/ppt/notesSlides/notesSlide5.xml" ContentType="application/vnd.openxmlformats-officedocument.presentationml.notesSlide+xml"/>
  <Override PartName="/ppt/tags/tag5.xml" ContentType="application/vnd.openxmlformats-officedocument.presentationml.tags+xml"/>
  <Override PartName="/ppt/notesSlides/notesSlide6.xml" ContentType="application/vnd.openxmlformats-officedocument.presentationml.notesSlide+xml"/>
  <Override PartName="/ppt/tags/tag6.xml" ContentType="application/vnd.openxmlformats-officedocument.presentationml.tags+xml"/>
  <Override PartName="/ppt/notesSlides/notesSlide7.xml" ContentType="application/vnd.openxmlformats-officedocument.presentationml.notesSlide+xml"/>
  <Override PartName="/ppt/tags/tag7.xml" ContentType="application/vnd.openxmlformats-officedocument.presentationml.tags+xml"/>
  <Override PartName="/ppt/notesSlides/notesSlide8.xml" ContentType="application/vnd.openxmlformats-officedocument.presentationml.notesSlide+xml"/>
  <Override PartName="/ppt/tags/tag8.xml" ContentType="application/vnd.openxmlformats-officedocument.presentationml.tags+xml"/>
  <Override PartName="/ppt/notesSlides/notesSlide9.xml" ContentType="application/vnd.openxmlformats-officedocument.presentationml.notesSlide+xml"/>
  <Override PartName="/ppt/tags/tag9.xml" ContentType="application/vnd.openxmlformats-officedocument.presentationml.tags+xml"/>
  <Override PartName="/ppt/notesSlides/notesSlide10.xml" ContentType="application/vnd.openxmlformats-officedocument.presentationml.notesSlide+xml"/>
  <Override PartName="/ppt/tags/tag10.xml" ContentType="application/vnd.openxmlformats-officedocument.presentationml.tags+xml"/>
  <Override PartName="/ppt/notesSlides/notesSlide11.xml" ContentType="application/vnd.openxmlformats-officedocument.presentationml.notesSlide+xml"/>
  <Override PartName="/ppt/tags/tag11.xml" ContentType="application/vnd.openxmlformats-officedocument.presentationml.tags+xml"/>
  <Override PartName="/ppt/notesSlides/notesSlide12.xml" ContentType="application/vnd.openxmlformats-officedocument.presentationml.notesSlide+xml"/>
  <Override PartName="/ppt/tags/tag12.xml" ContentType="application/vnd.openxmlformats-officedocument.presentationml.tags+xml"/>
  <Override PartName="/ppt/notesSlides/notesSlide13.xml" ContentType="application/vnd.openxmlformats-officedocument.presentationml.notesSlide+xml"/>
  <Override PartName="/ppt/tags/tag13.xml" ContentType="application/vnd.openxmlformats-officedocument.presentationml.tags+xml"/>
  <Override PartName="/ppt/notesSlides/notesSlide14.xml" ContentType="application/vnd.openxmlformats-officedocument.presentationml.notesSlide+xml"/>
  <Override PartName="/ppt/tags/tag14.xml" ContentType="application/vnd.openxmlformats-officedocument.presentationml.tags+xml"/>
  <Override PartName="/ppt/notesSlides/notesSlide15.xml" ContentType="application/vnd.openxmlformats-officedocument.presentationml.notesSlide+xml"/>
  <Override PartName="/ppt/tags/tag15.xml" ContentType="application/vnd.openxmlformats-officedocument.presentationml.tags+xml"/>
  <Override PartName="/ppt/notesSlides/notesSlide16.xml" ContentType="application/vnd.openxmlformats-officedocument.presentationml.notesSlide+xml"/>
  <Override PartName="/ppt/tags/tag16.xml" ContentType="application/vnd.openxmlformats-officedocument.presentationml.tags+xml"/>
  <Override PartName="/ppt/notesSlides/notesSlide17.xml" ContentType="application/vnd.openxmlformats-officedocument.presentationml.notesSlide+xml"/>
  <Override PartName="/ppt/tags/tag17.xml" ContentType="application/vnd.openxmlformats-officedocument.presentationml.tags+xml"/>
  <Override PartName="/ppt/notesSlides/notesSlide18.xml" ContentType="application/vnd.openxmlformats-officedocument.presentationml.notesSlide+xml"/>
  <Override PartName="/ppt/tags/tag18.xml" ContentType="application/vnd.openxmlformats-officedocument.presentationml.tags+xml"/>
  <Override PartName="/ppt/notesSlides/notesSlide19.xml" ContentType="application/vnd.openxmlformats-officedocument.presentationml.notesSlide+xml"/>
  <Override PartName="/ppt/tags/tag19.xml" ContentType="application/vnd.openxmlformats-officedocument.presentationml.tags+xml"/>
  <Override PartName="/ppt/notesSlides/notesSlide20.xml" ContentType="application/vnd.openxmlformats-officedocument.presentationml.notesSlide+xml"/>
  <Override PartName="/ppt/tags/tag20.xml" ContentType="application/vnd.openxmlformats-officedocument.presentationml.tags+xml"/>
  <Override PartName="/ppt/notesSlides/notesSlide21.xml" ContentType="application/vnd.openxmlformats-officedocument.presentationml.notesSlide+xml"/>
  <Override PartName="/ppt/tags/tag21.xml" ContentType="application/vnd.openxmlformats-officedocument.presentationml.tags+xml"/>
  <Override PartName="/ppt/notesSlides/notesSlide22.xml" ContentType="application/vnd.openxmlformats-officedocument.presentationml.notesSlide+xml"/>
  <Override PartName="/ppt/tags/tag22.xml" ContentType="application/vnd.openxmlformats-officedocument.presentationml.tags+xml"/>
  <Override PartName="/ppt/notesSlides/notesSlide23.xml" ContentType="application/vnd.openxmlformats-officedocument.presentationml.notesSlide+xml"/>
  <Override PartName="/ppt/tags/tag23.xml" ContentType="application/vnd.openxmlformats-officedocument.presentationml.tags+xml"/>
  <Override PartName="/ppt/notesSlides/notesSlide24.xml" ContentType="application/vnd.openxmlformats-officedocument.presentationml.notesSlide+xml"/>
  <Override PartName="/ppt/theme/themeOverride1.xml" ContentType="application/vnd.openxmlformats-officedocument.themeOverride+xml"/>
  <Override PartName="/ppt/tags/tag24.xml" ContentType="application/vnd.openxmlformats-officedocument.presentationml.tags+xml"/>
  <Override PartName="/ppt/notesSlides/notesSlide25.xml" ContentType="application/vnd.openxmlformats-officedocument.presentationml.notesSlide+xml"/>
  <Override PartName="/ppt/tags/tag25.xml" ContentType="application/vnd.openxmlformats-officedocument.presentationml.tags+xml"/>
  <Override PartName="/ppt/notesSlides/notesSlide26.xml" ContentType="application/vnd.openxmlformats-officedocument.presentationml.notesSlide+xml"/>
  <Override PartName="/ppt/tags/tag26.xml" ContentType="application/vnd.openxmlformats-officedocument.presentationml.tags+xml"/>
  <Override PartName="/ppt/notesSlides/notesSlide27.xml" ContentType="application/vnd.openxmlformats-officedocument.presentationml.notesSlide+xml"/>
  <Override PartName="/ppt/tags/tag27.xml" ContentType="application/vnd.openxmlformats-officedocument.presentationml.tags+xml"/>
  <Override PartName="/ppt/notesSlides/notesSlide28.xml" ContentType="application/vnd.openxmlformats-officedocument.presentationml.notesSlide+xml"/>
  <Override PartName="/ppt/tags/tag28.xml" ContentType="application/vnd.openxmlformats-officedocument.presentationml.tags+xml"/>
  <Override PartName="/ppt/notesSlides/notesSlide29.xml" ContentType="application/vnd.openxmlformats-officedocument.presentationml.notesSlide+xml"/>
  <Override PartName="/ppt/tags/tag29.xml" ContentType="application/vnd.openxmlformats-officedocument.presentationml.tags+xml"/>
  <Override PartName="/ppt/notesSlides/notesSlide30.xml" ContentType="application/vnd.openxmlformats-officedocument.presentationml.notesSlide+xml"/>
  <Override PartName="/ppt/tags/tag30.xml" ContentType="application/vnd.openxmlformats-officedocument.presentationml.tags+xml"/>
  <Override PartName="/ppt/notesSlides/notesSlide31.xml" ContentType="application/vnd.openxmlformats-officedocument.presentationml.notesSlide+xml"/>
  <Override PartName="/ppt/tags/tag31.xml" ContentType="application/vnd.openxmlformats-officedocument.presentationml.tags+xml"/>
  <Override PartName="/ppt/notesSlides/notesSlide32.xml" ContentType="application/vnd.openxmlformats-officedocument.presentationml.notesSlide+xml"/>
  <Override PartName="/ppt/tags/tag32.xml" ContentType="application/vnd.openxmlformats-officedocument.presentationml.tags+xml"/>
  <Override PartName="/ppt/notesSlides/notesSlide33.xml" ContentType="application/vnd.openxmlformats-officedocument.presentationml.notesSlide+xml"/>
  <Override PartName="/ppt/tags/tag33.xml" ContentType="application/vnd.openxmlformats-officedocument.presentationml.tags+xml"/>
  <Override PartName="/ppt/notesSlides/notesSlide34.xml" ContentType="application/vnd.openxmlformats-officedocument.presentationml.notesSlide+xml"/>
  <Override PartName="/ppt/tags/tag34.xml" ContentType="application/vnd.openxmlformats-officedocument.presentationml.tags+xml"/>
  <Override PartName="/ppt/notesSlides/notesSlide35.xml" ContentType="application/vnd.openxmlformats-officedocument.presentationml.notesSlide+xml"/>
  <Override PartName="/ppt/tags/tag35.xml" ContentType="application/vnd.openxmlformats-officedocument.presentationml.tags+xml"/>
  <Override PartName="/ppt/notesSlides/notesSlide36.xml" ContentType="application/vnd.openxmlformats-officedocument.presentationml.notesSlide+xml"/>
  <Override PartName="/ppt/tags/tag36.xml" ContentType="application/vnd.openxmlformats-officedocument.presentationml.tags+xml"/>
  <Override PartName="/ppt/notesSlides/notesSlide3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3"/>
  </p:notesMasterIdLst>
  <p:sldIdLst>
    <p:sldId id="480" r:id="rId5"/>
    <p:sldId id="276" r:id="rId6"/>
    <p:sldId id="552" r:id="rId7"/>
    <p:sldId id="666" r:id="rId8"/>
    <p:sldId id="635" r:id="rId9"/>
    <p:sldId id="636" r:id="rId10"/>
    <p:sldId id="637" r:id="rId11"/>
    <p:sldId id="667" r:id="rId12"/>
    <p:sldId id="638" r:id="rId13"/>
    <p:sldId id="640" r:id="rId14"/>
    <p:sldId id="641" r:id="rId15"/>
    <p:sldId id="594" r:id="rId16"/>
    <p:sldId id="670" r:id="rId17"/>
    <p:sldId id="642" r:id="rId18"/>
    <p:sldId id="639" r:id="rId19"/>
    <p:sldId id="643" r:id="rId20"/>
    <p:sldId id="644" r:id="rId21"/>
    <p:sldId id="646" r:id="rId22"/>
    <p:sldId id="669" r:id="rId23"/>
    <p:sldId id="647" r:id="rId24"/>
    <p:sldId id="649" r:id="rId25"/>
    <p:sldId id="671" r:id="rId26"/>
    <p:sldId id="650" r:id="rId27"/>
    <p:sldId id="653" r:id="rId28"/>
    <p:sldId id="668" r:id="rId29"/>
    <p:sldId id="652" r:id="rId30"/>
    <p:sldId id="658" r:id="rId31"/>
    <p:sldId id="657" r:id="rId32"/>
    <p:sldId id="634" r:id="rId33"/>
    <p:sldId id="655" r:id="rId34"/>
    <p:sldId id="672" r:id="rId35"/>
    <p:sldId id="673" r:id="rId36"/>
    <p:sldId id="661" r:id="rId37"/>
    <p:sldId id="664" r:id="rId38"/>
    <p:sldId id="674" r:id="rId39"/>
    <p:sldId id="313" r:id="rId40"/>
    <p:sldId id="580" r:id="rId41"/>
    <p:sldId id="349"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6"/>
            <p14:sldId id="552"/>
            <p14:sldId id="666"/>
            <p14:sldId id="635"/>
            <p14:sldId id="636"/>
            <p14:sldId id="637"/>
            <p14:sldId id="667"/>
            <p14:sldId id="638"/>
            <p14:sldId id="640"/>
            <p14:sldId id="641"/>
            <p14:sldId id="594"/>
            <p14:sldId id="670"/>
            <p14:sldId id="642"/>
            <p14:sldId id="639"/>
            <p14:sldId id="643"/>
            <p14:sldId id="644"/>
            <p14:sldId id="646"/>
            <p14:sldId id="669"/>
            <p14:sldId id="647"/>
            <p14:sldId id="649"/>
            <p14:sldId id="671"/>
            <p14:sldId id="650"/>
            <p14:sldId id="653"/>
            <p14:sldId id="668"/>
            <p14:sldId id="652"/>
            <p14:sldId id="658"/>
            <p14:sldId id="657"/>
            <p14:sldId id="634"/>
            <p14:sldId id="655"/>
            <p14:sldId id="672"/>
            <p14:sldId id="673"/>
            <p14:sldId id="661"/>
            <p14:sldId id="664"/>
            <p14:sldId id="674"/>
            <p14:sldId id="313"/>
            <p14:sldId id="580"/>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58221"/>
    <a:srgbClr val="2D3956"/>
    <a:srgbClr val="669BBC"/>
    <a:srgbClr val="FFD200"/>
    <a:srgbClr val="00AEEF"/>
    <a:srgbClr val="203E5F"/>
    <a:srgbClr val="000000"/>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85632" autoAdjust="0"/>
  </p:normalViewPr>
  <p:slideViewPr>
    <p:cSldViewPr snapToGrid="0">
      <p:cViewPr varScale="1">
        <p:scale>
          <a:sx n="60" d="100"/>
          <a:sy n="60" d="100"/>
        </p:scale>
        <p:origin x="1140"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notesMaster" Target="notesMasters/notesMaster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theme" Target="theme/theme1.xml"/><Relationship Id="rId20" Type="http://schemas.openxmlformats.org/officeDocument/2006/relationships/slide" Target="slides/slide16.xml"/><Relationship Id="rId41"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8/11/2025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b="1"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274247900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b="1"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55298833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D9B1FD-A37F-78D1-1752-69A3D6C2974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60FB17D-E895-297D-C1F3-C4E1CE3AACB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E321118-2A11-FDD1-8530-56E861396FE8}"/>
              </a:ext>
            </a:extLst>
          </p:cNvPr>
          <p:cNvSpPr>
            <a:spLocks noGrp="1"/>
          </p:cNvSpPr>
          <p:nvPr>
            <p:ph type="body" idx="1"/>
          </p:nvPr>
        </p:nvSpPr>
        <p:spPr/>
        <p:txBody>
          <a:bodyPr/>
          <a:lstStyle/>
          <a:p>
            <a:pPr marL="0" marR="0" lvl="0" indent="0" algn="just" defTabSz="914400" rtl="1" eaLnBrk="1" fontAlgn="auto" latinLnBrk="0" hangingPunct="1">
              <a:lnSpc>
                <a:spcPct val="150000"/>
              </a:lnSpc>
              <a:spcBef>
                <a:spcPts val="0"/>
              </a:spcBef>
              <a:spcAft>
                <a:spcPts val="600"/>
              </a:spcAft>
              <a:buClrTx/>
              <a:buSzTx/>
              <a:buFontTx/>
              <a:buNone/>
              <a:tabLst/>
              <a:defRPr/>
            </a:pPr>
            <a:endParaRPr lang="en-US" sz="1800" kern="100" dirty="0">
              <a:effectLst/>
              <a:latin typeface="Times New Roman" panose="02020603050405020304" pitchFamily="18" charset="0"/>
              <a:ea typeface="Aptos" panose="020B0004020202020204" pitchFamily="34" charset="0"/>
              <a:cs typeface="Arial" panose="020B0604020202020204" pitchFamily="34" charset="0"/>
            </a:endParaRPr>
          </a:p>
        </p:txBody>
      </p:sp>
      <p:sp>
        <p:nvSpPr>
          <p:cNvPr id="4" name="Slide Number Placeholder 3">
            <a:extLst>
              <a:ext uri="{FF2B5EF4-FFF2-40B4-BE49-F238E27FC236}">
                <a16:creationId xmlns:a16="http://schemas.microsoft.com/office/drawing/2014/main" id="{F7D9707F-E567-E398-F659-81861B84726E}"/>
              </a:ext>
            </a:extLst>
          </p:cNvPr>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42733833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945B5C-F6EC-CE23-3B6C-DB739F0400F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BFAB375-6C42-3617-6CDE-8189DBFC77B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3614E31-06FA-E898-C553-3CA5AD9881A8}"/>
              </a:ext>
            </a:extLst>
          </p:cNvPr>
          <p:cNvSpPr>
            <a:spLocks noGrp="1"/>
          </p:cNvSpPr>
          <p:nvPr>
            <p:ph type="body" idx="1"/>
          </p:nvPr>
        </p:nvSpPr>
        <p:spPr/>
        <p:txBody>
          <a:bodyPr/>
          <a:lstStyle/>
          <a:p>
            <a:pPr algn="r" rtl="1"/>
            <a:endParaRPr lang="en-US" b="1" dirty="0"/>
          </a:p>
        </p:txBody>
      </p:sp>
      <p:sp>
        <p:nvSpPr>
          <p:cNvPr id="4" name="Slide Number Placeholder 3">
            <a:extLst>
              <a:ext uri="{FF2B5EF4-FFF2-40B4-BE49-F238E27FC236}">
                <a16:creationId xmlns:a16="http://schemas.microsoft.com/office/drawing/2014/main" id="{356D6DAF-FA83-9F55-0161-35810F24FA6C}"/>
              </a:ext>
            </a:extLst>
          </p:cNvPr>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58859035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F4DC50-2A21-CA11-3BD9-0D8DA401E2A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B824D7E-EF0F-403F-2BF9-9A97631753A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0700235-92A0-EA2B-C778-0440CC109735}"/>
              </a:ext>
            </a:extLst>
          </p:cNvPr>
          <p:cNvSpPr>
            <a:spLocks noGrp="1"/>
          </p:cNvSpPr>
          <p:nvPr>
            <p:ph type="body" idx="1"/>
          </p:nvPr>
        </p:nvSpPr>
        <p:spPr/>
        <p:txBody>
          <a:bodyPr/>
          <a:lstStyle/>
          <a:p>
            <a:pPr algn="r" rtl="1"/>
            <a:endParaRPr lang="en-US" b="1" dirty="0"/>
          </a:p>
        </p:txBody>
      </p:sp>
      <p:sp>
        <p:nvSpPr>
          <p:cNvPr id="4" name="Slide Number Placeholder 3">
            <a:extLst>
              <a:ext uri="{FF2B5EF4-FFF2-40B4-BE49-F238E27FC236}">
                <a16:creationId xmlns:a16="http://schemas.microsoft.com/office/drawing/2014/main" id="{B7FE37A4-8B6E-132D-7F4E-7AD976B0631E}"/>
              </a:ext>
            </a:extLst>
          </p:cNvPr>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297695968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E9B3E3-C1A3-2205-349F-F01D944E39E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C45AC5E-D8BE-7F99-3E85-13FC0F153B2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DF96EEC-3BD2-0705-3354-3E6CD99CC5BF}"/>
              </a:ext>
            </a:extLst>
          </p:cNvPr>
          <p:cNvSpPr>
            <a:spLocks noGrp="1"/>
          </p:cNvSpPr>
          <p:nvPr>
            <p:ph type="body" idx="1"/>
          </p:nvPr>
        </p:nvSpPr>
        <p:spPr/>
        <p:txBody>
          <a:bodyPr/>
          <a:lstStyle/>
          <a:p>
            <a:pPr algn="r" rtl="1"/>
            <a:endParaRPr lang="en-US" b="1" dirty="0"/>
          </a:p>
        </p:txBody>
      </p:sp>
      <p:sp>
        <p:nvSpPr>
          <p:cNvPr id="4" name="Slide Number Placeholder 3">
            <a:extLst>
              <a:ext uri="{FF2B5EF4-FFF2-40B4-BE49-F238E27FC236}">
                <a16:creationId xmlns:a16="http://schemas.microsoft.com/office/drawing/2014/main" id="{521251E7-EBAE-6B8B-58AD-31BF92E11745}"/>
              </a:ext>
            </a:extLst>
          </p:cNvPr>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253938992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03470D-54C6-4CFC-C489-B9D277740CD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2B3192-7802-DC28-0331-E5CACBBCF91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5D61C8-7A7D-3049-67BF-A54138A8D9B7}"/>
              </a:ext>
            </a:extLst>
          </p:cNvPr>
          <p:cNvSpPr>
            <a:spLocks noGrp="1"/>
          </p:cNvSpPr>
          <p:nvPr>
            <p:ph type="body" idx="1"/>
          </p:nvPr>
        </p:nvSpPr>
        <p:spPr/>
        <p:txBody>
          <a:bodyPr/>
          <a:lstStyle/>
          <a:p>
            <a:pPr marL="0" marR="0" algn="just" rtl="1">
              <a:lnSpc>
                <a:spcPct val="150000"/>
              </a:lnSpc>
              <a:spcAft>
                <a:spcPts val="600"/>
              </a:spcAft>
            </a:pPr>
            <a:endParaRPr lang="en-US" sz="1800" kern="100" dirty="0">
              <a:effectLst/>
              <a:latin typeface="Times New Roman" panose="02020603050405020304" pitchFamily="18" charset="0"/>
              <a:ea typeface="Aptos" panose="020B0004020202020204" pitchFamily="34" charset="0"/>
              <a:cs typeface="Arial" panose="020B0604020202020204" pitchFamily="34" charset="0"/>
            </a:endParaRPr>
          </a:p>
        </p:txBody>
      </p:sp>
      <p:sp>
        <p:nvSpPr>
          <p:cNvPr id="4" name="Slide Number Placeholder 3">
            <a:extLst>
              <a:ext uri="{FF2B5EF4-FFF2-40B4-BE49-F238E27FC236}">
                <a16:creationId xmlns:a16="http://schemas.microsoft.com/office/drawing/2014/main" id="{2969F04F-381A-3F11-8470-A5BEDCC7FBC8}"/>
              </a:ext>
            </a:extLst>
          </p:cNvPr>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90611916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C87E93-CFD9-77FE-17D9-B39B7A6A43E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FD249CB-6E42-ED23-09E0-A33A23D4336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F6CAD9D-3E33-B9AE-F270-5FAB3CC8AF20}"/>
              </a:ext>
            </a:extLst>
          </p:cNvPr>
          <p:cNvSpPr>
            <a:spLocks noGrp="1"/>
          </p:cNvSpPr>
          <p:nvPr>
            <p:ph type="body" idx="1"/>
          </p:nvPr>
        </p:nvSpPr>
        <p:spPr/>
        <p:txBody>
          <a:bodyPr/>
          <a:lstStyle/>
          <a:p>
            <a:pPr algn="r" rtl="1"/>
            <a:endParaRPr lang="en-US" b="1" dirty="0"/>
          </a:p>
        </p:txBody>
      </p:sp>
      <p:sp>
        <p:nvSpPr>
          <p:cNvPr id="4" name="Slide Number Placeholder 3">
            <a:extLst>
              <a:ext uri="{FF2B5EF4-FFF2-40B4-BE49-F238E27FC236}">
                <a16:creationId xmlns:a16="http://schemas.microsoft.com/office/drawing/2014/main" id="{AB075D60-9EBC-D880-512D-DCD7A3A823C5}"/>
              </a:ext>
            </a:extLst>
          </p:cNvPr>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198833576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E3F94F-2D9B-00A8-3B51-627481B8C4A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0859C8D-AB6B-84AD-8AF7-2E8D1EB963A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2A3AFC1-7E3F-32EE-54F5-EDE76ABB10B5}"/>
              </a:ext>
            </a:extLst>
          </p:cNvPr>
          <p:cNvSpPr>
            <a:spLocks noGrp="1"/>
          </p:cNvSpPr>
          <p:nvPr>
            <p:ph type="body" idx="1"/>
          </p:nvPr>
        </p:nvSpPr>
        <p:spPr/>
        <p:txBody>
          <a:bodyPr/>
          <a:lstStyle/>
          <a:p>
            <a:pPr algn="r" rtl="1"/>
            <a:endParaRPr lang="en-US" b="1" dirty="0"/>
          </a:p>
        </p:txBody>
      </p:sp>
      <p:sp>
        <p:nvSpPr>
          <p:cNvPr id="4" name="Slide Number Placeholder 3">
            <a:extLst>
              <a:ext uri="{FF2B5EF4-FFF2-40B4-BE49-F238E27FC236}">
                <a16:creationId xmlns:a16="http://schemas.microsoft.com/office/drawing/2014/main" id="{95C5E8A7-ED05-23FA-2E0E-93B164DA862B}"/>
              </a:ext>
            </a:extLst>
          </p:cNvPr>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23525609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CC0033-1915-B4AE-162D-47F298839B5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527988-D7E8-C4A9-0500-67C4B89FED4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FB95346-5B13-04B1-7BF2-BB0022D71486}"/>
              </a:ext>
            </a:extLst>
          </p:cNvPr>
          <p:cNvSpPr>
            <a:spLocks noGrp="1"/>
          </p:cNvSpPr>
          <p:nvPr>
            <p:ph type="body" idx="1"/>
          </p:nvPr>
        </p:nvSpPr>
        <p:spPr/>
        <p:txBody>
          <a:bodyPr/>
          <a:lstStyle/>
          <a:p>
            <a:pPr algn="r" rtl="1"/>
            <a:endParaRPr lang="en-US" b="1" dirty="0"/>
          </a:p>
        </p:txBody>
      </p:sp>
      <p:sp>
        <p:nvSpPr>
          <p:cNvPr id="4" name="Slide Number Placeholder 3">
            <a:extLst>
              <a:ext uri="{FF2B5EF4-FFF2-40B4-BE49-F238E27FC236}">
                <a16:creationId xmlns:a16="http://schemas.microsoft.com/office/drawing/2014/main" id="{DF9A7AB2-0757-6D84-179F-08FA7E21C53C}"/>
              </a:ext>
            </a:extLst>
          </p:cNvPr>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63293653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C3DD66-2379-968D-6815-C117EC4011F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6C16EBE-2304-1E70-CFDA-53F47B3796E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F076CFC-793C-469E-F610-1AB2AC92A4E9}"/>
              </a:ext>
            </a:extLst>
          </p:cNvPr>
          <p:cNvSpPr>
            <a:spLocks noGrp="1"/>
          </p:cNvSpPr>
          <p:nvPr>
            <p:ph type="body" idx="1"/>
          </p:nvPr>
        </p:nvSpPr>
        <p:spPr/>
        <p:txBody>
          <a:bodyPr/>
          <a:lstStyle/>
          <a:p>
            <a:pPr marL="0" marR="0" lvl="0" indent="0" algn="just" defTabSz="914400" rtl="1" eaLnBrk="1" fontAlgn="auto" latinLnBrk="0" hangingPunct="1">
              <a:lnSpc>
                <a:spcPct val="150000"/>
              </a:lnSpc>
              <a:spcBef>
                <a:spcPts val="0"/>
              </a:spcBef>
              <a:spcAft>
                <a:spcPts val="600"/>
              </a:spcAft>
              <a:buClrTx/>
              <a:buSzTx/>
              <a:buFontTx/>
              <a:buNone/>
              <a:tabLst/>
              <a:defRPr/>
            </a:pPr>
            <a:endParaRPr lang="en-US" sz="1800" kern="100" dirty="0">
              <a:effectLst/>
              <a:latin typeface="Times New Roman" panose="02020603050405020304" pitchFamily="18" charset="0"/>
              <a:ea typeface="Aptos" panose="020B0004020202020204" pitchFamily="34" charset="0"/>
              <a:cs typeface="Arial" panose="020B0604020202020204" pitchFamily="34" charset="0"/>
            </a:endParaRPr>
          </a:p>
        </p:txBody>
      </p:sp>
      <p:sp>
        <p:nvSpPr>
          <p:cNvPr id="4" name="Slide Number Placeholder 3">
            <a:extLst>
              <a:ext uri="{FF2B5EF4-FFF2-40B4-BE49-F238E27FC236}">
                <a16:creationId xmlns:a16="http://schemas.microsoft.com/office/drawing/2014/main" id="{0E5FA968-D385-6508-5B47-1CA5EDF6D1B8}"/>
              </a:ext>
            </a:extLst>
          </p:cNvPr>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273438477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D1388E-0316-8C32-A857-31F59C017F9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02F9B7E-E9F6-1572-82B7-0A8D552992D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F553258-B522-DEE5-7785-5BD004B06F83}"/>
              </a:ext>
            </a:extLst>
          </p:cNvPr>
          <p:cNvSpPr>
            <a:spLocks noGrp="1"/>
          </p:cNvSpPr>
          <p:nvPr>
            <p:ph type="body" idx="1"/>
          </p:nvPr>
        </p:nvSpPr>
        <p:spPr/>
        <p:txBody>
          <a:bodyPr/>
          <a:lstStyle/>
          <a:p>
            <a:pPr marL="0" marR="0" lvl="0" indent="0" algn="just" defTabSz="914400" rtl="1" eaLnBrk="1" fontAlgn="auto" latinLnBrk="0" hangingPunct="1">
              <a:lnSpc>
                <a:spcPct val="150000"/>
              </a:lnSpc>
              <a:spcBef>
                <a:spcPts val="0"/>
              </a:spcBef>
              <a:spcAft>
                <a:spcPts val="600"/>
              </a:spcAft>
              <a:buClrTx/>
              <a:buSzTx/>
              <a:buFontTx/>
              <a:buNone/>
              <a:tabLst/>
              <a:defRPr/>
            </a:pPr>
            <a:endParaRPr lang="en-US" sz="1800" kern="100" dirty="0">
              <a:effectLst/>
              <a:latin typeface="Times New Roman" panose="02020603050405020304" pitchFamily="18" charset="0"/>
              <a:ea typeface="Aptos" panose="020B0004020202020204" pitchFamily="34" charset="0"/>
              <a:cs typeface="Arial" panose="020B0604020202020204" pitchFamily="34" charset="0"/>
            </a:endParaRPr>
          </a:p>
        </p:txBody>
      </p:sp>
      <p:sp>
        <p:nvSpPr>
          <p:cNvPr id="4" name="Slide Number Placeholder 3">
            <a:extLst>
              <a:ext uri="{FF2B5EF4-FFF2-40B4-BE49-F238E27FC236}">
                <a16:creationId xmlns:a16="http://schemas.microsoft.com/office/drawing/2014/main" id="{E289E6D3-6780-51FF-0B9A-6D91F19C60BF}"/>
              </a:ext>
            </a:extLst>
          </p:cNvPr>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37207163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93F344-315C-6EAD-CA43-5F62C92FC64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5E6878C-F66E-F5A5-7BBD-D507905EEA8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AEC36A5-61B0-3BF4-B2A7-6757B41DA384}"/>
              </a:ext>
            </a:extLst>
          </p:cNvPr>
          <p:cNvSpPr>
            <a:spLocks noGrp="1"/>
          </p:cNvSpPr>
          <p:nvPr>
            <p:ph type="body" idx="1"/>
          </p:nvPr>
        </p:nvSpPr>
        <p:spPr/>
        <p:txBody>
          <a:bodyPr/>
          <a:lstStyle/>
          <a:p>
            <a:pPr algn="r" rtl="1"/>
            <a:endParaRPr lang="en-US" b="1" dirty="0"/>
          </a:p>
        </p:txBody>
      </p:sp>
      <p:sp>
        <p:nvSpPr>
          <p:cNvPr id="4" name="Slide Number Placeholder 3">
            <a:extLst>
              <a:ext uri="{FF2B5EF4-FFF2-40B4-BE49-F238E27FC236}">
                <a16:creationId xmlns:a16="http://schemas.microsoft.com/office/drawing/2014/main" id="{2596E4F0-E182-B849-251F-E9A19DE5B972}"/>
              </a:ext>
            </a:extLst>
          </p:cNvPr>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7935980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FB3AA2-5FFE-3B8B-5692-B77693BDDCA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10B6656-2D3B-6F20-88BA-F7FBCF9E8D9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AF8E8C3-E2BA-6B8A-F546-CBDC3FCA2CC6}"/>
              </a:ext>
            </a:extLst>
          </p:cNvPr>
          <p:cNvSpPr>
            <a:spLocks noGrp="1"/>
          </p:cNvSpPr>
          <p:nvPr>
            <p:ph type="body" idx="1"/>
          </p:nvPr>
        </p:nvSpPr>
        <p:spPr/>
        <p:txBody>
          <a:bodyPr/>
          <a:lstStyle/>
          <a:p>
            <a:pPr algn="r" rtl="1"/>
            <a:endParaRPr lang="en-US" b="1" dirty="0"/>
          </a:p>
        </p:txBody>
      </p:sp>
      <p:sp>
        <p:nvSpPr>
          <p:cNvPr id="4" name="Slide Number Placeholder 3">
            <a:extLst>
              <a:ext uri="{FF2B5EF4-FFF2-40B4-BE49-F238E27FC236}">
                <a16:creationId xmlns:a16="http://schemas.microsoft.com/office/drawing/2014/main" id="{782DF04B-80BE-375A-CD7A-84CEAD4F22EA}"/>
              </a:ext>
            </a:extLst>
          </p:cNvPr>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110048071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C663B1-74FB-8F8B-2B64-CAEE41ABC1A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F1D0C23-CC03-7123-5270-B8787486FF0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0D2C798-4F3B-13AF-192C-EDEB83B998F6}"/>
              </a:ext>
            </a:extLst>
          </p:cNvPr>
          <p:cNvSpPr>
            <a:spLocks noGrp="1"/>
          </p:cNvSpPr>
          <p:nvPr>
            <p:ph type="body" idx="1"/>
          </p:nvPr>
        </p:nvSpPr>
        <p:spPr/>
        <p:txBody>
          <a:bodyPr/>
          <a:lstStyle/>
          <a:p>
            <a:pPr algn="r" rtl="1"/>
            <a:endParaRPr lang="en-US" b="1" dirty="0"/>
          </a:p>
        </p:txBody>
      </p:sp>
      <p:sp>
        <p:nvSpPr>
          <p:cNvPr id="4" name="Slide Number Placeholder 3">
            <a:extLst>
              <a:ext uri="{FF2B5EF4-FFF2-40B4-BE49-F238E27FC236}">
                <a16:creationId xmlns:a16="http://schemas.microsoft.com/office/drawing/2014/main" id="{D35DE664-34F7-36F9-83B3-4D4AF031E4EB}"/>
              </a:ext>
            </a:extLst>
          </p:cNvPr>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85646837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4DAD52-AFE8-B610-E8DE-E6AFF3F802F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AB5C97F-059B-3DEE-026B-C72594B7503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CFFC040-547D-CBE6-705A-71A3DA722EC5}"/>
              </a:ext>
            </a:extLst>
          </p:cNvPr>
          <p:cNvSpPr>
            <a:spLocks noGrp="1"/>
          </p:cNvSpPr>
          <p:nvPr>
            <p:ph type="body" idx="1"/>
          </p:nvPr>
        </p:nvSpPr>
        <p:spPr/>
        <p:txBody>
          <a:bodyPr/>
          <a:lstStyle/>
          <a:p>
            <a:pPr algn="r" rtl="1"/>
            <a:endParaRPr lang="en-US" b="1" dirty="0"/>
          </a:p>
        </p:txBody>
      </p:sp>
      <p:sp>
        <p:nvSpPr>
          <p:cNvPr id="4" name="Slide Number Placeholder 3">
            <a:extLst>
              <a:ext uri="{FF2B5EF4-FFF2-40B4-BE49-F238E27FC236}">
                <a16:creationId xmlns:a16="http://schemas.microsoft.com/office/drawing/2014/main" id="{8145F3B8-345D-F383-7E50-CCF87C2399CF}"/>
              </a:ext>
            </a:extLst>
          </p:cNvPr>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80940328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0CD051-5CC8-ADFF-75E1-BEA03775A41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B42EA57-A08B-BB8E-E47F-C866921C915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7F2684E-1DEA-E131-78F0-E249E880767C}"/>
              </a:ext>
            </a:extLst>
          </p:cNvPr>
          <p:cNvSpPr>
            <a:spLocks noGrp="1"/>
          </p:cNvSpPr>
          <p:nvPr>
            <p:ph type="body" idx="1"/>
          </p:nvPr>
        </p:nvSpPr>
        <p:spPr/>
        <p:txBody>
          <a:bodyPr/>
          <a:lstStyle/>
          <a:p>
            <a:pPr algn="r" rtl="1"/>
            <a:endParaRPr lang="en-US" b="1" dirty="0"/>
          </a:p>
        </p:txBody>
      </p:sp>
      <p:sp>
        <p:nvSpPr>
          <p:cNvPr id="4" name="Slide Number Placeholder 3">
            <a:extLst>
              <a:ext uri="{FF2B5EF4-FFF2-40B4-BE49-F238E27FC236}">
                <a16:creationId xmlns:a16="http://schemas.microsoft.com/office/drawing/2014/main" id="{811326EB-F9B7-A175-141B-7D06DDE214D2}"/>
              </a:ext>
            </a:extLst>
          </p:cNvPr>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119806176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2F372D-CDCC-6A23-A264-7767F6A2A8D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81628CB-B5F6-DDCD-8425-245DE49A0AE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2415D7C-44B1-C377-E233-6F4601B17207}"/>
              </a:ext>
            </a:extLst>
          </p:cNvPr>
          <p:cNvSpPr>
            <a:spLocks noGrp="1"/>
          </p:cNvSpPr>
          <p:nvPr>
            <p:ph type="body" idx="1"/>
          </p:nvPr>
        </p:nvSpPr>
        <p:spPr/>
        <p:txBody>
          <a:bodyPr/>
          <a:lstStyle/>
          <a:p>
            <a:pPr marL="0" marR="0" lvl="0" indent="0" algn="just" defTabSz="914400" rtl="1" eaLnBrk="1" fontAlgn="auto" latinLnBrk="0" hangingPunct="1">
              <a:lnSpc>
                <a:spcPct val="150000"/>
              </a:lnSpc>
              <a:spcBef>
                <a:spcPts val="0"/>
              </a:spcBef>
              <a:spcAft>
                <a:spcPts val="600"/>
              </a:spcAft>
              <a:buClrTx/>
              <a:buSzTx/>
              <a:buFontTx/>
              <a:buNone/>
              <a:tabLst/>
              <a:defRPr/>
            </a:pPr>
            <a:endParaRPr lang="en-US" sz="1800" kern="100" dirty="0">
              <a:effectLst/>
              <a:latin typeface="Times New Roman" panose="02020603050405020304" pitchFamily="18" charset="0"/>
              <a:ea typeface="Aptos" panose="020B0004020202020204" pitchFamily="34" charset="0"/>
              <a:cs typeface="Arial" panose="020B0604020202020204" pitchFamily="34" charset="0"/>
            </a:endParaRPr>
          </a:p>
        </p:txBody>
      </p:sp>
      <p:sp>
        <p:nvSpPr>
          <p:cNvPr id="4" name="Slide Number Placeholder 3">
            <a:extLst>
              <a:ext uri="{FF2B5EF4-FFF2-40B4-BE49-F238E27FC236}">
                <a16:creationId xmlns:a16="http://schemas.microsoft.com/office/drawing/2014/main" id="{2EE7C007-87C6-6C3F-9378-449FF82B52A7}"/>
              </a:ext>
            </a:extLst>
          </p:cNvPr>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114175612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6BD719-1844-E052-60FC-13ABE418638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E78A5C2-E48D-9678-8ACF-F650A776521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868F91D-44D4-9B33-3191-030B6108A893}"/>
              </a:ext>
            </a:extLst>
          </p:cNvPr>
          <p:cNvSpPr>
            <a:spLocks noGrp="1"/>
          </p:cNvSpPr>
          <p:nvPr>
            <p:ph type="body" idx="1"/>
          </p:nvPr>
        </p:nvSpPr>
        <p:spPr/>
        <p:txBody>
          <a:bodyPr/>
          <a:lstStyle/>
          <a:p>
            <a:pPr algn="r" rtl="1"/>
            <a:endParaRPr lang="en-US" b="1" dirty="0"/>
          </a:p>
        </p:txBody>
      </p:sp>
      <p:sp>
        <p:nvSpPr>
          <p:cNvPr id="4" name="Slide Number Placeholder 3">
            <a:extLst>
              <a:ext uri="{FF2B5EF4-FFF2-40B4-BE49-F238E27FC236}">
                <a16:creationId xmlns:a16="http://schemas.microsoft.com/office/drawing/2014/main" id="{66C6477E-B29B-032E-A773-4775B3CBE003}"/>
              </a:ext>
            </a:extLst>
          </p:cNvPr>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385077039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D25A49-FFC1-7444-6EE4-A1F01E23E21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41818F-18DD-88BF-AC92-04AD08B3175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BB2A62C-A3CC-ED31-E2B8-09906FE5B210}"/>
              </a:ext>
            </a:extLst>
          </p:cNvPr>
          <p:cNvSpPr>
            <a:spLocks noGrp="1"/>
          </p:cNvSpPr>
          <p:nvPr>
            <p:ph type="body" idx="1"/>
          </p:nvPr>
        </p:nvSpPr>
        <p:spPr/>
        <p:txBody>
          <a:bodyPr/>
          <a:lstStyle/>
          <a:p>
            <a:pPr algn="r" rtl="1"/>
            <a:endParaRPr lang="en-US" b="1" dirty="0"/>
          </a:p>
        </p:txBody>
      </p:sp>
      <p:sp>
        <p:nvSpPr>
          <p:cNvPr id="4" name="Slide Number Placeholder 3">
            <a:extLst>
              <a:ext uri="{FF2B5EF4-FFF2-40B4-BE49-F238E27FC236}">
                <a16:creationId xmlns:a16="http://schemas.microsoft.com/office/drawing/2014/main" id="{9E4DC17B-38CE-9335-484B-F27B4104735E}"/>
              </a:ext>
            </a:extLst>
          </p:cNvPr>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47860252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8830E4-1F82-0952-4434-7D6419F4EFF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8E13F8A-58FD-604A-06B2-2C4F001BED3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D8B46B3-E08D-70D8-7F33-6FEA425896C7}"/>
              </a:ext>
            </a:extLst>
          </p:cNvPr>
          <p:cNvSpPr>
            <a:spLocks noGrp="1"/>
          </p:cNvSpPr>
          <p:nvPr>
            <p:ph type="body" idx="1"/>
          </p:nvPr>
        </p:nvSpPr>
        <p:spPr/>
        <p:txBody>
          <a:bodyPr/>
          <a:lstStyle/>
          <a:p>
            <a:pPr algn="r" rtl="1"/>
            <a:endParaRPr lang="en-US" b="1" dirty="0"/>
          </a:p>
        </p:txBody>
      </p:sp>
      <p:sp>
        <p:nvSpPr>
          <p:cNvPr id="4" name="Slide Number Placeholder 3">
            <a:extLst>
              <a:ext uri="{FF2B5EF4-FFF2-40B4-BE49-F238E27FC236}">
                <a16:creationId xmlns:a16="http://schemas.microsoft.com/office/drawing/2014/main" id="{FD465B84-6F2B-E5D1-ED9A-33DDBF56F241}"/>
              </a:ext>
            </a:extLst>
          </p:cNvPr>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69033060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1A4412-6D91-EC20-03DD-932FC314D35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C86AC0-2737-7201-91B7-7006507658D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46E2B7A-5F1E-7459-9083-915D6C76939A}"/>
              </a:ext>
            </a:extLst>
          </p:cNvPr>
          <p:cNvSpPr>
            <a:spLocks noGrp="1"/>
          </p:cNvSpPr>
          <p:nvPr>
            <p:ph type="body" idx="1"/>
          </p:nvPr>
        </p:nvSpPr>
        <p:spPr/>
        <p:txBody>
          <a:bodyPr/>
          <a:lstStyle/>
          <a:p>
            <a:pPr algn="r" rtl="1"/>
            <a:endParaRPr lang="en-US" b="1" dirty="0"/>
          </a:p>
        </p:txBody>
      </p:sp>
      <p:sp>
        <p:nvSpPr>
          <p:cNvPr id="4" name="Slide Number Placeholder 3">
            <a:extLst>
              <a:ext uri="{FF2B5EF4-FFF2-40B4-BE49-F238E27FC236}">
                <a16:creationId xmlns:a16="http://schemas.microsoft.com/office/drawing/2014/main" id="{EE0FBFED-2BD3-350A-EE93-41E67A9206CF}"/>
              </a:ext>
            </a:extLst>
          </p:cNvPr>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73453220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55D935-9A02-2DD0-9BF8-0440B907589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07A70D1-9950-505C-FB71-3A7E8A4495D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D38279B-D105-F510-599A-083619DF8F3C}"/>
              </a:ext>
            </a:extLst>
          </p:cNvPr>
          <p:cNvSpPr>
            <a:spLocks noGrp="1"/>
          </p:cNvSpPr>
          <p:nvPr>
            <p:ph type="body" idx="1"/>
          </p:nvPr>
        </p:nvSpPr>
        <p:spPr/>
        <p:txBody>
          <a:bodyPr/>
          <a:lstStyle/>
          <a:p>
            <a:pPr algn="r"/>
            <a:endParaRPr lang="en-US" b="1" dirty="0"/>
          </a:p>
        </p:txBody>
      </p:sp>
      <p:sp>
        <p:nvSpPr>
          <p:cNvPr id="4" name="Slide Number Placeholder 3">
            <a:extLst>
              <a:ext uri="{FF2B5EF4-FFF2-40B4-BE49-F238E27FC236}">
                <a16:creationId xmlns:a16="http://schemas.microsoft.com/office/drawing/2014/main" id="{53B5753C-7C4B-A84D-4A99-1E6861D0819E}"/>
              </a:ext>
            </a:extLst>
          </p:cNvPr>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152638359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9B87F4-C655-FABB-E969-C65747E33D1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B34C394-69FC-CFF9-A248-53AD42E54D1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943FF16-D015-49D6-75CE-A0F3FBC8EEBD}"/>
              </a:ext>
            </a:extLst>
          </p:cNvPr>
          <p:cNvSpPr>
            <a:spLocks noGrp="1"/>
          </p:cNvSpPr>
          <p:nvPr>
            <p:ph type="body" idx="1"/>
          </p:nvPr>
        </p:nvSpPr>
        <p:spPr/>
        <p:txBody>
          <a:bodyPr/>
          <a:lstStyle/>
          <a:p>
            <a:pPr marL="0" marR="0" algn="just" rtl="1">
              <a:lnSpc>
                <a:spcPct val="150000"/>
              </a:lnSpc>
              <a:spcAft>
                <a:spcPts val="600"/>
              </a:spcAft>
            </a:pPr>
            <a:endParaRPr lang="en-US" sz="1800" kern="100" dirty="0">
              <a:effectLst/>
              <a:latin typeface="Times New Roman" panose="02020603050405020304" pitchFamily="18" charset="0"/>
              <a:ea typeface="Aptos" panose="020B0004020202020204" pitchFamily="34" charset="0"/>
              <a:cs typeface="Arial" panose="020B0604020202020204" pitchFamily="34" charset="0"/>
            </a:endParaRPr>
          </a:p>
        </p:txBody>
      </p:sp>
      <p:sp>
        <p:nvSpPr>
          <p:cNvPr id="4" name="Slide Number Placeholder 3">
            <a:extLst>
              <a:ext uri="{FF2B5EF4-FFF2-40B4-BE49-F238E27FC236}">
                <a16:creationId xmlns:a16="http://schemas.microsoft.com/office/drawing/2014/main" id="{72471134-F3C8-74A9-63D7-D78A07633ADE}"/>
              </a:ext>
            </a:extLst>
          </p:cNvPr>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372790365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57E0C8-7058-8654-2AE0-F2969AF109D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3FA9E07-A6C1-3D7B-DBEC-D6702BA1E95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3A3AC96-854E-6A61-B070-FF9692FA121D}"/>
              </a:ext>
            </a:extLst>
          </p:cNvPr>
          <p:cNvSpPr>
            <a:spLocks noGrp="1"/>
          </p:cNvSpPr>
          <p:nvPr>
            <p:ph type="body" idx="1"/>
          </p:nvPr>
        </p:nvSpPr>
        <p:spPr/>
        <p:txBody>
          <a:bodyPr/>
          <a:lstStyle/>
          <a:p>
            <a:pPr algn="r" rtl="1"/>
            <a:endParaRPr lang="en-US" b="1" dirty="0"/>
          </a:p>
        </p:txBody>
      </p:sp>
      <p:sp>
        <p:nvSpPr>
          <p:cNvPr id="4" name="Slide Number Placeholder 3">
            <a:extLst>
              <a:ext uri="{FF2B5EF4-FFF2-40B4-BE49-F238E27FC236}">
                <a16:creationId xmlns:a16="http://schemas.microsoft.com/office/drawing/2014/main" id="{50243F1D-EE89-F5F1-88BE-B590C301BD2B}"/>
              </a:ext>
            </a:extLst>
          </p:cNvPr>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17504004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FE0D0B-D038-F497-9417-5DDFD7CDC6A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C6487C5-5749-9532-EB52-D255DC59CA6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6F70D42-B577-4BA2-3D33-F9A059309E03}"/>
              </a:ext>
            </a:extLst>
          </p:cNvPr>
          <p:cNvSpPr>
            <a:spLocks noGrp="1"/>
          </p:cNvSpPr>
          <p:nvPr>
            <p:ph type="body" idx="1"/>
          </p:nvPr>
        </p:nvSpPr>
        <p:spPr/>
        <p:txBody>
          <a:bodyPr/>
          <a:lstStyle/>
          <a:p>
            <a:pPr algn="r" rtl="1"/>
            <a:endParaRPr lang="en-US" b="1" dirty="0"/>
          </a:p>
        </p:txBody>
      </p:sp>
      <p:sp>
        <p:nvSpPr>
          <p:cNvPr id="4" name="Slide Number Placeholder 3">
            <a:extLst>
              <a:ext uri="{FF2B5EF4-FFF2-40B4-BE49-F238E27FC236}">
                <a16:creationId xmlns:a16="http://schemas.microsoft.com/office/drawing/2014/main" id="{71E00DA3-BE78-65DF-7F3E-8B30600B2748}"/>
              </a:ext>
            </a:extLst>
          </p:cNvPr>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359369302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61A55E-FFCB-BAAF-9CF3-9E7CC2FFCD9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20E7EB6-E698-455E-E842-44F413922BD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030531E-73E8-1319-C602-187520C85102}"/>
              </a:ext>
            </a:extLst>
          </p:cNvPr>
          <p:cNvSpPr>
            <a:spLocks noGrp="1"/>
          </p:cNvSpPr>
          <p:nvPr>
            <p:ph type="body" idx="1"/>
          </p:nvPr>
        </p:nvSpPr>
        <p:spPr/>
        <p:txBody>
          <a:bodyPr/>
          <a:lstStyle/>
          <a:p>
            <a:pPr algn="r" rtl="1"/>
            <a:endParaRPr lang="en-US" b="1" dirty="0"/>
          </a:p>
        </p:txBody>
      </p:sp>
      <p:sp>
        <p:nvSpPr>
          <p:cNvPr id="4" name="Slide Number Placeholder 3">
            <a:extLst>
              <a:ext uri="{FF2B5EF4-FFF2-40B4-BE49-F238E27FC236}">
                <a16:creationId xmlns:a16="http://schemas.microsoft.com/office/drawing/2014/main" id="{F8AD5AE9-BF30-3621-D2CE-6DC6B30B6C16}"/>
              </a:ext>
            </a:extLst>
          </p:cNvPr>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151179341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C026A5-8C88-3067-3B10-3D4999C2A70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C80B894-F12C-9FDB-A654-B6E4D4B24AA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5E54FFB-B862-C069-551D-826D830F70F7}"/>
              </a:ext>
            </a:extLst>
          </p:cNvPr>
          <p:cNvSpPr>
            <a:spLocks noGrp="1"/>
          </p:cNvSpPr>
          <p:nvPr>
            <p:ph type="body" idx="1"/>
          </p:nvPr>
        </p:nvSpPr>
        <p:spPr/>
        <p:txBody>
          <a:bodyPr/>
          <a:lstStyle/>
          <a:p>
            <a:pPr marL="0" marR="0" algn="just" rtl="1">
              <a:lnSpc>
                <a:spcPct val="150000"/>
              </a:lnSpc>
              <a:spcAft>
                <a:spcPts val="600"/>
              </a:spcAft>
            </a:pPr>
            <a:endParaRPr lang="en-US" sz="1800" kern="100" dirty="0">
              <a:effectLst/>
              <a:latin typeface="Times New Roman" panose="02020603050405020304" pitchFamily="18" charset="0"/>
              <a:ea typeface="Aptos" panose="020B0004020202020204" pitchFamily="34" charset="0"/>
              <a:cs typeface="Arial" panose="020B0604020202020204" pitchFamily="34" charset="0"/>
            </a:endParaRPr>
          </a:p>
        </p:txBody>
      </p:sp>
      <p:sp>
        <p:nvSpPr>
          <p:cNvPr id="4" name="Slide Number Placeholder 3">
            <a:extLst>
              <a:ext uri="{FF2B5EF4-FFF2-40B4-BE49-F238E27FC236}">
                <a16:creationId xmlns:a16="http://schemas.microsoft.com/office/drawing/2014/main" id="{0AF124FE-4482-33E1-B910-CE282667178E}"/>
              </a:ext>
            </a:extLst>
          </p:cNvPr>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9611918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E6FA8C-53C0-73B3-7BB1-312107C48C8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490AF22-7542-D034-797F-2F97FEBF3C2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E889468-FF2E-79A3-8196-19A8A3C0FF54}"/>
              </a:ext>
            </a:extLst>
          </p:cNvPr>
          <p:cNvSpPr>
            <a:spLocks noGrp="1"/>
          </p:cNvSpPr>
          <p:nvPr>
            <p:ph type="body" idx="1"/>
          </p:nvPr>
        </p:nvSpPr>
        <p:spPr/>
        <p:txBody>
          <a:bodyPr/>
          <a:lstStyle/>
          <a:p>
            <a:pPr algn="r" rtl="1"/>
            <a:endParaRPr lang="en-US" b="1" dirty="0"/>
          </a:p>
        </p:txBody>
      </p:sp>
      <p:sp>
        <p:nvSpPr>
          <p:cNvPr id="4" name="Slide Number Placeholder 3">
            <a:extLst>
              <a:ext uri="{FF2B5EF4-FFF2-40B4-BE49-F238E27FC236}">
                <a16:creationId xmlns:a16="http://schemas.microsoft.com/office/drawing/2014/main" id="{327B5B6F-6F6C-D680-7E20-5F1DA0FD85D4}"/>
              </a:ext>
            </a:extLst>
          </p:cNvPr>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73735910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9B5525-7F94-5014-544B-F65670AD443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27742C6-1895-3BD3-C4C3-2C2C8C56CE5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EDF32D1-44D6-E760-2976-1A6A321D087D}"/>
              </a:ext>
            </a:extLst>
          </p:cNvPr>
          <p:cNvSpPr>
            <a:spLocks noGrp="1"/>
          </p:cNvSpPr>
          <p:nvPr>
            <p:ph type="body" idx="1"/>
          </p:nvPr>
        </p:nvSpPr>
        <p:spPr/>
        <p:txBody>
          <a:bodyPr/>
          <a:lstStyle/>
          <a:p>
            <a:pPr algn="r" rtl="1"/>
            <a:endParaRPr lang="en-US" b="1" dirty="0"/>
          </a:p>
        </p:txBody>
      </p:sp>
      <p:sp>
        <p:nvSpPr>
          <p:cNvPr id="4" name="Slide Number Placeholder 3">
            <a:extLst>
              <a:ext uri="{FF2B5EF4-FFF2-40B4-BE49-F238E27FC236}">
                <a16:creationId xmlns:a16="http://schemas.microsoft.com/office/drawing/2014/main" id="{65EB46CC-DA86-366F-4573-3179900F9890}"/>
              </a:ext>
            </a:extLst>
          </p:cNvPr>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269524937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E52A77-B220-9EE3-E329-D2904486ABA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9503A34-D51A-56B8-FC5A-8E5305F26D1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7639647-A4B4-C65C-9D94-4DF5E7DB2FA0}"/>
              </a:ext>
            </a:extLst>
          </p:cNvPr>
          <p:cNvSpPr>
            <a:spLocks noGrp="1"/>
          </p:cNvSpPr>
          <p:nvPr>
            <p:ph type="body" idx="1"/>
          </p:nvPr>
        </p:nvSpPr>
        <p:spPr/>
        <p:txBody>
          <a:bodyPr/>
          <a:lstStyle/>
          <a:p>
            <a:pPr marL="0" marR="0" algn="just" rtl="1">
              <a:lnSpc>
                <a:spcPct val="150000"/>
              </a:lnSpc>
              <a:spcAft>
                <a:spcPts val="600"/>
              </a:spcAft>
            </a:pPr>
            <a:endParaRPr lang="en-US" sz="1800" kern="100" dirty="0">
              <a:effectLst/>
              <a:latin typeface="Times New Roman" panose="02020603050405020304" pitchFamily="18" charset="0"/>
              <a:ea typeface="Aptos" panose="020B0004020202020204" pitchFamily="34" charset="0"/>
              <a:cs typeface="Arial" panose="020B0604020202020204" pitchFamily="34" charset="0"/>
            </a:endParaRPr>
          </a:p>
        </p:txBody>
      </p:sp>
      <p:sp>
        <p:nvSpPr>
          <p:cNvPr id="4" name="Slide Number Placeholder 3">
            <a:extLst>
              <a:ext uri="{FF2B5EF4-FFF2-40B4-BE49-F238E27FC236}">
                <a16:creationId xmlns:a16="http://schemas.microsoft.com/office/drawing/2014/main" id="{BB9CDCAB-ABFD-DDB8-8F98-623127C6D37B}"/>
              </a:ext>
            </a:extLst>
          </p:cNvPr>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408086434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504E33-3692-FC6C-28F6-4EC69D17014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D85AE04-9D10-81F1-5B67-9A974BC6303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12224A0-F7AD-DBD2-9979-A6A34863D74D}"/>
              </a:ext>
            </a:extLst>
          </p:cNvPr>
          <p:cNvSpPr>
            <a:spLocks noGrp="1"/>
          </p:cNvSpPr>
          <p:nvPr>
            <p:ph type="body" idx="1"/>
          </p:nvPr>
        </p:nvSpPr>
        <p:spPr/>
        <p:txBody>
          <a:bodyPr/>
          <a:lstStyle/>
          <a:p>
            <a:pPr algn="r" rtl="1"/>
            <a:endParaRPr lang="en-US" b="1" dirty="0"/>
          </a:p>
        </p:txBody>
      </p:sp>
      <p:sp>
        <p:nvSpPr>
          <p:cNvPr id="4" name="Slide Number Placeholder 3">
            <a:extLst>
              <a:ext uri="{FF2B5EF4-FFF2-40B4-BE49-F238E27FC236}">
                <a16:creationId xmlns:a16="http://schemas.microsoft.com/office/drawing/2014/main" id="{942BB32E-88D3-1FE4-C81E-5B237CEB1EF2}"/>
              </a:ext>
            </a:extLst>
          </p:cNvPr>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236613751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4DD27E-8579-B784-E955-24763C3A0CA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C350391-C3EF-723F-FB32-DD7067975F1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8F39D2C-2882-1D0B-D4A8-442C52A9C607}"/>
              </a:ext>
            </a:extLst>
          </p:cNvPr>
          <p:cNvSpPr>
            <a:spLocks noGrp="1"/>
          </p:cNvSpPr>
          <p:nvPr>
            <p:ph type="body" idx="1"/>
          </p:nvPr>
        </p:nvSpPr>
        <p:spPr/>
        <p:txBody>
          <a:bodyPr/>
          <a:lstStyle/>
          <a:p>
            <a:pPr algn="r" rtl="1"/>
            <a:endParaRPr lang="en-US" b="1" dirty="0"/>
          </a:p>
        </p:txBody>
      </p:sp>
      <p:sp>
        <p:nvSpPr>
          <p:cNvPr id="4" name="Slide Number Placeholder 3">
            <a:extLst>
              <a:ext uri="{FF2B5EF4-FFF2-40B4-BE49-F238E27FC236}">
                <a16:creationId xmlns:a16="http://schemas.microsoft.com/office/drawing/2014/main" id="{70A1017E-A2B6-3808-4F11-FB43EDB610D8}"/>
              </a:ext>
            </a:extLst>
          </p:cNvPr>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49206952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A6376B-AB34-864B-437A-667E6B3C31A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7C1C455-905B-4E85-35BA-03298AB52D2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B76851F-7EC6-249B-297C-32DAC566C06D}"/>
              </a:ext>
            </a:extLst>
          </p:cNvPr>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9A981294-67A4-BA28-F887-8332D43D83BA}"/>
              </a:ext>
            </a:extLst>
          </p:cNvPr>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4088774424"/>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901296-F71E-BE94-EABF-239A0B5D207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9C974B0-14A6-E014-29EA-D05DD444329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470A887-F8A8-5557-DE11-7CCFC2F467CC}"/>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0F2ADE93-8495-A4C5-1024-5B21DE6C8C04}"/>
              </a:ext>
            </a:extLst>
          </p:cNvPr>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410264964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8/11/2025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8/11/2025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8/11/2025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8/11/2025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8/11/2025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8/11/2025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8/11/2025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8/11/2025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8/11/2025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3" r:id="rId13"/>
    <p:sldLayoutId id="2147483664"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4.xml"/><Relationship Id="rId1" Type="http://schemas.openxmlformats.org/officeDocument/2006/relationships/tags" Target="../tags/tag1.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4.xml"/><Relationship Id="rId1" Type="http://schemas.openxmlformats.org/officeDocument/2006/relationships/tags" Target="../tags/tag2.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1.xml"/><Relationship Id="rId1" Type="http://schemas.openxmlformats.org/officeDocument/2006/relationships/tags" Target="../tags/tag3.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14.xml"/><Relationship Id="rId1" Type="http://schemas.openxmlformats.org/officeDocument/2006/relationships/tags" Target="../tags/tag4.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14.xml"/><Relationship Id="rId1" Type="http://schemas.openxmlformats.org/officeDocument/2006/relationships/tags" Target="../tags/tag5.xml"/><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14.xml"/><Relationship Id="rId1" Type="http://schemas.openxmlformats.org/officeDocument/2006/relationships/tags" Target="../tags/tag6.xml"/><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1.xml"/><Relationship Id="rId1" Type="http://schemas.openxmlformats.org/officeDocument/2006/relationships/tags" Target="../tags/tag7.xml"/><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14.xml"/><Relationship Id="rId1" Type="http://schemas.openxmlformats.org/officeDocument/2006/relationships/tags" Target="../tags/tag8.xml"/><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14.xml"/><Relationship Id="rId1" Type="http://schemas.openxmlformats.org/officeDocument/2006/relationships/tags" Target="../tags/tag9.xml"/><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14.xml"/><Relationship Id="rId1" Type="http://schemas.openxmlformats.org/officeDocument/2006/relationships/tags" Target="../tags/tag10.xml"/><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1.xml"/><Relationship Id="rId1" Type="http://schemas.openxmlformats.org/officeDocument/2006/relationships/tags" Target="../tags/tag11.xml"/><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1.xml"/><Relationship Id="rId1" Type="http://schemas.openxmlformats.org/officeDocument/2006/relationships/tags" Target="../tags/tag12.xml"/><Relationship Id="rId4" Type="http://schemas.openxmlformats.org/officeDocument/2006/relationships/image" Target="../media/image4.png"/></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14.xml"/><Relationship Id="rId1" Type="http://schemas.openxmlformats.org/officeDocument/2006/relationships/tags" Target="../tags/tag13.xml"/><Relationship Id="rId4" Type="http://schemas.openxmlformats.org/officeDocument/2006/relationships/image" Target="../media/image4.png"/></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14.xml"/><Relationship Id="rId1" Type="http://schemas.openxmlformats.org/officeDocument/2006/relationships/tags" Target="../tags/tag14.xml"/><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14.xml"/><Relationship Id="rId1" Type="http://schemas.openxmlformats.org/officeDocument/2006/relationships/tags" Target="../tags/tag15.xml"/><Relationship Id="rId4" Type="http://schemas.openxmlformats.org/officeDocument/2006/relationships/image" Target="../media/image4.png"/></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14.xml"/><Relationship Id="rId1" Type="http://schemas.openxmlformats.org/officeDocument/2006/relationships/tags" Target="../tags/tag16.xml"/><Relationship Id="rId4" Type="http://schemas.openxmlformats.org/officeDocument/2006/relationships/image" Target="../media/image4.png"/></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4.xml"/><Relationship Id="rId1" Type="http://schemas.openxmlformats.org/officeDocument/2006/relationships/tags" Target="../tags/tag17.xml"/><Relationship Id="rId4" Type="http://schemas.openxmlformats.org/officeDocument/2006/relationships/image" Target="../media/image4.png"/></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1.xml"/><Relationship Id="rId1" Type="http://schemas.openxmlformats.org/officeDocument/2006/relationships/tags" Target="../tags/tag18.xml"/><Relationship Id="rId4" Type="http://schemas.openxmlformats.org/officeDocument/2006/relationships/image" Target="../media/image4.png"/></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14.xml"/><Relationship Id="rId1" Type="http://schemas.openxmlformats.org/officeDocument/2006/relationships/tags" Target="../tags/tag19.xml"/><Relationship Id="rId4" Type="http://schemas.openxmlformats.org/officeDocument/2006/relationships/image" Target="../media/image4.png"/></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14.xml"/><Relationship Id="rId1" Type="http://schemas.openxmlformats.org/officeDocument/2006/relationships/tags" Target="../tags/tag20.xml"/><Relationship Id="rId4" Type="http://schemas.openxmlformats.org/officeDocument/2006/relationships/image" Target="../media/image4.png"/></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14.xml"/><Relationship Id="rId1" Type="http://schemas.openxmlformats.org/officeDocument/2006/relationships/tags" Target="../tags/tag21.xml"/><Relationship Id="rId4" Type="http://schemas.openxmlformats.org/officeDocument/2006/relationships/image" Target="../media/image4.png"/></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14.xml"/><Relationship Id="rId1" Type="http://schemas.openxmlformats.org/officeDocument/2006/relationships/tags" Target="../tags/tag22.xml"/><Relationship Id="rId4" Type="http://schemas.openxmlformats.org/officeDocument/2006/relationships/image" Target="../media/image4.png"/></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14.xml"/><Relationship Id="rId1" Type="http://schemas.openxmlformats.org/officeDocument/2006/relationships/tags" Target="../tags/tag23.xml"/><Relationship Id="rId4" Type="http://schemas.openxmlformats.org/officeDocument/2006/relationships/image" Target="../media/image4.png"/></Relationships>
</file>

<file path=ppt/slides/_rels/slide25.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24.xml"/><Relationship Id="rId1" Type="http://schemas.openxmlformats.org/officeDocument/2006/relationships/themeOverride" Target="../theme/themeOverride1.xml"/><Relationship Id="rId6" Type="http://schemas.openxmlformats.org/officeDocument/2006/relationships/image" Target="../media/image4.png"/><Relationship Id="rId5" Type="http://schemas.openxmlformats.org/officeDocument/2006/relationships/image" Target="../media/image1.png"/><Relationship Id="rId4"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14.xml"/><Relationship Id="rId1" Type="http://schemas.openxmlformats.org/officeDocument/2006/relationships/tags" Target="../tags/tag25.xml"/><Relationship Id="rId4" Type="http://schemas.openxmlformats.org/officeDocument/2006/relationships/image" Target="../media/image4.png"/></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7.xml"/><Relationship Id="rId2" Type="http://schemas.openxmlformats.org/officeDocument/2006/relationships/slideLayout" Target="../slideLayouts/slideLayout14.xml"/><Relationship Id="rId1" Type="http://schemas.openxmlformats.org/officeDocument/2006/relationships/tags" Target="../tags/tag26.xml"/><Relationship Id="rId4" Type="http://schemas.openxmlformats.org/officeDocument/2006/relationships/image" Target="../media/image4.png"/></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28.xml"/><Relationship Id="rId2" Type="http://schemas.openxmlformats.org/officeDocument/2006/relationships/slideLayout" Target="../slideLayouts/slideLayout14.xml"/><Relationship Id="rId1" Type="http://schemas.openxmlformats.org/officeDocument/2006/relationships/tags" Target="../tags/tag27.xml"/><Relationship Id="rId4" Type="http://schemas.openxmlformats.org/officeDocument/2006/relationships/image" Target="../media/image4.png"/></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29.xml"/><Relationship Id="rId2" Type="http://schemas.openxmlformats.org/officeDocument/2006/relationships/slideLayout" Target="../slideLayouts/slideLayout1.xml"/><Relationship Id="rId1" Type="http://schemas.openxmlformats.org/officeDocument/2006/relationships/tags" Target="../tags/tag28.xml"/><Relationship Id="rId4" Type="http://schemas.openxmlformats.org/officeDocument/2006/relationships/image" Target="../media/image4.png"/></Relationships>
</file>

<file path=ppt/slides/_rels/slide30.xml.rels><?xml version="1.0" encoding="UTF-8" standalone="yes"?>
<Relationships xmlns="http://schemas.openxmlformats.org/package/2006/relationships"><Relationship Id="rId3" Type="http://schemas.openxmlformats.org/officeDocument/2006/relationships/notesSlide" Target="../notesSlides/notesSlide30.xml"/><Relationship Id="rId2" Type="http://schemas.openxmlformats.org/officeDocument/2006/relationships/slideLayout" Target="../slideLayouts/slideLayout14.xml"/><Relationship Id="rId1" Type="http://schemas.openxmlformats.org/officeDocument/2006/relationships/tags" Target="../tags/tag29.xml"/><Relationship Id="rId4" Type="http://schemas.openxmlformats.org/officeDocument/2006/relationships/image" Target="../media/image4.png"/></Relationships>
</file>

<file path=ppt/slides/_rels/slide31.xml.rels><?xml version="1.0" encoding="UTF-8" standalone="yes"?>
<Relationships xmlns="http://schemas.openxmlformats.org/package/2006/relationships"><Relationship Id="rId3" Type="http://schemas.openxmlformats.org/officeDocument/2006/relationships/notesSlide" Target="../notesSlides/notesSlide31.xml"/><Relationship Id="rId2" Type="http://schemas.openxmlformats.org/officeDocument/2006/relationships/slideLayout" Target="../slideLayouts/slideLayout14.xml"/><Relationship Id="rId1" Type="http://schemas.openxmlformats.org/officeDocument/2006/relationships/tags" Target="../tags/tag30.xml"/><Relationship Id="rId4" Type="http://schemas.openxmlformats.org/officeDocument/2006/relationships/image" Target="../media/image4.png"/></Relationships>
</file>

<file path=ppt/slides/_rels/slide32.xml.rels><?xml version="1.0" encoding="UTF-8" standalone="yes"?>
<Relationships xmlns="http://schemas.openxmlformats.org/package/2006/relationships"><Relationship Id="rId3" Type="http://schemas.openxmlformats.org/officeDocument/2006/relationships/notesSlide" Target="../notesSlides/notesSlide32.xml"/><Relationship Id="rId2" Type="http://schemas.openxmlformats.org/officeDocument/2006/relationships/slideLayout" Target="../slideLayouts/slideLayout1.xml"/><Relationship Id="rId1" Type="http://schemas.openxmlformats.org/officeDocument/2006/relationships/tags" Target="../tags/tag31.xml"/><Relationship Id="rId4" Type="http://schemas.openxmlformats.org/officeDocument/2006/relationships/image" Target="../media/image4.png"/></Relationships>
</file>

<file path=ppt/slides/_rels/slide33.xml.rels><?xml version="1.0" encoding="UTF-8" standalone="yes"?>
<Relationships xmlns="http://schemas.openxmlformats.org/package/2006/relationships"><Relationship Id="rId3" Type="http://schemas.openxmlformats.org/officeDocument/2006/relationships/notesSlide" Target="../notesSlides/notesSlide33.xml"/><Relationship Id="rId2" Type="http://schemas.openxmlformats.org/officeDocument/2006/relationships/slideLayout" Target="../slideLayouts/slideLayout14.xml"/><Relationship Id="rId1" Type="http://schemas.openxmlformats.org/officeDocument/2006/relationships/tags" Target="../tags/tag32.xml"/><Relationship Id="rId4" Type="http://schemas.openxmlformats.org/officeDocument/2006/relationships/image" Target="../media/image4.png"/></Relationships>
</file>

<file path=ppt/slides/_rels/slide34.xml.rels><?xml version="1.0" encoding="UTF-8" standalone="yes"?>
<Relationships xmlns="http://schemas.openxmlformats.org/package/2006/relationships"><Relationship Id="rId3" Type="http://schemas.openxmlformats.org/officeDocument/2006/relationships/notesSlide" Target="../notesSlides/notesSlide34.xml"/><Relationship Id="rId2" Type="http://schemas.openxmlformats.org/officeDocument/2006/relationships/slideLayout" Target="../slideLayouts/slideLayout14.xml"/><Relationship Id="rId1" Type="http://schemas.openxmlformats.org/officeDocument/2006/relationships/tags" Target="../tags/tag33.xml"/><Relationship Id="rId4" Type="http://schemas.openxmlformats.org/officeDocument/2006/relationships/image" Target="../media/image4.png"/></Relationships>
</file>

<file path=ppt/slides/_rels/slide35.xml.rels><?xml version="1.0" encoding="UTF-8" standalone="yes"?>
<Relationships xmlns="http://schemas.openxmlformats.org/package/2006/relationships"><Relationship Id="rId3" Type="http://schemas.openxmlformats.org/officeDocument/2006/relationships/notesSlide" Target="../notesSlides/notesSlide35.xml"/><Relationship Id="rId2" Type="http://schemas.openxmlformats.org/officeDocument/2006/relationships/slideLayout" Target="../slideLayouts/slideLayout13.xml"/><Relationship Id="rId1" Type="http://schemas.openxmlformats.org/officeDocument/2006/relationships/tags" Target="../tags/tag34.xml"/><Relationship Id="rId5" Type="http://schemas.openxmlformats.org/officeDocument/2006/relationships/image" Target="../media/image4.png"/><Relationship Id="rId4" Type="http://schemas.openxmlformats.org/officeDocument/2006/relationships/image" Target="../media/image5.jpeg"/></Relationships>
</file>

<file path=ppt/slides/_rels/slide36.xml.rels><?xml version="1.0" encoding="UTF-8" standalone="yes"?>
<Relationships xmlns="http://schemas.openxmlformats.org/package/2006/relationships"><Relationship Id="rId3" Type="http://schemas.openxmlformats.org/officeDocument/2006/relationships/notesSlide" Target="../notesSlides/notesSlide36.xml"/><Relationship Id="rId2" Type="http://schemas.openxmlformats.org/officeDocument/2006/relationships/slideLayout" Target="../slideLayouts/slideLayout13.xml"/><Relationship Id="rId1" Type="http://schemas.openxmlformats.org/officeDocument/2006/relationships/tags" Target="../tags/tag35.xml"/><Relationship Id="rId5" Type="http://schemas.openxmlformats.org/officeDocument/2006/relationships/image" Target="../media/image4.png"/><Relationship Id="rId4" Type="http://schemas.openxmlformats.org/officeDocument/2006/relationships/image" Target="../media/image5.jpeg"/></Relationships>
</file>

<file path=ppt/slides/_rels/slide37.xml.rels><?xml version="1.0" encoding="UTF-8" standalone="yes"?>
<Relationships xmlns="http://schemas.openxmlformats.org/package/2006/relationships"><Relationship Id="rId3" Type="http://schemas.openxmlformats.org/officeDocument/2006/relationships/notesSlide" Target="../notesSlides/notesSlide37.xml"/><Relationship Id="rId2" Type="http://schemas.openxmlformats.org/officeDocument/2006/relationships/slideLayout" Target="../slideLayouts/slideLayout13.xml"/><Relationship Id="rId1" Type="http://schemas.openxmlformats.org/officeDocument/2006/relationships/tags" Target="../tags/tag36.xml"/><Relationship Id="rId5" Type="http://schemas.openxmlformats.org/officeDocument/2006/relationships/image" Target="../media/image4.png"/><Relationship Id="rId4" Type="http://schemas.openxmlformats.org/officeDocument/2006/relationships/image" Target="../media/image5.jpeg"/></Relationships>
</file>

<file path=ppt/slides/_rels/slide3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5.xml"/><Relationship Id="rId5" Type="http://schemas.openxmlformats.org/officeDocument/2006/relationships/image" Target="../media/image9.png"/><Relationship Id="rId4" Type="http://schemas.openxmlformats.org/officeDocument/2006/relationships/image" Target="../media/image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837904" y="3703229"/>
            <a:ext cx="5216525" cy="398780"/>
          </a:xfrm>
          <a:prstGeom prst="rect">
            <a:avLst/>
          </a:prstGeom>
          <a:noFill/>
        </p:spPr>
        <p:txBody>
          <a:bodyPr wrap="square" rtlCol="0">
            <a:spAutoFit/>
          </a:bodyPr>
          <a:lstStyle/>
          <a:p>
            <a:r>
              <a:rPr lang="en-US" sz="2000" dirty="0">
                <a:latin typeface="Times New Roman" panose="02020603050405020304" pitchFamily="18" charset="0"/>
                <a:cs typeface="Times New Roman" panose="02020603050405020304" pitchFamily="18" charset="0"/>
              </a:rPr>
              <a:t>Prepared by Dr. Hayat Farag</a:t>
            </a:r>
          </a:p>
        </p:txBody>
      </p:sp>
      <p:sp>
        <p:nvSpPr>
          <p:cNvPr id="31" name="TextBox 30"/>
          <p:cNvSpPr txBox="1"/>
          <p:nvPr/>
        </p:nvSpPr>
        <p:spPr>
          <a:xfrm>
            <a:off x="688662" y="2508440"/>
            <a:ext cx="4921219" cy="677108"/>
          </a:xfrm>
          <a:prstGeom prst="rect">
            <a:avLst/>
          </a:prstGeom>
          <a:noFill/>
        </p:spPr>
        <p:txBody>
          <a:bodyPr wrap="square" rtlCol="0">
            <a:spAutoFit/>
          </a:bodyPr>
          <a:lstStyle/>
          <a:p>
            <a:r>
              <a:rPr lang="en-US" sz="3800" b="1" dirty="0">
                <a:solidFill>
                  <a:srgbClr val="00B0F0"/>
                </a:solidFill>
                <a:latin typeface="Times New Roman" panose="02020603050405020304" pitchFamily="18" charset="0"/>
                <a:cs typeface="Times New Roman" panose="02020603050405020304" pitchFamily="18" charset="0"/>
              </a:rPr>
              <a:t>Commercial Insurance</a:t>
            </a:r>
          </a:p>
        </p:txBody>
      </p:sp>
      <p:sp>
        <p:nvSpPr>
          <p:cNvPr id="34" name="Rectangle: Rounded Corners 33"/>
          <p:cNvSpPr/>
          <p:nvPr/>
        </p:nvSpPr>
        <p:spPr>
          <a:xfrm>
            <a:off x="158198" y="5839083"/>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a:t>
            </a:r>
            <a:r>
              <a:rPr lang="ar-EG" sz="2800" b="1" dirty="0">
                <a:solidFill>
                  <a:schemeClr val="bg1"/>
                </a:solidFill>
                <a:latin typeface="Times New Roman" panose="02020603050405020304" pitchFamily="18" charset="0"/>
                <a:cs typeface="Times New Roman" panose="02020603050405020304" pitchFamily="18" charset="0"/>
              </a:rPr>
              <a:t>10</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p:cNvSpPr txBox="1"/>
          <p:nvPr/>
        </p:nvSpPr>
        <p:spPr>
          <a:xfrm>
            <a:off x="329269" y="5104240"/>
            <a:ext cx="1949123"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MHA631</a:t>
            </a:r>
          </a:p>
          <a:p>
            <a:r>
              <a:rPr lang="en-US" sz="2000" dirty="0">
                <a:latin typeface="Times New Roman" panose="02020603050405020304" pitchFamily="18" charset="0"/>
                <a:cs typeface="Times New Roman" panose="02020603050405020304" pitchFamily="18" charset="0"/>
              </a:rPr>
              <a:t>Health Insurance</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4072624" y="802093"/>
            <a:ext cx="3902032" cy="646331"/>
          </a:xfrm>
          <a:prstGeom prst="rect">
            <a:avLst/>
          </a:prstGeom>
          <a:noFill/>
        </p:spPr>
        <p:txBody>
          <a:bodyPr wrap="square" rtlCol="0">
            <a:spAutoFit/>
          </a:bodyPr>
          <a:lstStyle/>
          <a:p>
            <a:pPr algn="ctr"/>
            <a:r>
              <a:rPr lang="en-US" sz="3600" b="1" dirty="0">
                <a:latin typeface="Times New Roman" panose="02020603050405020304" pitchFamily="18" charset="0"/>
                <a:cs typeface="Times New Roman" panose="02020603050405020304" pitchFamily="18" charset="0"/>
              </a:rPr>
              <a:t>Objectives </a:t>
            </a:r>
          </a:p>
        </p:txBody>
      </p:sp>
      <p:sp>
        <p:nvSpPr>
          <p:cNvPr id="48" name="TextBox 47"/>
          <p:cNvSpPr txBox="1"/>
          <p:nvPr/>
        </p:nvSpPr>
        <p:spPr>
          <a:xfrm>
            <a:off x="825500" y="1946480"/>
            <a:ext cx="10541000" cy="3731278"/>
          </a:xfrm>
          <a:prstGeom prst="rect">
            <a:avLst/>
          </a:prstGeom>
          <a:noFill/>
        </p:spPr>
        <p:txBody>
          <a:bodyPr wrap="square" rtlCol="0">
            <a:spAutoFit/>
          </a:bodyPr>
          <a:lstStyle/>
          <a:p>
            <a:pPr marL="342900" marR="0" lvl="0" indent="-342900" algn="just" rtl="0">
              <a:lnSpc>
                <a:spcPct val="300000"/>
              </a:lnSpc>
              <a:buFont typeface="Symbol" panose="05050102010706020507" pitchFamily="18" charset="2"/>
              <a:buChar char=""/>
            </a:pPr>
            <a:r>
              <a:rPr lang="en-US" sz="2800" kern="100" dirty="0">
                <a:effectLst/>
                <a:latin typeface="Times New Roman" panose="02020603050405020304" pitchFamily="18" charset="0"/>
                <a:ea typeface="Aptos" panose="020B0004020202020204" pitchFamily="34" charset="0"/>
                <a:cs typeface="Arial" panose="020B0604020202020204" pitchFamily="34" charset="0"/>
              </a:rPr>
              <a:t>Understand Commercial Health Insurance.</a:t>
            </a:r>
          </a:p>
          <a:p>
            <a:pPr marL="342900" marR="0" lvl="0" indent="-342900" algn="just" rtl="0">
              <a:lnSpc>
                <a:spcPct val="300000"/>
              </a:lnSpc>
              <a:buFont typeface="Symbol" panose="05050102010706020507" pitchFamily="18" charset="2"/>
              <a:buChar char=""/>
            </a:pPr>
            <a:r>
              <a:rPr lang="en-US" sz="2800" kern="100" dirty="0">
                <a:latin typeface="Times New Roman" panose="02020603050405020304" pitchFamily="18" charset="0"/>
                <a:ea typeface="Aptos" panose="020B0004020202020204" pitchFamily="34" charset="0"/>
                <a:cs typeface="Arial" panose="020B0604020202020204" pitchFamily="34" charset="0"/>
              </a:rPr>
              <a:t>Explore Automobile, Disability, and Liability Insurance.</a:t>
            </a:r>
          </a:p>
          <a:p>
            <a:pPr marL="342900" marR="0" lvl="0" indent="-342900" algn="just" rtl="0">
              <a:lnSpc>
                <a:spcPct val="300000"/>
              </a:lnSpc>
              <a:buFont typeface="Symbol" panose="05050102010706020507" pitchFamily="18" charset="2"/>
              <a:buChar char=""/>
            </a:pPr>
            <a:r>
              <a:rPr lang="en-US" sz="2800" kern="100" dirty="0">
                <a:latin typeface="Times New Roman" panose="02020603050405020304" pitchFamily="18" charset="0"/>
                <a:ea typeface="Aptos" panose="020B0004020202020204" pitchFamily="34" charset="0"/>
                <a:cs typeface="Arial" panose="020B0604020202020204" pitchFamily="34" charset="0"/>
              </a:rPr>
              <a:t>Discuss Commercial Secondary Coverage.</a:t>
            </a: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389596-9DC9-43C4-5D32-2FED9DD0353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4CF6653-FB3D-F869-E0A3-CECA4900E1C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9F3A5310-1DE6-F47B-0906-BA3A8B19722D}"/>
              </a:ext>
            </a:extLst>
          </p:cNvPr>
          <p:cNvSpPr txBox="1"/>
          <p:nvPr/>
        </p:nvSpPr>
        <p:spPr>
          <a:xfrm>
            <a:off x="2577071" y="935396"/>
            <a:ext cx="7060214" cy="67710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800" b="1" dirty="0">
                <a:effectLst/>
                <a:latin typeface="Times New Roman" panose="02020603050405020304" pitchFamily="18" charset="0"/>
                <a:ea typeface="Aptos" panose="020B0004020202020204" pitchFamily="34" charset="0"/>
                <a:cs typeface="Arial" panose="020B0604020202020204" pitchFamily="34" charset="0"/>
              </a:rPr>
              <a:t>Commercial Health Insurance</a:t>
            </a:r>
            <a:endParaRPr kumimoji="0" lang="en-US" sz="38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FAA0A37B-D601-B2BC-7CA1-372CAF1435C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ABC713D2-3039-DCEA-9727-9BDDF31010FE}"/>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67CC43C-A38F-8F59-CF69-FED6D7B37031}"/>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10</a:t>
            </a:r>
          </a:p>
        </p:txBody>
      </p:sp>
      <p:sp>
        <p:nvSpPr>
          <p:cNvPr id="48" name="TextBox 47">
            <a:extLst>
              <a:ext uri="{FF2B5EF4-FFF2-40B4-BE49-F238E27FC236}">
                <a16:creationId xmlns:a16="http://schemas.microsoft.com/office/drawing/2014/main" id="{3D732FC7-7226-90A6-A1E3-9C864B43B719}"/>
              </a:ext>
            </a:extLst>
          </p:cNvPr>
          <p:cNvSpPr txBox="1"/>
          <p:nvPr/>
        </p:nvSpPr>
        <p:spPr>
          <a:xfrm>
            <a:off x="919748" y="2121491"/>
            <a:ext cx="10084050" cy="3698385"/>
          </a:xfrm>
          <a:prstGeom prst="rect">
            <a:avLst/>
          </a:prstGeom>
          <a:noFill/>
        </p:spPr>
        <p:txBody>
          <a:bodyPr wrap="square" rtlCol="0">
            <a:spAutoFit/>
          </a:bodyPr>
          <a:lstStyle/>
          <a:p>
            <a:pPr marL="285750" marR="0" indent="-285750" algn="just">
              <a:lnSpc>
                <a:spcPct val="150000"/>
              </a:lnSpc>
              <a:spcAft>
                <a:spcPts val="600"/>
              </a:spcAft>
              <a:buFont typeface="Arial" panose="020B0604020202020204" pitchFamily="34" charset="0"/>
              <a:buChar char="•"/>
            </a:pPr>
            <a:r>
              <a:rPr lang="en-US" sz="2600" b="1" kern="100" dirty="0">
                <a:solidFill>
                  <a:srgbClr val="0070C0"/>
                </a:solidFill>
                <a:latin typeface="Times New Roman" panose="02020603050405020304" pitchFamily="18" charset="0"/>
                <a:ea typeface="Aptos" panose="020B0004020202020204" pitchFamily="34" charset="0"/>
                <a:cs typeface="Arial" panose="020B0604020202020204" pitchFamily="34" charset="0"/>
              </a:rPr>
              <a:t>Commercial health insurance </a:t>
            </a:r>
            <a:r>
              <a:rPr lang="en-US" sz="2600" kern="100" dirty="0">
                <a:latin typeface="Times New Roman" panose="02020603050405020304" pitchFamily="18" charset="0"/>
                <a:ea typeface="Aptos" panose="020B0004020202020204" pitchFamily="34" charset="0"/>
                <a:cs typeface="Arial" panose="020B0604020202020204" pitchFamily="34" charset="0"/>
              </a:rPr>
              <a:t>covers the medical expenses of </a:t>
            </a:r>
            <a:r>
              <a:rPr lang="en-US" sz="2600" kern="100" dirty="0">
                <a:effectLst>
                  <a:outerShdw blurRad="38100" dist="38100" dir="2700000" algn="tl">
                    <a:srgbClr val="000000">
                      <a:alpha val="43137"/>
                    </a:srgbClr>
                  </a:outerShdw>
                </a:effectLst>
                <a:latin typeface="Times New Roman" panose="02020603050405020304" pitchFamily="18" charset="0"/>
                <a:ea typeface="Aptos" panose="020B0004020202020204" pitchFamily="34" charset="0"/>
                <a:cs typeface="Arial" panose="020B0604020202020204" pitchFamily="34" charset="0"/>
              </a:rPr>
              <a:t>individuals</a:t>
            </a:r>
            <a:r>
              <a:rPr lang="en-US" sz="2600" kern="100" dirty="0">
                <a:latin typeface="Times New Roman" panose="02020603050405020304" pitchFamily="18" charset="0"/>
                <a:ea typeface="Aptos" panose="020B0004020202020204" pitchFamily="34" charset="0"/>
                <a:cs typeface="Arial" panose="020B0604020202020204" pitchFamily="34" charset="0"/>
              </a:rPr>
              <a:t> (e.g., private health insurance) and </a:t>
            </a:r>
            <a:r>
              <a:rPr lang="en-US" sz="2600" kern="100" dirty="0">
                <a:effectLst>
                  <a:outerShdw blurRad="38100" dist="38100" dir="2700000" algn="tl">
                    <a:srgbClr val="000000">
                      <a:alpha val="43137"/>
                    </a:srgbClr>
                  </a:outerShdw>
                </a:effectLst>
                <a:latin typeface="Times New Roman" panose="02020603050405020304" pitchFamily="18" charset="0"/>
                <a:ea typeface="Aptos" panose="020B0004020202020204" pitchFamily="34" charset="0"/>
                <a:cs typeface="Arial" panose="020B0604020202020204" pitchFamily="34" charset="0"/>
              </a:rPr>
              <a:t>groups</a:t>
            </a:r>
            <a:r>
              <a:rPr lang="en-US" sz="2600" kern="100" dirty="0">
                <a:latin typeface="Times New Roman" panose="02020603050405020304" pitchFamily="18" charset="0"/>
                <a:ea typeface="Aptos" panose="020B0004020202020204" pitchFamily="34" charset="0"/>
                <a:cs typeface="Arial" panose="020B0604020202020204" pitchFamily="34" charset="0"/>
              </a:rPr>
              <a:t> (e.g., employer group health insurance).</a:t>
            </a:r>
          </a:p>
          <a:p>
            <a:pPr marL="285750" marR="0" indent="-285750" algn="just">
              <a:lnSpc>
                <a:spcPct val="150000"/>
              </a:lnSpc>
              <a:spcAft>
                <a:spcPts val="600"/>
              </a:spcAft>
              <a:buFont typeface="Arial" panose="020B0604020202020204" pitchFamily="34" charset="0"/>
              <a:buChar char="•"/>
            </a:pPr>
            <a:r>
              <a:rPr lang="en-US" sz="2600" kern="100" dirty="0">
                <a:latin typeface="Times New Roman" panose="02020603050405020304" pitchFamily="18" charset="0"/>
                <a:ea typeface="Aptos" panose="020B0004020202020204" pitchFamily="34" charset="0"/>
                <a:cs typeface="Arial" panose="020B0604020202020204" pitchFamily="34" charset="0"/>
              </a:rPr>
              <a:t>Premiums and benefits </a:t>
            </a:r>
            <a:r>
              <a:rPr lang="en-US" sz="2600" kern="100" dirty="0">
                <a:effectLst>
                  <a:outerShdw blurRad="38100" dist="38100" dir="2700000" algn="tl">
                    <a:srgbClr val="000000">
                      <a:alpha val="43137"/>
                    </a:srgbClr>
                  </a:outerShdw>
                </a:effectLst>
                <a:latin typeface="Times New Roman" panose="02020603050405020304" pitchFamily="18" charset="0"/>
                <a:ea typeface="Aptos" panose="020B0004020202020204" pitchFamily="34" charset="0"/>
                <a:cs typeface="Arial" panose="020B0604020202020204" pitchFamily="34" charset="0"/>
              </a:rPr>
              <a:t>vary</a:t>
            </a:r>
            <a:r>
              <a:rPr lang="en-US" sz="2600" kern="100" dirty="0">
                <a:latin typeface="Times New Roman" panose="02020603050405020304" pitchFamily="18" charset="0"/>
                <a:ea typeface="Aptos" panose="020B0004020202020204" pitchFamily="34" charset="0"/>
                <a:cs typeface="Arial" panose="020B0604020202020204" pitchFamily="34" charset="0"/>
              </a:rPr>
              <a:t> according to the </a:t>
            </a:r>
            <a:r>
              <a:rPr lang="en-US" sz="2600" kern="100" dirty="0">
                <a:solidFill>
                  <a:srgbClr val="F58221"/>
                </a:solidFill>
                <a:effectLst>
                  <a:outerShdw blurRad="38100" dist="38100" dir="2700000" algn="tl">
                    <a:srgbClr val="000000">
                      <a:alpha val="43137"/>
                    </a:srgbClr>
                  </a:outerShdw>
                </a:effectLst>
                <a:latin typeface="Times New Roman" panose="02020603050405020304" pitchFamily="18" charset="0"/>
                <a:ea typeface="Aptos" panose="020B0004020202020204" pitchFamily="34" charset="0"/>
                <a:cs typeface="Arial" panose="020B0604020202020204" pitchFamily="34" charset="0"/>
              </a:rPr>
              <a:t>type of plan</a:t>
            </a:r>
            <a:r>
              <a:rPr lang="en-US" sz="2600" kern="100" dirty="0">
                <a:solidFill>
                  <a:srgbClr val="F58221"/>
                </a:solidFill>
                <a:latin typeface="Times New Roman" panose="02020603050405020304" pitchFamily="18" charset="0"/>
                <a:ea typeface="Aptos" panose="020B0004020202020204" pitchFamily="34" charset="0"/>
                <a:cs typeface="Arial" panose="020B0604020202020204" pitchFamily="34" charset="0"/>
              </a:rPr>
              <a:t> </a:t>
            </a:r>
            <a:r>
              <a:rPr lang="en-US" sz="2600" kern="100" dirty="0">
                <a:latin typeface="Times New Roman" panose="02020603050405020304" pitchFamily="18" charset="0"/>
                <a:ea typeface="Aptos" panose="020B0004020202020204" pitchFamily="34" charset="0"/>
                <a:cs typeface="Arial" panose="020B0604020202020204" pitchFamily="34" charset="0"/>
              </a:rPr>
              <a:t>offered, but group health insurance usually costs less than individual private health insurance.</a:t>
            </a:r>
          </a:p>
        </p:txBody>
      </p:sp>
      <p:pic>
        <p:nvPicPr>
          <p:cNvPr id="7" name="Graphic 21">
            <a:extLst>
              <a:ext uri="{FF2B5EF4-FFF2-40B4-BE49-F238E27FC236}">
                <a16:creationId xmlns:a16="http://schemas.microsoft.com/office/drawing/2014/main" id="{A24A8651-5356-C8BF-6E6C-FB6F86067E8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12293888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61207A-9FE9-9BE9-86DF-C13BC6CA297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F1BF58A-8E96-9E72-22A4-1D0236355F1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8FBC4727-BFF8-2847-9DB4-DF55164A816E}"/>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C9299C6B-63F6-E7B4-2E4B-3E31EFBEDF12}"/>
              </a:ext>
            </a:extLst>
          </p:cNvPr>
          <p:cNvSpPr/>
          <p:nvPr/>
        </p:nvSpPr>
        <p:spPr>
          <a:xfrm>
            <a:off x="1170274"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b="1" i="1" kern="100" dirty="0">
                <a:effectLst/>
                <a:latin typeface="Times New Roman" panose="02020603050405020304" pitchFamily="18" charset="0"/>
                <a:ea typeface="Aptos" panose="020B0004020202020204" pitchFamily="34" charset="0"/>
                <a:cs typeface="Arial" panose="020B0604020202020204" pitchFamily="34" charset="0"/>
              </a:rPr>
              <a:t>It is important to remember the familiar phrase “If it wasn’t documented, it wasn’t done.”</a:t>
            </a:r>
            <a:endParaRPr lang="en-US" sz="1800" kern="100" dirty="0">
              <a:effectLst/>
              <a:latin typeface="Times New Roman" panose="02020603050405020304" pitchFamily="18" charset="0"/>
              <a:ea typeface="Aptos" panose="020B0004020202020204" pitchFamily="34" charset="0"/>
              <a:cs typeface="Arial" panose="020B0604020202020204" pitchFamily="34" charset="0"/>
            </a:endParaRPr>
          </a:p>
          <a:p>
            <a:pPr algn="ctr"/>
            <a:r>
              <a:rPr lang="en-US" sz="1800" b="1" i="1" kern="100" dirty="0">
                <a:effectLst/>
                <a:latin typeface="Times New Roman" panose="02020603050405020304" pitchFamily="18" charset="0"/>
                <a:ea typeface="Aptos" panose="020B0004020202020204" pitchFamily="34" charset="0"/>
                <a:cs typeface="Arial" panose="020B0604020202020204" pitchFamily="34" charset="0"/>
              </a:rPr>
              <a:t>It is important to remember the familiar phrase “If it wasn’t documented, it wasn’t done.”</a:t>
            </a:r>
            <a:endParaRPr lang="en-US" sz="1800" kern="100" dirty="0">
              <a:effectLst/>
              <a:latin typeface="Times New Roman" panose="02020603050405020304" pitchFamily="18" charset="0"/>
              <a:ea typeface="Aptos" panose="020B0004020202020204" pitchFamily="34" charset="0"/>
              <a:cs typeface="Arial" panose="020B0604020202020204" pitchFamily="34" charset="0"/>
            </a:endParaRPr>
          </a:p>
          <a:p>
            <a:pPr algn="ctr"/>
            <a:endParaRPr lang="en-US" dirty="0"/>
          </a:p>
        </p:txBody>
      </p:sp>
      <p:pic>
        <p:nvPicPr>
          <p:cNvPr id="5" name="Graphic 21">
            <a:extLst>
              <a:ext uri="{FF2B5EF4-FFF2-40B4-BE49-F238E27FC236}">
                <a16:creationId xmlns:a16="http://schemas.microsoft.com/office/drawing/2014/main" id="{93CF6352-BB5C-1D5D-CB84-AD094B4F934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9C54B17B-2020-0F17-E856-0F8650CB5900}"/>
              </a:ext>
            </a:extLst>
          </p:cNvPr>
          <p:cNvSpPr txBox="1"/>
          <p:nvPr/>
        </p:nvSpPr>
        <p:spPr>
          <a:xfrm>
            <a:off x="1675976" y="2976471"/>
            <a:ext cx="8109707" cy="1067600"/>
          </a:xfrm>
          <a:prstGeom prst="rect">
            <a:avLst/>
          </a:prstGeom>
          <a:noFill/>
        </p:spPr>
        <p:txBody>
          <a:bodyPr wrap="square" rtlCol="0">
            <a:spAutoFit/>
          </a:bodyPr>
          <a:lstStyle/>
          <a:p>
            <a:pPr marL="0" marR="0" algn="just">
              <a:lnSpc>
                <a:spcPct val="150000"/>
              </a:lnSpc>
              <a:spcAft>
                <a:spcPts val="600"/>
              </a:spcAft>
            </a:pPr>
            <a:r>
              <a:rPr lang="en-US" sz="4800" b="1" kern="100" dirty="0">
                <a:effectLst/>
                <a:latin typeface="Times New Roman" panose="02020603050405020304" pitchFamily="18" charset="0"/>
                <a:ea typeface="Aptos" panose="020B0004020202020204" pitchFamily="34" charset="0"/>
                <a:cs typeface="Arial" panose="020B0604020202020204" pitchFamily="34" charset="0"/>
              </a:rPr>
              <a:t>Individual Health Insurance </a:t>
            </a:r>
          </a:p>
        </p:txBody>
      </p:sp>
    </p:spTree>
    <p:custDataLst>
      <p:tags r:id="rId1"/>
    </p:custDataLst>
    <p:extLst>
      <p:ext uri="{BB962C8B-B14F-4D97-AF65-F5344CB8AC3E}">
        <p14:creationId xmlns:p14="http://schemas.microsoft.com/office/powerpoint/2010/main" val="39218626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4D3F31-D519-021A-9210-68AE42A7324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E990423-67C4-44BD-9957-42233B0F582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001408C9-351B-0428-21AF-C5BDE9A017FE}"/>
              </a:ext>
            </a:extLst>
          </p:cNvPr>
          <p:cNvSpPr txBox="1"/>
          <p:nvPr/>
        </p:nvSpPr>
        <p:spPr>
          <a:xfrm>
            <a:off x="2577071" y="935396"/>
            <a:ext cx="7060214" cy="67710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800" b="1" dirty="0">
                <a:solidFill>
                  <a:srgbClr val="0070C0"/>
                </a:solidFill>
                <a:effectLst/>
                <a:latin typeface="Times New Roman" panose="02020603050405020304" pitchFamily="18" charset="0"/>
                <a:ea typeface="Aptos" panose="020B0004020202020204" pitchFamily="34" charset="0"/>
                <a:cs typeface="Arial" panose="020B0604020202020204" pitchFamily="34" charset="0"/>
              </a:rPr>
              <a:t>Individual Health Insurance </a:t>
            </a:r>
            <a:endParaRPr kumimoji="0" lang="en-US" sz="3800" b="1" i="0" u="none" strike="noStrike" kern="1200" cap="none" spc="0" normalizeH="0" baseline="0" noProof="0" dirty="0">
              <a:ln>
                <a:noFill/>
              </a:ln>
              <a:solidFill>
                <a:srgbClr val="0070C0"/>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F73602F6-6D6F-1F26-3673-341C4E1043A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CB85F6F6-A872-5214-2290-64F2AC958FA5}"/>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BF6D785-5655-7E44-1A1A-E06FF364646C}"/>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10</a:t>
            </a:r>
          </a:p>
        </p:txBody>
      </p:sp>
      <p:sp>
        <p:nvSpPr>
          <p:cNvPr id="48" name="TextBox 47">
            <a:extLst>
              <a:ext uri="{FF2B5EF4-FFF2-40B4-BE49-F238E27FC236}">
                <a16:creationId xmlns:a16="http://schemas.microsoft.com/office/drawing/2014/main" id="{5BCB3B70-8F6F-5558-C142-A585B55D3FCF}"/>
              </a:ext>
            </a:extLst>
          </p:cNvPr>
          <p:cNvSpPr txBox="1"/>
          <p:nvPr/>
        </p:nvSpPr>
        <p:spPr>
          <a:xfrm>
            <a:off x="919748" y="2121491"/>
            <a:ext cx="10084050" cy="3267176"/>
          </a:xfrm>
          <a:prstGeom prst="rect">
            <a:avLst/>
          </a:prstGeom>
          <a:noFill/>
        </p:spPr>
        <p:txBody>
          <a:bodyPr wrap="square" rtlCol="0">
            <a:spAutoFit/>
          </a:bodyPr>
          <a:lstStyle/>
          <a:p>
            <a:pPr marL="285750" marR="0" indent="-285750" algn="just">
              <a:lnSpc>
                <a:spcPct val="150000"/>
              </a:lnSpc>
              <a:spcAft>
                <a:spcPts val="600"/>
              </a:spcAft>
              <a:buFont typeface="Arial" panose="020B0604020202020204" pitchFamily="34" charset="0"/>
              <a:buChar char="•"/>
            </a:pPr>
            <a:r>
              <a:rPr lang="en-US" sz="2750" kern="100" dirty="0">
                <a:latin typeface="Times New Roman" panose="02020603050405020304" pitchFamily="18" charset="0"/>
                <a:ea typeface="Aptos" panose="020B0004020202020204" pitchFamily="34" charset="0"/>
                <a:cs typeface="Arial" panose="020B0604020202020204" pitchFamily="34" charset="0"/>
              </a:rPr>
              <a:t>Individual health insurance policies are regulated by individual states and include the following:</a:t>
            </a:r>
          </a:p>
          <a:p>
            <a:pPr marR="0" algn="just">
              <a:lnSpc>
                <a:spcPct val="150000"/>
              </a:lnSpc>
              <a:spcAft>
                <a:spcPts val="600"/>
              </a:spcAft>
            </a:pPr>
            <a:r>
              <a:rPr lang="en-US" sz="2750" kern="100" dirty="0">
                <a:solidFill>
                  <a:srgbClr val="00B0F0"/>
                </a:solidFill>
                <a:latin typeface="Times New Roman" panose="02020603050405020304" pitchFamily="18" charset="0"/>
                <a:ea typeface="Aptos" panose="020B0004020202020204" pitchFamily="34" charset="0"/>
                <a:cs typeface="Arial" panose="020B0604020202020204" pitchFamily="34" charset="0"/>
              </a:rPr>
              <a:t>●</a:t>
            </a:r>
            <a:r>
              <a:rPr lang="en-US" sz="2750" kern="100" dirty="0">
                <a:latin typeface="Times New Roman" panose="02020603050405020304" pitchFamily="18" charset="0"/>
                <a:ea typeface="Aptos" panose="020B0004020202020204" pitchFamily="34" charset="0"/>
                <a:cs typeface="Arial" panose="020B0604020202020204" pitchFamily="34" charset="0"/>
              </a:rPr>
              <a:t> </a:t>
            </a:r>
            <a:r>
              <a:rPr lang="en-US" sz="2750" b="1" kern="100" dirty="0">
                <a:solidFill>
                  <a:srgbClr val="00B0F0"/>
                </a:solidFill>
                <a:latin typeface="Times New Roman" panose="02020603050405020304" pitchFamily="18" charset="0"/>
                <a:ea typeface="Aptos" panose="020B0004020202020204" pitchFamily="34" charset="0"/>
                <a:cs typeface="Arial" panose="020B0604020202020204" pitchFamily="34" charset="0"/>
              </a:rPr>
              <a:t>Fee-for-service insurance </a:t>
            </a:r>
            <a:r>
              <a:rPr lang="en-US" sz="2750" kern="100" dirty="0">
                <a:latin typeface="Times New Roman" panose="02020603050405020304" pitchFamily="18" charset="0"/>
                <a:ea typeface="Aptos" panose="020B0004020202020204" pitchFamily="34" charset="0"/>
                <a:cs typeface="Arial" panose="020B0604020202020204" pitchFamily="34" charset="0"/>
              </a:rPr>
              <a:t>(traditional health insurance that covers a portion of services, such as inpatient hospitalizations or physician office visits, with the patient paying the remaining costs).</a:t>
            </a:r>
          </a:p>
        </p:txBody>
      </p:sp>
      <p:pic>
        <p:nvPicPr>
          <p:cNvPr id="7" name="Graphic 21">
            <a:extLst>
              <a:ext uri="{FF2B5EF4-FFF2-40B4-BE49-F238E27FC236}">
                <a16:creationId xmlns:a16="http://schemas.microsoft.com/office/drawing/2014/main" id="{65D5B56E-0B9A-76BA-7F29-47548D78024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315222618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BBAAAF-D88D-20BE-FFA2-41E21B503D5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E1A120B-7DD6-621C-C4AE-44BADA97574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AC9ACD13-44DD-B4CD-E575-5D0AB2D35F0C}"/>
              </a:ext>
            </a:extLst>
          </p:cNvPr>
          <p:cNvSpPr txBox="1"/>
          <p:nvPr/>
        </p:nvSpPr>
        <p:spPr>
          <a:xfrm>
            <a:off x="2577071" y="935396"/>
            <a:ext cx="7060214" cy="677108"/>
          </a:xfrm>
          <a:prstGeom prst="rect">
            <a:avLst/>
          </a:prstGeom>
          <a:noFill/>
        </p:spPr>
        <p:txBody>
          <a:bodyPr wrap="square" rtlCol="0">
            <a:spAutoFit/>
          </a:bodyPr>
          <a:lstStyle/>
          <a:p>
            <a:pPr lvl="0" algn="ctr">
              <a:defRPr/>
            </a:pPr>
            <a:r>
              <a:rPr lang="en-US" sz="3800" b="1" dirty="0">
                <a:solidFill>
                  <a:srgbClr val="0070C0"/>
                </a:solidFill>
                <a:latin typeface="Times New Roman" panose="02020603050405020304" pitchFamily="18" charset="0"/>
                <a:ea typeface="Aptos" panose="020B0004020202020204" pitchFamily="34" charset="0"/>
                <a:cs typeface="Arial" panose="020B0604020202020204" pitchFamily="34" charset="0"/>
              </a:rPr>
              <a:t>Individual Health Insurance </a:t>
            </a:r>
            <a:endParaRPr lang="en-US" sz="3800" b="1" dirty="0">
              <a:solidFill>
                <a:srgbClr val="0070C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41EEC41A-CC33-CC9F-CF3A-2AD8999F813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D89AC85E-3174-B155-6D8E-42869DAAB4E5}"/>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C234D5C-9C68-8F4F-8AD6-7A5DF7F160AF}"/>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10</a:t>
            </a:r>
          </a:p>
        </p:txBody>
      </p:sp>
      <p:sp>
        <p:nvSpPr>
          <p:cNvPr id="48" name="TextBox 47">
            <a:extLst>
              <a:ext uri="{FF2B5EF4-FFF2-40B4-BE49-F238E27FC236}">
                <a16:creationId xmlns:a16="http://schemas.microsoft.com/office/drawing/2014/main" id="{D54C0CCB-20FE-345A-F923-892999970515}"/>
              </a:ext>
            </a:extLst>
          </p:cNvPr>
          <p:cNvSpPr txBox="1"/>
          <p:nvPr/>
        </p:nvSpPr>
        <p:spPr>
          <a:xfrm>
            <a:off x="942308" y="2441585"/>
            <a:ext cx="10084050" cy="2600199"/>
          </a:xfrm>
          <a:prstGeom prst="rect">
            <a:avLst/>
          </a:prstGeom>
          <a:noFill/>
        </p:spPr>
        <p:txBody>
          <a:bodyPr wrap="square" rtlCol="0">
            <a:spAutoFit/>
          </a:bodyPr>
          <a:lstStyle/>
          <a:p>
            <a:pPr marR="0" algn="just">
              <a:lnSpc>
                <a:spcPct val="150000"/>
              </a:lnSpc>
              <a:spcAft>
                <a:spcPts val="600"/>
              </a:spcAft>
            </a:pPr>
            <a:r>
              <a:rPr lang="en-US" sz="2800" b="1" kern="100" dirty="0">
                <a:solidFill>
                  <a:srgbClr val="00B0F0"/>
                </a:solidFill>
                <a:latin typeface="Times New Roman" panose="02020603050405020304" pitchFamily="18" charset="0"/>
                <a:ea typeface="Aptos" panose="020B0004020202020204" pitchFamily="34" charset="0"/>
                <a:cs typeface="Arial" panose="020B0604020202020204" pitchFamily="34" charset="0"/>
              </a:rPr>
              <a:t>● High-risk pools </a:t>
            </a:r>
            <a:r>
              <a:rPr lang="en-US" sz="2800" kern="100" dirty="0">
                <a:latin typeface="Times New Roman" panose="02020603050405020304" pitchFamily="18" charset="0"/>
                <a:ea typeface="Aptos" panose="020B0004020202020204" pitchFamily="34" charset="0"/>
                <a:cs typeface="Arial" panose="020B0604020202020204" pitchFamily="34" charset="0"/>
              </a:rPr>
              <a:t>(“</a:t>
            </a:r>
            <a:r>
              <a:rPr lang="en-US" sz="2800" kern="100" dirty="0">
                <a:effectLst>
                  <a:outerShdw blurRad="38100" dist="38100" dir="2700000" algn="tl">
                    <a:srgbClr val="000000">
                      <a:alpha val="43137"/>
                    </a:srgbClr>
                  </a:outerShdw>
                </a:effectLst>
                <a:latin typeface="Times New Roman" panose="02020603050405020304" pitchFamily="18" charset="0"/>
                <a:ea typeface="Aptos" panose="020B0004020202020204" pitchFamily="34" charset="0"/>
                <a:cs typeface="Arial" panose="020B0604020202020204" pitchFamily="34" charset="0"/>
              </a:rPr>
              <a:t>last resort</a:t>
            </a:r>
            <a:r>
              <a:rPr lang="en-US" sz="2800" kern="100" dirty="0">
                <a:latin typeface="Times New Roman" panose="02020603050405020304" pitchFamily="18" charset="0"/>
                <a:ea typeface="Aptos" panose="020B0004020202020204" pitchFamily="34" charset="0"/>
                <a:cs typeface="Arial" panose="020B0604020202020204" pitchFamily="34" charset="0"/>
              </a:rPr>
              <a:t>” health insurance for individuals who cannot obtain coverage due to a serious medical condition; certain eligibility requirements apply, such as refusal by at least one or two insurance companies).</a:t>
            </a:r>
          </a:p>
        </p:txBody>
      </p:sp>
      <p:pic>
        <p:nvPicPr>
          <p:cNvPr id="7" name="Graphic 21">
            <a:extLst>
              <a:ext uri="{FF2B5EF4-FFF2-40B4-BE49-F238E27FC236}">
                <a16:creationId xmlns:a16="http://schemas.microsoft.com/office/drawing/2014/main" id="{82DC46D1-9180-D126-E285-8BDE32FED71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24238250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4E01EB-601E-1281-195A-782CB48136E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D36A551-3533-1A7C-58AB-9A28221A607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A7D44479-0699-2750-E64D-648CB47FCC45}"/>
              </a:ext>
            </a:extLst>
          </p:cNvPr>
          <p:cNvSpPr txBox="1"/>
          <p:nvPr/>
        </p:nvSpPr>
        <p:spPr>
          <a:xfrm>
            <a:off x="2577071" y="935396"/>
            <a:ext cx="7060214" cy="677108"/>
          </a:xfrm>
          <a:prstGeom prst="rect">
            <a:avLst/>
          </a:prstGeom>
          <a:noFill/>
        </p:spPr>
        <p:txBody>
          <a:bodyPr wrap="square" rtlCol="0">
            <a:spAutoFit/>
          </a:bodyPr>
          <a:lstStyle/>
          <a:p>
            <a:pPr lvl="0" algn="ctr">
              <a:defRPr/>
            </a:pPr>
            <a:r>
              <a:rPr lang="en-US" sz="3800" b="1" dirty="0">
                <a:solidFill>
                  <a:srgbClr val="0070C0"/>
                </a:solidFill>
                <a:latin typeface="Times New Roman" panose="02020603050405020304" pitchFamily="18" charset="0"/>
                <a:ea typeface="Aptos" panose="020B0004020202020204" pitchFamily="34" charset="0"/>
                <a:cs typeface="Arial" panose="020B0604020202020204" pitchFamily="34" charset="0"/>
              </a:rPr>
              <a:t>Individual Health Insurance </a:t>
            </a:r>
            <a:endParaRPr lang="en-US" sz="3800" b="1" dirty="0">
              <a:solidFill>
                <a:srgbClr val="0070C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108D0FF3-4391-F3B3-C2A5-B574B95E73D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8DA8F80C-92ED-45E9-DE51-8F3F4F8EAB79}"/>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0A23BC6-BF47-58A4-AA0B-2981F61F13C0}"/>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10</a:t>
            </a:r>
          </a:p>
        </p:txBody>
      </p:sp>
      <p:sp>
        <p:nvSpPr>
          <p:cNvPr id="48" name="TextBox 47">
            <a:extLst>
              <a:ext uri="{FF2B5EF4-FFF2-40B4-BE49-F238E27FC236}">
                <a16:creationId xmlns:a16="http://schemas.microsoft.com/office/drawing/2014/main" id="{ED1EB2C4-F209-BABE-F70C-AA60B60E2A9E}"/>
              </a:ext>
            </a:extLst>
          </p:cNvPr>
          <p:cNvSpPr txBox="1"/>
          <p:nvPr/>
        </p:nvSpPr>
        <p:spPr>
          <a:xfrm>
            <a:off x="919748" y="2121491"/>
            <a:ext cx="10084050" cy="3834127"/>
          </a:xfrm>
          <a:prstGeom prst="rect">
            <a:avLst/>
          </a:prstGeom>
          <a:noFill/>
        </p:spPr>
        <p:txBody>
          <a:bodyPr wrap="square" rtlCol="0">
            <a:spAutoFit/>
          </a:bodyPr>
          <a:lstStyle/>
          <a:p>
            <a:pPr marR="0" algn="just">
              <a:lnSpc>
                <a:spcPct val="150000"/>
              </a:lnSpc>
              <a:spcAft>
                <a:spcPts val="600"/>
              </a:spcAft>
            </a:pPr>
            <a:r>
              <a:rPr lang="en-US" sz="2700" b="1" kern="100" dirty="0">
                <a:solidFill>
                  <a:srgbClr val="00B0F0"/>
                </a:solidFill>
                <a:latin typeface="Times New Roman" panose="02020603050405020304" pitchFamily="18" charset="0"/>
                <a:ea typeface="Aptos" panose="020B0004020202020204" pitchFamily="34" charset="0"/>
                <a:cs typeface="Arial" panose="020B0604020202020204" pitchFamily="34" charset="0"/>
              </a:rPr>
              <a:t>● Managed care </a:t>
            </a:r>
            <a:r>
              <a:rPr lang="en-US" sz="2700" kern="100" dirty="0">
                <a:latin typeface="Times New Roman" panose="02020603050405020304" pitchFamily="18" charset="0"/>
                <a:ea typeface="Aptos" panose="020B0004020202020204" pitchFamily="34" charset="0"/>
                <a:cs typeface="Arial" panose="020B0604020202020204" pitchFamily="34" charset="0"/>
              </a:rPr>
              <a:t>(e.g., health maintenance organization, preferred provider organization).</a:t>
            </a:r>
            <a:endParaRPr lang="en-US" sz="2700" u="sng" kern="100" dirty="0">
              <a:latin typeface="Times New Roman" panose="02020603050405020304" pitchFamily="18" charset="0"/>
              <a:ea typeface="Aptos" panose="020B0004020202020204" pitchFamily="34" charset="0"/>
              <a:cs typeface="Arial" panose="020B0604020202020204" pitchFamily="34" charset="0"/>
            </a:endParaRPr>
          </a:p>
          <a:p>
            <a:pPr marR="0" algn="just">
              <a:lnSpc>
                <a:spcPct val="150000"/>
              </a:lnSpc>
              <a:spcAft>
                <a:spcPts val="600"/>
              </a:spcAft>
            </a:pPr>
            <a:r>
              <a:rPr lang="en-US" sz="2700" b="1" kern="100" dirty="0">
                <a:solidFill>
                  <a:srgbClr val="00B0F0"/>
                </a:solidFill>
                <a:latin typeface="Times New Roman" panose="02020603050405020304" pitchFamily="18" charset="0"/>
                <a:ea typeface="Aptos" panose="020B0004020202020204" pitchFamily="34" charset="0"/>
                <a:cs typeface="Arial" panose="020B0604020202020204" pitchFamily="34" charset="0"/>
              </a:rPr>
              <a:t>● Association health insurance </a:t>
            </a:r>
            <a:r>
              <a:rPr lang="en-US" sz="2700" kern="100" dirty="0">
                <a:latin typeface="Times New Roman" panose="02020603050405020304" pitchFamily="18" charset="0"/>
                <a:ea typeface="Aptos" panose="020B0004020202020204" pitchFamily="34" charset="0"/>
                <a:cs typeface="Arial" panose="020B0604020202020204" pitchFamily="34" charset="0"/>
              </a:rPr>
              <a:t>(offered to members of a professional association and marketed to small business owners as a way to provide coverage to employees; however, these plans are not subject to the same regulations as group health insurance plans).</a:t>
            </a:r>
          </a:p>
        </p:txBody>
      </p:sp>
      <p:pic>
        <p:nvPicPr>
          <p:cNvPr id="7" name="Graphic 21">
            <a:extLst>
              <a:ext uri="{FF2B5EF4-FFF2-40B4-BE49-F238E27FC236}">
                <a16:creationId xmlns:a16="http://schemas.microsoft.com/office/drawing/2014/main" id="{D6C23C98-55D8-A367-3F78-AD751BD314C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168126841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DD4EFC-C76B-6764-1642-DAA7E733F62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8F5E192-245C-798E-A428-6F909DC3966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1FB8A29E-AD49-7D7D-DA40-BF144D5362D3}"/>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AF35FEFE-3F78-1172-ADFB-BE5957435BF2}"/>
              </a:ext>
            </a:extLst>
          </p:cNvPr>
          <p:cNvSpPr/>
          <p:nvPr/>
        </p:nvSpPr>
        <p:spPr>
          <a:xfrm>
            <a:off x="1170274"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b="1" i="1" kern="100" dirty="0">
                <a:effectLst/>
                <a:latin typeface="Times New Roman" panose="02020603050405020304" pitchFamily="18" charset="0"/>
                <a:ea typeface="Aptos" panose="020B0004020202020204" pitchFamily="34" charset="0"/>
                <a:cs typeface="Arial" panose="020B0604020202020204" pitchFamily="34" charset="0"/>
              </a:rPr>
              <a:t>It is important to remember the familiar phrase “If it wasn’t documented, it wasn’t done.”</a:t>
            </a:r>
            <a:endParaRPr lang="en-US" sz="1800" kern="100" dirty="0">
              <a:effectLst/>
              <a:latin typeface="Times New Roman" panose="02020603050405020304" pitchFamily="18" charset="0"/>
              <a:ea typeface="Aptos" panose="020B0004020202020204" pitchFamily="34" charset="0"/>
              <a:cs typeface="Arial" panose="020B0604020202020204" pitchFamily="34" charset="0"/>
            </a:endParaRPr>
          </a:p>
          <a:p>
            <a:pPr algn="ctr"/>
            <a:r>
              <a:rPr lang="en-US" sz="1800" b="1" i="1" kern="100" dirty="0">
                <a:effectLst/>
                <a:latin typeface="Times New Roman" panose="02020603050405020304" pitchFamily="18" charset="0"/>
                <a:ea typeface="Aptos" panose="020B0004020202020204" pitchFamily="34" charset="0"/>
                <a:cs typeface="Arial" panose="020B0604020202020204" pitchFamily="34" charset="0"/>
              </a:rPr>
              <a:t>It is important to remember the familiar phrase “If it wasn’t documented, it wasn’t done.”</a:t>
            </a:r>
            <a:endParaRPr lang="en-US" sz="1800" kern="100" dirty="0">
              <a:effectLst/>
              <a:latin typeface="Times New Roman" panose="02020603050405020304" pitchFamily="18" charset="0"/>
              <a:ea typeface="Aptos" panose="020B0004020202020204" pitchFamily="34" charset="0"/>
              <a:cs typeface="Arial" panose="020B0604020202020204" pitchFamily="34" charset="0"/>
            </a:endParaRPr>
          </a:p>
          <a:p>
            <a:pPr algn="ctr"/>
            <a:endParaRPr lang="en-US" dirty="0"/>
          </a:p>
        </p:txBody>
      </p:sp>
      <p:pic>
        <p:nvPicPr>
          <p:cNvPr id="5" name="Graphic 21">
            <a:extLst>
              <a:ext uri="{FF2B5EF4-FFF2-40B4-BE49-F238E27FC236}">
                <a16:creationId xmlns:a16="http://schemas.microsoft.com/office/drawing/2014/main" id="{49363222-2397-8CF8-3A02-DD756813303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CB76F8D5-6AD0-61A0-7B5B-4E250AFA9A57}"/>
              </a:ext>
            </a:extLst>
          </p:cNvPr>
          <p:cNvSpPr txBox="1"/>
          <p:nvPr/>
        </p:nvSpPr>
        <p:spPr>
          <a:xfrm>
            <a:off x="2205605" y="2764575"/>
            <a:ext cx="7275087" cy="1067600"/>
          </a:xfrm>
          <a:prstGeom prst="rect">
            <a:avLst/>
          </a:prstGeom>
          <a:noFill/>
        </p:spPr>
        <p:txBody>
          <a:bodyPr wrap="square" rtlCol="0">
            <a:spAutoFit/>
          </a:bodyPr>
          <a:lstStyle/>
          <a:p>
            <a:pPr marL="0" marR="0" algn="just">
              <a:lnSpc>
                <a:spcPct val="150000"/>
              </a:lnSpc>
              <a:spcAft>
                <a:spcPts val="600"/>
              </a:spcAft>
            </a:pPr>
            <a:r>
              <a:rPr lang="en-US" sz="4800" b="1" kern="100" dirty="0">
                <a:effectLst/>
                <a:latin typeface="Times New Roman" panose="02020603050405020304" pitchFamily="18" charset="0"/>
                <a:ea typeface="Aptos" panose="020B0004020202020204" pitchFamily="34" charset="0"/>
                <a:cs typeface="Arial" panose="020B0604020202020204" pitchFamily="34" charset="0"/>
              </a:rPr>
              <a:t>Group Health Insurance</a:t>
            </a:r>
          </a:p>
        </p:txBody>
      </p:sp>
    </p:spTree>
    <p:custDataLst>
      <p:tags r:id="rId1"/>
    </p:custDataLst>
    <p:extLst>
      <p:ext uri="{BB962C8B-B14F-4D97-AF65-F5344CB8AC3E}">
        <p14:creationId xmlns:p14="http://schemas.microsoft.com/office/powerpoint/2010/main" val="359215390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41855B-B74D-AA8E-DD6E-CB22819B867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91279B7-9EA1-3669-0A12-31BEF6F420A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214F9BAD-B7B5-01B2-DCF7-3E67A0BE9102}"/>
              </a:ext>
            </a:extLst>
          </p:cNvPr>
          <p:cNvSpPr txBox="1"/>
          <p:nvPr/>
        </p:nvSpPr>
        <p:spPr>
          <a:xfrm>
            <a:off x="2577071" y="935396"/>
            <a:ext cx="7060214" cy="67710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800" b="1" dirty="0">
                <a:solidFill>
                  <a:srgbClr val="0070C0"/>
                </a:solidFill>
                <a:effectLst/>
                <a:latin typeface="Times New Roman" panose="02020603050405020304" pitchFamily="18" charset="0"/>
                <a:ea typeface="Aptos" panose="020B0004020202020204" pitchFamily="34" charset="0"/>
                <a:cs typeface="Arial" panose="020B0604020202020204" pitchFamily="34" charset="0"/>
              </a:rPr>
              <a:t>Group Health Insurance</a:t>
            </a:r>
            <a:endParaRPr kumimoji="0" lang="en-US" sz="3800" b="1" i="0" u="none" strike="noStrike" kern="1200" cap="none" spc="0" normalizeH="0" baseline="0" noProof="0" dirty="0">
              <a:ln>
                <a:noFill/>
              </a:ln>
              <a:solidFill>
                <a:srgbClr val="0070C0"/>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2AC23A1C-84F6-CBAC-5804-775157EFD2C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B21FB867-836B-D5D8-99D4-D6CAED5FE183}"/>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A3843D2-7FB8-A96B-FF3F-1AA73368BF09}"/>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10</a:t>
            </a:r>
          </a:p>
        </p:txBody>
      </p:sp>
      <p:sp>
        <p:nvSpPr>
          <p:cNvPr id="48" name="TextBox 47">
            <a:extLst>
              <a:ext uri="{FF2B5EF4-FFF2-40B4-BE49-F238E27FC236}">
                <a16:creationId xmlns:a16="http://schemas.microsoft.com/office/drawing/2014/main" id="{E17927AA-DE16-EA30-B4B2-7BAF4E0EF37B}"/>
              </a:ext>
            </a:extLst>
          </p:cNvPr>
          <p:cNvSpPr txBox="1"/>
          <p:nvPr/>
        </p:nvSpPr>
        <p:spPr>
          <a:xfrm>
            <a:off x="919748" y="2121491"/>
            <a:ext cx="10084050" cy="3775329"/>
          </a:xfrm>
          <a:prstGeom prst="rect">
            <a:avLst/>
          </a:prstGeom>
          <a:noFill/>
        </p:spPr>
        <p:txBody>
          <a:bodyPr wrap="square" rtlCol="0">
            <a:spAutoFit/>
          </a:bodyPr>
          <a:lstStyle/>
          <a:p>
            <a:pPr marL="285750" marR="0" indent="-285750" algn="just">
              <a:lnSpc>
                <a:spcPct val="150000"/>
              </a:lnSpc>
              <a:spcAft>
                <a:spcPts val="600"/>
              </a:spcAft>
              <a:buFont typeface="Arial" panose="020B0604020202020204" pitchFamily="34" charset="0"/>
              <a:buChar char="•"/>
            </a:pPr>
            <a:r>
              <a:rPr lang="en-US" sz="2600" b="1" kern="100" dirty="0">
                <a:solidFill>
                  <a:srgbClr val="0070C0"/>
                </a:solidFill>
                <a:latin typeface="Times New Roman" panose="02020603050405020304" pitchFamily="18" charset="0"/>
                <a:ea typeface="Aptos" panose="020B0004020202020204" pitchFamily="34" charset="0"/>
                <a:cs typeface="Arial" panose="020B0604020202020204" pitchFamily="34" charset="0"/>
              </a:rPr>
              <a:t>Group health insurance </a:t>
            </a:r>
            <a:r>
              <a:rPr lang="en-US" sz="2600" kern="100" dirty="0">
                <a:latin typeface="Times New Roman" panose="02020603050405020304" pitchFamily="18" charset="0"/>
                <a:ea typeface="Aptos" panose="020B0004020202020204" pitchFamily="34" charset="0"/>
                <a:cs typeface="Arial" panose="020B0604020202020204" pitchFamily="34" charset="0"/>
              </a:rPr>
              <a:t>is available through employers and other organizations (e.g., labor unions), and all or part of premium costs are paid by employers. </a:t>
            </a:r>
          </a:p>
          <a:p>
            <a:pPr marL="285750" marR="0" indent="-285750" algn="just">
              <a:lnSpc>
                <a:spcPct val="150000"/>
              </a:lnSpc>
              <a:spcAft>
                <a:spcPts val="600"/>
              </a:spcAft>
              <a:buFont typeface="Arial" panose="020B0604020202020204" pitchFamily="34" charset="0"/>
              <a:buChar char="•"/>
            </a:pPr>
            <a:r>
              <a:rPr lang="en-US" sz="2600" kern="100" dirty="0">
                <a:latin typeface="Times New Roman" panose="02020603050405020304" pitchFamily="18" charset="0"/>
                <a:ea typeface="Aptos" panose="020B0004020202020204" pitchFamily="34" charset="0"/>
                <a:cs typeface="Arial" panose="020B0604020202020204" pitchFamily="34" charset="0"/>
              </a:rPr>
              <a:t>Employer-based group health insurance:</a:t>
            </a:r>
          </a:p>
          <a:p>
            <a:pPr marR="0" algn="just">
              <a:lnSpc>
                <a:spcPct val="150000"/>
              </a:lnSpc>
              <a:spcAft>
                <a:spcPts val="600"/>
              </a:spcAft>
            </a:pPr>
            <a:r>
              <a:rPr lang="en-US" sz="2600" kern="100" dirty="0">
                <a:solidFill>
                  <a:srgbClr val="F58221"/>
                </a:solidFill>
                <a:latin typeface="Times New Roman" panose="02020603050405020304" pitchFamily="18" charset="0"/>
                <a:ea typeface="Aptos" panose="020B0004020202020204" pitchFamily="34" charset="0"/>
                <a:cs typeface="Arial" panose="020B0604020202020204" pitchFamily="34" charset="0"/>
              </a:rPr>
              <a:t>●</a:t>
            </a:r>
            <a:r>
              <a:rPr lang="en-US" sz="2600" kern="100" dirty="0">
                <a:latin typeface="Times New Roman" panose="02020603050405020304" pitchFamily="18" charset="0"/>
                <a:ea typeface="Aptos" panose="020B0004020202020204" pitchFamily="34" charset="0"/>
                <a:cs typeface="Arial" panose="020B0604020202020204" pitchFamily="34" charset="0"/>
              </a:rPr>
              <a:t> </a:t>
            </a:r>
            <a:r>
              <a:rPr lang="en-US" sz="2600" kern="100" dirty="0">
                <a:solidFill>
                  <a:srgbClr val="F58221"/>
                </a:solidFill>
                <a:latin typeface="Times New Roman" panose="02020603050405020304" pitchFamily="18" charset="0"/>
                <a:ea typeface="Aptos" panose="020B0004020202020204" pitchFamily="34" charset="0"/>
                <a:cs typeface="Arial" panose="020B0604020202020204" pitchFamily="34" charset="0"/>
              </a:rPr>
              <a:t>Covers all employees</a:t>
            </a:r>
            <a:r>
              <a:rPr lang="en-US" sz="2600" kern="100" dirty="0">
                <a:latin typeface="Times New Roman" panose="02020603050405020304" pitchFamily="18" charset="0"/>
                <a:ea typeface="Aptos" panose="020B0004020202020204" pitchFamily="34" charset="0"/>
                <a:cs typeface="Arial" panose="020B0604020202020204" pitchFamily="34" charset="0"/>
              </a:rPr>
              <a:t>, regardless of health status, and cannot be cancelled if an employee becomes ill.</a:t>
            </a:r>
          </a:p>
        </p:txBody>
      </p:sp>
      <p:pic>
        <p:nvPicPr>
          <p:cNvPr id="7" name="Graphic 21">
            <a:extLst>
              <a:ext uri="{FF2B5EF4-FFF2-40B4-BE49-F238E27FC236}">
                <a16:creationId xmlns:a16="http://schemas.microsoft.com/office/drawing/2014/main" id="{2E48E056-2C44-AAEC-FC48-EDA6FA7D123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284837136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3C85EA-C2FB-8575-254B-247B23E658A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DE87A23-4821-46A9-6E7A-423C757B265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D2C8973C-D1BA-100A-9B01-950F6FF09855}"/>
              </a:ext>
            </a:extLst>
          </p:cNvPr>
          <p:cNvSpPr txBox="1"/>
          <p:nvPr/>
        </p:nvSpPr>
        <p:spPr>
          <a:xfrm>
            <a:off x="2577071" y="935396"/>
            <a:ext cx="7060214" cy="677108"/>
          </a:xfrm>
          <a:prstGeom prst="rect">
            <a:avLst/>
          </a:prstGeom>
          <a:noFill/>
        </p:spPr>
        <p:txBody>
          <a:bodyPr wrap="square" rtlCol="0">
            <a:spAutoFit/>
          </a:bodyPr>
          <a:lstStyle/>
          <a:p>
            <a:pPr lvl="0" algn="ctr">
              <a:defRPr/>
            </a:pPr>
            <a:r>
              <a:rPr lang="en-US" sz="3800" b="1" dirty="0">
                <a:solidFill>
                  <a:srgbClr val="0070C0"/>
                </a:solidFill>
                <a:latin typeface="Times New Roman" panose="02020603050405020304" pitchFamily="18" charset="0"/>
                <a:ea typeface="Aptos" panose="020B0004020202020204" pitchFamily="34" charset="0"/>
                <a:cs typeface="Arial" panose="020B0604020202020204" pitchFamily="34" charset="0"/>
              </a:rPr>
              <a:t>Group Health Insurance</a:t>
            </a:r>
            <a:endParaRPr lang="en-US" sz="3800" b="1" dirty="0">
              <a:solidFill>
                <a:srgbClr val="0070C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D4D3CC6D-4E8E-CF46-02A9-E39849EA1E3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A24E5E00-9843-D73C-E24C-23C23454D7EA}"/>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2B270A6-6136-4088-0D77-F8D3A7910717}"/>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10</a:t>
            </a:r>
          </a:p>
        </p:txBody>
      </p:sp>
      <p:sp>
        <p:nvSpPr>
          <p:cNvPr id="48" name="TextBox 47">
            <a:extLst>
              <a:ext uri="{FF2B5EF4-FFF2-40B4-BE49-F238E27FC236}">
                <a16:creationId xmlns:a16="http://schemas.microsoft.com/office/drawing/2014/main" id="{30AA1FE6-55C7-E7F5-7B3F-3428E3DA002D}"/>
              </a:ext>
            </a:extLst>
          </p:cNvPr>
          <p:cNvSpPr txBox="1"/>
          <p:nvPr/>
        </p:nvSpPr>
        <p:spPr>
          <a:xfrm>
            <a:off x="942308" y="2572306"/>
            <a:ext cx="10084050" cy="2600199"/>
          </a:xfrm>
          <a:prstGeom prst="rect">
            <a:avLst/>
          </a:prstGeom>
          <a:noFill/>
        </p:spPr>
        <p:txBody>
          <a:bodyPr wrap="square" rtlCol="0">
            <a:spAutoFit/>
          </a:bodyPr>
          <a:lstStyle/>
          <a:p>
            <a:pPr marR="0" algn="just">
              <a:lnSpc>
                <a:spcPct val="150000"/>
              </a:lnSpc>
              <a:spcAft>
                <a:spcPts val="600"/>
              </a:spcAft>
            </a:pPr>
            <a:r>
              <a:rPr lang="en-US" sz="2800" kern="100" dirty="0">
                <a:solidFill>
                  <a:srgbClr val="F58221"/>
                </a:solidFill>
                <a:latin typeface="Times New Roman" panose="02020603050405020304" pitchFamily="18" charset="0"/>
                <a:ea typeface="Aptos" panose="020B0004020202020204" pitchFamily="34" charset="0"/>
                <a:cs typeface="Arial" panose="020B0604020202020204" pitchFamily="34" charset="0"/>
              </a:rPr>
              <a:t>● Limits exclusions for pre-existing conditions</a:t>
            </a:r>
            <a:r>
              <a:rPr lang="en-US" sz="2800" kern="100" dirty="0">
                <a:latin typeface="Times New Roman" panose="02020603050405020304" pitchFamily="18" charset="0"/>
                <a:ea typeface="Aptos" panose="020B0004020202020204" pitchFamily="34" charset="0"/>
                <a:cs typeface="Arial" panose="020B0604020202020204" pitchFamily="34" charset="0"/>
              </a:rPr>
              <a:t>, which means the payer can exclude an employee from coverage for a pre-existing condition but only for 12–18 months, depending on the circumstances.</a:t>
            </a:r>
          </a:p>
        </p:txBody>
      </p:sp>
      <p:pic>
        <p:nvPicPr>
          <p:cNvPr id="7" name="Graphic 21">
            <a:extLst>
              <a:ext uri="{FF2B5EF4-FFF2-40B4-BE49-F238E27FC236}">
                <a16:creationId xmlns:a16="http://schemas.microsoft.com/office/drawing/2014/main" id="{D8ABE76A-8911-CE2D-F930-80BF62334A19}"/>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403516950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745585-890E-A060-4336-772F429DC9D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19106F8-214A-5D2E-8B8D-4C63353DC9B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AEF3380A-87D5-44C7-29E6-11EDA4A09347}"/>
              </a:ext>
            </a:extLst>
          </p:cNvPr>
          <p:cNvSpPr txBox="1"/>
          <p:nvPr/>
        </p:nvSpPr>
        <p:spPr>
          <a:xfrm>
            <a:off x="2577071" y="935396"/>
            <a:ext cx="7060214" cy="677108"/>
          </a:xfrm>
          <a:prstGeom prst="rect">
            <a:avLst/>
          </a:prstGeom>
          <a:noFill/>
        </p:spPr>
        <p:txBody>
          <a:bodyPr wrap="square" rtlCol="0">
            <a:spAutoFit/>
          </a:bodyPr>
          <a:lstStyle/>
          <a:p>
            <a:pPr lvl="0" algn="ctr">
              <a:defRPr/>
            </a:pPr>
            <a:r>
              <a:rPr lang="en-US" sz="3800" b="1" dirty="0">
                <a:solidFill>
                  <a:srgbClr val="0070C0"/>
                </a:solidFill>
                <a:latin typeface="Times New Roman" panose="02020603050405020304" pitchFamily="18" charset="0"/>
                <a:ea typeface="Aptos" panose="020B0004020202020204" pitchFamily="34" charset="0"/>
                <a:cs typeface="Arial" panose="020B0604020202020204" pitchFamily="34" charset="0"/>
              </a:rPr>
              <a:t>Group Health Insurance</a:t>
            </a:r>
            <a:endParaRPr lang="en-US" sz="3800" b="1" dirty="0">
              <a:solidFill>
                <a:srgbClr val="0070C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F932D714-3DFE-3918-4C62-677ECC90CE5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4B3DD958-F882-9B89-98FD-CDD352732249}"/>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15349B8-4DED-F137-7A16-275E6826CEAC}"/>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10</a:t>
            </a:r>
          </a:p>
        </p:txBody>
      </p:sp>
      <p:sp>
        <p:nvSpPr>
          <p:cNvPr id="48" name="TextBox 47">
            <a:extLst>
              <a:ext uri="{FF2B5EF4-FFF2-40B4-BE49-F238E27FC236}">
                <a16:creationId xmlns:a16="http://schemas.microsoft.com/office/drawing/2014/main" id="{890A2EDF-0C88-16EA-A8F3-78B62D317B57}"/>
              </a:ext>
            </a:extLst>
          </p:cNvPr>
          <p:cNvSpPr txBox="1"/>
          <p:nvPr/>
        </p:nvSpPr>
        <p:spPr>
          <a:xfrm>
            <a:off x="919748" y="2121491"/>
            <a:ext cx="10084050" cy="3834127"/>
          </a:xfrm>
          <a:prstGeom prst="rect">
            <a:avLst/>
          </a:prstGeom>
          <a:noFill/>
        </p:spPr>
        <p:txBody>
          <a:bodyPr wrap="square" rtlCol="0">
            <a:spAutoFit/>
          </a:bodyPr>
          <a:lstStyle/>
          <a:p>
            <a:pPr marR="0" algn="just">
              <a:lnSpc>
                <a:spcPct val="150000"/>
              </a:lnSpc>
              <a:spcAft>
                <a:spcPts val="600"/>
              </a:spcAft>
            </a:pPr>
            <a:r>
              <a:rPr lang="en-US" sz="2700" kern="100" dirty="0">
                <a:solidFill>
                  <a:srgbClr val="F58221"/>
                </a:solidFill>
                <a:latin typeface="Times New Roman" panose="02020603050405020304" pitchFamily="18" charset="0"/>
                <a:ea typeface="Aptos" panose="020B0004020202020204" pitchFamily="34" charset="0"/>
                <a:cs typeface="Arial" panose="020B0604020202020204" pitchFamily="34" charset="0"/>
              </a:rPr>
              <a:t>● Is portable</a:t>
            </a:r>
            <a:r>
              <a:rPr lang="en-US" sz="2700" kern="100" dirty="0">
                <a:latin typeface="Times New Roman" panose="02020603050405020304" pitchFamily="18" charset="0"/>
                <a:ea typeface="Aptos" panose="020B0004020202020204" pitchFamily="34" charset="0"/>
                <a:cs typeface="Arial" panose="020B0604020202020204" pitchFamily="34" charset="0"/>
              </a:rPr>
              <a:t>, which means if an employee had insurance before enrolling in employer group health insurance, the payer must reduce the pre-existing condition exclusion period by the amount of time covered on the previous plan.</a:t>
            </a:r>
          </a:p>
          <a:p>
            <a:pPr marR="0" algn="just">
              <a:lnSpc>
                <a:spcPct val="150000"/>
              </a:lnSpc>
              <a:spcAft>
                <a:spcPts val="600"/>
              </a:spcAft>
            </a:pPr>
            <a:r>
              <a:rPr lang="en-US" sz="2700" kern="100" dirty="0">
                <a:solidFill>
                  <a:srgbClr val="F58221"/>
                </a:solidFill>
                <a:latin typeface="Times New Roman" panose="02020603050405020304" pitchFamily="18" charset="0"/>
                <a:ea typeface="Aptos" panose="020B0004020202020204" pitchFamily="34" charset="0"/>
                <a:cs typeface="Arial" panose="020B0604020202020204" pitchFamily="34" charset="0"/>
              </a:rPr>
              <a:t>● Has employer-limited plan options </a:t>
            </a:r>
            <a:r>
              <a:rPr lang="en-US" sz="2700" kern="100" dirty="0">
                <a:latin typeface="Times New Roman" panose="02020603050405020304" pitchFamily="18" charset="0"/>
                <a:ea typeface="Aptos" panose="020B0004020202020204" pitchFamily="34" charset="0"/>
                <a:cs typeface="Arial" panose="020B0604020202020204" pitchFamily="34" charset="0"/>
              </a:rPr>
              <a:t>(e.g., prescription drug plan that covers a certain list of medications, called a </a:t>
            </a:r>
            <a:r>
              <a:rPr lang="en-US" sz="2700" kern="100" dirty="0">
                <a:effectLst>
                  <a:outerShdw blurRad="38100" dist="38100" dir="2700000" algn="tl">
                    <a:srgbClr val="000000">
                      <a:alpha val="43137"/>
                    </a:srgbClr>
                  </a:outerShdw>
                </a:effectLst>
                <a:latin typeface="Times New Roman" panose="02020603050405020304" pitchFamily="18" charset="0"/>
                <a:ea typeface="Aptos" panose="020B0004020202020204" pitchFamily="34" charset="0"/>
                <a:cs typeface="Arial" panose="020B0604020202020204" pitchFamily="34" charset="0"/>
              </a:rPr>
              <a:t>formulary</a:t>
            </a:r>
            <a:r>
              <a:rPr lang="en-US" sz="2700" kern="100" dirty="0">
                <a:latin typeface="Times New Roman" panose="02020603050405020304" pitchFamily="18" charset="0"/>
                <a:ea typeface="Aptos" panose="020B0004020202020204" pitchFamily="34" charset="0"/>
                <a:cs typeface="Arial" panose="020B0604020202020204" pitchFamily="34" charset="0"/>
              </a:rPr>
              <a:t>).</a:t>
            </a:r>
          </a:p>
        </p:txBody>
      </p:sp>
      <p:pic>
        <p:nvPicPr>
          <p:cNvPr id="7" name="Graphic 21">
            <a:extLst>
              <a:ext uri="{FF2B5EF4-FFF2-40B4-BE49-F238E27FC236}">
                <a16:creationId xmlns:a16="http://schemas.microsoft.com/office/drawing/2014/main" id="{6E2FDF77-3B02-BB14-6D1B-C302C279778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398851323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96725A-6E59-2BDE-E709-52EBE902E42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668F5CD-59E1-EE5B-4967-0CC149620A2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C89E1E15-B03A-5CAD-AF36-0355BC1E014E}"/>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718CFDD9-8BC8-AF8F-FC31-6BC810F4B995}"/>
              </a:ext>
            </a:extLst>
          </p:cNvPr>
          <p:cNvSpPr/>
          <p:nvPr/>
        </p:nvSpPr>
        <p:spPr>
          <a:xfrm>
            <a:off x="1170274"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b="1" i="1" kern="100" dirty="0">
                <a:effectLst/>
                <a:latin typeface="Times New Roman" panose="02020603050405020304" pitchFamily="18" charset="0"/>
                <a:ea typeface="Aptos" panose="020B0004020202020204" pitchFamily="34" charset="0"/>
                <a:cs typeface="Arial" panose="020B0604020202020204" pitchFamily="34" charset="0"/>
              </a:rPr>
              <a:t>It is important to remember the familiar phrase “If it wasn’t documented, it wasn’t done.”</a:t>
            </a:r>
            <a:endParaRPr lang="en-US" sz="1800" kern="100" dirty="0">
              <a:effectLst/>
              <a:latin typeface="Times New Roman" panose="02020603050405020304" pitchFamily="18" charset="0"/>
              <a:ea typeface="Aptos" panose="020B0004020202020204" pitchFamily="34" charset="0"/>
              <a:cs typeface="Arial" panose="020B0604020202020204" pitchFamily="34" charset="0"/>
            </a:endParaRPr>
          </a:p>
          <a:p>
            <a:pPr algn="ctr"/>
            <a:r>
              <a:rPr lang="en-US" sz="1800" b="1" i="1" kern="100" dirty="0">
                <a:effectLst/>
                <a:latin typeface="Times New Roman" panose="02020603050405020304" pitchFamily="18" charset="0"/>
                <a:ea typeface="Aptos" panose="020B0004020202020204" pitchFamily="34" charset="0"/>
                <a:cs typeface="Arial" panose="020B0604020202020204" pitchFamily="34" charset="0"/>
              </a:rPr>
              <a:t>It is important to remember the familiar phrase “If it wasn’t documented, it wasn’t done.”</a:t>
            </a:r>
            <a:endParaRPr lang="en-US" sz="1800" kern="100" dirty="0">
              <a:effectLst/>
              <a:latin typeface="Times New Roman" panose="02020603050405020304" pitchFamily="18" charset="0"/>
              <a:ea typeface="Aptos" panose="020B0004020202020204" pitchFamily="34" charset="0"/>
              <a:cs typeface="Arial" panose="020B0604020202020204" pitchFamily="34" charset="0"/>
            </a:endParaRPr>
          </a:p>
          <a:p>
            <a:pPr algn="ctr"/>
            <a:endParaRPr lang="en-US" dirty="0"/>
          </a:p>
        </p:txBody>
      </p:sp>
      <p:pic>
        <p:nvPicPr>
          <p:cNvPr id="5" name="Graphic 21">
            <a:extLst>
              <a:ext uri="{FF2B5EF4-FFF2-40B4-BE49-F238E27FC236}">
                <a16:creationId xmlns:a16="http://schemas.microsoft.com/office/drawing/2014/main" id="{211DCCA9-BB04-5813-2B58-A1B8C93D6CF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2036C234-7A25-5C43-444E-B6FAE620E030}"/>
              </a:ext>
            </a:extLst>
          </p:cNvPr>
          <p:cNvSpPr txBox="1"/>
          <p:nvPr/>
        </p:nvSpPr>
        <p:spPr>
          <a:xfrm>
            <a:off x="1459832" y="2398956"/>
            <a:ext cx="7491231" cy="2002023"/>
          </a:xfrm>
          <a:prstGeom prst="rect">
            <a:avLst/>
          </a:prstGeom>
          <a:noFill/>
        </p:spPr>
        <p:txBody>
          <a:bodyPr wrap="square" rtlCol="0">
            <a:spAutoFit/>
          </a:bodyPr>
          <a:lstStyle/>
          <a:p>
            <a:pPr marL="0" marR="0" algn="just">
              <a:lnSpc>
                <a:spcPct val="150000"/>
              </a:lnSpc>
              <a:spcAft>
                <a:spcPts val="600"/>
              </a:spcAft>
            </a:pPr>
            <a:r>
              <a:rPr lang="en-US" sz="4400" b="1" kern="100" dirty="0">
                <a:effectLst/>
                <a:latin typeface="Times New Roman" panose="02020603050405020304" pitchFamily="18" charset="0"/>
                <a:ea typeface="Aptos" panose="020B0004020202020204" pitchFamily="34" charset="0"/>
                <a:cs typeface="Arial" panose="020B0604020202020204" pitchFamily="34" charset="0"/>
              </a:rPr>
              <a:t>Automobile, Disability, and Liability Insurance</a:t>
            </a:r>
            <a:endParaRPr lang="en-US" sz="4000" kern="100" dirty="0">
              <a:effectLst/>
              <a:latin typeface="Times New Roman" panose="02020603050405020304" pitchFamily="18" charset="0"/>
              <a:ea typeface="Aptos" panose="020B0004020202020204" pitchFamily="34" charset="0"/>
              <a:cs typeface="Arial" panose="020B0604020202020204" pitchFamily="34" charset="0"/>
            </a:endParaRPr>
          </a:p>
        </p:txBody>
      </p:sp>
    </p:spTree>
    <p:custDataLst>
      <p:tags r:id="rId1"/>
    </p:custDataLst>
    <p:extLst>
      <p:ext uri="{BB962C8B-B14F-4D97-AF65-F5344CB8AC3E}">
        <p14:creationId xmlns:p14="http://schemas.microsoft.com/office/powerpoint/2010/main" val="262158611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B1D028-C9B4-9D26-9B42-0EFEC6055CA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5C95F4F-4D8C-0218-E4F8-A71453CC706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E26A5721-937E-238D-2849-1233ACB764C6}"/>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6404B116-A88E-F7A0-03EC-89557E0425AD}"/>
              </a:ext>
            </a:extLst>
          </p:cNvPr>
          <p:cNvSpPr/>
          <p:nvPr/>
        </p:nvSpPr>
        <p:spPr>
          <a:xfrm>
            <a:off x="1170274"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b="1" i="1" kern="100" dirty="0">
                <a:effectLst/>
                <a:latin typeface="Times New Roman" panose="02020603050405020304" pitchFamily="18" charset="0"/>
                <a:ea typeface="Aptos" panose="020B0004020202020204" pitchFamily="34" charset="0"/>
                <a:cs typeface="Arial" panose="020B0604020202020204" pitchFamily="34" charset="0"/>
              </a:rPr>
              <a:t>It is important to remember the familiar phrase “If it wasn’t documented, it wasn’t done.”</a:t>
            </a:r>
            <a:endParaRPr lang="en-US" sz="1800" kern="100" dirty="0">
              <a:effectLst/>
              <a:latin typeface="Times New Roman" panose="02020603050405020304" pitchFamily="18" charset="0"/>
              <a:ea typeface="Aptos" panose="020B0004020202020204" pitchFamily="34" charset="0"/>
              <a:cs typeface="Arial" panose="020B0604020202020204" pitchFamily="34" charset="0"/>
            </a:endParaRPr>
          </a:p>
          <a:p>
            <a:pPr algn="ctr"/>
            <a:r>
              <a:rPr lang="en-US" sz="1800" b="1" i="1" kern="100" dirty="0">
                <a:effectLst/>
                <a:latin typeface="Times New Roman" panose="02020603050405020304" pitchFamily="18" charset="0"/>
                <a:ea typeface="Aptos" panose="020B0004020202020204" pitchFamily="34" charset="0"/>
                <a:cs typeface="Arial" panose="020B0604020202020204" pitchFamily="34" charset="0"/>
              </a:rPr>
              <a:t>It is important to remember the familiar phrase “If it wasn’t documented, it wasn’t done.”</a:t>
            </a:r>
            <a:endParaRPr lang="en-US" sz="1800" kern="100" dirty="0">
              <a:effectLst/>
              <a:latin typeface="Times New Roman" panose="02020603050405020304" pitchFamily="18" charset="0"/>
              <a:ea typeface="Aptos" panose="020B0004020202020204" pitchFamily="34" charset="0"/>
              <a:cs typeface="Arial" panose="020B0604020202020204" pitchFamily="34" charset="0"/>
            </a:endParaRPr>
          </a:p>
          <a:p>
            <a:pPr algn="ctr"/>
            <a:endParaRPr lang="en-US" dirty="0"/>
          </a:p>
        </p:txBody>
      </p:sp>
      <p:pic>
        <p:nvPicPr>
          <p:cNvPr id="5" name="Graphic 21">
            <a:extLst>
              <a:ext uri="{FF2B5EF4-FFF2-40B4-BE49-F238E27FC236}">
                <a16:creationId xmlns:a16="http://schemas.microsoft.com/office/drawing/2014/main" id="{924A2291-80F4-7178-7631-FAD40F7C49A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2AAFB7D-7957-91FC-D417-5663AADCB3D0}"/>
              </a:ext>
            </a:extLst>
          </p:cNvPr>
          <p:cNvSpPr txBox="1"/>
          <p:nvPr/>
        </p:nvSpPr>
        <p:spPr>
          <a:xfrm>
            <a:off x="2205605" y="2976471"/>
            <a:ext cx="7275087" cy="1189493"/>
          </a:xfrm>
          <a:prstGeom prst="rect">
            <a:avLst/>
          </a:prstGeom>
          <a:noFill/>
        </p:spPr>
        <p:txBody>
          <a:bodyPr wrap="square" rtlCol="0">
            <a:spAutoFit/>
          </a:bodyPr>
          <a:lstStyle/>
          <a:p>
            <a:pPr marL="0" marR="0" algn="just">
              <a:lnSpc>
                <a:spcPct val="150000"/>
              </a:lnSpc>
              <a:spcAft>
                <a:spcPts val="600"/>
              </a:spcAft>
            </a:pPr>
            <a:r>
              <a:rPr lang="en-US" sz="5400" b="1" kern="100" dirty="0">
                <a:effectLst/>
                <a:latin typeface="Times New Roman" panose="02020603050405020304" pitchFamily="18" charset="0"/>
                <a:ea typeface="Aptos" panose="020B0004020202020204" pitchFamily="34" charset="0"/>
                <a:cs typeface="Arial" panose="020B0604020202020204" pitchFamily="34" charset="0"/>
              </a:rPr>
              <a:t>Automobile</a:t>
            </a:r>
            <a:r>
              <a:rPr lang="en-US" sz="5400" b="1" kern="100" dirty="0">
                <a:latin typeface="Times New Roman" panose="02020603050405020304" pitchFamily="18" charset="0"/>
                <a:ea typeface="Aptos" panose="020B0004020202020204" pitchFamily="34" charset="0"/>
                <a:cs typeface="Arial" panose="020B0604020202020204" pitchFamily="34" charset="0"/>
              </a:rPr>
              <a:t> </a:t>
            </a:r>
            <a:r>
              <a:rPr lang="en-US" sz="5400" b="1" kern="100" dirty="0">
                <a:effectLst/>
                <a:latin typeface="Times New Roman" panose="02020603050405020304" pitchFamily="18" charset="0"/>
                <a:ea typeface="Aptos" panose="020B0004020202020204" pitchFamily="34" charset="0"/>
                <a:cs typeface="Arial" panose="020B0604020202020204" pitchFamily="34" charset="0"/>
              </a:rPr>
              <a:t>Insurance</a:t>
            </a:r>
            <a:endParaRPr lang="en-US" sz="4800" kern="100" dirty="0">
              <a:effectLst/>
              <a:latin typeface="Times New Roman" panose="02020603050405020304" pitchFamily="18" charset="0"/>
              <a:ea typeface="Aptos" panose="020B0004020202020204" pitchFamily="34" charset="0"/>
              <a:cs typeface="Arial" panose="020B0604020202020204" pitchFamily="34" charset="0"/>
            </a:endParaRPr>
          </a:p>
        </p:txBody>
      </p:sp>
    </p:spTree>
    <p:custDataLst>
      <p:tags r:id="rId1"/>
    </p:custDataLst>
    <p:extLst>
      <p:ext uri="{BB962C8B-B14F-4D97-AF65-F5344CB8AC3E}">
        <p14:creationId xmlns:p14="http://schemas.microsoft.com/office/powerpoint/2010/main" val="222429316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C2D9C5-D116-35A4-B357-3E25831C274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57123CE-B39B-796E-00DB-833F1E90147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DE9E0B61-5E89-9713-06A9-54149707FCFB}"/>
              </a:ext>
            </a:extLst>
          </p:cNvPr>
          <p:cNvSpPr txBox="1"/>
          <p:nvPr/>
        </p:nvSpPr>
        <p:spPr>
          <a:xfrm>
            <a:off x="2577071" y="935396"/>
            <a:ext cx="7060214" cy="67710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800" b="1" dirty="0">
                <a:effectLst/>
                <a:latin typeface="Times New Roman" panose="02020603050405020304" pitchFamily="18" charset="0"/>
                <a:ea typeface="Aptos" panose="020B0004020202020204" pitchFamily="34" charset="0"/>
                <a:cs typeface="Arial" panose="020B0604020202020204" pitchFamily="34" charset="0"/>
              </a:rPr>
              <a:t>Automobile Insurance</a:t>
            </a:r>
            <a:endParaRPr kumimoji="0" lang="en-US" sz="38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D5617CB2-43AE-E5E9-5A9F-6C93114EBB2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5A28284E-03B0-0B3B-AB82-5E127D42A684}"/>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1427CEC-6CE1-29D5-946C-FBEC7E0F2DC4}"/>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10</a:t>
            </a:r>
          </a:p>
        </p:txBody>
      </p:sp>
      <p:sp>
        <p:nvSpPr>
          <p:cNvPr id="48" name="TextBox 47">
            <a:extLst>
              <a:ext uri="{FF2B5EF4-FFF2-40B4-BE49-F238E27FC236}">
                <a16:creationId xmlns:a16="http://schemas.microsoft.com/office/drawing/2014/main" id="{7818B29A-2EBB-11B5-BEF4-F62503B0D839}"/>
              </a:ext>
            </a:extLst>
          </p:cNvPr>
          <p:cNvSpPr txBox="1"/>
          <p:nvPr/>
        </p:nvSpPr>
        <p:spPr>
          <a:xfrm>
            <a:off x="919748" y="2121491"/>
            <a:ext cx="10084050" cy="3246530"/>
          </a:xfrm>
          <a:prstGeom prst="rect">
            <a:avLst/>
          </a:prstGeom>
          <a:noFill/>
        </p:spPr>
        <p:txBody>
          <a:bodyPr wrap="square" rtlCol="0">
            <a:spAutoFit/>
          </a:bodyPr>
          <a:lstStyle/>
          <a:p>
            <a:pPr marL="285750" marR="0" indent="-285750" algn="just">
              <a:lnSpc>
                <a:spcPct val="150000"/>
              </a:lnSpc>
              <a:spcAft>
                <a:spcPts val="600"/>
              </a:spcAft>
              <a:buFont typeface="Arial" panose="020B0604020202020204" pitchFamily="34" charset="0"/>
              <a:buChar char="•"/>
            </a:pPr>
            <a:r>
              <a:rPr lang="en-US" sz="2800" kern="100" dirty="0">
                <a:latin typeface="Times New Roman" panose="02020603050405020304" pitchFamily="18" charset="0"/>
                <a:ea typeface="Aptos" panose="020B0004020202020204" pitchFamily="34" charset="0"/>
                <a:cs typeface="Arial" panose="020B0604020202020204" pitchFamily="34" charset="0"/>
              </a:rPr>
              <a:t>An </a:t>
            </a:r>
            <a:r>
              <a:rPr lang="en-US" sz="2800" b="1" kern="100" dirty="0">
                <a:solidFill>
                  <a:srgbClr val="0070C0"/>
                </a:solidFill>
                <a:latin typeface="Times New Roman" panose="02020603050405020304" pitchFamily="18" charset="0"/>
                <a:ea typeface="Aptos" panose="020B0004020202020204" pitchFamily="34" charset="0"/>
                <a:cs typeface="Arial" panose="020B0604020202020204" pitchFamily="34" charset="0"/>
              </a:rPr>
              <a:t>automobile insurance policy </a:t>
            </a:r>
            <a:r>
              <a:rPr lang="en-US" sz="2800" kern="100" dirty="0">
                <a:latin typeface="Times New Roman" panose="02020603050405020304" pitchFamily="18" charset="0"/>
                <a:ea typeface="Aptos" panose="020B0004020202020204" pitchFamily="34" charset="0"/>
                <a:cs typeface="Arial" panose="020B0604020202020204" pitchFamily="34" charset="0"/>
              </a:rPr>
              <a:t>is a contract between an individual and an insurance company whereby the individual pays a premium and, in exchange, the insurance company agrees to pay for specific car-related financial losses during the term of the policy. </a:t>
            </a:r>
          </a:p>
        </p:txBody>
      </p:sp>
      <p:pic>
        <p:nvPicPr>
          <p:cNvPr id="7" name="Graphic 21">
            <a:extLst>
              <a:ext uri="{FF2B5EF4-FFF2-40B4-BE49-F238E27FC236}">
                <a16:creationId xmlns:a16="http://schemas.microsoft.com/office/drawing/2014/main" id="{32B30C5C-71B1-21C6-2182-BBE2FB97F72C}"/>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184250406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9129B4-2CAD-B3B4-F739-0A5630E2786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07C959A-7108-8348-FD06-DF06CC96699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73C1D4EA-82DC-C183-55C1-3755FFA5393A}"/>
              </a:ext>
            </a:extLst>
          </p:cNvPr>
          <p:cNvSpPr txBox="1"/>
          <p:nvPr/>
        </p:nvSpPr>
        <p:spPr>
          <a:xfrm>
            <a:off x="2577071" y="935396"/>
            <a:ext cx="7060214" cy="677108"/>
          </a:xfrm>
          <a:prstGeom prst="rect">
            <a:avLst/>
          </a:prstGeom>
          <a:noFill/>
        </p:spPr>
        <p:txBody>
          <a:bodyPr wrap="square" rtlCol="0">
            <a:spAutoFit/>
          </a:bodyPr>
          <a:lstStyle/>
          <a:p>
            <a:pPr lvl="0" algn="ctr">
              <a:defRPr/>
            </a:pPr>
            <a:r>
              <a:rPr lang="en-US" sz="3800" b="1" dirty="0">
                <a:latin typeface="Times New Roman" panose="02020603050405020304" pitchFamily="18" charset="0"/>
                <a:ea typeface="Aptos" panose="020B0004020202020204" pitchFamily="34" charset="0"/>
                <a:cs typeface="Arial" panose="020B0604020202020204" pitchFamily="34" charset="0"/>
              </a:rPr>
              <a:t>Automobile Insurance</a:t>
            </a:r>
            <a:endParaRPr lang="en-US" sz="3800" b="1" dirty="0">
              <a:solidFill>
                <a:prstClr val="black"/>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D09918B6-AFED-666B-F0D0-61822F8CE23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F111B835-3E3C-8E94-EC5E-73C8FDA6E84C}"/>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BD8EDE0-AA6D-28D4-90C3-AB0CC5D5FA5D}"/>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10</a:t>
            </a:r>
          </a:p>
        </p:txBody>
      </p:sp>
      <p:sp>
        <p:nvSpPr>
          <p:cNvPr id="48" name="TextBox 47">
            <a:extLst>
              <a:ext uri="{FF2B5EF4-FFF2-40B4-BE49-F238E27FC236}">
                <a16:creationId xmlns:a16="http://schemas.microsoft.com/office/drawing/2014/main" id="{943DD6BB-7AF3-14C0-BDFA-3D1BFD783D18}"/>
              </a:ext>
            </a:extLst>
          </p:cNvPr>
          <p:cNvSpPr txBox="1"/>
          <p:nvPr/>
        </p:nvSpPr>
        <p:spPr>
          <a:xfrm>
            <a:off x="919748" y="2121491"/>
            <a:ext cx="10084050" cy="3911071"/>
          </a:xfrm>
          <a:prstGeom prst="rect">
            <a:avLst/>
          </a:prstGeom>
          <a:noFill/>
        </p:spPr>
        <p:txBody>
          <a:bodyPr wrap="square" rtlCol="0">
            <a:spAutoFit/>
          </a:bodyPr>
          <a:lstStyle/>
          <a:p>
            <a:pPr marL="285750" marR="0" indent="-285750" algn="just">
              <a:lnSpc>
                <a:spcPct val="150000"/>
              </a:lnSpc>
              <a:spcAft>
                <a:spcPts val="600"/>
              </a:spcAft>
              <a:buFont typeface="Arial" panose="020B0604020202020204" pitchFamily="34" charset="0"/>
              <a:buChar char="•"/>
            </a:pPr>
            <a:r>
              <a:rPr lang="en-US" sz="2700" kern="100" dirty="0">
                <a:latin typeface="Times New Roman" panose="02020603050405020304" pitchFamily="18" charset="0"/>
                <a:ea typeface="Aptos" panose="020B0004020202020204" pitchFamily="34" charset="0"/>
                <a:cs typeface="Arial" panose="020B0604020202020204" pitchFamily="34" charset="0"/>
              </a:rPr>
              <a:t>Available coverage typically includes the following:</a:t>
            </a:r>
          </a:p>
          <a:p>
            <a:pPr marR="0" algn="just">
              <a:lnSpc>
                <a:spcPct val="150000"/>
              </a:lnSpc>
              <a:spcAft>
                <a:spcPts val="600"/>
              </a:spcAft>
            </a:pPr>
            <a:r>
              <a:rPr lang="en-US" sz="2700" kern="100" dirty="0">
                <a:solidFill>
                  <a:srgbClr val="0070C0"/>
                </a:solidFill>
                <a:latin typeface="Times New Roman" panose="02020603050405020304" pitchFamily="18" charset="0"/>
                <a:ea typeface="Aptos" panose="020B0004020202020204" pitchFamily="34" charset="0"/>
                <a:cs typeface="Arial" panose="020B0604020202020204" pitchFamily="34" charset="0"/>
              </a:rPr>
              <a:t>● Collision </a:t>
            </a:r>
            <a:r>
              <a:rPr lang="en-US" sz="2700" kern="100" dirty="0">
                <a:latin typeface="Times New Roman" panose="02020603050405020304" pitchFamily="18" charset="0"/>
                <a:ea typeface="Aptos" panose="020B0004020202020204" pitchFamily="34" charset="0"/>
                <a:cs typeface="Arial" panose="020B0604020202020204" pitchFamily="34" charset="0"/>
              </a:rPr>
              <a:t>(pays for damage to a covered vehicle caused by collision with another object or by an automobile accident);</a:t>
            </a:r>
          </a:p>
          <a:p>
            <a:pPr marR="0" algn="just">
              <a:lnSpc>
                <a:spcPct val="150000"/>
              </a:lnSpc>
              <a:spcAft>
                <a:spcPts val="600"/>
              </a:spcAft>
            </a:pPr>
            <a:r>
              <a:rPr lang="en-US" sz="2700" kern="100" dirty="0">
                <a:solidFill>
                  <a:srgbClr val="0070C0"/>
                </a:solidFill>
                <a:latin typeface="Times New Roman" panose="02020603050405020304" pitchFamily="18" charset="0"/>
                <a:ea typeface="Aptos" panose="020B0004020202020204" pitchFamily="34" charset="0"/>
                <a:cs typeface="Arial" panose="020B0604020202020204" pitchFamily="34" charset="0"/>
              </a:rPr>
              <a:t>● Comprehensive </a:t>
            </a:r>
            <a:r>
              <a:rPr lang="en-US" sz="2700" kern="100" dirty="0">
                <a:latin typeface="Times New Roman" panose="02020603050405020304" pitchFamily="18" charset="0"/>
                <a:ea typeface="Aptos" panose="020B0004020202020204" pitchFamily="34" charset="0"/>
                <a:cs typeface="Arial" panose="020B0604020202020204" pitchFamily="34" charset="0"/>
              </a:rPr>
              <a:t>(pays for loss of or damage to a covered vehicle, such as that caused by fire, flood, impact with an animal, theft, or wind);</a:t>
            </a:r>
          </a:p>
        </p:txBody>
      </p:sp>
      <p:pic>
        <p:nvPicPr>
          <p:cNvPr id="7" name="Graphic 21">
            <a:extLst>
              <a:ext uri="{FF2B5EF4-FFF2-40B4-BE49-F238E27FC236}">
                <a16:creationId xmlns:a16="http://schemas.microsoft.com/office/drawing/2014/main" id="{133F127A-9169-2D4F-F81F-DC817E5CA9F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283539406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6EC48C-9E9B-E1F8-43BC-D304CD59CA6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F458026-16CB-7B65-64C6-71CDB3FED3A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593FDC1A-832A-14E5-EA9D-964C41F5DCA9}"/>
              </a:ext>
            </a:extLst>
          </p:cNvPr>
          <p:cNvSpPr txBox="1"/>
          <p:nvPr/>
        </p:nvSpPr>
        <p:spPr>
          <a:xfrm>
            <a:off x="2577071" y="935396"/>
            <a:ext cx="7060214" cy="677108"/>
          </a:xfrm>
          <a:prstGeom prst="rect">
            <a:avLst/>
          </a:prstGeom>
          <a:noFill/>
        </p:spPr>
        <p:txBody>
          <a:bodyPr wrap="square" rtlCol="0">
            <a:spAutoFit/>
          </a:bodyPr>
          <a:lstStyle/>
          <a:p>
            <a:pPr lvl="0" algn="ctr">
              <a:defRPr/>
            </a:pPr>
            <a:r>
              <a:rPr lang="en-US" sz="3800" b="1" dirty="0">
                <a:latin typeface="Times New Roman" panose="02020603050405020304" pitchFamily="18" charset="0"/>
                <a:ea typeface="Aptos" panose="020B0004020202020204" pitchFamily="34" charset="0"/>
                <a:cs typeface="Arial" panose="020B0604020202020204" pitchFamily="34" charset="0"/>
              </a:rPr>
              <a:t>Automobile Insurance</a:t>
            </a:r>
            <a:endParaRPr lang="en-US" sz="3800" b="1" dirty="0">
              <a:solidFill>
                <a:prstClr val="black"/>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EAEFDFE3-02FB-781F-923A-93F7E776EF2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FBD61441-1210-CB1D-CB2A-8755D518A5CE}"/>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732121D-A6ED-BA77-B709-3D7165A0AFAC}"/>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10</a:t>
            </a:r>
          </a:p>
        </p:txBody>
      </p:sp>
      <p:sp>
        <p:nvSpPr>
          <p:cNvPr id="48" name="TextBox 47">
            <a:extLst>
              <a:ext uri="{FF2B5EF4-FFF2-40B4-BE49-F238E27FC236}">
                <a16:creationId xmlns:a16="http://schemas.microsoft.com/office/drawing/2014/main" id="{F7DEBBBE-85AE-15F8-5869-79871E1A3610}"/>
              </a:ext>
            </a:extLst>
          </p:cNvPr>
          <p:cNvSpPr txBox="1"/>
          <p:nvPr/>
        </p:nvSpPr>
        <p:spPr>
          <a:xfrm>
            <a:off x="919748" y="2121491"/>
            <a:ext cx="10084050" cy="3698385"/>
          </a:xfrm>
          <a:prstGeom prst="rect">
            <a:avLst/>
          </a:prstGeom>
          <a:noFill/>
        </p:spPr>
        <p:txBody>
          <a:bodyPr wrap="square" rtlCol="0">
            <a:spAutoFit/>
          </a:bodyPr>
          <a:lstStyle/>
          <a:p>
            <a:pPr marR="0" algn="just">
              <a:lnSpc>
                <a:spcPct val="150000"/>
              </a:lnSpc>
              <a:spcAft>
                <a:spcPts val="600"/>
              </a:spcAft>
            </a:pPr>
            <a:r>
              <a:rPr lang="en-US" sz="2600" kern="100" dirty="0">
                <a:solidFill>
                  <a:srgbClr val="0070C0"/>
                </a:solidFill>
                <a:latin typeface="Times New Roman" panose="02020603050405020304" pitchFamily="18" charset="0"/>
                <a:ea typeface="Aptos" panose="020B0004020202020204" pitchFamily="34" charset="0"/>
                <a:cs typeface="Arial" panose="020B0604020202020204" pitchFamily="34" charset="0"/>
              </a:rPr>
              <a:t>● Emergency road service </a:t>
            </a:r>
            <a:r>
              <a:rPr lang="en-US" sz="2600" kern="100" dirty="0">
                <a:latin typeface="Times New Roman" panose="02020603050405020304" pitchFamily="18" charset="0"/>
                <a:ea typeface="Aptos" panose="020B0004020202020204" pitchFamily="34" charset="0"/>
                <a:cs typeface="Arial" panose="020B0604020202020204" pitchFamily="34" charset="0"/>
              </a:rPr>
              <a:t>(pays expenses incurred for having an automobile towed as a result of a breakdown);</a:t>
            </a:r>
          </a:p>
          <a:p>
            <a:pPr marR="0" algn="just">
              <a:lnSpc>
                <a:spcPct val="150000"/>
              </a:lnSpc>
              <a:spcAft>
                <a:spcPts val="600"/>
              </a:spcAft>
            </a:pPr>
            <a:r>
              <a:rPr lang="en-US" sz="2600" kern="100" dirty="0">
                <a:solidFill>
                  <a:srgbClr val="0070C0"/>
                </a:solidFill>
                <a:latin typeface="Times New Roman" panose="02020603050405020304" pitchFamily="18" charset="0"/>
                <a:ea typeface="Aptos" panose="020B0004020202020204" pitchFamily="34" charset="0"/>
                <a:cs typeface="Arial" panose="020B0604020202020204" pitchFamily="34" charset="0"/>
              </a:rPr>
              <a:t>● Liability </a:t>
            </a:r>
            <a:r>
              <a:rPr lang="en-US" sz="2600" kern="100" dirty="0">
                <a:latin typeface="Times New Roman" panose="02020603050405020304" pitchFamily="18" charset="0"/>
                <a:ea typeface="Aptos" panose="020B0004020202020204" pitchFamily="34" charset="0"/>
                <a:cs typeface="Arial" panose="020B0604020202020204" pitchFamily="34" charset="0"/>
              </a:rPr>
              <a:t>(pays for accidental bodily injury and property damage to others, including medical expenses, pain and suffering, lost wages, and other special damages; property damage includes damaged property and may include loss of use);</a:t>
            </a:r>
          </a:p>
        </p:txBody>
      </p:sp>
      <p:pic>
        <p:nvPicPr>
          <p:cNvPr id="7" name="Graphic 21">
            <a:extLst>
              <a:ext uri="{FF2B5EF4-FFF2-40B4-BE49-F238E27FC236}">
                <a16:creationId xmlns:a16="http://schemas.microsoft.com/office/drawing/2014/main" id="{0E69CDBC-42EC-9A00-5900-71CB2EBC26A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229734371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929042-7DE9-1FFF-5AE3-657AA71E493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371E39C-A627-7797-6173-94C1AD6FA72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C8D5616D-913E-CB25-B2F9-8FF8495DB629}"/>
              </a:ext>
            </a:extLst>
          </p:cNvPr>
          <p:cNvSpPr txBox="1"/>
          <p:nvPr/>
        </p:nvSpPr>
        <p:spPr>
          <a:xfrm>
            <a:off x="2577071" y="935396"/>
            <a:ext cx="7060214" cy="677108"/>
          </a:xfrm>
          <a:prstGeom prst="rect">
            <a:avLst/>
          </a:prstGeom>
          <a:noFill/>
        </p:spPr>
        <p:txBody>
          <a:bodyPr wrap="square" rtlCol="0">
            <a:spAutoFit/>
          </a:bodyPr>
          <a:lstStyle/>
          <a:p>
            <a:pPr lvl="0" algn="ctr">
              <a:defRPr/>
            </a:pPr>
            <a:r>
              <a:rPr lang="en-US" sz="3800" b="1" dirty="0">
                <a:latin typeface="Times New Roman" panose="02020603050405020304" pitchFamily="18" charset="0"/>
                <a:ea typeface="Aptos" panose="020B0004020202020204" pitchFamily="34" charset="0"/>
                <a:cs typeface="Arial" panose="020B0604020202020204" pitchFamily="34" charset="0"/>
              </a:rPr>
              <a:t>Automobile Insurance</a:t>
            </a:r>
            <a:endParaRPr lang="en-US" sz="3800" b="1" dirty="0">
              <a:solidFill>
                <a:prstClr val="black"/>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90F46A30-E53F-BA7F-2608-52646C8AC62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F792D219-50DD-B201-5D6A-FD3429B6612B}"/>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0724357-9D3B-1929-06C3-AEA239DF7FD5}"/>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10</a:t>
            </a:r>
          </a:p>
        </p:txBody>
      </p:sp>
      <p:sp>
        <p:nvSpPr>
          <p:cNvPr id="48" name="TextBox 47">
            <a:extLst>
              <a:ext uri="{FF2B5EF4-FFF2-40B4-BE49-F238E27FC236}">
                <a16:creationId xmlns:a16="http://schemas.microsoft.com/office/drawing/2014/main" id="{9C17FCEF-92AC-1D48-4D8E-DD98AD95489F}"/>
              </a:ext>
            </a:extLst>
          </p:cNvPr>
          <p:cNvSpPr txBox="1"/>
          <p:nvPr/>
        </p:nvSpPr>
        <p:spPr>
          <a:xfrm>
            <a:off x="919748" y="2121491"/>
            <a:ext cx="10084050" cy="3980898"/>
          </a:xfrm>
          <a:prstGeom prst="rect">
            <a:avLst/>
          </a:prstGeom>
          <a:noFill/>
        </p:spPr>
        <p:txBody>
          <a:bodyPr wrap="square" rtlCol="0">
            <a:spAutoFit/>
          </a:bodyPr>
          <a:lstStyle/>
          <a:p>
            <a:pPr marR="0" algn="just">
              <a:lnSpc>
                <a:spcPct val="150000"/>
              </a:lnSpc>
              <a:spcAft>
                <a:spcPts val="600"/>
              </a:spcAft>
            </a:pPr>
            <a:r>
              <a:rPr lang="en-US" sz="2400" kern="100" dirty="0">
                <a:solidFill>
                  <a:srgbClr val="0070C0"/>
                </a:solidFill>
                <a:latin typeface="Times New Roman" panose="02020603050405020304" pitchFamily="18" charset="0"/>
                <a:ea typeface="Aptos" panose="020B0004020202020204" pitchFamily="34" charset="0"/>
                <a:cs typeface="Arial" panose="020B0604020202020204" pitchFamily="34" charset="0"/>
              </a:rPr>
              <a:t>● Medical payments </a:t>
            </a:r>
            <a:r>
              <a:rPr lang="en-US" sz="2400" kern="100" dirty="0">
                <a:latin typeface="Times New Roman" panose="02020603050405020304" pitchFamily="18" charset="0"/>
                <a:ea typeface="Aptos" panose="020B0004020202020204" pitchFamily="34" charset="0"/>
                <a:cs typeface="Arial" panose="020B0604020202020204" pitchFamily="34" charset="0"/>
              </a:rPr>
              <a:t>(reimburses medical and funeral expenses for covered individuals, regardless of fault, when those expenses are related to an automobile accident);</a:t>
            </a:r>
          </a:p>
          <a:p>
            <a:pPr marR="0" algn="just">
              <a:lnSpc>
                <a:spcPct val="150000"/>
              </a:lnSpc>
              <a:spcAft>
                <a:spcPts val="600"/>
              </a:spcAft>
            </a:pPr>
            <a:r>
              <a:rPr lang="en-US" sz="2400" kern="100" dirty="0">
                <a:solidFill>
                  <a:srgbClr val="0070C0"/>
                </a:solidFill>
                <a:latin typeface="Times New Roman" panose="02020603050405020304" pitchFamily="18" charset="0"/>
                <a:ea typeface="Aptos" panose="020B0004020202020204" pitchFamily="34" charset="0"/>
                <a:cs typeface="Arial" panose="020B0604020202020204" pitchFamily="34" charset="0"/>
              </a:rPr>
              <a:t>● Personal injury protection (PIP) </a:t>
            </a:r>
            <a:r>
              <a:rPr lang="en-US" sz="2400" kern="100" dirty="0">
                <a:latin typeface="Times New Roman" panose="02020603050405020304" pitchFamily="18" charset="0"/>
                <a:ea typeface="Aptos" panose="020B0004020202020204" pitchFamily="34" charset="0"/>
                <a:cs typeface="Arial" panose="020B0604020202020204" pitchFamily="34" charset="0"/>
              </a:rPr>
              <a:t>(reimburses medical expenses for covered individuals, regardless of fault, for treatment due to an automobile accident; also pays for funeral expenses, lost earnings, rehabilitation, and replacement of services such as child care if a parent is disabled);</a:t>
            </a:r>
          </a:p>
        </p:txBody>
      </p:sp>
      <p:pic>
        <p:nvPicPr>
          <p:cNvPr id="7" name="Graphic 21">
            <a:extLst>
              <a:ext uri="{FF2B5EF4-FFF2-40B4-BE49-F238E27FC236}">
                <a16:creationId xmlns:a16="http://schemas.microsoft.com/office/drawing/2014/main" id="{13D34AF4-EEC5-2EA8-8DAF-12F0A5FC668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94049330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F662DA-C509-0909-9EA1-FF189952879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F164F03-B001-77F5-C7B2-7D77FA1A307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DD6A4431-0BA8-737D-11D4-AD09FAE1C750}"/>
              </a:ext>
            </a:extLst>
          </p:cNvPr>
          <p:cNvSpPr txBox="1"/>
          <p:nvPr/>
        </p:nvSpPr>
        <p:spPr>
          <a:xfrm>
            <a:off x="2577071" y="935396"/>
            <a:ext cx="7060214" cy="677108"/>
          </a:xfrm>
          <a:prstGeom prst="rect">
            <a:avLst/>
          </a:prstGeom>
          <a:noFill/>
        </p:spPr>
        <p:txBody>
          <a:bodyPr wrap="square" rtlCol="0">
            <a:spAutoFit/>
          </a:bodyPr>
          <a:lstStyle/>
          <a:p>
            <a:pPr lvl="0" algn="ctr">
              <a:defRPr/>
            </a:pPr>
            <a:r>
              <a:rPr lang="en-US" sz="3800" b="1" dirty="0">
                <a:latin typeface="Times New Roman" panose="02020603050405020304" pitchFamily="18" charset="0"/>
                <a:ea typeface="Aptos" panose="020B0004020202020204" pitchFamily="34" charset="0"/>
                <a:cs typeface="Arial" panose="020B0604020202020204" pitchFamily="34" charset="0"/>
              </a:rPr>
              <a:t>Automobile Insurance</a:t>
            </a:r>
            <a:endParaRPr lang="en-US" sz="3800" b="1" dirty="0">
              <a:solidFill>
                <a:prstClr val="black"/>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5B8C5461-33D9-6735-43A0-26F2E689FD3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E9C60182-ED67-8AC2-C438-B4B97647CD95}"/>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8E7F372-569F-AB27-7635-689F73BDD5B2}"/>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10</a:t>
            </a:r>
          </a:p>
        </p:txBody>
      </p:sp>
      <p:sp>
        <p:nvSpPr>
          <p:cNvPr id="48" name="TextBox 47">
            <a:extLst>
              <a:ext uri="{FF2B5EF4-FFF2-40B4-BE49-F238E27FC236}">
                <a16:creationId xmlns:a16="http://schemas.microsoft.com/office/drawing/2014/main" id="{CE95808C-1097-75A0-C38D-B3DB38FAADC2}"/>
              </a:ext>
            </a:extLst>
          </p:cNvPr>
          <p:cNvSpPr txBox="1"/>
          <p:nvPr/>
        </p:nvSpPr>
        <p:spPr>
          <a:xfrm>
            <a:off x="919748" y="2121491"/>
            <a:ext cx="10084050" cy="3329053"/>
          </a:xfrm>
          <a:prstGeom prst="rect">
            <a:avLst/>
          </a:prstGeom>
          <a:noFill/>
        </p:spPr>
        <p:txBody>
          <a:bodyPr wrap="square" rtlCol="0">
            <a:spAutoFit/>
          </a:bodyPr>
          <a:lstStyle/>
          <a:p>
            <a:pPr marL="285750" marR="0" indent="-285750" algn="just">
              <a:lnSpc>
                <a:spcPct val="150000"/>
              </a:lnSpc>
              <a:spcAft>
                <a:spcPts val="600"/>
              </a:spcAft>
              <a:buFont typeface="Arial" panose="020B0604020202020204" pitchFamily="34" charset="0"/>
              <a:buChar char="•"/>
            </a:pPr>
            <a:r>
              <a:rPr lang="en-US" sz="2600" b="1" u="sng" kern="100" dirty="0">
                <a:solidFill>
                  <a:srgbClr val="0070C0"/>
                </a:solidFill>
                <a:latin typeface="Times New Roman" panose="02020603050405020304" pitchFamily="18" charset="0"/>
                <a:ea typeface="Aptos" panose="020B0004020202020204" pitchFamily="34" charset="0"/>
                <a:cs typeface="Arial" panose="020B0604020202020204" pitchFamily="34" charset="0"/>
              </a:rPr>
              <a:t>Medical expenses </a:t>
            </a:r>
            <a:r>
              <a:rPr lang="en-US" sz="2600" b="1" kern="100" dirty="0">
                <a:latin typeface="Times New Roman" panose="02020603050405020304" pitchFamily="18" charset="0"/>
                <a:ea typeface="Aptos" panose="020B0004020202020204" pitchFamily="34" charset="0"/>
                <a:cs typeface="Arial" panose="020B0604020202020204" pitchFamily="34" charset="0"/>
              </a:rPr>
              <a:t>that may be reimbursed include:</a:t>
            </a:r>
          </a:p>
          <a:p>
            <a:pPr marL="285750" marR="0" indent="-285750" algn="just">
              <a:lnSpc>
                <a:spcPct val="150000"/>
              </a:lnSpc>
              <a:spcAft>
                <a:spcPts val="600"/>
              </a:spcAft>
              <a:buFont typeface="Arial" panose="020B0604020202020204" pitchFamily="34" charset="0"/>
              <a:buChar char="•"/>
            </a:pPr>
            <a:r>
              <a:rPr lang="en-US" sz="2600" kern="100" dirty="0">
                <a:latin typeface="Times New Roman" panose="02020603050405020304" pitchFamily="18" charset="0"/>
                <a:ea typeface="Aptos" panose="020B0004020202020204" pitchFamily="34" charset="0"/>
                <a:cs typeface="Arial" panose="020B0604020202020204" pitchFamily="34" charset="0"/>
              </a:rPr>
              <a:t> ambulance services; </a:t>
            </a:r>
          </a:p>
          <a:p>
            <a:pPr marL="285750" marR="0" indent="-285750" algn="just">
              <a:lnSpc>
                <a:spcPct val="150000"/>
              </a:lnSpc>
              <a:spcAft>
                <a:spcPts val="600"/>
              </a:spcAft>
              <a:buFont typeface="Arial" panose="020B0604020202020204" pitchFamily="34" charset="0"/>
              <a:buChar char="•"/>
            </a:pPr>
            <a:r>
              <a:rPr lang="en-US" sz="2600" kern="100" dirty="0">
                <a:latin typeface="Times New Roman" panose="02020603050405020304" pitchFamily="18" charset="0"/>
                <a:ea typeface="Aptos" panose="020B0004020202020204" pitchFamily="34" charset="0"/>
                <a:cs typeface="Arial" panose="020B0604020202020204" pitchFamily="34" charset="0"/>
              </a:rPr>
              <a:t>emergency department care; </a:t>
            </a:r>
          </a:p>
          <a:p>
            <a:pPr marL="285750" marR="0" indent="-285750" algn="just">
              <a:lnSpc>
                <a:spcPct val="150000"/>
              </a:lnSpc>
              <a:spcAft>
                <a:spcPts val="600"/>
              </a:spcAft>
              <a:buFont typeface="Arial" panose="020B0604020202020204" pitchFamily="34" charset="0"/>
              <a:buChar char="•"/>
            </a:pPr>
            <a:r>
              <a:rPr lang="en-US" sz="2600" kern="100" dirty="0">
                <a:latin typeface="Times New Roman" panose="02020603050405020304" pitchFamily="18" charset="0"/>
                <a:ea typeface="Aptos" panose="020B0004020202020204" pitchFamily="34" charset="0"/>
                <a:cs typeface="Arial" panose="020B0604020202020204" pitchFamily="34" charset="0"/>
              </a:rPr>
              <a:t>laboratory services; </a:t>
            </a:r>
          </a:p>
          <a:p>
            <a:pPr marL="285750" marR="0" indent="-285750" algn="just">
              <a:lnSpc>
                <a:spcPct val="150000"/>
              </a:lnSpc>
              <a:spcAft>
                <a:spcPts val="600"/>
              </a:spcAft>
              <a:buFont typeface="Arial" panose="020B0604020202020204" pitchFamily="34" charset="0"/>
              <a:buChar char="•"/>
            </a:pPr>
            <a:r>
              <a:rPr lang="en-US" sz="2600" kern="100" dirty="0">
                <a:latin typeface="Times New Roman" panose="02020603050405020304" pitchFamily="18" charset="0"/>
                <a:ea typeface="Aptos" panose="020B0004020202020204" pitchFamily="34" charset="0"/>
                <a:cs typeface="Arial" panose="020B0604020202020204" pitchFamily="34" charset="0"/>
              </a:rPr>
              <a:t>medical supplies (e.g., crutches); </a:t>
            </a:r>
          </a:p>
        </p:txBody>
      </p:sp>
      <p:pic>
        <p:nvPicPr>
          <p:cNvPr id="7" name="Graphic 21">
            <a:extLst>
              <a:ext uri="{FF2B5EF4-FFF2-40B4-BE49-F238E27FC236}">
                <a16:creationId xmlns:a16="http://schemas.microsoft.com/office/drawing/2014/main" id="{EB29A460-3321-BF9F-D163-E4E9C6A2005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Content Placeholder 8">
            <a:extLst>
              <a:ext uri="{FF2B5EF4-FFF2-40B4-BE49-F238E27FC236}">
                <a16:creationId xmlns:a16="http://schemas.microsoft.com/office/drawing/2014/main" id="{FD6CBA7C-37D1-06BA-E001-D38392EF91DB}"/>
              </a:ext>
            </a:extLst>
          </p:cNvPr>
          <p:cNvSpPr>
            <a:spLocks noGrp="1"/>
          </p:cNvSpPr>
          <p:nvPr>
            <p:ph sz="half" idx="2"/>
          </p:nvPr>
        </p:nvSpPr>
        <p:spPr>
          <a:xfrm>
            <a:off x="7046485" y="1695032"/>
            <a:ext cx="5181600" cy="4351338"/>
          </a:xfrm>
        </p:spPr>
        <p:txBody>
          <a:bodyPr/>
          <a:lstStyle/>
          <a:p>
            <a:pPr marL="285750" indent="-285750" algn="just">
              <a:lnSpc>
                <a:spcPct val="150000"/>
              </a:lnSpc>
              <a:spcAft>
                <a:spcPts val="600"/>
              </a:spcAft>
            </a:pPr>
            <a:endParaRPr lang="en-US" kern="100" dirty="0">
              <a:latin typeface="Times New Roman" panose="02020603050405020304" pitchFamily="18" charset="0"/>
              <a:ea typeface="Aptos" panose="020B0004020202020204" pitchFamily="34" charset="0"/>
              <a:cs typeface="Arial" panose="020B0604020202020204" pitchFamily="34" charset="0"/>
            </a:endParaRPr>
          </a:p>
          <a:p>
            <a:pPr marL="285750" indent="-285750" algn="just">
              <a:lnSpc>
                <a:spcPct val="150000"/>
              </a:lnSpc>
              <a:spcAft>
                <a:spcPts val="600"/>
              </a:spcAft>
            </a:pPr>
            <a:endParaRPr lang="en-US" kern="100" dirty="0">
              <a:latin typeface="Times New Roman" panose="02020603050405020304" pitchFamily="18" charset="0"/>
              <a:ea typeface="Aptos" panose="020B0004020202020204" pitchFamily="34" charset="0"/>
              <a:cs typeface="Arial" panose="020B0604020202020204" pitchFamily="34" charset="0"/>
            </a:endParaRPr>
          </a:p>
          <a:p>
            <a:pPr marL="285750" indent="-285750" algn="just">
              <a:lnSpc>
                <a:spcPct val="150000"/>
              </a:lnSpc>
              <a:spcAft>
                <a:spcPts val="600"/>
              </a:spcAft>
            </a:pPr>
            <a:r>
              <a:rPr lang="en-US" kern="100" dirty="0">
                <a:latin typeface="Times New Roman" panose="02020603050405020304" pitchFamily="18" charset="0"/>
                <a:ea typeface="Aptos" panose="020B0004020202020204" pitchFamily="34" charset="0"/>
                <a:cs typeface="Arial" panose="020B0604020202020204" pitchFamily="34" charset="0"/>
              </a:rPr>
              <a:t>physical therapy; </a:t>
            </a:r>
          </a:p>
          <a:p>
            <a:pPr marL="285750" indent="-285750" algn="just">
              <a:lnSpc>
                <a:spcPct val="150000"/>
              </a:lnSpc>
              <a:spcAft>
                <a:spcPts val="600"/>
              </a:spcAft>
            </a:pPr>
            <a:r>
              <a:rPr lang="en-US" kern="100" dirty="0">
                <a:latin typeface="Times New Roman" panose="02020603050405020304" pitchFamily="18" charset="0"/>
                <a:ea typeface="Aptos" panose="020B0004020202020204" pitchFamily="34" charset="0"/>
                <a:cs typeface="Arial" panose="020B0604020202020204" pitchFamily="34" charset="0"/>
              </a:rPr>
              <a:t>prescription drugs; </a:t>
            </a:r>
          </a:p>
          <a:p>
            <a:pPr marL="285750" indent="-285750" algn="just">
              <a:lnSpc>
                <a:spcPct val="150000"/>
              </a:lnSpc>
              <a:spcAft>
                <a:spcPts val="600"/>
              </a:spcAft>
            </a:pPr>
            <a:r>
              <a:rPr lang="en-US" kern="100" dirty="0">
                <a:latin typeface="Times New Roman" panose="02020603050405020304" pitchFamily="18" charset="0"/>
                <a:ea typeface="Aptos" panose="020B0004020202020204" pitchFamily="34" charset="0"/>
                <a:cs typeface="Arial" panose="020B0604020202020204" pitchFamily="34" charset="0"/>
              </a:rPr>
              <a:t>x-rays; and so on. </a:t>
            </a:r>
          </a:p>
          <a:p>
            <a:endParaRPr lang="en-US" dirty="0"/>
          </a:p>
        </p:txBody>
      </p:sp>
    </p:spTree>
    <p:custDataLst>
      <p:tags r:id="rId1"/>
    </p:custDataLst>
    <p:extLst>
      <p:ext uri="{BB962C8B-B14F-4D97-AF65-F5344CB8AC3E}">
        <p14:creationId xmlns:p14="http://schemas.microsoft.com/office/powerpoint/2010/main" val="223918703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F5246F-2F68-2BDE-9B7C-ADE7CAF2A9F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709A340-FB20-56C5-89C1-B8A6040A18B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69CFDD5-9EF3-4B72-6461-E044B21FC05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70613A68-23B7-3B55-79F8-1CE890A6208A}"/>
              </a:ext>
            </a:extLst>
          </p:cNvPr>
          <p:cNvSpPr/>
          <p:nvPr/>
        </p:nvSpPr>
        <p:spPr>
          <a:xfrm>
            <a:off x="1170274"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b="1" i="1" kern="100" dirty="0">
                <a:effectLst/>
                <a:latin typeface="Times New Roman" panose="02020603050405020304" pitchFamily="18" charset="0"/>
                <a:ea typeface="Aptos" panose="020B0004020202020204" pitchFamily="34" charset="0"/>
                <a:cs typeface="Arial" panose="020B0604020202020204" pitchFamily="34" charset="0"/>
              </a:rPr>
              <a:t>It is important to remember the familiar phrase “If it wasn’t documented, it wasn’t done.”</a:t>
            </a:r>
            <a:endParaRPr lang="en-US" sz="1800" kern="100" dirty="0">
              <a:effectLst/>
              <a:latin typeface="Times New Roman" panose="02020603050405020304" pitchFamily="18" charset="0"/>
              <a:ea typeface="Aptos" panose="020B0004020202020204" pitchFamily="34" charset="0"/>
              <a:cs typeface="Arial" panose="020B0604020202020204" pitchFamily="34" charset="0"/>
            </a:endParaRPr>
          </a:p>
          <a:p>
            <a:pPr algn="ctr"/>
            <a:r>
              <a:rPr lang="en-US" sz="1800" b="1" i="1" kern="100" dirty="0">
                <a:effectLst/>
                <a:latin typeface="Times New Roman" panose="02020603050405020304" pitchFamily="18" charset="0"/>
                <a:ea typeface="Aptos" panose="020B0004020202020204" pitchFamily="34" charset="0"/>
                <a:cs typeface="Arial" panose="020B0604020202020204" pitchFamily="34" charset="0"/>
              </a:rPr>
              <a:t>It is important to remember the familiar phrase “If it wasn’t documented, it wasn’t done.”</a:t>
            </a:r>
            <a:endParaRPr lang="en-US" sz="1800" kern="100" dirty="0">
              <a:effectLst/>
              <a:latin typeface="Times New Roman" panose="02020603050405020304" pitchFamily="18" charset="0"/>
              <a:ea typeface="Aptos" panose="020B0004020202020204" pitchFamily="34" charset="0"/>
              <a:cs typeface="Arial" panose="020B0604020202020204" pitchFamily="34" charset="0"/>
            </a:endParaRPr>
          </a:p>
          <a:p>
            <a:pPr algn="ctr"/>
            <a:endParaRPr lang="en-US" dirty="0"/>
          </a:p>
        </p:txBody>
      </p:sp>
      <p:pic>
        <p:nvPicPr>
          <p:cNvPr id="5" name="Graphic 21">
            <a:extLst>
              <a:ext uri="{FF2B5EF4-FFF2-40B4-BE49-F238E27FC236}">
                <a16:creationId xmlns:a16="http://schemas.microsoft.com/office/drawing/2014/main" id="{25EE919C-F81E-A727-CDB3-2E1311A89F4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2DD5EFE6-56C4-51C0-8922-76E1E6211CA8}"/>
              </a:ext>
            </a:extLst>
          </p:cNvPr>
          <p:cNvSpPr txBox="1"/>
          <p:nvPr/>
        </p:nvSpPr>
        <p:spPr>
          <a:xfrm>
            <a:off x="2205605" y="2834252"/>
            <a:ext cx="7275087" cy="1189493"/>
          </a:xfrm>
          <a:prstGeom prst="rect">
            <a:avLst/>
          </a:prstGeom>
          <a:noFill/>
        </p:spPr>
        <p:txBody>
          <a:bodyPr wrap="square" rtlCol="0">
            <a:spAutoFit/>
          </a:bodyPr>
          <a:lstStyle/>
          <a:p>
            <a:pPr marL="0" marR="0" algn="just">
              <a:lnSpc>
                <a:spcPct val="150000"/>
              </a:lnSpc>
              <a:spcAft>
                <a:spcPts val="600"/>
              </a:spcAft>
            </a:pPr>
            <a:r>
              <a:rPr lang="en-US" sz="5400" b="1" kern="100" dirty="0">
                <a:effectLst/>
                <a:latin typeface="Times New Roman" panose="02020603050405020304" pitchFamily="18" charset="0"/>
                <a:ea typeface="Aptos" panose="020B0004020202020204" pitchFamily="34" charset="0"/>
                <a:cs typeface="Arial" panose="020B0604020202020204" pitchFamily="34" charset="0"/>
              </a:rPr>
              <a:t>Disability Insurance</a:t>
            </a:r>
            <a:endParaRPr lang="en-US" sz="4800" kern="100" dirty="0">
              <a:effectLst/>
              <a:latin typeface="Times New Roman" panose="02020603050405020304" pitchFamily="18" charset="0"/>
              <a:ea typeface="Aptos" panose="020B0004020202020204" pitchFamily="34" charset="0"/>
              <a:cs typeface="Arial" panose="020B0604020202020204" pitchFamily="34" charset="0"/>
            </a:endParaRPr>
          </a:p>
        </p:txBody>
      </p:sp>
    </p:spTree>
    <p:custDataLst>
      <p:tags r:id="rId1"/>
    </p:custDataLst>
    <p:extLst>
      <p:ext uri="{BB962C8B-B14F-4D97-AF65-F5344CB8AC3E}">
        <p14:creationId xmlns:p14="http://schemas.microsoft.com/office/powerpoint/2010/main" val="163686843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B2CE40-B211-4609-F158-5E100B0C14E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7DDC316-51C4-88CF-853D-914CE84559B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F02B32A2-E97D-5B66-ED4E-5C79CC17B703}"/>
              </a:ext>
            </a:extLst>
          </p:cNvPr>
          <p:cNvSpPr txBox="1"/>
          <p:nvPr/>
        </p:nvSpPr>
        <p:spPr>
          <a:xfrm>
            <a:off x="2577071" y="935396"/>
            <a:ext cx="7060214" cy="677108"/>
          </a:xfrm>
          <a:prstGeom prst="rect">
            <a:avLst/>
          </a:prstGeom>
          <a:noFill/>
        </p:spPr>
        <p:txBody>
          <a:bodyPr wrap="square" rtlCol="0">
            <a:spAutoFit/>
          </a:bodyPr>
          <a:lstStyle/>
          <a:p>
            <a:pPr lvl="0" algn="ctr">
              <a:defRPr/>
            </a:pPr>
            <a:r>
              <a:rPr lang="en-US" sz="3800" b="1" dirty="0">
                <a:latin typeface="Times New Roman" panose="02020603050405020304" pitchFamily="18" charset="0"/>
                <a:ea typeface="Aptos" panose="020B0004020202020204" pitchFamily="34" charset="0"/>
                <a:cs typeface="Arial" panose="020B0604020202020204" pitchFamily="34" charset="0"/>
              </a:rPr>
              <a:t>Disability Insurance</a:t>
            </a:r>
            <a:endParaRPr lang="en-US" sz="3800" b="1" dirty="0">
              <a:solidFill>
                <a:prstClr val="black"/>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FFD0308B-D31F-E261-E710-EE671E6D3A9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74F22764-6F3B-F732-F18D-F53370FC3C21}"/>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5C59B74-37ED-AC29-6DBF-0AC92A675464}"/>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10</a:t>
            </a:r>
          </a:p>
        </p:txBody>
      </p:sp>
      <p:sp>
        <p:nvSpPr>
          <p:cNvPr id="48" name="TextBox 47">
            <a:extLst>
              <a:ext uri="{FF2B5EF4-FFF2-40B4-BE49-F238E27FC236}">
                <a16:creationId xmlns:a16="http://schemas.microsoft.com/office/drawing/2014/main" id="{7C4A3E83-A380-B91D-0CC4-D165FD58B8FE}"/>
              </a:ext>
            </a:extLst>
          </p:cNvPr>
          <p:cNvSpPr txBox="1"/>
          <p:nvPr/>
        </p:nvSpPr>
        <p:spPr>
          <a:xfrm>
            <a:off x="919748" y="2121491"/>
            <a:ext cx="10084050" cy="3911071"/>
          </a:xfrm>
          <a:prstGeom prst="rect">
            <a:avLst/>
          </a:prstGeom>
          <a:noFill/>
        </p:spPr>
        <p:txBody>
          <a:bodyPr wrap="square" rtlCol="0">
            <a:spAutoFit/>
          </a:bodyPr>
          <a:lstStyle/>
          <a:p>
            <a:pPr marL="285750" marR="0" indent="-285750" algn="just">
              <a:lnSpc>
                <a:spcPct val="150000"/>
              </a:lnSpc>
              <a:spcAft>
                <a:spcPts val="600"/>
              </a:spcAft>
              <a:buFont typeface="Arial" panose="020B0604020202020204" pitchFamily="34" charset="0"/>
              <a:buChar char="•"/>
            </a:pPr>
            <a:r>
              <a:rPr lang="en-US" sz="2700" b="1" kern="100" dirty="0">
                <a:solidFill>
                  <a:srgbClr val="0070C0"/>
                </a:solidFill>
                <a:latin typeface="Times New Roman" panose="02020603050405020304" pitchFamily="18" charset="0"/>
                <a:ea typeface="Aptos" panose="020B0004020202020204" pitchFamily="34" charset="0"/>
                <a:cs typeface="Arial" panose="020B0604020202020204" pitchFamily="34" charset="0"/>
              </a:rPr>
              <a:t>Disability insurance </a:t>
            </a:r>
            <a:r>
              <a:rPr lang="en-US" sz="2700" kern="100" dirty="0">
                <a:latin typeface="Times New Roman" panose="02020603050405020304" pitchFamily="18" charset="0"/>
                <a:ea typeface="Aptos" panose="020B0004020202020204" pitchFamily="34" charset="0"/>
                <a:cs typeface="Arial" panose="020B0604020202020204" pitchFamily="34" charset="0"/>
              </a:rPr>
              <a:t>is defined as reimbursement for income lost as a result of a temporary or permanent illness or injury. </a:t>
            </a:r>
          </a:p>
          <a:p>
            <a:pPr marL="285750" marR="0" indent="-285750" algn="just">
              <a:lnSpc>
                <a:spcPct val="150000"/>
              </a:lnSpc>
              <a:spcAft>
                <a:spcPts val="600"/>
              </a:spcAft>
              <a:buFont typeface="Arial" panose="020B0604020202020204" pitchFamily="34" charset="0"/>
              <a:buChar char="•"/>
            </a:pPr>
            <a:r>
              <a:rPr lang="en-US" sz="2700" kern="100" dirty="0">
                <a:latin typeface="Times New Roman" panose="02020603050405020304" pitchFamily="18" charset="0"/>
                <a:ea typeface="Aptos" panose="020B0004020202020204" pitchFamily="34" charset="0"/>
                <a:cs typeface="Arial" panose="020B0604020202020204" pitchFamily="34" charset="0"/>
              </a:rPr>
              <a:t>When patients are treated for disability diagnoses and other medical problems, separate patient records must be maintained. </a:t>
            </a:r>
          </a:p>
          <a:p>
            <a:pPr marL="285750" marR="0" indent="-285750" algn="just">
              <a:lnSpc>
                <a:spcPct val="150000"/>
              </a:lnSpc>
              <a:spcAft>
                <a:spcPts val="600"/>
              </a:spcAft>
              <a:buFont typeface="Arial" panose="020B0604020202020204" pitchFamily="34" charset="0"/>
              <a:buChar char="•"/>
            </a:pPr>
            <a:r>
              <a:rPr lang="en-US" sz="2700" kern="100" dirty="0">
                <a:latin typeface="Times New Roman" panose="02020603050405020304" pitchFamily="18" charset="0"/>
                <a:ea typeface="Aptos" panose="020B0004020202020204" pitchFamily="34" charset="0"/>
                <a:cs typeface="Arial" panose="020B0604020202020204" pitchFamily="34" charset="0"/>
              </a:rPr>
              <a:t>It is also a good idea to organize the financial records separately for these patients. </a:t>
            </a:r>
          </a:p>
        </p:txBody>
      </p:sp>
      <p:pic>
        <p:nvPicPr>
          <p:cNvPr id="7" name="Graphic 21">
            <a:extLst>
              <a:ext uri="{FF2B5EF4-FFF2-40B4-BE49-F238E27FC236}">
                <a16:creationId xmlns:a16="http://schemas.microsoft.com/office/drawing/2014/main" id="{228D1BA7-819F-A2B6-F649-30BEC3C8359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427741682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96DB52-5AD4-F44B-2D88-8DF06787F71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A5C1725-5431-8D9C-59BB-0E4CCF62D48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57FBF63A-716A-D5A3-565D-06F83DC86C60}"/>
              </a:ext>
            </a:extLst>
          </p:cNvPr>
          <p:cNvSpPr txBox="1"/>
          <p:nvPr/>
        </p:nvSpPr>
        <p:spPr>
          <a:xfrm>
            <a:off x="2577071" y="935396"/>
            <a:ext cx="7060214" cy="677108"/>
          </a:xfrm>
          <a:prstGeom prst="rect">
            <a:avLst/>
          </a:prstGeom>
          <a:noFill/>
        </p:spPr>
        <p:txBody>
          <a:bodyPr wrap="square" rtlCol="0">
            <a:spAutoFit/>
          </a:bodyPr>
          <a:lstStyle/>
          <a:p>
            <a:pPr lvl="0" algn="ctr">
              <a:defRPr/>
            </a:pPr>
            <a:r>
              <a:rPr lang="en-US" sz="3800" b="1" dirty="0">
                <a:latin typeface="Times New Roman" panose="02020603050405020304" pitchFamily="18" charset="0"/>
                <a:ea typeface="Aptos" panose="020B0004020202020204" pitchFamily="34" charset="0"/>
                <a:cs typeface="Arial" panose="020B0604020202020204" pitchFamily="34" charset="0"/>
              </a:rPr>
              <a:t>Disability Insurance</a:t>
            </a:r>
            <a:endParaRPr lang="en-US" sz="3800" b="1" dirty="0">
              <a:solidFill>
                <a:prstClr val="black"/>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62143363-EC05-3A6E-323D-DB65DA2B3B6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325A6828-3F02-F5AD-0170-3FEB8CB903EF}"/>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670E71C-5866-74FC-73F1-E11D9684D55D}"/>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10</a:t>
            </a:r>
          </a:p>
        </p:txBody>
      </p:sp>
      <p:sp>
        <p:nvSpPr>
          <p:cNvPr id="48" name="TextBox 47">
            <a:extLst>
              <a:ext uri="{FF2B5EF4-FFF2-40B4-BE49-F238E27FC236}">
                <a16:creationId xmlns:a16="http://schemas.microsoft.com/office/drawing/2014/main" id="{712EB48B-8689-2EB3-7B5D-EC17920732ED}"/>
              </a:ext>
            </a:extLst>
          </p:cNvPr>
          <p:cNvSpPr txBox="1"/>
          <p:nvPr/>
        </p:nvSpPr>
        <p:spPr>
          <a:xfrm>
            <a:off x="942308" y="2005205"/>
            <a:ext cx="10084050" cy="4123693"/>
          </a:xfrm>
          <a:prstGeom prst="rect">
            <a:avLst/>
          </a:prstGeom>
          <a:noFill/>
        </p:spPr>
        <p:txBody>
          <a:bodyPr wrap="square" rtlCol="0">
            <a:spAutoFit/>
          </a:bodyPr>
          <a:lstStyle/>
          <a:p>
            <a:pPr marL="285750" marR="0" indent="-285750" algn="just">
              <a:lnSpc>
                <a:spcPct val="150000"/>
              </a:lnSpc>
              <a:spcAft>
                <a:spcPts val="600"/>
              </a:spcAft>
              <a:buFont typeface="Arial" panose="020B0604020202020204" pitchFamily="34" charset="0"/>
              <a:buChar char="•"/>
            </a:pPr>
            <a:r>
              <a:rPr lang="en-US" sz="2800" b="1" u="sng" kern="100" dirty="0">
                <a:solidFill>
                  <a:srgbClr val="F58221"/>
                </a:solidFill>
                <a:latin typeface="Times New Roman" panose="02020603050405020304" pitchFamily="18" charset="0"/>
                <a:ea typeface="Aptos" panose="020B0004020202020204" pitchFamily="34" charset="0"/>
                <a:cs typeface="Arial" panose="020B0604020202020204" pitchFamily="34" charset="0"/>
              </a:rPr>
              <a:t>Disability benefits are usually paid if an individual:</a:t>
            </a:r>
          </a:p>
          <a:p>
            <a:pPr marR="0" algn="just">
              <a:lnSpc>
                <a:spcPct val="150000"/>
              </a:lnSpc>
              <a:spcAft>
                <a:spcPts val="600"/>
              </a:spcAft>
            </a:pPr>
            <a:r>
              <a:rPr lang="en-US" sz="2800" kern="100" dirty="0">
                <a:latin typeface="Times New Roman" panose="02020603050405020304" pitchFamily="18" charset="0"/>
                <a:ea typeface="Aptos" panose="020B0004020202020204" pitchFamily="34" charset="0"/>
                <a:cs typeface="Arial" panose="020B0604020202020204" pitchFamily="34" charset="0"/>
              </a:rPr>
              <a:t>● Has been unable to do regular or customary work for a certain number of days (number of days depends on the policy);</a:t>
            </a:r>
          </a:p>
          <a:p>
            <a:pPr marR="0" algn="just">
              <a:lnSpc>
                <a:spcPct val="150000"/>
              </a:lnSpc>
              <a:spcAft>
                <a:spcPts val="600"/>
              </a:spcAft>
            </a:pPr>
            <a:endParaRPr lang="en-US" sz="2800" kern="100" dirty="0">
              <a:latin typeface="Times New Roman" panose="02020603050405020304" pitchFamily="18" charset="0"/>
              <a:ea typeface="Aptos" panose="020B0004020202020204" pitchFamily="34" charset="0"/>
              <a:cs typeface="Arial" panose="020B0604020202020204" pitchFamily="34" charset="0"/>
            </a:endParaRPr>
          </a:p>
          <a:p>
            <a:pPr marR="0" algn="just">
              <a:lnSpc>
                <a:spcPct val="150000"/>
              </a:lnSpc>
              <a:spcAft>
                <a:spcPts val="600"/>
              </a:spcAft>
            </a:pPr>
            <a:r>
              <a:rPr lang="en-US" sz="2800" kern="100" dirty="0">
                <a:latin typeface="Times New Roman" panose="02020603050405020304" pitchFamily="18" charset="0"/>
                <a:ea typeface="Aptos" panose="020B0004020202020204" pitchFamily="34" charset="0"/>
                <a:cs typeface="Arial" panose="020B0604020202020204" pitchFamily="34" charset="0"/>
              </a:rPr>
              <a:t>● Was employed when disabled (e.g., individuals must have lost wages because of a disability);</a:t>
            </a:r>
          </a:p>
        </p:txBody>
      </p:sp>
      <p:pic>
        <p:nvPicPr>
          <p:cNvPr id="7" name="Graphic 21">
            <a:extLst>
              <a:ext uri="{FF2B5EF4-FFF2-40B4-BE49-F238E27FC236}">
                <a16:creationId xmlns:a16="http://schemas.microsoft.com/office/drawing/2014/main" id="{BCD258BE-6AC3-DD5A-2DEF-9DED9FFD636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270725096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6E1D62-8698-B845-E9DF-3276C5338B4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D0515CC-BB6E-852F-9719-1BAF8027620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EEE00078-2EBB-8D8E-3292-8B1E90070007}"/>
              </a:ext>
            </a:extLst>
          </p:cNvPr>
          <p:cNvSpPr txBox="1"/>
          <p:nvPr/>
        </p:nvSpPr>
        <p:spPr>
          <a:xfrm>
            <a:off x="2577071" y="935396"/>
            <a:ext cx="7060214" cy="677108"/>
          </a:xfrm>
          <a:prstGeom prst="rect">
            <a:avLst/>
          </a:prstGeom>
          <a:noFill/>
        </p:spPr>
        <p:txBody>
          <a:bodyPr wrap="square" rtlCol="0">
            <a:spAutoFit/>
          </a:bodyPr>
          <a:lstStyle/>
          <a:p>
            <a:pPr lvl="0" algn="ctr">
              <a:defRPr/>
            </a:pPr>
            <a:r>
              <a:rPr lang="en-US" sz="3800" b="1" dirty="0">
                <a:latin typeface="Times New Roman" panose="02020603050405020304" pitchFamily="18" charset="0"/>
                <a:ea typeface="Aptos" panose="020B0004020202020204" pitchFamily="34" charset="0"/>
                <a:cs typeface="Arial" panose="020B0604020202020204" pitchFamily="34" charset="0"/>
              </a:rPr>
              <a:t>Disability Insurance</a:t>
            </a:r>
            <a:endParaRPr lang="en-US" sz="3800" b="1" dirty="0">
              <a:solidFill>
                <a:prstClr val="black"/>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DCADEFF7-81AB-6B9D-B0C8-8BBB5E0E99E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0B4DE90D-1B88-16CE-3688-B79DEC40D838}"/>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8DFAF5B-5E4C-C23C-6C7C-7C410D6FAC29}"/>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10</a:t>
            </a:r>
          </a:p>
        </p:txBody>
      </p:sp>
      <p:sp>
        <p:nvSpPr>
          <p:cNvPr id="48" name="TextBox 47">
            <a:extLst>
              <a:ext uri="{FF2B5EF4-FFF2-40B4-BE49-F238E27FC236}">
                <a16:creationId xmlns:a16="http://schemas.microsoft.com/office/drawing/2014/main" id="{C0379F2A-2CBE-887E-B506-F12A43C34B91}"/>
              </a:ext>
            </a:extLst>
          </p:cNvPr>
          <p:cNvSpPr txBox="1"/>
          <p:nvPr/>
        </p:nvSpPr>
        <p:spPr>
          <a:xfrm>
            <a:off x="919748" y="2121491"/>
            <a:ext cx="10084050" cy="3400418"/>
          </a:xfrm>
          <a:prstGeom prst="rect">
            <a:avLst/>
          </a:prstGeom>
          <a:noFill/>
        </p:spPr>
        <p:txBody>
          <a:bodyPr wrap="square" rtlCol="0">
            <a:spAutoFit/>
          </a:bodyPr>
          <a:lstStyle/>
          <a:p>
            <a:pPr marR="0" algn="just">
              <a:lnSpc>
                <a:spcPct val="150000"/>
              </a:lnSpc>
              <a:spcAft>
                <a:spcPts val="600"/>
              </a:spcAft>
            </a:pPr>
            <a:r>
              <a:rPr lang="en-US" sz="2800" kern="100" dirty="0">
                <a:latin typeface="Times New Roman" panose="02020603050405020304" pitchFamily="18" charset="0"/>
                <a:ea typeface="Aptos" panose="020B0004020202020204" pitchFamily="34" charset="0"/>
                <a:cs typeface="Arial" panose="020B0604020202020204" pitchFamily="34" charset="0"/>
              </a:rPr>
              <a:t>● Has disability insurance coverage;</a:t>
            </a:r>
          </a:p>
          <a:p>
            <a:pPr marR="0" algn="just">
              <a:lnSpc>
                <a:spcPct val="150000"/>
              </a:lnSpc>
              <a:spcAft>
                <a:spcPts val="600"/>
              </a:spcAft>
            </a:pPr>
            <a:endParaRPr lang="en-US" sz="2800" kern="100" dirty="0">
              <a:latin typeface="Times New Roman" panose="02020603050405020304" pitchFamily="18" charset="0"/>
              <a:ea typeface="Aptos" panose="020B0004020202020204" pitchFamily="34" charset="0"/>
              <a:cs typeface="Arial" panose="020B0604020202020204" pitchFamily="34" charset="0"/>
            </a:endParaRPr>
          </a:p>
          <a:p>
            <a:pPr algn="just">
              <a:lnSpc>
                <a:spcPct val="150000"/>
              </a:lnSpc>
              <a:spcAft>
                <a:spcPts val="600"/>
              </a:spcAft>
            </a:pPr>
            <a:r>
              <a:rPr lang="en-US" sz="2800" kern="100" dirty="0">
                <a:latin typeface="Times New Roman" panose="02020603050405020304" pitchFamily="18" charset="0"/>
                <a:ea typeface="Aptos" panose="020B0004020202020204" pitchFamily="34" charset="0"/>
                <a:cs typeface="Arial" panose="020B0604020202020204" pitchFamily="34" charset="0"/>
              </a:rPr>
              <a:t>● Was under the care and treatment of a licensed provider during initial disability; to continue receiving benefits, the individual must remain under care and treatment;</a:t>
            </a:r>
          </a:p>
        </p:txBody>
      </p:sp>
      <p:pic>
        <p:nvPicPr>
          <p:cNvPr id="7" name="Graphic 21">
            <a:extLst>
              <a:ext uri="{FF2B5EF4-FFF2-40B4-BE49-F238E27FC236}">
                <a16:creationId xmlns:a16="http://schemas.microsoft.com/office/drawing/2014/main" id="{3A0C6727-7545-8D39-BB59-A72FE3C5C10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333149673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3B54FF-72C5-062D-D2B3-B0413861A45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CF97086-629D-2FA1-4EC2-64A5E0FA5D7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76E47CB6-06C3-BB52-2FB3-AE83BE7F77DC}"/>
              </a:ext>
            </a:extLst>
          </p:cNvPr>
          <p:cNvSpPr txBox="1"/>
          <p:nvPr/>
        </p:nvSpPr>
        <p:spPr>
          <a:xfrm>
            <a:off x="2577071" y="935396"/>
            <a:ext cx="7060214" cy="677108"/>
          </a:xfrm>
          <a:prstGeom prst="rect">
            <a:avLst/>
          </a:prstGeom>
          <a:noFill/>
        </p:spPr>
        <p:txBody>
          <a:bodyPr wrap="square" rtlCol="0">
            <a:spAutoFit/>
          </a:bodyPr>
          <a:lstStyle/>
          <a:p>
            <a:pPr lvl="0" algn="ctr">
              <a:defRPr/>
            </a:pPr>
            <a:r>
              <a:rPr lang="en-US" sz="3800" b="1" dirty="0">
                <a:latin typeface="Times New Roman" panose="02020603050405020304" pitchFamily="18" charset="0"/>
                <a:ea typeface="Aptos" panose="020B0004020202020204" pitchFamily="34" charset="0"/>
                <a:cs typeface="Arial" panose="020B0604020202020204" pitchFamily="34" charset="0"/>
              </a:rPr>
              <a:t>Disability Insurance</a:t>
            </a:r>
            <a:endParaRPr lang="en-US" sz="3800" b="1" dirty="0">
              <a:solidFill>
                <a:prstClr val="black"/>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66A324FD-7750-A684-72C3-F67449B92C8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FD4D6711-3AE9-BE45-A9F4-A79F0320A10D}"/>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B66F454-D44D-3A47-94AA-238451656A5A}"/>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10</a:t>
            </a:r>
          </a:p>
        </p:txBody>
      </p:sp>
      <p:sp>
        <p:nvSpPr>
          <p:cNvPr id="48" name="TextBox 47">
            <a:extLst>
              <a:ext uri="{FF2B5EF4-FFF2-40B4-BE49-F238E27FC236}">
                <a16:creationId xmlns:a16="http://schemas.microsoft.com/office/drawing/2014/main" id="{38DB88BF-C14C-6BCD-B3A3-32A24E37A08A}"/>
              </a:ext>
            </a:extLst>
          </p:cNvPr>
          <p:cNvSpPr txBox="1"/>
          <p:nvPr/>
        </p:nvSpPr>
        <p:spPr>
          <a:xfrm>
            <a:off x="919748" y="2121491"/>
            <a:ext cx="10084050" cy="3400418"/>
          </a:xfrm>
          <a:prstGeom prst="rect">
            <a:avLst/>
          </a:prstGeom>
          <a:noFill/>
        </p:spPr>
        <p:txBody>
          <a:bodyPr wrap="square" rtlCol="0">
            <a:spAutoFit/>
          </a:bodyPr>
          <a:lstStyle/>
          <a:p>
            <a:pPr marR="0" algn="just">
              <a:lnSpc>
                <a:spcPct val="150000"/>
              </a:lnSpc>
              <a:spcAft>
                <a:spcPts val="600"/>
              </a:spcAft>
            </a:pPr>
            <a:r>
              <a:rPr lang="en-US" sz="2800" kern="100" dirty="0">
                <a:latin typeface="Times New Roman" panose="02020603050405020304" pitchFamily="18" charset="0"/>
                <a:ea typeface="Aptos" panose="020B0004020202020204" pitchFamily="34" charset="0"/>
                <a:cs typeface="Arial" panose="020B0604020202020204" pitchFamily="34" charset="0"/>
              </a:rPr>
              <a:t>● Processes a claim within a certain number of days after the date the individual was disabled (number of days depends on the policy);</a:t>
            </a:r>
          </a:p>
          <a:p>
            <a:pPr marR="0" algn="just">
              <a:lnSpc>
                <a:spcPct val="150000"/>
              </a:lnSpc>
              <a:spcAft>
                <a:spcPts val="600"/>
              </a:spcAft>
            </a:pPr>
            <a:endParaRPr lang="en-US" sz="2800" kern="100" dirty="0">
              <a:latin typeface="Times New Roman" panose="02020603050405020304" pitchFamily="18" charset="0"/>
              <a:ea typeface="Aptos" panose="020B0004020202020204" pitchFamily="34" charset="0"/>
              <a:cs typeface="Arial" panose="020B0604020202020204" pitchFamily="34" charset="0"/>
            </a:endParaRPr>
          </a:p>
          <a:p>
            <a:pPr marR="0" algn="just">
              <a:lnSpc>
                <a:spcPct val="150000"/>
              </a:lnSpc>
              <a:spcAft>
                <a:spcPts val="600"/>
              </a:spcAft>
            </a:pPr>
            <a:r>
              <a:rPr lang="en-US" sz="2800" kern="100" dirty="0">
                <a:latin typeface="Times New Roman" panose="02020603050405020304" pitchFamily="18" charset="0"/>
                <a:ea typeface="Aptos" panose="020B0004020202020204" pitchFamily="34" charset="0"/>
                <a:cs typeface="Arial" panose="020B0604020202020204" pitchFamily="34" charset="0"/>
              </a:rPr>
              <a:t>● Has the licensed provider complete the disability medical certification document(s).</a:t>
            </a:r>
          </a:p>
        </p:txBody>
      </p:sp>
      <p:pic>
        <p:nvPicPr>
          <p:cNvPr id="7" name="Graphic 21">
            <a:extLst>
              <a:ext uri="{FF2B5EF4-FFF2-40B4-BE49-F238E27FC236}">
                <a16:creationId xmlns:a16="http://schemas.microsoft.com/office/drawing/2014/main" id="{B7297A86-34BA-7E8B-7276-727460C0A28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265582974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02EB8C-DCD8-5061-6B5A-A783C312659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087FE3D-4758-5EE0-A39F-B0953C7411E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4574AAD3-3EA4-A972-26E4-C8563874C835}"/>
              </a:ext>
            </a:extLst>
          </p:cNvPr>
          <p:cNvSpPr txBox="1"/>
          <p:nvPr/>
        </p:nvSpPr>
        <p:spPr>
          <a:xfrm>
            <a:off x="2577071" y="935396"/>
            <a:ext cx="7060214" cy="677108"/>
          </a:xfrm>
          <a:prstGeom prst="rect">
            <a:avLst/>
          </a:prstGeom>
          <a:noFill/>
        </p:spPr>
        <p:txBody>
          <a:bodyPr wrap="square" rtlCol="0">
            <a:spAutoFit/>
          </a:bodyPr>
          <a:lstStyle/>
          <a:p>
            <a:pPr lvl="0" algn="ctr">
              <a:defRPr/>
            </a:pPr>
            <a:r>
              <a:rPr lang="en-US" sz="3800" b="1" dirty="0">
                <a:latin typeface="Times New Roman" panose="02020603050405020304" pitchFamily="18" charset="0"/>
                <a:ea typeface="Aptos" panose="020B0004020202020204" pitchFamily="34" charset="0"/>
                <a:cs typeface="Arial" panose="020B0604020202020204" pitchFamily="34" charset="0"/>
              </a:rPr>
              <a:t>Disability Insurance</a:t>
            </a:r>
            <a:endParaRPr lang="en-US" sz="3800" b="1" dirty="0">
              <a:solidFill>
                <a:prstClr val="black"/>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FE36D8A-AB17-B28F-0628-18B46845445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4C82B1FF-BEDB-4412-B550-D8A2BC3500E1}"/>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F993E29-E3DB-109E-B2F1-49CF63013BC9}"/>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10</a:t>
            </a:r>
          </a:p>
        </p:txBody>
      </p:sp>
      <p:sp>
        <p:nvSpPr>
          <p:cNvPr id="48" name="TextBox 47">
            <a:extLst>
              <a:ext uri="{FF2B5EF4-FFF2-40B4-BE49-F238E27FC236}">
                <a16:creationId xmlns:a16="http://schemas.microsoft.com/office/drawing/2014/main" id="{CF56A588-7BC3-8F02-63F5-3606B6ECF7DC}"/>
              </a:ext>
            </a:extLst>
          </p:cNvPr>
          <p:cNvSpPr txBox="1"/>
          <p:nvPr/>
        </p:nvSpPr>
        <p:spPr>
          <a:xfrm>
            <a:off x="919748" y="2121491"/>
            <a:ext cx="10084050" cy="4216667"/>
          </a:xfrm>
          <a:prstGeom prst="rect">
            <a:avLst/>
          </a:prstGeom>
          <a:noFill/>
        </p:spPr>
        <p:txBody>
          <a:bodyPr wrap="square" rtlCol="0">
            <a:spAutoFit/>
          </a:bodyPr>
          <a:lstStyle/>
          <a:p>
            <a:pPr marL="285750" marR="0" indent="-285750" algn="just">
              <a:lnSpc>
                <a:spcPct val="150000"/>
              </a:lnSpc>
              <a:spcAft>
                <a:spcPts val="600"/>
              </a:spcAft>
              <a:buFont typeface="Arial" panose="020B0604020202020204" pitchFamily="34" charset="0"/>
              <a:buChar char="•"/>
            </a:pPr>
            <a:r>
              <a:rPr lang="en-US" sz="2400" kern="100" dirty="0">
                <a:latin typeface="Times New Roman" panose="02020603050405020304" pitchFamily="18" charset="0"/>
                <a:ea typeface="Aptos" panose="020B0004020202020204" pitchFamily="34" charset="0"/>
                <a:cs typeface="Arial" panose="020B0604020202020204" pitchFamily="34" charset="0"/>
              </a:rPr>
              <a:t>A final payment notice is sent when records show that an individual has been paid through the doctor’s estimated date of recovery. </a:t>
            </a:r>
          </a:p>
          <a:p>
            <a:pPr marL="285750" marR="0" indent="-285750" algn="just">
              <a:lnSpc>
                <a:spcPct val="150000"/>
              </a:lnSpc>
              <a:spcAft>
                <a:spcPts val="600"/>
              </a:spcAft>
              <a:buFont typeface="Arial" panose="020B0604020202020204" pitchFamily="34" charset="0"/>
              <a:buChar char="•"/>
            </a:pPr>
            <a:r>
              <a:rPr lang="en-US" sz="2400" kern="100" dirty="0">
                <a:latin typeface="Times New Roman" panose="02020603050405020304" pitchFamily="18" charset="0"/>
                <a:ea typeface="Aptos" panose="020B0004020202020204" pitchFamily="34" charset="0"/>
                <a:cs typeface="Arial" panose="020B0604020202020204" pitchFamily="34" charset="0"/>
              </a:rPr>
              <a:t>If the individual is still disabled, the doctor must submit appropriate documentation so that the case can be reviewed. </a:t>
            </a:r>
          </a:p>
          <a:p>
            <a:pPr marL="285750" marR="0" indent="-285750" algn="just">
              <a:lnSpc>
                <a:spcPct val="150000"/>
              </a:lnSpc>
              <a:spcAft>
                <a:spcPts val="600"/>
              </a:spcAft>
              <a:buFont typeface="Arial" panose="020B0604020202020204" pitchFamily="34" charset="0"/>
              <a:buChar char="•"/>
            </a:pPr>
            <a:r>
              <a:rPr lang="en-US" sz="2400" kern="100" dirty="0">
                <a:latin typeface="Times New Roman" panose="02020603050405020304" pitchFamily="18" charset="0"/>
                <a:ea typeface="Aptos" panose="020B0004020202020204" pitchFamily="34" charset="0"/>
                <a:cs typeface="Arial" panose="020B0604020202020204" pitchFamily="34" charset="0"/>
              </a:rPr>
              <a:t>When an individual has recovered or returned to work and becomes disabled again, a new claim should be submitted along with a report of the dates worked.</a:t>
            </a:r>
          </a:p>
        </p:txBody>
      </p:sp>
      <p:pic>
        <p:nvPicPr>
          <p:cNvPr id="7" name="Graphic 21">
            <a:extLst>
              <a:ext uri="{FF2B5EF4-FFF2-40B4-BE49-F238E27FC236}">
                <a16:creationId xmlns:a16="http://schemas.microsoft.com/office/drawing/2014/main" id="{59E10357-29BE-B4DD-B11A-CC4D4EB5753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263010069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5">
            <a:lum/>
          </a:blip>
          <a:srcRect/>
          <a:stretch>
            <a:fillRect/>
          </a:stretch>
        </a:blipFill>
        <a:effectLst/>
      </p:bgPr>
    </p:bg>
    <p:spTree>
      <p:nvGrpSpPr>
        <p:cNvPr id="1" name="">
          <a:extLst>
            <a:ext uri="{FF2B5EF4-FFF2-40B4-BE49-F238E27FC236}">
              <a16:creationId xmlns:a16="http://schemas.microsoft.com/office/drawing/2014/main" id="{4EDFE887-F150-83DE-E71A-67D842EB789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0C0468E-108D-4859-1F61-5667E7D82D5B}"/>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D4E9B668-2CDB-685E-1C1D-15023FA87FB3}"/>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49C6E041-4075-35ED-5281-893EAEC9C3AF}"/>
              </a:ext>
            </a:extLst>
          </p:cNvPr>
          <p:cNvSpPr/>
          <p:nvPr/>
        </p:nvSpPr>
        <p:spPr>
          <a:xfrm>
            <a:off x="1170274"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b="1" i="1" kern="100" dirty="0">
                <a:effectLst/>
                <a:latin typeface="Times New Roman" panose="02020603050405020304" pitchFamily="18" charset="0"/>
                <a:ea typeface="Aptos" panose="020B0004020202020204" pitchFamily="34" charset="0"/>
                <a:cs typeface="Arial" panose="020B0604020202020204" pitchFamily="34" charset="0"/>
              </a:rPr>
              <a:t>It is important to remember the familiar phrase “If it wasn’t documented, it wasn’t done.”</a:t>
            </a:r>
            <a:endParaRPr lang="en-US" sz="1800" kern="100" dirty="0">
              <a:effectLst/>
              <a:latin typeface="Times New Roman" panose="02020603050405020304" pitchFamily="18" charset="0"/>
              <a:ea typeface="Aptos" panose="020B0004020202020204" pitchFamily="34" charset="0"/>
              <a:cs typeface="Arial" panose="020B0604020202020204" pitchFamily="34" charset="0"/>
            </a:endParaRPr>
          </a:p>
          <a:p>
            <a:pPr algn="ctr"/>
            <a:r>
              <a:rPr lang="en-US" sz="1800" b="1" i="1" kern="100" dirty="0">
                <a:effectLst/>
                <a:latin typeface="Times New Roman" panose="02020603050405020304" pitchFamily="18" charset="0"/>
                <a:ea typeface="Aptos" panose="020B0004020202020204" pitchFamily="34" charset="0"/>
                <a:cs typeface="Arial" panose="020B0604020202020204" pitchFamily="34" charset="0"/>
              </a:rPr>
              <a:t>It is important to remember the familiar phrase “If it wasn’t documented, it wasn’t done.”</a:t>
            </a:r>
            <a:endParaRPr lang="en-US" sz="1800" kern="100" dirty="0">
              <a:effectLst/>
              <a:latin typeface="Times New Roman" panose="02020603050405020304" pitchFamily="18" charset="0"/>
              <a:ea typeface="Aptos" panose="020B0004020202020204" pitchFamily="34" charset="0"/>
              <a:cs typeface="Arial" panose="020B0604020202020204" pitchFamily="34" charset="0"/>
            </a:endParaRPr>
          </a:p>
          <a:p>
            <a:pPr algn="ctr"/>
            <a:endParaRPr lang="en-US" dirty="0"/>
          </a:p>
        </p:txBody>
      </p:sp>
      <p:pic>
        <p:nvPicPr>
          <p:cNvPr id="5" name="Graphic 21">
            <a:extLst>
              <a:ext uri="{FF2B5EF4-FFF2-40B4-BE49-F238E27FC236}">
                <a16:creationId xmlns:a16="http://schemas.microsoft.com/office/drawing/2014/main" id="{95E834AE-DE28-75BC-FC67-D775E4B62441}"/>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4D9000B1-D826-1229-0227-020CF1923A2D}"/>
              </a:ext>
            </a:extLst>
          </p:cNvPr>
          <p:cNvSpPr txBox="1"/>
          <p:nvPr/>
        </p:nvSpPr>
        <p:spPr>
          <a:xfrm>
            <a:off x="2205605" y="2834252"/>
            <a:ext cx="7275087" cy="1189493"/>
          </a:xfrm>
          <a:prstGeom prst="rect">
            <a:avLst/>
          </a:prstGeom>
          <a:noFill/>
        </p:spPr>
        <p:txBody>
          <a:bodyPr wrap="square" rtlCol="0">
            <a:spAutoFit/>
          </a:bodyPr>
          <a:lstStyle/>
          <a:p>
            <a:pPr marL="0" marR="0" algn="just">
              <a:lnSpc>
                <a:spcPct val="150000"/>
              </a:lnSpc>
              <a:spcAft>
                <a:spcPts val="600"/>
              </a:spcAft>
            </a:pPr>
            <a:r>
              <a:rPr lang="en-US" sz="5400" b="1" kern="100" dirty="0">
                <a:effectLst/>
                <a:latin typeface="Times New Roman" panose="02020603050405020304" pitchFamily="18" charset="0"/>
                <a:ea typeface="Aptos" panose="020B0004020202020204" pitchFamily="34" charset="0"/>
                <a:cs typeface="Arial" panose="020B0604020202020204" pitchFamily="34" charset="0"/>
              </a:rPr>
              <a:t>Liability Insurance</a:t>
            </a:r>
            <a:endParaRPr lang="en-US" sz="4800" kern="100" dirty="0">
              <a:effectLst/>
              <a:latin typeface="Times New Roman" panose="02020603050405020304" pitchFamily="18" charset="0"/>
              <a:ea typeface="Aptos" panose="020B0004020202020204" pitchFamily="34" charset="0"/>
              <a:cs typeface="Arial" panose="020B0604020202020204" pitchFamily="34" charset="0"/>
            </a:endParaRPr>
          </a:p>
        </p:txBody>
      </p:sp>
    </p:spTree>
    <p:custDataLst>
      <p:tags r:id="rId2"/>
    </p:custDataLst>
    <p:extLst>
      <p:ext uri="{BB962C8B-B14F-4D97-AF65-F5344CB8AC3E}">
        <p14:creationId xmlns:p14="http://schemas.microsoft.com/office/powerpoint/2010/main" val="1444107783"/>
      </p:ext>
    </p:extLst>
  </p:cSld>
  <p:clrMapOvr>
    <a:overrideClrMapping bg1="lt1" tx1="dk1" bg2="lt2" tx2="dk2" accent1="accent1" accent2="accent2" accent3="accent3" accent4="accent4" accent5="accent5" accent6="accent6" hlink="hlink" folHlink="folHlink"/>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65F103-DA37-F811-ED88-0F7A23BEBD4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FAADDA2-777F-90B4-CC80-0BB211B05D2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590F4EE6-858F-AC67-5D49-D96CFF96EFF9}"/>
              </a:ext>
            </a:extLst>
          </p:cNvPr>
          <p:cNvSpPr txBox="1"/>
          <p:nvPr/>
        </p:nvSpPr>
        <p:spPr>
          <a:xfrm>
            <a:off x="2577071" y="935396"/>
            <a:ext cx="7060214" cy="677108"/>
          </a:xfrm>
          <a:prstGeom prst="rect">
            <a:avLst/>
          </a:prstGeom>
          <a:noFill/>
        </p:spPr>
        <p:txBody>
          <a:bodyPr wrap="square" rtlCol="0">
            <a:spAutoFit/>
          </a:bodyPr>
          <a:lstStyle/>
          <a:p>
            <a:pPr lvl="0" algn="ctr">
              <a:defRPr/>
            </a:pPr>
            <a:r>
              <a:rPr lang="en-US" sz="3800" b="1" dirty="0">
                <a:latin typeface="Times New Roman" panose="02020603050405020304" pitchFamily="18" charset="0"/>
                <a:ea typeface="Aptos" panose="020B0004020202020204" pitchFamily="34" charset="0"/>
                <a:cs typeface="Arial" panose="020B0604020202020204" pitchFamily="34" charset="0"/>
              </a:rPr>
              <a:t>Liability Insurance</a:t>
            </a:r>
            <a:endParaRPr lang="en-US" sz="3800" b="1" dirty="0">
              <a:solidFill>
                <a:prstClr val="black"/>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FC9BA9B8-212B-4760-ECDF-B7D56BC0DEA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3EFD986F-6D4C-38C9-F225-E71F466CF544}"/>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9ABEECF-8B96-60BF-B1C1-B1B3E6275361}"/>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10</a:t>
            </a:r>
          </a:p>
        </p:txBody>
      </p:sp>
      <p:sp>
        <p:nvSpPr>
          <p:cNvPr id="48" name="TextBox 47">
            <a:extLst>
              <a:ext uri="{FF2B5EF4-FFF2-40B4-BE49-F238E27FC236}">
                <a16:creationId xmlns:a16="http://schemas.microsoft.com/office/drawing/2014/main" id="{B9058D09-D8AC-88CE-903D-CC1022C6523D}"/>
              </a:ext>
            </a:extLst>
          </p:cNvPr>
          <p:cNvSpPr txBox="1"/>
          <p:nvPr/>
        </p:nvSpPr>
        <p:spPr>
          <a:xfrm>
            <a:off x="919748" y="2121491"/>
            <a:ext cx="10084050" cy="3698385"/>
          </a:xfrm>
          <a:prstGeom prst="rect">
            <a:avLst/>
          </a:prstGeom>
          <a:noFill/>
        </p:spPr>
        <p:txBody>
          <a:bodyPr wrap="square" rtlCol="0">
            <a:spAutoFit/>
          </a:bodyPr>
          <a:lstStyle/>
          <a:p>
            <a:pPr marL="285750" marR="0" indent="-285750" algn="just">
              <a:lnSpc>
                <a:spcPct val="150000"/>
              </a:lnSpc>
              <a:spcAft>
                <a:spcPts val="600"/>
              </a:spcAft>
              <a:buFont typeface="Arial" panose="020B0604020202020204" pitchFamily="34" charset="0"/>
              <a:buChar char="•"/>
            </a:pPr>
            <a:r>
              <a:rPr lang="en-US" sz="2600" b="1" kern="100" dirty="0">
                <a:solidFill>
                  <a:srgbClr val="0070C0"/>
                </a:solidFill>
                <a:latin typeface="Times New Roman" panose="02020603050405020304" pitchFamily="18" charset="0"/>
                <a:ea typeface="Aptos" panose="020B0004020202020204" pitchFamily="34" charset="0"/>
                <a:cs typeface="Arial" panose="020B0604020202020204" pitchFamily="34" charset="0"/>
              </a:rPr>
              <a:t>Liability insurance </a:t>
            </a:r>
            <a:r>
              <a:rPr lang="en-US" sz="2600" kern="100" dirty="0">
                <a:latin typeface="Times New Roman" panose="02020603050405020304" pitchFamily="18" charset="0"/>
                <a:ea typeface="Aptos" panose="020B0004020202020204" pitchFamily="34" charset="0"/>
                <a:cs typeface="Arial" panose="020B0604020202020204" pitchFamily="34" charset="0"/>
              </a:rPr>
              <a:t>is a policy that covers losses to a third party caused by the insured, by an object owned by the insured, or on premises owned by the insured. </a:t>
            </a:r>
          </a:p>
          <a:p>
            <a:pPr marL="285750" marR="0" indent="-285750" algn="just">
              <a:lnSpc>
                <a:spcPct val="150000"/>
              </a:lnSpc>
              <a:spcAft>
                <a:spcPts val="600"/>
              </a:spcAft>
              <a:buFont typeface="Arial" panose="020B0604020202020204" pitchFamily="34" charset="0"/>
              <a:buChar char="•"/>
            </a:pPr>
            <a:r>
              <a:rPr lang="en-US" sz="2600" kern="100" dirty="0">
                <a:latin typeface="Times New Roman" panose="02020603050405020304" pitchFamily="18" charset="0"/>
                <a:ea typeface="Aptos" panose="020B0004020202020204" pitchFamily="34" charset="0"/>
                <a:cs typeface="Arial" panose="020B0604020202020204" pitchFamily="34" charset="0"/>
              </a:rPr>
              <a:t>Liability insurance claims are made to cover the cost of medical care for traumatic injuries and lost wages, and, in many cases, remuneration (compensation) for the “pain and suffering” of the injured party. </a:t>
            </a:r>
          </a:p>
        </p:txBody>
      </p:sp>
      <p:pic>
        <p:nvPicPr>
          <p:cNvPr id="7" name="Graphic 21">
            <a:extLst>
              <a:ext uri="{FF2B5EF4-FFF2-40B4-BE49-F238E27FC236}">
                <a16:creationId xmlns:a16="http://schemas.microsoft.com/office/drawing/2014/main" id="{E89758F7-6360-8E21-47DC-AFFBB4A3D49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102986403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9790C2-2F38-A1E7-8A6C-A3CD53BE610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ED34801-D247-1D22-849B-4C1CC93127B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634F047B-9410-8E1D-E5C9-2A5B1446BE48}"/>
              </a:ext>
            </a:extLst>
          </p:cNvPr>
          <p:cNvSpPr txBox="1"/>
          <p:nvPr/>
        </p:nvSpPr>
        <p:spPr>
          <a:xfrm>
            <a:off x="2577071" y="935396"/>
            <a:ext cx="7060214" cy="677108"/>
          </a:xfrm>
          <a:prstGeom prst="rect">
            <a:avLst/>
          </a:prstGeom>
          <a:noFill/>
        </p:spPr>
        <p:txBody>
          <a:bodyPr wrap="square" rtlCol="0">
            <a:spAutoFit/>
          </a:bodyPr>
          <a:lstStyle/>
          <a:p>
            <a:pPr lvl="0" algn="ctr">
              <a:defRPr/>
            </a:pPr>
            <a:r>
              <a:rPr lang="en-US" sz="3800" b="1" dirty="0">
                <a:latin typeface="Times New Roman" panose="02020603050405020304" pitchFamily="18" charset="0"/>
                <a:ea typeface="Aptos" panose="020B0004020202020204" pitchFamily="34" charset="0"/>
                <a:cs typeface="Arial" panose="020B0604020202020204" pitchFamily="34" charset="0"/>
              </a:rPr>
              <a:t>Liability Insurance</a:t>
            </a:r>
            <a:endParaRPr lang="en-US" sz="3800" b="1" dirty="0">
              <a:solidFill>
                <a:prstClr val="black"/>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CB20B0A0-B901-7DB3-0AAA-1AD96572CB7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7254F9CB-B636-A4E3-72D0-8A520894CAF4}"/>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4E058F7-85A2-465A-F038-8EA5137E3C79}"/>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10</a:t>
            </a:r>
          </a:p>
        </p:txBody>
      </p:sp>
      <p:sp>
        <p:nvSpPr>
          <p:cNvPr id="48" name="TextBox 47">
            <a:extLst>
              <a:ext uri="{FF2B5EF4-FFF2-40B4-BE49-F238E27FC236}">
                <a16:creationId xmlns:a16="http://schemas.microsoft.com/office/drawing/2014/main" id="{00D0224D-E136-ACC8-20AE-297CF27BE406}"/>
              </a:ext>
            </a:extLst>
          </p:cNvPr>
          <p:cNvSpPr txBox="1"/>
          <p:nvPr/>
        </p:nvSpPr>
        <p:spPr>
          <a:xfrm>
            <a:off x="919748" y="2121491"/>
            <a:ext cx="10084050" cy="3698385"/>
          </a:xfrm>
          <a:prstGeom prst="rect">
            <a:avLst/>
          </a:prstGeom>
          <a:noFill/>
        </p:spPr>
        <p:txBody>
          <a:bodyPr wrap="square" rtlCol="0">
            <a:spAutoFit/>
          </a:bodyPr>
          <a:lstStyle/>
          <a:p>
            <a:pPr marL="285750" marR="0" indent="-285750" algn="just">
              <a:lnSpc>
                <a:spcPct val="150000"/>
              </a:lnSpc>
              <a:spcAft>
                <a:spcPts val="600"/>
              </a:spcAft>
              <a:buFont typeface="Arial" panose="020B0604020202020204" pitchFamily="34" charset="0"/>
              <a:buChar char="•"/>
            </a:pPr>
            <a:r>
              <a:rPr lang="en-US" sz="2600" kern="100" dirty="0">
                <a:latin typeface="Times New Roman" panose="02020603050405020304" pitchFamily="18" charset="0"/>
                <a:ea typeface="Aptos" panose="020B0004020202020204" pitchFamily="34" charset="0"/>
                <a:cs typeface="Arial" panose="020B0604020202020204" pitchFamily="34" charset="0"/>
              </a:rPr>
              <a:t>Most health insurance contracts state that health insurance benefits are secondary to liability insurance. </a:t>
            </a:r>
          </a:p>
          <a:p>
            <a:pPr marL="285750" marR="0" indent="-285750" algn="just">
              <a:lnSpc>
                <a:spcPct val="150000"/>
              </a:lnSpc>
              <a:spcAft>
                <a:spcPts val="600"/>
              </a:spcAft>
              <a:buFont typeface="Arial" panose="020B0604020202020204" pitchFamily="34" charset="0"/>
              <a:buChar char="•"/>
            </a:pPr>
            <a:r>
              <a:rPr lang="en-US" sz="2600" kern="100" dirty="0">
                <a:latin typeface="Times New Roman" panose="02020603050405020304" pitchFamily="18" charset="0"/>
                <a:ea typeface="Aptos" panose="020B0004020202020204" pitchFamily="34" charset="0"/>
                <a:cs typeface="Arial" panose="020B0604020202020204" pitchFamily="34" charset="0"/>
              </a:rPr>
              <a:t>In this situation, the patient is not the insured. This means that the insured (e.g., employer) is responsible for payment, and the patient’s health insurance plan is billed as secondary (and reimburses only the remaining costs of health care not covered by the insured). </a:t>
            </a:r>
          </a:p>
        </p:txBody>
      </p:sp>
      <p:pic>
        <p:nvPicPr>
          <p:cNvPr id="7" name="Graphic 21">
            <a:extLst>
              <a:ext uri="{FF2B5EF4-FFF2-40B4-BE49-F238E27FC236}">
                <a16:creationId xmlns:a16="http://schemas.microsoft.com/office/drawing/2014/main" id="{46120226-D025-40C9-A9BB-AA106DEF9C4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364841552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ACE0A4-E7F7-C454-5138-ECB9DD9F20B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99A2B49-82E5-CC51-25D4-D0EF0BDCB9B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2F78C838-15EE-FF22-BBF1-8890026D2B7C}"/>
              </a:ext>
            </a:extLst>
          </p:cNvPr>
          <p:cNvSpPr txBox="1"/>
          <p:nvPr/>
        </p:nvSpPr>
        <p:spPr>
          <a:xfrm>
            <a:off x="2577071" y="935396"/>
            <a:ext cx="7060214" cy="677108"/>
          </a:xfrm>
          <a:prstGeom prst="rect">
            <a:avLst/>
          </a:prstGeom>
          <a:noFill/>
        </p:spPr>
        <p:txBody>
          <a:bodyPr wrap="square" rtlCol="0">
            <a:spAutoFit/>
          </a:bodyPr>
          <a:lstStyle/>
          <a:p>
            <a:pPr lvl="0" algn="ctr">
              <a:defRPr/>
            </a:pPr>
            <a:r>
              <a:rPr lang="en-US" sz="3800" b="1" dirty="0">
                <a:latin typeface="Times New Roman" panose="02020603050405020304" pitchFamily="18" charset="0"/>
                <a:ea typeface="Aptos" panose="020B0004020202020204" pitchFamily="34" charset="0"/>
                <a:cs typeface="Arial" panose="020B0604020202020204" pitchFamily="34" charset="0"/>
              </a:rPr>
              <a:t>Liability Insurance</a:t>
            </a:r>
            <a:endParaRPr lang="en-US" sz="3800" b="1" dirty="0">
              <a:solidFill>
                <a:prstClr val="black"/>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07606DB1-A02F-3921-8814-B5D36EFD7C6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7373E11B-D942-3468-FAF3-7F27EB2770BD}"/>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CFDA750-3B53-5AAD-A5CA-EE024048D0D7}"/>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10</a:t>
            </a:r>
          </a:p>
        </p:txBody>
      </p:sp>
      <p:sp>
        <p:nvSpPr>
          <p:cNvPr id="48" name="TextBox 47">
            <a:extLst>
              <a:ext uri="{FF2B5EF4-FFF2-40B4-BE49-F238E27FC236}">
                <a16:creationId xmlns:a16="http://schemas.microsoft.com/office/drawing/2014/main" id="{0FC5A65A-BE07-3D0F-BA19-E374AF931520}"/>
              </a:ext>
            </a:extLst>
          </p:cNvPr>
          <p:cNvSpPr txBox="1"/>
          <p:nvPr/>
        </p:nvSpPr>
        <p:spPr>
          <a:xfrm>
            <a:off x="919748" y="2121491"/>
            <a:ext cx="10084050" cy="4216667"/>
          </a:xfrm>
          <a:prstGeom prst="rect">
            <a:avLst/>
          </a:prstGeom>
          <a:noFill/>
        </p:spPr>
        <p:txBody>
          <a:bodyPr wrap="square" rtlCol="0">
            <a:spAutoFit/>
          </a:bodyPr>
          <a:lstStyle/>
          <a:p>
            <a:pPr marL="285750" marR="0" indent="-285750" algn="just">
              <a:lnSpc>
                <a:spcPct val="150000"/>
              </a:lnSpc>
              <a:spcAft>
                <a:spcPts val="600"/>
              </a:spcAft>
              <a:buFont typeface="Arial" panose="020B0604020202020204" pitchFamily="34" charset="0"/>
              <a:buChar char="•"/>
            </a:pPr>
            <a:r>
              <a:rPr lang="en-US" sz="2400" kern="100" dirty="0">
                <a:latin typeface="Times New Roman" panose="02020603050405020304" pitchFamily="18" charset="0"/>
                <a:ea typeface="Aptos" panose="020B0004020202020204" pitchFamily="34" charset="0"/>
                <a:cs typeface="Arial" panose="020B0604020202020204" pitchFamily="34" charset="0"/>
              </a:rPr>
              <a:t>When negligence by another party is suspected in an injury claim, the health insurance company will not reimburse the patient for medical treatment of the injury until one of two factors is established: </a:t>
            </a:r>
          </a:p>
          <a:p>
            <a:pPr marL="285750" marR="0" indent="-285750" algn="just">
              <a:lnSpc>
                <a:spcPct val="150000"/>
              </a:lnSpc>
              <a:spcAft>
                <a:spcPts val="600"/>
              </a:spcAft>
              <a:buFont typeface="Arial" panose="020B0604020202020204" pitchFamily="34" charset="0"/>
              <a:buChar char="•"/>
            </a:pPr>
            <a:r>
              <a:rPr lang="en-US" sz="2400" kern="100" dirty="0">
                <a:latin typeface="Times New Roman" panose="02020603050405020304" pitchFamily="18" charset="0"/>
                <a:ea typeface="Aptos" panose="020B0004020202020204" pitchFamily="34" charset="0"/>
                <a:cs typeface="Arial" panose="020B0604020202020204" pitchFamily="34" charset="0"/>
              </a:rPr>
              <a:t>(1) it is determined that there was no third-party negligence, or </a:t>
            </a:r>
          </a:p>
          <a:p>
            <a:pPr marL="285750" marR="0" indent="-285750" algn="just">
              <a:lnSpc>
                <a:spcPct val="150000"/>
              </a:lnSpc>
              <a:spcAft>
                <a:spcPts val="600"/>
              </a:spcAft>
              <a:buFont typeface="Arial" panose="020B0604020202020204" pitchFamily="34" charset="0"/>
              <a:buChar char="•"/>
            </a:pPr>
            <a:r>
              <a:rPr lang="en-US" sz="2400" kern="100" dirty="0">
                <a:latin typeface="Times New Roman" panose="02020603050405020304" pitchFamily="18" charset="0"/>
                <a:ea typeface="Aptos" panose="020B0004020202020204" pitchFamily="34" charset="0"/>
                <a:cs typeface="Arial" panose="020B0604020202020204" pitchFamily="34" charset="0"/>
              </a:rPr>
              <a:t>(2) in cases in which third-party negligence did occur, the liability payer determines that the incident is not covered by the negligent party’s liability contract.</a:t>
            </a:r>
          </a:p>
        </p:txBody>
      </p:sp>
      <p:pic>
        <p:nvPicPr>
          <p:cNvPr id="7" name="Graphic 21">
            <a:extLst>
              <a:ext uri="{FF2B5EF4-FFF2-40B4-BE49-F238E27FC236}">
                <a16:creationId xmlns:a16="http://schemas.microsoft.com/office/drawing/2014/main" id="{95D6C9D4-91C3-C13D-088A-B9133A8666C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101123756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D56E67-7707-E1ED-633B-DD8EC5BC17C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DF0F9C0-700D-15B2-26D2-A925AFEDB86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D345DA2-5E1E-E03A-B8C8-303110497A35}"/>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4EE56DB5-160C-5581-DEDF-EB72081AA40C}"/>
              </a:ext>
            </a:extLst>
          </p:cNvPr>
          <p:cNvSpPr/>
          <p:nvPr/>
        </p:nvSpPr>
        <p:spPr>
          <a:xfrm>
            <a:off x="1170274"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b="1" i="1" kern="100" dirty="0">
                <a:effectLst/>
                <a:latin typeface="Times New Roman" panose="02020603050405020304" pitchFamily="18" charset="0"/>
                <a:ea typeface="Aptos" panose="020B0004020202020204" pitchFamily="34" charset="0"/>
                <a:cs typeface="Arial" panose="020B0604020202020204" pitchFamily="34" charset="0"/>
              </a:rPr>
              <a:t>It is important to remember the familiar phrase “If it wasn’t documented, it wasn’t done.”</a:t>
            </a:r>
            <a:endParaRPr lang="en-US" sz="1800" kern="100" dirty="0">
              <a:effectLst/>
              <a:latin typeface="Times New Roman" panose="02020603050405020304" pitchFamily="18" charset="0"/>
              <a:ea typeface="Aptos" panose="020B0004020202020204" pitchFamily="34" charset="0"/>
              <a:cs typeface="Arial" panose="020B0604020202020204" pitchFamily="34" charset="0"/>
            </a:endParaRPr>
          </a:p>
          <a:p>
            <a:pPr algn="ctr"/>
            <a:r>
              <a:rPr lang="en-US" sz="1800" b="1" i="1" kern="100" dirty="0">
                <a:effectLst/>
                <a:latin typeface="Times New Roman" panose="02020603050405020304" pitchFamily="18" charset="0"/>
                <a:ea typeface="Aptos" panose="020B0004020202020204" pitchFamily="34" charset="0"/>
                <a:cs typeface="Arial" panose="020B0604020202020204" pitchFamily="34" charset="0"/>
              </a:rPr>
              <a:t>It is important to remember the familiar phrase “If it wasn’t documented, it wasn’t done.”</a:t>
            </a:r>
            <a:endParaRPr lang="en-US" sz="1800" kern="100" dirty="0">
              <a:effectLst/>
              <a:latin typeface="Times New Roman" panose="02020603050405020304" pitchFamily="18" charset="0"/>
              <a:ea typeface="Aptos" panose="020B0004020202020204" pitchFamily="34" charset="0"/>
              <a:cs typeface="Arial" panose="020B0604020202020204" pitchFamily="34" charset="0"/>
            </a:endParaRPr>
          </a:p>
          <a:p>
            <a:pPr algn="ctr"/>
            <a:endParaRPr lang="en-US" dirty="0"/>
          </a:p>
        </p:txBody>
      </p:sp>
      <p:pic>
        <p:nvPicPr>
          <p:cNvPr id="5" name="Graphic 21">
            <a:extLst>
              <a:ext uri="{FF2B5EF4-FFF2-40B4-BE49-F238E27FC236}">
                <a16:creationId xmlns:a16="http://schemas.microsoft.com/office/drawing/2014/main" id="{E9B68313-BA67-AF15-490C-9CC354C8BF0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4ABB664C-CDA4-AB33-E29B-2B9BEF5870FB}"/>
              </a:ext>
            </a:extLst>
          </p:cNvPr>
          <p:cNvSpPr txBox="1"/>
          <p:nvPr/>
        </p:nvSpPr>
        <p:spPr>
          <a:xfrm>
            <a:off x="1675976" y="2966308"/>
            <a:ext cx="8376328" cy="986360"/>
          </a:xfrm>
          <a:prstGeom prst="rect">
            <a:avLst/>
          </a:prstGeom>
          <a:noFill/>
        </p:spPr>
        <p:txBody>
          <a:bodyPr wrap="square" rtlCol="0">
            <a:spAutoFit/>
          </a:bodyPr>
          <a:lstStyle/>
          <a:p>
            <a:pPr marL="0" marR="0" algn="ctr">
              <a:lnSpc>
                <a:spcPct val="150000"/>
              </a:lnSpc>
              <a:spcAft>
                <a:spcPts val="600"/>
              </a:spcAft>
            </a:pPr>
            <a:r>
              <a:rPr lang="en-US" sz="4400" b="1" kern="100" dirty="0">
                <a:effectLst/>
                <a:latin typeface="Times New Roman" panose="02020603050405020304" pitchFamily="18" charset="0"/>
                <a:ea typeface="Aptos" panose="020B0004020202020204" pitchFamily="34" charset="0"/>
                <a:cs typeface="Arial" panose="020B0604020202020204" pitchFamily="34" charset="0"/>
              </a:rPr>
              <a:t>Commercial Secondary Coverage</a:t>
            </a:r>
            <a:endParaRPr lang="en-US" sz="4400" kern="100" dirty="0">
              <a:effectLst/>
              <a:latin typeface="Times New Roman" panose="02020603050405020304" pitchFamily="18" charset="0"/>
              <a:ea typeface="Aptos" panose="020B0004020202020204" pitchFamily="34" charset="0"/>
              <a:cs typeface="Arial" panose="020B0604020202020204" pitchFamily="34" charset="0"/>
            </a:endParaRPr>
          </a:p>
        </p:txBody>
      </p:sp>
    </p:spTree>
    <p:custDataLst>
      <p:tags r:id="rId1"/>
    </p:custDataLst>
    <p:extLst>
      <p:ext uri="{BB962C8B-B14F-4D97-AF65-F5344CB8AC3E}">
        <p14:creationId xmlns:p14="http://schemas.microsoft.com/office/powerpoint/2010/main" val="319812137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B69E5E-89AE-F815-AA80-CE400F98C24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24F8769-0432-92FE-156C-A142A05D7EE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DB1FABB5-34A9-D1F0-42EA-2D0462AF1447}"/>
              </a:ext>
            </a:extLst>
          </p:cNvPr>
          <p:cNvSpPr txBox="1"/>
          <p:nvPr/>
        </p:nvSpPr>
        <p:spPr>
          <a:xfrm>
            <a:off x="2577071" y="935396"/>
            <a:ext cx="7060214" cy="646331"/>
          </a:xfrm>
          <a:prstGeom prst="rect">
            <a:avLst/>
          </a:prstGeom>
          <a:noFill/>
        </p:spPr>
        <p:txBody>
          <a:bodyPr wrap="square" rtlCol="0">
            <a:spAutoFit/>
          </a:bodyPr>
          <a:lstStyle/>
          <a:p>
            <a:pPr lvl="0" algn="ctr">
              <a:defRPr/>
            </a:pPr>
            <a:r>
              <a:rPr lang="en-US" sz="3600" b="1" dirty="0">
                <a:latin typeface="Times New Roman" panose="02020603050405020304" pitchFamily="18" charset="0"/>
                <a:ea typeface="Aptos" panose="020B0004020202020204" pitchFamily="34" charset="0"/>
                <a:cs typeface="Arial" panose="020B0604020202020204" pitchFamily="34" charset="0"/>
              </a:rPr>
              <a:t>Commercial Secondary Coverage</a:t>
            </a:r>
            <a:endParaRPr lang="en-US" sz="3600" b="1" dirty="0">
              <a:solidFill>
                <a:prstClr val="black"/>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5DFBA38D-BD4E-F30A-241C-79B867266C8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CDC3BD87-F1D5-4DD8-1CE6-08F2545F93A0}"/>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EDC54A5-2E84-6351-468C-DB76E614F5C7}"/>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10</a:t>
            </a:r>
          </a:p>
        </p:txBody>
      </p:sp>
      <p:sp>
        <p:nvSpPr>
          <p:cNvPr id="48" name="TextBox 47">
            <a:extLst>
              <a:ext uri="{FF2B5EF4-FFF2-40B4-BE49-F238E27FC236}">
                <a16:creationId xmlns:a16="http://schemas.microsoft.com/office/drawing/2014/main" id="{BC7A5287-8A0B-B2B1-0374-41B2591BC6FC}"/>
              </a:ext>
            </a:extLst>
          </p:cNvPr>
          <p:cNvSpPr txBox="1"/>
          <p:nvPr/>
        </p:nvSpPr>
        <p:spPr>
          <a:xfrm>
            <a:off x="942308" y="2265261"/>
            <a:ext cx="10084050" cy="3323474"/>
          </a:xfrm>
          <a:prstGeom prst="rect">
            <a:avLst/>
          </a:prstGeom>
          <a:noFill/>
        </p:spPr>
        <p:txBody>
          <a:bodyPr wrap="square" rtlCol="0">
            <a:spAutoFit/>
          </a:bodyPr>
          <a:lstStyle/>
          <a:p>
            <a:pPr marL="285750" marR="0" indent="-285750" algn="just">
              <a:lnSpc>
                <a:spcPct val="150000"/>
              </a:lnSpc>
              <a:spcAft>
                <a:spcPts val="600"/>
              </a:spcAft>
              <a:buFont typeface="Arial" panose="020B0604020202020204" pitchFamily="34" charset="0"/>
              <a:buChar char="•"/>
            </a:pPr>
            <a:r>
              <a:rPr lang="en-US" sz="2800" b="1" kern="100" dirty="0">
                <a:solidFill>
                  <a:srgbClr val="0070C0"/>
                </a:solidFill>
                <a:latin typeface="Times New Roman" panose="02020603050405020304" pitchFamily="18" charset="0"/>
                <a:ea typeface="Aptos" panose="020B0004020202020204" pitchFamily="34" charset="0"/>
                <a:cs typeface="Arial" panose="020B0604020202020204" pitchFamily="34" charset="0"/>
              </a:rPr>
              <a:t>Secondary health insurance plans </a:t>
            </a:r>
            <a:r>
              <a:rPr lang="en-US" sz="2800" kern="100" dirty="0">
                <a:latin typeface="Times New Roman" panose="02020603050405020304" pitchFamily="18" charset="0"/>
                <a:ea typeface="Aptos" panose="020B0004020202020204" pitchFamily="34" charset="0"/>
                <a:cs typeface="Arial" panose="020B0604020202020204" pitchFamily="34" charset="0"/>
              </a:rPr>
              <a:t>provide coverage similar to that of primary plans; supplemental plans usually cover only deductible, copayment, and coinsurance expenses.</a:t>
            </a:r>
          </a:p>
          <a:p>
            <a:pPr marL="285750" marR="0" indent="-285750" algn="just">
              <a:lnSpc>
                <a:spcPct val="150000"/>
              </a:lnSpc>
              <a:spcAft>
                <a:spcPts val="600"/>
              </a:spcAft>
              <a:buFont typeface="Arial" panose="020B0604020202020204" pitchFamily="34" charset="0"/>
              <a:buChar char="•"/>
            </a:pPr>
            <a:r>
              <a:rPr lang="en-US" sz="2800" kern="100" dirty="0">
                <a:latin typeface="Times New Roman" panose="02020603050405020304" pitchFamily="18" charset="0"/>
                <a:ea typeface="Aptos" panose="020B0004020202020204" pitchFamily="34" charset="0"/>
                <a:cs typeface="Arial" panose="020B0604020202020204" pitchFamily="34" charset="0"/>
              </a:rPr>
              <a:t>When the </a:t>
            </a:r>
            <a:r>
              <a:rPr lang="en-US" sz="2800" kern="100" dirty="0">
                <a:effectLst>
                  <a:outerShdw blurRad="38100" dist="38100" dir="2700000" algn="tl">
                    <a:srgbClr val="000000">
                      <a:alpha val="43137"/>
                    </a:srgbClr>
                  </a:outerShdw>
                </a:effectLst>
                <a:latin typeface="Times New Roman" panose="02020603050405020304" pitchFamily="18" charset="0"/>
                <a:ea typeface="Aptos" panose="020B0004020202020204" pitchFamily="34" charset="0"/>
                <a:cs typeface="Arial" panose="020B0604020202020204" pitchFamily="34" charset="0"/>
              </a:rPr>
              <a:t>same</a:t>
            </a:r>
            <a:r>
              <a:rPr lang="en-US" sz="2800" kern="100" dirty="0">
                <a:latin typeface="Times New Roman" panose="02020603050405020304" pitchFamily="18" charset="0"/>
                <a:ea typeface="Aptos" panose="020B0004020202020204" pitchFamily="34" charset="0"/>
                <a:cs typeface="Arial" panose="020B0604020202020204" pitchFamily="34" charset="0"/>
              </a:rPr>
              <a:t> payer issues the primary and secondary or supplemental policies, submit just one CMS-1500 claim. </a:t>
            </a:r>
          </a:p>
        </p:txBody>
      </p:sp>
      <p:pic>
        <p:nvPicPr>
          <p:cNvPr id="7" name="Graphic 21">
            <a:extLst>
              <a:ext uri="{FF2B5EF4-FFF2-40B4-BE49-F238E27FC236}">
                <a16:creationId xmlns:a16="http://schemas.microsoft.com/office/drawing/2014/main" id="{411B0D48-6DA1-5958-A619-4F5370B0E2D9}"/>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234764453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2D65B4-75E4-7937-6F5D-6C4209ACA28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60088D7-AB1A-0570-2492-8DB1CB17853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E4415CC5-90A8-BAAE-44E3-F5E83B1ABD6D}"/>
              </a:ext>
            </a:extLst>
          </p:cNvPr>
          <p:cNvSpPr txBox="1"/>
          <p:nvPr/>
        </p:nvSpPr>
        <p:spPr>
          <a:xfrm>
            <a:off x="2577071" y="935396"/>
            <a:ext cx="7060214" cy="646331"/>
          </a:xfrm>
          <a:prstGeom prst="rect">
            <a:avLst/>
          </a:prstGeom>
          <a:noFill/>
        </p:spPr>
        <p:txBody>
          <a:bodyPr wrap="square" rtlCol="0">
            <a:spAutoFit/>
          </a:bodyPr>
          <a:lstStyle/>
          <a:p>
            <a:pPr lvl="0" algn="ctr">
              <a:defRPr/>
            </a:pPr>
            <a:r>
              <a:rPr lang="en-US" sz="3600" b="1" dirty="0">
                <a:latin typeface="Times New Roman" panose="02020603050405020304" pitchFamily="18" charset="0"/>
                <a:ea typeface="Aptos" panose="020B0004020202020204" pitchFamily="34" charset="0"/>
                <a:cs typeface="Arial" panose="020B0604020202020204" pitchFamily="34" charset="0"/>
              </a:rPr>
              <a:t>Commercial Secondary Coverage</a:t>
            </a:r>
            <a:endParaRPr lang="en-US" sz="3600" b="1" dirty="0">
              <a:solidFill>
                <a:prstClr val="black"/>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D85FA04A-47FC-7FF5-FE19-C46817CB6C0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0E8BCA78-C7A3-4E66-2B1A-C852809FBC32}"/>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30A82A2-DE65-9ADD-13B3-BB25468D7A74}"/>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10</a:t>
            </a:r>
          </a:p>
        </p:txBody>
      </p:sp>
      <p:sp>
        <p:nvSpPr>
          <p:cNvPr id="48" name="TextBox 47">
            <a:extLst>
              <a:ext uri="{FF2B5EF4-FFF2-40B4-BE49-F238E27FC236}">
                <a16:creationId xmlns:a16="http://schemas.microsoft.com/office/drawing/2014/main" id="{5DF00895-3EF9-E7D4-7A9B-4F92BDB799B4}"/>
              </a:ext>
            </a:extLst>
          </p:cNvPr>
          <p:cNvSpPr txBox="1"/>
          <p:nvPr/>
        </p:nvSpPr>
        <p:spPr>
          <a:xfrm>
            <a:off x="919748" y="2121491"/>
            <a:ext cx="10084050" cy="3834127"/>
          </a:xfrm>
          <a:prstGeom prst="rect">
            <a:avLst/>
          </a:prstGeom>
          <a:noFill/>
        </p:spPr>
        <p:txBody>
          <a:bodyPr wrap="square" rtlCol="0">
            <a:spAutoFit/>
          </a:bodyPr>
          <a:lstStyle/>
          <a:p>
            <a:pPr marL="285750" marR="0" indent="-285750" algn="just">
              <a:lnSpc>
                <a:spcPct val="150000"/>
              </a:lnSpc>
              <a:spcAft>
                <a:spcPts val="600"/>
              </a:spcAft>
              <a:buFont typeface="Arial" panose="020B0604020202020204" pitchFamily="34" charset="0"/>
              <a:buChar char="•"/>
            </a:pPr>
            <a:r>
              <a:rPr lang="en-US" sz="2700" kern="100" dirty="0">
                <a:latin typeface="Times New Roman" panose="02020603050405020304" pitchFamily="18" charset="0"/>
                <a:ea typeface="Aptos" panose="020B0004020202020204" pitchFamily="34" charset="0"/>
                <a:cs typeface="Arial" panose="020B0604020202020204" pitchFamily="34" charset="0"/>
              </a:rPr>
              <a:t>If the payers for the primary and secondary or supplemental policies are </a:t>
            </a:r>
            <a:r>
              <a:rPr lang="en-US" sz="2700" kern="100" dirty="0">
                <a:effectLst>
                  <a:outerShdw blurRad="38100" dist="38100" dir="2700000" algn="tl">
                    <a:srgbClr val="000000">
                      <a:alpha val="43137"/>
                    </a:srgbClr>
                  </a:outerShdw>
                </a:effectLst>
                <a:latin typeface="Times New Roman" panose="02020603050405020304" pitchFamily="18" charset="0"/>
                <a:ea typeface="Aptos" panose="020B0004020202020204" pitchFamily="34" charset="0"/>
                <a:cs typeface="Arial" panose="020B0604020202020204" pitchFamily="34" charset="0"/>
              </a:rPr>
              <a:t>different</a:t>
            </a:r>
            <a:r>
              <a:rPr lang="en-US" sz="2700" kern="100" dirty="0">
                <a:latin typeface="Times New Roman" panose="02020603050405020304" pitchFamily="18" charset="0"/>
                <a:ea typeface="Aptos" panose="020B0004020202020204" pitchFamily="34" charset="0"/>
                <a:cs typeface="Arial" panose="020B0604020202020204" pitchFamily="34" charset="0"/>
              </a:rPr>
              <a:t>, submit a CMS-1500 claim to the primary payer. </a:t>
            </a:r>
          </a:p>
          <a:p>
            <a:pPr marL="285750" marR="0" indent="-285750" algn="just">
              <a:lnSpc>
                <a:spcPct val="150000"/>
              </a:lnSpc>
              <a:spcAft>
                <a:spcPts val="600"/>
              </a:spcAft>
              <a:buFont typeface="Arial" panose="020B0604020202020204" pitchFamily="34" charset="0"/>
              <a:buChar char="•"/>
            </a:pPr>
            <a:r>
              <a:rPr lang="en-US" sz="2700" kern="100" dirty="0">
                <a:latin typeface="Times New Roman" panose="02020603050405020304" pitchFamily="18" charset="0"/>
                <a:ea typeface="Aptos" panose="020B0004020202020204" pitchFamily="34" charset="0"/>
                <a:cs typeface="Arial" panose="020B0604020202020204" pitchFamily="34" charset="0"/>
              </a:rPr>
              <a:t>When the primary payer has processed the claim (e.g., provider is reimbursed), generate a second CMS-1500 claim to send to the secondary payer, and include a copy of the primary payer’s remittance advice.</a:t>
            </a:r>
          </a:p>
        </p:txBody>
      </p:sp>
      <p:pic>
        <p:nvPicPr>
          <p:cNvPr id="7" name="Graphic 21">
            <a:extLst>
              <a:ext uri="{FF2B5EF4-FFF2-40B4-BE49-F238E27FC236}">
                <a16:creationId xmlns:a16="http://schemas.microsoft.com/office/drawing/2014/main" id="{3DD72895-D288-B070-5026-02D47350C2B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226674315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04408C-5BCF-DA7E-A095-71302D18EA2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C4BF2E0-AE65-50D0-856F-AE1A68B1001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6B42BB4D-8AC0-C51A-2B09-2E21D7983945}"/>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A9F16305-9E99-795F-F7CF-43F9ED00103F}"/>
              </a:ext>
            </a:extLst>
          </p:cNvPr>
          <p:cNvSpPr/>
          <p:nvPr/>
        </p:nvSpPr>
        <p:spPr>
          <a:xfrm>
            <a:off x="1170274"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b="1" i="1" kern="100" dirty="0">
                <a:effectLst/>
                <a:latin typeface="Times New Roman" panose="02020603050405020304" pitchFamily="18" charset="0"/>
                <a:ea typeface="Aptos" panose="020B0004020202020204" pitchFamily="34" charset="0"/>
                <a:cs typeface="Arial" panose="020B0604020202020204" pitchFamily="34" charset="0"/>
              </a:rPr>
              <a:t>It is important to remember the familiar phrase “If it wasn’t documented, it wasn’t done.”</a:t>
            </a:r>
            <a:endParaRPr lang="en-US" sz="1800" kern="100" dirty="0">
              <a:effectLst/>
              <a:latin typeface="Times New Roman" panose="02020603050405020304" pitchFamily="18" charset="0"/>
              <a:ea typeface="Aptos" panose="020B0004020202020204" pitchFamily="34" charset="0"/>
              <a:cs typeface="Arial" panose="020B0604020202020204" pitchFamily="34" charset="0"/>
            </a:endParaRPr>
          </a:p>
          <a:p>
            <a:pPr algn="ctr"/>
            <a:r>
              <a:rPr lang="en-US" sz="1800" b="1" i="1" kern="100" dirty="0">
                <a:effectLst/>
                <a:latin typeface="Times New Roman" panose="02020603050405020304" pitchFamily="18" charset="0"/>
                <a:ea typeface="Aptos" panose="020B0004020202020204" pitchFamily="34" charset="0"/>
                <a:cs typeface="Arial" panose="020B0604020202020204" pitchFamily="34" charset="0"/>
              </a:rPr>
              <a:t>It is important to remember the familiar phrase “If it wasn’t documented, it wasn’t done.”</a:t>
            </a:r>
            <a:endParaRPr lang="en-US" sz="1800" kern="100" dirty="0">
              <a:effectLst/>
              <a:latin typeface="Times New Roman" panose="02020603050405020304" pitchFamily="18" charset="0"/>
              <a:ea typeface="Aptos" panose="020B0004020202020204" pitchFamily="34" charset="0"/>
              <a:cs typeface="Arial" panose="020B0604020202020204" pitchFamily="34" charset="0"/>
            </a:endParaRPr>
          </a:p>
          <a:p>
            <a:pPr algn="ctr"/>
            <a:endParaRPr lang="en-US" dirty="0"/>
          </a:p>
        </p:txBody>
      </p:sp>
      <p:pic>
        <p:nvPicPr>
          <p:cNvPr id="5" name="Graphic 21">
            <a:extLst>
              <a:ext uri="{FF2B5EF4-FFF2-40B4-BE49-F238E27FC236}">
                <a16:creationId xmlns:a16="http://schemas.microsoft.com/office/drawing/2014/main" id="{A74ECA3B-5C52-D616-4166-F4DAE964F16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59888E4F-6946-09D2-3AE4-512A1F425ACC}"/>
              </a:ext>
            </a:extLst>
          </p:cNvPr>
          <p:cNvSpPr txBox="1"/>
          <p:nvPr/>
        </p:nvSpPr>
        <p:spPr>
          <a:xfrm>
            <a:off x="2017203" y="2644169"/>
            <a:ext cx="7651892" cy="1569660"/>
          </a:xfrm>
          <a:prstGeom prst="rect">
            <a:avLst/>
          </a:prstGeom>
          <a:noFill/>
        </p:spPr>
        <p:txBody>
          <a:bodyPr wrap="square" rtlCol="0">
            <a:spAutoFit/>
          </a:bodyPr>
          <a:lstStyle/>
          <a:p>
            <a:pPr lvl="0" algn="ctr">
              <a:defRPr/>
            </a:pPr>
            <a:r>
              <a:rPr lang="en-US" sz="4800" b="1" dirty="0">
                <a:latin typeface="Times New Roman" panose="02020603050405020304" pitchFamily="18" charset="0"/>
                <a:ea typeface="Aptos" panose="020B0004020202020204" pitchFamily="34" charset="0"/>
                <a:cs typeface="Arial" panose="020B0604020202020204" pitchFamily="34" charset="0"/>
              </a:rPr>
              <a:t>Commercial Group Health Plan Coverage</a:t>
            </a:r>
            <a:endParaRPr lang="en-US" sz="4800" b="1" dirty="0">
              <a:solidFill>
                <a:prstClr val="black"/>
              </a:solidFill>
              <a:latin typeface="Times New Roman" panose="02020603050405020304" pitchFamily="18" charset="0"/>
              <a:cs typeface="Times New Roman" panose="02020603050405020304" pitchFamily="18" charset="0"/>
            </a:endParaRPr>
          </a:p>
        </p:txBody>
      </p:sp>
    </p:spTree>
    <p:custDataLst>
      <p:tags r:id="rId1"/>
    </p:custDataLst>
    <p:extLst>
      <p:ext uri="{BB962C8B-B14F-4D97-AF65-F5344CB8AC3E}">
        <p14:creationId xmlns:p14="http://schemas.microsoft.com/office/powerpoint/2010/main" val="307131719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6D79EC-6EB1-5513-A6B4-31AB2055BAD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3EAA4D6-83EC-2BD2-81CA-04D09CBB1D5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1591EA18-3170-7F22-C192-6F39BB29FFAA}"/>
              </a:ext>
            </a:extLst>
          </p:cNvPr>
          <p:cNvSpPr txBox="1"/>
          <p:nvPr/>
        </p:nvSpPr>
        <p:spPr>
          <a:xfrm>
            <a:off x="2180407" y="968381"/>
            <a:ext cx="8083742" cy="600164"/>
          </a:xfrm>
          <a:prstGeom prst="rect">
            <a:avLst/>
          </a:prstGeom>
          <a:noFill/>
        </p:spPr>
        <p:txBody>
          <a:bodyPr wrap="square" rtlCol="0">
            <a:spAutoFit/>
          </a:bodyPr>
          <a:lstStyle/>
          <a:p>
            <a:pPr lvl="0" algn="ctr">
              <a:defRPr/>
            </a:pPr>
            <a:r>
              <a:rPr lang="en-US" sz="3300" b="1" dirty="0">
                <a:solidFill>
                  <a:srgbClr val="0070C0"/>
                </a:solidFill>
                <a:latin typeface="Times New Roman" panose="02020603050405020304" pitchFamily="18" charset="0"/>
                <a:ea typeface="Aptos" panose="020B0004020202020204" pitchFamily="34" charset="0"/>
                <a:cs typeface="Arial" panose="020B0604020202020204" pitchFamily="34" charset="0"/>
              </a:rPr>
              <a:t>Commercial Group Health Plan Coverage</a:t>
            </a:r>
            <a:endParaRPr lang="en-US" sz="3300" b="1" dirty="0">
              <a:solidFill>
                <a:srgbClr val="0070C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603FE5B8-AA8F-9FB1-EA19-3621A558990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5DEB1CA7-C178-3135-44E1-F9BDEC64CB26}"/>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E4A0841-91DC-E029-CDD4-9B0D85F8AB3B}"/>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10</a:t>
            </a:r>
          </a:p>
        </p:txBody>
      </p:sp>
      <p:sp>
        <p:nvSpPr>
          <p:cNvPr id="48" name="TextBox 47">
            <a:extLst>
              <a:ext uri="{FF2B5EF4-FFF2-40B4-BE49-F238E27FC236}">
                <a16:creationId xmlns:a16="http://schemas.microsoft.com/office/drawing/2014/main" id="{07D336B5-995E-E02C-B917-DA6FEB019009}"/>
              </a:ext>
            </a:extLst>
          </p:cNvPr>
          <p:cNvSpPr txBox="1"/>
          <p:nvPr/>
        </p:nvSpPr>
        <p:spPr>
          <a:xfrm>
            <a:off x="919748" y="2121491"/>
            <a:ext cx="10084050" cy="3980898"/>
          </a:xfrm>
          <a:prstGeom prst="rect">
            <a:avLst/>
          </a:prstGeom>
          <a:noFill/>
        </p:spPr>
        <p:txBody>
          <a:bodyPr wrap="square" rtlCol="0">
            <a:spAutoFit/>
          </a:bodyPr>
          <a:lstStyle/>
          <a:p>
            <a:pPr marL="285750" marR="0" indent="-285750" algn="just">
              <a:lnSpc>
                <a:spcPct val="150000"/>
              </a:lnSpc>
              <a:spcAft>
                <a:spcPts val="600"/>
              </a:spcAft>
              <a:buFont typeface="Arial" panose="020B0604020202020204" pitchFamily="34" charset="0"/>
              <a:buChar char="•"/>
            </a:pPr>
            <a:r>
              <a:rPr lang="en-US" sz="2400" kern="100" dirty="0">
                <a:latin typeface="Times New Roman" panose="02020603050405020304" pitchFamily="18" charset="0"/>
                <a:ea typeface="Aptos" panose="020B0004020202020204" pitchFamily="34" charset="0"/>
                <a:cs typeface="Arial" panose="020B0604020202020204" pitchFamily="34" charset="0"/>
              </a:rPr>
              <a:t>Employers include group health plan coverage in fringe benefit programs to </a:t>
            </a:r>
            <a:r>
              <a:rPr lang="en-US" sz="2400" kern="100" dirty="0">
                <a:effectLst>
                  <a:outerShdw blurRad="38100" dist="38100" dir="2700000" algn="tl">
                    <a:srgbClr val="000000">
                      <a:alpha val="43137"/>
                    </a:srgbClr>
                  </a:outerShdw>
                </a:effectLst>
                <a:latin typeface="Times New Roman" panose="02020603050405020304" pitchFamily="18" charset="0"/>
                <a:ea typeface="Aptos" panose="020B0004020202020204" pitchFamily="34" charset="0"/>
                <a:cs typeface="Arial" panose="020B0604020202020204" pitchFamily="34" charset="0"/>
              </a:rPr>
              <a:t>retain high-quality employees </a:t>
            </a:r>
            <a:r>
              <a:rPr lang="en-US" sz="2400" kern="100" dirty="0">
                <a:latin typeface="Times New Roman" panose="02020603050405020304" pitchFamily="18" charset="0"/>
                <a:ea typeface="Aptos" panose="020B0004020202020204" pitchFamily="34" charset="0"/>
                <a:cs typeface="Arial" panose="020B0604020202020204" pitchFamily="34" charset="0"/>
              </a:rPr>
              <a:t>and </a:t>
            </a:r>
            <a:r>
              <a:rPr lang="en-US" sz="2400" kern="100" dirty="0">
                <a:effectLst>
                  <a:outerShdw blurRad="38100" dist="38100" dir="2700000" algn="tl">
                    <a:srgbClr val="000000">
                      <a:alpha val="43137"/>
                    </a:srgbClr>
                  </a:outerShdw>
                </a:effectLst>
                <a:latin typeface="Times New Roman" panose="02020603050405020304" pitchFamily="18" charset="0"/>
                <a:ea typeface="Aptos" panose="020B0004020202020204" pitchFamily="34" charset="0"/>
                <a:cs typeface="Arial" panose="020B0604020202020204" pitchFamily="34" charset="0"/>
              </a:rPr>
              <a:t>ensure productivity </a:t>
            </a:r>
            <a:r>
              <a:rPr lang="en-US" sz="2400" kern="100" dirty="0">
                <a:latin typeface="Times New Roman" panose="02020603050405020304" pitchFamily="18" charset="0"/>
                <a:ea typeface="Aptos" panose="020B0004020202020204" pitchFamily="34" charset="0"/>
                <a:cs typeface="Arial" panose="020B0604020202020204" pitchFamily="34" charset="0"/>
              </a:rPr>
              <a:t>by providing preventive medical care to create a healthy workforce. </a:t>
            </a:r>
          </a:p>
          <a:p>
            <a:pPr marL="285750" marR="0" indent="-285750" algn="just">
              <a:lnSpc>
                <a:spcPct val="150000"/>
              </a:lnSpc>
              <a:spcAft>
                <a:spcPts val="600"/>
              </a:spcAft>
              <a:buFont typeface="Arial" panose="020B0604020202020204" pitchFamily="34" charset="0"/>
              <a:buChar char="•"/>
            </a:pPr>
            <a:r>
              <a:rPr lang="en-US" sz="2400" kern="100" dirty="0">
                <a:latin typeface="Times New Roman" panose="02020603050405020304" pitchFamily="18" charset="0"/>
                <a:ea typeface="Aptos" panose="020B0004020202020204" pitchFamily="34" charset="0"/>
                <a:cs typeface="Arial" panose="020B0604020202020204" pitchFamily="34" charset="0"/>
              </a:rPr>
              <a:t>There are many group health plan options available to employers, including various payment options from paying 100% of annual premium costs for each employee to sharing a percentage (e.g., 80%) of the annual insurance costs with employees.</a:t>
            </a:r>
          </a:p>
        </p:txBody>
      </p:sp>
      <p:pic>
        <p:nvPicPr>
          <p:cNvPr id="7" name="Graphic 21">
            <a:extLst>
              <a:ext uri="{FF2B5EF4-FFF2-40B4-BE49-F238E27FC236}">
                <a16:creationId xmlns:a16="http://schemas.microsoft.com/office/drawing/2014/main" id="{D599CB24-3164-4856-31EF-B549BAFC295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205257818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A6D8D0-68B2-B8EE-64C3-BF886ACBC4B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9755FA2-8308-51A4-0C8F-1069C967935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6C03A48B-15F3-63F4-71CD-2B86E555A474}"/>
              </a:ext>
            </a:extLst>
          </p:cNvPr>
          <p:cNvSpPr txBox="1"/>
          <p:nvPr/>
        </p:nvSpPr>
        <p:spPr>
          <a:xfrm>
            <a:off x="2180407" y="968381"/>
            <a:ext cx="8083742" cy="600164"/>
          </a:xfrm>
          <a:prstGeom prst="rect">
            <a:avLst/>
          </a:prstGeom>
          <a:noFill/>
        </p:spPr>
        <p:txBody>
          <a:bodyPr wrap="square" rtlCol="0">
            <a:spAutoFit/>
          </a:bodyPr>
          <a:lstStyle/>
          <a:p>
            <a:pPr lvl="0" algn="ctr">
              <a:defRPr/>
            </a:pPr>
            <a:r>
              <a:rPr lang="en-US" sz="3300" b="1" dirty="0">
                <a:solidFill>
                  <a:srgbClr val="0070C0"/>
                </a:solidFill>
                <a:latin typeface="Times New Roman" panose="02020603050405020304" pitchFamily="18" charset="0"/>
                <a:ea typeface="Aptos" panose="020B0004020202020204" pitchFamily="34" charset="0"/>
                <a:cs typeface="Arial" panose="020B0604020202020204" pitchFamily="34" charset="0"/>
              </a:rPr>
              <a:t>Commercial Group Health Plan Coverage</a:t>
            </a:r>
            <a:endParaRPr lang="en-US" sz="3300" b="1" dirty="0">
              <a:solidFill>
                <a:srgbClr val="0070C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52874FDE-F851-9EA2-5149-F237DC8673B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06FF2E41-511E-A63D-1FB3-A477DB2C5DF6}"/>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5D0363B-D344-75D1-6E9C-E70DA04E3D8E}"/>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cs typeface="Times New Roman" panose="02020603050405020304" pitchFamily="18" charset="0"/>
              </a:rPr>
              <a:t>10</a:t>
            </a:r>
          </a:p>
        </p:txBody>
      </p:sp>
      <p:sp>
        <p:nvSpPr>
          <p:cNvPr id="48" name="TextBox 47">
            <a:extLst>
              <a:ext uri="{FF2B5EF4-FFF2-40B4-BE49-F238E27FC236}">
                <a16:creationId xmlns:a16="http://schemas.microsoft.com/office/drawing/2014/main" id="{3C30A8EB-2448-1134-B91C-BF350450DF3E}"/>
              </a:ext>
            </a:extLst>
          </p:cNvPr>
          <p:cNvSpPr txBox="1"/>
          <p:nvPr/>
        </p:nvSpPr>
        <p:spPr>
          <a:xfrm>
            <a:off x="942308" y="2251801"/>
            <a:ext cx="10084050" cy="3323474"/>
          </a:xfrm>
          <a:prstGeom prst="rect">
            <a:avLst/>
          </a:prstGeom>
          <a:noFill/>
        </p:spPr>
        <p:txBody>
          <a:bodyPr wrap="square" rtlCol="0">
            <a:spAutoFit/>
          </a:bodyPr>
          <a:lstStyle/>
          <a:p>
            <a:pPr marL="285750" marR="0" indent="-285750" algn="just">
              <a:lnSpc>
                <a:spcPct val="150000"/>
              </a:lnSpc>
              <a:spcAft>
                <a:spcPts val="600"/>
              </a:spcAft>
              <a:buFont typeface="Arial" panose="020B0604020202020204" pitchFamily="34" charset="0"/>
              <a:buChar char="•"/>
            </a:pPr>
            <a:r>
              <a:rPr lang="en-US" sz="2800" b="1" kern="100" dirty="0">
                <a:solidFill>
                  <a:srgbClr val="002060"/>
                </a:solidFill>
                <a:latin typeface="Times New Roman" panose="02020603050405020304" pitchFamily="18" charset="0"/>
                <a:ea typeface="Aptos" panose="020B0004020202020204" pitchFamily="34" charset="0"/>
                <a:cs typeface="Arial" panose="020B0604020202020204" pitchFamily="34" charset="0"/>
              </a:rPr>
              <a:t>Note:</a:t>
            </a:r>
            <a:r>
              <a:rPr lang="en-US" sz="2800" kern="100" dirty="0">
                <a:latin typeface="Times New Roman" panose="02020603050405020304" pitchFamily="18" charset="0"/>
                <a:ea typeface="Aptos" panose="020B0004020202020204" pitchFamily="34" charset="0"/>
                <a:cs typeface="Arial" panose="020B0604020202020204" pitchFamily="34" charset="0"/>
              </a:rPr>
              <a:t> Individual and family health plans cover individuals and their families, and each person covered must qualify individually. </a:t>
            </a:r>
          </a:p>
          <a:p>
            <a:pPr marL="285750" marR="0" indent="-285750" algn="just">
              <a:lnSpc>
                <a:spcPct val="150000"/>
              </a:lnSpc>
              <a:spcAft>
                <a:spcPts val="600"/>
              </a:spcAft>
              <a:buFont typeface="Arial" panose="020B0604020202020204" pitchFamily="34" charset="0"/>
              <a:buChar char="•"/>
            </a:pPr>
            <a:r>
              <a:rPr lang="en-US" sz="2800" kern="100" dirty="0">
                <a:latin typeface="Times New Roman" panose="02020603050405020304" pitchFamily="18" charset="0"/>
                <a:ea typeface="Aptos" panose="020B0004020202020204" pitchFamily="34" charset="0"/>
                <a:cs typeface="Arial" panose="020B0604020202020204" pitchFamily="34" charset="0"/>
              </a:rPr>
              <a:t>Group health plans are required to accept employees and their family members, and may be more expensive than individual/family health plans.</a:t>
            </a:r>
          </a:p>
        </p:txBody>
      </p:sp>
      <p:pic>
        <p:nvPicPr>
          <p:cNvPr id="7" name="Graphic 21">
            <a:extLst>
              <a:ext uri="{FF2B5EF4-FFF2-40B4-BE49-F238E27FC236}">
                <a16:creationId xmlns:a16="http://schemas.microsoft.com/office/drawing/2014/main" id="{9A6E1EFD-11DD-1039-D0B4-2FCB01AD4E0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344334659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7AEF26-E5B9-35EF-8D96-22B4A1C0A53F}"/>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DE25407A-3B71-9DAE-41C4-AAD8DB44FFBF}"/>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E8D9886A-549D-AC4A-AC0E-E35874CD11F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1DFB598F-0CAD-37D6-DBA2-13A06F3B19FE}"/>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B09D7A2D-9A06-A873-2D45-C092659120DA}"/>
              </a:ext>
            </a:extLst>
          </p:cNvPr>
          <p:cNvSpPr txBox="1"/>
          <p:nvPr/>
        </p:nvSpPr>
        <p:spPr>
          <a:xfrm>
            <a:off x="5298859" y="1188070"/>
            <a:ext cx="4113898" cy="823752"/>
          </a:xfrm>
          <a:prstGeom prst="rect">
            <a:avLst/>
          </a:prstGeom>
          <a:noFill/>
        </p:spPr>
        <p:txBody>
          <a:bodyPr wrap="square" rtlCol="0">
            <a:spAutoFit/>
          </a:bodyPr>
          <a:lstStyle/>
          <a:p>
            <a:pPr algn="ctr">
              <a:lnSpc>
                <a:spcPct val="150000"/>
              </a:lnSpc>
              <a:spcAft>
                <a:spcPts val="600"/>
              </a:spcAft>
            </a:pPr>
            <a:r>
              <a:rPr lang="en-US" sz="3600" b="1" kern="100" dirty="0">
                <a:latin typeface="Times New Roman" panose="02020603050405020304" pitchFamily="18" charset="0"/>
                <a:cs typeface="Arial" panose="020B0604020202020204" pitchFamily="34" charset="0"/>
              </a:rPr>
              <a:t>Key Takeaways</a:t>
            </a:r>
          </a:p>
        </p:txBody>
      </p:sp>
      <p:sp>
        <p:nvSpPr>
          <p:cNvPr id="28" name="Rectangle 27">
            <a:extLst>
              <a:ext uri="{FF2B5EF4-FFF2-40B4-BE49-F238E27FC236}">
                <a16:creationId xmlns:a16="http://schemas.microsoft.com/office/drawing/2014/main" id="{2CD5D190-6BE9-8392-D7AE-AF13117E889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D8AB9A83-6EE0-759C-9736-76316C066D47}"/>
              </a:ext>
            </a:extLst>
          </p:cNvPr>
          <p:cNvSpPr txBox="1"/>
          <p:nvPr/>
        </p:nvSpPr>
        <p:spPr>
          <a:xfrm>
            <a:off x="3437433" y="2495028"/>
            <a:ext cx="8513935" cy="3652218"/>
          </a:xfrm>
          <a:prstGeom prst="rect">
            <a:avLst/>
          </a:prstGeom>
          <a:noFill/>
        </p:spPr>
        <p:txBody>
          <a:bodyPr wrap="square" rtlCol="0">
            <a:spAutoFit/>
          </a:bodyPr>
          <a:lstStyle/>
          <a:p>
            <a:pPr marL="457200" marR="0" indent="-457200" algn="just">
              <a:lnSpc>
                <a:spcPct val="150000"/>
              </a:lnSpc>
              <a:spcAft>
                <a:spcPts val="600"/>
              </a:spcAft>
              <a:buFont typeface="+mj-lt"/>
              <a:buAutoNum type="arabicPeriod"/>
            </a:pPr>
            <a:r>
              <a:rPr lang="en-US" sz="2700" kern="100" dirty="0">
                <a:latin typeface="Times New Roman" panose="02020603050405020304" pitchFamily="18" charset="0"/>
                <a:cs typeface="Arial" panose="020B0604020202020204" pitchFamily="34" charset="0"/>
              </a:rPr>
              <a:t>Commercial health insurance covers the medical expenses of individuals (e.g., private health insurance) and groups (e.g., employer group health insurance).</a:t>
            </a:r>
          </a:p>
          <a:p>
            <a:pPr marL="457200" marR="0" indent="-457200" algn="just">
              <a:lnSpc>
                <a:spcPct val="150000"/>
              </a:lnSpc>
              <a:spcAft>
                <a:spcPts val="600"/>
              </a:spcAft>
              <a:buFont typeface="+mj-lt"/>
              <a:buAutoNum type="arabicPeriod"/>
            </a:pPr>
            <a:r>
              <a:rPr lang="en-US" sz="2700" kern="100" dirty="0">
                <a:latin typeface="Times New Roman" panose="02020603050405020304" pitchFamily="18" charset="0"/>
                <a:cs typeface="Arial" panose="020B0604020202020204" pitchFamily="34" charset="0"/>
              </a:rPr>
              <a:t>An automobile insurance policy coverage includes medical payments and Personal injury protection (PIP).</a:t>
            </a:r>
          </a:p>
          <a:p>
            <a:pPr marR="0" algn="just">
              <a:lnSpc>
                <a:spcPct val="150000"/>
              </a:lnSpc>
              <a:spcAft>
                <a:spcPts val="600"/>
              </a:spcAft>
            </a:pPr>
            <a:endParaRPr lang="en-US" sz="1400" dirty="0">
              <a:latin typeface="Alexandria" charset="0"/>
              <a:cs typeface="Alexandria" charset="0"/>
            </a:endParaRPr>
          </a:p>
        </p:txBody>
      </p:sp>
      <p:sp>
        <p:nvSpPr>
          <p:cNvPr id="32" name="Rectangle 31">
            <a:extLst>
              <a:ext uri="{FF2B5EF4-FFF2-40B4-BE49-F238E27FC236}">
                <a16:creationId xmlns:a16="http://schemas.microsoft.com/office/drawing/2014/main" id="{E1E0AB82-A43B-6C12-2498-7DC5A0A97D45}"/>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C824D4D1-DE6D-0D88-B4F6-02B2DA4911ED}"/>
              </a:ext>
            </a:extLst>
          </p:cNvPr>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34" name="TextBox 33">
            <a:extLst>
              <a:ext uri="{FF2B5EF4-FFF2-40B4-BE49-F238E27FC236}">
                <a16:creationId xmlns:a16="http://schemas.microsoft.com/office/drawing/2014/main" id="{16622ADE-CA8F-80DA-F09F-339653C6DAE6}"/>
              </a:ext>
            </a:extLst>
          </p:cNvPr>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10</a:t>
            </a:r>
          </a:p>
        </p:txBody>
      </p:sp>
      <p:pic>
        <p:nvPicPr>
          <p:cNvPr id="6" name="Graphic 21">
            <a:extLst>
              <a:ext uri="{FF2B5EF4-FFF2-40B4-BE49-F238E27FC236}">
                <a16:creationId xmlns:a16="http://schemas.microsoft.com/office/drawing/2014/main" id="{2B3E3DED-ACC6-91B1-6CFE-B74C7E17DCFB}"/>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ustDataLst>
      <p:tags r:id="rId1"/>
    </p:custDataLst>
    <p:extLst>
      <p:ext uri="{BB962C8B-B14F-4D97-AF65-F5344CB8AC3E}">
        <p14:creationId xmlns:p14="http://schemas.microsoft.com/office/powerpoint/2010/main" val="174914883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5298859" y="1188070"/>
            <a:ext cx="4113898" cy="823752"/>
          </a:xfrm>
          <a:prstGeom prst="rect">
            <a:avLst/>
          </a:prstGeom>
          <a:noFill/>
        </p:spPr>
        <p:txBody>
          <a:bodyPr wrap="square" rtlCol="0">
            <a:spAutoFit/>
          </a:bodyPr>
          <a:lstStyle/>
          <a:p>
            <a:pPr algn="ctr">
              <a:lnSpc>
                <a:spcPct val="150000"/>
              </a:lnSpc>
              <a:spcAft>
                <a:spcPts val="600"/>
              </a:spcAft>
            </a:pPr>
            <a:r>
              <a:rPr lang="en-US" sz="3600" b="1" kern="100" dirty="0">
                <a:latin typeface="Times New Roman" panose="02020603050405020304" pitchFamily="18" charset="0"/>
                <a:cs typeface="Arial" panose="020B0604020202020204" pitchFamily="34" charset="0"/>
              </a:rPr>
              <a:t>Key Takeaways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37433" y="2495028"/>
            <a:ext cx="8513935" cy="3844579"/>
          </a:xfrm>
          <a:prstGeom prst="rect">
            <a:avLst/>
          </a:prstGeom>
          <a:noFill/>
        </p:spPr>
        <p:txBody>
          <a:bodyPr wrap="square" rtlCol="0">
            <a:spAutoFit/>
          </a:bodyPr>
          <a:lstStyle/>
          <a:p>
            <a:pPr marR="0" algn="just">
              <a:lnSpc>
                <a:spcPct val="150000"/>
              </a:lnSpc>
              <a:spcAft>
                <a:spcPts val="600"/>
              </a:spcAft>
            </a:pPr>
            <a:r>
              <a:rPr lang="en-US" sz="2800" kern="100" dirty="0">
                <a:latin typeface="Times New Roman" panose="02020603050405020304" pitchFamily="18" charset="0"/>
                <a:cs typeface="Arial" panose="020B0604020202020204" pitchFamily="34" charset="0"/>
              </a:rPr>
              <a:t>3. Disability insurance provides an individual with reimbursement for lost wages.</a:t>
            </a:r>
          </a:p>
          <a:p>
            <a:pPr marR="0" algn="just">
              <a:lnSpc>
                <a:spcPct val="150000"/>
              </a:lnSpc>
              <a:spcAft>
                <a:spcPts val="600"/>
              </a:spcAft>
            </a:pPr>
            <a:endParaRPr lang="en-US" sz="2800" kern="100" dirty="0">
              <a:latin typeface="Times New Roman" panose="02020603050405020304" pitchFamily="18" charset="0"/>
              <a:cs typeface="Arial" panose="020B0604020202020204" pitchFamily="34" charset="0"/>
            </a:endParaRPr>
          </a:p>
          <a:p>
            <a:pPr marR="0" algn="just">
              <a:lnSpc>
                <a:spcPct val="150000"/>
              </a:lnSpc>
              <a:spcAft>
                <a:spcPts val="600"/>
              </a:spcAft>
            </a:pPr>
            <a:r>
              <a:rPr lang="en-US" sz="2800" kern="100" dirty="0">
                <a:latin typeface="Times New Roman" panose="02020603050405020304" pitchFamily="18" charset="0"/>
                <a:cs typeface="Arial" panose="020B0604020202020204" pitchFamily="34" charset="0"/>
              </a:rPr>
              <a:t>4. Liability insurance covers losses to a third party caused by the insured or on premises owned by the insured.</a:t>
            </a:r>
          </a:p>
          <a:p>
            <a:pPr marR="0" algn="just">
              <a:lnSpc>
                <a:spcPct val="150000"/>
              </a:lnSpc>
              <a:spcAft>
                <a:spcPts val="600"/>
              </a:spcAft>
            </a:pPr>
            <a:endParaRPr lang="en-US" sz="1400" dirty="0">
              <a:latin typeface="Alexandria" charset="0"/>
              <a:cs typeface="Alexandria"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10</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ustDataLst>
      <p:tags r:id="rId1"/>
    </p:custData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A7DF42-39D0-EBE4-051A-A5F969CA4B4A}"/>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3294FD0B-C02B-84F3-C13B-61E1AED7630B}"/>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EE8BEA73-FFB1-9F6E-61C7-9642FE08EAF5}"/>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17111FB0-387F-985A-43DC-BB305DB53FB2}"/>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0BEB7841-C29F-78E9-CA8F-F7DE7483A0D0}"/>
              </a:ext>
            </a:extLst>
          </p:cNvPr>
          <p:cNvSpPr txBox="1"/>
          <p:nvPr/>
        </p:nvSpPr>
        <p:spPr>
          <a:xfrm>
            <a:off x="4689259" y="1412953"/>
            <a:ext cx="4113898" cy="823752"/>
          </a:xfrm>
          <a:prstGeom prst="rect">
            <a:avLst/>
          </a:prstGeom>
          <a:noFill/>
        </p:spPr>
        <p:txBody>
          <a:bodyPr wrap="square" rtlCol="0">
            <a:spAutoFit/>
          </a:bodyPr>
          <a:lstStyle/>
          <a:p>
            <a:pPr algn="ctr">
              <a:lnSpc>
                <a:spcPct val="150000"/>
              </a:lnSpc>
              <a:spcAft>
                <a:spcPts val="600"/>
              </a:spcAft>
            </a:pPr>
            <a:r>
              <a:rPr lang="en-US" sz="3600" b="1" kern="100" dirty="0">
                <a:latin typeface="Times New Roman" panose="02020603050405020304" pitchFamily="18" charset="0"/>
                <a:cs typeface="Arial" panose="020B0604020202020204" pitchFamily="34" charset="0"/>
              </a:rPr>
              <a:t>Key Takeaways</a:t>
            </a:r>
          </a:p>
        </p:txBody>
      </p:sp>
      <p:sp>
        <p:nvSpPr>
          <p:cNvPr id="28" name="Rectangle 27">
            <a:extLst>
              <a:ext uri="{FF2B5EF4-FFF2-40B4-BE49-F238E27FC236}">
                <a16:creationId xmlns:a16="http://schemas.microsoft.com/office/drawing/2014/main" id="{15C41670-2419-C8EA-534E-6D31589A579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2975FC99-03D2-F3A5-B8EA-51F1CD36A685}"/>
              </a:ext>
            </a:extLst>
          </p:cNvPr>
          <p:cNvSpPr txBox="1"/>
          <p:nvPr/>
        </p:nvSpPr>
        <p:spPr>
          <a:xfrm>
            <a:off x="3598250" y="2495028"/>
            <a:ext cx="8025479" cy="4429931"/>
          </a:xfrm>
          <a:prstGeom prst="rect">
            <a:avLst/>
          </a:prstGeom>
          <a:noFill/>
        </p:spPr>
        <p:txBody>
          <a:bodyPr wrap="square" rtlCol="0">
            <a:spAutoFit/>
          </a:bodyPr>
          <a:lstStyle/>
          <a:p>
            <a:pPr algn="just">
              <a:lnSpc>
                <a:spcPct val="150000"/>
              </a:lnSpc>
              <a:spcAft>
                <a:spcPts val="600"/>
              </a:spcAft>
            </a:pPr>
            <a:r>
              <a:rPr lang="en-US" sz="2300" kern="100" dirty="0">
                <a:latin typeface="Times New Roman" panose="02020603050405020304" pitchFamily="18" charset="0"/>
                <a:cs typeface="Arial" panose="020B0604020202020204" pitchFamily="34" charset="0"/>
              </a:rPr>
              <a:t>5. When patients are covered by primary and secondary/supplemental health insurance plans, modifications are made to the CMS-1500 claim instructions:</a:t>
            </a:r>
          </a:p>
          <a:p>
            <a:pPr algn="just">
              <a:lnSpc>
                <a:spcPct val="150000"/>
              </a:lnSpc>
              <a:spcAft>
                <a:spcPts val="600"/>
              </a:spcAft>
            </a:pPr>
            <a:r>
              <a:rPr lang="en-US" sz="2300" kern="100" dirty="0">
                <a:latin typeface="Times New Roman" panose="02020603050405020304" pitchFamily="18" charset="0"/>
                <a:cs typeface="Arial" panose="020B0604020202020204" pitchFamily="34" charset="0"/>
              </a:rPr>
              <a:t>• If the same payer provides both primary and secondary/supplemental coverage, just one claim is submitted.</a:t>
            </a:r>
          </a:p>
          <a:p>
            <a:pPr algn="just">
              <a:lnSpc>
                <a:spcPct val="150000"/>
              </a:lnSpc>
              <a:spcAft>
                <a:spcPts val="600"/>
              </a:spcAft>
            </a:pPr>
            <a:r>
              <a:rPr lang="en-US" sz="2300" kern="100" dirty="0">
                <a:latin typeface="Times New Roman" panose="02020603050405020304" pitchFamily="18" charset="0"/>
                <a:cs typeface="Arial" panose="020B0604020202020204" pitchFamily="34" charset="0"/>
              </a:rPr>
              <a:t>• If the secondary/supplemental payer is different from the primary payer, a primary claim is submitted to the primary payer, and a new claim is generated and submitted to the secondary payer.</a:t>
            </a:r>
          </a:p>
        </p:txBody>
      </p:sp>
      <p:sp>
        <p:nvSpPr>
          <p:cNvPr id="32" name="Rectangle 31">
            <a:extLst>
              <a:ext uri="{FF2B5EF4-FFF2-40B4-BE49-F238E27FC236}">
                <a16:creationId xmlns:a16="http://schemas.microsoft.com/office/drawing/2014/main" id="{C5076E2E-2723-41F5-0883-23E2E39D9740}"/>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D492A6-8D78-6179-69E6-80F3A43960AC}"/>
              </a:ext>
            </a:extLst>
          </p:cNvPr>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34" name="TextBox 33">
            <a:extLst>
              <a:ext uri="{FF2B5EF4-FFF2-40B4-BE49-F238E27FC236}">
                <a16:creationId xmlns:a16="http://schemas.microsoft.com/office/drawing/2014/main" id="{A6428027-A2F4-72F7-3A6F-D7C80D03B7A8}"/>
              </a:ext>
            </a:extLst>
          </p:cNvPr>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10</a:t>
            </a:r>
          </a:p>
        </p:txBody>
      </p:sp>
      <p:pic>
        <p:nvPicPr>
          <p:cNvPr id="6" name="Graphic 21">
            <a:extLst>
              <a:ext uri="{FF2B5EF4-FFF2-40B4-BE49-F238E27FC236}">
                <a16:creationId xmlns:a16="http://schemas.microsoft.com/office/drawing/2014/main" id="{D9A27A8E-7B79-D7D4-51C5-6C293EE56956}"/>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ustDataLst>
      <p:tags r:id="rId1"/>
    </p:custDataLst>
    <p:extLst>
      <p:ext uri="{BB962C8B-B14F-4D97-AF65-F5344CB8AC3E}">
        <p14:creationId xmlns:p14="http://schemas.microsoft.com/office/powerpoint/2010/main" val="54486158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8930"/>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7|14.9|24.2"/>
</p:tagLst>
</file>

<file path=ppt/tags/tag2.xml><?xml version="1.0" encoding="utf-8"?>
<p:tagLst xmlns:a="http://schemas.openxmlformats.org/drawingml/2006/main" xmlns:r="http://schemas.openxmlformats.org/officeDocument/2006/relationships" xmlns:p="http://schemas.openxmlformats.org/presentationml/2006/main">
  <p:tag name="TIMING" val="|8.1|62.7"/>
</p:tagLst>
</file>

<file path=ppt/tags/tag3.xml><?xml version="1.0" encoding="utf-8"?>
<p:tagLst xmlns:a="http://schemas.openxmlformats.org/drawingml/2006/main" xmlns:r="http://schemas.openxmlformats.org/officeDocument/2006/relationships" xmlns:p="http://schemas.openxmlformats.org/presentationml/2006/main">
  <p:tag name="TIMING" val="|11.2"/>
</p:tagLst>
</file>

<file path=ppt/tags/tag4.xml><?xml version="1.0" encoding="utf-8"?>
<p:tagLst xmlns:a="http://schemas.openxmlformats.org/drawingml/2006/main" xmlns:r="http://schemas.openxmlformats.org/officeDocument/2006/relationships" xmlns:p="http://schemas.openxmlformats.org/presentationml/2006/main">
  <p:tag name="TIMING" val="|6|19.1"/>
</p:tagLst>
</file>

<file path=ppt/tags/tag5.xml><?xml version="1.0" encoding="utf-8"?>
<p:tagLst xmlns:a="http://schemas.openxmlformats.org/drawingml/2006/main" xmlns:r="http://schemas.openxmlformats.org/officeDocument/2006/relationships" xmlns:p="http://schemas.openxmlformats.org/presentationml/2006/main">
  <p:tag name="TIMING" val="|4.3"/>
</p:tagLst>
</file>

<file path=ppt/tags/tag6.xml><?xml version="1.0" encoding="utf-8"?>
<p:tagLst xmlns:a="http://schemas.openxmlformats.org/drawingml/2006/main" xmlns:r="http://schemas.openxmlformats.org/officeDocument/2006/relationships" xmlns:p="http://schemas.openxmlformats.org/presentationml/2006/main">
  <p:tag name="TIMING" val="|3.7|69.1"/>
</p:tagLst>
</file>

<file path=ppt/tags/tag7.xml><?xml version="1.0" encoding="utf-8"?>
<p:tagLst xmlns:a="http://schemas.openxmlformats.org/drawingml/2006/main" xmlns:r="http://schemas.openxmlformats.org/officeDocument/2006/relationships" xmlns:p="http://schemas.openxmlformats.org/presentationml/2006/main">
  <p:tag name="TIMING" val="|35"/>
</p:tagLst>
</file>

<file path=ppt/tags/tag8.xml><?xml version="1.0" encoding="utf-8"?>
<p:tagLst xmlns:a="http://schemas.openxmlformats.org/drawingml/2006/main" xmlns:r="http://schemas.openxmlformats.org/officeDocument/2006/relationships" xmlns:p="http://schemas.openxmlformats.org/presentationml/2006/main">
  <p:tag name="TIMING" val="|5|59.7|19.5"/>
</p:tagLst>
</file>

<file path=ppt/tags/tag9.xml><?xml version="1.0" encoding="utf-8"?>
<p:tagLst xmlns:a="http://schemas.openxmlformats.org/drawingml/2006/main" xmlns:r="http://schemas.openxmlformats.org/officeDocument/2006/relationships" xmlns:p="http://schemas.openxmlformats.org/presentationml/2006/main">
  <p:tag name="TIMING" val="|1.7"/>
</p:tagLst>
</file>

<file path=ppt/tags/tag10.xml><?xml version="1.0" encoding="utf-8"?>
<p:tagLst xmlns:a="http://schemas.openxmlformats.org/drawingml/2006/main" xmlns:r="http://schemas.openxmlformats.org/officeDocument/2006/relationships" xmlns:p="http://schemas.openxmlformats.org/presentationml/2006/main">
  <p:tag name="TIMING" val="|4.1|230.9"/>
</p:tagLst>
</file>

<file path=ppt/tags/tag11.xml><?xml version="1.0" encoding="utf-8"?>
<p:tagLst xmlns:a="http://schemas.openxmlformats.org/drawingml/2006/main" xmlns:r="http://schemas.openxmlformats.org/officeDocument/2006/relationships" xmlns:p="http://schemas.openxmlformats.org/presentationml/2006/main">
  <p:tag name="TIMING" val="|22.2"/>
</p:tagLst>
</file>

<file path=ppt/tags/tag12.xml><?xml version="1.0" encoding="utf-8"?>
<p:tagLst xmlns:a="http://schemas.openxmlformats.org/drawingml/2006/main" xmlns:r="http://schemas.openxmlformats.org/officeDocument/2006/relationships" xmlns:p="http://schemas.openxmlformats.org/presentationml/2006/main">
  <p:tag name="TIMING" val="|3.7"/>
</p:tagLst>
</file>

<file path=ppt/tags/tag13.xml><?xml version="1.0" encoding="utf-8"?>
<p:tagLst xmlns:a="http://schemas.openxmlformats.org/drawingml/2006/main" xmlns:r="http://schemas.openxmlformats.org/officeDocument/2006/relationships" xmlns:p="http://schemas.openxmlformats.org/presentationml/2006/main">
  <p:tag name="TIMING" val="|5.5"/>
</p:tagLst>
</file>

<file path=ppt/tags/tag14.xml><?xml version="1.0" encoding="utf-8"?>
<p:tagLst xmlns:a="http://schemas.openxmlformats.org/drawingml/2006/main" xmlns:r="http://schemas.openxmlformats.org/officeDocument/2006/relationships" xmlns:p="http://schemas.openxmlformats.org/presentationml/2006/main">
  <p:tag name="TIMING" val="|8.1|3|26.8"/>
</p:tagLst>
</file>

<file path=ppt/tags/tag15.xml><?xml version="1.0" encoding="utf-8"?>
<p:tagLst xmlns:a="http://schemas.openxmlformats.org/drawingml/2006/main" xmlns:r="http://schemas.openxmlformats.org/officeDocument/2006/relationships" xmlns:p="http://schemas.openxmlformats.org/presentationml/2006/main">
  <p:tag name="TIMING" val="|5.2|30.9"/>
</p:tagLst>
</file>

<file path=ppt/tags/tag16.xml><?xml version="1.0" encoding="utf-8"?>
<p:tagLst xmlns:a="http://schemas.openxmlformats.org/drawingml/2006/main" xmlns:r="http://schemas.openxmlformats.org/officeDocument/2006/relationships" xmlns:p="http://schemas.openxmlformats.org/presentationml/2006/main">
  <p:tag name="TIMING" val="|2.1|43.3"/>
</p:tagLst>
</file>

<file path=ppt/tags/tag17.xml><?xml version="1.0" encoding="utf-8"?>
<p:tagLst xmlns:a="http://schemas.openxmlformats.org/drawingml/2006/main" xmlns:r="http://schemas.openxmlformats.org/officeDocument/2006/relationships" xmlns:p="http://schemas.openxmlformats.org/presentationml/2006/main">
  <p:tag name="TIMING" val="|4.8|6.1|58.4"/>
</p:tagLst>
</file>

<file path=ppt/tags/tag18.xml><?xml version="1.0" encoding="utf-8"?>
<p:tagLst xmlns:a="http://schemas.openxmlformats.org/drawingml/2006/main" xmlns:r="http://schemas.openxmlformats.org/officeDocument/2006/relationships" xmlns:p="http://schemas.openxmlformats.org/presentationml/2006/main">
  <p:tag name="TIMING" val="|8.1"/>
</p:tagLst>
</file>

<file path=ppt/tags/tag19.xml><?xml version="1.0" encoding="utf-8"?>
<p:tagLst xmlns:a="http://schemas.openxmlformats.org/drawingml/2006/main" xmlns:r="http://schemas.openxmlformats.org/officeDocument/2006/relationships" xmlns:p="http://schemas.openxmlformats.org/presentationml/2006/main">
  <p:tag name="TIMING" val="|8.3|29.4|34.8"/>
</p:tagLst>
</file>

<file path=ppt/tags/tag20.xml><?xml version="1.0" encoding="utf-8"?>
<p:tagLst xmlns:a="http://schemas.openxmlformats.org/drawingml/2006/main" xmlns:r="http://schemas.openxmlformats.org/officeDocument/2006/relationships" xmlns:p="http://schemas.openxmlformats.org/presentationml/2006/main">
  <p:tag name="TIMING" val="|1.6|16.2|32.4"/>
</p:tagLst>
</file>

<file path=ppt/tags/tag21.xml><?xml version="1.0" encoding="utf-8"?>
<p:tagLst xmlns:a="http://schemas.openxmlformats.org/drawingml/2006/main" xmlns:r="http://schemas.openxmlformats.org/officeDocument/2006/relationships" xmlns:p="http://schemas.openxmlformats.org/presentationml/2006/main">
  <p:tag name="TIMING" val="|1.2|14.8"/>
</p:tagLst>
</file>

<file path=ppt/tags/tag22.xml><?xml version="1.0" encoding="utf-8"?>
<p:tagLst xmlns:a="http://schemas.openxmlformats.org/drawingml/2006/main" xmlns:r="http://schemas.openxmlformats.org/officeDocument/2006/relationships" xmlns:p="http://schemas.openxmlformats.org/presentationml/2006/main">
  <p:tag name="TIMING" val="|2.1|33"/>
</p:tagLst>
</file>

<file path=ppt/tags/tag23.xml><?xml version="1.0" encoding="utf-8"?>
<p:tagLst xmlns:a="http://schemas.openxmlformats.org/drawingml/2006/main" xmlns:r="http://schemas.openxmlformats.org/officeDocument/2006/relationships" xmlns:p="http://schemas.openxmlformats.org/presentationml/2006/main">
  <p:tag name="TIMING" val="|3.6|80.5|74.5"/>
</p:tagLst>
</file>

<file path=ppt/tags/tag24.xml><?xml version="1.0" encoding="utf-8"?>
<p:tagLst xmlns:a="http://schemas.openxmlformats.org/drawingml/2006/main" xmlns:r="http://schemas.openxmlformats.org/officeDocument/2006/relationships" xmlns:p="http://schemas.openxmlformats.org/presentationml/2006/main">
  <p:tag name="TIMING" val="|4.8"/>
</p:tagLst>
</file>

<file path=ppt/tags/tag25.xml><?xml version="1.0" encoding="utf-8"?>
<p:tagLst xmlns:a="http://schemas.openxmlformats.org/drawingml/2006/main" xmlns:r="http://schemas.openxmlformats.org/officeDocument/2006/relationships" xmlns:p="http://schemas.openxmlformats.org/presentationml/2006/main">
  <p:tag name="TIMING" val="|10.4|25.9"/>
</p:tagLst>
</file>

<file path=ppt/tags/tag26.xml><?xml version="1.0" encoding="utf-8"?>
<p:tagLst xmlns:a="http://schemas.openxmlformats.org/drawingml/2006/main" xmlns:r="http://schemas.openxmlformats.org/officeDocument/2006/relationships" xmlns:p="http://schemas.openxmlformats.org/presentationml/2006/main">
  <p:tag name="TIMING" val="|5|39.7"/>
</p:tagLst>
</file>

<file path=ppt/tags/tag27.xml><?xml version="1.0" encoding="utf-8"?>
<p:tagLst xmlns:a="http://schemas.openxmlformats.org/drawingml/2006/main" xmlns:r="http://schemas.openxmlformats.org/officeDocument/2006/relationships" xmlns:p="http://schemas.openxmlformats.org/presentationml/2006/main">
  <p:tag name="TIMING" val="|6.8|38.7|13.9"/>
</p:tagLst>
</file>

<file path=ppt/tags/tag28.xml><?xml version="1.0" encoding="utf-8"?>
<p:tagLst xmlns:a="http://schemas.openxmlformats.org/drawingml/2006/main" xmlns:r="http://schemas.openxmlformats.org/officeDocument/2006/relationships" xmlns:p="http://schemas.openxmlformats.org/presentationml/2006/main">
  <p:tag name="TIMING" val="|7.6"/>
</p:tagLst>
</file>

<file path=ppt/tags/tag29.xml><?xml version="1.0" encoding="utf-8"?>
<p:tagLst xmlns:a="http://schemas.openxmlformats.org/drawingml/2006/main" xmlns:r="http://schemas.openxmlformats.org/officeDocument/2006/relationships" xmlns:p="http://schemas.openxmlformats.org/presentationml/2006/main">
  <p:tag name="TIMING" val="|1.5|88"/>
</p:tagLst>
</file>

<file path=ppt/tags/tag30.xml><?xml version="1.0" encoding="utf-8"?>
<p:tagLst xmlns:a="http://schemas.openxmlformats.org/drawingml/2006/main" xmlns:r="http://schemas.openxmlformats.org/officeDocument/2006/relationships" xmlns:p="http://schemas.openxmlformats.org/presentationml/2006/main">
  <p:tag name="TIMING" val="|2.6|42.7"/>
</p:tagLst>
</file>

<file path=ppt/tags/tag31.xml><?xml version="1.0" encoding="utf-8"?>
<p:tagLst xmlns:a="http://schemas.openxmlformats.org/drawingml/2006/main" xmlns:r="http://schemas.openxmlformats.org/officeDocument/2006/relationships" xmlns:p="http://schemas.openxmlformats.org/presentationml/2006/main">
  <p:tag name="TIMING" val="|3.1"/>
</p:tagLst>
</file>

<file path=ppt/tags/tag32.xml><?xml version="1.0" encoding="utf-8"?>
<p:tagLst xmlns:a="http://schemas.openxmlformats.org/drawingml/2006/main" xmlns:r="http://schemas.openxmlformats.org/officeDocument/2006/relationships" xmlns:p="http://schemas.openxmlformats.org/presentationml/2006/main">
  <p:tag name="TIMING" val="|6.2|92.9"/>
</p:tagLst>
</file>

<file path=ppt/tags/tag33.xml><?xml version="1.0" encoding="utf-8"?>
<p:tagLst xmlns:a="http://schemas.openxmlformats.org/drawingml/2006/main" xmlns:r="http://schemas.openxmlformats.org/officeDocument/2006/relationships" xmlns:p="http://schemas.openxmlformats.org/presentationml/2006/main">
  <p:tag name="TIMING" val="|2.2|45.6"/>
</p:tagLst>
</file>

<file path=ppt/tags/tag34.xml><?xml version="1.0" encoding="utf-8"?>
<p:tagLst xmlns:a="http://schemas.openxmlformats.org/drawingml/2006/main" xmlns:r="http://schemas.openxmlformats.org/officeDocument/2006/relationships" xmlns:p="http://schemas.openxmlformats.org/presentationml/2006/main">
  <p:tag name="TIMING" val="|9.5|47"/>
</p:tagLst>
</file>

<file path=ppt/tags/tag35.xml><?xml version="1.0" encoding="utf-8"?>
<p:tagLst xmlns:a="http://schemas.openxmlformats.org/drawingml/2006/main" xmlns:r="http://schemas.openxmlformats.org/officeDocument/2006/relationships" xmlns:p="http://schemas.openxmlformats.org/presentationml/2006/main">
  <p:tag name="TIMING" val="|1.1|23.3"/>
</p:tagLst>
</file>

<file path=ppt/tags/tag36.xml><?xml version="1.0" encoding="utf-8"?>
<p:tagLst xmlns:a="http://schemas.openxmlformats.org/drawingml/2006/main" xmlns:r="http://schemas.openxmlformats.org/officeDocument/2006/relationships" xmlns:p="http://schemas.openxmlformats.org/presentationml/2006/main">
  <p:tag name="TIMING" val="|1.5|28|5.8"/>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http://purl.org/dc/elements/1.1/"/>
    <ds:schemaRef ds:uri="http://schemas.microsoft.com/office/2006/documentManagement/types"/>
    <ds:schemaRef ds:uri="http://www.w3.org/XML/1998/namespace"/>
    <ds:schemaRef ds:uri="http://schemas.microsoft.com/office/infopath/2007/PartnerControls"/>
    <ds:schemaRef ds:uri="http://schemas.microsoft.com/office/2006/metadata/properties"/>
    <ds:schemaRef ds:uri="http://purl.org/dc/terms/"/>
    <ds:schemaRef ds:uri="http://schemas.openxmlformats.org/package/2006/metadata/core-properties"/>
    <ds:schemaRef ds:uri="688354b5-287c-4cda-825e-1d7935aea40e"/>
    <ds:schemaRef ds:uri="aca13214-df29-4e3c-a050-857c0bf7bd8e"/>
    <ds:schemaRef ds:uri="http://purl.org/dc/dcmitype/"/>
  </ds:schemaRefs>
</ds:datastoreItem>
</file>

<file path=customXml/itemProps3.xml><?xml version="1.0" encoding="utf-8"?>
<ds:datastoreItem xmlns:ds="http://schemas.openxmlformats.org/officeDocument/2006/customXml" ds:itemID="{01F37DF6-44CB-4806-BC5F-3CBF13C386BC}">
  <ds:schemaRefs>
    <ds:schemaRef ds:uri="688354b5-287c-4cda-825e-1d7935aea40e"/>
    <ds:schemaRef ds:uri="aca13214-df29-4e3c-a050-857c0bf7bd8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emplate/>
  <TotalTime>4897</TotalTime>
  <Words>2014</Words>
  <Application>Microsoft Office PowerPoint</Application>
  <PresentationFormat>Widescreen</PresentationFormat>
  <Paragraphs>222</Paragraphs>
  <Slides>38</Slides>
  <Notes>37</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38</vt:i4>
      </vt:variant>
    </vt:vector>
  </HeadingPairs>
  <TitlesOfParts>
    <vt:vector size="46" baseType="lpstr">
      <vt:lpstr>Alexandria</vt:lpstr>
      <vt:lpstr>Arial</vt:lpstr>
      <vt:lpstr>Calibri</vt:lpstr>
      <vt:lpstr>Calibri Light</vt:lpstr>
      <vt:lpstr>Roboto Light</vt:lpstr>
      <vt:lpstr>Symbol</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Hayat Farag</cp:lastModifiedBy>
  <cp:revision>557</cp:revision>
  <dcterms:created xsi:type="dcterms:W3CDTF">2023-04-29T09:08:00Z</dcterms:created>
  <dcterms:modified xsi:type="dcterms:W3CDTF">2025-08-11T16:24:39Z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y fmtid="{D5CDD505-2E9C-101B-9397-08002B2CF9AE}" pid="5" name="MediaServiceImageTags">
    <vt:lpwstr/>
  </property>
</Properties>
</file>