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259" r:id="rId4"/>
    <p:sldId id="261" r:id="rId5"/>
    <p:sldId id="262" r:id="rId6"/>
    <p:sldId id="263" r:id="rId7"/>
    <p:sldId id="265" r:id="rId8"/>
    <p:sldId id="266" r:id="rId9"/>
    <p:sldId id="267" r:id="rId10"/>
    <p:sldId id="268" r:id="rId11"/>
    <p:sldId id="269" r:id="rId12"/>
    <p:sldId id="272" r:id="rId13"/>
    <p:sldId id="273" r:id="rId14"/>
    <p:sldId id="274" r:id="rId15"/>
    <p:sldId id="275" r:id="rId16"/>
    <p:sldId id="483"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484" r:id="rId40"/>
    <p:sldId id="304" r:id="rId41"/>
    <p:sldId id="300" r:id="rId42"/>
    <p:sldId id="3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9"/>
            <p14:sldId id="261"/>
            <p14:sldId id="262"/>
            <p14:sldId id="263"/>
            <p14:sldId id="265"/>
            <p14:sldId id="266"/>
            <p14:sldId id="267"/>
            <p14:sldId id="268"/>
            <p14:sldId id="269"/>
            <p14:sldId id="272"/>
            <p14:sldId id="273"/>
            <p14:sldId id="274"/>
            <p14:sldId id="275"/>
            <p14:sldId id="483"/>
            <p14:sldId id="278"/>
            <p14:sldId id="279"/>
            <p14:sldId id="280"/>
            <p14:sldId id="281"/>
            <p14:sldId id="282"/>
            <p14:sldId id="283"/>
            <p14:sldId id="284"/>
            <p14:sldId id="285"/>
            <p14:sldId id="286"/>
            <p14:sldId id="287"/>
            <p14:sldId id="288"/>
            <p14:sldId id="289"/>
            <p14:sldId id="290"/>
            <p14:sldId id="291"/>
            <p14:sldId id="292"/>
            <p14:sldId id="293"/>
            <p14:sldId id="294"/>
            <p14:sldId id="295"/>
            <p14:sldId id="296"/>
            <p14:sldId id="297"/>
            <p14:sldId id="298"/>
            <p14:sldId id="299"/>
            <p14:sldId id="484"/>
            <p14:sldId id="304"/>
            <p14:sldId id="300"/>
            <p14:sldId id="3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Rectangle 6">
            <a:extLst>
              <a:ext uri="{FF2B5EF4-FFF2-40B4-BE49-F238E27FC236}">
                <a16:creationId xmlns:a16="http://schemas.microsoft.com/office/drawing/2014/main" id="{9F966606-4E32-D0BA-A551-D7DB4DE6C897}"/>
              </a:ext>
            </a:extLst>
          </p:cNvPr>
          <p:cNvSpPr/>
          <p:nvPr userDrawn="1"/>
        </p:nvSpPr>
        <p:spPr>
          <a:xfrm>
            <a:off x="133564" y="201541"/>
            <a:ext cx="903515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EEEB1A1-2FF2-3219-C9C6-86D8A7EB84F3}"/>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95813" y="3723820"/>
            <a:ext cx="4886463"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Prepared by </a:t>
            </a:r>
          </a:p>
          <a:p>
            <a:r>
              <a:rPr lang="en-US" sz="3200" b="1" dirty="0">
                <a:solidFill>
                  <a:srgbClr val="00B0F0"/>
                </a:solidFill>
                <a:latin typeface="Times New Roman" panose="02020603050405020304" pitchFamily="18" charset="0"/>
                <a:cs typeface="Times New Roman" panose="02020603050405020304" pitchFamily="18" charset="0"/>
              </a:rPr>
              <a:t>Dr. Adam Yagoub</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13858" y="1883941"/>
            <a:ext cx="5514578" cy="1446550"/>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4326"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202</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576401" y="2864684"/>
            <a:ext cx="6697090"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202</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73310" y="660655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30614" y="287677"/>
            <a:ext cx="9035858" cy="156994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651740" y="1823539"/>
            <a:ext cx="11000328" cy="4524315"/>
          </a:xfrm>
          <a:prstGeom prst="rect">
            <a:avLst/>
          </a:prstGeom>
        </p:spPr>
        <p:txBody>
          <a:bodyPr wrap="square">
            <a:spAutoFit/>
          </a:bodyPr>
          <a:lstStyle/>
          <a:p>
            <a:pPr algn="just"/>
            <a:r>
              <a:rPr lang="en-US" sz="2400" b="1" dirty="0">
                <a:solidFill>
                  <a:schemeClr val="bg1"/>
                </a:solidFill>
              </a:rPr>
              <a:t>Lecture 1:  Getting Started: Writing and Your Career.</a:t>
            </a:r>
          </a:p>
          <a:p>
            <a:pPr algn="just"/>
            <a:r>
              <a:rPr lang="en-US" sz="2400" b="1" dirty="0">
                <a:solidFill>
                  <a:schemeClr val="bg1"/>
                </a:solidFill>
              </a:rPr>
              <a:t>Lecture 2:  The Writing Process and Collaboration at Work.</a:t>
            </a:r>
          </a:p>
          <a:p>
            <a:pPr algn="just"/>
            <a:r>
              <a:rPr lang="en-US" sz="2400" b="1" dirty="0">
                <a:solidFill>
                  <a:srgbClr val="00B0F0"/>
                </a:solidFill>
              </a:rPr>
              <a:t>Lecture 3:  Writing Routine Business Correspondence.</a:t>
            </a:r>
          </a:p>
          <a:p>
            <a:pPr algn="just"/>
            <a:r>
              <a:rPr lang="en-US" sz="2400" b="1" dirty="0">
                <a:solidFill>
                  <a:schemeClr val="bg1"/>
                </a:solidFill>
              </a:rPr>
              <a:t>Lecture 4:  Writing Letters: Some Basics for Communicating with Audiences Worldwide.</a:t>
            </a:r>
          </a:p>
          <a:p>
            <a:pPr algn="just"/>
            <a:r>
              <a:rPr lang="en-US" sz="2400" b="1" dirty="0">
                <a:solidFill>
                  <a:schemeClr val="bg1"/>
                </a:solidFill>
              </a:rPr>
              <a:t>Lecture 5:  How to Get a Job: Searches, Dossiers, Portfolios, Résumés, Letters, and Interviews.</a:t>
            </a:r>
          </a:p>
          <a:p>
            <a:pPr algn="just"/>
            <a:r>
              <a:rPr lang="en-US" sz="2400" b="1" dirty="0">
                <a:solidFill>
                  <a:schemeClr val="bg1"/>
                </a:solidFill>
              </a:rPr>
              <a:t>Lecture 6:  Designing Successful Documents, Visuals, and Websites.</a:t>
            </a:r>
          </a:p>
          <a:p>
            <a:pPr algn="just"/>
            <a:r>
              <a:rPr lang="en-US" sz="2400" b="1" dirty="0">
                <a:solidFill>
                  <a:schemeClr val="bg1"/>
                </a:solidFill>
              </a:rPr>
              <a:t>Lecture 7:  Writing Instructions and Procedures.</a:t>
            </a:r>
          </a:p>
          <a:p>
            <a:pPr algn="just"/>
            <a:r>
              <a:rPr lang="en-US" sz="2400" b="1" dirty="0">
                <a:solidFill>
                  <a:schemeClr val="bg1"/>
                </a:solidFill>
              </a:rPr>
              <a:t>Lecture 8:  Writing Effective Short Reports.</a:t>
            </a:r>
          </a:p>
          <a:p>
            <a:pPr algn="just"/>
            <a:r>
              <a:rPr lang="en-US" sz="2400" b="1" dirty="0">
                <a:solidFill>
                  <a:schemeClr val="bg1"/>
                </a:solidFill>
              </a:rPr>
              <a:t>Lecture 9:  Writing Proposals.</a:t>
            </a:r>
          </a:p>
          <a:p>
            <a:pPr algn="just"/>
            <a:r>
              <a:rPr lang="en-US" sz="2400" b="1" dirty="0">
                <a:solidFill>
                  <a:schemeClr val="bg1"/>
                </a:solidFill>
              </a:rPr>
              <a:t>Lecture 10:  Writing Careful Long Reports.</a:t>
            </a:r>
          </a:p>
        </p:txBody>
      </p:sp>
      <p:sp>
        <p:nvSpPr>
          <p:cNvPr id="11" name="Rectangle 10"/>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Tree>
    <p:extLst>
      <p:ext uri="{BB962C8B-B14F-4D97-AF65-F5344CB8AC3E}">
        <p14:creationId xmlns:p14="http://schemas.microsoft.com/office/powerpoint/2010/main" val="1299967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31341"/>
            <a:ext cx="10998925" cy="4494516"/>
          </a:xfrm>
        </p:spPr>
        <p:txBody>
          <a:bodyPr>
            <a:normAutofit/>
          </a:bodyPr>
          <a:lstStyle/>
          <a:p>
            <a:pPr marL="0" indent="0">
              <a:buNone/>
            </a:pPr>
            <a:r>
              <a:rPr lang="en-US" b="1" dirty="0"/>
              <a:t>1- What Memos, Faxes, E-Mails, IMs, and Blog Posts Have in Common</a:t>
            </a:r>
          </a:p>
          <a:p>
            <a:pPr marL="0" indent="0">
              <a:buNone/>
            </a:pPr>
            <a:r>
              <a:rPr lang="en-US" b="1" dirty="0"/>
              <a:t>2- Memos.</a:t>
            </a:r>
          </a:p>
          <a:p>
            <a:pPr marL="0" indent="0">
              <a:buNone/>
            </a:pPr>
            <a:r>
              <a:rPr lang="en-US" b="1" dirty="0"/>
              <a:t>3- Sending Memos: E-mail or Hard Copy?</a:t>
            </a:r>
          </a:p>
          <a:p>
            <a:pPr marL="0" indent="0">
              <a:buNone/>
            </a:pPr>
            <a:r>
              <a:rPr lang="en-US" b="1" dirty="0"/>
              <a:t>4- Sending Faxes: Some Guidelines.</a:t>
            </a:r>
          </a:p>
          <a:p>
            <a:pPr marL="0" indent="0">
              <a:buNone/>
            </a:pPr>
            <a:r>
              <a:rPr lang="en-US" b="1" dirty="0"/>
              <a:t>5- E-Mail: Its Importance in the Workplace.</a:t>
            </a:r>
          </a:p>
          <a:p>
            <a:pPr marL="0" indent="0">
              <a:buNone/>
            </a:pPr>
            <a:r>
              <a:rPr lang="en-US" b="1" dirty="0"/>
              <a:t>6- Instant Messages (IMs) for Business Use.</a:t>
            </a:r>
          </a:p>
          <a:p>
            <a:pPr marL="0" indent="0">
              <a:buNone/>
            </a:pPr>
            <a:r>
              <a:rPr lang="en-US" b="1" dirty="0"/>
              <a:t>7- Blogs.</a:t>
            </a:r>
          </a:p>
          <a:p>
            <a:pPr marL="0" indent="0">
              <a:buNone/>
            </a:pPr>
            <a:r>
              <a:rPr lang="en-US" b="1" dirty="0"/>
              <a:t>8- Routine Correspondence: A Final Word.</a:t>
            </a:r>
          </a:p>
        </p:txBody>
      </p:sp>
      <p:pic>
        <p:nvPicPr>
          <p:cNvPr id="4" name="Picture 3"/>
          <p:cNvPicPr>
            <a:picLocks noChangeAspect="1"/>
          </p:cNvPicPr>
          <p:nvPr/>
        </p:nvPicPr>
        <p:blipFill>
          <a:blip r:embed="rId2"/>
          <a:stretch>
            <a:fillRect/>
          </a:stretch>
        </p:blipFill>
        <p:spPr>
          <a:xfrm>
            <a:off x="180061" y="213339"/>
            <a:ext cx="898448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96126" y="6567366"/>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Tree>
    <p:extLst>
      <p:ext uri="{BB962C8B-B14F-4D97-AF65-F5344CB8AC3E}">
        <p14:creationId xmlns:p14="http://schemas.microsoft.com/office/powerpoint/2010/main" val="2190170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5" y="1958945"/>
            <a:ext cx="11299371" cy="4351338"/>
          </a:xfrm>
        </p:spPr>
        <p:txBody>
          <a:bodyPr>
            <a:normAutofit/>
          </a:bodyPr>
          <a:lstStyle/>
          <a:p>
            <a:pPr marL="0" indent="0" algn="just">
              <a:buNone/>
            </a:pPr>
            <a:r>
              <a:rPr lang="en-US" b="1" dirty="0">
                <a:solidFill>
                  <a:srgbClr val="FF0000"/>
                </a:solidFill>
              </a:rPr>
              <a:t>1- What Memos, Faxes, E-Mails, IMs, and Blog Posts Have in Common:</a:t>
            </a:r>
          </a:p>
          <a:p>
            <a:pPr marL="0" indent="0" algn="just">
              <a:buNone/>
            </a:pPr>
            <a:r>
              <a:rPr lang="en-US" dirty="0"/>
              <a:t>Although memos, faxes, e-mails, IMs, and blog posts are very different types of correspondence, </a:t>
            </a:r>
            <a:r>
              <a:rPr lang="en-US" b="1" dirty="0"/>
              <a:t>they share the following characteristics:</a:t>
            </a:r>
          </a:p>
          <a:p>
            <a:pPr marL="0" indent="0" algn="just">
              <a:buNone/>
            </a:pPr>
            <a:r>
              <a:rPr lang="en-US" dirty="0">
                <a:solidFill>
                  <a:srgbClr val="FF0000"/>
                </a:solidFill>
              </a:rPr>
              <a:t>1. Each of these types of correspondence is streamlined for the busy world of work. </a:t>
            </a:r>
            <a:r>
              <a:rPr lang="en-US" dirty="0"/>
              <a:t>Unlike letters, proposals, or reports, which can be long and detailed and contain formal parts and sections, these routine types of correspondence give writers and readers a particularly fast way to communicate. </a:t>
            </a:r>
          </a:p>
        </p:txBody>
      </p:sp>
      <p:pic>
        <p:nvPicPr>
          <p:cNvPr id="4" name="Picture 3"/>
          <p:cNvPicPr>
            <a:picLocks noChangeAspect="1"/>
          </p:cNvPicPr>
          <p:nvPr/>
        </p:nvPicPr>
        <p:blipFill>
          <a:blip r:embed="rId2"/>
          <a:stretch>
            <a:fillRect/>
          </a:stretch>
        </p:blipFill>
        <p:spPr>
          <a:xfrm>
            <a:off x="130614" y="254945"/>
            <a:ext cx="9313260" cy="1610200"/>
          </a:xfrm>
          <a:prstGeom prst="rect">
            <a:avLst/>
          </a:prstGeom>
        </p:spPr>
      </p:pic>
      <p:sp>
        <p:nvSpPr>
          <p:cNvPr id="5" name="TextBox 4"/>
          <p:cNvSpPr txBox="1"/>
          <p:nvPr/>
        </p:nvSpPr>
        <p:spPr>
          <a:xfrm>
            <a:off x="130614" y="48675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2867451" y="849161"/>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1179417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70528"/>
            <a:ext cx="11155679" cy="4351338"/>
          </a:xfrm>
        </p:spPr>
        <p:txBody>
          <a:bodyPr/>
          <a:lstStyle/>
          <a:p>
            <a:pPr marL="0" indent="0" algn="just">
              <a:buNone/>
            </a:pPr>
            <a:r>
              <a:rPr lang="en-US" dirty="0">
                <a:solidFill>
                  <a:srgbClr val="FF0000"/>
                </a:solidFill>
              </a:rPr>
              <a:t>2. They give busy readers information quickly. </a:t>
            </a:r>
            <a:r>
              <a:rPr lang="en-US" dirty="0"/>
              <a:t>While the messages they contain can be about any topic in the world of work, most often they focus on day-to-day activities and operations at your company—sales and product information, policy and schedule changes, progress reports, orders, troubleshooting problems.</a:t>
            </a:r>
          </a:p>
          <a:p>
            <a:pPr marL="0" indent="0" algn="just">
              <a:buNone/>
            </a:pPr>
            <a:r>
              <a:rPr lang="en-US" dirty="0">
                <a:solidFill>
                  <a:srgbClr val="FF0000"/>
                </a:solidFill>
              </a:rPr>
              <a:t>3. They are informal. </a:t>
            </a:r>
            <a:r>
              <a:rPr lang="en-US" dirty="0"/>
              <a:t>Compared to letters, proposals, and reports, these kinds of routine correspondence are not as formal. They emphasize a conversational, yet professional, style of writing.</a:t>
            </a:r>
          </a:p>
        </p:txBody>
      </p:sp>
      <p:pic>
        <p:nvPicPr>
          <p:cNvPr id="4" name="Picture 3"/>
          <p:cNvPicPr>
            <a:picLocks noChangeAspect="1"/>
          </p:cNvPicPr>
          <p:nvPr/>
        </p:nvPicPr>
        <p:blipFill>
          <a:blip r:embed="rId2"/>
          <a:stretch>
            <a:fillRect/>
          </a:stretch>
        </p:blipFill>
        <p:spPr>
          <a:xfrm>
            <a:off x="180061" y="213339"/>
            <a:ext cx="93338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1158231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00354" y="2045968"/>
            <a:ext cx="10951713" cy="4119701"/>
          </a:xfrm>
        </p:spPr>
        <p:txBody>
          <a:bodyPr/>
          <a:lstStyle/>
          <a:p>
            <a:pPr marL="0" indent="0" algn="just">
              <a:buNone/>
            </a:pPr>
            <a:r>
              <a:rPr lang="en-US" dirty="0">
                <a:solidFill>
                  <a:srgbClr val="FF0000"/>
                </a:solidFill>
              </a:rPr>
              <a:t>4. Even though they are routine, they still demand a great deal of thought and time. </a:t>
            </a:r>
            <a:r>
              <a:rPr lang="en-US" dirty="0"/>
              <a:t>Although memos, e-mails, blogs, and IMs are less formal than, for instance, a letter to a client, they all must be written clearly and with correct grammar and punctuation, even when the correspondence is between two employees in the same department of a company. Always plan and review what you are going to write.</a:t>
            </a:r>
          </a:p>
        </p:txBody>
      </p:sp>
      <p:pic>
        <p:nvPicPr>
          <p:cNvPr id="3" name="Picture 2"/>
          <p:cNvPicPr>
            <a:picLocks noChangeAspect="1"/>
          </p:cNvPicPr>
          <p:nvPr/>
        </p:nvPicPr>
        <p:blipFill>
          <a:blip r:embed="rId2"/>
          <a:stretch>
            <a:fillRect/>
          </a:stretch>
        </p:blipFill>
        <p:spPr>
          <a:xfrm>
            <a:off x="180061" y="213339"/>
            <a:ext cx="9364631"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5" name="Rectangle 4"/>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sp>
        <p:nvSpPr>
          <p:cNvPr id="6" name="Content Placeholder 1"/>
          <p:cNvSpPr txBox="1">
            <a:spLocks/>
          </p:cNvSpPr>
          <p:nvPr/>
        </p:nvSpPr>
        <p:spPr>
          <a:xfrm>
            <a:off x="987334" y="2105419"/>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648454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2005907"/>
            <a:ext cx="11155679" cy="4351338"/>
          </a:xfrm>
        </p:spPr>
        <p:txBody>
          <a:bodyPr>
            <a:normAutofit/>
          </a:bodyPr>
          <a:lstStyle/>
          <a:p>
            <a:pPr marL="0" indent="0" algn="just">
              <a:buNone/>
            </a:pPr>
            <a:r>
              <a:rPr lang="en-US" b="1" dirty="0">
                <a:solidFill>
                  <a:srgbClr val="FF0000"/>
                </a:solidFill>
              </a:rPr>
              <a:t>2- Memos:</a:t>
            </a:r>
          </a:p>
          <a:p>
            <a:pPr marL="0" indent="0" algn="just">
              <a:buNone/>
            </a:pPr>
            <a:r>
              <a:rPr lang="en-US" dirty="0"/>
              <a:t>Memorandum, usually shortened to memo, is a Latin word for “something to be remembered.” The Latin meaning points to the memo’s chief function: to record information of immediate importance and interest in the busy world of work, as in Figure 3.1. </a:t>
            </a:r>
            <a:r>
              <a:rPr lang="en-US" b="1" dirty="0"/>
              <a:t>Memos are brief and informal but can contain official announcements that serve a variety of functions, including: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2393643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9179" y="1977269"/>
            <a:ext cx="10515600" cy="4351338"/>
          </a:xfrm>
        </p:spPr>
        <p:txBody>
          <a:bodyPr>
            <a:normAutofit fontScale="92500" lnSpcReduction="20000"/>
          </a:bodyPr>
          <a:lstStyle/>
          <a:p>
            <a:pPr marL="0" indent="0" algn="just">
              <a:buNone/>
            </a:pPr>
            <a:r>
              <a:rPr lang="en-US" dirty="0"/>
              <a:t>■ making an announcement</a:t>
            </a:r>
          </a:p>
          <a:p>
            <a:pPr marL="0" indent="0" algn="just">
              <a:buNone/>
            </a:pPr>
            <a:r>
              <a:rPr lang="en-US" dirty="0"/>
              <a:t>■ providing instructions</a:t>
            </a:r>
          </a:p>
          <a:p>
            <a:pPr marL="0" indent="0" algn="just">
              <a:buNone/>
            </a:pPr>
            <a:r>
              <a:rPr lang="en-US" dirty="0"/>
              <a:t>■ clarifying a policy, procedure, or issue</a:t>
            </a:r>
          </a:p>
          <a:p>
            <a:pPr marL="0" indent="0" algn="just">
              <a:buNone/>
            </a:pPr>
            <a:r>
              <a:rPr lang="en-US" dirty="0"/>
              <a:t>■ changing a policy or procedure</a:t>
            </a:r>
          </a:p>
          <a:p>
            <a:pPr marL="0" indent="0" algn="just">
              <a:buNone/>
            </a:pPr>
            <a:r>
              <a:rPr lang="en-US" dirty="0"/>
              <a:t>■ alerting employees to a problem or issue</a:t>
            </a:r>
          </a:p>
          <a:p>
            <a:pPr marL="0" indent="0" algn="just">
              <a:buNone/>
            </a:pPr>
            <a:r>
              <a:rPr lang="en-US" dirty="0"/>
              <a:t>■ delegating responsibilities</a:t>
            </a:r>
          </a:p>
          <a:p>
            <a:pPr marL="0" indent="0" algn="just">
              <a:buNone/>
            </a:pPr>
            <a:r>
              <a:rPr lang="en-US" dirty="0"/>
              <a:t>■ making a request</a:t>
            </a:r>
          </a:p>
          <a:p>
            <a:pPr marL="0" indent="0" algn="just">
              <a:buNone/>
            </a:pPr>
            <a:r>
              <a:rPr lang="en-US" dirty="0"/>
              <a:t>■ offering suggestions or recommendations</a:t>
            </a:r>
          </a:p>
          <a:p>
            <a:pPr marL="0" indent="0" algn="just">
              <a:buNone/>
            </a:pPr>
            <a:r>
              <a:rPr lang="en-US" dirty="0"/>
              <a:t>■ providing a record of an important matter</a:t>
            </a:r>
          </a:p>
          <a:p>
            <a:pPr marL="0" indent="0" algn="just">
              <a:buNone/>
            </a:pPr>
            <a:r>
              <a:rPr lang="en-US" dirty="0"/>
              <a:t>■ confirming an outcome</a:t>
            </a:r>
          </a:p>
        </p:txBody>
      </p:sp>
      <p:pic>
        <p:nvPicPr>
          <p:cNvPr id="4" name="Picture 3"/>
          <p:cNvPicPr>
            <a:picLocks noChangeAspect="1"/>
          </p:cNvPicPr>
          <p:nvPr/>
        </p:nvPicPr>
        <p:blipFill>
          <a:blip r:embed="rId2"/>
          <a:stretch>
            <a:fillRect/>
          </a:stretch>
        </p:blipFill>
        <p:spPr>
          <a:xfrm>
            <a:off x="180061" y="213339"/>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525631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658983" y="1654262"/>
            <a:ext cx="8712926" cy="4843622"/>
          </a:xfrm>
          <a:prstGeom prst="rect">
            <a:avLst/>
          </a:prstGeom>
        </p:spPr>
      </p:pic>
      <p:pic>
        <p:nvPicPr>
          <p:cNvPr id="4" name="Picture 3"/>
          <p:cNvPicPr>
            <a:picLocks noChangeAspect="1"/>
          </p:cNvPicPr>
          <p:nvPr/>
        </p:nvPicPr>
        <p:blipFill>
          <a:blip r:embed="rId3"/>
          <a:stretch>
            <a:fillRect/>
          </a:stretch>
        </p:blipFill>
        <p:spPr>
          <a:xfrm>
            <a:off x="180061" y="213339"/>
            <a:ext cx="942627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317691" y="6639003"/>
            <a:ext cx="9902229" cy="204838"/>
          </a:xfrm>
          <a:prstGeom prst="rect">
            <a:avLst/>
          </a:prstGeom>
        </p:spPr>
      </p:pic>
    </p:spTree>
    <p:extLst>
      <p:ext uri="{BB962C8B-B14F-4D97-AF65-F5344CB8AC3E}">
        <p14:creationId xmlns:p14="http://schemas.microsoft.com/office/powerpoint/2010/main" val="14017151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825625"/>
            <a:ext cx="5327469" cy="4351338"/>
          </a:xfrm>
        </p:spPr>
        <p:txBody>
          <a:bodyPr/>
          <a:lstStyle/>
          <a:p>
            <a:pPr marL="0" indent="0" algn="just">
              <a:buNone/>
            </a:pPr>
            <a:r>
              <a:rPr lang="en-US" dirty="0">
                <a:solidFill>
                  <a:srgbClr val="FF0000"/>
                </a:solidFill>
              </a:rPr>
              <a:t>- Memo Format</a:t>
            </a:r>
          </a:p>
          <a:p>
            <a:pPr marL="0" indent="0" algn="just">
              <a:buNone/>
            </a:pPr>
            <a:r>
              <a:rPr lang="en-US" dirty="0"/>
              <a:t>Memos vary in format and the way they are sent. Some companies use standard, printed forms (Figure 3.1), while others have their names (letterhead) printed on their memos (as in Figures 3.2 and 3.3). You can also create a memo by including the necessary parts in an e-mail.</a:t>
            </a:r>
          </a:p>
        </p:txBody>
      </p:sp>
      <p:pic>
        <p:nvPicPr>
          <p:cNvPr id="3" name="Picture 2"/>
          <p:cNvPicPr>
            <a:picLocks noChangeAspect="1"/>
          </p:cNvPicPr>
          <p:nvPr/>
        </p:nvPicPr>
        <p:blipFill>
          <a:blip r:embed="rId2"/>
          <a:stretch>
            <a:fillRect/>
          </a:stretch>
        </p:blipFill>
        <p:spPr>
          <a:xfrm>
            <a:off x="180061" y="213339"/>
            <a:ext cx="9333809"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5" name="Rectangle 4"/>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97884"/>
            <a:ext cx="9902229" cy="204838"/>
          </a:xfrm>
          <a:prstGeom prst="rect">
            <a:avLst/>
          </a:prstGeom>
        </p:spPr>
      </p:pic>
      <p:pic>
        <p:nvPicPr>
          <p:cNvPr id="9" name="Picture 8"/>
          <p:cNvPicPr>
            <a:picLocks noChangeAspect="1"/>
          </p:cNvPicPr>
          <p:nvPr/>
        </p:nvPicPr>
        <p:blipFill>
          <a:blip r:embed="rId5"/>
          <a:stretch>
            <a:fillRect/>
          </a:stretch>
        </p:blipFill>
        <p:spPr>
          <a:xfrm>
            <a:off x="6296297" y="1731779"/>
            <a:ext cx="5355771" cy="4970943"/>
          </a:xfrm>
          <a:prstGeom prst="rect">
            <a:avLst/>
          </a:prstGeom>
        </p:spPr>
      </p:pic>
    </p:spTree>
    <p:extLst>
      <p:ext uri="{BB962C8B-B14F-4D97-AF65-F5344CB8AC3E}">
        <p14:creationId xmlns:p14="http://schemas.microsoft.com/office/powerpoint/2010/main" val="33755287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024743" y="1654260"/>
            <a:ext cx="8190411" cy="4843623"/>
          </a:xfrm>
          <a:prstGeom prst="rect">
            <a:avLst/>
          </a:prstGeom>
        </p:spPr>
      </p:pic>
      <p:pic>
        <p:nvPicPr>
          <p:cNvPr id="4" name="Picture 3"/>
          <p:cNvPicPr>
            <a:picLocks noChangeAspect="1"/>
          </p:cNvPicPr>
          <p:nvPr/>
        </p:nvPicPr>
        <p:blipFill>
          <a:blip r:embed="rId3"/>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2888652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Strategies for Organizing a Memo</a:t>
            </a:r>
          </a:p>
          <a:p>
            <a:pPr marL="0" indent="0" algn="just">
              <a:buNone/>
            </a:pPr>
            <a:r>
              <a:rPr lang="en-US" dirty="0"/>
              <a:t>Organize your memos so that readers can find information quickly and act on it promptly. For longer, more complex communications, such as the memos in Figures 3.2 and 3.3, </a:t>
            </a:r>
            <a:r>
              <a:rPr lang="en-US" b="1" dirty="0">
                <a:solidFill>
                  <a:srgbClr val="FF0000"/>
                </a:solidFill>
              </a:rPr>
              <a:t>your message might be divided into three parts: </a:t>
            </a:r>
            <a:r>
              <a:rPr lang="en-US" dirty="0"/>
              <a:t>(1) introduction, (2) body or discussion, and (3) conclusion. Regardless of how short or long your memo is, recall the three P’s for success—plan what you are going to say; polish what you wrote before you send it; and proofread everything.</a:t>
            </a:r>
          </a:p>
        </p:txBody>
      </p:sp>
      <p:pic>
        <p:nvPicPr>
          <p:cNvPr id="4" name="Picture 3"/>
          <p:cNvPicPr>
            <a:picLocks noChangeAspect="1"/>
          </p:cNvPicPr>
          <p:nvPr/>
        </p:nvPicPr>
        <p:blipFill>
          <a:blip r:embed="rId2"/>
          <a:stretch>
            <a:fillRect/>
          </a:stretch>
        </p:blipFill>
        <p:spPr>
          <a:xfrm>
            <a:off x="180061" y="213339"/>
            <a:ext cx="93338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3027890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825625"/>
            <a:ext cx="10674531" cy="4351338"/>
          </a:xfrm>
        </p:spPr>
        <p:txBody>
          <a:bodyPr>
            <a:normAutofit/>
          </a:bodyPr>
          <a:lstStyle/>
          <a:p>
            <a:pPr marL="0" indent="0" algn="just">
              <a:buNone/>
            </a:pPr>
            <a:r>
              <a:rPr lang="en-US" dirty="0">
                <a:solidFill>
                  <a:srgbClr val="FF0000"/>
                </a:solidFill>
              </a:rPr>
              <a:t>Introduction</a:t>
            </a:r>
          </a:p>
          <a:p>
            <a:pPr marL="0" indent="0" algn="just">
              <a:buNone/>
            </a:pPr>
            <a:r>
              <a:rPr lang="en-US" b="1" dirty="0"/>
              <a:t>The introduction of your memo should do the following:</a:t>
            </a:r>
          </a:p>
          <a:p>
            <a:pPr marL="0" indent="0" algn="just">
              <a:buNone/>
            </a:pPr>
            <a:r>
              <a:rPr lang="en-US" dirty="0"/>
              <a:t>■ Tell readers clearly about the issue, policy, or problem that prompted you to write.</a:t>
            </a:r>
          </a:p>
          <a:p>
            <a:pPr marL="0" indent="0" algn="just">
              <a:buNone/>
            </a:pPr>
            <a:r>
              <a:rPr lang="en-US" dirty="0"/>
              <a:t>■ Explain briefly any background information the reader needs to know.</a:t>
            </a:r>
          </a:p>
          <a:p>
            <a:pPr marL="0" indent="0" algn="just">
              <a:buNone/>
            </a:pPr>
            <a:r>
              <a:rPr lang="en-US" dirty="0"/>
              <a:t>■ Be specific about what you are going to solve a problem.</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1466932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7646" y="1985042"/>
            <a:ext cx="10601798" cy="4351338"/>
          </a:xfrm>
        </p:spPr>
        <p:txBody>
          <a:bodyPr>
            <a:normAutofit/>
          </a:bodyPr>
          <a:lstStyle/>
          <a:p>
            <a:pPr marL="0" indent="0" algn="just">
              <a:buNone/>
            </a:pPr>
            <a:r>
              <a:rPr lang="en-US" dirty="0">
                <a:solidFill>
                  <a:srgbClr val="FF0000"/>
                </a:solidFill>
              </a:rPr>
              <a:t>Body (Discussion)</a:t>
            </a:r>
          </a:p>
          <a:p>
            <a:pPr marL="0" indent="0" algn="just">
              <a:buNone/>
            </a:pPr>
            <a:r>
              <a:rPr lang="en-US" b="1" dirty="0"/>
              <a:t>In the body, or discussion section, of your memo, help readers in these ways:</a:t>
            </a:r>
          </a:p>
          <a:p>
            <a:pPr marL="0" indent="0" algn="just">
              <a:buNone/>
            </a:pPr>
            <a:r>
              <a:rPr lang="en-US" dirty="0"/>
              <a:t>■ State why a problem, procedure, or decision is important; who will be affected by it; and what the consequences are.</a:t>
            </a:r>
          </a:p>
          <a:p>
            <a:pPr marL="0" indent="0" algn="just">
              <a:buNone/>
            </a:pPr>
            <a:r>
              <a:rPr lang="en-US" dirty="0"/>
              <a:t>■ Indicate why and what changes are necessary.</a:t>
            </a:r>
          </a:p>
          <a:p>
            <a:pPr marL="0" indent="0" algn="just">
              <a:buNone/>
            </a:pPr>
            <a:r>
              <a:rPr lang="en-US" dirty="0"/>
              <a:t>■ Give precise dates, times, locations, and costs.</a:t>
            </a:r>
          </a:p>
        </p:txBody>
      </p:sp>
      <p:pic>
        <p:nvPicPr>
          <p:cNvPr id="4" name="Picture 3"/>
          <p:cNvPicPr>
            <a:picLocks noChangeAspect="1"/>
          </p:cNvPicPr>
          <p:nvPr/>
        </p:nvPicPr>
        <p:blipFill>
          <a:blip r:embed="rId2"/>
          <a:stretch>
            <a:fillRect/>
          </a:stretch>
        </p:blipFill>
        <p:spPr>
          <a:xfrm>
            <a:off x="180061" y="213339"/>
            <a:ext cx="938517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41095669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1857466"/>
            <a:ext cx="10654050" cy="4351338"/>
          </a:xfrm>
        </p:spPr>
        <p:txBody>
          <a:bodyPr>
            <a:normAutofit/>
          </a:bodyPr>
          <a:lstStyle/>
          <a:p>
            <a:pPr marL="0" indent="0" algn="just">
              <a:buNone/>
            </a:pPr>
            <a:r>
              <a:rPr lang="en-US" dirty="0">
                <a:solidFill>
                  <a:srgbClr val="FF0000"/>
                </a:solidFill>
              </a:rPr>
              <a:t>Conclusion</a:t>
            </a:r>
          </a:p>
          <a:p>
            <a:pPr marL="0" indent="0" algn="just">
              <a:buNone/>
            </a:pPr>
            <a:r>
              <a:rPr lang="en-US" dirty="0"/>
              <a:t>In your conclusion, state specifically how you want the reader to respond to your memo. To get readers to act appropriately, you can do one or more of the following:</a:t>
            </a:r>
          </a:p>
          <a:p>
            <a:pPr marL="0" indent="0" algn="just">
              <a:buNone/>
            </a:pPr>
            <a:r>
              <a:rPr lang="en-US" dirty="0"/>
              <a:t>■ Ask readers to call you if they have any questions, as in Figure 3.2.</a:t>
            </a:r>
          </a:p>
          <a:p>
            <a:pPr marL="0" indent="0" algn="just">
              <a:buNone/>
            </a:pPr>
            <a:r>
              <a:rPr lang="en-US" dirty="0"/>
              <a:t>■ Request a reply—in writing, over the telephone, via e-mail, or in person—by a specific date, as in Figures 3.1 and 3.3.</a:t>
            </a:r>
          </a:p>
          <a:p>
            <a:pPr marL="0" indent="0" algn="just">
              <a:buNone/>
            </a:pPr>
            <a:r>
              <a:rPr lang="en-US" dirty="0"/>
              <a:t>■ Provide a list of recommendations that readers are to accept, revise, or reject, as in Figure 3.3.</a:t>
            </a:r>
          </a:p>
        </p:txBody>
      </p:sp>
      <p:pic>
        <p:nvPicPr>
          <p:cNvPr id="4" name="Picture 3"/>
          <p:cNvPicPr>
            <a:picLocks noChangeAspect="1"/>
          </p:cNvPicPr>
          <p:nvPr/>
        </p:nvPicPr>
        <p:blipFill>
          <a:blip r:embed="rId2"/>
          <a:stretch>
            <a:fillRect/>
          </a:stretch>
        </p:blipFill>
        <p:spPr>
          <a:xfrm>
            <a:off x="180061" y="213339"/>
            <a:ext cx="934408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052997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1825625"/>
            <a:ext cx="10711543" cy="4351338"/>
          </a:xfrm>
        </p:spPr>
        <p:txBody>
          <a:bodyPr>
            <a:normAutofit fontScale="92500" lnSpcReduction="10000"/>
          </a:bodyPr>
          <a:lstStyle/>
          <a:p>
            <a:pPr marL="0" indent="0" algn="just">
              <a:buNone/>
            </a:pPr>
            <a:r>
              <a:rPr lang="en-US" b="1" dirty="0">
                <a:solidFill>
                  <a:srgbClr val="FF0000"/>
                </a:solidFill>
              </a:rPr>
              <a:t>3- Sending Memos: E-mail or Hard Copy?:</a:t>
            </a:r>
          </a:p>
          <a:p>
            <a:pPr marL="0" indent="0" algn="just">
              <a:buNone/>
            </a:pPr>
            <a:r>
              <a:rPr lang="en-US" dirty="0"/>
              <a:t>A memo can be sent as a printed hard copy, as an e-mail, or in an e-mail attachment. Find out your company’s policy. Increasingly, e-mail is replacing printed memos, but there are times when a hard-copy memo is preferred as essential.</a:t>
            </a:r>
          </a:p>
          <a:p>
            <a:pPr marL="0" indent="0" algn="just">
              <a:buNone/>
            </a:pPr>
            <a:r>
              <a:rPr lang="en-US" dirty="0"/>
              <a:t>Consider the level of official importance and confidentiality of your memo. If your memo is an official document, such as the policy outlined in Figure 3.2, you may not want to send it via e-mail, because it could easily be deleted or altered. Moreover, if your memo is confidential (e.g., an evaluation of a co-worker or vendor, a message containing sensitive financial or medical information), you may not want to send it via e-mail, because it could easily be forwarded or fall victim to hackers.</a:t>
            </a:r>
          </a:p>
        </p:txBody>
      </p:sp>
      <p:pic>
        <p:nvPicPr>
          <p:cNvPr id="4" name="Picture 3"/>
          <p:cNvPicPr>
            <a:picLocks noChangeAspect="1"/>
          </p:cNvPicPr>
          <p:nvPr/>
        </p:nvPicPr>
        <p:blipFill>
          <a:blip r:embed="rId2"/>
          <a:stretch>
            <a:fillRect/>
          </a:stretch>
        </p:blipFill>
        <p:spPr>
          <a:xfrm>
            <a:off x="180061" y="213339"/>
            <a:ext cx="934408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1020109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79" y="1825625"/>
            <a:ext cx="10868297" cy="4351338"/>
          </a:xfrm>
        </p:spPr>
        <p:txBody>
          <a:bodyPr>
            <a:normAutofit/>
          </a:bodyPr>
          <a:lstStyle/>
          <a:p>
            <a:pPr marL="0" indent="0" algn="just">
              <a:buNone/>
            </a:pPr>
            <a:r>
              <a:rPr lang="en-US" b="1" dirty="0">
                <a:solidFill>
                  <a:srgbClr val="FF0000"/>
                </a:solidFill>
              </a:rPr>
              <a:t>4- Sending Faxes: Some Guidelines</a:t>
            </a:r>
            <a:r>
              <a:rPr lang="ar-EG" b="1" dirty="0">
                <a:solidFill>
                  <a:srgbClr val="FF0000"/>
                </a:solidFill>
              </a:rPr>
              <a:t>:</a:t>
            </a:r>
            <a:endParaRPr lang="en-US" b="1" dirty="0">
              <a:solidFill>
                <a:srgbClr val="FF0000"/>
              </a:solidFill>
            </a:endParaRPr>
          </a:p>
          <a:p>
            <a:pPr marL="0" indent="0" algn="just">
              <a:buNone/>
            </a:pPr>
            <a:r>
              <a:rPr lang="en-US" dirty="0"/>
              <a:t>Even though you will use e-mail attachments and scan and send documents via e-mail, faxes are still used in the world of work. A fax is an original document copied and transmitted over telephone or computer lines. Faxes are particularly helpful either when you have only hard copy to send or when you want to send an original signed letter, contract, blueprint, artwork, or other document that you could not send via an e-mail transmission. Faxes demonstrate exactly what original documents look like and allow recipients to obtain a hard copy quickly.</a:t>
            </a:r>
          </a:p>
        </p:txBody>
      </p:sp>
      <p:pic>
        <p:nvPicPr>
          <p:cNvPr id="4" name="Picture 3"/>
          <p:cNvPicPr>
            <a:picLocks noChangeAspect="1"/>
          </p:cNvPicPr>
          <p:nvPr/>
        </p:nvPicPr>
        <p:blipFill>
          <a:blip r:embed="rId2"/>
          <a:stretch>
            <a:fillRect/>
          </a:stretch>
        </p:blipFill>
        <p:spPr>
          <a:xfrm>
            <a:off x="180061" y="213339"/>
            <a:ext cx="934408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22007673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825625"/>
            <a:ext cx="11129554" cy="4351338"/>
          </a:xfrm>
        </p:spPr>
        <p:txBody>
          <a:bodyPr>
            <a:normAutofit/>
          </a:bodyPr>
          <a:lstStyle/>
          <a:p>
            <a:pPr marL="0" indent="0" algn="just">
              <a:buNone/>
            </a:pPr>
            <a:r>
              <a:rPr lang="en-US" dirty="0">
                <a:solidFill>
                  <a:srgbClr val="FF0000"/>
                </a:solidFill>
              </a:rPr>
              <a:t>- Cover Page</a:t>
            </a:r>
          </a:p>
          <a:p>
            <a:pPr marL="0" indent="0" algn="just">
              <a:buNone/>
            </a:pPr>
            <a:r>
              <a:rPr lang="en-US" b="1" dirty="0"/>
              <a:t>When you send a fax, make sure your cover page includes the following information:</a:t>
            </a:r>
          </a:p>
          <a:p>
            <a:pPr marL="0" indent="0" algn="just">
              <a:buNone/>
            </a:pPr>
            <a:r>
              <a:rPr lang="en-US" dirty="0"/>
              <a:t>1. The name of the sender and his or her fax and phone numbers. The phone number is important because it enables the recipient to report an incomplete transmittal.</a:t>
            </a:r>
          </a:p>
          <a:p>
            <a:pPr marL="0" indent="0" algn="just">
              <a:buNone/>
            </a:pPr>
            <a:r>
              <a:rPr lang="en-US" dirty="0"/>
              <a:t>2. The name of the recipient and his or her fax and phone number. The recipient’s correct fax and phone numbers should be included to ensure delivery of the message.</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1721499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9179" y="2105419"/>
            <a:ext cx="10515600" cy="4351338"/>
          </a:xfrm>
        </p:spPr>
        <p:txBody>
          <a:bodyPr/>
          <a:lstStyle/>
          <a:p>
            <a:pPr marL="0" indent="0" algn="just">
              <a:buNone/>
            </a:pPr>
            <a:r>
              <a:rPr lang="en-US" dirty="0"/>
              <a:t>3. The total number of pages being faxed. Note that the total number of pages includes the cover page itself.</a:t>
            </a:r>
          </a:p>
          <a:p>
            <a:pPr marL="0" indent="0" algn="just">
              <a:buNone/>
            </a:pPr>
            <a:r>
              <a:rPr lang="en-US" dirty="0"/>
              <a:t>4. A brief explanatory note that lets the recipient know what the fax is, what its purpose is, and how and when to respond to it.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3338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1156181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7646" y="1995443"/>
            <a:ext cx="10601798" cy="4351338"/>
          </a:xfrm>
        </p:spPr>
        <p:txBody>
          <a:bodyPr>
            <a:normAutofit/>
          </a:bodyPr>
          <a:lstStyle/>
          <a:p>
            <a:pPr marL="0" indent="0" algn="just">
              <a:buNone/>
            </a:pPr>
            <a:r>
              <a:rPr lang="en-US" dirty="0">
                <a:solidFill>
                  <a:srgbClr val="FF0000"/>
                </a:solidFill>
              </a:rPr>
              <a:t>- Sending a Document</a:t>
            </a:r>
          </a:p>
          <a:p>
            <a:pPr marL="0" indent="0" algn="just">
              <a:buNone/>
            </a:pPr>
            <a:r>
              <a:rPr lang="en-US" b="1" dirty="0"/>
              <a:t>Follow these four guidelines to fax a clear and complete document:</a:t>
            </a:r>
          </a:p>
          <a:p>
            <a:pPr marL="0" indent="0" algn="just">
              <a:buNone/>
            </a:pPr>
            <a:r>
              <a:rPr lang="en-US" b="1" dirty="0"/>
              <a:t>1. Make sure the original documents you send are clear. </a:t>
            </a:r>
            <a:r>
              <a:rPr lang="en-US" dirty="0"/>
              <a:t>An unclear faxed document will be difficult for the recipient to read. For example, penciled comments may be too faint to fax clearly.</a:t>
            </a:r>
          </a:p>
          <a:p>
            <a:pPr marL="0" indent="0" algn="just">
              <a:buNone/>
            </a:pPr>
            <a:r>
              <a:rPr lang="en-US" b="1" dirty="0"/>
              <a:t>2. Avoid writing on the top, bottom, or edges of the documents to be faxed. </a:t>
            </a:r>
            <a:r>
              <a:rPr lang="en-US" dirty="0"/>
              <a:t>Any comments written on the outer edges may be cut off or blurred during transmittal.</a:t>
            </a:r>
          </a:p>
        </p:txBody>
      </p:sp>
      <p:pic>
        <p:nvPicPr>
          <p:cNvPr id="4" name="Picture 3"/>
          <p:cNvPicPr>
            <a:picLocks noChangeAspect="1"/>
          </p:cNvPicPr>
          <p:nvPr/>
        </p:nvPicPr>
        <p:blipFill>
          <a:blip r:embed="rId2"/>
          <a:stretch>
            <a:fillRect/>
          </a:stretch>
        </p:blipFill>
        <p:spPr>
          <a:xfrm>
            <a:off x="180061" y="213339"/>
            <a:ext cx="937490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97930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5042"/>
            <a:ext cx="10515600" cy="4351338"/>
          </a:xfrm>
        </p:spPr>
        <p:txBody>
          <a:bodyPr/>
          <a:lstStyle/>
          <a:p>
            <a:pPr marL="0" indent="0" algn="just">
              <a:buNone/>
            </a:pPr>
            <a:r>
              <a:rPr lang="en-US" b="1" dirty="0"/>
              <a:t>3. Do not send overly long faxes. </a:t>
            </a:r>
            <a:r>
              <a:rPr lang="en-US" dirty="0"/>
              <a:t>Be careful about sending anything longer than three or four pages because you will tie up both your own and the recipient’s fax machines.</a:t>
            </a:r>
          </a:p>
          <a:p>
            <a:pPr marL="0" indent="0" algn="just">
              <a:buNone/>
            </a:pPr>
            <a:r>
              <a:rPr lang="en-US" b="1" dirty="0"/>
              <a:t>4. Respect the recipient’s confidentiality. </a:t>
            </a:r>
            <a:r>
              <a:rPr lang="en-US" dirty="0"/>
              <a:t>Because faxes may be picked up by other employees in your office, don’t assume your message will be confidential, unless, of course, the recipient has a private fax machine.</a:t>
            </a:r>
          </a:p>
        </p:txBody>
      </p:sp>
      <p:pic>
        <p:nvPicPr>
          <p:cNvPr id="4" name="Picture 3"/>
          <p:cNvPicPr>
            <a:picLocks noChangeAspect="1"/>
          </p:cNvPicPr>
          <p:nvPr/>
        </p:nvPicPr>
        <p:blipFill>
          <a:blip r:embed="rId2"/>
          <a:stretch>
            <a:fillRect/>
          </a:stretch>
        </p:blipFill>
        <p:spPr>
          <a:xfrm>
            <a:off x="180061" y="213339"/>
            <a:ext cx="93338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3962360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1155679" cy="4351338"/>
          </a:xfrm>
        </p:spPr>
        <p:txBody>
          <a:bodyPr/>
          <a:lstStyle/>
          <a:p>
            <a:pPr marL="0" indent="0" algn="just">
              <a:buNone/>
            </a:pPr>
            <a:r>
              <a:rPr lang="en-US" b="1" dirty="0">
                <a:solidFill>
                  <a:srgbClr val="FF0000"/>
                </a:solidFill>
              </a:rPr>
              <a:t>5- E-Mail: Its Importance in the Workplace:</a:t>
            </a:r>
          </a:p>
          <a:p>
            <a:pPr marL="0" indent="0" algn="just">
              <a:buNone/>
            </a:pPr>
            <a:r>
              <a:rPr lang="en-US" dirty="0"/>
              <a:t>E-mail continues to be one of the most common forms of communication in the workplace. It is the lifeblood of every business or organization because it expedites communications within your firm as well as outside of it. Professionals in the world of work may receive hundreds of e-mails a day from supervisors, colleagues, clients, and vendors. Moreover, these e-mails may contain visuals, soundbites, and tables, lists, and statistical files. As we saw, memos, too, can be sent via e-mail.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0298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17672676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6085114" cy="4351338"/>
          </a:xfrm>
        </p:spPr>
        <p:txBody>
          <a:bodyPr>
            <a:normAutofit/>
          </a:bodyPr>
          <a:lstStyle/>
          <a:p>
            <a:pPr marL="0" indent="0" algn="just">
              <a:buNone/>
            </a:pPr>
            <a:r>
              <a:rPr lang="en-US" dirty="0">
                <a:solidFill>
                  <a:srgbClr val="FF0000"/>
                </a:solidFill>
              </a:rPr>
              <a:t>- Business E-Mail Versus Personal E-Mail</a:t>
            </a:r>
          </a:p>
          <a:p>
            <a:pPr marL="0" indent="0" algn="just">
              <a:buNone/>
            </a:pPr>
            <a:r>
              <a:rPr lang="en-US" dirty="0"/>
              <a:t>E-mail is an informal, relaxed type of business correspondence, far more so than a printed memo, letter, short report, or proposal. (However, e-mail should never be sent in place of a formal letter. Think of business e-mail as a polite, informative, and professional conversation—friendly, to the point, and always accessible, as in </a:t>
            </a:r>
            <a:r>
              <a:rPr lang="en-US" dirty="0">
                <a:solidFill>
                  <a:srgbClr val="FF0000"/>
                </a:solidFill>
              </a:rPr>
              <a:t>Figure 3.4.</a:t>
            </a:r>
          </a:p>
        </p:txBody>
      </p:sp>
      <p:pic>
        <p:nvPicPr>
          <p:cNvPr id="4" name="Picture 3"/>
          <p:cNvPicPr>
            <a:picLocks noChangeAspect="1"/>
          </p:cNvPicPr>
          <p:nvPr/>
        </p:nvPicPr>
        <p:blipFill>
          <a:blip r:embed="rId2"/>
          <a:stretch>
            <a:fillRect/>
          </a:stretch>
        </p:blipFill>
        <p:spPr>
          <a:xfrm>
            <a:off x="180061" y="213339"/>
            <a:ext cx="934408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pic>
        <p:nvPicPr>
          <p:cNvPr id="2" name="Picture 1"/>
          <p:cNvPicPr>
            <a:picLocks noChangeAspect="1"/>
          </p:cNvPicPr>
          <p:nvPr/>
        </p:nvPicPr>
        <p:blipFill>
          <a:blip r:embed="rId5"/>
          <a:stretch>
            <a:fillRect/>
          </a:stretch>
        </p:blipFill>
        <p:spPr>
          <a:xfrm>
            <a:off x="6927009" y="1823538"/>
            <a:ext cx="4970106" cy="4575861"/>
          </a:xfrm>
          <a:prstGeom prst="rect">
            <a:avLst/>
          </a:prstGeom>
        </p:spPr>
      </p:pic>
    </p:spTree>
    <p:extLst>
      <p:ext uri="{BB962C8B-B14F-4D97-AF65-F5344CB8AC3E}">
        <p14:creationId xmlns:p14="http://schemas.microsoft.com/office/powerpoint/2010/main" val="15292449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431971" cy="4351338"/>
          </a:xfrm>
        </p:spPr>
        <p:txBody>
          <a:bodyPr>
            <a:normAutofit/>
          </a:bodyPr>
          <a:lstStyle/>
          <a:p>
            <a:pPr marL="0" indent="0" algn="just">
              <a:buNone/>
            </a:pPr>
            <a:r>
              <a:rPr lang="en-US" dirty="0"/>
              <a:t>Yet even though business e-mail is basically informal and casual, sending it does not mean you can forget about your responsibilities as an informed, cautious, and courteous employee and co-worker. </a:t>
            </a:r>
            <a:r>
              <a:rPr lang="en-US" dirty="0">
                <a:solidFill>
                  <a:srgbClr val="FF0000"/>
                </a:solidFill>
              </a:rPr>
              <a:t>Figure 3.5 </a:t>
            </a:r>
            <a:r>
              <a:rPr lang="en-US" dirty="0"/>
              <a:t>exemplifies an e-mail used as a diplomatic yet informal way of communicating with a collaborative team.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pic>
        <p:nvPicPr>
          <p:cNvPr id="2" name="Picture 1"/>
          <p:cNvPicPr>
            <a:picLocks noChangeAspect="1"/>
          </p:cNvPicPr>
          <p:nvPr/>
        </p:nvPicPr>
        <p:blipFill>
          <a:blip r:embed="rId5"/>
          <a:stretch>
            <a:fillRect/>
          </a:stretch>
        </p:blipFill>
        <p:spPr>
          <a:xfrm>
            <a:off x="6479177" y="1823538"/>
            <a:ext cx="5417938" cy="4538073"/>
          </a:xfrm>
          <a:prstGeom prst="rect">
            <a:avLst/>
          </a:prstGeom>
        </p:spPr>
      </p:pic>
    </p:spTree>
    <p:extLst>
      <p:ext uri="{BB962C8B-B14F-4D97-AF65-F5344CB8AC3E}">
        <p14:creationId xmlns:p14="http://schemas.microsoft.com/office/powerpoint/2010/main" val="15560278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1985042"/>
            <a:ext cx="10654050" cy="4351338"/>
          </a:xfrm>
        </p:spPr>
        <p:txBody>
          <a:bodyPr/>
          <a:lstStyle/>
          <a:p>
            <a:pPr marL="0" indent="0" algn="just">
              <a:buNone/>
            </a:pPr>
            <a:r>
              <a:rPr lang="en-US" dirty="0">
                <a:solidFill>
                  <a:srgbClr val="FF0000"/>
                </a:solidFill>
              </a:rPr>
              <a:t>- </a:t>
            </a:r>
            <a:r>
              <a:rPr lang="ar-EG" dirty="0">
                <a:solidFill>
                  <a:srgbClr val="FF0000"/>
                </a:solidFill>
              </a:rPr>
              <a:t> </a:t>
            </a:r>
            <a:r>
              <a:rPr lang="en-US" dirty="0">
                <a:solidFill>
                  <a:srgbClr val="FF0000"/>
                </a:solidFill>
              </a:rPr>
              <a:t>Guidelines for Using E-Mail on the Job</a:t>
            </a:r>
          </a:p>
          <a:p>
            <a:pPr marL="0" indent="0" algn="just">
              <a:buNone/>
            </a:pPr>
            <a:r>
              <a:rPr lang="en-US" dirty="0"/>
              <a:t>When you prepare and organize your e-mail message, always consider your reader’s specific needs as well as those of your company. Following the guidelines below will help you to write effective business e-mails.</a:t>
            </a:r>
          </a:p>
          <a:p>
            <a:pPr marL="0" indent="0" algn="just">
              <a:buNone/>
            </a:pPr>
            <a:r>
              <a:rPr lang="en-US" dirty="0"/>
              <a:t>1. Make sure your e-mail is confidential and ethical.</a:t>
            </a:r>
          </a:p>
          <a:p>
            <a:pPr marL="0" indent="0" algn="just">
              <a:buNone/>
            </a:pPr>
            <a:r>
              <a:rPr lang="en-US" dirty="0"/>
              <a:t>2. Make your e-mails easy to read.</a:t>
            </a:r>
          </a:p>
          <a:p>
            <a:pPr marL="0" indent="0" algn="just">
              <a:buNone/>
            </a:pPr>
            <a:r>
              <a:rPr lang="en-US" dirty="0"/>
              <a:t>3. Observe the rules of netiquette (Internet + etiquette).</a:t>
            </a:r>
          </a:p>
          <a:p>
            <a:pPr marL="0" indent="0" algn="just">
              <a:buNone/>
            </a:pPr>
            <a:r>
              <a:rPr lang="en-US" dirty="0"/>
              <a:t>4. Adopt a professional style.</a:t>
            </a:r>
          </a:p>
          <a:p>
            <a:pPr marL="0" indent="0" algn="just">
              <a:buNone/>
            </a:pPr>
            <a:r>
              <a:rPr lang="en-US" dirty="0"/>
              <a:t>5. Ensure that your e-mail is safe and secure.</a:t>
            </a:r>
          </a:p>
        </p:txBody>
      </p:sp>
      <p:pic>
        <p:nvPicPr>
          <p:cNvPr id="4" name="Picture 3"/>
          <p:cNvPicPr>
            <a:picLocks noChangeAspect="1"/>
          </p:cNvPicPr>
          <p:nvPr/>
        </p:nvPicPr>
        <p:blipFill>
          <a:blip r:embed="rId2"/>
          <a:stretch>
            <a:fillRect/>
          </a:stretch>
        </p:blipFill>
        <p:spPr>
          <a:xfrm>
            <a:off x="180062" y="213339"/>
            <a:ext cx="930298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16369466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45882"/>
            <a:ext cx="11051177" cy="4351338"/>
          </a:xfrm>
        </p:spPr>
        <p:txBody>
          <a:bodyPr>
            <a:normAutofit/>
          </a:bodyPr>
          <a:lstStyle/>
          <a:p>
            <a:pPr marL="0" indent="0" algn="just">
              <a:buNone/>
            </a:pPr>
            <a:r>
              <a:rPr lang="en-US" b="1" dirty="0">
                <a:solidFill>
                  <a:srgbClr val="FF0000"/>
                </a:solidFill>
              </a:rPr>
              <a:t>6- Instant Messages (IMs) for Business Use:</a:t>
            </a:r>
          </a:p>
          <a:p>
            <a:pPr marL="0" indent="0" algn="just">
              <a:buNone/>
            </a:pPr>
            <a:r>
              <a:rPr lang="en-US" dirty="0"/>
              <a:t>IMs are streamlined textual conversations online and sent close to real time. Think of a professional IM as somewhere between a phone call and an e-mail, or a chat with a colleague in the hallway. IM conversations are almost as instantaneous as phone conversations, but at the same time they provide written records of communications, just as e-mails do. Keep in mind, though, that IMs are not just for communications with your friends; they play a vital role in workplace correspondence. </a:t>
            </a:r>
          </a:p>
        </p:txBody>
      </p:sp>
      <p:pic>
        <p:nvPicPr>
          <p:cNvPr id="4" name="Picture 3"/>
          <p:cNvPicPr>
            <a:picLocks noChangeAspect="1"/>
          </p:cNvPicPr>
          <p:nvPr/>
        </p:nvPicPr>
        <p:blipFill>
          <a:blip r:embed="rId2"/>
          <a:stretch>
            <a:fillRect/>
          </a:stretch>
        </p:blipFill>
        <p:spPr>
          <a:xfrm>
            <a:off x="180061" y="213339"/>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21860515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58945"/>
            <a:ext cx="10515600" cy="4351338"/>
          </a:xfrm>
        </p:spPr>
        <p:txBody>
          <a:bodyPr/>
          <a:lstStyle/>
          <a:p>
            <a:pPr marL="0" indent="0" algn="just">
              <a:buNone/>
            </a:pPr>
            <a:r>
              <a:rPr lang="en-US" dirty="0"/>
              <a:t>In fact, researchers estimate that 90 percent of all businesses have or will use IMs for routine workplace correspondence. IMs allow you to communicate with co-workers and managers in the same office, at remote sites, or around the globe. Crossing time zones, IMs give you access to anyone around the world who is online and connected to the same service. Figure 3.8 is an example of a workplace IM conversation.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37490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308217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737360" y="1515291"/>
            <a:ext cx="8647611" cy="5137871"/>
          </a:xfrm>
          <a:prstGeom prst="rect">
            <a:avLst/>
          </a:prstGeom>
        </p:spPr>
      </p:pic>
      <p:pic>
        <p:nvPicPr>
          <p:cNvPr id="4" name="Picture 3"/>
          <p:cNvPicPr>
            <a:picLocks noChangeAspect="1"/>
          </p:cNvPicPr>
          <p:nvPr/>
        </p:nvPicPr>
        <p:blipFill>
          <a:blip r:embed="rId3"/>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994886" y="6653162"/>
            <a:ext cx="9902229" cy="204838"/>
          </a:xfrm>
          <a:prstGeom prst="rect">
            <a:avLst/>
          </a:prstGeom>
        </p:spPr>
      </p:pic>
    </p:spTree>
    <p:extLst>
      <p:ext uri="{BB962C8B-B14F-4D97-AF65-F5344CB8AC3E}">
        <p14:creationId xmlns:p14="http://schemas.microsoft.com/office/powerpoint/2010/main" val="814834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5042"/>
            <a:ext cx="10515600" cy="4351338"/>
          </a:xfrm>
        </p:spPr>
        <p:txBody>
          <a:bodyPr>
            <a:normAutofit/>
          </a:bodyPr>
          <a:lstStyle/>
          <a:p>
            <a:pPr marL="0" indent="0" algn="just">
              <a:buNone/>
            </a:pPr>
            <a:r>
              <a:rPr lang="en-US" dirty="0">
                <a:solidFill>
                  <a:srgbClr val="FF0000"/>
                </a:solidFill>
              </a:rPr>
              <a:t>- When to Use IMs Versus E-Mails</a:t>
            </a:r>
          </a:p>
          <a:p>
            <a:pPr marL="0" indent="0" algn="just">
              <a:buNone/>
            </a:pPr>
            <a:r>
              <a:rPr lang="en-US" dirty="0"/>
              <a:t>Like e-mails, IMs promote collaboration, provide a written record, and further global communication. But they are used for very different kinds of messages. E-mails are more detailed than IMs. </a:t>
            </a:r>
            <a:r>
              <a:rPr lang="en-US" b="1" dirty="0"/>
              <a:t>By answering the following questions, </a:t>
            </a:r>
            <a:r>
              <a:rPr lang="en-US" dirty="0"/>
              <a:t>you will be better able to determine when to send an IM or an e-mail.</a:t>
            </a:r>
          </a:p>
          <a:p>
            <a:pPr marL="0" indent="0" algn="just">
              <a:buNone/>
            </a:pPr>
            <a:r>
              <a:rPr lang="en-US" b="1" dirty="0"/>
              <a:t>1. How quickly does my message need to be sent/received? </a:t>
            </a:r>
            <a:r>
              <a:rPr lang="en-US" dirty="0"/>
              <a:t>If you need information right away, use IM rather than an e-mail because recipients will most likely reply at once if they are online. </a:t>
            </a:r>
          </a:p>
        </p:txBody>
      </p:sp>
      <p:pic>
        <p:nvPicPr>
          <p:cNvPr id="4" name="Picture 3"/>
          <p:cNvPicPr>
            <a:picLocks noChangeAspect="1"/>
          </p:cNvPicPr>
          <p:nvPr/>
        </p:nvPicPr>
        <p:blipFill>
          <a:blip r:embed="rId2"/>
          <a:stretch>
            <a:fillRect/>
          </a:stretch>
        </p:blipFill>
        <p:spPr>
          <a:xfrm>
            <a:off x="180061" y="213339"/>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37992959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7" y="1985042"/>
            <a:ext cx="10711543" cy="4351338"/>
          </a:xfrm>
        </p:spPr>
        <p:txBody>
          <a:bodyPr/>
          <a:lstStyle/>
          <a:p>
            <a:pPr marL="0" indent="0" algn="just">
              <a:buNone/>
            </a:pPr>
            <a:r>
              <a:rPr lang="en-US" b="1" dirty="0"/>
              <a:t>2. How long or complex is my message? </a:t>
            </a:r>
            <a:r>
              <a:rPr lang="en-US" dirty="0"/>
              <a:t>If you need to transmit a message that, say, is more than a line or two (e.g., even extending to a paragraph or more) or contains multiple points, send an e-mail.</a:t>
            </a:r>
          </a:p>
          <a:p>
            <a:pPr marL="0" indent="0" algn="just">
              <a:buNone/>
            </a:pPr>
            <a:r>
              <a:rPr lang="en-US" dirty="0"/>
              <a:t>3. If your message requires more time than a few brief back-and-forth communications, start an e-mail exchange that can extend over several hours or days.</a:t>
            </a:r>
          </a:p>
        </p:txBody>
      </p:sp>
      <p:pic>
        <p:nvPicPr>
          <p:cNvPr id="4" name="Picture 3"/>
          <p:cNvPicPr>
            <a:picLocks noChangeAspect="1"/>
          </p:cNvPicPr>
          <p:nvPr/>
        </p:nvPicPr>
        <p:blipFill>
          <a:blip r:embed="rId2"/>
          <a:stretch>
            <a:fillRect/>
          </a:stretch>
        </p:blipFill>
        <p:spPr>
          <a:xfrm>
            <a:off x="180061" y="213339"/>
            <a:ext cx="93543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39506787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8392" y="2060969"/>
            <a:ext cx="10635343" cy="4351338"/>
          </a:xfrm>
        </p:spPr>
        <p:txBody>
          <a:bodyPr>
            <a:normAutofit/>
          </a:bodyPr>
          <a:lstStyle/>
          <a:p>
            <a:pPr marL="0" indent="0" algn="just">
              <a:buNone/>
            </a:pPr>
            <a:r>
              <a:rPr lang="en-US" dirty="0">
                <a:solidFill>
                  <a:srgbClr val="FF0000"/>
                </a:solidFill>
              </a:rPr>
              <a:t>- Guidelines on Using IMs in the Workplace</a:t>
            </a:r>
          </a:p>
          <a:p>
            <a:pPr marL="0" indent="0" algn="just">
              <a:buNone/>
            </a:pPr>
            <a:r>
              <a:rPr lang="en-US" dirty="0"/>
              <a:t>observe these safe rules for your IMs.</a:t>
            </a:r>
          </a:p>
          <a:p>
            <a:pPr marL="0" indent="0" algn="just">
              <a:buNone/>
            </a:pPr>
            <a:r>
              <a:rPr lang="en-US" b="1" dirty="0"/>
              <a:t>1. Stay connected. </a:t>
            </a:r>
            <a:r>
              <a:rPr lang="en-US" dirty="0"/>
              <a:t>Indicate your messenger status—“Away,” “Busy,” “Offline. </a:t>
            </a:r>
          </a:p>
          <a:p>
            <a:pPr marL="0" indent="0" algn="just">
              <a:buNone/>
            </a:pPr>
            <a:r>
              <a:rPr lang="en-US" b="1" dirty="0"/>
              <a:t>2. Keep your messages short. </a:t>
            </a:r>
            <a:r>
              <a:rPr lang="en-US" dirty="0"/>
              <a:t>Get to the point right away. A line or two at most is enough for your IMs.</a:t>
            </a:r>
          </a:p>
          <a:p>
            <a:pPr marL="0" indent="0" algn="just">
              <a:buNone/>
            </a:pPr>
            <a:r>
              <a:rPr lang="en-US" b="1" dirty="0"/>
              <a:t>3. Write about one topic at a time. </a:t>
            </a:r>
            <a:r>
              <a:rPr lang="en-US" dirty="0"/>
              <a:t>Don’t include information about two or three different topics in one IM exchange.</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25938040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7" y="1972008"/>
            <a:ext cx="10640987" cy="4351338"/>
          </a:xfrm>
        </p:spPr>
        <p:txBody>
          <a:bodyPr>
            <a:normAutofit/>
          </a:bodyPr>
          <a:lstStyle/>
          <a:p>
            <a:pPr marL="0" indent="0" algn="just">
              <a:buNone/>
            </a:pPr>
            <a:r>
              <a:rPr lang="en-US" b="1" dirty="0"/>
              <a:t>4. Avoid unfamiliar abbreviations. </a:t>
            </a:r>
            <a:r>
              <a:rPr lang="en-US" dirty="0"/>
              <a:t>As in an e-mail, commonly understood abbreviations such as “FYI” or “ASAP” are fine—even encouraged—in IMs.</a:t>
            </a:r>
          </a:p>
          <a:p>
            <a:pPr marL="0" indent="0" algn="just">
              <a:buNone/>
            </a:pPr>
            <a:r>
              <a:rPr lang="en-US" b="1" dirty="0"/>
              <a:t>5. Make sure your message is professional. </a:t>
            </a:r>
            <a:r>
              <a:rPr lang="en-US" dirty="0"/>
              <a:t>Even though IMs are the most informal business messages you can send, don’t disregard professional courtesy and ethics.</a:t>
            </a:r>
          </a:p>
          <a:p>
            <a:pPr marL="0" indent="0" algn="just">
              <a:buNone/>
            </a:pPr>
            <a:r>
              <a:rPr lang="en-US" b="1" dirty="0"/>
              <a:t>6. Organize your contact (buddy) lists into separate groups, </a:t>
            </a:r>
            <a:r>
              <a:rPr lang="en-US" dirty="0"/>
              <a:t>such as business, co-workers, friends/family, etc.</a:t>
            </a:r>
          </a:p>
        </p:txBody>
      </p:sp>
      <p:pic>
        <p:nvPicPr>
          <p:cNvPr id="4" name="Picture 3"/>
          <p:cNvPicPr>
            <a:picLocks noChangeAspect="1"/>
          </p:cNvPicPr>
          <p:nvPr/>
        </p:nvPicPr>
        <p:blipFill>
          <a:blip r:embed="rId2"/>
          <a:stretch>
            <a:fillRect/>
          </a:stretch>
        </p:blipFill>
        <p:spPr>
          <a:xfrm>
            <a:off x="180062" y="213339"/>
            <a:ext cx="940572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34446199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87095"/>
            <a:ext cx="10515600" cy="4351338"/>
          </a:xfrm>
        </p:spPr>
        <p:txBody>
          <a:bodyPr>
            <a:normAutofit/>
          </a:bodyPr>
          <a:lstStyle/>
          <a:p>
            <a:pPr marL="0" indent="0" algn="just">
              <a:buNone/>
            </a:pPr>
            <a:r>
              <a:rPr lang="en-US" b="1" dirty="0"/>
              <a:t>7. Don’t use IMs to send sensitive/confidential information </a:t>
            </a:r>
            <a:r>
              <a:rPr lang="en-US" dirty="0"/>
              <a:t>about personnel, financial, hiring, or medical/legal issues.</a:t>
            </a:r>
          </a:p>
          <a:p>
            <a:pPr marL="0" indent="0" algn="just">
              <a:buNone/>
            </a:pPr>
            <a:r>
              <a:rPr lang="en-US" b="1" dirty="0"/>
              <a:t>8. Watch for viruses. </a:t>
            </a:r>
            <a:r>
              <a:rPr lang="en-US" dirty="0"/>
              <a:t>Be careful about sharing files or opening attachments via IMs.</a:t>
            </a:r>
          </a:p>
          <a:p>
            <a:pPr marL="0" indent="0" algn="just">
              <a:buNone/>
            </a:pPr>
            <a:r>
              <a:rPr lang="en-US" b="1" dirty="0"/>
              <a:t>9. Safeguard the privacy of your contact lists </a:t>
            </a:r>
            <a:r>
              <a:rPr lang="en-US" dirty="0"/>
              <a:t>as well as the contents of any IM attachments.</a:t>
            </a:r>
          </a:p>
        </p:txBody>
      </p:sp>
      <p:pic>
        <p:nvPicPr>
          <p:cNvPr id="4" name="Picture 3"/>
          <p:cNvPicPr>
            <a:picLocks noChangeAspect="1"/>
          </p:cNvPicPr>
          <p:nvPr/>
        </p:nvPicPr>
        <p:blipFill>
          <a:blip r:embed="rId2"/>
          <a:stretch>
            <a:fillRect/>
          </a:stretch>
        </p:blipFill>
        <p:spPr>
          <a:xfrm>
            <a:off x="180061" y="213339"/>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7249941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5042"/>
            <a:ext cx="10515600" cy="4351338"/>
          </a:xfrm>
        </p:spPr>
        <p:txBody>
          <a:bodyPr/>
          <a:lstStyle/>
          <a:p>
            <a:pPr marL="0" indent="0" algn="just">
              <a:buNone/>
            </a:pPr>
            <a:r>
              <a:rPr lang="en-US" b="1" dirty="0">
                <a:solidFill>
                  <a:srgbClr val="FF0000"/>
                </a:solidFill>
              </a:rPr>
              <a:t>7- Blogs:</a:t>
            </a:r>
          </a:p>
          <a:p>
            <a:pPr marL="0" indent="0" algn="just">
              <a:buNone/>
            </a:pPr>
            <a:r>
              <a:rPr lang="en-US" dirty="0"/>
              <a:t>Like e-mails and IMs, blogs (an abbreviation of “Web logs”) are important tools for e-correspondence for employees, managers, and customers. A blog is more than just a casual journal or diary in the world of work. Think of a business blog as an evolving website or daily business newspaper for which employees and management write regular columns, or posts.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38517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30522107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7" y="1977269"/>
            <a:ext cx="10640987" cy="4351338"/>
          </a:xfrm>
        </p:spPr>
        <p:txBody>
          <a:bodyPr>
            <a:normAutofit/>
          </a:bodyPr>
          <a:lstStyle/>
          <a:p>
            <a:pPr marL="0" indent="0" algn="just">
              <a:buNone/>
            </a:pPr>
            <a:r>
              <a:rPr lang="en-US" dirty="0">
                <a:solidFill>
                  <a:srgbClr val="FF0000"/>
                </a:solidFill>
              </a:rPr>
              <a:t>- Internal/External Blogs</a:t>
            </a:r>
          </a:p>
          <a:p>
            <a:pPr marL="0" indent="0" algn="just">
              <a:buNone/>
            </a:pPr>
            <a:r>
              <a:rPr lang="en-US" dirty="0"/>
              <a:t>Blogs can be either internal or external, depending on the intended audience. </a:t>
            </a:r>
            <a:r>
              <a:rPr lang="en-US" dirty="0">
                <a:solidFill>
                  <a:srgbClr val="FF0000"/>
                </a:solidFill>
              </a:rPr>
              <a:t>Internal blogs </a:t>
            </a:r>
            <a:r>
              <a:rPr lang="en-US" dirty="0"/>
              <a:t>are designed exclusively for employee readers. Employees can interact by posting their comments and asking questions, express their views on new policies, announce events and introduce new staff, and communicate up and down the corporate ladder.</a:t>
            </a:r>
          </a:p>
        </p:txBody>
      </p:sp>
      <p:pic>
        <p:nvPicPr>
          <p:cNvPr id="4" name="Picture 3"/>
          <p:cNvPicPr>
            <a:picLocks noChangeAspect="1"/>
          </p:cNvPicPr>
          <p:nvPr/>
        </p:nvPicPr>
        <p:blipFill>
          <a:blip r:embed="rId2"/>
          <a:stretch>
            <a:fillRect/>
          </a:stretch>
        </p:blipFill>
        <p:spPr>
          <a:xfrm>
            <a:off x="180061" y="213339"/>
            <a:ext cx="93543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4240097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078" y="2036781"/>
            <a:ext cx="10765971" cy="4351338"/>
          </a:xfrm>
        </p:spPr>
        <p:txBody>
          <a:bodyPr>
            <a:normAutofit/>
          </a:bodyPr>
          <a:lstStyle/>
          <a:p>
            <a:pPr marL="0" indent="0" algn="just">
              <a:buNone/>
            </a:pPr>
            <a:r>
              <a:rPr lang="en-US" dirty="0">
                <a:solidFill>
                  <a:srgbClr val="FF0000"/>
                </a:solidFill>
              </a:rPr>
              <a:t>External blogs </a:t>
            </a:r>
            <a:r>
              <a:rPr lang="en-US" dirty="0"/>
              <a:t>allow companies to express their side of the story—their interpretation of events and their clarification of the issues—quickly and publicly. But besides being a forum for the company’s viewpoints, external blogs are a fast way to get the information out about new or updated product and services, expanded locations, changes in technology, product recalls, efforts at greening an environment, community service, or just about anything related to a company’s mission and activities. </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29286721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2" y="2105419"/>
            <a:ext cx="11090365" cy="4351338"/>
          </a:xfrm>
        </p:spPr>
        <p:txBody>
          <a:bodyPr>
            <a:normAutofit lnSpcReduction="10000"/>
          </a:bodyPr>
          <a:lstStyle/>
          <a:p>
            <a:pPr marL="0" indent="0" algn="just">
              <a:buNone/>
            </a:pPr>
            <a:r>
              <a:rPr lang="en-US" dirty="0">
                <a:solidFill>
                  <a:srgbClr val="FF0000"/>
                </a:solidFill>
              </a:rPr>
              <a:t>- Guidelines for Writing a Business Blog:</a:t>
            </a:r>
          </a:p>
          <a:p>
            <a:pPr marL="0" indent="0" algn="just">
              <a:buNone/>
            </a:pPr>
            <a:r>
              <a:rPr lang="en-US" dirty="0"/>
              <a:t>Following the guidelines below will help you write an effective (external) business blog. </a:t>
            </a:r>
          </a:p>
          <a:p>
            <a:pPr marL="0" indent="0" algn="just">
              <a:buNone/>
            </a:pPr>
            <a:r>
              <a:rPr lang="en-US" b="1" dirty="0"/>
              <a:t>1. Respect your company’s protocols. </a:t>
            </a:r>
            <a:r>
              <a:rPr lang="en-US" dirty="0"/>
              <a:t>Don’t post anything discriminatory or confidential about an employer, co-workers, product, or service.</a:t>
            </a:r>
          </a:p>
          <a:p>
            <a:pPr marL="0" indent="0" algn="just">
              <a:buNone/>
            </a:pPr>
            <a:r>
              <a:rPr lang="en-US" b="1" dirty="0"/>
              <a:t>2. Positively project your company’s image. </a:t>
            </a:r>
            <a:r>
              <a:rPr lang="en-US" dirty="0"/>
              <a:t>Keep your company’s history, mission, and reputation in mind when you prepare your blog.</a:t>
            </a:r>
          </a:p>
          <a:p>
            <a:pPr marL="0" indent="0" algn="just">
              <a:buNone/>
            </a:pPr>
            <a:r>
              <a:rPr lang="en-US" b="1" dirty="0"/>
              <a:t>3. Avoid making your company liable for false or misleading information.</a:t>
            </a:r>
          </a:p>
          <a:p>
            <a:pPr marL="0" indent="0" algn="just">
              <a:buNone/>
            </a:pPr>
            <a:r>
              <a:rPr lang="en-US" b="1" dirty="0"/>
              <a:t>4. Target your audience. </a:t>
            </a:r>
            <a:r>
              <a:rPr lang="en-US" dirty="0"/>
              <a:t>Try to reach current and potential customers by anticipating their questions and needs.</a:t>
            </a:r>
          </a:p>
        </p:txBody>
      </p:sp>
      <p:pic>
        <p:nvPicPr>
          <p:cNvPr id="4" name="Picture 3"/>
          <p:cNvPicPr>
            <a:picLocks noChangeAspect="1"/>
          </p:cNvPicPr>
          <p:nvPr/>
        </p:nvPicPr>
        <p:blipFill>
          <a:blip r:embed="rId2"/>
          <a:stretch>
            <a:fillRect/>
          </a:stretch>
        </p:blipFill>
        <p:spPr>
          <a:xfrm>
            <a:off x="180061" y="223613"/>
            <a:ext cx="93338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94886" y="6533799"/>
            <a:ext cx="9902229" cy="204838"/>
          </a:xfrm>
          <a:prstGeom prst="rect">
            <a:avLst/>
          </a:prstGeom>
        </p:spPr>
      </p:pic>
    </p:spTree>
    <p:extLst>
      <p:ext uri="{BB962C8B-B14F-4D97-AF65-F5344CB8AC3E}">
        <p14:creationId xmlns:p14="http://schemas.microsoft.com/office/powerpoint/2010/main" val="17166360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823538"/>
            <a:ext cx="11129554" cy="4351338"/>
          </a:xfrm>
        </p:spPr>
        <p:txBody>
          <a:bodyPr/>
          <a:lstStyle/>
          <a:p>
            <a:pPr marL="0" indent="0" algn="just">
              <a:buNone/>
            </a:pPr>
            <a:r>
              <a:rPr lang="en-US" b="1" dirty="0"/>
              <a:t>5. Date every blog posting so readers can follow a conversation. </a:t>
            </a:r>
            <a:r>
              <a:rPr lang="en-US" dirty="0"/>
              <a:t>Update your blog to make sure your information is current.</a:t>
            </a:r>
          </a:p>
          <a:p>
            <a:pPr marL="0" indent="0" algn="just">
              <a:buNone/>
            </a:pPr>
            <a:r>
              <a:rPr lang="en-US" b="1" dirty="0"/>
              <a:t>6. Write an attention-grabbing headline.</a:t>
            </a:r>
          </a:p>
          <a:p>
            <a:pPr marL="0" indent="0" algn="just">
              <a:buNone/>
            </a:pPr>
            <a:r>
              <a:rPr lang="en-US" b="1" dirty="0"/>
              <a:t>7. Share your story. </a:t>
            </a:r>
            <a:r>
              <a:rPr lang="en-US" dirty="0"/>
              <a:t>Draw from your experiences. Offer your own perspectives.</a:t>
            </a:r>
          </a:p>
          <a:p>
            <a:pPr marL="0" indent="0" algn="just">
              <a:buNone/>
            </a:pPr>
            <a:r>
              <a:rPr lang="en-US" b="1" dirty="0"/>
              <a:t>8. Adopt a casual, conversational style. </a:t>
            </a:r>
            <a:r>
              <a:rPr lang="en-US" dirty="0"/>
              <a:t>Be upbeat and succinct. Emphasize how and why your comments will help readers.</a:t>
            </a:r>
          </a:p>
          <a:p>
            <a:pPr marL="0" indent="0" algn="just">
              <a:buNone/>
            </a:pPr>
            <a:r>
              <a:rPr lang="en-US" b="1" dirty="0"/>
              <a:t>9. Structure your blog. </a:t>
            </a:r>
            <a:r>
              <a:rPr lang="en-US" dirty="0"/>
              <a:t>so that your first paragraph comes to the point at once and tells readers what you are blogging about and why.</a:t>
            </a:r>
          </a:p>
        </p:txBody>
      </p:sp>
      <p:pic>
        <p:nvPicPr>
          <p:cNvPr id="4" name="Picture 3"/>
          <p:cNvPicPr>
            <a:picLocks noChangeAspect="1"/>
          </p:cNvPicPr>
          <p:nvPr/>
        </p:nvPicPr>
        <p:blipFill>
          <a:blip r:embed="rId2"/>
          <a:stretch>
            <a:fillRect/>
          </a:stretch>
        </p:blipFill>
        <p:spPr>
          <a:xfrm>
            <a:off x="180061" y="213339"/>
            <a:ext cx="937490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205943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227" y="2105419"/>
            <a:ext cx="6223888" cy="4091850"/>
          </a:xfrm>
        </p:spPr>
        <p:txBody>
          <a:bodyPr>
            <a:normAutofit fontScale="92500" lnSpcReduction="10000"/>
          </a:bodyPr>
          <a:lstStyle/>
          <a:p>
            <a:pPr marL="0" indent="0" algn="just">
              <a:buNone/>
            </a:pPr>
            <a:r>
              <a:rPr lang="en-US" b="1" dirty="0"/>
              <a:t>10. Make it easy for readers to respond to your posting. </a:t>
            </a:r>
            <a:r>
              <a:rPr lang="en-US" dirty="0"/>
              <a:t>Tell them where and how to reply.  </a:t>
            </a:r>
          </a:p>
          <a:p>
            <a:pPr marL="0" indent="0" algn="just">
              <a:buNone/>
            </a:pPr>
            <a:r>
              <a:rPr lang="en-US" b="1" dirty="0"/>
              <a:t>11. Document your sources. </a:t>
            </a:r>
            <a:r>
              <a:rPr lang="en-US" dirty="0"/>
              <a:t>If you use someone else’s statistic, surveys, illustrations, or ideas, first get permission from the individual or the company that owns the copyright.</a:t>
            </a:r>
          </a:p>
          <a:p>
            <a:pPr marL="0" indent="0" algn="just">
              <a:buNone/>
            </a:pPr>
            <a:r>
              <a:rPr lang="en-US" b="1" dirty="0"/>
              <a:t>12. Include relevant visuals. </a:t>
            </a:r>
            <a:r>
              <a:rPr lang="en-US" dirty="0"/>
              <a:t>The blog in Figure 3.9 clearly shows what the new model </a:t>
            </a:r>
            <a:r>
              <a:rPr lang="en-US" dirty="0" err="1"/>
              <a:t>looke</a:t>
            </a:r>
            <a:r>
              <a:rPr lang="en-US" dirty="0"/>
              <a:t> like.</a:t>
            </a:r>
          </a:p>
        </p:txBody>
      </p:sp>
      <p:pic>
        <p:nvPicPr>
          <p:cNvPr id="4" name="Picture 3"/>
          <p:cNvPicPr>
            <a:picLocks noChangeAspect="1"/>
          </p:cNvPicPr>
          <p:nvPr/>
        </p:nvPicPr>
        <p:blipFill>
          <a:blip r:embed="rId2"/>
          <a:stretch>
            <a:fillRect/>
          </a:stretch>
        </p:blipFill>
        <p:spPr>
          <a:xfrm>
            <a:off x="180061" y="155278"/>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pic>
        <p:nvPicPr>
          <p:cNvPr id="10" name="Picture 9"/>
          <p:cNvPicPr>
            <a:picLocks noChangeAspect="1"/>
          </p:cNvPicPr>
          <p:nvPr/>
        </p:nvPicPr>
        <p:blipFill>
          <a:blip r:embed="rId5"/>
          <a:stretch>
            <a:fillRect/>
          </a:stretch>
        </p:blipFill>
        <p:spPr>
          <a:xfrm>
            <a:off x="6521482" y="1529907"/>
            <a:ext cx="5130586" cy="4857830"/>
          </a:xfrm>
          <a:prstGeom prst="rect">
            <a:avLst/>
          </a:prstGeom>
        </p:spPr>
      </p:pic>
    </p:spTree>
    <p:extLst>
      <p:ext uri="{BB962C8B-B14F-4D97-AF65-F5344CB8AC3E}">
        <p14:creationId xmlns:p14="http://schemas.microsoft.com/office/powerpoint/2010/main" val="14661545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825625"/>
            <a:ext cx="11181805" cy="4351338"/>
          </a:xfrm>
        </p:spPr>
        <p:txBody>
          <a:bodyPr>
            <a:normAutofit/>
          </a:bodyPr>
          <a:lstStyle/>
          <a:p>
            <a:pPr marL="0" indent="0" algn="just">
              <a:buNone/>
            </a:pPr>
            <a:r>
              <a:rPr lang="en-US" b="1" dirty="0">
                <a:solidFill>
                  <a:srgbClr val="FF0000"/>
                </a:solidFill>
              </a:rPr>
              <a:t>8- Routine Correspondence: A Final Word:</a:t>
            </a:r>
          </a:p>
          <a:p>
            <a:pPr marL="0" indent="0" algn="just">
              <a:buNone/>
            </a:pPr>
            <a:r>
              <a:rPr lang="en-US" dirty="0"/>
              <a:t>In today’s global marketplace, you can expect to write the types of correspondence discussed in this chapter as a regular and vital part of your job. They are quick, brief, to-the-point, and informal, the workhorses of the business world. Always remember, though, that they are professional business communications that represent your company and should portray you as a proficient and ethical employee. </a:t>
            </a:r>
            <a:r>
              <a:rPr lang="en-US" b="1" dirty="0"/>
              <a:t>As this chapter has stressed, to write successful memos, faxes, e-mails, IMs, and company blogs, follow these essential guidelines:</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30080609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2105419"/>
            <a:ext cx="10855234" cy="3994935"/>
          </a:xfrm>
        </p:spPr>
        <p:txBody>
          <a:bodyPr>
            <a:normAutofit/>
          </a:bodyPr>
          <a:lstStyle/>
          <a:p>
            <a:pPr marL="0" indent="0" algn="just">
              <a:buNone/>
            </a:pPr>
            <a:r>
              <a:rPr lang="en-US" dirty="0"/>
              <a:t>(1) Plan your correspondence—don’t just write and click.</a:t>
            </a:r>
          </a:p>
          <a:p>
            <a:pPr marL="0" indent="0" algn="just">
              <a:buNone/>
            </a:pPr>
            <a:r>
              <a:rPr lang="en-US" dirty="0"/>
              <a:t>(2) Politely address your reader’s questions and problems.</a:t>
            </a:r>
          </a:p>
          <a:p>
            <a:pPr marL="0" indent="0" algn="just">
              <a:buNone/>
            </a:pPr>
            <a:r>
              <a:rPr lang="en-US" dirty="0"/>
              <a:t>(3) Make sure your information is accurate and up-to-date.</a:t>
            </a:r>
          </a:p>
          <a:p>
            <a:pPr marL="0" indent="0" algn="just">
              <a:buNone/>
            </a:pPr>
            <a:r>
              <a:rPr lang="en-US" dirty="0"/>
              <a:t>(4) Adhere to your company security/privacy rules.</a:t>
            </a:r>
          </a:p>
          <a:p>
            <a:pPr marL="0" indent="0" algn="just">
              <a:buNone/>
            </a:pPr>
            <a:r>
              <a:rPr lang="en-US" dirty="0"/>
              <a:t>(5) Proofread for spelling, grammar, punctuation, style, and tone.</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52672" y="787606"/>
            <a:ext cx="874444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Writing Routine Business Correspondence</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97884"/>
            <a:ext cx="9902229" cy="204838"/>
          </a:xfrm>
          <a:prstGeom prst="rect">
            <a:avLst/>
          </a:prstGeom>
        </p:spPr>
      </p:pic>
    </p:spTree>
    <p:extLst>
      <p:ext uri="{BB962C8B-B14F-4D97-AF65-F5344CB8AC3E}">
        <p14:creationId xmlns:p14="http://schemas.microsoft.com/office/powerpoint/2010/main" val="21313265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57044" y="1351322"/>
            <a:ext cx="4524565" cy="47329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Resources: </a:t>
            </a:r>
          </a:p>
          <a:p>
            <a:pPr marL="0" indent="0">
              <a:buNone/>
            </a:pPr>
            <a:endParaRPr lang="en-US" sz="2800" b="1" dirty="0"/>
          </a:p>
          <a:p>
            <a:pPr marL="0" indent="0">
              <a:buNone/>
            </a:pPr>
            <a:r>
              <a:rPr lang="en-US" sz="2800" dirty="0"/>
              <a:t>Successful Writing</a:t>
            </a:r>
            <a:r>
              <a:rPr lang="ar-EG" sz="2800" dirty="0"/>
              <a:t> </a:t>
            </a:r>
            <a:r>
              <a:rPr lang="en-US" sz="2800" dirty="0"/>
              <a:t>at Work, Concise Third Edition, </a:t>
            </a:r>
            <a:endParaRPr lang="ar-EG" sz="2800" dirty="0"/>
          </a:p>
          <a:p>
            <a:pPr marL="0" indent="0">
              <a:buNone/>
            </a:pPr>
            <a:r>
              <a:rPr lang="en-US" sz="2800" dirty="0"/>
              <a:t>By: Philip C. </a:t>
            </a:r>
            <a:r>
              <a:rPr lang="en-US" sz="2800" dirty="0" err="1"/>
              <a:t>Kolin</a:t>
            </a:r>
            <a:endParaRPr lang="en-US" sz="2800" dirty="0"/>
          </a:p>
          <a:p>
            <a:pPr marL="0" indent="0">
              <a:buNone/>
            </a:pPr>
            <a:r>
              <a:rPr lang="en-US" sz="2800" dirty="0"/>
              <a:t>University of Southern Mississippi</a:t>
            </a:r>
            <a:endParaRPr lang="ar-EG" sz="2800" dirty="0"/>
          </a:p>
          <a:p>
            <a:pPr marL="0" indent="0">
              <a:buNone/>
            </a:pPr>
            <a:endParaRPr lang="en-US" sz="2800" dirty="0"/>
          </a:p>
          <a:p>
            <a:pPr marL="0" indent="0">
              <a:buNone/>
            </a:pPr>
            <a:r>
              <a:rPr lang="en-US" sz="2800" b="1" dirty="0"/>
              <a:t>Chapter 3</a:t>
            </a:r>
          </a:p>
        </p:txBody>
      </p:sp>
      <p:pic>
        <p:nvPicPr>
          <p:cNvPr id="2" name="Picture 1">
            <a:extLst>
              <a:ext uri="{FF2B5EF4-FFF2-40B4-BE49-F238E27FC236}">
                <a16:creationId xmlns:a16="http://schemas.microsoft.com/office/drawing/2014/main" id="{4B60A442-6AE5-89B9-A851-F641452D5FF8}"/>
              </a:ext>
            </a:extLst>
          </p:cNvPr>
          <p:cNvPicPr>
            <a:picLocks noChangeAspect="1"/>
          </p:cNvPicPr>
          <p:nvPr/>
        </p:nvPicPr>
        <p:blipFill>
          <a:blip r:embed="rId9"/>
          <a:stretch>
            <a:fillRect/>
          </a:stretch>
        </p:blipFill>
        <p:spPr>
          <a:xfrm>
            <a:off x="5737403" y="1297271"/>
            <a:ext cx="5297553" cy="478704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604</TotalTime>
  <Words>3410</Words>
  <Application>Microsoft Office PowerPoint</Application>
  <PresentationFormat>Widescreen</PresentationFormat>
  <Paragraphs>231</Paragraphs>
  <Slides>43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24</cp:revision>
  <dcterms:created xsi:type="dcterms:W3CDTF">2023-04-29T09:08:23Z</dcterms:created>
  <dcterms:modified xsi:type="dcterms:W3CDTF">2023-09-27T10:06:55Z</dcterms:modified>
</cp:coreProperties>
</file>