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1"/>
  </p:notesMasterIdLst>
  <p:sldIdLst>
    <p:sldId id="480" r:id="rId2"/>
    <p:sldId id="351" r:id="rId3"/>
    <p:sldId id="401" r:id="rId4"/>
    <p:sldId id="521" r:id="rId5"/>
    <p:sldId id="403" r:id="rId6"/>
    <p:sldId id="513" r:id="rId7"/>
    <p:sldId id="514" r:id="rId8"/>
    <p:sldId id="515" r:id="rId9"/>
    <p:sldId id="524" r:id="rId10"/>
    <p:sldId id="525" r:id="rId11"/>
    <p:sldId id="526" r:id="rId12"/>
    <p:sldId id="535" r:id="rId13"/>
    <p:sldId id="536" r:id="rId14"/>
    <p:sldId id="517" r:id="rId15"/>
    <p:sldId id="518" r:id="rId16"/>
    <p:sldId id="519" r:id="rId17"/>
    <p:sldId id="520" r:id="rId18"/>
    <p:sldId id="522" r:id="rId19"/>
    <p:sldId id="523" r:id="rId20"/>
    <p:sldId id="537" r:id="rId21"/>
    <p:sldId id="534" r:id="rId22"/>
    <p:sldId id="538" r:id="rId23"/>
    <p:sldId id="539" r:id="rId24"/>
    <p:sldId id="540" r:id="rId25"/>
    <p:sldId id="541" r:id="rId26"/>
    <p:sldId id="542" r:id="rId27"/>
    <p:sldId id="543" r:id="rId28"/>
    <p:sldId id="544" r:id="rId29"/>
    <p:sldId id="545" r:id="rId30"/>
    <p:sldId id="506" r:id="rId31"/>
    <p:sldId id="511" r:id="rId32"/>
    <p:sldId id="498" r:id="rId33"/>
    <p:sldId id="499" r:id="rId34"/>
    <p:sldId id="531" r:id="rId35"/>
    <p:sldId id="527" r:id="rId36"/>
    <p:sldId id="528" r:id="rId37"/>
    <p:sldId id="529" r:id="rId38"/>
    <p:sldId id="530"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51"/>
            <p14:sldId id="401"/>
            <p14:sldId id="521"/>
            <p14:sldId id="403"/>
            <p14:sldId id="513"/>
            <p14:sldId id="514"/>
            <p14:sldId id="515"/>
            <p14:sldId id="524"/>
            <p14:sldId id="525"/>
            <p14:sldId id="526"/>
            <p14:sldId id="535"/>
            <p14:sldId id="536"/>
            <p14:sldId id="517"/>
            <p14:sldId id="518"/>
            <p14:sldId id="519"/>
            <p14:sldId id="520"/>
            <p14:sldId id="522"/>
            <p14:sldId id="523"/>
            <p14:sldId id="537"/>
            <p14:sldId id="534"/>
            <p14:sldId id="538"/>
            <p14:sldId id="539"/>
            <p14:sldId id="540"/>
            <p14:sldId id="541"/>
            <p14:sldId id="542"/>
            <p14:sldId id="543"/>
            <p14:sldId id="544"/>
            <p14:sldId id="545"/>
            <p14:sldId id="506"/>
            <p14:sldId id="511"/>
            <p14:sldId id="498"/>
            <p14:sldId id="499"/>
            <p14:sldId id="531"/>
            <p14:sldId id="527"/>
            <p14:sldId id="528"/>
            <p14:sldId id="529"/>
            <p14:sldId id="53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FFFFFF"/>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94" autoAdjust="0"/>
    <p:restoredTop sz="93738" autoAdjust="0"/>
  </p:normalViewPr>
  <p:slideViewPr>
    <p:cSldViewPr snapToGrid="0">
      <p:cViewPr varScale="1">
        <p:scale>
          <a:sx n="67" d="100"/>
          <a:sy n="67" d="100"/>
        </p:scale>
        <p:origin x="846"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30/05/2023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30/05/2023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11.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hyperlink" Target="https://www.smartsheet.com/content/lessons-learned" TargetMode="External"/><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19.xml.rels><?xml version="1.0" encoding="UTF-8" standalone="yes"?>
<Relationships xmlns="http://schemas.openxmlformats.org/package/2006/relationships"><Relationship Id="rId3" Type="http://schemas.openxmlformats.org/officeDocument/2006/relationships/hyperlink" Target="https://www.projectmanager.com/software/use-cases/change-management" TargetMode="External"/><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hyperlink" Target="https://www.projectmanager.com/blog/what-is-corporate-governance" TargetMode="Externa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10.svg"/><Relationship Id="rId4" Type="http://schemas.openxmlformats.org/officeDocument/2006/relationships/image" Target="../media/image9.png"/></Relationships>
</file>

<file path=ppt/slides/_rels/slide29.xml.rels><?xml version="1.0" encoding="UTF-8" standalone="yes"?>
<Relationships xmlns="http://schemas.openxmlformats.org/package/2006/relationships"><Relationship Id="rId3" Type="http://schemas.openxmlformats.org/officeDocument/2006/relationships/image" Target="../media/image11.emf"/><Relationship Id="rId7" Type="http://schemas.openxmlformats.org/officeDocument/2006/relationships/image" Target="../media/image10.sv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3.png"/><Relationship Id="rId4" Type="http://schemas.openxmlformats.org/officeDocument/2006/relationships/image" Target="../media/image15.png"/></Relationships>
</file>

<file path=ppt/slides/_rels/slide3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19.svg"/></Relationships>
</file>

<file path=ppt/slides/_rels/slide3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22.png"/><Relationship Id="rId7" Type="http://schemas.openxmlformats.org/officeDocument/2006/relationships/image" Target="../media/image4.png"/><Relationship Id="rId2" Type="http://schemas.openxmlformats.org/officeDocument/2006/relationships/image" Target="../media/image21.jpeg"/><Relationship Id="rId1" Type="http://schemas.openxmlformats.org/officeDocument/2006/relationships/slideLayout" Target="../slideLayouts/slideLayout13.xml"/><Relationship Id="rId6" Type="http://schemas.openxmlformats.org/officeDocument/2006/relationships/image" Target="../media/image25.svg"/><Relationship Id="rId5" Type="http://schemas.openxmlformats.org/officeDocument/2006/relationships/image" Target="../media/image24.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685518"/>
            <a:ext cx="5591175" cy="400110"/>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Prepared by Lect. Dina Samir </a:t>
            </a:r>
            <a:r>
              <a:rPr lang="en-US" sz="2000" dirty="0" err="1">
                <a:solidFill>
                  <a:srgbClr val="2D3956"/>
                </a:solidFill>
                <a:latin typeface="Tajawal Medium" panose="00000600000000000000" pitchFamily="2" charset="-78"/>
                <a:cs typeface="Tajawal Medium" panose="00000600000000000000" pitchFamily="2" charset="-78"/>
              </a:rPr>
              <a:t>ElWakkad</a:t>
            </a:r>
            <a:endParaRPr lang="en-US" sz="20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594457" y="2766937"/>
            <a:ext cx="4639412" cy="769441"/>
          </a:xfrm>
          <a:prstGeom prst="rect">
            <a:avLst/>
          </a:prstGeom>
          <a:noFill/>
        </p:spPr>
        <p:txBody>
          <a:bodyPr wrap="non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Project Planning</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438900" y="6043084"/>
            <a:ext cx="5591175"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solidFill>
                  <a:srgbClr val="2D3956"/>
                </a:solidFill>
                <a:latin typeface="Tajawal Medium" panose="00000600000000000000" pitchFamily="2" charset="-78"/>
                <a:cs typeface="Tajawal Medium" panose="00000600000000000000" pitchFamily="2" charset="-78"/>
              </a:rPr>
              <a:t>Project Execution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306883" y="5202596"/>
            <a:ext cx="2892150" cy="830997"/>
          </a:xfrm>
          <a:prstGeom prst="rect">
            <a:avLst/>
          </a:prstGeom>
          <a:noFill/>
        </p:spPr>
        <p:txBody>
          <a:bodyPr wrap="square" rtlCol="0">
            <a:spAutoFit/>
          </a:bodyPr>
          <a:lstStyle/>
          <a:p>
            <a:r>
              <a:rPr lang="en-US" sz="2000" dirty="0">
                <a:solidFill>
                  <a:srgbClr val="2D3956"/>
                </a:solidFill>
                <a:latin typeface="Tajawal Medium" panose="00000600000000000000" pitchFamily="2" charset="-78"/>
                <a:cs typeface="Tajawal Medium" panose="00000600000000000000" pitchFamily="2" charset="-78"/>
              </a:rPr>
              <a:t>PMG202</a:t>
            </a:r>
          </a:p>
          <a:p>
            <a:r>
              <a:rPr lang="en-US" sz="2800" dirty="0">
                <a:solidFill>
                  <a:srgbClr val="2D3956"/>
                </a:solidFill>
                <a:latin typeface="Tajawal Medium" panose="00000600000000000000" pitchFamily="2" charset="-78"/>
                <a:cs typeface="Tajawal Medium" panose="00000600000000000000" pitchFamily="2" charset="-78"/>
              </a:rPr>
              <a:t>Lecture 8</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32973" y="119761"/>
            <a:ext cx="9339702" cy="6582824"/>
          </a:xfrm>
          <a:prstGeom prst="rect">
            <a:avLst/>
          </a:prstGeom>
          <a:noFill/>
          <a:extLst>
            <a:ext uri="{909E8E84-426E-40DD-AFC4-6F175D3DCCD1}">
              <a14:hiddenFill xmlns:a14="http://schemas.microsoft.com/office/drawing/2010/main">
                <a:solidFill>
                  <a:srgbClr val="FFFFFF"/>
                </a:solidFill>
              </a14:hiddenFill>
            </a:ext>
          </a:extLst>
        </p:spPr>
      </p:pic>
      <p:sp>
        <p:nvSpPr>
          <p:cNvPr id="10" name="Arrow: Right 9">
            <a:extLst>
              <a:ext uri="{FF2B5EF4-FFF2-40B4-BE49-F238E27FC236}">
                <a16:creationId xmlns:a16="http://schemas.microsoft.com/office/drawing/2014/main" id="{8304B2B1-2DCE-86B9-65C1-3EF983AF246D}"/>
              </a:ext>
            </a:extLst>
          </p:cNvPr>
          <p:cNvSpPr/>
          <p:nvPr/>
        </p:nvSpPr>
        <p:spPr>
          <a:xfrm rot="18885127">
            <a:off x="2831018" y="3928487"/>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35976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8" name="Espace réservé du contenu 2">
            <a:extLst>
              <a:ext uri="{FF2B5EF4-FFF2-40B4-BE49-F238E27FC236}">
                <a16:creationId xmlns:a16="http://schemas.microsoft.com/office/drawing/2014/main" id="{6A6333EF-3C5E-44F6-671B-048AE23DD0F3}"/>
              </a:ext>
            </a:extLst>
          </p:cNvPr>
          <p:cNvSpPr txBox="1">
            <a:spLocks/>
          </p:cNvSpPr>
          <p:nvPr/>
        </p:nvSpPr>
        <p:spPr>
          <a:xfrm>
            <a:off x="1387883" y="1080056"/>
            <a:ext cx="9416233" cy="368335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sz="2600" b="1" dirty="0">
                <a:solidFill>
                  <a:srgbClr val="FF0000"/>
                </a:solidFill>
              </a:rPr>
              <a:t>In this lesson, we’ll:</a:t>
            </a:r>
          </a:p>
          <a:p>
            <a:pPr algn="just" fontAlgn="base"/>
            <a:r>
              <a:rPr lang="en-US" sz="2600" dirty="0"/>
              <a:t> Learn the steps, methodology, and processes that lead to successful Project Execution.   </a:t>
            </a:r>
          </a:p>
          <a:p>
            <a:pPr algn="just" fontAlgn="base"/>
            <a:endParaRPr lang="en-US" sz="2600" dirty="0"/>
          </a:p>
          <a:p>
            <a:pPr algn="just" fontAlgn="base"/>
            <a:r>
              <a:rPr lang="en-US" sz="2600" dirty="0"/>
              <a:t>Find </a:t>
            </a:r>
            <a:r>
              <a:rPr lang="en-US" sz="2600" b="1" dirty="0"/>
              <a:t>Project Execution Steps </a:t>
            </a:r>
            <a:r>
              <a:rPr lang="en-US" sz="2600" dirty="0"/>
              <a:t>and </a:t>
            </a:r>
            <a:r>
              <a:rPr lang="en-US" sz="2600" b="1" dirty="0"/>
              <a:t>Processes</a:t>
            </a:r>
            <a:r>
              <a:rPr lang="en-US" sz="2600" dirty="0"/>
              <a:t>, the causes and solutions to </a:t>
            </a:r>
            <a:r>
              <a:rPr lang="en-US" sz="2600" b="1" dirty="0"/>
              <a:t>Execution Gaps </a:t>
            </a:r>
            <a:r>
              <a:rPr lang="en-US" sz="2600" dirty="0"/>
              <a:t>, and helpful tools to support your Project’s next success, such as a </a:t>
            </a:r>
            <a:r>
              <a:rPr lang="en-US" sz="2600" b="1" dirty="0"/>
              <a:t>Project Execution Checklist</a:t>
            </a:r>
            <a:r>
              <a:rPr lang="en-US" sz="2600" dirty="0"/>
              <a:t>, solutions to prevent </a:t>
            </a:r>
            <a:r>
              <a:rPr lang="en-US" sz="2600" b="1" dirty="0"/>
              <a:t>Execution Gaps</a:t>
            </a:r>
            <a:r>
              <a:rPr lang="en-US" sz="2600" dirty="0"/>
              <a:t>. </a:t>
            </a:r>
            <a:endParaRPr lang="fr-FR" sz="2600" dirty="0"/>
          </a:p>
        </p:txBody>
      </p:sp>
      <p:pic>
        <p:nvPicPr>
          <p:cNvPr id="10" name="Picture 9">
            <a:extLst>
              <a:ext uri="{FF2B5EF4-FFF2-40B4-BE49-F238E27FC236}">
                <a16:creationId xmlns:a16="http://schemas.microsoft.com/office/drawing/2014/main" id="{E337ED3D-D9DE-C7A0-06F9-68A0DF4B97B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6AD312A2-4C11-FC9E-18FC-32B32E92C73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858681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Execution definition</a:t>
            </a:r>
            <a:endParaRPr lang="en-US" sz="5400" b="1" dirty="0">
              <a:solidFill>
                <a:srgbClr val="FF0000"/>
              </a:solidFill>
            </a:endParaRPr>
          </a:p>
        </p:txBody>
      </p:sp>
      <p:pic>
        <p:nvPicPr>
          <p:cNvPr id="8" name="Picture 7">
            <a:extLst>
              <a:ext uri="{FF2B5EF4-FFF2-40B4-BE49-F238E27FC236}">
                <a16:creationId xmlns:a16="http://schemas.microsoft.com/office/drawing/2014/main" id="{749F3DF1-58F6-1990-2154-68D2BAAE576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59928" y="119441"/>
            <a:ext cx="2036258" cy="1800993"/>
          </a:xfrm>
          <a:prstGeom prst="rect">
            <a:avLst/>
          </a:prstGeom>
        </p:spPr>
      </p:pic>
      <p:pic>
        <p:nvPicPr>
          <p:cNvPr id="10" name="Graphic 9">
            <a:extLst>
              <a:ext uri="{FF2B5EF4-FFF2-40B4-BE49-F238E27FC236}">
                <a16:creationId xmlns:a16="http://schemas.microsoft.com/office/drawing/2014/main" id="{87D4F066-8D39-191B-B3B7-A5E2EEFA0CF0}"/>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37213" y="6295952"/>
            <a:ext cx="1879649" cy="309233"/>
          </a:xfrm>
          <a:prstGeom prst="rect">
            <a:avLst/>
          </a:prstGeom>
        </p:spPr>
      </p:pic>
    </p:spTree>
    <p:extLst>
      <p:ext uri="{BB962C8B-B14F-4D97-AF65-F5344CB8AC3E}">
        <p14:creationId xmlns:p14="http://schemas.microsoft.com/office/powerpoint/2010/main" val="9541501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definition</a:t>
            </a:r>
          </a:p>
        </p:txBody>
      </p:sp>
      <p:sp>
        <p:nvSpPr>
          <p:cNvPr id="7" name="Espace réservé du contenu 2">
            <a:extLst>
              <a:ext uri="{FF2B5EF4-FFF2-40B4-BE49-F238E27FC236}">
                <a16:creationId xmlns:a16="http://schemas.microsoft.com/office/drawing/2014/main" id="{A31392C1-5CDF-00F7-4746-E5D2AB8695A7}"/>
              </a:ext>
            </a:extLst>
          </p:cNvPr>
          <p:cNvSpPr txBox="1">
            <a:spLocks/>
          </p:cNvSpPr>
          <p:nvPr/>
        </p:nvSpPr>
        <p:spPr>
          <a:xfrm>
            <a:off x="151960" y="1765789"/>
            <a:ext cx="11483449" cy="308756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3100" dirty="0"/>
              <a:t>The term </a:t>
            </a:r>
            <a:r>
              <a:rPr lang="en-US" sz="3100" b="1" i="1" dirty="0">
                <a:solidFill>
                  <a:srgbClr val="FF0000"/>
                </a:solidFill>
              </a:rPr>
              <a:t>Project Execution</a:t>
            </a:r>
            <a:r>
              <a:rPr lang="en-US" sz="3100" dirty="0"/>
              <a:t>, also known as</a:t>
            </a:r>
            <a:r>
              <a:rPr lang="en-US" sz="3100" i="1" dirty="0"/>
              <a:t> </a:t>
            </a:r>
            <a:r>
              <a:rPr lang="en-US" sz="3100" b="1" i="1" dirty="0">
                <a:solidFill>
                  <a:srgbClr val="FF0000"/>
                </a:solidFill>
              </a:rPr>
              <a:t>Project Implementation</a:t>
            </a:r>
            <a:r>
              <a:rPr lang="en-US" sz="3100" dirty="0"/>
              <a:t>, refers to the actions a Team takes during </a:t>
            </a:r>
            <a:r>
              <a:rPr lang="en-US" sz="3100" b="1" i="1" dirty="0"/>
              <a:t>the </a:t>
            </a:r>
            <a:r>
              <a:rPr lang="en-US" sz="3100" b="1" i="1" dirty="0">
                <a:solidFill>
                  <a:srgbClr val="0070C0"/>
                </a:solidFill>
              </a:rPr>
              <a:t>third phase </a:t>
            </a:r>
            <a:r>
              <a:rPr lang="en-US" sz="3100" b="1" i="1" dirty="0"/>
              <a:t>of the project lifecycle</a:t>
            </a:r>
            <a:r>
              <a:rPr lang="en-US" sz="3100" b="1" dirty="0"/>
              <a:t>, </a:t>
            </a:r>
            <a:r>
              <a:rPr lang="en-US" sz="3100" dirty="0"/>
              <a:t>as</a:t>
            </a:r>
            <a:r>
              <a:rPr lang="en-US" sz="3100" b="1" dirty="0"/>
              <a:t> </a:t>
            </a:r>
            <a:r>
              <a:rPr lang="en-US" sz="3100" dirty="0"/>
              <a:t>outlined by Project Management Institute (PMI). </a:t>
            </a:r>
          </a:p>
          <a:p>
            <a:pPr algn="just" fontAlgn="base"/>
            <a:r>
              <a:rPr lang="en-US" sz="3100" dirty="0"/>
              <a:t>During </a:t>
            </a:r>
            <a:r>
              <a:rPr lang="en-US" sz="3100" b="1" dirty="0">
                <a:solidFill>
                  <a:srgbClr val="FF0000"/>
                </a:solidFill>
              </a:rPr>
              <a:t>the</a:t>
            </a:r>
            <a:r>
              <a:rPr lang="en-US" sz="3100" dirty="0"/>
              <a:t> </a:t>
            </a:r>
            <a:r>
              <a:rPr lang="en-US" sz="3100" b="1" dirty="0">
                <a:solidFill>
                  <a:srgbClr val="FF0000"/>
                </a:solidFill>
              </a:rPr>
              <a:t>Project Execution Phase</a:t>
            </a:r>
            <a:r>
              <a:rPr lang="en-US" sz="3100" dirty="0"/>
              <a:t>, a Project moves </a:t>
            </a:r>
            <a:r>
              <a:rPr lang="en-US" sz="3100" b="1" dirty="0">
                <a:solidFill>
                  <a:srgbClr val="0070C0"/>
                </a:solidFill>
              </a:rPr>
              <a:t>from planning to completion</a:t>
            </a:r>
            <a:r>
              <a:rPr lang="en-US" sz="3100" dirty="0">
                <a:solidFill>
                  <a:srgbClr val="0070C0"/>
                </a:solidFill>
              </a:rPr>
              <a:t>. </a:t>
            </a:r>
          </a:p>
        </p:txBody>
      </p:sp>
      <p:pic>
        <p:nvPicPr>
          <p:cNvPr id="9" name="Picture 8">
            <a:extLst>
              <a:ext uri="{FF2B5EF4-FFF2-40B4-BE49-F238E27FC236}">
                <a16:creationId xmlns:a16="http://schemas.microsoft.com/office/drawing/2014/main" id="{8E8927CB-0AA7-41B3-1FC0-CC7879895A6C}"/>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06218C1A-78F7-937E-7D04-238A31EE22E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345636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definition</a:t>
            </a:r>
          </a:p>
        </p:txBody>
      </p:sp>
      <p:sp>
        <p:nvSpPr>
          <p:cNvPr id="7" name="Espace réservé du contenu 2">
            <a:extLst>
              <a:ext uri="{FF2B5EF4-FFF2-40B4-BE49-F238E27FC236}">
                <a16:creationId xmlns:a16="http://schemas.microsoft.com/office/drawing/2014/main" id="{A31392C1-5CDF-00F7-4746-E5D2AB8695A7}"/>
              </a:ext>
            </a:extLst>
          </p:cNvPr>
          <p:cNvSpPr txBox="1">
            <a:spLocks/>
          </p:cNvSpPr>
          <p:nvPr/>
        </p:nvSpPr>
        <p:spPr>
          <a:xfrm>
            <a:off x="151960" y="1765789"/>
            <a:ext cx="11483449" cy="308756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3200" b="0" i="0" dirty="0">
                <a:effectLst/>
              </a:rPr>
              <a:t>The term </a:t>
            </a:r>
            <a:r>
              <a:rPr lang="en-US" sz="3200" b="1" i="1" dirty="0">
                <a:solidFill>
                  <a:srgbClr val="FF0000"/>
                </a:solidFill>
                <a:effectLst/>
              </a:rPr>
              <a:t>Project Execution Process</a:t>
            </a:r>
            <a:r>
              <a:rPr lang="en-US" sz="3200" b="1" i="0" dirty="0">
                <a:solidFill>
                  <a:srgbClr val="FF0000"/>
                </a:solidFill>
                <a:effectLst/>
              </a:rPr>
              <a:t> </a:t>
            </a:r>
            <a:r>
              <a:rPr lang="en-US" sz="3200" b="1" i="0" dirty="0">
                <a:effectLst/>
              </a:rPr>
              <a:t>(</a:t>
            </a:r>
            <a:r>
              <a:rPr lang="en-US" sz="3200" b="1" i="0" dirty="0">
                <a:solidFill>
                  <a:srgbClr val="FF0000"/>
                </a:solidFill>
                <a:effectLst/>
              </a:rPr>
              <a:t>PEP</a:t>
            </a:r>
            <a:r>
              <a:rPr lang="en-US" sz="3200" b="1" i="0" dirty="0">
                <a:effectLst/>
              </a:rPr>
              <a:t>) </a:t>
            </a:r>
            <a:r>
              <a:rPr lang="en-US" sz="3200" b="0" i="0" dirty="0">
                <a:effectLst/>
              </a:rPr>
              <a:t>refers to the set of </a:t>
            </a:r>
            <a:r>
              <a:rPr lang="en-US" sz="3200" b="1" i="0" dirty="0">
                <a:solidFill>
                  <a:srgbClr val="0070C0"/>
                </a:solidFill>
                <a:effectLst/>
              </a:rPr>
              <a:t>tasks</a:t>
            </a:r>
            <a:r>
              <a:rPr lang="en-US" sz="3200" b="0" i="0" dirty="0">
                <a:effectLst/>
              </a:rPr>
              <a:t> needed </a:t>
            </a:r>
            <a:r>
              <a:rPr lang="en-US" sz="3200" b="1" i="0" dirty="0">
                <a:solidFill>
                  <a:srgbClr val="0070C0"/>
                </a:solidFill>
                <a:effectLst/>
              </a:rPr>
              <a:t>to produce Deliverables</a:t>
            </a:r>
            <a:r>
              <a:rPr lang="en-US" sz="3200" b="0" i="0" dirty="0">
                <a:effectLst/>
              </a:rPr>
              <a:t>. </a:t>
            </a:r>
          </a:p>
          <a:p>
            <a:pPr algn="just" fontAlgn="base"/>
            <a:r>
              <a:rPr lang="en-US" sz="3200" b="0" i="0" dirty="0">
                <a:effectLst/>
              </a:rPr>
              <a:t>Team members decide and </a:t>
            </a:r>
            <a:r>
              <a:rPr lang="en-US" sz="3200" b="1" i="0" dirty="0">
                <a:solidFill>
                  <a:srgbClr val="0070C0"/>
                </a:solidFill>
                <a:effectLst/>
              </a:rPr>
              <a:t>assign Execution tasks</a:t>
            </a:r>
            <a:r>
              <a:rPr lang="en-US" sz="3200" b="0" i="0" dirty="0">
                <a:effectLst/>
              </a:rPr>
              <a:t> during the </a:t>
            </a:r>
            <a:r>
              <a:rPr lang="en-US" sz="3200" b="1" i="0" dirty="0">
                <a:solidFill>
                  <a:srgbClr val="0070C0"/>
                </a:solidFill>
                <a:effectLst/>
              </a:rPr>
              <a:t>Project Planning phase. </a:t>
            </a:r>
          </a:p>
          <a:p>
            <a:pPr algn="just" fontAlgn="base"/>
            <a:r>
              <a:rPr lang="en-US" sz="3200" b="0" i="0" dirty="0">
                <a:effectLst/>
              </a:rPr>
              <a:t>Execution process involves coordinating people and resources, as well as integrating and </a:t>
            </a:r>
            <a:r>
              <a:rPr lang="en-US" sz="3200" b="1" i="0" dirty="0">
                <a:solidFill>
                  <a:srgbClr val="0070C0"/>
                </a:solidFill>
                <a:effectLst/>
              </a:rPr>
              <a:t>performing the activities of the project</a:t>
            </a:r>
            <a:r>
              <a:rPr lang="en-US" sz="3200" b="0" i="0" dirty="0">
                <a:effectLst/>
              </a:rPr>
              <a:t> in accordance with the </a:t>
            </a:r>
            <a:r>
              <a:rPr lang="en-US" sz="3200" b="1" i="0" dirty="0">
                <a:solidFill>
                  <a:srgbClr val="0070C0"/>
                </a:solidFill>
                <a:effectLst/>
              </a:rPr>
              <a:t>Project Plan</a:t>
            </a:r>
            <a:r>
              <a:rPr lang="en-US" sz="3200" b="0" i="0" dirty="0">
                <a:solidFill>
                  <a:srgbClr val="0070C0"/>
                </a:solidFill>
                <a:effectLst/>
              </a:rPr>
              <a:t>.</a:t>
            </a:r>
            <a:endParaRPr lang="en-US" sz="3200" b="1" i="0" dirty="0">
              <a:solidFill>
                <a:srgbClr val="0070C0"/>
              </a:solidFill>
              <a:effectLst/>
            </a:endParaRPr>
          </a:p>
        </p:txBody>
      </p:sp>
      <p:pic>
        <p:nvPicPr>
          <p:cNvPr id="9" name="Picture 8">
            <a:extLst>
              <a:ext uri="{FF2B5EF4-FFF2-40B4-BE49-F238E27FC236}">
                <a16:creationId xmlns:a16="http://schemas.microsoft.com/office/drawing/2014/main" id="{73AD629A-1C3E-941F-3D3B-511B0FF7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317A04F-2F3C-9929-A50B-1BB8E2FEE93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282431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Execution Steps</a:t>
            </a:r>
            <a:endParaRPr lang="en-US" sz="5400" b="1" dirty="0">
              <a:solidFill>
                <a:srgbClr val="FF0000"/>
              </a:solidFill>
            </a:endParaRPr>
          </a:p>
        </p:txBody>
      </p:sp>
      <p:pic>
        <p:nvPicPr>
          <p:cNvPr id="8" name="Picture 7">
            <a:extLst>
              <a:ext uri="{FF2B5EF4-FFF2-40B4-BE49-F238E27FC236}">
                <a16:creationId xmlns:a16="http://schemas.microsoft.com/office/drawing/2014/main" id="{705E3D11-1A88-AF94-BE3A-67343DB6C28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3F87E9EC-0752-9BDD-0562-9FB1EF8305B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540880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9" name="Espace réservé du contenu 2">
            <a:extLst>
              <a:ext uri="{FF2B5EF4-FFF2-40B4-BE49-F238E27FC236}">
                <a16:creationId xmlns:a16="http://schemas.microsoft.com/office/drawing/2014/main" id="{33B69232-6CED-E72D-908B-6E71F17D0F3F}"/>
              </a:ext>
            </a:extLst>
          </p:cNvPr>
          <p:cNvSpPr txBox="1">
            <a:spLocks/>
          </p:cNvSpPr>
          <p:nvPr/>
        </p:nvSpPr>
        <p:spPr>
          <a:xfrm>
            <a:off x="820806" y="1805668"/>
            <a:ext cx="10258425" cy="347414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dirty="0"/>
              <a:t>The steps in Project Execution include a series of tasks to deliver a Project on </a:t>
            </a:r>
            <a:r>
              <a:rPr lang="en-US" b="1" dirty="0">
                <a:solidFill>
                  <a:srgbClr val="0070C0"/>
                </a:solidFill>
              </a:rPr>
              <a:t>Time</a:t>
            </a:r>
            <a:r>
              <a:rPr lang="en-US" dirty="0"/>
              <a:t>, within </a:t>
            </a:r>
            <a:r>
              <a:rPr lang="en-US" b="1" dirty="0">
                <a:solidFill>
                  <a:srgbClr val="0070C0"/>
                </a:solidFill>
              </a:rPr>
              <a:t>Scope</a:t>
            </a:r>
            <a:r>
              <a:rPr lang="en-US" dirty="0"/>
              <a:t>, and under </a:t>
            </a:r>
            <a:r>
              <a:rPr lang="en-US" b="1" dirty="0">
                <a:solidFill>
                  <a:srgbClr val="0070C0"/>
                </a:solidFill>
              </a:rPr>
              <a:t>Budget</a:t>
            </a:r>
            <a:r>
              <a:rPr lang="en-US" dirty="0"/>
              <a:t>. </a:t>
            </a:r>
          </a:p>
          <a:p>
            <a:pPr algn="just" fontAlgn="base"/>
            <a:r>
              <a:rPr lang="en-US" dirty="0"/>
              <a:t>We can break down the major actions required during Project Execution into </a:t>
            </a:r>
            <a:r>
              <a:rPr lang="en-US" b="1" dirty="0"/>
              <a:t>4 categories</a:t>
            </a:r>
            <a:r>
              <a:rPr lang="en-US" dirty="0"/>
              <a:t>: </a:t>
            </a:r>
          </a:p>
          <a:p>
            <a:pPr marL="914400" lvl="1" indent="-457200" algn="just" fontAlgn="base">
              <a:buFont typeface="+mj-lt"/>
              <a:buAutoNum type="arabicPeriod"/>
            </a:pPr>
            <a:r>
              <a:rPr lang="en-US" dirty="0">
                <a:solidFill>
                  <a:srgbClr val="002060"/>
                </a:solidFill>
              </a:rPr>
              <a:t>produce deliverables, </a:t>
            </a:r>
          </a:p>
          <a:p>
            <a:pPr marL="914400" lvl="1" indent="-457200" algn="just" fontAlgn="base">
              <a:buFont typeface="+mj-lt"/>
              <a:buAutoNum type="arabicPeriod"/>
            </a:pPr>
            <a:r>
              <a:rPr lang="en-US" dirty="0">
                <a:solidFill>
                  <a:srgbClr val="002060"/>
                </a:solidFill>
              </a:rPr>
              <a:t>manage the team and stakeholders, </a:t>
            </a:r>
          </a:p>
          <a:p>
            <a:pPr marL="914400" lvl="1" indent="-457200" algn="just" fontAlgn="base">
              <a:buFont typeface="+mj-lt"/>
              <a:buAutoNum type="arabicPeriod"/>
            </a:pPr>
            <a:r>
              <a:rPr lang="en-US" dirty="0">
                <a:solidFill>
                  <a:srgbClr val="002060"/>
                </a:solidFill>
              </a:rPr>
              <a:t>monitor and control, </a:t>
            </a:r>
          </a:p>
          <a:p>
            <a:pPr marL="914400" lvl="1" indent="-457200" algn="just" fontAlgn="base">
              <a:buFont typeface="+mj-lt"/>
              <a:buAutoNum type="arabicPeriod"/>
            </a:pPr>
            <a:r>
              <a:rPr lang="en-US" dirty="0">
                <a:solidFill>
                  <a:srgbClr val="002060"/>
                </a:solidFill>
              </a:rPr>
              <a:t> change management</a:t>
            </a:r>
          </a:p>
          <a:p>
            <a:pPr algn="just" fontAlgn="base"/>
            <a:endParaRPr lang="en-US" dirty="0"/>
          </a:p>
          <a:p>
            <a:pPr marL="0" indent="0" algn="just" fontAlgn="base">
              <a:buFont typeface="Arial" panose="020B0604020202020204" pitchFamily="34" charset="0"/>
              <a:buNone/>
            </a:pPr>
            <a:endParaRPr lang="fr-FR" dirty="0"/>
          </a:p>
        </p:txBody>
      </p:sp>
      <p:pic>
        <p:nvPicPr>
          <p:cNvPr id="7" name="Picture 6">
            <a:extLst>
              <a:ext uri="{FF2B5EF4-FFF2-40B4-BE49-F238E27FC236}">
                <a16:creationId xmlns:a16="http://schemas.microsoft.com/office/drawing/2014/main" id="{80514256-22C7-3079-F878-2CF552F7AF90}"/>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0B62F023-B618-43D7-6DAD-7E005DA99187}"/>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937971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9" name="Espace réservé du contenu 2">
            <a:extLst>
              <a:ext uri="{FF2B5EF4-FFF2-40B4-BE49-F238E27FC236}">
                <a16:creationId xmlns:a16="http://schemas.microsoft.com/office/drawing/2014/main" id="{33B69232-6CED-E72D-908B-6E71F17D0F3F}"/>
              </a:ext>
            </a:extLst>
          </p:cNvPr>
          <p:cNvSpPr txBox="1">
            <a:spLocks/>
          </p:cNvSpPr>
          <p:nvPr/>
        </p:nvSpPr>
        <p:spPr>
          <a:xfrm>
            <a:off x="820806" y="1805668"/>
            <a:ext cx="10258425" cy="291889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a:pPr>
            <a:r>
              <a:rPr lang="en-US" b="1" dirty="0">
                <a:solidFill>
                  <a:srgbClr val="FF0000"/>
                </a:solidFill>
              </a:rPr>
              <a:t>Produce deliverables:</a:t>
            </a:r>
          </a:p>
          <a:p>
            <a:pPr marL="0" indent="0" algn="l" fontAlgn="base">
              <a:buNone/>
            </a:pPr>
            <a:r>
              <a:rPr lang="en-US" b="0" i="0" dirty="0">
                <a:effectLst/>
                <a:latin typeface="TT Norms"/>
              </a:rPr>
              <a:t>In order to build deliverables for clients and stakeholders, you’ll need to complete the following actions:</a:t>
            </a:r>
          </a:p>
          <a:p>
            <a:pPr lvl="1" fontAlgn="base"/>
            <a:r>
              <a:rPr lang="en-US" b="0" i="0" dirty="0">
                <a:solidFill>
                  <a:srgbClr val="455264"/>
                </a:solidFill>
                <a:effectLst/>
                <a:latin typeface="TT Norms"/>
              </a:rPr>
              <a:t>Review customer requirements.</a:t>
            </a:r>
          </a:p>
          <a:p>
            <a:pPr lvl="1" fontAlgn="base"/>
            <a:r>
              <a:rPr lang="en-US" b="0" i="0" dirty="0">
                <a:solidFill>
                  <a:srgbClr val="455264"/>
                </a:solidFill>
                <a:effectLst/>
                <a:latin typeface="TT Norms"/>
              </a:rPr>
              <a:t>Allocate and monitor the time required to complete each task.</a:t>
            </a:r>
          </a:p>
          <a:p>
            <a:pPr lvl="1" fontAlgn="base"/>
            <a:r>
              <a:rPr lang="en-US" b="0" i="0" dirty="0">
                <a:solidFill>
                  <a:srgbClr val="455264"/>
                </a:solidFill>
                <a:effectLst/>
                <a:latin typeface="TT Norms"/>
              </a:rPr>
              <a:t>Control the quality in line with the user or client needs.</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pic>
        <p:nvPicPr>
          <p:cNvPr id="7" name="Picture 6">
            <a:extLst>
              <a:ext uri="{FF2B5EF4-FFF2-40B4-BE49-F238E27FC236}">
                <a16:creationId xmlns:a16="http://schemas.microsoft.com/office/drawing/2014/main" id="{E9785FE5-27F4-C488-DB0F-22616C571A0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C53983B1-489B-827C-CF62-1768936EBD8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2641216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9" name="Espace réservé du contenu 2">
            <a:extLst>
              <a:ext uri="{FF2B5EF4-FFF2-40B4-BE49-F238E27FC236}">
                <a16:creationId xmlns:a16="http://schemas.microsoft.com/office/drawing/2014/main" id="{33B69232-6CED-E72D-908B-6E71F17D0F3F}"/>
              </a:ext>
            </a:extLst>
          </p:cNvPr>
          <p:cNvSpPr txBox="1">
            <a:spLocks/>
          </p:cNvSpPr>
          <p:nvPr/>
        </p:nvSpPr>
        <p:spPr>
          <a:xfrm>
            <a:off x="820806" y="1805668"/>
            <a:ext cx="10258425" cy="3703311"/>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2"/>
            </a:pPr>
            <a:r>
              <a:rPr lang="en-US" b="1" dirty="0">
                <a:solidFill>
                  <a:srgbClr val="FF0000"/>
                </a:solidFill>
              </a:rPr>
              <a:t>Manage the team and stakeholders:</a:t>
            </a:r>
          </a:p>
          <a:p>
            <a:pPr marL="0" indent="0" algn="l" fontAlgn="base">
              <a:buNone/>
            </a:pPr>
            <a:r>
              <a:rPr lang="en-US" b="0" i="0" dirty="0">
                <a:effectLst/>
                <a:latin typeface="TT Norms"/>
              </a:rPr>
              <a:t>It takes time to build trust and develop leadership skills within a team. Similarly, stakeholders need continuous engagement, and managing people in the project involves the following:</a:t>
            </a:r>
          </a:p>
          <a:p>
            <a:pPr lvl="1" fontAlgn="base"/>
            <a:r>
              <a:rPr lang="en-US" b="0" i="0" dirty="0">
                <a:solidFill>
                  <a:srgbClr val="0070C0"/>
                </a:solidFill>
                <a:effectLst/>
                <a:latin typeface="TT Norms"/>
              </a:rPr>
              <a:t>Cultivate</a:t>
            </a:r>
            <a:r>
              <a:rPr lang="en-US" b="0" i="0" dirty="0">
                <a:effectLst/>
                <a:latin typeface="TT Norms"/>
              </a:rPr>
              <a:t> the team. Dedicate time and necessary resources to build a cohesive team.</a:t>
            </a:r>
          </a:p>
          <a:p>
            <a:pPr lvl="1" fontAlgn="base"/>
            <a:r>
              <a:rPr lang="en-US" b="0" i="0" dirty="0">
                <a:solidFill>
                  <a:srgbClr val="0070C0"/>
                </a:solidFill>
                <a:effectLst/>
                <a:latin typeface="TT Norms"/>
              </a:rPr>
              <a:t>Communicate regularly </a:t>
            </a:r>
            <a:r>
              <a:rPr lang="en-US" b="0" i="0" dirty="0">
                <a:effectLst/>
                <a:latin typeface="TT Norms"/>
              </a:rPr>
              <a:t>with both the team and stakeholders on project needs and reporting status.</a:t>
            </a:r>
          </a:p>
          <a:p>
            <a:pPr lvl="1" fontAlgn="base"/>
            <a:r>
              <a:rPr lang="en-US" b="0" i="0" dirty="0">
                <a:solidFill>
                  <a:srgbClr val="0070C0"/>
                </a:solidFill>
                <a:effectLst/>
                <a:latin typeface="TT Norms"/>
              </a:rPr>
              <a:t>Procurement</a:t>
            </a:r>
            <a:r>
              <a:rPr lang="en-US" b="0" i="0" dirty="0">
                <a:effectLst/>
                <a:latin typeface="TT Norms"/>
              </a:rPr>
              <a:t> of resources and supplies (as needed).</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pic>
        <p:nvPicPr>
          <p:cNvPr id="7" name="Picture 6">
            <a:extLst>
              <a:ext uri="{FF2B5EF4-FFF2-40B4-BE49-F238E27FC236}">
                <a16:creationId xmlns:a16="http://schemas.microsoft.com/office/drawing/2014/main" id="{08189F8C-3C62-1B24-9D4F-220B34EC137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C8A96205-77DE-71AE-F0EB-6F837561D10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84568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9" name="Espace réservé du contenu 2">
            <a:extLst>
              <a:ext uri="{FF2B5EF4-FFF2-40B4-BE49-F238E27FC236}">
                <a16:creationId xmlns:a16="http://schemas.microsoft.com/office/drawing/2014/main" id="{33B69232-6CED-E72D-908B-6E71F17D0F3F}"/>
              </a:ext>
            </a:extLst>
          </p:cNvPr>
          <p:cNvSpPr txBox="1">
            <a:spLocks/>
          </p:cNvSpPr>
          <p:nvPr/>
        </p:nvSpPr>
        <p:spPr>
          <a:xfrm>
            <a:off x="860563" y="1589708"/>
            <a:ext cx="11092898" cy="4241249"/>
          </a:xfrm>
          <a:prstGeom prst="rect">
            <a:avLst/>
          </a:prstGeom>
        </p:spPr>
        <p:txBody>
          <a:bodyPr>
            <a:normAutofit fontScale="4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914400" lvl="1" indent="-457200" algn="just" fontAlgn="base">
              <a:buFont typeface="+mj-lt"/>
              <a:buAutoNum type="arabicPeriod" startAt="3"/>
            </a:pPr>
            <a:r>
              <a:rPr lang="en-US" sz="5900" b="1" dirty="0">
                <a:solidFill>
                  <a:srgbClr val="FF0000"/>
                </a:solidFill>
              </a:rPr>
              <a:t>Monitor and Control:</a:t>
            </a:r>
          </a:p>
          <a:p>
            <a:pPr marL="0" indent="0" algn="just" fontAlgn="base">
              <a:lnSpc>
                <a:spcPct val="110000"/>
              </a:lnSpc>
              <a:buNone/>
            </a:pPr>
            <a:r>
              <a:rPr lang="en-US" sz="3800" dirty="0">
                <a:latin typeface="TT Norms"/>
              </a:rPr>
              <a:t>Monitor and control is considered its own phase within a five-phase project lifecycle diagram, occurring directly after the execution stage (phase three). </a:t>
            </a:r>
          </a:p>
          <a:p>
            <a:pPr marL="0" indent="0" algn="just" fontAlgn="base">
              <a:lnSpc>
                <a:spcPct val="110000"/>
              </a:lnSpc>
              <a:buNone/>
            </a:pPr>
            <a:r>
              <a:rPr lang="en-US" sz="3800" dirty="0">
                <a:latin typeface="TT Norms"/>
              </a:rPr>
              <a:t>However, it is often </a:t>
            </a:r>
            <a:r>
              <a:rPr lang="en-US" sz="3800" b="1" dirty="0">
                <a:solidFill>
                  <a:srgbClr val="0070C0"/>
                </a:solidFill>
                <a:latin typeface="TT Norms"/>
              </a:rPr>
              <a:t>combined with the execution phase</a:t>
            </a:r>
            <a:r>
              <a:rPr lang="en-US" sz="3800" dirty="0">
                <a:latin typeface="TT Norms"/>
              </a:rPr>
              <a:t> because they </a:t>
            </a:r>
            <a:r>
              <a:rPr lang="en-US" sz="3800" b="1" dirty="0">
                <a:solidFill>
                  <a:srgbClr val="0070C0"/>
                </a:solidFill>
                <a:latin typeface="TT Norms"/>
              </a:rPr>
              <a:t>technically occur simultaneously</a:t>
            </a:r>
            <a:r>
              <a:rPr lang="en-US" sz="3800" dirty="0">
                <a:latin typeface="TT Norms"/>
              </a:rPr>
              <a:t> to keep the project on track. </a:t>
            </a:r>
          </a:p>
          <a:p>
            <a:pPr algn="just" fontAlgn="base">
              <a:lnSpc>
                <a:spcPct val="110000"/>
              </a:lnSpc>
            </a:pPr>
            <a:r>
              <a:rPr lang="en-US" sz="3800" dirty="0">
                <a:solidFill>
                  <a:srgbClr val="002060"/>
                </a:solidFill>
                <a:latin typeface="TT Norms"/>
              </a:rPr>
              <a:t>When you see a four-phased project lifecycle diagram, </a:t>
            </a:r>
            <a:r>
              <a:rPr lang="en-US" sz="3800" b="1" dirty="0">
                <a:solidFill>
                  <a:srgbClr val="002060"/>
                </a:solidFill>
                <a:latin typeface="TT Norms"/>
              </a:rPr>
              <a:t>the team has combined execution (phase three) and monitoring and controlling (phase four) into one phase</a:t>
            </a:r>
            <a:r>
              <a:rPr lang="en-US" sz="3800" dirty="0">
                <a:solidFill>
                  <a:srgbClr val="002060"/>
                </a:solidFill>
                <a:latin typeface="TT Norms"/>
              </a:rPr>
              <a:t>, typically referring to it as the “</a:t>
            </a:r>
            <a:r>
              <a:rPr lang="en-US" sz="4200" b="1" u="sng" dirty="0">
                <a:solidFill>
                  <a:srgbClr val="FF0000"/>
                </a:solidFill>
                <a:latin typeface="TT Norms"/>
              </a:rPr>
              <a:t>implementation” or “delivery” phase </a:t>
            </a:r>
            <a:r>
              <a:rPr lang="en-US" sz="3800" dirty="0">
                <a:solidFill>
                  <a:srgbClr val="002060"/>
                </a:solidFill>
                <a:latin typeface="TT Norms"/>
              </a:rPr>
              <a:t>before the final closing phase.</a:t>
            </a:r>
          </a:p>
          <a:p>
            <a:pPr marL="0" indent="0" algn="just" fontAlgn="base">
              <a:lnSpc>
                <a:spcPct val="110000"/>
              </a:lnSpc>
              <a:buNone/>
            </a:pPr>
            <a:r>
              <a:rPr lang="en-US" sz="3800" dirty="0">
                <a:latin typeface="TT Norms"/>
              </a:rPr>
              <a:t> Regardless of which lifecycle diagram you use, monitoring and controlling requires several steps to ensure the team is meeting customer requirements and operations deliver a quality product. Steps include the following:</a:t>
            </a:r>
          </a:p>
          <a:p>
            <a:pPr lvl="1" algn="just" fontAlgn="base"/>
            <a:r>
              <a:rPr lang="en-US" sz="3800" b="0" i="0" dirty="0">
                <a:solidFill>
                  <a:srgbClr val="002060"/>
                </a:solidFill>
                <a:effectLst/>
                <a:latin typeface="Times New Roman" panose="02020603050405020304" pitchFamily="18" charset="0"/>
                <a:cs typeface="Times New Roman" panose="02020603050405020304" pitchFamily="18" charset="0"/>
              </a:rPr>
              <a:t>Manage your time.</a:t>
            </a:r>
          </a:p>
          <a:p>
            <a:pPr lvl="1" algn="just" fontAlgn="base"/>
            <a:r>
              <a:rPr lang="en-US" sz="3800" b="0" i="0" dirty="0">
                <a:solidFill>
                  <a:srgbClr val="002060"/>
                </a:solidFill>
                <a:effectLst/>
                <a:latin typeface="Times New Roman" panose="02020603050405020304" pitchFamily="18" charset="0"/>
                <a:cs typeface="Times New Roman" panose="02020603050405020304" pitchFamily="18" charset="0"/>
              </a:rPr>
              <a:t>Manage the budget.</a:t>
            </a:r>
          </a:p>
          <a:p>
            <a:pPr lvl="1" algn="just" fontAlgn="base"/>
            <a:r>
              <a:rPr lang="en-US" sz="3800" b="0" i="0" dirty="0">
                <a:solidFill>
                  <a:srgbClr val="002060"/>
                </a:solidFill>
                <a:effectLst/>
                <a:latin typeface="Times New Roman" panose="02020603050405020304" pitchFamily="18" charset="0"/>
                <a:cs typeface="Times New Roman" panose="02020603050405020304" pitchFamily="18" charset="0"/>
              </a:rPr>
              <a:t>Verify project scope</a:t>
            </a:r>
            <a:r>
              <a:rPr lang="en-US" sz="3800" b="0" i="0" dirty="0">
                <a:effectLst/>
                <a:latin typeface="Times New Roman" panose="02020603050405020304" pitchFamily="18" charset="0"/>
                <a:cs typeface="Times New Roman" panose="02020603050405020304" pitchFamily="18" charset="0"/>
              </a:rPr>
              <a:t>.</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pic>
        <p:nvPicPr>
          <p:cNvPr id="7" name="Picture 6">
            <a:extLst>
              <a:ext uri="{FF2B5EF4-FFF2-40B4-BE49-F238E27FC236}">
                <a16:creationId xmlns:a16="http://schemas.microsoft.com/office/drawing/2014/main" id="{A8E755B6-F7F2-5D54-F00B-C5DEEC09D8F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5B3349F-E3EE-1A0E-894B-C11DFF15903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4874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6">
            <a:extLst>
              <a:ext uri="{FF2B5EF4-FFF2-40B4-BE49-F238E27FC236}">
                <a16:creationId xmlns:a16="http://schemas.microsoft.com/office/drawing/2014/main" id="{6737F04D-C3B5-D85B-04CB-3B8B8CFD7391}"/>
              </a:ext>
            </a:extLst>
          </p:cNvPr>
          <p:cNvPicPr>
            <a:picLocks noChangeAspect="1"/>
          </p:cNvPicPr>
          <p:nvPr/>
        </p:nvPicPr>
        <p:blipFill>
          <a:blip r:embed="rId2"/>
          <a:stretch>
            <a:fillRect/>
          </a:stretch>
        </p:blipFill>
        <p:spPr>
          <a:xfrm>
            <a:off x="1086678" y="2"/>
            <a:ext cx="10018644" cy="6857998"/>
          </a:xfrm>
          <a:prstGeom prst="rect">
            <a:avLst/>
          </a:prstGeom>
        </p:spPr>
      </p:pic>
      <p:pic>
        <p:nvPicPr>
          <p:cNvPr id="3" name="Picture 2">
            <a:extLst>
              <a:ext uri="{FF2B5EF4-FFF2-40B4-BE49-F238E27FC236}">
                <a16:creationId xmlns:a16="http://schemas.microsoft.com/office/drawing/2014/main" id="{23DD0FF7-5022-1CE8-20C1-7043BCCD856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6F3A602E-FCB7-B895-D145-11411D528AD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078403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Steps</a:t>
            </a:r>
          </a:p>
        </p:txBody>
      </p:sp>
      <p:sp>
        <p:nvSpPr>
          <p:cNvPr id="9" name="Espace réservé du contenu 2">
            <a:extLst>
              <a:ext uri="{FF2B5EF4-FFF2-40B4-BE49-F238E27FC236}">
                <a16:creationId xmlns:a16="http://schemas.microsoft.com/office/drawing/2014/main" id="{33B69232-6CED-E72D-908B-6E71F17D0F3F}"/>
              </a:ext>
            </a:extLst>
          </p:cNvPr>
          <p:cNvSpPr txBox="1">
            <a:spLocks/>
          </p:cNvSpPr>
          <p:nvPr/>
        </p:nvSpPr>
        <p:spPr>
          <a:xfrm>
            <a:off x="860563" y="1834470"/>
            <a:ext cx="11092898" cy="3134855"/>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14350" indent="-514350" algn="l" fontAlgn="base">
              <a:buFont typeface="+mj-lt"/>
              <a:buAutoNum type="arabicPeriod" startAt="4"/>
            </a:pPr>
            <a:r>
              <a:rPr lang="en-US" b="1" i="0" dirty="0">
                <a:solidFill>
                  <a:srgbClr val="FF0000"/>
                </a:solidFill>
                <a:effectLst/>
                <a:latin typeface="TT Norms"/>
              </a:rPr>
              <a:t>Change Management:</a:t>
            </a:r>
            <a:r>
              <a:rPr lang="en-US" b="0" i="0" dirty="0">
                <a:solidFill>
                  <a:srgbClr val="FF0000"/>
                </a:solidFill>
                <a:effectLst/>
                <a:latin typeface="TT Norms"/>
              </a:rPr>
              <a:t> </a:t>
            </a:r>
          </a:p>
          <a:p>
            <a:pPr marL="0" indent="0" algn="l" fontAlgn="base">
              <a:buNone/>
            </a:pPr>
            <a:r>
              <a:rPr lang="en-US" b="0" i="0" dirty="0">
                <a:effectLst/>
                <a:latin typeface="TT Norms"/>
              </a:rPr>
              <a:t>Project managers use tools and processes to help manage change, typically by doing the following:</a:t>
            </a:r>
          </a:p>
          <a:p>
            <a:pPr marL="742950" lvl="1" indent="-285750" algn="l" fontAlgn="base">
              <a:buFont typeface="+mj-lt"/>
              <a:buAutoNum type="arabicPeriod"/>
            </a:pPr>
            <a:r>
              <a:rPr lang="en-US" b="0" i="0" dirty="0">
                <a:solidFill>
                  <a:srgbClr val="455264"/>
                </a:solidFill>
                <a:effectLst/>
                <a:latin typeface="TT Norms"/>
              </a:rPr>
              <a:t>Issue change requests.</a:t>
            </a:r>
          </a:p>
          <a:p>
            <a:pPr marL="742950" lvl="1" indent="-285750" algn="l" fontAlgn="base">
              <a:buFont typeface="+mj-lt"/>
              <a:buAutoNum type="arabicPeriod"/>
            </a:pPr>
            <a:r>
              <a:rPr lang="en-US" b="0" i="0" dirty="0">
                <a:solidFill>
                  <a:srgbClr val="455264"/>
                </a:solidFill>
                <a:effectLst/>
                <a:latin typeface="TT Norms"/>
              </a:rPr>
              <a:t>Create a CID (change, issues, decisions) log to track change requests.</a:t>
            </a:r>
          </a:p>
          <a:p>
            <a:pPr marL="742950" lvl="1" indent="-285750" algn="l" fontAlgn="base">
              <a:buFont typeface="+mj-lt"/>
              <a:buAutoNum type="arabicPeriod"/>
            </a:pPr>
            <a:r>
              <a:rPr lang="en-US" b="0" i="0" dirty="0">
                <a:solidFill>
                  <a:srgbClr val="455264"/>
                </a:solidFill>
                <a:effectLst/>
                <a:latin typeface="TT Norms"/>
              </a:rPr>
              <a:t>Document results and update organizational policies/processes as needed.</a:t>
            </a:r>
          </a:p>
          <a:p>
            <a:pPr marL="742950" lvl="1" indent="-285750" algn="l" fontAlgn="base">
              <a:buFont typeface="+mj-lt"/>
              <a:buAutoNum type="arabicPeriod"/>
            </a:pPr>
            <a:r>
              <a:rPr lang="en-US" b="0" i="0" dirty="0">
                <a:solidFill>
                  <a:srgbClr val="455264"/>
                </a:solidFill>
                <a:effectLst/>
                <a:latin typeface="TT Norms"/>
              </a:rPr>
              <a:t>Record </a:t>
            </a:r>
            <a:r>
              <a:rPr lang="en-US" b="0" i="0" u="none" strike="noStrike" dirty="0">
                <a:solidFill>
                  <a:srgbClr val="455264"/>
                </a:solidFill>
                <a:effectLst/>
                <a:latin typeface="TT Norms"/>
                <a:hlinkClick r:id="rId3"/>
              </a:rPr>
              <a:t>lessons learned</a:t>
            </a:r>
            <a:r>
              <a:rPr lang="en-US" b="0" i="0" dirty="0">
                <a:solidFill>
                  <a:srgbClr val="455264"/>
                </a:solidFill>
                <a:effectLst/>
                <a:latin typeface="TT Norms"/>
              </a:rPr>
              <a:t>. </a:t>
            </a:r>
          </a:p>
          <a:p>
            <a:pPr marL="914400" lvl="2" indent="0" algn="just" fontAlgn="base">
              <a:buNone/>
            </a:pPr>
            <a:endParaRPr lang="en-US" b="1" dirty="0">
              <a:solidFill>
                <a:srgbClr val="FF0000"/>
              </a:solidFill>
            </a:endParaRPr>
          </a:p>
          <a:p>
            <a:pPr marL="0" indent="0" algn="just" fontAlgn="base">
              <a:buNone/>
            </a:pPr>
            <a:endParaRPr lang="en-US" dirty="0"/>
          </a:p>
          <a:p>
            <a:pPr marL="0" indent="0" algn="just" fontAlgn="base">
              <a:buFont typeface="Arial" panose="020B0604020202020204" pitchFamily="34" charset="0"/>
              <a:buNone/>
            </a:pPr>
            <a:endParaRPr lang="fr-FR" dirty="0"/>
          </a:p>
        </p:txBody>
      </p:sp>
      <p:pic>
        <p:nvPicPr>
          <p:cNvPr id="7" name="Picture 6">
            <a:extLst>
              <a:ext uri="{FF2B5EF4-FFF2-40B4-BE49-F238E27FC236}">
                <a16:creationId xmlns:a16="http://schemas.microsoft.com/office/drawing/2014/main" id="{60886E21-6C93-0946-7C3E-63D82DF7502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13277" y="1058785"/>
            <a:ext cx="2036258" cy="1800993"/>
          </a:xfrm>
          <a:prstGeom prst="rect">
            <a:avLst/>
          </a:prstGeom>
        </p:spPr>
      </p:pic>
      <p:pic>
        <p:nvPicPr>
          <p:cNvPr id="10" name="Graphic 9">
            <a:extLst>
              <a:ext uri="{FF2B5EF4-FFF2-40B4-BE49-F238E27FC236}">
                <a16:creationId xmlns:a16="http://schemas.microsoft.com/office/drawing/2014/main" id="{4466CF18-4EEC-3B69-63EF-FB6ADFC76F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0170024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1">
            <a:extLst>
              <a:ext uri="{FF2B5EF4-FFF2-40B4-BE49-F238E27FC236}">
                <a16:creationId xmlns:a16="http://schemas.microsoft.com/office/drawing/2014/main" id="{BA859E92-7735-CF23-7F38-2FB6B36257C5}"/>
              </a:ext>
            </a:extLst>
          </p:cNvPr>
          <p:cNvPicPr>
            <a:picLocks noChangeAspect="1"/>
          </p:cNvPicPr>
          <p:nvPr/>
        </p:nvPicPr>
        <p:blipFill>
          <a:blip r:embed="rId2"/>
          <a:stretch>
            <a:fillRect/>
          </a:stretch>
        </p:blipFill>
        <p:spPr>
          <a:xfrm>
            <a:off x="0" y="10682"/>
            <a:ext cx="12192000" cy="6836636"/>
          </a:xfrm>
          <a:prstGeom prst="rect">
            <a:avLst/>
          </a:prstGeom>
        </p:spPr>
      </p:pic>
    </p:spTree>
    <p:extLst>
      <p:ext uri="{BB962C8B-B14F-4D97-AF65-F5344CB8AC3E}">
        <p14:creationId xmlns:p14="http://schemas.microsoft.com/office/powerpoint/2010/main" val="433435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The Project Execution Checklist </a:t>
            </a:r>
            <a:endParaRPr lang="en-US" sz="5400" b="1" dirty="0">
              <a:solidFill>
                <a:srgbClr val="FF0000"/>
              </a:solidFill>
            </a:endParaRPr>
          </a:p>
        </p:txBody>
      </p:sp>
      <p:pic>
        <p:nvPicPr>
          <p:cNvPr id="8" name="Picture 7">
            <a:extLst>
              <a:ext uri="{FF2B5EF4-FFF2-40B4-BE49-F238E27FC236}">
                <a16:creationId xmlns:a16="http://schemas.microsoft.com/office/drawing/2014/main" id="{86EA8916-2C6F-62C5-37D4-6AB003E66C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8D424B3D-1099-5D0E-06FB-59F9C746441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52454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Checklist </a:t>
            </a:r>
          </a:p>
        </p:txBody>
      </p:sp>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274001" y="1824000"/>
            <a:ext cx="11655287" cy="2676037"/>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sz="2600" b="1">
                <a:solidFill>
                  <a:srgbClr val="FF0000"/>
                </a:solidFill>
              </a:rPr>
              <a:t>A Project Execution Checklist </a:t>
            </a:r>
            <a:r>
              <a:rPr lang="en-US" sz="2600"/>
              <a:t>helps organize all of the moving parts of the Execution Process. </a:t>
            </a:r>
          </a:p>
          <a:p>
            <a:pPr algn="just" fontAlgn="base"/>
            <a:r>
              <a:rPr lang="en-US" sz="2600"/>
              <a:t>Furthermore, a </a:t>
            </a:r>
            <a:r>
              <a:rPr lang="en-US" sz="2600" b="1">
                <a:solidFill>
                  <a:srgbClr val="FF0000"/>
                </a:solidFill>
              </a:rPr>
              <a:t>Checklist</a:t>
            </a:r>
            <a:r>
              <a:rPr lang="en-US" sz="2600"/>
              <a:t> can help you keep track of what’s done and not done throughout the Project Execution. </a:t>
            </a:r>
          </a:p>
          <a:p>
            <a:pPr algn="just" fontAlgn="base"/>
            <a:r>
              <a:rPr lang="en-US" sz="2600"/>
              <a:t>A </a:t>
            </a:r>
            <a:r>
              <a:rPr lang="en-US" sz="2600" b="1">
                <a:solidFill>
                  <a:srgbClr val="FF0000"/>
                </a:solidFill>
              </a:rPr>
              <a:t>Project Execution Checklist </a:t>
            </a:r>
            <a:r>
              <a:rPr lang="en-US" sz="2600"/>
              <a:t>will include categories identified by the </a:t>
            </a:r>
            <a:r>
              <a:rPr lang="en-US" sz="2600" b="1"/>
              <a:t>Project Manager </a:t>
            </a:r>
            <a:r>
              <a:rPr lang="en-US" sz="2600"/>
              <a:t>or </a:t>
            </a:r>
            <a:r>
              <a:rPr lang="en-US" sz="2600" b="1"/>
              <a:t>Team</a:t>
            </a:r>
            <a:r>
              <a:rPr lang="en-US" sz="2600"/>
              <a:t>. </a:t>
            </a:r>
            <a:endParaRPr lang="fr-FR" dirty="0"/>
          </a:p>
        </p:txBody>
      </p:sp>
      <p:pic>
        <p:nvPicPr>
          <p:cNvPr id="9" name="Picture 8">
            <a:extLst>
              <a:ext uri="{FF2B5EF4-FFF2-40B4-BE49-F238E27FC236}">
                <a16:creationId xmlns:a16="http://schemas.microsoft.com/office/drawing/2014/main" id="{F27ED54B-C046-80CB-EB41-FD19BA39622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4823" y="23007"/>
            <a:ext cx="2036258" cy="1800993"/>
          </a:xfrm>
          <a:prstGeom prst="rect">
            <a:avLst/>
          </a:prstGeom>
        </p:spPr>
      </p:pic>
      <p:pic>
        <p:nvPicPr>
          <p:cNvPr id="10" name="Graphic 9">
            <a:extLst>
              <a:ext uri="{FF2B5EF4-FFF2-40B4-BE49-F238E27FC236}">
                <a16:creationId xmlns:a16="http://schemas.microsoft.com/office/drawing/2014/main" id="{0CBF89B3-E431-9E33-6771-45189A5AED16}"/>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2339408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The Project Execution Checklist </a:t>
            </a:r>
          </a:p>
        </p:txBody>
      </p:sp>
      <p:pic>
        <p:nvPicPr>
          <p:cNvPr id="9" name="Image 4">
            <a:extLst>
              <a:ext uri="{FF2B5EF4-FFF2-40B4-BE49-F238E27FC236}">
                <a16:creationId xmlns:a16="http://schemas.microsoft.com/office/drawing/2014/main" id="{C5337CD7-0024-E5CC-8016-52C771FFF3DC}"/>
              </a:ext>
            </a:extLst>
          </p:cNvPr>
          <p:cNvPicPr>
            <a:picLocks noChangeAspect="1"/>
          </p:cNvPicPr>
          <p:nvPr/>
        </p:nvPicPr>
        <p:blipFill>
          <a:blip r:embed="rId3"/>
          <a:stretch>
            <a:fillRect/>
          </a:stretch>
        </p:blipFill>
        <p:spPr>
          <a:xfrm>
            <a:off x="1874165" y="1080173"/>
            <a:ext cx="9999953" cy="5231207"/>
          </a:xfrm>
          <a:prstGeom prst="rect">
            <a:avLst/>
          </a:prstGeom>
        </p:spPr>
      </p:pic>
      <p:pic>
        <p:nvPicPr>
          <p:cNvPr id="7" name="Picture 6">
            <a:extLst>
              <a:ext uri="{FF2B5EF4-FFF2-40B4-BE49-F238E27FC236}">
                <a16:creationId xmlns:a16="http://schemas.microsoft.com/office/drawing/2014/main" id="{34835757-F29A-4AE3-C45C-247F607D05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234C511E-D800-B1C3-81E5-43CEC59C54E9}"/>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012529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Project Execution Gaps and Causes</a:t>
            </a:r>
            <a:endParaRPr lang="en-US" sz="5400" b="1" dirty="0">
              <a:solidFill>
                <a:srgbClr val="FF0000"/>
              </a:solidFill>
            </a:endParaRPr>
          </a:p>
        </p:txBody>
      </p:sp>
      <p:pic>
        <p:nvPicPr>
          <p:cNvPr id="8" name="Picture 7">
            <a:extLst>
              <a:ext uri="{FF2B5EF4-FFF2-40B4-BE49-F238E27FC236}">
                <a16:creationId xmlns:a16="http://schemas.microsoft.com/office/drawing/2014/main" id="{E4048BD6-C665-FD63-C021-0355B1029B9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7B7502C1-1D38-A2BE-CD81-0B38DA2684D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4187057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274001" y="1679428"/>
            <a:ext cx="11655287" cy="3829552"/>
          </a:xfrm>
          <a:prstGeom prst="rect">
            <a:avLst/>
          </a:prstGeom>
        </p:spPr>
        <p:txBody>
          <a:bodyPr>
            <a:normAutofit fontScale="85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800" b="1" i="0" dirty="0">
                <a:solidFill>
                  <a:srgbClr val="FF0000"/>
                </a:solidFill>
                <a:effectLst/>
              </a:rPr>
              <a:t>Project Execution Gaps </a:t>
            </a:r>
            <a:r>
              <a:rPr lang="en-US" sz="2800" b="0" i="0" dirty="0">
                <a:effectLst/>
              </a:rPr>
              <a:t>occur when the real-time execution of a Project </a:t>
            </a:r>
            <a:r>
              <a:rPr lang="en-US" sz="2800" b="1" i="0" dirty="0">
                <a:solidFill>
                  <a:srgbClr val="0070C0"/>
                </a:solidFill>
                <a:effectLst/>
              </a:rPr>
              <a:t>fails to meet </a:t>
            </a:r>
            <a:r>
              <a:rPr lang="en-US" sz="2800" b="0" i="0" dirty="0">
                <a:effectLst/>
              </a:rPr>
              <a:t>the </a:t>
            </a:r>
            <a:r>
              <a:rPr lang="en-US" b="1" dirty="0">
                <a:solidFill>
                  <a:srgbClr val="0070C0"/>
                </a:solidFill>
              </a:rPr>
              <a:t>Strategy</a:t>
            </a:r>
            <a:r>
              <a:rPr lang="en-US" sz="2800" b="0" i="0" dirty="0">
                <a:effectLst/>
              </a:rPr>
              <a:t> or </a:t>
            </a:r>
            <a:r>
              <a:rPr lang="en-US" b="1" dirty="0">
                <a:solidFill>
                  <a:srgbClr val="0070C0"/>
                </a:solidFill>
              </a:rPr>
              <a:t>Goals </a:t>
            </a:r>
            <a:r>
              <a:rPr lang="en-US" sz="2800" b="0" i="0" dirty="0">
                <a:effectLst/>
              </a:rPr>
              <a:t>developed during planning. </a:t>
            </a:r>
          </a:p>
          <a:p>
            <a:pPr marL="0" indent="0" algn="l">
              <a:buNone/>
            </a:pPr>
            <a:endParaRPr lang="en-US" b="0" i="0" dirty="0">
              <a:solidFill>
                <a:srgbClr val="101423"/>
              </a:solidFill>
              <a:effectLst/>
              <a:latin typeface="Inter"/>
            </a:endParaRPr>
          </a:p>
          <a:p>
            <a:pPr marL="0" indent="0" algn="l">
              <a:buNone/>
            </a:pPr>
            <a:r>
              <a:rPr lang="en-US" b="1" i="0" dirty="0">
                <a:solidFill>
                  <a:srgbClr val="101423"/>
                </a:solidFill>
                <a:effectLst/>
                <a:latin typeface="Inter"/>
              </a:rPr>
              <a:t>Williams’ research identifies six primary gaps that prevent successful project execution:</a:t>
            </a:r>
          </a:p>
          <a:p>
            <a:pPr algn="l">
              <a:buFont typeface="Arial" panose="020B0604020202020204" pitchFamily="34" charset="0"/>
              <a:buChar char="•"/>
            </a:pPr>
            <a:r>
              <a:rPr lang="en-US" b="0" i="0" dirty="0">
                <a:solidFill>
                  <a:srgbClr val="101423"/>
                </a:solidFill>
                <a:effectLst/>
                <a:latin typeface="Inter"/>
              </a:rPr>
              <a:t>Absence of common understanding</a:t>
            </a:r>
          </a:p>
          <a:p>
            <a:pPr algn="l">
              <a:buFont typeface="Arial" panose="020B0604020202020204" pitchFamily="34" charset="0"/>
              <a:buChar char="•"/>
            </a:pPr>
            <a:r>
              <a:rPr lang="en-US" b="0" i="0" dirty="0">
                <a:solidFill>
                  <a:srgbClr val="101423"/>
                </a:solidFill>
                <a:effectLst/>
                <a:latin typeface="Inter"/>
              </a:rPr>
              <a:t>Disengaged executive sponsors</a:t>
            </a:r>
          </a:p>
          <a:p>
            <a:pPr algn="l">
              <a:buFont typeface="Arial" panose="020B0604020202020204" pitchFamily="34" charset="0"/>
              <a:buChar char="•"/>
            </a:pPr>
            <a:r>
              <a:rPr lang="en-US" b="0" i="0" dirty="0">
                <a:solidFill>
                  <a:srgbClr val="101423"/>
                </a:solidFill>
                <a:effectLst/>
                <a:latin typeface="Inter"/>
              </a:rPr>
              <a:t>Misalignment with strategic goals</a:t>
            </a:r>
          </a:p>
          <a:p>
            <a:pPr algn="l">
              <a:buFont typeface="Arial" panose="020B0604020202020204" pitchFamily="34" charset="0"/>
              <a:buChar char="•"/>
            </a:pPr>
            <a:r>
              <a:rPr lang="en-US" b="0" i="0" dirty="0">
                <a:solidFill>
                  <a:srgbClr val="101423"/>
                </a:solidFill>
                <a:effectLst/>
                <a:latin typeface="Inter"/>
              </a:rPr>
              <a:t>Poor </a:t>
            </a:r>
            <a:r>
              <a:rPr lang="en-US" b="0" i="0" strike="noStrike" dirty="0">
                <a:solidFill>
                  <a:srgbClr val="00ADB2"/>
                </a:solidFill>
                <a:effectLst/>
                <a:latin typeface="Inter"/>
                <a:hlinkClick r:id="rId3"/>
              </a:rPr>
              <a:t>change management</a:t>
            </a:r>
            <a:endParaRPr lang="en-US" b="0" i="0" dirty="0">
              <a:solidFill>
                <a:srgbClr val="101423"/>
              </a:solidFill>
              <a:effectLst/>
              <a:latin typeface="Inter"/>
            </a:endParaRPr>
          </a:p>
          <a:p>
            <a:pPr algn="l">
              <a:buFont typeface="Arial" panose="020B0604020202020204" pitchFamily="34" charset="0"/>
              <a:buChar char="•"/>
            </a:pPr>
            <a:r>
              <a:rPr lang="en-US" b="0" i="0" dirty="0">
                <a:solidFill>
                  <a:srgbClr val="101423"/>
                </a:solidFill>
                <a:effectLst/>
                <a:latin typeface="Inter"/>
              </a:rPr>
              <a:t>Ineffective </a:t>
            </a:r>
            <a:r>
              <a:rPr lang="en-US" b="0" i="0" u="none" strike="noStrike" dirty="0">
                <a:solidFill>
                  <a:srgbClr val="00ADB2"/>
                </a:solidFill>
                <a:effectLst/>
                <a:latin typeface="Inter"/>
                <a:hlinkClick r:id="rId4"/>
              </a:rPr>
              <a:t>corporate governance</a:t>
            </a:r>
            <a:endParaRPr lang="en-US" b="0" i="0" dirty="0">
              <a:solidFill>
                <a:srgbClr val="101423"/>
              </a:solidFill>
              <a:effectLst/>
              <a:latin typeface="Inter"/>
            </a:endParaRPr>
          </a:p>
          <a:p>
            <a:pPr algn="l">
              <a:buFont typeface="Arial" panose="020B0604020202020204" pitchFamily="34" charset="0"/>
              <a:buChar char="•"/>
            </a:pPr>
            <a:r>
              <a:rPr lang="en-US" b="0" i="0" dirty="0">
                <a:solidFill>
                  <a:srgbClr val="101423"/>
                </a:solidFill>
                <a:effectLst/>
                <a:latin typeface="Inter"/>
              </a:rPr>
              <a:t>Poor leadership</a:t>
            </a:r>
          </a:p>
          <a:p>
            <a:pPr algn="just" fontAlgn="base"/>
            <a:endParaRPr lang="fr-FR" dirty="0"/>
          </a:p>
        </p:txBody>
      </p:sp>
      <p:pic>
        <p:nvPicPr>
          <p:cNvPr id="11" name="Picture 10">
            <a:extLst>
              <a:ext uri="{FF2B5EF4-FFF2-40B4-BE49-F238E27FC236}">
                <a16:creationId xmlns:a16="http://schemas.microsoft.com/office/drawing/2014/main" id="{97C8419A-CCCC-5913-3FCC-A762384FE765}"/>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3" name="Graphic 12">
            <a:extLst>
              <a:ext uri="{FF2B5EF4-FFF2-40B4-BE49-F238E27FC236}">
                <a16:creationId xmlns:a16="http://schemas.microsoft.com/office/drawing/2014/main" id="{3512C8DC-968C-8651-E1E3-D12910DB094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4285733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282690" y="1994343"/>
            <a:ext cx="11655287" cy="270953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l">
              <a:buNone/>
            </a:pPr>
            <a:r>
              <a:rPr lang="en-US" b="1" i="0" dirty="0">
                <a:solidFill>
                  <a:srgbClr val="FF0000"/>
                </a:solidFill>
                <a:effectLst/>
                <a:latin typeface="Inter"/>
              </a:rPr>
              <a:t>How to Close a Project Execution Gap</a:t>
            </a:r>
          </a:p>
          <a:p>
            <a:pPr marL="0" indent="0" algn="l">
              <a:buNone/>
            </a:pPr>
            <a:r>
              <a:rPr lang="en-US" b="1" i="0" dirty="0">
                <a:solidFill>
                  <a:srgbClr val="101423"/>
                </a:solidFill>
                <a:effectLst/>
                <a:latin typeface="Inter"/>
              </a:rPr>
              <a:t>There are two pieces to closing the gap:</a:t>
            </a:r>
          </a:p>
          <a:p>
            <a:r>
              <a:rPr lang="en-US" i="0" dirty="0">
                <a:solidFill>
                  <a:srgbClr val="101423"/>
                </a:solidFill>
                <a:effectLst/>
                <a:latin typeface="Inter"/>
              </a:rPr>
              <a:t>Aligning the </a:t>
            </a:r>
            <a:r>
              <a:rPr lang="en-US" i="0" dirty="0">
                <a:solidFill>
                  <a:srgbClr val="0070C0"/>
                </a:solidFill>
                <a:effectLst/>
                <a:latin typeface="Inter"/>
              </a:rPr>
              <a:t>strategic plan goals and objectives </a:t>
            </a:r>
            <a:r>
              <a:rPr lang="en-US" i="0" dirty="0">
                <a:solidFill>
                  <a:srgbClr val="101423"/>
                </a:solidFill>
                <a:effectLst/>
                <a:latin typeface="Inter"/>
              </a:rPr>
              <a:t>with an </a:t>
            </a:r>
            <a:r>
              <a:rPr lang="en-US" i="0" dirty="0">
                <a:solidFill>
                  <a:srgbClr val="0070C0"/>
                </a:solidFill>
                <a:effectLst/>
                <a:latin typeface="Inter"/>
              </a:rPr>
              <a:t>implementation plan</a:t>
            </a:r>
          </a:p>
          <a:p>
            <a:r>
              <a:rPr lang="en-US" i="0" dirty="0">
                <a:solidFill>
                  <a:srgbClr val="0070C0"/>
                </a:solidFill>
                <a:effectLst/>
                <a:latin typeface="Inter"/>
              </a:rPr>
              <a:t>Executing in the program and project delivery of outcomes </a:t>
            </a:r>
            <a:r>
              <a:rPr lang="en-US" i="0" dirty="0">
                <a:solidFill>
                  <a:srgbClr val="101423"/>
                </a:solidFill>
                <a:effectLst/>
                <a:latin typeface="Inter"/>
              </a:rPr>
              <a:t>that </a:t>
            </a:r>
            <a:r>
              <a:rPr lang="en-US" i="0" dirty="0">
                <a:solidFill>
                  <a:srgbClr val="0070C0"/>
                </a:solidFill>
                <a:effectLst/>
                <a:latin typeface="Inter"/>
              </a:rPr>
              <a:t>meet those objectives</a:t>
            </a:r>
            <a:endParaRPr lang="fr-FR" dirty="0">
              <a:solidFill>
                <a:srgbClr val="0070C0"/>
              </a:solidFill>
            </a:endParaRPr>
          </a:p>
        </p:txBody>
      </p:sp>
      <p:pic>
        <p:nvPicPr>
          <p:cNvPr id="9" name="Picture 8">
            <a:extLst>
              <a:ext uri="{FF2B5EF4-FFF2-40B4-BE49-F238E27FC236}">
                <a16:creationId xmlns:a16="http://schemas.microsoft.com/office/drawing/2014/main" id="{A8460888-9752-9AEE-3354-F78303C260C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13A10507-67D2-ACDE-1A81-AE78B81E1524}"/>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9325423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Project Execution Gaps and Causes</a:t>
            </a:r>
          </a:p>
        </p:txBody>
      </p:sp>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9" name="Espace réservé du contenu 2">
            <a:extLst>
              <a:ext uri="{FF2B5EF4-FFF2-40B4-BE49-F238E27FC236}">
                <a16:creationId xmlns:a16="http://schemas.microsoft.com/office/drawing/2014/main" id="{29BC4E06-55BD-8331-D287-0C425F7FB3D7}"/>
              </a:ext>
            </a:extLst>
          </p:cNvPr>
          <p:cNvSpPr txBox="1">
            <a:spLocks/>
          </p:cNvSpPr>
          <p:nvPr/>
        </p:nvSpPr>
        <p:spPr>
          <a:xfrm>
            <a:off x="516779" y="1679427"/>
            <a:ext cx="11555896" cy="4074314"/>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600" dirty="0"/>
          </a:p>
          <a:p>
            <a:pPr algn="just"/>
            <a:r>
              <a:rPr lang="en-US" sz="2600" dirty="0"/>
              <a:t>During the Project, create a </a:t>
            </a:r>
            <a:r>
              <a:rPr lang="en-US" sz="2600" b="1" dirty="0">
                <a:solidFill>
                  <a:srgbClr val="FF0000"/>
                </a:solidFill>
              </a:rPr>
              <a:t>Gap Analysis </a:t>
            </a:r>
            <a:r>
              <a:rPr lang="en-US" sz="2600" dirty="0"/>
              <a:t>to identify each </a:t>
            </a:r>
            <a:r>
              <a:rPr lang="en-US" sz="2600" b="1" dirty="0"/>
              <a:t>gap’s cause </a:t>
            </a:r>
            <a:r>
              <a:rPr lang="en-US" sz="2600" dirty="0"/>
              <a:t>and create a framework for developing a solution. </a:t>
            </a:r>
          </a:p>
          <a:p>
            <a:pPr algn="just"/>
            <a:r>
              <a:rPr lang="en-US" sz="2600" dirty="0"/>
              <a:t>Changing </a:t>
            </a:r>
            <a:r>
              <a:rPr lang="en-US" sz="2600" b="1" dirty="0"/>
              <a:t>organizational culture</a:t>
            </a:r>
            <a:r>
              <a:rPr lang="en-US" sz="2600" dirty="0"/>
              <a:t>, managing up, and educating the Project reduces execution gaps beyond the immediate Project. </a:t>
            </a:r>
          </a:p>
          <a:p>
            <a:pPr algn="just"/>
            <a:endParaRPr lang="en-US" sz="2600" dirty="0"/>
          </a:p>
          <a:p>
            <a:pPr algn="just"/>
            <a:r>
              <a:rPr lang="en-US" sz="2600" dirty="0"/>
              <a:t>It is also beneficial to reflect on the Project Execution Gaps during Project Closing. This analysis and insight you gain at the conclusion of the Project will reduce Execution Gaps before they occur for any future Projects the Team takes on.</a:t>
            </a:r>
            <a:endParaRPr lang="fr-FR" sz="2600" dirty="0"/>
          </a:p>
        </p:txBody>
      </p:sp>
      <p:sp>
        <p:nvSpPr>
          <p:cNvPr id="10" name="Flèche : bas 3">
            <a:extLst>
              <a:ext uri="{FF2B5EF4-FFF2-40B4-BE49-F238E27FC236}">
                <a16:creationId xmlns:a16="http://schemas.microsoft.com/office/drawing/2014/main" id="{94D569EA-F396-F1E2-BB8E-2BF8CE091B06}"/>
              </a:ext>
            </a:extLst>
          </p:cNvPr>
          <p:cNvSpPr/>
          <p:nvPr/>
        </p:nvSpPr>
        <p:spPr>
          <a:xfrm>
            <a:off x="5155095" y="1300756"/>
            <a:ext cx="369856" cy="814391"/>
          </a:xfrm>
          <a:prstGeom prst="downArrow">
            <a:avLst/>
          </a:prstGeom>
          <a:solidFill>
            <a:srgbClr val="00FFF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solidFill>
                <a:srgbClr val="66FFFF"/>
              </a:solidFill>
            </a:endParaRPr>
          </a:p>
        </p:txBody>
      </p:sp>
      <p:pic>
        <p:nvPicPr>
          <p:cNvPr id="13" name="Picture 12">
            <a:extLst>
              <a:ext uri="{FF2B5EF4-FFF2-40B4-BE49-F238E27FC236}">
                <a16:creationId xmlns:a16="http://schemas.microsoft.com/office/drawing/2014/main" id="{77F5C030-A4B5-3501-7DBF-26DD9B9A1A7E}"/>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4" name="Graphic 13">
            <a:extLst>
              <a:ext uri="{FF2B5EF4-FFF2-40B4-BE49-F238E27FC236}">
                <a16:creationId xmlns:a16="http://schemas.microsoft.com/office/drawing/2014/main" id="{AA78565C-042B-B57C-3DA5-81F5C48FEE5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448284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7" name="TextBox 6">
            <a:extLst>
              <a:ext uri="{FF2B5EF4-FFF2-40B4-BE49-F238E27FC236}">
                <a16:creationId xmlns:a16="http://schemas.microsoft.com/office/drawing/2014/main" id="{9A789294-1FE6-7B3D-9B6E-F78EA85176FF}"/>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Project Execution Challenges</a:t>
            </a:r>
            <a:endParaRPr lang="en-US" sz="5400" b="1" dirty="0">
              <a:solidFill>
                <a:srgbClr val="FF0000"/>
              </a:solidFill>
            </a:endParaRPr>
          </a:p>
        </p:txBody>
      </p:sp>
      <p:pic>
        <p:nvPicPr>
          <p:cNvPr id="8" name="Picture 7">
            <a:extLst>
              <a:ext uri="{FF2B5EF4-FFF2-40B4-BE49-F238E27FC236}">
                <a16:creationId xmlns:a16="http://schemas.microsoft.com/office/drawing/2014/main" id="{F0F21A8E-F27C-D8D0-B465-EE05BDC09A8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A88A8A3C-FE41-10FE-BF05-E1B8A0DE152B}"/>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1381991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Project Execution Challenges</a:t>
            </a:r>
          </a:p>
        </p:txBody>
      </p:sp>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417388" y="2088583"/>
            <a:ext cx="116552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i="0" dirty="0">
                <a:effectLst/>
              </a:rPr>
              <a:t>There are many challenges to successful project execution.</a:t>
            </a:r>
          </a:p>
          <a:p>
            <a:pPr marL="0" indent="0">
              <a:buNone/>
            </a:pPr>
            <a:r>
              <a:rPr lang="en-US" sz="4000" i="0" dirty="0">
                <a:effectLst/>
              </a:rPr>
              <a:t>Problems may appear at any time during the project and need to be addressed right away.</a:t>
            </a:r>
          </a:p>
        </p:txBody>
      </p:sp>
      <p:pic>
        <p:nvPicPr>
          <p:cNvPr id="9" name="Picture 8">
            <a:extLst>
              <a:ext uri="{FF2B5EF4-FFF2-40B4-BE49-F238E27FC236}">
                <a16:creationId xmlns:a16="http://schemas.microsoft.com/office/drawing/2014/main" id="{3FFBF837-4036-130A-8C99-90D38F155D2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90DE0B99-D8EB-3A42-4E7A-0AFB20562167}"/>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630773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417388" y="2088583"/>
            <a:ext cx="116552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2800" b="1" u="sng" dirty="0">
                <a:solidFill>
                  <a:srgbClr val="FF0000"/>
                </a:solidFill>
              </a:rPr>
              <a:t>1) Communication: </a:t>
            </a:r>
          </a:p>
          <a:p>
            <a:r>
              <a:rPr lang="en-US" sz="2800" dirty="0">
                <a:solidFill>
                  <a:srgbClr val="0070C0"/>
                </a:solidFill>
              </a:rPr>
              <a:t>Miscommunication</a:t>
            </a:r>
            <a:r>
              <a:rPr lang="en-US" sz="2800" dirty="0"/>
              <a:t> can happen during any part of a project due to complex requirements. </a:t>
            </a:r>
          </a:p>
          <a:p>
            <a:r>
              <a:rPr lang="en-US" sz="2800" dirty="0"/>
              <a:t>Teams risk deteriorating communication if they are unaware of workflow reporting, role assignment, or generally lack a shared understanding. </a:t>
            </a:r>
          </a:p>
        </p:txBody>
      </p:sp>
      <p:pic>
        <p:nvPicPr>
          <p:cNvPr id="9" name="Picture 8">
            <a:extLst>
              <a:ext uri="{FF2B5EF4-FFF2-40B4-BE49-F238E27FC236}">
                <a16:creationId xmlns:a16="http://schemas.microsoft.com/office/drawing/2014/main" id="{EAA660C5-915C-FBA6-9330-37D1B9E9BB8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5B3CE33C-DFDF-04CC-8F2E-5A21E7D2194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9326482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417388" y="2088583"/>
            <a:ext cx="116552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u="sng" dirty="0">
                <a:solidFill>
                  <a:srgbClr val="FF0000"/>
                </a:solidFill>
              </a:rPr>
              <a:t>2) Personnel: </a:t>
            </a:r>
          </a:p>
          <a:p>
            <a:r>
              <a:rPr lang="en-US" sz="2800" dirty="0"/>
              <a:t>High-performing teams rely on personnel development, matching skills with the best role, and hiring the right people when possible. </a:t>
            </a:r>
          </a:p>
          <a:p>
            <a:r>
              <a:rPr lang="en-US" sz="2800" dirty="0">
                <a:solidFill>
                  <a:srgbClr val="0070C0"/>
                </a:solidFill>
              </a:rPr>
              <a:t>Inefficient teams </a:t>
            </a:r>
            <a:r>
              <a:rPr lang="en-US" sz="2800" dirty="0"/>
              <a:t>can form without care to develop cohesion among the team from day one or developing individuals to grow into roles. </a:t>
            </a:r>
          </a:p>
        </p:txBody>
      </p:sp>
      <p:pic>
        <p:nvPicPr>
          <p:cNvPr id="9" name="Picture 8">
            <a:extLst>
              <a:ext uri="{FF2B5EF4-FFF2-40B4-BE49-F238E27FC236}">
                <a16:creationId xmlns:a16="http://schemas.microsoft.com/office/drawing/2014/main" id="{5D982251-73F8-6897-193D-A34C2B300EA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F8C5EC51-9433-BF4E-02EC-1454C7C1F9E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2254211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417388" y="2088583"/>
            <a:ext cx="116552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b="1" u="sng" dirty="0">
                <a:solidFill>
                  <a:srgbClr val="FF0000"/>
                </a:solidFill>
              </a:rPr>
              <a:t>3) Sponsor Engagement: </a:t>
            </a:r>
          </a:p>
          <a:p>
            <a:r>
              <a:rPr lang="en-US" sz="2800" dirty="0"/>
              <a:t>A strong sponsor relationship is essential to project success. </a:t>
            </a:r>
          </a:p>
          <a:p>
            <a:r>
              <a:rPr lang="en-US" sz="2800" dirty="0"/>
              <a:t>Challenges with sponsors occur when the</a:t>
            </a:r>
            <a:r>
              <a:rPr lang="en-US" sz="2800" dirty="0">
                <a:solidFill>
                  <a:srgbClr val="0070C0"/>
                </a:solidFill>
              </a:rPr>
              <a:t> sponsor is not invested in the project or has underdeveloped skills for the role.</a:t>
            </a:r>
            <a:endParaRPr lang="en-US" sz="2800" dirty="0"/>
          </a:p>
        </p:txBody>
      </p:sp>
      <p:pic>
        <p:nvPicPr>
          <p:cNvPr id="9" name="Picture 8">
            <a:extLst>
              <a:ext uri="{FF2B5EF4-FFF2-40B4-BE49-F238E27FC236}">
                <a16:creationId xmlns:a16="http://schemas.microsoft.com/office/drawing/2014/main" id="{4364573B-C5A7-3B43-8667-D062D48AB7A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4CAC89A6-978D-39B5-AC09-98F8498780F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84990982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9" name="Content Placeholder 2">
            <a:extLst>
              <a:ext uri="{FF2B5EF4-FFF2-40B4-BE49-F238E27FC236}">
                <a16:creationId xmlns:a16="http://schemas.microsoft.com/office/drawing/2014/main" id="{4747FAAB-9AEC-999E-635D-94A1731BFB95}"/>
              </a:ext>
            </a:extLst>
          </p:cNvPr>
          <p:cNvSpPr txBox="1">
            <a:spLocks/>
          </p:cNvSpPr>
          <p:nvPr/>
        </p:nvSpPr>
        <p:spPr>
          <a:xfrm>
            <a:off x="852534" y="1708706"/>
            <a:ext cx="10515600" cy="3440587"/>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endParaRPr lang="en-US" dirty="0"/>
          </a:p>
        </p:txBody>
      </p:sp>
      <p:sp>
        <p:nvSpPr>
          <p:cNvPr id="7" name="TextBox 6">
            <a:extLst>
              <a:ext uri="{FF2B5EF4-FFF2-40B4-BE49-F238E27FC236}">
                <a16:creationId xmlns:a16="http://schemas.microsoft.com/office/drawing/2014/main" id="{9A789294-1FE6-7B3D-9B6E-F78EA85176FF}"/>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12" name="TextBox 11">
            <a:extLst>
              <a:ext uri="{FF2B5EF4-FFF2-40B4-BE49-F238E27FC236}">
                <a16:creationId xmlns:a16="http://schemas.microsoft.com/office/drawing/2014/main" id="{CB6CF9E8-E961-4C36-45EA-C3E81B07D96B}"/>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latin typeface="Calibri" panose="020F0502020204030204" pitchFamily="34" charset="0"/>
                <a:ea typeface="Calibri" panose="020F0502020204030204" pitchFamily="34" charset="0"/>
                <a:cs typeface="Arial" panose="020B0604020202020204" pitchFamily="34" charset="0"/>
              </a:rPr>
              <a:t>Project Execution Best Practices</a:t>
            </a:r>
            <a:endParaRPr lang="en-US" sz="5400" b="1" dirty="0">
              <a:solidFill>
                <a:srgbClr val="FF0000"/>
              </a:solidFill>
            </a:endParaRPr>
          </a:p>
        </p:txBody>
      </p:sp>
      <p:pic>
        <p:nvPicPr>
          <p:cNvPr id="8" name="Picture 7">
            <a:extLst>
              <a:ext uri="{FF2B5EF4-FFF2-40B4-BE49-F238E27FC236}">
                <a16:creationId xmlns:a16="http://schemas.microsoft.com/office/drawing/2014/main" id="{A1F065E7-B633-4E1E-B74B-27F185205BE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B1C9C081-BD53-C631-AB34-A0CE21916692}"/>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98150891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8" name="TextBox 7">
            <a:extLst>
              <a:ext uri="{FF2B5EF4-FFF2-40B4-BE49-F238E27FC236}">
                <a16:creationId xmlns:a16="http://schemas.microsoft.com/office/drawing/2014/main" id="{77252B9D-C0CE-8968-B752-14C5C593FEFC}"/>
              </a:ext>
            </a:extLst>
          </p:cNvPr>
          <p:cNvSpPr txBox="1"/>
          <p:nvPr/>
        </p:nvSpPr>
        <p:spPr>
          <a:xfrm>
            <a:off x="2440788" y="608881"/>
            <a:ext cx="7339093" cy="461665"/>
          </a:xfrm>
          <a:prstGeom prst="rect">
            <a:avLst/>
          </a:prstGeom>
          <a:noFill/>
        </p:spPr>
        <p:txBody>
          <a:bodyPr wrap="square">
            <a:spAutoFit/>
          </a:bodyPr>
          <a:lstStyle/>
          <a:p>
            <a:pPr algn="ctr"/>
            <a:r>
              <a:rPr lang="en-US" sz="2400" b="1" dirty="0">
                <a:solidFill>
                  <a:schemeClr val="bg1"/>
                </a:solidFill>
              </a:rPr>
              <a:t>Project Execution Best Practices</a:t>
            </a:r>
          </a:p>
        </p:txBody>
      </p:sp>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sp>
        <p:nvSpPr>
          <p:cNvPr id="7" name="Espace réservé du contenu 2">
            <a:extLst>
              <a:ext uri="{FF2B5EF4-FFF2-40B4-BE49-F238E27FC236}">
                <a16:creationId xmlns:a16="http://schemas.microsoft.com/office/drawing/2014/main" id="{791D4487-5197-A508-5195-3380B98D28FF}"/>
              </a:ext>
            </a:extLst>
          </p:cNvPr>
          <p:cNvSpPr txBox="1">
            <a:spLocks/>
          </p:cNvSpPr>
          <p:nvPr/>
        </p:nvSpPr>
        <p:spPr>
          <a:xfrm>
            <a:off x="417388" y="2088583"/>
            <a:ext cx="11655287" cy="242874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4000" b="1" i="0" dirty="0">
                <a:solidFill>
                  <a:srgbClr val="FF0000"/>
                </a:solidFill>
                <a:effectLst/>
              </a:rPr>
              <a:t>Project Execution best practices </a:t>
            </a:r>
            <a:r>
              <a:rPr lang="en-US" sz="4000" i="0" dirty="0">
                <a:effectLst/>
              </a:rPr>
              <a:t>aim to create a Team with the model qualities of a high-performing Team. </a:t>
            </a:r>
          </a:p>
        </p:txBody>
      </p:sp>
      <p:pic>
        <p:nvPicPr>
          <p:cNvPr id="10" name="Picture 9">
            <a:extLst>
              <a:ext uri="{FF2B5EF4-FFF2-40B4-BE49-F238E27FC236}">
                <a16:creationId xmlns:a16="http://schemas.microsoft.com/office/drawing/2014/main" id="{E76E96AC-E384-4F88-6A98-8C2290D59B5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1" name="Graphic 10">
            <a:extLst>
              <a:ext uri="{FF2B5EF4-FFF2-40B4-BE49-F238E27FC236}">
                <a16:creationId xmlns:a16="http://schemas.microsoft.com/office/drawing/2014/main" id="{3570B67C-ECB7-BB99-5786-99DD5CC2E9E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0731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9" name="Image 7">
            <a:extLst>
              <a:ext uri="{FF2B5EF4-FFF2-40B4-BE49-F238E27FC236}">
                <a16:creationId xmlns:a16="http://schemas.microsoft.com/office/drawing/2014/main" id="{89138F15-11B1-3336-6874-461021B85DF5}"/>
              </a:ext>
            </a:extLst>
          </p:cNvPr>
          <p:cNvPicPr>
            <a:picLocks noChangeAspect="1"/>
          </p:cNvPicPr>
          <p:nvPr/>
        </p:nvPicPr>
        <p:blipFill>
          <a:blip r:embed="rId4"/>
          <a:stretch>
            <a:fillRect/>
          </a:stretch>
        </p:blipFill>
        <p:spPr>
          <a:xfrm>
            <a:off x="1754910" y="1434665"/>
            <a:ext cx="10437090" cy="5342847"/>
          </a:xfrm>
          <a:prstGeom prst="rect">
            <a:avLst/>
          </a:prstGeom>
        </p:spPr>
      </p:pic>
      <p:pic>
        <p:nvPicPr>
          <p:cNvPr id="11" name="Picture 10">
            <a:extLst>
              <a:ext uri="{FF2B5EF4-FFF2-40B4-BE49-F238E27FC236}">
                <a16:creationId xmlns:a16="http://schemas.microsoft.com/office/drawing/2014/main" id="{164DC3CD-69E1-F163-35E4-2D370CDDB6D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635066" y="-61413"/>
            <a:ext cx="2036258" cy="1800993"/>
          </a:xfrm>
          <a:prstGeom prst="rect">
            <a:avLst/>
          </a:prstGeom>
        </p:spPr>
      </p:pic>
      <p:pic>
        <p:nvPicPr>
          <p:cNvPr id="13" name="Graphic 12">
            <a:extLst>
              <a:ext uri="{FF2B5EF4-FFF2-40B4-BE49-F238E27FC236}">
                <a16:creationId xmlns:a16="http://schemas.microsoft.com/office/drawing/2014/main" id="{A8931C72-A047-A6B7-8545-A8354C2D33D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622895"/>
            <a:ext cx="1879649" cy="309233"/>
          </a:xfrm>
          <a:prstGeom prst="rect">
            <a:avLst/>
          </a:prstGeom>
        </p:spPr>
      </p:pic>
    </p:spTree>
    <p:extLst>
      <p:ext uri="{BB962C8B-B14F-4D97-AF65-F5344CB8AC3E}">
        <p14:creationId xmlns:p14="http://schemas.microsoft.com/office/powerpoint/2010/main" val="197712793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DF849AB-E626-4EA7-ADE3-CB5D68822861}"/>
              </a:ext>
            </a:extLst>
          </p:cNvPr>
          <p:cNvSpPr>
            <a:spLocks noGrp="1"/>
          </p:cNvSpPr>
          <p:nvPr>
            <p:ph type="title"/>
          </p:nvPr>
        </p:nvSpPr>
        <p:spPr/>
        <p:txBody>
          <a:bodyPr/>
          <a:lstStyle/>
          <a:p>
            <a:endParaRPr lang="fr-FR"/>
          </a:p>
        </p:txBody>
      </p:sp>
      <p:pic>
        <p:nvPicPr>
          <p:cNvPr id="25604" name="Picture 4" descr="The power of summary">
            <a:extLst>
              <a:ext uri="{FF2B5EF4-FFF2-40B4-BE49-F238E27FC236}">
                <a16:creationId xmlns:a16="http://schemas.microsoft.com/office/drawing/2014/main" id="{4AD44ADE-39A3-4C98-BE24-9258A4A310A1}"/>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566480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sp>
        <p:nvSpPr>
          <p:cNvPr id="12" name="TextBox 11">
            <a:extLst>
              <a:ext uri="{FF2B5EF4-FFF2-40B4-BE49-F238E27FC236}">
                <a16:creationId xmlns:a16="http://schemas.microsoft.com/office/drawing/2014/main" id="{D6A3F0E7-66A2-27B0-FD58-54B967D84751}"/>
              </a:ext>
            </a:extLst>
          </p:cNvPr>
          <p:cNvSpPr txBox="1"/>
          <p:nvPr/>
        </p:nvSpPr>
        <p:spPr>
          <a:xfrm>
            <a:off x="267425" y="302564"/>
            <a:ext cx="1556114" cy="523220"/>
          </a:xfrm>
          <a:prstGeom prst="rect">
            <a:avLst/>
          </a:prstGeom>
          <a:noFill/>
        </p:spPr>
        <p:txBody>
          <a:bodyPr wrap="square">
            <a:spAutoFit/>
          </a:bodyPr>
          <a:lstStyle/>
          <a:p>
            <a:r>
              <a:rPr lang="en-US" sz="2800" b="1" dirty="0">
                <a:solidFill>
                  <a:schemeClr val="bg1"/>
                </a:solidFill>
              </a:rPr>
              <a:t>Lecture 8</a:t>
            </a:r>
          </a:p>
        </p:txBody>
      </p:sp>
      <p:pic>
        <p:nvPicPr>
          <p:cNvPr id="7" name="Espace réservé du contenu 4">
            <a:extLst>
              <a:ext uri="{FF2B5EF4-FFF2-40B4-BE49-F238E27FC236}">
                <a16:creationId xmlns:a16="http://schemas.microsoft.com/office/drawing/2014/main" id="{F78509EA-3CB6-18AF-24C4-6D9A6A80621B}"/>
              </a:ext>
            </a:extLst>
          </p:cNvPr>
          <p:cNvPicPr>
            <a:picLocks noChangeAspect="1"/>
          </p:cNvPicPr>
          <p:nvPr/>
        </p:nvPicPr>
        <p:blipFill rotWithShape="1">
          <a:blip r:embed="rId3"/>
          <a:srcRect t="5587" b="6437"/>
          <a:stretch/>
        </p:blipFill>
        <p:spPr>
          <a:xfrm>
            <a:off x="1874165" y="1488019"/>
            <a:ext cx="10141528" cy="3943781"/>
          </a:xfrm>
          <a:prstGeom prst="rect">
            <a:avLst/>
          </a:prstGeom>
        </p:spPr>
      </p:pic>
      <p:pic>
        <p:nvPicPr>
          <p:cNvPr id="9" name="Picture 8">
            <a:extLst>
              <a:ext uri="{FF2B5EF4-FFF2-40B4-BE49-F238E27FC236}">
                <a16:creationId xmlns:a16="http://schemas.microsoft.com/office/drawing/2014/main" id="{C170A85B-1BAC-68E3-4AF4-D90B9B8E6C92}"/>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10" name="Graphic 9">
            <a:extLst>
              <a:ext uri="{FF2B5EF4-FFF2-40B4-BE49-F238E27FC236}">
                <a16:creationId xmlns:a16="http://schemas.microsoft.com/office/drawing/2014/main" id="{BFDC4152-D486-AADC-77BC-7386D775C5B8}"/>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0881608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7">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5" name="Table 4">
            <a:extLst>
              <a:ext uri="{FF2B5EF4-FFF2-40B4-BE49-F238E27FC236}">
                <a16:creationId xmlns:a16="http://schemas.microsoft.com/office/drawing/2014/main" id="{14906D6B-D45D-0C6B-F06B-283944E80A7C}"/>
              </a:ext>
            </a:extLst>
          </p:cNvPr>
          <p:cNvGraphicFramePr>
            <a:graphicFrameLocks noGrp="1"/>
          </p:cNvGraphicFramePr>
          <p:nvPr>
            <p:extLst>
              <p:ext uri="{D42A27DB-BD31-4B8C-83A1-F6EECF244321}">
                <p14:modId xmlns:p14="http://schemas.microsoft.com/office/powerpoint/2010/main" val="1104853494"/>
              </p:ext>
            </p:extLst>
          </p:nvPr>
        </p:nvGraphicFramePr>
        <p:xfrm>
          <a:off x="1656522" y="1859280"/>
          <a:ext cx="7911387" cy="3139440"/>
        </p:xfrm>
        <a:graphic>
          <a:graphicData uri="http://schemas.openxmlformats.org/drawingml/2006/table">
            <a:tbl>
              <a:tblPr firstRow="1" firstCol="1" bandRow="1"/>
              <a:tblGrid>
                <a:gridCol w="7911387">
                  <a:extLst>
                    <a:ext uri="{9D8B030D-6E8A-4147-A177-3AD203B41FA5}">
                      <a16:colId xmlns:a16="http://schemas.microsoft.com/office/drawing/2014/main" val="2619203674"/>
                    </a:ext>
                  </a:extLst>
                </a:gridCol>
              </a:tblGrid>
              <a:tr h="0">
                <a:tc>
                  <a:txBody>
                    <a:bodyPr/>
                    <a:lstStyle/>
                    <a:p>
                      <a:pPr marL="0" marR="0">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Project Execution during the…..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 The third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second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first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last phase of the project lifecycle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5134450"/>
                  </a:ext>
                </a:extLst>
              </a:tr>
              <a:tr h="0">
                <a:tc>
                  <a:txBody>
                    <a:bodyPr/>
                    <a:lstStyle/>
                    <a:p>
                      <a:pPr marL="0" marR="0">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400" kern="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refers to the set of tasks needed to produce Deliverables.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Execution Process (PEP)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Management Process (PMP)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Planning Process (PPP)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Controlling Process (PCP)</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65577442"/>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2" name="Table 1">
            <a:extLst>
              <a:ext uri="{FF2B5EF4-FFF2-40B4-BE49-F238E27FC236}">
                <a16:creationId xmlns:a16="http://schemas.microsoft.com/office/drawing/2014/main" id="{781AF471-E84D-B6C9-BF11-039BA62FFF20}"/>
              </a:ext>
            </a:extLst>
          </p:cNvPr>
          <p:cNvGraphicFramePr>
            <a:graphicFrameLocks noGrp="1"/>
          </p:cNvGraphicFramePr>
          <p:nvPr>
            <p:extLst>
              <p:ext uri="{D42A27DB-BD31-4B8C-83A1-F6EECF244321}">
                <p14:modId xmlns:p14="http://schemas.microsoft.com/office/powerpoint/2010/main" val="2224989053"/>
              </p:ext>
            </p:extLst>
          </p:nvPr>
        </p:nvGraphicFramePr>
        <p:xfrm>
          <a:off x="1874165" y="1839533"/>
          <a:ext cx="7905716" cy="2895600"/>
        </p:xfrm>
        <a:graphic>
          <a:graphicData uri="http://schemas.openxmlformats.org/drawingml/2006/table">
            <a:tbl>
              <a:tblPr firstRow="1" firstCol="1" bandRow="1"/>
              <a:tblGrid>
                <a:gridCol w="7905716">
                  <a:extLst>
                    <a:ext uri="{9D8B030D-6E8A-4147-A177-3AD203B41FA5}">
                      <a16:colId xmlns:a16="http://schemas.microsoft.com/office/drawing/2014/main" val="474160053"/>
                    </a:ext>
                  </a:extLst>
                </a:gridCol>
              </a:tblGrid>
              <a:tr h="0">
                <a:tc>
                  <a:txBody>
                    <a:bodyPr/>
                    <a:lstStyle/>
                    <a:p>
                      <a:pPr marL="0" marR="0">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To produce deliverables, you should----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Review customer requirements.</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Allocate and monitor the time required to complete each task.</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Control the quality in line with the user or client's needs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10608976"/>
                  </a:ext>
                </a:extLst>
              </a:tr>
              <a:tr h="0">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Monitor and Control include----------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Manage your time.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Manage the budget.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Verify project scope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16427247"/>
                  </a:ext>
                </a:extLst>
              </a:tr>
            </a:tbl>
          </a:graphicData>
        </a:graphic>
      </p:graphicFrame>
    </p:spTree>
    <p:extLst>
      <p:ext uri="{BB962C8B-B14F-4D97-AF65-F5344CB8AC3E}">
        <p14:creationId xmlns:p14="http://schemas.microsoft.com/office/powerpoint/2010/main" val="363242964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27C4F643-DA25-E774-C169-56CC8B08DE3D}"/>
              </a:ext>
            </a:extLst>
          </p:cNvPr>
          <p:cNvGraphicFramePr>
            <a:graphicFrameLocks noGrp="1"/>
          </p:cNvGraphicFramePr>
          <p:nvPr>
            <p:extLst>
              <p:ext uri="{D42A27DB-BD31-4B8C-83A1-F6EECF244321}">
                <p14:modId xmlns:p14="http://schemas.microsoft.com/office/powerpoint/2010/main" val="4178874674"/>
              </p:ext>
            </p:extLst>
          </p:nvPr>
        </p:nvGraphicFramePr>
        <p:xfrm>
          <a:off x="1331586" y="2025907"/>
          <a:ext cx="8930392" cy="2743200"/>
        </p:xfrm>
        <a:graphic>
          <a:graphicData uri="http://schemas.openxmlformats.org/drawingml/2006/table">
            <a:tbl>
              <a:tblPr firstRow="1" firstCol="1" bandRow="1"/>
              <a:tblGrid>
                <a:gridCol w="8930392">
                  <a:extLst>
                    <a:ext uri="{9D8B030D-6E8A-4147-A177-3AD203B41FA5}">
                      <a16:colId xmlns:a16="http://schemas.microsoft.com/office/drawing/2014/main" val="4057700793"/>
                    </a:ext>
                  </a:extLst>
                </a:gridCol>
              </a:tblGrid>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-----------helps organize all of the moving parts of the Execution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Checklist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table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graph</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 Project Execution line</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45879154"/>
                  </a:ext>
                </a:extLst>
              </a:tr>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one of the challenges facing the project Execution process?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Miscommunication</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Inefficient teams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underdeveloped Sponsors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93813777"/>
                  </a:ext>
                </a:extLst>
              </a:tr>
            </a:tbl>
          </a:graphicData>
        </a:graphic>
      </p:graphicFrame>
    </p:spTree>
    <p:extLst>
      <p:ext uri="{BB962C8B-B14F-4D97-AF65-F5344CB8AC3E}">
        <p14:creationId xmlns:p14="http://schemas.microsoft.com/office/powerpoint/2010/main" val="41499549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C9036F80-7A11-3A8C-979B-F37B106646E7}"/>
              </a:ext>
            </a:extLst>
          </p:cNvPr>
          <p:cNvGraphicFramePr>
            <a:graphicFrameLocks noGrp="1"/>
          </p:cNvGraphicFramePr>
          <p:nvPr>
            <p:extLst>
              <p:ext uri="{D42A27DB-BD31-4B8C-83A1-F6EECF244321}">
                <p14:modId xmlns:p14="http://schemas.microsoft.com/office/powerpoint/2010/main" val="185135576"/>
              </p:ext>
            </p:extLst>
          </p:nvPr>
        </p:nvGraphicFramePr>
        <p:xfrm>
          <a:off x="1563757" y="1804369"/>
          <a:ext cx="8600660" cy="3352800"/>
        </p:xfrm>
        <a:graphic>
          <a:graphicData uri="http://schemas.openxmlformats.org/drawingml/2006/table">
            <a:tbl>
              <a:tblPr firstRow="1" firstCol="1" bandRow="1"/>
              <a:tblGrid>
                <a:gridCol w="8600660">
                  <a:extLst>
                    <a:ext uri="{9D8B030D-6E8A-4147-A177-3AD203B41FA5}">
                      <a16:colId xmlns:a16="http://schemas.microsoft.com/office/drawing/2014/main" val="260602519"/>
                    </a:ext>
                  </a:extLst>
                </a:gridCol>
              </a:tblGrid>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During the Project Execution Phase, a Project moves from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 to completion.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initiation to completion.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 to budget.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planning to risk management</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32575778"/>
                  </a:ext>
                </a:extLst>
              </a:tr>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execution process involves coordinating people and resources, as well as integrating and performing the activities of the project in accordance with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Project Plan.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Project Checklist.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The Project </a:t>
                      </a:r>
                      <a:r>
                        <a:rPr lang="en-US" sz="2000" dirty="0" err="1">
                          <a:effectLst/>
                          <a:latin typeface="Times New Roman" panose="02020603050405020304" pitchFamily="18" charset="0"/>
                          <a:ea typeface="Times New Roman" panose="02020603050405020304" pitchFamily="18" charset="0"/>
                          <a:cs typeface="Arial" panose="020B0604020202020204" pitchFamily="34" charset="0"/>
                        </a:rPr>
                        <a:t>Workfile</a:t>
                      </a:r>
                      <a:r>
                        <a:rPr lang="en-US" sz="2000" dirty="0">
                          <a:effectLst/>
                          <a:latin typeface="Times New Roman" panose="02020603050405020304" pitchFamily="18" charset="0"/>
                          <a:ea typeface="Times New Roman" panose="02020603050405020304" pitchFamily="18" charset="0"/>
                          <a:cs typeface="Arial" panose="020B0604020202020204" pitchFamily="34" charset="0"/>
                        </a:rPr>
                        <a: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Project book.</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0158541"/>
                  </a:ext>
                </a:extLst>
              </a:tr>
            </a:tbl>
          </a:graphicData>
        </a:graphic>
      </p:graphicFrame>
    </p:spTree>
    <p:extLst>
      <p:ext uri="{BB962C8B-B14F-4D97-AF65-F5344CB8AC3E}">
        <p14:creationId xmlns:p14="http://schemas.microsoft.com/office/powerpoint/2010/main" val="251445724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391032B5-B3A2-EB3A-8864-EE5EE2EB5B4D}"/>
              </a:ext>
            </a:extLst>
          </p:cNvPr>
          <p:cNvGraphicFramePr>
            <a:graphicFrameLocks noGrp="1"/>
          </p:cNvGraphicFramePr>
          <p:nvPr>
            <p:extLst>
              <p:ext uri="{D42A27DB-BD31-4B8C-83A1-F6EECF244321}">
                <p14:modId xmlns:p14="http://schemas.microsoft.com/office/powerpoint/2010/main" val="2457914054"/>
              </p:ext>
            </p:extLst>
          </p:nvPr>
        </p:nvGraphicFramePr>
        <p:xfrm>
          <a:off x="1442996" y="1976436"/>
          <a:ext cx="8480149" cy="3048000"/>
        </p:xfrm>
        <a:graphic>
          <a:graphicData uri="http://schemas.openxmlformats.org/drawingml/2006/table">
            <a:tbl>
              <a:tblPr firstRow="1" firstCol="1" bandRow="1"/>
              <a:tblGrid>
                <a:gridCol w="8480149">
                  <a:extLst>
                    <a:ext uri="{9D8B030D-6E8A-4147-A177-3AD203B41FA5}">
                      <a16:colId xmlns:a16="http://schemas.microsoft.com/office/drawing/2014/main" val="2045021557"/>
                    </a:ext>
                  </a:extLst>
                </a:gridCol>
              </a:tblGrid>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represents the project implementation steps: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produce deliverables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manage the team and stakeholders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monitor and control</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17191641"/>
                  </a:ext>
                </a:extLst>
              </a:tr>
              <a:tr h="0">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Manage the team and stakeholders include: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Cultivate the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Communicate regularly with both the team and stakeholders </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Procurement of resources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23475163"/>
                  </a:ext>
                </a:extLst>
              </a:tr>
            </a:tbl>
          </a:graphicData>
        </a:graphic>
      </p:graphicFrame>
    </p:spTree>
    <p:extLst>
      <p:ext uri="{BB962C8B-B14F-4D97-AF65-F5344CB8AC3E}">
        <p14:creationId xmlns:p14="http://schemas.microsoft.com/office/powerpoint/2010/main" val="280239369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rgbClr val="002060"/>
                </a:solidFill>
              </a:rPr>
              <a:t>Questions</a:t>
            </a:r>
          </a:p>
        </p:txBody>
      </p:sp>
      <p:graphicFrame>
        <p:nvGraphicFramePr>
          <p:cNvPr id="4" name="Table 3">
            <a:extLst>
              <a:ext uri="{FF2B5EF4-FFF2-40B4-BE49-F238E27FC236}">
                <a16:creationId xmlns:a16="http://schemas.microsoft.com/office/drawing/2014/main" id="{D4D6201E-4B98-7807-8FD9-A0213C76E173}"/>
              </a:ext>
            </a:extLst>
          </p:cNvPr>
          <p:cNvGraphicFramePr>
            <a:graphicFrameLocks noGrp="1"/>
          </p:cNvGraphicFramePr>
          <p:nvPr>
            <p:extLst>
              <p:ext uri="{D42A27DB-BD31-4B8C-83A1-F6EECF244321}">
                <p14:modId xmlns:p14="http://schemas.microsoft.com/office/powerpoint/2010/main" val="2901522818"/>
              </p:ext>
            </p:extLst>
          </p:nvPr>
        </p:nvGraphicFramePr>
        <p:xfrm>
          <a:off x="1733757" y="1976322"/>
          <a:ext cx="7910306" cy="3017520"/>
        </p:xfrm>
        <a:graphic>
          <a:graphicData uri="http://schemas.openxmlformats.org/drawingml/2006/table">
            <a:tbl>
              <a:tblPr firstRow="1" firstCol="1" bandRow="1"/>
              <a:tblGrid>
                <a:gridCol w="7910306">
                  <a:extLst>
                    <a:ext uri="{9D8B030D-6E8A-4147-A177-3AD203B41FA5}">
                      <a16:colId xmlns:a16="http://schemas.microsoft.com/office/drawing/2014/main" val="1970969551"/>
                    </a:ext>
                  </a:extLst>
                </a:gridCol>
              </a:tblGrid>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team has combined execution (phase three) and monitoring and controlling (phase four) into one phase, typically referring to it as---------</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“implementation” or delivery</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“implementation” phase only</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The “delivery” phase only</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5267906"/>
                  </a:ext>
                </a:extLst>
              </a:tr>
              <a:tr h="0">
                <a:tc>
                  <a:txBody>
                    <a:bodyPr/>
                    <a:lstStyle/>
                    <a:p>
                      <a:pPr marL="0" marR="0" algn="just">
                        <a:spcBef>
                          <a:spcPts val="0"/>
                        </a:spcBef>
                        <a:spcAft>
                          <a:spcPts val="0"/>
                        </a:spcAft>
                      </a:pP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(PEP) refers to--------</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Execution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Performance Evaluation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Project Energy Process </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incorrect</a:t>
                      </a:r>
                      <a:endParaRPr lang="en-US" sz="16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18128185"/>
                  </a:ext>
                </a:extLst>
              </a:tr>
            </a:tbl>
          </a:graphicData>
        </a:graphic>
      </p:graphicFrame>
    </p:spTree>
    <p:extLst>
      <p:ext uri="{BB962C8B-B14F-4D97-AF65-F5344CB8AC3E}">
        <p14:creationId xmlns:p14="http://schemas.microsoft.com/office/powerpoint/2010/main" val="32721708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566</TotalTime>
  <Words>1426</Words>
  <Application>Microsoft Office PowerPoint</Application>
  <PresentationFormat>Widescreen</PresentationFormat>
  <Paragraphs>176</Paragraphs>
  <Slides>39</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39</vt:i4>
      </vt:variant>
    </vt:vector>
  </HeadingPairs>
  <TitlesOfParts>
    <vt:vector size="47" baseType="lpstr">
      <vt:lpstr>Arial</vt:lpstr>
      <vt:lpstr>Calibri</vt:lpstr>
      <vt:lpstr>Calibri Light</vt:lpstr>
      <vt:lpstr>Inter</vt:lpstr>
      <vt:lpstr>Tajawal Medium</vt:lpstr>
      <vt:lpstr>Times New Roman</vt:lpstr>
      <vt:lpstr>TT Norms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61</cp:revision>
  <dcterms:created xsi:type="dcterms:W3CDTF">2023-04-29T09:08:23Z</dcterms:created>
  <dcterms:modified xsi:type="dcterms:W3CDTF">2023-05-30T11:12:09Z</dcterms:modified>
</cp:coreProperties>
</file>