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614" r:id="rId5"/>
    <p:sldId id="628" r:id="rId6"/>
    <p:sldId id="667" r:id="rId7"/>
    <p:sldId id="544" r:id="rId8"/>
    <p:sldId id="545" r:id="rId9"/>
    <p:sldId id="683" r:id="rId10"/>
    <p:sldId id="684" r:id="rId11"/>
    <p:sldId id="657" r:id="rId12"/>
    <p:sldId id="685" r:id="rId13"/>
    <p:sldId id="686" r:id="rId14"/>
    <p:sldId id="687" r:id="rId15"/>
    <p:sldId id="656" r:id="rId16"/>
    <p:sldId id="645" r:id="rId17"/>
    <p:sldId id="688" r:id="rId18"/>
    <p:sldId id="690" r:id="rId19"/>
    <p:sldId id="681" r:id="rId20"/>
    <p:sldId id="689" r:id="rId21"/>
    <p:sldId id="691" r:id="rId22"/>
    <p:sldId id="692" r:id="rId23"/>
    <p:sldId id="668" r:id="rId24"/>
    <p:sldId id="523" r:id="rId25"/>
    <p:sldId id="547" r:id="rId26"/>
    <p:sldId id="630" r:id="rId27"/>
    <p:sldId id="669" r:id="rId28"/>
    <p:sldId id="670" r:id="rId29"/>
    <p:sldId id="671" r:id="rId30"/>
    <p:sldId id="693" r:id="rId31"/>
    <p:sldId id="694" r:id="rId32"/>
    <p:sldId id="695" r:id="rId33"/>
    <p:sldId id="642" r:id="rId34"/>
    <p:sldId id="660" r:id="rId35"/>
    <p:sldId id="662" r:id="rId36"/>
    <p:sldId id="696" r:id="rId37"/>
    <p:sldId id="697" r:id="rId38"/>
    <p:sldId id="698" r:id="rId39"/>
    <p:sldId id="700" r:id="rId40"/>
    <p:sldId id="675" r:id="rId41"/>
    <p:sldId id="701" r:id="rId42"/>
    <p:sldId id="702" r:id="rId43"/>
    <p:sldId id="703" r:id="rId44"/>
    <p:sldId id="704" r:id="rId45"/>
    <p:sldId id="66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28"/>
            <p14:sldId id="667"/>
            <p14:sldId id="544"/>
            <p14:sldId id="545"/>
            <p14:sldId id="683"/>
            <p14:sldId id="684"/>
            <p14:sldId id="657"/>
            <p14:sldId id="685"/>
            <p14:sldId id="686"/>
            <p14:sldId id="687"/>
            <p14:sldId id="656"/>
            <p14:sldId id="645"/>
            <p14:sldId id="688"/>
            <p14:sldId id="690"/>
            <p14:sldId id="681"/>
            <p14:sldId id="689"/>
            <p14:sldId id="691"/>
            <p14:sldId id="692"/>
            <p14:sldId id="668"/>
            <p14:sldId id="523"/>
            <p14:sldId id="547"/>
            <p14:sldId id="630"/>
            <p14:sldId id="669"/>
            <p14:sldId id="670"/>
            <p14:sldId id="671"/>
            <p14:sldId id="693"/>
            <p14:sldId id="694"/>
            <p14:sldId id="695"/>
            <p14:sldId id="642"/>
            <p14:sldId id="660"/>
            <p14:sldId id="662"/>
            <p14:sldId id="696"/>
            <p14:sldId id="697"/>
            <p14:sldId id="698"/>
            <p14:sldId id="700"/>
            <p14:sldId id="675"/>
            <p14:sldId id="701"/>
            <p14:sldId id="702"/>
            <p14:sldId id="703"/>
            <p14:sldId id="704"/>
            <p14:sldId id="66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669BBC"/>
    <a:srgbClr val="00AEEF"/>
    <a:srgbClr val="000000"/>
    <a:srgbClr val="FFD200"/>
    <a:srgbClr val="203E5F"/>
    <a:srgbClr val="F58221"/>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5846A0-7261-E83C-764D-82CEBD6F4806}" v="4" dt="2025-08-26T13:38:44.7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5" autoAdjust="0"/>
    <p:restoredTop sz="86339" autoAdjust="0"/>
  </p:normalViewPr>
  <p:slideViewPr>
    <p:cSldViewPr snapToGrid="0">
      <p:cViewPr varScale="1">
        <p:scale>
          <a:sx n="70" d="100"/>
          <a:sy n="70" d="100"/>
        </p:scale>
        <p:origin x="690" y="48"/>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sen Murshid" userId="S::mohsenmurshid@midocean.edu.km::b8f6e064-6bd9-4d91-9cba-8ab1dec21c62" providerId="AD" clId="Web-{8A5846A0-7261-E83C-764D-82CEBD6F4806}"/>
    <pc:docChg chg="modSld">
      <pc:chgData name="Mohsen Murshid" userId="S::mohsenmurshid@midocean.edu.km::b8f6e064-6bd9-4d91-9cba-8ab1dec21c62" providerId="AD" clId="Web-{8A5846A0-7261-E83C-764D-82CEBD6F4806}" dt="2025-08-26T13:38:44.764" v="3"/>
      <pc:docMkLst>
        <pc:docMk/>
      </pc:docMkLst>
      <pc:sldChg chg="addSp delSp modSp">
        <pc:chgData name="Mohsen Murshid" userId="S::mohsenmurshid@midocean.edu.km::b8f6e064-6bd9-4d91-9cba-8ab1dec21c62" providerId="AD" clId="Web-{8A5846A0-7261-E83C-764D-82CEBD6F4806}" dt="2025-08-26T13:38:44.764" v="3"/>
        <pc:sldMkLst>
          <pc:docMk/>
          <pc:sldMk cId="1598927334" sldId="693"/>
        </pc:sldMkLst>
        <pc:spChg chg="add del mod">
          <ac:chgData name="Mohsen Murshid" userId="S::mohsenmurshid@midocean.edu.km::b8f6e064-6bd9-4d91-9cba-8ab1dec21c62" providerId="AD" clId="Web-{8A5846A0-7261-E83C-764D-82CEBD6F4806}" dt="2025-08-26T13:38:44.764" v="3"/>
          <ac:spMkLst>
            <pc:docMk/>
            <pc:sldMk cId="1598927334" sldId="693"/>
            <ac:spMk id="4" creationId="{2B26C243-3C57-BA03-8D39-B43B498D240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03526B-392E-4A80-BF0D-8DE304526CD6}" type="doc">
      <dgm:prSet loTypeId="urn:microsoft.com/office/officeart/2005/8/layout/pyramid1" loCatId="pyramid" qsTypeId="urn:microsoft.com/office/officeart/2005/8/quickstyle/simple1" qsCatId="simple" csTypeId="urn:microsoft.com/office/officeart/2005/8/colors/colorful1" csCatId="colorful" phldr="1"/>
      <dgm:spPr/>
    </dgm:pt>
    <dgm:pt modelId="{E73A0E2F-2AFF-44FD-828E-E8FF69C594F4}">
      <dgm:prSet phldrT="[Text]"/>
      <dgm:spPr/>
      <dgm:t>
        <a:bodyPr/>
        <a:lstStyle/>
        <a:p>
          <a:r>
            <a:rPr lang="ar-JO" dirty="0"/>
            <a:t> </a:t>
          </a:r>
          <a:endParaRPr lang="en-US" dirty="0"/>
        </a:p>
      </dgm:t>
    </dgm:pt>
    <dgm:pt modelId="{8750BBE9-1DAD-43C3-818F-B429218A8D4C}" type="parTrans" cxnId="{3D9CDCC2-6103-4E51-BF41-EC5ECBD40702}">
      <dgm:prSet/>
      <dgm:spPr/>
      <dgm:t>
        <a:bodyPr/>
        <a:lstStyle/>
        <a:p>
          <a:endParaRPr lang="en-US"/>
        </a:p>
      </dgm:t>
    </dgm:pt>
    <dgm:pt modelId="{A82572B8-0CC1-45D2-9119-DC5ED971EBC0}" type="sibTrans" cxnId="{3D9CDCC2-6103-4E51-BF41-EC5ECBD40702}">
      <dgm:prSet/>
      <dgm:spPr/>
      <dgm:t>
        <a:bodyPr/>
        <a:lstStyle/>
        <a:p>
          <a:endParaRPr lang="en-US"/>
        </a:p>
      </dgm:t>
    </dgm:pt>
    <dgm:pt modelId="{698B578E-174E-4E3A-B8C5-16AE6B8B3287}">
      <dgm:prSet phldrT="[Text]"/>
      <dgm:spPr/>
      <dgm:t>
        <a:bodyPr/>
        <a:lstStyle/>
        <a:p>
          <a:r>
            <a:rPr lang="ar-JO" dirty="0"/>
            <a:t> </a:t>
          </a:r>
          <a:endParaRPr lang="en-US" dirty="0"/>
        </a:p>
      </dgm:t>
    </dgm:pt>
    <dgm:pt modelId="{567036FB-B22A-4086-B9DC-0F3118FAE4A3}" type="parTrans" cxnId="{29991521-BDEF-4202-9445-0F9D60E7AEB8}">
      <dgm:prSet/>
      <dgm:spPr/>
      <dgm:t>
        <a:bodyPr/>
        <a:lstStyle/>
        <a:p>
          <a:endParaRPr lang="en-US"/>
        </a:p>
      </dgm:t>
    </dgm:pt>
    <dgm:pt modelId="{D3431212-2C32-4D17-B21F-A642E8A08E4D}" type="sibTrans" cxnId="{29991521-BDEF-4202-9445-0F9D60E7AEB8}">
      <dgm:prSet/>
      <dgm:spPr/>
      <dgm:t>
        <a:bodyPr/>
        <a:lstStyle/>
        <a:p>
          <a:endParaRPr lang="en-US"/>
        </a:p>
      </dgm:t>
    </dgm:pt>
    <dgm:pt modelId="{28C642F9-397E-416F-9B51-6F05E34ABB63}">
      <dgm:prSet phldrT="[Text]"/>
      <dgm:spPr/>
      <dgm:t>
        <a:bodyPr/>
        <a:lstStyle/>
        <a:p>
          <a:r>
            <a:rPr lang="ar-JO" dirty="0"/>
            <a:t> </a:t>
          </a:r>
          <a:endParaRPr lang="en-US" dirty="0"/>
        </a:p>
      </dgm:t>
    </dgm:pt>
    <dgm:pt modelId="{EA3B9FE2-64F9-4524-BCD1-4A8C18B7328E}" type="parTrans" cxnId="{A5470852-8D17-4363-9C2D-4C8B3411A8D3}">
      <dgm:prSet/>
      <dgm:spPr/>
      <dgm:t>
        <a:bodyPr/>
        <a:lstStyle/>
        <a:p>
          <a:endParaRPr lang="en-US"/>
        </a:p>
      </dgm:t>
    </dgm:pt>
    <dgm:pt modelId="{890B50B3-9B45-420F-8FAE-41EC7F1CBAF3}" type="sibTrans" cxnId="{A5470852-8D17-4363-9C2D-4C8B3411A8D3}">
      <dgm:prSet/>
      <dgm:spPr/>
      <dgm:t>
        <a:bodyPr/>
        <a:lstStyle/>
        <a:p>
          <a:endParaRPr lang="en-US"/>
        </a:p>
      </dgm:t>
    </dgm:pt>
    <dgm:pt modelId="{0AE961B7-291F-468E-B8A0-AF746848A544}" type="pres">
      <dgm:prSet presAssocID="{7A03526B-392E-4A80-BF0D-8DE304526CD6}" presName="Name0" presStyleCnt="0">
        <dgm:presLayoutVars>
          <dgm:dir/>
          <dgm:animLvl val="lvl"/>
          <dgm:resizeHandles val="exact"/>
        </dgm:presLayoutVars>
      </dgm:prSet>
      <dgm:spPr/>
    </dgm:pt>
    <dgm:pt modelId="{A9B4368F-C68D-43DD-A1EC-5668E79A6106}" type="pres">
      <dgm:prSet presAssocID="{E73A0E2F-2AFF-44FD-828E-E8FF69C594F4}" presName="Name8" presStyleCnt="0"/>
      <dgm:spPr/>
    </dgm:pt>
    <dgm:pt modelId="{5DCC63A4-0446-4EAF-B52B-57C92481129C}" type="pres">
      <dgm:prSet presAssocID="{E73A0E2F-2AFF-44FD-828E-E8FF69C594F4}" presName="level" presStyleLbl="node1" presStyleIdx="0" presStyleCnt="3">
        <dgm:presLayoutVars>
          <dgm:chMax val="1"/>
          <dgm:bulletEnabled val="1"/>
        </dgm:presLayoutVars>
      </dgm:prSet>
      <dgm:spPr/>
      <dgm:t>
        <a:bodyPr/>
        <a:lstStyle/>
        <a:p>
          <a:endParaRPr lang="en-MY"/>
        </a:p>
      </dgm:t>
    </dgm:pt>
    <dgm:pt modelId="{AA326F4E-3C66-4D51-B52E-971454206FAD}" type="pres">
      <dgm:prSet presAssocID="{E73A0E2F-2AFF-44FD-828E-E8FF69C594F4}" presName="levelTx" presStyleLbl="revTx" presStyleIdx="0" presStyleCnt="0">
        <dgm:presLayoutVars>
          <dgm:chMax val="1"/>
          <dgm:bulletEnabled val="1"/>
        </dgm:presLayoutVars>
      </dgm:prSet>
      <dgm:spPr/>
      <dgm:t>
        <a:bodyPr/>
        <a:lstStyle/>
        <a:p>
          <a:endParaRPr lang="en-MY"/>
        </a:p>
      </dgm:t>
    </dgm:pt>
    <dgm:pt modelId="{3D9104FD-9FBF-4B6E-A234-C588F4AD1F40}" type="pres">
      <dgm:prSet presAssocID="{698B578E-174E-4E3A-B8C5-16AE6B8B3287}" presName="Name8" presStyleCnt="0"/>
      <dgm:spPr/>
    </dgm:pt>
    <dgm:pt modelId="{0E90C43A-77B2-4A5D-A9B9-0967EB8465CB}" type="pres">
      <dgm:prSet presAssocID="{698B578E-174E-4E3A-B8C5-16AE6B8B3287}" presName="level" presStyleLbl="node1" presStyleIdx="1" presStyleCnt="3">
        <dgm:presLayoutVars>
          <dgm:chMax val="1"/>
          <dgm:bulletEnabled val="1"/>
        </dgm:presLayoutVars>
      </dgm:prSet>
      <dgm:spPr/>
      <dgm:t>
        <a:bodyPr/>
        <a:lstStyle/>
        <a:p>
          <a:endParaRPr lang="en-MY"/>
        </a:p>
      </dgm:t>
    </dgm:pt>
    <dgm:pt modelId="{E8C89C8C-54B9-4572-8A44-77F0D75D3A75}" type="pres">
      <dgm:prSet presAssocID="{698B578E-174E-4E3A-B8C5-16AE6B8B3287}" presName="levelTx" presStyleLbl="revTx" presStyleIdx="0" presStyleCnt="0">
        <dgm:presLayoutVars>
          <dgm:chMax val="1"/>
          <dgm:bulletEnabled val="1"/>
        </dgm:presLayoutVars>
      </dgm:prSet>
      <dgm:spPr/>
      <dgm:t>
        <a:bodyPr/>
        <a:lstStyle/>
        <a:p>
          <a:endParaRPr lang="en-MY"/>
        </a:p>
      </dgm:t>
    </dgm:pt>
    <dgm:pt modelId="{2C3C73D8-24EB-4387-A781-122DAC49A433}" type="pres">
      <dgm:prSet presAssocID="{28C642F9-397E-416F-9B51-6F05E34ABB63}" presName="Name8" presStyleCnt="0"/>
      <dgm:spPr/>
    </dgm:pt>
    <dgm:pt modelId="{B36EE6E6-96D0-45C7-91A3-A5CC2EB300AE}" type="pres">
      <dgm:prSet presAssocID="{28C642F9-397E-416F-9B51-6F05E34ABB63}" presName="level" presStyleLbl="node1" presStyleIdx="2" presStyleCnt="3" custLinFactNeighborX="-10166" custLinFactNeighborY="1318">
        <dgm:presLayoutVars>
          <dgm:chMax val="1"/>
          <dgm:bulletEnabled val="1"/>
        </dgm:presLayoutVars>
      </dgm:prSet>
      <dgm:spPr/>
      <dgm:t>
        <a:bodyPr/>
        <a:lstStyle/>
        <a:p>
          <a:endParaRPr lang="en-MY"/>
        </a:p>
      </dgm:t>
    </dgm:pt>
    <dgm:pt modelId="{99444B29-87B8-4406-987E-AE1F27F85B3F}" type="pres">
      <dgm:prSet presAssocID="{28C642F9-397E-416F-9B51-6F05E34ABB63}" presName="levelTx" presStyleLbl="revTx" presStyleIdx="0" presStyleCnt="0">
        <dgm:presLayoutVars>
          <dgm:chMax val="1"/>
          <dgm:bulletEnabled val="1"/>
        </dgm:presLayoutVars>
      </dgm:prSet>
      <dgm:spPr/>
      <dgm:t>
        <a:bodyPr/>
        <a:lstStyle/>
        <a:p>
          <a:endParaRPr lang="en-MY"/>
        </a:p>
      </dgm:t>
    </dgm:pt>
  </dgm:ptLst>
  <dgm:cxnLst>
    <dgm:cxn modelId="{F6369C88-0D55-4B34-A6CA-A27A7AB9A269}" type="presOf" srcId="{E73A0E2F-2AFF-44FD-828E-E8FF69C594F4}" destId="{AA326F4E-3C66-4D51-B52E-971454206FAD}" srcOrd="1" destOrd="0" presId="urn:microsoft.com/office/officeart/2005/8/layout/pyramid1"/>
    <dgm:cxn modelId="{6562CD07-6DBE-46BA-B588-C04B4368A421}" type="presOf" srcId="{28C642F9-397E-416F-9B51-6F05E34ABB63}" destId="{99444B29-87B8-4406-987E-AE1F27F85B3F}" srcOrd="1" destOrd="0" presId="urn:microsoft.com/office/officeart/2005/8/layout/pyramid1"/>
    <dgm:cxn modelId="{3D9CDCC2-6103-4E51-BF41-EC5ECBD40702}" srcId="{7A03526B-392E-4A80-BF0D-8DE304526CD6}" destId="{E73A0E2F-2AFF-44FD-828E-E8FF69C594F4}" srcOrd="0" destOrd="0" parTransId="{8750BBE9-1DAD-43C3-818F-B429218A8D4C}" sibTransId="{A82572B8-0CC1-45D2-9119-DC5ED971EBC0}"/>
    <dgm:cxn modelId="{2E23F71F-F3FA-4DD4-B05C-83200021FB82}" type="presOf" srcId="{E73A0E2F-2AFF-44FD-828E-E8FF69C594F4}" destId="{5DCC63A4-0446-4EAF-B52B-57C92481129C}" srcOrd="0" destOrd="0" presId="urn:microsoft.com/office/officeart/2005/8/layout/pyramid1"/>
    <dgm:cxn modelId="{A5470852-8D17-4363-9C2D-4C8B3411A8D3}" srcId="{7A03526B-392E-4A80-BF0D-8DE304526CD6}" destId="{28C642F9-397E-416F-9B51-6F05E34ABB63}" srcOrd="2" destOrd="0" parTransId="{EA3B9FE2-64F9-4524-BCD1-4A8C18B7328E}" sibTransId="{890B50B3-9B45-420F-8FAE-41EC7F1CBAF3}"/>
    <dgm:cxn modelId="{A8B5CF24-676B-4DA2-9D00-096C4E26E46C}" type="presOf" srcId="{698B578E-174E-4E3A-B8C5-16AE6B8B3287}" destId="{0E90C43A-77B2-4A5D-A9B9-0967EB8465CB}" srcOrd="0" destOrd="0" presId="urn:microsoft.com/office/officeart/2005/8/layout/pyramid1"/>
    <dgm:cxn modelId="{CC572DC0-7027-4A59-A3D9-88CCE36B8746}" type="presOf" srcId="{7A03526B-392E-4A80-BF0D-8DE304526CD6}" destId="{0AE961B7-291F-468E-B8A0-AF746848A544}" srcOrd="0" destOrd="0" presId="urn:microsoft.com/office/officeart/2005/8/layout/pyramid1"/>
    <dgm:cxn modelId="{AFAF1E99-21EF-4FEC-AB33-F0A1D75D996D}" type="presOf" srcId="{698B578E-174E-4E3A-B8C5-16AE6B8B3287}" destId="{E8C89C8C-54B9-4572-8A44-77F0D75D3A75}" srcOrd="1" destOrd="0" presId="urn:microsoft.com/office/officeart/2005/8/layout/pyramid1"/>
    <dgm:cxn modelId="{29991521-BDEF-4202-9445-0F9D60E7AEB8}" srcId="{7A03526B-392E-4A80-BF0D-8DE304526CD6}" destId="{698B578E-174E-4E3A-B8C5-16AE6B8B3287}" srcOrd="1" destOrd="0" parTransId="{567036FB-B22A-4086-B9DC-0F3118FAE4A3}" sibTransId="{D3431212-2C32-4D17-B21F-A642E8A08E4D}"/>
    <dgm:cxn modelId="{68B82A31-BA80-423F-AE9C-707751EC4E92}" type="presOf" srcId="{28C642F9-397E-416F-9B51-6F05E34ABB63}" destId="{B36EE6E6-96D0-45C7-91A3-A5CC2EB300AE}" srcOrd="0" destOrd="0" presId="urn:microsoft.com/office/officeart/2005/8/layout/pyramid1"/>
    <dgm:cxn modelId="{9FEEA33F-4425-41EC-B472-4285A51B5983}" type="presParOf" srcId="{0AE961B7-291F-468E-B8A0-AF746848A544}" destId="{A9B4368F-C68D-43DD-A1EC-5668E79A6106}" srcOrd="0" destOrd="0" presId="urn:microsoft.com/office/officeart/2005/8/layout/pyramid1"/>
    <dgm:cxn modelId="{004CE818-C023-4FD0-B3C6-C72831B0ADAF}" type="presParOf" srcId="{A9B4368F-C68D-43DD-A1EC-5668E79A6106}" destId="{5DCC63A4-0446-4EAF-B52B-57C92481129C}" srcOrd="0" destOrd="0" presId="urn:microsoft.com/office/officeart/2005/8/layout/pyramid1"/>
    <dgm:cxn modelId="{1A5CEF59-7825-4E99-9E2D-5093430EE672}" type="presParOf" srcId="{A9B4368F-C68D-43DD-A1EC-5668E79A6106}" destId="{AA326F4E-3C66-4D51-B52E-971454206FAD}" srcOrd="1" destOrd="0" presId="urn:microsoft.com/office/officeart/2005/8/layout/pyramid1"/>
    <dgm:cxn modelId="{CC19FD54-4A2A-43F6-9061-7FC353C30450}" type="presParOf" srcId="{0AE961B7-291F-468E-B8A0-AF746848A544}" destId="{3D9104FD-9FBF-4B6E-A234-C588F4AD1F40}" srcOrd="1" destOrd="0" presId="urn:microsoft.com/office/officeart/2005/8/layout/pyramid1"/>
    <dgm:cxn modelId="{F37FA88A-AE82-402F-9C16-C2A23EFBA5F4}" type="presParOf" srcId="{3D9104FD-9FBF-4B6E-A234-C588F4AD1F40}" destId="{0E90C43A-77B2-4A5D-A9B9-0967EB8465CB}" srcOrd="0" destOrd="0" presId="urn:microsoft.com/office/officeart/2005/8/layout/pyramid1"/>
    <dgm:cxn modelId="{55AA9A8E-656D-4658-BCE3-802A18FFCB6D}" type="presParOf" srcId="{3D9104FD-9FBF-4B6E-A234-C588F4AD1F40}" destId="{E8C89C8C-54B9-4572-8A44-77F0D75D3A75}" srcOrd="1" destOrd="0" presId="urn:microsoft.com/office/officeart/2005/8/layout/pyramid1"/>
    <dgm:cxn modelId="{8573A535-A635-441A-895D-E8CDF787AE7B}" type="presParOf" srcId="{0AE961B7-291F-468E-B8A0-AF746848A544}" destId="{2C3C73D8-24EB-4387-A781-122DAC49A433}" srcOrd="2" destOrd="0" presId="urn:microsoft.com/office/officeart/2005/8/layout/pyramid1"/>
    <dgm:cxn modelId="{A1F55714-8B12-4564-84C4-82DE96E3C622}" type="presParOf" srcId="{2C3C73D8-24EB-4387-A781-122DAC49A433}" destId="{B36EE6E6-96D0-45C7-91A3-A5CC2EB300AE}" srcOrd="0" destOrd="0" presId="urn:microsoft.com/office/officeart/2005/8/layout/pyramid1"/>
    <dgm:cxn modelId="{0C4D7585-4772-4787-84EB-DE244B493A2E}" type="presParOf" srcId="{2C3C73D8-24EB-4387-A781-122DAC49A433}" destId="{99444B29-87B8-4406-987E-AE1F27F85B3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CC63A4-0446-4EAF-B52B-57C92481129C}">
      <dsp:nvSpPr>
        <dsp:cNvPr id="0" name=""/>
        <dsp:cNvSpPr/>
      </dsp:nvSpPr>
      <dsp:spPr>
        <a:xfrm>
          <a:off x="1636086" y="0"/>
          <a:ext cx="1636086" cy="1322609"/>
        </a:xfrm>
        <a:prstGeom prst="trapezoid">
          <a:avLst>
            <a:gd name="adj" fmla="val 61851"/>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ar-JO" sz="6500" kern="1200" dirty="0"/>
            <a:t> </a:t>
          </a:r>
          <a:endParaRPr lang="en-US" sz="6500" kern="1200" dirty="0"/>
        </a:p>
      </dsp:txBody>
      <dsp:txXfrm>
        <a:off x="1636086" y="0"/>
        <a:ext cx="1636086" cy="1322609"/>
      </dsp:txXfrm>
    </dsp:sp>
    <dsp:sp modelId="{0E90C43A-77B2-4A5D-A9B9-0967EB8465CB}">
      <dsp:nvSpPr>
        <dsp:cNvPr id="0" name=""/>
        <dsp:cNvSpPr/>
      </dsp:nvSpPr>
      <dsp:spPr>
        <a:xfrm>
          <a:off x="818043" y="1322609"/>
          <a:ext cx="3272172" cy="1322609"/>
        </a:xfrm>
        <a:prstGeom prst="trapezoid">
          <a:avLst>
            <a:gd name="adj" fmla="val 61851"/>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ar-JO" sz="6500" kern="1200" dirty="0"/>
            <a:t> </a:t>
          </a:r>
          <a:endParaRPr lang="en-US" sz="6500" kern="1200" dirty="0"/>
        </a:p>
      </dsp:txBody>
      <dsp:txXfrm>
        <a:off x="1390673" y="1322609"/>
        <a:ext cx="2126912" cy="1322609"/>
      </dsp:txXfrm>
    </dsp:sp>
    <dsp:sp modelId="{B36EE6E6-96D0-45C7-91A3-A5CC2EB300AE}">
      <dsp:nvSpPr>
        <dsp:cNvPr id="0" name=""/>
        <dsp:cNvSpPr/>
      </dsp:nvSpPr>
      <dsp:spPr>
        <a:xfrm>
          <a:off x="0" y="2645218"/>
          <a:ext cx="4908258" cy="1322609"/>
        </a:xfrm>
        <a:prstGeom prst="trapezoid">
          <a:avLst>
            <a:gd name="adj" fmla="val 61851"/>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ar-JO" sz="6500" kern="1200" dirty="0"/>
            <a:t> </a:t>
          </a:r>
          <a:endParaRPr lang="en-US" sz="6500" kern="1200" dirty="0"/>
        </a:p>
      </dsp:txBody>
      <dsp:txXfrm>
        <a:off x="858945" y="2645218"/>
        <a:ext cx="3190368" cy="132260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511355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3480088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3.sv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8.svg"/></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43597" y="1733231"/>
            <a:ext cx="4995081" cy="1846659"/>
          </a:xfrm>
          <a:prstGeom prst="rect">
            <a:avLst/>
          </a:prstGeom>
          <a:noFill/>
        </p:spPr>
        <p:txBody>
          <a:bodyPr wrap="square" rtlCol="0">
            <a:spAutoFit/>
          </a:bodyPr>
          <a:lstStyle/>
          <a:p>
            <a:pPr algn="ctr"/>
            <a:r>
              <a:rPr lang="ar-EG" sz="3800" dirty="0">
                <a:solidFill>
                  <a:srgbClr val="00AEEF"/>
                </a:solidFill>
                <a:latin typeface="Times New Roman"/>
                <a:cs typeface="Times New Roman"/>
              </a:rPr>
              <a:t>التسويق الاجتماعي: من التخطيط إلى التنفيذ الفعّال للحملات المؤثرة</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الثانية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err="1">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4329351" y="1971334"/>
            <a:ext cx="6606218" cy="2677656"/>
          </a:xfrm>
          <a:prstGeom prst="rect">
            <a:avLst/>
          </a:prstGeom>
          <a:noFill/>
        </p:spPr>
        <p:txBody>
          <a:bodyPr wrap="square" rtlCol="0">
            <a:spAutoFit/>
          </a:bodyPr>
          <a:lstStyle/>
          <a:p>
            <a:pPr marL="457200" indent="-457200" algn="r" rtl="1">
              <a:buFont typeface="Arial" panose="020B0604020202020204" pitchFamily="34" charset="0"/>
              <a:buChar char="•"/>
            </a:pPr>
            <a:r>
              <a:rPr lang="ar-SA" sz="2800" b="1" dirty="0">
                <a:latin typeface="Calibri" panose="020F0502020204030204" pitchFamily="34" charset="0"/>
              </a:rPr>
              <a:t>مدخل إلى التسويق الاجتماعي</a:t>
            </a:r>
            <a:endParaRPr lang="ar-EG" sz="2800" b="1" dirty="0"/>
          </a:p>
          <a:p>
            <a:pPr marL="457200" indent="-457200" algn="r" rtl="1">
              <a:buFont typeface="Arial" panose="020B0604020202020204" pitchFamily="34" charset="0"/>
              <a:buChar char="•"/>
            </a:pPr>
            <a:r>
              <a:rPr lang="ar-EG" sz="2800" b="1" dirty="0"/>
              <a:t>اهداف وأهمية التسويق الاجتماعي.</a:t>
            </a:r>
          </a:p>
          <a:p>
            <a:pPr marL="457200" indent="-457200" algn="r" rtl="1">
              <a:buFont typeface="Arial" panose="020B0604020202020204" pitchFamily="34" charset="0"/>
              <a:buChar char="•"/>
            </a:pPr>
            <a:r>
              <a:rPr lang="ar-EG" sz="2800" b="1" dirty="0"/>
              <a:t>عناصر التسويق الاجتماعي.</a:t>
            </a:r>
          </a:p>
          <a:p>
            <a:pPr marL="457200" indent="-457200" algn="r" rtl="1">
              <a:buFont typeface="Arial" panose="020B0604020202020204" pitchFamily="34" charset="0"/>
              <a:buChar char="•"/>
            </a:pPr>
            <a:r>
              <a:rPr lang="ar-EG" sz="2800" b="1" dirty="0"/>
              <a:t>مبادئ التسويق الاجتماعي.</a:t>
            </a:r>
            <a:endParaRPr lang="en-US" sz="2800" b="1" dirty="0"/>
          </a:p>
          <a:p>
            <a:pPr marL="457200" indent="-457200" algn="r" rtl="1">
              <a:buFont typeface="Arial" panose="020B0604020202020204" pitchFamily="34" charset="0"/>
              <a:buChar char="•"/>
            </a:pPr>
            <a:r>
              <a:rPr lang="ar-EG" sz="2800" b="1" dirty="0"/>
              <a:t>مراحل تطور التسويق الاجتماعي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521122" y="1971334"/>
            <a:ext cx="7414447" cy="1815882"/>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عملية التسويق الاجتماعي</a:t>
            </a:r>
          </a:p>
          <a:p>
            <a:pPr marL="457200" indent="-457200" algn="r" rtl="1">
              <a:buFont typeface="Arial" panose="020B0604020202020204" pitchFamily="34" charset="0"/>
              <a:buChar char="•"/>
            </a:pPr>
            <a:r>
              <a:rPr lang="ar-EG" sz="2800" b="1" dirty="0"/>
              <a:t>مراحل إلاعداد والتخطيط لحملات التسويق الاجتماعي</a:t>
            </a:r>
          </a:p>
          <a:p>
            <a:pPr marL="457200" indent="-457200" algn="r" rtl="1">
              <a:buFont typeface="Arial" panose="020B0604020202020204" pitchFamily="34" charset="0"/>
              <a:buChar char="•"/>
            </a:pPr>
            <a:r>
              <a:rPr lang="ar-EG" sz="2800" b="1" dirty="0"/>
              <a:t>استراتيجيات</a:t>
            </a:r>
            <a:r>
              <a:rPr lang="en-US" sz="2800" b="1" dirty="0"/>
              <a:t> </a:t>
            </a:r>
            <a:r>
              <a:rPr lang="ar-EG" sz="2800" b="1" dirty="0"/>
              <a:t> تنفيذ حملات التسويق الاجتماعي</a:t>
            </a:r>
            <a:r>
              <a:rPr lang="en-US" sz="2800" b="1" dirty="0"/>
              <a:t>.</a:t>
            </a:r>
          </a:p>
          <a:p>
            <a:pPr marL="457200" indent="-457200" algn="r" rtl="1">
              <a:buFont typeface="Arial" panose="020B0604020202020204" pitchFamily="34" charset="0"/>
              <a:buChar char="•"/>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1640302" y="2392589"/>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783772" y="4973157"/>
            <a:ext cx="5091312" cy="574901"/>
          </a:xfrm>
          <a:prstGeom prst="rect">
            <a:avLst/>
          </a:prstGeom>
          <a:noFill/>
        </p:spPr>
        <p:txBody>
          <a:bodyPr wrap="square">
            <a:spAutoFit/>
          </a:bodyPr>
          <a:lstStyle/>
          <a:p>
            <a:pPr algn="ctr">
              <a:lnSpc>
                <a:spcPct val="120000"/>
              </a:lnSpc>
            </a:pPr>
            <a:r>
              <a:rPr lang="ar-EG" sz="2800" b="1" dirty="0">
                <a:latin typeface="Calibri" panose="020F0502020204030204" pitchFamily="34" charset="0"/>
              </a:rPr>
              <a:t>1. عملية </a:t>
            </a:r>
            <a:r>
              <a:rPr lang="ar-SA" sz="2800" b="1" dirty="0">
                <a:latin typeface="Calibri" panose="020F0502020204030204" pitchFamily="34" charset="0"/>
              </a:rPr>
              <a:t>التسويق الاجتماعي</a:t>
            </a:r>
            <a:endParaRPr lang="en-US" sz="2800" b="1" dirty="0">
              <a:latin typeface="Calibri" panose="020F0502020204030204" pitchFamily="34" charset="0"/>
            </a:endParaRPr>
          </a:p>
        </p:txBody>
      </p:sp>
    </p:spTree>
    <p:extLst>
      <p:ext uri="{BB962C8B-B14F-4D97-AF65-F5344CB8AC3E}">
        <p14:creationId xmlns:p14="http://schemas.microsoft.com/office/powerpoint/2010/main" val="3693361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38210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862672" y="1755158"/>
            <a:ext cx="8466655" cy="954107"/>
          </a:xfrm>
          <a:prstGeom prst="rect">
            <a:avLst/>
          </a:prstGeom>
          <a:noFill/>
        </p:spPr>
        <p:txBody>
          <a:bodyPr wrap="square" rtlCol="0">
            <a:spAutoFit/>
          </a:bodyPr>
          <a:lstStyle/>
          <a:p>
            <a:pPr lvl="0" algn="r" rtl="1"/>
            <a:r>
              <a:rPr lang="ar-EG" sz="2800" b="1" dirty="0">
                <a:latin typeface="+mj-lt"/>
              </a:rPr>
              <a:t>1. عملية </a:t>
            </a:r>
            <a:r>
              <a:rPr lang="ar-SA" sz="2800" b="1" dirty="0">
                <a:latin typeface="+mj-lt"/>
              </a:rPr>
              <a:t>التسويق الاجتماعي</a:t>
            </a:r>
            <a:r>
              <a:rPr lang="ar-EG" sz="2800" b="1" dirty="0">
                <a:latin typeface="+mj-lt"/>
              </a:rPr>
              <a:t>  </a:t>
            </a:r>
            <a:r>
              <a:rPr lang="ar-JO" sz="2800" b="1" dirty="0">
                <a:latin typeface="+mj-lt"/>
              </a:rPr>
              <a:t>(</a:t>
            </a:r>
            <a:r>
              <a:rPr lang="en-US" sz="2800" b="1" dirty="0">
                <a:latin typeface="+mj-lt"/>
              </a:rPr>
              <a:t>Process of </a:t>
            </a:r>
            <a:r>
              <a:rPr lang="en-MY" sz="2800" b="1" dirty="0">
                <a:solidFill>
                  <a:srgbClr val="C00000"/>
                </a:solidFill>
                <a:latin typeface="+mj-lt"/>
              </a:rPr>
              <a:t>Social Marketing</a:t>
            </a:r>
            <a:r>
              <a:rPr lang="ar-JO" sz="2800" b="1" dirty="0">
                <a:latin typeface="+mj-lt"/>
              </a:rPr>
              <a:t>)</a:t>
            </a:r>
            <a:endParaRPr lang="en-US" sz="2800" b="1" dirty="0">
              <a:latin typeface="+mj-lt"/>
            </a:endParaRPr>
          </a:p>
          <a:p>
            <a:pPr algn="r" rtl="1"/>
            <a:endParaRPr lang="en-US" sz="2800" dirty="0">
              <a:latin typeface="Microsoft Uighur" panose="02000000000000000000" pitchFamily="2" charset="-78"/>
            </a:endParaRPr>
          </a:p>
        </p:txBody>
      </p:sp>
      <p:sp>
        <p:nvSpPr>
          <p:cNvPr id="4" name="TextBox 3">
            <a:extLst>
              <a:ext uri="{FF2B5EF4-FFF2-40B4-BE49-F238E27FC236}">
                <a16:creationId xmlns:a16="http://schemas.microsoft.com/office/drawing/2014/main" xmlns="" id="{629F0848-1A29-B3FB-D59A-8603AADC96AD}"/>
              </a:ext>
            </a:extLst>
          </p:cNvPr>
          <p:cNvSpPr txBox="1"/>
          <p:nvPr/>
        </p:nvSpPr>
        <p:spPr>
          <a:xfrm>
            <a:off x="2405271" y="2388920"/>
            <a:ext cx="7618888" cy="2862322"/>
          </a:xfrm>
          <a:prstGeom prst="rect">
            <a:avLst/>
          </a:prstGeom>
          <a:noFill/>
        </p:spPr>
        <p:txBody>
          <a:bodyPr wrap="square" rtlCol="0">
            <a:spAutoFit/>
          </a:bodyPr>
          <a:lstStyle/>
          <a:p>
            <a:pPr marL="342900" lvl="0" indent="-342900" algn="r" rtl="1">
              <a:buFont typeface="Arial" panose="020B0604020202020204" pitchFamily="34" charset="0"/>
              <a:buChar char="•"/>
            </a:pPr>
            <a:r>
              <a:rPr lang="ar-EG" sz="2000" b="1" dirty="0"/>
              <a:t>التسويق الاجتماعي</a:t>
            </a:r>
            <a:r>
              <a:rPr lang="ar-EG" sz="2000" dirty="0"/>
              <a:t> هو استخدام مبادئ وتقنيات التسويق التجاري </a:t>
            </a:r>
            <a:r>
              <a:rPr lang="ar-EG" sz="2000" b="1" dirty="0"/>
              <a:t>لتحفيز تغيير سلوكي إرادي</a:t>
            </a:r>
            <a:r>
              <a:rPr lang="ar-EG" sz="2000" dirty="0"/>
              <a:t> لدى الأفراد أو المجتمعات، بهدف تحقيق </a:t>
            </a:r>
            <a:r>
              <a:rPr lang="ar-EG" sz="2000" b="1" dirty="0"/>
              <a:t>منفعة اجتماعية</a:t>
            </a:r>
            <a:r>
              <a:rPr lang="ar-EG" sz="2000" dirty="0"/>
              <a:t> أو </a:t>
            </a:r>
            <a:r>
              <a:rPr lang="ar-EG" sz="2000" b="1" dirty="0"/>
              <a:t>صحية</a:t>
            </a:r>
            <a:r>
              <a:rPr lang="ar-EG" sz="2000" dirty="0"/>
              <a:t> أو </a:t>
            </a:r>
            <a:r>
              <a:rPr lang="ar-EG" sz="2000" b="1" dirty="0"/>
              <a:t>بيئية</a:t>
            </a:r>
            <a:r>
              <a:rPr lang="ar-EG" sz="2000" dirty="0"/>
              <a:t> أو </a:t>
            </a:r>
            <a:r>
              <a:rPr lang="ar-EG" sz="2000" b="1" dirty="0"/>
              <a:t>ثقافية</a:t>
            </a:r>
            <a:r>
              <a:rPr lang="ar-EG" sz="2000" dirty="0"/>
              <a:t>.</a:t>
            </a:r>
            <a:br>
              <a:rPr lang="ar-EG" sz="2000" dirty="0"/>
            </a:br>
            <a:r>
              <a:rPr lang="ar-EG" sz="2000" dirty="0"/>
              <a:t>بعكس التسويق التجاري الذي يهدف لتحقيق الربح، فإن التسويق الاجتماعي يهدف إلى </a:t>
            </a:r>
            <a:r>
              <a:rPr lang="ar-EG" sz="2000" b="1" dirty="0"/>
              <a:t>تحسين جودة حياة الأفراد والمجتمعات</a:t>
            </a:r>
            <a:r>
              <a:rPr lang="ar-EG" sz="2000" dirty="0"/>
              <a:t>.</a:t>
            </a:r>
            <a:endParaRPr lang="en-US" sz="2000" dirty="0"/>
          </a:p>
          <a:p>
            <a:pPr marL="342900" lvl="0" indent="-342900" algn="just" rtl="1">
              <a:buFont typeface="Arial" panose="020B0604020202020204" pitchFamily="34" charset="0"/>
              <a:buChar char="•"/>
            </a:pPr>
            <a:endParaRPr lang="en-US" sz="1600" u="sng" dirty="0"/>
          </a:p>
          <a:p>
            <a:pPr marL="342900" lvl="0" indent="-342900" algn="just" rtl="1">
              <a:buFont typeface="Arial" panose="020B0604020202020204" pitchFamily="34" charset="0"/>
              <a:buChar char="•"/>
            </a:pPr>
            <a:r>
              <a:rPr lang="ar-EG" sz="2000" b="1" dirty="0"/>
              <a:t>عملية التسويق الاجتماعي</a:t>
            </a:r>
            <a:r>
              <a:rPr lang="ar-EG" sz="2000" dirty="0"/>
              <a:t> هي </a:t>
            </a:r>
            <a:r>
              <a:rPr lang="ar-EG" sz="2000" dirty="0">
                <a:solidFill>
                  <a:srgbClr val="FF0000"/>
                </a:solidFill>
              </a:rPr>
              <a:t>سلسلة خطوات منهجية </a:t>
            </a:r>
            <a:r>
              <a:rPr lang="ar-EG" sz="2000" dirty="0"/>
              <a:t>تهدف إلى التأثير في سلوك الأفراد لتحقيق منفعة اجتماعية، من خلال فهم الجمهور، تطوير استراتيجيات مناسبة، وتنفيذ برامج قائمة على مبادئ المشاركة والتفاعل والتقييم.</a:t>
            </a:r>
            <a:endParaRPr lang="en-MY" sz="2000" dirty="0"/>
          </a:p>
        </p:txBody>
      </p:sp>
      <p:pic>
        <p:nvPicPr>
          <p:cNvPr id="2" name="Picture 1"/>
          <p:cNvPicPr>
            <a:picLocks noChangeAspect="1"/>
          </p:cNvPicPr>
          <p:nvPr/>
        </p:nvPicPr>
        <p:blipFill>
          <a:blip r:embed="rId3"/>
          <a:stretch>
            <a:fillRect/>
          </a:stretch>
        </p:blipFill>
        <p:spPr>
          <a:xfrm>
            <a:off x="-913368" y="3729725"/>
            <a:ext cx="3013471" cy="1628120"/>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8A7A2B7-950F-08A7-5048-7028938A52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D0F5D1C-ACC9-5362-F905-2816BAF235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D3D99CC-772F-6156-0C9C-7B6CF71683E8}"/>
              </a:ext>
            </a:extLst>
          </p:cNvPr>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20E41F8-7D9D-8AE7-206F-9E78793A7B9A}"/>
              </a:ext>
            </a:extLst>
          </p:cNvPr>
          <p:cNvSpPr/>
          <p:nvPr/>
        </p:nvSpPr>
        <p:spPr>
          <a:xfrm>
            <a:off x="1191694" y="1780099"/>
            <a:ext cx="9345750" cy="4376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dirty="0"/>
              <a:t>1. </a:t>
            </a:r>
            <a:r>
              <a:rPr lang="ar-EG" b="1" dirty="0"/>
              <a:t>التخطيط (10%)</a:t>
            </a:r>
            <a:endParaRPr lang="ar-EG" dirty="0"/>
          </a:p>
          <a:p>
            <a:pPr>
              <a:buFont typeface="Arial" panose="020B0604020202020204" pitchFamily="34" charset="0"/>
              <a:buChar char="•"/>
            </a:pPr>
            <a:r>
              <a:rPr lang="ar-EG" dirty="0"/>
              <a:t>تحديد المشكلة الاجتماعية</a:t>
            </a:r>
          </a:p>
          <a:p>
            <a:pPr>
              <a:buFont typeface="Arial" panose="020B0604020202020204" pitchFamily="34" charset="0"/>
              <a:buChar char="•"/>
            </a:pPr>
            <a:r>
              <a:rPr lang="ar-EG" dirty="0"/>
              <a:t>تحليل الجمهور المستهدف وسلوكياته</a:t>
            </a:r>
          </a:p>
          <a:p>
            <a:r>
              <a:rPr lang="en-MY" b="1" dirty="0"/>
              <a:t>2. </a:t>
            </a:r>
            <a:r>
              <a:rPr lang="ar-EG" b="1" dirty="0"/>
              <a:t>الإعداد (20%)</a:t>
            </a:r>
            <a:endParaRPr lang="ar-EG" dirty="0"/>
          </a:p>
          <a:p>
            <a:pPr>
              <a:buFont typeface="Arial" panose="020B0604020202020204" pitchFamily="34" charset="0"/>
              <a:buChar char="•"/>
            </a:pPr>
            <a:r>
              <a:rPr lang="ar-EG" dirty="0"/>
              <a:t>وضع استراتيجية الحملة</a:t>
            </a:r>
          </a:p>
          <a:p>
            <a:pPr>
              <a:buFont typeface="Arial" panose="020B0604020202020204" pitchFamily="34" charset="0"/>
              <a:buChar char="•"/>
            </a:pPr>
            <a:r>
              <a:rPr lang="ar-EG" dirty="0"/>
              <a:t>تحديد الرسائل والقنوات المناسبة</a:t>
            </a:r>
          </a:p>
          <a:p>
            <a:r>
              <a:rPr lang="en-MY" b="1" dirty="0"/>
              <a:t>3. </a:t>
            </a:r>
            <a:r>
              <a:rPr lang="ar-EG" b="1" dirty="0"/>
              <a:t>الاختبار المسبق (30%)</a:t>
            </a:r>
            <a:endParaRPr lang="ar-EG" dirty="0"/>
          </a:p>
          <a:p>
            <a:pPr>
              <a:buFont typeface="Arial" panose="020B0604020202020204" pitchFamily="34" charset="0"/>
              <a:buChar char="•"/>
            </a:pPr>
            <a:r>
              <a:rPr lang="ar-EG" dirty="0"/>
              <a:t>اختبار الرسائل والمواد مع عينة من الجمهور</a:t>
            </a:r>
          </a:p>
          <a:p>
            <a:pPr>
              <a:buFont typeface="Arial" panose="020B0604020202020204" pitchFamily="34" charset="0"/>
              <a:buChar char="•"/>
            </a:pPr>
            <a:r>
              <a:rPr lang="ar-EG" dirty="0"/>
              <a:t>إجراء التعديلات بناءً على الملاحظات</a:t>
            </a:r>
          </a:p>
          <a:p>
            <a:r>
              <a:rPr lang="en-MY" b="1" dirty="0"/>
              <a:t>4. </a:t>
            </a:r>
            <a:r>
              <a:rPr lang="ar-EG" b="1" dirty="0"/>
              <a:t>التنفيذ (40%)</a:t>
            </a:r>
            <a:endParaRPr lang="ar-EG" dirty="0"/>
          </a:p>
          <a:p>
            <a:pPr>
              <a:buFont typeface="Arial" panose="020B0604020202020204" pitchFamily="34" charset="0"/>
              <a:buChar char="•"/>
            </a:pPr>
            <a:r>
              <a:rPr lang="ar-EG" dirty="0"/>
              <a:t>تنفيذ الحملة فعليًا</a:t>
            </a:r>
          </a:p>
          <a:p>
            <a:pPr>
              <a:buFont typeface="Arial" panose="020B0604020202020204" pitchFamily="34" charset="0"/>
              <a:buChar char="•"/>
            </a:pPr>
            <a:r>
              <a:rPr lang="ar-EG" dirty="0"/>
              <a:t>نشر الرسائل وتنظيم الفعاليات</a:t>
            </a:r>
          </a:p>
          <a:p>
            <a:r>
              <a:rPr lang="en-MY" b="1" dirty="0"/>
              <a:t>5. </a:t>
            </a:r>
            <a:r>
              <a:rPr lang="ar-EG" b="1" dirty="0"/>
              <a:t>التقييم (10%)</a:t>
            </a:r>
            <a:endParaRPr lang="ar-EG" dirty="0"/>
          </a:p>
          <a:p>
            <a:pPr>
              <a:buFont typeface="Arial" panose="020B0604020202020204" pitchFamily="34" charset="0"/>
              <a:buChar char="•"/>
            </a:pPr>
            <a:r>
              <a:rPr lang="ar-EG" dirty="0"/>
              <a:t>قياس الأثر وتحقيق الأهداف</a:t>
            </a:r>
          </a:p>
          <a:p>
            <a:pPr>
              <a:buFont typeface="Arial" panose="020B0604020202020204" pitchFamily="34" charset="0"/>
              <a:buChar char="•"/>
            </a:pPr>
            <a:r>
              <a:rPr lang="ar-EG" dirty="0"/>
              <a:t>تقديم توصيات لتحسين الحملات المستقبلية</a:t>
            </a:r>
          </a:p>
        </p:txBody>
      </p:sp>
      <p:pic>
        <p:nvPicPr>
          <p:cNvPr id="5" name="Graphic 21">
            <a:extLst>
              <a:ext uri="{FF2B5EF4-FFF2-40B4-BE49-F238E27FC236}">
                <a16:creationId xmlns:a16="http://schemas.microsoft.com/office/drawing/2014/main" xmlns="" id="{220BC6FE-DC83-B78C-CDE1-F893B0C3C3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2BFF37F-37B8-6EB2-CFC7-69F3A32CA263}"/>
              </a:ext>
            </a:extLst>
          </p:cNvPr>
          <p:cNvSpPr txBox="1"/>
          <p:nvPr/>
        </p:nvSpPr>
        <p:spPr>
          <a:xfrm>
            <a:off x="1844115" y="1997532"/>
            <a:ext cx="8466655" cy="523220"/>
          </a:xfrm>
          <a:prstGeom prst="rect">
            <a:avLst/>
          </a:prstGeom>
          <a:noFill/>
        </p:spPr>
        <p:txBody>
          <a:bodyPr wrap="square" rtlCol="0">
            <a:spAutoFit/>
          </a:bodyPr>
          <a:lstStyle/>
          <a:p>
            <a:pPr lvl="0" algn="r" rtl="1"/>
            <a:r>
              <a:rPr lang="ar-EG" sz="2800" b="1" dirty="0"/>
              <a:t>1.2  النموذج العام لعملية التسويق الاجتماعي</a:t>
            </a:r>
            <a:endParaRPr lang="en-US" sz="2800" b="1" dirty="0"/>
          </a:p>
        </p:txBody>
      </p:sp>
      <p:pic>
        <p:nvPicPr>
          <p:cNvPr id="4" name="Picture 3">
            <a:extLst>
              <a:ext uri="{FF2B5EF4-FFF2-40B4-BE49-F238E27FC236}">
                <a16:creationId xmlns:a16="http://schemas.microsoft.com/office/drawing/2014/main" xmlns="" id="{B49583CF-8172-DF70-B123-FAF285A43255}"/>
              </a:ext>
            </a:extLst>
          </p:cNvPr>
          <p:cNvPicPr>
            <a:picLocks noChangeAspect="1"/>
          </p:cNvPicPr>
          <p:nvPr/>
        </p:nvPicPr>
        <p:blipFill>
          <a:blip r:embed="rId3"/>
          <a:stretch>
            <a:fillRect/>
          </a:stretch>
        </p:blipFill>
        <p:spPr>
          <a:xfrm>
            <a:off x="195187" y="2659835"/>
            <a:ext cx="2736549" cy="2783454"/>
          </a:xfrm>
          <a:prstGeom prst="rect">
            <a:avLst/>
          </a:prstGeom>
        </p:spPr>
      </p:pic>
      <p:grpSp>
        <p:nvGrpSpPr>
          <p:cNvPr id="6" name="Group 5">
            <a:extLst>
              <a:ext uri="{FF2B5EF4-FFF2-40B4-BE49-F238E27FC236}">
                <a16:creationId xmlns:a16="http://schemas.microsoft.com/office/drawing/2014/main" xmlns="" id="{46605ABA-C713-88FF-68CF-E8C85E27606C}"/>
              </a:ext>
            </a:extLst>
          </p:cNvPr>
          <p:cNvGrpSpPr/>
          <p:nvPr/>
        </p:nvGrpSpPr>
        <p:grpSpPr>
          <a:xfrm>
            <a:off x="9785340" y="2810979"/>
            <a:ext cx="510072" cy="523220"/>
            <a:chOff x="10029148" y="4083885"/>
            <a:chExt cx="583810" cy="583810"/>
          </a:xfrm>
        </p:grpSpPr>
        <p:sp>
          <p:nvSpPr>
            <p:cNvPr id="8" name="Oval 7">
              <a:extLst>
                <a:ext uri="{FF2B5EF4-FFF2-40B4-BE49-F238E27FC236}">
                  <a16:creationId xmlns:a16="http://schemas.microsoft.com/office/drawing/2014/main" xmlns="" id="{D5BBC621-9251-37DF-9DCB-DDFABD1AB7BD}"/>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9" name="Rectangle 8">
              <a:extLst>
                <a:ext uri="{FF2B5EF4-FFF2-40B4-BE49-F238E27FC236}">
                  <a16:creationId xmlns:a16="http://schemas.microsoft.com/office/drawing/2014/main" xmlns="" id="{DB5E9A06-F24E-10EB-BF43-72EC22ADC798}"/>
                </a:ext>
              </a:extLst>
            </p:cNvPr>
            <p:cNvSpPr/>
            <p:nvPr/>
          </p:nvSpPr>
          <p:spPr>
            <a:xfrm>
              <a:off x="10126882" y="4225126"/>
              <a:ext cx="428322" cy="326433"/>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01</a:t>
              </a:r>
            </a:p>
          </p:txBody>
        </p:sp>
      </p:grpSp>
      <p:sp>
        <p:nvSpPr>
          <p:cNvPr id="11" name="TextBox 10">
            <a:extLst>
              <a:ext uri="{FF2B5EF4-FFF2-40B4-BE49-F238E27FC236}">
                <a16:creationId xmlns:a16="http://schemas.microsoft.com/office/drawing/2014/main" xmlns="" id="{7A5413C2-4D17-ABAC-B429-92F36CE1EBEA}"/>
              </a:ext>
            </a:extLst>
          </p:cNvPr>
          <p:cNvSpPr txBox="1"/>
          <p:nvPr/>
        </p:nvSpPr>
        <p:spPr>
          <a:xfrm>
            <a:off x="2907801" y="2891938"/>
            <a:ext cx="6834847" cy="861774"/>
          </a:xfrm>
          <a:prstGeom prst="rect">
            <a:avLst/>
          </a:prstGeom>
          <a:noFill/>
        </p:spPr>
        <p:txBody>
          <a:bodyPr wrap="square">
            <a:spAutoFit/>
          </a:bodyPr>
          <a:lstStyle/>
          <a:p>
            <a:pPr algn="just" rtl="1"/>
            <a:r>
              <a:rPr lang="ar-EG" sz="1800" b="1" dirty="0"/>
              <a:t>التخطيط</a:t>
            </a:r>
            <a:r>
              <a:rPr lang="ar-EG" sz="1800" dirty="0"/>
              <a:t> </a:t>
            </a:r>
            <a:r>
              <a:rPr lang="ar-EG" sz="1800" b="1" dirty="0">
                <a:solidFill>
                  <a:srgbClr val="C00000"/>
                </a:solidFill>
              </a:rPr>
              <a:t>(10%)</a:t>
            </a:r>
            <a:endParaRPr lang="en-US" sz="1800" b="1" dirty="0">
              <a:solidFill>
                <a:srgbClr val="C00000"/>
              </a:solidFill>
            </a:endParaRPr>
          </a:p>
          <a:p>
            <a:pPr algn="just" rtl="1"/>
            <a:r>
              <a:rPr lang="en-US" b="1" dirty="0">
                <a:solidFill>
                  <a:srgbClr val="C00000"/>
                </a:solidFill>
              </a:rPr>
              <a:t>	</a:t>
            </a:r>
            <a:r>
              <a:rPr lang="ar-EG" sz="1400" dirty="0"/>
              <a:t>تحديد المشكلة الاجتماعية</a:t>
            </a:r>
            <a:endParaRPr lang="en-US" sz="1400" dirty="0"/>
          </a:p>
          <a:p>
            <a:pPr algn="just" rtl="1"/>
            <a:r>
              <a:rPr lang="en-US" sz="1400" dirty="0"/>
              <a:t>	</a:t>
            </a:r>
            <a:r>
              <a:rPr lang="ar-EG" sz="1400" dirty="0"/>
              <a:t>تحليل الجمهور المستهدف وسلوكياته</a:t>
            </a:r>
          </a:p>
        </p:txBody>
      </p:sp>
      <p:grpSp>
        <p:nvGrpSpPr>
          <p:cNvPr id="12" name="Group 11">
            <a:extLst>
              <a:ext uri="{FF2B5EF4-FFF2-40B4-BE49-F238E27FC236}">
                <a16:creationId xmlns:a16="http://schemas.microsoft.com/office/drawing/2014/main" xmlns="" id="{5720BE29-4EBB-A21F-95A2-C71B0C8939A7}"/>
              </a:ext>
            </a:extLst>
          </p:cNvPr>
          <p:cNvGrpSpPr/>
          <p:nvPr/>
        </p:nvGrpSpPr>
        <p:grpSpPr>
          <a:xfrm>
            <a:off x="9797058" y="3849298"/>
            <a:ext cx="513712" cy="523220"/>
            <a:chOff x="10029148" y="4083885"/>
            <a:chExt cx="587976" cy="583810"/>
          </a:xfrm>
        </p:grpSpPr>
        <p:sp>
          <p:nvSpPr>
            <p:cNvPr id="13" name="Oval 12">
              <a:extLst>
                <a:ext uri="{FF2B5EF4-FFF2-40B4-BE49-F238E27FC236}">
                  <a16:creationId xmlns:a16="http://schemas.microsoft.com/office/drawing/2014/main" xmlns="" id="{2026D83B-A99D-A77A-BF3A-86638A6F913E}"/>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4" name="Rectangle 13">
              <a:extLst>
                <a:ext uri="{FF2B5EF4-FFF2-40B4-BE49-F238E27FC236}">
                  <a16:creationId xmlns:a16="http://schemas.microsoft.com/office/drawing/2014/main" xmlns="" id="{7FEE71DC-006A-B5C4-D71C-F64243109531}"/>
                </a:ext>
              </a:extLst>
            </p:cNvPr>
            <p:cNvSpPr/>
            <p:nvPr/>
          </p:nvSpPr>
          <p:spPr>
            <a:xfrm>
              <a:off x="10126882" y="4225125"/>
              <a:ext cx="490242" cy="377759"/>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02</a:t>
              </a:r>
            </a:p>
          </p:txBody>
        </p:sp>
      </p:grpSp>
      <p:sp>
        <p:nvSpPr>
          <p:cNvPr id="15" name="TextBox 14">
            <a:extLst>
              <a:ext uri="{FF2B5EF4-FFF2-40B4-BE49-F238E27FC236}">
                <a16:creationId xmlns:a16="http://schemas.microsoft.com/office/drawing/2014/main" xmlns="" id="{35CCB3E1-F912-93CF-A986-FA1C4277B383}"/>
              </a:ext>
            </a:extLst>
          </p:cNvPr>
          <p:cNvSpPr txBox="1"/>
          <p:nvPr/>
        </p:nvSpPr>
        <p:spPr>
          <a:xfrm>
            <a:off x="2958639" y="3922723"/>
            <a:ext cx="6834847" cy="861774"/>
          </a:xfrm>
          <a:prstGeom prst="rect">
            <a:avLst/>
          </a:prstGeom>
          <a:noFill/>
        </p:spPr>
        <p:txBody>
          <a:bodyPr wrap="square">
            <a:spAutoFit/>
          </a:bodyPr>
          <a:lstStyle/>
          <a:p>
            <a:pPr algn="just" rtl="1"/>
            <a:r>
              <a:rPr lang="ar-EG" sz="1800" b="1" dirty="0"/>
              <a:t>الإعداد</a:t>
            </a:r>
            <a:r>
              <a:rPr lang="ar-EG" sz="1800" dirty="0"/>
              <a:t> </a:t>
            </a:r>
            <a:r>
              <a:rPr lang="ar-EG" sz="1800" b="1" dirty="0">
                <a:solidFill>
                  <a:srgbClr val="C00000"/>
                </a:solidFill>
              </a:rPr>
              <a:t>(20%)</a:t>
            </a:r>
            <a:endParaRPr lang="en-US" sz="1800" b="1" dirty="0">
              <a:solidFill>
                <a:srgbClr val="C00000"/>
              </a:solidFill>
            </a:endParaRPr>
          </a:p>
          <a:p>
            <a:pPr algn="just" rtl="1"/>
            <a:r>
              <a:rPr lang="en-US" b="1" dirty="0">
                <a:solidFill>
                  <a:srgbClr val="C00000"/>
                </a:solidFill>
              </a:rPr>
              <a:t>	</a:t>
            </a:r>
            <a:r>
              <a:rPr lang="ar-EG" sz="1400" dirty="0"/>
              <a:t>وضع استراتيجية الحملة</a:t>
            </a:r>
            <a:endParaRPr lang="en-US" sz="1400" dirty="0"/>
          </a:p>
          <a:p>
            <a:pPr algn="just" rtl="1"/>
            <a:r>
              <a:rPr lang="en-US" sz="1400" dirty="0"/>
              <a:t>	</a:t>
            </a:r>
            <a:r>
              <a:rPr lang="ar-EG" sz="1400" dirty="0"/>
              <a:t>تحديد الرسائل والقنوات المناسبة.</a:t>
            </a:r>
          </a:p>
        </p:txBody>
      </p:sp>
      <p:grpSp>
        <p:nvGrpSpPr>
          <p:cNvPr id="16" name="Group 15">
            <a:extLst>
              <a:ext uri="{FF2B5EF4-FFF2-40B4-BE49-F238E27FC236}">
                <a16:creationId xmlns:a16="http://schemas.microsoft.com/office/drawing/2014/main" xmlns="" id="{CD9AE549-5CB9-3D62-F7F5-D63EAA7FF375}"/>
              </a:ext>
            </a:extLst>
          </p:cNvPr>
          <p:cNvGrpSpPr/>
          <p:nvPr/>
        </p:nvGrpSpPr>
        <p:grpSpPr>
          <a:xfrm>
            <a:off x="9785343" y="4792020"/>
            <a:ext cx="513712" cy="523220"/>
            <a:chOff x="10029148" y="4083885"/>
            <a:chExt cx="587976" cy="583810"/>
          </a:xfrm>
        </p:grpSpPr>
        <p:sp>
          <p:nvSpPr>
            <p:cNvPr id="17" name="Oval 16">
              <a:extLst>
                <a:ext uri="{FF2B5EF4-FFF2-40B4-BE49-F238E27FC236}">
                  <a16:creationId xmlns:a16="http://schemas.microsoft.com/office/drawing/2014/main" xmlns="" id="{BCE33D0C-DC3B-6D9E-7985-34847CA340EF}"/>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9" name="Rectangle 18">
              <a:extLst>
                <a:ext uri="{FF2B5EF4-FFF2-40B4-BE49-F238E27FC236}">
                  <a16:creationId xmlns:a16="http://schemas.microsoft.com/office/drawing/2014/main" xmlns="" id="{6B19F1BE-13E4-232B-CEB6-BE0FAF7754A2}"/>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03</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0" name="TextBox 19">
            <a:extLst>
              <a:ext uri="{FF2B5EF4-FFF2-40B4-BE49-F238E27FC236}">
                <a16:creationId xmlns:a16="http://schemas.microsoft.com/office/drawing/2014/main" xmlns="" id="{6B5850C8-DED8-D656-609E-831606AE1C22}"/>
              </a:ext>
            </a:extLst>
          </p:cNvPr>
          <p:cNvSpPr txBox="1"/>
          <p:nvPr/>
        </p:nvSpPr>
        <p:spPr>
          <a:xfrm>
            <a:off x="2907801" y="4921155"/>
            <a:ext cx="6834847" cy="800219"/>
          </a:xfrm>
          <a:prstGeom prst="rect">
            <a:avLst/>
          </a:prstGeom>
          <a:noFill/>
        </p:spPr>
        <p:txBody>
          <a:bodyPr wrap="square">
            <a:spAutoFit/>
          </a:bodyPr>
          <a:lstStyle/>
          <a:p>
            <a:pPr algn="just" rtl="1"/>
            <a:r>
              <a:rPr lang="ar-EG" sz="1800" b="1" dirty="0"/>
              <a:t>الاختبار المسبق </a:t>
            </a:r>
            <a:r>
              <a:rPr lang="ar-EG" sz="1800" b="1" dirty="0">
                <a:solidFill>
                  <a:srgbClr val="C00000"/>
                </a:solidFill>
              </a:rPr>
              <a:t>(30%)</a:t>
            </a:r>
            <a:endParaRPr lang="ar-JO" sz="1800" b="1" dirty="0">
              <a:solidFill>
                <a:srgbClr val="C00000"/>
              </a:solidFill>
            </a:endParaRPr>
          </a:p>
          <a:p>
            <a:pPr algn="just" rtl="1"/>
            <a:r>
              <a:rPr lang="ar-JO" sz="1400" dirty="0"/>
              <a:t>	</a:t>
            </a:r>
            <a:r>
              <a:rPr lang="ar-EG" sz="1400" dirty="0"/>
              <a:t>اختبار الرسائل والمواد مع عينة من الجمهور</a:t>
            </a:r>
            <a:endParaRPr lang="ar-JO" sz="1400" dirty="0"/>
          </a:p>
          <a:p>
            <a:pPr algn="just" rtl="1"/>
            <a:r>
              <a:rPr lang="ar-JO" sz="1400" dirty="0"/>
              <a:t>	</a:t>
            </a:r>
            <a:r>
              <a:rPr lang="ar-EG" sz="1400" dirty="0"/>
              <a:t>إجراء التعديلات بناءً على الملاحظات</a:t>
            </a:r>
          </a:p>
        </p:txBody>
      </p:sp>
      <p:grpSp>
        <p:nvGrpSpPr>
          <p:cNvPr id="21" name="Group 20">
            <a:extLst>
              <a:ext uri="{FF2B5EF4-FFF2-40B4-BE49-F238E27FC236}">
                <a16:creationId xmlns:a16="http://schemas.microsoft.com/office/drawing/2014/main" xmlns="" id="{FC735520-D159-0B6B-7C0C-C0BD5E526AFE}"/>
              </a:ext>
            </a:extLst>
          </p:cNvPr>
          <p:cNvGrpSpPr/>
          <p:nvPr/>
        </p:nvGrpSpPr>
        <p:grpSpPr>
          <a:xfrm>
            <a:off x="5556051" y="2898916"/>
            <a:ext cx="513712" cy="523220"/>
            <a:chOff x="10029148" y="4083885"/>
            <a:chExt cx="587976" cy="583810"/>
          </a:xfrm>
        </p:grpSpPr>
        <p:sp>
          <p:nvSpPr>
            <p:cNvPr id="22" name="Oval 21">
              <a:extLst>
                <a:ext uri="{FF2B5EF4-FFF2-40B4-BE49-F238E27FC236}">
                  <a16:creationId xmlns:a16="http://schemas.microsoft.com/office/drawing/2014/main" xmlns="" id="{0CC407A1-6ADF-07D8-A7ED-DB116AAB6A8A}"/>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4" name="Rectangle 23">
              <a:extLst>
                <a:ext uri="{FF2B5EF4-FFF2-40B4-BE49-F238E27FC236}">
                  <a16:creationId xmlns:a16="http://schemas.microsoft.com/office/drawing/2014/main" xmlns="" id="{C1B9A360-19C6-9F62-C6E1-F2488812B05C}"/>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04</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6" name="TextBox 25">
            <a:extLst>
              <a:ext uri="{FF2B5EF4-FFF2-40B4-BE49-F238E27FC236}">
                <a16:creationId xmlns:a16="http://schemas.microsoft.com/office/drawing/2014/main" xmlns="" id="{6E783DBB-ED25-866D-986D-6A27DA199255}"/>
              </a:ext>
            </a:extLst>
          </p:cNvPr>
          <p:cNvSpPr txBox="1"/>
          <p:nvPr/>
        </p:nvSpPr>
        <p:spPr>
          <a:xfrm>
            <a:off x="2040480" y="2972341"/>
            <a:ext cx="3511999" cy="861774"/>
          </a:xfrm>
          <a:prstGeom prst="rect">
            <a:avLst/>
          </a:prstGeom>
          <a:noFill/>
        </p:spPr>
        <p:txBody>
          <a:bodyPr wrap="square">
            <a:spAutoFit/>
          </a:bodyPr>
          <a:lstStyle/>
          <a:p>
            <a:pPr algn="just" rtl="1"/>
            <a:r>
              <a:rPr lang="ar-EG" sz="1800" b="1" dirty="0"/>
              <a:t>التنفيذ </a:t>
            </a:r>
            <a:r>
              <a:rPr lang="ar-EG" sz="1800" b="1" dirty="0">
                <a:solidFill>
                  <a:srgbClr val="C00000"/>
                </a:solidFill>
              </a:rPr>
              <a:t>(40%)</a:t>
            </a:r>
            <a:endParaRPr lang="ar-JO" sz="1800" b="1" dirty="0">
              <a:solidFill>
                <a:srgbClr val="C00000"/>
              </a:solidFill>
            </a:endParaRPr>
          </a:p>
          <a:p>
            <a:pPr algn="just" rtl="1"/>
            <a:r>
              <a:rPr lang="ar-JO" sz="1800" dirty="0"/>
              <a:t>	</a:t>
            </a:r>
            <a:r>
              <a:rPr lang="ar-EG" sz="1400" dirty="0"/>
              <a:t>تنفيذ الحملة فعليًا</a:t>
            </a:r>
            <a:endParaRPr lang="ar-JO" sz="1400" dirty="0"/>
          </a:p>
          <a:p>
            <a:pPr algn="just" rtl="1"/>
            <a:r>
              <a:rPr lang="ar-JO" sz="1400" dirty="0"/>
              <a:t>	</a:t>
            </a:r>
            <a:r>
              <a:rPr lang="ar-EG" sz="1400" dirty="0"/>
              <a:t>نشر الرسائل وتنظيم الفعاليات</a:t>
            </a:r>
          </a:p>
        </p:txBody>
      </p:sp>
      <p:grpSp>
        <p:nvGrpSpPr>
          <p:cNvPr id="27" name="Group 26">
            <a:extLst>
              <a:ext uri="{FF2B5EF4-FFF2-40B4-BE49-F238E27FC236}">
                <a16:creationId xmlns:a16="http://schemas.microsoft.com/office/drawing/2014/main" xmlns="" id="{9EBEF527-F30E-0530-5496-E3A718F11138}"/>
              </a:ext>
            </a:extLst>
          </p:cNvPr>
          <p:cNvGrpSpPr/>
          <p:nvPr/>
        </p:nvGrpSpPr>
        <p:grpSpPr>
          <a:xfrm>
            <a:off x="5552479" y="4046365"/>
            <a:ext cx="513712" cy="523220"/>
            <a:chOff x="10029148" y="4083885"/>
            <a:chExt cx="587976" cy="583810"/>
          </a:xfrm>
        </p:grpSpPr>
        <p:sp>
          <p:nvSpPr>
            <p:cNvPr id="28" name="Oval 27">
              <a:extLst>
                <a:ext uri="{FF2B5EF4-FFF2-40B4-BE49-F238E27FC236}">
                  <a16:creationId xmlns:a16="http://schemas.microsoft.com/office/drawing/2014/main" xmlns="" id="{8AAC3F90-46F4-DA86-79FD-EC8B28996D60}"/>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9" name="Rectangle 28">
              <a:extLst>
                <a:ext uri="{FF2B5EF4-FFF2-40B4-BE49-F238E27FC236}">
                  <a16:creationId xmlns:a16="http://schemas.microsoft.com/office/drawing/2014/main" xmlns="" id="{F3FF3EA9-ED94-DAF4-0B3D-A38AEE5D0678}"/>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05</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30" name="TextBox 29">
            <a:extLst>
              <a:ext uri="{FF2B5EF4-FFF2-40B4-BE49-F238E27FC236}">
                <a16:creationId xmlns:a16="http://schemas.microsoft.com/office/drawing/2014/main" xmlns="" id="{63343A38-89EB-FEA9-45A6-DEC49C9E71BE}"/>
              </a:ext>
            </a:extLst>
          </p:cNvPr>
          <p:cNvSpPr txBox="1"/>
          <p:nvPr/>
        </p:nvSpPr>
        <p:spPr>
          <a:xfrm>
            <a:off x="1365896" y="4119790"/>
            <a:ext cx="4183012" cy="861774"/>
          </a:xfrm>
          <a:prstGeom prst="rect">
            <a:avLst/>
          </a:prstGeom>
          <a:noFill/>
        </p:spPr>
        <p:txBody>
          <a:bodyPr wrap="square">
            <a:spAutoFit/>
          </a:bodyPr>
          <a:lstStyle/>
          <a:p>
            <a:pPr algn="just" rtl="1"/>
            <a:r>
              <a:rPr lang="ar-EG" sz="1800" b="1" dirty="0"/>
              <a:t>التقييم</a:t>
            </a:r>
            <a:r>
              <a:rPr lang="ar-EG" sz="1800" dirty="0"/>
              <a:t> </a:t>
            </a:r>
            <a:r>
              <a:rPr lang="ar-EG" sz="1800" b="1" dirty="0">
                <a:solidFill>
                  <a:srgbClr val="C00000"/>
                </a:solidFill>
              </a:rPr>
              <a:t>(10%)</a:t>
            </a:r>
            <a:endParaRPr lang="ar-JO" sz="1800" b="1" dirty="0">
              <a:solidFill>
                <a:srgbClr val="C00000"/>
              </a:solidFill>
            </a:endParaRPr>
          </a:p>
          <a:p>
            <a:pPr algn="just" rtl="1"/>
            <a:r>
              <a:rPr lang="ar-JO" b="1" dirty="0">
                <a:solidFill>
                  <a:srgbClr val="C00000"/>
                </a:solidFill>
              </a:rPr>
              <a:t>	</a:t>
            </a:r>
            <a:r>
              <a:rPr lang="ar-EG" sz="1400" dirty="0"/>
              <a:t>قياس الأثر وتحقيق الأهداف</a:t>
            </a:r>
            <a:endParaRPr lang="ar-JO" sz="1400" dirty="0"/>
          </a:p>
          <a:p>
            <a:pPr algn="just" rtl="1"/>
            <a:r>
              <a:rPr lang="ar-JO" sz="1400" dirty="0"/>
              <a:t>	</a:t>
            </a:r>
            <a:r>
              <a:rPr lang="ar-EG" sz="1400" dirty="0"/>
              <a:t>تقديم توصيات لتحسين الحملات</a:t>
            </a:r>
          </a:p>
        </p:txBody>
      </p:sp>
    </p:spTree>
    <p:extLst>
      <p:ext uri="{BB962C8B-B14F-4D97-AF65-F5344CB8AC3E}">
        <p14:creationId xmlns:p14="http://schemas.microsoft.com/office/powerpoint/2010/main" val="3885598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80FB11A-A89D-2973-7D3B-580DB3B850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1B3EE93-E156-0D81-0BCD-A1983E8585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032C0B1-566C-FDBA-F27E-929AD43AE122}"/>
              </a:ext>
            </a:extLst>
          </p:cNvPr>
          <p:cNvSpPr/>
          <p:nvPr/>
        </p:nvSpPr>
        <p:spPr>
          <a:xfrm>
            <a:off x="-911640" y="1155869"/>
            <a:ext cx="3537818"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40FB9CF-9EEE-8480-A851-5D976D964CA5}"/>
              </a:ext>
            </a:extLst>
          </p:cNvPr>
          <p:cNvSpPr/>
          <p:nvPr/>
        </p:nvSpPr>
        <p:spPr>
          <a:xfrm>
            <a:off x="1191694" y="1595803"/>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0ECE2541-6209-3D59-F3DA-A885BE1C66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1A2F78B-ACBF-A3CB-5D3C-0576F2FE413E}"/>
              </a:ext>
            </a:extLst>
          </p:cNvPr>
          <p:cNvSpPr txBox="1"/>
          <p:nvPr/>
        </p:nvSpPr>
        <p:spPr>
          <a:xfrm>
            <a:off x="1807779" y="1735721"/>
            <a:ext cx="8415681"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3</a:t>
            </a:r>
            <a:r>
              <a:rPr lang="ar-EG" sz="2800" b="1" dirty="0">
                <a:latin typeface="+mj-lt"/>
              </a:rPr>
              <a:t>   مراحل عملية التسويق الاجتماعي </a:t>
            </a:r>
            <a:r>
              <a:rPr lang="ar-JO" sz="2800" b="1" dirty="0">
                <a:latin typeface="+mj-lt"/>
              </a:rPr>
              <a:t>(</a:t>
            </a:r>
            <a:r>
              <a:rPr lang="ar-EG" sz="2800" b="1" dirty="0">
                <a:latin typeface="+mj-lt"/>
              </a:rPr>
              <a:t>نموذج  </a:t>
            </a:r>
            <a:r>
              <a:rPr lang="en-US" sz="2400" b="1" dirty="0">
                <a:latin typeface="+mj-lt"/>
              </a:rPr>
              <a:t>((</a:t>
            </a:r>
            <a:r>
              <a:rPr lang="en-MY" sz="2400" b="1" dirty="0">
                <a:latin typeface="+mj-lt"/>
              </a:rPr>
              <a:t>C-B-E</a:t>
            </a:r>
            <a:r>
              <a:rPr lang="en-MY" sz="2400" dirty="0"/>
              <a:t>)</a:t>
            </a:r>
            <a:endParaRPr lang="en-US" sz="2400" b="1" dirty="0">
              <a:latin typeface="+mj-lt"/>
            </a:endParaRPr>
          </a:p>
        </p:txBody>
      </p:sp>
      <p:cxnSp>
        <p:nvCxnSpPr>
          <p:cNvPr id="6" name="Straight Connector 5">
            <a:extLst>
              <a:ext uri="{FF2B5EF4-FFF2-40B4-BE49-F238E27FC236}">
                <a16:creationId xmlns:a16="http://schemas.microsoft.com/office/drawing/2014/main" xmlns="" id="{B6BE45F6-D321-94CC-CD03-4F5D368D8849}"/>
              </a:ext>
            </a:extLst>
          </p:cNvPr>
          <p:cNvCxnSpPr>
            <a:cxnSpLocks/>
          </p:cNvCxnSpPr>
          <p:nvPr/>
        </p:nvCxnSpPr>
        <p:spPr>
          <a:xfrm>
            <a:off x="6082594" y="3179742"/>
            <a:ext cx="2504814" cy="0"/>
          </a:xfrm>
          <a:prstGeom prst="line">
            <a:avLst/>
          </a:prstGeom>
          <a:ln>
            <a:solidFill>
              <a:srgbClr val="A5A5A5"/>
            </a:solidFill>
          </a:ln>
        </p:spPr>
        <p:style>
          <a:lnRef idx="1">
            <a:schemeClr val="accent2"/>
          </a:lnRef>
          <a:fillRef idx="0">
            <a:schemeClr val="accent2"/>
          </a:fillRef>
          <a:effectRef idx="0">
            <a:schemeClr val="accent2"/>
          </a:effectRef>
          <a:fontRef idx="minor">
            <a:schemeClr val="tx1"/>
          </a:fontRef>
        </p:style>
      </p:cxnSp>
      <p:cxnSp>
        <p:nvCxnSpPr>
          <p:cNvPr id="8" name="Straight Connector 7">
            <a:extLst>
              <a:ext uri="{FF2B5EF4-FFF2-40B4-BE49-F238E27FC236}">
                <a16:creationId xmlns:a16="http://schemas.microsoft.com/office/drawing/2014/main" xmlns="" id="{A397FD27-BEBD-12AC-B934-F4E112F93FDC}"/>
              </a:ext>
            </a:extLst>
          </p:cNvPr>
          <p:cNvCxnSpPr/>
          <p:nvPr/>
        </p:nvCxnSpPr>
        <p:spPr>
          <a:xfrm>
            <a:off x="7335077" y="5313130"/>
            <a:ext cx="2057400" cy="0"/>
          </a:xfrm>
          <a:prstGeom prst="line">
            <a:avLst/>
          </a:prstGeom>
          <a:ln>
            <a:solidFill>
              <a:srgbClr val="A5A5A5"/>
            </a:solidFill>
          </a:ln>
        </p:spPr>
        <p:style>
          <a:lnRef idx="1">
            <a:schemeClr val="accent2"/>
          </a:lnRef>
          <a:fillRef idx="0">
            <a:schemeClr val="accent2"/>
          </a:fillRef>
          <a:effectRef idx="0">
            <a:schemeClr val="accent2"/>
          </a:effectRef>
          <a:fontRef idx="minor">
            <a:schemeClr val="tx1"/>
          </a:fontRef>
        </p:style>
      </p:cxnSp>
      <p:graphicFrame>
        <p:nvGraphicFramePr>
          <p:cNvPr id="9" name="Diagram 8">
            <a:extLst>
              <a:ext uri="{FF2B5EF4-FFF2-40B4-BE49-F238E27FC236}">
                <a16:creationId xmlns:a16="http://schemas.microsoft.com/office/drawing/2014/main" xmlns="" id="{9C82A0A6-3AAA-05FB-5569-72BD476B3BD1}"/>
              </a:ext>
            </a:extLst>
          </p:cNvPr>
          <p:cNvGraphicFramePr/>
          <p:nvPr>
            <p:extLst>
              <p:ext uri="{D42A27DB-BD31-4B8C-83A1-F6EECF244321}">
                <p14:modId xmlns:p14="http://schemas.microsoft.com/office/powerpoint/2010/main" val="2240054308"/>
              </p:ext>
            </p:extLst>
          </p:nvPr>
        </p:nvGraphicFramePr>
        <p:xfrm>
          <a:off x="3261227" y="2389272"/>
          <a:ext cx="4908259" cy="3967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xmlns="" id="{78E8909B-8D3B-11E3-860A-FCA9173CF24C}"/>
              </a:ext>
            </a:extLst>
          </p:cNvPr>
          <p:cNvSpPr txBox="1"/>
          <p:nvPr/>
        </p:nvSpPr>
        <p:spPr>
          <a:xfrm>
            <a:off x="4686654" y="5418186"/>
            <a:ext cx="2057401" cy="584775"/>
          </a:xfrm>
          <a:prstGeom prst="rect">
            <a:avLst/>
          </a:prstGeom>
          <a:noFill/>
        </p:spPr>
        <p:txBody>
          <a:bodyPr wrap="square" rtlCol="1">
            <a:spAutoFit/>
          </a:bodyPr>
          <a:lstStyle>
            <a:defPPr>
              <a:defRPr lang="x-none"/>
            </a:defPPr>
            <a:lvl1pPr algn="r" rtl="1">
              <a:defRPr sz="5400" b="1">
                <a:solidFill>
                  <a:schemeClr val="bg1"/>
                </a:solidFill>
                <a:latin typeface="A Jannat LT" panose="01000000000000000000" pitchFamily="2" charset="-78"/>
                <a:cs typeface="A Jannat LT" panose="01000000000000000000" pitchFamily="2" charset="-78"/>
              </a:defRPr>
            </a:lvl1pPr>
          </a:lstStyle>
          <a:p>
            <a:pPr algn="ctr"/>
            <a:r>
              <a:rPr lang="ar-JO" sz="1600" dirty="0"/>
              <a:t>التفاعل</a:t>
            </a:r>
          </a:p>
          <a:p>
            <a:pPr algn="ctr"/>
            <a:r>
              <a:rPr lang="en-US" sz="1600" dirty="0"/>
              <a:t>E-</a:t>
            </a:r>
            <a:r>
              <a:rPr lang="en-US" sz="1600" dirty="0" err="1"/>
              <a:t>Engane</a:t>
            </a:r>
            <a:endParaRPr lang="en-US" sz="1600" dirty="0"/>
          </a:p>
        </p:txBody>
      </p:sp>
      <p:sp>
        <p:nvSpPr>
          <p:cNvPr id="11" name="TextBox 10">
            <a:extLst>
              <a:ext uri="{FF2B5EF4-FFF2-40B4-BE49-F238E27FC236}">
                <a16:creationId xmlns:a16="http://schemas.microsoft.com/office/drawing/2014/main" xmlns="" id="{FECD9B67-11F0-9013-7CFF-62A313B32F0A}"/>
              </a:ext>
            </a:extLst>
          </p:cNvPr>
          <p:cNvSpPr txBox="1"/>
          <p:nvPr/>
        </p:nvSpPr>
        <p:spPr>
          <a:xfrm>
            <a:off x="4686654" y="4153172"/>
            <a:ext cx="2057401" cy="584775"/>
          </a:xfrm>
          <a:prstGeom prst="rect">
            <a:avLst/>
          </a:prstGeom>
          <a:noFill/>
        </p:spPr>
        <p:txBody>
          <a:bodyPr wrap="square" rtlCol="1">
            <a:spAutoFit/>
          </a:bodyPr>
          <a:lstStyle>
            <a:defPPr>
              <a:defRPr lang="x-none"/>
            </a:defPPr>
            <a:lvl1pPr algn="r" rtl="1">
              <a:defRPr sz="5400" b="1">
                <a:solidFill>
                  <a:schemeClr val="bg1"/>
                </a:solidFill>
                <a:latin typeface="A Jannat LT" panose="01000000000000000000" pitchFamily="2" charset="-78"/>
                <a:cs typeface="A Jannat LT" panose="01000000000000000000" pitchFamily="2" charset="-78"/>
              </a:defRPr>
            </a:lvl1pPr>
          </a:lstStyle>
          <a:p>
            <a:pPr algn="ctr"/>
            <a:r>
              <a:rPr lang="ar-JO" sz="1600" dirty="0"/>
              <a:t>البناء </a:t>
            </a:r>
          </a:p>
          <a:p>
            <a:pPr algn="ctr"/>
            <a:r>
              <a:rPr lang="en-US" sz="1600" dirty="0"/>
              <a:t>B-build</a:t>
            </a:r>
            <a:endParaRPr lang="x-none" sz="1600" dirty="0"/>
          </a:p>
        </p:txBody>
      </p:sp>
      <p:grpSp>
        <p:nvGrpSpPr>
          <p:cNvPr id="12" name="Group 11">
            <a:extLst>
              <a:ext uri="{FF2B5EF4-FFF2-40B4-BE49-F238E27FC236}">
                <a16:creationId xmlns:a16="http://schemas.microsoft.com/office/drawing/2014/main" xmlns="" id="{C3ADE700-B4B7-CC7E-6450-E0F3BEE9BF9D}"/>
              </a:ext>
            </a:extLst>
          </p:cNvPr>
          <p:cNvGrpSpPr/>
          <p:nvPr/>
        </p:nvGrpSpPr>
        <p:grpSpPr>
          <a:xfrm>
            <a:off x="8229600" y="4800036"/>
            <a:ext cx="2874351" cy="1700644"/>
            <a:chOff x="9054607" y="4514857"/>
            <a:chExt cx="2874351" cy="1700644"/>
          </a:xfrm>
        </p:grpSpPr>
        <p:sp>
          <p:nvSpPr>
            <p:cNvPr id="13" name="Rectangle 12">
              <a:extLst>
                <a:ext uri="{FF2B5EF4-FFF2-40B4-BE49-F238E27FC236}">
                  <a16:creationId xmlns:a16="http://schemas.microsoft.com/office/drawing/2014/main" xmlns="" id="{33D4AB93-D269-089F-6143-958A1C4BE528}"/>
                </a:ext>
              </a:extLst>
            </p:cNvPr>
            <p:cNvSpPr/>
            <p:nvPr/>
          </p:nvSpPr>
          <p:spPr>
            <a:xfrm>
              <a:off x="9161219" y="4514857"/>
              <a:ext cx="2767739" cy="155706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5" name="TextBox 14">
              <a:extLst>
                <a:ext uri="{FF2B5EF4-FFF2-40B4-BE49-F238E27FC236}">
                  <a16:creationId xmlns:a16="http://schemas.microsoft.com/office/drawing/2014/main" xmlns="" id="{CC1EDC7C-F73A-EF3F-7C21-67FFFA26E8F0}"/>
                </a:ext>
              </a:extLst>
            </p:cNvPr>
            <p:cNvSpPr txBox="1"/>
            <p:nvPr/>
          </p:nvSpPr>
          <p:spPr>
            <a:xfrm>
              <a:off x="9054607" y="4645841"/>
              <a:ext cx="2874351" cy="1569660"/>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b="0" dirty="0">
                  <a:solidFill>
                    <a:schemeClr val="tx1"/>
                  </a:solidFill>
                </a:rPr>
                <a:t>تعزيز التفاعل المستمر مع المجتمع لضمان تبني الحلول وتطبيقها بشكل فعّال ومستدام.</a:t>
              </a:r>
            </a:p>
            <a:p>
              <a:pPr algn="justLow"/>
              <a:r>
                <a:rPr lang="ar-SA" sz="1200" b="0" dirty="0">
                  <a:solidFill>
                    <a:schemeClr val="tx1"/>
                  </a:solidFill>
                </a:rPr>
                <a:t>هذا النموذج يركز على إشراك المجتمع في جميع مراحل البرنامج، من الفكرة وحتى التنفيذ والتقييم، لضمان فعالية التغيير.</a:t>
              </a:r>
            </a:p>
          </p:txBody>
        </p:sp>
      </p:grpSp>
      <p:sp>
        <p:nvSpPr>
          <p:cNvPr id="16" name="TextBox 15">
            <a:extLst>
              <a:ext uri="{FF2B5EF4-FFF2-40B4-BE49-F238E27FC236}">
                <a16:creationId xmlns:a16="http://schemas.microsoft.com/office/drawing/2014/main" xmlns="" id="{2C22D895-AE0B-D74E-5C46-7D0373BA5A93}"/>
              </a:ext>
            </a:extLst>
          </p:cNvPr>
          <p:cNvSpPr txBox="1"/>
          <p:nvPr/>
        </p:nvSpPr>
        <p:spPr>
          <a:xfrm>
            <a:off x="5047887" y="3213082"/>
            <a:ext cx="1334934" cy="415498"/>
          </a:xfrm>
          <a:prstGeom prst="rect">
            <a:avLst/>
          </a:prstGeom>
          <a:noFill/>
        </p:spPr>
        <p:txBody>
          <a:bodyPr wrap="square" rtlCol="1">
            <a:spAutoFit/>
          </a:bodyPr>
          <a:lstStyle>
            <a:defPPr>
              <a:defRPr lang="x-none"/>
            </a:defPPr>
            <a:lvl1pPr algn="ctr" rtl="1">
              <a:defRPr sz="1600" b="1">
                <a:solidFill>
                  <a:schemeClr val="bg1"/>
                </a:solidFill>
                <a:latin typeface="A Jannat LT" panose="01000000000000000000" pitchFamily="2" charset="-78"/>
                <a:cs typeface="A Jannat LT" panose="01000000000000000000" pitchFamily="2" charset="-78"/>
              </a:defRPr>
            </a:lvl1pPr>
          </a:lstStyle>
          <a:p>
            <a:r>
              <a:rPr lang="ar-JO" sz="1000" dirty="0"/>
              <a:t>التشارك في الانشاء </a:t>
            </a:r>
            <a:r>
              <a:rPr lang="en-MY" sz="1050" b="1" dirty="0"/>
              <a:t>C – Co-create</a:t>
            </a:r>
            <a:endParaRPr lang="en-US" sz="1000" dirty="0"/>
          </a:p>
        </p:txBody>
      </p:sp>
      <p:cxnSp>
        <p:nvCxnSpPr>
          <p:cNvPr id="17" name="Straight Connector 16">
            <a:extLst>
              <a:ext uri="{FF2B5EF4-FFF2-40B4-BE49-F238E27FC236}">
                <a16:creationId xmlns:a16="http://schemas.microsoft.com/office/drawing/2014/main" xmlns="" id="{67658A39-C4EF-D033-6165-2F71BCD18F12}"/>
              </a:ext>
            </a:extLst>
          </p:cNvPr>
          <p:cNvCxnSpPr/>
          <p:nvPr/>
        </p:nvCxnSpPr>
        <p:spPr>
          <a:xfrm>
            <a:off x="2629254" y="4439140"/>
            <a:ext cx="2057400" cy="0"/>
          </a:xfrm>
          <a:prstGeom prst="line">
            <a:avLst/>
          </a:prstGeom>
          <a:ln>
            <a:solidFill>
              <a:srgbClr val="A5A5A5"/>
            </a:solidFill>
          </a:ln>
        </p:spPr>
        <p:style>
          <a:lnRef idx="1">
            <a:schemeClr val="accent2"/>
          </a:lnRef>
          <a:fillRef idx="0">
            <a:schemeClr val="accent2"/>
          </a:fillRef>
          <a:effectRef idx="0">
            <a:schemeClr val="accent2"/>
          </a:effectRef>
          <a:fontRef idx="minor">
            <a:schemeClr val="tx1"/>
          </a:fontRef>
        </p:style>
      </p:cxnSp>
      <p:grpSp>
        <p:nvGrpSpPr>
          <p:cNvPr id="19" name="Group 18">
            <a:extLst>
              <a:ext uri="{FF2B5EF4-FFF2-40B4-BE49-F238E27FC236}">
                <a16:creationId xmlns:a16="http://schemas.microsoft.com/office/drawing/2014/main" xmlns="" id="{924756AD-D43B-715C-7BE2-BEA5711C91DA}"/>
              </a:ext>
            </a:extLst>
          </p:cNvPr>
          <p:cNvGrpSpPr/>
          <p:nvPr/>
        </p:nvGrpSpPr>
        <p:grpSpPr>
          <a:xfrm>
            <a:off x="8336212" y="2872408"/>
            <a:ext cx="2075531" cy="1484425"/>
            <a:chOff x="9161219" y="4514857"/>
            <a:chExt cx="2415205" cy="1630820"/>
          </a:xfrm>
        </p:grpSpPr>
        <p:sp>
          <p:nvSpPr>
            <p:cNvPr id="20" name="Rectangle 19">
              <a:extLst>
                <a:ext uri="{FF2B5EF4-FFF2-40B4-BE49-F238E27FC236}">
                  <a16:creationId xmlns:a16="http://schemas.microsoft.com/office/drawing/2014/main" xmlns="" id="{19495BA0-0D75-1BAB-094E-6C87C2A737EB}"/>
                </a:ext>
              </a:extLst>
            </p:cNvPr>
            <p:cNvSpPr/>
            <p:nvPr/>
          </p:nvSpPr>
          <p:spPr>
            <a:xfrm>
              <a:off x="9161219" y="4514857"/>
              <a:ext cx="2415205" cy="16308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2" name="TextBox 21">
              <a:extLst>
                <a:ext uri="{FF2B5EF4-FFF2-40B4-BE49-F238E27FC236}">
                  <a16:creationId xmlns:a16="http://schemas.microsoft.com/office/drawing/2014/main" xmlns="" id="{4186227B-2DBE-1462-4597-F3C81B913915}"/>
                </a:ext>
              </a:extLst>
            </p:cNvPr>
            <p:cNvSpPr txBox="1"/>
            <p:nvPr/>
          </p:nvSpPr>
          <p:spPr>
            <a:xfrm>
              <a:off x="9161219" y="4514857"/>
              <a:ext cx="2397685" cy="1318706"/>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b="0" dirty="0">
                  <a:solidFill>
                    <a:schemeClr val="tx1"/>
                  </a:solidFill>
                </a:rPr>
                <a:t>إشراك المجتمع أو الفئات المستهدفة في تصميم الحلول منذ البداية، لضمان أن تعكس احتياجاتهم وقيمهم</a:t>
              </a:r>
              <a:r>
                <a:rPr lang="ar-SA" sz="1200" b="0" dirty="0">
                  <a:solidFill>
                    <a:schemeClr val="bg1">
                      <a:lumMod val="65000"/>
                    </a:schemeClr>
                  </a:solidFill>
                </a:rPr>
                <a:t>.</a:t>
              </a:r>
            </a:p>
          </p:txBody>
        </p:sp>
      </p:grpSp>
      <p:grpSp>
        <p:nvGrpSpPr>
          <p:cNvPr id="24" name="Group 23">
            <a:extLst>
              <a:ext uri="{FF2B5EF4-FFF2-40B4-BE49-F238E27FC236}">
                <a16:creationId xmlns:a16="http://schemas.microsoft.com/office/drawing/2014/main" xmlns="" id="{47425C29-5B48-E7BC-79BE-042201312470}"/>
              </a:ext>
            </a:extLst>
          </p:cNvPr>
          <p:cNvGrpSpPr/>
          <p:nvPr/>
        </p:nvGrpSpPr>
        <p:grpSpPr>
          <a:xfrm>
            <a:off x="1647367" y="3747140"/>
            <a:ext cx="2052236" cy="1671045"/>
            <a:chOff x="9023337" y="4514856"/>
            <a:chExt cx="2553087" cy="1671045"/>
          </a:xfrm>
        </p:grpSpPr>
        <p:sp>
          <p:nvSpPr>
            <p:cNvPr id="26" name="Rectangle 25">
              <a:extLst>
                <a:ext uri="{FF2B5EF4-FFF2-40B4-BE49-F238E27FC236}">
                  <a16:creationId xmlns:a16="http://schemas.microsoft.com/office/drawing/2014/main" xmlns="" id="{6DCACEAB-5C06-E87D-2038-9A668243A582}"/>
                </a:ext>
              </a:extLst>
            </p:cNvPr>
            <p:cNvSpPr/>
            <p:nvPr/>
          </p:nvSpPr>
          <p:spPr>
            <a:xfrm>
              <a:off x="9161219" y="4514856"/>
              <a:ext cx="2415205" cy="167104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8" name="TextBox 27">
              <a:extLst>
                <a:ext uri="{FF2B5EF4-FFF2-40B4-BE49-F238E27FC236}">
                  <a16:creationId xmlns:a16="http://schemas.microsoft.com/office/drawing/2014/main" xmlns="" id="{572C1BC8-0C89-8BEB-AE54-9EE63CC5772E}"/>
                </a:ext>
              </a:extLst>
            </p:cNvPr>
            <p:cNvSpPr txBox="1"/>
            <p:nvPr/>
          </p:nvSpPr>
          <p:spPr>
            <a:xfrm>
              <a:off x="9023337" y="4673372"/>
              <a:ext cx="2435382" cy="1384995"/>
            </a:xfrm>
            <a:prstGeom prst="rect">
              <a:avLst/>
            </a:prstGeom>
            <a:noFill/>
          </p:spPr>
          <p:txBody>
            <a:bodyPr wrap="square" rtlCol="1">
              <a:spAutoFit/>
            </a:bodyPr>
            <a:lstStyle>
              <a:defPPr>
                <a:defRPr lang="x-none"/>
              </a:defPPr>
              <a:lvl1pPr algn="r" rtl="1">
                <a:defRPr sz="1600" b="1">
                  <a:solidFill>
                    <a:schemeClr val="tx1">
                      <a:lumMod val="50000"/>
                      <a:lumOff val="50000"/>
                    </a:schemeClr>
                  </a:solidFill>
                  <a:latin typeface="A Jannat LT" panose="01000000000000000000" pitchFamily="2" charset="-78"/>
                  <a:cs typeface="A Jannat LT" panose="01000000000000000000" pitchFamily="2" charset="-78"/>
                </a:defRPr>
              </a:lvl1pPr>
            </a:lstStyle>
            <a:p>
              <a:pPr algn="justLow"/>
              <a:r>
                <a:rPr lang="ar-SA" sz="1200" b="0" dirty="0">
                  <a:solidFill>
                    <a:schemeClr val="tx1"/>
                  </a:solidFill>
                </a:rPr>
                <a:t>بناء البرامج أو التدخلات القائمة على الشراكة، وتطوير العلاقات والموارد والبنية التحتية اللازمة لدعم التغيير.</a:t>
              </a:r>
            </a:p>
          </p:txBody>
        </p:sp>
      </p:grpSp>
    </p:spTree>
    <p:extLst>
      <p:ext uri="{BB962C8B-B14F-4D97-AF65-F5344CB8AC3E}">
        <p14:creationId xmlns:p14="http://schemas.microsoft.com/office/powerpoint/2010/main" val="50708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631AC01-3F01-6B4E-3A1E-0C78378F9F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17DA35E-7B03-D38C-EE2D-00C90BB56106}"/>
              </a:ext>
            </a:extLst>
          </p:cNvPr>
          <p:cNvSpPr/>
          <p:nvPr/>
        </p:nvSpPr>
        <p:spPr>
          <a:xfrm>
            <a:off x="1191694" y="1595804"/>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00E2BE0-CE63-3731-1C6A-A94D25146899}"/>
              </a:ext>
            </a:extLst>
          </p:cNvPr>
          <p:cNvSpPr txBox="1"/>
          <p:nvPr/>
        </p:nvSpPr>
        <p:spPr>
          <a:xfrm>
            <a:off x="1631240" y="1713984"/>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a:t>
            </a:r>
            <a:r>
              <a:rPr lang="ar-JO" sz="2800" b="1" dirty="0">
                <a:latin typeface="+mj-lt"/>
              </a:rPr>
              <a:t> </a:t>
            </a:r>
            <a:r>
              <a:rPr lang="ar-EG" sz="2800" b="1" dirty="0">
                <a:latin typeface="+mj-lt"/>
              </a:rPr>
              <a:t>دمج الفكرة الأساسية لنموذج </a:t>
            </a:r>
            <a:r>
              <a:rPr lang="en-US" sz="2800" b="1" dirty="0">
                <a:latin typeface="+mj-lt"/>
              </a:rPr>
              <a:t> </a:t>
            </a:r>
            <a:r>
              <a:rPr lang="en-MY" sz="2800" b="1" dirty="0">
                <a:solidFill>
                  <a:srgbClr val="C00000"/>
                </a:solidFill>
                <a:latin typeface="+mj-lt"/>
              </a:rPr>
              <a:t>CBE </a:t>
            </a:r>
            <a:r>
              <a:rPr lang="ar-EG" sz="2800" b="1" dirty="0">
                <a:latin typeface="+mj-lt"/>
              </a:rPr>
              <a:t>مع التسويق الرقمي</a:t>
            </a:r>
            <a:endParaRPr lang="en-US" sz="2800" b="1" dirty="0">
              <a:latin typeface="+mj-lt"/>
            </a:endParaRPr>
          </a:p>
        </p:txBody>
      </p:sp>
      <p:sp>
        <p:nvSpPr>
          <p:cNvPr id="9" name="TextBox 8">
            <a:extLst>
              <a:ext uri="{FF2B5EF4-FFF2-40B4-BE49-F238E27FC236}">
                <a16:creationId xmlns:a16="http://schemas.microsoft.com/office/drawing/2014/main" xmlns="" id="{DA96BC18-61E3-6848-E142-D60298052470}"/>
              </a:ext>
            </a:extLst>
          </p:cNvPr>
          <p:cNvSpPr txBox="1"/>
          <p:nvPr/>
        </p:nvSpPr>
        <p:spPr>
          <a:xfrm>
            <a:off x="2743200" y="2241352"/>
            <a:ext cx="7183944" cy="5032147"/>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marL="285750" indent="-285750" algn="just" rtl="1">
              <a:buFont typeface="Arial" panose="020B0604020202020204" pitchFamily="34" charset="0"/>
              <a:buChar char="•"/>
            </a:pPr>
            <a:r>
              <a:rPr lang="ar-EG" dirty="0"/>
              <a:t>في ظل التحول الرقمي، أصبح من الضروري دمج نماذج فعّالة مثل نموذج </a:t>
            </a:r>
            <a:r>
              <a:rPr lang="en-US" dirty="0"/>
              <a:t>) </a:t>
            </a:r>
            <a:r>
              <a:rPr lang="en-MY" dirty="0"/>
              <a:t>(CBE)</a:t>
            </a:r>
            <a:r>
              <a:rPr lang="ar-EG" b="1" dirty="0"/>
              <a:t>التشارك – البناء – التفاعل</a:t>
            </a:r>
            <a:r>
              <a:rPr lang="ar-EG" dirty="0"/>
              <a:t>) ضمن استراتيجيات التسويق الاجتماعي.</a:t>
            </a:r>
          </a:p>
          <a:p>
            <a:pPr lvl="3" algn="just" rtl="1"/>
            <a:r>
              <a:rPr lang="ar-EG" dirty="0"/>
              <a:t> يقوم هذا </a:t>
            </a:r>
            <a:r>
              <a:rPr lang="ar-EG" dirty="0">
                <a:solidFill>
                  <a:srgbClr val="FF0000"/>
                </a:solidFill>
              </a:rPr>
              <a:t>النموذج على إشراك الجمهور المستهدف منذ المراحل الأولى لتصميم الحملات</a:t>
            </a:r>
            <a:r>
              <a:rPr lang="ar-EG" dirty="0"/>
              <a:t>، مما يعزز مصداقيتها ويزيد من فرص تبنّيها.</a:t>
            </a:r>
            <a:endParaRPr lang="en-US" dirty="0"/>
          </a:p>
          <a:p>
            <a:pPr lvl="3" algn="just" rtl="1"/>
            <a:endParaRPr lang="ar-EG" sz="900" dirty="0"/>
          </a:p>
          <a:p>
            <a:pPr marL="285750" indent="-285750" algn="just" rtl="1">
              <a:buFont typeface="Arial" panose="020B0604020202020204" pitchFamily="34" charset="0"/>
              <a:buChar char="•"/>
            </a:pPr>
            <a:r>
              <a:rPr lang="ar-EG" dirty="0">
                <a:solidFill>
                  <a:schemeClr val="tx1"/>
                </a:solidFill>
              </a:rPr>
              <a:t>من خلال التشارك </a:t>
            </a:r>
            <a:r>
              <a:rPr lang="en-US" dirty="0"/>
              <a:t>(</a:t>
            </a:r>
            <a:r>
              <a:rPr lang="en-MY" dirty="0"/>
              <a:t>Co-create</a:t>
            </a:r>
            <a:r>
              <a:rPr lang="en-US" dirty="0"/>
              <a:t>)</a:t>
            </a:r>
            <a:r>
              <a:rPr lang="ar-EG" dirty="0"/>
              <a:t>يمكن استخدام أدوات رقمية مثل الاستبيانات التفاعلية أو مجموعات النقاش عبر الإنترنت لفهم احتياجات الجمهور.</a:t>
            </a:r>
            <a:endParaRPr lang="ar-JO" dirty="0"/>
          </a:p>
          <a:p>
            <a:pPr algn="just" rtl="1"/>
            <a:r>
              <a:rPr lang="ar-EG" sz="800" dirty="0"/>
              <a:t> </a:t>
            </a:r>
            <a:endParaRPr lang="ar-JO" sz="800" dirty="0"/>
          </a:p>
          <a:p>
            <a:pPr marL="285750" indent="-285750" algn="just" rtl="1">
              <a:buFont typeface="Arial" panose="020B0604020202020204" pitchFamily="34" charset="0"/>
              <a:buChar char="•"/>
            </a:pPr>
            <a:r>
              <a:rPr lang="ar-EG" dirty="0"/>
              <a:t>أما مرحلة البناء</a:t>
            </a:r>
            <a:r>
              <a:rPr lang="ar-JO" dirty="0"/>
              <a:t> </a:t>
            </a:r>
            <a:r>
              <a:rPr lang="en-US" dirty="0"/>
              <a:t>(</a:t>
            </a:r>
            <a:r>
              <a:rPr lang="en-US" dirty="0">
                <a:solidFill>
                  <a:srgbClr val="FF0000"/>
                </a:solidFill>
              </a:rPr>
              <a:t>Build</a:t>
            </a:r>
            <a:r>
              <a:rPr lang="en-US" dirty="0"/>
              <a:t>)</a:t>
            </a:r>
            <a:r>
              <a:rPr lang="ar-JO" dirty="0"/>
              <a:t> </a:t>
            </a:r>
            <a:r>
              <a:rPr lang="ar-EG" dirty="0"/>
              <a:t>فتُنفّذ من خلال إنشاء محتوى رقمي مخصص (</a:t>
            </a:r>
            <a:r>
              <a:rPr lang="ar-EG" b="1" dirty="0">
                <a:solidFill>
                  <a:schemeClr val="tx1"/>
                </a:solidFill>
              </a:rPr>
              <a:t>مثل فيديوهات قصيرة، منشورات توعوية، أو حملات مؤثرة عبر السوشيال ميديا</a:t>
            </a:r>
            <a:r>
              <a:rPr lang="ar-EG" dirty="0"/>
              <a:t>) مبني على ما تم جمعه من بيانات.</a:t>
            </a:r>
            <a:endParaRPr lang="ar-JO" dirty="0"/>
          </a:p>
          <a:p>
            <a:pPr marL="285750" indent="-285750" algn="just" rtl="1">
              <a:buFont typeface="Arial" panose="020B0604020202020204" pitchFamily="34" charset="0"/>
              <a:buChar char="•"/>
            </a:pPr>
            <a:endParaRPr lang="ar-EG" sz="1000" dirty="0"/>
          </a:p>
          <a:p>
            <a:pPr marL="285750" indent="-285750" algn="just" rtl="1">
              <a:buFont typeface="Arial" panose="020B0604020202020204" pitchFamily="34" charset="0"/>
              <a:buChar char="•"/>
            </a:pPr>
            <a:r>
              <a:rPr lang="ar-EG" dirty="0"/>
              <a:t>وأخيرًا، تأتي </a:t>
            </a:r>
            <a:r>
              <a:rPr lang="ar-EG" dirty="0">
                <a:solidFill>
                  <a:schemeClr val="tx1"/>
                </a:solidFill>
              </a:rPr>
              <a:t>مرحلة التفاعل </a:t>
            </a:r>
            <a:r>
              <a:rPr lang="ar-JO" dirty="0"/>
              <a:t>(</a:t>
            </a:r>
            <a:r>
              <a:rPr lang="en-MY" dirty="0"/>
              <a:t>Engage</a:t>
            </a:r>
            <a:r>
              <a:rPr lang="ar-JO" dirty="0"/>
              <a:t>) </a:t>
            </a:r>
            <a:r>
              <a:rPr lang="ar-EG" dirty="0"/>
              <a:t>التي تستغل قنوات التواصل الرقمي لتعزيز الحوار المستمر مع الجمهور، مثل </a:t>
            </a:r>
            <a:r>
              <a:rPr lang="ar-EG" dirty="0">
                <a:solidFill>
                  <a:srgbClr val="FF0000"/>
                </a:solidFill>
              </a:rPr>
              <a:t>الردود، البث المباشر، والمسابقات التفاعلية</a:t>
            </a:r>
            <a:r>
              <a:rPr lang="ar-EG" dirty="0"/>
              <a:t>. </a:t>
            </a:r>
          </a:p>
          <a:p>
            <a:pPr marL="285750" indent="-285750" algn="just" rtl="1">
              <a:buFont typeface="Arial" panose="020B0604020202020204" pitchFamily="34" charset="0"/>
              <a:buChar char="•"/>
            </a:pPr>
            <a:r>
              <a:rPr lang="ar-EG" dirty="0"/>
              <a:t>إن دمج هذا النموذج مع التسويق الرقمي يجعل من </a:t>
            </a:r>
            <a:r>
              <a:rPr lang="ar-EG" dirty="0">
                <a:solidFill>
                  <a:srgbClr val="FF0000"/>
                </a:solidFill>
              </a:rPr>
              <a:t>حملات التسويق الاجتماعي </a:t>
            </a:r>
            <a:r>
              <a:rPr lang="ar-EG" dirty="0"/>
              <a:t>أكثر قربًا للناس، وأكثر قدرة على التأثير وتحقيق التغيير السلوكي المنشود بشكل مستدام وحديث.</a:t>
            </a:r>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a:p>
            <a:pPr marL="342900" indent="-342900" algn="just" rtl="1">
              <a:buFont typeface="Arial" panose="020B0604020202020204" pitchFamily="34" charset="0"/>
              <a:buChar char="•"/>
            </a:pPr>
            <a:endParaRPr lang="ar-EG" sz="2000" dirty="0"/>
          </a:p>
        </p:txBody>
      </p:sp>
      <p:pic>
        <p:nvPicPr>
          <p:cNvPr id="3" name="Picture 2"/>
          <p:cNvPicPr>
            <a:picLocks noChangeAspect="1"/>
          </p:cNvPicPr>
          <p:nvPr/>
        </p:nvPicPr>
        <p:blipFill>
          <a:blip r:embed="rId3"/>
          <a:stretch>
            <a:fillRect/>
          </a:stretch>
        </p:blipFill>
        <p:spPr>
          <a:xfrm>
            <a:off x="-911640" y="3829909"/>
            <a:ext cx="3044540" cy="2280343"/>
          </a:xfrm>
          <a:prstGeom prst="rect">
            <a:avLst/>
          </a:prstGeom>
        </p:spPr>
      </p:pic>
    </p:spTree>
    <p:extLst>
      <p:ext uri="{BB962C8B-B14F-4D97-AF65-F5344CB8AC3E}">
        <p14:creationId xmlns:p14="http://schemas.microsoft.com/office/powerpoint/2010/main" val="3034765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740BABA-6440-F340-1746-0623FE3E3E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C03D583-DC8E-2371-A24D-47D5C29F9C0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26AAF96-EA5F-9D5E-1C6B-B71AB430560D}"/>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421B3A0-D5C0-1372-401C-F3114D6A523D}"/>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a16="http://schemas.microsoft.com/office/drawing/2014/main" xmlns="" id="{D8A1980F-38C8-891D-BA49-17FBCD9BB5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45B6E3F-5412-08CE-4E5B-FEE0CED76980}"/>
              </a:ext>
            </a:extLst>
          </p:cNvPr>
          <p:cNvSpPr txBox="1"/>
          <p:nvPr/>
        </p:nvSpPr>
        <p:spPr>
          <a:xfrm>
            <a:off x="1780327" y="1145363"/>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5</a:t>
            </a:r>
            <a:r>
              <a:rPr lang="ar-EG" sz="2800" b="1" dirty="0">
                <a:latin typeface="+mj-lt"/>
              </a:rPr>
              <a:t> تطبيق عملي </a:t>
            </a:r>
            <a:r>
              <a:rPr lang="ar-JO" sz="2800" b="1" dirty="0">
                <a:latin typeface="+mj-lt"/>
              </a:rPr>
              <a:t>(</a:t>
            </a:r>
            <a:r>
              <a:rPr lang="en-MY" sz="2800" b="1" dirty="0">
                <a:solidFill>
                  <a:srgbClr val="C00000"/>
                </a:solidFill>
              </a:rPr>
              <a:t>Co-Create</a:t>
            </a:r>
            <a:r>
              <a:rPr lang="ar-JO" sz="2800" b="1" dirty="0">
                <a:latin typeface="+mj-lt"/>
              </a:rPr>
              <a:t>)</a:t>
            </a:r>
            <a:r>
              <a:rPr lang="en-MY" sz="2800" b="1" dirty="0"/>
              <a:t> </a:t>
            </a:r>
            <a:r>
              <a:rPr lang="ar-EG" sz="2800" b="1" dirty="0"/>
              <a:t>التشارك في الإنشاء</a:t>
            </a:r>
            <a:endParaRPr lang="en-US" sz="2800" b="1" dirty="0">
              <a:latin typeface="+mj-lt"/>
            </a:endParaRPr>
          </a:p>
        </p:txBody>
      </p:sp>
      <p:sp>
        <p:nvSpPr>
          <p:cNvPr id="2" name="TextBox 1">
            <a:extLst>
              <a:ext uri="{FF2B5EF4-FFF2-40B4-BE49-F238E27FC236}">
                <a16:creationId xmlns:a16="http://schemas.microsoft.com/office/drawing/2014/main" xmlns="" id="{7D275516-D5CE-351A-47BD-986E740E3BCE}"/>
              </a:ext>
            </a:extLst>
          </p:cNvPr>
          <p:cNvSpPr txBox="1"/>
          <p:nvPr/>
        </p:nvSpPr>
        <p:spPr>
          <a:xfrm>
            <a:off x="6241400" y="1875421"/>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3E9F32A8-6348-0967-D7C9-25C537B761FC}"/>
              </a:ext>
            </a:extLst>
          </p:cNvPr>
          <p:cNvSpPr txBox="1"/>
          <p:nvPr/>
        </p:nvSpPr>
        <p:spPr>
          <a:xfrm>
            <a:off x="6740094" y="2261065"/>
            <a:ext cx="3342032" cy="307777"/>
          </a:xfrm>
          <a:prstGeom prst="rect">
            <a:avLst/>
          </a:prstGeom>
          <a:noFill/>
        </p:spPr>
        <p:txBody>
          <a:bodyPr wrap="square">
            <a:spAutoFit/>
          </a:bodyPr>
          <a:lstStyle>
            <a:defPPr>
              <a:defRPr lang="en-US"/>
            </a:defPPr>
            <a:lvl1pPr algn="just" rtl="1">
              <a:defRPr sz="1400"/>
            </a:lvl1pPr>
          </a:lstStyle>
          <a:p>
            <a:r>
              <a:rPr lang="ar-EG" dirty="0"/>
              <a:t>تقليل التدخين بين طلاب الجامعات.</a:t>
            </a:r>
          </a:p>
        </p:txBody>
      </p:sp>
      <p:sp>
        <p:nvSpPr>
          <p:cNvPr id="8" name="TextBox 7">
            <a:extLst>
              <a:ext uri="{FF2B5EF4-FFF2-40B4-BE49-F238E27FC236}">
                <a16:creationId xmlns:a16="http://schemas.microsoft.com/office/drawing/2014/main" xmlns="" id="{C88EE452-34C6-F845-ACBD-33660286C007}"/>
              </a:ext>
            </a:extLst>
          </p:cNvPr>
          <p:cNvSpPr txBox="1"/>
          <p:nvPr/>
        </p:nvSpPr>
        <p:spPr>
          <a:xfrm>
            <a:off x="6241400" y="268750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المعنى:</a:t>
            </a:r>
          </a:p>
        </p:txBody>
      </p:sp>
      <p:sp>
        <p:nvSpPr>
          <p:cNvPr id="12" name="TextBox 11">
            <a:extLst>
              <a:ext uri="{FF2B5EF4-FFF2-40B4-BE49-F238E27FC236}">
                <a16:creationId xmlns:a16="http://schemas.microsoft.com/office/drawing/2014/main" xmlns="" id="{1B9E3453-A793-94FF-C9CF-B156A1655AC9}"/>
              </a:ext>
            </a:extLst>
          </p:cNvPr>
          <p:cNvSpPr txBox="1"/>
          <p:nvPr/>
        </p:nvSpPr>
        <p:spPr>
          <a:xfrm>
            <a:off x="6241400" y="368455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ماذا تتضمن هذه المرحله؟</a:t>
            </a:r>
          </a:p>
        </p:txBody>
      </p:sp>
      <p:sp>
        <p:nvSpPr>
          <p:cNvPr id="15" name="TextBox 14">
            <a:extLst>
              <a:ext uri="{FF2B5EF4-FFF2-40B4-BE49-F238E27FC236}">
                <a16:creationId xmlns:a16="http://schemas.microsoft.com/office/drawing/2014/main" xmlns="" id="{727857D4-B12C-D9AC-F9C7-C28712FDDEA3}"/>
              </a:ext>
            </a:extLst>
          </p:cNvPr>
          <p:cNvSpPr txBox="1"/>
          <p:nvPr/>
        </p:nvSpPr>
        <p:spPr>
          <a:xfrm>
            <a:off x="6017021" y="4093825"/>
            <a:ext cx="4065105" cy="954107"/>
          </a:xfrm>
          <a:prstGeom prst="rect">
            <a:avLst/>
          </a:prstGeom>
          <a:noFill/>
        </p:spPr>
        <p:txBody>
          <a:bodyPr wrap="square">
            <a:spAutoFit/>
          </a:bodyPr>
          <a:lstStyle/>
          <a:p>
            <a:pPr marL="285750" indent="-285750" algn="just" rtl="1">
              <a:buFont typeface="Arial" panose="020B0604020202020204" pitchFamily="34" charset="0"/>
              <a:buChar char="•"/>
            </a:pPr>
            <a:r>
              <a:rPr lang="ar-SA" sz="1400" dirty="0"/>
              <a:t>فهم عميق للسلوك والمشكلة </a:t>
            </a:r>
            <a:r>
              <a:rPr lang="en-US" sz="1400" dirty="0"/>
              <a:t>Audience Analysis)</a:t>
            </a:r>
            <a:r>
              <a:rPr lang="ar-JO" sz="1400" dirty="0"/>
              <a:t>)</a:t>
            </a:r>
            <a:endParaRPr lang="en-US" sz="1400" dirty="0"/>
          </a:p>
          <a:p>
            <a:pPr marL="285750" indent="-285750" algn="just" rtl="1">
              <a:buFont typeface="Arial" panose="020B0604020202020204" pitchFamily="34" charset="0"/>
              <a:buChar char="•"/>
            </a:pPr>
            <a:r>
              <a:rPr lang="ar-SA" sz="1400" dirty="0"/>
              <a:t>استخدام نظريات السلوك</a:t>
            </a:r>
            <a:r>
              <a:rPr lang="ar-JO" sz="1400" dirty="0"/>
              <a:t> </a:t>
            </a:r>
            <a:r>
              <a:rPr lang="ar-SA" sz="1400" dirty="0"/>
              <a:t>مثل </a:t>
            </a:r>
            <a:r>
              <a:rPr lang="ar-JO" sz="1400" dirty="0"/>
              <a:t>(</a:t>
            </a:r>
            <a:r>
              <a:rPr lang="en-US" sz="1400" dirty="0"/>
              <a:t>Social Cognitive Theory</a:t>
            </a:r>
            <a:r>
              <a:rPr lang="ar-JO" sz="1400" dirty="0"/>
              <a:t>)</a:t>
            </a:r>
            <a:endParaRPr lang="en-US" sz="1400" dirty="0"/>
          </a:p>
          <a:p>
            <a:pPr marL="285750" indent="-285750" algn="just" rtl="1">
              <a:buFont typeface="Arial" panose="020B0604020202020204" pitchFamily="34" charset="0"/>
              <a:buChar char="•"/>
            </a:pPr>
            <a:r>
              <a:rPr lang="ar-SA" sz="1400" dirty="0"/>
              <a:t>إجراء بحوث ميدانية أو رقمية</a:t>
            </a:r>
          </a:p>
          <a:p>
            <a:pPr marL="285750" indent="-285750" algn="just" rtl="1">
              <a:buFont typeface="Arial" panose="020B0604020202020204" pitchFamily="34" charset="0"/>
              <a:buChar char="•"/>
            </a:pPr>
            <a:r>
              <a:rPr lang="ar-SA" sz="1400" dirty="0"/>
              <a:t>تقسيم الجمهور إلى شرائح </a:t>
            </a:r>
            <a:r>
              <a:rPr lang="ar-JO" sz="1400" dirty="0"/>
              <a:t>(</a:t>
            </a:r>
            <a:r>
              <a:rPr lang="en-US" sz="1400" dirty="0"/>
              <a:t>Segmentation</a:t>
            </a:r>
            <a:r>
              <a:rPr lang="ar-JO" sz="1400" dirty="0"/>
              <a:t>)</a:t>
            </a:r>
            <a:endParaRPr lang="en-US" sz="1400" dirty="0"/>
          </a:p>
        </p:txBody>
      </p:sp>
      <p:sp>
        <p:nvSpPr>
          <p:cNvPr id="16" name="TextBox 15">
            <a:extLst>
              <a:ext uri="{FF2B5EF4-FFF2-40B4-BE49-F238E27FC236}">
                <a16:creationId xmlns:a16="http://schemas.microsoft.com/office/drawing/2014/main" xmlns="" id="{E3D871D9-F3A2-E222-5DCF-DB7ABB7CF4CF}"/>
              </a:ext>
            </a:extLst>
          </p:cNvPr>
          <p:cNvSpPr txBox="1"/>
          <p:nvPr/>
        </p:nvSpPr>
        <p:spPr>
          <a:xfrm>
            <a:off x="6241400" y="5202653"/>
            <a:ext cx="3840726" cy="338554"/>
          </a:xfrm>
          <a:prstGeom prst="rect">
            <a:avLst/>
          </a:prstGeom>
          <a:solidFill>
            <a:schemeClr val="accent6"/>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النتيجة</a:t>
            </a:r>
          </a:p>
        </p:txBody>
      </p:sp>
      <p:sp>
        <p:nvSpPr>
          <p:cNvPr id="17" name="TextBox 16">
            <a:extLst>
              <a:ext uri="{FF2B5EF4-FFF2-40B4-BE49-F238E27FC236}">
                <a16:creationId xmlns:a16="http://schemas.microsoft.com/office/drawing/2014/main" xmlns="" id="{11256034-B347-024B-E2DC-8ACCAA6489FB}"/>
              </a:ext>
            </a:extLst>
          </p:cNvPr>
          <p:cNvSpPr txBox="1"/>
          <p:nvPr/>
        </p:nvSpPr>
        <p:spPr>
          <a:xfrm>
            <a:off x="6740094" y="3059956"/>
            <a:ext cx="3342032" cy="523220"/>
          </a:xfrm>
          <a:prstGeom prst="rect">
            <a:avLst/>
          </a:prstGeom>
          <a:noFill/>
        </p:spPr>
        <p:txBody>
          <a:bodyPr wrap="square">
            <a:spAutoFit/>
          </a:bodyPr>
          <a:lstStyle>
            <a:defPPr>
              <a:defRPr lang="en-US"/>
            </a:defPPr>
            <a:lvl1pPr algn="just" rtl="1">
              <a:defRPr sz="1400"/>
            </a:lvl1pPr>
          </a:lstStyle>
          <a:p>
            <a:r>
              <a:rPr lang="ar-EG" dirty="0"/>
              <a:t>إشراك الفئات المستهدفة منذ البداية في تحديد المشكلة، وفهم السلوك، وصياغة الحلول.</a:t>
            </a:r>
          </a:p>
        </p:txBody>
      </p:sp>
      <p:sp>
        <p:nvSpPr>
          <p:cNvPr id="19" name="TextBox 18">
            <a:extLst>
              <a:ext uri="{FF2B5EF4-FFF2-40B4-BE49-F238E27FC236}">
                <a16:creationId xmlns:a16="http://schemas.microsoft.com/office/drawing/2014/main" xmlns="" id="{F3B2ADAA-644E-7FE7-D9FF-A81E9D4919F1}"/>
              </a:ext>
            </a:extLst>
          </p:cNvPr>
          <p:cNvSpPr txBox="1"/>
          <p:nvPr/>
        </p:nvSpPr>
        <p:spPr>
          <a:xfrm>
            <a:off x="6490252" y="5584958"/>
            <a:ext cx="3591874" cy="523220"/>
          </a:xfrm>
          <a:prstGeom prst="rect">
            <a:avLst/>
          </a:prstGeom>
          <a:noFill/>
        </p:spPr>
        <p:txBody>
          <a:bodyPr wrap="square">
            <a:spAutoFit/>
          </a:bodyPr>
          <a:lstStyle>
            <a:defPPr>
              <a:defRPr lang="en-US"/>
            </a:defPPr>
            <a:lvl1pPr algn="just" rtl="1">
              <a:defRPr sz="1400"/>
            </a:lvl1pPr>
          </a:lstStyle>
          <a:p>
            <a:r>
              <a:rPr lang="ar-EG" dirty="0"/>
              <a:t>حلول أكثر واقعية، مقبولة، وتزيد من فرص الالتزام بها من قبل المجتمع.</a:t>
            </a:r>
          </a:p>
        </p:txBody>
      </p:sp>
      <p:sp>
        <p:nvSpPr>
          <p:cNvPr id="20" name="Rectangle 19">
            <a:extLst>
              <a:ext uri="{FF2B5EF4-FFF2-40B4-BE49-F238E27FC236}">
                <a16:creationId xmlns:a16="http://schemas.microsoft.com/office/drawing/2014/main" xmlns="" id="{D8445491-6372-01A1-C2C6-152A3B2A379B}"/>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a16="http://schemas.microsoft.com/office/drawing/2014/main" xmlns="" id="{49E14CDF-8B6A-5903-53EC-25CF5486A276}"/>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24" name="TextBox 23">
            <a:extLst>
              <a:ext uri="{FF2B5EF4-FFF2-40B4-BE49-F238E27FC236}">
                <a16:creationId xmlns:a16="http://schemas.microsoft.com/office/drawing/2014/main" xmlns="" id="{0E1885B1-CF04-0B39-12B1-0276E1D76F3F}"/>
              </a:ext>
            </a:extLst>
          </p:cNvPr>
          <p:cNvSpPr txBox="1"/>
          <p:nvPr/>
        </p:nvSpPr>
        <p:spPr>
          <a:xfrm>
            <a:off x="1625666" y="2261065"/>
            <a:ext cx="3489523" cy="2062103"/>
          </a:xfrm>
          <a:prstGeom prst="rect">
            <a:avLst/>
          </a:prstGeom>
          <a:noFill/>
        </p:spPr>
        <p:txBody>
          <a:bodyPr wrap="square">
            <a:spAutoFit/>
          </a:bodyPr>
          <a:lstStyle/>
          <a:p>
            <a:pPr algn="r" rtl="1"/>
            <a:r>
              <a:rPr lang="ar-EG" sz="1600" dirty="0"/>
              <a:t>إطلاق استبيان رقمي تفاعلي عبر منصات مثل </a:t>
            </a:r>
            <a:r>
              <a:rPr lang="en-MY" sz="1600" dirty="0"/>
              <a:t>Instagram Stories </a:t>
            </a:r>
            <a:r>
              <a:rPr lang="ar-JO" sz="1600" dirty="0"/>
              <a:t> </a:t>
            </a:r>
            <a:r>
              <a:rPr lang="ar-EG" sz="1600" dirty="0"/>
              <a:t>و</a:t>
            </a:r>
            <a:r>
              <a:rPr lang="en-MY" sz="1600" dirty="0"/>
              <a:t>Google Forms </a:t>
            </a:r>
            <a:endParaRPr lang="ar-JO" sz="1600" dirty="0"/>
          </a:p>
          <a:p>
            <a:pPr algn="r" rtl="1"/>
            <a:endParaRPr lang="ar-JO" sz="1600" dirty="0"/>
          </a:p>
          <a:p>
            <a:pPr algn="r" rtl="1"/>
            <a:r>
              <a:rPr lang="ar-JO" sz="1600" dirty="0"/>
              <a:t>	</a:t>
            </a:r>
            <a:r>
              <a:rPr lang="ar-EG" sz="1600" dirty="0"/>
              <a:t>يطرح أسئلة على الشباب حول </a:t>
            </a:r>
            <a:r>
              <a:rPr lang="ar-JO" sz="1600" dirty="0"/>
              <a:t>	</a:t>
            </a:r>
            <a:r>
              <a:rPr lang="ar-EG" sz="1600" dirty="0"/>
              <a:t>التحديات النفسية التي </a:t>
            </a:r>
            <a:r>
              <a:rPr lang="ar-JO" sz="1600" dirty="0"/>
              <a:t>	</a:t>
            </a:r>
            <a:r>
              <a:rPr lang="ar-EG" sz="1600" dirty="0"/>
              <a:t>يواجهونها، وأفضل الطرق التي </a:t>
            </a:r>
            <a:r>
              <a:rPr lang="ar-JO" sz="1600" dirty="0"/>
              <a:t>	</a:t>
            </a:r>
            <a:r>
              <a:rPr lang="ar-EG" sz="1600" dirty="0"/>
              <a:t>يفضّلون من خلالها تلقي الدعم </a:t>
            </a:r>
            <a:r>
              <a:rPr lang="ar-JO" sz="1600" dirty="0"/>
              <a:t>	</a:t>
            </a:r>
            <a:r>
              <a:rPr lang="ar-EG" sz="1600" dirty="0"/>
              <a:t>النفسي والمعلومات.</a:t>
            </a:r>
            <a:endParaRPr lang="en-US" sz="1600" dirty="0"/>
          </a:p>
        </p:txBody>
      </p:sp>
      <p:sp>
        <p:nvSpPr>
          <p:cNvPr id="30" name="Rectangle 29">
            <a:extLst>
              <a:ext uri="{FF2B5EF4-FFF2-40B4-BE49-F238E27FC236}">
                <a16:creationId xmlns:a16="http://schemas.microsoft.com/office/drawing/2014/main" xmlns="" id="{CCCE7F1D-BC31-65E1-D4AA-AF6211F6B592}"/>
              </a:ext>
            </a:extLst>
          </p:cNvPr>
          <p:cNvSpPr/>
          <p:nvPr/>
        </p:nvSpPr>
        <p:spPr>
          <a:xfrm>
            <a:off x="1994512" y="4395110"/>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31" name="TextBox 30">
            <a:extLst>
              <a:ext uri="{FF2B5EF4-FFF2-40B4-BE49-F238E27FC236}">
                <a16:creationId xmlns:a16="http://schemas.microsoft.com/office/drawing/2014/main" xmlns="" id="{A327D78E-0725-BECA-37D4-4D2424F4959C}"/>
              </a:ext>
            </a:extLst>
          </p:cNvPr>
          <p:cNvSpPr txBox="1"/>
          <p:nvPr/>
        </p:nvSpPr>
        <p:spPr>
          <a:xfrm>
            <a:off x="1994512" y="4412613"/>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ملاحظة</a:t>
            </a:r>
          </a:p>
        </p:txBody>
      </p:sp>
      <p:sp>
        <p:nvSpPr>
          <p:cNvPr id="33" name="TextBox 32">
            <a:extLst>
              <a:ext uri="{FF2B5EF4-FFF2-40B4-BE49-F238E27FC236}">
                <a16:creationId xmlns:a16="http://schemas.microsoft.com/office/drawing/2014/main" xmlns="" id="{1B82CA60-1F7E-0092-C17C-9352FD82E6DE}"/>
              </a:ext>
            </a:extLst>
          </p:cNvPr>
          <p:cNvSpPr txBox="1"/>
          <p:nvPr/>
        </p:nvSpPr>
        <p:spPr>
          <a:xfrm>
            <a:off x="1669685" y="4818356"/>
            <a:ext cx="3451363" cy="307777"/>
          </a:xfrm>
          <a:prstGeom prst="rect">
            <a:avLst/>
          </a:prstGeom>
          <a:noFill/>
        </p:spPr>
        <p:txBody>
          <a:bodyPr wrap="square">
            <a:spAutoFit/>
          </a:bodyPr>
          <a:lstStyle/>
          <a:p>
            <a:pPr algn="r" rtl="1"/>
            <a:r>
              <a:rPr lang="ar-EG" sz="1400" dirty="0"/>
              <a:t>تجنب الفرض، واعتماد </a:t>
            </a:r>
            <a:r>
              <a:rPr lang="ar-EG" sz="1400" b="1" dirty="0">
                <a:solidFill>
                  <a:srgbClr val="C00000"/>
                </a:solidFill>
              </a:rPr>
              <a:t>مبدأ التصميم مع الناس لا لهم</a:t>
            </a:r>
            <a:endParaRPr lang="ar-EG" sz="1400" dirty="0">
              <a:solidFill>
                <a:srgbClr val="C00000"/>
              </a:solidFill>
            </a:endParaRPr>
          </a:p>
        </p:txBody>
      </p:sp>
    </p:spTree>
    <p:extLst>
      <p:ext uri="{BB962C8B-B14F-4D97-AF65-F5344CB8AC3E}">
        <p14:creationId xmlns:p14="http://schemas.microsoft.com/office/powerpoint/2010/main" val="1456748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E445224-34D9-843E-4632-37C507FDE9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A070166-2437-7E5F-4404-EC070D217C2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6B0A564-EFD1-7DB4-6C8C-DD5E558C8A7F}"/>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EE50BA7-0099-E5A1-6989-B8ED92CDEF14}"/>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a16="http://schemas.microsoft.com/office/drawing/2014/main" xmlns="" id="{FECF7E5F-CD6C-8B7F-7C6E-F54503C5B3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241CF2DC-8BE8-AB39-F667-0A8F8BE6E81C}"/>
              </a:ext>
            </a:extLst>
          </p:cNvPr>
          <p:cNvSpPr txBox="1"/>
          <p:nvPr/>
        </p:nvSpPr>
        <p:spPr>
          <a:xfrm>
            <a:off x="1780327" y="1145363"/>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6</a:t>
            </a:r>
            <a:r>
              <a:rPr lang="ar-EG" sz="2800" b="1" dirty="0">
                <a:latin typeface="+mj-lt"/>
              </a:rPr>
              <a:t> </a:t>
            </a:r>
            <a:r>
              <a:rPr lang="ar-EG" sz="2800" b="1" dirty="0"/>
              <a:t>تطبيق عملي </a:t>
            </a:r>
            <a:r>
              <a:rPr lang="ar-JO" sz="2800" b="1" dirty="0">
                <a:latin typeface="+mj-lt"/>
              </a:rPr>
              <a:t>(</a:t>
            </a:r>
            <a:r>
              <a:rPr lang="en-MY" sz="2800" b="1" dirty="0">
                <a:solidFill>
                  <a:srgbClr val="C00000"/>
                </a:solidFill>
              </a:rPr>
              <a:t>Build</a:t>
            </a:r>
            <a:r>
              <a:rPr lang="ar-JO" sz="2800" b="1" dirty="0">
                <a:latin typeface="+mj-lt"/>
              </a:rPr>
              <a:t>)</a:t>
            </a:r>
            <a:r>
              <a:rPr lang="en-MY" sz="2800" b="1" dirty="0"/>
              <a:t> </a:t>
            </a:r>
            <a:r>
              <a:rPr lang="ar-JO" sz="2800" b="1" dirty="0"/>
              <a:t>البناء</a:t>
            </a:r>
            <a:endParaRPr lang="en-US" sz="2800" b="1" dirty="0">
              <a:latin typeface="+mj-lt"/>
            </a:endParaRPr>
          </a:p>
        </p:txBody>
      </p:sp>
      <p:sp>
        <p:nvSpPr>
          <p:cNvPr id="8" name="TextBox 7">
            <a:extLst>
              <a:ext uri="{FF2B5EF4-FFF2-40B4-BE49-F238E27FC236}">
                <a16:creationId xmlns:a16="http://schemas.microsoft.com/office/drawing/2014/main" xmlns="" id="{93522EB4-EAED-03B2-45D0-AD7BE2213526}"/>
              </a:ext>
            </a:extLst>
          </p:cNvPr>
          <p:cNvSpPr txBox="1"/>
          <p:nvPr/>
        </p:nvSpPr>
        <p:spPr>
          <a:xfrm>
            <a:off x="6267576" y="1833065"/>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المعنى:</a:t>
            </a:r>
          </a:p>
        </p:txBody>
      </p:sp>
      <p:sp>
        <p:nvSpPr>
          <p:cNvPr id="12" name="TextBox 11">
            <a:extLst>
              <a:ext uri="{FF2B5EF4-FFF2-40B4-BE49-F238E27FC236}">
                <a16:creationId xmlns:a16="http://schemas.microsoft.com/office/drawing/2014/main" xmlns="" id="{BD674F84-643B-EEF8-6E04-57FF9909C61C}"/>
              </a:ext>
            </a:extLst>
          </p:cNvPr>
          <p:cNvSpPr txBox="1"/>
          <p:nvPr/>
        </p:nvSpPr>
        <p:spPr>
          <a:xfrm>
            <a:off x="6267576" y="2830118"/>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ماذا تتضمن هذه المرحله؟</a:t>
            </a:r>
          </a:p>
        </p:txBody>
      </p:sp>
      <p:sp>
        <p:nvSpPr>
          <p:cNvPr id="15" name="TextBox 14">
            <a:extLst>
              <a:ext uri="{FF2B5EF4-FFF2-40B4-BE49-F238E27FC236}">
                <a16:creationId xmlns:a16="http://schemas.microsoft.com/office/drawing/2014/main" xmlns="" id="{3CDD26B6-191D-50E8-0AE1-5BFFACBE22BC}"/>
              </a:ext>
            </a:extLst>
          </p:cNvPr>
          <p:cNvSpPr txBox="1"/>
          <p:nvPr/>
        </p:nvSpPr>
        <p:spPr>
          <a:xfrm>
            <a:off x="6524391" y="3239387"/>
            <a:ext cx="3583911" cy="2031325"/>
          </a:xfrm>
          <a:prstGeom prst="rect">
            <a:avLst/>
          </a:prstGeom>
          <a:noFill/>
        </p:spPr>
        <p:txBody>
          <a:bodyPr wrap="square">
            <a:spAutoFit/>
          </a:bodyPr>
          <a:lstStyle/>
          <a:p>
            <a:pPr marL="285750" indent="-285750" algn="r" rtl="1">
              <a:buFont typeface="Arial" panose="020B0604020202020204" pitchFamily="34" charset="0"/>
              <a:buChar char="•"/>
            </a:pPr>
            <a:r>
              <a:rPr lang="ar-SA" sz="1400" dirty="0"/>
              <a:t>تطوير أهداف سلوكية واضح</a:t>
            </a:r>
            <a:r>
              <a:rPr lang="ar-JO" sz="1400" dirty="0"/>
              <a:t>ة  </a:t>
            </a:r>
            <a:r>
              <a:rPr lang="en-US" sz="1400" dirty="0"/>
              <a:t>Setting Objectives)</a:t>
            </a:r>
            <a:r>
              <a:rPr lang="ar-JO" sz="1400" dirty="0"/>
              <a:t>)</a:t>
            </a:r>
            <a:endParaRPr lang="ar-EG" sz="1400" dirty="0"/>
          </a:p>
          <a:p>
            <a:pPr marL="285750" indent="-285750" algn="r" rtl="1">
              <a:buFont typeface="Arial" panose="020B0604020202020204" pitchFamily="34" charset="0"/>
              <a:buChar char="•"/>
            </a:pPr>
            <a:r>
              <a:rPr lang="ar-JO" sz="1400" dirty="0"/>
              <a:t> </a:t>
            </a:r>
            <a:r>
              <a:rPr lang="en-US" sz="1400" dirty="0"/>
              <a:t> </a:t>
            </a:r>
            <a:r>
              <a:rPr lang="ar-SA" sz="1400" dirty="0"/>
              <a:t>صياغة استراتيجية الحملة </a:t>
            </a:r>
            <a:r>
              <a:rPr lang="ar-JO" sz="1400" dirty="0"/>
              <a:t>(</a:t>
            </a:r>
            <a:r>
              <a:rPr lang="en-US" sz="1400" dirty="0"/>
              <a:t>Strategy Development</a:t>
            </a:r>
            <a:r>
              <a:rPr lang="ar-JO" sz="1400" dirty="0"/>
              <a:t>)</a:t>
            </a:r>
            <a:endParaRPr lang="en-US" sz="1400" dirty="0"/>
          </a:p>
          <a:p>
            <a:pPr marL="285750" indent="-285750" algn="r" rtl="1">
              <a:buFont typeface="Arial" panose="020B0604020202020204" pitchFamily="34" charset="0"/>
              <a:buChar char="•"/>
            </a:pPr>
            <a:r>
              <a:rPr lang="ar-SA" sz="1400" dirty="0"/>
              <a:t>اختيار القنوات (رقمية، ميدانية، تقليدية)</a:t>
            </a:r>
          </a:p>
          <a:p>
            <a:pPr marL="285750" indent="-285750" algn="r" rtl="1">
              <a:buFont typeface="Arial" panose="020B0604020202020204" pitchFamily="34" charset="0"/>
              <a:buChar char="•"/>
            </a:pPr>
            <a:r>
              <a:rPr lang="ar-SA" sz="1400" dirty="0"/>
              <a:t>تطوير الرسائل </a:t>
            </a:r>
            <a:r>
              <a:rPr lang="ar-JO" sz="1400" dirty="0"/>
              <a:t>(</a:t>
            </a:r>
            <a:r>
              <a:rPr lang="en-US" sz="1400" dirty="0"/>
              <a:t>Message Development</a:t>
            </a:r>
            <a:r>
              <a:rPr lang="ar-JO" sz="1400" dirty="0"/>
              <a:t>) </a:t>
            </a:r>
            <a:r>
              <a:rPr lang="ar-SA" sz="1400" dirty="0"/>
              <a:t>بناءً على احتياجات وقيَم الجمهور</a:t>
            </a:r>
          </a:p>
          <a:p>
            <a:pPr marL="285750" indent="-285750" algn="r" rtl="1">
              <a:buFont typeface="Arial" panose="020B0604020202020204" pitchFamily="34" charset="0"/>
              <a:buChar char="•"/>
            </a:pPr>
            <a:r>
              <a:rPr lang="ar-SA" sz="1400" dirty="0"/>
              <a:t>تشكيل شراكات مع المؤسسات، القادة المجتمعيين، والمؤثرين</a:t>
            </a:r>
          </a:p>
        </p:txBody>
      </p:sp>
      <p:sp>
        <p:nvSpPr>
          <p:cNvPr id="16" name="TextBox 15">
            <a:extLst>
              <a:ext uri="{FF2B5EF4-FFF2-40B4-BE49-F238E27FC236}">
                <a16:creationId xmlns:a16="http://schemas.microsoft.com/office/drawing/2014/main" xmlns="" id="{14AEAB8F-73CC-CACC-D15C-8AD99706FE79}"/>
              </a:ext>
            </a:extLst>
          </p:cNvPr>
          <p:cNvSpPr txBox="1"/>
          <p:nvPr/>
        </p:nvSpPr>
        <p:spPr>
          <a:xfrm>
            <a:off x="6275539" y="5220224"/>
            <a:ext cx="3840726" cy="338554"/>
          </a:xfrm>
          <a:prstGeom prst="rect">
            <a:avLst/>
          </a:prstGeom>
          <a:solidFill>
            <a:schemeClr val="accent6"/>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اخلاقيات البناء:</a:t>
            </a:r>
          </a:p>
        </p:txBody>
      </p:sp>
      <p:sp>
        <p:nvSpPr>
          <p:cNvPr id="17" name="TextBox 16">
            <a:extLst>
              <a:ext uri="{FF2B5EF4-FFF2-40B4-BE49-F238E27FC236}">
                <a16:creationId xmlns:a16="http://schemas.microsoft.com/office/drawing/2014/main" xmlns="" id="{CB6E545A-C9B5-6C29-DA11-34072BD90FF6}"/>
              </a:ext>
            </a:extLst>
          </p:cNvPr>
          <p:cNvSpPr txBox="1"/>
          <p:nvPr/>
        </p:nvSpPr>
        <p:spPr>
          <a:xfrm>
            <a:off x="6275539" y="2205518"/>
            <a:ext cx="3832763" cy="523220"/>
          </a:xfrm>
          <a:prstGeom prst="rect">
            <a:avLst/>
          </a:prstGeom>
          <a:noFill/>
        </p:spPr>
        <p:txBody>
          <a:bodyPr wrap="square">
            <a:spAutoFit/>
          </a:bodyPr>
          <a:lstStyle>
            <a:defPPr>
              <a:defRPr lang="en-US"/>
            </a:defPPr>
            <a:lvl1pPr algn="just" rtl="1">
              <a:defRPr sz="1400"/>
            </a:lvl1pPr>
          </a:lstStyle>
          <a:p>
            <a:r>
              <a:rPr lang="ar-EG" dirty="0"/>
              <a:t>تصميم وتطوير الحملة أو البرنامج بناءً على ما تم التوصل إليه في مرحلة التشارك.</a:t>
            </a:r>
          </a:p>
        </p:txBody>
      </p:sp>
      <p:sp>
        <p:nvSpPr>
          <p:cNvPr id="19" name="TextBox 18">
            <a:extLst>
              <a:ext uri="{FF2B5EF4-FFF2-40B4-BE49-F238E27FC236}">
                <a16:creationId xmlns:a16="http://schemas.microsoft.com/office/drawing/2014/main" xmlns="" id="{4B542AFF-CAF2-1CB5-05EB-7A231FD40CD5}"/>
              </a:ext>
            </a:extLst>
          </p:cNvPr>
          <p:cNvSpPr txBox="1"/>
          <p:nvPr/>
        </p:nvSpPr>
        <p:spPr>
          <a:xfrm>
            <a:off x="6524391" y="5508289"/>
            <a:ext cx="3591874" cy="738664"/>
          </a:xfrm>
          <a:prstGeom prst="rect">
            <a:avLst/>
          </a:prstGeom>
          <a:noFill/>
        </p:spPr>
        <p:txBody>
          <a:bodyPr wrap="square">
            <a:spAutoFit/>
          </a:bodyPr>
          <a:lstStyle>
            <a:defPPr>
              <a:defRPr lang="en-US"/>
            </a:defPPr>
            <a:lvl1pPr algn="just" rtl="1">
              <a:defRPr sz="1400"/>
            </a:lvl1pPr>
          </a:lstStyle>
          <a:p>
            <a:pPr marL="285750" indent="-285750">
              <a:buFont typeface="Arial" panose="020B0604020202020204" pitchFamily="34" charset="0"/>
              <a:buChar char="•"/>
            </a:pPr>
            <a:r>
              <a:rPr lang="ar-EG" dirty="0"/>
              <a:t>التأكد من عدم وصم أو تهميش أي فئة</a:t>
            </a:r>
          </a:p>
          <a:p>
            <a:pPr marL="285750" indent="-285750">
              <a:buFont typeface="Arial" panose="020B0604020202020204" pitchFamily="34" charset="0"/>
              <a:buChar char="•"/>
            </a:pPr>
            <a:r>
              <a:rPr lang="ar-EG" dirty="0"/>
              <a:t>تقديم معلومات دقيقة وموثوقة</a:t>
            </a:r>
          </a:p>
          <a:p>
            <a:pPr marL="285750" indent="-285750">
              <a:buFont typeface="Arial" panose="020B0604020202020204" pitchFamily="34" charset="0"/>
              <a:buChar char="•"/>
            </a:pPr>
            <a:r>
              <a:rPr lang="ar-EG" dirty="0"/>
              <a:t>احترام القيم الثقافية</a:t>
            </a:r>
          </a:p>
        </p:txBody>
      </p:sp>
      <p:sp>
        <p:nvSpPr>
          <p:cNvPr id="20" name="Rectangle 19">
            <a:extLst>
              <a:ext uri="{FF2B5EF4-FFF2-40B4-BE49-F238E27FC236}">
                <a16:creationId xmlns:a16="http://schemas.microsoft.com/office/drawing/2014/main" xmlns="" id="{E69C47F3-D683-503E-2722-647A3AD13218}"/>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a16="http://schemas.microsoft.com/office/drawing/2014/main" xmlns="" id="{6D521261-ABE6-E0DD-8FE5-E9D562149D54}"/>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24" name="TextBox 23">
            <a:extLst>
              <a:ext uri="{FF2B5EF4-FFF2-40B4-BE49-F238E27FC236}">
                <a16:creationId xmlns:a16="http://schemas.microsoft.com/office/drawing/2014/main" xmlns="" id="{3B0F354F-B4E3-701B-DC1E-3FC743C3C107}"/>
              </a:ext>
            </a:extLst>
          </p:cNvPr>
          <p:cNvSpPr txBox="1"/>
          <p:nvPr/>
        </p:nvSpPr>
        <p:spPr>
          <a:xfrm>
            <a:off x="1662393" y="2380194"/>
            <a:ext cx="3646586" cy="4093428"/>
          </a:xfrm>
          <a:prstGeom prst="rect">
            <a:avLst/>
          </a:prstGeom>
          <a:noFill/>
        </p:spPr>
        <p:txBody>
          <a:bodyPr wrap="square">
            <a:spAutoFit/>
          </a:bodyPr>
          <a:lstStyle/>
          <a:p>
            <a:pPr algn="r" rtl="1"/>
            <a:r>
              <a:rPr lang="ar-EG" sz="1600" dirty="0"/>
              <a:t>بناء حملة رقمية بعنوان </a:t>
            </a:r>
            <a:r>
              <a:rPr lang="ar-EG" sz="1600" b="1" dirty="0">
                <a:solidFill>
                  <a:srgbClr val="C00000"/>
                </a:solidFill>
              </a:rPr>
              <a:t>"#احكِ_وتعافى</a:t>
            </a:r>
            <a:r>
              <a:rPr lang="ar-EG" sz="1600" dirty="0"/>
              <a:t>" تتضمن:</a:t>
            </a:r>
            <a:endParaRPr lang="ar-JO" sz="1600" dirty="0"/>
          </a:p>
          <a:p>
            <a:pPr algn="r" rtl="1"/>
            <a:endParaRPr lang="ar-EG" sz="500" dirty="0"/>
          </a:p>
          <a:p>
            <a:pPr marL="285750" indent="-285750" algn="r" rtl="1">
              <a:buFont typeface="Arial" panose="020B0604020202020204" pitchFamily="34" charset="0"/>
              <a:buChar char="•"/>
            </a:pPr>
            <a:r>
              <a:rPr lang="ar-EG" sz="1600" dirty="0"/>
              <a:t>فيديوهات قصيرة على </a:t>
            </a:r>
            <a:r>
              <a:rPr lang="en-US" sz="1600" dirty="0"/>
              <a:t>TikTok </a:t>
            </a:r>
            <a:r>
              <a:rPr lang="ar-EG" sz="1600" dirty="0"/>
              <a:t>و</a:t>
            </a:r>
            <a:r>
              <a:rPr lang="en-US" sz="1600" dirty="0"/>
              <a:t>Reels </a:t>
            </a:r>
            <a:r>
              <a:rPr lang="ar-JO" sz="1600" dirty="0"/>
              <a:t> </a:t>
            </a:r>
            <a:r>
              <a:rPr lang="ar-EG" sz="1600" dirty="0"/>
              <a:t>تحكي قصصًا حقيقية لشباب تغلّبوا على أزمات نفسية</a:t>
            </a:r>
            <a:r>
              <a:rPr lang="ar-EG" sz="1600" dirty="0" smtClean="0"/>
              <a:t>. </a:t>
            </a:r>
            <a:r>
              <a:rPr lang="ar-EG" sz="1600" b="1" dirty="0"/>
              <a:t>الذكاء الاصطناعي</a:t>
            </a:r>
            <a:r>
              <a:rPr lang="ar-EG" sz="1600" dirty="0"/>
              <a:t> يمكن أن يساعد في تحديد الأوقات المثلى لنشر هذه الفيديوهات وتحليل التفاعل مع المحتوى لجعل القصص أكثر تأثيرًا</a:t>
            </a:r>
            <a:endParaRPr lang="ar-JO" sz="1600" dirty="0"/>
          </a:p>
          <a:p>
            <a:pPr marL="171450" indent="-171450" algn="r" rtl="1">
              <a:buFont typeface="Arial" panose="020B0604020202020204" pitchFamily="34" charset="0"/>
              <a:buChar char="•"/>
            </a:pPr>
            <a:endParaRPr lang="ar-EG" sz="700" dirty="0"/>
          </a:p>
          <a:p>
            <a:pPr marL="285750" indent="-285750" algn="r" rtl="1">
              <a:buFont typeface="Arial" panose="020B0604020202020204" pitchFamily="34" charset="0"/>
              <a:buChar char="•"/>
            </a:pPr>
            <a:r>
              <a:rPr lang="ar-EG" sz="1600" dirty="0"/>
              <a:t>منشورات توعوية على </a:t>
            </a:r>
            <a:r>
              <a:rPr lang="en-US" sz="1600" dirty="0"/>
              <a:t>Instagram </a:t>
            </a:r>
            <a:r>
              <a:rPr lang="ar-EG" sz="1600" dirty="0"/>
              <a:t>و</a:t>
            </a:r>
            <a:r>
              <a:rPr lang="en-US" sz="1600" dirty="0"/>
              <a:t>Twitter </a:t>
            </a:r>
            <a:r>
              <a:rPr lang="ar-EG" sz="1600" dirty="0"/>
              <a:t>توضح مفاهيم مثل القلق، الاكتئاب، وطرق التعامل معها.</a:t>
            </a:r>
            <a:endParaRPr lang="ar-JO" sz="1600" dirty="0"/>
          </a:p>
          <a:p>
            <a:pPr marL="171450" indent="-171450" algn="r" rtl="1">
              <a:buFont typeface="Arial" panose="020B0604020202020204" pitchFamily="34" charset="0"/>
              <a:buChar char="•"/>
            </a:pPr>
            <a:endParaRPr lang="ar-EG" sz="800" dirty="0"/>
          </a:p>
          <a:p>
            <a:pPr marL="285750" indent="-285750" algn="r" rtl="1">
              <a:buFont typeface="Arial" panose="020B0604020202020204" pitchFamily="34" charset="0"/>
              <a:buChar char="•"/>
            </a:pPr>
            <a:r>
              <a:rPr lang="ar-EG" sz="1600" dirty="0"/>
              <a:t>مواد بصرية مرنة (تصاميم قابلة للمشاركة) مبنية على البيانات التي جُمعت من مرحلة التشارك، لتعكس لغة الشباب واحتياجاتهم الحقيقية</a:t>
            </a:r>
            <a:r>
              <a:rPr lang="ar-EG" sz="1600" dirty="0" smtClean="0"/>
              <a:t>. </a:t>
            </a:r>
            <a:r>
              <a:rPr lang="ar-EG" sz="1600" b="1" dirty="0"/>
              <a:t>الذكاء الاصطناعي</a:t>
            </a:r>
            <a:r>
              <a:rPr lang="ar-EG" sz="1600" dirty="0"/>
              <a:t> يمكنه تحليل البيانات لتحديد التصاميم التي تجذب أكبر عدد من المستخدمين ويشجعهم على المشاركة والتفاعل مع المحتوى</a:t>
            </a:r>
            <a:endParaRPr lang="ar-EG" sz="1600" dirty="0"/>
          </a:p>
        </p:txBody>
      </p:sp>
      <p:pic>
        <p:nvPicPr>
          <p:cNvPr id="4" name="Picture 3">
            <a:extLst>
              <a:ext uri="{FF2B5EF4-FFF2-40B4-BE49-F238E27FC236}">
                <a16:creationId xmlns:a16="http://schemas.microsoft.com/office/drawing/2014/main" xmlns="" id="{63527AB0-924E-4148-5AF3-B1F920DEE3A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93291" y="2380194"/>
            <a:ext cx="304802" cy="298849"/>
          </a:xfrm>
          <a:prstGeom prst="rect">
            <a:avLst/>
          </a:prstGeom>
        </p:spPr>
      </p:pic>
    </p:spTree>
    <p:extLst>
      <p:ext uri="{BB962C8B-B14F-4D97-AF65-F5344CB8AC3E}">
        <p14:creationId xmlns:p14="http://schemas.microsoft.com/office/powerpoint/2010/main" val="43722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9B7339-E61C-2891-5732-00F9A1F380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11B38AEB-CFD2-1C1B-0EAB-33276CCE73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6959BB4-D526-083C-C124-48357CADFA04}"/>
              </a:ext>
            </a:extLst>
          </p:cNvPr>
          <p:cNvSpPr/>
          <p:nvPr/>
        </p:nvSpPr>
        <p:spPr>
          <a:xfrm>
            <a:off x="-911640" y="1155869"/>
            <a:ext cx="3397212" cy="523499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BB13911-90F5-C4E4-763F-6B5F845EB6D1}"/>
              </a:ext>
            </a:extLst>
          </p:cNvPr>
          <p:cNvSpPr/>
          <p:nvPr/>
        </p:nvSpPr>
        <p:spPr>
          <a:xfrm>
            <a:off x="1340781" y="1027181"/>
            <a:ext cx="9345750" cy="5576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فهم عميق للسلوك والمشكلة (</a:t>
            </a:r>
            <a:r>
              <a:rPr lang="en-US" dirty="0"/>
              <a:t>Audience Analysis)</a:t>
            </a:r>
          </a:p>
          <a:p>
            <a:pPr algn="ctr"/>
            <a:r>
              <a:rPr lang="ar-SA" dirty="0"/>
              <a:t>استخدام نظريات السلوك (مثل </a:t>
            </a:r>
            <a:r>
              <a:rPr lang="en-US" dirty="0"/>
              <a:t>Social Cognitive Theory)</a:t>
            </a:r>
          </a:p>
          <a:p>
            <a:pPr algn="ctr"/>
            <a:r>
              <a:rPr lang="ar-SA" dirty="0"/>
              <a:t>إجراء بحوث ميدانية أو رقمية</a:t>
            </a:r>
          </a:p>
          <a:p>
            <a:pPr algn="ctr"/>
            <a:r>
              <a:rPr lang="ar-SA" dirty="0"/>
              <a:t>تقسيم الجمهور إلى شرائح (</a:t>
            </a:r>
            <a:r>
              <a:rPr lang="en-US" dirty="0"/>
              <a:t>Segmentation)</a:t>
            </a:r>
          </a:p>
        </p:txBody>
      </p:sp>
      <p:pic>
        <p:nvPicPr>
          <p:cNvPr id="5" name="Graphic 21">
            <a:extLst>
              <a:ext uri="{FF2B5EF4-FFF2-40B4-BE49-F238E27FC236}">
                <a16:creationId xmlns:a16="http://schemas.microsoft.com/office/drawing/2014/main" xmlns="" id="{7C8B186A-EBF2-287F-D1DC-D7BF3FFD96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91F35031-443B-CE6D-31CA-13CC29E1C9AD}"/>
              </a:ext>
            </a:extLst>
          </p:cNvPr>
          <p:cNvSpPr txBox="1"/>
          <p:nvPr/>
        </p:nvSpPr>
        <p:spPr>
          <a:xfrm>
            <a:off x="1780327" y="1145363"/>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7</a:t>
            </a:r>
            <a:r>
              <a:rPr lang="ar-EG" sz="2800" b="1" dirty="0">
                <a:latin typeface="+mj-lt"/>
              </a:rPr>
              <a:t> </a:t>
            </a:r>
            <a:r>
              <a:rPr lang="ar-EG" sz="2800" b="1" dirty="0"/>
              <a:t>تطبيق عملي </a:t>
            </a:r>
            <a:r>
              <a:rPr lang="ar-JO" sz="2800" b="1" dirty="0">
                <a:latin typeface="+mj-lt"/>
              </a:rPr>
              <a:t>(</a:t>
            </a:r>
            <a:r>
              <a:rPr lang="en-MY" sz="2800" b="1" dirty="0">
                <a:solidFill>
                  <a:srgbClr val="C00000"/>
                </a:solidFill>
              </a:rPr>
              <a:t>Engage</a:t>
            </a:r>
            <a:r>
              <a:rPr lang="ar-JO" sz="2800" b="1" dirty="0">
                <a:latin typeface="+mj-lt"/>
              </a:rPr>
              <a:t>)</a:t>
            </a:r>
            <a:r>
              <a:rPr lang="en-MY" sz="2800" b="1" dirty="0"/>
              <a:t> </a:t>
            </a:r>
            <a:r>
              <a:rPr lang="ar-JO" sz="2800" b="1" dirty="0"/>
              <a:t>ال</a:t>
            </a:r>
            <a:r>
              <a:rPr lang="ar-EG" sz="2800" b="1" dirty="0"/>
              <a:t>تفاعل</a:t>
            </a:r>
            <a:endParaRPr lang="en-US" sz="2800" b="1" dirty="0">
              <a:latin typeface="+mj-lt"/>
            </a:endParaRPr>
          </a:p>
        </p:txBody>
      </p:sp>
      <p:sp>
        <p:nvSpPr>
          <p:cNvPr id="8" name="TextBox 7">
            <a:extLst>
              <a:ext uri="{FF2B5EF4-FFF2-40B4-BE49-F238E27FC236}">
                <a16:creationId xmlns:a16="http://schemas.microsoft.com/office/drawing/2014/main" xmlns="" id="{FC0C7124-51E5-19CF-3815-10EA18194E3F}"/>
              </a:ext>
            </a:extLst>
          </p:cNvPr>
          <p:cNvSpPr txBox="1"/>
          <p:nvPr/>
        </p:nvSpPr>
        <p:spPr>
          <a:xfrm>
            <a:off x="6267576" y="1833065"/>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المعنى:</a:t>
            </a:r>
          </a:p>
        </p:txBody>
      </p:sp>
      <p:sp>
        <p:nvSpPr>
          <p:cNvPr id="12" name="TextBox 11">
            <a:extLst>
              <a:ext uri="{FF2B5EF4-FFF2-40B4-BE49-F238E27FC236}">
                <a16:creationId xmlns:a16="http://schemas.microsoft.com/office/drawing/2014/main" xmlns="" id="{9814227F-5BC8-E65D-9B59-D2ABEB3CFDB0}"/>
              </a:ext>
            </a:extLst>
          </p:cNvPr>
          <p:cNvSpPr txBox="1"/>
          <p:nvPr/>
        </p:nvSpPr>
        <p:spPr>
          <a:xfrm>
            <a:off x="6267576" y="2830118"/>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ماذا تتضمن هذه المرحله؟</a:t>
            </a:r>
          </a:p>
        </p:txBody>
      </p:sp>
      <p:sp>
        <p:nvSpPr>
          <p:cNvPr id="15" name="TextBox 14">
            <a:extLst>
              <a:ext uri="{FF2B5EF4-FFF2-40B4-BE49-F238E27FC236}">
                <a16:creationId xmlns:a16="http://schemas.microsoft.com/office/drawing/2014/main" xmlns="" id="{D8EAC0CC-5717-10E5-CDDC-BA96EE7D5D9F}"/>
              </a:ext>
            </a:extLst>
          </p:cNvPr>
          <p:cNvSpPr txBox="1"/>
          <p:nvPr/>
        </p:nvSpPr>
        <p:spPr>
          <a:xfrm>
            <a:off x="6430617" y="3283364"/>
            <a:ext cx="3658013" cy="2123658"/>
          </a:xfrm>
          <a:prstGeom prst="rect">
            <a:avLst/>
          </a:prstGeom>
          <a:noFill/>
        </p:spPr>
        <p:txBody>
          <a:bodyPr wrap="square">
            <a:spAutoFit/>
          </a:bodyPr>
          <a:lstStyle/>
          <a:p>
            <a:pPr marL="285750" indent="-285750" algn="r" rtl="1">
              <a:buFont typeface="Arial" panose="020B0604020202020204" pitchFamily="34" charset="0"/>
              <a:buChar char="•"/>
            </a:pPr>
            <a:r>
              <a:rPr lang="ar-SA" sz="1400" dirty="0"/>
              <a:t>تنفيذ الحملة عبر الوسائل المناسبة (</a:t>
            </a:r>
            <a:r>
              <a:rPr lang="en-US" sz="1400" dirty="0"/>
              <a:t>Social Media، </a:t>
            </a:r>
            <a:r>
              <a:rPr lang="ar-SA" sz="1400" dirty="0"/>
              <a:t>ميدانية، إذاعية، إلخ)</a:t>
            </a:r>
            <a:endParaRPr lang="en-US" sz="1400" dirty="0"/>
          </a:p>
          <a:p>
            <a:pPr marL="285750" indent="-285750" algn="r" rtl="1">
              <a:buFont typeface="Arial" panose="020B0604020202020204" pitchFamily="34" charset="0"/>
              <a:buChar char="•"/>
            </a:pPr>
            <a:endParaRPr lang="ar-SA" sz="200" dirty="0"/>
          </a:p>
          <a:p>
            <a:pPr marL="285750" indent="-285750" algn="r" rtl="1">
              <a:buFont typeface="Arial" panose="020B0604020202020204" pitchFamily="34" charset="0"/>
              <a:buChar char="•"/>
            </a:pPr>
            <a:r>
              <a:rPr lang="ar-SA" sz="1400" dirty="0"/>
              <a:t>التواصل الفعّال مع الجمهور (المحتوى، الصور، القصص، الحوافز)</a:t>
            </a:r>
            <a:endParaRPr lang="en-US" sz="1400" dirty="0"/>
          </a:p>
          <a:p>
            <a:pPr marL="285750" indent="-285750" algn="r" rtl="1">
              <a:buFont typeface="Arial" panose="020B0604020202020204" pitchFamily="34" charset="0"/>
              <a:buChar char="•"/>
            </a:pPr>
            <a:endParaRPr lang="ar-SA" sz="400" dirty="0"/>
          </a:p>
          <a:p>
            <a:pPr marL="285750" indent="-285750" algn="r" rtl="1">
              <a:buFont typeface="Arial" panose="020B0604020202020204" pitchFamily="34" charset="0"/>
              <a:buChar char="•"/>
            </a:pPr>
            <a:r>
              <a:rPr lang="ar-SA" sz="1400" dirty="0"/>
              <a:t>قياس الأداء باستخدام مؤشرات </a:t>
            </a:r>
            <a:r>
              <a:rPr lang="en-US" sz="1400" dirty="0"/>
              <a:t>(KPIs)</a:t>
            </a:r>
          </a:p>
          <a:p>
            <a:pPr marL="285750" indent="-285750" algn="r" rtl="1">
              <a:buFont typeface="Arial" panose="020B0604020202020204" pitchFamily="34" charset="0"/>
              <a:buChar char="•"/>
            </a:pPr>
            <a:r>
              <a:rPr lang="ar-SA" sz="1400" dirty="0"/>
              <a:t>التقييم المرحلي والنهائي </a:t>
            </a:r>
            <a:r>
              <a:rPr lang="en-US" sz="1400" dirty="0"/>
              <a:t>(Evaluation)</a:t>
            </a:r>
          </a:p>
          <a:p>
            <a:pPr marL="285750" indent="-285750" algn="r" rtl="1">
              <a:buFont typeface="Arial" panose="020B0604020202020204" pitchFamily="34" charset="0"/>
              <a:buChar char="•"/>
            </a:pPr>
            <a:r>
              <a:rPr lang="ar-SA" sz="1400" dirty="0"/>
              <a:t>إجراء تعديلات مستمرة </a:t>
            </a:r>
            <a:r>
              <a:rPr lang="en-US" sz="1400" dirty="0"/>
              <a:t>(Adjustment and Improvement)</a:t>
            </a:r>
          </a:p>
          <a:p>
            <a:pPr marL="285750" indent="-285750" algn="r" rtl="1">
              <a:buFont typeface="Arial" panose="020B0604020202020204" pitchFamily="34" charset="0"/>
              <a:buChar char="•"/>
            </a:pPr>
            <a:r>
              <a:rPr lang="ar-SA" sz="1400" dirty="0"/>
              <a:t>تعزيز استدامة التغيير </a:t>
            </a:r>
            <a:r>
              <a:rPr lang="en-US" sz="1400" dirty="0"/>
              <a:t>(Sustainability)</a:t>
            </a:r>
          </a:p>
        </p:txBody>
      </p:sp>
      <p:sp>
        <p:nvSpPr>
          <p:cNvPr id="17" name="TextBox 16">
            <a:extLst>
              <a:ext uri="{FF2B5EF4-FFF2-40B4-BE49-F238E27FC236}">
                <a16:creationId xmlns:a16="http://schemas.microsoft.com/office/drawing/2014/main" xmlns="" id="{D48446B9-E26F-59A9-30CC-E424A4FD0840}"/>
              </a:ext>
            </a:extLst>
          </p:cNvPr>
          <p:cNvSpPr txBox="1"/>
          <p:nvPr/>
        </p:nvSpPr>
        <p:spPr>
          <a:xfrm>
            <a:off x="6275539" y="2205518"/>
            <a:ext cx="3832763" cy="523220"/>
          </a:xfrm>
          <a:prstGeom prst="rect">
            <a:avLst/>
          </a:prstGeom>
          <a:noFill/>
        </p:spPr>
        <p:txBody>
          <a:bodyPr wrap="square">
            <a:spAutoFit/>
          </a:bodyPr>
          <a:lstStyle>
            <a:defPPr>
              <a:defRPr lang="en-US"/>
            </a:defPPr>
            <a:lvl1pPr algn="just" rtl="1">
              <a:defRPr sz="1400"/>
            </a:lvl1pPr>
          </a:lstStyle>
          <a:p>
            <a:r>
              <a:rPr lang="ar-EG" dirty="0"/>
              <a:t>تنفيذ الحملة والتواصل مع الجمهور لإحداث التغيير السلوكي الفعلي، مع التقييم المستمر.</a:t>
            </a:r>
          </a:p>
        </p:txBody>
      </p:sp>
      <p:sp>
        <p:nvSpPr>
          <p:cNvPr id="20" name="Rectangle 19">
            <a:extLst>
              <a:ext uri="{FF2B5EF4-FFF2-40B4-BE49-F238E27FC236}">
                <a16:creationId xmlns:a16="http://schemas.microsoft.com/office/drawing/2014/main" xmlns="" id="{570AF959-2528-F8E8-58F2-6CD042B0C9A4}"/>
              </a:ext>
            </a:extLst>
          </p:cNvPr>
          <p:cNvSpPr/>
          <p:nvPr/>
        </p:nvSpPr>
        <p:spPr>
          <a:xfrm>
            <a:off x="1994512" y="1815562"/>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1" name="TextBox 20">
            <a:extLst>
              <a:ext uri="{FF2B5EF4-FFF2-40B4-BE49-F238E27FC236}">
                <a16:creationId xmlns:a16="http://schemas.microsoft.com/office/drawing/2014/main" xmlns="" id="{B6D5D322-625F-1610-B113-8550862C3DC3}"/>
              </a:ext>
            </a:extLst>
          </p:cNvPr>
          <p:cNvSpPr txBox="1"/>
          <p:nvPr/>
        </p:nvSpPr>
        <p:spPr>
          <a:xfrm>
            <a:off x="1994512" y="1833065"/>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مثال:</a:t>
            </a:r>
          </a:p>
        </p:txBody>
      </p:sp>
      <p:sp>
        <p:nvSpPr>
          <p:cNvPr id="24" name="TextBox 23">
            <a:extLst>
              <a:ext uri="{FF2B5EF4-FFF2-40B4-BE49-F238E27FC236}">
                <a16:creationId xmlns:a16="http://schemas.microsoft.com/office/drawing/2014/main" xmlns="" id="{7FE6F4B0-0F52-1AD6-698B-B92CAA89615C}"/>
              </a:ext>
            </a:extLst>
          </p:cNvPr>
          <p:cNvSpPr txBox="1"/>
          <p:nvPr/>
        </p:nvSpPr>
        <p:spPr>
          <a:xfrm>
            <a:off x="2082353" y="2249871"/>
            <a:ext cx="2937032" cy="3046988"/>
          </a:xfrm>
          <a:prstGeom prst="rect">
            <a:avLst/>
          </a:prstGeom>
          <a:noFill/>
        </p:spPr>
        <p:txBody>
          <a:bodyPr wrap="square">
            <a:spAutoFit/>
          </a:bodyPr>
          <a:lstStyle/>
          <a:p>
            <a:pPr algn="r" rtl="1"/>
            <a:r>
              <a:rPr lang="ar-EG" sz="1600" dirty="0"/>
              <a:t>تنظيم بث مباشر أسبوعي مع أخصائي نفسي للإجابة على أسئلة المتابعين، إلى جانب إطلاق تحدّي رقمي بعنوان </a:t>
            </a:r>
            <a:r>
              <a:rPr lang="ar-EG" sz="1600" b="1" dirty="0">
                <a:solidFill>
                  <a:srgbClr val="C00000"/>
                </a:solidFill>
              </a:rPr>
              <a:t>"#يوم_نفسيتي“</a:t>
            </a:r>
            <a:endParaRPr lang="en-US" sz="1600" b="1" dirty="0">
              <a:solidFill>
                <a:srgbClr val="C00000"/>
              </a:solidFill>
            </a:endParaRPr>
          </a:p>
          <a:p>
            <a:pPr algn="r" rtl="1"/>
            <a:endParaRPr lang="en-US" sz="1600" b="1" dirty="0">
              <a:solidFill>
                <a:srgbClr val="C00000"/>
              </a:solidFill>
            </a:endParaRPr>
          </a:p>
          <a:p>
            <a:pPr marL="285750" indent="-285750" algn="r" rtl="1">
              <a:buFont typeface="Arial" panose="020B0604020202020204" pitchFamily="34" charset="0"/>
              <a:buChar char="•"/>
            </a:pPr>
            <a:r>
              <a:rPr lang="ar-EG" sz="1600" b="1" dirty="0">
                <a:solidFill>
                  <a:srgbClr val="C00000"/>
                </a:solidFill>
              </a:rPr>
              <a:t> </a:t>
            </a:r>
            <a:r>
              <a:rPr lang="ar-EG" sz="1600" dirty="0"/>
              <a:t>حيث يُطلب من المتابعين مشاركة صور أو قصص عن كيفية اهتمامهم بصحتهم النفسية.</a:t>
            </a:r>
            <a:endParaRPr lang="en-US" sz="1600" dirty="0"/>
          </a:p>
          <a:p>
            <a:pPr marL="285750" indent="-285750" algn="r" rtl="1">
              <a:buFont typeface="Arial" panose="020B0604020202020204" pitchFamily="34" charset="0"/>
              <a:buChar char="•"/>
            </a:pPr>
            <a:r>
              <a:rPr lang="ar-EG" sz="1600" dirty="0"/>
              <a:t/>
            </a:r>
            <a:br>
              <a:rPr lang="ar-EG" sz="1600" dirty="0"/>
            </a:br>
            <a:r>
              <a:rPr lang="ar-EG" sz="1600" dirty="0"/>
              <a:t>يتم التفاعل مع المشاركات من خلال إعادة النشر، التعليق، وتنظيم مسابقات رمزية لتحفيز المشاركة المستمرة.</a:t>
            </a:r>
          </a:p>
        </p:txBody>
      </p:sp>
      <p:pic>
        <p:nvPicPr>
          <p:cNvPr id="4" name="Picture 3">
            <a:extLst>
              <a:ext uri="{FF2B5EF4-FFF2-40B4-BE49-F238E27FC236}">
                <a16:creationId xmlns:a16="http://schemas.microsoft.com/office/drawing/2014/main" xmlns="" id="{411689F1-C2AE-0179-01F3-A5C611E2E62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7226" y="2962726"/>
            <a:ext cx="304802" cy="298849"/>
          </a:xfrm>
          <a:prstGeom prst="rect">
            <a:avLst/>
          </a:prstGeom>
        </p:spPr>
      </p:pic>
    </p:spTree>
    <p:extLst>
      <p:ext uri="{BB962C8B-B14F-4D97-AF65-F5344CB8AC3E}">
        <p14:creationId xmlns:p14="http://schemas.microsoft.com/office/powerpoint/2010/main" val="35236624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850436" y="1622962"/>
            <a:ext cx="9345750" cy="4241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798221"/>
            <a:ext cx="8466655" cy="523220"/>
          </a:xfrm>
          <a:prstGeom prst="rect">
            <a:avLst/>
          </a:prstGeom>
          <a:noFill/>
        </p:spPr>
        <p:txBody>
          <a:bodyPr wrap="square" rtlCol="0">
            <a:spAutoFit/>
          </a:bodyPr>
          <a:lstStyle/>
          <a:p>
            <a:pPr lvl="0" algn="r" rtl="1"/>
            <a:r>
              <a:rPr lang="ar-EG" sz="2800" b="1" dirty="0">
                <a:latin typeface="+mj-lt"/>
              </a:rPr>
              <a:t>1.</a:t>
            </a:r>
            <a:r>
              <a:rPr lang="ar-JO" sz="2800" b="1" dirty="0">
                <a:latin typeface="+mj-lt"/>
              </a:rPr>
              <a:t>8</a:t>
            </a:r>
            <a:r>
              <a:rPr lang="ar-EG" sz="2800" b="1" dirty="0">
                <a:latin typeface="+mj-lt"/>
              </a:rPr>
              <a:t> نشاط مقترح</a:t>
            </a:r>
            <a:endParaRPr lang="en-US" sz="2800" b="1" dirty="0">
              <a:latin typeface="+mj-lt"/>
            </a:endParaRPr>
          </a:p>
        </p:txBody>
      </p:sp>
      <p:sp>
        <p:nvSpPr>
          <p:cNvPr id="9" name="TextBox 8">
            <a:extLst>
              <a:ext uri="{FF2B5EF4-FFF2-40B4-BE49-F238E27FC236}">
                <a16:creationId xmlns:a16="http://schemas.microsoft.com/office/drawing/2014/main" xmlns="" id="{629F0848-1A29-B3FB-D59A-8603AADC96AD}"/>
              </a:ext>
            </a:extLst>
          </p:cNvPr>
          <p:cNvSpPr txBox="1"/>
          <p:nvPr/>
        </p:nvSpPr>
        <p:spPr>
          <a:xfrm>
            <a:off x="2214109" y="2337004"/>
            <a:ext cx="7492112" cy="923330"/>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sz="2400" dirty="0">
                <a:solidFill>
                  <a:srgbClr val="C00000"/>
                </a:solidFill>
              </a:rPr>
              <a:t>	</a:t>
            </a:r>
            <a:r>
              <a:rPr lang="ar-EG" sz="2800" b="1" dirty="0">
                <a:solidFill>
                  <a:srgbClr val="C00000"/>
                </a:solidFill>
              </a:rPr>
              <a:t>صمّم حملة رقمية باستخدام نموذج </a:t>
            </a:r>
            <a:r>
              <a:rPr lang="en-MY" sz="2800" b="1" dirty="0">
                <a:solidFill>
                  <a:srgbClr val="C00000"/>
                </a:solidFill>
              </a:rPr>
              <a:t>CBE</a:t>
            </a:r>
            <a:r>
              <a:rPr lang="ar-EG" sz="2600" b="1" dirty="0">
                <a:solidFill>
                  <a:srgbClr val="C00000"/>
                </a:solidFill>
              </a:rPr>
              <a:t>: </a:t>
            </a:r>
            <a:endParaRPr lang="ar-JO" sz="2600" b="1" dirty="0">
              <a:solidFill>
                <a:srgbClr val="C00000"/>
              </a:solidFill>
            </a:endParaRPr>
          </a:p>
          <a:p>
            <a:pPr algn="r" rtl="1"/>
            <a:r>
              <a:rPr lang="ar-JO" sz="2600" b="1" dirty="0">
                <a:solidFill>
                  <a:srgbClr val="C00000"/>
                </a:solidFill>
              </a:rPr>
              <a:t>		</a:t>
            </a:r>
            <a:endParaRPr lang="ar-EG" sz="2600" dirty="0"/>
          </a:p>
        </p:txBody>
      </p:sp>
      <p:sp>
        <p:nvSpPr>
          <p:cNvPr id="2" name="Rectangle 1"/>
          <p:cNvSpPr>
            <a:spLocks noChangeArrowheads="1"/>
          </p:cNvSpPr>
          <p:nvPr/>
        </p:nvSpPr>
        <p:spPr bwMode="auto">
          <a:xfrm>
            <a:off x="1871042" y="2860224"/>
            <a:ext cx="678940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التشارك</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Co-create</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صمّ استبيانًا بسيطًا (أو سؤالاً تفاعليًا) لفهم آراء جمهوركم حول </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قضية اجتماعية (مثل: الصحة، البيئة، السلوكيات)</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البناء</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Build</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أنشئ منشورًا رقميًا (صورة، فيديو قصير، أو قصة) بناءً على </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نتائج الاستبيان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التفاعل</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en-US"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Engage</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tabLst/>
            </a:pP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اقترح فكرة تفاعل مع الجمهور (تحدٍ، مسابقة، أو بث مباشر)</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994815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الثانية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1384995"/>
          </a:xfrm>
          <a:prstGeom prst="rect">
            <a:avLst/>
          </a:prstGeom>
          <a:noFill/>
        </p:spPr>
        <p:txBody>
          <a:bodyPr wrap="square">
            <a:spAutoFit/>
          </a:bodyPr>
          <a:lstStyle/>
          <a:p>
            <a:pPr algn="ctr" rtl="1"/>
            <a:r>
              <a:rPr lang="ar-EG" sz="2800" b="1" dirty="0"/>
              <a:t>2. مراحل إلاعداد والتخطيط لحملات التسويق الاجتماعي</a:t>
            </a:r>
          </a:p>
          <a:p>
            <a:pPr lvl="0" algn="ctr" rtl="1"/>
            <a:endParaRPr lang="en-US" sz="2800" dirty="0">
              <a:latin typeface="Microsoft Uighur" panose="02000000000000000000" pitchFamily="2" charset="-78"/>
            </a:endParaRPr>
          </a:p>
        </p:txBody>
      </p:sp>
    </p:spTree>
    <p:extLst>
      <p:ext uri="{BB962C8B-B14F-4D97-AF65-F5344CB8AC3E}">
        <p14:creationId xmlns:p14="http://schemas.microsoft.com/office/powerpoint/2010/main" val="1163448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FC3A9AC-141A-D92D-2668-F7F1F2E300D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3089C50-1ABC-7C8C-9AB1-F4587D2696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4CAB52-B2B4-E005-8C17-A2D375EAD532}"/>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27621B9-37DF-3CFE-14BF-38811AE7A8A9}"/>
              </a:ext>
            </a:extLst>
          </p:cNvPr>
          <p:cNvSpPr/>
          <p:nvPr/>
        </p:nvSpPr>
        <p:spPr>
          <a:xfrm>
            <a:off x="1191694" y="1595804"/>
            <a:ext cx="9345750" cy="4862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F977BAAE-6BC1-B1E4-1A71-2BE4AD970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7C3F277-A32F-FCF9-13AA-3474D8F3CBB2}"/>
              </a:ext>
            </a:extLst>
          </p:cNvPr>
          <p:cNvSpPr txBox="1"/>
          <p:nvPr/>
        </p:nvSpPr>
        <p:spPr>
          <a:xfrm>
            <a:off x="1631241" y="1772472"/>
            <a:ext cx="8466655" cy="523220"/>
          </a:xfrm>
          <a:prstGeom prst="rect">
            <a:avLst/>
          </a:prstGeom>
          <a:noFill/>
        </p:spPr>
        <p:txBody>
          <a:bodyPr wrap="square" rtlCol="0">
            <a:spAutoFit/>
          </a:bodyPr>
          <a:lstStyle/>
          <a:p>
            <a:pPr algn="just" rtl="1"/>
            <a:r>
              <a:rPr lang="ar-EG" sz="2800" b="1" dirty="0"/>
              <a:t>2. مفهوم الحملة التسويقية الاجتماعية</a:t>
            </a:r>
          </a:p>
        </p:txBody>
      </p:sp>
      <p:sp>
        <p:nvSpPr>
          <p:cNvPr id="4" name="TextBox 3">
            <a:extLst>
              <a:ext uri="{FF2B5EF4-FFF2-40B4-BE49-F238E27FC236}">
                <a16:creationId xmlns:a16="http://schemas.microsoft.com/office/drawing/2014/main" xmlns="" id="{557DC53C-DBB5-E574-CA00-128CA3C3864F}"/>
              </a:ext>
            </a:extLst>
          </p:cNvPr>
          <p:cNvSpPr txBox="1"/>
          <p:nvPr/>
        </p:nvSpPr>
        <p:spPr>
          <a:xfrm>
            <a:off x="1570691" y="2383258"/>
            <a:ext cx="8527205" cy="707886"/>
          </a:xfrm>
          <a:prstGeom prst="rect">
            <a:avLst/>
          </a:prstGeom>
          <a:noFill/>
        </p:spPr>
        <p:txBody>
          <a:bodyPr wrap="square" rtlCol="0">
            <a:spAutoFit/>
          </a:bodyPr>
          <a:lstStyle/>
          <a:p>
            <a:pPr algn="r" rtl="1"/>
            <a:r>
              <a:rPr lang="ar-EG" sz="2000" dirty="0"/>
              <a:t>الحملة التسويقية الاجتماعية هي عملية </a:t>
            </a:r>
            <a:r>
              <a:rPr lang="ar-EG" sz="2000" b="1" dirty="0"/>
              <a:t>تفاعلية مستمرة</a:t>
            </a:r>
            <a:r>
              <a:rPr lang="ar-EG" sz="2000" dirty="0"/>
              <a:t> بين المنظمة الاجتماعية وجمهورها، تمر عبر مراحل التسويق كافة،</a:t>
            </a:r>
            <a:r>
              <a:rPr lang="en-US" sz="2000" dirty="0"/>
              <a:t> </a:t>
            </a:r>
            <a:r>
              <a:rPr lang="ar-JO" sz="2000" dirty="0"/>
              <a:t>ابتداء من</a:t>
            </a:r>
            <a:r>
              <a:rPr lang="ar-EG" sz="2000" dirty="0"/>
              <a:t> </a:t>
            </a:r>
            <a:r>
              <a:rPr lang="ar-JO" sz="2000" dirty="0"/>
              <a:t>                           وصولًا الى </a:t>
            </a:r>
            <a:endParaRPr lang="en-US" sz="2000" dirty="0"/>
          </a:p>
        </p:txBody>
      </p:sp>
      <p:sp>
        <p:nvSpPr>
          <p:cNvPr id="3" name="TextBox 2">
            <a:extLst>
              <a:ext uri="{FF2B5EF4-FFF2-40B4-BE49-F238E27FC236}">
                <a16:creationId xmlns:a16="http://schemas.microsoft.com/office/drawing/2014/main" xmlns="" id="{D562A49C-EC7D-9CF2-51A0-F204FB611DDE}"/>
              </a:ext>
            </a:extLst>
          </p:cNvPr>
          <p:cNvSpPr txBox="1"/>
          <p:nvPr/>
        </p:nvSpPr>
        <p:spPr>
          <a:xfrm>
            <a:off x="5754755" y="2805186"/>
            <a:ext cx="1679453" cy="307777"/>
          </a:xfrm>
          <a:prstGeom prst="rect">
            <a:avLst/>
          </a:prstGeom>
          <a:solidFill>
            <a:schemeClr val="accent2"/>
          </a:solidFill>
        </p:spPr>
        <p:txBody>
          <a:bodyPr wrap="square" rtlCol="0">
            <a:spAutoFit/>
          </a:bodyPr>
          <a:lstStyle/>
          <a:p>
            <a:pPr algn="r"/>
            <a:r>
              <a:rPr lang="ar-JO" sz="14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مرحلة ما قبل الإنتاج </a:t>
            </a:r>
          </a:p>
        </p:txBody>
      </p:sp>
      <p:sp>
        <p:nvSpPr>
          <p:cNvPr id="6" name="TextBox 5">
            <a:extLst>
              <a:ext uri="{FF2B5EF4-FFF2-40B4-BE49-F238E27FC236}">
                <a16:creationId xmlns:a16="http://schemas.microsoft.com/office/drawing/2014/main" xmlns="" id="{D3C17809-98B5-46D3-5A9C-21908FEA86FA}"/>
              </a:ext>
            </a:extLst>
          </p:cNvPr>
          <p:cNvSpPr txBox="1"/>
          <p:nvPr/>
        </p:nvSpPr>
        <p:spPr>
          <a:xfrm>
            <a:off x="2094105" y="2785308"/>
            <a:ext cx="2449918" cy="523220"/>
          </a:xfrm>
          <a:prstGeom prst="rect">
            <a:avLst/>
          </a:prstGeom>
          <a:solidFill>
            <a:schemeClr val="accent6"/>
          </a:solidFill>
        </p:spPr>
        <p:txBody>
          <a:bodyPr wrap="square" rtlCol="0">
            <a:spAutoFit/>
          </a:bodyPr>
          <a:lstStyle/>
          <a:p>
            <a:pPr algn="r"/>
            <a:r>
              <a:rPr lang="ar-JO" sz="14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مرحلة تبني السلوك أو طلب الخدمة، وما بعد ذلك.</a:t>
            </a:r>
          </a:p>
        </p:txBody>
      </p:sp>
      <p:sp>
        <p:nvSpPr>
          <p:cNvPr id="9" name="TextBox 8">
            <a:extLst>
              <a:ext uri="{FF2B5EF4-FFF2-40B4-BE49-F238E27FC236}">
                <a16:creationId xmlns:a16="http://schemas.microsoft.com/office/drawing/2014/main" xmlns="" id="{B274C3EB-BBF8-0C15-A538-4ED89ABB0BD6}"/>
              </a:ext>
            </a:extLst>
          </p:cNvPr>
          <p:cNvSpPr txBox="1"/>
          <p:nvPr/>
        </p:nvSpPr>
        <p:spPr>
          <a:xfrm>
            <a:off x="2094105" y="3645059"/>
            <a:ext cx="7951739" cy="3139321"/>
          </a:xfrm>
          <a:prstGeom prst="rect">
            <a:avLst/>
          </a:prstGeom>
          <a:noFill/>
        </p:spPr>
        <p:txBody>
          <a:bodyPr wrap="square">
            <a:spAutoFit/>
          </a:bodyPr>
          <a:lstStyle/>
          <a:p>
            <a:pPr algn="r" rtl="1"/>
            <a:r>
              <a:rPr lang="ar-EG" sz="1800" dirty="0"/>
              <a:t>لا تقتصر أهداف هذه الحملة على مجرد </a:t>
            </a:r>
            <a:r>
              <a:rPr lang="ar-EG" sz="1800" b="1" dirty="0"/>
              <a:t>تحقيق تبني السلوك الإيجابي</a:t>
            </a:r>
            <a:r>
              <a:rPr lang="ar-EG" sz="1800" dirty="0"/>
              <a:t> أو </a:t>
            </a:r>
            <a:r>
              <a:rPr lang="ar-EG" sz="1800" b="1" dirty="0"/>
              <a:t>طلب الخدمة الاجتماعية</a:t>
            </a:r>
            <a:r>
              <a:rPr lang="ar-EG" sz="1800" dirty="0"/>
              <a:t>، بل تسعى أيضًا إلى:</a:t>
            </a:r>
            <a:endParaRPr lang="ar-JO" sz="1800" dirty="0"/>
          </a:p>
          <a:p>
            <a:pPr marL="285750" indent="-285750" algn="r" rtl="1">
              <a:buFont typeface="Arial" panose="020B0604020202020204" pitchFamily="34" charset="0"/>
              <a:buChar char="•"/>
            </a:pPr>
            <a:r>
              <a:rPr lang="ar-JO" dirty="0"/>
              <a:t>	ترسيخ </a:t>
            </a:r>
            <a:r>
              <a:rPr lang="ar-JO" dirty="0">
                <a:solidFill>
                  <a:srgbClr val="FF0000"/>
                </a:solidFill>
              </a:rPr>
              <a:t>صورة ذهنية مميزة </a:t>
            </a:r>
            <a:r>
              <a:rPr lang="ar-JO" dirty="0"/>
              <a:t>للمنظمة في المجتمع.</a:t>
            </a:r>
          </a:p>
          <a:p>
            <a:pPr marL="285750" indent="-285750" algn="r" rtl="1">
              <a:buFont typeface="Arial" panose="020B0604020202020204" pitchFamily="34" charset="0"/>
              <a:buChar char="•"/>
            </a:pPr>
            <a:r>
              <a:rPr lang="ar-JO" dirty="0"/>
              <a:t>	تعزيز الأثر المجتمعي الإيجابي عبر التوعية والحوار </a:t>
            </a:r>
            <a:r>
              <a:rPr lang="ar-JO" sz="18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a:t>
            </a:r>
            <a:endParaRPr lang="en-US" sz="18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a:p>
            <a:pPr marL="285750" indent="-285750" algn="r" rtl="1">
              <a:buFont typeface="Arial" panose="020B0604020202020204" pitchFamily="34" charset="0"/>
              <a:buChar char="•"/>
            </a:pPr>
            <a:endParaRPr lang="en-US"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a:p>
            <a:pPr algn="r" rtl="1"/>
            <a:r>
              <a:rPr lang="ar-JO" dirty="0"/>
              <a:t>وتهدف هذه الحملات الى:</a:t>
            </a:r>
          </a:p>
          <a:p>
            <a:pPr marL="285750" indent="-285750" algn="r" rtl="1">
              <a:buFont typeface="Arial" panose="020B0604020202020204" pitchFamily="34" charset="0"/>
              <a:buChar char="•"/>
            </a:pPr>
            <a:r>
              <a:rPr lang="ar-JO" dirty="0"/>
              <a:t>	توعية الجمهور بأبعاد </a:t>
            </a:r>
            <a:r>
              <a:rPr lang="ar-JO" dirty="0">
                <a:solidFill>
                  <a:srgbClr val="FF0000"/>
                </a:solidFill>
              </a:rPr>
              <a:t>المشكلات الاجتماعية</a:t>
            </a:r>
            <a:r>
              <a:rPr lang="ar-JO" dirty="0"/>
              <a:t>.	</a:t>
            </a:r>
          </a:p>
          <a:p>
            <a:pPr marL="285750" indent="-285750" algn="r" rtl="1">
              <a:buFont typeface="Arial" panose="020B0604020202020204" pitchFamily="34" charset="0"/>
              <a:buChar char="•"/>
            </a:pPr>
            <a:r>
              <a:rPr lang="ar-JO" dirty="0"/>
              <a:t>	المساهمة في الوقاية منها.</a:t>
            </a:r>
          </a:p>
          <a:p>
            <a:pPr marL="285750" indent="-285750" algn="r" rtl="1">
              <a:buFont typeface="Arial" panose="020B0604020202020204" pitchFamily="34" charset="0"/>
              <a:buChar char="•"/>
            </a:pPr>
            <a:r>
              <a:rPr lang="ar-JO" dirty="0"/>
              <a:t>	دعم جهود تنمية المجتمع وتطويره المستدام.</a:t>
            </a:r>
          </a:p>
          <a:p>
            <a:pPr algn="r" rtl="1"/>
            <a:endParaRPr lang="ar-JO" dirty="0"/>
          </a:p>
          <a:p>
            <a:pPr algn="r" rtl="1"/>
            <a:endParaRPr lang="ar-JO" dirty="0"/>
          </a:p>
        </p:txBody>
      </p:sp>
      <p:pic>
        <p:nvPicPr>
          <p:cNvPr id="2" name="Picture 1"/>
          <p:cNvPicPr>
            <a:picLocks noChangeAspect="1"/>
          </p:cNvPicPr>
          <p:nvPr/>
        </p:nvPicPr>
        <p:blipFill>
          <a:blip r:embed="rId3"/>
          <a:stretch>
            <a:fillRect/>
          </a:stretch>
        </p:blipFill>
        <p:spPr>
          <a:xfrm>
            <a:off x="1631241" y="4664860"/>
            <a:ext cx="3305567" cy="1530883"/>
          </a:xfrm>
          <a:prstGeom prst="rect">
            <a:avLst/>
          </a:prstGeom>
        </p:spPr>
      </p:pic>
    </p:spTree>
    <p:extLst>
      <p:ext uri="{BB962C8B-B14F-4D97-AF65-F5344CB8AC3E}">
        <p14:creationId xmlns:p14="http://schemas.microsoft.com/office/powerpoint/2010/main" val="108491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37C46AD-04CE-1DE7-5540-8EAC33BA3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8A4DA203-B229-0235-0C51-7D1E498622E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7ABD802A-AAB1-14A5-6DED-C315FE43858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47EE7F8-C8B3-1290-FFD1-97767B5CC7AD}"/>
              </a:ext>
            </a:extLst>
          </p:cNvPr>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C2DAB80C-02F3-647F-C096-1B07165D1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84354CA-D75E-95FD-625F-F6BE255C0308}"/>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a:t>.1</a:t>
            </a:r>
            <a:r>
              <a:rPr lang="ar-EG" sz="2800" b="1" dirty="0"/>
              <a:t>. مثال عملي 1 حملة تسويق اجتماعي -: </a:t>
            </a:r>
            <a:r>
              <a:rPr lang="ar-JO" sz="2800" b="1" dirty="0">
                <a:solidFill>
                  <a:srgbClr val="C00000"/>
                </a:solidFill>
              </a:rPr>
              <a:t> "تبرع بالدم"</a:t>
            </a:r>
            <a:endParaRPr lang="ar-EG" sz="2800" b="1" dirty="0">
              <a:solidFill>
                <a:srgbClr val="C00000"/>
              </a:solidFill>
            </a:endParaRPr>
          </a:p>
        </p:txBody>
      </p:sp>
      <p:sp>
        <p:nvSpPr>
          <p:cNvPr id="2" name="TextBox 1">
            <a:extLst>
              <a:ext uri="{FF2B5EF4-FFF2-40B4-BE49-F238E27FC236}">
                <a16:creationId xmlns:a16="http://schemas.microsoft.com/office/drawing/2014/main" xmlns="" id="{BAD237FA-A6BD-6108-3559-AB095A1A946F}"/>
              </a:ext>
            </a:extLst>
          </p:cNvPr>
          <p:cNvSpPr txBox="1"/>
          <p:nvPr/>
        </p:nvSpPr>
        <p:spPr>
          <a:xfrm>
            <a:off x="6096000" y="261485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55A785D3-FEDA-8837-1F9D-BB5EF5568303}"/>
              </a:ext>
            </a:extLst>
          </p:cNvPr>
          <p:cNvSpPr txBox="1"/>
          <p:nvPr/>
        </p:nvSpPr>
        <p:spPr>
          <a:xfrm>
            <a:off x="6101085" y="363202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الجهة المنظمة:</a:t>
            </a:r>
          </a:p>
        </p:txBody>
      </p:sp>
      <p:sp>
        <p:nvSpPr>
          <p:cNvPr id="8" name="TextBox 7">
            <a:extLst>
              <a:ext uri="{FF2B5EF4-FFF2-40B4-BE49-F238E27FC236}">
                <a16:creationId xmlns:a16="http://schemas.microsoft.com/office/drawing/2014/main" xmlns="" id="{F76E00F1-09BD-EFD5-28C2-BBB342E3B8F1}"/>
              </a:ext>
            </a:extLst>
          </p:cNvPr>
          <p:cNvSpPr txBox="1"/>
          <p:nvPr/>
        </p:nvSpPr>
        <p:spPr>
          <a:xfrm>
            <a:off x="6101085" y="462907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الشريحة المستهدفة</a:t>
            </a:r>
          </a:p>
        </p:txBody>
      </p:sp>
      <p:sp>
        <p:nvSpPr>
          <p:cNvPr id="10" name="TextBox 9">
            <a:extLst>
              <a:ext uri="{FF2B5EF4-FFF2-40B4-BE49-F238E27FC236}">
                <a16:creationId xmlns:a16="http://schemas.microsoft.com/office/drawing/2014/main" xmlns="" id="{56E16F55-DD50-D391-938F-709A8B4E67CF}"/>
              </a:ext>
            </a:extLst>
          </p:cNvPr>
          <p:cNvSpPr txBox="1"/>
          <p:nvPr/>
        </p:nvSpPr>
        <p:spPr>
          <a:xfrm>
            <a:off x="8267100" y="4065628"/>
            <a:ext cx="3840726" cy="338554"/>
          </a:xfrm>
          <a:prstGeom prst="rect">
            <a:avLst/>
          </a:prstGeom>
          <a:noFill/>
        </p:spPr>
        <p:txBody>
          <a:bodyPr wrap="square">
            <a:spAutoFit/>
          </a:bodyPr>
          <a:lstStyle/>
          <a:p>
            <a:r>
              <a:rPr lang="ar-SA" sz="1600" dirty="0"/>
              <a:t>وزارة الصحة السعودية</a:t>
            </a:r>
            <a:endParaRPr lang="en-US" sz="1600" dirty="0"/>
          </a:p>
        </p:txBody>
      </p:sp>
      <p:sp>
        <p:nvSpPr>
          <p:cNvPr id="11" name="TextBox 10">
            <a:extLst>
              <a:ext uri="{FF2B5EF4-FFF2-40B4-BE49-F238E27FC236}">
                <a16:creationId xmlns:a16="http://schemas.microsoft.com/office/drawing/2014/main" xmlns="" id="{C402AD2A-CA91-A210-A866-AFE7BA262035}"/>
              </a:ext>
            </a:extLst>
          </p:cNvPr>
          <p:cNvSpPr txBox="1"/>
          <p:nvPr/>
        </p:nvSpPr>
        <p:spPr>
          <a:xfrm>
            <a:off x="6096000" y="2979422"/>
            <a:ext cx="3840726" cy="584775"/>
          </a:xfrm>
          <a:prstGeom prst="rect">
            <a:avLst/>
          </a:prstGeom>
          <a:noFill/>
        </p:spPr>
        <p:txBody>
          <a:bodyPr wrap="square">
            <a:spAutoFit/>
          </a:bodyPr>
          <a:lstStyle/>
          <a:p>
            <a:pPr algn="r"/>
            <a:r>
              <a:rPr lang="ar-SA" sz="1600" dirty="0"/>
              <a:t>نشر ثقافة التبرع بالدم بين أفراد المجتمع، وزيادة عدد المتبرعين المنتظمين، وإنقاذ أرواح المرضى والمصابين.</a:t>
            </a:r>
            <a:endParaRPr lang="en-US" sz="1600" dirty="0"/>
          </a:p>
        </p:txBody>
      </p:sp>
      <p:sp>
        <p:nvSpPr>
          <p:cNvPr id="12" name="TextBox 11">
            <a:extLst>
              <a:ext uri="{FF2B5EF4-FFF2-40B4-BE49-F238E27FC236}">
                <a16:creationId xmlns:a16="http://schemas.microsoft.com/office/drawing/2014/main" xmlns="" id="{284D0908-38A3-9BC8-1B21-78EF2ED41800}"/>
              </a:ext>
            </a:extLst>
          </p:cNvPr>
          <p:cNvSpPr txBox="1"/>
          <p:nvPr/>
        </p:nvSpPr>
        <p:spPr>
          <a:xfrm>
            <a:off x="6400800" y="4997447"/>
            <a:ext cx="2961861"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جميع المواطنين والمقيمين في السعودية</a:t>
            </a:r>
            <a:endParaRPr lang="ar-JO" sz="1600" dirty="0"/>
          </a:p>
          <a:p>
            <a:pPr marL="285750" indent="-285750" algn="r" rtl="1">
              <a:buFont typeface="Arial" panose="020B0604020202020204" pitchFamily="34" charset="0"/>
              <a:buChar char="•"/>
            </a:pPr>
            <a:r>
              <a:rPr lang="ar-SA" sz="1600" dirty="0"/>
              <a:t>الفئة العمرية من 18 إلى 65 سنة</a:t>
            </a:r>
            <a:endParaRPr lang="ar-JO" sz="1600" dirty="0"/>
          </a:p>
          <a:p>
            <a:pPr marL="285750" indent="-285750" algn="r" rtl="1">
              <a:buFont typeface="Arial" panose="020B0604020202020204" pitchFamily="34" charset="0"/>
              <a:buChar char="•"/>
            </a:pPr>
            <a:r>
              <a:rPr lang="ar-SA" sz="1600" dirty="0"/>
              <a:t>الموظفون وطلاب الجامعات</a:t>
            </a:r>
            <a:endParaRPr lang="en-US" sz="1600" dirty="0"/>
          </a:p>
        </p:txBody>
      </p:sp>
      <p:sp>
        <p:nvSpPr>
          <p:cNvPr id="13" name="Rectangle 12">
            <a:extLst>
              <a:ext uri="{FF2B5EF4-FFF2-40B4-BE49-F238E27FC236}">
                <a16:creationId xmlns:a16="http://schemas.microsoft.com/office/drawing/2014/main" xmlns="" id="{DE064B2B-9F8B-2CE9-407E-66A3077341CB}"/>
              </a:ext>
            </a:extLst>
          </p:cNvPr>
          <p:cNvSpPr/>
          <p:nvPr/>
        </p:nvSpPr>
        <p:spPr>
          <a:xfrm>
            <a:off x="1927638" y="2597356"/>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a16="http://schemas.microsoft.com/office/drawing/2014/main" xmlns="" id="{3D3F5C4D-AAEC-92D6-2F7C-962B05115FE3}"/>
              </a:ext>
            </a:extLst>
          </p:cNvPr>
          <p:cNvSpPr txBox="1"/>
          <p:nvPr/>
        </p:nvSpPr>
        <p:spPr>
          <a:xfrm>
            <a:off x="1927638" y="2614859"/>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وسائل وأدوات الحملة:</a:t>
            </a:r>
          </a:p>
        </p:txBody>
      </p:sp>
      <p:sp>
        <p:nvSpPr>
          <p:cNvPr id="15" name="TextBox 14">
            <a:extLst>
              <a:ext uri="{FF2B5EF4-FFF2-40B4-BE49-F238E27FC236}">
                <a16:creationId xmlns:a16="http://schemas.microsoft.com/office/drawing/2014/main" xmlns="" id="{E8DEC40A-04F6-7F91-CDBC-05671E5F383C}"/>
              </a:ext>
            </a:extLst>
          </p:cNvPr>
          <p:cNvSpPr txBox="1"/>
          <p:nvPr/>
        </p:nvSpPr>
        <p:spPr>
          <a:xfrm>
            <a:off x="1757549" y="3044420"/>
            <a:ext cx="3290766" cy="2308324"/>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عربات </a:t>
            </a:r>
            <a:r>
              <a:rPr lang="ar-SA" sz="1600" dirty="0">
                <a:solidFill>
                  <a:srgbClr val="FF0000"/>
                </a:solidFill>
              </a:rPr>
              <a:t>تبرع متنقلة </a:t>
            </a:r>
            <a:r>
              <a:rPr lang="ar-SA" sz="1600" dirty="0"/>
              <a:t>في الأماكن العامة</a:t>
            </a:r>
            <a:endParaRPr lang="ar-JO" sz="1600" dirty="0"/>
          </a:p>
          <a:p>
            <a:pPr marL="285750" indent="-285750" algn="r" rtl="1">
              <a:buFont typeface="Arial" panose="020B0604020202020204" pitchFamily="34" charset="0"/>
              <a:buChar char="•"/>
            </a:pPr>
            <a:r>
              <a:rPr lang="ar-SA" sz="1600" dirty="0"/>
              <a:t>فعاليات توعوية في الجامعات، المولات، الجهات الحكومية والخاصة.</a:t>
            </a:r>
            <a:endParaRPr lang="ar-JO" sz="1600" dirty="0"/>
          </a:p>
          <a:p>
            <a:pPr marL="285750" indent="-285750" algn="r" rtl="1">
              <a:buFont typeface="Arial" panose="020B0604020202020204" pitchFamily="34" charset="0"/>
              <a:buChar char="•"/>
            </a:pPr>
            <a:r>
              <a:rPr lang="ar-SA" sz="1600" dirty="0"/>
              <a:t>إعلانات توعوية على التلفزيون</a:t>
            </a:r>
            <a:endParaRPr lang="ar-JO" sz="1600" dirty="0"/>
          </a:p>
          <a:p>
            <a:pPr marL="285750" indent="-285750" algn="r" rtl="1">
              <a:buFont typeface="Arial" panose="020B0604020202020204" pitchFamily="34" charset="0"/>
              <a:buChar char="•"/>
            </a:pPr>
            <a:r>
              <a:rPr lang="ar-SA" sz="1600" dirty="0"/>
              <a:t>حملات سوشيال ميديا </a:t>
            </a:r>
            <a:r>
              <a:rPr lang="ar-SA" sz="1600" b="1" dirty="0"/>
              <a:t>على تويتر، إنستجرام، وسناب شات.</a:t>
            </a:r>
            <a:endParaRPr lang="ar-JO" sz="1600" b="1" dirty="0"/>
          </a:p>
          <a:p>
            <a:pPr marL="285750" indent="-285750" algn="r" rtl="1">
              <a:buFont typeface="Arial" panose="020B0604020202020204" pitchFamily="34" charset="0"/>
              <a:buChar char="•"/>
            </a:pPr>
            <a:r>
              <a:rPr lang="ar-SA" sz="1600" dirty="0"/>
              <a:t>تصميم يوم خاص للتبرع بالدم يوافق 14 يونيو من كل عام (</a:t>
            </a:r>
            <a:r>
              <a:rPr lang="ar-SA" sz="1600" b="1" dirty="0"/>
              <a:t>اليوم العالمي للمتبرعين بالدم).</a:t>
            </a:r>
            <a:endParaRPr lang="en-US" sz="1600" b="1" dirty="0"/>
          </a:p>
        </p:txBody>
      </p:sp>
    </p:spTree>
    <p:extLst>
      <p:ext uri="{BB962C8B-B14F-4D97-AF65-F5344CB8AC3E}">
        <p14:creationId xmlns:p14="http://schemas.microsoft.com/office/powerpoint/2010/main" val="3062790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a:t>.2</a:t>
            </a:r>
            <a:r>
              <a:rPr lang="ar-EG" sz="2800" b="1" dirty="0"/>
              <a:t>. مثال 2 حملة تسويق اجتماعي -: </a:t>
            </a:r>
            <a:r>
              <a:rPr lang="ar-JO" sz="2800" b="1" dirty="0">
                <a:solidFill>
                  <a:srgbClr val="C00000"/>
                </a:solidFill>
              </a:rPr>
              <a:t> "خفف سرعتك… حياتك أهم"</a:t>
            </a:r>
            <a:endParaRPr lang="ar-EG" sz="2800" b="1" dirty="0">
              <a:solidFill>
                <a:srgbClr val="C00000"/>
              </a:solidFill>
            </a:endParaRPr>
          </a:p>
        </p:txBody>
      </p:sp>
      <p:sp>
        <p:nvSpPr>
          <p:cNvPr id="2" name="TextBox 1">
            <a:extLst>
              <a:ext uri="{FF2B5EF4-FFF2-40B4-BE49-F238E27FC236}">
                <a16:creationId xmlns:a16="http://schemas.microsoft.com/office/drawing/2014/main" xmlns="" id="{D7DD7D2C-3D6B-D792-79EE-4FDF4EF8403E}"/>
              </a:ext>
            </a:extLst>
          </p:cNvPr>
          <p:cNvSpPr txBox="1"/>
          <p:nvPr/>
        </p:nvSpPr>
        <p:spPr>
          <a:xfrm>
            <a:off x="6096000" y="261485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F4959CCD-A065-C8A9-4488-E8D5A770EDEA}"/>
              </a:ext>
            </a:extLst>
          </p:cNvPr>
          <p:cNvSpPr txBox="1"/>
          <p:nvPr/>
        </p:nvSpPr>
        <p:spPr>
          <a:xfrm>
            <a:off x="6101085" y="363202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الجهة المنظمة:</a:t>
            </a:r>
          </a:p>
        </p:txBody>
      </p:sp>
      <p:sp>
        <p:nvSpPr>
          <p:cNvPr id="8" name="TextBox 7">
            <a:extLst>
              <a:ext uri="{FF2B5EF4-FFF2-40B4-BE49-F238E27FC236}">
                <a16:creationId xmlns:a16="http://schemas.microsoft.com/office/drawing/2014/main" xmlns="" id="{2B2C300D-EBBF-6717-DBFF-A1B693201E38}"/>
              </a:ext>
            </a:extLst>
          </p:cNvPr>
          <p:cNvSpPr txBox="1"/>
          <p:nvPr/>
        </p:nvSpPr>
        <p:spPr>
          <a:xfrm>
            <a:off x="6101085" y="462907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الشريحة المستهدفة</a:t>
            </a:r>
          </a:p>
        </p:txBody>
      </p:sp>
      <p:sp>
        <p:nvSpPr>
          <p:cNvPr id="10" name="TextBox 9">
            <a:extLst>
              <a:ext uri="{FF2B5EF4-FFF2-40B4-BE49-F238E27FC236}">
                <a16:creationId xmlns:a16="http://schemas.microsoft.com/office/drawing/2014/main" xmlns="" id="{C435CD12-4322-1244-F515-4391E5961533}"/>
              </a:ext>
            </a:extLst>
          </p:cNvPr>
          <p:cNvSpPr txBox="1"/>
          <p:nvPr/>
        </p:nvSpPr>
        <p:spPr>
          <a:xfrm>
            <a:off x="6696718" y="4053419"/>
            <a:ext cx="3840726" cy="338554"/>
          </a:xfrm>
          <a:prstGeom prst="rect">
            <a:avLst/>
          </a:prstGeom>
          <a:noFill/>
        </p:spPr>
        <p:txBody>
          <a:bodyPr wrap="square">
            <a:spAutoFit/>
          </a:bodyPr>
          <a:lstStyle/>
          <a:p>
            <a:r>
              <a:rPr lang="ar-SA" sz="1600" dirty="0"/>
              <a:t>الإدارة العامة للمرور بالتعاون مع وزارة الصحة</a:t>
            </a:r>
            <a:endParaRPr lang="en-US" sz="1600" dirty="0"/>
          </a:p>
        </p:txBody>
      </p:sp>
      <p:sp>
        <p:nvSpPr>
          <p:cNvPr id="11" name="TextBox 10">
            <a:extLst>
              <a:ext uri="{FF2B5EF4-FFF2-40B4-BE49-F238E27FC236}">
                <a16:creationId xmlns:a16="http://schemas.microsoft.com/office/drawing/2014/main" xmlns="" id="{764B669B-CE79-3BF2-98C4-E96767B633B7}"/>
              </a:ext>
            </a:extLst>
          </p:cNvPr>
          <p:cNvSpPr txBox="1"/>
          <p:nvPr/>
        </p:nvSpPr>
        <p:spPr>
          <a:xfrm>
            <a:off x="6096000" y="2979422"/>
            <a:ext cx="3840726" cy="584775"/>
          </a:xfrm>
          <a:prstGeom prst="rect">
            <a:avLst/>
          </a:prstGeom>
          <a:noFill/>
        </p:spPr>
        <p:txBody>
          <a:bodyPr wrap="square">
            <a:spAutoFit/>
          </a:bodyPr>
          <a:lstStyle/>
          <a:p>
            <a:pPr algn="r"/>
            <a:r>
              <a:rPr lang="ar-SA" sz="1600" dirty="0"/>
              <a:t>التقليل من حوادث الطرق الناتجة عن السرعة الزائدة، ونشر الوعي بأهمية القيادة الآمنة.</a:t>
            </a:r>
            <a:endParaRPr lang="en-US" sz="1600" dirty="0"/>
          </a:p>
        </p:txBody>
      </p:sp>
      <p:sp>
        <p:nvSpPr>
          <p:cNvPr id="12" name="TextBox 11">
            <a:extLst>
              <a:ext uri="{FF2B5EF4-FFF2-40B4-BE49-F238E27FC236}">
                <a16:creationId xmlns:a16="http://schemas.microsoft.com/office/drawing/2014/main" xmlns="" id="{F74639B0-4A91-B9A1-95D7-9E4A5375143A}"/>
              </a:ext>
            </a:extLst>
          </p:cNvPr>
          <p:cNvSpPr txBox="1"/>
          <p:nvPr/>
        </p:nvSpPr>
        <p:spPr>
          <a:xfrm>
            <a:off x="6838122" y="4997447"/>
            <a:ext cx="2524539" cy="1077218"/>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السائقون من 18 إلى 40 سنة</a:t>
            </a:r>
            <a:endParaRPr lang="ar-JO" sz="1600" dirty="0"/>
          </a:p>
          <a:p>
            <a:pPr marL="285750" indent="-285750" algn="r" rtl="1">
              <a:buFont typeface="Arial" panose="020B0604020202020204" pitchFamily="34" charset="0"/>
              <a:buChar char="•"/>
            </a:pPr>
            <a:r>
              <a:rPr lang="ar-SA" sz="1600" dirty="0"/>
              <a:t>طلاب الجامعات</a:t>
            </a:r>
            <a:r>
              <a:rPr lang="ar-JO" sz="1600" dirty="0"/>
              <a:t> </a:t>
            </a:r>
          </a:p>
          <a:p>
            <a:pPr marL="285750" indent="-285750" algn="r" rtl="1">
              <a:buFont typeface="Arial" panose="020B0604020202020204" pitchFamily="34" charset="0"/>
              <a:buChar char="•"/>
            </a:pPr>
            <a:r>
              <a:rPr lang="ar-SA" sz="1600" dirty="0"/>
              <a:t>العاملون في التوصيل</a:t>
            </a:r>
            <a:endParaRPr lang="ar-JO" sz="1600" dirty="0"/>
          </a:p>
          <a:p>
            <a:pPr marL="285750" indent="-285750" algn="r" rtl="1">
              <a:buFont typeface="Arial" panose="020B0604020202020204" pitchFamily="34" charset="0"/>
              <a:buChar char="•"/>
            </a:pPr>
            <a:r>
              <a:rPr lang="ar-SA" sz="1600" dirty="0"/>
              <a:t>الجمهور العام في الشوارع</a:t>
            </a:r>
            <a:endParaRPr lang="en-US" sz="1600" dirty="0"/>
          </a:p>
        </p:txBody>
      </p:sp>
      <p:sp>
        <p:nvSpPr>
          <p:cNvPr id="13" name="Rectangle 12">
            <a:extLst>
              <a:ext uri="{FF2B5EF4-FFF2-40B4-BE49-F238E27FC236}">
                <a16:creationId xmlns:a16="http://schemas.microsoft.com/office/drawing/2014/main" xmlns="" id="{AAC2D743-EFD8-4299-24D4-B884F07E81FB}"/>
              </a:ext>
            </a:extLst>
          </p:cNvPr>
          <p:cNvSpPr/>
          <p:nvPr/>
        </p:nvSpPr>
        <p:spPr>
          <a:xfrm>
            <a:off x="1927638" y="2597356"/>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a16="http://schemas.microsoft.com/office/drawing/2014/main" xmlns="" id="{FB8F581E-D2DC-8A76-B67A-8FB2EFC9ABBF}"/>
              </a:ext>
            </a:extLst>
          </p:cNvPr>
          <p:cNvSpPr txBox="1"/>
          <p:nvPr/>
        </p:nvSpPr>
        <p:spPr>
          <a:xfrm>
            <a:off x="1927638" y="2614859"/>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وسائل وأدوات الحملة:</a:t>
            </a:r>
          </a:p>
        </p:txBody>
      </p:sp>
      <p:sp>
        <p:nvSpPr>
          <p:cNvPr id="15" name="TextBox 14">
            <a:extLst>
              <a:ext uri="{FF2B5EF4-FFF2-40B4-BE49-F238E27FC236}">
                <a16:creationId xmlns:a16="http://schemas.microsoft.com/office/drawing/2014/main" xmlns="" id="{A6F2023C-ABA5-360A-8C79-833A2A8C5E4C}"/>
              </a:ext>
            </a:extLst>
          </p:cNvPr>
          <p:cNvSpPr txBox="1"/>
          <p:nvPr/>
        </p:nvSpPr>
        <p:spPr>
          <a:xfrm>
            <a:off x="1848677" y="3044420"/>
            <a:ext cx="3199637" cy="1815882"/>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مقاطع فيديو </a:t>
            </a:r>
            <a:r>
              <a:rPr lang="ar-SA" sz="1600" dirty="0">
                <a:solidFill>
                  <a:srgbClr val="FF0000"/>
                </a:solidFill>
              </a:rPr>
              <a:t>قصيرة توعوية </a:t>
            </a:r>
            <a:r>
              <a:rPr lang="ar-SA" sz="1600" dirty="0"/>
              <a:t>على تيك توك وإنستجرام</a:t>
            </a:r>
            <a:endParaRPr lang="ar-JO" sz="1600" dirty="0"/>
          </a:p>
          <a:p>
            <a:pPr marL="285750" indent="-285750" algn="r" rtl="1">
              <a:buFont typeface="Arial" panose="020B0604020202020204" pitchFamily="34" charset="0"/>
              <a:buChar char="•"/>
            </a:pPr>
            <a:r>
              <a:rPr lang="ar-SA" sz="1600" dirty="0"/>
              <a:t>لوحات إعلانية في الشوارع</a:t>
            </a:r>
            <a:endParaRPr lang="ar-JO" sz="1600" dirty="0"/>
          </a:p>
          <a:p>
            <a:pPr marL="285750" indent="-285750" algn="r" rtl="1">
              <a:buFont typeface="Arial" panose="020B0604020202020204" pitchFamily="34" charset="0"/>
              <a:buChar char="•"/>
            </a:pPr>
            <a:r>
              <a:rPr lang="ar-SA" sz="1600" dirty="0"/>
              <a:t>ورش عمل ومحاضرات توعوية في الجامعات</a:t>
            </a:r>
            <a:endParaRPr lang="ar-JO" sz="1600" dirty="0"/>
          </a:p>
          <a:p>
            <a:pPr marL="285750" indent="-285750" algn="r" rtl="1">
              <a:buFont typeface="Arial" panose="020B0604020202020204" pitchFamily="34" charset="0"/>
              <a:buChar char="•"/>
            </a:pPr>
            <a:r>
              <a:rPr lang="ar-SA" sz="1600" dirty="0"/>
              <a:t>تحدي "</a:t>
            </a:r>
            <a:r>
              <a:rPr lang="ar-SA" sz="1600" dirty="0">
                <a:solidFill>
                  <a:srgbClr val="FF0000"/>
                </a:solidFill>
              </a:rPr>
              <a:t>قيادة بلا مخالفة</a:t>
            </a:r>
            <a:r>
              <a:rPr lang="ar-SA" sz="1600" dirty="0"/>
              <a:t>" عبر تطبيق خاص</a:t>
            </a:r>
            <a:endParaRPr lang="ar-JO" sz="1600" dirty="0"/>
          </a:p>
          <a:p>
            <a:pPr marL="285750" indent="-285750" algn="r" rtl="1">
              <a:buFont typeface="Arial" panose="020B0604020202020204" pitchFamily="34" charset="0"/>
              <a:buChar char="•"/>
            </a:pPr>
            <a:r>
              <a:rPr lang="ar-SA" sz="1600" dirty="0"/>
              <a:t>مقاطع صوتية في محطات الراديو</a:t>
            </a:r>
            <a:endParaRPr lang="en-US" sz="1600" dirty="0"/>
          </a:p>
        </p:txBody>
      </p:sp>
      <p:sp>
        <p:nvSpPr>
          <p:cNvPr id="16" name="Rectangle 15">
            <a:extLst>
              <a:ext uri="{FF2B5EF4-FFF2-40B4-BE49-F238E27FC236}">
                <a16:creationId xmlns:a16="http://schemas.microsoft.com/office/drawing/2014/main" xmlns="" id="{2B223EB2-7007-BF50-82E4-7CB3483E144E}"/>
              </a:ext>
            </a:extLst>
          </p:cNvPr>
          <p:cNvSpPr/>
          <p:nvPr/>
        </p:nvSpPr>
        <p:spPr>
          <a:xfrm>
            <a:off x="1919675" y="5022208"/>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7" name="TextBox 16">
            <a:extLst>
              <a:ext uri="{FF2B5EF4-FFF2-40B4-BE49-F238E27FC236}">
                <a16:creationId xmlns:a16="http://schemas.microsoft.com/office/drawing/2014/main" xmlns="" id="{4BF37333-6ABE-2D71-FBBE-3C0D1EFA917A}"/>
              </a:ext>
            </a:extLst>
          </p:cNvPr>
          <p:cNvSpPr txBox="1"/>
          <p:nvPr/>
        </p:nvSpPr>
        <p:spPr>
          <a:xfrm>
            <a:off x="1919675" y="5039711"/>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الشركاء: </a:t>
            </a:r>
          </a:p>
        </p:txBody>
      </p:sp>
      <p:sp>
        <p:nvSpPr>
          <p:cNvPr id="19" name="TextBox 18">
            <a:extLst>
              <a:ext uri="{FF2B5EF4-FFF2-40B4-BE49-F238E27FC236}">
                <a16:creationId xmlns:a16="http://schemas.microsoft.com/office/drawing/2014/main" xmlns="" id="{756B667A-09AF-864F-EBE6-24FC69DFF037}"/>
              </a:ext>
            </a:extLst>
          </p:cNvPr>
          <p:cNvSpPr txBox="1"/>
          <p:nvPr/>
        </p:nvSpPr>
        <p:spPr>
          <a:xfrm>
            <a:off x="1840715" y="5411539"/>
            <a:ext cx="3199637"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وزارة التعليم</a:t>
            </a:r>
            <a:endParaRPr lang="ar-JO" sz="1600" dirty="0"/>
          </a:p>
          <a:p>
            <a:pPr marL="285750" indent="-285750" algn="r" rtl="1">
              <a:buFont typeface="Arial" panose="020B0604020202020204" pitchFamily="34" charset="0"/>
              <a:buChar char="•"/>
            </a:pPr>
            <a:r>
              <a:rPr lang="ar-SA" sz="1600" dirty="0"/>
              <a:t>شركة تطبيقات النقل</a:t>
            </a:r>
            <a:endParaRPr lang="ar-JO" sz="1600" dirty="0"/>
          </a:p>
          <a:p>
            <a:pPr marL="285750" indent="-285750" algn="r" rtl="1">
              <a:buFont typeface="Arial" panose="020B0604020202020204" pitchFamily="34" charset="0"/>
              <a:buChar char="•"/>
            </a:pPr>
            <a:r>
              <a:rPr lang="ar-JO" sz="1600" dirty="0"/>
              <a:t>ا</a:t>
            </a:r>
            <a:r>
              <a:rPr lang="ar-SA" sz="1600" dirty="0"/>
              <a:t>لمؤثرون على السوشيال ميديا</a:t>
            </a:r>
            <a:endParaRPr lang="en-US" sz="1600" dirty="0"/>
          </a:p>
        </p:txBody>
      </p:sp>
    </p:spTree>
    <p:extLst>
      <p:ext uri="{BB962C8B-B14F-4D97-AF65-F5344CB8AC3E}">
        <p14:creationId xmlns:p14="http://schemas.microsoft.com/office/powerpoint/2010/main" val="121765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B317301-FC90-FB4E-1A3E-3B3B55A663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DB317D8-B43C-B4FD-4ADF-27A32C5EE1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427B5960-1D60-7398-31AA-1B242A40569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99FA3EA-DD84-27C9-9D51-B657B830DC28}"/>
              </a:ext>
            </a:extLst>
          </p:cNvPr>
          <p:cNvSpPr/>
          <p:nvPr/>
        </p:nvSpPr>
        <p:spPr>
          <a:xfrm>
            <a:off x="1191694" y="1595804"/>
            <a:ext cx="9345750" cy="4761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5C14AE96-9BE2-8585-D610-0A66D412EC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FAF46FD-DEFE-5CFE-6C1A-E4293E202D8F}"/>
              </a:ext>
            </a:extLst>
          </p:cNvPr>
          <p:cNvSpPr txBox="1"/>
          <p:nvPr/>
        </p:nvSpPr>
        <p:spPr>
          <a:xfrm>
            <a:off x="1631241" y="1820981"/>
            <a:ext cx="8466655" cy="523220"/>
          </a:xfrm>
          <a:prstGeom prst="rect">
            <a:avLst/>
          </a:prstGeom>
          <a:noFill/>
        </p:spPr>
        <p:txBody>
          <a:bodyPr wrap="square" rtlCol="0">
            <a:spAutoFit/>
          </a:bodyPr>
          <a:lstStyle/>
          <a:p>
            <a:pPr algn="just" rtl="1"/>
            <a:r>
              <a:rPr lang="ar-EG" sz="2800" b="1" dirty="0"/>
              <a:t>2</a:t>
            </a:r>
            <a:r>
              <a:rPr lang="ar-JO" sz="2800" b="1" dirty="0"/>
              <a:t>.3</a:t>
            </a:r>
            <a:r>
              <a:rPr lang="ar-EG" sz="2800" b="1" dirty="0"/>
              <a:t>. مثال عملي 3 حملة تسويق اجتماعي </a:t>
            </a:r>
            <a:r>
              <a:rPr lang="ar-EG" sz="2400" b="1" dirty="0"/>
              <a:t>-: </a:t>
            </a:r>
            <a:r>
              <a:rPr lang="ar-JO" sz="2400" b="1" dirty="0">
                <a:solidFill>
                  <a:srgbClr val="C00000"/>
                </a:solidFill>
              </a:rPr>
              <a:t> "كلمة طيبة تصنع صديقًا"</a:t>
            </a:r>
            <a:endParaRPr lang="ar-EG" sz="2400" b="1" dirty="0">
              <a:solidFill>
                <a:srgbClr val="C00000"/>
              </a:solidFill>
            </a:endParaRPr>
          </a:p>
        </p:txBody>
      </p:sp>
      <p:sp>
        <p:nvSpPr>
          <p:cNvPr id="2" name="TextBox 1">
            <a:extLst>
              <a:ext uri="{FF2B5EF4-FFF2-40B4-BE49-F238E27FC236}">
                <a16:creationId xmlns:a16="http://schemas.microsoft.com/office/drawing/2014/main" xmlns="" id="{1B5101B6-2986-FB6F-6D21-6FCF63F65791}"/>
              </a:ext>
            </a:extLst>
          </p:cNvPr>
          <p:cNvSpPr txBox="1"/>
          <p:nvPr/>
        </p:nvSpPr>
        <p:spPr>
          <a:xfrm>
            <a:off x="6096000" y="261485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الهدف:</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289A3A0D-C0CE-4A1E-2B0D-4FA5C12F3FBE}"/>
              </a:ext>
            </a:extLst>
          </p:cNvPr>
          <p:cNvSpPr txBox="1"/>
          <p:nvPr/>
        </p:nvSpPr>
        <p:spPr>
          <a:xfrm>
            <a:off x="6101085" y="3632023"/>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الجهة المنظمة:</a:t>
            </a:r>
          </a:p>
        </p:txBody>
      </p:sp>
      <p:sp>
        <p:nvSpPr>
          <p:cNvPr id="8" name="TextBox 7">
            <a:extLst>
              <a:ext uri="{FF2B5EF4-FFF2-40B4-BE49-F238E27FC236}">
                <a16:creationId xmlns:a16="http://schemas.microsoft.com/office/drawing/2014/main" xmlns="" id="{4A7AEE40-F7C2-9675-2E14-EE7F4D546707}"/>
              </a:ext>
            </a:extLst>
          </p:cNvPr>
          <p:cNvSpPr txBox="1"/>
          <p:nvPr/>
        </p:nvSpPr>
        <p:spPr>
          <a:xfrm>
            <a:off x="6101085" y="462907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الشريحة المستهدفة</a:t>
            </a:r>
          </a:p>
        </p:txBody>
      </p:sp>
      <p:sp>
        <p:nvSpPr>
          <p:cNvPr id="10" name="TextBox 9">
            <a:extLst>
              <a:ext uri="{FF2B5EF4-FFF2-40B4-BE49-F238E27FC236}">
                <a16:creationId xmlns:a16="http://schemas.microsoft.com/office/drawing/2014/main" xmlns="" id="{59AC315D-D047-5E15-7FAC-B514B530190F}"/>
              </a:ext>
            </a:extLst>
          </p:cNvPr>
          <p:cNvSpPr txBox="1"/>
          <p:nvPr/>
        </p:nvSpPr>
        <p:spPr>
          <a:xfrm>
            <a:off x="6696718" y="4053419"/>
            <a:ext cx="3840726" cy="338554"/>
          </a:xfrm>
          <a:prstGeom prst="rect">
            <a:avLst/>
          </a:prstGeom>
          <a:noFill/>
        </p:spPr>
        <p:txBody>
          <a:bodyPr wrap="square">
            <a:spAutoFit/>
          </a:bodyPr>
          <a:lstStyle/>
          <a:p>
            <a:r>
              <a:rPr lang="ar-SA" sz="1600" dirty="0"/>
              <a:t>وزارة التعليم بالتعاون مع جمعيات حقوق الطفل</a:t>
            </a:r>
            <a:endParaRPr lang="en-US" sz="1600" dirty="0"/>
          </a:p>
        </p:txBody>
      </p:sp>
      <p:sp>
        <p:nvSpPr>
          <p:cNvPr id="11" name="TextBox 10">
            <a:extLst>
              <a:ext uri="{FF2B5EF4-FFF2-40B4-BE49-F238E27FC236}">
                <a16:creationId xmlns:a16="http://schemas.microsoft.com/office/drawing/2014/main" xmlns="" id="{A6047791-9424-2CC5-34C7-251536F7F2DD}"/>
              </a:ext>
            </a:extLst>
          </p:cNvPr>
          <p:cNvSpPr txBox="1"/>
          <p:nvPr/>
        </p:nvSpPr>
        <p:spPr>
          <a:xfrm>
            <a:off x="6096000" y="2979422"/>
            <a:ext cx="3840726" cy="584775"/>
          </a:xfrm>
          <a:prstGeom prst="rect">
            <a:avLst/>
          </a:prstGeom>
          <a:noFill/>
        </p:spPr>
        <p:txBody>
          <a:bodyPr wrap="square">
            <a:spAutoFit/>
          </a:bodyPr>
          <a:lstStyle/>
          <a:p>
            <a:pPr algn="r"/>
            <a:r>
              <a:rPr lang="ar-SA" sz="1600" dirty="0"/>
              <a:t>التقليل من حالات التنمر في المدارس ومواقع التواصل، وتعزيز ثقافة الاحترام والتعاطف بين الطلاب.</a:t>
            </a:r>
            <a:endParaRPr lang="en-US" sz="1600" dirty="0"/>
          </a:p>
        </p:txBody>
      </p:sp>
      <p:sp>
        <p:nvSpPr>
          <p:cNvPr id="12" name="TextBox 11">
            <a:extLst>
              <a:ext uri="{FF2B5EF4-FFF2-40B4-BE49-F238E27FC236}">
                <a16:creationId xmlns:a16="http://schemas.microsoft.com/office/drawing/2014/main" xmlns="" id="{1F132AD4-9C96-48B5-3EE5-1877F63FCA46}"/>
              </a:ext>
            </a:extLst>
          </p:cNvPr>
          <p:cNvSpPr txBox="1"/>
          <p:nvPr/>
        </p:nvSpPr>
        <p:spPr>
          <a:xfrm>
            <a:off x="6400800" y="4997447"/>
            <a:ext cx="2961861"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طلاب المدارس من 10 إلى 18 سنة</a:t>
            </a:r>
            <a:endParaRPr lang="ar-JO" sz="1600" dirty="0"/>
          </a:p>
          <a:p>
            <a:pPr marL="285750" indent="-285750" algn="r" rtl="1">
              <a:buFont typeface="Arial" panose="020B0604020202020204" pitchFamily="34" charset="0"/>
              <a:buChar char="•"/>
            </a:pPr>
            <a:r>
              <a:rPr lang="ar-SA" sz="1600" dirty="0"/>
              <a:t>أولياء الأمور</a:t>
            </a:r>
            <a:endParaRPr lang="ar-JO" sz="1600" dirty="0"/>
          </a:p>
          <a:p>
            <a:pPr marL="285750" indent="-285750" algn="r" rtl="1">
              <a:buFont typeface="Arial" panose="020B0604020202020204" pitchFamily="34" charset="0"/>
              <a:buChar char="•"/>
            </a:pPr>
            <a:r>
              <a:rPr lang="ar-SA" sz="1600" dirty="0"/>
              <a:t>المعلمون</a:t>
            </a:r>
            <a:endParaRPr lang="en-US" sz="1600" dirty="0"/>
          </a:p>
        </p:txBody>
      </p:sp>
      <p:sp>
        <p:nvSpPr>
          <p:cNvPr id="13" name="Rectangle 12">
            <a:extLst>
              <a:ext uri="{FF2B5EF4-FFF2-40B4-BE49-F238E27FC236}">
                <a16:creationId xmlns:a16="http://schemas.microsoft.com/office/drawing/2014/main" xmlns="" id="{634B7480-E9AA-D4FA-5707-95CA078FAC89}"/>
              </a:ext>
            </a:extLst>
          </p:cNvPr>
          <p:cNvSpPr/>
          <p:nvPr/>
        </p:nvSpPr>
        <p:spPr>
          <a:xfrm>
            <a:off x="1927638" y="2597356"/>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a16="http://schemas.microsoft.com/office/drawing/2014/main" xmlns="" id="{6A22BC32-EBB9-B86B-D17D-07C8E0889834}"/>
              </a:ext>
            </a:extLst>
          </p:cNvPr>
          <p:cNvSpPr txBox="1"/>
          <p:nvPr/>
        </p:nvSpPr>
        <p:spPr>
          <a:xfrm>
            <a:off x="1927638" y="2614859"/>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وسائل وأدوات الحملة:</a:t>
            </a:r>
          </a:p>
        </p:txBody>
      </p:sp>
      <p:sp>
        <p:nvSpPr>
          <p:cNvPr id="15" name="TextBox 14">
            <a:extLst>
              <a:ext uri="{FF2B5EF4-FFF2-40B4-BE49-F238E27FC236}">
                <a16:creationId xmlns:a16="http://schemas.microsoft.com/office/drawing/2014/main" xmlns="" id="{39E1896E-3203-1701-B400-D4D4E2E94B90}"/>
              </a:ext>
            </a:extLst>
          </p:cNvPr>
          <p:cNvSpPr txBox="1"/>
          <p:nvPr/>
        </p:nvSpPr>
        <p:spPr>
          <a:xfrm>
            <a:off x="1848677" y="3044420"/>
            <a:ext cx="3199637" cy="1815882"/>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فيديوهات </a:t>
            </a:r>
            <a:r>
              <a:rPr lang="ar-SA" sz="1600" dirty="0">
                <a:solidFill>
                  <a:srgbClr val="FF0000"/>
                </a:solidFill>
              </a:rPr>
              <a:t>قصيرة</a:t>
            </a:r>
            <a:r>
              <a:rPr lang="ar-SA" sz="1600" dirty="0"/>
              <a:t> تحكي قصص طلاب تعرضوا للتنمر وكيف تم دعمهم.</a:t>
            </a:r>
            <a:endParaRPr lang="ar-JO" sz="1600" dirty="0"/>
          </a:p>
          <a:p>
            <a:pPr marL="285750" indent="-285750" algn="r" rtl="1">
              <a:buFont typeface="Arial" panose="020B0604020202020204" pitchFamily="34" charset="0"/>
              <a:buChar char="•"/>
            </a:pPr>
            <a:r>
              <a:rPr lang="ar-SA" sz="1600" dirty="0"/>
              <a:t>لوحات جدارية</a:t>
            </a:r>
            <a:endParaRPr lang="ar-JO" sz="1600" dirty="0"/>
          </a:p>
          <a:p>
            <a:pPr marL="285750" indent="-285750" algn="r" rtl="1">
              <a:buFont typeface="Arial" panose="020B0604020202020204" pitchFamily="34" charset="0"/>
              <a:buChar char="•"/>
            </a:pPr>
            <a:r>
              <a:rPr lang="ar-SA" sz="1600" dirty="0"/>
              <a:t>هاشتاق موحد على السوشيال ميديا: </a:t>
            </a:r>
            <a:r>
              <a:rPr lang="ar-SA" sz="1600" b="1" dirty="0">
                <a:solidFill>
                  <a:srgbClr val="C00000"/>
                </a:solidFill>
              </a:rPr>
              <a:t>#كلمة_طيبة</a:t>
            </a:r>
            <a:endParaRPr lang="ar-JO" sz="1600" b="1" dirty="0">
              <a:solidFill>
                <a:srgbClr val="C00000"/>
              </a:solidFill>
            </a:endParaRPr>
          </a:p>
          <a:p>
            <a:pPr marL="285750" indent="-285750" algn="r" rtl="1">
              <a:buFont typeface="Arial" panose="020B0604020202020204" pitchFamily="34" charset="0"/>
              <a:buChar char="•"/>
            </a:pPr>
            <a:r>
              <a:rPr lang="ar-SA" sz="1600" dirty="0"/>
              <a:t>ورش عمل عن تقبّل الآخر والتعامل مع التنمر.</a:t>
            </a:r>
            <a:endParaRPr lang="en-US" sz="1600" dirty="0"/>
          </a:p>
        </p:txBody>
      </p:sp>
      <p:sp>
        <p:nvSpPr>
          <p:cNvPr id="16" name="Rectangle 15">
            <a:extLst>
              <a:ext uri="{FF2B5EF4-FFF2-40B4-BE49-F238E27FC236}">
                <a16:creationId xmlns:a16="http://schemas.microsoft.com/office/drawing/2014/main" xmlns="" id="{8ABC3E05-3326-7158-EFE2-1F99FA5B6FAB}"/>
              </a:ext>
            </a:extLst>
          </p:cNvPr>
          <p:cNvSpPr/>
          <p:nvPr/>
        </p:nvSpPr>
        <p:spPr>
          <a:xfrm>
            <a:off x="1919675" y="5022208"/>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7" name="TextBox 16">
            <a:extLst>
              <a:ext uri="{FF2B5EF4-FFF2-40B4-BE49-F238E27FC236}">
                <a16:creationId xmlns:a16="http://schemas.microsoft.com/office/drawing/2014/main" xmlns="" id="{AFD660CB-0FD2-E321-F43E-FC3EB6CBCB9E}"/>
              </a:ext>
            </a:extLst>
          </p:cNvPr>
          <p:cNvSpPr txBox="1"/>
          <p:nvPr/>
        </p:nvSpPr>
        <p:spPr>
          <a:xfrm>
            <a:off x="1919675" y="5039711"/>
            <a:ext cx="3112714" cy="338554"/>
          </a:xfrm>
          <a:prstGeom prst="rect">
            <a:avLst/>
          </a:prstGeom>
          <a:solidFill>
            <a:srgbClr val="F2F2F2"/>
          </a:solidFill>
        </p:spPr>
        <p:txBody>
          <a:bodyPr wrap="square" rtlCol="0">
            <a:spAutoFit/>
          </a:bodyPr>
          <a:lstStyle/>
          <a:p>
            <a:pPr algn="r"/>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الشركاء: </a:t>
            </a:r>
          </a:p>
        </p:txBody>
      </p:sp>
      <p:sp>
        <p:nvSpPr>
          <p:cNvPr id="19" name="TextBox 18">
            <a:extLst>
              <a:ext uri="{FF2B5EF4-FFF2-40B4-BE49-F238E27FC236}">
                <a16:creationId xmlns:a16="http://schemas.microsoft.com/office/drawing/2014/main" xmlns="" id="{51894106-5720-BEC0-41C8-72F1CFE0D467}"/>
              </a:ext>
            </a:extLst>
          </p:cNvPr>
          <p:cNvSpPr txBox="1"/>
          <p:nvPr/>
        </p:nvSpPr>
        <p:spPr>
          <a:xfrm>
            <a:off x="1712052" y="5412510"/>
            <a:ext cx="3199637" cy="830997"/>
          </a:xfrm>
          <a:prstGeom prst="rect">
            <a:avLst/>
          </a:prstGeom>
          <a:noFill/>
        </p:spPr>
        <p:txBody>
          <a:bodyPr wrap="square">
            <a:spAutoFit/>
          </a:bodyPr>
          <a:lstStyle/>
          <a:p>
            <a:pPr marL="285750" indent="-285750" algn="r" rtl="1">
              <a:buFont typeface="Arial" panose="020B0604020202020204" pitchFamily="34" charset="0"/>
              <a:buChar char="•"/>
            </a:pPr>
            <a:r>
              <a:rPr lang="ar-SA" sz="1600" dirty="0"/>
              <a:t>مؤثرون شباب</a:t>
            </a:r>
            <a:endParaRPr lang="ar-JO" sz="1600" dirty="0"/>
          </a:p>
          <a:p>
            <a:pPr marL="285750" indent="-285750" algn="r" rtl="1">
              <a:buFont typeface="Arial" panose="020B0604020202020204" pitchFamily="34" charset="0"/>
              <a:buChar char="•"/>
            </a:pPr>
            <a:r>
              <a:rPr lang="ar-SA" sz="1600" dirty="0"/>
              <a:t>جمعيات نفسية</a:t>
            </a:r>
            <a:endParaRPr lang="ar-JO" sz="1600" dirty="0"/>
          </a:p>
          <a:p>
            <a:pPr marL="285750" indent="-285750" algn="r" rtl="1">
              <a:buFont typeface="Arial" panose="020B0604020202020204" pitchFamily="34" charset="0"/>
              <a:buChar char="•"/>
            </a:pPr>
            <a:r>
              <a:rPr lang="ar-SA" sz="1600" dirty="0"/>
              <a:t>منصة "مدرستي"</a:t>
            </a:r>
            <a:endParaRPr lang="en-US" sz="1600" dirty="0"/>
          </a:p>
        </p:txBody>
      </p:sp>
      <p:pic>
        <p:nvPicPr>
          <p:cNvPr id="3" name="Picture 2">
            <a:extLst>
              <a:ext uri="{FF2B5EF4-FFF2-40B4-BE49-F238E27FC236}">
                <a16:creationId xmlns:a16="http://schemas.microsoft.com/office/drawing/2014/main" xmlns="" id="{CC4FA7F3-103E-4B9B-8DC5-8CB9A001BE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72081" y="3923847"/>
            <a:ext cx="304802" cy="298849"/>
          </a:xfrm>
          <a:prstGeom prst="rect">
            <a:avLst/>
          </a:prstGeom>
        </p:spPr>
      </p:pic>
    </p:spTree>
    <p:extLst>
      <p:ext uri="{BB962C8B-B14F-4D97-AF65-F5344CB8AC3E}">
        <p14:creationId xmlns:p14="http://schemas.microsoft.com/office/powerpoint/2010/main" val="2729175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BA5D58-78DA-79FC-E19F-82516E682C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00FD1B-42F7-1975-1C02-E1C31D2C6E5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C76A8BE-81A1-B5DA-B1CF-22E4294C62C8}"/>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516C6BE-97E9-0632-7EFB-4BD9608028F8}"/>
              </a:ext>
            </a:extLst>
          </p:cNvPr>
          <p:cNvSpPr/>
          <p:nvPr/>
        </p:nvSpPr>
        <p:spPr>
          <a:xfrm>
            <a:off x="1191694" y="1595804"/>
            <a:ext cx="9345750" cy="4068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766C79E8-59FA-4BDA-B18E-125CB465D7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58BB54E-5BFA-EB60-FB2A-FD23D8364ABE}"/>
              </a:ext>
            </a:extLst>
          </p:cNvPr>
          <p:cNvSpPr txBox="1"/>
          <p:nvPr/>
        </p:nvSpPr>
        <p:spPr>
          <a:xfrm>
            <a:off x="1957041" y="1708992"/>
            <a:ext cx="8466655" cy="523220"/>
          </a:xfrm>
          <a:prstGeom prst="rect">
            <a:avLst/>
          </a:prstGeom>
          <a:noFill/>
        </p:spPr>
        <p:txBody>
          <a:bodyPr wrap="square" rtlCol="0">
            <a:spAutoFit/>
          </a:bodyPr>
          <a:lstStyle/>
          <a:p>
            <a:pPr algn="just" rtl="1"/>
            <a:r>
              <a:rPr lang="ar-JO" sz="2800" b="1" dirty="0"/>
              <a:t>4</a:t>
            </a:r>
            <a:r>
              <a:rPr lang="ar-EG" sz="2800" b="1" dirty="0"/>
              <a:t>. 2. دمج التسويق الرقمي ضمن الحملة التسويقية الاجتماعية:</a:t>
            </a:r>
          </a:p>
        </p:txBody>
      </p:sp>
      <p:sp>
        <p:nvSpPr>
          <p:cNvPr id="4" name="TextBox 3">
            <a:extLst>
              <a:ext uri="{FF2B5EF4-FFF2-40B4-BE49-F238E27FC236}">
                <a16:creationId xmlns:a16="http://schemas.microsoft.com/office/drawing/2014/main" xmlns="" id="{D3FCE9C8-2267-ADC8-3F7F-F3EB05519B44}"/>
              </a:ext>
            </a:extLst>
          </p:cNvPr>
          <p:cNvSpPr txBox="1"/>
          <p:nvPr/>
        </p:nvSpPr>
        <p:spPr>
          <a:xfrm>
            <a:off x="1957041" y="2294588"/>
            <a:ext cx="8212759" cy="1538883"/>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في عصر التحول الرقمي، أصبح </a:t>
            </a:r>
            <a:r>
              <a:rPr lang="ar-EG" sz="2000" b="1" dirty="0"/>
              <a:t>التسويق الرقمي</a:t>
            </a:r>
            <a:r>
              <a:rPr lang="ar-EG" sz="2000" dirty="0"/>
              <a:t> (</a:t>
            </a:r>
            <a:r>
              <a:rPr lang="en-MY" sz="2000" dirty="0"/>
              <a:t>Digital Marketing) </a:t>
            </a:r>
            <a:r>
              <a:rPr lang="ar-EG" sz="2000" dirty="0"/>
              <a:t>جزءًا لا يتجزأ من الحملات التسويقية الاجتماعية، حيث يؤدي </a:t>
            </a:r>
            <a:r>
              <a:rPr lang="ar-EG" sz="2000" b="1" dirty="0"/>
              <a:t>الذكاء الاصطناعي</a:t>
            </a:r>
            <a:r>
              <a:rPr lang="ar-EG" sz="2000" dirty="0"/>
              <a:t> دورًا هامًا في تعزيز </a:t>
            </a:r>
            <a:r>
              <a:rPr lang="ar-EG" sz="2000" b="1" dirty="0"/>
              <a:t>التفاعل</a:t>
            </a:r>
            <a:r>
              <a:rPr lang="ar-EG" sz="2000" dirty="0"/>
              <a:t> و </a:t>
            </a:r>
            <a:r>
              <a:rPr lang="ar-EG" sz="2000" b="1" dirty="0"/>
              <a:t>تحليل البيانات</a:t>
            </a:r>
            <a:r>
              <a:rPr lang="ar-EG" sz="2000" dirty="0"/>
              <a:t> للوصول إلى الجمهور بشكل أفض</a:t>
            </a:r>
            <a:r>
              <a:rPr lang="ar-EG" sz="2000" dirty="0" smtClean="0"/>
              <a:t>.</a:t>
            </a:r>
            <a:endParaRPr lang="ar-EG" sz="2000" dirty="0"/>
          </a:p>
          <a:p>
            <a:pPr algn="r" rtl="1"/>
            <a:endParaRPr lang="ar-EG" sz="1400" b="1" dirty="0"/>
          </a:p>
          <a:p>
            <a:pPr algn="just" rtl="1"/>
            <a:endParaRPr lang="ar-EG" sz="2000" dirty="0"/>
          </a:p>
        </p:txBody>
      </p:sp>
      <p:sp>
        <p:nvSpPr>
          <p:cNvPr id="2" name="TextBox 1">
            <a:extLst>
              <a:ext uri="{FF2B5EF4-FFF2-40B4-BE49-F238E27FC236}">
                <a16:creationId xmlns:a16="http://schemas.microsoft.com/office/drawing/2014/main" xmlns="" id="{BD773169-FE22-5D8E-6184-23B005CDEA68}"/>
              </a:ext>
            </a:extLst>
          </p:cNvPr>
          <p:cNvSpPr txBox="1"/>
          <p:nvPr/>
        </p:nvSpPr>
        <p:spPr>
          <a:xfrm>
            <a:off x="5973899" y="3429000"/>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يشمل ذلك:</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DF97EEC2-015D-EEF7-42A0-994824CB5BA8}"/>
              </a:ext>
            </a:extLst>
          </p:cNvPr>
          <p:cNvSpPr txBox="1"/>
          <p:nvPr/>
        </p:nvSpPr>
        <p:spPr>
          <a:xfrm>
            <a:off x="4175589" y="3833472"/>
            <a:ext cx="6248107" cy="1569660"/>
          </a:xfrm>
          <a:prstGeom prst="rect">
            <a:avLst/>
          </a:prstGeom>
          <a:noFill/>
        </p:spPr>
        <p:txBody>
          <a:bodyPr wrap="square">
            <a:spAutoFit/>
          </a:bodyPr>
          <a:lstStyle/>
          <a:p>
            <a:pPr marL="342900" indent="-342900" algn="r" rtl="1">
              <a:buFont typeface="Arial" panose="020B0604020202020204" pitchFamily="34" charset="0"/>
              <a:buChar char="•"/>
            </a:pPr>
            <a:r>
              <a:rPr lang="ar-EG" sz="1600" dirty="0"/>
              <a:t>استخدام </a:t>
            </a:r>
            <a:r>
              <a:rPr lang="ar-EG" sz="1600" b="1" dirty="0"/>
              <a:t>وسائل التواصل الاجتماعي</a:t>
            </a:r>
            <a:r>
              <a:rPr lang="ar-EG" sz="1600" dirty="0"/>
              <a:t> (</a:t>
            </a:r>
            <a:r>
              <a:rPr lang="en-MY" sz="1600" dirty="0"/>
              <a:t>Twitter، TikTok، Instagram</a:t>
            </a:r>
            <a:r>
              <a:rPr lang="ar-JO" sz="1600" dirty="0"/>
              <a:t>) </a:t>
            </a:r>
            <a:r>
              <a:rPr lang="ar-EG" sz="1600" dirty="0"/>
              <a:t>لنشر </a:t>
            </a:r>
            <a:r>
              <a:rPr lang="ar-JO" sz="1600" dirty="0"/>
              <a:t> </a:t>
            </a:r>
            <a:r>
              <a:rPr lang="ar-EG" sz="1600" dirty="0"/>
              <a:t>التوع</a:t>
            </a:r>
            <a:r>
              <a:rPr lang="ar-JO" sz="1600" dirty="0"/>
              <a:t>ية.</a:t>
            </a:r>
            <a:endParaRPr lang="ar-EG" sz="1600" dirty="0"/>
          </a:p>
          <a:p>
            <a:pPr marL="342900" indent="-342900" algn="r" rtl="1">
              <a:buFont typeface="Arial" panose="020B0604020202020204" pitchFamily="34" charset="0"/>
              <a:buChar char="•"/>
            </a:pPr>
            <a:r>
              <a:rPr lang="ar-EG" sz="1600" b="1" dirty="0"/>
              <a:t>الإعلانات الرقمية</a:t>
            </a:r>
            <a:r>
              <a:rPr lang="ar-EG" sz="1600" dirty="0"/>
              <a:t> المدفوعة لاستهداف شرائح محددة بدقة</a:t>
            </a:r>
            <a:r>
              <a:rPr lang="ar-EG" sz="1600" dirty="0" smtClean="0"/>
              <a:t>. </a:t>
            </a:r>
            <a:r>
              <a:rPr lang="ar-EG" sz="1600" dirty="0"/>
              <a:t>مكن </a:t>
            </a:r>
            <a:r>
              <a:rPr lang="ar-EG" sz="1600" b="1" dirty="0"/>
              <a:t>للذكاء الاصطناعي </a:t>
            </a:r>
            <a:r>
              <a:rPr lang="ar-EG" sz="1600" dirty="0"/>
              <a:t>أيضًا تحسين استراتيجيات </a:t>
            </a:r>
            <a:r>
              <a:rPr lang="ar-EG" sz="1600" b="1" dirty="0"/>
              <a:t>الإعلانات المدفوعة</a:t>
            </a:r>
            <a:r>
              <a:rPr lang="ar-EG" sz="1600" dirty="0"/>
              <a:t> من خلال تحليل سلوك الجمهور وتوجيه الحملات بدقة </a:t>
            </a:r>
            <a:r>
              <a:rPr lang="ar-EG" sz="1600" dirty="0" smtClean="0"/>
              <a:t>أكبر.</a:t>
            </a:r>
            <a:endParaRPr lang="ar-EG" sz="1600" dirty="0"/>
          </a:p>
          <a:p>
            <a:pPr marL="342900" indent="-342900" algn="r" rtl="1">
              <a:buFont typeface="Arial" panose="020B0604020202020204" pitchFamily="34" charset="0"/>
              <a:buChar char="•"/>
            </a:pPr>
            <a:r>
              <a:rPr lang="ar-EG" sz="1600" b="1" dirty="0"/>
              <a:t>التحليلات الرقمية</a:t>
            </a:r>
            <a:r>
              <a:rPr lang="ar-EG" sz="1600" dirty="0"/>
              <a:t> لتتبع مدى التفاعل والاستجابة وتعديل الحملة بناءً على البيانات الفعلية.</a:t>
            </a:r>
          </a:p>
          <a:p>
            <a:pPr marL="342900" indent="-342900" algn="r" rtl="1">
              <a:buFont typeface="Arial" panose="020B0604020202020204" pitchFamily="34" charset="0"/>
              <a:buChar char="•"/>
            </a:pPr>
            <a:r>
              <a:rPr lang="ar-EG" sz="1600" b="1" dirty="0"/>
              <a:t>الفيديوهات القصيرة والتفاعلية</a:t>
            </a:r>
            <a:r>
              <a:rPr lang="ar-EG" sz="1600" dirty="0"/>
              <a:t> لزيادة المشاركة العاطفية.</a:t>
            </a:r>
          </a:p>
        </p:txBody>
      </p:sp>
      <p:sp>
        <p:nvSpPr>
          <p:cNvPr id="8" name="TextBox 7">
            <a:extLst>
              <a:ext uri="{FF2B5EF4-FFF2-40B4-BE49-F238E27FC236}">
                <a16:creationId xmlns:a16="http://schemas.microsoft.com/office/drawing/2014/main" xmlns="" id="{0FCA0F1D-22AF-8857-FB14-20C6592FA06A}"/>
              </a:ext>
            </a:extLst>
          </p:cNvPr>
          <p:cNvSpPr txBox="1"/>
          <p:nvPr/>
        </p:nvSpPr>
        <p:spPr>
          <a:xfrm>
            <a:off x="1723439" y="3341029"/>
            <a:ext cx="2536244" cy="2062103"/>
          </a:xfrm>
          <a:prstGeom prst="rect">
            <a:avLst/>
          </a:prstGeom>
          <a:solidFill>
            <a:srgbClr val="F2F2F2"/>
          </a:solidFill>
        </p:spPr>
        <p:txBody>
          <a:bodyPr wrap="square" rtlCol="0">
            <a:spAutoFit/>
          </a:bodyPr>
          <a:lstStyle/>
          <a:p>
            <a:pPr algn="r"/>
            <a:r>
              <a:rPr lang="ar-JO" sz="1600" dirty="0">
                <a:solidFill>
                  <a:schemeClr val="bg2">
                    <a:lumMod val="50000"/>
                  </a:schemeClr>
                </a:solidFill>
              </a:rPr>
              <a:t>ووفقًا </a:t>
            </a:r>
            <a:r>
              <a:rPr lang="ar-JO" sz="1600" b="1" dirty="0">
                <a:solidFill>
                  <a:schemeClr val="bg2">
                    <a:lumMod val="50000"/>
                  </a:schemeClr>
                </a:solidFill>
              </a:rPr>
              <a:t>للدراسات الأمريكية</a:t>
            </a:r>
            <a:r>
              <a:rPr lang="ar-JO" sz="1600" dirty="0">
                <a:solidFill>
                  <a:schemeClr val="bg2">
                    <a:lumMod val="50000"/>
                  </a:schemeClr>
                </a:solidFill>
              </a:rPr>
              <a:t>، تعتبر الحملات التسويقية الاجتماعية امتدادًا للمزيج التسويقي، وهي فرع من الحملات الإعلامية المؤثرة، التي أثبتت قدرتها على التأثير في معارف الأفراد واتجاهاتهم وسلوكهم، خاصة عندما تتكامل مع أدوات التسويق الرقمي.</a:t>
            </a:r>
          </a:p>
        </p:txBody>
      </p:sp>
      <p:pic>
        <p:nvPicPr>
          <p:cNvPr id="9" name="Graphic 8">
            <a:extLst>
              <a:ext uri="{FF2B5EF4-FFF2-40B4-BE49-F238E27FC236}">
                <a16:creationId xmlns:a16="http://schemas.microsoft.com/office/drawing/2014/main" xmlns="" id="{22C81BCF-59A3-B2DD-7283-F9C98B5C624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65579" y="5116673"/>
            <a:ext cx="413317" cy="413317"/>
          </a:xfrm>
          <a:prstGeom prst="rect">
            <a:avLst/>
          </a:prstGeom>
        </p:spPr>
      </p:pic>
      <p:pic>
        <p:nvPicPr>
          <p:cNvPr id="10" name="Graphic 9">
            <a:extLst>
              <a:ext uri="{FF2B5EF4-FFF2-40B4-BE49-F238E27FC236}">
                <a16:creationId xmlns:a16="http://schemas.microsoft.com/office/drawing/2014/main" xmlns="" id="{1920B562-B2BF-25F4-E55F-8D7C15C7C46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4175589" y="3128425"/>
            <a:ext cx="413317" cy="413317"/>
          </a:xfrm>
          <a:prstGeom prst="rect">
            <a:avLst/>
          </a:prstGeom>
        </p:spPr>
      </p:pic>
    </p:spTree>
    <p:extLst>
      <p:ext uri="{BB962C8B-B14F-4D97-AF65-F5344CB8AC3E}">
        <p14:creationId xmlns:p14="http://schemas.microsoft.com/office/powerpoint/2010/main" val="337862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4A69413-339A-AA85-339C-F950EB2527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0083D20-F695-B09E-6C38-748BC1C337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3861F3B-F1D3-275C-1432-67164988080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17FAC16-0054-F56B-D8C1-3AF3D961383E}"/>
              </a:ext>
            </a:extLst>
          </p:cNvPr>
          <p:cNvSpPr/>
          <p:nvPr/>
        </p:nvSpPr>
        <p:spPr>
          <a:xfrm>
            <a:off x="1191694" y="1595803"/>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buFont typeface="Arial" panose="020B0604020202020204" pitchFamily="34" charset="0"/>
              <a:buChar char="•"/>
            </a:pPr>
            <a:r>
              <a:rPr lang="ar-EG" sz="1800" dirty="0"/>
              <a:t>يتضمن تخطيط الحملات الإعلانية الوقوف على الجمهور المستهدف والهدف المراد تحقيقه، بجانب تحديد وسائل تواصل الملائمة معه، مع تصميم رسائل وعمل جدول نشر زمني والوقوف على النتائج من أجل تقييم الأداء.</a:t>
            </a:r>
          </a:p>
        </p:txBody>
      </p:sp>
      <p:pic>
        <p:nvPicPr>
          <p:cNvPr id="5" name="Graphic 21">
            <a:extLst>
              <a:ext uri="{FF2B5EF4-FFF2-40B4-BE49-F238E27FC236}">
                <a16:creationId xmlns:a16="http://schemas.microsoft.com/office/drawing/2014/main" xmlns="" id="{59138282-F73B-2485-6B8B-9F90A5A844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01323FB-814F-83C4-4AF0-B5C3DA993A67}"/>
              </a:ext>
            </a:extLst>
          </p:cNvPr>
          <p:cNvSpPr txBox="1"/>
          <p:nvPr/>
        </p:nvSpPr>
        <p:spPr>
          <a:xfrm>
            <a:off x="1760211" y="1789431"/>
            <a:ext cx="8466655" cy="523220"/>
          </a:xfrm>
          <a:prstGeom prst="rect">
            <a:avLst/>
          </a:prstGeom>
          <a:noFill/>
        </p:spPr>
        <p:txBody>
          <a:bodyPr wrap="square" rtlCol="0">
            <a:spAutoFit/>
          </a:bodyPr>
          <a:lstStyle/>
          <a:p>
            <a:pPr algn="just" rtl="1"/>
            <a:r>
              <a:rPr lang="ar-JO" sz="2800" b="1" dirty="0"/>
              <a:t>5</a:t>
            </a:r>
            <a:r>
              <a:rPr lang="ar-EG" sz="2800" b="1" dirty="0"/>
              <a:t>. 2. تخطيط حملة التسويق الاجتماعي</a:t>
            </a:r>
            <a:r>
              <a:rPr lang="ar-EG" sz="2800" dirty="0"/>
              <a:t> </a:t>
            </a:r>
            <a:endParaRPr lang="ar-EG" sz="2800" b="1" dirty="0"/>
          </a:p>
        </p:txBody>
      </p:sp>
      <p:sp>
        <p:nvSpPr>
          <p:cNvPr id="4" name="TextBox 3">
            <a:extLst>
              <a:ext uri="{FF2B5EF4-FFF2-40B4-BE49-F238E27FC236}">
                <a16:creationId xmlns:a16="http://schemas.microsoft.com/office/drawing/2014/main" xmlns="" id="{BCCB0C5C-13ED-A0F6-78AA-0EEFD4654CC7}"/>
              </a:ext>
            </a:extLst>
          </p:cNvPr>
          <p:cNvSpPr txBox="1"/>
          <p:nvPr/>
        </p:nvSpPr>
        <p:spPr>
          <a:xfrm>
            <a:off x="2660411" y="2078174"/>
            <a:ext cx="7658668" cy="1477328"/>
          </a:xfrm>
          <a:prstGeom prst="rect">
            <a:avLst/>
          </a:prstGeom>
          <a:noFill/>
        </p:spPr>
        <p:txBody>
          <a:bodyPr wrap="square" rtlCol="0">
            <a:spAutoFit/>
          </a:bodyPr>
          <a:lstStyle/>
          <a:p>
            <a:pPr marL="285750" indent="-285750" algn="just" rtl="1">
              <a:buFont typeface="Wingdings" panose="05000000000000000000" pitchFamily="2" charset="2"/>
              <a:buChar char="Ø"/>
            </a:pPr>
            <a:endParaRPr lang="ar-EG" b="1" dirty="0"/>
          </a:p>
          <a:p>
            <a:pPr marL="342900" indent="-342900" algn="r" rtl="1">
              <a:buFont typeface="Arial" panose="020B0604020202020204" pitchFamily="34" charset="0"/>
              <a:buChar char="•"/>
            </a:pPr>
            <a:r>
              <a:rPr lang="ar-EG" b="1" dirty="0"/>
              <a:t>تخطيط حملة التسويق الاجتماعي</a:t>
            </a:r>
            <a:r>
              <a:rPr lang="ar-EG" dirty="0"/>
              <a:t> هو عملية دقيقة تتطلب </a:t>
            </a:r>
            <a:r>
              <a:rPr lang="ar-EG" b="1" dirty="0"/>
              <a:t>اتخاذ قرارات استراتيجية</a:t>
            </a:r>
            <a:r>
              <a:rPr lang="ar-EG" dirty="0"/>
              <a:t> بشأن الفكرة أو الخدمة الاجتماعية التي يتم تسويقها. تعتمد هذه القرارات على </a:t>
            </a:r>
            <a:r>
              <a:rPr lang="ar-JO" dirty="0"/>
              <a:t>(</a:t>
            </a:r>
            <a:r>
              <a:rPr lang="ar-EG" b="1" dirty="0">
                <a:solidFill>
                  <a:srgbClr val="FF0000"/>
                </a:solidFill>
              </a:rPr>
              <a:t>الدراسة والتحليل</a:t>
            </a:r>
            <a:r>
              <a:rPr lang="ar-EG" dirty="0">
                <a:solidFill>
                  <a:srgbClr val="FF0000"/>
                </a:solidFill>
              </a:rPr>
              <a:t> العميق، وتوقع العقبات، ووضع البدائل لتحقيق الأهداف المرجوة</a:t>
            </a:r>
            <a:r>
              <a:rPr lang="ar-JO" dirty="0">
                <a:solidFill>
                  <a:srgbClr val="FF0000"/>
                </a:solidFill>
              </a:rPr>
              <a:t>)</a:t>
            </a:r>
            <a:r>
              <a:rPr lang="ar-EG" dirty="0">
                <a:solidFill>
                  <a:srgbClr val="FF0000"/>
                </a:solidFill>
              </a:rPr>
              <a:t>.</a:t>
            </a:r>
          </a:p>
          <a:p>
            <a:pPr lvl="0" algn="just" rtl="1"/>
            <a:endParaRPr lang="ar-EG" dirty="0"/>
          </a:p>
        </p:txBody>
      </p:sp>
      <p:grpSp>
        <p:nvGrpSpPr>
          <p:cNvPr id="3" name="Group 2">
            <a:extLst>
              <a:ext uri="{FF2B5EF4-FFF2-40B4-BE49-F238E27FC236}">
                <a16:creationId xmlns:a16="http://schemas.microsoft.com/office/drawing/2014/main" xmlns="" id="{94CCD7D4-3276-EFF0-8F39-EE62A3B3F720}"/>
              </a:ext>
            </a:extLst>
          </p:cNvPr>
          <p:cNvGrpSpPr/>
          <p:nvPr/>
        </p:nvGrpSpPr>
        <p:grpSpPr>
          <a:xfrm>
            <a:off x="408929" y="3039069"/>
            <a:ext cx="2801920" cy="2553403"/>
            <a:chOff x="899706" y="1999056"/>
            <a:chExt cx="4814844" cy="4393284"/>
          </a:xfrm>
        </p:grpSpPr>
        <p:sp>
          <p:nvSpPr>
            <p:cNvPr id="6" name="Freeform: Shape 5">
              <a:extLst>
                <a:ext uri="{FF2B5EF4-FFF2-40B4-BE49-F238E27FC236}">
                  <a16:creationId xmlns:a16="http://schemas.microsoft.com/office/drawing/2014/main" xmlns="" id="{8FA68BB6-6E21-F047-B816-3AD5823D4B8F}"/>
                </a:ext>
              </a:extLst>
            </p:cNvPr>
            <p:cNvSpPr/>
            <p:nvPr/>
          </p:nvSpPr>
          <p:spPr>
            <a:xfrm>
              <a:off x="4363810" y="3930241"/>
              <a:ext cx="392722" cy="1092821"/>
            </a:xfrm>
            <a:custGeom>
              <a:avLst/>
              <a:gdLst>
                <a:gd name="connsiteX0" fmla="*/ -17 w 249670"/>
                <a:gd name="connsiteY0" fmla="*/ 694683 h 694753"/>
                <a:gd name="connsiteX1" fmla="*/ 202008 w 249670"/>
                <a:gd name="connsiteY1" fmla="*/ 584764 h 694753"/>
                <a:gd name="connsiteX2" fmla="*/ 249633 w 249670"/>
                <a:gd name="connsiteY2" fmla="*/ 256723 h 694753"/>
                <a:gd name="connsiteX3" fmla="*/ 222011 w 249670"/>
                <a:gd name="connsiteY3" fmla="*/ -71 h 694753"/>
                <a:gd name="connsiteX4" fmla="*/ 19985 w 249670"/>
                <a:gd name="connsiteY4" fmla="*/ 109943 h 694753"/>
                <a:gd name="connsiteX5" fmla="*/ 47703 w 249670"/>
                <a:gd name="connsiteY5" fmla="*/ 366642 h 694753"/>
                <a:gd name="connsiteX6" fmla="*/ -17 w 249670"/>
                <a:gd name="connsiteY6" fmla="*/ 694683 h 694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9670" h="694753">
                  <a:moveTo>
                    <a:pt x="-17" y="694683"/>
                  </a:moveTo>
                  <a:lnTo>
                    <a:pt x="202008" y="584764"/>
                  </a:lnTo>
                  <a:cubicBezTo>
                    <a:pt x="234241" y="478427"/>
                    <a:pt x="250300" y="367842"/>
                    <a:pt x="249633" y="256723"/>
                  </a:cubicBezTo>
                  <a:cubicBezTo>
                    <a:pt x="249395" y="170398"/>
                    <a:pt x="240136" y="84330"/>
                    <a:pt x="222011" y="-71"/>
                  </a:cubicBezTo>
                  <a:lnTo>
                    <a:pt x="19985" y="109943"/>
                  </a:lnTo>
                  <a:cubicBezTo>
                    <a:pt x="38130" y="194315"/>
                    <a:pt x="47417" y="280345"/>
                    <a:pt x="47703" y="366642"/>
                  </a:cubicBezTo>
                  <a:cubicBezTo>
                    <a:pt x="48341" y="477760"/>
                    <a:pt x="32254" y="588346"/>
                    <a:pt x="-17" y="694683"/>
                  </a:cubicBezTo>
                  <a:close/>
                </a:path>
              </a:pathLst>
            </a:custGeom>
            <a:solidFill>
              <a:srgbClr val="FFFFFF"/>
            </a:solidFill>
            <a:ln w="9525" cap="flat">
              <a:noFill/>
              <a:prstDash val="solid"/>
              <a:miter/>
            </a:ln>
          </p:spPr>
          <p:txBody>
            <a:bodyPr rtlCol="0" anchor="ctr"/>
            <a:lstStyle/>
            <a:p>
              <a:endParaRPr lang="en-IN"/>
            </a:p>
          </p:txBody>
        </p:sp>
        <p:sp>
          <p:nvSpPr>
            <p:cNvPr id="8" name="Freeform: Shape 7">
              <a:extLst>
                <a:ext uri="{FF2B5EF4-FFF2-40B4-BE49-F238E27FC236}">
                  <a16:creationId xmlns:a16="http://schemas.microsoft.com/office/drawing/2014/main" xmlns="" id="{F2AEA034-2719-4108-7A35-577E5BDCDBC2}"/>
                </a:ext>
              </a:extLst>
            </p:cNvPr>
            <p:cNvSpPr/>
            <p:nvPr/>
          </p:nvSpPr>
          <p:spPr>
            <a:xfrm>
              <a:off x="2834996" y="2381354"/>
              <a:ext cx="1878053" cy="1721935"/>
            </a:xfrm>
            <a:custGeom>
              <a:avLst/>
              <a:gdLst>
                <a:gd name="connsiteX0" fmla="*/ 991916 w 1193958"/>
                <a:gd name="connsiteY0" fmla="*/ 1094638 h 1094708"/>
                <a:gd name="connsiteX1" fmla="*/ 1193942 w 1193958"/>
                <a:gd name="connsiteY1" fmla="*/ 984624 h 1094708"/>
                <a:gd name="connsiteX2" fmla="*/ 202008 w 1193958"/>
                <a:gd name="connsiteY2" fmla="*/ -71 h 1094708"/>
                <a:gd name="connsiteX3" fmla="*/ -17 w 1193958"/>
                <a:gd name="connsiteY3" fmla="*/ 109848 h 1094708"/>
                <a:gd name="connsiteX4" fmla="*/ 991916 w 1193958"/>
                <a:gd name="connsiteY4" fmla="*/ 1094638 h 1094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958" h="1094708">
                  <a:moveTo>
                    <a:pt x="991916" y="1094638"/>
                  </a:moveTo>
                  <a:lnTo>
                    <a:pt x="1193942" y="984624"/>
                  </a:lnTo>
                  <a:cubicBezTo>
                    <a:pt x="1086976" y="485514"/>
                    <a:pt x="682544" y="67462"/>
                    <a:pt x="202008" y="-71"/>
                  </a:cubicBezTo>
                  <a:lnTo>
                    <a:pt x="-17" y="109848"/>
                  </a:lnTo>
                  <a:cubicBezTo>
                    <a:pt x="480519" y="177571"/>
                    <a:pt x="885236" y="595623"/>
                    <a:pt x="991916" y="1094638"/>
                  </a:cubicBezTo>
                  <a:close/>
                </a:path>
              </a:pathLst>
            </a:custGeom>
            <a:solidFill>
              <a:srgbClr val="FFFFFF"/>
            </a:solidFill>
            <a:ln w="9525" cap="flat">
              <a:noFill/>
              <a:prstDash val="solid"/>
              <a:miter/>
            </a:ln>
          </p:spPr>
          <p:txBody>
            <a:bodyPr rtlCol="0" anchor="ctr"/>
            <a:lstStyle/>
            <a:p>
              <a:endParaRPr lang="en-IN"/>
            </a:p>
          </p:txBody>
        </p:sp>
        <p:sp>
          <p:nvSpPr>
            <p:cNvPr id="9" name="Freeform: Shape 8">
              <a:extLst>
                <a:ext uri="{FF2B5EF4-FFF2-40B4-BE49-F238E27FC236}">
                  <a16:creationId xmlns:a16="http://schemas.microsoft.com/office/drawing/2014/main" xmlns="" id="{2E518222-E817-6E0C-D703-4DCC0DC241E9}"/>
                </a:ext>
              </a:extLst>
            </p:cNvPr>
            <p:cNvSpPr/>
            <p:nvPr/>
          </p:nvSpPr>
          <p:spPr>
            <a:xfrm>
              <a:off x="4075246" y="4850165"/>
              <a:ext cx="606340" cy="703426"/>
            </a:xfrm>
            <a:custGeom>
              <a:avLst/>
              <a:gdLst>
                <a:gd name="connsiteX0" fmla="*/ 183434 w 385476"/>
                <a:gd name="connsiteY0" fmla="*/ 109848 h 447198"/>
                <a:gd name="connsiteX1" fmla="*/ -17 w 385476"/>
                <a:gd name="connsiteY1" fmla="*/ 447128 h 447198"/>
                <a:gd name="connsiteX2" fmla="*/ 202008 w 385476"/>
                <a:gd name="connsiteY2" fmla="*/ 337210 h 447198"/>
                <a:gd name="connsiteX3" fmla="*/ 385460 w 385476"/>
                <a:gd name="connsiteY3" fmla="*/ -71 h 447198"/>
                <a:gd name="connsiteX4" fmla="*/ 200675 w 385476"/>
                <a:gd name="connsiteY4" fmla="*/ 100894 h 447198"/>
                <a:gd name="connsiteX5" fmla="*/ 192007 w 385476"/>
                <a:gd name="connsiteY5" fmla="*/ 105561 h 447198"/>
                <a:gd name="connsiteX6" fmla="*/ 189816 w 385476"/>
                <a:gd name="connsiteY6" fmla="*/ 106800 h 447198"/>
                <a:gd name="connsiteX7" fmla="*/ 188673 w 385476"/>
                <a:gd name="connsiteY7" fmla="*/ 107371 h 447198"/>
                <a:gd name="connsiteX8" fmla="*/ 186482 w 385476"/>
                <a:gd name="connsiteY8" fmla="*/ 108610 h 447198"/>
                <a:gd name="connsiteX9" fmla="*/ 184387 w 385476"/>
                <a:gd name="connsiteY9" fmla="*/ 109753 h 447198"/>
                <a:gd name="connsiteX10" fmla="*/ 183434 w 385476"/>
                <a:gd name="connsiteY10" fmla="*/ 109848 h 447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5476" h="447198">
                  <a:moveTo>
                    <a:pt x="183434" y="109848"/>
                  </a:moveTo>
                  <a:cubicBezTo>
                    <a:pt x="145944" y="233616"/>
                    <a:pt x="83508" y="348401"/>
                    <a:pt x="-17" y="447128"/>
                  </a:cubicBezTo>
                  <a:lnTo>
                    <a:pt x="202008" y="337210"/>
                  </a:lnTo>
                  <a:cubicBezTo>
                    <a:pt x="285533" y="238483"/>
                    <a:pt x="347969" y="123697"/>
                    <a:pt x="385460" y="-71"/>
                  </a:cubicBezTo>
                  <a:lnTo>
                    <a:pt x="200675" y="100894"/>
                  </a:lnTo>
                  <a:lnTo>
                    <a:pt x="192007" y="105561"/>
                  </a:lnTo>
                  <a:lnTo>
                    <a:pt x="189816" y="106800"/>
                  </a:lnTo>
                  <a:lnTo>
                    <a:pt x="188673" y="107371"/>
                  </a:lnTo>
                  <a:lnTo>
                    <a:pt x="186482" y="108610"/>
                  </a:lnTo>
                  <a:lnTo>
                    <a:pt x="184387" y="109753"/>
                  </a:lnTo>
                  <a:cubicBezTo>
                    <a:pt x="184387" y="109753"/>
                    <a:pt x="183625" y="109562"/>
                    <a:pt x="183434" y="109848"/>
                  </a:cubicBezTo>
                  <a:close/>
                </a:path>
              </a:pathLst>
            </a:custGeom>
            <a:solidFill>
              <a:srgbClr val="FFFFFF"/>
            </a:solidFill>
            <a:ln w="9525" cap="flat">
              <a:noFill/>
              <a:prstDash val="solid"/>
              <a:miter/>
            </a:ln>
          </p:spPr>
          <p:txBody>
            <a:bodyPr rtlCol="0" anchor="ctr"/>
            <a:lstStyle/>
            <a:p>
              <a:endParaRPr lang="en-IN"/>
            </a:p>
          </p:txBody>
        </p:sp>
        <p:sp>
          <p:nvSpPr>
            <p:cNvPr id="10" name="Freeform: Shape 9">
              <a:extLst>
                <a:ext uri="{FF2B5EF4-FFF2-40B4-BE49-F238E27FC236}">
                  <a16:creationId xmlns:a16="http://schemas.microsoft.com/office/drawing/2014/main" xmlns="" id="{22B2576E-F1DB-1093-F093-ECA458CD2364}"/>
                </a:ext>
              </a:extLst>
            </p:cNvPr>
            <p:cNvSpPr/>
            <p:nvPr/>
          </p:nvSpPr>
          <p:spPr>
            <a:xfrm>
              <a:off x="2357205" y="3014352"/>
              <a:ext cx="797217" cy="246472"/>
            </a:xfrm>
            <a:custGeom>
              <a:avLst/>
              <a:gdLst>
                <a:gd name="connsiteX0" fmla="*/ -17 w 506825"/>
                <a:gd name="connsiteY0" fmla="*/ 156623 h 156693"/>
                <a:gd name="connsiteX1" fmla="*/ 304783 w 506825"/>
                <a:gd name="connsiteY1" fmla="*/ 115951 h 156693"/>
                <a:gd name="connsiteX2" fmla="*/ 506808 w 506825"/>
                <a:gd name="connsiteY2" fmla="*/ 6128 h 156693"/>
                <a:gd name="connsiteX3" fmla="*/ 202008 w 506825"/>
                <a:gd name="connsiteY3" fmla="*/ 46704 h 156693"/>
              </a:gdLst>
              <a:ahLst/>
              <a:cxnLst>
                <a:cxn ang="0">
                  <a:pos x="connsiteX0" y="connsiteY0"/>
                </a:cxn>
                <a:cxn ang="0">
                  <a:pos x="connsiteX1" y="connsiteY1"/>
                </a:cxn>
                <a:cxn ang="0">
                  <a:pos x="connsiteX2" y="connsiteY2"/>
                </a:cxn>
                <a:cxn ang="0">
                  <a:pos x="connsiteX3" y="connsiteY3"/>
                </a:cxn>
              </a:cxnLst>
              <a:rect l="l" t="t" r="r" b="b"/>
              <a:pathLst>
                <a:path w="506825" h="156693">
                  <a:moveTo>
                    <a:pt x="-17" y="156623"/>
                  </a:moveTo>
                  <a:cubicBezTo>
                    <a:pt x="95690" y="114494"/>
                    <a:pt x="201379" y="100387"/>
                    <a:pt x="304783" y="115951"/>
                  </a:cubicBezTo>
                  <a:lnTo>
                    <a:pt x="506808" y="6128"/>
                  </a:lnTo>
                  <a:cubicBezTo>
                    <a:pt x="403414" y="-9503"/>
                    <a:pt x="297715" y="4575"/>
                    <a:pt x="202008" y="46704"/>
                  </a:cubicBezTo>
                  <a:close/>
                </a:path>
              </a:pathLst>
            </a:custGeom>
            <a:solidFill>
              <a:srgbClr val="FFFFFF"/>
            </a:solidFill>
            <a:ln w="9525" cap="flat">
              <a:noFill/>
              <a:prstDash val="solid"/>
              <a:miter/>
            </a:ln>
          </p:spPr>
          <p:txBody>
            <a:bodyPr rtlCol="0" anchor="ctr"/>
            <a:lstStyle/>
            <a:p>
              <a:endParaRPr lang="en-IN"/>
            </a:p>
          </p:txBody>
        </p:sp>
        <p:sp>
          <p:nvSpPr>
            <p:cNvPr id="11" name="Freeform: Shape 10">
              <a:extLst>
                <a:ext uri="{FF2B5EF4-FFF2-40B4-BE49-F238E27FC236}">
                  <a16:creationId xmlns:a16="http://schemas.microsoft.com/office/drawing/2014/main" xmlns="" id="{94C7FFF3-C319-354D-B78A-C0E2122ECDBA}"/>
                </a:ext>
              </a:extLst>
            </p:cNvPr>
            <p:cNvSpPr/>
            <p:nvPr/>
          </p:nvSpPr>
          <p:spPr>
            <a:xfrm>
              <a:off x="1981145" y="2366969"/>
              <a:ext cx="1171779" cy="334708"/>
            </a:xfrm>
            <a:custGeom>
              <a:avLst/>
              <a:gdLst>
                <a:gd name="connsiteX0" fmla="*/ -17 w 744950"/>
                <a:gd name="connsiteY0" fmla="*/ 212718 h 212788"/>
                <a:gd name="connsiteX1" fmla="*/ 542908 w 744950"/>
                <a:gd name="connsiteY1" fmla="*/ 119183 h 212788"/>
                <a:gd name="connsiteX2" fmla="*/ 744933 w 744950"/>
                <a:gd name="connsiteY2" fmla="*/ 9264 h 212788"/>
                <a:gd name="connsiteX3" fmla="*/ 202008 w 744950"/>
                <a:gd name="connsiteY3" fmla="*/ 102800 h 212788"/>
              </a:gdLst>
              <a:ahLst/>
              <a:cxnLst>
                <a:cxn ang="0">
                  <a:pos x="connsiteX0" y="connsiteY0"/>
                </a:cxn>
                <a:cxn ang="0">
                  <a:pos x="connsiteX1" y="connsiteY1"/>
                </a:cxn>
                <a:cxn ang="0">
                  <a:pos x="connsiteX2" y="connsiteY2"/>
                </a:cxn>
                <a:cxn ang="0">
                  <a:pos x="connsiteX3" y="connsiteY3"/>
                </a:cxn>
              </a:cxnLst>
              <a:rect l="l" t="t" r="r" b="b"/>
              <a:pathLst>
                <a:path w="744950" h="212788">
                  <a:moveTo>
                    <a:pt x="-17" y="212718"/>
                  </a:moveTo>
                  <a:cubicBezTo>
                    <a:pt x="157050" y="126993"/>
                    <a:pt x="342883" y="91179"/>
                    <a:pt x="542908" y="119183"/>
                  </a:cubicBezTo>
                  <a:lnTo>
                    <a:pt x="744933" y="9264"/>
                  </a:lnTo>
                  <a:cubicBezTo>
                    <a:pt x="544908" y="-18739"/>
                    <a:pt x="359171" y="17361"/>
                    <a:pt x="202008" y="102800"/>
                  </a:cubicBezTo>
                  <a:close/>
                </a:path>
              </a:pathLst>
            </a:custGeom>
            <a:solidFill>
              <a:srgbClr val="FFFFFF"/>
            </a:solidFill>
            <a:ln w="9525" cap="flat">
              <a:noFill/>
              <a:prstDash val="solid"/>
              <a:miter/>
            </a:ln>
          </p:spPr>
          <p:txBody>
            <a:bodyPr rtlCol="0" anchor="ctr"/>
            <a:lstStyle/>
            <a:p>
              <a:endParaRPr lang="en-IN"/>
            </a:p>
          </p:txBody>
        </p:sp>
        <p:sp>
          <p:nvSpPr>
            <p:cNvPr id="12" name="Freeform: Shape 11">
              <a:extLst>
                <a:ext uri="{FF2B5EF4-FFF2-40B4-BE49-F238E27FC236}">
                  <a16:creationId xmlns:a16="http://schemas.microsoft.com/office/drawing/2014/main" xmlns="" id="{9032FD4C-3928-8473-C103-DF007C91C2B4}"/>
                </a:ext>
              </a:extLst>
            </p:cNvPr>
            <p:cNvSpPr/>
            <p:nvPr/>
          </p:nvSpPr>
          <p:spPr>
            <a:xfrm>
              <a:off x="2114040" y="2636899"/>
              <a:ext cx="1039185" cy="309742"/>
            </a:xfrm>
            <a:custGeom>
              <a:avLst/>
              <a:gdLst>
                <a:gd name="connsiteX0" fmla="*/ 202008 w 660654"/>
                <a:gd name="connsiteY0" fmla="*/ 86927 h 196916"/>
                <a:gd name="connsiteX1" fmla="*/ -17 w 660654"/>
                <a:gd name="connsiteY1" fmla="*/ 196846 h 196916"/>
                <a:gd name="connsiteX2" fmla="*/ 458612 w 660654"/>
                <a:gd name="connsiteY2" fmla="*/ 117884 h 196916"/>
                <a:gd name="connsiteX3" fmla="*/ 660637 w 660654"/>
                <a:gd name="connsiteY3" fmla="*/ 7965 h 196916"/>
                <a:gd name="connsiteX4" fmla="*/ 202008 w 660654"/>
                <a:gd name="connsiteY4" fmla="*/ 86927 h 196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654" h="196916">
                  <a:moveTo>
                    <a:pt x="202008" y="86927"/>
                  </a:moveTo>
                  <a:lnTo>
                    <a:pt x="-17" y="196846"/>
                  </a:lnTo>
                  <a:cubicBezTo>
                    <a:pt x="132666" y="124646"/>
                    <a:pt x="290019" y="94167"/>
                    <a:pt x="458612" y="117884"/>
                  </a:cubicBezTo>
                  <a:lnTo>
                    <a:pt x="660637" y="7965"/>
                  </a:lnTo>
                  <a:cubicBezTo>
                    <a:pt x="492044" y="-16038"/>
                    <a:pt x="334691" y="14728"/>
                    <a:pt x="202008" y="86927"/>
                  </a:cubicBezTo>
                  <a:close/>
                </a:path>
              </a:pathLst>
            </a:custGeom>
            <a:solidFill>
              <a:srgbClr val="9E46C1"/>
            </a:solidFill>
            <a:ln w="9525" cap="flat">
              <a:noFill/>
              <a:prstDash val="solid"/>
              <a:miter/>
            </a:ln>
          </p:spPr>
          <p:txBody>
            <a:bodyPr rtlCol="0" anchor="ctr"/>
            <a:lstStyle/>
            <a:p>
              <a:endParaRPr lang="en-IN"/>
            </a:p>
          </p:txBody>
        </p:sp>
        <p:sp>
          <p:nvSpPr>
            <p:cNvPr id="13" name="Freeform: Shape 12">
              <a:extLst>
                <a:ext uri="{FF2B5EF4-FFF2-40B4-BE49-F238E27FC236}">
                  <a16:creationId xmlns:a16="http://schemas.microsoft.com/office/drawing/2014/main" xmlns="" id="{97CCE099-8998-F1FE-AABD-5CAFF39B9B36}"/>
                </a:ext>
              </a:extLst>
            </p:cNvPr>
            <p:cNvSpPr/>
            <p:nvPr/>
          </p:nvSpPr>
          <p:spPr>
            <a:xfrm>
              <a:off x="2835446" y="2649539"/>
              <a:ext cx="1672946" cy="2968027"/>
            </a:xfrm>
            <a:custGeom>
              <a:avLst/>
              <a:gdLst>
                <a:gd name="connsiteX0" fmla="*/ 462041 w 1063563"/>
                <a:gd name="connsiteY0" fmla="*/ 1886832 h 1886902"/>
                <a:gd name="connsiteX1" fmla="*/ 664066 w 1063563"/>
                <a:gd name="connsiteY1" fmla="*/ 1776913 h 1886902"/>
                <a:gd name="connsiteX2" fmla="*/ 1063544 w 1063563"/>
                <a:gd name="connsiteY2" fmla="*/ 1048727 h 1886902"/>
                <a:gd name="connsiteX3" fmla="*/ 202008 w 1063563"/>
                <a:gd name="connsiteY3" fmla="*/ -71 h 1886902"/>
                <a:gd name="connsiteX4" fmla="*/ -17 w 1063563"/>
                <a:gd name="connsiteY4" fmla="*/ 109848 h 1886902"/>
                <a:gd name="connsiteX5" fmla="*/ 861519 w 1063563"/>
                <a:gd name="connsiteY5" fmla="*/ 1158646 h 1886902"/>
                <a:gd name="connsiteX6" fmla="*/ 462041 w 1063563"/>
                <a:gd name="connsiteY6" fmla="*/ 1886832 h 18869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3563" h="1886902">
                  <a:moveTo>
                    <a:pt x="462041" y="1886832"/>
                  </a:moveTo>
                  <a:lnTo>
                    <a:pt x="664066" y="1776913"/>
                  </a:lnTo>
                  <a:cubicBezTo>
                    <a:pt x="904572" y="1646135"/>
                    <a:pt x="1064116" y="1378483"/>
                    <a:pt x="1063544" y="1048727"/>
                  </a:cubicBezTo>
                  <a:cubicBezTo>
                    <a:pt x="1062592" y="537044"/>
                    <a:pt x="676067" y="66509"/>
                    <a:pt x="202008" y="-71"/>
                  </a:cubicBezTo>
                  <a:lnTo>
                    <a:pt x="-17" y="109848"/>
                  </a:lnTo>
                  <a:cubicBezTo>
                    <a:pt x="474042" y="176523"/>
                    <a:pt x="860567" y="646867"/>
                    <a:pt x="861519" y="1158646"/>
                  </a:cubicBezTo>
                  <a:cubicBezTo>
                    <a:pt x="862186" y="1488401"/>
                    <a:pt x="702547" y="1755958"/>
                    <a:pt x="462041" y="1886832"/>
                  </a:cubicBezTo>
                  <a:close/>
                </a:path>
              </a:pathLst>
            </a:custGeom>
            <a:solidFill>
              <a:srgbClr val="9E46C1"/>
            </a:solidFill>
            <a:ln w="9525" cap="flat">
              <a:noFill/>
              <a:prstDash val="solid"/>
              <a:miter/>
            </a:ln>
          </p:spPr>
          <p:txBody>
            <a:bodyPr rtlCol="0" anchor="ctr"/>
            <a:lstStyle/>
            <a:p>
              <a:endParaRPr lang="en-IN"/>
            </a:p>
          </p:txBody>
        </p:sp>
        <p:sp>
          <p:nvSpPr>
            <p:cNvPr id="14" name="Freeform: Shape 13">
              <a:extLst>
                <a:ext uri="{FF2B5EF4-FFF2-40B4-BE49-F238E27FC236}">
                  <a16:creationId xmlns:a16="http://schemas.microsoft.com/office/drawing/2014/main" xmlns="" id="{01206842-5A26-EE4A-B7BE-695A8EE29336}"/>
                </a:ext>
              </a:extLst>
            </p:cNvPr>
            <p:cNvSpPr/>
            <p:nvPr/>
          </p:nvSpPr>
          <p:spPr>
            <a:xfrm>
              <a:off x="2836194" y="3024101"/>
              <a:ext cx="1325202" cy="2250816"/>
            </a:xfrm>
            <a:custGeom>
              <a:avLst/>
              <a:gdLst>
                <a:gd name="connsiteX0" fmla="*/ 640444 w 842487"/>
                <a:gd name="connsiteY0" fmla="*/ 889564 h 1430940"/>
                <a:gd name="connsiteX1" fmla="*/ 343550 w 842487"/>
                <a:gd name="connsiteY1" fmla="*/ 1430870 h 1430940"/>
                <a:gd name="connsiteX2" fmla="*/ 545575 w 842487"/>
                <a:gd name="connsiteY2" fmla="*/ 1320951 h 1430940"/>
                <a:gd name="connsiteX3" fmla="*/ 842469 w 842487"/>
                <a:gd name="connsiteY3" fmla="*/ 779646 h 1430940"/>
                <a:gd name="connsiteX4" fmla="*/ 202008 w 842487"/>
                <a:gd name="connsiteY4" fmla="*/ -71 h 1430940"/>
                <a:gd name="connsiteX5" fmla="*/ -17 w 842487"/>
                <a:gd name="connsiteY5" fmla="*/ 109753 h 1430940"/>
                <a:gd name="connsiteX6" fmla="*/ 640444 w 842487"/>
                <a:gd name="connsiteY6" fmla="*/ 889564 h 1430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2487" h="1430940">
                  <a:moveTo>
                    <a:pt x="640444" y="889564"/>
                  </a:moveTo>
                  <a:cubicBezTo>
                    <a:pt x="640920" y="1134642"/>
                    <a:pt x="522239" y="1333620"/>
                    <a:pt x="343550" y="1430870"/>
                  </a:cubicBezTo>
                  <a:lnTo>
                    <a:pt x="545575" y="1320951"/>
                  </a:lnTo>
                  <a:cubicBezTo>
                    <a:pt x="724264" y="1223701"/>
                    <a:pt x="842945" y="1024724"/>
                    <a:pt x="842469" y="779646"/>
                  </a:cubicBezTo>
                  <a:cubicBezTo>
                    <a:pt x="841802" y="399122"/>
                    <a:pt x="554433" y="49459"/>
                    <a:pt x="202008" y="-71"/>
                  </a:cubicBezTo>
                  <a:lnTo>
                    <a:pt x="-17" y="109753"/>
                  </a:lnTo>
                  <a:cubicBezTo>
                    <a:pt x="352408" y="159282"/>
                    <a:pt x="639777" y="509326"/>
                    <a:pt x="640444" y="889564"/>
                  </a:cubicBezTo>
                  <a:close/>
                </a:path>
              </a:pathLst>
            </a:custGeom>
            <a:solidFill>
              <a:srgbClr val="FFFFFF"/>
            </a:solidFill>
            <a:ln w="9525" cap="flat">
              <a:noFill/>
              <a:prstDash val="solid"/>
              <a:miter/>
            </a:ln>
          </p:spPr>
          <p:txBody>
            <a:bodyPr rtlCol="0" anchor="ctr"/>
            <a:lstStyle/>
            <a:p>
              <a:endParaRPr lang="en-IN"/>
            </a:p>
          </p:txBody>
        </p:sp>
        <p:sp>
          <p:nvSpPr>
            <p:cNvPr id="15" name="Freeform: Shape 14">
              <a:extLst>
                <a:ext uri="{FF2B5EF4-FFF2-40B4-BE49-F238E27FC236}">
                  <a16:creationId xmlns:a16="http://schemas.microsoft.com/office/drawing/2014/main" xmlns="" id="{75579C5E-7022-0044-31EB-6E7EFD10C671}"/>
                </a:ext>
              </a:extLst>
            </p:cNvPr>
            <p:cNvSpPr/>
            <p:nvPr/>
          </p:nvSpPr>
          <p:spPr>
            <a:xfrm>
              <a:off x="2432717" y="3283785"/>
              <a:ext cx="722305" cy="250021"/>
            </a:xfrm>
            <a:custGeom>
              <a:avLst/>
              <a:gdLst>
                <a:gd name="connsiteX0" fmla="*/ 202008 w 459200"/>
                <a:gd name="connsiteY0" fmla="*/ 48960 h 158949"/>
                <a:gd name="connsiteX1" fmla="*/ -17 w 459200"/>
                <a:gd name="connsiteY1" fmla="*/ 158878 h 158949"/>
                <a:gd name="connsiteX2" fmla="*/ 257158 w 459200"/>
                <a:gd name="connsiteY2" fmla="*/ 114587 h 158949"/>
                <a:gd name="connsiteX3" fmla="*/ 459183 w 459200"/>
                <a:gd name="connsiteY3" fmla="*/ 4669 h 158949"/>
                <a:gd name="connsiteX4" fmla="*/ 202008 w 459200"/>
                <a:gd name="connsiteY4" fmla="*/ 48960 h 158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200" h="158949">
                  <a:moveTo>
                    <a:pt x="202008" y="48960"/>
                  </a:moveTo>
                  <a:lnTo>
                    <a:pt x="-17" y="158878"/>
                  </a:lnTo>
                  <a:cubicBezTo>
                    <a:pt x="78640" y="116626"/>
                    <a:pt x="168899" y="101081"/>
                    <a:pt x="257158" y="114587"/>
                  </a:cubicBezTo>
                  <a:lnTo>
                    <a:pt x="459183" y="4669"/>
                  </a:lnTo>
                  <a:cubicBezTo>
                    <a:pt x="370924" y="-8838"/>
                    <a:pt x="280665" y="6707"/>
                    <a:pt x="202008" y="48960"/>
                  </a:cubicBezTo>
                  <a:close/>
                </a:path>
              </a:pathLst>
            </a:custGeom>
            <a:solidFill>
              <a:srgbClr val="9E46C1"/>
            </a:solidFill>
            <a:ln w="9525" cap="flat">
              <a:noFill/>
              <a:prstDash val="solid"/>
              <a:miter/>
            </a:ln>
          </p:spPr>
          <p:txBody>
            <a:bodyPr rtlCol="0" anchor="ctr"/>
            <a:lstStyle/>
            <a:p>
              <a:endParaRPr lang="en-IN"/>
            </a:p>
          </p:txBody>
        </p:sp>
        <p:sp>
          <p:nvSpPr>
            <p:cNvPr id="16" name="Freeform: Shape 15">
              <a:extLst>
                <a:ext uri="{FF2B5EF4-FFF2-40B4-BE49-F238E27FC236}">
                  <a16:creationId xmlns:a16="http://schemas.microsoft.com/office/drawing/2014/main" xmlns="" id="{F908B915-8D82-CBD2-E9B6-7B18A4086370}"/>
                </a:ext>
              </a:extLst>
            </p:cNvPr>
            <p:cNvSpPr/>
            <p:nvPr/>
          </p:nvSpPr>
          <p:spPr>
            <a:xfrm>
              <a:off x="2299373" y="3087927"/>
              <a:ext cx="375610" cy="201663"/>
            </a:xfrm>
            <a:custGeom>
              <a:avLst/>
              <a:gdLst>
                <a:gd name="connsiteX0" fmla="*/ -17 w 238791"/>
                <a:gd name="connsiteY0" fmla="*/ 128136 h 128206"/>
                <a:gd name="connsiteX1" fmla="*/ 36749 w 238791"/>
                <a:gd name="connsiteY1" fmla="*/ 109848 h 128206"/>
                <a:gd name="connsiteX2" fmla="*/ 238775 w 238791"/>
                <a:gd name="connsiteY2" fmla="*/ -71 h 128206"/>
                <a:gd name="connsiteX3" fmla="*/ 202008 w 238791"/>
                <a:gd name="connsiteY3" fmla="*/ 18217 h 128206"/>
              </a:gdLst>
              <a:ahLst/>
              <a:cxnLst>
                <a:cxn ang="0">
                  <a:pos x="connsiteX0" y="connsiteY0"/>
                </a:cxn>
                <a:cxn ang="0">
                  <a:pos x="connsiteX1" y="connsiteY1"/>
                </a:cxn>
                <a:cxn ang="0">
                  <a:pos x="connsiteX2" y="connsiteY2"/>
                </a:cxn>
                <a:cxn ang="0">
                  <a:pos x="connsiteX3" y="connsiteY3"/>
                </a:cxn>
              </a:cxnLst>
              <a:rect l="l" t="t" r="r" b="b"/>
              <a:pathLst>
                <a:path w="238791" h="128206">
                  <a:moveTo>
                    <a:pt x="-17" y="128136"/>
                  </a:moveTo>
                  <a:cubicBezTo>
                    <a:pt x="11984" y="121564"/>
                    <a:pt x="24272" y="115468"/>
                    <a:pt x="36749" y="109848"/>
                  </a:cubicBezTo>
                  <a:lnTo>
                    <a:pt x="238775" y="-71"/>
                  </a:lnTo>
                  <a:cubicBezTo>
                    <a:pt x="226297" y="5549"/>
                    <a:pt x="214010" y="11645"/>
                    <a:pt x="202008" y="18217"/>
                  </a:cubicBezTo>
                  <a:close/>
                </a:path>
              </a:pathLst>
            </a:custGeom>
            <a:solidFill>
              <a:srgbClr val="FFFFFF"/>
            </a:solidFill>
            <a:ln w="9525" cap="flat">
              <a:noFill/>
              <a:prstDash val="solid"/>
              <a:miter/>
            </a:ln>
          </p:spPr>
          <p:txBody>
            <a:bodyPr rtlCol="0" anchor="ctr"/>
            <a:lstStyle/>
            <a:p>
              <a:endParaRPr lang="en-IN"/>
            </a:p>
          </p:txBody>
        </p:sp>
        <p:sp>
          <p:nvSpPr>
            <p:cNvPr id="17" name="Freeform: Shape 16">
              <a:extLst>
                <a:ext uri="{FF2B5EF4-FFF2-40B4-BE49-F238E27FC236}">
                  <a16:creationId xmlns:a16="http://schemas.microsoft.com/office/drawing/2014/main" xmlns="" id="{F87CC141-BBC0-A062-EEDE-76606858B9D3}"/>
                </a:ext>
              </a:extLst>
            </p:cNvPr>
            <p:cNvSpPr/>
            <p:nvPr/>
          </p:nvSpPr>
          <p:spPr>
            <a:xfrm>
              <a:off x="2647865" y="3722692"/>
              <a:ext cx="507455" cy="208897"/>
            </a:xfrm>
            <a:custGeom>
              <a:avLst/>
              <a:gdLst>
                <a:gd name="connsiteX0" fmla="*/ -17 w 322611"/>
                <a:gd name="connsiteY0" fmla="*/ 132735 h 132805"/>
                <a:gd name="connsiteX1" fmla="*/ 120569 w 322611"/>
                <a:gd name="connsiteY1" fmla="*/ 112066 h 132805"/>
                <a:gd name="connsiteX2" fmla="*/ 322595 w 322611"/>
                <a:gd name="connsiteY2" fmla="*/ 2147 h 132805"/>
                <a:gd name="connsiteX3" fmla="*/ 202008 w 322611"/>
                <a:gd name="connsiteY3" fmla="*/ 22912 h 132805"/>
              </a:gdLst>
              <a:ahLst/>
              <a:cxnLst>
                <a:cxn ang="0">
                  <a:pos x="connsiteX0" y="connsiteY0"/>
                </a:cxn>
                <a:cxn ang="0">
                  <a:pos x="connsiteX1" y="connsiteY1"/>
                </a:cxn>
                <a:cxn ang="0">
                  <a:pos x="connsiteX2" y="connsiteY2"/>
                </a:cxn>
                <a:cxn ang="0">
                  <a:pos x="connsiteX3" y="connsiteY3"/>
                </a:cxn>
              </a:cxnLst>
              <a:rect l="l" t="t" r="r" b="b"/>
              <a:pathLst>
                <a:path w="322611" h="132805">
                  <a:moveTo>
                    <a:pt x="-17" y="132735"/>
                  </a:moveTo>
                  <a:cubicBezTo>
                    <a:pt x="36873" y="112961"/>
                    <a:pt x="79193" y="105713"/>
                    <a:pt x="120569" y="112066"/>
                  </a:cubicBezTo>
                  <a:lnTo>
                    <a:pt x="322595" y="2147"/>
                  </a:lnTo>
                  <a:cubicBezTo>
                    <a:pt x="281208" y="-4177"/>
                    <a:pt x="238889" y="3109"/>
                    <a:pt x="202008" y="22912"/>
                  </a:cubicBezTo>
                  <a:close/>
                </a:path>
              </a:pathLst>
            </a:custGeom>
            <a:solidFill>
              <a:srgbClr val="FFFFFF"/>
            </a:solidFill>
            <a:ln w="9525" cap="flat">
              <a:noFill/>
              <a:prstDash val="solid"/>
              <a:miter/>
            </a:ln>
          </p:spPr>
          <p:txBody>
            <a:bodyPr rtlCol="0" anchor="ctr"/>
            <a:lstStyle/>
            <a:p>
              <a:endParaRPr lang="en-IN"/>
            </a:p>
          </p:txBody>
        </p:sp>
        <p:sp>
          <p:nvSpPr>
            <p:cNvPr id="19" name="Freeform: Shape 18">
              <a:extLst>
                <a:ext uri="{FF2B5EF4-FFF2-40B4-BE49-F238E27FC236}">
                  <a16:creationId xmlns:a16="http://schemas.microsoft.com/office/drawing/2014/main" xmlns="" id="{F0085BF4-A819-759E-E85A-FEE245D08DD6}"/>
                </a:ext>
              </a:extLst>
            </p:cNvPr>
            <p:cNvSpPr/>
            <p:nvPr/>
          </p:nvSpPr>
          <p:spPr>
            <a:xfrm>
              <a:off x="2838143" y="3726180"/>
              <a:ext cx="673312" cy="906439"/>
            </a:xfrm>
            <a:custGeom>
              <a:avLst/>
              <a:gdLst>
                <a:gd name="connsiteX0" fmla="*/ 226011 w 428053"/>
                <a:gd name="connsiteY0" fmla="*/ 385025 h 576262"/>
                <a:gd name="connsiteX1" fmla="*/ 121236 w 428053"/>
                <a:gd name="connsiteY1" fmla="*/ 576192 h 576262"/>
                <a:gd name="connsiteX2" fmla="*/ 323261 w 428053"/>
                <a:gd name="connsiteY2" fmla="*/ 466273 h 576262"/>
                <a:gd name="connsiteX3" fmla="*/ 428036 w 428053"/>
                <a:gd name="connsiteY3" fmla="*/ 275202 h 576262"/>
                <a:gd name="connsiteX4" fmla="*/ 202008 w 428053"/>
                <a:gd name="connsiteY4" fmla="*/ -71 h 576262"/>
                <a:gd name="connsiteX5" fmla="*/ -17 w 428053"/>
                <a:gd name="connsiteY5" fmla="*/ 109848 h 576262"/>
                <a:gd name="connsiteX6" fmla="*/ 226011 w 428053"/>
                <a:gd name="connsiteY6" fmla="*/ 385025 h 576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053" h="576262">
                  <a:moveTo>
                    <a:pt x="226011" y="385025"/>
                  </a:moveTo>
                  <a:cubicBezTo>
                    <a:pt x="226011" y="471703"/>
                    <a:pt x="184482" y="541806"/>
                    <a:pt x="121236" y="576192"/>
                  </a:cubicBezTo>
                  <a:lnTo>
                    <a:pt x="323261" y="466273"/>
                  </a:lnTo>
                  <a:cubicBezTo>
                    <a:pt x="386317" y="431983"/>
                    <a:pt x="428036" y="361498"/>
                    <a:pt x="428036" y="275202"/>
                  </a:cubicBezTo>
                  <a:cubicBezTo>
                    <a:pt x="428036" y="140709"/>
                    <a:pt x="326595" y="17455"/>
                    <a:pt x="202008" y="-71"/>
                  </a:cubicBezTo>
                  <a:lnTo>
                    <a:pt x="-17" y="109848"/>
                  </a:lnTo>
                  <a:cubicBezTo>
                    <a:pt x="124189" y="127374"/>
                    <a:pt x="225440" y="250532"/>
                    <a:pt x="226011" y="385025"/>
                  </a:cubicBezTo>
                  <a:close/>
                </a:path>
              </a:pathLst>
            </a:custGeom>
            <a:solidFill>
              <a:srgbClr val="FFFFFF"/>
            </a:solidFill>
            <a:ln w="9525" cap="flat">
              <a:noFill/>
              <a:prstDash val="solid"/>
              <a:miter/>
            </a:ln>
          </p:spPr>
          <p:txBody>
            <a:bodyPr rtlCol="0" anchor="ctr"/>
            <a:lstStyle/>
            <a:p>
              <a:endParaRPr lang="en-IN"/>
            </a:p>
          </p:txBody>
        </p:sp>
        <p:sp>
          <p:nvSpPr>
            <p:cNvPr id="20" name="Freeform: Shape 19">
              <a:extLst>
                <a:ext uri="{FF2B5EF4-FFF2-40B4-BE49-F238E27FC236}">
                  <a16:creationId xmlns:a16="http://schemas.microsoft.com/office/drawing/2014/main" xmlns="" id="{C8F0DFD8-E60E-13AC-D539-1C6ECCCA877F}"/>
                </a:ext>
              </a:extLst>
            </p:cNvPr>
            <p:cNvSpPr/>
            <p:nvPr/>
          </p:nvSpPr>
          <p:spPr>
            <a:xfrm>
              <a:off x="2836644" y="3291838"/>
              <a:ext cx="1076642" cy="1738116"/>
            </a:xfrm>
            <a:custGeom>
              <a:avLst/>
              <a:gdLst>
                <a:gd name="connsiteX0" fmla="*/ 258777 w 684467"/>
                <a:gd name="connsiteY0" fmla="*/ 1104925 h 1104995"/>
                <a:gd name="connsiteX1" fmla="*/ 460802 w 684467"/>
                <a:gd name="connsiteY1" fmla="*/ 995006 h 1104995"/>
                <a:gd name="connsiteX2" fmla="*/ 684449 w 684467"/>
                <a:gd name="connsiteY2" fmla="*/ 587241 h 1104995"/>
                <a:gd name="connsiteX3" fmla="*/ 202008 w 684467"/>
                <a:gd name="connsiteY3" fmla="*/ -71 h 1104995"/>
                <a:gd name="connsiteX4" fmla="*/ -17 w 684467"/>
                <a:gd name="connsiteY4" fmla="*/ 109848 h 1104995"/>
                <a:gd name="connsiteX5" fmla="*/ 482424 w 684467"/>
                <a:gd name="connsiteY5" fmla="*/ 697159 h 1104995"/>
                <a:gd name="connsiteX6" fmla="*/ 258777 w 684467"/>
                <a:gd name="connsiteY6" fmla="*/ 1104925 h 1104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4467" h="1104995">
                  <a:moveTo>
                    <a:pt x="258777" y="1104925"/>
                  </a:moveTo>
                  <a:lnTo>
                    <a:pt x="460802" y="995006"/>
                  </a:lnTo>
                  <a:cubicBezTo>
                    <a:pt x="595391" y="921759"/>
                    <a:pt x="684830" y="771835"/>
                    <a:pt x="684449" y="587241"/>
                  </a:cubicBezTo>
                  <a:cubicBezTo>
                    <a:pt x="684449" y="300729"/>
                    <a:pt x="467470" y="37267"/>
                    <a:pt x="202008" y="-71"/>
                  </a:cubicBezTo>
                  <a:lnTo>
                    <a:pt x="-17" y="109848"/>
                  </a:lnTo>
                  <a:cubicBezTo>
                    <a:pt x="265445" y="147186"/>
                    <a:pt x="481948" y="410647"/>
                    <a:pt x="482424" y="697159"/>
                  </a:cubicBezTo>
                  <a:cubicBezTo>
                    <a:pt x="482805" y="882040"/>
                    <a:pt x="393365" y="1031677"/>
                    <a:pt x="258777" y="1104925"/>
                  </a:cubicBezTo>
                  <a:close/>
                </a:path>
              </a:pathLst>
            </a:custGeom>
            <a:solidFill>
              <a:srgbClr val="9E46C1"/>
            </a:solidFill>
            <a:ln w="9525" cap="flat">
              <a:noFill/>
              <a:prstDash val="solid"/>
              <a:miter/>
            </a:ln>
          </p:spPr>
          <p:txBody>
            <a:bodyPr rtlCol="0" anchor="ctr"/>
            <a:lstStyle/>
            <a:p>
              <a:endParaRPr lang="en-IN"/>
            </a:p>
          </p:txBody>
        </p:sp>
        <p:sp>
          <p:nvSpPr>
            <p:cNvPr id="21" name="Freeform: Shape 20">
              <a:extLst>
                <a:ext uri="{FF2B5EF4-FFF2-40B4-BE49-F238E27FC236}">
                  <a16:creationId xmlns:a16="http://schemas.microsoft.com/office/drawing/2014/main" xmlns="" id="{628994DC-73C5-2053-F424-2797CAE10498}"/>
                </a:ext>
              </a:extLst>
            </p:cNvPr>
            <p:cNvSpPr/>
            <p:nvPr/>
          </p:nvSpPr>
          <p:spPr>
            <a:xfrm>
              <a:off x="3695291" y="5381143"/>
              <a:ext cx="697734" cy="481836"/>
            </a:xfrm>
            <a:custGeom>
              <a:avLst/>
              <a:gdLst>
                <a:gd name="connsiteX0" fmla="*/ 241537 w 443579"/>
                <a:gd name="connsiteY0" fmla="*/ 109562 h 306324"/>
                <a:gd name="connsiteX1" fmla="*/ -17 w 443579"/>
                <a:gd name="connsiteY1" fmla="*/ 306253 h 306324"/>
                <a:gd name="connsiteX2" fmla="*/ 202008 w 443579"/>
                <a:gd name="connsiteY2" fmla="*/ 196335 h 306324"/>
                <a:gd name="connsiteX3" fmla="*/ 443562 w 443579"/>
                <a:gd name="connsiteY3" fmla="*/ -71 h 306324"/>
                <a:gd name="connsiteX4" fmla="*/ 342502 w 443579"/>
                <a:gd name="connsiteY4" fmla="*/ 54888 h 306324"/>
                <a:gd name="connsiteX5" fmla="*/ 290114 w 443579"/>
                <a:gd name="connsiteY5" fmla="*/ 83463 h 306324"/>
                <a:gd name="connsiteX6" fmla="*/ 277446 w 443579"/>
                <a:gd name="connsiteY6" fmla="*/ 90321 h 306324"/>
                <a:gd name="connsiteX7" fmla="*/ 265063 w 443579"/>
                <a:gd name="connsiteY7" fmla="*/ 97084 h 306324"/>
                <a:gd name="connsiteX8" fmla="*/ 241537 w 443579"/>
                <a:gd name="connsiteY8" fmla="*/ 109562 h 306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43579" h="306324">
                  <a:moveTo>
                    <a:pt x="241537" y="109562"/>
                  </a:moveTo>
                  <a:cubicBezTo>
                    <a:pt x="173728" y="189353"/>
                    <a:pt x="91861" y="256019"/>
                    <a:pt x="-17" y="306253"/>
                  </a:cubicBezTo>
                  <a:lnTo>
                    <a:pt x="202008" y="196335"/>
                  </a:lnTo>
                  <a:cubicBezTo>
                    <a:pt x="293858" y="146186"/>
                    <a:pt x="375734" y="79615"/>
                    <a:pt x="443562" y="-71"/>
                  </a:cubicBezTo>
                  <a:lnTo>
                    <a:pt x="342502" y="54888"/>
                  </a:lnTo>
                  <a:lnTo>
                    <a:pt x="290114" y="83463"/>
                  </a:lnTo>
                  <a:lnTo>
                    <a:pt x="277446" y="90321"/>
                  </a:lnTo>
                  <a:lnTo>
                    <a:pt x="265063" y="97084"/>
                  </a:lnTo>
                  <a:cubicBezTo>
                    <a:pt x="256910" y="100618"/>
                    <a:pt x="249042" y="104790"/>
                    <a:pt x="241537" y="109562"/>
                  </a:cubicBezTo>
                  <a:close/>
                </a:path>
              </a:pathLst>
            </a:custGeom>
            <a:solidFill>
              <a:srgbClr val="FFFFFF"/>
            </a:solidFill>
            <a:ln w="9525" cap="flat">
              <a:noFill/>
              <a:prstDash val="solid"/>
              <a:miter/>
            </a:ln>
          </p:spPr>
          <p:txBody>
            <a:bodyPr rtlCol="0" anchor="ctr"/>
            <a:lstStyle/>
            <a:p>
              <a:endParaRPr lang="en-IN"/>
            </a:p>
          </p:txBody>
        </p:sp>
        <p:sp>
          <p:nvSpPr>
            <p:cNvPr id="22" name="Freeform: Shape 21">
              <a:extLst>
                <a:ext uri="{FF2B5EF4-FFF2-40B4-BE49-F238E27FC236}">
                  <a16:creationId xmlns:a16="http://schemas.microsoft.com/office/drawing/2014/main" xmlns="" id="{9C5714F2-7AFC-94FF-B8B6-0BB1502F2452}"/>
                </a:ext>
              </a:extLst>
            </p:cNvPr>
            <p:cNvSpPr/>
            <p:nvPr/>
          </p:nvSpPr>
          <p:spPr>
            <a:xfrm>
              <a:off x="2839191" y="4459722"/>
              <a:ext cx="507455" cy="208932"/>
            </a:xfrm>
            <a:custGeom>
              <a:avLst/>
              <a:gdLst>
                <a:gd name="connsiteX0" fmla="*/ 120569 w 322611"/>
                <a:gd name="connsiteY0" fmla="*/ 109848 h 132827"/>
                <a:gd name="connsiteX1" fmla="*/ 322595 w 322611"/>
                <a:gd name="connsiteY1" fmla="*/ -71 h 132827"/>
                <a:gd name="connsiteX2" fmla="*/ 202008 w 322611"/>
                <a:gd name="connsiteY2" fmla="*/ 20694 h 132827"/>
                <a:gd name="connsiteX3" fmla="*/ -17 w 322611"/>
                <a:gd name="connsiteY3" fmla="*/ 130517 h 132827"/>
                <a:gd name="connsiteX4" fmla="*/ 120569 w 322611"/>
                <a:gd name="connsiteY4" fmla="*/ 109848 h 132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2611" h="132827">
                  <a:moveTo>
                    <a:pt x="120569" y="109848"/>
                  </a:moveTo>
                  <a:lnTo>
                    <a:pt x="322595" y="-71"/>
                  </a:lnTo>
                  <a:cubicBezTo>
                    <a:pt x="285695" y="19694"/>
                    <a:pt x="243394" y="26971"/>
                    <a:pt x="202008" y="20694"/>
                  </a:cubicBezTo>
                  <a:lnTo>
                    <a:pt x="-17" y="130517"/>
                  </a:lnTo>
                  <a:cubicBezTo>
                    <a:pt x="41360" y="136870"/>
                    <a:pt x="83679" y="129622"/>
                    <a:pt x="120569" y="109848"/>
                  </a:cubicBezTo>
                  <a:close/>
                </a:path>
              </a:pathLst>
            </a:custGeom>
            <a:solidFill>
              <a:srgbClr val="9E46C1"/>
            </a:solidFill>
            <a:ln w="9525" cap="flat">
              <a:noFill/>
              <a:prstDash val="solid"/>
              <a:miter/>
            </a:ln>
          </p:spPr>
          <p:txBody>
            <a:bodyPr rtlCol="0" anchor="ctr"/>
            <a:lstStyle/>
            <a:p>
              <a:endParaRPr lang="en-IN"/>
            </a:p>
          </p:txBody>
        </p:sp>
        <p:sp>
          <p:nvSpPr>
            <p:cNvPr id="24" name="Freeform: Shape 23">
              <a:extLst>
                <a:ext uri="{FF2B5EF4-FFF2-40B4-BE49-F238E27FC236}">
                  <a16:creationId xmlns:a16="http://schemas.microsoft.com/office/drawing/2014/main" xmlns="" id="{BEA18B5B-A6C6-66AD-E5C0-9DD833D4766D}"/>
                </a:ext>
              </a:extLst>
            </p:cNvPr>
            <p:cNvSpPr/>
            <p:nvPr/>
          </p:nvSpPr>
          <p:spPr>
            <a:xfrm>
              <a:off x="2483209" y="3758692"/>
              <a:ext cx="673312" cy="906439"/>
            </a:xfrm>
            <a:custGeom>
              <a:avLst/>
              <a:gdLst>
                <a:gd name="connsiteX0" fmla="*/ 306783 w 428053"/>
                <a:gd name="connsiteY0" fmla="*/ -71 h 576262"/>
                <a:gd name="connsiteX1" fmla="*/ 104758 w 428053"/>
                <a:gd name="connsiteY1" fmla="*/ 109848 h 576262"/>
                <a:gd name="connsiteX2" fmla="*/ -17 w 428053"/>
                <a:gd name="connsiteY2" fmla="*/ 301015 h 576262"/>
                <a:gd name="connsiteX3" fmla="*/ 226011 w 428053"/>
                <a:gd name="connsiteY3" fmla="*/ 576192 h 576262"/>
                <a:gd name="connsiteX4" fmla="*/ 428036 w 428053"/>
                <a:gd name="connsiteY4" fmla="*/ 466369 h 576262"/>
                <a:gd name="connsiteX5" fmla="*/ 202008 w 428053"/>
                <a:gd name="connsiteY5" fmla="*/ 191096 h 576262"/>
                <a:gd name="connsiteX6" fmla="*/ 306783 w 428053"/>
                <a:gd name="connsiteY6" fmla="*/ -71 h 576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053" h="576262">
                  <a:moveTo>
                    <a:pt x="306783" y="-71"/>
                  </a:moveTo>
                  <a:lnTo>
                    <a:pt x="104758" y="109848"/>
                  </a:lnTo>
                  <a:cubicBezTo>
                    <a:pt x="41702" y="144138"/>
                    <a:pt x="-17" y="214623"/>
                    <a:pt x="-17" y="301015"/>
                  </a:cubicBezTo>
                  <a:cubicBezTo>
                    <a:pt x="-17" y="435508"/>
                    <a:pt x="101424" y="558190"/>
                    <a:pt x="226011" y="576192"/>
                  </a:cubicBezTo>
                  <a:lnTo>
                    <a:pt x="428036" y="466369"/>
                  </a:lnTo>
                  <a:cubicBezTo>
                    <a:pt x="303449" y="448843"/>
                    <a:pt x="202199" y="325589"/>
                    <a:pt x="202008" y="191096"/>
                  </a:cubicBezTo>
                  <a:cubicBezTo>
                    <a:pt x="201913" y="104419"/>
                    <a:pt x="243728" y="34315"/>
                    <a:pt x="306783" y="-71"/>
                  </a:cubicBezTo>
                  <a:close/>
                </a:path>
              </a:pathLst>
            </a:custGeom>
            <a:solidFill>
              <a:srgbClr val="9E46C1"/>
            </a:solidFill>
            <a:ln w="9525" cap="flat">
              <a:noFill/>
              <a:prstDash val="solid"/>
              <a:miter/>
            </a:ln>
          </p:spPr>
          <p:txBody>
            <a:bodyPr rtlCol="0" anchor="ctr"/>
            <a:lstStyle/>
            <a:p>
              <a:endParaRPr lang="en-IN"/>
            </a:p>
          </p:txBody>
        </p:sp>
        <p:sp>
          <p:nvSpPr>
            <p:cNvPr id="26" name="Freeform: Shape 25">
              <a:extLst>
                <a:ext uri="{FF2B5EF4-FFF2-40B4-BE49-F238E27FC236}">
                  <a16:creationId xmlns:a16="http://schemas.microsoft.com/office/drawing/2014/main" xmlns="" id="{E47FF035-1679-6EB9-5C7B-6ACB4B18BD92}"/>
                </a:ext>
              </a:extLst>
            </p:cNvPr>
            <p:cNvSpPr/>
            <p:nvPr/>
          </p:nvSpPr>
          <p:spPr>
            <a:xfrm>
              <a:off x="2839792" y="4856607"/>
              <a:ext cx="721405" cy="249632"/>
            </a:xfrm>
            <a:custGeom>
              <a:avLst/>
              <a:gdLst>
                <a:gd name="connsiteX0" fmla="*/ -17 w 458628"/>
                <a:gd name="connsiteY0" fmla="*/ 153949 h 158702"/>
                <a:gd name="connsiteX1" fmla="*/ 256586 w 458628"/>
                <a:gd name="connsiteY1" fmla="*/ 109848 h 158702"/>
                <a:gd name="connsiteX2" fmla="*/ 458612 w 458628"/>
                <a:gd name="connsiteY2" fmla="*/ -71 h 158702"/>
                <a:gd name="connsiteX3" fmla="*/ 202008 w 458628"/>
                <a:gd name="connsiteY3" fmla="*/ 44030 h 158702"/>
              </a:gdLst>
              <a:ahLst/>
              <a:cxnLst>
                <a:cxn ang="0">
                  <a:pos x="connsiteX0" y="connsiteY0"/>
                </a:cxn>
                <a:cxn ang="0">
                  <a:pos x="connsiteX1" y="connsiteY1"/>
                </a:cxn>
                <a:cxn ang="0">
                  <a:pos x="connsiteX2" y="connsiteY2"/>
                </a:cxn>
                <a:cxn ang="0">
                  <a:pos x="connsiteX3" y="connsiteY3"/>
                </a:cxn>
              </a:cxnLst>
              <a:rect l="l" t="t" r="r" b="b"/>
              <a:pathLst>
                <a:path w="458628" h="158702">
                  <a:moveTo>
                    <a:pt x="-17" y="153949"/>
                  </a:moveTo>
                  <a:cubicBezTo>
                    <a:pt x="88032" y="167331"/>
                    <a:pt x="178053" y="151853"/>
                    <a:pt x="256586" y="109848"/>
                  </a:cubicBezTo>
                  <a:lnTo>
                    <a:pt x="458612" y="-71"/>
                  </a:lnTo>
                  <a:cubicBezTo>
                    <a:pt x="380078" y="41935"/>
                    <a:pt x="290057" y="57413"/>
                    <a:pt x="202008" y="44030"/>
                  </a:cubicBezTo>
                  <a:close/>
                </a:path>
              </a:pathLst>
            </a:custGeom>
            <a:solidFill>
              <a:srgbClr val="FFFFFF"/>
            </a:solidFill>
            <a:ln w="9525" cap="flat">
              <a:noFill/>
              <a:prstDash val="solid"/>
              <a:miter/>
            </a:ln>
          </p:spPr>
          <p:txBody>
            <a:bodyPr rtlCol="0" anchor="ctr"/>
            <a:lstStyle/>
            <a:p>
              <a:endParaRPr lang="en-IN"/>
            </a:p>
          </p:txBody>
        </p:sp>
        <p:sp>
          <p:nvSpPr>
            <p:cNvPr id="27" name="Freeform: Shape 26">
              <a:extLst>
                <a:ext uri="{FF2B5EF4-FFF2-40B4-BE49-F238E27FC236}">
                  <a16:creationId xmlns:a16="http://schemas.microsoft.com/office/drawing/2014/main" xmlns="" id="{425B0C93-5E7E-2E0F-4048-59611B48644B}"/>
                </a:ext>
              </a:extLst>
            </p:cNvPr>
            <p:cNvSpPr/>
            <p:nvPr/>
          </p:nvSpPr>
          <p:spPr>
            <a:xfrm>
              <a:off x="2140109" y="3360907"/>
              <a:ext cx="610686" cy="504909"/>
            </a:xfrm>
            <a:custGeom>
              <a:avLst/>
              <a:gdLst>
                <a:gd name="connsiteX0" fmla="*/ 186197 w 388239"/>
                <a:gd name="connsiteY0" fmla="*/ 110038 h 320992"/>
                <a:gd name="connsiteX1" fmla="*/ -17 w 388239"/>
                <a:gd name="connsiteY1" fmla="*/ 320922 h 320992"/>
                <a:gd name="connsiteX2" fmla="*/ 202008 w 388239"/>
                <a:gd name="connsiteY2" fmla="*/ 211003 h 320992"/>
                <a:gd name="connsiteX3" fmla="*/ 388222 w 388239"/>
                <a:gd name="connsiteY3" fmla="*/ -71 h 320992"/>
              </a:gdLst>
              <a:ahLst/>
              <a:cxnLst>
                <a:cxn ang="0">
                  <a:pos x="connsiteX0" y="connsiteY0"/>
                </a:cxn>
                <a:cxn ang="0">
                  <a:pos x="connsiteX1" y="connsiteY1"/>
                </a:cxn>
                <a:cxn ang="0">
                  <a:pos x="connsiteX2" y="connsiteY2"/>
                </a:cxn>
                <a:cxn ang="0">
                  <a:pos x="connsiteX3" y="connsiteY3"/>
                </a:cxn>
              </a:cxnLst>
              <a:rect l="l" t="t" r="r" b="b"/>
              <a:pathLst>
                <a:path w="388239" h="320992">
                  <a:moveTo>
                    <a:pt x="186197" y="110038"/>
                  </a:moveTo>
                  <a:cubicBezTo>
                    <a:pt x="101758" y="156873"/>
                    <a:pt x="36006" y="231330"/>
                    <a:pt x="-17" y="320922"/>
                  </a:cubicBezTo>
                  <a:lnTo>
                    <a:pt x="202008" y="211003"/>
                  </a:lnTo>
                  <a:cubicBezTo>
                    <a:pt x="237946" y="121316"/>
                    <a:pt x="303716" y="46773"/>
                    <a:pt x="388222" y="-71"/>
                  </a:cubicBezTo>
                  <a:close/>
                </a:path>
              </a:pathLst>
            </a:custGeom>
            <a:solidFill>
              <a:srgbClr val="FFFFFF"/>
            </a:solidFill>
            <a:ln w="9525" cap="flat">
              <a:noFill/>
              <a:prstDash val="solid"/>
              <a:miter/>
            </a:ln>
          </p:spPr>
          <p:txBody>
            <a:bodyPr rtlCol="0" anchor="ctr"/>
            <a:lstStyle/>
            <a:p>
              <a:endParaRPr lang="en-IN"/>
            </a:p>
          </p:txBody>
        </p:sp>
        <p:sp>
          <p:nvSpPr>
            <p:cNvPr id="28" name="Freeform: Shape 27">
              <a:extLst>
                <a:ext uri="{FF2B5EF4-FFF2-40B4-BE49-F238E27FC236}">
                  <a16:creationId xmlns:a16="http://schemas.microsoft.com/office/drawing/2014/main" xmlns="" id="{6DCCD4B9-A56F-47FF-704C-BACD18E770E6}"/>
                </a:ext>
              </a:extLst>
            </p:cNvPr>
            <p:cNvSpPr/>
            <p:nvPr/>
          </p:nvSpPr>
          <p:spPr>
            <a:xfrm>
              <a:off x="2840240" y="5102020"/>
              <a:ext cx="854001" cy="275122"/>
            </a:xfrm>
            <a:custGeom>
              <a:avLst/>
              <a:gdLst>
                <a:gd name="connsiteX0" fmla="*/ 340883 w 542925"/>
                <a:gd name="connsiteY0" fmla="*/ 109848 h 174907"/>
                <a:gd name="connsiteX1" fmla="*/ 542908 w 542925"/>
                <a:gd name="connsiteY1" fmla="*/ -71 h 174907"/>
                <a:gd name="connsiteX2" fmla="*/ 202008 w 542925"/>
                <a:gd name="connsiteY2" fmla="*/ 58699 h 174907"/>
                <a:gd name="connsiteX3" fmla="*/ -17 w 542925"/>
                <a:gd name="connsiteY3" fmla="*/ 168617 h 174907"/>
                <a:gd name="connsiteX4" fmla="*/ 340883 w 542925"/>
                <a:gd name="connsiteY4" fmla="*/ 109848 h 1749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2925" h="174907">
                  <a:moveTo>
                    <a:pt x="340883" y="109848"/>
                  </a:moveTo>
                  <a:lnTo>
                    <a:pt x="542908" y="-71"/>
                  </a:lnTo>
                  <a:cubicBezTo>
                    <a:pt x="438638" y="55917"/>
                    <a:pt x="319004" y="76539"/>
                    <a:pt x="202008" y="58699"/>
                  </a:cubicBezTo>
                  <a:lnTo>
                    <a:pt x="-17" y="168617"/>
                  </a:lnTo>
                  <a:cubicBezTo>
                    <a:pt x="116978" y="186410"/>
                    <a:pt x="236593" y="165788"/>
                    <a:pt x="340883" y="109848"/>
                  </a:cubicBezTo>
                  <a:close/>
                </a:path>
              </a:pathLst>
            </a:custGeom>
            <a:solidFill>
              <a:srgbClr val="9E46C1"/>
            </a:solidFill>
            <a:ln w="9525" cap="flat">
              <a:noFill/>
              <a:prstDash val="solid"/>
              <a:miter/>
            </a:ln>
          </p:spPr>
          <p:txBody>
            <a:bodyPr rtlCol="0" anchor="ctr"/>
            <a:lstStyle/>
            <a:p>
              <a:endParaRPr lang="en-IN"/>
            </a:p>
          </p:txBody>
        </p:sp>
        <p:sp>
          <p:nvSpPr>
            <p:cNvPr id="29" name="Freeform: Shape 28">
              <a:extLst>
                <a:ext uri="{FF2B5EF4-FFF2-40B4-BE49-F238E27FC236}">
                  <a16:creationId xmlns:a16="http://schemas.microsoft.com/office/drawing/2014/main" xmlns="" id="{6AE3BCCD-F6F2-38F0-B458-AF53104E1A62}"/>
                </a:ext>
              </a:extLst>
            </p:cNvPr>
            <p:cNvSpPr/>
            <p:nvPr/>
          </p:nvSpPr>
          <p:spPr>
            <a:xfrm>
              <a:off x="2840990" y="5444970"/>
              <a:ext cx="1038584" cy="309263"/>
            </a:xfrm>
            <a:custGeom>
              <a:avLst/>
              <a:gdLst>
                <a:gd name="connsiteX0" fmla="*/ -17 w 660272"/>
                <a:gd name="connsiteY0" fmla="*/ 188620 h 196612"/>
                <a:gd name="connsiteX1" fmla="*/ 458231 w 660272"/>
                <a:gd name="connsiteY1" fmla="*/ 109848 h 196612"/>
                <a:gd name="connsiteX2" fmla="*/ 660256 w 660272"/>
                <a:gd name="connsiteY2" fmla="*/ -71 h 196612"/>
                <a:gd name="connsiteX3" fmla="*/ 202008 w 660272"/>
                <a:gd name="connsiteY3" fmla="*/ 78796 h 196612"/>
              </a:gdLst>
              <a:ahLst/>
              <a:cxnLst>
                <a:cxn ang="0">
                  <a:pos x="connsiteX0" y="connsiteY0"/>
                </a:cxn>
                <a:cxn ang="0">
                  <a:pos x="connsiteX1" y="connsiteY1"/>
                </a:cxn>
                <a:cxn ang="0">
                  <a:pos x="connsiteX2" y="connsiteY2"/>
                </a:cxn>
                <a:cxn ang="0">
                  <a:pos x="connsiteX3" y="connsiteY3"/>
                </a:cxn>
              </a:cxnLst>
              <a:rect l="l" t="t" r="r" b="b"/>
              <a:pathLst>
                <a:path w="660272" h="196612">
                  <a:moveTo>
                    <a:pt x="-17" y="188620"/>
                  </a:moveTo>
                  <a:cubicBezTo>
                    <a:pt x="168385" y="212337"/>
                    <a:pt x="325547" y="181857"/>
                    <a:pt x="458231" y="109848"/>
                  </a:cubicBezTo>
                  <a:lnTo>
                    <a:pt x="660256" y="-71"/>
                  </a:lnTo>
                  <a:cubicBezTo>
                    <a:pt x="527573" y="71938"/>
                    <a:pt x="370410" y="102418"/>
                    <a:pt x="202008" y="78796"/>
                  </a:cubicBezTo>
                  <a:close/>
                </a:path>
              </a:pathLst>
            </a:custGeom>
            <a:solidFill>
              <a:srgbClr val="FFFFFF"/>
            </a:solidFill>
            <a:ln w="9525" cap="flat">
              <a:noFill/>
              <a:prstDash val="solid"/>
              <a:miter/>
            </a:ln>
          </p:spPr>
          <p:txBody>
            <a:bodyPr rtlCol="0" anchor="ctr"/>
            <a:lstStyle/>
            <a:p>
              <a:endParaRPr lang="en-IN"/>
            </a:p>
          </p:txBody>
        </p:sp>
        <p:sp>
          <p:nvSpPr>
            <p:cNvPr id="30" name="Freeform: Shape 29">
              <a:extLst>
                <a:ext uri="{FF2B5EF4-FFF2-40B4-BE49-F238E27FC236}">
                  <a16:creationId xmlns:a16="http://schemas.microsoft.com/office/drawing/2014/main" xmlns="" id="{F35EFD7C-0A75-FFFB-B5A8-885AF2696FA3}"/>
                </a:ext>
              </a:extLst>
            </p:cNvPr>
            <p:cNvSpPr/>
            <p:nvPr/>
          </p:nvSpPr>
          <p:spPr>
            <a:xfrm>
              <a:off x="1591750" y="2773445"/>
              <a:ext cx="840966" cy="765154"/>
            </a:xfrm>
            <a:custGeom>
              <a:avLst/>
              <a:gdLst>
                <a:gd name="connsiteX0" fmla="*/ 332596 w 534638"/>
                <a:gd name="connsiteY0" fmla="*/ 109848 h 486441"/>
                <a:gd name="connsiteX1" fmla="*/ -17 w 534638"/>
                <a:gd name="connsiteY1" fmla="*/ 486371 h 486441"/>
                <a:gd name="connsiteX2" fmla="*/ 202008 w 534638"/>
                <a:gd name="connsiteY2" fmla="*/ 376453 h 486441"/>
                <a:gd name="connsiteX3" fmla="*/ 534621 w 534638"/>
                <a:gd name="connsiteY3" fmla="*/ -71 h 486441"/>
              </a:gdLst>
              <a:ahLst/>
              <a:cxnLst>
                <a:cxn ang="0">
                  <a:pos x="connsiteX0" y="connsiteY0"/>
                </a:cxn>
                <a:cxn ang="0">
                  <a:pos x="connsiteX1" y="connsiteY1"/>
                </a:cxn>
                <a:cxn ang="0">
                  <a:pos x="connsiteX2" y="connsiteY2"/>
                </a:cxn>
                <a:cxn ang="0">
                  <a:pos x="connsiteX3" y="connsiteY3"/>
                </a:cxn>
              </a:cxnLst>
              <a:rect l="l" t="t" r="r" b="b"/>
              <a:pathLst>
                <a:path w="534638" h="486441">
                  <a:moveTo>
                    <a:pt x="332596" y="109848"/>
                  </a:moveTo>
                  <a:cubicBezTo>
                    <a:pt x="185435" y="189858"/>
                    <a:pt x="68468" y="321017"/>
                    <a:pt x="-17" y="486371"/>
                  </a:cubicBezTo>
                  <a:lnTo>
                    <a:pt x="202008" y="376453"/>
                  </a:lnTo>
                  <a:cubicBezTo>
                    <a:pt x="270493" y="211099"/>
                    <a:pt x="387460" y="79939"/>
                    <a:pt x="534621" y="-71"/>
                  </a:cubicBezTo>
                  <a:close/>
                </a:path>
              </a:pathLst>
            </a:custGeom>
            <a:solidFill>
              <a:srgbClr val="FFFFFF"/>
            </a:solidFill>
            <a:ln w="9525" cap="flat">
              <a:noFill/>
              <a:prstDash val="solid"/>
              <a:miter/>
            </a:ln>
          </p:spPr>
          <p:txBody>
            <a:bodyPr rtlCol="0" anchor="ctr"/>
            <a:lstStyle/>
            <a:p>
              <a:endParaRPr lang="en-IN"/>
            </a:p>
          </p:txBody>
        </p:sp>
        <p:sp>
          <p:nvSpPr>
            <p:cNvPr id="31" name="Freeform: Shape 30">
              <a:extLst>
                <a:ext uri="{FF2B5EF4-FFF2-40B4-BE49-F238E27FC236}">
                  <a16:creationId xmlns:a16="http://schemas.microsoft.com/office/drawing/2014/main" xmlns="" id="{DA5E5FE5-8FA8-CBC7-5221-AC142800EFE6}"/>
                </a:ext>
              </a:extLst>
            </p:cNvPr>
            <p:cNvSpPr/>
            <p:nvPr/>
          </p:nvSpPr>
          <p:spPr>
            <a:xfrm>
              <a:off x="2080896" y="3692918"/>
              <a:ext cx="1076672" cy="1406554"/>
            </a:xfrm>
            <a:custGeom>
              <a:avLst/>
              <a:gdLst>
                <a:gd name="connsiteX0" fmla="*/ 3 w 684486"/>
                <a:gd name="connsiteY0" fmla="*/ 306825 h 894207"/>
                <a:gd name="connsiteX1" fmla="*/ 482444 w 684486"/>
                <a:gd name="connsiteY1" fmla="*/ 894136 h 894207"/>
                <a:gd name="connsiteX2" fmla="*/ 684470 w 684486"/>
                <a:gd name="connsiteY2" fmla="*/ 784218 h 894207"/>
                <a:gd name="connsiteX3" fmla="*/ 202028 w 684486"/>
                <a:gd name="connsiteY3" fmla="*/ 196906 h 894207"/>
                <a:gd name="connsiteX4" fmla="*/ 239652 w 684486"/>
                <a:gd name="connsiteY4" fmla="*/ -71 h 894207"/>
                <a:gd name="connsiteX5" fmla="*/ 37627 w 684486"/>
                <a:gd name="connsiteY5" fmla="*/ 109848 h 894207"/>
                <a:gd name="connsiteX6" fmla="*/ 3 w 684486"/>
                <a:gd name="connsiteY6" fmla="*/ 306825 h 894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4486" h="894207">
                  <a:moveTo>
                    <a:pt x="3" y="306825"/>
                  </a:moveTo>
                  <a:cubicBezTo>
                    <a:pt x="574" y="593337"/>
                    <a:pt x="216982" y="856798"/>
                    <a:pt x="482444" y="894136"/>
                  </a:cubicBezTo>
                  <a:lnTo>
                    <a:pt x="684470" y="784218"/>
                  </a:lnTo>
                  <a:cubicBezTo>
                    <a:pt x="419008" y="746975"/>
                    <a:pt x="202600" y="483513"/>
                    <a:pt x="202028" y="196906"/>
                  </a:cubicBezTo>
                  <a:cubicBezTo>
                    <a:pt x="201428" y="129402"/>
                    <a:pt x="214220" y="62461"/>
                    <a:pt x="239652" y="-71"/>
                  </a:cubicBezTo>
                  <a:lnTo>
                    <a:pt x="37627" y="109848"/>
                  </a:lnTo>
                  <a:cubicBezTo>
                    <a:pt x="12195" y="172380"/>
                    <a:pt x="-597" y="239321"/>
                    <a:pt x="3" y="306825"/>
                  </a:cubicBezTo>
                  <a:close/>
                </a:path>
              </a:pathLst>
            </a:custGeom>
            <a:solidFill>
              <a:srgbClr val="FFFFFF"/>
            </a:solidFill>
            <a:ln w="9525" cap="flat">
              <a:noFill/>
              <a:prstDash val="solid"/>
              <a:miter/>
            </a:ln>
          </p:spPr>
          <p:txBody>
            <a:bodyPr rtlCol="0" anchor="ctr"/>
            <a:lstStyle/>
            <a:p>
              <a:endParaRPr lang="en-IN"/>
            </a:p>
          </p:txBody>
        </p:sp>
        <p:sp>
          <p:nvSpPr>
            <p:cNvPr id="32" name="Freeform: Shape 31">
              <a:extLst>
                <a:ext uri="{FF2B5EF4-FFF2-40B4-BE49-F238E27FC236}">
                  <a16:creationId xmlns:a16="http://schemas.microsoft.com/office/drawing/2014/main" xmlns="" id="{03B34089-E6C8-C282-CF3F-509641D8515E}"/>
                </a:ext>
              </a:extLst>
            </p:cNvPr>
            <p:cNvSpPr/>
            <p:nvPr/>
          </p:nvSpPr>
          <p:spPr>
            <a:xfrm>
              <a:off x="2398704" y="3284898"/>
              <a:ext cx="1514130" cy="1648638"/>
            </a:xfrm>
            <a:custGeom>
              <a:avLst/>
              <a:gdLst>
                <a:gd name="connsiteX0" fmla="*/ -16 w 962597"/>
                <a:gd name="connsiteY0" fmla="*/ 456302 h 1048110"/>
                <a:gd name="connsiteX1" fmla="*/ 480425 w 962597"/>
                <a:gd name="connsiteY1" fmla="*/ 4341 h 1048110"/>
                <a:gd name="connsiteX2" fmla="*/ 962580 w 962597"/>
                <a:gd name="connsiteY2" fmla="*/ 591652 h 1048110"/>
                <a:gd name="connsiteX3" fmla="*/ 482139 w 962597"/>
                <a:gd name="connsiteY3" fmla="*/ 1043614 h 1048110"/>
                <a:gd name="connsiteX4" fmla="*/ -16 w 962597"/>
                <a:gd name="connsiteY4" fmla="*/ 456302 h 1048110"/>
                <a:gd name="connsiteX5" fmla="*/ 480996 w 962597"/>
                <a:gd name="connsiteY5" fmla="*/ 280471 h 1048110"/>
                <a:gd name="connsiteX6" fmla="*/ 255825 w 962597"/>
                <a:gd name="connsiteY6" fmla="*/ 492307 h 1048110"/>
                <a:gd name="connsiteX7" fmla="*/ 481854 w 962597"/>
                <a:gd name="connsiteY7" fmla="*/ 767579 h 1048110"/>
                <a:gd name="connsiteX8" fmla="*/ 707025 w 962597"/>
                <a:gd name="connsiteY8" fmla="*/ 555743 h 1048110"/>
                <a:gd name="connsiteX9" fmla="*/ 480996 w 962597"/>
                <a:gd name="connsiteY9" fmla="*/ 280471 h 1048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62597" h="1048110">
                  <a:moveTo>
                    <a:pt x="-16" y="456302"/>
                  </a:moveTo>
                  <a:cubicBezTo>
                    <a:pt x="-588" y="169790"/>
                    <a:pt x="214963" y="-32902"/>
                    <a:pt x="480425" y="4341"/>
                  </a:cubicBezTo>
                  <a:cubicBezTo>
                    <a:pt x="745887" y="41584"/>
                    <a:pt x="962580" y="305426"/>
                    <a:pt x="962580" y="591652"/>
                  </a:cubicBezTo>
                  <a:cubicBezTo>
                    <a:pt x="962580" y="877879"/>
                    <a:pt x="747601" y="1080952"/>
                    <a:pt x="482139" y="1043614"/>
                  </a:cubicBezTo>
                  <a:cubicBezTo>
                    <a:pt x="216678" y="1006275"/>
                    <a:pt x="555" y="742909"/>
                    <a:pt x="-16" y="456302"/>
                  </a:cubicBezTo>
                  <a:close/>
                  <a:moveTo>
                    <a:pt x="480996" y="280471"/>
                  </a:moveTo>
                  <a:cubicBezTo>
                    <a:pt x="356409" y="262945"/>
                    <a:pt x="255540" y="357814"/>
                    <a:pt x="255825" y="492307"/>
                  </a:cubicBezTo>
                  <a:cubicBezTo>
                    <a:pt x="256111" y="626799"/>
                    <a:pt x="357267" y="750053"/>
                    <a:pt x="481854" y="767579"/>
                  </a:cubicBezTo>
                  <a:cubicBezTo>
                    <a:pt x="606441" y="785105"/>
                    <a:pt x="707310" y="690236"/>
                    <a:pt x="707025" y="555743"/>
                  </a:cubicBezTo>
                  <a:cubicBezTo>
                    <a:pt x="706739" y="421250"/>
                    <a:pt x="605584" y="297997"/>
                    <a:pt x="480996" y="280471"/>
                  </a:cubicBezTo>
                </a:path>
              </a:pathLst>
            </a:custGeom>
            <a:solidFill>
              <a:srgbClr val="FFFFFF"/>
            </a:solidFill>
            <a:ln w="9525" cap="flat">
              <a:noFill/>
              <a:prstDash val="solid"/>
              <a:miter/>
            </a:ln>
          </p:spPr>
          <p:txBody>
            <a:bodyPr rtlCol="0" anchor="ctr"/>
            <a:lstStyle/>
            <a:p>
              <a:endParaRPr lang="en-IN"/>
            </a:p>
          </p:txBody>
        </p:sp>
        <p:sp>
          <p:nvSpPr>
            <p:cNvPr id="33" name="Freeform: Shape 32">
              <a:extLst>
                <a:ext uri="{FF2B5EF4-FFF2-40B4-BE49-F238E27FC236}">
                  <a16:creationId xmlns:a16="http://schemas.microsoft.com/office/drawing/2014/main" xmlns="" id="{AD889E6B-0D1E-FC78-BEDD-74A9F03C684B}"/>
                </a:ext>
              </a:extLst>
            </p:cNvPr>
            <p:cNvSpPr/>
            <p:nvPr/>
          </p:nvSpPr>
          <p:spPr>
            <a:xfrm>
              <a:off x="1832667" y="3116393"/>
              <a:ext cx="1325351" cy="2250967"/>
            </a:xfrm>
            <a:custGeom>
              <a:avLst/>
              <a:gdLst>
                <a:gd name="connsiteX0" fmla="*/ 498999 w 842582"/>
                <a:gd name="connsiteY0" fmla="*/ -71 h 1431036"/>
                <a:gd name="connsiteX1" fmla="*/ 296974 w 842582"/>
                <a:gd name="connsiteY1" fmla="*/ 109848 h 1431036"/>
                <a:gd name="connsiteX2" fmla="*/ -16 w 842582"/>
                <a:gd name="connsiteY2" fmla="*/ 651154 h 1431036"/>
                <a:gd name="connsiteX3" fmla="*/ 640541 w 842582"/>
                <a:gd name="connsiteY3" fmla="*/ 1430966 h 1431036"/>
                <a:gd name="connsiteX4" fmla="*/ 842566 w 842582"/>
                <a:gd name="connsiteY4" fmla="*/ 1321047 h 1431036"/>
                <a:gd name="connsiteX5" fmla="*/ 202009 w 842582"/>
                <a:gd name="connsiteY5" fmla="*/ 541235 h 1431036"/>
                <a:gd name="connsiteX6" fmla="*/ 498999 w 842582"/>
                <a:gd name="connsiteY6" fmla="*/ -71 h 1431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2582" h="1431036">
                  <a:moveTo>
                    <a:pt x="498999" y="-71"/>
                  </a:moveTo>
                  <a:lnTo>
                    <a:pt x="296974" y="109848"/>
                  </a:lnTo>
                  <a:cubicBezTo>
                    <a:pt x="118190" y="207098"/>
                    <a:pt x="-492" y="406075"/>
                    <a:pt x="-16" y="651154"/>
                  </a:cubicBezTo>
                  <a:cubicBezTo>
                    <a:pt x="651" y="1031582"/>
                    <a:pt x="288020" y="1381435"/>
                    <a:pt x="640541" y="1430966"/>
                  </a:cubicBezTo>
                  <a:lnTo>
                    <a:pt x="842566" y="1321047"/>
                  </a:lnTo>
                  <a:cubicBezTo>
                    <a:pt x="490141" y="1271517"/>
                    <a:pt x="202676" y="921664"/>
                    <a:pt x="202009" y="541235"/>
                  </a:cubicBezTo>
                  <a:cubicBezTo>
                    <a:pt x="201533" y="296157"/>
                    <a:pt x="320215" y="97180"/>
                    <a:pt x="498999" y="-71"/>
                  </a:cubicBezTo>
                  <a:close/>
                </a:path>
              </a:pathLst>
            </a:custGeom>
            <a:solidFill>
              <a:srgbClr val="9E46C1"/>
            </a:solidFill>
            <a:ln w="9525" cap="flat">
              <a:noFill/>
              <a:prstDash val="solid"/>
              <a:miter/>
            </a:ln>
          </p:spPr>
          <p:txBody>
            <a:bodyPr rtlCol="0" anchor="ctr"/>
            <a:lstStyle/>
            <a:p>
              <a:endParaRPr lang="en-IN"/>
            </a:p>
          </p:txBody>
        </p:sp>
        <p:sp>
          <p:nvSpPr>
            <p:cNvPr id="34" name="Freeform: Shape 33">
              <a:extLst>
                <a:ext uri="{FF2B5EF4-FFF2-40B4-BE49-F238E27FC236}">
                  <a16:creationId xmlns:a16="http://schemas.microsoft.com/office/drawing/2014/main" xmlns="" id="{94D0DD7A-D73B-97E4-FE69-B71C569125AD}"/>
                </a:ext>
              </a:extLst>
            </p:cNvPr>
            <p:cNvSpPr/>
            <p:nvPr/>
          </p:nvSpPr>
          <p:spPr>
            <a:xfrm>
              <a:off x="2150445" y="3014712"/>
              <a:ext cx="2011251" cy="2188842"/>
            </a:xfrm>
            <a:custGeom>
              <a:avLst/>
              <a:gdLst>
                <a:gd name="connsiteX0" fmla="*/ -16 w 1278638"/>
                <a:gd name="connsiteY0" fmla="*/ 605879 h 1391541"/>
                <a:gd name="connsiteX1" fmla="*/ 638159 w 1278638"/>
                <a:gd name="connsiteY1" fmla="*/ 5804 h 1391541"/>
                <a:gd name="connsiteX2" fmla="*/ 1278620 w 1278638"/>
                <a:gd name="connsiteY2" fmla="*/ 785520 h 1391541"/>
                <a:gd name="connsiteX3" fmla="*/ 640445 w 1278638"/>
                <a:gd name="connsiteY3" fmla="*/ 1385595 h 1391541"/>
                <a:gd name="connsiteX4" fmla="*/ -16 w 1278638"/>
                <a:gd name="connsiteY4" fmla="*/ 605879 h 1391541"/>
                <a:gd name="connsiteX5" fmla="*/ 638159 w 1278638"/>
                <a:gd name="connsiteY5" fmla="*/ 176111 h 1391541"/>
                <a:gd name="connsiteX6" fmla="*/ 157718 w 1278638"/>
                <a:gd name="connsiteY6" fmla="*/ 628072 h 1391541"/>
                <a:gd name="connsiteX7" fmla="*/ 640159 w 1278638"/>
                <a:gd name="connsiteY7" fmla="*/ 1215383 h 1391541"/>
                <a:gd name="connsiteX8" fmla="*/ 1120600 w 1278638"/>
                <a:gd name="connsiteY8" fmla="*/ 763422 h 1391541"/>
                <a:gd name="connsiteX9" fmla="*/ 638159 w 1278638"/>
                <a:gd name="connsiteY9" fmla="*/ 176111 h 1391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8638" h="1391541">
                  <a:moveTo>
                    <a:pt x="-16" y="605879"/>
                  </a:moveTo>
                  <a:cubicBezTo>
                    <a:pt x="-683" y="225450"/>
                    <a:pt x="285734" y="-43726"/>
                    <a:pt x="638159" y="5804"/>
                  </a:cubicBezTo>
                  <a:cubicBezTo>
                    <a:pt x="990584" y="55334"/>
                    <a:pt x="1277953" y="404997"/>
                    <a:pt x="1278620" y="785520"/>
                  </a:cubicBezTo>
                  <a:cubicBezTo>
                    <a:pt x="1279287" y="1166044"/>
                    <a:pt x="992870" y="1435125"/>
                    <a:pt x="640445" y="1385595"/>
                  </a:cubicBezTo>
                  <a:cubicBezTo>
                    <a:pt x="288020" y="1336065"/>
                    <a:pt x="651" y="986307"/>
                    <a:pt x="-16" y="605879"/>
                  </a:cubicBezTo>
                  <a:close/>
                  <a:moveTo>
                    <a:pt x="638159" y="176111"/>
                  </a:moveTo>
                  <a:cubicBezTo>
                    <a:pt x="372697" y="138773"/>
                    <a:pt x="157146" y="341560"/>
                    <a:pt x="157718" y="628072"/>
                  </a:cubicBezTo>
                  <a:cubicBezTo>
                    <a:pt x="158290" y="914584"/>
                    <a:pt x="374698" y="1178141"/>
                    <a:pt x="640159" y="1215383"/>
                  </a:cubicBezTo>
                  <a:cubicBezTo>
                    <a:pt x="905621" y="1252626"/>
                    <a:pt x="1121172" y="1049934"/>
                    <a:pt x="1120600" y="763422"/>
                  </a:cubicBezTo>
                  <a:cubicBezTo>
                    <a:pt x="1120029" y="476910"/>
                    <a:pt x="903621" y="213449"/>
                    <a:pt x="638159" y="176111"/>
                  </a:cubicBezTo>
                </a:path>
              </a:pathLst>
            </a:custGeom>
            <a:solidFill>
              <a:schemeClr val="accent5"/>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35" name="Freeform: Shape 34">
              <a:extLst>
                <a:ext uri="{FF2B5EF4-FFF2-40B4-BE49-F238E27FC236}">
                  <a16:creationId xmlns:a16="http://schemas.microsoft.com/office/drawing/2014/main" xmlns="" id="{EE5EBF9B-1A47-3FE2-C744-71D2F856AE61}"/>
                </a:ext>
              </a:extLst>
            </p:cNvPr>
            <p:cNvSpPr/>
            <p:nvPr/>
          </p:nvSpPr>
          <p:spPr>
            <a:xfrm>
              <a:off x="1485618" y="3365701"/>
              <a:ext cx="1673000" cy="2376069"/>
            </a:xfrm>
            <a:custGeom>
              <a:avLst/>
              <a:gdLst>
                <a:gd name="connsiteX0" fmla="*/ 19 w 1063597"/>
                <a:gd name="connsiteY0" fmla="*/ 461701 h 1510569"/>
                <a:gd name="connsiteX1" fmla="*/ 861555 w 1063597"/>
                <a:gd name="connsiteY1" fmla="*/ 1510499 h 1510569"/>
                <a:gd name="connsiteX2" fmla="*/ 1063581 w 1063597"/>
                <a:gd name="connsiteY2" fmla="*/ 1400676 h 1510569"/>
                <a:gd name="connsiteX3" fmla="*/ 202045 w 1063597"/>
                <a:gd name="connsiteY3" fmla="*/ 351783 h 1510569"/>
                <a:gd name="connsiteX4" fmla="*/ 269196 w 1063597"/>
                <a:gd name="connsiteY4" fmla="*/ -71 h 1510569"/>
                <a:gd name="connsiteX5" fmla="*/ 67170 w 1063597"/>
                <a:gd name="connsiteY5" fmla="*/ 109848 h 1510569"/>
                <a:gd name="connsiteX6" fmla="*/ 19 w 1063597"/>
                <a:gd name="connsiteY6" fmla="*/ 461701 h 1510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3597" h="1510569">
                  <a:moveTo>
                    <a:pt x="19" y="461701"/>
                  </a:moveTo>
                  <a:cubicBezTo>
                    <a:pt x="972" y="973384"/>
                    <a:pt x="387401" y="1443919"/>
                    <a:pt x="861555" y="1510499"/>
                  </a:cubicBezTo>
                  <a:lnTo>
                    <a:pt x="1063581" y="1400676"/>
                  </a:lnTo>
                  <a:cubicBezTo>
                    <a:pt x="589426" y="1334001"/>
                    <a:pt x="202997" y="863466"/>
                    <a:pt x="202045" y="351783"/>
                  </a:cubicBezTo>
                  <a:cubicBezTo>
                    <a:pt x="200968" y="231215"/>
                    <a:pt x="223790" y="111629"/>
                    <a:pt x="269196" y="-71"/>
                  </a:cubicBezTo>
                  <a:lnTo>
                    <a:pt x="67170" y="109848"/>
                  </a:lnTo>
                  <a:cubicBezTo>
                    <a:pt x="21765" y="221547"/>
                    <a:pt x="-1057" y="341134"/>
                    <a:pt x="19" y="461701"/>
                  </a:cubicBezTo>
                  <a:close/>
                </a:path>
              </a:pathLst>
            </a:custGeom>
            <a:solidFill>
              <a:srgbClr val="FFFFFF"/>
            </a:solidFill>
            <a:ln w="9525" cap="flat">
              <a:noFill/>
              <a:prstDash val="solid"/>
              <a:miter/>
            </a:ln>
          </p:spPr>
          <p:txBody>
            <a:bodyPr rtlCol="0" anchor="ctr"/>
            <a:lstStyle/>
            <a:p>
              <a:endParaRPr lang="en-IN"/>
            </a:p>
          </p:txBody>
        </p:sp>
        <p:sp>
          <p:nvSpPr>
            <p:cNvPr id="36" name="Freeform: Shape 35">
              <a:extLst>
                <a:ext uri="{FF2B5EF4-FFF2-40B4-BE49-F238E27FC236}">
                  <a16:creationId xmlns:a16="http://schemas.microsoft.com/office/drawing/2014/main" xmlns="" id="{91C715AD-BFC1-C8B7-84CE-BD59522AAA5C}"/>
                </a:ext>
              </a:extLst>
            </p:cNvPr>
            <p:cNvSpPr/>
            <p:nvPr/>
          </p:nvSpPr>
          <p:spPr>
            <a:xfrm>
              <a:off x="2841140" y="5690232"/>
              <a:ext cx="1171779" cy="334385"/>
            </a:xfrm>
            <a:custGeom>
              <a:avLst/>
              <a:gdLst>
                <a:gd name="connsiteX0" fmla="*/ 542908 w 744950"/>
                <a:gd name="connsiteY0" fmla="*/ 109753 h 212583"/>
                <a:gd name="connsiteX1" fmla="*/ 744933 w 744950"/>
                <a:gd name="connsiteY1" fmla="*/ -71 h 212583"/>
                <a:gd name="connsiteX2" fmla="*/ 202008 w 744950"/>
                <a:gd name="connsiteY2" fmla="*/ 93370 h 212583"/>
                <a:gd name="connsiteX3" fmla="*/ -17 w 744950"/>
                <a:gd name="connsiteY3" fmla="*/ 203288 h 212583"/>
                <a:gd name="connsiteX4" fmla="*/ 542908 w 744950"/>
                <a:gd name="connsiteY4" fmla="*/ 109753 h 2125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950" h="212583">
                  <a:moveTo>
                    <a:pt x="542908" y="109753"/>
                  </a:moveTo>
                  <a:lnTo>
                    <a:pt x="744933" y="-71"/>
                  </a:lnTo>
                  <a:cubicBezTo>
                    <a:pt x="587961" y="85654"/>
                    <a:pt x="402033" y="121468"/>
                    <a:pt x="202008" y="93370"/>
                  </a:cubicBezTo>
                  <a:lnTo>
                    <a:pt x="-17" y="203288"/>
                  </a:lnTo>
                  <a:cubicBezTo>
                    <a:pt x="199722" y="231101"/>
                    <a:pt x="386031" y="194906"/>
                    <a:pt x="542908" y="109753"/>
                  </a:cubicBezTo>
                  <a:close/>
                </a:path>
              </a:pathLst>
            </a:custGeom>
            <a:solidFill>
              <a:srgbClr val="9E46C1"/>
            </a:solidFill>
            <a:ln w="9525" cap="flat">
              <a:noFill/>
              <a:prstDash val="solid"/>
              <a:miter/>
            </a:ln>
          </p:spPr>
          <p:txBody>
            <a:bodyPr rtlCol="0" anchor="ctr"/>
            <a:lstStyle/>
            <a:p>
              <a:endParaRPr lang="en-IN"/>
            </a:p>
          </p:txBody>
        </p:sp>
        <p:sp>
          <p:nvSpPr>
            <p:cNvPr id="37" name="Freeform: Shape 36">
              <a:extLst>
                <a:ext uri="{FF2B5EF4-FFF2-40B4-BE49-F238E27FC236}">
                  <a16:creationId xmlns:a16="http://schemas.microsoft.com/office/drawing/2014/main" xmlns="" id="{9E42D14A-167B-5E60-B7DE-5C55C71A31F9}"/>
                </a:ext>
              </a:extLst>
            </p:cNvPr>
            <p:cNvSpPr/>
            <p:nvPr/>
          </p:nvSpPr>
          <p:spPr>
            <a:xfrm>
              <a:off x="1237561" y="2528781"/>
              <a:ext cx="1921655" cy="3480877"/>
            </a:xfrm>
            <a:custGeom>
              <a:avLst/>
              <a:gdLst>
                <a:gd name="connsiteX0" fmla="*/ 674831 w 1221678"/>
                <a:gd name="connsiteY0" fmla="*/ -71 h 2212943"/>
                <a:gd name="connsiteX1" fmla="*/ 472806 w 1221678"/>
                <a:gd name="connsiteY1" fmla="*/ 109848 h 2212943"/>
                <a:gd name="connsiteX2" fmla="*/ -15 w 1221678"/>
                <a:gd name="connsiteY2" fmla="*/ 971574 h 2212943"/>
                <a:gd name="connsiteX3" fmla="*/ 1019636 w 1221678"/>
                <a:gd name="connsiteY3" fmla="*/ 2212873 h 2212943"/>
                <a:gd name="connsiteX4" fmla="*/ 1221661 w 1221678"/>
                <a:gd name="connsiteY4" fmla="*/ 2102954 h 2212943"/>
                <a:gd name="connsiteX5" fmla="*/ 202486 w 1221678"/>
                <a:gd name="connsiteY5" fmla="*/ 861656 h 2212943"/>
                <a:gd name="connsiteX6" fmla="*/ 674831 w 1221678"/>
                <a:gd name="connsiteY6" fmla="*/ -71 h 221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1678" h="2212943">
                  <a:moveTo>
                    <a:pt x="674831" y="-71"/>
                  </a:moveTo>
                  <a:lnTo>
                    <a:pt x="472806" y="109848"/>
                  </a:lnTo>
                  <a:cubicBezTo>
                    <a:pt x="188199" y="264629"/>
                    <a:pt x="-682" y="581335"/>
                    <a:pt x="-15" y="971574"/>
                  </a:cubicBezTo>
                  <a:cubicBezTo>
                    <a:pt x="1128" y="1577174"/>
                    <a:pt x="458518" y="2133625"/>
                    <a:pt x="1019636" y="2212873"/>
                  </a:cubicBezTo>
                  <a:lnTo>
                    <a:pt x="1221661" y="2102954"/>
                  </a:lnTo>
                  <a:cubicBezTo>
                    <a:pt x="660543" y="2024087"/>
                    <a:pt x="203153" y="1467351"/>
                    <a:pt x="202486" y="861656"/>
                  </a:cubicBezTo>
                  <a:cubicBezTo>
                    <a:pt x="201343" y="471798"/>
                    <a:pt x="390224" y="154711"/>
                    <a:pt x="674831" y="-71"/>
                  </a:cubicBezTo>
                  <a:close/>
                </a:path>
              </a:pathLst>
            </a:custGeom>
            <a:solidFill>
              <a:srgbClr val="9E46C1"/>
            </a:solidFill>
            <a:ln w="9525" cap="flat">
              <a:noFill/>
              <a:prstDash val="solid"/>
              <a:miter/>
            </a:ln>
          </p:spPr>
          <p:txBody>
            <a:bodyPr rtlCol="0" anchor="ctr"/>
            <a:lstStyle/>
            <a:p>
              <a:endParaRPr lang="en-IN"/>
            </a:p>
          </p:txBody>
        </p:sp>
        <p:sp>
          <p:nvSpPr>
            <p:cNvPr id="38" name="Freeform: Shape 37">
              <a:extLst>
                <a:ext uri="{FF2B5EF4-FFF2-40B4-BE49-F238E27FC236}">
                  <a16:creationId xmlns:a16="http://schemas.microsoft.com/office/drawing/2014/main" xmlns="" id="{2D8693AA-CCDE-D598-CA3F-B67D7F64923B}"/>
                </a:ext>
              </a:extLst>
            </p:cNvPr>
            <p:cNvSpPr/>
            <p:nvPr/>
          </p:nvSpPr>
          <p:spPr>
            <a:xfrm>
              <a:off x="1217486" y="1999056"/>
              <a:ext cx="3877021" cy="4220417"/>
            </a:xfrm>
            <a:custGeom>
              <a:avLst/>
              <a:gdLst>
                <a:gd name="connsiteX0" fmla="*/ -16 w 2464787"/>
                <a:gd name="connsiteY0" fmla="*/ 1168231 h 2683100"/>
                <a:gd name="connsiteX1" fmla="*/ 1229947 w 2464787"/>
                <a:gd name="connsiteY1" fmla="*/ 11324 h 2683100"/>
                <a:gd name="connsiteX2" fmla="*/ 2464768 w 2464787"/>
                <a:gd name="connsiteY2" fmla="*/ 1514655 h 2683100"/>
                <a:gd name="connsiteX3" fmla="*/ 1234805 w 2464787"/>
                <a:gd name="connsiteY3" fmla="*/ 2671657 h 2683100"/>
                <a:gd name="connsiteX4" fmla="*/ -16 w 2464787"/>
                <a:gd name="connsiteY4" fmla="*/ 1168231 h 2683100"/>
                <a:gd name="connsiteX5" fmla="*/ 1230328 w 2464787"/>
                <a:gd name="connsiteY5" fmla="*/ 243162 h 2683100"/>
                <a:gd name="connsiteX6" fmla="*/ 214773 w 2464787"/>
                <a:gd name="connsiteY6" fmla="*/ 1198425 h 2683100"/>
                <a:gd name="connsiteX7" fmla="*/ 1233948 w 2464787"/>
                <a:gd name="connsiteY7" fmla="*/ 2439723 h 2683100"/>
                <a:gd name="connsiteX8" fmla="*/ 2249980 w 2464787"/>
                <a:gd name="connsiteY8" fmla="*/ 1484841 h 2683100"/>
                <a:gd name="connsiteX9" fmla="*/ 1230805 w 2464787"/>
                <a:gd name="connsiteY9" fmla="*/ 243543 h 268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4787" h="2683100">
                  <a:moveTo>
                    <a:pt x="-16" y="1168231"/>
                  </a:moveTo>
                  <a:cubicBezTo>
                    <a:pt x="-968" y="433567"/>
                    <a:pt x="549196" y="-84402"/>
                    <a:pt x="1229947" y="11324"/>
                  </a:cubicBezTo>
                  <a:cubicBezTo>
                    <a:pt x="1910699" y="107050"/>
                    <a:pt x="2463435" y="779991"/>
                    <a:pt x="2464768" y="1514655"/>
                  </a:cubicBezTo>
                  <a:cubicBezTo>
                    <a:pt x="2466102" y="2249318"/>
                    <a:pt x="1915557" y="2767288"/>
                    <a:pt x="1234805" y="2671657"/>
                  </a:cubicBezTo>
                  <a:cubicBezTo>
                    <a:pt x="554053" y="2576025"/>
                    <a:pt x="1318" y="1902894"/>
                    <a:pt x="-16" y="1168231"/>
                  </a:cubicBezTo>
                  <a:close/>
                  <a:moveTo>
                    <a:pt x="1230328" y="243162"/>
                  </a:moveTo>
                  <a:cubicBezTo>
                    <a:pt x="669211" y="164295"/>
                    <a:pt x="213725" y="592825"/>
                    <a:pt x="214773" y="1198425"/>
                  </a:cubicBezTo>
                  <a:cubicBezTo>
                    <a:pt x="215821" y="1804024"/>
                    <a:pt x="673306" y="2360475"/>
                    <a:pt x="1233948" y="2439723"/>
                  </a:cubicBezTo>
                  <a:cubicBezTo>
                    <a:pt x="1794589" y="2518971"/>
                    <a:pt x="2251027" y="2090060"/>
                    <a:pt x="2249980" y="1484841"/>
                  </a:cubicBezTo>
                  <a:cubicBezTo>
                    <a:pt x="2248932" y="879623"/>
                    <a:pt x="1791446" y="322791"/>
                    <a:pt x="1230805" y="243543"/>
                  </a:cubicBezTo>
                </a:path>
              </a:pathLst>
            </a:custGeom>
            <a:solidFill>
              <a:srgbClr val="FFFFFF"/>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39" name="Freeform: Shape 38">
              <a:extLst>
                <a:ext uri="{FF2B5EF4-FFF2-40B4-BE49-F238E27FC236}">
                  <a16:creationId xmlns:a16="http://schemas.microsoft.com/office/drawing/2014/main" xmlns="" id="{58CCECDD-E1E0-4412-8F4A-8B58B22F85EB}"/>
                </a:ext>
              </a:extLst>
            </p:cNvPr>
            <p:cNvSpPr/>
            <p:nvPr/>
          </p:nvSpPr>
          <p:spPr>
            <a:xfrm>
              <a:off x="1803600" y="2637092"/>
              <a:ext cx="2704792" cy="2944343"/>
            </a:xfrm>
            <a:custGeom>
              <a:avLst/>
              <a:gdLst>
                <a:gd name="connsiteX0" fmla="*/ -15 w 1719551"/>
                <a:gd name="connsiteY0" fmla="*/ 814991 h 1871845"/>
                <a:gd name="connsiteX1" fmla="*/ 857997 w 1719551"/>
                <a:gd name="connsiteY1" fmla="*/ 7843 h 1871845"/>
                <a:gd name="connsiteX2" fmla="*/ 1719533 w 1719551"/>
                <a:gd name="connsiteY2" fmla="*/ 1056641 h 1871845"/>
                <a:gd name="connsiteX3" fmla="*/ 861521 w 1719551"/>
                <a:gd name="connsiteY3" fmla="*/ 1863884 h 1871845"/>
                <a:gd name="connsiteX4" fmla="*/ -15 w 1719551"/>
                <a:gd name="connsiteY4" fmla="*/ 814991 h 1871845"/>
                <a:gd name="connsiteX5" fmla="*/ 858473 w 1719551"/>
                <a:gd name="connsiteY5" fmla="*/ 245968 h 1871845"/>
                <a:gd name="connsiteX6" fmla="*/ 220298 w 1719551"/>
                <a:gd name="connsiteY6" fmla="*/ 846043 h 1871845"/>
                <a:gd name="connsiteX7" fmla="*/ 860854 w 1719551"/>
                <a:gd name="connsiteY7" fmla="*/ 1625855 h 1871845"/>
                <a:gd name="connsiteX8" fmla="*/ 1499029 w 1719551"/>
                <a:gd name="connsiteY8" fmla="*/ 1025780 h 1871845"/>
                <a:gd name="connsiteX9" fmla="*/ 858568 w 1719551"/>
                <a:gd name="connsiteY9" fmla="*/ 246063 h 187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19551" h="1871845">
                  <a:moveTo>
                    <a:pt x="-15" y="814991"/>
                  </a:moveTo>
                  <a:cubicBezTo>
                    <a:pt x="-968" y="303213"/>
                    <a:pt x="383937" y="-58832"/>
                    <a:pt x="857997" y="7843"/>
                  </a:cubicBezTo>
                  <a:cubicBezTo>
                    <a:pt x="1332056" y="74518"/>
                    <a:pt x="1718580" y="544957"/>
                    <a:pt x="1719533" y="1056641"/>
                  </a:cubicBezTo>
                  <a:cubicBezTo>
                    <a:pt x="1720485" y="1568324"/>
                    <a:pt x="1335580" y="1930464"/>
                    <a:pt x="861521" y="1863884"/>
                  </a:cubicBezTo>
                  <a:cubicBezTo>
                    <a:pt x="387462" y="1797305"/>
                    <a:pt x="937" y="1326865"/>
                    <a:pt x="-15" y="814991"/>
                  </a:cubicBezTo>
                  <a:close/>
                  <a:moveTo>
                    <a:pt x="858473" y="245968"/>
                  </a:moveTo>
                  <a:cubicBezTo>
                    <a:pt x="506048" y="196342"/>
                    <a:pt x="219726" y="465043"/>
                    <a:pt x="220298" y="846043"/>
                  </a:cubicBezTo>
                  <a:cubicBezTo>
                    <a:pt x="220869" y="1227043"/>
                    <a:pt x="508334" y="1576325"/>
                    <a:pt x="860854" y="1625855"/>
                  </a:cubicBezTo>
                  <a:cubicBezTo>
                    <a:pt x="1213374" y="1675384"/>
                    <a:pt x="1499505" y="1406208"/>
                    <a:pt x="1499029" y="1025780"/>
                  </a:cubicBezTo>
                  <a:cubicBezTo>
                    <a:pt x="1498553" y="645351"/>
                    <a:pt x="1210993" y="295593"/>
                    <a:pt x="858568" y="246063"/>
                  </a:cubicBezTo>
                </a:path>
              </a:pathLst>
            </a:custGeom>
            <a:solidFill>
              <a:srgbClr val="FFFFFF"/>
            </a:solidFill>
            <a:ln w="9525" cap="flat">
              <a:noFill/>
              <a:prstDash val="solid"/>
              <a:miter/>
            </a:ln>
          </p:spPr>
          <p:txBody>
            <a:bodyPr rtlCol="0" anchor="ctr"/>
            <a:lstStyle/>
            <a:p>
              <a:endParaRPr lang="en-IN"/>
            </a:p>
          </p:txBody>
        </p:sp>
        <p:sp>
          <p:nvSpPr>
            <p:cNvPr id="40" name="Freeform: Shape 39">
              <a:extLst>
                <a:ext uri="{FF2B5EF4-FFF2-40B4-BE49-F238E27FC236}">
                  <a16:creationId xmlns:a16="http://schemas.microsoft.com/office/drawing/2014/main" xmlns="" id="{E6398962-698C-9200-8D7A-17EB8C6D035A}"/>
                </a:ext>
              </a:extLst>
            </p:cNvPr>
            <p:cNvSpPr/>
            <p:nvPr/>
          </p:nvSpPr>
          <p:spPr>
            <a:xfrm>
              <a:off x="1553084" y="2367770"/>
              <a:ext cx="3200719" cy="3485002"/>
            </a:xfrm>
            <a:custGeom>
              <a:avLst/>
              <a:gdLst>
                <a:gd name="connsiteX0" fmla="*/ 1874987 w 2034833"/>
                <a:gd name="connsiteY0" fmla="*/ 635977 h 2215565"/>
                <a:gd name="connsiteX1" fmla="*/ 1817837 w 2034833"/>
                <a:gd name="connsiteY1" fmla="*/ 541870 h 2215565"/>
                <a:gd name="connsiteX2" fmla="*/ 1770212 w 2034833"/>
                <a:gd name="connsiteY2" fmla="*/ 475195 h 2215565"/>
                <a:gd name="connsiteX3" fmla="*/ 1700965 w 2034833"/>
                <a:gd name="connsiteY3" fmla="*/ 390899 h 2215565"/>
                <a:gd name="connsiteX4" fmla="*/ 1664008 w 2034833"/>
                <a:gd name="connsiteY4" fmla="*/ 351180 h 2215565"/>
                <a:gd name="connsiteX5" fmla="*/ 1016308 w 2034833"/>
                <a:gd name="connsiteY5" fmla="*/ 9137 h 2215565"/>
                <a:gd name="connsiteX6" fmla="*/ 912390 w 2034833"/>
                <a:gd name="connsiteY6" fmla="*/ 183 h 2215565"/>
                <a:gd name="connsiteX7" fmla="*/ 861622 w 2034833"/>
                <a:gd name="connsiteY7" fmla="*/ 183 h 2215565"/>
                <a:gd name="connsiteX8" fmla="*/ 836476 w 2034833"/>
                <a:gd name="connsiteY8" fmla="*/ 1136 h 2215565"/>
                <a:gd name="connsiteX9" fmla="*/ 738178 w 2034833"/>
                <a:gd name="connsiteY9" fmla="*/ 11899 h 2215565"/>
                <a:gd name="connsiteX10" fmla="*/ 690553 w 2034833"/>
                <a:gd name="connsiteY10" fmla="*/ 21424 h 2215565"/>
                <a:gd name="connsiteX11" fmla="*/ 643880 w 2034833"/>
                <a:gd name="connsiteY11" fmla="*/ 33330 h 2215565"/>
                <a:gd name="connsiteX12" fmla="*/ 598255 w 2034833"/>
                <a:gd name="connsiteY12" fmla="*/ 47808 h 2215565"/>
                <a:gd name="connsiteX13" fmla="*/ 369655 w 2034833"/>
                <a:gd name="connsiteY13" fmla="*/ 169633 h 2215565"/>
                <a:gd name="connsiteX14" fmla="*/ 350605 w 2034833"/>
                <a:gd name="connsiteY14" fmla="*/ 184016 h 2215565"/>
                <a:gd name="connsiteX15" fmla="*/ 122005 w 2034833"/>
                <a:gd name="connsiteY15" fmla="*/ 458907 h 2215565"/>
                <a:gd name="connsiteX16" fmla="*/ 110575 w 2034833"/>
                <a:gd name="connsiteY16" fmla="*/ 480815 h 2215565"/>
                <a:gd name="connsiteX17" fmla="*/ 45234 w 2034833"/>
                <a:gd name="connsiteY17" fmla="*/ 644930 h 2215565"/>
                <a:gd name="connsiteX18" fmla="*/ 38090 w 2034833"/>
                <a:gd name="connsiteY18" fmla="*/ 669791 h 2215565"/>
                <a:gd name="connsiteX19" fmla="*/ 25708 w 2034833"/>
                <a:gd name="connsiteY19" fmla="*/ 720654 h 2215565"/>
                <a:gd name="connsiteX20" fmla="*/ -10 w 2034833"/>
                <a:gd name="connsiteY20" fmla="*/ 964685 h 2215565"/>
                <a:gd name="connsiteX21" fmla="*/ 8467 w 2034833"/>
                <a:gd name="connsiteY21" fmla="*/ 1105560 h 2215565"/>
                <a:gd name="connsiteX22" fmla="*/ 26565 w 2034833"/>
                <a:gd name="connsiteY22" fmla="*/ 1216145 h 2215565"/>
                <a:gd name="connsiteX23" fmla="*/ 32661 w 2034833"/>
                <a:gd name="connsiteY23" fmla="*/ 1243386 h 2215565"/>
                <a:gd name="connsiteX24" fmla="*/ 90859 w 2034833"/>
                <a:gd name="connsiteY24" fmla="*/ 1428933 h 2215565"/>
                <a:gd name="connsiteX25" fmla="*/ 136007 w 2034833"/>
                <a:gd name="connsiteY25" fmla="*/ 1529898 h 2215565"/>
                <a:gd name="connsiteX26" fmla="*/ 161629 w 2034833"/>
                <a:gd name="connsiteY26" fmla="*/ 1578857 h 2215565"/>
                <a:gd name="connsiteX27" fmla="*/ 335270 w 2034833"/>
                <a:gd name="connsiteY27" fmla="*/ 1824221 h 2215565"/>
                <a:gd name="connsiteX28" fmla="*/ 1019641 w 2034833"/>
                <a:gd name="connsiteY28" fmla="*/ 2205983 h 2215565"/>
                <a:gd name="connsiteX29" fmla="*/ 1385973 w 2034833"/>
                <a:gd name="connsiteY29" fmla="*/ 2183790 h 2215565"/>
                <a:gd name="connsiteX30" fmla="*/ 1399118 w 2034833"/>
                <a:gd name="connsiteY30" fmla="*/ 2179980 h 2215565"/>
                <a:gd name="connsiteX31" fmla="*/ 1430264 w 2034833"/>
                <a:gd name="connsiteY31" fmla="*/ 2170455 h 2215565"/>
                <a:gd name="connsiteX32" fmla="*/ 1443790 w 2034833"/>
                <a:gd name="connsiteY32" fmla="*/ 2165787 h 2215565"/>
                <a:gd name="connsiteX33" fmla="*/ 1475984 w 2034833"/>
                <a:gd name="connsiteY33" fmla="*/ 2153500 h 2215565"/>
                <a:gd name="connsiteX34" fmla="*/ 1491605 w 2034833"/>
                <a:gd name="connsiteY34" fmla="*/ 2147023 h 2215565"/>
                <a:gd name="connsiteX35" fmla="*/ 1699631 w 2034833"/>
                <a:gd name="connsiteY35" fmla="*/ 2019483 h 2215565"/>
                <a:gd name="connsiteX36" fmla="*/ 1705346 w 2034833"/>
                <a:gd name="connsiteY36" fmla="*/ 2014721 h 2215565"/>
                <a:gd name="connsiteX37" fmla="*/ 1736779 w 2034833"/>
                <a:gd name="connsiteY37" fmla="*/ 1986717 h 2215565"/>
                <a:gd name="connsiteX38" fmla="*/ 1738779 w 2034833"/>
                <a:gd name="connsiteY38" fmla="*/ 1984812 h 2215565"/>
                <a:gd name="connsiteX39" fmla="*/ 1771831 w 2034833"/>
                <a:gd name="connsiteY39" fmla="*/ 1951951 h 2215565"/>
                <a:gd name="connsiteX40" fmla="*/ 1848031 w 2034833"/>
                <a:gd name="connsiteY40" fmla="*/ 1859939 h 2215565"/>
                <a:gd name="connsiteX41" fmla="*/ 1924231 w 2034833"/>
                <a:gd name="connsiteY41" fmla="*/ 1734972 h 2215565"/>
                <a:gd name="connsiteX42" fmla="*/ 1981857 w 2034833"/>
                <a:gd name="connsiteY42" fmla="*/ 1595335 h 2215565"/>
                <a:gd name="connsiteX43" fmla="*/ 1996716 w 2034833"/>
                <a:gd name="connsiteY43" fmla="*/ 1545900 h 2215565"/>
                <a:gd name="connsiteX44" fmla="*/ 2003193 w 2034833"/>
                <a:gd name="connsiteY44" fmla="*/ 1520659 h 2215565"/>
                <a:gd name="connsiteX45" fmla="*/ 2013385 w 2034833"/>
                <a:gd name="connsiteY45" fmla="*/ 1474558 h 2215565"/>
                <a:gd name="connsiteX46" fmla="*/ 2019195 w 2034833"/>
                <a:gd name="connsiteY46" fmla="*/ 1442935 h 2215565"/>
                <a:gd name="connsiteX47" fmla="*/ 2029768 w 2034833"/>
                <a:gd name="connsiteY47" fmla="*/ 1362449 h 2215565"/>
                <a:gd name="connsiteX48" fmla="*/ 2034816 w 2034833"/>
                <a:gd name="connsiteY48" fmla="*/ 1251006 h 2215565"/>
                <a:gd name="connsiteX49" fmla="*/ 1995573 w 2034833"/>
                <a:gd name="connsiteY49" fmla="*/ 945254 h 2215565"/>
                <a:gd name="connsiteX50" fmla="*/ 1988334 w 2034833"/>
                <a:gd name="connsiteY50" fmla="*/ 918298 h 2215565"/>
                <a:gd name="connsiteX51" fmla="*/ 1972237 w 2034833"/>
                <a:gd name="connsiteY51" fmla="*/ 865053 h 2215565"/>
                <a:gd name="connsiteX52" fmla="*/ 1963379 w 2034833"/>
                <a:gd name="connsiteY52" fmla="*/ 838764 h 2215565"/>
                <a:gd name="connsiteX53" fmla="*/ 1944329 w 2034833"/>
                <a:gd name="connsiteY53" fmla="*/ 786758 h 2215565"/>
                <a:gd name="connsiteX54" fmla="*/ 1899180 w 2034833"/>
                <a:gd name="connsiteY54" fmla="*/ 685793 h 2215565"/>
                <a:gd name="connsiteX55" fmla="*/ 1874987 w 2034833"/>
                <a:gd name="connsiteY55" fmla="*/ 635977 h 2215565"/>
                <a:gd name="connsiteX56" fmla="*/ 1017260 w 2034833"/>
                <a:gd name="connsiteY56" fmla="*/ 178777 h 2215565"/>
                <a:gd name="connsiteX57" fmla="*/ 1878796 w 2034833"/>
                <a:gd name="connsiteY57" fmla="*/ 1227575 h 2215565"/>
                <a:gd name="connsiteX58" fmla="*/ 1020784 w 2034833"/>
                <a:gd name="connsiteY58" fmla="*/ 2034819 h 2215565"/>
                <a:gd name="connsiteX59" fmla="*/ 159248 w 2034833"/>
                <a:gd name="connsiteY59" fmla="*/ 986211 h 2215565"/>
                <a:gd name="connsiteX60" fmla="*/ 1017260 w 2034833"/>
                <a:gd name="connsiteY60" fmla="*/ 179063 h 2215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2034833" h="2215565">
                  <a:moveTo>
                    <a:pt x="1874987" y="635977"/>
                  </a:moveTo>
                  <a:cubicBezTo>
                    <a:pt x="1857270" y="603783"/>
                    <a:pt x="1838220" y="572417"/>
                    <a:pt x="1817837" y="541870"/>
                  </a:cubicBezTo>
                  <a:cubicBezTo>
                    <a:pt x="1802663" y="519010"/>
                    <a:pt x="1786785" y="496788"/>
                    <a:pt x="1770212" y="475195"/>
                  </a:cubicBezTo>
                  <a:cubicBezTo>
                    <a:pt x="1748180" y="446049"/>
                    <a:pt x="1725092" y="417950"/>
                    <a:pt x="1700965" y="390899"/>
                  </a:cubicBezTo>
                  <a:cubicBezTo>
                    <a:pt x="1688896" y="377373"/>
                    <a:pt x="1676581" y="364134"/>
                    <a:pt x="1664008" y="351180"/>
                  </a:cubicBezTo>
                  <a:cubicBezTo>
                    <a:pt x="1487700" y="169633"/>
                    <a:pt x="1262053" y="43617"/>
                    <a:pt x="1016308" y="9137"/>
                  </a:cubicBezTo>
                  <a:cubicBezTo>
                    <a:pt x="981856" y="4251"/>
                    <a:pt x="947166" y="1260"/>
                    <a:pt x="912390" y="183"/>
                  </a:cubicBezTo>
                  <a:cubicBezTo>
                    <a:pt x="895340" y="183"/>
                    <a:pt x="878386" y="-388"/>
                    <a:pt x="861622" y="183"/>
                  </a:cubicBezTo>
                  <a:cubicBezTo>
                    <a:pt x="853145" y="183"/>
                    <a:pt x="844762" y="659"/>
                    <a:pt x="836476" y="1136"/>
                  </a:cubicBezTo>
                  <a:cubicBezTo>
                    <a:pt x="803529" y="2860"/>
                    <a:pt x="770715" y="6451"/>
                    <a:pt x="738178" y="11899"/>
                  </a:cubicBezTo>
                  <a:cubicBezTo>
                    <a:pt x="722080" y="14566"/>
                    <a:pt x="706174" y="17709"/>
                    <a:pt x="690553" y="21424"/>
                  </a:cubicBezTo>
                  <a:cubicBezTo>
                    <a:pt x="674932" y="25139"/>
                    <a:pt x="659311" y="28949"/>
                    <a:pt x="643880" y="33330"/>
                  </a:cubicBezTo>
                  <a:cubicBezTo>
                    <a:pt x="628450" y="37712"/>
                    <a:pt x="613305" y="42855"/>
                    <a:pt x="598255" y="47808"/>
                  </a:cubicBezTo>
                  <a:cubicBezTo>
                    <a:pt x="516207" y="76336"/>
                    <a:pt x="439093" y="117436"/>
                    <a:pt x="369655" y="169633"/>
                  </a:cubicBezTo>
                  <a:cubicBezTo>
                    <a:pt x="363369" y="174300"/>
                    <a:pt x="357178" y="179158"/>
                    <a:pt x="350605" y="184016"/>
                  </a:cubicBezTo>
                  <a:cubicBezTo>
                    <a:pt x="256670" y="259320"/>
                    <a:pt x="178917" y="352818"/>
                    <a:pt x="122005" y="458907"/>
                  </a:cubicBezTo>
                  <a:cubicBezTo>
                    <a:pt x="118100" y="466146"/>
                    <a:pt x="114290" y="473385"/>
                    <a:pt x="110575" y="480815"/>
                  </a:cubicBezTo>
                  <a:cubicBezTo>
                    <a:pt x="83953" y="533469"/>
                    <a:pt x="62084" y="588390"/>
                    <a:pt x="45234" y="644930"/>
                  </a:cubicBezTo>
                  <a:cubicBezTo>
                    <a:pt x="42757" y="653122"/>
                    <a:pt x="40376" y="661409"/>
                    <a:pt x="38090" y="669791"/>
                  </a:cubicBezTo>
                  <a:cubicBezTo>
                    <a:pt x="33613" y="686555"/>
                    <a:pt x="29422" y="703509"/>
                    <a:pt x="25708" y="720654"/>
                  </a:cubicBezTo>
                  <a:cubicBezTo>
                    <a:pt x="8315" y="800826"/>
                    <a:pt x="-305" y="882646"/>
                    <a:pt x="-10" y="964685"/>
                  </a:cubicBezTo>
                  <a:cubicBezTo>
                    <a:pt x="85" y="1011767"/>
                    <a:pt x="2914" y="1058801"/>
                    <a:pt x="8467" y="1105560"/>
                  </a:cubicBezTo>
                  <a:cubicBezTo>
                    <a:pt x="12849" y="1142774"/>
                    <a:pt x="18878" y="1179635"/>
                    <a:pt x="26565" y="1216145"/>
                  </a:cubicBezTo>
                  <a:cubicBezTo>
                    <a:pt x="28470" y="1225194"/>
                    <a:pt x="30470" y="1234338"/>
                    <a:pt x="32661" y="1243386"/>
                  </a:cubicBezTo>
                  <a:cubicBezTo>
                    <a:pt x="47396" y="1306604"/>
                    <a:pt x="66846" y="1368631"/>
                    <a:pt x="90859" y="1428933"/>
                  </a:cubicBezTo>
                  <a:cubicBezTo>
                    <a:pt x="104575" y="1463290"/>
                    <a:pt x="119624" y="1496942"/>
                    <a:pt x="136007" y="1529898"/>
                  </a:cubicBezTo>
                  <a:cubicBezTo>
                    <a:pt x="144294" y="1546472"/>
                    <a:pt x="152771" y="1562760"/>
                    <a:pt x="161629" y="1578857"/>
                  </a:cubicBezTo>
                  <a:cubicBezTo>
                    <a:pt x="210112" y="1666906"/>
                    <a:pt x="268357" y="1749211"/>
                    <a:pt x="335270" y="1824221"/>
                  </a:cubicBezTo>
                  <a:cubicBezTo>
                    <a:pt x="516245" y="2027103"/>
                    <a:pt x="756656" y="2169026"/>
                    <a:pt x="1019641" y="2205983"/>
                  </a:cubicBezTo>
                  <a:cubicBezTo>
                    <a:pt x="1141971" y="2223957"/>
                    <a:pt x="1266701" y="2216403"/>
                    <a:pt x="1385973" y="2183790"/>
                  </a:cubicBezTo>
                  <a:lnTo>
                    <a:pt x="1399118" y="2179980"/>
                  </a:lnTo>
                  <a:cubicBezTo>
                    <a:pt x="1409595" y="2176932"/>
                    <a:pt x="1419977" y="2173598"/>
                    <a:pt x="1430264" y="2170455"/>
                  </a:cubicBezTo>
                  <a:lnTo>
                    <a:pt x="1443790" y="2165787"/>
                  </a:lnTo>
                  <a:cubicBezTo>
                    <a:pt x="1454648" y="2161882"/>
                    <a:pt x="1465412" y="2157786"/>
                    <a:pt x="1475984" y="2153500"/>
                  </a:cubicBezTo>
                  <a:lnTo>
                    <a:pt x="1491605" y="2147023"/>
                  </a:lnTo>
                  <a:cubicBezTo>
                    <a:pt x="1566738" y="2114771"/>
                    <a:pt x="1636804" y="2071814"/>
                    <a:pt x="1699631" y="2019483"/>
                  </a:cubicBezTo>
                  <a:lnTo>
                    <a:pt x="1705346" y="2014721"/>
                  </a:lnTo>
                  <a:cubicBezTo>
                    <a:pt x="1716014" y="2005196"/>
                    <a:pt x="1726492" y="1996338"/>
                    <a:pt x="1736779" y="1986717"/>
                  </a:cubicBezTo>
                  <a:lnTo>
                    <a:pt x="1738779" y="1984812"/>
                  </a:lnTo>
                  <a:cubicBezTo>
                    <a:pt x="1750142" y="1974144"/>
                    <a:pt x="1761163" y="1963190"/>
                    <a:pt x="1771831" y="1951951"/>
                  </a:cubicBezTo>
                  <a:cubicBezTo>
                    <a:pt x="1799282" y="1923043"/>
                    <a:pt x="1824742" y="1892296"/>
                    <a:pt x="1848031" y="1859939"/>
                  </a:cubicBezTo>
                  <a:cubicBezTo>
                    <a:pt x="1876701" y="1820363"/>
                    <a:pt x="1902180" y="1778577"/>
                    <a:pt x="1924231" y="1734972"/>
                  </a:cubicBezTo>
                  <a:cubicBezTo>
                    <a:pt x="1946986" y="1689966"/>
                    <a:pt x="1966245" y="1643284"/>
                    <a:pt x="1981857" y="1595335"/>
                  </a:cubicBezTo>
                  <a:cubicBezTo>
                    <a:pt x="1987191" y="1579143"/>
                    <a:pt x="1992144" y="1562664"/>
                    <a:pt x="1996716" y="1545900"/>
                  </a:cubicBezTo>
                  <a:cubicBezTo>
                    <a:pt x="1998907" y="1537518"/>
                    <a:pt x="2001097" y="1529136"/>
                    <a:pt x="2003193" y="1520659"/>
                  </a:cubicBezTo>
                  <a:cubicBezTo>
                    <a:pt x="2006908" y="1505514"/>
                    <a:pt x="2010241" y="1490084"/>
                    <a:pt x="2013385" y="1474558"/>
                  </a:cubicBezTo>
                  <a:cubicBezTo>
                    <a:pt x="2015480" y="1464081"/>
                    <a:pt x="2017385" y="1453603"/>
                    <a:pt x="2019195" y="1442935"/>
                  </a:cubicBezTo>
                  <a:cubicBezTo>
                    <a:pt x="2023643" y="1416522"/>
                    <a:pt x="2027167" y="1389690"/>
                    <a:pt x="2029768" y="1362449"/>
                  </a:cubicBezTo>
                  <a:cubicBezTo>
                    <a:pt x="2033073" y="1326063"/>
                    <a:pt x="2034749" y="1288916"/>
                    <a:pt x="2034816" y="1251006"/>
                  </a:cubicBezTo>
                  <a:cubicBezTo>
                    <a:pt x="2034473" y="1147851"/>
                    <a:pt x="2021290" y="1045152"/>
                    <a:pt x="1995573" y="945254"/>
                  </a:cubicBezTo>
                  <a:cubicBezTo>
                    <a:pt x="1993287" y="936205"/>
                    <a:pt x="1990811" y="927252"/>
                    <a:pt x="1988334" y="918298"/>
                  </a:cubicBezTo>
                  <a:cubicBezTo>
                    <a:pt x="1983381" y="900486"/>
                    <a:pt x="1977952" y="882675"/>
                    <a:pt x="1972237" y="865053"/>
                  </a:cubicBezTo>
                  <a:cubicBezTo>
                    <a:pt x="1969379" y="856290"/>
                    <a:pt x="1966427" y="847527"/>
                    <a:pt x="1963379" y="838764"/>
                  </a:cubicBezTo>
                  <a:cubicBezTo>
                    <a:pt x="1957187" y="821238"/>
                    <a:pt x="1950710" y="803998"/>
                    <a:pt x="1944329" y="786758"/>
                  </a:cubicBezTo>
                  <a:cubicBezTo>
                    <a:pt x="1930612" y="752468"/>
                    <a:pt x="1915563" y="718816"/>
                    <a:pt x="1899180" y="685793"/>
                  </a:cubicBezTo>
                  <a:cubicBezTo>
                    <a:pt x="1892322" y="668362"/>
                    <a:pt x="1883845" y="652074"/>
                    <a:pt x="1874987" y="635977"/>
                  </a:cubicBezTo>
                  <a:close/>
                  <a:moveTo>
                    <a:pt x="1017260" y="178777"/>
                  </a:moveTo>
                  <a:cubicBezTo>
                    <a:pt x="1491320" y="245452"/>
                    <a:pt x="1877844" y="715892"/>
                    <a:pt x="1878796" y="1227575"/>
                  </a:cubicBezTo>
                  <a:cubicBezTo>
                    <a:pt x="1879749" y="1739258"/>
                    <a:pt x="1494844" y="2101398"/>
                    <a:pt x="1020784" y="2034819"/>
                  </a:cubicBezTo>
                  <a:cubicBezTo>
                    <a:pt x="546725" y="1968239"/>
                    <a:pt x="160201" y="1498085"/>
                    <a:pt x="159248" y="986211"/>
                  </a:cubicBezTo>
                  <a:cubicBezTo>
                    <a:pt x="158296" y="474338"/>
                    <a:pt x="543201" y="112388"/>
                    <a:pt x="1017260" y="179063"/>
                  </a:cubicBezTo>
                </a:path>
              </a:pathLst>
            </a:custGeom>
            <a:solidFill>
              <a:schemeClr val="accent5"/>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41" name="Freeform: Shape 40">
              <a:extLst>
                <a:ext uri="{FF2B5EF4-FFF2-40B4-BE49-F238E27FC236}">
                  <a16:creationId xmlns:a16="http://schemas.microsoft.com/office/drawing/2014/main" xmlns="" id="{C11A64DE-FF15-AA76-3A8E-E8CDB99B6046}"/>
                </a:ext>
              </a:extLst>
            </p:cNvPr>
            <p:cNvSpPr/>
            <p:nvPr/>
          </p:nvSpPr>
          <p:spPr>
            <a:xfrm>
              <a:off x="2800520" y="3722943"/>
              <a:ext cx="710335" cy="772676"/>
            </a:xfrm>
            <a:custGeom>
              <a:avLst/>
              <a:gdLst>
                <a:gd name="connsiteX0" fmla="*/ 191160 w 451590"/>
                <a:gd name="connsiteY0" fmla="*/ -14 h 491223"/>
                <a:gd name="connsiteX1" fmla="*/ 225545 w 451590"/>
                <a:gd name="connsiteY1" fmla="*/ 1987 h 491223"/>
                <a:gd name="connsiteX2" fmla="*/ 451574 w 451590"/>
                <a:gd name="connsiteY2" fmla="*/ 277259 h 491223"/>
                <a:gd name="connsiteX3" fmla="*/ 324224 w 451590"/>
                <a:gd name="connsiteY3" fmla="*/ 478808 h 491223"/>
                <a:gd name="connsiteX4" fmla="*/ 303936 w 451590"/>
                <a:gd name="connsiteY4" fmla="*/ 485190 h 491223"/>
                <a:gd name="connsiteX5" fmla="*/ 260788 w 451590"/>
                <a:gd name="connsiteY5" fmla="*/ 491095 h 491223"/>
                <a:gd name="connsiteX6" fmla="*/ 226403 w 451590"/>
                <a:gd name="connsiteY6" fmla="*/ 489095 h 491223"/>
                <a:gd name="connsiteX7" fmla="*/ 170015 w 451590"/>
                <a:gd name="connsiteY7" fmla="*/ 473474 h 491223"/>
                <a:gd name="connsiteX8" fmla="*/ 148774 w 451590"/>
                <a:gd name="connsiteY8" fmla="*/ 463378 h 491223"/>
                <a:gd name="connsiteX9" fmla="*/ 138582 w 451590"/>
                <a:gd name="connsiteY9" fmla="*/ 457567 h 491223"/>
                <a:gd name="connsiteX10" fmla="*/ 90957 w 451590"/>
                <a:gd name="connsiteY10" fmla="*/ 421658 h 491223"/>
                <a:gd name="connsiteX11" fmla="*/ 82385 w 451590"/>
                <a:gd name="connsiteY11" fmla="*/ 413276 h 491223"/>
                <a:gd name="connsiteX12" fmla="*/ 66383 w 451590"/>
                <a:gd name="connsiteY12" fmla="*/ 395274 h 491223"/>
                <a:gd name="connsiteX13" fmla="*/ 45047 w 451590"/>
                <a:gd name="connsiteY13" fmla="*/ 365841 h 491223"/>
                <a:gd name="connsiteX14" fmla="*/ 17900 w 451590"/>
                <a:gd name="connsiteY14" fmla="*/ 311073 h 491223"/>
                <a:gd name="connsiteX15" fmla="*/ 10280 w 451590"/>
                <a:gd name="connsiteY15" fmla="*/ 287641 h 491223"/>
                <a:gd name="connsiteX16" fmla="*/ 4661 w 451590"/>
                <a:gd name="connsiteY16" fmla="*/ 263543 h 491223"/>
                <a:gd name="connsiteX17" fmla="*/ -7 w 451590"/>
                <a:gd name="connsiteY17" fmla="*/ 213823 h 491223"/>
                <a:gd name="connsiteX18" fmla="*/ 4470 w 451590"/>
                <a:gd name="connsiteY18" fmla="*/ 165340 h 491223"/>
                <a:gd name="connsiteX19" fmla="*/ 6947 w 451590"/>
                <a:gd name="connsiteY19" fmla="*/ 153910 h 491223"/>
                <a:gd name="connsiteX20" fmla="*/ 32378 w 451590"/>
                <a:gd name="connsiteY20" fmla="*/ 92093 h 491223"/>
                <a:gd name="connsiteX21" fmla="*/ 44475 w 451590"/>
                <a:gd name="connsiteY21" fmla="*/ 74377 h 491223"/>
                <a:gd name="connsiteX22" fmla="*/ 191160 w 451590"/>
                <a:gd name="connsiteY22" fmla="*/ -14 h 4912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51590" h="491223">
                  <a:moveTo>
                    <a:pt x="191160" y="-14"/>
                  </a:moveTo>
                  <a:cubicBezTo>
                    <a:pt x="202657" y="-280"/>
                    <a:pt x="214154" y="386"/>
                    <a:pt x="225545" y="1987"/>
                  </a:cubicBezTo>
                  <a:cubicBezTo>
                    <a:pt x="350132" y="19513"/>
                    <a:pt x="451383" y="142766"/>
                    <a:pt x="451574" y="277259"/>
                  </a:cubicBezTo>
                  <a:cubicBezTo>
                    <a:pt x="451574" y="373843"/>
                    <a:pt x="399758" y="450043"/>
                    <a:pt x="324224" y="478808"/>
                  </a:cubicBezTo>
                  <a:cubicBezTo>
                    <a:pt x="317576" y="481294"/>
                    <a:pt x="310804" y="483418"/>
                    <a:pt x="303936" y="485190"/>
                  </a:cubicBezTo>
                  <a:cubicBezTo>
                    <a:pt x="289820" y="488771"/>
                    <a:pt x="275342" y="490752"/>
                    <a:pt x="260788" y="491095"/>
                  </a:cubicBezTo>
                  <a:cubicBezTo>
                    <a:pt x="249291" y="491362"/>
                    <a:pt x="237795" y="490695"/>
                    <a:pt x="226403" y="489095"/>
                  </a:cubicBezTo>
                  <a:cubicBezTo>
                    <a:pt x="207019" y="486304"/>
                    <a:pt x="188074" y="481056"/>
                    <a:pt x="170015" y="473474"/>
                  </a:cubicBezTo>
                  <a:cubicBezTo>
                    <a:pt x="162776" y="470426"/>
                    <a:pt x="155727" y="467092"/>
                    <a:pt x="148774" y="463378"/>
                  </a:cubicBezTo>
                  <a:cubicBezTo>
                    <a:pt x="145345" y="461473"/>
                    <a:pt x="141916" y="459568"/>
                    <a:pt x="138582" y="457567"/>
                  </a:cubicBezTo>
                  <a:cubicBezTo>
                    <a:pt x="121437" y="447376"/>
                    <a:pt x="105473" y="435336"/>
                    <a:pt x="90957" y="421658"/>
                  </a:cubicBezTo>
                  <a:cubicBezTo>
                    <a:pt x="88100" y="418991"/>
                    <a:pt x="85242" y="416133"/>
                    <a:pt x="82385" y="413276"/>
                  </a:cubicBezTo>
                  <a:cubicBezTo>
                    <a:pt x="76860" y="407561"/>
                    <a:pt x="71526" y="401560"/>
                    <a:pt x="66383" y="395274"/>
                  </a:cubicBezTo>
                  <a:cubicBezTo>
                    <a:pt x="58677" y="385911"/>
                    <a:pt x="51552" y="376081"/>
                    <a:pt x="45047" y="365841"/>
                  </a:cubicBezTo>
                  <a:cubicBezTo>
                    <a:pt x="34112" y="348582"/>
                    <a:pt x="25015" y="330228"/>
                    <a:pt x="17900" y="311073"/>
                  </a:cubicBezTo>
                  <a:cubicBezTo>
                    <a:pt x="15043" y="303358"/>
                    <a:pt x="12471" y="295547"/>
                    <a:pt x="10280" y="287641"/>
                  </a:cubicBezTo>
                  <a:cubicBezTo>
                    <a:pt x="8090" y="279736"/>
                    <a:pt x="6185" y="271639"/>
                    <a:pt x="4661" y="263543"/>
                  </a:cubicBezTo>
                  <a:cubicBezTo>
                    <a:pt x="1574" y="247150"/>
                    <a:pt x="12" y="230501"/>
                    <a:pt x="-7" y="213823"/>
                  </a:cubicBezTo>
                  <a:cubicBezTo>
                    <a:pt x="-159" y="197554"/>
                    <a:pt x="1346" y="181304"/>
                    <a:pt x="4470" y="165340"/>
                  </a:cubicBezTo>
                  <a:cubicBezTo>
                    <a:pt x="5232" y="161530"/>
                    <a:pt x="5994" y="157720"/>
                    <a:pt x="6947" y="153910"/>
                  </a:cubicBezTo>
                  <a:cubicBezTo>
                    <a:pt x="12214" y="132127"/>
                    <a:pt x="20786" y="111276"/>
                    <a:pt x="32378" y="92093"/>
                  </a:cubicBezTo>
                  <a:cubicBezTo>
                    <a:pt x="36112" y="85988"/>
                    <a:pt x="40151" y="80073"/>
                    <a:pt x="44475" y="74377"/>
                  </a:cubicBezTo>
                  <a:cubicBezTo>
                    <a:pt x="79327" y="28342"/>
                    <a:pt x="133429" y="910"/>
                    <a:pt x="191160" y="-14"/>
                  </a:cubicBezTo>
                  <a:close/>
                </a:path>
              </a:pathLst>
            </a:custGeom>
            <a:solidFill>
              <a:schemeClr val="accent5"/>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42" name="Freeform: Shape 41">
              <a:extLst>
                <a:ext uri="{FF2B5EF4-FFF2-40B4-BE49-F238E27FC236}">
                  <a16:creationId xmlns:a16="http://schemas.microsoft.com/office/drawing/2014/main" xmlns="" id="{324EC4E3-1862-EB23-900D-32346364FF7D}"/>
                </a:ext>
              </a:extLst>
            </p:cNvPr>
            <p:cNvSpPr/>
            <p:nvPr/>
          </p:nvSpPr>
          <p:spPr>
            <a:xfrm>
              <a:off x="899706" y="2194972"/>
              <a:ext cx="3295699" cy="4197368"/>
            </a:xfrm>
            <a:custGeom>
              <a:avLst/>
              <a:gdLst>
                <a:gd name="connsiteX0" fmla="*/ 1893174 w 2095216"/>
                <a:gd name="connsiteY0" fmla="*/ 2543867 h 2668447"/>
                <a:gd name="connsiteX1" fmla="*/ 1234806 w 2095216"/>
                <a:gd name="connsiteY1" fmla="*/ 2657024 h 2668447"/>
                <a:gd name="connsiteX2" fmla="*/ -15 w 2095216"/>
                <a:gd name="connsiteY2" fmla="*/ 1153597 h 2668447"/>
                <a:gd name="connsiteX3" fmla="*/ 571485 w 2095216"/>
                <a:gd name="connsiteY3" fmla="*/ 109753 h 2668447"/>
                <a:gd name="connsiteX4" fmla="*/ 773511 w 2095216"/>
                <a:gd name="connsiteY4" fmla="*/ -71 h 2668447"/>
                <a:gd name="connsiteX5" fmla="*/ 202010 w 2095216"/>
                <a:gd name="connsiteY5" fmla="*/ 1043679 h 2668447"/>
                <a:gd name="connsiteX6" fmla="*/ 1436832 w 2095216"/>
                <a:gd name="connsiteY6" fmla="*/ 2547105 h 2668447"/>
                <a:gd name="connsiteX7" fmla="*/ 2095199 w 2095216"/>
                <a:gd name="connsiteY7" fmla="*/ 2433948 h 26684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5216" h="2668447">
                  <a:moveTo>
                    <a:pt x="1893174" y="2543867"/>
                  </a:moveTo>
                  <a:cubicBezTo>
                    <a:pt x="1702674" y="2647308"/>
                    <a:pt x="1477122" y="2691028"/>
                    <a:pt x="1234806" y="2657024"/>
                  </a:cubicBezTo>
                  <a:cubicBezTo>
                    <a:pt x="554150" y="2561297"/>
                    <a:pt x="1033" y="1888261"/>
                    <a:pt x="-15" y="1153597"/>
                  </a:cubicBezTo>
                  <a:cubicBezTo>
                    <a:pt x="-872" y="680395"/>
                    <a:pt x="227252" y="297109"/>
                    <a:pt x="571485" y="109753"/>
                  </a:cubicBezTo>
                  <a:lnTo>
                    <a:pt x="773511" y="-71"/>
                  </a:lnTo>
                  <a:cubicBezTo>
                    <a:pt x="429182" y="187191"/>
                    <a:pt x="201058" y="570477"/>
                    <a:pt x="202010" y="1043679"/>
                  </a:cubicBezTo>
                  <a:cubicBezTo>
                    <a:pt x="203344" y="1778342"/>
                    <a:pt x="756175" y="2451474"/>
                    <a:pt x="1436832" y="2547105"/>
                  </a:cubicBezTo>
                  <a:cubicBezTo>
                    <a:pt x="1679147" y="2581109"/>
                    <a:pt x="1904890" y="2537580"/>
                    <a:pt x="2095199" y="2433948"/>
                  </a:cubicBezTo>
                  <a:close/>
                </a:path>
              </a:pathLst>
            </a:custGeom>
            <a:solidFill>
              <a:schemeClr val="accent4">
                <a:lumMod val="60000"/>
                <a:lumOff val="40000"/>
              </a:schemeClr>
            </a:solidFill>
            <a:ln w="9525" cap="flat">
              <a:noFill/>
              <a:prstDash val="solid"/>
              <a:miter/>
            </a:ln>
            <a:effectLst>
              <a:outerShdw blurRad="139700" sx="102000" sy="102000" algn="ctr" rotWithShape="0">
                <a:prstClr val="black">
                  <a:alpha val="11000"/>
                </a:prstClr>
              </a:outerShdw>
            </a:effectLst>
          </p:spPr>
          <p:txBody>
            <a:bodyPr rtlCol="0" anchor="ctr"/>
            <a:lstStyle/>
            <a:p>
              <a:endParaRPr lang="en-IN"/>
            </a:p>
          </p:txBody>
        </p:sp>
        <p:sp>
          <p:nvSpPr>
            <p:cNvPr id="43" name="Freeform: Shape 42">
              <a:extLst>
                <a:ext uri="{FF2B5EF4-FFF2-40B4-BE49-F238E27FC236}">
                  <a16:creationId xmlns:a16="http://schemas.microsoft.com/office/drawing/2014/main" xmlns="" id="{971F85DB-88E9-6098-2D41-536E55A3F895}"/>
                </a:ext>
              </a:extLst>
            </p:cNvPr>
            <p:cNvSpPr/>
            <p:nvPr/>
          </p:nvSpPr>
          <p:spPr>
            <a:xfrm>
              <a:off x="4604129" y="2038984"/>
              <a:ext cx="610324" cy="473614"/>
            </a:xfrm>
            <a:custGeom>
              <a:avLst/>
              <a:gdLst>
                <a:gd name="connsiteX0" fmla="*/ 48465 w 388009"/>
                <a:gd name="connsiteY0" fmla="*/ 227970 h 301097"/>
                <a:gd name="connsiteX1" fmla="*/ 117521 w 388009"/>
                <a:gd name="connsiteY1" fmla="*/ 86334 h 301097"/>
                <a:gd name="connsiteX2" fmla="*/ 142762 w 388009"/>
                <a:gd name="connsiteY2" fmla="*/ 64236 h 301097"/>
                <a:gd name="connsiteX3" fmla="*/ 331262 w 388009"/>
                <a:gd name="connsiteY3" fmla="*/ 2133 h 301097"/>
                <a:gd name="connsiteX4" fmla="*/ 385802 w 388009"/>
                <a:gd name="connsiteY4" fmla="*/ 29507 h 301097"/>
                <a:gd name="connsiteX5" fmla="*/ 382507 w 388009"/>
                <a:gd name="connsiteY5" fmla="*/ 64140 h 301097"/>
                <a:gd name="connsiteX6" fmla="*/ 307354 w 388009"/>
                <a:gd name="connsiteY6" fmla="*/ 199205 h 301097"/>
                <a:gd name="connsiteX7" fmla="*/ -17 w 388009"/>
                <a:gd name="connsiteY7" fmla="*/ 301027 h 30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009" h="301097">
                  <a:moveTo>
                    <a:pt x="48465" y="227970"/>
                  </a:moveTo>
                  <a:lnTo>
                    <a:pt x="117521" y="86334"/>
                  </a:lnTo>
                  <a:cubicBezTo>
                    <a:pt x="122608" y="75866"/>
                    <a:pt x="131713" y="67893"/>
                    <a:pt x="142762" y="64236"/>
                  </a:cubicBezTo>
                  <a:lnTo>
                    <a:pt x="331262" y="2133"/>
                  </a:lnTo>
                  <a:cubicBezTo>
                    <a:pt x="353884" y="-5364"/>
                    <a:pt x="378297" y="6885"/>
                    <a:pt x="385802" y="29507"/>
                  </a:cubicBezTo>
                  <a:cubicBezTo>
                    <a:pt x="389612" y="41004"/>
                    <a:pt x="388412" y="53568"/>
                    <a:pt x="382507" y="64140"/>
                  </a:cubicBezTo>
                  <a:lnTo>
                    <a:pt x="307354" y="199205"/>
                  </a:lnTo>
                  <a:lnTo>
                    <a:pt x="-17" y="301027"/>
                  </a:lnTo>
                  <a:close/>
                </a:path>
              </a:pathLst>
            </a:custGeom>
            <a:solidFill>
              <a:schemeClr val="accent2"/>
            </a:solidFill>
            <a:ln w="9525" cap="flat">
              <a:noFill/>
              <a:prstDash val="solid"/>
              <a:miter/>
            </a:ln>
          </p:spPr>
          <p:txBody>
            <a:bodyPr rtlCol="0" anchor="ctr"/>
            <a:lstStyle/>
            <a:p>
              <a:endParaRPr lang="en-IN"/>
            </a:p>
          </p:txBody>
        </p:sp>
        <p:sp>
          <p:nvSpPr>
            <p:cNvPr id="44" name="Freeform: Shape 43">
              <a:extLst>
                <a:ext uri="{FF2B5EF4-FFF2-40B4-BE49-F238E27FC236}">
                  <a16:creationId xmlns:a16="http://schemas.microsoft.com/office/drawing/2014/main" xmlns="" id="{8CCDDE3D-AD8C-650D-3C22-72123AED8A76}"/>
                </a:ext>
              </a:extLst>
            </p:cNvPr>
            <p:cNvSpPr/>
            <p:nvPr/>
          </p:nvSpPr>
          <p:spPr>
            <a:xfrm>
              <a:off x="4604878" y="2354085"/>
              <a:ext cx="745206" cy="327878"/>
            </a:xfrm>
            <a:custGeom>
              <a:avLst/>
              <a:gdLst>
                <a:gd name="connsiteX0" fmla="*/ 82279 w 473759"/>
                <a:gd name="connsiteY0" fmla="*/ 131184 h 208446"/>
                <a:gd name="connsiteX1" fmla="*/ 222201 w 473759"/>
                <a:gd name="connsiteY1" fmla="*/ 203574 h 208446"/>
                <a:gd name="connsiteX2" fmla="*/ 255634 w 473759"/>
                <a:gd name="connsiteY2" fmla="*/ 206145 h 208446"/>
                <a:gd name="connsiteX3" fmla="*/ 444134 w 473759"/>
                <a:gd name="connsiteY3" fmla="*/ 143661 h 208446"/>
                <a:gd name="connsiteX4" fmla="*/ 471546 w 473759"/>
                <a:gd name="connsiteY4" fmla="*/ 89140 h 208446"/>
                <a:gd name="connsiteX5" fmla="*/ 448325 w 473759"/>
                <a:gd name="connsiteY5" fmla="*/ 63366 h 208446"/>
                <a:gd name="connsiteX6" fmla="*/ 307354 w 473759"/>
                <a:gd name="connsiteY6" fmla="*/ -71 h 208446"/>
                <a:gd name="connsiteX7" fmla="*/ -17 w 473759"/>
                <a:gd name="connsiteY7" fmla="*/ 101752 h 208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759" h="208446">
                  <a:moveTo>
                    <a:pt x="82279" y="131184"/>
                  </a:moveTo>
                  <a:lnTo>
                    <a:pt x="222201" y="203574"/>
                  </a:lnTo>
                  <a:cubicBezTo>
                    <a:pt x="232536" y="208917"/>
                    <a:pt x="244604" y="209841"/>
                    <a:pt x="255634" y="206145"/>
                  </a:cubicBezTo>
                  <a:lnTo>
                    <a:pt x="444134" y="143661"/>
                  </a:lnTo>
                  <a:cubicBezTo>
                    <a:pt x="466756" y="136175"/>
                    <a:pt x="479033" y="111772"/>
                    <a:pt x="471546" y="89140"/>
                  </a:cubicBezTo>
                  <a:cubicBezTo>
                    <a:pt x="467755" y="77682"/>
                    <a:pt x="459335" y="68328"/>
                    <a:pt x="448325" y="63366"/>
                  </a:cubicBezTo>
                  <a:lnTo>
                    <a:pt x="307354" y="-71"/>
                  </a:lnTo>
                  <a:lnTo>
                    <a:pt x="-17" y="101752"/>
                  </a:lnTo>
                  <a:close/>
                </a:path>
              </a:pathLst>
            </a:custGeom>
            <a:solidFill>
              <a:schemeClr val="accent2"/>
            </a:solidFill>
            <a:ln w="9525" cap="flat">
              <a:noFill/>
              <a:prstDash val="solid"/>
              <a:miter/>
            </a:ln>
          </p:spPr>
          <p:txBody>
            <a:bodyPr rtlCol="0" anchor="ctr"/>
            <a:lstStyle/>
            <a:p>
              <a:endParaRPr lang="en-IN"/>
            </a:p>
          </p:txBody>
        </p:sp>
        <p:sp>
          <p:nvSpPr>
            <p:cNvPr id="45" name="Freeform: Shape 44">
              <a:extLst>
                <a:ext uri="{FF2B5EF4-FFF2-40B4-BE49-F238E27FC236}">
                  <a16:creationId xmlns:a16="http://schemas.microsoft.com/office/drawing/2014/main" xmlns="" id="{907D0C6D-3E3C-7031-6BEB-2A349517AF35}"/>
                </a:ext>
              </a:extLst>
            </p:cNvPr>
            <p:cNvSpPr/>
            <p:nvPr/>
          </p:nvSpPr>
          <p:spPr>
            <a:xfrm>
              <a:off x="2887736" y="2295183"/>
              <a:ext cx="2207683" cy="765478"/>
            </a:xfrm>
            <a:custGeom>
              <a:avLst/>
              <a:gdLst>
                <a:gd name="connsiteX0" fmla="*/ -17 w 1403518"/>
                <a:gd name="connsiteY0" fmla="*/ 483717 h 486647"/>
                <a:gd name="connsiteX1" fmla="*/ 134762 w 1403518"/>
                <a:gd name="connsiteY1" fmla="*/ 478288 h 486647"/>
                <a:gd name="connsiteX2" fmla="*/ 1395395 w 1403518"/>
                <a:gd name="connsiteY2" fmla="*/ 82715 h 486647"/>
                <a:gd name="connsiteX3" fmla="*/ 1398539 w 1403518"/>
                <a:gd name="connsiteY3" fmla="*/ 35947 h 486647"/>
                <a:gd name="connsiteX4" fmla="*/ 1368059 w 1403518"/>
                <a:gd name="connsiteY4" fmla="*/ 323 h 486647"/>
                <a:gd name="connsiteX5" fmla="*/ 115807 w 1403518"/>
                <a:gd name="connsiteY5" fmla="*/ 405231 h 486647"/>
                <a:gd name="connsiteX6" fmla="*/ -17 w 1403518"/>
                <a:gd name="connsiteY6" fmla="*/ 483717 h 486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3518" h="486647">
                  <a:moveTo>
                    <a:pt x="-17" y="483717"/>
                  </a:moveTo>
                  <a:cubicBezTo>
                    <a:pt x="44922" y="488880"/>
                    <a:pt x="90385" y="487041"/>
                    <a:pt x="134762" y="478288"/>
                  </a:cubicBezTo>
                  <a:lnTo>
                    <a:pt x="1395395" y="82715"/>
                  </a:lnTo>
                  <a:cubicBezTo>
                    <a:pt x="1404920" y="79667"/>
                    <a:pt x="1406159" y="58712"/>
                    <a:pt x="1398539" y="35947"/>
                  </a:cubicBezTo>
                  <a:cubicBezTo>
                    <a:pt x="1390918" y="13182"/>
                    <a:pt x="1377393" y="-2820"/>
                    <a:pt x="1368059" y="323"/>
                  </a:cubicBezTo>
                  <a:lnTo>
                    <a:pt x="115807" y="405231"/>
                  </a:lnTo>
                  <a:cubicBezTo>
                    <a:pt x="21986" y="443712"/>
                    <a:pt x="-17" y="483717"/>
                    <a:pt x="-17" y="483717"/>
                  </a:cubicBezTo>
                  <a:close/>
                </a:path>
              </a:pathLst>
            </a:custGeom>
            <a:gradFill>
              <a:gsLst>
                <a:gs pos="0">
                  <a:srgbClr val="FFFFFF"/>
                </a:gs>
                <a:gs pos="6000">
                  <a:srgbClr val="F4F6F7"/>
                </a:gs>
                <a:gs pos="16000">
                  <a:srgbClr val="D7DEE2"/>
                </a:gs>
                <a:gs pos="28000">
                  <a:srgbClr val="ABB9C3"/>
                </a:gs>
                <a:gs pos="61000">
                  <a:srgbClr val="F0EEF0"/>
                </a:gs>
                <a:gs pos="73000">
                  <a:srgbClr val="ECEBEE"/>
                </a:gs>
                <a:gs pos="84000">
                  <a:srgbClr val="E1E3E7"/>
                </a:gs>
                <a:gs pos="94000">
                  <a:srgbClr val="CFD5DB"/>
                </a:gs>
                <a:gs pos="100000">
                  <a:srgbClr val="C0C9D1"/>
                </a:gs>
              </a:gsLst>
              <a:lin ang="15099600" scaled="1"/>
            </a:gradFill>
            <a:ln w="9525" cap="flat">
              <a:noFill/>
              <a:prstDash val="solid"/>
              <a:miter/>
            </a:ln>
          </p:spPr>
          <p:txBody>
            <a:bodyPr rtlCol="0" anchor="ctr"/>
            <a:lstStyle/>
            <a:p>
              <a:endParaRPr lang="en-IN" dirty="0"/>
            </a:p>
          </p:txBody>
        </p:sp>
        <p:sp>
          <p:nvSpPr>
            <p:cNvPr id="46" name="Freeform: Shape 45">
              <a:extLst>
                <a:ext uri="{FF2B5EF4-FFF2-40B4-BE49-F238E27FC236}">
                  <a16:creationId xmlns:a16="http://schemas.microsoft.com/office/drawing/2014/main" xmlns="" id="{7EA62259-CB3E-0021-7C14-BF638690626E}"/>
                </a:ext>
              </a:extLst>
            </p:cNvPr>
            <p:cNvSpPr/>
            <p:nvPr/>
          </p:nvSpPr>
          <p:spPr>
            <a:xfrm>
              <a:off x="4968596" y="2967912"/>
              <a:ext cx="610025" cy="473614"/>
            </a:xfrm>
            <a:custGeom>
              <a:avLst/>
              <a:gdLst>
                <a:gd name="connsiteX0" fmla="*/ 48465 w 387819"/>
                <a:gd name="connsiteY0" fmla="*/ 228637 h 301097"/>
                <a:gd name="connsiteX1" fmla="*/ 117236 w 387819"/>
                <a:gd name="connsiteY1" fmla="*/ 86715 h 301097"/>
                <a:gd name="connsiteX2" fmla="*/ 142477 w 387819"/>
                <a:gd name="connsiteY2" fmla="*/ 64617 h 301097"/>
                <a:gd name="connsiteX3" fmla="*/ 331072 w 387819"/>
                <a:gd name="connsiteY3" fmla="*/ 2133 h 301097"/>
                <a:gd name="connsiteX4" fmla="*/ 385612 w 387819"/>
                <a:gd name="connsiteY4" fmla="*/ 29507 h 301097"/>
                <a:gd name="connsiteX5" fmla="*/ 382316 w 387819"/>
                <a:gd name="connsiteY5" fmla="*/ 64140 h 301097"/>
                <a:gd name="connsiteX6" fmla="*/ 307736 w 387819"/>
                <a:gd name="connsiteY6" fmla="*/ 199205 h 301097"/>
                <a:gd name="connsiteX7" fmla="*/ -17 w 387819"/>
                <a:gd name="connsiteY7" fmla="*/ 301027 h 301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7819" h="301097">
                  <a:moveTo>
                    <a:pt x="48465" y="228637"/>
                  </a:moveTo>
                  <a:lnTo>
                    <a:pt x="117236" y="86715"/>
                  </a:lnTo>
                  <a:cubicBezTo>
                    <a:pt x="122322" y="76247"/>
                    <a:pt x="131428" y="68274"/>
                    <a:pt x="142477" y="64617"/>
                  </a:cubicBezTo>
                  <a:lnTo>
                    <a:pt x="331072" y="2133"/>
                  </a:lnTo>
                  <a:cubicBezTo>
                    <a:pt x="353694" y="-5364"/>
                    <a:pt x="378106" y="6885"/>
                    <a:pt x="385612" y="29507"/>
                  </a:cubicBezTo>
                  <a:cubicBezTo>
                    <a:pt x="389422" y="41004"/>
                    <a:pt x="388222" y="53568"/>
                    <a:pt x="382316" y="64140"/>
                  </a:cubicBezTo>
                  <a:lnTo>
                    <a:pt x="307736" y="199205"/>
                  </a:lnTo>
                  <a:lnTo>
                    <a:pt x="-17" y="301027"/>
                  </a:lnTo>
                  <a:close/>
                </a:path>
              </a:pathLst>
            </a:custGeom>
            <a:solidFill>
              <a:schemeClr val="accent4"/>
            </a:solidFill>
            <a:ln w="9525" cap="flat">
              <a:noFill/>
              <a:prstDash val="solid"/>
              <a:miter/>
            </a:ln>
          </p:spPr>
          <p:txBody>
            <a:bodyPr rtlCol="0" anchor="ctr"/>
            <a:lstStyle/>
            <a:p>
              <a:endParaRPr lang="en-IN"/>
            </a:p>
          </p:txBody>
        </p:sp>
        <p:sp>
          <p:nvSpPr>
            <p:cNvPr id="47" name="Freeform: Shape 46">
              <a:extLst>
                <a:ext uri="{FF2B5EF4-FFF2-40B4-BE49-F238E27FC236}">
                  <a16:creationId xmlns:a16="http://schemas.microsoft.com/office/drawing/2014/main" xmlns="" id="{FF5CA7E6-ED43-2CC8-1B45-2DE53E9D72C7}"/>
                </a:ext>
              </a:extLst>
            </p:cNvPr>
            <p:cNvSpPr/>
            <p:nvPr/>
          </p:nvSpPr>
          <p:spPr>
            <a:xfrm>
              <a:off x="4969195" y="3283613"/>
              <a:ext cx="745355" cy="327769"/>
            </a:xfrm>
            <a:custGeom>
              <a:avLst/>
              <a:gdLst>
                <a:gd name="connsiteX0" fmla="*/ 82374 w 473854"/>
                <a:gd name="connsiteY0" fmla="*/ 131089 h 208377"/>
                <a:gd name="connsiteX1" fmla="*/ 222296 w 473854"/>
                <a:gd name="connsiteY1" fmla="*/ 203478 h 208377"/>
                <a:gd name="connsiteX2" fmla="*/ 255729 w 473854"/>
                <a:gd name="connsiteY2" fmla="*/ 206146 h 208377"/>
                <a:gd name="connsiteX3" fmla="*/ 444229 w 473854"/>
                <a:gd name="connsiteY3" fmla="*/ 143661 h 208377"/>
                <a:gd name="connsiteX4" fmla="*/ 471642 w 473854"/>
                <a:gd name="connsiteY4" fmla="*/ 89140 h 208377"/>
                <a:gd name="connsiteX5" fmla="*/ 448420 w 473854"/>
                <a:gd name="connsiteY5" fmla="*/ 63366 h 208377"/>
                <a:gd name="connsiteX6" fmla="*/ 307354 w 473854"/>
                <a:gd name="connsiteY6" fmla="*/ -71 h 208377"/>
                <a:gd name="connsiteX7" fmla="*/ -17 w 473854"/>
                <a:gd name="connsiteY7" fmla="*/ 101752 h 208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854" h="208377">
                  <a:moveTo>
                    <a:pt x="82374" y="131089"/>
                  </a:moveTo>
                  <a:lnTo>
                    <a:pt x="222296" y="203478"/>
                  </a:lnTo>
                  <a:cubicBezTo>
                    <a:pt x="232631" y="208813"/>
                    <a:pt x="244680" y="209765"/>
                    <a:pt x="255729" y="206146"/>
                  </a:cubicBezTo>
                  <a:lnTo>
                    <a:pt x="444229" y="143661"/>
                  </a:lnTo>
                  <a:cubicBezTo>
                    <a:pt x="466851" y="136175"/>
                    <a:pt x="479128" y="111772"/>
                    <a:pt x="471642" y="89140"/>
                  </a:cubicBezTo>
                  <a:cubicBezTo>
                    <a:pt x="467851" y="77682"/>
                    <a:pt x="459431" y="68328"/>
                    <a:pt x="448420" y="63366"/>
                  </a:cubicBezTo>
                  <a:lnTo>
                    <a:pt x="307354" y="-71"/>
                  </a:lnTo>
                  <a:lnTo>
                    <a:pt x="-17" y="101752"/>
                  </a:lnTo>
                  <a:close/>
                </a:path>
              </a:pathLst>
            </a:custGeom>
            <a:solidFill>
              <a:schemeClr val="accent4"/>
            </a:solidFill>
            <a:ln w="9525" cap="flat">
              <a:noFill/>
              <a:prstDash val="solid"/>
              <a:miter/>
            </a:ln>
          </p:spPr>
          <p:txBody>
            <a:bodyPr rtlCol="0" anchor="ctr"/>
            <a:lstStyle/>
            <a:p>
              <a:endParaRPr lang="en-IN"/>
            </a:p>
          </p:txBody>
        </p:sp>
        <p:sp>
          <p:nvSpPr>
            <p:cNvPr id="48" name="Freeform: Shape 47">
              <a:extLst>
                <a:ext uri="{FF2B5EF4-FFF2-40B4-BE49-F238E27FC236}">
                  <a16:creationId xmlns:a16="http://schemas.microsoft.com/office/drawing/2014/main" xmlns="" id="{79FAA9A3-323C-574D-3B69-4EEC9D5DF5D9}"/>
                </a:ext>
              </a:extLst>
            </p:cNvPr>
            <p:cNvSpPr/>
            <p:nvPr/>
          </p:nvSpPr>
          <p:spPr>
            <a:xfrm>
              <a:off x="3101855" y="3315215"/>
              <a:ext cx="2207771" cy="765604"/>
            </a:xfrm>
            <a:custGeom>
              <a:avLst/>
              <a:gdLst>
                <a:gd name="connsiteX0" fmla="*/ -17 w 1403574"/>
                <a:gd name="connsiteY0" fmla="*/ 483791 h 486727"/>
                <a:gd name="connsiteX1" fmla="*/ 134857 w 1403574"/>
                <a:gd name="connsiteY1" fmla="*/ 478361 h 486727"/>
                <a:gd name="connsiteX2" fmla="*/ 1395491 w 1403574"/>
                <a:gd name="connsiteY2" fmla="*/ 82788 h 486727"/>
                <a:gd name="connsiteX3" fmla="*/ 1398634 w 1403574"/>
                <a:gd name="connsiteY3" fmla="*/ 36020 h 486727"/>
                <a:gd name="connsiteX4" fmla="*/ 1368154 w 1403574"/>
                <a:gd name="connsiteY4" fmla="*/ 302 h 486727"/>
                <a:gd name="connsiteX5" fmla="*/ 115807 w 1403574"/>
                <a:gd name="connsiteY5" fmla="*/ 405305 h 486727"/>
                <a:gd name="connsiteX6" fmla="*/ -17 w 1403574"/>
                <a:gd name="connsiteY6" fmla="*/ 483791 h 486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3574" h="486727">
                  <a:moveTo>
                    <a:pt x="-17" y="483791"/>
                  </a:moveTo>
                  <a:cubicBezTo>
                    <a:pt x="44950" y="488963"/>
                    <a:pt x="90451" y="487124"/>
                    <a:pt x="134857" y="478361"/>
                  </a:cubicBezTo>
                  <a:lnTo>
                    <a:pt x="1395491" y="82788"/>
                  </a:lnTo>
                  <a:cubicBezTo>
                    <a:pt x="1405016" y="79740"/>
                    <a:pt x="1406159" y="58785"/>
                    <a:pt x="1398634" y="36020"/>
                  </a:cubicBezTo>
                  <a:cubicBezTo>
                    <a:pt x="1391109" y="13256"/>
                    <a:pt x="1377488" y="-2746"/>
                    <a:pt x="1368154" y="302"/>
                  </a:cubicBezTo>
                  <a:lnTo>
                    <a:pt x="115807" y="405305"/>
                  </a:lnTo>
                  <a:cubicBezTo>
                    <a:pt x="22081" y="443786"/>
                    <a:pt x="-17" y="483791"/>
                    <a:pt x="-17" y="483791"/>
                  </a:cubicBezTo>
                  <a:close/>
                </a:path>
              </a:pathLst>
            </a:custGeom>
            <a:gradFill>
              <a:gsLst>
                <a:gs pos="0">
                  <a:srgbClr val="FFFFFF"/>
                </a:gs>
                <a:gs pos="6000">
                  <a:srgbClr val="F4F6F7"/>
                </a:gs>
                <a:gs pos="16000">
                  <a:srgbClr val="D7DEE2"/>
                </a:gs>
                <a:gs pos="28000">
                  <a:srgbClr val="ABB9C3"/>
                </a:gs>
                <a:gs pos="61000">
                  <a:srgbClr val="F0EEF0"/>
                </a:gs>
                <a:gs pos="73000">
                  <a:srgbClr val="ECEBEE"/>
                </a:gs>
                <a:gs pos="84000">
                  <a:srgbClr val="E1E3E7"/>
                </a:gs>
                <a:gs pos="94000">
                  <a:srgbClr val="CFD5DB"/>
                </a:gs>
                <a:gs pos="100000">
                  <a:srgbClr val="C0C9D1"/>
                </a:gs>
              </a:gsLst>
              <a:lin ang="15099600" scaled="1"/>
            </a:gradFill>
            <a:ln w="9525" cap="flat">
              <a:noFill/>
              <a:prstDash val="solid"/>
              <a:miter/>
            </a:ln>
          </p:spPr>
          <p:txBody>
            <a:bodyPr rtlCol="0" anchor="ctr"/>
            <a:lstStyle/>
            <a:p>
              <a:endParaRPr lang="en-IN" dirty="0"/>
            </a:p>
          </p:txBody>
        </p:sp>
        <p:sp>
          <p:nvSpPr>
            <p:cNvPr id="49" name="Freeform: Shape 48">
              <a:extLst>
                <a:ext uri="{FF2B5EF4-FFF2-40B4-BE49-F238E27FC236}">
                  <a16:creationId xmlns:a16="http://schemas.microsoft.com/office/drawing/2014/main" xmlns="" id="{BDCB1854-F777-DBB0-8753-EE7B7E722BAC}"/>
                </a:ext>
              </a:extLst>
            </p:cNvPr>
            <p:cNvSpPr/>
            <p:nvPr/>
          </p:nvSpPr>
          <p:spPr>
            <a:xfrm>
              <a:off x="4695222" y="4678869"/>
              <a:ext cx="610398" cy="473641"/>
            </a:xfrm>
            <a:custGeom>
              <a:avLst/>
              <a:gdLst>
                <a:gd name="connsiteX0" fmla="*/ 48751 w 388056"/>
                <a:gd name="connsiteY0" fmla="*/ 228273 h 301114"/>
                <a:gd name="connsiteX1" fmla="*/ 117807 w 388056"/>
                <a:gd name="connsiteY1" fmla="*/ 86636 h 301114"/>
                <a:gd name="connsiteX2" fmla="*/ 143048 w 388056"/>
                <a:gd name="connsiteY2" fmla="*/ 64538 h 301114"/>
                <a:gd name="connsiteX3" fmla="*/ 331262 w 388056"/>
                <a:gd name="connsiteY3" fmla="*/ 2150 h 301114"/>
                <a:gd name="connsiteX4" fmla="*/ 385831 w 388056"/>
                <a:gd name="connsiteY4" fmla="*/ 29457 h 301114"/>
                <a:gd name="connsiteX5" fmla="*/ 382602 w 388056"/>
                <a:gd name="connsiteY5" fmla="*/ 64062 h 301114"/>
                <a:gd name="connsiteX6" fmla="*/ 307450 w 388056"/>
                <a:gd name="connsiteY6" fmla="*/ 199126 h 301114"/>
                <a:gd name="connsiteX7" fmla="*/ -17 w 388056"/>
                <a:gd name="connsiteY7" fmla="*/ 301044 h 301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8056" h="301114">
                  <a:moveTo>
                    <a:pt x="48751" y="228273"/>
                  </a:moveTo>
                  <a:lnTo>
                    <a:pt x="117807" y="86636"/>
                  </a:lnTo>
                  <a:cubicBezTo>
                    <a:pt x="122893" y="76168"/>
                    <a:pt x="131999" y="68196"/>
                    <a:pt x="143048" y="64538"/>
                  </a:cubicBezTo>
                  <a:lnTo>
                    <a:pt x="331262" y="2150"/>
                  </a:lnTo>
                  <a:cubicBezTo>
                    <a:pt x="353875" y="-5375"/>
                    <a:pt x="378306" y="6845"/>
                    <a:pt x="385831" y="29457"/>
                  </a:cubicBezTo>
                  <a:cubicBezTo>
                    <a:pt x="389651" y="40935"/>
                    <a:pt x="388479" y="53489"/>
                    <a:pt x="382602" y="64062"/>
                  </a:cubicBezTo>
                  <a:lnTo>
                    <a:pt x="307450" y="199126"/>
                  </a:lnTo>
                  <a:lnTo>
                    <a:pt x="-17" y="301044"/>
                  </a:lnTo>
                  <a:close/>
                </a:path>
              </a:pathLst>
            </a:custGeom>
            <a:solidFill>
              <a:schemeClr val="accent3"/>
            </a:solidFill>
            <a:ln w="9525" cap="flat">
              <a:noFill/>
              <a:prstDash val="solid"/>
              <a:miter/>
            </a:ln>
          </p:spPr>
          <p:txBody>
            <a:bodyPr rtlCol="0" anchor="ctr"/>
            <a:lstStyle/>
            <a:p>
              <a:endParaRPr lang="en-IN"/>
            </a:p>
          </p:txBody>
        </p:sp>
        <p:sp>
          <p:nvSpPr>
            <p:cNvPr id="50" name="Freeform: Shape 49">
              <a:extLst>
                <a:ext uri="{FF2B5EF4-FFF2-40B4-BE49-F238E27FC236}">
                  <a16:creationId xmlns:a16="http://schemas.microsoft.com/office/drawing/2014/main" xmlns="" id="{3711D17B-4C2D-377C-EF11-D3C4DA468B0A}"/>
                </a:ext>
              </a:extLst>
            </p:cNvPr>
            <p:cNvSpPr/>
            <p:nvPr/>
          </p:nvSpPr>
          <p:spPr>
            <a:xfrm>
              <a:off x="4696420" y="4993996"/>
              <a:ext cx="745944" cy="328334"/>
            </a:xfrm>
            <a:custGeom>
              <a:avLst/>
              <a:gdLst>
                <a:gd name="connsiteX0" fmla="*/ 82850 w 474228"/>
                <a:gd name="connsiteY0" fmla="*/ 131470 h 208736"/>
                <a:gd name="connsiteX1" fmla="*/ 222773 w 474228"/>
                <a:gd name="connsiteY1" fmla="*/ 203860 h 208736"/>
                <a:gd name="connsiteX2" fmla="*/ 256110 w 474228"/>
                <a:gd name="connsiteY2" fmla="*/ 206431 h 208736"/>
                <a:gd name="connsiteX3" fmla="*/ 444705 w 474228"/>
                <a:gd name="connsiteY3" fmla="*/ 144043 h 208736"/>
                <a:gd name="connsiteX4" fmla="*/ 471956 w 474228"/>
                <a:gd name="connsiteY4" fmla="*/ 89293 h 208736"/>
                <a:gd name="connsiteX5" fmla="*/ 448801 w 474228"/>
                <a:gd name="connsiteY5" fmla="*/ 63652 h 208736"/>
                <a:gd name="connsiteX6" fmla="*/ 307450 w 474228"/>
                <a:gd name="connsiteY6" fmla="*/ -71 h 208736"/>
                <a:gd name="connsiteX7" fmla="*/ -17 w 474228"/>
                <a:gd name="connsiteY7" fmla="*/ 102037 h 208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228" h="208736">
                  <a:moveTo>
                    <a:pt x="82850" y="131470"/>
                  </a:moveTo>
                  <a:lnTo>
                    <a:pt x="222773" y="203860"/>
                  </a:lnTo>
                  <a:cubicBezTo>
                    <a:pt x="233079" y="209203"/>
                    <a:pt x="245109" y="210137"/>
                    <a:pt x="256110" y="206431"/>
                  </a:cubicBezTo>
                  <a:lnTo>
                    <a:pt x="444705" y="144043"/>
                  </a:lnTo>
                  <a:cubicBezTo>
                    <a:pt x="467346" y="136451"/>
                    <a:pt x="479548" y="111943"/>
                    <a:pt x="471956" y="89293"/>
                  </a:cubicBezTo>
                  <a:cubicBezTo>
                    <a:pt x="468137" y="77901"/>
                    <a:pt x="459745" y="68614"/>
                    <a:pt x="448801" y="63652"/>
                  </a:cubicBezTo>
                  <a:lnTo>
                    <a:pt x="307450" y="-71"/>
                  </a:lnTo>
                  <a:lnTo>
                    <a:pt x="-17" y="102037"/>
                  </a:lnTo>
                  <a:close/>
                </a:path>
              </a:pathLst>
            </a:custGeom>
            <a:solidFill>
              <a:schemeClr val="accent3"/>
            </a:solidFill>
            <a:ln w="9525" cap="flat">
              <a:noFill/>
              <a:prstDash val="solid"/>
              <a:miter/>
            </a:ln>
          </p:spPr>
          <p:txBody>
            <a:bodyPr rtlCol="0" anchor="ctr"/>
            <a:lstStyle/>
            <a:p>
              <a:endParaRPr lang="en-IN"/>
            </a:p>
          </p:txBody>
        </p:sp>
        <p:sp>
          <p:nvSpPr>
            <p:cNvPr id="51" name="Freeform: Shape 50">
              <a:extLst>
                <a:ext uri="{FF2B5EF4-FFF2-40B4-BE49-F238E27FC236}">
                  <a16:creationId xmlns:a16="http://schemas.microsoft.com/office/drawing/2014/main" xmlns="" id="{89BC6B46-A8CD-1880-74F3-C3235BAA6F25}"/>
                </a:ext>
              </a:extLst>
            </p:cNvPr>
            <p:cNvSpPr/>
            <p:nvPr/>
          </p:nvSpPr>
          <p:spPr>
            <a:xfrm>
              <a:off x="2979278" y="4935576"/>
              <a:ext cx="2207710" cy="765462"/>
            </a:xfrm>
            <a:custGeom>
              <a:avLst/>
              <a:gdLst>
                <a:gd name="connsiteX0" fmla="*/ -17 w 1403535"/>
                <a:gd name="connsiteY0" fmla="*/ 483697 h 486637"/>
                <a:gd name="connsiteX1" fmla="*/ 134762 w 1403535"/>
                <a:gd name="connsiteY1" fmla="*/ 478363 h 486637"/>
                <a:gd name="connsiteX2" fmla="*/ 1395395 w 1403535"/>
                <a:gd name="connsiteY2" fmla="*/ 82695 h 486637"/>
                <a:gd name="connsiteX3" fmla="*/ 1398634 w 1403535"/>
                <a:gd name="connsiteY3" fmla="*/ 35927 h 486637"/>
                <a:gd name="connsiteX4" fmla="*/ 1368154 w 1403535"/>
                <a:gd name="connsiteY4" fmla="*/ 303 h 486637"/>
                <a:gd name="connsiteX5" fmla="*/ 115807 w 1403535"/>
                <a:gd name="connsiteY5" fmla="*/ 405306 h 486637"/>
                <a:gd name="connsiteX6" fmla="*/ -17 w 1403535"/>
                <a:gd name="connsiteY6" fmla="*/ 483697 h 486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03535" h="486637">
                  <a:moveTo>
                    <a:pt x="-17" y="483697"/>
                  </a:moveTo>
                  <a:cubicBezTo>
                    <a:pt x="44912" y="488850"/>
                    <a:pt x="90375" y="487059"/>
                    <a:pt x="134762" y="478363"/>
                  </a:cubicBezTo>
                  <a:lnTo>
                    <a:pt x="1395395" y="82695"/>
                  </a:lnTo>
                  <a:cubicBezTo>
                    <a:pt x="1404920" y="79647"/>
                    <a:pt x="1406159" y="58691"/>
                    <a:pt x="1398634" y="35927"/>
                  </a:cubicBezTo>
                  <a:cubicBezTo>
                    <a:pt x="1391109" y="13162"/>
                    <a:pt x="1377393" y="-2745"/>
                    <a:pt x="1368154" y="303"/>
                  </a:cubicBezTo>
                  <a:lnTo>
                    <a:pt x="115807" y="405306"/>
                  </a:lnTo>
                  <a:cubicBezTo>
                    <a:pt x="21986" y="443787"/>
                    <a:pt x="-17" y="483697"/>
                    <a:pt x="-17" y="483697"/>
                  </a:cubicBezTo>
                  <a:close/>
                </a:path>
              </a:pathLst>
            </a:custGeom>
            <a:gradFill>
              <a:gsLst>
                <a:gs pos="0">
                  <a:srgbClr val="FFFFFF"/>
                </a:gs>
                <a:gs pos="6000">
                  <a:srgbClr val="F4F6F7"/>
                </a:gs>
                <a:gs pos="16000">
                  <a:srgbClr val="D7DEE2"/>
                </a:gs>
                <a:gs pos="28000">
                  <a:srgbClr val="ABB9C3"/>
                </a:gs>
                <a:gs pos="61000">
                  <a:srgbClr val="F0EEF0"/>
                </a:gs>
                <a:gs pos="73000">
                  <a:srgbClr val="ECEBEE"/>
                </a:gs>
                <a:gs pos="84000">
                  <a:srgbClr val="E1E3E7"/>
                </a:gs>
                <a:gs pos="94000">
                  <a:srgbClr val="CFD5DB"/>
                </a:gs>
                <a:gs pos="100000">
                  <a:srgbClr val="C0C9D1"/>
                </a:gs>
              </a:gsLst>
              <a:lin ang="15099600" scaled="1"/>
            </a:gradFill>
            <a:ln w="9525" cap="flat">
              <a:noFill/>
              <a:prstDash val="solid"/>
              <a:miter/>
            </a:ln>
          </p:spPr>
          <p:txBody>
            <a:bodyPr rtlCol="0" anchor="ctr"/>
            <a:lstStyle/>
            <a:p>
              <a:endParaRPr lang="en-IN" dirty="0"/>
            </a:p>
          </p:txBody>
        </p:sp>
      </p:grpSp>
      <p:sp>
        <p:nvSpPr>
          <p:cNvPr id="53" name="TextBox 52">
            <a:extLst>
              <a:ext uri="{FF2B5EF4-FFF2-40B4-BE49-F238E27FC236}">
                <a16:creationId xmlns:a16="http://schemas.microsoft.com/office/drawing/2014/main" xmlns="" id="{55790F23-D191-2C1A-1329-10DED746CF01}"/>
              </a:ext>
            </a:extLst>
          </p:cNvPr>
          <p:cNvSpPr txBox="1"/>
          <p:nvPr/>
        </p:nvSpPr>
        <p:spPr>
          <a:xfrm>
            <a:off x="3314369" y="3334674"/>
            <a:ext cx="6902726" cy="1415772"/>
          </a:xfrm>
          <a:prstGeom prst="rect">
            <a:avLst/>
          </a:prstGeom>
          <a:noFill/>
        </p:spPr>
        <p:txBody>
          <a:bodyPr wrap="square">
            <a:spAutoFit/>
          </a:bodyPr>
          <a:lstStyle/>
          <a:p>
            <a:pPr marL="342900" indent="-342900" algn="r" rtl="1">
              <a:buFont typeface="Arial" panose="020B0604020202020204" pitchFamily="34" charset="0"/>
              <a:buChar char="•"/>
            </a:pPr>
            <a:r>
              <a:rPr lang="ar-EG" sz="1800" dirty="0"/>
              <a:t>من بين الباحثين والكتاب الذين قاموا بتطوير هذا المجال، نذكر</a:t>
            </a:r>
            <a:endParaRPr lang="ar-JO" sz="1800" dirty="0"/>
          </a:p>
          <a:p>
            <a:pPr marL="1714500" lvl="3" indent="-342900" algn="r" rtl="1">
              <a:buFont typeface="Arial" panose="020B0604020202020204" pitchFamily="34" charset="0"/>
              <a:buChar char="•"/>
            </a:pPr>
            <a:r>
              <a:rPr lang="ar-EG" sz="1600" dirty="0"/>
              <a:t> </a:t>
            </a:r>
            <a:r>
              <a:rPr lang="en-MY" sz="1600" b="1" dirty="0"/>
              <a:t>Mckenzie Mohr Dong</a:t>
            </a:r>
            <a:r>
              <a:rPr lang="en-MY" sz="1600" dirty="0"/>
              <a:t>،</a:t>
            </a:r>
            <a:endParaRPr lang="ar-JO" sz="1600" dirty="0"/>
          </a:p>
          <a:p>
            <a:pPr marL="1714500" lvl="3" indent="-342900" algn="r" rtl="1">
              <a:buFont typeface="Arial" panose="020B0604020202020204" pitchFamily="34" charset="0"/>
              <a:buChar char="•"/>
            </a:pPr>
            <a:r>
              <a:rPr lang="en-MY" sz="1600" dirty="0"/>
              <a:t> </a:t>
            </a:r>
            <a:r>
              <a:rPr lang="en-MY" sz="1600" b="1" dirty="0"/>
              <a:t>Roberto L. Eduardo</a:t>
            </a:r>
            <a:r>
              <a:rPr lang="en-MY" sz="1600" dirty="0"/>
              <a:t>، </a:t>
            </a:r>
            <a:endParaRPr lang="ar-JO" sz="1600" dirty="0"/>
          </a:p>
          <a:p>
            <a:pPr marL="1714500" lvl="3" indent="-342900" algn="r" rtl="1">
              <a:buFont typeface="Arial" panose="020B0604020202020204" pitchFamily="34" charset="0"/>
              <a:buChar char="•"/>
            </a:pPr>
            <a:r>
              <a:rPr lang="en-MY" sz="1600" b="1" dirty="0"/>
              <a:t>Kotler Philip</a:t>
            </a:r>
            <a:endParaRPr lang="ar-JO" sz="1600" dirty="0"/>
          </a:p>
          <a:p>
            <a:pPr lvl="1" algn="r" rtl="1"/>
            <a:r>
              <a:rPr lang="ar-JO" dirty="0"/>
              <a:t>الذين </a:t>
            </a:r>
            <a:r>
              <a:rPr lang="ar-EG" dirty="0"/>
              <a:t>قدموا رؤى ومفاهيم هامة حول التخطيط لحملات التسويق الاجتماعي.</a:t>
            </a:r>
            <a:endParaRPr lang="en-US" dirty="0"/>
          </a:p>
        </p:txBody>
      </p:sp>
      <p:sp>
        <p:nvSpPr>
          <p:cNvPr id="55" name="TextBox 54">
            <a:extLst>
              <a:ext uri="{FF2B5EF4-FFF2-40B4-BE49-F238E27FC236}">
                <a16:creationId xmlns:a16="http://schemas.microsoft.com/office/drawing/2014/main" xmlns="" id="{BBE41A97-99C9-DFBB-5486-7A98C74584A9}"/>
              </a:ext>
            </a:extLst>
          </p:cNvPr>
          <p:cNvSpPr txBox="1"/>
          <p:nvPr/>
        </p:nvSpPr>
        <p:spPr>
          <a:xfrm>
            <a:off x="3210849" y="4850759"/>
            <a:ext cx="6902726" cy="1384995"/>
          </a:xfrm>
          <a:prstGeom prst="rect">
            <a:avLst/>
          </a:prstGeom>
          <a:noFill/>
        </p:spPr>
        <p:txBody>
          <a:bodyPr wrap="square">
            <a:spAutoFit/>
          </a:bodyPr>
          <a:lstStyle/>
          <a:p>
            <a:pPr marL="342900" indent="-342900" algn="r" rtl="1">
              <a:buFont typeface="Arial" panose="020B0604020202020204" pitchFamily="34" charset="0"/>
              <a:buChar char="•"/>
            </a:pPr>
            <a:r>
              <a:rPr lang="ar-EG" sz="1800" dirty="0"/>
              <a:t>يتضمن تخطيط الحملات الإعلانية </a:t>
            </a:r>
            <a:r>
              <a:rPr lang="ar-JO" sz="1800" dirty="0"/>
              <a:t>:</a:t>
            </a:r>
          </a:p>
          <a:p>
            <a:pPr marL="1714500" lvl="3" indent="-342900" algn="r" rtl="1">
              <a:buFont typeface="Arial" panose="020B0604020202020204" pitchFamily="34" charset="0"/>
              <a:buChar char="•"/>
            </a:pPr>
            <a:r>
              <a:rPr lang="ar-EG" sz="1600" dirty="0"/>
              <a:t>الوقوف على الجمهور المستهدف والهدف المراد تحقيقه، </a:t>
            </a:r>
            <a:endParaRPr lang="en-US" sz="1600" dirty="0"/>
          </a:p>
          <a:p>
            <a:pPr marL="1714500" lvl="3" indent="-342900" algn="r" rtl="1">
              <a:buFont typeface="Arial" panose="020B0604020202020204" pitchFamily="34" charset="0"/>
              <a:buChar char="•"/>
            </a:pPr>
            <a:r>
              <a:rPr lang="ar-EG" sz="1600" dirty="0"/>
              <a:t>بجانب تحديد وسائل تواصل الملائمة معه، </a:t>
            </a:r>
            <a:endParaRPr lang="en-US" sz="1600" dirty="0"/>
          </a:p>
          <a:p>
            <a:pPr marL="1714500" lvl="3" indent="-342900" algn="r" rtl="1">
              <a:buFont typeface="Arial" panose="020B0604020202020204" pitchFamily="34" charset="0"/>
              <a:buChar char="•"/>
            </a:pPr>
            <a:r>
              <a:rPr lang="ar-EG" sz="1600" dirty="0"/>
              <a:t>مع تصميم رسائل وعمل جدول نشر زمني</a:t>
            </a:r>
            <a:endParaRPr lang="en-US" sz="1600" dirty="0"/>
          </a:p>
          <a:p>
            <a:pPr marL="1714500" lvl="3" indent="-342900" algn="r" rtl="1">
              <a:buFont typeface="Arial" panose="020B0604020202020204" pitchFamily="34" charset="0"/>
              <a:buChar char="•"/>
            </a:pPr>
            <a:r>
              <a:rPr lang="ar-EG" sz="1600" dirty="0"/>
              <a:t> والوقوف على النتائج من أجل تقييم الأداء</a:t>
            </a:r>
            <a:r>
              <a:rPr lang="ar-EG" dirty="0"/>
              <a:t>.</a:t>
            </a:r>
          </a:p>
        </p:txBody>
      </p:sp>
    </p:spTree>
    <p:extLst>
      <p:ext uri="{BB962C8B-B14F-4D97-AF65-F5344CB8AC3E}">
        <p14:creationId xmlns:p14="http://schemas.microsoft.com/office/powerpoint/2010/main" val="5037311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61876" y="1233078"/>
            <a:ext cx="9345750" cy="5341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01423" y="1438184"/>
            <a:ext cx="8466655" cy="523220"/>
          </a:xfrm>
          <a:prstGeom prst="rect">
            <a:avLst/>
          </a:prstGeom>
          <a:noFill/>
        </p:spPr>
        <p:txBody>
          <a:bodyPr wrap="square" rtlCol="0">
            <a:spAutoFit/>
          </a:bodyPr>
          <a:lstStyle/>
          <a:p>
            <a:pPr algn="just" rtl="1"/>
            <a:r>
              <a:rPr lang="en-US" sz="2800" b="1" dirty="0"/>
              <a:t>.6</a:t>
            </a:r>
            <a:r>
              <a:rPr lang="ar-EG" sz="2800" b="1" dirty="0"/>
              <a:t> 2. أهمية تخطيط الحملات التسويق الاجتماعي</a:t>
            </a:r>
            <a:r>
              <a:rPr lang="ar-EG" sz="2800" dirty="0"/>
              <a:t> </a:t>
            </a:r>
            <a:endParaRPr lang="ar-EG" sz="2800" b="1" dirty="0"/>
          </a:p>
        </p:txBody>
      </p:sp>
      <p:sp>
        <p:nvSpPr>
          <p:cNvPr id="4" name="TextBox 3">
            <a:extLst>
              <a:ext uri="{FF2B5EF4-FFF2-40B4-BE49-F238E27FC236}">
                <a16:creationId xmlns:a16="http://schemas.microsoft.com/office/drawing/2014/main" xmlns="" id="{629F0848-1A29-B3FB-D59A-8603AADC96AD}"/>
              </a:ext>
            </a:extLst>
          </p:cNvPr>
          <p:cNvSpPr txBox="1"/>
          <p:nvPr/>
        </p:nvSpPr>
        <p:spPr>
          <a:xfrm>
            <a:off x="1601424" y="1699794"/>
            <a:ext cx="8399116" cy="1200329"/>
          </a:xfrm>
          <a:prstGeom prst="rect">
            <a:avLst/>
          </a:prstGeom>
          <a:noFill/>
        </p:spPr>
        <p:txBody>
          <a:bodyPr wrap="square" rtlCol="0">
            <a:spAutoFit/>
          </a:bodyPr>
          <a:lstStyle/>
          <a:p>
            <a:pPr marL="285750" indent="-285750" algn="r" rtl="1">
              <a:buFont typeface="Wingdings" panose="05000000000000000000" pitchFamily="2" charset="2"/>
              <a:buChar char="Ø"/>
            </a:pPr>
            <a:endParaRPr lang="ar-EG" b="1" dirty="0"/>
          </a:p>
          <a:p>
            <a:pPr algn="r"/>
            <a:r>
              <a:rPr lang="ar-EG" dirty="0"/>
              <a:t>يُعد تخطيط الحملات الإعلامية عنصرًا أساسيًا في نجاح أي علامة تجارية، حيث يضمن توجيه الجهود الإعلامية نحو أهداف محددة بفعالية واحترافية. وتكمن أهمية هذا التخطيط في عدة جوانب، من أبرزها:</a:t>
            </a:r>
          </a:p>
          <a:p>
            <a:pPr lvl="0" algn="r" rtl="1"/>
            <a:endParaRPr lang="ar-EG" dirty="0"/>
          </a:p>
        </p:txBody>
      </p:sp>
      <p:sp>
        <p:nvSpPr>
          <p:cNvPr id="2" name="TextBox 1">
            <a:extLst>
              <a:ext uri="{FF2B5EF4-FFF2-40B4-BE49-F238E27FC236}">
                <a16:creationId xmlns:a16="http://schemas.microsoft.com/office/drawing/2014/main" xmlns="" id="{63BDDE77-D4D7-5886-A6AA-D0F934E67307}"/>
              </a:ext>
            </a:extLst>
          </p:cNvPr>
          <p:cNvSpPr txBox="1"/>
          <p:nvPr/>
        </p:nvSpPr>
        <p:spPr>
          <a:xfrm>
            <a:off x="6096000" y="2823179"/>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تحقيق الأهداف بدقة:</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A43F5A1C-1FA8-9805-ECFB-212212704C11}"/>
              </a:ext>
            </a:extLst>
          </p:cNvPr>
          <p:cNvSpPr txBox="1"/>
          <p:nvPr/>
        </p:nvSpPr>
        <p:spPr>
          <a:xfrm>
            <a:off x="6096000" y="4157760"/>
            <a:ext cx="3840726" cy="338554"/>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رفع وعي الجمهور بالعلامة التجارية:</a:t>
            </a:r>
          </a:p>
        </p:txBody>
      </p:sp>
      <p:sp>
        <p:nvSpPr>
          <p:cNvPr id="8" name="TextBox 7">
            <a:extLst>
              <a:ext uri="{FF2B5EF4-FFF2-40B4-BE49-F238E27FC236}">
                <a16:creationId xmlns:a16="http://schemas.microsoft.com/office/drawing/2014/main" xmlns="" id="{3D600795-DF21-A792-45C8-01B9A628ECD9}"/>
              </a:ext>
            </a:extLst>
          </p:cNvPr>
          <p:cNvSpPr txBox="1"/>
          <p:nvPr/>
        </p:nvSpPr>
        <p:spPr>
          <a:xfrm>
            <a:off x="1668116" y="2815159"/>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تحقيق الكفاءة التسويقية وتقليل الهدر:</a:t>
            </a:r>
          </a:p>
        </p:txBody>
      </p:sp>
      <p:sp>
        <p:nvSpPr>
          <p:cNvPr id="11" name="TextBox 10">
            <a:extLst>
              <a:ext uri="{FF2B5EF4-FFF2-40B4-BE49-F238E27FC236}">
                <a16:creationId xmlns:a16="http://schemas.microsoft.com/office/drawing/2014/main" xmlns="" id="{D4D03677-5A61-1736-A15E-8BBC8CDB271F}"/>
              </a:ext>
            </a:extLst>
          </p:cNvPr>
          <p:cNvSpPr txBox="1"/>
          <p:nvPr/>
        </p:nvSpPr>
        <p:spPr>
          <a:xfrm>
            <a:off x="6096000" y="3262691"/>
            <a:ext cx="3904540" cy="738664"/>
          </a:xfrm>
          <a:prstGeom prst="rect">
            <a:avLst/>
          </a:prstGeom>
          <a:noFill/>
        </p:spPr>
        <p:txBody>
          <a:bodyPr wrap="square">
            <a:spAutoFit/>
          </a:bodyPr>
          <a:lstStyle/>
          <a:p>
            <a:pPr algn="r"/>
            <a:r>
              <a:rPr lang="ar-EG" sz="1400" dirty="0"/>
              <a:t>من خلال وضع خطة محكمة، تُصبح الحملة الإعلامية أكثر قدرة على الوصول إلى النتائج المرجوة، سواء كانت زيادة الوعي، تحسين الصورة الذهنية، أو رفع معدلات التفاعل والمبيعات.</a:t>
            </a:r>
            <a:endParaRPr lang="en-US" sz="1400" dirty="0"/>
          </a:p>
        </p:txBody>
      </p:sp>
      <p:sp>
        <p:nvSpPr>
          <p:cNvPr id="12" name="TextBox 11">
            <a:extLst>
              <a:ext uri="{FF2B5EF4-FFF2-40B4-BE49-F238E27FC236}">
                <a16:creationId xmlns:a16="http://schemas.microsoft.com/office/drawing/2014/main" xmlns="" id="{50D54AB3-023C-FD16-170A-E782628E6728}"/>
              </a:ext>
            </a:extLst>
          </p:cNvPr>
          <p:cNvSpPr txBox="1"/>
          <p:nvPr/>
        </p:nvSpPr>
        <p:spPr>
          <a:xfrm>
            <a:off x="6032186" y="4573523"/>
            <a:ext cx="3904540" cy="738664"/>
          </a:xfrm>
          <a:prstGeom prst="rect">
            <a:avLst/>
          </a:prstGeom>
          <a:noFill/>
        </p:spPr>
        <p:txBody>
          <a:bodyPr wrap="square">
            <a:spAutoFit/>
          </a:bodyPr>
          <a:lstStyle/>
          <a:p>
            <a:pPr algn="r"/>
            <a:r>
              <a:rPr lang="ar-EG" sz="1400" dirty="0"/>
              <a:t>التخطيط الجيد يساعد في إيصال الرسائل المناسبة إلى الجمهور المستهدف، مما يساهم في تعزيز المعرفة بالعلامة التجارية وترسيخها في أذهان المتلقين.</a:t>
            </a:r>
            <a:endParaRPr lang="en-US" sz="1400" dirty="0"/>
          </a:p>
        </p:txBody>
      </p:sp>
      <p:sp>
        <p:nvSpPr>
          <p:cNvPr id="13" name="TextBox 12">
            <a:extLst>
              <a:ext uri="{FF2B5EF4-FFF2-40B4-BE49-F238E27FC236}">
                <a16:creationId xmlns:a16="http://schemas.microsoft.com/office/drawing/2014/main" xmlns="" id="{6F3D7AC1-4935-7DB3-5463-3E9B30F611E1}"/>
              </a:ext>
            </a:extLst>
          </p:cNvPr>
          <p:cNvSpPr txBox="1"/>
          <p:nvPr/>
        </p:nvSpPr>
        <p:spPr>
          <a:xfrm>
            <a:off x="6096000" y="5413145"/>
            <a:ext cx="3840726" cy="338554"/>
          </a:xfrm>
          <a:prstGeom prst="rect">
            <a:avLst/>
          </a:prstGeom>
          <a:solidFill>
            <a:schemeClr val="accent6"/>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بناء صورة ايجابية:</a:t>
            </a:r>
          </a:p>
        </p:txBody>
      </p:sp>
      <p:sp>
        <p:nvSpPr>
          <p:cNvPr id="14" name="TextBox 13">
            <a:extLst>
              <a:ext uri="{FF2B5EF4-FFF2-40B4-BE49-F238E27FC236}">
                <a16:creationId xmlns:a16="http://schemas.microsoft.com/office/drawing/2014/main" xmlns="" id="{01A23349-7DBF-81EB-7433-B3397BA9FB95}"/>
              </a:ext>
            </a:extLst>
          </p:cNvPr>
          <p:cNvSpPr txBox="1"/>
          <p:nvPr/>
        </p:nvSpPr>
        <p:spPr>
          <a:xfrm>
            <a:off x="6032186" y="5828908"/>
            <a:ext cx="3904540" cy="523220"/>
          </a:xfrm>
          <a:prstGeom prst="rect">
            <a:avLst/>
          </a:prstGeom>
          <a:noFill/>
        </p:spPr>
        <p:txBody>
          <a:bodyPr wrap="square">
            <a:spAutoFit/>
          </a:bodyPr>
          <a:lstStyle/>
          <a:p>
            <a:pPr algn="r"/>
            <a:r>
              <a:rPr lang="ar-EG" sz="1400" dirty="0"/>
              <a:t>الحملات المُنظّمة تُظهر العلامة التجارية بمظهر احترافي وجذاب، وهو ما يُعزز ثقة الجمهور بها ويُسهم في تحسين سمعتها </a:t>
            </a:r>
            <a:r>
              <a:rPr lang="ar-JO" sz="1400" dirty="0"/>
              <a:t>ب</a:t>
            </a:r>
            <a:r>
              <a:rPr lang="ar-EG" sz="1400" dirty="0"/>
              <a:t>السوق.</a:t>
            </a:r>
          </a:p>
        </p:txBody>
      </p:sp>
      <p:sp>
        <p:nvSpPr>
          <p:cNvPr id="15" name="TextBox 14">
            <a:extLst>
              <a:ext uri="{FF2B5EF4-FFF2-40B4-BE49-F238E27FC236}">
                <a16:creationId xmlns:a16="http://schemas.microsoft.com/office/drawing/2014/main" xmlns="" id="{B3956B86-59E1-D2A7-2F59-6DFDFB46DEA1}"/>
              </a:ext>
            </a:extLst>
          </p:cNvPr>
          <p:cNvSpPr txBox="1"/>
          <p:nvPr/>
        </p:nvSpPr>
        <p:spPr>
          <a:xfrm>
            <a:off x="1668116" y="3217250"/>
            <a:ext cx="3904540" cy="738664"/>
          </a:xfrm>
          <a:prstGeom prst="rect">
            <a:avLst/>
          </a:prstGeom>
          <a:noFill/>
        </p:spPr>
        <p:txBody>
          <a:bodyPr wrap="square">
            <a:spAutoFit/>
          </a:bodyPr>
          <a:lstStyle/>
          <a:p>
            <a:pPr algn="r"/>
            <a:r>
              <a:rPr lang="ar-EG" sz="1400" dirty="0"/>
              <a:t>التخطيط يضمن استخدام الموارد المالية والبشرية بأفضل طريقة ممكنة، من خلال اختيار الوسائل الأكثر فاعلية للوصول إلى الجمهور المناسب في الوقت المناسب.</a:t>
            </a:r>
            <a:endParaRPr lang="en-US" sz="1400" dirty="0"/>
          </a:p>
        </p:txBody>
      </p:sp>
      <p:sp>
        <p:nvSpPr>
          <p:cNvPr id="19" name="TextBox 18">
            <a:extLst>
              <a:ext uri="{FF2B5EF4-FFF2-40B4-BE49-F238E27FC236}">
                <a16:creationId xmlns:a16="http://schemas.microsoft.com/office/drawing/2014/main" xmlns="" id="{D8E58524-D6D0-5016-34F2-4F17C656B8A7}"/>
              </a:ext>
            </a:extLst>
          </p:cNvPr>
          <p:cNvSpPr txBox="1"/>
          <p:nvPr/>
        </p:nvSpPr>
        <p:spPr>
          <a:xfrm>
            <a:off x="1668116" y="4230056"/>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المرونة والتعديل عند الحاجة:</a:t>
            </a:r>
          </a:p>
        </p:txBody>
      </p:sp>
      <p:sp>
        <p:nvSpPr>
          <p:cNvPr id="20" name="TextBox 19">
            <a:extLst>
              <a:ext uri="{FF2B5EF4-FFF2-40B4-BE49-F238E27FC236}">
                <a16:creationId xmlns:a16="http://schemas.microsoft.com/office/drawing/2014/main" xmlns="" id="{E96A9000-184F-D85E-E353-61BA58CFB904}"/>
              </a:ext>
            </a:extLst>
          </p:cNvPr>
          <p:cNvSpPr txBox="1"/>
          <p:nvPr/>
        </p:nvSpPr>
        <p:spPr>
          <a:xfrm>
            <a:off x="1668116" y="4632147"/>
            <a:ext cx="3904540" cy="523220"/>
          </a:xfrm>
          <a:prstGeom prst="rect">
            <a:avLst/>
          </a:prstGeom>
          <a:noFill/>
        </p:spPr>
        <p:txBody>
          <a:bodyPr wrap="square">
            <a:spAutoFit/>
          </a:bodyPr>
          <a:lstStyle/>
          <a:p>
            <a:pPr algn="r"/>
            <a:r>
              <a:rPr lang="ar-EG" sz="1400" dirty="0"/>
              <a:t>بفضل وجود خطة واضحة، يمكن تقييم الأداء باستمرار وإجراء التعديلات المطلوبة لتحسين النتائج.</a:t>
            </a:r>
          </a:p>
        </p:txBody>
      </p:sp>
    </p:spTree>
    <p:extLst>
      <p:ext uri="{BB962C8B-B14F-4D97-AF65-F5344CB8AC3E}">
        <p14:creationId xmlns:p14="http://schemas.microsoft.com/office/powerpoint/2010/main" val="94685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457968" y="1108750"/>
            <a:ext cx="3397212" cy="524835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341593" y="1311964"/>
            <a:ext cx="9345750" cy="47033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177971" y="1732475"/>
            <a:ext cx="12439338" cy="523220"/>
          </a:xfrm>
          <a:prstGeom prst="rect">
            <a:avLst/>
          </a:prstGeom>
          <a:noFill/>
        </p:spPr>
        <p:txBody>
          <a:bodyPr wrap="square" rtlCol="0">
            <a:spAutoFit/>
          </a:bodyPr>
          <a:lstStyle/>
          <a:p>
            <a:pPr algn="just" rtl="1"/>
            <a:r>
              <a:rPr lang="ar-JO" sz="2800" b="1" dirty="0"/>
              <a:t>7</a:t>
            </a:r>
            <a:r>
              <a:rPr lang="ar-EG" sz="2800" b="1" dirty="0"/>
              <a:t>. 2. الخطوات الرئيسية لتخطيط حملة التسويق الاجتماعي</a:t>
            </a:r>
          </a:p>
        </p:txBody>
      </p:sp>
      <p:sp>
        <p:nvSpPr>
          <p:cNvPr id="2" name="TextBox 1">
            <a:extLst>
              <a:ext uri="{FF2B5EF4-FFF2-40B4-BE49-F238E27FC236}">
                <a16:creationId xmlns:a16="http://schemas.microsoft.com/office/drawing/2014/main" xmlns="" id="{6F509EE5-3836-C61C-3F5D-39D6EFDF021F}"/>
              </a:ext>
            </a:extLst>
          </p:cNvPr>
          <p:cNvSpPr txBox="1"/>
          <p:nvPr/>
        </p:nvSpPr>
        <p:spPr>
          <a:xfrm>
            <a:off x="5041698" y="2365209"/>
            <a:ext cx="6003032" cy="2954655"/>
          </a:xfrm>
          <a:prstGeom prst="rect">
            <a:avLst/>
          </a:prstGeom>
          <a:noFill/>
        </p:spPr>
        <p:txBody>
          <a:bodyPr wrap="square" rtlCol="0">
            <a:spAutoFit/>
          </a:bodyPr>
          <a:lstStyle/>
          <a:p>
            <a:pPr marL="457200" indent="-457200" algn="r" rtl="1">
              <a:buAutoNum type="arabicPeriod"/>
            </a:pPr>
            <a:r>
              <a:rPr lang="ar-EG" sz="2400" b="1" dirty="0">
                <a:solidFill>
                  <a:srgbClr val="C00000"/>
                </a:solidFill>
              </a:rPr>
              <a:t>دراسة وتحليل الوضع</a:t>
            </a:r>
          </a:p>
          <a:p>
            <a:pPr marL="342900" indent="-342900" algn="r" rtl="1">
              <a:buAutoNum type="arabicPeriod"/>
            </a:pPr>
            <a:endParaRPr lang="ar-EG" dirty="0"/>
          </a:p>
          <a:p>
            <a:pPr marL="285750" indent="-285750" algn="just" rtl="1">
              <a:buFont typeface="Arial" panose="020B0604020202020204" pitchFamily="34" charset="0"/>
              <a:buChar char="•"/>
            </a:pPr>
            <a:r>
              <a:rPr lang="ar-EG" dirty="0"/>
              <a:t>هذه المرحلة تُعد الأساس لنجاح الحملة التسويقية الاجتماعية، حيث يتم تحديد </a:t>
            </a:r>
            <a:r>
              <a:rPr lang="ar-EG" b="1" dirty="0"/>
              <a:t>احتياجات</a:t>
            </a:r>
            <a:r>
              <a:rPr lang="ar-EG" dirty="0"/>
              <a:t> و</a:t>
            </a:r>
            <a:r>
              <a:rPr lang="ar-EG" b="1" dirty="0"/>
              <a:t>رغبات</a:t>
            </a:r>
            <a:r>
              <a:rPr lang="ar-EG" dirty="0"/>
              <a:t> الجمهور المستهدف.</a:t>
            </a:r>
          </a:p>
          <a:p>
            <a:pPr marL="285750" indent="-285750" algn="r" rtl="1">
              <a:buFont typeface="Arial" panose="020B0604020202020204" pitchFamily="34" charset="0"/>
              <a:buChar char="•"/>
            </a:pPr>
            <a:r>
              <a:rPr lang="ar-EG" dirty="0"/>
              <a:t>تحديد المشكلة الاجتماعية التي يعاني منها الجمهور وتوجيه الحملة بشكل يتناسب مع احتياجاتهم.</a:t>
            </a:r>
            <a:br>
              <a:rPr lang="ar-EG" dirty="0"/>
            </a:br>
            <a:r>
              <a:rPr lang="ar-EG" dirty="0"/>
              <a:t>على سبيل المثال، إذا كانت الحملة تتعلق بتقليل معدلات التدخين، فإن الخطوة الأولى هي فهم الأسباب الكامنة وراء تدخين الأفراد وما هي العوامل المحفزة لترك هذه العادة.</a:t>
            </a:r>
          </a:p>
          <a:p>
            <a:pPr marL="285750" indent="-285750" algn="r" rtl="1">
              <a:buFont typeface="Arial" panose="020B0604020202020204" pitchFamily="34" charset="0"/>
              <a:buChar char="•"/>
            </a:pPr>
            <a:endParaRPr lang="ar-EG" dirty="0"/>
          </a:p>
        </p:txBody>
      </p:sp>
      <p:pic>
        <p:nvPicPr>
          <p:cNvPr id="8" name="Picture 7">
            <a:extLst>
              <a:ext uri="{FF2B5EF4-FFF2-40B4-BE49-F238E27FC236}">
                <a16:creationId xmlns:a16="http://schemas.microsoft.com/office/drawing/2014/main" xmlns="" id="{1017B940-BDEA-7F77-B6D8-0CBEC8A62235}"/>
              </a:ext>
            </a:extLst>
          </p:cNvPr>
          <p:cNvPicPr>
            <a:picLocks noChangeAspect="1"/>
          </p:cNvPicPr>
          <p:nvPr/>
        </p:nvPicPr>
        <p:blipFill>
          <a:blip r:embed="rId3"/>
          <a:stretch>
            <a:fillRect/>
          </a:stretch>
        </p:blipFill>
        <p:spPr>
          <a:xfrm>
            <a:off x="1443731" y="3663651"/>
            <a:ext cx="3597967" cy="2175607"/>
          </a:xfrm>
          <a:prstGeom prst="rect">
            <a:avLst/>
          </a:prstGeom>
        </p:spPr>
      </p:pic>
    </p:spTree>
    <p:extLst>
      <p:ext uri="{BB962C8B-B14F-4D97-AF65-F5344CB8AC3E}">
        <p14:creationId xmlns:p14="http://schemas.microsoft.com/office/powerpoint/2010/main" val="39385270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5008" y="1632922"/>
            <a:ext cx="9345750" cy="3936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6F509EE5-3836-C61C-3F5D-39D6EFDF021F}"/>
              </a:ext>
            </a:extLst>
          </p:cNvPr>
          <p:cNvSpPr txBox="1"/>
          <p:nvPr/>
        </p:nvSpPr>
        <p:spPr>
          <a:xfrm>
            <a:off x="2078427" y="1799153"/>
            <a:ext cx="8262558" cy="1000274"/>
          </a:xfrm>
          <a:prstGeom prst="rect">
            <a:avLst/>
          </a:prstGeom>
          <a:noFill/>
        </p:spPr>
        <p:txBody>
          <a:bodyPr wrap="square" rtlCol="0">
            <a:spAutoFit/>
          </a:bodyPr>
          <a:lstStyle/>
          <a:p>
            <a:pPr lvl="1" algn="r" rtl="1"/>
            <a:r>
              <a:rPr lang="ar-EG" sz="2400" b="1" dirty="0"/>
              <a:t>2</a:t>
            </a:r>
            <a:r>
              <a:rPr lang="ar-JO" sz="2400" b="1" dirty="0"/>
              <a:t>.7</a:t>
            </a:r>
            <a:r>
              <a:rPr lang="ar-EG" sz="2400" b="1" dirty="0"/>
              <a:t>.1. دراسة وتحليل </a:t>
            </a:r>
            <a:r>
              <a:rPr lang="ar-EG" sz="2400" b="1" dirty="0" smtClean="0"/>
              <a:t>الوضع باستخدام </a:t>
            </a:r>
            <a:r>
              <a:rPr lang="ar-EG" sz="2400" b="1" dirty="0"/>
              <a:t>ادوات مدعومة بالذكاء </a:t>
            </a:r>
            <a:r>
              <a:rPr lang="ar-EG" sz="2400" b="1" dirty="0"/>
              <a:t>الاصطناعي</a:t>
            </a:r>
            <a:endParaRPr lang="ar-JO" sz="2400" b="1" dirty="0"/>
          </a:p>
          <a:p>
            <a:pPr lvl="1" algn="r" rtl="1"/>
            <a:endParaRPr lang="en-US" sz="1100" b="1" dirty="0">
              <a:solidFill>
                <a:srgbClr val="C00000"/>
              </a:solidFill>
            </a:endParaRPr>
          </a:p>
          <a:p>
            <a:pPr lvl="1" algn="r" rtl="1"/>
            <a:endParaRPr lang="en-MY" sz="2400" u="sng" dirty="0">
              <a:solidFill>
                <a:srgbClr val="C00000"/>
              </a:solidFill>
            </a:endParaRPr>
          </a:p>
        </p:txBody>
      </p:sp>
      <p:sp>
        <p:nvSpPr>
          <p:cNvPr id="3" name="TextBox 2">
            <a:extLst>
              <a:ext uri="{FF2B5EF4-FFF2-40B4-BE49-F238E27FC236}">
                <a16:creationId xmlns:a16="http://schemas.microsoft.com/office/drawing/2014/main" xmlns="" id="{2238F2C1-1317-E59C-5156-767824189E1B}"/>
              </a:ext>
            </a:extLst>
          </p:cNvPr>
          <p:cNvSpPr txBox="1"/>
          <p:nvPr/>
        </p:nvSpPr>
        <p:spPr>
          <a:xfrm>
            <a:off x="5887883" y="2440865"/>
            <a:ext cx="3840726" cy="338554"/>
          </a:xfrm>
          <a:prstGeom prst="rect">
            <a:avLst/>
          </a:prstGeom>
          <a:solidFill>
            <a:srgbClr val="5B9BD5"/>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كيفية التنفيذ</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CD9CBA59-CD80-FC96-65E4-F68C0C2F2129}"/>
              </a:ext>
            </a:extLst>
          </p:cNvPr>
          <p:cNvSpPr txBox="1"/>
          <p:nvPr/>
        </p:nvSpPr>
        <p:spPr>
          <a:xfrm>
            <a:off x="5516216" y="2839054"/>
            <a:ext cx="4824769" cy="2246769"/>
          </a:xfrm>
          <a:prstGeom prst="rect">
            <a:avLst/>
          </a:prstGeom>
          <a:noFill/>
        </p:spPr>
        <p:txBody>
          <a:bodyPr wrap="square">
            <a:spAutoFit/>
          </a:bodyPr>
          <a:lstStyle/>
          <a:p>
            <a:pPr algn="r" rtl="1"/>
            <a:r>
              <a:rPr lang="ar-EG" sz="1400" b="1" dirty="0"/>
              <a:t>البحث والتحليل</a:t>
            </a:r>
            <a:r>
              <a:rPr lang="ar-EG" sz="1400" dirty="0"/>
              <a:t>:</a:t>
            </a:r>
            <a:endParaRPr lang="ar-JO" sz="1400" dirty="0"/>
          </a:p>
          <a:p>
            <a:pPr algn="r" rtl="1"/>
            <a:r>
              <a:rPr lang="ar-JO" sz="1400" dirty="0"/>
              <a:t>	</a:t>
            </a:r>
            <a:r>
              <a:rPr lang="ar-EG" sz="1400" dirty="0"/>
              <a:t>إجراء أبحاث ميدانية باستخدام أدوات مثل </a:t>
            </a:r>
            <a:r>
              <a:rPr lang="ar-EG" sz="1400" b="1" dirty="0"/>
              <a:t>استطلاعات </a:t>
            </a:r>
            <a:r>
              <a:rPr lang="ar-JO" sz="1400" b="1" dirty="0"/>
              <a:t>	</a:t>
            </a:r>
            <a:r>
              <a:rPr lang="ar-EG" sz="1400" b="1" dirty="0"/>
              <a:t>الرأي</a:t>
            </a:r>
            <a:r>
              <a:rPr lang="ar-EG" sz="1400" dirty="0"/>
              <a:t>، </a:t>
            </a:r>
            <a:r>
              <a:rPr lang="ar-EG" sz="1400" b="1" dirty="0"/>
              <a:t>المقابلات</a:t>
            </a:r>
            <a:r>
              <a:rPr lang="ar-EG" sz="1400" dirty="0"/>
              <a:t>، أو </a:t>
            </a:r>
            <a:r>
              <a:rPr lang="ar-EG" sz="1400" b="1" dirty="0"/>
              <a:t>المجموعات النقاشية</a:t>
            </a:r>
            <a:r>
              <a:rPr lang="ar-EG" sz="1400" dirty="0"/>
              <a:t> لفهم </a:t>
            </a:r>
            <a:r>
              <a:rPr lang="ar-JO" sz="1400" dirty="0"/>
              <a:t>	</a:t>
            </a:r>
            <a:r>
              <a:rPr lang="ar-EG" sz="1400" dirty="0"/>
              <a:t>التصورات والاحتياجات</a:t>
            </a:r>
            <a:r>
              <a:rPr lang="ar-EG" sz="1400" dirty="0" smtClean="0"/>
              <a:t>. </a:t>
            </a:r>
            <a:r>
              <a:rPr lang="ar-EG" sz="1400" b="1" dirty="0"/>
              <a:t>يمكن استخدام الذكاء الاصطناعي لتحليل نتائج </a:t>
            </a:r>
            <a:r>
              <a:rPr lang="ar-EG" sz="1400" dirty="0"/>
              <a:t>الاستطلاعات بشكل أسرع وأكثر دقة، من خلال التعرف على الأنماط والاتجاهات في الإجابات</a:t>
            </a:r>
            <a:endParaRPr lang="ar-JO" sz="1400" dirty="0"/>
          </a:p>
          <a:p>
            <a:pPr algn="r" rtl="1"/>
            <a:endParaRPr lang="ar-JO" sz="1400" dirty="0"/>
          </a:p>
          <a:p>
            <a:pPr marL="1657350" lvl="3" indent="-285750" algn="r" rtl="1">
              <a:buFont typeface="Arial" panose="020B0604020202020204" pitchFamily="34" charset="0"/>
              <a:buChar char="•"/>
            </a:pPr>
            <a:r>
              <a:rPr lang="ar-EG" sz="1400" dirty="0"/>
              <a:t> </a:t>
            </a:r>
            <a:r>
              <a:rPr lang="ar-EG" sz="1400" b="1" dirty="0"/>
              <a:t>الاستفادة من البيانات الرقمية</a:t>
            </a:r>
            <a:r>
              <a:rPr lang="ar-EG" sz="1400" dirty="0"/>
              <a:t>: من خلال </a:t>
            </a:r>
            <a:r>
              <a:rPr lang="ar-EG" sz="1400" b="1" dirty="0"/>
              <a:t>التحليل الرقمي</a:t>
            </a:r>
            <a:r>
              <a:rPr lang="ar-EG" sz="1400" dirty="0"/>
              <a:t> لبيانات الإنترنت ومنصات التواصل الاجتماعي (مثل تتبع المحادثات حول الموضوع عبر </a:t>
            </a:r>
            <a:r>
              <a:rPr lang="en-MY" sz="1400" b="1" dirty="0"/>
              <a:t>Twitter</a:t>
            </a:r>
            <a:r>
              <a:rPr lang="en-MY" sz="1400" dirty="0"/>
              <a:t> </a:t>
            </a:r>
            <a:r>
              <a:rPr lang="ar-EG" sz="1400" dirty="0"/>
              <a:t>أو </a:t>
            </a:r>
            <a:r>
              <a:rPr lang="en-MY" sz="1400" b="1" dirty="0"/>
              <a:t>Facebook</a:t>
            </a:r>
            <a:r>
              <a:rPr lang="ar-JO" sz="1400" b="1" dirty="0"/>
              <a:t>)</a:t>
            </a:r>
            <a:endParaRPr lang="ar-JO" sz="1400" dirty="0"/>
          </a:p>
        </p:txBody>
      </p:sp>
      <p:sp>
        <p:nvSpPr>
          <p:cNvPr id="12" name="TextBox 11">
            <a:extLst>
              <a:ext uri="{FF2B5EF4-FFF2-40B4-BE49-F238E27FC236}">
                <a16:creationId xmlns:a16="http://schemas.microsoft.com/office/drawing/2014/main" xmlns="" id="{429BBE0A-F5E8-EB40-71DA-7FC7B944FD05}"/>
              </a:ext>
            </a:extLst>
          </p:cNvPr>
          <p:cNvSpPr txBox="1"/>
          <p:nvPr/>
        </p:nvSpPr>
        <p:spPr>
          <a:xfrm>
            <a:off x="1520176" y="2299290"/>
            <a:ext cx="3840726" cy="584775"/>
          </a:xfrm>
          <a:prstGeom prst="rect">
            <a:avLst/>
          </a:prstGeom>
          <a:solidFill>
            <a:schemeClr val="accent2"/>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التسويق الرقمي في هذه المرحلة:</a:t>
            </a:r>
          </a:p>
        </p:txBody>
      </p:sp>
      <p:sp>
        <p:nvSpPr>
          <p:cNvPr id="14" name="TextBox 13">
            <a:extLst>
              <a:ext uri="{FF2B5EF4-FFF2-40B4-BE49-F238E27FC236}">
                <a16:creationId xmlns:a16="http://schemas.microsoft.com/office/drawing/2014/main" xmlns="" id="{EAEFB837-68C9-5F0B-277D-5DA0ED52BF2B}"/>
              </a:ext>
            </a:extLst>
          </p:cNvPr>
          <p:cNvSpPr txBox="1"/>
          <p:nvPr/>
        </p:nvSpPr>
        <p:spPr>
          <a:xfrm>
            <a:off x="1878496" y="2911128"/>
            <a:ext cx="3506109" cy="2677656"/>
          </a:xfrm>
          <a:prstGeom prst="rect">
            <a:avLst/>
          </a:prstGeom>
          <a:noFill/>
        </p:spPr>
        <p:txBody>
          <a:bodyPr wrap="square">
            <a:spAutoFit/>
          </a:bodyPr>
          <a:lstStyle/>
          <a:p>
            <a:pPr algn="r" rtl="1"/>
            <a:r>
              <a:rPr lang="ar-EG" sz="1400" b="1" dirty="0"/>
              <a:t>الرقمي</a:t>
            </a:r>
            <a:r>
              <a:rPr lang="ar-EG" sz="1400" dirty="0"/>
              <a:t> مثل </a:t>
            </a:r>
            <a:r>
              <a:rPr lang="en-MY" sz="1400" b="1" dirty="0"/>
              <a:t>Google </a:t>
            </a:r>
            <a:r>
              <a:rPr lang="en-MY" sz="1400" b="1" dirty="0">
                <a:solidFill>
                  <a:srgbClr val="C00000"/>
                </a:solidFill>
              </a:rPr>
              <a:t>Analytics</a:t>
            </a:r>
            <a:r>
              <a:rPr lang="en-MY" sz="1400" dirty="0">
                <a:solidFill>
                  <a:srgbClr val="C00000"/>
                </a:solidFill>
              </a:rPr>
              <a:t> </a:t>
            </a:r>
            <a:r>
              <a:rPr lang="ar-EG" sz="1400" dirty="0">
                <a:solidFill>
                  <a:srgbClr val="C00000"/>
                </a:solidFill>
              </a:rPr>
              <a:t>و </a:t>
            </a:r>
            <a:r>
              <a:rPr lang="en-MY" sz="1400" b="1" dirty="0">
                <a:solidFill>
                  <a:srgbClr val="C00000"/>
                </a:solidFill>
              </a:rPr>
              <a:t>Social Media Insights</a:t>
            </a:r>
            <a:r>
              <a:rPr lang="en-MY" sz="1400" dirty="0">
                <a:solidFill>
                  <a:srgbClr val="C00000"/>
                </a:solidFill>
              </a:rPr>
              <a:t> </a:t>
            </a:r>
          </a:p>
          <a:p>
            <a:pPr lvl="2" algn="r" rtl="1"/>
            <a:r>
              <a:rPr lang="ar-EG" sz="1400" dirty="0"/>
              <a:t>لفهم سلوك الجمهور على الإنترنت وتوجهاتهم.</a:t>
            </a:r>
            <a:endParaRPr lang="ar-JO" sz="1400" dirty="0"/>
          </a:p>
          <a:p>
            <a:pPr algn="r" rtl="1"/>
            <a:endParaRPr lang="ar-EG" sz="1400" dirty="0"/>
          </a:p>
          <a:p>
            <a:pPr algn="r" rtl="1"/>
            <a:r>
              <a:rPr lang="ar-EG" sz="1400" dirty="0"/>
              <a:t>مراقبة المحادثات عبر وسائل التواصل الاجتماعي باستخدام أدوات مثل </a:t>
            </a:r>
            <a:r>
              <a:rPr lang="en-MY" sz="1400" b="1" dirty="0"/>
              <a:t>Hootsuite</a:t>
            </a:r>
            <a:r>
              <a:rPr lang="en-MY" sz="1400" dirty="0"/>
              <a:t> </a:t>
            </a:r>
            <a:r>
              <a:rPr lang="ar-EG" sz="1400" dirty="0"/>
              <a:t>أو </a:t>
            </a:r>
            <a:r>
              <a:rPr lang="en-MY" sz="1400" b="1" dirty="0"/>
              <a:t>Sprout Social</a:t>
            </a:r>
            <a:r>
              <a:rPr lang="en-MY" sz="1400" dirty="0"/>
              <a:t>.</a:t>
            </a:r>
          </a:p>
          <a:p>
            <a:pPr algn="r" rtl="1"/>
            <a:r>
              <a:rPr lang="ar-EG" sz="1400" dirty="0"/>
              <a:t>تحليل </a:t>
            </a:r>
            <a:r>
              <a:rPr lang="ar-EG" sz="1400" b="1" dirty="0"/>
              <a:t>البيانات المتعلقة بالتوجهات الاجتماعية</a:t>
            </a:r>
            <a:r>
              <a:rPr lang="ar-EG" sz="1400" dirty="0"/>
              <a:t> عبر الإنترنت لفهم احتياجات الجمهور </a:t>
            </a:r>
            <a:r>
              <a:rPr lang="ar-EG" sz="1400" dirty="0" smtClean="0"/>
              <a:t>بدقة. </a:t>
            </a:r>
            <a:r>
              <a:rPr lang="ar-EG" sz="1400" b="1" dirty="0"/>
              <a:t>يمكن تطبيق تحليل النصوص المدعوم بالذكاء الاصطناعي</a:t>
            </a:r>
            <a:r>
              <a:rPr lang="ar-EG" sz="1400" dirty="0"/>
              <a:t> لفهم المحادثات داخل المجموعات النقاشية واستخراج المشاعر والتوجهات الرئيسية.</a:t>
            </a:r>
            <a:endParaRPr lang="en-US" sz="1400" dirty="0"/>
          </a:p>
        </p:txBody>
      </p:sp>
    </p:spTree>
    <p:extLst>
      <p:ext uri="{BB962C8B-B14F-4D97-AF65-F5344CB8AC3E}">
        <p14:creationId xmlns:p14="http://schemas.microsoft.com/office/powerpoint/2010/main" val="766774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4408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382137" y="1800752"/>
            <a:ext cx="9621185" cy="523220"/>
          </a:xfrm>
          <a:prstGeom prst="rect">
            <a:avLst/>
          </a:prstGeom>
          <a:noFill/>
        </p:spPr>
        <p:txBody>
          <a:bodyPr wrap="square" rtlCol="0">
            <a:spAutoFit/>
          </a:bodyPr>
          <a:lstStyle/>
          <a:p>
            <a:pPr lvl="0" algn="r" rtl="1"/>
            <a:r>
              <a:rPr lang="ar-EG" sz="2800" b="1" dirty="0"/>
              <a:t>2.</a:t>
            </a:r>
            <a:r>
              <a:rPr lang="ar-JO" sz="2800" b="1" dirty="0"/>
              <a:t>8</a:t>
            </a:r>
            <a:r>
              <a:rPr lang="ar-EG" sz="2800" b="1" dirty="0"/>
              <a:t>. تحديد الهدف العام والأهداف التفصيلية في حملة التسويق الاجتماعي</a:t>
            </a:r>
            <a:endParaRPr lang="en-US" sz="2800" b="1" dirty="0"/>
          </a:p>
        </p:txBody>
      </p:sp>
      <p:sp>
        <p:nvSpPr>
          <p:cNvPr id="4" name="TextBox 3">
            <a:extLst>
              <a:ext uri="{FF2B5EF4-FFF2-40B4-BE49-F238E27FC236}">
                <a16:creationId xmlns:a16="http://schemas.microsoft.com/office/drawing/2014/main" xmlns="" id="{629F0848-1A29-B3FB-D59A-8603AADC96AD}"/>
              </a:ext>
            </a:extLst>
          </p:cNvPr>
          <p:cNvSpPr txBox="1"/>
          <p:nvPr/>
        </p:nvSpPr>
        <p:spPr>
          <a:xfrm>
            <a:off x="1749130" y="2443391"/>
            <a:ext cx="7809956" cy="3616375"/>
          </a:xfrm>
          <a:prstGeom prst="rect">
            <a:avLst/>
          </a:prstGeom>
          <a:noFill/>
        </p:spPr>
        <p:txBody>
          <a:bodyPr wrap="square" rtlCol="0">
            <a:spAutoFit/>
          </a:bodyPr>
          <a:lstStyle/>
          <a:p>
            <a:pPr marL="285750" indent="-285750" algn="r" rtl="1">
              <a:buFont typeface="Arial" panose="020B0604020202020204" pitchFamily="34" charset="0"/>
              <a:buChar char="•"/>
            </a:pPr>
            <a:r>
              <a:rPr lang="ar-EG" dirty="0"/>
              <a:t>تُعتبر خطوة تحديد الأهداف خطوة محورية وأساسية في عملية التخطيط لأي حملة تسويقية اجتماعية، إذ تشكل الأساس الذي تُبنى عليه جميع القرارات الأخرى في الحملة.</a:t>
            </a:r>
            <a:endParaRPr lang="ar-JO" dirty="0"/>
          </a:p>
          <a:p>
            <a:pPr algn="r" rtl="1"/>
            <a:endParaRPr lang="ar-EG" sz="600" dirty="0"/>
          </a:p>
          <a:p>
            <a:pPr marL="285750" indent="-285750" algn="r" rtl="1">
              <a:buFont typeface="Arial" panose="020B0604020202020204" pitchFamily="34" charset="0"/>
              <a:buChar char="•"/>
            </a:pPr>
            <a:r>
              <a:rPr lang="ar-EG" dirty="0"/>
              <a:t> ففي هذه المرحلة يتم تحديد </a:t>
            </a:r>
            <a:r>
              <a:rPr lang="ar-EG" dirty="0">
                <a:solidFill>
                  <a:srgbClr val="FF0000"/>
                </a:solidFill>
              </a:rPr>
              <a:t>الهدف الرئيسي </a:t>
            </a:r>
            <a:r>
              <a:rPr lang="ar-EG" dirty="0"/>
              <a:t>الذي يجب أن يكون واضحًا، </a:t>
            </a:r>
            <a:r>
              <a:rPr lang="ar-EG" b="1" dirty="0">
                <a:solidFill>
                  <a:srgbClr val="FF0000"/>
                </a:solidFill>
              </a:rPr>
              <a:t>قابلاً للقياس</a:t>
            </a:r>
            <a:r>
              <a:rPr lang="ar-EG" dirty="0"/>
              <a:t>، ويعكس النتيجة المرجوة التي تسعى الحملة إلى تحقيقها، وهو ما يرتبط بشكل مباشر بالمشكلة المجتمعية المراد معالجتها.</a:t>
            </a:r>
            <a:endParaRPr lang="ar-JO" dirty="0"/>
          </a:p>
          <a:p>
            <a:pPr marL="285750" indent="-285750" algn="r" rtl="1">
              <a:buFont typeface="Arial" panose="020B0604020202020204" pitchFamily="34" charset="0"/>
              <a:buChar char="•"/>
            </a:pPr>
            <a:endParaRPr lang="ar-EG" sz="700" dirty="0"/>
          </a:p>
          <a:p>
            <a:pPr marL="285750" indent="-285750" algn="r" rtl="1">
              <a:buFont typeface="Arial" panose="020B0604020202020204" pitchFamily="34" charset="0"/>
              <a:buChar char="•"/>
            </a:pPr>
            <a:r>
              <a:rPr lang="ar-EG" dirty="0"/>
              <a:t> بعد ذلك، </a:t>
            </a:r>
            <a:r>
              <a:rPr lang="ar-EG" dirty="0">
                <a:solidFill>
                  <a:srgbClr val="FF0000"/>
                </a:solidFill>
              </a:rPr>
              <a:t>يُفصَّل هذا الهدف إلى أهداف تفصيلية تساعد في توضيح المقصود من الحملة</a:t>
            </a:r>
            <a:r>
              <a:rPr lang="ar-EG" dirty="0"/>
              <a:t>، وقياس مدى واقعية الهدف العام، وإمكانية تطويره وتطبيقه.</a:t>
            </a:r>
            <a:endParaRPr lang="ar-JO" dirty="0"/>
          </a:p>
          <a:p>
            <a:pPr marL="285750" indent="-285750" algn="r" rtl="1">
              <a:buFont typeface="Arial" panose="020B0604020202020204" pitchFamily="34" charset="0"/>
              <a:buChar char="•"/>
            </a:pPr>
            <a:endParaRPr lang="ar-EG" sz="1000" dirty="0"/>
          </a:p>
          <a:p>
            <a:pPr marL="285750" indent="-285750" algn="r" rtl="1">
              <a:buFont typeface="Arial" panose="020B0604020202020204" pitchFamily="34" charset="0"/>
              <a:buChar char="•"/>
            </a:pPr>
            <a:r>
              <a:rPr lang="ar-EG" dirty="0"/>
              <a:t> وتُعد هذه الأهداف بمثابة مرجع أساسي لتحديد باقي </a:t>
            </a:r>
            <a:r>
              <a:rPr lang="ar-EG" b="1" dirty="0"/>
              <a:t>عناصر الحملة، مثل الرسالة الموجهة، والجمهور المستهدف</a:t>
            </a:r>
            <a:r>
              <a:rPr lang="ar-EG" dirty="0"/>
              <a:t>، </a:t>
            </a:r>
            <a:r>
              <a:rPr lang="ar-EG" b="1" dirty="0"/>
              <a:t>والوسيلة المناسبة، والتوقيت الملائم، والمزيج التسويقي</a:t>
            </a:r>
            <a:r>
              <a:rPr lang="ar-EG" dirty="0"/>
              <a:t>، حيث تُضبط هذه المتغيرات وفقًا للهدف الرئيسي، كونه المحدد الأساسي لشكل البرنامج التسويقي الاجتماعي بأكمله.</a:t>
            </a:r>
            <a:endParaRPr lang="ar-EG" u="sng" dirty="0">
              <a:solidFill>
                <a:srgbClr val="FF0000"/>
              </a:solidFill>
            </a:endParaRPr>
          </a:p>
          <a:p>
            <a:pPr algn="r"/>
            <a:endParaRPr lang="ar-EG"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01440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64096" y="1605127"/>
            <a:ext cx="947877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409433" y="1691158"/>
            <a:ext cx="9621185" cy="523220"/>
          </a:xfrm>
          <a:prstGeom prst="rect">
            <a:avLst/>
          </a:prstGeom>
          <a:noFill/>
        </p:spPr>
        <p:txBody>
          <a:bodyPr wrap="square" rtlCol="0">
            <a:spAutoFit/>
          </a:bodyPr>
          <a:lstStyle/>
          <a:p>
            <a:pPr lvl="0" algn="r" rtl="1"/>
            <a:r>
              <a:rPr lang="ar-EG" sz="2800" b="1" dirty="0"/>
              <a:t>2.</a:t>
            </a:r>
            <a:r>
              <a:rPr lang="ar-JO" sz="2800" b="1" dirty="0"/>
              <a:t>9</a:t>
            </a:r>
            <a:r>
              <a:rPr lang="ar-EG" sz="2800" b="1" dirty="0"/>
              <a:t>. تحليل السوق (المجتمع) وتحديد الجمهور وتجزئته</a:t>
            </a:r>
            <a:endParaRPr lang="en-US" sz="2800" b="1" dirty="0"/>
          </a:p>
        </p:txBody>
      </p:sp>
      <p:sp>
        <p:nvSpPr>
          <p:cNvPr id="4" name="TextBox 3">
            <a:extLst>
              <a:ext uri="{FF2B5EF4-FFF2-40B4-BE49-F238E27FC236}">
                <a16:creationId xmlns:a16="http://schemas.microsoft.com/office/drawing/2014/main" xmlns="" id="{629F0848-1A29-B3FB-D59A-8603AADC96AD}"/>
              </a:ext>
            </a:extLst>
          </p:cNvPr>
          <p:cNvSpPr txBox="1"/>
          <p:nvPr/>
        </p:nvSpPr>
        <p:spPr>
          <a:xfrm>
            <a:off x="1705970" y="2214378"/>
            <a:ext cx="7969003" cy="1677382"/>
          </a:xfrm>
          <a:prstGeom prst="rect">
            <a:avLst/>
          </a:prstGeom>
          <a:noFill/>
        </p:spPr>
        <p:txBody>
          <a:bodyPr wrap="square" rtlCol="0">
            <a:spAutoFit/>
          </a:bodyPr>
          <a:lstStyle/>
          <a:p>
            <a:pPr algn="r" rtl="1"/>
            <a:r>
              <a:rPr lang="ar-EG" sz="1600" dirty="0"/>
              <a:t> ما هو السوق في التسويق الاجتماعي؟</a:t>
            </a:r>
            <a:endParaRPr lang="ar-JO" sz="1600" dirty="0"/>
          </a:p>
          <a:p>
            <a:pPr algn="r" rtl="1"/>
            <a:endParaRPr lang="ar-JO" sz="700" dirty="0"/>
          </a:p>
          <a:p>
            <a:pPr algn="r" rtl="1"/>
            <a:r>
              <a:rPr lang="ar-EG" sz="1600" dirty="0"/>
              <a:t>يُستخدم مصطلح "</a:t>
            </a:r>
            <a:r>
              <a:rPr lang="ar-EG" sz="1600" dirty="0">
                <a:solidFill>
                  <a:srgbClr val="FF0000"/>
                </a:solidFill>
              </a:rPr>
              <a:t>السوق" </a:t>
            </a:r>
            <a:r>
              <a:rPr lang="ar-EG" sz="1600" dirty="0"/>
              <a:t>في بحوث التسويق للإشارة إلى الجمهور المستهدف.في التسويق الاجتماعي</a:t>
            </a:r>
            <a:endParaRPr lang="ar-JO" sz="1600" dirty="0"/>
          </a:p>
          <a:p>
            <a:pPr algn="r" rtl="1"/>
            <a:endParaRPr lang="ar-JO" sz="1600" dirty="0"/>
          </a:p>
          <a:p>
            <a:pPr algn="r" rtl="1"/>
            <a:r>
              <a:rPr lang="ar-JO" sz="1600" dirty="0"/>
              <a:t>	</a:t>
            </a:r>
            <a:r>
              <a:rPr lang="ar-EG" sz="1600" dirty="0"/>
              <a:t>أهمية تحليل السوق والجمهور يساعد في تحديد الحاجات الفعلية للجمهور ليتم إشباعها</a:t>
            </a:r>
            <a:endParaRPr lang="ar-JO" sz="1600" dirty="0"/>
          </a:p>
          <a:p>
            <a:pPr algn="r" rtl="1"/>
            <a:r>
              <a:rPr lang="ar-JO" sz="1600" dirty="0"/>
              <a:t>	</a:t>
            </a:r>
            <a:r>
              <a:rPr lang="ar-EG" sz="1600" dirty="0"/>
              <a:t> عبر الحملة.يُمكّن من تصميم محتوى رقمي مخصص وفعال.</a:t>
            </a:r>
          </a:p>
          <a:p>
            <a:pPr algn="r" rtl="1"/>
            <a:endParaRPr lang="ar-EG" sz="1600"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2" name="Graphic 1">
            <a:extLst>
              <a:ext uri="{FF2B5EF4-FFF2-40B4-BE49-F238E27FC236}">
                <a16:creationId xmlns:a16="http://schemas.microsoft.com/office/drawing/2014/main" xmlns="" id="{A4A86882-27F1-F73E-2D77-A8ACE0F1A95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367352" y="2755702"/>
            <a:ext cx="608850" cy="608850"/>
          </a:xfrm>
          <a:prstGeom prst="rect">
            <a:avLst/>
          </a:prstGeom>
        </p:spPr>
      </p:pic>
      <p:pic>
        <p:nvPicPr>
          <p:cNvPr id="3" name="Graphic 2">
            <a:extLst>
              <a:ext uri="{FF2B5EF4-FFF2-40B4-BE49-F238E27FC236}">
                <a16:creationId xmlns:a16="http://schemas.microsoft.com/office/drawing/2014/main" xmlns="" id="{C36B827F-3CB0-A6C5-F9AF-6364CDFC8AC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9726193" y="2755702"/>
            <a:ext cx="608850" cy="608850"/>
          </a:xfrm>
          <a:prstGeom prst="rect">
            <a:avLst/>
          </a:prstGeom>
        </p:spPr>
      </p:pic>
      <p:sp>
        <p:nvSpPr>
          <p:cNvPr id="8" name="TextBox 7">
            <a:extLst>
              <a:ext uri="{FF2B5EF4-FFF2-40B4-BE49-F238E27FC236}">
                <a16:creationId xmlns:a16="http://schemas.microsoft.com/office/drawing/2014/main" xmlns="" id="{5555EB60-DACB-00C5-0D2E-8FD3B4F93D44}"/>
              </a:ext>
            </a:extLst>
          </p:cNvPr>
          <p:cNvSpPr txBox="1"/>
          <p:nvPr/>
        </p:nvSpPr>
        <p:spPr>
          <a:xfrm>
            <a:off x="6096000" y="3822724"/>
            <a:ext cx="3840726" cy="338554"/>
          </a:xfrm>
          <a:prstGeom prst="rect">
            <a:avLst/>
          </a:prstGeom>
          <a:solidFill>
            <a:schemeClr val="bg2">
              <a:lumMod val="75000"/>
            </a:schemeClr>
          </a:solidFill>
        </p:spPr>
        <p:txBody>
          <a:bodyPr wrap="square" rtlCol="0">
            <a:spAutoFit/>
          </a:bodyPr>
          <a:lstStyle/>
          <a:p>
            <a:pPr algn="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خطوتان أساسيتان:</a:t>
            </a:r>
          </a:p>
        </p:txBody>
      </p:sp>
      <p:sp>
        <p:nvSpPr>
          <p:cNvPr id="10" name="Rectangle 9">
            <a:extLst>
              <a:ext uri="{FF2B5EF4-FFF2-40B4-BE49-F238E27FC236}">
                <a16:creationId xmlns:a16="http://schemas.microsoft.com/office/drawing/2014/main" xmlns="" id="{21729C57-25E6-0BC9-D9A4-E00F4F6152BA}"/>
              </a:ext>
            </a:extLst>
          </p:cNvPr>
          <p:cNvSpPr/>
          <p:nvPr/>
        </p:nvSpPr>
        <p:spPr>
          <a:xfrm>
            <a:off x="7425983" y="4341019"/>
            <a:ext cx="2510743"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1" name="TextBox 10">
            <a:extLst>
              <a:ext uri="{FF2B5EF4-FFF2-40B4-BE49-F238E27FC236}">
                <a16:creationId xmlns:a16="http://schemas.microsoft.com/office/drawing/2014/main" xmlns="" id="{E8BC27AC-5812-0F39-166E-CE3127D587E6}"/>
              </a:ext>
            </a:extLst>
          </p:cNvPr>
          <p:cNvSpPr txBox="1"/>
          <p:nvPr/>
        </p:nvSpPr>
        <p:spPr>
          <a:xfrm>
            <a:off x="7480659" y="4388790"/>
            <a:ext cx="2401390" cy="830997"/>
          </a:xfrm>
          <a:prstGeom prst="rect">
            <a:avLst/>
          </a:prstGeom>
          <a:noFill/>
        </p:spPr>
        <p:txBody>
          <a:bodyPr wrap="square" rtlCol="0">
            <a:spAutoFit/>
          </a:bodyPr>
          <a:lstStyle/>
          <a:p>
            <a:pPr marL="342900" indent="-342900" algn="r" rtl="1">
              <a:buFont typeface="+mj-lt"/>
              <a:buAutoNum type="arabicPeriod"/>
            </a:pPr>
            <a:r>
              <a:rPr lang="ar-EG" sz="1600" dirty="0"/>
              <a:t>تحليل الجمهور المستهدف:</a:t>
            </a:r>
          </a:p>
          <a:p>
            <a:pPr marL="285750" indent="-285750" algn="r" rtl="1">
              <a:buFont typeface="Arial" panose="020B0604020202020204" pitchFamily="34" charset="0"/>
              <a:buChar char="•"/>
            </a:pPr>
            <a:r>
              <a:rPr lang="ar-EG" sz="1600" dirty="0"/>
              <a:t> </a:t>
            </a:r>
            <a:r>
              <a:rPr lang="ar-JO" sz="1600" dirty="0"/>
              <a:t>	</a:t>
            </a:r>
            <a:r>
              <a:rPr lang="ar-EG" sz="1600" dirty="0">
                <a:solidFill>
                  <a:srgbClr val="FF0000"/>
                </a:solidFill>
              </a:rPr>
              <a:t>وصف دقيق </a:t>
            </a:r>
            <a:r>
              <a:rPr lang="ar-JO" sz="1600" dirty="0">
                <a:solidFill>
                  <a:srgbClr val="FF0000"/>
                </a:solidFill>
              </a:rPr>
              <a:t>	</a:t>
            </a:r>
            <a:r>
              <a:rPr lang="ar-EG" sz="1600" dirty="0">
                <a:solidFill>
                  <a:srgbClr val="FF0000"/>
                </a:solidFill>
              </a:rPr>
              <a:t>للجمهور لفهم:</a:t>
            </a:r>
          </a:p>
        </p:txBody>
      </p:sp>
      <p:sp>
        <p:nvSpPr>
          <p:cNvPr id="13" name="TextBox 12">
            <a:extLst>
              <a:ext uri="{FF2B5EF4-FFF2-40B4-BE49-F238E27FC236}">
                <a16:creationId xmlns:a16="http://schemas.microsoft.com/office/drawing/2014/main" xmlns="" id="{8D59614B-1EDC-4B7A-18E5-B91DF06921DF}"/>
              </a:ext>
            </a:extLst>
          </p:cNvPr>
          <p:cNvSpPr txBox="1"/>
          <p:nvPr/>
        </p:nvSpPr>
        <p:spPr>
          <a:xfrm>
            <a:off x="7076661" y="5338915"/>
            <a:ext cx="2999324" cy="1015663"/>
          </a:xfrm>
          <a:prstGeom prst="rect">
            <a:avLst/>
          </a:prstGeom>
          <a:noFill/>
        </p:spPr>
        <p:txBody>
          <a:bodyPr wrap="square">
            <a:spAutoFit/>
          </a:bodyPr>
          <a:lstStyle/>
          <a:p>
            <a:pPr marL="285750" indent="-285750" algn="r" rtl="1">
              <a:buFont typeface="Arial" panose="020B0604020202020204" pitchFamily="34" charset="0"/>
              <a:buChar char="•"/>
            </a:pPr>
            <a:r>
              <a:rPr lang="ar-EG" sz="1200" dirty="0"/>
              <a:t>الخصائص الديموغرافية</a:t>
            </a:r>
            <a:endParaRPr lang="ar-JO" sz="1200" dirty="0"/>
          </a:p>
          <a:p>
            <a:pPr algn="r" rtl="1"/>
            <a:r>
              <a:rPr lang="ar-JO" sz="1200" dirty="0"/>
              <a:t>	</a:t>
            </a:r>
            <a:r>
              <a:rPr lang="ar-EG" sz="1200" dirty="0"/>
              <a:t> (العمر، الجنس، التعليم...)</a:t>
            </a:r>
          </a:p>
          <a:p>
            <a:pPr marL="285750" indent="-285750" algn="r" rtl="1">
              <a:buFont typeface="Arial" panose="020B0604020202020204" pitchFamily="34" charset="0"/>
              <a:buChar char="•"/>
            </a:pPr>
            <a:r>
              <a:rPr lang="ar-EG" sz="1200" dirty="0"/>
              <a:t>السلوك الرقمي </a:t>
            </a:r>
            <a:endParaRPr lang="ar-JO" sz="1200" dirty="0"/>
          </a:p>
          <a:p>
            <a:pPr algn="r" rtl="1"/>
            <a:r>
              <a:rPr lang="ar-JO" sz="1200" dirty="0"/>
              <a:t>	</a:t>
            </a:r>
            <a:r>
              <a:rPr lang="ar-EG" sz="1200" dirty="0"/>
              <a:t>(المنصات التي يستخدمها، نوع </a:t>
            </a:r>
            <a:r>
              <a:rPr lang="ar-JO" sz="1200" dirty="0"/>
              <a:t>	</a:t>
            </a:r>
            <a:r>
              <a:rPr lang="ar-EG" sz="1200" dirty="0"/>
              <a:t>المحتوى المفضل...)</a:t>
            </a:r>
          </a:p>
        </p:txBody>
      </p:sp>
      <p:sp>
        <p:nvSpPr>
          <p:cNvPr id="14" name="Rectangle 13">
            <a:extLst>
              <a:ext uri="{FF2B5EF4-FFF2-40B4-BE49-F238E27FC236}">
                <a16:creationId xmlns:a16="http://schemas.microsoft.com/office/drawing/2014/main" xmlns="" id="{9D382631-014D-D7FC-F675-14CF4286A948}"/>
              </a:ext>
            </a:extLst>
          </p:cNvPr>
          <p:cNvSpPr/>
          <p:nvPr/>
        </p:nvSpPr>
        <p:spPr>
          <a:xfrm>
            <a:off x="5019261" y="4361461"/>
            <a:ext cx="2308392"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5" name="TextBox 14">
            <a:extLst>
              <a:ext uri="{FF2B5EF4-FFF2-40B4-BE49-F238E27FC236}">
                <a16:creationId xmlns:a16="http://schemas.microsoft.com/office/drawing/2014/main" xmlns="" id="{DAD1B702-BDEE-9427-2A86-1C0EC75B4233}"/>
              </a:ext>
            </a:extLst>
          </p:cNvPr>
          <p:cNvSpPr txBox="1"/>
          <p:nvPr/>
        </p:nvSpPr>
        <p:spPr>
          <a:xfrm>
            <a:off x="4871586" y="4409232"/>
            <a:ext cx="2401390" cy="1077218"/>
          </a:xfrm>
          <a:prstGeom prst="rect">
            <a:avLst/>
          </a:prstGeom>
          <a:noFill/>
        </p:spPr>
        <p:txBody>
          <a:bodyPr wrap="square" rtlCol="0">
            <a:spAutoFit/>
          </a:bodyPr>
          <a:lstStyle/>
          <a:p>
            <a:pPr marL="342900" indent="-342900" algn="r" rtl="1">
              <a:buFont typeface="+mj-lt"/>
              <a:buAutoNum type="arabicPeriod"/>
            </a:pPr>
            <a:endParaRPr lang="ar-EG" sz="1600" dirty="0"/>
          </a:p>
          <a:p>
            <a:pPr marL="285750" indent="-285750" algn="r" rtl="1">
              <a:buFont typeface="Arial" panose="020B0604020202020204" pitchFamily="34" charset="0"/>
              <a:buChar char="•"/>
            </a:pPr>
            <a:r>
              <a:rPr lang="ar-EG" sz="1600" dirty="0"/>
              <a:t> </a:t>
            </a:r>
            <a:r>
              <a:rPr lang="ar-JO" sz="1600" dirty="0"/>
              <a:t>	</a:t>
            </a:r>
            <a:r>
              <a:rPr lang="ar-EG" sz="1600" dirty="0">
                <a:solidFill>
                  <a:srgbClr val="FF0000"/>
                </a:solidFill>
              </a:rPr>
              <a:t>تطوير الرسائل </a:t>
            </a:r>
            <a:r>
              <a:rPr lang="ar-JO" sz="1600" dirty="0">
                <a:solidFill>
                  <a:srgbClr val="FF0000"/>
                </a:solidFill>
              </a:rPr>
              <a:t>	</a:t>
            </a:r>
            <a:r>
              <a:rPr lang="ar-EG" sz="1600" dirty="0">
                <a:solidFill>
                  <a:srgbClr val="FF0000"/>
                </a:solidFill>
              </a:rPr>
              <a:t>الرقمية المناسبة</a:t>
            </a:r>
          </a:p>
          <a:p>
            <a:pPr marL="285750" indent="-285750" algn="r" rtl="1">
              <a:buFont typeface="Arial" panose="020B0604020202020204" pitchFamily="34" charset="0"/>
              <a:buChar char="•"/>
            </a:pPr>
            <a:endParaRPr lang="ar-EG" sz="1600" dirty="0">
              <a:solidFill>
                <a:srgbClr val="FF0000"/>
              </a:solidFill>
            </a:endParaRPr>
          </a:p>
        </p:txBody>
      </p:sp>
      <p:sp>
        <p:nvSpPr>
          <p:cNvPr id="16" name="TextBox 15">
            <a:extLst>
              <a:ext uri="{FF2B5EF4-FFF2-40B4-BE49-F238E27FC236}">
                <a16:creationId xmlns:a16="http://schemas.microsoft.com/office/drawing/2014/main" xmlns="" id="{C438B112-4B39-F5E6-5F2E-03334D1B8CB2}"/>
              </a:ext>
            </a:extLst>
          </p:cNvPr>
          <p:cNvSpPr txBox="1"/>
          <p:nvPr/>
        </p:nvSpPr>
        <p:spPr>
          <a:xfrm>
            <a:off x="5198165" y="5375611"/>
            <a:ext cx="2074811" cy="646331"/>
          </a:xfrm>
          <a:prstGeom prst="rect">
            <a:avLst/>
          </a:prstGeom>
          <a:noFill/>
        </p:spPr>
        <p:txBody>
          <a:bodyPr wrap="square">
            <a:spAutoFit/>
          </a:bodyPr>
          <a:lstStyle/>
          <a:p>
            <a:pPr marL="285750" indent="-285750" algn="r" rtl="1">
              <a:buFont typeface="Arial" panose="020B0604020202020204" pitchFamily="34" charset="0"/>
              <a:buChar char="•"/>
            </a:pPr>
            <a:r>
              <a:rPr lang="ar-EG" sz="1200" dirty="0"/>
              <a:t>اختيار قنوات التواصل الرقمية الفعالة (وسائل التواصل، البريد الإلكتروني، إعلانات ممولة...)</a:t>
            </a:r>
          </a:p>
        </p:txBody>
      </p:sp>
      <p:sp>
        <p:nvSpPr>
          <p:cNvPr id="21" name="Rectangle 20">
            <a:extLst>
              <a:ext uri="{FF2B5EF4-FFF2-40B4-BE49-F238E27FC236}">
                <a16:creationId xmlns:a16="http://schemas.microsoft.com/office/drawing/2014/main" xmlns="" id="{CD5C1159-F57E-F8CA-17B6-14FD7E6D125D}"/>
              </a:ext>
            </a:extLst>
          </p:cNvPr>
          <p:cNvSpPr/>
          <p:nvPr/>
        </p:nvSpPr>
        <p:spPr>
          <a:xfrm>
            <a:off x="1273179" y="4433084"/>
            <a:ext cx="2958395" cy="9978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2" name="TextBox 21">
            <a:extLst>
              <a:ext uri="{FF2B5EF4-FFF2-40B4-BE49-F238E27FC236}">
                <a16:creationId xmlns:a16="http://schemas.microsoft.com/office/drawing/2014/main" xmlns="" id="{F2506B48-339C-9193-E75F-2BD22D88C5BE}"/>
              </a:ext>
            </a:extLst>
          </p:cNvPr>
          <p:cNvSpPr txBox="1"/>
          <p:nvPr/>
        </p:nvSpPr>
        <p:spPr>
          <a:xfrm>
            <a:off x="1273179" y="4480855"/>
            <a:ext cx="2903718" cy="830997"/>
          </a:xfrm>
          <a:prstGeom prst="rect">
            <a:avLst/>
          </a:prstGeom>
          <a:noFill/>
        </p:spPr>
        <p:txBody>
          <a:bodyPr wrap="square" rtlCol="0">
            <a:spAutoFit/>
          </a:bodyPr>
          <a:lstStyle/>
          <a:p>
            <a:pPr marL="342900" indent="-342900" algn="r" rtl="1">
              <a:buFont typeface="+mj-lt"/>
              <a:buAutoNum type="arabicPeriod" startAt="2"/>
            </a:pPr>
            <a:r>
              <a:rPr lang="ar-EG" sz="1600" dirty="0"/>
              <a:t>تجزئة الجمهور : تقسيم الجمهور إلى فئات فرعية بناءً على الاهتمامات أو السلوك أو الموقع.يُسهل:</a:t>
            </a:r>
          </a:p>
        </p:txBody>
      </p:sp>
      <p:sp>
        <p:nvSpPr>
          <p:cNvPr id="24" name="TextBox 23">
            <a:extLst>
              <a:ext uri="{FF2B5EF4-FFF2-40B4-BE49-F238E27FC236}">
                <a16:creationId xmlns:a16="http://schemas.microsoft.com/office/drawing/2014/main" xmlns="" id="{EAB0FA77-B0C4-47C3-FDB5-7D0879E9500B}"/>
              </a:ext>
            </a:extLst>
          </p:cNvPr>
          <p:cNvSpPr txBox="1"/>
          <p:nvPr/>
        </p:nvSpPr>
        <p:spPr>
          <a:xfrm>
            <a:off x="1371509" y="5430980"/>
            <a:ext cx="2860065" cy="461665"/>
          </a:xfrm>
          <a:prstGeom prst="rect">
            <a:avLst/>
          </a:prstGeom>
          <a:noFill/>
        </p:spPr>
        <p:txBody>
          <a:bodyPr wrap="square">
            <a:spAutoFit/>
          </a:bodyPr>
          <a:lstStyle/>
          <a:p>
            <a:pPr marL="285750" indent="-285750" algn="r" rtl="1">
              <a:buFont typeface="Arial" panose="020B0604020202020204" pitchFamily="34" charset="0"/>
              <a:buChar char="•"/>
            </a:pPr>
            <a:r>
              <a:rPr lang="ar-EG" sz="1200" dirty="0"/>
              <a:t>استهداف كل فئة بمحتوى رقمي مخصصتحسين أداء الحملات الرقمية وتحقيق نتائج أعلى.</a:t>
            </a:r>
          </a:p>
        </p:txBody>
      </p:sp>
    </p:spTree>
    <p:extLst>
      <p:ext uri="{BB962C8B-B14F-4D97-AF65-F5344CB8AC3E}">
        <p14:creationId xmlns:p14="http://schemas.microsoft.com/office/powerpoint/2010/main" val="3492434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4203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dirty="0"/>
              <a:t>التصنيف	العنصر	الشرح	مثال تطبيقي في التسويق الرقميالعوامل الفردية	الدوافع	القوى التي تدفع الفرد للسلوك بهدف إشباع حاجة معينة	حملة توعية صحية تستهدف الأمهات، تربط أهمية التلقيح بصحة أطفالهن عبر إعلان مؤثر على إنستغرامالتعلم	التغير في السلوك بناءً على الخبرات السابقة	استخدام فيديوهات قصيرة توضح مخاطر الت 	الميل المكتسب للاستجابة بطريقة معينة في مواقف محددة	منشورات تعزز الاتجاه الإيجابي نحو التبرع بالدم عبر محتوى مدعوم بقصص مؤثرة على فيسبوكالإدراك	كيفية فهم الجمهور لفكرة الحملة أو رسالتها	تصميم واجهات مواقع سهلة، ورسائل واضحة تعكس فوائد البرنامج المجتمعي المستهدفالعوامل الاجتماعية	سلوك الجماعة	تأثير الجماعات التي ينتمي لها الفرد في سلوكه	استخدام "المؤثرين الاجتماعيين" لتمرير رسالة بيئية عبر </a:t>
            </a:r>
            <a:r>
              <a:rPr lang="en-US" dirty="0"/>
              <a:t>Reels </a:t>
            </a:r>
            <a:r>
              <a:rPr lang="ar-EG" dirty="0"/>
              <a:t>وفيديوهات قصيرةالطبقة الاجتماعية	موقع الفرد في الهرم الاجتماعي وتأثيره على سلوكه	تصميم محتوى مبسط يناسب جمهورًا محدود الدخل على واتساب وفيسبوكالثقافة	منظومة القيم والرموز التي تميز مجتمعًا عن آخر	احترام العادات المحلية في محتوى حملة التوعية ضد الإسراف خلال رمضان</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86853" y="1865462"/>
            <a:ext cx="9621185" cy="523220"/>
          </a:xfrm>
          <a:prstGeom prst="rect">
            <a:avLst/>
          </a:prstGeom>
          <a:noFill/>
        </p:spPr>
        <p:txBody>
          <a:bodyPr wrap="square" rtlCol="0">
            <a:spAutoFit/>
          </a:bodyPr>
          <a:lstStyle/>
          <a:p>
            <a:pPr lvl="0" algn="r" rtl="1"/>
            <a:r>
              <a:rPr lang="ar-EG" sz="2800" b="1" dirty="0"/>
              <a:t>2.</a:t>
            </a:r>
            <a:r>
              <a:rPr lang="ar-JO" sz="2800" b="1" dirty="0"/>
              <a:t>10</a:t>
            </a:r>
            <a:r>
              <a:rPr lang="ar-EG" sz="2800" b="1" dirty="0"/>
              <a:t>. الخصائص النفسية والسلوكية وتحليل الجمهور</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8" name="Table 27"/>
          <p:cNvGraphicFramePr>
            <a:graphicFrameLocks noGrp="1"/>
          </p:cNvGraphicFramePr>
          <p:nvPr>
            <p:extLst>
              <p:ext uri="{D42A27DB-BD31-4B8C-83A1-F6EECF244321}">
                <p14:modId xmlns:p14="http://schemas.microsoft.com/office/powerpoint/2010/main" val="3055233242"/>
              </p:ext>
            </p:extLst>
          </p:nvPr>
        </p:nvGraphicFramePr>
        <p:xfrm>
          <a:off x="2105464" y="2475516"/>
          <a:ext cx="7506269" cy="2927756"/>
        </p:xfrm>
        <a:graphic>
          <a:graphicData uri="http://schemas.openxmlformats.org/drawingml/2006/table">
            <a:tbl>
              <a:tblPr firstRow="1" firstCol="1" bandRow="1">
                <a:tableStyleId>{5940675A-B579-460E-94D1-54222C63F5DA}</a:tableStyleId>
              </a:tblPr>
              <a:tblGrid>
                <a:gridCol w="2996924">
                  <a:extLst>
                    <a:ext uri="{9D8B030D-6E8A-4147-A177-3AD203B41FA5}">
                      <a16:colId xmlns:a16="http://schemas.microsoft.com/office/drawing/2014/main" xmlns="" val="20000"/>
                    </a:ext>
                  </a:extLst>
                </a:gridCol>
                <a:gridCol w="2144849">
                  <a:extLst>
                    <a:ext uri="{9D8B030D-6E8A-4147-A177-3AD203B41FA5}">
                      <a16:colId xmlns:a16="http://schemas.microsoft.com/office/drawing/2014/main" xmlns="" val="20001"/>
                    </a:ext>
                  </a:extLst>
                </a:gridCol>
                <a:gridCol w="843697">
                  <a:extLst>
                    <a:ext uri="{9D8B030D-6E8A-4147-A177-3AD203B41FA5}">
                      <a16:colId xmlns:a16="http://schemas.microsoft.com/office/drawing/2014/main" xmlns="" val="20002"/>
                    </a:ext>
                  </a:extLst>
                </a:gridCol>
                <a:gridCol w="1520799">
                  <a:extLst>
                    <a:ext uri="{9D8B030D-6E8A-4147-A177-3AD203B41FA5}">
                      <a16:colId xmlns:a16="http://schemas.microsoft.com/office/drawing/2014/main" xmlns="" val="20003"/>
                    </a:ext>
                  </a:extLst>
                </a:gridCol>
              </a:tblGrid>
              <a:tr h="133995">
                <a:tc>
                  <a:txBody>
                    <a:bodyPr/>
                    <a:lstStyle/>
                    <a:p>
                      <a:pPr algn="r">
                        <a:lnSpc>
                          <a:spcPct val="107000"/>
                        </a:lnSpc>
                        <a:spcAft>
                          <a:spcPts val="0"/>
                        </a:spcAft>
                      </a:pPr>
                      <a:r>
                        <a:rPr lang="ar-SA" sz="1200" b="1" dirty="0">
                          <a:effectLst/>
                        </a:rPr>
                        <a:t>مثال تطبيقي في التسويق الرقمي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tc>
                  <a:txBody>
                    <a:bodyPr/>
                    <a:lstStyle/>
                    <a:p>
                      <a:pPr algn="r">
                        <a:lnSpc>
                          <a:spcPct val="107000"/>
                        </a:lnSpc>
                        <a:spcAft>
                          <a:spcPts val="0"/>
                        </a:spcAft>
                      </a:pPr>
                      <a:r>
                        <a:rPr lang="ar-SA" sz="1200" b="1" dirty="0">
                          <a:effectLst/>
                        </a:rPr>
                        <a:t>الشرح</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tc>
                  <a:txBody>
                    <a:bodyPr/>
                    <a:lstStyle/>
                    <a:p>
                      <a:pPr algn="r">
                        <a:lnSpc>
                          <a:spcPct val="107000"/>
                        </a:lnSpc>
                        <a:spcAft>
                          <a:spcPts val="0"/>
                        </a:spcAft>
                      </a:pPr>
                      <a:r>
                        <a:rPr lang="ar-SA" sz="1200" b="1" dirty="0">
                          <a:effectLst/>
                        </a:rPr>
                        <a:t>العنصر</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tc>
                  <a:txBody>
                    <a:bodyPr/>
                    <a:lstStyle/>
                    <a:p>
                      <a:pPr algn="r">
                        <a:lnSpc>
                          <a:spcPct val="107000"/>
                        </a:lnSpc>
                        <a:spcAft>
                          <a:spcPts val="0"/>
                        </a:spcAft>
                      </a:pPr>
                      <a:r>
                        <a:rPr lang="ar-SA" sz="1200" b="1" dirty="0">
                          <a:effectLst/>
                        </a:rPr>
                        <a:t>التصنيف</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0"/>
                  </a:ext>
                </a:extLst>
              </a:tr>
              <a:tr h="0">
                <a:tc>
                  <a:txBody>
                    <a:bodyPr/>
                    <a:lstStyle/>
                    <a:p>
                      <a:pPr algn="r">
                        <a:lnSpc>
                          <a:spcPct val="107000"/>
                        </a:lnSpc>
                        <a:spcAft>
                          <a:spcPts val="0"/>
                        </a:spcAft>
                      </a:pPr>
                      <a:r>
                        <a:rPr lang="ar-SA" sz="1200" dirty="0">
                          <a:effectLst/>
                        </a:rPr>
                        <a:t>حملة توعية صحية تستهدف الأمهات، تربط أهمية ال</a:t>
                      </a:r>
                      <a:r>
                        <a:rPr lang="ar-EG" sz="1200" dirty="0">
                          <a:effectLst/>
                        </a:rPr>
                        <a:t>تطعيم</a:t>
                      </a:r>
                      <a:r>
                        <a:rPr lang="ar-EG" sz="1200" baseline="0" dirty="0">
                          <a:effectLst/>
                        </a:rPr>
                        <a:t> </a:t>
                      </a:r>
                      <a:r>
                        <a:rPr lang="ar-SA" sz="1200" dirty="0">
                          <a:effectLst/>
                        </a:rPr>
                        <a:t>بصحة أطفالهن عبر إعلان مؤثر على إنستغرام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القوى التي تدفع الفرد للسلوك بهدف إشباع حاجة معينة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الدوافع</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b="1" dirty="0">
                          <a:effectLst/>
                        </a:rPr>
                        <a:t>العوامل الفردية</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1"/>
                  </a:ext>
                </a:extLst>
              </a:tr>
              <a:tr h="452459">
                <a:tc>
                  <a:txBody>
                    <a:bodyPr/>
                    <a:lstStyle/>
                    <a:p>
                      <a:pPr algn="r">
                        <a:lnSpc>
                          <a:spcPct val="107000"/>
                        </a:lnSpc>
                        <a:spcAft>
                          <a:spcPts val="0"/>
                        </a:spcAft>
                      </a:pPr>
                      <a:r>
                        <a:rPr lang="ar-SA" sz="1200">
                          <a:effectLst/>
                        </a:rPr>
                        <a:t>استخدام فيديوهات قصيرة توضح مخاطر التدخين وتعرض قصصًا واقعية على</a:t>
                      </a:r>
                      <a:r>
                        <a:rPr lang="en-MY" sz="1200">
                          <a:effectLst/>
                        </a:rPr>
                        <a:t> TikTok</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التغير في السلوك بناءً على الخبرات السابقة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التعلم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2"/>
                  </a:ext>
                </a:extLst>
              </a:tr>
              <a:tr h="0">
                <a:tc>
                  <a:txBody>
                    <a:bodyPr/>
                    <a:lstStyle/>
                    <a:p>
                      <a:pPr algn="r">
                        <a:lnSpc>
                          <a:spcPct val="107000"/>
                        </a:lnSpc>
                        <a:spcAft>
                          <a:spcPts val="0"/>
                        </a:spcAft>
                      </a:pPr>
                      <a:r>
                        <a:rPr lang="ar-SA" sz="1200">
                          <a:effectLst/>
                        </a:rPr>
                        <a:t>منشورات تعزز الاتجاه الإيجابي نحو التبرع بالدم عبر محتوى مدعوم بقصص مؤثرة على فيسبوك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الميل المكتسب للاستجابة بطريقة معينة في مواقف محددة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الاتجاه</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3"/>
                  </a:ext>
                </a:extLst>
              </a:tr>
              <a:tr h="0">
                <a:tc>
                  <a:txBody>
                    <a:bodyPr/>
                    <a:lstStyle/>
                    <a:p>
                      <a:pPr algn="r">
                        <a:lnSpc>
                          <a:spcPct val="107000"/>
                        </a:lnSpc>
                        <a:spcAft>
                          <a:spcPts val="0"/>
                        </a:spcAft>
                      </a:pPr>
                      <a:r>
                        <a:rPr lang="ar-SA" sz="1200">
                          <a:effectLst/>
                        </a:rPr>
                        <a:t>تصميم واجهات مواقع سهلة، ورسائل واضحة تعكس فوائد البرنامج المجتمعي المستهدف</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كيفية فهم الجمهور لفكرة الحملة أو رسالتها</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الإدراك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4"/>
                  </a:ext>
                </a:extLst>
              </a:tr>
              <a:tr h="0">
                <a:tc>
                  <a:txBody>
                    <a:bodyPr/>
                    <a:lstStyle/>
                    <a:p>
                      <a:pPr algn="r">
                        <a:lnSpc>
                          <a:spcPct val="107000"/>
                        </a:lnSpc>
                        <a:spcAft>
                          <a:spcPts val="0"/>
                        </a:spcAft>
                      </a:pPr>
                      <a:r>
                        <a:rPr lang="ar-SA" sz="1200">
                          <a:effectLst/>
                        </a:rPr>
                        <a:t>استخدام "المؤثرين الاجتماعيين" لتمرير رسالة بيئية عبر</a:t>
                      </a:r>
                      <a:r>
                        <a:rPr lang="en-MY" sz="1200">
                          <a:effectLst/>
                        </a:rPr>
                        <a:t> Reels </a:t>
                      </a:r>
                      <a:r>
                        <a:rPr lang="ar-SA" sz="1200">
                          <a:effectLst/>
                        </a:rPr>
                        <a:t>وفيديوهات قصيرة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تأثير الجماعات التي ينتمي لها الفرد في سلوكه</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سلوك الجماعة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b="1" dirty="0">
                          <a:effectLst/>
                        </a:rPr>
                        <a:t>العوامل الاجتماعية</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5"/>
                  </a:ext>
                </a:extLst>
              </a:tr>
              <a:tr h="0">
                <a:tc>
                  <a:txBody>
                    <a:bodyPr/>
                    <a:lstStyle/>
                    <a:p>
                      <a:pPr algn="r">
                        <a:lnSpc>
                          <a:spcPct val="107000"/>
                        </a:lnSpc>
                        <a:spcAft>
                          <a:spcPts val="0"/>
                        </a:spcAft>
                      </a:pPr>
                      <a:r>
                        <a:rPr lang="ar-SA" sz="1200">
                          <a:effectLst/>
                        </a:rPr>
                        <a:t>تصميم محتوى مبسط يناسب جمهورًا محدود الدخل على واتساب وفيسبوك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موقع الفرد في الهرم الاجتماعي وتأثيره على سلوكه</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a:effectLst/>
                        </a:rPr>
                        <a:t>الطبقة الاجتماعية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b="1" dirty="0">
                          <a:effectLst/>
                        </a:rPr>
                        <a:t> </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6"/>
                  </a:ext>
                </a:extLst>
              </a:tr>
              <a:tr h="0">
                <a:tc>
                  <a:txBody>
                    <a:bodyPr/>
                    <a:lstStyle/>
                    <a:p>
                      <a:pPr algn="r">
                        <a:lnSpc>
                          <a:spcPct val="107000"/>
                        </a:lnSpc>
                        <a:spcAft>
                          <a:spcPts val="0"/>
                        </a:spcAft>
                      </a:pPr>
                      <a:r>
                        <a:rPr lang="ar-SA" sz="1200" dirty="0">
                          <a:effectLst/>
                        </a:rPr>
                        <a:t>احترام العادات المحلية في محتوى حملة التوعية ضد الإسراف خلال رمضان</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منظومة القيم والرموز التي تميز مجتمعًا عن آخر</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ar-SA" sz="1200" dirty="0">
                          <a:effectLst/>
                        </a:rPr>
                        <a:t>الثقافة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algn="r">
                        <a:lnSpc>
                          <a:spcPct val="107000"/>
                        </a:lnSpc>
                        <a:spcAft>
                          <a:spcPts val="0"/>
                        </a:spcAft>
                      </a:pPr>
                      <a:r>
                        <a:rPr lang="en-MY" sz="1200" dirty="0">
                          <a:effectLst/>
                        </a:rPr>
                        <a:t> </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F2F2F2"/>
                    </a:solid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val="1934379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97120" y="1605128"/>
            <a:ext cx="9345750" cy="3902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dirty="0"/>
              <a:t>التصنيف	العنصر	الشرح	مثال تطبيقي في التسويق الرقميالعوامل الفردية	الدوافع	القوى التي تدفع الفرد للسلوك بهدف إشباع حاجة معينة	حملة توعية صحية تستهدف الأمهات، تربط أهمية التلقيح بصحة أطفالهن عبر إعلان مؤثر على إنستغرامالتعلم	التغير في السلوك بناءً على الخبرات السابقة	استخدام فيديوهات قصيرة توضح مخاطر الت 	الميل المكتسب للاستجابة بطريقة معينة في مواقف محددة	منشورات تعزز الاتجاه الإيجابي نحو التبرع بالدم عبر محتوى مدعوم بقصص مؤثرة على فيسبوكالإدراك	كيفية فهم الجمهور لفكرة الحملة أو رسالتها	تصميم واجهات مواقع سهلة، ورسائل واضحة تعكس فوائد البرنامج المجتمعي المستهدفالعوامل الاجتماعية	سلوك الجماعة	تأثير الجماعات التي ينتمي لها الفرد في سلوكه	استخدام "المؤثرين الاجتماعيين" لتمرير رسالة بيئية عبر </a:t>
            </a:r>
            <a:r>
              <a:rPr lang="en-US" dirty="0"/>
              <a:t>Reels </a:t>
            </a:r>
            <a:r>
              <a:rPr lang="ar-EG" dirty="0"/>
              <a:t>وفيديوهات قصيرةالطبقة الاجتماعية	موقع الفرد في الهرم الاجتماعي وتأثيره على سلوكه	تصميم محتوى مبسط يناسب جمهورًا محدود الدخل على واتساب وفيسبوكالثقافة	منظومة القيم والرموز التي تميز مجتمعًا عن آخر	احترام العادات المحلية في محتوى حملة التوعية ضد الإسراف خلال رمضان</a:t>
            </a: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586853" y="1758687"/>
            <a:ext cx="9621185" cy="523220"/>
          </a:xfrm>
          <a:prstGeom prst="rect">
            <a:avLst/>
          </a:prstGeom>
          <a:noFill/>
        </p:spPr>
        <p:txBody>
          <a:bodyPr wrap="square" rtlCol="0">
            <a:spAutoFit/>
          </a:bodyPr>
          <a:lstStyle/>
          <a:p>
            <a:pPr lvl="0" algn="r" rtl="1"/>
            <a:r>
              <a:rPr lang="ar-EG" sz="2800" b="1" dirty="0"/>
              <a:t>2.</a:t>
            </a:r>
            <a:r>
              <a:rPr lang="ar-JO" sz="2800" b="1" dirty="0"/>
              <a:t>10</a:t>
            </a:r>
            <a:r>
              <a:rPr lang="ar-EG" sz="2800" b="1" dirty="0"/>
              <a:t>. تجزئة الجمهور المستهدف </a:t>
            </a:r>
            <a:endParaRPr lang="en-US" sz="2800" b="1" dirty="0"/>
          </a:p>
        </p:txBody>
      </p:sp>
      <p:sp>
        <p:nvSpPr>
          <p:cNvPr id="6" name="Rectangle 3"/>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615770380"/>
              </p:ext>
            </p:extLst>
          </p:nvPr>
        </p:nvGraphicFramePr>
        <p:xfrm>
          <a:off x="1473959" y="2361710"/>
          <a:ext cx="8502556" cy="2851735"/>
        </p:xfrm>
        <a:graphic>
          <a:graphicData uri="http://schemas.openxmlformats.org/drawingml/2006/table">
            <a:tbl>
              <a:tblPr firstRow="1" firstCol="1" bandRow="1"/>
              <a:tblGrid>
                <a:gridCol w="2125639">
                  <a:extLst>
                    <a:ext uri="{9D8B030D-6E8A-4147-A177-3AD203B41FA5}">
                      <a16:colId xmlns:a16="http://schemas.microsoft.com/office/drawing/2014/main" xmlns="" val="20000"/>
                    </a:ext>
                  </a:extLst>
                </a:gridCol>
                <a:gridCol w="2125639">
                  <a:extLst>
                    <a:ext uri="{9D8B030D-6E8A-4147-A177-3AD203B41FA5}">
                      <a16:colId xmlns:a16="http://schemas.microsoft.com/office/drawing/2014/main" xmlns="" val="20001"/>
                    </a:ext>
                  </a:extLst>
                </a:gridCol>
                <a:gridCol w="2553746">
                  <a:extLst>
                    <a:ext uri="{9D8B030D-6E8A-4147-A177-3AD203B41FA5}">
                      <a16:colId xmlns:a16="http://schemas.microsoft.com/office/drawing/2014/main" xmlns="" val="20002"/>
                    </a:ext>
                  </a:extLst>
                </a:gridCol>
                <a:gridCol w="1697532">
                  <a:extLst>
                    <a:ext uri="{9D8B030D-6E8A-4147-A177-3AD203B41FA5}">
                      <a16:colId xmlns:a16="http://schemas.microsoft.com/office/drawing/2014/main" xmlns="" val="20003"/>
                    </a:ext>
                  </a:extLst>
                </a:gridCol>
              </a:tblGrid>
              <a:tr h="285173">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مثال</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الاستراتيجية الرقمية المناسبة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التعريف</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الفئة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00"/>
                  </a:ext>
                </a:extLst>
              </a:tr>
              <a:tr h="712934">
                <a:tc>
                  <a:txBody>
                    <a:bodyPr/>
                    <a:lstStyle/>
                    <a:p>
                      <a:pPr algn="r">
                        <a:lnSpc>
                          <a:spcPct val="107000"/>
                        </a:lnSpc>
                        <a:spcAft>
                          <a:spcPts val="0"/>
                        </a:spcAft>
                      </a:pPr>
                      <a:r>
                        <a:rPr lang="ar-SA" sz="1200">
                          <a:effectLst/>
                          <a:latin typeface="Calibri" panose="020F0502020204030204" pitchFamily="34" charset="0"/>
                          <a:ea typeface="Times New Roman" panose="02020603050405020304" pitchFamily="18" charset="0"/>
                          <a:cs typeface="Times New Roman" panose="02020603050405020304" pitchFamily="18" charset="0"/>
                        </a:rPr>
                        <a:t>حملة ترشيد استهلاك الماء تستهدف ربات المنازل على فيسبوك</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محتوى تعليمي – رسائل موجهة – اختبارات سريعة لقياس المعرفة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الأشخاص الذين يُراد منهم تبني السلوك مباشرة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المستهدف الأساسي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01"/>
                  </a:ext>
                </a:extLst>
              </a:tr>
              <a:tr h="570347">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دعوة المتبرعين بالدم لمشاركة تجاربهم على إنستغرام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تحفيزهم للمشاركة في الترويج – حملات "شارك قصتك</a:t>
                      </a:r>
                      <a:r>
                        <a:rPr lang="en-MY" sz="1200" dirty="0">
                          <a:effectLst/>
                          <a:latin typeface="Times New Roman" panose="02020603050405020304" pitchFamily="18" charset="0"/>
                          <a:ea typeface="Times New Roman" panose="02020603050405020304" pitchFamily="18" charset="0"/>
                          <a:cs typeface="Arial" panose="020B0604020202020204" pitchFamily="34" charset="0"/>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a:effectLst/>
                          <a:latin typeface="Calibri" panose="020F0502020204030204" pitchFamily="34" charset="0"/>
                          <a:ea typeface="Times New Roman" panose="02020603050405020304" pitchFamily="18" charset="0"/>
                          <a:cs typeface="Times New Roman" panose="02020603050405020304" pitchFamily="18" charset="0"/>
                        </a:rPr>
                        <a:t>ينفذون السلوك مسبقًا</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المؤيد (المتبني)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02"/>
                  </a:ext>
                </a:extLst>
              </a:tr>
              <a:tr h="712934">
                <a:tc>
                  <a:txBody>
                    <a:bodyPr/>
                    <a:lstStyle/>
                    <a:p>
                      <a:pPr algn="r">
                        <a:lnSpc>
                          <a:spcPct val="107000"/>
                        </a:lnSpc>
                        <a:spcAft>
                          <a:spcPts val="0"/>
                        </a:spcAft>
                      </a:pPr>
                      <a:r>
                        <a:rPr lang="ar-SA" sz="1200">
                          <a:effectLst/>
                          <a:latin typeface="Calibri" panose="020F0502020204030204" pitchFamily="34" charset="0"/>
                          <a:ea typeface="Times New Roman" panose="02020603050405020304" pitchFamily="18" charset="0"/>
                          <a:cs typeface="Times New Roman" panose="02020603050405020304" pitchFamily="18" charset="0"/>
                        </a:rPr>
                        <a:t>فيديو على</a:t>
                      </a:r>
                      <a:r>
                        <a:rPr lang="en-MY" sz="1200">
                          <a:effectLst/>
                          <a:latin typeface="Times New Roman" panose="02020603050405020304" pitchFamily="18" charset="0"/>
                          <a:ea typeface="Times New Roman" panose="02020603050405020304" pitchFamily="18" charset="0"/>
                          <a:cs typeface="Arial" panose="020B0604020202020204" pitchFamily="34" charset="0"/>
                        </a:rPr>
                        <a:t> YouTube </a:t>
                      </a:r>
                      <a:r>
                        <a:rPr lang="ar-SA" sz="1200">
                          <a:effectLst/>
                          <a:latin typeface="Times New Roman" panose="02020603050405020304" pitchFamily="18" charset="0"/>
                          <a:ea typeface="Times New Roman" panose="02020603050405020304" pitchFamily="18" charset="0"/>
                          <a:cs typeface="Arial" panose="020B0604020202020204" pitchFamily="34" charset="0"/>
                        </a:rPr>
                        <a:t>يربط ارتداء الكمامة بحماية الأسرة</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رسائل إقناعية – تغيير الإدراك – محتوى يربط السلوك بمصلحة شخصية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لا يتبنون السلوك لأسباب مبدئية أو نفسية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الرافض</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03"/>
                  </a:ext>
                </a:extLst>
              </a:tr>
              <a:tr h="570347">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محتوى تثقيفي ل</a:t>
                      </a:r>
                      <a:r>
                        <a:rPr lang="ar-EG" sz="1200" dirty="0">
                          <a:effectLst/>
                          <a:latin typeface="Calibri" panose="020F0502020204030204" pitchFamily="34" charset="0"/>
                          <a:ea typeface="Times New Roman" panose="02020603050405020304" pitchFamily="18" charset="0"/>
                          <a:cs typeface="Times New Roman" panose="02020603050405020304" pitchFamily="18" charset="0"/>
                        </a:rPr>
                        <a:t>قادة</a:t>
                      </a:r>
                      <a:r>
                        <a:rPr lang="ar-EG" sz="1200" baseline="0" dirty="0">
                          <a:effectLst/>
                          <a:latin typeface="Calibri" panose="020F0502020204030204" pitchFamily="34" charset="0"/>
                          <a:ea typeface="Times New Roman" panose="02020603050405020304" pitchFamily="18" charset="0"/>
                          <a:cs typeface="Times New Roman" panose="02020603050405020304" pitchFamily="18" charset="0"/>
                        </a:rPr>
                        <a:t> الرأي </a:t>
                      </a: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 أو المدرسين حول أهمية الصحة النفسية للطلاب</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استهداف قادة الرأي والمؤثرين – حملات دعم مجتمعي</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dirty="0">
                          <a:effectLst/>
                          <a:latin typeface="Calibri" panose="020F0502020204030204" pitchFamily="34" charset="0"/>
                          <a:ea typeface="Times New Roman" panose="02020603050405020304" pitchFamily="18" charset="0"/>
                          <a:cs typeface="Times New Roman" panose="02020603050405020304" pitchFamily="18" charset="0"/>
                        </a:rPr>
                        <a:t>لا يُطلب منهم تغيير سلوك، لكن يؤثرون على الفئة الأولى</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ar-SA" sz="1200" b="1" dirty="0">
                          <a:effectLst/>
                          <a:latin typeface="Calibri" panose="020F0502020204030204" pitchFamily="34" charset="0"/>
                          <a:ea typeface="Times New Roman" panose="02020603050405020304" pitchFamily="18" charset="0"/>
                          <a:cs typeface="Times New Roman" panose="02020603050405020304" pitchFamily="18" charset="0"/>
                        </a:rPr>
                        <a:t>الجمهور الثانوي</a:t>
                      </a:r>
                      <a:endParaRPr lang="en-MY" sz="11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7542650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628749A-8561-EA21-3C43-3CB07EAA03B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DDBF4AF-46FF-0960-E7FC-DB15E23266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9F9BA39-6D52-C360-FC8B-EC7EE208FC62}"/>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F4F230-6A86-EC4B-3054-FFA8AC6DB58E}"/>
              </a:ext>
            </a:extLst>
          </p:cNvPr>
          <p:cNvSpPr/>
          <p:nvPr/>
        </p:nvSpPr>
        <p:spPr>
          <a:xfrm>
            <a:off x="1215008" y="1155869"/>
            <a:ext cx="9345750" cy="5443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E32336AE-DF31-3E93-29E3-E429F46BC0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5DFDA96-B668-587D-C99F-A4AC70485884}"/>
              </a:ext>
            </a:extLst>
          </p:cNvPr>
          <p:cNvSpPr txBox="1"/>
          <p:nvPr/>
        </p:nvSpPr>
        <p:spPr>
          <a:xfrm>
            <a:off x="1734069" y="1361352"/>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36F6A015-5460-74C5-1EC7-26A271A32FDB}"/>
              </a:ext>
            </a:extLst>
          </p:cNvPr>
          <p:cNvSpPr txBox="1"/>
          <p:nvPr/>
        </p:nvSpPr>
        <p:spPr>
          <a:xfrm>
            <a:off x="1808922" y="1467162"/>
            <a:ext cx="8611576" cy="1554272"/>
          </a:xfrm>
          <a:prstGeom prst="rect">
            <a:avLst/>
          </a:prstGeom>
          <a:noFill/>
        </p:spPr>
        <p:txBody>
          <a:bodyPr wrap="square" rtlCol="0">
            <a:spAutoFit/>
          </a:bodyPr>
          <a:lstStyle/>
          <a:p>
            <a:pPr lvl="1" algn="r" rtl="1"/>
            <a:r>
              <a:rPr lang="ar-JO" sz="2800" b="1" dirty="0"/>
              <a:t>2</a:t>
            </a:r>
            <a:r>
              <a:rPr lang="ar-EG" sz="2800" b="1" dirty="0"/>
              <a:t>.1</a:t>
            </a:r>
            <a:r>
              <a:rPr lang="ar-JO" sz="2800" b="1" dirty="0"/>
              <a:t>1</a:t>
            </a:r>
            <a:r>
              <a:rPr lang="ar-EG" sz="2800" b="1" dirty="0"/>
              <a:t>. تقييم الموارد المتاحة في الحملة التسويقية الاجتماعية</a:t>
            </a:r>
            <a:endParaRPr lang="en-US" sz="2800" b="1" dirty="0"/>
          </a:p>
          <a:p>
            <a:pPr lvl="1" algn="r" rtl="1"/>
            <a:endParaRPr lang="ar-EG" sz="1100" b="1" dirty="0"/>
          </a:p>
          <a:p>
            <a:pPr lvl="1" algn="r" rtl="1"/>
            <a:r>
              <a:rPr lang="ar-EG" dirty="0"/>
              <a:t>تُعد هذه الخطوة أساسية لتحديد أولويات الحملة وضمان تحقيق أفضل النتائج في ضوء الإمكانات الواقعية. ويساعد تقييم الموارد على توجيه الجهود بشكل فعّال، خصوصًا عند تنفيذ الحملات من خلال الوسائط الرقمية.</a:t>
            </a:r>
          </a:p>
          <a:p>
            <a:pPr lvl="1" algn="r" rtl="1"/>
            <a:endParaRPr lang="ar-EG" sz="2000" dirty="0"/>
          </a:p>
        </p:txBody>
      </p:sp>
      <p:sp>
        <p:nvSpPr>
          <p:cNvPr id="3" name="TextBox 2">
            <a:extLst>
              <a:ext uri="{FF2B5EF4-FFF2-40B4-BE49-F238E27FC236}">
                <a16:creationId xmlns:a16="http://schemas.microsoft.com/office/drawing/2014/main" xmlns="" id="{3D73D0AE-6237-134E-C245-8012E0BBA197}"/>
              </a:ext>
            </a:extLst>
          </p:cNvPr>
          <p:cNvSpPr txBox="1"/>
          <p:nvPr/>
        </p:nvSpPr>
        <p:spPr>
          <a:xfrm>
            <a:off x="6026426" y="2957967"/>
            <a:ext cx="3840726" cy="338554"/>
          </a:xfrm>
          <a:prstGeom prst="rect">
            <a:avLst/>
          </a:prstGeom>
          <a:solidFill>
            <a:srgbClr val="5B9BD5"/>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-1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المعلومات والبيانات </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51A43E4B-98F0-D010-306D-7011A8EBC7CE}"/>
              </a:ext>
            </a:extLst>
          </p:cNvPr>
          <p:cNvSpPr txBox="1"/>
          <p:nvPr/>
        </p:nvSpPr>
        <p:spPr>
          <a:xfrm>
            <a:off x="5943601" y="3370360"/>
            <a:ext cx="3923551" cy="738664"/>
          </a:xfrm>
          <a:prstGeom prst="rect">
            <a:avLst/>
          </a:prstGeom>
          <a:noFill/>
        </p:spPr>
        <p:txBody>
          <a:bodyPr wrap="square">
            <a:spAutoFit/>
          </a:bodyPr>
          <a:lstStyle/>
          <a:p>
            <a:pPr algn="r" rtl="1"/>
            <a:r>
              <a:rPr lang="ar-EG" sz="1400" dirty="0"/>
              <a:t>تمثل الأساس لأي حملة ناجحة، حيث تشمل معلومات حول المشكلة المجتمعية، خصائص الجمهور المستهدف، طبيعة المجتمع، الجهود السابقة، والوسائل المتاحة.</a:t>
            </a:r>
            <a:endParaRPr lang="en-US" sz="1400" dirty="0"/>
          </a:p>
        </p:txBody>
      </p:sp>
      <p:sp>
        <p:nvSpPr>
          <p:cNvPr id="8" name="TextBox 7">
            <a:extLst>
              <a:ext uri="{FF2B5EF4-FFF2-40B4-BE49-F238E27FC236}">
                <a16:creationId xmlns:a16="http://schemas.microsoft.com/office/drawing/2014/main" xmlns="" id="{FBFDD1C4-6995-DA77-278E-097508D40378}"/>
              </a:ext>
            </a:extLst>
          </p:cNvPr>
          <p:cNvSpPr txBox="1"/>
          <p:nvPr/>
        </p:nvSpPr>
        <p:spPr>
          <a:xfrm>
            <a:off x="6026426" y="4788136"/>
            <a:ext cx="3840726" cy="338554"/>
          </a:xfrm>
          <a:prstGeom prst="rect">
            <a:avLst/>
          </a:prstGeom>
          <a:solidFill>
            <a:schemeClr val="accent6"/>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-2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التكاليف المادية</a:t>
            </a:r>
          </a:p>
        </p:txBody>
      </p:sp>
      <p:sp>
        <p:nvSpPr>
          <p:cNvPr id="9" name="TextBox 8">
            <a:extLst>
              <a:ext uri="{FF2B5EF4-FFF2-40B4-BE49-F238E27FC236}">
                <a16:creationId xmlns:a16="http://schemas.microsoft.com/office/drawing/2014/main" xmlns="" id="{971EBA20-4DED-D714-D346-3200AB577D51}"/>
              </a:ext>
            </a:extLst>
          </p:cNvPr>
          <p:cNvSpPr txBox="1"/>
          <p:nvPr/>
        </p:nvSpPr>
        <p:spPr>
          <a:xfrm>
            <a:off x="5943601" y="5200529"/>
            <a:ext cx="3923551" cy="738664"/>
          </a:xfrm>
          <a:prstGeom prst="rect">
            <a:avLst/>
          </a:prstGeom>
          <a:noFill/>
        </p:spPr>
        <p:txBody>
          <a:bodyPr wrap="square">
            <a:spAutoFit/>
          </a:bodyPr>
          <a:lstStyle/>
          <a:p>
            <a:pPr algn="r" rtl="1"/>
            <a:r>
              <a:rPr lang="ar-EG" sz="1400" dirty="0"/>
              <a:t>تمثل الأساس لأي حملة ناجحة، حيث تشمل معلومات حول المشكلة المجتمعية، خصائص الجمهور المستهدف، طبيعة المجتمع، الجهود السابقة، والوسائل المتاحة.</a:t>
            </a:r>
            <a:endParaRPr lang="en-US" sz="1400" dirty="0"/>
          </a:p>
        </p:txBody>
      </p:sp>
      <p:sp>
        <p:nvSpPr>
          <p:cNvPr id="10" name="Rectangle 9">
            <a:extLst>
              <a:ext uri="{FF2B5EF4-FFF2-40B4-BE49-F238E27FC236}">
                <a16:creationId xmlns:a16="http://schemas.microsoft.com/office/drawing/2014/main" xmlns="" id="{316FDDAE-395A-595A-61A2-41B3FE6BE734}"/>
              </a:ext>
            </a:extLst>
          </p:cNvPr>
          <p:cNvSpPr/>
          <p:nvPr/>
        </p:nvSpPr>
        <p:spPr>
          <a:xfrm>
            <a:off x="6026425" y="4146279"/>
            <a:ext cx="3840725" cy="46547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2" name="TextBox 11">
            <a:extLst>
              <a:ext uri="{FF2B5EF4-FFF2-40B4-BE49-F238E27FC236}">
                <a16:creationId xmlns:a16="http://schemas.microsoft.com/office/drawing/2014/main" xmlns="" id="{1A1D16F5-901A-8641-810B-22ADBD818923}"/>
              </a:ext>
            </a:extLst>
          </p:cNvPr>
          <p:cNvSpPr txBox="1"/>
          <p:nvPr/>
        </p:nvSpPr>
        <p:spPr>
          <a:xfrm>
            <a:off x="6231835" y="4163574"/>
            <a:ext cx="3635315" cy="430887"/>
          </a:xfrm>
          <a:prstGeom prst="rect">
            <a:avLst/>
          </a:prstGeom>
          <a:noFill/>
        </p:spPr>
        <p:txBody>
          <a:bodyPr wrap="square">
            <a:spAutoFit/>
          </a:bodyPr>
          <a:lstStyle/>
          <a:p>
            <a:pPr algn="r" rtl="1"/>
            <a:r>
              <a:rPr lang="ar-EG" sz="1100" b="1" dirty="0"/>
              <a:t>في التسويق الرقمي:</a:t>
            </a:r>
            <a:r>
              <a:rPr lang="ar-EG" sz="1100" dirty="0"/>
              <a:t> تُستخدم هذه البيانات لتحديد الجمهور بدقة وتصميم رسائل مخصصة عبر المنصات الإلكترونية.</a:t>
            </a:r>
            <a:endParaRPr lang="en-US" sz="1100" dirty="0"/>
          </a:p>
        </p:txBody>
      </p:sp>
      <p:sp>
        <p:nvSpPr>
          <p:cNvPr id="15" name="Rectangle 14">
            <a:extLst>
              <a:ext uri="{FF2B5EF4-FFF2-40B4-BE49-F238E27FC236}">
                <a16:creationId xmlns:a16="http://schemas.microsoft.com/office/drawing/2014/main" xmlns="" id="{8B4CB699-33D6-1141-BF20-E5ECAEC86A2B}"/>
              </a:ext>
            </a:extLst>
          </p:cNvPr>
          <p:cNvSpPr/>
          <p:nvPr/>
        </p:nvSpPr>
        <p:spPr>
          <a:xfrm>
            <a:off x="6026425" y="5945937"/>
            <a:ext cx="3840725" cy="46547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6" name="TextBox 15">
            <a:extLst>
              <a:ext uri="{FF2B5EF4-FFF2-40B4-BE49-F238E27FC236}">
                <a16:creationId xmlns:a16="http://schemas.microsoft.com/office/drawing/2014/main" xmlns="" id="{974CA119-FC80-AF1D-7733-210F43C62218}"/>
              </a:ext>
            </a:extLst>
          </p:cNvPr>
          <p:cNvSpPr txBox="1"/>
          <p:nvPr/>
        </p:nvSpPr>
        <p:spPr>
          <a:xfrm>
            <a:off x="6231835" y="5963232"/>
            <a:ext cx="3635315" cy="430887"/>
          </a:xfrm>
          <a:prstGeom prst="rect">
            <a:avLst/>
          </a:prstGeom>
          <a:noFill/>
        </p:spPr>
        <p:txBody>
          <a:bodyPr wrap="square">
            <a:spAutoFit/>
          </a:bodyPr>
          <a:lstStyle/>
          <a:p>
            <a:pPr algn="r" rtl="1"/>
            <a:r>
              <a:rPr lang="ar-EG" sz="1100" b="1" dirty="0"/>
              <a:t>في السياق الرقمي: </a:t>
            </a:r>
            <a:r>
              <a:rPr lang="ar-EG" sz="1100" dirty="0"/>
              <a:t>تحدد الميزانية نوع المحتوى، حجم الإعلانات الممولة، وعدد المنصات التي يمكن استخدامها بفعالية.</a:t>
            </a:r>
          </a:p>
        </p:txBody>
      </p:sp>
      <p:sp>
        <p:nvSpPr>
          <p:cNvPr id="17" name="TextBox 16">
            <a:extLst>
              <a:ext uri="{FF2B5EF4-FFF2-40B4-BE49-F238E27FC236}">
                <a16:creationId xmlns:a16="http://schemas.microsoft.com/office/drawing/2014/main" xmlns="" id="{184639E3-3419-C592-EFF3-B51638CD4F1C}"/>
              </a:ext>
            </a:extLst>
          </p:cNvPr>
          <p:cNvSpPr txBox="1"/>
          <p:nvPr/>
        </p:nvSpPr>
        <p:spPr>
          <a:xfrm>
            <a:off x="1832408" y="2957967"/>
            <a:ext cx="3840726" cy="338554"/>
          </a:xfrm>
          <a:prstGeom prst="rect">
            <a:avLst/>
          </a:prstGeom>
          <a:solidFill>
            <a:schemeClr val="accent2"/>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-3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الطاقات البشرية</a:t>
            </a:r>
          </a:p>
        </p:txBody>
      </p:sp>
      <p:sp>
        <p:nvSpPr>
          <p:cNvPr id="19" name="TextBox 18">
            <a:extLst>
              <a:ext uri="{FF2B5EF4-FFF2-40B4-BE49-F238E27FC236}">
                <a16:creationId xmlns:a16="http://schemas.microsoft.com/office/drawing/2014/main" xmlns="" id="{7289C5BA-FD0D-F994-B26E-20BE8EE90C59}"/>
              </a:ext>
            </a:extLst>
          </p:cNvPr>
          <p:cNvSpPr txBox="1"/>
          <p:nvPr/>
        </p:nvSpPr>
        <p:spPr>
          <a:xfrm>
            <a:off x="1749583" y="3370360"/>
            <a:ext cx="3923551" cy="523220"/>
          </a:xfrm>
          <a:prstGeom prst="rect">
            <a:avLst/>
          </a:prstGeom>
          <a:noFill/>
        </p:spPr>
        <p:txBody>
          <a:bodyPr wrap="square">
            <a:spAutoFit/>
          </a:bodyPr>
          <a:lstStyle/>
          <a:p>
            <a:pPr algn="r" rtl="1"/>
            <a:r>
              <a:rPr lang="ar-EG" sz="1400" dirty="0"/>
              <a:t>يقصد بها الموظفون (الإداريون، المخططون، المنفذون)، إلى جانب الشركاء والمتطوعين.</a:t>
            </a:r>
            <a:endParaRPr lang="en-US" sz="1400" dirty="0"/>
          </a:p>
        </p:txBody>
      </p:sp>
      <p:sp>
        <p:nvSpPr>
          <p:cNvPr id="20" name="TextBox 19">
            <a:extLst>
              <a:ext uri="{FF2B5EF4-FFF2-40B4-BE49-F238E27FC236}">
                <a16:creationId xmlns:a16="http://schemas.microsoft.com/office/drawing/2014/main" xmlns="" id="{A431D0BD-89BF-42F3-D3A0-12522A233C92}"/>
              </a:ext>
            </a:extLst>
          </p:cNvPr>
          <p:cNvSpPr txBox="1"/>
          <p:nvPr/>
        </p:nvSpPr>
        <p:spPr>
          <a:xfrm>
            <a:off x="1832408" y="4788136"/>
            <a:ext cx="3840726" cy="338554"/>
          </a:xfrm>
          <a:prstGeom prst="rect">
            <a:avLst/>
          </a:prstGeom>
          <a:solidFill>
            <a:schemeClr val="accent3"/>
          </a:solidFill>
        </p:spPr>
        <p:txBody>
          <a:bodyPr wrap="square" rtlCol="0">
            <a:spAutoFit/>
          </a:bodyPr>
          <a:lstStyle/>
          <a:p>
            <a:pPr algn="r" rtl="1"/>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-4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المنظمات المساهمة</a:t>
            </a:r>
          </a:p>
        </p:txBody>
      </p:sp>
      <p:sp>
        <p:nvSpPr>
          <p:cNvPr id="21" name="TextBox 20">
            <a:extLst>
              <a:ext uri="{FF2B5EF4-FFF2-40B4-BE49-F238E27FC236}">
                <a16:creationId xmlns:a16="http://schemas.microsoft.com/office/drawing/2014/main" xmlns="" id="{BDE877CD-DFA4-C946-9F1C-56D1D42F9600}"/>
              </a:ext>
            </a:extLst>
          </p:cNvPr>
          <p:cNvSpPr txBox="1"/>
          <p:nvPr/>
        </p:nvSpPr>
        <p:spPr>
          <a:xfrm>
            <a:off x="1749583" y="5200529"/>
            <a:ext cx="3923551" cy="738664"/>
          </a:xfrm>
          <a:prstGeom prst="rect">
            <a:avLst/>
          </a:prstGeom>
          <a:noFill/>
        </p:spPr>
        <p:txBody>
          <a:bodyPr wrap="square">
            <a:spAutoFit/>
          </a:bodyPr>
          <a:lstStyle/>
          <a:p>
            <a:pPr algn="r" rtl="1"/>
            <a:r>
              <a:rPr lang="ar-EG" sz="1400" dirty="0"/>
              <a:t>يُقصد بها الجهات أو المؤسسات المجتمعية التي يمكن أن تشارك في دعم أهداف الحملة.</a:t>
            </a:r>
            <a:br>
              <a:rPr lang="ar-EG" sz="1400" dirty="0"/>
            </a:br>
            <a:endParaRPr lang="en-US" sz="1400" dirty="0"/>
          </a:p>
        </p:txBody>
      </p:sp>
      <p:sp>
        <p:nvSpPr>
          <p:cNvPr id="22" name="Rectangle 21">
            <a:extLst>
              <a:ext uri="{FF2B5EF4-FFF2-40B4-BE49-F238E27FC236}">
                <a16:creationId xmlns:a16="http://schemas.microsoft.com/office/drawing/2014/main" xmlns="" id="{9EFA6C56-097A-D73A-3104-66C0037663C4}"/>
              </a:ext>
            </a:extLst>
          </p:cNvPr>
          <p:cNvSpPr/>
          <p:nvPr/>
        </p:nvSpPr>
        <p:spPr>
          <a:xfrm>
            <a:off x="1832407" y="3893581"/>
            <a:ext cx="3840725" cy="50380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4" name="TextBox 23">
            <a:extLst>
              <a:ext uri="{FF2B5EF4-FFF2-40B4-BE49-F238E27FC236}">
                <a16:creationId xmlns:a16="http://schemas.microsoft.com/office/drawing/2014/main" xmlns="" id="{8B09A58F-4470-B8DC-EB10-4FE780948A08}"/>
              </a:ext>
            </a:extLst>
          </p:cNvPr>
          <p:cNvSpPr txBox="1"/>
          <p:nvPr/>
        </p:nvSpPr>
        <p:spPr>
          <a:xfrm>
            <a:off x="1997664" y="3919218"/>
            <a:ext cx="3635315" cy="430887"/>
          </a:xfrm>
          <a:prstGeom prst="rect">
            <a:avLst/>
          </a:prstGeom>
          <a:noFill/>
        </p:spPr>
        <p:txBody>
          <a:bodyPr wrap="square">
            <a:spAutoFit/>
          </a:bodyPr>
          <a:lstStyle/>
          <a:p>
            <a:pPr algn="r" rtl="1"/>
            <a:r>
              <a:rPr lang="ar-JO" sz="1100" b="1" dirty="0"/>
              <a:t>في التسويق الرقمي </a:t>
            </a:r>
            <a:r>
              <a:rPr lang="ar-EG" sz="1100" b="1" dirty="0"/>
              <a:t>: </a:t>
            </a:r>
            <a:r>
              <a:rPr lang="ar-EG" sz="1100" dirty="0"/>
              <a:t>يعتمد نجاح الحملة على توفر فرق إدارة المحتوى، المصممين، ومسؤولي التفاعل مع الجمهور على المنصات الاجتماعية.</a:t>
            </a:r>
          </a:p>
        </p:txBody>
      </p:sp>
      <p:sp>
        <p:nvSpPr>
          <p:cNvPr id="26" name="Rectangle 25">
            <a:extLst>
              <a:ext uri="{FF2B5EF4-FFF2-40B4-BE49-F238E27FC236}">
                <a16:creationId xmlns:a16="http://schemas.microsoft.com/office/drawing/2014/main" xmlns="" id="{E36A1221-65EB-6DA2-7B14-BDA7D0AFC6EE}"/>
              </a:ext>
            </a:extLst>
          </p:cNvPr>
          <p:cNvSpPr/>
          <p:nvPr/>
        </p:nvSpPr>
        <p:spPr>
          <a:xfrm>
            <a:off x="1832407" y="5803500"/>
            <a:ext cx="3840725" cy="46547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7" name="TextBox 26">
            <a:extLst>
              <a:ext uri="{FF2B5EF4-FFF2-40B4-BE49-F238E27FC236}">
                <a16:creationId xmlns:a16="http://schemas.microsoft.com/office/drawing/2014/main" xmlns="" id="{8C32CBC7-764F-BB23-AEE4-3FA1F65B6C15}"/>
              </a:ext>
            </a:extLst>
          </p:cNvPr>
          <p:cNvSpPr txBox="1"/>
          <p:nvPr/>
        </p:nvSpPr>
        <p:spPr>
          <a:xfrm>
            <a:off x="2037817" y="5820795"/>
            <a:ext cx="3635315" cy="430887"/>
          </a:xfrm>
          <a:prstGeom prst="rect">
            <a:avLst/>
          </a:prstGeom>
          <a:noFill/>
        </p:spPr>
        <p:txBody>
          <a:bodyPr wrap="square">
            <a:spAutoFit/>
          </a:bodyPr>
          <a:lstStyle/>
          <a:p>
            <a:pPr algn="r" rtl="1"/>
            <a:r>
              <a:rPr lang="ar-EG" sz="1100" b="1" dirty="0"/>
              <a:t>في التسويق الرقمي: </a:t>
            </a:r>
            <a:r>
              <a:rPr lang="ar-EG" sz="1100" dirty="0"/>
              <a:t>تسهم هذه الجهات في توسيع الوصول، من خلال التعاون في النشر، الدعم الإعلامي، أو عبر شراكات مع مؤثرين.</a:t>
            </a:r>
          </a:p>
        </p:txBody>
      </p:sp>
    </p:spTree>
    <p:extLst>
      <p:ext uri="{BB962C8B-B14F-4D97-AF65-F5344CB8AC3E}">
        <p14:creationId xmlns:p14="http://schemas.microsoft.com/office/powerpoint/2010/main" val="15989273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F14A6D-8843-2EDE-CB9D-CD5CCCD5BB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FDA1BA0-A6DE-676B-F6DC-093D528B7B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30F7D68-1A26-BC25-8982-4AE5C1192E6E}"/>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BEBACB9-F962-72C4-F27E-1DB87D8EDFBC}"/>
              </a:ext>
            </a:extLst>
          </p:cNvPr>
          <p:cNvSpPr/>
          <p:nvPr/>
        </p:nvSpPr>
        <p:spPr>
          <a:xfrm>
            <a:off x="1333001" y="1430190"/>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790F622E-76D2-E3A2-0551-EACD4310DC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137662-56AC-7A2C-6EAB-2B63CC78748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B858E4B-E53F-41C7-9A87-A6258F6798AA}"/>
              </a:ext>
            </a:extLst>
          </p:cNvPr>
          <p:cNvSpPr txBox="1"/>
          <p:nvPr/>
        </p:nvSpPr>
        <p:spPr>
          <a:xfrm>
            <a:off x="1808922" y="1785936"/>
            <a:ext cx="8591059" cy="1323439"/>
          </a:xfrm>
          <a:prstGeom prst="rect">
            <a:avLst/>
          </a:prstGeom>
          <a:noFill/>
        </p:spPr>
        <p:txBody>
          <a:bodyPr wrap="square" rtlCol="0">
            <a:spAutoFit/>
          </a:bodyPr>
          <a:lstStyle/>
          <a:p>
            <a:pPr lvl="1" algn="r" rtl="1"/>
            <a:r>
              <a:rPr lang="ar-JO" sz="2800" b="1" dirty="0"/>
              <a:t>2.12</a:t>
            </a:r>
            <a:r>
              <a:rPr lang="ar-EG" sz="2800" b="1" dirty="0"/>
              <a:t>. مسودة استراتيجية الاتصال والبرنامج الزمني</a:t>
            </a:r>
            <a:endParaRPr lang="ar-JO" sz="2800" b="1" dirty="0"/>
          </a:p>
          <a:p>
            <a:pPr lvl="1" algn="r" rtl="1"/>
            <a:endParaRPr lang="ar-EG" sz="1050" b="1" dirty="0"/>
          </a:p>
          <a:p>
            <a:pPr lvl="1" algn="r" rtl="1"/>
            <a:r>
              <a:rPr lang="ar-EG" sz="2000" dirty="0"/>
              <a:t>تهدف هذه الخطوة إلى </a:t>
            </a:r>
            <a:r>
              <a:rPr lang="ar-EG" sz="2000" b="1" dirty="0"/>
              <a:t>توحيد جهود التخطيط</a:t>
            </a:r>
            <a:r>
              <a:rPr lang="ar-EG" sz="2000" dirty="0"/>
              <a:t> وضمان تكامل العمل قبل التنفيذ، وتُعد الأساس الذي يُبنى عليه نجاح الحملة التسويقية الاجتماعية، خاصة في البيئة الرقمية..</a:t>
            </a:r>
          </a:p>
        </p:txBody>
      </p:sp>
      <p:sp>
        <p:nvSpPr>
          <p:cNvPr id="3" name="Rectangle 2">
            <a:extLst>
              <a:ext uri="{FF2B5EF4-FFF2-40B4-BE49-F238E27FC236}">
                <a16:creationId xmlns:a16="http://schemas.microsoft.com/office/drawing/2014/main" xmlns="" id="{3E415BDE-9531-A491-764D-3F38D4AAF644}"/>
              </a:ext>
            </a:extLst>
          </p:cNvPr>
          <p:cNvSpPr/>
          <p:nvPr/>
        </p:nvSpPr>
        <p:spPr>
          <a:xfrm>
            <a:off x="6700397" y="3656119"/>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4" name="TextBox 3">
            <a:extLst>
              <a:ext uri="{FF2B5EF4-FFF2-40B4-BE49-F238E27FC236}">
                <a16:creationId xmlns:a16="http://schemas.microsoft.com/office/drawing/2014/main" xmlns="" id="{A230C9A6-9682-BD3A-B4D2-E1BC347562AA}"/>
              </a:ext>
            </a:extLst>
          </p:cNvPr>
          <p:cNvSpPr txBox="1"/>
          <p:nvPr/>
        </p:nvSpPr>
        <p:spPr>
          <a:xfrm>
            <a:off x="6700397" y="3673622"/>
            <a:ext cx="3112714"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تشمل الاستراتيجية الأولية</a:t>
            </a:r>
            <a:r>
              <a:rPr lang="en-US"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a:t>
            </a:r>
            <a:endPar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6" name="TextBox 5">
            <a:extLst>
              <a:ext uri="{FF2B5EF4-FFF2-40B4-BE49-F238E27FC236}">
                <a16:creationId xmlns:a16="http://schemas.microsoft.com/office/drawing/2014/main" xmlns="" id="{330EE79A-511D-9C28-B26B-35FE88C2727D}"/>
              </a:ext>
            </a:extLst>
          </p:cNvPr>
          <p:cNvSpPr txBox="1"/>
          <p:nvPr/>
        </p:nvSpPr>
        <p:spPr>
          <a:xfrm>
            <a:off x="6492774" y="4046421"/>
            <a:ext cx="3199637" cy="1077218"/>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أهداف الحملة</a:t>
            </a:r>
          </a:p>
          <a:p>
            <a:pPr marL="285750" indent="-285750" algn="r" rtl="1">
              <a:buFont typeface="Arial" panose="020B0604020202020204" pitchFamily="34" charset="0"/>
              <a:buChar char="•"/>
            </a:pPr>
            <a:r>
              <a:rPr lang="ar-SA" sz="1600" dirty="0"/>
              <a:t>تحديد الجمهور الأساسي والثانوي</a:t>
            </a:r>
          </a:p>
          <a:p>
            <a:pPr marL="285750" indent="-285750" algn="r" rtl="1">
              <a:buFont typeface="Arial" panose="020B0604020202020204" pitchFamily="34" charset="0"/>
              <a:buChar char="•"/>
            </a:pPr>
            <a:r>
              <a:rPr lang="ar-SA" sz="1600" dirty="0"/>
              <a:t>الرسائل والمعلومات المطلوب توصيلها</a:t>
            </a:r>
          </a:p>
          <a:p>
            <a:pPr marL="285750" indent="-285750" algn="r" rtl="1">
              <a:buFont typeface="Arial" panose="020B0604020202020204" pitchFamily="34" charset="0"/>
              <a:buChar char="•"/>
            </a:pPr>
            <a:r>
              <a:rPr lang="ar-SA" sz="1600" dirty="0"/>
              <a:t>المنافع كما يراها الجمهور المستهدف</a:t>
            </a:r>
          </a:p>
        </p:txBody>
      </p:sp>
      <p:sp>
        <p:nvSpPr>
          <p:cNvPr id="9" name="Rectangle 8">
            <a:extLst>
              <a:ext uri="{FF2B5EF4-FFF2-40B4-BE49-F238E27FC236}">
                <a16:creationId xmlns:a16="http://schemas.microsoft.com/office/drawing/2014/main" xmlns="" id="{0A078F4A-5FB9-EAD4-6F5D-E060DE192B71}"/>
              </a:ext>
            </a:extLst>
          </p:cNvPr>
          <p:cNvSpPr/>
          <p:nvPr/>
        </p:nvSpPr>
        <p:spPr>
          <a:xfrm>
            <a:off x="2626178" y="3656119"/>
            <a:ext cx="3120677" cy="35605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0" name="TextBox 9">
            <a:extLst>
              <a:ext uri="{FF2B5EF4-FFF2-40B4-BE49-F238E27FC236}">
                <a16:creationId xmlns:a16="http://schemas.microsoft.com/office/drawing/2014/main" xmlns="" id="{8704F714-8064-12D0-5E2A-1AC866602EAB}"/>
              </a:ext>
            </a:extLst>
          </p:cNvPr>
          <p:cNvSpPr txBox="1"/>
          <p:nvPr/>
        </p:nvSpPr>
        <p:spPr>
          <a:xfrm>
            <a:off x="2626178" y="3673622"/>
            <a:ext cx="3112714"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أهميتها في الحملة:</a:t>
            </a:r>
          </a:p>
        </p:txBody>
      </p:sp>
      <p:sp>
        <p:nvSpPr>
          <p:cNvPr id="11" name="TextBox 10">
            <a:extLst>
              <a:ext uri="{FF2B5EF4-FFF2-40B4-BE49-F238E27FC236}">
                <a16:creationId xmlns:a16="http://schemas.microsoft.com/office/drawing/2014/main" xmlns="" id="{1993012E-1E8D-1BAC-F6D5-CD57D1D5A9E4}"/>
              </a:ext>
            </a:extLst>
          </p:cNvPr>
          <p:cNvSpPr txBox="1"/>
          <p:nvPr/>
        </p:nvSpPr>
        <p:spPr>
          <a:xfrm>
            <a:off x="2418555" y="4046421"/>
            <a:ext cx="3199637" cy="1323439"/>
          </a:xfrm>
          <a:prstGeom prst="rect">
            <a:avLst/>
          </a:prstGeom>
          <a:noFill/>
        </p:spPr>
        <p:txBody>
          <a:bodyPr wrap="square">
            <a:spAutoFit/>
          </a:bodyPr>
          <a:lstStyle/>
          <a:p>
            <a:pPr marL="285750" indent="-285750" algn="r" rtl="1">
              <a:buFont typeface="Arial" panose="020B0604020202020204" pitchFamily="34" charset="0"/>
              <a:buChar char="•"/>
            </a:pPr>
            <a:r>
              <a:rPr lang="ar-SA" sz="1600" dirty="0"/>
              <a:t>توجيه العاملين نحو هدف موحد</a:t>
            </a:r>
          </a:p>
          <a:p>
            <a:pPr marL="285750" indent="-285750" algn="r" rtl="1">
              <a:buFont typeface="Arial" panose="020B0604020202020204" pitchFamily="34" charset="0"/>
              <a:buChar char="•"/>
            </a:pPr>
            <a:r>
              <a:rPr lang="ar-SA" sz="1600" dirty="0"/>
              <a:t>تحديد الوسائل الرقمية المناسبة (إ</a:t>
            </a:r>
            <a:r>
              <a:rPr lang="ar-SA" sz="1600" dirty="0">
                <a:solidFill>
                  <a:srgbClr val="FF0000"/>
                </a:solidFill>
              </a:rPr>
              <a:t>علانات، فيديو، محتوى تفاعلي</a:t>
            </a:r>
            <a:r>
              <a:rPr lang="ar-SA" sz="1600" dirty="0"/>
              <a:t>...)</a:t>
            </a:r>
          </a:p>
          <a:p>
            <a:pPr marL="285750" indent="-285750" algn="r" rtl="1">
              <a:buFont typeface="Arial" panose="020B0604020202020204" pitchFamily="34" charset="0"/>
              <a:buChar char="•"/>
            </a:pPr>
            <a:r>
              <a:rPr lang="ar-SA" sz="1600" dirty="0"/>
              <a:t>توضيح الفوائد المتوقعة لكل فئة</a:t>
            </a:r>
          </a:p>
          <a:p>
            <a:pPr marL="285750" indent="-285750" algn="r" rtl="1">
              <a:buFont typeface="Arial" panose="020B0604020202020204" pitchFamily="34" charset="0"/>
              <a:buChar char="•"/>
            </a:pPr>
            <a:r>
              <a:rPr lang="ar-SA" sz="1600" dirty="0"/>
              <a:t>دعم تطوير الحملة مستقبلًا</a:t>
            </a:r>
          </a:p>
        </p:txBody>
      </p:sp>
    </p:spTree>
    <p:extLst>
      <p:ext uri="{BB962C8B-B14F-4D97-AF65-F5344CB8AC3E}">
        <p14:creationId xmlns:p14="http://schemas.microsoft.com/office/powerpoint/2010/main" val="29998486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BA70825-6EBA-831A-25DF-8A916A29CB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DBF1FA4-38EC-8B3C-9286-758847A672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03B921AD-BE3E-EA3E-B935-68014B6FEE69}"/>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ED1D5CC0-962D-57E9-6518-4B086DA636B5}"/>
              </a:ext>
            </a:extLst>
          </p:cNvPr>
          <p:cNvSpPr/>
          <p:nvPr/>
        </p:nvSpPr>
        <p:spPr>
          <a:xfrm>
            <a:off x="1191694" y="1595804"/>
            <a:ext cx="9345750" cy="4844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xmlns="" id="{44C54D54-7662-A971-77B3-5CF15477B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3D0BCD7-58E4-5460-9537-3E712D4C8026}"/>
              </a:ext>
            </a:extLst>
          </p:cNvPr>
          <p:cNvSpPr txBox="1"/>
          <p:nvPr/>
        </p:nvSpPr>
        <p:spPr>
          <a:xfrm>
            <a:off x="1844213" y="1803738"/>
            <a:ext cx="8466655" cy="523220"/>
          </a:xfrm>
          <a:prstGeom prst="rect">
            <a:avLst/>
          </a:prstGeom>
          <a:noFill/>
        </p:spPr>
        <p:txBody>
          <a:bodyPr wrap="square" rtlCol="0">
            <a:spAutoFit/>
          </a:bodyPr>
          <a:lstStyle/>
          <a:p>
            <a:pPr lvl="0" algn="r" rtl="1"/>
            <a:r>
              <a:rPr lang="ar-JO" sz="2800" b="1" dirty="0">
                <a:latin typeface="+mj-lt"/>
              </a:rPr>
              <a:t>2.12 </a:t>
            </a:r>
            <a:r>
              <a:rPr lang="ar-EG" sz="2800" b="1" dirty="0">
                <a:latin typeface="+mj-lt"/>
              </a:rPr>
              <a:t>نشاط مقترح</a:t>
            </a:r>
            <a:endParaRPr lang="en-US" sz="2800" b="1" dirty="0">
              <a:latin typeface="+mj-lt"/>
            </a:endParaRPr>
          </a:p>
        </p:txBody>
      </p:sp>
      <p:sp>
        <p:nvSpPr>
          <p:cNvPr id="9" name="TextBox 8">
            <a:extLst>
              <a:ext uri="{FF2B5EF4-FFF2-40B4-BE49-F238E27FC236}">
                <a16:creationId xmlns:a16="http://schemas.microsoft.com/office/drawing/2014/main" xmlns="" id="{0C00E6FE-657C-F2BF-6068-7C423CC6B4A0}"/>
              </a:ext>
            </a:extLst>
          </p:cNvPr>
          <p:cNvSpPr txBox="1"/>
          <p:nvPr/>
        </p:nvSpPr>
        <p:spPr>
          <a:xfrm>
            <a:off x="4175589" y="2306052"/>
            <a:ext cx="3060049" cy="369332"/>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rtlCol="0">
            <a:spAutoFit/>
          </a:bodyPr>
          <a:lstStyle/>
          <a:p>
            <a:pPr algn="r" rtl="1"/>
            <a:r>
              <a:rPr lang="ar-JO" b="1" dirty="0"/>
              <a:t>صمّم حملتك الاجتماعية! </a:t>
            </a:r>
          </a:p>
        </p:txBody>
      </p:sp>
      <p:pic>
        <p:nvPicPr>
          <p:cNvPr id="2" name="Graphic 1">
            <a:extLst>
              <a:ext uri="{FF2B5EF4-FFF2-40B4-BE49-F238E27FC236}">
                <a16:creationId xmlns:a16="http://schemas.microsoft.com/office/drawing/2014/main" xmlns="" id="{DDD8C3B8-A133-615D-2F40-88FF2BF2B4E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4865979" y="2332670"/>
            <a:ext cx="413317" cy="413317"/>
          </a:xfrm>
          <a:prstGeom prst="rect">
            <a:avLst/>
          </a:prstGeom>
        </p:spPr>
      </p:pic>
      <p:pic>
        <p:nvPicPr>
          <p:cNvPr id="3" name="Graphic 2">
            <a:extLst>
              <a:ext uri="{FF2B5EF4-FFF2-40B4-BE49-F238E27FC236}">
                <a16:creationId xmlns:a16="http://schemas.microsoft.com/office/drawing/2014/main" xmlns="" id="{71342990-0B6B-6DD3-8745-EE6C46E5AA2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flipH="1">
            <a:off x="7235638" y="2306052"/>
            <a:ext cx="413317" cy="413317"/>
          </a:xfrm>
          <a:prstGeom prst="rect">
            <a:avLst/>
          </a:prstGeom>
        </p:spPr>
      </p:pic>
      <p:sp>
        <p:nvSpPr>
          <p:cNvPr id="6" name="TextBox 5">
            <a:extLst>
              <a:ext uri="{FF2B5EF4-FFF2-40B4-BE49-F238E27FC236}">
                <a16:creationId xmlns:a16="http://schemas.microsoft.com/office/drawing/2014/main" xmlns="" id="{35ED4BF2-5025-3CC2-EB26-3A1DDF470F69}"/>
              </a:ext>
            </a:extLst>
          </p:cNvPr>
          <p:cNvSpPr txBox="1"/>
          <p:nvPr/>
        </p:nvSpPr>
        <p:spPr>
          <a:xfrm>
            <a:off x="2901693" y="2772605"/>
            <a:ext cx="6388613" cy="338554"/>
          </a:xfrm>
          <a:prstGeom prst="rect">
            <a:avLst/>
          </a:prstGeom>
          <a:solidFill>
            <a:srgbClr val="F2F2F2"/>
          </a:solidFill>
        </p:spPr>
        <p:txBody>
          <a:bodyPr wrap="square" rtlCol="0">
            <a:spAutoFit/>
          </a:bodyPr>
          <a:lstStyle/>
          <a:p>
            <a:pPr algn="ct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اختار مشكلة اجتماعية</a:t>
            </a:r>
          </a:p>
        </p:txBody>
      </p:sp>
      <p:sp>
        <p:nvSpPr>
          <p:cNvPr id="11" name="TextBox 10">
            <a:extLst>
              <a:ext uri="{FF2B5EF4-FFF2-40B4-BE49-F238E27FC236}">
                <a16:creationId xmlns:a16="http://schemas.microsoft.com/office/drawing/2014/main" xmlns="" id="{3D188C5D-CDBE-BF39-81E0-1E00EBCB29B1}"/>
              </a:ext>
            </a:extLst>
          </p:cNvPr>
          <p:cNvSpPr txBox="1"/>
          <p:nvPr/>
        </p:nvSpPr>
        <p:spPr>
          <a:xfrm>
            <a:off x="2485572" y="3159304"/>
            <a:ext cx="6902726" cy="276999"/>
          </a:xfrm>
          <a:prstGeom prst="rect">
            <a:avLst/>
          </a:prstGeom>
          <a:noFill/>
        </p:spPr>
        <p:txBody>
          <a:bodyPr wrap="square">
            <a:spAutoFit/>
          </a:bodyPr>
          <a:lstStyle/>
          <a:p>
            <a:pPr algn="ctr" rtl="1"/>
            <a:r>
              <a:rPr lang="ar-EG" sz="1200" dirty="0"/>
              <a:t>أمثلة: التدخين بين الشباب، هدر الطعام، التنمر الإلكتروني، السلامة المرورية، التبرع بالدم.</a:t>
            </a:r>
          </a:p>
        </p:txBody>
      </p:sp>
      <p:sp>
        <p:nvSpPr>
          <p:cNvPr id="12" name="TextBox 11">
            <a:extLst>
              <a:ext uri="{FF2B5EF4-FFF2-40B4-BE49-F238E27FC236}">
                <a16:creationId xmlns:a16="http://schemas.microsoft.com/office/drawing/2014/main" xmlns="" id="{9BEE7CDA-7FF3-6AD6-0566-BE47F42D6D87}"/>
              </a:ext>
            </a:extLst>
          </p:cNvPr>
          <p:cNvSpPr txBox="1"/>
          <p:nvPr/>
        </p:nvSpPr>
        <p:spPr>
          <a:xfrm>
            <a:off x="2945616" y="3528636"/>
            <a:ext cx="6344690" cy="347602"/>
          </a:xfrm>
          <a:prstGeom prst="rect">
            <a:avLst/>
          </a:prstGeom>
          <a:solidFill>
            <a:schemeClr val="accent2"/>
          </a:solidFill>
        </p:spPr>
        <p:txBody>
          <a:bodyPr wrap="square" rtlCol="0">
            <a:spAutoFit/>
          </a:bodyPr>
          <a:lstStyle/>
          <a:p>
            <a:pPr algn="ct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المطلوب من كل </a:t>
            </a:r>
            <a:r>
              <a:rPr lang="ar-EG"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طالب</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14" name="TextBox 13">
            <a:extLst>
              <a:ext uri="{FF2B5EF4-FFF2-40B4-BE49-F238E27FC236}">
                <a16:creationId xmlns:a16="http://schemas.microsoft.com/office/drawing/2014/main" xmlns="" id="{8D64C0B2-BF06-141B-629E-E8AC36B6C784}"/>
              </a:ext>
            </a:extLst>
          </p:cNvPr>
          <p:cNvSpPr txBox="1"/>
          <p:nvPr/>
        </p:nvSpPr>
        <p:spPr>
          <a:xfrm>
            <a:off x="4588906" y="3885323"/>
            <a:ext cx="4145396" cy="1200329"/>
          </a:xfrm>
          <a:prstGeom prst="rect">
            <a:avLst/>
          </a:prstGeom>
          <a:noFill/>
        </p:spPr>
        <p:txBody>
          <a:bodyPr wrap="square">
            <a:spAutoFit/>
          </a:bodyPr>
          <a:lstStyle/>
          <a:p>
            <a:pPr marL="628650" lvl="1" indent="-171450" algn="r" rtl="1">
              <a:buFont typeface="Arial" panose="020B0604020202020204" pitchFamily="34" charset="0"/>
              <a:buChar char="•"/>
            </a:pPr>
            <a:r>
              <a:rPr lang="ar-EG" sz="1200" dirty="0"/>
              <a:t>تحديد </a:t>
            </a:r>
            <a:r>
              <a:rPr lang="ar-EG" sz="1200" b="1" dirty="0"/>
              <a:t>الهدف الرئيسي</a:t>
            </a:r>
            <a:r>
              <a:rPr lang="ar-EG" sz="1200" dirty="0"/>
              <a:t> للحملة</a:t>
            </a:r>
          </a:p>
          <a:p>
            <a:pPr marL="628650" lvl="1" indent="-171450" algn="r" rtl="1">
              <a:buFont typeface="Arial" panose="020B0604020202020204" pitchFamily="34" charset="0"/>
              <a:buChar char="•"/>
            </a:pPr>
            <a:r>
              <a:rPr lang="ar-EG" sz="1200" dirty="0"/>
              <a:t>تحليل </a:t>
            </a:r>
            <a:r>
              <a:rPr lang="ar-EG" sz="1200" b="1" dirty="0"/>
              <a:t>الجمهور المستهدف</a:t>
            </a:r>
            <a:r>
              <a:rPr lang="ar-EG" sz="1200" dirty="0"/>
              <a:t> (أساسي + ثانوي)</a:t>
            </a:r>
          </a:p>
          <a:p>
            <a:pPr marL="628650" lvl="1" indent="-171450" algn="r" rtl="1">
              <a:buFont typeface="Arial" panose="020B0604020202020204" pitchFamily="34" charset="0"/>
              <a:buChar char="•"/>
            </a:pPr>
            <a:r>
              <a:rPr lang="ar-EG" sz="1200" dirty="0"/>
              <a:t>اقتراح </a:t>
            </a:r>
            <a:r>
              <a:rPr lang="ar-EG" sz="1200" b="1" dirty="0"/>
              <a:t>رسالة الحملة</a:t>
            </a:r>
            <a:endParaRPr lang="ar-EG" sz="1200" dirty="0"/>
          </a:p>
          <a:p>
            <a:pPr marL="628650" lvl="1" indent="-171450" algn="r" rtl="1">
              <a:buFont typeface="Arial" panose="020B0604020202020204" pitchFamily="34" charset="0"/>
              <a:buChar char="•"/>
            </a:pPr>
            <a:r>
              <a:rPr lang="ar-EG" sz="1200" dirty="0"/>
              <a:t>تحديد </a:t>
            </a:r>
            <a:r>
              <a:rPr lang="ar-EG" sz="1200" b="1" dirty="0"/>
              <a:t>الوسائل الرقمية المستخدمة</a:t>
            </a:r>
            <a:r>
              <a:rPr lang="ar-EG" sz="1200" dirty="0"/>
              <a:t> (منصات – أشكال محتوى)</a:t>
            </a:r>
          </a:p>
          <a:p>
            <a:pPr marL="628650" lvl="1" indent="-171450" algn="r" rtl="1">
              <a:buFont typeface="Arial" panose="020B0604020202020204" pitchFamily="34" charset="0"/>
              <a:buChar char="•"/>
            </a:pPr>
            <a:r>
              <a:rPr lang="ar-EG" sz="1200" dirty="0"/>
              <a:t>وضع </a:t>
            </a:r>
            <a:r>
              <a:rPr lang="ar-EG" sz="1200" b="1" dirty="0"/>
              <a:t>جدول زمني مختصر</a:t>
            </a:r>
            <a:endParaRPr lang="ar-EG" sz="1200" dirty="0"/>
          </a:p>
          <a:p>
            <a:pPr marL="628650" lvl="1" indent="-171450" algn="r" rtl="1">
              <a:buFont typeface="Arial" panose="020B0604020202020204" pitchFamily="34" charset="0"/>
              <a:buChar char="•"/>
            </a:pPr>
            <a:r>
              <a:rPr lang="ar-EG" sz="1200" dirty="0"/>
              <a:t>تقديم </a:t>
            </a:r>
            <a:r>
              <a:rPr lang="ar-EG" sz="1200" b="1" dirty="0"/>
              <a:t>مقترح إعلان رقمي</a:t>
            </a:r>
            <a:r>
              <a:rPr lang="ar-EG" sz="1200" dirty="0"/>
              <a:t> (بوستر – منشور – فكرة فيديو)</a:t>
            </a:r>
          </a:p>
        </p:txBody>
      </p:sp>
      <p:sp>
        <p:nvSpPr>
          <p:cNvPr id="15" name="TextBox 14">
            <a:extLst>
              <a:ext uri="{FF2B5EF4-FFF2-40B4-BE49-F238E27FC236}">
                <a16:creationId xmlns:a16="http://schemas.microsoft.com/office/drawing/2014/main" xmlns="" id="{DD0A9364-A709-F2E4-384E-C986A0912433}"/>
              </a:ext>
            </a:extLst>
          </p:cNvPr>
          <p:cNvSpPr txBox="1"/>
          <p:nvPr/>
        </p:nvSpPr>
        <p:spPr>
          <a:xfrm>
            <a:off x="2945616" y="5243485"/>
            <a:ext cx="6442682" cy="347602"/>
          </a:xfrm>
          <a:prstGeom prst="rect">
            <a:avLst/>
          </a:prstGeom>
          <a:solidFill>
            <a:schemeClr val="accent6"/>
          </a:solidFill>
        </p:spPr>
        <p:txBody>
          <a:bodyPr wrap="square" rtlCol="0">
            <a:spAutoFit/>
          </a:bodyPr>
          <a:lstStyle/>
          <a:p>
            <a:pPr algn="ct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عرض ال</a:t>
            </a:r>
            <a:r>
              <a:rPr lang="ar-EG"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طلاب</a:t>
            </a:r>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 لحملاتهم </a:t>
            </a:r>
            <a:r>
              <a:rPr lang="ar-EG"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في الحلقة النقاشية</a:t>
            </a:r>
            <a:endPar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16" name="TextBox 15">
            <a:extLst>
              <a:ext uri="{FF2B5EF4-FFF2-40B4-BE49-F238E27FC236}">
                <a16:creationId xmlns:a16="http://schemas.microsoft.com/office/drawing/2014/main" xmlns="" id="{06B47179-6F38-46E5-2D75-C9D646615060}"/>
              </a:ext>
            </a:extLst>
          </p:cNvPr>
          <p:cNvSpPr txBox="1"/>
          <p:nvPr/>
        </p:nvSpPr>
        <p:spPr>
          <a:xfrm>
            <a:off x="2626178" y="5610420"/>
            <a:ext cx="6902726" cy="276999"/>
          </a:xfrm>
          <a:prstGeom prst="rect">
            <a:avLst/>
          </a:prstGeom>
          <a:noFill/>
        </p:spPr>
        <p:txBody>
          <a:bodyPr wrap="square">
            <a:spAutoFit/>
          </a:bodyPr>
          <a:lstStyle/>
          <a:p>
            <a:pPr algn="ctr" rtl="1"/>
            <a:r>
              <a:rPr lang="ar-EG" sz="1200" dirty="0"/>
              <a:t>كل طال يعرض فكرته في 3 دقائق، مع الشرح .</a:t>
            </a:r>
          </a:p>
        </p:txBody>
      </p:sp>
    </p:spTree>
    <p:extLst>
      <p:ext uri="{BB962C8B-B14F-4D97-AF65-F5344CB8AC3E}">
        <p14:creationId xmlns:p14="http://schemas.microsoft.com/office/powerpoint/2010/main" val="27295119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الاولى</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EG" sz="2800" b="1" dirty="0"/>
              <a:t>3. تنفيذ استراتيجية حملة التسويق الاجتماعي</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038C9D4-C6F2-5466-66B6-198D25C6B1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B741C11-7C71-E877-4074-3EA101A042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2BB80363-02E8-8FAE-BC76-265CDD239D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2646F9C-D987-E3BC-B69E-DE13262E715F}"/>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585F6DBD-7729-C435-0C3C-BFCF788845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8C84807-5C8D-5B63-1211-69BD6034358A}"/>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88556D7-2428-E82A-E754-C005F5BF3C4E}"/>
              </a:ext>
            </a:extLst>
          </p:cNvPr>
          <p:cNvSpPr txBox="1"/>
          <p:nvPr/>
        </p:nvSpPr>
        <p:spPr>
          <a:xfrm>
            <a:off x="2265528" y="1968690"/>
            <a:ext cx="7855683" cy="4154984"/>
          </a:xfrm>
          <a:prstGeom prst="rect">
            <a:avLst/>
          </a:prstGeom>
          <a:noFill/>
        </p:spPr>
        <p:txBody>
          <a:bodyPr wrap="square" rtlCol="0">
            <a:spAutoFit/>
          </a:bodyPr>
          <a:lstStyle/>
          <a:p>
            <a:pPr lvl="1" algn="r" rtl="1"/>
            <a:r>
              <a:rPr lang="ar-JO" sz="2800" b="1" dirty="0"/>
              <a:t>4.</a:t>
            </a:r>
            <a:r>
              <a:rPr lang="ar-EG" sz="2800" b="1" dirty="0"/>
              <a:t>1. تنفيذ استراتيجية حملة التسويق الاجتماعي</a:t>
            </a:r>
            <a:endParaRPr lang="ar-JO" sz="2800" b="1" dirty="0"/>
          </a:p>
          <a:p>
            <a:pPr lvl="1" algn="r" rtl="1"/>
            <a:endParaRPr lang="ar-EG" sz="1100" b="1" dirty="0"/>
          </a:p>
          <a:p>
            <a:pPr marL="800100" lvl="1" indent="-342900" algn="just" rtl="1">
              <a:buFont typeface="Arial" panose="020B0604020202020204" pitchFamily="34" charset="0"/>
              <a:buChar char="•"/>
            </a:pPr>
            <a:r>
              <a:rPr lang="ar-EG" sz="2000" dirty="0"/>
              <a:t>تبدأ </a:t>
            </a:r>
            <a:r>
              <a:rPr lang="ar-EG" sz="2000" b="1" dirty="0"/>
              <a:t>مرحلة التنفيذ </a:t>
            </a:r>
            <a:r>
              <a:rPr lang="ar-EG" sz="2000" dirty="0"/>
              <a:t>بعد الانتهاء من جميع المراحل الإعدادية واتخاذ القرارات اللازمة لإطلاق الحملة.يتم تطبيق الخطة التسويقية وفق السياسات المعتمدة للحملة.</a:t>
            </a:r>
          </a:p>
          <a:p>
            <a:pPr marL="800100" lvl="1" indent="-342900" algn="just" rtl="1">
              <a:buFont typeface="Arial" panose="020B0604020202020204" pitchFamily="34" charset="0"/>
              <a:buChar char="•"/>
            </a:pPr>
            <a:endParaRPr lang="ar-EG" sz="2000" dirty="0"/>
          </a:p>
          <a:p>
            <a:pPr marL="800100" lvl="1" indent="-342900" algn="just" rtl="1">
              <a:buFont typeface="Arial" panose="020B0604020202020204" pitchFamily="34" charset="0"/>
              <a:buChar char="•"/>
            </a:pPr>
            <a:r>
              <a:rPr lang="ar-EG" sz="2000" dirty="0"/>
              <a:t>تشمل هذه المرحلة تطوير الرسائل والأدوات الإعلامية لتناسب واقع التنفيذ.يتم العمل على معالجة الثغرات والفجوات التي ظهرت أثناء التخطيط.يُطلق المحتوى على القنوات المحددة، خاصة الوسائل الرقمية مثل </a:t>
            </a:r>
            <a:r>
              <a:rPr lang="ar-EG" sz="2000" b="1" dirty="0"/>
              <a:t>وسائل التواصل الاجتماعي والمواقع الإلكترونية.</a:t>
            </a:r>
          </a:p>
          <a:p>
            <a:pPr marL="800100" lvl="1" indent="-342900" algn="just" rtl="1">
              <a:buFont typeface="Arial" panose="020B0604020202020204" pitchFamily="34" charset="0"/>
              <a:buChar char="•"/>
            </a:pPr>
            <a:endParaRPr lang="ar-EG" sz="2000" dirty="0"/>
          </a:p>
          <a:p>
            <a:pPr marL="800100" lvl="1" indent="-342900" algn="just" rtl="1">
              <a:buFont typeface="Arial" panose="020B0604020202020204" pitchFamily="34" charset="0"/>
              <a:buChar char="•"/>
            </a:pPr>
            <a:r>
              <a:rPr lang="ar-EG" sz="2000" dirty="0"/>
              <a:t>تتم متابعة الأداء بشكل مستمر من خلال تحليل البيانات الرقمية (</a:t>
            </a:r>
            <a:r>
              <a:rPr lang="ar-EG" sz="2000" b="1" dirty="0">
                <a:solidFill>
                  <a:srgbClr val="C00000"/>
                </a:solidFill>
              </a:rPr>
              <a:t>مثل التفاعل، النقرات، مدى الوصول</a:t>
            </a:r>
            <a:r>
              <a:rPr lang="ar-EG" sz="2000" dirty="0"/>
              <a:t>).يتم تعديل أو تحسين الرسائل والأنشطة استنادًا إلى استجابة الجمهور لضمان تحقيق الأثر المطلوب.</a:t>
            </a:r>
          </a:p>
        </p:txBody>
      </p:sp>
      <p:pic>
        <p:nvPicPr>
          <p:cNvPr id="4" name="Picture 3">
            <a:extLst>
              <a:ext uri="{FF2B5EF4-FFF2-40B4-BE49-F238E27FC236}">
                <a16:creationId xmlns:a16="http://schemas.microsoft.com/office/drawing/2014/main" xmlns="" id="{82FBD97E-1E1A-8FAB-7DC2-154AD7169460}"/>
              </a:ext>
            </a:extLst>
          </p:cNvPr>
          <p:cNvPicPr>
            <a:picLocks noChangeAspect="1"/>
          </p:cNvPicPr>
          <p:nvPr/>
        </p:nvPicPr>
        <p:blipFill>
          <a:blip r:embed="rId3">
            <a:extLst>
              <a:ext uri="{28A0092B-C50C-407E-A947-70E740481C1C}">
                <a14:useLocalDpi xmlns:a14="http://schemas.microsoft.com/office/drawing/2010/main" val="0"/>
              </a:ext>
            </a:extLst>
          </a:blip>
          <a:srcRect b="15356"/>
          <a:stretch/>
        </p:blipFill>
        <p:spPr>
          <a:xfrm>
            <a:off x="-434172" y="3362859"/>
            <a:ext cx="3534345" cy="2991593"/>
          </a:xfrm>
          <a:prstGeom prst="rect">
            <a:avLst/>
          </a:prstGeom>
        </p:spPr>
      </p:pic>
    </p:spTree>
    <p:extLst>
      <p:ext uri="{BB962C8B-B14F-4D97-AF65-F5344CB8AC3E}">
        <p14:creationId xmlns:p14="http://schemas.microsoft.com/office/powerpoint/2010/main" val="173730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606CA17-1ABA-AA53-5423-D2CA81F45F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2F7455-56B3-829C-D273-57AE25C1867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6461C001-A31A-6349-3EB0-4C5C91A6A19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09C96E-C877-C576-0DEE-9199C0FF915A}"/>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C48B64D5-9B9B-F0AC-1A64-2A1707FF88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A76F0F5-2300-283E-77E3-873BA73C9C1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C703D705-7443-386A-6537-9E9B12C4B0DB}"/>
              </a:ext>
            </a:extLst>
          </p:cNvPr>
          <p:cNvSpPr txBox="1"/>
          <p:nvPr/>
        </p:nvSpPr>
        <p:spPr>
          <a:xfrm>
            <a:off x="2197290" y="1902279"/>
            <a:ext cx="8040121" cy="4016484"/>
          </a:xfrm>
          <a:prstGeom prst="rect">
            <a:avLst/>
          </a:prstGeom>
          <a:noFill/>
        </p:spPr>
        <p:txBody>
          <a:bodyPr wrap="square" rtlCol="0">
            <a:spAutoFit/>
          </a:bodyPr>
          <a:lstStyle/>
          <a:p>
            <a:pPr lvl="1" algn="r" rtl="1"/>
            <a:r>
              <a:rPr lang="ar-JO" sz="2800" b="1" dirty="0"/>
              <a:t>4.</a:t>
            </a:r>
            <a:r>
              <a:rPr lang="ar-EG" sz="2800" b="1" dirty="0"/>
              <a:t>2. الاستعداد للبدء في تنفيذ الحملة</a:t>
            </a:r>
            <a:endParaRPr lang="en-US" sz="2800" b="1" dirty="0"/>
          </a:p>
          <a:p>
            <a:pPr lvl="1" algn="r" rtl="1"/>
            <a:endParaRPr lang="ar-EG" sz="1000" b="1" dirty="0"/>
          </a:p>
          <a:p>
            <a:pPr lvl="1" algn="r" rtl="1"/>
            <a:r>
              <a:rPr lang="ar-EG" sz="2000" b="1" u="sng" dirty="0"/>
              <a:t>تُعد هذه الخطوة تمهيدًا أساسيًا لإطلاق حملة التسويق الاجتماعي</a:t>
            </a:r>
            <a:r>
              <a:rPr lang="ar-EG" sz="2000" dirty="0"/>
              <a:t>، حيث يتم التأكد من جاهزية كافة العناصر المطلوبة للتنفيذ الفعلي. وتركّز على تهيئة الوسائل والرسائل الاتصالية، مراجعة جدول التنفيذ، ووضع خطة للطوارئ والمراقبة لضمان انطلاقة ناجحة. وتتضمن هذه المرحلة ما يلي:</a:t>
            </a:r>
            <a:endParaRPr lang="en-US" sz="2000" dirty="0"/>
          </a:p>
          <a:p>
            <a:pPr lvl="1" algn="r" rtl="1"/>
            <a:endParaRPr lang="ar-EG" sz="1100" dirty="0"/>
          </a:p>
          <a:p>
            <a:pPr marL="800100" lvl="1" indent="-342900" algn="r" rtl="1">
              <a:buFont typeface="Arial" panose="020B0604020202020204" pitchFamily="34" charset="0"/>
              <a:buChar char="•"/>
            </a:pPr>
            <a:r>
              <a:rPr lang="ar-EG" dirty="0"/>
              <a:t>التأكد من وجود قائمة مُفصّلة بجميع الوسائل الإعلامية والاتصالية المرتبطة بالحملة، والتحقق من جاهزيتها.</a:t>
            </a:r>
          </a:p>
          <a:p>
            <a:pPr marL="800100" lvl="1" indent="-342900" algn="r" rtl="1">
              <a:buFont typeface="Arial" panose="020B0604020202020204" pitchFamily="34" charset="0"/>
              <a:buChar char="•"/>
            </a:pPr>
            <a:r>
              <a:rPr lang="ar-EG" dirty="0"/>
              <a:t>مراجعة درجة استعداد </a:t>
            </a:r>
            <a:r>
              <a:rPr lang="ar-EG" b="1" dirty="0"/>
              <a:t>المنظمات المشاركة</a:t>
            </a:r>
            <a:r>
              <a:rPr lang="ar-EG" dirty="0"/>
              <a:t> ومدى وضوح الأدوار والبرنامج لديها.</a:t>
            </a:r>
          </a:p>
          <a:p>
            <a:pPr marL="800100" lvl="1" indent="-342900" algn="r" rtl="1">
              <a:buFont typeface="Arial" panose="020B0604020202020204" pitchFamily="34" charset="0"/>
              <a:buChar char="•"/>
            </a:pPr>
            <a:r>
              <a:rPr lang="ar-EG" dirty="0"/>
              <a:t>تقييم </a:t>
            </a:r>
            <a:r>
              <a:rPr lang="ar-EG" b="1" dirty="0"/>
              <a:t>جاهزية الطاقات البشرية</a:t>
            </a:r>
            <a:r>
              <a:rPr lang="ar-EG" dirty="0"/>
              <a:t>، خصوصًا المنفذين المباشرين وقادة الرأي الذين يؤثرون على الجمهور.</a:t>
            </a:r>
          </a:p>
          <a:p>
            <a:pPr marL="800100" lvl="1" indent="-342900" algn="r" rtl="1">
              <a:buFont typeface="Arial" panose="020B0604020202020204" pitchFamily="34" charset="0"/>
              <a:buChar char="•"/>
            </a:pPr>
            <a:r>
              <a:rPr lang="ar-EG" dirty="0"/>
              <a:t>التأكد من توفر كمية كافية من </a:t>
            </a:r>
            <a:r>
              <a:rPr lang="ar-EG" b="1" dirty="0"/>
              <a:t>المواد الإعلامية</a:t>
            </a:r>
            <a:r>
              <a:rPr lang="ar-EG" dirty="0"/>
              <a:t> التي تغطي جوانب الحملة ورسائلها الأساسية.</a:t>
            </a:r>
          </a:p>
          <a:p>
            <a:pPr marL="800100" lvl="1" indent="-342900" algn="r" rtl="1">
              <a:buFont typeface="Arial" panose="020B0604020202020204" pitchFamily="34" charset="0"/>
              <a:buChar char="•"/>
            </a:pPr>
            <a:r>
              <a:rPr lang="ar-EG" dirty="0"/>
              <a:t>التأكد من توفر </a:t>
            </a:r>
            <a:r>
              <a:rPr lang="ar-EG" b="1" dirty="0"/>
              <a:t>آليات المتابعة والتقييم</a:t>
            </a:r>
            <a:r>
              <a:rPr lang="ar-EG" dirty="0"/>
              <a:t> اللازمة لرصد التقدم وتجاوز المشكلات أثناء التنفيذ.</a:t>
            </a:r>
          </a:p>
        </p:txBody>
      </p:sp>
      <p:pic>
        <p:nvPicPr>
          <p:cNvPr id="4" name="Picture 3">
            <a:extLst>
              <a:ext uri="{FF2B5EF4-FFF2-40B4-BE49-F238E27FC236}">
                <a16:creationId xmlns:a16="http://schemas.microsoft.com/office/drawing/2014/main" xmlns="" id="{50936BF2-FE4A-1DA0-CC27-10AE281950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52" y="3428999"/>
            <a:ext cx="2941254" cy="3435149"/>
          </a:xfrm>
          <a:prstGeom prst="rect">
            <a:avLst/>
          </a:prstGeom>
        </p:spPr>
      </p:pic>
    </p:spTree>
    <p:extLst>
      <p:ext uri="{BB962C8B-B14F-4D97-AF65-F5344CB8AC3E}">
        <p14:creationId xmlns:p14="http://schemas.microsoft.com/office/powerpoint/2010/main" val="4162121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4D58D78-7A11-4608-22C3-57EEEAC468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9C8ECA-050B-C888-359B-98AD2BC4D7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CF5C571A-6F6D-852D-687E-8DAE1785405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BED1015-6866-C848-6CCB-6171E1360F2A}"/>
              </a:ext>
            </a:extLst>
          </p:cNvPr>
          <p:cNvSpPr/>
          <p:nvPr/>
        </p:nvSpPr>
        <p:spPr>
          <a:xfrm>
            <a:off x="1195130" y="1155868"/>
            <a:ext cx="9345750" cy="5622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67DF5843-9241-1059-5C2B-BB3E3034C9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5299A36-68FA-A616-58FE-173B1B047214}"/>
              </a:ext>
            </a:extLst>
          </p:cNvPr>
          <p:cNvSpPr txBox="1"/>
          <p:nvPr/>
        </p:nvSpPr>
        <p:spPr>
          <a:xfrm>
            <a:off x="1634678" y="1308883"/>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E1D6778-FD7F-DDF8-D59D-D6080B375F3C}"/>
              </a:ext>
            </a:extLst>
          </p:cNvPr>
          <p:cNvSpPr txBox="1"/>
          <p:nvPr/>
        </p:nvSpPr>
        <p:spPr>
          <a:xfrm>
            <a:off x="2177412" y="1337749"/>
            <a:ext cx="8040121" cy="2215991"/>
          </a:xfrm>
          <a:prstGeom prst="rect">
            <a:avLst/>
          </a:prstGeom>
          <a:noFill/>
        </p:spPr>
        <p:txBody>
          <a:bodyPr wrap="square" rtlCol="0">
            <a:spAutoFit/>
          </a:bodyPr>
          <a:lstStyle/>
          <a:p>
            <a:pPr lvl="1" algn="r" rtl="1"/>
            <a:r>
              <a:rPr lang="ar-JO" sz="2800" b="1" dirty="0"/>
              <a:t>4.3</a:t>
            </a:r>
            <a:r>
              <a:rPr lang="ar-EG" sz="2800" b="1" dirty="0"/>
              <a:t>. تفعيل دور الوسطاء في برنامج الحملة</a:t>
            </a:r>
          </a:p>
          <a:p>
            <a:pPr lvl="1" algn="r" rtl="1"/>
            <a:endParaRPr lang="ar-EG" sz="1200" b="1" dirty="0"/>
          </a:p>
          <a:p>
            <a:pPr algn="r" rtl="1"/>
            <a:r>
              <a:rPr lang="ar-EG" dirty="0"/>
              <a:t>يُقصد بالوسطاء المنظمات والأفراد (</a:t>
            </a:r>
            <a:r>
              <a:rPr lang="ar-EG" b="1" dirty="0"/>
              <a:t>مثل قادة الرأي</a:t>
            </a:r>
            <a:r>
              <a:rPr lang="ar-EG" dirty="0"/>
              <a:t>) الذين يسهمون في نقل رسائل الحملة إلى الجمهور المستهدف. ويُعتبر </a:t>
            </a:r>
            <a:r>
              <a:rPr lang="ar-EG" dirty="0">
                <a:solidFill>
                  <a:srgbClr val="FF0000"/>
                </a:solidFill>
              </a:rPr>
              <a:t>دورهم جوهريًا </a:t>
            </a:r>
            <a:r>
              <a:rPr lang="ar-EG" dirty="0"/>
              <a:t>في حملات التسويق الاجتماعي لما يضفونه من </a:t>
            </a:r>
            <a:r>
              <a:rPr lang="ar-EG" b="1" dirty="0"/>
              <a:t>مصداقية وتأثير مباشر</a:t>
            </a:r>
            <a:r>
              <a:rPr lang="ar-EG" dirty="0"/>
              <a:t> على الجمهور، بالإضافة إلى دعمهم للرسائل بالحجج والخبرة.</a:t>
            </a:r>
            <a:endParaRPr lang="ar-JO" dirty="0"/>
          </a:p>
          <a:p>
            <a:pPr algn="r" rtl="1"/>
            <a:endParaRPr lang="ar-JO" sz="700" dirty="0"/>
          </a:p>
          <a:p>
            <a:pPr algn="r" rtl="1"/>
            <a:r>
              <a:rPr lang="ar-EG" b="1" dirty="0"/>
              <a:t>يتم تفعيل دورهم من خلال الخطوات التالية:</a:t>
            </a:r>
            <a:endParaRPr lang="ar-EG" dirty="0"/>
          </a:p>
          <a:p>
            <a:pPr algn="r" rtl="1"/>
            <a:endParaRPr lang="ar-EG" sz="2000" dirty="0"/>
          </a:p>
        </p:txBody>
      </p:sp>
      <p:sp>
        <p:nvSpPr>
          <p:cNvPr id="3" name="TextBox 2">
            <a:extLst>
              <a:ext uri="{FF2B5EF4-FFF2-40B4-BE49-F238E27FC236}">
                <a16:creationId xmlns:a16="http://schemas.microsoft.com/office/drawing/2014/main" xmlns="" id="{6EF10D4D-E79B-CD24-F0CF-C25681BCDE6B}"/>
              </a:ext>
            </a:extLst>
          </p:cNvPr>
          <p:cNvSpPr txBox="1"/>
          <p:nvPr/>
        </p:nvSpPr>
        <p:spPr>
          <a:xfrm>
            <a:off x="1462790" y="4349254"/>
            <a:ext cx="1429243" cy="1477328"/>
          </a:xfrm>
          <a:prstGeom prst="rect">
            <a:avLst/>
          </a:prstGeom>
          <a:noFill/>
        </p:spPr>
        <p:txBody>
          <a:bodyPr wrap="square" rtlCol="1">
            <a:spAutoFit/>
          </a:bodyPr>
          <a:lstStyle>
            <a:defPPr>
              <a:defRPr lang="x-none"/>
            </a:defPPr>
            <a:lvl1pPr algn="justLow" rtl="1">
              <a:defRPr b="1">
                <a:solidFill>
                  <a:schemeClr val="tx1">
                    <a:lumMod val="50000"/>
                    <a:lumOff val="50000"/>
                  </a:schemeClr>
                </a:solidFill>
                <a:latin typeface="A Jannat LT" panose="01000000000000000000" pitchFamily="2" charset="-78"/>
                <a:cs typeface="A Jannat LT" panose="01000000000000000000" pitchFamily="2" charset="-78"/>
              </a:defRPr>
            </a:lvl1pPr>
          </a:lstStyle>
          <a:p>
            <a:r>
              <a:rPr lang="ar-JO" dirty="0"/>
              <a:t>يمكنك الانتقال الى شريحة رقم 15,16 و 17 للأمثلة</a:t>
            </a:r>
            <a:endParaRPr lang="en-US" dirty="0"/>
          </a:p>
        </p:txBody>
      </p:sp>
      <p:pic>
        <p:nvPicPr>
          <p:cNvPr id="4" name="Graphic 3">
            <a:extLst>
              <a:ext uri="{FF2B5EF4-FFF2-40B4-BE49-F238E27FC236}">
                <a16:creationId xmlns:a16="http://schemas.microsoft.com/office/drawing/2014/main" xmlns="" id="{43EFF4E1-81C4-EED3-33F4-E7CBA3B804E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46554" y="3599961"/>
            <a:ext cx="661713" cy="661713"/>
          </a:xfrm>
          <a:prstGeom prst="rect">
            <a:avLst/>
          </a:prstGeom>
        </p:spPr>
      </p:pic>
      <p:sp>
        <p:nvSpPr>
          <p:cNvPr id="6" name="TextBox 5">
            <a:extLst>
              <a:ext uri="{FF2B5EF4-FFF2-40B4-BE49-F238E27FC236}">
                <a16:creationId xmlns:a16="http://schemas.microsoft.com/office/drawing/2014/main" xmlns="" id="{FEE86670-D0C6-2399-1116-934C52C68384}"/>
              </a:ext>
            </a:extLst>
          </p:cNvPr>
          <p:cNvSpPr txBox="1"/>
          <p:nvPr/>
        </p:nvSpPr>
        <p:spPr>
          <a:xfrm>
            <a:off x="7692887" y="3430684"/>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اختيار الوسطاء المناسبين </a:t>
            </a:r>
          </a:p>
        </p:txBody>
      </p:sp>
      <p:sp>
        <p:nvSpPr>
          <p:cNvPr id="8" name="TextBox 7">
            <a:extLst>
              <a:ext uri="{FF2B5EF4-FFF2-40B4-BE49-F238E27FC236}">
                <a16:creationId xmlns:a16="http://schemas.microsoft.com/office/drawing/2014/main" xmlns="" id="{CD42A1D7-3199-BBB9-3D7F-2EC7EDFCAAE9}"/>
              </a:ext>
            </a:extLst>
          </p:cNvPr>
          <p:cNvSpPr txBox="1"/>
          <p:nvPr/>
        </p:nvSpPr>
        <p:spPr>
          <a:xfrm>
            <a:off x="7692886" y="3814965"/>
            <a:ext cx="2408447" cy="523220"/>
          </a:xfrm>
          <a:prstGeom prst="rect">
            <a:avLst/>
          </a:prstGeom>
          <a:noFill/>
        </p:spPr>
        <p:txBody>
          <a:bodyPr wrap="square">
            <a:spAutoFit/>
          </a:bodyPr>
          <a:lstStyle/>
          <a:p>
            <a:pPr algn="r" rtl="1"/>
            <a:r>
              <a:rPr lang="ar-EG" sz="1400" dirty="0"/>
              <a:t>من منظمات وأفراد لديهم القدرة على التأثير والوصول للجمهور.</a:t>
            </a:r>
          </a:p>
        </p:txBody>
      </p:sp>
      <p:sp>
        <p:nvSpPr>
          <p:cNvPr id="17" name="TextBox 16">
            <a:extLst>
              <a:ext uri="{FF2B5EF4-FFF2-40B4-BE49-F238E27FC236}">
                <a16:creationId xmlns:a16="http://schemas.microsoft.com/office/drawing/2014/main" xmlns="" id="{6B7837A3-5F54-D1F6-44F2-9D635CEC9A6B}"/>
              </a:ext>
            </a:extLst>
          </p:cNvPr>
          <p:cNvSpPr txBox="1"/>
          <p:nvPr/>
        </p:nvSpPr>
        <p:spPr>
          <a:xfrm>
            <a:off x="7692887" y="4550495"/>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تحديد الأدوار المطلوبة </a:t>
            </a:r>
          </a:p>
        </p:txBody>
      </p:sp>
      <p:sp>
        <p:nvSpPr>
          <p:cNvPr id="19" name="TextBox 18">
            <a:extLst>
              <a:ext uri="{FF2B5EF4-FFF2-40B4-BE49-F238E27FC236}">
                <a16:creationId xmlns:a16="http://schemas.microsoft.com/office/drawing/2014/main" xmlns="" id="{AFFF4023-EEB4-9A38-A542-7C2741A498F4}"/>
              </a:ext>
            </a:extLst>
          </p:cNvPr>
          <p:cNvSpPr txBox="1"/>
          <p:nvPr/>
        </p:nvSpPr>
        <p:spPr>
          <a:xfrm>
            <a:off x="7692886" y="4934776"/>
            <a:ext cx="2408447" cy="523220"/>
          </a:xfrm>
          <a:prstGeom prst="rect">
            <a:avLst/>
          </a:prstGeom>
          <a:noFill/>
        </p:spPr>
        <p:txBody>
          <a:bodyPr wrap="square">
            <a:spAutoFit/>
          </a:bodyPr>
          <a:lstStyle/>
          <a:p>
            <a:pPr algn="r" rtl="1"/>
            <a:r>
              <a:rPr lang="ar-EG" sz="1400" dirty="0"/>
              <a:t>من كل وسيط، وتحديد توقيت مشاركتهم ضمن الجدول الزمني للحملة.</a:t>
            </a:r>
          </a:p>
        </p:txBody>
      </p:sp>
      <p:sp>
        <p:nvSpPr>
          <p:cNvPr id="20" name="TextBox 19">
            <a:extLst>
              <a:ext uri="{FF2B5EF4-FFF2-40B4-BE49-F238E27FC236}">
                <a16:creationId xmlns:a16="http://schemas.microsoft.com/office/drawing/2014/main" xmlns="" id="{5FF6876B-E2D4-1123-43D1-84CB7B15DBFB}"/>
              </a:ext>
            </a:extLst>
          </p:cNvPr>
          <p:cNvSpPr txBox="1"/>
          <p:nvPr/>
        </p:nvSpPr>
        <p:spPr>
          <a:xfrm>
            <a:off x="7692887" y="5670306"/>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تقديم الدعم اللازم </a:t>
            </a:r>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لهم</a:t>
            </a:r>
            <a:endPar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sp>
        <p:nvSpPr>
          <p:cNvPr id="21" name="TextBox 20">
            <a:extLst>
              <a:ext uri="{FF2B5EF4-FFF2-40B4-BE49-F238E27FC236}">
                <a16:creationId xmlns:a16="http://schemas.microsoft.com/office/drawing/2014/main" xmlns="" id="{2F4EDDE7-5B51-B92D-3068-0E302694DE45}"/>
              </a:ext>
            </a:extLst>
          </p:cNvPr>
          <p:cNvSpPr txBox="1"/>
          <p:nvPr/>
        </p:nvSpPr>
        <p:spPr>
          <a:xfrm>
            <a:off x="7583558" y="6054587"/>
            <a:ext cx="2517776" cy="523220"/>
          </a:xfrm>
          <a:prstGeom prst="rect">
            <a:avLst/>
          </a:prstGeom>
          <a:noFill/>
        </p:spPr>
        <p:txBody>
          <a:bodyPr wrap="square">
            <a:spAutoFit/>
          </a:bodyPr>
          <a:lstStyle/>
          <a:p>
            <a:pPr algn="r" rtl="1"/>
            <a:r>
              <a:rPr lang="ar-EG" sz="1400" dirty="0"/>
              <a:t>سواء كان معلومات، تدريبات، أو أدوات تساعدهم على أداء أدوارهم بفعالية.</a:t>
            </a:r>
          </a:p>
        </p:txBody>
      </p:sp>
      <p:sp>
        <p:nvSpPr>
          <p:cNvPr id="28" name="TextBox 27">
            <a:extLst>
              <a:ext uri="{FF2B5EF4-FFF2-40B4-BE49-F238E27FC236}">
                <a16:creationId xmlns:a16="http://schemas.microsoft.com/office/drawing/2014/main" xmlns="" id="{52FB5EC2-DF10-EA02-48AF-3F25B6DD2553}"/>
              </a:ext>
            </a:extLst>
          </p:cNvPr>
          <p:cNvSpPr txBox="1"/>
          <p:nvPr/>
        </p:nvSpPr>
        <p:spPr>
          <a:xfrm>
            <a:off x="4308010" y="3422741"/>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إشراكهم في خطة الحملة </a:t>
            </a:r>
          </a:p>
        </p:txBody>
      </p:sp>
      <p:sp>
        <p:nvSpPr>
          <p:cNvPr id="29" name="TextBox 28">
            <a:extLst>
              <a:ext uri="{FF2B5EF4-FFF2-40B4-BE49-F238E27FC236}">
                <a16:creationId xmlns:a16="http://schemas.microsoft.com/office/drawing/2014/main" xmlns="" id="{80E65D7E-BE4C-E725-3420-B854C55C3364}"/>
              </a:ext>
            </a:extLst>
          </p:cNvPr>
          <p:cNvSpPr txBox="1"/>
          <p:nvPr/>
        </p:nvSpPr>
        <p:spPr>
          <a:xfrm>
            <a:off x="4308009" y="3807022"/>
            <a:ext cx="2408447" cy="523220"/>
          </a:xfrm>
          <a:prstGeom prst="rect">
            <a:avLst/>
          </a:prstGeom>
          <a:noFill/>
        </p:spPr>
        <p:txBody>
          <a:bodyPr wrap="square">
            <a:spAutoFit/>
          </a:bodyPr>
          <a:lstStyle/>
          <a:p>
            <a:pPr algn="r" rtl="1"/>
            <a:r>
              <a:rPr lang="ar-EG" sz="1400" dirty="0"/>
              <a:t>لضمان سير العمل وفقًا للجدول الزمني المحدد.</a:t>
            </a:r>
          </a:p>
        </p:txBody>
      </p:sp>
      <p:sp>
        <p:nvSpPr>
          <p:cNvPr id="30" name="TextBox 29">
            <a:extLst>
              <a:ext uri="{FF2B5EF4-FFF2-40B4-BE49-F238E27FC236}">
                <a16:creationId xmlns:a16="http://schemas.microsoft.com/office/drawing/2014/main" xmlns="" id="{EF9F1000-8EC2-DC7B-8650-07D13DA4592F}"/>
              </a:ext>
            </a:extLst>
          </p:cNvPr>
          <p:cNvSpPr txBox="1"/>
          <p:nvPr/>
        </p:nvSpPr>
        <p:spPr>
          <a:xfrm>
            <a:off x="4308010" y="4542552"/>
            <a:ext cx="2408445" cy="338554"/>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تنفيذ الأنشطة </a:t>
            </a:r>
          </a:p>
        </p:txBody>
      </p:sp>
      <p:sp>
        <p:nvSpPr>
          <p:cNvPr id="31" name="TextBox 30">
            <a:extLst>
              <a:ext uri="{FF2B5EF4-FFF2-40B4-BE49-F238E27FC236}">
                <a16:creationId xmlns:a16="http://schemas.microsoft.com/office/drawing/2014/main" xmlns="" id="{F3BA8432-4206-FFED-4376-A7EEB1C25EA8}"/>
              </a:ext>
            </a:extLst>
          </p:cNvPr>
          <p:cNvSpPr txBox="1"/>
          <p:nvPr/>
        </p:nvSpPr>
        <p:spPr>
          <a:xfrm>
            <a:off x="4308009" y="4926833"/>
            <a:ext cx="2408447" cy="738664"/>
          </a:xfrm>
          <a:prstGeom prst="rect">
            <a:avLst/>
          </a:prstGeom>
          <a:noFill/>
        </p:spPr>
        <p:txBody>
          <a:bodyPr wrap="square">
            <a:spAutoFit/>
          </a:bodyPr>
          <a:lstStyle/>
          <a:p>
            <a:pPr algn="r" rtl="1"/>
            <a:r>
              <a:rPr lang="ar-EG" sz="1400" dirty="0"/>
              <a:t>عبر خطط علاقات عامة مدروسة، لضمان استمرارية التعاون وتحقيق تأثير طويل الأمد.</a:t>
            </a:r>
          </a:p>
        </p:txBody>
      </p:sp>
    </p:spTree>
    <p:extLst>
      <p:ext uri="{BB962C8B-B14F-4D97-AF65-F5344CB8AC3E}">
        <p14:creationId xmlns:p14="http://schemas.microsoft.com/office/powerpoint/2010/main" val="8983883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2D7026-C521-A632-A8B8-01908B67EF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D255378-E7B6-6D0D-E37C-863CB310AE4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C0DB454A-38CD-2653-97DD-C9AE5FF0C1A4}"/>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2AAEFC4-8B0A-CBFE-4411-79B4E8A8554A}"/>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104F3EF4-961D-62D8-F2D4-2B669AEEA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E7E4A9D-8A02-57FD-0143-EB486E4BA99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A72EB5B7-1079-49EE-23B2-7AAACA4C999B}"/>
              </a:ext>
            </a:extLst>
          </p:cNvPr>
          <p:cNvSpPr txBox="1"/>
          <p:nvPr/>
        </p:nvSpPr>
        <p:spPr>
          <a:xfrm>
            <a:off x="2485572" y="1424670"/>
            <a:ext cx="7738191" cy="17697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4</a:t>
            </a:r>
            <a:r>
              <a:rPr lang="ar-EG" sz="2800" b="1" dirty="0"/>
              <a:t>تنفيذ البرامج والأنشطة المختلفة في التسويق الرقمي</a:t>
            </a:r>
            <a:endParaRPr lang="en-US" sz="2800" b="1" dirty="0"/>
          </a:p>
          <a:p>
            <a:pPr lvl="1" algn="r" rtl="1"/>
            <a:endParaRPr lang="ar-JO" sz="900" b="1" dirty="0">
              <a:solidFill>
                <a:srgbClr val="C00000"/>
              </a:solidFill>
            </a:endParaRPr>
          </a:p>
          <a:p>
            <a:pPr algn="r" rtl="1"/>
            <a:r>
              <a:rPr lang="ar-EG" dirty="0"/>
              <a:t>بعد اتخاذ جميع القرارات اللازمة لاعتماد خطة الحملة وتحديد الظروف المناسبة، تأتي خطوة تنفيذ الأنشطة عبر القنوات الرقمية. في هذه المرحلة، يتم تطبيق الأنشطة وفقًا للخطة مع استخدام الوسائل الرقمية لتحقيق أقصى تأثير.</a:t>
            </a:r>
          </a:p>
          <a:p>
            <a:pPr algn="r" rtl="1"/>
            <a:r>
              <a:rPr lang="ar-EG" b="1" dirty="0"/>
              <a:t>تشمل هذه الخطوة في التسويق الرقمي ما يلي:</a:t>
            </a:r>
          </a:p>
        </p:txBody>
      </p:sp>
      <p:sp>
        <p:nvSpPr>
          <p:cNvPr id="3" name="TextBox 2">
            <a:extLst>
              <a:ext uri="{FF2B5EF4-FFF2-40B4-BE49-F238E27FC236}">
                <a16:creationId xmlns:a16="http://schemas.microsoft.com/office/drawing/2014/main" xmlns="" id="{8ABC70B2-80CA-03F0-8172-64DCAFDBEC19}"/>
              </a:ext>
            </a:extLst>
          </p:cNvPr>
          <p:cNvSpPr txBox="1"/>
          <p:nvPr/>
        </p:nvSpPr>
        <p:spPr>
          <a:xfrm>
            <a:off x="7701924" y="3267666"/>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اتخاذ القرار النهائي </a:t>
            </a:r>
          </a:p>
        </p:txBody>
      </p:sp>
      <p:sp>
        <p:nvSpPr>
          <p:cNvPr id="4" name="TextBox 3">
            <a:extLst>
              <a:ext uri="{FF2B5EF4-FFF2-40B4-BE49-F238E27FC236}">
                <a16:creationId xmlns:a16="http://schemas.microsoft.com/office/drawing/2014/main" xmlns="" id="{D41791F6-253A-285D-983C-77607C49443D}"/>
              </a:ext>
            </a:extLst>
          </p:cNvPr>
          <p:cNvSpPr txBox="1"/>
          <p:nvPr/>
        </p:nvSpPr>
        <p:spPr>
          <a:xfrm>
            <a:off x="7701923" y="3651947"/>
            <a:ext cx="2408447" cy="954107"/>
          </a:xfrm>
          <a:prstGeom prst="rect">
            <a:avLst/>
          </a:prstGeom>
          <a:noFill/>
        </p:spPr>
        <p:txBody>
          <a:bodyPr wrap="square">
            <a:spAutoFit/>
          </a:bodyPr>
          <a:lstStyle/>
          <a:p>
            <a:pPr algn="r" rtl="1"/>
            <a:r>
              <a:rPr lang="ar-EG" sz="1400" dirty="0"/>
              <a:t>اتخاذ القرار النهائي بالبدء في تنفيذ الحملة عبر القنوات الرقمية مثل وسائل التواصل الاجتماعي، والإعلانات المدفوعة، والبريد الإلكتروني.</a:t>
            </a:r>
          </a:p>
        </p:txBody>
      </p:sp>
      <p:sp>
        <p:nvSpPr>
          <p:cNvPr id="6" name="TextBox 5">
            <a:extLst>
              <a:ext uri="{FF2B5EF4-FFF2-40B4-BE49-F238E27FC236}">
                <a16:creationId xmlns:a16="http://schemas.microsoft.com/office/drawing/2014/main" xmlns="" id="{AF2A25E3-8AB1-6763-7BAE-D0565F5409A0}"/>
              </a:ext>
            </a:extLst>
          </p:cNvPr>
          <p:cNvSpPr txBox="1"/>
          <p:nvPr/>
        </p:nvSpPr>
        <p:spPr>
          <a:xfrm>
            <a:off x="7701924" y="4683856"/>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تهيئة الظروف المناسبة </a:t>
            </a:r>
          </a:p>
        </p:txBody>
      </p:sp>
      <p:sp>
        <p:nvSpPr>
          <p:cNvPr id="8" name="TextBox 7">
            <a:extLst>
              <a:ext uri="{FF2B5EF4-FFF2-40B4-BE49-F238E27FC236}">
                <a16:creationId xmlns:a16="http://schemas.microsoft.com/office/drawing/2014/main" xmlns="" id="{E0AF44C2-BA07-6C40-8566-028D2FA0500E}"/>
              </a:ext>
            </a:extLst>
          </p:cNvPr>
          <p:cNvSpPr txBox="1"/>
          <p:nvPr/>
        </p:nvSpPr>
        <p:spPr>
          <a:xfrm>
            <a:off x="7760069" y="5068137"/>
            <a:ext cx="2350301" cy="738664"/>
          </a:xfrm>
          <a:prstGeom prst="rect">
            <a:avLst/>
          </a:prstGeom>
          <a:noFill/>
        </p:spPr>
        <p:txBody>
          <a:bodyPr wrap="square">
            <a:spAutoFit/>
          </a:bodyPr>
          <a:lstStyle/>
          <a:p>
            <a:pPr algn="r" rtl="1"/>
            <a:r>
              <a:rPr lang="ar-EG" sz="1400" dirty="0"/>
              <a:t>عبر تحديد الأوقات المثالية للنشر، وضبط الحملات الإعلانية حسب المنطقة الجغرافية والوقت.</a:t>
            </a:r>
          </a:p>
        </p:txBody>
      </p:sp>
      <p:sp>
        <p:nvSpPr>
          <p:cNvPr id="11" name="TextBox 10">
            <a:extLst>
              <a:ext uri="{FF2B5EF4-FFF2-40B4-BE49-F238E27FC236}">
                <a16:creationId xmlns:a16="http://schemas.microsoft.com/office/drawing/2014/main" xmlns="" id="{942FB8FA-ECB7-89E4-C4C6-CC990133AAC3}"/>
              </a:ext>
            </a:extLst>
          </p:cNvPr>
          <p:cNvSpPr txBox="1"/>
          <p:nvPr/>
        </p:nvSpPr>
        <p:spPr>
          <a:xfrm>
            <a:off x="4317047" y="3259723"/>
            <a:ext cx="2408445" cy="338554"/>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تنفيذ الأنشطة والبرامج </a:t>
            </a:r>
          </a:p>
        </p:txBody>
      </p:sp>
      <p:sp>
        <p:nvSpPr>
          <p:cNvPr id="12" name="TextBox 11">
            <a:extLst>
              <a:ext uri="{FF2B5EF4-FFF2-40B4-BE49-F238E27FC236}">
                <a16:creationId xmlns:a16="http://schemas.microsoft.com/office/drawing/2014/main" xmlns="" id="{814FBF02-2F0C-89DF-04CD-D9004F925AC8}"/>
              </a:ext>
            </a:extLst>
          </p:cNvPr>
          <p:cNvSpPr txBox="1"/>
          <p:nvPr/>
        </p:nvSpPr>
        <p:spPr>
          <a:xfrm>
            <a:off x="4317046" y="3653677"/>
            <a:ext cx="2408447" cy="954107"/>
          </a:xfrm>
          <a:prstGeom prst="rect">
            <a:avLst/>
          </a:prstGeom>
          <a:noFill/>
        </p:spPr>
        <p:txBody>
          <a:bodyPr wrap="square">
            <a:spAutoFit/>
          </a:bodyPr>
          <a:lstStyle/>
          <a:p>
            <a:pPr algn="r" rtl="1"/>
            <a:r>
              <a:rPr lang="ar-EG" sz="1400" dirty="0"/>
              <a:t>الرقمية مثل نشر المحتوى على منصات التواصل الاجتماعي، إطلاق الإعلانات عبر جوجل وفيسبوك، وإدارة حملات البريد الإلكتروني.</a:t>
            </a:r>
          </a:p>
        </p:txBody>
      </p:sp>
      <p:sp>
        <p:nvSpPr>
          <p:cNvPr id="13" name="TextBox 12">
            <a:extLst>
              <a:ext uri="{FF2B5EF4-FFF2-40B4-BE49-F238E27FC236}">
                <a16:creationId xmlns:a16="http://schemas.microsoft.com/office/drawing/2014/main" xmlns="" id="{7FDAECB6-0FA1-A712-E43D-880F9D4D0425}"/>
              </a:ext>
            </a:extLst>
          </p:cNvPr>
          <p:cNvSpPr txBox="1"/>
          <p:nvPr/>
        </p:nvSpPr>
        <p:spPr>
          <a:xfrm>
            <a:off x="4317047" y="4683856"/>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مراقبة التقدم بشكل مستمر </a:t>
            </a:r>
          </a:p>
        </p:txBody>
      </p:sp>
      <p:sp>
        <p:nvSpPr>
          <p:cNvPr id="14" name="TextBox 13">
            <a:extLst>
              <a:ext uri="{FF2B5EF4-FFF2-40B4-BE49-F238E27FC236}">
                <a16:creationId xmlns:a16="http://schemas.microsoft.com/office/drawing/2014/main" xmlns="" id="{C2DDC3A9-5505-BDB3-6B3A-4345C82F2CE4}"/>
              </a:ext>
            </a:extLst>
          </p:cNvPr>
          <p:cNvSpPr txBox="1"/>
          <p:nvPr/>
        </p:nvSpPr>
        <p:spPr>
          <a:xfrm>
            <a:off x="4317046" y="5302136"/>
            <a:ext cx="2408447" cy="954107"/>
          </a:xfrm>
          <a:prstGeom prst="rect">
            <a:avLst/>
          </a:prstGeom>
          <a:noFill/>
        </p:spPr>
        <p:txBody>
          <a:bodyPr wrap="square">
            <a:spAutoFit/>
          </a:bodyPr>
          <a:lstStyle/>
          <a:p>
            <a:pPr algn="r" rtl="1"/>
            <a:r>
              <a:rPr lang="ar-EG" sz="1400" dirty="0"/>
              <a:t>باستخدام أدوات التحليل الرقمي (مثل </a:t>
            </a:r>
            <a:r>
              <a:rPr lang="en-US" sz="1400" dirty="0"/>
              <a:t>Google Analytics </a:t>
            </a:r>
            <a:r>
              <a:rPr lang="ar-EG" sz="1400" dirty="0"/>
              <a:t>و</a:t>
            </a:r>
            <a:r>
              <a:rPr lang="en-US" sz="1400" dirty="0"/>
              <a:t>Facebook (Insights </a:t>
            </a:r>
            <a:r>
              <a:rPr lang="ar-EG" sz="1400" dirty="0"/>
              <a:t>لمتابعة الأداء ومدى تفاعل الجمهور.</a:t>
            </a:r>
          </a:p>
        </p:txBody>
      </p:sp>
      <p:sp>
        <p:nvSpPr>
          <p:cNvPr id="15" name="TextBox 14">
            <a:extLst>
              <a:ext uri="{FF2B5EF4-FFF2-40B4-BE49-F238E27FC236}">
                <a16:creationId xmlns:a16="http://schemas.microsoft.com/office/drawing/2014/main" xmlns="" id="{3C0E8D56-5C33-8418-8C94-89EFBF3B917F}"/>
              </a:ext>
            </a:extLst>
          </p:cNvPr>
          <p:cNvSpPr txBox="1"/>
          <p:nvPr/>
        </p:nvSpPr>
        <p:spPr>
          <a:xfrm>
            <a:off x="1458212" y="3259723"/>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تنفيذ الأنشطة الرقمية </a:t>
            </a:r>
          </a:p>
        </p:txBody>
      </p:sp>
      <p:sp>
        <p:nvSpPr>
          <p:cNvPr id="16" name="TextBox 15">
            <a:extLst>
              <a:ext uri="{FF2B5EF4-FFF2-40B4-BE49-F238E27FC236}">
                <a16:creationId xmlns:a16="http://schemas.microsoft.com/office/drawing/2014/main" xmlns="" id="{703A5D76-10AB-F686-F919-FD42F85E2FA5}"/>
              </a:ext>
            </a:extLst>
          </p:cNvPr>
          <p:cNvSpPr txBox="1"/>
          <p:nvPr/>
        </p:nvSpPr>
        <p:spPr>
          <a:xfrm>
            <a:off x="1458211" y="3878003"/>
            <a:ext cx="2408447" cy="954107"/>
          </a:xfrm>
          <a:prstGeom prst="rect">
            <a:avLst/>
          </a:prstGeom>
          <a:noFill/>
        </p:spPr>
        <p:txBody>
          <a:bodyPr wrap="square">
            <a:spAutoFit/>
          </a:bodyPr>
          <a:lstStyle/>
          <a:p>
            <a:pPr algn="r" rtl="1"/>
            <a:r>
              <a:rPr lang="ar-EG" sz="1400" dirty="0"/>
              <a:t> بانتظام للتحقق من الوصول لأهداف الحملة، مثل التفاعل، النقرات، التحويلات، وزيادة الوعي بالعلامة التجارية أو الرسالة الاجتماعية.</a:t>
            </a:r>
          </a:p>
        </p:txBody>
      </p:sp>
    </p:spTree>
    <p:extLst>
      <p:ext uri="{BB962C8B-B14F-4D97-AF65-F5344CB8AC3E}">
        <p14:creationId xmlns:p14="http://schemas.microsoft.com/office/powerpoint/2010/main" val="27760818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B522A4E-A124-CFB7-3426-FDB74E2FE1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8C9B841-88A9-1D76-C329-DEB6F5E9C9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E8C0B8BF-A322-5BD2-A7C4-9D649B6F5C92}"/>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3F177B0-18B1-8A50-0733-BC665D9757E3}"/>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E33AF6A9-3629-4E07-CE80-B7AAB18987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50B4698-ACFA-00EE-1A2F-B2C566568792}"/>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87B3D905-351A-7DCF-C3E3-DE6278287B27}"/>
              </a:ext>
            </a:extLst>
          </p:cNvPr>
          <p:cNvSpPr txBox="1"/>
          <p:nvPr/>
        </p:nvSpPr>
        <p:spPr>
          <a:xfrm>
            <a:off x="2485572" y="1424670"/>
            <a:ext cx="7738191" cy="17697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5</a:t>
            </a:r>
            <a:r>
              <a:rPr lang="ar-EG" sz="2800" b="1" dirty="0"/>
              <a:t>  </a:t>
            </a:r>
            <a:r>
              <a:rPr lang="ar-JO" sz="2800" b="1" dirty="0"/>
              <a:t>متابعة البرامج والأنشطة في التسويق الرقمي</a:t>
            </a:r>
          </a:p>
          <a:p>
            <a:pPr lvl="1" algn="r" rtl="1"/>
            <a:endParaRPr lang="ar-JO" sz="900" b="1" dirty="0">
              <a:solidFill>
                <a:srgbClr val="C00000"/>
              </a:solidFill>
            </a:endParaRPr>
          </a:p>
          <a:p>
            <a:pPr algn="r" rtl="1"/>
            <a:r>
              <a:rPr lang="ar-EG" b="1" dirty="0"/>
              <a:t>تهدف هذه الخطوة إلى ضمان تنفيذ الحملة الرقمية وفق الخطط المرسومة</a:t>
            </a:r>
            <a:r>
              <a:rPr lang="ar-EG" dirty="0"/>
              <a:t>، مع القدرة على التدخل بشكل سريع في حال الحاجة لإجراء أي تعديلات لضمان سير الحملة بكفاءة. في التسويق الرقمي، تكون المتابعة أساسية لضمان تفاعل الجمهور وتحقيق الأهداف.</a:t>
            </a:r>
          </a:p>
          <a:p>
            <a:pPr algn="r" rtl="1"/>
            <a:r>
              <a:rPr lang="ar-EG" b="1" dirty="0"/>
              <a:t>تشمل هذه الخطوة ما يلي:</a:t>
            </a:r>
          </a:p>
        </p:txBody>
      </p:sp>
      <p:sp>
        <p:nvSpPr>
          <p:cNvPr id="3" name="TextBox 2">
            <a:extLst>
              <a:ext uri="{FF2B5EF4-FFF2-40B4-BE49-F238E27FC236}">
                <a16:creationId xmlns:a16="http://schemas.microsoft.com/office/drawing/2014/main" xmlns="" id="{5EF59E35-209E-9610-32E8-93A3E0D64E3C}"/>
              </a:ext>
            </a:extLst>
          </p:cNvPr>
          <p:cNvSpPr txBox="1"/>
          <p:nvPr/>
        </p:nvSpPr>
        <p:spPr>
          <a:xfrm>
            <a:off x="7701924" y="3267666"/>
            <a:ext cx="2408445" cy="584775"/>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التأكد من تنفيذ الأنشطة الرقمية بالطرق السليمة</a:t>
            </a:r>
          </a:p>
        </p:txBody>
      </p:sp>
      <p:sp>
        <p:nvSpPr>
          <p:cNvPr id="4" name="TextBox 3">
            <a:extLst>
              <a:ext uri="{FF2B5EF4-FFF2-40B4-BE49-F238E27FC236}">
                <a16:creationId xmlns:a16="http://schemas.microsoft.com/office/drawing/2014/main" xmlns="" id="{AF07A081-FDFD-BD9F-3E5D-A18CF8222B45}"/>
              </a:ext>
            </a:extLst>
          </p:cNvPr>
          <p:cNvSpPr txBox="1"/>
          <p:nvPr/>
        </p:nvSpPr>
        <p:spPr>
          <a:xfrm>
            <a:off x="7701924" y="3852441"/>
            <a:ext cx="2408447" cy="738664"/>
          </a:xfrm>
          <a:prstGeom prst="rect">
            <a:avLst/>
          </a:prstGeom>
          <a:noFill/>
        </p:spPr>
        <p:txBody>
          <a:bodyPr wrap="square">
            <a:spAutoFit/>
          </a:bodyPr>
          <a:lstStyle/>
          <a:p>
            <a:pPr algn="r" rtl="1"/>
            <a:r>
              <a:rPr lang="ar-EG" sz="1400" dirty="0"/>
              <a:t>مثل نشر المحتوى على منصات التواصل الاجتماعي، وتشغيل الإعلانات في الوقت المحدد.</a:t>
            </a:r>
          </a:p>
        </p:txBody>
      </p:sp>
      <p:sp>
        <p:nvSpPr>
          <p:cNvPr id="11" name="TextBox 10">
            <a:extLst>
              <a:ext uri="{FF2B5EF4-FFF2-40B4-BE49-F238E27FC236}">
                <a16:creationId xmlns:a16="http://schemas.microsoft.com/office/drawing/2014/main" xmlns="" id="{4A706B66-DDBC-07AE-D415-2FD752089CCD}"/>
              </a:ext>
            </a:extLst>
          </p:cNvPr>
          <p:cNvSpPr txBox="1"/>
          <p:nvPr/>
        </p:nvSpPr>
        <p:spPr>
          <a:xfrm>
            <a:off x="4891777" y="3259723"/>
            <a:ext cx="2408445" cy="338554"/>
          </a:xfrm>
          <a:prstGeom prst="rect">
            <a:avLst/>
          </a:prstGeom>
          <a:solidFill>
            <a:schemeClr val="accent6"/>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الجوانب الأكثر نجاحًا</a:t>
            </a:r>
          </a:p>
        </p:txBody>
      </p:sp>
      <p:sp>
        <p:nvSpPr>
          <p:cNvPr id="12" name="TextBox 11">
            <a:extLst>
              <a:ext uri="{FF2B5EF4-FFF2-40B4-BE49-F238E27FC236}">
                <a16:creationId xmlns:a16="http://schemas.microsoft.com/office/drawing/2014/main" xmlns="" id="{73013883-FE40-B240-2FE0-8A5C835B6CF5}"/>
              </a:ext>
            </a:extLst>
          </p:cNvPr>
          <p:cNvSpPr txBox="1"/>
          <p:nvPr/>
        </p:nvSpPr>
        <p:spPr>
          <a:xfrm>
            <a:off x="4891776" y="3653677"/>
            <a:ext cx="2408447" cy="738664"/>
          </a:xfrm>
          <a:prstGeom prst="rect">
            <a:avLst/>
          </a:prstGeom>
          <a:noFill/>
        </p:spPr>
        <p:txBody>
          <a:bodyPr wrap="square">
            <a:spAutoFit/>
          </a:bodyPr>
          <a:lstStyle/>
          <a:p>
            <a:pPr algn="r" rtl="1"/>
            <a:r>
              <a:rPr lang="ar-EG" sz="1400" dirty="0"/>
              <a:t>في الحملة الرقمية، مثل الحملات الإعلانية التي حققت أعلى نسب تفاعل وتحويل.</a:t>
            </a:r>
          </a:p>
        </p:txBody>
      </p:sp>
      <p:sp>
        <p:nvSpPr>
          <p:cNvPr id="13" name="TextBox 12">
            <a:extLst>
              <a:ext uri="{FF2B5EF4-FFF2-40B4-BE49-F238E27FC236}">
                <a16:creationId xmlns:a16="http://schemas.microsoft.com/office/drawing/2014/main" xmlns="" id="{170E523F-68F8-DFDD-1503-6DCC46EBD854}"/>
              </a:ext>
            </a:extLst>
          </p:cNvPr>
          <p:cNvSpPr txBox="1"/>
          <p:nvPr/>
        </p:nvSpPr>
        <p:spPr>
          <a:xfrm>
            <a:off x="4891777" y="4683856"/>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تحديد البرامج التي تحتاج إلى تعديل أو إزالة </a:t>
            </a:r>
          </a:p>
        </p:txBody>
      </p:sp>
      <p:sp>
        <p:nvSpPr>
          <p:cNvPr id="14" name="TextBox 13">
            <a:extLst>
              <a:ext uri="{FF2B5EF4-FFF2-40B4-BE49-F238E27FC236}">
                <a16:creationId xmlns:a16="http://schemas.microsoft.com/office/drawing/2014/main" xmlns="" id="{E7DAD081-2E11-CB68-D6D4-545FF09527BC}"/>
              </a:ext>
            </a:extLst>
          </p:cNvPr>
          <p:cNvSpPr txBox="1"/>
          <p:nvPr/>
        </p:nvSpPr>
        <p:spPr>
          <a:xfrm>
            <a:off x="4891776" y="5302136"/>
            <a:ext cx="2408447" cy="738664"/>
          </a:xfrm>
          <a:prstGeom prst="rect">
            <a:avLst/>
          </a:prstGeom>
          <a:noFill/>
        </p:spPr>
        <p:txBody>
          <a:bodyPr wrap="square">
            <a:spAutoFit/>
          </a:bodyPr>
          <a:lstStyle/>
          <a:p>
            <a:pPr algn="r" rtl="1"/>
            <a:r>
              <a:rPr lang="ar-EG" sz="1400" dirty="0"/>
              <a:t>بناءً على تحليلات الأداء الرقمي (مثل الحملات التي لم تحقق النتائج المطلوبة).</a:t>
            </a:r>
          </a:p>
        </p:txBody>
      </p:sp>
      <p:sp>
        <p:nvSpPr>
          <p:cNvPr id="9" name="TextBox 8">
            <a:extLst>
              <a:ext uri="{FF2B5EF4-FFF2-40B4-BE49-F238E27FC236}">
                <a16:creationId xmlns:a16="http://schemas.microsoft.com/office/drawing/2014/main" xmlns="" id="{9714C695-E735-5AE9-6743-62A1B5AE7569}"/>
              </a:ext>
            </a:extLst>
          </p:cNvPr>
          <p:cNvSpPr txBox="1"/>
          <p:nvPr/>
        </p:nvSpPr>
        <p:spPr>
          <a:xfrm>
            <a:off x="7701922" y="4723924"/>
            <a:ext cx="2408445" cy="584775"/>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ضمان وصول الرسائل إلى الجمهور المستهدف </a:t>
            </a:r>
          </a:p>
        </p:txBody>
      </p:sp>
      <p:sp>
        <p:nvSpPr>
          <p:cNvPr id="10" name="TextBox 9">
            <a:extLst>
              <a:ext uri="{FF2B5EF4-FFF2-40B4-BE49-F238E27FC236}">
                <a16:creationId xmlns:a16="http://schemas.microsoft.com/office/drawing/2014/main" xmlns="" id="{FB29CE89-79A1-3788-9BFA-E255FEA7842D}"/>
              </a:ext>
            </a:extLst>
          </p:cNvPr>
          <p:cNvSpPr txBox="1"/>
          <p:nvPr/>
        </p:nvSpPr>
        <p:spPr>
          <a:xfrm>
            <a:off x="7701922" y="5308699"/>
            <a:ext cx="2408447" cy="738664"/>
          </a:xfrm>
          <a:prstGeom prst="rect">
            <a:avLst/>
          </a:prstGeom>
          <a:noFill/>
        </p:spPr>
        <p:txBody>
          <a:bodyPr wrap="square">
            <a:spAutoFit/>
          </a:bodyPr>
          <a:lstStyle/>
          <a:p>
            <a:pPr algn="r" rtl="1"/>
            <a:r>
              <a:rPr lang="ar-EG" sz="1400" dirty="0"/>
              <a:t>عبر الوسائل الرقمية مثل إعلانات جوجل وفيسبوك، والبريد الإلكتروني، ومنصات التواصل الاجتماعي.</a:t>
            </a:r>
          </a:p>
        </p:txBody>
      </p:sp>
      <p:sp>
        <p:nvSpPr>
          <p:cNvPr id="17" name="TextBox 16">
            <a:extLst>
              <a:ext uri="{FF2B5EF4-FFF2-40B4-BE49-F238E27FC236}">
                <a16:creationId xmlns:a16="http://schemas.microsoft.com/office/drawing/2014/main" xmlns="" id="{F44ACDDC-C248-5B9B-519F-1771A88D648B}"/>
              </a:ext>
            </a:extLst>
          </p:cNvPr>
          <p:cNvSpPr txBox="1"/>
          <p:nvPr/>
        </p:nvSpPr>
        <p:spPr>
          <a:xfrm>
            <a:off x="2151252" y="3259723"/>
            <a:ext cx="2408445" cy="584775"/>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مراجعة سير الأنشطة الرقمية وفق الخطة الزمنية</a:t>
            </a:r>
          </a:p>
        </p:txBody>
      </p:sp>
      <p:sp>
        <p:nvSpPr>
          <p:cNvPr id="19" name="TextBox 18">
            <a:extLst>
              <a:ext uri="{FF2B5EF4-FFF2-40B4-BE49-F238E27FC236}">
                <a16:creationId xmlns:a16="http://schemas.microsoft.com/office/drawing/2014/main" xmlns="" id="{8BFCED0C-256B-24EB-C0FC-4ED30391F481}"/>
              </a:ext>
            </a:extLst>
          </p:cNvPr>
          <p:cNvSpPr txBox="1"/>
          <p:nvPr/>
        </p:nvSpPr>
        <p:spPr>
          <a:xfrm>
            <a:off x="2151250" y="3841747"/>
            <a:ext cx="2408447" cy="523220"/>
          </a:xfrm>
          <a:prstGeom prst="rect">
            <a:avLst/>
          </a:prstGeom>
          <a:noFill/>
        </p:spPr>
        <p:txBody>
          <a:bodyPr wrap="square">
            <a:spAutoFit/>
          </a:bodyPr>
          <a:lstStyle/>
          <a:p>
            <a:pPr algn="r" rtl="1"/>
            <a:r>
              <a:rPr lang="ar-EG" sz="1400" dirty="0"/>
              <a:t>وضمان الالتزام بالمواعيد المحددة للنشر والإعلانات.</a:t>
            </a:r>
          </a:p>
        </p:txBody>
      </p:sp>
      <p:sp>
        <p:nvSpPr>
          <p:cNvPr id="20" name="TextBox 19">
            <a:extLst>
              <a:ext uri="{FF2B5EF4-FFF2-40B4-BE49-F238E27FC236}">
                <a16:creationId xmlns:a16="http://schemas.microsoft.com/office/drawing/2014/main" xmlns="" id="{9F58401E-8444-2B83-95DA-E48AB691491B}"/>
              </a:ext>
            </a:extLst>
          </p:cNvPr>
          <p:cNvSpPr txBox="1"/>
          <p:nvPr/>
        </p:nvSpPr>
        <p:spPr>
          <a:xfrm>
            <a:off x="2151252" y="4683856"/>
            <a:ext cx="2408445" cy="584775"/>
          </a:xfrm>
          <a:prstGeom prst="rect">
            <a:avLst/>
          </a:prstGeom>
          <a:solidFill>
            <a:schemeClr val="accent6"/>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تقييم تناسب النفقات المالية مع العوائد </a:t>
            </a:r>
          </a:p>
        </p:txBody>
      </p:sp>
      <p:sp>
        <p:nvSpPr>
          <p:cNvPr id="21" name="TextBox 20">
            <a:extLst>
              <a:ext uri="{FF2B5EF4-FFF2-40B4-BE49-F238E27FC236}">
                <a16:creationId xmlns:a16="http://schemas.microsoft.com/office/drawing/2014/main" xmlns="" id="{0ECBC65A-E0BA-79C0-3CAA-8BB96C9EE3D1}"/>
              </a:ext>
            </a:extLst>
          </p:cNvPr>
          <p:cNvSpPr txBox="1"/>
          <p:nvPr/>
        </p:nvSpPr>
        <p:spPr>
          <a:xfrm>
            <a:off x="2151251" y="5302136"/>
            <a:ext cx="2408447" cy="738664"/>
          </a:xfrm>
          <a:prstGeom prst="rect">
            <a:avLst/>
          </a:prstGeom>
          <a:noFill/>
        </p:spPr>
        <p:txBody>
          <a:bodyPr wrap="square">
            <a:spAutoFit/>
          </a:bodyPr>
          <a:lstStyle/>
          <a:p>
            <a:pPr algn="r" rtl="1"/>
            <a:r>
              <a:rPr lang="ar-EG" sz="1400" dirty="0"/>
              <a:t>المتوقعة في الحملة الرقمية، والتأكد من أن الميزانية تتناسب مع نتائج الإعلانات والمدفوعات.</a:t>
            </a:r>
          </a:p>
        </p:txBody>
      </p:sp>
    </p:spTree>
    <p:extLst>
      <p:ext uri="{BB962C8B-B14F-4D97-AF65-F5344CB8AC3E}">
        <p14:creationId xmlns:p14="http://schemas.microsoft.com/office/powerpoint/2010/main" val="11198436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9B47B89-D9A0-4202-F855-93F3D5B708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E5A2133-F781-8CEA-3E1A-5D59B6D6173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5CA47ACC-440E-B3FF-15FD-4531149E31C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01E0490-F548-30A2-48CF-B71A179123C7}"/>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9C9C097B-D3ED-BC75-72BC-B0A0F4F0A6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B2643BE0-9975-E374-1893-BA9BFE30463C}"/>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D607487F-3D46-9B1D-5ADA-E0FB372EE7C9}"/>
              </a:ext>
            </a:extLst>
          </p:cNvPr>
          <p:cNvSpPr txBox="1"/>
          <p:nvPr/>
        </p:nvSpPr>
        <p:spPr>
          <a:xfrm>
            <a:off x="2485572" y="1424670"/>
            <a:ext cx="7738191" cy="17697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6</a:t>
            </a:r>
            <a:r>
              <a:rPr lang="ar-EG" sz="2800" b="1" dirty="0"/>
              <a:t>تقييم التأثير </a:t>
            </a:r>
          </a:p>
          <a:p>
            <a:pPr lvl="1" algn="r" rtl="1"/>
            <a:endParaRPr lang="ar-JO" sz="900" b="1" dirty="0">
              <a:solidFill>
                <a:srgbClr val="C00000"/>
              </a:solidFill>
            </a:endParaRPr>
          </a:p>
          <a:p>
            <a:pPr algn="r" rtl="1"/>
            <a:r>
              <a:rPr lang="ar-EG" b="1" dirty="0"/>
              <a:t>تعتبر مرحلة تقييم التأثير من المراحل المهمة لتحديد مدى نجاح الحملة في تحقيق أهدافها</a:t>
            </a:r>
            <a:r>
              <a:rPr lang="ar-EG" dirty="0"/>
              <a:t>، وكذلك لتحديد أثر الحملة على الجمهور المستهدف. في التسويق الرقمي، يتم استخدام أدوات التحليل لتقييم النتائج بشكل دقيق، مما يساعد في اتخاذ قرارات لتحسين الحملات المستقبلية.</a:t>
            </a:r>
          </a:p>
          <a:p>
            <a:pPr algn="r" rtl="1"/>
            <a:r>
              <a:rPr lang="ar-EG" b="1" dirty="0"/>
              <a:t>تشمل هذه الخطوة ما يلي:</a:t>
            </a:r>
          </a:p>
        </p:txBody>
      </p:sp>
      <p:sp>
        <p:nvSpPr>
          <p:cNvPr id="3" name="TextBox 2">
            <a:extLst>
              <a:ext uri="{FF2B5EF4-FFF2-40B4-BE49-F238E27FC236}">
                <a16:creationId xmlns:a16="http://schemas.microsoft.com/office/drawing/2014/main" xmlns="" id="{41BE71C3-0EB7-94BA-0421-8DD14DC0BA3F}"/>
              </a:ext>
            </a:extLst>
          </p:cNvPr>
          <p:cNvSpPr txBox="1"/>
          <p:nvPr/>
        </p:nvSpPr>
        <p:spPr>
          <a:xfrm>
            <a:off x="7701924" y="3267666"/>
            <a:ext cx="2408445" cy="338554"/>
          </a:xfrm>
          <a:prstGeom prst="rect">
            <a:avLst/>
          </a:prstGeom>
          <a:solidFill>
            <a:srgbClr val="5B9BD5"/>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تقدير مدى نجاح الحملة</a:t>
            </a:r>
          </a:p>
        </p:txBody>
      </p:sp>
      <p:sp>
        <p:nvSpPr>
          <p:cNvPr id="4" name="TextBox 3">
            <a:extLst>
              <a:ext uri="{FF2B5EF4-FFF2-40B4-BE49-F238E27FC236}">
                <a16:creationId xmlns:a16="http://schemas.microsoft.com/office/drawing/2014/main" xmlns="" id="{29F146A6-5A38-4468-A569-73EAC5830C2B}"/>
              </a:ext>
            </a:extLst>
          </p:cNvPr>
          <p:cNvSpPr txBox="1"/>
          <p:nvPr/>
        </p:nvSpPr>
        <p:spPr>
          <a:xfrm>
            <a:off x="7701920" y="3676292"/>
            <a:ext cx="2408447" cy="738664"/>
          </a:xfrm>
          <a:prstGeom prst="rect">
            <a:avLst/>
          </a:prstGeom>
          <a:noFill/>
        </p:spPr>
        <p:txBody>
          <a:bodyPr wrap="square">
            <a:spAutoFit/>
          </a:bodyPr>
          <a:lstStyle/>
          <a:p>
            <a:pPr algn="r" rtl="1"/>
            <a:r>
              <a:rPr lang="ar-EG" sz="1400" dirty="0"/>
              <a:t>من خلال مقارنة النتائج النهائية مع الأهداف الرئيسية التي تم تحديدها في بداية الحملة.</a:t>
            </a:r>
          </a:p>
        </p:txBody>
      </p:sp>
      <p:sp>
        <p:nvSpPr>
          <p:cNvPr id="11" name="TextBox 10">
            <a:extLst>
              <a:ext uri="{FF2B5EF4-FFF2-40B4-BE49-F238E27FC236}">
                <a16:creationId xmlns:a16="http://schemas.microsoft.com/office/drawing/2014/main" xmlns="" id="{39B3865A-6C36-146D-31C0-50091BE887AD}"/>
              </a:ext>
            </a:extLst>
          </p:cNvPr>
          <p:cNvSpPr txBox="1"/>
          <p:nvPr/>
        </p:nvSpPr>
        <p:spPr>
          <a:xfrm>
            <a:off x="4891777" y="3259723"/>
            <a:ext cx="2408445" cy="338554"/>
          </a:xfrm>
          <a:prstGeom prst="rect">
            <a:avLst/>
          </a:prstGeom>
          <a:solidFill>
            <a:schemeClr val="accent6"/>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توفير بيانات أساسية جديدة </a:t>
            </a:r>
          </a:p>
        </p:txBody>
      </p:sp>
      <p:sp>
        <p:nvSpPr>
          <p:cNvPr id="12" name="TextBox 11">
            <a:extLst>
              <a:ext uri="{FF2B5EF4-FFF2-40B4-BE49-F238E27FC236}">
                <a16:creationId xmlns:a16="http://schemas.microsoft.com/office/drawing/2014/main" xmlns="" id="{2B9C2DF3-A94A-F56A-18D8-6CBC368F6DB6}"/>
              </a:ext>
            </a:extLst>
          </p:cNvPr>
          <p:cNvSpPr txBox="1"/>
          <p:nvPr/>
        </p:nvSpPr>
        <p:spPr>
          <a:xfrm>
            <a:off x="4891776" y="3653677"/>
            <a:ext cx="2408447" cy="523220"/>
          </a:xfrm>
          <a:prstGeom prst="rect">
            <a:avLst/>
          </a:prstGeom>
          <a:noFill/>
        </p:spPr>
        <p:txBody>
          <a:bodyPr wrap="square">
            <a:spAutoFit/>
          </a:bodyPr>
          <a:lstStyle/>
          <a:p>
            <a:pPr algn="r" rtl="1"/>
            <a:r>
              <a:rPr lang="ar-EG" sz="1400" dirty="0"/>
              <a:t>من خلال تحليل النتائج لتكون قاعدة بيانات لتخطيط الحملات المستقبلية.</a:t>
            </a:r>
          </a:p>
        </p:txBody>
      </p:sp>
      <p:sp>
        <p:nvSpPr>
          <p:cNvPr id="13" name="TextBox 12">
            <a:extLst>
              <a:ext uri="{FF2B5EF4-FFF2-40B4-BE49-F238E27FC236}">
                <a16:creationId xmlns:a16="http://schemas.microsoft.com/office/drawing/2014/main" xmlns="" id="{C17CD5F6-9B11-2295-7D59-7A6F0AE8AB66}"/>
              </a:ext>
            </a:extLst>
          </p:cNvPr>
          <p:cNvSpPr txBox="1"/>
          <p:nvPr/>
        </p:nvSpPr>
        <p:spPr>
          <a:xfrm>
            <a:off x="4891777" y="4683856"/>
            <a:ext cx="2408445" cy="338554"/>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قياس تأثير الرسائل </a:t>
            </a:r>
          </a:p>
        </p:txBody>
      </p:sp>
      <p:sp>
        <p:nvSpPr>
          <p:cNvPr id="14" name="TextBox 13">
            <a:extLst>
              <a:ext uri="{FF2B5EF4-FFF2-40B4-BE49-F238E27FC236}">
                <a16:creationId xmlns:a16="http://schemas.microsoft.com/office/drawing/2014/main" xmlns="" id="{E715E905-4C55-773A-DA9A-13524C451ED6}"/>
              </a:ext>
            </a:extLst>
          </p:cNvPr>
          <p:cNvSpPr txBox="1"/>
          <p:nvPr/>
        </p:nvSpPr>
        <p:spPr>
          <a:xfrm>
            <a:off x="4891776" y="5091272"/>
            <a:ext cx="2408447" cy="954107"/>
          </a:xfrm>
          <a:prstGeom prst="rect">
            <a:avLst/>
          </a:prstGeom>
          <a:noFill/>
        </p:spPr>
        <p:txBody>
          <a:bodyPr wrap="square">
            <a:spAutoFit/>
          </a:bodyPr>
          <a:lstStyle/>
          <a:p>
            <a:pPr algn="r" rtl="1"/>
            <a:r>
              <a:rPr lang="ar-EG" sz="1400" dirty="0"/>
              <a:t> في إقناع الجمهور بتبني فكرة الحملة أو الخدمة المقدمة، وذلك عبر أدوات تحليلية تقيس تفاعل الجمهور مع الرسائل.</a:t>
            </a:r>
          </a:p>
        </p:txBody>
      </p:sp>
      <p:sp>
        <p:nvSpPr>
          <p:cNvPr id="9" name="TextBox 8">
            <a:extLst>
              <a:ext uri="{FF2B5EF4-FFF2-40B4-BE49-F238E27FC236}">
                <a16:creationId xmlns:a16="http://schemas.microsoft.com/office/drawing/2014/main" xmlns="" id="{1FE6BE06-284A-0365-DAE1-FBE2A58DF7C2}"/>
              </a:ext>
            </a:extLst>
          </p:cNvPr>
          <p:cNvSpPr txBox="1"/>
          <p:nvPr/>
        </p:nvSpPr>
        <p:spPr>
          <a:xfrm>
            <a:off x="7701922" y="4723924"/>
            <a:ext cx="2408445" cy="338554"/>
          </a:xfrm>
          <a:prstGeom prst="rect">
            <a:avLst/>
          </a:prstGeom>
          <a:solidFill>
            <a:schemeClr val="accent2"/>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تحديد مدى فائدة الحملة </a:t>
            </a:r>
          </a:p>
        </p:txBody>
      </p:sp>
      <p:sp>
        <p:nvSpPr>
          <p:cNvPr id="10" name="TextBox 9">
            <a:extLst>
              <a:ext uri="{FF2B5EF4-FFF2-40B4-BE49-F238E27FC236}">
                <a16:creationId xmlns:a16="http://schemas.microsoft.com/office/drawing/2014/main" xmlns="" id="{CB1678A0-E179-F43F-6DE1-37ADB40CE7B6}"/>
              </a:ext>
            </a:extLst>
          </p:cNvPr>
          <p:cNvSpPr txBox="1"/>
          <p:nvPr/>
        </p:nvSpPr>
        <p:spPr>
          <a:xfrm>
            <a:off x="7701919" y="5115462"/>
            <a:ext cx="2408447" cy="738664"/>
          </a:xfrm>
          <a:prstGeom prst="rect">
            <a:avLst/>
          </a:prstGeom>
          <a:noFill/>
        </p:spPr>
        <p:txBody>
          <a:bodyPr wrap="square">
            <a:spAutoFit/>
          </a:bodyPr>
          <a:lstStyle/>
          <a:p>
            <a:pPr algn="r" rtl="1"/>
            <a:r>
              <a:rPr lang="ar-EG" sz="1400" dirty="0"/>
              <a:t>للمجتمع أو الجمهور المستهدف، باستخدام مؤشرات الأداء الرئيسية </a:t>
            </a:r>
            <a:r>
              <a:rPr lang="en-US" sz="1400" dirty="0"/>
              <a:t>KPIs) </a:t>
            </a:r>
            <a:r>
              <a:rPr lang="ar-JO" sz="1400" dirty="0"/>
              <a:t>)</a:t>
            </a:r>
            <a:r>
              <a:rPr lang="ar-EG" sz="1400" dirty="0"/>
              <a:t>مثل زيادة الوعي أو التفاعل.</a:t>
            </a:r>
          </a:p>
        </p:txBody>
      </p:sp>
      <p:sp>
        <p:nvSpPr>
          <p:cNvPr id="17" name="TextBox 16">
            <a:extLst>
              <a:ext uri="{FF2B5EF4-FFF2-40B4-BE49-F238E27FC236}">
                <a16:creationId xmlns:a16="http://schemas.microsoft.com/office/drawing/2014/main" xmlns="" id="{0006CAB2-3640-2A14-A884-8F45B9361D89}"/>
              </a:ext>
            </a:extLst>
          </p:cNvPr>
          <p:cNvSpPr txBox="1"/>
          <p:nvPr/>
        </p:nvSpPr>
        <p:spPr>
          <a:xfrm>
            <a:off x="2151252" y="3259723"/>
            <a:ext cx="2408445" cy="584775"/>
          </a:xfrm>
          <a:prstGeom prst="rect">
            <a:avLst/>
          </a:prstGeom>
          <a:solidFill>
            <a:schemeClr val="accent3"/>
          </a:solidFill>
        </p:spPr>
        <p:txBody>
          <a:bodyPr wrap="square" rtlCol="0">
            <a:spAutoFit/>
          </a:bodyPr>
          <a:lstStyle/>
          <a:p>
            <a:pPr algn="r" rtl="1"/>
            <a:r>
              <a:rPr lang="ar-SA"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تحليل التفاعل على منصات التواصل الاجتماعي </a:t>
            </a:r>
          </a:p>
        </p:txBody>
      </p:sp>
      <p:sp>
        <p:nvSpPr>
          <p:cNvPr id="19" name="TextBox 18">
            <a:extLst>
              <a:ext uri="{FF2B5EF4-FFF2-40B4-BE49-F238E27FC236}">
                <a16:creationId xmlns:a16="http://schemas.microsoft.com/office/drawing/2014/main" xmlns="" id="{E80F8B57-99D8-FE28-4C85-33B481AFA5E6}"/>
              </a:ext>
            </a:extLst>
          </p:cNvPr>
          <p:cNvSpPr txBox="1"/>
          <p:nvPr/>
        </p:nvSpPr>
        <p:spPr>
          <a:xfrm>
            <a:off x="2151250" y="3841747"/>
            <a:ext cx="2408447" cy="954107"/>
          </a:xfrm>
          <a:prstGeom prst="rect">
            <a:avLst/>
          </a:prstGeom>
          <a:noFill/>
        </p:spPr>
        <p:txBody>
          <a:bodyPr wrap="square">
            <a:spAutoFit/>
          </a:bodyPr>
          <a:lstStyle/>
          <a:p>
            <a:pPr algn="r" rtl="1"/>
            <a:r>
              <a:rPr lang="ar-EG" sz="1400" dirty="0"/>
              <a:t>(مثل عدد الإعجابات، التعليقات، المشاركات)، النقرات على الإعلانات، والتحويلات إلى الأهداف المحددة (مثل التسجيل أو الشراء).</a:t>
            </a:r>
          </a:p>
        </p:txBody>
      </p:sp>
    </p:spTree>
    <p:extLst>
      <p:ext uri="{BB962C8B-B14F-4D97-AF65-F5344CB8AC3E}">
        <p14:creationId xmlns:p14="http://schemas.microsoft.com/office/powerpoint/2010/main" val="4194625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DCF8A8-4E58-B10E-AA17-52D121FE6D6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251A70E-9E69-FCF0-2147-B781F2BFF2C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E4778BD-1D58-193E-378E-C08DAC5D93B4}"/>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163BD73-71E3-FB1A-D98B-A4076BB80907}"/>
              </a:ext>
            </a:extLst>
          </p:cNvPr>
          <p:cNvSpPr/>
          <p:nvPr/>
        </p:nvSpPr>
        <p:spPr>
          <a:xfrm>
            <a:off x="1215008" y="1632922"/>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20745D1C-5986-FF8C-48B8-325657C8A7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FFDC520-7FFD-A177-3620-D81591C7FCE0}"/>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51D9B5D1-BD74-899D-82A2-F3047B2B15A8}"/>
              </a:ext>
            </a:extLst>
          </p:cNvPr>
          <p:cNvSpPr txBox="1"/>
          <p:nvPr/>
        </p:nvSpPr>
        <p:spPr>
          <a:xfrm>
            <a:off x="2377929" y="1785936"/>
            <a:ext cx="7905865" cy="1384995"/>
          </a:xfrm>
          <a:prstGeom prst="rect">
            <a:avLst/>
          </a:prstGeom>
          <a:noFill/>
        </p:spPr>
        <p:txBody>
          <a:bodyPr wrap="square" rtlCol="0">
            <a:spAutoFit/>
          </a:bodyPr>
          <a:lstStyle/>
          <a:p>
            <a:pPr lvl="1" algn="r" rtl="1"/>
            <a:r>
              <a:rPr lang="ar-JO" sz="2800" b="1" dirty="0"/>
              <a:t>4.7</a:t>
            </a:r>
            <a:r>
              <a:rPr lang="en-MY" sz="2800" b="1" dirty="0"/>
              <a:t> </a:t>
            </a:r>
            <a:r>
              <a:rPr lang="ar-EG" sz="2800" b="1" dirty="0"/>
              <a:t>خطوات الإقناع في التسويق العام ومقاييس الاختبار في التسويق الاجتماعي</a:t>
            </a:r>
          </a:p>
          <a:p>
            <a:pPr lvl="1" algn="r" rtl="1"/>
            <a:endParaRPr lang="ar-JO" sz="1400" b="1" dirty="0"/>
          </a:p>
          <a:p>
            <a:pPr lvl="1" algn="r" rtl="1"/>
            <a:r>
              <a:rPr lang="ar-EG" sz="1400" dirty="0"/>
              <a:t>.</a:t>
            </a:r>
          </a:p>
        </p:txBody>
      </p:sp>
      <p:graphicFrame>
        <p:nvGraphicFramePr>
          <p:cNvPr id="3" name="Table 2"/>
          <p:cNvGraphicFramePr>
            <a:graphicFrameLocks noGrp="1"/>
          </p:cNvGraphicFramePr>
          <p:nvPr>
            <p:extLst>
              <p:ext uri="{D42A27DB-BD31-4B8C-83A1-F6EECF244321}">
                <p14:modId xmlns:p14="http://schemas.microsoft.com/office/powerpoint/2010/main" val="2023322851"/>
              </p:ext>
            </p:extLst>
          </p:nvPr>
        </p:nvGraphicFramePr>
        <p:xfrm>
          <a:off x="2377929" y="2750235"/>
          <a:ext cx="7339468" cy="3665050"/>
        </p:xfrm>
        <a:graphic>
          <a:graphicData uri="http://schemas.openxmlformats.org/drawingml/2006/table">
            <a:tbl>
              <a:tblPr firstRow="1" firstCol="1" bandRow="1">
                <a:tableStyleId>{5940675A-B579-460E-94D1-54222C63F5DA}</a:tableStyleId>
              </a:tblPr>
              <a:tblGrid>
                <a:gridCol w="1834867">
                  <a:extLst>
                    <a:ext uri="{9D8B030D-6E8A-4147-A177-3AD203B41FA5}">
                      <a16:colId xmlns:a16="http://schemas.microsoft.com/office/drawing/2014/main" xmlns="" val="20000"/>
                    </a:ext>
                  </a:extLst>
                </a:gridCol>
                <a:gridCol w="1834867">
                  <a:extLst>
                    <a:ext uri="{9D8B030D-6E8A-4147-A177-3AD203B41FA5}">
                      <a16:colId xmlns:a16="http://schemas.microsoft.com/office/drawing/2014/main" xmlns="" val="20001"/>
                    </a:ext>
                  </a:extLst>
                </a:gridCol>
                <a:gridCol w="1834867">
                  <a:extLst>
                    <a:ext uri="{9D8B030D-6E8A-4147-A177-3AD203B41FA5}">
                      <a16:colId xmlns:a16="http://schemas.microsoft.com/office/drawing/2014/main" xmlns="" val="20002"/>
                    </a:ext>
                  </a:extLst>
                </a:gridCol>
                <a:gridCol w="1834867">
                  <a:extLst>
                    <a:ext uri="{9D8B030D-6E8A-4147-A177-3AD203B41FA5}">
                      <a16:colId xmlns:a16="http://schemas.microsoft.com/office/drawing/2014/main" xmlns="" val="20003"/>
                    </a:ext>
                  </a:extLst>
                </a:gridCol>
              </a:tblGrid>
              <a:tr h="223993">
                <a:tc>
                  <a:txBody>
                    <a:bodyPr/>
                    <a:lstStyle/>
                    <a:p>
                      <a:pPr algn="r">
                        <a:lnSpc>
                          <a:spcPct val="107000"/>
                        </a:lnSpc>
                        <a:spcAft>
                          <a:spcPts val="0"/>
                        </a:spcAft>
                      </a:pPr>
                      <a:r>
                        <a:rPr lang="ar-SA" sz="1100" dirty="0">
                          <a:effectLst/>
                        </a:rPr>
                        <a:t>الربط بالتسويق الرقمي</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tc>
                  <a:txBody>
                    <a:bodyPr/>
                    <a:lstStyle/>
                    <a:p>
                      <a:pPr algn="r">
                        <a:lnSpc>
                          <a:spcPct val="107000"/>
                        </a:lnSpc>
                        <a:spcAft>
                          <a:spcPts val="0"/>
                        </a:spcAft>
                      </a:pPr>
                      <a:r>
                        <a:rPr lang="ar-SA" sz="1100">
                          <a:effectLst/>
                        </a:rPr>
                        <a:t>مقاييس الاختبار في التسويق الاجتماعي</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tc>
                  <a:txBody>
                    <a:bodyPr/>
                    <a:lstStyle/>
                    <a:p>
                      <a:pPr algn="r">
                        <a:lnSpc>
                          <a:spcPct val="107000"/>
                        </a:lnSpc>
                        <a:spcAft>
                          <a:spcPts val="0"/>
                        </a:spcAft>
                      </a:pPr>
                      <a:r>
                        <a:rPr lang="ar-SA" sz="1100" dirty="0">
                          <a:effectLst/>
                        </a:rPr>
                        <a:t>التسويق العام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tc>
                  <a:txBody>
                    <a:bodyPr/>
                    <a:lstStyle/>
                    <a:p>
                      <a:pPr algn="r" rtl="1">
                        <a:lnSpc>
                          <a:spcPct val="107000"/>
                        </a:lnSpc>
                        <a:spcAft>
                          <a:spcPts val="0"/>
                        </a:spcAft>
                      </a:pPr>
                      <a:r>
                        <a:rPr lang="ar-SA" sz="1100" dirty="0">
                          <a:effectLst/>
                        </a:rPr>
                        <a:t>الخطوة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0"/>
                  </a:ext>
                </a:extLst>
              </a:tr>
              <a:tr h="559983">
                <a:tc>
                  <a:txBody>
                    <a:bodyPr/>
                    <a:lstStyle/>
                    <a:p>
                      <a:pPr algn="r">
                        <a:lnSpc>
                          <a:spcPct val="107000"/>
                        </a:lnSpc>
                        <a:spcAft>
                          <a:spcPts val="0"/>
                        </a:spcAft>
                      </a:pPr>
                      <a:r>
                        <a:rPr lang="en-MY" sz="1100" dirty="0">
                          <a:effectLst/>
                        </a:rPr>
                        <a:t>- </a:t>
                      </a:r>
                      <a:r>
                        <a:rPr lang="ar-SA" sz="1100" dirty="0">
                          <a:effectLst/>
                        </a:rPr>
                        <a:t>الإعلانات المدفوعة عبر منصات مثل فيسبوك وجوجل تتيح توصيل الرسائل لجمهور واسع</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قياس مدى انتشار الرسالة بين الجمهور</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تعرض الجمهور للرسائل الإعلانية</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1. </a:t>
                      </a:r>
                      <a:r>
                        <a:rPr lang="ar-SA" sz="1100" dirty="0">
                          <a:effectLst/>
                        </a:rPr>
                        <a:t>التعرض (مرحلة الانتشار)</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1"/>
                  </a:ext>
                </a:extLst>
              </a:tr>
              <a:tr h="671979">
                <a:tc>
                  <a:txBody>
                    <a:bodyPr/>
                    <a:lstStyle/>
                    <a:p>
                      <a:pPr algn="r">
                        <a:lnSpc>
                          <a:spcPct val="107000"/>
                        </a:lnSpc>
                        <a:spcAft>
                          <a:spcPts val="0"/>
                        </a:spcAft>
                      </a:pPr>
                      <a:r>
                        <a:rPr lang="en-MY" sz="1100">
                          <a:effectLst/>
                        </a:rPr>
                        <a:t>- </a:t>
                      </a:r>
                      <a:r>
                        <a:rPr lang="ar-SA" sz="1100">
                          <a:effectLst/>
                        </a:rPr>
                        <a:t>استخدام أدوات التحليل الرقمي مثل </a:t>
                      </a:r>
                      <a:r>
                        <a:rPr lang="en-MY" sz="1100">
                          <a:effectLst/>
                        </a:rPr>
                        <a:t>Google Analytics </a:t>
                      </a:r>
                      <a:r>
                        <a:rPr lang="ar-SA" sz="1100">
                          <a:effectLst/>
                        </a:rPr>
                        <a:t>و</a:t>
                      </a:r>
                      <a:r>
                        <a:rPr lang="en-MY" sz="1100">
                          <a:effectLst/>
                        </a:rPr>
                        <a:t>Facebook Insights </a:t>
                      </a:r>
                      <a:r>
                        <a:rPr lang="ar-SA" sz="1100">
                          <a:effectLst/>
                        </a:rPr>
                        <a:t>لقياس التفاعل</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قياس مدى انتباه الجمهور واستجابته</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تفاعل الجمهور مع الرسالة واهتمامه بها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2. </a:t>
                      </a:r>
                      <a:r>
                        <a:rPr lang="ar-SA" sz="1100" dirty="0">
                          <a:effectLst/>
                        </a:rPr>
                        <a:t>الاهتمام</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2"/>
                  </a:ext>
                </a:extLst>
              </a:tr>
              <a:tr h="447986">
                <a:tc>
                  <a:txBody>
                    <a:bodyPr/>
                    <a:lstStyle/>
                    <a:p>
                      <a:pPr algn="r">
                        <a:lnSpc>
                          <a:spcPct val="107000"/>
                        </a:lnSpc>
                        <a:spcAft>
                          <a:spcPts val="0"/>
                        </a:spcAft>
                      </a:pPr>
                      <a:r>
                        <a:rPr lang="en-MY" sz="1100" dirty="0">
                          <a:effectLst/>
                        </a:rPr>
                        <a:t>- </a:t>
                      </a:r>
                      <a:r>
                        <a:rPr lang="ar-SA" sz="1100" dirty="0">
                          <a:effectLst/>
                        </a:rPr>
                        <a:t>الاختبارات</a:t>
                      </a:r>
                      <a:r>
                        <a:rPr lang="en-MY" sz="1100" dirty="0">
                          <a:effectLst/>
                        </a:rPr>
                        <a:t> A/B </a:t>
                      </a:r>
                      <a:r>
                        <a:rPr lang="ar-SA" sz="1100" dirty="0">
                          <a:effectLst/>
                        </a:rPr>
                        <a:t>للإعلانات والصفحات الإلكترونية لقياس تأثير الرسائل على الفهم</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قياس استيعاب الجمهور للرسالة وفهمها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إعادة اختبار ذهني من قبل الجمهور للرسالة</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3. </a:t>
                      </a:r>
                      <a:r>
                        <a:rPr lang="ar-SA" sz="1100" dirty="0">
                          <a:effectLst/>
                        </a:rPr>
                        <a:t>الإدراك</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3"/>
                  </a:ext>
                </a:extLst>
              </a:tr>
              <a:tr h="559983">
                <a:tc>
                  <a:txBody>
                    <a:bodyPr/>
                    <a:lstStyle/>
                    <a:p>
                      <a:pPr algn="r">
                        <a:lnSpc>
                          <a:spcPct val="107000"/>
                        </a:lnSpc>
                        <a:spcAft>
                          <a:spcPts val="0"/>
                        </a:spcAft>
                      </a:pPr>
                      <a:r>
                        <a:rPr lang="en-MY" sz="1100">
                          <a:effectLst/>
                        </a:rPr>
                        <a:t>- </a:t>
                      </a:r>
                      <a:r>
                        <a:rPr lang="ar-SA" sz="1100">
                          <a:effectLst/>
                        </a:rPr>
                        <a:t>الإعلانات المستهدفة بناءً على الاهتمامات والسلوكيات تساهم في تعديل المواقف والسلوك</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اختبار نية الجمهور في تغيير سلوكهم أو تعديل الاتجاهات</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نية تغيير الاتجاه وتعديل السلوك</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4. </a:t>
                      </a:r>
                      <a:r>
                        <a:rPr lang="ar-SA" sz="1100" dirty="0">
                          <a:effectLst/>
                        </a:rPr>
                        <a:t>تقبل الرسالة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4"/>
                  </a:ext>
                </a:extLst>
              </a:tr>
              <a:tr h="559983">
                <a:tc>
                  <a:txBody>
                    <a:bodyPr/>
                    <a:lstStyle/>
                    <a:p>
                      <a:pPr algn="r">
                        <a:lnSpc>
                          <a:spcPct val="107000"/>
                        </a:lnSpc>
                        <a:spcAft>
                          <a:spcPts val="0"/>
                        </a:spcAft>
                      </a:pPr>
                      <a:r>
                        <a:rPr lang="en-MY" sz="1100">
                          <a:effectLst/>
                        </a:rPr>
                        <a:t>- </a:t>
                      </a:r>
                      <a:r>
                        <a:rPr lang="ar-SA" sz="1100">
                          <a:effectLst/>
                        </a:rPr>
                        <a:t>استخدام التسويق عبر البريد الإلكتروني والتسويق عبر المحتوى للحفاظ على الرسائل في ذهن الجمهور</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قياس مدى قدرة الجمهور على تذكر الرسالة ومناقشتها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a:effectLst/>
                        </a:rPr>
                        <a:t>- </a:t>
                      </a:r>
                      <a:r>
                        <a:rPr lang="ar-SA" sz="1100">
                          <a:effectLst/>
                        </a:rPr>
                        <a:t>تذكر الرسالة ومناقشتها</a:t>
                      </a:r>
                      <a:r>
                        <a:rPr lang="en-MY" sz="1100">
                          <a:effectLst/>
                        </a:rPr>
                        <a:t>.</a:t>
                      </a:r>
                      <a:endParaRPr lang="en-MY" sz="110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5. </a:t>
                      </a:r>
                      <a:r>
                        <a:rPr lang="ar-SA" sz="1100" dirty="0">
                          <a:effectLst/>
                        </a:rPr>
                        <a:t>القدرة على حفظ الرسالة</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5"/>
                  </a:ext>
                </a:extLst>
              </a:tr>
              <a:tr h="559983">
                <a:tc>
                  <a:txBody>
                    <a:bodyPr/>
                    <a:lstStyle/>
                    <a:p>
                      <a:pPr algn="r">
                        <a:lnSpc>
                          <a:spcPct val="107000"/>
                        </a:lnSpc>
                        <a:spcAft>
                          <a:spcPts val="0"/>
                        </a:spcAft>
                      </a:pPr>
                      <a:r>
                        <a:rPr lang="en-MY" sz="1100" dirty="0">
                          <a:effectLst/>
                        </a:rPr>
                        <a:t>- </a:t>
                      </a:r>
                      <a:r>
                        <a:rPr lang="ar-SA" sz="1100" dirty="0">
                          <a:effectLst/>
                        </a:rPr>
                        <a:t>المتابعة الرقمية عبر التحويلات و الأهداف في</a:t>
                      </a:r>
                      <a:r>
                        <a:rPr lang="en-MY" sz="1100" dirty="0">
                          <a:effectLst/>
                        </a:rPr>
                        <a:t> Google Analytics </a:t>
                      </a:r>
                      <a:r>
                        <a:rPr lang="ar-SA" sz="1100" dirty="0">
                          <a:effectLst/>
                        </a:rPr>
                        <a:t>لقياس نتائج الحملة الرقمية</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قياس حجم الاستفادة من الخدمة أو الفكرة، وتبني السلوك المرغوب</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a:lnSpc>
                          <a:spcPct val="107000"/>
                        </a:lnSpc>
                        <a:spcAft>
                          <a:spcPts val="0"/>
                        </a:spcAft>
                      </a:pPr>
                      <a:r>
                        <a:rPr lang="en-MY" sz="1100" dirty="0">
                          <a:effectLst/>
                        </a:rPr>
                        <a:t>- </a:t>
                      </a:r>
                      <a:r>
                        <a:rPr lang="ar-SA" sz="1100" dirty="0">
                          <a:effectLst/>
                        </a:rPr>
                        <a:t>اتخاذ السلوك المرغوب أو استخدام الخدمة</a:t>
                      </a:r>
                      <a:r>
                        <a:rPr lang="en-MY" sz="1100" dirty="0">
                          <a:effectLst/>
                        </a:rPr>
                        <a:t>.</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tc>
                <a:tc>
                  <a:txBody>
                    <a:bodyPr/>
                    <a:lstStyle/>
                    <a:p>
                      <a:pPr algn="r" rtl="1">
                        <a:lnSpc>
                          <a:spcPct val="107000"/>
                        </a:lnSpc>
                        <a:spcAft>
                          <a:spcPts val="0"/>
                        </a:spcAft>
                      </a:pPr>
                      <a:r>
                        <a:rPr lang="en-MY" sz="1100" dirty="0">
                          <a:effectLst/>
                        </a:rPr>
                        <a:t>6. </a:t>
                      </a:r>
                      <a:r>
                        <a:rPr lang="ar-SA" sz="1100" dirty="0">
                          <a:effectLst/>
                        </a:rPr>
                        <a:t>السلوك المرغوب</a:t>
                      </a:r>
                      <a:endParaRPr lang="en-MY" sz="1100" dirty="0">
                        <a:effectLst/>
                        <a:latin typeface="Calibri" panose="020F0502020204030204" pitchFamily="34" charset="0"/>
                        <a:ea typeface="Calibri" panose="020F0502020204030204" pitchFamily="34" charset="0"/>
                        <a:cs typeface="Arial" panose="020B0604020202020204" pitchFamily="34" charset="0"/>
                      </a:endParaRPr>
                    </a:p>
                  </a:txBody>
                  <a:tcPr marL="47650" marR="47650" marT="0" marB="0">
                    <a:solidFill>
                      <a:schemeClr val="accent1">
                        <a:lumMod val="20000"/>
                        <a:lumOff val="80000"/>
                      </a:schemeClr>
                    </a:solidFill>
                  </a:tcPr>
                </a:tc>
                <a:extLst>
                  <a:ext uri="{0D108BD9-81ED-4DB2-BD59-A6C34878D82A}">
                    <a16:rowId xmlns:a16="http://schemas.microsoft.com/office/drawing/2014/main" xmlns="" val="10006"/>
                  </a:ext>
                </a:extLst>
              </a:tr>
            </a:tbl>
          </a:graphicData>
        </a:graphic>
      </p:graphicFrame>
    </p:spTree>
    <p:extLst>
      <p:ext uri="{BB962C8B-B14F-4D97-AF65-F5344CB8AC3E}">
        <p14:creationId xmlns:p14="http://schemas.microsoft.com/office/powerpoint/2010/main" val="2906274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AE5967A-F8FE-E85B-34F3-B9CD75DEC2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38BB4F3-BA0A-23F3-D651-733D4F6FCCC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C9C453DA-57CA-5FEF-CE91-0B2CBBE10D24}"/>
              </a:ext>
            </a:extLst>
          </p:cNvPr>
          <p:cNvSpPr/>
          <p:nvPr/>
        </p:nvSpPr>
        <p:spPr>
          <a:xfrm>
            <a:off x="8033685" y="1061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D222C6C-AF0A-1AB7-4177-AD1547C403AE}"/>
              </a:ext>
            </a:extLst>
          </p:cNvPr>
          <p:cNvSpPr/>
          <p:nvPr/>
        </p:nvSpPr>
        <p:spPr>
          <a:xfrm>
            <a:off x="1191694" y="1780098"/>
            <a:ext cx="9345750" cy="47490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MY" b="1" dirty="0"/>
              <a:t>1. </a:t>
            </a:r>
            <a:r>
              <a:rPr lang="ar-EG" b="1" dirty="0"/>
              <a:t>التخطيط (10%)</a:t>
            </a:r>
            <a:endParaRPr lang="ar-EG" dirty="0"/>
          </a:p>
          <a:p>
            <a:pPr>
              <a:buFont typeface="Arial" panose="020B0604020202020204" pitchFamily="34" charset="0"/>
              <a:buChar char="•"/>
            </a:pPr>
            <a:r>
              <a:rPr lang="ar-EG" dirty="0"/>
              <a:t>تحديد المشكلة الاجتماعية</a:t>
            </a:r>
          </a:p>
          <a:p>
            <a:pPr>
              <a:buFont typeface="Arial" panose="020B0604020202020204" pitchFamily="34" charset="0"/>
              <a:buChar char="•"/>
            </a:pPr>
            <a:r>
              <a:rPr lang="ar-EG" dirty="0"/>
              <a:t>تحليل الجمهور المستهدف وسلوكياته</a:t>
            </a:r>
          </a:p>
          <a:p>
            <a:r>
              <a:rPr lang="en-MY" b="1" dirty="0"/>
              <a:t>2. </a:t>
            </a:r>
            <a:r>
              <a:rPr lang="ar-EG" b="1" dirty="0"/>
              <a:t>الإعداد (20%)</a:t>
            </a:r>
            <a:endParaRPr lang="ar-EG" dirty="0"/>
          </a:p>
          <a:p>
            <a:pPr>
              <a:buFont typeface="Arial" panose="020B0604020202020204" pitchFamily="34" charset="0"/>
              <a:buChar char="•"/>
            </a:pPr>
            <a:r>
              <a:rPr lang="ar-EG" dirty="0"/>
              <a:t>وضع استراتيجية الحملة</a:t>
            </a:r>
          </a:p>
          <a:p>
            <a:pPr>
              <a:buFont typeface="Arial" panose="020B0604020202020204" pitchFamily="34" charset="0"/>
              <a:buChar char="•"/>
            </a:pPr>
            <a:r>
              <a:rPr lang="ar-EG" dirty="0"/>
              <a:t>تحديد الرسائل والقنوات المناسبة</a:t>
            </a:r>
          </a:p>
          <a:p>
            <a:r>
              <a:rPr lang="en-MY" b="1" dirty="0"/>
              <a:t>3. </a:t>
            </a:r>
            <a:r>
              <a:rPr lang="ar-EG" b="1" dirty="0"/>
              <a:t>الاختبار المسبق (30%)</a:t>
            </a:r>
            <a:endParaRPr lang="ar-EG" dirty="0"/>
          </a:p>
          <a:p>
            <a:pPr>
              <a:buFont typeface="Arial" panose="020B0604020202020204" pitchFamily="34" charset="0"/>
              <a:buChar char="•"/>
            </a:pPr>
            <a:r>
              <a:rPr lang="ar-EG" dirty="0"/>
              <a:t>اختبار الرسائل والمواد مع عينة من الجمهور</a:t>
            </a:r>
          </a:p>
          <a:p>
            <a:pPr>
              <a:buFont typeface="Arial" panose="020B0604020202020204" pitchFamily="34" charset="0"/>
              <a:buChar char="•"/>
            </a:pPr>
            <a:r>
              <a:rPr lang="ar-EG" dirty="0"/>
              <a:t>إجراء التعديلات بناءً على الملاحظات</a:t>
            </a:r>
          </a:p>
          <a:p>
            <a:r>
              <a:rPr lang="en-MY" b="1" dirty="0"/>
              <a:t>4. </a:t>
            </a:r>
            <a:r>
              <a:rPr lang="ar-EG" b="1" dirty="0"/>
              <a:t>التنفيذ (40%)</a:t>
            </a:r>
            <a:endParaRPr lang="ar-EG" dirty="0"/>
          </a:p>
          <a:p>
            <a:pPr>
              <a:buFont typeface="Arial" panose="020B0604020202020204" pitchFamily="34" charset="0"/>
              <a:buChar char="•"/>
            </a:pPr>
            <a:r>
              <a:rPr lang="ar-EG" dirty="0"/>
              <a:t>تنفيذ الحملة فعليًا</a:t>
            </a:r>
          </a:p>
          <a:p>
            <a:pPr>
              <a:buFont typeface="Arial" panose="020B0604020202020204" pitchFamily="34" charset="0"/>
              <a:buChar char="•"/>
            </a:pPr>
            <a:r>
              <a:rPr lang="ar-EG" dirty="0"/>
              <a:t>نشر الرسائل وتنظيم الفعاليات</a:t>
            </a:r>
          </a:p>
          <a:p>
            <a:r>
              <a:rPr lang="en-MY" b="1" dirty="0"/>
              <a:t>5. </a:t>
            </a:r>
            <a:r>
              <a:rPr lang="ar-EG" b="1" dirty="0"/>
              <a:t>التقييم (10%)</a:t>
            </a:r>
            <a:endParaRPr lang="ar-EG" dirty="0"/>
          </a:p>
          <a:p>
            <a:pPr>
              <a:buFont typeface="Arial" panose="020B0604020202020204" pitchFamily="34" charset="0"/>
              <a:buChar char="•"/>
            </a:pPr>
            <a:r>
              <a:rPr lang="ar-EG" dirty="0"/>
              <a:t>قياس الأثر وتحقيق الأهداف</a:t>
            </a:r>
          </a:p>
          <a:p>
            <a:pPr>
              <a:buFont typeface="Arial" panose="020B0604020202020204" pitchFamily="34" charset="0"/>
              <a:buChar char="•"/>
            </a:pPr>
            <a:r>
              <a:rPr lang="ar-EG" dirty="0"/>
              <a:t>تقديم توصيات لتحسين الحملات المستقبلية</a:t>
            </a:r>
          </a:p>
        </p:txBody>
      </p:sp>
      <p:pic>
        <p:nvPicPr>
          <p:cNvPr id="5" name="Graphic 21">
            <a:extLst>
              <a:ext uri="{FF2B5EF4-FFF2-40B4-BE49-F238E27FC236}">
                <a16:creationId xmlns:a16="http://schemas.microsoft.com/office/drawing/2014/main" xmlns="" id="{FCE65348-24D5-CDE8-B334-C4D52BBEBA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F3FB094-E9FE-9987-6F62-178B24CB2AA9}"/>
              </a:ext>
            </a:extLst>
          </p:cNvPr>
          <p:cNvSpPr txBox="1"/>
          <p:nvPr/>
        </p:nvSpPr>
        <p:spPr>
          <a:xfrm>
            <a:off x="1844115" y="1997532"/>
            <a:ext cx="8466655" cy="523220"/>
          </a:xfrm>
          <a:prstGeom prst="rect">
            <a:avLst/>
          </a:prstGeom>
          <a:noFill/>
        </p:spPr>
        <p:txBody>
          <a:bodyPr wrap="square" rtlCol="0">
            <a:spAutoFit/>
          </a:bodyPr>
          <a:lstStyle/>
          <a:p>
            <a:pPr lvl="0" algn="r" rtl="1"/>
            <a:r>
              <a:rPr lang="ar-JO" sz="2800" b="1" dirty="0"/>
              <a:t>4.8</a:t>
            </a:r>
            <a:r>
              <a:rPr lang="ar-EG" sz="2800" b="1" dirty="0"/>
              <a:t>  الربط بين التسويق الرقمي و الخطوات الإقناعية</a:t>
            </a:r>
          </a:p>
        </p:txBody>
      </p:sp>
      <p:grpSp>
        <p:nvGrpSpPr>
          <p:cNvPr id="6" name="Group 5">
            <a:extLst>
              <a:ext uri="{FF2B5EF4-FFF2-40B4-BE49-F238E27FC236}">
                <a16:creationId xmlns:a16="http://schemas.microsoft.com/office/drawing/2014/main" xmlns="" id="{3E87CE81-CC48-73CD-CE1E-00B0F71F61B9}"/>
              </a:ext>
            </a:extLst>
          </p:cNvPr>
          <p:cNvGrpSpPr/>
          <p:nvPr/>
        </p:nvGrpSpPr>
        <p:grpSpPr>
          <a:xfrm>
            <a:off x="9785340" y="2810979"/>
            <a:ext cx="510072" cy="523220"/>
            <a:chOff x="10029148" y="4083885"/>
            <a:chExt cx="583810" cy="583810"/>
          </a:xfrm>
        </p:grpSpPr>
        <p:sp>
          <p:nvSpPr>
            <p:cNvPr id="8" name="Oval 7">
              <a:extLst>
                <a:ext uri="{FF2B5EF4-FFF2-40B4-BE49-F238E27FC236}">
                  <a16:creationId xmlns:a16="http://schemas.microsoft.com/office/drawing/2014/main" xmlns="" id="{A9A4FC86-B640-183D-73A2-4417D4443494}"/>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9" name="Rectangle 8">
              <a:extLst>
                <a:ext uri="{FF2B5EF4-FFF2-40B4-BE49-F238E27FC236}">
                  <a16:creationId xmlns:a16="http://schemas.microsoft.com/office/drawing/2014/main" xmlns="" id="{397A85BC-1E71-FE89-F453-97409264AF38}"/>
                </a:ext>
              </a:extLst>
            </p:cNvPr>
            <p:cNvSpPr/>
            <p:nvPr/>
          </p:nvSpPr>
          <p:spPr>
            <a:xfrm>
              <a:off x="10126882" y="4225126"/>
              <a:ext cx="428322" cy="326433"/>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01</a:t>
              </a:r>
            </a:p>
          </p:txBody>
        </p:sp>
      </p:grpSp>
      <p:sp>
        <p:nvSpPr>
          <p:cNvPr id="11" name="TextBox 10">
            <a:extLst>
              <a:ext uri="{FF2B5EF4-FFF2-40B4-BE49-F238E27FC236}">
                <a16:creationId xmlns:a16="http://schemas.microsoft.com/office/drawing/2014/main" xmlns="" id="{88F64BC8-CBAD-2E40-05C5-A9952D02E981}"/>
              </a:ext>
            </a:extLst>
          </p:cNvPr>
          <p:cNvSpPr txBox="1"/>
          <p:nvPr/>
        </p:nvSpPr>
        <p:spPr>
          <a:xfrm>
            <a:off x="6548986" y="2891938"/>
            <a:ext cx="3193662" cy="877163"/>
          </a:xfrm>
          <a:prstGeom prst="rect">
            <a:avLst/>
          </a:prstGeom>
          <a:noFill/>
        </p:spPr>
        <p:txBody>
          <a:bodyPr wrap="square">
            <a:spAutoFit/>
          </a:bodyPr>
          <a:lstStyle/>
          <a:p>
            <a:pPr algn="just" rtl="1"/>
            <a:r>
              <a:rPr lang="ar-EG" sz="1800" b="1" dirty="0"/>
              <a:t>التعرض (</a:t>
            </a:r>
            <a:r>
              <a:rPr lang="ar-EG" sz="1800" b="1" dirty="0">
                <a:solidFill>
                  <a:srgbClr val="C00000"/>
                </a:solidFill>
              </a:rPr>
              <a:t>الانتشار</a:t>
            </a:r>
            <a:r>
              <a:rPr lang="ar-EG" sz="1800" b="1" dirty="0"/>
              <a:t>): </a:t>
            </a:r>
            <a:endParaRPr lang="ar-JO" sz="1800" b="1" dirty="0"/>
          </a:p>
          <a:p>
            <a:pPr algn="just" rtl="1"/>
            <a:endParaRPr lang="ar-JO" sz="300" b="1" dirty="0"/>
          </a:p>
          <a:p>
            <a:pPr algn="just" rtl="1"/>
            <a:r>
              <a:rPr lang="ar-EG" sz="1400" dirty="0"/>
              <a:t>في التسويق الرقمي، يتم استخدام الإعلانات المدفوعة عبر الإنترنت للوصول إلى جمهور مستهدف دقيق.</a:t>
            </a:r>
          </a:p>
        </p:txBody>
      </p:sp>
      <p:grpSp>
        <p:nvGrpSpPr>
          <p:cNvPr id="12" name="Group 11">
            <a:extLst>
              <a:ext uri="{FF2B5EF4-FFF2-40B4-BE49-F238E27FC236}">
                <a16:creationId xmlns:a16="http://schemas.microsoft.com/office/drawing/2014/main" xmlns="" id="{73E2B523-A000-A771-A699-EAC275FA6DDE}"/>
              </a:ext>
            </a:extLst>
          </p:cNvPr>
          <p:cNvGrpSpPr/>
          <p:nvPr/>
        </p:nvGrpSpPr>
        <p:grpSpPr>
          <a:xfrm>
            <a:off x="9797058" y="3849298"/>
            <a:ext cx="513712" cy="523220"/>
            <a:chOff x="10029148" y="4083885"/>
            <a:chExt cx="587976" cy="583810"/>
          </a:xfrm>
        </p:grpSpPr>
        <p:sp>
          <p:nvSpPr>
            <p:cNvPr id="13" name="Oval 12">
              <a:extLst>
                <a:ext uri="{FF2B5EF4-FFF2-40B4-BE49-F238E27FC236}">
                  <a16:creationId xmlns:a16="http://schemas.microsoft.com/office/drawing/2014/main" xmlns="" id="{07766623-0228-6FF6-BF59-54FBDEE5211F}"/>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4" name="Rectangle 13">
              <a:extLst>
                <a:ext uri="{FF2B5EF4-FFF2-40B4-BE49-F238E27FC236}">
                  <a16:creationId xmlns:a16="http://schemas.microsoft.com/office/drawing/2014/main" xmlns="" id="{3FCEA63C-0C2F-C751-B31E-EE73A5C43C6E}"/>
                </a:ext>
              </a:extLst>
            </p:cNvPr>
            <p:cNvSpPr/>
            <p:nvPr/>
          </p:nvSpPr>
          <p:spPr>
            <a:xfrm>
              <a:off x="10126882" y="4225125"/>
              <a:ext cx="490242" cy="377759"/>
            </a:xfrm>
            <a:prstGeom prst="rect">
              <a:avLst/>
            </a:prstGeom>
          </p:spPr>
          <p:txBody>
            <a:bodyPr wrap="none">
              <a:spAutoFit/>
            </a:bodyPr>
            <a:lstStyle/>
            <a:p>
              <a:r>
                <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02</a:t>
              </a:r>
            </a:p>
          </p:txBody>
        </p:sp>
      </p:grpSp>
      <p:sp>
        <p:nvSpPr>
          <p:cNvPr id="15" name="TextBox 14">
            <a:extLst>
              <a:ext uri="{FF2B5EF4-FFF2-40B4-BE49-F238E27FC236}">
                <a16:creationId xmlns:a16="http://schemas.microsoft.com/office/drawing/2014/main" xmlns="" id="{E390B275-BEC5-AF87-B48B-55158D5F568D}"/>
              </a:ext>
            </a:extLst>
          </p:cNvPr>
          <p:cNvSpPr txBox="1"/>
          <p:nvPr/>
        </p:nvSpPr>
        <p:spPr>
          <a:xfrm>
            <a:off x="6361043" y="3922723"/>
            <a:ext cx="3432443" cy="1338828"/>
          </a:xfrm>
          <a:prstGeom prst="rect">
            <a:avLst/>
          </a:prstGeom>
          <a:noFill/>
        </p:spPr>
        <p:txBody>
          <a:bodyPr wrap="square">
            <a:spAutoFit/>
          </a:bodyPr>
          <a:lstStyle/>
          <a:p>
            <a:pPr algn="just" rtl="1"/>
            <a:r>
              <a:rPr lang="ar-EG" sz="1800" b="1" dirty="0"/>
              <a:t>الاهتمام</a:t>
            </a:r>
            <a:endParaRPr lang="ar-JO" sz="800" b="1" dirty="0"/>
          </a:p>
          <a:p>
            <a:pPr algn="just" rtl="1"/>
            <a:endParaRPr lang="ar-JO" sz="300" b="1" dirty="0"/>
          </a:p>
          <a:p>
            <a:pPr algn="just" rtl="1"/>
            <a:r>
              <a:rPr lang="ar-JO" sz="1400" dirty="0"/>
              <a:t>من خلال التحليلات الرقمية، مثل </a:t>
            </a:r>
            <a:r>
              <a:rPr lang="en-US" sz="1400" dirty="0"/>
              <a:t>Facebook Insights، </a:t>
            </a:r>
            <a:r>
              <a:rPr lang="ar-JO" sz="1400" dirty="0"/>
              <a:t>يمكن قياس مدى تفاعل الجمهور مع الحملة ومعرفة المحتوى الأكثر جذبًا.</a:t>
            </a:r>
          </a:p>
          <a:p>
            <a:pPr algn="just" rtl="1"/>
            <a:endParaRPr lang="ar-JO" sz="1800" b="1" dirty="0"/>
          </a:p>
        </p:txBody>
      </p:sp>
      <p:grpSp>
        <p:nvGrpSpPr>
          <p:cNvPr id="16" name="Group 15">
            <a:extLst>
              <a:ext uri="{FF2B5EF4-FFF2-40B4-BE49-F238E27FC236}">
                <a16:creationId xmlns:a16="http://schemas.microsoft.com/office/drawing/2014/main" xmlns="" id="{40141ACB-958A-B2E1-8675-4C701646FE28}"/>
              </a:ext>
            </a:extLst>
          </p:cNvPr>
          <p:cNvGrpSpPr/>
          <p:nvPr/>
        </p:nvGrpSpPr>
        <p:grpSpPr>
          <a:xfrm>
            <a:off x="9793418" y="5004412"/>
            <a:ext cx="513712" cy="523220"/>
            <a:chOff x="10029148" y="4083885"/>
            <a:chExt cx="587976" cy="583810"/>
          </a:xfrm>
        </p:grpSpPr>
        <p:sp>
          <p:nvSpPr>
            <p:cNvPr id="17" name="Oval 16">
              <a:extLst>
                <a:ext uri="{FF2B5EF4-FFF2-40B4-BE49-F238E27FC236}">
                  <a16:creationId xmlns:a16="http://schemas.microsoft.com/office/drawing/2014/main" xmlns="" id="{7B796C6E-C383-A864-6ABF-C058373BF29E}"/>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19" name="Rectangle 18">
              <a:extLst>
                <a:ext uri="{FF2B5EF4-FFF2-40B4-BE49-F238E27FC236}">
                  <a16:creationId xmlns:a16="http://schemas.microsoft.com/office/drawing/2014/main" xmlns="" id="{D13A82A3-3BDB-7969-F1B2-F3CF9D9E99EA}"/>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03</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0" name="TextBox 19">
            <a:extLst>
              <a:ext uri="{FF2B5EF4-FFF2-40B4-BE49-F238E27FC236}">
                <a16:creationId xmlns:a16="http://schemas.microsoft.com/office/drawing/2014/main" xmlns="" id="{ADC167DB-A26E-4949-8F9C-D122E2D0A345}"/>
              </a:ext>
            </a:extLst>
          </p:cNvPr>
          <p:cNvSpPr txBox="1"/>
          <p:nvPr/>
        </p:nvSpPr>
        <p:spPr>
          <a:xfrm>
            <a:off x="6470374" y="5133547"/>
            <a:ext cx="3280349" cy="1061829"/>
          </a:xfrm>
          <a:prstGeom prst="rect">
            <a:avLst/>
          </a:prstGeom>
          <a:noFill/>
        </p:spPr>
        <p:txBody>
          <a:bodyPr wrap="square">
            <a:spAutoFit/>
          </a:bodyPr>
          <a:lstStyle/>
          <a:p>
            <a:pPr algn="just" rtl="1"/>
            <a:r>
              <a:rPr lang="ar-EG" sz="1800" b="1" dirty="0"/>
              <a:t>تقبل الرسالة</a:t>
            </a:r>
            <a:endParaRPr lang="ar-JO" sz="1800" b="1" dirty="0"/>
          </a:p>
          <a:p>
            <a:pPr algn="just" rtl="1"/>
            <a:endParaRPr lang="ar-JO" sz="300" b="1" dirty="0"/>
          </a:p>
          <a:p>
            <a:pPr algn="just" rtl="1"/>
            <a:r>
              <a:rPr lang="ar-JO" sz="1400" dirty="0"/>
              <a:t>عبر الإعلانات المستهدفة باستخدام بيانات سلوك الجمهور على الإنترنت، يمكن للمسوقين تعديل الرسائل لتكون أكثر تأثيرًا على جمهورهم.</a:t>
            </a:r>
          </a:p>
        </p:txBody>
      </p:sp>
      <p:grpSp>
        <p:nvGrpSpPr>
          <p:cNvPr id="21" name="Group 20">
            <a:extLst>
              <a:ext uri="{FF2B5EF4-FFF2-40B4-BE49-F238E27FC236}">
                <a16:creationId xmlns:a16="http://schemas.microsoft.com/office/drawing/2014/main" xmlns="" id="{B0AF3A57-B9A6-A60E-E944-4B1307D748BA}"/>
              </a:ext>
            </a:extLst>
          </p:cNvPr>
          <p:cNvGrpSpPr/>
          <p:nvPr/>
        </p:nvGrpSpPr>
        <p:grpSpPr>
          <a:xfrm>
            <a:off x="5556051" y="2898916"/>
            <a:ext cx="513712" cy="523220"/>
            <a:chOff x="10029148" y="4083885"/>
            <a:chExt cx="587976" cy="583810"/>
          </a:xfrm>
        </p:grpSpPr>
        <p:sp>
          <p:nvSpPr>
            <p:cNvPr id="22" name="Oval 21">
              <a:extLst>
                <a:ext uri="{FF2B5EF4-FFF2-40B4-BE49-F238E27FC236}">
                  <a16:creationId xmlns:a16="http://schemas.microsoft.com/office/drawing/2014/main" xmlns="" id="{992C702F-A737-B18E-BD87-64183DD1E195}"/>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4" name="Rectangle 23">
              <a:extLst>
                <a:ext uri="{FF2B5EF4-FFF2-40B4-BE49-F238E27FC236}">
                  <a16:creationId xmlns:a16="http://schemas.microsoft.com/office/drawing/2014/main" xmlns="" id="{3C1F7782-D5AD-A5CD-E1FA-B9A49B9C7ABA}"/>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04</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26" name="TextBox 25">
            <a:extLst>
              <a:ext uri="{FF2B5EF4-FFF2-40B4-BE49-F238E27FC236}">
                <a16:creationId xmlns:a16="http://schemas.microsoft.com/office/drawing/2014/main" xmlns="" id="{D099C929-C18D-DC7D-B234-F1CC485DE818}"/>
              </a:ext>
            </a:extLst>
          </p:cNvPr>
          <p:cNvSpPr txBox="1"/>
          <p:nvPr/>
        </p:nvSpPr>
        <p:spPr>
          <a:xfrm>
            <a:off x="2040480" y="2972341"/>
            <a:ext cx="3511999" cy="846386"/>
          </a:xfrm>
          <a:prstGeom prst="rect">
            <a:avLst/>
          </a:prstGeom>
          <a:noFill/>
        </p:spPr>
        <p:txBody>
          <a:bodyPr wrap="square">
            <a:spAutoFit/>
          </a:bodyPr>
          <a:lstStyle/>
          <a:p>
            <a:pPr algn="just" rtl="1"/>
            <a:r>
              <a:rPr lang="ar-EG" sz="1800" b="1" dirty="0"/>
              <a:t>القدرة على حفظ الرسالة</a:t>
            </a:r>
            <a:r>
              <a:rPr lang="ar-JO" sz="1800" dirty="0"/>
              <a:t>	</a:t>
            </a:r>
          </a:p>
          <a:p>
            <a:pPr algn="just" rtl="1"/>
            <a:endParaRPr lang="ar-JO" sz="300" dirty="0"/>
          </a:p>
          <a:p>
            <a:pPr algn="just" rtl="1"/>
            <a:r>
              <a:rPr lang="ar-EG" sz="1400" dirty="0"/>
              <a:t>يتم التفاعل مع الرسائل عبر التسويق عبر البريد الإلكتروني أو التسويق عبر المحتوى لزيادة الاحتفاظ بالرسائل.</a:t>
            </a:r>
          </a:p>
        </p:txBody>
      </p:sp>
      <p:grpSp>
        <p:nvGrpSpPr>
          <p:cNvPr id="27" name="Group 26">
            <a:extLst>
              <a:ext uri="{FF2B5EF4-FFF2-40B4-BE49-F238E27FC236}">
                <a16:creationId xmlns:a16="http://schemas.microsoft.com/office/drawing/2014/main" xmlns="" id="{90D26ECA-7FB3-ED2D-8579-4865712E57A0}"/>
              </a:ext>
            </a:extLst>
          </p:cNvPr>
          <p:cNvGrpSpPr/>
          <p:nvPr/>
        </p:nvGrpSpPr>
        <p:grpSpPr>
          <a:xfrm>
            <a:off x="5552479" y="4046365"/>
            <a:ext cx="513712" cy="523220"/>
            <a:chOff x="10029148" y="4083885"/>
            <a:chExt cx="587976" cy="583810"/>
          </a:xfrm>
        </p:grpSpPr>
        <p:sp>
          <p:nvSpPr>
            <p:cNvPr id="28" name="Oval 27">
              <a:extLst>
                <a:ext uri="{FF2B5EF4-FFF2-40B4-BE49-F238E27FC236}">
                  <a16:creationId xmlns:a16="http://schemas.microsoft.com/office/drawing/2014/main" xmlns="" id="{C7C4A08C-8BCB-7106-3FCA-CADF71400BFB}"/>
                </a:ext>
              </a:extLst>
            </p:cNvPr>
            <p:cNvSpPr/>
            <p:nvPr/>
          </p:nvSpPr>
          <p:spPr>
            <a:xfrm>
              <a:off x="10029148" y="4083885"/>
              <a:ext cx="583810" cy="583810"/>
            </a:xfrm>
            <a:prstGeom prst="ellipse">
              <a:avLst/>
            </a:prstGeom>
            <a:solidFill>
              <a:srgbClr val="036B9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sz="1600" dirty="0"/>
            </a:p>
          </p:txBody>
        </p:sp>
        <p:sp>
          <p:nvSpPr>
            <p:cNvPr id="29" name="Rectangle 28">
              <a:extLst>
                <a:ext uri="{FF2B5EF4-FFF2-40B4-BE49-F238E27FC236}">
                  <a16:creationId xmlns:a16="http://schemas.microsoft.com/office/drawing/2014/main" xmlns="" id="{872CC237-4451-C501-39EC-E9543CDE6394}"/>
                </a:ext>
              </a:extLst>
            </p:cNvPr>
            <p:cNvSpPr/>
            <p:nvPr/>
          </p:nvSpPr>
          <p:spPr>
            <a:xfrm>
              <a:off x="10126882" y="4225125"/>
              <a:ext cx="490242" cy="377759"/>
            </a:xfrm>
            <a:prstGeom prst="rect">
              <a:avLst/>
            </a:prstGeom>
          </p:spPr>
          <p:txBody>
            <a:bodyPr wrap="none">
              <a:spAutoFit/>
            </a:bodyPr>
            <a:lstStyle/>
            <a:p>
              <a:r>
                <a:rPr lang="ar-JO"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rPr>
                <a:t>05</a:t>
              </a:r>
              <a:endParaRPr lang="en-US" sz="1600" b="1" dirty="0">
                <a:solidFill>
                  <a:schemeClr val="bg1"/>
                </a:solidFill>
                <a:latin typeface="A Jannat LT" panose="01000000000000000000" pitchFamily="2" charset="-78"/>
                <a:ea typeface="Adobe Fan Heiti Std B" panose="020B0700000000000000" pitchFamily="34" charset="-128"/>
                <a:cs typeface="A Jannat LT" panose="01000000000000000000" pitchFamily="2" charset="-78"/>
              </a:endParaRPr>
            </a:p>
          </p:txBody>
        </p:sp>
      </p:grpSp>
      <p:sp>
        <p:nvSpPr>
          <p:cNvPr id="30" name="TextBox 29">
            <a:extLst>
              <a:ext uri="{FF2B5EF4-FFF2-40B4-BE49-F238E27FC236}">
                <a16:creationId xmlns:a16="http://schemas.microsoft.com/office/drawing/2014/main" xmlns="" id="{32521D02-3894-A0EE-9022-D02337C5F44D}"/>
              </a:ext>
            </a:extLst>
          </p:cNvPr>
          <p:cNvSpPr txBox="1"/>
          <p:nvPr/>
        </p:nvSpPr>
        <p:spPr>
          <a:xfrm>
            <a:off x="2116464" y="4119790"/>
            <a:ext cx="3432443" cy="1061829"/>
          </a:xfrm>
          <a:prstGeom prst="rect">
            <a:avLst/>
          </a:prstGeom>
          <a:noFill/>
        </p:spPr>
        <p:txBody>
          <a:bodyPr wrap="square">
            <a:spAutoFit/>
          </a:bodyPr>
          <a:lstStyle/>
          <a:p>
            <a:pPr algn="just" rtl="1"/>
            <a:r>
              <a:rPr lang="ar-EG" sz="1800" b="1" dirty="0"/>
              <a:t>السلوك المرغوب</a:t>
            </a:r>
            <a:endParaRPr lang="ar-JO" sz="1800" b="1" dirty="0"/>
          </a:p>
          <a:p>
            <a:pPr algn="just" rtl="1"/>
            <a:endParaRPr lang="ar-JO" sz="300" b="1" dirty="0"/>
          </a:p>
          <a:p>
            <a:pPr algn="just" rtl="1"/>
            <a:r>
              <a:rPr lang="ar-JO" sz="1400" dirty="0"/>
              <a:t>استخدام أدوات القياس الرقمية مثل </a:t>
            </a:r>
            <a:r>
              <a:rPr lang="en-US" sz="1400" dirty="0"/>
              <a:t>Google Analytics </a:t>
            </a:r>
            <a:r>
              <a:rPr lang="ar-JO" sz="1400" dirty="0"/>
              <a:t>لقياس التحويلات وتحديد ما إذا كانت الحملة قد نجحت في دفع الجمهور نحو السلوك المطلوب.</a:t>
            </a:r>
          </a:p>
        </p:txBody>
      </p:sp>
    </p:spTree>
    <p:extLst>
      <p:ext uri="{BB962C8B-B14F-4D97-AF65-F5344CB8AC3E}">
        <p14:creationId xmlns:p14="http://schemas.microsoft.com/office/powerpoint/2010/main" val="9637047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9F9EC93-FAD4-5431-4585-4A0460A833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2DCF56F-7FE4-6E87-F67A-1F76927BAAE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FE02482E-8D97-12E8-24C2-124175C9C188}"/>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1EE4A17-C8ED-B713-8E06-BCF8C91B30F9}"/>
              </a:ext>
            </a:extLst>
          </p:cNvPr>
          <p:cNvSpPr/>
          <p:nvPr/>
        </p:nvSpPr>
        <p:spPr>
          <a:xfrm>
            <a:off x="1215008" y="1632922"/>
            <a:ext cx="934575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a:t>الربط بالتسويق الرقمي:</a:t>
            </a:r>
          </a:p>
          <a:p>
            <a:pPr algn="r"/>
            <a:r>
              <a:rPr lang="ar-EG" b="1"/>
              <a:t>تقييم التأثيرات</a:t>
            </a:r>
            <a:r>
              <a:rPr lang="ar-EG"/>
              <a:t> يتم من خلال أدوات التحليل الرقمي (مثل </a:t>
            </a:r>
            <a:r>
              <a:rPr lang="en-MY" b="1"/>
              <a:t>Google Analytics</a:t>
            </a:r>
            <a:r>
              <a:rPr lang="en-MY"/>
              <a:t> </a:t>
            </a:r>
            <a:r>
              <a:rPr lang="ar-EG"/>
              <a:t>و </a:t>
            </a:r>
            <a:r>
              <a:rPr lang="en-MY" b="1"/>
              <a:t>Facebook Insights</a:t>
            </a:r>
            <a:r>
              <a:rPr lang="en-MY"/>
              <a:t>) </a:t>
            </a:r>
            <a:r>
              <a:rPr lang="ar-EG"/>
              <a:t>التي تقدم معلومات دقيقة حول أداء الحملة.</a:t>
            </a:r>
          </a:p>
          <a:p>
            <a:pPr algn="r"/>
            <a:r>
              <a:rPr lang="ar-EG" b="1"/>
              <a:t>تعديل الرسائل</a:t>
            </a:r>
            <a:r>
              <a:rPr lang="ar-EG"/>
              <a:t> بناءً على البيانات المتحصلة يسمح بتحسين النتائج عبر </a:t>
            </a:r>
            <a:r>
              <a:rPr lang="ar-EG" b="1"/>
              <a:t>اختبارات </a:t>
            </a:r>
            <a:r>
              <a:rPr lang="en-MY" b="1"/>
              <a:t>A/B</a:t>
            </a:r>
            <a:r>
              <a:rPr lang="en-MY"/>
              <a:t> </a:t>
            </a:r>
            <a:r>
              <a:rPr lang="ar-EG"/>
              <a:t>للمحتوى وتعديلات دقيقة تستهدف زيادة التفاعل.</a:t>
            </a:r>
          </a:p>
          <a:p>
            <a:pPr algn="r"/>
            <a:r>
              <a:rPr lang="ar-EG" b="1"/>
              <a:t>التفاعل مع الجمهور</a:t>
            </a:r>
            <a:r>
              <a:rPr lang="ar-EG"/>
              <a:t> من خلال </a:t>
            </a:r>
            <a:r>
              <a:rPr lang="ar-EG" b="1"/>
              <a:t>الرسائل الموجهة</a:t>
            </a:r>
            <a:r>
              <a:rPr lang="ar-EG"/>
              <a:t> و </a:t>
            </a:r>
            <a:r>
              <a:rPr lang="ar-EG" b="1"/>
              <a:t>الحملات الرقمية التكيفية</a:t>
            </a:r>
            <a:r>
              <a:rPr lang="ar-EG"/>
              <a:t>، مثل البريد الإلكتروني أو الإعلانات المدفوعة على الإنترنت، يتيح فرصة لتحقيق نتائج أفضل للحملات المستقبلية.</a:t>
            </a:r>
            <a:endParaRPr lang="ar-EG" dirty="0"/>
          </a:p>
        </p:txBody>
      </p:sp>
      <p:pic>
        <p:nvPicPr>
          <p:cNvPr id="5" name="Graphic 21">
            <a:extLst>
              <a:ext uri="{FF2B5EF4-FFF2-40B4-BE49-F238E27FC236}">
                <a16:creationId xmlns:a16="http://schemas.microsoft.com/office/drawing/2014/main" xmlns="" id="{2C5E9E46-4DD7-7DBD-E255-E15F66E777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D08D5EA-C495-35C3-4BE1-1DA33074A2A4}"/>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67589B7-426F-7ABB-B570-437B33731213}"/>
              </a:ext>
            </a:extLst>
          </p:cNvPr>
          <p:cNvSpPr txBox="1"/>
          <p:nvPr/>
        </p:nvSpPr>
        <p:spPr>
          <a:xfrm>
            <a:off x="1654556" y="1902279"/>
            <a:ext cx="8731390" cy="3477875"/>
          </a:xfrm>
          <a:prstGeom prst="rect">
            <a:avLst/>
          </a:prstGeom>
          <a:noFill/>
        </p:spPr>
        <p:txBody>
          <a:bodyPr wrap="square" rtlCol="0">
            <a:spAutoFit/>
          </a:bodyPr>
          <a:lstStyle/>
          <a:p>
            <a:pPr lvl="1" algn="r" rtl="1"/>
            <a:r>
              <a:rPr lang="ar-JO" sz="2800" b="1" dirty="0"/>
              <a:t>4.9</a:t>
            </a:r>
            <a:r>
              <a:rPr lang="ar-EG" sz="2800" b="1" dirty="0"/>
              <a:t>. تعديل الرسائل بناءً على المعلومات </a:t>
            </a:r>
            <a:r>
              <a:rPr lang="ar-EG" sz="2800" b="1" dirty="0"/>
              <a:t>المرتجعة باستخدام </a:t>
            </a:r>
            <a:r>
              <a:rPr lang="ar-EG" sz="2800" b="1" dirty="0"/>
              <a:t>أدوات الذكاء الاصطناعي</a:t>
            </a:r>
          </a:p>
          <a:p>
            <a:pPr lvl="1" algn="r" rtl="1"/>
            <a:endParaRPr lang="ar-EG" sz="1000" b="1" dirty="0"/>
          </a:p>
          <a:p>
            <a:pPr lvl="1" algn="r" rtl="1"/>
            <a:r>
              <a:rPr lang="ar-EG" dirty="0"/>
              <a:t>تهدف عملية </a:t>
            </a:r>
            <a:r>
              <a:rPr lang="ar-EG" b="1" dirty="0"/>
              <a:t>تقييم التأثيرات</a:t>
            </a:r>
            <a:r>
              <a:rPr lang="ar-EG" dirty="0"/>
              <a:t> في المرحلة السابقة إلى توفير معلومات دقيقة حول الأهداف المتحققة، وذلك لاستخلاص أفضل الطرق لتعديل الرسائل الاتصالية وزيادة فعاليتها في الوصول إلى الجمهور. يمكن أن يُحسن </a:t>
            </a:r>
            <a:r>
              <a:rPr lang="ar-EG" b="1" dirty="0"/>
              <a:t>الذكاء الاصطناعي </a:t>
            </a:r>
            <a:r>
              <a:rPr lang="ar-EG" dirty="0"/>
              <a:t>هذه العملية من خلال </a:t>
            </a:r>
            <a:r>
              <a:rPr lang="ar-EG" b="1" dirty="0"/>
              <a:t>تحليل البيانات</a:t>
            </a:r>
            <a:r>
              <a:rPr lang="ar-EG" dirty="0"/>
              <a:t> بشكل أسرع وأكثر دقة، مما يساهم في تعديل الرسائل بشكل يتناسب مع سلوك الجمهور وتفضيلاتهم</a:t>
            </a:r>
            <a:r>
              <a:rPr lang="ar-EG" dirty="0" smtClean="0"/>
              <a:t>.</a:t>
            </a:r>
            <a:endParaRPr lang="ar-EG" dirty="0"/>
          </a:p>
          <a:p>
            <a:pPr lvl="1" algn="r" rtl="1"/>
            <a:r>
              <a:rPr lang="ar-EG" dirty="0"/>
              <a:t>التقرير الناتج عن مرحلة التقييم يعد مرجعًا أساسيًا لفريق الحملة، حيث يقدم معلومات تفصيلية عن:</a:t>
            </a:r>
          </a:p>
          <a:p>
            <a:pPr lvl="1" algn="r" rtl="1"/>
            <a:endParaRPr lang="ar-EG" sz="800" dirty="0"/>
          </a:p>
          <a:p>
            <a:pPr marL="1257300" lvl="2" indent="-342900" algn="r" rtl="1">
              <a:buFont typeface="Arial" panose="020B0604020202020204" pitchFamily="34" charset="0"/>
              <a:buChar char="•"/>
            </a:pPr>
            <a:r>
              <a:rPr lang="ar-EG" sz="1400" dirty="0"/>
              <a:t>أسلوب إدارة الحملة.</a:t>
            </a:r>
          </a:p>
          <a:p>
            <a:pPr marL="1257300" lvl="2" indent="-342900" algn="r" rtl="1">
              <a:buFont typeface="Arial" panose="020B0604020202020204" pitchFamily="34" charset="0"/>
              <a:buChar char="•"/>
            </a:pPr>
            <a:r>
              <a:rPr lang="ar-EG" sz="1400" dirty="0"/>
              <a:t>التمويل والميزانية.</a:t>
            </a:r>
          </a:p>
          <a:p>
            <a:pPr marL="1257300" lvl="2" indent="-342900" algn="r" rtl="1">
              <a:buFont typeface="Arial" panose="020B0604020202020204" pitchFamily="34" charset="0"/>
              <a:buChar char="•"/>
            </a:pPr>
            <a:r>
              <a:rPr lang="ar-EG" sz="1400" dirty="0"/>
              <a:t>نقاط القوة والضعف في الرسائل والإستراتيجيات المتبعة.</a:t>
            </a:r>
            <a:endParaRPr lang="en-US" sz="1400" dirty="0"/>
          </a:p>
          <a:p>
            <a:pPr marL="1257300" lvl="2" indent="-342900" algn="r" rtl="1">
              <a:buFont typeface="Arial" panose="020B0604020202020204" pitchFamily="34" charset="0"/>
              <a:buChar char="•"/>
            </a:pPr>
            <a:endParaRPr lang="en-US" sz="1400" dirty="0"/>
          </a:p>
        </p:txBody>
      </p:sp>
      <p:sp>
        <p:nvSpPr>
          <p:cNvPr id="9" name="TextBox 8">
            <a:extLst>
              <a:ext uri="{FF2B5EF4-FFF2-40B4-BE49-F238E27FC236}">
                <a16:creationId xmlns:a16="http://schemas.microsoft.com/office/drawing/2014/main" xmlns="" id="{49BBC05D-883B-26D3-1635-C695440FB288}"/>
              </a:ext>
            </a:extLst>
          </p:cNvPr>
          <p:cNvSpPr txBox="1"/>
          <p:nvPr/>
        </p:nvSpPr>
        <p:spPr>
          <a:xfrm>
            <a:off x="1978355" y="5200235"/>
            <a:ext cx="8205667" cy="1384995"/>
          </a:xfrm>
          <a:prstGeom prst="rect">
            <a:avLst/>
          </a:prstGeom>
          <a:noFill/>
        </p:spPr>
        <p:txBody>
          <a:bodyPr wrap="square">
            <a:spAutoFit/>
          </a:bodyPr>
          <a:lstStyle/>
          <a:p>
            <a:pPr algn="r"/>
            <a:r>
              <a:rPr lang="ar-EG" sz="1400" b="1" dirty="0"/>
              <a:t>الربط بالتسويق الرقمي:</a:t>
            </a:r>
          </a:p>
          <a:p>
            <a:pPr algn="r" rtl="1"/>
            <a:r>
              <a:rPr lang="en-US" sz="1400" b="1" dirty="0"/>
              <a:t> </a:t>
            </a:r>
            <a:r>
              <a:rPr lang="ar-EG" sz="1400" b="1" dirty="0"/>
              <a:t>تقييم التأثيرات</a:t>
            </a:r>
            <a:r>
              <a:rPr lang="ar-EG" sz="1400" dirty="0"/>
              <a:t> يتم من خلال أدوات التحليل الرقمي (مثل </a:t>
            </a:r>
            <a:r>
              <a:rPr lang="en-US" sz="1400" dirty="0"/>
              <a:t>(</a:t>
            </a:r>
            <a:r>
              <a:rPr lang="en-MY" sz="1400" b="1" dirty="0"/>
              <a:t>Google Analytics</a:t>
            </a:r>
            <a:r>
              <a:rPr lang="en-MY" sz="1400" dirty="0"/>
              <a:t> </a:t>
            </a:r>
            <a:r>
              <a:rPr lang="ar-EG" sz="1400" dirty="0"/>
              <a:t>و </a:t>
            </a:r>
            <a:r>
              <a:rPr lang="en-MY" sz="1400" b="1" dirty="0"/>
              <a:t>Facebook Insights</a:t>
            </a:r>
            <a:r>
              <a:rPr lang="en-MY" sz="1400" dirty="0"/>
              <a:t>) </a:t>
            </a:r>
            <a:r>
              <a:rPr lang="ar-EG" sz="1400" dirty="0"/>
              <a:t>التي تقدم معلومات دقيقة حول أداء الحملة.</a:t>
            </a:r>
            <a:r>
              <a:rPr lang="en-US" sz="1400" dirty="0"/>
              <a:t>(</a:t>
            </a:r>
            <a:endParaRPr lang="ar-EG" sz="1400" dirty="0"/>
          </a:p>
          <a:p>
            <a:pPr algn="r"/>
            <a:r>
              <a:rPr lang="ar-EG" sz="1400" b="1" dirty="0"/>
              <a:t>تعديل الرسائل</a:t>
            </a:r>
            <a:r>
              <a:rPr lang="ar-EG" sz="1400" dirty="0"/>
              <a:t> بناءً على البيانات المتحصلة يسمح بتحسين النتائج عبر </a:t>
            </a:r>
            <a:r>
              <a:rPr lang="ar-EG" sz="1400" b="1" dirty="0"/>
              <a:t>اختبارات </a:t>
            </a:r>
            <a:r>
              <a:rPr lang="en-MY" sz="1400" b="1" dirty="0"/>
              <a:t>A/B</a:t>
            </a:r>
            <a:r>
              <a:rPr lang="en-MY" sz="1400" dirty="0"/>
              <a:t> </a:t>
            </a:r>
            <a:r>
              <a:rPr lang="ar-EG" sz="1400" dirty="0"/>
              <a:t>للمحتوى وتعديلات دقيقة تستهدف زيادة التفاعل.</a:t>
            </a:r>
          </a:p>
          <a:p>
            <a:pPr algn="r"/>
            <a:r>
              <a:rPr lang="ar-EG" sz="1400" b="1" dirty="0"/>
              <a:t>التفاعل مع الجمهور</a:t>
            </a:r>
            <a:r>
              <a:rPr lang="ar-EG" sz="1400" dirty="0"/>
              <a:t> من خلال </a:t>
            </a:r>
            <a:r>
              <a:rPr lang="ar-EG" sz="1400" b="1" dirty="0"/>
              <a:t>الرسائل الموجهة</a:t>
            </a:r>
            <a:r>
              <a:rPr lang="ar-EG" sz="1400" dirty="0"/>
              <a:t> و </a:t>
            </a:r>
            <a:r>
              <a:rPr lang="ar-EG" sz="1400" b="1" dirty="0"/>
              <a:t>الحملات الرقمية التكيفية</a:t>
            </a:r>
            <a:r>
              <a:rPr lang="ar-EG" sz="1400" dirty="0"/>
              <a:t>، مثل البريد الإلكتروني أو الإعلانات المدفوعة على الإنترنت، يتيح فرصة لتحقيق نتائج أفضل للحملات المستقبلية.</a:t>
            </a:r>
          </a:p>
        </p:txBody>
      </p:sp>
    </p:spTree>
    <p:extLst>
      <p:ext uri="{BB962C8B-B14F-4D97-AF65-F5344CB8AC3E}">
        <p14:creationId xmlns:p14="http://schemas.microsoft.com/office/powerpoint/2010/main" val="41489613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B895DE-EB4E-D798-CADE-387D7F253B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8E14FE-B151-04D2-B9C9-901C2D7870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1E15EA61-466C-1FB5-9092-60FA8EBA9E6D}"/>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3442894-988D-C7C1-461F-7632393663E5}"/>
              </a:ext>
            </a:extLst>
          </p:cNvPr>
          <p:cNvSpPr/>
          <p:nvPr/>
        </p:nvSpPr>
        <p:spPr>
          <a:xfrm>
            <a:off x="1333001" y="1155869"/>
            <a:ext cx="9345750" cy="530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a:t>حملة مكافحة التدخين</a:t>
            </a:r>
            <a:endParaRPr lang="en-US" dirty="0"/>
          </a:p>
        </p:txBody>
      </p:sp>
      <p:pic>
        <p:nvPicPr>
          <p:cNvPr id="5" name="Graphic 21">
            <a:extLst>
              <a:ext uri="{FF2B5EF4-FFF2-40B4-BE49-F238E27FC236}">
                <a16:creationId xmlns:a16="http://schemas.microsoft.com/office/drawing/2014/main" xmlns="" id="{F7D714E6-D57A-3205-BB4A-C32965C12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189B85-D608-65F7-ADC6-B0B7DC86AF0F}"/>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9D2F3B69-89B2-D824-8C19-D137C046F753}"/>
              </a:ext>
            </a:extLst>
          </p:cNvPr>
          <p:cNvSpPr txBox="1"/>
          <p:nvPr/>
        </p:nvSpPr>
        <p:spPr>
          <a:xfrm>
            <a:off x="1907146" y="1239633"/>
            <a:ext cx="8591059" cy="807913"/>
          </a:xfrm>
          <a:prstGeom prst="rect">
            <a:avLst/>
          </a:prstGeom>
          <a:noFill/>
        </p:spPr>
        <p:txBody>
          <a:bodyPr wrap="square" rtlCol="0">
            <a:spAutoFit/>
          </a:bodyPr>
          <a:lstStyle/>
          <a:p>
            <a:pPr lvl="1" algn="r" rtl="1"/>
            <a:r>
              <a:rPr lang="ar-JO" sz="2800" b="1" dirty="0"/>
              <a:t>4.10</a:t>
            </a:r>
            <a:r>
              <a:rPr lang="ar-EG" sz="2800" b="1" dirty="0"/>
              <a:t>. أنواع تقييم التأثيرات في التسويق الرقمي</a:t>
            </a:r>
          </a:p>
          <a:p>
            <a:pPr lvl="1" algn="r" rtl="1"/>
            <a:endParaRPr lang="ar-JO" sz="800" b="1" dirty="0"/>
          </a:p>
          <a:p>
            <a:pPr lvl="1" algn="r" rtl="1"/>
            <a:endParaRPr lang="ar-EG" sz="1050" b="1" dirty="0"/>
          </a:p>
        </p:txBody>
      </p:sp>
      <p:sp>
        <p:nvSpPr>
          <p:cNvPr id="3" name="Rectangle 2">
            <a:extLst>
              <a:ext uri="{FF2B5EF4-FFF2-40B4-BE49-F238E27FC236}">
                <a16:creationId xmlns:a16="http://schemas.microsoft.com/office/drawing/2014/main" xmlns="" id="{37F59BE7-0998-FA9B-4773-8B2BECB0A023}"/>
              </a:ext>
            </a:extLst>
          </p:cNvPr>
          <p:cNvSpPr/>
          <p:nvPr/>
        </p:nvSpPr>
        <p:spPr>
          <a:xfrm>
            <a:off x="8269092" y="2110459"/>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4" name="TextBox 3">
            <a:extLst>
              <a:ext uri="{FF2B5EF4-FFF2-40B4-BE49-F238E27FC236}">
                <a16:creationId xmlns:a16="http://schemas.microsoft.com/office/drawing/2014/main" xmlns="" id="{ECAA1966-82A1-63A3-62FE-49720A22CC2F}"/>
              </a:ext>
            </a:extLst>
          </p:cNvPr>
          <p:cNvSpPr txBox="1"/>
          <p:nvPr/>
        </p:nvSpPr>
        <p:spPr>
          <a:xfrm>
            <a:off x="8348605" y="2127961"/>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التقييم الشكلي</a:t>
            </a:r>
          </a:p>
        </p:txBody>
      </p:sp>
      <p:sp>
        <p:nvSpPr>
          <p:cNvPr id="12" name="TextBox 11">
            <a:extLst>
              <a:ext uri="{FF2B5EF4-FFF2-40B4-BE49-F238E27FC236}">
                <a16:creationId xmlns:a16="http://schemas.microsoft.com/office/drawing/2014/main" xmlns="" id="{B801CCB4-F83E-7F4D-2E14-74955F1CBFD6}"/>
              </a:ext>
            </a:extLst>
          </p:cNvPr>
          <p:cNvSpPr txBox="1"/>
          <p:nvPr/>
        </p:nvSpPr>
        <p:spPr>
          <a:xfrm>
            <a:off x="6578078" y="2543826"/>
            <a:ext cx="3929801" cy="1600438"/>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قوة أو ضعف الموارد واستراتيجيات الحملة قبل بدء الاتصال.</a:t>
            </a:r>
            <a:endParaRPr lang="ar-JO" sz="1400" dirty="0"/>
          </a:p>
          <a:p>
            <a:pPr lvl="1" algn="r" rtl="1"/>
            <a:endParaRPr lang="ar-EG" sz="1400" dirty="0"/>
          </a:p>
          <a:p>
            <a:pPr lvl="1" algn="r" rtl="1"/>
            <a:r>
              <a:rPr lang="ar-EG" sz="1400" b="1" dirty="0">
                <a:solidFill>
                  <a:srgbClr val="C00000"/>
                </a:solidFill>
              </a:rPr>
              <a:t>التسويق الرقمي</a:t>
            </a:r>
            <a:r>
              <a:rPr lang="ar-EG" sz="1400" dirty="0"/>
              <a:t>: استخدام </a:t>
            </a:r>
            <a:r>
              <a:rPr lang="ar-EG" sz="1400" b="1" dirty="0"/>
              <a:t>أدوات </a:t>
            </a:r>
            <a:r>
              <a:rPr lang="ar-EG" sz="1400" b="1" dirty="0" smtClean="0"/>
              <a:t>مدعومة بالذكاء الاصطناعي  </a:t>
            </a:r>
            <a:r>
              <a:rPr lang="ar-EG" sz="1400" dirty="0" smtClean="0"/>
              <a:t>مثل </a:t>
            </a:r>
            <a:r>
              <a:rPr lang="en-MY" sz="1400" dirty="0"/>
              <a:t>Google Analytics </a:t>
            </a:r>
            <a:r>
              <a:rPr lang="ar-EG" sz="1400" dirty="0"/>
              <a:t>لتحديد جاهزية الحملة، وتحليل قنوات التواصل المستهدفة مثل الوسائط الاجتماعية و إعلانات الدفع مقابل النقر</a:t>
            </a:r>
            <a:r>
              <a:rPr lang="en-MY" sz="1400" dirty="0"/>
              <a:t> (PPC)</a:t>
            </a:r>
          </a:p>
        </p:txBody>
      </p:sp>
      <p:sp>
        <p:nvSpPr>
          <p:cNvPr id="13" name="Rectangle 12">
            <a:extLst>
              <a:ext uri="{FF2B5EF4-FFF2-40B4-BE49-F238E27FC236}">
                <a16:creationId xmlns:a16="http://schemas.microsoft.com/office/drawing/2014/main" xmlns="" id="{AB574C83-8270-AF93-D811-48593F8E6C02}"/>
              </a:ext>
            </a:extLst>
          </p:cNvPr>
          <p:cNvSpPr/>
          <p:nvPr/>
        </p:nvSpPr>
        <p:spPr>
          <a:xfrm>
            <a:off x="8417911" y="4397458"/>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14" name="TextBox 13">
            <a:extLst>
              <a:ext uri="{FF2B5EF4-FFF2-40B4-BE49-F238E27FC236}">
                <a16:creationId xmlns:a16="http://schemas.microsoft.com/office/drawing/2014/main" xmlns="" id="{0E9E0925-C984-98A5-ED71-E8B185CA74C7}"/>
              </a:ext>
            </a:extLst>
          </p:cNvPr>
          <p:cNvSpPr txBox="1"/>
          <p:nvPr/>
        </p:nvSpPr>
        <p:spPr>
          <a:xfrm>
            <a:off x="8497424" y="4414960"/>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تقييم العمليات</a:t>
            </a:r>
          </a:p>
        </p:txBody>
      </p:sp>
      <p:sp>
        <p:nvSpPr>
          <p:cNvPr id="15" name="TextBox 14">
            <a:extLst>
              <a:ext uri="{FF2B5EF4-FFF2-40B4-BE49-F238E27FC236}">
                <a16:creationId xmlns:a16="http://schemas.microsoft.com/office/drawing/2014/main" xmlns="" id="{0FDC5EB3-6794-D95E-97DE-A555C598C008}"/>
              </a:ext>
            </a:extLst>
          </p:cNvPr>
          <p:cNvSpPr txBox="1"/>
          <p:nvPr/>
        </p:nvSpPr>
        <p:spPr>
          <a:xfrm>
            <a:off x="6433187" y="4830825"/>
            <a:ext cx="4223511" cy="1384995"/>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الأشكال التنظيمية والإدارية للبرنامج.</a:t>
            </a:r>
            <a:endParaRPr lang="ar-JO" sz="1400" dirty="0"/>
          </a:p>
          <a:p>
            <a:pPr lvl="1" algn="r" rtl="1"/>
            <a:endParaRPr lang="ar-EG" sz="1400" dirty="0"/>
          </a:p>
          <a:p>
            <a:pPr lvl="1" algn="r" rtl="1"/>
            <a:r>
              <a:rPr lang="ar-EG" sz="1400" b="1" dirty="0">
                <a:solidFill>
                  <a:srgbClr val="C00000"/>
                </a:solidFill>
              </a:rPr>
              <a:t>التسويق الرقمي</a:t>
            </a:r>
            <a:r>
              <a:rPr lang="ar-EG" sz="1400" dirty="0"/>
              <a:t>: فحص الأنظمة التكنولوجية (مثل أدوات إدارة الحملات الرقمية)، وتنظيم عملية إدارة الإعلانات عبر منصات مثل </a:t>
            </a:r>
            <a:r>
              <a:rPr lang="en-US" sz="1400" dirty="0"/>
              <a:t>Facebook Ads Manager </a:t>
            </a:r>
            <a:r>
              <a:rPr lang="ar-EG" sz="1400" dirty="0"/>
              <a:t>أو </a:t>
            </a:r>
            <a:r>
              <a:rPr lang="en-US" sz="1400" dirty="0"/>
              <a:t>Google Ads.</a:t>
            </a:r>
          </a:p>
          <a:p>
            <a:pPr lvl="1" algn="r" rtl="1"/>
            <a:endParaRPr lang="en-MY" sz="1400" dirty="0"/>
          </a:p>
        </p:txBody>
      </p:sp>
      <p:sp>
        <p:nvSpPr>
          <p:cNvPr id="24" name="Rectangle 23">
            <a:extLst>
              <a:ext uri="{FF2B5EF4-FFF2-40B4-BE49-F238E27FC236}">
                <a16:creationId xmlns:a16="http://schemas.microsoft.com/office/drawing/2014/main" xmlns="" id="{328483EC-65BF-A5F7-EBB4-4CD54339AFAB}"/>
              </a:ext>
            </a:extLst>
          </p:cNvPr>
          <p:cNvSpPr/>
          <p:nvPr/>
        </p:nvSpPr>
        <p:spPr>
          <a:xfrm>
            <a:off x="4194399" y="2124098"/>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6" name="TextBox 25">
            <a:extLst>
              <a:ext uri="{FF2B5EF4-FFF2-40B4-BE49-F238E27FC236}">
                <a16:creationId xmlns:a16="http://schemas.microsoft.com/office/drawing/2014/main" xmlns="" id="{6388512C-CF98-E747-9692-4F9F1B470BA4}"/>
              </a:ext>
            </a:extLst>
          </p:cNvPr>
          <p:cNvSpPr txBox="1"/>
          <p:nvPr/>
        </p:nvSpPr>
        <p:spPr>
          <a:xfrm>
            <a:off x="4273912" y="2141600"/>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تقييم النتائج</a:t>
            </a:r>
          </a:p>
        </p:txBody>
      </p:sp>
      <p:sp>
        <p:nvSpPr>
          <p:cNvPr id="27" name="TextBox 26">
            <a:extLst>
              <a:ext uri="{FF2B5EF4-FFF2-40B4-BE49-F238E27FC236}">
                <a16:creationId xmlns:a16="http://schemas.microsoft.com/office/drawing/2014/main" xmlns="" id="{1C68FB3C-A358-1094-4420-09C7439C5453}"/>
              </a:ext>
            </a:extLst>
          </p:cNvPr>
          <p:cNvSpPr txBox="1"/>
          <p:nvPr/>
        </p:nvSpPr>
        <p:spPr>
          <a:xfrm>
            <a:off x="2206573" y="2557465"/>
            <a:ext cx="4226614" cy="1384995"/>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النتائج قصيرة الأجل (كالاستفسارات، ردود الفعل السريعة، التغيرات السلوكية قصيرة المدى).</a:t>
            </a:r>
            <a:endParaRPr lang="ar-JO" sz="1400" dirty="0"/>
          </a:p>
          <a:p>
            <a:pPr lvl="1" algn="r" rtl="1"/>
            <a:endParaRPr lang="ar-EG" sz="1400" dirty="0"/>
          </a:p>
          <a:p>
            <a:pPr lvl="1" algn="r" rtl="1"/>
            <a:r>
              <a:rPr lang="ar-EG" sz="1400" b="1" dirty="0">
                <a:solidFill>
                  <a:srgbClr val="C00000"/>
                </a:solidFill>
              </a:rPr>
              <a:t>التسويق الرقمي</a:t>
            </a:r>
            <a:r>
              <a:rPr lang="ar-EG" sz="1400" dirty="0"/>
              <a:t>: تحليل البيانات الفورية عبر منصات التواصل الاجتماعي، قياس التفاعل مع المحتوى (اللايكات، التعليقات، المشاركات)، واستخدام التقارير اليومية لرصد الردود السريعة.</a:t>
            </a:r>
          </a:p>
        </p:txBody>
      </p:sp>
      <p:sp>
        <p:nvSpPr>
          <p:cNvPr id="28" name="Rectangle 27">
            <a:extLst>
              <a:ext uri="{FF2B5EF4-FFF2-40B4-BE49-F238E27FC236}">
                <a16:creationId xmlns:a16="http://schemas.microsoft.com/office/drawing/2014/main" xmlns="" id="{6B24C7E6-952E-775C-9FEA-561622BC468C}"/>
              </a:ext>
            </a:extLst>
          </p:cNvPr>
          <p:cNvSpPr/>
          <p:nvPr/>
        </p:nvSpPr>
        <p:spPr>
          <a:xfrm>
            <a:off x="4313304" y="4362066"/>
            <a:ext cx="1730622" cy="33855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x-none" dirty="0"/>
          </a:p>
        </p:txBody>
      </p:sp>
      <p:sp>
        <p:nvSpPr>
          <p:cNvPr id="29" name="TextBox 28">
            <a:extLst>
              <a:ext uri="{FF2B5EF4-FFF2-40B4-BE49-F238E27FC236}">
                <a16:creationId xmlns:a16="http://schemas.microsoft.com/office/drawing/2014/main" xmlns="" id="{38A86722-2265-DA6D-8283-EA2DE059B1A0}"/>
              </a:ext>
            </a:extLst>
          </p:cNvPr>
          <p:cNvSpPr txBox="1"/>
          <p:nvPr/>
        </p:nvSpPr>
        <p:spPr>
          <a:xfrm>
            <a:off x="4392817" y="4379568"/>
            <a:ext cx="1643146" cy="338554"/>
          </a:xfrm>
          <a:prstGeom prst="rect">
            <a:avLst/>
          </a:prstGeom>
          <a:solidFill>
            <a:srgbClr val="F2F2F2"/>
          </a:solidFill>
        </p:spPr>
        <p:txBody>
          <a:bodyPr wrap="square" rtlCol="0">
            <a:spAutoFit/>
          </a:bodyPr>
          <a:lstStyle/>
          <a:p>
            <a:pPr algn="r" rtl="1"/>
            <a:r>
              <a:rPr lang="ar-JO" sz="1600" b="1" dirty="0">
                <a:solidFill>
                  <a:sysClr val="windowText" lastClr="000000"/>
                </a:solidFill>
                <a:latin typeface="A Jannat LT" panose="01000000000000000000" pitchFamily="2" charset="-78"/>
                <a:ea typeface="Adobe Fan Heiti Std B" panose="020B0700000000000000" pitchFamily="34" charset="-128"/>
                <a:cs typeface="A Jannat LT" panose="01000000000000000000" pitchFamily="2" charset="-78"/>
              </a:rPr>
              <a:t>تقييم التأثير</a:t>
            </a:r>
          </a:p>
        </p:txBody>
      </p:sp>
      <p:sp>
        <p:nvSpPr>
          <p:cNvPr id="30" name="TextBox 29">
            <a:extLst>
              <a:ext uri="{FF2B5EF4-FFF2-40B4-BE49-F238E27FC236}">
                <a16:creationId xmlns:a16="http://schemas.microsoft.com/office/drawing/2014/main" xmlns="" id="{A08D2F01-7038-76A9-E8BB-39B57890BF9C}"/>
              </a:ext>
            </a:extLst>
          </p:cNvPr>
          <p:cNvSpPr txBox="1"/>
          <p:nvPr/>
        </p:nvSpPr>
        <p:spPr>
          <a:xfrm>
            <a:off x="1995320" y="4795433"/>
            <a:ext cx="4556772" cy="1815882"/>
          </a:xfrm>
          <a:prstGeom prst="rect">
            <a:avLst/>
          </a:prstGeom>
          <a:noFill/>
        </p:spPr>
        <p:txBody>
          <a:bodyPr wrap="square">
            <a:spAutoFit/>
          </a:bodyPr>
          <a:lstStyle/>
          <a:p>
            <a:pPr lvl="1" algn="r" rtl="1"/>
            <a:r>
              <a:rPr lang="ar-EG" sz="1400" b="1" dirty="0">
                <a:solidFill>
                  <a:srgbClr val="C00000"/>
                </a:solidFill>
              </a:rPr>
              <a:t>الهدف</a:t>
            </a:r>
            <a:r>
              <a:rPr lang="ar-EG" sz="1400" dirty="0">
                <a:solidFill>
                  <a:srgbClr val="C00000"/>
                </a:solidFill>
              </a:rPr>
              <a:t>: </a:t>
            </a:r>
            <a:r>
              <a:rPr lang="ar-EG" sz="1400" dirty="0"/>
              <a:t>تقييم النتائج بعيدة المدى (التغييرات السلوكية المستمرة).</a:t>
            </a:r>
          </a:p>
          <a:p>
            <a:pPr lvl="1" algn="r" rtl="1"/>
            <a:endParaRPr lang="ar-EG" sz="1400" dirty="0"/>
          </a:p>
          <a:p>
            <a:pPr lvl="1" algn="r" rtl="1"/>
            <a:r>
              <a:rPr lang="ar-EG" sz="1400" b="1" dirty="0">
                <a:solidFill>
                  <a:srgbClr val="C00000"/>
                </a:solidFill>
              </a:rPr>
              <a:t>التسويق الرقمي</a:t>
            </a:r>
            <a:r>
              <a:rPr lang="ar-EG" sz="1400" dirty="0"/>
              <a:t>: استخدام تحليلات البيانات لقياس التأثير المستمرللحملات ، مثل متابعة التحويلات الطويلة الأمد (من زيارات الموقع إلى مبيعات أو تفاعلات مكررة)، وتحليل التغيرات في سلوك المستهلك عبر </a:t>
            </a:r>
            <a:r>
              <a:rPr lang="en-US" sz="1400" dirty="0"/>
              <a:t>Google Analytics </a:t>
            </a:r>
            <a:r>
              <a:rPr lang="ar-EG" sz="1400" dirty="0"/>
              <a:t>و الأدوات الخاصة بالتحليل السلوكي.</a:t>
            </a:r>
          </a:p>
          <a:p>
            <a:pPr lvl="1" algn="r" rtl="1"/>
            <a:endParaRPr lang="en-MY" sz="1400" dirty="0"/>
          </a:p>
        </p:txBody>
      </p:sp>
    </p:spTree>
    <p:extLst>
      <p:ext uri="{BB962C8B-B14F-4D97-AF65-F5344CB8AC3E}">
        <p14:creationId xmlns:p14="http://schemas.microsoft.com/office/powerpoint/2010/main" val="24043335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35ABCA-7C87-3F84-913C-0B4FE5CA24A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BE302AB-01CD-A5B2-4808-AF0EFD46604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DF21AF9C-6D84-BA22-A080-1BA9BC669727}"/>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9B39210-8B23-4223-27F0-FEF22EE7894A}"/>
              </a:ext>
            </a:extLst>
          </p:cNvPr>
          <p:cNvSpPr/>
          <p:nvPr/>
        </p:nvSpPr>
        <p:spPr>
          <a:xfrm>
            <a:off x="1215008" y="1143210"/>
            <a:ext cx="9345750" cy="5442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800" b="1" dirty="0"/>
              <a:t>حملة مكافحة التدخين</a:t>
            </a:r>
            <a:endParaRPr lang="en-US" dirty="0"/>
          </a:p>
        </p:txBody>
      </p:sp>
      <p:pic>
        <p:nvPicPr>
          <p:cNvPr id="5" name="Graphic 21">
            <a:extLst>
              <a:ext uri="{FF2B5EF4-FFF2-40B4-BE49-F238E27FC236}">
                <a16:creationId xmlns:a16="http://schemas.microsoft.com/office/drawing/2014/main" xmlns="" id="{80F31250-2BE7-80D0-7BAE-64251A8A9F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E8D4B4E-BB05-0773-A5DC-7F2B365A39D6}"/>
              </a:ext>
            </a:extLst>
          </p:cNvPr>
          <p:cNvSpPr txBox="1"/>
          <p:nvPr/>
        </p:nvSpPr>
        <p:spPr>
          <a:xfrm>
            <a:off x="1654556" y="1785936"/>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a16="http://schemas.microsoft.com/office/drawing/2014/main" xmlns="" id="{40FAF872-51E5-7C24-BA10-DBBB71653273}"/>
              </a:ext>
            </a:extLst>
          </p:cNvPr>
          <p:cNvSpPr txBox="1"/>
          <p:nvPr/>
        </p:nvSpPr>
        <p:spPr>
          <a:xfrm>
            <a:off x="2485572" y="1424670"/>
            <a:ext cx="7738191" cy="4662815"/>
          </a:xfrm>
          <a:prstGeom prst="rect">
            <a:avLst/>
          </a:prstGeom>
          <a:noFill/>
        </p:spPr>
        <p:txBody>
          <a:bodyPr wrap="square" rtlCol="0">
            <a:spAutoFit/>
          </a:bodyPr>
          <a:lstStyle/>
          <a:p>
            <a:pPr lvl="1" algn="r" rtl="1"/>
            <a:r>
              <a:rPr lang="en-US" sz="2800" b="1" dirty="0"/>
              <a:t> </a:t>
            </a:r>
            <a:r>
              <a:rPr lang="ar-JO" sz="2800" b="1" dirty="0"/>
              <a:t>4</a:t>
            </a:r>
            <a:r>
              <a:rPr lang="ar-EG" sz="2800" b="1" dirty="0"/>
              <a:t>.</a:t>
            </a:r>
            <a:r>
              <a:rPr lang="ar-JO" sz="2800" b="1" dirty="0"/>
              <a:t>11</a:t>
            </a:r>
            <a:r>
              <a:rPr lang="ar-EG" sz="2800" b="1" dirty="0"/>
              <a:t>    نشاط مقترح</a:t>
            </a:r>
            <a:endParaRPr lang="ar-JO" sz="2800" b="1" dirty="0"/>
          </a:p>
          <a:p>
            <a:pPr lvl="1" algn="r" rtl="1"/>
            <a:endParaRPr lang="ar-JO" sz="900" b="1" dirty="0">
              <a:solidFill>
                <a:srgbClr val="C00000"/>
              </a:solidFill>
            </a:endParaRPr>
          </a:p>
          <a:p>
            <a:pPr algn="r" rtl="1"/>
            <a:r>
              <a:rPr lang="ar-EG" b="1" dirty="0"/>
              <a:t>المقدمة:</a:t>
            </a:r>
          </a:p>
          <a:p>
            <a:pPr algn="r" rtl="1"/>
            <a:r>
              <a:rPr lang="ar-EG" dirty="0"/>
              <a:t>النشاط يهدف إلى تعليم الطلاب كيفية تصميم استراتيجية تنفيذ حملة تسويقية فعّالة تركز على أساليب الإقناع والتأثير، مع التركيز على استخدام تقنيات التسويق الرقمي.</a:t>
            </a:r>
            <a:endParaRPr lang="ar-JO" dirty="0"/>
          </a:p>
          <a:p>
            <a:pPr algn="r" rtl="1"/>
            <a:endParaRPr lang="ar-JO" dirty="0"/>
          </a:p>
          <a:p>
            <a:pPr algn="r"/>
            <a:r>
              <a:rPr lang="ar-EG" sz="1800" b="1" dirty="0"/>
              <a:t>الخطوات:</a:t>
            </a:r>
          </a:p>
          <a:p>
            <a:pPr marL="742950" lvl="1" indent="-285750" algn="r" rtl="1">
              <a:buFont typeface="Arial" panose="020B0604020202020204" pitchFamily="34" charset="0"/>
              <a:buChar char="•"/>
            </a:pPr>
            <a:r>
              <a:rPr lang="ar-EG" sz="1600" b="1" dirty="0"/>
              <a:t>اختيار القضية الاجتماعية</a:t>
            </a:r>
            <a:r>
              <a:rPr lang="ar-EG" sz="1600" dirty="0"/>
              <a:t>: حدد قضية اجتماعية (</a:t>
            </a:r>
            <a:r>
              <a:rPr lang="ar-EG" sz="1600" b="1" dirty="0"/>
              <a:t>مثل: مكافحة التدخين أو التوعية البيئية</a:t>
            </a:r>
            <a:r>
              <a:rPr lang="ar-EG" sz="1600" dirty="0"/>
              <a:t>).</a:t>
            </a:r>
          </a:p>
          <a:p>
            <a:pPr marL="742950" lvl="1" indent="-285750" algn="r" rtl="1">
              <a:buFont typeface="Arial" panose="020B0604020202020204" pitchFamily="34" charset="0"/>
              <a:buChar char="•"/>
            </a:pPr>
            <a:r>
              <a:rPr lang="ar-EG" sz="1600" b="1" dirty="0"/>
              <a:t>تحديد الأهداف الإقناعية</a:t>
            </a:r>
            <a:r>
              <a:rPr lang="ar-EG" sz="1600" dirty="0"/>
              <a:t>: حدد أهداف واضحة، مثل تغيير السلوك أو زيادة الوعي.</a:t>
            </a:r>
          </a:p>
          <a:p>
            <a:pPr marL="742950" lvl="1" indent="-285750" algn="r" rtl="1">
              <a:buFont typeface="Arial" panose="020B0604020202020204" pitchFamily="34" charset="0"/>
              <a:buChar char="•"/>
            </a:pPr>
            <a:r>
              <a:rPr lang="ar-EG" sz="1600" b="1" dirty="0"/>
              <a:t>تحليل الجمهور المستهدف</a:t>
            </a:r>
            <a:r>
              <a:rPr lang="ar-EG" sz="1600" dirty="0"/>
              <a:t>: حدد خصائص الجمهور مثل العمر والاهتمامات.</a:t>
            </a:r>
          </a:p>
          <a:p>
            <a:pPr marL="742950" lvl="1" indent="-285750" algn="r" rtl="1">
              <a:buFont typeface="Arial" panose="020B0604020202020204" pitchFamily="34" charset="0"/>
              <a:buChar char="•"/>
            </a:pPr>
            <a:r>
              <a:rPr lang="ar-EG" sz="1600" b="1" dirty="0"/>
              <a:t>اختيار رسائل إقناعية</a:t>
            </a:r>
            <a:r>
              <a:rPr lang="ar-EG" sz="1600" dirty="0"/>
              <a:t>: صمم رسائل مستندة إلى تقنيات الإقناع مثل العاطفة والمنطق.</a:t>
            </a:r>
          </a:p>
          <a:p>
            <a:pPr marL="742950" lvl="1" indent="-285750" algn="r" rtl="1">
              <a:buFont typeface="Arial" panose="020B0604020202020204" pitchFamily="34" charset="0"/>
              <a:buChar char="•"/>
            </a:pPr>
            <a:r>
              <a:rPr lang="ar-EG" sz="1600" b="1" dirty="0"/>
              <a:t>اختيار الوسطاء</a:t>
            </a:r>
            <a:r>
              <a:rPr lang="ar-EG" sz="1600" dirty="0"/>
              <a:t>: حدد المؤثرين أو قادة الرأي لتوصيل الرسائل.</a:t>
            </a:r>
          </a:p>
          <a:p>
            <a:pPr marL="742950" lvl="1" indent="-285750" algn="r" rtl="1">
              <a:buFont typeface="Arial" panose="020B0604020202020204" pitchFamily="34" charset="0"/>
              <a:buChar char="•"/>
            </a:pPr>
            <a:r>
              <a:rPr lang="ar-EG" sz="1600" b="1" dirty="0"/>
              <a:t>تصميم خطة تنفيذ</a:t>
            </a:r>
            <a:r>
              <a:rPr lang="ar-EG" sz="1600" dirty="0"/>
              <a:t>: حدد مراحل الحملة (</a:t>
            </a:r>
            <a:r>
              <a:rPr lang="ar-EG" sz="1600" b="1" dirty="0"/>
              <a:t>إعلان، تفاعل، نشر نتائج</a:t>
            </a:r>
            <a:r>
              <a:rPr lang="ar-EG" sz="1600" dirty="0"/>
              <a:t>).</a:t>
            </a:r>
            <a:endParaRPr lang="ar-JO" sz="1600" dirty="0"/>
          </a:p>
          <a:p>
            <a:pPr marL="742950" lvl="1" indent="-285750" algn="r" rtl="1">
              <a:buFont typeface="Arial" panose="020B0604020202020204" pitchFamily="34" charset="0"/>
              <a:buChar char="•"/>
            </a:pPr>
            <a:r>
              <a:rPr lang="ar-EG" sz="1600" b="1" dirty="0"/>
              <a:t>تقييم التأثير</a:t>
            </a:r>
            <a:r>
              <a:rPr lang="ar-EG" sz="1600" dirty="0"/>
              <a:t>: استخدم أدوات لقياس النجاح مثل </a:t>
            </a:r>
            <a:r>
              <a:rPr lang="ar-EG" sz="1600" b="1" dirty="0"/>
              <a:t>المخرجات:</a:t>
            </a:r>
          </a:p>
          <a:p>
            <a:pPr lvl="8" algn="r" rtl="1"/>
            <a:r>
              <a:rPr lang="ar-EG" sz="1400" dirty="0"/>
              <a:t>تصميم حملة تسويقية إقناعية.</a:t>
            </a:r>
          </a:p>
          <a:p>
            <a:pPr lvl="8" algn="r" rtl="1"/>
            <a:r>
              <a:rPr lang="ar-EG" sz="1400" dirty="0"/>
              <a:t>خطة تنفيذية واضحة باستخدام التسويق الرقمي.</a:t>
            </a:r>
          </a:p>
          <a:p>
            <a:pPr lvl="8" algn="r" rtl="1"/>
            <a:r>
              <a:rPr lang="ar-EG" sz="1400" dirty="0"/>
              <a:t>آلية لتقييم تأثير الحملة.</a:t>
            </a:r>
          </a:p>
          <a:p>
            <a:pPr algn="r" rtl="1"/>
            <a:endParaRPr lang="ar-EG" sz="1600" dirty="0"/>
          </a:p>
        </p:txBody>
      </p:sp>
      <p:pic>
        <p:nvPicPr>
          <p:cNvPr id="3" name="Picture 2"/>
          <p:cNvPicPr>
            <a:picLocks noChangeAspect="1"/>
          </p:cNvPicPr>
          <p:nvPr/>
        </p:nvPicPr>
        <p:blipFill>
          <a:blip r:embed="rId3"/>
          <a:stretch>
            <a:fillRect/>
          </a:stretch>
        </p:blipFill>
        <p:spPr>
          <a:xfrm>
            <a:off x="1333001" y="3769183"/>
            <a:ext cx="2256312" cy="2104035"/>
          </a:xfrm>
          <a:prstGeom prst="rect">
            <a:avLst/>
          </a:prstGeom>
        </p:spPr>
      </p:pic>
    </p:spTree>
    <p:extLst>
      <p:ext uri="{BB962C8B-B14F-4D97-AF65-F5344CB8AC3E}">
        <p14:creationId xmlns:p14="http://schemas.microsoft.com/office/powerpoint/2010/main" val="6043575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8063578" y="1238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567007"/>
            <a:ext cx="9345750" cy="4624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7EF556D-5D9A-AEB5-2619-7876E3A936E4}"/>
              </a:ext>
            </a:extLst>
          </p:cNvPr>
          <p:cNvSpPr txBox="1"/>
          <p:nvPr/>
        </p:nvSpPr>
        <p:spPr>
          <a:xfrm>
            <a:off x="7649203" y="1904774"/>
            <a:ext cx="2966225" cy="954107"/>
          </a:xfrm>
          <a:prstGeom prst="rect">
            <a:avLst/>
          </a:prstGeom>
          <a:noFill/>
        </p:spPr>
        <p:txBody>
          <a:bodyPr wrap="square" rtlCol="0">
            <a:spAutoFit/>
          </a:bodyPr>
          <a:lstStyle/>
          <a:p>
            <a:pPr lvl="0" algn="ctr" rtl="1"/>
            <a:r>
              <a:rPr lang="ar-JO" sz="2800" b="1" dirty="0"/>
              <a:t>4.</a:t>
            </a:r>
            <a:r>
              <a:rPr lang="ar-EG" sz="2800" b="1" dirty="0"/>
              <a:t>1</a:t>
            </a:r>
            <a:r>
              <a:rPr lang="ar-JO" sz="2800" b="1" dirty="0"/>
              <a:t>2</a:t>
            </a:r>
            <a:r>
              <a:rPr lang="ar-EG" sz="2800" b="1" dirty="0"/>
              <a:t>. الخلاصة:</a:t>
            </a:r>
            <a:endParaRPr lang="en-US" sz="2800" b="1" dirty="0">
              <a:latin typeface="Microsoft Uighur" panose="02000000000000000000" pitchFamily="2" charset="-78"/>
            </a:endParaRPr>
          </a:p>
          <a:p>
            <a:pPr algn="r" rtl="1"/>
            <a:endParaRPr lang="en-US" sz="2800" dirty="0">
              <a:latin typeface="Microsoft Uighur" panose="02000000000000000000" pitchFamily="2" charset="-78"/>
            </a:endParaRPr>
          </a:p>
        </p:txBody>
      </p:sp>
      <p:sp>
        <p:nvSpPr>
          <p:cNvPr id="3" name="TextBox 2">
            <a:extLst>
              <a:ext uri="{FF2B5EF4-FFF2-40B4-BE49-F238E27FC236}">
                <a16:creationId xmlns:a16="http://schemas.microsoft.com/office/drawing/2014/main" xmlns="" id="{D66CD5EE-E6DD-8C8A-DB88-F95E5C1E3F08}"/>
              </a:ext>
            </a:extLst>
          </p:cNvPr>
          <p:cNvSpPr txBox="1"/>
          <p:nvPr/>
        </p:nvSpPr>
        <p:spPr>
          <a:xfrm>
            <a:off x="2067339" y="2428671"/>
            <a:ext cx="8060450" cy="3477875"/>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مراحل </a:t>
            </a:r>
            <a:r>
              <a:rPr lang="ar-EG" sz="2000" b="1" dirty="0"/>
              <a:t>تنفيذ استراتيجية حملة التسويق الاجتماعي</a:t>
            </a:r>
            <a:r>
              <a:rPr lang="ar-EG" sz="2000" dirty="0"/>
              <a:t>، والتي تبدأ بالاستعداد للحملة من خلال تجهيز الرسائل والوسائل الإعلامية، والتأكد من </a:t>
            </a:r>
            <a:r>
              <a:rPr lang="ar-EG" sz="2000" b="1" dirty="0"/>
              <a:t>جاهزية الفرق والمنظمات المشاركة</a:t>
            </a:r>
            <a:r>
              <a:rPr lang="ar-EG" sz="2000" dirty="0"/>
              <a:t>. ثم يُفعّل دور الوسطاء مثل </a:t>
            </a:r>
            <a:r>
              <a:rPr lang="ar-EG" sz="2000" b="1" dirty="0"/>
              <a:t>قادة الرأي والمؤثرين</a:t>
            </a:r>
            <a:r>
              <a:rPr lang="ar-EG" sz="2000" dirty="0"/>
              <a:t>، لما لهم من دور في تعزيز مصداقية الرسائل ونشرها بفاعلية. بعد ذلك تُنفّذ الأنشطة والبرامج وفق جدول زمني دقيق باستخدام أدوات التسويق الرقمي </a:t>
            </a:r>
            <a:r>
              <a:rPr lang="ar-EG" sz="2000" dirty="0" smtClean="0"/>
              <a:t> والمدعومة بالذكاء الاصطناعي كـ</a:t>
            </a:r>
            <a:r>
              <a:rPr lang="en-MY" sz="2000" dirty="0"/>
              <a:t>Google Analytics </a:t>
            </a:r>
            <a:r>
              <a:rPr lang="ar-EG" sz="2000" dirty="0"/>
              <a:t>و</a:t>
            </a:r>
            <a:r>
              <a:rPr lang="en-MY" sz="2000" dirty="0"/>
              <a:t>Meta Ads </a:t>
            </a:r>
            <a:r>
              <a:rPr lang="ar-EG" sz="2000" dirty="0"/>
              <a:t>لمراقبة الأداء. </a:t>
            </a:r>
            <a:endParaRPr lang="ar-JO" sz="2000" dirty="0"/>
          </a:p>
          <a:p>
            <a:pPr marL="342900" indent="-342900" algn="r" rtl="1">
              <a:buFont typeface="Arial" panose="020B0604020202020204" pitchFamily="34" charset="0"/>
              <a:buChar char="•"/>
            </a:pPr>
            <a:endParaRPr lang="ar-JO" sz="2000" dirty="0"/>
          </a:p>
          <a:p>
            <a:pPr marL="342900" indent="-342900" algn="r" rtl="1">
              <a:buFont typeface="Arial" panose="020B0604020202020204" pitchFamily="34" charset="0"/>
              <a:buChar char="•"/>
            </a:pPr>
            <a:r>
              <a:rPr lang="ar-EG" sz="2000" dirty="0"/>
              <a:t>تلي ذلك </a:t>
            </a:r>
            <a:r>
              <a:rPr lang="ar-EG" sz="2000" b="1" dirty="0"/>
              <a:t>مرحلة المتابعة لضمان سير الحملة حسب الخطة</a:t>
            </a:r>
            <a:r>
              <a:rPr lang="ar-EG" sz="2000" dirty="0"/>
              <a:t>، والتدخل السريع عند الحاجة. وتشمل عملية التقييم أربعة أنواع: شكلي قبل التنفيذ، وعملياتي أثناء التنفيذ، وتقييم للنتائج قصيرة المدى، وأخيرًا تقييم شامل </a:t>
            </a:r>
            <a:r>
              <a:rPr lang="ar-EG" sz="2000" b="1" dirty="0"/>
              <a:t>لقياس الأثر بعيد المدى. </a:t>
            </a:r>
            <a:r>
              <a:rPr lang="ar-EG" sz="2000" dirty="0"/>
              <a:t>وتُستخدم في ذلك البيانات الرقمية والتفاعل الجماهيري لقياس التأثير الحقيقي. كما ترتكز الحملة على </a:t>
            </a:r>
            <a:r>
              <a:rPr lang="ar-EG" sz="2000" b="1" dirty="0"/>
              <a:t>خطوات إقناعية تبدأ بجذب الانتباه</a:t>
            </a:r>
            <a:r>
              <a:rPr lang="ar-EG" sz="2000" dirty="0"/>
              <a:t>، ثم الفهم والقبول، وصولًا إلى </a:t>
            </a:r>
            <a:r>
              <a:rPr lang="ar-EG" sz="2000" b="1" dirty="0"/>
              <a:t>تبنّي السلوك المستهدف</a:t>
            </a:r>
            <a:r>
              <a:rPr lang="ar-EG" sz="2000" dirty="0"/>
              <a:t>.</a:t>
            </a:r>
            <a:endParaRPr lang="en-MY" sz="1000" dirty="0"/>
          </a:p>
        </p:txBody>
      </p:sp>
    </p:spTree>
    <p:extLst>
      <p:ext uri="{BB962C8B-B14F-4D97-AF65-F5344CB8AC3E}">
        <p14:creationId xmlns:p14="http://schemas.microsoft.com/office/powerpoint/2010/main" val="2505826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dcmitype/"/>
    <ds:schemaRef ds:uri="d13aca44-ef33-4cf4-9980-7f0b00e6eeb9"/>
    <ds:schemaRef ds:uri="49100919-8a76-4266-be0c-7dc583902cb4"/>
    <ds:schemaRef ds:uri="http://www.w3.org/XML/1998/namespace"/>
  </ds:schemaRefs>
</ds:datastoreItem>
</file>

<file path=customXml/itemProps3.xml><?xml version="1.0" encoding="utf-8"?>
<ds:datastoreItem xmlns:ds="http://schemas.openxmlformats.org/officeDocument/2006/customXml" ds:itemID="{B8098F93-2072-4B02-9408-86D6887649BD}"/>
</file>

<file path=docProps/app.xml><?xml version="1.0" encoding="utf-8"?>
<Properties xmlns="http://schemas.openxmlformats.org/officeDocument/2006/extended-properties" xmlns:vt="http://schemas.openxmlformats.org/officeDocument/2006/docPropsVTypes">
  <Template/>
  <TotalTime>6935</TotalTime>
  <Words>5041</Words>
  <Application>Microsoft Office PowerPoint</Application>
  <PresentationFormat>Widescreen</PresentationFormat>
  <Paragraphs>626</Paragraphs>
  <Slides>43</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 Jannat LT</vt:lpstr>
      <vt:lpstr>Adobe Fan Heiti Std B</vt:lpstr>
      <vt:lpstr>Alexandria</vt:lpstr>
      <vt:lpstr>Arial</vt:lpstr>
      <vt:lpstr>Calibri</vt:lpstr>
      <vt:lpstr>Calibri Light</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374</cp:revision>
  <dcterms:created xsi:type="dcterms:W3CDTF">2023-04-29T09:08:00Z</dcterms:created>
  <dcterms:modified xsi:type="dcterms:W3CDTF">2026-03-29T13:41:20Z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