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329" r:id="rId3"/>
    <p:sldId id="327" r:id="rId4"/>
    <p:sldId id="328" r:id="rId5"/>
    <p:sldId id="330" r:id="rId6"/>
    <p:sldId id="331" r:id="rId7"/>
    <p:sldId id="332" r:id="rId8"/>
    <p:sldId id="333" r:id="rId9"/>
    <p:sldId id="336" r:id="rId10"/>
    <p:sldId id="337" r:id="rId11"/>
    <p:sldId id="335" r:id="rId12"/>
    <p:sldId id="334" r:id="rId13"/>
    <p:sldId id="258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518"/>
    <a:srgbClr val="24A9E1"/>
    <a:srgbClr val="0A1F6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971" autoAdjust="0"/>
    <p:restoredTop sz="94660"/>
  </p:normalViewPr>
  <p:slideViewPr>
    <p:cSldViewPr snapToGrid="0">
      <p:cViewPr varScale="1">
        <p:scale>
          <a:sx n="86" d="100"/>
          <a:sy n="86" d="100"/>
        </p:scale>
        <p:origin x="18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5/5/2022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5/5/2022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5/5/2022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5/5/2022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5/5/2022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5/5/2022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5/5/2022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7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0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2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3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4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5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6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5549" y="-9940"/>
            <a:ext cx="11616451" cy="668006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>
            <a:off x="0" y="4199708"/>
            <a:ext cx="12200709" cy="268877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4963885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-9940"/>
            <a:ext cx="8552985" cy="1947075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194739" y="3454705"/>
            <a:ext cx="5997262" cy="1034667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6096000" y="3454705"/>
            <a:ext cx="600597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rgbClr val="FFC000"/>
                </a:solidFill>
              </a:rPr>
              <a:t>OSPF</a:t>
            </a:r>
            <a:endParaRPr lang="en-US" sz="5400" b="1" dirty="0">
              <a:solidFill>
                <a:srgbClr val="FFC000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5971607" y="3244334"/>
            <a:ext cx="2487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r-EG" dirty="0"/>
              <a:t> </a:t>
            </a:r>
          </a:p>
        </p:txBody>
      </p:sp>
      <p:sp>
        <p:nvSpPr>
          <p:cNvPr id="14" name="Rectangle 13"/>
          <p:cNvSpPr/>
          <p:nvPr/>
        </p:nvSpPr>
        <p:spPr>
          <a:xfrm>
            <a:off x="5971607" y="3244334"/>
            <a:ext cx="2487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r-EG" dirty="0"/>
              <a:t> </a:t>
            </a:r>
          </a:p>
        </p:txBody>
      </p:sp>
      <p:sp>
        <p:nvSpPr>
          <p:cNvPr id="17" name="Rectangle 16"/>
          <p:cNvSpPr/>
          <p:nvPr/>
        </p:nvSpPr>
        <p:spPr>
          <a:xfrm>
            <a:off x="0" y="163052"/>
            <a:ext cx="8261169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FF9518"/>
                </a:solidFill>
                <a:latin typeface="Calibri" panose="020F0502020204030204" pitchFamily="34" charset="0"/>
              </a:rPr>
              <a:t>CCNA (200-301) Cisco Certified Network Associate</a:t>
            </a:r>
            <a:endParaRPr lang="en-US" sz="2800" dirty="0"/>
          </a:p>
          <a:p>
            <a:r>
              <a:rPr lang="en-US" sz="2800" b="1" dirty="0">
                <a:solidFill>
                  <a:srgbClr val="FFC000"/>
                </a:solidFill>
                <a:latin typeface="Tajawal"/>
              </a:rPr>
              <a:t>             </a:t>
            </a:r>
            <a:r>
              <a:rPr lang="en-US" sz="2800" b="1" dirty="0" smtClean="0">
                <a:solidFill>
                  <a:srgbClr val="FFC000"/>
                </a:solidFill>
                <a:latin typeface="Tajawal"/>
              </a:rPr>
              <a:t>Prepared </a:t>
            </a:r>
            <a:r>
              <a:rPr lang="en-US" sz="2800" b="1" dirty="0">
                <a:solidFill>
                  <a:srgbClr val="FFC000"/>
                </a:solidFill>
                <a:latin typeface="Tajawal"/>
              </a:rPr>
              <a:t>by</a:t>
            </a:r>
            <a:r>
              <a:rPr lang="en-US" sz="2800" b="1" dirty="0">
                <a:solidFill>
                  <a:srgbClr val="24A9E1"/>
                </a:solidFill>
                <a:latin typeface="Tajawal"/>
              </a:rPr>
              <a:t> Eng. Taghreed </a:t>
            </a:r>
            <a:r>
              <a:rPr lang="en-US" sz="2800" b="1" dirty="0" smtClean="0">
                <a:solidFill>
                  <a:srgbClr val="24A9E1"/>
                </a:solidFill>
                <a:latin typeface="Tajawal"/>
              </a:rPr>
              <a:t>Elsayed</a:t>
            </a:r>
          </a:p>
          <a:p>
            <a:pPr algn="ctr"/>
            <a:r>
              <a:rPr lang="en-US" sz="2800" b="1" dirty="0" smtClean="0">
                <a:solidFill>
                  <a:srgbClr val="FF9518"/>
                </a:solidFill>
                <a:latin typeface="Tajawal"/>
              </a:rPr>
              <a:t>Lecture 6</a:t>
            </a:r>
            <a:endParaRPr lang="en-US" sz="2800" dirty="0"/>
          </a:p>
          <a:p>
            <a:r>
              <a:rPr lang="en-US" dirty="0"/>
              <a:t/>
            </a:r>
            <a:br>
              <a:rPr lang="en-US" dirty="0"/>
            </a:br>
            <a:endParaRPr lang="ar-EG" dirty="0"/>
          </a:p>
        </p:txBody>
      </p:sp>
    </p:spTree>
    <p:extLst>
      <p:ext uri="{BB962C8B-B14F-4D97-AF65-F5344CB8AC3E}">
        <p14:creationId xmlns:p14="http://schemas.microsoft.com/office/powerpoint/2010/main" val="18704294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911716" y="284637"/>
            <a:ext cx="10515600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en-US" sz="3200" dirty="0">
                <a:solidFill>
                  <a:schemeClr val="bg1"/>
                </a:solidFill>
              </a:rPr>
              <a:t/>
            </a:r>
            <a:br>
              <a:rPr lang="en-US" sz="3200" dirty="0">
                <a:solidFill>
                  <a:schemeClr val="bg1"/>
                </a:solidFill>
              </a:rPr>
            </a:br>
            <a:r>
              <a:rPr lang="en-US" sz="3200" dirty="0"/>
              <a:t/>
            </a:r>
            <a:br>
              <a:rPr lang="en-US" sz="3200" dirty="0"/>
            </a:br>
            <a:endParaRPr lang="ar-EG" sz="3200" dirty="0"/>
          </a:p>
        </p:txBody>
      </p:sp>
      <p:sp>
        <p:nvSpPr>
          <p:cNvPr id="14" name="TextBox 13"/>
          <p:cNvSpPr txBox="1"/>
          <p:nvPr/>
        </p:nvSpPr>
        <p:spPr>
          <a:xfrm>
            <a:off x="2210062" y="467767"/>
            <a:ext cx="759157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rgbClr val="FFC000"/>
                </a:solidFill>
              </a:rPr>
              <a:t>OSPF (open shortest path first)</a:t>
            </a:r>
            <a:endParaRPr lang="en-US" sz="4400" b="1" dirty="0">
              <a:solidFill>
                <a:srgbClr val="FFC000"/>
              </a:solidFill>
            </a:endParaRPr>
          </a:p>
        </p:txBody>
      </p:sp>
      <p:grpSp>
        <p:nvGrpSpPr>
          <p:cNvPr id="16" name="Group 15"/>
          <p:cNvGrpSpPr/>
          <p:nvPr/>
        </p:nvGrpSpPr>
        <p:grpSpPr>
          <a:xfrm>
            <a:off x="3811751" y="1301766"/>
            <a:ext cx="5276493" cy="4318148"/>
            <a:chOff x="3811751" y="1190832"/>
            <a:chExt cx="5276493" cy="4318148"/>
          </a:xfrm>
        </p:grpSpPr>
        <p:grpSp>
          <p:nvGrpSpPr>
            <p:cNvPr id="12" name="Group 11"/>
            <p:cNvGrpSpPr/>
            <p:nvPr/>
          </p:nvGrpSpPr>
          <p:grpSpPr>
            <a:xfrm>
              <a:off x="3811751" y="1190832"/>
              <a:ext cx="5276493" cy="4318148"/>
              <a:chOff x="3593207" y="1420338"/>
              <a:chExt cx="5335272" cy="4528906"/>
            </a:xfrm>
          </p:grpSpPr>
          <p:pic>
            <p:nvPicPr>
              <p:cNvPr id="9" name="Picture 8"/>
              <p:cNvPicPr>
                <a:picLocks noChangeAspect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3593207" y="1420338"/>
                <a:ext cx="5335272" cy="4528906"/>
              </a:xfrm>
              <a:prstGeom prst="rect">
                <a:avLst/>
              </a:prstGeom>
            </p:spPr>
          </p:pic>
          <p:sp>
            <p:nvSpPr>
              <p:cNvPr id="11" name="Rectangle 10"/>
              <p:cNvSpPr/>
              <p:nvPr/>
            </p:nvSpPr>
            <p:spPr>
              <a:xfrm>
                <a:off x="4456090" y="2086377"/>
                <a:ext cx="2356834" cy="231820"/>
              </a:xfrm>
              <a:prstGeom prst="rect">
                <a:avLst/>
              </a:prstGeom>
              <a:ln>
                <a:noFill/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1" anchor="ctr"/>
              <a:lstStyle/>
              <a:p>
                <a:pPr algn="ctr"/>
                <a:endParaRPr lang="ar-EG"/>
              </a:p>
            </p:txBody>
          </p:sp>
        </p:grpSp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5765180" y="1793330"/>
              <a:ext cx="3044283" cy="1742815"/>
            </a:xfrm>
            <a:prstGeom prst="rect">
              <a:avLst/>
            </a:prstGeom>
          </p:spPr>
        </p:pic>
        <p:sp>
          <p:nvSpPr>
            <p:cNvPr id="15" name="Rectangle 14"/>
            <p:cNvSpPr/>
            <p:nvPr/>
          </p:nvSpPr>
          <p:spPr>
            <a:xfrm>
              <a:off x="4505093" y="2769972"/>
              <a:ext cx="1070517" cy="118193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1" anchor="ctr"/>
            <a:lstStyle/>
            <a:p>
              <a:pPr algn="ctr"/>
              <a:endParaRPr lang="ar-EG"/>
            </a:p>
          </p:txBody>
        </p:sp>
      </p:grpSp>
    </p:spTree>
    <p:extLst>
      <p:ext uri="{BB962C8B-B14F-4D97-AF65-F5344CB8AC3E}">
        <p14:creationId xmlns:p14="http://schemas.microsoft.com/office/powerpoint/2010/main" val="6456926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911716" y="284637"/>
            <a:ext cx="10515600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en-US" sz="3200" dirty="0">
                <a:solidFill>
                  <a:schemeClr val="bg1"/>
                </a:solidFill>
              </a:rPr>
              <a:t/>
            </a:r>
            <a:br>
              <a:rPr lang="en-US" sz="3200" dirty="0">
                <a:solidFill>
                  <a:schemeClr val="bg1"/>
                </a:solidFill>
              </a:rPr>
            </a:br>
            <a:r>
              <a:rPr lang="en-US" sz="3200" dirty="0"/>
              <a:t/>
            </a:r>
            <a:br>
              <a:rPr lang="en-US" sz="3200" dirty="0"/>
            </a:br>
            <a:endParaRPr lang="ar-EG" sz="3200" dirty="0"/>
          </a:p>
        </p:txBody>
      </p:sp>
      <p:sp>
        <p:nvSpPr>
          <p:cNvPr id="14" name="TextBox 13"/>
          <p:cNvSpPr txBox="1"/>
          <p:nvPr/>
        </p:nvSpPr>
        <p:spPr>
          <a:xfrm>
            <a:off x="2210062" y="467767"/>
            <a:ext cx="759157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rgbClr val="FFC000"/>
                </a:solidFill>
              </a:rPr>
              <a:t>OSPF (open shortest path first)</a:t>
            </a:r>
            <a:endParaRPr lang="en-US" sz="4400" b="1" dirty="0">
              <a:solidFill>
                <a:srgbClr val="FFC000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695008" y="1200255"/>
            <a:ext cx="10298931" cy="51090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n-US" sz="2800" b="1" dirty="0" smtClean="0">
                <a:solidFill>
                  <a:srgbClr val="FF0000"/>
                </a:solidFill>
              </a:rPr>
              <a:t>OSPF Network  Types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z="2400" b="1" dirty="0" smtClean="0">
                <a:solidFill>
                  <a:srgbClr val="0070C0"/>
                </a:solidFill>
              </a:rPr>
              <a:t>1</a:t>
            </a:r>
            <a:r>
              <a:rPr lang="en-US" sz="2800" b="1" dirty="0" smtClean="0">
                <a:solidFill>
                  <a:srgbClr val="0070C0"/>
                </a:solidFill>
              </a:rPr>
              <a:t>. Point to point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dirty="0" smtClean="0">
                <a:solidFill>
                  <a:srgbClr val="000000"/>
                </a:solidFill>
              </a:rPr>
              <a:t> </a:t>
            </a:r>
            <a:r>
              <a:rPr lang="en-US" sz="2400" dirty="0" smtClean="0">
                <a:solidFill>
                  <a:srgbClr val="000000"/>
                </a:solidFill>
              </a:rPr>
              <a:t>when serial interface use encapsulation protocols :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z="2400" b="1" dirty="0" smtClean="0">
                <a:solidFill>
                  <a:srgbClr val="FF9518"/>
                </a:solidFill>
              </a:rPr>
              <a:t>HDLC</a:t>
            </a:r>
            <a:r>
              <a:rPr lang="en-US" sz="2400" dirty="0" smtClean="0">
                <a:solidFill>
                  <a:srgbClr val="000000"/>
                </a:solidFill>
              </a:rPr>
              <a:t> :    High Level Data Link Control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z="2400" b="1" dirty="0" smtClean="0">
                <a:solidFill>
                  <a:srgbClr val="FF9518"/>
                </a:solidFill>
              </a:rPr>
              <a:t>PPP</a:t>
            </a:r>
            <a:r>
              <a:rPr lang="en-US" sz="2400" dirty="0" smtClean="0">
                <a:solidFill>
                  <a:srgbClr val="000000"/>
                </a:solidFill>
              </a:rPr>
              <a:t>    :    Point to Point protocol</a:t>
            </a:r>
          </a:p>
          <a:p>
            <a:pPr marL="342900" indent="-342900" fontAlgn="base">
              <a:buFont typeface="Wingdings" panose="05000000000000000000" pitchFamily="2" charset="2"/>
              <a:buChar char="q"/>
            </a:pPr>
            <a:r>
              <a:rPr lang="en-US" sz="2400" dirty="0"/>
              <a:t>A Point-to-Point OSPF network type does not maintain a DR/BDR relationship.</a:t>
            </a:r>
          </a:p>
          <a:p>
            <a:pPr fontAlgn="base"/>
            <a:r>
              <a:rPr lang="en-US" sz="2400" dirty="0"/>
              <a:t>The Point-to-Point network type has a 10 second hello and 40 second dead timer</a:t>
            </a:r>
            <a:r>
              <a:rPr lang="en-US" sz="2400" dirty="0" smtClean="0"/>
              <a:t>.</a:t>
            </a:r>
          </a:p>
          <a:p>
            <a:pPr fontAlgn="base"/>
            <a:endParaRPr lang="en-US" sz="2400" dirty="0"/>
          </a:p>
          <a:p>
            <a:pPr marL="342900" indent="-342900" fontAlgn="base">
              <a:buFont typeface="Wingdings" panose="05000000000000000000" pitchFamily="2" charset="2"/>
              <a:buChar char="q"/>
            </a:pPr>
            <a:r>
              <a:rPr lang="en-US" sz="2400" dirty="0"/>
              <a:t>Point-to-Point network types are intended to be used between 2 directly connected routers.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endParaRPr lang="en-US" sz="2800" dirty="0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30581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911716" y="284637"/>
            <a:ext cx="10515600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en-US" sz="3200" dirty="0">
                <a:solidFill>
                  <a:schemeClr val="bg1"/>
                </a:solidFill>
              </a:rPr>
              <a:t/>
            </a:r>
            <a:br>
              <a:rPr lang="en-US" sz="3200" dirty="0">
                <a:solidFill>
                  <a:schemeClr val="bg1"/>
                </a:solidFill>
              </a:rPr>
            </a:br>
            <a:r>
              <a:rPr lang="en-US" sz="3200" dirty="0"/>
              <a:t/>
            </a:r>
            <a:br>
              <a:rPr lang="en-US" sz="3200" dirty="0"/>
            </a:br>
            <a:endParaRPr lang="ar-EG" sz="3200" dirty="0"/>
          </a:p>
        </p:txBody>
      </p:sp>
      <p:sp>
        <p:nvSpPr>
          <p:cNvPr id="14" name="TextBox 13"/>
          <p:cNvSpPr txBox="1"/>
          <p:nvPr/>
        </p:nvSpPr>
        <p:spPr>
          <a:xfrm>
            <a:off x="2210062" y="467767"/>
            <a:ext cx="759157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rgbClr val="FFC000"/>
                </a:solidFill>
              </a:rPr>
              <a:t>OSPF (open shortest path first)</a:t>
            </a:r>
            <a:endParaRPr lang="en-US" sz="4400" b="1" dirty="0">
              <a:solidFill>
                <a:srgbClr val="FFC000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09093" y="1658113"/>
            <a:ext cx="11763582" cy="38472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n-US" sz="2800" b="1" dirty="0" smtClean="0">
                <a:solidFill>
                  <a:srgbClr val="0070C0"/>
                </a:solidFill>
              </a:rPr>
              <a:t>2.Broadcast</a:t>
            </a:r>
            <a:endParaRPr lang="en-US" sz="2800" dirty="0"/>
          </a:p>
          <a:p>
            <a:pPr fontAlgn="base"/>
            <a:r>
              <a:rPr lang="en-US" sz="2400" dirty="0" smtClean="0"/>
              <a:t>When using Ethernet ports connected to Ethernet switches</a:t>
            </a:r>
          </a:p>
          <a:p>
            <a:pPr fontAlgn="base"/>
            <a:r>
              <a:rPr lang="en-US" sz="2400" b="1" dirty="0" smtClean="0">
                <a:solidFill>
                  <a:srgbClr val="0070C0"/>
                </a:solidFill>
              </a:rPr>
              <a:t>DR: Designated Router                               BDR : Back up Designated Router</a:t>
            </a:r>
            <a:endParaRPr lang="en-US" sz="2400" b="1" dirty="0">
              <a:solidFill>
                <a:srgbClr val="0070C0"/>
              </a:solidFill>
            </a:endParaRPr>
          </a:p>
          <a:p>
            <a:pPr marL="171450" indent="-457200" fontAlgn="base">
              <a:buFont typeface="Wingdings" panose="05000000000000000000" pitchFamily="2" charset="2"/>
              <a:buChar char="q"/>
            </a:pPr>
            <a:r>
              <a:rPr lang="en-US" sz="2400" dirty="0"/>
              <a:t>The Broadcast network type is the default for an OSPF enabled Ethernet interface</a:t>
            </a:r>
            <a:r>
              <a:rPr lang="en-US" sz="2400" dirty="0" smtClean="0"/>
              <a:t>.</a:t>
            </a:r>
          </a:p>
          <a:p>
            <a:pPr fontAlgn="base"/>
            <a:endParaRPr lang="en-US" sz="2400" dirty="0"/>
          </a:p>
          <a:p>
            <a:pPr marL="457200" indent="-457200" fontAlgn="base">
              <a:buFont typeface="Wingdings" panose="05000000000000000000" pitchFamily="2" charset="2"/>
              <a:buChar char="q"/>
            </a:pPr>
            <a:r>
              <a:rPr lang="en-US" sz="2400" dirty="0"/>
              <a:t>The Broadcast network type requires that a link support Layer 2 Broadcast capabilities</a:t>
            </a:r>
            <a:r>
              <a:rPr lang="en-US" sz="2400" dirty="0" smtClean="0"/>
              <a:t>.</a:t>
            </a:r>
          </a:p>
          <a:p>
            <a:pPr fontAlgn="base"/>
            <a:endParaRPr lang="en-US" sz="2400" dirty="0" smtClean="0"/>
          </a:p>
          <a:p>
            <a:pPr marL="457200" indent="-457200" fontAlgn="base">
              <a:buFont typeface="Wingdings" panose="05000000000000000000" pitchFamily="2" charset="2"/>
              <a:buChar char="q"/>
            </a:pPr>
            <a:r>
              <a:rPr lang="en-US" sz="2400" dirty="0" smtClean="0"/>
              <a:t>The </a:t>
            </a:r>
            <a:r>
              <a:rPr lang="en-US" sz="2400" dirty="0"/>
              <a:t>Broadcast network type has a 10 second hello and 40 second dead timer</a:t>
            </a:r>
            <a:r>
              <a:rPr lang="en-US" sz="2400" dirty="0" smtClean="0"/>
              <a:t>.</a:t>
            </a:r>
          </a:p>
          <a:p>
            <a:pPr fontAlgn="base"/>
            <a:endParaRPr lang="en-US" sz="2400" dirty="0" smtClean="0"/>
          </a:p>
          <a:p>
            <a:pPr marL="457200" indent="-457200" fontAlgn="base">
              <a:buFont typeface="Wingdings" panose="05000000000000000000" pitchFamily="2" charset="2"/>
              <a:buChar char="q"/>
            </a:pPr>
            <a:r>
              <a:rPr lang="en-US" sz="2400" dirty="0" smtClean="0"/>
              <a:t>An OSPF Broadcast network type requires the use of a DR/BDR.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40945044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911716" y="284637"/>
            <a:ext cx="10515600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en-US" sz="3200" dirty="0">
                <a:solidFill>
                  <a:schemeClr val="bg1"/>
                </a:solidFill>
              </a:rPr>
              <a:t/>
            </a:r>
            <a:br>
              <a:rPr lang="en-US" sz="3200" dirty="0">
                <a:solidFill>
                  <a:schemeClr val="bg1"/>
                </a:solidFill>
              </a:rPr>
            </a:br>
            <a:r>
              <a:rPr lang="en-US" sz="3200" dirty="0"/>
              <a:t/>
            </a:r>
            <a:br>
              <a:rPr lang="en-US" sz="3200" dirty="0"/>
            </a:br>
            <a:endParaRPr lang="ar-EG" sz="3200" dirty="0"/>
          </a:p>
        </p:txBody>
      </p:sp>
      <p:sp>
        <p:nvSpPr>
          <p:cNvPr id="14" name="TextBox 13"/>
          <p:cNvSpPr txBox="1"/>
          <p:nvPr/>
        </p:nvSpPr>
        <p:spPr>
          <a:xfrm>
            <a:off x="2210062" y="467767"/>
            <a:ext cx="759157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rgbClr val="FFC000"/>
                </a:solidFill>
              </a:rPr>
              <a:t>OSPF (open shortest path first)</a:t>
            </a:r>
            <a:endParaRPr lang="en-US" sz="4400" b="1" dirty="0">
              <a:solidFill>
                <a:srgbClr val="FFC000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309093" y="1605934"/>
            <a:ext cx="11763582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n-US" sz="2800" b="1" dirty="0" smtClean="0">
                <a:solidFill>
                  <a:srgbClr val="0070C0"/>
                </a:solidFill>
              </a:rPr>
              <a:t>2.NBMA (Non Broadcast Multi-Access) </a:t>
            </a:r>
          </a:p>
          <a:p>
            <a:pPr marL="457200" indent="-457200" fontAlgn="base">
              <a:buFont typeface="Wingdings" panose="05000000000000000000" pitchFamily="2" charset="2"/>
              <a:buChar char="q"/>
            </a:pPr>
            <a:r>
              <a:rPr lang="en-US" sz="2800" dirty="0"/>
              <a:t>Serial interface use Frame Relay Encapsulation </a:t>
            </a:r>
          </a:p>
          <a:p>
            <a:pPr marL="457200" indent="-457200" fontAlgn="base">
              <a:buFont typeface="Wingdings" panose="05000000000000000000" pitchFamily="2" charset="2"/>
              <a:buChar char="q"/>
            </a:pPr>
            <a:r>
              <a:rPr lang="en-US" sz="2800" dirty="0"/>
              <a:t>Some times require DR&amp;BDR</a:t>
            </a:r>
          </a:p>
          <a:p>
            <a:pPr fontAlgn="base"/>
            <a:r>
              <a:rPr lang="en-US" sz="2400" dirty="0" smtClean="0"/>
              <a:t>When using Ethernet ports connected to Ethernet switches</a:t>
            </a:r>
          </a:p>
          <a:p>
            <a:pPr fontAlgn="base"/>
            <a:r>
              <a:rPr lang="en-US" sz="2400" b="1" dirty="0" smtClean="0">
                <a:solidFill>
                  <a:srgbClr val="0070C0"/>
                </a:solidFill>
              </a:rPr>
              <a:t>DR: Designated Router                               BDR : Back up Designated Router</a:t>
            </a:r>
          </a:p>
          <a:p>
            <a:pPr fontAlgn="base"/>
            <a:endParaRPr lang="en-US" sz="2400" b="1" dirty="0">
              <a:solidFill>
                <a:srgbClr val="0070C0"/>
              </a:solidFill>
            </a:endParaRPr>
          </a:p>
          <a:p>
            <a:pPr marL="171450" indent="-457200" fontAlgn="base">
              <a:buFont typeface="Wingdings" panose="05000000000000000000" pitchFamily="2" charset="2"/>
              <a:buChar char="q"/>
            </a:pPr>
            <a:r>
              <a:rPr lang="en-US" sz="2400" dirty="0"/>
              <a:t>The Broadcast network type is the default for an OSPF enabled Ethernet interface</a:t>
            </a:r>
            <a:r>
              <a:rPr lang="en-US" sz="2400" dirty="0" smtClean="0"/>
              <a:t>.</a:t>
            </a:r>
            <a:endParaRPr lang="en-US" sz="2400" dirty="0"/>
          </a:p>
          <a:p>
            <a:pPr marL="457200" indent="-457200" fontAlgn="base">
              <a:buFont typeface="Wingdings" panose="05000000000000000000" pitchFamily="2" charset="2"/>
              <a:buChar char="q"/>
            </a:pPr>
            <a:r>
              <a:rPr lang="en-US" sz="2400" dirty="0"/>
              <a:t>The Broadcast network type requires that a link support Layer 2 Broadcast capabilities</a:t>
            </a:r>
            <a:r>
              <a:rPr lang="en-US" sz="2400" dirty="0" smtClean="0"/>
              <a:t>.</a:t>
            </a:r>
            <a:endParaRPr lang="en-US" sz="2400" dirty="0"/>
          </a:p>
          <a:p>
            <a:pPr marL="457200" indent="-457200" fontAlgn="base">
              <a:buFont typeface="Wingdings" panose="05000000000000000000" pitchFamily="2" charset="2"/>
              <a:buChar char="q"/>
            </a:pPr>
            <a:r>
              <a:rPr lang="en-US" sz="2400" dirty="0"/>
              <a:t>The Broadcast network type has a 10 second hello and 40 second dead timer</a:t>
            </a:r>
            <a:r>
              <a:rPr lang="en-US" sz="2400" dirty="0" smtClean="0"/>
              <a:t>.</a:t>
            </a:r>
            <a:endParaRPr lang="en-US" sz="2400" dirty="0"/>
          </a:p>
          <a:p>
            <a:pPr marL="457200" indent="-457200" fontAlgn="base">
              <a:buFont typeface="Wingdings" panose="05000000000000000000" pitchFamily="2" charset="2"/>
              <a:buChar char="q"/>
            </a:pPr>
            <a:r>
              <a:rPr lang="en-US" sz="2400" dirty="0"/>
              <a:t>An OSPF Broadcast network type requires the use of a DR/BDR.</a:t>
            </a:r>
          </a:p>
        </p:txBody>
      </p:sp>
    </p:spTree>
    <p:extLst>
      <p:ext uri="{BB962C8B-B14F-4D97-AF65-F5344CB8AC3E}">
        <p14:creationId xmlns:p14="http://schemas.microsoft.com/office/powerpoint/2010/main" val="25105058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911716" y="284637"/>
            <a:ext cx="10515600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en-US" sz="3200" dirty="0" smtClean="0">
                <a:solidFill>
                  <a:schemeClr val="bg1"/>
                </a:solidFill>
              </a:rPr>
              <a:t/>
            </a:r>
            <a:br>
              <a:rPr lang="en-US" sz="3200" dirty="0" smtClean="0">
                <a:solidFill>
                  <a:schemeClr val="bg1"/>
                </a:solidFill>
              </a:rPr>
            </a:br>
            <a:r>
              <a:rPr lang="en-US" sz="3200" dirty="0" smtClean="0"/>
              <a:t/>
            </a:r>
            <a:br>
              <a:rPr lang="en-US" sz="3200" dirty="0" smtClean="0"/>
            </a:br>
            <a:endParaRPr lang="ar-EG" sz="3200" dirty="0"/>
          </a:p>
        </p:txBody>
      </p:sp>
      <p:sp>
        <p:nvSpPr>
          <p:cNvPr id="14" name="TextBox 13"/>
          <p:cNvSpPr txBox="1"/>
          <p:nvPr/>
        </p:nvSpPr>
        <p:spPr>
          <a:xfrm>
            <a:off x="2210062" y="467767"/>
            <a:ext cx="759157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rgbClr val="FFC000"/>
                </a:solidFill>
              </a:rPr>
              <a:t>OSPF (open shortest path first)</a:t>
            </a:r>
            <a:endParaRPr lang="en-US" sz="4400" b="1" dirty="0">
              <a:solidFill>
                <a:srgbClr val="FFC000"/>
              </a:solidFill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7455801" y="1858908"/>
            <a:ext cx="4691665" cy="4023730"/>
            <a:chOff x="4429125" y="2009775"/>
            <a:chExt cx="3333750" cy="2838450"/>
          </a:xfrm>
        </p:grpSpPr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4429125" y="2009775"/>
              <a:ext cx="3333750" cy="2838450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272011" y="4314423"/>
              <a:ext cx="1490864" cy="463639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1" anchor="ctr"/>
            <a:lstStyle/>
            <a:p>
              <a:pPr algn="ctr"/>
              <a:endParaRPr lang="ar-EG"/>
            </a:p>
          </p:txBody>
        </p:sp>
      </p:grpSp>
      <p:sp>
        <p:nvSpPr>
          <p:cNvPr id="13" name="Rectangle 12"/>
          <p:cNvSpPr/>
          <p:nvPr/>
        </p:nvSpPr>
        <p:spPr>
          <a:xfrm>
            <a:off x="485741" y="1403276"/>
            <a:ext cx="7164310" cy="33855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600"/>
              </a:spcBef>
              <a:spcAft>
                <a:spcPts val="600"/>
              </a:spcAft>
            </a:pPr>
            <a:endParaRPr lang="en-US" sz="2800" b="1" dirty="0" smtClean="0">
              <a:solidFill>
                <a:srgbClr val="0070C0"/>
              </a:solidFill>
            </a:endParaRP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endParaRPr lang="en-US" sz="2800" b="1" dirty="0">
              <a:solidFill>
                <a:srgbClr val="0070C0"/>
              </a:solidFill>
            </a:endParaRP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endParaRPr lang="en-US" sz="2800" b="1" dirty="0" smtClean="0">
              <a:solidFill>
                <a:srgbClr val="0070C0"/>
              </a:solidFill>
            </a:endParaRP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v"/>
            </a:pPr>
            <a:r>
              <a:rPr lang="en-US" sz="2400" dirty="0">
                <a:solidFill>
                  <a:srgbClr val="000000"/>
                </a:solidFill>
              </a:rPr>
              <a:t>Based on the network type, OSPF router can elect one router to be a Designated </a:t>
            </a:r>
            <a:r>
              <a:rPr lang="en-US" sz="2400" dirty="0" smtClean="0">
                <a:solidFill>
                  <a:srgbClr val="000000"/>
                </a:solidFill>
              </a:rPr>
              <a:t>Router </a:t>
            </a:r>
            <a:r>
              <a:rPr lang="en-US" sz="2400" dirty="0">
                <a:solidFill>
                  <a:srgbClr val="000000"/>
                </a:solidFill>
              </a:rPr>
              <a:t>(DR) and one router to be a Backup Designated Router (BDR).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dirty="0" smtClean="0">
                <a:solidFill>
                  <a:srgbClr val="000000"/>
                </a:solidFill>
              </a:rPr>
              <a:t> </a:t>
            </a:r>
            <a:endParaRPr lang="en-US" sz="2800" dirty="0" smtClean="0">
              <a:solidFill>
                <a:srgbClr val="000000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383174" y="1373961"/>
            <a:ext cx="8666164" cy="4724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n-US" sz="2400" b="1" dirty="0">
                <a:solidFill>
                  <a:srgbClr val="FF9518"/>
                </a:solidFill>
              </a:rPr>
              <a:t>Role of  Designated Router </a:t>
            </a:r>
            <a:r>
              <a:rPr lang="en-US" sz="2400" b="1" dirty="0" smtClean="0">
                <a:solidFill>
                  <a:srgbClr val="FF9518"/>
                </a:solidFill>
              </a:rPr>
              <a:t> and </a:t>
            </a:r>
            <a:r>
              <a:rPr lang="en-US" sz="2400" b="1" dirty="0">
                <a:solidFill>
                  <a:srgbClr val="FF9518"/>
                </a:solidFill>
              </a:rPr>
              <a:t>Backup Designated </a:t>
            </a:r>
            <a:r>
              <a:rPr lang="en-US" sz="2400" b="1" dirty="0" smtClean="0">
                <a:solidFill>
                  <a:srgbClr val="FF9518"/>
                </a:solidFill>
              </a:rPr>
              <a:t>Router</a:t>
            </a:r>
            <a:endParaRPr lang="en-US" sz="2400" b="1" dirty="0">
              <a:solidFill>
                <a:srgbClr val="FF9518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08860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911716" y="284637"/>
            <a:ext cx="10515600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en-US" sz="3200" dirty="0">
                <a:solidFill>
                  <a:schemeClr val="bg1"/>
                </a:solidFill>
              </a:rPr>
              <a:t/>
            </a:r>
            <a:br>
              <a:rPr lang="en-US" sz="3200" dirty="0">
                <a:solidFill>
                  <a:schemeClr val="bg1"/>
                </a:solidFill>
              </a:rPr>
            </a:br>
            <a:r>
              <a:rPr lang="en-US" sz="3200" dirty="0"/>
              <a:t/>
            </a:r>
            <a:br>
              <a:rPr lang="en-US" sz="3200" dirty="0"/>
            </a:br>
            <a:endParaRPr lang="ar-EG" sz="3200" dirty="0"/>
          </a:p>
        </p:txBody>
      </p:sp>
      <p:sp>
        <p:nvSpPr>
          <p:cNvPr id="14" name="TextBox 13"/>
          <p:cNvSpPr txBox="1"/>
          <p:nvPr/>
        </p:nvSpPr>
        <p:spPr>
          <a:xfrm>
            <a:off x="2210062" y="467767"/>
            <a:ext cx="759157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rgbClr val="FFC000"/>
                </a:solidFill>
              </a:rPr>
              <a:t>OSPF (open shortest path first)</a:t>
            </a:r>
            <a:endParaRPr lang="en-US" sz="4400" b="1" dirty="0">
              <a:solidFill>
                <a:srgbClr val="FFC000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992890" y="1651375"/>
            <a:ext cx="10025915" cy="43396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z="2400" b="1" dirty="0">
                <a:solidFill>
                  <a:srgbClr val="FF9518"/>
                </a:solidFill>
              </a:rPr>
              <a:t> Designated Router  and Backup Designated </a:t>
            </a:r>
            <a:r>
              <a:rPr lang="en-US" sz="2400" b="1" dirty="0" smtClean="0">
                <a:solidFill>
                  <a:srgbClr val="FF9518"/>
                </a:solidFill>
              </a:rPr>
              <a:t>Router Election</a:t>
            </a:r>
            <a:endParaRPr lang="en-US" sz="2400" b="1" dirty="0">
              <a:solidFill>
                <a:srgbClr val="FF9518"/>
              </a:solidFill>
            </a:endParaRP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q"/>
            </a:pPr>
            <a:r>
              <a:rPr lang="en-US" sz="2400" dirty="0" smtClean="0">
                <a:solidFill>
                  <a:srgbClr val="000000"/>
                </a:solidFill>
              </a:rPr>
              <a:t>After all routers on a broadcast or NBMA are on two-way state , the DR and BDR elected before loading state according to :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AutoNum type="arabicPeriod"/>
            </a:pPr>
            <a:r>
              <a:rPr lang="en-US" sz="2400" dirty="0" smtClean="0">
                <a:solidFill>
                  <a:srgbClr val="000000"/>
                </a:solidFill>
              </a:rPr>
              <a:t>Router with the highest interface priority is DR and the next highest priority is the BDR .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v"/>
            </a:pPr>
            <a:r>
              <a:rPr lang="en-US" sz="2400" dirty="0" smtClean="0">
                <a:solidFill>
                  <a:srgbClr val="000000"/>
                </a:solidFill>
              </a:rPr>
              <a:t>Default priority is 1 for Ethernet interface 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v"/>
            </a:pPr>
            <a:r>
              <a:rPr lang="en-US" sz="2400" dirty="0" smtClean="0">
                <a:solidFill>
                  <a:srgbClr val="000000"/>
                </a:solidFill>
              </a:rPr>
              <a:t>Priority takes value (0- 255):</a:t>
            </a:r>
            <a:r>
              <a:rPr lang="en-US" sz="2400" b="1" dirty="0" smtClean="0">
                <a:solidFill>
                  <a:srgbClr val="FF0000"/>
                </a:solidFill>
              </a:rPr>
              <a:t>Zero priority </a:t>
            </a:r>
            <a:r>
              <a:rPr lang="en-US" sz="2400" dirty="0" smtClean="0">
                <a:solidFill>
                  <a:srgbClr val="000000"/>
                </a:solidFill>
              </a:rPr>
              <a:t>means  router is the </a:t>
            </a:r>
            <a:r>
              <a:rPr lang="en-US" sz="2400" b="1" dirty="0" smtClean="0">
                <a:solidFill>
                  <a:srgbClr val="0070C0"/>
                </a:solidFill>
              </a:rPr>
              <a:t>DR OTHER 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AutoNum type="arabicPeriod"/>
            </a:pPr>
            <a:endParaRPr lang="en-US" sz="2400" b="1" dirty="0" smtClean="0">
              <a:solidFill>
                <a:srgbClr val="0070C0"/>
              </a:solidFill>
            </a:endParaRPr>
          </a:p>
          <a:p>
            <a:pPr>
              <a:spcBef>
                <a:spcPts val="600"/>
              </a:spcBef>
              <a:spcAft>
                <a:spcPts val="600"/>
              </a:spcAft>
            </a:pPr>
            <a:endParaRPr lang="en-US" sz="2400" dirty="0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62854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911716" y="284637"/>
            <a:ext cx="10515600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en-US" sz="3200" dirty="0">
                <a:solidFill>
                  <a:schemeClr val="bg1"/>
                </a:solidFill>
              </a:rPr>
              <a:t/>
            </a:r>
            <a:br>
              <a:rPr lang="en-US" sz="3200" dirty="0">
                <a:solidFill>
                  <a:schemeClr val="bg1"/>
                </a:solidFill>
              </a:rPr>
            </a:br>
            <a:r>
              <a:rPr lang="en-US" sz="3200" dirty="0"/>
              <a:t/>
            </a:r>
            <a:br>
              <a:rPr lang="en-US" sz="3200" dirty="0"/>
            </a:br>
            <a:endParaRPr lang="ar-EG" sz="3200" dirty="0"/>
          </a:p>
        </p:txBody>
      </p:sp>
      <p:sp>
        <p:nvSpPr>
          <p:cNvPr id="14" name="TextBox 13"/>
          <p:cNvSpPr txBox="1"/>
          <p:nvPr/>
        </p:nvSpPr>
        <p:spPr>
          <a:xfrm>
            <a:off x="2210062" y="467767"/>
            <a:ext cx="759157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rgbClr val="FFC000"/>
                </a:solidFill>
              </a:rPr>
              <a:t>OSPF (open shortest path first)</a:t>
            </a:r>
            <a:endParaRPr lang="en-US" sz="4400" b="1" dirty="0">
              <a:solidFill>
                <a:srgbClr val="FFC000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307975" y="1764280"/>
            <a:ext cx="10025915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z="2400" b="1" dirty="0">
                <a:solidFill>
                  <a:srgbClr val="FF9518"/>
                </a:solidFill>
              </a:rPr>
              <a:t> </a:t>
            </a:r>
            <a:r>
              <a:rPr lang="en-US" sz="2400" b="1" dirty="0" smtClean="0"/>
              <a:t>2. If there are a tie on priority , then the routers’ election s depends on :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z="2400" b="1" dirty="0" smtClean="0">
                <a:solidFill>
                  <a:srgbClr val="0070C0"/>
                </a:solidFill>
              </a:rPr>
              <a:t>DR : Highest router-id 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z="2400" b="1" dirty="0" smtClean="0">
                <a:solidFill>
                  <a:srgbClr val="FF9518"/>
                </a:solidFill>
              </a:rPr>
              <a:t>BDR :  Next Highest router-id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endParaRPr lang="en-US" sz="2400" b="1" dirty="0" smtClean="0">
              <a:solidFill>
                <a:srgbClr val="0070C0"/>
              </a:solidFill>
            </a:endParaRPr>
          </a:p>
          <a:p>
            <a:pPr>
              <a:spcBef>
                <a:spcPts val="600"/>
              </a:spcBef>
              <a:spcAft>
                <a:spcPts val="600"/>
              </a:spcAft>
            </a:pPr>
            <a:endParaRPr lang="en-US" sz="2400" dirty="0" smtClean="0">
              <a:solidFill>
                <a:srgbClr val="000000"/>
              </a:solidFill>
            </a:endParaRPr>
          </a:p>
        </p:txBody>
      </p:sp>
      <p:sp>
        <p:nvSpPr>
          <p:cNvPr id="9" name="AutoShape 2" descr="Chapter 21 - OSPF Network Types and Neighbors Flashcards | Quizle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ar-EG"/>
          </a:p>
        </p:txBody>
      </p:sp>
      <p:sp>
        <p:nvSpPr>
          <p:cNvPr id="12" name="AutoShape 4" descr="Chapter 21 - OSPF Network Types and Neighbors Flashcards | Quizlet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ar-EG"/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134230" y="2781411"/>
            <a:ext cx="6515343" cy="26757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5805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911716" y="284637"/>
            <a:ext cx="10515600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en-US" sz="3200" dirty="0">
                <a:solidFill>
                  <a:schemeClr val="bg1"/>
                </a:solidFill>
              </a:rPr>
              <a:t/>
            </a:r>
            <a:br>
              <a:rPr lang="en-US" sz="3200" dirty="0">
                <a:solidFill>
                  <a:schemeClr val="bg1"/>
                </a:solidFill>
              </a:rPr>
            </a:br>
            <a:r>
              <a:rPr lang="en-US" sz="3200" dirty="0"/>
              <a:t/>
            </a:r>
            <a:br>
              <a:rPr lang="en-US" sz="3200" dirty="0"/>
            </a:br>
            <a:endParaRPr lang="ar-EG" sz="3200" dirty="0"/>
          </a:p>
        </p:txBody>
      </p:sp>
      <p:sp>
        <p:nvSpPr>
          <p:cNvPr id="14" name="TextBox 13"/>
          <p:cNvSpPr txBox="1"/>
          <p:nvPr/>
        </p:nvSpPr>
        <p:spPr>
          <a:xfrm>
            <a:off x="2210062" y="467767"/>
            <a:ext cx="759157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rgbClr val="FFC000"/>
                </a:solidFill>
              </a:rPr>
              <a:t>OSPF (open shortest path first)</a:t>
            </a:r>
            <a:endParaRPr lang="en-US" sz="4400" b="1" dirty="0">
              <a:solidFill>
                <a:srgbClr val="FFC000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992891" y="1651375"/>
            <a:ext cx="4861206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z="2400" b="1" dirty="0" smtClean="0">
                <a:solidFill>
                  <a:srgbClr val="FF9518"/>
                </a:solidFill>
              </a:rPr>
              <a:t>                                         OSPF Area 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q"/>
            </a:pPr>
            <a:r>
              <a:rPr lang="en-US" sz="2400" dirty="0" smtClean="0">
                <a:solidFill>
                  <a:srgbClr val="000000"/>
                </a:solidFill>
              </a:rPr>
              <a:t>It is  used to reduce the </a:t>
            </a:r>
            <a:r>
              <a:rPr lang="en-US" sz="2400" dirty="0" smtClean="0">
                <a:solidFill>
                  <a:srgbClr val="FF0000"/>
                </a:solidFill>
              </a:rPr>
              <a:t>size of topology table to speed up the route </a:t>
            </a:r>
            <a:r>
              <a:rPr lang="en-US" sz="2400" dirty="0" smtClean="0">
                <a:solidFill>
                  <a:srgbClr val="000000"/>
                </a:solidFill>
              </a:rPr>
              <a:t>calculation  and </a:t>
            </a:r>
            <a:r>
              <a:rPr lang="en-US" sz="2400" dirty="0" smtClean="0">
                <a:solidFill>
                  <a:srgbClr val="0070C0"/>
                </a:solidFill>
              </a:rPr>
              <a:t>reduce router hardware resources.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q"/>
            </a:pPr>
            <a:r>
              <a:rPr lang="en-US" sz="2400" dirty="0" smtClean="0">
                <a:solidFill>
                  <a:srgbClr val="0070C0"/>
                </a:solidFill>
              </a:rPr>
              <a:t>Before using multiple Area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en-US" sz="2400" dirty="0" smtClean="0"/>
              <a:t>All routers know all topology information 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endParaRPr lang="en-US" sz="2400" dirty="0" smtClean="0">
              <a:solidFill>
                <a:srgbClr val="0070C0"/>
              </a:solidFill>
            </a:endParaRP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253399" y="1658113"/>
            <a:ext cx="6819276" cy="36241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00333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911716" y="284637"/>
            <a:ext cx="10515600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en-US" sz="3200" dirty="0">
                <a:solidFill>
                  <a:schemeClr val="bg1"/>
                </a:solidFill>
              </a:rPr>
              <a:t/>
            </a:r>
            <a:br>
              <a:rPr lang="en-US" sz="3200" dirty="0">
                <a:solidFill>
                  <a:schemeClr val="bg1"/>
                </a:solidFill>
              </a:rPr>
            </a:br>
            <a:r>
              <a:rPr lang="en-US" sz="3200" dirty="0"/>
              <a:t/>
            </a:r>
            <a:br>
              <a:rPr lang="en-US" sz="3200" dirty="0"/>
            </a:br>
            <a:endParaRPr lang="ar-EG" sz="3200" dirty="0"/>
          </a:p>
        </p:txBody>
      </p:sp>
      <p:sp>
        <p:nvSpPr>
          <p:cNvPr id="14" name="TextBox 13"/>
          <p:cNvSpPr txBox="1"/>
          <p:nvPr/>
        </p:nvSpPr>
        <p:spPr>
          <a:xfrm>
            <a:off x="2210062" y="467767"/>
            <a:ext cx="759157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rgbClr val="FFC000"/>
                </a:solidFill>
              </a:rPr>
              <a:t>OSPF (open shortest path first)</a:t>
            </a:r>
            <a:endParaRPr lang="en-US" sz="4400" b="1" dirty="0">
              <a:solidFill>
                <a:srgbClr val="FFC000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656202" y="1250715"/>
            <a:ext cx="4007444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z="2800" b="1" dirty="0" smtClean="0">
                <a:solidFill>
                  <a:srgbClr val="0070C0"/>
                </a:solidFill>
              </a:rPr>
              <a:t>After  </a:t>
            </a:r>
            <a:r>
              <a:rPr lang="en-US" sz="2800" b="1" dirty="0">
                <a:solidFill>
                  <a:srgbClr val="0070C0"/>
                </a:solidFill>
              </a:rPr>
              <a:t>using multiple </a:t>
            </a:r>
            <a:r>
              <a:rPr lang="en-US" sz="2800" b="1" dirty="0" smtClean="0">
                <a:solidFill>
                  <a:srgbClr val="0070C0"/>
                </a:solidFill>
              </a:rPr>
              <a:t>Area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q"/>
            </a:pPr>
            <a:endParaRPr lang="en-US" b="1" dirty="0">
              <a:solidFill>
                <a:srgbClr val="0070C0"/>
              </a:solidFill>
            </a:endParaRPr>
          </a:p>
        </p:txBody>
      </p:sp>
      <p:grpSp>
        <p:nvGrpSpPr>
          <p:cNvPr id="15" name="Group 14"/>
          <p:cNvGrpSpPr/>
          <p:nvPr/>
        </p:nvGrpSpPr>
        <p:grpSpPr>
          <a:xfrm>
            <a:off x="2210062" y="1888900"/>
            <a:ext cx="7092313" cy="3781643"/>
            <a:chOff x="2210062" y="1888900"/>
            <a:chExt cx="7092313" cy="3781643"/>
          </a:xfrm>
        </p:grpSpPr>
        <p:pic>
          <p:nvPicPr>
            <p:cNvPr id="6148" name="Picture 4" descr="أنواع الـ OSPF Area | كونكت للتقنية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10062" y="1888900"/>
              <a:ext cx="7092313" cy="378164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3" name="Rectangle 12"/>
            <p:cNvSpPr/>
            <p:nvPr/>
          </p:nvSpPr>
          <p:spPr>
            <a:xfrm>
              <a:off x="5589432" y="5267459"/>
              <a:ext cx="2627290" cy="24152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1" anchor="ctr"/>
            <a:lstStyle/>
            <a:p>
              <a:pPr algn="ctr"/>
              <a:r>
                <a:rPr lang="en-US" dirty="0" smtClean="0"/>
                <a:t>(Autonomous System)</a:t>
              </a:r>
              <a:endParaRPr lang="ar-EG" dirty="0"/>
            </a:p>
          </p:txBody>
        </p:sp>
      </p:grpSp>
    </p:spTree>
    <p:extLst>
      <p:ext uri="{BB962C8B-B14F-4D97-AF65-F5344CB8AC3E}">
        <p14:creationId xmlns:p14="http://schemas.microsoft.com/office/powerpoint/2010/main" val="14645093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911716" y="284637"/>
            <a:ext cx="10515600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en-US" sz="3200" dirty="0">
                <a:solidFill>
                  <a:schemeClr val="bg1"/>
                </a:solidFill>
              </a:rPr>
              <a:t/>
            </a:r>
            <a:br>
              <a:rPr lang="en-US" sz="3200" dirty="0">
                <a:solidFill>
                  <a:schemeClr val="bg1"/>
                </a:solidFill>
              </a:rPr>
            </a:br>
            <a:r>
              <a:rPr lang="en-US" sz="3200" dirty="0"/>
              <a:t/>
            </a:r>
            <a:br>
              <a:rPr lang="en-US" sz="3200" dirty="0"/>
            </a:br>
            <a:endParaRPr lang="ar-EG" sz="3200" dirty="0"/>
          </a:p>
        </p:txBody>
      </p:sp>
      <p:sp>
        <p:nvSpPr>
          <p:cNvPr id="14" name="TextBox 13"/>
          <p:cNvSpPr txBox="1"/>
          <p:nvPr/>
        </p:nvSpPr>
        <p:spPr>
          <a:xfrm>
            <a:off x="2210062" y="467767"/>
            <a:ext cx="759157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rgbClr val="FFC000"/>
                </a:solidFill>
              </a:rPr>
              <a:t>OSPF (open shortest path first)</a:t>
            </a:r>
            <a:endParaRPr lang="en-US" sz="4400" b="1" dirty="0">
              <a:solidFill>
                <a:srgbClr val="FFC000"/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72016" y="1923522"/>
            <a:ext cx="9024360" cy="4030251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4570614" y="1474343"/>
            <a:ext cx="342716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z="2800" b="1" dirty="0">
                <a:solidFill>
                  <a:srgbClr val="0070C0"/>
                </a:solidFill>
              </a:rPr>
              <a:t>OSPF Area Design</a:t>
            </a:r>
            <a:r>
              <a:rPr lang="en-US" b="1" dirty="0">
                <a:solidFill>
                  <a:srgbClr val="FF9518"/>
                </a:solidFill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31176038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911716" y="284637"/>
            <a:ext cx="10515600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en-US" sz="3200" dirty="0">
                <a:solidFill>
                  <a:schemeClr val="bg1"/>
                </a:solidFill>
              </a:rPr>
              <a:t/>
            </a:r>
            <a:br>
              <a:rPr lang="en-US" sz="3200" dirty="0">
                <a:solidFill>
                  <a:schemeClr val="bg1"/>
                </a:solidFill>
              </a:rPr>
            </a:br>
            <a:r>
              <a:rPr lang="en-US" sz="3200" dirty="0"/>
              <a:t/>
            </a:r>
            <a:br>
              <a:rPr lang="en-US" sz="3200" dirty="0"/>
            </a:br>
            <a:endParaRPr lang="ar-EG" sz="3200" dirty="0"/>
          </a:p>
        </p:txBody>
      </p:sp>
      <p:sp>
        <p:nvSpPr>
          <p:cNvPr id="14" name="TextBox 13"/>
          <p:cNvSpPr txBox="1"/>
          <p:nvPr/>
        </p:nvSpPr>
        <p:spPr>
          <a:xfrm>
            <a:off x="2210062" y="467767"/>
            <a:ext cx="759157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rgbClr val="FFC000"/>
                </a:solidFill>
              </a:rPr>
              <a:t>OSPF (open shortest path first)</a:t>
            </a:r>
            <a:endParaRPr lang="en-US" sz="4400" b="1" dirty="0">
              <a:solidFill>
                <a:srgbClr val="FFC000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992890" y="1651375"/>
            <a:ext cx="10025915" cy="41242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z="2400" b="1" dirty="0" smtClean="0">
                <a:solidFill>
                  <a:srgbClr val="FF9518"/>
                </a:solidFill>
              </a:rPr>
              <a:t>                                         OSPF Area Design</a:t>
            </a:r>
            <a:r>
              <a:rPr lang="en-US" sz="2400" b="1" dirty="0">
                <a:solidFill>
                  <a:srgbClr val="FF9518"/>
                </a:solidFill>
              </a:rPr>
              <a:t> </a:t>
            </a:r>
            <a:endParaRPr lang="en-US" sz="2400" b="1" dirty="0" smtClean="0">
              <a:solidFill>
                <a:srgbClr val="FF9518"/>
              </a:solidFill>
            </a:endParaRP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v"/>
            </a:pPr>
            <a:r>
              <a:rPr lang="en-US" sz="2400" dirty="0" smtClean="0">
                <a:solidFill>
                  <a:srgbClr val="000000"/>
                </a:solidFill>
              </a:rPr>
              <a:t> We must use central area called backbone area (Area 0)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v"/>
            </a:pPr>
            <a:r>
              <a:rPr lang="en-US" sz="2400" dirty="0" smtClean="0">
                <a:solidFill>
                  <a:srgbClr val="000000"/>
                </a:solidFill>
              </a:rPr>
              <a:t>All other areas  should be around backbone area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v"/>
            </a:pPr>
            <a:r>
              <a:rPr lang="en-US" sz="2400" dirty="0" smtClean="0">
                <a:solidFill>
                  <a:srgbClr val="000000"/>
                </a:solidFill>
              </a:rPr>
              <a:t>Also areas help to organize ip structure 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v"/>
            </a:pPr>
            <a:r>
              <a:rPr lang="en-US" sz="2400" dirty="0" smtClean="0">
                <a:solidFill>
                  <a:srgbClr val="000000"/>
                </a:solidFill>
              </a:rPr>
              <a:t>OSPF route types: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z="2400" dirty="0" smtClean="0">
                <a:solidFill>
                  <a:srgbClr val="000000"/>
                </a:solidFill>
              </a:rPr>
              <a:t>1.Intra Area :Routes from the same area  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z="2400" dirty="0" smtClean="0">
                <a:solidFill>
                  <a:srgbClr val="000000"/>
                </a:solidFill>
              </a:rPr>
              <a:t>2. Inter Area: Routes from an other Area through </a:t>
            </a:r>
            <a:r>
              <a:rPr lang="en-US" sz="2400" b="1" dirty="0" smtClean="0">
                <a:solidFill>
                  <a:srgbClr val="0070C0"/>
                </a:solidFill>
              </a:rPr>
              <a:t>ABR </a:t>
            </a:r>
            <a:r>
              <a:rPr lang="en-US" sz="2400" dirty="0">
                <a:solidFill>
                  <a:srgbClr val="000000"/>
                </a:solidFill>
              </a:rPr>
              <a:t>(</a:t>
            </a:r>
            <a:r>
              <a:rPr lang="en-US" sz="2400" dirty="0" smtClean="0">
                <a:solidFill>
                  <a:srgbClr val="000000"/>
                </a:solidFill>
              </a:rPr>
              <a:t>Area border Router)</a:t>
            </a:r>
            <a:endParaRPr lang="en-US" sz="2400" b="1" dirty="0" smtClean="0">
              <a:solidFill>
                <a:srgbClr val="0070C0"/>
              </a:solidFill>
            </a:endParaRPr>
          </a:p>
          <a:p>
            <a:pPr>
              <a:spcBef>
                <a:spcPts val="600"/>
              </a:spcBef>
              <a:spcAft>
                <a:spcPts val="600"/>
              </a:spcAft>
            </a:pPr>
            <a:endParaRPr lang="en-US" sz="2400" dirty="0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72597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1964" y="-117903"/>
            <a:ext cx="12335929" cy="7093806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>
          <a:xfrm rot="10800000">
            <a:off x="-156351" y="-135287"/>
            <a:ext cx="12504703" cy="7128574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27000"/>
                </a:schemeClr>
              </a:gs>
              <a:gs pos="100000">
                <a:srgbClr val="FF9518">
                  <a:alpha val="39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39261" y="-101602"/>
            <a:ext cx="4169394" cy="713704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4934428"/>
            <a:ext cx="1699476" cy="152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45630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5175</TotalTime>
  <Words>408</Words>
  <Application>Microsoft Office PowerPoint</Application>
  <PresentationFormat>Widescreen</PresentationFormat>
  <Paragraphs>108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21" baseType="lpstr">
      <vt:lpstr>Arial</vt:lpstr>
      <vt:lpstr>Calibri</vt:lpstr>
      <vt:lpstr>Calibri Light</vt:lpstr>
      <vt:lpstr>Tajawal</vt:lpstr>
      <vt:lpstr>Tajawal Medium</vt:lpstr>
      <vt:lpstr>Times New Roman</vt:lpstr>
      <vt:lpstr>Wingdings</vt:lpstr>
      <vt:lpstr>Office Theme</vt:lpstr>
      <vt:lpstr>PowerPoint Presentation</vt:lpstr>
      <vt:lpstr>   </vt:lpstr>
      <vt:lpstr>   </vt:lpstr>
      <vt:lpstr>   </vt:lpstr>
      <vt:lpstr>   </vt:lpstr>
      <vt:lpstr>   </vt:lpstr>
      <vt:lpstr>   </vt:lpstr>
      <vt:lpstr>   </vt:lpstr>
      <vt:lpstr>   </vt:lpstr>
      <vt:lpstr>   </vt:lpstr>
      <vt:lpstr>   </vt:lpstr>
      <vt:lpstr>   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BLUE</cp:lastModifiedBy>
  <cp:revision>247</cp:revision>
  <dcterms:created xsi:type="dcterms:W3CDTF">2021-08-03T13:03:26Z</dcterms:created>
  <dcterms:modified xsi:type="dcterms:W3CDTF">2022-05-04T22:24:32Z</dcterms:modified>
</cp:coreProperties>
</file>