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597" r:id="rId6"/>
    <p:sldId id="556" r:id="rId7"/>
    <p:sldId id="557" r:id="rId8"/>
    <p:sldId id="558" r:id="rId9"/>
    <p:sldId id="559" r:id="rId10"/>
    <p:sldId id="560" r:id="rId11"/>
    <p:sldId id="561" r:id="rId12"/>
    <p:sldId id="562" r:id="rId13"/>
    <p:sldId id="563" r:id="rId14"/>
    <p:sldId id="564" r:id="rId15"/>
    <p:sldId id="565" r:id="rId16"/>
    <p:sldId id="566" r:id="rId17"/>
    <p:sldId id="567" r:id="rId18"/>
    <p:sldId id="568" r:id="rId19"/>
    <p:sldId id="569" r:id="rId20"/>
    <p:sldId id="570" r:id="rId21"/>
    <p:sldId id="571" r:id="rId22"/>
    <p:sldId id="572" r:id="rId23"/>
    <p:sldId id="573" r:id="rId24"/>
    <p:sldId id="574" r:id="rId25"/>
    <p:sldId id="576" r:id="rId26"/>
    <p:sldId id="580" r:id="rId27"/>
    <p:sldId id="579" r:id="rId28"/>
    <p:sldId id="581" r:id="rId29"/>
    <p:sldId id="582" r:id="rId30"/>
    <p:sldId id="583" r:id="rId31"/>
    <p:sldId id="584" r:id="rId32"/>
    <p:sldId id="585" r:id="rId33"/>
    <p:sldId id="598" r:id="rId34"/>
    <p:sldId id="586" r:id="rId35"/>
    <p:sldId id="587" r:id="rId36"/>
    <p:sldId id="595" r:id="rId37"/>
    <p:sldId id="596" r:id="rId38"/>
    <p:sldId id="599" r:id="rId39"/>
    <p:sldId id="600" r:id="rId40"/>
    <p:sldId id="601" r:id="rId41"/>
    <p:sldId id="603" r:id="rId42"/>
    <p:sldId id="604" r:id="rId43"/>
    <p:sldId id="602" r:id="rId44"/>
    <p:sldId id="591" r:id="rId45"/>
    <p:sldId id="592" r:id="rId46"/>
    <p:sldId id="593" r:id="rId47"/>
    <p:sldId id="594"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7"/>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6"/>
            <p14:sldId id="580"/>
            <p14:sldId id="579"/>
            <p14:sldId id="581"/>
            <p14:sldId id="582"/>
            <p14:sldId id="583"/>
            <p14:sldId id="584"/>
            <p14:sldId id="585"/>
            <p14:sldId id="598"/>
            <p14:sldId id="586"/>
            <p14:sldId id="587"/>
            <p14:sldId id="595"/>
            <p14:sldId id="596"/>
          </p14:sldIdLst>
        </p14:section>
        <p14:section name="Default Section" id="{0A1D8632-4260-4255-B916-5514E7E27E63}">
          <p14:sldIdLst>
            <p14:sldId id="599"/>
            <p14:sldId id="600"/>
            <p14:sldId id="601"/>
            <p14:sldId id="603"/>
            <p14:sldId id="604"/>
            <p14:sldId id="602"/>
          </p14:sldIdLst>
        </p14:section>
        <p14:section name="Untitled Section" id="{8507E222-0B6F-418A-BCFB-C23C605585F6}">
          <p14:sldIdLst>
            <p14:sldId id="591"/>
            <p14:sldId id="592"/>
            <p14:sldId id="593"/>
            <p14:sldId id="59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5" autoAdjust="0"/>
    <p:restoredTop sz="93738" autoAdjust="0"/>
  </p:normalViewPr>
  <p:slideViewPr>
    <p:cSldViewPr snapToGrid="0">
      <p:cViewPr varScale="1">
        <p:scale>
          <a:sx n="67" d="100"/>
          <a:sy n="67"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E:\SHRM\Ch.10\CH.10%20APPLICATION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Sheet2!$C$1</c:f>
              <c:strCache>
                <c:ptCount val="1"/>
                <c:pt idx="0">
                  <c:v>Incidents</c:v>
                </c:pt>
              </c:strCache>
            </c:strRef>
          </c:tx>
          <c:spPr>
            <a:solidFill>
              <a:schemeClr val="accent1"/>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Sheet2!$C$2:$C$7</c:f>
              <c:numCache>
                <c:formatCode>General</c:formatCode>
                <c:ptCount val="6"/>
                <c:pt idx="0">
                  <c:v>5</c:v>
                </c:pt>
                <c:pt idx="1">
                  <c:v>2</c:v>
                </c:pt>
                <c:pt idx="2">
                  <c:v>7</c:v>
                </c:pt>
                <c:pt idx="3">
                  <c:v>1</c:v>
                </c:pt>
                <c:pt idx="4">
                  <c:v>9</c:v>
                </c:pt>
                <c:pt idx="5">
                  <c:v>3</c:v>
                </c:pt>
              </c:numCache>
            </c:numRef>
          </c:val>
          <c:extLst>
            <c:ext xmlns:c16="http://schemas.microsoft.com/office/drawing/2014/chart" uri="{C3380CC4-5D6E-409C-BE32-E72D297353CC}">
              <c16:uniqueId val="{00000000-A8ED-407A-896F-B0943EFD37A7}"/>
            </c:ext>
          </c:extLst>
        </c:ser>
        <c:ser>
          <c:idx val="1"/>
          <c:order val="1"/>
          <c:tx>
            <c:strRef>
              <c:f>Sheet2!$D$1</c:f>
              <c:strCache>
                <c:ptCount val="1"/>
                <c:pt idx="0">
                  <c:v>Lost Time (Hours)</c:v>
                </c:pt>
              </c:strCache>
            </c:strRef>
          </c:tx>
          <c:spPr>
            <a:solidFill>
              <a:schemeClr val="accent2"/>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Sheet2!$D$2:$D$7</c:f>
              <c:numCache>
                <c:formatCode>General</c:formatCode>
                <c:ptCount val="6"/>
                <c:pt idx="0">
                  <c:v>12</c:v>
                </c:pt>
                <c:pt idx="1">
                  <c:v>4</c:v>
                </c:pt>
                <c:pt idx="2">
                  <c:v>20</c:v>
                </c:pt>
                <c:pt idx="3">
                  <c:v>0</c:v>
                </c:pt>
                <c:pt idx="4">
                  <c:v>35</c:v>
                </c:pt>
                <c:pt idx="5">
                  <c:v>6</c:v>
                </c:pt>
              </c:numCache>
            </c:numRef>
          </c:val>
          <c:extLst>
            <c:ext xmlns:c16="http://schemas.microsoft.com/office/drawing/2014/chart" uri="{C3380CC4-5D6E-409C-BE32-E72D297353CC}">
              <c16:uniqueId val="{00000001-A8ED-407A-896F-B0943EFD37A7}"/>
            </c:ext>
          </c:extLst>
        </c:ser>
        <c:ser>
          <c:idx val="2"/>
          <c:order val="2"/>
          <c:tx>
            <c:strRef>
              <c:f>Sheet2!$E$1</c:f>
              <c:strCache>
                <c:ptCount val="1"/>
                <c:pt idx="0">
                  <c:v>Overtime Hours</c:v>
                </c:pt>
              </c:strCache>
            </c:strRef>
          </c:tx>
          <c:spPr>
            <a:solidFill>
              <a:schemeClr val="accent3"/>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Sheet2!$E$2:$E$7</c:f>
              <c:numCache>
                <c:formatCode>General</c:formatCode>
                <c:ptCount val="6"/>
                <c:pt idx="0">
                  <c:v>180</c:v>
                </c:pt>
                <c:pt idx="1">
                  <c:v>90</c:v>
                </c:pt>
                <c:pt idx="2">
                  <c:v>220</c:v>
                </c:pt>
                <c:pt idx="3">
                  <c:v>80</c:v>
                </c:pt>
                <c:pt idx="4">
                  <c:v>260</c:v>
                </c:pt>
                <c:pt idx="5">
                  <c:v>100</c:v>
                </c:pt>
              </c:numCache>
            </c:numRef>
          </c:val>
          <c:extLst>
            <c:ext xmlns:c16="http://schemas.microsoft.com/office/drawing/2014/chart" uri="{C3380CC4-5D6E-409C-BE32-E72D297353CC}">
              <c16:uniqueId val="{00000002-A8ED-407A-896F-B0943EFD37A7}"/>
            </c:ext>
          </c:extLst>
        </c:ser>
        <c:dLbls>
          <c:showLegendKey val="0"/>
          <c:showVal val="0"/>
          <c:showCatName val="0"/>
          <c:showSerName val="0"/>
          <c:showPercent val="0"/>
          <c:showBubbleSize val="0"/>
        </c:dLbls>
        <c:gapWidth val="219"/>
        <c:overlap val="-27"/>
        <c:axId val="735392863"/>
        <c:axId val="735398623"/>
      </c:barChart>
      <c:catAx>
        <c:axId val="7353928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35398623"/>
        <c:crosses val="autoZero"/>
        <c:auto val="1"/>
        <c:lblAlgn val="ctr"/>
        <c:lblOffset val="100"/>
        <c:noMultiLvlLbl val="0"/>
      </c:catAx>
      <c:valAx>
        <c:axId val="73539862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3539286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0535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654327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102579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79599-B998-AF51-B734-B939DFCF78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45EEE5-8598-7AD4-519F-A4D06CE538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03F15-87D9-3025-2643-9AF08AF4E5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089BBA-98CE-4D2E-34E4-CFFA9A911ABE}"/>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7317393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813FA-47CD-7F7F-FEBF-BBA2F51123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C2B5D4-F8CB-E091-55D0-630EFFC6AD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9B270A-5FE5-ACD3-C8DA-E5CE6A4BBD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D43675-DDB6-68E8-FCFD-B4C4FFC589CB}"/>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535836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035679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63110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13366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43656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33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17.jpeg"/><Relationship Id="rId4" Type="http://schemas.openxmlformats.org/officeDocument/2006/relationships/image" Target="../media/image16.jpeg"/></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24.sv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1" name="TextBox 30"/>
          <p:cNvSpPr txBox="1"/>
          <p:nvPr/>
        </p:nvSpPr>
        <p:spPr>
          <a:xfrm>
            <a:off x="673669" y="2424037"/>
            <a:ext cx="462793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 Human Resources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2" y="5929382"/>
            <a:ext cx="394408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Occupational Health &amp; Safety</a:t>
            </a:r>
          </a:p>
        </p:txBody>
      </p:sp>
      <p:sp>
        <p:nvSpPr>
          <p:cNvPr id="46" name="TextBox 45"/>
          <p:cNvSpPr txBox="1"/>
          <p:nvPr/>
        </p:nvSpPr>
        <p:spPr>
          <a:xfrm>
            <a:off x="329269" y="5104240"/>
            <a:ext cx="1093826" cy="400110"/>
          </a:xfrm>
          <a:prstGeom prst="rect">
            <a:avLst/>
          </a:prstGeom>
          <a:noFill/>
        </p:spPr>
        <p:txBody>
          <a:bodyPr wrap="none" rtlCol="0">
            <a:spAutoFit/>
          </a:bodyPr>
          <a:lstStyle/>
          <a:p>
            <a:r>
              <a:rPr lang="en-US" sz="2000" dirty="0">
                <a:latin typeface="Alexandria" charset="0"/>
                <a:cs typeface="Alexandria" charset="0"/>
              </a:rPr>
              <a:t>Week 11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46796"/>
            <a:ext cx="8417320" cy="2805320"/>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sz="2000" dirty="0">
                <a:latin typeface="Alexandria"/>
              </a:rPr>
              <a:t>Discuss the importance of employees safety</a:t>
            </a:r>
          </a:p>
          <a:p>
            <a:pPr marL="285750" lvl="0" indent="-285750">
              <a:lnSpc>
                <a:spcPct val="150000"/>
              </a:lnSpc>
              <a:buFont typeface="Arial" panose="020B0604020202020204" pitchFamily="34" charset="0"/>
              <a:buChar char="•"/>
            </a:pPr>
            <a:r>
              <a:rPr lang="en-US" sz="2000" dirty="0">
                <a:latin typeface="Alexandria"/>
              </a:rPr>
              <a:t> Explain in basic causes of accidents.</a:t>
            </a:r>
          </a:p>
          <a:p>
            <a:pPr marL="285750" lvl="0" indent="-285750">
              <a:lnSpc>
                <a:spcPct val="150000"/>
              </a:lnSpc>
              <a:buFont typeface="Arial" panose="020B0604020202020204" pitchFamily="34" charset="0"/>
              <a:buChar char="•"/>
            </a:pPr>
            <a:r>
              <a:rPr lang="en-US" sz="2000" dirty="0">
                <a:latin typeface="Alexandria"/>
              </a:rPr>
              <a:t>Explain how to prevent accidents at work.</a:t>
            </a:r>
          </a:p>
          <a:p>
            <a:pPr marL="285750" lvl="0" indent="-285750">
              <a:lnSpc>
                <a:spcPct val="150000"/>
              </a:lnSpc>
              <a:buFont typeface="Arial" panose="020B0604020202020204" pitchFamily="34" charset="0"/>
              <a:buChar char="•"/>
            </a:pPr>
            <a:r>
              <a:rPr lang="en-US" sz="2000" dirty="0">
                <a:latin typeface="Alexandria"/>
              </a:rPr>
              <a:t>Discuss major health problems at work and how to remedy them.</a:t>
            </a:r>
          </a:p>
          <a:p>
            <a:pPr marL="285750" lvl="0" indent="-285750">
              <a:lnSpc>
                <a:spcPct val="150000"/>
              </a:lnSpc>
              <a:buFont typeface="Arial" panose="020B0604020202020204" pitchFamily="34" charset="0"/>
              <a:buChar char="•"/>
            </a:pPr>
            <a:r>
              <a:rPr lang="en-US" sz="2000" dirty="0">
                <a:latin typeface="Alexandria"/>
              </a:rPr>
              <a:t>Discuss the main elements in an occupational security and risk management programs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7146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 Case of Catastrophic Failure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3554819"/>
          </a:xfrm>
          <a:prstGeom prst="rect">
            <a:avLst/>
          </a:prstGeom>
          <a:noFill/>
        </p:spPr>
        <p:txBody>
          <a:bodyPr wrap="square" rtlCol="0">
            <a:spAutoFit/>
          </a:bodyPr>
          <a:lstStyle/>
          <a:p>
            <a:endParaRPr lang="en-US" dirty="0"/>
          </a:p>
          <a:p>
            <a:pPr algn="just"/>
            <a:r>
              <a:rPr lang="en-US" dirty="0">
                <a:latin typeface="Alexandria"/>
              </a:rPr>
              <a:t>In April 2010, the </a:t>
            </a:r>
            <a:r>
              <a:rPr lang="en-US" dirty="0" err="1">
                <a:latin typeface="Alexandria"/>
              </a:rPr>
              <a:t>Deepwater</a:t>
            </a:r>
            <a:r>
              <a:rPr lang="en-US" dirty="0">
                <a:latin typeface="Alexandria"/>
              </a:rPr>
              <a:t> Horizon, a semi-submersible mobile offshore drilling unit operated by BP in the Gulf of Mexico, experienced a catastrophic explosion. This event tragically claimed the lives of 11 workers and resulted in the largest marine oil spill in history. The incident began with a blowout, a sudden and uncontrolled release of crude oil and natural gas from a well. The explosion and subsequent fire destroyed the rig, which eventually sank, leaving the wellhead gushing oil into the Gulf for 87 days.   </a:t>
            </a:r>
          </a:p>
          <a:p>
            <a:pPr marL="285750" marR="0" lvl="0" indent="-285750" algn="just" rtl="0">
              <a:lnSpc>
                <a:spcPct val="150000"/>
              </a:lnSpc>
              <a:spcBef>
                <a:spcPts val="0"/>
              </a:spcBef>
              <a:spcAft>
                <a:spcPts val="0"/>
              </a:spcAft>
              <a:buFont typeface="Arial" panose="020B0604020202020204" pitchFamily="34" charset="0"/>
              <a:buChar char="•"/>
            </a:pPr>
            <a:endParaRPr lang="en-US" b="1" dirty="0">
              <a:solidFill>
                <a:srgbClr val="2D3956"/>
              </a:solidFill>
              <a:latin typeface="Alexandria"/>
              <a:cs typeface="Times New Roman" panose="02020603050405020304" pitchFamily="18" charset="0"/>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818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2862322"/>
          </a:xfrm>
          <a:prstGeom prst="rect">
            <a:avLst/>
          </a:prstGeom>
          <a:noFill/>
        </p:spPr>
        <p:txBody>
          <a:bodyPr wrap="square" rtlCol="0">
            <a:spAutoFit/>
          </a:bodyPr>
          <a:lstStyle/>
          <a:p>
            <a:pPr lvl="0"/>
            <a:r>
              <a:rPr lang="en-US" b="1" dirty="0">
                <a:latin typeface="Alexandria"/>
              </a:rPr>
              <a:t>Malfunctioning BOP:</a:t>
            </a:r>
            <a:r>
              <a:rPr lang="en-US" dirty="0">
                <a:latin typeface="Alexandria"/>
              </a:rPr>
              <a:t> Investigations revealed that the BOP, a complex piece of machinery, had multiple failures, including a faulty battery and hydraulic system.</a:t>
            </a:r>
          </a:p>
          <a:p>
            <a:pPr lvl="0"/>
            <a:r>
              <a:rPr lang="en-US" b="1" dirty="0">
                <a:latin typeface="Alexandria"/>
              </a:rPr>
              <a:t>Inadequate Cementing:</a:t>
            </a:r>
            <a:r>
              <a:rPr lang="en-US" dirty="0">
                <a:latin typeface="Alexandria"/>
              </a:rPr>
              <a:t> The cement seal at the bottom of the well, intended to prevent hydrocarbons from escaping, was poorly executed, creating pathways for gas to rise.</a:t>
            </a:r>
          </a:p>
          <a:p>
            <a:pPr lvl="0"/>
            <a:r>
              <a:rPr lang="en-US" b="1" dirty="0">
                <a:latin typeface="Alexandria"/>
              </a:rPr>
              <a:t>Pressure Testing Misinterpretation:</a:t>
            </a:r>
            <a:r>
              <a:rPr lang="en-US" dirty="0">
                <a:latin typeface="Alexandria"/>
              </a:rPr>
              <a:t> Critical pressure tests were misinterpreted, leading to a false sense of security regarding the well's integrity.   </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77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3139321"/>
          </a:xfrm>
          <a:prstGeom prst="rect">
            <a:avLst/>
          </a:prstGeom>
          <a:noFill/>
        </p:spPr>
        <p:txBody>
          <a:bodyPr wrap="square" rtlCol="0">
            <a:spAutoFit/>
          </a:bodyPr>
          <a:lstStyle/>
          <a:p>
            <a:pPr lvl="0"/>
            <a:r>
              <a:rPr lang="en-US" b="1" dirty="0">
                <a:latin typeface="Alexandria"/>
              </a:rPr>
              <a:t>Cost-Cutting and Schedule Pressures:</a:t>
            </a:r>
            <a:r>
              <a:rPr lang="en-US" dirty="0">
                <a:latin typeface="Alexandria"/>
              </a:rPr>
              <a:t> Concerns were raised that BP and its contractors prioritized cost reduction and speed over safety, leading to shortcuts and compromised safety procedures.   </a:t>
            </a:r>
          </a:p>
          <a:p>
            <a:pPr lvl="0"/>
            <a:r>
              <a:rPr lang="en-US" b="1" dirty="0">
                <a:latin typeface="Alexandria"/>
              </a:rPr>
              <a:t>Insufficient Oversight:</a:t>
            </a:r>
            <a:r>
              <a:rPr lang="en-US" dirty="0">
                <a:latin typeface="Alexandria"/>
              </a:rPr>
              <a:t> Regulatory oversight was deemed inadequate, failing to catch critical safety lapses.   </a:t>
            </a:r>
          </a:p>
          <a:p>
            <a:pPr lvl="0"/>
            <a:r>
              <a:rPr lang="en-US" b="1" dirty="0">
                <a:latin typeface="Alexandria"/>
              </a:rPr>
              <a:t>Poor Risk Assessment:</a:t>
            </a:r>
            <a:r>
              <a:rPr lang="en-US" dirty="0">
                <a:latin typeface="Alexandria"/>
              </a:rPr>
              <a:t> BP's risk assessments did not adequately account for the potential for a </a:t>
            </a:r>
            <a:r>
              <a:rPr lang="en-US" dirty="0" err="1">
                <a:latin typeface="Alexandria"/>
              </a:rPr>
              <a:t>deepwater</a:t>
            </a:r>
            <a:r>
              <a:rPr lang="en-US" dirty="0">
                <a:latin typeface="Alexandria"/>
              </a:rPr>
              <a:t> blowout of this magnitude.</a:t>
            </a:r>
          </a:p>
          <a:p>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30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Effects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6044777" cy="3970318"/>
          </a:xfrm>
          <a:prstGeom prst="rect">
            <a:avLst/>
          </a:prstGeom>
          <a:noFill/>
        </p:spPr>
        <p:txBody>
          <a:bodyPr wrap="square" rtlCol="0">
            <a:spAutoFit/>
          </a:bodyPr>
          <a:lstStyle/>
          <a:p>
            <a:pPr lvl="0" algn="just"/>
            <a:r>
              <a:rPr lang="en-US" b="1" dirty="0">
                <a:latin typeface="Alexandria"/>
              </a:rPr>
              <a:t>Loss of Life:</a:t>
            </a:r>
            <a:r>
              <a:rPr lang="en-US" dirty="0">
                <a:latin typeface="Alexandria"/>
              </a:rPr>
              <a:t> 11 workers perished, and many others were injured.   </a:t>
            </a:r>
          </a:p>
          <a:p>
            <a:pPr lvl="0" algn="just"/>
            <a:r>
              <a:rPr lang="en-US" b="1" dirty="0">
                <a:latin typeface="Alexandria"/>
              </a:rPr>
              <a:t>Environmental Damage:</a:t>
            </a:r>
            <a:r>
              <a:rPr lang="en-US" dirty="0">
                <a:latin typeface="Alexandria"/>
              </a:rPr>
              <a:t> Millions of barrels of oil spilled into the Gulf, causing extensive damage to marine ecosystems, coastal habitats, and wildlife.   </a:t>
            </a:r>
          </a:p>
          <a:p>
            <a:pPr lvl="0" algn="just"/>
            <a:r>
              <a:rPr lang="en-US" b="1" dirty="0">
                <a:latin typeface="Alexandria"/>
              </a:rPr>
              <a:t>Economic Impact:</a:t>
            </a:r>
            <a:r>
              <a:rPr lang="en-US" dirty="0">
                <a:latin typeface="Alexandria"/>
              </a:rPr>
              <a:t> The spill severely impacted the fishing and tourism industries in the region, leading to significant economic losses.   </a:t>
            </a:r>
          </a:p>
          <a:p>
            <a:pPr lvl="0" algn="just"/>
            <a:r>
              <a:rPr lang="en-US" b="1" dirty="0">
                <a:latin typeface="Alexandria"/>
              </a:rPr>
              <a:t>Legal and Financial Repercussions:</a:t>
            </a:r>
            <a:r>
              <a:rPr lang="en-US" dirty="0">
                <a:latin typeface="Alexandria"/>
              </a:rPr>
              <a:t> BP faced billions of dollars in fines, settlements, and cleanup costs.   </a:t>
            </a:r>
          </a:p>
          <a:p>
            <a:pPr lvl="0" algn="just"/>
            <a:r>
              <a:rPr lang="en-US" b="1" dirty="0">
                <a:latin typeface="Alexandria"/>
              </a:rPr>
              <a:t>Reputational Damage:</a:t>
            </a:r>
            <a:r>
              <a:rPr lang="en-US" dirty="0">
                <a:latin typeface="Alexandria"/>
              </a:rPr>
              <a:t> The disaster significantly damaged BP's reputation and public trust.   </a:t>
            </a:r>
          </a:p>
          <a:p>
            <a:pPr lvl="0" algn="just"/>
            <a:r>
              <a:rPr lang="en-US" b="1" dirty="0">
                <a:latin typeface="Alexandria"/>
              </a:rPr>
              <a:t>Regulatory Changes:</a:t>
            </a:r>
            <a:r>
              <a:rPr lang="en-US" dirty="0">
                <a:latin typeface="Alexandria"/>
              </a:rPr>
              <a:t> The incident led to stricter regulations for offshore drilling safety.</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05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6463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Lessons Learned</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6318523" cy="2949525"/>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b="1" dirty="0">
                <a:latin typeface="Alexandria"/>
              </a:rPr>
              <a:t>Prioritization of Safety</a:t>
            </a:r>
          </a:p>
          <a:p>
            <a:pPr marL="285750" lvl="0" indent="-285750">
              <a:lnSpc>
                <a:spcPct val="150000"/>
              </a:lnSpc>
              <a:buFont typeface="Arial" panose="020B0604020202020204" pitchFamily="34" charset="0"/>
              <a:buChar char="•"/>
            </a:pPr>
            <a:r>
              <a:rPr lang="en-US" b="1" dirty="0">
                <a:latin typeface="Alexandria"/>
              </a:rPr>
              <a:t>Robust Risk Management</a:t>
            </a:r>
          </a:p>
          <a:p>
            <a:pPr marL="285750" lvl="0" indent="-285750">
              <a:lnSpc>
                <a:spcPct val="150000"/>
              </a:lnSpc>
              <a:buFont typeface="Arial" panose="020B0604020202020204" pitchFamily="34" charset="0"/>
              <a:buChar char="•"/>
            </a:pPr>
            <a:r>
              <a:rPr lang="en-US" b="1" dirty="0">
                <a:latin typeface="Alexandria"/>
              </a:rPr>
              <a:t>Effective Regulatory Oversight</a:t>
            </a:r>
          </a:p>
          <a:p>
            <a:pPr marL="285750" lvl="0" indent="-285750">
              <a:lnSpc>
                <a:spcPct val="150000"/>
              </a:lnSpc>
              <a:buFont typeface="Arial" panose="020B0604020202020204" pitchFamily="34" charset="0"/>
              <a:buChar char="•"/>
            </a:pPr>
            <a:r>
              <a:rPr lang="en-US" b="1" dirty="0">
                <a:latin typeface="Alexandria"/>
              </a:rPr>
              <a:t>Importance of Equipment Reliability</a:t>
            </a:r>
          </a:p>
          <a:p>
            <a:pPr marL="285750" lvl="0" indent="-285750">
              <a:lnSpc>
                <a:spcPct val="150000"/>
              </a:lnSpc>
              <a:buFont typeface="Arial" panose="020B0604020202020204" pitchFamily="34" charset="0"/>
              <a:buChar char="•"/>
            </a:pPr>
            <a:r>
              <a:rPr lang="en-US" b="1" dirty="0">
                <a:latin typeface="Alexandria"/>
              </a:rPr>
              <a:t>Clear Communication and Decision-Making</a:t>
            </a:r>
          </a:p>
          <a:p>
            <a:pPr marL="285750" lvl="0" indent="-285750">
              <a:lnSpc>
                <a:spcPct val="150000"/>
              </a:lnSpc>
              <a:buFont typeface="Arial" panose="020B0604020202020204" pitchFamily="34" charset="0"/>
              <a:buChar char="•"/>
            </a:pPr>
            <a:r>
              <a:rPr lang="en-US" b="1" dirty="0">
                <a:latin typeface="Alexandria"/>
              </a:rPr>
              <a:t>Culture of Safety</a:t>
            </a:r>
          </a:p>
          <a:p>
            <a:pPr marL="285750" lvl="0" indent="-285750">
              <a:lnSpc>
                <a:spcPct val="150000"/>
              </a:lnSpc>
              <a:buFont typeface="Arial" panose="020B0604020202020204" pitchFamily="34" charset="0"/>
              <a:buChar char="•"/>
            </a:pPr>
            <a:r>
              <a:rPr lang="en-US" b="1" dirty="0">
                <a:latin typeface="Alexandria"/>
              </a:rPr>
              <a:t>Accountability</a:t>
            </a:r>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706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8793420" cy="3693319"/>
          </a:xfrm>
          <a:prstGeom prst="rect">
            <a:avLst/>
          </a:prstGeom>
          <a:noFill/>
        </p:spPr>
        <p:txBody>
          <a:bodyPr wrap="square" rtlCol="0">
            <a:spAutoFit/>
          </a:bodyPr>
          <a:lstStyle/>
          <a:p>
            <a:pPr lvl="0"/>
            <a:r>
              <a:rPr lang="en-US" b="1" dirty="0">
                <a:solidFill>
                  <a:srgbClr val="C00000"/>
                </a:solidFill>
                <a:latin typeface="Alexandria"/>
              </a:rPr>
              <a:t>High Incidence of Workplace Accidents:</a:t>
            </a:r>
            <a:r>
              <a:rPr lang="en-US" dirty="0">
                <a:solidFill>
                  <a:srgbClr val="C00000"/>
                </a:solidFill>
                <a:latin typeface="Alexandria"/>
              </a:rPr>
              <a:t> </a:t>
            </a:r>
          </a:p>
          <a:p>
            <a:pPr lvl="0"/>
            <a:endParaRPr lang="en-US" dirty="0">
              <a:solidFill>
                <a:srgbClr val="C00000"/>
              </a:solidFill>
              <a:latin typeface="Alexandria"/>
            </a:endParaRPr>
          </a:p>
          <a:p>
            <a:pPr lvl="1"/>
            <a:r>
              <a:rPr lang="en-US" dirty="0">
                <a:latin typeface="Alexandria"/>
              </a:rPr>
              <a:t>The raw numbers of workplace fatalities and injuries highlight the inherent risks present in various industries. These statistics aren't just abstract figures; they represent real people, families, and communities impacted by preventable accidents.</a:t>
            </a:r>
          </a:p>
          <a:p>
            <a:pPr lvl="1"/>
            <a:endParaRPr lang="en-US" dirty="0">
              <a:latin typeface="Alexandria"/>
            </a:endParaRPr>
          </a:p>
          <a:p>
            <a:pPr lvl="0"/>
            <a:r>
              <a:rPr lang="en-US" b="1" dirty="0">
                <a:solidFill>
                  <a:srgbClr val="C00000"/>
                </a:solidFill>
                <a:latin typeface="Alexandria"/>
              </a:rPr>
              <a:t>Employee Prioritization of Safety: </a:t>
            </a:r>
          </a:p>
          <a:p>
            <a:pPr lvl="0"/>
            <a:endParaRPr lang="en-US" b="1" dirty="0">
              <a:solidFill>
                <a:srgbClr val="C00000"/>
              </a:solidFill>
              <a:latin typeface="Alexandria"/>
            </a:endParaRPr>
          </a:p>
          <a:p>
            <a:pPr marL="406400" lvl="0"/>
            <a:r>
              <a:rPr lang="en-US" dirty="0"/>
              <a:t> </a:t>
            </a:r>
            <a:r>
              <a:rPr lang="en-US" dirty="0">
                <a:latin typeface="Alexandria"/>
              </a:rPr>
              <a:t>Employees recognize that their well-being is paramount. When safety is compromised, it creates anxiety, reduces morale, and negatively impacts productivity. A safe workplace is a fundamental expectation.</a:t>
            </a:r>
          </a:p>
          <a:p>
            <a:pPr lvl="1"/>
            <a:endParaRPr lang="en-US" dirty="0">
              <a:latin typeface="Alexandria"/>
            </a:endParaRPr>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51842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9061570" cy="3077766"/>
          </a:xfrm>
          <a:prstGeom prst="rect">
            <a:avLst/>
          </a:prstGeom>
          <a:noFill/>
        </p:spPr>
        <p:txBody>
          <a:bodyPr wrap="square" rtlCol="0">
            <a:spAutoFit/>
          </a:bodyPr>
          <a:lstStyle/>
          <a:p>
            <a:pPr lvl="0"/>
            <a:r>
              <a:rPr lang="en-US" b="1" dirty="0">
                <a:solidFill>
                  <a:srgbClr val="C00000"/>
                </a:solidFill>
                <a:latin typeface="Alexandria"/>
              </a:rPr>
              <a:t>Financial Costs of Accidents: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The economic burden of workplace accidents extends far beyond immediate healthcare costs. Indirect costs, such as lost productivity, equipment damage, and legal fees, can significantly amplify the financial impact. Moreover, the psychological trauma suffered by injured workers can have long-lasting effects.</a:t>
            </a:r>
          </a:p>
          <a:p>
            <a:pPr lvl="1"/>
            <a:endParaRPr lang="en-US" sz="1600" dirty="0">
              <a:latin typeface="Alexandria"/>
            </a:endParaRPr>
          </a:p>
          <a:p>
            <a:pPr lvl="0"/>
            <a:r>
              <a:rPr lang="en-US" b="1" dirty="0">
                <a:solidFill>
                  <a:srgbClr val="C00000"/>
                </a:solidFill>
                <a:latin typeface="Alexandria"/>
              </a:rPr>
              <a:t>Safety Concerns Across Industries: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 Regardless of the industry, workplace hazards exist in various forms. Even seemingly low-risk environments can harbor hidden dangers. Proactive safety measures are essential in all sectors.</a:t>
            </a:r>
            <a:endParaRPr lang="en-US" sz="1600" dirty="0">
              <a:latin typeface="Alexandria"/>
            </a:endParaRPr>
          </a:p>
          <a:p>
            <a:pPr lvl="1"/>
            <a:endParaRPr lang="en-US" sz="1600" dirty="0">
              <a:latin typeface="Alexandria"/>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6402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Management’s Role in Safety </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1" y="2141974"/>
            <a:ext cx="8018720" cy="3385542"/>
          </a:xfrm>
          <a:prstGeom prst="rect">
            <a:avLst/>
          </a:prstGeom>
          <a:noFill/>
        </p:spPr>
        <p:txBody>
          <a:bodyPr wrap="square" rtlCol="0">
            <a:spAutoFit/>
          </a:bodyPr>
          <a:lstStyle/>
          <a:p>
            <a:pPr lvl="0"/>
            <a:r>
              <a:rPr lang="en-US" b="1" dirty="0">
                <a:solidFill>
                  <a:srgbClr val="C00000"/>
                </a:solidFill>
                <a:latin typeface="Alexandria"/>
              </a:rPr>
              <a:t>Safety Starts at the Top:</a:t>
            </a:r>
            <a:r>
              <a:rPr lang="en-US" dirty="0">
                <a:solidFill>
                  <a:srgbClr val="C00000"/>
                </a:solidFill>
                <a:latin typeface="Alexandria"/>
              </a:rPr>
              <a:t> </a:t>
            </a:r>
            <a:endParaRPr lang="en-US" sz="1600" dirty="0">
              <a:solidFill>
                <a:srgbClr val="C00000"/>
              </a:solidFill>
              <a:latin typeface="Alexandria"/>
            </a:endParaRPr>
          </a:p>
          <a:p>
            <a:endParaRPr lang="en-US" dirty="0">
              <a:latin typeface="Alexandria"/>
            </a:endParaRPr>
          </a:p>
          <a:p>
            <a:pPr lvl="1"/>
            <a:r>
              <a:rPr lang="en-US" dirty="0">
                <a:latin typeface="Alexandria"/>
              </a:rPr>
              <a:t>A strong safety culture must be driven by management's unwavering commitment. This involves setting clear expectations, providing necessary resources, and holding everyone accountable for safety performance.</a:t>
            </a:r>
            <a:endParaRPr lang="en-US" sz="1600" dirty="0">
              <a:latin typeface="Alexandria"/>
            </a:endParaRPr>
          </a:p>
          <a:p>
            <a:pPr lvl="1"/>
            <a:endParaRPr lang="en-US" sz="1600" dirty="0">
              <a:latin typeface="Alexandria"/>
            </a:endParaRPr>
          </a:p>
          <a:p>
            <a:pPr lvl="0"/>
            <a:r>
              <a:rPr lang="en-US" b="1" dirty="0">
                <a:solidFill>
                  <a:srgbClr val="C00000"/>
                </a:solidFill>
                <a:latin typeface="Alexandria"/>
              </a:rPr>
              <a:t>Organizational Commitment to Safety:</a:t>
            </a:r>
            <a:r>
              <a:rPr lang="en-US" dirty="0">
                <a:solidFill>
                  <a:srgbClr val="C00000"/>
                </a:solidFill>
                <a:latin typeface="Alexandria"/>
              </a:rPr>
              <a:t> </a:t>
            </a:r>
          </a:p>
          <a:p>
            <a:endParaRPr lang="en-US" dirty="0">
              <a:latin typeface="Alexandria"/>
            </a:endParaRPr>
          </a:p>
          <a:p>
            <a:pPr lvl="1"/>
            <a:r>
              <a:rPr lang="en-US" dirty="0">
                <a:latin typeface="Alexandria"/>
              </a:rPr>
              <a:t>Companies with exemplary safety records have ingrained safety into their core values. This involves creating a culture where safety is prioritized above all else.</a:t>
            </a:r>
            <a:endParaRPr lang="en-US" sz="16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312832"/>
            <a:ext cx="2619375" cy="1743075"/>
          </a:xfrm>
          <a:prstGeom prst="rect">
            <a:avLst/>
          </a:prstGeom>
        </p:spPr>
      </p:pic>
    </p:spTree>
    <p:extLst>
      <p:ext uri="{BB962C8B-B14F-4D97-AF65-F5344CB8AC3E}">
        <p14:creationId xmlns:p14="http://schemas.microsoft.com/office/powerpoint/2010/main" val="413229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284741"/>
            <a:ext cx="8439634" cy="3693319"/>
          </a:xfrm>
          <a:prstGeom prst="rect">
            <a:avLst/>
          </a:prstGeom>
          <a:noFill/>
        </p:spPr>
        <p:txBody>
          <a:bodyPr wrap="square" rtlCol="0">
            <a:spAutoFit/>
          </a:bodyPr>
          <a:lstStyle/>
          <a:p>
            <a:pPr lvl="1"/>
            <a:r>
              <a:rPr lang="en-US" b="1" dirty="0">
                <a:latin typeface="Alexandria"/>
              </a:rPr>
              <a:t>Institutionalize a Safety Policy:</a:t>
            </a:r>
            <a:r>
              <a:rPr lang="en-US" dirty="0">
                <a:latin typeface="Alexandria"/>
              </a:rPr>
              <a:t>  A written safety policy communicates management's commitment and provides clear guidelines for safe work practices.</a:t>
            </a:r>
          </a:p>
          <a:p>
            <a:endParaRPr lang="en-US" dirty="0">
              <a:latin typeface="Alexandria"/>
            </a:endParaRPr>
          </a:p>
          <a:p>
            <a:pPr lvl="1"/>
            <a:r>
              <a:rPr lang="en-US" b="1" dirty="0">
                <a:latin typeface="Alexandria"/>
              </a:rPr>
              <a:t>Prioritize Safety in Meetings:</a:t>
            </a:r>
            <a:r>
              <a:rPr lang="en-US" dirty="0">
                <a:latin typeface="Alexandria"/>
              </a:rPr>
              <a:t> </a:t>
            </a:r>
            <a:r>
              <a:rPr lang="en-US" b="1" dirty="0">
                <a:latin typeface="Alexandria"/>
              </a:rPr>
              <a:t>Explanation:</a:t>
            </a:r>
            <a:r>
              <a:rPr lang="en-US" dirty="0">
                <a:latin typeface="Alexandria"/>
              </a:rPr>
              <a:t> Regularly discussing safety in meetings reinforces its importance and allows for proactive problem-solving.</a:t>
            </a:r>
          </a:p>
          <a:p>
            <a:endParaRPr lang="en-US" dirty="0">
              <a:latin typeface="Alexandria"/>
            </a:endParaRPr>
          </a:p>
          <a:p>
            <a:pPr lvl="1"/>
            <a:r>
              <a:rPr lang="en-US" b="1" dirty="0">
                <a:latin typeface="Alexandria"/>
              </a:rPr>
              <a:t>Incentivize Safety Performance:</a:t>
            </a:r>
            <a:r>
              <a:rPr lang="en-US" dirty="0">
                <a:latin typeface="Alexandria"/>
              </a:rPr>
              <a:t> </a:t>
            </a:r>
            <a:r>
              <a:rPr lang="en-US" b="1" dirty="0">
                <a:latin typeface="Alexandria"/>
              </a:rPr>
              <a:t>Explanation:</a:t>
            </a:r>
            <a:r>
              <a:rPr lang="en-US" dirty="0">
                <a:latin typeface="Alexandria"/>
              </a:rPr>
              <a:t> Tying managerial bonuses to safety performance motivates managers to prioritize safety and hold themselves accountable.</a:t>
            </a:r>
          </a:p>
          <a:p>
            <a:pPr lvl="2"/>
            <a:endParaRPr lang="en-US" dirty="0">
              <a:latin typeface="Alexandria"/>
            </a:endParaRP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37398" y="4280233"/>
            <a:ext cx="2619375" cy="1743075"/>
          </a:xfrm>
          <a:prstGeom prst="rect">
            <a:avLst/>
          </a:prstGeom>
        </p:spPr>
      </p:pic>
    </p:spTree>
    <p:extLst>
      <p:ext uri="{BB962C8B-B14F-4D97-AF65-F5344CB8AC3E}">
        <p14:creationId xmlns:p14="http://schemas.microsoft.com/office/powerpoint/2010/main" val="276468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8193345" cy="3416320"/>
          </a:xfrm>
          <a:prstGeom prst="rect">
            <a:avLst/>
          </a:prstGeom>
          <a:noFill/>
        </p:spPr>
        <p:txBody>
          <a:bodyPr wrap="square" rtlCol="0">
            <a:spAutoFit/>
          </a:bodyPr>
          <a:lstStyle/>
          <a:p>
            <a:pPr lvl="2"/>
            <a:endParaRPr lang="en-US" dirty="0">
              <a:latin typeface="Alexandria"/>
            </a:endParaRPr>
          </a:p>
          <a:p>
            <a:pPr lvl="1"/>
            <a:r>
              <a:rPr lang="en-US" b="1" dirty="0">
                <a:latin typeface="Alexandria"/>
              </a:rPr>
              <a:t>Lead by Example:</a:t>
            </a:r>
            <a:r>
              <a:rPr lang="en-US" dirty="0">
                <a:latin typeface="Alexandria"/>
              </a:rPr>
              <a:t> Management must demonstrate their commitment to safety through their own actions.</a:t>
            </a:r>
          </a:p>
          <a:p>
            <a:pPr lvl="1"/>
            <a:endParaRPr lang="en-US" dirty="0">
              <a:latin typeface="Alexandria"/>
            </a:endParaRPr>
          </a:p>
          <a:p>
            <a:pPr marL="511175" lvl="0"/>
            <a:r>
              <a:rPr lang="en-US" b="1" dirty="0">
                <a:latin typeface="Alexandria"/>
              </a:rPr>
              <a:t>safety activities:</a:t>
            </a:r>
            <a:r>
              <a:rPr lang="en-US" dirty="0">
                <a:latin typeface="Alexandria"/>
              </a:rPr>
              <a:t> any proactive action taken by the company to prevent workplace injuries, such as: Safety training programs, implementing safety protocols and procedures,</a:t>
            </a:r>
          </a:p>
          <a:p>
            <a:pPr marL="511175" lvl="1"/>
            <a:r>
              <a:rPr lang="en-US" dirty="0">
                <a:latin typeface="Alexandria"/>
              </a:rPr>
              <a:t>providing personal protective equipment (PPE), conducting safety inspections and audits, and investing in safer equipment and technologies.</a:t>
            </a: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251121"/>
            <a:ext cx="2619375" cy="1743075"/>
          </a:xfrm>
          <a:prstGeom prst="rect">
            <a:avLst/>
          </a:prstGeom>
        </p:spPr>
      </p:pic>
    </p:spTree>
    <p:extLst>
      <p:ext uri="{BB962C8B-B14F-4D97-AF65-F5344CB8AC3E}">
        <p14:creationId xmlns:p14="http://schemas.microsoft.com/office/powerpoint/2010/main" val="3066440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Supervisory Responsibility for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10711120" cy="4154984"/>
          </a:xfrm>
          <a:prstGeom prst="rect">
            <a:avLst/>
          </a:prstGeom>
          <a:noFill/>
        </p:spPr>
        <p:txBody>
          <a:bodyPr wrap="square" rtlCol="0">
            <a:spAutoFit/>
          </a:bodyPr>
          <a:lstStyle/>
          <a:p>
            <a:pPr lvl="0"/>
            <a:r>
              <a:rPr lang="en-US" dirty="0">
                <a:latin typeface="Alexandria"/>
              </a:rPr>
              <a:t>Supervisors are the frontline of safety implementation. They are the direct link between management's safety policies and the employees carrying out the work. </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must be thoroughly trained in safety regulations and company safety procedures.</a:t>
            </a:r>
            <a:endParaRPr lang="en-US" sz="1600" dirty="0">
              <a:latin typeface="Alexandria"/>
            </a:endParaRPr>
          </a:p>
          <a:p>
            <a:pPr marL="742950" lvl="1" indent="-285750">
              <a:buFont typeface="Arial" panose="020B0604020202020204" pitchFamily="34" charset="0"/>
              <a:buChar char="•"/>
            </a:pPr>
            <a:r>
              <a:rPr lang="en-US" dirty="0">
                <a:latin typeface="Alexandria"/>
              </a:rPr>
              <a:t>They need to possess the authority to enforce safety rules and address unsafe practices immediately.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foster open communication with employees, encouraging them to report safety concerns without fear of reprisal.</a:t>
            </a:r>
          </a:p>
          <a:p>
            <a:pPr marL="742950" lvl="1" indent="-285750">
              <a:buFont typeface="Arial" panose="020B0604020202020204" pitchFamily="34" charset="0"/>
              <a:buChar char="•"/>
            </a:pPr>
            <a:r>
              <a:rPr lang="en-US" dirty="0">
                <a:latin typeface="Alexandria"/>
              </a:rPr>
              <a:t>They must understand the specific safety requirements for their work environment (e.g., trenching, confined spaces, electrical work).</a:t>
            </a:r>
          </a:p>
          <a:p>
            <a:pPr marL="742950" lvl="1" indent="-285750">
              <a:buFont typeface="Arial" panose="020B0604020202020204" pitchFamily="34" charset="0"/>
              <a:buChar char="•"/>
            </a:pPr>
            <a:r>
              <a:rPr lang="en-US" dirty="0">
                <a:latin typeface="Alexandria"/>
              </a:rPr>
              <a:t>They should conduct regular "toolbox talks" or safety briefings to reinforce safety procedures.</a:t>
            </a:r>
          </a:p>
          <a:p>
            <a:pPr marL="742950" lvl="1" indent="-285750">
              <a:buFont typeface="Arial" panose="020B0604020202020204" pitchFamily="34" charset="0"/>
              <a:buChar char="•"/>
            </a:pPr>
            <a:r>
              <a:rPr lang="en-US" dirty="0">
                <a:latin typeface="Alexandria"/>
              </a:rPr>
              <a:t>They need to be able to identify and assess potential hazards, taking immediate corrective action.</a:t>
            </a:r>
            <a:endParaRPr lang="en-US" sz="1600" dirty="0">
              <a:latin typeface="Alexandria"/>
            </a:endParaRPr>
          </a:p>
          <a:p>
            <a:pPr marL="742950" lvl="1" indent="-285750">
              <a:buFont typeface="Arial" panose="020B0604020202020204" pitchFamily="34" charset="0"/>
              <a:buChar char="•"/>
            </a:pPr>
            <a:endParaRPr lang="en-US" sz="1600" dirty="0">
              <a:latin typeface="Alexandria"/>
            </a:endParaRPr>
          </a:p>
          <a:p>
            <a:pPr marL="285750" lvl="0" indent="-285750">
              <a:buFont typeface="Arial" panose="020B0604020202020204" pitchFamily="34" charset="0"/>
              <a:buChar char="•"/>
            </a:pPr>
            <a:endParaRPr lang="en-US" sz="1600" dirty="0">
              <a:latin typeface="Alexandria"/>
            </a:endParaRPr>
          </a:p>
        </p:txBody>
      </p:sp>
    </p:spTree>
    <p:extLst>
      <p:ext uri="{BB962C8B-B14F-4D97-AF65-F5344CB8AC3E}">
        <p14:creationId xmlns:p14="http://schemas.microsoft.com/office/powerpoint/2010/main" val="158020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Importance of Daily Safety Inspections: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9528206" cy="2862322"/>
          </a:xfrm>
          <a:prstGeom prst="rect">
            <a:avLst/>
          </a:prstGeom>
          <a:noFill/>
        </p:spPr>
        <p:txBody>
          <a:bodyPr wrap="square" rtlCol="0">
            <a:spAutoFit/>
          </a:bodyPr>
          <a:lstStyle/>
          <a:p>
            <a:pPr lvl="0"/>
            <a:r>
              <a:rPr lang="en-US" dirty="0">
                <a:latin typeface="Alexandria"/>
              </a:rPr>
              <a:t>Daily inspections aren't just about ticking boxes; they're about maintaining a constant state of vigilance. Regular walk-throughs allow supervisors to identify emerging hazards, monitor the effectiveness of safety controls, and reinforce safe work practices.</a:t>
            </a:r>
          </a:p>
          <a:p>
            <a:pPr lvl="0"/>
            <a:endParaRPr lang="en-US" dirty="0">
              <a:latin typeface="Alexandria"/>
            </a:endParaRPr>
          </a:p>
          <a:p>
            <a:pPr marL="742950" lvl="1" indent="-285750">
              <a:buFont typeface="Arial" panose="020B0604020202020204" pitchFamily="34" charset="0"/>
              <a:buChar char="•"/>
            </a:pPr>
            <a:r>
              <a:rPr lang="en-US" dirty="0">
                <a:latin typeface="Alexandria"/>
              </a:rPr>
              <a:t>Supervisors should develop a systematic approach to inspections, covering all critical areas of the work site.</a:t>
            </a:r>
          </a:p>
          <a:p>
            <a:pPr marL="742950" lvl="1" indent="-285750">
              <a:buFont typeface="Arial" panose="020B0604020202020204" pitchFamily="34" charset="0"/>
              <a:buChar char="•"/>
            </a:pPr>
            <a:r>
              <a:rPr lang="en-US" dirty="0">
                <a:latin typeface="Alexandria"/>
              </a:rPr>
              <a:t>They should document their inspections, noting any hazards identified and corrective actions taken.</a:t>
            </a:r>
          </a:p>
          <a:p>
            <a:pPr marL="742950" lvl="1" indent="-285750">
              <a:buFont typeface="Arial" panose="020B0604020202020204" pitchFamily="34" charset="0"/>
              <a:buChar char="•"/>
            </a:pPr>
            <a:r>
              <a:rPr lang="en-US" dirty="0">
                <a:latin typeface="Alexandria"/>
              </a:rPr>
              <a:t>They should actively engage with employees during inspections, soliciting their input and addressing their concerns.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5486" y="3886021"/>
            <a:ext cx="1335314" cy="2169885"/>
          </a:xfrm>
          <a:prstGeom prst="rect">
            <a:avLst/>
          </a:prstGeom>
        </p:spPr>
      </p:pic>
    </p:spTree>
    <p:extLst>
      <p:ext uri="{BB962C8B-B14F-4D97-AF65-F5344CB8AC3E}">
        <p14:creationId xmlns:p14="http://schemas.microsoft.com/office/powerpoint/2010/main" val="1345132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Proactive Safety Measures: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10711120" cy="2554545"/>
          </a:xfrm>
          <a:prstGeom prst="rect">
            <a:avLst/>
          </a:prstGeom>
          <a:noFill/>
        </p:spPr>
        <p:txBody>
          <a:bodyPr wrap="square" rtlCol="0">
            <a:spAutoFit/>
          </a:bodyPr>
          <a:lstStyle/>
          <a:p>
            <a:pPr lvl="0"/>
            <a:r>
              <a:rPr lang="en-US" dirty="0">
                <a:latin typeface="Alexandria"/>
              </a:rPr>
              <a:t>Safety checklists are valuable tools for ensuring comprehensive inspections and preventing oversights. They provide a structured framework for evaluating safety conditions and documenting findings.</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should customize checklists to address the specific hazards present in their work environment.</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checklists consistently and thoroughly.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safety checklists as a tool to train employees on safety standards.</a:t>
            </a:r>
            <a:endParaRPr lang="en-US" sz="1600" dirty="0">
              <a:latin typeface="Alexandria"/>
            </a:endParaRPr>
          </a:p>
          <a:p>
            <a:pPr marL="742950" lvl="1" indent="-285750">
              <a:buFont typeface="Arial" panose="020B0604020202020204" pitchFamily="34" charset="0"/>
              <a:buChar char="•"/>
            </a:pPr>
            <a:r>
              <a:rPr lang="en-US" dirty="0">
                <a:latin typeface="Alexandria"/>
              </a:rPr>
              <a:t>They should continuously update and improve checklists based on feedback and incident analysis.</a:t>
            </a:r>
            <a:endParaRPr lang="en-US" sz="1600" dirty="0">
              <a:latin typeface="Alexandria"/>
            </a:endParaRPr>
          </a:p>
        </p:txBody>
      </p:sp>
      <p:pic>
        <p:nvPicPr>
          <p:cNvPr id="3" name="Picture 2"/>
          <p:cNvPicPr>
            <a:picLocks noChangeAspect="1"/>
          </p:cNvPicPr>
          <p:nvPr/>
        </p:nvPicPr>
        <p:blipFill>
          <a:blip r:embed="rId3">
            <a:clrChange>
              <a:clrFrom>
                <a:srgbClr val="FBCC00"/>
              </a:clrFrom>
              <a:clrTo>
                <a:srgbClr val="FBCC00">
                  <a:alpha val="0"/>
                </a:srgbClr>
              </a:clrTo>
            </a:clrChange>
            <a:extLst>
              <a:ext uri="{28A0092B-C50C-407E-A947-70E740481C1C}">
                <a14:useLocalDpi xmlns:a14="http://schemas.microsoft.com/office/drawing/2010/main" val="0"/>
              </a:ext>
            </a:extLst>
          </a:blip>
          <a:stretch>
            <a:fillRect/>
          </a:stretch>
        </p:blipFill>
        <p:spPr>
          <a:xfrm>
            <a:off x="8616950" y="4398557"/>
            <a:ext cx="2762250" cy="1657350"/>
          </a:xfrm>
          <a:prstGeom prst="rect">
            <a:avLst/>
          </a:prstGeom>
        </p:spPr>
      </p:pic>
    </p:spTree>
    <p:extLst>
      <p:ext uri="{BB962C8B-B14F-4D97-AF65-F5344CB8AC3E}">
        <p14:creationId xmlns:p14="http://schemas.microsoft.com/office/powerpoint/2010/main" val="1183141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33760-BA16-BB96-2361-E156730D1A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6E57A2-6B8C-23D1-0277-8F544FF957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B48CCCE-3EC5-84C5-9A0A-A74D3D9CC8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148A01-234F-5A61-519C-3A613947D03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2FD35E8E-E7D5-6015-84FC-71E80120D8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F526601E-92F5-98DD-809A-79D2C27181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DE934F-CF2B-FEFB-E3B4-D794A6FB7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D4D1E99-0973-4C30-D603-9CACF45DEF1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Occupational Safety and Health Administration (OSHA)</a:t>
            </a:r>
            <a:endParaRPr lang="en-US" sz="2400" dirty="0">
              <a:latin typeface="Alexandria"/>
            </a:endParaRPr>
          </a:p>
        </p:txBody>
      </p:sp>
      <p:sp>
        <p:nvSpPr>
          <p:cNvPr id="2" name="TextBox 1">
            <a:extLst>
              <a:ext uri="{FF2B5EF4-FFF2-40B4-BE49-F238E27FC236}">
                <a16:creationId xmlns:a16="http://schemas.microsoft.com/office/drawing/2014/main" id="{308E4C5D-6F1D-1A2B-53DD-B4610C5168E6}"/>
              </a:ext>
            </a:extLst>
          </p:cNvPr>
          <p:cNvSpPr txBox="1"/>
          <p:nvPr/>
        </p:nvSpPr>
        <p:spPr>
          <a:xfrm>
            <a:off x="617280" y="2108836"/>
            <a:ext cx="10711120" cy="4297458"/>
          </a:xfrm>
          <a:prstGeom prst="rect">
            <a:avLst/>
          </a:prstGeom>
          <a:noFill/>
        </p:spPr>
        <p:txBody>
          <a:bodyPr wrap="square" rtlCol="0">
            <a:spAutoFit/>
          </a:bodyPr>
          <a:lstStyle/>
          <a:p>
            <a:pPr marL="347663" marR="0" lvl="1">
              <a:spcAft>
                <a:spcPts val="800"/>
              </a:spcAft>
              <a:buSzPts val="1000"/>
              <a:tabLst>
                <a:tab pos="914400" algn="l"/>
              </a:tabLst>
            </a:pPr>
            <a:r>
              <a:rPr lang="en-US" dirty="0">
                <a:effectLst/>
                <a:latin typeface="Alexandria"/>
                <a:ea typeface="Times New Roman" panose="02020603050405020304" pitchFamily="18" charset="0"/>
                <a:cs typeface="Times New Roman" panose="02020603050405020304" pitchFamily="18" charset="0"/>
              </a:rPr>
              <a:t>OSHA stands for the Occupational Safety and Health Administration. It is a federal agency of the United States Department of Labor.  </a:t>
            </a:r>
            <a:endParaRPr lang="en-US" dirty="0">
              <a:latin typeface="Alexandria"/>
              <a:ea typeface="Times New Roman" panose="02020603050405020304" pitchFamily="18" charset="0"/>
              <a:cs typeface="Times New Roman" panose="02020603050405020304" pitchFamily="18" charset="0"/>
            </a:endParaRPr>
          </a:p>
          <a:p>
            <a:pPr marL="174625" marR="0" lvl="1" indent="57150">
              <a:spcAft>
                <a:spcPts val="800"/>
              </a:spcAft>
              <a:buSzPts val="1000"/>
              <a:tabLst>
                <a:tab pos="914400" algn="l"/>
              </a:tabLst>
            </a:pPr>
            <a:r>
              <a:rPr lang="en-US" sz="1800" b="1" dirty="0">
                <a:effectLst/>
                <a:latin typeface="Alexandria"/>
                <a:ea typeface="Times New Roman" panose="02020603050405020304" pitchFamily="18" charset="0"/>
                <a:cs typeface="Arial" panose="020B0604020202020204" pitchFamily="34" charset="0"/>
              </a:rPr>
              <a:t>Purpose:</a:t>
            </a:r>
            <a:r>
              <a:rPr lang="en-US" sz="1800" dirty="0">
                <a:effectLst/>
                <a:latin typeface="Alexandria"/>
                <a:ea typeface="Times New Roman" panose="02020603050405020304" pitchFamily="18" charset="0"/>
                <a:cs typeface="Arial" panose="020B0604020202020204" pitchFamily="34" charset="0"/>
              </a:rPr>
              <a:t> </a:t>
            </a:r>
            <a:r>
              <a:rPr lang="en-US" dirty="0">
                <a:solidFill>
                  <a:schemeClr val="tx1"/>
                </a:solidFill>
                <a:latin typeface="Alexandria"/>
                <a:cs typeface="Times New Roman" panose="02020603050405020304" pitchFamily="18" charset="0"/>
              </a:rPr>
              <a:t>OSHA's mission is to ensure safe and healthful working conditions for workers by setting and enforcing standards and providing training, outreach, education, and assistance.   </a:t>
            </a:r>
          </a:p>
          <a:p>
            <a:pPr marR="0" lvl="0">
              <a:spcAft>
                <a:spcPts val="800"/>
              </a:spcAft>
              <a:buSzPts val="1000"/>
              <a:tabLst>
                <a:tab pos="457200" algn="l"/>
              </a:tabLst>
            </a:pPr>
            <a:r>
              <a:rPr lang="en-US" b="1" dirty="0">
                <a:latin typeface="Alexandria"/>
                <a:cs typeface="Times New Roman" panose="02020603050405020304" pitchFamily="18" charset="0"/>
              </a:rPr>
              <a:t>   Key Objectives of the OSH Act: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assure safe and healthful working conditions for working men and women.</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research, information, education, and training in the field of occupational safety and health.</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the development and promulgation of occupational safety and health standards.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enforcement of the standards.</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assist and encourage the States in their efforts to assure safe and healthful working conditions.</a:t>
            </a:r>
          </a:p>
          <a:p>
            <a:pPr lvl="1">
              <a:buSzPts val="1000"/>
              <a:tabLst>
                <a:tab pos="914400" algn="l"/>
              </a:tabLst>
            </a:pPr>
            <a:endParaRPr lang="en-US" dirty="0">
              <a:solidFill>
                <a:schemeClr val="tx1"/>
              </a:solidFill>
              <a:latin typeface="Alexandria"/>
              <a:cs typeface="Times New Roman" panose="02020603050405020304" pitchFamily="18" charset="0"/>
            </a:endParaRPr>
          </a:p>
          <a:p>
            <a:pPr marL="742950" marR="0" lvl="1" indent="-285750">
              <a:lnSpc>
                <a:spcPct val="107000"/>
              </a:lnSpc>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198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5A800-0238-99B2-2547-A68D66356A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DCA59-B084-B8FC-A743-3427F5D4F8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6CA321E-DB5E-3768-5BD3-C4BC0A961B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E1BBD1-35BA-6E1A-F0DB-BF4AFE4084F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756357A-7568-3AFB-0AC8-1EE20EC53C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823A47AB-FC30-B511-2713-C513DD1C38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A82CC4-FAC1-3172-DDE4-12CB4C2963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8C62DD7-0D07-FB6E-ED84-1E00EC5DE39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OSHA's key requirements and functions</a:t>
            </a:r>
            <a:endParaRPr lang="en-US" sz="2400" dirty="0">
              <a:latin typeface="Alexandria"/>
            </a:endParaRPr>
          </a:p>
        </p:txBody>
      </p:sp>
      <p:sp>
        <p:nvSpPr>
          <p:cNvPr id="2" name="TextBox 1">
            <a:extLst>
              <a:ext uri="{FF2B5EF4-FFF2-40B4-BE49-F238E27FC236}">
                <a16:creationId xmlns:a16="http://schemas.microsoft.com/office/drawing/2014/main" id="{561088FF-E26A-24CB-A88A-A2BEC155BD66}"/>
              </a:ext>
            </a:extLst>
          </p:cNvPr>
          <p:cNvSpPr txBox="1"/>
          <p:nvPr/>
        </p:nvSpPr>
        <p:spPr>
          <a:xfrm>
            <a:off x="602766" y="2101396"/>
            <a:ext cx="7946149" cy="4059060"/>
          </a:xfrm>
          <a:prstGeom prst="rect">
            <a:avLst/>
          </a:prstGeom>
          <a:noFill/>
        </p:spPr>
        <p:txBody>
          <a:bodyPr wrap="square" rtlCol="0">
            <a:spAutoFit/>
          </a:bodyPr>
          <a:lstStyle/>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effectLst/>
                <a:latin typeface="Alexandria"/>
                <a:ea typeface="Calibri" panose="020F0502020204030204" pitchFamily="34" charset="0"/>
                <a:cs typeface="Times New Roman" panose="02020603050405020304" pitchFamily="18" charset="0"/>
              </a:rPr>
              <a:t>Setting Standards:</a:t>
            </a:r>
            <a:r>
              <a:rPr lang="en-US" dirty="0">
                <a:effectLst/>
                <a:latin typeface="Alexandria"/>
                <a:ea typeface="Calibri" panose="020F0502020204030204" pitchFamily="34" charset="0"/>
                <a:cs typeface="Times New Roman" panose="02020603050405020304" pitchFamily="18" charset="0"/>
              </a:rPr>
              <a:t> OSHA creates and enforces safety and health standards for various industries, covering hazards like chemical exposure, machine guarding, fall protection, and personal protective equipment (PPE).</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Enforcement:</a:t>
            </a:r>
            <a:r>
              <a:rPr lang="en-US" dirty="0">
                <a:latin typeface="Alexandria"/>
                <a:ea typeface="Calibri" panose="020F0502020204030204" pitchFamily="34" charset="0"/>
                <a:cs typeface="Times New Roman" panose="02020603050405020304" pitchFamily="18" charset="0"/>
              </a:rPr>
              <a:t> It conducts workplace inspections to ensure compliance, issues citations for violations, and prioritizes inspections based on hazard severity and industry risk.</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General Duty Clause</a:t>
            </a:r>
            <a:r>
              <a:rPr lang="en-US" dirty="0">
                <a:latin typeface="Alexandria"/>
                <a:ea typeface="Calibri" panose="020F0502020204030204" pitchFamily="34" charset="0"/>
                <a:cs typeface="Times New Roman" panose="02020603050405020304" pitchFamily="18" charset="0"/>
              </a:rPr>
              <a:t>: Employers must provide a workplace free from recognized hazards likely to cause serious harm, even without specific OSHA standards.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6450" y="4503332"/>
            <a:ext cx="2952750" cy="1552575"/>
          </a:xfrm>
          <a:prstGeom prst="rect">
            <a:avLst/>
          </a:prstGeom>
        </p:spPr>
      </p:pic>
    </p:spTree>
    <p:extLst>
      <p:ext uri="{BB962C8B-B14F-4D97-AF65-F5344CB8AC3E}">
        <p14:creationId xmlns:p14="http://schemas.microsoft.com/office/powerpoint/2010/main" val="2711370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D5D67-8192-86F9-1932-1B45D0A2D5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C0EBBE-E0ED-F655-D941-08A1BC6FAC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D6CB22A8-FD50-3C1C-8937-D532B26BA4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9BF327-F84E-B6EE-832B-238C5856AED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3B0C46AD-1AB6-9DE0-0E3A-A463004F6E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DBA379EE-B55B-DDDD-E012-3F2E2F2D0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48740D-8EAE-FEC1-B972-FA4ECE549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4291565-5090-8D3E-3609-D680C3CE299C}"/>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OSHA's key requirements and functions</a:t>
            </a:r>
          </a:p>
        </p:txBody>
      </p:sp>
      <p:sp>
        <p:nvSpPr>
          <p:cNvPr id="2" name="TextBox 1">
            <a:extLst>
              <a:ext uri="{FF2B5EF4-FFF2-40B4-BE49-F238E27FC236}">
                <a16:creationId xmlns:a16="http://schemas.microsoft.com/office/drawing/2014/main" id="{B6CFD3F2-4CE7-ECB1-1C4D-9EF236081D02}"/>
              </a:ext>
            </a:extLst>
          </p:cNvPr>
          <p:cNvSpPr txBox="1"/>
          <p:nvPr/>
        </p:nvSpPr>
        <p:spPr>
          <a:xfrm>
            <a:off x="617280" y="2101396"/>
            <a:ext cx="8055006" cy="405906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Record-Keeping and Reporting</a:t>
            </a:r>
            <a:r>
              <a:rPr lang="en-US" dirty="0">
                <a:latin typeface="Alexandria"/>
                <a:ea typeface="Calibri" panose="020F0502020204030204" pitchFamily="34" charset="0"/>
                <a:cs typeface="Times New Roman" panose="02020603050405020304" pitchFamily="18" charset="0"/>
              </a:rPr>
              <a:t>: Employers are required to maintain records of workplace injuries and illnesses, and report fatalities or serious incidents to OSHA</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Training and Education</a:t>
            </a:r>
            <a:r>
              <a:rPr lang="en-US" dirty="0">
                <a:latin typeface="Alexandria"/>
                <a:ea typeface="Calibri" panose="020F0502020204030204" pitchFamily="34" charset="0"/>
                <a:cs typeface="Times New Roman" panose="02020603050405020304" pitchFamily="18" charset="0"/>
              </a:rPr>
              <a:t>: OSHA offers training resources, including courses and on-site education, to promote workplace safety and health awareness.</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State Plans</a:t>
            </a:r>
            <a:r>
              <a:rPr lang="en-US" dirty="0">
                <a:latin typeface="Alexandria"/>
                <a:ea typeface="Calibri" panose="020F0502020204030204" pitchFamily="34" charset="0"/>
                <a:cs typeface="Times New Roman" panose="02020603050405020304" pitchFamily="18" charset="0"/>
              </a:rPr>
              <a:t>: States can run their own OSHA-approved programs, provided they are as effective as the federal program.</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Consultation Services</a:t>
            </a:r>
            <a:r>
              <a:rPr lang="en-US" dirty="0">
                <a:latin typeface="Alexandria"/>
                <a:ea typeface="Calibri" panose="020F0502020204030204" pitchFamily="34" charset="0"/>
                <a:cs typeface="Times New Roman" panose="02020603050405020304" pitchFamily="18" charset="0"/>
              </a:rPr>
              <a:t>: OSHA provides free consultations to help small businesses comply with safety standards, independent of enforcement activities.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2286" y="4605883"/>
            <a:ext cx="2757714" cy="1450024"/>
          </a:xfrm>
          <a:prstGeom prst="rect">
            <a:avLst/>
          </a:prstGeom>
        </p:spPr>
      </p:pic>
    </p:spTree>
    <p:extLst>
      <p:ext uri="{BB962C8B-B14F-4D97-AF65-F5344CB8AC3E}">
        <p14:creationId xmlns:p14="http://schemas.microsoft.com/office/powerpoint/2010/main" val="67727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2646F-3463-7767-28ED-8226C9F21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636D98-2C58-C6B7-F140-FF35ACE528A5}"/>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3EDB7B99-D3D9-C380-9236-9E9B39B66A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42B15A-CC23-59C9-BF33-304E9D2F3D2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85B83CB-81D3-13E8-6C41-C361C79F4A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37144B2A-CA62-AF57-1154-12B6C9704A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BA392D-DAF8-63D8-01C7-775809CE0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21370CDF-D38E-71FC-F41E-76D26F3CC463}"/>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id="{7183C17F-27D7-EDEE-80E8-E75F25A1215C}"/>
              </a:ext>
            </a:extLst>
          </p:cNvPr>
          <p:cNvSpPr txBox="1"/>
          <p:nvPr/>
        </p:nvSpPr>
        <p:spPr>
          <a:xfrm>
            <a:off x="617280" y="2101396"/>
            <a:ext cx="10711120" cy="3960058"/>
          </a:xfrm>
          <a:prstGeom prst="rect">
            <a:avLst/>
          </a:prstGeom>
          <a:noFill/>
        </p:spPr>
        <p:txBody>
          <a:bodyPr wrap="square" rtlCol="0">
            <a:spAutoFit/>
          </a:bodyPr>
          <a:lstStyle/>
          <a:p>
            <a:pPr marR="0" lvl="1">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1- Chance Occurrences:</a:t>
            </a:r>
            <a:r>
              <a:rPr lang="en-US" b="1" dirty="0">
                <a:latin typeface="Alexandria"/>
                <a:ea typeface="Times New Roman" panose="02020603050405020304" pitchFamily="18" charset="0"/>
                <a:cs typeface="Times New Roman" panose="02020603050405020304" pitchFamily="18" charset="0"/>
              </a:rPr>
              <a:t> </a:t>
            </a:r>
            <a:r>
              <a:rPr lang="en-US" dirty="0">
                <a:effectLst/>
                <a:latin typeface="Alexandria"/>
                <a:ea typeface="Calibri" panose="020F0502020204030204" pitchFamily="34" charset="0"/>
                <a:cs typeface="Times New Roman" panose="02020603050405020304" pitchFamily="18" charset="0"/>
              </a:rPr>
              <a:t>Unpredictable events like natural disasters; requires emergency plans and insurance.</a:t>
            </a:r>
          </a:p>
          <a:p>
            <a:pPr marR="0" lvl="1">
              <a:spcAft>
                <a:spcPts val="800"/>
              </a:spcAft>
              <a:buSzPts val="1000"/>
              <a:tabLst>
                <a:tab pos="914400" algn="l"/>
              </a:tabLst>
            </a:pPr>
            <a:r>
              <a:rPr lang="en-US" b="1" dirty="0">
                <a:effectLst/>
                <a:latin typeface="Alexandria"/>
                <a:ea typeface="Calibri" panose="020F0502020204030204" pitchFamily="34" charset="0"/>
                <a:cs typeface="Times New Roman" panose="02020603050405020304" pitchFamily="18" charset="0"/>
              </a:rPr>
              <a:t>2- Unsafe Conditions: </a:t>
            </a:r>
            <a:r>
              <a:rPr lang="en-US" sz="1800" dirty="0">
                <a:effectLst/>
                <a:latin typeface="Alexandria"/>
                <a:ea typeface="Times New Roman" panose="02020603050405020304" pitchFamily="18" charset="0"/>
              </a:rPr>
              <a:t>These are tangible hazards in the workplace that increase the risk of accidents such as: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Faulty Equipment</a:t>
            </a:r>
            <a:r>
              <a:rPr lang="en-US" sz="1800" dirty="0">
                <a:effectLst/>
                <a:latin typeface="Alexandria"/>
                <a:ea typeface="Times New Roman" panose="02020603050405020304" pitchFamily="18" charset="0"/>
              </a:rPr>
              <a:t>: Regular maintenance and proper procedures mitigate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fr-FR" sz="1800" b="1" dirty="0">
                <a:effectLst/>
                <a:latin typeface="Alexandria"/>
                <a:ea typeface="Times New Roman" panose="02020603050405020304" pitchFamily="18" charset="0"/>
              </a:rPr>
              <a:t>Storage, Illumination, Ventilation:</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Improved</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environmental</a:t>
            </a:r>
            <a:r>
              <a:rPr lang="fr-FR" sz="1800" dirty="0">
                <a:effectLst/>
                <a:latin typeface="Alexandria"/>
                <a:ea typeface="Times New Roman" panose="02020603050405020304" pitchFamily="18" charset="0"/>
              </a:rPr>
              <a:t> conditions </a:t>
            </a:r>
            <a:r>
              <a:rPr lang="fr-FR" sz="1800" dirty="0" err="1">
                <a:effectLst/>
                <a:latin typeface="Alexandria"/>
                <a:ea typeface="Times New Roman" panose="02020603050405020304" pitchFamily="18" charset="0"/>
              </a:rPr>
              <a:t>reduce</a:t>
            </a:r>
            <a:r>
              <a:rPr lang="fr-FR" sz="1800" dirty="0">
                <a:effectLst/>
                <a:latin typeface="Alexandria"/>
                <a:ea typeface="Times New Roman" panose="02020603050405020304" pitchFamily="18" charset="0"/>
              </a:rPr>
              <a:t> accidents.</a:t>
            </a:r>
            <a:endParaRPr lang="en-US" sz="1800" dirty="0">
              <a:effectLst/>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High-Danger Zones</a:t>
            </a:r>
            <a:r>
              <a:rPr lang="en-US" sz="1800" dirty="0">
                <a:effectLst/>
                <a:latin typeface="Alexandria"/>
                <a:ea typeface="Times New Roman" panose="02020603050405020304" pitchFamily="18" charset="0"/>
              </a:rPr>
              <a:t>: Strict protocols and training are vital for safety.</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Toxic Safety Climate</a:t>
            </a:r>
            <a:r>
              <a:rPr lang="en-US" sz="1800" dirty="0">
                <a:effectLst/>
                <a:latin typeface="Alexandria"/>
                <a:ea typeface="Times New Roman" panose="02020603050405020304" pitchFamily="18" charset="0"/>
              </a:rPr>
              <a:t>: Strong leadership and communication foster safer behaviors.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Work Schedules &amp; Fatigue</a:t>
            </a:r>
            <a:r>
              <a:rPr lang="en-US" sz="1800" dirty="0">
                <a:effectLst/>
                <a:latin typeface="Alexandria"/>
                <a:ea typeface="Times New Roman" panose="02020603050405020304" pitchFamily="18" charset="0"/>
              </a:rPr>
              <a:t>: Reasonable schedules and breaks prevent fatigue-related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Other Factors</a:t>
            </a:r>
            <a:r>
              <a:rPr lang="en-US" sz="1800" dirty="0">
                <a:effectLst/>
                <a:latin typeface="Alexandria"/>
                <a:ea typeface="Times New Roman" panose="02020603050405020304" pitchFamily="18" charset="0"/>
              </a:rPr>
              <a:t>: Layoff rates, hostility, and poor conditions impact well-being and safety.</a:t>
            </a:r>
          </a:p>
          <a:p>
            <a:pPr marR="0" lvl="1">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989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DA731-CD16-3F98-D89D-595B5A4FD0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A34DE1-53F4-589E-0042-E8B3B5BC2FB3}"/>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F6004A50-C412-FB0B-CEFA-F60C008646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46D60F-189A-8575-71F5-F3C85AF375A2}"/>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9347514-F5C7-A436-2003-9B4FA11C52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525F3647-368F-96A3-4597-B8FEDD3A6F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8FB673-C3C6-462D-C9DE-8DD65D0DA4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3C7EC4E1-A7AE-1C22-215D-89C22961BA3D}"/>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id="{942B78AE-47A6-E7C4-2913-0AF6EA0F1C74}"/>
              </a:ext>
            </a:extLst>
          </p:cNvPr>
          <p:cNvSpPr txBox="1"/>
          <p:nvPr/>
        </p:nvSpPr>
        <p:spPr>
          <a:xfrm>
            <a:off x="617280" y="2101396"/>
            <a:ext cx="10711120" cy="3567195"/>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3-Unsafe Acts: </a:t>
            </a:r>
            <a:r>
              <a:rPr lang="en-US" sz="1800" dirty="0">
                <a:effectLst/>
                <a:latin typeface="Times New Roman" panose="02020603050405020304" pitchFamily="18" charset="0"/>
                <a:ea typeface="Times New Roman" panose="02020603050405020304" pitchFamily="18" charset="0"/>
              </a:rPr>
              <a:t>These are human errors or violations of safety procedures that contribute to accidents. </a:t>
            </a:r>
          </a:p>
          <a:p>
            <a:pPr marR="0" lvl="1">
              <a:lnSpc>
                <a:spcPct val="107000"/>
              </a:lnSpc>
              <a:spcAft>
                <a:spcPts val="800"/>
              </a:spcAft>
              <a:buSzPts val="1000"/>
              <a:tabLst>
                <a:tab pos="914400" algn="l"/>
              </a:tabLst>
            </a:pPr>
            <a:r>
              <a:rPr lang="en-US" dirty="0">
                <a:latin typeface="Times New Roman" panose="02020603050405020304" pitchFamily="18" charset="0"/>
              </a:rPr>
              <a:t>Human errors require clear procedures, supervisor enforcement, and addressing psychological factors.</a:t>
            </a:r>
          </a:p>
          <a:p>
            <a:pPr marR="0" lvl="1">
              <a:lnSpc>
                <a:spcPct val="107000"/>
              </a:lnSpc>
              <a:spcAft>
                <a:spcPts val="800"/>
              </a:spcAft>
              <a:buSzPts val="1000"/>
              <a:tabLst>
                <a:tab pos="914400" algn="l"/>
              </a:tabLst>
            </a:pPr>
            <a:endParaRPr lang="en-US" dirty="0">
              <a:latin typeface="Times New Roman" panose="02020603050405020304" pitchFamily="18" charset="0"/>
            </a:endParaRP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Accident-Prone Individuals: </a:t>
            </a:r>
            <a:r>
              <a:rPr lang="en-US" dirty="0">
                <a:latin typeface="Times New Roman" panose="02020603050405020304" pitchFamily="18" charset="0"/>
              </a:rPr>
              <a:t>Some personality traits can increase the risk of accidents.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Times New Roman" panose="02020603050405020304" pitchFamily="18" charset="0"/>
              </a:rPr>
              <a:t>Employers should consider personality traits during the hiring process, especially for high-risk jobs.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Times New Roman" panose="02020603050405020304" pitchFamily="18" charset="0"/>
              </a:rPr>
              <a:t>Safety training should address individual differences and promote safe behaviors.</a:t>
            </a:r>
          </a:p>
          <a:p>
            <a:pPr marR="0" lvl="1">
              <a:lnSpc>
                <a:spcPct val="107000"/>
              </a:lnSpc>
              <a:spcAft>
                <a:spcPts val="800"/>
              </a:spcAft>
              <a:buSzPts val="1000"/>
              <a:tabLst>
                <a:tab pos="914400" algn="l"/>
              </a:tabLst>
            </a:pPr>
            <a:endParaRPr lang="en-US" dirty="0">
              <a:latin typeface="Times New Roman" panose="02020603050405020304" pitchFamily="18" charset="0"/>
            </a:endParaRPr>
          </a:p>
          <a:p>
            <a:pPr marR="0" lvl="1">
              <a:lnSpc>
                <a:spcPct val="107000"/>
              </a:lnSpc>
              <a:spcAft>
                <a:spcPts val="800"/>
              </a:spcAft>
              <a:buSzPts val="1000"/>
              <a:tabLst>
                <a:tab pos="914400" algn="l"/>
              </a:tabLst>
            </a:pPr>
            <a:endParaRPr lang="en-US" dirty="0">
              <a:latin typeface="Times New Roman" panose="02020603050405020304" pitchFamily="18" charset="0"/>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8022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5961F-4E11-C3F0-8D08-D5B6A4505B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43334-9BA2-3570-A144-7CAA02A880DA}"/>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B77530BE-902E-35F7-45AF-745CCD0799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77584D-DF41-F52A-1F43-E9BC3B4E941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58BABE9-EEAB-CC9A-7E43-A42E176EA4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618AAAC-6452-5CB3-FF53-9CFB8EBA85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132380-9694-E550-799D-7F9B31C864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DCE637B-8D92-0026-8629-2DAFC7AEC684}"/>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Accident Prevention: Reducing Unsafe Conditions</a:t>
            </a:r>
          </a:p>
        </p:txBody>
      </p:sp>
      <p:sp>
        <p:nvSpPr>
          <p:cNvPr id="2" name="TextBox 1">
            <a:extLst>
              <a:ext uri="{FF2B5EF4-FFF2-40B4-BE49-F238E27FC236}">
                <a16:creationId xmlns:a16="http://schemas.microsoft.com/office/drawing/2014/main" id="{429F8291-BBD4-9EEB-2936-DB08D333B819}"/>
              </a:ext>
            </a:extLst>
          </p:cNvPr>
          <p:cNvSpPr txBox="1"/>
          <p:nvPr/>
        </p:nvSpPr>
        <p:spPr>
          <a:xfrm>
            <a:off x="617280" y="2101396"/>
            <a:ext cx="10711120" cy="4353692"/>
          </a:xfrm>
          <a:prstGeom prst="rect">
            <a:avLst/>
          </a:prstGeom>
          <a:noFill/>
        </p:spPr>
        <p:txBody>
          <a:bodyPr wrap="square" rtlCol="0">
            <a:spAutoFit/>
          </a:bodyP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b="1" dirty="0">
                <a:effectLst/>
                <a:latin typeface="Alexandria"/>
                <a:ea typeface="Times New Roman" panose="02020603050405020304" pitchFamily="18" charset="0"/>
                <a:cs typeface="Arial" panose="020B0604020202020204" pitchFamily="34" charset="0"/>
              </a:rPr>
              <a:t>Multifaceted Approach:</a:t>
            </a:r>
            <a:r>
              <a:rPr lang="en-US" dirty="0">
                <a:effectLst/>
                <a:latin typeface="Alexandria"/>
                <a:ea typeface="Times New Roman" panose="02020603050405020304" pitchFamily="18" charset="0"/>
                <a:cs typeface="Arial" panose="020B0604020202020204" pitchFamily="34" charset="0"/>
              </a:rPr>
              <a:t> </a:t>
            </a:r>
            <a:r>
              <a:rPr lang="en-US" dirty="0">
                <a:effectLst/>
                <a:latin typeface="Alexandria"/>
                <a:ea typeface="Times New Roman" panose="02020603050405020304" pitchFamily="18" charset="0"/>
                <a:cs typeface="Times New Roman" panose="02020603050405020304" pitchFamily="18" charset="0"/>
              </a:rPr>
              <a:t>Recognizing that accidents stem from a combination of factors, a comprehensive prevention plan should address both physical hazards and human behavior. This means that a company can not just focus on one area, but must address all possible areas.</a:t>
            </a:r>
          </a:p>
          <a:p>
            <a:pPr marR="0" lvl="0">
              <a:lnSpc>
                <a:spcPct val="107000"/>
              </a:lnSpc>
              <a:spcAft>
                <a:spcPts val="800"/>
              </a:spcAft>
              <a:buSzPts val="1000"/>
              <a:tabLst>
                <a:tab pos="457200" algn="l"/>
              </a:tabLst>
            </a:pPr>
            <a:endParaRPr lang="en-US" dirty="0">
              <a:latin typeface="Alexandria"/>
              <a:ea typeface="Calibri" panose="020F0502020204030204" pitchFamily="34" charset="0"/>
              <a:cs typeface="Times New Roman" panose="02020603050405020304" pitchFamily="18" charset="0"/>
            </a:endParaRPr>
          </a:p>
          <a:p>
            <a:pPr marR="0" lvl="0">
              <a:lnSpc>
                <a:spcPct val="107000"/>
              </a:lnSpc>
              <a:spcAft>
                <a:spcPts val="800"/>
              </a:spcAft>
              <a:buSzPts val="1000"/>
              <a:tabLst>
                <a:tab pos="457200" algn="l"/>
              </a:tabLst>
            </a:pPr>
            <a:r>
              <a:rPr lang="en-US" b="1" dirty="0">
                <a:latin typeface="Alexandria"/>
                <a:cs typeface="Arial" panose="020B0604020202020204" pitchFamily="34" charset="0"/>
              </a:rPr>
              <a:t>Reduce Unsafe Conditions </a:t>
            </a:r>
          </a:p>
          <a:p>
            <a:pPr marR="0" lvl="0">
              <a:lnSpc>
                <a:spcPct val="107000"/>
              </a:lnSpc>
              <a:spcAft>
                <a:spcPts val="800"/>
              </a:spcAft>
              <a:buSzPts val="1000"/>
              <a:tabLst>
                <a:tab pos="457200" algn="l"/>
              </a:tabLst>
            </a:pPr>
            <a:r>
              <a:rPr lang="en-US" b="1" dirty="0">
                <a:latin typeface="Alexandria"/>
                <a:cs typeface="Arial" panose="020B0604020202020204" pitchFamily="34" charset="0"/>
              </a:rPr>
              <a:t>1- Safety Engineers and Job Design: </a:t>
            </a:r>
          </a:p>
          <a:p>
            <a:pPr marR="0" lvl="2">
              <a:lnSpc>
                <a:spcPct val="107000"/>
              </a:lnSpc>
              <a:spcAft>
                <a:spcPts val="800"/>
              </a:spcAft>
              <a:buSzPts val="1000"/>
              <a:tabLst>
                <a:tab pos="1371600" algn="l"/>
              </a:tabLst>
            </a:pPr>
            <a:r>
              <a:rPr lang="en-US" dirty="0">
                <a:latin typeface="Alexandria"/>
                <a:cs typeface="Times New Roman" panose="02020603050405020304" pitchFamily="18" charset="0"/>
              </a:rPr>
              <a:t>Safety engineers play a crucial role in designing workspaces and processes that minimize risks from the outset. This might involve ergonomic considerations, equipment layout, and material handling procedures.</a:t>
            </a:r>
          </a:p>
          <a:p>
            <a:pPr marL="342900" marR="0" lvl="0" indent="-342900">
              <a:lnSpc>
                <a:spcPct val="107000"/>
              </a:lnSpc>
              <a:spcAft>
                <a:spcPts val="800"/>
              </a:spcAft>
              <a:buSzPts val="1000"/>
              <a:buFont typeface="Symbol" panose="05050102010706020507" pitchFamily="18" charset="2"/>
              <a:buChar char=""/>
              <a:tabLst>
                <a:tab pos="4572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797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529A1-19D7-995E-6B15-9422BD40D1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470F79-C4F0-63E9-6714-B0C641D4E33F}"/>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26F0BD1D-C775-BCAC-9784-057CA101F6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0139CC-166D-908B-9EBB-4B27F0269FE0}"/>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83E50BD-AEBD-5DC8-C695-6C70AD8FF61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212C1DDB-1B95-30C0-60FE-E31B02F0FE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FBCB77-99DA-18D5-35BE-AA2907E54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2826EC8-6799-F26A-1495-F34B5A48E334}"/>
              </a:ext>
            </a:extLst>
          </p:cNvPr>
          <p:cNvSpPr txBox="1"/>
          <p:nvPr/>
        </p:nvSpPr>
        <p:spPr>
          <a:xfrm>
            <a:off x="2895542" y="1032792"/>
            <a:ext cx="8082279" cy="16585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Examples of Hazard Elimination/Minimization </a:t>
            </a: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endParaRPr lang="en-US" sz="2400" dirty="0"/>
          </a:p>
        </p:txBody>
      </p:sp>
      <p:sp>
        <p:nvSpPr>
          <p:cNvPr id="2" name="TextBox 1">
            <a:extLst>
              <a:ext uri="{FF2B5EF4-FFF2-40B4-BE49-F238E27FC236}">
                <a16:creationId xmlns:a16="http://schemas.microsoft.com/office/drawing/2014/main" id="{103DD4EA-20D5-C0D9-0C3D-45432CE7AA0A}"/>
              </a:ext>
            </a:extLst>
          </p:cNvPr>
          <p:cNvSpPr txBox="1"/>
          <p:nvPr/>
        </p:nvSpPr>
        <p:spPr>
          <a:xfrm>
            <a:off x="617280" y="2101396"/>
            <a:ext cx="10711120" cy="5184689"/>
          </a:xfrm>
          <a:prstGeom prst="rect">
            <a:avLst/>
          </a:prstGeom>
          <a:noFill/>
        </p:spPr>
        <p:txBody>
          <a:bodyPr wrap="square" rtlCol="0">
            <a:spAutoFit/>
          </a:bodyPr>
          <a:lstStyle/>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Non-slip mats (slippery floors):</a:t>
            </a:r>
            <a:r>
              <a:rPr lang="en-US" dirty="0">
                <a:effectLst/>
                <a:latin typeface="Alexandria"/>
                <a:ea typeface="Times New Roman" panose="02020603050405020304" pitchFamily="18" charset="0"/>
                <a:cs typeface="Arial" panose="020B0604020202020204" pitchFamily="34" charset="0"/>
              </a:rPr>
              <a:t> This addresses a common hazard in kitchens and other wet environments, preventing slips and falls.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Guardrails (moving machines):</a:t>
            </a:r>
            <a:r>
              <a:rPr lang="en-US" dirty="0">
                <a:effectLst/>
                <a:latin typeface="Alexandria"/>
                <a:ea typeface="Times New Roman" panose="02020603050405020304" pitchFamily="18" charset="0"/>
                <a:cs typeface="Arial" panose="020B0604020202020204" pitchFamily="34" charset="0"/>
              </a:rPr>
              <a:t> Guardrails act as physical barriers, preventing workers from coming into contact with dangerous moving parts.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Emergency stop devices:</a:t>
            </a:r>
            <a:r>
              <a:rPr lang="en-US" dirty="0">
                <a:effectLst/>
                <a:latin typeface="Alexandria"/>
                <a:ea typeface="Times New Roman" panose="02020603050405020304" pitchFamily="18" charset="0"/>
                <a:cs typeface="Arial" panose="020B0604020202020204" pitchFamily="34" charset="0"/>
              </a:rPr>
              <a:t> These devices allow workers to quickly shut down machinery in case of an emergency, preventing or minimizing injuries.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Lockout/tagout procedures (disabling equipment):</a:t>
            </a:r>
            <a:r>
              <a:rPr lang="en-US" dirty="0">
                <a:effectLst/>
                <a:latin typeface="Alexandria"/>
                <a:ea typeface="Times New Roman" panose="02020603050405020304" pitchFamily="18" charset="0"/>
                <a:cs typeface="Arial" panose="020B0604020202020204" pitchFamily="34" charset="0"/>
              </a:rPr>
              <a:t> This procedure prevents the accidental startup of machinery during maintenance or repair, protecting workers from electrical or mechanical hazards.</a:t>
            </a:r>
            <a:endParaRPr lang="en-US" dirty="0">
              <a:effectLst/>
              <a:latin typeface="Alexandria"/>
              <a:ea typeface="Calibri" panose="020F0502020204030204" pitchFamily="34" charset="0"/>
              <a:cs typeface="Arial" panose="020B0604020202020204" pitchFamily="34" charset="0"/>
            </a:endParaRPr>
          </a:p>
          <a:p>
            <a:pPr marL="742950" marR="0" lvl="1" indent="-285750">
              <a:lnSpc>
                <a:spcPct val="107000"/>
              </a:lnSpc>
              <a:spcAft>
                <a:spcPts val="800"/>
              </a:spcAft>
              <a:buSzPts val="1000"/>
              <a:buFont typeface="Courier New" panose="02070309020205020404" pitchFamily="49" charset="0"/>
              <a:buChar char="o"/>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35788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04AE5-D438-12DD-C554-86A77992B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22123-116B-0215-C525-DCB5312CC0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75D161D8-98D5-336E-C386-DE4382C666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859BFC-FC17-A083-9B8F-6CF372A7C4C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21AB6AA3-3167-30ED-1173-5CEAD5027A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9683CA2E-D557-E249-29FB-2EEFA75B74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642A1A-FCC7-8DF7-AEF5-5B0F0F4FB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BD8C0D2-9F49-2C43-624D-35213A5FB3ED}"/>
              </a:ext>
            </a:extLst>
          </p:cNvPr>
          <p:cNvSpPr txBox="1"/>
          <p:nvPr/>
        </p:nvSpPr>
        <p:spPr>
          <a:xfrm>
            <a:off x="3051406" y="1043488"/>
            <a:ext cx="8082279" cy="76617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Hazard Analysis &amp; Reviews </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0AAB1F90-D533-602B-F401-EB85A362C865}"/>
              </a:ext>
            </a:extLst>
          </p:cNvPr>
          <p:cNvSpPr txBox="1"/>
          <p:nvPr/>
        </p:nvSpPr>
        <p:spPr>
          <a:xfrm>
            <a:off x="617280" y="2101396"/>
            <a:ext cx="10711120" cy="485524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Utilize Safety Checklists:</a:t>
            </a:r>
            <a:r>
              <a:rPr lang="en-US" dirty="0">
                <a:effectLst/>
                <a:latin typeface="Alexandria"/>
                <a:ea typeface="Times New Roman" panose="02020603050405020304" pitchFamily="18" charset="0"/>
                <a:cs typeface="Times New Roman" panose="02020603050405020304" pitchFamily="18" charset="0"/>
              </a:rPr>
              <a:t> </a:t>
            </a:r>
            <a:endParaRPr lang="en-US" dirty="0">
              <a:effectLst/>
              <a:latin typeface="Alexandria"/>
              <a:ea typeface="Calibri" panose="020F0502020204030204" pitchFamily="34" charset="0"/>
              <a:cs typeface="Times New Roman" panose="02020603050405020304" pitchFamily="18" charset="0"/>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Safety checklists provide a systematic way to identify and address potential hazards. They ensure that all critical safety aspects are considered during inspections.</a:t>
            </a:r>
          </a:p>
          <a:p>
            <a:pPr marR="0" lvl="2">
              <a:lnSpc>
                <a:spcPct val="107000"/>
              </a:lnSpc>
              <a:spcAft>
                <a:spcPts val="800"/>
              </a:spcAft>
              <a:buSzPts val="1000"/>
              <a:tabLst>
                <a:tab pos="1371600" algn="l"/>
              </a:tabLst>
            </a:pPr>
            <a:r>
              <a:rPr lang="en-US" b="1" dirty="0">
                <a:effectLst/>
                <a:latin typeface="Alexandria"/>
                <a:ea typeface="Times New Roman" panose="02020603050405020304" pitchFamily="18" charset="0"/>
                <a:cs typeface="Arial" panose="020B0604020202020204" pitchFamily="34" charset="0"/>
              </a:rPr>
              <a:t>Job Hazard Analysis (JHA):</a:t>
            </a:r>
          </a:p>
          <a:p>
            <a:pPr marR="0" lvl="2">
              <a:lnSpc>
                <a:spcPct val="107000"/>
              </a:lnSpc>
              <a:spcAft>
                <a:spcPts val="800"/>
              </a:spcAft>
              <a:buSzPts val="1000"/>
              <a:tabLst>
                <a:tab pos="1371600" algn="l"/>
              </a:tabLst>
            </a:pPr>
            <a:r>
              <a:rPr lang="en-US" dirty="0">
                <a:effectLst/>
                <a:latin typeface="Alexandria"/>
                <a:ea typeface="Times New Roman" panose="02020603050405020304" pitchFamily="18" charset="0"/>
                <a:cs typeface="Arial" panose="020B0604020202020204" pitchFamily="34" charset="0"/>
              </a:rPr>
              <a:t> A step-by-step process to identify potential hazards in tasks and their consequences.</a:t>
            </a:r>
          </a:p>
          <a:p>
            <a:pPr marR="0" lvl="2">
              <a:lnSpc>
                <a:spcPct val="107000"/>
              </a:lnSpc>
              <a:spcAft>
                <a:spcPts val="800"/>
              </a:spcAft>
              <a:buSzPts val="1000"/>
              <a:tabLst>
                <a:tab pos="1371600" algn="l"/>
              </a:tabLst>
            </a:pPr>
            <a:r>
              <a:rPr lang="en-US" dirty="0">
                <a:latin typeface="Alexandria"/>
                <a:cs typeface="Arial" panose="020B0604020202020204" pitchFamily="34" charset="0"/>
              </a:rPr>
              <a:t>Considers the worker, task, tools, and environment to proactively create countermeasures like engineering controls, administrative policies, or PPE.</a:t>
            </a:r>
          </a:p>
          <a:p>
            <a:pPr marL="742950" marR="0" lvl="1" indent="-285750">
              <a:lnSpc>
                <a:spcPct val="107000"/>
              </a:lnSpc>
              <a:spcAft>
                <a:spcPts val="800"/>
              </a:spcAft>
              <a:buSzPts val="1000"/>
              <a:buFont typeface="Courier New" panose="02070309020205020404" pitchFamily="49" charset="0"/>
              <a:buChar char="o"/>
              <a:tabLst>
                <a:tab pos="914400" algn="l"/>
              </a:tabLst>
            </a:pPr>
            <a:r>
              <a:rPr lang="en-US" b="1" dirty="0">
                <a:latin typeface="Alexandria"/>
                <a:cs typeface="Arial" panose="020B0604020202020204" pitchFamily="34" charset="0"/>
              </a:rPr>
              <a:t>Retraining of employees in safe methods: </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cs typeface="Arial" panose="020B0604020202020204" pitchFamily="34" charset="0"/>
              </a:rPr>
              <a:t>After an accident, it is very important to retrain employees on safe procedures. This will help to reinforce safe work practices, and help to prevent future incidents.</a:t>
            </a:r>
          </a:p>
          <a:p>
            <a:pPr marL="1143000" marR="0" lvl="2" indent="-228600">
              <a:lnSpc>
                <a:spcPct val="107000"/>
              </a:lnSpc>
              <a:spcAft>
                <a:spcPts val="800"/>
              </a:spcAft>
              <a:buSzPts val="1000"/>
              <a:buFont typeface="Wingdings" panose="05000000000000000000" pitchFamily="2" charset="2"/>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4691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B894F-C064-DD5B-46B3-4D101BA187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4F4FFA-D9E7-FA87-33D6-EEA0ADD4047D}"/>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BBA4E2F-372A-F258-27A1-0BD3E63FE0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D94DB8-0F7B-5298-76BB-FF9EE79AA55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E495618-CEAF-2103-E995-B3A37F4B91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4A7C5AC1-7EDE-F568-D671-BA1E4AB707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37EFA9C-B9C9-3B1A-6C3A-44A778FB1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F618D32-C93A-91B4-F57E-11882EE70F9C}"/>
              </a:ext>
            </a:extLst>
          </p:cNvPr>
          <p:cNvSpPr txBox="1"/>
          <p:nvPr/>
        </p:nvSpPr>
        <p:spPr>
          <a:xfrm>
            <a:off x="3051406" y="1043488"/>
            <a:ext cx="8082279" cy="76617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 Hazard Analysis &amp; Reviews </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F107041B-92CA-C4EE-4473-94F1A09EFE41}"/>
              </a:ext>
            </a:extLst>
          </p:cNvPr>
          <p:cNvSpPr txBox="1"/>
          <p:nvPr/>
        </p:nvSpPr>
        <p:spPr>
          <a:xfrm>
            <a:off x="617280" y="2101396"/>
            <a:ext cx="10711120" cy="4539512"/>
          </a:xfrm>
          <a:prstGeom prst="rect">
            <a:avLst/>
          </a:prstGeom>
          <a:noFill/>
        </p:spPr>
        <p:txBody>
          <a:bodyPr wrap="square" rtlCol="0">
            <a:spAutoFit/>
          </a:bodyPr>
          <a:lstStyle/>
          <a:p>
            <a:pPr>
              <a:buNone/>
            </a:pPr>
            <a:endParaRPr lang="en-US" dirty="0">
              <a:effectLst/>
            </a:endParaRPr>
          </a:p>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Operational Safety Reviews: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Conducted by regulatory bodies to ensure compliance with safety laws (e.g., IAEA reviews of nuclear plants).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Focuses on unbiased assessments of safety performance to prevent accidents.</a:t>
            </a:r>
          </a:p>
          <a:p>
            <a:pPr marL="404813" marR="0" lvl="2">
              <a:lnSpc>
                <a:spcPct val="107000"/>
              </a:lnSpc>
              <a:spcAft>
                <a:spcPts val="800"/>
              </a:spcAft>
              <a:buSzPts val="1000"/>
              <a:tabLst>
                <a:tab pos="1371600" algn="l"/>
              </a:tabLst>
            </a:pPr>
            <a:r>
              <a:rPr lang="en-US" b="1" dirty="0">
                <a:latin typeface="Alexandria"/>
                <a:cs typeface="Arial" panose="020B0604020202020204" pitchFamily="34" charset="0"/>
              </a:rPr>
              <a:t>Personal Protective Equipment (PPE):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Serves as a last line of defense when other controls are insufficient.</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Must be reliable, well-fitted, comfortable, durable, and easy to maintain/use.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Employers must train workers on proper usage and maintenance.</a:t>
            </a:r>
          </a:p>
          <a:p>
            <a:pPr marL="1200150" marR="0" lvl="2" indent="-285750">
              <a:lnSpc>
                <a:spcPct val="107000"/>
              </a:lnSpc>
              <a:spcAft>
                <a:spcPts val="800"/>
              </a:spcAft>
              <a:buSzPts val="1000"/>
              <a:buFont typeface="Arial" panose="020B0604020202020204" pitchFamily="34" charset="0"/>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3705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76617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 Hazard Analysis &amp; Reviews </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4764061"/>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Reducing Unsafe Acts:</a:t>
            </a:r>
          </a:p>
          <a:p>
            <a:pPr marR="0" lvl="1">
              <a:lnSpc>
                <a:spcPct val="107000"/>
              </a:lnSpc>
              <a:spcAft>
                <a:spcPts val="800"/>
              </a:spcAft>
              <a:buSzPts val="1000"/>
              <a:tabLst>
                <a:tab pos="914400" algn="l"/>
              </a:tabLst>
            </a:pPr>
            <a:r>
              <a:rPr lang="en-US" dirty="0">
                <a:effectLst/>
                <a:latin typeface="Alexandria"/>
                <a:ea typeface="Times New Roman" panose="02020603050405020304" pitchFamily="18" charset="0"/>
                <a:cs typeface="Arial" panose="020B0604020202020204" pitchFamily="34" charset="0"/>
              </a:rPr>
              <a:t>Human Error:</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Caused by fatigue, stress, distractions, or complacency.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Requires safety awareness, focus on eliminating physical risks, and minimizing distractions.</a:t>
            </a:r>
          </a:p>
          <a:p>
            <a:pPr marR="0" lvl="1">
              <a:lnSpc>
                <a:spcPct val="107000"/>
              </a:lnSpc>
              <a:spcAft>
                <a:spcPts val="800"/>
              </a:spcAft>
              <a:buSzPts val="1000"/>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r>
              <a:rPr lang="en-US" b="1" dirty="0">
                <a:latin typeface="Alexandria"/>
                <a:cs typeface="Arial" panose="020B0604020202020204" pitchFamily="34" charset="0"/>
              </a:rPr>
              <a:t>Prevention Strategies: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Screening employees for risky traits (non-discriminatory).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685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Training via HRIS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Internet-Based Solutions:</a:t>
            </a:r>
            <a:r>
              <a:rPr lang="en-US" dirty="0">
                <a:latin typeface="Alexandria"/>
              </a:rPr>
              <a:t> </a:t>
            </a:r>
          </a:p>
          <a:p>
            <a:pPr lvl="0"/>
            <a:endParaRPr lang="en-US" dirty="0">
              <a:latin typeface="Alexandria"/>
            </a:endParaRPr>
          </a:p>
          <a:p>
            <a:pPr lvl="1"/>
            <a:r>
              <a:rPr lang="en-US" dirty="0">
                <a:latin typeface="Alexandria"/>
              </a:rPr>
              <a:t>Websites (e.g., </a:t>
            </a:r>
            <a:r>
              <a:rPr lang="en-US" dirty="0" err="1">
                <a:latin typeface="Alexandria"/>
              </a:rPr>
              <a:t>PureSafety</a:t>
            </a:r>
            <a:r>
              <a:rPr lang="en-US" dirty="0">
                <a:latin typeface="Alexandria"/>
              </a:rPr>
              <a:t>) provide customizable safety training.</a:t>
            </a:r>
          </a:p>
          <a:p>
            <a:pPr lvl="1"/>
            <a:r>
              <a:rPr lang="en-US" dirty="0">
                <a:latin typeface="Alexandria"/>
              </a:rPr>
              <a:t>OSHA, NIOSH, and vendors offer online courses.</a:t>
            </a:r>
          </a:p>
          <a:p>
            <a:pPr lvl="1"/>
            <a:r>
              <a:rPr lang="en-US" dirty="0">
                <a:latin typeface="Alexandria"/>
              </a:rPr>
              <a:t>Facilitates efficient program launch and course delivery.</a:t>
            </a:r>
          </a:p>
          <a:p>
            <a:pPr lvl="1"/>
            <a:endParaRPr lang="en-US" dirty="0">
              <a:latin typeface="Alexandria"/>
            </a:endParaRPr>
          </a:p>
          <a:p>
            <a:endParaRPr lang="en-US" dirty="0"/>
          </a:p>
          <a:p>
            <a:pPr lvl="1"/>
            <a:r>
              <a:rPr lang="en-US" dirty="0">
                <a:latin typeface="Alexandria"/>
              </a:rPr>
              <a:t>Example: online driver safety courses.</a:t>
            </a:r>
          </a:p>
          <a:p>
            <a:pPr lvl="1"/>
            <a:endParaRPr lang="en-US" dirty="0">
              <a:latin typeface="Alexandria"/>
            </a:endParaRPr>
          </a:p>
        </p:txBody>
      </p:sp>
      <p:pic>
        <p:nvPicPr>
          <p:cNvPr id="3" name="Picture 2"/>
          <p:cNvPicPr>
            <a:picLocks noChangeAspect="1"/>
          </p:cNvPicPr>
          <p:nvPr/>
        </p:nvPicPr>
        <p:blipFill>
          <a:blip r:embed="rId3">
            <a:clrChange>
              <a:clrFrom>
                <a:srgbClr val="FFC60B"/>
              </a:clrFrom>
              <a:clrTo>
                <a:srgbClr val="FFC60B">
                  <a:alpha val="0"/>
                </a:srgbClr>
              </a:clrTo>
            </a:clrChange>
            <a:extLst>
              <a:ext uri="{28A0092B-C50C-407E-A947-70E740481C1C}">
                <a14:useLocalDpi xmlns:a14="http://schemas.microsoft.com/office/drawing/2010/main" val="0"/>
              </a:ext>
            </a:extLst>
          </a:blip>
          <a:stretch>
            <a:fillRect/>
          </a:stretch>
        </p:blipFill>
        <p:spPr>
          <a:xfrm>
            <a:off x="9286875" y="3818747"/>
            <a:ext cx="2143125" cy="2143125"/>
          </a:xfrm>
          <a:prstGeom prst="rect">
            <a:avLst/>
          </a:prstGeom>
        </p:spPr>
      </p:pic>
    </p:spTree>
    <p:extLst>
      <p:ext uri="{BB962C8B-B14F-4D97-AF65-F5344CB8AC3E}">
        <p14:creationId xmlns:p14="http://schemas.microsoft.com/office/powerpoint/2010/main" val="379510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Incentives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Incentive Types:</a:t>
            </a:r>
          </a:p>
          <a:p>
            <a:pPr lvl="0"/>
            <a:endParaRPr lang="en-US" b="1" dirty="0">
              <a:latin typeface="Alexandria"/>
            </a:endParaRPr>
          </a:p>
          <a:p>
            <a:pPr marL="58738"/>
            <a:r>
              <a:rPr lang="en-US" b="1" dirty="0">
                <a:latin typeface="Alexandria"/>
              </a:rPr>
              <a:t>Cash Bonuses for Safety Goals: </a:t>
            </a:r>
            <a:r>
              <a:rPr lang="en-US" dirty="0">
                <a:latin typeface="Alexandria"/>
              </a:rPr>
              <a:t>Financial rewards tied to measurable safety achievements; </a:t>
            </a:r>
          </a:p>
          <a:p>
            <a:pPr marL="58738" lvl="2"/>
            <a:r>
              <a:rPr lang="en-US" dirty="0">
                <a:latin typeface="Alexandria"/>
              </a:rPr>
              <a:t>While potentially effective, this approach can incentivize underreporting if not carefully managed.</a:t>
            </a:r>
          </a:p>
          <a:p>
            <a:pPr marL="58738" lvl="2"/>
            <a:r>
              <a:rPr lang="en-US" b="1" dirty="0">
                <a:latin typeface="Alexandria"/>
              </a:rPr>
              <a:t>Suggestion Box Rewards</a:t>
            </a:r>
            <a:r>
              <a:rPr lang="en-US" dirty="0">
                <a:latin typeface="Alexandria"/>
              </a:rPr>
              <a:t>: Gift certificates for contributing safety improvement ideas, fostering proactive safety culture.</a:t>
            </a:r>
          </a:p>
          <a:p>
            <a:pPr marL="58738" lvl="2"/>
            <a:r>
              <a:rPr lang="en-US" b="1" dirty="0">
                <a:latin typeface="Alexandria"/>
              </a:rPr>
              <a:t>Point Systems for Safety Activities: </a:t>
            </a:r>
            <a:r>
              <a:rPr lang="en-US" dirty="0">
                <a:latin typeface="Alexandria"/>
              </a:rPr>
              <a:t>Rewards for engaging in safety actions, encouraging ownership of safety practices.</a:t>
            </a:r>
          </a:p>
          <a:p>
            <a:pPr lvl="0"/>
            <a:endParaRPr lang="en-US" dirty="0">
              <a:latin typeface="Alexandria"/>
            </a:endParaRPr>
          </a:p>
        </p:txBody>
      </p:sp>
      <p:pic>
        <p:nvPicPr>
          <p:cNvPr id="3" name="Picture 2"/>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134361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Incentives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139321"/>
          </a:xfrm>
          <a:prstGeom prst="rect">
            <a:avLst/>
          </a:prstGeom>
          <a:noFill/>
        </p:spPr>
        <p:txBody>
          <a:bodyPr wrap="square" rtlCol="0">
            <a:spAutoFit/>
          </a:bodyPr>
          <a:lstStyle/>
          <a:p>
            <a:pPr lvl="0"/>
            <a:endParaRPr lang="en-US" b="1" dirty="0">
              <a:latin typeface="Alexandria"/>
            </a:endParaRPr>
          </a:p>
          <a:p>
            <a:pPr lvl="0"/>
            <a:r>
              <a:rPr lang="en-US" b="1" dirty="0">
                <a:latin typeface="Alexandria"/>
              </a:rPr>
              <a:t>Key Caveats:</a:t>
            </a:r>
          </a:p>
          <a:p>
            <a:pPr lvl="0"/>
            <a:endParaRPr lang="en-US" b="1" dirty="0">
              <a:latin typeface="Alexandria"/>
            </a:endParaRPr>
          </a:p>
          <a:p>
            <a:pPr marL="115888" lvl="1"/>
            <a:r>
              <a:rPr lang="en-US" b="1" dirty="0">
                <a:latin typeface="Alexandria"/>
              </a:rPr>
              <a:t>Incentives Cannot Replace Comprehensive Safety Programs</a:t>
            </a:r>
            <a:r>
              <a:rPr lang="en-US" dirty="0">
                <a:latin typeface="Alexandria"/>
              </a:rPr>
              <a:t>: Incentives are most effective when integrated into a robust safety management system.</a:t>
            </a:r>
          </a:p>
          <a:p>
            <a:pPr marL="115888" lvl="1"/>
            <a:r>
              <a:rPr lang="en-US" b="1" dirty="0">
                <a:latin typeface="Alexandria"/>
              </a:rPr>
              <a:t>High-Value Rewards May Discourage Injury Reporting</a:t>
            </a:r>
            <a:r>
              <a:rPr lang="en-US" dirty="0">
                <a:latin typeface="Alexandria"/>
              </a:rPr>
              <a:t>: Can lead to underreporting; careful management is necessary.</a:t>
            </a:r>
          </a:p>
          <a:p>
            <a:pPr marL="115888" lvl="1"/>
            <a:r>
              <a:rPr lang="en-US" b="1" dirty="0">
                <a:latin typeface="Alexandria"/>
              </a:rPr>
              <a:t>Over-Reliance on Habitual Behavior: </a:t>
            </a:r>
            <a:r>
              <a:rPr lang="en-US" dirty="0">
                <a:latin typeface="Alexandria"/>
              </a:rPr>
              <a:t>Safety requires conscious and mindful practices, not just automatic actions.</a:t>
            </a:r>
          </a:p>
          <a:p>
            <a:pPr marL="115888" lvl="1"/>
            <a:r>
              <a:rPr lang="en-US" dirty="0">
                <a:latin typeface="Alexandria"/>
              </a:rPr>
              <a:t> </a:t>
            </a:r>
            <a:endParaRPr lang="en-US" sz="1600" dirty="0">
              <a:latin typeface="Alexandria"/>
            </a:endParaRPr>
          </a:p>
          <a:p>
            <a:pPr lvl="0"/>
            <a:endParaRPr lang="en-US" dirty="0">
              <a:latin typeface="Alexandria"/>
            </a:endParaRPr>
          </a:p>
        </p:txBody>
      </p:sp>
      <p:pic>
        <p:nvPicPr>
          <p:cNvPr id="12" name="Picture 11"/>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61358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1931700" y="96262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416320"/>
          </a:xfrm>
          <a:prstGeom prst="rect">
            <a:avLst/>
          </a:prstGeom>
          <a:noFill/>
        </p:spPr>
        <p:txBody>
          <a:bodyPr wrap="square" rtlCol="0">
            <a:spAutoFit/>
          </a:bodyPr>
          <a:lstStyle/>
          <a:p>
            <a:pPr lvl="0"/>
            <a:endParaRPr lang="en-US" b="1" dirty="0">
              <a:latin typeface="Alexandria"/>
            </a:endParaRPr>
          </a:p>
          <a:p>
            <a:pPr lvl="0"/>
            <a:r>
              <a:rPr lang="en-US" b="1" dirty="0">
                <a:latin typeface="Alexandria"/>
              </a:rPr>
              <a:t>1- Management Commitment:</a:t>
            </a:r>
          </a:p>
          <a:p>
            <a:pPr marL="285750" lvl="0" indent="-285750">
              <a:buFont typeface="Arial" panose="020B0604020202020204" pitchFamily="34" charset="0"/>
              <a:buChar char="•"/>
            </a:pPr>
            <a:r>
              <a:rPr lang="en-US" dirty="0">
                <a:latin typeface="Alexandria"/>
              </a:rPr>
              <a:t>Supervisors lead by example and actively participate in safety efforts.</a:t>
            </a:r>
          </a:p>
          <a:p>
            <a:pPr marL="285750" lvl="0" indent="-285750">
              <a:buFont typeface="Arial" panose="020B0604020202020204" pitchFamily="34" charset="0"/>
              <a:buChar char="•"/>
            </a:pPr>
            <a:r>
              <a:rPr lang="en-US" dirty="0">
                <a:latin typeface="Alexandria"/>
              </a:rPr>
              <a:t>Positive reinforcement recognizes safe behaviors, promoting continuity.</a:t>
            </a:r>
          </a:p>
          <a:p>
            <a:pPr marL="285750" lvl="0" indent="-285750">
              <a:buFont typeface="Arial" panose="020B0604020202020204" pitchFamily="34" charset="0"/>
              <a:buChar char="•"/>
            </a:pPr>
            <a:r>
              <a:rPr lang="en-US" dirty="0">
                <a:latin typeface="Alexandria"/>
              </a:rPr>
              <a:t>Regular safety discussions maintain awareness and address concerns.</a:t>
            </a:r>
          </a:p>
          <a:p>
            <a:pPr lvl="0"/>
            <a:endParaRPr lang="en-US" dirty="0">
              <a:latin typeface="Alexandria"/>
            </a:endParaRPr>
          </a:p>
          <a:p>
            <a:pPr lvl="0"/>
            <a:r>
              <a:rPr lang="en-US" b="1" dirty="0">
                <a:latin typeface="Alexandria"/>
              </a:rPr>
              <a:t>2- Key Cultural Traits</a:t>
            </a:r>
          </a:p>
          <a:p>
            <a:pPr marL="285750" lvl="0" indent="-285750">
              <a:buFont typeface="Arial" panose="020B0604020202020204" pitchFamily="34" charset="0"/>
              <a:buChar char="•"/>
            </a:pPr>
            <a:r>
              <a:rPr lang="en-US" dirty="0">
                <a:latin typeface="Alexandria"/>
              </a:rPr>
              <a:t>Teamwork emphasizes shared responsibility and collaboration in safety.</a:t>
            </a:r>
          </a:p>
          <a:p>
            <a:pPr marL="285750" lvl="0" indent="-285750">
              <a:buFont typeface="Arial" panose="020B0604020202020204" pitchFamily="34" charset="0"/>
              <a:buChar char="•"/>
            </a:pPr>
            <a:r>
              <a:rPr lang="en-US" dirty="0">
                <a:latin typeface="Alexandria"/>
              </a:rPr>
              <a:t>Open communication builds trust and encourages hazard reporting</a:t>
            </a:r>
          </a:p>
          <a:p>
            <a:pPr marL="285750" lvl="0" indent="-285750">
              <a:buFont typeface="Arial" panose="020B0604020202020204" pitchFamily="34" charset="0"/>
              <a:buChar char="•"/>
            </a:pPr>
            <a:r>
              <a:rPr lang="en-US" dirty="0">
                <a:latin typeface="Alexandria"/>
              </a:rPr>
              <a:t>Belief in accident prevention fosters a proactive safety mindset.</a:t>
            </a:r>
          </a:p>
          <a:p>
            <a:pPr marL="285750" lvl="0" indent="-285750">
              <a:buFont typeface="Arial" panose="020B0604020202020204" pitchFamily="34" charset="0"/>
              <a:buChar char="•"/>
            </a:pPr>
            <a:r>
              <a:rPr lang="en-US" dirty="0">
                <a:latin typeface="Alexandria"/>
              </a:rPr>
              <a:t>Assigned roles and responsibilities ensure accountability</a:t>
            </a:r>
          </a:p>
          <a:p>
            <a:pPr marL="285750" lvl="0" indent="-285750">
              <a:buFont typeface="Arial" panose="020B0604020202020204" pitchFamily="34" charset="0"/>
              <a:buChar char="•"/>
            </a:pPr>
            <a:r>
              <a:rPr lang="en-US" dirty="0">
                <a:latin typeface="Alexandria"/>
              </a:rPr>
              <a:t>Ongoing hazard identification and correction drive continuous improvement</a:t>
            </a:r>
          </a:p>
        </p:txBody>
      </p:sp>
      <p:pic>
        <p:nvPicPr>
          <p:cNvPr id="12" name="Picture 11"/>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289102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481C0A-CCEE-52D5-339D-FC2C89A927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0B2EB9-F5ED-4EEF-A34F-342A5847EFB5}"/>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B8CE98B4-B5AC-A8FD-4332-D42145B4AE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8C457E-6E4C-FCEF-5A9B-613BB4E563E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C8EF311-4738-B4D9-E0D3-2D185547E49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C503C227-7F06-EF6D-0BD1-A97E18DE87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FA3D8E-83D0-4FFE-63FA-C5A36B68B3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ED1650AC-5188-B859-FBCB-6082A39DDE65}"/>
              </a:ext>
            </a:extLst>
          </p:cNvPr>
          <p:cNvSpPr txBox="1"/>
          <p:nvPr/>
        </p:nvSpPr>
        <p:spPr>
          <a:xfrm>
            <a:off x="1931700" y="96262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id="{5C4221E9-4DE7-71CE-D996-AE04AC600CE1}"/>
              </a:ext>
            </a:extLst>
          </p:cNvPr>
          <p:cNvSpPr txBox="1"/>
          <p:nvPr/>
        </p:nvSpPr>
        <p:spPr>
          <a:xfrm>
            <a:off x="617280" y="2101396"/>
            <a:ext cx="10711120" cy="3416320"/>
          </a:xfrm>
          <a:prstGeom prst="rect">
            <a:avLst/>
          </a:prstGeom>
          <a:noFill/>
        </p:spPr>
        <p:txBody>
          <a:bodyPr wrap="square" rtlCol="0">
            <a:spAutoFit/>
          </a:bodyPr>
          <a:lstStyle/>
          <a:p>
            <a:pPr lvl="0"/>
            <a:endParaRPr lang="en-US" b="1" dirty="0">
              <a:latin typeface="Alexandria"/>
            </a:endParaRPr>
          </a:p>
          <a:p>
            <a:pPr lvl="0"/>
            <a:r>
              <a:rPr lang="en-US" b="1" dirty="0">
                <a:latin typeface="Alexandria"/>
              </a:rPr>
              <a:t>1- Management Commitment:</a:t>
            </a:r>
          </a:p>
          <a:p>
            <a:pPr marL="285750" lvl="0" indent="-285750">
              <a:buFont typeface="Arial" panose="020B0604020202020204" pitchFamily="34" charset="0"/>
              <a:buChar char="•"/>
            </a:pPr>
            <a:r>
              <a:rPr lang="en-US" dirty="0">
                <a:latin typeface="Alexandria"/>
              </a:rPr>
              <a:t>Supervisors lead by example and actively participate in safety efforts.</a:t>
            </a:r>
          </a:p>
          <a:p>
            <a:pPr marL="285750" lvl="0" indent="-285750">
              <a:buFont typeface="Arial" panose="020B0604020202020204" pitchFamily="34" charset="0"/>
              <a:buChar char="•"/>
            </a:pPr>
            <a:r>
              <a:rPr lang="en-US" dirty="0">
                <a:latin typeface="Alexandria"/>
              </a:rPr>
              <a:t>Positive reinforcement recognizes safe behaviors, promoting continuity.</a:t>
            </a:r>
          </a:p>
          <a:p>
            <a:pPr marL="285750" lvl="0" indent="-285750">
              <a:buFont typeface="Arial" panose="020B0604020202020204" pitchFamily="34" charset="0"/>
              <a:buChar char="•"/>
            </a:pPr>
            <a:r>
              <a:rPr lang="en-US" dirty="0">
                <a:latin typeface="Alexandria"/>
              </a:rPr>
              <a:t>Regular safety discussions maintain awareness and address concerns.</a:t>
            </a:r>
          </a:p>
          <a:p>
            <a:pPr lvl="0"/>
            <a:endParaRPr lang="en-US" dirty="0">
              <a:latin typeface="Alexandria"/>
            </a:endParaRPr>
          </a:p>
          <a:p>
            <a:pPr lvl="0"/>
            <a:r>
              <a:rPr lang="en-US" b="1" dirty="0">
                <a:latin typeface="Alexandria"/>
              </a:rPr>
              <a:t>2- Key Cultural Traits</a:t>
            </a:r>
          </a:p>
          <a:p>
            <a:pPr marL="285750" lvl="0" indent="-285750">
              <a:buFont typeface="Arial" panose="020B0604020202020204" pitchFamily="34" charset="0"/>
              <a:buChar char="•"/>
            </a:pPr>
            <a:r>
              <a:rPr lang="en-US" dirty="0">
                <a:latin typeface="Alexandria"/>
              </a:rPr>
              <a:t>Teamwork emphasizes shared responsibility and collaboration in safety.</a:t>
            </a:r>
          </a:p>
          <a:p>
            <a:pPr marL="285750" lvl="0" indent="-285750">
              <a:buFont typeface="Arial" panose="020B0604020202020204" pitchFamily="34" charset="0"/>
              <a:buChar char="•"/>
            </a:pPr>
            <a:r>
              <a:rPr lang="en-US" dirty="0">
                <a:latin typeface="Alexandria"/>
              </a:rPr>
              <a:t>Open communication builds trust and encourages hazard reporting</a:t>
            </a:r>
          </a:p>
          <a:p>
            <a:pPr marL="285750" lvl="0" indent="-285750">
              <a:buFont typeface="Arial" panose="020B0604020202020204" pitchFamily="34" charset="0"/>
              <a:buChar char="•"/>
            </a:pPr>
            <a:r>
              <a:rPr lang="en-US" dirty="0">
                <a:latin typeface="Alexandria"/>
              </a:rPr>
              <a:t>Belief in accident prevention fosters a proactive safety mindset.</a:t>
            </a:r>
          </a:p>
          <a:p>
            <a:pPr marL="285750" lvl="0" indent="-285750">
              <a:buFont typeface="Arial" panose="020B0604020202020204" pitchFamily="34" charset="0"/>
              <a:buChar char="•"/>
            </a:pPr>
            <a:r>
              <a:rPr lang="en-US" dirty="0">
                <a:latin typeface="Alexandria"/>
              </a:rPr>
              <a:t>Assigned roles and responsibilities ensure accountability</a:t>
            </a:r>
          </a:p>
          <a:p>
            <a:pPr marL="285750" lvl="0" indent="-285750">
              <a:buFont typeface="Arial" panose="020B0604020202020204" pitchFamily="34" charset="0"/>
              <a:buChar char="•"/>
            </a:pPr>
            <a:r>
              <a:rPr lang="en-US" dirty="0">
                <a:latin typeface="Alexandria"/>
              </a:rPr>
              <a:t>Ongoing hazard identification and correction drive continuous improvement</a:t>
            </a:r>
          </a:p>
        </p:txBody>
      </p:sp>
      <p:pic>
        <p:nvPicPr>
          <p:cNvPr id="12" name="Picture 11">
            <a:extLst>
              <a:ext uri="{FF2B5EF4-FFF2-40B4-BE49-F238E27FC236}">
                <a16:creationId xmlns:a16="http://schemas.microsoft.com/office/drawing/2014/main" id="{7EC829EA-B6B0-6984-DF8B-202DCD1A238B}"/>
              </a:ext>
            </a:extLst>
          </p:cNvPr>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2120303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693319"/>
          </a:xfrm>
          <a:prstGeom prst="rect">
            <a:avLst/>
          </a:prstGeom>
          <a:noFill/>
        </p:spPr>
        <p:txBody>
          <a:bodyPr wrap="square" rtlCol="0">
            <a:spAutoFit/>
          </a:bodyPr>
          <a:lstStyle/>
          <a:p>
            <a:pPr lvl="0"/>
            <a:endParaRPr lang="en-US" b="1" dirty="0">
              <a:latin typeface="Alexandria"/>
            </a:endParaRPr>
          </a:p>
          <a:p>
            <a:pPr lvl="0"/>
            <a:r>
              <a:rPr lang="en-US" b="1" dirty="0">
                <a:latin typeface="Alexandria"/>
              </a:rPr>
              <a:t>3-Supportive Environment:</a:t>
            </a:r>
          </a:p>
          <a:p>
            <a:pPr marL="285750" lvl="0" indent="-285750">
              <a:buFont typeface="Arial" panose="020B0604020202020204" pitchFamily="34" charset="0"/>
              <a:buChar char="•"/>
            </a:pPr>
            <a:r>
              <a:rPr lang="en-US" dirty="0">
                <a:latin typeface="Alexandria"/>
              </a:rPr>
              <a:t>Leadership training equips supervisors to promote safety effectively.</a:t>
            </a:r>
          </a:p>
          <a:p>
            <a:pPr marL="285750" lvl="0" indent="-285750">
              <a:buFont typeface="Arial" panose="020B0604020202020204" pitchFamily="34" charset="0"/>
              <a:buChar char="•"/>
            </a:pPr>
            <a:r>
              <a:rPr lang="en-US" dirty="0">
                <a:latin typeface="Alexandria"/>
              </a:rPr>
              <a:t>Teamwork and mutual support create a collaborative atmosphere.</a:t>
            </a:r>
          </a:p>
          <a:p>
            <a:pPr marL="285750" lvl="0" indent="-285750">
              <a:buFont typeface="Arial" panose="020B0604020202020204" pitchFamily="34" charset="0"/>
              <a:buChar char="•"/>
            </a:pPr>
            <a:r>
              <a:rPr lang="en-US" dirty="0">
                <a:latin typeface="Alexandria"/>
              </a:rPr>
              <a:t>Establishing safety as a core organizational value reinforces its importance.</a:t>
            </a:r>
          </a:p>
          <a:p>
            <a:pPr marL="285750" lvl="0" indent="-285750">
              <a:buFont typeface="Arial" panose="020B0604020202020204" pitchFamily="34" charset="0"/>
              <a:buChar char="•"/>
            </a:pPr>
            <a:endParaRPr lang="en-US" dirty="0">
              <a:latin typeface="Alexandria"/>
            </a:endParaRPr>
          </a:p>
          <a:p>
            <a:pPr marL="285750" lvl="0" indent="-285750">
              <a:buFont typeface="Arial" panose="020B0604020202020204" pitchFamily="34" charset="0"/>
              <a:buChar char="•"/>
            </a:pPr>
            <a:r>
              <a:rPr lang="en-US" b="1" dirty="0">
                <a:latin typeface="Alexandria"/>
              </a:rPr>
              <a:t>4- Formal Policies &amp; Goals</a:t>
            </a:r>
          </a:p>
          <a:p>
            <a:pPr marL="285750" lvl="0" indent="-285750">
              <a:buFont typeface="Arial" panose="020B0604020202020204" pitchFamily="34" charset="0"/>
              <a:buChar char="•"/>
            </a:pPr>
            <a:r>
              <a:rPr lang="en-US" dirty="0">
                <a:latin typeface="Alexandria"/>
              </a:rPr>
              <a:t>Written safety policies outline guidelines and the organization's commitment.</a:t>
            </a:r>
          </a:p>
          <a:p>
            <a:pPr marL="285750" lvl="0" indent="-285750">
              <a:buFont typeface="Arial" panose="020B0604020202020204" pitchFamily="34" charset="0"/>
              <a:buChar char="•"/>
            </a:pPr>
            <a:r>
              <a:rPr lang="en-US" dirty="0">
                <a:latin typeface="Alexandria"/>
              </a:rPr>
              <a:t>Specific &amp; measurable safety goals track progress and drive improvements.</a:t>
            </a:r>
          </a:p>
          <a:p>
            <a:pPr marL="285750" lvl="0" indent="-285750">
              <a:buFont typeface="Arial" panose="020B0604020202020204" pitchFamily="34" charset="0"/>
              <a:buChar char="•"/>
            </a:pPr>
            <a:endParaRPr lang="en-US" dirty="0">
              <a:latin typeface="Alexandria"/>
            </a:endParaRPr>
          </a:p>
          <a:p>
            <a:pPr marL="285750" lvl="0" indent="-285750">
              <a:buFont typeface="Arial" panose="020B0604020202020204" pitchFamily="34" charset="0"/>
              <a:buChar char="•"/>
            </a:pPr>
            <a:endParaRPr lang="en-US" dirty="0">
              <a:latin typeface="Alexandria"/>
            </a:endParaRPr>
          </a:p>
          <a:p>
            <a:pPr lvl="0"/>
            <a:endParaRPr lang="en-US" dirty="0">
              <a:latin typeface="Alexandria"/>
            </a:endParaRPr>
          </a:p>
          <a:p>
            <a:pPr lvl="0"/>
            <a:endParaRPr lang="en-US" dirty="0">
              <a:latin typeface="Alexandria"/>
            </a:endParaRPr>
          </a:p>
        </p:txBody>
      </p:sp>
      <p:pic>
        <p:nvPicPr>
          <p:cNvPr id="13" name="Picture 12"/>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1383403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308324"/>
          </a:xfrm>
          <a:prstGeom prst="rect">
            <a:avLst/>
          </a:prstGeom>
          <a:noFill/>
        </p:spPr>
        <p:txBody>
          <a:bodyPr wrap="square" rtlCol="0">
            <a:spAutoFit/>
          </a:bodyPr>
          <a:lstStyle/>
          <a:p>
            <a:pPr lvl="0"/>
            <a:r>
              <a:rPr lang="en-US" b="1" dirty="0">
                <a:latin typeface="Alexandria"/>
              </a:rPr>
              <a:t>5- Safety Awareness &amp; Behavior:</a:t>
            </a:r>
          </a:p>
          <a:p>
            <a:pPr marL="285750" lvl="0" indent="-285750">
              <a:buFont typeface="Arial" panose="020B0604020202020204" pitchFamily="34" charset="0"/>
              <a:buChar char="•"/>
            </a:pPr>
            <a:r>
              <a:rPr lang="en-US" dirty="0">
                <a:latin typeface="Alexandria"/>
              </a:rPr>
              <a:t>Awareness programs provide clear, job-specific safety training.</a:t>
            </a:r>
          </a:p>
          <a:p>
            <a:pPr marL="285750" lvl="0" indent="-285750">
              <a:buFont typeface="Arial" panose="020B0604020202020204" pitchFamily="34" charset="0"/>
              <a:buChar char="•"/>
            </a:pPr>
            <a:r>
              <a:rPr lang="en-US" dirty="0">
                <a:latin typeface="Alexandria"/>
              </a:rPr>
              <a:t>Behavior-based safety focuses on observed actions and constructive feedback.</a:t>
            </a:r>
          </a:p>
          <a:p>
            <a:pPr marL="285750" lvl="0" indent="-285750">
              <a:buFont typeface="Arial" panose="020B0604020202020204" pitchFamily="34" charset="0"/>
              <a:buChar char="•"/>
            </a:pPr>
            <a:r>
              <a:rPr lang="en-US" dirty="0">
                <a:latin typeface="Alexandria"/>
              </a:rPr>
              <a:t>The "Zero 4 Life" approach emphasizes safe behaviors in all aspects of life.</a:t>
            </a:r>
          </a:p>
          <a:p>
            <a:pPr lvl="0"/>
            <a:endParaRPr lang="en-US" dirty="0">
              <a:latin typeface="Alexandria"/>
            </a:endParaRPr>
          </a:p>
          <a:p>
            <a:pPr lvl="0"/>
            <a:r>
              <a:rPr lang="en-US" b="1" dirty="0">
                <a:latin typeface="Alexandria"/>
              </a:rPr>
              <a:t>6-Additional Measures:</a:t>
            </a:r>
          </a:p>
          <a:p>
            <a:pPr marL="285750" lvl="0" indent="-285750">
              <a:buFont typeface="Arial" panose="020B0604020202020204" pitchFamily="34" charset="0"/>
              <a:buChar char="•"/>
            </a:pPr>
            <a:r>
              <a:rPr lang="en-US" dirty="0">
                <a:latin typeface="Alexandria"/>
              </a:rPr>
              <a:t>Employee-led safety committees address workplace hazards and solutions.</a:t>
            </a:r>
          </a:p>
          <a:p>
            <a:pPr marL="285750" lvl="0" indent="-285750">
              <a:buFont typeface="Arial" panose="020B0604020202020204" pitchFamily="34" charset="0"/>
              <a:buChar char="•"/>
            </a:pPr>
            <a:r>
              <a:rPr lang="en-US" dirty="0">
                <a:latin typeface="Alexandria"/>
              </a:rPr>
              <a:t>Texting policies prevent distracted driving and ensure compliance.</a:t>
            </a:r>
          </a:p>
        </p:txBody>
      </p:sp>
      <p:pic>
        <p:nvPicPr>
          <p:cNvPr id="13" name="Picture 12"/>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1915967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Job Stress, Burnout, and Depression </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4247317"/>
          </a:xfrm>
          <a:prstGeom prst="rect">
            <a:avLst/>
          </a:prstGeom>
          <a:noFill/>
        </p:spPr>
        <p:txBody>
          <a:bodyPr wrap="square" rtlCol="0">
            <a:spAutoFit/>
          </a:bodyPr>
          <a:lstStyle/>
          <a:p>
            <a:pPr marL="342900" indent="-342900">
              <a:buAutoNum type="arabicPeriod"/>
            </a:pPr>
            <a:r>
              <a:rPr lang="en-US" b="1" dirty="0">
                <a:latin typeface="Alexandria"/>
              </a:rPr>
              <a:t>Job Stress:</a:t>
            </a:r>
          </a:p>
          <a:p>
            <a:pPr marL="285750" indent="-285750">
              <a:buFont typeface="Arial" panose="020B0604020202020204" pitchFamily="34" charset="0"/>
              <a:buChar char="•"/>
            </a:pPr>
            <a:r>
              <a:rPr lang="en-US" b="1" dirty="0">
                <a:latin typeface="Alexandria"/>
              </a:rPr>
              <a:t>Causes: </a:t>
            </a:r>
            <a:r>
              <a:rPr lang="en-US" dirty="0">
                <a:latin typeface="Alexandria"/>
              </a:rPr>
              <a:t>External factors (e.g., workload, deadlines, conflicts) and internal traits (e.g., perfectionism, </a:t>
            </a:r>
            <a:r>
              <a:rPr lang="en-US" dirty="0" err="1">
                <a:latin typeface="Alexandria"/>
              </a:rPr>
              <a:t>workaholism</a:t>
            </a:r>
            <a:r>
              <a:rPr lang="en-US" dirty="0">
                <a:latin typeface="Alexandria"/>
              </a:rPr>
              <a:t>).</a:t>
            </a:r>
          </a:p>
          <a:p>
            <a:pPr marL="285750" indent="-285750">
              <a:buFont typeface="Arial" panose="020B0604020202020204" pitchFamily="34" charset="0"/>
              <a:buChar char="•"/>
            </a:pPr>
            <a:r>
              <a:rPr lang="en-US" b="1" dirty="0">
                <a:latin typeface="Alexandria"/>
              </a:rPr>
              <a:t>Consequences: </a:t>
            </a:r>
            <a:r>
              <a:rPr lang="en-US" dirty="0">
                <a:latin typeface="Alexandria"/>
              </a:rPr>
              <a:t>Health issues (mental and physical), reduced productivity, absenteeism, and high turnover.</a:t>
            </a:r>
          </a:p>
          <a:p>
            <a:pPr marL="285750" indent="-285750">
              <a:buFont typeface="Arial" panose="020B0604020202020204" pitchFamily="34" charset="0"/>
              <a:buChar char="•"/>
            </a:pPr>
            <a:r>
              <a:rPr lang="en-US" b="1" dirty="0">
                <a:latin typeface="Alexandria"/>
              </a:rPr>
              <a:t>Reduction: </a:t>
            </a:r>
            <a:r>
              <a:rPr lang="en-US" dirty="0">
                <a:latin typeface="Alexandria"/>
              </a:rPr>
              <a:t>Personal strategies (time management, healthy habits) and employer initiatives (flexible work options, support programs).</a:t>
            </a:r>
          </a:p>
          <a:p>
            <a:endParaRPr lang="en-US" dirty="0">
              <a:latin typeface="Alexandria"/>
            </a:endParaRPr>
          </a:p>
          <a:p>
            <a:r>
              <a:rPr lang="en-US" b="1" dirty="0">
                <a:latin typeface="Alexandria"/>
              </a:rPr>
              <a:t>2- Burnout:</a:t>
            </a:r>
          </a:p>
          <a:p>
            <a:pPr marL="285750" indent="-285750">
              <a:buFont typeface="Arial" panose="020B0604020202020204" pitchFamily="34" charset="0"/>
              <a:buChar char="•"/>
            </a:pPr>
            <a:r>
              <a:rPr lang="en-US" b="1" dirty="0">
                <a:latin typeface="Alexandria"/>
              </a:rPr>
              <a:t>Definition: </a:t>
            </a:r>
            <a:r>
              <a:rPr lang="en-US" dirty="0">
                <a:latin typeface="Alexandria"/>
              </a:rPr>
              <a:t>Extreme exhaustion from stress, marked by cynicism and reduced achievement.</a:t>
            </a:r>
          </a:p>
          <a:p>
            <a:pPr marL="285750" indent="-285750">
              <a:buFont typeface="Arial" panose="020B0604020202020204" pitchFamily="34" charset="0"/>
              <a:buChar char="•"/>
            </a:pPr>
            <a:r>
              <a:rPr lang="en-US" b="1" dirty="0">
                <a:latin typeface="Alexandria"/>
              </a:rPr>
              <a:t>Causes: </a:t>
            </a:r>
            <a:r>
              <a:rPr lang="en-US" dirty="0">
                <a:latin typeface="Alexandria"/>
              </a:rPr>
              <a:t>Unrealistic demands, overwork, lack of control/recognition.</a:t>
            </a:r>
          </a:p>
          <a:p>
            <a:pPr marL="285750" indent="-285750">
              <a:buFont typeface="Arial" panose="020B0604020202020204" pitchFamily="34" charset="0"/>
              <a:buChar char="•"/>
            </a:pPr>
            <a:r>
              <a:rPr lang="en-US" b="1" dirty="0">
                <a:latin typeface="Alexandria"/>
              </a:rPr>
              <a:t>Prevention: </a:t>
            </a:r>
            <a:r>
              <a:rPr lang="en-US" dirty="0">
                <a:latin typeface="Alexandria"/>
              </a:rPr>
              <a:t>Balance work and personal life, take breaks, engage in physical activities, and mentally detach after work.</a:t>
            </a:r>
          </a:p>
          <a:p>
            <a:endParaRPr lang="en-US" dirty="0">
              <a:latin typeface="Alexandria"/>
            </a:endParaRPr>
          </a:p>
          <a:p>
            <a:endParaRPr lang="en-US" b="1" dirty="0">
              <a:latin typeface="Alexandria"/>
            </a:endParaRPr>
          </a:p>
        </p:txBody>
      </p:sp>
    </p:spTree>
    <p:extLst>
      <p:ext uri="{BB962C8B-B14F-4D97-AF65-F5344CB8AC3E}">
        <p14:creationId xmlns:p14="http://schemas.microsoft.com/office/powerpoint/2010/main" val="3163532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439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Job Stress, Burnout, and Depression </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031325"/>
          </a:xfrm>
          <a:prstGeom prst="rect">
            <a:avLst/>
          </a:prstGeom>
          <a:noFill/>
        </p:spPr>
        <p:txBody>
          <a:bodyPr wrap="square" rtlCol="0">
            <a:spAutoFit/>
          </a:bodyPr>
          <a:lstStyle/>
          <a:p>
            <a:r>
              <a:rPr lang="en-US" b="1" dirty="0">
                <a:latin typeface="Alexandria"/>
              </a:rPr>
              <a:t> 3.Depression:</a:t>
            </a:r>
          </a:p>
          <a:p>
            <a:pPr marL="285750" indent="-285750">
              <a:buFont typeface="Arial" panose="020B0604020202020204" pitchFamily="34" charset="0"/>
              <a:buChar char="•"/>
            </a:pPr>
            <a:r>
              <a:rPr lang="en-US" b="1" dirty="0">
                <a:latin typeface="Alexandria"/>
              </a:rPr>
              <a:t>Impact: </a:t>
            </a:r>
            <a:r>
              <a:rPr lang="en-US" dirty="0">
                <a:latin typeface="Alexandria"/>
              </a:rPr>
              <a:t>A serious condition affecting performance and well-being; costly for both employees and employers.</a:t>
            </a:r>
          </a:p>
          <a:p>
            <a:pPr marL="285750" indent="-285750">
              <a:buFont typeface="Arial" panose="020B0604020202020204" pitchFamily="34" charset="0"/>
              <a:buChar char="•"/>
            </a:pPr>
            <a:r>
              <a:rPr lang="en-US" b="1" dirty="0">
                <a:latin typeface="Alexandria"/>
              </a:rPr>
              <a:t>Employer Role: </a:t>
            </a:r>
            <a:r>
              <a:rPr lang="en-US" dirty="0">
                <a:latin typeface="Alexandria"/>
              </a:rPr>
              <a:t>Provide mental health resources, train managers to offer support, and foster a stigma-free workplace.</a:t>
            </a:r>
          </a:p>
          <a:p>
            <a:pPr marL="285750" indent="-285750">
              <a:buFont typeface="Arial" panose="020B0604020202020204" pitchFamily="34" charset="0"/>
              <a:buChar char="•"/>
            </a:pPr>
            <a:r>
              <a:rPr lang="en-US" b="1" dirty="0">
                <a:latin typeface="Alexandria"/>
              </a:rPr>
              <a:t>Signs: </a:t>
            </a:r>
            <a:r>
              <a:rPr lang="en-US" dirty="0">
                <a:latin typeface="Alexandria"/>
              </a:rPr>
              <a:t>Sadness, sleep/appetite changes, reduced focus, loss of interest.</a:t>
            </a:r>
          </a:p>
          <a:p>
            <a:pPr marL="285750" indent="-285750">
              <a:buFont typeface="Arial" panose="020B0604020202020204" pitchFamily="34" charset="0"/>
              <a:buChar char="•"/>
            </a:pPr>
            <a:r>
              <a:rPr lang="en-US" b="1" dirty="0">
                <a:latin typeface="Alexandria"/>
              </a:rPr>
              <a:t>Note: </a:t>
            </a:r>
            <a:r>
              <a:rPr lang="en-US" dirty="0">
                <a:latin typeface="Alexandria"/>
              </a:rPr>
              <a:t>Depression is a treatable medical condition.</a:t>
            </a:r>
          </a:p>
        </p:txBody>
      </p:sp>
    </p:spTree>
    <p:extLst>
      <p:ext uri="{BB962C8B-B14F-4D97-AF65-F5344CB8AC3E}">
        <p14:creationId xmlns:p14="http://schemas.microsoft.com/office/powerpoint/2010/main" val="3143647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9632" y="301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550473" y="342125"/>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611503" y="59794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Smart PPE &amp; IoT in Safety</a:t>
            </a:r>
          </a:p>
        </p:txBody>
      </p:sp>
      <p:pic>
        <p:nvPicPr>
          <p:cNvPr id="1026" name="Picture 2" descr="Smart Bike Helmet Adult Bluetooth ...">
            <a:extLst>
              <a:ext uri="{FF2B5EF4-FFF2-40B4-BE49-F238E27FC236}">
                <a16:creationId xmlns:a16="http://schemas.microsoft.com/office/drawing/2014/main" id="{FBA69163-E867-5749-28FA-6A6E831AC848}"/>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22702" y="2654178"/>
            <a:ext cx="2143125"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rm Reflective Safety Band at ₹ 150/roll | रिफ्लेक्टिव आर्मबैंड in Kanpur |  ID: 22938612597">
            <a:extLst>
              <a:ext uri="{FF2B5EF4-FFF2-40B4-BE49-F238E27FC236}">
                <a16:creationId xmlns:a16="http://schemas.microsoft.com/office/drawing/2014/main" id="{43261500-95C7-DD13-FFF2-15CB45F205E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144605" y="2653414"/>
            <a:ext cx="2668732" cy="196144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mart Gas Sensor - IOT TECHNOLOGIES">
            <a:extLst>
              <a:ext uri="{FF2B5EF4-FFF2-40B4-BE49-F238E27FC236}">
                <a16:creationId xmlns:a16="http://schemas.microsoft.com/office/drawing/2014/main" id="{B6C271A5-4A5B-CE2C-E4FD-6A483279D7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21029" y="253408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8029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62ACD-3698-2A43-6447-4DEEBF003D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187716-03DD-A8E2-C466-C8A6901303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588A3A0-4D04-801F-54FB-BBCE0F2B24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2714E3-CE81-BDD9-3EB3-A6CE5E7EF7D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80A43155-A8B0-CDAF-4F84-F7C0F3BFC95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CFAE50F4-982F-FC04-D979-64DB6E8076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E00608F-165A-581C-9410-7859A0F8D6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EEC50B8-E0AF-BBC3-67C6-184B1E9B9ECD}"/>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From Traditional Safety to Smart &amp; Predictive Safety</a:t>
            </a:r>
            <a:endParaRPr lang="en-US" sz="1800" dirty="0"/>
          </a:p>
        </p:txBody>
      </p:sp>
      <p:sp>
        <p:nvSpPr>
          <p:cNvPr id="2" name="TextBox 1">
            <a:extLst>
              <a:ext uri="{FF2B5EF4-FFF2-40B4-BE49-F238E27FC236}">
                <a16:creationId xmlns:a16="http://schemas.microsoft.com/office/drawing/2014/main" id="{BB715D2E-963A-8153-1BDF-9FA3CCF61EA4}"/>
              </a:ext>
            </a:extLst>
          </p:cNvPr>
          <p:cNvSpPr txBox="1"/>
          <p:nvPr/>
        </p:nvSpPr>
        <p:spPr>
          <a:xfrm>
            <a:off x="880592" y="2188707"/>
            <a:ext cx="9950828" cy="3693319"/>
          </a:xfrm>
          <a:prstGeom prst="rect">
            <a:avLst/>
          </a:prstGeom>
          <a:noFill/>
        </p:spPr>
        <p:txBody>
          <a:bodyPr wrap="square" rtlCol="0">
            <a:spAutoFit/>
          </a:bodyPr>
          <a:lstStyle/>
          <a:p>
            <a:r>
              <a:rPr lang="en-US" b="1" dirty="0">
                <a:solidFill>
                  <a:srgbClr val="C00000"/>
                </a:solidFill>
              </a:rPr>
              <a:t>Traditional Safety</a:t>
            </a:r>
          </a:p>
          <a:p>
            <a:r>
              <a:rPr lang="en-US" dirty="0"/>
              <a:t>Focus: </a:t>
            </a:r>
            <a:r>
              <a:rPr lang="en-US" b="1" dirty="0">
                <a:solidFill>
                  <a:srgbClr val="00B050"/>
                </a:solidFill>
              </a:rPr>
              <a:t>Responding after incidents </a:t>
            </a:r>
            <a:r>
              <a:rPr lang="en-US" b="1" dirty="0"/>
              <a:t>occur</a:t>
            </a:r>
            <a:endParaRPr lang="en-US" dirty="0"/>
          </a:p>
          <a:p>
            <a:r>
              <a:rPr lang="en-US" dirty="0"/>
              <a:t>Process: Investigate ➜ Report ➜ Prevent recurrence</a:t>
            </a:r>
          </a:p>
          <a:p>
            <a:r>
              <a:rPr lang="en-US" dirty="0"/>
              <a:t>Tools: Incident logs, corrective actions</a:t>
            </a:r>
          </a:p>
          <a:p>
            <a:r>
              <a:rPr lang="en-US" b="1" dirty="0">
                <a:solidFill>
                  <a:srgbClr val="C00000"/>
                </a:solidFill>
              </a:rPr>
              <a:t>Smart &amp; Predictive Safety</a:t>
            </a:r>
          </a:p>
          <a:p>
            <a:r>
              <a:rPr lang="en-US" dirty="0"/>
              <a:t>Focus: </a:t>
            </a:r>
            <a:r>
              <a:rPr lang="en-US" b="1" dirty="0">
                <a:solidFill>
                  <a:srgbClr val="00B050"/>
                </a:solidFill>
              </a:rPr>
              <a:t>Predicting risks before they happen</a:t>
            </a:r>
          </a:p>
          <a:p>
            <a:r>
              <a:rPr lang="en-US" dirty="0"/>
              <a:t>Approach: Use </a:t>
            </a:r>
            <a:r>
              <a:rPr lang="en-US" b="1" dirty="0"/>
              <a:t>data &amp; analytics</a:t>
            </a:r>
            <a:r>
              <a:rPr lang="en-US" dirty="0"/>
              <a:t> to detect risk patterns</a:t>
            </a:r>
          </a:p>
          <a:p>
            <a:r>
              <a:rPr lang="en-US" dirty="0"/>
              <a:t>Data Sources:</a:t>
            </a:r>
          </a:p>
          <a:p>
            <a:pPr lvl="1"/>
            <a:r>
              <a:rPr lang="en-US" dirty="0"/>
              <a:t>Incident &amp; injury records</a:t>
            </a:r>
          </a:p>
          <a:p>
            <a:pPr lvl="1"/>
            <a:r>
              <a:rPr lang="en-US" dirty="0"/>
              <a:t>Overtime hours</a:t>
            </a:r>
          </a:p>
          <a:p>
            <a:pPr lvl="1"/>
            <a:r>
              <a:rPr lang="en-US" dirty="0"/>
              <a:t>Equipment breakdowns</a:t>
            </a:r>
          </a:p>
          <a:p>
            <a:pPr lvl="1"/>
            <a:r>
              <a:rPr lang="en-US" dirty="0"/>
              <a:t>Inspection reports</a:t>
            </a:r>
          </a:p>
          <a:p>
            <a:r>
              <a:rPr lang="en-US" b="1" i="1" dirty="0"/>
              <a:t>Tools: Excel, Power BI, advanced analytics</a:t>
            </a:r>
          </a:p>
        </p:txBody>
      </p:sp>
    </p:spTree>
    <p:extLst>
      <p:ext uri="{BB962C8B-B14F-4D97-AF65-F5344CB8AC3E}">
        <p14:creationId xmlns:p14="http://schemas.microsoft.com/office/powerpoint/2010/main" val="3769072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8564F-8E78-1565-EC6E-C6F51FC7EF4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D5CF0B2-2E3F-C304-3312-83B8FCD7A4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E9D871-9D28-8533-7D8F-582617E84845}"/>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BC06CB89-0B8C-9337-F3FF-69F14F0170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83068ADE-C535-6A19-396B-FAF8D3567E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9566A8-79A5-A9F2-EC7B-7EACE660B0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A499E0-4F08-74DF-4447-1607E177FFB2}"/>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3" name="Table 2">
            <a:extLst>
              <a:ext uri="{FF2B5EF4-FFF2-40B4-BE49-F238E27FC236}">
                <a16:creationId xmlns:a16="http://schemas.microsoft.com/office/drawing/2014/main" id="{0C70490D-8118-4DFB-96C3-545769DC4DA7}"/>
              </a:ext>
            </a:extLst>
          </p:cNvPr>
          <p:cNvGraphicFramePr>
            <a:graphicFrameLocks noGrp="1"/>
          </p:cNvGraphicFramePr>
          <p:nvPr/>
        </p:nvGraphicFramePr>
        <p:xfrm>
          <a:off x="390701" y="2254492"/>
          <a:ext cx="4887883" cy="2753927"/>
        </p:xfrm>
        <a:graphic>
          <a:graphicData uri="http://schemas.openxmlformats.org/drawingml/2006/table">
            <a:tbl>
              <a:tblPr>
                <a:tableStyleId>{5C22544A-7EE6-4342-B048-85BDC9FD1C3A}</a:tableStyleId>
              </a:tblPr>
              <a:tblGrid>
                <a:gridCol w="882024">
                  <a:extLst>
                    <a:ext uri="{9D8B030D-6E8A-4147-A177-3AD203B41FA5}">
                      <a16:colId xmlns:a16="http://schemas.microsoft.com/office/drawing/2014/main" val="3920951744"/>
                    </a:ext>
                  </a:extLst>
                </a:gridCol>
                <a:gridCol w="1359787">
                  <a:extLst>
                    <a:ext uri="{9D8B030D-6E8A-4147-A177-3AD203B41FA5}">
                      <a16:colId xmlns:a16="http://schemas.microsoft.com/office/drawing/2014/main" val="3807680203"/>
                    </a:ext>
                  </a:extLst>
                </a:gridCol>
                <a:gridCol w="882024">
                  <a:extLst>
                    <a:ext uri="{9D8B030D-6E8A-4147-A177-3AD203B41FA5}">
                      <a16:colId xmlns:a16="http://schemas.microsoft.com/office/drawing/2014/main" val="913110698"/>
                    </a:ext>
                  </a:extLst>
                </a:gridCol>
                <a:gridCol w="882024">
                  <a:extLst>
                    <a:ext uri="{9D8B030D-6E8A-4147-A177-3AD203B41FA5}">
                      <a16:colId xmlns:a16="http://schemas.microsoft.com/office/drawing/2014/main" val="4219088481"/>
                    </a:ext>
                  </a:extLst>
                </a:gridCol>
                <a:gridCol w="882024">
                  <a:extLst>
                    <a:ext uri="{9D8B030D-6E8A-4147-A177-3AD203B41FA5}">
                      <a16:colId xmlns:a16="http://schemas.microsoft.com/office/drawing/2014/main" val="795940841"/>
                    </a:ext>
                  </a:extLst>
                </a:gridCol>
              </a:tblGrid>
              <a:tr h="688481">
                <a:tc>
                  <a:txBody>
                    <a:bodyPr/>
                    <a:lstStyle/>
                    <a:p>
                      <a:pPr algn="ctr" fontAlgn="ctr">
                        <a:buNone/>
                      </a:pPr>
                      <a:r>
                        <a:rPr lang="en-US" sz="1600" u="none" strike="noStrike" dirty="0">
                          <a:effectLst/>
                        </a:rPr>
                        <a:t>Month</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Department</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Incidents</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Lost Time (Hours)</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Overtime Hours</a:t>
                      </a:r>
                      <a:endParaRPr lang="en-US" sz="1600" b="1"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86558742"/>
                  </a:ext>
                </a:extLst>
              </a:tr>
              <a:tr h="344241">
                <a:tc>
                  <a:txBody>
                    <a:bodyPr/>
                    <a:lstStyle/>
                    <a:p>
                      <a:pPr algn="l" fontAlgn="ctr">
                        <a:buNone/>
                      </a:pPr>
                      <a:r>
                        <a:rPr lang="en-US" sz="1600" u="none" strike="noStrike">
                          <a:effectLst/>
                        </a:rPr>
                        <a:t>Jan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dirty="0">
                          <a:effectLst/>
                        </a:rPr>
                        <a:t>Production</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5</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180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07010790"/>
                  </a:ext>
                </a:extLst>
              </a:tr>
              <a:tr h="344241">
                <a:tc>
                  <a:txBody>
                    <a:bodyPr/>
                    <a:lstStyle/>
                    <a:p>
                      <a:pPr algn="l" fontAlgn="ctr">
                        <a:buNone/>
                      </a:pPr>
                      <a:r>
                        <a:rPr lang="en-US" sz="1600" u="none" strike="noStrike">
                          <a:effectLst/>
                        </a:rPr>
                        <a:t>Jan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90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175705699"/>
                  </a:ext>
                </a:extLst>
              </a:tr>
              <a:tr h="344241">
                <a:tc>
                  <a:txBody>
                    <a:bodyPr/>
                    <a:lstStyle/>
                    <a:p>
                      <a:pPr algn="l" fontAlgn="ctr">
                        <a:buNone/>
                      </a:pPr>
                      <a:r>
                        <a:rPr lang="en-US" sz="1600" u="none" strike="noStrike">
                          <a:effectLst/>
                        </a:rPr>
                        <a:t>Feb</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7</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20</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220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1461342"/>
                  </a:ext>
                </a:extLst>
              </a:tr>
              <a:tr h="344241">
                <a:tc>
                  <a:txBody>
                    <a:bodyPr/>
                    <a:lstStyle/>
                    <a:p>
                      <a:pPr algn="l" fontAlgn="ctr">
                        <a:buNone/>
                      </a:pPr>
                      <a:r>
                        <a:rPr lang="en-US" sz="1600" u="none" strike="noStrike">
                          <a:effectLst/>
                        </a:rPr>
                        <a:t>Feb</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80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9761608"/>
                  </a:ext>
                </a:extLst>
              </a:tr>
              <a:tr h="344241">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9</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35</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260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565583165"/>
                  </a:ext>
                </a:extLst>
              </a:tr>
              <a:tr h="344241">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3</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100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30817448"/>
                  </a:ext>
                </a:extLst>
              </a:tr>
            </a:tbl>
          </a:graphicData>
        </a:graphic>
      </p:graphicFrame>
      <p:graphicFrame>
        <p:nvGraphicFramePr>
          <p:cNvPr id="8" name="Chart 7">
            <a:extLst>
              <a:ext uri="{FF2B5EF4-FFF2-40B4-BE49-F238E27FC236}">
                <a16:creationId xmlns:a16="http://schemas.microsoft.com/office/drawing/2014/main" id="{A8CD0E3D-D05B-0253-856F-E9BF42FE1292}"/>
              </a:ext>
            </a:extLst>
          </p:cNvPr>
          <p:cNvGraphicFramePr>
            <a:graphicFrameLocks/>
          </p:cNvGraphicFramePr>
          <p:nvPr/>
        </p:nvGraphicFramePr>
        <p:xfrm>
          <a:off x="5948110" y="2208017"/>
          <a:ext cx="5211725" cy="31017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2047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D4C9E-B917-87D7-E761-01C519D2DF3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14EC167-F1AB-E15A-1608-C222FFA4E6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35B081-EA2F-C006-0015-78BE6379B857}"/>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E4E2284B-875D-86A4-3BD1-7D0155BD629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AFD51B1D-9952-EE5F-275C-115BAC37AD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43626B8-B1E5-2B07-4A4C-24E256C809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5E29FEE-466F-5382-57B8-09FD651D1ADD}"/>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3" name="Table 2">
            <a:extLst>
              <a:ext uri="{FF2B5EF4-FFF2-40B4-BE49-F238E27FC236}">
                <a16:creationId xmlns:a16="http://schemas.microsoft.com/office/drawing/2014/main" id="{36736F71-FF39-439A-D4A6-2950E9A920BA}"/>
              </a:ext>
            </a:extLst>
          </p:cNvPr>
          <p:cNvGraphicFramePr>
            <a:graphicFrameLocks noGrp="1"/>
          </p:cNvGraphicFramePr>
          <p:nvPr/>
        </p:nvGraphicFramePr>
        <p:xfrm>
          <a:off x="706693" y="2815590"/>
          <a:ext cx="3896480" cy="2172045"/>
        </p:xfrm>
        <a:graphic>
          <a:graphicData uri="http://schemas.openxmlformats.org/drawingml/2006/table">
            <a:tbl>
              <a:tblPr>
                <a:tableStyleId>{5C22544A-7EE6-4342-B048-85BDC9FD1C3A}</a:tableStyleId>
              </a:tblPr>
              <a:tblGrid>
                <a:gridCol w="1973217">
                  <a:extLst>
                    <a:ext uri="{9D8B030D-6E8A-4147-A177-3AD203B41FA5}">
                      <a16:colId xmlns:a16="http://schemas.microsoft.com/office/drawing/2014/main" val="954973849"/>
                    </a:ext>
                  </a:extLst>
                </a:gridCol>
                <a:gridCol w="1923263">
                  <a:extLst>
                    <a:ext uri="{9D8B030D-6E8A-4147-A177-3AD203B41FA5}">
                      <a16:colId xmlns:a16="http://schemas.microsoft.com/office/drawing/2014/main" val="3284061342"/>
                    </a:ext>
                  </a:extLst>
                </a:gridCol>
              </a:tblGrid>
              <a:tr h="553130">
                <a:tc>
                  <a:txBody>
                    <a:bodyPr/>
                    <a:lstStyle/>
                    <a:p>
                      <a:pPr algn="ctr" fontAlgn="ctr">
                        <a:buNone/>
                      </a:pPr>
                      <a:r>
                        <a:rPr lang="en-US" sz="1600" b="1" u="none" strike="noStrike" dirty="0">
                          <a:effectLst/>
                        </a:rPr>
                        <a:t>Month</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b="1" u="none" strike="noStrike" dirty="0">
                          <a:effectLst/>
                        </a:rPr>
                        <a:t>Incidents</a:t>
                      </a:r>
                      <a:endParaRPr lang="en-US" sz="1600" b="1"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871405888"/>
                  </a:ext>
                </a:extLst>
              </a:tr>
              <a:tr h="323783">
                <a:tc>
                  <a:txBody>
                    <a:bodyPr/>
                    <a:lstStyle/>
                    <a:p>
                      <a:pPr algn="l" fontAlgn="ctr">
                        <a:buNone/>
                      </a:pPr>
                      <a:r>
                        <a:rPr lang="en-US" sz="1600" u="none" strike="noStrike" dirty="0">
                          <a:effectLst/>
                        </a:rPr>
                        <a:t>Jan</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885754775"/>
                  </a:ext>
                </a:extLst>
              </a:tr>
              <a:tr h="323783">
                <a:tc>
                  <a:txBody>
                    <a:bodyPr/>
                    <a:lstStyle/>
                    <a:p>
                      <a:pPr algn="l" fontAlgn="ctr">
                        <a:buNone/>
                      </a:pPr>
                      <a:r>
                        <a:rPr lang="en-US" sz="1600" u="none" strike="noStrike" dirty="0">
                          <a:effectLst/>
                        </a:rPr>
                        <a:t>Feb</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28862866"/>
                  </a:ext>
                </a:extLst>
              </a:tr>
              <a:tr h="323783">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7</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599441439"/>
                  </a:ext>
                </a:extLst>
              </a:tr>
              <a:tr h="323783">
                <a:tc>
                  <a:txBody>
                    <a:bodyPr/>
                    <a:lstStyle/>
                    <a:p>
                      <a:pPr algn="l" fontAlgn="ctr">
                        <a:buNone/>
                      </a:pPr>
                      <a:r>
                        <a:rPr lang="en-US" sz="1600" u="none" strike="noStrike">
                          <a:effectLst/>
                        </a:rPr>
                        <a:t>Apr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4</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669406128"/>
                  </a:ext>
                </a:extLst>
              </a:tr>
              <a:tr h="323783">
                <a:tc>
                  <a:txBody>
                    <a:bodyPr/>
                    <a:lstStyle/>
                    <a:p>
                      <a:pPr algn="l" fontAlgn="ctr">
                        <a:buNone/>
                      </a:pPr>
                      <a:r>
                        <a:rPr lang="en-US" sz="1600" u="none" strike="noStrike">
                          <a:effectLst/>
                        </a:rPr>
                        <a:t>May</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5</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08292443"/>
                  </a:ext>
                </a:extLst>
              </a:tr>
            </a:tbl>
          </a:graphicData>
        </a:graphic>
      </p:graphicFrame>
      <p:pic>
        <p:nvPicPr>
          <p:cNvPr id="8" name="Picture 7">
            <a:extLst>
              <a:ext uri="{FF2B5EF4-FFF2-40B4-BE49-F238E27FC236}">
                <a16:creationId xmlns:a16="http://schemas.microsoft.com/office/drawing/2014/main" id="{6E930765-4C69-AC29-3C66-0CA6F9477A92}"/>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6096000" y="2523796"/>
            <a:ext cx="4578493" cy="2755631"/>
          </a:xfrm>
          <a:prstGeom prst="rect">
            <a:avLst/>
          </a:prstGeom>
        </p:spPr>
      </p:pic>
    </p:spTree>
    <p:extLst>
      <p:ext uri="{BB962C8B-B14F-4D97-AF65-F5344CB8AC3E}">
        <p14:creationId xmlns:p14="http://schemas.microsoft.com/office/powerpoint/2010/main" val="3577105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D8831-F71B-7AFF-2114-57FD9535454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24A9117-FD7E-3D83-090D-088415D0F4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0C48EF-E88D-E243-3677-72F6FCA05600}"/>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C9ABA66-AFA0-8FCD-258B-6F37A70737F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FCE57B07-C0A9-CBCE-40C0-5C7C3346C9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F33CD02-6ED1-54F4-AE54-31FC597B2D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B348A0B-414C-D8F5-D4A9-84C3F7F00980}"/>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2" name="Table 1">
            <a:extLst>
              <a:ext uri="{FF2B5EF4-FFF2-40B4-BE49-F238E27FC236}">
                <a16:creationId xmlns:a16="http://schemas.microsoft.com/office/drawing/2014/main" id="{6DB59342-4CBF-C74D-74CE-02E21AB126BE}"/>
              </a:ext>
            </a:extLst>
          </p:cNvPr>
          <p:cNvGraphicFramePr>
            <a:graphicFrameLocks noGrp="1"/>
          </p:cNvGraphicFramePr>
          <p:nvPr/>
        </p:nvGraphicFramePr>
        <p:xfrm>
          <a:off x="784513" y="2523795"/>
          <a:ext cx="4078431" cy="2380713"/>
        </p:xfrm>
        <a:graphic>
          <a:graphicData uri="http://schemas.openxmlformats.org/drawingml/2006/table">
            <a:tbl>
              <a:tblPr>
                <a:tableStyleId>{5C22544A-7EE6-4342-B048-85BDC9FD1C3A}</a:tableStyleId>
              </a:tblPr>
              <a:tblGrid>
                <a:gridCol w="2175163">
                  <a:extLst>
                    <a:ext uri="{9D8B030D-6E8A-4147-A177-3AD203B41FA5}">
                      <a16:colId xmlns:a16="http://schemas.microsoft.com/office/drawing/2014/main" val="1714989113"/>
                    </a:ext>
                  </a:extLst>
                </a:gridCol>
                <a:gridCol w="1903268">
                  <a:extLst>
                    <a:ext uri="{9D8B030D-6E8A-4147-A177-3AD203B41FA5}">
                      <a16:colId xmlns:a16="http://schemas.microsoft.com/office/drawing/2014/main" val="615434333"/>
                    </a:ext>
                  </a:extLst>
                </a:gridCol>
              </a:tblGrid>
              <a:tr h="579092">
                <a:tc>
                  <a:txBody>
                    <a:bodyPr/>
                    <a:lstStyle/>
                    <a:p>
                      <a:pPr algn="ctr" fontAlgn="ctr">
                        <a:buNone/>
                      </a:pPr>
                      <a:r>
                        <a:rPr lang="en-US" sz="1600" b="1" u="none" strike="noStrike" dirty="0">
                          <a:effectLst/>
                        </a:rPr>
                        <a:t>Department</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b="1" u="none" strike="noStrike" dirty="0">
                          <a:effectLst/>
                        </a:rPr>
                        <a:t>Incidents</a:t>
                      </a:r>
                      <a:endParaRPr lang="en-US" sz="1600" b="1"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509701596"/>
                  </a:ext>
                </a:extLst>
              </a:tr>
              <a:tr h="514749">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12</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6924592"/>
                  </a:ext>
                </a:extLst>
              </a:tr>
              <a:tr h="514749">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5</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345020952"/>
                  </a:ext>
                </a:extLst>
              </a:tr>
              <a:tr h="514749">
                <a:tc>
                  <a:txBody>
                    <a:bodyPr/>
                    <a:lstStyle/>
                    <a:p>
                      <a:pPr algn="l" fontAlgn="ctr">
                        <a:buNone/>
                      </a:pPr>
                      <a:r>
                        <a:rPr lang="en-US" sz="1600" u="none" strike="noStrike">
                          <a:effectLst/>
                        </a:rPr>
                        <a:t>Maintenance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3</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873072796"/>
                  </a:ext>
                </a:extLst>
              </a:tr>
              <a:tr h="257374">
                <a:tc>
                  <a:txBody>
                    <a:bodyPr/>
                    <a:lstStyle/>
                    <a:p>
                      <a:pPr algn="l" fontAlgn="ctr">
                        <a:buNone/>
                      </a:pPr>
                      <a:r>
                        <a:rPr lang="en-US" sz="1600" u="none" strike="noStrike">
                          <a:effectLst/>
                        </a:rPr>
                        <a:t>QA</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47945037"/>
                  </a:ext>
                </a:extLst>
              </a:tr>
            </a:tbl>
          </a:graphicData>
        </a:graphic>
      </p:graphicFrame>
      <p:pic>
        <p:nvPicPr>
          <p:cNvPr id="12" name="Picture 11">
            <a:extLst>
              <a:ext uri="{FF2B5EF4-FFF2-40B4-BE49-F238E27FC236}">
                <a16:creationId xmlns:a16="http://schemas.microsoft.com/office/drawing/2014/main" id="{C3215E15-DAC6-7965-45C1-7DF5C6C19803}"/>
              </a:ext>
            </a:extLst>
          </p:cNvPr>
          <p:cNvPicPr>
            <a:picLocks noChangeAspect="1"/>
          </p:cNvPicPr>
          <p:nvPr/>
        </p:nvPicPr>
        <p:blipFill>
          <a:blip r:embed="rId4"/>
          <a:stretch>
            <a:fillRect/>
          </a:stretch>
        </p:blipFill>
        <p:spPr>
          <a:xfrm>
            <a:off x="5941618" y="2349511"/>
            <a:ext cx="4578493" cy="2798307"/>
          </a:xfrm>
          <a:prstGeom prst="rect">
            <a:avLst/>
          </a:prstGeom>
        </p:spPr>
      </p:pic>
    </p:spTree>
    <p:extLst>
      <p:ext uri="{BB962C8B-B14F-4D97-AF65-F5344CB8AC3E}">
        <p14:creationId xmlns:p14="http://schemas.microsoft.com/office/powerpoint/2010/main" val="139567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4BD001-C75A-F284-D434-C2B6EB2E10D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ECCA4D1-20B3-BBCA-8F6C-D06B9C6211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544FA0-1DD0-C000-4E69-1FB202CC259B}"/>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BAA90BDE-7A1B-983E-CCDB-B9AD1ED74A2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D52A0440-06E1-2FBA-B1F9-3EDA9768C0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B529F3-335F-1764-D7A7-7710B520EB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4340C2B-5D14-7ABA-076D-7398EF1B7F54}"/>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2" name="Table 1">
            <a:extLst>
              <a:ext uri="{FF2B5EF4-FFF2-40B4-BE49-F238E27FC236}">
                <a16:creationId xmlns:a16="http://schemas.microsoft.com/office/drawing/2014/main" id="{7BEB881E-CAAE-AAE9-B011-7F23D5BEC5CE}"/>
              </a:ext>
            </a:extLst>
          </p:cNvPr>
          <p:cNvGraphicFramePr>
            <a:graphicFrameLocks noGrp="1"/>
          </p:cNvGraphicFramePr>
          <p:nvPr/>
        </p:nvGraphicFramePr>
        <p:xfrm>
          <a:off x="839353" y="2548803"/>
          <a:ext cx="2974111" cy="2127106"/>
        </p:xfrm>
        <a:graphic>
          <a:graphicData uri="http://schemas.openxmlformats.org/drawingml/2006/table">
            <a:tbl>
              <a:tblPr>
                <a:tableStyleId>{5C22544A-7EE6-4342-B048-85BDC9FD1C3A}</a:tableStyleId>
              </a:tblPr>
              <a:tblGrid>
                <a:gridCol w="1644509">
                  <a:extLst>
                    <a:ext uri="{9D8B030D-6E8A-4147-A177-3AD203B41FA5}">
                      <a16:colId xmlns:a16="http://schemas.microsoft.com/office/drawing/2014/main" val="2673875254"/>
                    </a:ext>
                  </a:extLst>
                </a:gridCol>
                <a:gridCol w="1329602">
                  <a:extLst>
                    <a:ext uri="{9D8B030D-6E8A-4147-A177-3AD203B41FA5}">
                      <a16:colId xmlns:a16="http://schemas.microsoft.com/office/drawing/2014/main" val="1471556762"/>
                    </a:ext>
                  </a:extLst>
                </a:gridCol>
              </a:tblGrid>
              <a:tr h="354518">
                <a:tc>
                  <a:txBody>
                    <a:bodyPr/>
                    <a:lstStyle/>
                    <a:p>
                      <a:pPr algn="ctr" fontAlgn="ctr">
                        <a:buNone/>
                      </a:pPr>
                      <a:r>
                        <a:rPr lang="en-US" sz="1600" b="1" u="none" strike="noStrike" dirty="0">
                          <a:effectLst/>
                        </a:rPr>
                        <a:t>KPI</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l" fontAlgn="b">
                        <a:buNone/>
                      </a:pPr>
                      <a:r>
                        <a:rPr lang="en-US" sz="1600" b="1" u="none" strike="noStrike" dirty="0">
                          <a:effectLst/>
                        </a:rPr>
                        <a:t>Value</a:t>
                      </a:r>
                      <a:endParaRPr lang="en-US" sz="1600" b="1"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21506783"/>
                  </a:ext>
                </a:extLst>
              </a:tr>
              <a:tr h="709035">
                <a:tc>
                  <a:txBody>
                    <a:bodyPr/>
                    <a:lstStyle/>
                    <a:p>
                      <a:pPr algn="l" fontAlgn="ctr">
                        <a:buNone/>
                      </a:pPr>
                      <a:r>
                        <a:rPr lang="en-US" sz="1600" u="none" strike="noStrike" dirty="0">
                          <a:effectLst/>
                        </a:rPr>
                        <a:t>Total Incidents (YTD)</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21</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51384297"/>
                  </a:ext>
                </a:extLst>
              </a:tr>
              <a:tr h="709035">
                <a:tc>
                  <a:txBody>
                    <a:bodyPr/>
                    <a:lstStyle/>
                    <a:p>
                      <a:pPr algn="l" fontAlgn="ctr">
                        <a:buNone/>
                      </a:pPr>
                      <a:r>
                        <a:rPr lang="en-US" sz="1600" u="none" strike="noStrike">
                          <a:effectLst/>
                        </a:rPr>
                        <a:t>Lost Time Hours</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73</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074775359"/>
                  </a:ext>
                </a:extLst>
              </a:tr>
              <a:tr h="354518">
                <a:tc>
                  <a:txBody>
                    <a:bodyPr/>
                    <a:lstStyle/>
                    <a:p>
                      <a:pPr algn="l" fontAlgn="ctr">
                        <a:buNone/>
                      </a:pPr>
                      <a:r>
                        <a:rPr lang="en-US" sz="1600" u="none" strike="noStrike">
                          <a:effectLst/>
                        </a:rPr>
                        <a:t>Near Miss Reports</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12</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598449296"/>
                  </a:ext>
                </a:extLst>
              </a:tr>
            </a:tbl>
          </a:graphicData>
        </a:graphic>
      </p:graphicFrame>
      <p:pic>
        <p:nvPicPr>
          <p:cNvPr id="9" name="Picture 8">
            <a:extLst>
              <a:ext uri="{FF2B5EF4-FFF2-40B4-BE49-F238E27FC236}">
                <a16:creationId xmlns:a16="http://schemas.microsoft.com/office/drawing/2014/main" id="{830712DF-2499-851B-37F6-B271919D8AA5}"/>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5396563" y="2199107"/>
            <a:ext cx="5555456" cy="3343630"/>
          </a:xfrm>
          <a:prstGeom prst="rect">
            <a:avLst/>
          </a:prstGeom>
        </p:spPr>
      </p:pic>
    </p:spTree>
    <p:extLst>
      <p:ext uri="{BB962C8B-B14F-4D97-AF65-F5344CB8AC3E}">
        <p14:creationId xmlns:p14="http://schemas.microsoft.com/office/powerpoint/2010/main" val="119976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970318"/>
          </a:xfrm>
          <a:prstGeom prst="rect">
            <a:avLst/>
          </a:prstGeom>
          <a:noFill/>
        </p:spPr>
        <p:txBody>
          <a:bodyPr wrap="square" rtlCol="0">
            <a:spAutoFit/>
          </a:bodyPr>
          <a:lstStyle/>
          <a:p>
            <a:r>
              <a:rPr lang="en-US" b="1" dirty="0">
                <a:latin typeface="Alexandria"/>
              </a:rPr>
              <a:t>Importance of Safety:</a:t>
            </a:r>
            <a:r>
              <a:rPr lang="en-US" dirty="0">
                <a:latin typeface="Alexandria"/>
              </a:rPr>
              <a:t> High costs of accidents (human and financial).</a:t>
            </a:r>
          </a:p>
          <a:p>
            <a:r>
              <a:rPr lang="en-US" dirty="0">
                <a:latin typeface="Alexandria"/>
              </a:rPr>
              <a:t>Employee prioritization of safety.</a:t>
            </a:r>
          </a:p>
          <a:p>
            <a:r>
              <a:rPr lang="en-US" dirty="0">
                <a:latin typeface="Alexandria"/>
              </a:rPr>
              <a:t>Legal and ethical responsibilities.</a:t>
            </a:r>
          </a:p>
          <a:p>
            <a:endParaRPr lang="en-US" dirty="0">
              <a:latin typeface="Alexandria"/>
            </a:endParaRPr>
          </a:p>
          <a:p>
            <a:r>
              <a:rPr lang="en-US" b="1" dirty="0">
                <a:latin typeface="Alexandria"/>
              </a:rPr>
              <a:t>Accident Prevention:</a:t>
            </a:r>
            <a:r>
              <a:rPr lang="en-US" dirty="0">
                <a:latin typeface="Alexandria"/>
              </a:rPr>
              <a:t> Addressing unsafe conditions (engineering controls).</a:t>
            </a:r>
          </a:p>
          <a:p>
            <a:r>
              <a:rPr lang="en-US" dirty="0">
                <a:latin typeface="Alexandria"/>
              </a:rPr>
              <a:t>Managing unsafe acts (training, screening).</a:t>
            </a:r>
          </a:p>
          <a:p>
            <a:r>
              <a:rPr lang="en-US" dirty="0">
                <a:latin typeface="Alexandria"/>
              </a:rPr>
              <a:t>Utilizing PPE (hierarchy of controls).</a:t>
            </a:r>
          </a:p>
          <a:p>
            <a:r>
              <a:rPr lang="en-US" dirty="0">
                <a:latin typeface="Alexandria"/>
              </a:rPr>
              <a:t>Hazard analysis, and safety reviews.</a:t>
            </a:r>
          </a:p>
          <a:p>
            <a:endParaRPr lang="en-US" dirty="0">
              <a:latin typeface="Alexandria"/>
            </a:endParaRPr>
          </a:p>
          <a:p>
            <a:r>
              <a:rPr lang="en-US" b="1" dirty="0">
                <a:latin typeface="Alexandria"/>
              </a:rPr>
              <a:t>Building a Safety Culture:</a:t>
            </a:r>
            <a:r>
              <a:rPr lang="en-US" dirty="0">
                <a:latin typeface="Alexandria"/>
              </a:rPr>
              <a:t> Management commitment and leadership.</a:t>
            </a:r>
          </a:p>
          <a:p>
            <a:r>
              <a:rPr lang="en-US" dirty="0">
                <a:latin typeface="Alexandria"/>
              </a:rPr>
              <a:t>Employee involvement and communication.</a:t>
            </a:r>
          </a:p>
          <a:p>
            <a:r>
              <a:rPr lang="en-US" dirty="0">
                <a:latin typeface="Alexandria"/>
              </a:rPr>
              <a:t>Incentives and recognition programs.</a:t>
            </a:r>
          </a:p>
          <a:p>
            <a:r>
              <a:rPr lang="en-US" dirty="0">
                <a:latin typeface="Alexandria"/>
              </a:rPr>
              <a:t>Creating supportive </a:t>
            </a:r>
            <a:r>
              <a:rPr lang="en-US" dirty="0" err="1">
                <a:latin typeface="Alexandria"/>
              </a:rPr>
              <a:t>enviornments</a:t>
            </a:r>
            <a:r>
              <a:rPr lang="en-US" dirty="0">
                <a:latin typeface="Alexandria"/>
              </a:rPr>
              <a:t>.</a:t>
            </a:r>
          </a:p>
          <a:p>
            <a:pPr lvl="0"/>
            <a:endParaRPr lang="en-US" dirty="0">
              <a:latin typeface="Alexandria"/>
            </a:endParaRPr>
          </a:p>
        </p:txBody>
      </p:sp>
    </p:spTree>
    <p:extLst>
      <p:ext uri="{BB962C8B-B14F-4D97-AF65-F5344CB8AC3E}">
        <p14:creationId xmlns:p14="http://schemas.microsoft.com/office/powerpoint/2010/main" val="2410494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416320"/>
          </a:xfrm>
          <a:prstGeom prst="rect">
            <a:avLst/>
          </a:prstGeom>
          <a:noFill/>
        </p:spPr>
        <p:txBody>
          <a:bodyPr wrap="square" rtlCol="0">
            <a:spAutoFit/>
          </a:bodyPr>
          <a:lstStyle/>
          <a:p>
            <a:r>
              <a:rPr lang="en-US" b="1" dirty="0">
                <a:latin typeface="Alexandria"/>
              </a:rPr>
              <a:t>Workplace Health:</a:t>
            </a:r>
            <a:r>
              <a:rPr lang="en-US" dirty="0">
                <a:latin typeface="Alexandria"/>
              </a:rPr>
              <a:t> </a:t>
            </a:r>
          </a:p>
          <a:p>
            <a:pPr marL="285750" indent="-285750">
              <a:buFont typeface="Arial" panose="020B0604020202020204" pitchFamily="34" charset="0"/>
              <a:buChar char="•"/>
            </a:pPr>
            <a:r>
              <a:rPr lang="en-US" dirty="0">
                <a:latin typeface="Alexandria"/>
              </a:rPr>
              <a:t>Addressing hidden hazards (chemicals, etc.).</a:t>
            </a:r>
          </a:p>
          <a:p>
            <a:pPr marL="285750" indent="-285750">
              <a:buFont typeface="Arial" panose="020B0604020202020204" pitchFamily="34" charset="0"/>
              <a:buChar char="•"/>
            </a:pPr>
            <a:r>
              <a:rPr lang="en-US" dirty="0">
                <a:latin typeface="Alexandria"/>
              </a:rPr>
              <a:t>Managing stress, burnout, and depression.</a:t>
            </a:r>
          </a:p>
          <a:p>
            <a:pPr marL="285750" indent="-285750">
              <a:buFont typeface="Arial" panose="020B0604020202020204" pitchFamily="34" charset="0"/>
              <a:buChar char="•"/>
            </a:pPr>
            <a:r>
              <a:rPr lang="en-US" dirty="0">
                <a:latin typeface="Alexandria"/>
              </a:rPr>
              <a:t>Controlling exposure to asbestos, and repetitive motion.</a:t>
            </a:r>
          </a:p>
          <a:p>
            <a:pPr marL="285750" indent="-285750">
              <a:buFont typeface="Arial" panose="020B0604020202020204" pitchFamily="34" charset="0"/>
              <a:buChar char="•"/>
            </a:pPr>
            <a:r>
              <a:rPr lang="en-US" dirty="0">
                <a:latin typeface="Alexandria"/>
              </a:rPr>
              <a:t>Infectious disease prevention.</a:t>
            </a:r>
          </a:p>
          <a:p>
            <a:pPr marL="285750" indent="-285750">
              <a:buFont typeface="Arial" panose="020B0604020202020204" pitchFamily="34" charset="0"/>
              <a:buChar char="•"/>
            </a:pPr>
            <a:endParaRPr lang="en-US" dirty="0">
              <a:latin typeface="Alexandria"/>
            </a:endParaRPr>
          </a:p>
          <a:p>
            <a:r>
              <a:rPr lang="en-US" b="1" dirty="0">
                <a:latin typeface="Alexandria"/>
              </a:rPr>
              <a:t>Actionable Steps:</a:t>
            </a:r>
          </a:p>
          <a:p>
            <a:pPr marL="285750" indent="-285750">
              <a:buFont typeface="Arial" panose="020B0604020202020204" pitchFamily="34" charset="0"/>
              <a:buChar char="•"/>
            </a:pPr>
            <a:r>
              <a:rPr lang="en-US" dirty="0">
                <a:latin typeface="Alexandria"/>
              </a:rPr>
              <a:t>Implement comprehensive safety </a:t>
            </a:r>
            <a:r>
              <a:rPr lang="en-US" dirty="0" err="1">
                <a:latin typeface="Alexandria"/>
              </a:rPr>
              <a:t>programs.Prioritize</a:t>
            </a:r>
            <a:r>
              <a:rPr lang="en-US" dirty="0">
                <a:latin typeface="Alexandria"/>
              </a:rPr>
              <a:t> hazard identification and control.</a:t>
            </a:r>
          </a:p>
          <a:p>
            <a:pPr marL="285750" indent="-285750">
              <a:buFont typeface="Arial" panose="020B0604020202020204" pitchFamily="34" charset="0"/>
              <a:buChar char="•"/>
            </a:pPr>
            <a:r>
              <a:rPr lang="en-US" dirty="0">
                <a:latin typeface="Alexandria"/>
              </a:rPr>
              <a:t>Foster a strong safety culture through leadership and communication.</a:t>
            </a:r>
          </a:p>
          <a:p>
            <a:pPr marL="285750" indent="-285750">
              <a:buFont typeface="Arial" panose="020B0604020202020204" pitchFamily="34" charset="0"/>
              <a:buChar char="•"/>
            </a:pPr>
            <a:r>
              <a:rPr lang="en-US" dirty="0">
                <a:latin typeface="Alexandria"/>
              </a:rPr>
              <a:t>Provide thorough employee training and education.</a:t>
            </a:r>
          </a:p>
          <a:p>
            <a:pPr marL="285750" indent="-285750">
              <a:buFont typeface="Arial" panose="020B0604020202020204" pitchFamily="34" charset="0"/>
              <a:buChar char="•"/>
            </a:pPr>
            <a:r>
              <a:rPr lang="en-US" dirty="0">
                <a:latin typeface="Alexandria"/>
              </a:rPr>
              <a:t>Address both physical and mental workplace health.</a:t>
            </a:r>
          </a:p>
          <a:p>
            <a:pPr marL="285750" indent="-285750">
              <a:buFont typeface="Arial" panose="020B0604020202020204" pitchFamily="34" charset="0"/>
              <a:buChar char="•"/>
            </a:pPr>
            <a:r>
              <a:rPr lang="en-US" dirty="0">
                <a:latin typeface="Alexandria"/>
              </a:rPr>
              <a:t>Promote proactive safety behaviors.</a:t>
            </a:r>
          </a:p>
        </p:txBody>
      </p:sp>
    </p:spTree>
    <p:extLst>
      <p:ext uri="{BB962C8B-B14F-4D97-AF65-F5344CB8AC3E}">
        <p14:creationId xmlns:p14="http://schemas.microsoft.com/office/powerpoint/2010/main" val="1534957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693319"/>
          </a:xfrm>
          <a:prstGeom prst="rect">
            <a:avLst/>
          </a:prstGeom>
          <a:noFill/>
        </p:spPr>
        <p:txBody>
          <a:bodyPr wrap="square" rtlCol="0">
            <a:spAutoFit/>
          </a:bodyPr>
          <a:lstStyle/>
          <a:p>
            <a:r>
              <a:rPr lang="en-US" b="1" dirty="0">
                <a:latin typeface="Alexandria"/>
              </a:rPr>
              <a:t>Future Focus:</a:t>
            </a:r>
          </a:p>
          <a:p>
            <a:pPr marL="285750" indent="-285750">
              <a:buFont typeface="Arial" panose="020B0604020202020204" pitchFamily="34" charset="0"/>
              <a:buChar char="•"/>
            </a:pPr>
            <a:r>
              <a:rPr lang="en-US" dirty="0">
                <a:latin typeface="Alexandria"/>
              </a:rPr>
              <a:t>Adapting to evolving workplace hazards (technology, etc.).</a:t>
            </a:r>
          </a:p>
          <a:p>
            <a:pPr marL="285750" indent="-285750">
              <a:buFont typeface="Arial" panose="020B0604020202020204" pitchFamily="34" charset="0"/>
              <a:buChar char="•"/>
            </a:pPr>
            <a:r>
              <a:rPr lang="en-US" dirty="0">
                <a:latin typeface="Alexandria"/>
              </a:rPr>
              <a:t>Integrating mental health and well-being into safety programs.</a:t>
            </a:r>
          </a:p>
          <a:p>
            <a:pPr marL="285750" indent="-285750">
              <a:buFont typeface="Arial" panose="020B0604020202020204" pitchFamily="34" charset="0"/>
              <a:buChar char="•"/>
            </a:pPr>
            <a:r>
              <a:rPr lang="en-US" dirty="0">
                <a:latin typeface="Alexandria"/>
              </a:rPr>
              <a:t>Leveraging technology (HRIS) for safety training and management.</a:t>
            </a:r>
          </a:p>
          <a:p>
            <a:pPr marL="285750" indent="-285750">
              <a:buFont typeface="Arial" panose="020B0604020202020204" pitchFamily="34" charset="0"/>
              <a:buChar char="•"/>
            </a:pPr>
            <a:r>
              <a:rPr lang="en-US" dirty="0">
                <a:latin typeface="Alexandria"/>
              </a:rPr>
              <a:t>Promoting a "Zero 4 Life" or similar holistic safety philosophy.</a:t>
            </a:r>
          </a:p>
          <a:p>
            <a:pPr marL="285750" indent="-285750">
              <a:buFont typeface="Arial" panose="020B0604020202020204" pitchFamily="34" charset="0"/>
              <a:buChar char="•"/>
            </a:pPr>
            <a:r>
              <a:rPr lang="en-US" dirty="0">
                <a:latin typeface="Alexandria"/>
              </a:rPr>
              <a:t>Continually improving safety policies, and procedures.</a:t>
            </a:r>
          </a:p>
          <a:p>
            <a:pPr marL="285750" indent="-285750">
              <a:buFont typeface="Arial" panose="020B0604020202020204" pitchFamily="34" charset="0"/>
              <a:buChar char="•"/>
            </a:pPr>
            <a:endParaRPr lang="en-US" dirty="0">
              <a:latin typeface="Alexandria"/>
            </a:endParaRPr>
          </a:p>
          <a:p>
            <a:r>
              <a:rPr lang="en-US" b="1" dirty="0">
                <a:latin typeface="Alexandria"/>
              </a:rPr>
              <a:t>job stress, burnout, and depression </a:t>
            </a:r>
            <a:r>
              <a:rPr lang="en-US" dirty="0">
                <a:latin typeface="Alexandria"/>
              </a:rPr>
              <a:t>pose significant threats to both employee well-being and organizational productivity. While personal strategies can mitigate some effects, employers must actively address these issues through supportive policies, accessible mental health resources, and a commitment to fostering a healthy work environment. Recognizing depression as a treatable medical condition is crucial for creating a workplace where employees feel supported and can thrive.</a:t>
            </a:r>
          </a:p>
          <a:p>
            <a:pPr marL="285750" indent="-285750">
              <a:buFont typeface="Arial" panose="020B0604020202020204" pitchFamily="34" charset="0"/>
              <a:buChar char="•"/>
            </a:pPr>
            <a:endParaRPr lang="en-US" dirty="0">
              <a:latin typeface="Alexandria"/>
            </a:endParaRPr>
          </a:p>
        </p:txBody>
      </p:sp>
    </p:spTree>
    <p:extLst>
      <p:ext uri="{BB962C8B-B14F-4D97-AF65-F5344CB8AC3E}">
        <p14:creationId xmlns:p14="http://schemas.microsoft.com/office/powerpoint/2010/main" val="105124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247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90000"/>
              </a:lnSpc>
              <a:spcBef>
                <a:spcPct val="0"/>
              </a:spcBef>
              <a:defRPr/>
            </a:pPr>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166669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aca13214-df29-4e3c-a050-857c0bf7bd8e"/>
    <ds:schemaRef ds:uri="http://schemas.microsoft.com/office/2006/metadata/properties"/>
    <ds:schemaRef ds:uri="http://schemas.microsoft.com/office/2006/documentManagement/types"/>
    <ds:schemaRef ds:uri="http://purl.org/dc/elements/1.1/"/>
    <ds:schemaRef ds:uri="http://www.w3.org/XML/1998/namespace"/>
    <ds:schemaRef ds:uri="http://purl.org/dc/dcmitype/"/>
    <ds:schemaRef ds:uri="http://purl.org/dc/terms/"/>
    <ds:schemaRef ds:uri="688354b5-287c-4cda-825e-1d7935aea40e"/>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90023AC-69E3-4247-B2E8-604DB2A8A8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3426</TotalTime>
  <Words>3718</Words>
  <Application>Microsoft Office PowerPoint</Application>
  <PresentationFormat>Widescreen</PresentationFormat>
  <Paragraphs>557</Paragraphs>
  <Slides>45</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Calibri</vt:lpstr>
      <vt:lpstr>Calibri Light</vt:lpstr>
      <vt:lpstr>Courier New</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Magdy</cp:lastModifiedBy>
  <cp:revision>224</cp:revision>
  <dcterms:created xsi:type="dcterms:W3CDTF">2023-04-29T09:08:00Z</dcterms:created>
  <dcterms:modified xsi:type="dcterms:W3CDTF">2025-12-11T19:25:32Z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