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bookmarkIdSeed="2">
  <p:sldMasterIdLst>
    <p:sldMasterId id="2147483648" r:id="rId1"/>
  </p:sldMasterIdLst>
  <p:notesMasterIdLst>
    <p:notesMasterId r:id="rId42"/>
  </p:notesMasterIdLst>
  <p:sldIdLst>
    <p:sldId id="281" r:id="rId2"/>
    <p:sldId id="299" r:id="rId3"/>
    <p:sldId id="516" r:id="rId4"/>
    <p:sldId id="571" r:id="rId5"/>
    <p:sldId id="562" r:id="rId6"/>
    <p:sldId id="573" r:id="rId7"/>
    <p:sldId id="574" r:id="rId8"/>
    <p:sldId id="575" r:id="rId9"/>
    <p:sldId id="576" r:id="rId10"/>
    <p:sldId id="577" r:id="rId11"/>
    <p:sldId id="586" r:id="rId12"/>
    <p:sldId id="588" r:id="rId13"/>
    <p:sldId id="578" r:id="rId14"/>
    <p:sldId id="580" r:id="rId15"/>
    <p:sldId id="581" r:id="rId16"/>
    <p:sldId id="582" r:id="rId17"/>
    <p:sldId id="583" r:id="rId18"/>
    <p:sldId id="585" r:id="rId19"/>
    <p:sldId id="572" r:id="rId20"/>
    <p:sldId id="590" r:id="rId21"/>
    <p:sldId id="591" r:id="rId22"/>
    <p:sldId id="592" r:id="rId23"/>
    <p:sldId id="594" r:id="rId24"/>
    <p:sldId id="593" r:id="rId25"/>
    <p:sldId id="595" r:id="rId26"/>
    <p:sldId id="596" r:id="rId27"/>
    <p:sldId id="598" r:id="rId28"/>
    <p:sldId id="614" r:id="rId29"/>
    <p:sldId id="599" r:id="rId30"/>
    <p:sldId id="600" r:id="rId31"/>
    <p:sldId id="601" r:id="rId32"/>
    <p:sldId id="602" r:id="rId33"/>
    <p:sldId id="603" r:id="rId34"/>
    <p:sldId id="605" r:id="rId35"/>
    <p:sldId id="609" r:id="rId36"/>
    <p:sldId id="610" r:id="rId37"/>
    <p:sldId id="611" r:id="rId38"/>
    <p:sldId id="612" r:id="rId39"/>
    <p:sldId id="613" r:id="rId40"/>
    <p:sldId id="448"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FF66CC"/>
    <a:srgbClr val="000099"/>
    <a:srgbClr val="66FF33"/>
    <a:srgbClr val="0A1F61"/>
    <a:srgbClr val="996633"/>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p:scale>
          <a:sx n="81" d="100"/>
          <a:sy n="81" d="100"/>
        </p:scale>
        <p:origin x="-168"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9CED96-068A-4274-8614-CE8858D45159}" type="datetimeFigureOut">
              <a:rPr lang="fr-FR" smtClean="0"/>
              <a:t>28/10/2022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9DBC96-224C-4F47-B1D0-6020CB55D1D9}" type="slidenum">
              <a:rPr lang="fr-FR" smtClean="0"/>
              <a:t>‹#›</a:t>
            </a:fld>
            <a:endParaRPr lang="fr-FR"/>
          </a:p>
        </p:txBody>
      </p:sp>
    </p:spTree>
    <p:extLst>
      <p:ext uri="{BB962C8B-B14F-4D97-AF65-F5344CB8AC3E}">
        <p14:creationId xmlns:p14="http://schemas.microsoft.com/office/powerpoint/2010/main" val="10407931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10/28/2022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10/28/2022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10/28/2022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10/28/2022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6.jpeg"/><Relationship Id="rId4" Type="http://schemas.openxmlformats.org/officeDocument/2006/relationships/image" Target="../media/image9.emf"/><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17.jpeg"/><Relationship Id="rId4" Type="http://schemas.openxmlformats.org/officeDocument/2006/relationships/image" Target="../media/image9.emf"/><Relationship Id="rId9"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10" Type="http://schemas.openxmlformats.org/officeDocument/2006/relationships/image" Target="../media/image7.png"/><Relationship Id="rId4" Type="http://schemas.openxmlformats.org/officeDocument/2006/relationships/image" Target="../media/image10.emf"/><Relationship Id="rId9" Type="http://schemas.openxmlformats.org/officeDocument/2006/relationships/image" Target="../media/image18.jpeg"/></Relationships>
</file>

<file path=ppt/slides/_rels/slide1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7.png"/></Relationships>
</file>

<file path=ppt/slides/_rels/slide2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40.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8212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a:fillRect/>
          </a:stretch>
        </p:blipFill>
        <p:spPr>
          <a:xfrm>
            <a:off x="0" y="4199708"/>
            <a:ext cx="12200709" cy="2688772"/>
          </a:xfrm>
          <a:prstGeom prst="rect">
            <a:avLst/>
          </a:prstGeom>
        </p:spPr>
      </p:pic>
      <p:pic>
        <p:nvPicPr>
          <p:cNvPr id="6" name="Picture 5"/>
          <p:cNvPicPr>
            <a:picLocks noChangeAspect="1"/>
          </p:cNvPicPr>
          <p:nvPr/>
        </p:nvPicPr>
        <p:blipFill>
          <a:blip r:embed="rId5"/>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5015865" y="3125470"/>
            <a:ext cx="5258435" cy="2209800"/>
          </a:xfrm>
          <a:prstGeom prst="rect">
            <a:avLst/>
          </a:prstGeom>
        </p:spPr>
      </p:pic>
      <p:sp>
        <p:nvSpPr>
          <p:cNvPr id="14" name="TextBox 13"/>
          <p:cNvSpPr txBox="1"/>
          <p:nvPr/>
        </p:nvSpPr>
        <p:spPr>
          <a:xfrm>
            <a:off x="474133" y="715791"/>
            <a:ext cx="4900295" cy="209169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Project </a:t>
            </a:r>
            <a:r>
              <a:rPr lang="fr-FR" altLang="en-US" sz="2800" dirty="0" smtClean="0">
                <a:solidFill>
                  <a:schemeClr val="bg1"/>
                </a:solidFill>
                <a:latin typeface="Tajawal Medium" panose="00000600000000000000" pitchFamily="2" charset="-78"/>
                <a:cs typeface="Tajawal Medium" panose="00000600000000000000" pitchFamily="2" charset="-78"/>
              </a:rPr>
              <a:t>Monitoring Course</a:t>
            </a:r>
            <a:endParaRPr lang="en-US" sz="2800" dirty="0" smtClean="0">
              <a:solidFill>
                <a:schemeClr val="bg1"/>
              </a:solidFill>
              <a:latin typeface="Tajawal Medium" panose="00000600000000000000" pitchFamily="2" charset="-78"/>
              <a:cs typeface="Tajawal Medium" panose="00000600000000000000" pitchFamily="2" charset="-78"/>
            </a:endParaRPr>
          </a:p>
          <a:p>
            <a:r>
              <a:rPr lang="en-US" sz="2800" dirty="0" smtClean="0">
                <a:solidFill>
                  <a:srgbClr val="FF0000"/>
                </a:solidFill>
                <a:latin typeface="Tajawal Medium" panose="00000600000000000000" pitchFamily="2" charset="-78"/>
                <a:cs typeface="Tajawal Medium" panose="00000600000000000000" pitchFamily="2" charset="-78"/>
              </a:rPr>
              <a:t>Prepared </a:t>
            </a:r>
            <a:r>
              <a:rPr lang="fr-FR" altLang="en-US" sz="2800" dirty="0" smtClean="0">
                <a:solidFill>
                  <a:srgbClr val="FF0000"/>
                </a:solidFill>
                <a:latin typeface="Tajawal Medium" panose="00000600000000000000" pitchFamily="2" charset="-78"/>
                <a:cs typeface="Tajawal Medium" panose="00000600000000000000" pitchFamily="2" charset="-78"/>
              </a:rPr>
              <a:t>&amp; presented </a:t>
            </a:r>
            <a:r>
              <a:rPr lang="en-US" sz="2800" dirty="0" smtClean="0">
                <a:solidFill>
                  <a:srgbClr val="FF0000"/>
                </a:solidFill>
                <a:latin typeface="Tajawal Medium" panose="00000600000000000000" pitchFamily="2" charset="-78"/>
                <a:cs typeface="Tajawal Medium" panose="00000600000000000000" pitchFamily="2" charset="-78"/>
              </a:rPr>
              <a:t>by</a:t>
            </a:r>
            <a:r>
              <a:rPr lang="fr-FR" altLang="en-US" sz="2800" dirty="0" smtClean="0">
                <a:solidFill>
                  <a:srgbClr val="FF0000"/>
                </a:solidFill>
                <a:latin typeface="Tajawal Medium" panose="00000600000000000000" pitchFamily="2" charset="-78"/>
                <a:cs typeface="Tajawal Medium" panose="00000600000000000000" pitchFamily="2" charset="-78"/>
              </a:rPr>
              <a:t>:</a:t>
            </a:r>
          </a:p>
          <a:p>
            <a:r>
              <a:rPr lang="fr-FR" altLang="en-US" sz="2800" dirty="0" smtClean="0">
                <a:solidFill>
                  <a:srgbClr val="FF0000"/>
                </a:solidFill>
                <a:latin typeface="Tajawal Medium" panose="00000600000000000000" pitchFamily="2" charset="-78"/>
                <a:cs typeface="Tajawal Medium" panose="00000600000000000000" pitchFamily="2" charset="-78"/>
              </a:rPr>
              <a:t>     </a:t>
            </a:r>
            <a:r>
              <a:rPr lang="en-US" sz="2800" dirty="0" smtClean="0">
                <a:solidFill>
                  <a:srgbClr val="FF0000"/>
                </a:solidFill>
                <a:latin typeface="Tajawal Medium" panose="00000600000000000000" pitchFamily="2" charset="-78"/>
                <a:cs typeface="Tajawal Medium" panose="00000600000000000000" pitchFamily="2" charset="-78"/>
              </a:rPr>
              <a:t>Dr. </a:t>
            </a:r>
            <a:r>
              <a:rPr lang="fr-FR" altLang="en-US" sz="2800" dirty="0" smtClean="0">
                <a:solidFill>
                  <a:srgbClr val="FF0000"/>
                </a:solidFill>
                <a:latin typeface="Tajawal Medium" panose="00000600000000000000" pitchFamily="2" charset="-78"/>
                <a:cs typeface="Tajawal Medium" panose="00000600000000000000" pitchFamily="2" charset="-78"/>
              </a:rPr>
              <a:t>Dhouha Melliti</a:t>
            </a:r>
            <a:endParaRPr lang="fr-FR" altLang="en-US" sz="2800" dirty="0" smtClean="0">
              <a:solidFill>
                <a:srgbClr val="C00000"/>
              </a:solidFill>
              <a:latin typeface="Tajawal Medium" panose="00000600000000000000" pitchFamily="2" charset="-78"/>
              <a:cs typeface="Tajawal Medium" panose="00000600000000000000" pitchFamily="2" charset="-78"/>
            </a:endParaRPr>
          </a:p>
          <a:p>
            <a:pPr algn="ctr"/>
            <a:r>
              <a:rPr lang="fr-FR" altLang="en-US" dirty="0" smtClean="0">
                <a:solidFill>
                  <a:srgbClr val="C00000"/>
                </a:solidFill>
                <a:highlight>
                  <a:srgbClr val="00FFFF"/>
                </a:highlight>
                <a:latin typeface="Tajawal Medium" panose="00000600000000000000" pitchFamily="2" charset="-78"/>
                <a:cs typeface="Tajawal Medium" panose="00000600000000000000" pitchFamily="2" charset="-78"/>
              </a:rPr>
              <a:t>2022-2023</a:t>
            </a:r>
            <a:endParaRPr lang="en-US" sz="2800" dirty="0" smtClean="0">
              <a:solidFill>
                <a:srgbClr val="C00000"/>
              </a:solidFill>
              <a:latin typeface="Tajawal Medium" panose="00000600000000000000" pitchFamily="2" charset="-78"/>
              <a:cs typeface="Tajawal Medium" panose="00000600000000000000" pitchFamily="2" charset="-78"/>
            </a:endParaRPr>
          </a:p>
          <a:p>
            <a:endParaRPr lang="en-US" sz="2800" dirty="0" smtClean="0">
              <a:solidFill>
                <a:srgbClr val="C00000"/>
              </a:solidFill>
              <a:latin typeface="Tajawal Medium" panose="00000600000000000000" pitchFamily="2" charset="-78"/>
              <a:cs typeface="Tajawal Medium" panose="00000600000000000000" pitchFamily="2" charset="-78"/>
            </a:endParaRPr>
          </a:p>
        </p:txBody>
      </p:sp>
      <p:sp>
        <p:nvSpPr>
          <p:cNvPr id="5" name="TextBox 15"/>
          <p:cNvSpPr txBox="1"/>
          <p:nvPr/>
        </p:nvSpPr>
        <p:spPr>
          <a:xfrm>
            <a:off x="5223510" y="3575228"/>
            <a:ext cx="4904559" cy="1384995"/>
          </a:xfrm>
          <a:prstGeom prst="rect">
            <a:avLst/>
          </a:prstGeom>
          <a:noFill/>
        </p:spPr>
        <p:txBody>
          <a:bodyPr wrap="squar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rPr>
              <a:t>Lecture 04</a:t>
            </a:r>
            <a:r>
              <a:rPr lang="fr-FR" altLang="en-US" sz="2800" dirty="0" smtClean="0">
                <a:solidFill>
                  <a:schemeClr val="bg1"/>
                </a:solidFill>
                <a:latin typeface="Tajawal Medium" panose="00000600000000000000" pitchFamily="2" charset="-78"/>
                <a:cs typeface="Tajawal Medium" panose="00000600000000000000" pitchFamily="2" charset="-78"/>
              </a:rPr>
              <a:t>: </a:t>
            </a:r>
            <a:r>
              <a:rPr lang="fr-FR" altLang="en-US" sz="2800" b="1" dirty="0" err="1" smtClean="0">
                <a:ln>
                  <a:solidFill>
                    <a:sysClr val="windowText" lastClr="000000"/>
                  </a:solidFill>
                </a:ln>
                <a:solidFill>
                  <a:srgbClr val="FF0000"/>
                </a:solidFill>
                <a:latin typeface="Tajawal Medium" panose="00000600000000000000" pitchFamily="2" charset="-78"/>
                <a:cs typeface="Tajawal Medium" panose="00000600000000000000" pitchFamily="2" charset="-78"/>
              </a:rPr>
              <a:t>Monitoring:Methods</a:t>
            </a:r>
            <a:r>
              <a:rPr lang="fr-FR" altLang="en-US" sz="2800" b="1" dirty="0" smtClean="0">
                <a:ln>
                  <a:solidFill>
                    <a:sysClr val="windowText" lastClr="000000"/>
                  </a:solidFill>
                </a:ln>
                <a:solidFill>
                  <a:srgbClr val="FF0000"/>
                </a:solidFill>
                <a:latin typeface="Tajawal Medium" panose="00000600000000000000" pitchFamily="2" charset="-78"/>
                <a:cs typeface="Tajawal Medium" panose="00000600000000000000" pitchFamily="2" charset="-78"/>
              </a:rPr>
              <a:t> </a:t>
            </a:r>
          </a:p>
          <a:p>
            <a:pPr algn="ctr"/>
            <a:r>
              <a:rPr lang="fr-FR" altLang="en-US" sz="2800" b="1" dirty="0">
                <a:ln>
                  <a:solidFill>
                    <a:sysClr val="windowText" lastClr="000000"/>
                  </a:solidFill>
                </a:ln>
                <a:solidFill>
                  <a:srgbClr val="FF0000"/>
                </a:solidFill>
                <a:latin typeface="Tajawal Medium" panose="00000600000000000000" pitchFamily="2" charset="-78"/>
                <a:cs typeface="Tajawal Medium" panose="00000600000000000000" pitchFamily="2" charset="-78"/>
              </a:rPr>
              <a:t>&amp;</a:t>
            </a:r>
            <a:r>
              <a:rPr lang="fr-FR" altLang="en-US" sz="2800" b="1" dirty="0" smtClean="0">
                <a:ln>
                  <a:solidFill>
                    <a:sysClr val="windowText" lastClr="000000"/>
                  </a:solidFill>
                </a:ln>
                <a:solidFill>
                  <a:srgbClr val="FF0000"/>
                </a:solidFill>
                <a:latin typeface="Tajawal Medium" panose="00000600000000000000" pitchFamily="2" charset="-78"/>
                <a:cs typeface="Tajawal Medium" panose="00000600000000000000" pitchFamily="2" charset="-78"/>
              </a:rPr>
              <a:t> </a:t>
            </a:r>
            <a:r>
              <a:rPr lang="fr-FR" altLang="en-US" sz="2800" b="1" dirty="0" err="1">
                <a:ln>
                  <a:solidFill>
                    <a:sysClr val="windowText" lastClr="000000"/>
                  </a:solidFill>
                </a:ln>
                <a:solidFill>
                  <a:srgbClr val="FF0000"/>
                </a:solidFill>
                <a:latin typeface="Tajawal Medium" panose="00000600000000000000" pitchFamily="2" charset="-78"/>
                <a:cs typeface="Tajawal Medium" panose="00000600000000000000" pitchFamily="2" charset="-78"/>
              </a:rPr>
              <a:t>R</a:t>
            </a:r>
            <a:r>
              <a:rPr lang="fr-FR" altLang="en-US" sz="2800" b="1" dirty="0" err="1" smtClean="0">
                <a:ln>
                  <a:solidFill>
                    <a:sysClr val="windowText" lastClr="000000"/>
                  </a:solidFill>
                </a:ln>
                <a:solidFill>
                  <a:srgbClr val="FF0000"/>
                </a:solidFill>
                <a:latin typeface="Tajawal Medium" panose="00000600000000000000" pitchFamily="2" charset="-78"/>
                <a:cs typeface="Tajawal Medium" panose="00000600000000000000" pitchFamily="2" charset="-78"/>
              </a:rPr>
              <a:t>esults</a:t>
            </a:r>
            <a:r>
              <a:rPr lang="fr-FR" altLang="en-US" sz="2800" b="1" dirty="0" smtClean="0">
                <a:ln>
                  <a:solidFill>
                    <a:sysClr val="windowText" lastClr="000000"/>
                  </a:solidFill>
                </a:ln>
                <a:solidFill>
                  <a:srgbClr val="FF0000"/>
                </a:solidFill>
                <a:latin typeface="Tajawal Medium" panose="00000600000000000000" pitchFamily="2" charset="-78"/>
                <a:cs typeface="Tajawal Medium" panose="00000600000000000000" pitchFamily="2" charset="-78"/>
              </a:rPr>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2" name="Picture 1"/>
          <p:cNvPicPr>
            <a:picLocks noChangeAspect="1"/>
          </p:cNvPicPr>
          <p:nvPr/>
        </p:nvPicPr>
        <p:blipFill>
          <a:blip r:embed="rId3"/>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964806" y="554566"/>
            <a:ext cx="2923310" cy="5907194"/>
          </a:xfrm>
          <a:prstGeom prst="rect">
            <a:avLst/>
          </a:prstGeom>
        </p:spPr>
      </p:pic>
      <p:sp>
        <p:nvSpPr>
          <p:cNvPr id="7" name="Ruban vers le bas 6"/>
          <p:cNvSpPr/>
          <p:nvPr/>
        </p:nvSpPr>
        <p:spPr>
          <a:xfrm>
            <a:off x="1400175" y="2203450"/>
            <a:ext cx="6496685" cy="2609215"/>
          </a:xfrm>
          <a:prstGeom prst="ribbon">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fr-FR" altLang="en-US"/>
          </a:p>
        </p:txBody>
      </p:sp>
      <p:sp>
        <p:nvSpPr>
          <p:cNvPr id="8" name="Zone de texte 7"/>
          <p:cNvSpPr txBox="1"/>
          <p:nvPr/>
        </p:nvSpPr>
        <p:spPr>
          <a:xfrm>
            <a:off x="3861543" y="2959735"/>
            <a:ext cx="589971" cy="1138773"/>
          </a:xfrm>
          <a:prstGeom prst="rect">
            <a:avLst/>
          </a:prstGeom>
          <a:noFill/>
        </p:spPr>
        <p:txBody>
          <a:bodyPr wrap="square" rtlCol="0">
            <a:spAutoFit/>
          </a:bodyPr>
          <a:lstStyle/>
          <a:p>
            <a:pPr algn="ctr"/>
            <a:r>
              <a:rPr lang="fr-FR" altLang="en-US" sz="2000" b="1" dirty="0" smtClean="0"/>
              <a:t>«</a:t>
            </a:r>
            <a:endParaRPr lang="fr-FR" altLang="en-US" sz="2400" b="1" dirty="0"/>
          </a:p>
          <a:p>
            <a:pPr algn="ctr"/>
            <a:endParaRPr lang="fr-FR" altLang="en-US" sz="2400" i="1" dirty="0">
              <a:latin typeface="Times New Roman" panose="02020603050405020304" charset="0"/>
              <a:cs typeface="Times New Roman" panose="02020603050405020304" charset="0"/>
            </a:endParaRPr>
          </a:p>
          <a:p>
            <a:pPr algn="ctr"/>
            <a:endParaRPr lang="fr-FR" altLang="en-US" sz="2400" i="1" dirty="0">
              <a:latin typeface="Times New Roman" panose="02020603050405020304" charset="0"/>
              <a:cs typeface="Times New Roman" panose="02020603050405020304" charset="0"/>
            </a:endParaRPr>
          </a:p>
        </p:txBody>
      </p:sp>
      <p:sp>
        <p:nvSpPr>
          <p:cNvPr id="12" name="Espace réservé du numéro de diapositive 11"/>
          <p:cNvSpPr>
            <a:spLocks noGrp="1"/>
          </p:cNvSpPr>
          <p:nvPr>
            <p:ph type="sldNum" sz="quarter" idx="12"/>
          </p:nvPr>
        </p:nvSpPr>
        <p:spPr/>
        <p:txBody>
          <a:bodyPr/>
          <a:lstStyle/>
          <a:p>
            <a:fld id="{FDED41F8-FC0F-4085-8150-313B6CF05213}" type="slidenum">
              <a:rPr lang="en-US" smtClean="0"/>
              <a:t>2</a:t>
            </a:fld>
            <a:endParaRPr lang="en-US"/>
          </a:p>
        </p:txBody>
      </p:sp>
      <p:sp>
        <p:nvSpPr>
          <p:cNvPr id="15" name="Espace réservé du pied de page 14"/>
          <p:cNvSpPr>
            <a:spLocks noGrp="1"/>
          </p:cNvSpPr>
          <p:nvPr>
            <p:ph type="ftr" sz="quarter" idx="11"/>
          </p:nvPr>
        </p:nvSpPr>
        <p:spPr/>
        <p:txBody>
          <a:bodyPr/>
          <a:lstStyle/>
          <a:p>
            <a:endParaRPr lang="en-US"/>
          </a:p>
        </p:txBody>
      </p:sp>
      <p:sp>
        <p:nvSpPr>
          <p:cNvPr id="18" name="Rectangle 1"/>
          <p:cNvSpPr>
            <a:spLocks noChangeArrowheads="1"/>
          </p:cNvSpPr>
          <p:nvPr/>
        </p:nvSpPr>
        <p:spPr bwMode="auto">
          <a:xfrm>
            <a:off x="3242468" y="2750234"/>
            <a:ext cx="2835603" cy="1913352"/>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2100" b="0" i="0" u="none" strike="noStrike" cap="none" normalizeH="0" baseline="0" dirty="0" smtClean="0">
                <a:ln>
                  <a:noFill/>
                </a:ln>
                <a:solidFill>
                  <a:srgbClr val="202124"/>
                </a:solidFill>
                <a:effectLst/>
                <a:latin typeface="inherit"/>
              </a:rPr>
              <a:t>“</a:t>
            </a:r>
            <a:r>
              <a:rPr kumimoji="0" lang="fr-FR" altLang="fr-FR" sz="2100" b="1" i="0" u="none" strike="noStrike" cap="none" normalizeH="0" baseline="0" dirty="0" smtClean="0">
                <a:ln>
                  <a:noFill/>
                </a:ln>
                <a:solidFill>
                  <a:srgbClr val="202124"/>
                </a:solidFill>
                <a:effectLst/>
                <a:latin typeface="inherit"/>
              </a:rPr>
              <a:t>And </a:t>
            </a:r>
            <a:r>
              <a:rPr kumimoji="0" lang="fr-FR" altLang="fr-FR" sz="2100" b="1" i="0" u="none" strike="noStrike" cap="none" normalizeH="0" baseline="0" dirty="0" err="1" smtClean="0">
                <a:ln>
                  <a:noFill/>
                </a:ln>
                <a:solidFill>
                  <a:srgbClr val="202124"/>
                </a:solidFill>
                <a:effectLst/>
                <a:latin typeface="inherit"/>
              </a:rPr>
              <a:t>what</a:t>
            </a:r>
            <a:r>
              <a:rPr kumimoji="0" lang="fr-FR" altLang="fr-FR" sz="2100" b="1" i="0" u="none" strike="noStrike" cap="none" normalizeH="0" baseline="0" dirty="0" smtClean="0">
                <a:ln>
                  <a:noFill/>
                </a:ln>
                <a:solidFill>
                  <a:srgbClr val="202124"/>
                </a:solidFill>
                <a:effectLst/>
                <a:latin typeface="inherit"/>
              </a:rPr>
              <a:t> </a:t>
            </a:r>
            <a:r>
              <a:rPr kumimoji="0" lang="fr-FR" altLang="fr-FR" sz="2100" b="1" i="0" u="none" strike="noStrike" cap="none" normalizeH="0" baseline="0" dirty="0" err="1" smtClean="0">
                <a:ln>
                  <a:noFill/>
                </a:ln>
                <a:solidFill>
                  <a:srgbClr val="202124"/>
                </a:solidFill>
                <a:effectLst/>
                <a:latin typeface="inherit"/>
              </a:rPr>
              <a:t>is</a:t>
            </a:r>
            <a:r>
              <a:rPr kumimoji="0" lang="fr-FR" altLang="fr-FR" sz="2100" b="1" i="0" u="none" strike="noStrike" cap="none" normalizeH="0" baseline="0" dirty="0" smtClean="0">
                <a:ln>
                  <a:noFill/>
                </a:ln>
                <a:solidFill>
                  <a:srgbClr val="202124"/>
                </a:solidFill>
                <a:effectLst/>
                <a:latin typeface="inherit"/>
              </a:rPr>
              <a:t> the use of </a:t>
            </a:r>
            <a:r>
              <a:rPr kumimoji="0" lang="fr-FR" altLang="fr-FR" sz="2100" b="1" i="0" u="none" strike="noStrike" cap="none" normalizeH="0" baseline="0" dirty="0" err="1" smtClean="0">
                <a:ln>
                  <a:noFill/>
                </a:ln>
                <a:solidFill>
                  <a:srgbClr val="202124"/>
                </a:solidFill>
                <a:effectLst/>
                <a:latin typeface="inherit"/>
              </a:rPr>
              <a:t>executing</a:t>
            </a:r>
            <a:r>
              <a:rPr kumimoji="0" lang="fr-FR" altLang="fr-FR" sz="2100" b="1" i="0" u="none" strike="noStrike" cap="none" normalizeH="0" baseline="0" dirty="0" smtClean="0">
                <a:ln>
                  <a:noFill/>
                </a:ln>
                <a:solidFill>
                  <a:srgbClr val="202124"/>
                </a:solidFill>
                <a:effectLst/>
                <a:latin typeface="inherit"/>
              </a:rPr>
              <a:t> </a:t>
            </a:r>
            <a:r>
              <a:rPr kumimoji="0" lang="fr-FR" altLang="fr-FR" sz="2100" b="1" i="0" u="none" strike="noStrike" cap="none" normalizeH="0" baseline="0" dirty="0" err="1" smtClean="0">
                <a:ln>
                  <a:noFill/>
                </a:ln>
                <a:solidFill>
                  <a:srgbClr val="202124"/>
                </a:solidFill>
                <a:effectLst/>
                <a:latin typeface="inherit"/>
              </a:rPr>
              <a:t>projects</a:t>
            </a:r>
            <a:r>
              <a:rPr kumimoji="0" lang="fr-FR" altLang="fr-FR" sz="2100" b="1" i="0" u="none" strike="noStrike" cap="none" normalizeH="0" baseline="0" dirty="0" smtClean="0">
                <a:ln>
                  <a:noFill/>
                </a:ln>
                <a:solidFill>
                  <a:srgbClr val="202124"/>
                </a:solidFill>
                <a:effectLst/>
                <a:latin typeface="inherit"/>
              </a:rPr>
              <a:t>, </a:t>
            </a:r>
            <a:r>
              <a:rPr kumimoji="0" lang="fr-FR" altLang="fr-FR" sz="2100" b="1" i="0" u="none" strike="noStrike" cap="none" normalizeH="0" baseline="0" dirty="0" err="1" smtClean="0">
                <a:ln>
                  <a:noFill/>
                </a:ln>
                <a:solidFill>
                  <a:srgbClr val="202124"/>
                </a:solidFill>
                <a:effectLst/>
                <a:latin typeface="inherit"/>
              </a:rPr>
              <a:t>since</a:t>
            </a:r>
            <a:r>
              <a:rPr kumimoji="0" lang="fr-FR" altLang="fr-FR" sz="2100" b="1" i="0" u="none" strike="noStrike" cap="none" normalizeH="0" baseline="0" dirty="0" smtClean="0">
                <a:ln>
                  <a:noFill/>
                </a:ln>
                <a:solidFill>
                  <a:srgbClr val="202124"/>
                </a:solidFill>
                <a:effectLst/>
                <a:latin typeface="inherit"/>
              </a:rPr>
              <a:t> the </a:t>
            </a:r>
            <a:r>
              <a:rPr kumimoji="0" lang="fr-FR" altLang="fr-FR" sz="2100" b="1" i="0" u="none" strike="noStrike" cap="none" normalizeH="0" baseline="0" dirty="0" err="1" smtClean="0">
                <a:ln>
                  <a:noFill/>
                </a:ln>
                <a:solidFill>
                  <a:srgbClr val="202124"/>
                </a:solidFill>
                <a:effectLst/>
                <a:latin typeface="inherit"/>
              </a:rPr>
              <a:t>project</a:t>
            </a:r>
            <a:r>
              <a:rPr kumimoji="0" lang="fr-FR" altLang="fr-FR" sz="2100" b="1" i="0" u="none" strike="noStrike" cap="none" normalizeH="0" baseline="0" dirty="0" smtClean="0">
                <a:ln>
                  <a:noFill/>
                </a:ln>
                <a:solidFill>
                  <a:srgbClr val="202124"/>
                </a:solidFill>
                <a:effectLst/>
                <a:latin typeface="inherit"/>
              </a:rPr>
              <a:t> </a:t>
            </a:r>
            <a:r>
              <a:rPr kumimoji="0" lang="fr-FR" altLang="fr-FR" sz="2100" b="1" i="0" u="none" strike="noStrike" cap="none" normalizeH="0" baseline="0" dirty="0" err="1" smtClean="0">
                <a:ln>
                  <a:noFill/>
                </a:ln>
                <a:solidFill>
                  <a:srgbClr val="202124"/>
                </a:solidFill>
                <a:effectLst/>
                <a:latin typeface="inherit"/>
              </a:rPr>
              <a:t>is</a:t>
            </a:r>
            <a:r>
              <a:rPr kumimoji="0" lang="fr-FR" altLang="fr-FR" sz="2100" b="1" i="0" u="none" strike="noStrike" cap="none" normalizeH="0" baseline="0" dirty="0" smtClean="0">
                <a:ln>
                  <a:noFill/>
                </a:ln>
                <a:solidFill>
                  <a:srgbClr val="202124"/>
                </a:solidFill>
                <a:effectLst/>
                <a:latin typeface="inherit"/>
              </a:rPr>
              <a:t> in </a:t>
            </a:r>
            <a:r>
              <a:rPr kumimoji="0" lang="fr-FR" altLang="fr-FR" sz="2100" b="1" i="0" u="none" strike="noStrike" cap="none" normalizeH="0" baseline="0" dirty="0" err="1" smtClean="0">
                <a:ln>
                  <a:noFill/>
                </a:ln>
                <a:solidFill>
                  <a:srgbClr val="202124"/>
                </a:solidFill>
                <a:effectLst/>
                <a:latin typeface="inherit"/>
              </a:rPr>
              <a:t>itself</a:t>
            </a:r>
            <a:r>
              <a:rPr kumimoji="0" lang="fr-FR" altLang="fr-FR" sz="2100" b="1" i="0" u="none" strike="noStrike" cap="none" normalizeH="0" baseline="0" dirty="0" smtClean="0">
                <a:ln>
                  <a:noFill/>
                </a:ln>
                <a:solidFill>
                  <a:srgbClr val="202124"/>
                </a:solidFill>
                <a:effectLst/>
                <a:latin typeface="inherit"/>
              </a:rPr>
              <a:t> a </a:t>
            </a:r>
            <a:r>
              <a:rPr kumimoji="0" lang="fr-FR" altLang="fr-FR" sz="2100" b="1" i="0" u="none" strike="noStrike" cap="none" normalizeH="0" baseline="0" dirty="0" err="1" smtClean="0">
                <a:ln>
                  <a:noFill/>
                </a:ln>
                <a:solidFill>
                  <a:srgbClr val="202124"/>
                </a:solidFill>
                <a:effectLst/>
                <a:latin typeface="inherit"/>
              </a:rPr>
              <a:t>sufficient</a:t>
            </a:r>
            <a:r>
              <a:rPr kumimoji="0" lang="fr-FR" altLang="fr-FR" sz="2100" b="1" i="0" u="none" strike="noStrike" cap="none" normalizeH="0" baseline="0" dirty="0" smtClean="0">
                <a:ln>
                  <a:noFill/>
                </a:ln>
                <a:solidFill>
                  <a:srgbClr val="202124"/>
                </a:solidFill>
                <a:effectLst/>
                <a:latin typeface="inherit"/>
              </a:rPr>
              <a:t> </a:t>
            </a:r>
            <a:r>
              <a:rPr kumimoji="0" lang="fr-FR" altLang="fr-FR" sz="2100" b="1" i="0" u="none" strike="noStrike" cap="none" normalizeH="0" baseline="0" dirty="0" err="1" smtClean="0">
                <a:ln>
                  <a:noFill/>
                </a:ln>
                <a:solidFill>
                  <a:srgbClr val="202124"/>
                </a:solidFill>
                <a:effectLst/>
                <a:latin typeface="inherit"/>
              </a:rPr>
              <a:t>enjoyment</a:t>
            </a:r>
            <a:r>
              <a:rPr kumimoji="0" lang="fr-FR" altLang="fr-FR" sz="2100" b="1" i="0" u="none" strike="noStrike" cap="none" normalizeH="0" baseline="0" dirty="0" smtClean="0">
                <a:ln>
                  <a:noFill/>
                </a:ln>
                <a:solidFill>
                  <a:srgbClr val="202124"/>
                </a:solidFill>
                <a:effectLst/>
                <a:latin typeface="inherit"/>
              </a:rPr>
              <a:t>? " Charles Baudelaire</a:t>
            </a:r>
            <a:r>
              <a:rPr kumimoji="0" lang="fr-FR" altLang="fr-FR" sz="800" b="1" i="0" u="none" strike="noStrike" cap="none" normalizeH="0" baseline="0" dirty="0" smtClean="0">
                <a:ln>
                  <a:noFill/>
                </a:ln>
                <a:solidFill>
                  <a:schemeClr val="tx1"/>
                </a:solidFill>
                <a:effectLst/>
              </a:rPr>
              <a:t> </a:t>
            </a:r>
            <a:endParaRPr kumimoji="0" lang="fr-FR" altLang="fr-FR" sz="1800" b="1" i="0" u="none" strike="noStrike" cap="none" normalizeH="0" baseline="0" dirty="0" smtClean="0">
              <a:ln>
                <a:noFill/>
              </a:ln>
              <a:solidFill>
                <a:schemeClr val="tx1"/>
              </a:solidFill>
              <a:effectLst/>
              <a:latin typeface="Arial" panose="020B0604020202020204" pitchFamily="34" charset="0"/>
            </a:endParaRPr>
          </a:p>
        </p:txBody>
      </p:sp>
      <p:sp>
        <p:nvSpPr>
          <p:cNvPr id="20" name="Zone de texte 11"/>
          <p:cNvSpPr txBox="1"/>
          <p:nvPr/>
        </p:nvSpPr>
        <p:spPr>
          <a:xfrm>
            <a:off x="1263112" y="384810"/>
            <a:ext cx="6238907"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Methods&amp;Results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sp>
        <p:nvSpPr>
          <p:cNvPr id="21"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13599" y="533330"/>
            <a:ext cx="300876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sp>
        <p:nvSpPr>
          <p:cNvPr id="16" name="Zone de texte 15"/>
          <p:cNvSpPr txBox="1"/>
          <p:nvPr/>
        </p:nvSpPr>
        <p:spPr>
          <a:xfrm>
            <a:off x="174957" y="1226384"/>
            <a:ext cx="8360410" cy="4376583"/>
          </a:xfrm>
          <a:prstGeom prst="rect">
            <a:avLst/>
          </a:prstGeom>
          <a:noFill/>
          <a:ln>
            <a:noFill/>
            <a:prstDash val="lgDash"/>
          </a:ln>
        </p:spPr>
        <p:txBody>
          <a:bodyPr wrap="square" rtlCol="0">
            <a:spAutoFit/>
          </a:bodyPr>
          <a:lstStyle/>
          <a:p>
            <a:pPr marL="2540" indent="-2540" algn="ctr">
              <a:lnSpc>
                <a:spcPct val="130000"/>
              </a:lnSpc>
              <a:buClrTx/>
              <a:buSzTx/>
              <a:buFont typeface="Arial" panose="020B0604020202020204" pitchFamily="34" charset="0"/>
              <a:buNone/>
            </a:pPr>
            <a:r>
              <a:rPr lang="fr-FR" altLang="en-US" sz="2000" b="1" i="1" u="sng" dirty="0" smtClean="0">
                <a:gradFill>
                  <a:gsLst>
                    <a:gs pos="0">
                      <a:srgbClr val="007BD3"/>
                    </a:gs>
                    <a:gs pos="100000">
                      <a:srgbClr val="034373"/>
                    </a:gs>
                  </a:gsLst>
                  <a:lin scaled="0"/>
                </a:gradFill>
                <a:latin typeface="Times New Roman" panose="02020603050405020304" charset="0"/>
                <a:cs typeface="Times New Roman" panose="02020603050405020304" charset="0"/>
              </a:rPr>
              <a:t>Session </a:t>
            </a:r>
            <a:r>
              <a:rPr lang="fr-FR" altLang="en-US" sz="2000" b="1" i="1" u="sng" dirty="0" err="1" smtClean="0">
                <a:gradFill>
                  <a:gsLst>
                    <a:gs pos="0">
                      <a:srgbClr val="007BD3"/>
                    </a:gs>
                    <a:gs pos="100000">
                      <a:srgbClr val="034373"/>
                    </a:gs>
                  </a:gsLst>
                  <a:lin scaled="0"/>
                </a:gradFill>
                <a:latin typeface="Times New Roman" panose="02020603050405020304" charset="0"/>
                <a:cs typeface="Times New Roman" panose="02020603050405020304" charset="0"/>
              </a:rPr>
              <a:t>outline</a:t>
            </a:r>
            <a:endParaRPr lang="fr-FR" altLang="en-US" sz="2000" b="1" i="1" u="sng" dirty="0">
              <a:gradFill>
                <a:gsLst>
                  <a:gs pos="0">
                    <a:srgbClr val="007BD3"/>
                  </a:gs>
                  <a:gs pos="100000">
                    <a:srgbClr val="034373"/>
                  </a:gs>
                </a:gsLst>
                <a:lin scaled="0"/>
              </a:gra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endParaRPr lang="fr-FR" altLang="en-US" sz="2400" b="1" i="1" dirty="0" smtClean="0">
              <a:gradFill>
                <a:gsLst>
                  <a:gs pos="0">
                    <a:srgbClr val="007BD3"/>
                  </a:gs>
                  <a:gs pos="100000">
                    <a:srgbClr val="034373"/>
                  </a:gs>
                </a:gsLst>
                <a:lin scaled="0"/>
              </a:gra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endParaRPr lang="fr-FR" altLang="en-US" sz="2400" b="1" i="1" dirty="0" smtClean="0">
              <a:gradFill>
                <a:gsLst>
                  <a:gs pos="0">
                    <a:srgbClr val="007BD3"/>
                  </a:gs>
                  <a:gs pos="100000">
                    <a:srgbClr val="034373"/>
                  </a:gs>
                </a:gsLst>
                <a:lin scaled="0"/>
              </a:gra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endParaRPr lang="fr-FR" altLang="en-US" sz="2400" b="1" i="1" dirty="0">
              <a:gradFill>
                <a:gsLst>
                  <a:gs pos="0">
                    <a:srgbClr val="007BD3"/>
                  </a:gs>
                  <a:gs pos="100000">
                    <a:srgbClr val="034373"/>
                  </a:gs>
                </a:gsLst>
                <a:lin scaled="0"/>
              </a:gra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endParaRPr lang="fr-FR" altLang="en-US" sz="2400" b="1" i="1" dirty="0" smtClean="0">
              <a:gradFill>
                <a:gsLst>
                  <a:gs pos="0">
                    <a:srgbClr val="007BD3"/>
                  </a:gs>
                  <a:gs pos="100000">
                    <a:srgbClr val="034373"/>
                  </a:gs>
                </a:gsLst>
                <a:lin scaled="0"/>
              </a:gra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endParaRPr lang="fr-FR" altLang="en-US" sz="2400" b="1" i="1" dirty="0">
              <a:gradFill>
                <a:gsLst>
                  <a:gs pos="0">
                    <a:srgbClr val="007BD3"/>
                  </a:gs>
                  <a:gs pos="100000">
                    <a:srgbClr val="034373"/>
                  </a:gs>
                </a:gsLst>
                <a:lin scaled="0"/>
              </a:gra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r>
              <a:rPr lang="fr-FR" altLang="en-US" sz="2400" b="1" i="1" dirty="0" smtClean="0">
                <a:gradFill>
                  <a:gsLst>
                    <a:gs pos="0">
                      <a:srgbClr val="007BD3"/>
                    </a:gs>
                    <a:gs pos="100000">
                      <a:srgbClr val="034373"/>
                    </a:gs>
                  </a:gsLst>
                  <a:lin scaled="0"/>
                </a:gradFill>
                <a:latin typeface="Times New Roman" panose="02020603050405020304" charset="0"/>
                <a:cs typeface="Times New Roman" panose="02020603050405020304" charset="0"/>
              </a:rPr>
              <a:t> </a:t>
            </a:r>
            <a:endParaRPr lang="fr-FR" altLang="en-US" sz="2400" b="1" i="1" dirty="0">
              <a:gradFill>
                <a:gsLst>
                  <a:gs pos="0">
                    <a:srgbClr val="007BD3"/>
                  </a:gs>
                  <a:gs pos="100000">
                    <a:srgbClr val="034373"/>
                  </a:gs>
                </a:gsLst>
                <a:lin scaled="0"/>
              </a:gradFill>
              <a:latin typeface="Times New Roman" panose="02020603050405020304" charset="0"/>
              <a:cs typeface="Times New Roman" panose="02020603050405020304" charset="0"/>
            </a:endParaRPr>
          </a:p>
          <a:p>
            <a:pPr algn="just">
              <a:lnSpc>
                <a:spcPct val="100000"/>
              </a:lnSpc>
              <a:buClrTx/>
              <a:buSzTx/>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17" name="Google Shape;140;p17">
            <a:extLst>
              <a:ext uri="{FF2B5EF4-FFF2-40B4-BE49-F238E27FC236}">
                <a16:creationId xmlns:a16="http://schemas.microsoft.com/office/drawing/2014/main" xmlns="" id="{5325952A-6DA2-845F-ACF7-318D5A118997}"/>
              </a:ext>
            </a:extLst>
          </p:cNvPr>
          <p:cNvSpPr/>
          <p:nvPr/>
        </p:nvSpPr>
        <p:spPr>
          <a:xfrm>
            <a:off x="922149" y="1639721"/>
            <a:ext cx="1867543" cy="971744"/>
          </a:xfrm>
          <a:prstGeom prst="trapezoid">
            <a:avLst>
              <a:gd name="adj" fmla="val 7242"/>
            </a:avLst>
          </a:prstGeom>
          <a:solidFill>
            <a:schemeClr val="accent2"/>
          </a:solidFill>
          <a:ln>
            <a:noFill/>
          </a:ln>
        </p:spPr>
        <p:txBody>
          <a:bodyPr spcFirstLastPara="1" wrap="square" lIns="91425" tIns="91425" rIns="91425" bIns="91425" anchor="ctr" anchorCtr="0">
            <a:noAutofit/>
          </a:bodyPr>
          <a:lstStyle/>
          <a:p>
            <a:pPr lvl="0" algn="ctr"/>
            <a:r>
              <a:rPr lang="en-US" b="1" dirty="0" err="1" smtClean="0"/>
              <a:t>Programme</a:t>
            </a:r>
            <a:r>
              <a:rPr lang="en-US" b="1" dirty="0" smtClean="0"/>
              <a:t> </a:t>
            </a:r>
            <a:r>
              <a:rPr lang="en-US" b="1" dirty="0"/>
              <a:t>theory</a:t>
            </a:r>
          </a:p>
        </p:txBody>
      </p:sp>
      <p:sp>
        <p:nvSpPr>
          <p:cNvPr id="18" name="Google Shape;179;p17">
            <a:extLst>
              <a:ext uri="{FF2B5EF4-FFF2-40B4-BE49-F238E27FC236}">
                <a16:creationId xmlns:a16="http://schemas.microsoft.com/office/drawing/2014/main" xmlns="" id="{358DEA40-5C4A-5304-8021-2C3B2333EF94}"/>
              </a:ext>
            </a:extLst>
          </p:cNvPr>
          <p:cNvSpPr/>
          <p:nvPr/>
        </p:nvSpPr>
        <p:spPr>
          <a:xfrm>
            <a:off x="651541" y="1683902"/>
            <a:ext cx="551544" cy="630900"/>
          </a:xfrm>
          <a:prstGeom prst="trapezoid">
            <a:avLst>
              <a:gd name="adj" fmla="val 7242"/>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2000" b="1" dirty="0">
                <a:solidFill>
                  <a:schemeClr val="lt1"/>
                </a:solidFill>
                <a:latin typeface="Fira Sans Extra Condensed Medium"/>
                <a:ea typeface="Fira Sans Extra Condensed Medium"/>
                <a:cs typeface="Fira Sans Extra Condensed Medium"/>
                <a:sym typeface="Fira Sans Extra Condensed Medium"/>
              </a:rPr>
              <a:t>01</a:t>
            </a:r>
            <a:endParaRPr sz="1200" b="1" dirty="0"/>
          </a:p>
        </p:txBody>
      </p:sp>
      <p:sp>
        <p:nvSpPr>
          <p:cNvPr id="19" name="Google Shape;141;p17">
            <a:extLst>
              <a:ext uri="{FF2B5EF4-FFF2-40B4-BE49-F238E27FC236}">
                <a16:creationId xmlns:a16="http://schemas.microsoft.com/office/drawing/2014/main" xmlns="" id="{B60ED894-1FC9-2BD5-A2CB-9CF248A3BDF8}"/>
              </a:ext>
            </a:extLst>
          </p:cNvPr>
          <p:cNvSpPr/>
          <p:nvPr/>
        </p:nvSpPr>
        <p:spPr>
          <a:xfrm>
            <a:off x="1385649" y="2722576"/>
            <a:ext cx="1821900" cy="965100"/>
          </a:xfrm>
          <a:prstGeom prst="trapezoid">
            <a:avLst>
              <a:gd name="adj" fmla="val 7242"/>
            </a:avLst>
          </a:prstGeom>
          <a:solidFill>
            <a:schemeClr val="accent3"/>
          </a:solidFill>
          <a:ln>
            <a:noFill/>
          </a:ln>
        </p:spPr>
        <p:txBody>
          <a:bodyPr spcFirstLastPara="1" wrap="square" lIns="91425" tIns="91425" rIns="91425" bIns="91425" anchor="ctr" anchorCtr="0">
            <a:noAutofit/>
          </a:bodyPr>
          <a:lstStyle/>
          <a:p>
            <a:pPr lvl="0" algn="ctr"/>
            <a:r>
              <a:rPr lang="en-US" b="1" dirty="0"/>
              <a:t>Theory of Change</a:t>
            </a:r>
            <a:endParaRPr b="1" dirty="0"/>
          </a:p>
        </p:txBody>
      </p:sp>
      <p:sp>
        <p:nvSpPr>
          <p:cNvPr id="21" name="Google Shape;180;p17">
            <a:extLst>
              <a:ext uri="{FF2B5EF4-FFF2-40B4-BE49-F238E27FC236}">
                <a16:creationId xmlns:a16="http://schemas.microsoft.com/office/drawing/2014/main" xmlns="" id="{CD28FBFF-8E9E-5546-2385-6795759A9153}"/>
              </a:ext>
            </a:extLst>
          </p:cNvPr>
          <p:cNvSpPr/>
          <p:nvPr/>
        </p:nvSpPr>
        <p:spPr>
          <a:xfrm>
            <a:off x="1126786" y="2819934"/>
            <a:ext cx="585773" cy="630900"/>
          </a:xfrm>
          <a:prstGeom prst="trapezoid">
            <a:avLst>
              <a:gd name="adj" fmla="val 7242"/>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2000" b="1" dirty="0">
                <a:solidFill>
                  <a:schemeClr val="lt1"/>
                </a:solidFill>
                <a:latin typeface="Fira Sans Extra Condensed Medium"/>
                <a:ea typeface="Fira Sans Extra Condensed Medium"/>
                <a:cs typeface="Fira Sans Extra Condensed Medium"/>
                <a:sym typeface="Fira Sans Extra Condensed Medium"/>
              </a:rPr>
              <a:t>02</a:t>
            </a:r>
            <a:endParaRPr sz="1200" b="1" dirty="0"/>
          </a:p>
        </p:txBody>
      </p:sp>
      <p:sp>
        <p:nvSpPr>
          <p:cNvPr id="22" name="Google Shape;142;p17">
            <a:extLst>
              <a:ext uri="{FF2B5EF4-FFF2-40B4-BE49-F238E27FC236}">
                <a16:creationId xmlns:a16="http://schemas.microsoft.com/office/drawing/2014/main" xmlns="" id="{73202876-F40B-4B44-4767-95BDDE72CEC9}"/>
              </a:ext>
            </a:extLst>
          </p:cNvPr>
          <p:cNvSpPr/>
          <p:nvPr/>
        </p:nvSpPr>
        <p:spPr>
          <a:xfrm>
            <a:off x="1881585" y="3795135"/>
            <a:ext cx="1821900" cy="986095"/>
          </a:xfrm>
          <a:prstGeom prst="trapezoid">
            <a:avLst>
              <a:gd name="adj" fmla="val 7242"/>
            </a:avLst>
          </a:prstGeom>
          <a:solidFill>
            <a:schemeClr val="accent1"/>
          </a:solidFill>
          <a:ln>
            <a:noFill/>
          </a:ln>
        </p:spPr>
        <p:txBody>
          <a:bodyPr spcFirstLastPara="1" wrap="square" lIns="91425" tIns="91425" rIns="91425" bIns="91425" anchor="ctr" anchorCtr="0">
            <a:noAutofit/>
          </a:bodyPr>
          <a:lstStyle/>
          <a:p>
            <a:pPr algn="ctr"/>
            <a:r>
              <a:rPr lang="en-US" b="1" dirty="0"/>
              <a:t>Results Matrix</a:t>
            </a:r>
            <a:endParaRPr b="1" dirty="0"/>
          </a:p>
        </p:txBody>
      </p:sp>
      <p:sp>
        <p:nvSpPr>
          <p:cNvPr id="24" name="Google Shape;181;p17">
            <a:extLst>
              <a:ext uri="{FF2B5EF4-FFF2-40B4-BE49-F238E27FC236}">
                <a16:creationId xmlns:a16="http://schemas.microsoft.com/office/drawing/2014/main" xmlns="" id="{7E9CB1B0-7D68-9E14-6A20-54C353960918}"/>
              </a:ext>
            </a:extLst>
          </p:cNvPr>
          <p:cNvSpPr/>
          <p:nvPr/>
        </p:nvSpPr>
        <p:spPr>
          <a:xfrm>
            <a:off x="1513699" y="3891437"/>
            <a:ext cx="573187" cy="626650"/>
          </a:xfrm>
          <a:prstGeom prst="trapezoid">
            <a:avLst>
              <a:gd name="adj" fmla="val 7242"/>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2000" b="1" dirty="0">
                <a:solidFill>
                  <a:schemeClr val="lt1"/>
                </a:solidFill>
                <a:latin typeface="Fira Sans Extra Condensed Medium"/>
                <a:ea typeface="Fira Sans Extra Condensed Medium"/>
                <a:cs typeface="Fira Sans Extra Condensed Medium"/>
                <a:sym typeface="Fira Sans Extra Condensed Medium"/>
              </a:rPr>
              <a:t>03</a:t>
            </a:r>
            <a:endParaRPr sz="1200" b="1" dirty="0"/>
          </a:p>
        </p:txBody>
      </p:sp>
      <p:sp>
        <p:nvSpPr>
          <p:cNvPr id="26" name="Google Shape;142;p17">
            <a:extLst>
              <a:ext uri="{FF2B5EF4-FFF2-40B4-BE49-F238E27FC236}">
                <a16:creationId xmlns:a16="http://schemas.microsoft.com/office/drawing/2014/main" xmlns="" id="{73202876-F40B-4B44-4767-95BDDE72CEC9}"/>
              </a:ext>
            </a:extLst>
          </p:cNvPr>
          <p:cNvSpPr/>
          <p:nvPr/>
        </p:nvSpPr>
        <p:spPr>
          <a:xfrm>
            <a:off x="2092271" y="4900679"/>
            <a:ext cx="2042385" cy="1004173"/>
          </a:xfrm>
          <a:prstGeom prst="trapezoid">
            <a:avLst>
              <a:gd name="adj" fmla="val 7242"/>
            </a:avLst>
          </a:prstGeom>
          <a:solidFill>
            <a:schemeClr val="accent2">
              <a:lumMod val="75000"/>
            </a:schemeClr>
          </a:solidFill>
          <a:ln>
            <a:noFill/>
          </a:ln>
        </p:spPr>
        <p:txBody>
          <a:bodyPr spcFirstLastPara="1" wrap="square" lIns="91425" tIns="91425" rIns="91425" bIns="91425" anchor="ctr" anchorCtr="0">
            <a:noAutofit/>
          </a:bodyPr>
          <a:lstStyle/>
          <a:p>
            <a:pPr lvl="0" algn="ctr"/>
            <a:r>
              <a:rPr lang="en-US" sz="1400" b="1" dirty="0"/>
              <a:t>Remote management, monitoring and third-party monitoring</a:t>
            </a:r>
            <a:endParaRPr sz="1400" b="1" dirty="0"/>
          </a:p>
        </p:txBody>
      </p:sp>
      <p:sp>
        <p:nvSpPr>
          <p:cNvPr id="27" name="Google Shape;147;p17">
            <a:extLst>
              <a:ext uri="{FF2B5EF4-FFF2-40B4-BE49-F238E27FC236}">
                <a16:creationId xmlns:a16="http://schemas.microsoft.com/office/drawing/2014/main" xmlns="" id="{80322594-E6FB-3E55-B632-4BDDEBE70A4E}"/>
              </a:ext>
            </a:extLst>
          </p:cNvPr>
          <p:cNvSpPr/>
          <p:nvPr/>
        </p:nvSpPr>
        <p:spPr>
          <a:xfrm rot="-5400000">
            <a:off x="3460103" y="1936646"/>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28" name="Google Shape;148;p17">
            <a:extLst>
              <a:ext uri="{FF2B5EF4-FFF2-40B4-BE49-F238E27FC236}">
                <a16:creationId xmlns:a16="http://schemas.microsoft.com/office/drawing/2014/main" xmlns="" id="{2D6BC583-1FBC-F0B1-BFDF-2D280FD978FE}"/>
              </a:ext>
            </a:extLst>
          </p:cNvPr>
          <p:cNvSpPr/>
          <p:nvPr/>
        </p:nvSpPr>
        <p:spPr>
          <a:xfrm rot="-5400000">
            <a:off x="3693099" y="3001588"/>
            <a:ext cx="61778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29" name="Google Shape;148;p17">
            <a:extLst>
              <a:ext uri="{FF2B5EF4-FFF2-40B4-BE49-F238E27FC236}">
                <a16:creationId xmlns:a16="http://schemas.microsoft.com/office/drawing/2014/main" xmlns="" id="{2D6BC583-1FBC-F0B1-BFDF-2D280FD978FE}"/>
              </a:ext>
            </a:extLst>
          </p:cNvPr>
          <p:cNvSpPr/>
          <p:nvPr/>
        </p:nvSpPr>
        <p:spPr>
          <a:xfrm rot="-5400000">
            <a:off x="4054724" y="4161374"/>
            <a:ext cx="61778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30" name="Google Shape;148;p17">
            <a:extLst>
              <a:ext uri="{FF2B5EF4-FFF2-40B4-BE49-F238E27FC236}">
                <a16:creationId xmlns:a16="http://schemas.microsoft.com/office/drawing/2014/main" xmlns="" id="{2D6BC583-1FBC-F0B1-BFDF-2D280FD978FE}"/>
              </a:ext>
            </a:extLst>
          </p:cNvPr>
          <p:cNvSpPr/>
          <p:nvPr/>
        </p:nvSpPr>
        <p:spPr>
          <a:xfrm rot="-5400000">
            <a:off x="4173543" y="5277253"/>
            <a:ext cx="653957"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31" name="Google Shape;153;p17">
            <a:extLst>
              <a:ext uri="{FF2B5EF4-FFF2-40B4-BE49-F238E27FC236}">
                <a16:creationId xmlns:a16="http://schemas.microsoft.com/office/drawing/2014/main" xmlns="" id="{9F11E712-2B7E-D36E-D6DB-6620ABC7962B}"/>
              </a:ext>
            </a:extLst>
          </p:cNvPr>
          <p:cNvSpPr/>
          <p:nvPr/>
        </p:nvSpPr>
        <p:spPr>
          <a:xfrm>
            <a:off x="4797939" y="1785171"/>
            <a:ext cx="2989958" cy="867600"/>
          </a:xfrm>
          <a:prstGeom prst="snip2DiagRect">
            <a:avLst>
              <a:gd name="adj1" fmla="val 0"/>
              <a:gd name="adj2" fmla="val 16667"/>
            </a:avLst>
          </a:prstGeom>
          <a:solidFill>
            <a:schemeClr val="lt2"/>
          </a:solidFill>
          <a:ln>
            <a:noFill/>
          </a:ln>
        </p:spPr>
        <p:txBody>
          <a:bodyPr spcFirstLastPara="1" wrap="square" lIns="91425" tIns="91425" rIns="91425" bIns="91425" anchor="ctr" anchorCtr="0">
            <a:noAutofit/>
          </a:bodyPr>
          <a:lstStyle/>
          <a:p>
            <a:pPr lvl="0" algn="ctr"/>
            <a:r>
              <a:rPr lang="en-US" sz="1600" b="1" dirty="0"/>
              <a:t>An overview of how to monitor</a:t>
            </a:r>
            <a:endParaRPr sz="1600" b="1" dirty="0"/>
          </a:p>
        </p:txBody>
      </p:sp>
      <p:sp>
        <p:nvSpPr>
          <p:cNvPr id="32" name="Google Shape;181;p17">
            <a:extLst>
              <a:ext uri="{FF2B5EF4-FFF2-40B4-BE49-F238E27FC236}">
                <a16:creationId xmlns:a16="http://schemas.microsoft.com/office/drawing/2014/main" xmlns="" id="{7E9CB1B0-7D68-9E14-6A20-54C353960918}"/>
              </a:ext>
            </a:extLst>
          </p:cNvPr>
          <p:cNvSpPr/>
          <p:nvPr/>
        </p:nvSpPr>
        <p:spPr>
          <a:xfrm>
            <a:off x="1652936" y="5013732"/>
            <a:ext cx="605418" cy="641814"/>
          </a:xfrm>
          <a:prstGeom prst="trapezoid">
            <a:avLst>
              <a:gd name="adj" fmla="val 7242"/>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2000" b="1" dirty="0" smtClean="0">
                <a:solidFill>
                  <a:schemeClr val="lt1"/>
                </a:solidFill>
                <a:latin typeface="Fira Sans Extra Condensed Medium"/>
                <a:ea typeface="Fira Sans Extra Condensed Medium"/>
                <a:cs typeface="Fira Sans Extra Condensed Medium"/>
                <a:sym typeface="Fira Sans Extra Condensed Medium"/>
              </a:rPr>
              <a:t>04</a:t>
            </a:r>
            <a:endParaRPr sz="1200" b="1" dirty="0"/>
          </a:p>
        </p:txBody>
      </p:sp>
      <p:sp>
        <p:nvSpPr>
          <p:cNvPr id="33" name="Google Shape;153;p17">
            <a:extLst>
              <a:ext uri="{FF2B5EF4-FFF2-40B4-BE49-F238E27FC236}">
                <a16:creationId xmlns:a16="http://schemas.microsoft.com/office/drawing/2014/main" xmlns="" id="{9F11E712-2B7E-D36E-D6DB-6620ABC7962B}"/>
              </a:ext>
            </a:extLst>
          </p:cNvPr>
          <p:cNvSpPr/>
          <p:nvPr/>
        </p:nvSpPr>
        <p:spPr>
          <a:xfrm>
            <a:off x="4695986" y="2789303"/>
            <a:ext cx="3064315" cy="906368"/>
          </a:xfrm>
          <a:prstGeom prst="snip2DiagRect">
            <a:avLst>
              <a:gd name="adj1" fmla="val 0"/>
              <a:gd name="adj2" fmla="val 16667"/>
            </a:avLst>
          </a:prstGeom>
          <a:solidFill>
            <a:schemeClr val="lt2"/>
          </a:solidFill>
          <a:ln>
            <a:noFill/>
          </a:ln>
        </p:spPr>
        <p:txBody>
          <a:bodyPr spcFirstLastPara="1" wrap="square" lIns="91425" tIns="91425" rIns="91425" bIns="91425" anchor="ctr" anchorCtr="0">
            <a:noAutofit/>
          </a:bodyPr>
          <a:lstStyle/>
          <a:p>
            <a:pPr marL="285750" lvl="0" indent="-285750">
              <a:buFont typeface="Wingdings" panose="05000000000000000000" pitchFamily="2" charset="2"/>
              <a:buChar char="§"/>
            </a:pPr>
            <a:r>
              <a:rPr lang="en-US" sz="1200" b="1" dirty="0"/>
              <a:t>What is the Theory of Change</a:t>
            </a:r>
            <a:r>
              <a:rPr lang="en-US" sz="1200" b="1" dirty="0" smtClean="0"/>
              <a:t>?</a:t>
            </a:r>
          </a:p>
          <a:p>
            <a:pPr marL="742950" lvl="1" indent="-285750">
              <a:buFont typeface="Wingdings" panose="05000000000000000000" pitchFamily="2" charset="2"/>
              <a:buChar char="§"/>
            </a:pPr>
            <a:r>
              <a:rPr lang="en-US" sz="1200" b="1" dirty="0"/>
              <a:t>When to use a </a:t>
            </a:r>
            <a:r>
              <a:rPr lang="en-US" sz="1200" b="1" dirty="0" smtClean="0"/>
              <a:t>Theory of change?</a:t>
            </a:r>
          </a:p>
          <a:p>
            <a:pPr marL="742950" lvl="1" indent="-285750">
              <a:buFont typeface="Wingdings" panose="05000000000000000000" pitchFamily="2" charset="2"/>
              <a:buChar char="§"/>
            </a:pPr>
            <a:r>
              <a:rPr lang="en-US" sz="1200" b="1" dirty="0"/>
              <a:t>How to develop a Theory of </a:t>
            </a:r>
            <a:r>
              <a:rPr lang="en-US" sz="1200" b="1" dirty="0" smtClean="0"/>
              <a:t>change?</a:t>
            </a:r>
            <a:endParaRPr sz="1200" b="1" dirty="0"/>
          </a:p>
        </p:txBody>
      </p:sp>
      <p:sp>
        <p:nvSpPr>
          <p:cNvPr id="34" name="Google Shape;153;p17">
            <a:extLst>
              <a:ext uri="{FF2B5EF4-FFF2-40B4-BE49-F238E27FC236}">
                <a16:creationId xmlns:a16="http://schemas.microsoft.com/office/drawing/2014/main" xmlns="" id="{9F11E712-2B7E-D36E-D6DB-6620ABC7962B}"/>
              </a:ext>
            </a:extLst>
          </p:cNvPr>
          <p:cNvSpPr/>
          <p:nvPr/>
        </p:nvSpPr>
        <p:spPr>
          <a:xfrm>
            <a:off x="4812223" y="3804835"/>
            <a:ext cx="2975673" cy="853828"/>
          </a:xfrm>
          <a:prstGeom prst="snip2DiagRect">
            <a:avLst>
              <a:gd name="adj1" fmla="val 0"/>
              <a:gd name="adj2" fmla="val 16667"/>
            </a:avLst>
          </a:prstGeom>
          <a:solidFill>
            <a:schemeClr val="lt2"/>
          </a:solidFill>
          <a:ln>
            <a:noFill/>
          </a:ln>
        </p:spPr>
        <p:txBody>
          <a:bodyPr spcFirstLastPara="1" wrap="square" lIns="91425" tIns="91425" rIns="91425" bIns="91425" anchor="ctr" anchorCtr="0">
            <a:noAutofit/>
          </a:bodyPr>
          <a:lstStyle/>
          <a:p>
            <a:pPr marL="742950" lvl="1" indent="-285750">
              <a:buFont typeface="Wingdings" panose="05000000000000000000" pitchFamily="2" charset="2"/>
              <a:buChar char="§"/>
            </a:pPr>
            <a:r>
              <a:rPr lang="en-US" sz="1200" b="1" dirty="0"/>
              <a:t>The difference between the Theory of Change and a logical framework</a:t>
            </a:r>
          </a:p>
          <a:p>
            <a:pPr marL="742950" lvl="1" indent="-285750">
              <a:buFont typeface="Wingdings" panose="05000000000000000000" pitchFamily="2" charset="2"/>
              <a:buChar char="§"/>
            </a:pPr>
            <a:r>
              <a:rPr lang="en-US" sz="1200" b="1" dirty="0"/>
              <a:t>Results Monitoring Framework</a:t>
            </a:r>
            <a:endParaRPr sz="1200" b="1" dirty="0"/>
          </a:p>
        </p:txBody>
      </p:sp>
      <p:sp>
        <p:nvSpPr>
          <p:cNvPr id="35" name="Google Shape;153;p17">
            <a:extLst>
              <a:ext uri="{FF2B5EF4-FFF2-40B4-BE49-F238E27FC236}">
                <a16:creationId xmlns:a16="http://schemas.microsoft.com/office/drawing/2014/main" xmlns="" id="{9F11E712-2B7E-D36E-D6DB-6620ABC7962B}"/>
              </a:ext>
            </a:extLst>
          </p:cNvPr>
          <p:cNvSpPr/>
          <p:nvPr/>
        </p:nvSpPr>
        <p:spPr>
          <a:xfrm>
            <a:off x="4810857" y="4851259"/>
            <a:ext cx="2989958" cy="867600"/>
          </a:xfrm>
          <a:prstGeom prst="snip2DiagRect">
            <a:avLst>
              <a:gd name="adj1" fmla="val 0"/>
              <a:gd name="adj2" fmla="val 16667"/>
            </a:avLst>
          </a:prstGeom>
          <a:solidFill>
            <a:schemeClr val="lt2"/>
          </a:solidFill>
          <a:ln>
            <a:noFill/>
          </a:ln>
        </p:spPr>
        <p:txBody>
          <a:bodyPr spcFirstLastPara="1" wrap="square" lIns="91425" tIns="91425" rIns="91425" bIns="91425" anchor="ctr" anchorCtr="0">
            <a:noAutofit/>
          </a:bodyPr>
          <a:lstStyle/>
          <a:p>
            <a:pPr marL="171450" lvl="0" indent="-171450">
              <a:buFont typeface="Wingdings" panose="05000000000000000000" pitchFamily="2" charset="2"/>
              <a:buChar char="§"/>
            </a:pPr>
            <a:r>
              <a:rPr lang="en-US" sz="1200" b="1" dirty="0"/>
              <a:t>Pulling it all together: Monitoring and evaluation </a:t>
            </a:r>
            <a:r>
              <a:rPr lang="en-US" sz="1200" b="1" dirty="0" smtClean="0"/>
              <a:t>plan</a:t>
            </a:r>
          </a:p>
          <a:p>
            <a:pPr marL="171450" lvl="0" indent="-171450">
              <a:buFont typeface="Wingdings" panose="05000000000000000000" pitchFamily="2" charset="2"/>
              <a:buChar char="§"/>
            </a:pPr>
            <a:r>
              <a:rPr lang="en-US" sz="1200" b="1" dirty="0"/>
              <a:t>Monitoring and reporting on results</a:t>
            </a:r>
            <a:endParaRPr sz="12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500"/>
                                        <p:tgtEl>
                                          <p:spTgt spid="2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500"/>
                                        <p:tgtEl>
                                          <p:spTgt spid="3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500"/>
                                        <p:tgtEl>
                                          <p:spTgt spid="3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500"/>
                                        <p:tgtEl>
                                          <p:spTgt spid="34"/>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fade">
                                      <p:cBhvr>
                                        <p:cTn id="5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1" grpId="0" animBg="1"/>
      <p:bldP spid="22" grpId="0" animBg="1"/>
      <p:bldP spid="24"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Methods&amp;Results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3119390" y="4043801"/>
            <a:ext cx="2591670" cy="2667532"/>
          </a:xfrm>
          <a:prstGeom prst="rect">
            <a:avLst/>
          </a:prstGeom>
        </p:spPr>
      </p:pic>
      <p:sp>
        <p:nvSpPr>
          <p:cNvPr id="14" name="Rectangle 13"/>
          <p:cNvSpPr/>
          <p:nvPr/>
        </p:nvSpPr>
        <p:spPr>
          <a:xfrm>
            <a:off x="201478" y="1145471"/>
            <a:ext cx="8340542" cy="6647974"/>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r>
              <a:rPr lang="en-US" sz="2400" b="1" dirty="0">
                <a:solidFill>
                  <a:srgbClr val="C00000"/>
                </a:solidFill>
                <a:latin typeface="Times New Roman" panose="02020603050405020304" pitchFamily="18" charset="0"/>
                <a:cs typeface="Times New Roman" panose="02020603050405020304" pitchFamily="18" charset="0"/>
              </a:rPr>
              <a:t>An overview of how to monitor </a:t>
            </a:r>
            <a:endParaRPr lang="en-US" sz="2400" b="1" dirty="0" smtClean="0">
              <a:solidFill>
                <a:srgbClr val="C00000"/>
              </a:solidFill>
              <a:latin typeface="Times New Roman" panose="02020603050405020304" pitchFamily="18" charset="0"/>
              <a:cs typeface="Times New Roman" panose="02020603050405020304" pitchFamily="18" charset="0"/>
            </a:endParaRPr>
          </a:p>
          <a:p>
            <a:pPr lvl="0" algn="ctr"/>
            <a:endParaRPr lang="en-US" sz="2800" b="1" dirty="0">
              <a:solidFill>
                <a:srgbClr val="C00000"/>
              </a:solidFill>
              <a:latin typeface="Times New Roman" panose="02020603050405020304" pitchFamily="18" charset="0"/>
              <a:cs typeface="Times New Roman" panose="02020603050405020304" pitchFamily="18" charset="0"/>
            </a:endParaRPr>
          </a:p>
          <a:p>
            <a:pPr marL="285750" lvl="0" indent="-285750" algn="ctr">
              <a:lnSpc>
                <a:spcPct val="150000"/>
              </a:lnSpc>
              <a:buFont typeface="Wingdings" panose="05000000000000000000" pitchFamily="2" charset="2"/>
              <a:buChar char="ü"/>
            </a:pPr>
            <a:r>
              <a:rPr lang="en-US" sz="2000" b="1" dirty="0">
                <a:latin typeface="Times New Roman" panose="02020603050405020304" pitchFamily="18" charset="0"/>
                <a:cs typeface="Times New Roman" panose="02020603050405020304" pitchFamily="18" charset="0"/>
              </a:rPr>
              <a:t>A strong project design is the foundation for successful monitoring. The proposal development stage clearly articulates the desired results an intervention aims to achieve, how it achieves them and stipulates how progress towards these results will be measured</a:t>
            </a:r>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p:txBody>
      </p:sp>
    </p:spTree>
    <p:extLst>
      <p:ext uri="{BB962C8B-B14F-4D97-AF65-F5344CB8AC3E}">
        <p14:creationId xmlns:p14="http://schemas.microsoft.com/office/powerpoint/2010/main" val="9834854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03775" y="533330"/>
            <a:ext cx="3018591" cy="5907194"/>
          </a:xfrm>
          <a:prstGeom prst="rect">
            <a:avLst/>
          </a:prstGeom>
        </p:spPr>
      </p:pic>
      <p:pic>
        <p:nvPicPr>
          <p:cNvPr id="11" name="Picture 5"/>
          <p:cNvPicPr>
            <a:picLocks noChangeAspect="1"/>
          </p:cNvPicPr>
          <p:nvPr/>
        </p:nvPicPr>
        <p:blipFill>
          <a:blip r:embed="rId8"/>
          <a:stretch>
            <a:fillRect/>
          </a:stretch>
        </p:blipFill>
        <p:spPr>
          <a:xfrm>
            <a:off x="0" y="-27434"/>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5</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Methods&amp;Results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01478" y="1650569"/>
            <a:ext cx="8340542" cy="8956298"/>
          </a:xfrm>
          <a:prstGeom prst="rect">
            <a:avLst/>
          </a:prstGeom>
        </p:spPr>
        <p:txBody>
          <a:bodyPr wrap="square">
            <a:spAutoFit/>
          </a:bodyPr>
          <a:lstStyle/>
          <a:p>
            <a:pPr marL="342900" lvl="0" indent="-342900" algn="ctr">
              <a:buFont typeface="+mj-lt"/>
              <a:buAutoNum type="arabicPeriod"/>
            </a:pPr>
            <a:r>
              <a:rPr lang="en-US" sz="2400" b="1" dirty="0" err="1" smtClean="0">
                <a:solidFill>
                  <a:srgbClr val="0070C0"/>
                </a:solidFill>
                <a:latin typeface="Times New Roman" panose="02020603050405020304" pitchFamily="18" charset="0"/>
                <a:cs typeface="Times New Roman" panose="02020603050405020304" pitchFamily="18" charset="0"/>
              </a:rPr>
              <a:t>Programme</a:t>
            </a:r>
            <a:r>
              <a:rPr lang="en-US" sz="2400" b="1" dirty="0" smtClean="0">
                <a:solidFill>
                  <a:srgbClr val="0070C0"/>
                </a:solidFill>
                <a:latin typeface="Times New Roman" panose="02020603050405020304" pitchFamily="18" charset="0"/>
                <a:cs typeface="Times New Roman" panose="02020603050405020304" pitchFamily="18" charset="0"/>
              </a:rPr>
              <a:t> theory</a:t>
            </a:r>
          </a:p>
          <a:p>
            <a:pPr lvl="0" algn="ctr"/>
            <a:endParaRPr lang="en-US" sz="2000" b="1" dirty="0" smtClean="0">
              <a:solidFill>
                <a:srgbClr val="0070C0"/>
              </a:solidFill>
              <a:latin typeface="Times New Roman" panose="02020603050405020304" pitchFamily="18" charset="0"/>
              <a:cs typeface="Times New Roman" panose="02020603050405020304" pitchFamily="18" charset="0"/>
            </a:endParaRPr>
          </a:p>
          <a:p>
            <a:pPr marL="285750" lvl="0" indent="-285750" algn="ctr">
              <a:lnSpc>
                <a:spcPct val="150000"/>
              </a:lnSpc>
              <a:buFont typeface="Wingdings" panose="05000000000000000000" pitchFamily="2" charset="2"/>
              <a:buChar char="ü"/>
            </a:pPr>
            <a:r>
              <a:rPr lang="en-US" sz="2000" b="1" dirty="0">
                <a:solidFill>
                  <a:srgbClr val="C00000"/>
                </a:solidFill>
                <a:latin typeface="Times New Roman" panose="02020603050405020304" pitchFamily="18" charset="0"/>
                <a:cs typeface="Times New Roman" panose="02020603050405020304" pitchFamily="18" charset="0"/>
              </a:rPr>
              <a:t>The </a:t>
            </a:r>
            <a:r>
              <a:rPr lang="en-US" sz="2000" b="1" dirty="0" err="1">
                <a:solidFill>
                  <a:srgbClr val="C00000"/>
                </a:solidFill>
                <a:latin typeface="Times New Roman" panose="02020603050405020304" pitchFamily="18" charset="0"/>
                <a:cs typeface="Times New Roman" panose="02020603050405020304" pitchFamily="18" charset="0"/>
              </a:rPr>
              <a:t>Programme</a:t>
            </a:r>
            <a:r>
              <a:rPr lang="en-US" sz="2000" b="1" dirty="0">
                <a:solidFill>
                  <a:srgbClr val="C00000"/>
                </a:solidFill>
                <a:latin typeface="Times New Roman" panose="02020603050405020304" pitchFamily="18" charset="0"/>
                <a:cs typeface="Times New Roman" panose="02020603050405020304" pitchFamily="18" charset="0"/>
              </a:rPr>
              <a:t> theory </a:t>
            </a:r>
            <a:r>
              <a:rPr lang="en-US" sz="2000" b="1" dirty="0">
                <a:latin typeface="Times New Roman" panose="02020603050405020304" pitchFamily="18" charset="0"/>
                <a:cs typeface="Times New Roman" panose="02020603050405020304" pitchFamily="18" charset="0"/>
              </a:rPr>
              <a:t>is a key aspect of implementation design and explains how an intervention (project/</a:t>
            </a:r>
            <a:r>
              <a:rPr lang="en-US" sz="2000" b="1" dirty="0" err="1">
                <a:latin typeface="Times New Roman" panose="02020603050405020304" pitchFamily="18" charset="0"/>
                <a:cs typeface="Times New Roman" panose="02020603050405020304" pitchFamily="18" charset="0"/>
              </a:rPr>
              <a:t>programme</a:t>
            </a:r>
            <a:r>
              <a:rPr lang="en-US" sz="2000" b="1" dirty="0">
                <a:latin typeface="Times New Roman" panose="02020603050405020304" pitchFamily="18" charset="0"/>
                <a:cs typeface="Times New Roman" panose="02020603050405020304" pitchFamily="18" charset="0"/>
              </a:rPr>
              <a:t>, strategy and policy) is expected to contribute to a chain of results</a:t>
            </a:r>
            <a:r>
              <a:rPr lang="en-US" sz="2000" b="1" dirty="0" smtClean="0">
                <a:latin typeface="Times New Roman" panose="02020603050405020304" pitchFamily="18" charset="0"/>
                <a:cs typeface="Times New Roman" panose="02020603050405020304" pitchFamily="18" charset="0"/>
              </a:rPr>
              <a:t>.</a:t>
            </a:r>
          </a:p>
          <a:p>
            <a:pPr marL="285750" lvl="0" indent="-285750" algn="ctr">
              <a:lnSpc>
                <a:spcPct val="150000"/>
              </a:lnSpc>
              <a:buFont typeface="Wingdings" panose="05000000000000000000" pitchFamily="2" charset="2"/>
              <a:buChar char="ü"/>
            </a:pPr>
            <a:r>
              <a:rPr lang="en-US" sz="2000" b="1" dirty="0" smtClean="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It is </a:t>
            </a:r>
            <a:r>
              <a:rPr lang="en-US" sz="2000" b="1" dirty="0">
                <a:solidFill>
                  <a:srgbClr val="FF66CC"/>
                </a:solidFill>
                <a:latin typeface="Times New Roman" panose="02020603050405020304" pitchFamily="18" charset="0"/>
                <a:cs typeface="Times New Roman" panose="02020603050405020304" pitchFamily="18" charset="0"/>
              </a:rPr>
              <a:t>a representation of all the building blocks </a:t>
            </a:r>
            <a:r>
              <a:rPr lang="en-US" sz="2000" b="1" dirty="0">
                <a:latin typeface="Times New Roman" panose="02020603050405020304" pitchFamily="18" charset="0"/>
                <a:cs typeface="Times New Roman" panose="02020603050405020304" pitchFamily="18" charset="0"/>
              </a:rPr>
              <a:t>that are required to bring about a higher- level change or results</a:t>
            </a:r>
            <a:r>
              <a:rPr lang="en-US" sz="2000" b="1" dirty="0" smtClean="0">
                <a:latin typeface="Times New Roman" panose="02020603050405020304" pitchFamily="18" charset="0"/>
                <a:cs typeface="Times New Roman" panose="02020603050405020304" pitchFamily="18" charset="0"/>
              </a:rPr>
              <a:t>.</a:t>
            </a:r>
          </a:p>
          <a:p>
            <a:pPr marL="285750" indent="-285750" algn="ctr">
              <a:lnSpc>
                <a:spcPct val="150000"/>
              </a:lnSpc>
              <a:buFont typeface="Wingdings" panose="05000000000000000000" pitchFamily="2" charset="2"/>
              <a:buChar char="ü"/>
            </a:pPr>
            <a:r>
              <a:rPr lang="en-US" sz="2000" b="1" dirty="0" smtClean="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It is </a:t>
            </a:r>
            <a:r>
              <a:rPr lang="en-US" sz="2000" b="1" dirty="0">
                <a:solidFill>
                  <a:srgbClr val="660066"/>
                </a:solidFill>
                <a:latin typeface="Times New Roman" panose="02020603050405020304" pitchFamily="18" charset="0"/>
                <a:cs typeface="Times New Roman" panose="02020603050405020304" pitchFamily="18" charset="0"/>
              </a:rPr>
              <a:t>usually formulated at the proposal development stage.</a:t>
            </a:r>
          </a:p>
          <a:p>
            <a:pPr marL="285750" indent="-285750" algn="ctr">
              <a:lnSpc>
                <a:spcPct val="150000"/>
              </a:lnSpc>
              <a:buFont typeface="Wingdings" panose="05000000000000000000" pitchFamily="2" charset="2"/>
              <a:buChar char="ü"/>
            </a:pPr>
            <a:r>
              <a:rPr lang="en-US" sz="2000" b="1" dirty="0" smtClean="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It can therefore be useful </a:t>
            </a:r>
            <a:r>
              <a:rPr lang="en-US" sz="2000" b="1" dirty="0">
                <a:solidFill>
                  <a:srgbClr val="00B050"/>
                </a:solidFill>
                <a:latin typeface="Times New Roman" panose="02020603050405020304" pitchFamily="18" charset="0"/>
                <a:cs typeface="Times New Roman" panose="02020603050405020304" pitchFamily="18" charset="0"/>
              </a:rPr>
              <a:t>in providing a conceptual framework for monitoring</a:t>
            </a:r>
            <a:r>
              <a:rPr lang="en-US" sz="2000" b="1" dirty="0">
                <a:solidFill>
                  <a:schemeClr val="accent5">
                    <a:lumMod val="50000"/>
                  </a:schemeClr>
                </a:solidFill>
                <a:latin typeface="Times New Roman" panose="02020603050405020304" pitchFamily="18" charset="0"/>
                <a:cs typeface="Times New Roman" panose="02020603050405020304" pitchFamily="18" charset="0"/>
              </a:rPr>
              <a:t>,</a:t>
            </a:r>
            <a:r>
              <a:rPr lang="en-US" sz="2000" b="1" dirty="0">
                <a:latin typeface="Times New Roman" panose="02020603050405020304" pitchFamily="18" charset="0"/>
                <a:cs typeface="Times New Roman" panose="02020603050405020304" pitchFamily="18" charset="0"/>
              </a:rPr>
              <a:t> as well as for evaluation.</a:t>
            </a:r>
            <a:endParaRPr lang="fr-FR" sz="2000" b="1"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sz="2000" b="1" dirty="0">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p:txBody>
      </p:sp>
    </p:spTree>
    <p:extLst>
      <p:ext uri="{BB962C8B-B14F-4D97-AF65-F5344CB8AC3E}">
        <p14:creationId xmlns:p14="http://schemas.microsoft.com/office/powerpoint/2010/main" val="21468121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38403" y="475403"/>
            <a:ext cx="3267424"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6</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6" name="Rectangle 5"/>
          <p:cNvSpPr/>
          <p:nvPr/>
        </p:nvSpPr>
        <p:spPr>
          <a:xfrm>
            <a:off x="402956" y="1213790"/>
            <a:ext cx="8132714" cy="5137304"/>
          </a:xfrm>
          <a:prstGeom prst="rect">
            <a:avLst/>
          </a:prstGeom>
        </p:spPr>
        <p:txBody>
          <a:bodyPr wrap="square">
            <a:spAutoFit/>
          </a:bodyPr>
          <a:lstStyle/>
          <a:p>
            <a:pPr lvl="2" algn="ctr">
              <a:spcBef>
                <a:spcPts val="695"/>
              </a:spcBef>
              <a:spcAft>
                <a:spcPts val="0"/>
              </a:spcAft>
              <a:buClr>
                <a:srgbClr val="FF681E"/>
              </a:buClr>
              <a:buSzPts val="1300"/>
              <a:tabLst>
                <a:tab pos="1289050" algn="l"/>
              </a:tabLst>
            </a:pPr>
            <a:r>
              <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What</a:t>
            </a:r>
            <a:r>
              <a:rPr lang="en-US" sz="2000" b="1" spc="50"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is</a:t>
            </a:r>
            <a:r>
              <a:rPr lang="en-US" sz="2000" b="1" spc="50"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the</a:t>
            </a:r>
            <a:r>
              <a:rPr lang="en-US" sz="2000" b="1" spc="50"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Theory</a:t>
            </a:r>
            <a:r>
              <a:rPr lang="en-US" sz="2000" b="1" spc="55"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of</a:t>
            </a:r>
            <a:r>
              <a:rPr lang="en-US" sz="2000" b="1" spc="50"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Change</a:t>
            </a:r>
            <a:r>
              <a:rPr lang="en-US"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a:t>
            </a:r>
          </a:p>
          <a:p>
            <a:pPr lvl="2" algn="ctr">
              <a:spcBef>
                <a:spcPts val="695"/>
              </a:spcBef>
              <a:spcAft>
                <a:spcPts val="0"/>
              </a:spcAft>
              <a:buClr>
                <a:srgbClr val="FF681E"/>
              </a:buClr>
              <a:buSzPts val="1300"/>
              <a:tabLst>
                <a:tab pos="1289050" algn="l"/>
              </a:tabLst>
            </a:pPr>
            <a:endParaRPr lang="en-US" b="1" dirty="0">
              <a:solidFill>
                <a:srgbClr val="FF681E"/>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lvl="2">
              <a:spcBef>
                <a:spcPts val="695"/>
              </a:spcBef>
              <a:spcAft>
                <a:spcPts val="0"/>
              </a:spcAft>
              <a:buClr>
                <a:srgbClr val="FF681E"/>
              </a:buClr>
              <a:buSzPts val="1300"/>
              <a:tabLst>
                <a:tab pos="1289050" algn="l"/>
              </a:tabLst>
            </a:pPr>
            <a:endParaRPr lang="en-US"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lvl="2" algn="ctr">
              <a:spcBef>
                <a:spcPts val="695"/>
              </a:spcBef>
              <a:spcAft>
                <a:spcPts val="0"/>
              </a:spcAft>
              <a:buClr>
                <a:srgbClr val="FF681E"/>
              </a:buClr>
              <a:buSzPts val="1300"/>
              <a:tabLst>
                <a:tab pos="1289050" algn="l"/>
              </a:tabLst>
            </a:pPr>
            <a:endParaRPr lang="en-US" b="1" dirty="0">
              <a:solidFill>
                <a:srgbClr val="FF681E"/>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lvl="2" algn="ctr">
              <a:spcBef>
                <a:spcPts val="695"/>
              </a:spcBef>
              <a:spcAft>
                <a:spcPts val="0"/>
              </a:spcAft>
              <a:buClr>
                <a:srgbClr val="FF681E"/>
              </a:buClr>
              <a:buSzPts val="1300"/>
              <a:tabLst>
                <a:tab pos="1289050" algn="l"/>
              </a:tabLst>
            </a:pPr>
            <a:endParaRPr lang="en-US"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lvl="2" algn="ctr">
              <a:spcBef>
                <a:spcPts val="695"/>
              </a:spcBef>
              <a:spcAft>
                <a:spcPts val="0"/>
              </a:spcAft>
              <a:buClr>
                <a:srgbClr val="FF681E"/>
              </a:buClr>
              <a:buSzPts val="1300"/>
              <a:tabLst>
                <a:tab pos="1289050" algn="l"/>
              </a:tabLst>
            </a:pPr>
            <a:endParaRPr lang="en-US" b="1" dirty="0">
              <a:solidFill>
                <a:srgbClr val="FF681E"/>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lvl="2" algn="ctr">
              <a:spcBef>
                <a:spcPts val="695"/>
              </a:spcBef>
              <a:spcAft>
                <a:spcPts val="0"/>
              </a:spcAft>
              <a:buClr>
                <a:srgbClr val="FF681E"/>
              </a:buClr>
              <a:buSzPts val="1300"/>
              <a:tabLst>
                <a:tab pos="1289050" algn="l"/>
              </a:tabLst>
            </a:pPr>
            <a:endParaRPr lang="en-US"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lvl="2" algn="ctr">
              <a:spcBef>
                <a:spcPts val="695"/>
              </a:spcBef>
              <a:spcAft>
                <a:spcPts val="0"/>
              </a:spcAft>
              <a:buClr>
                <a:srgbClr val="FF681E"/>
              </a:buClr>
              <a:buSzPts val="1300"/>
              <a:tabLst>
                <a:tab pos="1289050" algn="l"/>
              </a:tabLst>
            </a:pPr>
            <a:endParaRPr lang="en-US" b="1" dirty="0">
              <a:solidFill>
                <a:srgbClr val="FF681E"/>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lvl="2" algn="ctr">
              <a:spcBef>
                <a:spcPts val="695"/>
              </a:spcBef>
              <a:spcAft>
                <a:spcPts val="0"/>
              </a:spcAft>
              <a:buClr>
                <a:srgbClr val="FF681E"/>
              </a:buClr>
              <a:buSzPts val="1300"/>
              <a:tabLst>
                <a:tab pos="1289050" algn="l"/>
              </a:tabLst>
            </a:pPr>
            <a:endParaRPr lang="en-US"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lvl="2" algn="ctr">
              <a:spcBef>
                <a:spcPts val="695"/>
              </a:spcBef>
              <a:spcAft>
                <a:spcPts val="0"/>
              </a:spcAft>
              <a:buClr>
                <a:srgbClr val="FF681E"/>
              </a:buClr>
              <a:buSzPts val="1300"/>
              <a:tabLst>
                <a:tab pos="1289050" algn="l"/>
              </a:tabLst>
            </a:pPr>
            <a:endParaRPr lang="en-US" b="1" dirty="0">
              <a:solidFill>
                <a:srgbClr val="FF681E"/>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lvl="2" algn="ctr">
              <a:spcBef>
                <a:spcPts val="695"/>
              </a:spcBef>
              <a:spcAft>
                <a:spcPts val="0"/>
              </a:spcAft>
              <a:buClr>
                <a:srgbClr val="FF681E"/>
              </a:buClr>
              <a:buSzPts val="1300"/>
              <a:tabLst>
                <a:tab pos="1289050" algn="l"/>
              </a:tabLst>
            </a:pPr>
            <a:endParaRPr lang="en-US"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lvl="2" algn="ctr">
              <a:spcBef>
                <a:spcPts val="695"/>
              </a:spcBef>
              <a:spcAft>
                <a:spcPts val="0"/>
              </a:spcAft>
              <a:buClr>
                <a:srgbClr val="FF681E"/>
              </a:buClr>
              <a:buSzPts val="1300"/>
              <a:tabLst>
                <a:tab pos="1289050" algn="l"/>
              </a:tabLst>
            </a:pPr>
            <a:endParaRPr lang="en-US" b="1" dirty="0">
              <a:solidFill>
                <a:srgbClr val="FF681E"/>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lvl="2" algn="ctr">
              <a:spcBef>
                <a:spcPts val="695"/>
              </a:spcBef>
              <a:spcAft>
                <a:spcPts val="0"/>
              </a:spcAft>
              <a:buClr>
                <a:srgbClr val="FF681E"/>
              </a:buClr>
              <a:buSzPts val="1300"/>
              <a:tabLst>
                <a:tab pos="1289050" algn="l"/>
              </a:tabLst>
            </a:pPr>
            <a:endParaRPr lang="en-US"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lvl="2" algn="ctr">
              <a:spcBef>
                <a:spcPts val="695"/>
              </a:spcBef>
              <a:spcAft>
                <a:spcPts val="0"/>
              </a:spcAft>
              <a:buClr>
                <a:srgbClr val="FF681E"/>
              </a:buClr>
              <a:buSzPts val="1300"/>
              <a:tabLst>
                <a:tab pos="1289050" algn="l"/>
              </a:tabLst>
            </a:pPr>
            <a:endParaRPr lang="fr-FR" b="1" dirty="0">
              <a:effectLst/>
              <a:latin typeface="Times New Roman" panose="02020603050405020304" pitchFamily="18" charset="0"/>
              <a:ea typeface="Trebuchet MS" panose="020B0603020202020204" pitchFamily="34" charset="0"/>
              <a:cs typeface="Times New Roman" panose="02020603050405020304" pitchFamily="18" charset="0"/>
            </a:endParaRPr>
          </a:p>
        </p:txBody>
      </p:sp>
      <p:grpSp>
        <p:nvGrpSpPr>
          <p:cNvPr id="27" name="Group 2"/>
          <p:cNvGrpSpPr>
            <a:grpSpLocks/>
          </p:cNvGrpSpPr>
          <p:nvPr/>
        </p:nvGrpSpPr>
        <p:grpSpPr bwMode="auto">
          <a:xfrm>
            <a:off x="334931" y="1983783"/>
            <a:ext cx="8137902" cy="4319651"/>
            <a:chOff x="1417" y="303"/>
            <a:chExt cx="9076" cy="3332"/>
          </a:xfrm>
        </p:grpSpPr>
        <p:sp>
          <p:nvSpPr>
            <p:cNvPr id="28" name="Line 3"/>
            <p:cNvSpPr>
              <a:spLocks noChangeShapeType="1"/>
            </p:cNvSpPr>
            <p:nvPr/>
          </p:nvSpPr>
          <p:spPr bwMode="auto">
            <a:xfrm>
              <a:off x="1417" y="303"/>
              <a:ext cx="2282" cy="0"/>
            </a:xfrm>
            <a:prstGeom prst="line">
              <a:avLst/>
            </a:prstGeom>
            <a:noFill/>
            <a:ln w="12700">
              <a:solidFill>
                <a:srgbClr val="FF681E"/>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29" name="Line 4"/>
            <p:cNvSpPr>
              <a:spLocks noChangeShapeType="1"/>
            </p:cNvSpPr>
            <p:nvPr/>
          </p:nvSpPr>
          <p:spPr bwMode="auto">
            <a:xfrm flipV="1">
              <a:off x="1427" y="313"/>
              <a:ext cx="0" cy="3312"/>
            </a:xfrm>
            <a:prstGeom prst="line">
              <a:avLst/>
            </a:prstGeom>
            <a:noFill/>
            <a:ln w="12700">
              <a:solidFill>
                <a:srgbClr val="FF681E"/>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30" name="Line 5"/>
            <p:cNvSpPr>
              <a:spLocks noChangeShapeType="1"/>
            </p:cNvSpPr>
            <p:nvPr/>
          </p:nvSpPr>
          <p:spPr bwMode="auto">
            <a:xfrm>
              <a:off x="3699" y="303"/>
              <a:ext cx="6794" cy="0"/>
            </a:xfrm>
            <a:prstGeom prst="line">
              <a:avLst/>
            </a:prstGeom>
            <a:noFill/>
            <a:ln w="12700">
              <a:solidFill>
                <a:srgbClr val="FF681E"/>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31" name="Line 6"/>
            <p:cNvSpPr>
              <a:spLocks noChangeShapeType="1"/>
            </p:cNvSpPr>
            <p:nvPr/>
          </p:nvSpPr>
          <p:spPr bwMode="auto">
            <a:xfrm flipV="1">
              <a:off x="10483" y="313"/>
              <a:ext cx="0" cy="3312"/>
            </a:xfrm>
            <a:prstGeom prst="line">
              <a:avLst/>
            </a:prstGeom>
            <a:noFill/>
            <a:ln w="12700">
              <a:solidFill>
                <a:srgbClr val="FF681E"/>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32" name="Line 7"/>
            <p:cNvSpPr>
              <a:spLocks noChangeShapeType="1"/>
            </p:cNvSpPr>
            <p:nvPr/>
          </p:nvSpPr>
          <p:spPr bwMode="auto">
            <a:xfrm>
              <a:off x="1417" y="3635"/>
              <a:ext cx="2282" cy="0"/>
            </a:xfrm>
            <a:prstGeom prst="line">
              <a:avLst/>
            </a:prstGeom>
            <a:noFill/>
            <a:ln w="12700">
              <a:solidFill>
                <a:srgbClr val="FF681E"/>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33" name="Line 8"/>
            <p:cNvSpPr>
              <a:spLocks noChangeShapeType="1"/>
            </p:cNvSpPr>
            <p:nvPr/>
          </p:nvSpPr>
          <p:spPr bwMode="auto">
            <a:xfrm>
              <a:off x="3699" y="3635"/>
              <a:ext cx="6794" cy="0"/>
            </a:xfrm>
            <a:prstGeom prst="line">
              <a:avLst/>
            </a:prstGeom>
            <a:noFill/>
            <a:ln w="12700">
              <a:solidFill>
                <a:srgbClr val="FF681E"/>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34" name="Line 9"/>
            <p:cNvSpPr>
              <a:spLocks noChangeShapeType="1"/>
            </p:cNvSpPr>
            <p:nvPr/>
          </p:nvSpPr>
          <p:spPr bwMode="auto">
            <a:xfrm flipV="1">
              <a:off x="3699" y="344"/>
              <a:ext cx="0" cy="3231"/>
            </a:xfrm>
            <a:prstGeom prst="line">
              <a:avLst/>
            </a:prstGeom>
            <a:noFill/>
            <a:ln w="12700">
              <a:solidFill>
                <a:srgbClr val="FF681E"/>
              </a:solidFill>
              <a:prstDash val="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35" name="AutoShape 10"/>
            <p:cNvSpPr>
              <a:spLocks/>
            </p:cNvSpPr>
            <p:nvPr/>
          </p:nvSpPr>
          <p:spPr bwMode="auto">
            <a:xfrm>
              <a:off x="3698" y="323"/>
              <a:ext cx="2" cy="3292"/>
            </a:xfrm>
            <a:custGeom>
              <a:avLst/>
              <a:gdLst>
                <a:gd name="T0" fmla="+- 0 3615 323"/>
                <a:gd name="T1" fmla="*/ 3615 h 3292"/>
                <a:gd name="T2" fmla="+- 0 3615 323"/>
                <a:gd name="T3" fmla="*/ 3615 h 3292"/>
                <a:gd name="T4" fmla="+- 0 323 323"/>
                <a:gd name="T5" fmla="*/ 323 h 3292"/>
                <a:gd name="T6" fmla="+- 0 323 323"/>
                <a:gd name="T7" fmla="*/ 323 h 3292"/>
              </a:gdLst>
              <a:ahLst/>
              <a:cxnLst>
                <a:cxn ang="0">
                  <a:pos x="0" y="T1"/>
                </a:cxn>
                <a:cxn ang="0">
                  <a:pos x="0" y="T3"/>
                </a:cxn>
                <a:cxn ang="0">
                  <a:pos x="0" y="T5"/>
                </a:cxn>
                <a:cxn ang="0">
                  <a:pos x="0" y="T7"/>
                </a:cxn>
              </a:cxnLst>
              <a:rect l="0" t="0" r="r" b="b"/>
              <a:pathLst>
                <a:path h="3292">
                  <a:moveTo>
                    <a:pt x="0" y="3292"/>
                  </a:moveTo>
                  <a:lnTo>
                    <a:pt x="0" y="3292"/>
                  </a:lnTo>
                  <a:moveTo>
                    <a:pt x="0" y="0"/>
                  </a:moveTo>
                  <a:lnTo>
                    <a:pt x="0" y="0"/>
                  </a:lnTo>
                </a:path>
              </a:pathLst>
            </a:custGeom>
            <a:noFill/>
            <a:ln w="12700">
              <a:solidFill>
                <a:srgbClr val="FF681E"/>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36" name="Picture 1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42" y="417"/>
              <a:ext cx="1799" cy="3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Text Box 12"/>
            <p:cNvSpPr txBox="1">
              <a:spLocks noChangeArrowheads="1"/>
            </p:cNvSpPr>
            <p:nvPr/>
          </p:nvSpPr>
          <p:spPr bwMode="auto">
            <a:xfrm>
              <a:off x="3708" y="313"/>
              <a:ext cx="6765" cy="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573088" lvl="0" indent="0" algn="ctr" defTabSz="914400" rtl="0" eaLnBrk="0" fontAlgn="base" latinLnBrk="0" hangingPunct="0">
                <a:lnSpc>
                  <a:spcPct val="100000"/>
                </a:lnSpc>
                <a:spcBef>
                  <a:spcPts val="700"/>
                </a:spcBef>
                <a:spcAft>
                  <a:spcPts val="800"/>
                </a:spcAft>
                <a:buClrTx/>
                <a:buSzTx/>
                <a:buFontTx/>
                <a:buNone/>
                <a:tabLst/>
              </a:pPr>
              <a:r>
                <a:rPr kumimoji="0" lang="fr-FR" altLang="fr-FR" sz="2000" b="1" i="0" u="none" strike="noStrike" cap="none" normalizeH="0" baseline="0" dirty="0" smtClean="0">
                  <a:ln>
                    <a:noFill/>
                  </a:ln>
                  <a:solidFill>
                    <a:srgbClr val="C00000"/>
                  </a:solidFill>
                  <a:effectLst/>
                  <a:latin typeface="Times New Roman" panose="02020603050405020304" pitchFamily="18" charset="0"/>
                  <a:cs typeface="Times New Roman" panose="02020603050405020304" pitchFamily="18" charset="0"/>
                </a:rPr>
                <a:t>Theory of Change</a:t>
              </a:r>
            </a:p>
            <a:p>
              <a:pPr marL="0" marR="573088" lvl="0" indent="0" algn="ctr" defTabSz="914400" rtl="0" eaLnBrk="0" fontAlgn="base" latinLnBrk="0" hangingPunct="0">
                <a:lnSpc>
                  <a:spcPct val="100000"/>
                </a:lnSpc>
                <a:spcBef>
                  <a:spcPts val="700"/>
                </a:spcBef>
                <a:spcAft>
                  <a:spcPts val="800"/>
                </a:spcAft>
                <a:buClrTx/>
                <a:buSzTx/>
                <a:buFontTx/>
                <a:buNone/>
                <a:tabLst/>
              </a:pPr>
              <a:r>
                <a:rPr kumimoji="0" lang="fr-FR" altLang="fr-FR" sz="1600" b="1" i="0" u="none" strike="noStrike" cap="none" normalizeH="0" baseline="0" dirty="0" smtClean="0">
                  <a:ln>
                    <a:noFill/>
                  </a:ln>
                  <a:solidFill>
                    <a:srgbClr val="C00000"/>
                  </a:solidFill>
                  <a:effectLst/>
                  <a:latin typeface="Times New Roman" panose="02020603050405020304" pitchFamily="18" charset="0"/>
                  <a:cs typeface="Times New Roman" panose="02020603050405020304" pitchFamily="18" charset="0"/>
                </a:rPr>
                <a:t> </a:t>
              </a:r>
              <a:r>
                <a:rPr kumimoji="0" lang="fr-FR" altLang="fr-FR" sz="1600" b="1" i="0" u="none" strike="noStrike" cap="none" normalizeH="0" baseline="0" dirty="0" err="1" smtClean="0">
                  <a:ln>
                    <a:noFill/>
                  </a:ln>
                  <a:solidFill>
                    <a:srgbClr val="000099"/>
                  </a:solidFill>
                  <a:effectLst/>
                  <a:latin typeface="Times New Roman" panose="02020603050405020304" pitchFamily="18" charset="0"/>
                  <a:cs typeface="Times New Roman" panose="02020603050405020304" pitchFamily="18" charset="0"/>
                </a:rPr>
                <a:t>is</a:t>
              </a:r>
              <a:r>
                <a:rPr kumimoji="0" lang="fr-FR" altLang="fr-FR" sz="1600" b="1" i="0" u="none" strike="noStrike" cap="none" normalizeH="0" baseline="0" dirty="0" smtClean="0">
                  <a:ln>
                    <a:noFill/>
                  </a:ln>
                  <a:solidFill>
                    <a:srgbClr val="000099"/>
                  </a:solidFill>
                  <a:effectLst/>
                  <a:latin typeface="Times New Roman" panose="02020603050405020304" pitchFamily="18" charset="0"/>
                  <a:cs typeface="Times New Roman" panose="02020603050405020304" pitchFamily="18" charset="0"/>
                </a:rPr>
                <a:t> a </a:t>
              </a:r>
              <a:r>
                <a:rPr kumimoji="0" lang="fr-FR" altLang="fr-FR" sz="1600" b="1" i="0" u="none" strike="noStrike" cap="none" normalizeH="0" baseline="0" dirty="0" err="1" smtClean="0">
                  <a:ln>
                    <a:noFill/>
                  </a:ln>
                  <a:solidFill>
                    <a:srgbClr val="000099"/>
                  </a:solidFill>
                  <a:effectLst/>
                  <a:latin typeface="Times New Roman" panose="02020603050405020304" pitchFamily="18" charset="0"/>
                  <a:cs typeface="Times New Roman" panose="02020603050405020304" pitchFamily="18" charset="0"/>
                </a:rPr>
                <a:t>comprehensive</a:t>
              </a:r>
              <a:r>
                <a:rPr kumimoji="0" lang="fr-FR" altLang="fr-FR" sz="1600" b="1" i="0" u="none" strike="noStrike" cap="none" normalizeH="0" baseline="0" dirty="0" smtClean="0">
                  <a:ln>
                    <a:noFill/>
                  </a:ln>
                  <a:solidFill>
                    <a:srgbClr val="000099"/>
                  </a:solidFill>
                  <a:effectLst/>
                  <a:latin typeface="Times New Roman" panose="02020603050405020304" pitchFamily="18" charset="0"/>
                  <a:cs typeface="Times New Roman" panose="02020603050405020304" pitchFamily="18" charset="0"/>
                </a:rPr>
                <a:t> description and </a:t>
              </a:r>
              <a:r>
                <a:rPr kumimoji="0" lang="fr-FR" altLang="fr-FR" sz="1600" b="1" i="0" u="none" strike="noStrike" cap="none" normalizeH="0" baseline="0" dirty="0" err="1" smtClean="0">
                  <a:ln>
                    <a:noFill/>
                  </a:ln>
                  <a:solidFill>
                    <a:srgbClr val="000099"/>
                  </a:solidFill>
                  <a:effectLst/>
                  <a:latin typeface="Times New Roman" panose="02020603050405020304" pitchFamily="18" charset="0"/>
                  <a:cs typeface="Times New Roman" panose="02020603050405020304" pitchFamily="18" charset="0"/>
                </a:rPr>
                <a:t>explanation</a:t>
              </a:r>
              <a:r>
                <a:rPr kumimoji="0" lang="fr-FR" altLang="fr-FR" sz="1600" b="1" i="0" u="none" strike="noStrike" cap="none" normalizeH="0" baseline="0" dirty="0" smtClean="0">
                  <a:ln>
                    <a:noFill/>
                  </a:ln>
                  <a:solidFill>
                    <a:srgbClr val="000099"/>
                  </a:solidFill>
                  <a:effectLst/>
                  <a:latin typeface="Times New Roman" panose="02020603050405020304" pitchFamily="18" charset="0"/>
                  <a:cs typeface="Times New Roman" panose="02020603050405020304" pitchFamily="18" charset="0"/>
                </a:rPr>
                <a:t> of how and </a:t>
              </a:r>
              <a:r>
                <a:rPr kumimoji="0" lang="fr-FR" altLang="fr-FR" sz="1600" b="1" i="0" u="none" strike="noStrike" cap="none" normalizeH="0" baseline="0" dirty="0" err="1" smtClean="0">
                  <a:ln>
                    <a:noFill/>
                  </a:ln>
                  <a:solidFill>
                    <a:srgbClr val="000099"/>
                  </a:solidFill>
                  <a:effectLst/>
                  <a:latin typeface="Times New Roman" panose="02020603050405020304" pitchFamily="18" charset="0"/>
                  <a:cs typeface="Times New Roman" panose="02020603050405020304" pitchFamily="18" charset="0"/>
                </a:rPr>
                <a:t>why</a:t>
              </a:r>
              <a:r>
                <a:rPr kumimoji="0" lang="fr-FR" altLang="fr-FR" sz="1600" b="1" i="0" u="none" strike="noStrike" cap="none" normalizeH="0" baseline="0" dirty="0" smtClean="0">
                  <a:ln>
                    <a:noFill/>
                  </a:ln>
                  <a:solidFill>
                    <a:srgbClr val="000099"/>
                  </a:solidFill>
                  <a:effectLst/>
                  <a:latin typeface="Times New Roman" panose="02020603050405020304" pitchFamily="18" charset="0"/>
                  <a:cs typeface="Times New Roman" panose="02020603050405020304" pitchFamily="18" charset="0"/>
                </a:rPr>
                <a:t> a </a:t>
              </a:r>
              <a:r>
                <a:rPr kumimoji="0" lang="fr-FR" altLang="fr-FR" sz="1600" b="1" i="0" u="none" strike="noStrike" cap="none" normalizeH="0" baseline="0" dirty="0" err="1" smtClean="0">
                  <a:ln>
                    <a:noFill/>
                  </a:ln>
                  <a:solidFill>
                    <a:srgbClr val="000099"/>
                  </a:solidFill>
                  <a:effectLst/>
                  <a:latin typeface="Times New Roman" panose="02020603050405020304" pitchFamily="18" charset="0"/>
                  <a:cs typeface="Times New Roman" panose="02020603050405020304" pitchFamily="18" charset="0"/>
                </a:rPr>
                <a:t>desired</a:t>
              </a:r>
              <a:r>
                <a:rPr kumimoji="0" lang="fr-FR" altLang="fr-FR" sz="1600" b="1" i="0" u="none" strike="noStrike" cap="none" normalizeH="0" baseline="0" dirty="0" smtClean="0">
                  <a:ln>
                    <a:noFill/>
                  </a:ln>
                  <a:solidFill>
                    <a:srgbClr val="000099"/>
                  </a:solidFill>
                  <a:effectLst/>
                  <a:latin typeface="Times New Roman" panose="02020603050405020304" pitchFamily="18" charset="0"/>
                  <a:cs typeface="Times New Roman" panose="02020603050405020304" pitchFamily="18" charset="0"/>
                </a:rPr>
                <a:t> change </a:t>
              </a:r>
              <a:r>
                <a:rPr kumimoji="0" lang="fr-FR" altLang="fr-FR" sz="1600" b="1" i="0" u="none" strike="noStrike" cap="none" normalizeH="0" baseline="0" dirty="0" err="1" smtClean="0">
                  <a:ln>
                    <a:noFill/>
                  </a:ln>
                  <a:solidFill>
                    <a:srgbClr val="000099"/>
                  </a:solidFill>
                  <a:effectLst/>
                  <a:latin typeface="Times New Roman" panose="02020603050405020304" pitchFamily="18" charset="0"/>
                  <a:cs typeface="Times New Roman" panose="02020603050405020304" pitchFamily="18" charset="0"/>
                </a:rPr>
                <a:t>is</a:t>
              </a:r>
              <a:r>
                <a:rPr kumimoji="0" lang="fr-FR" altLang="fr-FR" sz="1600" b="1" i="0" u="none" strike="noStrike" cap="none" normalizeH="0" baseline="0" dirty="0" smtClean="0">
                  <a:ln>
                    <a:noFill/>
                  </a:ln>
                  <a:solidFill>
                    <a:srgbClr val="000099"/>
                  </a:solidFill>
                  <a:effectLst/>
                  <a:latin typeface="Times New Roman" panose="02020603050405020304" pitchFamily="18" charset="0"/>
                  <a:cs typeface="Times New Roman" panose="02020603050405020304" pitchFamily="18" charset="0"/>
                </a:rPr>
                <a:t> </a:t>
              </a:r>
              <a:r>
                <a:rPr kumimoji="0" lang="fr-FR" altLang="fr-FR" sz="1600" b="1" i="0" u="none" strike="noStrike" cap="none" normalizeH="0" baseline="0" dirty="0" err="1" smtClean="0">
                  <a:ln>
                    <a:noFill/>
                  </a:ln>
                  <a:solidFill>
                    <a:srgbClr val="000099"/>
                  </a:solidFill>
                  <a:effectLst/>
                  <a:latin typeface="Times New Roman" panose="02020603050405020304" pitchFamily="18" charset="0"/>
                  <a:cs typeface="Times New Roman" panose="02020603050405020304" pitchFamily="18" charset="0"/>
                </a:rPr>
                <a:t>expected</a:t>
              </a:r>
              <a:r>
                <a:rPr kumimoji="0" lang="fr-FR" altLang="fr-FR" sz="1600" b="1" i="0" u="none" strike="noStrike" cap="none" normalizeH="0" baseline="0" dirty="0" smtClean="0">
                  <a:ln>
                    <a:noFill/>
                  </a:ln>
                  <a:solidFill>
                    <a:srgbClr val="000099"/>
                  </a:solidFill>
                  <a:effectLst/>
                  <a:latin typeface="Times New Roman" panose="02020603050405020304" pitchFamily="18" charset="0"/>
                  <a:cs typeface="Times New Roman" panose="02020603050405020304" pitchFamily="18" charset="0"/>
                </a:rPr>
                <a:t> to </a:t>
              </a:r>
              <a:r>
                <a:rPr kumimoji="0" lang="fr-FR" altLang="fr-FR" sz="1600" b="1" i="0" u="none" strike="noStrike" cap="none" normalizeH="0" baseline="0" dirty="0" err="1" smtClean="0">
                  <a:ln>
                    <a:noFill/>
                  </a:ln>
                  <a:solidFill>
                    <a:srgbClr val="000099"/>
                  </a:solidFill>
                  <a:effectLst/>
                  <a:latin typeface="Times New Roman" panose="02020603050405020304" pitchFamily="18" charset="0"/>
                  <a:cs typeface="Times New Roman" panose="02020603050405020304" pitchFamily="18" charset="0"/>
                </a:rPr>
                <a:t>happen</a:t>
              </a:r>
              <a:r>
                <a:rPr kumimoji="0" lang="fr-FR" altLang="fr-FR" sz="1600" b="1" i="0" u="none" strike="noStrike" cap="none" normalizeH="0" baseline="0" dirty="0" smtClean="0">
                  <a:ln>
                    <a:noFill/>
                  </a:ln>
                  <a:solidFill>
                    <a:srgbClr val="000099"/>
                  </a:solidFill>
                  <a:effectLst/>
                  <a:latin typeface="Times New Roman" panose="02020603050405020304" pitchFamily="18" charset="0"/>
                  <a:cs typeface="Times New Roman" panose="02020603050405020304" pitchFamily="18" charset="0"/>
                </a:rPr>
                <a:t> in a </a:t>
              </a:r>
              <a:r>
                <a:rPr kumimoji="0" lang="fr-FR" altLang="fr-FR" sz="1600" b="1" i="0" u="none" strike="noStrike" cap="none" normalizeH="0" baseline="0" dirty="0" err="1" smtClean="0">
                  <a:ln>
                    <a:noFill/>
                  </a:ln>
                  <a:solidFill>
                    <a:srgbClr val="000099"/>
                  </a:solidFill>
                  <a:effectLst/>
                  <a:latin typeface="Times New Roman" panose="02020603050405020304" pitchFamily="18" charset="0"/>
                  <a:cs typeface="Times New Roman" panose="02020603050405020304" pitchFamily="18" charset="0"/>
                </a:rPr>
                <a:t>particular</a:t>
              </a:r>
              <a:r>
                <a:rPr kumimoji="0" lang="fr-FR" altLang="fr-FR" sz="1600" b="1" i="0" u="none" strike="noStrike" cap="none" normalizeH="0" baseline="0" dirty="0" smtClean="0">
                  <a:ln>
                    <a:noFill/>
                  </a:ln>
                  <a:solidFill>
                    <a:srgbClr val="000099"/>
                  </a:solidFill>
                  <a:effectLst/>
                  <a:latin typeface="Times New Roman" panose="02020603050405020304" pitchFamily="18" charset="0"/>
                  <a:cs typeface="Times New Roman" panose="02020603050405020304" pitchFamily="18" charset="0"/>
                </a:rPr>
                <a:t> </a:t>
              </a:r>
              <a:r>
                <a:rPr kumimoji="0" lang="fr-FR" altLang="fr-FR" sz="1600" b="1" i="0" u="none" strike="noStrike" cap="none" normalizeH="0" baseline="0" dirty="0" err="1" smtClean="0">
                  <a:ln>
                    <a:noFill/>
                  </a:ln>
                  <a:solidFill>
                    <a:srgbClr val="000099"/>
                  </a:solidFill>
                  <a:effectLst/>
                  <a:latin typeface="Times New Roman" panose="02020603050405020304" pitchFamily="18" charset="0"/>
                  <a:cs typeface="Times New Roman" panose="02020603050405020304" pitchFamily="18" charset="0"/>
                </a:rPr>
                <a:t>context</a:t>
              </a:r>
              <a:r>
                <a:rPr kumimoji="0" lang="fr-FR" altLang="fr-FR" sz="1600" b="1" i="0" u="none" strike="noStrike" cap="none" normalizeH="0" baseline="0" dirty="0" smtClean="0">
                  <a:ln>
                    <a:noFill/>
                  </a:ln>
                  <a:solidFill>
                    <a:srgbClr val="000099"/>
                  </a:solidFill>
                  <a:effectLst/>
                  <a:latin typeface="Times New Roman" panose="02020603050405020304" pitchFamily="18" charset="0"/>
                  <a:cs typeface="Times New Roman" panose="02020603050405020304" pitchFamily="18" charset="0"/>
                </a:rPr>
                <a:t>.</a:t>
              </a:r>
            </a:p>
            <a:p>
              <a:pPr marL="0" marR="573088" lvl="0" indent="0" algn="ctr" defTabSz="914400" rtl="0" eaLnBrk="0" fontAlgn="base" latinLnBrk="0" hangingPunct="0">
                <a:lnSpc>
                  <a:spcPct val="100000"/>
                </a:lnSpc>
                <a:spcBef>
                  <a:spcPct val="0"/>
                </a:spcBef>
                <a:spcAft>
                  <a:spcPts val="800"/>
                </a:spcAft>
                <a:buClrTx/>
                <a:buSzTx/>
                <a:buFontTx/>
                <a:buNone/>
                <a:tabLst/>
              </a:pPr>
              <a:r>
                <a:rPr kumimoji="0" lang="fr-FR" altLang="fr-FR" sz="16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Specifically</a:t>
              </a:r>
              <a:r>
                <a:rPr kumimoji="0" lang="fr-FR" altLang="fr-F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fr-FR" altLang="fr-FR" sz="1600" b="1" i="0" u="none" strike="noStrike" cap="none" normalizeH="0" baseline="0" dirty="0" err="1" smtClean="0">
                  <a:ln>
                    <a:noFill/>
                  </a:ln>
                  <a:solidFill>
                    <a:srgbClr val="00B050"/>
                  </a:solidFill>
                  <a:effectLst/>
                  <a:latin typeface="Times New Roman" panose="02020603050405020304" pitchFamily="18" charset="0"/>
                  <a:cs typeface="Times New Roman" panose="02020603050405020304" pitchFamily="18" charset="0"/>
                </a:rPr>
                <a:t>it</a:t>
              </a:r>
              <a:r>
                <a:rPr kumimoji="0" lang="fr-FR" altLang="fr-FR" sz="1600" b="1" i="0" u="none" strike="noStrike" cap="none" normalizeH="0" baseline="0" dirty="0" smtClean="0">
                  <a:ln>
                    <a:noFill/>
                  </a:ln>
                  <a:solidFill>
                    <a:srgbClr val="00B050"/>
                  </a:solidFill>
                  <a:effectLst/>
                  <a:latin typeface="Times New Roman" panose="02020603050405020304" pitchFamily="18" charset="0"/>
                  <a:cs typeface="Times New Roman" panose="02020603050405020304" pitchFamily="18" charset="0"/>
                </a:rPr>
                <a:t> </a:t>
              </a:r>
              <a:r>
                <a:rPr kumimoji="0" lang="fr-FR" altLang="fr-FR" sz="1600" b="1" i="0" u="none" strike="noStrike" cap="none" normalizeH="0" baseline="0" dirty="0" err="1" smtClean="0">
                  <a:ln>
                    <a:noFill/>
                  </a:ln>
                  <a:solidFill>
                    <a:srgbClr val="00B050"/>
                  </a:solidFill>
                  <a:effectLst/>
                  <a:latin typeface="Times New Roman" panose="02020603050405020304" pitchFamily="18" charset="0"/>
                  <a:cs typeface="Times New Roman" panose="02020603050405020304" pitchFamily="18" charset="0"/>
                </a:rPr>
                <a:t>focuses</a:t>
              </a:r>
              <a:r>
                <a:rPr kumimoji="0" lang="fr-FR" altLang="fr-FR" sz="1600" b="1" i="0" u="none" strike="noStrike" cap="none" normalizeH="0" baseline="0" dirty="0" smtClean="0">
                  <a:ln>
                    <a:noFill/>
                  </a:ln>
                  <a:solidFill>
                    <a:srgbClr val="00B050"/>
                  </a:solidFill>
                  <a:effectLst/>
                  <a:latin typeface="Times New Roman" panose="02020603050405020304" pitchFamily="18" charset="0"/>
                  <a:cs typeface="Times New Roman" panose="02020603050405020304" pitchFamily="18" charset="0"/>
                </a:rPr>
                <a:t> on </a:t>
              </a:r>
              <a:r>
                <a:rPr kumimoji="0" lang="fr-FR" altLang="fr-FR" sz="1600" b="1" i="0" u="none" strike="noStrike" cap="none" normalizeH="0" baseline="0" dirty="0" err="1" smtClean="0">
                  <a:ln>
                    <a:noFill/>
                  </a:ln>
                  <a:solidFill>
                    <a:srgbClr val="00B050"/>
                  </a:solidFill>
                  <a:effectLst/>
                  <a:latin typeface="Times New Roman" panose="02020603050405020304" pitchFamily="18" charset="0"/>
                  <a:cs typeface="Times New Roman" panose="02020603050405020304" pitchFamily="18" charset="0"/>
                </a:rPr>
                <a:t>mapping</a:t>
              </a:r>
              <a:r>
                <a:rPr kumimoji="0" lang="fr-FR" altLang="fr-FR" sz="1600" b="1" i="0" u="none" strike="noStrike" cap="none" normalizeH="0" baseline="0" dirty="0" smtClean="0">
                  <a:ln>
                    <a:noFill/>
                  </a:ln>
                  <a:solidFill>
                    <a:srgbClr val="00B050"/>
                  </a:solidFill>
                  <a:effectLst/>
                  <a:latin typeface="Times New Roman" panose="02020603050405020304" pitchFamily="18" charset="0"/>
                  <a:cs typeface="Times New Roman" panose="02020603050405020304" pitchFamily="18" charset="0"/>
                </a:rPr>
                <a:t> out </a:t>
              </a:r>
              <a:r>
                <a:rPr kumimoji="0" lang="fr-FR" altLang="fr-FR" sz="1600" b="1" i="0" u="none" strike="noStrike" cap="none" normalizeH="0" baseline="0" dirty="0" err="1" smtClean="0">
                  <a:ln>
                    <a:noFill/>
                  </a:ln>
                  <a:solidFill>
                    <a:srgbClr val="00B050"/>
                  </a:solidFill>
                  <a:effectLst/>
                  <a:latin typeface="Times New Roman" panose="02020603050405020304" pitchFamily="18" charset="0"/>
                  <a:cs typeface="Times New Roman" panose="02020603050405020304" pitchFamily="18" charset="0"/>
                </a:rPr>
                <a:t>what</a:t>
              </a:r>
              <a:r>
                <a:rPr kumimoji="0" lang="fr-FR" altLang="fr-FR" sz="1600" b="1" i="0" u="none" strike="noStrike" cap="none" normalizeH="0" baseline="0" dirty="0" smtClean="0">
                  <a:ln>
                    <a:noFill/>
                  </a:ln>
                  <a:solidFill>
                    <a:srgbClr val="00B050"/>
                  </a:solidFill>
                  <a:effectLst/>
                  <a:latin typeface="Times New Roman" panose="02020603050405020304" pitchFamily="18" charset="0"/>
                  <a:cs typeface="Times New Roman" panose="02020603050405020304" pitchFamily="18" charset="0"/>
                </a:rPr>
                <a:t> an intervention or change initiative </a:t>
              </a:r>
              <a:r>
                <a:rPr kumimoji="0" lang="fr-FR" altLang="fr-FR" sz="1600" b="1" i="0" u="none" strike="noStrike" cap="none" normalizeH="0" baseline="0" dirty="0" err="1" smtClean="0">
                  <a:ln>
                    <a:noFill/>
                  </a:ln>
                  <a:solidFill>
                    <a:srgbClr val="00B050"/>
                  </a:solidFill>
                  <a:effectLst/>
                  <a:latin typeface="Times New Roman" panose="02020603050405020304" pitchFamily="18" charset="0"/>
                  <a:cs typeface="Times New Roman" panose="02020603050405020304" pitchFamily="18" charset="0"/>
                </a:rPr>
                <a:t>does</a:t>
              </a:r>
              <a:r>
                <a:rPr kumimoji="0" lang="fr-FR" altLang="fr-FR" sz="1600" b="1" i="0" u="none" strike="noStrike" cap="none" normalizeH="0" baseline="0" dirty="0" smtClean="0">
                  <a:ln>
                    <a:noFill/>
                  </a:ln>
                  <a:solidFill>
                    <a:srgbClr val="00B050"/>
                  </a:solidFill>
                  <a:effectLst/>
                  <a:latin typeface="Times New Roman" panose="02020603050405020304" pitchFamily="18" charset="0"/>
                  <a:cs typeface="Times New Roman" panose="02020603050405020304" pitchFamily="18" charset="0"/>
                </a:rPr>
                <a:t> (</a:t>
              </a:r>
              <a:r>
                <a:rPr kumimoji="0" lang="fr-FR" altLang="fr-FR" sz="1600" b="1" i="0" u="none" strike="noStrike" cap="none" normalizeH="0" baseline="0" dirty="0" err="1" smtClean="0">
                  <a:ln>
                    <a:noFill/>
                  </a:ln>
                  <a:solidFill>
                    <a:srgbClr val="00B050"/>
                  </a:solidFill>
                  <a:effectLst/>
                  <a:latin typeface="Times New Roman" panose="02020603050405020304" pitchFamily="18" charset="0"/>
                  <a:cs typeface="Times New Roman" panose="02020603050405020304" pitchFamily="18" charset="0"/>
                </a:rPr>
                <a:t>its</a:t>
              </a:r>
              <a:r>
                <a:rPr kumimoji="0" lang="fr-FR" altLang="fr-FR" sz="1600" b="1" i="0" u="none" strike="noStrike" cap="none" normalizeH="0" baseline="0" dirty="0" smtClean="0">
                  <a:ln>
                    <a:noFill/>
                  </a:ln>
                  <a:solidFill>
                    <a:srgbClr val="00B050"/>
                  </a:solidFill>
                  <a:effectLst/>
                  <a:latin typeface="Times New Roman" panose="02020603050405020304" pitchFamily="18" charset="0"/>
                  <a:cs typeface="Times New Roman" panose="02020603050405020304" pitchFamily="18" charset="0"/>
                </a:rPr>
                <a:t> </a:t>
              </a:r>
              <a:r>
                <a:rPr kumimoji="0" lang="fr-FR" altLang="fr-FR" sz="1600" b="1" i="0" u="none" strike="noStrike" cap="none" normalizeH="0" baseline="0" dirty="0" err="1" smtClean="0">
                  <a:ln>
                    <a:noFill/>
                  </a:ln>
                  <a:solidFill>
                    <a:srgbClr val="00B050"/>
                  </a:solidFill>
                  <a:effectLst/>
                  <a:latin typeface="Times New Roman" panose="02020603050405020304" pitchFamily="18" charset="0"/>
                  <a:cs typeface="Times New Roman" panose="02020603050405020304" pitchFamily="18" charset="0"/>
                </a:rPr>
                <a:t>activities</a:t>
              </a:r>
              <a:r>
                <a:rPr kumimoji="0" lang="fr-FR" altLang="fr-FR" sz="1600" b="1" i="0" u="none" strike="noStrike" cap="none" normalizeH="0" baseline="0" dirty="0" smtClean="0">
                  <a:ln>
                    <a:noFill/>
                  </a:ln>
                  <a:solidFill>
                    <a:srgbClr val="00B050"/>
                  </a:solidFill>
                  <a:effectLst/>
                  <a:latin typeface="Times New Roman" panose="02020603050405020304" pitchFamily="18" charset="0"/>
                  <a:cs typeface="Times New Roman" panose="02020603050405020304" pitchFamily="18" charset="0"/>
                </a:rPr>
                <a:t>) and how </a:t>
              </a:r>
              <a:r>
                <a:rPr kumimoji="0" lang="fr-FR" altLang="fr-FR" sz="1600" b="1" i="0" u="none" strike="noStrike" cap="none" normalizeH="0" baseline="0" dirty="0" err="1" smtClean="0">
                  <a:ln>
                    <a:noFill/>
                  </a:ln>
                  <a:solidFill>
                    <a:srgbClr val="00B050"/>
                  </a:solidFill>
                  <a:effectLst/>
                  <a:latin typeface="Times New Roman" panose="02020603050405020304" pitchFamily="18" charset="0"/>
                  <a:cs typeface="Times New Roman" panose="02020603050405020304" pitchFamily="18" charset="0"/>
                </a:rPr>
                <a:t>these</a:t>
              </a:r>
              <a:r>
                <a:rPr kumimoji="0" lang="fr-FR" altLang="fr-FR" sz="1600" b="1" i="0" u="none" strike="noStrike" cap="none" normalizeH="0" baseline="0" dirty="0" smtClean="0">
                  <a:ln>
                    <a:noFill/>
                  </a:ln>
                  <a:solidFill>
                    <a:srgbClr val="00B050"/>
                  </a:solidFill>
                  <a:effectLst/>
                  <a:latin typeface="Times New Roman" panose="02020603050405020304" pitchFamily="18" charset="0"/>
                  <a:cs typeface="Times New Roman" panose="02020603050405020304" pitchFamily="18" charset="0"/>
                </a:rPr>
                <a:t> lead to </a:t>
              </a:r>
              <a:r>
                <a:rPr kumimoji="0" lang="fr-FR" altLang="fr-FR" sz="1600" b="1" i="0" u="none" strike="noStrike" cap="none" normalizeH="0" baseline="0" dirty="0" err="1" smtClean="0">
                  <a:ln>
                    <a:noFill/>
                  </a:ln>
                  <a:solidFill>
                    <a:srgbClr val="00B050"/>
                  </a:solidFill>
                  <a:effectLst/>
                  <a:latin typeface="Times New Roman" panose="02020603050405020304" pitchFamily="18" charset="0"/>
                  <a:cs typeface="Times New Roman" panose="02020603050405020304" pitchFamily="18" charset="0"/>
                </a:rPr>
                <a:t>achievement</a:t>
              </a:r>
              <a:r>
                <a:rPr kumimoji="0" lang="fr-FR" altLang="fr-FR" sz="1600" b="1" i="0" u="none" strike="noStrike" cap="none" normalizeH="0" baseline="0" dirty="0" smtClean="0">
                  <a:ln>
                    <a:noFill/>
                  </a:ln>
                  <a:solidFill>
                    <a:srgbClr val="00B050"/>
                  </a:solidFill>
                  <a:effectLst/>
                  <a:latin typeface="Times New Roman" panose="02020603050405020304" pitchFamily="18" charset="0"/>
                  <a:cs typeface="Times New Roman" panose="02020603050405020304" pitchFamily="18" charset="0"/>
                </a:rPr>
                <a:t> of the objective </a:t>
              </a:r>
              <a:r>
                <a:rPr kumimoji="0" lang="fr-FR" altLang="fr-FR" sz="1600" b="1" i="0" u="none" strike="noStrike" cap="none" normalizeH="0" baseline="0" dirty="0" err="1" smtClean="0">
                  <a:ln>
                    <a:noFill/>
                  </a:ln>
                  <a:solidFill>
                    <a:srgbClr val="00B050"/>
                  </a:solidFill>
                  <a:effectLst/>
                  <a:latin typeface="Times New Roman" panose="02020603050405020304" pitchFamily="18" charset="0"/>
                  <a:cs typeface="Times New Roman" panose="02020603050405020304" pitchFamily="18" charset="0"/>
                </a:rPr>
                <a:t>through</a:t>
              </a:r>
              <a:r>
                <a:rPr kumimoji="0" lang="fr-FR" altLang="fr-FR" sz="1600" b="1" i="0" u="none" strike="noStrike" cap="none" normalizeH="0" baseline="0" dirty="0" smtClean="0">
                  <a:ln>
                    <a:noFill/>
                  </a:ln>
                  <a:solidFill>
                    <a:srgbClr val="00B050"/>
                  </a:solidFill>
                  <a:effectLst/>
                  <a:latin typeface="Times New Roman" panose="02020603050405020304" pitchFamily="18" charset="0"/>
                  <a:cs typeface="Times New Roman" panose="02020603050405020304" pitchFamily="18" charset="0"/>
                </a:rPr>
                <a:t> </a:t>
              </a:r>
              <a:r>
                <a:rPr kumimoji="0" lang="fr-FR" altLang="fr-FR" sz="1600" b="1" i="0" u="none" strike="noStrike" cap="none" normalizeH="0" baseline="0" dirty="0" err="1" smtClean="0">
                  <a:ln>
                    <a:noFill/>
                  </a:ln>
                  <a:solidFill>
                    <a:srgbClr val="00B050"/>
                  </a:solidFill>
                  <a:effectLst/>
                  <a:latin typeface="Times New Roman" panose="02020603050405020304" pitchFamily="18" charset="0"/>
                  <a:cs typeface="Times New Roman" panose="02020603050405020304" pitchFamily="18" charset="0"/>
                </a:rPr>
                <a:t>results</a:t>
              </a:r>
              <a:r>
                <a:rPr kumimoji="0" lang="fr-FR" altLang="fr-FR" sz="1600" b="1" i="0" u="none" strike="noStrike" cap="none" normalizeH="0" baseline="0" dirty="0" smtClean="0">
                  <a:ln>
                    <a:noFill/>
                  </a:ln>
                  <a:solidFill>
                    <a:srgbClr val="00B050"/>
                  </a:solidFill>
                  <a:effectLst/>
                  <a:latin typeface="Times New Roman" panose="02020603050405020304" pitchFamily="18" charset="0"/>
                  <a:cs typeface="Times New Roman" panose="02020603050405020304" pitchFamily="18" charset="0"/>
                </a:rPr>
                <a:t> (outputs, </a:t>
              </a:r>
              <a:r>
                <a:rPr kumimoji="0" lang="fr-FR" altLang="fr-FR" sz="1600" b="1" i="0" u="none" strike="noStrike" cap="none" normalizeH="0" baseline="0" dirty="0" err="1" smtClean="0">
                  <a:ln>
                    <a:noFill/>
                  </a:ln>
                  <a:solidFill>
                    <a:srgbClr val="00B050"/>
                  </a:solidFill>
                  <a:effectLst/>
                  <a:latin typeface="Times New Roman" panose="02020603050405020304" pitchFamily="18" charset="0"/>
                  <a:cs typeface="Times New Roman" panose="02020603050405020304" pitchFamily="18" charset="0"/>
                </a:rPr>
                <a:t>outcomes</a:t>
              </a:r>
              <a:r>
                <a:rPr kumimoji="0" lang="fr-FR" altLang="fr-FR" sz="1600" b="1" i="0" u="none" strike="noStrike" cap="none" normalizeH="0" baseline="0" dirty="0" smtClean="0">
                  <a:ln>
                    <a:noFill/>
                  </a:ln>
                  <a:solidFill>
                    <a:srgbClr val="00B050"/>
                  </a:solidFill>
                  <a:effectLst/>
                  <a:latin typeface="Times New Roman" panose="02020603050405020304" pitchFamily="18" charset="0"/>
                  <a:cs typeface="Times New Roman" panose="02020603050405020304" pitchFamily="18" charset="0"/>
                </a:rPr>
                <a:t>, objectives</a:t>
              </a:r>
              <a:r>
                <a:rPr kumimoji="0" lang="fr-FR" altLang="fr-F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ctr" defTabSz="914400" rtl="0" eaLnBrk="0" fontAlgn="base" latinLnBrk="0" hangingPunct="0">
                <a:lnSpc>
                  <a:spcPct val="100000"/>
                </a:lnSpc>
                <a:spcBef>
                  <a:spcPts val="50"/>
                </a:spcBef>
                <a:spcAft>
                  <a:spcPts val="800"/>
                </a:spcAft>
                <a:buClrTx/>
                <a:buSzTx/>
                <a:buFontTx/>
                <a:buNone/>
                <a:tabLst/>
              </a:pPr>
              <a:endParaRPr kumimoji="0" lang="fr-FR" altLang="fr-F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573088" lvl="0" indent="0" algn="ctr" defTabSz="914400" rtl="0" eaLnBrk="0" fontAlgn="base" latinLnBrk="0" hangingPunct="0">
                <a:lnSpc>
                  <a:spcPct val="100000"/>
                </a:lnSpc>
                <a:spcBef>
                  <a:spcPct val="0"/>
                </a:spcBef>
                <a:spcAft>
                  <a:spcPts val="800"/>
                </a:spcAft>
                <a:buClrTx/>
                <a:buSzTx/>
                <a:buFontTx/>
                <a:buNone/>
                <a:tabLst/>
              </a:pPr>
              <a:r>
                <a:rPr kumimoji="0" lang="fr-FR" altLang="fr-F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In </a:t>
              </a:r>
              <a:r>
                <a:rPr kumimoji="0" lang="fr-FR" altLang="fr-FR" sz="16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this</a:t>
              </a:r>
              <a:r>
                <a:rPr kumimoji="0" lang="fr-FR" altLang="fr-F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fr-FR" altLang="fr-FR" sz="16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way</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a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ToC</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articulates</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hypotheses</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about how change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happens</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by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explaining</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the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connection</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between</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an intervention and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its</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effect</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It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does</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so</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by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surfacing</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the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logic</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and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rationale</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for an intervention and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articulating</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the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assumptions</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inherent</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in the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approach</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 (multiple </a:t>
              </a:r>
              <a:r>
                <a:rPr kumimoji="0" lang="fr-FR" altLang="fr-FR" sz="1600" b="1" i="0" u="none" strike="noStrike" cap="none" normalizeH="0" baseline="0" dirty="0" err="1" smtClean="0">
                  <a:ln>
                    <a:noFill/>
                  </a:ln>
                  <a:solidFill>
                    <a:srgbClr val="996633"/>
                  </a:solidFill>
                  <a:effectLst/>
                  <a:latin typeface="Times New Roman" panose="02020603050405020304" pitchFamily="18" charset="0"/>
                  <a:cs typeface="Times New Roman" panose="02020603050405020304" pitchFamily="18" charset="0"/>
                </a:rPr>
                <a:t>pathways</a:t>
              </a:r>
              <a:r>
                <a:rPr kumimoji="0" lang="fr-FR" altLang="fr-FR" sz="1600" b="1" i="0" u="none" strike="noStrike" cap="none" normalizeH="0" baseline="0" dirty="0" smtClean="0">
                  <a:ln>
                    <a:noFill/>
                  </a:ln>
                  <a:solidFill>
                    <a:srgbClr val="996633"/>
                  </a:solidFill>
                  <a:effectLst/>
                  <a:latin typeface="Times New Roman" panose="02020603050405020304" pitchFamily="18" charset="0"/>
                  <a:cs typeface="Times New Roman" panose="02020603050405020304" pitchFamily="18" charset="0"/>
                </a:rPr>
                <a:t>).</a:t>
              </a:r>
            </a:p>
          </p:txBody>
        </p:sp>
      </p:grpSp>
    </p:spTree>
    <p:extLst>
      <p:ext uri="{BB962C8B-B14F-4D97-AF65-F5344CB8AC3E}">
        <p14:creationId xmlns:p14="http://schemas.microsoft.com/office/powerpoint/2010/main" val="28798267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7</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459419"/>
            <a:ext cx="8315730" cy="4029308"/>
          </a:xfrm>
          <a:prstGeom prst="rect">
            <a:avLst/>
          </a:prstGeom>
          <a:ln>
            <a:solidFill>
              <a:srgbClr val="66FF33"/>
            </a:solidFill>
          </a:ln>
        </p:spPr>
        <p:txBody>
          <a:bodyPr wrap="square">
            <a:spAutoFit/>
          </a:bodyPr>
          <a:lstStyle/>
          <a:p>
            <a:pPr marL="685800" lvl="2" algn="ctr">
              <a:spcBef>
                <a:spcPts val="695"/>
              </a:spcBef>
              <a:buClr>
                <a:srgbClr val="FF681E"/>
              </a:buClr>
              <a:buSzPts val="1300"/>
              <a:tabLst>
                <a:tab pos="1289050" algn="l"/>
              </a:tabLst>
            </a:pPr>
            <a:r>
              <a:rPr lang="en-US" sz="1300" dirty="0">
                <a:latin typeface="Trebuchet MS" panose="020B0603020202020204" pitchFamily="34" charset="0"/>
                <a:ea typeface="Trebuchet MS" panose="020B0603020202020204" pitchFamily="34" charset="0"/>
                <a:cs typeface="Trebuchet MS" panose="020B0603020202020204" pitchFamily="34" charset="0"/>
              </a:rPr>
              <a:t> </a:t>
            </a: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When to use a Theory of </a:t>
            </a:r>
            <a:r>
              <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Change? </a:t>
            </a: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algn="ctr">
              <a:lnSpc>
                <a:spcPct val="150000"/>
              </a:lnSpc>
            </a:pPr>
            <a:r>
              <a:rPr lang="en-US" sz="2000" b="1" dirty="0">
                <a:latin typeface="Times New Roman" panose="02020603050405020304" pitchFamily="18" charset="0"/>
                <a:cs typeface="Times New Roman" panose="02020603050405020304" pitchFamily="18" charset="0"/>
              </a:rPr>
              <a:t>The use of </a:t>
            </a:r>
            <a:r>
              <a:rPr lang="en-US" sz="2000" b="1" dirty="0">
                <a:solidFill>
                  <a:srgbClr val="00B050"/>
                </a:solidFill>
                <a:latin typeface="Times New Roman" panose="02020603050405020304" pitchFamily="18" charset="0"/>
                <a:cs typeface="Times New Roman" panose="02020603050405020304" pitchFamily="18" charset="0"/>
              </a:rPr>
              <a:t>a </a:t>
            </a:r>
            <a:r>
              <a:rPr lang="en-US" sz="2000" b="1" dirty="0" err="1">
                <a:solidFill>
                  <a:srgbClr val="00B050"/>
                </a:solidFill>
                <a:latin typeface="Times New Roman" panose="02020603050405020304" pitchFamily="18" charset="0"/>
                <a:cs typeface="Times New Roman" panose="02020603050405020304" pitchFamily="18" charset="0"/>
              </a:rPr>
              <a:t>ToC</a:t>
            </a:r>
            <a:r>
              <a:rPr lang="en-US" sz="2000" b="1" dirty="0">
                <a:solidFill>
                  <a:srgbClr val="00B050"/>
                </a:solidFill>
                <a:latin typeface="Times New Roman" panose="02020603050405020304" pitchFamily="18" charset="0"/>
                <a:cs typeface="Times New Roman" panose="02020603050405020304" pitchFamily="18" charset="0"/>
              </a:rPr>
              <a:t> is more and more common and developed for all types of interventions. </a:t>
            </a:r>
            <a:endParaRPr lang="en-US" sz="2000" b="1" dirty="0" smtClean="0">
              <a:solidFill>
                <a:srgbClr val="00B050"/>
              </a:solidFill>
              <a:latin typeface="Times New Roman" panose="02020603050405020304" pitchFamily="18" charset="0"/>
              <a:cs typeface="Times New Roman" panose="02020603050405020304" pitchFamily="18" charset="0"/>
            </a:endParaRPr>
          </a:p>
          <a:p>
            <a:pPr algn="ctr">
              <a:lnSpc>
                <a:spcPct val="150000"/>
              </a:lnSpc>
            </a:pPr>
            <a:r>
              <a:rPr lang="en-US" sz="2000" b="1" dirty="0" smtClean="0">
                <a:latin typeface="Times New Roman" panose="02020603050405020304" pitchFamily="18" charset="0"/>
                <a:cs typeface="Times New Roman" panose="02020603050405020304" pitchFamily="18" charset="0"/>
              </a:rPr>
              <a:t>It </a:t>
            </a:r>
            <a:r>
              <a:rPr lang="en-US" sz="2000" b="1" dirty="0">
                <a:latin typeface="Times New Roman" panose="02020603050405020304" pitchFamily="18" charset="0"/>
                <a:cs typeface="Times New Roman" panose="02020603050405020304" pitchFamily="18" charset="0"/>
              </a:rPr>
              <a:t>can be applied </a:t>
            </a:r>
            <a:r>
              <a:rPr lang="en-US" sz="2000" b="1" dirty="0">
                <a:solidFill>
                  <a:srgbClr val="660066"/>
                </a:solidFill>
                <a:latin typeface="Times New Roman" panose="02020603050405020304" pitchFamily="18" charset="0"/>
                <a:cs typeface="Times New Roman" panose="02020603050405020304" pitchFamily="18" charset="0"/>
              </a:rPr>
              <a:t>to design, monitor, as well as evaluate different types of interventions</a:t>
            </a:r>
            <a:r>
              <a:rPr lang="en-US" sz="2000" b="1" dirty="0">
                <a:latin typeface="Times New Roman" panose="02020603050405020304" pitchFamily="18" charset="0"/>
                <a:cs typeface="Times New Roman" panose="02020603050405020304" pitchFamily="18" charset="0"/>
              </a:rPr>
              <a:t> and is </a:t>
            </a:r>
            <a:r>
              <a:rPr lang="en-US" sz="2000" b="1" dirty="0">
                <a:solidFill>
                  <a:schemeClr val="accent2">
                    <a:lumMod val="75000"/>
                  </a:schemeClr>
                </a:solidFill>
                <a:latin typeface="Times New Roman" panose="02020603050405020304" pitchFamily="18" charset="0"/>
                <a:cs typeface="Times New Roman" panose="02020603050405020304" pitchFamily="18" charset="0"/>
              </a:rPr>
              <a:t>best used to measure the complexity of transformation and </a:t>
            </a:r>
            <a:r>
              <a:rPr lang="en-US" sz="2000" b="1" dirty="0" smtClean="0">
                <a:solidFill>
                  <a:schemeClr val="accent2">
                    <a:lumMod val="75000"/>
                  </a:schemeClr>
                </a:solidFill>
                <a:latin typeface="Times New Roman" panose="02020603050405020304" pitchFamily="18" charset="0"/>
                <a:cs typeface="Times New Roman" panose="02020603050405020304" pitchFamily="18" charset="0"/>
              </a:rPr>
              <a:t>change</a:t>
            </a:r>
            <a:r>
              <a:rPr lang="en-US" sz="2000" b="1" dirty="0" smtClean="0">
                <a:latin typeface="Times New Roman" panose="02020603050405020304" pitchFamily="18" charset="0"/>
                <a:cs typeface="Times New Roman" panose="02020603050405020304" pitchFamily="18" charset="0"/>
              </a:rPr>
              <a:t>. </a:t>
            </a:r>
          </a:p>
          <a:p>
            <a:pPr algn="ctr">
              <a:lnSpc>
                <a:spcPct val="150000"/>
              </a:lnSpc>
            </a:pPr>
            <a:r>
              <a:rPr lang="en-US" sz="2000" b="1" dirty="0" smtClean="0">
                <a:latin typeface="Times New Roman" panose="02020603050405020304" pitchFamily="18" charset="0"/>
                <a:cs typeface="Times New Roman" panose="02020603050405020304" pitchFamily="18" charset="0"/>
              </a:rPr>
              <a:t>A </a:t>
            </a:r>
            <a:r>
              <a:rPr lang="en-US" sz="2000" b="1" dirty="0" err="1">
                <a:latin typeface="Times New Roman" panose="02020603050405020304" pitchFamily="18" charset="0"/>
                <a:cs typeface="Times New Roman" panose="02020603050405020304" pitchFamily="18" charset="0"/>
              </a:rPr>
              <a:t>ToC</a:t>
            </a:r>
            <a:r>
              <a:rPr lang="en-US" sz="2000" b="1" dirty="0">
                <a:latin typeface="Times New Roman" panose="02020603050405020304" pitchFamily="18" charset="0"/>
                <a:cs typeface="Times New Roman" panose="02020603050405020304" pitchFamily="18" charset="0"/>
              </a:rPr>
              <a:t> is a process-oriented approach that can be used </a:t>
            </a:r>
            <a:r>
              <a:rPr lang="en-US" sz="2000" b="1" u="sng" dirty="0">
                <a:latin typeface="Times New Roman" panose="02020603050405020304" pitchFamily="18" charset="0"/>
                <a:cs typeface="Times New Roman" panose="02020603050405020304" pitchFamily="18" charset="0"/>
              </a:rPr>
              <a:t>to </a:t>
            </a:r>
            <a:r>
              <a:rPr lang="en-US" sz="2000" b="1" u="sng" dirty="0" err="1">
                <a:latin typeface="Times New Roman" panose="02020603050405020304" pitchFamily="18" charset="0"/>
                <a:cs typeface="Times New Roman" panose="02020603050405020304" pitchFamily="18" charset="0"/>
              </a:rPr>
              <a:t>analyse</a:t>
            </a:r>
            <a:r>
              <a:rPr lang="en-US" sz="2000" b="1" u="sng" dirty="0">
                <a:latin typeface="Times New Roman" panose="02020603050405020304" pitchFamily="18" charset="0"/>
                <a:cs typeface="Times New Roman" panose="02020603050405020304" pitchFamily="18" charset="0"/>
              </a:rPr>
              <a:t> the interrelations and/or interactions in </a:t>
            </a:r>
            <a:r>
              <a:rPr lang="en-US" sz="2000" b="1" u="sng" dirty="0" smtClean="0">
                <a:latin typeface="Times New Roman" panose="02020603050405020304" pitchFamily="18" charset="0"/>
                <a:cs typeface="Times New Roman" panose="02020603050405020304" pitchFamily="18" charset="0"/>
              </a:rPr>
              <a:t>complex</a:t>
            </a:r>
            <a:endParaRPr lang="fr-FR" dirty="0"/>
          </a:p>
        </p:txBody>
      </p:sp>
      <p:sp>
        <p:nvSpPr>
          <p:cNvPr id="16" name="Google Shape;147;p17">
            <a:extLst>
              <a:ext uri="{FF2B5EF4-FFF2-40B4-BE49-F238E27FC236}">
                <a16:creationId xmlns:a16="http://schemas.microsoft.com/office/drawing/2014/main" xmlns="" id="{80322594-E6FB-3E55-B632-4BDDEBE70A4E}"/>
              </a:ext>
            </a:extLst>
          </p:cNvPr>
          <p:cNvSpPr/>
          <p:nvPr/>
        </p:nvSpPr>
        <p:spPr>
          <a:xfrm rot="-5400000">
            <a:off x="-58013" y="2324099"/>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7" name="Google Shape;147;p17">
            <a:extLst>
              <a:ext uri="{FF2B5EF4-FFF2-40B4-BE49-F238E27FC236}">
                <a16:creationId xmlns:a16="http://schemas.microsoft.com/office/drawing/2014/main" xmlns="" id="{80322594-E6FB-3E55-B632-4BDDEBE70A4E}"/>
              </a:ext>
            </a:extLst>
          </p:cNvPr>
          <p:cNvSpPr/>
          <p:nvPr/>
        </p:nvSpPr>
        <p:spPr>
          <a:xfrm rot="-5400000">
            <a:off x="-19270" y="3284997"/>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8" name="Google Shape;147;p17">
            <a:extLst>
              <a:ext uri="{FF2B5EF4-FFF2-40B4-BE49-F238E27FC236}">
                <a16:creationId xmlns:a16="http://schemas.microsoft.com/office/drawing/2014/main" xmlns="" id="{80322594-E6FB-3E55-B632-4BDDEBE70A4E}"/>
              </a:ext>
            </a:extLst>
          </p:cNvPr>
          <p:cNvSpPr/>
          <p:nvPr/>
        </p:nvSpPr>
        <p:spPr>
          <a:xfrm rot="-5400000">
            <a:off x="-19274" y="4695350"/>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Tree>
    <p:extLst>
      <p:ext uri="{BB962C8B-B14F-4D97-AF65-F5344CB8AC3E}">
        <p14:creationId xmlns:p14="http://schemas.microsoft.com/office/powerpoint/2010/main" val="325733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90389" y="533330"/>
            <a:ext cx="303197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8</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49886" y="1330022"/>
            <a:ext cx="8285783" cy="4878259"/>
          </a:xfrm>
          <a:prstGeom prst="rect">
            <a:avLst/>
          </a:prstGeom>
        </p:spPr>
        <p:txBody>
          <a:bodyPr wrap="square">
            <a:spAutoFit/>
          </a:bodyPr>
          <a:lstStyle/>
          <a:p>
            <a:pPr lvl="6">
              <a:buClr>
                <a:srgbClr val="FF681E"/>
              </a:buClr>
              <a:buSzPts val="1300"/>
              <a:tabLst>
                <a:tab pos="1289050" algn="l"/>
              </a:tabLst>
            </a:pP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How to develop a Theory of </a:t>
            </a:r>
            <a:r>
              <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Change?</a:t>
            </a:r>
          </a:p>
          <a:p>
            <a:pPr lvl="6">
              <a:buClr>
                <a:srgbClr val="FF681E"/>
              </a:buClr>
              <a:buSzPts val="1300"/>
              <a:tabLst>
                <a:tab pos="1289050" algn="l"/>
              </a:tabLst>
            </a:pPr>
            <a:endPar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smtClean="0">
              <a:solidFill>
                <a:srgbClr val="FF681E"/>
              </a:solidFill>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smtClean="0">
              <a:solidFill>
                <a:srgbClr val="FF681E"/>
              </a:solidFill>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smtClean="0">
              <a:solidFill>
                <a:srgbClr val="FF681E"/>
              </a:solidFill>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smtClean="0">
              <a:solidFill>
                <a:srgbClr val="FF681E"/>
              </a:solidFill>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smtClean="0">
              <a:solidFill>
                <a:srgbClr val="FF681E"/>
              </a:solidFill>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smtClean="0">
              <a:solidFill>
                <a:srgbClr val="FF681E"/>
              </a:solidFill>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smtClean="0">
              <a:solidFill>
                <a:srgbClr val="FF681E"/>
              </a:solidFill>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smtClean="0">
              <a:solidFill>
                <a:srgbClr val="FF681E"/>
              </a:solidFill>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smtClean="0">
              <a:solidFill>
                <a:srgbClr val="FF681E"/>
              </a:solidFill>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a:solidFill>
                <a:srgbClr val="FF681E"/>
              </a:solidFill>
              <a:effectLst/>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en-US" sz="1300" dirty="0" smtClean="0">
              <a:solidFill>
                <a:srgbClr val="FF681E"/>
              </a:solidFill>
              <a:latin typeface="Trebuchet MS" panose="020B0603020202020204" pitchFamily="34" charset="0"/>
              <a:ea typeface="Trebuchet MS" panose="020B0603020202020204" pitchFamily="34" charset="0"/>
              <a:cs typeface="Trebuchet MS" panose="020B0603020202020204" pitchFamily="34" charset="0"/>
            </a:endParaRPr>
          </a:p>
          <a:p>
            <a:pPr marL="1143000" lvl="2" indent="-228600">
              <a:spcAft>
                <a:spcPts val="0"/>
              </a:spcAft>
              <a:buClr>
                <a:srgbClr val="FF681E"/>
              </a:buClr>
              <a:buSzPts val="1300"/>
              <a:buFont typeface="Trebuchet MS" panose="020B0603020202020204" pitchFamily="34" charset="0"/>
              <a:buAutoNum type="arabicPeriod"/>
              <a:tabLst>
                <a:tab pos="1289050" algn="l"/>
              </a:tabLst>
            </a:pP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p:txBody>
      </p:sp>
      <p:sp>
        <p:nvSpPr>
          <p:cNvPr id="16" name="Google Shape;1040;p39"/>
          <p:cNvSpPr/>
          <p:nvPr/>
        </p:nvSpPr>
        <p:spPr>
          <a:xfrm rot="-5400000">
            <a:off x="1157121" y="1964933"/>
            <a:ext cx="1607625" cy="2139557"/>
          </a:xfrm>
          <a:prstGeom prst="flowChartOffpageConnector">
            <a:avLst/>
          </a:prstGeom>
          <a:solidFill>
            <a:srgbClr val="FFFFFF"/>
          </a:solid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038;p39"/>
          <p:cNvSpPr/>
          <p:nvPr/>
        </p:nvSpPr>
        <p:spPr>
          <a:xfrm rot="-5400000">
            <a:off x="3924041" y="1964461"/>
            <a:ext cx="1607625" cy="2140502"/>
          </a:xfrm>
          <a:prstGeom prst="flowChartOffpageConnector">
            <a:avLst/>
          </a:prstGeom>
          <a:solidFill>
            <a:srgbClr val="FFFFFF"/>
          </a:solidFill>
          <a:ln w="7620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037;p39"/>
          <p:cNvSpPr/>
          <p:nvPr/>
        </p:nvSpPr>
        <p:spPr>
          <a:xfrm rot="-5400000">
            <a:off x="6626750" y="1896455"/>
            <a:ext cx="1550687" cy="2219574"/>
          </a:xfrm>
          <a:prstGeom prst="flowChartOffpageConnector">
            <a:avLst/>
          </a:prstGeom>
          <a:solidFill>
            <a:srgbClr val="FFFFFF"/>
          </a:solidFill>
          <a:ln w="76200"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TextBox 12"/>
          <p:cNvSpPr txBox="1"/>
          <p:nvPr/>
        </p:nvSpPr>
        <p:spPr>
          <a:xfrm>
            <a:off x="984138" y="2643910"/>
            <a:ext cx="1773642" cy="707886"/>
          </a:xfrm>
          <a:prstGeom prst="rect">
            <a:avLst/>
          </a:prstGeom>
          <a:no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Graphic depiction</a:t>
            </a:r>
            <a:endParaRPr lang="fr-FR" sz="2000" b="1" dirty="0">
              <a:latin typeface="Times New Roman" panose="02020603050405020304" pitchFamily="18" charset="0"/>
              <a:cs typeface="Times New Roman" panose="02020603050405020304" pitchFamily="18" charset="0"/>
            </a:endParaRPr>
          </a:p>
        </p:txBody>
      </p:sp>
      <p:sp>
        <p:nvSpPr>
          <p:cNvPr id="19" name="TextBox 18"/>
          <p:cNvSpPr txBox="1"/>
          <p:nvPr/>
        </p:nvSpPr>
        <p:spPr>
          <a:xfrm>
            <a:off x="3740246" y="2703322"/>
            <a:ext cx="1769637" cy="1015663"/>
          </a:xfrm>
          <a:prstGeom prst="rect">
            <a:avLst/>
          </a:prstGeom>
          <a:noFill/>
        </p:spPr>
        <p:txBody>
          <a:bodyPr wrap="square" rtlCol="0">
            <a:spAutoFit/>
          </a:bodyPr>
          <a:lstStyle/>
          <a:p>
            <a:pPr algn="ctr"/>
            <a:r>
              <a:rPr lang="en-US" sz="2000" b="1" dirty="0">
                <a:latin typeface="Times New Roman" panose="02020603050405020304" pitchFamily="18" charset="0"/>
                <a:cs typeface="Times New Roman" panose="02020603050405020304" pitchFamily="18" charset="0"/>
              </a:rPr>
              <a:t>Participatory</a:t>
            </a:r>
            <a:r>
              <a:rPr lang="en-US" b="1" dirty="0"/>
              <a:t> </a:t>
            </a:r>
            <a:r>
              <a:rPr lang="en-US" sz="2000" b="1" dirty="0">
                <a:latin typeface="Times New Roman" panose="02020603050405020304" pitchFamily="18" charset="0"/>
                <a:cs typeface="Times New Roman" panose="02020603050405020304" pitchFamily="18" charset="0"/>
              </a:rPr>
              <a:t>approach</a:t>
            </a:r>
            <a:endParaRPr lang="fr-FR" sz="2000" b="1" dirty="0">
              <a:latin typeface="Times New Roman" panose="02020603050405020304" pitchFamily="18" charset="0"/>
              <a:cs typeface="Times New Roman" panose="02020603050405020304" pitchFamily="18" charset="0"/>
            </a:endParaRPr>
          </a:p>
          <a:p>
            <a:pPr algn="ctr"/>
            <a:endParaRPr lang="fr-FR" sz="2000" b="1"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6152825" y="2401110"/>
            <a:ext cx="2397801" cy="1292662"/>
          </a:xfrm>
          <a:prstGeom prst="rect">
            <a:avLst/>
          </a:prstGeom>
          <a:noFill/>
        </p:spPr>
        <p:txBody>
          <a:bodyPr wrap="square" rtlCol="0">
            <a:spAutoFit/>
          </a:bodyPr>
          <a:lstStyle/>
          <a:p>
            <a:r>
              <a:rPr lang="en-US" dirty="0"/>
              <a:t> </a:t>
            </a:r>
            <a:endParaRPr lang="fr-FR" dirty="0"/>
          </a:p>
          <a:p>
            <a:pPr algn="ctr"/>
            <a:r>
              <a:rPr lang="en-US" sz="2000" b="1" dirty="0">
                <a:latin typeface="Times New Roman" panose="02020603050405020304" pitchFamily="18" charset="0"/>
                <a:cs typeface="Times New Roman" panose="02020603050405020304" pitchFamily="18" charset="0"/>
              </a:rPr>
              <a:t>Multiple pathways of change</a:t>
            </a:r>
            <a:endParaRPr lang="fr-FR" sz="2000" b="1" dirty="0">
              <a:latin typeface="Times New Roman" panose="02020603050405020304" pitchFamily="18" charset="0"/>
              <a:cs typeface="Times New Roman" panose="02020603050405020304" pitchFamily="18" charset="0"/>
            </a:endParaRPr>
          </a:p>
          <a:p>
            <a:pPr algn="ctr"/>
            <a:endParaRPr lang="fr-FR" sz="2000" b="1" dirty="0">
              <a:latin typeface="Times New Roman" panose="02020603050405020304" pitchFamily="18" charset="0"/>
              <a:cs typeface="Times New Roman" panose="02020603050405020304" pitchFamily="18" charset="0"/>
            </a:endParaRPr>
          </a:p>
        </p:txBody>
      </p:sp>
      <p:grpSp>
        <p:nvGrpSpPr>
          <p:cNvPr id="22" name="Google Shape;1050;p39">
            <a:extLst>
              <a:ext uri="{FF2B5EF4-FFF2-40B4-BE49-F238E27FC236}">
                <a16:creationId xmlns:a16="http://schemas.microsoft.com/office/drawing/2014/main" xmlns="" id="{FA6E5D50-165B-F101-83E6-E49720CD3D45}"/>
              </a:ext>
            </a:extLst>
          </p:cNvPr>
          <p:cNvGrpSpPr/>
          <p:nvPr/>
        </p:nvGrpSpPr>
        <p:grpSpPr>
          <a:xfrm>
            <a:off x="1441006" y="4458753"/>
            <a:ext cx="340204" cy="298116"/>
            <a:chOff x="899850" y="871450"/>
            <a:chExt cx="483175" cy="423400"/>
          </a:xfrm>
        </p:grpSpPr>
        <p:sp>
          <p:nvSpPr>
            <p:cNvPr id="23" name="Google Shape;1051;p39">
              <a:extLst>
                <a:ext uri="{FF2B5EF4-FFF2-40B4-BE49-F238E27FC236}">
                  <a16:creationId xmlns:a16="http://schemas.microsoft.com/office/drawing/2014/main" xmlns="" id="{0FEFB7B6-AA10-7688-F2D2-4D6F509A424E}"/>
                </a:ext>
              </a:extLst>
            </p:cNvPr>
            <p:cNvSpPr/>
            <p:nvPr/>
          </p:nvSpPr>
          <p:spPr>
            <a:xfrm>
              <a:off x="1325175" y="1040825"/>
              <a:ext cx="56425" cy="28275"/>
            </a:xfrm>
            <a:custGeom>
              <a:avLst/>
              <a:gdLst/>
              <a:ahLst/>
              <a:cxnLst/>
              <a:rect l="l" t="t" r="r" b="b"/>
              <a:pathLst>
                <a:path w="2257" h="1131" extrusionOk="0">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4" name="Google Shape;1052;p39">
              <a:extLst>
                <a:ext uri="{FF2B5EF4-FFF2-40B4-BE49-F238E27FC236}">
                  <a16:creationId xmlns:a16="http://schemas.microsoft.com/office/drawing/2014/main" xmlns="" id="{DD00C6EE-B52E-9C3A-A925-4BC187EE52F7}"/>
                </a:ext>
              </a:extLst>
            </p:cNvPr>
            <p:cNvSpPr/>
            <p:nvPr/>
          </p:nvSpPr>
          <p:spPr>
            <a:xfrm>
              <a:off x="1323750" y="956100"/>
              <a:ext cx="59275" cy="56525"/>
            </a:xfrm>
            <a:custGeom>
              <a:avLst/>
              <a:gdLst/>
              <a:ahLst/>
              <a:cxnLst/>
              <a:rect l="l" t="t" r="r" b="b"/>
              <a:pathLst>
                <a:path w="2371" h="2261" extrusionOk="0">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5" name="Google Shape;1053;p39">
              <a:extLst>
                <a:ext uri="{FF2B5EF4-FFF2-40B4-BE49-F238E27FC236}">
                  <a16:creationId xmlns:a16="http://schemas.microsoft.com/office/drawing/2014/main" xmlns="" id="{D16A8147-2FC0-5DFF-F7E4-02C4AF0C9E50}"/>
                </a:ext>
              </a:extLst>
            </p:cNvPr>
            <p:cNvSpPr/>
            <p:nvPr/>
          </p:nvSpPr>
          <p:spPr>
            <a:xfrm>
              <a:off x="1323750" y="1097250"/>
              <a:ext cx="59275" cy="56525"/>
            </a:xfrm>
            <a:custGeom>
              <a:avLst/>
              <a:gdLst/>
              <a:ahLst/>
              <a:cxnLst/>
              <a:rect l="l" t="t" r="r" b="b"/>
              <a:pathLst>
                <a:path w="2371" h="2261" extrusionOk="0">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6" name="Google Shape;1054;p39">
              <a:extLst>
                <a:ext uri="{FF2B5EF4-FFF2-40B4-BE49-F238E27FC236}">
                  <a16:creationId xmlns:a16="http://schemas.microsoft.com/office/drawing/2014/main" xmlns="" id="{CAFE9D94-A574-17EE-DDEC-1EEB1805663F}"/>
                </a:ext>
              </a:extLst>
            </p:cNvPr>
            <p:cNvSpPr/>
            <p:nvPr/>
          </p:nvSpPr>
          <p:spPr>
            <a:xfrm>
              <a:off x="899850" y="871450"/>
              <a:ext cx="396150" cy="423400"/>
            </a:xfrm>
            <a:custGeom>
              <a:avLst/>
              <a:gdLst/>
              <a:ahLst/>
              <a:cxnLst/>
              <a:rect l="l" t="t" r="r" b="b"/>
              <a:pathLst>
                <a:path w="15846" h="16936" extrusionOk="0">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grpSp>
        <p:nvGrpSpPr>
          <p:cNvPr id="27" name="Google Shape;1055;p39">
            <a:extLst>
              <a:ext uri="{FF2B5EF4-FFF2-40B4-BE49-F238E27FC236}">
                <a16:creationId xmlns:a16="http://schemas.microsoft.com/office/drawing/2014/main" xmlns="" id="{39D7DDCF-7E99-32FF-C6C1-167F47B578E8}"/>
              </a:ext>
            </a:extLst>
          </p:cNvPr>
          <p:cNvGrpSpPr/>
          <p:nvPr/>
        </p:nvGrpSpPr>
        <p:grpSpPr>
          <a:xfrm>
            <a:off x="4236564" y="4474239"/>
            <a:ext cx="339306" cy="339253"/>
            <a:chOff x="2685825" y="840375"/>
            <a:chExt cx="481900" cy="481825"/>
          </a:xfrm>
        </p:grpSpPr>
        <p:sp>
          <p:nvSpPr>
            <p:cNvPr id="28" name="Google Shape;1056;p39">
              <a:extLst>
                <a:ext uri="{FF2B5EF4-FFF2-40B4-BE49-F238E27FC236}">
                  <a16:creationId xmlns:a16="http://schemas.microsoft.com/office/drawing/2014/main" xmlns="" id="{752E4B2C-14AA-336A-86F3-794A689A3548}"/>
                </a:ext>
              </a:extLst>
            </p:cNvPr>
            <p:cNvSpPr/>
            <p:nvPr/>
          </p:nvSpPr>
          <p:spPr>
            <a:xfrm>
              <a:off x="2685825" y="840375"/>
              <a:ext cx="481900" cy="481825"/>
            </a:xfrm>
            <a:custGeom>
              <a:avLst/>
              <a:gdLst/>
              <a:ahLst/>
              <a:cxnLst/>
              <a:rect l="l" t="t" r="r" b="b"/>
              <a:pathLst>
                <a:path w="19276" h="19273" extrusionOk="0">
                  <a:moveTo>
                    <a:pt x="9600" y="4592"/>
                  </a:moveTo>
                  <a:cubicBezTo>
                    <a:pt x="12403" y="4592"/>
                    <a:pt x="14683" y="6872"/>
                    <a:pt x="14683" y="9675"/>
                  </a:cubicBezTo>
                  <a:cubicBezTo>
                    <a:pt x="14683" y="12476"/>
                    <a:pt x="12403" y="14755"/>
                    <a:pt x="9600" y="14755"/>
                  </a:cubicBezTo>
                  <a:cubicBezTo>
                    <a:pt x="6799" y="14755"/>
                    <a:pt x="4520" y="12476"/>
                    <a:pt x="4520" y="9675"/>
                  </a:cubicBezTo>
                  <a:cubicBezTo>
                    <a:pt x="4520" y="6872"/>
                    <a:pt x="6799" y="4592"/>
                    <a:pt x="9600" y="4592"/>
                  </a:cubicBezTo>
                  <a:close/>
                  <a:moveTo>
                    <a:pt x="8471" y="0"/>
                  </a:moveTo>
                  <a:cubicBezTo>
                    <a:pt x="8212" y="0"/>
                    <a:pt x="7986" y="175"/>
                    <a:pt x="7923" y="428"/>
                  </a:cubicBezTo>
                  <a:lnTo>
                    <a:pt x="7691" y="1427"/>
                  </a:lnTo>
                  <a:cubicBezTo>
                    <a:pt x="6778" y="1635"/>
                    <a:pt x="5908" y="1993"/>
                    <a:pt x="5116" y="2490"/>
                  </a:cubicBezTo>
                  <a:lnTo>
                    <a:pt x="4300" y="2002"/>
                  </a:lnTo>
                  <a:cubicBezTo>
                    <a:pt x="4210" y="1949"/>
                    <a:pt x="4110" y="1922"/>
                    <a:pt x="4010" y="1922"/>
                  </a:cubicBezTo>
                  <a:cubicBezTo>
                    <a:pt x="3864" y="1922"/>
                    <a:pt x="3719" y="1978"/>
                    <a:pt x="3611" y="2087"/>
                  </a:cubicBezTo>
                  <a:lnTo>
                    <a:pt x="2015" y="3683"/>
                  </a:lnTo>
                  <a:cubicBezTo>
                    <a:pt x="1831" y="3866"/>
                    <a:pt x="1798" y="4153"/>
                    <a:pt x="1930" y="4372"/>
                  </a:cubicBezTo>
                  <a:lnTo>
                    <a:pt x="2418" y="5188"/>
                  </a:lnTo>
                  <a:cubicBezTo>
                    <a:pt x="1921" y="5980"/>
                    <a:pt x="1563" y="6851"/>
                    <a:pt x="1355" y="7766"/>
                  </a:cubicBezTo>
                  <a:lnTo>
                    <a:pt x="431" y="7995"/>
                  </a:lnTo>
                  <a:cubicBezTo>
                    <a:pt x="178" y="8058"/>
                    <a:pt x="0" y="8284"/>
                    <a:pt x="3" y="8546"/>
                  </a:cubicBezTo>
                  <a:lnTo>
                    <a:pt x="3" y="10804"/>
                  </a:lnTo>
                  <a:cubicBezTo>
                    <a:pt x="0" y="11060"/>
                    <a:pt x="178" y="11286"/>
                    <a:pt x="428" y="11349"/>
                  </a:cubicBezTo>
                  <a:lnTo>
                    <a:pt x="1352" y="11581"/>
                  </a:lnTo>
                  <a:cubicBezTo>
                    <a:pt x="1560" y="12494"/>
                    <a:pt x="1921" y="13364"/>
                    <a:pt x="2418" y="14159"/>
                  </a:cubicBezTo>
                  <a:lnTo>
                    <a:pt x="1927" y="14972"/>
                  </a:lnTo>
                  <a:cubicBezTo>
                    <a:pt x="1795" y="15195"/>
                    <a:pt x="1831" y="15478"/>
                    <a:pt x="2012" y="15662"/>
                  </a:cubicBezTo>
                  <a:lnTo>
                    <a:pt x="3611" y="17261"/>
                  </a:lnTo>
                  <a:cubicBezTo>
                    <a:pt x="3720" y="17368"/>
                    <a:pt x="3864" y="17424"/>
                    <a:pt x="4011" y="17424"/>
                  </a:cubicBezTo>
                  <a:cubicBezTo>
                    <a:pt x="4110" y="17424"/>
                    <a:pt x="4210" y="17398"/>
                    <a:pt x="4300" y="17345"/>
                  </a:cubicBezTo>
                  <a:lnTo>
                    <a:pt x="5113" y="16854"/>
                  </a:lnTo>
                  <a:cubicBezTo>
                    <a:pt x="5908" y="17351"/>
                    <a:pt x="6778" y="17712"/>
                    <a:pt x="7691" y="17920"/>
                  </a:cubicBezTo>
                  <a:lnTo>
                    <a:pt x="7923" y="18844"/>
                  </a:lnTo>
                  <a:cubicBezTo>
                    <a:pt x="7983" y="19094"/>
                    <a:pt x="8212" y="19272"/>
                    <a:pt x="8471" y="19272"/>
                  </a:cubicBezTo>
                  <a:lnTo>
                    <a:pt x="10729" y="19272"/>
                  </a:lnTo>
                  <a:cubicBezTo>
                    <a:pt x="10988" y="19272"/>
                    <a:pt x="11214" y="19097"/>
                    <a:pt x="11277" y="18844"/>
                  </a:cubicBezTo>
                  <a:lnTo>
                    <a:pt x="11509" y="17920"/>
                  </a:lnTo>
                  <a:cubicBezTo>
                    <a:pt x="12421" y="17712"/>
                    <a:pt x="13292" y="17354"/>
                    <a:pt x="14084" y="16857"/>
                  </a:cubicBezTo>
                  <a:lnTo>
                    <a:pt x="14900" y="17345"/>
                  </a:lnTo>
                  <a:cubicBezTo>
                    <a:pt x="14989" y="17399"/>
                    <a:pt x="15090" y="17425"/>
                    <a:pt x="15190" y="17425"/>
                  </a:cubicBezTo>
                  <a:cubicBezTo>
                    <a:pt x="15336" y="17425"/>
                    <a:pt x="15480" y="17369"/>
                    <a:pt x="15589" y="17261"/>
                  </a:cubicBezTo>
                  <a:lnTo>
                    <a:pt x="17185" y="15665"/>
                  </a:lnTo>
                  <a:cubicBezTo>
                    <a:pt x="17369" y="15481"/>
                    <a:pt x="17402" y="15195"/>
                    <a:pt x="17270" y="14975"/>
                  </a:cubicBezTo>
                  <a:lnTo>
                    <a:pt x="16782" y="14159"/>
                  </a:lnTo>
                  <a:cubicBezTo>
                    <a:pt x="17279" y="13367"/>
                    <a:pt x="17637" y="12497"/>
                    <a:pt x="17845" y="11584"/>
                  </a:cubicBezTo>
                  <a:lnTo>
                    <a:pt x="18844" y="11352"/>
                  </a:lnTo>
                  <a:cubicBezTo>
                    <a:pt x="19097" y="11289"/>
                    <a:pt x="19275" y="11063"/>
                    <a:pt x="19275" y="10804"/>
                  </a:cubicBezTo>
                  <a:lnTo>
                    <a:pt x="19275" y="8546"/>
                  </a:lnTo>
                  <a:cubicBezTo>
                    <a:pt x="19275" y="8287"/>
                    <a:pt x="19097" y="8061"/>
                    <a:pt x="18847" y="7998"/>
                  </a:cubicBezTo>
                  <a:lnTo>
                    <a:pt x="17848" y="7766"/>
                  </a:lnTo>
                  <a:cubicBezTo>
                    <a:pt x="17640" y="6854"/>
                    <a:pt x="17279" y="5983"/>
                    <a:pt x="16782" y="5188"/>
                  </a:cubicBezTo>
                  <a:lnTo>
                    <a:pt x="17273" y="4375"/>
                  </a:lnTo>
                  <a:cubicBezTo>
                    <a:pt x="17405" y="4153"/>
                    <a:pt x="17369" y="3869"/>
                    <a:pt x="17188" y="3686"/>
                  </a:cubicBezTo>
                  <a:lnTo>
                    <a:pt x="15589" y="2090"/>
                  </a:lnTo>
                  <a:cubicBezTo>
                    <a:pt x="15480" y="1980"/>
                    <a:pt x="15335" y="1923"/>
                    <a:pt x="15188" y="1923"/>
                  </a:cubicBezTo>
                  <a:cubicBezTo>
                    <a:pt x="15089" y="1923"/>
                    <a:pt x="14989" y="1949"/>
                    <a:pt x="14900" y="2002"/>
                  </a:cubicBezTo>
                  <a:lnTo>
                    <a:pt x="14087" y="2493"/>
                  </a:lnTo>
                  <a:cubicBezTo>
                    <a:pt x="13292" y="1996"/>
                    <a:pt x="12421" y="1635"/>
                    <a:pt x="11509" y="1427"/>
                  </a:cubicBezTo>
                  <a:lnTo>
                    <a:pt x="11277" y="428"/>
                  </a:lnTo>
                  <a:cubicBezTo>
                    <a:pt x="11217" y="178"/>
                    <a:pt x="10988" y="0"/>
                    <a:pt x="1072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29" name="Google Shape;1057;p39">
              <a:extLst>
                <a:ext uri="{FF2B5EF4-FFF2-40B4-BE49-F238E27FC236}">
                  <a16:creationId xmlns:a16="http://schemas.microsoft.com/office/drawing/2014/main" xmlns="" id="{3D9E81BF-5CD9-76EC-B69A-5849973A120D}"/>
                </a:ext>
              </a:extLst>
            </p:cNvPr>
            <p:cNvSpPr/>
            <p:nvPr/>
          </p:nvSpPr>
          <p:spPr>
            <a:xfrm>
              <a:off x="2819200" y="983400"/>
              <a:ext cx="205475" cy="197625"/>
            </a:xfrm>
            <a:custGeom>
              <a:avLst/>
              <a:gdLst/>
              <a:ahLst/>
              <a:cxnLst/>
              <a:rect l="l" t="t" r="r" b="b"/>
              <a:pathLst>
                <a:path w="8219" h="7905" extrusionOk="0">
                  <a:moveTo>
                    <a:pt x="4265" y="1129"/>
                  </a:moveTo>
                  <a:cubicBezTo>
                    <a:pt x="4629" y="1129"/>
                    <a:pt x="4996" y="1199"/>
                    <a:pt x="5346" y="1343"/>
                  </a:cubicBezTo>
                  <a:cubicBezTo>
                    <a:pt x="6400" y="1780"/>
                    <a:pt x="7089" y="2810"/>
                    <a:pt x="7089" y="3954"/>
                  </a:cubicBezTo>
                  <a:cubicBezTo>
                    <a:pt x="7086" y="5511"/>
                    <a:pt x="5825" y="6773"/>
                    <a:pt x="4265" y="6776"/>
                  </a:cubicBezTo>
                  <a:cubicBezTo>
                    <a:pt x="3124" y="6776"/>
                    <a:pt x="2094" y="6089"/>
                    <a:pt x="1657" y="5032"/>
                  </a:cubicBezTo>
                  <a:cubicBezTo>
                    <a:pt x="1221" y="3978"/>
                    <a:pt x="1461" y="2765"/>
                    <a:pt x="2268" y="1958"/>
                  </a:cubicBezTo>
                  <a:cubicBezTo>
                    <a:pt x="2808" y="1416"/>
                    <a:pt x="3530" y="1129"/>
                    <a:pt x="4265" y="1129"/>
                  </a:cubicBezTo>
                  <a:close/>
                  <a:moveTo>
                    <a:pt x="4265" y="0"/>
                  </a:moveTo>
                  <a:cubicBezTo>
                    <a:pt x="2666" y="0"/>
                    <a:pt x="1227" y="964"/>
                    <a:pt x="612" y="2440"/>
                  </a:cubicBezTo>
                  <a:cubicBezTo>
                    <a:pt x="1" y="3918"/>
                    <a:pt x="341" y="5616"/>
                    <a:pt x="1470" y="6749"/>
                  </a:cubicBezTo>
                  <a:cubicBezTo>
                    <a:pt x="2226" y="7504"/>
                    <a:pt x="3237" y="7905"/>
                    <a:pt x="4265" y="7905"/>
                  </a:cubicBezTo>
                  <a:cubicBezTo>
                    <a:pt x="4774" y="7905"/>
                    <a:pt x="5288" y="7806"/>
                    <a:pt x="5777" y="7604"/>
                  </a:cubicBezTo>
                  <a:cubicBezTo>
                    <a:pt x="7255" y="6993"/>
                    <a:pt x="8219" y="5550"/>
                    <a:pt x="8219" y="3954"/>
                  </a:cubicBezTo>
                  <a:cubicBezTo>
                    <a:pt x="8216" y="1771"/>
                    <a:pt x="6448" y="3"/>
                    <a:pt x="426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grpSp>
        <p:nvGrpSpPr>
          <p:cNvPr id="30" name="Google Shape;1058;p39">
            <a:extLst>
              <a:ext uri="{FF2B5EF4-FFF2-40B4-BE49-F238E27FC236}">
                <a16:creationId xmlns:a16="http://schemas.microsoft.com/office/drawing/2014/main" xmlns="" id="{408C5027-6D2D-FABD-9FD5-129EC91CF575}"/>
              </a:ext>
            </a:extLst>
          </p:cNvPr>
          <p:cNvGrpSpPr/>
          <p:nvPr/>
        </p:nvGrpSpPr>
        <p:grpSpPr>
          <a:xfrm>
            <a:off x="6994645" y="4503951"/>
            <a:ext cx="350431" cy="339887"/>
            <a:chOff x="3270675" y="841800"/>
            <a:chExt cx="497700" cy="482725"/>
          </a:xfrm>
        </p:grpSpPr>
        <p:sp>
          <p:nvSpPr>
            <p:cNvPr id="31" name="Google Shape;1059;p39">
              <a:extLst>
                <a:ext uri="{FF2B5EF4-FFF2-40B4-BE49-F238E27FC236}">
                  <a16:creationId xmlns:a16="http://schemas.microsoft.com/office/drawing/2014/main" xmlns="" id="{4732406D-1EA8-CCA0-6CD2-6CBB630C393E}"/>
                </a:ext>
              </a:extLst>
            </p:cNvPr>
            <p:cNvSpPr/>
            <p:nvPr/>
          </p:nvSpPr>
          <p:spPr>
            <a:xfrm>
              <a:off x="3270675" y="902000"/>
              <a:ext cx="447125" cy="422525"/>
            </a:xfrm>
            <a:custGeom>
              <a:avLst/>
              <a:gdLst/>
              <a:ahLst/>
              <a:cxnLst/>
              <a:rect l="l" t="t" r="r" b="b"/>
              <a:pathLst>
                <a:path w="17885" h="16901" extrusionOk="0">
                  <a:moveTo>
                    <a:pt x="3454" y="0"/>
                  </a:moveTo>
                  <a:cubicBezTo>
                    <a:pt x="3343" y="0"/>
                    <a:pt x="3231" y="40"/>
                    <a:pt x="3141" y="122"/>
                  </a:cubicBezTo>
                  <a:cubicBezTo>
                    <a:pt x="1160" y="1940"/>
                    <a:pt x="0" y="4548"/>
                    <a:pt x="0" y="7246"/>
                  </a:cubicBezTo>
                  <a:cubicBezTo>
                    <a:pt x="0" y="12579"/>
                    <a:pt x="4325" y="16900"/>
                    <a:pt x="9657" y="16900"/>
                  </a:cubicBezTo>
                  <a:cubicBezTo>
                    <a:pt x="10907" y="16900"/>
                    <a:pt x="12175" y="16662"/>
                    <a:pt x="13331" y="16178"/>
                  </a:cubicBezTo>
                  <a:cubicBezTo>
                    <a:pt x="15126" y="15434"/>
                    <a:pt x="16659" y="14169"/>
                    <a:pt x="17728" y="12546"/>
                  </a:cubicBezTo>
                  <a:cubicBezTo>
                    <a:pt x="17884" y="12305"/>
                    <a:pt x="17788" y="11983"/>
                    <a:pt x="17526" y="11866"/>
                  </a:cubicBezTo>
                  <a:lnTo>
                    <a:pt x="9158" y="8171"/>
                  </a:lnTo>
                  <a:cubicBezTo>
                    <a:pt x="9016" y="8108"/>
                    <a:pt x="8896" y="8005"/>
                    <a:pt x="8811" y="7876"/>
                  </a:cubicBezTo>
                  <a:lnTo>
                    <a:pt x="8405" y="7246"/>
                  </a:lnTo>
                  <a:lnTo>
                    <a:pt x="3846" y="212"/>
                  </a:lnTo>
                  <a:cubicBezTo>
                    <a:pt x="3756" y="73"/>
                    <a:pt x="3606" y="0"/>
                    <a:pt x="345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32" name="Google Shape;1060;p39">
              <a:extLst>
                <a:ext uri="{FF2B5EF4-FFF2-40B4-BE49-F238E27FC236}">
                  <a16:creationId xmlns:a16="http://schemas.microsoft.com/office/drawing/2014/main" xmlns="" id="{DFB18698-1400-488B-B954-0845485873E2}"/>
                </a:ext>
              </a:extLst>
            </p:cNvPr>
            <p:cNvSpPr/>
            <p:nvPr/>
          </p:nvSpPr>
          <p:spPr>
            <a:xfrm>
              <a:off x="3385250" y="841800"/>
              <a:ext cx="279700" cy="220925"/>
            </a:xfrm>
            <a:custGeom>
              <a:avLst/>
              <a:gdLst/>
              <a:ahLst/>
              <a:cxnLst/>
              <a:rect l="l" t="t" r="r" b="b"/>
              <a:pathLst>
                <a:path w="11188" h="8837" extrusionOk="0">
                  <a:moveTo>
                    <a:pt x="5070" y="0"/>
                  </a:moveTo>
                  <a:cubicBezTo>
                    <a:pt x="3434" y="0"/>
                    <a:pt x="1792" y="415"/>
                    <a:pt x="308" y="1256"/>
                  </a:cubicBezTo>
                  <a:cubicBezTo>
                    <a:pt x="76" y="1388"/>
                    <a:pt x="1" y="1690"/>
                    <a:pt x="148" y="1912"/>
                  </a:cubicBezTo>
                  <a:lnTo>
                    <a:pt x="4532" y="8676"/>
                  </a:lnTo>
                  <a:cubicBezTo>
                    <a:pt x="4601" y="8781"/>
                    <a:pt x="4714" y="8837"/>
                    <a:pt x="4828" y="8837"/>
                  </a:cubicBezTo>
                  <a:cubicBezTo>
                    <a:pt x="4919" y="8837"/>
                    <a:pt x="5010" y="8802"/>
                    <a:pt x="5081" y="8730"/>
                  </a:cubicBezTo>
                  <a:lnTo>
                    <a:pt x="10992" y="2683"/>
                  </a:lnTo>
                  <a:cubicBezTo>
                    <a:pt x="11187" y="2482"/>
                    <a:pt x="11163" y="2156"/>
                    <a:pt x="10940" y="1988"/>
                  </a:cubicBezTo>
                  <a:cubicBezTo>
                    <a:pt x="9218" y="670"/>
                    <a:pt x="7149" y="0"/>
                    <a:pt x="507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sp>
          <p:nvSpPr>
            <p:cNvPr id="33" name="Google Shape;1061;p39">
              <a:extLst>
                <a:ext uri="{FF2B5EF4-FFF2-40B4-BE49-F238E27FC236}">
                  <a16:creationId xmlns:a16="http://schemas.microsoft.com/office/drawing/2014/main" xmlns="" id="{F42D53D7-C82F-8B70-1EF3-C13E1E435C5A}"/>
                </a:ext>
              </a:extLst>
            </p:cNvPr>
            <p:cNvSpPr/>
            <p:nvPr/>
          </p:nvSpPr>
          <p:spPr>
            <a:xfrm>
              <a:off x="3530100" y="924750"/>
              <a:ext cx="238275" cy="250200"/>
            </a:xfrm>
            <a:custGeom>
              <a:avLst/>
              <a:gdLst/>
              <a:ahLst/>
              <a:cxnLst/>
              <a:rect l="l" t="t" r="r" b="b"/>
              <a:pathLst>
                <a:path w="9531" h="10008" extrusionOk="0">
                  <a:moveTo>
                    <a:pt x="6350" y="1"/>
                  </a:moveTo>
                  <a:cubicBezTo>
                    <a:pt x="6230" y="1"/>
                    <a:pt x="6108" y="47"/>
                    <a:pt x="6017" y="142"/>
                  </a:cubicBezTo>
                  <a:lnTo>
                    <a:pt x="172" y="6123"/>
                  </a:lnTo>
                  <a:cubicBezTo>
                    <a:pt x="0" y="6297"/>
                    <a:pt x="57" y="6589"/>
                    <a:pt x="283" y="6689"/>
                  </a:cubicBezTo>
                  <a:lnTo>
                    <a:pt x="7706" y="9968"/>
                  </a:lnTo>
                  <a:cubicBezTo>
                    <a:pt x="7767" y="9995"/>
                    <a:pt x="7830" y="10007"/>
                    <a:pt x="7893" y="10007"/>
                  </a:cubicBezTo>
                  <a:cubicBezTo>
                    <a:pt x="8082" y="10007"/>
                    <a:pt x="8261" y="9890"/>
                    <a:pt x="8329" y="9700"/>
                  </a:cubicBezTo>
                  <a:cubicBezTo>
                    <a:pt x="9531" y="6463"/>
                    <a:pt x="8913" y="2828"/>
                    <a:pt x="6706" y="169"/>
                  </a:cubicBezTo>
                  <a:cubicBezTo>
                    <a:pt x="6615" y="57"/>
                    <a:pt x="6483" y="1"/>
                    <a:pt x="635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435D74"/>
                </a:solidFill>
              </a:endParaRPr>
            </a:p>
          </p:txBody>
        </p:sp>
      </p:grpSp>
    </p:spTree>
    <p:extLst>
      <p:ext uri="{BB962C8B-B14F-4D97-AF65-F5344CB8AC3E}">
        <p14:creationId xmlns:p14="http://schemas.microsoft.com/office/powerpoint/2010/main" val="1703132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par>
                                <p:cTn id="18" presetID="10" presetClass="entr" presetSubtype="0" fill="hold"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10" presetClass="entr" presetSubtype="0"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fade">
                                      <p:cBhvr>
                                        <p:cTn id="23" dur="500"/>
                                        <p:tgtEl>
                                          <p:spTgt spid="27"/>
                                        </p:tgtEl>
                                      </p:cBhvr>
                                    </p:animEffect>
                                  </p:childTnLst>
                                </p:cTn>
                              </p:par>
                              <p:par>
                                <p:cTn id="24" presetID="10" presetClass="entr" presetSubtype="0"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fade">
                                      <p:cBhvr>
                                        <p:cTn id="2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61581" y="533330"/>
            <a:ext cx="3060786"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9</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Methods&amp;Results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6976" y="1362508"/>
            <a:ext cx="8116786" cy="3017108"/>
          </a:xfrm>
          <a:prstGeom prst="rect">
            <a:avLst/>
          </a:prstGeom>
        </p:spPr>
        <p:txBody>
          <a:bodyPr wrap="square">
            <a:spAutoFit/>
          </a:bodyPr>
          <a:lstStyle/>
          <a:p>
            <a:pPr marL="899795" marR="314325" algn="ctr">
              <a:lnSpc>
                <a:spcPct val="102000"/>
              </a:lnSpc>
              <a:spcBef>
                <a:spcPts val="5"/>
              </a:spcBef>
              <a:spcAft>
                <a:spcPts val="0"/>
              </a:spcAft>
            </a:pPr>
            <a:r>
              <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The graphic depiction of a </a:t>
            </a:r>
            <a:r>
              <a:rPr lang="en-US" b="1" dirty="0" err="1"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ToC</a:t>
            </a: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1185545" marR="314325" indent="-285750" algn="just">
              <a:lnSpc>
                <a:spcPct val="102000"/>
              </a:lnSpc>
              <a:spcBef>
                <a:spcPts val="5"/>
              </a:spcBef>
              <a:spcAft>
                <a:spcPts val="0"/>
              </a:spcAft>
              <a:buFont typeface="Wingdings" panose="05000000000000000000" pitchFamily="2" charset="2"/>
              <a:buChar char="q"/>
            </a:pPr>
            <a:r>
              <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can help with mapping out multiple causal </a:t>
            </a:r>
            <a:r>
              <a:rPr lang="en-US" b="1"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pathways to identify the most</a:t>
            </a:r>
            <a:r>
              <a:rPr lang="en-US" b="1" spc="5"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feasible one for a given intervention</a:t>
            </a:r>
            <a:r>
              <a:rPr lang="en-US" b="1"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Another </a:t>
            </a:r>
            <a:r>
              <a:rPr lang="en-US" b="1" dirty="0">
                <a:latin typeface="Times New Roman" panose="02020603050405020304" pitchFamily="18" charset="0"/>
                <a:ea typeface="Trebuchet MS" panose="020B0603020202020204" pitchFamily="34" charset="0"/>
                <a:cs typeface="Times New Roman" panose="02020603050405020304" pitchFamily="18" charset="0"/>
              </a:rPr>
              <a:t>advantage of graphically depicting a </a:t>
            </a:r>
            <a:r>
              <a:rPr lang="en-US" b="1" dirty="0" err="1">
                <a:latin typeface="Times New Roman" panose="02020603050405020304" pitchFamily="18" charset="0"/>
                <a:ea typeface="Trebuchet MS" panose="020B0603020202020204" pitchFamily="34" charset="0"/>
                <a:cs typeface="Times New Roman" panose="02020603050405020304" pitchFamily="18" charset="0"/>
              </a:rPr>
              <a:t>ToC</a:t>
            </a:r>
            <a:r>
              <a:rPr lang="en-US" b="1" dirty="0">
                <a:latin typeface="Times New Roman" panose="02020603050405020304" pitchFamily="18" charset="0"/>
                <a:ea typeface="Trebuchet MS" panose="020B0603020202020204" pitchFamily="34" charset="0"/>
                <a:cs typeface="Times New Roman" panose="02020603050405020304" pitchFamily="18" charset="0"/>
              </a:rPr>
              <a:t> is that </a:t>
            </a:r>
            <a:r>
              <a:rPr lang="en-US" b="1"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it makes</a:t>
            </a:r>
            <a:r>
              <a:rPr lang="en-US" b="1" spc="5"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possible causal links more understandable and immediately visible</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L="1185545" marR="314325" indent="-285750" algn="just">
              <a:lnSpc>
                <a:spcPct val="102000"/>
              </a:lnSpc>
              <a:spcBef>
                <a:spcPts val="5"/>
              </a:spcBef>
              <a:spcAft>
                <a:spcPts val="0"/>
              </a:spcAft>
              <a:buFont typeface="Wingdings" panose="05000000000000000000" pitchFamily="2" charset="2"/>
              <a:buChar char="q"/>
            </a:pP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It enables comparisons between</a:t>
            </a:r>
            <a:r>
              <a:rPr lang="en-US" b="1" spc="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different</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pathways</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and</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can</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help</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identify</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implicit</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assumptions</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L="899795" marR="314325" algn="just">
              <a:lnSpc>
                <a:spcPct val="102000"/>
              </a:lnSpc>
              <a:spcBef>
                <a:spcPts val="5"/>
              </a:spcBef>
              <a:spcAft>
                <a:spcPts val="0"/>
              </a:spcAf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a:spcBef>
                <a:spcPts val="50"/>
              </a:spcBef>
              <a:spcAft>
                <a:spcPts val="0"/>
              </a:spcAft>
            </a:pPr>
            <a:r>
              <a:rPr lang="en-US" sz="2400" dirty="0">
                <a:latin typeface="Trebuchet MS" panose="020B0603020202020204" pitchFamily="34" charset="0"/>
                <a:ea typeface="Trebuchet MS" panose="020B0603020202020204" pitchFamily="34" charset="0"/>
                <a:cs typeface="Trebuchet MS" panose="020B0603020202020204" pitchFamily="34" charset="0"/>
              </a:rPr>
              <a:t> </a:t>
            </a:r>
            <a:endParaRPr lang="fr-FR" dirty="0">
              <a:latin typeface="Trebuchet MS" panose="020B0603020202020204" pitchFamily="34" charset="0"/>
              <a:ea typeface="Trebuchet MS" panose="020B0603020202020204" pitchFamily="34" charset="0"/>
              <a:cs typeface="Trebuchet MS" panose="020B0603020202020204" pitchFamily="34" charset="0"/>
            </a:endParaRPr>
          </a:p>
        </p:txBody>
      </p:sp>
      <p:pic>
        <p:nvPicPr>
          <p:cNvPr id="16" name="image4.jpeg"/>
          <p:cNvPicPr/>
          <p:nvPr/>
        </p:nvPicPr>
        <p:blipFill>
          <a:blip r:embed="rId10" cstate="print"/>
          <a:stretch>
            <a:fillRect/>
          </a:stretch>
        </p:blipFill>
        <p:spPr>
          <a:xfrm>
            <a:off x="2015804" y="4281741"/>
            <a:ext cx="5420995" cy="1499124"/>
          </a:xfrm>
          <a:prstGeom prst="rect">
            <a:avLst/>
          </a:prstGeom>
        </p:spPr>
      </p:pic>
    </p:spTree>
    <p:extLst>
      <p:ext uri="{BB962C8B-B14F-4D97-AF65-F5344CB8AC3E}">
        <p14:creationId xmlns:p14="http://schemas.microsoft.com/office/powerpoint/2010/main" val="26872662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65869" y="533330"/>
            <a:ext cx="3056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10</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14" name="Rectangle 13"/>
          <p:cNvSpPr/>
          <p:nvPr/>
        </p:nvSpPr>
        <p:spPr>
          <a:xfrm>
            <a:off x="216976" y="1230770"/>
            <a:ext cx="8403716" cy="6972293"/>
          </a:xfrm>
          <a:prstGeom prst="rect">
            <a:avLst/>
          </a:prstGeom>
        </p:spPr>
        <p:txBody>
          <a:bodyPr wrap="square">
            <a:spAutoFit/>
          </a:bodyPr>
          <a:lstStyle/>
          <a:p>
            <a:pPr marL="899795" marR="314325" algn="ctr">
              <a:lnSpc>
                <a:spcPct val="102000"/>
              </a:lnSpc>
              <a:spcBef>
                <a:spcPts val="5"/>
              </a:spcBef>
            </a:pPr>
            <a:r>
              <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Participatory </a:t>
            </a:r>
            <a:r>
              <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approach</a:t>
            </a:r>
          </a:p>
          <a:p>
            <a:pPr marL="1185545" marR="314325" indent="-285750" algn="just">
              <a:lnSpc>
                <a:spcPct val="102000"/>
              </a:lnSpc>
              <a:spcBef>
                <a:spcPts val="5"/>
              </a:spcBef>
              <a:buFont typeface="Wingdings" panose="05000000000000000000" pitchFamily="2" charset="2"/>
              <a:buChar char="q"/>
            </a:pPr>
            <a:r>
              <a:rPr lang="en-US" b="1" dirty="0">
                <a:latin typeface="Times New Roman" panose="02020603050405020304" pitchFamily="18" charset="0"/>
                <a:ea typeface="Trebuchet MS" panose="020B0603020202020204" pitchFamily="34" charset="0"/>
                <a:cs typeface="Times New Roman" panose="02020603050405020304" pitchFamily="18" charset="0"/>
              </a:rPr>
              <a:t>The process of developing a </a:t>
            </a:r>
            <a:r>
              <a:rPr lang="en-US" b="1" dirty="0" err="1">
                <a:latin typeface="Times New Roman" panose="02020603050405020304" pitchFamily="18" charset="0"/>
                <a:ea typeface="Trebuchet MS" panose="020B0603020202020204" pitchFamily="34" charset="0"/>
                <a:cs typeface="Times New Roman" panose="02020603050405020304" pitchFamily="18" charset="0"/>
              </a:rPr>
              <a:t>ToC</a:t>
            </a:r>
            <a:r>
              <a:rPr lang="en-US" b="1" dirty="0">
                <a:latin typeface="Times New Roman" panose="02020603050405020304" pitchFamily="18" charset="0"/>
                <a:ea typeface="Trebuchet MS" panose="020B0603020202020204" pitchFamily="34" charset="0"/>
                <a:cs typeface="Times New Roman" panose="02020603050405020304" pitchFamily="18" charset="0"/>
              </a:rPr>
              <a:t> should be </a:t>
            </a:r>
            <a:r>
              <a:rPr lang="en-US" b="1"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participatory and collaborative, and include key stakeholders</a:t>
            </a:r>
            <a:r>
              <a:rPr lang="en-US" b="1" dirty="0">
                <a:latin typeface="Times New Roman" panose="02020603050405020304" pitchFamily="18" charset="0"/>
                <a:ea typeface="Trebuchet MS" panose="020B0603020202020204" pitchFamily="34" charset="0"/>
                <a:cs typeface="Times New Roman" panose="02020603050405020304" pitchFamily="18" charset="0"/>
              </a:rPr>
              <a:t>, as well as the beneficiaries, or people that the Organization seeks to assist, and/or affected populations, who can offer their different perspectives to define what an expected change within a specific thematic field may look </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like.</a:t>
            </a:r>
          </a:p>
          <a:p>
            <a:pPr marL="1185545" marR="314325" indent="-285750" algn="just">
              <a:lnSpc>
                <a:spcPct val="102000"/>
              </a:lnSpc>
              <a:spcBef>
                <a:spcPts val="5"/>
              </a:spcBef>
              <a:buFont typeface="Wingdings" panose="05000000000000000000" pitchFamily="2" charset="2"/>
              <a:buChar char="q"/>
            </a:pP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Their </a:t>
            </a:r>
            <a:r>
              <a:rPr lang="en-US" b="1" dirty="0">
                <a:latin typeface="Times New Roman" panose="02020603050405020304" pitchFamily="18" charset="0"/>
                <a:ea typeface="Trebuchet MS" panose="020B0603020202020204" pitchFamily="34" charset="0"/>
                <a:cs typeface="Times New Roman" panose="02020603050405020304" pitchFamily="18" charset="0"/>
              </a:rPr>
              <a:t>participation can also </a:t>
            </a:r>
            <a:r>
              <a:rPr lang="en-US" b="1"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help identify underlying assumptions </a:t>
            </a:r>
            <a:r>
              <a:rPr lang="en-US" b="1" dirty="0">
                <a:latin typeface="Times New Roman" panose="02020603050405020304" pitchFamily="18" charset="0"/>
                <a:ea typeface="Trebuchet MS" panose="020B0603020202020204" pitchFamily="34" charset="0"/>
                <a:cs typeface="Times New Roman" panose="02020603050405020304" pitchFamily="18" charset="0"/>
              </a:rPr>
              <a:t>that </a:t>
            </a:r>
            <a:r>
              <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are inherent to explaining why a particular change is expected to occur</a:t>
            </a:r>
            <a:r>
              <a:rPr lang="en-US" b="1" dirty="0">
                <a:latin typeface="Times New Roman" panose="02020603050405020304" pitchFamily="18" charset="0"/>
                <a:ea typeface="Trebuchet MS" panose="020B0603020202020204" pitchFamily="34" charset="0"/>
                <a:cs typeface="Times New Roman" panose="02020603050405020304" pitchFamily="18" charset="0"/>
              </a:rPr>
              <a:t>.</a:t>
            </a: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en-US"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fr-FR"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fr-FR"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fr-FR"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fr-FR"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a:spcBef>
                <a:spcPts val="50"/>
              </a:spcBef>
              <a:spcAft>
                <a:spcPts val="0"/>
              </a:spcAft>
            </a:pPr>
            <a:r>
              <a:rPr lang="en-US" sz="2400" dirty="0">
                <a:latin typeface="Trebuchet MS" panose="020B0603020202020204" pitchFamily="34" charset="0"/>
                <a:ea typeface="Trebuchet MS" panose="020B0603020202020204" pitchFamily="34" charset="0"/>
                <a:cs typeface="Trebuchet MS" panose="020B0603020202020204" pitchFamily="34" charset="0"/>
              </a:rPr>
              <a:t> </a:t>
            </a:r>
            <a:endParaRPr lang="fr-FR" dirty="0">
              <a:latin typeface="Trebuchet MS" panose="020B0603020202020204" pitchFamily="34" charset="0"/>
              <a:ea typeface="Trebuchet MS" panose="020B0603020202020204" pitchFamily="34" charset="0"/>
              <a:cs typeface="Trebuchet MS" panose="020B0603020202020204" pitchFamily="34" charset="0"/>
            </a:endParaRPr>
          </a:p>
        </p:txBody>
      </p:sp>
      <p:pic>
        <p:nvPicPr>
          <p:cNvPr id="16" name="image5.jpeg"/>
          <p:cNvPicPr/>
          <p:nvPr/>
        </p:nvPicPr>
        <p:blipFill>
          <a:blip r:embed="rId10" cstate="print"/>
          <a:stretch>
            <a:fillRect/>
          </a:stretch>
        </p:blipFill>
        <p:spPr>
          <a:xfrm>
            <a:off x="1948816" y="4422094"/>
            <a:ext cx="5132705" cy="1777230"/>
          </a:xfrm>
          <a:prstGeom prst="rect">
            <a:avLst/>
          </a:prstGeom>
        </p:spPr>
      </p:pic>
    </p:spTree>
    <p:extLst>
      <p:ext uri="{BB962C8B-B14F-4D97-AF65-F5344CB8AC3E}">
        <p14:creationId xmlns:p14="http://schemas.microsoft.com/office/powerpoint/2010/main" val="28569280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61581" y="533330"/>
            <a:ext cx="3060786"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11</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14" name="Rectangle 13"/>
          <p:cNvSpPr/>
          <p:nvPr/>
        </p:nvSpPr>
        <p:spPr>
          <a:xfrm>
            <a:off x="219940" y="1277271"/>
            <a:ext cx="8400751" cy="4702185"/>
          </a:xfrm>
          <a:prstGeom prst="rect">
            <a:avLst/>
          </a:prstGeom>
        </p:spPr>
        <p:txBody>
          <a:bodyPr wrap="square">
            <a:spAutoFit/>
          </a:bodyPr>
          <a:lstStyle/>
          <a:p>
            <a:pPr marL="899795" marR="314325" algn="ctr">
              <a:lnSpc>
                <a:spcPct val="102000"/>
              </a:lnSpc>
              <a:spcBef>
                <a:spcPts val="5"/>
              </a:spcBef>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pPr>
            <a:r>
              <a:rPr lang="en-US" sz="20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Multiple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pathways of </a:t>
            </a:r>
            <a:r>
              <a:rPr lang="en-US" sz="20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change</a:t>
            </a:r>
          </a:p>
          <a:p>
            <a:pPr marL="899795" marR="314325" algn="ctr">
              <a:lnSpc>
                <a:spcPct val="102000"/>
              </a:lnSpc>
              <a:spcBef>
                <a:spcPts val="5"/>
              </a:spcBef>
            </a:pPr>
            <a:endPar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pPr>
            <a:endParaRPr lang="en-US" sz="2000" b="1" dirty="0">
              <a:latin typeface="Times New Roman" panose="02020603050405020304" pitchFamily="18" charset="0"/>
              <a:ea typeface="Trebuchet MS" panose="020B0603020202020204" pitchFamily="34" charset="0"/>
              <a:cs typeface="Times New Roman" panose="02020603050405020304" pitchFamily="18" charset="0"/>
            </a:endParaRPr>
          </a:p>
          <a:p>
            <a:pPr marL="285750" indent="-285750" algn="just">
              <a:buFont typeface="Wingdings" panose="05000000000000000000" pitchFamily="2" charset="2"/>
              <a:buChar char="q"/>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A </a:t>
            </a:r>
            <a:r>
              <a:rPr lang="en-US" sz="2000" b="1" dirty="0" err="1">
                <a:latin typeface="Times New Roman" panose="02020603050405020304" pitchFamily="18" charset="0"/>
                <a:ea typeface="Trebuchet MS" panose="020B0603020202020204" pitchFamily="34" charset="0"/>
                <a:cs typeface="Times New Roman" panose="02020603050405020304" pitchFamily="18" charset="0"/>
              </a:rPr>
              <a:t>ToC</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acknowledges </a:t>
            </a:r>
            <a:r>
              <a:rPr lang="en-US" sz="2000" b="1"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that change is dynamic and complex and can show different possible pathways</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that might lead </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to change.</a:t>
            </a:r>
          </a:p>
          <a:p>
            <a:pPr algn="just"/>
            <a:endParaRPr lang="en-US" sz="2000" b="1" dirty="0">
              <a:latin typeface="Times New Roman" panose="02020603050405020304" pitchFamily="18" charset="0"/>
              <a:ea typeface="Trebuchet MS" panose="020B0603020202020204" pitchFamily="34" charset="0"/>
              <a:cs typeface="Times New Roman" panose="02020603050405020304" pitchFamily="18" charset="0"/>
            </a:endParaRPr>
          </a:p>
          <a:p>
            <a:pPr marL="285750" indent="-285750" algn="just">
              <a:buFont typeface="Wingdings" panose="05000000000000000000" pitchFamily="2" charset="2"/>
              <a:buChar char="q"/>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 The process of developing a </a:t>
            </a:r>
            <a:r>
              <a:rPr lang="en-US" sz="2000" b="1" dirty="0" err="1">
                <a:latin typeface="Times New Roman" panose="02020603050405020304" pitchFamily="18" charset="0"/>
                <a:ea typeface="Trebuchet MS" panose="020B0603020202020204" pitchFamily="34" charset="0"/>
                <a:cs typeface="Times New Roman" panose="02020603050405020304" pitchFamily="18" charset="0"/>
              </a:rPr>
              <a:t>ToC</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helps discover these multiple pathways of change</a:t>
            </a:r>
            <a:r>
              <a:rPr lang="en-US" sz="2000" b="1" dirty="0" smtClean="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a:t>
            </a:r>
          </a:p>
          <a:p>
            <a:pPr algn="just"/>
            <a:endParaRPr lang="en-US" sz="2000" b="1" dirty="0" smtClean="0">
              <a:solidFill>
                <a:srgbClr val="00B0F0"/>
              </a:solidFill>
              <a:latin typeface="Times New Roman" panose="02020603050405020304" pitchFamily="18" charset="0"/>
              <a:ea typeface="Trebuchet MS" panose="020B0603020202020204" pitchFamily="34" charset="0"/>
              <a:cs typeface="Times New Roman" panose="02020603050405020304" pitchFamily="18" charset="0"/>
            </a:endParaRPr>
          </a:p>
          <a:p>
            <a:pPr marL="285750" indent="-285750" algn="just">
              <a:buFont typeface="Wingdings" panose="05000000000000000000" pitchFamily="2" charset="2"/>
              <a:buChar char="q"/>
            </a:pPr>
            <a:r>
              <a:rPr lang="en-US" sz="2000" b="1"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The process of developing a </a:t>
            </a:r>
            <a:r>
              <a:rPr lang="en-US" sz="2000" b="1" dirty="0" err="1">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ToC</a:t>
            </a:r>
            <a:r>
              <a:rPr lang="en-US" sz="2000" b="1"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can help </a:t>
            </a:r>
            <a:r>
              <a:rPr lang="en-US" sz="2000" b="1" u="sng" dirty="0">
                <a:latin typeface="Times New Roman" panose="02020603050405020304" pitchFamily="18" charset="0"/>
                <a:ea typeface="Trebuchet MS" panose="020B0603020202020204" pitchFamily="34" charset="0"/>
                <a:cs typeface="Times New Roman" panose="02020603050405020304" pitchFamily="18" charset="0"/>
              </a:rPr>
              <a:t>identify whether, and at which stage or level, assumptions, logical jumps or missing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key steps in the change process are taking place</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L="285750" indent="-285750" algn="just">
              <a:buFont typeface="Wingdings" panose="05000000000000000000" pitchFamily="2" charset="2"/>
              <a:buChar char="q"/>
            </a:pPr>
            <a:endParaRPr lang="en-US" sz="2000" b="1" dirty="0">
              <a:latin typeface="Times New Roman" panose="02020603050405020304" pitchFamily="18" charset="0"/>
              <a:ea typeface="Trebuchet MS" panose="020B0603020202020204" pitchFamily="34" charset="0"/>
              <a:cs typeface="Times New Roman" panose="02020603050405020304" pitchFamily="18" charset="0"/>
            </a:endParaRPr>
          </a:p>
          <a:p>
            <a:pPr algn="just"/>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6584602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12</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16" name="Rectangle 15"/>
          <p:cNvSpPr/>
          <p:nvPr/>
        </p:nvSpPr>
        <p:spPr>
          <a:xfrm>
            <a:off x="307901" y="1651591"/>
            <a:ext cx="8100769" cy="4185761"/>
          </a:xfrm>
          <a:prstGeom prst="rect">
            <a:avLst/>
          </a:prstGeom>
        </p:spPr>
        <p:txBody>
          <a:bodyPr wrap="square">
            <a:spAutoFit/>
          </a:bodyPr>
          <a:lstStyle/>
          <a:p>
            <a:pPr marL="285750" indent="-285750" algn="ctr">
              <a:buFont typeface="Wingdings" panose="05000000000000000000" pitchFamily="2" charset="2"/>
              <a:buChar char="q"/>
            </a:pPr>
            <a:r>
              <a:rPr lang="en-US" sz="2000" b="1"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With each result articulated at the outcome level, an if-then-because statement is articulated, and the assumptions surfaced at the objective-level </a:t>
            </a:r>
            <a:r>
              <a:rPr lang="en-US" sz="2000" b="1" dirty="0" err="1">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ToC</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a:t>
            </a:r>
          </a:p>
          <a:p>
            <a:pPr algn="just"/>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algn="just"/>
            <a:endParaRPr lang="en-US" sz="2000" b="1" dirty="0">
              <a:latin typeface="Times New Roman" panose="02020603050405020304" pitchFamily="18" charset="0"/>
              <a:ea typeface="Trebuchet MS" panose="020B0603020202020204" pitchFamily="34" charset="0"/>
              <a:cs typeface="Times New Roman" panose="02020603050405020304" pitchFamily="18" charset="0"/>
            </a:endParaRPr>
          </a:p>
          <a:p>
            <a:pPr marL="285750" indent="-285750" algn="ctr">
              <a:buFont typeface="Wingdings" panose="05000000000000000000" pitchFamily="2" charset="2"/>
              <a:buChar char="q"/>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Developing a </a:t>
            </a:r>
            <a:r>
              <a:rPr lang="en-US" sz="2000" b="1" dirty="0" err="1">
                <a:latin typeface="Times New Roman" panose="02020603050405020304" pitchFamily="18" charset="0"/>
                <a:ea typeface="Trebuchet MS" panose="020B0603020202020204" pitchFamily="34" charset="0"/>
                <a:cs typeface="Times New Roman" panose="02020603050405020304" pitchFamily="18" charset="0"/>
              </a:rPr>
              <a:t>ToC</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is a good way to raise further questions such as the following</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L="285750" indent="-285750" algn="just">
              <a:buFont typeface="Wingdings" panose="05000000000000000000" pitchFamily="2" charset="2"/>
              <a:buChar char="q"/>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285750" lvl="3" indent="-285750" algn="ctr">
              <a:lnSpc>
                <a:spcPct val="150000"/>
              </a:lnSpc>
              <a:buFont typeface="Wingdings" panose="05000000000000000000" pitchFamily="2" charset="2"/>
              <a:buChar char="ü"/>
            </a:pPr>
            <a:r>
              <a:rPr lang="en-US" b="1" i="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Why is a particular change expected to happen?</a:t>
            </a:r>
            <a:endParaRPr lang="fr-FR" b="1" i="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endParaRPr>
          </a:p>
          <a:p>
            <a:pPr marL="285750" lvl="3" indent="-285750" algn="ctr">
              <a:lnSpc>
                <a:spcPct val="150000"/>
              </a:lnSpc>
              <a:buFont typeface="Wingdings" panose="05000000000000000000" pitchFamily="2" charset="2"/>
              <a:buChar char="ü"/>
            </a:pPr>
            <a:r>
              <a:rPr lang="en-US" b="1" i="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What evidence is available to support that expected change will/has occur/red?</a:t>
            </a:r>
            <a:endParaRPr lang="fr-FR" b="1" i="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endParaRPr>
          </a:p>
          <a:p>
            <a:pPr marL="285750" lvl="3" indent="-285750" algn="ctr">
              <a:lnSpc>
                <a:spcPct val="150000"/>
              </a:lnSpc>
              <a:buFont typeface="Wingdings" panose="05000000000000000000" pitchFamily="2" charset="2"/>
              <a:buChar char="ü"/>
            </a:pPr>
            <a:r>
              <a:rPr lang="en-US" b="1" i="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What logical jumps are made?</a:t>
            </a:r>
            <a:endParaRPr lang="fr-FR" b="1" i="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endParaRPr>
          </a:p>
          <a:p>
            <a:pPr marL="285750" lvl="3" indent="-285750" algn="ctr">
              <a:lnSpc>
                <a:spcPct val="150000"/>
              </a:lnSpc>
              <a:buFont typeface="Wingdings" panose="05000000000000000000" pitchFamily="2" charset="2"/>
              <a:buChar char="ü"/>
            </a:pPr>
            <a:r>
              <a:rPr lang="en-US" b="1" i="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What assumptions are made?</a:t>
            </a:r>
            <a:endParaRPr lang="fr-FR" b="1" i="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0092240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32229" y="533330"/>
            <a:ext cx="309013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13</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49887" y="1384527"/>
            <a:ext cx="8083874" cy="10087505"/>
          </a:xfrm>
          <a:prstGeom prst="rect">
            <a:avLst/>
          </a:prstGeom>
        </p:spPr>
        <p:txBody>
          <a:bodyPr wrap="square">
            <a:spAutoFit/>
          </a:bodyPr>
          <a:lstStyle/>
          <a:p>
            <a:pPr marL="899795" marR="314325" algn="ctr">
              <a:lnSpc>
                <a:spcPct val="102000"/>
              </a:lnSpc>
              <a:spcBef>
                <a:spcPts val="5"/>
              </a:spcBef>
              <a:spcAft>
                <a:spcPts val="0"/>
              </a:spcAft>
            </a:pPr>
            <a:endPar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lvl="2" algn="ctr">
              <a:buClr>
                <a:srgbClr val="FF681E"/>
              </a:buClr>
              <a:buSzPts val="1300"/>
              <a:tabLst>
                <a:tab pos="1289050" algn="l"/>
              </a:tabLst>
            </a:pP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How to develop a Theory of Change using the if-then-because </a:t>
            </a:r>
            <a:r>
              <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formula?</a:t>
            </a:r>
          </a:p>
          <a:p>
            <a:pPr lvl="2" algn="ctr">
              <a:buClr>
                <a:srgbClr val="FF681E"/>
              </a:buClr>
              <a:buSzPts val="1300"/>
              <a:tabLst>
                <a:tab pos="1289050" algn="l"/>
              </a:tabLst>
            </a:pP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1185545" marR="314325" lvl="1" indent="-285750" algn="just">
              <a:lnSpc>
                <a:spcPct val="102000"/>
              </a:lnSpc>
              <a:spcBef>
                <a:spcPts val="5"/>
              </a:spcBef>
              <a:buFont typeface="Wingdings" panose="05000000000000000000" pitchFamily="2" charset="2"/>
              <a:buChar char="q"/>
            </a:pPr>
            <a:r>
              <a:rPr lang="en-US" b="1" dirty="0">
                <a:latin typeface="Times New Roman" panose="02020603050405020304" pitchFamily="18" charset="0"/>
                <a:ea typeface="Trebuchet MS" panose="020B0603020202020204" pitchFamily="34" charset="0"/>
                <a:cs typeface="Times New Roman" panose="02020603050405020304" pitchFamily="18" charset="0"/>
              </a:rPr>
              <a:t>While </a:t>
            </a:r>
            <a:r>
              <a:rPr lang="en-US" b="1" dirty="0" err="1">
                <a:latin typeface="Times New Roman" panose="02020603050405020304" pitchFamily="18" charset="0"/>
                <a:ea typeface="Trebuchet MS" panose="020B0603020202020204" pitchFamily="34" charset="0"/>
                <a:cs typeface="Times New Roman" panose="02020603050405020304" pitchFamily="18" charset="0"/>
              </a:rPr>
              <a:t>ToCs</a:t>
            </a:r>
            <a:r>
              <a:rPr lang="en-US" b="1" dirty="0">
                <a:latin typeface="Times New Roman" panose="02020603050405020304" pitchFamily="18" charset="0"/>
                <a:ea typeface="Trebuchet MS" panose="020B0603020202020204" pitchFamily="34" charset="0"/>
                <a:cs typeface="Times New Roman" panose="02020603050405020304" pitchFamily="18" charset="0"/>
              </a:rPr>
              <a:t> can be illustrated in different ways</a:t>
            </a:r>
            <a:r>
              <a:rPr lang="en-US"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the logic of the </a:t>
            </a:r>
            <a:r>
              <a:rPr lang="en-US" b="1" dirty="0" smtClean="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chain of </a:t>
            </a:r>
            <a:r>
              <a:rPr lang="en-US"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results</a:t>
            </a:r>
            <a:r>
              <a:rPr lang="en-US" b="1" dirty="0" smtClean="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or causal pathway, can be tested </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using if-then-because statements. In other words, it helps </a:t>
            </a:r>
            <a:r>
              <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reveal assumptions that are “tested” through actions/activities</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 while assumptions play a central role in </a:t>
            </a:r>
            <a:r>
              <a:rPr lang="en-US" b="1" dirty="0">
                <a:latin typeface="Times New Roman" panose="02020603050405020304" pitchFamily="18" charset="0"/>
                <a:ea typeface="Trebuchet MS" panose="020B0603020202020204" pitchFamily="34" charset="0"/>
                <a:cs typeface="Times New Roman" panose="02020603050405020304" pitchFamily="18" charset="0"/>
              </a:rPr>
              <a:t>developing the </a:t>
            </a:r>
            <a:r>
              <a:rPr lang="en-US" b="1" dirty="0" err="1">
                <a:latin typeface="Times New Roman" panose="02020603050405020304" pitchFamily="18" charset="0"/>
                <a:ea typeface="Trebuchet MS" panose="020B0603020202020204" pitchFamily="34" charset="0"/>
                <a:cs typeface="Times New Roman" panose="02020603050405020304" pitchFamily="18" charset="0"/>
              </a:rPr>
              <a:t>ToC</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L="899795" marR="314325" lvl="1" algn="just">
              <a:lnSpc>
                <a:spcPct val="102000"/>
              </a:lnSpc>
              <a:spcBef>
                <a:spcPts val="5"/>
              </a:spcBef>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1185545" marR="314325" lvl="1" indent="-285750" algn="just">
              <a:lnSpc>
                <a:spcPct val="102000"/>
              </a:lnSpc>
              <a:spcBef>
                <a:spcPts val="5"/>
              </a:spcBef>
              <a:buFont typeface="Wingdings" panose="05000000000000000000" pitchFamily="2" charset="2"/>
              <a:buChar char="q"/>
            </a:pPr>
            <a:r>
              <a:rPr lang="en-US" b="1" dirty="0">
                <a:latin typeface="Times New Roman" panose="02020603050405020304" pitchFamily="18" charset="0"/>
                <a:ea typeface="Trebuchet MS" panose="020B0603020202020204" pitchFamily="34" charset="0"/>
                <a:cs typeface="Times New Roman" panose="02020603050405020304" pitchFamily="18" charset="0"/>
              </a:rPr>
              <a:t> A common challenge when designing an intervention are logical leaps and gaps. There may be </a:t>
            </a:r>
            <a:r>
              <a:rPr lang="en-US" b="1" u="sng" dirty="0">
                <a:latin typeface="Times New Roman" panose="02020603050405020304" pitchFamily="18" charset="0"/>
                <a:ea typeface="Trebuchet MS" panose="020B0603020202020204" pitchFamily="34" charset="0"/>
                <a:cs typeface="Times New Roman" panose="02020603050405020304" pitchFamily="18" charset="0"/>
              </a:rPr>
              <a:t>a disconnect </a:t>
            </a:r>
            <a:r>
              <a:rPr lang="en-US" b="1" dirty="0">
                <a:latin typeface="Times New Roman" panose="02020603050405020304" pitchFamily="18" charset="0"/>
                <a:ea typeface="Trebuchet MS" panose="020B0603020202020204" pitchFamily="34" charset="0"/>
                <a:cs typeface="Times New Roman" panose="02020603050405020304" pitchFamily="18" charset="0"/>
              </a:rPr>
              <a:t>between </a:t>
            </a:r>
            <a:r>
              <a:rPr lang="en-US"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strong problem analysis and seemingly unrelated activities</a:t>
            </a:r>
            <a:r>
              <a:rPr lang="en-US" b="1" dirty="0">
                <a:latin typeface="Times New Roman" panose="02020603050405020304" pitchFamily="18" charset="0"/>
                <a:ea typeface="Trebuchet MS" panose="020B0603020202020204" pitchFamily="34" charset="0"/>
                <a:cs typeface="Times New Roman" panose="02020603050405020304" pitchFamily="18" charset="0"/>
              </a:rPr>
              <a:t>, with weak links and/or assumptions between objectives, outcomes, outputs and activities. Through surfacing underlying assumptions, the </a:t>
            </a:r>
            <a:r>
              <a:rPr lang="en-US" b="1" dirty="0" err="1">
                <a:latin typeface="Times New Roman" panose="02020603050405020304" pitchFamily="18" charset="0"/>
                <a:ea typeface="Trebuchet MS" panose="020B0603020202020204" pitchFamily="34" charset="0"/>
                <a:cs typeface="Times New Roman" panose="02020603050405020304" pitchFamily="18" charset="0"/>
              </a:rPr>
              <a:t>ToC</a:t>
            </a:r>
            <a:r>
              <a:rPr lang="en-US" b="1" dirty="0">
                <a:latin typeface="Times New Roman" panose="02020603050405020304" pitchFamily="18" charset="0"/>
                <a:ea typeface="Trebuchet MS" panose="020B0603020202020204" pitchFamily="34" charset="0"/>
                <a:cs typeface="Times New Roman" panose="02020603050405020304" pitchFamily="18" charset="0"/>
              </a:rPr>
              <a:t> may provide a bridge between analysis and programming.</a:t>
            </a: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1185545" marR="314325" lvl="1" indent="-285750" algn="just">
              <a:lnSpc>
                <a:spcPct val="102000"/>
              </a:lnSpc>
              <a:spcBef>
                <a:spcPts val="5"/>
              </a:spcBef>
              <a:buFont typeface="Wingdings" panose="05000000000000000000" pitchFamily="2" charset="2"/>
              <a:buChar char="q"/>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1185545" marR="314325" lvl="2" indent="-285750" algn="just">
              <a:lnSpc>
                <a:spcPct val="102000"/>
              </a:lnSpc>
              <a:spcBef>
                <a:spcPts val="5"/>
              </a:spcBef>
              <a:buClr>
                <a:srgbClr val="FF681E"/>
              </a:buClr>
              <a:buSzPts val="1300"/>
              <a:buFont typeface="Wingdings" panose="05000000000000000000" pitchFamily="2" charset="2"/>
              <a:buChar char="q"/>
              <a:tabLst>
                <a:tab pos="1289050" algn="l"/>
              </a:tabLs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1185545" marR="314325" lvl="2" indent="-285750" algn="just">
              <a:lnSpc>
                <a:spcPct val="102000"/>
              </a:lnSpc>
              <a:spcBef>
                <a:spcPts val="5"/>
              </a:spcBef>
              <a:buClr>
                <a:srgbClr val="FF681E"/>
              </a:buClr>
              <a:buSzPts val="1300"/>
              <a:buFont typeface="Wingdings" panose="05000000000000000000" pitchFamily="2" charset="2"/>
              <a:buChar char="q"/>
              <a:tabLst>
                <a:tab pos="1289050" algn="l"/>
              </a:tabLs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1185545" marR="314325" indent="-285750" algn="just">
              <a:lnSpc>
                <a:spcPct val="102000"/>
              </a:lnSpc>
              <a:spcBef>
                <a:spcPts val="5"/>
              </a:spcBef>
              <a:buFont typeface="Wingdings" panose="05000000000000000000" pitchFamily="2" charset="2"/>
              <a:buChar char="q"/>
            </a:pPr>
            <a:r>
              <a:rPr lang="en-US" b="1" dirty="0">
                <a:latin typeface="Times New Roman" panose="02020603050405020304" pitchFamily="18" charset="0"/>
                <a:ea typeface="Trebuchet MS" panose="020B0603020202020204" pitchFamily="34" charset="0"/>
                <a:cs typeface="Times New Roman" panose="02020603050405020304" pitchFamily="18" charset="0"/>
              </a:rPr>
              <a:t> </a:t>
            </a: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nSpc>
                <a:spcPct val="102000"/>
              </a:lnSpc>
              <a:spcBef>
                <a:spcPts val="5"/>
              </a:spcBef>
              <a:spcAft>
                <a:spcPts val="0"/>
              </a:spcAft>
            </a:pPr>
            <a:endPar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fr-FR"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2090240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41124" y="534172"/>
            <a:ext cx="2946991"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14</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grpSp>
        <p:nvGrpSpPr>
          <p:cNvPr id="6" name="Group 2"/>
          <p:cNvGrpSpPr>
            <a:grpSpLocks/>
          </p:cNvGrpSpPr>
          <p:nvPr/>
        </p:nvGrpSpPr>
        <p:grpSpPr bwMode="auto">
          <a:xfrm>
            <a:off x="183936" y="1311985"/>
            <a:ext cx="8351733" cy="5409420"/>
            <a:chOff x="1016" y="-500"/>
            <a:chExt cx="9487" cy="12271"/>
          </a:xfrm>
        </p:grpSpPr>
        <p:sp>
          <p:nvSpPr>
            <p:cNvPr id="16" name="Line 5"/>
            <p:cNvSpPr>
              <a:spLocks noChangeShapeType="1"/>
            </p:cNvSpPr>
            <p:nvPr/>
          </p:nvSpPr>
          <p:spPr bwMode="auto">
            <a:xfrm flipV="1">
              <a:off x="1432" y="6578"/>
              <a:ext cx="0" cy="766"/>
            </a:xfrm>
            <a:prstGeom prst="line">
              <a:avLst/>
            </a:prstGeom>
            <a:noFill/>
            <a:ln w="19050">
              <a:solidFill>
                <a:srgbClr val="FFFFFF"/>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7" name="Line 6"/>
            <p:cNvSpPr>
              <a:spLocks noChangeShapeType="1"/>
            </p:cNvSpPr>
            <p:nvPr/>
          </p:nvSpPr>
          <p:spPr bwMode="auto">
            <a:xfrm flipV="1">
              <a:off x="10503" y="6578"/>
              <a:ext cx="0" cy="766"/>
            </a:xfrm>
            <a:prstGeom prst="line">
              <a:avLst/>
            </a:prstGeom>
            <a:noFill/>
            <a:ln w="19050">
              <a:solidFill>
                <a:srgbClr val="FFFFFF"/>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8" name="Line 7"/>
            <p:cNvSpPr>
              <a:spLocks noChangeShapeType="1"/>
            </p:cNvSpPr>
            <p:nvPr/>
          </p:nvSpPr>
          <p:spPr bwMode="auto">
            <a:xfrm flipV="1">
              <a:off x="1432" y="7344"/>
              <a:ext cx="0" cy="415"/>
            </a:xfrm>
            <a:prstGeom prst="line">
              <a:avLst/>
            </a:prstGeom>
            <a:noFill/>
            <a:ln w="19050">
              <a:solidFill>
                <a:srgbClr val="FFFFFF"/>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9" name="Line 8"/>
            <p:cNvSpPr>
              <a:spLocks noChangeShapeType="1"/>
            </p:cNvSpPr>
            <p:nvPr/>
          </p:nvSpPr>
          <p:spPr bwMode="auto">
            <a:xfrm flipV="1">
              <a:off x="10503" y="7344"/>
              <a:ext cx="0" cy="415"/>
            </a:xfrm>
            <a:prstGeom prst="line">
              <a:avLst/>
            </a:prstGeom>
            <a:noFill/>
            <a:ln w="19050">
              <a:solidFill>
                <a:srgbClr val="FFFFFF"/>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21" name="Line 9"/>
            <p:cNvSpPr>
              <a:spLocks noChangeShapeType="1"/>
            </p:cNvSpPr>
            <p:nvPr/>
          </p:nvSpPr>
          <p:spPr bwMode="auto">
            <a:xfrm>
              <a:off x="1492" y="-221"/>
              <a:ext cx="8981" cy="0"/>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22" name="Line 10"/>
            <p:cNvSpPr>
              <a:spLocks noChangeShapeType="1"/>
            </p:cNvSpPr>
            <p:nvPr/>
          </p:nvSpPr>
          <p:spPr bwMode="auto">
            <a:xfrm flipV="1">
              <a:off x="1432" y="-191"/>
              <a:ext cx="0" cy="6709"/>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23" name="Line 11"/>
            <p:cNvSpPr>
              <a:spLocks noChangeShapeType="1"/>
            </p:cNvSpPr>
            <p:nvPr/>
          </p:nvSpPr>
          <p:spPr bwMode="auto">
            <a:xfrm flipV="1">
              <a:off x="10503" y="-191"/>
              <a:ext cx="0" cy="6709"/>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24" name="Line 12"/>
            <p:cNvSpPr>
              <a:spLocks noChangeShapeType="1"/>
            </p:cNvSpPr>
            <p:nvPr/>
          </p:nvSpPr>
          <p:spPr bwMode="auto">
            <a:xfrm flipV="1">
              <a:off x="1432" y="6608"/>
              <a:ext cx="0" cy="677"/>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25" name="Line 13"/>
            <p:cNvSpPr>
              <a:spLocks noChangeShapeType="1"/>
            </p:cNvSpPr>
            <p:nvPr/>
          </p:nvSpPr>
          <p:spPr bwMode="auto">
            <a:xfrm flipV="1">
              <a:off x="10503" y="6608"/>
              <a:ext cx="0" cy="677"/>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26" name="Line 14"/>
            <p:cNvSpPr>
              <a:spLocks noChangeShapeType="1"/>
            </p:cNvSpPr>
            <p:nvPr/>
          </p:nvSpPr>
          <p:spPr bwMode="auto">
            <a:xfrm flipV="1">
              <a:off x="1432" y="7373"/>
              <a:ext cx="0" cy="327"/>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27" name="Line 15"/>
            <p:cNvSpPr>
              <a:spLocks noChangeShapeType="1"/>
            </p:cNvSpPr>
            <p:nvPr/>
          </p:nvSpPr>
          <p:spPr bwMode="auto">
            <a:xfrm flipV="1">
              <a:off x="10503" y="7373"/>
              <a:ext cx="0" cy="327"/>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29" name="Line 17"/>
            <p:cNvSpPr>
              <a:spLocks noChangeShapeType="1"/>
            </p:cNvSpPr>
            <p:nvPr/>
          </p:nvSpPr>
          <p:spPr bwMode="auto">
            <a:xfrm flipV="1">
              <a:off x="1432" y="11053"/>
              <a:ext cx="0" cy="703"/>
            </a:xfrm>
            <a:prstGeom prst="line">
              <a:avLst/>
            </a:prstGeom>
            <a:noFill/>
            <a:ln w="19050">
              <a:solidFill>
                <a:srgbClr val="FFFFFF"/>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30" name="Line 18"/>
            <p:cNvSpPr>
              <a:spLocks noChangeShapeType="1"/>
            </p:cNvSpPr>
            <p:nvPr/>
          </p:nvSpPr>
          <p:spPr bwMode="auto">
            <a:xfrm flipV="1">
              <a:off x="10503" y="11053"/>
              <a:ext cx="0" cy="703"/>
            </a:xfrm>
            <a:prstGeom prst="line">
              <a:avLst/>
            </a:prstGeom>
            <a:noFill/>
            <a:ln w="19050">
              <a:solidFill>
                <a:srgbClr val="FFFFFF"/>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31" name="Rectangle 19"/>
            <p:cNvSpPr>
              <a:spLocks noChangeArrowheads="1"/>
            </p:cNvSpPr>
            <p:nvPr/>
          </p:nvSpPr>
          <p:spPr bwMode="auto">
            <a:xfrm>
              <a:off x="1432" y="11741"/>
              <a:ext cx="9071" cy="3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2" name="Line 20"/>
            <p:cNvSpPr>
              <a:spLocks noChangeShapeType="1"/>
            </p:cNvSpPr>
            <p:nvPr/>
          </p:nvSpPr>
          <p:spPr bwMode="auto">
            <a:xfrm flipV="1">
              <a:off x="1432" y="7789"/>
              <a:ext cx="0" cy="3204"/>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33" name="Line 21"/>
            <p:cNvSpPr>
              <a:spLocks noChangeShapeType="1"/>
            </p:cNvSpPr>
            <p:nvPr/>
          </p:nvSpPr>
          <p:spPr bwMode="auto">
            <a:xfrm flipV="1">
              <a:off x="10503" y="7789"/>
              <a:ext cx="0" cy="3204"/>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34" name="Line 22"/>
            <p:cNvSpPr>
              <a:spLocks noChangeShapeType="1"/>
            </p:cNvSpPr>
            <p:nvPr/>
          </p:nvSpPr>
          <p:spPr bwMode="auto">
            <a:xfrm flipV="1">
              <a:off x="1432" y="11083"/>
              <a:ext cx="0" cy="615"/>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35" name="Line 23"/>
            <p:cNvSpPr>
              <a:spLocks noChangeShapeType="1"/>
            </p:cNvSpPr>
            <p:nvPr/>
          </p:nvSpPr>
          <p:spPr bwMode="auto">
            <a:xfrm flipV="1">
              <a:off x="10503" y="11083"/>
              <a:ext cx="0" cy="615"/>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36" name="Line 24"/>
            <p:cNvSpPr>
              <a:spLocks noChangeShapeType="1"/>
            </p:cNvSpPr>
            <p:nvPr/>
          </p:nvSpPr>
          <p:spPr bwMode="auto">
            <a:xfrm>
              <a:off x="1492" y="11756"/>
              <a:ext cx="8981" cy="0"/>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pic>
          <p:nvPicPr>
            <p:cNvPr id="5145" name="Picture 2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06" y="37"/>
              <a:ext cx="8707" cy="6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Freeform 26"/>
            <p:cNvSpPr>
              <a:spLocks/>
            </p:cNvSpPr>
            <p:nvPr/>
          </p:nvSpPr>
          <p:spPr bwMode="auto">
            <a:xfrm>
              <a:off x="1016" y="-500"/>
              <a:ext cx="834" cy="834"/>
            </a:xfrm>
            <a:custGeom>
              <a:avLst/>
              <a:gdLst>
                <a:gd name="T0" fmla="+- 0 1434 1017"/>
                <a:gd name="T1" fmla="*/ T0 w 834"/>
                <a:gd name="T2" fmla="+- 0 -500 -500"/>
                <a:gd name="T3" fmla="*/ -500 h 834"/>
                <a:gd name="T4" fmla="+- 0 1359 1017"/>
                <a:gd name="T5" fmla="*/ T4 w 834"/>
                <a:gd name="T6" fmla="+- 0 -493 -500"/>
                <a:gd name="T7" fmla="*/ -493 h 834"/>
                <a:gd name="T8" fmla="+- 0 1288 1017"/>
                <a:gd name="T9" fmla="*/ T8 w 834"/>
                <a:gd name="T10" fmla="+- 0 -474 -500"/>
                <a:gd name="T11" fmla="*/ -474 h 834"/>
                <a:gd name="T12" fmla="+- 0 1223 1017"/>
                <a:gd name="T13" fmla="*/ T12 w 834"/>
                <a:gd name="T14" fmla="+- 0 -443 -500"/>
                <a:gd name="T15" fmla="*/ -443 h 834"/>
                <a:gd name="T16" fmla="+- 0 1165 1017"/>
                <a:gd name="T17" fmla="*/ T16 w 834"/>
                <a:gd name="T18" fmla="+- 0 -402 -500"/>
                <a:gd name="T19" fmla="*/ -402 h 834"/>
                <a:gd name="T20" fmla="+- 0 1115 1017"/>
                <a:gd name="T21" fmla="*/ T20 w 834"/>
                <a:gd name="T22" fmla="+- 0 -351 -500"/>
                <a:gd name="T23" fmla="*/ -351 h 834"/>
                <a:gd name="T24" fmla="+- 0 1074 1017"/>
                <a:gd name="T25" fmla="*/ T24 w 834"/>
                <a:gd name="T26" fmla="+- 0 -293 -500"/>
                <a:gd name="T27" fmla="*/ -293 h 834"/>
                <a:gd name="T28" fmla="+- 0 1043 1017"/>
                <a:gd name="T29" fmla="*/ T28 w 834"/>
                <a:gd name="T30" fmla="+- 0 -228 -500"/>
                <a:gd name="T31" fmla="*/ -228 h 834"/>
                <a:gd name="T32" fmla="+- 0 1024 1017"/>
                <a:gd name="T33" fmla="*/ T32 w 834"/>
                <a:gd name="T34" fmla="+- 0 -158 -500"/>
                <a:gd name="T35" fmla="*/ -158 h 834"/>
                <a:gd name="T36" fmla="+- 0 1017 1017"/>
                <a:gd name="T37" fmla="*/ T36 w 834"/>
                <a:gd name="T38" fmla="+- 0 -83 -500"/>
                <a:gd name="T39" fmla="*/ -83 h 834"/>
                <a:gd name="T40" fmla="+- 0 1024 1017"/>
                <a:gd name="T41" fmla="*/ T40 w 834"/>
                <a:gd name="T42" fmla="+- 0 -8 -500"/>
                <a:gd name="T43" fmla="*/ -8 h 834"/>
                <a:gd name="T44" fmla="+- 0 1043 1017"/>
                <a:gd name="T45" fmla="*/ T44 w 834"/>
                <a:gd name="T46" fmla="+- 0 63 -500"/>
                <a:gd name="T47" fmla="*/ 63 h 834"/>
                <a:gd name="T48" fmla="+- 0 1074 1017"/>
                <a:gd name="T49" fmla="*/ T48 w 834"/>
                <a:gd name="T50" fmla="+- 0 128 -500"/>
                <a:gd name="T51" fmla="*/ 128 h 834"/>
                <a:gd name="T52" fmla="+- 0 1115 1017"/>
                <a:gd name="T53" fmla="*/ T52 w 834"/>
                <a:gd name="T54" fmla="+- 0 186 -500"/>
                <a:gd name="T55" fmla="*/ 186 h 834"/>
                <a:gd name="T56" fmla="+- 0 1165 1017"/>
                <a:gd name="T57" fmla="*/ T56 w 834"/>
                <a:gd name="T58" fmla="+- 0 236 -500"/>
                <a:gd name="T59" fmla="*/ 236 h 834"/>
                <a:gd name="T60" fmla="+- 0 1223 1017"/>
                <a:gd name="T61" fmla="*/ T60 w 834"/>
                <a:gd name="T62" fmla="+- 0 277 -500"/>
                <a:gd name="T63" fmla="*/ 277 h 834"/>
                <a:gd name="T64" fmla="+- 0 1288 1017"/>
                <a:gd name="T65" fmla="*/ T64 w 834"/>
                <a:gd name="T66" fmla="+- 0 308 -500"/>
                <a:gd name="T67" fmla="*/ 308 h 834"/>
                <a:gd name="T68" fmla="+- 0 1359 1017"/>
                <a:gd name="T69" fmla="*/ T68 w 834"/>
                <a:gd name="T70" fmla="+- 0 327 -500"/>
                <a:gd name="T71" fmla="*/ 327 h 834"/>
                <a:gd name="T72" fmla="+- 0 1434 1017"/>
                <a:gd name="T73" fmla="*/ T72 w 834"/>
                <a:gd name="T74" fmla="+- 0 334 -500"/>
                <a:gd name="T75" fmla="*/ 334 h 834"/>
                <a:gd name="T76" fmla="+- 0 1509 1017"/>
                <a:gd name="T77" fmla="*/ T76 w 834"/>
                <a:gd name="T78" fmla="+- 0 327 -500"/>
                <a:gd name="T79" fmla="*/ 327 h 834"/>
                <a:gd name="T80" fmla="+- 0 1579 1017"/>
                <a:gd name="T81" fmla="*/ T80 w 834"/>
                <a:gd name="T82" fmla="+- 0 308 -500"/>
                <a:gd name="T83" fmla="*/ 308 h 834"/>
                <a:gd name="T84" fmla="+- 0 1644 1017"/>
                <a:gd name="T85" fmla="*/ T84 w 834"/>
                <a:gd name="T86" fmla="+- 0 277 -500"/>
                <a:gd name="T87" fmla="*/ 277 h 834"/>
                <a:gd name="T88" fmla="+- 0 1702 1017"/>
                <a:gd name="T89" fmla="*/ T88 w 834"/>
                <a:gd name="T90" fmla="+- 0 236 -500"/>
                <a:gd name="T91" fmla="*/ 236 h 834"/>
                <a:gd name="T92" fmla="+- 0 1753 1017"/>
                <a:gd name="T93" fmla="*/ T92 w 834"/>
                <a:gd name="T94" fmla="+- 0 186 -500"/>
                <a:gd name="T95" fmla="*/ 186 h 834"/>
                <a:gd name="T96" fmla="+- 0 1794 1017"/>
                <a:gd name="T97" fmla="*/ T96 w 834"/>
                <a:gd name="T98" fmla="+- 0 128 -500"/>
                <a:gd name="T99" fmla="*/ 128 h 834"/>
                <a:gd name="T100" fmla="+- 0 1825 1017"/>
                <a:gd name="T101" fmla="*/ T100 w 834"/>
                <a:gd name="T102" fmla="+- 0 63 -500"/>
                <a:gd name="T103" fmla="*/ 63 h 834"/>
                <a:gd name="T104" fmla="+- 0 1844 1017"/>
                <a:gd name="T105" fmla="*/ T104 w 834"/>
                <a:gd name="T106" fmla="+- 0 -8 -500"/>
                <a:gd name="T107" fmla="*/ -8 h 834"/>
                <a:gd name="T108" fmla="+- 0 1851 1017"/>
                <a:gd name="T109" fmla="*/ T108 w 834"/>
                <a:gd name="T110" fmla="+- 0 -83 -500"/>
                <a:gd name="T111" fmla="*/ -83 h 834"/>
                <a:gd name="T112" fmla="+- 0 1844 1017"/>
                <a:gd name="T113" fmla="*/ T112 w 834"/>
                <a:gd name="T114" fmla="+- 0 -158 -500"/>
                <a:gd name="T115" fmla="*/ -158 h 834"/>
                <a:gd name="T116" fmla="+- 0 1825 1017"/>
                <a:gd name="T117" fmla="*/ T116 w 834"/>
                <a:gd name="T118" fmla="+- 0 -228 -500"/>
                <a:gd name="T119" fmla="*/ -228 h 834"/>
                <a:gd name="T120" fmla="+- 0 1794 1017"/>
                <a:gd name="T121" fmla="*/ T120 w 834"/>
                <a:gd name="T122" fmla="+- 0 -293 -500"/>
                <a:gd name="T123" fmla="*/ -293 h 834"/>
                <a:gd name="T124" fmla="+- 0 1753 1017"/>
                <a:gd name="T125" fmla="*/ T124 w 834"/>
                <a:gd name="T126" fmla="+- 0 -351 -500"/>
                <a:gd name="T127" fmla="*/ -351 h 834"/>
                <a:gd name="T128" fmla="+- 0 1702 1017"/>
                <a:gd name="T129" fmla="*/ T128 w 834"/>
                <a:gd name="T130" fmla="+- 0 -402 -500"/>
                <a:gd name="T131" fmla="*/ -402 h 834"/>
                <a:gd name="T132" fmla="+- 0 1644 1017"/>
                <a:gd name="T133" fmla="*/ T132 w 834"/>
                <a:gd name="T134" fmla="+- 0 -443 -500"/>
                <a:gd name="T135" fmla="*/ -443 h 834"/>
                <a:gd name="T136" fmla="+- 0 1579 1017"/>
                <a:gd name="T137" fmla="*/ T136 w 834"/>
                <a:gd name="T138" fmla="+- 0 -474 -500"/>
                <a:gd name="T139" fmla="*/ -474 h 834"/>
                <a:gd name="T140" fmla="+- 0 1509 1017"/>
                <a:gd name="T141" fmla="*/ T140 w 834"/>
                <a:gd name="T142" fmla="+- 0 -493 -500"/>
                <a:gd name="T143" fmla="*/ -493 h 834"/>
                <a:gd name="T144" fmla="+- 0 1434 1017"/>
                <a:gd name="T145" fmla="*/ T144 w 834"/>
                <a:gd name="T146" fmla="+- 0 -500 -500"/>
                <a:gd name="T147" fmla="*/ -500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7"/>
                  </a:lnTo>
                  <a:lnTo>
                    <a:pt x="271" y="26"/>
                  </a:lnTo>
                  <a:lnTo>
                    <a:pt x="206" y="57"/>
                  </a:lnTo>
                  <a:lnTo>
                    <a:pt x="148" y="98"/>
                  </a:lnTo>
                  <a:lnTo>
                    <a:pt x="98" y="149"/>
                  </a:lnTo>
                  <a:lnTo>
                    <a:pt x="57" y="207"/>
                  </a:lnTo>
                  <a:lnTo>
                    <a:pt x="26" y="272"/>
                  </a:lnTo>
                  <a:lnTo>
                    <a:pt x="7" y="342"/>
                  </a:lnTo>
                  <a:lnTo>
                    <a:pt x="0" y="417"/>
                  </a:lnTo>
                  <a:lnTo>
                    <a:pt x="7" y="492"/>
                  </a:lnTo>
                  <a:lnTo>
                    <a:pt x="26" y="563"/>
                  </a:lnTo>
                  <a:lnTo>
                    <a:pt x="57" y="628"/>
                  </a:lnTo>
                  <a:lnTo>
                    <a:pt x="98" y="686"/>
                  </a:lnTo>
                  <a:lnTo>
                    <a:pt x="148" y="736"/>
                  </a:lnTo>
                  <a:lnTo>
                    <a:pt x="206" y="777"/>
                  </a:lnTo>
                  <a:lnTo>
                    <a:pt x="271" y="808"/>
                  </a:lnTo>
                  <a:lnTo>
                    <a:pt x="342" y="827"/>
                  </a:lnTo>
                  <a:lnTo>
                    <a:pt x="417" y="834"/>
                  </a:lnTo>
                  <a:lnTo>
                    <a:pt x="492" y="827"/>
                  </a:lnTo>
                  <a:lnTo>
                    <a:pt x="562" y="808"/>
                  </a:lnTo>
                  <a:lnTo>
                    <a:pt x="627" y="777"/>
                  </a:lnTo>
                  <a:lnTo>
                    <a:pt x="685" y="736"/>
                  </a:lnTo>
                  <a:lnTo>
                    <a:pt x="736" y="686"/>
                  </a:lnTo>
                  <a:lnTo>
                    <a:pt x="777" y="628"/>
                  </a:lnTo>
                  <a:lnTo>
                    <a:pt x="808" y="563"/>
                  </a:lnTo>
                  <a:lnTo>
                    <a:pt x="827" y="492"/>
                  </a:lnTo>
                  <a:lnTo>
                    <a:pt x="834" y="417"/>
                  </a:lnTo>
                  <a:lnTo>
                    <a:pt x="827" y="342"/>
                  </a:lnTo>
                  <a:lnTo>
                    <a:pt x="808" y="272"/>
                  </a:lnTo>
                  <a:lnTo>
                    <a:pt x="777" y="207"/>
                  </a:lnTo>
                  <a:lnTo>
                    <a:pt x="736" y="149"/>
                  </a:lnTo>
                  <a:lnTo>
                    <a:pt x="685" y="98"/>
                  </a:lnTo>
                  <a:lnTo>
                    <a:pt x="627" y="57"/>
                  </a:lnTo>
                  <a:lnTo>
                    <a:pt x="562" y="26"/>
                  </a:lnTo>
                  <a:lnTo>
                    <a:pt x="492" y="7"/>
                  </a:lnTo>
                  <a:lnTo>
                    <a:pt x="417"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38" name="Freeform 27"/>
            <p:cNvSpPr>
              <a:spLocks/>
            </p:cNvSpPr>
            <p:nvPr/>
          </p:nvSpPr>
          <p:spPr bwMode="auto">
            <a:xfrm>
              <a:off x="1016" y="-500"/>
              <a:ext cx="834" cy="834"/>
            </a:xfrm>
            <a:custGeom>
              <a:avLst/>
              <a:gdLst>
                <a:gd name="T0" fmla="+- 0 1434 1017"/>
                <a:gd name="T1" fmla="*/ T0 w 834"/>
                <a:gd name="T2" fmla="+- 0 334 -500"/>
                <a:gd name="T3" fmla="*/ 334 h 834"/>
                <a:gd name="T4" fmla="+- 0 1509 1017"/>
                <a:gd name="T5" fmla="*/ T4 w 834"/>
                <a:gd name="T6" fmla="+- 0 327 -500"/>
                <a:gd name="T7" fmla="*/ 327 h 834"/>
                <a:gd name="T8" fmla="+- 0 1579 1017"/>
                <a:gd name="T9" fmla="*/ T8 w 834"/>
                <a:gd name="T10" fmla="+- 0 308 -500"/>
                <a:gd name="T11" fmla="*/ 308 h 834"/>
                <a:gd name="T12" fmla="+- 0 1644 1017"/>
                <a:gd name="T13" fmla="*/ T12 w 834"/>
                <a:gd name="T14" fmla="+- 0 277 -500"/>
                <a:gd name="T15" fmla="*/ 277 h 834"/>
                <a:gd name="T16" fmla="+- 0 1702 1017"/>
                <a:gd name="T17" fmla="*/ T16 w 834"/>
                <a:gd name="T18" fmla="+- 0 236 -500"/>
                <a:gd name="T19" fmla="*/ 236 h 834"/>
                <a:gd name="T20" fmla="+- 0 1753 1017"/>
                <a:gd name="T21" fmla="*/ T20 w 834"/>
                <a:gd name="T22" fmla="+- 0 186 -500"/>
                <a:gd name="T23" fmla="*/ 186 h 834"/>
                <a:gd name="T24" fmla="+- 0 1794 1017"/>
                <a:gd name="T25" fmla="*/ T24 w 834"/>
                <a:gd name="T26" fmla="+- 0 128 -500"/>
                <a:gd name="T27" fmla="*/ 128 h 834"/>
                <a:gd name="T28" fmla="+- 0 1825 1017"/>
                <a:gd name="T29" fmla="*/ T28 w 834"/>
                <a:gd name="T30" fmla="+- 0 63 -500"/>
                <a:gd name="T31" fmla="*/ 63 h 834"/>
                <a:gd name="T32" fmla="+- 0 1844 1017"/>
                <a:gd name="T33" fmla="*/ T32 w 834"/>
                <a:gd name="T34" fmla="+- 0 -8 -500"/>
                <a:gd name="T35" fmla="*/ -8 h 834"/>
                <a:gd name="T36" fmla="+- 0 1851 1017"/>
                <a:gd name="T37" fmla="*/ T36 w 834"/>
                <a:gd name="T38" fmla="+- 0 -83 -500"/>
                <a:gd name="T39" fmla="*/ -83 h 834"/>
                <a:gd name="T40" fmla="+- 0 1844 1017"/>
                <a:gd name="T41" fmla="*/ T40 w 834"/>
                <a:gd name="T42" fmla="+- 0 -158 -500"/>
                <a:gd name="T43" fmla="*/ -158 h 834"/>
                <a:gd name="T44" fmla="+- 0 1825 1017"/>
                <a:gd name="T45" fmla="*/ T44 w 834"/>
                <a:gd name="T46" fmla="+- 0 -228 -500"/>
                <a:gd name="T47" fmla="*/ -228 h 834"/>
                <a:gd name="T48" fmla="+- 0 1794 1017"/>
                <a:gd name="T49" fmla="*/ T48 w 834"/>
                <a:gd name="T50" fmla="+- 0 -293 -500"/>
                <a:gd name="T51" fmla="*/ -293 h 834"/>
                <a:gd name="T52" fmla="+- 0 1753 1017"/>
                <a:gd name="T53" fmla="*/ T52 w 834"/>
                <a:gd name="T54" fmla="+- 0 -351 -500"/>
                <a:gd name="T55" fmla="*/ -351 h 834"/>
                <a:gd name="T56" fmla="+- 0 1702 1017"/>
                <a:gd name="T57" fmla="*/ T56 w 834"/>
                <a:gd name="T58" fmla="+- 0 -402 -500"/>
                <a:gd name="T59" fmla="*/ -402 h 834"/>
                <a:gd name="T60" fmla="+- 0 1644 1017"/>
                <a:gd name="T61" fmla="*/ T60 w 834"/>
                <a:gd name="T62" fmla="+- 0 -443 -500"/>
                <a:gd name="T63" fmla="*/ -443 h 834"/>
                <a:gd name="T64" fmla="+- 0 1579 1017"/>
                <a:gd name="T65" fmla="*/ T64 w 834"/>
                <a:gd name="T66" fmla="+- 0 -474 -500"/>
                <a:gd name="T67" fmla="*/ -474 h 834"/>
                <a:gd name="T68" fmla="+- 0 1509 1017"/>
                <a:gd name="T69" fmla="*/ T68 w 834"/>
                <a:gd name="T70" fmla="+- 0 -493 -500"/>
                <a:gd name="T71" fmla="*/ -493 h 834"/>
                <a:gd name="T72" fmla="+- 0 1434 1017"/>
                <a:gd name="T73" fmla="*/ T72 w 834"/>
                <a:gd name="T74" fmla="+- 0 -500 -500"/>
                <a:gd name="T75" fmla="*/ -500 h 834"/>
                <a:gd name="T76" fmla="+- 0 1359 1017"/>
                <a:gd name="T77" fmla="*/ T76 w 834"/>
                <a:gd name="T78" fmla="+- 0 -493 -500"/>
                <a:gd name="T79" fmla="*/ -493 h 834"/>
                <a:gd name="T80" fmla="+- 0 1288 1017"/>
                <a:gd name="T81" fmla="*/ T80 w 834"/>
                <a:gd name="T82" fmla="+- 0 -474 -500"/>
                <a:gd name="T83" fmla="*/ -474 h 834"/>
                <a:gd name="T84" fmla="+- 0 1223 1017"/>
                <a:gd name="T85" fmla="*/ T84 w 834"/>
                <a:gd name="T86" fmla="+- 0 -443 -500"/>
                <a:gd name="T87" fmla="*/ -443 h 834"/>
                <a:gd name="T88" fmla="+- 0 1165 1017"/>
                <a:gd name="T89" fmla="*/ T88 w 834"/>
                <a:gd name="T90" fmla="+- 0 -402 -500"/>
                <a:gd name="T91" fmla="*/ -402 h 834"/>
                <a:gd name="T92" fmla="+- 0 1115 1017"/>
                <a:gd name="T93" fmla="*/ T92 w 834"/>
                <a:gd name="T94" fmla="+- 0 -351 -500"/>
                <a:gd name="T95" fmla="*/ -351 h 834"/>
                <a:gd name="T96" fmla="+- 0 1074 1017"/>
                <a:gd name="T97" fmla="*/ T96 w 834"/>
                <a:gd name="T98" fmla="+- 0 -293 -500"/>
                <a:gd name="T99" fmla="*/ -293 h 834"/>
                <a:gd name="T100" fmla="+- 0 1043 1017"/>
                <a:gd name="T101" fmla="*/ T100 w 834"/>
                <a:gd name="T102" fmla="+- 0 -228 -500"/>
                <a:gd name="T103" fmla="*/ -228 h 834"/>
                <a:gd name="T104" fmla="+- 0 1024 1017"/>
                <a:gd name="T105" fmla="*/ T104 w 834"/>
                <a:gd name="T106" fmla="+- 0 -158 -500"/>
                <a:gd name="T107" fmla="*/ -158 h 834"/>
                <a:gd name="T108" fmla="+- 0 1017 1017"/>
                <a:gd name="T109" fmla="*/ T108 w 834"/>
                <a:gd name="T110" fmla="+- 0 -83 -500"/>
                <a:gd name="T111" fmla="*/ -83 h 834"/>
                <a:gd name="T112" fmla="+- 0 1024 1017"/>
                <a:gd name="T113" fmla="*/ T112 w 834"/>
                <a:gd name="T114" fmla="+- 0 -8 -500"/>
                <a:gd name="T115" fmla="*/ -8 h 834"/>
                <a:gd name="T116" fmla="+- 0 1043 1017"/>
                <a:gd name="T117" fmla="*/ T116 w 834"/>
                <a:gd name="T118" fmla="+- 0 63 -500"/>
                <a:gd name="T119" fmla="*/ 63 h 834"/>
                <a:gd name="T120" fmla="+- 0 1074 1017"/>
                <a:gd name="T121" fmla="*/ T120 w 834"/>
                <a:gd name="T122" fmla="+- 0 128 -500"/>
                <a:gd name="T123" fmla="*/ 128 h 834"/>
                <a:gd name="T124" fmla="+- 0 1115 1017"/>
                <a:gd name="T125" fmla="*/ T124 w 834"/>
                <a:gd name="T126" fmla="+- 0 186 -500"/>
                <a:gd name="T127" fmla="*/ 186 h 834"/>
                <a:gd name="T128" fmla="+- 0 1165 1017"/>
                <a:gd name="T129" fmla="*/ T128 w 834"/>
                <a:gd name="T130" fmla="+- 0 236 -500"/>
                <a:gd name="T131" fmla="*/ 236 h 834"/>
                <a:gd name="T132" fmla="+- 0 1223 1017"/>
                <a:gd name="T133" fmla="*/ T132 w 834"/>
                <a:gd name="T134" fmla="+- 0 277 -500"/>
                <a:gd name="T135" fmla="*/ 277 h 834"/>
                <a:gd name="T136" fmla="+- 0 1288 1017"/>
                <a:gd name="T137" fmla="*/ T136 w 834"/>
                <a:gd name="T138" fmla="+- 0 308 -500"/>
                <a:gd name="T139" fmla="*/ 308 h 834"/>
                <a:gd name="T140" fmla="+- 0 1359 1017"/>
                <a:gd name="T141" fmla="*/ T140 w 834"/>
                <a:gd name="T142" fmla="+- 0 327 -500"/>
                <a:gd name="T143" fmla="*/ 327 h 834"/>
                <a:gd name="T144" fmla="+- 0 1434 1017"/>
                <a:gd name="T145" fmla="*/ T144 w 834"/>
                <a:gd name="T146" fmla="+- 0 334 -500"/>
                <a:gd name="T147" fmla="*/ 334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834"/>
                  </a:moveTo>
                  <a:lnTo>
                    <a:pt x="492" y="827"/>
                  </a:lnTo>
                  <a:lnTo>
                    <a:pt x="562" y="808"/>
                  </a:lnTo>
                  <a:lnTo>
                    <a:pt x="627" y="777"/>
                  </a:lnTo>
                  <a:lnTo>
                    <a:pt x="685" y="736"/>
                  </a:lnTo>
                  <a:lnTo>
                    <a:pt x="736" y="686"/>
                  </a:lnTo>
                  <a:lnTo>
                    <a:pt x="777" y="628"/>
                  </a:lnTo>
                  <a:lnTo>
                    <a:pt x="808" y="563"/>
                  </a:lnTo>
                  <a:lnTo>
                    <a:pt x="827" y="492"/>
                  </a:lnTo>
                  <a:lnTo>
                    <a:pt x="834" y="417"/>
                  </a:lnTo>
                  <a:lnTo>
                    <a:pt x="827" y="342"/>
                  </a:lnTo>
                  <a:lnTo>
                    <a:pt x="808" y="272"/>
                  </a:lnTo>
                  <a:lnTo>
                    <a:pt x="777" y="207"/>
                  </a:lnTo>
                  <a:lnTo>
                    <a:pt x="736" y="149"/>
                  </a:lnTo>
                  <a:lnTo>
                    <a:pt x="685" y="98"/>
                  </a:lnTo>
                  <a:lnTo>
                    <a:pt x="627" y="57"/>
                  </a:lnTo>
                  <a:lnTo>
                    <a:pt x="562" y="26"/>
                  </a:lnTo>
                  <a:lnTo>
                    <a:pt x="492" y="7"/>
                  </a:lnTo>
                  <a:lnTo>
                    <a:pt x="417" y="0"/>
                  </a:lnTo>
                  <a:lnTo>
                    <a:pt x="342" y="7"/>
                  </a:lnTo>
                  <a:lnTo>
                    <a:pt x="271" y="26"/>
                  </a:lnTo>
                  <a:lnTo>
                    <a:pt x="206" y="57"/>
                  </a:lnTo>
                  <a:lnTo>
                    <a:pt x="148" y="98"/>
                  </a:lnTo>
                  <a:lnTo>
                    <a:pt x="98" y="149"/>
                  </a:lnTo>
                  <a:lnTo>
                    <a:pt x="57" y="207"/>
                  </a:lnTo>
                  <a:lnTo>
                    <a:pt x="26" y="272"/>
                  </a:lnTo>
                  <a:lnTo>
                    <a:pt x="7" y="342"/>
                  </a:lnTo>
                  <a:lnTo>
                    <a:pt x="0" y="417"/>
                  </a:lnTo>
                  <a:lnTo>
                    <a:pt x="7" y="492"/>
                  </a:lnTo>
                  <a:lnTo>
                    <a:pt x="26" y="563"/>
                  </a:lnTo>
                  <a:lnTo>
                    <a:pt x="57" y="628"/>
                  </a:lnTo>
                  <a:lnTo>
                    <a:pt x="98" y="686"/>
                  </a:lnTo>
                  <a:lnTo>
                    <a:pt x="148" y="736"/>
                  </a:lnTo>
                  <a:lnTo>
                    <a:pt x="206" y="777"/>
                  </a:lnTo>
                  <a:lnTo>
                    <a:pt x="271" y="808"/>
                  </a:lnTo>
                  <a:lnTo>
                    <a:pt x="342" y="827"/>
                  </a:lnTo>
                  <a:lnTo>
                    <a:pt x="417" y="834"/>
                  </a:lnTo>
                  <a:close/>
                </a:path>
              </a:pathLst>
            </a:custGeom>
            <a:noFill/>
            <a:ln w="12700">
              <a:solidFill>
                <a:srgbClr val="FFFFFF"/>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39" name="AutoShape 28"/>
            <p:cNvSpPr>
              <a:spLocks/>
            </p:cNvSpPr>
            <p:nvPr/>
          </p:nvSpPr>
          <p:spPr bwMode="auto">
            <a:xfrm>
              <a:off x="1119" y="-415"/>
              <a:ext cx="590" cy="590"/>
            </a:xfrm>
            <a:custGeom>
              <a:avLst/>
              <a:gdLst>
                <a:gd name="T0" fmla="+- 0 1413 1119"/>
                <a:gd name="T1" fmla="*/ T0 w 590"/>
                <a:gd name="T2" fmla="+- 0 -45 -415"/>
                <a:gd name="T3" fmla="*/ -45 h 590"/>
                <a:gd name="T4" fmla="+- 0 1383 1119"/>
                <a:gd name="T5" fmla="*/ T4 w 590"/>
                <a:gd name="T6" fmla="+- 0 -49 -415"/>
                <a:gd name="T7" fmla="*/ -49 h 590"/>
                <a:gd name="T8" fmla="+- 0 1377 1119"/>
                <a:gd name="T9" fmla="*/ T8 w 590"/>
                <a:gd name="T10" fmla="+- 0 -7 -415"/>
                <a:gd name="T11" fmla="*/ -7 h 590"/>
                <a:gd name="T12" fmla="+- 0 1386 1119"/>
                <a:gd name="T13" fmla="*/ T12 w 590"/>
                <a:gd name="T14" fmla="+- 0 39 -415"/>
                <a:gd name="T15" fmla="*/ 39 h 590"/>
                <a:gd name="T16" fmla="+- 0 1416 1119"/>
                <a:gd name="T17" fmla="*/ T16 w 590"/>
                <a:gd name="T18" fmla="+- 0 33 -415"/>
                <a:gd name="T19" fmla="*/ 33 h 590"/>
                <a:gd name="T20" fmla="+- 0 1701 1119"/>
                <a:gd name="T21" fmla="*/ T20 w 590"/>
                <a:gd name="T22" fmla="+- 0 143 -415"/>
                <a:gd name="T23" fmla="*/ 143 h 590"/>
                <a:gd name="T24" fmla="+- 0 1630 1119"/>
                <a:gd name="T25" fmla="*/ T24 w 590"/>
                <a:gd name="T26" fmla="+- 0 94 -415"/>
                <a:gd name="T27" fmla="*/ 94 h 590"/>
                <a:gd name="T28" fmla="+- 0 1517 1119"/>
                <a:gd name="T29" fmla="*/ T28 w 590"/>
                <a:gd name="T30" fmla="+- 0 22 -415"/>
                <a:gd name="T31" fmla="*/ 22 h 590"/>
                <a:gd name="T32" fmla="+- 0 1630 1119"/>
                <a:gd name="T33" fmla="*/ T32 w 590"/>
                <a:gd name="T34" fmla="+- 0 35 -415"/>
                <a:gd name="T35" fmla="*/ 35 h 590"/>
                <a:gd name="T36" fmla="+- 0 1579 1119"/>
                <a:gd name="T37" fmla="*/ T36 w 590"/>
                <a:gd name="T38" fmla="+- 0 -42 -415"/>
                <a:gd name="T39" fmla="*/ -42 h 590"/>
                <a:gd name="T40" fmla="+- 0 1662 1119"/>
                <a:gd name="T41" fmla="*/ T40 w 590"/>
                <a:gd name="T42" fmla="+- 0 -129 -415"/>
                <a:gd name="T43" fmla="*/ -129 h 590"/>
                <a:gd name="T44" fmla="+- 0 1658 1119"/>
                <a:gd name="T45" fmla="*/ T44 w 590"/>
                <a:gd name="T46" fmla="+- 0 -167 -415"/>
                <a:gd name="T47" fmla="*/ -167 h 590"/>
                <a:gd name="T48" fmla="+- 0 1635 1119"/>
                <a:gd name="T49" fmla="*/ T48 w 590"/>
                <a:gd name="T50" fmla="+- 0 -144 -415"/>
                <a:gd name="T51" fmla="*/ -144 h 590"/>
                <a:gd name="T52" fmla="+- 0 1386 1119"/>
                <a:gd name="T53" fmla="*/ T52 w 590"/>
                <a:gd name="T54" fmla="+- 0 101 -415"/>
                <a:gd name="T55" fmla="*/ 101 h 590"/>
                <a:gd name="T56" fmla="+- 0 1351 1119"/>
                <a:gd name="T57" fmla="*/ T56 w 590"/>
                <a:gd name="T58" fmla="+- 0 26 -415"/>
                <a:gd name="T59" fmla="*/ 26 h 590"/>
                <a:gd name="T60" fmla="+- 0 1353 1119"/>
                <a:gd name="T61" fmla="*/ T60 w 590"/>
                <a:gd name="T62" fmla="+- 0 -52 -415"/>
                <a:gd name="T63" fmla="*/ -52 h 590"/>
                <a:gd name="T64" fmla="+- 0 1263 1119"/>
                <a:gd name="T65" fmla="*/ T64 w 590"/>
                <a:gd name="T66" fmla="+- 0 -146 -415"/>
                <a:gd name="T67" fmla="*/ -146 h 590"/>
                <a:gd name="T68" fmla="+- 0 1213 1119"/>
                <a:gd name="T69" fmla="*/ T68 w 590"/>
                <a:gd name="T70" fmla="+- 0 -189 -415"/>
                <a:gd name="T71" fmla="*/ -189 h 590"/>
                <a:gd name="T72" fmla="+- 0 1184 1119"/>
                <a:gd name="T73" fmla="*/ T72 w 590"/>
                <a:gd name="T74" fmla="+- 0 -161 -415"/>
                <a:gd name="T75" fmla="*/ -161 h 590"/>
                <a:gd name="T76" fmla="+- 0 1164 1119"/>
                <a:gd name="T77" fmla="*/ T76 w 590"/>
                <a:gd name="T78" fmla="+- 0 -180 -415"/>
                <a:gd name="T79" fmla="*/ -180 h 590"/>
                <a:gd name="T80" fmla="+- 0 1157 1119"/>
                <a:gd name="T81" fmla="*/ T80 w 590"/>
                <a:gd name="T82" fmla="+- 0 -205 -415"/>
                <a:gd name="T83" fmla="*/ -205 h 590"/>
                <a:gd name="T84" fmla="+- 0 1336 1119"/>
                <a:gd name="T85" fmla="*/ T84 w 590"/>
                <a:gd name="T86" fmla="+- 0 -385 -415"/>
                <a:gd name="T87" fmla="*/ -385 h 590"/>
                <a:gd name="T88" fmla="+- 0 1364 1119"/>
                <a:gd name="T89" fmla="*/ T88 w 590"/>
                <a:gd name="T90" fmla="+- 0 -359 -415"/>
                <a:gd name="T91" fmla="*/ -359 h 590"/>
                <a:gd name="T92" fmla="+- 0 1351 1119"/>
                <a:gd name="T93" fmla="*/ T92 w 590"/>
                <a:gd name="T94" fmla="+- 0 -328 -415"/>
                <a:gd name="T95" fmla="*/ -328 h 590"/>
                <a:gd name="T96" fmla="+- 0 1272 1119"/>
                <a:gd name="T97" fmla="*/ T96 w 590"/>
                <a:gd name="T98" fmla="+- 0 -217 -415"/>
                <a:gd name="T99" fmla="*/ -217 h 590"/>
                <a:gd name="T100" fmla="+- 0 1359 1119"/>
                <a:gd name="T101" fmla="*/ T100 w 590"/>
                <a:gd name="T102" fmla="+- 0 -290 -415"/>
                <a:gd name="T103" fmla="*/ -290 h 590"/>
                <a:gd name="T104" fmla="+- 0 1415 1119"/>
                <a:gd name="T105" fmla="*/ T104 w 590"/>
                <a:gd name="T106" fmla="+- 0 -243 -415"/>
                <a:gd name="T107" fmla="*/ -243 h 590"/>
                <a:gd name="T108" fmla="+- 0 1481 1119"/>
                <a:gd name="T109" fmla="*/ T108 w 590"/>
                <a:gd name="T110" fmla="+- 0 -181 -415"/>
                <a:gd name="T111" fmla="*/ -181 h 590"/>
                <a:gd name="T112" fmla="+- 0 1560 1119"/>
                <a:gd name="T113" fmla="*/ T112 w 590"/>
                <a:gd name="T114" fmla="+- 0 -183 -415"/>
                <a:gd name="T115" fmla="*/ -183 h 590"/>
                <a:gd name="T116" fmla="+- 0 1635 1119"/>
                <a:gd name="T117" fmla="*/ T116 w 590"/>
                <a:gd name="T118" fmla="+- 0 -148 -415"/>
                <a:gd name="T119" fmla="*/ -148 h 590"/>
                <a:gd name="T120" fmla="+- 0 1635 1119"/>
                <a:gd name="T121" fmla="*/ T120 w 590"/>
                <a:gd name="T122" fmla="+- 0 -186 -415"/>
                <a:gd name="T123" fmla="*/ -186 h 590"/>
                <a:gd name="T124" fmla="+- 0 1548 1119"/>
                <a:gd name="T125" fmla="*/ T124 w 590"/>
                <a:gd name="T126" fmla="+- 0 -217 -415"/>
                <a:gd name="T127" fmla="*/ -217 h 590"/>
                <a:gd name="T128" fmla="+- 0 1493 1119"/>
                <a:gd name="T129" fmla="*/ T128 w 590"/>
                <a:gd name="T130" fmla="+- 0 -217 -415"/>
                <a:gd name="T131" fmla="*/ -217 h 590"/>
                <a:gd name="T132" fmla="+- 0 1410 1119"/>
                <a:gd name="T133" fmla="*/ T132 w 590"/>
                <a:gd name="T134" fmla="+- 0 -294 -415"/>
                <a:gd name="T135" fmla="*/ -294 h 590"/>
                <a:gd name="T136" fmla="+- 0 1386 1119"/>
                <a:gd name="T137" fmla="*/ T136 w 590"/>
                <a:gd name="T138" fmla="+- 0 -314 -415"/>
                <a:gd name="T139" fmla="*/ -314 h 590"/>
                <a:gd name="T140" fmla="+- 0 1396 1119"/>
                <a:gd name="T141" fmla="*/ T140 w 590"/>
                <a:gd name="T142" fmla="+- 0 -371 -415"/>
                <a:gd name="T143" fmla="*/ -371 h 590"/>
                <a:gd name="T144" fmla="+- 0 1379 1119"/>
                <a:gd name="T145" fmla="*/ T144 w 590"/>
                <a:gd name="T146" fmla="+- 0 -391 -415"/>
                <a:gd name="T147" fmla="*/ -391 h 590"/>
                <a:gd name="T148" fmla="+- 0 1355 1119"/>
                <a:gd name="T149" fmla="*/ T148 w 590"/>
                <a:gd name="T150" fmla="+- 0 -410 -415"/>
                <a:gd name="T151" fmla="*/ -410 h 590"/>
                <a:gd name="T152" fmla="+- 0 1300 1119"/>
                <a:gd name="T153" fmla="*/ T152 w 590"/>
                <a:gd name="T154" fmla="+- 0 -396 -415"/>
                <a:gd name="T155" fmla="*/ -396 h 590"/>
                <a:gd name="T156" fmla="+- 0 1133 1119"/>
                <a:gd name="T157" fmla="*/ T156 w 590"/>
                <a:gd name="T158" fmla="+- 0 -228 -415"/>
                <a:gd name="T159" fmla="*/ -228 h 590"/>
                <a:gd name="T160" fmla="+- 0 1119 1119"/>
                <a:gd name="T161" fmla="*/ T160 w 590"/>
                <a:gd name="T162" fmla="+- 0 -187 -415"/>
                <a:gd name="T163" fmla="*/ -187 h 590"/>
                <a:gd name="T164" fmla="+- 0 1148 1119"/>
                <a:gd name="T165" fmla="*/ T164 w 590"/>
                <a:gd name="T166" fmla="+- 0 -149 -415"/>
                <a:gd name="T167" fmla="*/ -149 h 590"/>
                <a:gd name="T168" fmla="+- 0 1189 1119"/>
                <a:gd name="T169" fmla="*/ T168 w 590"/>
                <a:gd name="T170" fmla="+- 0 -132 -415"/>
                <a:gd name="T171" fmla="*/ -132 h 590"/>
                <a:gd name="T172" fmla="+- 0 1270 1119"/>
                <a:gd name="T173" fmla="*/ T172 w 590"/>
                <a:gd name="T174" fmla="+- 0 -94 -415"/>
                <a:gd name="T175" fmla="*/ -94 h 590"/>
                <a:gd name="T176" fmla="+- 0 1317 1119"/>
                <a:gd name="T177" fmla="*/ T176 w 590"/>
                <a:gd name="T178" fmla="+- 0 -41 -415"/>
                <a:gd name="T179" fmla="*/ -41 h 590"/>
                <a:gd name="T180" fmla="+- 0 1320 1119"/>
                <a:gd name="T181" fmla="*/ T180 w 590"/>
                <a:gd name="T182" fmla="+- 0 36 -415"/>
                <a:gd name="T183" fmla="*/ 36 h 590"/>
                <a:gd name="T184" fmla="+- 0 1365 1119"/>
                <a:gd name="T185" fmla="*/ T184 w 590"/>
                <a:gd name="T186" fmla="+- 0 123 -415"/>
                <a:gd name="T187" fmla="*/ 123 h 590"/>
                <a:gd name="T188" fmla="+- 0 1426 1119"/>
                <a:gd name="T189" fmla="*/ T188 w 590"/>
                <a:gd name="T190" fmla="+- 0 112 -415"/>
                <a:gd name="T191" fmla="*/ 112 h 590"/>
                <a:gd name="T192" fmla="+- 0 1687 1119"/>
                <a:gd name="T193" fmla="*/ T192 w 590"/>
                <a:gd name="T194" fmla="+- 0 175 -415"/>
                <a:gd name="T195" fmla="*/ 175 h 590"/>
                <a:gd name="T196" fmla="+- 0 1708 1119"/>
                <a:gd name="T197" fmla="*/ T196 w 590"/>
                <a:gd name="T198" fmla="+- 0 160 -415"/>
                <a:gd name="T199" fmla="*/ 160 h 59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Lst>
              <a:rect l="0" t="0" r="r" b="b"/>
              <a:pathLst>
                <a:path w="590" h="590">
                  <a:moveTo>
                    <a:pt x="297" y="448"/>
                  </a:moveTo>
                  <a:lnTo>
                    <a:pt x="295" y="409"/>
                  </a:lnTo>
                  <a:lnTo>
                    <a:pt x="294" y="370"/>
                  </a:lnTo>
                  <a:lnTo>
                    <a:pt x="290" y="363"/>
                  </a:lnTo>
                  <a:lnTo>
                    <a:pt x="271" y="360"/>
                  </a:lnTo>
                  <a:lnTo>
                    <a:pt x="264" y="366"/>
                  </a:lnTo>
                  <a:lnTo>
                    <a:pt x="260" y="386"/>
                  </a:lnTo>
                  <a:lnTo>
                    <a:pt x="260" y="396"/>
                  </a:lnTo>
                  <a:lnTo>
                    <a:pt x="258" y="408"/>
                  </a:lnTo>
                  <a:lnTo>
                    <a:pt x="260" y="419"/>
                  </a:lnTo>
                  <a:lnTo>
                    <a:pt x="262" y="432"/>
                  </a:lnTo>
                  <a:lnTo>
                    <a:pt x="267" y="454"/>
                  </a:lnTo>
                  <a:lnTo>
                    <a:pt x="273" y="459"/>
                  </a:lnTo>
                  <a:lnTo>
                    <a:pt x="293" y="455"/>
                  </a:lnTo>
                  <a:lnTo>
                    <a:pt x="297" y="448"/>
                  </a:lnTo>
                  <a:close/>
                  <a:moveTo>
                    <a:pt x="589" y="575"/>
                  </a:moveTo>
                  <a:lnTo>
                    <a:pt x="588" y="568"/>
                  </a:lnTo>
                  <a:lnTo>
                    <a:pt x="582" y="558"/>
                  </a:lnTo>
                  <a:lnTo>
                    <a:pt x="551" y="511"/>
                  </a:lnTo>
                  <a:lnTo>
                    <a:pt x="511" y="450"/>
                  </a:lnTo>
                  <a:lnTo>
                    <a:pt x="511" y="509"/>
                  </a:lnTo>
                  <a:lnTo>
                    <a:pt x="509" y="511"/>
                  </a:lnTo>
                  <a:lnTo>
                    <a:pt x="433" y="460"/>
                  </a:lnTo>
                  <a:lnTo>
                    <a:pt x="398" y="437"/>
                  </a:lnTo>
                  <a:lnTo>
                    <a:pt x="437" y="398"/>
                  </a:lnTo>
                  <a:lnTo>
                    <a:pt x="511" y="509"/>
                  </a:lnTo>
                  <a:lnTo>
                    <a:pt x="511" y="450"/>
                  </a:lnTo>
                  <a:lnTo>
                    <a:pt x="476" y="398"/>
                  </a:lnTo>
                  <a:lnTo>
                    <a:pt x="468" y="385"/>
                  </a:lnTo>
                  <a:lnTo>
                    <a:pt x="460" y="373"/>
                  </a:lnTo>
                  <a:lnTo>
                    <a:pt x="513" y="321"/>
                  </a:lnTo>
                  <a:lnTo>
                    <a:pt x="530" y="304"/>
                  </a:lnTo>
                  <a:lnTo>
                    <a:pt x="543" y="286"/>
                  </a:lnTo>
                  <a:lnTo>
                    <a:pt x="545" y="267"/>
                  </a:lnTo>
                  <a:lnTo>
                    <a:pt x="545" y="266"/>
                  </a:lnTo>
                  <a:lnTo>
                    <a:pt x="539" y="248"/>
                  </a:lnTo>
                  <a:lnTo>
                    <a:pt x="523" y="232"/>
                  </a:lnTo>
                  <a:lnTo>
                    <a:pt x="516" y="229"/>
                  </a:lnTo>
                  <a:lnTo>
                    <a:pt x="516" y="271"/>
                  </a:lnTo>
                  <a:lnTo>
                    <a:pt x="466" y="321"/>
                  </a:lnTo>
                  <a:lnTo>
                    <a:pt x="271" y="516"/>
                  </a:lnTo>
                  <a:lnTo>
                    <a:pt x="267" y="516"/>
                  </a:lnTo>
                  <a:lnTo>
                    <a:pt x="259" y="504"/>
                  </a:lnTo>
                  <a:lnTo>
                    <a:pt x="242" y="473"/>
                  </a:lnTo>
                  <a:lnTo>
                    <a:pt x="232" y="441"/>
                  </a:lnTo>
                  <a:lnTo>
                    <a:pt x="229" y="408"/>
                  </a:lnTo>
                  <a:lnTo>
                    <a:pt x="232" y="373"/>
                  </a:lnTo>
                  <a:lnTo>
                    <a:pt x="234" y="363"/>
                  </a:lnTo>
                  <a:lnTo>
                    <a:pt x="232" y="356"/>
                  </a:lnTo>
                  <a:lnTo>
                    <a:pt x="197" y="321"/>
                  </a:lnTo>
                  <a:lnTo>
                    <a:pt x="144" y="269"/>
                  </a:lnTo>
                  <a:lnTo>
                    <a:pt x="130" y="254"/>
                  </a:lnTo>
                  <a:lnTo>
                    <a:pt x="102" y="226"/>
                  </a:lnTo>
                  <a:lnTo>
                    <a:pt x="94" y="226"/>
                  </a:lnTo>
                  <a:lnTo>
                    <a:pt x="80" y="239"/>
                  </a:lnTo>
                  <a:lnTo>
                    <a:pt x="77" y="242"/>
                  </a:lnTo>
                  <a:lnTo>
                    <a:pt x="65" y="254"/>
                  </a:lnTo>
                  <a:lnTo>
                    <a:pt x="57" y="249"/>
                  </a:lnTo>
                  <a:lnTo>
                    <a:pt x="52" y="242"/>
                  </a:lnTo>
                  <a:lnTo>
                    <a:pt x="45" y="235"/>
                  </a:lnTo>
                  <a:lnTo>
                    <a:pt x="38" y="229"/>
                  </a:lnTo>
                  <a:lnTo>
                    <a:pt x="34" y="221"/>
                  </a:lnTo>
                  <a:lnTo>
                    <a:pt x="38" y="210"/>
                  </a:lnTo>
                  <a:lnTo>
                    <a:pt x="39" y="208"/>
                  </a:lnTo>
                  <a:lnTo>
                    <a:pt x="41" y="206"/>
                  </a:lnTo>
                  <a:lnTo>
                    <a:pt x="217" y="30"/>
                  </a:lnTo>
                  <a:lnTo>
                    <a:pt x="220" y="30"/>
                  </a:lnTo>
                  <a:lnTo>
                    <a:pt x="232" y="42"/>
                  </a:lnTo>
                  <a:lnTo>
                    <a:pt x="245" y="56"/>
                  </a:lnTo>
                  <a:lnTo>
                    <a:pt x="250" y="64"/>
                  </a:lnTo>
                  <a:lnTo>
                    <a:pt x="246" y="73"/>
                  </a:lnTo>
                  <a:lnTo>
                    <a:pt x="232" y="87"/>
                  </a:lnTo>
                  <a:lnTo>
                    <a:pt x="148" y="171"/>
                  </a:lnTo>
                  <a:lnTo>
                    <a:pt x="144" y="178"/>
                  </a:lnTo>
                  <a:lnTo>
                    <a:pt x="153" y="198"/>
                  </a:lnTo>
                  <a:lnTo>
                    <a:pt x="166" y="199"/>
                  </a:lnTo>
                  <a:lnTo>
                    <a:pt x="195" y="171"/>
                  </a:lnTo>
                  <a:lnTo>
                    <a:pt x="240" y="125"/>
                  </a:lnTo>
                  <a:lnTo>
                    <a:pt x="243" y="123"/>
                  </a:lnTo>
                  <a:lnTo>
                    <a:pt x="245" y="121"/>
                  </a:lnTo>
                  <a:lnTo>
                    <a:pt x="296" y="172"/>
                  </a:lnTo>
                  <a:lnTo>
                    <a:pt x="323" y="198"/>
                  </a:lnTo>
                  <a:lnTo>
                    <a:pt x="355" y="231"/>
                  </a:lnTo>
                  <a:lnTo>
                    <a:pt x="362" y="234"/>
                  </a:lnTo>
                  <a:lnTo>
                    <a:pt x="375" y="232"/>
                  </a:lnTo>
                  <a:lnTo>
                    <a:pt x="409" y="229"/>
                  </a:lnTo>
                  <a:lnTo>
                    <a:pt x="441" y="232"/>
                  </a:lnTo>
                  <a:lnTo>
                    <a:pt x="472" y="242"/>
                  </a:lnTo>
                  <a:lnTo>
                    <a:pt x="502" y="258"/>
                  </a:lnTo>
                  <a:lnTo>
                    <a:pt x="516" y="267"/>
                  </a:lnTo>
                  <a:lnTo>
                    <a:pt x="516" y="271"/>
                  </a:lnTo>
                  <a:lnTo>
                    <a:pt x="516" y="229"/>
                  </a:lnTo>
                  <a:lnTo>
                    <a:pt x="489" y="214"/>
                  </a:lnTo>
                  <a:lnTo>
                    <a:pt x="454" y="202"/>
                  </a:lnTo>
                  <a:lnTo>
                    <a:pt x="429" y="198"/>
                  </a:lnTo>
                  <a:lnTo>
                    <a:pt x="417" y="197"/>
                  </a:lnTo>
                  <a:lnTo>
                    <a:pt x="379" y="198"/>
                  </a:lnTo>
                  <a:lnTo>
                    <a:pt x="374" y="198"/>
                  </a:lnTo>
                  <a:lnTo>
                    <a:pt x="367" y="196"/>
                  </a:lnTo>
                  <a:lnTo>
                    <a:pt x="342" y="171"/>
                  </a:lnTo>
                  <a:lnTo>
                    <a:pt x="291" y="121"/>
                  </a:lnTo>
                  <a:lnTo>
                    <a:pt x="276" y="105"/>
                  </a:lnTo>
                  <a:lnTo>
                    <a:pt x="271" y="104"/>
                  </a:lnTo>
                  <a:lnTo>
                    <a:pt x="267" y="101"/>
                  </a:lnTo>
                  <a:lnTo>
                    <a:pt x="279" y="79"/>
                  </a:lnTo>
                  <a:lnTo>
                    <a:pt x="283" y="61"/>
                  </a:lnTo>
                  <a:lnTo>
                    <a:pt x="277" y="44"/>
                  </a:lnTo>
                  <a:lnTo>
                    <a:pt x="266" y="30"/>
                  </a:lnTo>
                  <a:lnTo>
                    <a:pt x="262" y="26"/>
                  </a:lnTo>
                  <a:lnTo>
                    <a:pt x="260" y="24"/>
                  </a:lnTo>
                  <a:lnTo>
                    <a:pt x="257" y="21"/>
                  </a:lnTo>
                  <a:lnTo>
                    <a:pt x="255" y="19"/>
                  </a:lnTo>
                  <a:lnTo>
                    <a:pt x="236" y="5"/>
                  </a:lnTo>
                  <a:lnTo>
                    <a:pt x="218" y="0"/>
                  </a:lnTo>
                  <a:lnTo>
                    <a:pt x="200" y="5"/>
                  </a:lnTo>
                  <a:lnTo>
                    <a:pt x="181" y="19"/>
                  </a:lnTo>
                  <a:lnTo>
                    <a:pt x="170" y="30"/>
                  </a:lnTo>
                  <a:lnTo>
                    <a:pt x="29" y="172"/>
                  </a:lnTo>
                  <a:lnTo>
                    <a:pt x="14" y="187"/>
                  </a:lnTo>
                  <a:lnTo>
                    <a:pt x="8" y="199"/>
                  </a:lnTo>
                  <a:lnTo>
                    <a:pt x="0" y="210"/>
                  </a:lnTo>
                  <a:lnTo>
                    <a:pt x="0" y="228"/>
                  </a:lnTo>
                  <a:lnTo>
                    <a:pt x="8" y="242"/>
                  </a:lnTo>
                  <a:lnTo>
                    <a:pt x="18" y="255"/>
                  </a:lnTo>
                  <a:lnTo>
                    <a:pt x="29" y="266"/>
                  </a:lnTo>
                  <a:lnTo>
                    <a:pt x="42" y="276"/>
                  </a:lnTo>
                  <a:lnTo>
                    <a:pt x="56" y="283"/>
                  </a:lnTo>
                  <a:lnTo>
                    <a:pt x="70" y="283"/>
                  </a:lnTo>
                  <a:lnTo>
                    <a:pt x="85" y="278"/>
                  </a:lnTo>
                  <a:lnTo>
                    <a:pt x="98" y="269"/>
                  </a:lnTo>
                  <a:lnTo>
                    <a:pt x="151" y="321"/>
                  </a:lnTo>
                  <a:lnTo>
                    <a:pt x="171" y="342"/>
                  </a:lnTo>
                  <a:lnTo>
                    <a:pt x="197" y="369"/>
                  </a:lnTo>
                  <a:lnTo>
                    <a:pt x="198" y="374"/>
                  </a:lnTo>
                  <a:lnTo>
                    <a:pt x="198" y="378"/>
                  </a:lnTo>
                  <a:lnTo>
                    <a:pt x="196" y="416"/>
                  </a:lnTo>
                  <a:lnTo>
                    <a:pt x="201" y="451"/>
                  </a:lnTo>
                  <a:lnTo>
                    <a:pt x="212" y="486"/>
                  </a:lnTo>
                  <a:lnTo>
                    <a:pt x="229" y="519"/>
                  </a:lnTo>
                  <a:lnTo>
                    <a:pt x="246" y="538"/>
                  </a:lnTo>
                  <a:lnTo>
                    <a:pt x="265" y="546"/>
                  </a:lnTo>
                  <a:lnTo>
                    <a:pt x="286" y="542"/>
                  </a:lnTo>
                  <a:lnTo>
                    <a:pt x="307" y="527"/>
                  </a:lnTo>
                  <a:lnTo>
                    <a:pt x="318" y="516"/>
                  </a:lnTo>
                  <a:lnTo>
                    <a:pt x="373" y="460"/>
                  </a:lnTo>
                  <a:lnTo>
                    <a:pt x="568" y="590"/>
                  </a:lnTo>
                  <a:lnTo>
                    <a:pt x="579" y="590"/>
                  </a:lnTo>
                  <a:lnTo>
                    <a:pt x="586" y="582"/>
                  </a:lnTo>
                  <a:lnTo>
                    <a:pt x="589" y="57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
        <p:nvSpPr>
          <p:cNvPr id="40" name="Rectangle 39"/>
          <p:cNvSpPr/>
          <p:nvPr/>
        </p:nvSpPr>
        <p:spPr>
          <a:xfrm>
            <a:off x="1459421" y="5183597"/>
            <a:ext cx="6096000" cy="923330"/>
          </a:xfrm>
          <a:prstGeom prst="rect">
            <a:avLst/>
          </a:prstGeom>
        </p:spPr>
        <p:txBody>
          <a:bodyPr wrap="square">
            <a:spAutoFit/>
          </a:bodyPr>
          <a:lstStyle/>
          <a:p>
            <a:pPr algn="ctr"/>
            <a:r>
              <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The process of surfacing such underlying assumptions can help identify where logical jumps are made or helps identify missing key steps in the change process.</a:t>
            </a:r>
            <a:endParaRPr lang="fr-FR"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p:txBody>
      </p:sp>
      <p:pic>
        <p:nvPicPr>
          <p:cNvPr id="42" name="Picture 41"/>
          <p:cNvPicPr>
            <a:picLocks noChangeAspect="1"/>
          </p:cNvPicPr>
          <p:nvPr/>
        </p:nvPicPr>
        <p:blipFill>
          <a:blip r:embed="rId10"/>
          <a:stretch>
            <a:fillRect/>
          </a:stretch>
        </p:blipFill>
        <p:spPr>
          <a:xfrm>
            <a:off x="236996" y="5755331"/>
            <a:ext cx="1222425" cy="1096206"/>
          </a:xfrm>
          <a:prstGeom prst="rect">
            <a:avLst/>
          </a:prstGeom>
        </p:spPr>
      </p:pic>
    </p:spTree>
    <p:extLst>
      <p:ext uri="{BB962C8B-B14F-4D97-AF65-F5344CB8AC3E}">
        <p14:creationId xmlns:p14="http://schemas.microsoft.com/office/powerpoint/2010/main" val="10728047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27023" y="533330"/>
            <a:ext cx="2995343"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15</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6" name="Rectangle 5"/>
          <p:cNvSpPr/>
          <p:nvPr/>
        </p:nvSpPr>
        <p:spPr>
          <a:xfrm>
            <a:off x="143410" y="1374217"/>
            <a:ext cx="8399683" cy="4982133"/>
          </a:xfrm>
          <a:prstGeom prst="rect">
            <a:avLst/>
          </a:prstGeom>
        </p:spPr>
        <p:txBody>
          <a:bodyPr wrap="square">
            <a:spAutoFit/>
          </a:bodyPr>
          <a:lstStyle/>
          <a:p>
            <a:pPr marL="2833370">
              <a:spcAft>
                <a:spcPts val="0"/>
              </a:spcAft>
            </a:pP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Objective-level</a:t>
            </a:r>
            <a:r>
              <a:rPr lang="en-US" sz="2000" b="1" spc="-45"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Theory</a:t>
            </a:r>
            <a:r>
              <a:rPr lang="en-US" sz="2000" b="1" spc="-45"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of</a:t>
            </a:r>
            <a:r>
              <a:rPr lang="en-US" sz="2000" b="1" spc="-45"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Change</a:t>
            </a:r>
            <a:endParaRPr lang="fr-FR"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a:spcBef>
                <a:spcPts val="10"/>
              </a:spcBef>
              <a:spcAft>
                <a:spcPts val="0"/>
              </a:spcAft>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 </a:t>
            </a:r>
            <a:endParaRPr lang="fr-FR" sz="2400" b="1" dirty="0">
              <a:latin typeface="Times New Roman" panose="02020603050405020304" pitchFamily="18" charset="0"/>
              <a:ea typeface="Trebuchet MS" panose="020B0603020202020204" pitchFamily="34" charset="0"/>
              <a:cs typeface="Times New Roman" panose="02020603050405020304" pitchFamily="18" charset="0"/>
            </a:endParaRPr>
          </a:p>
          <a:p>
            <a:pPr marL="1112520" marR="542290" algn="just">
              <a:lnSpc>
                <a:spcPct val="102000"/>
              </a:lnSpc>
              <a:spcAft>
                <a:spcPts val="0"/>
              </a:spcAft>
            </a:pPr>
            <a:r>
              <a:rPr lang="en-US" b="1"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If</a:t>
            </a:r>
            <a:r>
              <a:rPr lang="en-US" b="1" spc="-10"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relationships</a:t>
            </a:r>
            <a:r>
              <a:rPr lang="en-US" b="1" spc="-10" dirty="0">
                <a:latin typeface="Times New Roman" panose="02020603050405020304" pitchFamily="18" charset="0"/>
                <a:ea typeface="Trebuchet MS" panose="020B0603020202020204" pitchFamily="34" charset="0"/>
                <a:cs typeface="Times New Roman" panose="02020603050405020304" pitchFamily="18" charset="0"/>
              </a:rPr>
              <a:t> </a:t>
            </a:r>
            <a:r>
              <a:rPr lang="en-US" b="1" u="sng" dirty="0">
                <a:latin typeface="Times New Roman" panose="02020603050405020304" pitchFamily="18" charset="0"/>
                <a:ea typeface="Trebuchet MS" panose="020B0603020202020204" pitchFamily="34" charset="0"/>
                <a:cs typeface="Times New Roman" panose="02020603050405020304" pitchFamily="18" charset="0"/>
              </a:rPr>
              <a:t>between</a:t>
            </a:r>
            <a:r>
              <a:rPr lang="en-US" b="1" u="sng" spc="-10" dirty="0">
                <a:latin typeface="Times New Roman" panose="02020603050405020304" pitchFamily="18" charset="0"/>
                <a:ea typeface="Trebuchet MS" panose="020B0603020202020204" pitchFamily="34" charset="0"/>
                <a:cs typeface="Times New Roman" panose="02020603050405020304" pitchFamily="18" charset="0"/>
              </a:rPr>
              <a:t> </a:t>
            </a:r>
            <a:r>
              <a:rPr lang="en-US" b="1" u="sng" dirty="0">
                <a:latin typeface="Times New Roman" panose="02020603050405020304" pitchFamily="18" charset="0"/>
                <a:ea typeface="Trebuchet MS" panose="020B0603020202020204" pitchFamily="34" charset="0"/>
                <a:cs typeface="Times New Roman" panose="02020603050405020304" pitchFamily="18" charset="0"/>
              </a:rPr>
              <a:t>the</a:t>
            </a:r>
            <a:r>
              <a:rPr lang="en-US" b="1" u="sng" spc="-10" dirty="0">
                <a:latin typeface="Times New Roman" panose="02020603050405020304" pitchFamily="18" charset="0"/>
                <a:ea typeface="Trebuchet MS" panose="020B0603020202020204" pitchFamily="34" charset="0"/>
                <a:cs typeface="Times New Roman" panose="02020603050405020304" pitchFamily="18" charset="0"/>
              </a:rPr>
              <a:t> </a:t>
            </a:r>
            <a:r>
              <a:rPr lang="en-US" b="1" u="sng" dirty="0">
                <a:latin typeface="Times New Roman" panose="02020603050405020304" pitchFamily="18" charset="0"/>
                <a:ea typeface="Trebuchet MS" panose="020B0603020202020204" pitchFamily="34" charset="0"/>
                <a:cs typeface="Times New Roman" panose="02020603050405020304" pitchFamily="18" charset="0"/>
              </a:rPr>
              <a:t>local</a:t>
            </a:r>
            <a:r>
              <a:rPr lang="en-US" b="1" u="sng" spc="-10" dirty="0">
                <a:latin typeface="Times New Roman" panose="02020603050405020304" pitchFamily="18" charset="0"/>
                <a:ea typeface="Trebuchet MS" panose="020B0603020202020204" pitchFamily="34" charset="0"/>
                <a:cs typeface="Times New Roman" panose="02020603050405020304" pitchFamily="18" charset="0"/>
              </a:rPr>
              <a:t> </a:t>
            </a:r>
            <a:r>
              <a:rPr lang="en-US" b="1" u="sng" dirty="0">
                <a:latin typeface="Times New Roman" panose="02020603050405020304" pitchFamily="18" charset="0"/>
                <a:ea typeface="Trebuchet MS" panose="020B0603020202020204" pitchFamily="34" charset="0"/>
                <a:cs typeface="Times New Roman" panose="02020603050405020304" pitchFamily="18" charset="0"/>
              </a:rPr>
              <a:t>authorities</a:t>
            </a:r>
            <a:r>
              <a:rPr lang="en-US" b="1" u="sng" spc="-10" dirty="0">
                <a:latin typeface="Times New Roman" panose="02020603050405020304" pitchFamily="18" charset="0"/>
                <a:ea typeface="Trebuchet MS" panose="020B0603020202020204" pitchFamily="34" charset="0"/>
                <a:cs typeface="Times New Roman" panose="02020603050405020304" pitchFamily="18" charset="0"/>
              </a:rPr>
              <a:t> </a:t>
            </a:r>
            <a:r>
              <a:rPr lang="en-US" b="1" u="sng" dirty="0">
                <a:latin typeface="Times New Roman" panose="02020603050405020304" pitchFamily="18" charset="0"/>
                <a:ea typeface="Trebuchet MS" panose="020B0603020202020204" pitchFamily="34" charset="0"/>
                <a:cs typeface="Times New Roman" panose="02020603050405020304" pitchFamily="18" charset="0"/>
              </a:rPr>
              <a:t>and</a:t>
            </a:r>
            <a:r>
              <a:rPr lang="en-US" b="1" u="sng" spc="-10" dirty="0">
                <a:latin typeface="Times New Roman" panose="02020603050405020304" pitchFamily="18" charset="0"/>
                <a:ea typeface="Trebuchet MS" panose="020B0603020202020204" pitchFamily="34" charset="0"/>
                <a:cs typeface="Times New Roman" panose="02020603050405020304" pitchFamily="18" charset="0"/>
              </a:rPr>
              <a:t> </a:t>
            </a:r>
            <a:r>
              <a:rPr lang="en-US" b="1" u="sng" dirty="0">
                <a:latin typeface="Times New Roman" panose="02020603050405020304" pitchFamily="18" charset="0"/>
                <a:ea typeface="Trebuchet MS" panose="020B0603020202020204" pitchFamily="34" charset="0"/>
                <a:cs typeface="Times New Roman" panose="02020603050405020304" pitchFamily="18" charset="0"/>
              </a:rPr>
              <a:t>conflict-prone</a:t>
            </a:r>
            <a:r>
              <a:rPr lang="en-US" b="1" u="sng" spc="-10" dirty="0">
                <a:latin typeface="Times New Roman" panose="02020603050405020304" pitchFamily="18" charset="0"/>
                <a:ea typeface="Trebuchet MS" panose="020B0603020202020204" pitchFamily="34" charset="0"/>
                <a:cs typeface="Times New Roman" panose="02020603050405020304" pitchFamily="18" charset="0"/>
              </a:rPr>
              <a:t> </a:t>
            </a:r>
            <a:r>
              <a:rPr lang="en-US" b="1" u="sng" dirty="0">
                <a:latin typeface="Times New Roman" panose="02020603050405020304" pitchFamily="18" charset="0"/>
                <a:ea typeface="Trebuchet MS" panose="020B0603020202020204" pitchFamily="34" charset="0"/>
                <a:cs typeface="Times New Roman" panose="02020603050405020304" pitchFamily="18" charset="0"/>
              </a:rPr>
              <a:t>communities</a:t>
            </a:r>
            <a:r>
              <a:rPr lang="en-US" b="1" spc="-1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0070C0"/>
                </a:solidFill>
                <a:latin typeface="Times New Roman" panose="02020603050405020304" pitchFamily="18" charset="0"/>
                <a:ea typeface="Trebuchet MS" panose="020B0603020202020204" pitchFamily="34" charset="0"/>
                <a:cs typeface="Times New Roman" panose="02020603050405020304" pitchFamily="18" charset="0"/>
              </a:rPr>
              <a:t>in</a:t>
            </a:r>
            <a:r>
              <a:rPr lang="en-US" b="1" spc="-10" dirty="0">
                <a:solidFill>
                  <a:srgbClr val="0070C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0070C0"/>
                </a:solidFill>
                <a:latin typeface="Times New Roman" panose="02020603050405020304" pitchFamily="18" charset="0"/>
                <a:ea typeface="Trebuchet MS" panose="020B0603020202020204" pitchFamily="34" charset="0"/>
                <a:cs typeface="Times New Roman" panose="02020603050405020304" pitchFamily="18" charset="0"/>
              </a:rPr>
              <a:t>area</a:t>
            </a:r>
            <a:r>
              <a:rPr lang="en-US" b="1" spc="-10" dirty="0">
                <a:solidFill>
                  <a:srgbClr val="0070C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0070C0"/>
                </a:solidFill>
                <a:latin typeface="Times New Roman" panose="02020603050405020304" pitchFamily="18" charset="0"/>
                <a:ea typeface="Trebuchet MS" panose="020B0603020202020204" pitchFamily="34" charset="0"/>
                <a:cs typeface="Times New Roman" panose="02020603050405020304" pitchFamily="18" charset="0"/>
              </a:rPr>
              <a:t>Y</a:t>
            </a:r>
            <a:r>
              <a:rPr lang="en-US" b="1" spc="-10" dirty="0">
                <a:solidFill>
                  <a:srgbClr val="0070C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of</a:t>
            </a:r>
            <a:r>
              <a:rPr lang="en-US" b="1" spc="-1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country</a:t>
            </a:r>
            <a:r>
              <a:rPr lang="en-US" b="1" spc="-10"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X</a:t>
            </a:r>
            <a:r>
              <a:rPr lang="en-US" b="1" spc="-1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are</a:t>
            </a:r>
            <a:r>
              <a:rPr lang="en-US" b="1" spc="-26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strengthened</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L="1112520" marR="542290" algn="just">
              <a:lnSpc>
                <a:spcPct val="102000"/>
              </a:lnSpc>
              <a:spcAft>
                <a:spcPts val="0"/>
              </a:spcAft>
            </a:pPr>
            <a:r>
              <a:rPr lang="en-US" b="1" dirty="0" smtClean="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then </a:t>
            </a:r>
            <a:r>
              <a:rPr lang="en-US" b="1" dirty="0">
                <a:latin typeface="Times New Roman" panose="02020603050405020304" pitchFamily="18" charset="0"/>
                <a:ea typeface="Trebuchet MS" panose="020B0603020202020204" pitchFamily="34" charset="0"/>
                <a:cs typeface="Times New Roman" panose="02020603050405020304" pitchFamily="18" charset="0"/>
              </a:rPr>
              <a:t>stability and security, and building foundations for political and social development in</a:t>
            </a:r>
            <a:r>
              <a:rPr lang="en-US" b="1" spc="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conflict-prone</a:t>
            </a:r>
            <a:r>
              <a:rPr lang="en-US"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communities</a:t>
            </a:r>
            <a:r>
              <a:rPr lang="en-US"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of</a:t>
            </a:r>
            <a:r>
              <a:rPr lang="en-US"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country</a:t>
            </a:r>
            <a:r>
              <a:rPr lang="en-US" b="1" spc="-40"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X</a:t>
            </a:r>
            <a:r>
              <a:rPr lang="en-US"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will</a:t>
            </a:r>
            <a:r>
              <a:rPr lang="en-US"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be</a:t>
            </a:r>
            <a:r>
              <a:rPr lang="en-US"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supported,</a:t>
            </a:r>
            <a:r>
              <a:rPr lang="en-US"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smtClean="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because</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a:t>
            </a: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algn="just">
              <a:spcBef>
                <a:spcPts val="50"/>
              </a:spcBef>
              <a:spcAft>
                <a:spcPts val="0"/>
              </a:spcAft>
            </a:pPr>
            <a:r>
              <a:rPr lang="en-US" b="1" dirty="0">
                <a:latin typeface="Times New Roman" panose="02020603050405020304" pitchFamily="18" charset="0"/>
                <a:ea typeface="Trebuchet MS" panose="020B0603020202020204" pitchFamily="34" charset="0"/>
                <a:cs typeface="Times New Roman" panose="02020603050405020304" pitchFamily="18" charset="0"/>
              </a:rPr>
              <a:t> </a:t>
            </a: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285750" lvl="0" indent="-285750" algn="ctr">
              <a:spcAft>
                <a:spcPts val="0"/>
              </a:spcAft>
              <a:buSzPts val="1000"/>
              <a:buFont typeface="Arial" panose="020B0604020202020204" pitchFamily="34" charset="0"/>
              <a:buChar char="•"/>
              <a:tabLst>
                <a:tab pos="1366520" algn="l"/>
                <a:tab pos="1367155" algn="l"/>
              </a:tabLst>
            </a:pP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relationship</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between</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local</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authorities</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and</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conflict-prone</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communities</a:t>
            </a:r>
            <a:r>
              <a:rPr lang="en-US" b="1" spc="9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is</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weak;</a:t>
            </a:r>
            <a:endParaRPr lang="fr-FR"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285750" lvl="0" indent="-285750" algn="ctr">
              <a:spcAft>
                <a:spcPts val="0"/>
              </a:spcAft>
              <a:buSzPts val="1000"/>
              <a:buFont typeface="Arial" panose="020B0604020202020204" pitchFamily="34" charset="0"/>
              <a:buChar char="•"/>
              <a:tabLst>
                <a:tab pos="1366520" algn="l"/>
                <a:tab pos="1367155" algn="l"/>
              </a:tabLst>
            </a:pP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The</a:t>
            </a:r>
            <a:r>
              <a:rPr lang="en-US" b="1" spc="80"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lack</a:t>
            </a:r>
            <a:r>
              <a:rPr lang="en-US"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of</a:t>
            </a:r>
            <a:r>
              <a:rPr lang="en-US"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attention</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from</a:t>
            </a:r>
            <a:r>
              <a:rPr lang="en-US"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local</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authorities</a:t>
            </a:r>
            <a:r>
              <a:rPr lang="en-US"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towards</a:t>
            </a:r>
            <a:r>
              <a:rPr lang="en-US"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needs</a:t>
            </a:r>
            <a:r>
              <a:rPr lang="en-US"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of</a:t>
            </a:r>
            <a:r>
              <a:rPr lang="en-US"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conflict-prone</a:t>
            </a:r>
            <a:r>
              <a:rPr lang="en-US"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communities</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has</a:t>
            </a:r>
            <a:r>
              <a:rPr lang="en-US" b="1" spc="-2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affected</a:t>
            </a:r>
            <a:r>
              <a:rPr lang="en-US" b="1" spc="-3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3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relationship</a:t>
            </a:r>
            <a:r>
              <a:rPr lang="en-US" b="1" spc="-2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between</a:t>
            </a:r>
            <a:r>
              <a:rPr lang="en-US" b="1" spc="-3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them;</a:t>
            </a:r>
            <a:endParaRPr lang="fr-FR"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285750" lvl="0" indent="-285750" algn="ctr">
              <a:spcAft>
                <a:spcPts val="0"/>
              </a:spcAft>
              <a:buSzPts val="1000"/>
              <a:buFont typeface="Arial" panose="020B0604020202020204" pitchFamily="34" charset="0"/>
              <a:buChar char="•"/>
              <a:tabLst>
                <a:tab pos="1366520" algn="l"/>
                <a:tab pos="1367155" algn="l"/>
              </a:tabLst>
            </a:pP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The</a:t>
            </a:r>
            <a:r>
              <a:rPr lang="en-US" b="1" spc="85"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weakened</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relationship</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between</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local</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authorities</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and</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9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conflict-prone</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communities</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may</a:t>
            </a:r>
            <a:r>
              <a:rPr lang="en-US"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be</a:t>
            </a:r>
            <a:r>
              <a:rPr lang="en-US" b="1" spc="-2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one</a:t>
            </a:r>
            <a:r>
              <a:rPr lang="en-US" b="1" spc="-4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of</a:t>
            </a:r>
            <a:r>
              <a:rPr lang="en-US"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causes</a:t>
            </a:r>
            <a:r>
              <a:rPr lang="en-US"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for</a:t>
            </a:r>
            <a:r>
              <a:rPr lang="en-US"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conflict;</a:t>
            </a:r>
            <a:endParaRPr lang="fr-FR"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285750" lvl="0" indent="-285750" algn="ctr">
              <a:spcAft>
                <a:spcPts val="0"/>
              </a:spcAft>
              <a:buSzPts val="1000"/>
              <a:buFont typeface="Arial" panose="020B0604020202020204" pitchFamily="34" charset="0"/>
              <a:buChar char="•"/>
              <a:tabLst>
                <a:tab pos="1366520" algn="l"/>
                <a:tab pos="1367155" algn="l"/>
              </a:tabLst>
            </a:pP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The</a:t>
            </a:r>
            <a:r>
              <a:rPr lang="en-US" b="1" spc="10"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lack</a:t>
            </a:r>
            <a:r>
              <a:rPr lang="en-US" b="1" spc="1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of</a:t>
            </a:r>
            <a:r>
              <a:rPr lang="en-US" b="1" spc="1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attention</a:t>
            </a:r>
            <a:r>
              <a:rPr lang="en-US" b="1" spc="1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from</a:t>
            </a:r>
            <a:r>
              <a:rPr lang="en-US" b="1" spc="1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1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local</a:t>
            </a:r>
            <a:r>
              <a:rPr lang="en-US" b="1" spc="1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authorities</a:t>
            </a:r>
            <a:r>
              <a:rPr lang="en-US" b="1" spc="1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to</a:t>
            </a:r>
            <a:r>
              <a:rPr lang="en-US" b="1" spc="1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1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needs</a:t>
            </a:r>
            <a:r>
              <a:rPr lang="en-US" b="1" spc="1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of</a:t>
            </a:r>
            <a:r>
              <a:rPr lang="en-US" b="1" spc="1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conflict-prone</a:t>
            </a:r>
            <a:r>
              <a:rPr lang="en-US" b="1" spc="1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communities</a:t>
            </a:r>
            <a:r>
              <a:rPr lang="en-US" b="1" spc="1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is</a:t>
            </a:r>
            <a:r>
              <a:rPr lang="en-US" b="1" spc="1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one</a:t>
            </a:r>
            <a:r>
              <a:rPr lang="en-US" b="1" spc="-2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of</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causes</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of</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instability</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and</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poor</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security,</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which</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impedes</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sociopolitical</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development</a:t>
            </a:r>
            <a:r>
              <a:rPr lang="en-US" b="1" spc="6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in</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5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area.</a:t>
            </a: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1216616" y="1774556"/>
            <a:ext cx="7006078" cy="167381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8" name="Picture 17"/>
          <p:cNvPicPr>
            <a:picLocks noChangeAspect="1"/>
          </p:cNvPicPr>
          <p:nvPr/>
        </p:nvPicPr>
        <p:blipFill>
          <a:blip r:embed="rId9"/>
          <a:stretch>
            <a:fillRect/>
          </a:stretch>
        </p:blipFill>
        <p:spPr>
          <a:xfrm>
            <a:off x="27985" y="5790167"/>
            <a:ext cx="1222425" cy="1096206"/>
          </a:xfrm>
          <a:prstGeom prst="rect">
            <a:avLst/>
          </a:prstGeom>
        </p:spPr>
      </p:pic>
    </p:spTree>
    <p:extLst>
      <p:ext uri="{BB962C8B-B14F-4D97-AF65-F5344CB8AC3E}">
        <p14:creationId xmlns:p14="http://schemas.microsoft.com/office/powerpoint/2010/main" val="2371469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81006" y="561536"/>
            <a:ext cx="3267424" cy="5907194"/>
          </a:xfrm>
          <a:prstGeom prst="rect">
            <a:avLst/>
          </a:prstGeom>
        </p:spPr>
      </p:pic>
      <p:pic>
        <p:nvPicPr>
          <p:cNvPr id="11" name="Picture 5"/>
          <p:cNvPicPr>
            <a:picLocks noChangeAspect="1"/>
          </p:cNvPicPr>
          <p:nvPr/>
        </p:nvPicPr>
        <p:blipFill>
          <a:blip r:embed="rId7"/>
          <a:stretch>
            <a:fillRect/>
          </a:stretch>
        </p:blipFill>
        <p:spPr>
          <a:xfrm>
            <a:off x="-6350" y="-63500"/>
            <a:ext cx="8542020" cy="1621080"/>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16</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Methods&amp;Results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377564431"/>
              </p:ext>
            </p:extLst>
          </p:nvPr>
        </p:nvGraphicFramePr>
        <p:xfrm>
          <a:off x="174957" y="1355757"/>
          <a:ext cx="8445735" cy="5559915"/>
        </p:xfrm>
        <a:graphic>
          <a:graphicData uri="http://schemas.openxmlformats.org/drawingml/2006/table">
            <a:tbl>
              <a:tblPr firstRow="1" firstCol="1" bandRow="1">
                <a:tableStyleId>{C4B1156A-380E-4F78-BDF5-A606A8083BF9}</a:tableStyleId>
              </a:tblPr>
              <a:tblGrid>
                <a:gridCol w="8445735">
                  <a:extLst>
                    <a:ext uri="{9D8B030D-6E8A-4147-A177-3AD203B41FA5}">
                      <a16:colId xmlns:a16="http://schemas.microsoft.com/office/drawing/2014/main" xmlns="" val="3101145952"/>
                    </a:ext>
                  </a:extLst>
                </a:gridCol>
              </a:tblGrid>
              <a:tr h="256839">
                <a:tc>
                  <a:txBody>
                    <a:bodyPr/>
                    <a:lstStyle/>
                    <a:p>
                      <a:pPr marL="1005205" marR="1019175" algn="ctr">
                        <a:spcBef>
                          <a:spcPts val="435"/>
                        </a:spcBef>
                        <a:spcAft>
                          <a:spcPts val="0"/>
                        </a:spcAft>
                      </a:pPr>
                      <a:r>
                        <a:rPr lang="en-US" sz="1600" dirty="0">
                          <a:solidFill>
                            <a:srgbClr val="FF0000"/>
                          </a:solidFill>
                          <a:effectLst/>
                        </a:rPr>
                        <a:t>Outcome-level</a:t>
                      </a:r>
                      <a:r>
                        <a:rPr lang="en-US" sz="1600" spc="30" dirty="0">
                          <a:solidFill>
                            <a:srgbClr val="FF0000"/>
                          </a:solidFill>
                          <a:effectLst/>
                        </a:rPr>
                        <a:t> </a:t>
                      </a:r>
                      <a:r>
                        <a:rPr lang="en-US" sz="1600" dirty="0">
                          <a:solidFill>
                            <a:srgbClr val="FF0000"/>
                          </a:solidFill>
                          <a:effectLst/>
                        </a:rPr>
                        <a:t>Theory</a:t>
                      </a:r>
                      <a:r>
                        <a:rPr lang="en-US" sz="1600" spc="30" dirty="0">
                          <a:solidFill>
                            <a:srgbClr val="FF0000"/>
                          </a:solidFill>
                          <a:effectLst/>
                        </a:rPr>
                        <a:t> </a:t>
                      </a:r>
                      <a:r>
                        <a:rPr lang="en-US" sz="1600" dirty="0">
                          <a:solidFill>
                            <a:srgbClr val="FF0000"/>
                          </a:solidFill>
                          <a:effectLst/>
                        </a:rPr>
                        <a:t>of</a:t>
                      </a:r>
                      <a:r>
                        <a:rPr lang="en-US" sz="1600" spc="30" dirty="0">
                          <a:solidFill>
                            <a:srgbClr val="FF0000"/>
                          </a:solidFill>
                          <a:effectLst/>
                        </a:rPr>
                        <a:t> </a:t>
                      </a:r>
                      <a:r>
                        <a:rPr lang="en-US" sz="1600" dirty="0">
                          <a:solidFill>
                            <a:srgbClr val="FF0000"/>
                          </a:solidFill>
                          <a:effectLst/>
                        </a:rPr>
                        <a:t>Change</a:t>
                      </a:r>
                      <a:endParaRPr lang="fr-FR" sz="1600" dirty="0">
                        <a:solidFill>
                          <a:srgbClr val="FF0000"/>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1626669571"/>
                  </a:ext>
                </a:extLst>
              </a:tr>
              <a:tr h="1723761">
                <a:tc>
                  <a:txBody>
                    <a:bodyPr/>
                    <a:lstStyle/>
                    <a:p>
                      <a:pPr marL="202565" marR="217170" algn="just">
                        <a:lnSpc>
                          <a:spcPct val="102000"/>
                        </a:lnSpc>
                        <a:spcBef>
                          <a:spcPts val="785"/>
                        </a:spcBef>
                        <a:spcAft>
                          <a:spcPts val="0"/>
                        </a:spcAft>
                      </a:pPr>
                      <a:r>
                        <a:rPr lang="en-US" sz="1100" dirty="0">
                          <a:effectLst/>
                        </a:rPr>
                        <a:t>If access to livelihood opportunities for conflict-prone communities of country X is increased, then</a:t>
                      </a:r>
                      <a:r>
                        <a:rPr lang="en-US" sz="1100" spc="5" dirty="0">
                          <a:effectLst/>
                        </a:rPr>
                        <a:t> </a:t>
                      </a:r>
                      <a:r>
                        <a:rPr lang="en-US" sz="1100" dirty="0">
                          <a:effectLst/>
                        </a:rPr>
                        <a:t>relationships between the local authorities and communities in area Y of country X are strengthened,</a:t>
                      </a:r>
                      <a:r>
                        <a:rPr lang="en-US" sz="1100" spc="5" dirty="0">
                          <a:effectLst/>
                        </a:rPr>
                        <a:t> </a:t>
                      </a:r>
                      <a:r>
                        <a:rPr lang="en-US" sz="1100" dirty="0">
                          <a:effectLst/>
                        </a:rPr>
                        <a:t>because</a:t>
                      </a:r>
                      <a:endParaRPr lang="fr-FR" sz="1100" dirty="0">
                        <a:effectLst/>
                      </a:endParaRPr>
                    </a:p>
                    <a:p>
                      <a:pPr>
                        <a:spcBef>
                          <a:spcPts val="50"/>
                        </a:spcBef>
                        <a:spcAft>
                          <a:spcPts val="0"/>
                        </a:spcAft>
                      </a:pPr>
                      <a:r>
                        <a:rPr lang="en-US" sz="1100" dirty="0">
                          <a:effectLst/>
                        </a:rPr>
                        <a:t> </a:t>
                      </a:r>
                      <a:endParaRPr lang="fr-FR" sz="1100" dirty="0">
                        <a:effectLst/>
                      </a:endParaRPr>
                    </a:p>
                    <a:p>
                      <a:pPr marL="342900" lvl="0" indent="-342900">
                        <a:spcAft>
                          <a:spcPts val="0"/>
                        </a:spcAft>
                        <a:buSzPts val="1000"/>
                        <a:buFont typeface="Trebuchet MS" panose="020B0603020202020204" pitchFamily="34" charset="0"/>
                        <a:buChar char="•"/>
                        <a:tabLst>
                          <a:tab pos="456565" algn="l"/>
                          <a:tab pos="457200" algn="l"/>
                        </a:tabLst>
                      </a:pPr>
                      <a:r>
                        <a:rPr lang="en-US" sz="1100" dirty="0">
                          <a:effectLst/>
                        </a:rPr>
                        <a:t>People</a:t>
                      </a:r>
                      <a:r>
                        <a:rPr lang="en-US" sz="1100" spc="100" dirty="0">
                          <a:effectLst/>
                        </a:rPr>
                        <a:t> </a:t>
                      </a:r>
                      <a:r>
                        <a:rPr lang="en-US" sz="1100" dirty="0">
                          <a:effectLst/>
                        </a:rPr>
                        <a:t>consider</a:t>
                      </a:r>
                      <a:r>
                        <a:rPr lang="en-US" sz="1100" spc="105" dirty="0">
                          <a:effectLst/>
                        </a:rPr>
                        <a:t> </a:t>
                      </a:r>
                      <a:r>
                        <a:rPr lang="en-US" sz="1100" dirty="0">
                          <a:effectLst/>
                        </a:rPr>
                        <a:t>the</a:t>
                      </a:r>
                      <a:r>
                        <a:rPr lang="en-US" sz="1100" spc="100" dirty="0">
                          <a:effectLst/>
                        </a:rPr>
                        <a:t> </a:t>
                      </a:r>
                      <a:r>
                        <a:rPr lang="en-US" sz="1100" dirty="0">
                          <a:effectLst/>
                        </a:rPr>
                        <a:t>government</a:t>
                      </a:r>
                      <a:r>
                        <a:rPr lang="en-US" sz="1100" spc="105" dirty="0">
                          <a:effectLst/>
                        </a:rPr>
                        <a:t> </a:t>
                      </a:r>
                      <a:r>
                        <a:rPr lang="en-US" sz="1100" dirty="0">
                          <a:effectLst/>
                        </a:rPr>
                        <a:t>responsive</a:t>
                      </a:r>
                      <a:r>
                        <a:rPr lang="en-US" sz="1100" spc="100" dirty="0">
                          <a:effectLst/>
                        </a:rPr>
                        <a:t> </a:t>
                      </a:r>
                      <a:r>
                        <a:rPr lang="en-US" sz="1100" dirty="0">
                          <a:effectLst/>
                        </a:rPr>
                        <a:t>for</a:t>
                      </a:r>
                      <a:r>
                        <a:rPr lang="en-US" sz="1100" spc="105" dirty="0">
                          <a:effectLst/>
                        </a:rPr>
                        <a:t> </a:t>
                      </a:r>
                      <a:r>
                        <a:rPr lang="en-US" sz="1100" dirty="0">
                          <a:effectLst/>
                        </a:rPr>
                        <a:t>meeting</a:t>
                      </a:r>
                      <a:r>
                        <a:rPr lang="en-US" sz="1100" spc="105" dirty="0">
                          <a:effectLst/>
                        </a:rPr>
                        <a:t> </a:t>
                      </a:r>
                      <a:r>
                        <a:rPr lang="en-US" sz="1100" dirty="0">
                          <a:effectLst/>
                        </a:rPr>
                        <a:t>their</a:t>
                      </a:r>
                      <a:r>
                        <a:rPr lang="en-US" sz="1100" spc="100" dirty="0">
                          <a:effectLst/>
                        </a:rPr>
                        <a:t> </a:t>
                      </a:r>
                      <a:r>
                        <a:rPr lang="en-US" sz="1100" dirty="0">
                          <a:effectLst/>
                        </a:rPr>
                        <a:t>needs;</a:t>
                      </a:r>
                      <a:endParaRPr lang="fr-FR" sz="1100" dirty="0">
                        <a:effectLst/>
                      </a:endParaRPr>
                    </a:p>
                    <a:p>
                      <a:pPr marL="342900" lvl="0" indent="-342900">
                        <a:spcBef>
                          <a:spcPts val="185"/>
                        </a:spcBef>
                        <a:spcAft>
                          <a:spcPts val="0"/>
                        </a:spcAft>
                        <a:buSzPts val="1000"/>
                        <a:buFont typeface="Trebuchet MS" panose="020B0603020202020204" pitchFamily="34" charset="0"/>
                        <a:buChar char="•"/>
                        <a:tabLst>
                          <a:tab pos="456565" algn="l"/>
                          <a:tab pos="457200" algn="l"/>
                        </a:tabLst>
                      </a:pPr>
                      <a:r>
                        <a:rPr lang="en-US" sz="1100" dirty="0">
                          <a:effectLst/>
                        </a:rPr>
                        <a:t>Targeted</a:t>
                      </a:r>
                      <a:r>
                        <a:rPr lang="en-US" sz="1100" spc="50" dirty="0">
                          <a:effectLst/>
                        </a:rPr>
                        <a:t> </a:t>
                      </a:r>
                      <a:r>
                        <a:rPr lang="en-US" sz="1100" dirty="0">
                          <a:effectLst/>
                        </a:rPr>
                        <a:t>areas</a:t>
                      </a:r>
                      <a:r>
                        <a:rPr lang="en-US" sz="1100" spc="55" dirty="0">
                          <a:effectLst/>
                        </a:rPr>
                        <a:t> </a:t>
                      </a:r>
                      <a:r>
                        <a:rPr lang="en-US" sz="1100" dirty="0">
                          <a:effectLst/>
                        </a:rPr>
                        <a:t>lack</a:t>
                      </a:r>
                      <a:r>
                        <a:rPr lang="en-US" sz="1100" spc="55" dirty="0">
                          <a:effectLst/>
                        </a:rPr>
                        <a:t> </a:t>
                      </a:r>
                      <a:r>
                        <a:rPr lang="en-US" sz="1100" dirty="0">
                          <a:effectLst/>
                        </a:rPr>
                        <a:t>quality</a:t>
                      </a:r>
                      <a:r>
                        <a:rPr lang="en-US" sz="1100" spc="55" dirty="0">
                          <a:effectLst/>
                        </a:rPr>
                        <a:t> </a:t>
                      </a:r>
                      <a:r>
                        <a:rPr lang="en-US" sz="1100" dirty="0">
                          <a:effectLst/>
                        </a:rPr>
                        <a:t>services</a:t>
                      </a:r>
                      <a:r>
                        <a:rPr lang="en-US" sz="1100" spc="50" dirty="0">
                          <a:effectLst/>
                        </a:rPr>
                        <a:t> </a:t>
                      </a:r>
                      <a:r>
                        <a:rPr lang="en-US" sz="1100" dirty="0">
                          <a:effectLst/>
                        </a:rPr>
                        <a:t>from</a:t>
                      </a:r>
                      <a:r>
                        <a:rPr lang="en-US" sz="1100" spc="55" dirty="0">
                          <a:effectLst/>
                        </a:rPr>
                        <a:t> </a:t>
                      </a:r>
                      <a:r>
                        <a:rPr lang="en-US" sz="1100" dirty="0">
                          <a:effectLst/>
                        </a:rPr>
                        <a:t>government;</a:t>
                      </a:r>
                      <a:endParaRPr lang="fr-FR" sz="1100" dirty="0">
                        <a:effectLst/>
                      </a:endParaRPr>
                    </a:p>
                    <a:p>
                      <a:pPr marL="342900" lvl="0" indent="-342900">
                        <a:spcBef>
                          <a:spcPts val="180"/>
                        </a:spcBef>
                        <a:spcAft>
                          <a:spcPts val="0"/>
                        </a:spcAft>
                        <a:buSzPts val="1000"/>
                        <a:buFont typeface="Trebuchet MS" panose="020B0603020202020204" pitchFamily="34" charset="0"/>
                        <a:buChar char="•"/>
                        <a:tabLst>
                          <a:tab pos="456565" algn="l"/>
                          <a:tab pos="457200" algn="l"/>
                        </a:tabLst>
                      </a:pPr>
                      <a:r>
                        <a:rPr lang="en-US" sz="1100" dirty="0">
                          <a:effectLst/>
                        </a:rPr>
                        <a:t>Target</a:t>
                      </a:r>
                      <a:r>
                        <a:rPr lang="en-US" sz="1100" spc="5" dirty="0">
                          <a:effectLst/>
                        </a:rPr>
                        <a:t> </a:t>
                      </a:r>
                      <a:r>
                        <a:rPr lang="en-US" sz="1100" dirty="0">
                          <a:effectLst/>
                        </a:rPr>
                        <a:t>areas</a:t>
                      </a:r>
                      <a:r>
                        <a:rPr lang="en-US" sz="1100" spc="10" dirty="0">
                          <a:effectLst/>
                        </a:rPr>
                        <a:t> </a:t>
                      </a:r>
                      <a:r>
                        <a:rPr lang="en-US" sz="1100" dirty="0">
                          <a:effectLst/>
                        </a:rPr>
                        <a:t>have</a:t>
                      </a:r>
                      <a:r>
                        <a:rPr lang="en-US" sz="1100" spc="10" dirty="0">
                          <a:effectLst/>
                        </a:rPr>
                        <a:t> </a:t>
                      </a:r>
                      <a:r>
                        <a:rPr lang="en-US" sz="1100" dirty="0">
                          <a:effectLst/>
                        </a:rPr>
                        <a:t>historically</a:t>
                      </a:r>
                      <a:r>
                        <a:rPr lang="en-US" sz="1100" spc="10" dirty="0">
                          <a:effectLst/>
                        </a:rPr>
                        <a:t> </a:t>
                      </a:r>
                      <a:r>
                        <a:rPr lang="en-US" sz="1100" dirty="0">
                          <a:effectLst/>
                        </a:rPr>
                        <a:t>been</a:t>
                      </a:r>
                      <a:r>
                        <a:rPr lang="en-US" sz="1100" spc="10" dirty="0">
                          <a:effectLst/>
                        </a:rPr>
                        <a:t> </a:t>
                      </a:r>
                      <a:r>
                        <a:rPr lang="en-US" sz="1100" dirty="0">
                          <a:effectLst/>
                        </a:rPr>
                        <a:t>neglected;</a:t>
                      </a:r>
                      <a:endParaRPr lang="fr-FR" sz="1100" dirty="0">
                        <a:effectLst/>
                      </a:endParaRPr>
                    </a:p>
                    <a:p>
                      <a:pPr marL="342900" marR="217805" lvl="0" indent="-342900">
                        <a:lnSpc>
                          <a:spcPct val="102000"/>
                        </a:lnSpc>
                        <a:spcBef>
                          <a:spcPts val="180"/>
                        </a:spcBef>
                        <a:spcAft>
                          <a:spcPts val="0"/>
                        </a:spcAft>
                        <a:buSzPts val="1000"/>
                        <a:buFont typeface="Trebuchet MS" panose="020B0603020202020204" pitchFamily="34" charset="0"/>
                        <a:buChar char="•"/>
                        <a:tabLst>
                          <a:tab pos="456565" algn="l"/>
                          <a:tab pos="457200" algn="l"/>
                        </a:tabLst>
                      </a:pPr>
                      <a:r>
                        <a:rPr lang="en-US" sz="1100" dirty="0">
                          <a:effectLst/>
                        </a:rPr>
                        <a:t>If</a:t>
                      </a:r>
                      <a:r>
                        <a:rPr lang="en-US" sz="1100" spc="55" dirty="0">
                          <a:effectLst/>
                        </a:rPr>
                        <a:t> </a:t>
                      </a:r>
                      <a:r>
                        <a:rPr lang="en-US" sz="1100" dirty="0">
                          <a:effectLst/>
                        </a:rPr>
                        <a:t>people</a:t>
                      </a:r>
                      <a:r>
                        <a:rPr lang="en-US" sz="1100" spc="60" dirty="0">
                          <a:effectLst/>
                        </a:rPr>
                        <a:t> </a:t>
                      </a:r>
                      <a:r>
                        <a:rPr lang="en-US" sz="1100" dirty="0">
                          <a:effectLst/>
                        </a:rPr>
                        <a:t>are</a:t>
                      </a:r>
                      <a:r>
                        <a:rPr lang="en-US" sz="1100" spc="55" dirty="0">
                          <a:effectLst/>
                        </a:rPr>
                        <a:t> </a:t>
                      </a:r>
                      <a:r>
                        <a:rPr lang="en-US" sz="1100" dirty="0">
                          <a:effectLst/>
                        </a:rPr>
                        <a:t>grateful</a:t>
                      </a:r>
                      <a:r>
                        <a:rPr lang="en-US" sz="1100" spc="60" dirty="0">
                          <a:effectLst/>
                        </a:rPr>
                        <a:t> </a:t>
                      </a:r>
                      <a:r>
                        <a:rPr lang="en-US" sz="1100" dirty="0">
                          <a:effectLst/>
                        </a:rPr>
                        <a:t>and</a:t>
                      </a:r>
                      <a:r>
                        <a:rPr lang="en-US" sz="1100" spc="60" dirty="0">
                          <a:effectLst/>
                        </a:rPr>
                        <a:t> </a:t>
                      </a:r>
                      <a:r>
                        <a:rPr lang="en-US" sz="1100" dirty="0">
                          <a:effectLst/>
                        </a:rPr>
                        <a:t>appreciate</a:t>
                      </a:r>
                      <a:r>
                        <a:rPr lang="en-US" sz="1100" spc="55" dirty="0">
                          <a:effectLst/>
                        </a:rPr>
                        <a:t> </a:t>
                      </a:r>
                      <a:r>
                        <a:rPr lang="en-US" sz="1100" dirty="0">
                          <a:effectLst/>
                        </a:rPr>
                        <a:t>the</a:t>
                      </a:r>
                      <a:r>
                        <a:rPr lang="en-US" sz="1100" spc="60" dirty="0">
                          <a:effectLst/>
                        </a:rPr>
                        <a:t> </a:t>
                      </a:r>
                      <a:r>
                        <a:rPr lang="en-US" sz="1100" dirty="0">
                          <a:effectLst/>
                        </a:rPr>
                        <a:t>local,</a:t>
                      </a:r>
                      <a:r>
                        <a:rPr lang="en-US" sz="1100" spc="60" dirty="0">
                          <a:effectLst/>
                        </a:rPr>
                        <a:t> </a:t>
                      </a:r>
                      <a:r>
                        <a:rPr lang="en-US" sz="1100" dirty="0">
                          <a:effectLst/>
                        </a:rPr>
                        <a:t>then</a:t>
                      </a:r>
                      <a:r>
                        <a:rPr lang="en-US" sz="1100" spc="55" dirty="0">
                          <a:effectLst/>
                        </a:rPr>
                        <a:t> </a:t>
                      </a:r>
                      <a:r>
                        <a:rPr lang="en-US" sz="1100" dirty="0">
                          <a:effectLst/>
                        </a:rPr>
                        <a:t>they</a:t>
                      </a:r>
                      <a:r>
                        <a:rPr lang="en-US" sz="1100" spc="60" dirty="0">
                          <a:effectLst/>
                        </a:rPr>
                        <a:t> </a:t>
                      </a:r>
                      <a:r>
                        <a:rPr lang="en-US" sz="1100" dirty="0">
                          <a:effectLst/>
                        </a:rPr>
                        <a:t>are</a:t>
                      </a:r>
                      <a:r>
                        <a:rPr lang="en-US" sz="1100" spc="60" dirty="0">
                          <a:effectLst/>
                        </a:rPr>
                        <a:t> </a:t>
                      </a:r>
                      <a:r>
                        <a:rPr lang="en-US" sz="1100" dirty="0">
                          <a:effectLst/>
                        </a:rPr>
                        <a:t>more</a:t>
                      </a:r>
                      <a:r>
                        <a:rPr lang="en-US" sz="1100" spc="55" dirty="0">
                          <a:effectLst/>
                        </a:rPr>
                        <a:t> </a:t>
                      </a:r>
                      <a:r>
                        <a:rPr lang="en-US" sz="1100" dirty="0">
                          <a:effectLst/>
                        </a:rPr>
                        <a:t>likely</a:t>
                      </a:r>
                      <a:r>
                        <a:rPr lang="en-US" sz="1100" spc="60" dirty="0">
                          <a:effectLst/>
                        </a:rPr>
                        <a:t> </a:t>
                      </a:r>
                      <a:r>
                        <a:rPr lang="en-US" sz="1100" dirty="0">
                          <a:effectLst/>
                        </a:rPr>
                        <a:t>to</a:t>
                      </a:r>
                      <a:r>
                        <a:rPr lang="en-US" sz="1100" spc="60" dirty="0">
                          <a:effectLst/>
                        </a:rPr>
                        <a:t> </a:t>
                      </a:r>
                      <a:r>
                        <a:rPr lang="en-US" sz="1100" dirty="0">
                          <a:effectLst/>
                        </a:rPr>
                        <a:t>perceive</a:t>
                      </a:r>
                      <a:r>
                        <a:rPr lang="en-US" sz="1100" spc="55" dirty="0">
                          <a:effectLst/>
                        </a:rPr>
                        <a:t> </a:t>
                      </a:r>
                      <a:r>
                        <a:rPr lang="en-US" sz="1100" dirty="0">
                          <a:effectLst/>
                        </a:rPr>
                        <a:t>the</a:t>
                      </a:r>
                      <a:r>
                        <a:rPr lang="en-US" sz="1100" spc="60" dirty="0">
                          <a:effectLst/>
                        </a:rPr>
                        <a:t> </a:t>
                      </a:r>
                      <a:r>
                        <a:rPr lang="en-US" sz="1100" dirty="0">
                          <a:effectLst/>
                        </a:rPr>
                        <a:t>authorities’</a:t>
                      </a:r>
                      <a:r>
                        <a:rPr lang="en-US" sz="1100" spc="-240" dirty="0">
                          <a:effectLst/>
                        </a:rPr>
                        <a:t> </a:t>
                      </a:r>
                      <a:r>
                        <a:rPr lang="en-US" sz="1100" dirty="0">
                          <a:effectLst/>
                        </a:rPr>
                        <a:t>service</a:t>
                      </a:r>
                      <a:r>
                        <a:rPr lang="en-US" sz="1100" spc="-45" dirty="0">
                          <a:effectLst/>
                        </a:rPr>
                        <a:t> </a:t>
                      </a:r>
                      <a:r>
                        <a:rPr lang="en-US" sz="1100" dirty="0">
                          <a:effectLst/>
                        </a:rPr>
                        <a:t>delivery</a:t>
                      </a:r>
                      <a:r>
                        <a:rPr lang="en-US" sz="1100" spc="-40" dirty="0">
                          <a:effectLst/>
                        </a:rPr>
                        <a:t> </a:t>
                      </a:r>
                      <a:r>
                        <a:rPr lang="en-US" sz="1100" dirty="0">
                          <a:effectLst/>
                        </a:rPr>
                        <a:t>more</a:t>
                      </a:r>
                      <a:r>
                        <a:rPr lang="en-US" sz="1100" spc="-40" dirty="0">
                          <a:effectLst/>
                        </a:rPr>
                        <a:t> </a:t>
                      </a:r>
                      <a:r>
                        <a:rPr lang="en-US" sz="1100" dirty="0">
                          <a:effectLst/>
                        </a:rPr>
                        <a:t>positively,</a:t>
                      </a:r>
                      <a:r>
                        <a:rPr lang="en-US" sz="1100" spc="-45" dirty="0">
                          <a:effectLst/>
                        </a:rPr>
                        <a:t> </a:t>
                      </a:r>
                      <a:r>
                        <a:rPr lang="en-US" sz="1100" dirty="0">
                          <a:effectLst/>
                        </a:rPr>
                        <a:t>which</a:t>
                      </a:r>
                      <a:r>
                        <a:rPr lang="en-US" sz="1100" spc="-40" dirty="0">
                          <a:effectLst/>
                        </a:rPr>
                        <a:t> </a:t>
                      </a:r>
                      <a:r>
                        <a:rPr lang="en-US" sz="1100" dirty="0">
                          <a:effectLst/>
                        </a:rPr>
                        <a:t>may</a:t>
                      </a:r>
                      <a:r>
                        <a:rPr lang="en-US" sz="1100" spc="-40" dirty="0">
                          <a:effectLst/>
                        </a:rPr>
                        <a:t> </a:t>
                      </a:r>
                      <a:r>
                        <a:rPr lang="en-US" sz="1100" dirty="0">
                          <a:effectLst/>
                        </a:rPr>
                        <a:t>lead</a:t>
                      </a:r>
                      <a:r>
                        <a:rPr lang="en-US" sz="1100" spc="-45" dirty="0">
                          <a:effectLst/>
                        </a:rPr>
                        <a:t> </a:t>
                      </a:r>
                      <a:r>
                        <a:rPr lang="en-US" sz="1100" dirty="0">
                          <a:effectLst/>
                        </a:rPr>
                        <a:t>to</a:t>
                      </a:r>
                      <a:r>
                        <a:rPr lang="en-US" sz="1100" spc="-40" dirty="0">
                          <a:effectLst/>
                        </a:rPr>
                        <a:t> </a:t>
                      </a:r>
                      <a:r>
                        <a:rPr lang="en-US" sz="1100" dirty="0">
                          <a:effectLst/>
                        </a:rPr>
                        <a:t>improving</a:t>
                      </a:r>
                      <a:r>
                        <a:rPr lang="en-US" sz="1100" spc="-40" dirty="0">
                          <a:effectLst/>
                        </a:rPr>
                        <a:t> </a:t>
                      </a:r>
                      <a:r>
                        <a:rPr lang="en-US" sz="1100" dirty="0">
                          <a:effectLst/>
                        </a:rPr>
                        <a:t>their</a:t>
                      </a:r>
                      <a:r>
                        <a:rPr lang="en-US" sz="1100" spc="-45" dirty="0">
                          <a:effectLst/>
                        </a:rPr>
                        <a:t> </a:t>
                      </a:r>
                      <a:r>
                        <a:rPr lang="en-US" sz="1100" dirty="0">
                          <a:effectLst/>
                        </a:rPr>
                        <a:t>mutual</a:t>
                      </a:r>
                      <a:r>
                        <a:rPr lang="en-US" sz="1100" spc="-40" dirty="0">
                          <a:effectLst/>
                        </a:rPr>
                        <a:t> </a:t>
                      </a:r>
                      <a:r>
                        <a:rPr lang="en-US" sz="1100" dirty="0">
                          <a:effectLst/>
                        </a:rPr>
                        <a:t>relationship;</a:t>
                      </a:r>
                      <a:endParaRPr lang="fr-FR" sz="1100" dirty="0">
                        <a:effectLst/>
                      </a:endParaRPr>
                    </a:p>
                    <a:p>
                      <a:pPr marL="342900" lvl="0" indent="-342900">
                        <a:spcBef>
                          <a:spcPts val="150"/>
                        </a:spcBef>
                        <a:spcAft>
                          <a:spcPts val="0"/>
                        </a:spcAft>
                        <a:buSzPts val="1000"/>
                        <a:buFont typeface="Trebuchet MS" panose="020B0603020202020204" pitchFamily="34" charset="0"/>
                        <a:buChar char="•"/>
                        <a:tabLst>
                          <a:tab pos="456565" algn="l"/>
                          <a:tab pos="457200" algn="l"/>
                        </a:tabLst>
                      </a:pPr>
                      <a:r>
                        <a:rPr lang="en-US" sz="1100" dirty="0">
                          <a:effectLst/>
                        </a:rPr>
                        <a:t>Other</a:t>
                      </a:r>
                      <a:r>
                        <a:rPr lang="en-US" sz="1100" spc="10" dirty="0">
                          <a:effectLst/>
                        </a:rPr>
                        <a:t>s</a:t>
                      </a:r>
                      <a:r>
                        <a:rPr lang="en-US" sz="1100" dirty="0">
                          <a:effectLst/>
                        </a:rPr>
                        <a:t>.</a:t>
                      </a:r>
                      <a:endParaRPr lang="fr-FR" sz="1100"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2424393512"/>
                  </a:ext>
                </a:extLst>
              </a:tr>
              <a:tr h="430984">
                <a:tc>
                  <a:txBody>
                    <a:bodyPr/>
                    <a:lstStyle/>
                    <a:p>
                      <a:pPr marL="469265" indent="-266700">
                        <a:lnSpc>
                          <a:spcPct val="102000"/>
                        </a:lnSpc>
                        <a:spcBef>
                          <a:spcPts val="630"/>
                        </a:spcBef>
                        <a:spcAft>
                          <a:spcPts val="0"/>
                        </a:spcAft>
                      </a:pPr>
                      <a:r>
                        <a:rPr lang="en-US" sz="1100" dirty="0">
                          <a:effectLst/>
                        </a:rPr>
                        <a:t>🢂</a:t>
                      </a:r>
                      <a:r>
                        <a:rPr lang="en-US" sz="1100" spc="5" dirty="0">
                          <a:effectLst/>
                        </a:rPr>
                        <a:t> </a:t>
                      </a:r>
                      <a:r>
                        <a:rPr lang="en-US" sz="1100" dirty="0">
                          <a:effectLst/>
                        </a:rPr>
                        <a:t>Multiple pathways: With each result articulated at the output level, an if-then-because statement is</a:t>
                      </a:r>
                      <a:r>
                        <a:rPr lang="en-US" sz="1100" spc="5" dirty="0">
                          <a:effectLst/>
                        </a:rPr>
                        <a:t> </a:t>
                      </a:r>
                      <a:r>
                        <a:rPr lang="en-US" sz="1100" dirty="0">
                          <a:effectLst/>
                        </a:rPr>
                        <a:t>a</a:t>
                      </a:r>
                      <a:r>
                        <a:rPr lang="en-US" sz="1100" spc="35" dirty="0">
                          <a:effectLst/>
                        </a:rPr>
                        <a:t>r</a:t>
                      </a:r>
                      <a:r>
                        <a:rPr lang="en-US" sz="1100" dirty="0">
                          <a:effectLst/>
                        </a:rPr>
                        <a:t>ticulated,</a:t>
                      </a:r>
                      <a:r>
                        <a:rPr lang="en-US" sz="1100" spc="-25" dirty="0">
                          <a:effectLst/>
                        </a:rPr>
                        <a:t> </a:t>
                      </a:r>
                      <a:r>
                        <a:rPr lang="en-US" sz="1100" dirty="0">
                          <a:effectLst/>
                        </a:rPr>
                        <a:t>and</a:t>
                      </a:r>
                      <a:r>
                        <a:rPr lang="en-US" sz="1100" spc="-25" dirty="0">
                          <a:effectLst/>
                        </a:rPr>
                        <a:t> </a:t>
                      </a:r>
                      <a:r>
                        <a:rPr lang="en-US" sz="1100" dirty="0">
                          <a:effectLst/>
                        </a:rPr>
                        <a:t>the</a:t>
                      </a:r>
                      <a:r>
                        <a:rPr lang="en-US" sz="1100" spc="-25" dirty="0">
                          <a:effectLst/>
                        </a:rPr>
                        <a:t> </a:t>
                      </a:r>
                      <a:r>
                        <a:rPr lang="en-US" sz="1100" spc="10" dirty="0">
                          <a:effectLst/>
                        </a:rPr>
                        <a:t>a</a:t>
                      </a:r>
                      <a:r>
                        <a:rPr lang="en-US" sz="1100" dirty="0">
                          <a:effectLst/>
                        </a:rPr>
                        <a:t>ssumptions</a:t>
                      </a:r>
                      <a:r>
                        <a:rPr lang="en-US" sz="1100" spc="-25" dirty="0">
                          <a:effectLst/>
                        </a:rPr>
                        <a:t> </a:t>
                      </a:r>
                      <a:r>
                        <a:rPr lang="en-US" sz="1100" dirty="0">
                          <a:effectLst/>
                        </a:rPr>
                        <a:t>su</a:t>
                      </a:r>
                      <a:r>
                        <a:rPr lang="en-US" sz="1100" spc="25" dirty="0">
                          <a:effectLst/>
                        </a:rPr>
                        <a:t>r</a:t>
                      </a:r>
                      <a:r>
                        <a:rPr lang="en-US" sz="1100" spc="-15" dirty="0">
                          <a:effectLst/>
                        </a:rPr>
                        <a:t>f</a:t>
                      </a:r>
                      <a:r>
                        <a:rPr lang="en-US" sz="1100" dirty="0">
                          <a:effectLst/>
                        </a:rPr>
                        <a:t>aced</a:t>
                      </a:r>
                      <a:r>
                        <a:rPr lang="en-US" sz="1100" spc="-25" dirty="0">
                          <a:effectLst/>
                        </a:rPr>
                        <a:t> </a:t>
                      </a:r>
                      <a:r>
                        <a:rPr lang="en-US" sz="1100" dirty="0">
                          <a:effectLst/>
                        </a:rPr>
                        <a:t>at</a:t>
                      </a:r>
                      <a:r>
                        <a:rPr lang="en-US" sz="1100" spc="-25" dirty="0">
                          <a:effectLst/>
                        </a:rPr>
                        <a:t> </a:t>
                      </a:r>
                      <a:r>
                        <a:rPr lang="en-US" sz="1100" dirty="0">
                          <a:effectLst/>
                        </a:rPr>
                        <a:t>the</a:t>
                      </a:r>
                      <a:r>
                        <a:rPr lang="en-US" sz="1100" spc="-25" dirty="0">
                          <a:effectLst/>
                        </a:rPr>
                        <a:t> </a:t>
                      </a:r>
                      <a:r>
                        <a:rPr lang="en-US" sz="1100" dirty="0">
                          <a:effectLst/>
                        </a:rPr>
                        <a:t>outcom</a:t>
                      </a:r>
                      <a:r>
                        <a:rPr lang="en-US" sz="1100" spc="10" dirty="0">
                          <a:effectLst/>
                        </a:rPr>
                        <a:t>e</a:t>
                      </a:r>
                      <a:r>
                        <a:rPr lang="en-US" sz="1100" dirty="0">
                          <a:effectLst/>
                        </a:rPr>
                        <a:t>-l</a:t>
                      </a:r>
                      <a:r>
                        <a:rPr lang="en-US" sz="1100" spc="-5" dirty="0">
                          <a:effectLst/>
                        </a:rPr>
                        <a:t>e</a:t>
                      </a:r>
                      <a:r>
                        <a:rPr lang="en-US" sz="1100" spc="-20" dirty="0">
                          <a:effectLst/>
                        </a:rPr>
                        <a:t>v</a:t>
                      </a:r>
                      <a:r>
                        <a:rPr lang="en-US" sz="1100" dirty="0">
                          <a:effectLst/>
                        </a:rPr>
                        <a:t>el</a:t>
                      </a:r>
                      <a:r>
                        <a:rPr lang="en-US" sz="1100" spc="-25" dirty="0">
                          <a:effectLst/>
                        </a:rPr>
                        <a:t> </a:t>
                      </a:r>
                      <a:r>
                        <a:rPr lang="en-US" sz="1100" spc="-140" dirty="0" err="1">
                          <a:effectLst/>
                        </a:rPr>
                        <a:t>T</a:t>
                      </a:r>
                      <a:r>
                        <a:rPr lang="en-US" sz="1100" dirty="0" err="1">
                          <a:effectLst/>
                        </a:rPr>
                        <a:t>o</a:t>
                      </a:r>
                      <a:r>
                        <a:rPr lang="en-US" sz="1100" spc="30" dirty="0" err="1">
                          <a:effectLst/>
                        </a:rPr>
                        <a:t>C</a:t>
                      </a:r>
                      <a:r>
                        <a:rPr lang="en-US" sz="1100" dirty="0">
                          <a:effectLst/>
                        </a:rPr>
                        <a:t>.</a:t>
                      </a:r>
                      <a:endParaRPr lang="fr-FR" sz="1100"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2241850017"/>
                  </a:ext>
                </a:extLst>
              </a:tr>
              <a:tr h="256839">
                <a:tc>
                  <a:txBody>
                    <a:bodyPr/>
                    <a:lstStyle/>
                    <a:p>
                      <a:pPr marL="1005205" marR="1019175" algn="ctr">
                        <a:spcBef>
                          <a:spcPts val="330"/>
                        </a:spcBef>
                        <a:spcAft>
                          <a:spcPts val="0"/>
                        </a:spcAft>
                      </a:pPr>
                      <a:r>
                        <a:rPr lang="en-US" sz="1600" dirty="0">
                          <a:solidFill>
                            <a:srgbClr val="00B050"/>
                          </a:solidFill>
                          <a:effectLst/>
                        </a:rPr>
                        <a:t>Output-level</a:t>
                      </a:r>
                      <a:r>
                        <a:rPr lang="en-US" sz="1600" spc="10" dirty="0">
                          <a:solidFill>
                            <a:srgbClr val="00B050"/>
                          </a:solidFill>
                          <a:effectLst/>
                        </a:rPr>
                        <a:t> </a:t>
                      </a:r>
                      <a:r>
                        <a:rPr lang="en-US" sz="1600" dirty="0">
                          <a:solidFill>
                            <a:srgbClr val="00B050"/>
                          </a:solidFill>
                          <a:effectLst/>
                        </a:rPr>
                        <a:t>Theory</a:t>
                      </a:r>
                      <a:r>
                        <a:rPr lang="en-US" sz="1600" spc="10" dirty="0">
                          <a:solidFill>
                            <a:srgbClr val="00B050"/>
                          </a:solidFill>
                          <a:effectLst/>
                        </a:rPr>
                        <a:t> </a:t>
                      </a:r>
                      <a:r>
                        <a:rPr lang="en-US" sz="1600" dirty="0">
                          <a:solidFill>
                            <a:srgbClr val="00B050"/>
                          </a:solidFill>
                          <a:effectLst/>
                        </a:rPr>
                        <a:t>of</a:t>
                      </a:r>
                      <a:r>
                        <a:rPr lang="en-US" sz="1600" spc="10" dirty="0">
                          <a:solidFill>
                            <a:srgbClr val="00B050"/>
                          </a:solidFill>
                          <a:effectLst/>
                        </a:rPr>
                        <a:t> </a:t>
                      </a:r>
                      <a:r>
                        <a:rPr lang="en-US" sz="1600" dirty="0">
                          <a:solidFill>
                            <a:srgbClr val="00B050"/>
                          </a:solidFill>
                          <a:effectLst/>
                        </a:rPr>
                        <a:t>Change</a:t>
                      </a:r>
                      <a:endParaRPr lang="fr-FR" sz="1600" dirty="0">
                        <a:solidFill>
                          <a:srgbClr val="00B050"/>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4288061768"/>
                  </a:ext>
                </a:extLst>
              </a:tr>
              <a:tr h="1726504">
                <a:tc>
                  <a:txBody>
                    <a:bodyPr/>
                    <a:lstStyle/>
                    <a:p>
                      <a:pPr marL="202565">
                        <a:spcBef>
                          <a:spcPts val="475"/>
                        </a:spcBef>
                        <a:spcAft>
                          <a:spcPts val="0"/>
                        </a:spcAft>
                      </a:pPr>
                      <a:r>
                        <a:rPr lang="en-US" sz="1100" dirty="0">
                          <a:effectLst/>
                        </a:rPr>
                        <a:t>If</a:t>
                      </a:r>
                      <a:r>
                        <a:rPr lang="en-US" sz="1100" spc="15" dirty="0">
                          <a:effectLst/>
                        </a:rPr>
                        <a:t> </a:t>
                      </a:r>
                      <a:r>
                        <a:rPr lang="en-US" sz="1100" dirty="0">
                          <a:effectLst/>
                        </a:rPr>
                        <a:t>vocational</a:t>
                      </a:r>
                      <a:r>
                        <a:rPr lang="en-US" sz="1100" spc="15" dirty="0">
                          <a:effectLst/>
                        </a:rPr>
                        <a:t> </a:t>
                      </a:r>
                      <a:r>
                        <a:rPr lang="en-US" sz="1100" dirty="0">
                          <a:effectLst/>
                        </a:rPr>
                        <a:t>skills</a:t>
                      </a:r>
                      <a:r>
                        <a:rPr lang="en-US" sz="1100" spc="10" dirty="0">
                          <a:effectLst/>
                        </a:rPr>
                        <a:t> </a:t>
                      </a:r>
                      <a:r>
                        <a:rPr lang="en-US" sz="1100" dirty="0">
                          <a:effectLst/>
                        </a:rPr>
                        <a:t>among</a:t>
                      </a:r>
                      <a:r>
                        <a:rPr lang="en-US" sz="1100" spc="15" dirty="0">
                          <a:effectLst/>
                        </a:rPr>
                        <a:t> </a:t>
                      </a:r>
                      <a:r>
                        <a:rPr lang="en-US" sz="1100" dirty="0">
                          <a:effectLst/>
                        </a:rPr>
                        <a:t>beneficiaries</a:t>
                      </a:r>
                      <a:r>
                        <a:rPr lang="en-US" sz="1100" spc="10" dirty="0">
                          <a:effectLst/>
                        </a:rPr>
                        <a:t> </a:t>
                      </a:r>
                      <a:r>
                        <a:rPr lang="en-US" sz="1100" dirty="0">
                          <a:effectLst/>
                        </a:rPr>
                        <a:t>in</a:t>
                      </a:r>
                      <a:r>
                        <a:rPr lang="en-US" sz="1100" spc="15" dirty="0">
                          <a:effectLst/>
                        </a:rPr>
                        <a:t> </a:t>
                      </a:r>
                      <a:r>
                        <a:rPr lang="en-US" sz="1100" dirty="0">
                          <a:effectLst/>
                        </a:rPr>
                        <a:t>conflict-prone</a:t>
                      </a:r>
                      <a:r>
                        <a:rPr lang="en-US" sz="1100" spc="10" dirty="0">
                          <a:effectLst/>
                        </a:rPr>
                        <a:t> </a:t>
                      </a:r>
                      <a:r>
                        <a:rPr lang="en-US" sz="1100" dirty="0">
                          <a:effectLst/>
                        </a:rPr>
                        <a:t>communities</a:t>
                      </a:r>
                      <a:r>
                        <a:rPr lang="en-US" sz="1100" spc="15" dirty="0">
                          <a:effectLst/>
                        </a:rPr>
                        <a:t> </a:t>
                      </a:r>
                      <a:r>
                        <a:rPr lang="en-US" sz="1100" dirty="0">
                          <a:effectLst/>
                        </a:rPr>
                        <a:t>of</a:t>
                      </a:r>
                      <a:r>
                        <a:rPr lang="en-US" sz="1100" spc="10" dirty="0">
                          <a:effectLst/>
                        </a:rPr>
                        <a:t> </a:t>
                      </a:r>
                      <a:r>
                        <a:rPr lang="en-US" sz="1100" dirty="0">
                          <a:effectLst/>
                        </a:rPr>
                        <a:t>country</a:t>
                      </a:r>
                      <a:r>
                        <a:rPr lang="en-US" sz="1100" spc="15" dirty="0">
                          <a:effectLst/>
                        </a:rPr>
                        <a:t> </a:t>
                      </a:r>
                      <a:r>
                        <a:rPr lang="en-US" sz="1100" dirty="0">
                          <a:effectLst/>
                        </a:rPr>
                        <a:t>X</a:t>
                      </a:r>
                      <a:r>
                        <a:rPr lang="en-US" sz="1100" spc="10" dirty="0">
                          <a:effectLst/>
                        </a:rPr>
                        <a:t> </a:t>
                      </a:r>
                      <a:r>
                        <a:rPr lang="en-US" sz="1100" dirty="0">
                          <a:effectLst/>
                        </a:rPr>
                        <a:t>are</a:t>
                      </a:r>
                      <a:r>
                        <a:rPr lang="en-US" sz="1100" spc="15" dirty="0">
                          <a:effectLst/>
                        </a:rPr>
                        <a:t> </a:t>
                      </a:r>
                      <a:r>
                        <a:rPr lang="en-US" sz="1100" dirty="0">
                          <a:effectLst/>
                        </a:rPr>
                        <a:t>developed/enhanced,</a:t>
                      </a:r>
                      <a:endParaRPr lang="fr-FR" sz="1100" dirty="0">
                        <a:effectLst/>
                      </a:endParaRPr>
                    </a:p>
                    <a:p>
                      <a:pPr marL="202565">
                        <a:spcBef>
                          <a:spcPts val="40"/>
                        </a:spcBef>
                        <a:spcAft>
                          <a:spcPts val="0"/>
                        </a:spcAft>
                      </a:pPr>
                      <a:r>
                        <a:rPr lang="en-US" sz="1100" dirty="0">
                          <a:effectLst/>
                        </a:rPr>
                        <a:t>then</a:t>
                      </a:r>
                      <a:r>
                        <a:rPr lang="en-US" sz="1100" spc="100" dirty="0">
                          <a:effectLst/>
                        </a:rPr>
                        <a:t> </a:t>
                      </a:r>
                      <a:r>
                        <a:rPr lang="en-US" sz="1100" dirty="0">
                          <a:effectLst/>
                        </a:rPr>
                        <a:t>their</a:t>
                      </a:r>
                      <a:r>
                        <a:rPr lang="en-US" sz="1100" spc="100" dirty="0">
                          <a:effectLst/>
                        </a:rPr>
                        <a:t> </a:t>
                      </a:r>
                      <a:r>
                        <a:rPr lang="en-US" sz="1100" dirty="0">
                          <a:effectLst/>
                        </a:rPr>
                        <a:t>access</a:t>
                      </a:r>
                      <a:r>
                        <a:rPr lang="en-US" sz="1100" spc="100" dirty="0">
                          <a:effectLst/>
                        </a:rPr>
                        <a:t> </a:t>
                      </a:r>
                      <a:r>
                        <a:rPr lang="en-US" sz="1100" dirty="0">
                          <a:effectLst/>
                        </a:rPr>
                        <a:t>to</a:t>
                      </a:r>
                      <a:r>
                        <a:rPr lang="en-US" sz="1100" spc="105" dirty="0">
                          <a:effectLst/>
                        </a:rPr>
                        <a:t> </a:t>
                      </a:r>
                      <a:r>
                        <a:rPr lang="en-US" sz="1100" dirty="0">
                          <a:effectLst/>
                        </a:rPr>
                        <a:t>livelihood</a:t>
                      </a:r>
                      <a:r>
                        <a:rPr lang="en-US" sz="1100" spc="100" dirty="0">
                          <a:effectLst/>
                        </a:rPr>
                        <a:t> </a:t>
                      </a:r>
                      <a:r>
                        <a:rPr lang="en-US" sz="1100" dirty="0">
                          <a:effectLst/>
                        </a:rPr>
                        <a:t>opportunities</a:t>
                      </a:r>
                      <a:r>
                        <a:rPr lang="en-US" sz="1100" spc="100" dirty="0">
                          <a:effectLst/>
                        </a:rPr>
                        <a:t> </a:t>
                      </a:r>
                      <a:r>
                        <a:rPr lang="en-US" sz="1100" dirty="0">
                          <a:effectLst/>
                        </a:rPr>
                        <a:t>will</a:t>
                      </a:r>
                      <a:r>
                        <a:rPr lang="en-US" sz="1100" spc="105" dirty="0">
                          <a:effectLst/>
                        </a:rPr>
                        <a:t> </a:t>
                      </a:r>
                      <a:r>
                        <a:rPr lang="en-US" sz="1100" dirty="0">
                          <a:effectLst/>
                        </a:rPr>
                        <a:t>increase,</a:t>
                      </a:r>
                      <a:r>
                        <a:rPr lang="en-US" sz="1100" spc="100" dirty="0">
                          <a:effectLst/>
                        </a:rPr>
                        <a:t> </a:t>
                      </a:r>
                      <a:r>
                        <a:rPr lang="en-US" sz="1100" dirty="0">
                          <a:effectLst/>
                        </a:rPr>
                        <a:t>because</a:t>
                      </a:r>
                      <a:endParaRPr lang="fr-FR" sz="1100" dirty="0">
                        <a:effectLst/>
                      </a:endParaRPr>
                    </a:p>
                    <a:p>
                      <a:pPr>
                        <a:spcBef>
                          <a:spcPts val="20"/>
                        </a:spcBef>
                        <a:spcAft>
                          <a:spcPts val="0"/>
                        </a:spcAft>
                      </a:pPr>
                      <a:r>
                        <a:rPr lang="en-US" sz="1100" dirty="0">
                          <a:effectLst/>
                        </a:rPr>
                        <a:t> </a:t>
                      </a:r>
                      <a:endParaRPr lang="fr-FR" sz="1100" dirty="0">
                        <a:effectLst/>
                      </a:endParaRPr>
                    </a:p>
                    <a:p>
                      <a:pPr marL="342900" lvl="0" indent="-342900">
                        <a:spcAft>
                          <a:spcPts val="0"/>
                        </a:spcAft>
                        <a:buSzPts val="1000"/>
                        <a:buFont typeface="Trebuchet MS" panose="020B0603020202020204" pitchFamily="34" charset="0"/>
                        <a:buChar char="•"/>
                        <a:tabLst>
                          <a:tab pos="456565" algn="l"/>
                          <a:tab pos="457200" algn="l"/>
                        </a:tabLst>
                      </a:pPr>
                      <a:r>
                        <a:rPr lang="en-US" sz="1100" dirty="0">
                          <a:effectLst/>
                        </a:rPr>
                        <a:t>Improved</a:t>
                      </a:r>
                      <a:r>
                        <a:rPr lang="en-US" sz="1100" spc="35" dirty="0">
                          <a:effectLst/>
                        </a:rPr>
                        <a:t> </a:t>
                      </a:r>
                      <a:r>
                        <a:rPr lang="en-US" sz="1100" dirty="0">
                          <a:effectLst/>
                        </a:rPr>
                        <a:t>vocational</a:t>
                      </a:r>
                      <a:r>
                        <a:rPr lang="en-US" sz="1100" spc="35" dirty="0">
                          <a:effectLst/>
                        </a:rPr>
                        <a:t> </a:t>
                      </a:r>
                      <a:r>
                        <a:rPr lang="en-US" sz="1100" dirty="0">
                          <a:effectLst/>
                        </a:rPr>
                        <a:t>skills</a:t>
                      </a:r>
                      <a:r>
                        <a:rPr lang="en-US" sz="1100" spc="35" dirty="0">
                          <a:effectLst/>
                        </a:rPr>
                        <a:t> </a:t>
                      </a:r>
                      <a:r>
                        <a:rPr lang="en-US" sz="1100" dirty="0">
                          <a:effectLst/>
                        </a:rPr>
                        <a:t>may</a:t>
                      </a:r>
                      <a:r>
                        <a:rPr lang="en-US" sz="1100" spc="35" dirty="0">
                          <a:effectLst/>
                        </a:rPr>
                        <a:t> </a:t>
                      </a:r>
                      <a:r>
                        <a:rPr lang="en-US" sz="1100" dirty="0">
                          <a:effectLst/>
                        </a:rPr>
                        <a:t>increase</a:t>
                      </a:r>
                      <a:r>
                        <a:rPr lang="en-US" sz="1100" spc="35" dirty="0">
                          <a:effectLst/>
                        </a:rPr>
                        <a:t> </a:t>
                      </a:r>
                      <a:r>
                        <a:rPr lang="en-US" sz="1100" dirty="0">
                          <a:effectLst/>
                        </a:rPr>
                        <a:t>the</a:t>
                      </a:r>
                      <a:r>
                        <a:rPr lang="en-US" sz="1100" spc="40" dirty="0">
                          <a:effectLst/>
                        </a:rPr>
                        <a:t> </a:t>
                      </a:r>
                      <a:r>
                        <a:rPr lang="en-US" sz="1100" dirty="0">
                          <a:effectLst/>
                        </a:rPr>
                        <a:t>chance</a:t>
                      </a:r>
                      <a:r>
                        <a:rPr lang="en-US" sz="1100" spc="35" dirty="0">
                          <a:effectLst/>
                        </a:rPr>
                        <a:t> </a:t>
                      </a:r>
                      <a:r>
                        <a:rPr lang="en-US" sz="1100" dirty="0">
                          <a:effectLst/>
                        </a:rPr>
                        <a:t>for</a:t>
                      </a:r>
                      <a:r>
                        <a:rPr lang="en-US" sz="1100" spc="35" dirty="0">
                          <a:effectLst/>
                        </a:rPr>
                        <a:t> </a:t>
                      </a:r>
                      <a:r>
                        <a:rPr lang="en-US" sz="1100" dirty="0">
                          <a:effectLst/>
                        </a:rPr>
                        <a:t>beneficiaries</a:t>
                      </a:r>
                      <a:r>
                        <a:rPr lang="en-US" sz="1100" spc="35" dirty="0">
                          <a:effectLst/>
                        </a:rPr>
                        <a:t> </a:t>
                      </a:r>
                      <a:r>
                        <a:rPr lang="en-US" sz="1100" dirty="0">
                          <a:effectLst/>
                        </a:rPr>
                        <a:t>to</a:t>
                      </a:r>
                      <a:r>
                        <a:rPr lang="en-US" sz="1100" spc="35" dirty="0">
                          <a:effectLst/>
                        </a:rPr>
                        <a:t> </a:t>
                      </a:r>
                      <a:r>
                        <a:rPr lang="en-US" sz="1100" dirty="0">
                          <a:effectLst/>
                        </a:rPr>
                        <a:t>find</a:t>
                      </a:r>
                      <a:r>
                        <a:rPr lang="en-US" sz="1100" spc="35" dirty="0">
                          <a:effectLst/>
                        </a:rPr>
                        <a:t> </a:t>
                      </a:r>
                      <a:r>
                        <a:rPr lang="en-US" sz="1100" dirty="0">
                          <a:effectLst/>
                        </a:rPr>
                        <a:t>a</a:t>
                      </a:r>
                      <a:r>
                        <a:rPr lang="en-US" sz="1100" spc="40" dirty="0">
                          <a:effectLst/>
                        </a:rPr>
                        <a:t> </a:t>
                      </a:r>
                      <a:r>
                        <a:rPr lang="en-US" sz="1100" dirty="0">
                          <a:effectLst/>
                        </a:rPr>
                        <a:t>job;</a:t>
                      </a:r>
                      <a:endParaRPr lang="fr-FR" sz="1100" dirty="0">
                        <a:effectLst/>
                      </a:endParaRPr>
                    </a:p>
                    <a:p>
                      <a:pPr marL="342900" lvl="0" indent="-342900">
                        <a:spcBef>
                          <a:spcPts val="180"/>
                        </a:spcBef>
                        <a:spcAft>
                          <a:spcPts val="0"/>
                        </a:spcAft>
                        <a:buSzPts val="1000"/>
                        <a:buFont typeface="Trebuchet MS" panose="020B0603020202020204" pitchFamily="34" charset="0"/>
                        <a:buChar char="•"/>
                        <a:tabLst>
                          <a:tab pos="456565" algn="l"/>
                          <a:tab pos="457200" algn="l"/>
                        </a:tabLst>
                      </a:pPr>
                      <a:r>
                        <a:rPr lang="en-US" sz="1100" dirty="0">
                          <a:effectLst/>
                        </a:rPr>
                        <a:t>Capacities</a:t>
                      </a:r>
                      <a:r>
                        <a:rPr lang="en-US" sz="1100" spc="55" dirty="0">
                          <a:effectLst/>
                        </a:rPr>
                        <a:t> </a:t>
                      </a:r>
                      <a:r>
                        <a:rPr lang="en-US" sz="1100" dirty="0">
                          <a:effectLst/>
                        </a:rPr>
                        <a:t>are</a:t>
                      </a:r>
                      <a:r>
                        <a:rPr lang="en-US" sz="1100" spc="55" dirty="0">
                          <a:effectLst/>
                        </a:rPr>
                        <a:t> </a:t>
                      </a:r>
                      <a:r>
                        <a:rPr lang="en-US" sz="1100" dirty="0">
                          <a:effectLst/>
                        </a:rPr>
                        <a:t>relevant</a:t>
                      </a:r>
                      <a:r>
                        <a:rPr lang="en-US" sz="1100" spc="60" dirty="0">
                          <a:effectLst/>
                        </a:rPr>
                        <a:t> </a:t>
                      </a:r>
                      <a:r>
                        <a:rPr lang="en-US" sz="1100" dirty="0">
                          <a:effectLst/>
                        </a:rPr>
                        <a:t>to</a:t>
                      </a:r>
                      <a:r>
                        <a:rPr lang="en-US" sz="1100" spc="55" dirty="0">
                          <a:effectLst/>
                        </a:rPr>
                        <a:t> </a:t>
                      </a:r>
                      <a:r>
                        <a:rPr lang="en-US" sz="1100" dirty="0">
                          <a:effectLst/>
                        </a:rPr>
                        <a:t>the</a:t>
                      </a:r>
                      <a:r>
                        <a:rPr lang="en-US" sz="1100" spc="55" dirty="0">
                          <a:effectLst/>
                        </a:rPr>
                        <a:t> </a:t>
                      </a:r>
                      <a:r>
                        <a:rPr lang="en-US" sz="1100" dirty="0">
                          <a:effectLst/>
                        </a:rPr>
                        <a:t>opportunities</a:t>
                      </a:r>
                      <a:r>
                        <a:rPr lang="en-US" sz="1100" spc="60" dirty="0">
                          <a:effectLst/>
                        </a:rPr>
                        <a:t> </a:t>
                      </a:r>
                      <a:r>
                        <a:rPr lang="en-US" sz="1100" dirty="0">
                          <a:effectLst/>
                        </a:rPr>
                        <a:t>in</a:t>
                      </a:r>
                      <a:r>
                        <a:rPr lang="en-US" sz="1100" spc="55" dirty="0">
                          <a:effectLst/>
                        </a:rPr>
                        <a:t> </a:t>
                      </a:r>
                      <a:r>
                        <a:rPr lang="en-US" sz="1100" dirty="0">
                          <a:effectLst/>
                        </a:rPr>
                        <a:t>the</a:t>
                      </a:r>
                      <a:r>
                        <a:rPr lang="en-US" sz="1100" spc="60" dirty="0">
                          <a:effectLst/>
                        </a:rPr>
                        <a:t> </a:t>
                      </a:r>
                      <a:r>
                        <a:rPr lang="en-US" sz="1100" dirty="0">
                          <a:effectLst/>
                        </a:rPr>
                        <a:t>target</a:t>
                      </a:r>
                      <a:r>
                        <a:rPr lang="en-US" sz="1100" spc="55" dirty="0">
                          <a:effectLst/>
                        </a:rPr>
                        <a:t> </a:t>
                      </a:r>
                      <a:r>
                        <a:rPr lang="en-US" sz="1100" dirty="0">
                          <a:effectLst/>
                        </a:rPr>
                        <a:t>areas;</a:t>
                      </a:r>
                      <a:endParaRPr lang="fr-FR" sz="1100" dirty="0">
                        <a:effectLst/>
                      </a:endParaRPr>
                    </a:p>
                    <a:p>
                      <a:pPr marL="342900" lvl="0" indent="-342900">
                        <a:spcBef>
                          <a:spcPts val="180"/>
                        </a:spcBef>
                        <a:spcAft>
                          <a:spcPts val="0"/>
                        </a:spcAft>
                        <a:buSzPts val="1000"/>
                        <a:buFont typeface="Trebuchet MS" panose="020B0603020202020204" pitchFamily="34" charset="0"/>
                        <a:buChar char="•"/>
                        <a:tabLst>
                          <a:tab pos="456565" algn="l"/>
                          <a:tab pos="457200" algn="l"/>
                        </a:tabLst>
                      </a:pPr>
                      <a:r>
                        <a:rPr lang="en-US" sz="1100" spc="-5" dirty="0">
                          <a:effectLst/>
                        </a:rPr>
                        <a:t>Opportunities</a:t>
                      </a:r>
                      <a:r>
                        <a:rPr lang="en-US" sz="1100" spc="-40" dirty="0">
                          <a:effectLst/>
                        </a:rPr>
                        <a:t> </a:t>
                      </a:r>
                      <a:r>
                        <a:rPr lang="en-US" sz="1100" dirty="0">
                          <a:effectLst/>
                        </a:rPr>
                        <a:t>exist</a:t>
                      </a:r>
                      <a:r>
                        <a:rPr lang="en-US" sz="1100" spc="-35" dirty="0">
                          <a:effectLst/>
                        </a:rPr>
                        <a:t> </a:t>
                      </a:r>
                      <a:r>
                        <a:rPr lang="en-US" sz="1100" dirty="0">
                          <a:effectLst/>
                        </a:rPr>
                        <a:t>in</a:t>
                      </a:r>
                      <a:r>
                        <a:rPr lang="en-US" sz="1100" spc="-35" dirty="0">
                          <a:effectLst/>
                        </a:rPr>
                        <a:t> </a:t>
                      </a:r>
                      <a:r>
                        <a:rPr lang="en-US" sz="1100" dirty="0">
                          <a:effectLst/>
                        </a:rPr>
                        <a:t>the</a:t>
                      </a:r>
                      <a:r>
                        <a:rPr lang="en-US" sz="1100" spc="-35" dirty="0">
                          <a:effectLst/>
                        </a:rPr>
                        <a:t> </a:t>
                      </a:r>
                      <a:r>
                        <a:rPr lang="en-US" sz="1100" dirty="0">
                          <a:effectLst/>
                        </a:rPr>
                        <a:t>area;</a:t>
                      </a:r>
                      <a:endParaRPr lang="fr-FR" sz="1100" dirty="0">
                        <a:effectLst/>
                      </a:endParaRPr>
                    </a:p>
                    <a:p>
                      <a:pPr marL="342900" lvl="0" indent="-342900">
                        <a:spcBef>
                          <a:spcPts val="180"/>
                        </a:spcBef>
                        <a:spcAft>
                          <a:spcPts val="0"/>
                        </a:spcAft>
                        <a:buSzPts val="1000"/>
                        <a:buFont typeface="Trebuchet MS" panose="020B0603020202020204" pitchFamily="34" charset="0"/>
                        <a:buChar char="•"/>
                        <a:tabLst>
                          <a:tab pos="456565" algn="l"/>
                          <a:tab pos="457200" algn="l"/>
                        </a:tabLst>
                      </a:pPr>
                      <a:r>
                        <a:rPr lang="en-US" sz="1100" spc="-5" dirty="0">
                          <a:effectLst/>
                        </a:rPr>
                        <a:t>Local</a:t>
                      </a:r>
                      <a:r>
                        <a:rPr lang="en-US" sz="1100" spc="-40" dirty="0">
                          <a:effectLst/>
                        </a:rPr>
                        <a:t> </a:t>
                      </a:r>
                      <a:r>
                        <a:rPr lang="en-US" sz="1100" spc="-5" dirty="0">
                          <a:effectLst/>
                        </a:rPr>
                        <a:t>government</a:t>
                      </a:r>
                      <a:r>
                        <a:rPr lang="en-US" sz="1100" spc="-40" dirty="0">
                          <a:effectLst/>
                        </a:rPr>
                        <a:t> </a:t>
                      </a:r>
                      <a:r>
                        <a:rPr lang="en-US" sz="1100" dirty="0">
                          <a:effectLst/>
                        </a:rPr>
                        <a:t>and</a:t>
                      </a:r>
                      <a:r>
                        <a:rPr lang="en-US" sz="1100" spc="-40" dirty="0">
                          <a:effectLst/>
                        </a:rPr>
                        <a:t> </a:t>
                      </a:r>
                      <a:r>
                        <a:rPr lang="en-US" sz="1100" dirty="0">
                          <a:effectLst/>
                        </a:rPr>
                        <a:t>line</a:t>
                      </a:r>
                      <a:r>
                        <a:rPr lang="en-US" sz="1100" spc="-40" dirty="0">
                          <a:effectLst/>
                        </a:rPr>
                        <a:t> </a:t>
                      </a:r>
                      <a:r>
                        <a:rPr lang="en-US" sz="1100" dirty="0">
                          <a:effectLst/>
                        </a:rPr>
                        <a:t>departments</a:t>
                      </a:r>
                      <a:r>
                        <a:rPr lang="en-US" sz="1100" spc="-40" dirty="0">
                          <a:effectLst/>
                        </a:rPr>
                        <a:t> </a:t>
                      </a:r>
                      <a:r>
                        <a:rPr lang="en-US" sz="1100" dirty="0">
                          <a:effectLst/>
                        </a:rPr>
                        <a:t>continue</a:t>
                      </a:r>
                      <a:r>
                        <a:rPr lang="en-US" sz="1100" spc="-40" dirty="0">
                          <a:effectLst/>
                        </a:rPr>
                        <a:t> </a:t>
                      </a:r>
                      <a:r>
                        <a:rPr lang="en-US" sz="1100" dirty="0">
                          <a:effectLst/>
                        </a:rPr>
                        <a:t>to</a:t>
                      </a:r>
                      <a:r>
                        <a:rPr lang="en-US" sz="1100" spc="-40" dirty="0">
                          <a:effectLst/>
                        </a:rPr>
                        <a:t> </a:t>
                      </a:r>
                      <a:r>
                        <a:rPr lang="en-US" sz="1100" dirty="0">
                          <a:effectLst/>
                        </a:rPr>
                        <a:t>provide</a:t>
                      </a:r>
                      <a:r>
                        <a:rPr lang="en-US" sz="1100" spc="-40" dirty="0">
                          <a:effectLst/>
                        </a:rPr>
                        <a:t> </a:t>
                      </a:r>
                      <a:r>
                        <a:rPr lang="en-US" sz="1100" dirty="0">
                          <a:effectLst/>
                        </a:rPr>
                        <a:t>support;</a:t>
                      </a:r>
                      <a:endParaRPr lang="fr-FR" sz="1100" dirty="0">
                        <a:effectLst/>
                      </a:endParaRPr>
                    </a:p>
                    <a:p>
                      <a:pPr marL="342900" marR="216535" lvl="0" indent="-342900">
                        <a:lnSpc>
                          <a:spcPct val="102000"/>
                        </a:lnSpc>
                        <a:spcBef>
                          <a:spcPts val="185"/>
                        </a:spcBef>
                        <a:spcAft>
                          <a:spcPts val="0"/>
                        </a:spcAft>
                        <a:buSzPts val="1000"/>
                        <a:buFont typeface="Trebuchet MS" panose="020B0603020202020204" pitchFamily="34" charset="0"/>
                        <a:buChar char="•"/>
                        <a:tabLst>
                          <a:tab pos="456565" algn="l"/>
                          <a:tab pos="457200" algn="l"/>
                        </a:tabLst>
                      </a:pPr>
                      <a:r>
                        <a:rPr lang="en-US" sz="1100" dirty="0">
                          <a:effectLst/>
                        </a:rPr>
                        <a:t>Local</a:t>
                      </a:r>
                      <a:r>
                        <a:rPr lang="en-US" sz="1100" spc="80" dirty="0">
                          <a:effectLst/>
                        </a:rPr>
                        <a:t> </a:t>
                      </a:r>
                      <a:r>
                        <a:rPr lang="en-US" sz="1100" dirty="0">
                          <a:effectLst/>
                        </a:rPr>
                        <a:t>government</a:t>
                      </a:r>
                      <a:r>
                        <a:rPr lang="en-US" sz="1100" spc="85" dirty="0">
                          <a:effectLst/>
                        </a:rPr>
                        <a:t> </a:t>
                      </a:r>
                      <a:r>
                        <a:rPr lang="en-US" sz="1100" dirty="0">
                          <a:effectLst/>
                        </a:rPr>
                        <a:t>and</a:t>
                      </a:r>
                      <a:r>
                        <a:rPr lang="en-US" sz="1100" spc="85" dirty="0">
                          <a:effectLst/>
                        </a:rPr>
                        <a:t> </a:t>
                      </a:r>
                      <a:r>
                        <a:rPr lang="en-US" sz="1100" dirty="0">
                          <a:effectLst/>
                        </a:rPr>
                        <a:t>line</a:t>
                      </a:r>
                      <a:r>
                        <a:rPr lang="en-US" sz="1100" spc="85" dirty="0">
                          <a:effectLst/>
                        </a:rPr>
                        <a:t> </a:t>
                      </a:r>
                      <a:r>
                        <a:rPr lang="en-US" sz="1100" dirty="0">
                          <a:effectLst/>
                        </a:rPr>
                        <a:t>departments</a:t>
                      </a:r>
                      <a:r>
                        <a:rPr lang="en-US" sz="1100" spc="85" dirty="0">
                          <a:effectLst/>
                        </a:rPr>
                        <a:t> </a:t>
                      </a:r>
                      <a:r>
                        <a:rPr lang="en-US" sz="1100" dirty="0">
                          <a:effectLst/>
                        </a:rPr>
                        <a:t>take</a:t>
                      </a:r>
                      <a:r>
                        <a:rPr lang="en-US" sz="1100" spc="85" dirty="0">
                          <a:effectLst/>
                        </a:rPr>
                        <a:t> </a:t>
                      </a:r>
                      <a:r>
                        <a:rPr lang="en-US" sz="1100" dirty="0">
                          <a:effectLst/>
                        </a:rPr>
                        <a:t>ownership</a:t>
                      </a:r>
                      <a:r>
                        <a:rPr lang="en-US" sz="1100" spc="85" dirty="0">
                          <a:effectLst/>
                        </a:rPr>
                        <a:t> </a:t>
                      </a:r>
                      <a:r>
                        <a:rPr lang="en-US" sz="1100" dirty="0">
                          <a:effectLst/>
                        </a:rPr>
                        <a:t>of</a:t>
                      </a:r>
                      <a:r>
                        <a:rPr lang="en-US" sz="1100" spc="85" dirty="0">
                          <a:effectLst/>
                        </a:rPr>
                        <a:t> </a:t>
                      </a:r>
                      <a:r>
                        <a:rPr lang="en-US" sz="1100" dirty="0">
                          <a:effectLst/>
                        </a:rPr>
                        <a:t>the</a:t>
                      </a:r>
                      <a:r>
                        <a:rPr lang="en-US" sz="1100" spc="85" dirty="0">
                          <a:effectLst/>
                        </a:rPr>
                        <a:t> </a:t>
                      </a:r>
                      <a:r>
                        <a:rPr lang="en-US" sz="1100" dirty="0">
                          <a:effectLst/>
                        </a:rPr>
                        <a:t>activity</a:t>
                      </a:r>
                      <a:r>
                        <a:rPr lang="en-US" sz="1100" spc="85" dirty="0">
                          <a:effectLst/>
                        </a:rPr>
                        <a:t> </a:t>
                      </a:r>
                      <a:r>
                        <a:rPr lang="en-US" sz="1100" dirty="0">
                          <a:effectLst/>
                        </a:rPr>
                        <a:t>and</a:t>
                      </a:r>
                      <a:r>
                        <a:rPr lang="en-US" sz="1100" spc="85" dirty="0">
                          <a:effectLst/>
                        </a:rPr>
                        <a:t> </a:t>
                      </a:r>
                      <a:r>
                        <a:rPr lang="en-US" sz="1100" dirty="0">
                          <a:effectLst/>
                        </a:rPr>
                        <a:t>provide</a:t>
                      </a:r>
                      <a:r>
                        <a:rPr lang="en-US" sz="1100" spc="85" dirty="0">
                          <a:effectLst/>
                        </a:rPr>
                        <a:t> </a:t>
                      </a:r>
                      <a:r>
                        <a:rPr lang="en-US" sz="1100" dirty="0">
                          <a:effectLst/>
                        </a:rPr>
                        <a:t>follow-up</a:t>
                      </a:r>
                      <a:r>
                        <a:rPr lang="en-US" sz="1100" spc="85" dirty="0">
                          <a:effectLst/>
                        </a:rPr>
                        <a:t> </a:t>
                      </a:r>
                      <a:r>
                        <a:rPr lang="en-US" sz="1100" dirty="0">
                          <a:effectLst/>
                        </a:rPr>
                        <a:t>support</a:t>
                      </a:r>
                      <a:r>
                        <a:rPr lang="en-US" sz="1100" spc="-240" dirty="0">
                          <a:effectLst/>
                        </a:rPr>
                        <a:t> </a:t>
                      </a:r>
                      <a:r>
                        <a:rPr lang="en-US" sz="1100" dirty="0">
                          <a:effectLst/>
                        </a:rPr>
                        <a:t>to</a:t>
                      </a:r>
                      <a:r>
                        <a:rPr lang="en-US" sz="1100" spc="-20" dirty="0">
                          <a:effectLst/>
                        </a:rPr>
                        <a:t> </a:t>
                      </a:r>
                      <a:r>
                        <a:rPr lang="en-US" sz="1100" dirty="0">
                          <a:effectLst/>
                        </a:rPr>
                        <a:t>beneficiaries;</a:t>
                      </a:r>
                      <a:endParaRPr lang="fr-FR" sz="1100" dirty="0">
                        <a:effectLst/>
                      </a:endParaRPr>
                    </a:p>
                    <a:p>
                      <a:pPr marL="342900" lvl="0" indent="-342900">
                        <a:spcBef>
                          <a:spcPts val="150"/>
                        </a:spcBef>
                        <a:spcAft>
                          <a:spcPts val="0"/>
                        </a:spcAft>
                        <a:buSzPts val="1000"/>
                        <a:buFont typeface="Trebuchet MS" panose="020B0603020202020204" pitchFamily="34" charset="0"/>
                        <a:buChar char="•"/>
                        <a:tabLst>
                          <a:tab pos="456565" algn="l"/>
                          <a:tab pos="457200" algn="l"/>
                        </a:tabLst>
                      </a:pPr>
                      <a:r>
                        <a:rPr lang="en-US" sz="1100" dirty="0">
                          <a:effectLst/>
                        </a:rPr>
                        <a:t>Other</a:t>
                      </a:r>
                      <a:r>
                        <a:rPr lang="en-US" sz="1100" spc="10" dirty="0">
                          <a:effectLst/>
                        </a:rPr>
                        <a:t>s</a:t>
                      </a:r>
                      <a:r>
                        <a:rPr lang="en-US" sz="1100" dirty="0">
                          <a:effectLst/>
                        </a:rPr>
                        <a:t>.</a:t>
                      </a:r>
                      <a:endParaRPr lang="fr-FR" sz="1100"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2168434458"/>
                  </a:ext>
                </a:extLst>
              </a:tr>
              <a:tr h="702367">
                <a:tc>
                  <a:txBody>
                    <a:bodyPr/>
                    <a:lstStyle/>
                    <a:p>
                      <a:pPr marL="469265" indent="-266700">
                        <a:lnSpc>
                          <a:spcPct val="102000"/>
                        </a:lnSpc>
                        <a:spcBef>
                          <a:spcPts val="595"/>
                        </a:spcBef>
                        <a:spcAft>
                          <a:spcPts val="0"/>
                        </a:spcAft>
                      </a:pPr>
                      <a:r>
                        <a:rPr lang="en-US" sz="1100" dirty="0">
                          <a:effectLst/>
                        </a:rPr>
                        <a:t>🢂</a:t>
                      </a:r>
                      <a:r>
                        <a:rPr lang="en-US" sz="1100" spc="5" dirty="0">
                          <a:effectLst/>
                        </a:rPr>
                        <a:t> </a:t>
                      </a:r>
                      <a:r>
                        <a:rPr lang="en-US" sz="1100" dirty="0">
                          <a:effectLst/>
                        </a:rPr>
                        <a:t>Multiple pathways: With each result articulated at the activity level, an if-then-because statement is</a:t>
                      </a:r>
                      <a:r>
                        <a:rPr lang="en-US" sz="1100" spc="5" dirty="0">
                          <a:effectLst/>
                        </a:rPr>
                        <a:t> </a:t>
                      </a:r>
                      <a:r>
                        <a:rPr lang="en-US" sz="1100" dirty="0">
                          <a:effectLst/>
                        </a:rPr>
                        <a:t>a</a:t>
                      </a:r>
                      <a:r>
                        <a:rPr lang="en-US" sz="1100" spc="35" dirty="0">
                          <a:effectLst/>
                        </a:rPr>
                        <a:t>r</a:t>
                      </a:r>
                      <a:r>
                        <a:rPr lang="en-US" sz="1100" dirty="0">
                          <a:effectLst/>
                        </a:rPr>
                        <a:t>ticulated,</a:t>
                      </a:r>
                      <a:r>
                        <a:rPr lang="en-US" sz="1100" spc="-25" dirty="0">
                          <a:effectLst/>
                        </a:rPr>
                        <a:t> </a:t>
                      </a:r>
                      <a:r>
                        <a:rPr lang="en-US" sz="1100" dirty="0">
                          <a:effectLst/>
                        </a:rPr>
                        <a:t>and</a:t>
                      </a:r>
                      <a:r>
                        <a:rPr lang="en-US" sz="1100" spc="-25" dirty="0">
                          <a:effectLst/>
                        </a:rPr>
                        <a:t> </a:t>
                      </a:r>
                      <a:r>
                        <a:rPr lang="en-US" sz="1100" dirty="0">
                          <a:effectLst/>
                        </a:rPr>
                        <a:t>the</a:t>
                      </a:r>
                      <a:r>
                        <a:rPr lang="en-US" sz="1100" spc="-25" dirty="0">
                          <a:effectLst/>
                        </a:rPr>
                        <a:t> </a:t>
                      </a:r>
                      <a:r>
                        <a:rPr lang="en-US" sz="1100" spc="10" dirty="0">
                          <a:effectLst/>
                        </a:rPr>
                        <a:t>a</a:t>
                      </a:r>
                      <a:r>
                        <a:rPr lang="en-US" sz="1100" dirty="0">
                          <a:effectLst/>
                        </a:rPr>
                        <a:t>ssumptions</a:t>
                      </a:r>
                      <a:r>
                        <a:rPr lang="en-US" sz="1100" spc="-25" dirty="0">
                          <a:effectLst/>
                        </a:rPr>
                        <a:t> </a:t>
                      </a:r>
                      <a:r>
                        <a:rPr lang="en-US" sz="1100" dirty="0">
                          <a:effectLst/>
                        </a:rPr>
                        <a:t>su</a:t>
                      </a:r>
                      <a:r>
                        <a:rPr lang="en-US" sz="1100" spc="25" dirty="0">
                          <a:effectLst/>
                        </a:rPr>
                        <a:t>r</a:t>
                      </a:r>
                      <a:r>
                        <a:rPr lang="en-US" sz="1100" spc="-15" dirty="0">
                          <a:effectLst/>
                        </a:rPr>
                        <a:t>f</a:t>
                      </a:r>
                      <a:r>
                        <a:rPr lang="en-US" sz="1100" dirty="0">
                          <a:effectLst/>
                        </a:rPr>
                        <a:t>aced</a:t>
                      </a:r>
                      <a:r>
                        <a:rPr lang="en-US" sz="1100" spc="-25" dirty="0">
                          <a:effectLst/>
                        </a:rPr>
                        <a:t> </a:t>
                      </a:r>
                      <a:r>
                        <a:rPr lang="en-US" sz="1100" dirty="0">
                          <a:effectLst/>
                        </a:rPr>
                        <a:t>at</a:t>
                      </a:r>
                      <a:r>
                        <a:rPr lang="en-US" sz="1100" spc="-25" dirty="0">
                          <a:effectLst/>
                        </a:rPr>
                        <a:t> </a:t>
                      </a:r>
                      <a:r>
                        <a:rPr lang="en-US" sz="1100" dirty="0">
                          <a:effectLst/>
                        </a:rPr>
                        <a:t>the</a:t>
                      </a:r>
                      <a:r>
                        <a:rPr lang="en-US" sz="1100" spc="-25" dirty="0">
                          <a:effectLst/>
                        </a:rPr>
                        <a:t> </a:t>
                      </a:r>
                      <a:r>
                        <a:rPr lang="en-US" sz="1100" dirty="0">
                          <a:effectLst/>
                        </a:rPr>
                        <a:t>outpu</a:t>
                      </a:r>
                      <a:r>
                        <a:rPr lang="en-US" sz="1100" spc="-40" dirty="0">
                          <a:effectLst/>
                        </a:rPr>
                        <a:t>t</a:t>
                      </a:r>
                      <a:r>
                        <a:rPr lang="en-US" sz="1100" dirty="0">
                          <a:effectLst/>
                        </a:rPr>
                        <a:t>-l</a:t>
                      </a:r>
                      <a:r>
                        <a:rPr lang="en-US" sz="1100" spc="-5" dirty="0">
                          <a:effectLst/>
                        </a:rPr>
                        <a:t>e</a:t>
                      </a:r>
                      <a:r>
                        <a:rPr lang="en-US" sz="1100" spc="-20" dirty="0">
                          <a:effectLst/>
                        </a:rPr>
                        <a:t>v</a:t>
                      </a:r>
                      <a:r>
                        <a:rPr lang="en-US" sz="1100" dirty="0">
                          <a:effectLst/>
                        </a:rPr>
                        <a:t>el</a:t>
                      </a:r>
                      <a:r>
                        <a:rPr lang="en-US" sz="1100" spc="-25" dirty="0">
                          <a:effectLst/>
                        </a:rPr>
                        <a:t> </a:t>
                      </a:r>
                      <a:r>
                        <a:rPr lang="en-US" sz="1100" spc="-140" dirty="0" err="1">
                          <a:effectLst/>
                        </a:rPr>
                        <a:t>T</a:t>
                      </a:r>
                      <a:r>
                        <a:rPr lang="en-US" sz="1100" dirty="0" err="1">
                          <a:effectLst/>
                        </a:rPr>
                        <a:t>o</a:t>
                      </a:r>
                      <a:r>
                        <a:rPr lang="en-US" sz="1100" spc="30" dirty="0" err="1">
                          <a:effectLst/>
                        </a:rPr>
                        <a:t>C</a:t>
                      </a:r>
                      <a:r>
                        <a:rPr lang="en-US" sz="1100" dirty="0" smtClean="0">
                          <a:effectLst/>
                        </a:rPr>
                        <a:t>.</a:t>
                      </a:r>
                      <a:endParaRPr lang="fr-FR" sz="1100"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1033315921"/>
                  </a:ext>
                </a:extLst>
              </a:tr>
              <a:tr h="462621">
                <a:tc>
                  <a:txBody>
                    <a:bodyPr/>
                    <a:lstStyle/>
                    <a:p>
                      <a:pPr marL="202565" marR="214630">
                        <a:lnSpc>
                          <a:spcPct val="102000"/>
                        </a:lnSpc>
                        <a:spcBef>
                          <a:spcPts val="915"/>
                        </a:spcBef>
                        <a:spcAft>
                          <a:spcPts val="0"/>
                        </a:spcAft>
                      </a:pPr>
                      <a:endParaRPr lang="fr-FR" sz="1100"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2454032393"/>
                  </a:ext>
                </a:extLst>
              </a:tr>
            </a:tbl>
          </a:graphicData>
        </a:graphic>
      </p:graphicFrame>
    </p:spTree>
    <p:extLst>
      <p:ext uri="{BB962C8B-B14F-4D97-AF65-F5344CB8AC3E}">
        <p14:creationId xmlns:p14="http://schemas.microsoft.com/office/powerpoint/2010/main" val="122619269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17</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387191"/>
            <a:ext cx="8148072" cy="4440511"/>
          </a:xfrm>
          <a:prstGeom prst="rect">
            <a:avLst/>
          </a:prstGeom>
        </p:spPr>
        <p:txBody>
          <a:bodyPr wrap="square">
            <a:spAutoFit/>
          </a:bodyPr>
          <a:lstStyle/>
          <a:p>
            <a:pPr lvl="2" algn="ctr">
              <a:spcBef>
                <a:spcPts val="515"/>
              </a:spcBef>
              <a:spcAft>
                <a:spcPts val="0"/>
              </a:spcAft>
              <a:buClr>
                <a:srgbClr val="FF681E"/>
              </a:buClr>
              <a:buSzPts val="1300"/>
              <a:tabLst>
                <a:tab pos="1289050" algn="l"/>
              </a:tabLst>
            </a:pP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How to review a Theory of Change that applies the if-then-because </a:t>
            </a:r>
            <a:r>
              <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formula</a:t>
            </a:r>
          </a:p>
          <a:p>
            <a:pPr lvl="2" algn="ctr">
              <a:spcBef>
                <a:spcPts val="515"/>
              </a:spcBef>
              <a:spcAft>
                <a:spcPts val="0"/>
              </a:spcAft>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lvl="2" algn="ctr">
              <a:spcBef>
                <a:spcPts val="515"/>
              </a:spcBef>
              <a:spcAft>
                <a:spcPts val="0"/>
              </a:spcAft>
              <a:buClr>
                <a:srgbClr val="FF681E"/>
              </a:buClr>
              <a:buSzPts val="1300"/>
              <a:tabLst>
                <a:tab pos="1289050" algn="l"/>
              </a:tabLst>
            </a:pPr>
            <a:r>
              <a:rPr lang="en-US" b="1" dirty="0" smtClean="0">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When </a:t>
            </a:r>
            <a:r>
              <a:rPr lang="en-US" b="1" dirty="0">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reviewing a </a:t>
            </a:r>
            <a:r>
              <a:rPr lang="en-US" b="1" dirty="0" err="1">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ToC</a:t>
            </a:r>
            <a:r>
              <a:rPr lang="en-US" b="1" dirty="0">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 one may want to focus on the links a </a:t>
            </a:r>
            <a:r>
              <a:rPr lang="en-US" b="1" dirty="0" err="1">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ToC</a:t>
            </a:r>
            <a:r>
              <a:rPr lang="en-US" b="1" dirty="0">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 is trying to make. The following checklist consists of five simple questions that may help with the review process:</a:t>
            </a:r>
            <a:endParaRPr lang="fr-FR" b="1" dirty="0">
              <a:solidFill>
                <a:srgbClr val="FF66CC"/>
              </a:solidFill>
              <a:latin typeface="Times New Roman" panose="02020603050405020304" pitchFamily="18" charset="0"/>
              <a:ea typeface="Trebuchet MS" panose="020B0603020202020204" pitchFamily="34" charset="0"/>
              <a:cs typeface="Times New Roman" panose="02020603050405020304" pitchFamily="18" charset="0"/>
            </a:endParaRPr>
          </a:p>
          <a:p>
            <a:pPr>
              <a:spcBef>
                <a:spcPts val="50"/>
              </a:spcBef>
              <a:spcAft>
                <a:spcPts val="0"/>
              </a:spcAft>
            </a:pPr>
            <a:r>
              <a:rPr lang="en-US" b="1" dirty="0">
                <a:latin typeface="Times New Roman" panose="02020603050405020304" pitchFamily="18" charset="0"/>
                <a:ea typeface="Trebuchet MS" panose="020B0603020202020204" pitchFamily="34" charset="0"/>
                <a:cs typeface="Times New Roman" panose="02020603050405020304" pitchFamily="18" charset="0"/>
              </a:rPr>
              <a:t> </a:t>
            </a: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342900" indent="-342900" algn="just">
              <a:spcBef>
                <a:spcPts val="50"/>
              </a:spcBef>
              <a:spcAft>
                <a:spcPts val="0"/>
              </a:spcAft>
              <a:buFont typeface="+mj-lt"/>
              <a:buAutoNum type="arabicPeriod"/>
            </a:pPr>
            <a:r>
              <a:rPr lang="en-US" b="1" dirty="0" smtClean="0">
                <a:solidFill>
                  <a:srgbClr val="24A9E1"/>
                </a:solidFill>
                <a:latin typeface="Times New Roman" panose="02020603050405020304" pitchFamily="18" charset="0"/>
                <a:ea typeface="Trebuchet MS" panose="020B0603020202020204" pitchFamily="34" charset="0"/>
                <a:cs typeface="Times New Roman" panose="02020603050405020304" pitchFamily="18" charset="0"/>
              </a:rPr>
              <a:t>Are </a:t>
            </a:r>
            <a:r>
              <a:rPr lang="en-US" b="1" dirty="0">
                <a:solidFill>
                  <a:srgbClr val="24A9E1"/>
                </a:solidFill>
                <a:latin typeface="Times New Roman" panose="02020603050405020304" pitchFamily="18" charset="0"/>
                <a:ea typeface="Trebuchet MS" panose="020B0603020202020204" pitchFamily="34" charset="0"/>
                <a:cs typeface="Times New Roman" panose="02020603050405020304" pitchFamily="18" charset="0"/>
              </a:rPr>
              <a:t>both the action (X) and the result (Y) clearly formulated? </a:t>
            </a:r>
          </a:p>
          <a:p>
            <a:pPr marL="342900" indent="-342900" algn="just">
              <a:spcBef>
                <a:spcPts val="50"/>
              </a:spcBef>
              <a:spcAft>
                <a:spcPts val="0"/>
              </a:spcAft>
              <a:buFont typeface="+mj-lt"/>
              <a:buAutoNum type="arabicPeriod"/>
            </a:pPr>
            <a:r>
              <a:rPr lang="en-US" b="1" dirty="0">
                <a:solidFill>
                  <a:srgbClr val="24A9E1"/>
                </a:solidFill>
                <a:latin typeface="Times New Roman" panose="02020603050405020304" pitchFamily="18" charset="0"/>
                <a:ea typeface="Trebuchet MS" panose="020B0603020202020204" pitchFamily="34" charset="0"/>
                <a:cs typeface="Times New Roman" panose="02020603050405020304" pitchFamily="18" charset="0"/>
              </a:rPr>
              <a:t>Is the result realistic and achievable given the scale of action, resources and time </a:t>
            </a:r>
            <a:r>
              <a:rPr lang="en-US" b="1" dirty="0" smtClean="0">
                <a:solidFill>
                  <a:srgbClr val="24A9E1"/>
                </a:solidFill>
                <a:latin typeface="Times New Roman" panose="02020603050405020304" pitchFamily="18" charset="0"/>
                <a:ea typeface="Trebuchet MS" panose="020B0603020202020204" pitchFamily="34" charset="0"/>
                <a:cs typeface="Times New Roman" panose="02020603050405020304" pitchFamily="18" charset="0"/>
              </a:rPr>
              <a:t>frame?</a:t>
            </a:r>
            <a:endParaRPr lang="en-US" b="1" dirty="0">
              <a:solidFill>
                <a:srgbClr val="24A9E1"/>
              </a:solidFill>
              <a:latin typeface="Times New Roman" panose="02020603050405020304" pitchFamily="18" charset="0"/>
              <a:ea typeface="Trebuchet MS" panose="020B0603020202020204" pitchFamily="34" charset="0"/>
              <a:cs typeface="Times New Roman" panose="02020603050405020304" pitchFamily="18" charset="0"/>
            </a:endParaRPr>
          </a:p>
          <a:p>
            <a:pPr marL="342900" indent="-342900" algn="just">
              <a:spcBef>
                <a:spcPts val="50"/>
              </a:spcBef>
              <a:spcAft>
                <a:spcPts val="0"/>
              </a:spcAft>
              <a:buFont typeface="+mj-lt"/>
              <a:buAutoNum type="arabicPeriod"/>
            </a:pPr>
            <a:r>
              <a:rPr lang="en-US" b="1" dirty="0">
                <a:solidFill>
                  <a:srgbClr val="24A9E1"/>
                </a:solidFill>
                <a:latin typeface="Times New Roman" panose="02020603050405020304" pitchFamily="18" charset="0"/>
                <a:ea typeface="Trebuchet MS" panose="020B0603020202020204" pitchFamily="34" charset="0"/>
                <a:cs typeface="Times New Roman" panose="02020603050405020304" pitchFamily="18" charset="0"/>
              </a:rPr>
              <a:t>Do the assumptions explain why the approach is </a:t>
            </a:r>
            <a:r>
              <a:rPr lang="en-US" b="1" dirty="0" smtClean="0">
                <a:solidFill>
                  <a:srgbClr val="24A9E1"/>
                </a:solidFill>
                <a:latin typeface="Times New Roman" panose="02020603050405020304" pitchFamily="18" charset="0"/>
                <a:ea typeface="Trebuchet MS" panose="020B0603020202020204" pitchFamily="34" charset="0"/>
                <a:cs typeface="Times New Roman" panose="02020603050405020304" pitchFamily="18" charset="0"/>
              </a:rPr>
              <a:t>suitable?</a:t>
            </a:r>
          </a:p>
          <a:p>
            <a:pPr marL="342900" indent="-342900" algn="just">
              <a:spcBef>
                <a:spcPts val="50"/>
              </a:spcBef>
              <a:buFont typeface="+mj-lt"/>
              <a:buAutoNum type="arabicPeriod"/>
            </a:pPr>
            <a:r>
              <a:rPr lang="en-US" b="1" dirty="0">
                <a:solidFill>
                  <a:srgbClr val="24A9E1"/>
                </a:solidFill>
                <a:latin typeface="Times New Roman" panose="02020603050405020304" pitchFamily="18" charset="0"/>
                <a:ea typeface="Trebuchet MS" panose="020B0603020202020204" pitchFamily="34" charset="0"/>
                <a:cs typeface="Times New Roman" panose="02020603050405020304" pitchFamily="18" charset="0"/>
              </a:rPr>
              <a:t>Are the relevant preconditions that are necessary for success included in the assumptions? </a:t>
            </a:r>
            <a:endParaRPr lang="en-US" b="1" dirty="0" smtClean="0">
              <a:solidFill>
                <a:srgbClr val="24A9E1"/>
              </a:solidFill>
              <a:latin typeface="Times New Roman" panose="02020603050405020304" pitchFamily="18" charset="0"/>
              <a:ea typeface="Trebuchet MS" panose="020B0603020202020204" pitchFamily="34" charset="0"/>
              <a:cs typeface="Times New Roman" panose="02020603050405020304" pitchFamily="18" charset="0"/>
            </a:endParaRPr>
          </a:p>
          <a:p>
            <a:pPr marL="342900" indent="-342900" algn="just">
              <a:spcBef>
                <a:spcPts val="50"/>
              </a:spcBef>
              <a:buFont typeface="+mj-lt"/>
              <a:buAutoNum type="arabicPeriod"/>
            </a:pPr>
            <a:r>
              <a:rPr lang="en-US" b="1" dirty="0">
                <a:solidFill>
                  <a:srgbClr val="24A9E1"/>
                </a:solidFill>
                <a:latin typeface="Times New Roman" panose="02020603050405020304" pitchFamily="18" charset="0"/>
                <a:ea typeface="Trebuchet MS" panose="020B0603020202020204" pitchFamily="34" charset="0"/>
                <a:cs typeface="Times New Roman" panose="02020603050405020304" pitchFamily="18" charset="0"/>
              </a:rPr>
              <a:t>Does the </a:t>
            </a:r>
            <a:r>
              <a:rPr lang="en-US" b="1" dirty="0" err="1">
                <a:solidFill>
                  <a:srgbClr val="24A9E1"/>
                </a:solidFill>
                <a:latin typeface="Times New Roman" panose="02020603050405020304" pitchFamily="18" charset="0"/>
                <a:ea typeface="Trebuchet MS" panose="020B0603020202020204" pitchFamily="34" charset="0"/>
                <a:cs typeface="Times New Roman" panose="02020603050405020304" pitchFamily="18" charset="0"/>
              </a:rPr>
              <a:t>ToC</a:t>
            </a:r>
            <a:r>
              <a:rPr lang="en-US" b="1" dirty="0">
                <a:solidFill>
                  <a:srgbClr val="24A9E1"/>
                </a:solidFill>
                <a:latin typeface="Times New Roman" panose="02020603050405020304" pitchFamily="18" charset="0"/>
                <a:ea typeface="Trebuchet MS" panose="020B0603020202020204" pitchFamily="34" charset="0"/>
                <a:cs typeface="Times New Roman" panose="02020603050405020304" pitchFamily="18" charset="0"/>
              </a:rPr>
              <a:t> make sense if it is reversed?</a:t>
            </a:r>
          </a:p>
          <a:p>
            <a:pPr marR="480060" lvl="3" algn="just">
              <a:lnSpc>
                <a:spcPct val="102000"/>
              </a:lnSpc>
              <a:spcBef>
                <a:spcPts val="20"/>
              </a:spcBef>
              <a:spcAft>
                <a:spcPts val="0"/>
              </a:spcAft>
              <a:buSzPts val="1100"/>
              <a:tabLst>
                <a:tab pos="1294130" algn="l"/>
              </a:tabLst>
            </a:pPr>
            <a:endParaRPr lang="fr-FR" sz="1100" spc="-55" dirty="0">
              <a:solidFill>
                <a:srgbClr val="24A9E1"/>
              </a:solidFill>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3443806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27023" y="533330"/>
            <a:ext cx="2995343"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18</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14" name="Rectangle 13"/>
          <p:cNvSpPr>
            <a:spLocks noChangeArrowheads="1"/>
          </p:cNvSpPr>
          <p:nvPr/>
        </p:nvSpPr>
        <p:spPr bwMode="auto">
          <a:xfrm>
            <a:off x="240224" y="1663347"/>
            <a:ext cx="8295446" cy="477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366838" algn="l"/>
              </a:tabLst>
              <a:defRPr>
                <a:solidFill>
                  <a:schemeClr val="tx1"/>
                </a:solidFill>
                <a:latin typeface="Arial" panose="020B0604020202020204" pitchFamily="34" charset="0"/>
              </a:defRPr>
            </a:lvl1pPr>
            <a:lvl2pPr eaLnBrk="0" fontAlgn="base" hangingPunct="0">
              <a:spcBef>
                <a:spcPct val="0"/>
              </a:spcBef>
              <a:spcAft>
                <a:spcPct val="0"/>
              </a:spcAft>
              <a:tabLst>
                <a:tab pos="1366838" algn="l"/>
              </a:tabLst>
              <a:defRPr>
                <a:solidFill>
                  <a:schemeClr val="tx1"/>
                </a:solidFill>
                <a:latin typeface="Arial" panose="020B0604020202020204" pitchFamily="34" charset="0"/>
              </a:defRPr>
            </a:lvl2pPr>
            <a:lvl3pPr eaLnBrk="0" fontAlgn="base" hangingPunct="0">
              <a:spcBef>
                <a:spcPct val="0"/>
              </a:spcBef>
              <a:spcAft>
                <a:spcPct val="0"/>
              </a:spcAft>
              <a:tabLst>
                <a:tab pos="1366838" algn="l"/>
              </a:tabLst>
              <a:defRPr>
                <a:solidFill>
                  <a:schemeClr val="tx1"/>
                </a:solidFill>
                <a:latin typeface="Arial" panose="020B0604020202020204" pitchFamily="34" charset="0"/>
              </a:defRPr>
            </a:lvl3pPr>
            <a:lvl4pPr eaLnBrk="0" fontAlgn="base" hangingPunct="0">
              <a:spcBef>
                <a:spcPct val="0"/>
              </a:spcBef>
              <a:spcAft>
                <a:spcPct val="0"/>
              </a:spcAft>
              <a:tabLst>
                <a:tab pos="1366838" algn="l"/>
              </a:tabLst>
              <a:defRPr>
                <a:solidFill>
                  <a:schemeClr val="tx1"/>
                </a:solidFill>
                <a:latin typeface="Arial" panose="020B0604020202020204" pitchFamily="34" charset="0"/>
              </a:defRPr>
            </a:lvl4pPr>
            <a:lvl5pPr eaLnBrk="0" fontAlgn="base" hangingPunct="0">
              <a:spcBef>
                <a:spcPct val="0"/>
              </a:spcBef>
              <a:spcAft>
                <a:spcPct val="0"/>
              </a:spcAft>
              <a:tabLst>
                <a:tab pos="1366838" algn="l"/>
              </a:tabLst>
              <a:defRPr>
                <a:solidFill>
                  <a:schemeClr val="tx1"/>
                </a:solidFill>
                <a:latin typeface="Arial" panose="020B0604020202020204" pitchFamily="34" charset="0"/>
              </a:defRPr>
            </a:lvl5pPr>
            <a:lvl6pPr eaLnBrk="0" fontAlgn="base" hangingPunct="0">
              <a:spcBef>
                <a:spcPct val="0"/>
              </a:spcBef>
              <a:spcAft>
                <a:spcPct val="0"/>
              </a:spcAft>
              <a:tabLst>
                <a:tab pos="1366838" algn="l"/>
              </a:tabLst>
              <a:defRPr>
                <a:solidFill>
                  <a:schemeClr val="tx1"/>
                </a:solidFill>
                <a:latin typeface="Arial" panose="020B0604020202020204" pitchFamily="34" charset="0"/>
              </a:defRPr>
            </a:lvl6pPr>
            <a:lvl7pPr eaLnBrk="0" fontAlgn="base" hangingPunct="0">
              <a:spcBef>
                <a:spcPct val="0"/>
              </a:spcBef>
              <a:spcAft>
                <a:spcPct val="0"/>
              </a:spcAft>
              <a:tabLst>
                <a:tab pos="1366838" algn="l"/>
              </a:tabLst>
              <a:defRPr>
                <a:solidFill>
                  <a:schemeClr val="tx1"/>
                </a:solidFill>
                <a:latin typeface="Arial" panose="020B0604020202020204" pitchFamily="34" charset="0"/>
              </a:defRPr>
            </a:lvl7pPr>
            <a:lvl8pPr eaLnBrk="0" fontAlgn="base" hangingPunct="0">
              <a:spcBef>
                <a:spcPct val="0"/>
              </a:spcBef>
              <a:spcAft>
                <a:spcPct val="0"/>
              </a:spcAft>
              <a:tabLst>
                <a:tab pos="1366838" algn="l"/>
              </a:tabLst>
              <a:defRPr>
                <a:solidFill>
                  <a:schemeClr val="tx1"/>
                </a:solidFill>
                <a:latin typeface="Arial" panose="020B0604020202020204" pitchFamily="34" charset="0"/>
              </a:defRPr>
            </a:lvl8pPr>
            <a:lvl9pPr eaLnBrk="0" fontAlgn="base" hangingPunct="0">
              <a:spcBef>
                <a:spcPct val="0"/>
              </a:spcBef>
              <a:spcAft>
                <a:spcPct val="0"/>
              </a:spcAft>
              <a:tabLst>
                <a:tab pos="1366838" algn="l"/>
              </a:tabLst>
              <a:defRPr>
                <a:solidFill>
                  <a:schemeClr val="tx1"/>
                </a:solidFill>
                <a:latin typeface="Arial" panose="020B0604020202020204" pitchFamily="34" charset="0"/>
              </a:defRPr>
            </a:lvl9pPr>
          </a:lstStyle>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Ø"/>
              <a:tabLst>
                <a:tab pos="1366838" algn="l"/>
              </a:tabLst>
            </a:pPr>
            <a:r>
              <a:rPr kumimoji="0" lang="en-US" altLang="fr-FR" sz="1600" b="1" i="0" u="none" strike="noStrike" cap="none" normalizeH="0" baseline="0" dirty="0" smtClean="0">
                <a:ln>
                  <a:noFill/>
                </a:ln>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Monitoring the </a:t>
            </a:r>
            <a:r>
              <a:rPr kumimoji="0" lang="en-US" altLang="fr-FR" sz="1600" b="1" i="0" u="none" strike="noStrike" cap="none" normalizeH="0" baseline="0" dirty="0" smtClean="0">
                <a:ln>
                  <a:noFill/>
                </a:ln>
                <a:solidFill>
                  <a:srgbClr val="0070C0"/>
                </a:solidFill>
                <a:effectLst/>
                <a:latin typeface="Times New Roman" panose="02020603050405020304" pitchFamily="18" charset="0"/>
                <a:ea typeface="Trebuchet MS" panose="020B0603020202020204" pitchFamily="34" charset="0"/>
                <a:cs typeface="Times New Roman" panose="02020603050405020304" pitchFamily="18" charset="0"/>
              </a:rPr>
              <a:t>IF statements</a:t>
            </a:r>
            <a:r>
              <a:rPr kumimoji="0" lang="en-US" altLang="fr-FR" sz="1600" b="1" i="0" u="none" strike="noStrike" cap="none" normalizeH="0" baseline="0" dirty="0" smtClean="0">
                <a:ln>
                  <a:noFill/>
                </a:ln>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Include questions into the data collection tools that directly relate to the if statement.</a:t>
            </a:r>
          </a:p>
          <a:p>
            <a:pPr marR="0" lvl="0" algn="l" defTabSz="914400" rtl="0" eaLnBrk="0" fontAlgn="base" latinLnBrk="0" hangingPunct="0">
              <a:lnSpc>
                <a:spcPct val="100000"/>
              </a:lnSpc>
              <a:spcBef>
                <a:spcPct val="0"/>
              </a:spcBef>
              <a:spcAft>
                <a:spcPct val="0"/>
              </a:spcAft>
              <a:buClrTx/>
              <a:buSzTx/>
              <a:tabLst>
                <a:tab pos="1366838" algn="l"/>
              </a:tabLst>
            </a:pPr>
            <a:endParaRPr kumimoji="0" lang="fr-FR" altLang="fr-FR" sz="1600" b="1" i="0" u="none" strike="noStrike" cap="none" normalizeH="0" baseline="0" dirty="0" smtClean="0">
              <a:ln>
                <a:noFill/>
              </a:ln>
              <a:solidFill>
                <a:srgbClr val="C0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366838" algn="l"/>
              </a:tabLst>
            </a:pPr>
            <a:r>
              <a:rPr kumimoji="0" lang="en-US" altLang="fr-FR" sz="1600" b="1" i="0" u="none" strike="noStrike" cap="none" normalizeH="0" baseline="0" dirty="0" smtClean="0">
                <a:ln>
                  <a:noFill/>
                </a:ln>
                <a:solidFill>
                  <a:srgbClr val="00B050"/>
                </a:solidFill>
                <a:effectLst/>
                <a:latin typeface="Times New Roman" panose="02020603050405020304" pitchFamily="18" charset="0"/>
                <a:ea typeface="Trebuchet MS" panose="020B0603020202020204" pitchFamily="34" charset="0"/>
                <a:cs typeface="Times New Roman" panose="02020603050405020304" pitchFamily="18" charset="0"/>
              </a:rPr>
              <a:t>Example of output-level </a:t>
            </a:r>
            <a:r>
              <a:rPr kumimoji="0" lang="en-US" altLang="fr-FR" sz="1600" b="1" i="0" u="none" strike="noStrike" cap="none" normalizeH="0" baseline="0" dirty="0" err="1" smtClean="0">
                <a:ln>
                  <a:noFill/>
                </a:ln>
                <a:solidFill>
                  <a:srgbClr val="00B050"/>
                </a:solidFill>
                <a:effectLst/>
                <a:latin typeface="Times New Roman" panose="02020603050405020304" pitchFamily="18" charset="0"/>
                <a:ea typeface="Trebuchet MS" panose="020B0603020202020204" pitchFamily="34" charset="0"/>
                <a:cs typeface="Times New Roman" panose="02020603050405020304" pitchFamily="18" charset="0"/>
              </a:rPr>
              <a:t>ToC</a:t>
            </a:r>
            <a:r>
              <a:rPr kumimoji="0" lang="en-US" altLang="fr-FR" sz="1600" b="1" i="0" u="none" strike="noStrike" cap="none" normalizeH="0" baseline="0" dirty="0" smtClean="0">
                <a:ln>
                  <a:noFill/>
                </a:ln>
                <a:solidFill>
                  <a:srgbClr val="00B050"/>
                </a:solidFill>
                <a:effectLst/>
                <a:latin typeface="Times New Roman" panose="02020603050405020304" pitchFamily="18" charset="0"/>
                <a:ea typeface="Trebuchet MS" panose="020B0603020202020204" pitchFamily="34" charset="0"/>
                <a:cs typeface="Times New Roman" panose="02020603050405020304" pitchFamily="18" charset="0"/>
              </a:rPr>
              <a:t>:</a:t>
            </a:r>
            <a:endParaRPr lang="fr-FR" altLang="fr-FR" sz="1600" b="1" dirty="0">
              <a:solidFill>
                <a:srgbClr val="00B050"/>
              </a:solidFill>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366838" algn="l"/>
              </a:tabLst>
            </a:pPr>
            <a:r>
              <a:rPr kumimoji="0" lang="en-US" altLang="fr-FR" sz="1600" b="1" i="0" u="none" strike="noStrike" cap="none" normalizeH="0" baseline="0" dirty="0" smtClean="0">
                <a:ln>
                  <a:noFill/>
                </a:ln>
                <a:effectLst/>
                <a:latin typeface="Times New Roman" panose="02020603050405020304" pitchFamily="18" charset="0"/>
                <a:ea typeface="Trebuchet MS" panose="020B0603020202020204" pitchFamily="34" charset="0"/>
                <a:cs typeface="Times New Roman" panose="02020603050405020304" pitchFamily="18" charset="0"/>
              </a:rPr>
              <a:t>I</a:t>
            </a:r>
            <a:r>
              <a:rPr kumimoji="0" lang="en-US" altLang="fr-FR" sz="1600" b="1" i="0" u="none" strike="noStrike" cap="none" normalizeH="0" baseline="0" dirty="0" smtClean="0">
                <a:ln>
                  <a:noFill/>
                </a:ln>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f access to livelihood opportunities for conflict-prone communities of country X are increased</a:t>
            </a:r>
            <a:endParaRPr kumimoji="0" lang="fr-FR" altLang="fr-F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2171700" marR="0" lvl="4" indent="-342900" algn="just" defTabSz="914400" rtl="0" eaLnBrk="0" fontAlgn="base" latinLnBrk="0" hangingPunct="0">
              <a:lnSpc>
                <a:spcPct val="100000"/>
              </a:lnSpc>
              <a:spcBef>
                <a:spcPct val="0"/>
              </a:spcBef>
              <a:spcAft>
                <a:spcPct val="0"/>
              </a:spcAft>
              <a:buClrTx/>
              <a:buSzPct val="100000"/>
              <a:buFont typeface="Arial" panose="020B0604020202020204" pitchFamily="34" charset="0"/>
              <a:buChar char="•"/>
              <a:tabLst>
                <a:tab pos="1366838" algn="l"/>
              </a:tabLst>
            </a:pPr>
            <a:r>
              <a:rPr kumimoji="0" lang="en-US" altLang="fr-FR" sz="1600" b="1" i="0" u="none" strike="noStrike" cap="none" normalizeH="0" baseline="0" dirty="0" smtClean="0">
                <a:ln>
                  <a:noFill/>
                </a:ln>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Was there an increase of knowledge and vocational skills? (Assess whether there was an increase in knowledge through the training pre/post-test; beneficiary feedback);</a:t>
            </a:r>
            <a:endParaRPr lang="fr-FR" altLang="fr-FR" sz="1600" b="1" dirty="0">
              <a:latin typeface="Times New Roman" panose="02020603050405020304" pitchFamily="18" charset="0"/>
              <a:cs typeface="Times New Roman" panose="02020603050405020304" pitchFamily="18" charset="0"/>
            </a:endParaRPr>
          </a:p>
          <a:p>
            <a:pPr marL="2171700" marR="0" lvl="4" indent="-342900" algn="just" defTabSz="914400" rtl="0" eaLnBrk="0" fontAlgn="base" latinLnBrk="0" hangingPunct="0">
              <a:lnSpc>
                <a:spcPct val="100000"/>
              </a:lnSpc>
              <a:spcBef>
                <a:spcPct val="0"/>
              </a:spcBef>
              <a:spcAft>
                <a:spcPct val="0"/>
              </a:spcAft>
              <a:buClrTx/>
              <a:buSzPct val="100000"/>
              <a:buFont typeface="Arial" panose="020B0604020202020204" pitchFamily="34" charset="0"/>
              <a:buChar char="•"/>
              <a:tabLst>
                <a:tab pos="1366838" algn="l"/>
              </a:tabLst>
            </a:pPr>
            <a:r>
              <a:rPr kumimoji="0" lang="en-US" altLang="fr-FR" sz="1600" b="1" i="0" u="none" strike="noStrike" cap="none" normalizeH="0" baseline="0" dirty="0" smtClean="0">
                <a:ln>
                  <a:noFill/>
                </a:ln>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Are beneficiaries using attained knowledge and vocational skills? If yes, how so; if no, why not (draft lesson learned)?</a:t>
            </a:r>
            <a:endParaRPr kumimoji="0" lang="fr-FR" altLang="fr-F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Ø"/>
              <a:tabLst>
                <a:tab pos="1366838" algn="l"/>
              </a:tabLst>
            </a:pPr>
            <a:r>
              <a:rPr kumimoji="0" lang="en-US" altLang="fr-FR" sz="1600" b="1" i="0" u="none" strike="noStrike" cap="none" normalizeH="0" baseline="0" dirty="0" smtClean="0">
                <a:ln>
                  <a:noFill/>
                </a:ln>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Monitoring the </a:t>
            </a:r>
            <a:r>
              <a:rPr kumimoji="0" lang="en-US" altLang="fr-FR" sz="1600" b="1" i="0" u="none" strike="noStrike" cap="none" normalizeH="0" baseline="0" dirty="0" smtClean="0">
                <a:ln>
                  <a:noFill/>
                </a:ln>
                <a:solidFill>
                  <a:schemeClr val="accent1">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THEN statements</a:t>
            </a:r>
            <a:r>
              <a:rPr kumimoji="0" lang="en-US" altLang="fr-FR" sz="1600" b="1" i="0" u="none" strike="noStrike" cap="none" normalizeH="0" baseline="0" dirty="0" smtClean="0">
                <a:ln>
                  <a:noFill/>
                </a:ln>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Include questions into your data collection tools that directly relate to the then statement.</a:t>
            </a:r>
          </a:p>
          <a:p>
            <a:pPr marR="0" lvl="0" algn="l" defTabSz="914400" rtl="0" eaLnBrk="0" fontAlgn="base" latinLnBrk="0" hangingPunct="0">
              <a:lnSpc>
                <a:spcPct val="100000"/>
              </a:lnSpc>
              <a:spcBef>
                <a:spcPct val="0"/>
              </a:spcBef>
              <a:spcAft>
                <a:spcPct val="0"/>
              </a:spcAft>
              <a:buClrTx/>
              <a:buSzTx/>
              <a:tabLst>
                <a:tab pos="1366838" algn="l"/>
              </a:tabLst>
            </a:pPr>
            <a:endParaRPr kumimoji="0" lang="fr-FR" altLang="fr-FR" sz="1600" b="1" i="0" u="none" strike="noStrike" cap="none" normalizeH="0" baseline="0" dirty="0" smtClean="0">
              <a:ln>
                <a:noFill/>
              </a:ln>
              <a:solidFill>
                <a:srgbClr val="C0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366838" algn="l"/>
              </a:tabLst>
            </a:pPr>
            <a:r>
              <a:rPr kumimoji="0" lang="en-US" altLang="fr-FR" sz="1600" b="1" i="0" u="none" strike="noStrike" cap="none" normalizeH="0" baseline="0" dirty="0" smtClean="0">
                <a:ln>
                  <a:noFill/>
                </a:ln>
                <a:solidFill>
                  <a:srgbClr val="00B050"/>
                </a:solidFill>
                <a:effectLst/>
                <a:latin typeface="Times New Roman" panose="02020603050405020304" pitchFamily="18" charset="0"/>
                <a:ea typeface="Trebuchet MS" panose="020B0603020202020204" pitchFamily="34" charset="0"/>
                <a:cs typeface="Times New Roman" panose="02020603050405020304" pitchFamily="18" charset="0"/>
              </a:rPr>
              <a:t>Example of output-level </a:t>
            </a:r>
            <a:r>
              <a:rPr kumimoji="0" lang="en-US" altLang="fr-FR" sz="1600" b="1" i="0" u="none" strike="noStrike" cap="none" normalizeH="0" baseline="0" dirty="0" err="1" smtClean="0">
                <a:ln>
                  <a:noFill/>
                </a:ln>
                <a:solidFill>
                  <a:srgbClr val="00B050"/>
                </a:solidFill>
                <a:effectLst/>
                <a:latin typeface="Times New Roman" panose="02020603050405020304" pitchFamily="18" charset="0"/>
                <a:ea typeface="Trebuchet MS" panose="020B0603020202020204" pitchFamily="34" charset="0"/>
                <a:cs typeface="Times New Roman" panose="02020603050405020304" pitchFamily="18" charset="0"/>
              </a:rPr>
              <a:t>ToC</a:t>
            </a:r>
            <a:r>
              <a:rPr kumimoji="0" lang="en-US" altLang="fr-FR" sz="1600" b="1" i="0" u="none" strike="noStrike" cap="none" normalizeH="0" baseline="0" dirty="0" smtClean="0">
                <a:ln>
                  <a:noFill/>
                </a:ln>
                <a:solidFill>
                  <a:srgbClr val="00B050"/>
                </a:solidFill>
                <a:effectLst/>
                <a:latin typeface="Times New Roman" panose="02020603050405020304" pitchFamily="18" charset="0"/>
                <a:ea typeface="Trebuchet MS" panose="020B0603020202020204" pitchFamily="34" charset="0"/>
                <a:cs typeface="Times New Roman" panose="02020603050405020304" pitchFamily="18" charset="0"/>
              </a:rPr>
              <a:t>:</a:t>
            </a:r>
            <a:endParaRPr kumimoji="0" lang="fr-FR" altLang="fr-FR" sz="1600" b="1" i="0" u="none" strike="noStrike" cap="none" normalizeH="0" baseline="0" dirty="0" smtClean="0">
              <a:ln>
                <a:noFill/>
              </a:ln>
              <a:solidFill>
                <a:srgbClr val="00B050"/>
              </a:solidFill>
              <a:effectLst/>
              <a:latin typeface="Times New Roman" panose="02020603050405020304" pitchFamily="18" charset="0"/>
              <a:cs typeface="Times New Roman" panose="02020603050405020304" pitchFamily="18" charset="0"/>
            </a:endParaRPr>
          </a:p>
          <a:p>
            <a:pPr marL="2114550" marR="0" lvl="4" indent="-285750" algn="just" defTabSz="914400" rtl="0" eaLnBrk="0" fontAlgn="base" latinLnBrk="0" hangingPunct="0">
              <a:lnSpc>
                <a:spcPct val="100000"/>
              </a:lnSpc>
              <a:spcBef>
                <a:spcPct val="0"/>
              </a:spcBef>
              <a:spcAft>
                <a:spcPct val="0"/>
              </a:spcAft>
              <a:buClrTx/>
              <a:buSzPct val="100000"/>
              <a:buFont typeface="Arial" panose="020B0604020202020204" pitchFamily="34" charset="0"/>
              <a:buChar char="•"/>
              <a:tabLst>
                <a:tab pos="1366838" algn="l"/>
              </a:tabLst>
            </a:pPr>
            <a:r>
              <a:rPr kumimoji="0" lang="en-US" altLang="fr-FR" sz="1600" b="1" i="0" u="none" strike="noStrike" cap="none" normalizeH="0" baseline="0" dirty="0" smtClean="0">
                <a:ln>
                  <a:noFill/>
                </a:ln>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Then their access to livelihood opportunities will increase</a:t>
            </a:r>
            <a:endParaRPr lang="fr-FR" altLang="fr-FR" sz="1600" b="1" dirty="0">
              <a:latin typeface="Times New Roman" panose="02020603050405020304" pitchFamily="18" charset="0"/>
              <a:cs typeface="Times New Roman" panose="02020603050405020304" pitchFamily="18" charset="0"/>
            </a:endParaRPr>
          </a:p>
          <a:p>
            <a:pPr marL="2114550" marR="0" lvl="4" indent="-285750" algn="just" defTabSz="914400" rtl="0" eaLnBrk="0" fontAlgn="base" latinLnBrk="0" hangingPunct="0">
              <a:lnSpc>
                <a:spcPct val="100000"/>
              </a:lnSpc>
              <a:spcBef>
                <a:spcPct val="0"/>
              </a:spcBef>
              <a:spcAft>
                <a:spcPct val="0"/>
              </a:spcAft>
              <a:buClrTx/>
              <a:buSzPct val="100000"/>
              <a:buFont typeface="Arial" panose="020B0604020202020204" pitchFamily="34" charset="0"/>
              <a:buChar char="•"/>
              <a:tabLst>
                <a:tab pos="1366838" algn="l"/>
              </a:tabLst>
            </a:pPr>
            <a:r>
              <a:rPr kumimoji="0" lang="en-US" altLang="fr-FR" sz="1600" b="1" i="0" u="none" strike="noStrike" cap="none" normalizeH="0" baseline="0" dirty="0" smtClean="0">
                <a:ln>
                  <a:noFill/>
                </a:ln>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Have livelihood opportunities for target beneficiaries increased?</a:t>
            </a:r>
            <a:endParaRPr lang="fr-FR" altLang="fr-FR" sz="1600" b="1" dirty="0">
              <a:latin typeface="Times New Roman" panose="02020603050405020304" pitchFamily="18" charset="0"/>
              <a:cs typeface="Times New Roman" panose="02020603050405020304" pitchFamily="18" charset="0"/>
            </a:endParaRPr>
          </a:p>
          <a:p>
            <a:pPr marL="2114550" marR="0" lvl="4" indent="-285750" algn="just" defTabSz="914400" rtl="0" eaLnBrk="0" fontAlgn="base" latinLnBrk="0" hangingPunct="0">
              <a:lnSpc>
                <a:spcPct val="100000"/>
              </a:lnSpc>
              <a:spcBef>
                <a:spcPct val="0"/>
              </a:spcBef>
              <a:spcAft>
                <a:spcPct val="0"/>
              </a:spcAft>
              <a:buClrTx/>
              <a:buSzPct val="100000"/>
              <a:buFont typeface="Arial" panose="020B0604020202020204" pitchFamily="34" charset="0"/>
              <a:buChar char="•"/>
              <a:tabLst>
                <a:tab pos="1366838" algn="l"/>
              </a:tabLst>
            </a:pPr>
            <a:r>
              <a:rPr kumimoji="0" lang="en-US" altLang="fr-FR" sz="1600" b="1" i="0" u="none" strike="noStrike" cap="none" normalizeH="0" baseline="0" dirty="0" smtClean="0">
                <a:ln>
                  <a:noFill/>
                </a:ln>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If yes, was it due to the intervention; if no, why not (draft a lesson learned)?</a:t>
            </a:r>
            <a:endParaRPr kumimoji="0" lang="fr-FR" altLang="fr-FR"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
        <p:nvSpPr>
          <p:cNvPr id="16" name="Rectangle 15"/>
          <p:cNvSpPr/>
          <p:nvPr/>
        </p:nvSpPr>
        <p:spPr>
          <a:xfrm>
            <a:off x="1544638" y="1268299"/>
            <a:ext cx="6475735" cy="400110"/>
          </a:xfrm>
          <a:prstGeom prst="rect">
            <a:avLst/>
          </a:prstGeom>
        </p:spPr>
        <p:txBody>
          <a:bodyPr wrap="square">
            <a:spAutoFit/>
          </a:bodyPr>
          <a:lstStyle/>
          <a:p>
            <a:pPr algn="ct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How to monitor an if-then-because Theory of </a:t>
            </a:r>
            <a:r>
              <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Change?</a:t>
            </a: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40311249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19</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436534" y="1820205"/>
            <a:ext cx="8099135" cy="4154984"/>
          </a:xfrm>
          <a:prstGeom prst="rect">
            <a:avLst/>
          </a:prstGeom>
        </p:spPr>
        <p:txBody>
          <a:bodyPr wrap="square">
            <a:spAutoFit/>
          </a:bodyPr>
          <a:lstStyle/>
          <a:p>
            <a:pPr marL="171450" lvl="0" indent="-171450" eaLnBrk="0" fontAlgn="base" hangingPunct="0">
              <a:spcBef>
                <a:spcPct val="0"/>
              </a:spcBef>
              <a:spcAft>
                <a:spcPct val="0"/>
              </a:spcAft>
              <a:buFont typeface="Wingdings" panose="05000000000000000000" pitchFamily="2" charset="2"/>
              <a:buChar char="Ø"/>
              <a:tabLst>
                <a:tab pos="1366838" algn="l"/>
              </a:tabLst>
            </a:pPr>
            <a:r>
              <a:rPr lang="en-US" altLang="fr-FR"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Monitoring the </a:t>
            </a:r>
            <a:r>
              <a:rPr lang="en-US" altLang="fr-FR" b="1" dirty="0">
                <a:solidFill>
                  <a:srgbClr val="0070C0"/>
                </a:solidFill>
                <a:latin typeface="Times New Roman" panose="02020603050405020304" pitchFamily="18" charset="0"/>
                <a:ea typeface="Trebuchet MS" panose="020B0603020202020204" pitchFamily="34" charset="0"/>
                <a:cs typeface="Times New Roman" panose="02020603050405020304" pitchFamily="18" charset="0"/>
              </a:rPr>
              <a:t>BECAUSE statements</a:t>
            </a:r>
            <a:r>
              <a:rPr lang="en-US" altLang="fr-FR"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Include questions into your data collection tools that directly relate to the because statement.</a:t>
            </a:r>
          </a:p>
          <a:p>
            <a:pPr marL="171450" lvl="0" indent="-171450" eaLnBrk="0" fontAlgn="base" hangingPunct="0">
              <a:spcBef>
                <a:spcPct val="0"/>
              </a:spcBef>
              <a:spcAft>
                <a:spcPct val="0"/>
              </a:spcAft>
              <a:buFont typeface="Wingdings" panose="05000000000000000000" pitchFamily="2" charset="2"/>
              <a:buChar char="Ø"/>
              <a:tabLst>
                <a:tab pos="1366838" algn="l"/>
              </a:tabLst>
            </a:pPr>
            <a:endParaRPr lang="fr-FR" altLang="fr-FR" b="1" dirty="0">
              <a:solidFill>
                <a:srgbClr val="C00000"/>
              </a:solidFill>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tabLst>
                <a:tab pos="1366838" algn="l"/>
              </a:tabLst>
            </a:pPr>
            <a:r>
              <a:rPr lang="en-US" altLang="fr-FR"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Examples of output-level </a:t>
            </a:r>
            <a:r>
              <a:rPr lang="en-US" altLang="fr-FR" b="1" dirty="0" err="1">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ToC</a:t>
            </a:r>
            <a:r>
              <a:rPr lang="en-US" altLang="fr-FR" b="1" dirty="0" smtClean="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a:t>
            </a:r>
          </a:p>
          <a:p>
            <a:pPr lvl="0" eaLnBrk="0" fontAlgn="base" hangingPunct="0">
              <a:spcBef>
                <a:spcPct val="0"/>
              </a:spcBef>
              <a:spcAft>
                <a:spcPct val="0"/>
              </a:spcAft>
              <a:tabLst>
                <a:tab pos="1366838" algn="l"/>
              </a:tabLst>
            </a:pPr>
            <a:endParaRPr lang="fr-FR" altLang="fr-FR" b="1" dirty="0">
              <a:solidFill>
                <a:srgbClr val="00B050"/>
              </a:solidFill>
              <a:latin typeface="Times New Roman" panose="02020603050405020304" pitchFamily="18" charset="0"/>
              <a:cs typeface="Times New Roman" panose="02020603050405020304" pitchFamily="18" charset="0"/>
            </a:endParaRPr>
          </a:p>
          <a:p>
            <a:pPr marL="2114550" lvl="4" indent="-285750" algn="just" eaLnBrk="0" fontAlgn="base" hangingPunct="0">
              <a:spcBef>
                <a:spcPct val="0"/>
              </a:spcBef>
              <a:spcAft>
                <a:spcPct val="0"/>
              </a:spcAft>
              <a:buSzPct val="100000"/>
              <a:buFont typeface="Arial" panose="020B0604020202020204" pitchFamily="34" charset="0"/>
              <a:buChar char="•"/>
              <a:tabLst>
                <a:tab pos="1366838" algn="l"/>
              </a:tabLst>
            </a:pPr>
            <a:r>
              <a:rPr lang="en-US" altLang="fr-FR" b="1" dirty="0" smtClean="0">
                <a:latin typeface="Times New Roman" panose="02020603050405020304" pitchFamily="18" charset="0"/>
                <a:ea typeface="Trebuchet MS" panose="020B0603020202020204" pitchFamily="34" charset="0"/>
                <a:cs typeface="Times New Roman" panose="02020603050405020304" pitchFamily="18" charset="0"/>
              </a:rPr>
              <a:t>Because </a:t>
            </a:r>
            <a:r>
              <a:rPr lang="en-US" altLang="fr-FR" b="1" dirty="0">
                <a:latin typeface="Times New Roman" panose="02020603050405020304" pitchFamily="18" charset="0"/>
                <a:ea typeface="Trebuchet MS" panose="020B0603020202020204" pitchFamily="34" charset="0"/>
                <a:cs typeface="Times New Roman" panose="02020603050405020304" pitchFamily="18" charset="0"/>
              </a:rPr>
              <a:t>improved vocational skills may increase the chance for beneficiaries to find a </a:t>
            </a:r>
            <a:r>
              <a:rPr lang="en-US" altLang="fr-FR" b="1" dirty="0" smtClean="0">
                <a:latin typeface="Times New Roman" panose="02020603050405020304" pitchFamily="18" charset="0"/>
                <a:ea typeface="Trebuchet MS" panose="020B0603020202020204" pitchFamily="34" charset="0"/>
                <a:cs typeface="Times New Roman" panose="02020603050405020304" pitchFamily="18" charset="0"/>
              </a:rPr>
              <a:t>job</a:t>
            </a:r>
            <a:endParaRPr lang="fr-FR" altLang="fr-FR" b="1" dirty="0" smtClean="0">
              <a:latin typeface="Times New Roman" panose="02020603050405020304" pitchFamily="18" charset="0"/>
              <a:cs typeface="Times New Roman" panose="02020603050405020304" pitchFamily="18" charset="0"/>
            </a:endParaRPr>
          </a:p>
          <a:p>
            <a:pPr marL="2114550" lvl="4" indent="-285750" algn="just" eaLnBrk="0" fontAlgn="base" hangingPunct="0">
              <a:spcBef>
                <a:spcPct val="0"/>
              </a:spcBef>
              <a:spcAft>
                <a:spcPct val="0"/>
              </a:spcAft>
              <a:buSzPct val="100000"/>
              <a:buFont typeface="Arial" panose="020B0604020202020204" pitchFamily="34" charset="0"/>
              <a:buChar char="•"/>
              <a:tabLst>
                <a:tab pos="1366838" algn="l"/>
              </a:tabLst>
            </a:pPr>
            <a:r>
              <a:rPr lang="en-US" altLang="fr-FR" b="1" dirty="0" smtClean="0">
                <a:latin typeface="Times New Roman" panose="02020603050405020304" pitchFamily="18" charset="0"/>
                <a:ea typeface="Trebuchet MS" panose="020B0603020202020204" pitchFamily="34" charset="0"/>
                <a:cs typeface="Times New Roman" panose="02020603050405020304" pitchFamily="18" charset="0"/>
              </a:rPr>
              <a:t>Were </a:t>
            </a:r>
            <a:r>
              <a:rPr lang="en-US" altLang="fr-FR" b="1" dirty="0">
                <a:latin typeface="Times New Roman" panose="02020603050405020304" pitchFamily="18" charset="0"/>
                <a:ea typeface="Trebuchet MS" panose="020B0603020202020204" pitchFamily="34" charset="0"/>
                <a:cs typeface="Times New Roman" panose="02020603050405020304" pitchFamily="18" charset="0"/>
              </a:rPr>
              <a:t>beneficiaries unemployed prior to </a:t>
            </a:r>
            <a:r>
              <a:rPr lang="en-US" altLang="fr-FR" b="1" dirty="0" smtClean="0">
                <a:latin typeface="Times New Roman" panose="02020603050405020304" pitchFamily="18" charset="0"/>
                <a:ea typeface="Trebuchet MS" panose="020B0603020202020204" pitchFamily="34" charset="0"/>
                <a:cs typeface="Times New Roman" panose="02020603050405020304" pitchFamily="18" charset="0"/>
              </a:rPr>
              <a:t>training?</a:t>
            </a:r>
            <a:endParaRPr lang="fr-FR" altLang="fr-FR" b="1" dirty="0" smtClean="0">
              <a:latin typeface="Times New Roman" panose="02020603050405020304" pitchFamily="18" charset="0"/>
              <a:cs typeface="Times New Roman" panose="02020603050405020304" pitchFamily="18" charset="0"/>
            </a:endParaRPr>
          </a:p>
          <a:p>
            <a:pPr marL="2114550" lvl="4" indent="-285750" algn="just" eaLnBrk="0" fontAlgn="base" hangingPunct="0">
              <a:spcBef>
                <a:spcPct val="0"/>
              </a:spcBef>
              <a:spcAft>
                <a:spcPct val="0"/>
              </a:spcAft>
              <a:buSzPct val="100000"/>
              <a:buFont typeface="Arial" panose="020B0604020202020204" pitchFamily="34" charset="0"/>
              <a:buChar char="•"/>
              <a:tabLst>
                <a:tab pos="1366838" algn="l"/>
              </a:tabLst>
            </a:pPr>
            <a:r>
              <a:rPr lang="en-US" altLang="fr-FR" b="1" dirty="0" smtClean="0">
                <a:latin typeface="Times New Roman" panose="02020603050405020304" pitchFamily="18" charset="0"/>
                <a:ea typeface="Trebuchet MS" panose="020B0603020202020204" pitchFamily="34" charset="0"/>
                <a:cs typeface="Times New Roman" panose="02020603050405020304" pitchFamily="18" charset="0"/>
              </a:rPr>
              <a:t>Did </a:t>
            </a:r>
            <a:r>
              <a:rPr lang="en-US" altLang="fr-FR" b="1" dirty="0">
                <a:latin typeface="Times New Roman" panose="02020603050405020304" pitchFamily="18" charset="0"/>
                <a:ea typeface="Trebuchet MS" panose="020B0603020202020204" pitchFamily="34" charset="0"/>
                <a:cs typeface="Times New Roman" panose="02020603050405020304" pitchFamily="18" charset="0"/>
              </a:rPr>
              <a:t>they find a (better) job due to increased skills (beneficiary feedback</a:t>
            </a:r>
            <a:r>
              <a:rPr lang="en-US" altLang="fr-FR" b="1" dirty="0" smtClean="0">
                <a:latin typeface="Times New Roman" panose="02020603050405020304" pitchFamily="18" charset="0"/>
                <a:ea typeface="Trebuchet MS" panose="020B0603020202020204" pitchFamily="34" charset="0"/>
                <a:cs typeface="Times New Roman" panose="02020603050405020304" pitchFamily="18" charset="0"/>
              </a:rPr>
              <a:t>)?</a:t>
            </a:r>
            <a:endParaRPr lang="fr-FR" altLang="fr-FR" b="1" dirty="0" smtClean="0">
              <a:latin typeface="Times New Roman" panose="02020603050405020304" pitchFamily="18" charset="0"/>
              <a:cs typeface="Times New Roman" panose="02020603050405020304" pitchFamily="18" charset="0"/>
            </a:endParaRPr>
          </a:p>
          <a:p>
            <a:pPr marL="2114550" lvl="4" indent="-285750" algn="just" eaLnBrk="0" fontAlgn="base" hangingPunct="0">
              <a:spcBef>
                <a:spcPct val="0"/>
              </a:spcBef>
              <a:spcAft>
                <a:spcPct val="0"/>
              </a:spcAft>
              <a:buSzPct val="100000"/>
              <a:buFont typeface="Arial" panose="020B0604020202020204" pitchFamily="34" charset="0"/>
              <a:buChar char="•"/>
              <a:tabLst>
                <a:tab pos="1366838" algn="l"/>
              </a:tabLst>
            </a:pPr>
            <a:r>
              <a:rPr lang="en-US" altLang="fr-FR" b="1" dirty="0" smtClean="0">
                <a:latin typeface="Times New Roman" panose="02020603050405020304" pitchFamily="18" charset="0"/>
                <a:ea typeface="Trebuchet MS" panose="020B0603020202020204" pitchFamily="34" charset="0"/>
                <a:cs typeface="Times New Roman" panose="02020603050405020304" pitchFamily="18" charset="0"/>
              </a:rPr>
              <a:t>Because </a:t>
            </a:r>
            <a:r>
              <a:rPr lang="en-US" altLang="fr-FR" b="1" dirty="0">
                <a:latin typeface="Times New Roman" panose="02020603050405020304" pitchFamily="18" charset="0"/>
                <a:ea typeface="Trebuchet MS" panose="020B0603020202020204" pitchFamily="34" charset="0"/>
                <a:cs typeface="Times New Roman" panose="02020603050405020304" pitchFamily="18" charset="0"/>
              </a:rPr>
              <a:t>capacities are relevant to the opportunities in the target </a:t>
            </a:r>
            <a:r>
              <a:rPr lang="en-US" altLang="fr-FR" b="1" dirty="0" smtClean="0">
                <a:latin typeface="Times New Roman" panose="02020603050405020304" pitchFamily="18" charset="0"/>
                <a:ea typeface="Trebuchet MS" panose="020B0603020202020204" pitchFamily="34" charset="0"/>
                <a:cs typeface="Times New Roman" panose="02020603050405020304" pitchFamily="18" charset="0"/>
              </a:rPr>
              <a:t>areas</a:t>
            </a:r>
            <a:endParaRPr lang="fr-FR" altLang="fr-FR" b="1" dirty="0" smtClean="0">
              <a:latin typeface="Times New Roman" panose="02020603050405020304" pitchFamily="18" charset="0"/>
              <a:cs typeface="Times New Roman" panose="02020603050405020304" pitchFamily="18" charset="0"/>
            </a:endParaRPr>
          </a:p>
          <a:p>
            <a:pPr marL="2114550" lvl="4" indent="-285750" algn="just" eaLnBrk="0" fontAlgn="base" hangingPunct="0">
              <a:spcBef>
                <a:spcPct val="0"/>
              </a:spcBef>
              <a:spcAft>
                <a:spcPct val="0"/>
              </a:spcAft>
              <a:buSzPct val="100000"/>
              <a:buFont typeface="Arial" panose="020B0604020202020204" pitchFamily="34" charset="0"/>
              <a:buChar char="•"/>
              <a:tabLst>
                <a:tab pos="1366838" algn="l"/>
              </a:tabLst>
            </a:pPr>
            <a:r>
              <a:rPr lang="en-US" altLang="fr-FR" b="1" dirty="0" smtClean="0">
                <a:latin typeface="Times New Roman" panose="02020603050405020304" pitchFamily="18" charset="0"/>
                <a:ea typeface="Trebuchet MS" panose="020B0603020202020204" pitchFamily="34" charset="0"/>
                <a:cs typeface="Times New Roman" panose="02020603050405020304" pitchFamily="18" charset="0"/>
              </a:rPr>
              <a:t>Ask </a:t>
            </a:r>
            <a:r>
              <a:rPr lang="en-US" altLang="fr-FR" b="1" dirty="0">
                <a:latin typeface="Times New Roman" panose="02020603050405020304" pitchFamily="18" charset="0"/>
                <a:ea typeface="Trebuchet MS" panose="020B0603020202020204" pitchFamily="34" charset="0"/>
                <a:cs typeface="Times New Roman" panose="02020603050405020304" pitchFamily="18" charset="0"/>
              </a:rPr>
              <a:t>beneficiaries if this is </a:t>
            </a:r>
            <a:r>
              <a:rPr lang="en-US" altLang="fr-FR" b="1" dirty="0" smtClean="0">
                <a:latin typeface="Times New Roman" panose="02020603050405020304" pitchFamily="18" charset="0"/>
                <a:ea typeface="Trebuchet MS" panose="020B0603020202020204" pitchFamily="34" charset="0"/>
                <a:cs typeface="Times New Roman" panose="02020603050405020304" pitchFamily="18" charset="0"/>
              </a:rPr>
              <a:t>accurate.</a:t>
            </a:r>
            <a:endParaRPr lang="fr-FR" altLang="fr-FR" b="1" dirty="0" smtClean="0">
              <a:latin typeface="Times New Roman" panose="02020603050405020304" pitchFamily="18" charset="0"/>
              <a:cs typeface="Times New Roman" panose="02020603050405020304" pitchFamily="18" charset="0"/>
            </a:endParaRPr>
          </a:p>
          <a:p>
            <a:pPr marL="2114550" lvl="4" indent="-285750" algn="just" eaLnBrk="0" fontAlgn="base" hangingPunct="0">
              <a:spcBef>
                <a:spcPct val="0"/>
              </a:spcBef>
              <a:spcAft>
                <a:spcPct val="0"/>
              </a:spcAft>
              <a:buSzPct val="100000"/>
              <a:buFont typeface="Arial" panose="020B0604020202020204" pitchFamily="34" charset="0"/>
              <a:buChar char="•"/>
              <a:tabLst>
                <a:tab pos="1366838" algn="l"/>
              </a:tabLst>
            </a:pPr>
            <a:r>
              <a:rPr lang="en-US" altLang="fr-FR" b="1" dirty="0" smtClean="0">
                <a:latin typeface="Times New Roman" panose="02020603050405020304" pitchFamily="18" charset="0"/>
                <a:ea typeface="Trebuchet MS" panose="020B0603020202020204" pitchFamily="34" charset="0"/>
                <a:cs typeface="Times New Roman" panose="02020603050405020304" pitchFamily="18" charset="0"/>
              </a:rPr>
              <a:t>Opportunities </a:t>
            </a:r>
            <a:r>
              <a:rPr lang="en-US" altLang="fr-FR" b="1" dirty="0">
                <a:latin typeface="Times New Roman" panose="02020603050405020304" pitchFamily="18" charset="0"/>
                <a:ea typeface="Trebuchet MS" panose="020B0603020202020204" pitchFamily="34" charset="0"/>
                <a:cs typeface="Times New Roman" panose="02020603050405020304" pitchFamily="18" charset="0"/>
              </a:rPr>
              <a:t>exist in the area</a:t>
            </a:r>
            <a:endParaRPr lang="fr-FR" altLang="fr-FR" b="1" dirty="0">
              <a:latin typeface="Times New Roman" panose="02020603050405020304" pitchFamily="18" charset="0"/>
              <a:cs typeface="Times New Roman" panose="02020603050405020304" pitchFamily="18" charset="0"/>
            </a:endParaRPr>
          </a:p>
          <a:p>
            <a:pPr lvl="0" algn="just" eaLnBrk="0" fontAlgn="base" hangingPunct="0">
              <a:spcBef>
                <a:spcPct val="0"/>
              </a:spcBef>
              <a:spcAft>
                <a:spcPct val="0"/>
              </a:spcAft>
              <a:tabLst>
                <a:tab pos="1366838" algn="l"/>
              </a:tabLst>
            </a:pPr>
            <a:endParaRPr lang="fr-FR" altLang="fr-FR" sz="1200" dirty="0"/>
          </a:p>
        </p:txBody>
      </p:sp>
    </p:spTree>
    <p:extLst>
      <p:ext uri="{BB962C8B-B14F-4D97-AF65-F5344CB8AC3E}">
        <p14:creationId xmlns:p14="http://schemas.microsoft.com/office/powerpoint/2010/main" val="15791001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73887" y="533330"/>
            <a:ext cx="2948479"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20</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13" name="Rectangle 12"/>
          <p:cNvSpPr/>
          <p:nvPr/>
        </p:nvSpPr>
        <p:spPr>
          <a:xfrm>
            <a:off x="174957" y="1326952"/>
            <a:ext cx="8582342" cy="6894708"/>
          </a:xfrm>
          <a:prstGeom prst="rect">
            <a:avLst/>
          </a:prstGeom>
        </p:spPr>
        <p:txBody>
          <a:bodyPr wrap="square">
            <a:spAutoFit/>
          </a:bodyPr>
          <a:lstStyle/>
          <a:p>
            <a:pPr marL="0" lvl="1" algn="ctr">
              <a:spcBef>
                <a:spcPts val="520"/>
              </a:spcBef>
              <a:buClr>
                <a:srgbClr val="FF681E"/>
              </a:buClr>
              <a:buSzPts val="1600"/>
              <a:tabLst>
                <a:tab pos="1238250" algn="l"/>
              </a:tabLst>
            </a:pPr>
            <a:r>
              <a:rPr lang="en-US" sz="2400" b="1" dirty="0" smtClean="0">
                <a:solidFill>
                  <a:srgbClr val="0070C0"/>
                </a:solidFill>
                <a:latin typeface="Times New Roman" panose="02020603050405020304" pitchFamily="18" charset="0"/>
                <a:cs typeface="Times New Roman" panose="02020603050405020304" pitchFamily="18" charset="0"/>
              </a:rPr>
              <a:t>2. Results Matrix</a:t>
            </a:r>
          </a:p>
          <a:p>
            <a:pPr marL="0" lvl="1" algn="ctr">
              <a:spcBef>
                <a:spcPts val="520"/>
              </a:spcBef>
              <a:buClr>
                <a:srgbClr val="FF681E"/>
              </a:buClr>
              <a:buSzPts val="1600"/>
              <a:tabLst>
                <a:tab pos="1238250" algn="l"/>
              </a:tabLst>
            </a:pPr>
            <a:endParaRPr lang="fr-FR" sz="2400" b="1" dirty="0">
              <a:solidFill>
                <a:srgbClr val="0070C0"/>
              </a:solidFill>
              <a:latin typeface="Times New Roman" panose="02020603050405020304" pitchFamily="18" charset="0"/>
              <a:cs typeface="Times New Roman" panose="02020603050405020304" pitchFamily="18" charset="0"/>
            </a:endParaRPr>
          </a:p>
          <a:p>
            <a:pPr marL="742950" marR="313690" lvl="1" indent="-285750" algn="just" eaLnBrk="0" fontAlgn="base" hangingPunct="0">
              <a:spcBef>
                <a:spcPct val="0"/>
              </a:spcBef>
              <a:spcAft>
                <a:spcPct val="0"/>
              </a:spcAft>
              <a:buSzPct val="100000"/>
              <a:buFont typeface="Wingdings" panose="05000000000000000000" pitchFamily="2" charset="2"/>
              <a:buChar char="ü"/>
              <a:tabLst>
                <a:tab pos="1366838" algn="l"/>
              </a:tabLst>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As previously mentioned, also belonging to </a:t>
            </a:r>
            <a:r>
              <a:rPr lang="en-US" sz="2000" b="1" dirty="0" err="1">
                <a:latin typeface="Times New Roman" panose="02020603050405020304" pitchFamily="18" charset="0"/>
                <a:ea typeface="Trebuchet MS" panose="020B0603020202020204" pitchFamily="34" charset="0"/>
                <a:cs typeface="Times New Roman" panose="02020603050405020304" pitchFamily="18" charset="0"/>
              </a:rPr>
              <a:t>programme</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theory is the logical framework, which helps </a:t>
            </a:r>
            <a:r>
              <a:rPr lang="en-US" sz="2000" b="1"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identify an intervention’s operational design and is a foundation for M&amp;E</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L="742950" marR="313690" lvl="1" indent="-285750" algn="just" eaLnBrk="0" fontAlgn="base" hangingPunct="0">
              <a:spcBef>
                <a:spcPct val="0"/>
              </a:spcBef>
              <a:spcAft>
                <a:spcPct val="0"/>
              </a:spcAft>
              <a:buSzPct val="100000"/>
              <a:buFont typeface="Wingdings" panose="05000000000000000000" pitchFamily="2" charset="2"/>
              <a:buChar char="ü"/>
              <a:tabLst>
                <a:tab pos="1366838" algn="l"/>
              </a:tabLst>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It is an overview of an intervention’s </a:t>
            </a:r>
            <a:r>
              <a:rPr lang="en-US" sz="2000" b="1" dirty="0">
                <a:solidFill>
                  <a:srgbClr val="66FF33"/>
                </a:solidFill>
                <a:latin typeface="Times New Roman" panose="02020603050405020304" pitchFamily="18" charset="0"/>
                <a:ea typeface="Trebuchet MS" panose="020B0603020202020204" pitchFamily="34" charset="0"/>
                <a:cs typeface="Times New Roman" panose="02020603050405020304" pitchFamily="18" charset="0"/>
              </a:rPr>
              <a:t>intended approach to attain results</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based on the situation and problem analysis undertaken </a:t>
            </a:r>
            <a:r>
              <a:rPr lang="en-US" sz="2000" b="1" dirty="0">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during the conceptualization </a:t>
            </a:r>
            <a:r>
              <a:rPr lang="en-US" sz="2000" b="1" dirty="0" smtClean="0">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stage</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R="313690" lvl="1" algn="just" eaLnBrk="0" fontAlgn="base" hangingPunct="0">
              <a:spcBef>
                <a:spcPct val="0"/>
              </a:spcBef>
              <a:spcAft>
                <a:spcPct val="0"/>
              </a:spcAft>
              <a:buSzPct val="100000"/>
              <a:tabLst>
                <a:tab pos="1366838" algn="l"/>
              </a:tabLst>
            </a:pPr>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742950" marR="313690" lvl="1" indent="-285750" algn="just" eaLnBrk="0" fontAlgn="base" hangingPunct="0">
              <a:spcBef>
                <a:spcPct val="0"/>
              </a:spcBef>
              <a:spcAft>
                <a:spcPct val="0"/>
              </a:spcAft>
              <a:buSzPct val="100000"/>
              <a:buFont typeface="Wingdings" panose="05000000000000000000" pitchFamily="2" charset="2"/>
              <a:buChar char="ü"/>
              <a:tabLst>
                <a:tab pos="1366838" algn="l"/>
              </a:tabLst>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Specifically</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it uses </a:t>
            </a:r>
            <a:r>
              <a:rPr lang="en-US" sz="2000" b="1"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a matrix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to </a:t>
            </a:r>
            <a:r>
              <a:rPr lang="en-US" sz="2000" b="1" u="sng" dirty="0">
                <a:latin typeface="Times New Roman" panose="02020603050405020304" pitchFamily="18" charset="0"/>
                <a:ea typeface="Trebuchet MS" panose="020B0603020202020204" pitchFamily="34" charset="0"/>
                <a:cs typeface="Times New Roman" panose="02020603050405020304" pitchFamily="18" charset="0"/>
              </a:rPr>
              <a:t>summarize the logical sequence in which an intervention aims to achieve desired results, the activities required to attain these results and the indicators and sources of verification that help measure progress towards achieving results.</a:t>
            </a:r>
          </a:p>
          <a:p>
            <a:pPr marL="742950" marR="313690" lvl="1" indent="-285750" algn="just" eaLnBrk="0" fontAlgn="base" hangingPunct="0">
              <a:spcBef>
                <a:spcPct val="0"/>
              </a:spcBef>
              <a:spcAft>
                <a:spcPct val="0"/>
              </a:spcAft>
              <a:buSzPct val="100000"/>
              <a:buFont typeface="Arial" panose="020B0604020202020204" pitchFamily="34" charset="0"/>
              <a:buChar char="•"/>
              <a:tabLst>
                <a:tab pos="1366838" algn="l"/>
              </a:tabLst>
            </a:pPr>
            <a:endParaRPr lang="en-US" sz="2000" b="1" dirty="0">
              <a:latin typeface="Times New Roman" panose="02020603050405020304" pitchFamily="18" charset="0"/>
              <a:ea typeface="Trebuchet MS" panose="020B0603020202020204" pitchFamily="34" charset="0"/>
              <a:cs typeface="Times New Roman" panose="02020603050405020304" pitchFamily="18" charset="0"/>
            </a:endParaRPr>
          </a:p>
          <a:p>
            <a:pPr marL="742950" marR="313690" lvl="1" indent="-285750" algn="just" eaLnBrk="0" fontAlgn="base" hangingPunct="0">
              <a:spcBef>
                <a:spcPct val="0"/>
              </a:spcBef>
              <a:spcAft>
                <a:spcPct val="0"/>
              </a:spcAft>
              <a:buSzPct val="100000"/>
              <a:buFont typeface="Arial" panose="020B0604020202020204" pitchFamily="34" charset="0"/>
              <a:buChar char="•"/>
              <a:tabLst>
                <a:tab pos="1366838" algn="l"/>
              </a:tabLst>
            </a:pPr>
            <a:endParaRPr lang="en-US" sz="2000" b="1" dirty="0">
              <a:latin typeface="Times New Roman" panose="02020603050405020304" pitchFamily="18" charset="0"/>
              <a:ea typeface="Trebuchet MS" panose="020B0603020202020204" pitchFamily="34" charset="0"/>
              <a:cs typeface="Times New Roman" panose="02020603050405020304" pitchFamily="18" charset="0"/>
            </a:endParaRPr>
          </a:p>
          <a:p>
            <a:pPr marL="2571750" marR="313690" lvl="5"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endParaRPr lang="en-US" sz="1600"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3690" algn="just">
              <a:lnSpc>
                <a:spcPct val="102000"/>
              </a:lnSpc>
              <a:spcBef>
                <a:spcPts val="640"/>
              </a:spcBef>
              <a:spcAft>
                <a:spcPts val="0"/>
              </a:spcAft>
            </a:pPr>
            <a:endParaRPr lang="en-US" sz="1100" dirty="0" smtClean="0">
              <a:latin typeface="Trebuchet MS" panose="020B0603020202020204" pitchFamily="34" charset="0"/>
              <a:ea typeface="Trebuchet MS" panose="020B0603020202020204" pitchFamily="34" charset="0"/>
              <a:cs typeface="Trebuchet MS" panose="020B0603020202020204" pitchFamily="34" charset="0"/>
            </a:endParaRPr>
          </a:p>
          <a:p>
            <a:pPr marL="899795" marR="313690" algn="just">
              <a:lnSpc>
                <a:spcPct val="102000"/>
              </a:lnSpc>
              <a:spcBef>
                <a:spcPts val="640"/>
              </a:spcBef>
              <a:spcAft>
                <a:spcPts val="0"/>
              </a:spcAft>
            </a:pPr>
            <a:endParaRPr lang="en-US" sz="1100" dirty="0">
              <a:effectLst/>
              <a:latin typeface="Trebuchet MS" panose="020B0603020202020204" pitchFamily="34" charset="0"/>
              <a:ea typeface="Trebuchet MS" panose="020B0603020202020204" pitchFamily="34" charset="0"/>
              <a:cs typeface="Trebuchet MS" panose="020B0603020202020204" pitchFamily="34" charset="0"/>
            </a:endParaRPr>
          </a:p>
          <a:p>
            <a:pPr marL="899795" marR="313690" algn="just">
              <a:lnSpc>
                <a:spcPct val="102000"/>
              </a:lnSpc>
              <a:spcBef>
                <a:spcPts val="640"/>
              </a:spcBef>
              <a:spcAft>
                <a:spcPts val="0"/>
              </a:spcAft>
            </a:pPr>
            <a:endParaRPr lang="en-US" sz="1100" dirty="0" smtClean="0">
              <a:latin typeface="Trebuchet MS" panose="020B0603020202020204" pitchFamily="34" charset="0"/>
              <a:ea typeface="Trebuchet MS" panose="020B0603020202020204" pitchFamily="34" charset="0"/>
              <a:cs typeface="Trebuchet MS" panose="020B0603020202020204" pitchFamily="34" charset="0"/>
            </a:endParaRPr>
          </a:p>
          <a:p>
            <a:pPr marL="899795" marR="313690" algn="just">
              <a:lnSpc>
                <a:spcPct val="102000"/>
              </a:lnSpc>
              <a:spcBef>
                <a:spcPts val="640"/>
              </a:spcBef>
              <a:spcAft>
                <a:spcPts val="0"/>
              </a:spcAft>
            </a:pPr>
            <a:endParaRPr lang="en-US" sz="1100" dirty="0">
              <a:effectLst/>
              <a:latin typeface="Trebuchet MS" panose="020B0603020202020204" pitchFamily="34" charset="0"/>
              <a:ea typeface="Trebuchet MS" panose="020B0603020202020204" pitchFamily="34" charset="0"/>
              <a:cs typeface="Trebuchet MS" panose="020B0603020202020204" pitchFamily="34" charset="0"/>
            </a:endParaRPr>
          </a:p>
          <a:p>
            <a:pPr marL="899795" marR="313690" algn="just">
              <a:lnSpc>
                <a:spcPct val="102000"/>
              </a:lnSpc>
              <a:spcBef>
                <a:spcPts val="640"/>
              </a:spcBef>
              <a:spcAft>
                <a:spcPts val="0"/>
              </a:spcAft>
            </a:pPr>
            <a:endParaRPr lang="en-US" sz="1100" dirty="0" smtClean="0">
              <a:latin typeface="Trebuchet MS" panose="020B0603020202020204" pitchFamily="34" charset="0"/>
              <a:ea typeface="Trebuchet MS" panose="020B0603020202020204" pitchFamily="34" charset="0"/>
              <a:cs typeface="Trebuchet MS" panose="020B0603020202020204" pitchFamily="34" charset="0"/>
            </a:endParaRPr>
          </a:p>
          <a:p>
            <a:pPr marL="899795" marR="313690" algn="just">
              <a:lnSpc>
                <a:spcPct val="102000"/>
              </a:lnSpc>
              <a:spcBef>
                <a:spcPts val="640"/>
              </a:spcBef>
              <a:spcAft>
                <a:spcPts val="0"/>
              </a:spcAft>
            </a:pPr>
            <a:endParaRPr lang="en-US" sz="1100" dirty="0">
              <a:effectLst/>
              <a:latin typeface="Trebuchet MS" panose="020B0603020202020204" pitchFamily="34" charset="0"/>
              <a:ea typeface="Trebuchet MS" panose="020B0603020202020204" pitchFamily="34" charset="0"/>
              <a:cs typeface="Trebuchet MS" panose="020B0603020202020204" pitchFamily="34" charset="0"/>
            </a:endParaRPr>
          </a:p>
          <a:p>
            <a:pPr marL="899795" marR="313690" algn="just">
              <a:lnSpc>
                <a:spcPct val="102000"/>
              </a:lnSpc>
              <a:spcBef>
                <a:spcPts val="640"/>
              </a:spcBef>
              <a:spcAft>
                <a:spcPts val="0"/>
              </a:spcAft>
            </a:pP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41310441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7"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21</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19" name="Rectangle 9"/>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379103" tIns="65067" rIns="91440" bIns="0" numCol="1" anchor="ctr" anchorCtr="0" compatLnSpc="1">
            <a:prstTxWarp prst="textNoShape">
              <a:avLst/>
            </a:prstTxWarp>
            <a:spAutoFit/>
          </a:bodyPr>
          <a:lstStyle/>
          <a:p>
            <a:endParaRPr lang="fr-FR"/>
          </a:p>
        </p:txBody>
      </p:sp>
      <p:grpSp>
        <p:nvGrpSpPr>
          <p:cNvPr id="21" name="Group 6"/>
          <p:cNvGrpSpPr>
            <a:grpSpLocks/>
          </p:cNvGrpSpPr>
          <p:nvPr/>
        </p:nvGrpSpPr>
        <p:grpSpPr bwMode="auto">
          <a:xfrm>
            <a:off x="174438" y="1704810"/>
            <a:ext cx="530225" cy="530225"/>
            <a:chOff x="982" y="-2377"/>
            <a:chExt cx="834" cy="834"/>
          </a:xfrm>
        </p:grpSpPr>
        <p:sp>
          <p:nvSpPr>
            <p:cNvPr id="22" name="Freeform 8"/>
            <p:cNvSpPr>
              <a:spLocks/>
            </p:cNvSpPr>
            <p:nvPr/>
          </p:nvSpPr>
          <p:spPr bwMode="auto">
            <a:xfrm>
              <a:off x="982" y="-2378"/>
              <a:ext cx="834" cy="834"/>
            </a:xfrm>
            <a:custGeom>
              <a:avLst/>
              <a:gdLst>
                <a:gd name="T0" fmla="+- 0 1399 982"/>
                <a:gd name="T1" fmla="*/ T0 w 834"/>
                <a:gd name="T2" fmla="+- 0 -2377 -2377"/>
                <a:gd name="T3" fmla="*/ -2377 h 834"/>
                <a:gd name="T4" fmla="+- 0 1324 982"/>
                <a:gd name="T5" fmla="*/ T4 w 834"/>
                <a:gd name="T6" fmla="+- 0 -2371 -2377"/>
                <a:gd name="T7" fmla="*/ -2371 h 834"/>
                <a:gd name="T8" fmla="+- 0 1254 982"/>
                <a:gd name="T9" fmla="*/ T8 w 834"/>
                <a:gd name="T10" fmla="+- 0 -2351 -2377"/>
                <a:gd name="T11" fmla="*/ -2351 h 834"/>
                <a:gd name="T12" fmla="+- 0 1189 982"/>
                <a:gd name="T13" fmla="*/ T12 w 834"/>
                <a:gd name="T14" fmla="+- 0 -2320 -2377"/>
                <a:gd name="T15" fmla="*/ -2320 h 834"/>
                <a:gd name="T16" fmla="+- 0 1130 982"/>
                <a:gd name="T17" fmla="*/ T16 w 834"/>
                <a:gd name="T18" fmla="+- 0 -2279 -2377"/>
                <a:gd name="T19" fmla="*/ -2279 h 834"/>
                <a:gd name="T20" fmla="+- 0 1080 982"/>
                <a:gd name="T21" fmla="*/ T20 w 834"/>
                <a:gd name="T22" fmla="+- 0 -2229 -2377"/>
                <a:gd name="T23" fmla="*/ -2229 h 834"/>
                <a:gd name="T24" fmla="+- 0 1039 982"/>
                <a:gd name="T25" fmla="*/ T24 w 834"/>
                <a:gd name="T26" fmla="+- 0 -2171 -2377"/>
                <a:gd name="T27" fmla="*/ -2171 h 834"/>
                <a:gd name="T28" fmla="+- 0 1008 982"/>
                <a:gd name="T29" fmla="*/ T28 w 834"/>
                <a:gd name="T30" fmla="+- 0 -2106 -2377"/>
                <a:gd name="T31" fmla="*/ -2106 h 834"/>
                <a:gd name="T32" fmla="+- 0 989 982"/>
                <a:gd name="T33" fmla="*/ T32 w 834"/>
                <a:gd name="T34" fmla="+- 0 -2035 -2377"/>
                <a:gd name="T35" fmla="*/ -2035 h 834"/>
                <a:gd name="T36" fmla="+- 0 982 982"/>
                <a:gd name="T37" fmla="*/ T36 w 834"/>
                <a:gd name="T38" fmla="+- 0 -1960 -2377"/>
                <a:gd name="T39" fmla="*/ -1960 h 834"/>
                <a:gd name="T40" fmla="+- 0 989 982"/>
                <a:gd name="T41" fmla="*/ T40 w 834"/>
                <a:gd name="T42" fmla="+- 0 -1885 -2377"/>
                <a:gd name="T43" fmla="*/ -1885 h 834"/>
                <a:gd name="T44" fmla="+- 0 1008 982"/>
                <a:gd name="T45" fmla="*/ T44 w 834"/>
                <a:gd name="T46" fmla="+- 0 -1815 -2377"/>
                <a:gd name="T47" fmla="*/ -1815 h 834"/>
                <a:gd name="T48" fmla="+- 0 1039 982"/>
                <a:gd name="T49" fmla="*/ T48 w 834"/>
                <a:gd name="T50" fmla="+- 0 -1750 -2377"/>
                <a:gd name="T51" fmla="*/ -1750 h 834"/>
                <a:gd name="T52" fmla="+- 0 1080 982"/>
                <a:gd name="T53" fmla="*/ T52 w 834"/>
                <a:gd name="T54" fmla="+- 0 -1692 -2377"/>
                <a:gd name="T55" fmla="*/ -1692 h 834"/>
                <a:gd name="T56" fmla="+- 0 1130 982"/>
                <a:gd name="T57" fmla="*/ T56 w 834"/>
                <a:gd name="T58" fmla="+- 0 -1642 -2377"/>
                <a:gd name="T59" fmla="*/ -1642 h 834"/>
                <a:gd name="T60" fmla="+- 0 1189 982"/>
                <a:gd name="T61" fmla="*/ T60 w 834"/>
                <a:gd name="T62" fmla="+- 0 -1600 -2377"/>
                <a:gd name="T63" fmla="*/ -1600 h 834"/>
                <a:gd name="T64" fmla="+- 0 1254 982"/>
                <a:gd name="T65" fmla="*/ T64 w 834"/>
                <a:gd name="T66" fmla="+- 0 -1570 -2377"/>
                <a:gd name="T67" fmla="*/ -1570 h 834"/>
                <a:gd name="T68" fmla="+- 0 1324 982"/>
                <a:gd name="T69" fmla="*/ T68 w 834"/>
                <a:gd name="T70" fmla="+- 0 -1550 -2377"/>
                <a:gd name="T71" fmla="*/ -1550 h 834"/>
                <a:gd name="T72" fmla="+- 0 1399 982"/>
                <a:gd name="T73" fmla="*/ T72 w 834"/>
                <a:gd name="T74" fmla="+- 0 -1543 -2377"/>
                <a:gd name="T75" fmla="*/ -1543 h 834"/>
                <a:gd name="T76" fmla="+- 0 1474 982"/>
                <a:gd name="T77" fmla="*/ T76 w 834"/>
                <a:gd name="T78" fmla="+- 0 -1550 -2377"/>
                <a:gd name="T79" fmla="*/ -1550 h 834"/>
                <a:gd name="T80" fmla="+- 0 1545 982"/>
                <a:gd name="T81" fmla="*/ T80 w 834"/>
                <a:gd name="T82" fmla="+- 0 -1570 -2377"/>
                <a:gd name="T83" fmla="*/ -1570 h 834"/>
                <a:gd name="T84" fmla="+- 0 1610 982"/>
                <a:gd name="T85" fmla="*/ T84 w 834"/>
                <a:gd name="T86" fmla="+- 0 -1600 -2377"/>
                <a:gd name="T87" fmla="*/ -1600 h 834"/>
                <a:gd name="T88" fmla="+- 0 1668 982"/>
                <a:gd name="T89" fmla="*/ T88 w 834"/>
                <a:gd name="T90" fmla="+- 0 -1642 -2377"/>
                <a:gd name="T91" fmla="*/ -1642 h 834"/>
                <a:gd name="T92" fmla="+- 0 1718 982"/>
                <a:gd name="T93" fmla="*/ T92 w 834"/>
                <a:gd name="T94" fmla="+- 0 -1692 -2377"/>
                <a:gd name="T95" fmla="*/ -1692 h 834"/>
                <a:gd name="T96" fmla="+- 0 1759 982"/>
                <a:gd name="T97" fmla="*/ T96 w 834"/>
                <a:gd name="T98" fmla="+- 0 -1750 -2377"/>
                <a:gd name="T99" fmla="*/ -1750 h 834"/>
                <a:gd name="T100" fmla="+- 0 1790 982"/>
                <a:gd name="T101" fmla="*/ T100 w 834"/>
                <a:gd name="T102" fmla="+- 0 -1815 -2377"/>
                <a:gd name="T103" fmla="*/ -1815 h 834"/>
                <a:gd name="T104" fmla="+- 0 1809 982"/>
                <a:gd name="T105" fmla="*/ T104 w 834"/>
                <a:gd name="T106" fmla="+- 0 -1885 -2377"/>
                <a:gd name="T107" fmla="*/ -1885 h 834"/>
                <a:gd name="T108" fmla="+- 0 1816 982"/>
                <a:gd name="T109" fmla="*/ T108 w 834"/>
                <a:gd name="T110" fmla="+- 0 -1960 -2377"/>
                <a:gd name="T111" fmla="*/ -1960 h 834"/>
                <a:gd name="T112" fmla="+- 0 1809 982"/>
                <a:gd name="T113" fmla="*/ T112 w 834"/>
                <a:gd name="T114" fmla="+- 0 -2035 -2377"/>
                <a:gd name="T115" fmla="*/ -2035 h 834"/>
                <a:gd name="T116" fmla="+- 0 1790 982"/>
                <a:gd name="T117" fmla="*/ T116 w 834"/>
                <a:gd name="T118" fmla="+- 0 -2106 -2377"/>
                <a:gd name="T119" fmla="*/ -2106 h 834"/>
                <a:gd name="T120" fmla="+- 0 1759 982"/>
                <a:gd name="T121" fmla="*/ T120 w 834"/>
                <a:gd name="T122" fmla="+- 0 -2171 -2377"/>
                <a:gd name="T123" fmla="*/ -2171 h 834"/>
                <a:gd name="T124" fmla="+- 0 1718 982"/>
                <a:gd name="T125" fmla="*/ T124 w 834"/>
                <a:gd name="T126" fmla="+- 0 -2229 -2377"/>
                <a:gd name="T127" fmla="*/ -2229 h 834"/>
                <a:gd name="T128" fmla="+- 0 1668 982"/>
                <a:gd name="T129" fmla="*/ T128 w 834"/>
                <a:gd name="T130" fmla="+- 0 -2279 -2377"/>
                <a:gd name="T131" fmla="*/ -2279 h 834"/>
                <a:gd name="T132" fmla="+- 0 1610 982"/>
                <a:gd name="T133" fmla="*/ T132 w 834"/>
                <a:gd name="T134" fmla="+- 0 -2320 -2377"/>
                <a:gd name="T135" fmla="*/ -2320 h 834"/>
                <a:gd name="T136" fmla="+- 0 1545 982"/>
                <a:gd name="T137" fmla="*/ T136 w 834"/>
                <a:gd name="T138" fmla="+- 0 -2351 -2377"/>
                <a:gd name="T139" fmla="*/ -2351 h 834"/>
                <a:gd name="T140" fmla="+- 0 1474 982"/>
                <a:gd name="T141" fmla="*/ T140 w 834"/>
                <a:gd name="T142" fmla="+- 0 -2371 -2377"/>
                <a:gd name="T143" fmla="*/ -2371 h 834"/>
                <a:gd name="T144" fmla="+- 0 1399 982"/>
                <a:gd name="T145" fmla="*/ T144 w 834"/>
                <a:gd name="T146" fmla="+- 0 -2377 -2377"/>
                <a:gd name="T147" fmla="*/ -2377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6"/>
                  </a:lnTo>
                  <a:lnTo>
                    <a:pt x="272" y="26"/>
                  </a:lnTo>
                  <a:lnTo>
                    <a:pt x="207" y="57"/>
                  </a:lnTo>
                  <a:lnTo>
                    <a:pt x="148" y="98"/>
                  </a:lnTo>
                  <a:lnTo>
                    <a:pt x="98" y="148"/>
                  </a:lnTo>
                  <a:lnTo>
                    <a:pt x="57" y="206"/>
                  </a:lnTo>
                  <a:lnTo>
                    <a:pt x="26" y="271"/>
                  </a:lnTo>
                  <a:lnTo>
                    <a:pt x="7" y="342"/>
                  </a:lnTo>
                  <a:lnTo>
                    <a:pt x="0" y="417"/>
                  </a:lnTo>
                  <a:lnTo>
                    <a:pt x="7" y="492"/>
                  </a:lnTo>
                  <a:lnTo>
                    <a:pt x="26" y="562"/>
                  </a:lnTo>
                  <a:lnTo>
                    <a:pt x="57" y="627"/>
                  </a:lnTo>
                  <a:lnTo>
                    <a:pt x="98" y="685"/>
                  </a:lnTo>
                  <a:lnTo>
                    <a:pt x="148"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7" y="492"/>
                  </a:lnTo>
                  <a:lnTo>
                    <a:pt x="834" y="417"/>
                  </a:lnTo>
                  <a:lnTo>
                    <a:pt x="827"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3" name="AutoShape 7"/>
            <p:cNvSpPr>
              <a:spLocks/>
            </p:cNvSpPr>
            <p:nvPr/>
          </p:nvSpPr>
          <p:spPr bwMode="auto">
            <a:xfrm>
              <a:off x="1087" y="-2275"/>
              <a:ext cx="629" cy="588"/>
            </a:xfrm>
            <a:custGeom>
              <a:avLst/>
              <a:gdLst>
                <a:gd name="T0" fmla="+- 0 1404 1087"/>
                <a:gd name="T1" fmla="*/ T0 w 629"/>
                <a:gd name="T2" fmla="+- 0 -2139 -2274"/>
                <a:gd name="T3" fmla="*/ -2139 h 588"/>
                <a:gd name="T4" fmla="+- 0 1715 1087"/>
                <a:gd name="T5" fmla="*/ T4 w 629"/>
                <a:gd name="T6" fmla="+- 0 -2010 -2274"/>
                <a:gd name="T7" fmla="*/ -2010 h 588"/>
                <a:gd name="T8" fmla="+- 0 1677 1087"/>
                <a:gd name="T9" fmla="*/ T8 w 629"/>
                <a:gd name="T10" fmla="+- 0 -1958 -2274"/>
                <a:gd name="T11" fmla="*/ -1958 h 588"/>
                <a:gd name="T12" fmla="+- 0 1615 1087"/>
                <a:gd name="T13" fmla="*/ T12 w 629"/>
                <a:gd name="T14" fmla="+- 0 -1888 -2274"/>
                <a:gd name="T15" fmla="*/ -1888 h 588"/>
                <a:gd name="T16" fmla="+- 0 1608 1087"/>
                <a:gd name="T17" fmla="*/ T16 w 629"/>
                <a:gd name="T18" fmla="+- 0 -1800 -2274"/>
                <a:gd name="T19" fmla="*/ -1800 h 588"/>
                <a:gd name="T20" fmla="+- 0 1552 1087"/>
                <a:gd name="T21" fmla="*/ T20 w 629"/>
                <a:gd name="T22" fmla="+- 0 -1802 -2274"/>
                <a:gd name="T23" fmla="*/ -1802 h 588"/>
                <a:gd name="T24" fmla="+- 0 1460 1087"/>
                <a:gd name="T25" fmla="*/ T24 w 629"/>
                <a:gd name="T26" fmla="+- 0 -1774 -2274"/>
                <a:gd name="T27" fmla="*/ -1774 h 588"/>
                <a:gd name="T28" fmla="+- 0 1378 1087"/>
                <a:gd name="T29" fmla="*/ T28 w 629"/>
                <a:gd name="T30" fmla="+- 0 -1736 -2274"/>
                <a:gd name="T31" fmla="*/ -1736 h 588"/>
                <a:gd name="T32" fmla="+- 0 1291 1087"/>
                <a:gd name="T33" fmla="*/ T32 w 629"/>
                <a:gd name="T34" fmla="+- 0 -1796 -2274"/>
                <a:gd name="T35" fmla="*/ -1796 h 588"/>
                <a:gd name="T36" fmla="+- 0 1471 1087"/>
                <a:gd name="T37" fmla="*/ T36 w 629"/>
                <a:gd name="T38" fmla="+- 0 -1828 -2274"/>
                <a:gd name="T39" fmla="*/ -1828 h 588"/>
                <a:gd name="T40" fmla="+- 0 1534 1087"/>
                <a:gd name="T41" fmla="*/ T40 w 629"/>
                <a:gd name="T42" fmla="+- 0 -2112 -2274"/>
                <a:gd name="T43" fmla="*/ -2112 h 588"/>
                <a:gd name="T44" fmla="+- 0 1508 1087"/>
                <a:gd name="T45" fmla="*/ T44 w 629"/>
                <a:gd name="T46" fmla="+- 0 -2104 -2274"/>
                <a:gd name="T47" fmla="*/ -2104 h 588"/>
                <a:gd name="T48" fmla="+- 0 1497 1087"/>
                <a:gd name="T49" fmla="*/ T48 w 629"/>
                <a:gd name="T50" fmla="+- 0 -1862 -2274"/>
                <a:gd name="T51" fmla="*/ -1862 h 588"/>
                <a:gd name="T52" fmla="+- 0 1375 1087"/>
                <a:gd name="T53" fmla="*/ T52 w 629"/>
                <a:gd name="T54" fmla="+- 0 -1874 -2274"/>
                <a:gd name="T55" fmla="*/ -1874 h 588"/>
                <a:gd name="T56" fmla="+- 0 1501 1087"/>
                <a:gd name="T57" fmla="*/ T56 w 629"/>
                <a:gd name="T58" fmla="+- 0 -1930 -2274"/>
                <a:gd name="T59" fmla="*/ -1930 h 588"/>
                <a:gd name="T60" fmla="+- 0 1486 1087"/>
                <a:gd name="T61" fmla="*/ T60 w 629"/>
                <a:gd name="T62" fmla="+- 0 -1952 -2274"/>
                <a:gd name="T63" fmla="*/ -1952 h 588"/>
                <a:gd name="T64" fmla="+- 0 1437 1087"/>
                <a:gd name="T65" fmla="*/ T64 w 629"/>
                <a:gd name="T66" fmla="+- 0 -1996 -2274"/>
                <a:gd name="T67" fmla="*/ -1996 h 588"/>
                <a:gd name="T68" fmla="+- 0 1381 1087"/>
                <a:gd name="T69" fmla="*/ T68 w 629"/>
                <a:gd name="T70" fmla="+- 0 -1910 -2274"/>
                <a:gd name="T71" fmla="*/ -1910 h 588"/>
                <a:gd name="T72" fmla="+- 0 1173 1087"/>
                <a:gd name="T73" fmla="*/ T72 w 629"/>
                <a:gd name="T74" fmla="+- 0 -1716 -2274"/>
                <a:gd name="T75" fmla="*/ -1716 h 588"/>
                <a:gd name="T76" fmla="+- 0 1115 1087"/>
                <a:gd name="T77" fmla="*/ T76 w 629"/>
                <a:gd name="T78" fmla="+- 0 -1756 -2274"/>
                <a:gd name="T79" fmla="*/ -1756 h 588"/>
                <a:gd name="T80" fmla="+- 0 1242 1087"/>
                <a:gd name="T81" fmla="*/ T80 w 629"/>
                <a:gd name="T82" fmla="+- 0 -1876 -2274"/>
                <a:gd name="T83" fmla="*/ -1876 h 588"/>
                <a:gd name="T84" fmla="+- 0 1336 1087"/>
                <a:gd name="T85" fmla="*/ T84 w 629"/>
                <a:gd name="T86" fmla="+- 0 -1944 -2274"/>
                <a:gd name="T87" fmla="*/ -1944 h 588"/>
                <a:gd name="T88" fmla="+- 0 1328 1087"/>
                <a:gd name="T89" fmla="*/ T88 w 629"/>
                <a:gd name="T90" fmla="+- 0 -2014 -2274"/>
                <a:gd name="T91" fmla="*/ -2014 h 588"/>
                <a:gd name="T92" fmla="+- 0 1494 1087"/>
                <a:gd name="T93" fmla="*/ T92 w 629"/>
                <a:gd name="T94" fmla="+- 0 -1984 -2274"/>
                <a:gd name="T95" fmla="*/ -1984 h 588"/>
                <a:gd name="T96" fmla="+- 0 1334 1087"/>
                <a:gd name="T97" fmla="*/ T96 w 629"/>
                <a:gd name="T98" fmla="+- 0 -2064 -2274"/>
                <a:gd name="T99" fmla="*/ -2064 h 588"/>
                <a:gd name="T100" fmla="+- 0 1283 1087"/>
                <a:gd name="T101" fmla="*/ T100 w 629"/>
                <a:gd name="T102" fmla="+- 0 -1950 -2274"/>
                <a:gd name="T103" fmla="*/ -1950 h 588"/>
                <a:gd name="T104" fmla="+- 0 1250 1087"/>
                <a:gd name="T105" fmla="*/ T104 w 629"/>
                <a:gd name="T106" fmla="+- 0 -2006 -2274"/>
                <a:gd name="T107" fmla="*/ -2006 h 588"/>
                <a:gd name="T108" fmla="+- 0 1354 1087"/>
                <a:gd name="T109" fmla="*/ T108 w 629"/>
                <a:gd name="T110" fmla="+- 0 -2152 -2274"/>
                <a:gd name="T111" fmla="*/ -2152 h 588"/>
                <a:gd name="T112" fmla="+- 0 1241 1087"/>
                <a:gd name="T113" fmla="*/ T112 w 629"/>
                <a:gd name="T114" fmla="+- 0 -1914 -2274"/>
                <a:gd name="T115" fmla="*/ -1914 h 588"/>
                <a:gd name="T116" fmla="+- 0 1183 1087"/>
                <a:gd name="T117" fmla="*/ T116 w 629"/>
                <a:gd name="T118" fmla="+- 0 -1936 -2274"/>
                <a:gd name="T119" fmla="*/ -1936 h 588"/>
                <a:gd name="T120" fmla="+- 0 1147 1087"/>
                <a:gd name="T121" fmla="*/ T120 w 629"/>
                <a:gd name="T122" fmla="+- 0 -2016 -2274"/>
                <a:gd name="T123" fmla="*/ -2016 h 588"/>
                <a:gd name="T124" fmla="+- 0 1196 1087"/>
                <a:gd name="T125" fmla="*/ T124 w 629"/>
                <a:gd name="T126" fmla="+- 0 -2068 -2274"/>
                <a:gd name="T127" fmla="*/ -2068 h 588"/>
                <a:gd name="T128" fmla="+- 0 1190 1087"/>
                <a:gd name="T129" fmla="*/ T128 w 629"/>
                <a:gd name="T130" fmla="+- 0 -2154 -2274"/>
                <a:gd name="T131" fmla="*/ -2154 h 588"/>
                <a:gd name="T132" fmla="+- 0 1303 1087"/>
                <a:gd name="T133" fmla="*/ T132 w 629"/>
                <a:gd name="T134" fmla="+- 0 -2180 -2274"/>
                <a:gd name="T135" fmla="*/ -2180 h 588"/>
                <a:gd name="T136" fmla="+- 0 1375 1087"/>
                <a:gd name="T137" fmla="*/ T136 w 629"/>
                <a:gd name="T138" fmla="+- 0 -2226 -2274"/>
                <a:gd name="T139" fmla="*/ -2226 h 588"/>
                <a:gd name="T140" fmla="+- 0 1442 1087"/>
                <a:gd name="T141" fmla="*/ T140 w 629"/>
                <a:gd name="T142" fmla="+- 0 -2232 -2274"/>
                <a:gd name="T143" fmla="*/ -2232 h 588"/>
                <a:gd name="T144" fmla="+- 0 1534 1087"/>
                <a:gd name="T145" fmla="*/ T144 w 629"/>
                <a:gd name="T146" fmla="+- 0 -2172 -2274"/>
                <a:gd name="T147" fmla="*/ -2172 h 588"/>
                <a:gd name="T148" fmla="+- 0 1620 1087"/>
                <a:gd name="T149" fmla="*/ T148 w 629"/>
                <a:gd name="T150" fmla="+- 0 -2144 -2274"/>
                <a:gd name="T151" fmla="*/ -2144 h 588"/>
                <a:gd name="T152" fmla="+- 0 1629 1087"/>
                <a:gd name="T153" fmla="*/ T152 w 629"/>
                <a:gd name="T154" fmla="+- 0 -2050 -2274"/>
                <a:gd name="T155" fmla="*/ -2050 h 588"/>
                <a:gd name="T156" fmla="+- 0 1690 1087"/>
                <a:gd name="T157" fmla="*/ T156 w 629"/>
                <a:gd name="T158" fmla="+- 0 -2010 -2274"/>
                <a:gd name="T159" fmla="*/ -2010 h 588"/>
                <a:gd name="T160" fmla="+- 0 1652 1087"/>
                <a:gd name="T161" fmla="*/ T160 w 629"/>
                <a:gd name="T162" fmla="+- 0 -2072 -2274"/>
                <a:gd name="T163" fmla="*/ -2072 h 588"/>
                <a:gd name="T164" fmla="+- 0 1657 1087"/>
                <a:gd name="T165" fmla="*/ T164 w 629"/>
                <a:gd name="T166" fmla="+- 0 -2154 -2274"/>
                <a:gd name="T167" fmla="*/ -2154 h 588"/>
                <a:gd name="T168" fmla="+- 0 1609 1087"/>
                <a:gd name="T169" fmla="*/ T168 w 629"/>
                <a:gd name="T170" fmla="+- 0 -2204 -2274"/>
                <a:gd name="T171" fmla="*/ -2204 h 588"/>
                <a:gd name="T172" fmla="+- 0 1532 1087"/>
                <a:gd name="T173" fmla="*/ T172 w 629"/>
                <a:gd name="T174" fmla="+- 0 -2198 -2274"/>
                <a:gd name="T175" fmla="*/ -2198 h 588"/>
                <a:gd name="T176" fmla="+- 0 1460 1087"/>
                <a:gd name="T177" fmla="*/ T176 w 629"/>
                <a:gd name="T178" fmla="+- 0 -2252 -2274"/>
                <a:gd name="T179" fmla="*/ -2252 h 588"/>
                <a:gd name="T180" fmla="+- 0 1355 1087"/>
                <a:gd name="T181" fmla="*/ T180 w 629"/>
                <a:gd name="T182" fmla="+- 0 -2246 -2274"/>
                <a:gd name="T183" fmla="*/ -2246 h 588"/>
                <a:gd name="T184" fmla="+- 0 1308 1087"/>
                <a:gd name="T185" fmla="*/ T184 w 629"/>
                <a:gd name="T186" fmla="+- 0 -2210 -2274"/>
                <a:gd name="T187" fmla="*/ -2210 h 588"/>
                <a:gd name="T188" fmla="+- 0 1213 1087"/>
                <a:gd name="T189" fmla="*/ T188 w 629"/>
                <a:gd name="T190" fmla="+- 0 -2210 -2274"/>
                <a:gd name="T191" fmla="*/ -2210 h 588"/>
                <a:gd name="T192" fmla="+- 0 1181 1087"/>
                <a:gd name="T193" fmla="*/ T192 w 629"/>
                <a:gd name="T194" fmla="+- 0 -2126 -2274"/>
                <a:gd name="T195" fmla="*/ -2126 h 588"/>
                <a:gd name="T196" fmla="+- 0 1165 1087"/>
                <a:gd name="T197" fmla="*/ T196 w 629"/>
                <a:gd name="T198" fmla="+- 0 -2060 -2274"/>
                <a:gd name="T199" fmla="*/ -2060 h 588"/>
                <a:gd name="T200" fmla="+- 0 1102 1087"/>
                <a:gd name="T201" fmla="*/ T200 w 629"/>
                <a:gd name="T202" fmla="+- 0 -1946 -2274"/>
                <a:gd name="T203" fmla="*/ -1946 h 588"/>
                <a:gd name="T204" fmla="+- 0 1168 1087"/>
                <a:gd name="T205" fmla="*/ T204 w 629"/>
                <a:gd name="T206" fmla="+- 0 -1908 -2274"/>
                <a:gd name="T207" fmla="*/ -1908 h 588"/>
                <a:gd name="T208" fmla="+- 0 1149 1087"/>
                <a:gd name="T209" fmla="*/ T208 w 629"/>
                <a:gd name="T210" fmla="+- 0 -1824 -2274"/>
                <a:gd name="T211" fmla="*/ -1824 h 588"/>
                <a:gd name="T212" fmla="+- 0 1087 1087"/>
                <a:gd name="T213" fmla="*/ T212 w 629"/>
                <a:gd name="T214" fmla="+- 0 -1732 -2274"/>
                <a:gd name="T215" fmla="*/ -1732 h 588"/>
                <a:gd name="T216" fmla="+- 0 1184 1087"/>
                <a:gd name="T217" fmla="*/ T216 w 629"/>
                <a:gd name="T218" fmla="+- 0 -1696 -2274"/>
                <a:gd name="T219" fmla="*/ -1696 h 588"/>
                <a:gd name="T220" fmla="+- 0 1268 1087"/>
                <a:gd name="T221" fmla="*/ T220 w 629"/>
                <a:gd name="T222" fmla="+- 0 -1774 -2274"/>
                <a:gd name="T223" fmla="*/ -1774 h 588"/>
                <a:gd name="T224" fmla="+- 0 1338 1087"/>
                <a:gd name="T225" fmla="*/ T224 w 629"/>
                <a:gd name="T226" fmla="+- 0 -1756 -2274"/>
                <a:gd name="T227" fmla="*/ -1756 h 588"/>
                <a:gd name="T228" fmla="+- 0 1426 1087"/>
                <a:gd name="T229" fmla="*/ T228 w 629"/>
                <a:gd name="T230" fmla="+- 0 -1698 -2274"/>
                <a:gd name="T231" fmla="*/ -1698 h 588"/>
                <a:gd name="T232" fmla="+- 0 1464 1087"/>
                <a:gd name="T233" fmla="*/ T232 w 629"/>
                <a:gd name="T234" fmla="+- 0 -1738 -2274"/>
                <a:gd name="T235" fmla="*/ -1738 h 588"/>
                <a:gd name="T236" fmla="+- 0 1525 1087"/>
                <a:gd name="T237" fmla="*/ T236 w 629"/>
                <a:gd name="T238" fmla="+- 0 -1774 -2274"/>
                <a:gd name="T239" fmla="*/ -1774 h 588"/>
                <a:gd name="T240" fmla="+- 0 1612 1087"/>
                <a:gd name="T241" fmla="*/ T240 w 629"/>
                <a:gd name="T242" fmla="+- 0 -1772 -2274"/>
                <a:gd name="T243" fmla="*/ -1772 h 588"/>
                <a:gd name="T244" fmla="+- 0 1645 1087"/>
                <a:gd name="T245" fmla="*/ T244 w 629"/>
                <a:gd name="T246" fmla="+- 0 -1832 -2274"/>
                <a:gd name="T247" fmla="*/ -1832 h 588"/>
                <a:gd name="T248" fmla="+- 0 1647 1087"/>
                <a:gd name="T249" fmla="*/ T248 w 629"/>
                <a:gd name="T250" fmla="+- 0 -1894 -2274"/>
                <a:gd name="T251" fmla="*/ -1894 h 5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629" h="588">
                  <a:moveTo>
                    <a:pt x="338" y="126"/>
                  </a:moveTo>
                  <a:lnTo>
                    <a:pt x="330" y="121"/>
                  </a:lnTo>
                  <a:lnTo>
                    <a:pt x="326" y="115"/>
                  </a:lnTo>
                  <a:lnTo>
                    <a:pt x="317" y="115"/>
                  </a:lnTo>
                  <a:lnTo>
                    <a:pt x="310" y="122"/>
                  </a:lnTo>
                  <a:lnTo>
                    <a:pt x="311"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7" y="320"/>
                  </a:lnTo>
                  <a:lnTo>
                    <a:pt x="556" y="324"/>
                  </a:lnTo>
                  <a:lnTo>
                    <a:pt x="552" y="328"/>
                  </a:lnTo>
                  <a:lnTo>
                    <a:pt x="549" y="336"/>
                  </a:lnTo>
                  <a:lnTo>
                    <a:pt x="542" y="354"/>
                  </a:lnTo>
                  <a:lnTo>
                    <a:pt x="535" y="370"/>
                  </a:lnTo>
                  <a:lnTo>
                    <a:pt x="528" y="386"/>
                  </a:lnTo>
                  <a:lnTo>
                    <a:pt x="520" y="402"/>
                  </a:lnTo>
                  <a:lnTo>
                    <a:pt x="516" y="410"/>
                  </a:lnTo>
                  <a:lnTo>
                    <a:pt x="514" y="418"/>
                  </a:lnTo>
                  <a:lnTo>
                    <a:pt x="527" y="436"/>
                  </a:lnTo>
                  <a:lnTo>
                    <a:pt x="539" y="446"/>
                  </a:lnTo>
                  <a:lnTo>
                    <a:pt x="536" y="466"/>
                  </a:lnTo>
                  <a:lnTo>
                    <a:pt x="521" y="474"/>
                  </a:lnTo>
                  <a:lnTo>
                    <a:pt x="510" y="486"/>
                  </a:lnTo>
                  <a:lnTo>
                    <a:pt x="507" y="490"/>
                  </a:lnTo>
                  <a:lnTo>
                    <a:pt x="503" y="494"/>
                  </a:lnTo>
                  <a:lnTo>
                    <a:pt x="493" y="488"/>
                  </a:lnTo>
                  <a:lnTo>
                    <a:pt x="484" y="482"/>
                  </a:lnTo>
                  <a:lnTo>
                    <a:pt x="474" y="478"/>
                  </a:lnTo>
                  <a:lnTo>
                    <a:pt x="465" y="472"/>
                  </a:lnTo>
                  <a:lnTo>
                    <a:pt x="459" y="470"/>
                  </a:lnTo>
                  <a:lnTo>
                    <a:pt x="451" y="470"/>
                  </a:lnTo>
                  <a:lnTo>
                    <a:pt x="446" y="472"/>
                  </a:lnTo>
                  <a:lnTo>
                    <a:pt x="427" y="480"/>
                  </a:lnTo>
                  <a:lnTo>
                    <a:pt x="409" y="486"/>
                  </a:lnTo>
                  <a:lnTo>
                    <a:pt x="391" y="494"/>
                  </a:lnTo>
                  <a:lnTo>
                    <a:pt x="373" y="500"/>
                  </a:lnTo>
                  <a:lnTo>
                    <a:pt x="368" y="502"/>
                  </a:lnTo>
                  <a:lnTo>
                    <a:pt x="364" y="508"/>
                  </a:lnTo>
                  <a:lnTo>
                    <a:pt x="359" y="512"/>
                  </a:lnTo>
                  <a:lnTo>
                    <a:pt x="360" y="512"/>
                  </a:lnTo>
                  <a:lnTo>
                    <a:pt x="347" y="552"/>
                  </a:lnTo>
                  <a:lnTo>
                    <a:pt x="294" y="552"/>
                  </a:lnTo>
                  <a:lnTo>
                    <a:pt x="291" y="538"/>
                  </a:lnTo>
                  <a:lnTo>
                    <a:pt x="287" y="526"/>
                  </a:lnTo>
                  <a:lnTo>
                    <a:pt x="282" y="506"/>
                  </a:lnTo>
                  <a:lnTo>
                    <a:pt x="277" y="502"/>
                  </a:lnTo>
                  <a:lnTo>
                    <a:pt x="268" y="500"/>
                  </a:lnTo>
                  <a:lnTo>
                    <a:pt x="253" y="494"/>
                  </a:lnTo>
                  <a:lnTo>
                    <a:pt x="237" y="490"/>
                  </a:lnTo>
                  <a:lnTo>
                    <a:pt x="204" y="478"/>
                  </a:lnTo>
                  <a:lnTo>
                    <a:pt x="222" y="462"/>
                  </a:lnTo>
                  <a:lnTo>
                    <a:pt x="230" y="454"/>
                  </a:lnTo>
                  <a:lnTo>
                    <a:pt x="241" y="446"/>
                  </a:lnTo>
                  <a:lnTo>
                    <a:pt x="247" y="446"/>
                  </a:lnTo>
                  <a:lnTo>
                    <a:pt x="251" y="448"/>
                  </a:lnTo>
                  <a:lnTo>
                    <a:pt x="332" y="460"/>
                  </a:lnTo>
                  <a:lnTo>
                    <a:pt x="384" y="446"/>
                  </a:lnTo>
                  <a:lnTo>
                    <a:pt x="406" y="440"/>
                  </a:lnTo>
                  <a:lnTo>
                    <a:pt x="412" y="436"/>
                  </a:lnTo>
                  <a:lnTo>
                    <a:pt x="466" y="394"/>
                  </a:lnTo>
                  <a:lnTo>
                    <a:pt x="501" y="324"/>
                  </a:lnTo>
                  <a:lnTo>
                    <a:pt x="504" y="266"/>
                  </a:lnTo>
                  <a:lnTo>
                    <a:pt x="485" y="208"/>
                  </a:lnTo>
                  <a:lnTo>
                    <a:pt x="447" y="162"/>
                  </a:lnTo>
                  <a:lnTo>
                    <a:pt x="393" y="128"/>
                  </a:lnTo>
                  <a:lnTo>
                    <a:pt x="385" y="126"/>
                  </a:lnTo>
                  <a:lnTo>
                    <a:pt x="376" y="122"/>
                  </a:lnTo>
                  <a:lnTo>
                    <a:pt x="367" y="142"/>
                  </a:lnTo>
                  <a:lnTo>
                    <a:pt x="375" y="146"/>
                  </a:lnTo>
                  <a:lnTo>
                    <a:pt x="384" y="150"/>
                  </a:lnTo>
                  <a:lnTo>
                    <a:pt x="421" y="170"/>
                  </a:lnTo>
                  <a:lnTo>
                    <a:pt x="449" y="198"/>
                  </a:lnTo>
                  <a:lnTo>
                    <a:pt x="469" y="230"/>
                  </a:lnTo>
                  <a:lnTo>
                    <a:pt x="479" y="270"/>
                  </a:lnTo>
                  <a:lnTo>
                    <a:pt x="479" y="312"/>
                  </a:lnTo>
                  <a:lnTo>
                    <a:pt x="467" y="350"/>
                  </a:lnTo>
                  <a:lnTo>
                    <a:pt x="444" y="384"/>
                  </a:lnTo>
                  <a:lnTo>
                    <a:pt x="410" y="412"/>
                  </a:lnTo>
                  <a:lnTo>
                    <a:pt x="375" y="428"/>
                  </a:lnTo>
                  <a:lnTo>
                    <a:pt x="338" y="436"/>
                  </a:lnTo>
                  <a:lnTo>
                    <a:pt x="300" y="436"/>
                  </a:lnTo>
                  <a:lnTo>
                    <a:pt x="260" y="426"/>
                  </a:lnTo>
                  <a:lnTo>
                    <a:pt x="269" y="416"/>
                  </a:lnTo>
                  <a:lnTo>
                    <a:pt x="279" y="408"/>
                  </a:lnTo>
                  <a:lnTo>
                    <a:pt x="288" y="400"/>
                  </a:lnTo>
                  <a:lnTo>
                    <a:pt x="297" y="392"/>
                  </a:lnTo>
                  <a:lnTo>
                    <a:pt x="301" y="390"/>
                  </a:lnTo>
                  <a:lnTo>
                    <a:pt x="317" y="390"/>
                  </a:lnTo>
                  <a:lnTo>
                    <a:pt x="355" y="386"/>
                  </a:lnTo>
                  <a:lnTo>
                    <a:pt x="388" y="370"/>
                  </a:lnTo>
                  <a:lnTo>
                    <a:pt x="390" y="368"/>
                  </a:lnTo>
                  <a:lnTo>
                    <a:pt x="414" y="344"/>
                  </a:lnTo>
                  <a:lnTo>
                    <a:pt x="428" y="312"/>
                  </a:lnTo>
                  <a:lnTo>
                    <a:pt x="431" y="282"/>
                  </a:lnTo>
                  <a:lnTo>
                    <a:pt x="426" y="254"/>
                  </a:lnTo>
                  <a:lnTo>
                    <a:pt x="412" y="228"/>
                  </a:lnTo>
                  <a:lnTo>
                    <a:pt x="407" y="224"/>
                  </a:lnTo>
                  <a:lnTo>
                    <a:pt x="407" y="290"/>
                  </a:lnTo>
                  <a:lnTo>
                    <a:pt x="399" y="322"/>
                  </a:lnTo>
                  <a:lnTo>
                    <a:pt x="380" y="346"/>
                  </a:lnTo>
                  <a:lnTo>
                    <a:pt x="351" y="362"/>
                  </a:lnTo>
                  <a:lnTo>
                    <a:pt x="318" y="368"/>
                  </a:lnTo>
                  <a:lnTo>
                    <a:pt x="320" y="364"/>
                  </a:lnTo>
                  <a:lnTo>
                    <a:pt x="346" y="288"/>
                  </a:lnTo>
                  <a:lnTo>
                    <a:pt x="348" y="282"/>
                  </a:lnTo>
                  <a:lnTo>
                    <a:pt x="350" y="278"/>
                  </a:lnTo>
                  <a:lnTo>
                    <a:pt x="351" y="270"/>
                  </a:lnTo>
                  <a:lnTo>
                    <a:pt x="351" y="266"/>
                  </a:lnTo>
                  <a:lnTo>
                    <a:pt x="345" y="260"/>
                  </a:lnTo>
                  <a:lnTo>
                    <a:pt x="333" y="260"/>
                  </a:lnTo>
                  <a:lnTo>
                    <a:pt x="320" y="264"/>
                  </a:lnTo>
                  <a:lnTo>
                    <a:pt x="320"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0" y="288"/>
                  </a:lnTo>
                  <a:lnTo>
                    <a:pt x="320" y="264"/>
                  </a:lnTo>
                  <a:lnTo>
                    <a:pt x="285" y="276"/>
                  </a:lnTo>
                  <a:lnTo>
                    <a:pt x="236" y="290"/>
                  </a:lnTo>
                  <a:lnTo>
                    <a:pt x="241" y="260"/>
                  </a:lnTo>
                  <a:lnTo>
                    <a:pt x="259" y="232"/>
                  </a:lnTo>
                  <a:lnTo>
                    <a:pt x="285" y="214"/>
                  </a:lnTo>
                  <a:lnTo>
                    <a:pt x="318" y="206"/>
                  </a:lnTo>
                  <a:lnTo>
                    <a:pt x="354" y="212"/>
                  </a:lnTo>
                  <a:lnTo>
                    <a:pt x="382" y="230"/>
                  </a:lnTo>
                  <a:lnTo>
                    <a:pt x="401" y="258"/>
                  </a:lnTo>
                  <a:lnTo>
                    <a:pt x="407" y="290"/>
                  </a:lnTo>
                  <a:lnTo>
                    <a:pt x="407" y="224"/>
                  </a:lnTo>
                  <a:lnTo>
                    <a:pt x="389" y="206"/>
                  </a:lnTo>
                  <a:lnTo>
                    <a:pt x="362" y="192"/>
                  </a:lnTo>
                  <a:lnTo>
                    <a:pt x="333" y="184"/>
                  </a:lnTo>
                  <a:lnTo>
                    <a:pt x="304" y="186"/>
                  </a:lnTo>
                  <a:lnTo>
                    <a:pt x="274" y="194"/>
                  </a:lnTo>
                  <a:lnTo>
                    <a:pt x="247" y="210"/>
                  </a:lnTo>
                  <a:lnTo>
                    <a:pt x="227" y="232"/>
                  </a:lnTo>
                  <a:lnTo>
                    <a:pt x="216" y="258"/>
                  </a:lnTo>
                  <a:lnTo>
                    <a:pt x="212" y="288"/>
                  </a:lnTo>
                  <a:lnTo>
                    <a:pt x="212" y="298"/>
                  </a:lnTo>
                  <a:lnTo>
                    <a:pt x="209" y="308"/>
                  </a:lnTo>
                  <a:lnTo>
                    <a:pt x="204" y="318"/>
                  </a:lnTo>
                  <a:lnTo>
                    <a:pt x="196" y="324"/>
                  </a:lnTo>
                  <a:lnTo>
                    <a:pt x="189" y="330"/>
                  </a:lnTo>
                  <a:lnTo>
                    <a:pt x="183" y="338"/>
                  </a:lnTo>
                  <a:lnTo>
                    <a:pt x="175" y="346"/>
                  </a:lnTo>
                  <a:lnTo>
                    <a:pt x="167" y="326"/>
                  </a:lnTo>
                  <a:lnTo>
                    <a:pt x="163" y="306"/>
                  </a:lnTo>
                  <a:lnTo>
                    <a:pt x="161" y="286"/>
                  </a:lnTo>
                  <a:lnTo>
                    <a:pt x="163" y="268"/>
                  </a:lnTo>
                  <a:lnTo>
                    <a:pt x="175" y="228"/>
                  </a:lnTo>
                  <a:lnTo>
                    <a:pt x="195" y="196"/>
                  </a:lnTo>
                  <a:lnTo>
                    <a:pt x="223" y="170"/>
                  </a:lnTo>
                  <a:lnTo>
                    <a:pt x="260" y="150"/>
                  </a:lnTo>
                  <a:lnTo>
                    <a:pt x="268" y="146"/>
                  </a:lnTo>
                  <a:lnTo>
                    <a:pt x="276" y="142"/>
                  </a:lnTo>
                  <a:lnTo>
                    <a:pt x="267" y="122"/>
                  </a:lnTo>
                  <a:lnTo>
                    <a:pt x="258" y="126"/>
                  </a:lnTo>
                  <a:lnTo>
                    <a:pt x="250" y="128"/>
                  </a:lnTo>
                  <a:lnTo>
                    <a:pt x="191" y="166"/>
                  </a:lnTo>
                  <a:lnTo>
                    <a:pt x="153" y="218"/>
                  </a:lnTo>
                  <a:lnTo>
                    <a:pt x="138" y="282"/>
                  </a:lnTo>
                  <a:lnTo>
                    <a:pt x="150" y="348"/>
                  </a:lnTo>
                  <a:lnTo>
                    <a:pt x="154" y="360"/>
                  </a:lnTo>
                  <a:lnTo>
                    <a:pt x="154" y="366"/>
                  </a:lnTo>
                  <a:lnTo>
                    <a:pt x="136" y="378"/>
                  </a:lnTo>
                  <a:lnTo>
                    <a:pt x="118"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0" y="254"/>
                  </a:lnTo>
                  <a:lnTo>
                    <a:pt x="80" y="252"/>
                  </a:lnTo>
                  <a:lnTo>
                    <a:pt x="86" y="250"/>
                  </a:lnTo>
                  <a:lnTo>
                    <a:pt x="92" y="244"/>
                  </a:lnTo>
                  <a:lnTo>
                    <a:pt x="95" y="238"/>
                  </a:lnTo>
                  <a:lnTo>
                    <a:pt x="102" y="222"/>
                  </a:lnTo>
                  <a:lnTo>
                    <a:pt x="109" y="206"/>
                  </a:lnTo>
                  <a:lnTo>
                    <a:pt x="116" y="190"/>
                  </a:lnTo>
                  <a:lnTo>
                    <a:pt x="123" y="174"/>
                  </a:lnTo>
                  <a:lnTo>
                    <a:pt x="128" y="164"/>
                  </a:lnTo>
                  <a:lnTo>
                    <a:pt x="129" y="158"/>
                  </a:lnTo>
                  <a:lnTo>
                    <a:pt x="116" y="140"/>
                  </a:lnTo>
                  <a:lnTo>
                    <a:pt x="110" y="130"/>
                  </a:lnTo>
                  <a:lnTo>
                    <a:pt x="103" y="120"/>
                  </a:lnTo>
                  <a:lnTo>
                    <a:pt x="144" y="84"/>
                  </a:lnTo>
                  <a:lnTo>
                    <a:pt x="153" y="88"/>
                  </a:lnTo>
                  <a:lnTo>
                    <a:pt x="164" y="94"/>
                  </a:lnTo>
                  <a:lnTo>
                    <a:pt x="183" y="106"/>
                  </a:lnTo>
                  <a:lnTo>
                    <a:pt x="190" y="106"/>
                  </a:lnTo>
                  <a:lnTo>
                    <a:pt x="198" y="102"/>
                  </a:lnTo>
                  <a:lnTo>
                    <a:pt x="216" y="94"/>
                  </a:lnTo>
                  <a:lnTo>
                    <a:pt x="242" y="84"/>
                  </a:lnTo>
                  <a:lnTo>
                    <a:pt x="252" y="80"/>
                  </a:lnTo>
                  <a:lnTo>
                    <a:pt x="264" y="76"/>
                  </a:lnTo>
                  <a:lnTo>
                    <a:pt x="270" y="74"/>
                  </a:lnTo>
                  <a:lnTo>
                    <a:pt x="276" y="70"/>
                  </a:lnTo>
                  <a:lnTo>
                    <a:pt x="282" y="66"/>
                  </a:lnTo>
                  <a:lnTo>
                    <a:pt x="288" y="48"/>
                  </a:lnTo>
                  <a:lnTo>
                    <a:pt x="291" y="36"/>
                  </a:lnTo>
                  <a:lnTo>
                    <a:pt x="294" y="24"/>
                  </a:lnTo>
                  <a:lnTo>
                    <a:pt x="318" y="22"/>
                  </a:lnTo>
                  <a:lnTo>
                    <a:pt x="330" y="24"/>
                  </a:lnTo>
                  <a:lnTo>
                    <a:pt x="345" y="24"/>
                  </a:lnTo>
                  <a:lnTo>
                    <a:pt x="350" y="28"/>
                  </a:lnTo>
                  <a:lnTo>
                    <a:pt x="355" y="42"/>
                  </a:lnTo>
                  <a:lnTo>
                    <a:pt x="356" y="52"/>
                  </a:lnTo>
                  <a:lnTo>
                    <a:pt x="362" y="66"/>
                  </a:lnTo>
                  <a:lnTo>
                    <a:pt x="367" y="70"/>
                  </a:lnTo>
                  <a:lnTo>
                    <a:pt x="372" y="72"/>
                  </a:lnTo>
                  <a:lnTo>
                    <a:pt x="409" y="88"/>
                  </a:lnTo>
                  <a:lnTo>
                    <a:pt x="428" y="94"/>
                  </a:lnTo>
                  <a:lnTo>
                    <a:pt x="447" y="102"/>
                  </a:lnTo>
                  <a:lnTo>
                    <a:pt x="453" y="104"/>
                  </a:lnTo>
                  <a:lnTo>
                    <a:pt x="461" y="104"/>
                  </a:lnTo>
                  <a:lnTo>
                    <a:pt x="479" y="96"/>
                  </a:lnTo>
                  <a:lnTo>
                    <a:pt x="489" y="90"/>
                  </a:lnTo>
                  <a:lnTo>
                    <a:pt x="500" y="84"/>
                  </a:lnTo>
                  <a:lnTo>
                    <a:pt x="539" y="120"/>
                  </a:lnTo>
                  <a:lnTo>
                    <a:pt x="533" y="130"/>
                  </a:lnTo>
                  <a:lnTo>
                    <a:pt x="525" y="140"/>
                  </a:lnTo>
                  <a:lnTo>
                    <a:pt x="518" y="156"/>
                  </a:lnTo>
                  <a:lnTo>
                    <a:pt x="517" y="164"/>
                  </a:lnTo>
                  <a:lnTo>
                    <a:pt x="520" y="170"/>
                  </a:lnTo>
                  <a:lnTo>
                    <a:pt x="527" y="188"/>
                  </a:lnTo>
                  <a:lnTo>
                    <a:pt x="535" y="206"/>
                  </a:lnTo>
                  <a:lnTo>
                    <a:pt x="542" y="224"/>
                  </a:lnTo>
                  <a:lnTo>
                    <a:pt x="550" y="240"/>
                  </a:lnTo>
                  <a:lnTo>
                    <a:pt x="552"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2" y="196"/>
                  </a:lnTo>
                  <a:lnTo>
                    <a:pt x="559" y="192"/>
                  </a:lnTo>
                  <a:lnTo>
                    <a:pt x="549" y="176"/>
                  </a:lnTo>
                  <a:lnTo>
                    <a:pt x="547" y="158"/>
                  </a:lnTo>
                  <a:lnTo>
                    <a:pt x="552" y="142"/>
                  </a:lnTo>
                  <a:lnTo>
                    <a:pt x="563" y="126"/>
                  </a:lnTo>
                  <a:lnTo>
                    <a:pt x="570" y="120"/>
                  </a:lnTo>
                  <a:lnTo>
                    <a:pt x="568" y="112"/>
                  </a:lnTo>
                  <a:lnTo>
                    <a:pt x="561" y="106"/>
                  </a:lnTo>
                  <a:lnTo>
                    <a:pt x="551" y="96"/>
                  </a:lnTo>
                  <a:lnTo>
                    <a:pt x="541" y="88"/>
                  </a:lnTo>
                  <a:lnTo>
                    <a:pt x="537" y="84"/>
                  </a:lnTo>
                  <a:lnTo>
                    <a:pt x="529" y="76"/>
                  </a:lnTo>
                  <a:lnTo>
                    <a:pt x="522" y="70"/>
                  </a:lnTo>
                  <a:lnTo>
                    <a:pt x="512" y="60"/>
                  </a:lnTo>
                  <a:lnTo>
                    <a:pt x="505" y="56"/>
                  </a:lnTo>
                  <a:lnTo>
                    <a:pt x="497" y="58"/>
                  </a:lnTo>
                  <a:lnTo>
                    <a:pt x="485" y="66"/>
                  </a:lnTo>
                  <a:lnTo>
                    <a:pt x="472" y="74"/>
                  </a:lnTo>
                  <a:lnTo>
                    <a:pt x="458" y="76"/>
                  </a:lnTo>
                  <a:lnTo>
                    <a:pt x="445" y="76"/>
                  </a:lnTo>
                  <a:lnTo>
                    <a:pt x="428" y="66"/>
                  </a:lnTo>
                  <a:lnTo>
                    <a:pt x="423" y="64"/>
                  </a:lnTo>
                  <a:lnTo>
                    <a:pt x="418"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59" y="50"/>
                  </a:lnTo>
                  <a:lnTo>
                    <a:pt x="251" y="56"/>
                  </a:lnTo>
                  <a:lnTo>
                    <a:pt x="238" y="58"/>
                  </a:lnTo>
                  <a:lnTo>
                    <a:pt x="232" y="60"/>
                  </a:lnTo>
                  <a:lnTo>
                    <a:pt x="226" y="62"/>
                  </a:lnTo>
                  <a:lnTo>
                    <a:pt x="221" y="64"/>
                  </a:lnTo>
                  <a:lnTo>
                    <a:pt x="203" y="74"/>
                  </a:lnTo>
                  <a:lnTo>
                    <a:pt x="185" y="76"/>
                  </a:lnTo>
                  <a:lnTo>
                    <a:pt x="168" y="72"/>
                  </a:lnTo>
                  <a:lnTo>
                    <a:pt x="150" y="62"/>
                  </a:lnTo>
                  <a:lnTo>
                    <a:pt x="142" y="54"/>
                  </a:lnTo>
                  <a:lnTo>
                    <a:pt x="134" y="56"/>
                  </a:lnTo>
                  <a:lnTo>
                    <a:pt x="126" y="64"/>
                  </a:lnTo>
                  <a:lnTo>
                    <a:pt x="117" y="72"/>
                  </a:lnTo>
                  <a:lnTo>
                    <a:pt x="108" y="80"/>
                  </a:lnTo>
                  <a:lnTo>
                    <a:pt x="91" y="98"/>
                  </a:lnTo>
                  <a:lnTo>
                    <a:pt x="80" y="108"/>
                  </a:lnTo>
                  <a:lnTo>
                    <a:pt x="76" y="116"/>
                  </a:lnTo>
                  <a:lnTo>
                    <a:pt x="77" y="124"/>
                  </a:lnTo>
                  <a:lnTo>
                    <a:pt x="94" y="148"/>
                  </a:lnTo>
                  <a:lnTo>
                    <a:pt x="98" y="160"/>
                  </a:lnTo>
                  <a:lnTo>
                    <a:pt x="96" y="174"/>
                  </a:lnTo>
                  <a:lnTo>
                    <a:pt x="89" y="186"/>
                  </a:lnTo>
                  <a:lnTo>
                    <a:pt x="87" y="188"/>
                  </a:lnTo>
                  <a:lnTo>
                    <a:pt x="85" y="192"/>
                  </a:lnTo>
                  <a:lnTo>
                    <a:pt x="84" y="194"/>
                  </a:lnTo>
                  <a:lnTo>
                    <a:pt x="78" y="214"/>
                  </a:lnTo>
                  <a:lnTo>
                    <a:pt x="67" y="228"/>
                  </a:lnTo>
                  <a:lnTo>
                    <a:pt x="50" y="238"/>
                  </a:lnTo>
                  <a:lnTo>
                    <a:pt x="28" y="242"/>
                  </a:lnTo>
                  <a:lnTo>
                    <a:pt x="19" y="242"/>
                  </a:lnTo>
                  <a:lnTo>
                    <a:pt x="15" y="248"/>
                  </a:lnTo>
                  <a:lnTo>
                    <a:pt x="15" y="312"/>
                  </a:lnTo>
                  <a:lnTo>
                    <a:pt x="15" y="328"/>
                  </a:lnTo>
                  <a:lnTo>
                    <a:pt x="19" y="332"/>
                  </a:lnTo>
                  <a:lnTo>
                    <a:pt x="40" y="336"/>
                  </a:lnTo>
                  <a:lnTo>
                    <a:pt x="52" y="338"/>
                  </a:lnTo>
                  <a:lnTo>
                    <a:pt x="68" y="344"/>
                  </a:lnTo>
                  <a:lnTo>
                    <a:pt x="73" y="350"/>
                  </a:lnTo>
                  <a:lnTo>
                    <a:pt x="75" y="354"/>
                  </a:lnTo>
                  <a:lnTo>
                    <a:pt x="81" y="366"/>
                  </a:lnTo>
                  <a:lnTo>
                    <a:pt x="86" y="378"/>
                  </a:lnTo>
                  <a:lnTo>
                    <a:pt x="91" y="390"/>
                  </a:lnTo>
                  <a:lnTo>
                    <a:pt x="97" y="402"/>
                  </a:lnTo>
                  <a:lnTo>
                    <a:pt x="101" y="410"/>
                  </a:lnTo>
                  <a:lnTo>
                    <a:pt x="101" y="414"/>
                  </a:lnTo>
                  <a:lnTo>
                    <a:pt x="78" y="434"/>
                  </a:lnTo>
                  <a:lnTo>
                    <a:pt x="62" y="450"/>
                  </a:lnTo>
                  <a:lnTo>
                    <a:pt x="46" y="464"/>
                  </a:lnTo>
                  <a:lnTo>
                    <a:pt x="31" y="480"/>
                  </a:lnTo>
                  <a:lnTo>
                    <a:pt x="22" y="490"/>
                  </a:lnTo>
                  <a:lnTo>
                    <a:pt x="15" y="500"/>
                  </a:lnTo>
                  <a:lnTo>
                    <a:pt x="7" y="510"/>
                  </a:lnTo>
                  <a:lnTo>
                    <a:pt x="0" y="520"/>
                  </a:lnTo>
                  <a:lnTo>
                    <a:pt x="0" y="542"/>
                  </a:lnTo>
                  <a:lnTo>
                    <a:pt x="8" y="558"/>
                  </a:lnTo>
                  <a:lnTo>
                    <a:pt x="19" y="572"/>
                  </a:lnTo>
                  <a:lnTo>
                    <a:pt x="33" y="582"/>
                  </a:lnTo>
                  <a:lnTo>
                    <a:pt x="50" y="588"/>
                  </a:lnTo>
                  <a:lnTo>
                    <a:pt x="73" y="588"/>
                  </a:lnTo>
                  <a:lnTo>
                    <a:pt x="86" y="584"/>
                  </a:lnTo>
                  <a:lnTo>
                    <a:pt x="97" y="578"/>
                  </a:lnTo>
                  <a:lnTo>
                    <a:pt x="108" y="570"/>
                  </a:lnTo>
                  <a:lnTo>
                    <a:pt x="112" y="566"/>
                  </a:lnTo>
                  <a:lnTo>
                    <a:pt x="118" y="560"/>
                  </a:lnTo>
                  <a:lnTo>
                    <a:pt x="133" y="544"/>
                  </a:lnTo>
                  <a:lnTo>
                    <a:pt x="149" y="530"/>
                  </a:lnTo>
                  <a:lnTo>
                    <a:pt x="165" y="516"/>
                  </a:lnTo>
                  <a:lnTo>
                    <a:pt x="181" y="500"/>
                  </a:lnTo>
                  <a:lnTo>
                    <a:pt x="187" y="494"/>
                  </a:lnTo>
                  <a:lnTo>
                    <a:pt x="191" y="494"/>
                  </a:lnTo>
                  <a:lnTo>
                    <a:pt x="198" y="498"/>
                  </a:lnTo>
                  <a:lnTo>
                    <a:pt x="211" y="504"/>
                  </a:lnTo>
                  <a:lnTo>
                    <a:pt x="225" y="508"/>
                  </a:lnTo>
                  <a:lnTo>
                    <a:pt x="238" y="514"/>
                  </a:lnTo>
                  <a:lnTo>
                    <a:pt x="251" y="518"/>
                  </a:lnTo>
                  <a:lnTo>
                    <a:pt x="256" y="522"/>
                  </a:lnTo>
                  <a:lnTo>
                    <a:pt x="261" y="526"/>
                  </a:lnTo>
                  <a:lnTo>
                    <a:pt x="267" y="540"/>
                  </a:lnTo>
                  <a:lnTo>
                    <a:pt x="269" y="552"/>
                  </a:lnTo>
                  <a:lnTo>
                    <a:pt x="274" y="572"/>
                  </a:lnTo>
                  <a:lnTo>
                    <a:pt x="279" y="576"/>
                  </a:lnTo>
                  <a:lnTo>
                    <a:pt x="339" y="576"/>
                  </a:lnTo>
                  <a:lnTo>
                    <a:pt x="356" y="574"/>
                  </a:lnTo>
                  <a:lnTo>
                    <a:pt x="361" y="574"/>
                  </a:lnTo>
                  <a:lnTo>
                    <a:pt x="367" y="568"/>
                  </a:lnTo>
                  <a:lnTo>
                    <a:pt x="373" y="560"/>
                  </a:lnTo>
                  <a:lnTo>
                    <a:pt x="374" y="552"/>
                  </a:lnTo>
                  <a:lnTo>
                    <a:pt x="374" y="548"/>
                  </a:lnTo>
                  <a:lnTo>
                    <a:pt x="377" y="536"/>
                  </a:lnTo>
                  <a:lnTo>
                    <a:pt x="383" y="524"/>
                  </a:lnTo>
                  <a:lnTo>
                    <a:pt x="393" y="518"/>
                  </a:lnTo>
                  <a:lnTo>
                    <a:pt x="408" y="514"/>
                  </a:lnTo>
                  <a:lnTo>
                    <a:pt x="412" y="514"/>
                  </a:lnTo>
                  <a:lnTo>
                    <a:pt x="416" y="512"/>
                  </a:lnTo>
                  <a:lnTo>
                    <a:pt x="419" y="510"/>
                  </a:lnTo>
                  <a:lnTo>
                    <a:pt x="438" y="500"/>
                  </a:lnTo>
                  <a:lnTo>
                    <a:pt x="457" y="498"/>
                  </a:lnTo>
                  <a:lnTo>
                    <a:pt x="475" y="502"/>
                  </a:lnTo>
                  <a:lnTo>
                    <a:pt x="493" y="514"/>
                  </a:lnTo>
                  <a:lnTo>
                    <a:pt x="501" y="522"/>
                  </a:lnTo>
                  <a:lnTo>
                    <a:pt x="509" y="518"/>
                  </a:lnTo>
                  <a:lnTo>
                    <a:pt x="516" y="512"/>
                  </a:lnTo>
                  <a:lnTo>
                    <a:pt x="525" y="502"/>
                  </a:lnTo>
                  <a:lnTo>
                    <a:pt x="530" y="498"/>
                  </a:lnTo>
                  <a:lnTo>
                    <a:pt x="535" y="494"/>
                  </a:lnTo>
                  <a:lnTo>
                    <a:pt x="554" y="476"/>
                  </a:lnTo>
                  <a:lnTo>
                    <a:pt x="563" y="466"/>
                  </a:lnTo>
                  <a:lnTo>
                    <a:pt x="567" y="460"/>
                  </a:lnTo>
                  <a:lnTo>
                    <a:pt x="566" y="452"/>
                  </a:lnTo>
                  <a:lnTo>
                    <a:pt x="558" y="442"/>
                  </a:lnTo>
                  <a:lnTo>
                    <a:pt x="550" y="428"/>
                  </a:lnTo>
                  <a:lnTo>
                    <a:pt x="546" y="416"/>
                  </a:lnTo>
                  <a:lnTo>
                    <a:pt x="547" y="402"/>
                  </a:lnTo>
                  <a:lnTo>
                    <a:pt x="555" y="388"/>
                  </a:lnTo>
                  <a:lnTo>
                    <a:pt x="558" y="386"/>
                  </a:lnTo>
                  <a:lnTo>
                    <a:pt x="559" y="382"/>
                  </a:lnTo>
                  <a:lnTo>
                    <a:pt x="560" y="380"/>
                  </a:lnTo>
                  <a:lnTo>
                    <a:pt x="566" y="360"/>
                  </a:lnTo>
                  <a:lnTo>
                    <a:pt x="577" y="346"/>
                  </a:lnTo>
                  <a:lnTo>
                    <a:pt x="592" y="338"/>
                  </a:lnTo>
                  <a:lnTo>
                    <a:pt x="613" y="334"/>
                  </a:lnTo>
                  <a:lnTo>
                    <a:pt x="624" y="334"/>
                  </a:lnTo>
                  <a:lnTo>
                    <a:pt x="629"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
        <p:nvSpPr>
          <p:cNvPr id="24" name="Rectangle 10"/>
          <p:cNvSpPr>
            <a:spLocks noChangeArrowheads="1"/>
          </p:cNvSpPr>
          <p:nvPr/>
        </p:nvSpPr>
        <p:spPr bwMode="auto">
          <a:xfrm>
            <a:off x="1" y="1074094"/>
            <a:ext cx="8469824"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914400" marR="0" lvl="2" indent="0" algn="ctr" defTabSz="914400" rtl="0" eaLnBrk="0" fontAlgn="base" latinLnBrk="0" hangingPunct="0">
              <a:lnSpc>
                <a:spcPct val="100000"/>
              </a:lnSpc>
              <a:spcBef>
                <a:spcPct val="0"/>
              </a:spcBef>
              <a:spcAft>
                <a:spcPct val="0"/>
              </a:spcAft>
              <a:buClr>
                <a:srgbClr val="FF681E"/>
              </a:buClr>
              <a:buSzPct val="100000"/>
              <a:tabLst/>
            </a:pPr>
            <a:r>
              <a:rPr lang="en-US" altLang="fr-FR"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    </a:t>
            </a:r>
          </a:p>
          <a:p>
            <a:pPr marL="914400" marR="0" lvl="2" indent="0" algn="ctr" defTabSz="914400" rtl="0" eaLnBrk="0" fontAlgn="base" latinLnBrk="0" hangingPunct="0">
              <a:lnSpc>
                <a:spcPct val="100000"/>
              </a:lnSpc>
              <a:spcBef>
                <a:spcPct val="0"/>
              </a:spcBef>
              <a:spcAft>
                <a:spcPct val="0"/>
              </a:spcAft>
              <a:buClr>
                <a:srgbClr val="FF681E"/>
              </a:buClr>
              <a:buSzPct val="100000"/>
              <a:tabLst/>
            </a:pPr>
            <a:r>
              <a:rPr lang="en-US" altLang="fr-FR"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The </a:t>
            </a:r>
            <a:r>
              <a:rPr lang="en-US" alt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difference between the Theory of Change and a logical framework</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graphicFrame>
        <p:nvGraphicFramePr>
          <p:cNvPr id="25" name="Table 24"/>
          <p:cNvGraphicFramePr>
            <a:graphicFrameLocks noGrp="1"/>
          </p:cNvGraphicFramePr>
          <p:nvPr>
            <p:extLst>
              <p:ext uri="{D42A27DB-BD31-4B8C-83A1-F6EECF244321}">
                <p14:modId xmlns:p14="http://schemas.microsoft.com/office/powerpoint/2010/main" val="419610879"/>
              </p:ext>
            </p:extLst>
          </p:nvPr>
        </p:nvGraphicFramePr>
        <p:xfrm>
          <a:off x="415216" y="2209275"/>
          <a:ext cx="8120454" cy="4591533"/>
        </p:xfrm>
        <a:graphic>
          <a:graphicData uri="http://schemas.openxmlformats.org/drawingml/2006/table">
            <a:tbl>
              <a:tblPr firstRow="1" firstCol="1" bandRow="1">
                <a:tableStyleId>{5C22544A-7EE6-4342-B048-85BDC9FD1C3A}</a:tableStyleId>
              </a:tblPr>
              <a:tblGrid>
                <a:gridCol w="4060227">
                  <a:extLst>
                    <a:ext uri="{9D8B030D-6E8A-4147-A177-3AD203B41FA5}">
                      <a16:colId xmlns:a16="http://schemas.microsoft.com/office/drawing/2014/main" xmlns="" val="3727730399"/>
                    </a:ext>
                  </a:extLst>
                </a:gridCol>
                <a:gridCol w="4060227">
                  <a:extLst>
                    <a:ext uri="{9D8B030D-6E8A-4147-A177-3AD203B41FA5}">
                      <a16:colId xmlns:a16="http://schemas.microsoft.com/office/drawing/2014/main" xmlns="" val="2644903683"/>
                    </a:ext>
                  </a:extLst>
                </a:gridCol>
              </a:tblGrid>
              <a:tr h="324333">
                <a:tc>
                  <a:txBody>
                    <a:bodyPr/>
                    <a:lstStyle/>
                    <a:p>
                      <a:pPr marL="920750" algn="l">
                        <a:spcBef>
                          <a:spcPts val="320"/>
                        </a:spcBef>
                        <a:spcAft>
                          <a:spcPts val="0"/>
                        </a:spcAft>
                      </a:pPr>
                      <a:r>
                        <a:rPr lang="en-US" sz="1600" dirty="0" smtClean="0">
                          <a:solidFill>
                            <a:srgbClr val="FFFF00"/>
                          </a:solidFill>
                          <a:effectLst/>
                          <a:latin typeface="Times New Roman" panose="02020603050405020304" pitchFamily="18" charset="0"/>
                          <a:cs typeface="Times New Roman" panose="02020603050405020304" pitchFamily="18" charset="0"/>
                        </a:rPr>
                        <a:t>         Theory</a:t>
                      </a:r>
                      <a:r>
                        <a:rPr lang="en-US" sz="1600" spc="20" dirty="0" smtClean="0">
                          <a:solidFill>
                            <a:srgbClr val="FFFF00"/>
                          </a:solidFill>
                          <a:effectLst/>
                          <a:latin typeface="Times New Roman" panose="02020603050405020304" pitchFamily="18" charset="0"/>
                          <a:cs typeface="Times New Roman" panose="02020603050405020304" pitchFamily="18" charset="0"/>
                        </a:rPr>
                        <a:t> </a:t>
                      </a:r>
                      <a:r>
                        <a:rPr lang="en-US" sz="1600" dirty="0">
                          <a:solidFill>
                            <a:srgbClr val="FFFF00"/>
                          </a:solidFill>
                          <a:effectLst/>
                          <a:latin typeface="Times New Roman" panose="02020603050405020304" pitchFamily="18" charset="0"/>
                          <a:cs typeface="Times New Roman" panose="02020603050405020304" pitchFamily="18" charset="0"/>
                        </a:rPr>
                        <a:t>of</a:t>
                      </a:r>
                      <a:r>
                        <a:rPr lang="en-US" sz="1600" spc="20" dirty="0">
                          <a:solidFill>
                            <a:srgbClr val="FFFF00"/>
                          </a:solidFill>
                          <a:effectLst/>
                          <a:latin typeface="Times New Roman" panose="02020603050405020304" pitchFamily="18" charset="0"/>
                          <a:cs typeface="Times New Roman" panose="02020603050405020304" pitchFamily="18" charset="0"/>
                        </a:rPr>
                        <a:t> </a:t>
                      </a:r>
                      <a:r>
                        <a:rPr lang="en-US" sz="1600" dirty="0">
                          <a:solidFill>
                            <a:srgbClr val="FFFF00"/>
                          </a:solidFill>
                          <a:effectLst/>
                          <a:latin typeface="Times New Roman" panose="02020603050405020304" pitchFamily="18" charset="0"/>
                          <a:cs typeface="Times New Roman" panose="02020603050405020304" pitchFamily="18" charset="0"/>
                        </a:rPr>
                        <a:t>Change</a:t>
                      </a:r>
                      <a:endParaRPr lang="fr-FR" sz="1600" dirty="0">
                        <a:solidFill>
                          <a:srgbClr val="FFFF00"/>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909320" algn="l">
                        <a:spcBef>
                          <a:spcPts val="320"/>
                        </a:spcBef>
                        <a:spcAft>
                          <a:spcPts val="0"/>
                        </a:spcAft>
                      </a:pPr>
                      <a:r>
                        <a:rPr lang="en-US" sz="1200" dirty="0" smtClean="0">
                          <a:solidFill>
                            <a:srgbClr val="FFFF00"/>
                          </a:solidFill>
                          <a:effectLst/>
                          <a:latin typeface="Times New Roman" panose="02020603050405020304" pitchFamily="18" charset="0"/>
                          <a:cs typeface="Times New Roman" panose="02020603050405020304" pitchFamily="18" charset="0"/>
                        </a:rPr>
                        <a:t>               </a:t>
                      </a:r>
                      <a:r>
                        <a:rPr lang="en-US" sz="1600" dirty="0" smtClean="0">
                          <a:solidFill>
                            <a:srgbClr val="FFFF00"/>
                          </a:solidFill>
                          <a:effectLst/>
                          <a:latin typeface="Times New Roman" panose="02020603050405020304" pitchFamily="18" charset="0"/>
                          <a:cs typeface="Times New Roman" panose="02020603050405020304" pitchFamily="18" charset="0"/>
                        </a:rPr>
                        <a:t>Logical</a:t>
                      </a:r>
                      <a:r>
                        <a:rPr lang="en-US" sz="1600" spc="-55" dirty="0" smtClean="0">
                          <a:solidFill>
                            <a:srgbClr val="FFFF00"/>
                          </a:solidFill>
                          <a:effectLst/>
                          <a:latin typeface="Times New Roman" panose="02020603050405020304" pitchFamily="18" charset="0"/>
                          <a:cs typeface="Times New Roman" panose="02020603050405020304" pitchFamily="18" charset="0"/>
                        </a:rPr>
                        <a:t> </a:t>
                      </a:r>
                      <a:r>
                        <a:rPr lang="en-US" sz="1600" dirty="0">
                          <a:solidFill>
                            <a:srgbClr val="FFFF00"/>
                          </a:solidFill>
                          <a:effectLst/>
                          <a:latin typeface="Times New Roman" panose="02020603050405020304" pitchFamily="18" charset="0"/>
                          <a:cs typeface="Times New Roman" panose="02020603050405020304" pitchFamily="18" charset="0"/>
                        </a:rPr>
                        <a:t>framework</a:t>
                      </a:r>
                      <a:endParaRPr lang="fr-FR" sz="1600" dirty="0">
                        <a:solidFill>
                          <a:srgbClr val="FFFF00"/>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544117731"/>
                  </a:ext>
                </a:extLst>
              </a:tr>
              <a:tr h="4211620">
                <a:tc>
                  <a:txBody>
                    <a:bodyPr/>
                    <a:lstStyle/>
                    <a:p>
                      <a:pPr marL="342900" marR="115570" lvl="0" indent="-342900" algn="just">
                        <a:lnSpc>
                          <a:spcPct val="150000"/>
                        </a:lnSpc>
                        <a:spcBef>
                          <a:spcPts val="395"/>
                        </a:spcBef>
                        <a:spcAft>
                          <a:spcPts val="0"/>
                        </a:spcAft>
                        <a:buSzPts val="1000"/>
                        <a:buFont typeface="Trebuchet MS" panose="020B0603020202020204" pitchFamily="34" charset="0"/>
                        <a:buChar char="•"/>
                        <a:tabLst>
                          <a:tab pos="241300" algn="l"/>
                        </a:tabLst>
                      </a:pPr>
                      <a:r>
                        <a:rPr lang="en-US" sz="1200" spc="-5" dirty="0">
                          <a:solidFill>
                            <a:schemeClr val="tx1"/>
                          </a:solidFill>
                          <a:effectLst/>
                          <a:latin typeface="Times New Roman" panose="02020603050405020304" pitchFamily="18" charset="0"/>
                          <a:cs typeface="Times New Roman" panose="02020603050405020304" pitchFamily="18" charset="0"/>
                        </a:rPr>
                        <a:t>Based </a:t>
                      </a:r>
                      <a:r>
                        <a:rPr lang="en-US" sz="1200" dirty="0">
                          <a:solidFill>
                            <a:schemeClr val="tx1"/>
                          </a:solidFill>
                          <a:effectLst/>
                          <a:latin typeface="Times New Roman" panose="02020603050405020304" pitchFamily="18" charset="0"/>
                          <a:cs typeface="Times New Roman" panose="02020603050405020304" pitchFamily="18" charset="0"/>
                        </a:rPr>
                        <a:t>on the underlying network of processes</a:t>
                      </a:r>
                      <a:r>
                        <a:rPr lang="en-US" sz="1200" spc="-27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driving</a:t>
                      </a:r>
                      <a:r>
                        <a:rPr lang="en-US" sz="1200" spc="-2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change.</a:t>
                      </a:r>
                      <a:endParaRPr lang="fr-FR" sz="1200" dirty="0">
                        <a:solidFill>
                          <a:schemeClr val="tx1"/>
                        </a:solidFill>
                        <a:effectLst/>
                        <a:latin typeface="Times New Roman" panose="02020603050405020304" pitchFamily="18" charset="0"/>
                        <a:cs typeface="Times New Roman" panose="02020603050405020304" pitchFamily="18" charset="0"/>
                      </a:endParaRPr>
                    </a:p>
                    <a:p>
                      <a:pPr marL="342900" marR="115570" lvl="0" indent="-342900" algn="just">
                        <a:lnSpc>
                          <a:spcPct val="150000"/>
                        </a:lnSpc>
                        <a:spcBef>
                          <a:spcPts val="290"/>
                        </a:spcBef>
                        <a:spcAft>
                          <a:spcPts val="0"/>
                        </a:spcAft>
                        <a:buSzPts val="1000"/>
                        <a:buFont typeface="Trebuchet MS" panose="020B0603020202020204" pitchFamily="34" charset="0"/>
                        <a:buChar char="•"/>
                        <a:tabLst>
                          <a:tab pos="241300" algn="l"/>
                        </a:tabLst>
                      </a:pPr>
                      <a:r>
                        <a:rPr lang="en-US" sz="1200" dirty="0">
                          <a:solidFill>
                            <a:schemeClr val="tx1"/>
                          </a:solidFill>
                          <a:effectLst/>
                          <a:latin typeface="Times New Roman" panose="02020603050405020304" pitchFamily="18" charset="0"/>
                          <a:cs typeface="Times New Roman" panose="02020603050405020304" pitchFamily="18" charset="0"/>
                        </a:rPr>
                        <a:t>Explanatory: Articulates and explains the “what”,</a:t>
                      </a:r>
                      <a:r>
                        <a:rPr lang="en-US" sz="1200" spc="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“how” and “why” of the intended change process.</a:t>
                      </a:r>
                      <a:r>
                        <a:rPr lang="en-US" sz="1200" spc="5" dirty="0">
                          <a:solidFill>
                            <a:schemeClr val="tx1"/>
                          </a:solidFill>
                          <a:effectLst/>
                          <a:latin typeface="Times New Roman" panose="02020603050405020304" pitchFamily="18" charset="0"/>
                          <a:cs typeface="Times New Roman" panose="02020603050405020304" pitchFamily="18" charset="0"/>
                        </a:rPr>
                        <a:t> </a:t>
                      </a:r>
                      <a:r>
                        <a:rPr lang="en-US" sz="1200" spc="15" dirty="0">
                          <a:solidFill>
                            <a:schemeClr val="tx1"/>
                          </a:solidFill>
                          <a:effectLst/>
                          <a:latin typeface="Times New Roman" panose="02020603050405020304" pitchFamily="18" charset="0"/>
                          <a:cs typeface="Times New Roman" panose="02020603050405020304" pitchFamily="18" charset="0"/>
                        </a:rPr>
                        <a:t>“</a:t>
                      </a:r>
                      <a:r>
                        <a:rPr lang="en-US" sz="1200" dirty="0">
                          <a:solidFill>
                            <a:schemeClr val="tx1"/>
                          </a:solidFill>
                          <a:effectLst/>
                          <a:latin typeface="Times New Roman" panose="02020603050405020304" pitchFamily="18" charset="0"/>
                          <a:cs typeface="Times New Roman" panose="02020603050405020304" pitchFamily="18" charset="0"/>
                        </a:rPr>
                        <a:t>If</a:t>
                      </a:r>
                      <a:r>
                        <a:rPr lang="en-US" sz="1200" spc="-25" dirty="0">
                          <a:solidFill>
                            <a:schemeClr val="tx1"/>
                          </a:solidFill>
                          <a:effectLst/>
                          <a:latin typeface="Times New Roman" panose="02020603050405020304" pitchFamily="18" charset="0"/>
                          <a:cs typeface="Times New Roman" panose="02020603050405020304" pitchFamily="18" charset="0"/>
                        </a:rPr>
                        <a:t> </a:t>
                      </a:r>
                      <a:r>
                        <a:rPr lang="en-US" sz="1200" spc="-20" dirty="0">
                          <a:solidFill>
                            <a:schemeClr val="tx1"/>
                          </a:solidFill>
                          <a:effectLst/>
                          <a:latin typeface="Times New Roman" panose="02020603050405020304" pitchFamily="18" charset="0"/>
                          <a:cs typeface="Times New Roman" panose="02020603050405020304" pitchFamily="18" charset="0"/>
                        </a:rPr>
                        <a:t>w</a:t>
                      </a:r>
                      <a:r>
                        <a:rPr lang="en-US" sz="1200" dirty="0">
                          <a:solidFill>
                            <a:schemeClr val="tx1"/>
                          </a:solidFill>
                          <a:effectLst/>
                          <a:latin typeface="Times New Roman" panose="02020603050405020304" pitchFamily="18" charset="0"/>
                          <a:cs typeface="Times New Roman" panose="02020603050405020304" pitchFamily="18" charset="0"/>
                        </a:rPr>
                        <a:t>e</a:t>
                      </a:r>
                      <a:r>
                        <a:rPr lang="en-US" sz="1200" spc="-2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do</a:t>
                      </a:r>
                      <a:r>
                        <a:rPr lang="en-US" sz="1200" spc="-25" dirty="0">
                          <a:solidFill>
                            <a:schemeClr val="tx1"/>
                          </a:solidFill>
                          <a:effectLst/>
                          <a:latin typeface="Times New Roman" panose="02020603050405020304" pitchFamily="18" charset="0"/>
                          <a:cs typeface="Times New Roman" panose="02020603050405020304" pitchFamily="18" charset="0"/>
                        </a:rPr>
                        <a:t> </a:t>
                      </a:r>
                      <a:r>
                        <a:rPr lang="en-US" sz="1200" spc="30" dirty="0">
                          <a:solidFill>
                            <a:schemeClr val="tx1"/>
                          </a:solidFill>
                          <a:effectLst/>
                          <a:latin typeface="Times New Roman" panose="02020603050405020304" pitchFamily="18" charset="0"/>
                          <a:cs typeface="Times New Roman" panose="02020603050405020304" pitchFamily="18" charset="0"/>
                        </a:rPr>
                        <a:t>X</a:t>
                      </a:r>
                      <a:r>
                        <a:rPr lang="en-US" sz="1200" dirty="0">
                          <a:solidFill>
                            <a:schemeClr val="tx1"/>
                          </a:solidFill>
                          <a:effectLst/>
                          <a:latin typeface="Times New Roman" panose="02020603050405020304" pitchFamily="18" charset="0"/>
                          <a:cs typeface="Times New Roman" panose="02020603050405020304" pitchFamily="18" charset="0"/>
                        </a:rPr>
                        <a:t>,</a:t>
                      </a:r>
                      <a:r>
                        <a:rPr lang="en-US" sz="1200" spc="-2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then</a:t>
                      </a:r>
                      <a:r>
                        <a:rPr lang="en-US" sz="1200" spc="-2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Y</a:t>
                      </a:r>
                      <a:r>
                        <a:rPr lang="en-US" sz="1200" spc="-2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will</a:t>
                      </a:r>
                      <a:r>
                        <a:rPr lang="en-US" sz="1200" spc="-2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change</a:t>
                      </a:r>
                      <a:r>
                        <a:rPr lang="en-US" sz="1200" spc="-2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because…</a:t>
                      </a:r>
                      <a:r>
                        <a:rPr lang="en-US" sz="1200" spc="-70" dirty="0">
                          <a:solidFill>
                            <a:schemeClr val="tx1"/>
                          </a:solidFill>
                          <a:effectLst/>
                          <a:latin typeface="Times New Roman" panose="02020603050405020304" pitchFamily="18" charset="0"/>
                          <a:cs typeface="Times New Roman" panose="02020603050405020304" pitchFamily="18" charset="0"/>
                        </a:rPr>
                        <a:t>”</a:t>
                      </a:r>
                      <a:r>
                        <a:rPr lang="en-US" sz="1200" dirty="0">
                          <a:solidFill>
                            <a:schemeClr val="tx1"/>
                          </a:solidFill>
                          <a:effectLst/>
                          <a:latin typeface="Times New Roman" panose="02020603050405020304" pitchFamily="18" charset="0"/>
                          <a:cs typeface="Times New Roman" panose="02020603050405020304" pitchFamily="18" charset="0"/>
                        </a:rPr>
                        <a:t>.</a:t>
                      </a:r>
                      <a:endParaRPr lang="fr-FR" sz="1200" dirty="0">
                        <a:solidFill>
                          <a:schemeClr val="tx1"/>
                        </a:solidFill>
                        <a:effectLst/>
                        <a:latin typeface="Times New Roman" panose="02020603050405020304" pitchFamily="18" charset="0"/>
                        <a:cs typeface="Times New Roman" panose="02020603050405020304" pitchFamily="18" charset="0"/>
                      </a:endParaRPr>
                    </a:p>
                    <a:p>
                      <a:pPr marL="342900" marR="115570" lvl="0" indent="-342900" algn="just">
                        <a:lnSpc>
                          <a:spcPct val="150000"/>
                        </a:lnSpc>
                        <a:spcBef>
                          <a:spcPts val="295"/>
                        </a:spcBef>
                        <a:spcAft>
                          <a:spcPts val="0"/>
                        </a:spcAft>
                        <a:buSzPts val="1000"/>
                        <a:buFont typeface="Trebuchet MS" panose="020B0603020202020204" pitchFamily="34" charset="0"/>
                        <a:buChar char="•"/>
                        <a:tabLst>
                          <a:tab pos="241300" algn="l"/>
                        </a:tabLst>
                      </a:pPr>
                      <a:r>
                        <a:rPr lang="en-US" sz="1200" spc="-5" dirty="0">
                          <a:solidFill>
                            <a:schemeClr val="tx1"/>
                          </a:solidFill>
                          <a:effectLst/>
                          <a:latin typeface="Times New Roman" panose="02020603050405020304" pitchFamily="18" charset="0"/>
                          <a:cs typeface="Times New Roman" panose="02020603050405020304" pitchFamily="18" charset="0"/>
                        </a:rPr>
                        <a:t>Unlimited</a:t>
                      </a:r>
                      <a:r>
                        <a:rPr lang="en-US" sz="1200" dirty="0">
                          <a:solidFill>
                            <a:schemeClr val="tx1"/>
                          </a:solidFill>
                          <a:effectLst/>
                          <a:latin typeface="Times New Roman" panose="02020603050405020304" pitchFamily="18" charset="0"/>
                          <a:cs typeface="Times New Roman" panose="02020603050405020304" pitchFamily="18" charset="0"/>
                        </a:rPr>
                        <a:t> pathways</a:t>
                      </a:r>
                      <a:r>
                        <a:rPr lang="en-US" sz="1200" spc="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of</a:t>
                      </a:r>
                      <a:r>
                        <a:rPr lang="en-US" sz="1200" spc="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change:</a:t>
                      </a:r>
                      <a:r>
                        <a:rPr lang="en-US" sz="1200" spc="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Articulates</a:t>
                      </a:r>
                      <a:r>
                        <a:rPr lang="en-US" sz="1200" spc="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assumptions and causal effects, and also drivers</a:t>
                      </a:r>
                      <a:r>
                        <a:rPr lang="en-US" sz="1200" spc="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and all immediate states/steps in the critical</a:t>
                      </a:r>
                      <a:r>
                        <a:rPr lang="en-US" sz="1200" spc="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pathway</a:t>
                      </a:r>
                      <a:r>
                        <a:rPr lang="en-US" sz="1200" spc="-30"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of</a:t>
                      </a:r>
                      <a:r>
                        <a:rPr lang="en-US" sz="1200" spc="-2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change.</a:t>
                      </a:r>
                      <a:endParaRPr lang="fr-FR" sz="1200" dirty="0">
                        <a:solidFill>
                          <a:schemeClr val="tx1"/>
                        </a:solidFill>
                        <a:effectLst/>
                        <a:latin typeface="Times New Roman" panose="02020603050405020304" pitchFamily="18" charset="0"/>
                        <a:cs typeface="Times New Roman" panose="02020603050405020304" pitchFamily="18" charset="0"/>
                      </a:endParaRPr>
                    </a:p>
                    <a:p>
                      <a:pPr marL="342900" marR="115570" lvl="0" indent="-342900" algn="just">
                        <a:lnSpc>
                          <a:spcPct val="150000"/>
                        </a:lnSpc>
                        <a:spcBef>
                          <a:spcPts val="300"/>
                        </a:spcBef>
                        <a:spcAft>
                          <a:spcPts val="0"/>
                        </a:spcAft>
                        <a:buSzPts val="1000"/>
                        <a:buFont typeface="Trebuchet MS" panose="020B0603020202020204" pitchFamily="34" charset="0"/>
                        <a:buChar char="•"/>
                        <a:tabLst>
                          <a:tab pos="241300" algn="l"/>
                        </a:tabLst>
                      </a:pPr>
                      <a:r>
                        <a:rPr lang="en-US" sz="1200" dirty="0">
                          <a:solidFill>
                            <a:schemeClr val="tx1"/>
                          </a:solidFill>
                          <a:effectLst/>
                          <a:latin typeface="Times New Roman" panose="02020603050405020304" pitchFamily="18" charset="0"/>
                          <a:cs typeface="Times New Roman" panose="02020603050405020304" pitchFamily="18" charset="0"/>
                        </a:rPr>
                        <a:t>Critical thinking, room for complexity and deep</a:t>
                      </a:r>
                      <a:r>
                        <a:rPr lang="en-US" sz="1200" spc="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questioning.</a:t>
                      </a:r>
                      <a:r>
                        <a:rPr lang="en-US" sz="1200" spc="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Shows</a:t>
                      </a:r>
                      <a:r>
                        <a:rPr lang="en-US" sz="1200" spc="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all</a:t>
                      </a:r>
                      <a:r>
                        <a:rPr lang="en-US" sz="1200" spc="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the</a:t>
                      </a:r>
                      <a:r>
                        <a:rPr lang="en-US" sz="1200" spc="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different</a:t>
                      </a:r>
                      <a:r>
                        <a:rPr lang="en-US" sz="1200" spc="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possible</a:t>
                      </a:r>
                      <a:r>
                        <a:rPr lang="en-US" sz="1200" spc="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pathways that might lead to change, even those</a:t>
                      </a:r>
                      <a:r>
                        <a:rPr lang="en-US" sz="1200" spc="-260"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pathways that are not directly related to the</a:t>
                      </a:r>
                      <a:r>
                        <a:rPr lang="en-US" sz="1200" spc="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intervention</a:t>
                      </a:r>
                      <a:r>
                        <a:rPr lang="en-US" sz="1200" spc="-3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(a</a:t>
                      </a:r>
                      <a:r>
                        <a:rPr lang="en-US" sz="1200" spc="-3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network).</a:t>
                      </a:r>
                      <a:endParaRPr lang="fr-FR" sz="1200" dirty="0">
                        <a:solidFill>
                          <a:schemeClr val="tx1"/>
                        </a:solidFill>
                        <a:effectLst/>
                        <a:latin typeface="Times New Roman" panose="02020603050405020304" pitchFamily="18" charset="0"/>
                        <a:cs typeface="Times New Roman" panose="02020603050405020304" pitchFamily="18" charset="0"/>
                      </a:endParaRPr>
                    </a:p>
                    <a:p>
                      <a:pPr marL="342900" marR="115570" lvl="0" indent="-342900" algn="just">
                        <a:lnSpc>
                          <a:spcPct val="150000"/>
                        </a:lnSpc>
                        <a:spcBef>
                          <a:spcPts val="300"/>
                        </a:spcBef>
                        <a:spcAft>
                          <a:spcPts val="0"/>
                        </a:spcAft>
                        <a:buSzPts val="1000"/>
                        <a:buFont typeface="Trebuchet MS" panose="020B0603020202020204" pitchFamily="34" charset="0"/>
                        <a:buChar char="•"/>
                        <a:tabLst>
                          <a:tab pos="241300" algn="l"/>
                        </a:tabLst>
                      </a:pPr>
                      <a:r>
                        <a:rPr lang="en-US" sz="1200" dirty="0">
                          <a:solidFill>
                            <a:schemeClr val="tx1"/>
                          </a:solidFill>
                          <a:effectLst/>
                          <a:latin typeface="Times New Roman" panose="02020603050405020304" pitchFamily="18" charset="0"/>
                          <a:cs typeface="Times New Roman" panose="02020603050405020304" pitchFamily="18" charset="0"/>
                        </a:rPr>
                        <a:t>Articulates assumptions underlying the strategic</a:t>
                      </a:r>
                      <a:r>
                        <a:rPr lang="en-US" sz="1200" spc="5"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thinking</a:t>
                      </a:r>
                      <a:r>
                        <a:rPr lang="en-US" sz="1200" spc="40"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of</a:t>
                      </a:r>
                      <a:r>
                        <a:rPr lang="en-US" sz="1200" spc="40"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a</a:t>
                      </a:r>
                      <a:r>
                        <a:rPr lang="en-US" sz="1200" spc="40"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strategy,</a:t>
                      </a:r>
                      <a:r>
                        <a:rPr lang="en-US" sz="1200" spc="40" dirty="0">
                          <a:solidFill>
                            <a:schemeClr val="tx1"/>
                          </a:solidFill>
                          <a:effectLst/>
                          <a:latin typeface="Times New Roman" panose="02020603050405020304" pitchFamily="18" charset="0"/>
                          <a:cs typeface="Times New Roman" panose="02020603050405020304" pitchFamily="18" charset="0"/>
                        </a:rPr>
                        <a:t> </a:t>
                      </a:r>
                      <a:r>
                        <a:rPr lang="en-US" sz="1200" dirty="0" err="1">
                          <a:solidFill>
                            <a:schemeClr val="tx1"/>
                          </a:solidFill>
                          <a:effectLst/>
                          <a:latin typeface="Times New Roman" panose="02020603050405020304" pitchFamily="18" charset="0"/>
                          <a:cs typeface="Times New Roman" panose="02020603050405020304" pitchFamily="18" charset="0"/>
                        </a:rPr>
                        <a:t>programme</a:t>
                      </a:r>
                      <a:r>
                        <a:rPr lang="en-US" sz="1200" spc="40"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or</a:t>
                      </a:r>
                      <a:r>
                        <a:rPr lang="en-US" sz="1200" spc="40" dirty="0">
                          <a:solidFill>
                            <a:schemeClr val="tx1"/>
                          </a:solidFill>
                          <a:effectLst/>
                          <a:latin typeface="Times New Roman" panose="02020603050405020304" pitchFamily="18" charset="0"/>
                          <a:cs typeface="Times New Roman" panose="02020603050405020304" pitchFamily="18" charset="0"/>
                        </a:rPr>
                        <a:t> </a:t>
                      </a:r>
                      <a:r>
                        <a:rPr lang="en-US" sz="1200" dirty="0">
                          <a:solidFill>
                            <a:schemeClr val="tx1"/>
                          </a:solidFill>
                          <a:effectLst/>
                          <a:latin typeface="Times New Roman" panose="02020603050405020304" pitchFamily="18" charset="0"/>
                          <a:cs typeface="Times New Roman" panose="02020603050405020304" pitchFamily="18" charset="0"/>
                        </a:rPr>
                        <a:t>project.</a:t>
                      </a:r>
                      <a:endParaRPr lang="fr-FR" sz="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342900" marR="115570" lvl="0" indent="-342900" algn="just" defTabSz="914400" rtl="0" eaLnBrk="1" latinLnBrk="0" hangingPunct="1">
                        <a:lnSpc>
                          <a:spcPct val="150000"/>
                        </a:lnSpc>
                        <a:spcBef>
                          <a:spcPts val="390"/>
                        </a:spcBef>
                        <a:spcAft>
                          <a:spcPts val="0"/>
                        </a:spcAft>
                        <a:buSzPts val="1000"/>
                        <a:buFont typeface="Trebuchet MS" panose="020B0603020202020204" pitchFamily="34" charset="0"/>
                        <a:buChar char="•"/>
                        <a:tabLst>
                          <a:tab pos="241300" algn="l"/>
                        </a:tabLst>
                      </a:pPr>
                      <a:r>
                        <a:rPr lang="en-US" sz="1200" b="1" kern="1200" spc="-5" dirty="0">
                          <a:solidFill>
                            <a:schemeClr val="tx1"/>
                          </a:solidFill>
                          <a:effectLst/>
                          <a:latin typeface="Times New Roman" panose="02020603050405020304" pitchFamily="18" charset="0"/>
                          <a:ea typeface="+mn-ea"/>
                          <a:cs typeface="Times New Roman" panose="02020603050405020304" pitchFamily="18" charset="0"/>
                        </a:rPr>
                        <a:t>Generally based on the practical achievements that the project is expected to deliver.</a:t>
                      </a:r>
                      <a:endParaRPr lang="fr-FR" sz="1200" b="1" kern="1200" spc="-5" dirty="0">
                        <a:solidFill>
                          <a:schemeClr val="tx1"/>
                        </a:solidFill>
                        <a:effectLst/>
                        <a:latin typeface="Times New Roman" panose="02020603050405020304" pitchFamily="18" charset="0"/>
                        <a:ea typeface="+mn-ea"/>
                        <a:cs typeface="Times New Roman" panose="02020603050405020304" pitchFamily="18" charset="0"/>
                      </a:endParaRPr>
                    </a:p>
                    <a:p>
                      <a:pPr marL="342900" marR="115570" lvl="0" indent="-342900" algn="just" defTabSz="914400" rtl="0" eaLnBrk="1" latinLnBrk="0" hangingPunct="1">
                        <a:lnSpc>
                          <a:spcPct val="150000"/>
                        </a:lnSpc>
                        <a:spcBef>
                          <a:spcPts val="290"/>
                        </a:spcBef>
                        <a:spcAft>
                          <a:spcPts val="0"/>
                        </a:spcAft>
                        <a:buSzPts val="1000"/>
                        <a:buFont typeface="Trebuchet MS" panose="020B0603020202020204" pitchFamily="34" charset="0"/>
                        <a:buChar char="•"/>
                        <a:tabLst>
                          <a:tab pos="241300" algn="l"/>
                        </a:tabLst>
                      </a:pPr>
                      <a:r>
                        <a:rPr lang="en-US" sz="1200" b="1" kern="1200" spc="-5" dirty="0">
                          <a:solidFill>
                            <a:schemeClr val="tx1"/>
                          </a:solidFill>
                          <a:effectLst/>
                          <a:latin typeface="Times New Roman" panose="02020603050405020304" pitchFamily="18" charset="0"/>
                          <a:ea typeface="+mn-ea"/>
                          <a:cs typeface="Times New Roman" panose="02020603050405020304" pitchFamily="18" charset="0"/>
                        </a:rPr>
                        <a:t>Descriptive: Largely shows what is thought will happen/will be achieved.</a:t>
                      </a:r>
                      <a:endParaRPr lang="fr-FR" sz="1200" b="1" kern="1200" spc="-5" dirty="0">
                        <a:solidFill>
                          <a:schemeClr val="tx1"/>
                        </a:solidFill>
                        <a:effectLst/>
                        <a:latin typeface="Times New Roman" panose="02020603050405020304" pitchFamily="18" charset="0"/>
                        <a:ea typeface="+mn-ea"/>
                        <a:cs typeface="Times New Roman" panose="02020603050405020304" pitchFamily="18" charset="0"/>
                      </a:endParaRPr>
                    </a:p>
                    <a:p>
                      <a:pPr marL="342900" marR="115570" lvl="0" indent="-342900" algn="just" defTabSz="914400" rtl="0" eaLnBrk="1" latinLnBrk="0" hangingPunct="1">
                        <a:lnSpc>
                          <a:spcPct val="150000"/>
                        </a:lnSpc>
                        <a:spcBef>
                          <a:spcPts val="295"/>
                        </a:spcBef>
                        <a:spcAft>
                          <a:spcPts val="0"/>
                        </a:spcAft>
                        <a:buSzPts val="1000"/>
                        <a:buFont typeface="Trebuchet MS" panose="020B0603020202020204" pitchFamily="34" charset="0"/>
                        <a:buChar char="•"/>
                        <a:tabLst>
                          <a:tab pos="241300" algn="l"/>
                        </a:tabLst>
                      </a:pPr>
                      <a:r>
                        <a:rPr lang="en-US" sz="1200" b="1" kern="1200" spc="-5" dirty="0">
                          <a:solidFill>
                            <a:schemeClr val="tx1"/>
                          </a:solidFill>
                          <a:effectLst/>
                          <a:latin typeface="Times New Roman" panose="02020603050405020304" pitchFamily="18" charset="0"/>
                          <a:ea typeface="+mn-ea"/>
                          <a:cs typeface="Times New Roman" panose="02020603050405020304" pitchFamily="18" charset="0"/>
                        </a:rPr>
                        <a:t>Three result levels (outputs, outcomes, objective). Mostly looks at assumptions that have to hold for the next-level result to be realized.</a:t>
                      </a:r>
                      <a:endParaRPr lang="fr-FR" sz="1200" b="1" kern="1200" spc="-5" dirty="0">
                        <a:solidFill>
                          <a:schemeClr val="tx1"/>
                        </a:solidFill>
                        <a:effectLst/>
                        <a:latin typeface="Times New Roman" panose="02020603050405020304" pitchFamily="18" charset="0"/>
                        <a:ea typeface="+mn-ea"/>
                        <a:cs typeface="Times New Roman" panose="02020603050405020304" pitchFamily="18" charset="0"/>
                      </a:endParaRPr>
                    </a:p>
                    <a:p>
                      <a:pPr marL="342900" marR="115570" lvl="0" indent="-342900" algn="just" defTabSz="914400" rtl="0" eaLnBrk="1" latinLnBrk="0" hangingPunct="1">
                        <a:lnSpc>
                          <a:spcPct val="150000"/>
                        </a:lnSpc>
                        <a:spcBef>
                          <a:spcPts val="295"/>
                        </a:spcBef>
                        <a:spcAft>
                          <a:spcPts val="0"/>
                        </a:spcAft>
                        <a:buSzPts val="1000"/>
                        <a:buFont typeface="Trebuchet MS" panose="020B0603020202020204" pitchFamily="34" charset="0"/>
                        <a:buChar char="•"/>
                        <a:tabLst>
                          <a:tab pos="241300" algn="l"/>
                        </a:tabLst>
                      </a:pPr>
                      <a:r>
                        <a:rPr lang="en-US" sz="1200" b="1" kern="1200" spc="-5" dirty="0">
                          <a:solidFill>
                            <a:schemeClr val="tx1"/>
                          </a:solidFill>
                          <a:effectLst/>
                          <a:latin typeface="Times New Roman" panose="02020603050405020304" pitchFamily="18" charset="0"/>
                          <a:ea typeface="+mn-ea"/>
                          <a:cs typeface="Times New Roman" panose="02020603050405020304" pitchFamily="18" charset="0"/>
                        </a:rPr>
                        <a:t>Linear representation of change simplifies reality. Describes how logically </a:t>
                      </a:r>
                      <a:r>
                        <a:rPr lang="en-US" sz="1200" b="1" kern="1200" spc="-5" dirty="0" err="1">
                          <a:solidFill>
                            <a:schemeClr val="tx1"/>
                          </a:solidFill>
                          <a:effectLst/>
                          <a:latin typeface="Times New Roman" panose="02020603050405020304" pitchFamily="18" charset="0"/>
                          <a:ea typeface="+mn-ea"/>
                          <a:cs typeface="Times New Roman" panose="02020603050405020304" pitchFamily="18" charset="0"/>
                        </a:rPr>
                        <a:t>programme</a:t>
                      </a:r>
                      <a:r>
                        <a:rPr lang="en-US" sz="1200" b="1" kern="1200" spc="-5" dirty="0">
                          <a:solidFill>
                            <a:schemeClr val="tx1"/>
                          </a:solidFill>
                          <a:effectLst/>
                          <a:latin typeface="Times New Roman" panose="02020603050405020304" pitchFamily="18" charset="0"/>
                          <a:ea typeface="+mn-ea"/>
                          <a:cs typeface="Times New Roman" panose="02020603050405020304" pitchFamily="18" charset="0"/>
                        </a:rPr>
                        <a:t> activities will lead to the immediate outputs, and how these will lead to the outcomes and goal (linear, vertical).</a:t>
                      </a:r>
                      <a:endParaRPr lang="fr-FR" sz="1200" b="1" kern="1200" spc="-5" dirty="0">
                        <a:solidFill>
                          <a:schemeClr val="tx1"/>
                        </a:solidFill>
                        <a:effectLst/>
                        <a:latin typeface="Times New Roman" panose="02020603050405020304" pitchFamily="18" charset="0"/>
                        <a:ea typeface="+mn-ea"/>
                        <a:cs typeface="Times New Roman" panose="02020603050405020304" pitchFamily="18" charset="0"/>
                      </a:endParaRPr>
                    </a:p>
                    <a:p>
                      <a:pPr marL="342900" marR="115570" lvl="0" indent="-342900" algn="just" defTabSz="914400" rtl="0" eaLnBrk="1" latinLnBrk="0" hangingPunct="1">
                        <a:lnSpc>
                          <a:spcPct val="150000"/>
                        </a:lnSpc>
                        <a:spcBef>
                          <a:spcPts val="295"/>
                        </a:spcBef>
                        <a:spcAft>
                          <a:spcPts val="0"/>
                        </a:spcAft>
                        <a:buSzPts val="1000"/>
                        <a:buFont typeface="Trebuchet MS" panose="020B0603020202020204" pitchFamily="34" charset="0"/>
                        <a:buChar char="•"/>
                        <a:tabLst>
                          <a:tab pos="241300" algn="l"/>
                        </a:tabLst>
                      </a:pPr>
                      <a:r>
                        <a:rPr lang="en-US" sz="1200" b="1" kern="1200" spc="-5" dirty="0">
                          <a:solidFill>
                            <a:schemeClr val="tx1"/>
                          </a:solidFill>
                          <a:effectLst/>
                          <a:latin typeface="Times New Roman" panose="02020603050405020304" pitchFamily="18" charset="0"/>
                          <a:ea typeface="+mn-ea"/>
                          <a:cs typeface="Times New Roman" panose="02020603050405020304" pitchFamily="18" charset="0"/>
                        </a:rPr>
                        <a:t>Focuses on assumptions about external conditions.</a:t>
                      </a:r>
                      <a:endParaRPr lang="fr-FR" sz="1200" b="1" kern="1200" spc="-5" dirty="0">
                        <a:solidFill>
                          <a:schemeClr val="tx1"/>
                        </a:solidFill>
                        <a:effectLst/>
                        <a:latin typeface="Times New Roman" panose="02020603050405020304" pitchFamily="18" charset="0"/>
                        <a:ea typeface="+mn-ea"/>
                        <a:cs typeface="Times New Roman" panose="02020603050405020304" pitchFamily="18" charset="0"/>
                      </a:endParaRPr>
                    </a:p>
                  </a:txBody>
                  <a:tcPr marL="0" marR="0" marT="0" marB="0"/>
                </a:tc>
                <a:extLst>
                  <a:ext uri="{0D108BD9-81ED-4DB2-BD59-A6C34878D82A}">
                    <a16:rowId xmlns:a16="http://schemas.microsoft.com/office/drawing/2014/main" xmlns="" val="3402657735"/>
                  </a:ext>
                </a:extLst>
              </a:tr>
            </a:tbl>
          </a:graphicData>
        </a:graphic>
      </p:graphicFrame>
    </p:spTree>
    <p:extLst>
      <p:ext uri="{BB962C8B-B14F-4D97-AF65-F5344CB8AC3E}">
        <p14:creationId xmlns:p14="http://schemas.microsoft.com/office/powerpoint/2010/main" val="16216897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19325"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22</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436534" y="1640717"/>
            <a:ext cx="8099135" cy="5262979"/>
          </a:xfrm>
          <a:prstGeom prst="rect">
            <a:avLst/>
          </a:prstGeom>
        </p:spPr>
        <p:txBody>
          <a:bodyPr wrap="square">
            <a:spAutoFit/>
          </a:bodyPr>
          <a:lstStyle/>
          <a:p>
            <a:pPr marL="742950" marR="313690" lvl="1" indent="-285750" algn="just" eaLnBrk="0" fontAlgn="base" hangingPunct="0">
              <a:lnSpc>
                <a:spcPct val="150000"/>
              </a:lnSpc>
              <a:spcBef>
                <a:spcPct val="0"/>
              </a:spcBef>
              <a:spcAft>
                <a:spcPct val="0"/>
              </a:spcAft>
              <a:buSzPct val="100000"/>
              <a:buFont typeface="Wingdings" panose="05000000000000000000" pitchFamily="2" charset="2"/>
              <a:buChar char="Ø"/>
              <a:tabLst>
                <a:tab pos="1366838" algn="l"/>
              </a:tabLst>
            </a:pPr>
            <a:r>
              <a:rPr lang="en-US" b="1" dirty="0">
                <a:latin typeface="Times New Roman" panose="02020603050405020304" pitchFamily="18" charset="0"/>
                <a:ea typeface="Trebuchet MS" panose="020B0603020202020204" pitchFamily="34" charset="0"/>
                <a:cs typeface="Times New Roman" panose="02020603050405020304" pitchFamily="18" charset="0"/>
              </a:rPr>
              <a:t>After having set up achievable and well-defined results and having identified related assumptions</a:t>
            </a:r>
            <a:r>
              <a:rPr lang="en-US" b="1" dirty="0">
                <a:solidFill>
                  <a:srgbClr val="996633"/>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the next step in developing a Results Matrix is to select indicators to monitor progress towards achieving those results</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L="742950" marR="313690" lvl="1" indent="-285750" algn="just" eaLnBrk="0" fontAlgn="base" hangingPunct="0">
              <a:lnSpc>
                <a:spcPct val="150000"/>
              </a:lnSpc>
              <a:spcBef>
                <a:spcPct val="0"/>
              </a:spcBef>
              <a:spcAft>
                <a:spcPct val="0"/>
              </a:spcAft>
              <a:buSzPct val="100000"/>
              <a:buFont typeface="Wingdings" panose="05000000000000000000" pitchFamily="2" charset="2"/>
              <a:buChar char="Ø"/>
              <a:tabLst>
                <a:tab pos="1366838" algn="l"/>
              </a:tabLst>
            </a:pP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Indicators consist of information that signals </a:t>
            </a:r>
            <a:r>
              <a:rPr lang="en-US" b="1" dirty="0" smtClean="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change</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a:t>
            </a: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742950" marR="313690" lvl="1" indent="-285750" algn="just" eaLnBrk="0" fontAlgn="base" hangingPunct="0">
              <a:lnSpc>
                <a:spcPct val="150000"/>
              </a:lnSpc>
              <a:spcBef>
                <a:spcPct val="0"/>
              </a:spcBef>
              <a:spcAft>
                <a:spcPct val="0"/>
              </a:spcAft>
              <a:buSzPct val="100000"/>
              <a:buFont typeface="Wingdings" panose="05000000000000000000" pitchFamily="2" charset="2"/>
              <a:buChar char="Ø"/>
              <a:tabLst>
                <a:tab pos="1366838" algn="l"/>
              </a:tabLst>
            </a:pPr>
            <a:r>
              <a:rPr lang="en-US" b="1" i="1" dirty="0" smtClean="0">
                <a:solidFill>
                  <a:srgbClr val="FF9518"/>
                </a:solidFill>
                <a:latin typeface="Times New Roman" panose="02020603050405020304" pitchFamily="18" charset="0"/>
                <a:ea typeface="Trebuchet MS" panose="020B0603020202020204" pitchFamily="34" charset="0"/>
                <a:cs typeface="Times New Roman" panose="02020603050405020304" pitchFamily="18" charset="0"/>
              </a:rPr>
              <a:t>Indicators </a:t>
            </a:r>
            <a:r>
              <a:rPr lang="en-US" b="1" i="1" dirty="0">
                <a:solidFill>
                  <a:srgbClr val="FF9518"/>
                </a:solidFill>
                <a:latin typeface="Times New Roman" panose="02020603050405020304" pitchFamily="18" charset="0"/>
                <a:ea typeface="Trebuchet MS" panose="020B0603020202020204" pitchFamily="34" charset="0"/>
                <a:cs typeface="Times New Roman" panose="02020603050405020304" pitchFamily="18" charset="0"/>
              </a:rPr>
              <a:t>can be defined as “the quantitative or qualitative factors or variables to measure achievement or to reflect expected changes</a:t>
            </a:r>
            <a:r>
              <a:rPr lang="en-US" b="1" i="1" dirty="0" smtClean="0">
                <a:solidFill>
                  <a:srgbClr val="FF9518"/>
                </a:solidFill>
                <a:latin typeface="Times New Roman" panose="02020603050405020304" pitchFamily="18" charset="0"/>
                <a:ea typeface="Trebuchet MS" panose="020B0603020202020204" pitchFamily="34" charset="0"/>
                <a:cs typeface="Times New Roman" panose="02020603050405020304" pitchFamily="18" charset="0"/>
              </a:rPr>
              <a:t>”.</a:t>
            </a:r>
          </a:p>
          <a:p>
            <a:pPr marL="742950" marR="313690" lvl="1" indent="-285750" algn="just" eaLnBrk="0" fontAlgn="base" hangingPunct="0">
              <a:lnSpc>
                <a:spcPct val="150000"/>
              </a:lnSpc>
              <a:spcBef>
                <a:spcPct val="0"/>
              </a:spcBef>
              <a:spcAft>
                <a:spcPct val="0"/>
              </a:spcAft>
              <a:buSzPct val="100000"/>
              <a:buFont typeface="Wingdings" panose="05000000000000000000" pitchFamily="2" charset="2"/>
              <a:buChar char="Ø"/>
              <a:tabLst>
                <a:tab pos="1366838" algn="l"/>
              </a:tabLst>
            </a:pP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Indicators </a:t>
            </a:r>
            <a:r>
              <a:rPr lang="en-US" b="1" dirty="0">
                <a:latin typeface="Times New Roman" panose="02020603050405020304" pitchFamily="18" charset="0"/>
                <a:ea typeface="Trebuchet MS" panose="020B0603020202020204" pitchFamily="34" charset="0"/>
                <a:cs typeface="Times New Roman" panose="02020603050405020304" pitchFamily="18" charset="0"/>
              </a:rPr>
              <a:t>can either </a:t>
            </a:r>
            <a:r>
              <a:rPr lang="en-US" b="1" u="sng" dirty="0">
                <a:latin typeface="Times New Roman" panose="02020603050405020304" pitchFamily="18" charset="0"/>
                <a:ea typeface="Trebuchet MS" panose="020B0603020202020204" pitchFamily="34" charset="0"/>
                <a:cs typeface="Times New Roman" panose="02020603050405020304" pitchFamily="18" charset="0"/>
              </a:rPr>
              <a:t>be qualitative, quantitative, binary or proxy </a:t>
            </a:r>
            <a:r>
              <a:rPr lang="en-US" b="1" u="sng" dirty="0" smtClean="0">
                <a:latin typeface="Times New Roman" panose="02020603050405020304" pitchFamily="18" charset="0"/>
                <a:ea typeface="Trebuchet MS" panose="020B0603020202020204" pitchFamily="34" charset="0"/>
                <a:cs typeface="Times New Roman" panose="02020603050405020304" pitchFamily="18" charset="0"/>
              </a:rPr>
              <a:t>indicators</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L="742950" marR="313690" lvl="1" indent="-285750" algn="just" eaLnBrk="0" fontAlgn="base" hangingPunct="0">
              <a:lnSpc>
                <a:spcPct val="150000"/>
              </a:lnSpc>
              <a:spcBef>
                <a:spcPct val="0"/>
              </a:spcBef>
              <a:spcAft>
                <a:spcPct val="0"/>
              </a:spcAft>
              <a:buSzPct val="100000"/>
              <a:buFont typeface="Wingdings" panose="05000000000000000000" pitchFamily="2" charset="2"/>
              <a:buChar char="Ø"/>
              <a:tabLst>
                <a:tab pos="1366838" algn="l"/>
              </a:tabLst>
            </a:pP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Indicators </a:t>
            </a:r>
            <a:r>
              <a:rPr lang="en-US" b="1" u="sng" dirty="0">
                <a:latin typeface="Times New Roman" panose="02020603050405020304" pitchFamily="18" charset="0"/>
                <a:ea typeface="Trebuchet MS" panose="020B0603020202020204" pitchFamily="34" charset="0"/>
                <a:cs typeface="Times New Roman" panose="02020603050405020304" pitchFamily="18" charset="0"/>
              </a:rPr>
              <a:t>help indicate change towards an intended result and demonstrate whether an intervention is on or off track.</a:t>
            </a:r>
            <a:endParaRPr lang="fr-FR" b="1" u="sng" dirty="0">
              <a:latin typeface="Times New Roman" panose="02020603050405020304" pitchFamily="18" charset="0"/>
              <a:ea typeface="Trebuchet MS" panose="020B0603020202020204" pitchFamily="34" charset="0"/>
              <a:cs typeface="Times New Roman" panose="02020603050405020304" pitchFamily="18" charset="0"/>
            </a:endParaRPr>
          </a:p>
          <a:p>
            <a:pPr marR="313690" algn="just" eaLnBrk="0" fontAlgn="base" hangingPunct="0">
              <a:lnSpc>
                <a:spcPct val="150000"/>
              </a:lnSpc>
              <a:spcBef>
                <a:spcPct val="0"/>
              </a:spcBef>
              <a:spcAft>
                <a:spcPct val="0"/>
              </a:spcAft>
              <a:buSzPct val="100000"/>
              <a:tabLst>
                <a:tab pos="1366838" algn="l"/>
              </a:tabLst>
            </a:pPr>
            <a:r>
              <a:rPr lang="en-US" b="1" u="sng" dirty="0">
                <a:latin typeface="Times New Roman" panose="02020603050405020304" pitchFamily="18" charset="0"/>
                <a:ea typeface="Trebuchet MS" panose="020B0603020202020204" pitchFamily="34" charset="0"/>
                <a:cs typeface="Times New Roman" panose="02020603050405020304" pitchFamily="18" charset="0"/>
              </a:rPr>
              <a:t> </a:t>
            </a:r>
            <a:endParaRPr lang="fr-FR" b="1" u="sng" dirty="0">
              <a:latin typeface="Times New Roman" panose="02020603050405020304" pitchFamily="18" charset="0"/>
              <a:ea typeface="Trebuchet MS" panose="020B0603020202020204" pitchFamily="34" charset="0"/>
              <a:cs typeface="Times New Roman" panose="02020603050405020304" pitchFamily="18" charset="0"/>
            </a:endParaRPr>
          </a:p>
          <a:p>
            <a:pPr lvl="0" algn="just" eaLnBrk="0" fontAlgn="base" hangingPunct="0">
              <a:spcBef>
                <a:spcPct val="0"/>
              </a:spcBef>
              <a:spcAft>
                <a:spcPct val="0"/>
              </a:spcAft>
              <a:tabLst>
                <a:tab pos="1366838" algn="l"/>
              </a:tabLst>
            </a:pPr>
            <a:endParaRPr lang="fr-FR" altLang="fr-FR" sz="1200" dirty="0"/>
          </a:p>
        </p:txBody>
      </p:sp>
    </p:spTree>
    <p:extLst>
      <p:ext uri="{BB962C8B-B14F-4D97-AF65-F5344CB8AC3E}">
        <p14:creationId xmlns:p14="http://schemas.microsoft.com/office/powerpoint/2010/main" val="197272403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70" y="533541"/>
            <a:ext cx="2929498" cy="5907194"/>
          </a:xfrm>
          <a:prstGeom prst="rect">
            <a:avLst/>
          </a:prstGeom>
        </p:spPr>
      </p:pic>
      <p:pic>
        <p:nvPicPr>
          <p:cNvPr id="11" name="Picture 5"/>
          <p:cNvPicPr>
            <a:picLocks noChangeAspect="1"/>
          </p:cNvPicPr>
          <p:nvPr/>
        </p:nvPicPr>
        <p:blipFill>
          <a:blip r:embed="rId7"/>
          <a:stretch>
            <a:fillRect/>
          </a:stretch>
        </p:blipFill>
        <p:spPr>
          <a:xfrm>
            <a:off x="37422" y="-45763"/>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23</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graphicFrame>
        <p:nvGraphicFramePr>
          <p:cNvPr id="13" name="Table 12"/>
          <p:cNvGraphicFramePr>
            <a:graphicFrameLocks noGrp="1"/>
          </p:cNvGraphicFramePr>
          <p:nvPr>
            <p:extLst>
              <p:ext uri="{D42A27DB-BD31-4B8C-83A1-F6EECF244321}">
                <p14:modId xmlns:p14="http://schemas.microsoft.com/office/powerpoint/2010/main" val="2104165696"/>
              </p:ext>
            </p:extLst>
          </p:nvPr>
        </p:nvGraphicFramePr>
        <p:xfrm>
          <a:off x="765338" y="1751569"/>
          <a:ext cx="7832681" cy="4819714"/>
        </p:xfrm>
        <a:graphic>
          <a:graphicData uri="http://schemas.openxmlformats.org/drawingml/2006/table">
            <a:tbl>
              <a:tblPr firstRow="1" firstCol="1" bandRow="1">
                <a:tableStyleId>{5C22544A-7EE6-4342-B048-85BDC9FD1C3A}</a:tableStyleId>
              </a:tblPr>
              <a:tblGrid>
                <a:gridCol w="1198419">
                  <a:extLst>
                    <a:ext uri="{9D8B030D-6E8A-4147-A177-3AD203B41FA5}">
                      <a16:colId xmlns:a16="http://schemas.microsoft.com/office/drawing/2014/main" xmlns="" val="736885158"/>
                    </a:ext>
                  </a:extLst>
                </a:gridCol>
                <a:gridCol w="4648756">
                  <a:extLst>
                    <a:ext uri="{9D8B030D-6E8A-4147-A177-3AD203B41FA5}">
                      <a16:colId xmlns:a16="http://schemas.microsoft.com/office/drawing/2014/main" xmlns="" val="707458681"/>
                    </a:ext>
                  </a:extLst>
                </a:gridCol>
                <a:gridCol w="1985506">
                  <a:extLst>
                    <a:ext uri="{9D8B030D-6E8A-4147-A177-3AD203B41FA5}">
                      <a16:colId xmlns:a16="http://schemas.microsoft.com/office/drawing/2014/main" xmlns="" val="3439607344"/>
                    </a:ext>
                  </a:extLst>
                </a:gridCol>
              </a:tblGrid>
              <a:tr h="490252">
                <a:tc>
                  <a:txBody>
                    <a:bodyPr/>
                    <a:lstStyle/>
                    <a:p>
                      <a:pPr marL="106045" marR="110490" algn="ctr">
                        <a:spcBef>
                          <a:spcPts val="690"/>
                        </a:spcBef>
                        <a:spcAft>
                          <a:spcPts val="0"/>
                        </a:spcAft>
                      </a:pPr>
                      <a:r>
                        <a:rPr lang="en-US" sz="1400" b="1" dirty="0">
                          <a:solidFill>
                            <a:srgbClr val="66FF33"/>
                          </a:solidFill>
                          <a:effectLst/>
                          <a:latin typeface="Times New Roman" panose="02020603050405020304" pitchFamily="18" charset="0"/>
                          <a:cs typeface="Times New Roman" panose="02020603050405020304" pitchFamily="18" charset="0"/>
                        </a:rPr>
                        <a:t>Result</a:t>
                      </a:r>
                      <a:r>
                        <a:rPr lang="en-US" sz="1400" b="1" spc="25" dirty="0">
                          <a:solidFill>
                            <a:srgbClr val="66FF33"/>
                          </a:solidFill>
                          <a:effectLst/>
                          <a:latin typeface="Times New Roman" panose="02020603050405020304" pitchFamily="18" charset="0"/>
                          <a:cs typeface="Times New Roman" panose="02020603050405020304" pitchFamily="18" charset="0"/>
                        </a:rPr>
                        <a:t> </a:t>
                      </a:r>
                      <a:r>
                        <a:rPr lang="en-US" sz="1400" b="1" dirty="0">
                          <a:solidFill>
                            <a:srgbClr val="66FF33"/>
                          </a:solidFill>
                          <a:effectLst/>
                          <a:latin typeface="Times New Roman" panose="02020603050405020304" pitchFamily="18" charset="0"/>
                          <a:cs typeface="Times New Roman" panose="02020603050405020304" pitchFamily="18" charset="0"/>
                        </a:rPr>
                        <a:t>level</a:t>
                      </a:r>
                      <a:endParaRPr lang="fr-FR" sz="1400" b="1" dirty="0">
                        <a:solidFill>
                          <a:srgbClr val="66FF33"/>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1107440" algn="ctr">
                        <a:spcBef>
                          <a:spcPts val="690"/>
                        </a:spcBef>
                        <a:spcAft>
                          <a:spcPts val="0"/>
                        </a:spcAft>
                      </a:pPr>
                      <a:r>
                        <a:rPr lang="en-US" sz="1400" b="1" dirty="0" smtClean="0">
                          <a:solidFill>
                            <a:srgbClr val="66FF33"/>
                          </a:solidFill>
                          <a:effectLst/>
                          <a:latin typeface="Times New Roman" panose="02020603050405020304" pitchFamily="18" charset="0"/>
                          <a:cs typeface="Times New Roman" panose="02020603050405020304" pitchFamily="18" charset="0"/>
                        </a:rPr>
                        <a:t>Indicator</a:t>
                      </a:r>
                      <a:r>
                        <a:rPr lang="en-US" sz="1400" b="1" spc="-60" dirty="0" smtClean="0">
                          <a:solidFill>
                            <a:srgbClr val="66FF33"/>
                          </a:solidFill>
                          <a:effectLst/>
                          <a:latin typeface="Times New Roman" panose="02020603050405020304" pitchFamily="18" charset="0"/>
                          <a:cs typeface="Times New Roman" panose="02020603050405020304" pitchFamily="18" charset="0"/>
                        </a:rPr>
                        <a:t> </a:t>
                      </a:r>
                      <a:r>
                        <a:rPr lang="en-US" sz="1400" b="1" dirty="0">
                          <a:solidFill>
                            <a:srgbClr val="66FF33"/>
                          </a:solidFill>
                          <a:effectLst/>
                          <a:latin typeface="Times New Roman" panose="02020603050405020304" pitchFamily="18" charset="0"/>
                          <a:cs typeface="Times New Roman" panose="02020603050405020304" pitchFamily="18" charset="0"/>
                        </a:rPr>
                        <a:t>description</a:t>
                      </a:r>
                      <a:endParaRPr lang="fr-FR" sz="1400" b="1" dirty="0">
                        <a:solidFill>
                          <a:srgbClr val="66FF33"/>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510540" indent="-374650" algn="ctr">
                        <a:lnSpc>
                          <a:spcPts val="1200"/>
                        </a:lnSpc>
                        <a:spcBef>
                          <a:spcPts val="50"/>
                        </a:spcBef>
                        <a:spcAft>
                          <a:spcPts val="0"/>
                        </a:spcAft>
                      </a:pPr>
                      <a:r>
                        <a:rPr lang="en-US" sz="1400" b="1" dirty="0" smtClean="0">
                          <a:solidFill>
                            <a:srgbClr val="66FF33"/>
                          </a:solidFill>
                          <a:effectLst/>
                          <a:latin typeface="Times New Roman" panose="02020603050405020304" pitchFamily="18" charset="0"/>
                          <a:cs typeface="Times New Roman" panose="02020603050405020304" pitchFamily="18" charset="0"/>
                        </a:rPr>
                        <a:t>Level</a:t>
                      </a:r>
                      <a:r>
                        <a:rPr lang="en-US" sz="1400" b="1" spc="45" dirty="0" smtClean="0">
                          <a:solidFill>
                            <a:srgbClr val="66FF33"/>
                          </a:solidFill>
                          <a:effectLst/>
                          <a:latin typeface="Times New Roman" panose="02020603050405020304" pitchFamily="18" charset="0"/>
                          <a:cs typeface="Times New Roman" panose="02020603050405020304" pitchFamily="18" charset="0"/>
                        </a:rPr>
                        <a:t> </a:t>
                      </a:r>
                      <a:r>
                        <a:rPr lang="en-US" sz="1400" b="1" dirty="0">
                          <a:solidFill>
                            <a:srgbClr val="66FF33"/>
                          </a:solidFill>
                          <a:effectLst/>
                          <a:latin typeface="Times New Roman" panose="02020603050405020304" pitchFamily="18" charset="0"/>
                          <a:cs typeface="Times New Roman" panose="02020603050405020304" pitchFamily="18" charset="0"/>
                        </a:rPr>
                        <a:t>of</a:t>
                      </a:r>
                      <a:r>
                        <a:rPr lang="en-US" sz="1400" b="1" spc="50" dirty="0">
                          <a:solidFill>
                            <a:srgbClr val="66FF33"/>
                          </a:solidFill>
                          <a:effectLst/>
                          <a:latin typeface="Times New Roman" panose="02020603050405020304" pitchFamily="18" charset="0"/>
                          <a:cs typeface="Times New Roman" panose="02020603050405020304" pitchFamily="18" charset="0"/>
                        </a:rPr>
                        <a:t> </a:t>
                      </a:r>
                      <a:r>
                        <a:rPr lang="en-US" sz="1400" b="1" dirty="0">
                          <a:solidFill>
                            <a:srgbClr val="66FF33"/>
                          </a:solidFill>
                          <a:effectLst/>
                          <a:latin typeface="Times New Roman" panose="02020603050405020304" pitchFamily="18" charset="0"/>
                          <a:cs typeface="Times New Roman" panose="02020603050405020304" pitchFamily="18" charset="0"/>
                        </a:rPr>
                        <a:t>intervention</a:t>
                      </a:r>
                      <a:r>
                        <a:rPr lang="en-US" sz="1400" b="1" spc="-255" dirty="0">
                          <a:solidFill>
                            <a:srgbClr val="66FF33"/>
                          </a:solidFill>
                          <a:effectLst/>
                          <a:latin typeface="Times New Roman" panose="02020603050405020304" pitchFamily="18" charset="0"/>
                          <a:cs typeface="Times New Roman" panose="02020603050405020304" pitchFamily="18" charset="0"/>
                        </a:rPr>
                        <a:t> </a:t>
                      </a:r>
                      <a:r>
                        <a:rPr lang="en-US" sz="1400" b="1" dirty="0">
                          <a:solidFill>
                            <a:srgbClr val="66FF33"/>
                          </a:solidFill>
                          <a:effectLst/>
                          <a:latin typeface="Times New Roman" panose="02020603050405020304" pitchFamily="18" charset="0"/>
                          <a:cs typeface="Times New Roman" panose="02020603050405020304" pitchFamily="18" charset="0"/>
                        </a:rPr>
                        <a:t>control</a:t>
                      </a:r>
                      <a:endParaRPr lang="fr-FR" sz="1400" b="1" dirty="0">
                        <a:solidFill>
                          <a:srgbClr val="66FF33"/>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1198390418"/>
                  </a:ext>
                </a:extLst>
              </a:tr>
              <a:tr h="1317497">
                <a:tc>
                  <a:txBody>
                    <a:bodyPr/>
                    <a:lstStyle/>
                    <a:p>
                      <a:pPr algn="ctr">
                        <a:spcAft>
                          <a:spcPts val="0"/>
                        </a:spcAft>
                      </a:pPr>
                      <a:r>
                        <a:rPr lang="en-US" sz="1400" b="1" dirty="0">
                          <a:solidFill>
                            <a:srgbClr val="FF0000"/>
                          </a:solidFill>
                          <a:effectLst/>
                          <a:latin typeface="Times New Roman" panose="02020603050405020304" pitchFamily="18" charset="0"/>
                          <a:cs typeface="Times New Roman" panose="02020603050405020304" pitchFamily="18" charset="0"/>
                        </a:rPr>
                        <a:t> </a:t>
                      </a:r>
                      <a:endParaRPr lang="fr-FR" sz="1400" b="1" dirty="0">
                        <a:solidFill>
                          <a:srgbClr val="FF0000"/>
                        </a:solidFill>
                        <a:effectLst/>
                        <a:latin typeface="Times New Roman" panose="02020603050405020304" pitchFamily="18" charset="0"/>
                        <a:cs typeface="Times New Roman" panose="02020603050405020304" pitchFamily="18" charset="0"/>
                      </a:endParaRPr>
                    </a:p>
                    <a:p>
                      <a:pPr algn="ctr">
                        <a:spcBef>
                          <a:spcPts val="40"/>
                        </a:spcBef>
                        <a:spcAft>
                          <a:spcPts val="0"/>
                        </a:spcAft>
                      </a:pPr>
                      <a:r>
                        <a:rPr lang="en-US" sz="1400" b="1" dirty="0">
                          <a:solidFill>
                            <a:srgbClr val="FF0000"/>
                          </a:solidFill>
                          <a:effectLst/>
                          <a:latin typeface="Times New Roman" panose="02020603050405020304" pitchFamily="18" charset="0"/>
                          <a:cs typeface="Times New Roman" panose="02020603050405020304" pitchFamily="18" charset="0"/>
                        </a:rPr>
                        <a:t> </a:t>
                      </a:r>
                      <a:endParaRPr lang="fr-FR" sz="1400" b="1" dirty="0">
                        <a:solidFill>
                          <a:srgbClr val="FF0000"/>
                        </a:solidFill>
                        <a:effectLst/>
                        <a:latin typeface="Times New Roman" panose="02020603050405020304" pitchFamily="18" charset="0"/>
                        <a:cs typeface="Times New Roman" panose="02020603050405020304" pitchFamily="18" charset="0"/>
                      </a:endParaRPr>
                    </a:p>
                    <a:p>
                      <a:pPr marL="125730" marR="136525" algn="ctr">
                        <a:spcAft>
                          <a:spcPts val="0"/>
                        </a:spcAft>
                      </a:pPr>
                      <a:r>
                        <a:rPr lang="en-US" sz="1400" b="1" dirty="0">
                          <a:solidFill>
                            <a:srgbClr val="FF0000"/>
                          </a:solidFill>
                          <a:effectLst/>
                          <a:latin typeface="Times New Roman" panose="02020603050405020304" pitchFamily="18" charset="0"/>
                          <a:cs typeface="Times New Roman" panose="02020603050405020304" pitchFamily="18" charset="0"/>
                        </a:rPr>
                        <a:t>Objective</a:t>
                      </a:r>
                      <a:endParaRPr lang="fr-FR" sz="1400" b="1" dirty="0">
                        <a:solidFill>
                          <a:srgbClr val="FF0000"/>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342900" lvl="0" indent="-342900" algn="ctr">
                        <a:spcBef>
                          <a:spcPts val="485"/>
                        </a:spcBef>
                        <a:spcAft>
                          <a:spcPts val="0"/>
                        </a:spcAft>
                        <a:buSzPts val="1000"/>
                        <a:buFont typeface="Trebuchet MS" panose="020B0603020202020204" pitchFamily="34" charset="0"/>
                        <a:buChar char="•"/>
                        <a:tabLst>
                          <a:tab pos="241935" algn="l"/>
                        </a:tabLst>
                      </a:pPr>
                      <a:r>
                        <a:rPr lang="en-US" sz="1400" b="1" dirty="0">
                          <a:effectLst/>
                          <a:latin typeface="Times New Roman" panose="02020603050405020304" pitchFamily="18" charset="0"/>
                          <a:cs typeface="Times New Roman" panose="02020603050405020304" pitchFamily="18" charset="0"/>
                        </a:rPr>
                        <a:t>Measures</a:t>
                      </a:r>
                      <a:r>
                        <a:rPr lang="en-US" sz="1400" b="1" spc="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progress</a:t>
                      </a:r>
                      <a:r>
                        <a:rPr lang="en-US" sz="1400" b="1" spc="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made</a:t>
                      </a:r>
                      <a:r>
                        <a:rPr lang="en-US" sz="1400" b="1" spc="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in</a:t>
                      </a:r>
                      <a:r>
                        <a:rPr lang="en-US" sz="1400" b="1" spc="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achieving</a:t>
                      </a:r>
                      <a:r>
                        <a:rPr lang="en-US" sz="1400" b="1" spc="6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the</a:t>
                      </a:r>
                      <a:r>
                        <a:rPr lang="en-US" sz="1400" b="1" spc="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specific</a:t>
                      </a:r>
                      <a:r>
                        <a:rPr lang="en-US" sz="1400" b="1" spc="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objective.</a:t>
                      </a:r>
                      <a:endParaRPr lang="fr-FR" sz="1400" b="1" dirty="0">
                        <a:effectLst/>
                        <a:latin typeface="Times New Roman" panose="02020603050405020304" pitchFamily="18" charset="0"/>
                        <a:cs typeface="Times New Roman" panose="02020603050405020304" pitchFamily="18" charset="0"/>
                      </a:endParaRPr>
                    </a:p>
                    <a:p>
                      <a:pPr algn="ctr">
                        <a:spcBef>
                          <a:spcPts val="20"/>
                        </a:spcBef>
                        <a:spcAft>
                          <a:spcPts val="0"/>
                        </a:spcAft>
                      </a:pPr>
                      <a:r>
                        <a:rPr lang="en-US" sz="1400" b="1" dirty="0">
                          <a:effectLst/>
                          <a:latin typeface="Times New Roman" panose="02020603050405020304" pitchFamily="18" charset="0"/>
                          <a:cs typeface="Times New Roman" panose="02020603050405020304" pitchFamily="18" charset="0"/>
                        </a:rPr>
                        <a:t> </a:t>
                      </a:r>
                      <a:endParaRPr lang="fr-FR" sz="1400" b="1" dirty="0">
                        <a:effectLst/>
                        <a:latin typeface="Times New Roman" panose="02020603050405020304" pitchFamily="18" charset="0"/>
                        <a:cs typeface="Times New Roman" panose="02020603050405020304" pitchFamily="18" charset="0"/>
                      </a:endParaRPr>
                    </a:p>
                    <a:p>
                      <a:pPr marL="101600" algn="ctr">
                        <a:spcAft>
                          <a:spcPts val="0"/>
                        </a:spcAft>
                      </a:pPr>
                      <a:r>
                        <a:rPr lang="en-US" sz="1400" b="1" dirty="0">
                          <a:effectLst/>
                          <a:latin typeface="Times New Roman" panose="02020603050405020304" pitchFamily="18" charset="0"/>
                          <a:cs typeface="Times New Roman" panose="02020603050405020304" pitchFamily="18" charset="0"/>
                        </a:rPr>
                        <a:t>Helps</a:t>
                      </a:r>
                      <a:r>
                        <a:rPr lang="en-US" sz="1400" b="1" spc="8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confirm</a:t>
                      </a:r>
                      <a:r>
                        <a:rPr lang="en-US" sz="1400" b="1" spc="8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changes</a:t>
                      </a:r>
                      <a:r>
                        <a:rPr lang="en-US" sz="1400" b="1" spc="8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to</a:t>
                      </a:r>
                      <a:r>
                        <a:rPr lang="en-US" sz="1400" b="1" spc="8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the</a:t>
                      </a:r>
                      <a:r>
                        <a:rPr lang="en-US" sz="1400" b="1" spc="8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following:</a:t>
                      </a:r>
                      <a:endParaRPr lang="fr-FR" sz="1400" b="1" dirty="0">
                        <a:effectLst/>
                        <a:latin typeface="Times New Roman" panose="02020603050405020304" pitchFamily="18" charset="0"/>
                        <a:cs typeface="Times New Roman" panose="02020603050405020304" pitchFamily="18" charset="0"/>
                      </a:endParaRPr>
                    </a:p>
                    <a:p>
                      <a:pPr marL="457200" indent="-177800" algn="ctr">
                        <a:lnSpc>
                          <a:spcPct val="102000"/>
                        </a:lnSpc>
                        <a:spcBef>
                          <a:spcPts val="40"/>
                        </a:spcBef>
                        <a:spcAft>
                          <a:spcPts val="0"/>
                        </a:spcAft>
                      </a:pPr>
                      <a:r>
                        <a:rPr lang="en-US" sz="1400" b="1" dirty="0">
                          <a:effectLst/>
                          <a:latin typeface="Times New Roman" panose="02020603050405020304" pitchFamily="18" charset="0"/>
                          <a:cs typeface="Times New Roman" panose="02020603050405020304" pitchFamily="18" charset="0"/>
                        </a:rPr>
                        <a:t>–</a:t>
                      </a:r>
                      <a:r>
                        <a:rPr lang="en-US" sz="1400" b="1" spc="1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Political,</a:t>
                      </a:r>
                      <a:r>
                        <a:rPr lang="en-US" sz="1400" b="1" spc="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economic</a:t>
                      </a:r>
                      <a:r>
                        <a:rPr lang="en-US" sz="1400" b="1" spc="6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and/or</a:t>
                      </a:r>
                      <a:r>
                        <a:rPr lang="en-US" sz="1400" b="1" spc="6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social</a:t>
                      </a:r>
                      <a:r>
                        <a:rPr lang="en-US" sz="1400" b="1" spc="6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conditions</a:t>
                      </a:r>
                      <a:r>
                        <a:rPr lang="en-US" sz="1400" b="1" spc="6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of</a:t>
                      </a:r>
                      <a:r>
                        <a:rPr lang="en-US" sz="1400" b="1" spc="-24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beneficiaries.</a:t>
                      </a:r>
                      <a:endParaRPr lang="fr-FR" sz="1400" b="1"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algn="ctr">
                        <a:spcAft>
                          <a:spcPts val="0"/>
                        </a:spcAft>
                      </a:pPr>
                      <a:r>
                        <a:rPr lang="en-US" sz="1400" b="1" dirty="0">
                          <a:effectLst/>
                          <a:latin typeface="Times New Roman" panose="02020603050405020304" pitchFamily="18" charset="0"/>
                          <a:cs typeface="Times New Roman" panose="02020603050405020304" pitchFamily="18" charset="0"/>
                        </a:rPr>
                        <a:t> </a:t>
                      </a:r>
                      <a:endParaRPr lang="fr-FR" sz="1400" b="1" dirty="0">
                        <a:effectLst/>
                        <a:latin typeface="Times New Roman" panose="02020603050405020304" pitchFamily="18" charset="0"/>
                        <a:cs typeface="Times New Roman" panose="02020603050405020304" pitchFamily="18" charset="0"/>
                      </a:endParaRPr>
                    </a:p>
                    <a:p>
                      <a:pPr marL="342900" marR="374650" lvl="0" indent="-342900" algn="ctr">
                        <a:lnSpc>
                          <a:spcPct val="102000"/>
                        </a:lnSpc>
                        <a:spcBef>
                          <a:spcPts val="890"/>
                        </a:spcBef>
                        <a:spcAft>
                          <a:spcPts val="0"/>
                        </a:spcAft>
                        <a:buSzPts val="1000"/>
                        <a:buFont typeface="Trebuchet MS" panose="020B0603020202020204" pitchFamily="34" charset="0"/>
                        <a:buChar char="•"/>
                        <a:tabLst>
                          <a:tab pos="241935" algn="l"/>
                        </a:tabLst>
                      </a:pPr>
                      <a:r>
                        <a:rPr lang="en-US" sz="1400" b="1" dirty="0">
                          <a:effectLst/>
                          <a:latin typeface="Times New Roman" panose="02020603050405020304" pitchFamily="18" charset="0"/>
                          <a:cs typeface="Times New Roman" panose="02020603050405020304" pitchFamily="18" charset="0"/>
                        </a:rPr>
                        <a:t>Intervention</a:t>
                      </a:r>
                      <a:r>
                        <a:rPr lang="en-US" sz="1400" b="1" spc="95" dirty="0">
                          <a:effectLst/>
                          <a:latin typeface="Times New Roman" panose="02020603050405020304" pitchFamily="18" charset="0"/>
                          <a:cs typeface="Times New Roman" panose="02020603050405020304" pitchFamily="18" charset="0"/>
                        </a:rPr>
                        <a:t> </a:t>
                      </a:r>
                      <a:r>
                        <a:rPr lang="en-US" sz="1400" b="1" dirty="0">
                          <a:solidFill>
                            <a:srgbClr val="FF66CC"/>
                          </a:solidFill>
                          <a:effectLst/>
                          <a:latin typeface="Times New Roman" panose="02020603050405020304" pitchFamily="18" charset="0"/>
                          <a:cs typeface="Times New Roman" panose="02020603050405020304" pitchFamily="18" charset="0"/>
                        </a:rPr>
                        <a:t>can</a:t>
                      </a:r>
                      <a:r>
                        <a:rPr lang="en-US" sz="1400" b="1" spc="-240" dirty="0">
                          <a:solidFill>
                            <a:srgbClr val="FF66CC"/>
                          </a:solidFill>
                          <a:effectLst/>
                          <a:latin typeface="Times New Roman" panose="02020603050405020304" pitchFamily="18" charset="0"/>
                          <a:cs typeface="Times New Roman" panose="02020603050405020304" pitchFamily="18" charset="0"/>
                        </a:rPr>
                        <a:t> </a:t>
                      </a:r>
                      <a:r>
                        <a:rPr lang="en-US" sz="1400" b="1" dirty="0">
                          <a:solidFill>
                            <a:srgbClr val="FF66CC"/>
                          </a:solidFill>
                          <a:effectLst/>
                          <a:latin typeface="Times New Roman" panose="02020603050405020304" pitchFamily="18" charset="0"/>
                          <a:cs typeface="Times New Roman" panose="02020603050405020304" pitchFamily="18" charset="0"/>
                        </a:rPr>
                        <a:t>contribute</a:t>
                      </a:r>
                      <a:r>
                        <a:rPr lang="en-US" sz="1400" b="1" spc="-5" dirty="0">
                          <a:solidFill>
                            <a:srgbClr val="FF66CC"/>
                          </a:solidFill>
                          <a:effectLst/>
                          <a:latin typeface="Times New Roman" panose="02020603050405020304" pitchFamily="18" charset="0"/>
                          <a:cs typeface="Times New Roman" panose="02020603050405020304" pitchFamily="18" charset="0"/>
                        </a:rPr>
                        <a:t> </a:t>
                      </a:r>
                      <a:r>
                        <a:rPr lang="en-US" sz="1400" b="1" dirty="0">
                          <a:solidFill>
                            <a:srgbClr val="FF66CC"/>
                          </a:solidFill>
                          <a:effectLst/>
                          <a:latin typeface="Times New Roman" panose="02020603050405020304" pitchFamily="18" charset="0"/>
                          <a:cs typeface="Times New Roman" panose="02020603050405020304" pitchFamily="18" charset="0"/>
                        </a:rPr>
                        <a:t>to</a:t>
                      </a:r>
                      <a:endParaRPr lang="fr-FR" sz="1400" b="1" dirty="0">
                        <a:solidFill>
                          <a:srgbClr val="FF66CC"/>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1283980173"/>
                  </a:ext>
                </a:extLst>
              </a:tr>
              <a:tr h="1720171">
                <a:tc>
                  <a:txBody>
                    <a:bodyPr/>
                    <a:lstStyle/>
                    <a:p>
                      <a:pPr algn="ctr">
                        <a:spcAft>
                          <a:spcPts val="0"/>
                        </a:spcAft>
                      </a:pPr>
                      <a:r>
                        <a:rPr lang="en-US" sz="1400" b="1" dirty="0">
                          <a:solidFill>
                            <a:srgbClr val="FF0000"/>
                          </a:solidFill>
                          <a:effectLst/>
                          <a:latin typeface="Times New Roman" panose="02020603050405020304" pitchFamily="18" charset="0"/>
                          <a:cs typeface="Times New Roman" panose="02020603050405020304" pitchFamily="18" charset="0"/>
                        </a:rPr>
                        <a:t> </a:t>
                      </a:r>
                      <a:endParaRPr lang="fr-FR" sz="1400" b="1" dirty="0">
                        <a:solidFill>
                          <a:srgbClr val="FF0000"/>
                        </a:solidFill>
                        <a:effectLst/>
                        <a:latin typeface="Times New Roman" panose="02020603050405020304" pitchFamily="18" charset="0"/>
                        <a:cs typeface="Times New Roman" panose="02020603050405020304" pitchFamily="18" charset="0"/>
                      </a:endParaRPr>
                    </a:p>
                    <a:p>
                      <a:pPr algn="ctr">
                        <a:spcAft>
                          <a:spcPts val="0"/>
                        </a:spcAft>
                      </a:pPr>
                      <a:r>
                        <a:rPr lang="en-US" sz="1400" b="1" dirty="0">
                          <a:solidFill>
                            <a:srgbClr val="FF0000"/>
                          </a:solidFill>
                          <a:effectLst/>
                          <a:latin typeface="Times New Roman" panose="02020603050405020304" pitchFamily="18" charset="0"/>
                          <a:cs typeface="Times New Roman" panose="02020603050405020304" pitchFamily="18" charset="0"/>
                        </a:rPr>
                        <a:t> </a:t>
                      </a:r>
                      <a:endParaRPr lang="fr-FR" sz="1400" b="1" dirty="0">
                        <a:solidFill>
                          <a:srgbClr val="FF0000"/>
                        </a:solidFill>
                        <a:effectLst/>
                        <a:latin typeface="Times New Roman" panose="02020603050405020304" pitchFamily="18" charset="0"/>
                        <a:cs typeface="Times New Roman" panose="02020603050405020304" pitchFamily="18" charset="0"/>
                      </a:endParaRPr>
                    </a:p>
                    <a:p>
                      <a:pPr algn="ctr">
                        <a:spcBef>
                          <a:spcPts val="50"/>
                        </a:spcBef>
                        <a:spcAft>
                          <a:spcPts val="0"/>
                        </a:spcAft>
                      </a:pPr>
                      <a:r>
                        <a:rPr lang="en-US" sz="1400" b="1" dirty="0">
                          <a:solidFill>
                            <a:srgbClr val="FF0000"/>
                          </a:solidFill>
                          <a:effectLst/>
                          <a:latin typeface="Times New Roman" panose="02020603050405020304" pitchFamily="18" charset="0"/>
                          <a:cs typeface="Times New Roman" panose="02020603050405020304" pitchFamily="18" charset="0"/>
                        </a:rPr>
                        <a:t> </a:t>
                      </a:r>
                      <a:endParaRPr lang="fr-FR" sz="1400" b="1" dirty="0">
                        <a:solidFill>
                          <a:srgbClr val="FF0000"/>
                        </a:solidFill>
                        <a:effectLst/>
                        <a:latin typeface="Times New Roman" panose="02020603050405020304" pitchFamily="18" charset="0"/>
                        <a:cs typeface="Times New Roman" panose="02020603050405020304" pitchFamily="18" charset="0"/>
                      </a:endParaRPr>
                    </a:p>
                    <a:p>
                      <a:pPr marL="125095" marR="136525" algn="ctr">
                        <a:spcBef>
                          <a:spcPts val="5"/>
                        </a:spcBef>
                        <a:spcAft>
                          <a:spcPts val="0"/>
                        </a:spcAft>
                      </a:pPr>
                      <a:r>
                        <a:rPr lang="en-US" sz="1400" b="1" dirty="0">
                          <a:solidFill>
                            <a:srgbClr val="FF0000"/>
                          </a:solidFill>
                          <a:effectLst/>
                          <a:latin typeface="Times New Roman" panose="02020603050405020304" pitchFamily="18" charset="0"/>
                          <a:cs typeface="Times New Roman" panose="02020603050405020304" pitchFamily="18" charset="0"/>
                        </a:rPr>
                        <a:t>Outcome</a:t>
                      </a:r>
                      <a:endParaRPr lang="fr-FR" sz="1400" b="1" dirty="0">
                        <a:solidFill>
                          <a:srgbClr val="FF0000"/>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342900" lvl="0" indent="-342900" algn="ctr">
                        <a:spcBef>
                          <a:spcPts val="340"/>
                        </a:spcBef>
                        <a:spcAft>
                          <a:spcPts val="0"/>
                        </a:spcAft>
                        <a:buSzPts val="1000"/>
                        <a:buFont typeface="Trebuchet MS" panose="020B0603020202020204" pitchFamily="34" charset="0"/>
                        <a:buChar char="•"/>
                        <a:tabLst>
                          <a:tab pos="241935" algn="l"/>
                        </a:tabLst>
                      </a:pPr>
                      <a:r>
                        <a:rPr lang="en-US" sz="1400" b="1" dirty="0">
                          <a:effectLst/>
                          <a:latin typeface="Times New Roman" panose="02020603050405020304" pitchFamily="18" charset="0"/>
                          <a:cs typeface="Times New Roman" panose="02020603050405020304" pitchFamily="18" charset="0"/>
                        </a:rPr>
                        <a:t>Measures</a:t>
                      </a:r>
                      <a:r>
                        <a:rPr lang="en-US" sz="1400" b="1" spc="9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progress</a:t>
                      </a:r>
                      <a:r>
                        <a:rPr lang="en-US" sz="1400" b="1" spc="9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made</a:t>
                      </a:r>
                      <a:r>
                        <a:rPr lang="en-US" sz="1400" b="1" spc="9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in</a:t>
                      </a:r>
                      <a:r>
                        <a:rPr lang="en-US" sz="1400" b="1" spc="9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achieving</a:t>
                      </a:r>
                      <a:r>
                        <a:rPr lang="en-US" sz="1400" b="1" spc="9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the</a:t>
                      </a:r>
                      <a:r>
                        <a:rPr lang="en-US" sz="1400" b="1" spc="9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specific</a:t>
                      </a:r>
                      <a:r>
                        <a:rPr lang="en-US" sz="1400" b="1" spc="9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outcome.</a:t>
                      </a:r>
                      <a:endParaRPr lang="fr-FR" sz="1400" b="1" dirty="0">
                        <a:effectLst/>
                        <a:latin typeface="Times New Roman" panose="02020603050405020304" pitchFamily="18" charset="0"/>
                        <a:cs typeface="Times New Roman" panose="02020603050405020304" pitchFamily="18" charset="0"/>
                      </a:endParaRPr>
                    </a:p>
                    <a:p>
                      <a:pPr algn="ctr">
                        <a:spcBef>
                          <a:spcPts val="20"/>
                        </a:spcBef>
                        <a:spcAft>
                          <a:spcPts val="0"/>
                        </a:spcAft>
                      </a:pPr>
                      <a:r>
                        <a:rPr lang="en-US" sz="1400" b="1" dirty="0">
                          <a:effectLst/>
                          <a:latin typeface="Times New Roman" panose="02020603050405020304" pitchFamily="18" charset="0"/>
                          <a:cs typeface="Times New Roman" panose="02020603050405020304" pitchFamily="18" charset="0"/>
                        </a:rPr>
                        <a:t> </a:t>
                      </a:r>
                      <a:endParaRPr lang="fr-FR" sz="1400" b="1" dirty="0">
                        <a:effectLst/>
                        <a:latin typeface="Times New Roman" panose="02020603050405020304" pitchFamily="18" charset="0"/>
                        <a:cs typeface="Times New Roman" panose="02020603050405020304" pitchFamily="18" charset="0"/>
                      </a:endParaRPr>
                    </a:p>
                    <a:p>
                      <a:pPr marL="101600" algn="ctr">
                        <a:spcAft>
                          <a:spcPts val="0"/>
                        </a:spcAft>
                      </a:pPr>
                      <a:r>
                        <a:rPr lang="en-US" sz="1400" b="1" dirty="0">
                          <a:effectLst/>
                          <a:latin typeface="Times New Roman" panose="02020603050405020304" pitchFamily="18" charset="0"/>
                          <a:cs typeface="Times New Roman" panose="02020603050405020304" pitchFamily="18" charset="0"/>
                        </a:rPr>
                        <a:t>Helps</a:t>
                      </a:r>
                      <a:r>
                        <a:rPr lang="en-US" sz="1400" b="1" spc="7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confirm</a:t>
                      </a:r>
                      <a:r>
                        <a:rPr lang="en-US" sz="1400" b="1" spc="7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intended</a:t>
                      </a:r>
                      <a:r>
                        <a:rPr lang="en-US" sz="1400" b="1" spc="7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change</a:t>
                      </a:r>
                      <a:r>
                        <a:rPr lang="en-US" sz="1400" b="1" spc="7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in</a:t>
                      </a:r>
                      <a:r>
                        <a:rPr lang="en-US" sz="1400" b="1" spc="7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the</a:t>
                      </a:r>
                      <a:r>
                        <a:rPr lang="en-US" sz="1400" b="1" spc="7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following:</a:t>
                      </a:r>
                      <a:endParaRPr lang="fr-FR" sz="1400" b="1" dirty="0">
                        <a:effectLst/>
                        <a:latin typeface="Times New Roman" panose="02020603050405020304" pitchFamily="18" charset="0"/>
                        <a:cs typeface="Times New Roman" panose="02020603050405020304" pitchFamily="18" charset="0"/>
                      </a:endParaRPr>
                    </a:p>
                    <a:p>
                      <a:pPr marL="742950" lvl="1" indent="-285750" algn="ctr">
                        <a:spcBef>
                          <a:spcPts val="40"/>
                        </a:spcBef>
                        <a:spcAft>
                          <a:spcPts val="0"/>
                        </a:spcAft>
                        <a:buSzPts val="1000"/>
                        <a:buFont typeface="Trebuchet MS" panose="020B0603020202020204" pitchFamily="34" charset="0"/>
                        <a:buChar char="–"/>
                        <a:tabLst>
                          <a:tab pos="457835" algn="l"/>
                        </a:tabLst>
                      </a:pPr>
                      <a:r>
                        <a:rPr lang="en-US" sz="1400" b="1" dirty="0">
                          <a:effectLst/>
                          <a:latin typeface="Times New Roman" panose="02020603050405020304" pitchFamily="18" charset="0"/>
                          <a:cs typeface="Times New Roman" panose="02020603050405020304" pitchFamily="18" charset="0"/>
                        </a:rPr>
                        <a:t>Institutional</a:t>
                      </a:r>
                      <a:r>
                        <a:rPr lang="en-US" sz="1400" b="1" spc="7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performance;</a:t>
                      </a:r>
                      <a:endParaRPr lang="fr-FR" sz="1400" b="1" dirty="0">
                        <a:effectLst/>
                        <a:latin typeface="Times New Roman" panose="02020603050405020304" pitchFamily="18" charset="0"/>
                        <a:cs typeface="Times New Roman" panose="02020603050405020304" pitchFamily="18" charset="0"/>
                      </a:endParaRPr>
                    </a:p>
                    <a:p>
                      <a:pPr marL="742950" lvl="1" indent="-285750" algn="ctr">
                        <a:spcBef>
                          <a:spcPts val="40"/>
                        </a:spcBef>
                        <a:spcAft>
                          <a:spcPts val="0"/>
                        </a:spcAft>
                        <a:buSzPts val="1000"/>
                        <a:buFont typeface="Trebuchet MS" panose="020B0603020202020204" pitchFamily="34" charset="0"/>
                        <a:buChar char="–"/>
                        <a:tabLst>
                          <a:tab pos="457835" algn="l"/>
                        </a:tabLst>
                      </a:pPr>
                      <a:r>
                        <a:rPr lang="en-US" sz="1400" b="1" dirty="0">
                          <a:effectLst/>
                          <a:latin typeface="Times New Roman" panose="02020603050405020304" pitchFamily="18" charset="0"/>
                          <a:cs typeface="Times New Roman" panose="02020603050405020304" pitchFamily="18" charset="0"/>
                        </a:rPr>
                        <a:t>Individual</a:t>
                      </a:r>
                      <a:r>
                        <a:rPr lang="en-US" sz="1400" b="1" spc="4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and/or</a:t>
                      </a:r>
                      <a:r>
                        <a:rPr lang="en-US" sz="1400" b="1" spc="5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group</a:t>
                      </a:r>
                      <a:r>
                        <a:rPr lang="en-US" sz="1400" b="1" spc="45" dirty="0">
                          <a:effectLst/>
                          <a:latin typeface="Times New Roman" panose="02020603050405020304" pitchFamily="18" charset="0"/>
                          <a:cs typeface="Times New Roman" panose="02020603050405020304" pitchFamily="18" charset="0"/>
                        </a:rPr>
                        <a:t> </a:t>
                      </a:r>
                      <a:r>
                        <a:rPr lang="en-US" sz="1400" b="1" dirty="0" err="1">
                          <a:effectLst/>
                          <a:latin typeface="Times New Roman" panose="02020603050405020304" pitchFamily="18" charset="0"/>
                          <a:cs typeface="Times New Roman" panose="02020603050405020304" pitchFamily="18" charset="0"/>
                        </a:rPr>
                        <a:t>behaviour</a:t>
                      </a:r>
                      <a:r>
                        <a:rPr lang="en-US" sz="1400" b="1" spc="5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and</a:t>
                      </a:r>
                      <a:r>
                        <a:rPr lang="en-US" sz="1400" b="1" spc="4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attitudes;</a:t>
                      </a:r>
                      <a:endParaRPr lang="fr-FR" sz="1400" b="1" dirty="0">
                        <a:effectLst/>
                        <a:latin typeface="Times New Roman" panose="02020603050405020304" pitchFamily="18" charset="0"/>
                        <a:cs typeface="Times New Roman" panose="02020603050405020304" pitchFamily="18" charset="0"/>
                      </a:endParaRPr>
                    </a:p>
                    <a:p>
                      <a:pPr marL="742950" marR="131445" lvl="1" indent="-285750" algn="ctr">
                        <a:lnSpc>
                          <a:spcPct val="102000"/>
                        </a:lnSpc>
                        <a:spcBef>
                          <a:spcPts val="40"/>
                        </a:spcBef>
                        <a:spcAft>
                          <a:spcPts val="0"/>
                        </a:spcAft>
                        <a:buSzPts val="1000"/>
                        <a:buFont typeface="Trebuchet MS" panose="020B0603020202020204" pitchFamily="34" charset="0"/>
                        <a:buChar char="–"/>
                        <a:tabLst>
                          <a:tab pos="457835" algn="l"/>
                        </a:tabLst>
                      </a:pPr>
                      <a:r>
                        <a:rPr lang="en-US" sz="1400" b="1" dirty="0">
                          <a:effectLst/>
                          <a:latin typeface="Times New Roman" panose="02020603050405020304" pitchFamily="18" charset="0"/>
                          <a:cs typeface="Times New Roman" panose="02020603050405020304" pitchFamily="18" charset="0"/>
                        </a:rPr>
                        <a:t>Immediate</a:t>
                      </a:r>
                      <a:r>
                        <a:rPr lang="en-US" sz="1400" b="1" spc="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political,</a:t>
                      </a:r>
                      <a:r>
                        <a:rPr lang="en-US" sz="1400" b="1" spc="6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economic</a:t>
                      </a:r>
                      <a:r>
                        <a:rPr lang="en-US" sz="1400" b="1" spc="6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and/or</a:t>
                      </a:r>
                      <a:r>
                        <a:rPr lang="en-US" sz="1400" b="1" spc="6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social</a:t>
                      </a:r>
                      <a:r>
                        <a:rPr lang="en-US" sz="1400" b="1" spc="6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positions</a:t>
                      </a:r>
                      <a:r>
                        <a:rPr lang="en-US" sz="1400" b="1" spc="6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of</a:t>
                      </a:r>
                      <a:r>
                        <a:rPr lang="en-US" sz="1400" b="1" spc="-24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beneficiaries.</a:t>
                      </a:r>
                      <a:endParaRPr lang="fr-FR" sz="1400" b="1"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algn="ctr">
                        <a:spcAft>
                          <a:spcPts val="0"/>
                        </a:spcAft>
                      </a:pPr>
                      <a:r>
                        <a:rPr lang="en-US" sz="1400" b="1" dirty="0">
                          <a:effectLst/>
                          <a:latin typeface="Times New Roman" panose="02020603050405020304" pitchFamily="18" charset="0"/>
                          <a:cs typeface="Times New Roman" panose="02020603050405020304" pitchFamily="18" charset="0"/>
                        </a:rPr>
                        <a:t> </a:t>
                      </a:r>
                      <a:endParaRPr lang="fr-FR" sz="1400" b="1" dirty="0">
                        <a:effectLst/>
                        <a:latin typeface="Times New Roman" panose="02020603050405020304" pitchFamily="18" charset="0"/>
                        <a:cs typeface="Times New Roman" panose="02020603050405020304" pitchFamily="18" charset="0"/>
                      </a:endParaRPr>
                    </a:p>
                    <a:p>
                      <a:pPr algn="ctr">
                        <a:spcBef>
                          <a:spcPts val="30"/>
                        </a:spcBef>
                        <a:spcAft>
                          <a:spcPts val="0"/>
                        </a:spcAft>
                      </a:pPr>
                      <a:r>
                        <a:rPr lang="en-US" sz="1400" b="1" dirty="0">
                          <a:effectLst/>
                          <a:latin typeface="Times New Roman" panose="02020603050405020304" pitchFamily="18" charset="0"/>
                          <a:cs typeface="Times New Roman" panose="02020603050405020304" pitchFamily="18" charset="0"/>
                        </a:rPr>
                        <a:t> </a:t>
                      </a:r>
                      <a:endParaRPr lang="fr-FR" sz="1400" b="1" dirty="0">
                        <a:effectLst/>
                        <a:latin typeface="Times New Roman" panose="02020603050405020304" pitchFamily="18" charset="0"/>
                        <a:cs typeface="Times New Roman" panose="02020603050405020304" pitchFamily="18" charset="0"/>
                      </a:endParaRPr>
                    </a:p>
                    <a:p>
                      <a:pPr marL="342900" marR="374650" lvl="0" indent="-342900" algn="ctr">
                        <a:lnSpc>
                          <a:spcPct val="102000"/>
                        </a:lnSpc>
                        <a:spcBef>
                          <a:spcPts val="5"/>
                        </a:spcBef>
                        <a:spcAft>
                          <a:spcPts val="0"/>
                        </a:spcAft>
                        <a:buSzPts val="1000"/>
                        <a:buFont typeface="Trebuchet MS" panose="020B0603020202020204" pitchFamily="34" charset="0"/>
                        <a:buChar char="•"/>
                        <a:tabLst>
                          <a:tab pos="241935" algn="l"/>
                        </a:tabLst>
                      </a:pPr>
                      <a:r>
                        <a:rPr lang="en-US" sz="1400" b="1" dirty="0">
                          <a:solidFill>
                            <a:srgbClr val="C00000"/>
                          </a:solidFill>
                          <a:effectLst/>
                          <a:latin typeface="Times New Roman" panose="02020603050405020304" pitchFamily="18" charset="0"/>
                          <a:cs typeface="Times New Roman" panose="02020603050405020304" pitchFamily="18" charset="0"/>
                        </a:rPr>
                        <a:t>Intervention</a:t>
                      </a:r>
                      <a:r>
                        <a:rPr lang="en-US" sz="1400" b="1" spc="95" dirty="0">
                          <a:solidFill>
                            <a:srgbClr val="C00000"/>
                          </a:solidFill>
                          <a:effectLst/>
                          <a:latin typeface="Times New Roman" panose="02020603050405020304" pitchFamily="18" charset="0"/>
                          <a:cs typeface="Times New Roman" panose="02020603050405020304" pitchFamily="18" charset="0"/>
                        </a:rPr>
                        <a:t> </a:t>
                      </a:r>
                      <a:r>
                        <a:rPr lang="en-US" sz="1400" b="1" dirty="0">
                          <a:solidFill>
                            <a:srgbClr val="C00000"/>
                          </a:solidFill>
                          <a:effectLst/>
                          <a:latin typeface="Times New Roman" panose="02020603050405020304" pitchFamily="18" charset="0"/>
                          <a:cs typeface="Times New Roman" panose="02020603050405020304" pitchFamily="18" charset="0"/>
                        </a:rPr>
                        <a:t>can</a:t>
                      </a:r>
                      <a:r>
                        <a:rPr lang="en-US" sz="1400" b="1" spc="-240" dirty="0">
                          <a:solidFill>
                            <a:srgbClr val="C00000"/>
                          </a:solidFill>
                          <a:effectLst/>
                          <a:latin typeface="Times New Roman" panose="02020603050405020304" pitchFamily="18" charset="0"/>
                          <a:cs typeface="Times New Roman" panose="02020603050405020304" pitchFamily="18" charset="0"/>
                        </a:rPr>
                        <a:t> </a:t>
                      </a:r>
                      <a:r>
                        <a:rPr lang="en-US" sz="1400" b="1" dirty="0">
                          <a:solidFill>
                            <a:srgbClr val="C00000"/>
                          </a:solidFill>
                          <a:effectLst/>
                          <a:latin typeface="Times New Roman" panose="02020603050405020304" pitchFamily="18" charset="0"/>
                          <a:cs typeface="Times New Roman" panose="02020603050405020304" pitchFamily="18" charset="0"/>
                        </a:rPr>
                        <a:t>influence</a:t>
                      </a:r>
                      <a:endParaRPr lang="fr-FR"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1102607307"/>
                  </a:ext>
                </a:extLst>
              </a:tr>
              <a:tr h="1291794">
                <a:tc>
                  <a:txBody>
                    <a:bodyPr/>
                    <a:lstStyle/>
                    <a:p>
                      <a:pPr algn="ctr">
                        <a:spcAft>
                          <a:spcPts val="0"/>
                        </a:spcAft>
                      </a:pPr>
                      <a:r>
                        <a:rPr lang="en-US" sz="1400" b="1" dirty="0">
                          <a:solidFill>
                            <a:srgbClr val="FF0000"/>
                          </a:solidFill>
                          <a:effectLst/>
                          <a:latin typeface="Times New Roman" panose="02020603050405020304" pitchFamily="18" charset="0"/>
                          <a:cs typeface="Times New Roman" panose="02020603050405020304" pitchFamily="18" charset="0"/>
                        </a:rPr>
                        <a:t> </a:t>
                      </a:r>
                      <a:endParaRPr lang="fr-FR" sz="1400" b="1" dirty="0">
                        <a:solidFill>
                          <a:srgbClr val="FF0000"/>
                        </a:solidFill>
                        <a:effectLst/>
                        <a:latin typeface="Times New Roman" panose="02020603050405020304" pitchFamily="18" charset="0"/>
                        <a:cs typeface="Times New Roman" panose="02020603050405020304" pitchFamily="18" charset="0"/>
                      </a:endParaRPr>
                    </a:p>
                    <a:p>
                      <a:pPr algn="ctr">
                        <a:spcBef>
                          <a:spcPts val="30"/>
                        </a:spcBef>
                        <a:spcAft>
                          <a:spcPts val="0"/>
                        </a:spcAft>
                      </a:pPr>
                      <a:r>
                        <a:rPr lang="en-US" sz="1400" b="1" dirty="0">
                          <a:solidFill>
                            <a:srgbClr val="FF0000"/>
                          </a:solidFill>
                          <a:effectLst/>
                          <a:latin typeface="Times New Roman" panose="02020603050405020304" pitchFamily="18" charset="0"/>
                          <a:cs typeface="Times New Roman" panose="02020603050405020304" pitchFamily="18" charset="0"/>
                        </a:rPr>
                        <a:t> </a:t>
                      </a:r>
                      <a:endParaRPr lang="fr-FR" sz="1400" b="1" dirty="0">
                        <a:solidFill>
                          <a:srgbClr val="FF0000"/>
                        </a:solidFill>
                        <a:effectLst/>
                        <a:latin typeface="Times New Roman" panose="02020603050405020304" pitchFamily="18" charset="0"/>
                        <a:cs typeface="Times New Roman" panose="02020603050405020304" pitchFamily="18" charset="0"/>
                      </a:endParaRPr>
                    </a:p>
                    <a:p>
                      <a:pPr marL="125095" marR="136525" algn="ctr">
                        <a:spcAft>
                          <a:spcPts val="0"/>
                        </a:spcAft>
                      </a:pPr>
                      <a:r>
                        <a:rPr lang="en-US" sz="1400" b="1" dirty="0">
                          <a:solidFill>
                            <a:srgbClr val="FF0000"/>
                          </a:solidFill>
                          <a:effectLst/>
                          <a:latin typeface="Times New Roman" panose="02020603050405020304" pitchFamily="18" charset="0"/>
                          <a:cs typeface="Times New Roman" panose="02020603050405020304" pitchFamily="18" charset="0"/>
                        </a:rPr>
                        <a:t>Output</a:t>
                      </a:r>
                      <a:endParaRPr lang="fr-FR" sz="1400" b="1" dirty="0">
                        <a:solidFill>
                          <a:srgbClr val="FF0000"/>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342900" lvl="0" indent="-342900" algn="ctr">
                        <a:spcBef>
                          <a:spcPts val="420"/>
                        </a:spcBef>
                        <a:spcAft>
                          <a:spcPts val="0"/>
                        </a:spcAft>
                        <a:buSzPts val="1000"/>
                        <a:buFont typeface="Trebuchet MS" panose="020B0603020202020204" pitchFamily="34" charset="0"/>
                        <a:buChar char="•"/>
                        <a:tabLst>
                          <a:tab pos="241300" algn="l"/>
                        </a:tabLst>
                      </a:pPr>
                      <a:r>
                        <a:rPr lang="en-US" sz="1400" b="1" dirty="0">
                          <a:effectLst/>
                          <a:latin typeface="Times New Roman" panose="02020603050405020304" pitchFamily="18" charset="0"/>
                          <a:cs typeface="Times New Roman" panose="02020603050405020304" pitchFamily="18" charset="0"/>
                        </a:rPr>
                        <a:t>Measures</a:t>
                      </a:r>
                      <a:r>
                        <a:rPr lang="en-US" sz="1400" b="1" spc="8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progress</a:t>
                      </a:r>
                      <a:r>
                        <a:rPr lang="en-US" sz="1400" b="1" spc="8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made</a:t>
                      </a:r>
                      <a:r>
                        <a:rPr lang="en-US" sz="1400" b="1" spc="8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in</a:t>
                      </a:r>
                      <a:r>
                        <a:rPr lang="en-US" sz="1400" b="1" spc="8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achieving</a:t>
                      </a:r>
                      <a:r>
                        <a:rPr lang="en-US" sz="1400" b="1" spc="8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the</a:t>
                      </a:r>
                      <a:r>
                        <a:rPr lang="en-US" sz="1400" b="1" spc="8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specific</a:t>
                      </a:r>
                      <a:r>
                        <a:rPr lang="en-US" sz="1400" b="1" spc="8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output.</a:t>
                      </a:r>
                      <a:endParaRPr lang="fr-FR" sz="1400" b="1" dirty="0">
                        <a:effectLst/>
                        <a:latin typeface="Times New Roman" panose="02020603050405020304" pitchFamily="18" charset="0"/>
                        <a:cs typeface="Times New Roman" panose="02020603050405020304" pitchFamily="18" charset="0"/>
                      </a:endParaRPr>
                    </a:p>
                    <a:p>
                      <a:pPr algn="ctr">
                        <a:spcBef>
                          <a:spcPts val="20"/>
                        </a:spcBef>
                        <a:spcAft>
                          <a:spcPts val="0"/>
                        </a:spcAft>
                      </a:pPr>
                      <a:r>
                        <a:rPr lang="en-US" sz="1400" b="1" dirty="0">
                          <a:effectLst/>
                          <a:latin typeface="Times New Roman" panose="02020603050405020304" pitchFamily="18" charset="0"/>
                          <a:cs typeface="Times New Roman" panose="02020603050405020304" pitchFamily="18" charset="0"/>
                        </a:rPr>
                        <a:t> </a:t>
                      </a:r>
                      <a:endParaRPr lang="fr-FR" sz="1400" b="1" dirty="0">
                        <a:effectLst/>
                        <a:latin typeface="Times New Roman" panose="02020603050405020304" pitchFamily="18" charset="0"/>
                        <a:cs typeface="Times New Roman" panose="02020603050405020304" pitchFamily="18" charset="0"/>
                      </a:endParaRPr>
                    </a:p>
                    <a:p>
                      <a:pPr marL="100965" algn="ctr">
                        <a:spcAft>
                          <a:spcPts val="0"/>
                        </a:spcAft>
                      </a:pPr>
                      <a:r>
                        <a:rPr lang="en-US" sz="1400" b="1" dirty="0">
                          <a:effectLst/>
                          <a:latin typeface="Times New Roman" panose="02020603050405020304" pitchFamily="18" charset="0"/>
                          <a:cs typeface="Times New Roman" panose="02020603050405020304" pitchFamily="18" charset="0"/>
                        </a:rPr>
                        <a:t>Helps</a:t>
                      </a:r>
                      <a:r>
                        <a:rPr lang="en-US" sz="1400" b="1" spc="6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confirm</a:t>
                      </a:r>
                      <a:r>
                        <a:rPr lang="en-US" sz="1400" b="1" spc="7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the</a:t>
                      </a:r>
                      <a:r>
                        <a:rPr lang="en-US" sz="1400" b="1" spc="6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intended</a:t>
                      </a:r>
                      <a:r>
                        <a:rPr lang="en-US" sz="1400" b="1" spc="7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change</a:t>
                      </a:r>
                      <a:r>
                        <a:rPr lang="en-US" sz="1400" b="1" spc="6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in</a:t>
                      </a:r>
                      <a:r>
                        <a:rPr lang="en-US" sz="1400" b="1" spc="7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the</a:t>
                      </a:r>
                      <a:r>
                        <a:rPr lang="en-US" sz="1400" b="1" spc="6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following:</a:t>
                      </a:r>
                      <a:endParaRPr lang="fr-FR" sz="1400" b="1" dirty="0">
                        <a:effectLst/>
                        <a:latin typeface="Times New Roman" panose="02020603050405020304" pitchFamily="18" charset="0"/>
                        <a:cs typeface="Times New Roman" panose="02020603050405020304" pitchFamily="18" charset="0"/>
                      </a:endParaRPr>
                    </a:p>
                    <a:p>
                      <a:pPr marL="742950" lvl="1" indent="-285750" algn="ctr">
                        <a:spcBef>
                          <a:spcPts val="35"/>
                        </a:spcBef>
                        <a:spcAft>
                          <a:spcPts val="0"/>
                        </a:spcAft>
                        <a:buSzPts val="1000"/>
                        <a:buFont typeface="Trebuchet MS" panose="020B0603020202020204" pitchFamily="34" charset="0"/>
                        <a:buChar char="–"/>
                        <a:tabLst>
                          <a:tab pos="457200" algn="l"/>
                        </a:tabLst>
                      </a:pPr>
                      <a:r>
                        <a:rPr lang="en-US" sz="1400" b="1" dirty="0">
                          <a:effectLst/>
                          <a:latin typeface="Times New Roman" panose="02020603050405020304" pitchFamily="18" charset="0"/>
                          <a:cs typeface="Times New Roman" panose="02020603050405020304" pitchFamily="18" charset="0"/>
                        </a:rPr>
                        <a:t>Skills</a:t>
                      </a:r>
                      <a:r>
                        <a:rPr lang="en-US" sz="1400" b="1" spc="12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and/or</a:t>
                      </a:r>
                      <a:r>
                        <a:rPr lang="en-US" sz="1400" b="1" spc="12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abilities</a:t>
                      </a:r>
                      <a:r>
                        <a:rPr lang="en-US" sz="1400" b="1" spc="12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of</a:t>
                      </a:r>
                      <a:r>
                        <a:rPr lang="en-US" sz="1400" b="1" spc="12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beneficiaries;</a:t>
                      </a:r>
                      <a:endParaRPr lang="fr-FR" sz="1400" b="1" dirty="0">
                        <a:effectLst/>
                        <a:latin typeface="Times New Roman" panose="02020603050405020304" pitchFamily="18" charset="0"/>
                        <a:cs typeface="Times New Roman" panose="02020603050405020304" pitchFamily="18" charset="0"/>
                      </a:endParaRPr>
                    </a:p>
                    <a:p>
                      <a:pPr marL="742950" lvl="1" indent="-285750" algn="ctr">
                        <a:spcBef>
                          <a:spcPts val="40"/>
                        </a:spcBef>
                        <a:spcAft>
                          <a:spcPts val="0"/>
                        </a:spcAft>
                        <a:buSzPts val="1000"/>
                        <a:buFont typeface="Trebuchet MS" panose="020B0603020202020204" pitchFamily="34" charset="0"/>
                        <a:buChar char="–"/>
                        <a:tabLst>
                          <a:tab pos="457200" algn="l"/>
                        </a:tabLst>
                      </a:pPr>
                      <a:r>
                        <a:rPr lang="en-US" sz="1400" b="1" dirty="0">
                          <a:effectLst/>
                          <a:latin typeface="Times New Roman" panose="02020603050405020304" pitchFamily="18" charset="0"/>
                          <a:cs typeface="Times New Roman" panose="02020603050405020304" pitchFamily="18" charset="0"/>
                        </a:rPr>
                        <a:t>Availability</a:t>
                      </a:r>
                      <a:r>
                        <a:rPr lang="en-US" sz="1400" b="1" spc="8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of</a:t>
                      </a:r>
                      <a:r>
                        <a:rPr lang="en-US" sz="1400" b="1" spc="8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new</a:t>
                      </a:r>
                      <a:r>
                        <a:rPr lang="en-US" sz="1400" b="1" spc="8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products</a:t>
                      </a:r>
                      <a:r>
                        <a:rPr lang="en-US" sz="1400" b="1" spc="8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or</a:t>
                      </a:r>
                      <a:r>
                        <a:rPr lang="en-US" sz="1400" b="1" spc="8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services.</a:t>
                      </a:r>
                      <a:endParaRPr lang="fr-FR" sz="1400" b="1"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algn="ctr">
                        <a:spcAft>
                          <a:spcPts val="0"/>
                        </a:spcAft>
                      </a:pPr>
                      <a:r>
                        <a:rPr lang="en-US" sz="1400" b="1" dirty="0">
                          <a:effectLst/>
                          <a:latin typeface="Times New Roman" panose="02020603050405020304" pitchFamily="18" charset="0"/>
                          <a:cs typeface="Times New Roman" panose="02020603050405020304" pitchFamily="18" charset="0"/>
                        </a:rPr>
                        <a:t> </a:t>
                      </a:r>
                      <a:endParaRPr lang="fr-FR" sz="1400" b="1" dirty="0">
                        <a:effectLst/>
                        <a:latin typeface="Times New Roman" panose="02020603050405020304" pitchFamily="18" charset="0"/>
                        <a:cs typeface="Times New Roman" panose="02020603050405020304" pitchFamily="18" charset="0"/>
                      </a:endParaRPr>
                    </a:p>
                    <a:p>
                      <a:pPr marL="342900" marR="244475" lvl="0" indent="-342900" algn="ctr">
                        <a:lnSpc>
                          <a:spcPct val="102000"/>
                        </a:lnSpc>
                        <a:spcBef>
                          <a:spcPts val="825"/>
                        </a:spcBef>
                        <a:spcAft>
                          <a:spcPts val="0"/>
                        </a:spcAft>
                        <a:buSzPts val="1000"/>
                        <a:buFont typeface="Trebuchet MS" panose="020B0603020202020204" pitchFamily="34" charset="0"/>
                        <a:buChar char="•"/>
                        <a:tabLst>
                          <a:tab pos="241935" algn="l"/>
                        </a:tabLst>
                      </a:pPr>
                      <a:r>
                        <a:rPr lang="en-US" sz="1400" b="1" dirty="0">
                          <a:solidFill>
                            <a:srgbClr val="000099"/>
                          </a:solidFill>
                          <a:effectLst/>
                          <a:latin typeface="Times New Roman" panose="02020603050405020304" pitchFamily="18" charset="0"/>
                          <a:cs typeface="Times New Roman" panose="02020603050405020304" pitchFamily="18" charset="0"/>
                        </a:rPr>
                        <a:t>Intervention has</a:t>
                      </a:r>
                      <a:r>
                        <a:rPr lang="en-US" sz="1400" b="1" spc="5" dirty="0">
                          <a:solidFill>
                            <a:srgbClr val="000099"/>
                          </a:solidFill>
                          <a:effectLst/>
                          <a:latin typeface="Times New Roman" panose="02020603050405020304" pitchFamily="18" charset="0"/>
                          <a:cs typeface="Times New Roman" panose="02020603050405020304" pitchFamily="18" charset="0"/>
                        </a:rPr>
                        <a:t> </a:t>
                      </a:r>
                      <a:r>
                        <a:rPr lang="en-US" sz="1400" b="1" spc="-5" dirty="0">
                          <a:solidFill>
                            <a:srgbClr val="000099"/>
                          </a:solidFill>
                          <a:effectLst/>
                          <a:latin typeface="Times New Roman" panose="02020603050405020304" pitchFamily="18" charset="0"/>
                          <a:cs typeface="Times New Roman" panose="02020603050405020304" pitchFamily="18" charset="0"/>
                        </a:rPr>
                        <a:t>direct</a:t>
                      </a:r>
                      <a:r>
                        <a:rPr lang="en-US" sz="1400" b="1" spc="-35" dirty="0">
                          <a:solidFill>
                            <a:srgbClr val="000099"/>
                          </a:solidFill>
                          <a:effectLst/>
                          <a:latin typeface="Times New Roman" panose="02020603050405020304" pitchFamily="18" charset="0"/>
                          <a:cs typeface="Times New Roman" panose="02020603050405020304" pitchFamily="18" charset="0"/>
                        </a:rPr>
                        <a:t> </a:t>
                      </a:r>
                      <a:r>
                        <a:rPr lang="en-US" sz="1400" b="1" spc="-5" dirty="0">
                          <a:solidFill>
                            <a:srgbClr val="000099"/>
                          </a:solidFill>
                          <a:effectLst/>
                          <a:latin typeface="Times New Roman" panose="02020603050405020304" pitchFamily="18" charset="0"/>
                          <a:cs typeface="Times New Roman" panose="02020603050405020304" pitchFamily="18" charset="0"/>
                        </a:rPr>
                        <a:t>control</a:t>
                      </a:r>
                      <a:r>
                        <a:rPr lang="en-US" sz="1400" b="1" spc="-35" dirty="0">
                          <a:solidFill>
                            <a:srgbClr val="000099"/>
                          </a:solidFill>
                          <a:effectLst/>
                          <a:latin typeface="Times New Roman" panose="02020603050405020304" pitchFamily="18" charset="0"/>
                          <a:cs typeface="Times New Roman" panose="02020603050405020304" pitchFamily="18" charset="0"/>
                        </a:rPr>
                        <a:t> </a:t>
                      </a:r>
                      <a:r>
                        <a:rPr lang="en-US" sz="1400" b="1" spc="-5" dirty="0">
                          <a:solidFill>
                            <a:srgbClr val="000099"/>
                          </a:solidFill>
                          <a:effectLst/>
                          <a:latin typeface="Times New Roman" panose="02020603050405020304" pitchFamily="18" charset="0"/>
                          <a:cs typeface="Times New Roman" panose="02020603050405020304" pitchFamily="18" charset="0"/>
                        </a:rPr>
                        <a:t>over</a:t>
                      </a:r>
                      <a:endParaRPr lang="fr-FR" sz="1400" b="1" dirty="0">
                        <a:solidFill>
                          <a:srgbClr val="000099"/>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1600447685"/>
                  </a:ext>
                </a:extLst>
              </a:tr>
            </a:tbl>
          </a:graphicData>
        </a:graphic>
      </p:graphicFrame>
      <p:grpSp>
        <p:nvGrpSpPr>
          <p:cNvPr id="14" name="Group 12"/>
          <p:cNvGrpSpPr>
            <a:grpSpLocks/>
          </p:cNvGrpSpPr>
          <p:nvPr/>
        </p:nvGrpSpPr>
        <p:grpSpPr bwMode="auto">
          <a:xfrm>
            <a:off x="2316751" y="1191591"/>
            <a:ext cx="542082" cy="542925"/>
            <a:chOff x="982" y="5797"/>
            <a:chExt cx="854" cy="854"/>
          </a:xfrm>
        </p:grpSpPr>
        <p:sp>
          <p:nvSpPr>
            <p:cNvPr id="16" name="Freeform 15"/>
            <p:cNvSpPr>
              <a:spLocks/>
            </p:cNvSpPr>
            <p:nvPr/>
          </p:nvSpPr>
          <p:spPr bwMode="auto">
            <a:xfrm>
              <a:off x="992" y="5807"/>
              <a:ext cx="834" cy="834"/>
            </a:xfrm>
            <a:custGeom>
              <a:avLst/>
              <a:gdLst>
                <a:gd name="T0" fmla="+- 0 1409 992"/>
                <a:gd name="T1" fmla="*/ T0 w 834"/>
                <a:gd name="T2" fmla="+- 0 5807 5807"/>
                <a:gd name="T3" fmla="*/ 5807 h 834"/>
                <a:gd name="T4" fmla="+- 0 1334 992"/>
                <a:gd name="T5" fmla="*/ T4 w 834"/>
                <a:gd name="T6" fmla="+- 0 5814 5807"/>
                <a:gd name="T7" fmla="*/ 5814 h 834"/>
                <a:gd name="T8" fmla="+- 0 1264 992"/>
                <a:gd name="T9" fmla="*/ T8 w 834"/>
                <a:gd name="T10" fmla="+- 0 5833 5807"/>
                <a:gd name="T11" fmla="*/ 5833 h 834"/>
                <a:gd name="T12" fmla="+- 0 1199 992"/>
                <a:gd name="T13" fmla="*/ T12 w 834"/>
                <a:gd name="T14" fmla="+- 0 5864 5807"/>
                <a:gd name="T15" fmla="*/ 5864 h 834"/>
                <a:gd name="T16" fmla="+- 0 1140 992"/>
                <a:gd name="T17" fmla="*/ T16 w 834"/>
                <a:gd name="T18" fmla="+- 0 5905 5807"/>
                <a:gd name="T19" fmla="*/ 5905 h 834"/>
                <a:gd name="T20" fmla="+- 0 1090 992"/>
                <a:gd name="T21" fmla="*/ T20 w 834"/>
                <a:gd name="T22" fmla="+- 0 5956 5807"/>
                <a:gd name="T23" fmla="*/ 5956 h 834"/>
                <a:gd name="T24" fmla="+- 0 1049 992"/>
                <a:gd name="T25" fmla="*/ T24 w 834"/>
                <a:gd name="T26" fmla="+- 0 6014 5807"/>
                <a:gd name="T27" fmla="*/ 6014 h 834"/>
                <a:gd name="T28" fmla="+- 0 1018 992"/>
                <a:gd name="T29" fmla="*/ T28 w 834"/>
                <a:gd name="T30" fmla="+- 0 6079 5807"/>
                <a:gd name="T31" fmla="*/ 6079 h 834"/>
                <a:gd name="T32" fmla="+- 0 999 992"/>
                <a:gd name="T33" fmla="*/ T32 w 834"/>
                <a:gd name="T34" fmla="+- 0 6149 5807"/>
                <a:gd name="T35" fmla="*/ 6149 h 834"/>
                <a:gd name="T36" fmla="+- 0 992 992"/>
                <a:gd name="T37" fmla="*/ T36 w 834"/>
                <a:gd name="T38" fmla="+- 0 6224 5807"/>
                <a:gd name="T39" fmla="*/ 6224 h 834"/>
                <a:gd name="T40" fmla="+- 0 999 992"/>
                <a:gd name="T41" fmla="*/ T40 w 834"/>
                <a:gd name="T42" fmla="+- 0 6299 5807"/>
                <a:gd name="T43" fmla="*/ 6299 h 834"/>
                <a:gd name="T44" fmla="+- 0 1018 992"/>
                <a:gd name="T45" fmla="*/ T44 w 834"/>
                <a:gd name="T46" fmla="+- 0 6370 5807"/>
                <a:gd name="T47" fmla="*/ 6370 h 834"/>
                <a:gd name="T48" fmla="+- 0 1049 992"/>
                <a:gd name="T49" fmla="*/ T48 w 834"/>
                <a:gd name="T50" fmla="+- 0 6435 5807"/>
                <a:gd name="T51" fmla="*/ 6435 h 834"/>
                <a:gd name="T52" fmla="+- 0 1090 992"/>
                <a:gd name="T53" fmla="*/ T52 w 834"/>
                <a:gd name="T54" fmla="+- 0 6493 5807"/>
                <a:gd name="T55" fmla="*/ 6493 h 834"/>
                <a:gd name="T56" fmla="+- 0 1140 992"/>
                <a:gd name="T57" fmla="*/ T56 w 834"/>
                <a:gd name="T58" fmla="+- 0 6543 5807"/>
                <a:gd name="T59" fmla="*/ 6543 h 834"/>
                <a:gd name="T60" fmla="+- 0 1199 992"/>
                <a:gd name="T61" fmla="*/ T60 w 834"/>
                <a:gd name="T62" fmla="+- 0 6584 5807"/>
                <a:gd name="T63" fmla="*/ 6584 h 834"/>
                <a:gd name="T64" fmla="+- 0 1264 992"/>
                <a:gd name="T65" fmla="*/ T64 w 834"/>
                <a:gd name="T66" fmla="+- 0 6615 5807"/>
                <a:gd name="T67" fmla="*/ 6615 h 834"/>
                <a:gd name="T68" fmla="+- 0 1334 992"/>
                <a:gd name="T69" fmla="*/ T68 w 834"/>
                <a:gd name="T70" fmla="+- 0 6634 5807"/>
                <a:gd name="T71" fmla="*/ 6634 h 834"/>
                <a:gd name="T72" fmla="+- 0 1409 992"/>
                <a:gd name="T73" fmla="*/ T72 w 834"/>
                <a:gd name="T74" fmla="+- 0 6641 5807"/>
                <a:gd name="T75" fmla="*/ 6641 h 834"/>
                <a:gd name="T76" fmla="+- 0 1484 992"/>
                <a:gd name="T77" fmla="*/ T76 w 834"/>
                <a:gd name="T78" fmla="+- 0 6634 5807"/>
                <a:gd name="T79" fmla="*/ 6634 h 834"/>
                <a:gd name="T80" fmla="+- 0 1555 992"/>
                <a:gd name="T81" fmla="*/ T80 w 834"/>
                <a:gd name="T82" fmla="+- 0 6615 5807"/>
                <a:gd name="T83" fmla="*/ 6615 h 834"/>
                <a:gd name="T84" fmla="+- 0 1619 992"/>
                <a:gd name="T85" fmla="*/ T84 w 834"/>
                <a:gd name="T86" fmla="+- 0 6584 5807"/>
                <a:gd name="T87" fmla="*/ 6584 h 834"/>
                <a:gd name="T88" fmla="+- 0 1678 992"/>
                <a:gd name="T89" fmla="*/ T88 w 834"/>
                <a:gd name="T90" fmla="+- 0 6543 5807"/>
                <a:gd name="T91" fmla="*/ 6543 h 834"/>
                <a:gd name="T92" fmla="+- 0 1728 992"/>
                <a:gd name="T93" fmla="*/ T92 w 834"/>
                <a:gd name="T94" fmla="+- 0 6493 5807"/>
                <a:gd name="T95" fmla="*/ 6493 h 834"/>
                <a:gd name="T96" fmla="+- 0 1769 992"/>
                <a:gd name="T97" fmla="*/ T96 w 834"/>
                <a:gd name="T98" fmla="+- 0 6435 5807"/>
                <a:gd name="T99" fmla="*/ 6435 h 834"/>
                <a:gd name="T100" fmla="+- 0 1800 992"/>
                <a:gd name="T101" fmla="*/ T100 w 834"/>
                <a:gd name="T102" fmla="+- 0 6370 5807"/>
                <a:gd name="T103" fmla="*/ 6370 h 834"/>
                <a:gd name="T104" fmla="+- 0 1819 992"/>
                <a:gd name="T105" fmla="*/ T104 w 834"/>
                <a:gd name="T106" fmla="+- 0 6299 5807"/>
                <a:gd name="T107" fmla="*/ 6299 h 834"/>
                <a:gd name="T108" fmla="+- 0 1826 992"/>
                <a:gd name="T109" fmla="*/ T108 w 834"/>
                <a:gd name="T110" fmla="+- 0 6224 5807"/>
                <a:gd name="T111" fmla="*/ 6224 h 834"/>
                <a:gd name="T112" fmla="+- 0 1819 992"/>
                <a:gd name="T113" fmla="*/ T112 w 834"/>
                <a:gd name="T114" fmla="+- 0 6149 5807"/>
                <a:gd name="T115" fmla="*/ 6149 h 834"/>
                <a:gd name="T116" fmla="+- 0 1800 992"/>
                <a:gd name="T117" fmla="*/ T116 w 834"/>
                <a:gd name="T118" fmla="+- 0 6079 5807"/>
                <a:gd name="T119" fmla="*/ 6079 h 834"/>
                <a:gd name="T120" fmla="+- 0 1769 992"/>
                <a:gd name="T121" fmla="*/ T120 w 834"/>
                <a:gd name="T122" fmla="+- 0 6014 5807"/>
                <a:gd name="T123" fmla="*/ 6014 h 834"/>
                <a:gd name="T124" fmla="+- 0 1728 992"/>
                <a:gd name="T125" fmla="*/ T124 w 834"/>
                <a:gd name="T126" fmla="+- 0 5956 5807"/>
                <a:gd name="T127" fmla="*/ 5956 h 834"/>
                <a:gd name="T128" fmla="+- 0 1678 992"/>
                <a:gd name="T129" fmla="*/ T128 w 834"/>
                <a:gd name="T130" fmla="+- 0 5905 5807"/>
                <a:gd name="T131" fmla="*/ 5905 h 834"/>
                <a:gd name="T132" fmla="+- 0 1619 992"/>
                <a:gd name="T133" fmla="*/ T132 w 834"/>
                <a:gd name="T134" fmla="+- 0 5864 5807"/>
                <a:gd name="T135" fmla="*/ 5864 h 834"/>
                <a:gd name="T136" fmla="+- 0 1555 992"/>
                <a:gd name="T137" fmla="*/ T136 w 834"/>
                <a:gd name="T138" fmla="+- 0 5833 5807"/>
                <a:gd name="T139" fmla="*/ 5833 h 834"/>
                <a:gd name="T140" fmla="+- 0 1484 992"/>
                <a:gd name="T141" fmla="*/ T140 w 834"/>
                <a:gd name="T142" fmla="+- 0 5814 5807"/>
                <a:gd name="T143" fmla="*/ 5814 h 834"/>
                <a:gd name="T144" fmla="+- 0 1409 992"/>
                <a:gd name="T145" fmla="*/ T144 w 834"/>
                <a:gd name="T146" fmla="+- 0 5807 5807"/>
                <a:gd name="T147" fmla="*/ 5807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7"/>
                  </a:lnTo>
                  <a:lnTo>
                    <a:pt x="272" y="26"/>
                  </a:lnTo>
                  <a:lnTo>
                    <a:pt x="207" y="57"/>
                  </a:lnTo>
                  <a:lnTo>
                    <a:pt x="148" y="98"/>
                  </a:lnTo>
                  <a:lnTo>
                    <a:pt x="98" y="149"/>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lnTo>
                    <a:pt x="492" y="827"/>
                  </a:lnTo>
                  <a:lnTo>
                    <a:pt x="563" y="808"/>
                  </a:lnTo>
                  <a:lnTo>
                    <a:pt x="627" y="777"/>
                  </a:lnTo>
                  <a:lnTo>
                    <a:pt x="686" y="736"/>
                  </a:lnTo>
                  <a:lnTo>
                    <a:pt x="736" y="686"/>
                  </a:lnTo>
                  <a:lnTo>
                    <a:pt x="777" y="628"/>
                  </a:lnTo>
                  <a:lnTo>
                    <a:pt x="808" y="563"/>
                  </a:lnTo>
                  <a:lnTo>
                    <a:pt x="827" y="492"/>
                  </a:lnTo>
                  <a:lnTo>
                    <a:pt x="834" y="417"/>
                  </a:lnTo>
                  <a:lnTo>
                    <a:pt x="827" y="342"/>
                  </a:lnTo>
                  <a:lnTo>
                    <a:pt x="808" y="272"/>
                  </a:lnTo>
                  <a:lnTo>
                    <a:pt x="777" y="207"/>
                  </a:lnTo>
                  <a:lnTo>
                    <a:pt x="736" y="149"/>
                  </a:lnTo>
                  <a:lnTo>
                    <a:pt x="686" y="98"/>
                  </a:lnTo>
                  <a:lnTo>
                    <a:pt x="627" y="57"/>
                  </a:lnTo>
                  <a:lnTo>
                    <a:pt x="563" y="26"/>
                  </a:lnTo>
                  <a:lnTo>
                    <a:pt x="492" y="7"/>
                  </a:lnTo>
                  <a:lnTo>
                    <a:pt x="417" y="0"/>
                  </a:lnTo>
                  <a:close/>
                </a:path>
              </a:pathLst>
            </a:custGeom>
            <a:solidFill>
              <a:srgbClr val="368D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7" name="Freeform 14"/>
            <p:cNvSpPr>
              <a:spLocks/>
            </p:cNvSpPr>
            <p:nvPr/>
          </p:nvSpPr>
          <p:spPr bwMode="auto">
            <a:xfrm>
              <a:off x="992" y="5807"/>
              <a:ext cx="834" cy="834"/>
            </a:xfrm>
            <a:custGeom>
              <a:avLst/>
              <a:gdLst>
                <a:gd name="T0" fmla="+- 0 1409 992"/>
                <a:gd name="T1" fmla="*/ T0 w 834"/>
                <a:gd name="T2" fmla="+- 0 6641 5807"/>
                <a:gd name="T3" fmla="*/ 6641 h 834"/>
                <a:gd name="T4" fmla="+- 0 1484 992"/>
                <a:gd name="T5" fmla="*/ T4 w 834"/>
                <a:gd name="T6" fmla="+- 0 6634 5807"/>
                <a:gd name="T7" fmla="*/ 6634 h 834"/>
                <a:gd name="T8" fmla="+- 0 1555 992"/>
                <a:gd name="T9" fmla="*/ T8 w 834"/>
                <a:gd name="T10" fmla="+- 0 6615 5807"/>
                <a:gd name="T11" fmla="*/ 6615 h 834"/>
                <a:gd name="T12" fmla="+- 0 1619 992"/>
                <a:gd name="T13" fmla="*/ T12 w 834"/>
                <a:gd name="T14" fmla="+- 0 6584 5807"/>
                <a:gd name="T15" fmla="*/ 6584 h 834"/>
                <a:gd name="T16" fmla="+- 0 1678 992"/>
                <a:gd name="T17" fmla="*/ T16 w 834"/>
                <a:gd name="T18" fmla="+- 0 6543 5807"/>
                <a:gd name="T19" fmla="*/ 6543 h 834"/>
                <a:gd name="T20" fmla="+- 0 1728 992"/>
                <a:gd name="T21" fmla="*/ T20 w 834"/>
                <a:gd name="T22" fmla="+- 0 6493 5807"/>
                <a:gd name="T23" fmla="*/ 6493 h 834"/>
                <a:gd name="T24" fmla="+- 0 1769 992"/>
                <a:gd name="T25" fmla="*/ T24 w 834"/>
                <a:gd name="T26" fmla="+- 0 6435 5807"/>
                <a:gd name="T27" fmla="*/ 6435 h 834"/>
                <a:gd name="T28" fmla="+- 0 1800 992"/>
                <a:gd name="T29" fmla="*/ T28 w 834"/>
                <a:gd name="T30" fmla="+- 0 6370 5807"/>
                <a:gd name="T31" fmla="*/ 6370 h 834"/>
                <a:gd name="T32" fmla="+- 0 1819 992"/>
                <a:gd name="T33" fmla="*/ T32 w 834"/>
                <a:gd name="T34" fmla="+- 0 6299 5807"/>
                <a:gd name="T35" fmla="*/ 6299 h 834"/>
                <a:gd name="T36" fmla="+- 0 1826 992"/>
                <a:gd name="T37" fmla="*/ T36 w 834"/>
                <a:gd name="T38" fmla="+- 0 6224 5807"/>
                <a:gd name="T39" fmla="*/ 6224 h 834"/>
                <a:gd name="T40" fmla="+- 0 1819 992"/>
                <a:gd name="T41" fmla="*/ T40 w 834"/>
                <a:gd name="T42" fmla="+- 0 6149 5807"/>
                <a:gd name="T43" fmla="*/ 6149 h 834"/>
                <a:gd name="T44" fmla="+- 0 1800 992"/>
                <a:gd name="T45" fmla="*/ T44 w 834"/>
                <a:gd name="T46" fmla="+- 0 6079 5807"/>
                <a:gd name="T47" fmla="*/ 6079 h 834"/>
                <a:gd name="T48" fmla="+- 0 1769 992"/>
                <a:gd name="T49" fmla="*/ T48 w 834"/>
                <a:gd name="T50" fmla="+- 0 6014 5807"/>
                <a:gd name="T51" fmla="*/ 6014 h 834"/>
                <a:gd name="T52" fmla="+- 0 1728 992"/>
                <a:gd name="T53" fmla="*/ T52 w 834"/>
                <a:gd name="T54" fmla="+- 0 5956 5807"/>
                <a:gd name="T55" fmla="*/ 5956 h 834"/>
                <a:gd name="T56" fmla="+- 0 1678 992"/>
                <a:gd name="T57" fmla="*/ T56 w 834"/>
                <a:gd name="T58" fmla="+- 0 5905 5807"/>
                <a:gd name="T59" fmla="*/ 5905 h 834"/>
                <a:gd name="T60" fmla="+- 0 1619 992"/>
                <a:gd name="T61" fmla="*/ T60 w 834"/>
                <a:gd name="T62" fmla="+- 0 5864 5807"/>
                <a:gd name="T63" fmla="*/ 5864 h 834"/>
                <a:gd name="T64" fmla="+- 0 1555 992"/>
                <a:gd name="T65" fmla="*/ T64 w 834"/>
                <a:gd name="T66" fmla="+- 0 5833 5807"/>
                <a:gd name="T67" fmla="*/ 5833 h 834"/>
                <a:gd name="T68" fmla="+- 0 1484 992"/>
                <a:gd name="T69" fmla="*/ T68 w 834"/>
                <a:gd name="T70" fmla="+- 0 5814 5807"/>
                <a:gd name="T71" fmla="*/ 5814 h 834"/>
                <a:gd name="T72" fmla="+- 0 1409 992"/>
                <a:gd name="T73" fmla="*/ T72 w 834"/>
                <a:gd name="T74" fmla="+- 0 5807 5807"/>
                <a:gd name="T75" fmla="*/ 5807 h 834"/>
                <a:gd name="T76" fmla="+- 0 1334 992"/>
                <a:gd name="T77" fmla="*/ T76 w 834"/>
                <a:gd name="T78" fmla="+- 0 5814 5807"/>
                <a:gd name="T79" fmla="*/ 5814 h 834"/>
                <a:gd name="T80" fmla="+- 0 1264 992"/>
                <a:gd name="T81" fmla="*/ T80 w 834"/>
                <a:gd name="T82" fmla="+- 0 5833 5807"/>
                <a:gd name="T83" fmla="*/ 5833 h 834"/>
                <a:gd name="T84" fmla="+- 0 1199 992"/>
                <a:gd name="T85" fmla="*/ T84 w 834"/>
                <a:gd name="T86" fmla="+- 0 5864 5807"/>
                <a:gd name="T87" fmla="*/ 5864 h 834"/>
                <a:gd name="T88" fmla="+- 0 1140 992"/>
                <a:gd name="T89" fmla="*/ T88 w 834"/>
                <a:gd name="T90" fmla="+- 0 5905 5807"/>
                <a:gd name="T91" fmla="*/ 5905 h 834"/>
                <a:gd name="T92" fmla="+- 0 1090 992"/>
                <a:gd name="T93" fmla="*/ T92 w 834"/>
                <a:gd name="T94" fmla="+- 0 5956 5807"/>
                <a:gd name="T95" fmla="*/ 5956 h 834"/>
                <a:gd name="T96" fmla="+- 0 1049 992"/>
                <a:gd name="T97" fmla="*/ T96 w 834"/>
                <a:gd name="T98" fmla="+- 0 6014 5807"/>
                <a:gd name="T99" fmla="*/ 6014 h 834"/>
                <a:gd name="T100" fmla="+- 0 1018 992"/>
                <a:gd name="T101" fmla="*/ T100 w 834"/>
                <a:gd name="T102" fmla="+- 0 6079 5807"/>
                <a:gd name="T103" fmla="*/ 6079 h 834"/>
                <a:gd name="T104" fmla="+- 0 999 992"/>
                <a:gd name="T105" fmla="*/ T104 w 834"/>
                <a:gd name="T106" fmla="+- 0 6149 5807"/>
                <a:gd name="T107" fmla="*/ 6149 h 834"/>
                <a:gd name="T108" fmla="+- 0 992 992"/>
                <a:gd name="T109" fmla="*/ T108 w 834"/>
                <a:gd name="T110" fmla="+- 0 6224 5807"/>
                <a:gd name="T111" fmla="*/ 6224 h 834"/>
                <a:gd name="T112" fmla="+- 0 999 992"/>
                <a:gd name="T113" fmla="*/ T112 w 834"/>
                <a:gd name="T114" fmla="+- 0 6299 5807"/>
                <a:gd name="T115" fmla="*/ 6299 h 834"/>
                <a:gd name="T116" fmla="+- 0 1018 992"/>
                <a:gd name="T117" fmla="*/ T116 w 834"/>
                <a:gd name="T118" fmla="+- 0 6370 5807"/>
                <a:gd name="T119" fmla="*/ 6370 h 834"/>
                <a:gd name="T120" fmla="+- 0 1049 992"/>
                <a:gd name="T121" fmla="*/ T120 w 834"/>
                <a:gd name="T122" fmla="+- 0 6435 5807"/>
                <a:gd name="T123" fmla="*/ 6435 h 834"/>
                <a:gd name="T124" fmla="+- 0 1090 992"/>
                <a:gd name="T125" fmla="*/ T124 w 834"/>
                <a:gd name="T126" fmla="+- 0 6493 5807"/>
                <a:gd name="T127" fmla="*/ 6493 h 834"/>
                <a:gd name="T128" fmla="+- 0 1140 992"/>
                <a:gd name="T129" fmla="*/ T128 w 834"/>
                <a:gd name="T130" fmla="+- 0 6543 5807"/>
                <a:gd name="T131" fmla="*/ 6543 h 834"/>
                <a:gd name="T132" fmla="+- 0 1199 992"/>
                <a:gd name="T133" fmla="*/ T132 w 834"/>
                <a:gd name="T134" fmla="+- 0 6584 5807"/>
                <a:gd name="T135" fmla="*/ 6584 h 834"/>
                <a:gd name="T136" fmla="+- 0 1264 992"/>
                <a:gd name="T137" fmla="*/ T136 w 834"/>
                <a:gd name="T138" fmla="+- 0 6615 5807"/>
                <a:gd name="T139" fmla="*/ 6615 h 834"/>
                <a:gd name="T140" fmla="+- 0 1334 992"/>
                <a:gd name="T141" fmla="*/ T140 w 834"/>
                <a:gd name="T142" fmla="+- 0 6634 5807"/>
                <a:gd name="T143" fmla="*/ 6634 h 834"/>
                <a:gd name="T144" fmla="+- 0 1409 992"/>
                <a:gd name="T145" fmla="*/ T144 w 834"/>
                <a:gd name="T146" fmla="+- 0 6641 5807"/>
                <a:gd name="T147" fmla="*/ 664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834"/>
                  </a:moveTo>
                  <a:lnTo>
                    <a:pt x="492" y="827"/>
                  </a:lnTo>
                  <a:lnTo>
                    <a:pt x="563" y="808"/>
                  </a:lnTo>
                  <a:lnTo>
                    <a:pt x="627" y="777"/>
                  </a:lnTo>
                  <a:lnTo>
                    <a:pt x="686" y="736"/>
                  </a:lnTo>
                  <a:lnTo>
                    <a:pt x="736" y="686"/>
                  </a:lnTo>
                  <a:lnTo>
                    <a:pt x="777" y="628"/>
                  </a:lnTo>
                  <a:lnTo>
                    <a:pt x="808" y="563"/>
                  </a:lnTo>
                  <a:lnTo>
                    <a:pt x="827" y="492"/>
                  </a:lnTo>
                  <a:lnTo>
                    <a:pt x="834" y="417"/>
                  </a:lnTo>
                  <a:lnTo>
                    <a:pt x="827" y="342"/>
                  </a:lnTo>
                  <a:lnTo>
                    <a:pt x="808" y="272"/>
                  </a:lnTo>
                  <a:lnTo>
                    <a:pt x="777" y="207"/>
                  </a:lnTo>
                  <a:lnTo>
                    <a:pt x="736" y="149"/>
                  </a:lnTo>
                  <a:lnTo>
                    <a:pt x="686" y="98"/>
                  </a:lnTo>
                  <a:lnTo>
                    <a:pt x="627" y="57"/>
                  </a:lnTo>
                  <a:lnTo>
                    <a:pt x="563" y="26"/>
                  </a:lnTo>
                  <a:lnTo>
                    <a:pt x="492" y="7"/>
                  </a:lnTo>
                  <a:lnTo>
                    <a:pt x="417" y="0"/>
                  </a:lnTo>
                  <a:lnTo>
                    <a:pt x="342" y="7"/>
                  </a:lnTo>
                  <a:lnTo>
                    <a:pt x="272" y="26"/>
                  </a:lnTo>
                  <a:lnTo>
                    <a:pt x="207" y="57"/>
                  </a:lnTo>
                  <a:lnTo>
                    <a:pt x="148" y="98"/>
                  </a:lnTo>
                  <a:lnTo>
                    <a:pt x="98" y="149"/>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close/>
                </a:path>
              </a:pathLst>
            </a:custGeom>
            <a:noFill/>
            <a:ln w="12700">
              <a:solidFill>
                <a:srgbClr val="FFFFFF"/>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8" name="AutoShape 13"/>
            <p:cNvSpPr>
              <a:spLocks/>
            </p:cNvSpPr>
            <p:nvPr/>
          </p:nvSpPr>
          <p:spPr bwMode="auto">
            <a:xfrm>
              <a:off x="1179" y="5891"/>
              <a:ext cx="462" cy="665"/>
            </a:xfrm>
            <a:custGeom>
              <a:avLst/>
              <a:gdLst>
                <a:gd name="T0" fmla="+- 0 1328 1179"/>
                <a:gd name="T1" fmla="*/ T0 w 462"/>
                <a:gd name="T2" fmla="+- 0 6500 5892"/>
                <a:gd name="T3" fmla="*/ 6500 h 665"/>
                <a:gd name="T4" fmla="+- 0 1349 1179"/>
                <a:gd name="T5" fmla="*/ T4 w 462"/>
                <a:gd name="T6" fmla="+- 0 6540 5892"/>
                <a:gd name="T7" fmla="*/ 6540 h 665"/>
                <a:gd name="T8" fmla="+- 0 1402 1179"/>
                <a:gd name="T9" fmla="*/ T8 w 462"/>
                <a:gd name="T10" fmla="+- 0 6557 5892"/>
                <a:gd name="T11" fmla="*/ 6557 h 665"/>
                <a:gd name="T12" fmla="+- 0 1463 1179"/>
                <a:gd name="T13" fmla="*/ T12 w 462"/>
                <a:gd name="T14" fmla="+- 0 6544 5892"/>
                <a:gd name="T15" fmla="*/ 6544 h 665"/>
                <a:gd name="T16" fmla="+- 0 1490 1179"/>
                <a:gd name="T17" fmla="*/ T16 w 462"/>
                <a:gd name="T18" fmla="+- 0 6500 5892"/>
                <a:gd name="T19" fmla="*/ 6500 h 665"/>
                <a:gd name="T20" fmla="+- 0 1515 1179"/>
                <a:gd name="T21" fmla="*/ T20 w 462"/>
                <a:gd name="T22" fmla="+- 0 6420 5892"/>
                <a:gd name="T23" fmla="*/ 6420 h 665"/>
                <a:gd name="T24" fmla="+- 0 1503 1179"/>
                <a:gd name="T25" fmla="*/ T24 w 462"/>
                <a:gd name="T26" fmla="+- 0 6401 5892"/>
                <a:gd name="T27" fmla="*/ 6401 h 665"/>
                <a:gd name="T28" fmla="+- 0 1450 1179"/>
                <a:gd name="T29" fmla="*/ T28 w 462"/>
                <a:gd name="T30" fmla="+- 0 6397 5892"/>
                <a:gd name="T31" fmla="*/ 6397 h 665"/>
                <a:gd name="T32" fmla="+- 0 1328 1179"/>
                <a:gd name="T33" fmla="*/ T32 w 462"/>
                <a:gd name="T34" fmla="+- 0 6397 5892"/>
                <a:gd name="T35" fmla="*/ 6397 h 665"/>
                <a:gd name="T36" fmla="+- 0 1308 1179"/>
                <a:gd name="T37" fmla="*/ T36 w 462"/>
                <a:gd name="T38" fmla="+- 0 6409 5892"/>
                <a:gd name="T39" fmla="*/ 6409 h 665"/>
                <a:gd name="T40" fmla="+- 0 1303 1179"/>
                <a:gd name="T41" fmla="*/ T40 w 462"/>
                <a:gd name="T42" fmla="+- 0 6439 5892"/>
                <a:gd name="T43" fmla="*/ 6439 h 665"/>
                <a:gd name="T44" fmla="+- 0 1310 1179"/>
                <a:gd name="T45" fmla="*/ T44 w 462"/>
                <a:gd name="T46" fmla="+- 0 6461 5892"/>
                <a:gd name="T47" fmla="*/ 6461 h 665"/>
                <a:gd name="T48" fmla="+- 0 1332 1179"/>
                <a:gd name="T49" fmla="*/ T48 w 462"/>
                <a:gd name="T50" fmla="+- 0 6469 5892"/>
                <a:gd name="T51" fmla="*/ 6469 h 665"/>
                <a:gd name="T52" fmla="+- 0 1406 1179"/>
                <a:gd name="T53" fmla="*/ T52 w 462"/>
                <a:gd name="T54" fmla="+- 0 6469 5892"/>
                <a:gd name="T55" fmla="*/ 6469 h 665"/>
                <a:gd name="T56" fmla="+- 0 1487 1179"/>
                <a:gd name="T57" fmla="*/ T56 w 462"/>
                <a:gd name="T58" fmla="+- 0 6467 5892"/>
                <a:gd name="T59" fmla="*/ 6467 h 665"/>
                <a:gd name="T60" fmla="+- 0 1509 1179"/>
                <a:gd name="T61" fmla="*/ T60 w 462"/>
                <a:gd name="T62" fmla="+- 0 6457 5892"/>
                <a:gd name="T63" fmla="*/ 6457 h 665"/>
                <a:gd name="T64" fmla="+- 0 1516 1179"/>
                <a:gd name="T65" fmla="*/ T64 w 462"/>
                <a:gd name="T66" fmla="+- 0 6433 5892"/>
                <a:gd name="T67" fmla="*/ 6433 h 665"/>
                <a:gd name="T68" fmla="+- 0 1633 1179"/>
                <a:gd name="T69" fmla="*/ T68 w 462"/>
                <a:gd name="T70" fmla="+- 0 6061 5892"/>
                <a:gd name="T71" fmla="*/ 6061 h 665"/>
                <a:gd name="T72" fmla="+- 0 1592 1179"/>
                <a:gd name="T73" fmla="*/ T72 w 462"/>
                <a:gd name="T74" fmla="+- 0 5983 5892"/>
                <a:gd name="T75" fmla="*/ 5983 h 665"/>
                <a:gd name="T76" fmla="+- 0 1589 1179"/>
                <a:gd name="T77" fmla="*/ T76 w 462"/>
                <a:gd name="T78" fmla="+- 0 6152 5892"/>
                <a:gd name="T79" fmla="*/ 6152 h 665"/>
                <a:gd name="T80" fmla="+- 0 1566 1179"/>
                <a:gd name="T81" fmla="*/ T80 w 462"/>
                <a:gd name="T82" fmla="+- 0 6213 5892"/>
                <a:gd name="T83" fmla="*/ 6213 h 665"/>
                <a:gd name="T84" fmla="+- 0 1529 1179"/>
                <a:gd name="T85" fmla="*/ T84 w 462"/>
                <a:gd name="T86" fmla="+- 0 6269 5892"/>
                <a:gd name="T87" fmla="*/ 6269 h 665"/>
                <a:gd name="T88" fmla="+- 0 1510 1179"/>
                <a:gd name="T89" fmla="*/ T88 w 462"/>
                <a:gd name="T90" fmla="+- 0 6301 5892"/>
                <a:gd name="T91" fmla="*/ 6301 h 665"/>
                <a:gd name="T92" fmla="+- 0 1488 1179"/>
                <a:gd name="T93" fmla="*/ T92 w 462"/>
                <a:gd name="T94" fmla="+- 0 6304 5892"/>
                <a:gd name="T95" fmla="*/ 6304 h 665"/>
                <a:gd name="T96" fmla="+- 0 1467 1179"/>
                <a:gd name="T97" fmla="*/ T96 w 462"/>
                <a:gd name="T98" fmla="+- 0 6304 5892"/>
                <a:gd name="T99" fmla="*/ 6304 h 665"/>
                <a:gd name="T100" fmla="+- 0 1404 1179"/>
                <a:gd name="T101" fmla="*/ T100 w 462"/>
                <a:gd name="T102" fmla="+- 0 6304 5892"/>
                <a:gd name="T103" fmla="*/ 6304 h 665"/>
                <a:gd name="T104" fmla="+- 0 1378 1179"/>
                <a:gd name="T105" fmla="*/ T104 w 462"/>
                <a:gd name="T106" fmla="+- 0 6303 5892"/>
                <a:gd name="T107" fmla="*/ 6303 h 665"/>
                <a:gd name="T108" fmla="+- 0 1326 1179"/>
                <a:gd name="T109" fmla="*/ T108 w 462"/>
                <a:gd name="T110" fmla="+- 0 6305 5892"/>
                <a:gd name="T111" fmla="*/ 6305 h 665"/>
                <a:gd name="T112" fmla="+- 0 1288 1179"/>
                <a:gd name="T113" fmla="*/ T112 w 462"/>
                <a:gd name="T114" fmla="+- 0 6284 5892"/>
                <a:gd name="T115" fmla="*/ 6284 h 665"/>
                <a:gd name="T116" fmla="+- 0 1264 1179"/>
                <a:gd name="T117" fmla="*/ T116 w 462"/>
                <a:gd name="T118" fmla="+- 0 6238 5892"/>
                <a:gd name="T119" fmla="*/ 6238 h 665"/>
                <a:gd name="T120" fmla="+- 0 1231 1179"/>
                <a:gd name="T121" fmla="*/ T120 w 462"/>
                <a:gd name="T122" fmla="+- 0 6163 5892"/>
                <a:gd name="T123" fmla="*/ 6163 h 665"/>
                <a:gd name="T124" fmla="+- 0 1236 1179"/>
                <a:gd name="T125" fmla="*/ T124 w 462"/>
                <a:gd name="T126" fmla="+- 0 6063 5892"/>
                <a:gd name="T127" fmla="*/ 6063 h 665"/>
                <a:gd name="T128" fmla="+- 0 1300 1179"/>
                <a:gd name="T129" fmla="*/ T128 w 462"/>
                <a:gd name="T130" fmla="+- 0 5976 5892"/>
                <a:gd name="T131" fmla="*/ 5976 h 665"/>
                <a:gd name="T132" fmla="+- 0 1392 1179"/>
                <a:gd name="T133" fmla="*/ T132 w 462"/>
                <a:gd name="T134" fmla="+- 0 5941 5892"/>
                <a:gd name="T135" fmla="*/ 5941 h 665"/>
                <a:gd name="T136" fmla="+- 0 1498 1179"/>
                <a:gd name="T137" fmla="*/ T136 w 462"/>
                <a:gd name="T138" fmla="+- 0 5963 5892"/>
                <a:gd name="T139" fmla="*/ 5963 h 665"/>
                <a:gd name="T140" fmla="+- 0 1569 1179"/>
                <a:gd name="T141" fmla="*/ T140 w 462"/>
                <a:gd name="T142" fmla="+- 0 6036 5892"/>
                <a:gd name="T143" fmla="*/ 6036 h 665"/>
                <a:gd name="T144" fmla="+- 0 1592 1179"/>
                <a:gd name="T145" fmla="*/ T144 w 462"/>
                <a:gd name="T146" fmla="+- 0 6121 5892"/>
                <a:gd name="T147" fmla="*/ 6121 h 665"/>
                <a:gd name="T148" fmla="+- 0 1549 1179"/>
                <a:gd name="T149" fmla="*/ T148 w 462"/>
                <a:gd name="T150" fmla="+- 0 5941 5892"/>
                <a:gd name="T151" fmla="*/ 5941 h 665"/>
                <a:gd name="T152" fmla="+- 0 1474 1179"/>
                <a:gd name="T153" fmla="*/ T152 w 462"/>
                <a:gd name="T154" fmla="+- 0 5901 5892"/>
                <a:gd name="T155" fmla="*/ 5901 h 665"/>
                <a:gd name="T156" fmla="+- 0 1324 1179"/>
                <a:gd name="T157" fmla="*/ T156 w 462"/>
                <a:gd name="T158" fmla="+- 0 5908 5892"/>
                <a:gd name="T159" fmla="*/ 5908 h 665"/>
                <a:gd name="T160" fmla="+- 0 1207 1179"/>
                <a:gd name="T161" fmla="*/ T160 w 462"/>
                <a:gd name="T162" fmla="+- 0 6009 5892"/>
                <a:gd name="T163" fmla="*/ 6009 h 665"/>
                <a:gd name="T164" fmla="+- 0 1179 1179"/>
                <a:gd name="T165" fmla="*/ T164 w 462"/>
                <a:gd name="T166" fmla="+- 0 6158 5892"/>
                <a:gd name="T167" fmla="*/ 6158 h 665"/>
                <a:gd name="T168" fmla="+- 0 1219 1179"/>
                <a:gd name="T169" fmla="*/ T168 w 462"/>
                <a:gd name="T170" fmla="+- 0 6261 5892"/>
                <a:gd name="T171" fmla="*/ 6261 h 665"/>
                <a:gd name="T172" fmla="+- 0 1250 1179"/>
                <a:gd name="T173" fmla="*/ T172 w 462"/>
                <a:gd name="T174" fmla="+- 0 6317 5892"/>
                <a:gd name="T175" fmla="*/ 6317 h 665"/>
                <a:gd name="T176" fmla="+- 0 1271 1179"/>
                <a:gd name="T177" fmla="*/ T176 w 462"/>
                <a:gd name="T178" fmla="+- 0 6357 5892"/>
                <a:gd name="T179" fmla="*/ 6357 h 665"/>
                <a:gd name="T180" fmla="+- 0 1320 1179"/>
                <a:gd name="T181" fmla="*/ T180 w 462"/>
                <a:gd name="T182" fmla="+- 0 6360 5892"/>
                <a:gd name="T183" fmla="*/ 6360 h 665"/>
                <a:gd name="T184" fmla="+- 0 1461 1179"/>
                <a:gd name="T185" fmla="*/ T184 w 462"/>
                <a:gd name="T186" fmla="+- 0 6360 5892"/>
                <a:gd name="T187" fmla="*/ 6360 h 665"/>
                <a:gd name="T188" fmla="+- 0 1525 1179"/>
                <a:gd name="T189" fmla="*/ T188 w 462"/>
                <a:gd name="T190" fmla="+- 0 6359 5892"/>
                <a:gd name="T191" fmla="*/ 6359 h 665"/>
                <a:gd name="T192" fmla="+- 0 1538 1179"/>
                <a:gd name="T193" fmla="*/ T192 w 462"/>
                <a:gd name="T194" fmla="+- 0 6352 5892"/>
                <a:gd name="T195" fmla="*/ 6352 h 665"/>
                <a:gd name="T196" fmla="+- 0 1569 1179"/>
                <a:gd name="T197" fmla="*/ T196 w 462"/>
                <a:gd name="T198" fmla="+- 0 6305 5892"/>
                <a:gd name="T199" fmla="*/ 6305 h 665"/>
                <a:gd name="T200" fmla="+- 0 1603 1179"/>
                <a:gd name="T201" fmla="*/ T200 w 462"/>
                <a:gd name="T202" fmla="+- 0 6250 5892"/>
                <a:gd name="T203" fmla="*/ 6250 h 665"/>
                <a:gd name="T204" fmla="+- 0 1641 1179"/>
                <a:gd name="T205" fmla="*/ T204 w 462"/>
                <a:gd name="T206" fmla="+- 0 6138 5892"/>
                <a:gd name="T207" fmla="*/ 6138 h 66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Lst>
              <a:rect l="0" t="0" r="r" b="b"/>
              <a:pathLst>
                <a:path w="462" h="665">
                  <a:moveTo>
                    <a:pt x="311" y="608"/>
                  </a:moveTo>
                  <a:lnTo>
                    <a:pt x="149" y="608"/>
                  </a:lnTo>
                  <a:lnTo>
                    <a:pt x="155" y="631"/>
                  </a:lnTo>
                  <a:lnTo>
                    <a:pt x="170" y="648"/>
                  </a:lnTo>
                  <a:lnTo>
                    <a:pt x="193" y="660"/>
                  </a:lnTo>
                  <a:lnTo>
                    <a:pt x="223" y="665"/>
                  </a:lnTo>
                  <a:lnTo>
                    <a:pt x="257" y="662"/>
                  </a:lnTo>
                  <a:lnTo>
                    <a:pt x="284" y="652"/>
                  </a:lnTo>
                  <a:lnTo>
                    <a:pt x="303" y="633"/>
                  </a:lnTo>
                  <a:lnTo>
                    <a:pt x="311" y="608"/>
                  </a:lnTo>
                  <a:close/>
                  <a:moveTo>
                    <a:pt x="337" y="541"/>
                  </a:moveTo>
                  <a:lnTo>
                    <a:pt x="336" y="528"/>
                  </a:lnTo>
                  <a:lnTo>
                    <a:pt x="332" y="517"/>
                  </a:lnTo>
                  <a:lnTo>
                    <a:pt x="324" y="509"/>
                  </a:lnTo>
                  <a:lnTo>
                    <a:pt x="311" y="505"/>
                  </a:lnTo>
                  <a:lnTo>
                    <a:pt x="271" y="505"/>
                  </a:lnTo>
                  <a:lnTo>
                    <a:pt x="230" y="504"/>
                  </a:lnTo>
                  <a:lnTo>
                    <a:pt x="149" y="505"/>
                  </a:lnTo>
                  <a:lnTo>
                    <a:pt x="137" y="508"/>
                  </a:lnTo>
                  <a:lnTo>
                    <a:pt x="129" y="517"/>
                  </a:lnTo>
                  <a:lnTo>
                    <a:pt x="124" y="530"/>
                  </a:lnTo>
                  <a:lnTo>
                    <a:pt x="124" y="547"/>
                  </a:lnTo>
                  <a:lnTo>
                    <a:pt x="126" y="559"/>
                  </a:lnTo>
                  <a:lnTo>
                    <a:pt x="131" y="569"/>
                  </a:lnTo>
                  <a:lnTo>
                    <a:pt x="139" y="575"/>
                  </a:lnTo>
                  <a:lnTo>
                    <a:pt x="153" y="577"/>
                  </a:lnTo>
                  <a:lnTo>
                    <a:pt x="171" y="577"/>
                  </a:lnTo>
                  <a:lnTo>
                    <a:pt x="227" y="577"/>
                  </a:lnTo>
                  <a:lnTo>
                    <a:pt x="227" y="575"/>
                  </a:lnTo>
                  <a:lnTo>
                    <a:pt x="308" y="575"/>
                  </a:lnTo>
                  <a:lnTo>
                    <a:pt x="321" y="572"/>
                  </a:lnTo>
                  <a:lnTo>
                    <a:pt x="330" y="565"/>
                  </a:lnTo>
                  <a:lnTo>
                    <a:pt x="335" y="554"/>
                  </a:lnTo>
                  <a:lnTo>
                    <a:pt x="337" y="541"/>
                  </a:lnTo>
                  <a:close/>
                  <a:moveTo>
                    <a:pt x="462" y="246"/>
                  </a:moveTo>
                  <a:lnTo>
                    <a:pt x="454" y="169"/>
                  </a:lnTo>
                  <a:lnTo>
                    <a:pt x="421" y="100"/>
                  </a:lnTo>
                  <a:lnTo>
                    <a:pt x="413" y="91"/>
                  </a:lnTo>
                  <a:lnTo>
                    <a:pt x="413" y="229"/>
                  </a:lnTo>
                  <a:lnTo>
                    <a:pt x="410" y="260"/>
                  </a:lnTo>
                  <a:lnTo>
                    <a:pt x="402" y="291"/>
                  </a:lnTo>
                  <a:lnTo>
                    <a:pt x="387" y="321"/>
                  </a:lnTo>
                  <a:lnTo>
                    <a:pt x="362" y="358"/>
                  </a:lnTo>
                  <a:lnTo>
                    <a:pt x="350" y="377"/>
                  </a:lnTo>
                  <a:lnTo>
                    <a:pt x="338" y="397"/>
                  </a:lnTo>
                  <a:lnTo>
                    <a:pt x="331" y="409"/>
                  </a:lnTo>
                  <a:lnTo>
                    <a:pt x="322" y="413"/>
                  </a:lnTo>
                  <a:lnTo>
                    <a:pt x="309" y="412"/>
                  </a:lnTo>
                  <a:lnTo>
                    <a:pt x="296" y="412"/>
                  </a:lnTo>
                  <a:lnTo>
                    <a:pt x="288" y="412"/>
                  </a:lnTo>
                  <a:lnTo>
                    <a:pt x="267" y="412"/>
                  </a:lnTo>
                  <a:lnTo>
                    <a:pt x="225" y="412"/>
                  </a:lnTo>
                  <a:lnTo>
                    <a:pt x="225" y="410"/>
                  </a:lnTo>
                  <a:lnTo>
                    <a:pt x="199" y="411"/>
                  </a:lnTo>
                  <a:lnTo>
                    <a:pt x="173" y="414"/>
                  </a:lnTo>
                  <a:lnTo>
                    <a:pt x="147" y="413"/>
                  </a:lnTo>
                  <a:lnTo>
                    <a:pt x="126" y="407"/>
                  </a:lnTo>
                  <a:lnTo>
                    <a:pt x="109" y="392"/>
                  </a:lnTo>
                  <a:lnTo>
                    <a:pt x="96" y="370"/>
                  </a:lnTo>
                  <a:lnTo>
                    <a:pt x="85" y="346"/>
                  </a:lnTo>
                  <a:lnTo>
                    <a:pt x="73" y="322"/>
                  </a:lnTo>
                  <a:lnTo>
                    <a:pt x="52" y="271"/>
                  </a:lnTo>
                  <a:lnTo>
                    <a:pt x="46" y="221"/>
                  </a:lnTo>
                  <a:lnTo>
                    <a:pt x="57" y="171"/>
                  </a:lnTo>
                  <a:lnTo>
                    <a:pt x="83" y="123"/>
                  </a:lnTo>
                  <a:lnTo>
                    <a:pt x="121" y="84"/>
                  </a:lnTo>
                  <a:lnTo>
                    <a:pt x="164" y="59"/>
                  </a:lnTo>
                  <a:lnTo>
                    <a:pt x="213" y="49"/>
                  </a:lnTo>
                  <a:lnTo>
                    <a:pt x="267" y="53"/>
                  </a:lnTo>
                  <a:lnTo>
                    <a:pt x="319" y="71"/>
                  </a:lnTo>
                  <a:lnTo>
                    <a:pt x="361" y="102"/>
                  </a:lnTo>
                  <a:lnTo>
                    <a:pt x="390" y="144"/>
                  </a:lnTo>
                  <a:lnTo>
                    <a:pt x="409" y="196"/>
                  </a:lnTo>
                  <a:lnTo>
                    <a:pt x="413" y="229"/>
                  </a:lnTo>
                  <a:lnTo>
                    <a:pt x="413" y="91"/>
                  </a:lnTo>
                  <a:lnTo>
                    <a:pt x="370" y="49"/>
                  </a:lnTo>
                  <a:lnTo>
                    <a:pt x="365" y="43"/>
                  </a:lnTo>
                  <a:lnTo>
                    <a:pt x="295" y="9"/>
                  </a:lnTo>
                  <a:lnTo>
                    <a:pt x="219" y="0"/>
                  </a:lnTo>
                  <a:lnTo>
                    <a:pt x="145" y="16"/>
                  </a:lnTo>
                  <a:lnTo>
                    <a:pt x="78" y="56"/>
                  </a:lnTo>
                  <a:lnTo>
                    <a:pt x="28" y="117"/>
                  </a:lnTo>
                  <a:lnTo>
                    <a:pt x="2" y="189"/>
                  </a:lnTo>
                  <a:lnTo>
                    <a:pt x="0" y="266"/>
                  </a:lnTo>
                  <a:lnTo>
                    <a:pt x="25" y="341"/>
                  </a:lnTo>
                  <a:lnTo>
                    <a:pt x="40" y="369"/>
                  </a:lnTo>
                  <a:lnTo>
                    <a:pt x="56" y="397"/>
                  </a:lnTo>
                  <a:lnTo>
                    <a:pt x="71" y="425"/>
                  </a:lnTo>
                  <a:lnTo>
                    <a:pt x="86" y="452"/>
                  </a:lnTo>
                  <a:lnTo>
                    <a:pt x="92" y="465"/>
                  </a:lnTo>
                  <a:lnTo>
                    <a:pt x="100" y="468"/>
                  </a:lnTo>
                  <a:lnTo>
                    <a:pt x="141" y="468"/>
                  </a:lnTo>
                  <a:lnTo>
                    <a:pt x="184" y="468"/>
                  </a:lnTo>
                  <a:lnTo>
                    <a:pt x="282" y="468"/>
                  </a:lnTo>
                  <a:lnTo>
                    <a:pt x="323" y="467"/>
                  </a:lnTo>
                  <a:lnTo>
                    <a:pt x="346" y="467"/>
                  </a:lnTo>
                  <a:lnTo>
                    <a:pt x="356" y="465"/>
                  </a:lnTo>
                  <a:lnTo>
                    <a:pt x="359" y="460"/>
                  </a:lnTo>
                  <a:lnTo>
                    <a:pt x="389" y="414"/>
                  </a:lnTo>
                  <a:lnTo>
                    <a:pt x="390" y="413"/>
                  </a:lnTo>
                  <a:lnTo>
                    <a:pt x="403" y="392"/>
                  </a:lnTo>
                  <a:lnTo>
                    <a:pt x="424" y="358"/>
                  </a:lnTo>
                  <a:lnTo>
                    <a:pt x="442" y="322"/>
                  </a:lnTo>
                  <a:lnTo>
                    <a:pt x="462" y="2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
        <p:nvSpPr>
          <p:cNvPr id="25" name="WordArt 6"/>
          <p:cNvSpPr>
            <a:spLocks noChangeArrowheads="1" noChangeShapeType="1" noTextEdit="1"/>
          </p:cNvSpPr>
          <p:nvPr/>
        </p:nvSpPr>
        <p:spPr bwMode="auto">
          <a:xfrm rot="17160000">
            <a:off x="1731336" y="6499325"/>
            <a:ext cx="31750" cy="10144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endParaRPr lang="fr-FR" sz="800" b="1" spc="0" dirty="0">
              <a:ln>
                <a:noFill/>
              </a:ln>
              <a:solidFill>
                <a:srgbClr val="368DDD"/>
              </a:solidFill>
              <a:latin typeface="Arial" panose="020B0604020202020204" pitchFamily="34" charset="0"/>
              <a:cs typeface="Arial" panose="020B0604020202020204" pitchFamily="34" charset="0"/>
            </a:endParaRPr>
          </a:p>
        </p:txBody>
      </p:sp>
      <p:sp>
        <p:nvSpPr>
          <p:cNvPr id="27" name="WordArt 4"/>
          <p:cNvSpPr>
            <a:spLocks noChangeArrowheads="1" noChangeShapeType="1" noTextEdit="1"/>
          </p:cNvSpPr>
          <p:nvPr/>
        </p:nvSpPr>
        <p:spPr bwMode="auto">
          <a:xfrm rot="18720000">
            <a:off x="1782118" y="6377120"/>
            <a:ext cx="57150" cy="10144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endParaRPr lang="fr-FR" sz="800" b="1" spc="0" dirty="0">
              <a:ln>
                <a:noFill/>
              </a:ln>
              <a:solidFill>
                <a:srgbClr val="368DDD"/>
              </a:solidFill>
              <a:latin typeface="Arial" panose="020B0604020202020204" pitchFamily="34" charset="0"/>
              <a:cs typeface="Arial" panose="020B0604020202020204" pitchFamily="34" charset="0"/>
            </a:endParaRPr>
          </a:p>
        </p:txBody>
      </p:sp>
      <p:sp>
        <p:nvSpPr>
          <p:cNvPr id="33" name="Rectangle 32"/>
          <p:cNvSpPr/>
          <p:nvPr/>
        </p:nvSpPr>
        <p:spPr>
          <a:xfrm>
            <a:off x="2970650" y="1353545"/>
            <a:ext cx="4530525" cy="461665"/>
          </a:xfrm>
          <a:prstGeom prst="rect">
            <a:avLst/>
          </a:prstGeom>
        </p:spPr>
        <p:txBody>
          <a:bodyPr wrap="square">
            <a:spAutoFit/>
          </a:bodyPr>
          <a:lstStyle/>
          <a:p>
            <a:pPr algn="ctr"/>
            <a:r>
              <a:rPr lang="en-US" altLang="fr-FR" sz="2400" b="1" i="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Levels </a:t>
            </a:r>
            <a:r>
              <a:rPr lang="en-US" altLang="fr-FR" sz="2400" b="1" i="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of intervention control</a:t>
            </a:r>
            <a:endParaRPr lang="fr-FR" sz="2400" i="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20419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24</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Methods&amp;Results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graphicFrame>
        <p:nvGraphicFramePr>
          <p:cNvPr id="13" name="Table 12"/>
          <p:cNvGraphicFramePr>
            <a:graphicFrameLocks noGrp="1"/>
          </p:cNvGraphicFramePr>
          <p:nvPr>
            <p:extLst>
              <p:ext uri="{D42A27DB-BD31-4B8C-83A1-F6EECF244321}">
                <p14:modId xmlns:p14="http://schemas.microsoft.com/office/powerpoint/2010/main" val="1203359297"/>
              </p:ext>
            </p:extLst>
          </p:nvPr>
        </p:nvGraphicFramePr>
        <p:xfrm>
          <a:off x="392537" y="1546005"/>
          <a:ext cx="8315729" cy="908200"/>
        </p:xfrm>
        <a:graphic>
          <a:graphicData uri="http://schemas.openxmlformats.org/drawingml/2006/table">
            <a:tbl>
              <a:tblPr firstRow="1" firstCol="1" bandRow="1">
                <a:tableStyleId>{5C22544A-7EE6-4342-B048-85BDC9FD1C3A}</a:tableStyleId>
              </a:tblPr>
              <a:tblGrid>
                <a:gridCol w="2205839">
                  <a:extLst>
                    <a:ext uri="{9D8B030D-6E8A-4147-A177-3AD203B41FA5}">
                      <a16:colId xmlns:a16="http://schemas.microsoft.com/office/drawing/2014/main" xmlns="" val="2857625435"/>
                    </a:ext>
                  </a:extLst>
                </a:gridCol>
                <a:gridCol w="1919439">
                  <a:extLst>
                    <a:ext uri="{9D8B030D-6E8A-4147-A177-3AD203B41FA5}">
                      <a16:colId xmlns:a16="http://schemas.microsoft.com/office/drawing/2014/main" xmlns="" val="1868093527"/>
                    </a:ext>
                  </a:extLst>
                </a:gridCol>
                <a:gridCol w="2083751">
                  <a:extLst>
                    <a:ext uri="{9D8B030D-6E8A-4147-A177-3AD203B41FA5}">
                      <a16:colId xmlns:a16="http://schemas.microsoft.com/office/drawing/2014/main" xmlns="" val="2693788336"/>
                    </a:ext>
                  </a:extLst>
                </a:gridCol>
                <a:gridCol w="2106700">
                  <a:extLst>
                    <a:ext uri="{9D8B030D-6E8A-4147-A177-3AD203B41FA5}">
                      <a16:colId xmlns:a16="http://schemas.microsoft.com/office/drawing/2014/main" xmlns="" val="2757677984"/>
                    </a:ext>
                  </a:extLst>
                </a:gridCol>
              </a:tblGrid>
              <a:tr h="420520">
                <a:tc gridSpan="4">
                  <a:txBody>
                    <a:bodyPr/>
                    <a:lstStyle/>
                    <a:p>
                      <a:pPr marL="2087245" marR="2075180" algn="ctr">
                        <a:spcBef>
                          <a:spcPts val="240"/>
                        </a:spcBef>
                        <a:spcAft>
                          <a:spcPts val="0"/>
                        </a:spcAft>
                      </a:pPr>
                      <a:r>
                        <a:rPr lang="en-US" sz="1800" b="1" dirty="0">
                          <a:solidFill>
                            <a:srgbClr val="FFFF00"/>
                          </a:solidFill>
                          <a:effectLst/>
                          <a:latin typeface="Times New Roman" panose="02020603050405020304" pitchFamily="18" charset="0"/>
                          <a:cs typeface="Times New Roman" panose="02020603050405020304" pitchFamily="18" charset="0"/>
                        </a:rPr>
                        <a:t>Components</a:t>
                      </a:r>
                      <a:r>
                        <a:rPr lang="en-US" sz="1800" b="1" spc="5" dirty="0">
                          <a:solidFill>
                            <a:srgbClr val="FFFF00"/>
                          </a:solidFill>
                          <a:effectLst/>
                          <a:latin typeface="Times New Roman" panose="02020603050405020304" pitchFamily="18" charset="0"/>
                          <a:cs typeface="Times New Roman" panose="02020603050405020304" pitchFamily="18" charset="0"/>
                        </a:rPr>
                        <a:t> </a:t>
                      </a:r>
                      <a:r>
                        <a:rPr lang="en-US" sz="1800" b="1" dirty="0">
                          <a:solidFill>
                            <a:srgbClr val="FFFF00"/>
                          </a:solidFill>
                          <a:effectLst/>
                          <a:latin typeface="Times New Roman" panose="02020603050405020304" pitchFamily="18" charset="0"/>
                          <a:cs typeface="Times New Roman" panose="02020603050405020304" pitchFamily="18" charset="0"/>
                        </a:rPr>
                        <a:t>of</a:t>
                      </a:r>
                      <a:r>
                        <a:rPr lang="en-US" sz="1800" b="1" spc="10" dirty="0">
                          <a:solidFill>
                            <a:srgbClr val="FFFF00"/>
                          </a:solidFill>
                          <a:effectLst/>
                          <a:latin typeface="Times New Roman" panose="02020603050405020304" pitchFamily="18" charset="0"/>
                          <a:cs typeface="Times New Roman" panose="02020603050405020304" pitchFamily="18" charset="0"/>
                        </a:rPr>
                        <a:t> </a:t>
                      </a:r>
                      <a:r>
                        <a:rPr lang="en-US" sz="1800" b="1" dirty="0">
                          <a:solidFill>
                            <a:srgbClr val="FFFF00"/>
                          </a:solidFill>
                          <a:effectLst/>
                          <a:latin typeface="Times New Roman" panose="02020603050405020304" pitchFamily="18" charset="0"/>
                          <a:cs typeface="Times New Roman" panose="02020603050405020304" pitchFamily="18" charset="0"/>
                        </a:rPr>
                        <a:t>an</a:t>
                      </a:r>
                      <a:r>
                        <a:rPr lang="en-US" sz="1800" b="1" spc="10" dirty="0">
                          <a:solidFill>
                            <a:srgbClr val="FFFF00"/>
                          </a:solidFill>
                          <a:effectLst/>
                          <a:latin typeface="Times New Roman" panose="02020603050405020304" pitchFamily="18" charset="0"/>
                          <a:cs typeface="Times New Roman" panose="02020603050405020304" pitchFamily="18" charset="0"/>
                        </a:rPr>
                        <a:t> </a:t>
                      </a:r>
                      <a:r>
                        <a:rPr lang="en-US" sz="1800" b="1" dirty="0">
                          <a:solidFill>
                            <a:srgbClr val="FFFF00"/>
                          </a:solidFill>
                          <a:effectLst/>
                          <a:latin typeface="Times New Roman" panose="02020603050405020304" pitchFamily="18" charset="0"/>
                          <a:cs typeface="Times New Roman" panose="02020603050405020304" pitchFamily="18" charset="0"/>
                        </a:rPr>
                        <a:t>indicator</a:t>
                      </a:r>
                      <a:endParaRPr lang="fr-FR" sz="1800" b="1" dirty="0">
                        <a:solidFill>
                          <a:srgbClr val="FFFF00"/>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hMerge="1">
                  <a:txBody>
                    <a:bodyPr/>
                    <a:lstStyle/>
                    <a:p>
                      <a:endParaRPr lang="fr-FR"/>
                    </a:p>
                  </a:txBody>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xmlns="" val="2815483630"/>
                  </a:ext>
                </a:extLst>
              </a:tr>
              <a:tr h="486699">
                <a:tc>
                  <a:txBody>
                    <a:bodyPr/>
                    <a:lstStyle/>
                    <a:p>
                      <a:pPr marL="123825" algn="ctr" defTabSz="914400" rtl="0" eaLnBrk="1" latinLnBrk="0" hangingPunct="1">
                        <a:spcBef>
                          <a:spcPts val="310"/>
                        </a:spcBef>
                        <a:spcAft>
                          <a:spcPts val="0"/>
                        </a:spcAft>
                      </a:pPr>
                      <a:r>
                        <a:rPr lang="en-US" sz="1600" b="1" kern="1200" dirty="0">
                          <a:solidFill>
                            <a:schemeClr val="dk1"/>
                          </a:solidFill>
                          <a:effectLst/>
                          <a:latin typeface="Times New Roman" panose="02020603050405020304" pitchFamily="18" charset="0"/>
                          <a:ea typeface="+mn-ea"/>
                          <a:cs typeface="Times New Roman" panose="02020603050405020304" pitchFamily="18" charset="0"/>
                        </a:rPr>
                        <a:t>What is to be measured</a:t>
                      </a:r>
                      <a:endParaRPr lang="fr-FR" sz="1600" b="1" kern="1200" dirty="0">
                        <a:solidFill>
                          <a:schemeClr val="dk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123825" algn="ctr">
                        <a:spcBef>
                          <a:spcPts val="310"/>
                        </a:spcBef>
                        <a:spcAft>
                          <a:spcPts val="0"/>
                        </a:spcAft>
                      </a:pPr>
                      <a:r>
                        <a:rPr lang="en-US" sz="1600" b="1" dirty="0">
                          <a:effectLst/>
                          <a:latin typeface="Times New Roman" panose="02020603050405020304" pitchFamily="18" charset="0"/>
                          <a:cs typeface="Times New Roman" panose="02020603050405020304" pitchFamily="18" charset="0"/>
                        </a:rPr>
                        <a:t>Unit</a:t>
                      </a:r>
                      <a:r>
                        <a:rPr lang="en-US" sz="1600" b="1" spc="-1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of</a:t>
                      </a:r>
                      <a:r>
                        <a:rPr lang="en-US" sz="1600" b="1" spc="-10"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measurement</a:t>
                      </a:r>
                      <a:endParaRPr lang="fr-FR" sz="1600" b="1"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274320" algn="ctr">
                        <a:spcBef>
                          <a:spcPts val="310"/>
                        </a:spcBef>
                        <a:spcAft>
                          <a:spcPts val="0"/>
                        </a:spcAft>
                      </a:pPr>
                      <a:r>
                        <a:rPr lang="en-US" sz="1600" b="1" dirty="0">
                          <a:effectLst/>
                          <a:latin typeface="Times New Roman" panose="02020603050405020304" pitchFamily="18" charset="0"/>
                          <a:cs typeface="Times New Roman" panose="02020603050405020304" pitchFamily="18" charset="0"/>
                        </a:rPr>
                        <a:t>Target</a:t>
                      </a:r>
                      <a:r>
                        <a:rPr lang="en-US" sz="1600" b="1" spc="9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population</a:t>
                      </a:r>
                      <a:endParaRPr lang="fr-FR" sz="1600" b="1"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229235" algn="ctr">
                        <a:spcBef>
                          <a:spcPts val="310"/>
                        </a:spcBef>
                        <a:spcAft>
                          <a:spcPts val="0"/>
                        </a:spcAft>
                      </a:pPr>
                      <a:r>
                        <a:rPr lang="en-US" sz="1600" b="1" dirty="0">
                          <a:effectLst/>
                          <a:latin typeface="Times New Roman" panose="02020603050405020304" pitchFamily="18" charset="0"/>
                          <a:cs typeface="Times New Roman" panose="02020603050405020304" pitchFamily="18" charset="0"/>
                        </a:rPr>
                        <a:t>Direction</a:t>
                      </a:r>
                      <a:r>
                        <a:rPr lang="en-US" sz="1600" b="1" spc="-1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of</a:t>
                      </a:r>
                      <a:r>
                        <a:rPr lang="en-US" sz="1600" b="1" spc="-10"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change</a:t>
                      </a:r>
                      <a:endParaRPr lang="fr-FR" sz="1600" b="1"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1304703873"/>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2965382225"/>
              </p:ext>
            </p:extLst>
          </p:nvPr>
        </p:nvGraphicFramePr>
        <p:xfrm>
          <a:off x="392537" y="2516051"/>
          <a:ext cx="8044840" cy="3551587"/>
        </p:xfrm>
        <a:graphic>
          <a:graphicData uri="http://schemas.openxmlformats.org/drawingml/2006/table">
            <a:tbl>
              <a:tblPr firstRow="1" firstCol="1" bandRow="1">
                <a:tableStyleId>{5C22544A-7EE6-4342-B048-85BDC9FD1C3A}</a:tableStyleId>
              </a:tblPr>
              <a:tblGrid>
                <a:gridCol w="4132968">
                  <a:extLst>
                    <a:ext uri="{9D8B030D-6E8A-4147-A177-3AD203B41FA5}">
                      <a16:colId xmlns:a16="http://schemas.microsoft.com/office/drawing/2014/main" xmlns="" val="3887481209"/>
                    </a:ext>
                  </a:extLst>
                </a:gridCol>
                <a:gridCol w="3911872">
                  <a:extLst>
                    <a:ext uri="{9D8B030D-6E8A-4147-A177-3AD203B41FA5}">
                      <a16:colId xmlns:a16="http://schemas.microsoft.com/office/drawing/2014/main" xmlns="" val="2203095950"/>
                    </a:ext>
                  </a:extLst>
                </a:gridCol>
              </a:tblGrid>
              <a:tr h="289147">
                <a:tc>
                  <a:txBody>
                    <a:bodyPr/>
                    <a:lstStyle/>
                    <a:p>
                      <a:pPr marL="1316355" marR="1297305" algn="ctr">
                        <a:spcBef>
                          <a:spcPts val="290"/>
                        </a:spcBef>
                        <a:spcAft>
                          <a:spcPts val="0"/>
                        </a:spcAft>
                      </a:pPr>
                      <a:r>
                        <a:rPr lang="en-US" dirty="0">
                          <a:solidFill>
                            <a:srgbClr val="66FF33"/>
                          </a:solidFill>
                        </a:rPr>
                        <a:t>Qualitative</a:t>
                      </a:r>
                      <a:endParaRPr lang="fr-FR" dirty="0">
                        <a:solidFill>
                          <a:srgbClr val="66FF33"/>
                        </a:solidFill>
                      </a:endParaRPr>
                    </a:p>
                  </a:txBody>
                  <a:tcPr marL="0" marR="0" marT="0" marB="0"/>
                </a:tc>
                <a:tc>
                  <a:txBody>
                    <a:bodyPr/>
                    <a:lstStyle/>
                    <a:p>
                      <a:pPr marL="853440" marR="846455" algn="ctr">
                        <a:spcBef>
                          <a:spcPts val="290"/>
                        </a:spcBef>
                        <a:spcAft>
                          <a:spcPts val="0"/>
                        </a:spcAft>
                      </a:pPr>
                      <a:r>
                        <a:rPr lang="en-US" sz="1800" dirty="0">
                          <a:solidFill>
                            <a:srgbClr val="FF9518"/>
                          </a:solidFill>
                          <a:effectLst/>
                        </a:rPr>
                        <a:t>Quantitative</a:t>
                      </a:r>
                      <a:endParaRPr lang="fr-FR" sz="2400" dirty="0">
                        <a:solidFill>
                          <a:srgbClr val="FF9518"/>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xmlns="" val="1765749246"/>
                  </a:ext>
                </a:extLst>
              </a:tr>
              <a:tr h="3216378">
                <a:tc>
                  <a:txBody>
                    <a:bodyPr/>
                    <a:lstStyle/>
                    <a:p>
                      <a:pPr marL="123825" marR="144145" lvl="0" indent="-342900" algn="ctr" defTabSz="914400" rtl="0" eaLnBrk="1" latinLnBrk="0" hangingPunct="1">
                        <a:lnSpc>
                          <a:spcPct val="102000"/>
                        </a:lnSpc>
                        <a:spcBef>
                          <a:spcPts val="310"/>
                        </a:spcBef>
                        <a:spcAft>
                          <a:spcPts val="0"/>
                        </a:spcAft>
                        <a:buSzPts val="1000"/>
                        <a:buFont typeface="Trebuchet MS" panose="020B0603020202020204" pitchFamily="34" charset="0"/>
                        <a:buChar char="•"/>
                        <a:tabLst>
                          <a:tab pos="317500" algn="l"/>
                        </a:tabLst>
                      </a:pPr>
                      <a:r>
                        <a:rPr lang="en-US" sz="1400" b="1" kern="1200" dirty="0">
                          <a:solidFill>
                            <a:schemeClr val="bg1"/>
                          </a:solidFill>
                          <a:effectLst/>
                          <a:latin typeface="Times New Roman" panose="02020603050405020304" pitchFamily="18" charset="0"/>
                          <a:ea typeface="+mn-ea"/>
                          <a:cs typeface="Times New Roman" panose="02020603050405020304" pitchFamily="18" charset="0"/>
                        </a:rPr>
                        <a:t>Used to measure things that are subjective in nature, such as experience, opinions, perception and the quality and mastery of a new skills.</a:t>
                      </a:r>
                      <a:endParaRPr lang="fr-FR" sz="1400" b="1" kern="1200" dirty="0">
                        <a:solidFill>
                          <a:schemeClr val="bg1"/>
                        </a:solidFill>
                        <a:effectLst/>
                        <a:latin typeface="Times New Roman" panose="02020603050405020304" pitchFamily="18" charset="0"/>
                        <a:ea typeface="+mn-ea"/>
                        <a:cs typeface="Times New Roman" panose="02020603050405020304" pitchFamily="18" charset="0"/>
                      </a:endParaRPr>
                    </a:p>
                    <a:p>
                      <a:pPr marL="123825" marR="144780" lvl="0" indent="-342900" algn="ctr" defTabSz="914400" rtl="0" eaLnBrk="1" latinLnBrk="0" hangingPunct="1">
                        <a:lnSpc>
                          <a:spcPct val="102000"/>
                        </a:lnSpc>
                        <a:spcBef>
                          <a:spcPts val="310"/>
                        </a:spcBef>
                        <a:spcAft>
                          <a:spcPts val="0"/>
                        </a:spcAft>
                        <a:buSzPts val="1000"/>
                        <a:buFont typeface="Trebuchet MS" panose="020B0603020202020204" pitchFamily="34" charset="0"/>
                        <a:buChar char="•"/>
                        <a:tabLst>
                          <a:tab pos="317500" algn="l"/>
                        </a:tabLst>
                      </a:pPr>
                      <a:r>
                        <a:rPr lang="en-US" sz="1400" b="1" kern="1200" dirty="0">
                          <a:solidFill>
                            <a:schemeClr val="bg1"/>
                          </a:solidFill>
                          <a:effectLst/>
                          <a:latin typeface="Times New Roman" panose="02020603050405020304" pitchFamily="18" charset="0"/>
                          <a:ea typeface="+mn-ea"/>
                          <a:cs typeface="Times New Roman" panose="02020603050405020304" pitchFamily="18" charset="0"/>
                        </a:rPr>
                        <a:t>Can be expressed through changes in perception, experience, attitudes, awareness and others.</a:t>
                      </a:r>
                      <a:endParaRPr lang="fr-FR" sz="1400" b="1" kern="1200" dirty="0">
                        <a:solidFill>
                          <a:schemeClr val="bg1"/>
                        </a:solidFill>
                        <a:effectLst/>
                        <a:latin typeface="Times New Roman" panose="02020603050405020304" pitchFamily="18" charset="0"/>
                        <a:ea typeface="+mn-ea"/>
                        <a:cs typeface="Times New Roman" panose="02020603050405020304" pitchFamily="18" charset="0"/>
                      </a:endParaRPr>
                    </a:p>
                    <a:p>
                      <a:pPr marL="123825" lvl="0" indent="-342900" algn="ctr" defTabSz="914400" rtl="0" eaLnBrk="1" latinLnBrk="0" hangingPunct="1">
                        <a:spcBef>
                          <a:spcPts val="310"/>
                        </a:spcBef>
                        <a:spcAft>
                          <a:spcPts val="0"/>
                        </a:spcAft>
                        <a:buSzPts val="1000"/>
                        <a:buFont typeface="Trebuchet MS" panose="020B0603020202020204" pitchFamily="34" charset="0"/>
                        <a:buChar char="•"/>
                        <a:tabLst>
                          <a:tab pos="317500" algn="l"/>
                        </a:tabLst>
                      </a:pPr>
                      <a:r>
                        <a:rPr lang="en-US" sz="1400" b="1" kern="1200" dirty="0">
                          <a:solidFill>
                            <a:schemeClr val="bg1"/>
                          </a:solidFill>
                          <a:effectLst/>
                          <a:latin typeface="Times New Roman" panose="02020603050405020304" pitchFamily="18" charset="0"/>
                          <a:ea typeface="+mn-ea"/>
                          <a:cs typeface="Times New Roman" panose="02020603050405020304" pitchFamily="18" charset="0"/>
                        </a:rPr>
                        <a:t>Can also be numerical.</a:t>
                      </a:r>
                      <a:endParaRPr lang="fr-FR" sz="1400" b="1" kern="1200" dirty="0">
                        <a:solidFill>
                          <a:schemeClr val="bg1"/>
                        </a:solidFill>
                        <a:effectLst/>
                        <a:latin typeface="Times New Roman" panose="02020603050405020304" pitchFamily="18" charset="0"/>
                        <a:ea typeface="+mn-ea"/>
                        <a:cs typeface="Times New Roman" panose="02020603050405020304" pitchFamily="18" charset="0"/>
                      </a:endParaRPr>
                    </a:p>
                    <a:p>
                      <a:pPr marL="123825" algn="ctr" defTabSz="914400" rtl="0" eaLnBrk="1" latinLnBrk="0" hangingPunct="1">
                        <a:spcBef>
                          <a:spcPts val="310"/>
                        </a:spcBef>
                        <a:spcAft>
                          <a:spcPts val="0"/>
                        </a:spcAft>
                      </a:pPr>
                      <a:r>
                        <a:rPr lang="en-US" sz="1400" b="1" kern="1200" dirty="0">
                          <a:solidFill>
                            <a:schemeClr val="bg1"/>
                          </a:solidFill>
                          <a:effectLst/>
                          <a:latin typeface="Times New Roman" panose="02020603050405020304" pitchFamily="18" charset="0"/>
                          <a:ea typeface="+mn-ea"/>
                          <a:cs typeface="Times New Roman" panose="02020603050405020304" pitchFamily="18" charset="0"/>
                        </a:rPr>
                        <a:t> </a:t>
                      </a:r>
                      <a:endParaRPr lang="fr-FR" sz="1400" b="1" kern="1200" dirty="0">
                        <a:solidFill>
                          <a:schemeClr val="bg1"/>
                        </a:solidFill>
                        <a:effectLst/>
                        <a:latin typeface="Times New Roman" panose="02020603050405020304" pitchFamily="18" charset="0"/>
                        <a:ea typeface="+mn-ea"/>
                        <a:cs typeface="Times New Roman" panose="02020603050405020304" pitchFamily="18" charset="0"/>
                      </a:endParaRPr>
                    </a:p>
                    <a:p>
                      <a:pPr marL="123825" algn="ctr" defTabSz="914400" rtl="0" eaLnBrk="1" latinLnBrk="0" hangingPunct="1">
                        <a:spcBef>
                          <a:spcPts val="310"/>
                        </a:spcBef>
                        <a:spcAft>
                          <a:spcPts val="0"/>
                        </a:spcAft>
                      </a:pPr>
                      <a:r>
                        <a:rPr lang="en-US" sz="1400" b="1" kern="1200" dirty="0">
                          <a:solidFill>
                            <a:schemeClr val="bg1"/>
                          </a:solidFill>
                          <a:effectLst/>
                          <a:latin typeface="Times New Roman" panose="02020603050405020304" pitchFamily="18" charset="0"/>
                          <a:ea typeface="+mn-ea"/>
                          <a:cs typeface="Times New Roman" panose="02020603050405020304" pitchFamily="18" charset="0"/>
                        </a:rPr>
                        <a:t>Examples include the following:</a:t>
                      </a:r>
                      <a:endParaRPr lang="fr-FR" sz="1400" b="1" kern="1200" dirty="0">
                        <a:solidFill>
                          <a:schemeClr val="bg1"/>
                        </a:solidFill>
                        <a:effectLst/>
                        <a:latin typeface="Times New Roman" panose="02020603050405020304" pitchFamily="18" charset="0"/>
                        <a:ea typeface="+mn-ea"/>
                        <a:cs typeface="Times New Roman" panose="02020603050405020304" pitchFamily="18" charset="0"/>
                      </a:endParaRPr>
                    </a:p>
                    <a:p>
                      <a:pPr marL="123825" marR="144145" lvl="0" indent="-342900" algn="ctr" defTabSz="914400" rtl="0" eaLnBrk="1" latinLnBrk="0" hangingPunct="1">
                        <a:lnSpc>
                          <a:spcPct val="102000"/>
                        </a:lnSpc>
                        <a:spcBef>
                          <a:spcPts val="310"/>
                        </a:spcBef>
                        <a:spcAft>
                          <a:spcPts val="0"/>
                        </a:spcAft>
                        <a:buSzPts val="1000"/>
                        <a:buFont typeface="Trebuchet MS" panose="020B0603020202020204" pitchFamily="34" charset="0"/>
                        <a:buChar char="•"/>
                        <a:tabLst>
                          <a:tab pos="317500" algn="l"/>
                        </a:tabLst>
                      </a:pPr>
                      <a:r>
                        <a:rPr lang="en-US" sz="1400" b="1" kern="1200" dirty="0">
                          <a:solidFill>
                            <a:schemeClr val="bg1"/>
                          </a:solidFill>
                          <a:effectLst/>
                          <a:latin typeface="Times New Roman" panose="02020603050405020304" pitchFamily="18" charset="0"/>
                          <a:ea typeface="+mn-ea"/>
                          <a:cs typeface="Times New Roman" panose="02020603050405020304" pitchFamily="18" charset="0"/>
                        </a:rPr>
                        <a:t>Improved public perception of parliamentary effectiveness;</a:t>
                      </a:r>
                      <a:endParaRPr lang="fr-FR" sz="1400" b="1" kern="1200" dirty="0">
                        <a:solidFill>
                          <a:schemeClr val="bg1"/>
                        </a:solidFill>
                        <a:effectLst/>
                        <a:latin typeface="Times New Roman" panose="02020603050405020304" pitchFamily="18" charset="0"/>
                        <a:ea typeface="+mn-ea"/>
                        <a:cs typeface="Times New Roman" panose="02020603050405020304" pitchFamily="18" charset="0"/>
                      </a:endParaRPr>
                    </a:p>
                    <a:p>
                      <a:pPr marL="123825" marR="144145" lvl="0" indent="-342900" algn="ctr" defTabSz="914400" rtl="0" eaLnBrk="1" latinLnBrk="0" hangingPunct="1">
                        <a:lnSpc>
                          <a:spcPct val="102000"/>
                        </a:lnSpc>
                        <a:spcBef>
                          <a:spcPts val="310"/>
                        </a:spcBef>
                        <a:spcAft>
                          <a:spcPts val="0"/>
                        </a:spcAft>
                        <a:buSzPts val="1000"/>
                        <a:buFont typeface="Trebuchet MS" panose="020B0603020202020204" pitchFamily="34" charset="0"/>
                        <a:buChar char="•"/>
                        <a:tabLst>
                          <a:tab pos="317500" algn="l"/>
                        </a:tabLst>
                      </a:pPr>
                      <a:r>
                        <a:rPr lang="en-US" sz="1400" b="1" kern="1200" dirty="0">
                          <a:solidFill>
                            <a:schemeClr val="bg1"/>
                          </a:solidFill>
                          <a:effectLst/>
                          <a:latin typeface="Times New Roman" panose="02020603050405020304" pitchFamily="18" charset="0"/>
                          <a:ea typeface="+mn-ea"/>
                          <a:cs typeface="Times New Roman" panose="02020603050405020304" pitchFamily="18" charset="0"/>
                        </a:rPr>
                        <a:t>Percentage of households who state that they have changed their hygiene practices as a result of the training/ information received.</a:t>
                      </a:r>
                      <a:endParaRPr lang="fr-FR" sz="1400" b="1" kern="1200" dirty="0">
                        <a:solidFill>
                          <a:schemeClr val="bg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123825" marR="143510" lvl="0" indent="-342900" algn="ctr" defTabSz="914400" rtl="0" eaLnBrk="1" latinLnBrk="0" hangingPunct="1">
                        <a:lnSpc>
                          <a:spcPct val="102000"/>
                        </a:lnSpc>
                        <a:spcBef>
                          <a:spcPts val="310"/>
                        </a:spcBef>
                        <a:spcAft>
                          <a:spcPts val="0"/>
                        </a:spcAft>
                        <a:buSzPts val="1000"/>
                        <a:buFont typeface="Trebuchet MS" panose="020B0603020202020204" pitchFamily="34" charset="0"/>
                        <a:buChar char="•"/>
                        <a:tabLst>
                          <a:tab pos="318135" algn="l"/>
                        </a:tabLst>
                      </a:pPr>
                      <a:r>
                        <a:rPr lang="en-US" sz="1400" b="1" kern="1200" dirty="0">
                          <a:solidFill>
                            <a:schemeClr val="tx1"/>
                          </a:solidFill>
                          <a:effectLst/>
                          <a:latin typeface="Times New Roman" panose="02020603050405020304" pitchFamily="18" charset="0"/>
                          <a:ea typeface="+mn-ea"/>
                          <a:cs typeface="Times New Roman" panose="02020603050405020304" pitchFamily="18" charset="0"/>
                        </a:rPr>
                        <a:t>Used to measure things inherently objective and quantifiable, such as how many, how often, how much or how long.</a:t>
                      </a:r>
                      <a:endParaRPr lang="fr-FR" sz="1400" b="1" kern="1200" dirty="0">
                        <a:solidFill>
                          <a:schemeClr val="tx1"/>
                        </a:solidFill>
                        <a:effectLst/>
                        <a:latin typeface="Times New Roman" panose="02020603050405020304" pitchFamily="18" charset="0"/>
                        <a:ea typeface="+mn-ea"/>
                        <a:cs typeface="Times New Roman" panose="02020603050405020304" pitchFamily="18" charset="0"/>
                      </a:endParaRPr>
                    </a:p>
                    <a:p>
                      <a:pPr marL="123825" marR="143510" lvl="0" indent="-342900" algn="ctr" defTabSz="914400" rtl="0" eaLnBrk="1" latinLnBrk="0" hangingPunct="1">
                        <a:lnSpc>
                          <a:spcPct val="102000"/>
                        </a:lnSpc>
                        <a:spcBef>
                          <a:spcPts val="310"/>
                        </a:spcBef>
                        <a:spcAft>
                          <a:spcPts val="0"/>
                        </a:spcAft>
                        <a:buSzPts val="1000"/>
                        <a:buFont typeface="Trebuchet MS" panose="020B0603020202020204" pitchFamily="34" charset="0"/>
                        <a:buChar char="•"/>
                        <a:tabLst>
                          <a:tab pos="318135" algn="l"/>
                        </a:tabLst>
                      </a:pPr>
                      <a:r>
                        <a:rPr lang="en-US" sz="1400" b="1" kern="1200" dirty="0">
                          <a:solidFill>
                            <a:schemeClr val="tx1"/>
                          </a:solidFill>
                          <a:effectLst/>
                          <a:latin typeface="Times New Roman" panose="02020603050405020304" pitchFamily="18" charset="0"/>
                          <a:ea typeface="+mn-ea"/>
                          <a:cs typeface="Times New Roman" panose="02020603050405020304" pitchFamily="18" charset="0"/>
                        </a:rPr>
                        <a:t>Can be expressed in absolute figure, percentage, rate or ratio.</a:t>
                      </a:r>
                      <a:endParaRPr lang="fr-FR" sz="1400" b="1" kern="1200" dirty="0">
                        <a:solidFill>
                          <a:schemeClr val="tx1"/>
                        </a:solidFill>
                        <a:effectLst/>
                        <a:latin typeface="Times New Roman" panose="02020603050405020304" pitchFamily="18" charset="0"/>
                        <a:ea typeface="+mn-ea"/>
                        <a:cs typeface="Times New Roman" panose="02020603050405020304" pitchFamily="18" charset="0"/>
                      </a:endParaRPr>
                    </a:p>
                    <a:p>
                      <a:pPr marL="123825" algn="ctr" defTabSz="914400" rtl="0" eaLnBrk="1" latinLnBrk="0" hangingPunct="1">
                        <a:spcBef>
                          <a:spcPts val="310"/>
                        </a:spcBef>
                        <a:spcAft>
                          <a:spcPts val="0"/>
                        </a:spcAft>
                      </a:pPr>
                      <a:r>
                        <a:rPr lang="en-US" sz="1400" b="1" kern="1200" dirty="0">
                          <a:solidFill>
                            <a:schemeClr val="tx1"/>
                          </a:solidFill>
                          <a:effectLst/>
                          <a:latin typeface="Times New Roman" panose="02020603050405020304" pitchFamily="18" charset="0"/>
                          <a:ea typeface="+mn-ea"/>
                          <a:cs typeface="Times New Roman" panose="02020603050405020304" pitchFamily="18" charset="0"/>
                        </a:rPr>
                        <a:t> </a:t>
                      </a:r>
                      <a:endParaRPr lang="fr-FR" sz="1400" b="1" kern="1200" dirty="0">
                        <a:solidFill>
                          <a:schemeClr val="tx1"/>
                        </a:solidFill>
                        <a:effectLst/>
                        <a:latin typeface="Times New Roman" panose="02020603050405020304" pitchFamily="18" charset="0"/>
                        <a:ea typeface="+mn-ea"/>
                        <a:cs typeface="Times New Roman" panose="02020603050405020304" pitchFamily="18" charset="0"/>
                      </a:endParaRPr>
                    </a:p>
                    <a:p>
                      <a:pPr marL="123825" algn="ctr" defTabSz="914400" rtl="0" eaLnBrk="1" latinLnBrk="0" hangingPunct="1">
                        <a:spcBef>
                          <a:spcPts val="310"/>
                        </a:spcBef>
                        <a:spcAft>
                          <a:spcPts val="0"/>
                        </a:spcAft>
                      </a:pPr>
                      <a:r>
                        <a:rPr lang="en-US" sz="1400" b="1" kern="1200" dirty="0">
                          <a:solidFill>
                            <a:schemeClr val="tx1"/>
                          </a:solidFill>
                          <a:effectLst/>
                          <a:latin typeface="Times New Roman" panose="02020603050405020304" pitchFamily="18" charset="0"/>
                          <a:ea typeface="+mn-ea"/>
                          <a:cs typeface="Times New Roman" panose="02020603050405020304" pitchFamily="18" charset="0"/>
                        </a:rPr>
                        <a:t>Examples include the following:</a:t>
                      </a:r>
                      <a:endParaRPr lang="fr-FR" sz="1400" b="1" kern="1200" dirty="0">
                        <a:solidFill>
                          <a:schemeClr val="tx1"/>
                        </a:solidFill>
                        <a:effectLst/>
                        <a:latin typeface="Times New Roman" panose="02020603050405020304" pitchFamily="18" charset="0"/>
                        <a:ea typeface="+mn-ea"/>
                        <a:cs typeface="Times New Roman" panose="02020603050405020304" pitchFamily="18" charset="0"/>
                      </a:endParaRPr>
                    </a:p>
                    <a:p>
                      <a:pPr marL="123825" marR="143510" lvl="0" indent="-342900" algn="ctr" defTabSz="914400" rtl="0" eaLnBrk="1" latinLnBrk="0" hangingPunct="1">
                        <a:lnSpc>
                          <a:spcPct val="102000"/>
                        </a:lnSpc>
                        <a:spcBef>
                          <a:spcPts val="310"/>
                        </a:spcBef>
                        <a:spcAft>
                          <a:spcPts val="0"/>
                        </a:spcAft>
                        <a:buSzPts val="1000"/>
                        <a:buFont typeface="Trebuchet MS" panose="020B0603020202020204" pitchFamily="34" charset="0"/>
                        <a:buChar char="•"/>
                        <a:tabLst>
                          <a:tab pos="318135" algn="l"/>
                        </a:tabLst>
                      </a:pPr>
                      <a:r>
                        <a:rPr lang="en-US" sz="1400" b="1" kern="1200" dirty="0">
                          <a:solidFill>
                            <a:schemeClr val="tx1"/>
                          </a:solidFill>
                          <a:effectLst/>
                          <a:latin typeface="Times New Roman" panose="02020603050405020304" pitchFamily="18" charset="0"/>
                          <a:ea typeface="+mn-ea"/>
                          <a:cs typeface="Times New Roman" panose="02020603050405020304" pitchFamily="18" charset="0"/>
                        </a:rPr>
                        <a:t>The number of persons with access to each water point.</a:t>
                      </a:r>
                      <a:endParaRPr lang="fr-FR" sz="1400" b="1" kern="1200" dirty="0">
                        <a:solidFill>
                          <a:schemeClr val="tx1"/>
                        </a:solidFill>
                        <a:effectLst/>
                        <a:latin typeface="Times New Roman" panose="02020603050405020304" pitchFamily="18" charset="0"/>
                        <a:ea typeface="+mn-ea"/>
                        <a:cs typeface="Times New Roman" panose="02020603050405020304" pitchFamily="18" charset="0"/>
                      </a:endParaRPr>
                    </a:p>
                    <a:p>
                      <a:pPr marL="123825" marR="143510" lvl="0" indent="-342900" algn="ctr" defTabSz="914400" rtl="0" eaLnBrk="1" latinLnBrk="0" hangingPunct="1">
                        <a:lnSpc>
                          <a:spcPct val="102000"/>
                        </a:lnSpc>
                        <a:spcBef>
                          <a:spcPts val="310"/>
                        </a:spcBef>
                        <a:spcAft>
                          <a:spcPts val="0"/>
                        </a:spcAft>
                        <a:buSzPts val="1000"/>
                        <a:buFont typeface="Trebuchet MS" panose="020B0603020202020204" pitchFamily="34" charset="0"/>
                        <a:buChar char="•"/>
                        <a:tabLst>
                          <a:tab pos="318135" algn="l"/>
                        </a:tabLst>
                      </a:pPr>
                      <a:r>
                        <a:rPr lang="en-US" sz="1400" b="1" kern="1200" dirty="0">
                          <a:solidFill>
                            <a:schemeClr val="tx1"/>
                          </a:solidFill>
                          <a:effectLst/>
                          <a:latin typeface="Times New Roman" panose="02020603050405020304" pitchFamily="18" charset="0"/>
                          <a:ea typeface="+mn-ea"/>
                          <a:cs typeface="Times New Roman" panose="02020603050405020304" pitchFamily="18" charset="0"/>
                        </a:rPr>
                        <a:t>Percentage of surveyed citizens who say that they have access to a court system to resolve disputes.</a:t>
                      </a:r>
                      <a:endParaRPr lang="fr-FR" sz="1400" b="1" kern="1200" dirty="0">
                        <a:solidFill>
                          <a:schemeClr val="tx1"/>
                        </a:solidFill>
                        <a:effectLst/>
                        <a:latin typeface="Times New Roman" panose="02020603050405020304" pitchFamily="18" charset="0"/>
                        <a:ea typeface="+mn-ea"/>
                        <a:cs typeface="Times New Roman" panose="02020603050405020304" pitchFamily="18" charset="0"/>
                      </a:endParaRPr>
                    </a:p>
                  </a:txBody>
                  <a:tcPr marL="0" marR="0" marT="0" marB="0"/>
                </a:tc>
                <a:extLst>
                  <a:ext uri="{0D108BD9-81ED-4DB2-BD59-A6C34878D82A}">
                    <a16:rowId xmlns:a16="http://schemas.microsoft.com/office/drawing/2014/main" xmlns="" val="1213791420"/>
                  </a:ext>
                </a:extLst>
              </a:tr>
            </a:tbl>
          </a:graphicData>
        </a:graphic>
      </p:graphicFrame>
    </p:spTree>
    <p:extLst>
      <p:ext uri="{BB962C8B-B14F-4D97-AF65-F5344CB8AC3E}">
        <p14:creationId xmlns:p14="http://schemas.microsoft.com/office/powerpoint/2010/main" val="319943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25</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grpSp>
        <p:nvGrpSpPr>
          <p:cNvPr id="13" name="Group 2"/>
          <p:cNvGrpSpPr>
            <a:grpSpLocks/>
          </p:cNvGrpSpPr>
          <p:nvPr/>
        </p:nvGrpSpPr>
        <p:grpSpPr bwMode="auto">
          <a:xfrm>
            <a:off x="717501" y="821525"/>
            <a:ext cx="542925" cy="643047"/>
            <a:chOff x="970" y="5347"/>
            <a:chExt cx="854" cy="854"/>
          </a:xfrm>
        </p:grpSpPr>
        <p:sp>
          <p:nvSpPr>
            <p:cNvPr id="14" name="Freeform 3"/>
            <p:cNvSpPr>
              <a:spLocks/>
            </p:cNvSpPr>
            <p:nvPr/>
          </p:nvSpPr>
          <p:spPr bwMode="auto">
            <a:xfrm>
              <a:off x="980" y="5357"/>
              <a:ext cx="834" cy="834"/>
            </a:xfrm>
            <a:custGeom>
              <a:avLst/>
              <a:gdLst>
                <a:gd name="T0" fmla="+- 0 1397 980"/>
                <a:gd name="T1" fmla="*/ T0 w 834"/>
                <a:gd name="T2" fmla="+- 0 5357 5357"/>
                <a:gd name="T3" fmla="*/ 5357 h 834"/>
                <a:gd name="T4" fmla="+- 0 1322 980"/>
                <a:gd name="T5" fmla="*/ T4 w 834"/>
                <a:gd name="T6" fmla="+- 0 5364 5357"/>
                <a:gd name="T7" fmla="*/ 5364 h 834"/>
                <a:gd name="T8" fmla="+- 0 1252 980"/>
                <a:gd name="T9" fmla="*/ T8 w 834"/>
                <a:gd name="T10" fmla="+- 0 5383 5357"/>
                <a:gd name="T11" fmla="*/ 5383 h 834"/>
                <a:gd name="T12" fmla="+- 0 1187 980"/>
                <a:gd name="T13" fmla="*/ T12 w 834"/>
                <a:gd name="T14" fmla="+- 0 5414 5357"/>
                <a:gd name="T15" fmla="*/ 5414 h 834"/>
                <a:gd name="T16" fmla="+- 0 1129 980"/>
                <a:gd name="T17" fmla="*/ T16 w 834"/>
                <a:gd name="T18" fmla="+- 0 5455 5357"/>
                <a:gd name="T19" fmla="*/ 5455 h 834"/>
                <a:gd name="T20" fmla="+- 0 1078 980"/>
                <a:gd name="T21" fmla="*/ T20 w 834"/>
                <a:gd name="T22" fmla="+- 0 5505 5357"/>
                <a:gd name="T23" fmla="*/ 5505 h 834"/>
                <a:gd name="T24" fmla="+- 0 1037 980"/>
                <a:gd name="T25" fmla="*/ T24 w 834"/>
                <a:gd name="T26" fmla="+- 0 5564 5357"/>
                <a:gd name="T27" fmla="*/ 5564 h 834"/>
                <a:gd name="T28" fmla="+- 0 1006 980"/>
                <a:gd name="T29" fmla="*/ T28 w 834"/>
                <a:gd name="T30" fmla="+- 0 5629 5357"/>
                <a:gd name="T31" fmla="*/ 5629 h 834"/>
                <a:gd name="T32" fmla="+- 0 987 980"/>
                <a:gd name="T33" fmla="*/ T32 w 834"/>
                <a:gd name="T34" fmla="+- 0 5699 5357"/>
                <a:gd name="T35" fmla="*/ 5699 h 834"/>
                <a:gd name="T36" fmla="+- 0 980 980"/>
                <a:gd name="T37" fmla="*/ T36 w 834"/>
                <a:gd name="T38" fmla="+- 0 5774 5357"/>
                <a:gd name="T39" fmla="*/ 5774 h 834"/>
                <a:gd name="T40" fmla="+- 0 987 980"/>
                <a:gd name="T41" fmla="*/ T40 w 834"/>
                <a:gd name="T42" fmla="+- 0 5849 5357"/>
                <a:gd name="T43" fmla="*/ 5849 h 834"/>
                <a:gd name="T44" fmla="+- 0 1006 980"/>
                <a:gd name="T45" fmla="*/ T44 w 834"/>
                <a:gd name="T46" fmla="+- 0 5920 5357"/>
                <a:gd name="T47" fmla="*/ 5920 h 834"/>
                <a:gd name="T48" fmla="+- 0 1037 980"/>
                <a:gd name="T49" fmla="*/ T48 w 834"/>
                <a:gd name="T50" fmla="+- 0 5984 5357"/>
                <a:gd name="T51" fmla="*/ 5984 h 834"/>
                <a:gd name="T52" fmla="+- 0 1078 980"/>
                <a:gd name="T53" fmla="*/ T52 w 834"/>
                <a:gd name="T54" fmla="+- 0 6043 5357"/>
                <a:gd name="T55" fmla="*/ 6043 h 834"/>
                <a:gd name="T56" fmla="+- 0 1129 980"/>
                <a:gd name="T57" fmla="*/ T56 w 834"/>
                <a:gd name="T58" fmla="+- 0 6093 5357"/>
                <a:gd name="T59" fmla="*/ 6093 h 834"/>
                <a:gd name="T60" fmla="+- 0 1187 980"/>
                <a:gd name="T61" fmla="*/ T60 w 834"/>
                <a:gd name="T62" fmla="+- 0 6134 5357"/>
                <a:gd name="T63" fmla="*/ 6134 h 834"/>
                <a:gd name="T64" fmla="+- 0 1252 980"/>
                <a:gd name="T65" fmla="*/ T64 w 834"/>
                <a:gd name="T66" fmla="+- 0 6165 5357"/>
                <a:gd name="T67" fmla="*/ 6165 h 834"/>
                <a:gd name="T68" fmla="+- 0 1322 980"/>
                <a:gd name="T69" fmla="*/ T68 w 834"/>
                <a:gd name="T70" fmla="+- 0 6184 5357"/>
                <a:gd name="T71" fmla="*/ 6184 h 834"/>
                <a:gd name="T72" fmla="+- 0 1397 980"/>
                <a:gd name="T73" fmla="*/ T72 w 834"/>
                <a:gd name="T74" fmla="+- 0 6191 5357"/>
                <a:gd name="T75" fmla="*/ 6191 h 834"/>
                <a:gd name="T76" fmla="+- 0 1472 980"/>
                <a:gd name="T77" fmla="*/ T76 w 834"/>
                <a:gd name="T78" fmla="+- 0 6184 5357"/>
                <a:gd name="T79" fmla="*/ 6184 h 834"/>
                <a:gd name="T80" fmla="+- 0 1543 980"/>
                <a:gd name="T81" fmla="*/ T80 w 834"/>
                <a:gd name="T82" fmla="+- 0 6165 5357"/>
                <a:gd name="T83" fmla="*/ 6165 h 834"/>
                <a:gd name="T84" fmla="+- 0 1608 980"/>
                <a:gd name="T85" fmla="*/ T84 w 834"/>
                <a:gd name="T86" fmla="+- 0 6134 5357"/>
                <a:gd name="T87" fmla="*/ 6134 h 834"/>
                <a:gd name="T88" fmla="+- 0 1666 980"/>
                <a:gd name="T89" fmla="*/ T88 w 834"/>
                <a:gd name="T90" fmla="+- 0 6093 5357"/>
                <a:gd name="T91" fmla="*/ 6093 h 834"/>
                <a:gd name="T92" fmla="+- 0 1716 980"/>
                <a:gd name="T93" fmla="*/ T92 w 834"/>
                <a:gd name="T94" fmla="+- 0 6043 5357"/>
                <a:gd name="T95" fmla="*/ 6043 h 834"/>
                <a:gd name="T96" fmla="+- 0 1757 980"/>
                <a:gd name="T97" fmla="*/ T96 w 834"/>
                <a:gd name="T98" fmla="+- 0 5984 5357"/>
                <a:gd name="T99" fmla="*/ 5984 h 834"/>
                <a:gd name="T100" fmla="+- 0 1788 980"/>
                <a:gd name="T101" fmla="*/ T100 w 834"/>
                <a:gd name="T102" fmla="+- 0 5920 5357"/>
                <a:gd name="T103" fmla="*/ 5920 h 834"/>
                <a:gd name="T104" fmla="+- 0 1807 980"/>
                <a:gd name="T105" fmla="*/ T104 w 834"/>
                <a:gd name="T106" fmla="+- 0 5849 5357"/>
                <a:gd name="T107" fmla="*/ 5849 h 834"/>
                <a:gd name="T108" fmla="+- 0 1814 980"/>
                <a:gd name="T109" fmla="*/ T108 w 834"/>
                <a:gd name="T110" fmla="+- 0 5774 5357"/>
                <a:gd name="T111" fmla="*/ 5774 h 834"/>
                <a:gd name="T112" fmla="+- 0 1807 980"/>
                <a:gd name="T113" fmla="*/ T112 w 834"/>
                <a:gd name="T114" fmla="+- 0 5699 5357"/>
                <a:gd name="T115" fmla="*/ 5699 h 834"/>
                <a:gd name="T116" fmla="+- 0 1788 980"/>
                <a:gd name="T117" fmla="*/ T116 w 834"/>
                <a:gd name="T118" fmla="+- 0 5629 5357"/>
                <a:gd name="T119" fmla="*/ 5629 h 834"/>
                <a:gd name="T120" fmla="+- 0 1757 980"/>
                <a:gd name="T121" fmla="*/ T120 w 834"/>
                <a:gd name="T122" fmla="+- 0 5564 5357"/>
                <a:gd name="T123" fmla="*/ 5564 h 834"/>
                <a:gd name="T124" fmla="+- 0 1716 980"/>
                <a:gd name="T125" fmla="*/ T124 w 834"/>
                <a:gd name="T126" fmla="+- 0 5505 5357"/>
                <a:gd name="T127" fmla="*/ 5505 h 834"/>
                <a:gd name="T128" fmla="+- 0 1666 980"/>
                <a:gd name="T129" fmla="*/ T128 w 834"/>
                <a:gd name="T130" fmla="+- 0 5455 5357"/>
                <a:gd name="T131" fmla="*/ 5455 h 834"/>
                <a:gd name="T132" fmla="+- 0 1608 980"/>
                <a:gd name="T133" fmla="*/ T132 w 834"/>
                <a:gd name="T134" fmla="+- 0 5414 5357"/>
                <a:gd name="T135" fmla="*/ 5414 h 834"/>
                <a:gd name="T136" fmla="+- 0 1543 980"/>
                <a:gd name="T137" fmla="*/ T136 w 834"/>
                <a:gd name="T138" fmla="+- 0 5383 5357"/>
                <a:gd name="T139" fmla="*/ 5383 h 834"/>
                <a:gd name="T140" fmla="+- 0 1472 980"/>
                <a:gd name="T141" fmla="*/ T140 w 834"/>
                <a:gd name="T142" fmla="+- 0 5364 5357"/>
                <a:gd name="T143" fmla="*/ 5364 h 834"/>
                <a:gd name="T144" fmla="+- 0 1397 980"/>
                <a:gd name="T145" fmla="*/ T144 w 834"/>
                <a:gd name="T146" fmla="+- 0 5357 5357"/>
                <a:gd name="T147" fmla="*/ 5357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7"/>
                  </a:lnTo>
                  <a:lnTo>
                    <a:pt x="272" y="26"/>
                  </a:lnTo>
                  <a:lnTo>
                    <a:pt x="207" y="57"/>
                  </a:lnTo>
                  <a:lnTo>
                    <a:pt x="149" y="98"/>
                  </a:lnTo>
                  <a:lnTo>
                    <a:pt x="98" y="148"/>
                  </a:lnTo>
                  <a:lnTo>
                    <a:pt x="57" y="207"/>
                  </a:lnTo>
                  <a:lnTo>
                    <a:pt x="26" y="272"/>
                  </a:lnTo>
                  <a:lnTo>
                    <a:pt x="7" y="342"/>
                  </a:lnTo>
                  <a:lnTo>
                    <a:pt x="0" y="417"/>
                  </a:lnTo>
                  <a:lnTo>
                    <a:pt x="7" y="492"/>
                  </a:lnTo>
                  <a:lnTo>
                    <a:pt x="26" y="563"/>
                  </a:lnTo>
                  <a:lnTo>
                    <a:pt x="57" y="627"/>
                  </a:lnTo>
                  <a:lnTo>
                    <a:pt x="98" y="686"/>
                  </a:lnTo>
                  <a:lnTo>
                    <a:pt x="149" y="736"/>
                  </a:lnTo>
                  <a:lnTo>
                    <a:pt x="207" y="777"/>
                  </a:lnTo>
                  <a:lnTo>
                    <a:pt x="272" y="808"/>
                  </a:lnTo>
                  <a:lnTo>
                    <a:pt x="342" y="827"/>
                  </a:lnTo>
                  <a:lnTo>
                    <a:pt x="417" y="834"/>
                  </a:lnTo>
                  <a:lnTo>
                    <a:pt x="492" y="827"/>
                  </a:lnTo>
                  <a:lnTo>
                    <a:pt x="563" y="808"/>
                  </a:lnTo>
                  <a:lnTo>
                    <a:pt x="628" y="777"/>
                  </a:lnTo>
                  <a:lnTo>
                    <a:pt x="686" y="736"/>
                  </a:lnTo>
                  <a:lnTo>
                    <a:pt x="736" y="686"/>
                  </a:lnTo>
                  <a:lnTo>
                    <a:pt x="777" y="627"/>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close/>
                </a:path>
              </a:pathLst>
            </a:custGeom>
            <a:solidFill>
              <a:srgbClr val="F4B2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6" name="Freeform 4"/>
            <p:cNvSpPr>
              <a:spLocks/>
            </p:cNvSpPr>
            <p:nvPr/>
          </p:nvSpPr>
          <p:spPr bwMode="auto">
            <a:xfrm>
              <a:off x="980" y="5357"/>
              <a:ext cx="834" cy="834"/>
            </a:xfrm>
            <a:custGeom>
              <a:avLst/>
              <a:gdLst>
                <a:gd name="T0" fmla="+- 0 1397 980"/>
                <a:gd name="T1" fmla="*/ T0 w 834"/>
                <a:gd name="T2" fmla="+- 0 6191 5357"/>
                <a:gd name="T3" fmla="*/ 6191 h 834"/>
                <a:gd name="T4" fmla="+- 0 1472 980"/>
                <a:gd name="T5" fmla="*/ T4 w 834"/>
                <a:gd name="T6" fmla="+- 0 6184 5357"/>
                <a:gd name="T7" fmla="*/ 6184 h 834"/>
                <a:gd name="T8" fmla="+- 0 1543 980"/>
                <a:gd name="T9" fmla="*/ T8 w 834"/>
                <a:gd name="T10" fmla="+- 0 6165 5357"/>
                <a:gd name="T11" fmla="*/ 6165 h 834"/>
                <a:gd name="T12" fmla="+- 0 1608 980"/>
                <a:gd name="T13" fmla="*/ T12 w 834"/>
                <a:gd name="T14" fmla="+- 0 6134 5357"/>
                <a:gd name="T15" fmla="*/ 6134 h 834"/>
                <a:gd name="T16" fmla="+- 0 1666 980"/>
                <a:gd name="T17" fmla="*/ T16 w 834"/>
                <a:gd name="T18" fmla="+- 0 6093 5357"/>
                <a:gd name="T19" fmla="*/ 6093 h 834"/>
                <a:gd name="T20" fmla="+- 0 1716 980"/>
                <a:gd name="T21" fmla="*/ T20 w 834"/>
                <a:gd name="T22" fmla="+- 0 6043 5357"/>
                <a:gd name="T23" fmla="*/ 6043 h 834"/>
                <a:gd name="T24" fmla="+- 0 1757 980"/>
                <a:gd name="T25" fmla="*/ T24 w 834"/>
                <a:gd name="T26" fmla="+- 0 5984 5357"/>
                <a:gd name="T27" fmla="*/ 5984 h 834"/>
                <a:gd name="T28" fmla="+- 0 1788 980"/>
                <a:gd name="T29" fmla="*/ T28 w 834"/>
                <a:gd name="T30" fmla="+- 0 5920 5357"/>
                <a:gd name="T31" fmla="*/ 5920 h 834"/>
                <a:gd name="T32" fmla="+- 0 1807 980"/>
                <a:gd name="T33" fmla="*/ T32 w 834"/>
                <a:gd name="T34" fmla="+- 0 5849 5357"/>
                <a:gd name="T35" fmla="*/ 5849 h 834"/>
                <a:gd name="T36" fmla="+- 0 1814 980"/>
                <a:gd name="T37" fmla="*/ T36 w 834"/>
                <a:gd name="T38" fmla="+- 0 5774 5357"/>
                <a:gd name="T39" fmla="*/ 5774 h 834"/>
                <a:gd name="T40" fmla="+- 0 1807 980"/>
                <a:gd name="T41" fmla="*/ T40 w 834"/>
                <a:gd name="T42" fmla="+- 0 5699 5357"/>
                <a:gd name="T43" fmla="*/ 5699 h 834"/>
                <a:gd name="T44" fmla="+- 0 1788 980"/>
                <a:gd name="T45" fmla="*/ T44 w 834"/>
                <a:gd name="T46" fmla="+- 0 5629 5357"/>
                <a:gd name="T47" fmla="*/ 5629 h 834"/>
                <a:gd name="T48" fmla="+- 0 1757 980"/>
                <a:gd name="T49" fmla="*/ T48 w 834"/>
                <a:gd name="T50" fmla="+- 0 5564 5357"/>
                <a:gd name="T51" fmla="*/ 5564 h 834"/>
                <a:gd name="T52" fmla="+- 0 1716 980"/>
                <a:gd name="T53" fmla="*/ T52 w 834"/>
                <a:gd name="T54" fmla="+- 0 5505 5357"/>
                <a:gd name="T55" fmla="*/ 5505 h 834"/>
                <a:gd name="T56" fmla="+- 0 1666 980"/>
                <a:gd name="T57" fmla="*/ T56 w 834"/>
                <a:gd name="T58" fmla="+- 0 5455 5357"/>
                <a:gd name="T59" fmla="*/ 5455 h 834"/>
                <a:gd name="T60" fmla="+- 0 1608 980"/>
                <a:gd name="T61" fmla="*/ T60 w 834"/>
                <a:gd name="T62" fmla="+- 0 5414 5357"/>
                <a:gd name="T63" fmla="*/ 5414 h 834"/>
                <a:gd name="T64" fmla="+- 0 1543 980"/>
                <a:gd name="T65" fmla="*/ T64 w 834"/>
                <a:gd name="T66" fmla="+- 0 5383 5357"/>
                <a:gd name="T67" fmla="*/ 5383 h 834"/>
                <a:gd name="T68" fmla="+- 0 1472 980"/>
                <a:gd name="T69" fmla="*/ T68 w 834"/>
                <a:gd name="T70" fmla="+- 0 5364 5357"/>
                <a:gd name="T71" fmla="*/ 5364 h 834"/>
                <a:gd name="T72" fmla="+- 0 1397 980"/>
                <a:gd name="T73" fmla="*/ T72 w 834"/>
                <a:gd name="T74" fmla="+- 0 5357 5357"/>
                <a:gd name="T75" fmla="*/ 5357 h 834"/>
                <a:gd name="T76" fmla="+- 0 1322 980"/>
                <a:gd name="T77" fmla="*/ T76 w 834"/>
                <a:gd name="T78" fmla="+- 0 5364 5357"/>
                <a:gd name="T79" fmla="*/ 5364 h 834"/>
                <a:gd name="T80" fmla="+- 0 1252 980"/>
                <a:gd name="T81" fmla="*/ T80 w 834"/>
                <a:gd name="T82" fmla="+- 0 5383 5357"/>
                <a:gd name="T83" fmla="*/ 5383 h 834"/>
                <a:gd name="T84" fmla="+- 0 1187 980"/>
                <a:gd name="T85" fmla="*/ T84 w 834"/>
                <a:gd name="T86" fmla="+- 0 5414 5357"/>
                <a:gd name="T87" fmla="*/ 5414 h 834"/>
                <a:gd name="T88" fmla="+- 0 1129 980"/>
                <a:gd name="T89" fmla="*/ T88 w 834"/>
                <a:gd name="T90" fmla="+- 0 5455 5357"/>
                <a:gd name="T91" fmla="*/ 5455 h 834"/>
                <a:gd name="T92" fmla="+- 0 1078 980"/>
                <a:gd name="T93" fmla="*/ T92 w 834"/>
                <a:gd name="T94" fmla="+- 0 5505 5357"/>
                <a:gd name="T95" fmla="*/ 5505 h 834"/>
                <a:gd name="T96" fmla="+- 0 1037 980"/>
                <a:gd name="T97" fmla="*/ T96 w 834"/>
                <a:gd name="T98" fmla="+- 0 5564 5357"/>
                <a:gd name="T99" fmla="*/ 5564 h 834"/>
                <a:gd name="T100" fmla="+- 0 1006 980"/>
                <a:gd name="T101" fmla="*/ T100 w 834"/>
                <a:gd name="T102" fmla="+- 0 5629 5357"/>
                <a:gd name="T103" fmla="*/ 5629 h 834"/>
                <a:gd name="T104" fmla="+- 0 987 980"/>
                <a:gd name="T105" fmla="*/ T104 w 834"/>
                <a:gd name="T106" fmla="+- 0 5699 5357"/>
                <a:gd name="T107" fmla="*/ 5699 h 834"/>
                <a:gd name="T108" fmla="+- 0 980 980"/>
                <a:gd name="T109" fmla="*/ T108 w 834"/>
                <a:gd name="T110" fmla="+- 0 5774 5357"/>
                <a:gd name="T111" fmla="*/ 5774 h 834"/>
                <a:gd name="T112" fmla="+- 0 987 980"/>
                <a:gd name="T113" fmla="*/ T112 w 834"/>
                <a:gd name="T114" fmla="+- 0 5849 5357"/>
                <a:gd name="T115" fmla="*/ 5849 h 834"/>
                <a:gd name="T116" fmla="+- 0 1006 980"/>
                <a:gd name="T117" fmla="*/ T116 w 834"/>
                <a:gd name="T118" fmla="+- 0 5920 5357"/>
                <a:gd name="T119" fmla="*/ 5920 h 834"/>
                <a:gd name="T120" fmla="+- 0 1037 980"/>
                <a:gd name="T121" fmla="*/ T120 w 834"/>
                <a:gd name="T122" fmla="+- 0 5984 5357"/>
                <a:gd name="T123" fmla="*/ 5984 h 834"/>
                <a:gd name="T124" fmla="+- 0 1078 980"/>
                <a:gd name="T125" fmla="*/ T124 w 834"/>
                <a:gd name="T126" fmla="+- 0 6043 5357"/>
                <a:gd name="T127" fmla="*/ 6043 h 834"/>
                <a:gd name="T128" fmla="+- 0 1129 980"/>
                <a:gd name="T129" fmla="*/ T128 w 834"/>
                <a:gd name="T130" fmla="+- 0 6093 5357"/>
                <a:gd name="T131" fmla="*/ 6093 h 834"/>
                <a:gd name="T132" fmla="+- 0 1187 980"/>
                <a:gd name="T133" fmla="*/ T132 w 834"/>
                <a:gd name="T134" fmla="+- 0 6134 5357"/>
                <a:gd name="T135" fmla="*/ 6134 h 834"/>
                <a:gd name="T136" fmla="+- 0 1252 980"/>
                <a:gd name="T137" fmla="*/ T136 w 834"/>
                <a:gd name="T138" fmla="+- 0 6165 5357"/>
                <a:gd name="T139" fmla="*/ 6165 h 834"/>
                <a:gd name="T140" fmla="+- 0 1322 980"/>
                <a:gd name="T141" fmla="*/ T140 w 834"/>
                <a:gd name="T142" fmla="+- 0 6184 5357"/>
                <a:gd name="T143" fmla="*/ 6184 h 834"/>
                <a:gd name="T144" fmla="+- 0 1397 980"/>
                <a:gd name="T145" fmla="*/ T144 w 834"/>
                <a:gd name="T146" fmla="+- 0 6191 5357"/>
                <a:gd name="T147" fmla="*/ 619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834"/>
                  </a:moveTo>
                  <a:lnTo>
                    <a:pt x="492" y="827"/>
                  </a:lnTo>
                  <a:lnTo>
                    <a:pt x="563" y="808"/>
                  </a:lnTo>
                  <a:lnTo>
                    <a:pt x="628" y="777"/>
                  </a:lnTo>
                  <a:lnTo>
                    <a:pt x="686" y="736"/>
                  </a:lnTo>
                  <a:lnTo>
                    <a:pt x="736" y="686"/>
                  </a:lnTo>
                  <a:lnTo>
                    <a:pt x="777" y="627"/>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lnTo>
                    <a:pt x="342" y="7"/>
                  </a:lnTo>
                  <a:lnTo>
                    <a:pt x="272" y="26"/>
                  </a:lnTo>
                  <a:lnTo>
                    <a:pt x="207" y="57"/>
                  </a:lnTo>
                  <a:lnTo>
                    <a:pt x="149" y="98"/>
                  </a:lnTo>
                  <a:lnTo>
                    <a:pt x="98" y="148"/>
                  </a:lnTo>
                  <a:lnTo>
                    <a:pt x="57" y="207"/>
                  </a:lnTo>
                  <a:lnTo>
                    <a:pt x="26" y="272"/>
                  </a:lnTo>
                  <a:lnTo>
                    <a:pt x="7" y="342"/>
                  </a:lnTo>
                  <a:lnTo>
                    <a:pt x="0" y="417"/>
                  </a:lnTo>
                  <a:lnTo>
                    <a:pt x="7" y="492"/>
                  </a:lnTo>
                  <a:lnTo>
                    <a:pt x="26" y="563"/>
                  </a:lnTo>
                  <a:lnTo>
                    <a:pt x="57" y="627"/>
                  </a:lnTo>
                  <a:lnTo>
                    <a:pt x="98" y="686"/>
                  </a:lnTo>
                  <a:lnTo>
                    <a:pt x="149" y="736"/>
                  </a:lnTo>
                  <a:lnTo>
                    <a:pt x="207" y="777"/>
                  </a:lnTo>
                  <a:lnTo>
                    <a:pt x="272" y="808"/>
                  </a:lnTo>
                  <a:lnTo>
                    <a:pt x="342" y="827"/>
                  </a:lnTo>
                  <a:lnTo>
                    <a:pt x="417" y="834"/>
                  </a:lnTo>
                  <a:close/>
                </a:path>
              </a:pathLst>
            </a:custGeom>
            <a:noFill/>
            <a:ln w="12700">
              <a:solidFill>
                <a:srgbClr val="FFFFFF"/>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7" name="Freeform 5"/>
            <p:cNvSpPr>
              <a:spLocks/>
            </p:cNvSpPr>
            <p:nvPr/>
          </p:nvSpPr>
          <p:spPr bwMode="auto">
            <a:xfrm>
              <a:off x="1233" y="5425"/>
              <a:ext cx="471" cy="613"/>
            </a:xfrm>
            <a:custGeom>
              <a:avLst/>
              <a:gdLst>
                <a:gd name="T0" fmla="+- 0 1405 1233"/>
                <a:gd name="T1" fmla="*/ T0 w 471"/>
                <a:gd name="T2" fmla="+- 0 5431 5425"/>
                <a:gd name="T3" fmla="*/ 5431 h 613"/>
                <a:gd name="T4" fmla="+- 0 1328 1233"/>
                <a:gd name="T5" fmla="*/ T4 w 471"/>
                <a:gd name="T6" fmla="+- 0 5554 5425"/>
                <a:gd name="T7" fmla="*/ 5554 h 613"/>
                <a:gd name="T8" fmla="+- 0 1297 1233"/>
                <a:gd name="T9" fmla="*/ T8 w 471"/>
                <a:gd name="T10" fmla="+- 0 5622 5425"/>
                <a:gd name="T11" fmla="*/ 5622 h 613"/>
                <a:gd name="T12" fmla="+- 0 1247 1233"/>
                <a:gd name="T13" fmla="*/ T12 w 471"/>
                <a:gd name="T14" fmla="+- 0 5673 5425"/>
                <a:gd name="T15" fmla="*/ 5673 h 613"/>
                <a:gd name="T16" fmla="+- 0 1293 1233"/>
                <a:gd name="T17" fmla="*/ T16 w 471"/>
                <a:gd name="T18" fmla="+- 0 5703 5425"/>
                <a:gd name="T19" fmla="*/ 5703 h 613"/>
                <a:gd name="T20" fmla="+- 0 1375 1233"/>
                <a:gd name="T21" fmla="*/ T20 w 471"/>
                <a:gd name="T22" fmla="+- 0 5563 5425"/>
                <a:gd name="T23" fmla="*/ 5563 h 613"/>
                <a:gd name="T24" fmla="+- 0 1388 1233"/>
                <a:gd name="T25" fmla="*/ T24 w 471"/>
                <a:gd name="T26" fmla="+- 0 5510 5425"/>
                <a:gd name="T27" fmla="*/ 5510 h 613"/>
                <a:gd name="T28" fmla="+- 0 1412 1233"/>
                <a:gd name="T29" fmla="*/ T28 w 471"/>
                <a:gd name="T30" fmla="+- 0 5480 5425"/>
                <a:gd name="T31" fmla="*/ 5480 h 613"/>
                <a:gd name="T32" fmla="+- 0 1453 1233"/>
                <a:gd name="T33" fmla="*/ T32 w 471"/>
                <a:gd name="T34" fmla="+- 0 5476 5425"/>
                <a:gd name="T35" fmla="*/ 5476 h 613"/>
                <a:gd name="T36" fmla="+- 0 1485 1233"/>
                <a:gd name="T37" fmla="*/ T36 w 471"/>
                <a:gd name="T38" fmla="+- 0 5504 5425"/>
                <a:gd name="T39" fmla="*/ 5504 h 613"/>
                <a:gd name="T40" fmla="+- 0 1492 1233"/>
                <a:gd name="T41" fmla="*/ T40 w 471"/>
                <a:gd name="T42" fmla="+- 0 5546 5425"/>
                <a:gd name="T43" fmla="*/ 5546 h 613"/>
                <a:gd name="T44" fmla="+- 0 1491 1233"/>
                <a:gd name="T45" fmla="*/ T44 w 471"/>
                <a:gd name="T46" fmla="+- 0 5672 5425"/>
                <a:gd name="T47" fmla="*/ 5672 h 613"/>
                <a:gd name="T48" fmla="+- 0 1609 1233"/>
                <a:gd name="T49" fmla="*/ T48 w 471"/>
                <a:gd name="T50" fmla="+- 0 5730 5425"/>
                <a:gd name="T51" fmla="*/ 5730 h 613"/>
                <a:gd name="T52" fmla="+- 0 1634 1233"/>
                <a:gd name="T53" fmla="*/ T52 w 471"/>
                <a:gd name="T54" fmla="+- 0 5736 5425"/>
                <a:gd name="T55" fmla="*/ 5736 h 613"/>
                <a:gd name="T56" fmla="+- 0 1653 1233"/>
                <a:gd name="T57" fmla="*/ T56 w 471"/>
                <a:gd name="T58" fmla="+- 0 5754 5425"/>
                <a:gd name="T59" fmla="*/ 5754 h 613"/>
                <a:gd name="T60" fmla="+- 0 1655 1233"/>
                <a:gd name="T61" fmla="*/ T60 w 471"/>
                <a:gd name="T62" fmla="+- 0 5776 5425"/>
                <a:gd name="T63" fmla="*/ 5776 h 613"/>
                <a:gd name="T64" fmla="+- 0 1610 1233"/>
                <a:gd name="T65" fmla="*/ T64 w 471"/>
                <a:gd name="T66" fmla="+- 0 5835 5425"/>
                <a:gd name="T67" fmla="*/ 5835 h 613"/>
                <a:gd name="T68" fmla="+- 0 1608 1233"/>
                <a:gd name="T69" fmla="*/ T68 w 471"/>
                <a:gd name="T70" fmla="+- 0 5882 5425"/>
                <a:gd name="T71" fmla="*/ 5882 h 613"/>
                <a:gd name="T72" fmla="+- 0 1569 1233"/>
                <a:gd name="T73" fmla="*/ T72 w 471"/>
                <a:gd name="T74" fmla="+- 0 5907 5425"/>
                <a:gd name="T75" fmla="*/ 5907 h 613"/>
                <a:gd name="T76" fmla="+- 0 1559 1233"/>
                <a:gd name="T77" fmla="*/ T76 w 471"/>
                <a:gd name="T78" fmla="+- 0 5928 5425"/>
                <a:gd name="T79" fmla="*/ 5928 h 613"/>
                <a:gd name="T80" fmla="+- 0 1541 1233"/>
                <a:gd name="T81" fmla="*/ T80 w 471"/>
                <a:gd name="T82" fmla="+- 0 5938 5425"/>
                <a:gd name="T83" fmla="*/ 5938 h 613"/>
                <a:gd name="T84" fmla="+- 0 1423 1233"/>
                <a:gd name="T85" fmla="*/ T84 w 471"/>
                <a:gd name="T86" fmla="+- 0 5977 5425"/>
                <a:gd name="T87" fmla="*/ 5977 h 613"/>
                <a:gd name="T88" fmla="+- 0 1284 1233"/>
                <a:gd name="T89" fmla="*/ T88 w 471"/>
                <a:gd name="T90" fmla="+- 0 5971 5425"/>
                <a:gd name="T91" fmla="*/ 5971 h 613"/>
                <a:gd name="T92" fmla="+- 0 1238 1233"/>
                <a:gd name="T93" fmla="*/ T92 w 471"/>
                <a:gd name="T94" fmla="+- 0 5984 5425"/>
                <a:gd name="T95" fmla="*/ 5984 h 613"/>
                <a:gd name="T96" fmla="+- 0 1234 1233"/>
                <a:gd name="T97" fmla="*/ T96 w 471"/>
                <a:gd name="T98" fmla="+- 0 6032 5425"/>
                <a:gd name="T99" fmla="*/ 6032 h 613"/>
                <a:gd name="T100" fmla="+- 0 1373 1233"/>
                <a:gd name="T101" fmla="*/ T100 w 471"/>
                <a:gd name="T102" fmla="+- 0 6037 5425"/>
                <a:gd name="T103" fmla="*/ 6037 h 613"/>
                <a:gd name="T104" fmla="+- 0 1556 1233"/>
                <a:gd name="T105" fmla="*/ T104 w 471"/>
                <a:gd name="T106" fmla="+- 0 6023 5425"/>
                <a:gd name="T107" fmla="*/ 6023 h 613"/>
                <a:gd name="T108" fmla="+- 0 1600 1233"/>
                <a:gd name="T109" fmla="*/ T108 w 471"/>
                <a:gd name="T110" fmla="+- 0 5989 5425"/>
                <a:gd name="T111" fmla="*/ 5989 h 613"/>
                <a:gd name="T112" fmla="+- 0 1622 1233"/>
                <a:gd name="T113" fmla="*/ T112 w 471"/>
                <a:gd name="T114" fmla="+- 0 5974 5425"/>
                <a:gd name="T115" fmla="*/ 5974 h 613"/>
                <a:gd name="T116" fmla="+- 0 1632 1233"/>
                <a:gd name="T117" fmla="*/ T116 w 471"/>
                <a:gd name="T118" fmla="+- 0 5955 5425"/>
                <a:gd name="T119" fmla="*/ 5955 h 613"/>
                <a:gd name="T120" fmla="+- 0 1632 1233"/>
                <a:gd name="T121" fmla="*/ T120 w 471"/>
                <a:gd name="T122" fmla="+- 0 5925 5425"/>
                <a:gd name="T123" fmla="*/ 5925 h 613"/>
                <a:gd name="T124" fmla="+- 0 1638 1233"/>
                <a:gd name="T125" fmla="*/ T124 w 471"/>
                <a:gd name="T126" fmla="+- 0 5921 5425"/>
                <a:gd name="T127" fmla="*/ 5921 h 613"/>
                <a:gd name="T128" fmla="+- 0 1670 1233"/>
                <a:gd name="T129" fmla="*/ T128 w 471"/>
                <a:gd name="T130" fmla="+- 0 5881 5425"/>
                <a:gd name="T131" fmla="*/ 5881 h 613"/>
                <a:gd name="T132" fmla="+- 0 1657 1233"/>
                <a:gd name="T133" fmla="*/ T132 w 471"/>
                <a:gd name="T134" fmla="+- 0 5840 5425"/>
                <a:gd name="T135" fmla="*/ 5840 h 613"/>
                <a:gd name="T136" fmla="+- 0 1703 1233"/>
                <a:gd name="T137" fmla="*/ T136 w 471"/>
                <a:gd name="T138" fmla="+- 0 5763 5425"/>
                <a:gd name="T139" fmla="*/ 5763 h 613"/>
                <a:gd name="T140" fmla="+- 0 1671 1233"/>
                <a:gd name="T141" fmla="*/ T140 w 471"/>
                <a:gd name="T142" fmla="+- 0 5688 5425"/>
                <a:gd name="T143" fmla="*/ 5688 h 613"/>
                <a:gd name="T144" fmla="+- 0 1579 1233"/>
                <a:gd name="T145" fmla="*/ T144 w 471"/>
                <a:gd name="T146" fmla="+- 0 5686 5425"/>
                <a:gd name="T147" fmla="*/ 5686 h 613"/>
                <a:gd name="T148" fmla="+- 0 1530 1233"/>
                <a:gd name="T149" fmla="*/ T148 w 471"/>
                <a:gd name="T150" fmla="+- 0 5629 5425"/>
                <a:gd name="T151" fmla="*/ 5629 h 613"/>
                <a:gd name="T152" fmla="+- 0 1525 1233"/>
                <a:gd name="T153" fmla="*/ T152 w 471"/>
                <a:gd name="T154" fmla="+- 0 5510 5425"/>
                <a:gd name="T155" fmla="*/ 5510 h 613"/>
                <a:gd name="T156" fmla="+- 0 1469 1233"/>
                <a:gd name="T157" fmla="*/ T156 w 471"/>
                <a:gd name="T158" fmla="+- 0 5425 5425"/>
                <a:gd name="T159" fmla="*/ 5425 h 61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Lst>
              <a:rect l="0" t="0" r="r" b="b"/>
              <a:pathLst>
                <a:path w="471" h="613">
                  <a:moveTo>
                    <a:pt x="236" y="0"/>
                  </a:moveTo>
                  <a:lnTo>
                    <a:pt x="172" y="6"/>
                  </a:lnTo>
                  <a:lnTo>
                    <a:pt x="121" y="58"/>
                  </a:lnTo>
                  <a:lnTo>
                    <a:pt x="95" y="129"/>
                  </a:lnTo>
                  <a:lnTo>
                    <a:pt x="82" y="161"/>
                  </a:lnTo>
                  <a:lnTo>
                    <a:pt x="64" y="197"/>
                  </a:lnTo>
                  <a:lnTo>
                    <a:pt x="42" y="229"/>
                  </a:lnTo>
                  <a:lnTo>
                    <a:pt x="14" y="248"/>
                  </a:lnTo>
                  <a:lnTo>
                    <a:pt x="1" y="317"/>
                  </a:lnTo>
                  <a:lnTo>
                    <a:pt x="60" y="278"/>
                  </a:lnTo>
                  <a:lnTo>
                    <a:pt x="107" y="226"/>
                  </a:lnTo>
                  <a:lnTo>
                    <a:pt x="142" y="138"/>
                  </a:lnTo>
                  <a:lnTo>
                    <a:pt x="150" y="103"/>
                  </a:lnTo>
                  <a:lnTo>
                    <a:pt x="155" y="85"/>
                  </a:lnTo>
                  <a:lnTo>
                    <a:pt x="162" y="70"/>
                  </a:lnTo>
                  <a:lnTo>
                    <a:pt x="179" y="55"/>
                  </a:lnTo>
                  <a:lnTo>
                    <a:pt x="199" y="48"/>
                  </a:lnTo>
                  <a:lnTo>
                    <a:pt x="220" y="51"/>
                  </a:lnTo>
                  <a:lnTo>
                    <a:pt x="240" y="62"/>
                  </a:lnTo>
                  <a:lnTo>
                    <a:pt x="252" y="79"/>
                  </a:lnTo>
                  <a:lnTo>
                    <a:pt x="258" y="99"/>
                  </a:lnTo>
                  <a:lnTo>
                    <a:pt x="259" y="121"/>
                  </a:lnTo>
                  <a:lnTo>
                    <a:pt x="257" y="225"/>
                  </a:lnTo>
                  <a:lnTo>
                    <a:pt x="258" y="247"/>
                  </a:lnTo>
                  <a:lnTo>
                    <a:pt x="312" y="299"/>
                  </a:lnTo>
                  <a:lnTo>
                    <a:pt x="376" y="305"/>
                  </a:lnTo>
                  <a:lnTo>
                    <a:pt x="389" y="307"/>
                  </a:lnTo>
                  <a:lnTo>
                    <a:pt x="401" y="311"/>
                  </a:lnTo>
                  <a:lnTo>
                    <a:pt x="412" y="318"/>
                  </a:lnTo>
                  <a:lnTo>
                    <a:pt x="420" y="329"/>
                  </a:lnTo>
                  <a:lnTo>
                    <a:pt x="423" y="340"/>
                  </a:lnTo>
                  <a:lnTo>
                    <a:pt x="422" y="351"/>
                  </a:lnTo>
                  <a:lnTo>
                    <a:pt x="382" y="405"/>
                  </a:lnTo>
                  <a:lnTo>
                    <a:pt x="377" y="410"/>
                  </a:lnTo>
                  <a:lnTo>
                    <a:pt x="381" y="435"/>
                  </a:lnTo>
                  <a:lnTo>
                    <a:pt x="375" y="457"/>
                  </a:lnTo>
                  <a:lnTo>
                    <a:pt x="360" y="474"/>
                  </a:lnTo>
                  <a:lnTo>
                    <a:pt x="336" y="482"/>
                  </a:lnTo>
                  <a:lnTo>
                    <a:pt x="331" y="493"/>
                  </a:lnTo>
                  <a:lnTo>
                    <a:pt x="326" y="503"/>
                  </a:lnTo>
                  <a:lnTo>
                    <a:pt x="318" y="510"/>
                  </a:lnTo>
                  <a:lnTo>
                    <a:pt x="308" y="513"/>
                  </a:lnTo>
                  <a:lnTo>
                    <a:pt x="270" y="544"/>
                  </a:lnTo>
                  <a:lnTo>
                    <a:pt x="190" y="552"/>
                  </a:lnTo>
                  <a:lnTo>
                    <a:pt x="105" y="549"/>
                  </a:lnTo>
                  <a:lnTo>
                    <a:pt x="51" y="546"/>
                  </a:lnTo>
                  <a:lnTo>
                    <a:pt x="21" y="550"/>
                  </a:lnTo>
                  <a:lnTo>
                    <a:pt x="5" y="559"/>
                  </a:lnTo>
                  <a:lnTo>
                    <a:pt x="0" y="577"/>
                  </a:lnTo>
                  <a:lnTo>
                    <a:pt x="1" y="607"/>
                  </a:lnTo>
                  <a:lnTo>
                    <a:pt x="50" y="609"/>
                  </a:lnTo>
                  <a:lnTo>
                    <a:pt x="140" y="612"/>
                  </a:lnTo>
                  <a:lnTo>
                    <a:pt x="241" y="610"/>
                  </a:lnTo>
                  <a:lnTo>
                    <a:pt x="323" y="598"/>
                  </a:lnTo>
                  <a:lnTo>
                    <a:pt x="355" y="569"/>
                  </a:lnTo>
                  <a:lnTo>
                    <a:pt x="367" y="564"/>
                  </a:lnTo>
                  <a:lnTo>
                    <a:pt x="379" y="557"/>
                  </a:lnTo>
                  <a:lnTo>
                    <a:pt x="389" y="549"/>
                  </a:lnTo>
                  <a:lnTo>
                    <a:pt x="396" y="538"/>
                  </a:lnTo>
                  <a:lnTo>
                    <a:pt x="399" y="530"/>
                  </a:lnTo>
                  <a:lnTo>
                    <a:pt x="393" y="518"/>
                  </a:lnTo>
                  <a:lnTo>
                    <a:pt x="399" y="500"/>
                  </a:lnTo>
                  <a:lnTo>
                    <a:pt x="398" y="505"/>
                  </a:lnTo>
                  <a:lnTo>
                    <a:pt x="405" y="496"/>
                  </a:lnTo>
                  <a:lnTo>
                    <a:pt x="420" y="478"/>
                  </a:lnTo>
                  <a:lnTo>
                    <a:pt x="437" y="456"/>
                  </a:lnTo>
                  <a:lnTo>
                    <a:pt x="442" y="433"/>
                  </a:lnTo>
                  <a:lnTo>
                    <a:pt x="424" y="415"/>
                  </a:lnTo>
                  <a:lnTo>
                    <a:pt x="449" y="380"/>
                  </a:lnTo>
                  <a:lnTo>
                    <a:pt x="470" y="338"/>
                  </a:lnTo>
                  <a:lnTo>
                    <a:pt x="470" y="295"/>
                  </a:lnTo>
                  <a:lnTo>
                    <a:pt x="438" y="263"/>
                  </a:lnTo>
                  <a:lnTo>
                    <a:pt x="392" y="257"/>
                  </a:lnTo>
                  <a:lnTo>
                    <a:pt x="346" y="261"/>
                  </a:lnTo>
                  <a:lnTo>
                    <a:pt x="310" y="251"/>
                  </a:lnTo>
                  <a:lnTo>
                    <a:pt x="297" y="204"/>
                  </a:lnTo>
                  <a:lnTo>
                    <a:pt x="297" y="148"/>
                  </a:lnTo>
                  <a:lnTo>
                    <a:pt x="292" y="85"/>
                  </a:lnTo>
                  <a:lnTo>
                    <a:pt x="274" y="31"/>
                  </a:lnTo>
                  <a:lnTo>
                    <a:pt x="23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8" name="Rectangle 6"/>
            <p:cNvSpPr>
              <a:spLocks noChangeArrowheads="1"/>
            </p:cNvSpPr>
            <p:nvPr/>
          </p:nvSpPr>
          <p:spPr bwMode="auto">
            <a:xfrm>
              <a:off x="1122" y="5667"/>
              <a:ext cx="167" cy="36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
        <p:nvSpPr>
          <p:cNvPr id="21" name="Rectangle 21"/>
          <p:cNvSpPr>
            <a:spLocks noChangeArrowheads="1"/>
          </p:cNvSpPr>
          <p:nvPr/>
        </p:nvSpPr>
        <p:spPr bwMode="auto">
          <a:xfrm>
            <a:off x="-356458" y="1232111"/>
            <a:ext cx="12228159"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fr-FR"/>
          </a:p>
        </p:txBody>
      </p:sp>
      <p:sp>
        <p:nvSpPr>
          <p:cNvPr id="34" name="Rectangle 29"/>
          <p:cNvSpPr>
            <a:spLocks noChangeArrowheads="1"/>
          </p:cNvSpPr>
          <p:nvPr/>
        </p:nvSpPr>
        <p:spPr bwMode="auto">
          <a:xfrm>
            <a:off x="2955491" y="1054917"/>
            <a:ext cx="5281858"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fr-FR" sz="1100" b="0" i="0" u="none" strike="noStrike" cap="none" normalizeH="0" baseline="0" dirty="0" smtClean="0">
              <a:ln>
                <a:noFill/>
              </a:ln>
              <a:solidFill>
                <a:schemeClr val="tx1"/>
              </a:solidFill>
              <a:effectLst/>
              <a:ea typeface="Trebuchet MS" panose="020B0603020202020204" pitchFamily="34" charset="0"/>
              <a:cs typeface="Trebuchet MS" panose="020B0603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fr-FR" sz="1100" b="0" i="0" u="none" strike="noStrike" cap="none" normalizeH="0" baseline="0" dirty="0" smtClean="0">
                <a:ln>
                  <a:noFill/>
                </a:ln>
                <a:solidFill>
                  <a:schemeClr val="tx1"/>
                </a:solidFill>
                <a:effectLst/>
                <a:latin typeface="Arial" panose="020B0604020202020204" pitchFamily="34" charset="0"/>
                <a:ea typeface="Trebuchet MS" panose="020B0603020202020204" pitchFamily="34" charset="0"/>
                <a:cs typeface="Trebuchet MS" panose="020B0603020202020204" pitchFamily="34" charset="0"/>
              </a:rPr>
              <a:t/>
            </a:r>
            <a:br>
              <a:rPr kumimoji="0" lang="en-US" altLang="fr-FR" sz="1100" b="0" i="0" u="none" strike="noStrike" cap="none" normalizeH="0" baseline="0" dirty="0" smtClean="0">
                <a:ln>
                  <a:noFill/>
                </a:ln>
                <a:solidFill>
                  <a:schemeClr val="tx1"/>
                </a:solidFill>
                <a:effectLst/>
                <a:latin typeface="Arial" panose="020B0604020202020204" pitchFamily="34" charset="0"/>
                <a:ea typeface="Trebuchet MS" panose="020B0603020202020204" pitchFamily="34" charset="0"/>
                <a:cs typeface="Trebuchet MS" panose="020B0603020202020204" pitchFamily="34" charset="0"/>
              </a:rPr>
            </a:br>
            <a:r>
              <a:rPr kumimoji="0" lang="en-US" altLang="fr-FR" sz="1400" b="1" i="0" u="none" strike="noStrike" cap="none" normalizeH="0" baseline="0" dirty="0" smtClean="0">
                <a:ln>
                  <a:noFill/>
                </a:ln>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It is also important to keep in mind the specific, measurable, achievable, relevant and time-bound (SMART)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fr-FR" sz="1400" b="1" i="0" u="none" strike="noStrike" cap="none" normalizeH="0" baseline="0" dirty="0" smtClean="0">
                <a:ln>
                  <a:noFill/>
                </a:ln>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criteria used to develop indicators:</a:t>
            </a:r>
            <a:endParaRPr kumimoji="0" lang="en-US" altLang="fr-FR" sz="1400" b="1" i="0" u="none" strike="noStrike" cap="none" normalizeH="0" baseline="0" dirty="0" smtClean="0">
              <a:ln>
                <a:noFill/>
              </a:ln>
              <a:solidFill>
                <a:srgbClr val="C00000"/>
              </a:solidFill>
              <a:effectLst/>
              <a:latin typeface="Times New Roman" panose="02020603050405020304" pitchFamily="18" charset="0"/>
              <a:cs typeface="Times New Roman" panose="02020603050405020304" pitchFamily="18" charset="0"/>
            </a:endParaRPr>
          </a:p>
        </p:txBody>
      </p:sp>
      <p:grpSp>
        <p:nvGrpSpPr>
          <p:cNvPr id="37" name="Google Shape;242;p19"/>
          <p:cNvGrpSpPr/>
          <p:nvPr/>
        </p:nvGrpSpPr>
        <p:grpSpPr>
          <a:xfrm>
            <a:off x="5952642" y="3535673"/>
            <a:ext cx="2049979" cy="2299433"/>
            <a:chOff x="1988638" y="1793010"/>
            <a:chExt cx="1799378" cy="1799125"/>
          </a:xfrm>
        </p:grpSpPr>
        <p:sp>
          <p:nvSpPr>
            <p:cNvPr id="38" name="Google Shape;243;p19"/>
            <p:cNvSpPr/>
            <p:nvPr/>
          </p:nvSpPr>
          <p:spPr>
            <a:xfrm>
              <a:off x="1988638" y="1793010"/>
              <a:ext cx="1799378" cy="1799125"/>
            </a:xfrm>
            <a:custGeom>
              <a:avLst/>
              <a:gdLst/>
              <a:ahLst/>
              <a:cxnLst/>
              <a:rect l="l" t="t" r="r" b="b"/>
              <a:pathLst>
                <a:path w="92513" h="92500" extrusionOk="0">
                  <a:moveTo>
                    <a:pt x="46257" y="0"/>
                  </a:moveTo>
                  <a:cubicBezTo>
                    <a:pt x="20718" y="0"/>
                    <a:pt x="1" y="20705"/>
                    <a:pt x="1" y="46244"/>
                  </a:cubicBezTo>
                  <a:cubicBezTo>
                    <a:pt x="1" y="71795"/>
                    <a:pt x="20718" y="92500"/>
                    <a:pt x="46257" y="92500"/>
                  </a:cubicBezTo>
                  <a:cubicBezTo>
                    <a:pt x="71796" y="92500"/>
                    <a:pt x="92513" y="71795"/>
                    <a:pt x="92513" y="46244"/>
                  </a:cubicBezTo>
                  <a:cubicBezTo>
                    <a:pt x="92513" y="20705"/>
                    <a:pt x="71796" y="0"/>
                    <a:pt x="46257" y="0"/>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244;p19"/>
            <p:cNvSpPr/>
            <p:nvPr/>
          </p:nvSpPr>
          <p:spPr>
            <a:xfrm>
              <a:off x="2120880" y="1924999"/>
              <a:ext cx="1534897" cy="1534916"/>
            </a:xfrm>
            <a:custGeom>
              <a:avLst/>
              <a:gdLst/>
              <a:ahLst/>
              <a:cxnLst/>
              <a:rect l="l" t="t" r="r" b="b"/>
              <a:pathLst>
                <a:path w="78915" h="78916" extrusionOk="0">
                  <a:moveTo>
                    <a:pt x="39458" y="1"/>
                  </a:moveTo>
                  <a:cubicBezTo>
                    <a:pt x="17705" y="1"/>
                    <a:pt x="0" y="17705"/>
                    <a:pt x="0" y="39458"/>
                  </a:cubicBezTo>
                  <a:cubicBezTo>
                    <a:pt x="0" y="61223"/>
                    <a:pt x="17705" y="78915"/>
                    <a:pt x="39458" y="78915"/>
                  </a:cubicBezTo>
                  <a:cubicBezTo>
                    <a:pt x="61210" y="78915"/>
                    <a:pt x="78915" y="61223"/>
                    <a:pt x="78915" y="39458"/>
                  </a:cubicBezTo>
                  <a:cubicBezTo>
                    <a:pt x="78915" y="17705"/>
                    <a:pt x="61210" y="1"/>
                    <a:pt x="3945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245;p19"/>
            <p:cNvSpPr/>
            <p:nvPr/>
          </p:nvSpPr>
          <p:spPr>
            <a:xfrm>
              <a:off x="2252869" y="2057241"/>
              <a:ext cx="1270688" cy="1270669"/>
            </a:xfrm>
            <a:custGeom>
              <a:avLst/>
              <a:gdLst/>
              <a:ahLst/>
              <a:cxnLst/>
              <a:rect l="l" t="t" r="r" b="b"/>
              <a:pathLst>
                <a:path w="65331" h="65330" extrusionOk="0">
                  <a:moveTo>
                    <a:pt x="32672" y="0"/>
                  </a:moveTo>
                  <a:cubicBezTo>
                    <a:pt x="14658" y="0"/>
                    <a:pt x="1" y="14657"/>
                    <a:pt x="1" y="32659"/>
                  </a:cubicBezTo>
                  <a:cubicBezTo>
                    <a:pt x="1" y="50673"/>
                    <a:pt x="14658" y="65330"/>
                    <a:pt x="32672" y="65330"/>
                  </a:cubicBezTo>
                  <a:cubicBezTo>
                    <a:pt x="50686" y="65330"/>
                    <a:pt x="65331" y="50673"/>
                    <a:pt x="65331" y="32659"/>
                  </a:cubicBezTo>
                  <a:cubicBezTo>
                    <a:pt x="65331" y="14657"/>
                    <a:pt x="50686" y="0"/>
                    <a:pt x="32672" y="0"/>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246;p19"/>
            <p:cNvSpPr/>
            <p:nvPr/>
          </p:nvSpPr>
          <p:spPr>
            <a:xfrm>
              <a:off x="2385111" y="2189231"/>
              <a:ext cx="1006440" cy="1006460"/>
            </a:xfrm>
            <a:custGeom>
              <a:avLst/>
              <a:gdLst/>
              <a:ahLst/>
              <a:cxnLst/>
              <a:rect l="l" t="t" r="r" b="b"/>
              <a:pathLst>
                <a:path w="51745" h="51746" extrusionOk="0">
                  <a:moveTo>
                    <a:pt x="25873" y="1"/>
                  </a:moveTo>
                  <a:cubicBezTo>
                    <a:pt x="11609" y="1"/>
                    <a:pt x="0" y="11609"/>
                    <a:pt x="0" y="25873"/>
                  </a:cubicBezTo>
                  <a:cubicBezTo>
                    <a:pt x="0" y="40137"/>
                    <a:pt x="11609" y="51745"/>
                    <a:pt x="25873" y="51745"/>
                  </a:cubicBezTo>
                  <a:cubicBezTo>
                    <a:pt x="40136" y="51745"/>
                    <a:pt x="51745" y="40137"/>
                    <a:pt x="51745" y="25873"/>
                  </a:cubicBezTo>
                  <a:cubicBezTo>
                    <a:pt x="51745" y="11609"/>
                    <a:pt x="40136" y="1"/>
                    <a:pt x="25873"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247;p19"/>
            <p:cNvSpPr/>
            <p:nvPr/>
          </p:nvSpPr>
          <p:spPr>
            <a:xfrm>
              <a:off x="2517334" y="2321473"/>
              <a:ext cx="741998" cy="742212"/>
            </a:xfrm>
            <a:custGeom>
              <a:avLst/>
              <a:gdLst/>
              <a:ahLst/>
              <a:cxnLst/>
              <a:rect l="l" t="t" r="r" b="b"/>
              <a:pathLst>
                <a:path w="38149" h="38160" extrusionOk="0">
                  <a:moveTo>
                    <a:pt x="19075" y="0"/>
                  </a:moveTo>
                  <a:cubicBezTo>
                    <a:pt x="8550" y="0"/>
                    <a:pt x="1" y="8561"/>
                    <a:pt x="1" y="19074"/>
                  </a:cubicBezTo>
                  <a:cubicBezTo>
                    <a:pt x="1" y="29599"/>
                    <a:pt x="8550" y="38160"/>
                    <a:pt x="19075" y="38160"/>
                  </a:cubicBezTo>
                  <a:cubicBezTo>
                    <a:pt x="29588" y="38160"/>
                    <a:pt x="38149" y="29599"/>
                    <a:pt x="38149" y="19074"/>
                  </a:cubicBezTo>
                  <a:cubicBezTo>
                    <a:pt x="38149" y="8561"/>
                    <a:pt x="29600" y="0"/>
                    <a:pt x="19075" y="0"/>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248;p19"/>
            <p:cNvSpPr/>
            <p:nvPr/>
          </p:nvSpPr>
          <p:spPr>
            <a:xfrm>
              <a:off x="2649343" y="2453463"/>
              <a:ext cx="477984" cy="478003"/>
            </a:xfrm>
            <a:custGeom>
              <a:avLst/>
              <a:gdLst/>
              <a:ahLst/>
              <a:cxnLst/>
              <a:rect l="l" t="t" r="r" b="b"/>
              <a:pathLst>
                <a:path w="24575" h="24576" extrusionOk="0">
                  <a:moveTo>
                    <a:pt x="12288" y="1"/>
                  </a:moveTo>
                  <a:cubicBezTo>
                    <a:pt x="5513" y="1"/>
                    <a:pt x="0" y="5513"/>
                    <a:pt x="0" y="12288"/>
                  </a:cubicBezTo>
                  <a:cubicBezTo>
                    <a:pt x="0" y="19063"/>
                    <a:pt x="5513" y="24575"/>
                    <a:pt x="12288" y="24575"/>
                  </a:cubicBezTo>
                  <a:cubicBezTo>
                    <a:pt x="19062" y="24575"/>
                    <a:pt x="24575" y="19063"/>
                    <a:pt x="24575" y="12288"/>
                  </a:cubicBezTo>
                  <a:cubicBezTo>
                    <a:pt x="24575" y="5513"/>
                    <a:pt x="19062" y="1"/>
                    <a:pt x="12288"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4" name="Google Shape;265;p19">
            <a:extLst>
              <a:ext uri="{FF2B5EF4-FFF2-40B4-BE49-F238E27FC236}">
                <a16:creationId xmlns:a16="http://schemas.microsoft.com/office/drawing/2014/main" xmlns="" id="{5A86DDF1-4BF4-9BF8-9878-08EB452567E8}"/>
              </a:ext>
            </a:extLst>
          </p:cNvPr>
          <p:cNvGrpSpPr/>
          <p:nvPr/>
        </p:nvGrpSpPr>
        <p:grpSpPr>
          <a:xfrm>
            <a:off x="4873408" y="3127772"/>
            <a:ext cx="2279941" cy="3158140"/>
            <a:chOff x="2441759" y="1149742"/>
            <a:chExt cx="2279941" cy="3158140"/>
          </a:xfrm>
        </p:grpSpPr>
        <p:grpSp>
          <p:nvGrpSpPr>
            <p:cNvPr id="45" name="Google Shape;266;p19">
              <a:extLst>
                <a:ext uri="{FF2B5EF4-FFF2-40B4-BE49-F238E27FC236}">
                  <a16:creationId xmlns:a16="http://schemas.microsoft.com/office/drawing/2014/main" xmlns="" id="{51AB17FA-7CF6-FB37-1F1E-ECA5AF089C1D}"/>
                </a:ext>
              </a:extLst>
            </p:cNvPr>
            <p:cNvGrpSpPr/>
            <p:nvPr/>
          </p:nvGrpSpPr>
          <p:grpSpPr>
            <a:xfrm>
              <a:off x="2441759" y="2078770"/>
              <a:ext cx="2143931" cy="650203"/>
              <a:chOff x="1102388" y="2167699"/>
              <a:chExt cx="1795436" cy="544467"/>
            </a:xfrm>
          </p:grpSpPr>
          <p:sp>
            <p:nvSpPr>
              <p:cNvPr id="56" name="Google Shape;267;p19">
                <a:extLst>
                  <a:ext uri="{FF2B5EF4-FFF2-40B4-BE49-F238E27FC236}">
                    <a16:creationId xmlns:a16="http://schemas.microsoft.com/office/drawing/2014/main" xmlns="" id="{6BBBABD6-7D5E-BF6C-A7AF-295972F4EF59}"/>
                  </a:ext>
                </a:extLst>
              </p:cNvPr>
              <p:cNvSpPr/>
              <p:nvPr/>
            </p:nvSpPr>
            <p:spPr>
              <a:xfrm>
                <a:off x="1658878" y="2422440"/>
                <a:ext cx="1238946" cy="289727"/>
              </a:xfrm>
              <a:custGeom>
                <a:avLst/>
                <a:gdLst/>
                <a:ahLst/>
                <a:cxnLst/>
                <a:rect l="l" t="t" r="r" b="b"/>
                <a:pathLst>
                  <a:path w="63699" h="14896" extrusionOk="0">
                    <a:moveTo>
                      <a:pt x="370" y="0"/>
                    </a:moveTo>
                    <a:lnTo>
                      <a:pt x="0" y="1798"/>
                    </a:lnTo>
                    <a:lnTo>
                      <a:pt x="63330" y="14895"/>
                    </a:lnTo>
                    <a:lnTo>
                      <a:pt x="63699" y="13097"/>
                    </a:lnTo>
                    <a:lnTo>
                      <a:pt x="37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268;p19">
                <a:extLst>
                  <a:ext uri="{FF2B5EF4-FFF2-40B4-BE49-F238E27FC236}">
                    <a16:creationId xmlns:a16="http://schemas.microsoft.com/office/drawing/2014/main" xmlns="" id="{1C0597D7-6962-63AF-AB28-E6C743EBEACF}"/>
                  </a:ext>
                </a:extLst>
              </p:cNvPr>
              <p:cNvSpPr/>
              <p:nvPr/>
            </p:nvSpPr>
            <p:spPr>
              <a:xfrm>
                <a:off x="1102388" y="2167699"/>
                <a:ext cx="634770" cy="411990"/>
              </a:xfrm>
              <a:custGeom>
                <a:avLst/>
                <a:gdLst/>
                <a:ahLst/>
                <a:cxnLst/>
                <a:rect l="l" t="t" r="r" b="b"/>
                <a:pathLst>
                  <a:path w="32636" h="21182" extrusionOk="0">
                    <a:moveTo>
                      <a:pt x="3477" y="1"/>
                    </a:moveTo>
                    <a:lnTo>
                      <a:pt x="9121" y="9930"/>
                    </a:lnTo>
                    <a:lnTo>
                      <a:pt x="1" y="16812"/>
                    </a:lnTo>
                    <a:lnTo>
                      <a:pt x="21170" y="21182"/>
                    </a:lnTo>
                    <a:lnTo>
                      <a:pt x="32636" y="14788"/>
                    </a:lnTo>
                    <a:lnTo>
                      <a:pt x="24647" y="4370"/>
                    </a:lnTo>
                    <a:lnTo>
                      <a:pt x="3477"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6" name="Google Shape;269;p19">
              <a:extLst>
                <a:ext uri="{FF2B5EF4-FFF2-40B4-BE49-F238E27FC236}">
                  <a16:creationId xmlns:a16="http://schemas.microsoft.com/office/drawing/2014/main" xmlns="" id="{9A6213ED-46BC-1552-C198-84F86DA681DF}"/>
                </a:ext>
              </a:extLst>
            </p:cNvPr>
            <p:cNvGrpSpPr/>
            <p:nvPr/>
          </p:nvGrpSpPr>
          <p:grpSpPr>
            <a:xfrm>
              <a:off x="2825022" y="1149742"/>
              <a:ext cx="1775326" cy="1559088"/>
              <a:chOff x="1423352" y="1394335"/>
              <a:chExt cx="1486748" cy="1305551"/>
            </a:xfrm>
          </p:grpSpPr>
          <p:sp>
            <p:nvSpPr>
              <p:cNvPr id="54" name="Google Shape;270;p19">
                <a:extLst>
                  <a:ext uri="{FF2B5EF4-FFF2-40B4-BE49-F238E27FC236}">
                    <a16:creationId xmlns:a16="http://schemas.microsoft.com/office/drawing/2014/main" xmlns="" id="{01154B99-F1CA-9603-447E-B0E9929544AA}"/>
                  </a:ext>
                </a:extLst>
              </p:cNvPr>
              <p:cNvSpPr/>
              <p:nvPr/>
            </p:nvSpPr>
            <p:spPr>
              <a:xfrm>
                <a:off x="1928906" y="1857623"/>
                <a:ext cx="981194" cy="842263"/>
              </a:xfrm>
              <a:custGeom>
                <a:avLst/>
                <a:gdLst/>
                <a:ahLst/>
                <a:cxnLst/>
                <a:rect l="l" t="t" r="r" b="b"/>
                <a:pathLst>
                  <a:path w="50447" h="43304" extrusionOk="0">
                    <a:moveTo>
                      <a:pt x="1191" y="0"/>
                    </a:moveTo>
                    <a:lnTo>
                      <a:pt x="0" y="1405"/>
                    </a:lnTo>
                    <a:lnTo>
                      <a:pt x="49256" y="43303"/>
                    </a:lnTo>
                    <a:lnTo>
                      <a:pt x="50447" y="41898"/>
                    </a:lnTo>
                    <a:lnTo>
                      <a:pt x="119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271;p19">
                <a:extLst>
                  <a:ext uri="{FF2B5EF4-FFF2-40B4-BE49-F238E27FC236}">
                    <a16:creationId xmlns:a16="http://schemas.microsoft.com/office/drawing/2014/main" xmlns="" id="{14D757E2-C7AA-910A-C956-E37C2339B301}"/>
                  </a:ext>
                </a:extLst>
              </p:cNvPr>
              <p:cNvSpPr/>
              <p:nvPr/>
            </p:nvSpPr>
            <p:spPr>
              <a:xfrm>
                <a:off x="1423352" y="1394335"/>
                <a:ext cx="575487" cy="526628"/>
              </a:xfrm>
              <a:custGeom>
                <a:avLst/>
                <a:gdLst/>
                <a:ahLst/>
                <a:cxnLst/>
                <a:rect l="l" t="t" r="r" b="b"/>
                <a:pathLst>
                  <a:path w="29588" h="27076" extrusionOk="0">
                    <a:moveTo>
                      <a:pt x="11121" y="1"/>
                    </a:moveTo>
                    <a:lnTo>
                      <a:pt x="11299" y="11419"/>
                    </a:lnTo>
                    <a:lnTo>
                      <a:pt x="0" y="13086"/>
                    </a:lnTo>
                    <a:lnTo>
                      <a:pt x="16467" y="27075"/>
                    </a:lnTo>
                    <a:lnTo>
                      <a:pt x="29587" y="26980"/>
                    </a:lnTo>
                    <a:lnTo>
                      <a:pt x="27587" y="14002"/>
                    </a:lnTo>
                    <a:lnTo>
                      <a:pt x="1112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grpSp>
          <p:nvGrpSpPr>
            <p:cNvPr id="47" name="Google Shape;272;p19">
              <a:extLst>
                <a:ext uri="{FF2B5EF4-FFF2-40B4-BE49-F238E27FC236}">
                  <a16:creationId xmlns:a16="http://schemas.microsoft.com/office/drawing/2014/main" xmlns="" id="{23E3F45E-8E7B-E2A3-D169-5B7F8B800CB7}"/>
                </a:ext>
              </a:extLst>
            </p:cNvPr>
            <p:cNvGrpSpPr/>
            <p:nvPr/>
          </p:nvGrpSpPr>
          <p:grpSpPr>
            <a:xfrm rot="10740114" flipH="1">
              <a:off x="2441907" y="2729141"/>
              <a:ext cx="2143897" cy="650193"/>
              <a:chOff x="1102388" y="2167699"/>
              <a:chExt cx="1795436" cy="544467"/>
            </a:xfrm>
          </p:grpSpPr>
          <p:sp>
            <p:nvSpPr>
              <p:cNvPr id="52" name="Google Shape;273;p19">
                <a:extLst>
                  <a:ext uri="{FF2B5EF4-FFF2-40B4-BE49-F238E27FC236}">
                    <a16:creationId xmlns:a16="http://schemas.microsoft.com/office/drawing/2014/main" xmlns="" id="{DE3B6729-F6C8-C3F2-F375-2B889D665E47}"/>
                  </a:ext>
                </a:extLst>
              </p:cNvPr>
              <p:cNvSpPr/>
              <p:nvPr/>
            </p:nvSpPr>
            <p:spPr>
              <a:xfrm>
                <a:off x="1658878" y="2422440"/>
                <a:ext cx="1238946" cy="289727"/>
              </a:xfrm>
              <a:custGeom>
                <a:avLst/>
                <a:gdLst/>
                <a:ahLst/>
                <a:cxnLst/>
                <a:rect l="l" t="t" r="r" b="b"/>
                <a:pathLst>
                  <a:path w="63699" h="14896" extrusionOk="0">
                    <a:moveTo>
                      <a:pt x="370" y="0"/>
                    </a:moveTo>
                    <a:lnTo>
                      <a:pt x="0" y="1798"/>
                    </a:lnTo>
                    <a:lnTo>
                      <a:pt x="63330" y="14895"/>
                    </a:lnTo>
                    <a:lnTo>
                      <a:pt x="63699" y="13097"/>
                    </a:lnTo>
                    <a:lnTo>
                      <a:pt x="37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274;p19">
                <a:extLst>
                  <a:ext uri="{FF2B5EF4-FFF2-40B4-BE49-F238E27FC236}">
                    <a16:creationId xmlns:a16="http://schemas.microsoft.com/office/drawing/2014/main" xmlns="" id="{130FD5B2-726E-9AEB-4AE3-13EDD2537261}"/>
                  </a:ext>
                </a:extLst>
              </p:cNvPr>
              <p:cNvSpPr/>
              <p:nvPr/>
            </p:nvSpPr>
            <p:spPr>
              <a:xfrm>
                <a:off x="1102388" y="2167699"/>
                <a:ext cx="634770" cy="411990"/>
              </a:xfrm>
              <a:custGeom>
                <a:avLst/>
                <a:gdLst/>
                <a:ahLst/>
                <a:cxnLst/>
                <a:rect l="l" t="t" r="r" b="b"/>
                <a:pathLst>
                  <a:path w="32636" h="21182" extrusionOk="0">
                    <a:moveTo>
                      <a:pt x="3477" y="1"/>
                    </a:moveTo>
                    <a:lnTo>
                      <a:pt x="9121" y="9930"/>
                    </a:lnTo>
                    <a:lnTo>
                      <a:pt x="1" y="16812"/>
                    </a:lnTo>
                    <a:lnTo>
                      <a:pt x="21170" y="21182"/>
                    </a:lnTo>
                    <a:lnTo>
                      <a:pt x="32636" y="14788"/>
                    </a:lnTo>
                    <a:lnTo>
                      <a:pt x="24647" y="4370"/>
                    </a:lnTo>
                    <a:lnTo>
                      <a:pt x="3477"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8" name="Google Shape;275;p19">
              <a:extLst>
                <a:ext uri="{FF2B5EF4-FFF2-40B4-BE49-F238E27FC236}">
                  <a16:creationId xmlns:a16="http://schemas.microsoft.com/office/drawing/2014/main" xmlns="" id="{55ACD906-9327-8B40-C7B3-B03F7CE3866F}"/>
                </a:ext>
              </a:extLst>
            </p:cNvPr>
            <p:cNvGrpSpPr/>
            <p:nvPr/>
          </p:nvGrpSpPr>
          <p:grpSpPr>
            <a:xfrm rot="10740114" flipH="1">
              <a:off x="2823160" y="2749238"/>
              <a:ext cx="1777222" cy="1558644"/>
              <a:chOff x="1421741" y="1394688"/>
              <a:chExt cx="1488359" cy="1305199"/>
            </a:xfrm>
          </p:grpSpPr>
          <p:sp>
            <p:nvSpPr>
              <p:cNvPr id="50" name="Google Shape;276;p19">
                <a:extLst>
                  <a:ext uri="{FF2B5EF4-FFF2-40B4-BE49-F238E27FC236}">
                    <a16:creationId xmlns:a16="http://schemas.microsoft.com/office/drawing/2014/main" xmlns="" id="{45B9AA34-97CA-CFE6-6230-B99CE09C876C}"/>
                  </a:ext>
                </a:extLst>
              </p:cNvPr>
              <p:cNvSpPr/>
              <p:nvPr/>
            </p:nvSpPr>
            <p:spPr>
              <a:xfrm>
                <a:off x="1928906" y="1857623"/>
                <a:ext cx="981194" cy="842263"/>
              </a:xfrm>
              <a:custGeom>
                <a:avLst/>
                <a:gdLst/>
                <a:ahLst/>
                <a:cxnLst/>
                <a:rect l="l" t="t" r="r" b="b"/>
                <a:pathLst>
                  <a:path w="50447" h="43304" extrusionOk="0">
                    <a:moveTo>
                      <a:pt x="1191" y="0"/>
                    </a:moveTo>
                    <a:lnTo>
                      <a:pt x="0" y="1405"/>
                    </a:lnTo>
                    <a:lnTo>
                      <a:pt x="49256" y="43303"/>
                    </a:lnTo>
                    <a:lnTo>
                      <a:pt x="50447" y="41898"/>
                    </a:lnTo>
                    <a:lnTo>
                      <a:pt x="1191"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277;p19">
                <a:extLst>
                  <a:ext uri="{FF2B5EF4-FFF2-40B4-BE49-F238E27FC236}">
                    <a16:creationId xmlns:a16="http://schemas.microsoft.com/office/drawing/2014/main" xmlns="" id="{BA40B300-544E-5648-D2C2-F14ADD96E4AC}"/>
                  </a:ext>
                </a:extLst>
              </p:cNvPr>
              <p:cNvSpPr/>
              <p:nvPr/>
            </p:nvSpPr>
            <p:spPr>
              <a:xfrm>
                <a:off x="1421741" y="1394688"/>
                <a:ext cx="575487" cy="526628"/>
              </a:xfrm>
              <a:custGeom>
                <a:avLst/>
                <a:gdLst/>
                <a:ahLst/>
                <a:cxnLst/>
                <a:rect l="l" t="t" r="r" b="b"/>
                <a:pathLst>
                  <a:path w="29588" h="27076" extrusionOk="0">
                    <a:moveTo>
                      <a:pt x="11121" y="1"/>
                    </a:moveTo>
                    <a:lnTo>
                      <a:pt x="11299" y="11419"/>
                    </a:lnTo>
                    <a:lnTo>
                      <a:pt x="0" y="13086"/>
                    </a:lnTo>
                    <a:lnTo>
                      <a:pt x="16467" y="27075"/>
                    </a:lnTo>
                    <a:lnTo>
                      <a:pt x="29587" y="26980"/>
                    </a:lnTo>
                    <a:lnTo>
                      <a:pt x="27587" y="14002"/>
                    </a:lnTo>
                    <a:lnTo>
                      <a:pt x="1112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9" name="Google Shape;278;p19">
              <a:extLst>
                <a:ext uri="{FF2B5EF4-FFF2-40B4-BE49-F238E27FC236}">
                  <a16:creationId xmlns:a16="http://schemas.microsoft.com/office/drawing/2014/main" xmlns="" id="{4389A388-CAD2-35C0-5BB3-920313E97D1A}"/>
                </a:ext>
              </a:extLst>
            </p:cNvPr>
            <p:cNvSpPr/>
            <p:nvPr/>
          </p:nvSpPr>
          <p:spPr>
            <a:xfrm>
              <a:off x="4422300" y="2523178"/>
              <a:ext cx="299400" cy="299400"/>
            </a:xfrm>
            <a:prstGeom prst="ellipse">
              <a:avLst/>
            </a:prstGeom>
            <a:solidFill>
              <a:srgbClr val="9999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3" name="Google Shape;262;p19"/>
          <p:cNvSpPr/>
          <p:nvPr/>
        </p:nvSpPr>
        <p:spPr>
          <a:xfrm>
            <a:off x="116239" y="4331259"/>
            <a:ext cx="3126846" cy="794586"/>
          </a:xfrm>
          <a:prstGeom prst="rect">
            <a:avLst/>
          </a:prstGeom>
          <a:ln/>
        </p:spPr>
        <p:style>
          <a:lnRef idx="1">
            <a:schemeClr val="accent4"/>
          </a:lnRef>
          <a:fillRef idx="2">
            <a:schemeClr val="accent4"/>
          </a:fillRef>
          <a:effectRef idx="1">
            <a:schemeClr val="accent4"/>
          </a:effectRef>
          <a:fontRef idx="minor">
            <a:schemeClr val="dk1"/>
          </a:fontRef>
        </p:style>
        <p:txBody>
          <a:bodyPr spcFirstLastPara="1" wrap="square" lIns="91425" tIns="91425" rIns="91425" bIns="91425" anchor="ctr" anchorCtr="0">
            <a:noAutofit/>
          </a:bodyPr>
          <a:lstStyle/>
          <a:p>
            <a:pPr algn="ctr"/>
            <a:endParaRPr lang="en-US" sz="1200" b="1" dirty="0" smtClean="0">
              <a:solidFill>
                <a:srgbClr val="C00000"/>
              </a:solidFill>
            </a:endParaRPr>
          </a:p>
          <a:p>
            <a:pPr algn="ctr"/>
            <a:endParaRPr lang="en-US" sz="1200" b="1" dirty="0" smtClean="0">
              <a:solidFill>
                <a:srgbClr val="C00000"/>
              </a:solidFill>
            </a:endParaRPr>
          </a:p>
          <a:p>
            <a:pPr algn="ctr"/>
            <a:endParaRPr lang="en-US" sz="1200" b="1" dirty="0">
              <a:solidFill>
                <a:srgbClr val="C00000"/>
              </a:solidFill>
            </a:endParaRPr>
          </a:p>
          <a:p>
            <a:pPr algn="ctr"/>
            <a:endParaRPr lang="en-US" sz="1200" b="1" dirty="0" smtClean="0">
              <a:solidFill>
                <a:srgbClr val="C00000"/>
              </a:solidFill>
            </a:endParaRPr>
          </a:p>
          <a:p>
            <a:pPr algn="ctr"/>
            <a:r>
              <a:rPr lang="en-US" sz="1200" b="1" dirty="0" smtClean="0">
                <a:solidFill>
                  <a:srgbClr val="C00000"/>
                </a:solidFill>
              </a:rPr>
              <a:t>Relevant:</a:t>
            </a:r>
          </a:p>
          <a:p>
            <a:pPr algn="ctr"/>
            <a:r>
              <a:rPr lang="en-US" sz="1200" b="1" dirty="0" smtClean="0"/>
              <a:t>Is </a:t>
            </a:r>
          </a:p>
          <a:p>
            <a:pPr algn="ctr"/>
            <a:r>
              <a:rPr lang="en-US" sz="1200" b="1" dirty="0" smtClean="0"/>
              <a:t>the </a:t>
            </a:r>
            <a:r>
              <a:rPr lang="en-US" sz="1200" b="1" dirty="0"/>
              <a:t>indicator plausibly associated with the</a:t>
            </a:r>
            <a:endParaRPr lang="fr-FR" sz="1200" b="1" dirty="0"/>
          </a:p>
          <a:p>
            <a:pPr algn="ctr"/>
            <a:r>
              <a:rPr lang="en-US" sz="1200" b="1" dirty="0"/>
              <a:t>result?</a:t>
            </a:r>
            <a:endParaRPr lang="fr-FR" sz="1200" b="1" dirty="0"/>
          </a:p>
          <a:p>
            <a:pPr algn="ctr">
              <a:spcBef>
                <a:spcPts val="600"/>
              </a:spcBef>
              <a:spcAft>
                <a:spcPts val="600"/>
              </a:spcAft>
            </a:pPr>
            <a:endParaRPr lang="en-US" sz="1600" b="1" dirty="0" smtClean="0">
              <a:solidFill>
                <a:srgbClr val="C00000"/>
              </a:solidFill>
            </a:endParaRPr>
          </a:p>
          <a:p>
            <a:pPr lvl="0" rtl="0">
              <a:spcBef>
                <a:spcPts val="600"/>
              </a:spcBef>
              <a:spcAft>
                <a:spcPts val="600"/>
              </a:spcAft>
            </a:pPr>
            <a:endParaRPr lang="fr-FR"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6" name="Google Shape;261;p19">
            <a:extLst>
              <a:ext uri="{FF2B5EF4-FFF2-40B4-BE49-F238E27FC236}">
                <a16:creationId xmlns:a16="http://schemas.microsoft.com/office/drawing/2014/main" xmlns="" id="{B0163ABE-2131-E7CD-60A8-75A3F3AC57E3}"/>
              </a:ext>
            </a:extLst>
          </p:cNvPr>
          <p:cNvSpPr/>
          <p:nvPr/>
        </p:nvSpPr>
        <p:spPr>
          <a:xfrm>
            <a:off x="-22765" y="1416130"/>
            <a:ext cx="3269246" cy="630378"/>
          </a:xfrm>
          <a:prstGeom prst="rect">
            <a:avLst/>
          </a:prstGeom>
          <a:ln/>
        </p:spPr>
        <p:style>
          <a:lnRef idx="1">
            <a:schemeClr val="accent2"/>
          </a:lnRef>
          <a:fillRef idx="2">
            <a:schemeClr val="accent2"/>
          </a:fillRef>
          <a:effectRef idx="1">
            <a:schemeClr val="accent2"/>
          </a:effectRef>
          <a:fontRef idx="minor">
            <a:schemeClr val="dk1"/>
          </a:fontRef>
        </p:style>
        <p:txBody>
          <a:bodyPr spcFirstLastPara="1" wrap="square" lIns="91425" tIns="91425" rIns="91425" bIns="91425" anchor="ctr" anchorCtr="0">
            <a:noAutofit/>
          </a:bodyPr>
          <a:lstStyle/>
          <a:p>
            <a:pPr algn="ctr">
              <a:buClr>
                <a:schemeClr val="dk1"/>
              </a:buClr>
              <a:buSzPts val="1100"/>
            </a:pPr>
            <a:endParaRPr lang="en-US" sz="1200" b="1" dirty="0" smtClean="0"/>
          </a:p>
          <a:p>
            <a:pPr algn="ctr">
              <a:buClr>
                <a:schemeClr val="dk1"/>
              </a:buClr>
              <a:buSzPts val="1100"/>
            </a:pPr>
            <a:endParaRPr lang="en-US" b="1" dirty="0" smtClean="0">
              <a:solidFill>
                <a:srgbClr val="C00000"/>
              </a:solidFill>
            </a:endParaRPr>
          </a:p>
          <a:p>
            <a:pPr algn="ctr">
              <a:buClr>
                <a:schemeClr val="dk1"/>
              </a:buClr>
              <a:buSzPts val="1100"/>
            </a:pPr>
            <a:r>
              <a:rPr lang="en-US" sz="1200" b="1" dirty="0">
                <a:solidFill>
                  <a:srgbClr val="C00000"/>
                </a:solidFill>
              </a:rPr>
              <a:t>Specific:</a:t>
            </a:r>
            <a:endParaRPr lang="fr-FR" sz="1200" b="1" dirty="0">
              <a:solidFill>
                <a:srgbClr val="C00000"/>
              </a:solidFill>
            </a:endParaRPr>
          </a:p>
          <a:p>
            <a:pPr algn="ctr"/>
            <a:r>
              <a:rPr lang="en-US" sz="1200" b="1" dirty="0"/>
              <a:t>Does the indicator capture the essence of the</a:t>
            </a:r>
            <a:endParaRPr lang="fr-FR" sz="1200" b="1" dirty="0"/>
          </a:p>
          <a:p>
            <a:pPr algn="ctr"/>
            <a:r>
              <a:rPr lang="en-US" sz="1200" b="1" dirty="0"/>
              <a:t>desired result?</a:t>
            </a:r>
            <a:endParaRPr lang="fr-FR" sz="1200" b="1" dirty="0"/>
          </a:p>
          <a:p>
            <a:pPr marL="0" lvl="0" indent="0" algn="l" rtl="0">
              <a:spcBef>
                <a:spcPts val="0"/>
              </a:spcBef>
              <a:spcAft>
                <a:spcPts val="0"/>
              </a:spcAft>
              <a:buClr>
                <a:schemeClr val="dk1"/>
              </a:buClr>
              <a:buSzPts val="1100"/>
              <a:buFont typeface="Arial"/>
              <a:buNone/>
            </a:pPr>
            <a:endParaRPr lang="fr-FR" b="1" dirty="0" smtClean="0">
              <a:solidFill>
                <a:srgbClr val="C00000"/>
              </a:solidFill>
            </a:endParaRPr>
          </a:p>
          <a:p>
            <a:pPr marL="0" lvl="0" indent="0" algn="l" rtl="0">
              <a:spcBef>
                <a:spcPts val="0"/>
              </a:spcBef>
              <a:spcAft>
                <a:spcPts val="0"/>
              </a:spcAft>
              <a:buClr>
                <a:schemeClr val="dk1"/>
              </a:buClr>
              <a:buSzPts val="1100"/>
              <a:buFont typeface="Arial"/>
              <a:buNone/>
            </a:pPr>
            <a:endParaRPr lang="fr-FR" b="1" dirty="0" smtClean="0">
              <a:solidFill>
                <a:srgbClr val="C00000"/>
              </a:solidFill>
            </a:endParaRPr>
          </a:p>
        </p:txBody>
      </p:sp>
      <p:sp>
        <p:nvSpPr>
          <p:cNvPr id="78" name="Google Shape;263;p19"/>
          <p:cNvSpPr/>
          <p:nvPr/>
        </p:nvSpPr>
        <p:spPr>
          <a:xfrm>
            <a:off x="139313" y="3209889"/>
            <a:ext cx="3107168" cy="974055"/>
          </a:xfrm>
          <a:prstGeom prst="rect">
            <a:avLst/>
          </a:prstGeom>
          <a:ln/>
        </p:spPr>
        <p:style>
          <a:lnRef idx="1">
            <a:schemeClr val="accent1"/>
          </a:lnRef>
          <a:fillRef idx="2">
            <a:schemeClr val="accent1"/>
          </a:fillRef>
          <a:effectRef idx="1">
            <a:schemeClr val="accent1"/>
          </a:effectRef>
          <a:fontRef idx="minor">
            <a:schemeClr val="dk1"/>
          </a:fontRef>
        </p:style>
        <p:txBody>
          <a:bodyPr spcFirstLastPara="1" wrap="square" lIns="91425" tIns="91425" rIns="91425" bIns="91425" anchor="ctr" anchorCtr="0">
            <a:noAutofit/>
          </a:bodyPr>
          <a:lstStyle/>
          <a:p>
            <a:pPr algn="ctr"/>
            <a:r>
              <a:rPr lang="en-US" sz="1200" b="1" dirty="0">
                <a:solidFill>
                  <a:srgbClr val="C00000"/>
                </a:solidFill>
              </a:rPr>
              <a:t>Achievable: </a:t>
            </a:r>
          </a:p>
          <a:p>
            <a:pPr algn="ctr"/>
            <a:r>
              <a:rPr lang="en-US" sz="1200" b="1" dirty="0"/>
              <a:t>Will the indicator require no more than a reasonable amount </a:t>
            </a:r>
            <a:endParaRPr lang="fr-FR" sz="1200" b="1" dirty="0"/>
          </a:p>
          <a:p>
            <a:pPr algn="ctr"/>
            <a:r>
              <a:rPr lang="en-US" sz="1200" b="1" dirty="0"/>
              <a:t>of time, effort, and money  </a:t>
            </a:r>
            <a:endParaRPr lang="fr-FR" sz="1200" b="1" dirty="0"/>
          </a:p>
        </p:txBody>
      </p:sp>
      <p:sp>
        <p:nvSpPr>
          <p:cNvPr id="79" name="Google Shape;263;p19"/>
          <p:cNvSpPr/>
          <p:nvPr/>
        </p:nvSpPr>
        <p:spPr>
          <a:xfrm>
            <a:off x="21808" y="2100278"/>
            <a:ext cx="3224673" cy="985354"/>
          </a:xfrm>
          <a:prstGeom prst="rect">
            <a:avLst/>
          </a:prstGeom>
          <a:ln/>
        </p:spPr>
        <p:style>
          <a:lnRef idx="1">
            <a:schemeClr val="accent6"/>
          </a:lnRef>
          <a:fillRef idx="2">
            <a:schemeClr val="accent6"/>
          </a:fillRef>
          <a:effectRef idx="1">
            <a:schemeClr val="accent6"/>
          </a:effectRef>
          <a:fontRef idx="minor">
            <a:schemeClr val="dk1"/>
          </a:fontRef>
        </p:style>
        <p:txBody>
          <a:bodyPr spcFirstLastPara="1" wrap="square" lIns="91425" tIns="91425" rIns="91425" bIns="91425" anchor="ctr" anchorCtr="0">
            <a:noAutofit/>
          </a:bodyPr>
          <a:lstStyle/>
          <a:p>
            <a:pPr algn="ctr"/>
            <a:r>
              <a:rPr lang="en-US" sz="1200" b="1" dirty="0" smtClean="0">
                <a:solidFill>
                  <a:srgbClr val="C00000"/>
                </a:solidFill>
              </a:rPr>
              <a:t>Measurable</a:t>
            </a:r>
          </a:p>
          <a:p>
            <a:r>
              <a:rPr lang="en-US" sz="1200" b="1" dirty="0" smtClean="0"/>
              <a:t>Are  </a:t>
            </a:r>
            <a:r>
              <a:rPr lang="en-US" sz="1200" b="1" dirty="0"/>
              <a:t>changes  verifiable?  Is  the  indicator  a</a:t>
            </a:r>
            <a:endParaRPr lang="fr-FR" sz="1200" b="1" dirty="0"/>
          </a:p>
          <a:p>
            <a:r>
              <a:rPr lang="en-US" sz="1200" b="1" dirty="0"/>
              <a:t>reliable and clear measurement of the results?</a:t>
            </a:r>
            <a:endParaRPr lang="fr-FR" sz="1200" b="1" dirty="0"/>
          </a:p>
          <a:p>
            <a:r>
              <a:rPr lang="en-US" dirty="0"/>
              <a:t> </a:t>
            </a:r>
            <a:endParaRPr lang="fr-FR" dirty="0"/>
          </a:p>
        </p:txBody>
      </p:sp>
      <p:sp>
        <p:nvSpPr>
          <p:cNvPr id="80" name="Google Shape;263;p19"/>
          <p:cNvSpPr/>
          <p:nvPr/>
        </p:nvSpPr>
        <p:spPr>
          <a:xfrm>
            <a:off x="21808" y="5292927"/>
            <a:ext cx="3224673" cy="985354"/>
          </a:xfrm>
          <a:prstGeom prst="rect">
            <a:avLst/>
          </a:prstGeom>
          <a:ln/>
        </p:spPr>
        <p:style>
          <a:lnRef idx="1">
            <a:schemeClr val="accent6"/>
          </a:lnRef>
          <a:fillRef idx="2">
            <a:schemeClr val="accent6"/>
          </a:fillRef>
          <a:effectRef idx="1">
            <a:schemeClr val="accent6"/>
          </a:effectRef>
          <a:fontRef idx="minor">
            <a:schemeClr val="dk1"/>
          </a:fontRef>
        </p:style>
        <p:txBody>
          <a:bodyPr spcFirstLastPara="1" wrap="square" lIns="91425" tIns="91425" rIns="91425" bIns="91425" anchor="ctr" anchorCtr="0">
            <a:noAutofit/>
          </a:bodyPr>
          <a:lstStyle/>
          <a:p>
            <a:pPr algn="ctr"/>
            <a:endParaRPr lang="en-US" sz="1200" b="1" dirty="0" smtClean="0">
              <a:solidFill>
                <a:srgbClr val="C00000"/>
              </a:solidFill>
            </a:endParaRPr>
          </a:p>
          <a:p>
            <a:pPr algn="ctr"/>
            <a:r>
              <a:rPr lang="en-US" sz="1200" b="1" dirty="0" smtClean="0">
                <a:solidFill>
                  <a:srgbClr val="C00000"/>
                </a:solidFill>
              </a:rPr>
              <a:t>Time-bound</a:t>
            </a:r>
          </a:p>
          <a:p>
            <a:pPr algn="ctr"/>
            <a:r>
              <a:rPr lang="en-US" sz="1200" b="1" dirty="0"/>
              <a:t>Does the indicator reflect a time frame for</a:t>
            </a:r>
            <a:endParaRPr lang="fr-FR" sz="1200" b="1" dirty="0"/>
          </a:p>
          <a:p>
            <a:pPr algn="ctr"/>
            <a:r>
              <a:rPr lang="en-US" sz="1200" b="1" dirty="0"/>
              <a:t>measurement?</a:t>
            </a:r>
            <a:endParaRPr lang="fr-FR" sz="1200" b="1" dirty="0"/>
          </a:p>
          <a:p>
            <a:endParaRPr lang="fr-FR" sz="1200" b="1" dirty="0"/>
          </a:p>
          <a:p>
            <a:r>
              <a:rPr lang="en-US" dirty="0"/>
              <a:t> </a:t>
            </a:r>
            <a:endParaRPr lang="fr-FR" dirty="0"/>
          </a:p>
        </p:txBody>
      </p:sp>
    </p:spTree>
    <p:extLst>
      <p:ext uri="{BB962C8B-B14F-4D97-AF65-F5344CB8AC3E}">
        <p14:creationId xmlns:p14="http://schemas.microsoft.com/office/powerpoint/2010/main" val="2705396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6"/>
                                        </p:tgtEl>
                                        <p:attrNameLst>
                                          <p:attrName>style.visibility</p:attrName>
                                        </p:attrNameLst>
                                      </p:cBhvr>
                                      <p:to>
                                        <p:strVal val="visible"/>
                                      </p:to>
                                    </p:set>
                                    <p:animEffect transition="in" filter="fade">
                                      <p:cBhvr>
                                        <p:cTn id="12" dur="500"/>
                                        <p:tgtEl>
                                          <p:spTgt spid="7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8"/>
                                        </p:tgtEl>
                                        <p:attrNameLst>
                                          <p:attrName>style.visibility</p:attrName>
                                        </p:attrNameLst>
                                      </p:cBhvr>
                                      <p:to>
                                        <p:strVal val="visible"/>
                                      </p:to>
                                    </p:set>
                                    <p:animEffect transition="in" filter="fade">
                                      <p:cBhvr>
                                        <p:cTn id="17" dur="500"/>
                                        <p:tgtEl>
                                          <p:spTgt spid="7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9"/>
                                        </p:tgtEl>
                                        <p:attrNameLst>
                                          <p:attrName>style.visibility</p:attrName>
                                        </p:attrNameLst>
                                      </p:cBhvr>
                                      <p:to>
                                        <p:strVal val="visible"/>
                                      </p:to>
                                    </p:set>
                                    <p:animEffect transition="in" filter="fade">
                                      <p:cBhvr>
                                        <p:cTn id="22" dur="500"/>
                                        <p:tgtEl>
                                          <p:spTgt spid="7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0"/>
                                        </p:tgtEl>
                                        <p:attrNameLst>
                                          <p:attrName>style.visibility</p:attrName>
                                        </p:attrNameLst>
                                      </p:cBhvr>
                                      <p:to>
                                        <p:strVal val="visible"/>
                                      </p:to>
                                    </p:set>
                                    <p:animEffect transition="in" filter="fade">
                                      <p:cBhvr>
                                        <p:cTn id="27"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76" grpId="0" animBg="1"/>
      <p:bldP spid="78" grpId="0" animBg="1"/>
      <p:bldP spid="79" grpId="0" animBg="1"/>
      <p:bldP spid="8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26</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14" name="Rectangle 13"/>
          <p:cNvSpPr/>
          <p:nvPr/>
        </p:nvSpPr>
        <p:spPr>
          <a:xfrm>
            <a:off x="352242" y="2352095"/>
            <a:ext cx="8183427" cy="4327808"/>
          </a:xfrm>
          <a:prstGeom prst="rect">
            <a:avLst/>
          </a:prstGeom>
        </p:spPr>
        <p:txBody>
          <a:bodyPr wrap="square">
            <a:spAutoFit/>
          </a:bodyPr>
          <a:lstStyle/>
          <a:p>
            <a:pPr marL="643255" marR="245110" indent="-285750" algn="just">
              <a:lnSpc>
                <a:spcPct val="102000"/>
              </a:lnSpc>
              <a:spcBef>
                <a:spcPts val="5"/>
              </a:spcBef>
              <a:spcAft>
                <a:spcPts val="0"/>
              </a:spcAft>
              <a:buFont typeface="Wingdings" panose="05000000000000000000" pitchFamily="2" charset="2"/>
              <a:buChar char="Ø"/>
            </a:pPr>
            <a:r>
              <a:rPr lang="en-US" b="1" dirty="0">
                <a:latin typeface="Times New Roman" panose="02020603050405020304" pitchFamily="18" charset="0"/>
                <a:ea typeface="Trebuchet MS" panose="020B0603020202020204" pitchFamily="34" charset="0"/>
                <a:cs typeface="Times New Roman" panose="02020603050405020304" pitchFamily="18" charset="0"/>
              </a:rPr>
              <a:t>It is important to think about how to achieve outcomes </a:t>
            </a:r>
            <a:r>
              <a:rPr lang="en-US" b="1"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within the time frame of the intervention or</a:t>
            </a:r>
            <a:r>
              <a:rPr lang="en-US" b="1" spc="5"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with an understanding of how to measure their achievement after the intervention concludes</a:t>
            </a:r>
            <a:r>
              <a:rPr lang="en-US" b="1" spc="-275"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already at the development stage of an intervention. There can be short- or medium-term outcomes,</a:t>
            </a:r>
            <a:r>
              <a:rPr lang="en-US" b="1" spc="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depending</a:t>
            </a:r>
            <a:r>
              <a:rPr lang="en-US" b="1" spc="-6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also</a:t>
            </a:r>
            <a:r>
              <a:rPr lang="en-US" b="1" spc="-6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on</a:t>
            </a:r>
            <a:r>
              <a:rPr lang="en-US" b="1" spc="-6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6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nature</a:t>
            </a:r>
            <a:r>
              <a:rPr lang="en-US" b="1" spc="-6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and</a:t>
            </a:r>
            <a:r>
              <a:rPr lang="en-US" b="1" spc="-6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duration</a:t>
            </a:r>
            <a:r>
              <a:rPr lang="en-US" b="1" spc="-6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of</a:t>
            </a:r>
            <a:r>
              <a:rPr lang="en-US" b="1" spc="-6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6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project.</a:t>
            </a: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a:spcBef>
                <a:spcPts val="50"/>
              </a:spcBef>
              <a:spcAft>
                <a:spcPts val="0"/>
              </a:spcAft>
            </a:pPr>
            <a:r>
              <a:rPr lang="en-US" b="1" dirty="0">
                <a:latin typeface="Times New Roman" panose="02020603050405020304" pitchFamily="18" charset="0"/>
                <a:ea typeface="Trebuchet MS" panose="020B0603020202020204" pitchFamily="34" charset="0"/>
                <a:cs typeface="Times New Roman" panose="02020603050405020304" pitchFamily="18" charset="0"/>
              </a:rPr>
              <a:t> </a:t>
            </a: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643255" marR="245110" indent="-285750" algn="just">
              <a:lnSpc>
                <a:spcPct val="102000"/>
              </a:lnSpc>
              <a:spcBef>
                <a:spcPts val="5"/>
              </a:spcBef>
              <a:spcAft>
                <a:spcPts val="0"/>
              </a:spcAft>
              <a:buFont typeface="Wingdings" panose="05000000000000000000" pitchFamily="2" charset="2"/>
              <a:buChar char="Ø"/>
            </a:pPr>
            <a:r>
              <a:rPr lang="en-US" b="1" dirty="0">
                <a:latin typeface="Times New Roman" panose="02020603050405020304" pitchFamily="18" charset="0"/>
                <a:ea typeface="Trebuchet MS" panose="020B0603020202020204" pitchFamily="34" charset="0"/>
                <a:cs typeface="Times New Roman" panose="02020603050405020304" pitchFamily="18" charset="0"/>
              </a:rPr>
              <a:t>How to formulate an outcome to ensure that indicators can be measured within the implementation</a:t>
            </a:r>
            <a:r>
              <a:rPr lang="en-US" b="1" spc="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period</a:t>
            </a:r>
            <a:r>
              <a:rPr lang="en-US" b="1" spc="-3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or</a:t>
            </a:r>
            <a:r>
              <a:rPr lang="en-US" b="1" spc="-2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with</a:t>
            </a:r>
            <a:r>
              <a:rPr lang="en-US" b="1" spc="-2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mechanisms</a:t>
            </a:r>
            <a:r>
              <a:rPr lang="en-US" b="1" spc="-2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in</a:t>
            </a:r>
            <a:r>
              <a:rPr lang="en-US" b="1" spc="-3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place</a:t>
            </a:r>
            <a:r>
              <a:rPr lang="en-US" b="1" spc="-2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for</a:t>
            </a:r>
            <a:r>
              <a:rPr lang="en-US" b="1" spc="-2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measurement</a:t>
            </a:r>
            <a:r>
              <a:rPr lang="en-US" b="1" spc="-2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shortly</a:t>
            </a:r>
            <a:r>
              <a:rPr lang="en-US" b="1" spc="-2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after</a:t>
            </a:r>
            <a:r>
              <a:rPr lang="en-US" b="1" spc="-3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its</a:t>
            </a:r>
            <a:r>
              <a:rPr lang="en-US" b="1" spc="-2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completion</a:t>
            </a:r>
            <a:r>
              <a:rPr lang="en-US" b="1" spc="-2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will</a:t>
            </a:r>
            <a:r>
              <a:rPr lang="en-US" b="1" spc="-2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greatly</a:t>
            </a:r>
            <a:r>
              <a:rPr lang="en-US" b="1" spc="-2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depend</a:t>
            </a:r>
            <a:r>
              <a:rPr lang="en-US" b="1" spc="-3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on</a:t>
            </a:r>
            <a:r>
              <a:rPr lang="en-US" b="1" spc="-26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following:</a:t>
            </a: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a:spcBef>
                <a:spcPts val="50"/>
              </a:spcBef>
              <a:spcAft>
                <a:spcPts val="0"/>
              </a:spcAft>
            </a:pPr>
            <a:r>
              <a:rPr lang="en-US" b="1" dirty="0">
                <a:latin typeface="Times New Roman" panose="02020603050405020304" pitchFamily="18" charset="0"/>
                <a:ea typeface="Trebuchet MS" panose="020B0603020202020204" pitchFamily="34" charset="0"/>
                <a:cs typeface="Times New Roman" panose="02020603050405020304" pitchFamily="18" charset="0"/>
              </a:rPr>
              <a:t> </a:t>
            </a: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2628900" lvl="5" indent="-342900" algn="just">
              <a:buSzPts val="1000"/>
              <a:buFont typeface="Trebuchet MS" panose="020B0603020202020204" pitchFamily="34" charset="0"/>
              <a:buAutoNum type="alphaLcParenBoth"/>
              <a:tabLst>
                <a:tab pos="612140" algn="l"/>
              </a:tabLst>
            </a:pP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Type</a:t>
            </a:r>
            <a:r>
              <a:rPr lang="en-US" b="1" spc="7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and</a:t>
            </a:r>
            <a:r>
              <a:rPr lang="en-US" b="1" spc="7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complexity</a:t>
            </a:r>
            <a:r>
              <a:rPr lang="en-US" b="1" spc="75"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of</a:t>
            </a:r>
            <a:r>
              <a:rPr lang="en-US" b="1" spc="7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intervention;</a:t>
            </a:r>
            <a:endParaRPr lang="fr-FR"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endParaRPr>
          </a:p>
          <a:p>
            <a:pPr marL="2628900" lvl="5" indent="-342900" algn="just">
              <a:spcBef>
                <a:spcPts val="40"/>
              </a:spcBef>
              <a:buSzPts val="1000"/>
              <a:buFont typeface="Trebuchet MS" panose="020B0603020202020204" pitchFamily="34" charset="0"/>
              <a:buAutoNum type="alphaLcParenBoth"/>
              <a:tabLst>
                <a:tab pos="612140" algn="l"/>
              </a:tabLst>
            </a:pP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Type</a:t>
            </a:r>
            <a:r>
              <a:rPr lang="en-US" b="1" spc="4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of</a:t>
            </a:r>
            <a:r>
              <a:rPr lang="en-US" b="1" spc="4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results</a:t>
            </a:r>
            <a:r>
              <a:rPr lang="en-US" b="1" spc="45"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the</a:t>
            </a:r>
            <a:r>
              <a:rPr lang="en-US" b="1" spc="4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intervention</a:t>
            </a:r>
            <a:r>
              <a:rPr lang="en-US" b="1" spc="45"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aims</a:t>
            </a:r>
            <a:r>
              <a:rPr lang="en-US" b="1" spc="4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to</a:t>
            </a:r>
            <a:r>
              <a:rPr lang="en-US" b="1" spc="45"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achieve;</a:t>
            </a:r>
            <a:endParaRPr lang="fr-FR"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endParaRPr>
          </a:p>
          <a:p>
            <a:pPr marL="2628900" lvl="5" indent="-342900" algn="just">
              <a:spcBef>
                <a:spcPts val="35"/>
              </a:spcBef>
              <a:buSzPts val="1000"/>
              <a:buFont typeface="Trebuchet MS" panose="020B0603020202020204" pitchFamily="34" charset="0"/>
              <a:buAutoNum type="alphaLcParenBoth"/>
              <a:tabLst>
                <a:tab pos="612140" algn="l"/>
              </a:tabLst>
            </a:pP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Duration</a:t>
            </a:r>
            <a:r>
              <a:rPr lang="en-US" b="1" spc="-45"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of</a:t>
            </a:r>
            <a:r>
              <a:rPr lang="en-US" b="1" spc="-45"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the</a:t>
            </a:r>
            <a:r>
              <a:rPr lang="en-US" b="1" spc="-45"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intervention;</a:t>
            </a:r>
            <a:endParaRPr lang="fr-FR"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endParaRPr>
          </a:p>
          <a:p>
            <a:pPr marL="2628900" lvl="5" indent="-342900" algn="just">
              <a:spcBef>
                <a:spcPts val="40"/>
              </a:spcBef>
              <a:buSzPts val="1000"/>
              <a:buFont typeface="Trebuchet MS" panose="020B0603020202020204" pitchFamily="34" charset="0"/>
              <a:buAutoNum type="alphaLcParenBoth"/>
              <a:tabLst>
                <a:tab pos="612140" algn="l"/>
              </a:tabLst>
            </a:pP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Resources</a:t>
            </a:r>
            <a:r>
              <a:rPr lang="en-US" b="1" spc="5"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available</a:t>
            </a:r>
            <a:r>
              <a:rPr lang="en-US" b="1" spc="5"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for</a:t>
            </a:r>
            <a:r>
              <a:rPr lang="en-US" b="1" spc="5"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spc="-50"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verification.</a:t>
            </a:r>
            <a:endParaRPr lang="fr-FR" b="1" spc="-50" dirty="0">
              <a:solidFill>
                <a:srgbClr val="000099"/>
              </a:solidFill>
              <a:effectLst/>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Rectangle 15"/>
          <p:cNvSpPr/>
          <p:nvPr/>
        </p:nvSpPr>
        <p:spPr>
          <a:xfrm>
            <a:off x="3492137" y="1685498"/>
            <a:ext cx="2952206" cy="400110"/>
          </a:xfrm>
          <a:prstGeom prst="rect">
            <a:avLst/>
          </a:prstGeom>
        </p:spPr>
        <p:txBody>
          <a:bodyPr wrap="square">
            <a:spAutoFit/>
          </a:bodyPr>
          <a:lstStyle/>
          <a:p>
            <a:pPr algn="ctr"/>
            <a:r>
              <a:rPr lang="en-US"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Achieving</a:t>
            </a:r>
            <a:r>
              <a:rPr lang="en-US" sz="2000" b="1" spc="-20"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outcomes</a:t>
            </a:r>
            <a:endParaRPr lang="fr-FR" sz="2000" dirty="0">
              <a:solidFill>
                <a:srgbClr val="00B05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66214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27</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6" name="Rectangle 5"/>
          <p:cNvSpPr/>
          <p:nvPr/>
        </p:nvSpPr>
        <p:spPr>
          <a:xfrm>
            <a:off x="239660" y="2325209"/>
            <a:ext cx="8104418" cy="2729337"/>
          </a:xfrm>
          <a:prstGeom prst="rect">
            <a:avLst/>
          </a:prstGeom>
        </p:spPr>
        <p:txBody>
          <a:bodyPr wrap="square">
            <a:spAutoFit/>
          </a:bodyPr>
          <a:lstStyle/>
          <a:p>
            <a:pPr marL="868680" marR="240030" indent="-342900" algn="just">
              <a:lnSpc>
                <a:spcPct val="102000"/>
              </a:lnSpc>
              <a:spcAft>
                <a:spcPts val="0"/>
              </a:spcAft>
              <a:buFont typeface="Wingdings" panose="05000000000000000000" pitchFamily="2" charset="2"/>
              <a:buChar char="ü"/>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Another</a:t>
            </a:r>
            <a:r>
              <a:rPr lang="en-US" sz="2000" b="1" spc="12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useful</a:t>
            </a:r>
            <a:r>
              <a:rPr lang="en-US" sz="2000" b="1" spc="12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approach</a:t>
            </a:r>
            <a:r>
              <a:rPr lang="en-US" sz="2000" b="1" spc="12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to</a:t>
            </a:r>
            <a:r>
              <a:rPr lang="en-US" sz="2000" b="1" spc="12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drafting</a:t>
            </a:r>
            <a:r>
              <a:rPr lang="en-US" sz="2000" b="1" spc="12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indicators</a:t>
            </a:r>
            <a:r>
              <a:rPr lang="en-US" sz="2000" b="1" spc="12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is</a:t>
            </a:r>
            <a:r>
              <a:rPr lang="en-US" sz="2000" b="1" spc="12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to</a:t>
            </a:r>
            <a:r>
              <a:rPr lang="en-US" sz="2000" b="1" spc="12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apply</a:t>
            </a:r>
            <a:r>
              <a:rPr lang="en-US" sz="2000" b="1" spc="12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QQT</a:t>
            </a:r>
            <a:r>
              <a:rPr lang="en-US" sz="2000" b="1" spc="13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targeting,</a:t>
            </a:r>
            <a:r>
              <a:rPr lang="en-US" sz="2000" b="1" spc="12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which</a:t>
            </a:r>
            <a:r>
              <a:rPr lang="en-US" sz="2000" b="1" spc="12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ensures</a:t>
            </a:r>
            <a:r>
              <a:rPr lang="en-US" sz="2000" b="1" spc="12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that</a:t>
            </a:r>
            <a:r>
              <a:rPr lang="en-US" sz="2000" b="1" spc="12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each</a:t>
            </a:r>
            <a:r>
              <a:rPr lang="en-US" sz="2000" b="1" spc="-25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indicator</a:t>
            </a:r>
            <a:r>
              <a:rPr lang="en-US" sz="2000" b="1" spc="-5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is</a:t>
            </a:r>
            <a:r>
              <a:rPr lang="en-US" sz="2000" b="1" spc="-4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measurable</a:t>
            </a:r>
            <a:r>
              <a:rPr lang="en-US" sz="2000" b="1" spc="-4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in</a:t>
            </a:r>
            <a:r>
              <a:rPr lang="en-US" sz="2000" b="1" spc="-5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terms</a:t>
            </a:r>
            <a:r>
              <a:rPr lang="en-US" sz="2000" b="1" spc="-4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of</a:t>
            </a:r>
            <a:r>
              <a:rPr lang="en-US" sz="2000" b="1" spc="-4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Q</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uantity</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a:t>
            </a:r>
            <a:r>
              <a:rPr lang="en-US" sz="2000" b="1" spc="-5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Quality</a:t>
            </a:r>
            <a:r>
              <a:rPr lang="en-US" sz="2000" b="1" spc="-45"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and</a:t>
            </a:r>
            <a:r>
              <a:rPr lang="en-US" sz="2000" b="1" spc="-4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Time</a:t>
            </a:r>
            <a:r>
              <a:rPr lang="en-US" sz="2000" b="1" spc="-50"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(QQT</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a:t>
            </a:r>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525780" marR="240030" algn="just">
              <a:lnSpc>
                <a:spcPct val="102000"/>
              </a:lnSpc>
              <a:spcAft>
                <a:spcPts val="0"/>
              </a:spcAft>
            </a:pP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a:p>
            <a:pPr marL="868680" marR="240030" indent="-342900" algn="just">
              <a:lnSpc>
                <a:spcPct val="102000"/>
              </a:lnSpc>
              <a:spcAft>
                <a:spcPts val="0"/>
              </a:spcAft>
              <a:buFont typeface="Wingdings" panose="05000000000000000000" pitchFamily="2" charset="2"/>
              <a:buChar char="ü"/>
            </a:pP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An</a:t>
            </a:r>
            <a:r>
              <a:rPr lang="en-US" sz="2000" b="1"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indicator</a:t>
            </a:r>
            <a:r>
              <a:rPr lang="en-US" sz="2000" b="1"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can</a:t>
            </a:r>
            <a:r>
              <a:rPr lang="en-US" sz="2000" b="1"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define</a:t>
            </a:r>
            <a:r>
              <a:rPr lang="en-US" sz="2000" b="1"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the</a:t>
            </a:r>
            <a:r>
              <a:rPr lang="en-US" sz="2000" b="1"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how</a:t>
            </a:r>
            <a:r>
              <a:rPr lang="en-US" sz="2000" b="1" u="sng"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many,</a:t>
            </a:r>
            <a:r>
              <a:rPr lang="en-US" sz="2000" b="1" u="sng"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how</a:t>
            </a:r>
            <a:r>
              <a:rPr lang="en-US" sz="2000" b="1" u="sng"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often,</a:t>
            </a:r>
            <a:r>
              <a:rPr lang="en-US" sz="2000" b="1" u="sng"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how</a:t>
            </a:r>
            <a:r>
              <a:rPr lang="en-US" sz="2000" b="1" u="sng"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much,</a:t>
            </a:r>
            <a:r>
              <a:rPr lang="en-US" sz="2000" b="1" u="sng"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how</a:t>
            </a:r>
            <a:r>
              <a:rPr lang="en-US" sz="2000" b="1" u="sng"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long</a:t>
            </a:r>
            <a:r>
              <a:rPr lang="en-US" sz="2000" b="1" u="sng"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or</a:t>
            </a:r>
            <a:r>
              <a:rPr lang="en-US" sz="2000" b="1" u="sng"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a</a:t>
            </a:r>
            <a:r>
              <a:rPr lang="en-US" sz="2000" b="1" u="sng"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mixture</a:t>
            </a:r>
            <a:r>
              <a:rPr lang="en-US" sz="2000" b="1" u="sng" spc="-5"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of</a:t>
            </a:r>
            <a:r>
              <a:rPr lang="en-US" sz="2000" b="1" u="sng"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it</a:t>
            </a:r>
            <a:r>
              <a:rPr lang="en-US" sz="2000" b="1" u="sng"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as</a:t>
            </a:r>
            <a:r>
              <a:rPr lang="en-US" sz="2000" b="1" spc="-1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illustrated</a:t>
            </a:r>
            <a:r>
              <a:rPr lang="en-US" sz="2000" b="1" spc="-255"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in</a:t>
            </a:r>
            <a:r>
              <a:rPr lang="en-US" sz="2000" b="1" spc="-40"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the</a:t>
            </a:r>
            <a:r>
              <a:rPr lang="en-US" sz="2000" b="1" spc="-35"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example</a:t>
            </a:r>
            <a:r>
              <a:rPr lang="en-US" sz="2000" b="1" spc="-35"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below</a:t>
            </a:r>
            <a:r>
              <a:rPr lang="en-US" sz="20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a:t>
            </a:r>
          </a:p>
          <a:p>
            <a:pPr marL="525780" marR="240030">
              <a:lnSpc>
                <a:spcPct val="102000"/>
              </a:lnSpc>
              <a:spcAft>
                <a:spcPts val="0"/>
              </a:spcAft>
            </a:pPr>
            <a:endParaRPr lang="en-US" sz="2400" dirty="0">
              <a:solidFill>
                <a:srgbClr val="C00000"/>
              </a:solidFill>
              <a:effectLst/>
              <a:latin typeface="Trebuchet MS" panose="020B0603020202020204" pitchFamily="34" charset="0"/>
              <a:ea typeface="Trebuchet MS" panose="020B0603020202020204" pitchFamily="34" charset="0"/>
              <a:cs typeface="Trebuchet MS" panose="020B0603020202020204" pitchFamily="34" charset="0"/>
            </a:endParaRPr>
          </a:p>
          <a:p>
            <a:pPr marL="525780" marR="240030">
              <a:lnSpc>
                <a:spcPct val="102000"/>
              </a:lnSpc>
              <a:spcAft>
                <a:spcPts val="0"/>
              </a:spcAft>
            </a:pPr>
            <a:endParaRPr lang="fr-FR" sz="2400" dirty="0">
              <a:effectLst/>
              <a:latin typeface="Trebuchet MS" panose="020B0603020202020204" pitchFamily="34" charset="0"/>
              <a:ea typeface="Trebuchet MS" panose="020B0603020202020204" pitchFamily="34" charset="0"/>
              <a:cs typeface="Trebuchet MS" panose="020B0603020202020204" pitchFamily="34" charset="0"/>
            </a:endParaRPr>
          </a:p>
        </p:txBody>
      </p:sp>
      <p:grpSp>
        <p:nvGrpSpPr>
          <p:cNvPr id="13" name="Group 1"/>
          <p:cNvGrpSpPr>
            <a:grpSpLocks/>
          </p:cNvGrpSpPr>
          <p:nvPr/>
        </p:nvGrpSpPr>
        <p:grpSpPr bwMode="auto">
          <a:xfrm>
            <a:off x="158750" y="1905234"/>
            <a:ext cx="530225" cy="530225"/>
            <a:chOff x="980" y="10911"/>
            <a:chExt cx="834" cy="834"/>
          </a:xfrm>
        </p:grpSpPr>
        <p:sp>
          <p:nvSpPr>
            <p:cNvPr id="14" name="Freeform 2"/>
            <p:cNvSpPr>
              <a:spLocks/>
            </p:cNvSpPr>
            <p:nvPr/>
          </p:nvSpPr>
          <p:spPr bwMode="auto">
            <a:xfrm>
              <a:off x="980" y="10911"/>
              <a:ext cx="834" cy="834"/>
            </a:xfrm>
            <a:custGeom>
              <a:avLst/>
              <a:gdLst>
                <a:gd name="T0" fmla="+- 0 1397 980"/>
                <a:gd name="T1" fmla="*/ T0 w 834"/>
                <a:gd name="T2" fmla="+- 0 10911 10911"/>
                <a:gd name="T3" fmla="*/ 10911 h 834"/>
                <a:gd name="T4" fmla="+- 0 1322 980"/>
                <a:gd name="T5" fmla="*/ T4 w 834"/>
                <a:gd name="T6" fmla="+- 0 10918 10911"/>
                <a:gd name="T7" fmla="*/ 10918 h 834"/>
                <a:gd name="T8" fmla="+- 0 1252 980"/>
                <a:gd name="T9" fmla="*/ T8 w 834"/>
                <a:gd name="T10" fmla="+- 0 10937 10911"/>
                <a:gd name="T11" fmla="*/ 10937 h 834"/>
                <a:gd name="T12" fmla="+- 0 1187 980"/>
                <a:gd name="T13" fmla="*/ T12 w 834"/>
                <a:gd name="T14" fmla="+- 0 10968 10911"/>
                <a:gd name="T15" fmla="*/ 10968 h 834"/>
                <a:gd name="T16" fmla="+- 0 1129 980"/>
                <a:gd name="T17" fmla="*/ T16 w 834"/>
                <a:gd name="T18" fmla="+- 0 11009 10911"/>
                <a:gd name="T19" fmla="*/ 11009 h 834"/>
                <a:gd name="T20" fmla="+- 0 1078 980"/>
                <a:gd name="T21" fmla="*/ T20 w 834"/>
                <a:gd name="T22" fmla="+- 0 11060 10911"/>
                <a:gd name="T23" fmla="*/ 11060 h 834"/>
                <a:gd name="T24" fmla="+- 0 1037 980"/>
                <a:gd name="T25" fmla="*/ T24 w 834"/>
                <a:gd name="T26" fmla="+- 0 11118 10911"/>
                <a:gd name="T27" fmla="*/ 11118 h 834"/>
                <a:gd name="T28" fmla="+- 0 1006 980"/>
                <a:gd name="T29" fmla="*/ T28 w 834"/>
                <a:gd name="T30" fmla="+- 0 11183 10911"/>
                <a:gd name="T31" fmla="*/ 11183 h 834"/>
                <a:gd name="T32" fmla="+- 0 987 980"/>
                <a:gd name="T33" fmla="*/ T32 w 834"/>
                <a:gd name="T34" fmla="+- 0 11253 10911"/>
                <a:gd name="T35" fmla="*/ 11253 h 834"/>
                <a:gd name="T36" fmla="+- 0 980 980"/>
                <a:gd name="T37" fmla="*/ T36 w 834"/>
                <a:gd name="T38" fmla="+- 0 11328 10911"/>
                <a:gd name="T39" fmla="*/ 11328 h 834"/>
                <a:gd name="T40" fmla="+- 0 987 980"/>
                <a:gd name="T41" fmla="*/ T40 w 834"/>
                <a:gd name="T42" fmla="+- 0 11403 10911"/>
                <a:gd name="T43" fmla="*/ 11403 h 834"/>
                <a:gd name="T44" fmla="+- 0 1006 980"/>
                <a:gd name="T45" fmla="*/ T44 w 834"/>
                <a:gd name="T46" fmla="+- 0 11474 10911"/>
                <a:gd name="T47" fmla="*/ 11474 h 834"/>
                <a:gd name="T48" fmla="+- 0 1037 980"/>
                <a:gd name="T49" fmla="*/ T48 w 834"/>
                <a:gd name="T50" fmla="+- 0 11539 10911"/>
                <a:gd name="T51" fmla="*/ 11539 h 834"/>
                <a:gd name="T52" fmla="+- 0 1078 980"/>
                <a:gd name="T53" fmla="*/ T52 w 834"/>
                <a:gd name="T54" fmla="+- 0 11597 10911"/>
                <a:gd name="T55" fmla="*/ 11597 h 834"/>
                <a:gd name="T56" fmla="+- 0 1129 980"/>
                <a:gd name="T57" fmla="*/ T56 w 834"/>
                <a:gd name="T58" fmla="+- 0 11647 10911"/>
                <a:gd name="T59" fmla="*/ 11647 h 834"/>
                <a:gd name="T60" fmla="+- 0 1187 980"/>
                <a:gd name="T61" fmla="*/ T60 w 834"/>
                <a:gd name="T62" fmla="+- 0 11688 10911"/>
                <a:gd name="T63" fmla="*/ 11688 h 834"/>
                <a:gd name="T64" fmla="+- 0 1252 980"/>
                <a:gd name="T65" fmla="*/ T64 w 834"/>
                <a:gd name="T66" fmla="+- 0 11719 10911"/>
                <a:gd name="T67" fmla="*/ 11719 h 834"/>
                <a:gd name="T68" fmla="+- 0 1322 980"/>
                <a:gd name="T69" fmla="*/ T68 w 834"/>
                <a:gd name="T70" fmla="+- 0 11738 10911"/>
                <a:gd name="T71" fmla="*/ 11738 h 834"/>
                <a:gd name="T72" fmla="+- 0 1397 980"/>
                <a:gd name="T73" fmla="*/ T72 w 834"/>
                <a:gd name="T74" fmla="+- 0 11745 10911"/>
                <a:gd name="T75" fmla="*/ 11745 h 834"/>
                <a:gd name="T76" fmla="+- 0 1472 980"/>
                <a:gd name="T77" fmla="*/ T76 w 834"/>
                <a:gd name="T78" fmla="+- 0 11738 10911"/>
                <a:gd name="T79" fmla="*/ 11738 h 834"/>
                <a:gd name="T80" fmla="+- 0 1543 980"/>
                <a:gd name="T81" fmla="*/ T80 w 834"/>
                <a:gd name="T82" fmla="+- 0 11719 10911"/>
                <a:gd name="T83" fmla="*/ 11719 h 834"/>
                <a:gd name="T84" fmla="+- 0 1608 980"/>
                <a:gd name="T85" fmla="*/ T84 w 834"/>
                <a:gd name="T86" fmla="+- 0 11688 10911"/>
                <a:gd name="T87" fmla="*/ 11688 h 834"/>
                <a:gd name="T88" fmla="+- 0 1666 980"/>
                <a:gd name="T89" fmla="*/ T88 w 834"/>
                <a:gd name="T90" fmla="+- 0 11647 10911"/>
                <a:gd name="T91" fmla="*/ 11647 h 834"/>
                <a:gd name="T92" fmla="+- 0 1716 980"/>
                <a:gd name="T93" fmla="*/ T92 w 834"/>
                <a:gd name="T94" fmla="+- 0 11597 10911"/>
                <a:gd name="T95" fmla="*/ 11597 h 834"/>
                <a:gd name="T96" fmla="+- 0 1757 980"/>
                <a:gd name="T97" fmla="*/ T96 w 834"/>
                <a:gd name="T98" fmla="+- 0 11539 10911"/>
                <a:gd name="T99" fmla="*/ 11539 h 834"/>
                <a:gd name="T100" fmla="+- 0 1788 980"/>
                <a:gd name="T101" fmla="*/ T100 w 834"/>
                <a:gd name="T102" fmla="+- 0 11474 10911"/>
                <a:gd name="T103" fmla="*/ 11474 h 834"/>
                <a:gd name="T104" fmla="+- 0 1808 980"/>
                <a:gd name="T105" fmla="*/ T104 w 834"/>
                <a:gd name="T106" fmla="+- 0 11403 10911"/>
                <a:gd name="T107" fmla="*/ 11403 h 834"/>
                <a:gd name="T108" fmla="+- 0 1814 980"/>
                <a:gd name="T109" fmla="*/ T108 w 834"/>
                <a:gd name="T110" fmla="+- 0 11328 10911"/>
                <a:gd name="T111" fmla="*/ 11328 h 834"/>
                <a:gd name="T112" fmla="+- 0 1808 980"/>
                <a:gd name="T113" fmla="*/ T112 w 834"/>
                <a:gd name="T114" fmla="+- 0 11253 10911"/>
                <a:gd name="T115" fmla="*/ 11253 h 834"/>
                <a:gd name="T116" fmla="+- 0 1788 980"/>
                <a:gd name="T117" fmla="*/ T116 w 834"/>
                <a:gd name="T118" fmla="+- 0 11183 10911"/>
                <a:gd name="T119" fmla="*/ 11183 h 834"/>
                <a:gd name="T120" fmla="+- 0 1757 980"/>
                <a:gd name="T121" fmla="*/ T120 w 834"/>
                <a:gd name="T122" fmla="+- 0 11118 10911"/>
                <a:gd name="T123" fmla="*/ 11118 h 834"/>
                <a:gd name="T124" fmla="+- 0 1716 980"/>
                <a:gd name="T125" fmla="*/ T124 w 834"/>
                <a:gd name="T126" fmla="+- 0 11060 10911"/>
                <a:gd name="T127" fmla="*/ 11060 h 834"/>
                <a:gd name="T128" fmla="+- 0 1666 980"/>
                <a:gd name="T129" fmla="*/ T128 w 834"/>
                <a:gd name="T130" fmla="+- 0 11009 10911"/>
                <a:gd name="T131" fmla="*/ 11009 h 834"/>
                <a:gd name="T132" fmla="+- 0 1608 980"/>
                <a:gd name="T133" fmla="*/ T132 w 834"/>
                <a:gd name="T134" fmla="+- 0 10968 10911"/>
                <a:gd name="T135" fmla="*/ 10968 h 834"/>
                <a:gd name="T136" fmla="+- 0 1543 980"/>
                <a:gd name="T137" fmla="*/ T136 w 834"/>
                <a:gd name="T138" fmla="+- 0 10937 10911"/>
                <a:gd name="T139" fmla="*/ 10937 h 834"/>
                <a:gd name="T140" fmla="+- 0 1472 980"/>
                <a:gd name="T141" fmla="*/ T140 w 834"/>
                <a:gd name="T142" fmla="+- 0 10918 10911"/>
                <a:gd name="T143" fmla="*/ 10918 h 834"/>
                <a:gd name="T144" fmla="+- 0 1397 980"/>
                <a:gd name="T145" fmla="*/ T144 w 834"/>
                <a:gd name="T146" fmla="+- 0 10911 10911"/>
                <a:gd name="T147" fmla="*/ 1091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7"/>
                  </a:lnTo>
                  <a:lnTo>
                    <a:pt x="272" y="26"/>
                  </a:lnTo>
                  <a:lnTo>
                    <a:pt x="207" y="57"/>
                  </a:lnTo>
                  <a:lnTo>
                    <a:pt x="149" y="98"/>
                  </a:lnTo>
                  <a:lnTo>
                    <a:pt x="98" y="149"/>
                  </a:lnTo>
                  <a:lnTo>
                    <a:pt x="57" y="207"/>
                  </a:lnTo>
                  <a:lnTo>
                    <a:pt x="26" y="272"/>
                  </a:lnTo>
                  <a:lnTo>
                    <a:pt x="7" y="342"/>
                  </a:lnTo>
                  <a:lnTo>
                    <a:pt x="0" y="417"/>
                  </a:lnTo>
                  <a:lnTo>
                    <a:pt x="7" y="492"/>
                  </a:lnTo>
                  <a:lnTo>
                    <a:pt x="26" y="563"/>
                  </a:lnTo>
                  <a:lnTo>
                    <a:pt x="57" y="628"/>
                  </a:lnTo>
                  <a:lnTo>
                    <a:pt x="98" y="686"/>
                  </a:lnTo>
                  <a:lnTo>
                    <a:pt x="149" y="736"/>
                  </a:lnTo>
                  <a:lnTo>
                    <a:pt x="207" y="777"/>
                  </a:lnTo>
                  <a:lnTo>
                    <a:pt x="272" y="808"/>
                  </a:lnTo>
                  <a:lnTo>
                    <a:pt x="342" y="827"/>
                  </a:lnTo>
                  <a:lnTo>
                    <a:pt x="417" y="834"/>
                  </a:lnTo>
                  <a:lnTo>
                    <a:pt x="492" y="827"/>
                  </a:lnTo>
                  <a:lnTo>
                    <a:pt x="563" y="808"/>
                  </a:lnTo>
                  <a:lnTo>
                    <a:pt x="628" y="777"/>
                  </a:lnTo>
                  <a:lnTo>
                    <a:pt x="686" y="736"/>
                  </a:lnTo>
                  <a:lnTo>
                    <a:pt x="736" y="686"/>
                  </a:lnTo>
                  <a:lnTo>
                    <a:pt x="777" y="628"/>
                  </a:lnTo>
                  <a:lnTo>
                    <a:pt x="808" y="563"/>
                  </a:lnTo>
                  <a:lnTo>
                    <a:pt x="828" y="492"/>
                  </a:lnTo>
                  <a:lnTo>
                    <a:pt x="834" y="417"/>
                  </a:lnTo>
                  <a:lnTo>
                    <a:pt x="828" y="342"/>
                  </a:lnTo>
                  <a:lnTo>
                    <a:pt x="808" y="272"/>
                  </a:lnTo>
                  <a:lnTo>
                    <a:pt x="777" y="207"/>
                  </a:lnTo>
                  <a:lnTo>
                    <a:pt x="736" y="149"/>
                  </a:lnTo>
                  <a:lnTo>
                    <a:pt x="686" y="98"/>
                  </a:lnTo>
                  <a:lnTo>
                    <a:pt x="628" y="57"/>
                  </a:lnTo>
                  <a:lnTo>
                    <a:pt x="563" y="26"/>
                  </a:lnTo>
                  <a:lnTo>
                    <a:pt x="492" y="7"/>
                  </a:lnTo>
                  <a:lnTo>
                    <a:pt x="417"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6" name="AutoShape 3"/>
            <p:cNvSpPr>
              <a:spLocks/>
            </p:cNvSpPr>
            <p:nvPr/>
          </p:nvSpPr>
          <p:spPr bwMode="auto">
            <a:xfrm>
              <a:off x="1085" y="11014"/>
              <a:ext cx="629" cy="588"/>
            </a:xfrm>
            <a:custGeom>
              <a:avLst/>
              <a:gdLst>
                <a:gd name="T0" fmla="+- 0 1402 1085"/>
                <a:gd name="T1" fmla="*/ T0 w 629"/>
                <a:gd name="T2" fmla="+- 0 11149 11015"/>
                <a:gd name="T3" fmla="*/ 11149 h 588"/>
                <a:gd name="T4" fmla="+- 0 1713 1085"/>
                <a:gd name="T5" fmla="*/ T4 w 629"/>
                <a:gd name="T6" fmla="+- 0 11279 11015"/>
                <a:gd name="T7" fmla="*/ 11279 h 588"/>
                <a:gd name="T8" fmla="+- 0 1675 1085"/>
                <a:gd name="T9" fmla="*/ T8 w 629"/>
                <a:gd name="T10" fmla="+- 0 11331 11015"/>
                <a:gd name="T11" fmla="*/ 11331 h 588"/>
                <a:gd name="T12" fmla="+- 0 1613 1085"/>
                <a:gd name="T13" fmla="*/ T12 w 629"/>
                <a:gd name="T14" fmla="+- 0 11401 11015"/>
                <a:gd name="T15" fmla="*/ 11401 h 588"/>
                <a:gd name="T16" fmla="+- 0 1607 1085"/>
                <a:gd name="T17" fmla="*/ T16 w 629"/>
                <a:gd name="T18" fmla="+- 0 11489 11015"/>
                <a:gd name="T19" fmla="*/ 11489 h 588"/>
                <a:gd name="T20" fmla="+- 0 1550 1085"/>
                <a:gd name="T21" fmla="*/ T20 w 629"/>
                <a:gd name="T22" fmla="+- 0 11487 11015"/>
                <a:gd name="T23" fmla="*/ 11487 h 588"/>
                <a:gd name="T24" fmla="+- 0 1458 1085"/>
                <a:gd name="T25" fmla="*/ T24 w 629"/>
                <a:gd name="T26" fmla="+- 0 11515 11015"/>
                <a:gd name="T27" fmla="*/ 11515 h 588"/>
                <a:gd name="T28" fmla="+- 0 1376 1085"/>
                <a:gd name="T29" fmla="*/ T28 w 629"/>
                <a:gd name="T30" fmla="+- 0 11553 11015"/>
                <a:gd name="T31" fmla="*/ 11553 h 588"/>
                <a:gd name="T32" fmla="+- 0 1289 1085"/>
                <a:gd name="T33" fmla="*/ T32 w 629"/>
                <a:gd name="T34" fmla="+- 0 11493 11015"/>
                <a:gd name="T35" fmla="*/ 11493 h 588"/>
                <a:gd name="T36" fmla="+- 0 1469 1085"/>
                <a:gd name="T37" fmla="*/ T36 w 629"/>
                <a:gd name="T38" fmla="+- 0 11461 11015"/>
                <a:gd name="T39" fmla="*/ 11461 h 588"/>
                <a:gd name="T40" fmla="+- 0 1532 1085"/>
                <a:gd name="T41" fmla="*/ T40 w 629"/>
                <a:gd name="T42" fmla="+- 0 11177 11015"/>
                <a:gd name="T43" fmla="*/ 11177 h 588"/>
                <a:gd name="T44" fmla="+- 0 1506 1085"/>
                <a:gd name="T45" fmla="*/ T44 w 629"/>
                <a:gd name="T46" fmla="+- 0 11185 11015"/>
                <a:gd name="T47" fmla="*/ 11185 h 588"/>
                <a:gd name="T48" fmla="+- 0 1495 1085"/>
                <a:gd name="T49" fmla="*/ T48 w 629"/>
                <a:gd name="T50" fmla="+- 0 11427 11015"/>
                <a:gd name="T51" fmla="*/ 11427 h 588"/>
                <a:gd name="T52" fmla="+- 0 1373 1085"/>
                <a:gd name="T53" fmla="*/ T52 w 629"/>
                <a:gd name="T54" fmla="+- 0 11415 11015"/>
                <a:gd name="T55" fmla="*/ 11415 h 588"/>
                <a:gd name="T56" fmla="+- 0 1499 1085"/>
                <a:gd name="T57" fmla="*/ T56 w 629"/>
                <a:gd name="T58" fmla="+- 0 11359 11015"/>
                <a:gd name="T59" fmla="*/ 11359 h 588"/>
                <a:gd name="T60" fmla="+- 0 1485 1085"/>
                <a:gd name="T61" fmla="*/ T60 w 629"/>
                <a:gd name="T62" fmla="+- 0 11337 11015"/>
                <a:gd name="T63" fmla="*/ 11337 h 588"/>
                <a:gd name="T64" fmla="+- 0 1436 1085"/>
                <a:gd name="T65" fmla="*/ T64 w 629"/>
                <a:gd name="T66" fmla="+- 0 11293 11015"/>
                <a:gd name="T67" fmla="*/ 11293 h 588"/>
                <a:gd name="T68" fmla="+- 0 1379 1085"/>
                <a:gd name="T69" fmla="*/ T68 w 629"/>
                <a:gd name="T70" fmla="+- 0 11379 11015"/>
                <a:gd name="T71" fmla="*/ 11379 h 588"/>
                <a:gd name="T72" fmla="+- 0 1171 1085"/>
                <a:gd name="T73" fmla="*/ T72 w 629"/>
                <a:gd name="T74" fmla="+- 0 11573 11015"/>
                <a:gd name="T75" fmla="*/ 11573 h 588"/>
                <a:gd name="T76" fmla="+- 0 1113 1085"/>
                <a:gd name="T77" fmla="*/ T76 w 629"/>
                <a:gd name="T78" fmla="+- 0 11533 11015"/>
                <a:gd name="T79" fmla="*/ 11533 h 588"/>
                <a:gd name="T80" fmla="+- 0 1240 1085"/>
                <a:gd name="T81" fmla="*/ T80 w 629"/>
                <a:gd name="T82" fmla="+- 0 11413 11015"/>
                <a:gd name="T83" fmla="*/ 11413 h 588"/>
                <a:gd name="T84" fmla="+- 0 1334 1085"/>
                <a:gd name="T85" fmla="*/ T84 w 629"/>
                <a:gd name="T86" fmla="+- 0 11345 11015"/>
                <a:gd name="T87" fmla="*/ 11345 h 588"/>
                <a:gd name="T88" fmla="+- 0 1326 1085"/>
                <a:gd name="T89" fmla="*/ T88 w 629"/>
                <a:gd name="T90" fmla="+- 0 11275 11015"/>
                <a:gd name="T91" fmla="*/ 11275 h 588"/>
                <a:gd name="T92" fmla="+- 0 1493 1085"/>
                <a:gd name="T93" fmla="*/ T92 w 629"/>
                <a:gd name="T94" fmla="+- 0 11305 11015"/>
                <a:gd name="T95" fmla="*/ 11305 h 588"/>
                <a:gd name="T96" fmla="+- 0 1332 1085"/>
                <a:gd name="T97" fmla="*/ T96 w 629"/>
                <a:gd name="T98" fmla="+- 0 11225 11015"/>
                <a:gd name="T99" fmla="*/ 11225 h 588"/>
                <a:gd name="T100" fmla="+- 0 1281 1085"/>
                <a:gd name="T101" fmla="*/ T100 w 629"/>
                <a:gd name="T102" fmla="+- 0 11339 11015"/>
                <a:gd name="T103" fmla="*/ 11339 h 588"/>
                <a:gd name="T104" fmla="+- 0 1248 1085"/>
                <a:gd name="T105" fmla="*/ T104 w 629"/>
                <a:gd name="T106" fmla="+- 0 11283 11015"/>
                <a:gd name="T107" fmla="*/ 11283 h 588"/>
                <a:gd name="T108" fmla="+- 0 1352 1085"/>
                <a:gd name="T109" fmla="*/ T108 w 629"/>
                <a:gd name="T110" fmla="+- 0 11137 11015"/>
                <a:gd name="T111" fmla="*/ 11137 h 588"/>
                <a:gd name="T112" fmla="+- 0 1240 1085"/>
                <a:gd name="T113" fmla="*/ T112 w 629"/>
                <a:gd name="T114" fmla="+- 0 11375 11015"/>
                <a:gd name="T115" fmla="*/ 11375 h 588"/>
                <a:gd name="T116" fmla="+- 0 1181 1085"/>
                <a:gd name="T117" fmla="*/ T116 w 629"/>
                <a:gd name="T118" fmla="+- 0 11353 11015"/>
                <a:gd name="T119" fmla="*/ 11353 h 588"/>
                <a:gd name="T120" fmla="+- 0 1145 1085"/>
                <a:gd name="T121" fmla="*/ T120 w 629"/>
                <a:gd name="T122" fmla="+- 0 11273 11015"/>
                <a:gd name="T123" fmla="*/ 11273 h 588"/>
                <a:gd name="T124" fmla="+- 0 1194 1085"/>
                <a:gd name="T125" fmla="*/ T124 w 629"/>
                <a:gd name="T126" fmla="+- 0 11221 11015"/>
                <a:gd name="T127" fmla="*/ 11221 h 588"/>
                <a:gd name="T128" fmla="+- 0 1189 1085"/>
                <a:gd name="T129" fmla="*/ T128 w 629"/>
                <a:gd name="T130" fmla="+- 0 11135 11015"/>
                <a:gd name="T131" fmla="*/ 11135 h 588"/>
                <a:gd name="T132" fmla="+- 0 1301 1085"/>
                <a:gd name="T133" fmla="*/ T132 w 629"/>
                <a:gd name="T134" fmla="+- 0 11109 11015"/>
                <a:gd name="T135" fmla="*/ 11109 h 588"/>
                <a:gd name="T136" fmla="+- 0 1374 1085"/>
                <a:gd name="T137" fmla="*/ T136 w 629"/>
                <a:gd name="T138" fmla="+- 0 11063 11015"/>
                <a:gd name="T139" fmla="*/ 11063 h 588"/>
                <a:gd name="T140" fmla="+- 0 1440 1085"/>
                <a:gd name="T141" fmla="*/ T140 w 629"/>
                <a:gd name="T142" fmla="+- 0 11057 11015"/>
                <a:gd name="T143" fmla="*/ 11057 h 588"/>
                <a:gd name="T144" fmla="+- 0 1532 1085"/>
                <a:gd name="T145" fmla="*/ T144 w 629"/>
                <a:gd name="T146" fmla="+- 0 11117 11015"/>
                <a:gd name="T147" fmla="*/ 11117 h 588"/>
                <a:gd name="T148" fmla="+- 0 1618 1085"/>
                <a:gd name="T149" fmla="*/ T148 w 629"/>
                <a:gd name="T150" fmla="+- 0 11145 11015"/>
                <a:gd name="T151" fmla="*/ 11145 h 588"/>
                <a:gd name="T152" fmla="+- 0 1628 1085"/>
                <a:gd name="T153" fmla="*/ T152 w 629"/>
                <a:gd name="T154" fmla="+- 0 11239 11015"/>
                <a:gd name="T155" fmla="*/ 11239 h 588"/>
                <a:gd name="T156" fmla="+- 0 1688 1085"/>
                <a:gd name="T157" fmla="*/ T156 w 629"/>
                <a:gd name="T158" fmla="+- 0 11279 11015"/>
                <a:gd name="T159" fmla="*/ 11279 h 588"/>
                <a:gd name="T160" fmla="+- 0 1650 1085"/>
                <a:gd name="T161" fmla="*/ T160 w 629"/>
                <a:gd name="T162" fmla="+- 0 11217 11015"/>
                <a:gd name="T163" fmla="*/ 11217 h 588"/>
                <a:gd name="T164" fmla="+- 0 1655 1085"/>
                <a:gd name="T165" fmla="*/ T164 w 629"/>
                <a:gd name="T166" fmla="+- 0 11135 11015"/>
                <a:gd name="T167" fmla="*/ 11135 h 588"/>
                <a:gd name="T168" fmla="+- 0 1608 1085"/>
                <a:gd name="T169" fmla="*/ T168 w 629"/>
                <a:gd name="T170" fmla="+- 0 11085 11015"/>
                <a:gd name="T171" fmla="*/ 11085 h 588"/>
                <a:gd name="T172" fmla="+- 0 1530 1085"/>
                <a:gd name="T173" fmla="*/ T172 w 629"/>
                <a:gd name="T174" fmla="+- 0 11091 11015"/>
                <a:gd name="T175" fmla="*/ 11091 h 588"/>
                <a:gd name="T176" fmla="+- 0 1458 1085"/>
                <a:gd name="T177" fmla="*/ T176 w 629"/>
                <a:gd name="T178" fmla="+- 0 11037 11015"/>
                <a:gd name="T179" fmla="*/ 11037 h 588"/>
                <a:gd name="T180" fmla="+- 0 1353 1085"/>
                <a:gd name="T181" fmla="*/ T180 w 629"/>
                <a:gd name="T182" fmla="+- 0 11043 11015"/>
                <a:gd name="T183" fmla="*/ 11043 h 588"/>
                <a:gd name="T184" fmla="+- 0 1307 1085"/>
                <a:gd name="T185" fmla="*/ T184 w 629"/>
                <a:gd name="T186" fmla="+- 0 11079 11015"/>
                <a:gd name="T187" fmla="*/ 11079 h 588"/>
                <a:gd name="T188" fmla="+- 0 1211 1085"/>
                <a:gd name="T189" fmla="*/ T188 w 629"/>
                <a:gd name="T190" fmla="+- 0 11079 11015"/>
                <a:gd name="T191" fmla="*/ 11079 h 588"/>
                <a:gd name="T192" fmla="+- 0 1179 1085"/>
                <a:gd name="T193" fmla="*/ T192 w 629"/>
                <a:gd name="T194" fmla="+- 0 11163 11015"/>
                <a:gd name="T195" fmla="*/ 11163 h 588"/>
                <a:gd name="T196" fmla="+- 0 1164 1085"/>
                <a:gd name="T197" fmla="*/ T196 w 629"/>
                <a:gd name="T198" fmla="+- 0 11229 11015"/>
                <a:gd name="T199" fmla="*/ 11229 h 588"/>
                <a:gd name="T200" fmla="+- 0 1100 1085"/>
                <a:gd name="T201" fmla="*/ T200 w 629"/>
                <a:gd name="T202" fmla="+- 0 11343 11015"/>
                <a:gd name="T203" fmla="*/ 11343 h 588"/>
                <a:gd name="T204" fmla="+- 0 1166 1085"/>
                <a:gd name="T205" fmla="*/ T204 w 629"/>
                <a:gd name="T206" fmla="+- 0 11381 11015"/>
                <a:gd name="T207" fmla="*/ 11381 h 588"/>
                <a:gd name="T208" fmla="+- 0 1147 1085"/>
                <a:gd name="T209" fmla="*/ T208 w 629"/>
                <a:gd name="T210" fmla="+- 0 11465 11015"/>
                <a:gd name="T211" fmla="*/ 11465 h 588"/>
                <a:gd name="T212" fmla="+- 0 1085 1085"/>
                <a:gd name="T213" fmla="*/ T212 w 629"/>
                <a:gd name="T214" fmla="+- 0 11557 11015"/>
                <a:gd name="T215" fmla="*/ 11557 h 588"/>
                <a:gd name="T216" fmla="+- 0 1182 1085"/>
                <a:gd name="T217" fmla="*/ T216 w 629"/>
                <a:gd name="T218" fmla="+- 0 11593 11015"/>
                <a:gd name="T219" fmla="*/ 11593 h 588"/>
                <a:gd name="T220" fmla="+- 0 1266 1085"/>
                <a:gd name="T221" fmla="*/ T220 w 629"/>
                <a:gd name="T222" fmla="+- 0 11515 11015"/>
                <a:gd name="T223" fmla="*/ 11515 h 588"/>
                <a:gd name="T224" fmla="+- 0 1336 1085"/>
                <a:gd name="T225" fmla="*/ T224 w 629"/>
                <a:gd name="T226" fmla="+- 0 11533 11015"/>
                <a:gd name="T227" fmla="*/ 11533 h 588"/>
                <a:gd name="T228" fmla="+- 0 1424 1085"/>
                <a:gd name="T229" fmla="*/ T228 w 629"/>
                <a:gd name="T230" fmla="+- 0 11591 11015"/>
                <a:gd name="T231" fmla="*/ 11591 h 588"/>
                <a:gd name="T232" fmla="+- 0 1462 1085"/>
                <a:gd name="T233" fmla="*/ T232 w 629"/>
                <a:gd name="T234" fmla="+- 0 11551 11015"/>
                <a:gd name="T235" fmla="*/ 11551 h 588"/>
                <a:gd name="T236" fmla="+- 0 1524 1085"/>
                <a:gd name="T237" fmla="*/ T236 w 629"/>
                <a:gd name="T238" fmla="+- 0 11515 11015"/>
                <a:gd name="T239" fmla="*/ 11515 h 588"/>
                <a:gd name="T240" fmla="+- 0 1611 1085"/>
                <a:gd name="T241" fmla="*/ T240 w 629"/>
                <a:gd name="T242" fmla="+- 0 11517 11015"/>
                <a:gd name="T243" fmla="*/ 11517 h 588"/>
                <a:gd name="T244" fmla="+- 0 1643 1085"/>
                <a:gd name="T245" fmla="*/ T244 w 629"/>
                <a:gd name="T246" fmla="+- 0 11457 11015"/>
                <a:gd name="T247" fmla="*/ 11457 h 588"/>
                <a:gd name="T248" fmla="+- 0 1645 1085"/>
                <a:gd name="T249" fmla="*/ T248 w 629"/>
                <a:gd name="T250" fmla="+- 0 11395 11015"/>
                <a:gd name="T251" fmla="*/ 11395 h 5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629" h="588">
                  <a:moveTo>
                    <a:pt x="338" y="126"/>
                  </a:moveTo>
                  <a:lnTo>
                    <a:pt x="330" y="120"/>
                  </a:lnTo>
                  <a:lnTo>
                    <a:pt x="326" y="115"/>
                  </a:lnTo>
                  <a:lnTo>
                    <a:pt x="318" y="115"/>
                  </a:lnTo>
                  <a:lnTo>
                    <a:pt x="310" y="122"/>
                  </a:lnTo>
                  <a:lnTo>
                    <a:pt x="312" y="129"/>
                  </a:lnTo>
                  <a:lnTo>
                    <a:pt x="317" y="134"/>
                  </a:lnTo>
                  <a:lnTo>
                    <a:pt x="325" y="136"/>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3"/>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3"/>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pic>
        <p:nvPicPr>
          <p:cNvPr id="18" name="Picture 17"/>
          <p:cNvPicPr>
            <a:picLocks noChangeAspect="1"/>
          </p:cNvPicPr>
          <p:nvPr/>
        </p:nvPicPr>
        <p:blipFill>
          <a:blip r:embed="rId9"/>
          <a:stretch>
            <a:fillRect/>
          </a:stretch>
        </p:blipFill>
        <p:spPr>
          <a:xfrm>
            <a:off x="236996" y="5755331"/>
            <a:ext cx="1222425" cy="1096206"/>
          </a:xfrm>
          <a:prstGeom prst="rect">
            <a:avLst/>
          </a:prstGeom>
        </p:spPr>
      </p:pic>
    </p:spTree>
    <p:extLst>
      <p:ext uri="{BB962C8B-B14F-4D97-AF65-F5344CB8AC3E}">
        <p14:creationId xmlns:p14="http://schemas.microsoft.com/office/powerpoint/2010/main" val="129297750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28</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graphicFrame>
        <p:nvGraphicFramePr>
          <p:cNvPr id="8" name="Table 7"/>
          <p:cNvGraphicFramePr>
            <a:graphicFrameLocks noGrp="1"/>
          </p:cNvGraphicFramePr>
          <p:nvPr>
            <p:extLst>
              <p:ext uri="{D42A27DB-BD31-4B8C-83A1-F6EECF244321}">
                <p14:modId xmlns:p14="http://schemas.microsoft.com/office/powerpoint/2010/main" val="1031971115"/>
              </p:ext>
            </p:extLst>
          </p:nvPr>
        </p:nvGraphicFramePr>
        <p:xfrm>
          <a:off x="352244" y="1627131"/>
          <a:ext cx="8183426" cy="4817215"/>
        </p:xfrm>
        <a:graphic>
          <a:graphicData uri="http://schemas.openxmlformats.org/drawingml/2006/table">
            <a:tbl>
              <a:tblPr firstRow="1" firstCol="1" bandRow="1">
                <a:tableStyleId>{5C22544A-7EE6-4342-B048-85BDC9FD1C3A}</a:tableStyleId>
              </a:tblPr>
              <a:tblGrid>
                <a:gridCol w="2224357">
                  <a:extLst>
                    <a:ext uri="{9D8B030D-6E8A-4147-A177-3AD203B41FA5}">
                      <a16:colId xmlns:a16="http://schemas.microsoft.com/office/drawing/2014/main" xmlns="" val="3191749840"/>
                    </a:ext>
                  </a:extLst>
                </a:gridCol>
                <a:gridCol w="5959069">
                  <a:extLst>
                    <a:ext uri="{9D8B030D-6E8A-4147-A177-3AD203B41FA5}">
                      <a16:colId xmlns:a16="http://schemas.microsoft.com/office/drawing/2014/main" xmlns="" val="1148589056"/>
                    </a:ext>
                  </a:extLst>
                </a:gridCol>
              </a:tblGrid>
              <a:tr h="760299">
                <a:tc>
                  <a:txBody>
                    <a:bodyPr/>
                    <a:lstStyle/>
                    <a:p>
                      <a:pPr marL="158750" algn="l">
                        <a:spcBef>
                          <a:spcPts val="395"/>
                        </a:spcBef>
                        <a:spcAft>
                          <a:spcPts val="0"/>
                        </a:spcAft>
                      </a:pPr>
                      <a:r>
                        <a:rPr lang="en-US" sz="1800" b="1" dirty="0">
                          <a:solidFill>
                            <a:srgbClr val="FF0000"/>
                          </a:solidFill>
                          <a:effectLst/>
                          <a:latin typeface="Times New Roman" panose="02020603050405020304" pitchFamily="18" charset="0"/>
                          <a:cs typeface="Times New Roman" panose="02020603050405020304" pitchFamily="18" charset="0"/>
                        </a:rPr>
                        <a:t>Step</a:t>
                      </a:r>
                      <a:r>
                        <a:rPr lang="en-US" sz="1800" b="1" spc="45" dirty="0">
                          <a:solidFill>
                            <a:srgbClr val="FF0000"/>
                          </a:solidFill>
                          <a:effectLst/>
                          <a:latin typeface="Times New Roman" panose="02020603050405020304" pitchFamily="18" charset="0"/>
                          <a:cs typeface="Times New Roman" panose="02020603050405020304" pitchFamily="18" charset="0"/>
                        </a:rPr>
                        <a:t> </a:t>
                      </a:r>
                      <a:r>
                        <a:rPr lang="en-US" sz="1800" b="1" dirty="0">
                          <a:solidFill>
                            <a:srgbClr val="FF0000"/>
                          </a:solidFill>
                          <a:effectLst/>
                          <a:latin typeface="Times New Roman" panose="02020603050405020304" pitchFamily="18" charset="0"/>
                          <a:cs typeface="Times New Roman" panose="02020603050405020304" pitchFamily="18" charset="0"/>
                        </a:rPr>
                        <a:t>1:</a:t>
                      </a:r>
                      <a:r>
                        <a:rPr lang="en-US" sz="1800" b="1" spc="45" dirty="0">
                          <a:solidFill>
                            <a:srgbClr val="FF0000"/>
                          </a:solidFill>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Basic</a:t>
                      </a:r>
                      <a:r>
                        <a:rPr lang="en-US" sz="1800" b="1" spc="5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indicator</a:t>
                      </a:r>
                      <a:endParaRPr lang="fr-FR" sz="1800" b="1"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158750" algn="ctr">
                        <a:spcBef>
                          <a:spcPts val="395"/>
                        </a:spcBef>
                        <a:spcAft>
                          <a:spcPts val="0"/>
                        </a:spcAft>
                      </a:pPr>
                      <a:r>
                        <a:rPr lang="en-US" sz="1800" b="1" dirty="0">
                          <a:solidFill>
                            <a:srgbClr val="FFFF00"/>
                          </a:solidFill>
                          <a:effectLst/>
                          <a:latin typeface="Times New Roman" panose="02020603050405020304" pitchFamily="18" charset="0"/>
                          <a:cs typeface="Times New Roman" panose="02020603050405020304" pitchFamily="18" charset="0"/>
                        </a:rPr>
                        <a:t>%</a:t>
                      </a:r>
                      <a:r>
                        <a:rPr lang="en-US" sz="1800" b="1" spc="85" dirty="0">
                          <a:solidFill>
                            <a:srgbClr val="FFFF00"/>
                          </a:solidFill>
                          <a:effectLst/>
                          <a:latin typeface="Times New Roman" panose="02020603050405020304" pitchFamily="18" charset="0"/>
                          <a:cs typeface="Times New Roman" panose="02020603050405020304" pitchFamily="18" charset="0"/>
                        </a:rPr>
                        <a:t> </a:t>
                      </a:r>
                      <a:r>
                        <a:rPr lang="en-US" sz="1800" b="1" dirty="0">
                          <a:solidFill>
                            <a:srgbClr val="FFFF00"/>
                          </a:solidFill>
                          <a:effectLst/>
                          <a:latin typeface="Times New Roman" panose="02020603050405020304" pitchFamily="18" charset="0"/>
                          <a:cs typeface="Times New Roman" panose="02020603050405020304" pitchFamily="18" charset="0"/>
                        </a:rPr>
                        <a:t>of</a:t>
                      </a:r>
                      <a:r>
                        <a:rPr lang="en-US" sz="1800" b="1" spc="90" dirty="0">
                          <a:solidFill>
                            <a:srgbClr val="FFFF00"/>
                          </a:solidFill>
                          <a:effectLst/>
                          <a:latin typeface="Times New Roman" panose="02020603050405020304" pitchFamily="18" charset="0"/>
                          <a:cs typeface="Times New Roman" panose="02020603050405020304" pitchFamily="18" charset="0"/>
                        </a:rPr>
                        <a:t> </a:t>
                      </a:r>
                      <a:r>
                        <a:rPr lang="en-US" sz="1800" b="1" dirty="0">
                          <a:solidFill>
                            <a:srgbClr val="FFFF00"/>
                          </a:solidFill>
                          <a:effectLst/>
                          <a:latin typeface="Times New Roman" panose="02020603050405020304" pitchFamily="18" charset="0"/>
                          <a:cs typeface="Times New Roman" panose="02020603050405020304" pitchFamily="18" charset="0"/>
                        </a:rPr>
                        <a:t>participants</a:t>
                      </a:r>
                      <a:r>
                        <a:rPr lang="en-US" sz="1800" b="1" spc="85" dirty="0">
                          <a:solidFill>
                            <a:srgbClr val="FFFF00"/>
                          </a:solidFill>
                          <a:effectLst/>
                          <a:latin typeface="Times New Roman" panose="02020603050405020304" pitchFamily="18" charset="0"/>
                          <a:cs typeface="Times New Roman" panose="02020603050405020304" pitchFamily="18" charset="0"/>
                        </a:rPr>
                        <a:t> </a:t>
                      </a:r>
                      <a:r>
                        <a:rPr lang="en-US" sz="1800" b="1" dirty="0">
                          <a:solidFill>
                            <a:srgbClr val="FFFF00"/>
                          </a:solidFill>
                          <a:effectLst/>
                          <a:latin typeface="Times New Roman" panose="02020603050405020304" pitchFamily="18" charset="0"/>
                          <a:cs typeface="Times New Roman" panose="02020603050405020304" pitchFamily="18" charset="0"/>
                        </a:rPr>
                        <a:t>trained</a:t>
                      </a:r>
                      <a:r>
                        <a:rPr lang="en-US" sz="1800" b="1" spc="90" dirty="0">
                          <a:solidFill>
                            <a:srgbClr val="FFFF00"/>
                          </a:solidFill>
                          <a:effectLst/>
                          <a:latin typeface="Times New Roman" panose="02020603050405020304" pitchFamily="18" charset="0"/>
                          <a:cs typeface="Times New Roman" panose="02020603050405020304" pitchFamily="18" charset="0"/>
                        </a:rPr>
                        <a:t> </a:t>
                      </a:r>
                      <a:r>
                        <a:rPr lang="en-US" sz="1800" b="1" dirty="0">
                          <a:solidFill>
                            <a:srgbClr val="FFFF00"/>
                          </a:solidFill>
                          <a:effectLst/>
                          <a:latin typeface="Times New Roman" panose="02020603050405020304" pitchFamily="18" charset="0"/>
                          <a:cs typeface="Times New Roman" panose="02020603050405020304" pitchFamily="18" charset="0"/>
                        </a:rPr>
                        <a:t>that</a:t>
                      </a:r>
                      <a:r>
                        <a:rPr lang="en-US" sz="1800" b="1" spc="90" dirty="0">
                          <a:solidFill>
                            <a:srgbClr val="FFFF00"/>
                          </a:solidFill>
                          <a:effectLst/>
                          <a:latin typeface="Times New Roman" panose="02020603050405020304" pitchFamily="18" charset="0"/>
                          <a:cs typeface="Times New Roman" panose="02020603050405020304" pitchFamily="18" charset="0"/>
                        </a:rPr>
                        <a:t> </a:t>
                      </a:r>
                      <a:r>
                        <a:rPr lang="en-US" sz="1800" b="1" dirty="0">
                          <a:solidFill>
                            <a:srgbClr val="FFFF00"/>
                          </a:solidFill>
                          <a:effectLst/>
                          <a:latin typeface="Times New Roman" panose="02020603050405020304" pitchFamily="18" charset="0"/>
                          <a:cs typeface="Times New Roman" panose="02020603050405020304" pitchFamily="18" charset="0"/>
                        </a:rPr>
                        <a:t>report</a:t>
                      </a:r>
                      <a:r>
                        <a:rPr lang="en-US" sz="1800" b="1" spc="85" dirty="0">
                          <a:solidFill>
                            <a:srgbClr val="FFFF00"/>
                          </a:solidFill>
                          <a:effectLst/>
                          <a:latin typeface="Times New Roman" panose="02020603050405020304" pitchFamily="18" charset="0"/>
                          <a:cs typeface="Times New Roman" panose="02020603050405020304" pitchFamily="18" charset="0"/>
                        </a:rPr>
                        <a:t> </a:t>
                      </a:r>
                      <a:r>
                        <a:rPr lang="en-US" sz="1800" b="1" dirty="0">
                          <a:solidFill>
                            <a:srgbClr val="FFFF00"/>
                          </a:solidFill>
                          <a:effectLst/>
                          <a:latin typeface="Times New Roman" panose="02020603050405020304" pitchFamily="18" charset="0"/>
                          <a:cs typeface="Times New Roman" panose="02020603050405020304" pitchFamily="18" charset="0"/>
                        </a:rPr>
                        <a:t>using</a:t>
                      </a:r>
                      <a:r>
                        <a:rPr lang="en-US" sz="1800" b="1" spc="90" dirty="0">
                          <a:solidFill>
                            <a:srgbClr val="FFFF00"/>
                          </a:solidFill>
                          <a:effectLst/>
                          <a:latin typeface="Times New Roman" panose="02020603050405020304" pitchFamily="18" charset="0"/>
                          <a:cs typeface="Times New Roman" panose="02020603050405020304" pitchFamily="18" charset="0"/>
                        </a:rPr>
                        <a:t> </a:t>
                      </a:r>
                      <a:r>
                        <a:rPr lang="en-US" sz="1800" b="1" dirty="0">
                          <a:solidFill>
                            <a:srgbClr val="FFFF00"/>
                          </a:solidFill>
                          <a:effectLst/>
                          <a:latin typeface="Times New Roman" panose="02020603050405020304" pitchFamily="18" charset="0"/>
                          <a:cs typeface="Times New Roman" panose="02020603050405020304" pitchFamily="18" charset="0"/>
                        </a:rPr>
                        <a:t>the</a:t>
                      </a:r>
                      <a:r>
                        <a:rPr lang="en-US" sz="1800" b="1" spc="85" dirty="0">
                          <a:solidFill>
                            <a:srgbClr val="FFFF00"/>
                          </a:solidFill>
                          <a:effectLst/>
                          <a:latin typeface="Times New Roman" panose="02020603050405020304" pitchFamily="18" charset="0"/>
                          <a:cs typeface="Times New Roman" panose="02020603050405020304" pitchFamily="18" charset="0"/>
                        </a:rPr>
                        <a:t> </a:t>
                      </a:r>
                      <a:r>
                        <a:rPr lang="en-US" sz="1800" b="1" dirty="0">
                          <a:solidFill>
                            <a:srgbClr val="FFFF00"/>
                          </a:solidFill>
                          <a:effectLst/>
                          <a:latin typeface="Times New Roman" panose="02020603050405020304" pitchFamily="18" charset="0"/>
                          <a:cs typeface="Times New Roman" panose="02020603050405020304" pitchFamily="18" charset="0"/>
                        </a:rPr>
                        <a:t>information</a:t>
                      </a:r>
                      <a:r>
                        <a:rPr lang="en-US" sz="1800" b="1" spc="90" dirty="0">
                          <a:solidFill>
                            <a:srgbClr val="FFFF00"/>
                          </a:solidFill>
                          <a:effectLst/>
                          <a:latin typeface="Times New Roman" panose="02020603050405020304" pitchFamily="18" charset="0"/>
                          <a:cs typeface="Times New Roman" panose="02020603050405020304" pitchFamily="18" charset="0"/>
                        </a:rPr>
                        <a:t> </a:t>
                      </a:r>
                      <a:r>
                        <a:rPr lang="en-US" sz="1800" b="1" dirty="0">
                          <a:solidFill>
                            <a:srgbClr val="FFFF00"/>
                          </a:solidFill>
                          <a:effectLst/>
                          <a:latin typeface="Times New Roman" panose="02020603050405020304" pitchFamily="18" charset="0"/>
                          <a:cs typeface="Times New Roman" panose="02020603050405020304" pitchFamily="18" charset="0"/>
                        </a:rPr>
                        <a:t>gained</a:t>
                      </a:r>
                      <a:endParaRPr lang="fr-FR" sz="1800" b="1" dirty="0">
                        <a:solidFill>
                          <a:srgbClr val="FFFF00"/>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382971033"/>
                  </a:ext>
                </a:extLst>
              </a:tr>
              <a:tr h="1219169">
                <a:tc>
                  <a:txBody>
                    <a:bodyPr/>
                    <a:lstStyle/>
                    <a:p>
                      <a:pPr marL="158750" marR="149225" algn="l">
                        <a:lnSpc>
                          <a:spcPct val="102000"/>
                        </a:lnSpc>
                        <a:spcBef>
                          <a:spcPts val="490"/>
                        </a:spcBef>
                        <a:spcAft>
                          <a:spcPts val="0"/>
                        </a:spcAft>
                      </a:pPr>
                      <a:r>
                        <a:rPr lang="en-US" sz="1800" b="1" dirty="0">
                          <a:solidFill>
                            <a:srgbClr val="FF0000"/>
                          </a:solidFill>
                          <a:effectLst/>
                          <a:latin typeface="Times New Roman" panose="02020603050405020304" pitchFamily="18" charset="0"/>
                          <a:cs typeface="Times New Roman" panose="02020603050405020304" pitchFamily="18" charset="0"/>
                        </a:rPr>
                        <a:t>Step 2: </a:t>
                      </a:r>
                      <a:r>
                        <a:rPr lang="en-US" sz="1800" b="1" dirty="0">
                          <a:effectLst/>
                          <a:latin typeface="Times New Roman" panose="02020603050405020304" pitchFamily="18" charset="0"/>
                          <a:cs typeface="Times New Roman" panose="02020603050405020304" pitchFamily="18" charset="0"/>
                        </a:rPr>
                        <a:t>Add quality</a:t>
                      </a:r>
                      <a:r>
                        <a:rPr lang="en-US" sz="1800" b="1" spc="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(What</a:t>
                      </a:r>
                      <a:r>
                        <a:rPr lang="en-US" sz="1800" b="1" spc="-2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kind</a:t>
                      </a:r>
                      <a:r>
                        <a:rPr lang="en-US" sz="1800" b="1" spc="-2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of</a:t>
                      </a:r>
                      <a:r>
                        <a:rPr lang="en-US" sz="1800" b="1" spc="-2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change)</a:t>
                      </a:r>
                      <a:endParaRPr lang="fr-FR" sz="1800" b="1"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158750" marR="142240" algn="ctr">
                        <a:lnSpc>
                          <a:spcPct val="102000"/>
                        </a:lnSpc>
                        <a:spcBef>
                          <a:spcPts val="490"/>
                        </a:spcBef>
                        <a:spcAft>
                          <a:spcPts val="0"/>
                        </a:spcAft>
                      </a:pPr>
                      <a:r>
                        <a:rPr lang="en-US" sz="1800" b="1" dirty="0">
                          <a:effectLst/>
                          <a:latin typeface="Times New Roman" panose="02020603050405020304" pitchFamily="18" charset="0"/>
                          <a:cs typeface="Times New Roman" panose="02020603050405020304" pitchFamily="18" charset="0"/>
                        </a:rPr>
                        <a:t>%</a:t>
                      </a:r>
                      <a:r>
                        <a:rPr lang="en-US" sz="1800" b="1" spc="7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of</a:t>
                      </a:r>
                      <a:r>
                        <a:rPr lang="en-US" sz="1800" b="1" spc="7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border</a:t>
                      </a:r>
                      <a:r>
                        <a:rPr lang="en-US" sz="1800" b="1" spc="7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management</a:t>
                      </a:r>
                      <a:r>
                        <a:rPr lang="en-US" sz="1800" b="1" spc="7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officials</a:t>
                      </a:r>
                      <a:r>
                        <a:rPr lang="en-US" sz="1800" b="1" spc="7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of</a:t>
                      </a:r>
                      <a:r>
                        <a:rPr lang="en-US" sz="1800" b="1" spc="7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country</a:t>
                      </a:r>
                      <a:r>
                        <a:rPr lang="en-US" sz="1800" b="1" spc="7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X</a:t>
                      </a:r>
                      <a:r>
                        <a:rPr lang="en-US" sz="1800" b="1" spc="7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trained</a:t>
                      </a:r>
                      <a:r>
                        <a:rPr lang="en-US" sz="1800" b="1" spc="7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that</a:t>
                      </a:r>
                      <a:r>
                        <a:rPr lang="en-US" sz="1800" b="1" spc="7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report</a:t>
                      </a:r>
                      <a:r>
                        <a:rPr lang="en-US" sz="1800" b="1" spc="7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using</a:t>
                      </a:r>
                      <a:r>
                        <a:rPr lang="en-US" sz="1800" b="1" spc="-24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the</a:t>
                      </a:r>
                      <a:r>
                        <a:rPr lang="en-US" sz="1800" b="1" spc="-4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tools</a:t>
                      </a:r>
                      <a:r>
                        <a:rPr lang="en-US" sz="1800" b="1" spc="-4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and</a:t>
                      </a:r>
                      <a:r>
                        <a:rPr lang="en-US" sz="1800" b="1" spc="-4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knowledge</a:t>
                      </a:r>
                      <a:r>
                        <a:rPr lang="en-US" sz="1800" b="1" spc="-3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provided</a:t>
                      </a:r>
                      <a:r>
                        <a:rPr lang="en-US" sz="1800" b="1" spc="-4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in</a:t>
                      </a:r>
                      <a:r>
                        <a:rPr lang="en-US" sz="1800" b="1" spc="-4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their</a:t>
                      </a:r>
                      <a:r>
                        <a:rPr lang="en-US" sz="1800" b="1" spc="-3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work</a:t>
                      </a:r>
                      <a:endParaRPr lang="fr-FR" sz="1800" b="1"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3328171838"/>
                  </a:ext>
                </a:extLst>
              </a:tr>
              <a:tr h="1160244">
                <a:tc>
                  <a:txBody>
                    <a:bodyPr/>
                    <a:lstStyle/>
                    <a:p>
                      <a:pPr marL="158750" marR="245745" algn="l">
                        <a:lnSpc>
                          <a:spcPct val="102000"/>
                        </a:lnSpc>
                        <a:spcBef>
                          <a:spcPts val="405"/>
                        </a:spcBef>
                        <a:spcAft>
                          <a:spcPts val="0"/>
                        </a:spcAft>
                      </a:pPr>
                      <a:r>
                        <a:rPr lang="en-US" sz="1800" b="1" spc="-10" dirty="0">
                          <a:solidFill>
                            <a:srgbClr val="FF0000"/>
                          </a:solidFill>
                          <a:effectLst/>
                          <a:latin typeface="Times New Roman" panose="02020603050405020304" pitchFamily="18" charset="0"/>
                          <a:cs typeface="Times New Roman" panose="02020603050405020304" pitchFamily="18" charset="0"/>
                        </a:rPr>
                        <a:t>Step</a:t>
                      </a:r>
                      <a:r>
                        <a:rPr lang="en-US" sz="1800" b="1" spc="-35" dirty="0">
                          <a:solidFill>
                            <a:srgbClr val="FF0000"/>
                          </a:solidFill>
                          <a:effectLst/>
                          <a:latin typeface="Times New Roman" panose="02020603050405020304" pitchFamily="18" charset="0"/>
                          <a:cs typeface="Times New Roman" panose="02020603050405020304" pitchFamily="18" charset="0"/>
                        </a:rPr>
                        <a:t> </a:t>
                      </a:r>
                      <a:r>
                        <a:rPr lang="en-US" sz="1800" b="1" spc="-5" dirty="0">
                          <a:solidFill>
                            <a:srgbClr val="FF0000"/>
                          </a:solidFill>
                          <a:effectLst/>
                          <a:latin typeface="Times New Roman" panose="02020603050405020304" pitchFamily="18" charset="0"/>
                          <a:cs typeface="Times New Roman" panose="02020603050405020304" pitchFamily="18" charset="0"/>
                        </a:rPr>
                        <a:t>3</a:t>
                      </a:r>
                      <a:r>
                        <a:rPr lang="en-US" sz="1800" b="1" spc="-5" dirty="0">
                          <a:effectLst/>
                          <a:latin typeface="Times New Roman" panose="02020603050405020304" pitchFamily="18" charset="0"/>
                          <a:cs typeface="Times New Roman" panose="02020603050405020304" pitchFamily="18" charset="0"/>
                        </a:rPr>
                        <a:t>:</a:t>
                      </a:r>
                      <a:r>
                        <a:rPr lang="en-US" sz="1800" b="1" spc="-35" dirty="0">
                          <a:effectLst/>
                          <a:latin typeface="Times New Roman" panose="02020603050405020304" pitchFamily="18" charset="0"/>
                          <a:cs typeface="Times New Roman" panose="02020603050405020304" pitchFamily="18" charset="0"/>
                        </a:rPr>
                        <a:t> </a:t>
                      </a:r>
                      <a:r>
                        <a:rPr lang="en-US" sz="1800" b="1" spc="-5" dirty="0">
                          <a:effectLst/>
                          <a:latin typeface="Times New Roman" panose="02020603050405020304" pitchFamily="18" charset="0"/>
                          <a:cs typeface="Times New Roman" panose="02020603050405020304" pitchFamily="18" charset="0"/>
                        </a:rPr>
                        <a:t>Add</a:t>
                      </a:r>
                      <a:r>
                        <a:rPr lang="en-US" sz="1800" b="1" spc="-35" dirty="0">
                          <a:effectLst/>
                          <a:latin typeface="Times New Roman" panose="02020603050405020304" pitchFamily="18" charset="0"/>
                          <a:cs typeface="Times New Roman" panose="02020603050405020304" pitchFamily="18" charset="0"/>
                        </a:rPr>
                        <a:t> </a:t>
                      </a:r>
                      <a:r>
                        <a:rPr lang="en-US" sz="1800" b="1" spc="-5" dirty="0">
                          <a:effectLst/>
                          <a:latin typeface="Times New Roman" panose="02020603050405020304" pitchFamily="18" charset="0"/>
                          <a:cs typeface="Times New Roman" panose="02020603050405020304" pitchFamily="18" charset="0"/>
                        </a:rPr>
                        <a:t>quantity</a:t>
                      </a:r>
                      <a:r>
                        <a:rPr lang="en-US" sz="1800" b="1" spc="-26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(How</a:t>
                      </a:r>
                      <a:r>
                        <a:rPr lang="en-US" sz="1800" b="1" spc="-5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much)</a:t>
                      </a:r>
                      <a:endParaRPr lang="fr-FR" sz="1800" b="1"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158750" marR="142240" algn="ctr">
                        <a:lnSpc>
                          <a:spcPct val="102000"/>
                        </a:lnSpc>
                        <a:spcBef>
                          <a:spcPts val="405"/>
                        </a:spcBef>
                        <a:spcAft>
                          <a:spcPts val="0"/>
                        </a:spcAft>
                      </a:pPr>
                      <a:r>
                        <a:rPr lang="en-US" sz="1800" b="1" dirty="0">
                          <a:effectLst/>
                          <a:latin typeface="Times New Roman" panose="02020603050405020304" pitchFamily="18" charset="0"/>
                          <a:cs typeface="Times New Roman" panose="02020603050405020304" pitchFamily="18" charset="0"/>
                        </a:rPr>
                        <a:t>%</a:t>
                      </a:r>
                      <a:r>
                        <a:rPr lang="en-US" sz="1800" b="1" spc="7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of</a:t>
                      </a:r>
                      <a:r>
                        <a:rPr lang="en-US" sz="1800" b="1" spc="7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border</a:t>
                      </a:r>
                      <a:r>
                        <a:rPr lang="en-US" sz="1800" b="1" spc="7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management</a:t>
                      </a:r>
                      <a:r>
                        <a:rPr lang="en-US" sz="1800" b="1" spc="7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officials</a:t>
                      </a:r>
                      <a:r>
                        <a:rPr lang="en-US" sz="1800" b="1" spc="7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of</a:t>
                      </a:r>
                      <a:r>
                        <a:rPr lang="en-US" sz="1800" b="1" spc="7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country</a:t>
                      </a:r>
                      <a:r>
                        <a:rPr lang="en-US" sz="1800" b="1" spc="7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X</a:t>
                      </a:r>
                      <a:r>
                        <a:rPr lang="en-US" sz="1800" b="1" spc="7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trained</a:t>
                      </a:r>
                      <a:r>
                        <a:rPr lang="en-US" sz="1800" b="1" spc="7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that</a:t>
                      </a:r>
                      <a:r>
                        <a:rPr lang="en-US" sz="1800" b="1" spc="7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report</a:t>
                      </a:r>
                      <a:r>
                        <a:rPr lang="en-US" sz="1800" b="1" spc="7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using</a:t>
                      </a:r>
                      <a:r>
                        <a:rPr lang="en-US" sz="1800" b="1" spc="-24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the</a:t>
                      </a:r>
                      <a:r>
                        <a:rPr lang="en-US" sz="1800" b="1" spc="-2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tools</a:t>
                      </a:r>
                      <a:r>
                        <a:rPr lang="en-US" sz="1800" b="1" spc="-1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and</a:t>
                      </a:r>
                      <a:r>
                        <a:rPr lang="en-US" sz="1800" b="1" spc="-2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knowledge</a:t>
                      </a:r>
                      <a:r>
                        <a:rPr lang="en-US" sz="1800" b="1" spc="-1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provided</a:t>
                      </a:r>
                      <a:r>
                        <a:rPr lang="en-US" sz="1800" b="1" spc="-2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in</a:t>
                      </a:r>
                      <a:r>
                        <a:rPr lang="en-US" sz="1800" b="1" spc="-1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their</a:t>
                      </a:r>
                      <a:r>
                        <a:rPr lang="en-US" sz="1800" b="1" spc="-2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work</a:t>
                      </a:r>
                      <a:r>
                        <a:rPr lang="en-US" sz="1800" b="1" spc="-1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on</a:t>
                      </a:r>
                      <a:r>
                        <a:rPr lang="en-US" sz="1800" b="1" spc="-2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a</a:t>
                      </a:r>
                      <a:r>
                        <a:rPr lang="en-US" sz="1800" b="1" spc="-1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regular</a:t>
                      </a:r>
                      <a:r>
                        <a:rPr lang="en-US" sz="1800" b="1" spc="-2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basis</a:t>
                      </a:r>
                      <a:endParaRPr lang="fr-FR" sz="1800" b="1"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3959890795"/>
                  </a:ext>
                </a:extLst>
              </a:tr>
              <a:tr h="1677503">
                <a:tc>
                  <a:txBody>
                    <a:bodyPr/>
                    <a:lstStyle/>
                    <a:p>
                      <a:pPr algn="l">
                        <a:spcBef>
                          <a:spcPts val="10"/>
                        </a:spcBef>
                        <a:spcAft>
                          <a:spcPts val="0"/>
                        </a:spcAft>
                      </a:pPr>
                      <a:r>
                        <a:rPr lang="en-US" sz="1800" b="1" dirty="0">
                          <a:effectLst/>
                          <a:latin typeface="Times New Roman" panose="02020603050405020304" pitchFamily="18" charset="0"/>
                          <a:cs typeface="Times New Roman" panose="02020603050405020304" pitchFamily="18" charset="0"/>
                        </a:rPr>
                        <a:t> </a:t>
                      </a:r>
                      <a:endParaRPr lang="fr-FR" sz="1800" b="1" dirty="0">
                        <a:effectLst/>
                        <a:latin typeface="Times New Roman" panose="02020603050405020304" pitchFamily="18" charset="0"/>
                        <a:cs typeface="Times New Roman" panose="02020603050405020304" pitchFamily="18" charset="0"/>
                      </a:endParaRPr>
                    </a:p>
                    <a:p>
                      <a:pPr marL="158750" marR="430530" algn="l">
                        <a:lnSpc>
                          <a:spcPct val="102000"/>
                        </a:lnSpc>
                        <a:spcAft>
                          <a:spcPts val="0"/>
                        </a:spcAft>
                      </a:pPr>
                      <a:r>
                        <a:rPr lang="en-US" sz="1800" b="1" spc="-5" dirty="0">
                          <a:solidFill>
                            <a:srgbClr val="FF0000"/>
                          </a:solidFill>
                          <a:effectLst/>
                          <a:latin typeface="Times New Roman" panose="02020603050405020304" pitchFamily="18" charset="0"/>
                          <a:cs typeface="Times New Roman" panose="02020603050405020304" pitchFamily="18" charset="0"/>
                        </a:rPr>
                        <a:t>Step</a:t>
                      </a:r>
                      <a:r>
                        <a:rPr lang="en-US" sz="1800" b="1" spc="-40" dirty="0">
                          <a:solidFill>
                            <a:srgbClr val="FF0000"/>
                          </a:solidFill>
                          <a:effectLst/>
                          <a:latin typeface="Times New Roman" panose="02020603050405020304" pitchFamily="18" charset="0"/>
                          <a:cs typeface="Times New Roman" panose="02020603050405020304" pitchFamily="18" charset="0"/>
                        </a:rPr>
                        <a:t> </a:t>
                      </a:r>
                      <a:r>
                        <a:rPr lang="en-US" sz="1800" b="1" spc="-5" dirty="0">
                          <a:solidFill>
                            <a:srgbClr val="FF0000"/>
                          </a:solidFill>
                          <a:effectLst/>
                          <a:latin typeface="Times New Roman" panose="02020603050405020304" pitchFamily="18" charset="0"/>
                          <a:cs typeface="Times New Roman" panose="02020603050405020304" pitchFamily="18" charset="0"/>
                        </a:rPr>
                        <a:t>4</a:t>
                      </a:r>
                      <a:r>
                        <a:rPr lang="en-US" sz="1800" b="1" spc="-5" dirty="0">
                          <a:effectLst/>
                          <a:latin typeface="Times New Roman" panose="02020603050405020304" pitchFamily="18" charset="0"/>
                          <a:cs typeface="Times New Roman" panose="02020603050405020304" pitchFamily="18" charset="0"/>
                        </a:rPr>
                        <a:t>:</a:t>
                      </a:r>
                      <a:r>
                        <a:rPr lang="en-US" sz="1800" b="1" spc="-3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Add</a:t>
                      </a:r>
                      <a:r>
                        <a:rPr lang="en-US" sz="1800" b="1" spc="-4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time</a:t>
                      </a:r>
                      <a:r>
                        <a:rPr lang="en-US" sz="1800" b="1" spc="-25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(By</a:t>
                      </a:r>
                      <a:r>
                        <a:rPr lang="en-US" sz="1800" b="1" spc="-7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when)</a:t>
                      </a:r>
                      <a:endParaRPr lang="fr-FR" sz="1800" b="1"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158750" marR="144780" algn="ctr">
                        <a:lnSpc>
                          <a:spcPct val="102000"/>
                        </a:lnSpc>
                        <a:spcBef>
                          <a:spcPts val="515"/>
                        </a:spcBef>
                        <a:spcAft>
                          <a:spcPts val="0"/>
                        </a:spcAft>
                      </a:pPr>
                      <a:r>
                        <a:rPr lang="en-US" sz="1800" b="1" dirty="0">
                          <a:effectLst/>
                          <a:latin typeface="Times New Roman" panose="02020603050405020304" pitchFamily="18" charset="0"/>
                          <a:cs typeface="Times New Roman" panose="02020603050405020304" pitchFamily="18" charset="0"/>
                        </a:rPr>
                        <a:t>% of border management officials of country X trained that report using</a:t>
                      </a:r>
                      <a:r>
                        <a:rPr lang="en-US" sz="1800" b="1" spc="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the tools and knowledge provided in their work on a regular basis six</a:t>
                      </a:r>
                      <a:r>
                        <a:rPr lang="en-US" sz="1800" b="1" spc="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months</a:t>
                      </a:r>
                      <a:r>
                        <a:rPr lang="en-US" sz="1800" b="1" spc="-50"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after</a:t>
                      </a:r>
                      <a:r>
                        <a:rPr lang="en-US" sz="1800" b="1" spc="-4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the</a:t>
                      </a:r>
                      <a:r>
                        <a:rPr lang="en-US" sz="1800" b="1" spc="-45" dirty="0">
                          <a:effectLst/>
                          <a:latin typeface="Times New Roman" panose="02020603050405020304" pitchFamily="18" charset="0"/>
                          <a:cs typeface="Times New Roman" panose="02020603050405020304" pitchFamily="18" charset="0"/>
                        </a:rPr>
                        <a:t> </a:t>
                      </a:r>
                      <a:r>
                        <a:rPr lang="en-US" sz="1800" b="1" dirty="0">
                          <a:effectLst/>
                          <a:latin typeface="Times New Roman" panose="02020603050405020304" pitchFamily="18" charset="0"/>
                          <a:cs typeface="Times New Roman" panose="02020603050405020304" pitchFamily="18" charset="0"/>
                        </a:rPr>
                        <a:t>training</a:t>
                      </a:r>
                      <a:endParaRPr lang="fr-FR" sz="1800" b="1"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969873286"/>
                  </a:ext>
                </a:extLst>
              </a:tr>
            </a:tbl>
          </a:graphicData>
        </a:graphic>
      </p:graphicFrame>
    </p:spTree>
    <p:extLst>
      <p:ext uri="{BB962C8B-B14F-4D97-AF65-F5344CB8AC3E}">
        <p14:creationId xmlns:p14="http://schemas.microsoft.com/office/powerpoint/2010/main" val="395617419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29</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489909" y="1558954"/>
            <a:ext cx="8315729" cy="1015663"/>
          </a:xfrm>
          <a:prstGeom prst="rect">
            <a:avLst/>
          </a:prstGeom>
        </p:spPr>
        <p:txBody>
          <a:bodyPr wrap="square">
            <a:spAutoFit/>
          </a:bodyPr>
          <a:lstStyle/>
          <a:p>
            <a:pPr algn="ctr" eaLnBrk="0" fontAlgn="base" hangingPunct="0">
              <a:spcBef>
                <a:spcPct val="0"/>
              </a:spcBef>
              <a:spcAft>
                <a:spcPct val="0"/>
              </a:spcAft>
              <a:tabLst>
                <a:tab pos="1366838" algn="l"/>
              </a:tabLst>
            </a:pPr>
            <a:r>
              <a:rPr lang="en-US" sz="2400" b="1" dirty="0">
                <a:solidFill>
                  <a:srgbClr val="000099"/>
                </a:solidFill>
                <a:latin typeface="Times New Roman" panose="02020603050405020304" pitchFamily="18" charset="0"/>
                <a:cs typeface="Times New Roman" panose="02020603050405020304" pitchFamily="18" charset="0"/>
              </a:rPr>
              <a:t>When selecting a data source, the following should be considered:</a:t>
            </a:r>
            <a:endParaRPr lang="fr-FR" sz="2400" dirty="0">
              <a:solidFill>
                <a:srgbClr val="000099"/>
              </a:solidFill>
              <a:latin typeface="Times New Roman" panose="02020603050405020304" pitchFamily="18" charset="0"/>
              <a:cs typeface="Times New Roman" panose="02020603050405020304" pitchFamily="18" charset="0"/>
            </a:endParaRPr>
          </a:p>
          <a:p>
            <a:pPr lvl="0" algn="just" eaLnBrk="0" fontAlgn="base" hangingPunct="0">
              <a:spcBef>
                <a:spcPct val="0"/>
              </a:spcBef>
              <a:spcAft>
                <a:spcPct val="0"/>
              </a:spcAft>
              <a:tabLst>
                <a:tab pos="1366838" algn="l"/>
              </a:tabLst>
            </a:pPr>
            <a:endParaRPr lang="fr-FR" altLang="fr-FR" sz="1200" dirty="0"/>
          </a:p>
        </p:txBody>
      </p:sp>
      <p:grpSp>
        <p:nvGrpSpPr>
          <p:cNvPr id="19" name="Group 2"/>
          <p:cNvGrpSpPr>
            <a:grpSpLocks/>
          </p:cNvGrpSpPr>
          <p:nvPr/>
        </p:nvGrpSpPr>
        <p:grpSpPr bwMode="auto">
          <a:xfrm>
            <a:off x="426901" y="1527392"/>
            <a:ext cx="557444" cy="578070"/>
            <a:chOff x="970" y="1424"/>
            <a:chExt cx="854" cy="854"/>
          </a:xfrm>
        </p:grpSpPr>
        <p:sp>
          <p:nvSpPr>
            <p:cNvPr id="21" name="Freeform 3"/>
            <p:cNvSpPr>
              <a:spLocks/>
            </p:cNvSpPr>
            <p:nvPr/>
          </p:nvSpPr>
          <p:spPr bwMode="auto">
            <a:xfrm>
              <a:off x="980" y="1433"/>
              <a:ext cx="834" cy="834"/>
            </a:xfrm>
            <a:custGeom>
              <a:avLst/>
              <a:gdLst>
                <a:gd name="T0" fmla="+- 0 1397 980"/>
                <a:gd name="T1" fmla="*/ T0 w 834"/>
                <a:gd name="T2" fmla="+- 0 1434 1434"/>
                <a:gd name="T3" fmla="*/ 1434 h 834"/>
                <a:gd name="T4" fmla="+- 0 1322 980"/>
                <a:gd name="T5" fmla="*/ T4 w 834"/>
                <a:gd name="T6" fmla="+- 0 1441 1434"/>
                <a:gd name="T7" fmla="*/ 1441 h 834"/>
                <a:gd name="T8" fmla="+- 0 1252 980"/>
                <a:gd name="T9" fmla="*/ T8 w 834"/>
                <a:gd name="T10" fmla="+- 0 1460 1434"/>
                <a:gd name="T11" fmla="*/ 1460 h 834"/>
                <a:gd name="T12" fmla="+- 0 1187 980"/>
                <a:gd name="T13" fmla="*/ T12 w 834"/>
                <a:gd name="T14" fmla="+- 0 1491 1434"/>
                <a:gd name="T15" fmla="*/ 1491 h 834"/>
                <a:gd name="T16" fmla="+- 0 1129 980"/>
                <a:gd name="T17" fmla="*/ T16 w 834"/>
                <a:gd name="T18" fmla="+- 0 1532 1434"/>
                <a:gd name="T19" fmla="*/ 1532 h 834"/>
                <a:gd name="T20" fmla="+- 0 1078 980"/>
                <a:gd name="T21" fmla="*/ T20 w 834"/>
                <a:gd name="T22" fmla="+- 0 1582 1434"/>
                <a:gd name="T23" fmla="*/ 1582 h 834"/>
                <a:gd name="T24" fmla="+- 0 1037 980"/>
                <a:gd name="T25" fmla="*/ T24 w 834"/>
                <a:gd name="T26" fmla="+- 0 1640 1434"/>
                <a:gd name="T27" fmla="*/ 1640 h 834"/>
                <a:gd name="T28" fmla="+- 0 1006 980"/>
                <a:gd name="T29" fmla="*/ T28 w 834"/>
                <a:gd name="T30" fmla="+- 0 1705 1434"/>
                <a:gd name="T31" fmla="*/ 1705 h 834"/>
                <a:gd name="T32" fmla="+- 0 987 980"/>
                <a:gd name="T33" fmla="*/ T32 w 834"/>
                <a:gd name="T34" fmla="+- 0 1776 1434"/>
                <a:gd name="T35" fmla="*/ 1776 h 834"/>
                <a:gd name="T36" fmla="+- 0 980 980"/>
                <a:gd name="T37" fmla="*/ T36 w 834"/>
                <a:gd name="T38" fmla="+- 0 1851 1434"/>
                <a:gd name="T39" fmla="*/ 1851 h 834"/>
                <a:gd name="T40" fmla="+- 0 987 980"/>
                <a:gd name="T41" fmla="*/ T40 w 834"/>
                <a:gd name="T42" fmla="+- 0 1926 1434"/>
                <a:gd name="T43" fmla="*/ 1926 h 834"/>
                <a:gd name="T44" fmla="+- 0 1006 980"/>
                <a:gd name="T45" fmla="*/ T44 w 834"/>
                <a:gd name="T46" fmla="+- 0 1996 1434"/>
                <a:gd name="T47" fmla="*/ 1996 h 834"/>
                <a:gd name="T48" fmla="+- 0 1037 980"/>
                <a:gd name="T49" fmla="*/ T48 w 834"/>
                <a:gd name="T50" fmla="+- 0 2061 1434"/>
                <a:gd name="T51" fmla="*/ 2061 h 834"/>
                <a:gd name="T52" fmla="+- 0 1078 980"/>
                <a:gd name="T53" fmla="*/ T52 w 834"/>
                <a:gd name="T54" fmla="+- 0 2120 1434"/>
                <a:gd name="T55" fmla="*/ 2120 h 834"/>
                <a:gd name="T56" fmla="+- 0 1129 980"/>
                <a:gd name="T57" fmla="*/ T56 w 834"/>
                <a:gd name="T58" fmla="+- 0 2170 1434"/>
                <a:gd name="T59" fmla="*/ 2170 h 834"/>
                <a:gd name="T60" fmla="+- 0 1187 980"/>
                <a:gd name="T61" fmla="*/ T60 w 834"/>
                <a:gd name="T62" fmla="+- 0 2211 1434"/>
                <a:gd name="T63" fmla="*/ 2211 h 834"/>
                <a:gd name="T64" fmla="+- 0 1252 980"/>
                <a:gd name="T65" fmla="*/ T64 w 834"/>
                <a:gd name="T66" fmla="+- 0 2242 1434"/>
                <a:gd name="T67" fmla="*/ 2242 h 834"/>
                <a:gd name="T68" fmla="+- 0 1322 980"/>
                <a:gd name="T69" fmla="*/ T68 w 834"/>
                <a:gd name="T70" fmla="+- 0 2261 1434"/>
                <a:gd name="T71" fmla="*/ 2261 h 834"/>
                <a:gd name="T72" fmla="+- 0 1397 980"/>
                <a:gd name="T73" fmla="*/ T72 w 834"/>
                <a:gd name="T74" fmla="+- 0 2268 1434"/>
                <a:gd name="T75" fmla="*/ 2268 h 834"/>
                <a:gd name="T76" fmla="+- 0 1472 980"/>
                <a:gd name="T77" fmla="*/ T76 w 834"/>
                <a:gd name="T78" fmla="+- 0 2261 1434"/>
                <a:gd name="T79" fmla="*/ 2261 h 834"/>
                <a:gd name="T80" fmla="+- 0 1543 980"/>
                <a:gd name="T81" fmla="*/ T80 w 834"/>
                <a:gd name="T82" fmla="+- 0 2242 1434"/>
                <a:gd name="T83" fmla="*/ 2242 h 834"/>
                <a:gd name="T84" fmla="+- 0 1608 980"/>
                <a:gd name="T85" fmla="*/ T84 w 834"/>
                <a:gd name="T86" fmla="+- 0 2211 1434"/>
                <a:gd name="T87" fmla="*/ 2211 h 834"/>
                <a:gd name="T88" fmla="+- 0 1666 980"/>
                <a:gd name="T89" fmla="*/ T88 w 834"/>
                <a:gd name="T90" fmla="+- 0 2170 1434"/>
                <a:gd name="T91" fmla="*/ 2170 h 834"/>
                <a:gd name="T92" fmla="+- 0 1716 980"/>
                <a:gd name="T93" fmla="*/ T92 w 834"/>
                <a:gd name="T94" fmla="+- 0 2120 1434"/>
                <a:gd name="T95" fmla="*/ 2120 h 834"/>
                <a:gd name="T96" fmla="+- 0 1757 980"/>
                <a:gd name="T97" fmla="*/ T96 w 834"/>
                <a:gd name="T98" fmla="+- 0 2061 1434"/>
                <a:gd name="T99" fmla="*/ 2061 h 834"/>
                <a:gd name="T100" fmla="+- 0 1788 980"/>
                <a:gd name="T101" fmla="*/ T100 w 834"/>
                <a:gd name="T102" fmla="+- 0 1996 1434"/>
                <a:gd name="T103" fmla="*/ 1996 h 834"/>
                <a:gd name="T104" fmla="+- 0 1807 980"/>
                <a:gd name="T105" fmla="*/ T104 w 834"/>
                <a:gd name="T106" fmla="+- 0 1926 1434"/>
                <a:gd name="T107" fmla="*/ 1926 h 834"/>
                <a:gd name="T108" fmla="+- 0 1814 980"/>
                <a:gd name="T109" fmla="*/ T108 w 834"/>
                <a:gd name="T110" fmla="+- 0 1851 1434"/>
                <a:gd name="T111" fmla="*/ 1851 h 834"/>
                <a:gd name="T112" fmla="+- 0 1807 980"/>
                <a:gd name="T113" fmla="*/ T112 w 834"/>
                <a:gd name="T114" fmla="+- 0 1776 1434"/>
                <a:gd name="T115" fmla="*/ 1776 h 834"/>
                <a:gd name="T116" fmla="+- 0 1788 980"/>
                <a:gd name="T117" fmla="*/ T116 w 834"/>
                <a:gd name="T118" fmla="+- 0 1705 1434"/>
                <a:gd name="T119" fmla="*/ 1705 h 834"/>
                <a:gd name="T120" fmla="+- 0 1757 980"/>
                <a:gd name="T121" fmla="*/ T120 w 834"/>
                <a:gd name="T122" fmla="+- 0 1640 1434"/>
                <a:gd name="T123" fmla="*/ 1640 h 834"/>
                <a:gd name="T124" fmla="+- 0 1716 980"/>
                <a:gd name="T125" fmla="*/ T124 w 834"/>
                <a:gd name="T126" fmla="+- 0 1582 1434"/>
                <a:gd name="T127" fmla="*/ 1582 h 834"/>
                <a:gd name="T128" fmla="+- 0 1666 980"/>
                <a:gd name="T129" fmla="*/ T128 w 834"/>
                <a:gd name="T130" fmla="+- 0 1532 1434"/>
                <a:gd name="T131" fmla="*/ 1532 h 834"/>
                <a:gd name="T132" fmla="+- 0 1608 980"/>
                <a:gd name="T133" fmla="*/ T132 w 834"/>
                <a:gd name="T134" fmla="+- 0 1491 1434"/>
                <a:gd name="T135" fmla="*/ 1491 h 834"/>
                <a:gd name="T136" fmla="+- 0 1543 980"/>
                <a:gd name="T137" fmla="*/ T136 w 834"/>
                <a:gd name="T138" fmla="+- 0 1460 1434"/>
                <a:gd name="T139" fmla="*/ 1460 h 834"/>
                <a:gd name="T140" fmla="+- 0 1472 980"/>
                <a:gd name="T141" fmla="*/ T140 w 834"/>
                <a:gd name="T142" fmla="+- 0 1441 1434"/>
                <a:gd name="T143" fmla="*/ 1441 h 834"/>
                <a:gd name="T144" fmla="+- 0 1397 980"/>
                <a:gd name="T145" fmla="*/ T144 w 834"/>
                <a:gd name="T146" fmla="+- 0 1434 1434"/>
                <a:gd name="T147" fmla="*/ 1434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7"/>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6"/>
                  </a:lnTo>
                  <a:lnTo>
                    <a:pt x="149" y="736"/>
                  </a:lnTo>
                  <a:lnTo>
                    <a:pt x="207" y="777"/>
                  </a:lnTo>
                  <a:lnTo>
                    <a:pt x="272" y="808"/>
                  </a:lnTo>
                  <a:lnTo>
                    <a:pt x="342" y="827"/>
                  </a:lnTo>
                  <a:lnTo>
                    <a:pt x="417" y="834"/>
                  </a:lnTo>
                  <a:lnTo>
                    <a:pt x="492" y="827"/>
                  </a:lnTo>
                  <a:lnTo>
                    <a:pt x="563" y="808"/>
                  </a:lnTo>
                  <a:lnTo>
                    <a:pt x="628" y="777"/>
                  </a:lnTo>
                  <a:lnTo>
                    <a:pt x="686" y="736"/>
                  </a:lnTo>
                  <a:lnTo>
                    <a:pt x="736" y="686"/>
                  </a:lnTo>
                  <a:lnTo>
                    <a:pt x="777" y="627"/>
                  </a:lnTo>
                  <a:lnTo>
                    <a:pt x="808" y="562"/>
                  </a:lnTo>
                  <a:lnTo>
                    <a:pt x="827" y="492"/>
                  </a:lnTo>
                  <a:lnTo>
                    <a:pt x="834" y="417"/>
                  </a:lnTo>
                  <a:lnTo>
                    <a:pt x="827" y="342"/>
                  </a:lnTo>
                  <a:lnTo>
                    <a:pt x="808" y="271"/>
                  </a:lnTo>
                  <a:lnTo>
                    <a:pt x="777" y="206"/>
                  </a:lnTo>
                  <a:lnTo>
                    <a:pt x="736" y="148"/>
                  </a:lnTo>
                  <a:lnTo>
                    <a:pt x="686" y="98"/>
                  </a:lnTo>
                  <a:lnTo>
                    <a:pt x="628" y="57"/>
                  </a:lnTo>
                  <a:lnTo>
                    <a:pt x="563" y="26"/>
                  </a:lnTo>
                  <a:lnTo>
                    <a:pt x="492" y="7"/>
                  </a:lnTo>
                  <a:lnTo>
                    <a:pt x="417" y="0"/>
                  </a:lnTo>
                  <a:close/>
                </a:path>
              </a:pathLst>
            </a:custGeom>
            <a:solidFill>
              <a:srgbClr val="F4B2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2" name="Freeform 4"/>
            <p:cNvSpPr>
              <a:spLocks/>
            </p:cNvSpPr>
            <p:nvPr/>
          </p:nvSpPr>
          <p:spPr bwMode="auto">
            <a:xfrm>
              <a:off x="980" y="1433"/>
              <a:ext cx="834" cy="834"/>
            </a:xfrm>
            <a:custGeom>
              <a:avLst/>
              <a:gdLst>
                <a:gd name="T0" fmla="+- 0 1397 980"/>
                <a:gd name="T1" fmla="*/ T0 w 834"/>
                <a:gd name="T2" fmla="+- 0 2268 1434"/>
                <a:gd name="T3" fmla="*/ 2268 h 834"/>
                <a:gd name="T4" fmla="+- 0 1472 980"/>
                <a:gd name="T5" fmla="*/ T4 w 834"/>
                <a:gd name="T6" fmla="+- 0 2261 1434"/>
                <a:gd name="T7" fmla="*/ 2261 h 834"/>
                <a:gd name="T8" fmla="+- 0 1543 980"/>
                <a:gd name="T9" fmla="*/ T8 w 834"/>
                <a:gd name="T10" fmla="+- 0 2242 1434"/>
                <a:gd name="T11" fmla="*/ 2242 h 834"/>
                <a:gd name="T12" fmla="+- 0 1608 980"/>
                <a:gd name="T13" fmla="*/ T12 w 834"/>
                <a:gd name="T14" fmla="+- 0 2211 1434"/>
                <a:gd name="T15" fmla="*/ 2211 h 834"/>
                <a:gd name="T16" fmla="+- 0 1666 980"/>
                <a:gd name="T17" fmla="*/ T16 w 834"/>
                <a:gd name="T18" fmla="+- 0 2170 1434"/>
                <a:gd name="T19" fmla="*/ 2170 h 834"/>
                <a:gd name="T20" fmla="+- 0 1716 980"/>
                <a:gd name="T21" fmla="*/ T20 w 834"/>
                <a:gd name="T22" fmla="+- 0 2120 1434"/>
                <a:gd name="T23" fmla="*/ 2120 h 834"/>
                <a:gd name="T24" fmla="+- 0 1757 980"/>
                <a:gd name="T25" fmla="*/ T24 w 834"/>
                <a:gd name="T26" fmla="+- 0 2061 1434"/>
                <a:gd name="T27" fmla="*/ 2061 h 834"/>
                <a:gd name="T28" fmla="+- 0 1788 980"/>
                <a:gd name="T29" fmla="*/ T28 w 834"/>
                <a:gd name="T30" fmla="+- 0 1996 1434"/>
                <a:gd name="T31" fmla="*/ 1996 h 834"/>
                <a:gd name="T32" fmla="+- 0 1807 980"/>
                <a:gd name="T33" fmla="*/ T32 w 834"/>
                <a:gd name="T34" fmla="+- 0 1926 1434"/>
                <a:gd name="T35" fmla="*/ 1926 h 834"/>
                <a:gd name="T36" fmla="+- 0 1814 980"/>
                <a:gd name="T37" fmla="*/ T36 w 834"/>
                <a:gd name="T38" fmla="+- 0 1851 1434"/>
                <a:gd name="T39" fmla="*/ 1851 h 834"/>
                <a:gd name="T40" fmla="+- 0 1807 980"/>
                <a:gd name="T41" fmla="*/ T40 w 834"/>
                <a:gd name="T42" fmla="+- 0 1776 1434"/>
                <a:gd name="T43" fmla="*/ 1776 h 834"/>
                <a:gd name="T44" fmla="+- 0 1788 980"/>
                <a:gd name="T45" fmla="*/ T44 w 834"/>
                <a:gd name="T46" fmla="+- 0 1705 1434"/>
                <a:gd name="T47" fmla="*/ 1705 h 834"/>
                <a:gd name="T48" fmla="+- 0 1757 980"/>
                <a:gd name="T49" fmla="*/ T48 w 834"/>
                <a:gd name="T50" fmla="+- 0 1640 1434"/>
                <a:gd name="T51" fmla="*/ 1640 h 834"/>
                <a:gd name="T52" fmla="+- 0 1716 980"/>
                <a:gd name="T53" fmla="*/ T52 w 834"/>
                <a:gd name="T54" fmla="+- 0 1582 1434"/>
                <a:gd name="T55" fmla="*/ 1582 h 834"/>
                <a:gd name="T56" fmla="+- 0 1666 980"/>
                <a:gd name="T57" fmla="*/ T56 w 834"/>
                <a:gd name="T58" fmla="+- 0 1532 1434"/>
                <a:gd name="T59" fmla="*/ 1532 h 834"/>
                <a:gd name="T60" fmla="+- 0 1608 980"/>
                <a:gd name="T61" fmla="*/ T60 w 834"/>
                <a:gd name="T62" fmla="+- 0 1491 1434"/>
                <a:gd name="T63" fmla="*/ 1491 h 834"/>
                <a:gd name="T64" fmla="+- 0 1543 980"/>
                <a:gd name="T65" fmla="*/ T64 w 834"/>
                <a:gd name="T66" fmla="+- 0 1460 1434"/>
                <a:gd name="T67" fmla="*/ 1460 h 834"/>
                <a:gd name="T68" fmla="+- 0 1472 980"/>
                <a:gd name="T69" fmla="*/ T68 w 834"/>
                <a:gd name="T70" fmla="+- 0 1441 1434"/>
                <a:gd name="T71" fmla="*/ 1441 h 834"/>
                <a:gd name="T72" fmla="+- 0 1397 980"/>
                <a:gd name="T73" fmla="*/ T72 w 834"/>
                <a:gd name="T74" fmla="+- 0 1434 1434"/>
                <a:gd name="T75" fmla="*/ 1434 h 834"/>
                <a:gd name="T76" fmla="+- 0 1322 980"/>
                <a:gd name="T77" fmla="*/ T76 w 834"/>
                <a:gd name="T78" fmla="+- 0 1441 1434"/>
                <a:gd name="T79" fmla="*/ 1441 h 834"/>
                <a:gd name="T80" fmla="+- 0 1252 980"/>
                <a:gd name="T81" fmla="*/ T80 w 834"/>
                <a:gd name="T82" fmla="+- 0 1460 1434"/>
                <a:gd name="T83" fmla="*/ 1460 h 834"/>
                <a:gd name="T84" fmla="+- 0 1187 980"/>
                <a:gd name="T85" fmla="*/ T84 w 834"/>
                <a:gd name="T86" fmla="+- 0 1491 1434"/>
                <a:gd name="T87" fmla="*/ 1491 h 834"/>
                <a:gd name="T88" fmla="+- 0 1129 980"/>
                <a:gd name="T89" fmla="*/ T88 w 834"/>
                <a:gd name="T90" fmla="+- 0 1532 1434"/>
                <a:gd name="T91" fmla="*/ 1532 h 834"/>
                <a:gd name="T92" fmla="+- 0 1078 980"/>
                <a:gd name="T93" fmla="*/ T92 w 834"/>
                <a:gd name="T94" fmla="+- 0 1582 1434"/>
                <a:gd name="T95" fmla="*/ 1582 h 834"/>
                <a:gd name="T96" fmla="+- 0 1037 980"/>
                <a:gd name="T97" fmla="*/ T96 w 834"/>
                <a:gd name="T98" fmla="+- 0 1640 1434"/>
                <a:gd name="T99" fmla="*/ 1640 h 834"/>
                <a:gd name="T100" fmla="+- 0 1006 980"/>
                <a:gd name="T101" fmla="*/ T100 w 834"/>
                <a:gd name="T102" fmla="+- 0 1705 1434"/>
                <a:gd name="T103" fmla="*/ 1705 h 834"/>
                <a:gd name="T104" fmla="+- 0 987 980"/>
                <a:gd name="T105" fmla="*/ T104 w 834"/>
                <a:gd name="T106" fmla="+- 0 1776 1434"/>
                <a:gd name="T107" fmla="*/ 1776 h 834"/>
                <a:gd name="T108" fmla="+- 0 980 980"/>
                <a:gd name="T109" fmla="*/ T108 w 834"/>
                <a:gd name="T110" fmla="+- 0 1851 1434"/>
                <a:gd name="T111" fmla="*/ 1851 h 834"/>
                <a:gd name="T112" fmla="+- 0 987 980"/>
                <a:gd name="T113" fmla="*/ T112 w 834"/>
                <a:gd name="T114" fmla="+- 0 1926 1434"/>
                <a:gd name="T115" fmla="*/ 1926 h 834"/>
                <a:gd name="T116" fmla="+- 0 1006 980"/>
                <a:gd name="T117" fmla="*/ T116 w 834"/>
                <a:gd name="T118" fmla="+- 0 1996 1434"/>
                <a:gd name="T119" fmla="*/ 1996 h 834"/>
                <a:gd name="T120" fmla="+- 0 1037 980"/>
                <a:gd name="T121" fmla="*/ T120 w 834"/>
                <a:gd name="T122" fmla="+- 0 2061 1434"/>
                <a:gd name="T123" fmla="*/ 2061 h 834"/>
                <a:gd name="T124" fmla="+- 0 1078 980"/>
                <a:gd name="T125" fmla="*/ T124 w 834"/>
                <a:gd name="T126" fmla="+- 0 2120 1434"/>
                <a:gd name="T127" fmla="*/ 2120 h 834"/>
                <a:gd name="T128" fmla="+- 0 1129 980"/>
                <a:gd name="T129" fmla="*/ T128 w 834"/>
                <a:gd name="T130" fmla="+- 0 2170 1434"/>
                <a:gd name="T131" fmla="*/ 2170 h 834"/>
                <a:gd name="T132" fmla="+- 0 1187 980"/>
                <a:gd name="T133" fmla="*/ T132 w 834"/>
                <a:gd name="T134" fmla="+- 0 2211 1434"/>
                <a:gd name="T135" fmla="*/ 2211 h 834"/>
                <a:gd name="T136" fmla="+- 0 1252 980"/>
                <a:gd name="T137" fmla="*/ T136 w 834"/>
                <a:gd name="T138" fmla="+- 0 2242 1434"/>
                <a:gd name="T139" fmla="*/ 2242 h 834"/>
                <a:gd name="T140" fmla="+- 0 1322 980"/>
                <a:gd name="T141" fmla="*/ T140 w 834"/>
                <a:gd name="T142" fmla="+- 0 2261 1434"/>
                <a:gd name="T143" fmla="*/ 2261 h 834"/>
                <a:gd name="T144" fmla="+- 0 1397 980"/>
                <a:gd name="T145" fmla="*/ T144 w 834"/>
                <a:gd name="T146" fmla="+- 0 2268 1434"/>
                <a:gd name="T147" fmla="*/ 2268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834"/>
                  </a:moveTo>
                  <a:lnTo>
                    <a:pt x="492" y="827"/>
                  </a:lnTo>
                  <a:lnTo>
                    <a:pt x="563" y="808"/>
                  </a:lnTo>
                  <a:lnTo>
                    <a:pt x="628" y="777"/>
                  </a:lnTo>
                  <a:lnTo>
                    <a:pt x="686" y="736"/>
                  </a:lnTo>
                  <a:lnTo>
                    <a:pt x="736" y="686"/>
                  </a:lnTo>
                  <a:lnTo>
                    <a:pt x="777" y="627"/>
                  </a:lnTo>
                  <a:lnTo>
                    <a:pt x="808" y="562"/>
                  </a:lnTo>
                  <a:lnTo>
                    <a:pt x="827" y="492"/>
                  </a:lnTo>
                  <a:lnTo>
                    <a:pt x="834" y="417"/>
                  </a:lnTo>
                  <a:lnTo>
                    <a:pt x="827" y="342"/>
                  </a:lnTo>
                  <a:lnTo>
                    <a:pt x="808" y="271"/>
                  </a:lnTo>
                  <a:lnTo>
                    <a:pt x="777" y="206"/>
                  </a:lnTo>
                  <a:lnTo>
                    <a:pt x="736" y="148"/>
                  </a:lnTo>
                  <a:lnTo>
                    <a:pt x="686" y="98"/>
                  </a:lnTo>
                  <a:lnTo>
                    <a:pt x="628" y="57"/>
                  </a:lnTo>
                  <a:lnTo>
                    <a:pt x="563" y="26"/>
                  </a:lnTo>
                  <a:lnTo>
                    <a:pt x="492" y="7"/>
                  </a:lnTo>
                  <a:lnTo>
                    <a:pt x="417" y="0"/>
                  </a:lnTo>
                  <a:lnTo>
                    <a:pt x="342" y="7"/>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6"/>
                  </a:lnTo>
                  <a:lnTo>
                    <a:pt x="149" y="736"/>
                  </a:lnTo>
                  <a:lnTo>
                    <a:pt x="207" y="777"/>
                  </a:lnTo>
                  <a:lnTo>
                    <a:pt x="272" y="808"/>
                  </a:lnTo>
                  <a:lnTo>
                    <a:pt x="342" y="827"/>
                  </a:lnTo>
                  <a:lnTo>
                    <a:pt x="417" y="834"/>
                  </a:lnTo>
                  <a:close/>
                </a:path>
              </a:pathLst>
            </a:custGeom>
            <a:noFill/>
            <a:ln w="12700">
              <a:solidFill>
                <a:srgbClr val="FFFFFF"/>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23" name="Freeform 5"/>
            <p:cNvSpPr>
              <a:spLocks/>
            </p:cNvSpPr>
            <p:nvPr/>
          </p:nvSpPr>
          <p:spPr bwMode="auto">
            <a:xfrm>
              <a:off x="1233" y="1501"/>
              <a:ext cx="471" cy="613"/>
            </a:xfrm>
            <a:custGeom>
              <a:avLst/>
              <a:gdLst>
                <a:gd name="T0" fmla="+- 0 1405 1233"/>
                <a:gd name="T1" fmla="*/ T0 w 471"/>
                <a:gd name="T2" fmla="+- 0 1508 1502"/>
                <a:gd name="T3" fmla="*/ 1508 h 613"/>
                <a:gd name="T4" fmla="+- 0 1328 1233"/>
                <a:gd name="T5" fmla="*/ T4 w 471"/>
                <a:gd name="T6" fmla="+- 0 1631 1502"/>
                <a:gd name="T7" fmla="*/ 1631 h 613"/>
                <a:gd name="T8" fmla="+- 0 1297 1233"/>
                <a:gd name="T9" fmla="*/ T8 w 471"/>
                <a:gd name="T10" fmla="+- 0 1699 1502"/>
                <a:gd name="T11" fmla="*/ 1699 h 613"/>
                <a:gd name="T12" fmla="+- 0 1247 1233"/>
                <a:gd name="T13" fmla="*/ T12 w 471"/>
                <a:gd name="T14" fmla="+- 0 1750 1502"/>
                <a:gd name="T15" fmla="*/ 1750 h 613"/>
                <a:gd name="T16" fmla="+- 0 1293 1233"/>
                <a:gd name="T17" fmla="*/ T16 w 471"/>
                <a:gd name="T18" fmla="+- 0 1780 1502"/>
                <a:gd name="T19" fmla="*/ 1780 h 613"/>
                <a:gd name="T20" fmla="+- 0 1375 1233"/>
                <a:gd name="T21" fmla="*/ T20 w 471"/>
                <a:gd name="T22" fmla="+- 0 1640 1502"/>
                <a:gd name="T23" fmla="*/ 1640 h 613"/>
                <a:gd name="T24" fmla="+- 0 1388 1233"/>
                <a:gd name="T25" fmla="*/ T24 w 471"/>
                <a:gd name="T26" fmla="+- 0 1587 1502"/>
                <a:gd name="T27" fmla="*/ 1587 h 613"/>
                <a:gd name="T28" fmla="+- 0 1412 1233"/>
                <a:gd name="T29" fmla="*/ T28 w 471"/>
                <a:gd name="T30" fmla="+- 0 1557 1502"/>
                <a:gd name="T31" fmla="*/ 1557 h 613"/>
                <a:gd name="T32" fmla="+- 0 1453 1233"/>
                <a:gd name="T33" fmla="*/ T32 w 471"/>
                <a:gd name="T34" fmla="+- 0 1553 1502"/>
                <a:gd name="T35" fmla="*/ 1553 h 613"/>
                <a:gd name="T36" fmla="+- 0 1485 1233"/>
                <a:gd name="T37" fmla="*/ T36 w 471"/>
                <a:gd name="T38" fmla="+- 0 1581 1502"/>
                <a:gd name="T39" fmla="*/ 1581 h 613"/>
                <a:gd name="T40" fmla="+- 0 1492 1233"/>
                <a:gd name="T41" fmla="*/ T40 w 471"/>
                <a:gd name="T42" fmla="+- 0 1623 1502"/>
                <a:gd name="T43" fmla="*/ 1623 h 613"/>
                <a:gd name="T44" fmla="+- 0 1491 1233"/>
                <a:gd name="T45" fmla="*/ T44 w 471"/>
                <a:gd name="T46" fmla="+- 0 1749 1502"/>
                <a:gd name="T47" fmla="*/ 1749 h 613"/>
                <a:gd name="T48" fmla="+- 0 1609 1233"/>
                <a:gd name="T49" fmla="*/ T48 w 471"/>
                <a:gd name="T50" fmla="+- 0 1807 1502"/>
                <a:gd name="T51" fmla="*/ 1807 h 613"/>
                <a:gd name="T52" fmla="+- 0 1634 1233"/>
                <a:gd name="T53" fmla="*/ T52 w 471"/>
                <a:gd name="T54" fmla="+- 0 1812 1502"/>
                <a:gd name="T55" fmla="*/ 1812 h 613"/>
                <a:gd name="T56" fmla="+- 0 1653 1233"/>
                <a:gd name="T57" fmla="*/ T56 w 471"/>
                <a:gd name="T58" fmla="+- 0 1830 1502"/>
                <a:gd name="T59" fmla="*/ 1830 h 613"/>
                <a:gd name="T60" fmla="+- 0 1655 1233"/>
                <a:gd name="T61" fmla="*/ T60 w 471"/>
                <a:gd name="T62" fmla="+- 0 1853 1502"/>
                <a:gd name="T63" fmla="*/ 1853 h 613"/>
                <a:gd name="T64" fmla="+- 0 1610 1233"/>
                <a:gd name="T65" fmla="*/ T64 w 471"/>
                <a:gd name="T66" fmla="+- 0 1912 1502"/>
                <a:gd name="T67" fmla="*/ 1912 h 613"/>
                <a:gd name="T68" fmla="+- 0 1608 1233"/>
                <a:gd name="T69" fmla="*/ T68 w 471"/>
                <a:gd name="T70" fmla="+- 0 1959 1502"/>
                <a:gd name="T71" fmla="*/ 1959 h 613"/>
                <a:gd name="T72" fmla="+- 0 1569 1233"/>
                <a:gd name="T73" fmla="*/ T72 w 471"/>
                <a:gd name="T74" fmla="+- 0 1984 1502"/>
                <a:gd name="T75" fmla="*/ 1984 h 613"/>
                <a:gd name="T76" fmla="+- 0 1559 1233"/>
                <a:gd name="T77" fmla="*/ T76 w 471"/>
                <a:gd name="T78" fmla="+- 0 2004 1502"/>
                <a:gd name="T79" fmla="*/ 2004 h 613"/>
                <a:gd name="T80" fmla="+- 0 1541 1233"/>
                <a:gd name="T81" fmla="*/ T80 w 471"/>
                <a:gd name="T82" fmla="+- 0 2015 1502"/>
                <a:gd name="T83" fmla="*/ 2015 h 613"/>
                <a:gd name="T84" fmla="+- 0 1423 1233"/>
                <a:gd name="T85" fmla="*/ T84 w 471"/>
                <a:gd name="T86" fmla="+- 0 2054 1502"/>
                <a:gd name="T87" fmla="*/ 2054 h 613"/>
                <a:gd name="T88" fmla="+- 0 1284 1233"/>
                <a:gd name="T89" fmla="*/ T88 w 471"/>
                <a:gd name="T90" fmla="+- 0 2048 1502"/>
                <a:gd name="T91" fmla="*/ 2048 h 613"/>
                <a:gd name="T92" fmla="+- 0 1238 1233"/>
                <a:gd name="T93" fmla="*/ T92 w 471"/>
                <a:gd name="T94" fmla="+- 0 2061 1502"/>
                <a:gd name="T95" fmla="*/ 2061 h 613"/>
                <a:gd name="T96" fmla="+- 0 1234 1233"/>
                <a:gd name="T97" fmla="*/ T96 w 471"/>
                <a:gd name="T98" fmla="+- 0 2109 1502"/>
                <a:gd name="T99" fmla="*/ 2109 h 613"/>
                <a:gd name="T100" fmla="+- 0 1373 1233"/>
                <a:gd name="T101" fmla="*/ T100 w 471"/>
                <a:gd name="T102" fmla="+- 0 2114 1502"/>
                <a:gd name="T103" fmla="*/ 2114 h 613"/>
                <a:gd name="T104" fmla="+- 0 1556 1233"/>
                <a:gd name="T105" fmla="*/ T104 w 471"/>
                <a:gd name="T106" fmla="+- 0 2100 1502"/>
                <a:gd name="T107" fmla="*/ 2100 h 613"/>
                <a:gd name="T108" fmla="+- 0 1600 1233"/>
                <a:gd name="T109" fmla="*/ T108 w 471"/>
                <a:gd name="T110" fmla="+- 0 2066 1502"/>
                <a:gd name="T111" fmla="*/ 2066 h 613"/>
                <a:gd name="T112" fmla="+- 0 1622 1233"/>
                <a:gd name="T113" fmla="*/ T112 w 471"/>
                <a:gd name="T114" fmla="+- 0 2051 1502"/>
                <a:gd name="T115" fmla="*/ 2051 h 613"/>
                <a:gd name="T116" fmla="+- 0 1632 1233"/>
                <a:gd name="T117" fmla="*/ T116 w 471"/>
                <a:gd name="T118" fmla="+- 0 2031 1502"/>
                <a:gd name="T119" fmla="*/ 2031 h 613"/>
                <a:gd name="T120" fmla="+- 0 1632 1233"/>
                <a:gd name="T121" fmla="*/ T120 w 471"/>
                <a:gd name="T122" fmla="+- 0 2002 1502"/>
                <a:gd name="T123" fmla="*/ 2002 h 613"/>
                <a:gd name="T124" fmla="+- 0 1638 1233"/>
                <a:gd name="T125" fmla="*/ T124 w 471"/>
                <a:gd name="T126" fmla="+- 0 1998 1502"/>
                <a:gd name="T127" fmla="*/ 1998 h 613"/>
                <a:gd name="T128" fmla="+- 0 1670 1233"/>
                <a:gd name="T129" fmla="*/ T128 w 471"/>
                <a:gd name="T130" fmla="+- 0 1958 1502"/>
                <a:gd name="T131" fmla="*/ 1958 h 613"/>
                <a:gd name="T132" fmla="+- 0 1657 1233"/>
                <a:gd name="T133" fmla="*/ T132 w 471"/>
                <a:gd name="T134" fmla="+- 0 1916 1502"/>
                <a:gd name="T135" fmla="*/ 1916 h 613"/>
                <a:gd name="T136" fmla="+- 0 1703 1233"/>
                <a:gd name="T137" fmla="*/ T136 w 471"/>
                <a:gd name="T138" fmla="+- 0 1839 1502"/>
                <a:gd name="T139" fmla="*/ 1839 h 613"/>
                <a:gd name="T140" fmla="+- 0 1671 1233"/>
                <a:gd name="T141" fmla="*/ T140 w 471"/>
                <a:gd name="T142" fmla="+- 0 1765 1502"/>
                <a:gd name="T143" fmla="*/ 1765 h 613"/>
                <a:gd name="T144" fmla="+- 0 1579 1233"/>
                <a:gd name="T145" fmla="*/ T144 w 471"/>
                <a:gd name="T146" fmla="+- 0 1763 1502"/>
                <a:gd name="T147" fmla="*/ 1763 h 613"/>
                <a:gd name="T148" fmla="+- 0 1530 1233"/>
                <a:gd name="T149" fmla="*/ T148 w 471"/>
                <a:gd name="T150" fmla="+- 0 1706 1502"/>
                <a:gd name="T151" fmla="*/ 1706 h 613"/>
                <a:gd name="T152" fmla="+- 0 1525 1233"/>
                <a:gd name="T153" fmla="*/ T152 w 471"/>
                <a:gd name="T154" fmla="+- 0 1587 1502"/>
                <a:gd name="T155" fmla="*/ 1587 h 613"/>
                <a:gd name="T156" fmla="+- 0 1469 1233"/>
                <a:gd name="T157" fmla="*/ T156 w 471"/>
                <a:gd name="T158" fmla="+- 0 1502 1502"/>
                <a:gd name="T159" fmla="*/ 1502 h 61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Lst>
              <a:rect l="0" t="0" r="r" b="b"/>
              <a:pathLst>
                <a:path w="471" h="613">
                  <a:moveTo>
                    <a:pt x="236" y="0"/>
                  </a:moveTo>
                  <a:lnTo>
                    <a:pt x="172" y="6"/>
                  </a:lnTo>
                  <a:lnTo>
                    <a:pt x="121" y="58"/>
                  </a:lnTo>
                  <a:lnTo>
                    <a:pt x="95" y="129"/>
                  </a:lnTo>
                  <a:lnTo>
                    <a:pt x="82" y="161"/>
                  </a:lnTo>
                  <a:lnTo>
                    <a:pt x="64" y="197"/>
                  </a:lnTo>
                  <a:lnTo>
                    <a:pt x="42" y="229"/>
                  </a:lnTo>
                  <a:lnTo>
                    <a:pt x="14" y="248"/>
                  </a:lnTo>
                  <a:lnTo>
                    <a:pt x="1" y="317"/>
                  </a:lnTo>
                  <a:lnTo>
                    <a:pt x="60" y="278"/>
                  </a:lnTo>
                  <a:lnTo>
                    <a:pt x="107" y="226"/>
                  </a:lnTo>
                  <a:lnTo>
                    <a:pt x="142" y="138"/>
                  </a:lnTo>
                  <a:lnTo>
                    <a:pt x="150" y="103"/>
                  </a:lnTo>
                  <a:lnTo>
                    <a:pt x="155" y="85"/>
                  </a:lnTo>
                  <a:lnTo>
                    <a:pt x="162" y="70"/>
                  </a:lnTo>
                  <a:lnTo>
                    <a:pt x="179" y="55"/>
                  </a:lnTo>
                  <a:lnTo>
                    <a:pt x="199" y="48"/>
                  </a:lnTo>
                  <a:lnTo>
                    <a:pt x="220" y="51"/>
                  </a:lnTo>
                  <a:lnTo>
                    <a:pt x="240" y="62"/>
                  </a:lnTo>
                  <a:lnTo>
                    <a:pt x="252" y="79"/>
                  </a:lnTo>
                  <a:lnTo>
                    <a:pt x="258" y="99"/>
                  </a:lnTo>
                  <a:lnTo>
                    <a:pt x="259" y="121"/>
                  </a:lnTo>
                  <a:lnTo>
                    <a:pt x="257" y="225"/>
                  </a:lnTo>
                  <a:lnTo>
                    <a:pt x="258" y="247"/>
                  </a:lnTo>
                  <a:lnTo>
                    <a:pt x="312" y="298"/>
                  </a:lnTo>
                  <a:lnTo>
                    <a:pt x="376" y="305"/>
                  </a:lnTo>
                  <a:lnTo>
                    <a:pt x="389" y="306"/>
                  </a:lnTo>
                  <a:lnTo>
                    <a:pt x="401" y="310"/>
                  </a:lnTo>
                  <a:lnTo>
                    <a:pt x="412" y="317"/>
                  </a:lnTo>
                  <a:lnTo>
                    <a:pt x="420" y="328"/>
                  </a:lnTo>
                  <a:lnTo>
                    <a:pt x="423" y="340"/>
                  </a:lnTo>
                  <a:lnTo>
                    <a:pt x="422" y="351"/>
                  </a:lnTo>
                  <a:lnTo>
                    <a:pt x="382" y="405"/>
                  </a:lnTo>
                  <a:lnTo>
                    <a:pt x="377" y="410"/>
                  </a:lnTo>
                  <a:lnTo>
                    <a:pt x="381" y="435"/>
                  </a:lnTo>
                  <a:lnTo>
                    <a:pt x="375" y="457"/>
                  </a:lnTo>
                  <a:lnTo>
                    <a:pt x="360" y="474"/>
                  </a:lnTo>
                  <a:lnTo>
                    <a:pt x="336" y="482"/>
                  </a:lnTo>
                  <a:lnTo>
                    <a:pt x="331" y="492"/>
                  </a:lnTo>
                  <a:lnTo>
                    <a:pt x="326" y="502"/>
                  </a:lnTo>
                  <a:lnTo>
                    <a:pt x="318" y="510"/>
                  </a:lnTo>
                  <a:lnTo>
                    <a:pt x="308" y="513"/>
                  </a:lnTo>
                  <a:lnTo>
                    <a:pt x="270" y="544"/>
                  </a:lnTo>
                  <a:lnTo>
                    <a:pt x="190" y="552"/>
                  </a:lnTo>
                  <a:lnTo>
                    <a:pt x="105" y="549"/>
                  </a:lnTo>
                  <a:lnTo>
                    <a:pt x="51" y="546"/>
                  </a:lnTo>
                  <a:lnTo>
                    <a:pt x="21" y="549"/>
                  </a:lnTo>
                  <a:lnTo>
                    <a:pt x="5" y="559"/>
                  </a:lnTo>
                  <a:lnTo>
                    <a:pt x="0" y="577"/>
                  </a:lnTo>
                  <a:lnTo>
                    <a:pt x="1" y="607"/>
                  </a:lnTo>
                  <a:lnTo>
                    <a:pt x="50" y="609"/>
                  </a:lnTo>
                  <a:lnTo>
                    <a:pt x="140" y="612"/>
                  </a:lnTo>
                  <a:lnTo>
                    <a:pt x="241" y="610"/>
                  </a:lnTo>
                  <a:lnTo>
                    <a:pt x="323" y="598"/>
                  </a:lnTo>
                  <a:lnTo>
                    <a:pt x="355" y="569"/>
                  </a:lnTo>
                  <a:lnTo>
                    <a:pt x="367" y="564"/>
                  </a:lnTo>
                  <a:lnTo>
                    <a:pt x="379" y="557"/>
                  </a:lnTo>
                  <a:lnTo>
                    <a:pt x="389" y="549"/>
                  </a:lnTo>
                  <a:lnTo>
                    <a:pt x="396" y="537"/>
                  </a:lnTo>
                  <a:lnTo>
                    <a:pt x="399" y="529"/>
                  </a:lnTo>
                  <a:lnTo>
                    <a:pt x="393" y="517"/>
                  </a:lnTo>
                  <a:lnTo>
                    <a:pt x="399" y="500"/>
                  </a:lnTo>
                  <a:lnTo>
                    <a:pt x="398" y="505"/>
                  </a:lnTo>
                  <a:lnTo>
                    <a:pt x="405" y="496"/>
                  </a:lnTo>
                  <a:lnTo>
                    <a:pt x="420" y="478"/>
                  </a:lnTo>
                  <a:lnTo>
                    <a:pt x="437" y="456"/>
                  </a:lnTo>
                  <a:lnTo>
                    <a:pt x="442" y="433"/>
                  </a:lnTo>
                  <a:lnTo>
                    <a:pt x="424" y="414"/>
                  </a:lnTo>
                  <a:lnTo>
                    <a:pt x="449" y="380"/>
                  </a:lnTo>
                  <a:lnTo>
                    <a:pt x="470" y="337"/>
                  </a:lnTo>
                  <a:lnTo>
                    <a:pt x="470" y="295"/>
                  </a:lnTo>
                  <a:lnTo>
                    <a:pt x="438" y="263"/>
                  </a:lnTo>
                  <a:lnTo>
                    <a:pt x="392" y="257"/>
                  </a:lnTo>
                  <a:lnTo>
                    <a:pt x="346" y="261"/>
                  </a:lnTo>
                  <a:lnTo>
                    <a:pt x="310" y="251"/>
                  </a:lnTo>
                  <a:lnTo>
                    <a:pt x="297" y="204"/>
                  </a:lnTo>
                  <a:lnTo>
                    <a:pt x="297" y="147"/>
                  </a:lnTo>
                  <a:lnTo>
                    <a:pt x="292" y="85"/>
                  </a:lnTo>
                  <a:lnTo>
                    <a:pt x="274" y="31"/>
                  </a:lnTo>
                  <a:lnTo>
                    <a:pt x="236"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
        <p:nvSpPr>
          <p:cNvPr id="18" name="Rectangle 17"/>
          <p:cNvSpPr/>
          <p:nvPr/>
        </p:nvSpPr>
        <p:spPr>
          <a:xfrm>
            <a:off x="1288864" y="2796637"/>
            <a:ext cx="6104712" cy="2349361"/>
          </a:xfrm>
          <a:prstGeom prst="rect">
            <a:avLst/>
          </a:prstGeom>
          <a:ln w="28575"/>
        </p:spPr>
        <p:style>
          <a:lnRef idx="2">
            <a:schemeClr val="accent2"/>
          </a:lnRef>
          <a:fillRef idx="1">
            <a:schemeClr val="lt1"/>
          </a:fillRef>
          <a:effectRef idx="0">
            <a:schemeClr val="accent2"/>
          </a:effectRef>
          <a:fontRef idx="minor">
            <a:schemeClr val="dk1"/>
          </a:fontRef>
        </p:style>
        <p:txBody>
          <a:bodyPr wrap="square">
            <a:spAutoFit/>
          </a:bodyPr>
          <a:lstStyle/>
          <a:p>
            <a:pPr marL="342900" lvl="0" indent="-342900" algn="just">
              <a:spcAft>
                <a:spcPts val="0"/>
              </a:spcAft>
              <a:buSzPts val="1000"/>
              <a:buFont typeface="Wingdings" panose="05000000000000000000" pitchFamily="2" charset="2"/>
              <a:buChar char="Ø"/>
              <a:tabLst>
                <a:tab pos="466090" algn="l"/>
                <a:tab pos="467360" algn="l"/>
              </a:tabLst>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Will</a:t>
            </a:r>
            <a:r>
              <a:rPr lang="en-US" sz="2000"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there</a:t>
            </a:r>
            <a:r>
              <a:rPr lang="en-US" sz="2000"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be</a:t>
            </a:r>
            <a:r>
              <a:rPr lang="en-US" sz="2000"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access</a:t>
            </a:r>
            <a:r>
              <a:rPr lang="en-US" sz="2000"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to</a:t>
            </a:r>
            <a:r>
              <a:rPr lang="en-US" sz="2000"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the</a:t>
            </a:r>
            <a:r>
              <a:rPr lang="en-US" sz="2000"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information?</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a:p>
            <a:pPr marL="342900" lvl="0" indent="-342900" algn="just">
              <a:spcBef>
                <a:spcPts val="180"/>
              </a:spcBef>
              <a:spcAft>
                <a:spcPts val="0"/>
              </a:spcAft>
              <a:buSzPts val="1000"/>
              <a:buFont typeface="Wingdings" panose="05000000000000000000" pitchFamily="2" charset="2"/>
              <a:buChar char="Ø"/>
              <a:tabLst>
                <a:tab pos="466090" algn="l"/>
                <a:tab pos="467360" algn="l"/>
              </a:tabLst>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Where</a:t>
            </a:r>
            <a:r>
              <a:rPr lang="en-US" sz="2000"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will</a:t>
            </a:r>
            <a:r>
              <a:rPr lang="en-US" sz="2000"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the</a:t>
            </a:r>
            <a:r>
              <a:rPr lang="en-US" sz="2000"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information</a:t>
            </a:r>
            <a:r>
              <a:rPr lang="en-US" sz="2000"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be</a:t>
            </a:r>
            <a:r>
              <a:rPr lang="en-US" sz="2000"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attained</a:t>
            </a:r>
            <a:r>
              <a:rPr lang="en-US" sz="2000" b="1" spc="-3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from?</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a:p>
            <a:pPr marL="342900" lvl="0" indent="-342900" algn="just">
              <a:spcBef>
                <a:spcPts val="180"/>
              </a:spcBef>
              <a:spcAft>
                <a:spcPts val="0"/>
              </a:spcAft>
              <a:buSzPts val="1000"/>
              <a:buFont typeface="Wingdings" panose="05000000000000000000" pitchFamily="2" charset="2"/>
              <a:buChar char="Ø"/>
              <a:tabLst>
                <a:tab pos="466090" algn="l"/>
                <a:tab pos="467360" algn="l"/>
              </a:tabLst>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Can</a:t>
            </a:r>
            <a:r>
              <a:rPr lang="en-US" sz="2000" b="1" spc="7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the</a:t>
            </a:r>
            <a:r>
              <a:rPr lang="en-US" sz="2000"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data</a:t>
            </a:r>
            <a:r>
              <a:rPr lang="en-US" sz="2000" b="1" spc="7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source</a:t>
            </a:r>
            <a:r>
              <a:rPr lang="en-US" sz="2000"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provide</a:t>
            </a:r>
            <a:r>
              <a:rPr lang="en-US" sz="2000" b="1" spc="7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quality</a:t>
            </a:r>
            <a:r>
              <a:rPr lang="en-US" sz="2000"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data?</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a:p>
            <a:pPr marL="342900" lvl="0" indent="-342900" algn="just">
              <a:spcBef>
                <a:spcPts val="180"/>
              </a:spcBef>
              <a:spcAft>
                <a:spcPts val="0"/>
              </a:spcAft>
              <a:buSzPts val="1000"/>
              <a:buFont typeface="Wingdings" panose="05000000000000000000" pitchFamily="2" charset="2"/>
              <a:buChar char="Ø"/>
              <a:tabLst>
                <a:tab pos="466090" algn="l"/>
                <a:tab pos="467360" algn="l"/>
              </a:tabLst>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How</a:t>
            </a:r>
            <a:r>
              <a:rPr lang="en-US" sz="2000"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will</a:t>
            </a:r>
            <a:r>
              <a:rPr lang="en-US" sz="2000"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the</a:t>
            </a:r>
            <a:r>
              <a:rPr lang="en-US" sz="2000"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information</a:t>
            </a:r>
            <a:r>
              <a:rPr lang="en-US" sz="2000"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be</a:t>
            </a:r>
            <a:r>
              <a:rPr lang="en-US" sz="2000"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attained</a:t>
            </a:r>
            <a:r>
              <a:rPr lang="en-US" sz="2000" b="1" spc="8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given</a:t>
            </a:r>
            <a:r>
              <a:rPr lang="en-US" sz="2000"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limited</a:t>
            </a:r>
            <a:r>
              <a:rPr lang="en-US" sz="2000" b="1" spc="8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resources?</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a:p>
            <a:pPr marL="342900" lvl="0" indent="-342900" algn="just">
              <a:spcBef>
                <a:spcPts val="185"/>
              </a:spcBef>
              <a:spcAft>
                <a:spcPts val="0"/>
              </a:spcAft>
              <a:buSzPts val="1000"/>
              <a:buFont typeface="Wingdings" panose="05000000000000000000" pitchFamily="2" charset="2"/>
              <a:buChar char="Ø"/>
              <a:tabLst>
                <a:tab pos="466090" algn="l"/>
                <a:tab pos="467360" algn="l"/>
              </a:tabLst>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How</a:t>
            </a:r>
            <a:r>
              <a:rPr lang="en-US" sz="2000" b="1" spc="7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costly</a:t>
            </a:r>
            <a:r>
              <a:rPr lang="en-US" sz="2000" b="1" spc="7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and</a:t>
            </a:r>
            <a:r>
              <a:rPr lang="en-US" sz="2000" b="1" spc="7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feasible</a:t>
            </a:r>
            <a:r>
              <a:rPr lang="en-US" sz="2000" b="1" spc="7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is</a:t>
            </a:r>
            <a:r>
              <a:rPr lang="en-US" sz="2000" b="1" spc="7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collecting</a:t>
            </a:r>
            <a:r>
              <a:rPr lang="en-US" sz="2000" b="1" spc="7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the</a:t>
            </a:r>
            <a:r>
              <a:rPr lang="en-US" sz="2000" b="1" spc="7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information?</a:t>
            </a:r>
            <a:endParaRPr lang="fr-FR" sz="2000" b="1" dirty="0">
              <a:effectLst/>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225812767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30</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14" name="Rectangle 13"/>
          <p:cNvSpPr/>
          <p:nvPr/>
        </p:nvSpPr>
        <p:spPr>
          <a:xfrm>
            <a:off x="261254" y="2084011"/>
            <a:ext cx="8456023" cy="3853940"/>
          </a:xfrm>
          <a:prstGeom prst="rect">
            <a:avLst/>
          </a:prstGeom>
        </p:spPr>
        <p:txBody>
          <a:bodyPr wrap="square">
            <a:spAutoFit/>
          </a:bodyPr>
          <a:lstStyle/>
          <a:p>
            <a:pPr marL="868680" marR="240030" indent="-342900" algn="just">
              <a:lnSpc>
                <a:spcPct val="102000"/>
              </a:lnSpc>
              <a:spcBef>
                <a:spcPts val="5"/>
              </a:spcBef>
              <a:buFont typeface="Wingdings" panose="05000000000000000000" pitchFamily="2" charset="2"/>
              <a:buChar char="ü"/>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Depending on the context and nature of an intervention, </a:t>
            </a:r>
            <a:r>
              <a:rPr lang="en-US" sz="2000" b="1"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baseline data may not always be available during its development phase</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In such cases, it may </a:t>
            </a:r>
            <a:r>
              <a:rPr lang="en-US" sz="2000" b="1" u="sng" dirty="0">
                <a:latin typeface="Times New Roman" panose="02020603050405020304" pitchFamily="18" charset="0"/>
                <a:ea typeface="Trebuchet MS" panose="020B0603020202020204" pitchFamily="34" charset="0"/>
                <a:cs typeface="Times New Roman" panose="02020603050405020304" pitchFamily="18" charset="0"/>
              </a:rPr>
              <a:t>be appropriate to propose collecting baseline data</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(and subsequently the targets) once the intervention begins, in agreement with other key counterparts and donors.</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a:p>
            <a:pPr marL="525780" marR="240030" algn="just">
              <a:lnSpc>
                <a:spcPct val="102000"/>
              </a:lnSpc>
              <a:spcBef>
                <a:spcPts val="50"/>
              </a:spcBef>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 </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a:p>
            <a:pPr marL="868680" marR="240030" indent="-342900" algn="just">
              <a:lnSpc>
                <a:spcPct val="102000"/>
              </a:lnSpc>
              <a:spcBef>
                <a:spcPts val="5"/>
              </a:spcBef>
              <a:buFont typeface="Wingdings" panose="05000000000000000000" pitchFamily="2" charset="2"/>
              <a:buChar char="ü"/>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In some cases, </a:t>
            </a:r>
            <a:r>
              <a:rPr lang="en-US"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a baseline study or assessment may be required to identify the appropriate baseline data</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if a budget is available for it, as it may have costly implications. For instance, in cases where changes to the general population are of interest</a:t>
            </a:r>
            <a:r>
              <a:rPr lang="en-US" sz="2000" b="1" dirty="0">
                <a:solidFill>
                  <a:srgbClr val="996633"/>
                </a:solidFill>
                <a:latin typeface="Times New Roman" panose="02020603050405020304" pitchFamily="18" charset="0"/>
                <a:ea typeface="Trebuchet MS" panose="020B0603020202020204" pitchFamily="34" charset="0"/>
                <a:cs typeface="Times New Roman" panose="02020603050405020304" pitchFamily="18" charset="0"/>
              </a:rPr>
              <a:t>, a census can be used as a baseline</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however, this may not always be available, and </a:t>
            </a:r>
            <a:r>
              <a:rPr lang="en-US" sz="2000" b="1" i="1" dirty="0">
                <a:latin typeface="Times New Roman" panose="02020603050405020304" pitchFamily="18" charset="0"/>
                <a:ea typeface="Trebuchet MS" panose="020B0603020202020204" pitchFamily="34" charset="0"/>
                <a:cs typeface="Times New Roman" panose="02020603050405020304" pitchFamily="18" charset="0"/>
              </a:rPr>
              <a:t>it would be costly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to conduct one related to the intervention</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Rectangle 15"/>
          <p:cNvSpPr/>
          <p:nvPr/>
        </p:nvSpPr>
        <p:spPr>
          <a:xfrm>
            <a:off x="1219201" y="1250902"/>
            <a:ext cx="6635932" cy="707886"/>
          </a:xfrm>
          <a:prstGeom prst="rect">
            <a:avLst/>
          </a:prstGeom>
        </p:spPr>
        <p:txBody>
          <a:bodyPr wrap="square">
            <a:spAutoFit/>
          </a:bodyPr>
          <a:lstStyle/>
          <a:p>
            <a:pPr marL="1019175" marR="1019175" algn="ctr">
              <a:spcBef>
                <a:spcPts val="470"/>
              </a:spcBef>
              <a:spcAft>
                <a:spcPts val="0"/>
              </a:spcAft>
            </a:pPr>
            <a:r>
              <a:rPr lang="en-US" sz="2000" b="1" dirty="0">
                <a:solidFill>
                  <a:srgbClr val="000099"/>
                </a:solidFill>
                <a:latin typeface="Times New Roman" panose="02020603050405020304" pitchFamily="18" charset="0"/>
                <a:cs typeface="Times New Roman" panose="02020603050405020304" pitchFamily="18" charset="0"/>
              </a:rPr>
              <a:t>Key considerations in setting indicator baselines</a:t>
            </a:r>
            <a:endParaRPr lang="fr-FR" sz="2000" b="1" dirty="0">
              <a:solidFill>
                <a:srgbClr val="000099"/>
              </a:solidFill>
              <a:latin typeface="Times New Roman" panose="02020603050405020304" pitchFamily="18" charset="0"/>
              <a:cs typeface="Times New Roman" panose="02020603050405020304" pitchFamily="18" charset="0"/>
            </a:endParaRPr>
          </a:p>
        </p:txBody>
      </p:sp>
      <p:grpSp>
        <p:nvGrpSpPr>
          <p:cNvPr id="17" name="Group 2"/>
          <p:cNvGrpSpPr>
            <a:grpSpLocks/>
          </p:cNvGrpSpPr>
          <p:nvPr/>
        </p:nvGrpSpPr>
        <p:grpSpPr bwMode="auto">
          <a:xfrm>
            <a:off x="1603606" y="1216475"/>
            <a:ext cx="542925" cy="541338"/>
            <a:chOff x="965" y="1414"/>
            <a:chExt cx="854" cy="854"/>
          </a:xfrm>
        </p:grpSpPr>
        <p:sp>
          <p:nvSpPr>
            <p:cNvPr id="18" name="Freeform 3"/>
            <p:cNvSpPr>
              <a:spLocks/>
            </p:cNvSpPr>
            <p:nvPr/>
          </p:nvSpPr>
          <p:spPr bwMode="auto">
            <a:xfrm>
              <a:off x="975" y="1424"/>
              <a:ext cx="834" cy="834"/>
            </a:xfrm>
            <a:custGeom>
              <a:avLst/>
              <a:gdLst>
                <a:gd name="T0" fmla="+- 0 1392 975"/>
                <a:gd name="T1" fmla="*/ T0 w 834"/>
                <a:gd name="T2" fmla="+- 0 1424 1424"/>
                <a:gd name="T3" fmla="*/ 1424 h 834"/>
                <a:gd name="T4" fmla="+- 0 1317 975"/>
                <a:gd name="T5" fmla="*/ T4 w 834"/>
                <a:gd name="T6" fmla="+- 0 1431 1424"/>
                <a:gd name="T7" fmla="*/ 1431 h 834"/>
                <a:gd name="T8" fmla="+- 0 1247 975"/>
                <a:gd name="T9" fmla="*/ T8 w 834"/>
                <a:gd name="T10" fmla="+- 0 1450 1424"/>
                <a:gd name="T11" fmla="*/ 1450 h 834"/>
                <a:gd name="T12" fmla="+- 0 1182 975"/>
                <a:gd name="T13" fmla="*/ T12 w 834"/>
                <a:gd name="T14" fmla="+- 0 1481 1424"/>
                <a:gd name="T15" fmla="*/ 1481 h 834"/>
                <a:gd name="T16" fmla="+- 0 1124 975"/>
                <a:gd name="T17" fmla="*/ T16 w 834"/>
                <a:gd name="T18" fmla="+- 0 1522 1424"/>
                <a:gd name="T19" fmla="*/ 1522 h 834"/>
                <a:gd name="T20" fmla="+- 0 1073 975"/>
                <a:gd name="T21" fmla="*/ T20 w 834"/>
                <a:gd name="T22" fmla="+- 0 1573 1424"/>
                <a:gd name="T23" fmla="*/ 1573 h 834"/>
                <a:gd name="T24" fmla="+- 0 1032 975"/>
                <a:gd name="T25" fmla="*/ T24 w 834"/>
                <a:gd name="T26" fmla="+- 0 1631 1424"/>
                <a:gd name="T27" fmla="*/ 1631 h 834"/>
                <a:gd name="T28" fmla="+- 0 1001 975"/>
                <a:gd name="T29" fmla="*/ T28 w 834"/>
                <a:gd name="T30" fmla="+- 0 1696 1424"/>
                <a:gd name="T31" fmla="*/ 1696 h 834"/>
                <a:gd name="T32" fmla="+- 0 982 975"/>
                <a:gd name="T33" fmla="*/ T32 w 834"/>
                <a:gd name="T34" fmla="+- 0 1766 1424"/>
                <a:gd name="T35" fmla="*/ 1766 h 834"/>
                <a:gd name="T36" fmla="+- 0 975 975"/>
                <a:gd name="T37" fmla="*/ T36 w 834"/>
                <a:gd name="T38" fmla="+- 0 1841 1424"/>
                <a:gd name="T39" fmla="*/ 1841 h 834"/>
                <a:gd name="T40" fmla="+- 0 982 975"/>
                <a:gd name="T41" fmla="*/ T40 w 834"/>
                <a:gd name="T42" fmla="+- 0 1916 1424"/>
                <a:gd name="T43" fmla="*/ 1916 h 834"/>
                <a:gd name="T44" fmla="+- 0 1001 975"/>
                <a:gd name="T45" fmla="*/ T44 w 834"/>
                <a:gd name="T46" fmla="+- 0 1987 1424"/>
                <a:gd name="T47" fmla="*/ 1987 h 834"/>
                <a:gd name="T48" fmla="+- 0 1032 975"/>
                <a:gd name="T49" fmla="*/ T48 w 834"/>
                <a:gd name="T50" fmla="+- 0 2052 1424"/>
                <a:gd name="T51" fmla="*/ 2052 h 834"/>
                <a:gd name="T52" fmla="+- 0 1073 975"/>
                <a:gd name="T53" fmla="*/ T52 w 834"/>
                <a:gd name="T54" fmla="+- 0 2110 1424"/>
                <a:gd name="T55" fmla="*/ 2110 h 834"/>
                <a:gd name="T56" fmla="+- 0 1124 975"/>
                <a:gd name="T57" fmla="*/ T56 w 834"/>
                <a:gd name="T58" fmla="+- 0 2160 1424"/>
                <a:gd name="T59" fmla="*/ 2160 h 834"/>
                <a:gd name="T60" fmla="+- 0 1182 975"/>
                <a:gd name="T61" fmla="*/ T60 w 834"/>
                <a:gd name="T62" fmla="+- 0 2201 1424"/>
                <a:gd name="T63" fmla="*/ 2201 h 834"/>
                <a:gd name="T64" fmla="+- 0 1247 975"/>
                <a:gd name="T65" fmla="*/ T64 w 834"/>
                <a:gd name="T66" fmla="+- 0 2232 1424"/>
                <a:gd name="T67" fmla="*/ 2232 h 834"/>
                <a:gd name="T68" fmla="+- 0 1317 975"/>
                <a:gd name="T69" fmla="*/ T68 w 834"/>
                <a:gd name="T70" fmla="+- 0 2251 1424"/>
                <a:gd name="T71" fmla="*/ 2251 h 834"/>
                <a:gd name="T72" fmla="+- 0 1392 975"/>
                <a:gd name="T73" fmla="*/ T72 w 834"/>
                <a:gd name="T74" fmla="+- 0 2258 1424"/>
                <a:gd name="T75" fmla="*/ 2258 h 834"/>
                <a:gd name="T76" fmla="+- 0 1467 975"/>
                <a:gd name="T77" fmla="*/ T76 w 834"/>
                <a:gd name="T78" fmla="+- 0 2251 1424"/>
                <a:gd name="T79" fmla="*/ 2251 h 834"/>
                <a:gd name="T80" fmla="+- 0 1538 975"/>
                <a:gd name="T81" fmla="*/ T80 w 834"/>
                <a:gd name="T82" fmla="+- 0 2232 1424"/>
                <a:gd name="T83" fmla="*/ 2232 h 834"/>
                <a:gd name="T84" fmla="+- 0 1603 975"/>
                <a:gd name="T85" fmla="*/ T84 w 834"/>
                <a:gd name="T86" fmla="+- 0 2201 1424"/>
                <a:gd name="T87" fmla="*/ 2201 h 834"/>
                <a:gd name="T88" fmla="+- 0 1661 975"/>
                <a:gd name="T89" fmla="*/ T88 w 834"/>
                <a:gd name="T90" fmla="+- 0 2160 1424"/>
                <a:gd name="T91" fmla="*/ 2160 h 834"/>
                <a:gd name="T92" fmla="+- 0 1711 975"/>
                <a:gd name="T93" fmla="*/ T92 w 834"/>
                <a:gd name="T94" fmla="+- 0 2110 1424"/>
                <a:gd name="T95" fmla="*/ 2110 h 834"/>
                <a:gd name="T96" fmla="+- 0 1752 975"/>
                <a:gd name="T97" fmla="*/ T96 w 834"/>
                <a:gd name="T98" fmla="+- 0 2052 1424"/>
                <a:gd name="T99" fmla="*/ 2052 h 834"/>
                <a:gd name="T100" fmla="+- 0 1783 975"/>
                <a:gd name="T101" fmla="*/ T100 w 834"/>
                <a:gd name="T102" fmla="+- 0 1987 1424"/>
                <a:gd name="T103" fmla="*/ 1987 h 834"/>
                <a:gd name="T104" fmla="+- 0 1803 975"/>
                <a:gd name="T105" fmla="*/ T104 w 834"/>
                <a:gd name="T106" fmla="+- 0 1916 1424"/>
                <a:gd name="T107" fmla="*/ 1916 h 834"/>
                <a:gd name="T108" fmla="+- 0 1809 975"/>
                <a:gd name="T109" fmla="*/ T108 w 834"/>
                <a:gd name="T110" fmla="+- 0 1841 1424"/>
                <a:gd name="T111" fmla="*/ 1841 h 834"/>
                <a:gd name="T112" fmla="+- 0 1803 975"/>
                <a:gd name="T113" fmla="*/ T112 w 834"/>
                <a:gd name="T114" fmla="+- 0 1766 1424"/>
                <a:gd name="T115" fmla="*/ 1766 h 834"/>
                <a:gd name="T116" fmla="+- 0 1783 975"/>
                <a:gd name="T117" fmla="*/ T116 w 834"/>
                <a:gd name="T118" fmla="+- 0 1696 1424"/>
                <a:gd name="T119" fmla="*/ 1696 h 834"/>
                <a:gd name="T120" fmla="+- 0 1752 975"/>
                <a:gd name="T121" fmla="*/ T120 w 834"/>
                <a:gd name="T122" fmla="+- 0 1631 1424"/>
                <a:gd name="T123" fmla="*/ 1631 h 834"/>
                <a:gd name="T124" fmla="+- 0 1711 975"/>
                <a:gd name="T125" fmla="*/ T124 w 834"/>
                <a:gd name="T126" fmla="+- 0 1573 1424"/>
                <a:gd name="T127" fmla="*/ 1573 h 834"/>
                <a:gd name="T128" fmla="+- 0 1661 975"/>
                <a:gd name="T129" fmla="*/ T128 w 834"/>
                <a:gd name="T130" fmla="+- 0 1522 1424"/>
                <a:gd name="T131" fmla="*/ 1522 h 834"/>
                <a:gd name="T132" fmla="+- 0 1603 975"/>
                <a:gd name="T133" fmla="*/ T132 w 834"/>
                <a:gd name="T134" fmla="+- 0 1481 1424"/>
                <a:gd name="T135" fmla="*/ 1481 h 834"/>
                <a:gd name="T136" fmla="+- 0 1538 975"/>
                <a:gd name="T137" fmla="*/ T136 w 834"/>
                <a:gd name="T138" fmla="+- 0 1450 1424"/>
                <a:gd name="T139" fmla="*/ 1450 h 834"/>
                <a:gd name="T140" fmla="+- 0 1467 975"/>
                <a:gd name="T141" fmla="*/ T140 w 834"/>
                <a:gd name="T142" fmla="+- 0 1431 1424"/>
                <a:gd name="T143" fmla="*/ 1431 h 834"/>
                <a:gd name="T144" fmla="+- 0 1392 975"/>
                <a:gd name="T145" fmla="*/ T144 w 834"/>
                <a:gd name="T146" fmla="+- 0 1424 1424"/>
                <a:gd name="T147" fmla="*/ 1424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7"/>
                  </a:lnTo>
                  <a:lnTo>
                    <a:pt x="272" y="26"/>
                  </a:lnTo>
                  <a:lnTo>
                    <a:pt x="207" y="57"/>
                  </a:lnTo>
                  <a:lnTo>
                    <a:pt x="149" y="98"/>
                  </a:lnTo>
                  <a:lnTo>
                    <a:pt x="98" y="149"/>
                  </a:lnTo>
                  <a:lnTo>
                    <a:pt x="57" y="207"/>
                  </a:lnTo>
                  <a:lnTo>
                    <a:pt x="26" y="272"/>
                  </a:lnTo>
                  <a:lnTo>
                    <a:pt x="7" y="342"/>
                  </a:lnTo>
                  <a:lnTo>
                    <a:pt x="0" y="417"/>
                  </a:lnTo>
                  <a:lnTo>
                    <a:pt x="7" y="492"/>
                  </a:lnTo>
                  <a:lnTo>
                    <a:pt x="26" y="563"/>
                  </a:lnTo>
                  <a:lnTo>
                    <a:pt x="57" y="628"/>
                  </a:lnTo>
                  <a:lnTo>
                    <a:pt x="98" y="686"/>
                  </a:lnTo>
                  <a:lnTo>
                    <a:pt x="149" y="736"/>
                  </a:lnTo>
                  <a:lnTo>
                    <a:pt x="207" y="777"/>
                  </a:lnTo>
                  <a:lnTo>
                    <a:pt x="272" y="808"/>
                  </a:lnTo>
                  <a:lnTo>
                    <a:pt x="342" y="827"/>
                  </a:lnTo>
                  <a:lnTo>
                    <a:pt x="417" y="834"/>
                  </a:lnTo>
                  <a:lnTo>
                    <a:pt x="492" y="827"/>
                  </a:lnTo>
                  <a:lnTo>
                    <a:pt x="563" y="808"/>
                  </a:lnTo>
                  <a:lnTo>
                    <a:pt x="628" y="777"/>
                  </a:lnTo>
                  <a:lnTo>
                    <a:pt x="686" y="736"/>
                  </a:lnTo>
                  <a:lnTo>
                    <a:pt x="736" y="686"/>
                  </a:lnTo>
                  <a:lnTo>
                    <a:pt x="777" y="628"/>
                  </a:lnTo>
                  <a:lnTo>
                    <a:pt x="808" y="563"/>
                  </a:lnTo>
                  <a:lnTo>
                    <a:pt x="828" y="492"/>
                  </a:lnTo>
                  <a:lnTo>
                    <a:pt x="834" y="417"/>
                  </a:lnTo>
                  <a:lnTo>
                    <a:pt x="828" y="342"/>
                  </a:lnTo>
                  <a:lnTo>
                    <a:pt x="808" y="272"/>
                  </a:lnTo>
                  <a:lnTo>
                    <a:pt x="777" y="207"/>
                  </a:lnTo>
                  <a:lnTo>
                    <a:pt x="736" y="149"/>
                  </a:lnTo>
                  <a:lnTo>
                    <a:pt x="686" y="98"/>
                  </a:lnTo>
                  <a:lnTo>
                    <a:pt x="628" y="57"/>
                  </a:lnTo>
                  <a:lnTo>
                    <a:pt x="563" y="26"/>
                  </a:lnTo>
                  <a:lnTo>
                    <a:pt x="492" y="7"/>
                  </a:lnTo>
                  <a:lnTo>
                    <a:pt x="417" y="0"/>
                  </a:lnTo>
                  <a:close/>
                </a:path>
              </a:pathLst>
            </a:custGeom>
            <a:solidFill>
              <a:srgbClr val="368D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9" name="Freeform 4"/>
            <p:cNvSpPr>
              <a:spLocks/>
            </p:cNvSpPr>
            <p:nvPr/>
          </p:nvSpPr>
          <p:spPr bwMode="auto">
            <a:xfrm>
              <a:off x="975" y="1424"/>
              <a:ext cx="834" cy="834"/>
            </a:xfrm>
            <a:custGeom>
              <a:avLst/>
              <a:gdLst>
                <a:gd name="T0" fmla="+- 0 1392 975"/>
                <a:gd name="T1" fmla="*/ T0 w 834"/>
                <a:gd name="T2" fmla="+- 0 2258 1424"/>
                <a:gd name="T3" fmla="*/ 2258 h 834"/>
                <a:gd name="T4" fmla="+- 0 1467 975"/>
                <a:gd name="T5" fmla="*/ T4 w 834"/>
                <a:gd name="T6" fmla="+- 0 2251 1424"/>
                <a:gd name="T7" fmla="*/ 2251 h 834"/>
                <a:gd name="T8" fmla="+- 0 1538 975"/>
                <a:gd name="T9" fmla="*/ T8 w 834"/>
                <a:gd name="T10" fmla="+- 0 2232 1424"/>
                <a:gd name="T11" fmla="*/ 2232 h 834"/>
                <a:gd name="T12" fmla="+- 0 1603 975"/>
                <a:gd name="T13" fmla="*/ T12 w 834"/>
                <a:gd name="T14" fmla="+- 0 2201 1424"/>
                <a:gd name="T15" fmla="*/ 2201 h 834"/>
                <a:gd name="T16" fmla="+- 0 1661 975"/>
                <a:gd name="T17" fmla="*/ T16 w 834"/>
                <a:gd name="T18" fmla="+- 0 2160 1424"/>
                <a:gd name="T19" fmla="*/ 2160 h 834"/>
                <a:gd name="T20" fmla="+- 0 1711 975"/>
                <a:gd name="T21" fmla="*/ T20 w 834"/>
                <a:gd name="T22" fmla="+- 0 2110 1424"/>
                <a:gd name="T23" fmla="*/ 2110 h 834"/>
                <a:gd name="T24" fmla="+- 0 1752 975"/>
                <a:gd name="T25" fmla="*/ T24 w 834"/>
                <a:gd name="T26" fmla="+- 0 2052 1424"/>
                <a:gd name="T27" fmla="*/ 2052 h 834"/>
                <a:gd name="T28" fmla="+- 0 1783 975"/>
                <a:gd name="T29" fmla="*/ T28 w 834"/>
                <a:gd name="T30" fmla="+- 0 1987 1424"/>
                <a:gd name="T31" fmla="*/ 1987 h 834"/>
                <a:gd name="T32" fmla="+- 0 1803 975"/>
                <a:gd name="T33" fmla="*/ T32 w 834"/>
                <a:gd name="T34" fmla="+- 0 1916 1424"/>
                <a:gd name="T35" fmla="*/ 1916 h 834"/>
                <a:gd name="T36" fmla="+- 0 1809 975"/>
                <a:gd name="T37" fmla="*/ T36 w 834"/>
                <a:gd name="T38" fmla="+- 0 1841 1424"/>
                <a:gd name="T39" fmla="*/ 1841 h 834"/>
                <a:gd name="T40" fmla="+- 0 1803 975"/>
                <a:gd name="T41" fmla="*/ T40 w 834"/>
                <a:gd name="T42" fmla="+- 0 1766 1424"/>
                <a:gd name="T43" fmla="*/ 1766 h 834"/>
                <a:gd name="T44" fmla="+- 0 1783 975"/>
                <a:gd name="T45" fmla="*/ T44 w 834"/>
                <a:gd name="T46" fmla="+- 0 1696 1424"/>
                <a:gd name="T47" fmla="*/ 1696 h 834"/>
                <a:gd name="T48" fmla="+- 0 1752 975"/>
                <a:gd name="T49" fmla="*/ T48 w 834"/>
                <a:gd name="T50" fmla="+- 0 1631 1424"/>
                <a:gd name="T51" fmla="*/ 1631 h 834"/>
                <a:gd name="T52" fmla="+- 0 1711 975"/>
                <a:gd name="T53" fmla="*/ T52 w 834"/>
                <a:gd name="T54" fmla="+- 0 1573 1424"/>
                <a:gd name="T55" fmla="*/ 1573 h 834"/>
                <a:gd name="T56" fmla="+- 0 1661 975"/>
                <a:gd name="T57" fmla="*/ T56 w 834"/>
                <a:gd name="T58" fmla="+- 0 1522 1424"/>
                <a:gd name="T59" fmla="*/ 1522 h 834"/>
                <a:gd name="T60" fmla="+- 0 1603 975"/>
                <a:gd name="T61" fmla="*/ T60 w 834"/>
                <a:gd name="T62" fmla="+- 0 1481 1424"/>
                <a:gd name="T63" fmla="*/ 1481 h 834"/>
                <a:gd name="T64" fmla="+- 0 1538 975"/>
                <a:gd name="T65" fmla="*/ T64 w 834"/>
                <a:gd name="T66" fmla="+- 0 1450 1424"/>
                <a:gd name="T67" fmla="*/ 1450 h 834"/>
                <a:gd name="T68" fmla="+- 0 1467 975"/>
                <a:gd name="T69" fmla="*/ T68 w 834"/>
                <a:gd name="T70" fmla="+- 0 1431 1424"/>
                <a:gd name="T71" fmla="*/ 1431 h 834"/>
                <a:gd name="T72" fmla="+- 0 1392 975"/>
                <a:gd name="T73" fmla="*/ T72 w 834"/>
                <a:gd name="T74" fmla="+- 0 1424 1424"/>
                <a:gd name="T75" fmla="*/ 1424 h 834"/>
                <a:gd name="T76" fmla="+- 0 1317 975"/>
                <a:gd name="T77" fmla="*/ T76 w 834"/>
                <a:gd name="T78" fmla="+- 0 1431 1424"/>
                <a:gd name="T79" fmla="*/ 1431 h 834"/>
                <a:gd name="T80" fmla="+- 0 1247 975"/>
                <a:gd name="T81" fmla="*/ T80 w 834"/>
                <a:gd name="T82" fmla="+- 0 1450 1424"/>
                <a:gd name="T83" fmla="*/ 1450 h 834"/>
                <a:gd name="T84" fmla="+- 0 1182 975"/>
                <a:gd name="T85" fmla="*/ T84 w 834"/>
                <a:gd name="T86" fmla="+- 0 1481 1424"/>
                <a:gd name="T87" fmla="*/ 1481 h 834"/>
                <a:gd name="T88" fmla="+- 0 1124 975"/>
                <a:gd name="T89" fmla="*/ T88 w 834"/>
                <a:gd name="T90" fmla="+- 0 1522 1424"/>
                <a:gd name="T91" fmla="*/ 1522 h 834"/>
                <a:gd name="T92" fmla="+- 0 1073 975"/>
                <a:gd name="T93" fmla="*/ T92 w 834"/>
                <a:gd name="T94" fmla="+- 0 1573 1424"/>
                <a:gd name="T95" fmla="*/ 1573 h 834"/>
                <a:gd name="T96" fmla="+- 0 1032 975"/>
                <a:gd name="T97" fmla="*/ T96 w 834"/>
                <a:gd name="T98" fmla="+- 0 1631 1424"/>
                <a:gd name="T99" fmla="*/ 1631 h 834"/>
                <a:gd name="T100" fmla="+- 0 1001 975"/>
                <a:gd name="T101" fmla="*/ T100 w 834"/>
                <a:gd name="T102" fmla="+- 0 1696 1424"/>
                <a:gd name="T103" fmla="*/ 1696 h 834"/>
                <a:gd name="T104" fmla="+- 0 982 975"/>
                <a:gd name="T105" fmla="*/ T104 w 834"/>
                <a:gd name="T106" fmla="+- 0 1766 1424"/>
                <a:gd name="T107" fmla="*/ 1766 h 834"/>
                <a:gd name="T108" fmla="+- 0 975 975"/>
                <a:gd name="T109" fmla="*/ T108 w 834"/>
                <a:gd name="T110" fmla="+- 0 1841 1424"/>
                <a:gd name="T111" fmla="*/ 1841 h 834"/>
                <a:gd name="T112" fmla="+- 0 982 975"/>
                <a:gd name="T113" fmla="*/ T112 w 834"/>
                <a:gd name="T114" fmla="+- 0 1916 1424"/>
                <a:gd name="T115" fmla="*/ 1916 h 834"/>
                <a:gd name="T116" fmla="+- 0 1001 975"/>
                <a:gd name="T117" fmla="*/ T116 w 834"/>
                <a:gd name="T118" fmla="+- 0 1987 1424"/>
                <a:gd name="T119" fmla="*/ 1987 h 834"/>
                <a:gd name="T120" fmla="+- 0 1032 975"/>
                <a:gd name="T121" fmla="*/ T120 w 834"/>
                <a:gd name="T122" fmla="+- 0 2052 1424"/>
                <a:gd name="T123" fmla="*/ 2052 h 834"/>
                <a:gd name="T124" fmla="+- 0 1073 975"/>
                <a:gd name="T125" fmla="*/ T124 w 834"/>
                <a:gd name="T126" fmla="+- 0 2110 1424"/>
                <a:gd name="T127" fmla="*/ 2110 h 834"/>
                <a:gd name="T128" fmla="+- 0 1124 975"/>
                <a:gd name="T129" fmla="*/ T128 w 834"/>
                <a:gd name="T130" fmla="+- 0 2160 1424"/>
                <a:gd name="T131" fmla="*/ 2160 h 834"/>
                <a:gd name="T132" fmla="+- 0 1182 975"/>
                <a:gd name="T133" fmla="*/ T132 w 834"/>
                <a:gd name="T134" fmla="+- 0 2201 1424"/>
                <a:gd name="T135" fmla="*/ 2201 h 834"/>
                <a:gd name="T136" fmla="+- 0 1247 975"/>
                <a:gd name="T137" fmla="*/ T136 w 834"/>
                <a:gd name="T138" fmla="+- 0 2232 1424"/>
                <a:gd name="T139" fmla="*/ 2232 h 834"/>
                <a:gd name="T140" fmla="+- 0 1317 975"/>
                <a:gd name="T141" fmla="*/ T140 w 834"/>
                <a:gd name="T142" fmla="+- 0 2251 1424"/>
                <a:gd name="T143" fmla="*/ 2251 h 834"/>
                <a:gd name="T144" fmla="+- 0 1392 975"/>
                <a:gd name="T145" fmla="*/ T144 w 834"/>
                <a:gd name="T146" fmla="+- 0 2258 1424"/>
                <a:gd name="T147" fmla="*/ 2258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834"/>
                  </a:moveTo>
                  <a:lnTo>
                    <a:pt x="492" y="827"/>
                  </a:lnTo>
                  <a:lnTo>
                    <a:pt x="563" y="808"/>
                  </a:lnTo>
                  <a:lnTo>
                    <a:pt x="628" y="777"/>
                  </a:lnTo>
                  <a:lnTo>
                    <a:pt x="686" y="736"/>
                  </a:lnTo>
                  <a:lnTo>
                    <a:pt x="736" y="686"/>
                  </a:lnTo>
                  <a:lnTo>
                    <a:pt x="777" y="628"/>
                  </a:lnTo>
                  <a:lnTo>
                    <a:pt x="808" y="563"/>
                  </a:lnTo>
                  <a:lnTo>
                    <a:pt x="828" y="492"/>
                  </a:lnTo>
                  <a:lnTo>
                    <a:pt x="834" y="417"/>
                  </a:lnTo>
                  <a:lnTo>
                    <a:pt x="828" y="342"/>
                  </a:lnTo>
                  <a:lnTo>
                    <a:pt x="808" y="272"/>
                  </a:lnTo>
                  <a:lnTo>
                    <a:pt x="777" y="207"/>
                  </a:lnTo>
                  <a:lnTo>
                    <a:pt x="736" y="149"/>
                  </a:lnTo>
                  <a:lnTo>
                    <a:pt x="686" y="98"/>
                  </a:lnTo>
                  <a:lnTo>
                    <a:pt x="628" y="57"/>
                  </a:lnTo>
                  <a:lnTo>
                    <a:pt x="563" y="26"/>
                  </a:lnTo>
                  <a:lnTo>
                    <a:pt x="492" y="7"/>
                  </a:lnTo>
                  <a:lnTo>
                    <a:pt x="417" y="0"/>
                  </a:lnTo>
                  <a:lnTo>
                    <a:pt x="342" y="7"/>
                  </a:lnTo>
                  <a:lnTo>
                    <a:pt x="272" y="26"/>
                  </a:lnTo>
                  <a:lnTo>
                    <a:pt x="207" y="57"/>
                  </a:lnTo>
                  <a:lnTo>
                    <a:pt x="149" y="98"/>
                  </a:lnTo>
                  <a:lnTo>
                    <a:pt x="98" y="149"/>
                  </a:lnTo>
                  <a:lnTo>
                    <a:pt x="57" y="207"/>
                  </a:lnTo>
                  <a:lnTo>
                    <a:pt x="26" y="272"/>
                  </a:lnTo>
                  <a:lnTo>
                    <a:pt x="7" y="342"/>
                  </a:lnTo>
                  <a:lnTo>
                    <a:pt x="0" y="417"/>
                  </a:lnTo>
                  <a:lnTo>
                    <a:pt x="7" y="492"/>
                  </a:lnTo>
                  <a:lnTo>
                    <a:pt x="26" y="563"/>
                  </a:lnTo>
                  <a:lnTo>
                    <a:pt x="57" y="628"/>
                  </a:lnTo>
                  <a:lnTo>
                    <a:pt x="98" y="686"/>
                  </a:lnTo>
                  <a:lnTo>
                    <a:pt x="149" y="736"/>
                  </a:lnTo>
                  <a:lnTo>
                    <a:pt x="207" y="777"/>
                  </a:lnTo>
                  <a:lnTo>
                    <a:pt x="272" y="808"/>
                  </a:lnTo>
                  <a:lnTo>
                    <a:pt x="342" y="827"/>
                  </a:lnTo>
                  <a:lnTo>
                    <a:pt x="417" y="834"/>
                  </a:lnTo>
                  <a:close/>
                </a:path>
              </a:pathLst>
            </a:custGeom>
            <a:noFill/>
            <a:ln w="12700">
              <a:solidFill>
                <a:srgbClr val="FFFFFF"/>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21" name="AutoShape 5"/>
            <p:cNvSpPr>
              <a:spLocks/>
            </p:cNvSpPr>
            <p:nvPr/>
          </p:nvSpPr>
          <p:spPr bwMode="auto">
            <a:xfrm>
              <a:off x="1162" y="1508"/>
              <a:ext cx="462" cy="469"/>
            </a:xfrm>
            <a:custGeom>
              <a:avLst/>
              <a:gdLst>
                <a:gd name="T0" fmla="+- 0 1307 1162"/>
                <a:gd name="T1" fmla="*/ T0 w 462"/>
                <a:gd name="T2" fmla="+- 0 1525 1509"/>
                <a:gd name="T3" fmla="*/ 1525 h 469"/>
                <a:gd name="T4" fmla="+- 0 1190 1162"/>
                <a:gd name="T5" fmla="*/ T4 w 462"/>
                <a:gd name="T6" fmla="+- 0 1626 1509"/>
                <a:gd name="T7" fmla="*/ 1626 h 469"/>
                <a:gd name="T8" fmla="+- 0 1162 1162"/>
                <a:gd name="T9" fmla="*/ T8 w 462"/>
                <a:gd name="T10" fmla="+- 0 1775 1509"/>
                <a:gd name="T11" fmla="*/ 1775 h 469"/>
                <a:gd name="T12" fmla="+- 0 1203 1162"/>
                <a:gd name="T13" fmla="*/ T12 w 462"/>
                <a:gd name="T14" fmla="+- 0 1878 1509"/>
                <a:gd name="T15" fmla="*/ 1878 h 469"/>
                <a:gd name="T16" fmla="+- 0 1233 1162"/>
                <a:gd name="T17" fmla="*/ T16 w 462"/>
                <a:gd name="T18" fmla="+- 0 1934 1509"/>
                <a:gd name="T19" fmla="*/ 1934 h 469"/>
                <a:gd name="T20" fmla="+- 0 1255 1162"/>
                <a:gd name="T21" fmla="*/ T20 w 462"/>
                <a:gd name="T22" fmla="+- 0 1974 1509"/>
                <a:gd name="T23" fmla="*/ 1974 h 469"/>
                <a:gd name="T24" fmla="+- 0 1303 1162"/>
                <a:gd name="T25" fmla="*/ T24 w 462"/>
                <a:gd name="T26" fmla="+- 0 1977 1509"/>
                <a:gd name="T27" fmla="*/ 1977 h 469"/>
                <a:gd name="T28" fmla="+- 0 1509 1162"/>
                <a:gd name="T29" fmla="*/ T28 w 462"/>
                <a:gd name="T30" fmla="+- 0 1976 1509"/>
                <a:gd name="T31" fmla="*/ 1976 h 469"/>
                <a:gd name="T32" fmla="+- 0 1522 1162"/>
                <a:gd name="T33" fmla="*/ T32 w 462"/>
                <a:gd name="T34" fmla="+- 0 1969 1509"/>
                <a:gd name="T35" fmla="*/ 1969 h 469"/>
                <a:gd name="T36" fmla="+- 0 1335 1162"/>
                <a:gd name="T37" fmla="*/ T36 w 462"/>
                <a:gd name="T38" fmla="+- 0 1923 1509"/>
                <a:gd name="T39" fmla="*/ 1923 h 469"/>
                <a:gd name="T40" fmla="+- 0 1288 1162"/>
                <a:gd name="T41" fmla="*/ T40 w 462"/>
                <a:gd name="T42" fmla="+- 0 1916 1509"/>
                <a:gd name="T43" fmla="*/ 1916 h 469"/>
                <a:gd name="T44" fmla="+- 0 1259 1162"/>
                <a:gd name="T45" fmla="*/ T44 w 462"/>
                <a:gd name="T46" fmla="+- 0 1879 1509"/>
                <a:gd name="T47" fmla="*/ 1879 h 469"/>
                <a:gd name="T48" fmla="+- 0 1235 1162"/>
                <a:gd name="T49" fmla="*/ T48 w 462"/>
                <a:gd name="T50" fmla="+- 0 1831 1509"/>
                <a:gd name="T51" fmla="*/ 1831 h 469"/>
                <a:gd name="T52" fmla="+- 0 1209 1162"/>
                <a:gd name="T53" fmla="*/ T52 w 462"/>
                <a:gd name="T54" fmla="+- 0 1730 1509"/>
                <a:gd name="T55" fmla="*/ 1730 h 469"/>
                <a:gd name="T56" fmla="+- 0 1246 1162"/>
                <a:gd name="T57" fmla="*/ T56 w 462"/>
                <a:gd name="T58" fmla="+- 0 1632 1509"/>
                <a:gd name="T59" fmla="*/ 1632 h 469"/>
                <a:gd name="T60" fmla="+- 0 1326 1162"/>
                <a:gd name="T61" fmla="*/ T60 w 462"/>
                <a:gd name="T62" fmla="+- 0 1568 1509"/>
                <a:gd name="T63" fmla="*/ 1568 h 469"/>
                <a:gd name="T64" fmla="+- 0 1533 1162"/>
                <a:gd name="T65" fmla="*/ T64 w 462"/>
                <a:gd name="T66" fmla="+- 0 1558 1509"/>
                <a:gd name="T67" fmla="*/ 1558 h 469"/>
                <a:gd name="T68" fmla="+- 0 1457 1162"/>
                <a:gd name="T69" fmla="*/ T68 w 462"/>
                <a:gd name="T70" fmla="+- 0 1518 1509"/>
                <a:gd name="T71" fmla="*/ 1518 h 469"/>
                <a:gd name="T72" fmla="+- 0 1486 1162"/>
                <a:gd name="T73" fmla="*/ T72 w 462"/>
                <a:gd name="T74" fmla="+- 0 1977 1509"/>
                <a:gd name="T75" fmla="*/ 1977 h 469"/>
                <a:gd name="T76" fmla="+- 0 1444 1162"/>
                <a:gd name="T77" fmla="*/ T76 w 462"/>
                <a:gd name="T78" fmla="+- 0 1977 1509"/>
                <a:gd name="T79" fmla="*/ 1977 h 469"/>
                <a:gd name="T80" fmla="+- 0 1388 1162"/>
                <a:gd name="T81" fmla="*/ T80 w 462"/>
                <a:gd name="T82" fmla="+- 0 1919 1509"/>
                <a:gd name="T83" fmla="*/ 1919 h 469"/>
                <a:gd name="T84" fmla="+- 0 1335 1162"/>
                <a:gd name="T85" fmla="*/ T84 w 462"/>
                <a:gd name="T86" fmla="+- 0 1923 1509"/>
                <a:gd name="T87" fmla="*/ 1923 h 469"/>
                <a:gd name="T88" fmla="+- 0 1552 1162"/>
                <a:gd name="T89" fmla="*/ T88 w 462"/>
                <a:gd name="T90" fmla="+- 0 1922 1509"/>
                <a:gd name="T91" fmla="*/ 1922 h 469"/>
                <a:gd name="T92" fmla="+- 0 1471 1162"/>
                <a:gd name="T93" fmla="*/ T92 w 462"/>
                <a:gd name="T94" fmla="+- 0 1921 1509"/>
                <a:gd name="T95" fmla="*/ 1921 h 469"/>
                <a:gd name="T96" fmla="+- 0 1388 1162"/>
                <a:gd name="T97" fmla="*/ T96 w 462"/>
                <a:gd name="T98" fmla="+- 0 1921 1509"/>
                <a:gd name="T99" fmla="*/ 1921 h 469"/>
                <a:gd name="T100" fmla="+- 0 1533 1162"/>
                <a:gd name="T101" fmla="*/ T100 w 462"/>
                <a:gd name="T102" fmla="+- 0 1558 1509"/>
                <a:gd name="T103" fmla="*/ 1558 h 469"/>
                <a:gd name="T104" fmla="+- 0 1429 1162"/>
                <a:gd name="T105" fmla="*/ T104 w 462"/>
                <a:gd name="T106" fmla="+- 0 1562 1509"/>
                <a:gd name="T107" fmla="*/ 1562 h 469"/>
                <a:gd name="T108" fmla="+- 0 1523 1162"/>
                <a:gd name="T109" fmla="*/ T108 w 462"/>
                <a:gd name="T110" fmla="+- 0 1611 1509"/>
                <a:gd name="T111" fmla="*/ 1611 h 469"/>
                <a:gd name="T112" fmla="+- 0 1571 1162"/>
                <a:gd name="T113" fmla="*/ T112 w 462"/>
                <a:gd name="T114" fmla="+- 0 1706 1509"/>
                <a:gd name="T115" fmla="*/ 1706 h 469"/>
                <a:gd name="T116" fmla="+- 0 1573 1162"/>
                <a:gd name="T117" fmla="*/ T116 w 462"/>
                <a:gd name="T118" fmla="+- 0 1770 1509"/>
                <a:gd name="T119" fmla="*/ 1770 h 469"/>
                <a:gd name="T120" fmla="+- 0 1549 1162"/>
                <a:gd name="T121" fmla="*/ T120 w 462"/>
                <a:gd name="T122" fmla="+- 0 1830 1509"/>
                <a:gd name="T123" fmla="*/ 1830 h 469"/>
                <a:gd name="T124" fmla="+- 0 1512 1162"/>
                <a:gd name="T125" fmla="*/ T124 w 462"/>
                <a:gd name="T126" fmla="+- 0 1886 1509"/>
                <a:gd name="T127" fmla="*/ 1886 h 469"/>
                <a:gd name="T128" fmla="+- 0 1493 1162"/>
                <a:gd name="T129" fmla="*/ T128 w 462"/>
                <a:gd name="T130" fmla="+- 0 1918 1509"/>
                <a:gd name="T131" fmla="*/ 1918 h 469"/>
                <a:gd name="T132" fmla="+- 0 1552 1162"/>
                <a:gd name="T133" fmla="*/ T132 w 462"/>
                <a:gd name="T134" fmla="+- 0 1922 1509"/>
                <a:gd name="T135" fmla="*/ 1922 h 469"/>
                <a:gd name="T136" fmla="+- 0 1586 1162"/>
                <a:gd name="T137" fmla="*/ T136 w 462"/>
                <a:gd name="T138" fmla="+- 0 1867 1509"/>
                <a:gd name="T139" fmla="*/ 1867 h 469"/>
                <a:gd name="T140" fmla="+- 0 1624 1162"/>
                <a:gd name="T141" fmla="*/ T140 w 462"/>
                <a:gd name="T142" fmla="+- 0 1755 1509"/>
                <a:gd name="T143" fmla="*/ 1755 h 469"/>
                <a:gd name="T144" fmla="+- 0 1583 1162"/>
                <a:gd name="T145" fmla="*/ T144 w 462"/>
                <a:gd name="T146" fmla="+- 0 1609 1509"/>
                <a:gd name="T147" fmla="*/ 1609 h 469"/>
                <a:gd name="T148" fmla="+- 0 1429 1162"/>
                <a:gd name="T149" fmla="*/ T148 w 462"/>
                <a:gd name="T150" fmla="+- 0 1921 1509"/>
                <a:gd name="T151" fmla="*/ 1921 h 469"/>
                <a:gd name="T152" fmla="+- 0 1458 1162"/>
                <a:gd name="T153" fmla="*/ T152 w 462"/>
                <a:gd name="T154" fmla="+- 0 1921 1509"/>
                <a:gd name="T155" fmla="*/ 1921 h 469"/>
                <a:gd name="T156" fmla="+- 0 1429 1162"/>
                <a:gd name="T157" fmla="*/ T156 w 462"/>
                <a:gd name="T158" fmla="+- 0 1921 1509"/>
                <a:gd name="T159" fmla="*/ 1921 h 46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Lst>
              <a:rect l="0" t="0" r="r" b="b"/>
              <a:pathLst>
                <a:path w="462" h="469">
                  <a:moveTo>
                    <a:pt x="219" y="0"/>
                  </a:moveTo>
                  <a:lnTo>
                    <a:pt x="145" y="16"/>
                  </a:lnTo>
                  <a:lnTo>
                    <a:pt x="79" y="56"/>
                  </a:lnTo>
                  <a:lnTo>
                    <a:pt x="28" y="117"/>
                  </a:lnTo>
                  <a:lnTo>
                    <a:pt x="2" y="190"/>
                  </a:lnTo>
                  <a:lnTo>
                    <a:pt x="0" y="266"/>
                  </a:lnTo>
                  <a:lnTo>
                    <a:pt x="25" y="341"/>
                  </a:lnTo>
                  <a:lnTo>
                    <a:pt x="41" y="369"/>
                  </a:lnTo>
                  <a:lnTo>
                    <a:pt x="56" y="397"/>
                  </a:lnTo>
                  <a:lnTo>
                    <a:pt x="71" y="425"/>
                  </a:lnTo>
                  <a:lnTo>
                    <a:pt x="86" y="453"/>
                  </a:lnTo>
                  <a:lnTo>
                    <a:pt x="93" y="465"/>
                  </a:lnTo>
                  <a:lnTo>
                    <a:pt x="101" y="468"/>
                  </a:lnTo>
                  <a:lnTo>
                    <a:pt x="141" y="468"/>
                  </a:lnTo>
                  <a:lnTo>
                    <a:pt x="324" y="468"/>
                  </a:lnTo>
                  <a:lnTo>
                    <a:pt x="347" y="467"/>
                  </a:lnTo>
                  <a:lnTo>
                    <a:pt x="357" y="465"/>
                  </a:lnTo>
                  <a:lnTo>
                    <a:pt x="360" y="460"/>
                  </a:lnTo>
                  <a:lnTo>
                    <a:pt x="390" y="414"/>
                  </a:lnTo>
                  <a:lnTo>
                    <a:pt x="173" y="414"/>
                  </a:lnTo>
                  <a:lnTo>
                    <a:pt x="148" y="413"/>
                  </a:lnTo>
                  <a:lnTo>
                    <a:pt x="126" y="407"/>
                  </a:lnTo>
                  <a:lnTo>
                    <a:pt x="110" y="392"/>
                  </a:lnTo>
                  <a:lnTo>
                    <a:pt x="97" y="370"/>
                  </a:lnTo>
                  <a:lnTo>
                    <a:pt x="85" y="346"/>
                  </a:lnTo>
                  <a:lnTo>
                    <a:pt x="73" y="322"/>
                  </a:lnTo>
                  <a:lnTo>
                    <a:pt x="52" y="271"/>
                  </a:lnTo>
                  <a:lnTo>
                    <a:pt x="47" y="221"/>
                  </a:lnTo>
                  <a:lnTo>
                    <a:pt x="57" y="171"/>
                  </a:lnTo>
                  <a:lnTo>
                    <a:pt x="84" y="123"/>
                  </a:lnTo>
                  <a:lnTo>
                    <a:pt x="121" y="84"/>
                  </a:lnTo>
                  <a:lnTo>
                    <a:pt x="164" y="59"/>
                  </a:lnTo>
                  <a:lnTo>
                    <a:pt x="213" y="49"/>
                  </a:lnTo>
                  <a:lnTo>
                    <a:pt x="371" y="49"/>
                  </a:lnTo>
                  <a:lnTo>
                    <a:pt x="365" y="43"/>
                  </a:lnTo>
                  <a:lnTo>
                    <a:pt x="295" y="9"/>
                  </a:lnTo>
                  <a:lnTo>
                    <a:pt x="219" y="0"/>
                  </a:lnTo>
                  <a:close/>
                  <a:moveTo>
                    <a:pt x="324" y="468"/>
                  </a:moveTo>
                  <a:lnTo>
                    <a:pt x="169" y="468"/>
                  </a:lnTo>
                  <a:lnTo>
                    <a:pt x="282" y="468"/>
                  </a:lnTo>
                  <a:lnTo>
                    <a:pt x="324" y="468"/>
                  </a:lnTo>
                  <a:close/>
                  <a:moveTo>
                    <a:pt x="226" y="410"/>
                  </a:moveTo>
                  <a:lnTo>
                    <a:pt x="199" y="412"/>
                  </a:lnTo>
                  <a:lnTo>
                    <a:pt x="173" y="414"/>
                  </a:lnTo>
                  <a:lnTo>
                    <a:pt x="390" y="414"/>
                  </a:lnTo>
                  <a:lnTo>
                    <a:pt x="390" y="413"/>
                  </a:lnTo>
                  <a:lnTo>
                    <a:pt x="323" y="413"/>
                  </a:lnTo>
                  <a:lnTo>
                    <a:pt x="309" y="412"/>
                  </a:lnTo>
                  <a:lnTo>
                    <a:pt x="296" y="412"/>
                  </a:lnTo>
                  <a:lnTo>
                    <a:pt x="226" y="412"/>
                  </a:lnTo>
                  <a:lnTo>
                    <a:pt x="226" y="410"/>
                  </a:lnTo>
                  <a:close/>
                  <a:moveTo>
                    <a:pt x="371" y="49"/>
                  </a:moveTo>
                  <a:lnTo>
                    <a:pt x="213" y="49"/>
                  </a:lnTo>
                  <a:lnTo>
                    <a:pt x="267" y="53"/>
                  </a:lnTo>
                  <a:lnTo>
                    <a:pt x="319" y="71"/>
                  </a:lnTo>
                  <a:lnTo>
                    <a:pt x="361" y="102"/>
                  </a:lnTo>
                  <a:lnTo>
                    <a:pt x="391" y="144"/>
                  </a:lnTo>
                  <a:lnTo>
                    <a:pt x="409" y="197"/>
                  </a:lnTo>
                  <a:lnTo>
                    <a:pt x="413" y="229"/>
                  </a:lnTo>
                  <a:lnTo>
                    <a:pt x="411" y="261"/>
                  </a:lnTo>
                  <a:lnTo>
                    <a:pt x="402" y="291"/>
                  </a:lnTo>
                  <a:lnTo>
                    <a:pt x="387" y="321"/>
                  </a:lnTo>
                  <a:lnTo>
                    <a:pt x="362" y="358"/>
                  </a:lnTo>
                  <a:lnTo>
                    <a:pt x="350" y="377"/>
                  </a:lnTo>
                  <a:lnTo>
                    <a:pt x="338" y="397"/>
                  </a:lnTo>
                  <a:lnTo>
                    <a:pt x="331" y="409"/>
                  </a:lnTo>
                  <a:lnTo>
                    <a:pt x="323" y="413"/>
                  </a:lnTo>
                  <a:lnTo>
                    <a:pt x="390" y="413"/>
                  </a:lnTo>
                  <a:lnTo>
                    <a:pt x="404" y="392"/>
                  </a:lnTo>
                  <a:lnTo>
                    <a:pt x="424" y="358"/>
                  </a:lnTo>
                  <a:lnTo>
                    <a:pt x="443" y="322"/>
                  </a:lnTo>
                  <a:lnTo>
                    <a:pt x="462" y="246"/>
                  </a:lnTo>
                  <a:lnTo>
                    <a:pt x="454" y="169"/>
                  </a:lnTo>
                  <a:lnTo>
                    <a:pt x="421" y="100"/>
                  </a:lnTo>
                  <a:lnTo>
                    <a:pt x="371" y="49"/>
                  </a:lnTo>
                  <a:close/>
                  <a:moveTo>
                    <a:pt x="267" y="412"/>
                  </a:moveTo>
                  <a:lnTo>
                    <a:pt x="226" y="412"/>
                  </a:lnTo>
                  <a:lnTo>
                    <a:pt x="296" y="412"/>
                  </a:lnTo>
                  <a:lnTo>
                    <a:pt x="288" y="412"/>
                  </a:lnTo>
                  <a:lnTo>
                    <a:pt x="267" y="4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Tree>
    <p:extLst>
      <p:ext uri="{BB962C8B-B14F-4D97-AF65-F5344CB8AC3E}">
        <p14:creationId xmlns:p14="http://schemas.microsoft.com/office/powerpoint/2010/main" val="287223909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31</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436534" y="1323812"/>
            <a:ext cx="8099135" cy="5102935"/>
          </a:xfrm>
          <a:prstGeom prst="rect">
            <a:avLst/>
          </a:prstGeom>
        </p:spPr>
        <p:txBody>
          <a:bodyPr wrap="square">
            <a:spAutoFit/>
          </a:bodyPr>
          <a:lstStyle/>
          <a:p>
            <a:pPr algn="just" eaLnBrk="0" fontAlgn="base" hangingPunct="0">
              <a:spcBef>
                <a:spcPct val="0"/>
              </a:spcBef>
              <a:spcAft>
                <a:spcPct val="0"/>
              </a:spcAft>
              <a:tabLst>
                <a:tab pos="1366838" algn="l"/>
              </a:tabLst>
            </a:pPr>
            <a:endParaRPr lang="en-US" sz="2000" b="1" dirty="0">
              <a:latin typeface="Times New Roman" panose="02020603050405020304" pitchFamily="18" charset="0"/>
              <a:ea typeface="Trebuchet MS" panose="020B0603020202020204" pitchFamily="34" charset="0"/>
              <a:cs typeface="Times New Roman" panose="02020603050405020304" pitchFamily="18" charset="0"/>
            </a:endParaRPr>
          </a:p>
          <a:p>
            <a:pPr marL="1096010" marR="245110" lvl="1" indent="-342900" algn="just">
              <a:lnSpc>
                <a:spcPct val="102000"/>
              </a:lnSpc>
              <a:spcBef>
                <a:spcPts val="5"/>
              </a:spcBef>
              <a:buFont typeface="Wingdings" panose="05000000000000000000" pitchFamily="2" charset="2"/>
              <a:buChar char="ü"/>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In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other scenarios</a:t>
            </a:r>
            <a:r>
              <a:rPr lang="en-US" sz="2000" b="1" u="sng" dirty="0">
                <a:latin typeface="Times New Roman" panose="02020603050405020304" pitchFamily="18" charset="0"/>
                <a:ea typeface="Trebuchet MS" panose="020B0603020202020204" pitchFamily="34" charset="0"/>
                <a:cs typeface="Times New Roman" panose="02020603050405020304" pitchFamily="18" charset="0"/>
              </a:rPr>
              <a:t>, it may not be possible to conduct a needed baseline study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due to security restrictions or other reasons outside of </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control.</a:t>
            </a:r>
          </a:p>
          <a:p>
            <a:pPr marL="1096010" marR="245110" lvl="1" indent="-342900" algn="just">
              <a:lnSpc>
                <a:spcPct val="102000"/>
              </a:lnSpc>
              <a:spcBef>
                <a:spcPts val="5"/>
              </a:spcBef>
              <a:buFont typeface="Wingdings" panose="05000000000000000000" pitchFamily="2" charset="2"/>
              <a:buChar char="ü"/>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In such cases,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data collected during the first monitoring visit, when a specific indicator is measured for the first time, can be considered a baseline for that </a:t>
            </a:r>
            <a:r>
              <a:rPr lang="en-US" sz="20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indicator.</a:t>
            </a:r>
          </a:p>
          <a:p>
            <a:pPr marL="1096010" marR="245110" lvl="1" indent="-342900" algn="just">
              <a:lnSpc>
                <a:spcPct val="102000"/>
              </a:lnSpc>
              <a:spcBef>
                <a:spcPts val="5"/>
              </a:spcBef>
              <a:buFont typeface="Wingdings" panose="05000000000000000000" pitchFamily="2" charset="2"/>
              <a:buChar char="ü"/>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P</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articularly </a:t>
            </a:r>
            <a:r>
              <a:rPr lang="en-US" sz="2000"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in multiphase </a:t>
            </a:r>
            <a:r>
              <a:rPr lang="en-US" sz="2000" b="1" dirty="0" smtClean="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programs</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baseline data may be available through other previously implemented interventions</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L="1096010" marR="245110" lvl="1" indent="-342900" algn="just">
              <a:lnSpc>
                <a:spcPct val="102000"/>
              </a:lnSpc>
              <a:spcBef>
                <a:spcPts val="5"/>
              </a:spcBef>
              <a:buFont typeface="Wingdings" panose="05000000000000000000" pitchFamily="2" charset="2"/>
              <a:buChar char="ü"/>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However, in all cases, </a:t>
            </a:r>
            <a:r>
              <a:rPr lang="en-US" sz="2000" b="1" u="sng" dirty="0">
                <a:latin typeface="Times New Roman" panose="02020603050405020304" pitchFamily="18" charset="0"/>
                <a:ea typeface="Trebuchet MS" panose="020B0603020202020204" pitchFamily="34" charset="0"/>
                <a:cs typeface="Times New Roman" panose="02020603050405020304" pitchFamily="18" charset="0"/>
              </a:rPr>
              <a:t>it is critical to be consistent in the way data is presented within the intervention</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at the development phase and throughout reporting, as well as to always </a:t>
            </a:r>
            <a:r>
              <a:rPr lang="en-US"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have a solid understanding and justification for why baseline data is presented in a particular way.</a:t>
            </a:r>
            <a:endParaRPr lang="fr-FR"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endParaRPr>
          </a:p>
          <a:p>
            <a:pPr lvl="1" algn="just" eaLnBrk="0" fontAlgn="base" hangingPunct="0">
              <a:spcBef>
                <a:spcPct val="0"/>
              </a:spcBef>
              <a:spcAft>
                <a:spcPct val="0"/>
              </a:spcAft>
              <a:tabLst>
                <a:tab pos="1366838" algn="l"/>
              </a:tabLst>
            </a:pPr>
            <a:endParaRPr lang="fr-FR" altLang="fr-FR" sz="2000"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305732013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32</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436534" y="2090172"/>
            <a:ext cx="8099135" cy="523220"/>
          </a:xfrm>
          <a:prstGeom prst="rect">
            <a:avLst/>
          </a:prstGeom>
        </p:spPr>
        <p:txBody>
          <a:bodyPr wrap="square">
            <a:spAutoFit/>
          </a:bodyPr>
          <a:lstStyle/>
          <a:p>
            <a:pPr marL="171450" lvl="0" indent="-171450" eaLnBrk="0" fontAlgn="base" hangingPunct="0">
              <a:spcBef>
                <a:spcPct val="0"/>
              </a:spcBef>
              <a:spcAft>
                <a:spcPct val="0"/>
              </a:spcAft>
              <a:buFont typeface="Wingdings" panose="05000000000000000000" pitchFamily="2" charset="2"/>
              <a:buChar char="Ø"/>
              <a:tabLst>
                <a:tab pos="1366838" algn="l"/>
              </a:tabLst>
            </a:pPr>
            <a:endParaRPr lang="fr-FR" altLang="fr-FR" sz="1600" b="1" dirty="0">
              <a:solidFill>
                <a:srgbClr val="C00000"/>
              </a:solidFill>
              <a:latin typeface="Times New Roman" panose="02020603050405020304" pitchFamily="18" charset="0"/>
              <a:cs typeface="Times New Roman" panose="02020603050405020304" pitchFamily="18" charset="0"/>
            </a:endParaRPr>
          </a:p>
          <a:p>
            <a:pPr lvl="0" algn="just" eaLnBrk="0" fontAlgn="base" hangingPunct="0">
              <a:spcBef>
                <a:spcPct val="0"/>
              </a:spcBef>
              <a:spcAft>
                <a:spcPct val="0"/>
              </a:spcAft>
              <a:tabLst>
                <a:tab pos="1366838" algn="l"/>
              </a:tabLst>
            </a:pPr>
            <a:endParaRPr lang="fr-FR" altLang="fr-FR" sz="1200" dirty="0"/>
          </a:p>
        </p:txBody>
      </p:sp>
      <p:sp>
        <p:nvSpPr>
          <p:cNvPr id="13" name="Rectangle 12"/>
          <p:cNvSpPr/>
          <p:nvPr/>
        </p:nvSpPr>
        <p:spPr>
          <a:xfrm>
            <a:off x="1193071" y="1538955"/>
            <a:ext cx="5712823" cy="400110"/>
          </a:xfrm>
          <a:prstGeom prst="rect">
            <a:avLst/>
          </a:prstGeom>
        </p:spPr>
        <p:txBody>
          <a:bodyPr wrap="square">
            <a:spAutoFit/>
          </a:bodyPr>
          <a:lstStyle/>
          <a:p>
            <a:pPr lvl="2" algn="ctr">
              <a:spcBef>
                <a:spcPts val="515"/>
              </a:spcBef>
              <a:spcAft>
                <a:spcPts val="0"/>
              </a:spcAft>
              <a:buClr>
                <a:srgbClr val="FF681E"/>
              </a:buClr>
              <a:buSzPts val="1300"/>
              <a:tabLst>
                <a:tab pos="1289050" algn="l"/>
              </a:tabLst>
            </a:pP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Results Monitoring Framework</a:t>
            </a: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grpSp>
        <p:nvGrpSpPr>
          <p:cNvPr id="14" name="Group 2"/>
          <p:cNvGrpSpPr>
            <a:grpSpLocks/>
          </p:cNvGrpSpPr>
          <p:nvPr/>
        </p:nvGrpSpPr>
        <p:grpSpPr bwMode="auto">
          <a:xfrm>
            <a:off x="6881784" y="1508576"/>
            <a:ext cx="530225" cy="530225"/>
            <a:chOff x="934" y="3135"/>
            <a:chExt cx="834" cy="834"/>
          </a:xfrm>
        </p:grpSpPr>
        <p:sp>
          <p:nvSpPr>
            <p:cNvPr id="16" name="Freeform 3"/>
            <p:cNvSpPr>
              <a:spLocks/>
            </p:cNvSpPr>
            <p:nvPr/>
          </p:nvSpPr>
          <p:spPr bwMode="auto">
            <a:xfrm>
              <a:off x="933" y="3135"/>
              <a:ext cx="834" cy="834"/>
            </a:xfrm>
            <a:custGeom>
              <a:avLst/>
              <a:gdLst>
                <a:gd name="T0" fmla="+- 0 1351 934"/>
                <a:gd name="T1" fmla="*/ T0 w 834"/>
                <a:gd name="T2" fmla="+- 0 3135 3135"/>
                <a:gd name="T3" fmla="*/ 3135 h 834"/>
                <a:gd name="T4" fmla="+- 0 1276 934"/>
                <a:gd name="T5" fmla="*/ T4 w 834"/>
                <a:gd name="T6" fmla="+- 0 3142 3135"/>
                <a:gd name="T7" fmla="*/ 3142 h 834"/>
                <a:gd name="T8" fmla="+- 0 1205 934"/>
                <a:gd name="T9" fmla="*/ T8 w 834"/>
                <a:gd name="T10" fmla="+- 0 3161 3135"/>
                <a:gd name="T11" fmla="*/ 3161 h 834"/>
                <a:gd name="T12" fmla="+- 0 1140 934"/>
                <a:gd name="T13" fmla="*/ T12 w 834"/>
                <a:gd name="T14" fmla="+- 0 3192 3135"/>
                <a:gd name="T15" fmla="*/ 3192 h 834"/>
                <a:gd name="T16" fmla="+- 0 1082 934"/>
                <a:gd name="T17" fmla="*/ T16 w 834"/>
                <a:gd name="T18" fmla="+- 0 3233 3135"/>
                <a:gd name="T19" fmla="*/ 3233 h 834"/>
                <a:gd name="T20" fmla="+- 0 1032 934"/>
                <a:gd name="T21" fmla="*/ T20 w 834"/>
                <a:gd name="T22" fmla="+- 0 3283 3135"/>
                <a:gd name="T23" fmla="*/ 3283 h 834"/>
                <a:gd name="T24" fmla="+- 0 990 934"/>
                <a:gd name="T25" fmla="*/ T24 w 834"/>
                <a:gd name="T26" fmla="+- 0 3342 3135"/>
                <a:gd name="T27" fmla="*/ 3342 h 834"/>
                <a:gd name="T28" fmla="+- 0 960 934"/>
                <a:gd name="T29" fmla="*/ T28 w 834"/>
                <a:gd name="T30" fmla="+- 0 3407 3135"/>
                <a:gd name="T31" fmla="*/ 3407 h 834"/>
                <a:gd name="T32" fmla="+- 0 940 934"/>
                <a:gd name="T33" fmla="*/ T32 w 834"/>
                <a:gd name="T34" fmla="+- 0 3477 3135"/>
                <a:gd name="T35" fmla="*/ 3477 h 834"/>
                <a:gd name="T36" fmla="+- 0 934 934"/>
                <a:gd name="T37" fmla="*/ T36 w 834"/>
                <a:gd name="T38" fmla="+- 0 3552 3135"/>
                <a:gd name="T39" fmla="*/ 3552 h 834"/>
                <a:gd name="T40" fmla="+- 0 940 934"/>
                <a:gd name="T41" fmla="*/ T40 w 834"/>
                <a:gd name="T42" fmla="+- 0 3627 3135"/>
                <a:gd name="T43" fmla="*/ 3627 h 834"/>
                <a:gd name="T44" fmla="+- 0 960 934"/>
                <a:gd name="T45" fmla="*/ T44 w 834"/>
                <a:gd name="T46" fmla="+- 0 3698 3135"/>
                <a:gd name="T47" fmla="*/ 3698 h 834"/>
                <a:gd name="T48" fmla="+- 0 990 934"/>
                <a:gd name="T49" fmla="*/ T48 w 834"/>
                <a:gd name="T50" fmla="+- 0 3763 3135"/>
                <a:gd name="T51" fmla="*/ 3763 h 834"/>
                <a:gd name="T52" fmla="+- 0 1032 934"/>
                <a:gd name="T53" fmla="*/ T52 w 834"/>
                <a:gd name="T54" fmla="+- 0 3821 3135"/>
                <a:gd name="T55" fmla="*/ 3821 h 834"/>
                <a:gd name="T56" fmla="+- 0 1082 934"/>
                <a:gd name="T57" fmla="*/ T56 w 834"/>
                <a:gd name="T58" fmla="+- 0 3871 3135"/>
                <a:gd name="T59" fmla="*/ 3871 h 834"/>
                <a:gd name="T60" fmla="+- 0 1140 934"/>
                <a:gd name="T61" fmla="*/ T60 w 834"/>
                <a:gd name="T62" fmla="+- 0 3912 3135"/>
                <a:gd name="T63" fmla="*/ 3912 h 834"/>
                <a:gd name="T64" fmla="+- 0 1205 934"/>
                <a:gd name="T65" fmla="*/ T64 w 834"/>
                <a:gd name="T66" fmla="+- 0 3943 3135"/>
                <a:gd name="T67" fmla="*/ 3943 h 834"/>
                <a:gd name="T68" fmla="+- 0 1276 934"/>
                <a:gd name="T69" fmla="*/ T68 w 834"/>
                <a:gd name="T70" fmla="+- 0 3962 3135"/>
                <a:gd name="T71" fmla="*/ 3962 h 834"/>
                <a:gd name="T72" fmla="+- 0 1351 934"/>
                <a:gd name="T73" fmla="*/ T72 w 834"/>
                <a:gd name="T74" fmla="+- 0 3969 3135"/>
                <a:gd name="T75" fmla="*/ 3969 h 834"/>
                <a:gd name="T76" fmla="+- 0 1425 934"/>
                <a:gd name="T77" fmla="*/ T76 w 834"/>
                <a:gd name="T78" fmla="+- 0 3962 3135"/>
                <a:gd name="T79" fmla="*/ 3962 h 834"/>
                <a:gd name="T80" fmla="+- 0 1496 934"/>
                <a:gd name="T81" fmla="*/ T80 w 834"/>
                <a:gd name="T82" fmla="+- 0 3943 3135"/>
                <a:gd name="T83" fmla="*/ 3943 h 834"/>
                <a:gd name="T84" fmla="+- 0 1561 934"/>
                <a:gd name="T85" fmla="*/ T84 w 834"/>
                <a:gd name="T86" fmla="+- 0 3912 3135"/>
                <a:gd name="T87" fmla="*/ 3912 h 834"/>
                <a:gd name="T88" fmla="+- 0 1619 934"/>
                <a:gd name="T89" fmla="*/ T88 w 834"/>
                <a:gd name="T90" fmla="+- 0 3871 3135"/>
                <a:gd name="T91" fmla="*/ 3871 h 834"/>
                <a:gd name="T92" fmla="+- 0 1669 934"/>
                <a:gd name="T93" fmla="*/ T92 w 834"/>
                <a:gd name="T94" fmla="+- 0 3821 3135"/>
                <a:gd name="T95" fmla="*/ 3821 h 834"/>
                <a:gd name="T96" fmla="+- 0 1711 934"/>
                <a:gd name="T97" fmla="*/ T96 w 834"/>
                <a:gd name="T98" fmla="+- 0 3763 3135"/>
                <a:gd name="T99" fmla="*/ 3763 h 834"/>
                <a:gd name="T100" fmla="+- 0 1741 934"/>
                <a:gd name="T101" fmla="*/ T100 w 834"/>
                <a:gd name="T102" fmla="+- 0 3698 3135"/>
                <a:gd name="T103" fmla="*/ 3698 h 834"/>
                <a:gd name="T104" fmla="+- 0 1761 934"/>
                <a:gd name="T105" fmla="*/ T104 w 834"/>
                <a:gd name="T106" fmla="+- 0 3627 3135"/>
                <a:gd name="T107" fmla="*/ 3627 h 834"/>
                <a:gd name="T108" fmla="+- 0 1767 934"/>
                <a:gd name="T109" fmla="*/ T108 w 834"/>
                <a:gd name="T110" fmla="+- 0 3552 3135"/>
                <a:gd name="T111" fmla="*/ 3552 h 834"/>
                <a:gd name="T112" fmla="+- 0 1761 934"/>
                <a:gd name="T113" fmla="*/ T112 w 834"/>
                <a:gd name="T114" fmla="+- 0 3477 3135"/>
                <a:gd name="T115" fmla="*/ 3477 h 834"/>
                <a:gd name="T116" fmla="+- 0 1741 934"/>
                <a:gd name="T117" fmla="*/ T116 w 834"/>
                <a:gd name="T118" fmla="+- 0 3407 3135"/>
                <a:gd name="T119" fmla="*/ 3407 h 834"/>
                <a:gd name="T120" fmla="+- 0 1711 934"/>
                <a:gd name="T121" fmla="*/ T120 w 834"/>
                <a:gd name="T122" fmla="+- 0 3342 3135"/>
                <a:gd name="T123" fmla="*/ 3342 h 834"/>
                <a:gd name="T124" fmla="+- 0 1669 934"/>
                <a:gd name="T125" fmla="*/ T124 w 834"/>
                <a:gd name="T126" fmla="+- 0 3283 3135"/>
                <a:gd name="T127" fmla="*/ 3283 h 834"/>
                <a:gd name="T128" fmla="+- 0 1619 934"/>
                <a:gd name="T129" fmla="*/ T128 w 834"/>
                <a:gd name="T130" fmla="+- 0 3233 3135"/>
                <a:gd name="T131" fmla="*/ 3233 h 834"/>
                <a:gd name="T132" fmla="+- 0 1561 934"/>
                <a:gd name="T133" fmla="*/ T132 w 834"/>
                <a:gd name="T134" fmla="+- 0 3192 3135"/>
                <a:gd name="T135" fmla="*/ 3192 h 834"/>
                <a:gd name="T136" fmla="+- 0 1496 934"/>
                <a:gd name="T137" fmla="*/ T136 w 834"/>
                <a:gd name="T138" fmla="+- 0 3161 3135"/>
                <a:gd name="T139" fmla="*/ 3161 h 834"/>
                <a:gd name="T140" fmla="+- 0 1425 934"/>
                <a:gd name="T141" fmla="*/ T140 w 834"/>
                <a:gd name="T142" fmla="+- 0 3142 3135"/>
                <a:gd name="T143" fmla="*/ 3142 h 834"/>
                <a:gd name="T144" fmla="+- 0 1351 934"/>
                <a:gd name="T145" fmla="*/ T144 w 834"/>
                <a:gd name="T146" fmla="+- 0 3135 3135"/>
                <a:gd name="T147" fmla="*/ 3135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7"/>
                  </a:lnTo>
                  <a:lnTo>
                    <a:pt x="271" y="26"/>
                  </a:lnTo>
                  <a:lnTo>
                    <a:pt x="206" y="57"/>
                  </a:lnTo>
                  <a:lnTo>
                    <a:pt x="148" y="98"/>
                  </a:lnTo>
                  <a:lnTo>
                    <a:pt x="98" y="148"/>
                  </a:lnTo>
                  <a:lnTo>
                    <a:pt x="56" y="207"/>
                  </a:lnTo>
                  <a:lnTo>
                    <a:pt x="26" y="272"/>
                  </a:lnTo>
                  <a:lnTo>
                    <a:pt x="6" y="342"/>
                  </a:lnTo>
                  <a:lnTo>
                    <a:pt x="0" y="417"/>
                  </a:lnTo>
                  <a:lnTo>
                    <a:pt x="6" y="492"/>
                  </a:lnTo>
                  <a:lnTo>
                    <a:pt x="26" y="563"/>
                  </a:lnTo>
                  <a:lnTo>
                    <a:pt x="56" y="628"/>
                  </a:lnTo>
                  <a:lnTo>
                    <a:pt x="98" y="686"/>
                  </a:lnTo>
                  <a:lnTo>
                    <a:pt x="148" y="736"/>
                  </a:lnTo>
                  <a:lnTo>
                    <a:pt x="206" y="777"/>
                  </a:lnTo>
                  <a:lnTo>
                    <a:pt x="271" y="808"/>
                  </a:lnTo>
                  <a:lnTo>
                    <a:pt x="342" y="827"/>
                  </a:lnTo>
                  <a:lnTo>
                    <a:pt x="417" y="834"/>
                  </a:lnTo>
                  <a:lnTo>
                    <a:pt x="491" y="827"/>
                  </a:lnTo>
                  <a:lnTo>
                    <a:pt x="562" y="808"/>
                  </a:lnTo>
                  <a:lnTo>
                    <a:pt x="627" y="777"/>
                  </a:lnTo>
                  <a:lnTo>
                    <a:pt x="685" y="736"/>
                  </a:lnTo>
                  <a:lnTo>
                    <a:pt x="735" y="686"/>
                  </a:lnTo>
                  <a:lnTo>
                    <a:pt x="777" y="628"/>
                  </a:lnTo>
                  <a:lnTo>
                    <a:pt x="807" y="563"/>
                  </a:lnTo>
                  <a:lnTo>
                    <a:pt x="827" y="492"/>
                  </a:lnTo>
                  <a:lnTo>
                    <a:pt x="833" y="417"/>
                  </a:lnTo>
                  <a:lnTo>
                    <a:pt x="827" y="342"/>
                  </a:lnTo>
                  <a:lnTo>
                    <a:pt x="807" y="272"/>
                  </a:lnTo>
                  <a:lnTo>
                    <a:pt x="777" y="207"/>
                  </a:lnTo>
                  <a:lnTo>
                    <a:pt x="735" y="148"/>
                  </a:lnTo>
                  <a:lnTo>
                    <a:pt x="685" y="98"/>
                  </a:lnTo>
                  <a:lnTo>
                    <a:pt x="627" y="57"/>
                  </a:lnTo>
                  <a:lnTo>
                    <a:pt x="562" y="26"/>
                  </a:lnTo>
                  <a:lnTo>
                    <a:pt x="491" y="7"/>
                  </a:lnTo>
                  <a:lnTo>
                    <a:pt x="417"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7" name="AutoShape 4"/>
            <p:cNvSpPr>
              <a:spLocks/>
            </p:cNvSpPr>
            <p:nvPr/>
          </p:nvSpPr>
          <p:spPr bwMode="auto">
            <a:xfrm>
              <a:off x="1038" y="3238"/>
              <a:ext cx="629" cy="588"/>
            </a:xfrm>
            <a:custGeom>
              <a:avLst/>
              <a:gdLst>
                <a:gd name="T0" fmla="+- 0 1355 1039"/>
                <a:gd name="T1" fmla="*/ T0 w 629"/>
                <a:gd name="T2" fmla="+- 0 3373 3238"/>
                <a:gd name="T3" fmla="*/ 3373 h 588"/>
                <a:gd name="T4" fmla="+- 0 1666 1039"/>
                <a:gd name="T5" fmla="*/ T4 w 629"/>
                <a:gd name="T6" fmla="+- 0 3502 3238"/>
                <a:gd name="T7" fmla="*/ 3502 h 588"/>
                <a:gd name="T8" fmla="+- 0 1629 1039"/>
                <a:gd name="T9" fmla="*/ T8 w 629"/>
                <a:gd name="T10" fmla="+- 0 3554 3238"/>
                <a:gd name="T11" fmla="*/ 3554 h 588"/>
                <a:gd name="T12" fmla="+- 0 1566 1039"/>
                <a:gd name="T13" fmla="*/ T12 w 629"/>
                <a:gd name="T14" fmla="+- 0 3624 3238"/>
                <a:gd name="T15" fmla="*/ 3624 h 588"/>
                <a:gd name="T16" fmla="+- 0 1560 1039"/>
                <a:gd name="T17" fmla="*/ T16 w 629"/>
                <a:gd name="T18" fmla="+- 0 3712 3238"/>
                <a:gd name="T19" fmla="*/ 3712 h 588"/>
                <a:gd name="T20" fmla="+- 0 1503 1039"/>
                <a:gd name="T21" fmla="*/ T20 w 629"/>
                <a:gd name="T22" fmla="+- 0 3710 3238"/>
                <a:gd name="T23" fmla="*/ 3710 h 588"/>
                <a:gd name="T24" fmla="+- 0 1411 1039"/>
                <a:gd name="T25" fmla="*/ T24 w 629"/>
                <a:gd name="T26" fmla="+- 0 3738 3238"/>
                <a:gd name="T27" fmla="*/ 3738 h 588"/>
                <a:gd name="T28" fmla="+- 0 1329 1039"/>
                <a:gd name="T29" fmla="*/ T28 w 629"/>
                <a:gd name="T30" fmla="+- 0 3776 3238"/>
                <a:gd name="T31" fmla="*/ 3776 h 588"/>
                <a:gd name="T32" fmla="+- 0 1243 1039"/>
                <a:gd name="T33" fmla="*/ T32 w 629"/>
                <a:gd name="T34" fmla="+- 0 3716 3238"/>
                <a:gd name="T35" fmla="*/ 3716 h 588"/>
                <a:gd name="T36" fmla="+- 0 1422 1039"/>
                <a:gd name="T37" fmla="*/ T36 w 629"/>
                <a:gd name="T38" fmla="+- 0 3684 3238"/>
                <a:gd name="T39" fmla="*/ 3684 h 588"/>
                <a:gd name="T40" fmla="+- 0 1485 1039"/>
                <a:gd name="T41" fmla="*/ T40 w 629"/>
                <a:gd name="T42" fmla="+- 0 3400 3238"/>
                <a:gd name="T43" fmla="*/ 3400 h 588"/>
                <a:gd name="T44" fmla="+- 0 1459 1039"/>
                <a:gd name="T45" fmla="*/ T44 w 629"/>
                <a:gd name="T46" fmla="+- 0 3408 3238"/>
                <a:gd name="T47" fmla="*/ 3408 h 588"/>
                <a:gd name="T48" fmla="+- 0 1449 1039"/>
                <a:gd name="T49" fmla="*/ T48 w 629"/>
                <a:gd name="T50" fmla="+- 0 3650 3238"/>
                <a:gd name="T51" fmla="*/ 3650 h 588"/>
                <a:gd name="T52" fmla="+- 0 1326 1039"/>
                <a:gd name="T53" fmla="*/ T52 w 629"/>
                <a:gd name="T54" fmla="+- 0 3638 3238"/>
                <a:gd name="T55" fmla="*/ 3638 h 588"/>
                <a:gd name="T56" fmla="+- 0 1452 1039"/>
                <a:gd name="T57" fmla="*/ T56 w 629"/>
                <a:gd name="T58" fmla="+- 0 3582 3238"/>
                <a:gd name="T59" fmla="*/ 3582 h 588"/>
                <a:gd name="T60" fmla="+- 0 1438 1039"/>
                <a:gd name="T61" fmla="*/ T60 w 629"/>
                <a:gd name="T62" fmla="+- 0 3560 3238"/>
                <a:gd name="T63" fmla="*/ 3560 h 588"/>
                <a:gd name="T64" fmla="+- 0 1389 1039"/>
                <a:gd name="T65" fmla="*/ T64 w 629"/>
                <a:gd name="T66" fmla="+- 0 3516 3238"/>
                <a:gd name="T67" fmla="*/ 3516 h 588"/>
                <a:gd name="T68" fmla="+- 0 1332 1039"/>
                <a:gd name="T69" fmla="*/ T68 w 629"/>
                <a:gd name="T70" fmla="+- 0 3602 3238"/>
                <a:gd name="T71" fmla="*/ 3602 h 588"/>
                <a:gd name="T72" fmla="+- 0 1124 1039"/>
                <a:gd name="T73" fmla="*/ T72 w 629"/>
                <a:gd name="T74" fmla="+- 0 3796 3238"/>
                <a:gd name="T75" fmla="*/ 3796 h 588"/>
                <a:gd name="T76" fmla="+- 0 1066 1039"/>
                <a:gd name="T77" fmla="*/ T76 w 629"/>
                <a:gd name="T78" fmla="+- 0 3756 3238"/>
                <a:gd name="T79" fmla="*/ 3756 h 588"/>
                <a:gd name="T80" fmla="+- 0 1193 1039"/>
                <a:gd name="T81" fmla="*/ T80 w 629"/>
                <a:gd name="T82" fmla="+- 0 3636 3238"/>
                <a:gd name="T83" fmla="*/ 3636 h 588"/>
                <a:gd name="T84" fmla="+- 0 1287 1039"/>
                <a:gd name="T85" fmla="*/ T84 w 629"/>
                <a:gd name="T86" fmla="+- 0 3568 3238"/>
                <a:gd name="T87" fmla="*/ 3568 h 588"/>
                <a:gd name="T88" fmla="+- 0 1279 1039"/>
                <a:gd name="T89" fmla="*/ T88 w 629"/>
                <a:gd name="T90" fmla="+- 0 3498 3238"/>
                <a:gd name="T91" fmla="*/ 3498 h 588"/>
                <a:gd name="T92" fmla="+- 0 1446 1039"/>
                <a:gd name="T93" fmla="*/ T92 w 629"/>
                <a:gd name="T94" fmla="+- 0 3528 3238"/>
                <a:gd name="T95" fmla="*/ 3528 h 588"/>
                <a:gd name="T96" fmla="+- 0 1285 1039"/>
                <a:gd name="T97" fmla="*/ T96 w 629"/>
                <a:gd name="T98" fmla="+- 0 3448 3238"/>
                <a:gd name="T99" fmla="*/ 3448 h 588"/>
                <a:gd name="T100" fmla="+- 0 1234 1039"/>
                <a:gd name="T101" fmla="*/ T100 w 629"/>
                <a:gd name="T102" fmla="+- 0 3562 3238"/>
                <a:gd name="T103" fmla="*/ 3562 h 588"/>
                <a:gd name="T104" fmla="+- 0 1202 1039"/>
                <a:gd name="T105" fmla="*/ T104 w 629"/>
                <a:gd name="T106" fmla="+- 0 3506 3238"/>
                <a:gd name="T107" fmla="*/ 3506 h 588"/>
                <a:gd name="T108" fmla="+- 0 1305 1039"/>
                <a:gd name="T109" fmla="*/ T108 w 629"/>
                <a:gd name="T110" fmla="+- 0 3360 3238"/>
                <a:gd name="T111" fmla="*/ 3360 h 588"/>
                <a:gd name="T112" fmla="+- 0 1193 1039"/>
                <a:gd name="T113" fmla="*/ T112 w 629"/>
                <a:gd name="T114" fmla="+- 0 3598 3238"/>
                <a:gd name="T115" fmla="*/ 3598 h 588"/>
                <a:gd name="T116" fmla="+- 0 1135 1039"/>
                <a:gd name="T117" fmla="*/ T116 w 629"/>
                <a:gd name="T118" fmla="+- 0 3576 3238"/>
                <a:gd name="T119" fmla="*/ 3576 h 588"/>
                <a:gd name="T120" fmla="+- 0 1099 1039"/>
                <a:gd name="T121" fmla="*/ T120 w 629"/>
                <a:gd name="T122" fmla="+- 0 3496 3238"/>
                <a:gd name="T123" fmla="*/ 3496 h 588"/>
                <a:gd name="T124" fmla="+- 0 1147 1039"/>
                <a:gd name="T125" fmla="*/ T124 w 629"/>
                <a:gd name="T126" fmla="+- 0 3444 3238"/>
                <a:gd name="T127" fmla="*/ 3444 h 588"/>
                <a:gd name="T128" fmla="+- 0 1142 1039"/>
                <a:gd name="T129" fmla="*/ T128 w 629"/>
                <a:gd name="T130" fmla="+- 0 3358 3238"/>
                <a:gd name="T131" fmla="*/ 3358 h 588"/>
                <a:gd name="T132" fmla="+- 0 1255 1039"/>
                <a:gd name="T133" fmla="*/ T132 w 629"/>
                <a:gd name="T134" fmla="+- 0 3332 3238"/>
                <a:gd name="T135" fmla="*/ 3332 h 588"/>
                <a:gd name="T136" fmla="+- 0 1327 1039"/>
                <a:gd name="T137" fmla="*/ T136 w 629"/>
                <a:gd name="T138" fmla="+- 0 3286 3238"/>
                <a:gd name="T139" fmla="*/ 3286 h 588"/>
                <a:gd name="T140" fmla="+- 0 1393 1039"/>
                <a:gd name="T141" fmla="*/ T140 w 629"/>
                <a:gd name="T142" fmla="+- 0 3280 3238"/>
                <a:gd name="T143" fmla="*/ 3280 h 588"/>
                <a:gd name="T144" fmla="+- 0 1485 1039"/>
                <a:gd name="T145" fmla="*/ T144 w 629"/>
                <a:gd name="T146" fmla="+- 0 3340 3238"/>
                <a:gd name="T147" fmla="*/ 3340 h 588"/>
                <a:gd name="T148" fmla="+- 0 1571 1039"/>
                <a:gd name="T149" fmla="*/ T148 w 629"/>
                <a:gd name="T150" fmla="+- 0 3368 3238"/>
                <a:gd name="T151" fmla="*/ 3368 h 588"/>
                <a:gd name="T152" fmla="+- 0 1581 1039"/>
                <a:gd name="T153" fmla="*/ T152 w 629"/>
                <a:gd name="T154" fmla="+- 0 3462 3238"/>
                <a:gd name="T155" fmla="*/ 3462 h 588"/>
                <a:gd name="T156" fmla="+- 0 1641 1039"/>
                <a:gd name="T157" fmla="*/ T156 w 629"/>
                <a:gd name="T158" fmla="+- 0 3502 3238"/>
                <a:gd name="T159" fmla="*/ 3502 h 588"/>
                <a:gd name="T160" fmla="+- 0 1603 1039"/>
                <a:gd name="T161" fmla="*/ T160 w 629"/>
                <a:gd name="T162" fmla="+- 0 3440 3238"/>
                <a:gd name="T163" fmla="*/ 3440 h 588"/>
                <a:gd name="T164" fmla="+- 0 1608 1039"/>
                <a:gd name="T165" fmla="*/ T164 w 629"/>
                <a:gd name="T166" fmla="+- 0 3358 3238"/>
                <a:gd name="T167" fmla="*/ 3358 h 588"/>
                <a:gd name="T168" fmla="+- 0 1561 1039"/>
                <a:gd name="T169" fmla="*/ T168 w 629"/>
                <a:gd name="T170" fmla="+- 0 3308 3238"/>
                <a:gd name="T171" fmla="*/ 3308 h 588"/>
                <a:gd name="T172" fmla="+- 0 1483 1039"/>
                <a:gd name="T173" fmla="*/ T172 w 629"/>
                <a:gd name="T174" fmla="+- 0 3314 3238"/>
                <a:gd name="T175" fmla="*/ 3314 h 588"/>
                <a:gd name="T176" fmla="+- 0 1411 1039"/>
                <a:gd name="T177" fmla="*/ T176 w 629"/>
                <a:gd name="T178" fmla="+- 0 3260 3238"/>
                <a:gd name="T179" fmla="*/ 3260 h 588"/>
                <a:gd name="T180" fmla="+- 0 1307 1039"/>
                <a:gd name="T181" fmla="*/ T180 w 629"/>
                <a:gd name="T182" fmla="+- 0 3266 3238"/>
                <a:gd name="T183" fmla="*/ 3266 h 588"/>
                <a:gd name="T184" fmla="+- 0 1260 1039"/>
                <a:gd name="T185" fmla="*/ T184 w 629"/>
                <a:gd name="T186" fmla="+- 0 3302 3238"/>
                <a:gd name="T187" fmla="*/ 3302 h 588"/>
                <a:gd name="T188" fmla="+- 0 1164 1039"/>
                <a:gd name="T189" fmla="*/ T188 w 629"/>
                <a:gd name="T190" fmla="+- 0 3302 3238"/>
                <a:gd name="T191" fmla="*/ 3302 h 588"/>
                <a:gd name="T192" fmla="+- 0 1132 1039"/>
                <a:gd name="T193" fmla="*/ T192 w 629"/>
                <a:gd name="T194" fmla="+- 0 3386 3238"/>
                <a:gd name="T195" fmla="*/ 3386 h 588"/>
                <a:gd name="T196" fmla="+- 0 1117 1039"/>
                <a:gd name="T197" fmla="*/ T196 w 629"/>
                <a:gd name="T198" fmla="+- 0 3452 3238"/>
                <a:gd name="T199" fmla="*/ 3452 h 588"/>
                <a:gd name="T200" fmla="+- 0 1053 1039"/>
                <a:gd name="T201" fmla="*/ T200 w 629"/>
                <a:gd name="T202" fmla="+- 0 3566 3238"/>
                <a:gd name="T203" fmla="*/ 3566 h 588"/>
                <a:gd name="T204" fmla="+- 0 1119 1039"/>
                <a:gd name="T205" fmla="*/ T204 w 629"/>
                <a:gd name="T206" fmla="+- 0 3604 3238"/>
                <a:gd name="T207" fmla="*/ 3604 h 588"/>
                <a:gd name="T208" fmla="+- 0 1100 1039"/>
                <a:gd name="T209" fmla="*/ T208 w 629"/>
                <a:gd name="T210" fmla="+- 0 3688 3238"/>
                <a:gd name="T211" fmla="*/ 3688 h 588"/>
                <a:gd name="T212" fmla="+- 0 1039 1039"/>
                <a:gd name="T213" fmla="*/ T212 w 629"/>
                <a:gd name="T214" fmla="+- 0 3780 3238"/>
                <a:gd name="T215" fmla="*/ 3780 h 588"/>
                <a:gd name="T216" fmla="+- 0 1136 1039"/>
                <a:gd name="T217" fmla="*/ T216 w 629"/>
                <a:gd name="T218" fmla="+- 0 3816 3238"/>
                <a:gd name="T219" fmla="*/ 3816 h 588"/>
                <a:gd name="T220" fmla="+- 0 1219 1039"/>
                <a:gd name="T221" fmla="*/ T220 w 629"/>
                <a:gd name="T222" fmla="+- 0 3738 3238"/>
                <a:gd name="T223" fmla="*/ 3738 h 588"/>
                <a:gd name="T224" fmla="+- 0 1289 1039"/>
                <a:gd name="T225" fmla="*/ T224 w 629"/>
                <a:gd name="T226" fmla="+- 0 3756 3238"/>
                <a:gd name="T227" fmla="*/ 3756 h 588"/>
                <a:gd name="T228" fmla="+- 0 1377 1039"/>
                <a:gd name="T229" fmla="*/ T228 w 629"/>
                <a:gd name="T230" fmla="+- 0 3814 3238"/>
                <a:gd name="T231" fmla="*/ 3814 h 588"/>
                <a:gd name="T232" fmla="+- 0 1416 1039"/>
                <a:gd name="T233" fmla="*/ T232 w 629"/>
                <a:gd name="T234" fmla="+- 0 3774 3238"/>
                <a:gd name="T235" fmla="*/ 3774 h 588"/>
                <a:gd name="T236" fmla="+- 0 1477 1039"/>
                <a:gd name="T237" fmla="*/ T236 w 629"/>
                <a:gd name="T238" fmla="+- 0 3738 3238"/>
                <a:gd name="T239" fmla="*/ 3738 h 588"/>
                <a:gd name="T240" fmla="+- 0 1564 1039"/>
                <a:gd name="T241" fmla="*/ T240 w 629"/>
                <a:gd name="T242" fmla="+- 0 3740 3238"/>
                <a:gd name="T243" fmla="*/ 3740 h 588"/>
                <a:gd name="T244" fmla="+- 0 1597 1039"/>
                <a:gd name="T245" fmla="*/ T244 w 629"/>
                <a:gd name="T246" fmla="+- 0 3680 3238"/>
                <a:gd name="T247" fmla="*/ 3680 h 588"/>
                <a:gd name="T248" fmla="+- 0 1598 1039"/>
                <a:gd name="T249" fmla="*/ T248 w 629"/>
                <a:gd name="T250" fmla="+- 0 3618 3238"/>
                <a:gd name="T251" fmla="*/ 3618 h 5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629" h="588">
                  <a:moveTo>
                    <a:pt x="338" y="127"/>
                  </a:moveTo>
                  <a:lnTo>
                    <a:pt x="330" y="121"/>
                  </a:lnTo>
                  <a:lnTo>
                    <a:pt x="325" y="115"/>
                  </a:lnTo>
                  <a:lnTo>
                    <a:pt x="317" y="115"/>
                  </a:lnTo>
                  <a:lnTo>
                    <a:pt x="309" y="122"/>
                  </a:lnTo>
                  <a:lnTo>
                    <a:pt x="311" y="130"/>
                  </a:lnTo>
                  <a:lnTo>
                    <a:pt x="316" y="135"/>
                  </a:lnTo>
                  <a:lnTo>
                    <a:pt x="324" y="137"/>
                  </a:lnTo>
                  <a:lnTo>
                    <a:pt x="330" y="132"/>
                  </a:lnTo>
                  <a:lnTo>
                    <a:pt x="338" y="127"/>
                  </a:lnTo>
                  <a:close/>
                  <a:moveTo>
                    <a:pt x="628" y="326"/>
                  </a:moveTo>
                  <a:lnTo>
                    <a:pt x="628" y="318"/>
                  </a:lnTo>
                  <a:lnTo>
                    <a:pt x="627" y="312"/>
                  </a:lnTo>
                  <a:lnTo>
                    <a:pt x="627" y="264"/>
                  </a:lnTo>
                  <a:lnTo>
                    <a:pt x="627" y="254"/>
                  </a:lnTo>
                  <a:lnTo>
                    <a:pt x="624" y="246"/>
                  </a:lnTo>
                  <a:lnTo>
                    <a:pt x="616" y="242"/>
                  </a:lnTo>
                  <a:lnTo>
                    <a:pt x="602" y="239"/>
                  </a:lnTo>
                  <a:lnTo>
                    <a:pt x="602" y="264"/>
                  </a:lnTo>
                  <a:lnTo>
                    <a:pt x="602" y="314"/>
                  </a:lnTo>
                  <a:lnTo>
                    <a:pt x="590" y="316"/>
                  </a:lnTo>
                  <a:lnTo>
                    <a:pt x="577" y="320"/>
                  </a:lnTo>
                  <a:lnTo>
                    <a:pt x="555" y="324"/>
                  </a:lnTo>
                  <a:lnTo>
                    <a:pt x="551" y="328"/>
                  </a:lnTo>
                  <a:lnTo>
                    <a:pt x="548" y="336"/>
                  </a:lnTo>
                  <a:lnTo>
                    <a:pt x="542" y="354"/>
                  </a:lnTo>
                  <a:lnTo>
                    <a:pt x="535" y="370"/>
                  </a:lnTo>
                  <a:lnTo>
                    <a:pt x="527" y="386"/>
                  </a:lnTo>
                  <a:lnTo>
                    <a:pt x="520" y="402"/>
                  </a:lnTo>
                  <a:lnTo>
                    <a:pt x="515" y="410"/>
                  </a:lnTo>
                  <a:lnTo>
                    <a:pt x="514" y="418"/>
                  </a:lnTo>
                  <a:lnTo>
                    <a:pt x="527" y="436"/>
                  </a:lnTo>
                  <a:lnTo>
                    <a:pt x="538" y="446"/>
                  </a:lnTo>
                  <a:lnTo>
                    <a:pt x="535" y="466"/>
                  </a:lnTo>
                  <a:lnTo>
                    <a:pt x="521" y="474"/>
                  </a:lnTo>
                  <a:lnTo>
                    <a:pt x="509" y="486"/>
                  </a:lnTo>
                  <a:lnTo>
                    <a:pt x="506" y="490"/>
                  </a:lnTo>
                  <a:lnTo>
                    <a:pt x="503" y="494"/>
                  </a:lnTo>
                  <a:lnTo>
                    <a:pt x="493" y="488"/>
                  </a:lnTo>
                  <a:lnTo>
                    <a:pt x="483" y="482"/>
                  </a:lnTo>
                  <a:lnTo>
                    <a:pt x="474" y="478"/>
                  </a:lnTo>
                  <a:lnTo>
                    <a:pt x="464" y="472"/>
                  </a:lnTo>
                  <a:lnTo>
                    <a:pt x="459" y="470"/>
                  </a:lnTo>
                  <a:lnTo>
                    <a:pt x="451" y="470"/>
                  </a:lnTo>
                  <a:lnTo>
                    <a:pt x="445" y="472"/>
                  </a:lnTo>
                  <a:lnTo>
                    <a:pt x="427" y="480"/>
                  </a:lnTo>
                  <a:lnTo>
                    <a:pt x="409" y="486"/>
                  </a:lnTo>
                  <a:lnTo>
                    <a:pt x="390" y="494"/>
                  </a:lnTo>
                  <a:lnTo>
                    <a:pt x="372" y="500"/>
                  </a:lnTo>
                  <a:lnTo>
                    <a:pt x="367" y="502"/>
                  </a:lnTo>
                  <a:lnTo>
                    <a:pt x="363" y="508"/>
                  </a:lnTo>
                  <a:lnTo>
                    <a:pt x="359" y="512"/>
                  </a:lnTo>
                  <a:lnTo>
                    <a:pt x="347" y="552"/>
                  </a:lnTo>
                  <a:lnTo>
                    <a:pt x="293" y="552"/>
                  </a:lnTo>
                  <a:lnTo>
                    <a:pt x="290" y="538"/>
                  </a:lnTo>
                  <a:lnTo>
                    <a:pt x="286" y="526"/>
                  </a:lnTo>
                  <a:lnTo>
                    <a:pt x="281" y="506"/>
                  </a:lnTo>
                  <a:lnTo>
                    <a:pt x="277" y="502"/>
                  </a:lnTo>
                  <a:lnTo>
                    <a:pt x="268" y="500"/>
                  </a:lnTo>
                  <a:lnTo>
                    <a:pt x="252" y="494"/>
                  </a:lnTo>
                  <a:lnTo>
                    <a:pt x="237" y="490"/>
                  </a:lnTo>
                  <a:lnTo>
                    <a:pt x="204" y="478"/>
                  </a:lnTo>
                  <a:lnTo>
                    <a:pt x="221" y="462"/>
                  </a:lnTo>
                  <a:lnTo>
                    <a:pt x="229" y="454"/>
                  </a:lnTo>
                  <a:lnTo>
                    <a:pt x="240" y="446"/>
                  </a:lnTo>
                  <a:lnTo>
                    <a:pt x="247" y="446"/>
                  </a:lnTo>
                  <a:lnTo>
                    <a:pt x="251" y="448"/>
                  </a:lnTo>
                  <a:lnTo>
                    <a:pt x="331" y="460"/>
                  </a:lnTo>
                  <a:lnTo>
                    <a:pt x="383" y="446"/>
                  </a:lnTo>
                  <a:lnTo>
                    <a:pt x="406" y="440"/>
                  </a:lnTo>
                  <a:lnTo>
                    <a:pt x="411" y="436"/>
                  </a:lnTo>
                  <a:lnTo>
                    <a:pt x="465" y="394"/>
                  </a:lnTo>
                  <a:lnTo>
                    <a:pt x="500" y="324"/>
                  </a:lnTo>
                  <a:lnTo>
                    <a:pt x="503" y="266"/>
                  </a:lnTo>
                  <a:lnTo>
                    <a:pt x="484" y="208"/>
                  </a:lnTo>
                  <a:lnTo>
                    <a:pt x="446" y="162"/>
                  </a:lnTo>
                  <a:lnTo>
                    <a:pt x="393" y="128"/>
                  </a:lnTo>
                  <a:lnTo>
                    <a:pt x="385" y="126"/>
                  </a:lnTo>
                  <a:lnTo>
                    <a:pt x="376" y="122"/>
                  </a:lnTo>
                  <a:lnTo>
                    <a:pt x="366" y="142"/>
                  </a:lnTo>
                  <a:lnTo>
                    <a:pt x="374" y="146"/>
                  </a:lnTo>
                  <a:lnTo>
                    <a:pt x="383" y="150"/>
                  </a:lnTo>
                  <a:lnTo>
                    <a:pt x="420" y="170"/>
                  </a:lnTo>
                  <a:lnTo>
                    <a:pt x="449" y="198"/>
                  </a:lnTo>
                  <a:lnTo>
                    <a:pt x="468" y="230"/>
                  </a:lnTo>
                  <a:lnTo>
                    <a:pt x="479" y="270"/>
                  </a:lnTo>
                  <a:lnTo>
                    <a:pt x="479" y="312"/>
                  </a:lnTo>
                  <a:lnTo>
                    <a:pt x="467" y="350"/>
                  </a:lnTo>
                  <a:lnTo>
                    <a:pt x="444" y="384"/>
                  </a:lnTo>
                  <a:lnTo>
                    <a:pt x="410" y="412"/>
                  </a:lnTo>
                  <a:lnTo>
                    <a:pt x="375" y="428"/>
                  </a:lnTo>
                  <a:lnTo>
                    <a:pt x="338" y="436"/>
                  </a:lnTo>
                  <a:lnTo>
                    <a:pt x="299" y="436"/>
                  </a:lnTo>
                  <a:lnTo>
                    <a:pt x="259" y="426"/>
                  </a:lnTo>
                  <a:lnTo>
                    <a:pt x="269" y="416"/>
                  </a:lnTo>
                  <a:lnTo>
                    <a:pt x="278" y="408"/>
                  </a:lnTo>
                  <a:lnTo>
                    <a:pt x="287" y="400"/>
                  </a:lnTo>
                  <a:lnTo>
                    <a:pt x="296" y="392"/>
                  </a:lnTo>
                  <a:lnTo>
                    <a:pt x="301" y="390"/>
                  </a:lnTo>
                  <a:lnTo>
                    <a:pt x="316" y="390"/>
                  </a:lnTo>
                  <a:lnTo>
                    <a:pt x="355" y="386"/>
                  </a:lnTo>
                  <a:lnTo>
                    <a:pt x="388" y="370"/>
                  </a:lnTo>
                  <a:lnTo>
                    <a:pt x="390" y="368"/>
                  </a:lnTo>
                  <a:lnTo>
                    <a:pt x="413" y="344"/>
                  </a:lnTo>
                  <a:lnTo>
                    <a:pt x="428" y="312"/>
                  </a:lnTo>
                  <a:lnTo>
                    <a:pt x="431" y="282"/>
                  </a:lnTo>
                  <a:lnTo>
                    <a:pt x="425" y="254"/>
                  </a:lnTo>
                  <a:lnTo>
                    <a:pt x="411" y="228"/>
                  </a:lnTo>
                  <a:lnTo>
                    <a:pt x="407" y="224"/>
                  </a:lnTo>
                  <a:lnTo>
                    <a:pt x="407" y="290"/>
                  </a:lnTo>
                  <a:lnTo>
                    <a:pt x="399" y="322"/>
                  </a:lnTo>
                  <a:lnTo>
                    <a:pt x="379" y="346"/>
                  </a:lnTo>
                  <a:lnTo>
                    <a:pt x="351" y="362"/>
                  </a:lnTo>
                  <a:lnTo>
                    <a:pt x="318" y="368"/>
                  </a:lnTo>
                  <a:lnTo>
                    <a:pt x="319" y="364"/>
                  </a:lnTo>
                  <a:lnTo>
                    <a:pt x="346" y="288"/>
                  </a:lnTo>
                  <a:lnTo>
                    <a:pt x="348" y="282"/>
                  </a:lnTo>
                  <a:lnTo>
                    <a:pt x="350" y="278"/>
                  </a:lnTo>
                  <a:lnTo>
                    <a:pt x="350" y="270"/>
                  </a:lnTo>
                  <a:lnTo>
                    <a:pt x="350" y="266"/>
                  </a:lnTo>
                  <a:lnTo>
                    <a:pt x="344" y="260"/>
                  </a:lnTo>
                  <a:lnTo>
                    <a:pt x="333" y="260"/>
                  </a:lnTo>
                  <a:lnTo>
                    <a:pt x="320" y="265"/>
                  </a:lnTo>
                  <a:lnTo>
                    <a:pt x="320" y="288"/>
                  </a:lnTo>
                  <a:lnTo>
                    <a:pt x="293" y="364"/>
                  </a:lnTo>
                  <a:lnTo>
                    <a:pt x="275" y="356"/>
                  </a:lnTo>
                  <a:lnTo>
                    <a:pt x="269" y="352"/>
                  </a:lnTo>
                  <a:lnTo>
                    <a:pt x="269" y="382"/>
                  </a:lnTo>
                  <a:lnTo>
                    <a:pt x="112" y="530"/>
                  </a:lnTo>
                  <a:lnTo>
                    <a:pt x="94" y="513"/>
                  </a:lnTo>
                  <a:lnTo>
                    <a:pt x="94" y="550"/>
                  </a:lnTo>
                  <a:lnTo>
                    <a:pt x="85" y="558"/>
                  </a:lnTo>
                  <a:lnTo>
                    <a:pt x="76" y="564"/>
                  </a:lnTo>
                  <a:lnTo>
                    <a:pt x="64" y="566"/>
                  </a:lnTo>
                  <a:lnTo>
                    <a:pt x="38" y="562"/>
                  </a:lnTo>
                  <a:lnTo>
                    <a:pt x="28" y="552"/>
                  </a:lnTo>
                  <a:lnTo>
                    <a:pt x="25" y="540"/>
                  </a:lnTo>
                  <a:lnTo>
                    <a:pt x="24" y="528"/>
                  </a:lnTo>
                  <a:lnTo>
                    <a:pt x="27" y="518"/>
                  </a:lnTo>
                  <a:lnTo>
                    <a:pt x="33" y="508"/>
                  </a:lnTo>
                  <a:lnTo>
                    <a:pt x="42" y="500"/>
                  </a:lnTo>
                  <a:lnTo>
                    <a:pt x="94" y="550"/>
                  </a:lnTo>
                  <a:lnTo>
                    <a:pt x="94" y="513"/>
                  </a:lnTo>
                  <a:lnTo>
                    <a:pt x="80" y="500"/>
                  </a:lnTo>
                  <a:lnTo>
                    <a:pt x="63" y="484"/>
                  </a:lnTo>
                  <a:lnTo>
                    <a:pt x="154" y="398"/>
                  </a:lnTo>
                  <a:lnTo>
                    <a:pt x="209" y="346"/>
                  </a:lnTo>
                  <a:lnTo>
                    <a:pt x="219" y="336"/>
                  </a:lnTo>
                  <a:lnTo>
                    <a:pt x="269" y="382"/>
                  </a:lnTo>
                  <a:lnTo>
                    <a:pt x="269" y="352"/>
                  </a:lnTo>
                  <a:lnTo>
                    <a:pt x="260" y="344"/>
                  </a:lnTo>
                  <a:lnTo>
                    <a:pt x="253" y="336"/>
                  </a:lnTo>
                  <a:lnTo>
                    <a:pt x="248" y="330"/>
                  </a:lnTo>
                  <a:lnTo>
                    <a:pt x="239" y="314"/>
                  </a:lnTo>
                  <a:lnTo>
                    <a:pt x="314" y="290"/>
                  </a:lnTo>
                  <a:lnTo>
                    <a:pt x="320" y="288"/>
                  </a:lnTo>
                  <a:lnTo>
                    <a:pt x="320" y="265"/>
                  </a:lnTo>
                  <a:lnTo>
                    <a:pt x="284" y="276"/>
                  </a:lnTo>
                  <a:lnTo>
                    <a:pt x="235" y="290"/>
                  </a:lnTo>
                  <a:lnTo>
                    <a:pt x="240" y="260"/>
                  </a:lnTo>
                  <a:lnTo>
                    <a:pt x="258" y="232"/>
                  </a:lnTo>
                  <a:lnTo>
                    <a:pt x="285" y="214"/>
                  </a:lnTo>
                  <a:lnTo>
                    <a:pt x="317" y="206"/>
                  </a:lnTo>
                  <a:lnTo>
                    <a:pt x="353" y="212"/>
                  </a:lnTo>
                  <a:lnTo>
                    <a:pt x="382" y="230"/>
                  </a:lnTo>
                  <a:lnTo>
                    <a:pt x="401" y="258"/>
                  </a:lnTo>
                  <a:lnTo>
                    <a:pt x="407" y="290"/>
                  </a:lnTo>
                  <a:lnTo>
                    <a:pt x="407" y="224"/>
                  </a:lnTo>
                  <a:lnTo>
                    <a:pt x="388" y="206"/>
                  </a:lnTo>
                  <a:lnTo>
                    <a:pt x="361" y="192"/>
                  </a:lnTo>
                  <a:lnTo>
                    <a:pt x="333" y="184"/>
                  </a:lnTo>
                  <a:lnTo>
                    <a:pt x="303" y="186"/>
                  </a:lnTo>
                  <a:lnTo>
                    <a:pt x="273" y="194"/>
                  </a:lnTo>
                  <a:lnTo>
                    <a:pt x="246" y="210"/>
                  </a:lnTo>
                  <a:lnTo>
                    <a:pt x="227" y="232"/>
                  </a:lnTo>
                  <a:lnTo>
                    <a:pt x="215" y="258"/>
                  </a:lnTo>
                  <a:lnTo>
                    <a:pt x="212" y="288"/>
                  </a:lnTo>
                  <a:lnTo>
                    <a:pt x="211" y="298"/>
                  </a:lnTo>
                  <a:lnTo>
                    <a:pt x="208" y="308"/>
                  </a:lnTo>
                  <a:lnTo>
                    <a:pt x="203" y="318"/>
                  </a:lnTo>
                  <a:lnTo>
                    <a:pt x="195" y="324"/>
                  </a:lnTo>
                  <a:lnTo>
                    <a:pt x="188" y="330"/>
                  </a:lnTo>
                  <a:lnTo>
                    <a:pt x="183" y="338"/>
                  </a:lnTo>
                  <a:lnTo>
                    <a:pt x="175" y="346"/>
                  </a:lnTo>
                  <a:lnTo>
                    <a:pt x="167" y="326"/>
                  </a:lnTo>
                  <a:lnTo>
                    <a:pt x="162" y="306"/>
                  </a:lnTo>
                  <a:lnTo>
                    <a:pt x="161" y="286"/>
                  </a:lnTo>
                  <a:lnTo>
                    <a:pt x="163" y="268"/>
                  </a:lnTo>
                  <a:lnTo>
                    <a:pt x="174" y="228"/>
                  </a:lnTo>
                  <a:lnTo>
                    <a:pt x="194" y="196"/>
                  </a:lnTo>
                  <a:lnTo>
                    <a:pt x="223" y="170"/>
                  </a:lnTo>
                  <a:lnTo>
                    <a:pt x="259" y="150"/>
                  </a:lnTo>
                  <a:lnTo>
                    <a:pt x="267" y="146"/>
                  </a:lnTo>
                  <a:lnTo>
                    <a:pt x="276" y="142"/>
                  </a:lnTo>
                  <a:lnTo>
                    <a:pt x="266" y="122"/>
                  </a:lnTo>
                  <a:lnTo>
                    <a:pt x="258" y="126"/>
                  </a:lnTo>
                  <a:lnTo>
                    <a:pt x="250" y="128"/>
                  </a:lnTo>
                  <a:lnTo>
                    <a:pt x="191" y="166"/>
                  </a:lnTo>
                  <a:lnTo>
                    <a:pt x="152" y="218"/>
                  </a:lnTo>
                  <a:lnTo>
                    <a:pt x="138" y="282"/>
                  </a:lnTo>
                  <a:lnTo>
                    <a:pt x="150" y="348"/>
                  </a:lnTo>
                  <a:lnTo>
                    <a:pt x="154" y="360"/>
                  </a:lnTo>
                  <a:lnTo>
                    <a:pt x="153" y="366"/>
                  </a:lnTo>
                  <a:lnTo>
                    <a:pt x="136" y="378"/>
                  </a:lnTo>
                  <a:lnTo>
                    <a:pt x="118" y="398"/>
                  </a:lnTo>
                  <a:lnTo>
                    <a:pt x="112" y="382"/>
                  </a:lnTo>
                  <a:lnTo>
                    <a:pt x="106" y="368"/>
                  </a:lnTo>
                  <a:lnTo>
                    <a:pt x="100" y="354"/>
                  </a:lnTo>
                  <a:lnTo>
                    <a:pt x="96" y="338"/>
                  </a:lnTo>
                  <a:lnTo>
                    <a:pt x="93" y="328"/>
                  </a:lnTo>
                  <a:lnTo>
                    <a:pt x="88" y="324"/>
                  </a:lnTo>
                  <a:lnTo>
                    <a:pt x="65" y="320"/>
                  </a:lnTo>
                  <a:lnTo>
                    <a:pt x="52" y="316"/>
                  </a:lnTo>
                  <a:lnTo>
                    <a:pt x="39" y="314"/>
                  </a:lnTo>
                  <a:lnTo>
                    <a:pt x="39" y="262"/>
                  </a:lnTo>
                  <a:lnTo>
                    <a:pt x="60" y="258"/>
                  </a:lnTo>
                  <a:lnTo>
                    <a:pt x="70" y="254"/>
                  </a:lnTo>
                  <a:lnTo>
                    <a:pt x="80" y="252"/>
                  </a:lnTo>
                  <a:lnTo>
                    <a:pt x="86" y="250"/>
                  </a:lnTo>
                  <a:lnTo>
                    <a:pt x="91" y="244"/>
                  </a:lnTo>
                  <a:lnTo>
                    <a:pt x="94" y="238"/>
                  </a:lnTo>
                  <a:lnTo>
                    <a:pt x="101" y="222"/>
                  </a:lnTo>
                  <a:lnTo>
                    <a:pt x="108" y="206"/>
                  </a:lnTo>
                  <a:lnTo>
                    <a:pt x="115" y="190"/>
                  </a:lnTo>
                  <a:lnTo>
                    <a:pt x="123" y="174"/>
                  </a:lnTo>
                  <a:lnTo>
                    <a:pt x="127" y="164"/>
                  </a:lnTo>
                  <a:lnTo>
                    <a:pt x="128" y="158"/>
                  </a:lnTo>
                  <a:lnTo>
                    <a:pt x="115" y="140"/>
                  </a:lnTo>
                  <a:lnTo>
                    <a:pt x="109" y="130"/>
                  </a:lnTo>
                  <a:lnTo>
                    <a:pt x="103" y="120"/>
                  </a:lnTo>
                  <a:lnTo>
                    <a:pt x="143" y="84"/>
                  </a:lnTo>
                  <a:lnTo>
                    <a:pt x="152" y="88"/>
                  </a:lnTo>
                  <a:lnTo>
                    <a:pt x="164" y="94"/>
                  </a:lnTo>
                  <a:lnTo>
                    <a:pt x="183" y="106"/>
                  </a:lnTo>
                  <a:lnTo>
                    <a:pt x="189" y="106"/>
                  </a:lnTo>
                  <a:lnTo>
                    <a:pt x="198" y="102"/>
                  </a:lnTo>
                  <a:lnTo>
                    <a:pt x="216" y="94"/>
                  </a:lnTo>
                  <a:lnTo>
                    <a:pt x="241" y="84"/>
                  </a:lnTo>
                  <a:lnTo>
                    <a:pt x="251" y="80"/>
                  </a:lnTo>
                  <a:lnTo>
                    <a:pt x="263" y="76"/>
                  </a:lnTo>
                  <a:lnTo>
                    <a:pt x="269" y="74"/>
                  </a:lnTo>
                  <a:lnTo>
                    <a:pt x="275" y="70"/>
                  </a:lnTo>
                  <a:lnTo>
                    <a:pt x="281" y="66"/>
                  </a:lnTo>
                  <a:lnTo>
                    <a:pt x="288" y="48"/>
                  </a:lnTo>
                  <a:lnTo>
                    <a:pt x="290" y="36"/>
                  </a:lnTo>
                  <a:lnTo>
                    <a:pt x="293" y="24"/>
                  </a:lnTo>
                  <a:lnTo>
                    <a:pt x="317" y="22"/>
                  </a:lnTo>
                  <a:lnTo>
                    <a:pt x="329" y="24"/>
                  </a:lnTo>
                  <a:lnTo>
                    <a:pt x="344" y="24"/>
                  </a:lnTo>
                  <a:lnTo>
                    <a:pt x="349" y="28"/>
                  </a:lnTo>
                  <a:lnTo>
                    <a:pt x="354" y="42"/>
                  </a:lnTo>
                  <a:lnTo>
                    <a:pt x="355" y="52"/>
                  </a:lnTo>
                  <a:lnTo>
                    <a:pt x="361" y="66"/>
                  </a:lnTo>
                  <a:lnTo>
                    <a:pt x="367" y="70"/>
                  </a:lnTo>
                  <a:lnTo>
                    <a:pt x="372" y="72"/>
                  </a:lnTo>
                  <a:lnTo>
                    <a:pt x="409" y="88"/>
                  </a:lnTo>
                  <a:lnTo>
                    <a:pt x="427" y="94"/>
                  </a:lnTo>
                  <a:lnTo>
                    <a:pt x="446" y="102"/>
                  </a:lnTo>
                  <a:lnTo>
                    <a:pt x="452" y="104"/>
                  </a:lnTo>
                  <a:lnTo>
                    <a:pt x="461" y="104"/>
                  </a:lnTo>
                  <a:lnTo>
                    <a:pt x="478" y="96"/>
                  </a:lnTo>
                  <a:lnTo>
                    <a:pt x="489" y="90"/>
                  </a:lnTo>
                  <a:lnTo>
                    <a:pt x="499" y="84"/>
                  </a:lnTo>
                  <a:lnTo>
                    <a:pt x="539" y="120"/>
                  </a:lnTo>
                  <a:lnTo>
                    <a:pt x="532" y="130"/>
                  </a:lnTo>
                  <a:lnTo>
                    <a:pt x="525" y="140"/>
                  </a:lnTo>
                  <a:lnTo>
                    <a:pt x="517" y="156"/>
                  </a:lnTo>
                  <a:lnTo>
                    <a:pt x="517" y="164"/>
                  </a:lnTo>
                  <a:lnTo>
                    <a:pt x="519" y="170"/>
                  </a:lnTo>
                  <a:lnTo>
                    <a:pt x="526" y="188"/>
                  </a:lnTo>
                  <a:lnTo>
                    <a:pt x="534" y="206"/>
                  </a:lnTo>
                  <a:lnTo>
                    <a:pt x="542" y="224"/>
                  </a:lnTo>
                  <a:lnTo>
                    <a:pt x="550" y="240"/>
                  </a:lnTo>
                  <a:lnTo>
                    <a:pt x="552" y="246"/>
                  </a:lnTo>
                  <a:lnTo>
                    <a:pt x="557" y="250"/>
                  </a:lnTo>
                  <a:lnTo>
                    <a:pt x="561" y="252"/>
                  </a:lnTo>
                  <a:lnTo>
                    <a:pt x="571" y="254"/>
                  </a:lnTo>
                  <a:lnTo>
                    <a:pt x="582" y="258"/>
                  </a:lnTo>
                  <a:lnTo>
                    <a:pt x="602" y="264"/>
                  </a:lnTo>
                  <a:lnTo>
                    <a:pt x="602" y="239"/>
                  </a:lnTo>
                  <a:lnTo>
                    <a:pt x="601" y="238"/>
                  </a:lnTo>
                  <a:lnTo>
                    <a:pt x="587" y="236"/>
                  </a:lnTo>
                  <a:lnTo>
                    <a:pt x="576" y="230"/>
                  </a:lnTo>
                  <a:lnTo>
                    <a:pt x="568" y="220"/>
                  </a:lnTo>
                  <a:lnTo>
                    <a:pt x="564" y="208"/>
                  </a:lnTo>
                  <a:lnTo>
                    <a:pt x="564" y="202"/>
                  </a:lnTo>
                  <a:lnTo>
                    <a:pt x="562" y="196"/>
                  </a:lnTo>
                  <a:lnTo>
                    <a:pt x="558" y="192"/>
                  </a:lnTo>
                  <a:lnTo>
                    <a:pt x="548" y="176"/>
                  </a:lnTo>
                  <a:lnTo>
                    <a:pt x="546" y="158"/>
                  </a:lnTo>
                  <a:lnTo>
                    <a:pt x="551" y="142"/>
                  </a:lnTo>
                  <a:lnTo>
                    <a:pt x="563" y="126"/>
                  </a:lnTo>
                  <a:lnTo>
                    <a:pt x="569" y="120"/>
                  </a:lnTo>
                  <a:lnTo>
                    <a:pt x="567" y="112"/>
                  </a:lnTo>
                  <a:lnTo>
                    <a:pt x="560" y="106"/>
                  </a:lnTo>
                  <a:lnTo>
                    <a:pt x="550" y="96"/>
                  </a:lnTo>
                  <a:lnTo>
                    <a:pt x="541" y="88"/>
                  </a:lnTo>
                  <a:lnTo>
                    <a:pt x="537" y="84"/>
                  </a:lnTo>
                  <a:lnTo>
                    <a:pt x="528" y="76"/>
                  </a:lnTo>
                  <a:lnTo>
                    <a:pt x="522" y="70"/>
                  </a:lnTo>
                  <a:lnTo>
                    <a:pt x="512" y="60"/>
                  </a:lnTo>
                  <a:lnTo>
                    <a:pt x="504" y="56"/>
                  </a:lnTo>
                  <a:lnTo>
                    <a:pt x="496" y="58"/>
                  </a:lnTo>
                  <a:lnTo>
                    <a:pt x="484" y="66"/>
                  </a:lnTo>
                  <a:lnTo>
                    <a:pt x="471" y="74"/>
                  </a:lnTo>
                  <a:lnTo>
                    <a:pt x="458" y="76"/>
                  </a:lnTo>
                  <a:lnTo>
                    <a:pt x="444" y="76"/>
                  </a:lnTo>
                  <a:lnTo>
                    <a:pt x="427" y="66"/>
                  </a:lnTo>
                  <a:lnTo>
                    <a:pt x="422" y="64"/>
                  </a:lnTo>
                  <a:lnTo>
                    <a:pt x="418" y="64"/>
                  </a:lnTo>
                  <a:lnTo>
                    <a:pt x="397" y="58"/>
                  </a:lnTo>
                  <a:lnTo>
                    <a:pt x="383" y="48"/>
                  </a:lnTo>
                  <a:lnTo>
                    <a:pt x="374" y="32"/>
                  </a:lnTo>
                  <a:lnTo>
                    <a:pt x="372" y="22"/>
                  </a:lnTo>
                  <a:lnTo>
                    <a:pt x="370" y="14"/>
                  </a:lnTo>
                  <a:lnTo>
                    <a:pt x="370" y="4"/>
                  </a:lnTo>
                  <a:lnTo>
                    <a:pt x="362" y="0"/>
                  </a:lnTo>
                  <a:lnTo>
                    <a:pt x="286" y="0"/>
                  </a:lnTo>
                  <a:lnTo>
                    <a:pt x="276" y="2"/>
                  </a:lnTo>
                  <a:lnTo>
                    <a:pt x="272" y="10"/>
                  </a:lnTo>
                  <a:lnTo>
                    <a:pt x="268" y="28"/>
                  </a:lnTo>
                  <a:lnTo>
                    <a:pt x="264" y="40"/>
                  </a:lnTo>
                  <a:lnTo>
                    <a:pt x="259" y="50"/>
                  </a:lnTo>
                  <a:lnTo>
                    <a:pt x="250" y="56"/>
                  </a:lnTo>
                  <a:lnTo>
                    <a:pt x="238" y="58"/>
                  </a:lnTo>
                  <a:lnTo>
                    <a:pt x="232" y="60"/>
                  </a:lnTo>
                  <a:lnTo>
                    <a:pt x="225" y="62"/>
                  </a:lnTo>
                  <a:lnTo>
                    <a:pt x="221" y="64"/>
                  </a:lnTo>
                  <a:lnTo>
                    <a:pt x="202" y="74"/>
                  </a:lnTo>
                  <a:lnTo>
                    <a:pt x="185" y="76"/>
                  </a:lnTo>
                  <a:lnTo>
                    <a:pt x="167" y="72"/>
                  </a:lnTo>
                  <a:lnTo>
                    <a:pt x="150" y="62"/>
                  </a:lnTo>
                  <a:lnTo>
                    <a:pt x="142" y="54"/>
                  </a:lnTo>
                  <a:lnTo>
                    <a:pt x="133" y="56"/>
                  </a:lnTo>
                  <a:lnTo>
                    <a:pt x="125" y="64"/>
                  </a:lnTo>
                  <a:lnTo>
                    <a:pt x="117" y="72"/>
                  </a:lnTo>
                  <a:lnTo>
                    <a:pt x="108" y="80"/>
                  </a:lnTo>
                  <a:lnTo>
                    <a:pt x="90" y="98"/>
                  </a:lnTo>
                  <a:lnTo>
                    <a:pt x="79" y="108"/>
                  </a:lnTo>
                  <a:lnTo>
                    <a:pt x="75" y="116"/>
                  </a:lnTo>
                  <a:lnTo>
                    <a:pt x="77" y="124"/>
                  </a:lnTo>
                  <a:lnTo>
                    <a:pt x="93" y="148"/>
                  </a:lnTo>
                  <a:lnTo>
                    <a:pt x="97" y="160"/>
                  </a:lnTo>
                  <a:lnTo>
                    <a:pt x="96" y="174"/>
                  </a:lnTo>
                  <a:lnTo>
                    <a:pt x="88" y="186"/>
                  </a:lnTo>
                  <a:lnTo>
                    <a:pt x="86" y="188"/>
                  </a:lnTo>
                  <a:lnTo>
                    <a:pt x="84" y="192"/>
                  </a:lnTo>
                  <a:lnTo>
                    <a:pt x="84" y="194"/>
                  </a:lnTo>
                  <a:lnTo>
                    <a:pt x="78" y="214"/>
                  </a:lnTo>
                  <a:lnTo>
                    <a:pt x="66" y="228"/>
                  </a:lnTo>
                  <a:lnTo>
                    <a:pt x="49" y="238"/>
                  </a:lnTo>
                  <a:lnTo>
                    <a:pt x="28" y="242"/>
                  </a:lnTo>
                  <a:lnTo>
                    <a:pt x="18" y="242"/>
                  </a:lnTo>
                  <a:lnTo>
                    <a:pt x="14" y="248"/>
                  </a:lnTo>
                  <a:lnTo>
                    <a:pt x="14" y="312"/>
                  </a:lnTo>
                  <a:lnTo>
                    <a:pt x="14" y="328"/>
                  </a:lnTo>
                  <a:lnTo>
                    <a:pt x="19" y="332"/>
                  </a:lnTo>
                  <a:lnTo>
                    <a:pt x="40" y="336"/>
                  </a:lnTo>
                  <a:lnTo>
                    <a:pt x="51" y="338"/>
                  </a:lnTo>
                  <a:lnTo>
                    <a:pt x="67" y="344"/>
                  </a:lnTo>
                  <a:lnTo>
                    <a:pt x="72" y="350"/>
                  </a:lnTo>
                  <a:lnTo>
                    <a:pt x="74" y="354"/>
                  </a:lnTo>
                  <a:lnTo>
                    <a:pt x="80" y="366"/>
                  </a:lnTo>
                  <a:lnTo>
                    <a:pt x="85" y="378"/>
                  </a:lnTo>
                  <a:lnTo>
                    <a:pt x="91" y="390"/>
                  </a:lnTo>
                  <a:lnTo>
                    <a:pt x="97" y="402"/>
                  </a:lnTo>
                  <a:lnTo>
                    <a:pt x="100" y="410"/>
                  </a:lnTo>
                  <a:lnTo>
                    <a:pt x="100" y="414"/>
                  </a:lnTo>
                  <a:lnTo>
                    <a:pt x="78" y="434"/>
                  </a:lnTo>
                  <a:lnTo>
                    <a:pt x="61" y="450"/>
                  </a:lnTo>
                  <a:lnTo>
                    <a:pt x="45" y="464"/>
                  </a:lnTo>
                  <a:lnTo>
                    <a:pt x="30" y="480"/>
                  </a:lnTo>
                  <a:lnTo>
                    <a:pt x="22" y="490"/>
                  </a:lnTo>
                  <a:lnTo>
                    <a:pt x="14" y="500"/>
                  </a:lnTo>
                  <a:lnTo>
                    <a:pt x="7" y="510"/>
                  </a:lnTo>
                  <a:lnTo>
                    <a:pt x="0" y="520"/>
                  </a:lnTo>
                  <a:lnTo>
                    <a:pt x="0" y="542"/>
                  </a:lnTo>
                  <a:lnTo>
                    <a:pt x="7" y="558"/>
                  </a:lnTo>
                  <a:lnTo>
                    <a:pt x="18" y="572"/>
                  </a:lnTo>
                  <a:lnTo>
                    <a:pt x="32" y="582"/>
                  </a:lnTo>
                  <a:lnTo>
                    <a:pt x="50" y="588"/>
                  </a:lnTo>
                  <a:lnTo>
                    <a:pt x="72" y="588"/>
                  </a:lnTo>
                  <a:lnTo>
                    <a:pt x="85" y="584"/>
                  </a:lnTo>
                  <a:lnTo>
                    <a:pt x="97" y="578"/>
                  </a:lnTo>
                  <a:lnTo>
                    <a:pt x="107" y="570"/>
                  </a:lnTo>
                  <a:lnTo>
                    <a:pt x="111" y="566"/>
                  </a:lnTo>
                  <a:lnTo>
                    <a:pt x="117" y="560"/>
                  </a:lnTo>
                  <a:lnTo>
                    <a:pt x="133" y="544"/>
                  </a:lnTo>
                  <a:lnTo>
                    <a:pt x="149" y="530"/>
                  </a:lnTo>
                  <a:lnTo>
                    <a:pt x="164" y="516"/>
                  </a:lnTo>
                  <a:lnTo>
                    <a:pt x="180" y="500"/>
                  </a:lnTo>
                  <a:lnTo>
                    <a:pt x="186" y="494"/>
                  </a:lnTo>
                  <a:lnTo>
                    <a:pt x="190" y="494"/>
                  </a:lnTo>
                  <a:lnTo>
                    <a:pt x="198" y="498"/>
                  </a:lnTo>
                  <a:lnTo>
                    <a:pt x="211" y="504"/>
                  </a:lnTo>
                  <a:lnTo>
                    <a:pt x="224" y="508"/>
                  </a:lnTo>
                  <a:lnTo>
                    <a:pt x="237" y="514"/>
                  </a:lnTo>
                  <a:lnTo>
                    <a:pt x="250" y="518"/>
                  </a:lnTo>
                  <a:lnTo>
                    <a:pt x="255" y="522"/>
                  </a:lnTo>
                  <a:lnTo>
                    <a:pt x="260" y="526"/>
                  </a:lnTo>
                  <a:lnTo>
                    <a:pt x="266" y="540"/>
                  </a:lnTo>
                  <a:lnTo>
                    <a:pt x="269" y="552"/>
                  </a:lnTo>
                  <a:lnTo>
                    <a:pt x="273" y="572"/>
                  </a:lnTo>
                  <a:lnTo>
                    <a:pt x="278" y="576"/>
                  </a:lnTo>
                  <a:lnTo>
                    <a:pt x="338" y="576"/>
                  </a:lnTo>
                  <a:lnTo>
                    <a:pt x="355" y="574"/>
                  </a:lnTo>
                  <a:lnTo>
                    <a:pt x="360" y="574"/>
                  </a:lnTo>
                  <a:lnTo>
                    <a:pt x="366" y="568"/>
                  </a:lnTo>
                  <a:lnTo>
                    <a:pt x="373" y="560"/>
                  </a:lnTo>
                  <a:lnTo>
                    <a:pt x="373" y="552"/>
                  </a:lnTo>
                  <a:lnTo>
                    <a:pt x="374" y="548"/>
                  </a:lnTo>
                  <a:lnTo>
                    <a:pt x="377" y="536"/>
                  </a:lnTo>
                  <a:lnTo>
                    <a:pt x="383" y="524"/>
                  </a:lnTo>
                  <a:lnTo>
                    <a:pt x="393" y="518"/>
                  </a:lnTo>
                  <a:lnTo>
                    <a:pt x="407" y="514"/>
                  </a:lnTo>
                  <a:lnTo>
                    <a:pt x="411" y="514"/>
                  </a:lnTo>
                  <a:lnTo>
                    <a:pt x="415" y="512"/>
                  </a:lnTo>
                  <a:lnTo>
                    <a:pt x="419" y="510"/>
                  </a:lnTo>
                  <a:lnTo>
                    <a:pt x="438" y="500"/>
                  </a:lnTo>
                  <a:lnTo>
                    <a:pt x="456" y="498"/>
                  </a:lnTo>
                  <a:lnTo>
                    <a:pt x="475" y="502"/>
                  </a:lnTo>
                  <a:lnTo>
                    <a:pt x="493" y="514"/>
                  </a:lnTo>
                  <a:lnTo>
                    <a:pt x="501" y="522"/>
                  </a:lnTo>
                  <a:lnTo>
                    <a:pt x="508" y="518"/>
                  </a:lnTo>
                  <a:lnTo>
                    <a:pt x="516" y="512"/>
                  </a:lnTo>
                  <a:lnTo>
                    <a:pt x="525" y="502"/>
                  </a:lnTo>
                  <a:lnTo>
                    <a:pt x="530" y="498"/>
                  </a:lnTo>
                  <a:lnTo>
                    <a:pt x="534" y="494"/>
                  </a:lnTo>
                  <a:lnTo>
                    <a:pt x="553" y="476"/>
                  </a:lnTo>
                  <a:lnTo>
                    <a:pt x="563" y="466"/>
                  </a:lnTo>
                  <a:lnTo>
                    <a:pt x="567" y="460"/>
                  </a:lnTo>
                  <a:lnTo>
                    <a:pt x="565" y="452"/>
                  </a:lnTo>
                  <a:lnTo>
                    <a:pt x="558" y="442"/>
                  </a:lnTo>
                  <a:lnTo>
                    <a:pt x="549" y="428"/>
                  </a:lnTo>
                  <a:lnTo>
                    <a:pt x="545" y="416"/>
                  </a:lnTo>
                  <a:lnTo>
                    <a:pt x="546" y="402"/>
                  </a:lnTo>
                  <a:lnTo>
                    <a:pt x="555" y="388"/>
                  </a:lnTo>
                  <a:lnTo>
                    <a:pt x="557" y="386"/>
                  </a:lnTo>
                  <a:lnTo>
                    <a:pt x="559" y="382"/>
                  </a:lnTo>
                  <a:lnTo>
                    <a:pt x="559" y="380"/>
                  </a:lnTo>
                  <a:lnTo>
                    <a:pt x="565" y="360"/>
                  </a:lnTo>
                  <a:lnTo>
                    <a:pt x="576" y="346"/>
                  </a:lnTo>
                  <a:lnTo>
                    <a:pt x="592" y="338"/>
                  </a:lnTo>
                  <a:lnTo>
                    <a:pt x="613" y="334"/>
                  </a:lnTo>
                  <a:lnTo>
                    <a:pt x="624" y="334"/>
                  </a:lnTo>
                  <a:lnTo>
                    <a:pt x="628"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
        <p:nvSpPr>
          <p:cNvPr id="19" name="Rectangle 18"/>
          <p:cNvSpPr/>
          <p:nvPr/>
        </p:nvSpPr>
        <p:spPr>
          <a:xfrm>
            <a:off x="254577" y="2038801"/>
            <a:ext cx="8281093" cy="4099584"/>
          </a:xfrm>
          <a:prstGeom prst="rect">
            <a:avLst/>
          </a:prstGeom>
        </p:spPr>
        <p:txBody>
          <a:bodyPr wrap="square">
            <a:spAutoFit/>
          </a:bodyPr>
          <a:lstStyle/>
          <a:p>
            <a:pPr marL="638810" marR="245110" indent="-342900" algn="just">
              <a:spcBef>
                <a:spcPts val="5"/>
              </a:spcBef>
              <a:buFont typeface="Wingdings" panose="05000000000000000000" pitchFamily="2" charset="2"/>
              <a:buChar char="Ø"/>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Once the </a:t>
            </a:r>
            <a:r>
              <a:rPr lang="en-US"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Results Matrix</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is developed and finalized, it can be converted into a monitoring tool that can be used during the implementation of an intervention: the </a:t>
            </a:r>
            <a:r>
              <a:rPr lang="en-US" sz="2000"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Results Monitoring Framework (RMF). </a:t>
            </a:r>
          </a:p>
          <a:p>
            <a:pPr marL="638810" marR="245110" indent="-342900" algn="just">
              <a:spcBef>
                <a:spcPts val="5"/>
              </a:spcBef>
              <a:buFont typeface="Wingdings" panose="05000000000000000000" pitchFamily="2" charset="2"/>
              <a:buChar char="Ø"/>
            </a:pPr>
            <a:r>
              <a:rPr lang="en-US" sz="2000" b="1" dirty="0" smtClean="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The </a:t>
            </a:r>
            <a:r>
              <a:rPr lang="en-US" sz="2000"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RMF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is developed </a:t>
            </a:r>
            <a:r>
              <a:rPr lang="en-US" sz="2000" b="1" u="sng" dirty="0">
                <a:latin typeface="Times New Roman" panose="02020603050405020304" pitchFamily="18" charset="0"/>
                <a:ea typeface="Trebuchet MS" panose="020B0603020202020204" pitchFamily="34" charset="0"/>
                <a:cs typeface="Times New Roman" panose="02020603050405020304" pitchFamily="18" charset="0"/>
              </a:rPr>
              <a:t>at the start of the implementation</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i="1" dirty="0">
                <a:latin typeface="Times New Roman" panose="02020603050405020304" pitchFamily="18" charset="0"/>
                <a:ea typeface="Trebuchet MS" panose="020B0603020202020204" pitchFamily="34" charset="0"/>
                <a:cs typeface="Times New Roman" panose="02020603050405020304" pitchFamily="18" charset="0"/>
              </a:rPr>
              <a:t>after a project has been funded and activated. </a:t>
            </a:r>
          </a:p>
          <a:p>
            <a:pPr marL="638810" marR="245110" indent="-342900" algn="just">
              <a:spcBef>
                <a:spcPts val="5"/>
              </a:spcBef>
              <a:buFont typeface="Wingdings" panose="05000000000000000000" pitchFamily="2" charset="2"/>
              <a:buChar char="Ø"/>
            </a:pPr>
            <a:r>
              <a:rPr lang="en-US" sz="2000" b="1" dirty="0" smtClean="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The </a:t>
            </a:r>
            <a:r>
              <a:rPr lang="en-US" sz="2000"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RMF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is the </a:t>
            </a:r>
            <a:r>
              <a:rPr lang="en-US"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primary tool to monitor the results of any intervention</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a:t>
            </a:r>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295910" marR="245110" algn="just">
              <a:spcBef>
                <a:spcPts val="5"/>
              </a:spcBef>
            </a:pPr>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753110" marR="245110" lvl="1" algn="ctr">
              <a:spcBef>
                <a:spcPts val="5"/>
              </a:spcBef>
            </a:pPr>
            <a:r>
              <a:rPr lang="en-US" sz="20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It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enables all members of the implementing team, as well as stakeholders, to track the progress being made towards achieving intended results. </a:t>
            </a:r>
            <a:endParaRPr lang="fr-FR"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1210310" marR="245110" lvl="2" algn="just">
              <a:lnSpc>
                <a:spcPct val="102000"/>
              </a:lnSpc>
              <a:spcBef>
                <a:spcPts val="5"/>
              </a:spcBef>
            </a:pP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208006900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33</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graphicFrame>
        <p:nvGraphicFramePr>
          <p:cNvPr id="14" name="Table 13"/>
          <p:cNvGraphicFramePr>
            <a:graphicFrameLocks noGrp="1"/>
          </p:cNvGraphicFramePr>
          <p:nvPr>
            <p:extLst>
              <p:ext uri="{D42A27DB-BD31-4B8C-83A1-F6EECF244321}">
                <p14:modId xmlns:p14="http://schemas.microsoft.com/office/powerpoint/2010/main" val="2595409944"/>
              </p:ext>
            </p:extLst>
          </p:nvPr>
        </p:nvGraphicFramePr>
        <p:xfrm>
          <a:off x="415217" y="2261339"/>
          <a:ext cx="8120454" cy="1596564"/>
        </p:xfrm>
        <a:graphic>
          <a:graphicData uri="http://schemas.openxmlformats.org/drawingml/2006/table">
            <a:tbl>
              <a:tblPr firstRow="1" firstCol="1" bandRow="1">
                <a:tableStyleId>{5C22544A-7EE6-4342-B048-85BDC9FD1C3A}</a:tableStyleId>
              </a:tblPr>
              <a:tblGrid>
                <a:gridCol w="1361765">
                  <a:extLst>
                    <a:ext uri="{9D8B030D-6E8A-4147-A177-3AD203B41FA5}">
                      <a16:colId xmlns:a16="http://schemas.microsoft.com/office/drawing/2014/main" xmlns="" val="1979669591"/>
                    </a:ext>
                  </a:extLst>
                </a:gridCol>
                <a:gridCol w="1137938">
                  <a:extLst>
                    <a:ext uri="{9D8B030D-6E8A-4147-A177-3AD203B41FA5}">
                      <a16:colId xmlns:a16="http://schemas.microsoft.com/office/drawing/2014/main" xmlns="" val="3581443390"/>
                    </a:ext>
                  </a:extLst>
                </a:gridCol>
                <a:gridCol w="1688553">
                  <a:extLst>
                    <a:ext uri="{9D8B030D-6E8A-4147-A177-3AD203B41FA5}">
                      <a16:colId xmlns:a16="http://schemas.microsoft.com/office/drawing/2014/main" xmlns="" val="1846974646"/>
                    </a:ext>
                  </a:extLst>
                </a:gridCol>
                <a:gridCol w="1221202">
                  <a:extLst>
                    <a:ext uri="{9D8B030D-6E8A-4147-A177-3AD203B41FA5}">
                      <a16:colId xmlns:a16="http://schemas.microsoft.com/office/drawing/2014/main" xmlns="" val="2366678396"/>
                    </a:ext>
                  </a:extLst>
                </a:gridCol>
                <a:gridCol w="1354603">
                  <a:extLst>
                    <a:ext uri="{9D8B030D-6E8A-4147-A177-3AD203B41FA5}">
                      <a16:colId xmlns:a16="http://schemas.microsoft.com/office/drawing/2014/main" xmlns="" val="3466427846"/>
                    </a:ext>
                  </a:extLst>
                </a:gridCol>
                <a:gridCol w="1356393">
                  <a:extLst>
                    <a:ext uri="{9D8B030D-6E8A-4147-A177-3AD203B41FA5}">
                      <a16:colId xmlns:a16="http://schemas.microsoft.com/office/drawing/2014/main" xmlns="" val="659850473"/>
                    </a:ext>
                  </a:extLst>
                </a:gridCol>
              </a:tblGrid>
              <a:tr h="457592">
                <a:tc>
                  <a:txBody>
                    <a:bodyPr/>
                    <a:lstStyle/>
                    <a:p>
                      <a:pPr marL="319405" algn="ctr">
                        <a:spcBef>
                          <a:spcPts val="585"/>
                        </a:spcBef>
                        <a:spcAft>
                          <a:spcPts val="0"/>
                        </a:spcAft>
                      </a:pPr>
                      <a:r>
                        <a:rPr lang="en-US" sz="1400" dirty="0">
                          <a:solidFill>
                            <a:srgbClr val="66FF33"/>
                          </a:solidFill>
                          <a:effectLst/>
                          <a:latin typeface="Times New Roman" panose="02020603050405020304" pitchFamily="18" charset="0"/>
                          <a:cs typeface="Times New Roman" panose="02020603050405020304" pitchFamily="18" charset="0"/>
                        </a:rPr>
                        <a:t>Results</a:t>
                      </a:r>
                      <a:endParaRPr lang="fr-FR" sz="1400" dirty="0">
                        <a:solidFill>
                          <a:srgbClr val="66FF33"/>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181610" algn="ctr">
                        <a:spcBef>
                          <a:spcPts val="585"/>
                        </a:spcBef>
                        <a:spcAft>
                          <a:spcPts val="0"/>
                        </a:spcAft>
                      </a:pPr>
                      <a:r>
                        <a:rPr lang="en-US" sz="1400" dirty="0">
                          <a:solidFill>
                            <a:srgbClr val="66FF33"/>
                          </a:solidFill>
                          <a:effectLst/>
                          <a:latin typeface="Times New Roman" panose="02020603050405020304" pitchFamily="18" charset="0"/>
                          <a:cs typeface="Times New Roman" panose="02020603050405020304" pitchFamily="18" charset="0"/>
                        </a:rPr>
                        <a:t>Indicators</a:t>
                      </a:r>
                      <a:endParaRPr lang="fr-FR" sz="1400" dirty="0">
                        <a:solidFill>
                          <a:srgbClr val="66FF33"/>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192405" marR="173355" indent="40640" algn="ctr">
                        <a:lnSpc>
                          <a:spcPts val="950"/>
                        </a:lnSpc>
                        <a:spcBef>
                          <a:spcPts val="55"/>
                        </a:spcBef>
                        <a:spcAft>
                          <a:spcPts val="0"/>
                        </a:spcAft>
                      </a:pPr>
                      <a:r>
                        <a:rPr lang="en-US" sz="1400" dirty="0">
                          <a:solidFill>
                            <a:srgbClr val="66FF33"/>
                          </a:solidFill>
                          <a:effectLst/>
                          <a:latin typeface="Times New Roman" panose="02020603050405020304" pitchFamily="18" charset="0"/>
                          <a:cs typeface="Times New Roman" panose="02020603050405020304" pitchFamily="18" charset="0"/>
                        </a:rPr>
                        <a:t>Data source</a:t>
                      </a:r>
                      <a:r>
                        <a:rPr lang="en-US" sz="1400" spc="5" dirty="0">
                          <a:solidFill>
                            <a:srgbClr val="66FF33"/>
                          </a:solidFill>
                          <a:effectLst/>
                          <a:latin typeface="Times New Roman" panose="02020603050405020304" pitchFamily="18" charset="0"/>
                          <a:cs typeface="Times New Roman" panose="02020603050405020304" pitchFamily="18" charset="0"/>
                        </a:rPr>
                        <a:t> </a:t>
                      </a:r>
                      <a:r>
                        <a:rPr lang="en-US" sz="1400" dirty="0">
                          <a:solidFill>
                            <a:srgbClr val="66FF33"/>
                          </a:solidFill>
                          <a:effectLst/>
                          <a:latin typeface="Times New Roman" panose="02020603050405020304" pitchFamily="18" charset="0"/>
                          <a:cs typeface="Times New Roman" panose="02020603050405020304" pitchFamily="18" charset="0"/>
                        </a:rPr>
                        <a:t>and</a:t>
                      </a:r>
                      <a:r>
                        <a:rPr lang="en-US" sz="1400" spc="5" dirty="0">
                          <a:solidFill>
                            <a:srgbClr val="66FF33"/>
                          </a:solidFill>
                          <a:effectLst/>
                          <a:latin typeface="Times New Roman" panose="02020603050405020304" pitchFamily="18" charset="0"/>
                          <a:cs typeface="Times New Roman" panose="02020603050405020304" pitchFamily="18" charset="0"/>
                        </a:rPr>
                        <a:t> </a:t>
                      </a:r>
                      <a:r>
                        <a:rPr lang="en-US" sz="1400" spc="-10" dirty="0">
                          <a:solidFill>
                            <a:srgbClr val="66FF33"/>
                          </a:solidFill>
                          <a:effectLst/>
                          <a:latin typeface="Times New Roman" panose="02020603050405020304" pitchFamily="18" charset="0"/>
                          <a:cs typeface="Times New Roman" panose="02020603050405020304" pitchFamily="18" charset="0"/>
                        </a:rPr>
                        <a:t>collection</a:t>
                      </a:r>
                      <a:r>
                        <a:rPr lang="en-US" sz="1400" spc="-15" dirty="0">
                          <a:solidFill>
                            <a:srgbClr val="66FF33"/>
                          </a:solidFill>
                          <a:effectLst/>
                          <a:latin typeface="Times New Roman" panose="02020603050405020304" pitchFamily="18" charset="0"/>
                          <a:cs typeface="Times New Roman" panose="02020603050405020304" pitchFamily="18" charset="0"/>
                        </a:rPr>
                        <a:t> </a:t>
                      </a:r>
                      <a:r>
                        <a:rPr lang="en-US" sz="1400" spc="-5" dirty="0">
                          <a:solidFill>
                            <a:srgbClr val="66FF33"/>
                          </a:solidFill>
                          <a:effectLst/>
                          <a:latin typeface="Times New Roman" panose="02020603050405020304" pitchFamily="18" charset="0"/>
                          <a:cs typeface="Times New Roman" panose="02020603050405020304" pitchFamily="18" charset="0"/>
                        </a:rPr>
                        <a:t>method</a:t>
                      </a:r>
                      <a:endParaRPr lang="fr-FR" sz="1400" dirty="0">
                        <a:solidFill>
                          <a:srgbClr val="66FF33"/>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249555" algn="ctr">
                        <a:spcBef>
                          <a:spcPts val="585"/>
                        </a:spcBef>
                        <a:spcAft>
                          <a:spcPts val="0"/>
                        </a:spcAft>
                      </a:pPr>
                      <a:r>
                        <a:rPr lang="en-US" sz="1400" dirty="0">
                          <a:solidFill>
                            <a:srgbClr val="66FF33"/>
                          </a:solidFill>
                          <a:effectLst/>
                          <a:latin typeface="Times New Roman" panose="02020603050405020304" pitchFamily="18" charset="0"/>
                          <a:cs typeface="Times New Roman" panose="02020603050405020304" pitchFamily="18" charset="0"/>
                        </a:rPr>
                        <a:t>Baseline</a:t>
                      </a:r>
                      <a:endParaRPr lang="fr-FR" sz="1400" dirty="0">
                        <a:solidFill>
                          <a:srgbClr val="66FF33"/>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309880" marR="295910" algn="ctr">
                        <a:spcBef>
                          <a:spcPts val="585"/>
                        </a:spcBef>
                        <a:spcAft>
                          <a:spcPts val="0"/>
                        </a:spcAft>
                      </a:pPr>
                      <a:r>
                        <a:rPr lang="en-US" sz="1400" dirty="0">
                          <a:solidFill>
                            <a:srgbClr val="66FF33"/>
                          </a:solidFill>
                          <a:effectLst/>
                          <a:latin typeface="Times New Roman" panose="02020603050405020304" pitchFamily="18" charset="0"/>
                          <a:cs typeface="Times New Roman" panose="02020603050405020304" pitchFamily="18" charset="0"/>
                        </a:rPr>
                        <a:t>Target</a:t>
                      </a:r>
                      <a:endParaRPr lang="fr-FR" sz="1400" dirty="0">
                        <a:solidFill>
                          <a:srgbClr val="66FF33"/>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189865" algn="ctr">
                        <a:spcBef>
                          <a:spcPts val="585"/>
                        </a:spcBef>
                        <a:spcAft>
                          <a:spcPts val="0"/>
                        </a:spcAft>
                      </a:pPr>
                      <a:r>
                        <a:rPr lang="en-US" sz="1400">
                          <a:solidFill>
                            <a:srgbClr val="0A1F61"/>
                          </a:solidFill>
                          <a:effectLst/>
                          <a:latin typeface="Times New Roman" panose="02020603050405020304" pitchFamily="18" charset="0"/>
                          <a:cs typeface="Times New Roman" panose="02020603050405020304" pitchFamily="18" charset="0"/>
                        </a:rPr>
                        <a:t>Assumptions</a:t>
                      </a:r>
                      <a:endParaRPr lang="fr-FR" sz="1400">
                        <a:solidFill>
                          <a:srgbClr val="0A1F6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2777245864"/>
                  </a:ext>
                </a:extLst>
              </a:tr>
              <a:tr h="327329">
                <a:tc>
                  <a:txBody>
                    <a:bodyPr/>
                    <a:lstStyle/>
                    <a:p>
                      <a:pPr marL="89535" algn="ctr">
                        <a:spcBef>
                          <a:spcPts val="265"/>
                        </a:spcBef>
                        <a:spcAft>
                          <a:spcPts val="0"/>
                        </a:spcAft>
                      </a:pPr>
                      <a:r>
                        <a:rPr lang="en-US" sz="1400">
                          <a:solidFill>
                            <a:srgbClr val="66FF33"/>
                          </a:solidFill>
                          <a:effectLst/>
                          <a:latin typeface="Times New Roman" panose="02020603050405020304" pitchFamily="18" charset="0"/>
                          <a:cs typeface="Times New Roman" panose="02020603050405020304" pitchFamily="18" charset="0"/>
                        </a:rPr>
                        <a:t>Objective</a:t>
                      </a:r>
                      <a:endParaRPr lang="fr-FR" sz="1400">
                        <a:solidFill>
                          <a:srgbClr val="66FF33"/>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algn="ctr">
                        <a:spcAft>
                          <a:spcPts val="0"/>
                        </a:spcAft>
                      </a:pPr>
                      <a:r>
                        <a:rPr lang="en-US" sz="1400" dirty="0">
                          <a:solidFill>
                            <a:srgbClr val="66FF33"/>
                          </a:solidFill>
                          <a:effectLst/>
                          <a:latin typeface="Times New Roman" panose="02020603050405020304" pitchFamily="18" charset="0"/>
                          <a:cs typeface="Times New Roman" panose="02020603050405020304" pitchFamily="18" charset="0"/>
                        </a:rPr>
                        <a:t> </a:t>
                      </a:r>
                      <a:endParaRPr lang="fr-FR" sz="1400" dirty="0">
                        <a:solidFill>
                          <a:srgbClr val="66FF33"/>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algn="ctr">
                        <a:spcAft>
                          <a:spcPts val="0"/>
                        </a:spcAft>
                      </a:pPr>
                      <a:r>
                        <a:rPr lang="en-US" sz="1400" dirty="0">
                          <a:solidFill>
                            <a:srgbClr val="66FF33"/>
                          </a:solidFill>
                          <a:effectLst/>
                          <a:latin typeface="Times New Roman" panose="02020603050405020304" pitchFamily="18" charset="0"/>
                          <a:cs typeface="Times New Roman" panose="02020603050405020304" pitchFamily="18" charset="0"/>
                        </a:rPr>
                        <a:t> </a:t>
                      </a:r>
                      <a:endParaRPr lang="fr-FR" sz="1400" dirty="0">
                        <a:solidFill>
                          <a:srgbClr val="66FF33"/>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algn="ctr">
                        <a:spcAft>
                          <a:spcPts val="0"/>
                        </a:spcAft>
                      </a:pPr>
                      <a:r>
                        <a:rPr lang="en-US" sz="1400" dirty="0">
                          <a:solidFill>
                            <a:srgbClr val="0A1F61"/>
                          </a:solidFill>
                          <a:effectLst/>
                          <a:latin typeface="Times New Roman" panose="02020603050405020304" pitchFamily="18" charset="0"/>
                          <a:cs typeface="Times New Roman" panose="02020603050405020304" pitchFamily="18" charset="0"/>
                        </a:rPr>
                        <a:t> </a:t>
                      </a:r>
                      <a:endParaRPr lang="fr-FR" sz="1400" dirty="0">
                        <a:solidFill>
                          <a:srgbClr val="0A1F6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algn="ctr">
                        <a:spcAft>
                          <a:spcPts val="0"/>
                        </a:spcAft>
                      </a:pPr>
                      <a:r>
                        <a:rPr lang="en-US" sz="1400" dirty="0">
                          <a:solidFill>
                            <a:srgbClr val="0A1F61"/>
                          </a:solidFill>
                          <a:effectLst/>
                          <a:latin typeface="Times New Roman" panose="02020603050405020304" pitchFamily="18" charset="0"/>
                          <a:cs typeface="Times New Roman" panose="02020603050405020304" pitchFamily="18" charset="0"/>
                        </a:rPr>
                        <a:t> </a:t>
                      </a:r>
                      <a:endParaRPr lang="fr-FR" sz="1400" dirty="0">
                        <a:solidFill>
                          <a:srgbClr val="0A1F6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algn="ctr">
                        <a:spcAft>
                          <a:spcPts val="0"/>
                        </a:spcAft>
                      </a:pPr>
                      <a:r>
                        <a:rPr lang="en-US" sz="1400" dirty="0">
                          <a:solidFill>
                            <a:srgbClr val="0A1F61"/>
                          </a:solidFill>
                          <a:effectLst/>
                          <a:latin typeface="Times New Roman" panose="02020603050405020304" pitchFamily="18" charset="0"/>
                          <a:cs typeface="Times New Roman" panose="02020603050405020304" pitchFamily="18" charset="0"/>
                        </a:rPr>
                        <a:t> </a:t>
                      </a:r>
                      <a:endParaRPr lang="fr-FR" sz="1400" dirty="0">
                        <a:solidFill>
                          <a:srgbClr val="0A1F6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2334622295"/>
                  </a:ext>
                </a:extLst>
              </a:tr>
              <a:tr h="394132">
                <a:tc>
                  <a:txBody>
                    <a:bodyPr/>
                    <a:lstStyle/>
                    <a:p>
                      <a:pPr marL="89535" algn="ctr">
                        <a:spcBef>
                          <a:spcPts val="425"/>
                        </a:spcBef>
                        <a:spcAft>
                          <a:spcPts val="0"/>
                        </a:spcAft>
                      </a:pPr>
                      <a:r>
                        <a:rPr lang="en-US" sz="1400">
                          <a:solidFill>
                            <a:srgbClr val="66FF33"/>
                          </a:solidFill>
                          <a:effectLst/>
                          <a:latin typeface="Times New Roman" panose="02020603050405020304" pitchFamily="18" charset="0"/>
                          <a:cs typeface="Times New Roman" panose="02020603050405020304" pitchFamily="18" charset="0"/>
                        </a:rPr>
                        <a:t>Outcome</a:t>
                      </a:r>
                      <a:endParaRPr lang="fr-FR" sz="1400">
                        <a:solidFill>
                          <a:srgbClr val="66FF33"/>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algn="ctr">
                        <a:spcAft>
                          <a:spcPts val="0"/>
                        </a:spcAft>
                      </a:pPr>
                      <a:r>
                        <a:rPr lang="en-US" sz="1400" dirty="0">
                          <a:solidFill>
                            <a:srgbClr val="66FF33"/>
                          </a:solidFill>
                          <a:effectLst/>
                          <a:latin typeface="Times New Roman" panose="02020603050405020304" pitchFamily="18" charset="0"/>
                          <a:cs typeface="Times New Roman" panose="02020603050405020304" pitchFamily="18" charset="0"/>
                        </a:rPr>
                        <a:t> </a:t>
                      </a:r>
                      <a:endParaRPr lang="fr-FR" sz="1400" dirty="0">
                        <a:solidFill>
                          <a:srgbClr val="66FF33"/>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algn="ctr">
                        <a:spcAft>
                          <a:spcPts val="0"/>
                        </a:spcAft>
                      </a:pPr>
                      <a:r>
                        <a:rPr lang="en-US" sz="1400" dirty="0">
                          <a:solidFill>
                            <a:srgbClr val="66FF33"/>
                          </a:solidFill>
                          <a:effectLst/>
                          <a:latin typeface="Times New Roman" panose="02020603050405020304" pitchFamily="18" charset="0"/>
                          <a:cs typeface="Times New Roman" panose="02020603050405020304" pitchFamily="18" charset="0"/>
                        </a:rPr>
                        <a:t> </a:t>
                      </a:r>
                      <a:endParaRPr lang="fr-FR" sz="1400" dirty="0">
                        <a:solidFill>
                          <a:srgbClr val="66FF33"/>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algn="ctr">
                        <a:spcAft>
                          <a:spcPts val="0"/>
                        </a:spcAft>
                      </a:pPr>
                      <a:r>
                        <a:rPr lang="en-US" sz="1400">
                          <a:solidFill>
                            <a:srgbClr val="0A1F61"/>
                          </a:solidFill>
                          <a:effectLst/>
                          <a:latin typeface="Times New Roman" panose="02020603050405020304" pitchFamily="18" charset="0"/>
                          <a:cs typeface="Times New Roman" panose="02020603050405020304" pitchFamily="18" charset="0"/>
                        </a:rPr>
                        <a:t> </a:t>
                      </a:r>
                      <a:endParaRPr lang="fr-FR" sz="1400">
                        <a:solidFill>
                          <a:srgbClr val="0A1F6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algn="ctr">
                        <a:spcAft>
                          <a:spcPts val="0"/>
                        </a:spcAft>
                      </a:pPr>
                      <a:r>
                        <a:rPr lang="en-US" sz="1400" dirty="0">
                          <a:solidFill>
                            <a:srgbClr val="0A1F61"/>
                          </a:solidFill>
                          <a:effectLst/>
                          <a:latin typeface="Times New Roman" panose="02020603050405020304" pitchFamily="18" charset="0"/>
                          <a:cs typeface="Times New Roman" panose="02020603050405020304" pitchFamily="18" charset="0"/>
                        </a:rPr>
                        <a:t> </a:t>
                      </a:r>
                      <a:endParaRPr lang="fr-FR" sz="1400" dirty="0">
                        <a:solidFill>
                          <a:srgbClr val="0A1F6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algn="ctr">
                        <a:spcAft>
                          <a:spcPts val="0"/>
                        </a:spcAft>
                      </a:pPr>
                      <a:r>
                        <a:rPr lang="en-US" sz="1400" dirty="0">
                          <a:solidFill>
                            <a:srgbClr val="0A1F61"/>
                          </a:solidFill>
                          <a:effectLst/>
                          <a:latin typeface="Times New Roman" panose="02020603050405020304" pitchFamily="18" charset="0"/>
                          <a:cs typeface="Times New Roman" panose="02020603050405020304" pitchFamily="18" charset="0"/>
                        </a:rPr>
                        <a:t> </a:t>
                      </a:r>
                      <a:endParaRPr lang="fr-FR" sz="1400" dirty="0">
                        <a:solidFill>
                          <a:srgbClr val="0A1F6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459978332"/>
                  </a:ext>
                </a:extLst>
              </a:tr>
              <a:tr h="417511">
                <a:tc>
                  <a:txBody>
                    <a:bodyPr/>
                    <a:lstStyle/>
                    <a:p>
                      <a:pPr marL="89535" algn="ctr">
                        <a:spcBef>
                          <a:spcPts val="455"/>
                        </a:spcBef>
                        <a:spcAft>
                          <a:spcPts val="0"/>
                        </a:spcAft>
                      </a:pPr>
                      <a:r>
                        <a:rPr lang="en-US" sz="1400" dirty="0">
                          <a:solidFill>
                            <a:srgbClr val="66FF33"/>
                          </a:solidFill>
                          <a:effectLst/>
                          <a:latin typeface="Times New Roman" panose="02020603050405020304" pitchFamily="18" charset="0"/>
                          <a:cs typeface="Times New Roman" panose="02020603050405020304" pitchFamily="18" charset="0"/>
                        </a:rPr>
                        <a:t>Output</a:t>
                      </a:r>
                      <a:endParaRPr lang="fr-FR" sz="1400" dirty="0">
                        <a:solidFill>
                          <a:srgbClr val="66FF33"/>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algn="ctr">
                        <a:spcAft>
                          <a:spcPts val="0"/>
                        </a:spcAft>
                      </a:pPr>
                      <a:r>
                        <a:rPr lang="en-US" sz="1400" dirty="0">
                          <a:solidFill>
                            <a:srgbClr val="66FF33"/>
                          </a:solidFill>
                          <a:effectLst/>
                          <a:latin typeface="Times New Roman" panose="02020603050405020304" pitchFamily="18" charset="0"/>
                          <a:cs typeface="Times New Roman" panose="02020603050405020304" pitchFamily="18" charset="0"/>
                        </a:rPr>
                        <a:t> </a:t>
                      </a:r>
                      <a:endParaRPr lang="fr-FR" sz="1400" dirty="0">
                        <a:solidFill>
                          <a:srgbClr val="66FF33"/>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algn="ctr">
                        <a:spcAft>
                          <a:spcPts val="0"/>
                        </a:spcAft>
                      </a:pPr>
                      <a:r>
                        <a:rPr lang="en-US" sz="1400" dirty="0">
                          <a:solidFill>
                            <a:srgbClr val="66FF33"/>
                          </a:solidFill>
                          <a:effectLst/>
                          <a:latin typeface="Times New Roman" panose="02020603050405020304" pitchFamily="18" charset="0"/>
                          <a:cs typeface="Times New Roman" panose="02020603050405020304" pitchFamily="18" charset="0"/>
                        </a:rPr>
                        <a:t> </a:t>
                      </a:r>
                      <a:endParaRPr lang="fr-FR" sz="1400" dirty="0">
                        <a:solidFill>
                          <a:srgbClr val="66FF33"/>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algn="ctr">
                        <a:spcAft>
                          <a:spcPts val="0"/>
                        </a:spcAft>
                      </a:pPr>
                      <a:r>
                        <a:rPr lang="en-US" sz="1400" dirty="0">
                          <a:solidFill>
                            <a:srgbClr val="0A1F61"/>
                          </a:solidFill>
                          <a:effectLst/>
                          <a:latin typeface="Times New Roman" panose="02020603050405020304" pitchFamily="18" charset="0"/>
                          <a:cs typeface="Times New Roman" panose="02020603050405020304" pitchFamily="18" charset="0"/>
                        </a:rPr>
                        <a:t> </a:t>
                      </a:r>
                      <a:endParaRPr lang="fr-FR" sz="1400" dirty="0">
                        <a:solidFill>
                          <a:srgbClr val="0A1F6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algn="ctr">
                        <a:spcAft>
                          <a:spcPts val="0"/>
                        </a:spcAft>
                      </a:pPr>
                      <a:r>
                        <a:rPr lang="en-US" sz="1400" dirty="0">
                          <a:solidFill>
                            <a:srgbClr val="0A1F61"/>
                          </a:solidFill>
                          <a:effectLst/>
                          <a:latin typeface="Times New Roman" panose="02020603050405020304" pitchFamily="18" charset="0"/>
                          <a:cs typeface="Times New Roman" panose="02020603050405020304" pitchFamily="18" charset="0"/>
                        </a:rPr>
                        <a:t> </a:t>
                      </a:r>
                      <a:endParaRPr lang="fr-FR" sz="1400" dirty="0">
                        <a:solidFill>
                          <a:srgbClr val="0A1F6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algn="ctr">
                        <a:spcAft>
                          <a:spcPts val="0"/>
                        </a:spcAft>
                      </a:pPr>
                      <a:r>
                        <a:rPr lang="en-US" sz="1400" dirty="0">
                          <a:solidFill>
                            <a:srgbClr val="0A1F61"/>
                          </a:solidFill>
                          <a:effectLst/>
                          <a:latin typeface="Times New Roman" panose="02020603050405020304" pitchFamily="18" charset="0"/>
                          <a:cs typeface="Times New Roman" panose="02020603050405020304" pitchFamily="18" charset="0"/>
                        </a:rPr>
                        <a:t> </a:t>
                      </a:r>
                      <a:endParaRPr lang="fr-FR" sz="1400" dirty="0">
                        <a:solidFill>
                          <a:srgbClr val="0A1F6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xmlns="" val="1125614262"/>
                  </a:ext>
                </a:extLst>
              </a:tr>
            </a:tbl>
          </a:graphicData>
        </a:graphic>
      </p:graphicFrame>
      <p:sp>
        <p:nvSpPr>
          <p:cNvPr id="16" name="Rectangle 15"/>
          <p:cNvSpPr/>
          <p:nvPr/>
        </p:nvSpPr>
        <p:spPr>
          <a:xfrm>
            <a:off x="-513813" y="1894515"/>
            <a:ext cx="3169918" cy="369332"/>
          </a:xfrm>
          <a:prstGeom prst="rect">
            <a:avLst/>
          </a:prstGeom>
        </p:spPr>
        <p:txBody>
          <a:bodyPr wrap="square">
            <a:spAutoFit/>
          </a:bodyPr>
          <a:lstStyle/>
          <a:p>
            <a:pPr marL="899795">
              <a:spcBef>
                <a:spcPts val="995"/>
              </a:spcBef>
              <a:spcAft>
                <a:spcPts val="0"/>
              </a:spcAft>
            </a:pPr>
            <a:r>
              <a:rPr lang="en-US"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Results</a:t>
            </a:r>
            <a:r>
              <a:rPr lang="en-US" b="1" u="sng" spc="-15"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Matrix</a:t>
            </a:r>
            <a:endParaRPr lang="fr-FR"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7" name="Rectangle 16"/>
          <p:cNvSpPr/>
          <p:nvPr/>
        </p:nvSpPr>
        <p:spPr>
          <a:xfrm>
            <a:off x="-748953" y="3815196"/>
            <a:ext cx="4841980" cy="369332"/>
          </a:xfrm>
          <a:prstGeom prst="rect">
            <a:avLst/>
          </a:prstGeom>
        </p:spPr>
        <p:txBody>
          <a:bodyPr wrap="square">
            <a:spAutoFit/>
          </a:bodyPr>
          <a:lstStyle/>
          <a:p>
            <a:pPr marL="899795">
              <a:spcBef>
                <a:spcPts val="795"/>
              </a:spcBef>
              <a:spcAft>
                <a:spcPts val="0"/>
              </a:spcAft>
            </a:pPr>
            <a:r>
              <a:rPr lang="en-US"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Results Monitoring Framework</a:t>
            </a:r>
            <a:endParaRPr lang="fr-FR" b="1" u="sng"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p:txBody>
      </p:sp>
      <p:graphicFrame>
        <p:nvGraphicFramePr>
          <p:cNvPr id="18" name="Table 17"/>
          <p:cNvGraphicFramePr>
            <a:graphicFrameLocks noGrp="1"/>
          </p:cNvGraphicFramePr>
          <p:nvPr>
            <p:extLst>
              <p:ext uri="{D42A27DB-BD31-4B8C-83A1-F6EECF244321}">
                <p14:modId xmlns:p14="http://schemas.microsoft.com/office/powerpoint/2010/main" val="284559650"/>
              </p:ext>
            </p:extLst>
          </p:nvPr>
        </p:nvGraphicFramePr>
        <p:xfrm>
          <a:off x="254579" y="4167934"/>
          <a:ext cx="8453685" cy="2135499"/>
        </p:xfrm>
        <a:graphic>
          <a:graphicData uri="http://schemas.openxmlformats.org/drawingml/2006/table">
            <a:tbl>
              <a:tblPr firstRow="1" firstCol="1" bandRow="1">
                <a:tableStyleId>{5C22544A-7EE6-4342-B048-85BDC9FD1C3A}</a:tableStyleId>
              </a:tblPr>
              <a:tblGrid>
                <a:gridCol w="777556">
                  <a:extLst>
                    <a:ext uri="{9D8B030D-6E8A-4147-A177-3AD203B41FA5}">
                      <a16:colId xmlns:a16="http://schemas.microsoft.com/office/drawing/2014/main" xmlns="" val="358799217"/>
                    </a:ext>
                  </a:extLst>
                </a:gridCol>
                <a:gridCol w="885948">
                  <a:extLst>
                    <a:ext uri="{9D8B030D-6E8A-4147-A177-3AD203B41FA5}">
                      <a16:colId xmlns:a16="http://schemas.microsoft.com/office/drawing/2014/main" xmlns="" val="3509992713"/>
                    </a:ext>
                  </a:extLst>
                </a:gridCol>
                <a:gridCol w="1168127">
                  <a:extLst>
                    <a:ext uri="{9D8B030D-6E8A-4147-A177-3AD203B41FA5}">
                      <a16:colId xmlns:a16="http://schemas.microsoft.com/office/drawing/2014/main" xmlns="" val="605999535"/>
                    </a:ext>
                  </a:extLst>
                </a:gridCol>
                <a:gridCol w="750682">
                  <a:extLst>
                    <a:ext uri="{9D8B030D-6E8A-4147-A177-3AD203B41FA5}">
                      <a16:colId xmlns:a16="http://schemas.microsoft.com/office/drawing/2014/main" xmlns="" val="3366178635"/>
                    </a:ext>
                  </a:extLst>
                </a:gridCol>
                <a:gridCol w="913718">
                  <a:extLst>
                    <a:ext uri="{9D8B030D-6E8A-4147-A177-3AD203B41FA5}">
                      <a16:colId xmlns:a16="http://schemas.microsoft.com/office/drawing/2014/main" xmlns="" val="1624276971"/>
                    </a:ext>
                  </a:extLst>
                </a:gridCol>
                <a:gridCol w="1016735">
                  <a:extLst>
                    <a:ext uri="{9D8B030D-6E8A-4147-A177-3AD203B41FA5}">
                      <a16:colId xmlns:a16="http://schemas.microsoft.com/office/drawing/2014/main" xmlns="" val="1758624976"/>
                    </a:ext>
                  </a:extLst>
                </a:gridCol>
                <a:gridCol w="708580">
                  <a:extLst>
                    <a:ext uri="{9D8B030D-6E8A-4147-A177-3AD203B41FA5}">
                      <a16:colId xmlns:a16="http://schemas.microsoft.com/office/drawing/2014/main" xmlns="" val="164099525"/>
                    </a:ext>
                  </a:extLst>
                </a:gridCol>
                <a:gridCol w="630269">
                  <a:extLst>
                    <a:ext uri="{9D8B030D-6E8A-4147-A177-3AD203B41FA5}">
                      <a16:colId xmlns:a16="http://schemas.microsoft.com/office/drawing/2014/main" xmlns="" val="3663470718"/>
                    </a:ext>
                  </a:extLst>
                </a:gridCol>
                <a:gridCol w="818243">
                  <a:extLst>
                    <a:ext uri="{9D8B030D-6E8A-4147-A177-3AD203B41FA5}">
                      <a16:colId xmlns:a16="http://schemas.microsoft.com/office/drawing/2014/main" xmlns="" val="1148601582"/>
                    </a:ext>
                  </a:extLst>
                </a:gridCol>
                <a:gridCol w="783827">
                  <a:extLst>
                    <a:ext uri="{9D8B030D-6E8A-4147-A177-3AD203B41FA5}">
                      <a16:colId xmlns:a16="http://schemas.microsoft.com/office/drawing/2014/main" xmlns="" val="2867829476"/>
                    </a:ext>
                  </a:extLst>
                </a:gridCol>
              </a:tblGrid>
              <a:tr h="927256">
                <a:tc>
                  <a:txBody>
                    <a:bodyPr/>
                    <a:lstStyle/>
                    <a:p>
                      <a:pPr marL="89535" algn="ctr" defTabSz="914400" rtl="0" eaLnBrk="1" latinLnBrk="0" hangingPunct="1">
                        <a:spcBef>
                          <a:spcPts val="455"/>
                        </a:spcBef>
                        <a:spcAft>
                          <a:spcPts val="0"/>
                        </a:spcAft>
                      </a:pPr>
                      <a:r>
                        <a:rPr lang="en-US" sz="1200" b="1" kern="1200" dirty="0">
                          <a:solidFill>
                            <a:srgbClr val="66FF33"/>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66FF33"/>
                        </a:solidFill>
                        <a:effectLst/>
                        <a:latin typeface="Times New Roman" panose="02020603050405020304" pitchFamily="18" charset="0"/>
                        <a:ea typeface="+mn-ea"/>
                        <a:cs typeface="Times New Roman" panose="02020603050405020304" pitchFamily="18" charset="0"/>
                      </a:endParaRPr>
                    </a:p>
                    <a:p>
                      <a:pPr marL="89535" algn="ctr" defTabSz="914400" rtl="0" eaLnBrk="1" latinLnBrk="0" hangingPunct="1">
                        <a:spcBef>
                          <a:spcPts val="455"/>
                        </a:spcBef>
                        <a:spcAft>
                          <a:spcPts val="0"/>
                        </a:spcAft>
                      </a:pPr>
                      <a:r>
                        <a:rPr lang="en-US" sz="1200" b="1" kern="1200" dirty="0">
                          <a:solidFill>
                            <a:srgbClr val="66FF33"/>
                          </a:solidFill>
                          <a:effectLst/>
                          <a:latin typeface="Times New Roman" panose="02020603050405020304" pitchFamily="18" charset="0"/>
                          <a:ea typeface="+mn-ea"/>
                          <a:cs typeface="Times New Roman" panose="02020603050405020304" pitchFamily="18" charset="0"/>
                        </a:rPr>
                        <a:t>Results</a:t>
                      </a:r>
                      <a:endParaRPr lang="fr-FR" sz="1200" b="1" kern="1200" dirty="0">
                        <a:solidFill>
                          <a:srgbClr val="66FF33"/>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66FF33"/>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66FF33"/>
                        </a:solidFill>
                        <a:effectLst/>
                        <a:latin typeface="Times New Roman" panose="02020603050405020304" pitchFamily="18" charset="0"/>
                        <a:ea typeface="+mn-ea"/>
                        <a:cs typeface="Times New Roman" panose="02020603050405020304" pitchFamily="18" charset="0"/>
                      </a:endParaRPr>
                    </a:p>
                    <a:p>
                      <a:pPr marL="89535" algn="ctr" defTabSz="914400" rtl="0" eaLnBrk="1" latinLnBrk="0" hangingPunct="1">
                        <a:spcBef>
                          <a:spcPts val="455"/>
                        </a:spcBef>
                        <a:spcAft>
                          <a:spcPts val="0"/>
                        </a:spcAft>
                      </a:pPr>
                      <a:r>
                        <a:rPr lang="en-US" sz="1200" b="1" kern="1200" dirty="0">
                          <a:solidFill>
                            <a:srgbClr val="66FF33"/>
                          </a:solidFill>
                          <a:effectLst/>
                          <a:latin typeface="Times New Roman" panose="02020603050405020304" pitchFamily="18" charset="0"/>
                          <a:ea typeface="+mn-ea"/>
                          <a:cs typeface="Times New Roman" panose="02020603050405020304" pitchFamily="18" charset="0"/>
                        </a:rPr>
                        <a:t>Indicators</a:t>
                      </a:r>
                      <a:endParaRPr lang="fr-FR" sz="1200" b="1" kern="1200" dirty="0">
                        <a:solidFill>
                          <a:srgbClr val="66FF33"/>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marR="75565" indent="-635" algn="ctr" defTabSz="914400" rtl="0" eaLnBrk="1" latinLnBrk="0" hangingPunct="1">
                        <a:lnSpc>
                          <a:spcPct val="102000"/>
                        </a:lnSpc>
                        <a:spcBef>
                          <a:spcPts val="455"/>
                        </a:spcBef>
                        <a:spcAft>
                          <a:spcPts val="0"/>
                        </a:spcAft>
                      </a:pPr>
                      <a:r>
                        <a:rPr lang="en-US" sz="1200" b="1" kern="1200" dirty="0">
                          <a:solidFill>
                            <a:srgbClr val="66FF33"/>
                          </a:solidFill>
                          <a:effectLst/>
                          <a:latin typeface="Times New Roman" panose="02020603050405020304" pitchFamily="18" charset="0"/>
                          <a:ea typeface="+mn-ea"/>
                          <a:cs typeface="Times New Roman" panose="02020603050405020304" pitchFamily="18" charset="0"/>
                        </a:rPr>
                        <a:t>Data source and collection </a:t>
                      </a:r>
                      <a:r>
                        <a:rPr lang="en-US" sz="1200" b="1" kern="1200" dirty="0" smtClean="0">
                          <a:solidFill>
                            <a:srgbClr val="66FF33"/>
                          </a:solidFill>
                          <a:effectLst/>
                          <a:latin typeface="Times New Roman" panose="02020603050405020304" pitchFamily="18" charset="0"/>
                          <a:ea typeface="+mn-ea"/>
                          <a:cs typeface="Times New Roman" panose="02020603050405020304" pitchFamily="18" charset="0"/>
                        </a:rPr>
                        <a:t>method</a:t>
                      </a:r>
                      <a:endParaRPr lang="fr-FR" sz="1200" b="1" kern="1200" dirty="0">
                        <a:solidFill>
                          <a:srgbClr val="66FF33"/>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marR="64135" indent="60325" algn="ctr" defTabSz="914400" rtl="0" eaLnBrk="1" latinLnBrk="0" hangingPunct="1">
                        <a:lnSpc>
                          <a:spcPct val="102000"/>
                        </a:lnSpc>
                        <a:spcBef>
                          <a:spcPts val="455"/>
                        </a:spcBef>
                        <a:spcAft>
                          <a:spcPts val="0"/>
                        </a:spcAft>
                      </a:pPr>
                      <a:r>
                        <a:rPr lang="en-US" sz="1200" b="1" kern="1200" dirty="0">
                          <a:solidFill>
                            <a:srgbClr val="0A1F61"/>
                          </a:solidFill>
                          <a:effectLst/>
                          <a:latin typeface="Times New Roman" panose="02020603050405020304" pitchFamily="18" charset="0"/>
                          <a:ea typeface="+mn-ea"/>
                          <a:cs typeface="Times New Roman" panose="02020603050405020304" pitchFamily="18" charset="0"/>
                        </a:rPr>
                        <a:t>Data analysis</a:t>
                      </a:r>
                      <a:endParaRPr lang="fr-FR" sz="1200" b="1" kern="1200" dirty="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a:solidFill>
                          <a:srgbClr val="0A1F61"/>
                        </a:solidFill>
                        <a:effectLst/>
                        <a:latin typeface="Times New Roman" panose="02020603050405020304" pitchFamily="18" charset="0"/>
                        <a:ea typeface="+mn-ea"/>
                        <a:cs typeface="Times New Roman" panose="02020603050405020304" pitchFamily="18" charset="0"/>
                      </a:endParaRPr>
                    </a:p>
                    <a:p>
                      <a:pPr marL="89535" algn="ctr" defTabSz="914400" rtl="0" eaLnBrk="1" latinLnBrk="0" hangingPunct="1">
                        <a:spcBef>
                          <a:spcPts val="455"/>
                        </a:spcBef>
                        <a:spcAft>
                          <a:spcPts val="0"/>
                        </a:spcAft>
                      </a:pPr>
                      <a:r>
                        <a:rPr lang="en-US" sz="1200" b="1" kern="1200">
                          <a:solidFill>
                            <a:srgbClr val="0A1F61"/>
                          </a:solidFill>
                          <a:effectLst/>
                          <a:latin typeface="Times New Roman" panose="02020603050405020304" pitchFamily="18" charset="0"/>
                          <a:ea typeface="+mn-ea"/>
                          <a:cs typeface="Times New Roman" panose="02020603050405020304" pitchFamily="18" charset="0"/>
                        </a:rPr>
                        <a:t>Frequency</a:t>
                      </a:r>
                      <a:endParaRPr lang="fr-FR" sz="1200" b="1" kern="120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marR="72390" indent="-109855" algn="ctr" defTabSz="914400" rtl="0" eaLnBrk="1" latinLnBrk="0" hangingPunct="1">
                        <a:lnSpc>
                          <a:spcPct val="102000"/>
                        </a:lnSpc>
                        <a:spcBef>
                          <a:spcPts val="455"/>
                        </a:spcBef>
                        <a:spcAft>
                          <a:spcPts val="0"/>
                        </a:spcAft>
                      </a:pPr>
                      <a:r>
                        <a:rPr lang="en-US" sz="1200" b="1" kern="1200">
                          <a:solidFill>
                            <a:srgbClr val="0A1F61"/>
                          </a:solidFill>
                          <a:effectLst/>
                          <a:latin typeface="Times New Roman" panose="02020603050405020304" pitchFamily="18" charset="0"/>
                          <a:ea typeface="+mn-ea"/>
                          <a:cs typeface="Times New Roman" panose="02020603050405020304" pitchFamily="18" charset="0"/>
                        </a:rPr>
                        <a:t>Responsible person</a:t>
                      </a:r>
                      <a:endParaRPr lang="fr-FR" sz="1200" b="1" kern="120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66FF33"/>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66FF33"/>
                        </a:solidFill>
                        <a:effectLst/>
                        <a:latin typeface="Times New Roman" panose="02020603050405020304" pitchFamily="18" charset="0"/>
                        <a:ea typeface="+mn-ea"/>
                        <a:cs typeface="Times New Roman" panose="02020603050405020304" pitchFamily="18" charset="0"/>
                      </a:endParaRPr>
                    </a:p>
                    <a:p>
                      <a:pPr marL="89535" algn="ctr" defTabSz="914400" rtl="0" eaLnBrk="1" latinLnBrk="0" hangingPunct="1">
                        <a:spcBef>
                          <a:spcPts val="455"/>
                        </a:spcBef>
                        <a:spcAft>
                          <a:spcPts val="0"/>
                        </a:spcAft>
                      </a:pPr>
                      <a:r>
                        <a:rPr lang="en-US" sz="1200" b="1" kern="1200" dirty="0">
                          <a:solidFill>
                            <a:srgbClr val="66FF33"/>
                          </a:solidFill>
                          <a:effectLst/>
                          <a:latin typeface="Times New Roman" panose="02020603050405020304" pitchFamily="18" charset="0"/>
                          <a:ea typeface="+mn-ea"/>
                          <a:cs typeface="Times New Roman" panose="02020603050405020304" pitchFamily="18" charset="0"/>
                        </a:rPr>
                        <a:t>Baseline</a:t>
                      </a:r>
                      <a:endParaRPr lang="fr-FR" sz="1200" b="1" kern="1200" dirty="0">
                        <a:solidFill>
                          <a:srgbClr val="66FF33"/>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66FF33"/>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66FF33"/>
                        </a:solidFill>
                        <a:effectLst/>
                        <a:latin typeface="Times New Roman" panose="02020603050405020304" pitchFamily="18" charset="0"/>
                        <a:ea typeface="+mn-ea"/>
                        <a:cs typeface="Times New Roman" panose="02020603050405020304" pitchFamily="18" charset="0"/>
                      </a:endParaRPr>
                    </a:p>
                    <a:p>
                      <a:pPr marL="89535" algn="ctr" defTabSz="914400" rtl="0" eaLnBrk="1" latinLnBrk="0" hangingPunct="1">
                        <a:spcBef>
                          <a:spcPts val="455"/>
                        </a:spcBef>
                        <a:spcAft>
                          <a:spcPts val="0"/>
                        </a:spcAft>
                      </a:pPr>
                      <a:r>
                        <a:rPr lang="en-US" sz="1200" b="1" kern="1200" dirty="0">
                          <a:solidFill>
                            <a:srgbClr val="66FF33"/>
                          </a:solidFill>
                          <a:effectLst/>
                          <a:latin typeface="Times New Roman" panose="02020603050405020304" pitchFamily="18" charset="0"/>
                          <a:ea typeface="+mn-ea"/>
                          <a:cs typeface="Times New Roman" panose="02020603050405020304" pitchFamily="18" charset="0"/>
                        </a:rPr>
                        <a:t>Target</a:t>
                      </a:r>
                      <a:endParaRPr lang="fr-FR" sz="1200" b="1" kern="1200" dirty="0">
                        <a:solidFill>
                          <a:srgbClr val="66FF33"/>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0A1F61"/>
                        </a:solidFill>
                        <a:effectLst/>
                        <a:latin typeface="Times New Roman" panose="02020603050405020304" pitchFamily="18" charset="0"/>
                        <a:ea typeface="+mn-ea"/>
                        <a:cs typeface="Times New Roman" panose="02020603050405020304" pitchFamily="18" charset="0"/>
                      </a:endParaRPr>
                    </a:p>
                    <a:p>
                      <a:pPr marL="89535" algn="ctr" defTabSz="914400" rtl="0" eaLnBrk="1" latinLnBrk="0" hangingPunct="1">
                        <a:spcBef>
                          <a:spcPts val="455"/>
                        </a:spcBef>
                        <a:spcAft>
                          <a:spcPts val="0"/>
                        </a:spcAft>
                      </a:pPr>
                      <a:r>
                        <a:rPr lang="en-US" sz="1200" b="1" kern="1200" dirty="0">
                          <a:solidFill>
                            <a:srgbClr val="0A1F61"/>
                          </a:solidFill>
                          <a:effectLst/>
                          <a:latin typeface="Times New Roman" panose="02020603050405020304" pitchFamily="18" charset="0"/>
                          <a:ea typeface="+mn-ea"/>
                          <a:cs typeface="Times New Roman" panose="02020603050405020304" pitchFamily="18" charset="0"/>
                        </a:rPr>
                        <a:t>Achieved</a:t>
                      </a:r>
                      <a:endParaRPr lang="fr-FR" sz="1200" b="1" kern="1200" dirty="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a:solidFill>
                          <a:srgbClr val="0A1F61"/>
                        </a:solidFill>
                        <a:effectLst/>
                        <a:latin typeface="Times New Roman" panose="02020603050405020304" pitchFamily="18" charset="0"/>
                        <a:ea typeface="+mn-ea"/>
                        <a:cs typeface="Times New Roman" panose="02020603050405020304" pitchFamily="18" charset="0"/>
                      </a:endParaRPr>
                    </a:p>
                    <a:p>
                      <a:pPr marL="89535" algn="ctr" defTabSz="914400" rtl="0" eaLnBrk="1" latinLnBrk="0" hangingPunct="1">
                        <a:spcBef>
                          <a:spcPts val="455"/>
                        </a:spcBef>
                        <a:spcAft>
                          <a:spcPts val="0"/>
                        </a:spcAft>
                      </a:pPr>
                      <a:r>
                        <a:rPr lang="en-US" sz="1200" b="1" kern="1200">
                          <a:solidFill>
                            <a:srgbClr val="0A1F61"/>
                          </a:solidFill>
                          <a:effectLst/>
                          <a:latin typeface="Times New Roman" panose="02020603050405020304" pitchFamily="18" charset="0"/>
                          <a:ea typeface="+mn-ea"/>
                          <a:cs typeface="Times New Roman" panose="02020603050405020304" pitchFamily="18" charset="0"/>
                        </a:rPr>
                        <a:t>Progress</a:t>
                      </a:r>
                      <a:endParaRPr lang="fr-FR" sz="1200" b="1" kern="120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extLst>
                  <a:ext uri="{0D108BD9-81ED-4DB2-BD59-A6C34878D82A}">
                    <a16:rowId xmlns:a16="http://schemas.microsoft.com/office/drawing/2014/main" xmlns="" val="1597864236"/>
                  </a:ext>
                </a:extLst>
              </a:tr>
              <a:tr h="371198">
                <a:tc>
                  <a:txBody>
                    <a:bodyPr/>
                    <a:lstStyle/>
                    <a:p>
                      <a:pPr marL="89535" algn="ctr" defTabSz="914400" rtl="0" eaLnBrk="1" latinLnBrk="0" hangingPunct="1">
                        <a:spcBef>
                          <a:spcPts val="455"/>
                        </a:spcBef>
                        <a:spcAft>
                          <a:spcPts val="0"/>
                        </a:spcAft>
                      </a:pPr>
                      <a:r>
                        <a:rPr lang="en-US" sz="1200" b="1" kern="1200">
                          <a:solidFill>
                            <a:srgbClr val="66FF33"/>
                          </a:solidFill>
                          <a:effectLst/>
                          <a:latin typeface="Times New Roman" panose="02020603050405020304" pitchFamily="18" charset="0"/>
                          <a:ea typeface="+mn-ea"/>
                          <a:cs typeface="Times New Roman" panose="02020603050405020304" pitchFamily="18" charset="0"/>
                        </a:rPr>
                        <a:t>Objective</a:t>
                      </a:r>
                      <a:endParaRPr lang="fr-FR" sz="1200" b="1" kern="1200">
                        <a:solidFill>
                          <a:srgbClr val="66FF33"/>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66FF33"/>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66FF33"/>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66FF33"/>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66FF33"/>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extLst>
                  <a:ext uri="{0D108BD9-81ED-4DB2-BD59-A6C34878D82A}">
                    <a16:rowId xmlns:a16="http://schemas.microsoft.com/office/drawing/2014/main" xmlns="" val="4177367782"/>
                  </a:ext>
                </a:extLst>
              </a:tr>
              <a:tr h="378592">
                <a:tc>
                  <a:txBody>
                    <a:bodyPr/>
                    <a:lstStyle/>
                    <a:p>
                      <a:pPr marL="89535" algn="ctr" defTabSz="914400" rtl="0" eaLnBrk="1" latinLnBrk="0" hangingPunct="1">
                        <a:spcBef>
                          <a:spcPts val="455"/>
                        </a:spcBef>
                        <a:spcAft>
                          <a:spcPts val="0"/>
                        </a:spcAft>
                      </a:pPr>
                      <a:r>
                        <a:rPr lang="en-US" sz="1200" b="1" kern="1200">
                          <a:solidFill>
                            <a:srgbClr val="66FF33"/>
                          </a:solidFill>
                          <a:effectLst/>
                          <a:latin typeface="Times New Roman" panose="02020603050405020304" pitchFamily="18" charset="0"/>
                          <a:ea typeface="+mn-ea"/>
                          <a:cs typeface="Times New Roman" panose="02020603050405020304" pitchFamily="18" charset="0"/>
                        </a:rPr>
                        <a:t>Outcome</a:t>
                      </a:r>
                      <a:endParaRPr lang="fr-FR" sz="1200" b="1" kern="1200">
                        <a:solidFill>
                          <a:srgbClr val="66FF33"/>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66FF33"/>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66FF33"/>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66FF33"/>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66FF33"/>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extLst>
                  <a:ext uri="{0D108BD9-81ED-4DB2-BD59-A6C34878D82A}">
                    <a16:rowId xmlns:a16="http://schemas.microsoft.com/office/drawing/2014/main" xmlns="" val="2701513488"/>
                  </a:ext>
                </a:extLst>
              </a:tr>
              <a:tr h="458453">
                <a:tc>
                  <a:txBody>
                    <a:bodyPr/>
                    <a:lstStyle/>
                    <a:p>
                      <a:pPr marL="89535" algn="ctr" defTabSz="914400" rtl="0" eaLnBrk="1" latinLnBrk="0" hangingPunct="1">
                        <a:spcBef>
                          <a:spcPts val="455"/>
                        </a:spcBef>
                        <a:spcAft>
                          <a:spcPts val="0"/>
                        </a:spcAft>
                      </a:pPr>
                      <a:r>
                        <a:rPr lang="en-US" sz="1200" b="1" kern="1200">
                          <a:solidFill>
                            <a:srgbClr val="66FF33"/>
                          </a:solidFill>
                          <a:effectLst/>
                          <a:latin typeface="Times New Roman" panose="02020603050405020304" pitchFamily="18" charset="0"/>
                          <a:ea typeface="+mn-ea"/>
                          <a:cs typeface="Times New Roman" panose="02020603050405020304" pitchFamily="18" charset="0"/>
                        </a:rPr>
                        <a:t>Output</a:t>
                      </a:r>
                      <a:endParaRPr lang="fr-FR" sz="1200" b="1" kern="1200">
                        <a:solidFill>
                          <a:srgbClr val="66FF33"/>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66FF33"/>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66FF33"/>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66FF33"/>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66FF33"/>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89535" algn="ctr" defTabSz="914400" rtl="0" eaLnBrk="1" latinLnBrk="0" hangingPunct="1">
                        <a:spcBef>
                          <a:spcPts val="455"/>
                        </a:spcBef>
                        <a:spcAft>
                          <a:spcPts val="0"/>
                        </a:spcAft>
                      </a:pPr>
                      <a:r>
                        <a:rPr lang="en-US" sz="1200" b="1" kern="1200" dirty="0">
                          <a:solidFill>
                            <a:srgbClr val="0A1F61"/>
                          </a:solidFill>
                          <a:effectLst/>
                          <a:latin typeface="Times New Roman" panose="02020603050405020304" pitchFamily="18" charset="0"/>
                          <a:ea typeface="+mn-ea"/>
                          <a:cs typeface="Times New Roman" panose="02020603050405020304" pitchFamily="18" charset="0"/>
                        </a:rPr>
                        <a:t> </a:t>
                      </a:r>
                      <a:endParaRPr lang="fr-FR" sz="1200" b="1" kern="1200" dirty="0">
                        <a:solidFill>
                          <a:srgbClr val="0A1F61"/>
                        </a:solidFill>
                        <a:effectLst/>
                        <a:latin typeface="Times New Roman" panose="02020603050405020304" pitchFamily="18" charset="0"/>
                        <a:ea typeface="+mn-ea"/>
                        <a:cs typeface="Times New Roman" panose="02020603050405020304" pitchFamily="18" charset="0"/>
                      </a:endParaRPr>
                    </a:p>
                  </a:txBody>
                  <a:tcPr marL="0" marR="0" marT="0" marB="0"/>
                </a:tc>
                <a:extLst>
                  <a:ext uri="{0D108BD9-81ED-4DB2-BD59-A6C34878D82A}">
                    <a16:rowId xmlns:a16="http://schemas.microsoft.com/office/drawing/2014/main" xmlns="" val="2184154272"/>
                  </a:ext>
                </a:extLst>
              </a:tr>
            </a:tbl>
          </a:graphicData>
        </a:graphic>
      </p:graphicFrame>
      <p:sp>
        <p:nvSpPr>
          <p:cNvPr id="19" name="Rectangle 18"/>
          <p:cNvSpPr/>
          <p:nvPr/>
        </p:nvSpPr>
        <p:spPr>
          <a:xfrm>
            <a:off x="1358538" y="1207370"/>
            <a:ext cx="7252062" cy="707886"/>
          </a:xfrm>
          <a:prstGeom prst="rect">
            <a:avLst/>
          </a:prstGeom>
        </p:spPr>
        <p:txBody>
          <a:bodyPr wrap="square">
            <a:spAutoFit/>
          </a:bodyPr>
          <a:lstStyle/>
          <a:p>
            <a:pPr marL="1019175" marR="1019175" algn="ctr">
              <a:spcBef>
                <a:spcPts val="470"/>
              </a:spcBef>
            </a:pPr>
            <a:r>
              <a:rPr lang="en-US" sz="2000" b="1" dirty="0" smtClean="0">
                <a:solidFill>
                  <a:srgbClr val="000099"/>
                </a:solidFill>
                <a:latin typeface="Times New Roman" panose="02020603050405020304" pitchFamily="18" charset="0"/>
                <a:cs typeface="Times New Roman" panose="02020603050405020304" pitchFamily="18" charset="0"/>
              </a:rPr>
              <a:t> Results </a:t>
            </a:r>
            <a:r>
              <a:rPr lang="en-US" sz="2000" b="1" dirty="0">
                <a:solidFill>
                  <a:srgbClr val="000099"/>
                </a:solidFill>
                <a:latin typeface="Times New Roman" panose="02020603050405020304" pitchFamily="18" charset="0"/>
                <a:cs typeface="Times New Roman" panose="02020603050405020304" pitchFamily="18" charset="0"/>
              </a:rPr>
              <a:t>Matrix and Results Monitoring </a:t>
            </a:r>
            <a:r>
              <a:rPr lang="en-US" sz="2000" b="1" u="sng" dirty="0">
                <a:solidFill>
                  <a:srgbClr val="000099"/>
                </a:solidFill>
                <a:latin typeface="Times New Roman" panose="02020603050405020304" pitchFamily="18" charset="0"/>
                <a:cs typeface="Times New Roman" panose="02020603050405020304" pitchFamily="18" charset="0"/>
              </a:rPr>
              <a:t>Framework comparison</a:t>
            </a:r>
            <a:endParaRPr lang="fr-FR" sz="2000" b="1" u="sng" dirty="0">
              <a:solidFill>
                <a:srgbClr val="00009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122018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34</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436534" y="1585074"/>
            <a:ext cx="8099135" cy="4307974"/>
          </a:xfrm>
          <a:prstGeom prst="rect">
            <a:avLst/>
          </a:prstGeom>
          <a:ln w="19050">
            <a:solidFill>
              <a:schemeClr val="tx1"/>
            </a:solidFill>
            <a:prstDash val="sysDot"/>
          </a:ln>
        </p:spPr>
        <p:txBody>
          <a:bodyPr wrap="square">
            <a:spAutoFit/>
          </a:bodyPr>
          <a:lstStyle/>
          <a:p>
            <a:pPr marL="171450" indent="-171450" eaLnBrk="0" fontAlgn="base" hangingPunct="0">
              <a:spcBef>
                <a:spcPct val="0"/>
              </a:spcBef>
              <a:spcAft>
                <a:spcPct val="0"/>
              </a:spcAft>
              <a:buFont typeface="Wingdings" panose="05000000000000000000" pitchFamily="2" charset="2"/>
              <a:buChar char="Ø"/>
              <a:tabLst>
                <a:tab pos="1366838" algn="l"/>
              </a:tabLst>
            </a:pPr>
            <a:endParaRPr lang="en-US" sz="2000" b="1" dirty="0" smtClean="0">
              <a:solidFill>
                <a:srgbClr val="00B0F0"/>
              </a:solidFill>
              <a:latin typeface="Times New Roman" panose="02020603050405020304" pitchFamily="18" charset="0"/>
              <a:ea typeface="Trebuchet MS" panose="020B0603020202020204" pitchFamily="34" charset="0"/>
              <a:cs typeface="Times New Roman" panose="02020603050405020304" pitchFamily="18" charset="0"/>
            </a:endParaRPr>
          </a:p>
          <a:p>
            <a:pPr marL="171450" indent="-171450" eaLnBrk="0" fontAlgn="base" hangingPunct="0">
              <a:spcBef>
                <a:spcPct val="0"/>
              </a:spcBef>
              <a:spcAft>
                <a:spcPct val="0"/>
              </a:spcAft>
              <a:buFont typeface="Wingdings" panose="05000000000000000000" pitchFamily="2" charset="2"/>
              <a:buChar char="Ø"/>
              <a:tabLst>
                <a:tab pos="1366838" algn="l"/>
              </a:tabLst>
            </a:pPr>
            <a:r>
              <a:rPr lang="en-US" sz="2000" b="1" dirty="0" smtClean="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Data</a:t>
            </a:r>
            <a:r>
              <a:rPr lang="en-US" sz="2000" b="1" spc="-30" dirty="0" smtClean="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analysis</a:t>
            </a:r>
            <a:endParaRPr lang="fr-FR" sz="2000" dirty="0">
              <a:solidFill>
                <a:srgbClr val="00B0F0"/>
              </a:solidFill>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tabLst>
                <a:tab pos="1366838" algn="l"/>
              </a:tabLst>
            </a:pPr>
            <a:endParaRPr lang="fr-FR" altLang="fr-FR" sz="2000" b="1" dirty="0">
              <a:solidFill>
                <a:srgbClr val="00B050"/>
              </a:solidFill>
              <a:latin typeface="Times New Roman" panose="02020603050405020304" pitchFamily="18" charset="0"/>
              <a:cs typeface="Times New Roman" panose="02020603050405020304" pitchFamily="18" charset="0"/>
            </a:endParaRPr>
          </a:p>
          <a:p>
            <a:pPr marL="2114550" marR="223520" lvl="4"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b="1" dirty="0">
                <a:latin typeface="Times New Roman" panose="02020603050405020304" pitchFamily="18" charset="0"/>
                <a:ea typeface="Trebuchet MS" panose="020B0603020202020204" pitchFamily="34" charset="0"/>
                <a:cs typeface="Times New Roman" panose="02020603050405020304" pitchFamily="18" charset="0"/>
              </a:rPr>
              <a:t>This column is </a:t>
            </a:r>
            <a:r>
              <a:rPr lang="en-US" b="1" dirty="0">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to be filled with a description of how the data collected will be </a:t>
            </a:r>
            <a:r>
              <a:rPr lang="en-US" b="1" dirty="0" err="1">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analysed</a:t>
            </a:r>
            <a:r>
              <a:rPr lang="en-US" b="1" dirty="0">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 </a:t>
            </a:r>
            <a:endParaRPr lang="en-US" b="1" dirty="0" smtClean="0">
              <a:solidFill>
                <a:srgbClr val="FF66CC"/>
              </a:solidFill>
              <a:latin typeface="Times New Roman" panose="02020603050405020304" pitchFamily="18" charset="0"/>
              <a:ea typeface="Trebuchet MS" panose="020B0603020202020204" pitchFamily="34" charset="0"/>
              <a:cs typeface="Times New Roman" panose="02020603050405020304" pitchFamily="18" charset="0"/>
            </a:endParaRPr>
          </a:p>
          <a:p>
            <a:pPr marL="2114550" marR="223520" lvl="4"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The </a:t>
            </a:r>
            <a:r>
              <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main categories of analysis are qualitative and quantitative</a:t>
            </a:r>
            <a:r>
              <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a:t>
            </a:r>
          </a:p>
          <a:p>
            <a:pPr marL="2114550" marR="223520" lvl="4"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b="1" dirty="0">
                <a:latin typeface="Times New Roman" panose="02020603050405020304" pitchFamily="18" charset="0"/>
                <a:ea typeface="Trebuchet MS" panose="020B0603020202020204" pitchFamily="34" charset="0"/>
                <a:cs typeface="Times New Roman" panose="02020603050405020304" pitchFamily="18" charset="0"/>
              </a:rPr>
              <a:t>Some qualitative and/or higher-level indicators may require </a:t>
            </a:r>
            <a:r>
              <a:rPr lang="en-US" dirty="0">
                <a:latin typeface="Times New Roman" panose="02020603050405020304" pitchFamily="18" charset="0"/>
                <a:ea typeface="Trebuchet MS" panose="020B0603020202020204" pitchFamily="34" charset="0"/>
                <a:cs typeface="Times New Roman" panose="02020603050405020304" pitchFamily="18" charset="0"/>
              </a:rPr>
              <a:t>a </a:t>
            </a:r>
            <a:r>
              <a:rPr lang="en-US"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more </a:t>
            </a:r>
            <a:r>
              <a:rPr lang="en-US"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specialized type of analysis </a:t>
            </a:r>
            <a:r>
              <a:rPr lang="en-US" dirty="0">
                <a:latin typeface="Times New Roman" panose="02020603050405020304" pitchFamily="18" charset="0"/>
                <a:ea typeface="Trebuchet MS" panose="020B0603020202020204" pitchFamily="34" charset="0"/>
                <a:cs typeface="Times New Roman" panose="02020603050405020304" pitchFamily="18" charset="0"/>
              </a:rPr>
              <a:t>or</a:t>
            </a:r>
            <a:r>
              <a:rPr lang="en-US" spc="5" dirty="0">
                <a:latin typeface="Times New Roman" panose="02020603050405020304" pitchFamily="18" charset="0"/>
                <a:ea typeface="Trebuchet MS" panose="020B0603020202020204" pitchFamily="34" charset="0"/>
                <a:cs typeface="Times New Roman" panose="02020603050405020304" pitchFamily="18" charset="0"/>
              </a:rPr>
              <a:t> </a:t>
            </a:r>
            <a:r>
              <a:rPr lang="en-US" dirty="0">
                <a:latin typeface="Times New Roman" panose="02020603050405020304" pitchFamily="18" charset="0"/>
                <a:ea typeface="Trebuchet MS" panose="020B0603020202020204" pitchFamily="34" charset="0"/>
                <a:cs typeface="Times New Roman" panose="02020603050405020304" pitchFamily="18" charset="0"/>
              </a:rPr>
              <a:t>more</a:t>
            </a:r>
            <a:r>
              <a:rPr lang="en-US" spc="-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resource-</a:t>
            </a:r>
            <a:r>
              <a:rPr lang="en-US" b="1" spc="-35"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and</a:t>
            </a:r>
            <a:r>
              <a:rPr lang="en-US" b="1" spc="-35"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time-intensive</a:t>
            </a:r>
            <a:r>
              <a:rPr lang="en-US" b="1" spc="-35"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data</a:t>
            </a:r>
            <a:r>
              <a:rPr lang="en-US" b="1" spc="-40"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 </a:t>
            </a:r>
            <a:r>
              <a:rPr lang="en-US"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collection</a:t>
            </a:r>
            <a:r>
              <a:rPr lang="en-US"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dirty="0">
                <a:latin typeface="Times New Roman" panose="02020603050405020304" pitchFamily="18" charset="0"/>
                <a:ea typeface="Trebuchet MS" panose="020B0603020202020204" pitchFamily="34" charset="0"/>
                <a:cs typeface="Times New Roman" panose="02020603050405020304" pitchFamily="18" charset="0"/>
              </a:rPr>
              <a:t>than</a:t>
            </a:r>
            <a:r>
              <a:rPr lang="en-US" spc="-40" dirty="0">
                <a:latin typeface="Times New Roman" panose="02020603050405020304" pitchFamily="18" charset="0"/>
                <a:ea typeface="Trebuchet MS" panose="020B0603020202020204" pitchFamily="34" charset="0"/>
                <a:cs typeface="Times New Roman" panose="02020603050405020304" pitchFamily="18" charset="0"/>
              </a:rPr>
              <a:t> </a:t>
            </a:r>
            <a:r>
              <a:rPr lang="en-US" dirty="0">
                <a:latin typeface="Times New Roman" panose="02020603050405020304" pitchFamily="18" charset="0"/>
                <a:ea typeface="Trebuchet MS" panose="020B0603020202020204" pitchFamily="34" charset="0"/>
                <a:cs typeface="Times New Roman" panose="02020603050405020304" pitchFamily="18" charset="0"/>
              </a:rPr>
              <a:t>the</a:t>
            </a:r>
            <a:r>
              <a:rPr lang="en-US" spc="-40" dirty="0">
                <a:latin typeface="Times New Roman" panose="02020603050405020304" pitchFamily="18" charset="0"/>
                <a:ea typeface="Trebuchet MS" panose="020B0603020202020204" pitchFamily="34" charset="0"/>
                <a:cs typeface="Times New Roman" panose="02020603050405020304" pitchFamily="18" charset="0"/>
              </a:rPr>
              <a:t> </a:t>
            </a:r>
            <a:r>
              <a:rPr lang="en-US" dirty="0">
                <a:latin typeface="Times New Roman" panose="02020603050405020304" pitchFamily="18" charset="0"/>
                <a:ea typeface="Trebuchet MS" panose="020B0603020202020204" pitchFamily="34" charset="0"/>
                <a:cs typeface="Times New Roman" panose="02020603050405020304" pitchFamily="18" charset="0"/>
              </a:rPr>
              <a:t>immediate</a:t>
            </a:r>
            <a:r>
              <a:rPr lang="en-US" spc="-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intervention</a:t>
            </a:r>
            <a:r>
              <a:rPr lang="en-US"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team</a:t>
            </a:r>
            <a:r>
              <a:rPr lang="en-US" b="1" spc="-4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is</a:t>
            </a:r>
            <a:r>
              <a:rPr lang="en-US"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able</a:t>
            </a:r>
            <a:r>
              <a:rPr lang="en-US" b="1" spc="-4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to</a:t>
            </a:r>
            <a:r>
              <a:rPr lang="en-US" b="1" spc="-26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provide</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L="2114550" marR="223520" lvl="4"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In such cases, a good practice is to incorporate this data analysis into scheduled evaluations,</a:t>
            </a:r>
            <a:r>
              <a:rPr lang="en-US" b="1" spc="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where</a:t>
            </a:r>
            <a:r>
              <a:rPr lang="en-US" b="1" spc="-5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expertise</a:t>
            </a:r>
            <a:r>
              <a:rPr lang="en-US" b="1" spc="-4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and</a:t>
            </a:r>
            <a:r>
              <a:rPr lang="en-US" b="1" spc="-5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resources</a:t>
            </a:r>
            <a:r>
              <a:rPr lang="en-US" b="1" spc="-4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external</a:t>
            </a:r>
            <a:r>
              <a:rPr lang="en-US" b="1" spc="-5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to</a:t>
            </a:r>
            <a:r>
              <a:rPr lang="en-US" b="1" spc="-4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the</a:t>
            </a:r>
            <a:r>
              <a:rPr lang="en-US" b="1" spc="-5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team</a:t>
            </a:r>
            <a:r>
              <a:rPr lang="en-US" b="1" spc="-4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can</a:t>
            </a:r>
            <a:r>
              <a:rPr lang="en-US" b="1" spc="-50"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be</a:t>
            </a:r>
            <a:r>
              <a:rPr lang="en-US" b="1" spc="-45" dirty="0">
                <a:latin typeface="Times New Roman" panose="02020603050405020304" pitchFamily="18" charset="0"/>
                <a:ea typeface="Trebuchet MS" panose="020B0603020202020204" pitchFamily="34" charset="0"/>
                <a:cs typeface="Times New Roman" panose="02020603050405020304" pitchFamily="18" charset="0"/>
              </a:rPr>
              <a:t> </a:t>
            </a:r>
            <a:r>
              <a:rPr lang="en-US" b="1" dirty="0">
                <a:latin typeface="Times New Roman" panose="02020603050405020304" pitchFamily="18" charset="0"/>
                <a:ea typeface="Trebuchet MS" panose="020B0603020202020204" pitchFamily="34" charset="0"/>
                <a:cs typeface="Times New Roman" panose="02020603050405020304" pitchFamily="18" charset="0"/>
              </a:rPr>
              <a:t>recruited</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a:t>
            </a:r>
            <a:endParaRPr lang="fr-FR" sz="2400" dirty="0">
              <a:latin typeface="Trebuchet MS" panose="020B0603020202020204" pitchFamily="34" charset="0"/>
              <a:ea typeface="Trebuchet MS" panose="020B0603020202020204" pitchFamily="34" charset="0"/>
              <a:cs typeface="Trebuchet MS" panose="020B0603020202020204" pitchFamily="34" charset="0"/>
            </a:endParaRPr>
          </a:p>
          <a:p>
            <a:pPr lvl="0" algn="just" eaLnBrk="0" fontAlgn="base" hangingPunct="0">
              <a:spcBef>
                <a:spcPct val="0"/>
              </a:spcBef>
              <a:spcAft>
                <a:spcPct val="0"/>
              </a:spcAft>
              <a:tabLst>
                <a:tab pos="1366838" algn="l"/>
              </a:tabLst>
            </a:pPr>
            <a:endParaRPr lang="fr-FR" altLang="fr-FR" sz="1200" dirty="0"/>
          </a:p>
        </p:txBody>
      </p:sp>
    </p:spTree>
    <p:extLst>
      <p:ext uri="{BB962C8B-B14F-4D97-AF65-F5344CB8AC3E}">
        <p14:creationId xmlns:p14="http://schemas.microsoft.com/office/powerpoint/2010/main" val="125650812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35</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436534" y="1532820"/>
            <a:ext cx="8099135" cy="5211620"/>
          </a:xfrm>
          <a:prstGeom prst="rect">
            <a:avLst/>
          </a:prstGeom>
          <a:ln w="19050">
            <a:solidFill>
              <a:schemeClr val="tx1"/>
            </a:solidFill>
            <a:prstDash val="sysDot"/>
          </a:ln>
        </p:spPr>
        <p:txBody>
          <a:bodyPr wrap="square">
            <a:spAutoFit/>
          </a:bodyPr>
          <a:lstStyle/>
          <a:p>
            <a:pPr marL="171450" indent="-171450" eaLnBrk="0" fontAlgn="base" hangingPunct="0">
              <a:spcBef>
                <a:spcPct val="0"/>
              </a:spcBef>
              <a:spcAft>
                <a:spcPct val="0"/>
              </a:spcAft>
              <a:buFont typeface="Wingdings" panose="05000000000000000000" pitchFamily="2" charset="2"/>
              <a:buChar char="Ø"/>
              <a:tabLst>
                <a:tab pos="1366838" algn="l"/>
              </a:tabLst>
            </a:pPr>
            <a:endParaRPr lang="en-US" sz="2000" b="1" dirty="0" smtClean="0">
              <a:solidFill>
                <a:srgbClr val="00B0F0"/>
              </a:solidFill>
              <a:latin typeface="Times New Roman" panose="02020603050405020304" pitchFamily="18" charset="0"/>
              <a:cs typeface="Times New Roman" panose="02020603050405020304" pitchFamily="18" charset="0"/>
            </a:endParaRPr>
          </a:p>
          <a:p>
            <a:pPr marL="171450" indent="-171450" eaLnBrk="0" fontAlgn="base" hangingPunct="0">
              <a:spcBef>
                <a:spcPct val="0"/>
              </a:spcBef>
              <a:spcAft>
                <a:spcPct val="0"/>
              </a:spcAft>
              <a:buFont typeface="Wingdings" panose="05000000000000000000" pitchFamily="2" charset="2"/>
              <a:buChar char="Ø"/>
              <a:tabLst>
                <a:tab pos="1366838" algn="l"/>
              </a:tabLst>
            </a:pPr>
            <a:r>
              <a:rPr lang="en-US" sz="2000" b="1" dirty="0" smtClean="0">
                <a:solidFill>
                  <a:srgbClr val="00B0F0"/>
                </a:solidFill>
                <a:latin typeface="Times New Roman" panose="02020603050405020304" pitchFamily="18" charset="0"/>
                <a:cs typeface="Times New Roman" panose="02020603050405020304" pitchFamily="18" charset="0"/>
              </a:rPr>
              <a:t>Frequency</a:t>
            </a:r>
            <a:endParaRPr lang="fr-FR" sz="2000" dirty="0">
              <a:solidFill>
                <a:srgbClr val="00B0F0"/>
              </a:solidFill>
              <a:latin typeface="Times New Roman" panose="02020603050405020304" pitchFamily="18" charset="0"/>
              <a:cs typeface="Times New Roman" panose="02020603050405020304" pitchFamily="18" charset="0"/>
            </a:endParaRPr>
          </a:p>
          <a:p>
            <a:pPr marL="2114550" marR="223520" lvl="4"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R</a:t>
            </a:r>
            <a:r>
              <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efers </a:t>
            </a:r>
            <a:r>
              <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to how often data will be collected </a:t>
            </a:r>
            <a:r>
              <a:rPr lang="en-US" b="1" dirty="0">
                <a:latin typeface="Times New Roman" panose="02020603050405020304" pitchFamily="18" charset="0"/>
                <a:ea typeface="Trebuchet MS" panose="020B0603020202020204" pitchFamily="34" charset="0"/>
                <a:cs typeface="Times New Roman" panose="02020603050405020304" pitchFamily="18" charset="0"/>
              </a:rPr>
              <a:t>(such as weekly, monthly, annually, quarterly, one-off and end of intervention). </a:t>
            </a:r>
            <a:r>
              <a:rPr lang="en-US" b="1" u="sng" dirty="0">
                <a:latin typeface="Times New Roman" panose="02020603050405020304" pitchFamily="18" charset="0"/>
                <a:ea typeface="Trebuchet MS" panose="020B0603020202020204" pitchFamily="34" charset="0"/>
                <a:cs typeface="Times New Roman" panose="02020603050405020304" pitchFamily="18" charset="0"/>
              </a:rPr>
              <a:t>Frequency should correspond to the activities and indicators.</a:t>
            </a:r>
            <a:endParaRPr lang="fr-FR" b="1" u="sng" dirty="0">
              <a:latin typeface="Times New Roman" panose="02020603050405020304" pitchFamily="18" charset="0"/>
              <a:ea typeface="Trebuchet MS" panose="020B0603020202020204" pitchFamily="34" charset="0"/>
              <a:cs typeface="Times New Roman" panose="02020603050405020304" pitchFamily="18" charset="0"/>
            </a:endParaRPr>
          </a:p>
          <a:p>
            <a:pPr marR="223520" lvl="4" algn="just" eaLnBrk="0" fontAlgn="base" hangingPunct="0">
              <a:lnSpc>
                <a:spcPct val="102000"/>
              </a:lnSpc>
              <a:spcBef>
                <a:spcPct val="0"/>
              </a:spcBef>
              <a:spcAft>
                <a:spcPct val="0"/>
              </a:spcAft>
              <a:buSzPct val="100000"/>
              <a:tabLst>
                <a:tab pos="1366838" algn="l"/>
              </a:tabLs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2114550" marR="223520" lvl="4"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b="1" dirty="0">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For example</a:t>
            </a:r>
            <a:r>
              <a:rPr lang="en-US" b="1" dirty="0">
                <a:latin typeface="Times New Roman" panose="02020603050405020304" pitchFamily="18" charset="0"/>
                <a:ea typeface="Trebuchet MS" panose="020B0603020202020204" pitchFamily="34" charset="0"/>
                <a:cs typeface="Times New Roman" panose="02020603050405020304" pitchFamily="18" charset="0"/>
              </a:rPr>
              <a:t>, if one training is to be held, and the indicator being measured is “percentage of trainees, by sex, who pass the post-training test”, then the measurement would be taken once (one-off) following the completion of the training and the test.</a:t>
            </a: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R="223520" lvl="4" algn="just" eaLnBrk="0" fontAlgn="base" hangingPunct="0">
              <a:lnSpc>
                <a:spcPct val="102000"/>
              </a:lnSpc>
              <a:spcBef>
                <a:spcPct val="0"/>
              </a:spcBef>
              <a:spcAft>
                <a:spcPct val="0"/>
              </a:spcAft>
              <a:buSzPct val="100000"/>
              <a:tabLst>
                <a:tab pos="1366838" algn="l"/>
              </a:tabLs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2114550" marR="223520" lvl="4"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b="1" dirty="0">
                <a:solidFill>
                  <a:srgbClr val="FF9518"/>
                </a:solidFill>
                <a:latin typeface="Times New Roman" panose="02020603050405020304" pitchFamily="18" charset="0"/>
                <a:ea typeface="Trebuchet MS" panose="020B0603020202020204" pitchFamily="34" charset="0"/>
                <a:cs typeface="Times New Roman" panose="02020603050405020304" pitchFamily="18" charset="0"/>
              </a:rPr>
              <a:t>If an ongoing activity is being monitored, </a:t>
            </a:r>
            <a:r>
              <a:rPr lang="en-US" b="1" dirty="0">
                <a:latin typeface="Times New Roman" panose="02020603050405020304" pitchFamily="18" charset="0"/>
                <a:ea typeface="Trebuchet MS" panose="020B0603020202020204" pitchFamily="34" charset="0"/>
                <a:cs typeface="Times New Roman" panose="02020603050405020304" pitchFamily="18" charset="0"/>
              </a:rPr>
              <a:t>for example “transport assistance to refugees during a protracted crisis”, then it would make sense to monitor the number of persons being transported on a regular basis (such as weekly or even daily).</a:t>
            </a:r>
            <a:endParaRPr lang="fr-FR" altLang="fr-FR"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389910908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36</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436535" y="2361203"/>
            <a:ext cx="8099135" cy="2031325"/>
          </a:xfrm>
          <a:prstGeom prst="rect">
            <a:avLst/>
          </a:prstGeom>
          <a:ln w="19050">
            <a:solidFill>
              <a:schemeClr val="tx1"/>
            </a:solidFill>
            <a:prstDash val="sysDot"/>
          </a:ln>
        </p:spPr>
        <p:txBody>
          <a:bodyPr wrap="square">
            <a:spAutoFit/>
          </a:bodyPr>
          <a:lstStyle/>
          <a:p>
            <a:pPr marL="171450" indent="-171450" eaLnBrk="0" fontAlgn="base" hangingPunct="0">
              <a:spcBef>
                <a:spcPct val="0"/>
              </a:spcBef>
              <a:spcAft>
                <a:spcPct val="0"/>
              </a:spcAft>
              <a:buFont typeface="Wingdings" panose="05000000000000000000" pitchFamily="2" charset="2"/>
              <a:buChar char="Ø"/>
              <a:tabLst>
                <a:tab pos="1366838" algn="l"/>
              </a:tabLst>
            </a:pPr>
            <a:endParaRPr lang="en-US" sz="2000" b="1" dirty="0" smtClean="0">
              <a:solidFill>
                <a:srgbClr val="00B0F0"/>
              </a:solidFill>
              <a:latin typeface="Times New Roman" panose="02020603050405020304" pitchFamily="18" charset="0"/>
              <a:ea typeface="Trebuchet MS" panose="020B0603020202020204" pitchFamily="34" charset="0"/>
              <a:cs typeface="Times New Roman" panose="02020603050405020304" pitchFamily="18" charset="0"/>
            </a:endParaRPr>
          </a:p>
          <a:p>
            <a:pPr marL="171450" indent="-171450" eaLnBrk="0" fontAlgn="base" hangingPunct="0">
              <a:spcBef>
                <a:spcPct val="0"/>
              </a:spcBef>
              <a:spcAft>
                <a:spcPct val="0"/>
              </a:spcAft>
              <a:buFont typeface="Wingdings" panose="05000000000000000000" pitchFamily="2" charset="2"/>
              <a:buChar char="Ø"/>
              <a:tabLst>
                <a:tab pos="1366838" algn="l"/>
              </a:tabLst>
            </a:pPr>
            <a:r>
              <a:rPr lang="en-US" sz="2000" b="1" dirty="0" smtClean="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Responsible </a:t>
            </a:r>
            <a:r>
              <a:rPr lang="en-US" sz="2000" b="1"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person</a:t>
            </a:r>
            <a:endParaRPr lang="fr-FR" sz="2000" b="1"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endParaRPr>
          </a:p>
          <a:p>
            <a:pPr lvl="0" eaLnBrk="0" fontAlgn="base" hangingPunct="0">
              <a:spcBef>
                <a:spcPct val="0"/>
              </a:spcBef>
              <a:spcAft>
                <a:spcPct val="0"/>
              </a:spcAft>
              <a:tabLst>
                <a:tab pos="1366838" algn="l"/>
              </a:tabLst>
            </a:pPr>
            <a:endParaRPr lang="fr-FR" altLang="fr-FR" sz="2000" b="1" dirty="0">
              <a:solidFill>
                <a:srgbClr val="00B050"/>
              </a:solidFill>
              <a:latin typeface="Times New Roman" panose="02020603050405020304" pitchFamily="18" charset="0"/>
              <a:cs typeface="Times New Roman" panose="02020603050405020304" pitchFamily="18" charset="0"/>
            </a:endParaRPr>
          </a:p>
          <a:p>
            <a:pPr lvl="1" algn="ctr" eaLnBrk="0" fontAlgn="base" hangingPunct="0">
              <a:spcBef>
                <a:spcPct val="0"/>
              </a:spcBef>
              <a:spcAft>
                <a:spcPct val="0"/>
              </a:spcAft>
              <a:tabLst>
                <a:tab pos="1366838" algn="l"/>
              </a:tabLst>
            </a:pPr>
            <a:r>
              <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This column indicates the name of the person from the intervention team who will be responsible for organizing data collection, data analysis and data </a:t>
            </a:r>
            <a:r>
              <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storage.</a:t>
            </a:r>
          </a:p>
          <a:p>
            <a:pPr lvl="1" algn="ctr" eaLnBrk="0" fontAlgn="base" hangingPunct="0">
              <a:spcBef>
                <a:spcPct val="0"/>
              </a:spcBef>
              <a:spcAft>
                <a:spcPct val="0"/>
              </a:spcAft>
              <a:tabLst>
                <a:tab pos="1366838" algn="l"/>
              </a:tabLst>
            </a:pPr>
            <a:endParaRPr lang="fr-FR" altLang="fr-FR" sz="1200" dirty="0">
              <a:solidFill>
                <a:srgbClr val="C00000"/>
              </a:solidFill>
            </a:endParaRPr>
          </a:p>
        </p:txBody>
      </p:sp>
    </p:spTree>
    <p:extLst>
      <p:ext uri="{BB962C8B-B14F-4D97-AF65-F5344CB8AC3E}">
        <p14:creationId xmlns:p14="http://schemas.microsoft.com/office/powerpoint/2010/main" val="423446076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37</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436534" y="1585074"/>
            <a:ext cx="8099135" cy="4671856"/>
          </a:xfrm>
          <a:prstGeom prst="rect">
            <a:avLst/>
          </a:prstGeom>
          <a:ln w="19050">
            <a:solidFill>
              <a:schemeClr val="tx1"/>
            </a:solidFill>
            <a:prstDash val="sysDot"/>
          </a:ln>
        </p:spPr>
        <p:txBody>
          <a:bodyPr wrap="square">
            <a:spAutoFit/>
          </a:bodyPr>
          <a:lstStyle/>
          <a:p>
            <a:pPr marL="171450" indent="-171450" eaLnBrk="0" fontAlgn="base" hangingPunct="0">
              <a:spcBef>
                <a:spcPct val="0"/>
              </a:spcBef>
              <a:spcAft>
                <a:spcPct val="0"/>
              </a:spcAft>
              <a:buFont typeface="Wingdings" panose="05000000000000000000" pitchFamily="2" charset="2"/>
              <a:buChar char="Ø"/>
              <a:tabLst>
                <a:tab pos="1366838" algn="l"/>
              </a:tabLst>
            </a:pPr>
            <a:endParaRPr lang="en-US" sz="2000" b="1" dirty="0" smtClean="0">
              <a:solidFill>
                <a:srgbClr val="00B0F0"/>
              </a:solidFill>
              <a:latin typeface="Times New Roman" panose="02020603050405020304" pitchFamily="18" charset="0"/>
              <a:ea typeface="Trebuchet MS" panose="020B0603020202020204" pitchFamily="34" charset="0"/>
              <a:cs typeface="Times New Roman" panose="02020603050405020304" pitchFamily="18" charset="0"/>
            </a:endParaRPr>
          </a:p>
          <a:p>
            <a:pPr marL="171450" indent="-171450" eaLnBrk="0" fontAlgn="base" hangingPunct="0">
              <a:spcBef>
                <a:spcPct val="0"/>
              </a:spcBef>
              <a:spcAft>
                <a:spcPct val="0"/>
              </a:spcAft>
              <a:buFont typeface="Wingdings" panose="05000000000000000000" pitchFamily="2" charset="2"/>
              <a:buChar char="Ø"/>
              <a:tabLst>
                <a:tab pos="1366838" algn="l"/>
              </a:tabLst>
            </a:pPr>
            <a:r>
              <a:rPr lang="en-US" sz="2000" b="1" dirty="0" smtClean="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Achieved</a:t>
            </a:r>
            <a:endParaRPr lang="fr-FR" sz="2000" b="1"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endParaRPr>
          </a:p>
          <a:p>
            <a:pPr lvl="0" eaLnBrk="0" fontAlgn="base" hangingPunct="0">
              <a:spcBef>
                <a:spcPct val="0"/>
              </a:spcBef>
              <a:spcAft>
                <a:spcPct val="0"/>
              </a:spcAft>
              <a:tabLst>
                <a:tab pos="1366838" algn="l"/>
              </a:tabLst>
            </a:pPr>
            <a:endParaRPr lang="fr-FR" altLang="fr-FR" sz="2000" b="1" dirty="0">
              <a:solidFill>
                <a:srgbClr val="00B050"/>
              </a:solidFill>
              <a:latin typeface="Times New Roman" panose="02020603050405020304" pitchFamily="18" charset="0"/>
              <a:cs typeface="Times New Roman" panose="02020603050405020304" pitchFamily="18" charset="0"/>
            </a:endParaRPr>
          </a:p>
          <a:p>
            <a:pPr marL="2114550" marR="223520" lvl="4" indent="-285750"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This column is to be filled with information, periodically or as it becomes available, which indicates the progress being made towards reaching the target. </a:t>
            </a:r>
            <a:endParaRPr lang="en-US" b="1" dirty="0" smtClean="0">
              <a:solidFill>
                <a:srgbClr val="000099"/>
              </a:solidFill>
              <a:latin typeface="Times New Roman" panose="02020603050405020304" pitchFamily="18" charset="0"/>
              <a:ea typeface="Trebuchet MS" panose="020B0603020202020204" pitchFamily="34" charset="0"/>
              <a:cs typeface="Times New Roman" panose="02020603050405020304" pitchFamily="18" charset="0"/>
            </a:endParaRPr>
          </a:p>
          <a:p>
            <a:pPr marL="2114550" marR="223520" lvl="4"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b="1" dirty="0" smtClean="0">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For </a:t>
            </a:r>
            <a:r>
              <a:rPr lang="en-US" b="1" dirty="0">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example</a:t>
            </a:r>
            <a:r>
              <a:rPr lang="en-US" b="1" dirty="0">
                <a:latin typeface="Times New Roman" panose="02020603050405020304" pitchFamily="18" charset="0"/>
                <a:ea typeface="Trebuchet MS" panose="020B0603020202020204" pitchFamily="34" charset="0"/>
                <a:cs typeface="Times New Roman" panose="02020603050405020304" pitchFamily="18" charset="0"/>
              </a:rPr>
              <a:t>, if the target is to train 100 humanitarian workers on preventing human trafficking in emergencies, and 75 workers have been trained, enter 75 [out of a target of 100</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a:t>
            </a: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2114550" marR="223520" lvl="4"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b="1" u="sng" dirty="0" smtClean="0">
                <a:latin typeface="Times New Roman" panose="02020603050405020304" pitchFamily="18" charset="0"/>
                <a:ea typeface="Trebuchet MS" panose="020B0603020202020204" pitchFamily="34" charset="0"/>
                <a:cs typeface="Times New Roman" panose="02020603050405020304" pitchFamily="18" charset="0"/>
              </a:rPr>
              <a:t>When </a:t>
            </a:r>
            <a:r>
              <a:rPr lang="en-US" b="1" u="sng" dirty="0">
                <a:latin typeface="Times New Roman" panose="02020603050405020304" pitchFamily="18" charset="0"/>
                <a:ea typeface="Trebuchet MS" panose="020B0603020202020204" pitchFamily="34" charset="0"/>
                <a:cs typeface="Times New Roman" panose="02020603050405020304" pitchFamily="18" charset="0"/>
              </a:rPr>
              <a:t>required,</a:t>
            </a:r>
            <a:r>
              <a:rPr lang="en-US" b="1" dirty="0">
                <a:latin typeface="Times New Roman" panose="02020603050405020304" pitchFamily="18" charset="0"/>
                <a:ea typeface="Trebuchet MS" panose="020B0603020202020204" pitchFamily="34" charset="0"/>
                <a:cs typeface="Times New Roman" panose="02020603050405020304" pitchFamily="18" charset="0"/>
              </a:rPr>
              <a:t> it is good practice to break down this column into several periods (such as by month, quarter or year) </a:t>
            </a:r>
            <a:r>
              <a:rPr lang="en-US"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to enable the tracking of progress over </a:t>
            </a:r>
            <a:r>
              <a:rPr lang="en-US" b="1" dirty="0" smtClean="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tim</a:t>
            </a:r>
            <a:r>
              <a:rPr lang="en-US" b="1" dirty="0" smtClean="0">
                <a:latin typeface="Times New Roman" panose="02020603050405020304" pitchFamily="18" charset="0"/>
                <a:ea typeface="Trebuchet MS" panose="020B0603020202020204" pitchFamily="34" charset="0"/>
                <a:cs typeface="Times New Roman" panose="02020603050405020304" pitchFamily="18" charset="0"/>
              </a:rPr>
              <a:t>e.</a:t>
            </a:r>
          </a:p>
          <a:p>
            <a:pPr marL="2114550" marR="223520" lvl="4" indent="-285750" algn="ctr"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Ideally</a:t>
            </a:r>
            <a:r>
              <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this should align with the intervention’s reporting periods to simplify both tracking and reporting.</a:t>
            </a:r>
            <a:endParaRPr lang="fr-FR" altLang="fr-FR"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96714438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38</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Methods&amp;Results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436534" y="1976957"/>
            <a:ext cx="8099135" cy="3835281"/>
          </a:xfrm>
          <a:prstGeom prst="rect">
            <a:avLst/>
          </a:prstGeom>
          <a:ln w="19050">
            <a:solidFill>
              <a:schemeClr val="tx1"/>
            </a:solidFill>
            <a:prstDash val="sysDot"/>
          </a:ln>
        </p:spPr>
        <p:txBody>
          <a:bodyPr wrap="square">
            <a:spAutoFit/>
          </a:bodyPr>
          <a:lstStyle/>
          <a:p>
            <a:pPr marL="171450" indent="-171450" eaLnBrk="0" fontAlgn="base" hangingPunct="0">
              <a:spcBef>
                <a:spcPct val="0"/>
              </a:spcBef>
              <a:spcAft>
                <a:spcPct val="0"/>
              </a:spcAft>
              <a:buFont typeface="Wingdings" panose="05000000000000000000" pitchFamily="2" charset="2"/>
              <a:buChar char="Ø"/>
              <a:tabLst>
                <a:tab pos="1366838" algn="l"/>
              </a:tabLst>
            </a:pPr>
            <a:endParaRPr lang="en-US" sz="2000" b="1" dirty="0" smtClean="0">
              <a:solidFill>
                <a:srgbClr val="00B0F0"/>
              </a:solidFill>
              <a:latin typeface="Times New Roman" panose="02020603050405020304" pitchFamily="18" charset="0"/>
              <a:ea typeface="Trebuchet MS" panose="020B0603020202020204" pitchFamily="34" charset="0"/>
              <a:cs typeface="Times New Roman" panose="02020603050405020304" pitchFamily="18" charset="0"/>
            </a:endParaRPr>
          </a:p>
          <a:p>
            <a:pPr marL="171450" indent="-171450" eaLnBrk="0" fontAlgn="base" hangingPunct="0">
              <a:spcBef>
                <a:spcPct val="0"/>
              </a:spcBef>
              <a:spcAft>
                <a:spcPct val="0"/>
              </a:spcAft>
              <a:buFont typeface="Wingdings" panose="05000000000000000000" pitchFamily="2" charset="2"/>
              <a:buChar char="Ø"/>
              <a:tabLst>
                <a:tab pos="1366838" algn="l"/>
              </a:tabLst>
            </a:pPr>
            <a:r>
              <a:rPr lang="en-US" sz="2000" b="1" dirty="0" smtClean="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Progress</a:t>
            </a:r>
            <a:endParaRPr lang="fr-FR" sz="2000" b="1"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endParaRPr>
          </a:p>
          <a:p>
            <a:pPr lvl="0" eaLnBrk="0" fontAlgn="base" hangingPunct="0">
              <a:spcBef>
                <a:spcPct val="0"/>
              </a:spcBef>
              <a:spcAft>
                <a:spcPct val="0"/>
              </a:spcAft>
              <a:tabLst>
                <a:tab pos="1366838" algn="l"/>
              </a:tabLst>
            </a:pPr>
            <a:endParaRPr lang="fr-FR" altLang="fr-FR" sz="2000" b="1" dirty="0">
              <a:solidFill>
                <a:srgbClr val="00B050"/>
              </a:solidFill>
              <a:latin typeface="Times New Roman" panose="02020603050405020304" pitchFamily="18" charset="0"/>
              <a:cs typeface="Times New Roman" panose="02020603050405020304" pitchFamily="18" charset="0"/>
            </a:endParaRPr>
          </a:p>
          <a:p>
            <a:pPr marL="2114550" marR="223520" lvl="4" indent="-285750"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This column is to be filled </a:t>
            </a:r>
            <a:r>
              <a:rPr lang="en-US" b="1" u="sng"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with information, periodically or as it becomes available, which analyses the extent of the progress towards reaching the target</a:t>
            </a:r>
            <a:r>
              <a:rPr lang="en-US"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endParaRPr lang="en-US" b="1" dirty="0" smtClean="0">
              <a:solidFill>
                <a:srgbClr val="000099"/>
              </a:solidFill>
              <a:latin typeface="Times New Roman" panose="02020603050405020304" pitchFamily="18" charset="0"/>
              <a:ea typeface="Trebuchet MS" panose="020B0603020202020204" pitchFamily="34" charset="0"/>
              <a:cs typeface="Times New Roman" panose="02020603050405020304" pitchFamily="18" charset="0"/>
            </a:endParaRPr>
          </a:p>
          <a:p>
            <a:pPr marL="2114550" marR="223520" lvl="4" indent="-285750"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b="1" dirty="0" smtClean="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If </a:t>
            </a:r>
            <a:r>
              <a:rPr lang="en-US"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appropriate, this can be expressed as a percentage (such as if 75 out of 100 humanitarian workers have been trained, the progress towards the target is </a:t>
            </a:r>
            <a:r>
              <a:rPr lang="en-US" b="1" u="sng"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75%</a:t>
            </a:r>
            <a:r>
              <a:rPr lang="en-US"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a:t>
            </a:r>
            <a:endParaRPr lang="fr-FR"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endParaRPr>
          </a:p>
          <a:p>
            <a:r>
              <a:rPr lang="en-US" dirty="0"/>
              <a:t> </a:t>
            </a:r>
            <a:endParaRPr lang="fr-FR" dirty="0"/>
          </a:p>
          <a:p>
            <a:pPr marL="2114550" marR="223520" lvl="4"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b="1" dirty="0">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In some cases, </a:t>
            </a:r>
            <a:r>
              <a:rPr lang="en-US" b="1" dirty="0">
                <a:latin typeface="Times New Roman" panose="02020603050405020304" pitchFamily="18" charset="0"/>
                <a:ea typeface="Trebuchet MS" panose="020B0603020202020204" pitchFamily="34" charset="0"/>
                <a:cs typeface="Times New Roman" panose="02020603050405020304" pitchFamily="18" charset="0"/>
              </a:rPr>
              <a:t>a narrative description of progress towards the target may be more appropriate, particularly for qualitative indicators. </a:t>
            </a:r>
            <a:endParaRPr lang="en-US" b="1" dirty="0" smtClean="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344357622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39</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(Part1)</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xmlns=""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436534" y="1950838"/>
            <a:ext cx="8099135" cy="4093428"/>
          </a:xfrm>
          <a:prstGeom prst="rect">
            <a:avLst/>
          </a:prstGeom>
          <a:ln w="19050">
            <a:solidFill>
              <a:schemeClr val="tx1"/>
            </a:solidFill>
            <a:prstDash val="sysDot"/>
          </a:ln>
        </p:spPr>
        <p:txBody>
          <a:bodyPr wrap="square">
            <a:spAutoFit/>
          </a:bodyPr>
          <a:lstStyle/>
          <a:p>
            <a:pPr marL="1257300" lvl="2" indent="-342900" eaLnBrk="0" fontAlgn="base" hangingPunct="0">
              <a:spcBef>
                <a:spcPct val="0"/>
              </a:spcBef>
              <a:spcAft>
                <a:spcPct val="0"/>
              </a:spcAft>
              <a:buFont typeface="Arial" panose="020B0604020202020204" pitchFamily="34" charset="0"/>
              <a:buChar char="•"/>
              <a:tabLst>
                <a:tab pos="1366838" algn="l"/>
              </a:tabLst>
            </a:pPr>
            <a:endParaRPr lang="en-US" sz="2000" b="1" dirty="0" smtClean="0">
              <a:solidFill>
                <a:srgbClr val="FF66CC"/>
              </a:solidFill>
              <a:latin typeface="Times New Roman" panose="02020603050405020304" pitchFamily="18" charset="0"/>
              <a:ea typeface="Trebuchet MS" panose="020B0603020202020204" pitchFamily="34" charset="0"/>
              <a:cs typeface="Times New Roman" panose="02020603050405020304" pitchFamily="18" charset="0"/>
            </a:endParaRPr>
          </a:p>
          <a:p>
            <a:pPr marL="1257300" lvl="2" indent="-342900" eaLnBrk="0" fontAlgn="base" hangingPunct="0">
              <a:spcBef>
                <a:spcPct val="0"/>
              </a:spcBef>
              <a:spcAft>
                <a:spcPct val="0"/>
              </a:spcAft>
              <a:buFont typeface="Arial" panose="020B0604020202020204" pitchFamily="34" charset="0"/>
              <a:buChar char="•"/>
              <a:tabLst>
                <a:tab pos="1366838" algn="l"/>
              </a:tabLst>
            </a:pPr>
            <a:r>
              <a:rPr lang="en-US" sz="2000" b="1" dirty="0" smtClean="0">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For </a:t>
            </a:r>
            <a:r>
              <a:rPr lang="en-US" sz="2000" b="1" dirty="0">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example</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if the target indicator is “</a:t>
            </a:r>
            <a:r>
              <a:rPr lang="en-US" sz="2000" b="1" dirty="0">
                <a:solidFill>
                  <a:srgbClr val="FF9518"/>
                </a:solidFill>
                <a:latin typeface="Times New Roman" panose="02020603050405020304" pitchFamily="18" charset="0"/>
                <a:ea typeface="Trebuchet MS" panose="020B0603020202020204" pitchFamily="34" charset="0"/>
                <a:cs typeface="Times New Roman" panose="02020603050405020304" pitchFamily="18" charset="0"/>
              </a:rPr>
              <a:t>presence of legislation that reflects international best practice</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the confirmation of the existence of the legislation only partially </a:t>
            </a:r>
            <a:r>
              <a:rPr lang="en-US" sz="2000" b="1" dirty="0">
                <a:solidFill>
                  <a:srgbClr val="24A9E1"/>
                </a:solidFill>
                <a:latin typeface="Times New Roman" panose="02020603050405020304" pitchFamily="18" charset="0"/>
                <a:ea typeface="Trebuchet MS" panose="020B0603020202020204" pitchFamily="34" charset="0"/>
                <a:cs typeface="Times New Roman" panose="02020603050405020304" pitchFamily="18" charset="0"/>
              </a:rPr>
              <a:t>reflects international best practice, then a brief description of how it reflects best practices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and </a:t>
            </a:r>
            <a:r>
              <a:rPr lang="en-US" sz="2000" b="1" u="sng" dirty="0">
                <a:latin typeface="Times New Roman" panose="02020603050405020304" pitchFamily="18" charset="0"/>
                <a:ea typeface="Trebuchet MS" panose="020B0603020202020204" pitchFamily="34" charset="0"/>
                <a:cs typeface="Times New Roman" panose="02020603050405020304" pitchFamily="18" charset="0"/>
              </a:rPr>
              <a:t>what gaps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still remain would be most </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appropriate.</a:t>
            </a:r>
          </a:p>
          <a:p>
            <a:pPr lvl="2" eaLnBrk="0" fontAlgn="base" hangingPunct="0">
              <a:spcBef>
                <a:spcPct val="0"/>
              </a:spcBef>
              <a:spcAft>
                <a:spcPct val="0"/>
              </a:spcAft>
              <a:tabLst>
                <a:tab pos="1366838" algn="l"/>
              </a:tabLst>
            </a:pPr>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1257300" lvl="2" indent="-342900" algn="ctr" eaLnBrk="0" fontAlgn="base" hangingPunct="0">
              <a:spcBef>
                <a:spcPct val="0"/>
              </a:spcBef>
              <a:spcAft>
                <a:spcPct val="0"/>
              </a:spcAft>
              <a:buFont typeface="Arial" panose="020B0604020202020204" pitchFamily="34" charset="0"/>
              <a:buChar char="•"/>
              <a:tabLst>
                <a:tab pos="1366838" algn="l"/>
              </a:tabLst>
            </a:pPr>
            <a:r>
              <a:rPr lang="en-US" sz="20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Note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that the progress column should not be used for describing the activities carried out. It should only describe information related to the achievement of results, specifically related to the measurement of the specific indicator.</a:t>
            </a:r>
            <a:endParaRPr lang="fr-FR" altLang="fr-FR"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lvl="0" algn="just" eaLnBrk="0" fontAlgn="base" hangingPunct="0">
              <a:spcBef>
                <a:spcPct val="0"/>
              </a:spcBef>
              <a:spcAft>
                <a:spcPct val="0"/>
              </a:spcAft>
              <a:tabLst>
                <a:tab pos="1366838" algn="l"/>
              </a:tabLst>
            </a:pPr>
            <a:endParaRPr lang="fr-FR" altLang="fr-FR" sz="2000"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340327060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7685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65430" y="1739265"/>
            <a:ext cx="7998460" cy="398780"/>
          </a:xfrm>
          <a:prstGeom prst="rect">
            <a:avLst/>
          </a:prstGeom>
          <a:noFill/>
        </p:spPr>
        <p:txBody>
          <a:bodyPr wrap="square" rtlCol="0">
            <a:spAutoFit/>
          </a:bodyPr>
          <a:lstStyle/>
          <a:p>
            <a:r>
              <a:rPr lang="fr-FR" altLang="en-US" sz="2000" b="1">
                <a:gradFill>
                  <a:gsLst>
                    <a:gs pos="0">
                      <a:srgbClr val="14CD68"/>
                    </a:gs>
                    <a:gs pos="100000">
                      <a:srgbClr val="035C7D"/>
                    </a:gs>
                  </a:gsLst>
                  <a:lin scaled="0"/>
                </a:gradFill>
              </a:rPr>
              <a:t> </a:t>
            </a:r>
            <a:endParaRPr lang="fr-FR" altLang="en-US" sz="20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351024"/>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Lecture4</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Espace réservé du numéro de diapositive 7"/>
          <p:cNvSpPr>
            <a:spLocks noGrp="1"/>
          </p:cNvSpPr>
          <p:nvPr>
            <p:ph type="sldNum" sz="quarter" idx="12"/>
          </p:nvPr>
        </p:nvSpPr>
        <p:spPr/>
        <p:txBody>
          <a:bodyPr/>
          <a:lstStyle/>
          <a:p>
            <a:fld id="{FDED41F8-FC0F-4085-8150-313B6CF05213}" type="slidenum">
              <a:rPr lang="en-US" smtClean="0"/>
              <a:t>40</a:t>
            </a:fld>
            <a:endParaRPr lang="en-US"/>
          </a:p>
        </p:txBody>
      </p:sp>
      <p:sp>
        <p:nvSpPr>
          <p:cNvPr id="13" name="Espace réservé du pied de page 12"/>
          <p:cNvSpPr>
            <a:spLocks noGrp="1"/>
          </p:cNvSpPr>
          <p:nvPr>
            <p:ph type="ftr" sz="quarter" idx="11"/>
          </p:nvPr>
        </p:nvSpPr>
        <p:spPr/>
        <p:txBody>
          <a:bodyPr/>
          <a:lstStyle/>
          <a:p>
            <a:endParaRPr lang="en-US"/>
          </a:p>
        </p:txBody>
      </p:sp>
      <p:sp>
        <p:nvSpPr>
          <p:cNvPr id="52231" name="object 7"/>
          <p:cNvSpPr/>
          <p:nvPr/>
        </p:nvSpPr>
        <p:spPr>
          <a:xfrm>
            <a:off x="584835" y="1551940"/>
            <a:ext cx="7454900" cy="4232910"/>
          </a:xfrm>
          <a:prstGeom prst="rect">
            <a:avLst/>
          </a:prstGeom>
          <a:blipFill rotWithShape="1">
            <a:blip r:embed="rId8"/>
            <a:stretch>
              <a:fillRect/>
            </a:stretch>
          </a:blipFill>
          <a:ln w="9525">
            <a:noFill/>
          </a:ln>
        </p:spPr>
        <p:txBody>
          <a:bodyPr lIns="0" tIns="0" rIns="0" bIns="0"/>
          <a:lstStyle/>
          <a:p>
            <a:endParaRPr lang="fr-FR" altLang="fr-FR" dirty="0">
              <a:latin typeface="Calibri" panose="020F0502020204030204" charset="0"/>
            </a:endParaRPr>
          </a:p>
        </p:txBody>
      </p:sp>
      <p:pic>
        <p:nvPicPr>
          <p:cNvPr id="15" name="Picture 1"/>
          <p:cNvPicPr>
            <a:picLocks noChangeAspect="1"/>
          </p:cNvPicPr>
          <p:nvPr/>
        </p:nvPicPr>
        <p:blipFill>
          <a:blip r:embed="rId9"/>
          <a:stretch>
            <a:fillRect/>
          </a:stretch>
        </p:blipFill>
        <p:spPr>
          <a:xfrm>
            <a:off x="17826" y="5781940"/>
            <a:ext cx="1222425" cy="109620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6468</TotalTime>
  <Words>3328</Words>
  <Application>Microsoft Office PowerPoint</Application>
  <PresentationFormat>مخصص</PresentationFormat>
  <Paragraphs>666</Paragraphs>
  <Slides>40</Slides>
  <Notes>1</Notes>
  <HiddenSlides>0</HiddenSlides>
  <MMClips>0</MMClips>
  <ScaleCrop>false</ScaleCrop>
  <HeadingPairs>
    <vt:vector size="4" baseType="variant">
      <vt:variant>
        <vt:lpstr>نسق</vt:lpstr>
      </vt:variant>
      <vt:variant>
        <vt:i4>1</vt:i4>
      </vt:variant>
      <vt:variant>
        <vt:lpstr>عناوين الشرائح</vt:lpstr>
      </vt:variant>
      <vt:variant>
        <vt:i4>40</vt:i4>
      </vt:variant>
    </vt:vector>
  </HeadingPairs>
  <TitlesOfParts>
    <vt:vector size="41"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187</cp:revision>
  <dcterms:created xsi:type="dcterms:W3CDTF">2021-08-03T13:03:00Z</dcterms:created>
  <dcterms:modified xsi:type="dcterms:W3CDTF">2022-10-28T15:59:52Z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