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1.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tags/tag2.xml" ContentType="application/vnd.openxmlformats-officedocument.presentationml.tag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4"/>
  </p:notesMasterIdLst>
  <p:sldIdLst>
    <p:sldId id="734" r:id="rId5"/>
    <p:sldId id="579" r:id="rId6"/>
    <p:sldId id="580" r:id="rId7"/>
    <p:sldId id="271" r:id="rId8"/>
    <p:sldId id="576" r:id="rId9"/>
    <p:sldId id="700" r:id="rId10"/>
    <p:sldId id="706" r:id="rId11"/>
    <p:sldId id="708" r:id="rId12"/>
    <p:sldId id="714" r:id="rId13"/>
    <p:sldId id="724" r:id="rId14"/>
    <p:sldId id="713" r:id="rId15"/>
    <p:sldId id="710" r:id="rId16"/>
    <p:sldId id="711" r:id="rId17"/>
    <p:sldId id="712" r:id="rId18"/>
    <p:sldId id="725" r:id="rId19"/>
    <p:sldId id="716" r:id="rId20"/>
    <p:sldId id="717" r:id="rId21"/>
    <p:sldId id="720" r:id="rId22"/>
    <p:sldId id="719" r:id="rId23"/>
    <p:sldId id="721" r:id="rId24"/>
    <p:sldId id="699" r:id="rId25"/>
    <p:sldId id="730" r:id="rId26"/>
    <p:sldId id="705" r:id="rId27"/>
    <p:sldId id="670" r:id="rId28"/>
    <p:sldId id="671" r:id="rId29"/>
    <p:sldId id="702" r:id="rId30"/>
    <p:sldId id="667" r:id="rId31"/>
    <p:sldId id="672" r:id="rId32"/>
    <p:sldId id="668" r:id="rId33"/>
    <p:sldId id="703" r:id="rId34"/>
    <p:sldId id="586" r:id="rId35"/>
    <p:sldId id="695" r:id="rId36"/>
    <p:sldId id="674" r:id="rId37"/>
    <p:sldId id="707" r:id="rId38"/>
    <p:sldId id="636" r:id="rId39"/>
    <p:sldId id="729" r:id="rId40"/>
    <p:sldId id="685" r:id="rId41"/>
    <p:sldId id="722" r:id="rId42"/>
    <p:sldId id="723" r:id="rId43"/>
    <p:sldId id="731" r:id="rId44"/>
    <p:sldId id="687" r:id="rId45"/>
    <p:sldId id="726" r:id="rId46"/>
    <p:sldId id="688" r:id="rId47"/>
    <p:sldId id="727" r:id="rId48"/>
    <p:sldId id="728" r:id="rId49"/>
    <p:sldId id="733" r:id="rId50"/>
    <p:sldId id="605" r:id="rId51"/>
    <p:sldId id="597" r:id="rId52"/>
    <p:sldId id="697"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734"/>
            <p14:sldId id="579"/>
            <p14:sldId id="580"/>
            <p14:sldId id="271"/>
            <p14:sldId id="576"/>
            <p14:sldId id="700"/>
            <p14:sldId id="706"/>
            <p14:sldId id="708"/>
            <p14:sldId id="714"/>
            <p14:sldId id="724"/>
            <p14:sldId id="713"/>
            <p14:sldId id="710"/>
            <p14:sldId id="711"/>
            <p14:sldId id="712"/>
            <p14:sldId id="725"/>
            <p14:sldId id="716"/>
            <p14:sldId id="717"/>
            <p14:sldId id="720"/>
            <p14:sldId id="719"/>
            <p14:sldId id="721"/>
            <p14:sldId id="699"/>
            <p14:sldId id="730"/>
            <p14:sldId id="705"/>
            <p14:sldId id="670"/>
            <p14:sldId id="671"/>
            <p14:sldId id="702"/>
            <p14:sldId id="667"/>
            <p14:sldId id="672"/>
            <p14:sldId id="668"/>
            <p14:sldId id="703"/>
            <p14:sldId id="586"/>
            <p14:sldId id="695"/>
            <p14:sldId id="674"/>
            <p14:sldId id="707"/>
            <p14:sldId id="636"/>
            <p14:sldId id="729"/>
            <p14:sldId id="685"/>
            <p14:sldId id="722"/>
            <p14:sldId id="723"/>
            <p14:sldId id="731"/>
            <p14:sldId id="687"/>
            <p14:sldId id="726"/>
            <p14:sldId id="688"/>
            <p14:sldId id="727"/>
            <p14:sldId id="728"/>
            <p14:sldId id="733"/>
            <p14:sldId id="605"/>
            <p14:sldId id="597"/>
            <p14:sldId id="697"/>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R. Ghena Moussa" initials="DGM" lastIdx="1" clrIdx="0">
    <p:extLst>
      <p:ext uri="{19B8F6BF-5375-455C-9EA6-DF929625EA0E}">
        <p15:presenceInfo xmlns:p15="http://schemas.microsoft.com/office/powerpoint/2012/main" userId="DR. Ghena Moussa"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FFFFFF"/>
    <a:srgbClr val="FAC748"/>
    <a:srgbClr val="669BBC"/>
    <a:srgbClr val="2D3956"/>
    <a:srgbClr val="8E5A6D"/>
    <a:srgbClr val="852F4A"/>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208B91-3301-454E-A492-92D2B22ED7F2}" v="184" dt="2024-08-13T18:59:00.9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502" autoAdjust="0"/>
    <p:restoredTop sz="70698" autoAdjust="0"/>
  </p:normalViewPr>
  <p:slideViewPr>
    <p:cSldViewPr snapToGrid="0">
      <p:cViewPr varScale="1">
        <p:scale>
          <a:sx n="65" d="100"/>
          <a:sy n="65" d="100"/>
        </p:scale>
        <p:origin x="1256" y="32"/>
      </p:cViewPr>
      <p:guideLst/>
    </p:cSldViewPr>
  </p:slideViewPr>
  <p:notesTextViewPr>
    <p:cViewPr>
      <p:scale>
        <a:sx n="1" d="1"/>
        <a:sy n="1" d="1"/>
      </p:scale>
      <p:origin x="0" y="0"/>
    </p:cViewPr>
  </p:notesTextViewPr>
  <p:sorterViewPr>
    <p:cViewPr>
      <p:scale>
        <a:sx n="100" d="100"/>
        <a:sy n="100" d="100"/>
      </p:scale>
      <p:origin x="0" y="-1139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commentAuthors" Target="commentAuthor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5_5">
  <dgm:title val=""/>
  <dgm:desc val=""/>
  <dgm:catLst>
    <dgm:cat type="accent5" pri="11500"/>
  </dgm:catLst>
  <dgm:styleLbl name="node0">
    <dgm:fillClrLst meth="cycle">
      <a:schemeClr val="accent5">
        <a:alpha val="80000"/>
      </a:schemeClr>
    </dgm:fillClrLst>
    <dgm:linClrLst meth="repeat">
      <a:schemeClr val="lt1"/>
    </dgm:linClrLst>
    <dgm:effectClrLst/>
    <dgm:txLinClrLst/>
    <dgm:txFillClrLst/>
    <dgm:txEffectClrLst/>
  </dgm:styleLbl>
  <dgm:styleLbl name="node1">
    <dgm:fillClrLst>
      <a:schemeClr val="accent5">
        <a:alpha val="90000"/>
      </a:schemeClr>
      <a:schemeClr val="accent5">
        <a:alpha val="50000"/>
      </a:schemeClr>
    </dgm:fillClrLst>
    <dgm:linClrLst meth="repeat">
      <a:schemeClr val="lt1"/>
    </dgm:linClrLst>
    <dgm:effectClrLst/>
    <dgm:txLinClrLst/>
    <dgm:txFillClrLst/>
    <dgm:txEffectClrLst/>
  </dgm:styleLbl>
  <dgm:styleLbl name="alignNode1">
    <dgm:fillClrLst>
      <a:schemeClr val="accent5">
        <a:alpha val="90000"/>
      </a:schemeClr>
      <a:schemeClr val="accent5">
        <a:alpha val="50000"/>
      </a:schemeClr>
    </dgm:fillClrLst>
    <dgm:linClrLst>
      <a:schemeClr val="accent5">
        <a:alpha val="90000"/>
      </a:schemeClr>
      <a:schemeClr val="accent5">
        <a:alpha val="50000"/>
      </a:schemeClr>
    </dgm:linClrLst>
    <dgm:effectClrLst/>
    <dgm:txLinClrLst/>
    <dgm:txFillClrLst/>
    <dgm:txEffectClrLst/>
  </dgm:styleLbl>
  <dgm:styleLbl name="lnNode1">
    <dgm:fillClrLst>
      <a:schemeClr val="accent5">
        <a:shade val="90000"/>
      </a:schemeClr>
      <a:schemeClr val="accent5">
        <a:alpha val="50000"/>
        <a:tint val="5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alpha val="20000"/>
      </a:schemeClr>
    </dgm:fillClrLst>
    <dgm:linClrLst meth="repeat">
      <a:schemeClr val="lt1"/>
    </dgm:linClrLst>
    <dgm:effectClrLst/>
    <dgm:txLinClrLst/>
    <dgm:txFillClrLst/>
    <dgm:txEffectClrLst/>
  </dgm:styleLbl>
  <dgm:styleLbl name="node2">
    <dgm:fillClrLst>
      <a:schemeClr val="accent5">
        <a:alpha val="70000"/>
      </a:schemeClr>
    </dgm:fillClrLst>
    <dgm:linClrLst meth="repeat">
      <a:schemeClr val="lt1"/>
    </dgm:linClrLst>
    <dgm:effectClrLst/>
    <dgm:txLinClrLst/>
    <dgm:txFillClrLst/>
    <dgm:txEffectClrLst/>
  </dgm:styleLbl>
  <dgm:styleLbl name="node3">
    <dgm:fillClrLst>
      <a:schemeClr val="accent5">
        <a:alpha val="50000"/>
      </a:schemeClr>
    </dgm:fillClrLst>
    <dgm:linClrLst meth="repeat">
      <a:schemeClr val="lt1"/>
    </dgm:linClrLst>
    <dgm:effectClrLst/>
    <dgm:txLinClrLst/>
    <dgm:txFillClrLst/>
    <dgm:txEffectClrLst/>
  </dgm:styleLbl>
  <dgm:styleLbl name="node4">
    <dgm:fillClrLst>
      <a:schemeClr val="accent5">
        <a:alpha val="30000"/>
      </a:schemeClr>
    </dgm:fillClrLst>
    <dgm:linClrLst meth="repeat">
      <a:schemeClr val="lt1"/>
    </dgm:linClrLst>
    <dgm:effectClrLst/>
    <dgm:txLinClrLst/>
    <dgm:txFillClrLst/>
    <dgm:txEffectClrLst/>
  </dgm:styleLbl>
  <dgm:styleLbl name="fgImgPlace1">
    <dgm:fillClrLst>
      <a:schemeClr val="accent5">
        <a:tint val="50000"/>
        <a:alpha val="90000"/>
      </a:schemeClr>
      <a:schemeClr val="accent5">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f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b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sibTrans1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000"/>
      </a:schemeClr>
    </dgm:fillClrLst>
    <dgm:linClrLst meth="repeat">
      <a:schemeClr val="lt1"/>
    </dgm:linClrLst>
    <dgm:effectClrLst/>
    <dgm:txLinClrLst/>
    <dgm:txFillClrLst/>
    <dgm:txEffectClrLst/>
  </dgm:styleLbl>
  <dgm:styleLbl name="asst1">
    <dgm:fillClrLst meth="repeat">
      <a:schemeClr val="accent5">
        <a:alpha val="90000"/>
      </a:schemeClr>
    </dgm:fillClrLst>
    <dgm:linClrLst meth="repeat">
      <a:schemeClr val="lt1"/>
    </dgm:linClrLst>
    <dgm:effectClrLst/>
    <dgm:txLinClrLst/>
    <dgm:txFillClrLst/>
    <dgm:txEffectClrLst/>
  </dgm:styleLbl>
  <dgm:styleLbl name="asst2">
    <dgm:fillClrLst>
      <a:schemeClr val="accent5">
        <a:alpha val="90000"/>
      </a:schemeClr>
    </dgm:fillClrLst>
    <dgm:linClrLst meth="repeat">
      <a:schemeClr val="lt1"/>
    </dgm:linClrLst>
    <dgm:effectClrLst/>
    <dgm:txLinClrLst/>
    <dgm:txFillClrLst/>
    <dgm:txEffectClrLst/>
  </dgm:styleLbl>
  <dgm:styleLbl name="asst3">
    <dgm:fillClrLst>
      <a:schemeClr val="accent5">
        <a:alpha val="70000"/>
      </a:schemeClr>
    </dgm:fillClrLst>
    <dgm:linClrLst meth="repeat">
      <a:schemeClr val="lt1"/>
    </dgm:linClrLst>
    <dgm:effectClrLst/>
    <dgm:txLinClrLst/>
    <dgm:txFillClrLst/>
    <dgm:txEffectClrLst/>
  </dgm:styleLbl>
  <dgm:styleLbl name="asst4">
    <dgm:fillClrLst>
      <a:schemeClr val="accent5">
        <a:alpha val="50000"/>
      </a:schemeClr>
    </dgm:fillClrLst>
    <dgm:linClrLst meth="repeat">
      <a:schemeClr val="lt1"/>
    </dgm:linClrLst>
    <dgm:effectClrLst/>
    <dgm:txLinClrLst/>
    <dgm:txFillClrLst/>
    <dgm:txEffectClrLst/>
  </dgm:styleLbl>
  <dgm:styleLbl name="parChTrans2D1">
    <dgm:fillClrLst meth="repeat">
      <a:schemeClr val="accent5">
        <a:shade val="8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000"/>
        <a:tint val="40000"/>
      </a:schemeClr>
      <a:schemeClr val="accent5">
        <a:alpha val="5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5E222A-5CB0-4D83-9082-AD20C3100211}" type="doc">
      <dgm:prSet loTypeId="urn:microsoft.com/office/officeart/2005/8/layout/default" loCatId="list" qsTypeId="urn:microsoft.com/office/officeart/2005/8/quickstyle/simple1" qsCatId="simple" csTypeId="urn:microsoft.com/office/officeart/2005/8/colors/accent1_5" csCatId="accent1" phldr="1"/>
      <dgm:spPr/>
      <dgm:t>
        <a:bodyPr/>
        <a:lstStyle/>
        <a:p>
          <a:pPr rtl="1"/>
          <a:endParaRPr lang="ar-SA"/>
        </a:p>
      </dgm:t>
    </dgm:pt>
    <dgm:pt modelId="{34D95924-5A67-4FA3-AB01-EA94543B8176}">
      <dgm:prSet phldrT="[نص]" custT="1"/>
      <dgm:spPr>
        <a:solidFill>
          <a:srgbClr val="00B0F0">
            <a:alpha val="90000"/>
          </a:srgbClr>
        </a:solidFill>
        <a:ln w="12700" cap="flat" cmpd="sng" algn="ctr">
          <a:solidFill>
            <a:srgbClr val="FFC000"/>
          </a:solidFill>
          <a:prstDash val="solid"/>
          <a:miter lim="800000"/>
        </a:ln>
        <a:effectLst/>
      </dgm:spPr>
      <dgm:t>
        <a:bodyPr spcFirstLastPara="0" vert="horz" wrap="square" lIns="68580" tIns="68580" rIns="68580" bIns="68580" numCol="1" spcCol="1270" anchor="ctr" anchorCtr="0"/>
        <a:lstStyle/>
        <a:p>
          <a:pPr marL="0" lvl="0" indent="0" algn="ctr" defTabSz="800100" rtl="1">
            <a:lnSpc>
              <a:spcPct val="90000"/>
            </a:lnSpc>
            <a:spcBef>
              <a:spcPct val="0"/>
            </a:spcBef>
            <a:spcAft>
              <a:spcPct val="35000"/>
            </a:spcAft>
            <a:buNone/>
          </a:pPr>
          <a:r>
            <a:rPr lang="ar-SA" sz="2000" b="0" i="0" u="none" strike="noStrike" kern="1200" baseline="0" dirty="0">
              <a:effectLst>
                <a:outerShdw blurRad="38100" dist="38100" dir="2700000" algn="tl">
                  <a:srgbClr val="000000">
                    <a:alpha val="43137"/>
                  </a:srgbClr>
                </a:outerShdw>
              </a:effectLst>
              <a:latin typeface="Alexandria Medium" pitchFamily="2" charset="-78"/>
              <a:cs typeface="Alexandria Medium" pitchFamily="2" charset="-78"/>
            </a:rPr>
            <a:t>البرمجة</a:t>
          </a:r>
          <a:endParaRPr lang="ar-SA" sz="2000" b="0" kern="1200" dirty="0">
            <a:solidFill>
              <a:prstClr val="white"/>
            </a:solidFill>
            <a:effectLst>
              <a:outerShdw blurRad="38100" dist="38100" dir="2700000" algn="tl">
                <a:srgbClr val="000000">
                  <a:alpha val="43137"/>
                </a:srgbClr>
              </a:outerShdw>
            </a:effectLst>
            <a:latin typeface="Alexandria Light" pitchFamily="2" charset="-78"/>
            <a:ea typeface="Calibri" panose="020F0502020204030204" pitchFamily="34" charset="0"/>
            <a:cs typeface="Alexandria Light" pitchFamily="2" charset="-78"/>
          </a:endParaRPr>
        </a:p>
      </dgm:t>
    </dgm:pt>
    <dgm:pt modelId="{E2562197-C1AD-4D9A-8057-5BDB0EA920B8}" type="parTrans" cxnId="{7CF9FECA-BCD3-46AD-B0DF-ED6D1C79FC69}">
      <dgm:prSet/>
      <dgm:spPr/>
      <dgm:t>
        <a:bodyPr/>
        <a:lstStyle/>
        <a:p>
          <a:pPr rtl="1"/>
          <a:endParaRPr lang="ar-SA" sz="2000" b="0" cap="none" spc="0">
            <a:ln w="0"/>
            <a:solidFill>
              <a:schemeClr val="accent1"/>
            </a:solidFill>
            <a:effectLst>
              <a:outerShdw blurRad="38100" dist="38100" dir="2700000" algn="tl" rotWithShape="0">
                <a:srgbClr val="000000">
                  <a:alpha val="43137"/>
                </a:srgbClr>
              </a:outerShdw>
            </a:effectLst>
          </a:endParaRPr>
        </a:p>
      </dgm:t>
    </dgm:pt>
    <dgm:pt modelId="{C558F5F8-9603-4988-95CA-7772A559A48D}" type="sibTrans" cxnId="{7CF9FECA-BCD3-46AD-B0DF-ED6D1C79FC69}">
      <dgm:prSet/>
      <dgm:spPr/>
      <dgm:t>
        <a:bodyPr/>
        <a:lstStyle/>
        <a:p>
          <a:pPr rtl="1"/>
          <a:endParaRPr lang="ar-SA" sz="2000" b="0" cap="none" spc="0">
            <a:ln w="0"/>
            <a:solidFill>
              <a:schemeClr val="accent1"/>
            </a:solidFill>
            <a:effectLst>
              <a:outerShdw blurRad="38100" dist="38100" dir="2700000" algn="tl" rotWithShape="0">
                <a:srgbClr val="000000">
                  <a:alpha val="43137"/>
                </a:srgbClr>
              </a:outerShdw>
            </a:effectLst>
          </a:endParaRPr>
        </a:p>
      </dgm:t>
    </dgm:pt>
    <dgm:pt modelId="{4658CE29-581E-4FD5-A312-26EAD4597766}">
      <dgm:prSet phldrT="[نص]" custT="1"/>
      <dgm:spPr>
        <a:solidFill>
          <a:srgbClr val="00B0F0">
            <a:alpha val="58000"/>
          </a:srgbClr>
        </a:solidFill>
        <a:ln>
          <a:solidFill>
            <a:schemeClr val="accent4"/>
          </a:solidFill>
        </a:ln>
      </dgm:spPr>
      <dgm:t>
        <a:bodyPr/>
        <a:lstStyle/>
        <a:p>
          <a:pPr rtl="1"/>
          <a:r>
            <a:rPr lang="ar-SA" sz="2000" b="0" kern="12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lexandria" pitchFamily="2" charset="-78"/>
            </a:rPr>
            <a:t> </a:t>
          </a:r>
          <a:r>
            <a:rPr lang="ar-SA" sz="2000" b="0" i="0" u="none" strike="noStrike" kern="1200" baseline="0" dirty="0">
              <a:effectLst>
                <a:outerShdw blurRad="38100" dist="38100" dir="2700000" algn="tl">
                  <a:srgbClr val="000000">
                    <a:alpha val="43137"/>
                  </a:srgbClr>
                </a:outerShdw>
              </a:effectLst>
              <a:latin typeface="Alexandria Medium" pitchFamily="2" charset="-78"/>
              <a:cs typeface="Alexandria Medium" pitchFamily="2" charset="-78"/>
            </a:rPr>
            <a:t>الذكاء</a:t>
          </a:r>
          <a:endParaRPr lang="ar-SA" sz="2000" b="0" kern="1200" dirty="0">
            <a:solidFill>
              <a:prstClr val="white"/>
            </a:solidFill>
            <a:effectLst>
              <a:outerShdw blurRad="38100" dist="38100" dir="2700000" algn="tl">
                <a:srgbClr val="000000">
                  <a:alpha val="43137"/>
                </a:srgbClr>
              </a:outerShdw>
            </a:effectLst>
            <a:latin typeface="Alexandria Medium" pitchFamily="2" charset="-78"/>
            <a:ea typeface="Calibri" panose="020F0502020204030204" pitchFamily="34" charset="0"/>
            <a:cs typeface="Alexandria Medium" pitchFamily="2" charset="-78"/>
          </a:endParaRPr>
        </a:p>
      </dgm:t>
    </dgm:pt>
    <dgm:pt modelId="{8206AF4B-5518-4CCB-812D-571EF3CEB751}" type="parTrans" cxnId="{1A22811D-BD86-4862-8D98-4AD889E984E0}">
      <dgm:prSet/>
      <dgm:spPr/>
      <dgm:t>
        <a:bodyPr/>
        <a:lstStyle/>
        <a:p>
          <a:pPr rtl="1"/>
          <a:endParaRPr lang="ar-SA" sz="2000" b="0">
            <a:effectLst>
              <a:outerShdw blurRad="38100" dist="38100" dir="2700000" algn="tl">
                <a:srgbClr val="000000">
                  <a:alpha val="43137"/>
                </a:srgbClr>
              </a:outerShdw>
            </a:effectLst>
          </a:endParaRPr>
        </a:p>
      </dgm:t>
    </dgm:pt>
    <dgm:pt modelId="{5CB3FDFE-EF7B-4EF9-952C-99457C009BB0}" type="sibTrans" cxnId="{1A22811D-BD86-4862-8D98-4AD889E984E0}">
      <dgm:prSet/>
      <dgm:spPr/>
      <dgm:t>
        <a:bodyPr/>
        <a:lstStyle/>
        <a:p>
          <a:pPr rtl="1"/>
          <a:endParaRPr lang="ar-SA" sz="2000" b="0">
            <a:effectLst>
              <a:outerShdw blurRad="38100" dist="38100" dir="2700000" algn="tl">
                <a:srgbClr val="000000">
                  <a:alpha val="43137"/>
                </a:srgbClr>
              </a:outerShdw>
            </a:effectLst>
          </a:endParaRPr>
        </a:p>
      </dgm:t>
    </dgm:pt>
    <dgm:pt modelId="{77987502-DA63-4B1C-8BAD-5DE329405AE0}">
      <dgm:prSet phldrT="[نص]" custT="1"/>
      <dgm:spPr>
        <a:solidFill>
          <a:srgbClr val="00B0F0">
            <a:alpha val="90000"/>
          </a:srgbClr>
        </a:solidFill>
        <a:ln>
          <a:solidFill>
            <a:schemeClr val="accent4"/>
          </a:solidFill>
        </a:ln>
      </dgm:spPr>
      <dgm:t>
        <a:bodyPr/>
        <a:lstStyle/>
        <a:p>
          <a:pPr rtl="1">
            <a:lnSpc>
              <a:spcPts val="2960"/>
            </a:lnSpc>
            <a:spcAft>
              <a:spcPts val="1800"/>
            </a:spcAft>
          </a:pPr>
          <a:r>
            <a:rPr lang="ar-SA" sz="2000" b="0" kern="1200" dirty="0">
              <a:effectLst>
                <a:outerShdw blurRad="38100" dist="38100" dir="2700000" algn="tl">
                  <a:srgbClr val="000000">
                    <a:alpha val="43137"/>
                  </a:srgbClr>
                </a:outerShdw>
              </a:effectLst>
              <a:latin typeface="Alexandria Light" pitchFamily="2" charset="-78"/>
              <a:ea typeface="Calibri" panose="020F0502020204030204" pitchFamily="34" charset="0"/>
              <a:cs typeface="Alexandria Light" pitchFamily="2" charset="-78"/>
            </a:rPr>
            <a:t> </a:t>
          </a:r>
          <a:r>
            <a:rPr lang="ar-SA" sz="2000" b="0" i="0" u="none" strike="noStrike" kern="1200" baseline="0" dirty="0">
              <a:effectLst>
                <a:outerShdw blurRad="38100" dist="38100" dir="2700000" algn="tl">
                  <a:srgbClr val="000000">
                    <a:alpha val="43137"/>
                  </a:srgbClr>
                </a:outerShdw>
              </a:effectLst>
              <a:latin typeface="Alexandria Medium" pitchFamily="2" charset="-78"/>
              <a:cs typeface="Alexandria Medium" pitchFamily="2" charset="-78"/>
            </a:rPr>
            <a:t>طاقة الحوسبة</a:t>
          </a:r>
          <a:endParaRPr lang="ar-SA" sz="2000" b="0" kern="1200" dirty="0">
            <a:solidFill>
              <a:prstClr val="white"/>
            </a:solidFill>
            <a:effectLst>
              <a:outerShdw blurRad="38100" dist="38100" dir="2700000" algn="tl">
                <a:srgbClr val="000000">
                  <a:alpha val="43137"/>
                </a:srgbClr>
              </a:outerShdw>
            </a:effectLst>
            <a:latin typeface="Alexandria Light" pitchFamily="2" charset="-78"/>
            <a:ea typeface="Calibri" panose="020F0502020204030204" pitchFamily="34" charset="0"/>
            <a:cs typeface="Alexandria Light" pitchFamily="2" charset="-78"/>
          </a:endParaRPr>
        </a:p>
      </dgm:t>
    </dgm:pt>
    <dgm:pt modelId="{032E3022-AE91-41D0-BB32-C52A20B2CB20}" type="parTrans" cxnId="{4386ECA5-5E1F-473A-9863-67BAB6DC4A78}">
      <dgm:prSet/>
      <dgm:spPr/>
      <dgm:t>
        <a:bodyPr/>
        <a:lstStyle/>
        <a:p>
          <a:pPr rtl="1"/>
          <a:endParaRPr lang="ar-SA" sz="2000" b="0">
            <a:effectLst>
              <a:outerShdw blurRad="38100" dist="38100" dir="2700000" algn="tl">
                <a:srgbClr val="000000">
                  <a:alpha val="43137"/>
                </a:srgbClr>
              </a:outerShdw>
            </a:effectLst>
          </a:endParaRPr>
        </a:p>
      </dgm:t>
    </dgm:pt>
    <dgm:pt modelId="{6220C85A-ECC6-4A86-9411-11419F3EBDE2}" type="sibTrans" cxnId="{4386ECA5-5E1F-473A-9863-67BAB6DC4A78}">
      <dgm:prSet/>
      <dgm:spPr/>
      <dgm:t>
        <a:bodyPr/>
        <a:lstStyle/>
        <a:p>
          <a:pPr rtl="1"/>
          <a:endParaRPr lang="ar-SA" sz="2000" b="0">
            <a:effectLst>
              <a:outerShdw blurRad="38100" dist="38100" dir="2700000" algn="tl">
                <a:srgbClr val="000000">
                  <a:alpha val="43137"/>
                </a:srgbClr>
              </a:outerShdw>
            </a:effectLst>
          </a:endParaRPr>
        </a:p>
      </dgm:t>
    </dgm:pt>
    <dgm:pt modelId="{41CD8D29-BD45-469C-AF24-C078AB0C1E85}">
      <dgm:prSet phldrT="[نص]" custT="1"/>
      <dgm:spPr>
        <a:solidFill>
          <a:srgbClr val="00B0F0">
            <a:alpha val="90000"/>
          </a:srgbClr>
        </a:solidFill>
        <a:ln>
          <a:solidFill>
            <a:schemeClr val="accent4"/>
          </a:solidFill>
        </a:ln>
      </dgm:spPr>
      <dgm:t>
        <a:bodyPr/>
        <a:lstStyle/>
        <a:p>
          <a:pPr rtl="1">
            <a:lnSpc>
              <a:spcPts val="2960"/>
            </a:lnSpc>
            <a:spcAft>
              <a:spcPts val="1800"/>
            </a:spcAft>
          </a:pPr>
          <a:r>
            <a:rPr lang="ar-SA" sz="2000" b="0" kern="1200" dirty="0">
              <a:solidFill>
                <a:prstClr val="white"/>
              </a:solidFill>
              <a:effectLst>
                <a:outerShdw blurRad="38100" dist="38100" dir="2700000" algn="tl">
                  <a:srgbClr val="000000">
                    <a:alpha val="43137"/>
                  </a:srgbClr>
                </a:outerShdw>
              </a:effectLst>
              <a:latin typeface="Alexandria Medium" pitchFamily="2" charset="-78"/>
              <a:ea typeface="Calibri" panose="020F0502020204030204" pitchFamily="34" charset="0"/>
              <a:cs typeface="Alexandria Medium" pitchFamily="2" charset="-78"/>
            </a:rPr>
            <a:t>الوصول</a:t>
          </a:r>
        </a:p>
      </dgm:t>
    </dgm:pt>
    <dgm:pt modelId="{D2F15D39-D779-4A19-A00D-096453FFDF03}" type="parTrans" cxnId="{FAC465E9-23E1-4070-90ED-B57944E88A80}">
      <dgm:prSet/>
      <dgm:spPr/>
      <dgm:t>
        <a:bodyPr/>
        <a:lstStyle/>
        <a:p>
          <a:pPr rtl="1"/>
          <a:endParaRPr lang="ar-SA" sz="2000" b="0">
            <a:effectLst>
              <a:outerShdw blurRad="38100" dist="38100" dir="2700000" algn="tl">
                <a:srgbClr val="000000">
                  <a:alpha val="43137"/>
                </a:srgbClr>
              </a:outerShdw>
            </a:effectLst>
          </a:endParaRPr>
        </a:p>
      </dgm:t>
    </dgm:pt>
    <dgm:pt modelId="{A830EBE0-D863-4809-A3ED-924FFAA5E62D}" type="sibTrans" cxnId="{FAC465E9-23E1-4070-90ED-B57944E88A80}">
      <dgm:prSet/>
      <dgm:spPr/>
      <dgm:t>
        <a:bodyPr/>
        <a:lstStyle/>
        <a:p>
          <a:pPr rtl="1"/>
          <a:endParaRPr lang="ar-SA" sz="2000" b="0">
            <a:effectLst>
              <a:outerShdw blurRad="38100" dist="38100" dir="2700000" algn="tl">
                <a:srgbClr val="000000">
                  <a:alpha val="43137"/>
                </a:srgbClr>
              </a:outerShdw>
            </a:effectLst>
          </a:endParaRPr>
        </a:p>
      </dgm:t>
    </dgm:pt>
    <dgm:pt modelId="{0EBFBA4F-4388-4D49-A293-BBECACDD46B8}">
      <dgm:prSet phldrT="[نص]" custT="1"/>
      <dgm:spPr>
        <a:solidFill>
          <a:srgbClr val="00B0F0">
            <a:alpha val="90000"/>
          </a:srgbClr>
        </a:solidFill>
        <a:ln>
          <a:solidFill>
            <a:schemeClr val="accent4"/>
          </a:solidFill>
        </a:ln>
      </dgm:spPr>
      <dgm:t>
        <a:bodyPr/>
        <a:lstStyle/>
        <a:p>
          <a:pPr rtl="1">
            <a:lnSpc>
              <a:spcPts val="2560"/>
            </a:lnSpc>
            <a:spcAft>
              <a:spcPts val="1800"/>
            </a:spcAft>
          </a:pPr>
          <a:r>
            <a:rPr lang="ar-SA" sz="2000" b="0" dirty="0">
              <a:effectLst>
                <a:outerShdw blurRad="38100" dist="38100" dir="2700000" algn="tl">
                  <a:srgbClr val="000000">
                    <a:alpha val="43137"/>
                  </a:srgbClr>
                </a:outerShdw>
              </a:effectLst>
              <a:latin typeface="Alexandria Light" pitchFamily="2" charset="-78"/>
              <a:ea typeface="Calibri" panose="020F0502020204030204" pitchFamily="34" charset="0"/>
              <a:cs typeface="Alexandria Light" pitchFamily="2" charset="-78"/>
            </a:rPr>
            <a:t> </a:t>
          </a:r>
          <a:r>
            <a:rPr lang="ar-SA" sz="2000" b="0" i="0" u="none" strike="noStrike" baseline="0" dirty="0">
              <a:effectLst>
                <a:outerShdw blurRad="38100" dist="38100" dir="2700000" algn="tl">
                  <a:srgbClr val="000000">
                    <a:alpha val="43137"/>
                  </a:srgbClr>
                </a:outerShdw>
              </a:effectLst>
              <a:latin typeface="Alexandria Medium" pitchFamily="2" charset="-78"/>
              <a:cs typeface="Alexandria Medium" pitchFamily="2" charset="-78"/>
            </a:rPr>
            <a:t>مركزية التطبيقات والمستندات </a:t>
          </a:r>
          <a:endParaRPr lang="ar-SA" sz="2000" b="0" dirty="0">
            <a:solidFill>
              <a:prstClr val="white"/>
            </a:solidFill>
            <a:effectLst>
              <a:outerShdw blurRad="38100" dist="38100" dir="2700000" algn="tl">
                <a:srgbClr val="000000">
                  <a:alpha val="43137"/>
                </a:srgbClr>
              </a:outerShdw>
            </a:effectLst>
            <a:latin typeface="Alexandria Light" pitchFamily="2" charset="-78"/>
            <a:ea typeface="Calibri" panose="020F0502020204030204" pitchFamily="34" charset="0"/>
            <a:cs typeface="Alexandria Light" pitchFamily="2" charset="-78"/>
          </a:endParaRPr>
        </a:p>
      </dgm:t>
    </dgm:pt>
    <dgm:pt modelId="{4ED7B269-BCE8-4869-B856-37F0844AD28F}" type="parTrans" cxnId="{543A0E54-6F6E-44BB-B31A-5C2B6F8D3426}">
      <dgm:prSet/>
      <dgm:spPr/>
      <dgm:t>
        <a:bodyPr/>
        <a:lstStyle/>
        <a:p>
          <a:pPr rtl="1"/>
          <a:endParaRPr lang="ar-SA" sz="2000" b="0">
            <a:effectLst>
              <a:outerShdw blurRad="38100" dist="38100" dir="2700000" algn="tl">
                <a:srgbClr val="000000">
                  <a:alpha val="43137"/>
                </a:srgbClr>
              </a:outerShdw>
            </a:effectLst>
          </a:endParaRPr>
        </a:p>
      </dgm:t>
    </dgm:pt>
    <dgm:pt modelId="{C7B0C005-3F95-47E0-83E1-27A7EA7A72D8}" type="sibTrans" cxnId="{543A0E54-6F6E-44BB-B31A-5C2B6F8D3426}">
      <dgm:prSet/>
      <dgm:spPr/>
      <dgm:t>
        <a:bodyPr/>
        <a:lstStyle/>
        <a:p>
          <a:pPr rtl="1"/>
          <a:endParaRPr lang="ar-SA" sz="2000" b="0">
            <a:effectLst>
              <a:outerShdw blurRad="38100" dist="38100" dir="2700000" algn="tl">
                <a:srgbClr val="000000">
                  <a:alpha val="43137"/>
                </a:srgbClr>
              </a:outerShdw>
            </a:effectLst>
          </a:endParaRPr>
        </a:p>
      </dgm:t>
    </dgm:pt>
    <dgm:pt modelId="{60E0B6E8-909F-40F3-98F1-E4E19E52B86A}">
      <dgm:prSet phldrT="[نص]" custT="1"/>
      <dgm:spPr>
        <a:solidFill>
          <a:srgbClr val="00B0F0">
            <a:alpha val="90000"/>
          </a:srgbClr>
        </a:solidFill>
        <a:ln>
          <a:solidFill>
            <a:schemeClr val="accent4"/>
          </a:solidFill>
        </a:ln>
      </dgm:spPr>
      <dgm:t>
        <a:bodyPr/>
        <a:lstStyle/>
        <a:p>
          <a:pPr rtl="1">
            <a:lnSpc>
              <a:spcPts val="2900"/>
            </a:lnSpc>
            <a:spcAft>
              <a:spcPts val="1800"/>
            </a:spcAft>
          </a:pPr>
          <a:r>
            <a:rPr lang="ar-SA" sz="2000" b="0" dirty="0">
              <a:effectLst>
                <a:outerShdw blurRad="38100" dist="38100" dir="2700000" algn="tl">
                  <a:srgbClr val="000000">
                    <a:alpha val="43137"/>
                  </a:srgbClr>
                </a:outerShdw>
              </a:effectLst>
              <a:latin typeface="Alexandria Light" pitchFamily="2" charset="-78"/>
              <a:ea typeface="Calibri" panose="020F0502020204030204" pitchFamily="34" charset="0"/>
              <a:cs typeface="Alexandria Light" pitchFamily="2" charset="-78"/>
            </a:rPr>
            <a:t> </a:t>
          </a:r>
          <a:r>
            <a:rPr lang="ar-SA" sz="2000" b="0" i="0" u="none" strike="noStrike" baseline="0" dirty="0">
              <a:effectLst>
                <a:outerShdw blurRad="38100" dist="38100" dir="2700000" algn="tl">
                  <a:srgbClr val="000000">
                    <a:alpha val="43137"/>
                  </a:srgbClr>
                </a:outerShdw>
              </a:effectLst>
              <a:latin typeface="Alexandria Medium" pitchFamily="2" charset="-78"/>
              <a:cs typeface="Alexandria Medium" pitchFamily="2" charset="-78"/>
            </a:rPr>
            <a:t>مركزية البنية التحتية</a:t>
          </a:r>
          <a:endParaRPr lang="ar-SA" sz="2000" b="0" dirty="0">
            <a:solidFill>
              <a:prstClr val="white"/>
            </a:solidFill>
            <a:effectLst>
              <a:outerShdw blurRad="38100" dist="38100" dir="2700000" algn="tl">
                <a:srgbClr val="000000">
                  <a:alpha val="43137"/>
                </a:srgbClr>
              </a:outerShdw>
            </a:effectLst>
            <a:latin typeface="Alexandria Light" pitchFamily="2" charset="-78"/>
            <a:ea typeface="Calibri" panose="020F0502020204030204" pitchFamily="34" charset="0"/>
            <a:cs typeface="Alexandria Light" pitchFamily="2" charset="-78"/>
          </a:endParaRPr>
        </a:p>
      </dgm:t>
    </dgm:pt>
    <dgm:pt modelId="{BB77D89C-3F08-40B7-BB74-2F7D54328893}" type="parTrans" cxnId="{8BC92A73-6E72-4AE5-AD5C-751556BD6227}">
      <dgm:prSet/>
      <dgm:spPr/>
      <dgm:t>
        <a:bodyPr/>
        <a:lstStyle/>
        <a:p>
          <a:pPr rtl="1"/>
          <a:endParaRPr lang="ar-SA" sz="2000" b="0">
            <a:effectLst>
              <a:outerShdw blurRad="38100" dist="38100" dir="2700000" algn="tl">
                <a:srgbClr val="000000">
                  <a:alpha val="43137"/>
                </a:srgbClr>
              </a:outerShdw>
            </a:effectLst>
          </a:endParaRPr>
        </a:p>
      </dgm:t>
    </dgm:pt>
    <dgm:pt modelId="{E284F530-FB2B-468C-8A35-BA9B27152D02}" type="sibTrans" cxnId="{8BC92A73-6E72-4AE5-AD5C-751556BD6227}">
      <dgm:prSet/>
      <dgm:spPr/>
      <dgm:t>
        <a:bodyPr/>
        <a:lstStyle/>
        <a:p>
          <a:pPr rtl="1"/>
          <a:endParaRPr lang="ar-SA" sz="2000" b="0">
            <a:effectLst>
              <a:outerShdw blurRad="38100" dist="38100" dir="2700000" algn="tl">
                <a:srgbClr val="000000">
                  <a:alpha val="43137"/>
                </a:srgbClr>
              </a:outerShdw>
            </a:effectLst>
          </a:endParaRPr>
        </a:p>
      </dgm:t>
    </dgm:pt>
    <dgm:pt modelId="{64F5C8D6-EB68-4119-A509-641FDC085660}">
      <dgm:prSet phldrT="[نص]" custT="1"/>
      <dgm:spPr>
        <a:solidFill>
          <a:srgbClr val="00B0F0">
            <a:alpha val="90000"/>
          </a:srgbClr>
        </a:solidFill>
        <a:ln>
          <a:solidFill>
            <a:schemeClr val="accent4"/>
          </a:solidFill>
        </a:ln>
      </dgm:spPr>
      <dgm:t>
        <a:bodyPr/>
        <a:lstStyle/>
        <a:p>
          <a:pPr rtl="1">
            <a:lnSpc>
              <a:spcPts val="2900"/>
            </a:lnSpc>
            <a:spcAft>
              <a:spcPts val="1800"/>
            </a:spcAft>
          </a:pPr>
          <a:r>
            <a:rPr lang="ar-SA" sz="2000" b="0" dirty="0">
              <a:effectLst>
                <a:outerShdw blurRad="38100" dist="38100" dir="2700000" algn="tl">
                  <a:srgbClr val="000000">
                    <a:alpha val="43137"/>
                  </a:srgbClr>
                </a:outerShdw>
              </a:effectLst>
              <a:latin typeface="Alexandria Light" pitchFamily="2" charset="-78"/>
              <a:ea typeface="Calibri" panose="020F0502020204030204" pitchFamily="34" charset="0"/>
              <a:cs typeface="Alexandria Light" pitchFamily="2" charset="-78"/>
            </a:rPr>
            <a:t> </a:t>
          </a:r>
          <a:r>
            <a:rPr lang="ar-SA" sz="2000" b="0" dirty="0">
              <a:solidFill>
                <a:prstClr val="white"/>
              </a:solidFill>
              <a:effectLst>
                <a:outerShdw blurRad="38100" dist="38100" dir="2700000" algn="tl">
                  <a:srgbClr val="000000">
                    <a:alpha val="43137"/>
                  </a:srgbClr>
                </a:outerShdw>
              </a:effectLst>
              <a:latin typeface="Alexandria Light" pitchFamily="2" charset="-78"/>
              <a:ea typeface="Calibri" panose="020F0502020204030204" pitchFamily="34" charset="0"/>
              <a:cs typeface="Alexandria Light" pitchFamily="2" charset="-78"/>
            </a:rPr>
            <a:t>مركزية الاستخدام</a:t>
          </a:r>
        </a:p>
      </dgm:t>
    </dgm:pt>
    <dgm:pt modelId="{038C5009-9229-4B7D-A31B-AA2DD34180AA}" type="parTrans" cxnId="{38A27212-5168-4B38-BF06-E27D544CF712}">
      <dgm:prSet/>
      <dgm:spPr/>
      <dgm:t>
        <a:bodyPr/>
        <a:lstStyle/>
        <a:p>
          <a:pPr rtl="1"/>
          <a:endParaRPr lang="ar-SA" sz="2000" b="0">
            <a:effectLst>
              <a:outerShdw blurRad="38100" dist="38100" dir="2700000" algn="tl">
                <a:srgbClr val="000000">
                  <a:alpha val="43137"/>
                </a:srgbClr>
              </a:outerShdw>
            </a:effectLst>
          </a:endParaRPr>
        </a:p>
      </dgm:t>
    </dgm:pt>
    <dgm:pt modelId="{B3C88F85-85F8-4727-8622-2DDE0A923768}" type="sibTrans" cxnId="{38A27212-5168-4B38-BF06-E27D544CF712}">
      <dgm:prSet/>
      <dgm:spPr/>
      <dgm:t>
        <a:bodyPr/>
        <a:lstStyle/>
        <a:p>
          <a:pPr rtl="1"/>
          <a:endParaRPr lang="ar-SA" sz="2000" b="0">
            <a:effectLst>
              <a:outerShdw blurRad="38100" dist="38100" dir="2700000" algn="tl">
                <a:srgbClr val="000000">
                  <a:alpha val="43137"/>
                </a:srgbClr>
              </a:outerShdw>
            </a:effectLst>
          </a:endParaRPr>
        </a:p>
      </dgm:t>
    </dgm:pt>
    <dgm:pt modelId="{77CDCE55-57A4-4709-8A45-A852C9E57E8B}" type="pres">
      <dgm:prSet presAssocID="{775E222A-5CB0-4D83-9082-AD20C3100211}" presName="diagram" presStyleCnt="0">
        <dgm:presLayoutVars>
          <dgm:dir/>
          <dgm:resizeHandles val="exact"/>
        </dgm:presLayoutVars>
      </dgm:prSet>
      <dgm:spPr/>
    </dgm:pt>
    <dgm:pt modelId="{042473C5-2FAB-4836-AD2D-E4EB80E8076F}" type="pres">
      <dgm:prSet presAssocID="{34D95924-5A67-4FA3-AB01-EA94543B8176}" presName="node" presStyleLbl="node1" presStyleIdx="0" presStyleCnt="7" custScaleX="95138" custScaleY="80344" custLinFactNeighborX="2011" custLinFactNeighborY="519">
        <dgm:presLayoutVars>
          <dgm:bulletEnabled val="1"/>
        </dgm:presLayoutVars>
      </dgm:prSet>
      <dgm:spPr>
        <a:xfrm>
          <a:off x="1000749" y="7828"/>
          <a:ext cx="2026138" cy="1215682"/>
        </a:xfrm>
        <a:prstGeom prst="rect">
          <a:avLst/>
        </a:prstGeom>
      </dgm:spPr>
    </dgm:pt>
    <dgm:pt modelId="{8AAC53E7-4266-4DE0-B41A-C5505883D4A2}" type="pres">
      <dgm:prSet presAssocID="{C558F5F8-9603-4988-95CA-7772A559A48D}" presName="sibTrans" presStyleCnt="0"/>
      <dgm:spPr/>
    </dgm:pt>
    <dgm:pt modelId="{65D8C69B-DBB5-45A7-9FA3-FBDC23BBF391}" type="pres">
      <dgm:prSet presAssocID="{77987502-DA63-4B1C-8BAD-5DE329405AE0}" presName="node" presStyleLbl="node1" presStyleIdx="1" presStyleCnt="7" custScaleX="92482" custScaleY="89042" custLinFactNeighborX="2011" custLinFactNeighborY="-2214">
        <dgm:presLayoutVars>
          <dgm:bulletEnabled val="1"/>
        </dgm:presLayoutVars>
      </dgm:prSet>
      <dgm:spPr/>
    </dgm:pt>
    <dgm:pt modelId="{D18E4AD6-E040-4A21-A4C0-D51F83351555}" type="pres">
      <dgm:prSet presAssocID="{6220C85A-ECC6-4A86-9411-11419F3EBDE2}" presName="sibTrans" presStyleCnt="0"/>
      <dgm:spPr/>
    </dgm:pt>
    <dgm:pt modelId="{B993B13A-2E18-4503-931E-95E848CEE258}" type="pres">
      <dgm:prSet presAssocID="{0EBFBA4F-4388-4D49-A293-BBECACDD46B8}" presName="node" presStyleLbl="node1" presStyleIdx="2" presStyleCnt="7" custScaleX="92482" custScaleY="89042" custLinFactNeighborX="2011" custLinFactNeighborY="-2214">
        <dgm:presLayoutVars>
          <dgm:bulletEnabled val="1"/>
        </dgm:presLayoutVars>
      </dgm:prSet>
      <dgm:spPr/>
    </dgm:pt>
    <dgm:pt modelId="{0B8FCD7C-FF76-48D8-8B14-7A0C7410946C}" type="pres">
      <dgm:prSet presAssocID="{C7B0C005-3F95-47E0-83E1-27A7EA7A72D8}" presName="sibTrans" presStyleCnt="0"/>
      <dgm:spPr/>
    </dgm:pt>
    <dgm:pt modelId="{E4316A67-B4F7-42AB-82AB-207A4C20CF61}" type="pres">
      <dgm:prSet presAssocID="{60E0B6E8-909F-40F3-98F1-E4E19E52B86A}" presName="node" presStyleLbl="node1" presStyleIdx="3" presStyleCnt="7" custScaleX="92482" custScaleY="89042" custLinFactNeighborX="2011" custLinFactNeighborY="-2214">
        <dgm:presLayoutVars>
          <dgm:bulletEnabled val="1"/>
        </dgm:presLayoutVars>
      </dgm:prSet>
      <dgm:spPr/>
    </dgm:pt>
    <dgm:pt modelId="{108D77D7-6209-4FFD-BE19-FFCCA324E98B}" type="pres">
      <dgm:prSet presAssocID="{E284F530-FB2B-468C-8A35-BA9B27152D02}" presName="sibTrans" presStyleCnt="0"/>
      <dgm:spPr/>
    </dgm:pt>
    <dgm:pt modelId="{A83D2E6E-7E77-4B7E-8888-B7AF8E08CB16}" type="pres">
      <dgm:prSet presAssocID="{64F5C8D6-EB68-4119-A509-641FDC085660}" presName="node" presStyleLbl="node1" presStyleIdx="4" presStyleCnt="7" custScaleX="91132" custScaleY="79664" custLinFactNeighborX="2011" custLinFactNeighborY="-2214">
        <dgm:presLayoutVars>
          <dgm:bulletEnabled val="1"/>
        </dgm:presLayoutVars>
      </dgm:prSet>
      <dgm:spPr/>
    </dgm:pt>
    <dgm:pt modelId="{81D132BA-A4A9-4009-B75B-2F24B6952A9B}" type="pres">
      <dgm:prSet presAssocID="{B3C88F85-85F8-4727-8622-2DDE0A923768}" presName="sibTrans" presStyleCnt="0"/>
      <dgm:spPr/>
    </dgm:pt>
    <dgm:pt modelId="{F9CBA86C-49F9-4A2C-9973-885644A014B2}" type="pres">
      <dgm:prSet presAssocID="{41CD8D29-BD45-469C-AF24-C078AB0C1E85}" presName="node" presStyleLbl="node1" presStyleIdx="5" presStyleCnt="7" custScaleX="95001" custScaleY="83491" custLinFactNeighborX="-69" custLinFactNeighborY="55">
        <dgm:presLayoutVars>
          <dgm:bulletEnabled val="1"/>
        </dgm:presLayoutVars>
      </dgm:prSet>
      <dgm:spPr/>
    </dgm:pt>
    <dgm:pt modelId="{21C02945-9F21-4395-9565-A9780D595970}" type="pres">
      <dgm:prSet presAssocID="{A830EBE0-D863-4809-A3ED-924FFAA5E62D}" presName="sibTrans" presStyleCnt="0"/>
      <dgm:spPr/>
    </dgm:pt>
    <dgm:pt modelId="{197641B7-2E62-4490-898B-BF73874E8013}" type="pres">
      <dgm:prSet presAssocID="{4658CE29-581E-4FD5-A312-26EAD4597766}" presName="node" presStyleLbl="node1" presStyleIdx="6" presStyleCnt="7" custScaleX="93484" custScaleY="81020" custLinFactNeighborY="-2055">
        <dgm:presLayoutVars>
          <dgm:bulletEnabled val="1"/>
        </dgm:presLayoutVars>
      </dgm:prSet>
      <dgm:spPr/>
    </dgm:pt>
  </dgm:ptLst>
  <dgm:cxnLst>
    <dgm:cxn modelId="{AEBACB0E-C943-41BA-8739-0A71F9819D52}" type="presOf" srcId="{41CD8D29-BD45-469C-AF24-C078AB0C1E85}" destId="{F9CBA86C-49F9-4A2C-9973-885644A014B2}" srcOrd="0" destOrd="0" presId="urn:microsoft.com/office/officeart/2005/8/layout/default"/>
    <dgm:cxn modelId="{3A225D0F-BA67-4085-AA8D-277E401B1113}" type="presOf" srcId="{0EBFBA4F-4388-4D49-A293-BBECACDD46B8}" destId="{B993B13A-2E18-4503-931E-95E848CEE258}" srcOrd="0" destOrd="0" presId="urn:microsoft.com/office/officeart/2005/8/layout/default"/>
    <dgm:cxn modelId="{38A27212-5168-4B38-BF06-E27D544CF712}" srcId="{775E222A-5CB0-4D83-9082-AD20C3100211}" destId="{64F5C8D6-EB68-4119-A509-641FDC085660}" srcOrd="4" destOrd="0" parTransId="{038C5009-9229-4B7D-A31B-AA2DD34180AA}" sibTransId="{B3C88F85-85F8-4727-8622-2DDE0A923768}"/>
    <dgm:cxn modelId="{1A22811D-BD86-4862-8D98-4AD889E984E0}" srcId="{775E222A-5CB0-4D83-9082-AD20C3100211}" destId="{4658CE29-581E-4FD5-A312-26EAD4597766}" srcOrd="6" destOrd="0" parTransId="{8206AF4B-5518-4CCB-812D-571EF3CEB751}" sibTransId="{5CB3FDFE-EF7B-4EF9-952C-99457C009BB0}"/>
    <dgm:cxn modelId="{5C1D2B35-AA46-4F02-8A31-85CF6E4D701B}" type="presOf" srcId="{4658CE29-581E-4FD5-A312-26EAD4597766}" destId="{197641B7-2E62-4490-898B-BF73874E8013}" srcOrd="0" destOrd="0" presId="urn:microsoft.com/office/officeart/2005/8/layout/default"/>
    <dgm:cxn modelId="{92DF6564-4A4F-4F35-97B2-CDEBD840C279}" type="presOf" srcId="{77987502-DA63-4B1C-8BAD-5DE329405AE0}" destId="{65D8C69B-DBB5-45A7-9FA3-FBDC23BBF391}" srcOrd="0" destOrd="0" presId="urn:microsoft.com/office/officeart/2005/8/layout/default"/>
    <dgm:cxn modelId="{8BC92A73-6E72-4AE5-AD5C-751556BD6227}" srcId="{775E222A-5CB0-4D83-9082-AD20C3100211}" destId="{60E0B6E8-909F-40F3-98F1-E4E19E52B86A}" srcOrd="3" destOrd="0" parTransId="{BB77D89C-3F08-40B7-BB74-2F7D54328893}" sibTransId="{E284F530-FB2B-468C-8A35-BA9B27152D02}"/>
    <dgm:cxn modelId="{543A0E54-6F6E-44BB-B31A-5C2B6F8D3426}" srcId="{775E222A-5CB0-4D83-9082-AD20C3100211}" destId="{0EBFBA4F-4388-4D49-A293-BBECACDD46B8}" srcOrd="2" destOrd="0" parTransId="{4ED7B269-BCE8-4869-B856-37F0844AD28F}" sibTransId="{C7B0C005-3F95-47E0-83E1-27A7EA7A72D8}"/>
    <dgm:cxn modelId="{29446358-ED0B-4C53-A971-6B5891BAD4A1}" type="presOf" srcId="{34D95924-5A67-4FA3-AB01-EA94543B8176}" destId="{042473C5-2FAB-4836-AD2D-E4EB80E8076F}" srcOrd="0" destOrd="0" presId="urn:microsoft.com/office/officeart/2005/8/layout/default"/>
    <dgm:cxn modelId="{AD41C584-9FE7-4359-9FA5-D80D1E77AA43}" type="presOf" srcId="{64F5C8D6-EB68-4119-A509-641FDC085660}" destId="{A83D2E6E-7E77-4B7E-8888-B7AF8E08CB16}" srcOrd="0" destOrd="0" presId="urn:microsoft.com/office/officeart/2005/8/layout/default"/>
    <dgm:cxn modelId="{4386ECA5-5E1F-473A-9863-67BAB6DC4A78}" srcId="{775E222A-5CB0-4D83-9082-AD20C3100211}" destId="{77987502-DA63-4B1C-8BAD-5DE329405AE0}" srcOrd="1" destOrd="0" parTransId="{032E3022-AE91-41D0-BB32-C52A20B2CB20}" sibTransId="{6220C85A-ECC6-4A86-9411-11419F3EBDE2}"/>
    <dgm:cxn modelId="{5F4DECC2-2288-48B0-91A4-EF82CBEAE1CE}" type="presOf" srcId="{775E222A-5CB0-4D83-9082-AD20C3100211}" destId="{77CDCE55-57A4-4709-8A45-A852C9E57E8B}" srcOrd="0" destOrd="0" presId="urn:microsoft.com/office/officeart/2005/8/layout/default"/>
    <dgm:cxn modelId="{7CF9FECA-BCD3-46AD-B0DF-ED6D1C79FC69}" srcId="{775E222A-5CB0-4D83-9082-AD20C3100211}" destId="{34D95924-5A67-4FA3-AB01-EA94543B8176}" srcOrd="0" destOrd="0" parTransId="{E2562197-C1AD-4D9A-8057-5BDB0EA920B8}" sibTransId="{C558F5F8-9603-4988-95CA-7772A559A48D}"/>
    <dgm:cxn modelId="{A937F5DA-6C39-4ACC-A552-DBA44468CF3D}" type="presOf" srcId="{60E0B6E8-909F-40F3-98F1-E4E19E52B86A}" destId="{E4316A67-B4F7-42AB-82AB-207A4C20CF61}" srcOrd="0" destOrd="0" presId="urn:microsoft.com/office/officeart/2005/8/layout/default"/>
    <dgm:cxn modelId="{FAC465E9-23E1-4070-90ED-B57944E88A80}" srcId="{775E222A-5CB0-4D83-9082-AD20C3100211}" destId="{41CD8D29-BD45-469C-AF24-C078AB0C1E85}" srcOrd="5" destOrd="0" parTransId="{D2F15D39-D779-4A19-A00D-096453FFDF03}" sibTransId="{A830EBE0-D863-4809-A3ED-924FFAA5E62D}"/>
    <dgm:cxn modelId="{8D06D575-70B1-4B17-942C-D0AD184F968D}" type="presParOf" srcId="{77CDCE55-57A4-4709-8A45-A852C9E57E8B}" destId="{042473C5-2FAB-4836-AD2D-E4EB80E8076F}" srcOrd="0" destOrd="0" presId="urn:microsoft.com/office/officeart/2005/8/layout/default"/>
    <dgm:cxn modelId="{7185552F-5054-49C1-BF44-917123F5EB7F}" type="presParOf" srcId="{77CDCE55-57A4-4709-8A45-A852C9E57E8B}" destId="{8AAC53E7-4266-4DE0-B41A-C5505883D4A2}" srcOrd="1" destOrd="0" presId="urn:microsoft.com/office/officeart/2005/8/layout/default"/>
    <dgm:cxn modelId="{6B4D0921-50A1-4C70-9F5A-1869CC781A64}" type="presParOf" srcId="{77CDCE55-57A4-4709-8A45-A852C9E57E8B}" destId="{65D8C69B-DBB5-45A7-9FA3-FBDC23BBF391}" srcOrd="2" destOrd="0" presId="urn:microsoft.com/office/officeart/2005/8/layout/default"/>
    <dgm:cxn modelId="{20A0BED7-82DD-4BF5-9871-ECDDA30443D7}" type="presParOf" srcId="{77CDCE55-57A4-4709-8A45-A852C9E57E8B}" destId="{D18E4AD6-E040-4A21-A4C0-D51F83351555}" srcOrd="3" destOrd="0" presId="urn:microsoft.com/office/officeart/2005/8/layout/default"/>
    <dgm:cxn modelId="{2A75F433-0E72-4F72-9B76-9215F9813FA5}" type="presParOf" srcId="{77CDCE55-57A4-4709-8A45-A852C9E57E8B}" destId="{B993B13A-2E18-4503-931E-95E848CEE258}" srcOrd="4" destOrd="0" presId="urn:microsoft.com/office/officeart/2005/8/layout/default"/>
    <dgm:cxn modelId="{44FBC294-F523-488A-AC4D-F53182737825}" type="presParOf" srcId="{77CDCE55-57A4-4709-8A45-A852C9E57E8B}" destId="{0B8FCD7C-FF76-48D8-8B14-7A0C7410946C}" srcOrd="5" destOrd="0" presId="urn:microsoft.com/office/officeart/2005/8/layout/default"/>
    <dgm:cxn modelId="{32B6846A-591B-418B-88F6-189AF02413D3}" type="presParOf" srcId="{77CDCE55-57A4-4709-8A45-A852C9E57E8B}" destId="{E4316A67-B4F7-42AB-82AB-207A4C20CF61}" srcOrd="6" destOrd="0" presId="urn:microsoft.com/office/officeart/2005/8/layout/default"/>
    <dgm:cxn modelId="{1BE86289-7B9D-42D0-A916-1ACB27C2A027}" type="presParOf" srcId="{77CDCE55-57A4-4709-8A45-A852C9E57E8B}" destId="{108D77D7-6209-4FFD-BE19-FFCCA324E98B}" srcOrd="7" destOrd="0" presId="urn:microsoft.com/office/officeart/2005/8/layout/default"/>
    <dgm:cxn modelId="{5C1983CA-652B-4B2E-AEE4-B3329F673D46}" type="presParOf" srcId="{77CDCE55-57A4-4709-8A45-A852C9E57E8B}" destId="{A83D2E6E-7E77-4B7E-8888-B7AF8E08CB16}" srcOrd="8" destOrd="0" presId="urn:microsoft.com/office/officeart/2005/8/layout/default"/>
    <dgm:cxn modelId="{2992CBDC-70F8-48C5-88C9-01D17EC60663}" type="presParOf" srcId="{77CDCE55-57A4-4709-8A45-A852C9E57E8B}" destId="{81D132BA-A4A9-4009-B75B-2F24B6952A9B}" srcOrd="9" destOrd="0" presId="urn:microsoft.com/office/officeart/2005/8/layout/default"/>
    <dgm:cxn modelId="{9964B000-B823-4478-9786-3C800DD9C449}" type="presParOf" srcId="{77CDCE55-57A4-4709-8A45-A852C9E57E8B}" destId="{F9CBA86C-49F9-4A2C-9973-885644A014B2}" srcOrd="10" destOrd="0" presId="urn:microsoft.com/office/officeart/2005/8/layout/default"/>
    <dgm:cxn modelId="{BEA3985C-716C-4C2C-AFD9-A6B4912FC570}" type="presParOf" srcId="{77CDCE55-57A4-4709-8A45-A852C9E57E8B}" destId="{21C02945-9F21-4395-9565-A9780D595970}" srcOrd="11" destOrd="0" presId="urn:microsoft.com/office/officeart/2005/8/layout/default"/>
    <dgm:cxn modelId="{EF35BC89-E2C8-4A4D-A5EE-40C461A95D20}" type="presParOf" srcId="{77CDCE55-57A4-4709-8A45-A852C9E57E8B}" destId="{197641B7-2E62-4490-898B-BF73874E8013}" srcOrd="12" destOrd="0" presId="urn:microsoft.com/office/officeart/2005/8/layout/default"/>
  </dgm:cxnLst>
  <dgm:bg/>
  <dgm:whole>
    <a:ln w="19050">
      <a:solidFill>
        <a:schemeClr val="accent4"/>
      </a:solidFill>
      <a:extLst>
        <a:ext uri="{C807C97D-BFC1-408E-A445-0C87EB9F89A2}">
          <ask:lineSketchStyleProps xmlns:ask="http://schemas.microsoft.com/office/drawing/2018/sketchyshapes">
            <ask:type>
              <ask:lineSketchNone/>
            </ask:type>
          </ask:lineSketchStyleProps>
        </a:ext>
      </a:extLst>
    </a:ln>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5E222A-5CB0-4D83-9082-AD20C3100211}" type="doc">
      <dgm:prSet loTypeId="urn:microsoft.com/office/officeart/2005/8/layout/default" loCatId="list" qsTypeId="urn:microsoft.com/office/officeart/2005/8/quickstyle/simple1" qsCatId="simple" csTypeId="urn:microsoft.com/office/officeart/2005/8/colors/accent5_2" csCatId="accent5" phldr="1"/>
      <dgm:spPr/>
      <dgm:t>
        <a:bodyPr/>
        <a:lstStyle/>
        <a:p>
          <a:pPr rtl="1"/>
          <a:endParaRPr lang="ar-SA"/>
        </a:p>
      </dgm:t>
    </dgm:pt>
    <dgm:pt modelId="{CBDB180D-79AC-4933-9151-5D983FA92440}">
      <dgm:prSet phldrT="[نص]" custT="1"/>
      <dgm:spPr>
        <a:solidFill>
          <a:srgbClr val="00B0F0"/>
        </a:solidFill>
      </dgm:spPr>
      <dgm:t>
        <a:bodyPr/>
        <a:lstStyle/>
        <a:p>
          <a:pPr algn="ctr" rtl="1">
            <a:lnSpc>
              <a:spcPts val="2660"/>
            </a:lnSpc>
          </a:pPr>
          <a:r>
            <a:rPr lang="ar-SA" sz="1800" b="0" i="0" u="none" strike="noStrike" kern="1200" baseline="0" dirty="0">
              <a:effectLst>
                <a:outerShdw blurRad="38100" dist="38100" dir="2700000" algn="tl">
                  <a:srgbClr val="000000">
                    <a:alpha val="43137"/>
                  </a:srgbClr>
                </a:outerShdw>
              </a:effectLst>
              <a:latin typeface="Alexandria Medium" pitchFamily="2" charset="-78"/>
              <a:cs typeface="Alexandria Medium" pitchFamily="2" charset="-78"/>
            </a:rPr>
            <a:t>التطبيقات السحابية</a:t>
          </a:r>
          <a:endParaRPr kumimoji="0" lang="ar-SA" sz="1800" b="0" i="0" u="none" strike="noStrike" kern="1200" cap="none" spc="0" normalizeH="0" baseline="0" dirty="0">
            <a:ln/>
            <a:effectLst>
              <a:outerShdw blurRad="38100" dist="38100" dir="2700000" algn="tl">
                <a:srgbClr val="000000">
                  <a:alpha val="43137"/>
                </a:srgbClr>
              </a:outerShdw>
            </a:effectLst>
            <a:uLnTx/>
            <a:uFillTx/>
            <a:latin typeface="Alexandria Medium" pitchFamily="2" charset="-78"/>
            <a:ea typeface="+mn-ea"/>
            <a:cs typeface="Alexandria Medium" pitchFamily="2" charset="-78"/>
          </a:endParaRPr>
        </a:p>
      </dgm:t>
    </dgm:pt>
    <dgm:pt modelId="{89F3E03F-CCFA-4E89-8102-78B3612EDB24}" type="parTrans" cxnId="{9FF26CA2-6348-4B13-A94B-5929FCAB61D5}">
      <dgm:prSet/>
      <dgm:spPr/>
      <dgm:t>
        <a:bodyPr/>
        <a:lstStyle/>
        <a:p>
          <a:pPr algn="ctr" rtl="1"/>
          <a:endParaRPr lang="ar-SA" b="0" cap="none" spc="0">
            <a:ln w="0"/>
            <a:solidFill>
              <a:srgbClr val="FFFFFF"/>
            </a:solidFill>
            <a:effectLst>
              <a:outerShdw blurRad="38100" dist="38100" dir="2700000" algn="tl" rotWithShape="0">
                <a:srgbClr val="000000">
                  <a:alpha val="43137"/>
                </a:srgbClr>
              </a:outerShdw>
            </a:effectLst>
          </a:endParaRPr>
        </a:p>
      </dgm:t>
    </dgm:pt>
    <dgm:pt modelId="{E33C81EE-B857-4898-9607-7FEBDFE6FA9F}" type="sibTrans" cxnId="{9FF26CA2-6348-4B13-A94B-5929FCAB61D5}">
      <dgm:prSet/>
      <dgm:spPr/>
      <dgm:t>
        <a:bodyPr/>
        <a:lstStyle/>
        <a:p>
          <a:pPr algn="ctr" rtl="1"/>
          <a:endParaRPr lang="ar-SA" b="0" cap="none" spc="0">
            <a:ln w="0"/>
            <a:solidFill>
              <a:srgbClr val="FFFFFF"/>
            </a:solidFill>
            <a:effectLst>
              <a:outerShdw blurRad="38100" dist="38100" dir="2700000" algn="tl" rotWithShape="0">
                <a:srgbClr val="000000">
                  <a:alpha val="43137"/>
                </a:srgbClr>
              </a:outerShdw>
            </a:effectLst>
          </a:endParaRPr>
        </a:p>
      </dgm:t>
    </dgm:pt>
    <dgm:pt modelId="{A3560186-D370-4F8F-90E4-EC4CE6BA21CD}">
      <dgm:prSet phldrT="[نص]" custT="1"/>
      <dgm:spPr>
        <a:solidFill>
          <a:srgbClr val="00B0F0"/>
        </a:solidFill>
      </dgm:spPr>
      <dgm:t>
        <a:bodyPr/>
        <a:lstStyle/>
        <a:p>
          <a:pPr algn="ctr" rtl="1">
            <a:lnSpc>
              <a:spcPts val="2760"/>
            </a:lnSpc>
          </a:pPr>
          <a:r>
            <a:rPr lang="ar-SA" sz="1800" b="0" i="0" u="none" strike="noStrike" kern="1200" baseline="0" dirty="0">
              <a:effectLst>
                <a:outerShdw blurRad="38100" dist="38100" dir="2700000" algn="tl">
                  <a:srgbClr val="000000">
                    <a:alpha val="43137"/>
                  </a:srgbClr>
                </a:outerShdw>
              </a:effectLst>
              <a:latin typeface="Alexandria Medium" pitchFamily="2" charset="-78"/>
              <a:cs typeface="Alexandria Medium" pitchFamily="2" charset="-78"/>
            </a:rPr>
            <a:t>خدمات التخزين السحابية</a:t>
          </a:r>
          <a:endParaRPr kumimoji="0" lang="ar-SA" sz="1600" b="0" i="0" u="none" strike="noStrike" kern="1200" cap="none" spc="0" normalizeH="0" baseline="0" dirty="0">
            <a:ln/>
            <a:effectLst>
              <a:outerShdw blurRad="38100" dist="38100" dir="2700000" algn="tl">
                <a:srgbClr val="000000">
                  <a:alpha val="43137"/>
                </a:srgbClr>
              </a:outerShdw>
            </a:effectLst>
            <a:uLnTx/>
            <a:uFillTx/>
            <a:latin typeface="Alexandria Medium" pitchFamily="2" charset="-78"/>
            <a:ea typeface="+mn-ea"/>
            <a:cs typeface="Alexandria Medium" pitchFamily="2" charset="-78"/>
          </a:endParaRPr>
        </a:p>
      </dgm:t>
    </dgm:pt>
    <dgm:pt modelId="{D25FB2A2-4DF7-4048-A184-0E34B6CE8840}" type="parTrans" cxnId="{86482037-4E6D-4A8E-A219-02450C7115F2}">
      <dgm:prSet/>
      <dgm:spPr/>
      <dgm:t>
        <a:bodyPr/>
        <a:lstStyle/>
        <a:p>
          <a:pPr algn="ctr" rtl="1"/>
          <a:endParaRPr lang="ar-SA" b="0" cap="none" spc="0">
            <a:ln w="0"/>
            <a:solidFill>
              <a:srgbClr val="FFFFFF"/>
            </a:solidFill>
            <a:effectLst>
              <a:outerShdw blurRad="38100" dist="38100" dir="2700000" algn="tl" rotWithShape="0">
                <a:srgbClr val="000000">
                  <a:alpha val="43137"/>
                </a:srgbClr>
              </a:outerShdw>
            </a:effectLst>
          </a:endParaRPr>
        </a:p>
      </dgm:t>
    </dgm:pt>
    <dgm:pt modelId="{70B650DC-0BD9-4F9B-BB3E-8219DA1B5AD7}" type="sibTrans" cxnId="{86482037-4E6D-4A8E-A219-02450C7115F2}">
      <dgm:prSet/>
      <dgm:spPr/>
      <dgm:t>
        <a:bodyPr/>
        <a:lstStyle/>
        <a:p>
          <a:pPr algn="ctr" rtl="1"/>
          <a:endParaRPr lang="ar-SA" b="0" cap="none" spc="0">
            <a:ln w="0"/>
            <a:solidFill>
              <a:srgbClr val="FFFFFF"/>
            </a:solidFill>
            <a:effectLst>
              <a:outerShdw blurRad="38100" dist="38100" dir="2700000" algn="tl" rotWithShape="0">
                <a:srgbClr val="000000">
                  <a:alpha val="43137"/>
                </a:srgbClr>
              </a:outerShdw>
            </a:effectLst>
          </a:endParaRPr>
        </a:p>
      </dgm:t>
    </dgm:pt>
    <dgm:pt modelId="{7D8EE7C7-A1F2-4710-8084-9F57E5D7DCCC}">
      <dgm:prSet phldrT="[نص]" custT="1"/>
      <dgm:spPr>
        <a:solidFill>
          <a:srgbClr val="00B0F0"/>
        </a:solidFill>
      </dgm:spPr>
      <dgm:t>
        <a:bodyPr/>
        <a:lstStyle/>
        <a:p>
          <a:pPr algn="ctr" rtl="1">
            <a:lnSpc>
              <a:spcPts val="2760"/>
            </a:lnSpc>
          </a:pPr>
          <a:r>
            <a:rPr lang="ar-SA" sz="1800" b="0" i="0" u="none" strike="noStrike" kern="1200" baseline="0" dirty="0">
              <a:effectLst>
                <a:outerShdw blurRad="38100" dist="38100" dir="2700000" algn="tl">
                  <a:srgbClr val="000000">
                    <a:alpha val="43137"/>
                  </a:srgbClr>
                </a:outerShdw>
              </a:effectLst>
              <a:latin typeface="Alexandria Medium" pitchFamily="2" charset="-78"/>
              <a:cs typeface="Alexandria Medium" pitchFamily="2" charset="-78"/>
            </a:rPr>
            <a:t>خدمات البريد الإلكتروني</a:t>
          </a:r>
          <a:endParaRPr kumimoji="0" lang="ar-SA" sz="1600" b="0" i="0" u="none" strike="noStrike" kern="1200" cap="none" spc="0" normalizeH="0" baseline="0" dirty="0">
            <a:ln/>
            <a:effectLst>
              <a:outerShdw blurRad="38100" dist="38100" dir="2700000" algn="tl">
                <a:srgbClr val="000000">
                  <a:alpha val="43137"/>
                </a:srgbClr>
              </a:outerShdw>
            </a:effectLst>
            <a:uLnTx/>
            <a:uFillTx/>
            <a:latin typeface="Alexandria Medium" pitchFamily="2" charset="-78"/>
            <a:ea typeface="+mn-ea"/>
            <a:cs typeface="Alexandria Medium" pitchFamily="2" charset="-78"/>
          </a:endParaRPr>
        </a:p>
      </dgm:t>
    </dgm:pt>
    <dgm:pt modelId="{17924703-6059-40A3-B197-4C756E34238A}" type="parTrans" cxnId="{28B757F2-8701-4EE3-8776-60D4C18A2B21}">
      <dgm:prSet/>
      <dgm:spPr/>
      <dgm:t>
        <a:bodyPr/>
        <a:lstStyle/>
        <a:p>
          <a:pPr algn="ctr" rtl="1"/>
          <a:endParaRPr lang="ar-SA" b="0" cap="none" spc="0">
            <a:ln w="0"/>
            <a:solidFill>
              <a:srgbClr val="FFFFFF"/>
            </a:solidFill>
            <a:effectLst>
              <a:outerShdw blurRad="38100" dist="38100" dir="2700000" algn="tl" rotWithShape="0">
                <a:srgbClr val="000000">
                  <a:alpha val="43137"/>
                </a:srgbClr>
              </a:outerShdw>
            </a:effectLst>
          </a:endParaRPr>
        </a:p>
      </dgm:t>
    </dgm:pt>
    <dgm:pt modelId="{D5B6645B-0C59-4A11-807A-AD7A184B3CA3}" type="sibTrans" cxnId="{28B757F2-8701-4EE3-8776-60D4C18A2B21}">
      <dgm:prSet/>
      <dgm:spPr/>
      <dgm:t>
        <a:bodyPr/>
        <a:lstStyle/>
        <a:p>
          <a:pPr algn="ctr" rtl="1"/>
          <a:endParaRPr lang="ar-SA" b="0" cap="none" spc="0">
            <a:ln w="0"/>
            <a:solidFill>
              <a:srgbClr val="FFFFFF"/>
            </a:solidFill>
            <a:effectLst>
              <a:outerShdw blurRad="38100" dist="38100" dir="2700000" algn="tl" rotWithShape="0">
                <a:srgbClr val="000000">
                  <a:alpha val="43137"/>
                </a:srgbClr>
              </a:outerShdw>
            </a:effectLst>
          </a:endParaRPr>
        </a:p>
      </dgm:t>
    </dgm:pt>
    <dgm:pt modelId="{34D95924-5A67-4FA3-AB01-EA94543B8176}">
      <dgm:prSet phldrT="[نص]" custT="1"/>
      <dgm:spPr>
        <a:solidFill>
          <a:srgbClr val="00B0F0"/>
        </a:solidFill>
      </dgm:spPr>
      <dgm:t>
        <a:bodyPr/>
        <a:lstStyle/>
        <a:p>
          <a:pPr algn="ctr" rtl="1">
            <a:lnSpc>
              <a:spcPts val="2660"/>
            </a:lnSpc>
          </a:pPr>
          <a:r>
            <a:rPr lang="ar-SA" sz="1800" b="0" i="0" u="none" strike="noStrike" kern="1200" baseline="0" dirty="0">
              <a:effectLst>
                <a:outerShdw blurRad="38100" dist="38100" dir="2700000" algn="tl">
                  <a:srgbClr val="000000">
                    <a:alpha val="43137"/>
                  </a:srgbClr>
                </a:outerShdw>
              </a:effectLst>
              <a:latin typeface="Alexandria Medium" pitchFamily="2" charset="-78"/>
              <a:cs typeface="Alexandria Medium" pitchFamily="2" charset="-78"/>
            </a:rPr>
            <a:t>خدمات الموسيقى السحابية</a:t>
          </a:r>
          <a:endParaRPr kumimoji="0" lang="ar-SA" sz="1800" b="0" i="0" u="none" strike="noStrike" kern="1200" cap="none" spc="0" normalizeH="0" baseline="0" dirty="0">
            <a:ln/>
            <a:effectLst>
              <a:outerShdw blurRad="38100" dist="38100" dir="2700000" algn="tl">
                <a:srgbClr val="000000">
                  <a:alpha val="43137"/>
                </a:srgbClr>
              </a:outerShdw>
            </a:effectLst>
            <a:uLnTx/>
            <a:uFillTx/>
            <a:latin typeface="Alexandria Medium" pitchFamily="2" charset="-78"/>
            <a:ea typeface="+mn-ea"/>
            <a:cs typeface="Alexandria Medium" pitchFamily="2" charset="-78"/>
          </a:endParaRPr>
        </a:p>
      </dgm:t>
    </dgm:pt>
    <dgm:pt modelId="{E2562197-C1AD-4D9A-8057-5BDB0EA920B8}" type="parTrans" cxnId="{7CF9FECA-BCD3-46AD-B0DF-ED6D1C79FC69}">
      <dgm:prSet/>
      <dgm:spPr/>
      <dgm:t>
        <a:bodyPr/>
        <a:lstStyle/>
        <a:p>
          <a:pPr algn="ctr" rtl="1"/>
          <a:endParaRPr lang="ar-SA" b="0" cap="none" spc="0">
            <a:ln w="0"/>
            <a:solidFill>
              <a:srgbClr val="FFFFFF"/>
            </a:solidFill>
            <a:effectLst>
              <a:outerShdw blurRad="38100" dist="38100" dir="2700000" algn="tl" rotWithShape="0">
                <a:srgbClr val="000000">
                  <a:alpha val="43137"/>
                </a:srgbClr>
              </a:outerShdw>
            </a:effectLst>
          </a:endParaRPr>
        </a:p>
      </dgm:t>
    </dgm:pt>
    <dgm:pt modelId="{C558F5F8-9603-4988-95CA-7772A559A48D}" type="sibTrans" cxnId="{7CF9FECA-BCD3-46AD-B0DF-ED6D1C79FC69}">
      <dgm:prSet/>
      <dgm:spPr/>
      <dgm:t>
        <a:bodyPr/>
        <a:lstStyle/>
        <a:p>
          <a:pPr algn="ctr" rtl="1"/>
          <a:endParaRPr lang="ar-SA" b="0" cap="none" spc="0">
            <a:ln w="0"/>
            <a:solidFill>
              <a:srgbClr val="FFFFFF"/>
            </a:solidFill>
            <a:effectLst>
              <a:outerShdw blurRad="38100" dist="38100" dir="2700000" algn="tl" rotWithShape="0">
                <a:srgbClr val="000000">
                  <a:alpha val="43137"/>
                </a:srgbClr>
              </a:outerShdw>
            </a:effectLst>
          </a:endParaRPr>
        </a:p>
      </dgm:t>
    </dgm:pt>
    <dgm:pt modelId="{79AF330D-97F3-4893-A6F5-6993BFD85506}">
      <dgm:prSet phldrT="[نص]" custT="1"/>
      <dgm:spPr>
        <a:solidFill>
          <a:srgbClr val="00B0F0"/>
        </a:solidFill>
      </dgm:spPr>
      <dgm:t>
        <a:bodyPr/>
        <a:lstStyle/>
        <a:p>
          <a:pPr rtl="1">
            <a:lnSpc>
              <a:spcPts val="2600"/>
            </a:lnSpc>
          </a:pPr>
          <a:r>
            <a:rPr lang="ar-SA" sz="1800" b="0" i="0" u="none" strike="noStrike" baseline="0" dirty="0">
              <a:effectLst>
                <a:outerShdw blurRad="38100" dist="38100" dir="2700000" algn="tl">
                  <a:srgbClr val="000000">
                    <a:alpha val="43137"/>
                  </a:srgbClr>
                </a:outerShdw>
              </a:effectLst>
              <a:latin typeface="Alexandria Medium" pitchFamily="2" charset="-78"/>
              <a:cs typeface="Alexandria Medium" pitchFamily="2" charset="-78"/>
            </a:rPr>
            <a:t>أنظمة التشغيل السحابية</a:t>
          </a:r>
          <a:endParaRPr kumimoji="0" lang="ar-SA" sz="1800" b="0" i="0" u="none" strike="noStrike" cap="none" spc="0" normalizeH="0" baseline="0" dirty="0">
            <a:ln/>
            <a:effectLst>
              <a:outerShdw blurRad="38100" dist="38100" dir="2700000" algn="tl">
                <a:srgbClr val="000000">
                  <a:alpha val="43137"/>
                </a:srgbClr>
              </a:outerShdw>
            </a:effectLst>
            <a:uLnTx/>
            <a:uFillTx/>
            <a:latin typeface="Alexandria Medium" pitchFamily="2" charset="-78"/>
            <a:ea typeface="+mn-ea"/>
            <a:cs typeface="Alexandria Medium" pitchFamily="2" charset="-78"/>
          </a:endParaRPr>
        </a:p>
      </dgm:t>
    </dgm:pt>
    <dgm:pt modelId="{F6319A19-31EE-4E8E-93B5-72FA1831720A}" type="parTrans" cxnId="{DCB006CF-68EC-4137-A5AF-7779C7A47900}">
      <dgm:prSet/>
      <dgm:spPr/>
      <dgm:t>
        <a:bodyPr/>
        <a:lstStyle/>
        <a:p>
          <a:pPr rtl="1"/>
          <a:endParaRPr lang="ar-SA" b="0">
            <a:effectLst>
              <a:outerShdw blurRad="38100" dist="38100" dir="2700000" algn="tl">
                <a:srgbClr val="000000">
                  <a:alpha val="43137"/>
                </a:srgbClr>
              </a:outerShdw>
            </a:effectLst>
          </a:endParaRPr>
        </a:p>
      </dgm:t>
    </dgm:pt>
    <dgm:pt modelId="{1644D1CD-02AE-42FB-9C44-E251B7FDB86E}" type="sibTrans" cxnId="{DCB006CF-68EC-4137-A5AF-7779C7A47900}">
      <dgm:prSet/>
      <dgm:spPr/>
      <dgm:t>
        <a:bodyPr/>
        <a:lstStyle/>
        <a:p>
          <a:pPr rtl="1"/>
          <a:endParaRPr lang="ar-SA" b="0">
            <a:effectLst>
              <a:outerShdw blurRad="38100" dist="38100" dir="2700000" algn="tl">
                <a:srgbClr val="000000">
                  <a:alpha val="43137"/>
                </a:srgbClr>
              </a:outerShdw>
            </a:effectLst>
          </a:endParaRPr>
        </a:p>
      </dgm:t>
    </dgm:pt>
    <dgm:pt modelId="{77CDCE55-57A4-4709-8A45-A852C9E57E8B}" type="pres">
      <dgm:prSet presAssocID="{775E222A-5CB0-4D83-9082-AD20C3100211}" presName="diagram" presStyleCnt="0">
        <dgm:presLayoutVars>
          <dgm:dir/>
          <dgm:resizeHandles val="exact"/>
        </dgm:presLayoutVars>
      </dgm:prSet>
      <dgm:spPr/>
    </dgm:pt>
    <dgm:pt modelId="{92590878-D695-427A-BD4E-CEA8664B3E86}" type="pres">
      <dgm:prSet presAssocID="{CBDB180D-79AC-4933-9151-5D983FA92440}" presName="node" presStyleLbl="node1" presStyleIdx="0" presStyleCnt="5">
        <dgm:presLayoutVars>
          <dgm:bulletEnabled val="1"/>
        </dgm:presLayoutVars>
      </dgm:prSet>
      <dgm:spPr/>
    </dgm:pt>
    <dgm:pt modelId="{E0B1C560-3789-4C18-AB25-33A4CCA19FE8}" type="pres">
      <dgm:prSet presAssocID="{E33C81EE-B857-4898-9607-7FEBDFE6FA9F}" presName="sibTrans" presStyleCnt="0"/>
      <dgm:spPr/>
    </dgm:pt>
    <dgm:pt modelId="{042473C5-2FAB-4836-AD2D-E4EB80E8076F}" type="pres">
      <dgm:prSet presAssocID="{34D95924-5A67-4FA3-AB01-EA94543B8176}" presName="node" presStyleLbl="node1" presStyleIdx="1" presStyleCnt="5" custLinFactNeighborX="1225">
        <dgm:presLayoutVars>
          <dgm:bulletEnabled val="1"/>
        </dgm:presLayoutVars>
      </dgm:prSet>
      <dgm:spPr/>
    </dgm:pt>
    <dgm:pt modelId="{8AAC53E7-4266-4DE0-B41A-C5505883D4A2}" type="pres">
      <dgm:prSet presAssocID="{C558F5F8-9603-4988-95CA-7772A559A48D}" presName="sibTrans" presStyleCnt="0"/>
      <dgm:spPr/>
    </dgm:pt>
    <dgm:pt modelId="{15BDEB04-706A-4BB5-9189-18D0A74BB248}" type="pres">
      <dgm:prSet presAssocID="{A3560186-D370-4F8F-90E4-EC4CE6BA21CD}" presName="node" presStyleLbl="node1" presStyleIdx="2" presStyleCnt="5">
        <dgm:presLayoutVars>
          <dgm:bulletEnabled val="1"/>
        </dgm:presLayoutVars>
      </dgm:prSet>
      <dgm:spPr/>
    </dgm:pt>
    <dgm:pt modelId="{917DB95E-DBA6-46B3-BA81-C0D625C634FE}" type="pres">
      <dgm:prSet presAssocID="{70B650DC-0BD9-4F9B-BB3E-8219DA1B5AD7}" presName="sibTrans" presStyleCnt="0"/>
      <dgm:spPr/>
    </dgm:pt>
    <dgm:pt modelId="{BDA771ED-E88C-4AFD-AEC5-967503F6FBD2}" type="pres">
      <dgm:prSet presAssocID="{7D8EE7C7-A1F2-4710-8084-9F57E5D7DCCC}" presName="node" presStyleLbl="node1" presStyleIdx="3" presStyleCnt="5" custLinFactNeighborX="126" custLinFactNeighborY="-240">
        <dgm:presLayoutVars>
          <dgm:bulletEnabled val="1"/>
        </dgm:presLayoutVars>
      </dgm:prSet>
      <dgm:spPr/>
    </dgm:pt>
    <dgm:pt modelId="{A36A5377-6760-41BB-BDD7-04527D33B822}" type="pres">
      <dgm:prSet presAssocID="{D5B6645B-0C59-4A11-807A-AD7A184B3CA3}" presName="sibTrans" presStyleCnt="0"/>
      <dgm:spPr/>
    </dgm:pt>
    <dgm:pt modelId="{25486F52-9DE4-4239-8A62-7E3C7F004D8C}" type="pres">
      <dgm:prSet presAssocID="{79AF330D-97F3-4893-A6F5-6993BFD85506}" presName="node" presStyleLbl="node1" presStyleIdx="4" presStyleCnt="5" custScaleX="139035" custLinFactNeighborX="126" custLinFactNeighborY="4943">
        <dgm:presLayoutVars>
          <dgm:bulletEnabled val="1"/>
        </dgm:presLayoutVars>
      </dgm:prSet>
      <dgm:spPr/>
    </dgm:pt>
  </dgm:ptLst>
  <dgm:cxnLst>
    <dgm:cxn modelId="{30843725-1258-4A39-A1DC-AA14815EE8FD}" type="presOf" srcId="{79AF330D-97F3-4893-A6F5-6993BFD85506}" destId="{25486F52-9DE4-4239-8A62-7E3C7F004D8C}" srcOrd="0" destOrd="0" presId="urn:microsoft.com/office/officeart/2005/8/layout/default"/>
    <dgm:cxn modelId="{86482037-4E6D-4A8E-A219-02450C7115F2}" srcId="{775E222A-5CB0-4D83-9082-AD20C3100211}" destId="{A3560186-D370-4F8F-90E4-EC4CE6BA21CD}" srcOrd="2" destOrd="0" parTransId="{D25FB2A2-4DF7-4048-A184-0E34B6CE8840}" sibTransId="{70B650DC-0BD9-4F9B-BB3E-8219DA1B5AD7}"/>
    <dgm:cxn modelId="{53A8D465-EFEE-4386-9716-02FF07007A2F}" type="presOf" srcId="{A3560186-D370-4F8F-90E4-EC4CE6BA21CD}" destId="{15BDEB04-706A-4BB5-9189-18D0A74BB248}" srcOrd="0" destOrd="0" presId="urn:microsoft.com/office/officeart/2005/8/layout/default"/>
    <dgm:cxn modelId="{29446358-ED0B-4C53-A971-6B5891BAD4A1}" type="presOf" srcId="{34D95924-5A67-4FA3-AB01-EA94543B8176}" destId="{042473C5-2FAB-4836-AD2D-E4EB80E8076F}" srcOrd="0" destOrd="0" presId="urn:microsoft.com/office/officeart/2005/8/layout/default"/>
    <dgm:cxn modelId="{025F6887-CD96-4204-A0A6-B07C9C805223}" type="presOf" srcId="{CBDB180D-79AC-4933-9151-5D983FA92440}" destId="{92590878-D695-427A-BD4E-CEA8664B3E86}" srcOrd="0" destOrd="0" presId="urn:microsoft.com/office/officeart/2005/8/layout/default"/>
    <dgm:cxn modelId="{9FF26CA2-6348-4B13-A94B-5929FCAB61D5}" srcId="{775E222A-5CB0-4D83-9082-AD20C3100211}" destId="{CBDB180D-79AC-4933-9151-5D983FA92440}" srcOrd="0" destOrd="0" parTransId="{89F3E03F-CCFA-4E89-8102-78B3612EDB24}" sibTransId="{E33C81EE-B857-4898-9607-7FEBDFE6FA9F}"/>
    <dgm:cxn modelId="{315FEAA5-A83B-42BA-9A72-1D644926A9F9}" type="presOf" srcId="{7D8EE7C7-A1F2-4710-8084-9F57E5D7DCCC}" destId="{BDA771ED-E88C-4AFD-AEC5-967503F6FBD2}" srcOrd="0" destOrd="0" presId="urn:microsoft.com/office/officeart/2005/8/layout/default"/>
    <dgm:cxn modelId="{5F4DECC2-2288-48B0-91A4-EF82CBEAE1CE}" type="presOf" srcId="{775E222A-5CB0-4D83-9082-AD20C3100211}" destId="{77CDCE55-57A4-4709-8A45-A852C9E57E8B}" srcOrd="0" destOrd="0" presId="urn:microsoft.com/office/officeart/2005/8/layout/default"/>
    <dgm:cxn modelId="{7CF9FECA-BCD3-46AD-B0DF-ED6D1C79FC69}" srcId="{775E222A-5CB0-4D83-9082-AD20C3100211}" destId="{34D95924-5A67-4FA3-AB01-EA94543B8176}" srcOrd="1" destOrd="0" parTransId="{E2562197-C1AD-4D9A-8057-5BDB0EA920B8}" sibTransId="{C558F5F8-9603-4988-95CA-7772A559A48D}"/>
    <dgm:cxn modelId="{DCB006CF-68EC-4137-A5AF-7779C7A47900}" srcId="{775E222A-5CB0-4D83-9082-AD20C3100211}" destId="{79AF330D-97F3-4893-A6F5-6993BFD85506}" srcOrd="4" destOrd="0" parTransId="{F6319A19-31EE-4E8E-93B5-72FA1831720A}" sibTransId="{1644D1CD-02AE-42FB-9C44-E251B7FDB86E}"/>
    <dgm:cxn modelId="{28B757F2-8701-4EE3-8776-60D4C18A2B21}" srcId="{775E222A-5CB0-4D83-9082-AD20C3100211}" destId="{7D8EE7C7-A1F2-4710-8084-9F57E5D7DCCC}" srcOrd="3" destOrd="0" parTransId="{17924703-6059-40A3-B197-4C756E34238A}" sibTransId="{D5B6645B-0C59-4A11-807A-AD7A184B3CA3}"/>
    <dgm:cxn modelId="{EB3EC863-61EA-439F-9BB2-ED59C18E8108}" type="presParOf" srcId="{77CDCE55-57A4-4709-8A45-A852C9E57E8B}" destId="{92590878-D695-427A-BD4E-CEA8664B3E86}" srcOrd="0" destOrd="0" presId="urn:microsoft.com/office/officeart/2005/8/layout/default"/>
    <dgm:cxn modelId="{93659620-398B-48C4-A44D-68D99BFAB05B}" type="presParOf" srcId="{77CDCE55-57A4-4709-8A45-A852C9E57E8B}" destId="{E0B1C560-3789-4C18-AB25-33A4CCA19FE8}" srcOrd="1" destOrd="0" presId="urn:microsoft.com/office/officeart/2005/8/layout/default"/>
    <dgm:cxn modelId="{8D06D575-70B1-4B17-942C-D0AD184F968D}" type="presParOf" srcId="{77CDCE55-57A4-4709-8A45-A852C9E57E8B}" destId="{042473C5-2FAB-4836-AD2D-E4EB80E8076F}" srcOrd="2" destOrd="0" presId="urn:microsoft.com/office/officeart/2005/8/layout/default"/>
    <dgm:cxn modelId="{7185552F-5054-49C1-BF44-917123F5EB7F}" type="presParOf" srcId="{77CDCE55-57A4-4709-8A45-A852C9E57E8B}" destId="{8AAC53E7-4266-4DE0-B41A-C5505883D4A2}" srcOrd="3" destOrd="0" presId="urn:microsoft.com/office/officeart/2005/8/layout/default"/>
    <dgm:cxn modelId="{0E5AFD3F-A6E4-47C5-9481-0D0E99A4F089}" type="presParOf" srcId="{77CDCE55-57A4-4709-8A45-A852C9E57E8B}" destId="{15BDEB04-706A-4BB5-9189-18D0A74BB248}" srcOrd="4" destOrd="0" presId="urn:microsoft.com/office/officeart/2005/8/layout/default"/>
    <dgm:cxn modelId="{DC2EF8DB-21F6-478B-B690-F1C950CAFDA8}" type="presParOf" srcId="{77CDCE55-57A4-4709-8A45-A852C9E57E8B}" destId="{917DB95E-DBA6-46B3-BA81-C0D625C634FE}" srcOrd="5" destOrd="0" presId="urn:microsoft.com/office/officeart/2005/8/layout/default"/>
    <dgm:cxn modelId="{C430B353-5F73-4FAB-A417-0138C90F84A4}" type="presParOf" srcId="{77CDCE55-57A4-4709-8A45-A852C9E57E8B}" destId="{BDA771ED-E88C-4AFD-AEC5-967503F6FBD2}" srcOrd="6" destOrd="0" presId="urn:microsoft.com/office/officeart/2005/8/layout/default"/>
    <dgm:cxn modelId="{BCEAC209-A0F9-4154-9D01-91A79AEFAE70}" type="presParOf" srcId="{77CDCE55-57A4-4709-8A45-A852C9E57E8B}" destId="{A36A5377-6760-41BB-BDD7-04527D33B822}" srcOrd="7" destOrd="0" presId="urn:microsoft.com/office/officeart/2005/8/layout/default"/>
    <dgm:cxn modelId="{10B53DCC-4C26-46C5-A3E4-697069E480A6}" type="presParOf" srcId="{77CDCE55-57A4-4709-8A45-A852C9E57E8B}" destId="{25486F52-9DE4-4239-8A62-7E3C7F004D8C}" srcOrd="8" destOrd="0" presId="urn:microsoft.com/office/officeart/2005/8/layout/default"/>
  </dgm:cxnLst>
  <dgm:bg/>
  <dgm:whole>
    <a:ln w="19050">
      <a:solidFill>
        <a:srgbClr val="FFC000"/>
      </a:solidFill>
    </a:ln>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5E222A-5CB0-4D83-9082-AD20C3100211}" type="doc">
      <dgm:prSet loTypeId="urn:microsoft.com/office/officeart/2005/8/layout/default" loCatId="list" qsTypeId="urn:microsoft.com/office/officeart/2005/8/quickstyle/simple1" qsCatId="simple" csTypeId="urn:microsoft.com/office/officeart/2005/8/colors/accent5_2" csCatId="accent5" phldr="1"/>
      <dgm:spPr/>
      <dgm:t>
        <a:bodyPr/>
        <a:lstStyle/>
        <a:p>
          <a:pPr rtl="1"/>
          <a:endParaRPr lang="ar-SA"/>
        </a:p>
      </dgm:t>
    </dgm:pt>
    <dgm:pt modelId="{A3560186-D370-4F8F-90E4-EC4CE6BA21CD}">
      <dgm:prSet phldrT="[نص]" custT="1"/>
      <dgm:spPr>
        <a:solidFill>
          <a:srgbClr val="00B0F0"/>
        </a:solidFill>
      </dgm:spPr>
      <dgm:t>
        <a:bodyPr/>
        <a:lstStyle/>
        <a:p>
          <a:pPr algn="ctr" rtl="1"/>
          <a:r>
            <a:rPr kumimoji="0" lang="ar-SA" sz="2000" b="0" i="0" u="none" strike="noStrike" kern="1200" cap="none" spc="0" normalizeH="0" baseline="0" dirty="0">
              <a:ln/>
              <a:effectLst/>
              <a:uLnTx/>
              <a:uFillTx/>
              <a:latin typeface="Alexandria Medium" pitchFamily="2" charset="-78"/>
              <a:ea typeface="+mn-ea"/>
              <a:cs typeface="Alexandria Medium" pitchFamily="2" charset="-78"/>
            </a:rPr>
            <a:t>المحتوى النصي</a:t>
          </a:r>
          <a:endParaRPr kumimoji="0" lang="ar-SA" sz="1800" b="0" i="0" u="none" strike="noStrike" kern="1200" cap="none" spc="0" normalizeH="0" baseline="0" dirty="0">
            <a:ln/>
            <a:effectLst/>
            <a:uLnTx/>
            <a:uFillTx/>
            <a:latin typeface="Alexandria Medium" pitchFamily="2" charset="-78"/>
            <a:ea typeface="+mn-ea"/>
            <a:cs typeface="Alexandria Medium" pitchFamily="2" charset="-78"/>
          </a:endParaRPr>
        </a:p>
      </dgm:t>
    </dgm:pt>
    <dgm:pt modelId="{D25FB2A2-4DF7-4048-A184-0E34B6CE8840}" type="parTrans" cxnId="{86482037-4E6D-4A8E-A219-02450C7115F2}">
      <dgm:prSet/>
      <dgm:spPr/>
      <dgm:t>
        <a:bodyPr/>
        <a:lstStyle/>
        <a:p>
          <a:pPr algn="ctr" rtl="1"/>
          <a:endParaRPr lang="ar-SA" b="0" cap="none" spc="0">
            <a:ln w="0"/>
            <a:solidFill>
              <a:srgbClr val="FFFFFF"/>
            </a:solidFill>
            <a:effectLst>
              <a:outerShdw blurRad="38100" dist="25400" dir="5400000" algn="ctr" rotWithShape="0">
                <a:srgbClr val="6E747A">
                  <a:alpha val="43000"/>
                </a:srgbClr>
              </a:outerShdw>
            </a:effectLst>
          </a:endParaRPr>
        </a:p>
      </dgm:t>
    </dgm:pt>
    <dgm:pt modelId="{70B650DC-0BD9-4F9B-BB3E-8219DA1B5AD7}" type="sibTrans" cxnId="{86482037-4E6D-4A8E-A219-02450C7115F2}">
      <dgm:prSet/>
      <dgm:spPr/>
      <dgm:t>
        <a:bodyPr/>
        <a:lstStyle/>
        <a:p>
          <a:pPr algn="ctr" rtl="1"/>
          <a:endParaRPr lang="ar-SA" b="0" cap="none" spc="0">
            <a:ln w="0"/>
            <a:solidFill>
              <a:srgbClr val="FFFFFF"/>
            </a:solidFill>
            <a:effectLst>
              <a:outerShdw blurRad="38100" dist="25400" dir="5400000" algn="ctr" rotWithShape="0">
                <a:srgbClr val="6E747A">
                  <a:alpha val="43000"/>
                </a:srgbClr>
              </a:outerShdw>
            </a:effectLst>
          </a:endParaRPr>
        </a:p>
      </dgm:t>
    </dgm:pt>
    <dgm:pt modelId="{7D8EE7C7-A1F2-4710-8084-9F57E5D7DCCC}">
      <dgm:prSet phldrT="[نص]" custT="1"/>
      <dgm:spPr>
        <a:solidFill>
          <a:srgbClr val="00B0F0"/>
        </a:solidFill>
      </dgm:spPr>
      <dgm:t>
        <a:bodyPr/>
        <a:lstStyle/>
        <a:p>
          <a:pPr algn="ctr" rtl="1"/>
          <a:r>
            <a:rPr kumimoji="0" lang="ar-SA" sz="2000" b="0" i="0" u="none" strike="noStrike" kern="1200" cap="none" spc="0" normalizeH="0" baseline="0" dirty="0">
              <a:ln/>
              <a:effectLst/>
              <a:uLnTx/>
              <a:uFillTx/>
              <a:latin typeface="Alexandria Medium" pitchFamily="2" charset="-78"/>
              <a:ea typeface="+mn-ea"/>
              <a:cs typeface="Alexandria Medium" pitchFamily="2" charset="-78"/>
            </a:rPr>
            <a:t>العنصر البصري</a:t>
          </a:r>
          <a:r>
            <a:rPr kumimoji="0" lang="ar-SA" sz="1800" b="0" i="0" u="none" strike="noStrike" kern="1200" cap="none" spc="0" normalizeH="0" baseline="0" dirty="0">
              <a:ln/>
              <a:effectLst/>
              <a:uLnTx/>
              <a:uFillTx/>
              <a:latin typeface="Alexandria Light" pitchFamily="2" charset="-78"/>
              <a:ea typeface="+mn-ea"/>
              <a:cs typeface="Alexandria Light" pitchFamily="2" charset="-78"/>
            </a:rPr>
            <a:t> </a:t>
          </a:r>
        </a:p>
      </dgm:t>
    </dgm:pt>
    <dgm:pt modelId="{17924703-6059-40A3-B197-4C756E34238A}" type="parTrans" cxnId="{28B757F2-8701-4EE3-8776-60D4C18A2B21}">
      <dgm:prSet/>
      <dgm:spPr/>
      <dgm:t>
        <a:bodyPr/>
        <a:lstStyle/>
        <a:p>
          <a:pPr algn="ctr" rtl="1"/>
          <a:endParaRPr lang="ar-SA" b="0" cap="none" spc="0">
            <a:ln w="0"/>
            <a:solidFill>
              <a:srgbClr val="FFFFFF"/>
            </a:solidFill>
            <a:effectLst>
              <a:outerShdw blurRad="38100" dist="25400" dir="5400000" algn="ctr" rotWithShape="0">
                <a:srgbClr val="6E747A">
                  <a:alpha val="43000"/>
                </a:srgbClr>
              </a:outerShdw>
            </a:effectLst>
          </a:endParaRPr>
        </a:p>
      </dgm:t>
    </dgm:pt>
    <dgm:pt modelId="{D5B6645B-0C59-4A11-807A-AD7A184B3CA3}" type="sibTrans" cxnId="{28B757F2-8701-4EE3-8776-60D4C18A2B21}">
      <dgm:prSet/>
      <dgm:spPr/>
      <dgm:t>
        <a:bodyPr/>
        <a:lstStyle/>
        <a:p>
          <a:pPr algn="ctr" rtl="1"/>
          <a:endParaRPr lang="ar-SA" b="0" cap="none" spc="0">
            <a:ln w="0"/>
            <a:solidFill>
              <a:srgbClr val="FFFFFF"/>
            </a:solidFill>
            <a:effectLst>
              <a:outerShdw blurRad="38100" dist="25400" dir="5400000" algn="ctr" rotWithShape="0">
                <a:srgbClr val="6E747A">
                  <a:alpha val="43000"/>
                </a:srgbClr>
              </a:outerShdw>
            </a:effectLst>
          </a:endParaRPr>
        </a:p>
      </dgm:t>
    </dgm:pt>
    <dgm:pt modelId="{79AF330D-97F3-4893-A6F5-6993BFD85506}">
      <dgm:prSet phldrT="[نص]" custT="1"/>
      <dgm:spPr>
        <a:solidFill>
          <a:srgbClr val="00B0F0"/>
        </a:solidFill>
      </dgm:spPr>
      <dgm:t>
        <a:bodyPr/>
        <a:lstStyle/>
        <a:p>
          <a:pPr rtl="1">
            <a:lnSpc>
              <a:spcPts val="2600"/>
            </a:lnSpc>
          </a:pPr>
          <a:r>
            <a:rPr kumimoji="0" lang="ar-SA" sz="2000" b="0" i="0" u="none" strike="noStrike" cap="none" spc="0" normalizeH="0" baseline="0" noProof="0" dirty="0">
              <a:ln/>
              <a:effectLst/>
              <a:uLnTx/>
              <a:uFillTx/>
              <a:latin typeface="Alexandria Medium" pitchFamily="2" charset="-78"/>
              <a:ea typeface="+mn-ea"/>
              <a:cs typeface="Alexandria Medium" pitchFamily="2" charset="-78"/>
            </a:rPr>
            <a:t>المعرفة أو المفهوم </a:t>
          </a:r>
          <a:endParaRPr kumimoji="0" lang="ar-SA" sz="2000" b="0" i="0" u="none" strike="noStrike" cap="none" spc="0" normalizeH="0" baseline="0" dirty="0">
            <a:ln/>
            <a:effectLst/>
            <a:uLnTx/>
            <a:uFillTx/>
            <a:latin typeface="Alexandria Medium" pitchFamily="2" charset="-78"/>
            <a:ea typeface="+mn-ea"/>
            <a:cs typeface="Alexandria Medium" pitchFamily="2" charset="-78"/>
          </a:endParaRPr>
        </a:p>
      </dgm:t>
    </dgm:pt>
    <dgm:pt modelId="{F6319A19-31EE-4E8E-93B5-72FA1831720A}" type="parTrans" cxnId="{DCB006CF-68EC-4137-A5AF-7779C7A47900}">
      <dgm:prSet/>
      <dgm:spPr/>
      <dgm:t>
        <a:bodyPr/>
        <a:lstStyle/>
        <a:p>
          <a:pPr rtl="1"/>
          <a:endParaRPr lang="ar-SA"/>
        </a:p>
      </dgm:t>
    </dgm:pt>
    <dgm:pt modelId="{1644D1CD-02AE-42FB-9C44-E251B7FDB86E}" type="sibTrans" cxnId="{DCB006CF-68EC-4137-A5AF-7779C7A47900}">
      <dgm:prSet/>
      <dgm:spPr/>
      <dgm:t>
        <a:bodyPr/>
        <a:lstStyle/>
        <a:p>
          <a:pPr rtl="1"/>
          <a:endParaRPr lang="ar-SA"/>
        </a:p>
      </dgm:t>
    </dgm:pt>
    <dgm:pt modelId="{77CDCE55-57A4-4709-8A45-A852C9E57E8B}" type="pres">
      <dgm:prSet presAssocID="{775E222A-5CB0-4D83-9082-AD20C3100211}" presName="diagram" presStyleCnt="0">
        <dgm:presLayoutVars>
          <dgm:dir/>
          <dgm:resizeHandles val="exact"/>
        </dgm:presLayoutVars>
      </dgm:prSet>
      <dgm:spPr/>
    </dgm:pt>
    <dgm:pt modelId="{15BDEB04-706A-4BB5-9189-18D0A74BB248}" type="pres">
      <dgm:prSet presAssocID="{A3560186-D370-4F8F-90E4-EC4CE6BA21CD}" presName="node" presStyleLbl="node1" presStyleIdx="0" presStyleCnt="3">
        <dgm:presLayoutVars>
          <dgm:bulletEnabled val="1"/>
        </dgm:presLayoutVars>
      </dgm:prSet>
      <dgm:spPr/>
    </dgm:pt>
    <dgm:pt modelId="{917DB95E-DBA6-46B3-BA81-C0D625C634FE}" type="pres">
      <dgm:prSet presAssocID="{70B650DC-0BD9-4F9B-BB3E-8219DA1B5AD7}" presName="sibTrans" presStyleCnt="0"/>
      <dgm:spPr/>
    </dgm:pt>
    <dgm:pt modelId="{BDA771ED-E88C-4AFD-AEC5-967503F6FBD2}" type="pres">
      <dgm:prSet presAssocID="{7D8EE7C7-A1F2-4710-8084-9F57E5D7DCCC}" presName="node" presStyleLbl="node1" presStyleIdx="1" presStyleCnt="3" custLinFactNeighborX="126" custLinFactNeighborY="-240">
        <dgm:presLayoutVars>
          <dgm:bulletEnabled val="1"/>
        </dgm:presLayoutVars>
      </dgm:prSet>
      <dgm:spPr/>
    </dgm:pt>
    <dgm:pt modelId="{A36A5377-6760-41BB-BDD7-04527D33B822}" type="pres">
      <dgm:prSet presAssocID="{D5B6645B-0C59-4A11-807A-AD7A184B3CA3}" presName="sibTrans" presStyleCnt="0"/>
      <dgm:spPr/>
    </dgm:pt>
    <dgm:pt modelId="{25486F52-9DE4-4239-8A62-7E3C7F004D8C}" type="pres">
      <dgm:prSet presAssocID="{79AF330D-97F3-4893-A6F5-6993BFD85506}" presName="node" presStyleLbl="node1" presStyleIdx="2" presStyleCnt="3" custScaleY="101875" custLinFactNeighborY="1025">
        <dgm:presLayoutVars>
          <dgm:bulletEnabled val="1"/>
        </dgm:presLayoutVars>
      </dgm:prSet>
      <dgm:spPr/>
    </dgm:pt>
  </dgm:ptLst>
  <dgm:cxnLst>
    <dgm:cxn modelId="{30843725-1258-4A39-A1DC-AA14815EE8FD}" type="presOf" srcId="{79AF330D-97F3-4893-A6F5-6993BFD85506}" destId="{25486F52-9DE4-4239-8A62-7E3C7F004D8C}" srcOrd="0" destOrd="0" presId="urn:microsoft.com/office/officeart/2005/8/layout/default"/>
    <dgm:cxn modelId="{86482037-4E6D-4A8E-A219-02450C7115F2}" srcId="{775E222A-5CB0-4D83-9082-AD20C3100211}" destId="{A3560186-D370-4F8F-90E4-EC4CE6BA21CD}" srcOrd="0" destOrd="0" parTransId="{D25FB2A2-4DF7-4048-A184-0E34B6CE8840}" sibTransId="{70B650DC-0BD9-4F9B-BB3E-8219DA1B5AD7}"/>
    <dgm:cxn modelId="{53A8D465-EFEE-4386-9716-02FF07007A2F}" type="presOf" srcId="{A3560186-D370-4F8F-90E4-EC4CE6BA21CD}" destId="{15BDEB04-706A-4BB5-9189-18D0A74BB248}" srcOrd="0" destOrd="0" presId="urn:microsoft.com/office/officeart/2005/8/layout/default"/>
    <dgm:cxn modelId="{315FEAA5-A83B-42BA-9A72-1D644926A9F9}" type="presOf" srcId="{7D8EE7C7-A1F2-4710-8084-9F57E5D7DCCC}" destId="{BDA771ED-E88C-4AFD-AEC5-967503F6FBD2}" srcOrd="0" destOrd="0" presId="urn:microsoft.com/office/officeart/2005/8/layout/default"/>
    <dgm:cxn modelId="{5F4DECC2-2288-48B0-91A4-EF82CBEAE1CE}" type="presOf" srcId="{775E222A-5CB0-4D83-9082-AD20C3100211}" destId="{77CDCE55-57A4-4709-8A45-A852C9E57E8B}" srcOrd="0" destOrd="0" presId="urn:microsoft.com/office/officeart/2005/8/layout/default"/>
    <dgm:cxn modelId="{DCB006CF-68EC-4137-A5AF-7779C7A47900}" srcId="{775E222A-5CB0-4D83-9082-AD20C3100211}" destId="{79AF330D-97F3-4893-A6F5-6993BFD85506}" srcOrd="2" destOrd="0" parTransId="{F6319A19-31EE-4E8E-93B5-72FA1831720A}" sibTransId="{1644D1CD-02AE-42FB-9C44-E251B7FDB86E}"/>
    <dgm:cxn modelId="{28B757F2-8701-4EE3-8776-60D4C18A2B21}" srcId="{775E222A-5CB0-4D83-9082-AD20C3100211}" destId="{7D8EE7C7-A1F2-4710-8084-9F57E5D7DCCC}" srcOrd="1" destOrd="0" parTransId="{17924703-6059-40A3-B197-4C756E34238A}" sibTransId="{D5B6645B-0C59-4A11-807A-AD7A184B3CA3}"/>
    <dgm:cxn modelId="{0E5AFD3F-A6E4-47C5-9481-0D0E99A4F089}" type="presParOf" srcId="{77CDCE55-57A4-4709-8A45-A852C9E57E8B}" destId="{15BDEB04-706A-4BB5-9189-18D0A74BB248}" srcOrd="0" destOrd="0" presId="urn:microsoft.com/office/officeart/2005/8/layout/default"/>
    <dgm:cxn modelId="{DC2EF8DB-21F6-478B-B690-F1C950CAFDA8}" type="presParOf" srcId="{77CDCE55-57A4-4709-8A45-A852C9E57E8B}" destId="{917DB95E-DBA6-46B3-BA81-C0D625C634FE}" srcOrd="1" destOrd="0" presId="urn:microsoft.com/office/officeart/2005/8/layout/default"/>
    <dgm:cxn modelId="{C430B353-5F73-4FAB-A417-0138C90F84A4}" type="presParOf" srcId="{77CDCE55-57A4-4709-8A45-A852C9E57E8B}" destId="{BDA771ED-E88C-4AFD-AEC5-967503F6FBD2}" srcOrd="2" destOrd="0" presId="urn:microsoft.com/office/officeart/2005/8/layout/default"/>
    <dgm:cxn modelId="{BCEAC209-A0F9-4154-9D01-91A79AEFAE70}" type="presParOf" srcId="{77CDCE55-57A4-4709-8A45-A852C9E57E8B}" destId="{A36A5377-6760-41BB-BDD7-04527D33B822}" srcOrd="3" destOrd="0" presId="urn:microsoft.com/office/officeart/2005/8/layout/default"/>
    <dgm:cxn modelId="{10B53DCC-4C26-46C5-A3E4-697069E480A6}" type="presParOf" srcId="{77CDCE55-57A4-4709-8A45-A852C9E57E8B}" destId="{25486F52-9DE4-4239-8A62-7E3C7F004D8C}" srcOrd="4" destOrd="0" presId="urn:microsoft.com/office/officeart/2005/8/layout/default"/>
  </dgm:cxnLst>
  <dgm:bg/>
  <dgm:whole>
    <a:ln w="19050">
      <a:solidFill>
        <a:srgbClr val="FFC000"/>
      </a:solidFill>
    </a:ln>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D04D969-A166-4CCB-AEFC-26B96E63DDF6}" type="doc">
      <dgm:prSet loTypeId="urn:microsoft.com/office/officeart/2005/8/layout/radial3" loCatId="cycle" qsTypeId="urn:microsoft.com/office/officeart/2005/8/quickstyle/simple1" qsCatId="simple" csTypeId="urn:microsoft.com/office/officeart/2005/8/colors/accent5_5" csCatId="accent5" phldr="1"/>
      <dgm:spPr/>
      <dgm:t>
        <a:bodyPr/>
        <a:lstStyle/>
        <a:p>
          <a:pPr rtl="1"/>
          <a:endParaRPr lang="ar-SA"/>
        </a:p>
      </dgm:t>
    </dgm:pt>
    <dgm:pt modelId="{2E3534B1-7C21-42A6-A98E-A7C3059AFADD}">
      <dgm:prSet phldrT="[Text]" custT="1">
        <dgm:style>
          <a:lnRef idx="1">
            <a:schemeClr val="accent1"/>
          </a:lnRef>
          <a:fillRef idx="2">
            <a:schemeClr val="accent1"/>
          </a:fillRef>
          <a:effectRef idx="1">
            <a:schemeClr val="accent1"/>
          </a:effectRef>
          <a:fontRef idx="minor">
            <a:schemeClr val="dk1"/>
          </a:fontRef>
        </dgm:style>
      </dgm:prSet>
      <dgm:spPr>
        <a:solidFill>
          <a:srgbClr val="00B0F0"/>
        </a:solidFill>
      </dgm:spPr>
      <dgm:t>
        <a:bodyPr/>
        <a:lstStyle/>
        <a:p>
          <a:pPr rtl="1">
            <a:lnSpc>
              <a:spcPts val="2980"/>
            </a:lnSpc>
            <a:spcAft>
              <a:spcPts val="2400"/>
            </a:spcAft>
          </a:pPr>
          <a:r>
            <a:rPr lang="ar-SA" sz="2000" b="0" cap="none" spc="0" dirty="0">
              <a:ln w="0"/>
              <a:solidFill>
                <a:schemeClr val="bg1"/>
              </a:solidFill>
              <a:effectLst>
                <a:outerShdw blurRad="38100" dist="19050" dir="2700000" algn="tl" rotWithShape="0">
                  <a:schemeClr val="dk1">
                    <a:alpha val="40000"/>
                  </a:schemeClr>
                </a:outerShdw>
              </a:effectLst>
              <a:latin typeface="Alexandria Medium" pitchFamily="2" charset="-78"/>
              <a:cs typeface="Alexandria Medium" pitchFamily="2" charset="-78"/>
            </a:rPr>
            <a:t>أنواع </a:t>
          </a:r>
          <a:r>
            <a:rPr lang="ar-SA" sz="1800" b="0" cap="none" spc="0" dirty="0" err="1">
              <a:ln w="0"/>
              <a:solidFill>
                <a:schemeClr val="bg1"/>
              </a:solidFill>
              <a:effectLst>
                <a:outerShdw blurRad="38100" dist="19050" dir="2700000" algn="tl" rotWithShape="0">
                  <a:schemeClr val="dk1">
                    <a:alpha val="40000"/>
                  </a:schemeClr>
                </a:outerShdw>
              </a:effectLst>
              <a:latin typeface="Alexandria Medium" pitchFamily="2" charset="-78"/>
              <a:cs typeface="Alexandria Medium" pitchFamily="2" charset="-78"/>
            </a:rPr>
            <a:t>الإنفوغرافيك</a:t>
          </a:r>
          <a:r>
            <a:rPr lang="ar-SA" sz="1800" b="0" cap="none" spc="0" dirty="0">
              <a:ln w="0"/>
              <a:solidFill>
                <a:schemeClr val="bg1"/>
              </a:solidFill>
              <a:effectLst>
                <a:outerShdw blurRad="38100" dist="19050" dir="2700000" algn="tl" rotWithShape="0">
                  <a:schemeClr val="dk1">
                    <a:alpha val="40000"/>
                  </a:schemeClr>
                </a:outerShdw>
              </a:effectLst>
              <a:latin typeface="Alexandria Medium" pitchFamily="2" charset="-78"/>
              <a:cs typeface="Alexandria Medium" pitchFamily="2" charset="-78"/>
            </a:rPr>
            <a:t> </a:t>
          </a:r>
          <a:endParaRPr lang="ar-SA" sz="2400" b="0" cap="none" spc="0" dirty="0">
            <a:ln w="0"/>
            <a:solidFill>
              <a:schemeClr val="bg1"/>
            </a:solidFill>
            <a:effectLst>
              <a:outerShdw blurRad="38100" dist="19050" dir="2700000" algn="tl" rotWithShape="0">
                <a:schemeClr val="dk1">
                  <a:alpha val="40000"/>
                </a:schemeClr>
              </a:outerShdw>
            </a:effectLst>
            <a:latin typeface="Alexandria Medium" pitchFamily="2" charset="-78"/>
            <a:cs typeface="Alexandria Medium" pitchFamily="2" charset="-78"/>
          </a:endParaRPr>
        </a:p>
      </dgm:t>
    </dgm:pt>
    <dgm:pt modelId="{A3659BF9-5253-4419-AC23-77B49E297DAC}" type="parTrans" cxnId="{4DF9F2C4-D260-4731-8CD9-6E871CE18CB0}">
      <dgm:prSet/>
      <dgm:spPr/>
      <dgm:t>
        <a:bodyPr/>
        <a:lstStyle/>
        <a:p>
          <a:pPr rtl="1"/>
          <a:endParaRPr lang="ar-SA"/>
        </a:p>
      </dgm:t>
    </dgm:pt>
    <dgm:pt modelId="{80359059-00F2-4246-B4F3-C93E3E3E2DBF}" type="sibTrans" cxnId="{4DF9F2C4-D260-4731-8CD9-6E871CE18CB0}">
      <dgm:prSet/>
      <dgm:spPr/>
      <dgm:t>
        <a:bodyPr/>
        <a:lstStyle/>
        <a:p>
          <a:pPr rtl="1"/>
          <a:endParaRPr lang="ar-SA"/>
        </a:p>
      </dgm:t>
    </dgm:pt>
    <dgm:pt modelId="{26D7F356-2C5D-4977-8353-616A9B129E58}">
      <dgm:prSet phldrT="[Text]" custT="1"/>
      <dgm:spPr/>
      <dgm:t>
        <a:bodyPr/>
        <a:lstStyle/>
        <a:p>
          <a:pPr rtl="1"/>
          <a:r>
            <a:rPr lang="ar-SA" sz="2000" b="1" dirty="0">
              <a:latin typeface="Alexandria Light" pitchFamily="2" charset="-78"/>
              <a:cs typeface="Alexandria Light" pitchFamily="2" charset="-78"/>
            </a:rPr>
            <a:t>الثابت</a:t>
          </a:r>
          <a:endParaRPr lang="ar-SA" sz="900" b="1" dirty="0">
            <a:latin typeface="Alexandria Medium" pitchFamily="2" charset="-78"/>
            <a:cs typeface="Alexandria Medium" pitchFamily="2" charset="-78"/>
          </a:endParaRPr>
        </a:p>
      </dgm:t>
    </dgm:pt>
    <dgm:pt modelId="{8AD94397-B8AB-4F3C-BFF9-A65968AB509C}" type="parTrans" cxnId="{E436730A-429F-40FE-9D9F-9C7E4C970A7B}">
      <dgm:prSet/>
      <dgm:spPr/>
      <dgm:t>
        <a:bodyPr/>
        <a:lstStyle/>
        <a:p>
          <a:pPr rtl="1"/>
          <a:endParaRPr lang="ar-SA"/>
        </a:p>
      </dgm:t>
    </dgm:pt>
    <dgm:pt modelId="{9777D931-DC92-45CE-881F-1179E4787054}" type="sibTrans" cxnId="{E436730A-429F-40FE-9D9F-9C7E4C970A7B}">
      <dgm:prSet/>
      <dgm:spPr/>
      <dgm:t>
        <a:bodyPr/>
        <a:lstStyle/>
        <a:p>
          <a:pPr rtl="1"/>
          <a:endParaRPr lang="ar-SA"/>
        </a:p>
      </dgm:t>
    </dgm:pt>
    <dgm:pt modelId="{42C865B6-EA07-4F94-AEA1-A84297353820}">
      <dgm:prSet phldrT="[Text]" custT="1"/>
      <dgm:spPr/>
      <dgm:t>
        <a:bodyPr/>
        <a:lstStyle/>
        <a:p>
          <a:pPr rtl="1"/>
          <a:r>
            <a:rPr lang="ar-SA" sz="1600" b="1" dirty="0">
              <a:latin typeface="Alexandria Medium" pitchFamily="2" charset="-78"/>
              <a:cs typeface="Alexandria Medium" pitchFamily="2" charset="-78"/>
            </a:rPr>
            <a:t>المتحرك</a:t>
          </a:r>
          <a:endParaRPr lang="ar-SA" sz="1000" dirty="0">
            <a:latin typeface="Alexandria Medium" pitchFamily="2" charset="-78"/>
            <a:cs typeface="Alexandria Medium" pitchFamily="2" charset="-78"/>
          </a:endParaRPr>
        </a:p>
      </dgm:t>
    </dgm:pt>
    <dgm:pt modelId="{74E5E81D-4F6B-43C8-8F47-03043A410A97}" type="parTrans" cxnId="{496CBB70-4682-4609-8055-6924CCC42C3B}">
      <dgm:prSet/>
      <dgm:spPr/>
      <dgm:t>
        <a:bodyPr/>
        <a:lstStyle/>
        <a:p>
          <a:pPr rtl="1"/>
          <a:endParaRPr lang="ar-SA"/>
        </a:p>
      </dgm:t>
    </dgm:pt>
    <dgm:pt modelId="{AF0AEC9D-1F97-4AD5-8DA2-5197F538EEE3}" type="sibTrans" cxnId="{496CBB70-4682-4609-8055-6924CCC42C3B}">
      <dgm:prSet/>
      <dgm:spPr/>
      <dgm:t>
        <a:bodyPr/>
        <a:lstStyle/>
        <a:p>
          <a:pPr rtl="1"/>
          <a:endParaRPr lang="ar-SA"/>
        </a:p>
      </dgm:t>
    </dgm:pt>
    <dgm:pt modelId="{92CEE6B6-907C-4311-A4F0-4AADB5027831}">
      <dgm:prSet phldrT="[Text]" custT="1"/>
      <dgm:spPr/>
      <dgm:t>
        <a:bodyPr/>
        <a:lstStyle/>
        <a:p>
          <a:pPr rtl="1"/>
          <a:r>
            <a:rPr lang="ar-SA" sz="1600" b="1" dirty="0">
              <a:latin typeface="Alexandria Medium" pitchFamily="2" charset="-78"/>
              <a:cs typeface="Alexandria Medium" pitchFamily="2" charset="-78"/>
            </a:rPr>
            <a:t>التفاعلي</a:t>
          </a:r>
          <a:endParaRPr lang="ar-SA" sz="1050" dirty="0">
            <a:latin typeface="Alexandria Medium" pitchFamily="2" charset="-78"/>
            <a:cs typeface="Alexandria Medium" pitchFamily="2" charset="-78"/>
          </a:endParaRPr>
        </a:p>
      </dgm:t>
    </dgm:pt>
    <dgm:pt modelId="{1328AF38-5054-4B39-8EB1-238F04C36662}" type="parTrans" cxnId="{A63D2886-FE47-4C35-8744-508824750274}">
      <dgm:prSet/>
      <dgm:spPr/>
      <dgm:t>
        <a:bodyPr/>
        <a:lstStyle/>
        <a:p>
          <a:pPr rtl="1"/>
          <a:endParaRPr lang="ar-SA"/>
        </a:p>
      </dgm:t>
    </dgm:pt>
    <dgm:pt modelId="{8B56BD5C-EE6D-45E5-A98A-1624BB212100}" type="sibTrans" cxnId="{A63D2886-FE47-4C35-8744-508824750274}">
      <dgm:prSet/>
      <dgm:spPr/>
      <dgm:t>
        <a:bodyPr/>
        <a:lstStyle/>
        <a:p>
          <a:pPr rtl="1"/>
          <a:endParaRPr lang="ar-SA"/>
        </a:p>
      </dgm:t>
    </dgm:pt>
    <dgm:pt modelId="{A9DF66A9-5A95-453F-9C98-D4064A15879A}">
      <dgm:prSet/>
      <dgm:spPr/>
      <dgm:t>
        <a:bodyPr/>
        <a:lstStyle/>
        <a:p>
          <a:pPr rtl="1"/>
          <a:endParaRPr lang="ar-SA"/>
        </a:p>
      </dgm:t>
    </dgm:pt>
    <dgm:pt modelId="{81C274B8-2566-4CED-A5C5-C7AF628E1BBD}" type="parTrans" cxnId="{1483FFCF-CC9B-4306-B36A-5BC5FC6A0C3A}">
      <dgm:prSet/>
      <dgm:spPr/>
      <dgm:t>
        <a:bodyPr/>
        <a:lstStyle/>
        <a:p>
          <a:pPr rtl="1"/>
          <a:endParaRPr lang="ar-SA"/>
        </a:p>
      </dgm:t>
    </dgm:pt>
    <dgm:pt modelId="{20A8C56A-94B2-479F-80C6-FFF766DAFC0A}" type="sibTrans" cxnId="{1483FFCF-CC9B-4306-B36A-5BC5FC6A0C3A}">
      <dgm:prSet/>
      <dgm:spPr/>
      <dgm:t>
        <a:bodyPr/>
        <a:lstStyle/>
        <a:p>
          <a:pPr rtl="1"/>
          <a:endParaRPr lang="ar-SA"/>
        </a:p>
      </dgm:t>
    </dgm:pt>
    <dgm:pt modelId="{6DCF99D2-01AC-4920-935A-A6125C4B7134}" type="pres">
      <dgm:prSet presAssocID="{9D04D969-A166-4CCB-AEFC-26B96E63DDF6}" presName="composite" presStyleCnt="0">
        <dgm:presLayoutVars>
          <dgm:chMax val="1"/>
          <dgm:dir/>
          <dgm:resizeHandles val="exact"/>
        </dgm:presLayoutVars>
      </dgm:prSet>
      <dgm:spPr/>
    </dgm:pt>
    <dgm:pt modelId="{A1E596AF-5803-4F23-B9F2-C943804EF883}" type="pres">
      <dgm:prSet presAssocID="{9D04D969-A166-4CCB-AEFC-26B96E63DDF6}" presName="radial" presStyleCnt="0">
        <dgm:presLayoutVars>
          <dgm:animLvl val="ctr"/>
        </dgm:presLayoutVars>
      </dgm:prSet>
      <dgm:spPr/>
    </dgm:pt>
    <dgm:pt modelId="{2F0E35CA-8B56-48D0-8C94-2947393B5657}" type="pres">
      <dgm:prSet presAssocID="{2E3534B1-7C21-42A6-A98E-A7C3059AFADD}" presName="centerShape" presStyleLbl="vennNode1" presStyleIdx="0" presStyleCnt="4" custLinFactNeighborY="-275"/>
      <dgm:spPr/>
    </dgm:pt>
    <dgm:pt modelId="{059BD4B1-CB36-4F8D-A1CF-FCACEFF1353E}" type="pres">
      <dgm:prSet presAssocID="{26D7F356-2C5D-4977-8353-616A9B129E58}" presName="node" presStyleLbl="vennNode1" presStyleIdx="1" presStyleCnt="4" custScaleX="136464" custScaleY="118106">
        <dgm:presLayoutVars>
          <dgm:bulletEnabled val="1"/>
        </dgm:presLayoutVars>
      </dgm:prSet>
      <dgm:spPr/>
    </dgm:pt>
    <dgm:pt modelId="{485D891D-4A25-4487-A330-087E4E550EEA}" type="pres">
      <dgm:prSet presAssocID="{42C865B6-EA07-4F94-AEA1-A84297353820}" presName="node" presStyleLbl="vennNode1" presStyleIdx="2" presStyleCnt="4" custScaleX="117276" custScaleY="118153">
        <dgm:presLayoutVars>
          <dgm:bulletEnabled val="1"/>
        </dgm:presLayoutVars>
      </dgm:prSet>
      <dgm:spPr/>
    </dgm:pt>
    <dgm:pt modelId="{D570C0E2-27A5-4747-B49F-D73EDD4CFEA9}" type="pres">
      <dgm:prSet presAssocID="{92CEE6B6-907C-4311-A4F0-4AADB5027831}" presName="node" presStyleLbl="vennNode1" presStyleIdx="3" presStyleCnt="4" custScaleX="126107" custScaleY="123893">
        <dgm:presLayoutVars>
          <dgm:bulletEnabled val="1"/>
        </dgm:presLayoutVars>
      </dgm:prSet>
      <dgm:spPr/>
    </dgm:pt>
  </dgm:ptLst>
  <dgm:cxnLst>
    <dgm:cxn modelId="{E436730A-429F-40FE-9D9F-9C7E4C970A7B}" srcId="{2E3534B1-7C21-42A6-A98E-A7C3059AFADD}" destId="{26D7F356-2C5D-4977-8353-616A9B129E58}" srcOrd="0" destOrd="0" parTransId="{8AD94397-B8AB-4F3C-BFF9-A65968AB509C}" sibTransId="{9777D931-DC92-45CE-881F-1179E4787054}"/>
    <dgm:cxn modelId="{76924C33-60F1-4ABD-B452-BBC48DB4E66F}" type="presOf" srcId="{42C865B6-EA07-4F94-AEA1-A84297353820}" destId="{485D891D-4A25-4487-A330-087E4E550EEA}" srcOrd="0" destOrd="0" presId="urn:microsoft.com/office/officeart/2005/8/layout/radial3"/>
    <dgm:cxn modelId="{1D946F49-92E3-4AF3-B684-5EA38336F140}" type="presOf" srcId="{92CEE6B6-907C-4311-A4F0-4AADB5027831}" destId="{D570C0E2-27A5-4747-B49F-D73EDD4CFEA9}" srcOrd="0" destOrd="0" presId="urn:microsoft.com/office/officeart/2005/8/layout/radial3"/>
    <dgm:cxn modelId="{496CBB70-4682-4609-8055-6924CCC42C3B}" srcId="{2E3534B1-7C21-42A6-A98E-A7C3059AFADD}" destId="{42C865B6-EA07-4F94-AEA1-A84297353820}" srcOrd="1" destOrd="0" parTransId="{74E5E81D-4F6B-43C8-8F47-03043A410A97}" sibTransId="{AF0AEC9D-1F97-4AD5-8DA2-5197F538EEE3}"/>
    <dgm:cxn modelId="{A63D2886-FE47-4C35-8744-508824750274}" srcId="{2E3534B1-7C21-42A6-A98E-A7C3059AFADD}" destId="{92CEE6B6-907C-4311-A4F0-4AADB5027831}" srcOrd="2" destOrd="0" parTransId="{1328AF38-5054-4B39-8EB1-238F04C36662}" sibTransId="{8B56BD5C-EE6D-45E5-A98A-1624BB212100}"/>
    <dgm:cxn modelId="{923EA0BA-5A3D-4C69-AE0B-A256643424BE}" type="presOf" srcId="{9D04D969-A166-4CCB-AEFC-26B96E63DDF6}" destId="{6DCF99D2-01AC-4920-935A-A6125C4B7134}" srcOrd="0" destOrd="0" presId="urn:microsoft.com/office/officeart/2005/8/layout/radial3"/>
    <dgm:cxn modelId="{4DF9F2C4-D260-4731-8CD9-6E871CE18CB0}" srcId="{9D04D969-A166-4CCB-AEFC-26B96E63DDF6}" destId="{2E3534B1-7C21-42A6-A98E-A7C3059AFADD}" srcOrd="0" destOrd="0" parTransId="{A3659BF9-5253-4419-AC23-77B49E297DAC}" sibTransId="{80359059-00F2-4246-B4F3-C93E3E3E2DBF}"/>
    <dgm:cxn modelId="{1483FFCF-CC9B-4306-B36A-5BC5FC6A0C3A}" srcId="{9D04D969-A166-4CCB-AEFC-26B96E63DDF6}" destId="{A9DF66A9-5A95-453F-9C98-D4064A15879A}" srcOrd="1" destOrd="0" parTransId="{81C274B8-2566-4CED-A5C5-C7AF628E1BBD}" sibTransId="{20A8C56A-94B2-479F-80C6-FFF766DAFC0A}"/>
    <dgm:cxn modelId="{45E21BD4-C510-4989-B529-6AC0FC7D1F1E}" type="presOf" srcId="{2E3534B1-7C21-42A6-A98E-A7C3059AFADD}" destId="{2F0E35CA-8B56-48D0-8C94-2947393B5657}" srcOrd="0" destOrd="0" presId="urn:microsoft.com/office/officeart/2005/8/layout/radial3"/>
    <dgm:cxn modelId="{C7BD98DF-1238-4A62-9CB0-8AA416558C21}" type="presOf" srcId="{26D7F356-2C5D-4977-8353-616A9B129E58}" destId="{059BD4B1-CB36-4F8D-A1CF-FCACEFF1353E}" srcOrd="0" destOrd="0" presId="urn:microsoft.com/office/officeart/2005/8/layout/radial3"/>
    <dgm:cxn modelId="{0D39B59C-F7A8-480C-826B-356EF6F66DC6}" type="presParOf" srcId="{6DCF99D2-01AC-4920-935A-A6125C4B7134}" destId="{A1E596AF-5803-4F23-B9F2-C943804EF883}" srcOrd="0" destOrd="0" presId="urn:microsoft.com/office/officeart/2005/8/layout/radial3"/>
    <dgm:cxn modelId="{C1701C48-CB1A-46E4-AD5C-9DDFB0F341BC}" type="presParOf" srcId="{A1E596AF-5803-4F23-B9F2-C943804EF883}" destId="{2F0E35CA-8B56-48D0-8C94-2947393B5657}" srcOrd="0" destOrd="0" presId="urn:microsoft.com/office/officeart/2005/8/layout/radial3"/>
    <dgm:cxn modelId="{17495B59-408D-4350-BAD4-664FA46A4DA1}" type="presParOf" srcId="{A1E596AF-5803-4F23-B9F2-C943804EF883}" destId="{059BD4B1-CB36-4F8D-A1CF-FCACEFF1353E}" srcOrd="1" destOrd="0" presId="urn:microsoft.com/office/officeart/2005/8/layout/radial3"/>
    <dgm:cxn modelId="{513823E6-1D6C-43B6-B667-CC6DCD6FD4F7}" type="presParOf" srcId="{A1E596AF-5803-4F23-B9F2-C943804EF883}" destId="{485D891D-4A25-4487-A330-087E4E550EEA}" srcOrd="2" destOrd="0" presId="urn:microsoft.com/office/officeart/2005/8/layout/radial3"/>
    <dgm:cxn modelId="{FDC43F81-2C76-4832-9330-7BF704BF2130}" type="presParOf" srcId="{A1E596AF-5803-4F23-B9F2-C943804EF883}" destId="{D570C0E2-27A5-4747-B49F-D73EDD4CFEA9}" srcOrd="3" destOrd="0" presId="urn:microsoft.com/office/officeart/2005/8/layout/radial3"/>
  </dgm:cxnLst>
  <dgm:bg/>
  <dgm:whole>
    <a:ln>
      <a:solidFill>
        <a:schemeClr val="tx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05AEA96-61BD-450E-8353-F8146FC570F1}" type="doc">
      <dgm:prSet loTypeId="urn:microsoft.com/office/officeart/2005/8/layout/hierarchy1" loCatId="hierarchy" qsTypeId="urn:microsoft.com/office/officeart/2005/8/quickstyle/simple1" qsCatId="simple" csTypeId="urn:microsoft.com/office/officeart/2005/8/colors/colorful5" csCatId="colorful" phldr="1"/>
      <dgm:spPr/>
      <dgm:t>
        <a:bodyPr/>
        <a:lstStyle/>
        <a:p>
          <a:pPr rtl="1"/>
          <a:endParaRPr lang="ar-SA"/>
        </a:p>
      </dgm:t>
    </dgm:pt>
    <dgm:pt modelId="{ADD1BAC7-E161-4793-B45B-DA7C7D40A2BD}">
      <dgm:prSet custT="1"/>
      <dgm:spPr/>
      <dgm:t>
        <a:bodyPr/>
        <a:lstStyle/>
        <a:p>
          <a:pPr rtl="1">
            <a:lnSpc>
              <a:spcPct val="150000"/>
            </a:lnSpc>
          </a:pPr>
          <a:r>
            <a:rPr lang="ar-SA" sz="2000" b="0" dirty="0">
              <a:latin typeface="Alexandria Light" pitchFamily="2" charset="-78"/>
              <a:cs typeface="Alexandria Light" pitchFamily="2" charset="-78"/>
            </a:rPr>
            <a:t>أنواع </a:t>
          </a:r>
          <a:r>
            <a:rPr lang="ar-SA" sz="2000" b="0" dirty="0" err="1">
              <a:latin typeface="Alexandria Light" pitchFamily="2" charset="-78"/>
              <a:cs typeface="Alexandria Light" pitchFamily="2" charset="-78"/>
            </a:rPr>
            <a:t>الإنفوجرافيك</a:t>
          </a:r>
          <a:r>
            <a:rPr lang="ar-SA" sz="2000" b="0" dirty="0">
              <a:latin typeface="Alexandria Light" pitchFamily="2" charset="-78"/>
              <a:cs typeface="Alexandria Light" pitchFamily="2" charset="-78"/>
            </a:rPr>
            <a:t> من حيث الشكل والتخطيط:</a:t>
          </a:r>
        </a:p>
      </dgm:t>
    </dgm:pt>
    <dgm:pt modelId="{CBA2A318-7296-48A9-B857-541154D744EC}" type="parTrans" cxnId="{D4312380-C63D-4D77-BA0A-38AFE63C4BD7}">
      <dgm:prSet/>
      <dgm:spPr/>
      <dgm:t>
        <a:bodyPr/>
        <a:lstStyle/>
        <a:p>
          <a:pPr rtl="1"/>
          <a:endParaRPr lang="ar-SA"/>
        </a:p>
      </dgm:t>
    </dgm:pt>
    <dgm:pt modelId="{B1DC5F82-1E20-4696-B270-8EB8FF5666DB}" type="sibTrans" cxnId="{D4312380-C63D-4D77-BA0A-38AFE63C4BD7}">
      <dgm:prSet/>
      <dgm:spPr/>
      <dgm:t>
        <a:bodyPr/>
        <a:lstStyle/>
        <a:p>
          <a:pPr rtl="1"/>
          <a:endParaRPr lang="ar-SA"/>
        </a:p>
      </dgm:t>
    </dgm:pt>
    <dgm:pt modelId="{468D1CCC-C922-4D04-AF56-66DA6B6872C4}">
      <dgm:prSet/>
      <dgm:spPr/>
      <dgm:t>
        <a:bodyPr/>
        <a:lstStyle/>
        <a:p>
          <a:pPr rtl="1"/>
          <a:r>
            <a:rPr lang="ar-SA" dirty="0">
              <a:latin typeface="Alexandria Light" pitchFamily="2" charset="-78"/>
              <a:cs typeface="Alexandria Light" pitchFamily="2" charset="-78"/>
            </a:rPr>
            <a:t>شعاعي</a:t>
          </a:r>
        </a:p>
      </dgm:t>
    </dgm:pt>
    <dgm:pt modelId="{A7D6F709-0CC3-42BE-A548-F39628F51146}" type="parTrans" cxnId="{7A0848C1-F16E-4105-890D-1FFC142BADDB}">
      <dgm:prSet/>
      <dgm:spPr/>
      <dgm:t>
        <a:bodyPr/>
        <a:lstStyle/>
        <a:p>
          <a:pPr rtl="1"/>
          <a:endParaRPr lang="ar-SA"/>
        </a:p>
      </dgm:t>
    </dgm:pt>
    <dgm:pt modelId="{A73F9333-992E-4133-AD09-A85263B1284B}" type="sibTrans" cxnId="{7A0848C1-F16E-4105-890D-1FFC142BADDB}">
      <dgm:prSet/>
      <dgm:spPr/>
      <dgm:t>
        <a:bodyPr/>
        <a:lstStyle/>
        <a:p>
          <a:pPr rtl="1"/>
          <a:endParaRPr lang="ar-SA"/>
        </a:p>
      </dgm:t>
    </dgm:pt>
    <dgm:pt modelId="{072E94EC-6E96-4B19-BB9E-55ABB4BAE170}">
      <dgm:prSet/>
      <dgm:spPr/>
      <dgm:t>
        <a:bodyPr/>
        <a:lstStyle/>
        <a:p>
          <a:pPr rtl="1"/>
          <a:r>
            <a:rPr lang="ar-SA" dirty="0">
              <a:latin typeface="Alexandria Light" pitchFamily="2" charset="-78"/>
              <a:cs typeface="Alexandria Light" pitchFamily="2" charset="-78"/>
            </a:rPr>
            <a:t>جداول</a:t>
          </a:r>
        </a:p>
      </dgm:t>
    </dgm:pt>
    <dgm:pt modelId="{81CE873B-4358-41A2-AAC2-FCF3D7453A43}" type="parTrans" cxnId="{715EC00E-4E6A-406B-8E10-FE7E973F83D1}">
      <dgm:prSet/>
      <dgm:spPr/>
      <dgm:t>
        <a:bodyPr/>
        <a:lstStyle/>
        <a:p>
          <a:pPr rtl="1"/>
          <a:endParaRPr lang="ar-SA"/>
        </a:p>
      </dgm:t>
    </dgm:pt>
    <dgm:pt modelId="{2C7D51AD-D645-444D-8831-576675852167}" type="sibTrans" cxnId="{715EC00E-4E6A-406B-8E10-FE7E973F83D1}">
      <dgm:prSet/>
      <dgm:spPr/>
      <dgm:t>
        <a:bodyPr/>
        <a:lstStyle/>
        <a:p>
          <a:pPr rtl="1"/>
          <a:endParaRPr lang="ar-SA"/>
        </a:p>
      </dgm:t>
    </dgm:pt>
    <dgm:pt modelId="{BAC4EF1E-3A29-4DE7-A5D8-76C23E0C1715}">
      <dgm:prSet/>
      <dgm:spPr/>
      <dgm:t>
        <a:bodyPr/>
        <a:lstStyle/>
        <a:p>
          <a:pPr rtl="1"/>
          <a:r>
            <a:rPr lang="ar-SA" dirty="0">
              <a:latin typeface="Alexandria Light" pitchFamily="2" charset="-78"/>
              <a:cs typeface="Alexandria Light" pitchFamily="2" charset="-78"/>
            </a:rPr>
            <a:t>خرائط</a:t>
          </a:r>
        </a:p>
      </dgm:t>
    </dgm:pt>
    <dgm:pt modelId="{8A194EAB-7BD8-466C-A790-91525DAC482B}" type="parTrans" cxnId="{408C0552-19B9-4152-B80F-3F928831FACA}">
      <dgm:prSet/>
      <dgm:spPr/>
      <dgm:t>
        <a:bodyPr/>
        <a:lstStyle/>
        <a:p>
          <a:pPr rtl="1"/>
          <a:endParaRPr lang="ar-SA"/>
        </a:p>
      </dgm:t>
    </dgm:pt>
    <dgm:pt modelId="{AB2D1F12-DCB2-4AFE-84A5-E5F3D47C3F5D}" type="sibTrans" cxnId="{408C0552-19B9-4152-B80F-3F928831FACA}">
      <dgm:prSet/>
      <dgm:spPr/>
      <dgm:t>
        <a:bodyPr/>
        <a:lstStyle/>
        <a:p>
          <a:pPr rtl="1"/>
          <a:endParaRPr lang="ar-SA"/>
        </a:p>
      </dgm:t>
    </dgm:pt>
    <dgm:pt modelId="{47EEE860-602D-472A-AFB1-6AB90B4A4AD3}">
      <dgm:prSet/>
      <dgm:spPr/>
      <dgm:t>
        <a:bodyPr/>
        <a:lstStyle/>
        <a:p>
          <a:pPr rtl="1"/>
          <a:r>
            <a:rPr lang="ar-SA" dirty="0">
              <a:latin typeface="Alexandria Light" pitchFamily="2" charset="-78"/>
              <a:cs typeface="Alexandria Light" pitchFamily="2" charset="-78"/>
            </a:rPr>
            <a:t>قوائم</a:t>
          </a:r>
        </a:p>
      </dgm:t>
    </dgm:pt>
    <dgm:pt modelId="{0693FC04-61ED-4006-AAA0-C794934DC8E9}" type="parTrans" cxnId="{8212D147-81B7-40E6-817C-00A970354BA6}">
      <dgm:prSet/>
      <dgm:spPr/>
      <dgm:t>
        <a:bodyPr/>
        <a:lstStyle/>
        <a:p>
          <a:pPr rtl="1"/>
          <a:endParaRPr lang="ar-SA"/>
        </a:p>
      </dgm:t>
    </dgm:pt>
    <dgm:pt modelId="{84A2A093-E5E7-4A91-A845-889DF1460860}" type="sibTrans" cxnId="{8212D147-81B7-40E6-817C-00A970354BA6}">
      <dgm:prSet/>
      <dgm:spPr/>
      <dgm:t>
        <a:bodyPr/>
        <a:lstStyle/>
        <a:p>
          <a:pPr rtl="1"/>
          <a:endParaRPr lang="ar-SA"/>
        </a:p>
      </dgm:t>
    </dgm:pt>
    <dgm:pt modelId="{1D9ABC3F-9225-4CFF-83F6-BE0E4DE3AE59}">
      <dgm:prSet/>
      <dgm:spPr/>
      <dgm:t>
        <a:bodyPr/>
        <a:lstStyle/>
        <a:p>
          <a:pPr rtl="1"/>
          <a:r>
            <a:rPr lang="ar-SA" dirty="0">
              <a:latin typeface="Alexandria Light" pitchFamily="2" charset="-78"/>
              <a:cs typeface="Alexandria Light" pitchFamily="2" charset="-78"/>
            </a:rPr>
            <a:t>رسوم توضيحية</a:t>
          </a:r>
        </a:p>
      </dgm:t>
    </dgm:pt>
    <dgm:pt modelId="{98CAF2FB-B039-4398-A718-2FD76FF6F4ED}" type="parTrans" cxnId="{26AB1AEE-EF6D-4C7E-994C-49499ACD51D1}">
      <dgm:prSet/>
      <dgm:spPr/>
      <dgm:t>
        <a:bodyPr/>
        <a:lstStyle/>
        <a:p>
          <a:pPr rtl="1"/>
          <a:endParaRPr lang="ar-SA"/>
        </a:p>
      </dgm:t>
    </dgm:pt>
    <dgm:pt modelId="{8724FDDA-7D23-496B-A6EB-77002EA32840}" type="sibTrans" cxnId="{26AB1AEE-EF6D-4C7E-994C-49499ACD51D1}">
      <dgm:prSet/>
      <dgm:spPr/>
      <dgm:t>
        <a:bodyPr/>
        <a:lstStyle/>
        <a:p>
          <a:pPr rtl="1"/>
          <a:endParaRPr lang="ar-SA"/>
        </a:p>
      </dgm:t>
    </dgm:pt>
    <dgm:pt modelId="{DD0A91BE-95BD-4CBF-A7FD-C73A3321DCD7}">
      <dgm:prSet/>
      <dgm:spPr/>
      <dgm:t>
        <a:bodyPr/>
        <a:lstStyle/>
        <a:p>
          <a:pPr rtl="1"/>
          <a:r>
            <a:rPr lang="ar-SA" dirty="0">
              <a:latin typeface="Alexandria Light" pitchFamily="2" charset="-78"/>
              <a:cs typeface="Alexandria Light" pitchFamily="2" charset="-78"/>
            </a:rPr>
            <a:t>مخطط بياني</a:t>
          </a:r>
        </a:p>
      </dgm:t>
    </dgm:pt>
    <dgm:pt modelId="{E1D9E3AF-89CA-4D0A-B7B1-C00BD5AB9A48}" type="parTrans" cxnId="{002D02BC-6A04-455D-99EC-2BB24C6FC815}">
      <dgm:prSet/>
      <dgm:spPr/>
      <dgm:t>
        <a:bodyPr/>
        <a:lstStyle/>
        <a:p>
          <a:pPr rtl="1"/>
          <a:endParaRPr lang="ar-SA"/>
        </a:p>
      </dgm:t>
    </dgm:pt>
    <dgm:pt modelId="{56EB2A06-0FBD-4D43-A46B-0AF04F35660A}" type="sibTrans" cxnId="{002D02BC-6A04-455D-99EC-2BB24C6FC815}">
      <dgm:prSet/>
      <dgm:spPr/>
      <dgm:t>
        <a:bodyPr/>
        <a:lstStyle/>
        <a:p>
          <a:pPr rtl="1"/>
          <a:endParaRPr lang="ar-SA"/>
        </a:p>
      </dgm:t>
    </dgm:pt>
    <dgm:pt modelId="{8F0906E9-3ABA-40E4-9BEA-B80FF5DF985A}">
      <dgm:prSet/>
      <dgm:spPr/>
      <dgm:t>
        <a:bodyPr/>
        <a:lstStyle/>
        <a:p>
          <a:pPr rtl="1"/>
          <a:r>
            <a:rPr lang="ar-SA" dirty="0">
              <a:latin typeface="Alexandria Light" pitchFamily="2" charset="-78"/>
              <a:cs typeface="Alexandria Light" pitchFamily="2" charset="-78"/>
            </a:rPr>
            <a:t>علاقات </a:t>
          </a:r>
        </a:p>
      </dgm:t>
    </dgm:pt>
    <dgm:pt modelId="{FCFBB7A5-814E-4258-BFBD-9D79875CCF4D}" type="parTrans" cxnId="{21A6363E-9026-4E6E-B969-8E515B83ABA5}">
      <dgm:prSet/>
      <dgm:spPr/>
      <dgm:t>
        <a:bodyPr/>
        <a:lstStyle/>
        <a:p>
          <a:pPr rtl="1"/>
          <a:endParaRPr lang="ar-SA"/>
        </a:p>
      </dgm:t>
    </dgm:pt>
    <dgm:pt modelId="{A5725BA3-977E-4300-8DE7-0666C94A6E02}" type="sibTrans" cxnId="{21A6363E-9026-4E6E-B969-8E515B83ABA5}">
      <dgm:prSet/>
      <dgm:spPr/>
      <dgm:t>
        <a:bodyPr/>
        <a:lstStyle/>
        <a:p>
          <a:pPr rtl="1"/>
          <a:endParaRPr lang="ar-SA"/>
        </a:p>
      </dgm:t>
    </dgm:pt>
    <dgm:pt modelId="{310C3816-24E0-4F95-9CE4-3FC23C3FBF62}">
      <dgm:prSet/>
      <dgm:spPr/>
      <dgm:t>
        <a:bodyPr/>
        <a:lstStyle/>
        <a:p>
          <a:pPr rtl="1"/>
          <a:r>
            <a:rPr lang="ar-SA">
              <a:latin typeface="Alexandria Light" pitchFamily="2" charset="-78"/>
              <a:cs typeface="Alexandria Light" pitchFamily="2" charset="-78"/>
            </a:rPr>
            <a:t>تدرج بيانات</a:t>
          </a:r>
          <a:endParaRPr lang="ar-SA"/>
        </a:p>
      </dgm:t>
    </dgm:pt>
    <dgm:pt modelId="{C988A9F8-609B-4BBF-8EE9-CC937971C5C9}" type="parTrans" cxnId="{88561D16-D5C3-4DFA-945E-E0E2816921B2}">
      <dgm:prSet/>
      <dgm:spPr/>
      <dgm:t>
        <a:bodyPr/>
        <a:lstStyle/>
        <a:p>
          <a:pPr rtl="1"/>
          <a:endParaRPr lang="ar-SA"/>
        </a:p>
      </dgm:t>
    </dgm:pt>
    <dgm:pt modelId="{6A03D2DF-5A4F-4EC1-8751-7332CBE73B42}" type="sibTrans" cxnId="{88561D16-D5C3-4DFA-945E-E0E2816921B2}">
      <dgm:prSet/>
      <dgm:spPr/>
      <dgm:t>
        <a:bodyPr/>
        <a:lstStyle/>
        <a:p>
          <a:pPr rtl="1"/>
          <a:endParaRPr lang="ar-SA"/>
        </a:p>
      </dgm:t>
    </dgm:pt>
    <dgm:pt modelId="{9C1531E9-29DE-4231-8E3F-052A2E43D43B}" type="pres">
      <dgm:prSet presAssocID="{F05AEA96-61BD-450E-8353-F8146FC570F1}" presName="hierChild1" presStyleCnt="0">
        <dgm:presLayoutVars>
          <dgm:chPref val="1"/>
          <dgm:dir/>
          <dgm:animOne val="branch"/>
          <dgm:animLvl val="lvl"/>
          <dgm:resizeHandles/>
        </dgm:presLayoutVars>
      </dgm:prSet>
      <dgm:spPr/>
    </dgm:pt>
    <dgm:pt modelId="{40966040-95F2-4C05-A108-3ECAC1D9FF8C}" type="pres">
      <dgm:prSet presAssocID="{ADD1BAC7-E161-4793-B45B-DA7C7D40A2BD}" presName="hierRoot1" presStyleCnt="0"/>
      <dgm:spPr/>
    </dgm:pt>
    <dgm:pt modelId="{640458F9-1D38-4B5C-8472-D7BCA825AC85}" type="pres">
      <dgm:prSet presAssocID="{ADD1BAC7-E161-4793-B45B-DA7C7D40A2BD}" presName="composite" presStyleCnt="0"/>
      <dgm:spPr/>
    </dgm:pt>
    <dgm:pt modelId="{70942F75-5E75-4B9F-8489-00CB9EE6DEC0}" type="pres">
      <dgm:prSet presAssocID="{ADD1BAC7-E161-4793-B45B-DA7C7D40A2BD}" presName="background" presStyleLbl="node0" presStyleIdx="0" presStyleCnt="1"/>
      <dgm:spPr/>
    </dgm:pt>
    <dgm:pt modelId="{87240AF5-8FD7-4A61-9AAF-28830FA04E0F}" type="pres">
      <dgm:prSet presAssocID="{ADD1BAC7-E161-4793-B45B-DA7C7D40A2BD}" presName="text" presStyleLbl="fgAcc0" presStyleIdx="0" presStyleCnt="1" custScaleX="456623" custScaleY="216554" custLinFactY="-10772" custLinFactNeighborX="-7192" custLinFactNeighborY="-100000">
        <dgm:presLayoutVars>
          <dgm:chPref val="3"/>
        </dgm:presLayoutVars>
      </dgm:prSet>
      <dgm:spPr/>
    </dgm:pt>
    <dgm:pt modelId="{5235DD1C-56C2-46E9-B9DD-A1EAEBBA3F5B}" type="pres">
      <dgm:prSet presAssocID="{ADD1BAC7-E161-4793-B45B-DA7C7D40A2BD}" presName="hierChild2" presStyleCnt="0"/>
      <dgm:spPr/>
    </dgm:pt>
    <dgm:pt modelId="{0BB42221-71E0-4EBE-B2EA-701E3E5AF779}" type="pres">
      <dgm:prSet presAssocID="{A7D6F709-0CC3-42BE-A548-F39628F51146}" presName="Name10" presStyleLbl="parChTrans1D2" presStyleIdx="0" presStyleCnt="8"/>
      <dgm:spPr/>
    </dgm:pt>
    <dgm:pt modelId="{29A1D0D0-67D9-4E35-87A3-FFA8E0D20EAD}" type="pres">
      <dgm:prSet presAssocID="{468D1CCC-C922-4D04-AF56-66DA6B6872C4}" presName="hierRoot2" presStyleCnt="0"/>
      <dgm:spPr/>
    </dgm:pt>
    <dgm:pt modelId="{C49BE5B4-9104-4122-9711-7A6F2022C613}" type="pres">
      <dgm:prSet presAssocID="{468D1CCC-C922-4D04-AF56-66DA6B6872C4}" presName="composite2" presStyleCnt="0"/>
      <dgm:spPr/>
    </dgm:pt>
    <dgm:pt modelId="{99D81749-63B0-4025-B39F-F7D80EA79BA2}" type="pres">
      <dgm:prSet presAssocID="{468D1CCC-C922-4D04-AF56-66DA6B6872C4}" presName="background2" presStyleLbl="node2" presStyleIdx="0" presStyleCnt="8"/>
      <dgm:spPr/>
    </dgm:pt>
    <dgm:pt modelId="{F9A5026F-2475-4A5C-8FF5-749BD52018F6}" type="pres">
      <dgm:prSet presAssocID="{468D1CCC-C922-4D04-AF56-66DA6B6872C4}" presName="text2" presStyleLbl="fgAcc2" presStyleIdx="0" presStyleCnt="8">
        <dgm:presLayoutVars>
          <dgm:chPref val="3"/>
        </dgm:presLayoutVars>
      </dgm:prSet>
      <dgm:spPr/>
    </dgm:pt>
    <dgm:pt modelId="{768AEADE-BFD2-4653-BBA2-5382F38EAF6C}" type="pres">
      <dgm:prSet presAssocID="{468D1CCC-C922-4D04-AF56-66DA6B6872C4}" presName="hierChild3" presStyleCnt="0"/>
      <dgm:spPr/>
    </dgm:pt>
    <dgm:pt modelId="{1BE64149-431F-4AB0-8CEF-A09445087940}" type="pres">
      <dgm:prSet presAssocID="{81CE873B-4358-41A2-AAC2-FCF3D7453A43}" presName="Name10" presStyleLbl="parChTrans1D2" presStyleIdx="1" presStyleCnt="8"/>
      <dgm:spPr/>
    </dgm:pt>
    <dgm:pt modelId="{BCE3E347-E1B4-41B9-B741-D1206B5EF59B}" type="pres">
      <dgm:prSet presAssocID="{072E94EC-6E96-4B19-BB9E-55ABB4BAE170}" presName="hierRoot2" presStyleCnt="0"/>
      <dgm:spPr/>
    </dgm:pt>
    <dgm:pt modelId="{734B3CC6-C288-4F0C-90DD-8771725DD26D}" type="pres">
      <dgm:prSet presAssocID="{072E94EC-6E96-4B19-BB9E-55ABB4BAE170}" presName="composite2" presStyleCnt="0"/>
      <dgm:spPr/>
    </dgm:pt>
    <dgm:pt modelId="{016C7954-EE20-4613-9FC0-DFF4A582C09B}" type="pres">
      <dgm:prSet presAssocID="{072E94EC-6E96-4B19-BB9E-55ABB4BAE170}" presName="background2" presStyleLbl="node2" presStyleIdx="1" presStyleCnt="8"/>
      <dgm:spPr/>
    </dgm:pt>
    <dgm:pt modelId="{2D3AA85F-7261-438A-B0CF-CCB309D234D8}" type="pres">
      <dgm:prSet presAssocID="{072E94EC-6E96-4B19-BB9E-55ABB4BAE170}" presName="text2" presStyleLbl="fgAcc2" presStyleIdx="1" presStyleCnt="8">
        <dgm:presLayoutVars>
          <dgm:chPref val="3"/>
        </dgm:presLayoutVars>
      </dgm:prSet>
      <dgm:spPr/>
    </dgm:pt>
    <dgm:pt modelId="{34FB9859-33AE-4D59-8C8F-4D59A3C12010}" type="pres">
      <dgm:prSet presAssocID="{072E94EC-6E96-4B19-BB9E-55ABB4BAE170}" presName="hierChild3" presStyleCnt="0"/>
      <dgm:spPr/>
    </dgm:pt>
    <dgm:pt modelId="{BFF170A4-181E-479A-8A4C-5F2F9DA33DA5}" type="pres">
      <dgm:prSet presAssocID="{8A194EAB-7BD8-466C-A790-91525DAC482B}" presName="Name10" presStyleLbl="parChTrans1D2" presStyleIdx="2" presStyleCnt="8"/>
      <dgm:spPr/>
    </dgm:pt>
    <dgm:pt modelId="{47E6399C-19FA-4820-A6F9-8B5FFA271166}" type="pres">
      <dgm:prSet presAssocID="{BAC4EF1E-3A29-4DE7-A5D8-76C23E0C1715}" presName="hierRoot2" presStyleCnt="0"/>
      <dgm:spPr/>
    </dgm:pt>
    <dgm:pt modelId="{08B7CF75-B43E-4EB4-AFAD-F5C1107FBD09}" type="pres">
      <dgm:prSet presAssocID="{BAC4EF1E-3A29-4DE7-A5D8-76C23E0C1715}" presName="composite2" presStyleCnt="0"/>
      <dgm:spPr/>
    </dgm:pt>
    <dgm:pt modelId="{5AF1A5DF-09C9-400E-AE0C-ADF75DC6818A}" type="pres">
      <dgm:prSet presAssocID="{BAC4EF1E-3A29-4DE7-A5D8-76C23E0C1715}" presName="background2" presStyleLbl="node2" presStyleIdx="2" presStyleCnt="8"/>
      <dgm:spPr/>
    </dgm:pt>
    <dgm:pt modelId="{7C5B09A5-A778-48AD-B641-1CA4859447EC}" type="pres">
      <dgm:prSet presAssocID="{BAC4EF1E-3A29-4DE7-A5D8-76C23E0C1715}" presName="text2" presStyleLbl="fgAcc2" presStyleIdx="2" presStyleCnt="8">
        <dgm:presLayoutVars>
          <dgm:chPref val="3"/>
        </dgm:presLayoutVars>
      </dgm:prSet>
      <dgm:spPr/>
    </dgm:pt>
    <dgm:pt modelId="{9A27ABFD-A331-4A56-82F5-E21118E3E02E}" type="pres">
      <dgm:prSet presAssocID="{BAC4EF1E-3A29-4DE7-A5D8-76C23E0C1715}" presName="hierChild3" presStyleCnt="0"/>
      <dgm:spPr/>
    </dgm:pt>
    <dgm:pt modelId="{C69EBABB-1F57-40B0-8411-5E5152C3F356}" type="pres">
      <dgm:prSet presAssocID="{0693FC04-61ED-4006-AAA0-C794934DC8E9}" presName="Name10" presStyleLbl="parChTrans1D2" presStyleIdx="3" presStyleCnt="8"/>
      <dgm:spPr/>
    </dgm:pt>
    <dgm:pt modelId="{F874ED39-E143-4E2B-91BF-7E1CD267D86C}" type="pres">
      <dgm:prSet presAssocID="{47EEE860-602D-472A-AFB1-6AB90B4A4AD3}" presName="hierRoot2" presStyleCnt="0"/>
      <dgm:spPr/>
    </dgm:pt>
    <dgm:pt modelId="{15AC493F-AF12-4D04-B0A2-C81E66E39688}" type="pres">
      <dgm:prSet presAssocID="{47EEE860-602D-472A-AFB1-6AB90B4A4AD3}" presName="composite2" presStyleCnt="0"/>
      <dgm:spPr/>
    </dgm:pt>
    <dgm:pt modelId="{D81BB14B-D946-411C-BDBB-93B2A5FBC922}" type="pres">
      <dgm:prSet presAssocID="{47EEE860-602D-472A-AFB1-6AB90B4A4AD3}" presName="background2" presStyleLbl="node2" presStyleIdx="3" presStyleCnt="8"/>
      <dgm:spPr/>
    </dgm:pt>
    <dgm:pt modelId="{D5EC4741-E245-4E1F-B8A7-18D5F82FF213}" type="pres">
      <dgm:prSet presAssocID="{47EEE860-602D-472A-AFB1-6AB90B4A4AD3}" presName="text2" presStyleLbl="fgAcc2" presStyleIdx="3" presStyleCnt="8">
        <dgm:presLayoutVars>
          <dgm:chPref val="3"/>
        </dgm:presLayoutVars>
      </dgm:prSet>
      <dgm:spPr/>
    </dgm:pt>
    <dgm:pt modelId="{29C8F16D-9013-4930-8CAC-28A31CA22F66}" type="pres">
      <dgm:prSet presAssocID="{47EEE860-602D-472A-AFB1-6AB90B4A4AD3}" presName="hierChild3" presStyleCnt="0"/>
      <dgm:spPr/>
    </dgm:pt>
    <dgm:pt modelId="{0AFA61F8-7248-4093-8172-0BC1704E7839}" type="pres">
      <dgm:prSet presAssocID="{98CAF2FB-B039-4398-A718-2FD76FF6F4ED}" presName="Name10" presStyleLbl="parChTrans1D2" presStyleIdx="4" presStyleCnt="8"/>
      <dgm:spPr/>
    </dgm:pt>
    <dgm:pt modelId="{EB921F24-6291-4661-AB74-D6215010FE78}" type="pres">
      <dgm:prSet presAssocID="{1D9ABC3F-9225-4CFF-83F6-BE0E4DE3AE59}" presName="hierRoot2" presStyleCnt="0"/>
      <dgm:spPr/>
    </dgm:pt>
    <dgm:pt modelId="{A1153C57-DEDD-4792-85FA-1A8C6E648487}" type="pres">
      <dgm:prSet presAssocID="{1D9ABC3F-9225-4CFF-83F6-BE0E4DE3AE59}" presName="composite2" presStyleCnt="0"/>
      <dgm:spPr/>
    </dgm:pt>
    <dgm:pt modelId="{F747E765-56A6-4B9C-9880-94F9CEF039B8}" type="pres">
      <dgm:prSet presAssocID="{1D9ABC3F-9225-4CFF-83F6-BE0E4DE3AE59}" presName="background2" presStyleLbl="node2" presStyleIdx="4" presStyleCnt="8"/>
      <dgm:spPr/>
    </dgm:pt>
    <dgm:pt modelId="{709B5A24-8CBF-4431-BECC-0A679155425F}" type="pres">
      <dgm:prSet presAssocID="{1D9ABC3F-9225-4CFF-83F6-BE0E4DE3AE59}" presName="text2" presStyleLbl="fgAcc2" presStyleIdx="4" presStyleCnt="8">
        <dgm:presLayoutVars>
          <dgm:chPref val="3"/>
        </dgm:presLayoutVars>
      </dgm:prSet>
      <dgm:spPr/>
    </dgm:pt>
    <dgm:pt modelId="{911740BC-A65B-4E57-8D8B-12723C2C9147}" type="pres">
      <dgm:prSet presAssocID="{1D9ABC3F-9225-4CFF-83F6-BE0E4DE3AE59}" presName="hierChild3" presStyleCnt="0"/>
      <dgm:spPr/>
    </dgm:pt>
    <dgm:pt modelId="{2E877114-B701-4170-9E16-032C8013D244}" type="pres">
      <dgm:prSet presAssocID="{E1D9E3AF-89CA-4D0A-B7B1-C00BD5AB9A48}" presName="Name10" presStyleLbl="parChTrans1D2" presStyleIdx="5" presStyleCnt="8"/>
      <dgm:spPr/>
    </dgm:pt>
    <dgm:pt modelId="{87535479-B4C5-4148-800E-2E45A8BE5430}" type="pres">
      <dgm:prSet presAssocID="{DD0A91BE-95BD-4CBF-A7FD-C73A3321DCD7}" presName="hierRoot2" presStyleCnt="0"/>
      <dgm:spPr/>
    </dgm:pt>
    <dgm:pt modelId="{F891EA3C-6648-486E-B9AC-799CA8642A39}" type="pres">
      <dgm:prSet presAssocID="{DD0A91BE-95BD-4CBF-A7FD-C73A3321DCD7}" presName="composite2" presStyleCnt="0"/>
      <dgm:spPr/>
    </dgm:pt>
    <dgm:pt modelId="{3AB709AE-DA25-4349-A1D3-E28471BAE6FD}" type="pres">
      <dgm:prSet presAssocID="{DD0A91BE-95BD-4CBF-A7FD-C73A3321DCD7}" presName="background2" presStyleLbl="node2" presStyleIdx="5" presStyleCnt="8"/>
      <dgm:spPr/>
    </dgm:pt>
    <dgm:pt modelId="{0A653319-3061-4C5B-A2E9-476C0E89C287}" type="pres">
      <dgm:prSet presAssocID="{DD0A91BE-95BD-4CBF-A7FD-C73A3321DCD7}" presName="text2" presStyleLbl="fgAcc2" presStyleIdx="5" presStyleCnt="8">
        <dgm:presLayoutVars>
          <dgm:chPref val="3"/>
        </dgm:presLayoutVars>
      </dgm:prSet>
      <dgm:spPr/>
    </dgm:pt>
    <dgm:pt modelId="{13182D10-92CE-4071-8B6A-8748DC41234A}" type="pres">
      <dgm:prSet presAssocID="{DD0A91BE-95BD-4CBF-A7FD-C73A3321DCD7}" presName="hierChild3" presStyleCnt="0"/>
      <dgm:spPr/>
    </dgm:pt>
    <dgm:pt modelId="{F6D29540-693E-44A2-BB02-DE4C70AD2CB3}" type="pres">
      <dgm:prSet presAssocID="{FCFBB7A5-814E-4258-BFBD-9D79875CCF4D}" presName="Name10" presStyleLbl="parChTrans1D2" presStyleIdx="6" presStyleCnt="8"/>
      <dgm:spPr/>
    </dgm:pt>
    <dgm:pt modelId="{81F04276-2B49-4388-8CEF-34503B665012}" type="pres">
      <dgm:prSet presAssocID="{8F0906E9-3ABA-40E4-9BEA-B80FF5DF985A}" presName="hierRoot2" presStyleCnt="0"/>
      <dgm:spPr/>
    </dgm:pt>
    <dgm:pt modelId="{5FE897E5-BA89-4CB8-AB7C-92152210EB4E}" type="pres">
      <dgm:prSet presAssocID="{8F0906E9-3ABA-40E4-9BEA-B80FF5DF985A}" presName="composite2" presStyleCnt="0"/>
      <dgm:spPr/>
    </dgm:pt>
    <dgm:pt modelId="{DC5A26A8-EF43-42C7-9395-2FE9A92BC809}" type="pres">
      <dgm:prSet presAssocID="{8F0906E9-3ABA-40E4-9BEA-B80FF5DF985A}" presName="background2" presStyleLbl="node2" presStyleIdx="6" presStyleCnt="8"/>
      <dgm:spPr/>
    </dgm:pt>
    <dgm:pt modelId="{14061DCF-D4B5-4608-8443-492971F186E1}" type="pres">
      <dgm:prSet presAssocID="{8F0906E9-3ABA-40E4-9BEA-B80FF5DF985A}" presName="text2" presStyleLbl="fgAcc2" presStyleIdx="6" presStyleCnt="8">
        <dgm:presLayoutVars>
          <dgm:chPref val="3"/>
        </dgm:presLayoutVars>
      </dgm:prSet>
      <dgm:spPr/>
    </dgm:pt>
    <dgm:pt modelId="{9D4E71F2-D544-4FC3-8237-E21E4DE985FC}" type="pres">
      <dgm:prSet presAssocID="{8F0906E9-3ABA-40E4-9BEA-B80FF5DF985A}" presName="hierChild3" presStyleCnt="0"/>
      <dgm:spPr/>
    </dgm:pt>
    <dgm:pt modelId="{374FF3DE-E461-4936-AC88-E9E0798F6D3E}" type="pres">
      <dgm:prSet presAssocID="{C988A9F8-609B-4BBF-8EE9-CC937971C5C9}" presName="Name10" presStyleLbl="parChTrans1D2" presStyleIdx="7" presStyleCnt="8"/>
      <dgm:spPr/>
    </dgm:pt>
    <dgm:pt modelId="{C7CD3A83-D5E6-4605-9410-1750D8862450}" type="pres">
      <dgm:prSet presAssocID="{310C3816-24E0-4F95-9CE4-3FC23C3FBF62}" presName="hierRoot2" presStyleCnt="0"/>
      <dgm:spPr/>
    </dgm:pt>
    <dgm:pt modelId="{ECBF9D3F-EE02-4D06-83EF-8B11945D5F47}" type="pres">
      <dgm:prSet presAssocID="{310C3816-24E0-4F95-9CE4-3FC23C3FBF62}" presName="composite2" presStyleCnt="0"/>
      <dgm:spPr/>
    </dgm:pt>
    <dgm:pt modelId="{2BFC80C4-223D-44D6-B173-549A89BF7F28}" type="pres">
      <dgm:prSet presAssocID="{310C3816-24E0-4F95-9CE4-3FC23C3FBF62}" presName="background2" presStyleLbl="node2" presStyleIdx="7" presStyleCnt="8"/>
      <dgm:spPr/>
    </dgm:pt>
    <dgm:pt modelId="{B28318DF-64E1-433E-817C-05BE12E8184D}" type="pres">
      <dgm:prSet presAssocID="{310C3816-24E0-4F95-9CE4-3FC23C3FBF62}" presName="text2" presStyleLbl="fgAcc2" presStyleIdx="7" presStyleCnt="8">
        <dgm:presLayoutVars>
          <dgm:chPref val="3"/>
        </dgm:presLayoutVars>
      </dgm:prSet>
      <dgm:spPr/>
    </dgm:pt>
    <dgm:pt modelId="{365E5AF6-04B6-4348-B11F-9BA6A6E85D07}" type="pres">
      <dgm:prSet presAssocID="{310C3816-24E0-4F95-9CE4-3FC23C3FBF62}" presName="hierChild3" presStyleCnt="0"/>
      <dgm:spPr/>
    </dgm:pt>
  </dgm:ptLst>
  <dgm:cxnLst>
    <dgm:cxn modelId="{715EC00E-4E6A-406B-8E10-FE7E973F83D1}" srcId="{ADD1BAC7-E161-4793-B45B-DA7C7D40A2BD}" destId="{072E94EC-6E96-4B19-BB9E-55ABB4BAE170}" srcOrd="1" destOrd="0" parTransId="{81CE873B-4358-41A2-AAC2-FCF3D7453A43}" sibTransId="{2C7D51AD-D645-444D-8831-576675852167}"/>
    <dgm:cxn modelId="{E5BD4414-807A-464C-964A-B426F114DB1B}" type="presOf" srcId="{8F0906E9-3ABA-40E4-9BEA-B80FF5DF985A}" destId="{14061DCF-D4B5-4608-8443-492971F186E1}" srcOrd="0" destOrd="0" presId="urn:microsoft.com/office/officeart/2005/8/layout/hierarchy1"/>
    <dgm:cxn modelId="{88561D16-D5C3-4DFA-945E-E0E2816921B2}" srcId="{ADD1BAC7-E161-4793-B45B-DA7C7D40A2BD}" destId="{310C3816-24E0-4F95-9CE4-3FC23C3FBF62}" srcOrd="7" destOrd="0" parTransId="{C988A9F8-609B-4BBF-8EE9-CC937971C5C9}" sibTransId="{6A03D2DF-5A4F-4EC1-8751-7332CBE73B42}"/>
    <dgm:cxn modelId="{C6C7B71C-6C6E-46A2-B22F-004C59875421}" type="presOf" srcId="{F05AEA96-61BD-450E-8353-F8146FC570F1}" destId="{9C1531E9-29DE-4231-8E3F-052A2E43D43B}" srcOrd="0" destOrd="0" presId="urn:microsoft.com/office/officeart/2005/8/layout/hierarchy1"/>
    <dgm:cxn modelId="{3E22AE1E-EAF0-4F32-A06F-7076AFD3D152}" type="presOf" srcId="{1D9ABC3F-9225-4CFF-83F6-BE0E4DE3AE59}" destId="{709B5A24-8CBF-4431-BECC-0A679155425F}" srcOrd="0" destOrd="0" presId="urn:microsoft.com/office/officeart/2005/8/layout/hierarchy1"/>
    <dgm:cxn modelId="{F0393A28-5FF2-4113-A7C2-88C88FE35B90}" type="presOf" srcId="{0693FC04-61ED-4006-AAA0-C794934DC8E9}" destId="{C69EBABB-1F57-40B0-8411-5E5152C3F356}" srcOrd="0" destOrd="0" presId="urn:microsoft.com/office/officeart/2005/8/layout/hierarchy1"/>
    <dgm:cxn modelId="{412E4F30-262F-4ACC-80A3-3E1FB2757B98}" type="presOf" srcId="{DD0A91BE-95BD-4CBF-A7FD-C73A3321DCD7}" destId="{0A653319-3061-4C5B-A2E9-476C0E89C287}" srcOrd="0" destOrd="0" presId="urn:microsoft.com/office/officeart/2005/8/layout/hierarchy1"/>
    <dgm:cxn modelId="{61E6F63D-AA24-4132-ACA9-9B92343C274D}" type="presOf" srcId="{310C3816-24E0-4F95-9CE4-3FC23C3FBF62}" destId="{B28318DF-64E1-433E-817C-05BE12E8184D}" srcOrd="0" destOrd="0" presId="urn:microsoft.com/office/officeart/2005/8/layout/hierarchy1"/>
    <dgm:cxn modelId="{21A6363E-9026-4E6E-B969-8E515B83ABA5}" srcId="{ADD1BAC7-E161-4793-B45B-DA7C7D40A2BD}" destId="{8F0906E9-3ABA-40E4-9BEA-B80FF5DF985A}" srcOrd="6" destOrd="0" parTransId="{FCFBB7A5-814E-4258-BFBD-9D79875CCF4D}" sibTransId="{A5725BA3-977E-4300-8DE7-0666C94A6E02}"/>
    <dgm:cxn modelId="{8212D147-81B7-40E6-817C-00A970354BA6}" srcId="{ADD1BAC7-E161-4793-B45B-DA7C7D40A2BD}" destId="{47EEE860-602D-472A-AFB1-6AB90B4A4AD3}" srcOrd="3" destOrd="0" parTransId="{0693FC04-61ED-4006-AAA0-C794934DC8E9}" sibTransId="{84A2A093-E5E7-4A91-A845-889DF1460860}"/>
    <dgm:cxn modelId="{BB599A48-4354-4535-B057-8D6AF109D14B}" type="presOf" srcId="{98CAF2FB-B039-4398-A718-2FD76FF6F4ED}" destId="{0AFA61F8-7248-4093-8172-0BC1704E7839}" srcOrd="0" destOrd="0" presId="urn:microsoft.com/office/officeart/2005/8/layout/hierarchy1"/>
    <dgm:cxn modelId="{82A89869-FC50-4F8F-811E-246E2811C104}" type="presOf" srcId="{BAC4EF1E-3A29-4DE7-A5D8-76C23E0C1715}" destId="{7C5B09A5-A778-48AD-B641-1CA4859447EC}" srcOrd="0" destOrd="0" presId="urn:microsoft.com/office/officeart/2005/8/layout/hierarchy1"/>
    <dgm:cxn modelId="{B8B0E26F-7BE4-4930-929B-0A91E1B61DD7}" type="presOf" srcId="{8A194EAB-7BD8-466C-A790-91525DAC482B}" destId="{BFF170A4-181E-479A-8A4C-5F2F9DA33DA5}" srcOrd="0" destOrd="0" presId="urn:microsoft.com/office/officeart/2005/8/layout/hierarchy1"/>
    <dgm:cxn modelId="{408C0552-19B9-4152-B80F-3F928831FACA}" srcId="{ADD1BAC7-E161-4793-B45B-DA7C7D40A2BD}" destId="{BAC4EF1E-3A29-4DE7-A5D8-76C23E0C1715}" srcOrd="2" destOrd="0" parTransId="{8A194EAB-7BD8-466C-A790-91525DAC482B}" sibTransId="{AB2D1F12-DCB2-4AFE-84A5-E5F3D47C3F5D}"/>
    <dgm:cxn modelId="{A61E0355-1D97-4621-894E-B44A0251479C}" type="presOf" srcId="{C988A9F8-609B-4BBF-8EE9-CC937971C5C9}" destId="{374FF3DE-E461-4936-AC88-E9E0798F6D3E}" srcOrd="0" destOrd="0" presId="urn:microsoft.com/office/officeart/2005/8/layout/hierarchy1"/>
    <dgm:cxn modelId="{D7F1D879-18DF-4D73-8ABE-A068ECE16AA8}" type="presOf" srcId="{ADD1BAC7-E161-4793-B45B-DA7C7D40A2BD}" destId="{87240AF5-8FD7-4A61-9AAF-28830FA04E0F}" srcOrd="0" destOrd="0" presId="urn:microsoft.com/office/officeart/2005/8/layout/hierarchy1"/>
    <dgm:cxn modelId="{D4312380-C63D-4D77-BA0A-38AFE63C4BD7}" srcId="{F05AEA96-61BD-450E-8353-F8146FC570F1}" destId="{ADD1BAC7-E161-4793-B45B-DA7C7D40A2BD}" srcOrd="0" destOrd="0" parTransId="{CBA2A318-7296-48A9-B857-541154D744EC}" sibTransId="{B1DC5F82-1E20-4696-B270-8EB8FF5666DB}"/>
    <dgm:cxn modelId="{B0D86B93-2146-42FC-BAE3-F8FB809B86F4}" type="presOf" srcId="{47EEE860-602D-472A-AFB1-6AB90B4A4AD3}" destId="{D5EC4741-E245-4E1F-B8A7-18D5F82FF213}" srcOrd="0" destOrd="0" presId="urn:microsoft.com/office/officeart/2005/8/layout/hierarchy1"/>
    <dgm:cxn modelId="{704B369A-D1A7-4D0E-8B8B-D34A2D3DBF72}" type="presOf" srcId="{E1D9E3AF-89CA-4D0A-B7B1-C00BD5AB9A48}" destId="{2E877114-B701-4170-9E16-032C8013D244}" srcOrd="0" destOrd="0" presId="urn:microsoft.com/office/officeart/2005/8/layout/hierarchy1"/>
    <dgm:cxn modelId="{84796DA1-293E-492E-AD1A-9EE8C43B7808}" type="presOf" srcId="{072E94EC-6E96-4B19-BB9E-55ABB4BAE170}" destId="{2D3AA85F-7261-438A-B0CF-CCB309D234D8}" srcOrd="0" destOrd="0" presId="urn:microsoft.com/office/officeart/2005/8/layout/hierarchy1"/>
    <dgm:cxn modelId="{CD3E96B4-CF8D-4894-A6AA-772A70E30C25}" type="presOf" srcId="{468D1CCC-C922-4D04-AF56-66DA6B6872C4}" destId="{F9A5026F-2475-4A5C-8FF5-749BD52018F6}" srcOrd="0" destOrd="0" presId="urn:microsoft.com/office/officeart/2005/8/layout/hierarchy1"/>
    <dgm:cxn modelId="{843276B5-B576-4F74-9022-E457DBA17270}" type="presOf" srcId="{FCFBB7A5-814E-4258-BFBD-9D79875CCF4D}" destId="{F6D29540-693E-44A2-BB02-DE4C70AD2CB3}" srcOrd="0" destOrd="0" presId="urn:microsoft.com/office/officeart/2005/8/layout/hierarchy1"/>
    <dgm:cxn modelId="{002D02BC-6A04-455D-99EC-2BB24C6FC815}" srcId="{ADD1BAC7-E161-4793-B45B-DA7C7D40A2BD}" destId="{DD0A91BE-95BD-4CBF-A7FD-C73A3321DCD7}" srcOrd="5" destOrd="0" parTransId="{E1D9E3AF-89CA-4D0A-B7B1-C00BD5AB9A48}" sibTransId="{56EB2A06-0FBD-4D43-A46B-0AF04F35660A}"/>
    <dgm:cxn modelId="{7A0848C1-F16E-4105-890D-1FFC142BADDB}" srcId="{ADD1BAC7-E161-4793-B45B-DA7C7D40A2BD}" destId="{468D1CCC-C922-4D04-AF56-66DA6B6872C4}" srcOrd="0" destOrd="0" parTransId="{A7D6F709-0CC3-42BE-A548-F39628F51146}" sibTransId="{A73F9333-992E-4133-AD09-A85263B1284B}"/>
    <dgm:cxn modelId="{8A2E3EE9-7791-4283-A214-7DF32384EC6B}" type="presOf" srcId="{81CE873B-4358-41A2-AAC2-FCF3D7453A43}" destId="{1BE64149-431F-4AB0-8CEF-A09445087940}" srcOrd="0" destOrd="0" presId="urn:microsoft.com/office/officeart/2005/8/layout/hierarchy1"/>
    <dgm:cxn modelId="{26AB1AEE-EF6D-4C7E-994C-49499ACD51D1}" srcId="{ADD1BAC7-E161-4793-B45B-DA7C7D40A2BD}" destId="{1D9ABC3F-9225-4CFF-83F6-BE0E4DE3AE59}" srcOrd="4" destOrd="0" parTransId="{98CAF2FB-B039-4398-A718-2FD76FF6F4ED}" sibTransId="{8724FDDA-7D23-496B-A6EB-77002EA32840}"/>
    <dgm:cxn modelId="{065D14FF-0F5D-40CC-8014-096EDE441A25}" type="presOf" srcId="{A7D6F709-0CC3-42BE-A548-F39628F51146}" destId="{0BB42221-71E0-4EBE-B2EA-701E3E5AF779}" srcOrd="0" destOrd="0" presId="urn:microsoft.com/office/officeart/2005/8/layout/hierarchy1"/>
    <dgm:cxn modelId="{C9A552E7-C7DF-4EE8-BFC2-332BD0CC61E1}" type="presParOf" srcId="{9C1531E9-29DE-4231-8E3F-052A2E43D43B}" destId="{40966040-95F2-4C05-A108-3ECAC1D9FF8C}" srcOrd="0" destOrd="0" presId="urn:microsoft.com/office/officeart/2005/8/layout/hierarchy1"/>
    <dgm:cxn modelId="{166292F4-713F-4745-B78D-EAEB897B7A92}" type="presParOf" srcId="{40966040-95F2-4C05-A108-3ECAC1D9FF8C}" destId="{640458F9-1D38-4B5C-8472-D7BCA825AC85}" srcOrd="0" destOrd="0" presId="urn:microsoft.com/office/officeart/2005/8/layout/hierarchy1"/>
    <dgm:cxn modelId="{F07B279B-7522-417C-B8B5-A75C10B25390}" type="presParOf" srcId="{640458F9-1D38-4B5C-8472-D7BCA825AC85}" destId="{70942F75-5E75-4B9F-8489-00CB9EE6DEC0}" srcOrd="0" destOrd="0" presId="urn:microsoft.com/office/officeart/2005/8/layout/hierarchy1"/>
    <dgm:cxn modelId="{A48C0BE8-9A44-4FCD-A4E9-DC5B383E9154}" type="presParOf" srcId="{640458F9-1D38-4B5C-8472-D7BCA825AC85}" destId="{87240AF5-8FD7-4A61-9AAF-28830FA04E0F}" srcOrd="1" destOrd="0" presId="urn:microsoft.com/office/officeart/2005/8/layout/hierarchy1"/>
    <dgm:cxn modelId="{7DEDB052-3971-416F-A63D-7E51C9966AD2}" type="presParOf" srcId="{40966040-95F2-4C05-A108-3ECAC1D9FF8C}" destId="{5235DD1C-56C2-46E9-B9DD-A1EAEBBA3F5B}" srcOrd="1" destOrd="0" presId="urn:microsoft.com/office/officeart/2005/8/layout/hierarchy1"/>
    <dgm:cxn modelId="{88259E7D-96B2-430E-8D26-A63D886C3EB8}" type="presParOf" srcId="{5235DD1C-56C2-46E9-B9DD-A1EAEBBA3F5B}" destId="{0BB42221-71E0-4EBE-B2EA-701E3E5AF779}" srcOrd="0" destOrd="0" presId="urn:microsoft.com/office/officeart/2005/8/layout/hierarchy1"/>
    <dgm:cxn modelId="{5DAC5C87-8363-44F8-B3CE-7B995E153FED}" type="presParOf" srcId="{5235DD1C-56C2-46E9-B9DD-A1EAEBBA3F5B}" destId="{29A1D0D0-67D9-4E35-87A3-FFA8E0D20EAD}" srcOrd="1" destOrd="0" presId="urn:microsoft.com/office/officeart/2005/8/layout/hierarchy1"/>
    <dgm:cxn modelId="{CF112088-5F2D-4A7A-A541-7C419A54EE8B}" type="presParOf" srcId="{29A1D0D0-67D9-4E35-87A3-FFA8E0D20EAD}" destId="{C49BE5B4-9104-4122-9711-7A6F2022C613}" srcOrd="0" destOrd="0" presId="urn:microsoft.com/office/officeart/2005/8/layout/hierarchy1"/>
    <dgm:cxn modelId="{5C373214-0616-4924-BD63-429715085ABB}" type="presParOf" srcId="{C49BE5B4-9104-4122-9711-7A6F2022C613}" destId="{99D81749-63B0-4025-B39F-F7D80EA79BA2}" srcOrd="0" destOrd="0" presId="urn:microsoft.com/office/officeart/2005/8/layout/hierarchy1"/>
    <dgm:cxn modelId="{C6080F60-6E7B-43CF-8539-BFA80EFDAA9A}" type="presParOf" srcId="{C49BE5B4-9104-4122-9711-7A6F2022C613}" destId="{F9A5026F-2475-4A5C-8FF5-749BD52018F6}" srcOrd="1" destOrd="0" presId="urn:microsoft.com/office/officeart/2005/8/layout/hierarchy1"/>
    <dgm:cxn modelId="{897B0728-CD02-43CD-BFCD-5184253186DC}" type="presParOf" srcId="{29A1D0D0-67D9-4E35-87A3-FFA8E0D20EAD}" destId="{768AEADE-BFD2-4653-BBA2-5382F38EAF6C}" srcOrd="1" destOrd="0" presId="urn:microsoft.com/office/officeart/2005/8/layout/hierarchy1"/>
    <dgm:cxn modelId="{DFC8BC97-F36E-41F6-B5AF-25DC9AC45D31}" type="presParOf" srcId="{5235DD1C-56C2-46E9-B9DD-A1EAEBBA3F5B}" destId="{1BE64149-431F-4AB0-8CEF-A09445087940}" srcOrd="2" destOrd="0" presId="urn:microsoft.com/office/officeart/2005/8/layout/hierarchy1"/>
    <dgm:cxn modelId="{48BE86ED-4FB9-4527-925F-AFB6F8C0323A}" type="presParOf" srcId="{5235DD1C-56C2-46E9-B9DD-A1EAEBBA3F5B}" destId="{BCE3E347-E1B4-41B9-B741-D1206B5EF59B}" srcOrd="3" destOrd="0" presId="urn:microsoft.com/office/officeart/2005/8/layout/hierarchy1"/>
    <dgm:cxn modelId="{94111CE0-A7B6-45F3-B84D-9003F9C99403}" type="presParOf" srcId="{BCE3E347-E1B4-41B9-B741-D1206B5EF59B}" destId="{734B3CC6-C288-4F0C-90DD-8771725DD26D}" srcOrd="0" destOrd="0" presId="urn:microsoft.com/office/officeart/2005/8/layout/hierarchy1"/>
    <dgm:cxn modelId="{9F0968E4-1576-4646-8D3F-7D51A5DF8A49}" type="presParOf" srcId="{734B3CC6-C288-4F0C-90DD-8771725DD26D}" destId="{016C7954-EE20-4613-9FC0-DFF4A582C09B}" srcOrd="0" destOrd="0" presId="urn:microsoft.com/office/officeart/2005/8/layout/hierarchy1"/>
    <dgm:cxn modelId="{6EFDBF6C-1D67-4D15-A419-A86EBF6F5811}" type="presParOf" srcId="{734B3CC6-C288-4F0C-90DD-8771725DD26D}" destId="{2D3AA85F-7261-438A-B0CF-CCB309D234D8}" srcOrd="1" destOrd="0" presId="urn:microsoft.com/office/officeart/2005/8/layout/hierarchy1"/>
    <dgm:cxn modelId="{5642E0EB-3251-4590-B5E0-0BB7AC65ED32}" type="presParOf" srcId="{BCE3E347-E1B4-41B9-B741-D1206B5EF59B}" destId="{34FB9859-33AE-4D59-8C8F-4D59A3C12010}" srcOrd="1" destOrd="0" presId="urn:microsoft.com/office/officeart/2005/8/layout/hierarchy1"/>
    <dgm:cxn modelId="{8C2A6FD8-72DB-44CC-B10D-0CE9F2F719E7}" type="presParOf" srcId="{5235DD1C-56C2-46E9-B9DD-A1EAEBBA3F5B}" destId="{BFF170A4-181E-479A-8A4C-5F2F9DA33DA5}" srcOrd="4" destOrd="0" presId="urn:microsoft.com/office/officeart/2005/8/layout/hierarchy1"/>
    <dgm:cxn modelId="{60EBBB74-1DC3-4FAD-8D48-E66A85B10498}" type="presParOf" srcId="{5235DD1C-56C2-46E9-B9DD-A1EAEBBA3F5B}" destId="{47E6399C-19FA-4820-A6F9-8B5FFA271166}" srcOrd="5" destOrd="0" presId="urn:microsoft.com/office/officeart/2005/8/layout/hierarchy1"/>
    <dgm:cxn modelId="{A0CE343D-D7F3-4C14-AE24-1BBD8C0B9B51}" type="presParOf" srcId="{47E6399C-19FA-4820-A6F9-8B5FFA271166}" destId="{08B7CF75-B43E-4EB4-AFAD-F5C1107FBD09}" srcOrd="0" destOrd="0" presId="urn:microsoft.com/office/officeart/2005/8/layout/hierarchy1"/>
    <dgm:cxn modelId="{7C394462-D255-4AC7-8D33-81AF046B995C}" type="presParOf" srcId="{08B7CF75-B43E-4EB4-AFAD-F5C1107FBD09}" destId="{5AF1A5DF-09C9-400E-AE0C-ADF75DC6818A}" srcOrd="0" destOrd="0" presId="urn:microsoft.com/office/officeart/2005/8/layout/hierarchy1"/>
    <dgm:cxn modelId="{BA86A5ED-86A7-4A77-AFEE-4670E9A602FB}" type="presParOf" srcId="{08B7CF75-B43E-4EB4-AFAD-F5C1107FBD09}" destId="{7C5B09A5-A778-48AD-B641-1CA4859447EC}" srcOrd="1" destOrd="0" presId="urn:microsoft.com/office/officeart/2005/8/layout/hierarchy1"/>
    <dgm:cxn modelId="{868E8651-BFEB-4B8F-916D-61FC5D5D4C2F}" type="presParOf" srcId="{47E6399C-19FA-4820-A6F9-8B5FFA271166}" destId="{9A27ABFD-A331-4A56-82F5-E21118E3E02E}" srcOrd="1" destOrd="0" presId="urn:microsoft.com/office/officeart/2005/8/layout/hierarchy1"/>
    <dgm:cxn modelId="{B97269A2-537C-4984-940C-D794EB7432EF}" type="presParOf" srcId="{5235DD1C-56C2-46E9-B9DD-A1EAEBBA3F5B}" destId="{C69EBABB-1F57-40B0-8411-5E5152C3F356}" srcOrd="6" destOrd="0" presId="urn:microsoft.com/office/officeart/2005/8/layout/hierarchy1"/>
    <dgm:cxn modelId="{CE67E684-B217-483C-89ED-EFA5576C7FC2}" type="presParOf" srcId="{5235DD1C-56C2-46E9-B9DD-A1EAEBBA3F5B}" destId="{F874ED39-E143-4E2B-91BF-7E1CD267D86C}" srcOrd="7" destOrd="0" presId="urn:microsoft.com/office/officeart/2005/8/layout/hierarchy1"/>
    <dgm:cxn modelId="{74AEE801-9971-4D78-AB6A-29B771649817}" type="presParOf" srcId="{F874ED39-E143-4E2B-91BF-7E1CD267D86C}" destId="{15AC493F-AF12-4D04-B0A2-C81E66E39688}" srcOrd="0" destOrd="0" presId="urn:microsoft.com/office/officeart/2005/8/layout/hierarchy1"/>
    <dgm:cxn modelId="{EC0E141C-A722-4176-AE50-19DA78AA3025}" type="presParOf" srcId="{15AC493F-AF12-4D04-B0A2-C81E66E39688}" destId="{D81BB14B-D946-411C-BDBB-93B2A5FBC922}" srcOrd="0" destOrd="0" presId="urn:microsoft.com/office/officeart/2005/8/layout/hierarchy1"/>
    <dgm:cxn modelId="{3C13D377-CE55-4AB8-AA94-2BA7041550DE}" type="presParOf" srcId="{15AC493F-AF12-4D04-B0A2-C81E66E39688}" destId="{D5EC4741-E245-4E1F-B8A7-18D5F82FF213}" srcOrd="1" destOrd="0" presId="urn:microsoft.com/office/officeart/2005/8/layout/hierarchy1"/>
    <dgm:cxn modelId="{573DD0AD-A93B-4401-B709-5C89B573ADA5}" type="presParOf" srcId="{F874ED39-E143-4E2B-91BF-7E1CD267D86C}" destId="{29C8F16D-9013-4930-8CAC-28A31CA22F66}" srcOrd="1" destOrd="0" presId="urn:microsoft.com/office/officeart/2005/8/layout/hierarchy1"/>
    <dgm:cxn modelId="{751C679A-9C4F-4D65-B40A-3E4F47016125}" type="presParOf" srcId="{5235DD1C-56C2-46E9-B9DD-A1EAEBBA3F5B}" destId="{0AFA61F8-7248-4093-8172-0BC1704E7839}" srcOrd="8" destOrd="0" presId="urn:microsoft.com/office/officeart/2005/8/layout/hierarchy1"/>
    <dgm:cxn modelId="{54CFC344-974C-4D7C-80C7-405AA45B9020}" type="presParOf" srcId="{5235DD1C-56C2-46E9-B9DD-A1EAEBBA3F5B}" destId="{EB921F24-6291-4661-AB74-D6215010FE78}" srcOrd="9" destOrd="0" presId="urn:microsoft.com/office/officeart/2005/8/layout/hierarchy1"/>
    <dgm:cxn modelId="{C286B091-EC1F-4932-AA29-0FC495302F58}" type="presParOf" srcId="{EB921F24-6291-4661-AB74-D6215010FE78}" destId="{A1153C57-DEDD-4792-85FA-1A8C6E648487}" srcOrd="0" destOrd="0" presId="urn:microsoft.com/office/officeart/2005/8/layout/hierarchy1"/>
    <dgm:cxn modelId="{7D3FA8C6-AC69-4E7B-B967-80E5EED8BCA2}" type="presParOf" srcId="{A1153C57-DEDD-4792-85FA-1A8C6E648487}" destId="{F747E765-56A6-4B9C-9880-94F9CEF039B8}" srcOrd="0" destOrd="0" presId="urn:microsoft.com/office/officeart/2005/8/layout/hierarchy1"/>
    <dgm:cxn modelId="{FAC88837-F92D-4787-9E67-038A1B655754}" type="presParOf" srcId="{A1153C57-DEDD-4792-85FA-1A8C6E648487}" destId="{709B5A24-8CBF-4431-BECC-0A679155425F}" srcOrd="1" destOrd="0" presId="urn:microsoft.com/office/officeart/2005/8/layout/hierarchy1"/>
    <dgm:cxn modelId="{EF99FC11-F824-4349-B21C-C87B842B2041}" type="presParOf" srcId="{EB921F24-6291-4661-AB74-D6215010FE78}" destId="{911740BC-A65B-4E57-8D8B-12723C2C9147}" srcOrd="1" destOrd="0" presId="urn:microsoft.com/office/officeart/2005/8/layout/hierarchy1"/>
    <dgm:cxn modelId="{633472CD-B21E-4C39-89B3-8EE67162A3AC}" type="presParOf" srcId="{5235DD1C-56C2-46E9-B9DD-A1EAEBBA3F5B}" destId="{2E877114-B701-4170-9E16-032C8013D244}" srcOrd="10" destOrd="0" presId="urn:microsoft.com/office/officeart/2005/8/layout/hierarchy1"/>
    <dgm:cxn modelId="{9AA50292-5588-436E-A5FD-61DA66CA9587}" type="presParOf" srcId="{5235DD1C-56C2-46E9-B9DD-A1EAEBBA3F5B}" destId="{87535479-B4C5-4148-800E-2E45A8BE5430}" srcOrd="11" destOrd="0" presId="urn:microsoft.com/office/officeart/2005/8/layout/hierarchy1"/>
    <dgm:cxn modelId="{D43F0965-B5C7-4A43-9AC0-460769B9A91B}" type="presParOf" srcId="{87535479-B4C5-4148-800E-2E45A8BE5430}" destId="{F891EA3C-6648-486E-B9AC-799CA8642A39}" srcOrd="0" destOrd="0" presId="urn:microsoft.com/office/officeart/2005/8/layout/hierarchy1"/>
    <dgm:cxn modelId="{3AEA568B-3710-46B1-B2FF-22923D864689}" type="presParOf" srcId="{F891EA3C-6648-486E-B9AC-799CA8642A39}" destId="{3AB709AE-DA25-4349-A1D3-E28471BAE6FD}" srcOrd="0" destOrd="0" presId="urn:microsoft.com/office/officeart/2005/8/layout/hierarchy1"/>
    <dgm:cxn modelId="{4A643721-30D2-4E6B-AFAB-09AB2DE96E38}" type="presParOf" srcId="{F891EA3C-6648-486E-B9AC-799CA8642A39}" destId="{0A653319-3061-4C5B-A2E9-476C0E89C287}" srcOrd="1" destOrd="0" presId="urn:microsoft.com/office/officeart/2005/8/layout/hierarchy1"/>
    <dgm:cxn modelId="{663E0017-4233-4693-B550-41DD298ADD4D}" type="presParOf" srcId="{87535479-B4C5-4148-800E-2E45A8BE5430}" destId="{13182D10-92CE-4071-8B6A-8748DC41234A}" srcOrd="1" destOrd="0" presId="urn:microsoft.com/office/officeart/2005/8/layout/hierarchy1"/>
    <dgm:cxn modelId="{7DEC428A-3CD9-4B47-94F3-7EC7CB5F93DA}" type="presParOf" srcId="{5235DD1C-56C2-46E9-B9DD-A1EAEBBA3F5B}" destId="{F6D29540-693E-44A2-BB02-DE4C70AD2CB3}" srcOrd="12" destOrd="0" presId="urn:microsoft.com/office/officeart/2005/8/layout/hierarchy1"/>
    <dgm:cxn modelId="{92FFAE21-8B6C-46CC-A1E6-99F0630B0F1A}" type="presParOf" srcId="{5235DD1C-56C2-46E9-B9DD-A1EAEBBA3F5B}" destId="{81F04276-2B49-4388-8CEF-34503B665012}" srcOrd="13" destOrd="0" presId="urn:microsoft.com/office/officeart/2005/8/layout/hierarchy1"/>
    <dgm:cxn modelId="{52949AB3-4F0C-4DA2-8213-5667DC089E43}" type="presParOf" srcId="{81F04276-2B49-4388-8CEF-34503B665012}" destId="{5FE897E5-BA89-4CB8-AB7C-92152210EB4E}" srcOrd="0" destOrd="0" presId="urn:microsoft.com/office/officeart/2005/8/layout/hierarchy1"/>
    <dgm:cxn modelId="{45EF163D-2CC5-4378-9C08-87963C4896A2}" type="presParOf" srcId="{5FE897E5-BA89-4CB8-AB7C-92152210EB4E}" destId="{DC5A26A8-EF43-42C7-9395-2FE9A92BC809}" srcOrd="0" destOrd="0" presId="urn:microsoft.com/office/officeart/2005/8/layout/hierarchy1"/>
    <dgm:cxn modelId="{41184A52-6E93-4441-B3C4-4EC07D30A7CE}" type="presParOf" srcId="{5FE897E5-BA89-4CB8-AB7C-92152210EB4E}" destId="{14061DCF-D4B5-4608-8443-492971F186E1}" srcOrd="1" destOrd="0" presId="urn:microsoft.com/office/officeart/2005/8/layout/hierarchy1"/>
    <dgm:cxn modelId="{627D863F-2B0C-4F4E-B06C-7ACA591EBEF0}" type="presParOf" srcId="{81F04276-2B49-4388-8CEF-34503B665012}" destId="{9D4E71F2-D544-4FC3-8237-E21E4DE985FC}" srcOrd="1" destOrd="0" presId="urn:microsoft.com/office/officeart/2005/8/layout/hierarchy1"/>
    <dgm:cxn modelId="{C965B063-1E75-42D5-8423-98BB1210B612}" type="presParOf" srcId="{5235DD1C-56C2-46E9-B9DD-A1EAEBBA3F5B}" destId="{374FF3DE-E461-4936-AC88-E9E0798F6D3E}" srcOrd="14" destOrd="0" presId="urn:microsoft.com/office/officeart/2005/8/layout/hierarchy1"/>
    <dgm:cxn modelId="{F5749BC0-F179-4E6E-BE50-BB40E9AC2695}" type="presParOf" srcId="{5235DD1C-56C2-46E9-B9DD-A1EAEBBA3F5B}" destId="{C7CD3A83-D5E6-4605-9410-1750D8862450}" srcOrd="15" destOrd="0" presId="urn:microsoft.com/office/officeart/2005/8/layout/hierarchy1"/>
    <dgm:cxn modelId="{8AC3E578-E0E2-4E41-9487-A12E72AF6C18}" type="presParOf" srcId="{C7CD3A83-D5E6-4605-9410-1750D8862450}" destId="{ECBF9D3F-EE02-4D06-83EF-8B11945D5F47}" srcOrd="0" destOrd="0" presId="urn:microsoft.com/office/officeart/2005/8/layout/hierarchy1"/>
    <dgm:cxn modelId="{299CCF12-A804-4D8C-A015-DB5C2F5353BC}" type="presParOf" srcId="{ECBF9D3F-EE02-4D06-83EF-8B11945D5F47}" destId="{2BFC80C4-223D-44D6-B173-549A89BF7F28}" srcOrd="0" destOrd="0" presId="urn:microsoft.com/office/officeart/2005/8/layout/hierarchy1"/>
    <dgm:cxn modelId="{E0CB34B2-E0CE-4857-949B-5642D99E2BC0}" type="presParOf" srcId="{ECBF9D3F-EE02-4D06-83EF-8B11945D5F47}" destId="{B28318DF-64E1-433E-817C-05BE12E8184D}" srcOrd="1" destOrd="0" presId="urn:microsoft.com/office/officeart/2005/8/layout/hierarchy1"/>
    <dgm:cxn modelId="{5326768E-CB5B-46E4-B543-BEC6BBBC2D28}" type="presParOf" srcId="{C7CD3A83-D5E6-4605-9410-1750D8862450}" destId="{365E5AF6-04B6-4348-B11F-9BA6A6E85D0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05AEA96-61BD-450E-8353-F8146FC570F1}" type="doc">
      <dgm:prSet loTypeId="urn:microsoft.com/office/officeart/2005/8/layout/hierarchy1" loCatId="hierarchy" qsTypeId="urn:microsoft.com/office/officeart/2005/8/quickstyle/simple1" qsCatId="simple" csTypeId="urn:microsoft.com/office/officeart/2005/8/colors/colorful5" csCatId="colorful" phldr="1"/>
      <dgm:spPr/>
      <dgm:t>
        <a:bodyPr/>
        <a:lstStyle/>
        <a:p>
          <a:pPr rtl="1"/>
          <a:endParaRPr lang="ar-SA"/>
        </a:p>
      </dgm:t>
    </dgm:pt>
    <dgm:pt modelId="{483C7F85-DB0F-453B-B5DA-72FC48B8C095}">
      <dgm:prSet/>
      <dgm:spPr/>
      <dgm:t>
        <a:bodyPr/>
        <a:lstStyle/>
        <a:p>
          <a:pPr rtl="1"/>
          <a:r>
            <a:rPr lang="ar-SA" dirty="0">
              <a:latin typeface="Alexandria Light" pitchFamily="2" charset="-78"/>
              <a:cs typeface="Alexandria Light" pitchFamily="2" charset="-78"/>
            </a:rPr>
            <a:t>تعليمي</a:t>
          </a:r>
        </a:p>
      </dgm:t>
    </dgm:pt>
    <dgm:pt modelId="{D8CE0538-615E-4299-97F9-049FDA468528}" type="parTrans" cxnId="{9A08476C-B78E-4F0D-B2EF-F0ADC5BF6BAA}">
      <dgm:prSet/>
      <dgm:spPr/>
      <dgm:t>
        <a:bodyPr/>
        <a:lstStyle/>
        <a:p>
          <a:pPr rtl="1"/>
          <a:endParaRPr lang="ar-SA"/>
        </a:p>
      </dgm:t>
    </dgm:pt>
    <dgm:pt modelId="{F09FB733-45A1-4336-A21E-34BFAE9646B3}" type="sibTrans" cxnId="{9A08476C-B78E-4F0D-B2EF-F0ADC5BF6BAA}">
      <dgm:prSet/>
      <dgm:spPr/>
      <dgm:t>
        <a:bodyPr/>
        <a:lstStyle/>
        <a:p>
          <a:pPr rtl="1"/>
          <a:endParaRPr lang="ar-SA"/>
        </a:p>
      </dgm:t>
    </dgm:pt>
    <dgm:pt modelId="{B27A02A1-80D0-44CA-B3E2-CEA18A370995}">
      <dgm:prSet/>
      <dgm:spPr/>
      <dgm:t>
        <a:bodyPr/>
        <a:lstStyle/>
        <a:p>
          <a:pPr rtl="1"/>
          <a:r>
            <a:rPr lang="ar-SA" dirty="0">
              <a:latin typeface="Alexandria Light" pitchFamily="2" charset="-78"/>
              <a:cs typeface="Alexandria Light" pitchFamily="2" charset="-78"/>
            </a:rPr>
            <a:t>ديني</a:t>
          </a:r>
        </a:p>
      </dgm:t>
    </dgm:pt>
    <dgm:pt modelId="{C14D2C4E-BE2D-4640-B9AD-2D3A12F061BE}" type="parTrans" cxnId="{AA58F1FD-2945-4546-949B-96A19E1EB66D}">
      <dgm:prSet/>
      <dgm:spPr/>
      <dgm:t>
        <a:bodyPr/>
        <a:lstStyle/>
        <a:p>
          <a:pPr rtl="1"/>
          <a:endParaRPr lang="ar-SA"/>
        </a:p>
      </dgm:t>
    </dgm:pt>
    <dgm:pt modelId="{672B7B72-6E7C-44F7-8EBA-11B9B05C58E1}" type="sibTrans" cxnId="{AA58F1FD-2945-4546-949B-96A19E1EB66D}">
      <dgm:prSet/>
      <dgm:spPr/>
      <dgm:t>
        <a:bodyPr/>
        <a:lstStyle/>
        <a:p>
          <a:pPr rtl="1"/>
          <a:endParaRPr lang="ar-SA"/>
        </a:p>
      </dgm:t>
    </dgm:pt>
    <dgm:pt modelId="{38E00455-1371-401B-AA01-8C7120C84B59}">
      <dgm:prSet/>
      <dgm:spPr/>
      <dgm:t>
        <a:bodyPr/>
        <a:lstStyle/>
        <a:p>
          <a:pPr rtl="1"/>
          <a:r>
            <a:rPr lang="ar-SA" dirty="0">
              <a:latin typeface="Alexandria Light" pitchFamily="2" charset="-78"/>
              <a:cs typeface="Alexandria Light" pitchFamily="2" charset="-78"/>
            </a:rPr>
            <a:t>ثقافي</a:t>
          </a:r>
        </a:p>
      </dgm:t>
    </dgm:pt>
    <dgm:pt modelId="{B6DBED98-E5D5-4AF3-A82F-3B2EE4735273}" type="parTrans" cxnId="{4AEE8294-0FBD-4D83-89F5-4D2760E67C1F}">
      <dgm:prSet/>
      <dgm:spPr/>
      <dgm:t>
        <a:bodyPr/>
        <a:lstStyle/>
        <a:p>
          <a:pPr rtl="1"/>
          <a:endParaRPr lang="ar-SA"/>
        </a:p>
      </dgm:t>
    </dgm:pt>
    <dgm:pt modelId="{86E70752-804C-4A89-9F15-ED316E11C963}" type="sibTrans" cxnId="{4AEE8294-0FBD-4D83-89F5-4D2760E67C1F}">
      <dgm:prSet/>
      <dgm:spPr/>
      <dgm:t>
        <a:bodyPr/>
        <a:lstStyle/>
        <a:p>
          <a:pPr rtl="1"/>
          <a:endParaRPr lang="ar-SA"/>
        </a:p>
      </dgm:t>
    </dgm:pt>
    <dgm:pt modelId="{1EEAD4F2-C46C-4495-8DF8-98005A21D9D8}">
      <dgm:prSet/>
      <dgm:spPr/>
      <dgm:t>
        <a:bodyPr/>
        <a:lstStyle/>
        <a:p>
          <a:pPr rtl="1"/>
          <a:r>
            <a:rPr lang="ar-SA" dirty="0">
              <a:latin typeface="Alexandria Light" pitchFamily="2" charset="-78"/>
              <a:cs typeface="Alexandria Light" pitchFamily="2" charset="-78"/>
            </a:rPr>
            <a:t>تجاري</a:t>
          </a:r>
        </a:p>
      </dgm:t>
    </dgm:pt>
    <dgm:pt modelId="{F4906800-7A81-4468-8D34-FE0C35061B4A}" type="parTrans" cxnId="{F5EA75DA-1463-410E-BEEF-787A46C712D2}">
      <dgm:prSet/>
      <dgm:spPr/>
      <dgm:t>
        <a:bodyPr/>
        <a:lstStyle/>
        <a:p>
          <a:pPr rtl="1"/>
          <a:endParaRPr lang="ar-SA"/>
        </a:p>
      </dgm:t>
    </dgm:pt>
    <dgm:pt modelId="{B5A8052C-114F-43C9-9585-69426694C41B}" type="sibTrans" cxnId="{F5EA75DA-1463-410E-BEEF-787A46C712D2}">
      <dgm:prSet/>
      <dgm:spPr/>
      <dgm:t>
        <a:bodyPr/>
        <a:lstStyle/>
        <a:p>
          <a:pPr rtl="1"/>
          <a:endParaRPr lang="ar-SA"/>
        </a:p>
      </dgm:t>
    </dgm:pt>
    <dgm:pt modelId="{5E075FA2-5E6D-4116-8CC4-6E676AA3A176}">
      <dgm:prSet/>
      <dgm:spPr/>
      <dgm:t>
        <a:bodyPr/>
        <a:lstStyle/>
        <a:p>
          <a:pPr rtl="1"/>
          <a:r>
            <a:rPr lang="ar-SA" dirty="0">
              <a:latin typeface="Alexandria Light" pitchFamily="2" charset="-78"/>
              <a:cs typeface="Alexandria Light" pitchFamily="2" charset="-78"/>
            </a:rPr>
            <a:t>تقني</a:t>
          </a:r>
        </a:p>
      </dgm:t>
    </dgm:pt>
    <dgm:pt modelId="{C4924217-452B-47A0-9394-5FAB7B4605B6}" type="parTrans" cxnId="{8AD5E529-5AF0-413E-AD6F-1E79BC462368}">
      <dgm:prSet/>
      <dgm:spPr/>
      <dgm:t>
        <a:bodyPr/>
        <a:lstStyle/>
        <a:p>
          <a:pPr rtl="1"/>
          <a:endParaRPr lang="ar-SA"/>
        </a:p>
      </dgm:t>
    </dgm:pt>
    <dgm:pt modelId="{79E05864-6F61-420C-86FA-0FBD9FD74B7F}" type="sibTrans" cxnId="{8AD5E529-5AF0-413E-AD6F-1E79BC462368}">
      <dgm:prSet/>
      <dgm:spPr/>
      <dgm:t>
        <a:bodyPr/>
        <a:lstStyle/>
        <a:p>
          <a:pPr rtl="1"/>
          <a:endParaRPr lang="ar-SA"/>
        </a:p>
      </dgm:t>
    </dgm:pt>
    <dgm:pt modelId="{7F6F686E-5899-48F2-BF5F-A85BC04BC3C0}">
      <dgm:prSet/>
      <dgm:spPr/>
      <dgm:t>
        <a:bodyPr/>
        <a:lstStyle/>
        <a:p>
          <a:pPr rtl="1"/>
          <a:r>
            <a:rPr lang="ar-SA" dirty="0">
              <a:latin typeface="Alexandria Light" pitchFamily="2" charset="-78"/>
              <a:cs typeface="Alexandria Light" pitchFamily="2" charset="-78"/>
            </a:rPr>
            <a:t>صحي</a:t>
          </a:r>
        </a:p>
      </dgm:t>
    </dgm:pt>
    <dgm:pt modelId="{10EABBC3-A9D7-415B-86C1-B9E754C4A895}" type="parTrans" cxnId="{CCD4A922-9E1F-42DB-945D-E1FC765FABFA}">
      <dgm:prSet/>
      <dgm:spPr/>
      <dgm:t>
        <a:bodyPr/>
        <a:lstStyle/>
        <a:p>
          <a:pPr rtl="1"/>
          <a:endParaRPr lang="ar-SA"/>
        </a:p>
      </dgm:t>
    </dgm:pt>
    <dgm:pt modelId="{91C40A39-1A5D-42E9-8C67-BF95B4FCA425}" type="sibTrans" cxnId="{CCD4A922-9E1F-42DB-945D-E1FC765FABFA}">
      <dgm:prSet/>
      <dgm:spPr/>
      <dgm:t>
        <a:bodyPr/>
        <a:lstStyle/>
        <a:p>
          <a:pPr rtl="1"/>
          <a:endParaRPr lang="ar-SA"/>
        </a:p>
      </dgm:t>
    </dgm:pt>
    <dgm:pt modelId="{5BD0B2D0-0525-46EA-8E32-83A42617D6BF}">
      <dgm:prSet/>
      <dgm:spPr/>
      <dgm:t>
        <a:bodyPr/>
        <a:lstStyle/>
        <a:p>
          <a:pPr rtl="1"/>
          <a:r>
            <a:rPr lang="ar-SA" dirty="0">
              <a:latin typeface="Alexandria Light" pitchFamily="2" charset="-78"/>
              <a:cs typeface="Alexandria Light" pitchFamily="2" charset="-78"/>
            </a:rPr>
            <a:t>رياضي</a:t>
          </a:r>
        </a:p>
      </dgm:t>
    </dgm:pt>
    <dgm:pt modelId="{86348942-C25D-4C23-A51C-2C83C6344146}" type="parTrans" cxnId="{77A039A9-356F-4EF4-AC7F-63ECE97A75FA}">
      <dgm:prSet/>
      <dgm:spPr/>
      <dgm:t>
        <a:bodyPr/>
        <a:lstStyle/>
        <a:p>
          <a:pPr rtl="1"/>
          <a:endParaRPr lang="ar-SA"/>
        </a:p>
      </dgm:t>
    </dgm:pt>
    <dgm:pt modelId="{16137310-4A0A-4815-9015-B7117DCBD524}" type="sibTrans" cxnId="{77A039A9-356F-4EF4-AC7F-63ECE97A75FA}">
      <dgm:prSet/>
      <dgm:spPr/>
      <dgm:t>
        <a:bodyPr/>
        <a:lstStyle/>
        <a:p>
          <a:pPr rtl="1"/>
          <a:endParaRPr lang="ar-SA"/>
        </a:p>
      </dgm:t>
    </dgm:pt>
    <dgm:pt modelId="{ADD1BAC7-E161-4793-B45B-DA7C7D40A2BD}">
      <dgm:prSet/>
      <dgm:spPr/>
      <dgm:t>
        <a:bodyPr/>
        <a:lstStyle/>
        <a:p>
          <a:pPr rtl="1"/>
          <a:r>
            <a:rPr lang="ar-SA" dirty="0">
              <a:latin typeface="Alexandria Light" pitchFamily="2" charset="-78"/>
              <a:cs typeface="Alexandria Light" pitchFamily="2" charset="-78"/>
            </a:rPr>
            <a:t>أنواع </a:t>
          </a:r>
          <a:r>
            <a:rPr lang="ar-SA" dirty="0" err="1">
              <a:latin typeface="Alexandria Light" pitchFamily="2" charset="-78"/>
              <a:cs typeface="Alexandria Light" pitchFamily="2" charset="-78"/>
            </a:rPr>
            <a:t>الإنفوجرافيك</a:t>
          </a:r>
          <a:r>
            <a:rPr lang="ar-SA" dirty="0">
              <a:latin typeface="Alexandria Light" pitchFamily="2" charset="-78"/>
              <a:cs typeface="Alexandria Light" pitchFamily="2" charset="-78"/>
            </a:rPr>
            <a:t> من حيث الهدف:</a:t>
          </a:r>
        </a:p>
      </dgm:t>
    </dgm:pt>
    <dgm:pt modelId="{CBA2A318-7296-48A9-B857-541154D744EC}" type="parTrans" cxnId="{D4312380-C63D-4D77-BA0A-38AFE63C4BD7}">
      <dgm:prSet/>
      <dgm:spPr/>
      <dgm:t>
        <a:bodyPr/>
        <a:lstStyle/>
        <a:p>
          <a:pPr rtl="1"/>
          <a:endParaRPr lang="ar-SA"/>
        </a:p>
      </dgm:t>
    </dgm:pt>
    <dgm:pt modelId="{B1DC5F82-1E20-4696-B270-8EB8FF5666DB}" type="sibTrans" cxnId="{D4312380-C63D-4D77-BA0A-38AFE63C4BD7}">
      <dgm:prSet/>
      <dgm:spPr/>
      <dgm:t>
        <a:bodyPr/>
        <a:lstStyle/>
        <a:p>
          <a:pPr rtl="1"/>
          <a:endParaRPr lang="ar-SA"/>
        </a:p>
      </dgm:t>
    </dgm:pt>
    <dgm:pt modelId="{9C1531E9-29DE-4231-8E3F-052A2E43D43B}" type="pres">
      <dgm:prSet presAssocID="{F05AEA96-61BD-450E-8353-F8146FC570F1}" presName="hierChild1" presStyleCnt="0">
        <dgm:presLayoutVars>
          <dgm:chPref val="1"/>
          <dgm:dir/>
          <dgm:animOne val="branch"/>
          <dgm:animLvl val="lvl"/>
          <dgm:resizeHandles/>
        </dgm:presLayoutVars>
      </dgm:prSet>
      <dgm:spPr/>
    </dgm:pt>
    <dgm:pt modelId="{40966040-95F2-4C05-A108-3ECAC1D9FF8C}" type="pres">
      <dgm:prSet presAssocID="{ADD1BAC7-E161-4793-B45B-DA7C7D40A2BD}" presName="hierRoot1" presStyleCnt="0"/>
      <dgm:spPr/>
    </dgm:pt>
    <dgm:pt modelId="{640458F9-1D38-4B5C-8472-D7BCA825AC85}" type="pres">
      <dgm:prSet presAssocID="{ADD1BAC7-E161-4793-B45B-DA7C7D40A2BD}" presName="composite" presStyleCnt="0"/>
      <dgm:spPr/>
    </dgm:pt>
    <dgm:pt modelId="{70942F75-5E75-4B9F-8489-00CB9EE6DEC0}" type="pres">
      <dgm:prSet presAssocID="{ADD1BAC7-E161-4793-B45B-DA7C7D40A2BD}" presName="background" presStyleLbl="node0" presStyleIdx="0" presStyleCnt="1"/>
      <dgm:spPr/>
    </dgm:pt>
    <dgm:pt modelId="{87240AF5-8FD7-4A61-9AAF-28830FA04E0F}" type="pres">
      <dgm:prSet presAssocID="{ADD1BAC7-E161-4793-B45B-DA7C7D40A2BD}" presName="text" presStyleLbl="fgAcc0" presStyleIdx="0" presStyleCnt="1" custScaleX="351087" custLinFactY="-10772" custLinFactNeighborX="-7192" custLinFactNeighborY="-100000">
        <dgm:presLayoutVars>
          <dgm:chPref val="3"/>
        </dgm:presLayoutVars>
      </dgm:prSet>
      <dgm:spPr/>
    </dgm:pt>
    <dgm:pt modelId="{5235DD1C-56C2-46E9-B9DD-A1EAEBBA3F5B}" type="pres">
      <dgm:prSet presAssocID="{ADD1BAC7-E161-4793-B45B-DA7C7D40A2BD}" presName="hierChild2" presStyleCnt="0"/>
      <dgm:spPr/>
    </dgm:pt>
    <dgm:pt modelId="{6E717184-CC31-4C7D-8E9C-FDE7E8AED0DE}" type="pres">
      <dgm:prSet presAssocID="{D8CE0538-615E-4299-97F9-049FDA468528}" presName="Name10" presStyleLbl="parChTrans1D2" presStyleIdx="0" presStyleCnt="7"/>
      <dgm:spPr/>
    </dgm:pt>
    <dgm:pt modelId="{EBE78D67-0240-475E-8FA8-D1CFFBCF8B6A}" type="pres">
      <dgm:prSet presAssocID="{483C7F85-DB0F-453B-B5DA-72FC48B8C095}" presName="hierRoot2" presStyleCnt="0"/>
      <dgm:spPr/>
    </dgm:pt>
    <dgm:pt modelId="{A41672A5-39DE-47EF-85BD-72A3BD49DF1C}" type="pres">
      <dgm:prSet presAssocID="{483C7F85-DB0F-453B-B5DA-72FC48B8C095}" presName="composite2" presStyleCnt="0"/>
      <dgm:spPr/>
    </dgm:pt>
    <dgm:pt modelId="{E4B8230C-C8A4-4343-B538-A892D0C8CF88}" type="pres">
      <dgm:prSet presAssocID="{483C7F85-DB0F-453B-B5DA-72FC48B8C095}" presName="background2" presStyleLbl="node2" presStyleIdx="0" presStyleCnt="7"/>
      <dgm:spPr/>
    </dgm:pt>
    <dgm:pt modelId="{05CDE300-FB02-4F43-87AA-E49708BBE7D3}" type="pres">
      <dgm:prSet presAssocID="{483C7F85-DB0F-453B-B5DA-72FC48B8C095}" presName="text2" presStyleLbl="fgAcc2" presStyleIdx="0" presStyleCnt="7">
        <dgm:presLayoutVars>
          <dgm:chPref val="3"/>
        </dgm:presLayoutVars>
      </dgm:prSet>
      <dgm:spPr/>
    </dgm:pt>
    <dgm:pt modelId="{49D86562-3677-4BAB-984C-E080DEFBA8BC}" type="pres">
      <dgm:prSet presAssocID="{483C7F85-DB0F-453B-B5DA-72FC48B8C095}" presName="hierChild3" presStyleCnt="0"/>
      <dgm:spPr/>
    </dgm:pt>
    <dgm:pt modelId="{59DC2F98-87CA-4D3B-8637-AD528EE00C65}" type="pres">
      <dgm:prSet presAssocID="{C14D2C4E-BE2D-4640-B9AD-2D3A12F061BE}" presName="Name10" presStyleLbl="parChTrans1D2" presStyleIdx="1" presStyleCnt="7"/>
      <dgm:spPr/>
    </dgm:pt>
    <dgm:pt modelId="{06D832F0-C1B3-4D1E-BC50-ABC10FED4170}" type="pres">
      <dgm:prSet presAssocID="{B27A02A1-80D0-44CA-B3E2-CEA18A370995}" presName="hierRoot2" presStyleCnt="0"/>
      <dgm:spPr/>
    </dgm:pt>
    <dgm:pt modelId="{29D80186-A62F-47BA-9A0E-971EDCDC53E0}" type="pres">
      <dgm:prSet presAssocID="{B27A02A1-80D0-44CA-B3E2-CEA18A370995}" presName="composite2" presStyleCnt="0"/>
      <dgm:spPr/>
    </dgm:pt>
    <dgm:pt modelId="{8427CD2D-0C8A-42F6-A576-9A0B68B8ED22}" type="pres">
      <dgm:prSet presAssocID="{B27A02A1-80D0-44CA-B3E2-CEA18A370995}" presName="background2" presStyleLbl="node2" presStyleIdx="1" presStyleCnt="7"/>
      <dgm:spPr/>
    </dgm:pt>
    <dgm:pt modelId="{48F95897-B218-462E-884A-267D574785E8}" type="pres">
      <dgm:prSet presAssocID="{B27A02A1-80D0-44CA-B3E2-CEA18A370995}" presName="text2" presStyleLbl="fgAcc2" presStyleIdx="1" presStyleCnt="7">
        <dgm:presLayoutVars>
          <dgm:chPref val="3"/>
        </dgm:presLayoutVars>
      </dgm:prSet>
      <dgm:spPr/>
    </dgm:pt>
    <dgm:pt modelId="{8B2A931A-E38F-4DE3-B208-10E348483BB3}" type="pres">
      <dgm:prSet presAssocID="{B27A02A1-80D0-44CA-B3E2-CEA18A370995}" presName="hierChild3" presStyleCnt="0"/>
      <dgm:spPr/>
    </dgm:pt>
    <dgm:pt modelId="{2CE66A2D-1243-4969-9A8E-680C2059DD9C}" type="pres">
      <dgm:prSet presAssocID="{B6DBED98-E5D5-4AF3-A82F-3B2EE4735273}" presName="Name10" presStyleLbl="parChTrans1D2" presStyleIdx="2" presStyleCnt="7"/>
      <dgm:spPr/>
    </dgm:pt>
    <dgm:pt modelId="{4367EE7C-8061-4DF1-8638-D38476215E28}" type="pres">
      <dgm:prSet presAssocID="{38E00455-1371-401B-AA01-8C7120C84B59}" presName="hierRoot2" presStyleCnt="0"/>
      <dgm:spPr/>
    </dgm:pt>
    <dgm:pt modelId="{73A542AD-885E-48AC-B3D2-E5390321695C}" type="pres">
      <dgm:prSet presAssocID="{38E00455-1371-401B-AA01-8C7120C84B59}" presName="composite2" presStyleCnt="0"/>
      <dgm:spPr/>
    </dgm:pt>
    <dgm:pt modelId="{0A43E6FF-063C-42A2-872C-DFEC976046A7}" type="pres">
      <dgm:prSet presAssocID="{38E00455-1371-401B-AA01-8C7120C84B59}" presName="background2" presStyleLbl="node2" presStyleIdx="2" presStyleCnt="7"/>
      <dgm:spPr/>
    </dgm:pt>
    <dgm:pt modelId="{971F5867-0A78-4843-A655-1A017C8FD1E8}" type="pres">
      <dgm:prSet presAssocID="{38E00455-1371-401B-AA01-8C7120C84B59}" presName="text2" presStyleLbl="fgAcc2" presStyleIdx="2" presStyleCnt="7">
        <dgm:presLayoutVars>
          <dgm:chPref val="3"/>
        </dgm:presLayoutVars>
      </dgm:prSet>
      <dgm:spPr/>
    </dgm:pt>
    <dgm:pt modelId="{DE80DB23-B3A6-46CF-8067-7EE5B19B01FF}" type="pres">
      <dgm:prSet presAssocID="{38E00455-1371-401B-AA01-8C7120C84B59}" presName="hierChild3" presStyleCnt="0"/>
      <dgm:spPr/>
    </dgm:pt>
    <dgm:pt modelId="{C4E235CF-7F57-4480-8959-45F88BD557F0}" type="pres">
      <dgm:prSet presAssocID="{F4906800-7A81-4468-8D34-FE0C35061B4A}" presName="Name10" presStyleLbl="parChTrans1D2" presStyleIdx="3" presStyleCnt="7"/>
      <dgm:spPr/>
    </dgm:pt>
    <dgm:pt modelId="{E9E328BE-A43E-4703-B39F-E3AD182F349F}" type="pres">
      <dgm:prSet presAssocID="{1EEAD4F2-C46C-4495-8DF8-98005A21D9D8}" presName="hierRoot2" presStyleCnt="0"/>
      <dgm:spPr/>
    </dgm:pt>
    <dgm:pt modelId="{6E46A9D3-3A68-4820-A3FB-77A488483801}" type="pres">
      <dgm:prSet presAssocID="{1EEAD4F2-C46C-4495-8DF8-98005A21D9D8}" presName="composite2" presStyleCnt="0"/>
      <dgm:spPr/>
    </dgm:pt>
    <dgm:pt modelId="{78712F46-6190-40D3-86D4-25849A8C052E}" type="pres">
      <dgm:prSet presAssocID="{1EEAD4F2-C46C-4495-8DF8-98005A21D9D8}" presName="background2" presStyleLbl="node2" presStyleIdx="3" presStyleCnt="7"/>
      <dgm:spPr/>
    </dgm:pt>
    <dgm:pt modelId="{B1F205B7-DAEB-454F-AA98-A75D3E99F58C}" type="pres">
      <dgm:prSet presAssocID="{1EEAD4F2-C46C-4495-8DF8-98005A21D9D8}" presName="text2" presStyleLbl="fgAcc2" presStyleIdx="3" presStyleCnt="7">
        <dgm:presLayoutVars>
          <dgm:chPref val="3"/>
        </dgm:presLayoutVars>
      </dgm:prSet>
      <dgm:spPr/>
    </dgm:pt>
    <dgm:pt modelId="{BC7F8D2D-D070-4FEE-88DA-BFFC0C9539F0}" type="pres">
      <dgm:prSet presAssocID="{1EEAD4F2-C46C-4495-8DF8-98005A21D9D8}" presName="hierChild3" presStyleCnt="0"/>
      <dgm:spPr/>
    </dgm:pt>
    <dgm:pt modelId="{D9B519E7-A1AE-413A-A109-3EDCEB51C9FC}" type="pres">
      <dgm:prSet presAssocID="{C4924217-452B-47A0-9394-5FAB7B4605B6}" presName="Name10" presStyleLbl="parChTrans1D2" presStyleIdx="4" presStyleCnt="7"/>
      <dgm:spPr/>
    </dgm:pt>
    <dgm:pt modelId="{E492761C-E820-4197-A954-59E60D1E4850}" type="pres">
      <dgm:prSet presAssocID="{5E075FA2-5E6D-4116-8CC4-6E676AA3A176}" presName="hierRoot2" presStyleCnt="0"/>
      <dgm:spPr/>
    </dgm:pt>
    <dgm:pt modelId="{C0E4C852-4B25-42F5-A8ED-E341D6878C5B}" type="pres">
      <dgm:prSet presAssocID="{5E075FA2-5E6D-4116-8CC4-6E676AA3A176}" presName="composite2" presStyleCnt="0"/>
      <dgm:spPr/>
    </dgm:pt>
    <dgm:pt modelId="{52EA914B-B950-46C1-80BD-10FD6EA242D2}" type="pres">
      <dgm:prSet presAssocID="{5E075FA2-5E6D-4116-8CC4-6E676AA3A176}" presName="background2" presStyleLbl="node2" presStyleIdx="4" presStyleCnt="7"/>
      <dgm:spPr/>
    </dgm:pt>
    <dgm:pt modelId="{1071A230-A15D-497F-A1A4-5D2BF8296279}" type="pres">
      <dgm:prSet presAssocID="{5E075FA2-5E6D-4116-8CC4-6E676AA3A176}" presName="text2" presStyleLbl="fgAcc2" presStyleIdx="4" presStyleCnt="7">
        <dgm:presLayoutVars>
          <dgm:chPref val="3"/>
        </dgm:presLayoutVars>
      </dgm:prSet>
      <dgm:spPr/>
    </dgm:pt>
    <dgm:pt modelId="{30D49972-043B-45D8-88B5-170278A4515E}" type="pres">
      <dgm:prSet presAssocID="{5E075FA2-5E6D-4116-8CC4-6E676AA3A176}" presName="hierChild3" presStyleCnt="0"/>
      <dgm:spPr/>
    </dgm:pt>
    <dgm:pt modelId="{3A31D619-6F26-4EC9-A8FA-76076E2BCC72}" type="pres">
      <dgm:prSet presAssocID="{10EABBC3-A9D7-415B-86C1-B9E754C4A895}" presName="Name10" presStyleLbl="parChTrans1D2" presStyleIdx="5" presStyleCnt="7"/>
      <dgm:spPr/>
    </dgm:pt>
    <dgm:pt modelId="{6899389E-184F-4BED-A015-8576AADAFAC1}" type="pres">
      <dgm:prSet presAssocID="{7F6F686E-5899-48F2-BF5F-A85BC04BC3C0}" presName="hierRoot2" presStyleCnt="0"/>
      <dgm:spPr/>
    </dgm:pt>
    <dgm:pt modelId="{68752935-15DF-47FD-940D-D9E540B72769}" type="pres">
      <dgm:prSet presAssocID="{7F6F686E-5899-48F2-BF5F-A85BC04BC3C0}" presName="composite2" presStyleCnt="0"/>
      <dgm:spPr/>
    </dgm:pt>
    <dgm:pt modelId="{763BA798-57A5-498D-A4AA-153143D3A326}" type="pres">
      <dgm:prSet presAssocID="{7F6F686E-5899-48F2-BF5F-A85BC04BC3C0}" presName="background2" presStyleLbl="node2" presStyleIdx="5" presStyleCnt="7"/>
      <dgm:spPr/>
    </dgm:pt>
    <dgm:pt modelId="{C1B3C49C-0905-465A-A097-2FF4725D6398}" type="pres">
      <dgm:prSet presAssocID="{7F6F686E-5899-48F2-BF5F-A85BC04BC3C0}" presName="text2" presStyleLbl="fgAcc2" presStyleIdx="5" presStyleCnt="7">
        <dgm:presLayoutVars>
          <dgm:chPref val="3"/>
        </dgm:presLayoutVars>
      </dgm:prSet>
      <dgm:spPr/>
    </dgm:pt>
    <dgm:pt modelId="{4A60D197-9B4B-49D3-9C36-BF1AD1613E64}" type="pres">
      <dgm:prSet presAssocID="{7F6F686E-5899-48F2-BF5F-A85BC04BC3C0}" presName="hierChild3" presStyleCnt="0"/>
      <dgm:spPr/>
    </dgm:pt>
    <dgm:pt modelId="{83E397A6-E991-4A0D-A3DB-0ED2A07B4E96}" type="pres">
      <dgm:prSet presAssocID="{86348942-C25D-4C23-A51C-2C83C6344146}" presName="Name10" presStyleLbl="parChTrans1D2" presStyleIdx="6" presStyleCnt="7"/>
      <dgm:spPr/>
    </dgm:pt>
    <dgm:pt modelId="{4E8B8AE6-DA2C-4F33-896B-17DA33B37485}" type="pres">
      <dgm:prSet presAssocID="{5BD0B2D0-0525-46EA-8E32-83A42617D6BF}" presName="hierRoot2" presStyleCnt="0"/>
      <dgm:spPr/>
    </dgm:pt>
    <dgm:pt modelId="{DCA1C1CC-B7D1-4541-9CA6-B7F8CDF08C0F}" type="pres">
      <dgm:prSet presAssocID="{5BD0B2D0-0525-46EA-8E32-83A42617D6BF}" presName="composite2" presStyleCnt="0"/>
      <dgm:spPr/>
    </dgm:pt>
    <dgm:pt modelId="{65AECF4C-9C68-439C-BC40-BDDAC60EE337}" type="pres">
      <dgm:prSet presAssocID="{5BD0B2D0-0525-46EA-8E32-83A42617D6BF}" presName="background2" presStyleLbl="node2" presStyleIdx="6" presStyleCnt="7"/>
      <dgm:spPr/>
    </dgm:pt>
    <dgm:pt modelId="{4849A043-0030-4C04-A709-E2FAFBB0FC9F}" type="pres">
      <dgm:prSet presAssocID="{5BD0B2D0-0525-46EA-8E32-83A42617D6BF}" presName="text2" presStyleLbl="fgAcc2" presStyleIdx="6" presStyleCnt="7">
        <dgm:presLayoutVars>
          <dgm:chPref val="3"/>
        </dgm:presLayoutVars>
      </dgm:prSet>
      <dgm:spPr/>
    </dgm:pt>
    <dgm:pt modelId="{B50CA8DC-F7B3-4569-BC46-44C6321D2C29}" type="pres">
      <dgm:prSet presAssocID="{5BD0B2D0-0525-46EA-8E32-83A42617D6BF}" presName="hierChild3" presStyleCnt="0"/>
      <dgm:spPr/>
    </dgm:pt>
  </dgm:ptLst>
  <dgm:cxnLst>
    <dgm:cxn modelId="{C6C7B71C-6C6E-46A2-B22F-004C59875421}" type="presOf" srcId="{F05AEA96-61BD-450E-8353-F8146FC570F1}" destId="{9C1531E9-29DE-4231-8E3F-052A2E43D43B}" srcOrd="0" destOrd="0" presId="urn:microsoft.com/office/officeart/2005/8/layout/hierarchy1"/>
    <dgm:cxn modelId="{CCD4A922-9E1F-42DB-945D-E1FC765FABFA}" srcId="{ADD1BAC7-E161-4793-B45B-DA7C7D40A2BD}" destId="{7F6F686E-5899-48F2-BF5F-A85BC04BC3C0}" srcOrd="5" destOrd="0" parTransId="{10EABBC3-A9D7-415B-86C1-B9E754C4A895}" sibTransId="{91C40A39-1A5D-42E9-8C67-BF95B4FCA425}"/>
    <dgm:cxn modelId="{8AD5E529-5AF0-413E-AD6F-1E79BC462368}" srcId="{ADD1BAC7-E161-4793-B45B-DA7C7D40A2BD}" destId="{5E075FA2-5E6D-4116-8CC4-6E676AA3A176}" srcOrd="4" destOrd="0" parTransId="{C4924217-452B-47A0-9394-5FAB7B4605B6}" sibTransId="{79E05864-6F61-420C-86FA-0FBD9FD74B7F}"/>
    <dgm:cxn modelId="{C7CFD934-45AF-4999-AB5B-7BE2AF536EA8}" type="presOf" srcId="{7F6F686E-5899-48F2-BF5F-A85BC04BC3C0}" destId="{C1B3C49C-0905-465A-A097-2FF4725D6398}" srcOrd="0" destOrd="0" presId="urn:microsoft.com/office/officeart/2005/8/layout/hierarchy1"/>
    <dgm:cxn modelId="{CB2D273D-06EA-4CAC-ACBE-15912D63877B}" type="presOf" srcId="{5BD0B2D0-0525-46EA-8E32-83A42617D6BF}" destId="{4849A043-0030-4C04-A709-E2FAFBB0FC9F}" srcOrd="0" destOrd="0" presId="urn:microsoft.com/office/officeart/2005/8/layout/hierarchy1"/>
    <dgm:cxn modelId="{4CA8D661-EBAA-4AB3-BA35-85811F76AB17}" type="presOf" srcId="{10EABBC3-A9D7-415B-86C1-B9E754C4A895}" destId="{3A31D619-6F26-4EC9-A8FA-76076E2BCC72}" srcOrd="0" destOrd="0" presId="urn:microsoft.com/office/officeart/2005/8/layout/hierarchy1"/>
    <dgm:cxn modelId="{4C304564-048F-4186-BB51-574185ADC491}" type="presOf" srcId="{B27A02A1-80D0-44CA-B3E2-CEA18A370995}" destId="{48F95897-B218-462E-884A-267D574785E8}" srcOrd="0" destOrd="0" presId="urn:microsoft.com/office/officeart/2005/8/layout/hierarchy1"/>
    <dgm:cxn modelId="{63F14B6A-5F5A-4759-91E4-75CC634676B9}" type="presOf" srcId="{1EEAD4F2-C46C-4495-8DF8-98005A21D9D8}" destId="{B1F205B7-DAEB-454F-AA98-A75D3E99F58C}" srcOrd="0" destOrd="0" presId="urn:microsoft.com/office/officeart/2005/8/layout/hierarchy1"/>
    <dgm:cxn modelId="{9A08476C-B78E-4F0D-B2EF-F0ADC5BF6BAA}" srcId="{ADD1BAC7-E161-4793-B45B-DA7C7D40A2BD}" destId="{483C7F85-DB0F-453B-B5DA-72FC48B8C095}" srcOrd="0" destOrd="0" parTransId="{D8CE0538-615E-4299-97F9-049FDA468528}" sibTransId="{F09FB733-45A1-4336-A21E-34BFAE9646B3}"/>
    <dgm:cxn modelId="{00F8694C-E26B-42A3-B981-99EF3D0A9F6B}" type="presOf" srcId="{D8CE0538-615E-4299-97F9-049FDA468528}" destId="{6E717184-CC31-4C7D-8E9C-FDE7E8AED0DE}" srcOrd="0" destOrd="0" presId="urn:microsoft.com/office/officeart/2005/8/layout/hierarchy1"/>
    <dgm:cxn modelId="{7145E353-0647-45A8-8F1A-88BC3A79FD30}" type="presOf" srcId="{86348942-C25D-4C23-A51C-2C83C6344146}" destId="{83E397A6-E991-4A0D-A3DB-0ED2A07B4E96}" srcOrd="0" destOrd="0" presId="urn:microsoft.com/office/officeart/2005/8/layout/hierarchy1"/>
    <dgm:cxn modelId="{D7F1D879-18DF-4D73-8ABE-A068ECE16AA8}" type="presOf" srcId="{ADD1BAC7-E161-4793-B45B-DA7C7D40A2BD}" destId="{87240AF5-8FD7-4A61-9AAF-28830FA04E0F}" srcOrd="0" destOrd="0" presId="urn:microsoft.com/office/officeart/2005/8/layout/hierarchy1"/>
    <dgm:cxn modelId="{07032A7A-DC77-46E4-B165-2A73B2BF058C}" type="presOf" srcId="{C14D2C4E-BE2D-4640-B9AD-2D3A12F061BE}" destId="{59DC2F98-87CA-4D3B-8637-AD528EE00C65}" srcOrd="0" destOrd="0" presId="urn:microsoft.com/office/officeart/2005/8/layout/hierarchy1"/>
    <dgm:cxn modelId="{D4312380-C63D-4D77-BA0A-38AFE63C4BD7}" srcId="{F05AEA96-61BD-450E-8353-F8146FC570F1}" destId="{ADD1BAC7-E161-4793-B45B-DA7C7D40A2BD}" srcOrd="0" destOrd="0" parTransId="{CBA2A318-7296-48A9-B857-541154D744EC}" sibTransId="{B1DC5F82-1E20-4696-B270-8EB8FF5666DB}"/>
    <dgm:cxn modelId="{E4768387-065C-42D3-8DBD-80E83A33C288}" type="presOf" srcId="{C4924217-452B-47A0-9394-5FAB7B4605B6}" destId="{D9B519E7-A1AE-413A-A109-3EDCEB51C9FC}" srcOrd="0" destOrd="0" presId="urn:microsoft.com/office/officeart/2005/8/layout/hierarchy1"/>
    <dgm:cxn modelId="{4AEE8294-0FBD-4D83-89F5-4D2760E67C1F}" srcId="{ADD1BAC7-E161-4793-B45B-DA7C7D40A2BD}" destId="{38E00455-1371-401B-AA01-8C7120C84B59}" srcOrd="2" destOrd="0" parTransId="{B6DBED98-E5D5-4AF3-A82F-3B2EE4735273}" sibTransId="{86E70752-804C-4A89-9F15-ED316E11C963}"/>
    <dgm:cxn modelId="{77A039A9-356F-4EF4-AC7F-63ECE97A75FA}" srcId="{ADD1BAC7-E161-4793-B45B-DA7C7D40A2BD}" destId="{5BD0B2D0-0525-46EA-8E32-83A42617D6BF}" srcOrd="6" destOrd="0" parTransId="{86348942-C25D-4C23-A51C-2C83C6344146}" sibTransId="{16137310-4A0A-4815-9015-B7117DCBD524}"/>
    <dgm:cxn modelId="{C339EBAD-E343-4C24-B585-39116F688026}" type="presOf" srcId="{483C7F85-DB0F-453B-B5DA-72FC48B8C095}" destId="{05CDE300-FB02-4F43-87AA-E49708BBE7D3}" srcOrd="0" destOrd="0" presId="urn:microsoft.com/office/officeart/2005/8/layout/hierarchy1"/>
    <dgm:cxn modelId="{1F9165D7-83C0-4B04-938F-E05DBADC595A}" type="presOf" srcId="{F4906800-7A81-4468-8D34-FE0C35061B4A}" destId="{C4E235CF-7F57-4480-8959-45F88BD557F0}" srcOrd="0" destOrd="0" presId="urn:microsoft.com/office/officeart/2005/8/layout/hierarchy1"/>
    <dgm:cxn modelId="{F5EA75DA-1463-410E-BEEF-787A46C712D2}" srcId="{ADD1BAC7-E161-4793-B45B-DA7C7D40A2BD}" destId="{1EEAD4F2-C46C-4495-8DF8-98005A21D9D8}" srcOrd="3" destOrd="0" parTransId="{F4906800-7A81-4468-8D34-FE0C35061B4A}" sibTransId="{B5A8052C-114F-43C9-9585-69426694C41B}"/>
    <dgm:cxn modelId="{BE79C3E9-73A9-4058-A395-CE6943D7FC6C}" type="presOf" srcId="{38E00455-1371-401B-AA01-8C7120C84B59}" destId="{971F5867-0A78-4843-A655-1A017C8FD1E8}" srcOrd="0" destOrd="0" presId="urn:microsoft.com/office/officeart/2005/8/layout/hierarchy1"/>
    <dgm:cxn modelId="{AC2108EC-BC51-4C23-871B-25F9A8F8006D}" type="presOf" srcId="{5E075FA2-5E6D-4116-8CC4-6E676AA3A176}" destId="{1071A230-A15D-497F-A1A4-5D2BF8296279}" srcOrd="0" destOrd="0" presId="urn:microsoft.com/office/officeart/2005/8/layout/hierarchy1"/>
    <dgm:cxn modelId="{AA58F1FD-2945-4546-949B-96A19E1EB66D}" srcId="{ADD1BAC7-E161-4793-B45B-DA7C7D40A2BD}" destId="{B27A02A1-80D0-44CA-B3E2-CEA18A370995}" srcOrd="1" destOrd="0" parTransId="{C14D2C4E-BE2D-4640-B9AD-2D3A12F061BE}" sibTransId="{672B7B72-6E7C-44F7-8EBA-11B9B05C58E1}"/>
    <dgm:cxn modelId="{E174F0FE-5034-4F4E-8553-F0C241C750A5}" type="presOf" srcId="{B6DBED98-E5D5-4AF3-A82F-3B2EE4735273}" destId="{2CE66A2D-1243-4969-9A8E-680C2059DD9C}" srcOrd="0" destOrd="0" presId="urn:microsoft.com/office/officeart/2005/8/layout/hierarchy1"/>
    <dgm:cxn modelId="{C9A552E7-C7DF-4EE8-BFC2-332BD0CC61E1}" type="presParOf" srcId="{9C1531E9-29DE-4231-8E3F-052A2E43D43B}" destId="{40966040-95F2-4C05-A108-3ECAC1D9FF8C}" srcOrd="0" destOrd="0" presId="urn:microsoft.com/office/officeart/2005/8/layout/hierarchy1"/>
    <dgm:cxn modelId="{166292F4-713F-4745-B78D-EAEB897B7A92}" type="presParOf" srcId="{40966040-95F2-4C05-A108-3ECAC1D9FF8C}" destId="{640458F9-1D38-4B5C-8472-D7BCA825AC85}" srcOrd="0" destOrd="0" presId="urn:microsoft.com/office/officeart/2005/8/layout/hierarchy1"/>
    <dgm:cxn modelId="{F07B279B-7522-417C-B8B5-A75C10B25390}" type="presParOf" srcId="{640458F9-1D38-4B5C-8472-D7BCA825AC85}" destId="{70942F75-5E75-4B9F-8489-00CB9EE6DEC0}" srcOrd="0" destOrd="0" presId="urn:microsoft.com/office/officeart/2005/8/layout/hierarchy1"/>
    <dgm:cxn modelId="{A48C0BE8-9A44-4FCD-A4E9-DC5B383E9154}" type="presParOf" srcId="{640458F9-1D38-4B5C-8472-D7BCA825AC85}" destId="{87240AF5-8FD7-4A61-9AAF-28830FA04E0F}" srcOrd="1" destOrd="0" presId="urn:microsoft.com/office/officeart/2005/8/layout/hierarchy1"/>
    <dgm:cxn modelId="{7DEDB052-3971-416F-A63D-7E51C9966AD2}" type="presParOf" srcId="{40966040-95F2-4C05-A108-3ECAC1D9FF8C}" destId="{5235DD1C-56C2-46E9-B9DD-A1EAEBBA3F5B}" srcOrd="1" destOrd="0" presId="urn:microsoft.com/office/officeart/2005/8/layout/hierarchy1"/>
    <dgm:cxn modelId="{54244EF2-336D-40AA-A7A9-B1E108541F02}" type="presParOf" srcId="{5235DD1C-56C2-46E9-B9DD-A1EAEBBA3F5B}" destId="{6E717184-CC31-4C7D-8E9C-FDE7E8AED0DE}" srcOrd="0" destOrd="0" presId="urn:microsoft.com/office/officeart/2005/8/layout/hierarchy1"/>
    <dgm:cxn modelId="{017DE3D0-9617-4D29-93BE-449A70E4F857}" type="presParOf" srcId="{5235DD1C-56C2-46E9-B9DD-A1EAEBBA3F5B}" destId="{EBE78D67-0240-475E-8FA8-D1CFFBCF8B6A}" srcOrd="1" destOrd="0" presId="urn:microsoft.com/office/officeart/2005/8/layout/hierarchy1"/>
    <dgm:cxn modelId="{D5C62572-9589-4C93-8161-B6E003FA40DD}" type="presParOf" srcId="{EBE78D67-0240-475E-8FA8-D1CFFBCF8B6A}" destId="{A41672A5-39DE-47EF-85BD-72A3BD49DF1C}" srcOrd="0" destOrd="0" presId="urn:microsoft.com/office/officeart/2005/8/layout/hierarchy1"/>
    <dgm:cxn modelId="{143AFBDC-EEF2-46CC-B502-FBB9D9BD7469}" type="presParOf" srcId="{A41672A5-39DE-47EF-85BD-72A3BD49DF1C}" destId="{E4B8230C-C8A4-4343-B538-A892D0C8CF88}" srcOrd="0" destOrd="0" presId="urn:microsoft.com/office/officeart/2005/8/layout/hierarchy1"/>
    <dgm:cxn modelId="{666633FD-A112-4636-97D7-DFC0F0118FC7}" type="presParOf" srcId="{A41672A5-39DE-47EF-85BD-72A3BD49DF1C}" destId="{05CDE300-FB02-4F43-87AA-E49708BBE7D3}" srcOrd="1" destOrd="0" presId="urn:microsoft.com/office/officeart/2005/8/layout/hierarchy1"/>
    <dgm:cxn modelId="{A618CD28-7881-4788-A32C-8B9110A29BEA}" type="presParOf" srcId="{EBE78D67-0240-475E-8FA8-D1CFFBCF8B6A}" destId="{49D86562-3677-4BAB-984C-E080DEFBA8BC}" srcOrd="1" destOrd="0" presId="urn:microsoft.com/office/officeart/2005/8/layout/hierarchy1"/>
    <dgm:cxn modelId="{F3623247-54AA-4752-AB88-45F488109DE3}" type="presParOf" srcId="{5235DD1C-56C2-46E9-B9DD-A1EAEBBA3F5B}" destId="{59DC2F98-87CA-4D3B-8637-AD528EE00C65}" srcOrd="2" destOrd="0" presId="urn:microsoft.com/office/officeart/2005/8/layout/hierarchy1"/>
    <dgm:cxn modelId="{8CAE1BB1-DECA-4EFE-B272-8D838A1504DD}" type="presParOf" srcId="{5235DD1C-56C2-46E9-B9DD-A1EAEBBA3F5B}" destId="{06D832F0-C1B3-4D1E-BC50-ABC10FED4170}" srcOrd="3" destOrd="0" presId="urn:microsoft.com/office/officeart/2005/8/layout/hierarchy1"/>
    <dgm:cxn modelId="{5DB73DEB-E0C7-4E2E-A6ED-3B9EB7DDA708}" type="presParOf" srcId="{06D832F0-C1B3-4D1E-BC50-ABC10FED4170}" destId="{29D80186-A62F-47BA-9A0E-971EDCDC53E0}" srcOrd="0" destOrd="0" presId="urn:microsoft.com/office/officeart/2005/8/layout/hierarchy1"/>
    <dgm:cxn modelId="{3378671F-23F4-4A5B-81CF-C6EBC1BC7C67}" type="presParOf" srcId="{29D80186-A62F-47BA-9A0E-971EDCDC53E0}" destId="{8427CD2D-0C8A-42F6-A576-9A0B68B8ED22}" srcOrd="0" destOrd="0" presId="urn:microsoft.com/office/officeart/2005/8/layout/hierarchy1"/>
    <dgm:cxn modelId="{D66E4A56-FD0D-4D9D-8B44-7BCBDCD0ABE2}" type="presParOf" srcId="{29D80186-A62F-47BA-9A0E-971EDCDC53E0}" destId="{48F95897-B218-462E-884A-267D574785E8}" srcOrd="1" destOrd="0" presId="urn:microsoft.com/office/officeart/2005/8/layout/hierarchy1"/>
    <dgm:cxn modelId="{6A4CD3F6-85A8-41C4-97B0-FDD1F241AA3A}" type="presParOf" srcId="{06D832F0-C1B3-4D1E-BC50-ABC10FED4170}" destId="{8B2A931A-E38F-4DE3-B208-10E348483BB3}" srcOrd="1" destOrd="0" presId="urn:microsoft.com/office/officeart/2005/8/layout/hierarchy1"/>
    <dgm:cxn modelId="{44FF0B36-2E84-4EDC-A889-F86C3A7AF896}" type="presParOf" srcId="{5235DD1C-56C2-46E9-B9DD-A1EAEBBA3F5B}" destId="{2CE66A2D-1243-4969-9A8E-680C2059DD9C}" srcOrd="4" destOrd="0" presId="urn:microsoft.com/office/officeart/2005/8/layout/hierarchy1"/>
    <dgm:cxn modelId="{EEF4F82B-8C9C-4F22-987C-00D80950FE34}" type="presParOf" srcId="{5235DD1C-56C2-46E9-B9DD-A1EAEBBA3F5B}" destId="{4367EE7C-8061-4DF1-8638-D38476215E28}" srcOrd="5" destOrd="0" presId="urn:microsoft.com/office/officeart/2005/8/layout/hierarchy1"/>
    <dgm:cxn modelId="{0BA190C3-6709-47C6-9A18-B80C842CDE7F}" type="presParOf" srcId="{4367EE7C-8061-4DF1-8638-D38476215E28}" destId="{73A542AD-885E-48AC-B3D2-E5390321695C}" srcOrd="0" destOrd="0" presId="urn:microsoft.com/office/officeart/2005/8/layout/hierarchy1"/>
    <dgm:cxn modelId="{7235B54C-D3C4-4CB8-911F-6391A0868F53}" type="presParOf" srcId="{73A542AD-885E-48AC-B3D2-E5390321695C}" destId="{0A43E6FF-063C-42A2-872C-DFEC976046A7}" srcOrd="0" destOrd="0" presId="urn:microsoft.com/office/officeart/2005/8/layout/hierarchy1"/>
    <dgm:cxn modelId="{106EF83F-404D-4000-A032-BEB98D40BCCF}" type="presParOf" srcId="{73A542AD-885E-48AC-B3D2-E5390321695C}" destId="{971F5867-0A78-4843-A655-1A017C8FD1E8}" srcOrd="1" destOrd="0" presId="urn:microsoft.com/office/officeart/2005/8/layout/hierarchy1"/>
    <dgm:cxn modelId="{028EC1FF-AC49-417C-91EF-183B5CEC4643}" type="presParOf" srcId="{4367EE7C-8061-4DF1-8638-D38476215E28}" destId="{DE80DB23-B3A6-46CF-8067-7EE5B19B01FF}" srcOrd="1" destOrd="0" presId="urn:microsoft.com/office/officeart/2005/8/layout/hierarchy1"/>
    <dgm:cxn modelId="{20CB4831-543B-4FFD-8ABE-35B416617D00}" type="presParOf" srcId="{5235DD1C-56C2-46E9-B9DD-A1EAEBBA3F5B}" destId="{C4E235CF-7F57-4480-8959-45F88BD557F0}" srcOrd="6" destOrd="0" presId="urn:microsoft.com/office/officeart/2005/8/layout/hierarchy1"/>
    <dgm:cxn modelId="{67425F87-5743-4977-9446-F1DDFFCB7F24}" type="presParOf" srcId="{5235DD1C-56C2-46E9-B9DD-A1EAEBBA3F5B}" destId="{E9E328BE-A43E-4703-B39F-E3AD182F349F}" srcOrd="7" destOrd="0" presId="urn:microsoft.com/office/officeart/2005/8/layout/hierarchy1"/>
    <dgm:cxn modelId="{B59A8E01-9691-4EE1-9923-9DCB9AF68886}" type="presParOf" srcId="{E9E328BE-A43E-4703-B39F-E3AD182F349F}" destId="{6E46A9D3-3A68-4820-A3FB-77A488483801}" srcOrd="0" destOrd="0" presId="urn:microsoft.com/office/officeart/2005/8/layout/hierarchy1"/>
    <dgm:cxn modelId="{2693DA0E-0575-46AF-9A7C-3758D3B53AE9}" type="presParOf" srcId="{6E46A9D3-3A68-4820-A3FB-77A488483801}" destId="{78712F46-6190-40D3-86D4-25849A8C052E}" srcOrd="0" destOrd="0" presId="urn:microsoft.com/office/officeart/2005/8/layout/hierarchy1"/>
    <dgm:cxn modelId="{0086BA17-6974-4F86-8A51-6F8A89B5AA4F}" type="presParOf" srcId="{6E46A9D3-3A68-4820-A3FB-77A488483801}" destId="{B1F205B7-DAEB-454F-AA98-A75D3E99F58C}" srcOrd="1" destOrd="0" presId="urn:microsoft.com/office/officeart/2005/8/layout/hierarchy1"/>
    <dgm:cxn modelId="{0A6E6531-025B-4E12-9A26-2C2B2CDEDFF8}" type="presParOf" srcId="{E9E328BE-A43E-4703-B39F-E3AD182F349F}" destId="{BC7F8D2D-D070-4FEE-88DA-BFFC0C9539F0}" srcOrd="1" destOrd="0" presId="urn:microsoft.com/office/officeart/2005/8/layout/hierarchy1"/>
    <dgm:cxn modelId="{5934D110-4CD4-49EB-8CA9-457332178313}" type="presParOf" srcId="{5235DD1C-56C2-46E9-B9DD-A1EAEBBA3F5B}" destId="{D9B519E7-A1AE-413A-A109-3EDCEB51C9FC}" srcOrd="8" destOrd="0" presId="urn:microsoft.com/office/officeart/2005/8/layout/hierarchy1"/>
    <dgm:cxn modelId="{0BC76F3C-5747-4E4A-A09D-BC757EC26709}" type="presParOf" srcId="{5235DD1C-56C2-46E9-B9DD-A1EAEBBA3F5B}" destId="{E492761C-E820-4197-A954-59E60D1E4850}" srcOrd="9" destOrd="0" presId="urn:microsoft.com/office/officeart/2005/8/layout/hierarchy1"/>
    <dgm:cxn modelId="{ABE286DF-9D44-4AF9-8E5D-27E863BA269E}" type="presParOf" srcId="{E492761C-E820-4197-A954-59E60D1E4850}" destId="{C0E4C852-4B25-42F5-A8ED-E341D6878C5B}" srcOrd="0" destOrd="0" presId="urn:microsoft.com/office/officeart/2005/8/layout/hierarchy1"/>
    <dgm:cxn modelId="{89E63BB8-79EB-4ADD-8758-708F71009110}" type="presParOf" srcId="{C0E4C852-4B25-42F5-A8ED-E341D6878C5B}" destId="{52EA914B-B950-46C1-80BD-10FD6EA242D2}" srcOrd="0" destOrd="0" presId="urn:microsoft.com/office/officeart/2005/8/layout/hierarchy1"/>
    <dgm:cxn modelId="{0D5D9CC3-0891-475C-A29A-6B8A69B6AECC}" type="presParOf" srcId="{C0E4C852-4B25-42F5-A8ED-E341D6878C5B}" destId="{1071A230-A15D-497F-A1A4-5D2BF8296279}" srcOrd="1" destOrd="0" presId="urn:microsoft.com/office/officeart/2005/8/layout/hierarchy1"/>
    <dgm:cxn modelId="{C4C1C063-14A2-43B0-B3A2-B54618750C79}" type="presParOf" srcId="{E492761C-E820-4197-A954-59E60D1E4850}" destId="{30D49972-043B-45D8-88B5-170278A4515E}" srcOrd="1" destOrd="0" presId="urn:microsoft.com/office/officeart/2005/8/layout/hierarchy1"/>
    <dgm:cxn modelId="{A10BF893-B598-485A-9240-82614395FD63}" type="presParOf" srcId="{5235DD1C-56C2-46E9-B9DD-A1EAEBBA3F5B}" destId="{3A31D619-6F26-4EC9-A8FA-76076E2BCC72}" srcOrd="10" destOrd="0" presId="urn:microsoft.com/office/officeart/2005/8/layout/hierarchy1"/>
    <dgm:cxn modelId="{BC388428-C325-4E3E-B974-DE3CA9D528AD}" type="presParOf" srcId="{5235DD1C-56C2-46E9-B9DD-A1EAEBBA3F5B}" destId="{6899389E-184F-4BED-A015-8576AADAFAC1}" srcOrd="11" destOrd="0" presId="urn:microsoft.com/office/officeart/2005/8/layout/hierarchy1"/>
    <dgm:cxn modelId="{043744E7-B940-43CD-BB07-CCB4ED48ABF7}" type="presParOf" srcId="{6899389E-184F-4BED-A015-8576AADAFAC1}" destId="{68752935-15DF-47FD-940D-D9E540B72769}" srcOrd="0" destOrd="0" presId="urn:microsoft.com/office/officeart/2005/8/layout/hierarchy1"/>
    <dgm:cxn modelId="{42056AD7-5EB2-4ED5-B964-AC7304CEE94B}" type="presParOf" srcId="{68752935-15DF-47FD-940D-D9E540B72769}" destId="{763BA798-57A5-498D-A4AA-153143D3A326}" srcOrd="0" destOrd="0" presId="urn:microsoft.com/office/officeart/2005/8/layout/hierarchy1"/>
    <dgm:cxn modelId="{FE7F6517-7803-4D23-A1C3-FC5C8412D94A}" type="presParOf" srcId="{68752935-15DF-47FD-940D-D9E540B72769}" destId="{C1B3C49C-0905-465A-A097-2FF4725D6398}" srcOrd="1" destOrd="0" presId="urn:microsoft.com/office/officeart/2005/8/layout/hierarchy1"/>
    <dgm:cxn modelId="{2EC3C296-1956-4717-A3E8-76F59B43515C}" type="presParOf" srcId="{6899389E-184F-4BED-A015-8576AADAFAC1}" destId="{4A60D197-9B4B-49D3-9C36-BF1AD1613E64}" srcOrd="1" destOrd="0" presId="urn:microsoft.com/office/officeart/2005/8/layout/hierarchy1"/>
    <dgm:cxn modelId="{DAA782DB-F94E-4944-AB3C-14ED0D0F0041}" type="presParOf" srcId="{5235DD1C-56C2-46E9-B9DD-A1EAEBBA3F5B}" destId="{83E397A6-E991-4A0D-A3DB-0ED2A07B4E96}" srcOrd="12" destOrd="0" presId="urn:microsoft.com/office/officeart/2005/8/layout/hierarchy1"/>
    <dgm:cxn modelId="{ED42BB19-CBB9-4C43-9D3F-3FA2FAF50F84}" type="presParOf" srcId="{5235DD1C-56C2-46E9-B9DD-A1EAEBBA3F5B}" destId="{4E8B8AE6-DA2C-4F33-896B-17DA33B37485}" srcOrd="13" destOrd="0" presId="urn:microsoft.com/office/officeart/2005/8/layout/hierarchy1"/>
    <dgm:cxn modelId="{C7805129-1B22-4F5E-89F0-F81CF0D3A6D8}" type="presParOf" srcId="{4E8B8AE6-DA2C-4F33-896B-17DA33B37485}" destId="{DCA1C1CC-B7D1-4541-9CA6-B7F8CDF08C0F}" srcOrd="0" destOrd="0" presId="urn:microsoft.com/office/officeart/2005/8/layout/hierarchy1"/>
    <dgm:cxn modelId="{E3C6D4B0-90E2-4050-B496-3F438989C8F8}" type="presParOf" srcId="{DCA1C1CC-B7D1-4541-9CA6-B7F8CDF08C0F}" destId="{65AECF4C-9C68-439C-BC40-BDDAC60EE337}" srcOrd="0" destOrd="0" presId="urn:microsoft.com/office/officeart/2005/8/layout/hierarchy1"/>
    <dgm:cxn modelId="{70920ED6-FE0A-4540-8D25-1F3DE1008FFB}" type="presParOf" srcId="{DCA1C1CC-B7D1-4541-9CA6-B7F8CDF08C0F}" destId="{4849A043-0030-4C04-A709-E2FAFBB0FC9F}" srcOrd="1" destOrd="0" presId="urn:microsoft.com/office/officeart/2005/8/layout/hierarchy1"/>
    <dgm:cxn modelId="{D1A0FB07-67C1-4DD3-A3A4-41C03C74E8A9}" type="presParOf" srcId="{4E8B8AE6-DA2C-4F33-896B-17DA33B37485}" destId="{B50CA8DC-F7B3-4569-BC46-44C6321D2C2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473C5-2FAB-4836-AD2D-E4EB80E8076F}">
      <dsp:nvSpPr>
        <dsp:cNvPr id="0" name=""/>
        <dsp:cNvSpPr/>
      </dsp:nvSpPr>
      <dsp:spPr>
        <a:xfrm>
          <a:off x="1141520" y="278279"/>
          <a:ext cx="2043742" cy="1035563"/>
        </a:xfrm>
        <a:prstGeom prst="rect">
          <a:avLst/>
        </a:prstGeom>
        <a:solidFill>
          <a:srgbClr val="00B0F0">
            <a:alpha val="90000"/>
          </a:srgbClr>
        </a:solidFill>
        <a:ln w="12700" cap="flat" cmpd="sng" algn="ctr">
          <a:solidFill>
            <a:srgbClr val="FFC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1">
            <a:lnSpc>
              <a:spcPct val="90000"/>
            </a:lnSpc>
            <a:spcBef>
              <a:spcPct val="0"/>
            </a:spcBef>
            <a:spcAft>
              <a:spcPct val="35000"/>
            </a:spcAft>
            <a:buNone/>
          </a:pPr>
          <a:r>
            <a:rPr lang="ar-SA" sz="2000" b="0" i="0" u="none" strike="noStrike" kern="1200" baseline="0" dirty="0">
              <a:effectLst>
                <a:outerShdw blurRad="38100" dist="38100" dir="2700000" algn="tl">
                  <a:srgbClr val="000000">
                    <a:alpha val="43137"/>
                  </a:srgbClr>
                </a:outerShdw>
              </a:effectLst>
              <a:latin typeface="Alexandria Medium" pitchFamily="2" charset="-78"/>
              <a:cs typeface="Alexandria Medium" pitchFamily="2" charset="-78"/>
            </a:rPr>
            <a:t>البرمجة</a:t>
          </a:r>
          <a:endParaRPr lang="ar-SA" sz="2000" b="0" kern="1200" dirty="0">
            <a:solidFill>
              <a:prstClr val="white"/>
            </a:solidFill>
            <a:effectLst>
              <a:outerShdw blurRad="38100" dist="38100" dir="2700000" algn="tl">
                <a:srgbClr val="000000">
                  <a:alpha val="43137"/>
                </a:srgbClr>
              </a:outerShdw>
            </a:effectLst>
            <a:latin typeface="Alexandria Light" pitchFamily="2" charset="-78"/>
            <a:ea typeface="Calibri" panose="020F0502020204030204" pitchFamily="34" charset="0"/>
            <a:cs typeface="Alexandria Light" pitchFamily="2" charset="-78"/>
          </a:endParaRPr>
        </a:p>
      </dsp:txBody>
      <dsp:txXfrm>
        <a:off x="1141520" y="278279"/>
        <a:ext cx="2043742" cy="1035563"/>
      </dsp:txXfrm>
    </dsp:sp>
    <dsp:sp modelId="{65D8C69B-DBB5-45A7-9FA3-FBDC23BBF391}">
      <dsp:nvSpPr>
        <dsp:cNvPr id="0" name=""/>
        <dsp:cNvSpPr/>
      </dsp:nvSpPr>
      <dsp:spPr>
        <a:xfrm>
          <a:off x="3400081" y="186998"/>
          <a:ext cx="1986686" cy="1147673"/>
        </a:xfrm>
        <a:prstGeom prst="rect">
          <a:avLst/>
        </a:prstGeom>
        <a:solidFill>
          <a:srgbClr val="00B0F0">
            <a:alpha val="90000"/>
          </a:srgbClr>
        </a:solid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1">
            <a:lnSpc>
              <a:spcPts val="2960"/>
            </a:lnSpc>
            <a:spcBef>
              <a:spcPct val="0"/>
            </a:spcBef>
            <a:spcAft>
              <a:spcPts val="1800"/>
            </a:spcAft>
            <a:buNone/>
          </a:pPr>
          <a:r>
            <a:rPr lang="ar-SA" sz="2000" b="0" kern="1200" dirty="0">
              <a:effectLst>
                <a:outerShdw blurRad="38100" dist="38100" dir="2700000" algn="tl">
                  <a:srgbClr val="000000">
                    <a:alpha val="43137"/>
                  </a:srgbClr>
                </a:outerShdw>
              </a:effectLst>
              <a:latin typeface="Alexandria Light" pitchFamily="2" charset="-78"/>
              <a:ea typeface="Calibri" panose="020F0502020204030204" pitchFamily="34" charset="0"/>
              <a:cs typeface="Alexandria Light" pitchFamily="2" charset="-78"/>
            </a:rPr>
            <a:t> </a:t>
          </a:r>
          <a:r>
            <a:rPr lang="ar-SA" sz="2000" b="0" i="0" u="none" strike="noStrike" kern="1200" baseline="0" dirty="0">
              <a:effectLst>
                <a:outerShdw blurRad="38100" dist="38100" dir="2700000" algn="tl">
                  <a:srgbClr val="000000">
                    <a:alpha val="43137"/>
                  </a:srgbClr>
                </a:outerShdw>
              </a:effectLst>
              <a:latin typeface="Alexandria Medium" pitchFamily="2" charset="-78"/>
              <a:cs typeface="Alexandria Medium" pitchFamily="2" charset="-78"/>
            </a:rPr>
            <a:t>طاقة الحوسبة</a:t>
          </a:r>
          <a:endParaRPr lang="ar-SA" sz="2000" b="0" kern="1200" dirty="0">
            <a:solidFill>
              <a:prstClr val="white"/>
            </a:solidFill>
            <a:effectLst>
              <a:outerShdw blurRad="38100" dist="38100" dir="2700000" algn="tl">
                <a:srgbClr val="000000">
                  <a:alpha val="43137"/>
                </a:srgbClr>
              </a:outerShdw>
            </a:effectLst>
            <a:latin typeface="Alexandria Light" pitchFamily="2" charset="-78"/>
            <a:ea typeface="Calibri" panose="020F0502020204030204" pitchFamily="34" charset="0"/>
            <a:cs typeface="Alexandria Light" pitchFamily="2" charset="-78"/>
          </a:endParaRPr>
        </a:p>
      </dsp:txBody>
      <dsp:txXfrm>
        <a:off x="3400081" y="186998"/>
        <a:ext cx="1986686" cy="1147673"/>
      </dsp:txXfrm>
    </dsp:sp>
    <dsp:sp modelId="{B993B13A-2E18-4503-931E-95E848CEE258}">
      <dsp:nvSpPr>
        <dsp:cNvPr id="0" name=""/>
        <dsp:cNvSpPr/>
      </dsp:nvSpPr>
      <dsp:spPr>
        <a:xfrm>
          <a:off x="5601586" y="186998"/>
          <a:ext cx="1986686" cy="1147673"/>
        </a:xfrm>
        <a:prstGeom prst="rect">
          <a:avLst/>
        </a:prstGeom>
        <a:solidFill>
          <a:srgbClr val="00B0F0">
            <a:alpha val="90000"/>
          </a:srgbClr>
        </a:solid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1">
            <a:lnSpc>
              <a:spcPts val="2560"/>
            </a:lnSpc>
            <a:spcBef>
              <a:spcPct val="0"/>
            </a:spcBef>
            <a:spcAft>
              <a:spcPts val="1800"/>
            </a:spcAft>
            <a:buNone/>
          </a:pPr>
          <a:r>
            <a:rPr lang="ar-SA" sz="2000" b="0" kern="1200" dirty="0">
              <a:effectLst>
                <a:outerShdw blurRad="38100" dist="38100" dir="2700000" algn="tl">
                  <a:srgbClr val="000000">
                    <a:alpha val="43137"/>
                  </a:srgbClr>
                </a:outerShdw>
              </a:effectLst>
              <a:latin typeface="Alexandria Light" pitchFamily="2" charset="-78"/>
              <a:ea typeface="Calibri" panose="020F0502020204030204" pitchFamily="34" charset="0"/>
              <a:cs typeface="Alexandria Light" pitchFamily="2" charset="-78"/>
            </a:rPr>
            <a:t> </a:t>
          </a:r>
          <a:r>
            <a:rPr lang="ar-SA" sz="2000" b="0" i="0" u="none" strike="noStrike" kern="1200" baseline="0" dirty="0">
              <a:effectLst>
                <a:outerShdw blurRad="38100" dist="38100" dir="2700000" algn="tl">
                  <a:srgbClr val="000000">
                    <a:alpha val="43137"/>
                  </a:srgbClr>
                </a:outerShdw>
              </a:effectLst>
              <a:latin typeface="Alexandria Medium" pitchFamily="2" charset="-78"/>
              <a:cs typeface="Alexandria Medium" pitchFamily="2" charset="-78"/>
            </a:rPr>
            <a:t>مركزية التطبيقات والمستندات </a:t>
          </a:r>
          <a:endParaRPr lang="ar-SA" sz="2000" b="0" kern="1200" dirty="0">
            <a:solidFill>
              <a:prstClr val="white"/>
            </a:solidFill>
            <a:effectLst>
              <a:outerShdw blurRad="38100" dist="38100" dir="2700000" algn="tl">
                <a:srgbClr val="000000">
                  <a:alpha val="43137"/>
                </a:srgbClr>
              </a:outerShdw>
            </a:effectLst>
            <a:latin typeface="Alexandria Light" pitchFamily="2" charset="-78"/>
            <a:ea typeface="Calibri" panose="020F0502020204030204" pitchFamily="34" charset="0"/>
            <a:cs typeface="Alexandria Light" pitchFamily="2" charset="-78"/>
          </a:endParaRPr>
        </a:p>
      </dsp:txBody>
      <dsp:txXfrm>
        <a:off x="5601586" y="186998"/>
        <a:ext cx="1986686" cy="1147673"/>
      </dsp:txXfrm>
    </dsp:sp>
    <dsp:sp modelId="{E4316A67-B4F7-42AB-82AB-207A4C20CF61}">
      <dsp:nvSpPr>
        <dsp:cNvPr id="0" name=""/>
        <dsp:cNvSpPr/>
      </dsp:nvSpPr>
      <dsp:spPr>
        <a:xfrm>
          <a:off x="45977" y="1549490"/>
          <a:ext cx="1986686" cy="1147673"/>
        </a:xfrm>
        <a:prstGeom prst="rect">
          <a:avLst/>
        </a:prstGeom>
        <a:solidFill>
          <a:srgbClr val="00B0F0">
            <a:alpha val="90000"/>
          </a:srgbClr>
        </a:solid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1">
            <a:lnSpc>
              <a:spcPts val="2900"/>
            </a:lnSpc>
            <a:spcBef>
              <a:spcPct val="0"/>
            </a:spcBef>
            <a:spcAft>
              <a:spcPts val="1800"/>
            </a:spcAft>
            <a:buNone/>
          </a:pPr>
          <a:r>
            <a:rPr lang="ar-SA" sz="2000" b="0" kern="1200" dirty="0">
              <a:effectLst>
                <a:outerShdw blurRad="38100" dist="38100" dir="2700000" algn="tl">
                  <a:srgbClr val="000000">
                    <a:alpha val="43137"/>
                  </a:srgbClr>
                </a:outerShdw>
              </a:effectLst>
              <a:latin typeface="Alexandria Light" pitchFamily="2" charset="-78"/>
              <a:ea typeface="Calibri" panose="020F0502020204030204" pitchFamily="34" charset="0"/>
              <a:cs typeface="Alexandria Light" pitchFamily="2" charset="-78"/>
            </a:rPr>
            <a:t> </a:t>
          </a:r>
          <a:r>
            <a:rPr lang="ar-SA" sz="2000" b="0" i="0" u="none" strike="noStrike" kern="1200" baseline="0" dirty="0">
              <a:effectLst>
                <a:outerShdw blurRad="38100" dist="38100" dir="2700000" algn="tl">
                  <a:srgbClr val="000000">
                    <a:alpha val="43137"/>
                  </a:srgbClr>
                </a:outerShdw>
              </a:effectLst>
              <a:latin typeface="Alexandria Medium" pitchFamily="2" charset="-78"/>
              <a:cs typeface="Alexandria Medium" pitchFamily="2" charset="-78"/>
            </a:rPr>
            <a:t>مركزية البنية التحتية</a:t>
          </a:r>
          <a:endParaRPr lang="ar-SA" sz="2000" b="0" kern="1200" dirty="0">
            <a:solidFill>
              <a:prstClr val="white"/>
            </a:solidFill>
            <a:effectLst>
              <a:outerShdw blurRad="38100" dist="38100" dir="2700000" algn="tl">
                <a:srgbClr val="000000">
                  <a:alpha val="43137"/>
                </a:srgbClr>
              </a:outerShdw>
            </a:effectLst>
            <a:latin typeface="Alexandria Light" pitchFamily="2" charset="-78"/>
            <a:ea typeface="Calibri" panose="020F0502020204030204" pitchFamily="34" charset="0"/>
            <a:cs typeface="Alexandria Light" pitchFamily="2" charset="-78"/>
          </a:endParaRPr>
        </a:p>
      </dsp:txBody>
      <dsp:txXfrm>
        <a:off x="45977" y="1549490"/>
        <a:ext cx="1986686" cy="1147673"/>
      </dsp:txXfrm>
    </dsp:sp>
    <dsp:sp modelId="{A83D2E6E-7E77-4B7E-8888-B7AF8E08CB16}">
      <dsp:nvSpPr>
        <dsp:cNvPr id="0" name=""/>
        <dsp:cNvSpPr/>
      </dsp:nvSpPr>
      <dsp:spPr>
        <a:xfrm>
          <a:off x="2247482" y="1609927"/>
          <a:ext cx="1957686" cy="1026799"/>
        </a:xfrm>
        <a:prstGeom prst="rect">
          <a:avLst/>
        </a:prstGeom>
        <a:solidFill>
          <a:srgbClr val="00B0F0">
            <a:alpha val="90000"/>
          </a:srgbClr>
        </a:solid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1">
            <a:lnSpc>
              <a:spcPts val="2900"/>
            </a:lnSpc>
            <a:spcBef>
              <a:spcPct val="0"/>
            </a:spcBef>
            <a:spcAft>
              <a:spcPts val="1800"/>
            </a:spcAft>
            <a:buNone/>
          </a:pPr>
          <a:r>
            <a:rPr lang="ar-SA" sz="2000" b="0" kern="1200" dirty="0">
              <a:effectLst>
                <a:outerShdw blurRad="38100" dist="38100" dir="2700000" algn="tl">
                  <a:srgbClr val="000000">
                    <a:alpha val="43137"/>
                  </a:srgbClr>
                </a:outerShdw>
              </a:effectLst>
              <a:latin typeface="Alexandria Light" pitchFamily="2" charset="-78"/>
              <a:ea typeface="Calibri" panose="020F0502020204030204" pitchFamily="34" charset="0"/>
              <a:cs typeface="Alexandria Light" pitchFamily="2" charset="-78"/>
            </a:rPr>
            <a:t> </a:t>
          </a:r>
          <a:r>
            <a:rPr lang="ar-SA" sz="2000" b="0" kern="1200" dirty="0">
              <a:solidFill>
                <a:prstClr val="white"/>
              </a:solidFill>
              <a:effectLst>
                <a:outerShdw blurRad="38100" dist="38100" dir="2700000" algn="tl">
                  <a:srgbClr val="000000">
                    <a:alpha val="43137"/>
                  </a:srgbClr>
                </a:outerShdw>
              </a:effectLst>
              <a:latin typeface="Alexandria Light" pitchFamily="2" charset="-78"/>
              <a:ea typeface="Calibri" panose="020F0502020204030204" pitchFamily="34" charset="0"/>
              <a:cs typeface="Alexandria Light" pitchFamily="2" charset="-78"/>
            </a:rPr>
            <a:t>مركزية الاستخدام</a:t>
          </a:r>
        </a:p>
      </dsp:txBody>
      <dsp:txXfrm>
        <a:off x="2247482" y="1609927"/>
        <a:ext cx="1957686" cy="1026799"/>
      </dsp:txXfrm>
    </dsp:sp>
    <dsp:sp modelId="{F9CBA86C-49F9-4A2C-9973-885644A014B2}">
      <dsp:nvSpPr>
        <dsp:cNvPr id="0" name=""/>
        <dsp:cNvSpPr/>
      </dsp:nvSpPr>
      <dsp:spPr>
        <a:xfrm>
          <a:off x="4375305" y="1614509"/>
          <a:ext cx="2040799" cy="1076125"/>
        </a:xfrm>
        <a:prstGeom prst="rect">
          <a:avLst/>
        </a:prstGeom>
        <a:solidFill>
          <a:srgbClr val="00B0F0">
            <a:alpha val="90000"/>
          </a:srgbClr>
        </a:solid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1">
            <a:lnSpc>
              <a:spcPts val="2960"/>
            </a:lnSpc>
            <a:spcBef>
              <a:spcPct val="0"/>
            </a:spcBef>
            <a:spcAft>
              <a:spcPts val="1800"/>
            </a:spcAft>
            <a:buNone/>
          </a:pPr>
          <a:r>
            <a:rPr lang="ar-SA" sz="2000" b="0" kern="1200" dirty="0">
              <a:solidFill>
                <a:prstClr val="white"/>
              </a:solidFill>
              <a:effectLst>
                <a:outerShdw blurRad="38100" dist="38100" dir="2700000" algn="tl">
                  <a:srgbClr val="000000">
                    <a:alpha val="43137"/>
                  </a:srgbClr>
                </a:outerShdw>
              </a:effectLst>
              <a:latin typeface="Alexandria Medium" pitchFamily="2" charset="-78"/>
              <a:ea typeface="Calibri" panose="020F0502020204030204" pitchFamily="34" charset="0"/>
              <a:cs typeface="Alexandria Medium" pitchFamily="2" charset="-78"/>
            </a:rPr>
            <a:t>الوصول</a:t>
          </a:r>
        </a:p>
      </dsp:txBody>
      <dsp:txXfrm>
        <a:off x="4375305" y="1614509"/>
        <a:ext cx="2040799" cy="1076125"/>
      </dsp:txXfrm>
    </dsp:sp>
    <dsp:sp modelId="{197641B7-2E62-4490-898B-BF73874E8013}">
      <dsp:nvSpPr>
        <dsp:cNvPr id="0" name=""/>
        <dsp:cNvSpPr/>
      </dsp:nvSpPr>
      <dsp:spPr>
        <a:xfrm>
          <a:off x="6632405" y="1603237"/>
          <a:ext cx="2008211" cy="1044276"/>
        </a:xfrm>
        <a:prstGeom prst="rect">
          <a:avLst/>
        </a:prstGeom>
        <a:solidFill>
          <a:srgbClr val="00B0F0">
            <a:alpha val="58000"/>
          </a:srgbClr>
        </a:solid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1">
            <a:lnSpc>
              <a:spcPct val="90000"/>
            </a:lnSpc>
            <a:spcBef>
              <a:spcPct val="0"/>
            </a:spcBef>
            <a:spcAft>
              <a:spcPct val="35000"/>
            </a:spcAft>
            <a:buNone/>
          </a:pPr>
          <a:r>
            <a:rPr lang="ar-SA" sz="2000" b="0" kern="12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Alexandria" pitchFamily="2" charset="-78"/>
            </a:rPr>
            <a:t> </a:t>
          </a:r>
          <a:r>
            <a:rPr lang="ar-SA" sz="2000" b="0" i="0" u="none" strike="noStrike" kern="1200" baseline="0" dirty="0">
              <a:effectLst>
                <a:outerShdw blurRad="38100" dist="38100" dir="2700000" algn="tl">
                  <a:srgbClr val="000000">
                    <a:alpha val="43137"/>
                  </a:srgbClr>
                </a:outerShdw>
              </a:effectLst>
              <a:latin typeface="Alexandria Medium" pitchFamily="2" charset="-78"/>
              <a:cs typeface="Alexandria Medium" pitchFamily="2" charset="-78"/>
            </a:rPr>
            <a:t>الذكاء</a:t>
          </a:r>
          <a:endParaRPr lang="ar-SA" sz="2000" b="0" kern="1200" dirty="0">
            <a:solidFill>
              <a:prstClr val="white"/>
            </a:solidFill>
            <a:effectLst>
              <a:outerShdw blurRad="38100" dist="38100" dir="2700000" algn="tl">
                <a:srgbClr val="000000">
                  <a:alpha val="43137"/>
                </a:srgbClr>
              </a:outerShdw>
            </a:effectLst>
            <a:latin typeface="Alexandria Medium" pitchFamily="2" charset="-78"/>
            <a:ea typeface="Calibri" panose="020F0502020204030204" pitchFamily="34" charset="0"/>
            <a:cs typeface="Alexandria Medium" pitchFamily="2" charset="-78"/>
          </a:endParaRPr>
        </a:p>
      </dsp:txBody>
      <dsp:txXfrm>
        <a:off x="6632405" y="1603237"/>
        <a:ext cx="2008211" cy="10442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590878-D695-427A-BD4E-CEA8664B3E86}">
      <dsp:nvSpPr>
        <dsp:cNvPr id="0" name=""/>
        <dsp:cNvSpPr/>
      </dsp:nvSpPr>
      <dsp:spPr>
        <a:xfrm>
          <a:off x="775104" y="213"/>
          <a:ext cx="1752025" cy="1051215"/>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1">
            <a:lnSpc>
              <a:spcPts val="2660"/>
            </a:lnSpc>
            <a:spcBef>
              <a:spcPct val="0"/>
            </a:spcBef>
            <a:spcAft>
              <a:spcPct val="35000"/>
            </a:spcAft>
            <a:buNone/>
          </a:pPr>
          <a:r>
            <a:rPr lang="ar-SA" sz="1800" b="0" i="0" u="none" strike="noStrike" kern="1200" baseline="0" dirty="0">
              <a:effectLst>
                <a:outerShdw blurRad="38100" dist="38100" dir="2700000" algn="tl">
                  <a:srgbClr val="000000">
                    <a:alpha val="43137"/>
                  </a:srgbClr>
                </a:outerShdw>
              </a:effectLst>
              <a:latin typeface="Alexandria Medium" pitchFamily="2" charset="-78"/>
              <a:cs typeface="Alexandria Medium" pitchFamily="2" charset="-78"/>
            </a:rPr>
            <a:t>التطبيقات السحابية</a:t>
          </a:r>
          <a:endParaRPr kumimoji="0" lang="ar-SA" sz="1800" b="0" i="0" u="none" strike="noStrike" kern="1200" cap="none" spc="0" normalizeH="0" baseline="0" dirty="0">
            <a:ln/>
            <a:effectLst>
              <a:outerShdw blurRad="38100" dist="38100" dir="2700000" algn="tl">
                <a:srgbClr val="000000">
                  <a:alpha val="43137"/>
                </a:srgbClr>
              </a:outerShdw>
            </a:effectLst>
            <a:uLnTx/>
            <a:uFillTx/>
            <a:latin typeface="Alexandria Medium" pitchFamily="2" charset="-78"/>
            <a:ea typeface="+mn-ea"/>
            <a:cs typeface="Alexandria Medium" pitchFamily="2" charset="-78"/>
          </a:endParaRPr>
        </a:p>
      </dsp:txBody>
      <dsp:txXfrm>
        <a:off x="775104" y="213"/>
        <a:ext cx="1752025" cy="1051215"/>
      </dsp:txXfrm>
    </dsp:sp>
    <dsp:sp modelId="{042473C5-2FAB-4836-AD2D-E4EB80E8076F}">
      <dsp:nvSpPr>
        <dsp:cNvPr id="0" name=""/>
        <dsp:cNvSpPr/>
      </dsp:nvSpPr>
      <dsp:spPr>
        <a:xfrm>
          <a:off x="2723794" y="213"/>
          <a:ext cx="1752025" cy="1051215"/>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1">
            <a:lnSpc>
              <a:spcPts val="2660"/>
            </a:lnSpc>
            <a:spcBef>
              <a:spcPct val="0"/>
            </a:spcBef>
            <a:spcAft>
              <a:spcPct val="35000"/>
            </a:spcAft>
            <a:buNone/>
          </a:pPr>
          <a:r>
            <a:rPr lang="ar-SA" sz="1800" b="0" i="0" u="none" strike="noStrike" kern="1200" baseline="0" dirty="0">
              <a:effectLst>
                <a:outerShdw blurRad="38100" dist="38100" dir="2700000" algn="tl">
                  <a:srgbClr val="000000">
                    <a:alpha val="43137"/>
                  </a:srgbClr>
                </a:outerShdw>
              </a:effectLst>
              <a:latin typeface="Alexandria Medium" pitchFamily="2" charset="-78"/>
              <a:cs typeface="Alexandria Medium" pitchFamily="2" charset="-78"/>
            </a:rPr>
            <a:t>خدمات الموسيقى السحابية</a:t>
          </a:r>
          <a:endParaRPr kumimoji="0" lang="ar-SA" sz="1800" b="0" i="0" u="none" strike="noStrike" kern="1200" cap="none" spc="0" normalizeH="0" baseline="0" dirty="0">
            <a:ln/>
            <a:effectLst>
              <a:outerShdw blurRad="38100" dist="38100" dir="2700000" algn="tl">
                <a:srgbClr val="000000">
                  <a:alpha val="43137"/>
                </a:srgbClr>
              </a:outerShdw>
            </a:effectLst>
            <a:uLnTx/>
            <a:uFillTx/>
            <a:latin typeface="Alexandria Medium" pitchFamily="2" charset="-78"/>
            <a:ea typeface="+mn-ea"/>
            <a:cs typeface="Alexandria Medium" pitchFamily="2" charset="-78"/>
          </a:endParaRPr>
        </a:p>
      </dsp:txBody>
      <dsp:txXfrm>
        <a:off x="2723794" y="213"/>
        <a:ext cx="1752025" cy="1051215"/>
      </dsp:txXfrm>
    </dsp:sp>
    <dsp:sp modelId="{15BDEB04-706A-4BB5-9189-18D0A74BB248}">
      <dsp:nvSpPr>
        <dsp:cNvPr id="0" name=""/>
        <dsp:cNvSpPr/>
      </dsp:nvSpPr>
      <dsp:spPr>
        <a:xfrm>
          <a:off x="4629559" y="213"/>
          <a:ext cx="1752025" cy="1051215"/>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1">
            <a:lnSpc>
              <a:spcPts val="2760"/>
            </a:lnSpc>
            <a:spcBef>
              <a:spcPct val="0"/>
            </a:spcBef>
            <a:spcAft>
              <a:spcPct val="35000"/>
            </a:spcAft>
            <a:buNone/>
          </a:pPr>
          <a:r>
            <a:rPr lang="ar-SA" sz="1800" b="0" i="0" u="none" strike="noStrike" kern="1200" baseline="0" dirty="0">
              <a:effectLst>
                <a:outerShdw blurRad="38100" dist="38100" dir="2700000" algn="tl">
                  <a:srgbClr val="000000">
                    <a:alpha val="43137"/>
                  </a:srgbClr>
                </a:outerShdw>
              </a:effectLst>
              <a:latin typeface="Alexandria Medium" pitchFamily="2" charset="-78"/>
              <a:cs typeface="Alexandria Medium" pitchFamily="2" charset="-78"/>
            </a:rPr>
            <a:t>خدمات التخزين السحابية</a:t>
          </a:r>
          <a:endParaRPr kumimoji="0" lang="ar-SA" sz="1600" b="0" i="0" u="none" strike="noStrike" kern="1200" cap="none" spc="0" normalizeH="0" baseline="0" dirty="0">
            <a:ln/>
            <a:effectLst>
              <a:outerShdw blurRad="38100" dist="38100" dir="2700000" algn="tl">
                <a:srgbClr val="000000">
                  <a:alpha val="43137"/>
                </a:srgbClr>
              </a:outerShdw>
            </a:effectLst>
            <a:uLnTx/>
            <a:uFillTx/>
            <a:latin typeface="Alexandria Medium" pitchFamily="2" charset="-78"/>
            <a:ea typeface="+mn-ea"/>
            <a:cs typeface="Alexandria Medium" pitchFamily="2" charset="-78"/>
          </a:endParaRPr>
        </a:p>
      </dsp:txBody>
      <dsp:txXfrm>
        <a:off x="4629559" y="213"/>
        <a:ext cx="1752025" cy="1051215"/>
      </dsp:txXfrm>
    </dsp:sp>
    <dsp:sp modelId="{BDA771ED-E88C-4AFD-AEC5-967503F6FBD2}">
      <dsp:nvSpPr>
        <dsp:cNvPr id="0" name=""/>
        <dsp:cNvSpPr/>
      </dsp:nvSpPr>
      <dsp:spPr>
        <a:xfrm>
          <a:off x="6558994" y="0"/>
          <a:ext cx="1752025" cy="1051215"/>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1">
            <a:lnSpc>
              <a:spcPts val="2760"/>
            </a:lnSpc>
            <a:spcBef>
              <a:spcPct val="0"/>
            </a:spcBef>
            <a:spcAft>
              <a:spcPct val="35000"/>
            </a:spcAft>
            <a:buNone/>
          </a:pPr>
          <a:r>
            <a:rPr lang="ar-SA" sz="1800" b="0" i="0" u="none" strike="noStrike" kern="1200" baseline="0" dirty="0">
              <a:effectLst>
                <a:outerShdw blurRad="38100" dist="38100" dir="2700000" algn="tl">
                  <a:srgbClr val="000000">
                    <a:alpha val="43137"/>
                  </a:srgbClr>
                </a:outerShdw>
              </a:effectLst>
              <a:latin typeface="Alexandria Medium" pitchFamily="2" charset="-78"/>
              <a:cs typeface="Alexandria Medium" pitchFamily="2" charset="-78"/>
            </a:rPr>
            <a:t>خدمات البريد الإلكتروني</a:t>
          </a:r>
          <a:endParaRPr kumimoji="0" lang="ar-SA" sz="1600" b="0" i="0" u="none" strike="noStrike" kern="1200" cap="none" spc="0" normalizeH="0" baseline="0" dirty="0">
            <a:ln/>
            <a:effectLst>
              <a:outerShdw blurRad="38100" dist="38100" dir="2700000" algn="tl">
                <a:srgbClr val="000000">
                  <a:alpha val="43137"/>
                </a:srgbClr>
              </a:outerShdw>
            </a:effectLst>
            <a:uLnTx/>
            <a:uFillTx/>
            <a:latin typeface="Alexandria Medium" pitchFamily="2" charset="-78"/>
            <a:ea typeface="+mn-ea"/>
            <a:cs typeface="Alexandria Medium" pitchFamily="2" charset="-78"/>
          </a:endParaRPr>
        </a:p>
      </dsp:txBody>
      <dsp:txXfrm>
        <a:off x="6558994" y="0"/>
        <a:ext cx="1752025" cy="1051215"/>
      </dsp:txXfrm>
    </dsp:sp>
    <dsp:sp modelId="{25486F52-9DE4-4239-8A62-7E3C7F004D8C}">
      <dsp:nvSpPr>
        <dsp:cNvPr id="0" name=""/>
        <dsp:cNvSpPr/>
      </dsp:nvSpPr>
      <dsp:spPr>
        <a:xfrm>
          <a:off x="3326202" y="1226844"/>
          <a:ext cx="2435927" cy="1051215"/>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1">
            <a:lnSpc>
              <a:spcPts val="2600"/>
            </a:lnSpc>
            <a:spcBef>
              <a:spcPct val="0"/>
            </a:spcBef>
            <a:spcAft>
              <a:spcPct val="35000"/>
            </a:spcAft>
            <a:buNone/>
          </a:pPr>
          <a:r>
            <a:rPr lang="ar-SA" sz="1800" b="0" i="0" u="none" strike="noStrike" kern="1200" baseline="0" dirty="0">
              <a:effectLst>
                <a:outerShdw blurRad="38100" dist="38100" dir="2700000" algn="tl">
                  <a:srgbClr val="000000">
                    <a:alpha val="43137"/>
                  </a:srgbClr>
                </a:outerShdw>
              </a:effectLst>
              <a:latin typeface="Alexandria Medium" pitchFamily="2" charset="-78"/>
              <a:cs typeface="Alexandria Medium" pitchFamily="2" charset="-78"/>
            </a:rPr>
            <a:t>أنظمة التشغيل السحابية</a:t>
          </a:r>
          <a:endParaRPr kumimoji="0" lang="ar-SA" sz="1800" b="0" i="0" u="none" strike="noStrike" kern="1200" cap="none" spc="0" normalizeH="0" baseline="0" dirty="0">
            <a:ln/>
            <a:effectLst>
              <a:outerShdw blurRad="38100" dist="38100" dir="2700000" algn="tl">
                <a:srgbClr val="000000">
                  <a:alpha val="43137"/>
                </a:srgbClr>
              </a:outerShdw>
            </a:effectLst>
            <a:uLnTx/>
            <a:uFillTx/>
            <a:latin typeface="Alexandria Medium" pitchFamily="2" charset="-78"/>
            <a:ea typeface="+mn-ea"/>
            <a:cs typeface="Alexandria Medium" pitchFamily="2" charset="-78"/>
          </a:endParaRPr>
        </a:p>
      </dsp:txBody>
      <dsp:txXfrm>
        <a:off x="3326202" y="1226844"/>
        <a:ext cx="2435927" cy="10512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BDEB04-706A-4BB5-9189-18D0A74BB248}">
      <dsp:nvSpPr>
        <dsp:cNvPr id="0" name=""/>
        <dsp:cNvSpPr/>
      </dsp:nvSpPr>
      <dsp:spPr>
        <a:xfrm>
          <a:off x="0" y="282993"/>
          <a:ext cx="2709734" cy="1625840"/>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1">
            <a:lnSpc>
              <a:spcPct val="90000"/>
            </a:lnSpc>
            <a:spcBef>
              <a:spcPct val="0"/>
            </a:spcBef>
            <a:spcAft>
              <a:spcPct val="35000"/>
            </a:spcAft>
            <a:buNone/>
          </a:pPr>
          <a:r>
            <a:rPr kumimoji="0" lang="ar-SA" sz="2000" b="0" i="0" u="none" strike="noStrike" kern="1200" cap="none" spc="0" normalizeH="0" baseline="0" dirty="0">
              <a:ln/>
              <a:effectLst/>
              <a:uLnTx/>
              <a:uFillTx/>
              <a:latin typeface="Alexandria Medium" pitchFamily="2" charset="-78"/>
              <a:ea typeface="+mn-ea"/>
              <a:cs typeface="Alexandria Medium" pitchFamily="2" charset="-78"/>
            </a:rPr>
            <a:t>المحتوى النصي</a:t>
          </a:r>
          <a:endParaRPr kumimoji="0" lang="ar-SA" sz="1800" b="0" i="0" u="none" strike="noStrike" kern="1200" cap="none" spc="0" normalizeH="0" baseline="0" dirty="0">
            <a:ln/>
            <a:effectLst/>
            <a:uLnTx/>
            <a:uFillTx/>
            <a:latin typeface="Alexandria Medium" pitchFamily="2" charset="-78"/>
            <a:ea typeface="+mn-ea"/>
            <a:cs typeface="Alexandria Medium" pitchFamily="2" charset="-78"/>
          </a:endParaRPr>
        </a:p>
      </dsp:txBody>
      <dsp:txXfrm>
        <a:off x="0" y="282993"/>
        <a:ext cx="2709734" cy="1625840"/>
      </dsp:txXfrm>
    </dsp:sp>
    <dsp:sp modelId="{BDA771ED-E88C-4AFD-AEC5-967503F6FBD2}">
      <dsp:nvSpPr>
        <dsp:cNvPr id="0" name=""/>
        <dsp:cNvSpPr/>
      </dsp:nvSpPr>
      <dsp:spPr>
        <a:xfrm>
          <a:off x="2984122" y="279091"/>
          <a:ext cx="2709734" cy="1625840"/>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1">
            <a:lnSpc>
              <a:spcPct val="90000"/>
            </a:lnSpc>
            <a:spcBef>
              <a:spcPct val="0"/>
            </a:spcBef>
            <a:spcAft>
              <a:spcPct val="35000"/>
            </a:spcAft>
            <a:buNone/>
          </a:pPr>
          <a:r>
            <a:rPr kumimoji="0" lang="ar-SA" sz="2000" b="0" i="0" u="none" strike="noStrike" kern="1200" cap="none" spc="0" normalizeH="0" baseline="0" dirty="0">
              <a:ln/>
              <a:effectLst/>
              <a:uLnTx/>
              <a:uFillTx/>
              <a:latin typeface="Alexandria Medium" pitchFamily="2" charset="-78"/>
              <a:ea typeface="+mn-ea"/>
              <a:cs typeface="Alexandria Medium" pitchFamily="2" charset="-78"/>
            </a:rPr>
            <a:t>العنصر البصري</a:t>
          </a:r>
          <a:r>
            <a:rPr kumimoji="0" lang="ar-SA" sz="1800" b="0" i="0" u="none" strike="noStrike" kern="1200" cap="none" spc="0" normalizeH="0" baseline="0" dirty="0">
              <a:ln/>
              <a:effectLst/>
              <a:uLnTx/>
              <a:uFillTx/>
              <a:latin typeface="Alexandria Light" pitchFamily="2" charset="-78"/>
              <a:ea typeface="+mn-ea"/>
              <a:cs typeface="Alexandria Light" pitchFamily="2" charset="-78"/>
            </a:rPr>
            <a:t> </a:t>
          </a:r>
        </a:p>
      </dsp:txBody>
      <dsp:txXfrm>
        <a:off x="2984122" y="279091"/>
        <a:ext cx="2709734" cy="1625840"/>
      </dsp:txXfrm>
    </dsp:sp>
    <dsp:sp modelId="{25486F52-9DE4-4239-8A62-7E3C7F004D8C}">
      <dsp:nvSpPr>
        <dsp:cNvPr id="0" name=""/>
        <dsp:cNvSpPr/>
      </dsp:nvSpPr>
      <dsp:spPr>
        <a:xfrm>
          <a:off x="5961415" y="284416"/>
          <a:ext cx="2709734" cy="1656325"/>
        </a:xfrm>
        <a:prstGeom prst="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1">
            <a:lnSpc>
              <a:spcPts val="2600"/>
            </a:lnSpc>
            <a:spcBef>
              <a:spcPct val="0"/>
            </a:spcBef>
            <a:spcAft>
              <a:spcPct val="35000"/>
            </a:spcAft>
            <a:buNone/>
          </a:pPr>
          <a:r>
            <a:rPr kumimoji="0" lang="ar-SA" sz="2000" b="0" i="0" u="none" strike="noStrike" kern="1200" cap="none" spc="0" normalizeH="0" baseline="0" noProof="0" dirty="0">
              <a:ln/>
              <a:effectLst/>
              <a:uLnTx/>
              <a:uFillTx/>
              <a:latin typeface="Alexandria Medium" pitchFamily="2" charset="-78"/>
              <a:ea typeface="+mn-ea"/>
              <a:cs typeface="Alexandria Medium" pitchFamily="2" charset="-78"/>
            </a:rPr>
            <a:t>المعرفة أو المفهوم </a:t>
          </a:r>
          <a:endParaRPr kumimoji="0" lang="ar-SA" sz="2000" b="0" i="0" u="none" strike="noStrike" kern="1200" cap="none" spc="0" normalizeH="0" baseline="0" dirty="0">
            <a:ln/>
            <a:effectLst/>
            <a:uLnTx/>
            <a:uFillTx/>
            <a:latin typeface="Alexandria Medium" pitchFamily="2" charset="-78"/>
            <a:ea typeface="+mn-ea"/>
            <a:cs typeface="Alexandria Medium" pitchFamily="2" charset="-78"/>
          </a:endParaRPr>
        </a:p>
      </dsp:txBody>
      <dsp:txXfrm>
        <a:off x="5961415" y="284416"/>
        <a:ext cx="2709734" cy="16563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0E35CA-8B56-48D0-8C94-2947393B5657}">
      <dsp:nvSpPr>
        <dsp:cNvPr id="0" name=""/>
        <dsp:cNvSpPr/>
      </dsp:nvSpPr>
      <dsp:spPr>
        <a:xfrm>
          <a:off x="2279733" y="947885"/>
          <a:ext cx="2034846" cy="2034846"/>
        </a:xfrm>
        <a:prstGeom prst="ellipse">
          <a:avLst/>
        </a:prstGeom>
        <a:solidFill>
          <a:srgbClr val="00B0F0"/>
        </a:solidFill>
        <a:ln w="6350" cap="flat" cmpd="sng" algn="ctr">
          <a:solidFill>
            <a:schemeClr val="accent1"/>
          </a:solidFill>
          <a:prstDash val="solid"/>
          <a:miter lim="800000"/>
        </a:ln>
        <a:effectLst/>
      </dsp:spPr>
      <dsp:style>
        <a:lnRef idx="1">
          <a:schemeClr val="accent1"/>
        </a:lnRef>
        <a:fillRef idx="2">
          <a:schemeClr val="accent1"/>
        </a:fillRef>
        <a:effectRef idx="1">
          <a:schemeClr val="accent1"/>
        </a:effectRef>
        <a:fontRef idx="minor">
          <a:schemeClr val="dk1"/>
        </a:fontRef>
      </dsp:style>
      <dsp:txBody>
        <a:bodyPr spcFirstLastPara="0" vert="horz" wrap="square" lIns="25400" tIns="25400" rIns="25400" bIns="25400" numCol="1" spcCol="1270" anchor="ctr" anchorCtr="0">
          <a:noAutofit/>
        </a:bodyPr>
        <a:lstStyle/>
        <a:p>
          <a:pPr marL="0" lvl="0" indent="0" algn="ctr" defTabSz="889000" rtl="1">
            <a:lnSpc>
              <a:spcPts val="2980"/>
            </a:lnSpc>
            <a:spcBef>
              <a:spcPct val="0"/>
            </a:spcBef>
            <a:spcAft>
              <a:spcPts val="2400"/>
            </a:spcAft>
            <a:buNone/>
          </a:pPr>
          <a:r>
            <a:rPr lang="ar-SA" sz="2000" b="0" kern="1200" cap="none" spc="0" dirty="0">
              <a:ln w="0"/>
              <a:solidFill>
                <a:schemeClr val="bg1"/>
              </a:solidFill>
              <a:effectLst>
                <a:outerShdw blurRad="38100" dist="19050" dir="2700000" algn="tl" rotWithShape="0">
                  <a:schemeClr val="dk1">
                    <a:alpha val="40000"/>
                  </a:schemeClr>
                </a:outerShdw>
              </a:effectLst>
              <a:latin typeface="Alexandria Medium" pitchFamily="2" charset="-78"/>
              <a:cs typeface="Alexandria Medium" pitchFamily="2" charset="-78"/>
            </a:rPr>
            <a:t>أنواع </a:t>
          </a:r>
          <a:r>
            <a:rPr lang="ar-SA" sz="1800" b="0" kern="1200" cap="none" spc="0" dirty="0" err="1">
              <a:ln w="0"/>
              <a:solidFill>
                <a:schemeClr val="bg1"/>
              </a:solidFill>
              <a:effectLst>
                <a:outerShdw blurRad="38100" dist="19050" dir="2700000" algn="tl" rotWithShape="0">
                  <a:schemeClr val="dk1">
                    <a:alpha val="40000"/>
                  </a:schemeClr>
                </a:outerShdw>
              </a:effectLst>
              <a:latin typeface="Alexandria Medium" pitchFamily="2" charset="-78"/>
              <a:cs typeface="Alexandria Medium" pitchFamily="2" charset="-78"/>
            </a:rPr>
            <a:t>الإنفوغرافيك</a:t>
          </a:r>
          <a:r>
            <a:rPr lang="ar-SA" sz="1800" b="0" kern="1200" cap="none" spc="0" dirty="0">
              <a:ln w="0"/>
              <a:solidFill>
                <a:schemeClr val="bg1"/>
              </a:solidFill>
              <a:effectLst>
                <a:outerShdw blurRad="38100" dist="19050" dir="2700000" algn="tl" rotWithShape="0">
                  <a:schemeClr val="dk1">
                    <a:alpha val="40000"/>
                  </a:schemeClr>
                </a:outerShdw>
              </a:effectLst>
              <a:latin typeface="Alexandria Medium" pitchFamily="2" charset="-78"/>
              <a:cs typeface="Alexandria Medium" pitchFamily="2" charset="-78"/>
            </a:rPr>
            <a:t> </a:t>
          </a:r>
          <a:endParaRPr lang="ar-SA" sz="2400" b="0" kern="1200" cap="none" spc="0" dirty="0">
            <a:ln w="0"/>
            <a:solidFill>
              <a:schemeClr val="bg1"/>
            </a:solidFill>
            <a:effectLst>
              <a:outerShdw blurRad="38100" dist="19050" dir="2700000" algn="tl" rotWithShape="0">
                <a:schemeClr val="dk1">
                  <a:alpha val="40000"/>
                </a:schemeClr>
              </a:outerShdw>
            </a:effectLst>
            <a:latin typeface="Alexandria Medium" pitchFamily="2" charset="-78"/>
            <a:cs typeface="Alexandria Medium" pitchFamily="2" charset="-78"/>
          </a:endParaRPr>
        </a:p>
      </dsp:txBody>
      <dsp:txXfrm>
        <a:off x="2577729" y="1245881"/>
        <a:ext cx="1438854" cy="1438854"/>
      </dsp:txXfrm>
    </dsp:sp>
    <dsp:sp modelId="{059BD4B1-CB36-4F8D-A1CF-FCACEFF1353E}">
      <dsp:nvSpPr>
        <dsp:cNvPr id="0" name=""/>
        <dsp:cNvSpPr/>
      </dsp:nvSpPr>
      <dsp:spPr>
        <a:xfrm>
          <a:off x="2602948" y="47913"/>
          <a:ext cx="1388416" cy="1201637"/>
        </a:xfrm>
        <a:prstGeom prst="ellipse">
          <a:avLst/>
        </a:prstGeom>
        <a:solidFill>
          <a:schemeClr val="accent5">
            <a:shade val="80000"/>
            <a:alpha val="50000"/>
            <a:hueOff val="-19"/>
            <a:satOff val="4005"/>
            <a:lumOff val="1927"/>
            <a:alphaOff val="-1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marL="0" lvl="0" indent="0" algn="ctr" defTabSz="889000" rtl="1">
            <a:lnSpc>
              <a:spcPct val="90000"/>
            </a:lnSpc>
            <a:spcBef>
              <a:spcPct val="0"/>
            </a:spcBef>
            <a:spcAft>
              <a:spcPct val="35000"/>
            </a:spcAft>
            <a:buNone/>
          </a:pPr>
          <a:r>
            <a:rPr lang="ar-SA" sz="2000" b="1" kern="1200" dirty="0">
              <a:latin typeface="Alexandria Light" pitchFamily="2" charset="-78"/>
              <a:cs typeface="Alexandria Light" pitchFamily="2" charset="-78"/>
            </a:rPr>
            <a:t>الثابت</a:t>
          </a:r>
          <a:endParaRPr lang="ar-SA" sz="900" b="1" kern="1200" dirty="0">
            <a:latin typeface="Alexandria Medium" pitchFamily="2" charset="-78"/>
            <a:cs typeface="Alexandria Medium" pitchFamily="2" charset="-78"/>
          </a:endParaRPr>
        </a:p>
      </dsp:txBody>
      <dsp:txXfrm>
        <a:off x="2806277" y="223889"/>
        <a:ext cx="981758" cy="849685"/>
      </dsp:txXfrm>
    </dsp:sp>
    <dsp:sp modelId="{485D891D-4A25-4487-A330-087E4E550EEA}">
      <dsp:nvSpPr>
        <dsp:cNvPr id="0" name=""/>
        <dsp:cNvSpPr/>
      </dsp:nvSpPr>
      <dsp:spPr>
        <a:xfrm>
          <a:off x="3847054" y="2033461"/>
          <a:ext cx="1193193" cy="1202115"/>
        </a:xfrm>
        <a:prstGeom prst="ellipse">
          <a:avLst/>
        </a:prstGeom>
        <a:solidFill>
          <a:schemeClr val="accent5">
            <a:shade val="80000"/>
            <a:alpha val="50000"/>
            <a:hueOff val="-38"/>
            <a:satOff val="8010"/>
            <a:lumOff val="3853"/>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rtl="1">
            <a:lnSpc>
              <a:spcPct val="90000"/>
            </a:lnSpc>
            <a:spcBef>
              <a:spcPct val="0"/>
            </a:spcBef>
            <a:spcAft>
              <a:spcPct val="35000"/>
            </a:spcAft>
            <a:buNone/>
          </a:pPr>
          <a:r>
            <a:rPr lang="ar-SA" sz="1600" b="1" kern="1200" dirty="0">
              <a:latin typeface="Alexandria Medium" pitchFamily="2" charset="-78"/>
              <a:cs typeface="Alexandria Medium" pitchFamily="2" charset="-78"/>
            </a:rPr>
            <a:t>المتحرك</a:t>
          </a:r>
          <a:endParaRPr lang="ar-SA" sz="1000" kern="1200" dirty="0">
            <a:latin typeface="Alexandria Medium" pitchFamily="2" charset="-78"/>
            <a:cs typeface="Alexandria Medium" pitchFamily="2" charset="-78"/>
          </a:endParaRPr>
        </a:p>
      </dsp:txBody>
      <dsp:txXfrm>
        <a:off x="4021793" y="2209507"/>
        <a:ext cx="843715" cy="850023"/>
      </dsp:txXfrm>
    </dsp:sp>
    <dsp:sp modelId="{D570C0E2-27A5-4747-B49F-D73EDD4CFEA9}">
      <dsp:nvSpPr>
        <dsp:cNvPr id="0" name=""/>
        <dsp:cNvSpPr/>
      </dsp:nvSpPr>
      <dsp:spPr>
        <a:xfrm>
          <a:off x="1509141" y="2004261"/>
          <a:ext cx="1283041" cy="1260516"/>
        </a:xfrm>
        <a:prstGeom prst="ellipse">
          <a:avLst/>
        </a:prstGeom>
        <a:solidFill>
          <a:schemeClr val="accent5">
            <a:shade val="80000"/>
            <a:alpha val="50000"/>
            <a:hueOff val="-57"/>
            <a:satOff val="12015"/>
            <a:lumOff val="5780"/>
            <a:alphaOff val="-3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0320" tIns="20320" rIns="20320" bIns="20320" numCol="1" spcCol="1270" anchor="ctr" anchorCtr="0">
          <a:noAutofit/>
        </a:bodyPr>
        <a:lstStyle/>
        <a:p>
          <a:pPr marL="0" lvl="0" indent="0" algn="ctr" defTabSz="711200" rtl="1">
            <a:lnSpc>
              <a:spcPct val="90000"/>
            </a:lnSpc>
            <a:spcBef>
              <a:spcPct val="0"/>
            </a:spcBef>
            <a:spcAft>
              <a:spcPct val="35000"/>
            </a:spcAft>
            <a:buNone/>
          </a:pPr>
          <a:r>
            <a:rPr lang="ar-SA" sz="1600" b="1" kern="1200" dirty="0">
              <a:latin typeface="Alexandria Medium" pitchFamily="2" charset="-78"/>
              <a:cs typeface="Alexandria Medium" pitchFamily="2" charset="-78"/>
            </a:rPr>
            <a:t>التفاعلي</a:t>
          </a:r>
          <a:endParaRPr lang="ar-SA" sz="1050" kern="1200" dirty="0">
            <a:latin typeface="Alexandria Medium" pitchFamily="2" charset="-78"/>
            <a:cs typeface="Alexandria Medium" pitchFamily="2" charset="-78"/>
          </a:endParaRPr>
        </a:p>
      </dsp:txBody>
      <dsp:txXfrm>
        <a:off x="1697038" y="2188859"/>
        <a:ext cx="907247" cy="89132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4FF3DE-E461-4936-AC88-E9E0798F6D3E}">
      <dsp:nvSpPr>
        <dsp:cNvPr id="0" name=""/>
        <dsp:cNvSpPr/>
      </dsp:nvSpPr>
      <dsp:spPr>
        <a:xfrm>
          <a:off x="5124426" y="1606774"/>
          <a:ext cx="4733440" cy="1081949"/>
        </a:xfrm>
        <a:custGeom>
          <a:avLst/>
          <a:gdLst/>
          <a:ahLst/>
          <a:cxnLst/>
          <a:rect l="0" t="0" r="0" b="0"/>
          <a:pathLst>
            <a:path>
              <a:moveTo>
                <a:pt x="0" y="0"/>
              </a:moveTo>
              <a:lnTo>
                <a:pt x="0" y="981137"/>
              </a:lnTo>
              <a:lnTo>
                <a:pt x="4733440" y="981137"/>
              </a:lnTo>
              <a:lnTo>
                <a:pt x="4733440" y="1081949"/>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6D29540-693E-44A2-BB02-DE4C70AD2CB3}">
      <dsp:nvSpPr>
        <dsp:cNvPr id="0" name=""/>
        <dsp:cNvSpPr/>
      </dsp:nvSpPr>
      <dsp:spPr>
        <a:xfrm>
          <a:off x="5124426" y="1606774"/>
          <a:ext cx="3403390" cy="1081949"/>
        </a:xfrm>
        <a:custGeom>
          <a:avLst/>
          <a:gdLst/>
          <a:ahLst/>
          <a:cxnLst/>
          <a:rect l="0" t="0" r="0" b="0"/>
          <a:pathLst>
            <a:path>
              <a:moveTo>
                <a:pt x="0" y="0"/>
              </a:moveTo>
              <a:lnTo>
                <a:pt x="0" y="981137"/>
              </a:lnTo>
              <a:lnTo>
                <a:pt x="3403390" y="981137"/>
              </a:lnTo>
              <a:lnTo>
                <a:pt x="3403390" y="1081949"/>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E877114-B701-4170-9E16-032C8013D244}">
      <dsp:nvSpPr>
        <dsp:cNvPr id="0" name=""/>
        <dsp:cNvSpPr/>
      </dsp:nvSpPr>
      <dsp:spPr>
        <a:xfrm>
          <a:off x="5124426" y="1606774"/>
          <a:ext cx="2073340" cy="1081949"/>
        </a:xfrm>
        <a:custGeom>
          <a:avLst/>
          <a:gdLst/>
          <a:ahLst/>
          <a:cxnLst/>
          <a:rect l="0" t="0" r="0" b="0"/>
          <a:pathLst>
            <a:path>
              <a:moveTo>
                <a:pt x="0" y="0"/>
              </a:moveTo>
              <a:lnTo>
                <a:pt x="0" y="981137"/>
              </a:lnTo>
              <a:lnTo>
                <a:pt x="2073340" y="981137"/>
              </a:lnTo>
              <a:lnTo>
                <a:pt x="2073340" y="1081949"/>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AFA61F8-7248-4093-8172-0BC1704E7839}">
      <dsp:nvSpPr>
        <dsp:cNvPr id="0" name=""/>
        <dsp:cNvSpPr/>
      </dsp:nvSpPr>
      <dsp:spPr>
        <a:xfrm>
          <a:off x="5124426" y="1606774"/>
          <a:ext cx="743290" cy="1081949"/>
        </a:xfrm>
        <a:custGeom>
          <a:avLst/>
          <a:gdLst/>
          <a:ahLst/>
          <a:cxnLst/>
          <a:rect l="0" t="0" r="0" b="0"/>
          <a:pathLst>
            <a:path>
              <a:moveTo>
                <a:pt x="0" y="0"/>
              </a:moveTo>
              <a:lnTo>
                <a:pt x="0" y="981137"/>
              </a:lnTo>
              <a:lnTo>
                <a:pt x="743290" y="981137"/>
              </a:lnTo>
              <a:lnTo>
                <a:pt x="743290" y="1081949"/>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69EBABB-1F57-40B0-8411-5E5152C3F356}">
      <dsp:nvSpPr>
        <dsp:cNvPr id="0" name=""/>
        <dsp:cNvSpPr/>
      </dsp:nvSpPr>
      <dsp:spPr>
        <a:xfrm>
          <a:off x="4537666" y="1606774"/>
          <a:ext cx="586760" cy="1081949"/>
        </a:xfrm>
        <a:custGeom>
          <a:avLst/>
          <a:gdLst/>
          <a:ahLst/>
          <a:cxnLst/>
          <a:rect l="0" t="0" r="0" b="0"/>
          <a:pathLst>
            <a:path>
              <a:moveTo>
                <a:pt x="586760" y="0"/>
              </a:moveTo>
              <a:lnTo>
                <a:pt x="586760" y="981137"/>
              </a:lnTo>
              <a:lnTo>
                <a:pt x="0" y="981137"/>
              </a:lnTo>
              <a:lnTo>
                <a:pt x="0" y="1081949"/>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FF170A4-181E-479A-8A4C-5F2F9DA33DA5}">
      <dsp:nvSpPr>
        <dsp:cNvPr id="0" name=""/>
        <dsp:cNvSpPr/>
      </dsp:nvSpPr>
      <dsp:spPr>
        <a:xfrm>
          <a:off x="3207616" y="1606774"/>
          <a:ext cx="1916810" cy="1081949"/>
        </a:xfrm>
        <a:custGeom>
          <a:avLst/>
          <a:gdLst/>
          <a:ahLst/>
          <a:cxnLst/>
          <a:rect l="0" t="0" r="0" b="0"/>
          <a:pathLst>
            <a:path>
              <a:moveTo>
                <a:pt x="1916810" y="0"/>
              </a:moveTo>
              <a:lnTo>
                <a:pt x="1916810" y="981137"/>
              </a:lnTo>
              <a:lnTo>
                <a:pt x="0" y="981137"/>
              </a:lnTo>
              <a:lnTo>
                <a:pt x="0" y="1081949"/>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E64149-431F-4AB0-8CEF-A09445087940}">
      <dsp:nvSpPr>
        <dsp:cNvPr id="0" name=""/>
        <dsp:cNvSpPr/>
      </dsp:nvSpPr>
      <dsp:spPr>
        <a:xfrm>
          <a:off x="1877566" y="1606774"/>
          <a:ext cx="3246860" cy="1081949"/>
        </a:xfrm>
        <a:custGeom>
          <a:avLst/>
          <a:gdLst/>
          <a:ahLst/>
          <a:cxnLst/>
          <a:rect l="0" t="0" r="0" b="0"/>
          <a:pathLst>
            <a:path>
              <a:moveTo>
                <a:pt x="3246860" y="0"/>
              </a:moveTo>
              <a:lnTo>
                <a:pt x="3246860" y="981137"/>
              </a:lnTo>
              <a:lnTo>
                <a:pt x="0" y="981137"/>
              </a:lnTo>
              <a:lnTo>
                <a:pt x="0" y="1081949"/>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BB42221-71E0-4EBE-B2EA-701E3E5AF779}">
      <dsp:nvSpPr>
        <dsp:cNvPr id="0" name=""/>
        <dsp:cNvSpPr/>
      </dsp:nvSpPr>
      <dsp:spPr>
        <a:xfrm>
          <a:off x="547516" y="1606774"/>
          <a:ext cx="4576910" cy="1081949"/>
        </a:xfrm>
        <a:custGeom>
          <a:avLst/>
          <a:gdLst/>
          <a:ahLst/>
          <a:cxnLst/>
          <a:rect l="0" t="0" r="0" b="0"/>
          <a:pathLst>
            <a:path>
              <a:moveTo>
                <a:pt x="4576910" y="0"/>
              </a:moveTo>
              <a:lnTo>
                <a:pt x="4576910" y="981137"/>
              </a:lnTo>
              <a:lnTo>
                <a:pt x="0" y="981137"/>
              </a:lnTo>
              <a:lnTo>
                <a:pt x="0" y="1081949"/>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0942F75-5E75-4B9F-8489-00CB9EE6DEC0}">
      <dsp:nvSpPr>
        <dsp:cNvPr id="0" name=""/>
        <dsp:cNvSpPr/>
      </dsp:nvSpPr>
      <dsp:spPr>
        <a:xfrm>
          <a:off x="2639888" y="110339"/>
          <a:ext cx="4969075" cy="149643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240AF5-8FD7-4A61-9AAF-28830FA04E0F}">
      <dsp:nvSpPr>
        <dsp:cNvPr id="0" name=""/>
        <dsp:cNvSpPr/>
      </dsp:nvSpPr>
      <dsp:spPr>
        <a:xfrm>
          <a:off x="2760802" y="225207"/>
          <a:ext cx="4969075" cy="1496434"/>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rtl="1">
            <a:lnSpc>
              <a:spcPct val="150000"/>
            </a:lnSpc>
            <a:spcBef>
              <a:spcPct val="0"/>
            </a:spcBef>
            <a:spcAft>
              <a:spcPct val="35000"/>
            </a:spcAft>
            <a:buNone/>
          </a:pPr>
          <a:r>
            <a:rPr lang="ar-SA" sz="2000" b="0" kern="1200" dirty="0">
              <a:latin typeface="Alexandria Light" pitchFamily="2" charset="-78"/>
              <a:cs typeface="Alexandria Light" pitchFamily="2" charset="-78"/>
            </a:rPr>
            <a:t>أنواع </a:t>
          </a:r>
          <a:r>
            <a:rPr lang="ar-SA" sz="2000" b="0" kern="1200" dirty="0" err="1">
              <a:latin typeface="Alexandria Light" pitchFamily="2" charset="-78"/>
              <a:cs typeface="Alexandria Light" pitchFamily="2" charset="-78"/>
            </a:rPr>
            <a:t>الإنفوجرافيك</a:t>
          </a:r>
          <a:r>
            <a:rPr lang="ar-SA" sz="2000" b="0" kern="1200" dirty="0">
              <a:latin typeface="Alexandria Light" pitchFamily="2" charset="-78"/>
              <a:cs typeface="Alexandria Light" pitchFamily="2" charset="-78"/>
            </a:rPr>
            <a:t> من حيث الشكل والتخطيط:</a:t>
          </a:r>
        </a:p>
      </dsp:txBody>
      <dsp:txXfrm>
        <a:off x="2804631" y="269036"/>
        <a:ext cx="4881417" cy="1408776"/>
      </dsp:txXfrm>
    </dsp:sp>
    <dsp:sp modelId="{99D81749-63B0-4025-B39F-F7D80EA79BA2}">
      <dsp:nvSpPr>
        <dsp:cNvPr id="0" name=""/>
        <dsp:cNvSpPr/>
      </dsp:nvSpPr>
      <dsp:spPr>
        <a:xfrm>
          <a:off x="3405" y="2688724"/>
          <a:ext cx="1088222" cy="691021"/>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A5026F-2475-4A5C-8FF5-749BD52018F6}">
      <dsp:nvSpPr>
        <dsp:cNvPr id="0" name=""/>
        <dsp:cNvSpPr/>
      </dsp:nvSpPr>
      <dsp:spPr>
        <a:xfrm>
          <a:off x="124318" y="2803592"/>
          <a:ext cx="1088222" cy="691021"/>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1">
            <a:lnSpc>
              <a:spcPct val="90000"/>
            </a:lnSpc>
            <a:spcBef>
              <a:spcPct val="0"/>
            </a:spcBef>
            <a:spcAft>
              <a:spcPct val="35000"/>
            </a:spcAft>
            <a:buNone/>
          </a:pPr>
          <a:r>
            <a:rPr lang="ar-SA" sz="1800" kern="1200" dirty="0">
              <a:latin typeface="Alexandria Light" pitchFamily="2" charset="-78"/>
              <a:cs typeface="Alexandria Light" pitchFamily="2" charset="-78"/>
            </a:rPr>
            <a:t>شعاعي</a:t>
          </a:r>
        </a:p>
      </dsp:txBody>
      <dsp:txXfrm>
        <a:off x="144557" y="2823831"/>
        <a:ext cx="1047744" cy="650543"/>
      </dsp:txXfrm>
    </dsp:sp>
    <dsp:sp modelId="{016C7954-EE20-4613-9FC0-DFF4A582C09B}">
      <dsp:nvSpPr>
        <dsp:cNvPr id="0" name=""/>
        <dsp:cNvSpPr/>
      </dsp:nvSpPr>
      <dsp:spPr>
        <a:xfrm>
          <a:off x="1333455" y="2688724"/>
          <a:ext cx="1088222" cy="691021"/>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3AA85F-7261-438A-B0CF-CCB309D234D8}">
      <dsp:nvSpPr>
        <dsp:cNvPr id="0" name=""/>
        <dsp:cNvSpPr/>
      </dsp:nvSpPr>
      <dsp:spPr>
        <a:xfrm>
          <a:off x="1454368" y="2803592"/>
          <a:ext cx="1088222" cy="691021"/>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1">
            <a:lnSpc>
              <a:spcPct val="90000"/>
            </a:lnSpc>
            <a:spcBef>
              <a:spcPct val="0"/>
            </a:spcBef>
            <a:spcAft>
              <a:spcPct val="35000"/>
            </a:spcAft>
            <a:buNone/>
          </a:pPr>
          <a:r>
            <a:rPr lang="ar-SA" sz="1800" kern="1200" dirty="0">
              <a:latin typeface="Alexandria Light" pitchFamily="2" charset="-78"/>
              <a:cs typeface="Alexandria Light" pitchFamily="2" charset="-78"/>
            </a:rPr>
            <a:t>جداول</a:t>
          </a:r>
        </a:p>
      </dsp:txBody>
      <dsp:txXfrm>
        <a:off x="1474607" y="2823831"/>
        <a:ext cx="1047744" cy="650543"/>
      </dsp:txXfrm>
    </dsp:sp>
    <dsp:sp modelId="{5AF1A5DF-09C9-400E-AE0C-ADF75DC6818A}">
      <dsp:nvSpPr>
        <dsp:cNvPr id="0" name=""/>
        <dsp:cNvSpPr/>
      </dsp:nvSpPr>
      <dsp:spPr>
        <a:xfrm>
          <a:off x="2663505" y="2688724"/>
          <a:ext cx="1088222" cy="691021"/>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5B09A5-A778-48AD-B641-1CA4859447EC}">
      <dsp:nvSpPr>
        <dsp:cNvPr id="0" name=""/>
        <dsp:cNvSpPr/>
      </dsp:nvSpPr>
      <dsp:spPr>
        <a:xfrm>
          <a:off x="2784418" y="2803592"/>
          <a:ext cx="1088222" cy="691021"/>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1">
            <a:lnSpc>
              <a:spcPct val="90000"/>
            </a:lnSpc>
            <a:spcBef>
              <a:spcPct val="0"/>
            </a:spcBef>
            <a:spcAft>
              <a:spcPct val="35000"/>
            </a:spcAft>
            <a:buNone/>
          </a:pPr>
          <a:r>
            <a:rPr lang="ar-SA" sz="1800" kern="1200" dirty="0">
              <a:latin typeface="Alexandria Light" pitchFamily="2" charset="-78"/>
              <a:cs typeface="Alexandria Light" pitchFamily="2" charset="-78"/>
            </a:rPr>
            <a:t>خرائط</a:t>
          </a:r>
        </a:p>
      </dsp:txBody>
      <dsp:txXfrm>
        <a:off x="2804657" y="2823831"/>
        <a:ext cx="1047744" cy="650543"/>
      </dsp:txXfrm>
    </dsp:sp>
    <dsp:sp modelId="{D81BB14B-D946-411C-BDBB-93B2A5FBC922}">
      <dsp:nvSpPr>
        <dsp:cNvPr id="0" name=""/>
        <dsp:cNvSpPr/>
      </dsp:nvSpPr>
      <dsp:spPr>
        <a:xfrm>
          <a:off x="3993555" y="2688724"/>
          <a:ext cx="1088222" cy="691021"/>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EC4741-E245-4E1F-B8A7-18D5F82FF213}">
      <dsp:nvSpPr>
        <dsp:cNvPr id="0" name=""/>
        <dsp:cNvSpPr/>
      </dsp:nvSpPr>
      <dsp:spPr>
        <a:xfrm>
          <a:off x="4114468" y="2803592"/>
          <a:ext cx="1088222" cy="691021"/>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1">
            <a:lnSpc>
              <a:spcPct val="90000"/>
            </a:lnSpc>
            <a:spcBef>
              <a:spcPct val="0"/>
            </a:spcBef>
            <a:spcAft>
              <a:spcPct val="35000"/>
            </a:spcAft>
            <a:buNone/>
          </a:pPr>
          <a:r>
            <a:rPr lang="ar-SA" sz="1800" kern="1200" dirty="0">
              <a:latin typeface="Alexandria Light" pitchFamily="2" charset="-78"/>
              <a:cs typeface="Alexandria Light" pitchFamily="2" charset="-78"/>
            </a:rPr>
            <a:t>قوائم</a:t>
          </a:r>
        </a:p>
      </dsp:txBody>
      <dsp:txXfrm>
        <a:off x="4134707" y="2823831"/>
        <a:ext cx="1047744" cy="650543"/>
      </dsp:txXfrm>
    </dsp:sp>
    <dsp:sp modelId="{F747E765-56A6-4B9C-9880-94F9CEF039B8}">
      <dsp:nvSpPr>
        <dsp:cNvPr id="0" name=""/>
        <dsp:cNvSpPr/>
      </dsp:nvSpPr>
      <dsp:spPr>
        <a:xfrm>
          <a:off x="5323605" y="2688724"/>
          <a:ext cx="1088222" cy="691021"/>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9B5A24-8CBF-4431-BECC-0A679155425F}">
      <dsp:nvSpPr>
        <dsp:cNvPr id="0" name=""/>
        <dsp:cNvSpPr/>
      </dsp:nvSpPr>
      <dsp:spPr>
        <a:xfrm>
          <a:off x="5444518" y="2803592"/>
          <a:ext cx="1088222" cy="691021"/>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1">
            <a:lnSpc>
              <a:spcPct val="90000"/>
            </a:lnSpc>
            <a:spcBef>
              <a:spcPct val="0"/>
            </a:spcBef>
            <a:spcAft>
              <a:spcPct val="35000"/>
            </a:spcAft>
            <a:buNone/>
          </a:pPr>
          <a:r>
            <a:rPr lang="ar-SA" sz="1800" kern="1200" dirty="0">
              <a:latin typeface="Alexandria Light" pitchFamily="2" charset="-78"/>
              <a:cs typeface="Alexandria Light" pitchFamily="2" charset="-78"/>
            </a:rPr>
            <a:t>رسوم توضيحية</a:t>
          </a:r>
        </a:p>
      </dsp:txBody>
      <dsp:txXfrm>
        <a:off x="5464757" y="2823831"/>
        <a:ext cx="1047744" cy="650543"/>
      </dsp:txXfrm>
    </dsp:sp>
    <dsp:sp modelId="{3AB709AE-DA25-4349-A1D3-E28471BAE6FD}">
      <dsp:nvSpPr>
        <dsp:cNvPr id="0" name=""/>
        <dsp:cNvSpPr/>
      </dsp:nvSpPr>
      <dsp:spPr>
        <a:xfrm>
          <a:off x="6653655" y="2688724"/>
          <a:ext cx="1088222" cy="691021"/>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653319-3061-4C5B-A2E9-476C0E89C287}">
      <dsp:nvSpPr>
        <dsp:cNvPr id="0" name=""/>
        <dsp:cNvSpPr/>
      </dsp:nvSpPr>
      <dsp:spPr>
        <a:xfrm>
          <a:off x="6774569" y="2803592"/>
          <a:ext cx="1088222" cy="691021"/>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1">
            <a:lnSpc>
              <a:spcPct val="90000"/>
            </a:lnSpc>
            <a:spcBef>
              <a:spcPct val="0"/>
            </a:spcBef>
            <a:spcAft>
              <a:spcPct val="35000"/>
            </a:spcAft>
            <a:buNone/>
          </a:pPr>
          <a:r>
            <a:rPr lang="ar-SA" sz="1800" kern="1200" dirty="0">
              <a:latin typeface="Alexandria Light" pitchFamily="2" charset="-78"/>
              <a:cs typeface="Alexandria Light" pitchFamily="2" charset="-78"/>
            </a:rPr>
            <a:t>مخطط بياني</a:t>
          </a:r>
        </a:p>
      </dsp:txBody>
      <dsp:txXfrm>
        <a:off x="6794808" y="2823831"/>
        <a:ext cx="1047744" cy="650543"/>
      </dsp:txXfrm>
    </dsp:sp>
    <dsp:sp modelId="{DC5A26A8-EF43-42C7-9395-2FE9A92BC809}">
      <dsp:nvSpPr>
        <dsp:cNvPr id="0" name=""/>
        <dsp:cNvSpPr/>
      </dsp:nvSpPr>
      <dsp:spPr>
        <a:xfrm>
          <a:off x="7983705" y="2688724"/>
          <a:ext cx="1088222" cy="691021"/>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061DCF-D4B5-4608-8443-492971F186E1}">
      <dsp:nvSpPr>
        <dsp:cNvPr id="0" name=""/>
        <dsp:cNvSpPr/>
      </dsp:nvSpPr>
      <dsp:spPr>
        <a:xfrm>
          <a:off x="8104619" y="2803592"/>
          <a:ext cx="1088222" cy="691021"/>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1">
            <a:lnSpc>
              <a:spcPct val="90000"/>
            </a:lnSpc>
            <a:spcBef>
              <a:spcPct val="0"/>
            </a:spcBef>
            <a:spcAft>
              <a:spcPct val="35000"/>
            </a:spcAft>
            <a:buNone/>
          </a:pPr>
          <a:r>
            <a:rPr lang="ar-SA" sz="1800" kern="1200" dirty="0">
              <a:latin typeface="Alexandria Light" pitchFamily="2" charset="-78"/>
              <a:cs typeface="Alexandria Light" pitchFamily="2" charset="-78"/>
            </a:rPr>
            <a:t>علاقات </a:t>
          </a:r>
        </a:p>
      </dsp:txBody>
      <dsp:txXfrm>
        <a:off x="8124858" y="2823831"/>
        <a:ext cx="1047744" cy="650543"/>
      </dsp:txXfrm>
    </dsp:sp>
    <dsp:sp modelId="{2BFC80C4-223D-44D6-B173-549A89BF7F28}">
      <dsp:nvSpPr>
        <dsp:cNvPr id="0" name=""/>
        <dsp:cNvSpPr/>
      </dsp:nvSpPr>
      <dsp:spPr>
        <a:xfrm>
          <a:off x="9313755" y="2688724"/>
          <a:ext cx="1088222" cy="691021"/>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8318DF-64E1-433E-817C-05BE12E8184D}">
      <dsp:nvSpPr>
        <dsp:cNvPr id="0" name=""/>
        <dsp:cNvSpPr/>
      </dsp:nvSpPr>
      <dsp:spPr>
        <a:xfrm>
          <a:off x="9434669" y="2803592"/>
          <a:ext cx="1088222" cy="691021"/>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1">
            <a:lnSpc>
              <a:spcPct val="90000"/>
            </a:lnSpc>
            <a:spcBef>
              <a:spcPct val="0"/>
            </a:spcBef>
            <a:spcAft>
              <a:spcPct val="35000"/>
            </a:spcAft>
            <a:buNone/>
          </a:pPr>
          <a:r>
            <a:rPr lang="ar-SA" sz="1800" kern="1200">
              <a:latin typeface="Alexandria Light" pitchFamily="2" charset="-78"/>
              <a:cs typeface="Alexandria Light" pitchFamily="2" charset="-78"/>
            </a:rPr>
            <a:t>تدرج بيانات</a:t>
          </a:r>
          <a:endParaRPr lang="ar-SA" sz="1800" kern="1200"/>
        </a:p>
      </dsp:txBody>
      <dsp:txXfrm>
        <a:off x="9454908" y="2823831"/>
        <a:ext cx="1047744" cy="65054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E397A6-E991-4A0D-A3DB-0ED2A07B4E96}">
      <dsp:nvSpPr>
        <dsp:cNvPr id="0" name=""/>
        <dsp:cNvSpPr/>
      </dsp:nvSpPr>
      <dsp:spPr>
        <a:xfrm>
          <a:off x="5104525" y="658811"/>
          <a:ext cx="4652087" cy="1139363"/>
        </a:xfrm>
        <a:custGeom>
          <a:avLst/>
          <a:gdLst/>
          <a:ahLst/>
          <a:cxnLst/>
          <a:rect l="0" t="0" r="0" b="0"/>
          <a:pathLst>
            <a:path>
              <a:moveTo>
                <a:pt x="0" y="0"/>
              </a:moveTo>
              <a:lnTo>
                <a:pt x="0" y="1024088"/>
              </a:lnTo>
              <a:lnTo>
                <a:pt x="4652087" y="1024088"/>
              </a:lnTo>
              <a:lnTo>
                <a:pt x="4652087" y="1139363"/>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A31D619-6F26-4EC9-A8FA-76076E2BCC72}">
      <dsp:nvSpPr>
        <dsp:cNvPr id="0" name=""/>
        <dsp:cNvSpPr/>
      </dsp:nvSpPr>
      <dsp:spPr>
        <a:xfrm>
          <a:off x="5104525" y="658811"/>
          <a:ext cx="3131222" cy="1139363"/>
        </a:xfrm>
        <a:custGeom>
          <a:avLst/>
          <a:gdLst/>
          <a:ahLst/>
          <a:cxnLst/>
          <a:rect l="0" t="0" r="0" b="0"/>
          <a:pathLst>
            <a:path>
              <a:moveTo>
                <a:pt x="0" y="0"/>
              </a:moveTo>
              <a:lnTo>
                <a:pt x="0" y="1024088"/>
              </a:lnTo>
              <a:lnTo>
                <a:pt x="3131222" y="1024088"/>
              </a:lnTo>
              <a:lnTo>
                <a:pt x="3131222" y="1139363"/>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9B519E7-A1AE-413A-A109-3EDCEB51C9FC}">
      <dsp:nvSpPr>
        <dsp:cNvPr id="0" name=""/>
        <dsp:cNvSpPr/>
      </dsp:nvSpPr>
      <dsp:spPr>
        <a:xfrm>
          <a:off x="5104525" y="658811"/>
          <a:ext cx="1610358" cy="1139363"/>
        </a:xfrm>
        <a:custGeom>
          <a:avLst/>
          <a:gdLst/>
          <a:ahLst/>
          <a:cxnLst/>
          <a:rect l="0" t="0" r="0" b="0"/>
          <a:pathLst>
            <a:path>
              <a:moveTo>
                <a:pt x="0" y="0"/>
              </a:moveTo>
              <a:lnTo>
                <a:pt x="0" y="1024088"/>
              </a:lnTo>
              <a:lnTo>
                <a:pt x="1610358" y="1024088"/>
              </a:lnTo>
              <a:lnTo>
                <a:pt x="1610358" y="1139363"/>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4E235CF-7F57-4480-8959-45F88BD557F0}">
      <dsp:nvSpPr>
        <dsp:cNvPr id="0" name=""/>
        <dsp:cNvSpPr/>
      </dsp:nvSpPr>
      <dsp:spPr>
        <a:xfrm>
          <a:off x="5058805" y="658811"/>
          <a:ext cx="91440" cy="1139363"/>
        </a:xfrm>
        <a:custGeom>
          <a:avLst/>
          <a:gdLst/>
          <a:ahLst/>
          <a:cxnLst/>
          <a:rect l="0" t="0" r="0" b="0"/>
          <a:pathLst>
            <a:path>
              <a:moveTo>
                <a:pt x="45720" y="0"/>
              </a:moveTo>
              <a:lnTo>
                <a:pt x="45720" y="1024088"/>
              </a:lnTo>
              <a:lnTo>
                <a:pt x="135213" y="1024088"/>
              </a:lnTo>
              <a:lnTo>
                <a:pt x="135213" y="1139363"/>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CE66A2D-1243-4969-9A8E-680C2059DD9C}">
      <dsp:nvSpPr>
        <dsp:cNvPr id="0" name=""/>
        <dsp:cNvSpPr/>
      </dsp:nvSpPr>
      <dsp:spPr>
        <a:xfrm>
          <a:off x="3673153" y="658811"/>
          <a:ext cx="1431371" cy="1139363"/>
        </a:xfrm>
        <a:custGeom>
          <a:avLst/>
          <a:gdLst/>
          <a:ahLst/>
          <a:cxnLst/>
          <a:rect l="0" t="0" r="0" b="0"/>
          <a:pathLst>
            <a:path>
              <a:moveTo>
                <a:pt x="1431371" y="0"/>
              </a:moveTo>
              <a:lnTo>
                <a:pt x="1431371" y="1024088"/>
              </a:lnTo>
              <a:lnTo>
                <a:pt x="0" y="1024088"/>
              </a:lnTo>
              <a:lnTo>
                <a:pt x="0" y="1139363"/>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9DC2F98-87CA-4D3B-8637-AD528EE00C65}">
      <dsp:nvSpPr>
        <dsp:cNvPr id="0" name=""/>
        <dsp:cNvSpPr/>
      </dsp:nvSpPr>
      <dsp:spPr>
        <a:xfrm>
          <a:off x="2152288" y="658811"/>
          <a:ext cx="2952236" cy="1139363"/>
        </a:xfrm>
        <a:custGeom>
          <a:avLst/>
          <a:gdLst/>
          <a:ahLst/>
          <a:cxnLst/>
          <a:rect l="0" t="0" r="0" b="0"/>
          <a:pathLst>
            <a:path>
              <a:moveTo>
                <a:pt x="2952236" y="0"/>
              </a:moveTo>
              <a:lnTo>
                <a:pt x="2952236" y="1024088"/>
              </a:lnTo>
              <a:lnTo>
                <a:pt x="0" y="1024088"/>
              </a:lnTo>
              <a:lnTo>
                <a:pt x="0" y="1139363"/>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E717184-CC31-4C7D-8E9C-FDE7E8AED0DE}">
      <dsp:nvSpPr>
        <dsp:cNvPr id="0" name=""/>
        <dsp:cNvSpPr/>
      </dsp:nvSpPr>
      <dsp:spPr>
        <a:xfrm>
          <a:off x="631423" y="658811"/>
          <a:ext cx="4473101" cy="1139363"/>
        </a:xfrm>
        <a:custGeom>
          <a:avLst/>
          <a:gdLst/>
          <a:ahLst/>
          <a:cxnLst/>
          <a:rect l="0" t="0" r="0" b="0"/>
          <a:pathLst>
            <a:path>
              <a:moveTo>
                <a:pt x="4473101" y="0"/>
              </a:moveTo>
              <a:lnTo>
                <a:pt x="4473101" y="1024088"/>
              </a:lnTo>
              <a:lnTo>
                <a:pt x="0" y="1024088"/>
              </a:lnTo>
              <a:lnTo>
                <a:pt x="0" y="1139363"/>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0942F75-5E75-4B9F-8489-00CB9EE6DEC0}">
      <dsp:nvSpPr>
        <dsp:cNvPr id="0" name=""/>
        <dsp:cNvSpPr/>
      </dsp:nvSpPr>
      <dsp:spPr>
        <a:xfrm>
          <a:off x="2920160" y="-131347"/>
          <a:ext cx="4368730" cy="790158"/>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240AF5-8FD7-4A61-9AAF-28830FA04E0F}">
      <dsp:nvSpPr>
        <dsp:cNvPr id="0" name=""/>
        <dsp:cNvSpPr/>
      </dsp:nvSpPr>
      <dsp:spPr>
        <a:xfrm>
          <a:off x="3058420" y="0"/>
          <a:ext cx="4368730" cy="790158"/>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1">
            <a:lnSpc>
              <a:spcPct val="90000"/>
            </a:lnSpc>
            <a:spcBef>
              <a:spcPct val="0"/>
            </a:spcBef>
            <a:spcAft>
              <a:spcPct val="35000"/>
            </a:spcAft>
            <a:buNone/>
          </a:pPr>
          <a:r>
            <a:rPr lang="ar-SA" sz="2200" kern="1200" dirty="0">
              <a:latin typeface="Alexandria Light" pitchFamily="2" charset="-78"/>
              <a:cs typeface="Alexandria Light" pitchFamily="2" charset="-78"/>
            </a:rPr>
            <a:t>أنواع </a:t>
          </a:r>
          <a:r>
            <a:rPr lang="ar-SA" sz="2200" kern="1200" dirty="0" err="1">
              <a:latin typeface="Alexandria Light" pitchFamily="2" charset="-78"/>
              <a:cs typeface="Alexandria Light" pitchFamily="2" charset="-78"/>
            </a:rPr>
            <a:t>الإنفوجرافيك</a:t>
          </a:r>
          <a:r>
            <a:rPr lang="ar-SA" sz="2200" kern="1200" dirty="0">
              <a:latin typeface="Alexandria Light" pitchFamily="2" charset="-78"/>
              <a:cs typeface="Alexandria Light" pitchFamily="2" charset="-78"/>
            </a:rPr>
            <a:t> من حيث الهدف:</a:t>
          </a:r>
        </a:p>
      </dsp:txBody>
      <dsp:txXfrm>
        <a:off x="3081563" y="23143"/>
        <a:ext cx="4322444" cy="743872"/>
      </dsp:txXfrm>
    </dsp:sp>
    <dsp:sp modelId="{E4B8230C-C8A4-4343-B538-A892D0C8CF88}">
      <dsp:nvSpPr>
        <dsp:cNvPr id="0" name=""/>
        <dsp:cNvSpPr/>
      </dsp:nvSpPr>
      <dsp:spPr>
        <a:xfrm>
          <a:off x="9251" y="1798174"/>
          <a:ext cx="1244343" cy="790158"/>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CDE300-FB02-4F43-87AA-E49708BBE7D3}">
      <dsp:nvSpPr>
        <dsp:cNvPr id="0" name=""/>
        <dsp:cNvSpPr/>
      </dsp:nvSpPr>
      <dsp:spPr>
        <a:xfrm>
          <a:off x="147512" y="1929521"/>
          <a:ext cx="1244343" cy="790158"/>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1">
            <a:lnSpc>
              <a:spcPct val="90000"/>
            </a:lnSpc>
            <a:spcBef>
              <a:spcPct val="0"/>
            </a:spcBef>
            <a:spcAft>
              <a:spcPct val="35000"/>
            </a:spcAft>
            <a:buNone/>
          </a:pPr>
          <a:r>
            <a:rPr lang="ar-SA" sz="2200" kern="1200" dirty="0">
              <a:latin typeface="Alexandria Light" pitchFamily="2" charset="-78"/>
              <a:cs typeface="Alexandria Light" pitchFamily="2" charset="-78"/>
            </a:rPr>
            <a:t>تعليمي</a:t>
          </a:r>
        </a:p>
      </dsp:txBody>
      <dsp:txXfrm>
        <a:off x="170655" y="1952664"/>
        <a:ext cx="1198057" cy="743872"/>
      </dsp:txXfrm>
    </dsp:sp>
    <dsp:sp modelId="{8427CD2D-0C8A-42F6-A576-9A0B68B8ED22}">
      <dsp:nvSpPr>
        <dsp:cNvPr id="0" name=""/>
        <dsp:cNvSpPr/>
      </dsp:nvSpPr>
      <dsp:spPr>
        <a:xfrm>
          <a:off x="1530116" y="1798174"/>
          <a:ext cx="1244343" cy="790158"/>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F95897-B218-462E-884A-267D574785E8}">
      <dsp:nvSpPr>
        <dsp:cNvPr id="0" name=""/>
        <dsp:cNvSpPr/>
      </dsp:nvSpPr>
      <dsp:spPr>
        <a:xfrm>
          <a:off x="1668376" y="1929521"/>
          <a:ext cx="1244343" cy="790158"/>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1">
            <a:lnSpc>
              <a:spcPct val="90000"/>
            </a:lnSpc>
            <a:spcBef>
              <a:spcPct val="0"/>
            </a:spcBef>
            <a:spcAft>
              <a:spcPct val="35000"/>
            </a:spcAft>
            <a:buNone/>
          </a:pPr>
          <a:r>
            <a:rPr lang="ar-SA" sz="2200" kern="1200" dirty="0">
              <a:latin typeface="Alexandria Light" pitchFamily="2" charset="-78"/>
              <a:cs typeface="Alexandria Light" pitchFamily="2" charset="-78"/>
            </a:rPr>
            <a:t>ديني</a:t>
          </a:r>
        </a:p>
      </dsp:txBody>
      <dsp:txXfrm>
        <a:off x="1691519" y="1952664"/>
        <a:ext cx="1198057" cy="743872"/>
      </dsp:txXfrm>
    </dsp:sp>
    <dsp:sp modelId="{0A43E6FF-063C-42A2-872C-DFEC976046A7}">
      <dsp:nvSpPr>
        <dsp:cNvPr id="0" name=""/>
        <dsp:cNvSpPr/>
      </dsp:nvSpPr>
      <dsp:spPr>
        <a:xfrm>
          <a:off x="3050981" y="1798174"/>
          <a:ext cx="1244343" cy="790158"/>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1F5867-0A78-4843-A655-1A017C8FD1E8}">
      <dsp:nvSpPr>
        <dsp:cNvPr id="0" name=""/>
        <dsp:cNvSpPr/>
      </dsp:nvSpPr>
      <dsp:spPr>
        <a:xfrm>
          <a:off x="3189241" y="1929521"/>
          <a:ext cx="1244343" cy="790158"/>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1">
            <a:lnSpc>
              <a:spcPct val="90000"/>
            </a:lnSpc>
            <a:spcBef>
              <a:spcPct val="0"/>
            </a:spcBef>
            <a:spcAft>
              <a:spcPct val="35000"/>
            </a:spcAft>
            <a:buNone/>
          </a:pPr>
          <a:r>
            <a:rPr lang="ar-SA" sz="2200" kern="1200" dirty="0">
              <a:latin typeface="Alexandria Light" pitchFamily="2" charset="-78"/>
              <a:cs typeface="Alexandria Light" pitchFamily="2" charset="-78"/>
            </a:rPr>
            <a:t>ثقافي</a:t>
          </a:r>
        </a:p>
      </dsp:txBody>
      <dsp:txXfrm>
        <a:off x="3212384" y="1952664"/>
        <a:ext cx="1198057" cy="743872"/>
      </dsp:txXfrm>
    </dsp:sp>
    <dsp:sp modelId="{78712F46-6190-40D3-86D4-25849A8C052E}">
      <dsp:nvSpPr>
        <dsp:cNvPr id="0" name=""/>
        <dsp:cNvSpPr/>
      </dsp:nvSpPr>
      <dsp:spPr>
        <a:xfrm>
          <a:off x="4571846" y="1798174"/>
          <a:ext cx="1244343" cy="790158"/>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F205B7-DAEB-454F-AA98-A75D3E99F58C}">
      <dsp:nvSpPr>
        <dsp:cNvPr id="0" name=""/>
        <dsp:cNvSpPr/>
      </dsp:nvSpPr>
      <dsp:spPr>
        <a:xfrm>
          <a:off x="4710106" y="1929521"/>
          <a:ext cx="1244343" cy="790158"/>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1">
            <a:lnSpc>
              <a:spcPct val="90000"/>
            </a:lnSpc>
            <a:spcBef>
              <a:spcPct val="0"/>
            </a:spcBef>
            <a:spcAft>
              <a:spcPct val="35000"/>
            </a:spcAft>
            <a:buNone/>
          </a:pPr>
          <a:r>
            <a:rPr lang="ar-SA" sz="2200" kern="1200" dirty="0">
              <a:latin typeface="Alexandria Light" pitchFamily="2" charset="-78"/>
              <a:cs typeface="Alexandria Light" pitchFamily="2" charset="-78"/>
            </a:rPr>
            <a:t>تجاري</a:t>
          </a:r>
        </a:p>
      </dsp:txBody>
      <dsp:txXfrm>
        <a:off x="4733249" y="1952664"/>
        <a:ext cx="1198057" cy="743872"/>
      </dsp:txXfrm>
    </dsp:sp>
    <dsp:sp modelId="{52EA914B-B950-46C1-80BD-10FD6EA242D2}">
      <dsp:nvSpPr>
        <dsp:cNvPr id="0" name=""/>
        <dsp:cNvSpPr/>
      </dsp:nvSpPr>
      <dsp:spPr>
        <a:xfrm>
          <a:off x="6092711" y="1798174"/>
          <a:ext cx="1244343" cy="790158"/>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71A230-A15D-497F-A1A4-5D2BF8296279}">
      <dsp:nvSpPr>
        <dsp:cNvPr id="0" name=""/>
        <dsp:cNvSpPr/>
      </dsp:nvSpPr>
      <dsp:spPr>
        <a:xfrm>
          <a:off x="6230971" y="1929521"/>
          <a:ext cx="1244343" cy="790158"/>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1">
            <a:lnSpc>
              <a:spcPct val="90000"/>
            </a:lnSpc>
            <a:spcBef>
              <a:spcPct val="0"/>
            </a:spcBef>
            <a:spcAft>
              <a:spcPct val="35000"/>
            </a:spcAft>
            <a:buNone/>
          </a:pPr>
          <a:r>
            <a:rPr lang="ar-SA" sz="2200" kern="1200" dirty="0">
              <a:latin typeface="Alexandria Light" pitchFamily="2" charset="-78"/>
              <a:cs typeface="Alexandria Light" pitchFamily="2" charset="-78"/>
            </a:rPr>
            <a:t>تقني</a:t>
          </a:r>
        </a:p>
      </dsp:txBody>
      <dsp:txXfrm>
        <a:off x="6254114" y="1952664"/>
        <a:ext cx="1198057" cy="743872"/>
      </dsp:txXfrm>
    </dsp:sp>
    <dsp:sp modelId="{763BA798-57A5-498D-A4AA-153143D3A326}">
      <dsp:nvSpPr>
        <dsp:cNvPr id="0" name=""/>
        <dsp:cNvSpPr/>
      </dsp:nvSpPr>
      <dsp:spPr>
        <a:xfrm>
          <a:off x="7613576" y="1798174"/>
          <a:ext cx="1244343" cy="790158"/>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B3C49C-0905-465A-A097-2FF4725D6398}">
      <dsp:nvSpPr>
        <dsp:cNvPr id="0" name=""/>
        <dsp:cNvSpPr/>
      </dsp:nvSpPr>
      <dsp:spPr>
        <a:xfrm>
          <a:off x="7751836" y="1929521"/>
          <a:ext cx="1244343" cy="790158"/>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1">
            <a:lnSpc>
              <a:spcPct val="90000"/>
            </a:lnSpc>
            <a:spcBef>
              <a:spcPct val="0"/>
            </a:spcBef>
            <a:spcAft>
              <a:spcPct val="35000"/>
            </a:spcAft>
            <a:buNone/>
          </a:pPr>
          <a:r>
            <a:rPr lang="ar-SA" sz="2200" kern="1200" dirty="0">
              <a:latin typeface="Alexandria Light" pitchFamily="2" charset="-78"/>
              <a:cs typeface="Alexandria Light" pitchFamily="2" charset="-78"/>
            </a:rPr>
            <a:t>صحي</a:t>
          </a:r>
        </a:p>
      </dsp:txBody>
      <dsp:txXfrm>
        <a:off x="7774979" y="1952664"/>
        <a:ext cx="1198057" cy="743872"/>
      </dsp:txXfrm>
    </dsp:sp>
    <dsp:sp modelId="{65AECF4C-9C68-439C-BC40-BDDAC60EE337}">
      <dsp:nvSpPr>
        <dsp:cNvPr id="0" name=""/>
        <dsp:cNvSpPr/>
      </dsp:nvSpPr>
      <dsp:spPr>
        <a:xfrm>
          <a:off x="9134440" y="1798174"/>
          <a:ext cx="1244343" cy="790158"/>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49A043-0030-4C04-A709-E2FAFBB0FC9F}">
      <dsp:nvSpPr>
        <dsp:cNvPr id="0" name=""/>
        <dsp:cNvSpPr/>
      </dsp:nvSpPr>
      <dsp:spPr>
        <a:xfrm>
          <a:off x="9272701" y="1929521"/>
          <a:ext cx="1244343" cy="790158"/>
        </a:xfrm>
        <a:prstGeom prst="roundRect">
          <a:avLst>
            <a:gd name="adj" fmla="val 10000"/>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rtl="1">
            <a:lnSpc>
              <a:spcPct val="90000"/>
            </a:lnSpc>
            <a:spcBef>
              <a:spcPct val="0"/>
            </a:spcBef>
            <a:spcAft>
              <a:spcPct val="35000"/>
            </a:spcAft>
            <a:buNone/>
          </a:pPr>
          <a:r>
            <a:rPr lang="ar-SA" sz="2200" kern="1200" dirty="0">
              <a:latin typeface="Alexandria Light" pitchFamily="2" charset="-78"/>
              <a:cs typeface="Alexandria Light" pitchFamily="2" charset="-78"/>
            </a:rPr>
            <a:t>رياضي</a:t>
          </a:r>
        </a:p>
      </dsp:txBody>
      <dsp:txXfrm>
        <a:off x="9295844" y="1952664"/>
        <a:ext cx="1198057" cy="74387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8/13/2024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89304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820617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15682774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3755288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21332039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41895960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41895960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ar-SA" dirty="0"/>
              <a:t>وهذه مجموعة من المراجع حول موضوع المقرر لمن أراد الاستفادة منها </a:t>
            </a: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48</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a:xfrm>
            <a:off x="685800" y="1143000"/>
            <a:ext cx="5486400" cy="3086100"/>
          </a:xfrm>
        </p:spPr>
      </p:sp>
      <p:sp>
        <p:nvSpPr>
          <p:cNvPr id="3" name="عنصر نائب للملاحظات 2"/>
          <p:cNvSpPr>
            <a:spLocks noGrp="1"/>
          </p:cNvSpPr>
          <p:nvPr>
            <p:ph type="body" idx="1"/>
          </p:nvPr>
        </p:nvSpPr>
        <p:spPr/>
        <p:txBody>
          <a:bodyPr/>
          <a:lstStyle/>
          <a:p>
            <a:r>
              <a:rPr lang="ar-SA" sz="1200" b="1" dirty="0">
                <a:solidFill>
                  <a:schemeClr val="bg1"/>
                </a:solidFill>
                <a:latin typeface="Alexandria" charset="0"/>
                <a:cs typeface="Alexandria" charset="0"/>
              </a:rPr>
              <a:t>وأتمنى لكم بداية فصل دراسي موفق</a:t>
            </a:r>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49</a:t>
            </a:fld>
            <a:endParaRPr lang="en-US"/>
          </a:p>
        </p:txBody>
      </p:sp>
    </p:spTree>
    <p:extLst>
      <p:ext uri="{BB962C8B-B14F-4D97-AF65-F5344CB8AC3E}">
        <p14:creationId xmlns:p14="http://schemas.microsoft.com/office/powerpoint/2010/main" val="1565986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8/13/2024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8/13/2024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8/13/2024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8/13/2024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8/13/2024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8/13/2024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362645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8/13/2024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3" r:id="rId14"/>
    <p:sldLayoutId id="2147483664" r:id="rId15"/>
    <p:sldLayoutId id="2147483665"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png"/><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png"/><Relationship Id="rId7" Type="http://schemas.openxmlformats.org/officeDocument/2006/relationships/diagramColors" Target="../diagrams/colors2.xml"/><Relationship Id="rId2" Type="http://schemas.openxmlformats.org/officeDocument/2006/relationships/slideLayout" Target="../slideLayouts/slideLayout15.xml"/><Relationship Id="rId1" Type="http://schemas.openxmlformats.org/officeDocument/2006/relationships/tags" Target="../tags/tag1.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7.png"/><Relationship Id="rId7" Type="http://schemas.openxmlformats.org/officeDocument/2006/relationships/diagramColors" Target="../diagrams/colors3.xml"/><Relationship Id="rId2" Type="http://schemas.openxmlformats.org/officeDocument/2006/relationships/slideLayout" Target="../slideLayouts/slideLayout15.xml"/><Relationship Id="rId1" Type="http://schemas.openxmlformats.org/officeDocument/2006/relationships/tags" Target="../tags/tag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4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7.png"/><Relationship Id="rId1" Type="http://schemas.openxmlformats.org/officeDocument/2006/relationships/slideLayout" Target="../slideLayouts/slideLayout1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7.png"/><Relationship Id="rId1" Type="http://schemas.openxmlformats.org/officeDocument/2006/relationships/slideLayout" Target="../slideLayouts/slideLayout1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7.png"/><Relationship Id="rId1" Type="http://schemas.openxmlformats.org/officeDocument/2006/relationships/slideLayout" Target="../slideLayouts/slideLayout15.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8.jpeg"/><Relationship Id="rId7" Type="http://schemas.openxmlformats.org/officeDocument/2006/relationships/image" Target="../media/image11.jpeg"/><Relationship Id="rId12"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14.xml"/><Relationship Id="rId6" Type="http://schemas.openxmlformats.org/officeDocument/2006/relationships/image" Target="../media/image10.jpeg"/><Relationship Id="rId11" Type="http://schemas.openxmlformats.org/officeDocument/2006/relationships/image" Target="../media/image15.jpeg"/><Relationship Id="rId5" Type="http://schemas.openxmlformats.org/officeDocument/2006/relationships/image" Target="../media/image9.jpeg"/><Relationship Id="rId10" Type="http://schemas.openxmlformats.org/officeDocument/2006/relationships/image" Target="../media/image14.jpeg"/><Relationship Id="rId4" Type="http://schemas.openxmlformats.org/officeDocument/2006/relationships/image" Target="../media/image5.png"/><Relationship Id="rId9" Type="http://schemas.openxmlformats.org/officeDocument/2006/relationships/image" Target="../media/image13.jpeg"/></Relationships>
</file>

<file path=ppt/slides/_rels/slide4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16.xml"/><Relationship Id="rId6" Type="http://schemas.openxmlformats.org/officeDocument/2006/relationships/image" Target="../media/image20.png"/><Relationship Id="rId5" Type="http://schemas.openxmlformats.org/officeDocument/2006/relationships/image" Target="../media/image19.svg"/><Relationship Id="rId4"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0" y="1557148"/>
            <a:ext cx="5029199" cy="5458252"/>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30" name="TextBox 29"/>
          <p:cNvSpPr txBox="1"/>
          <p:nvPr/>
        </p:nvSpPr>
        <p:spPr>
          <a:xfrm>
            <a:off x="4863713" y="5555648"/>
            <a:ext cx="4250356" cy="789319"/>
          </a:xfrm>
          <a:prstGeom prst="rect">
            <a:avLst/>
          </a:prstGeom>
          <a:noFill/>
        </p:spPr>
        <p:txBody>
          <a:bodyPr wrap="square" rtlCol="0">
            <a:spAutoFit/>
          </a:bodyPr>
          <a:lstStyle/>
          <a:p>
            <a:pPr algn="ctr">
              <a:lnSpc>
                <a:spcPct val="150000"/>
              </a:lnSpc>
            </a:pPr>
            <a:r>
              <a:rPr lang="ar-SA" sz="1600" dirty="0">
                <a:latin typeface="Alexandria" charset="0"/>
                <a:cs typeface="Alexandria" charset="0"/>
              </a:rPr>
              <a:t>د. عواطف بطاح المطيري</a:t>
            </a:r>
          </a:p>
          <a:p>
            <a:pPr algn="ctr">
              <a:lnSpc>
                <a:spcPct val="150000"/>
              </a:lnSpc>
            </a:pPr>
            <a:r>
              <a:rPr lang="ar-SA" sz="1600" dirty="0">
                <a:latin typeface="Alexandria" charset="0"/>
                <a:cs typeface="Alexandria" charset="0"/>
              </a:rPr>
              <a:t>دكتوراه الفلسفة في القيادة التربوية</a:t>
            </a:r>
            <a:endParaRPr lang="en-US" sz="1600" dirty="0">
              <a:latin typeface="Alexandria" charset="0"/>
              <a:cs typeface="Alexandria" charset="0"/>
            </a:endParaRPr>
          </a:p>
        </p:txBody>
      </p:sp>
      <p:sp>
        <p:nvSpPr>
          <p:cNvPr id="31" name="TextBox 30"/>
          <p:cNvSpPr txBox="1"/>
          <p:nvPr/>
        </p:nvSpPr>
        <p:spPr>
          <a:xfrm>
            <a:off x="5933115" y="1178193"/>
            <a:ext cx="3796232" cy="923330"/>
          </a:xfrm>
          <a:prstGeom prst="rect">
            <a:avLst/>
          </a:prstGeom>
          <a:noFill/>
        </p:spPr>
        <p:txBody>
          <a:bodyPr wrap="none" rtlCol="0">
            <a:spAutoFit/>
          </a:bodyPr>
          <a:lstStyle/>
          <a:p>
            <a:pPr algn="ctr" rtl="1"/>
            <a:r>
              <a:rPr lang="ar-SA" dirty="0">
                <a:latin typeface="Alexandria" charset="0"/>
                <a:cs typeface="Alexandria" charset="0"/>
              </a:rPr>
              <a:t>مقرر</a:t>
            </a:r>
          </a:p>
          <a:p>
            <a:pPr algn="r" rtl="1"/>
            <a:r>
              <a:rPr lang="ar-SA" sz="3600" dirty="0">
                <a:latin typeface="Alexandria" charset="0"/>
                <a:cs typeface="Alexandria" charset="0"/>
              </a:rPr>
              <a:t>تكنولوجيا التعليم </a:t>
            </a:r>
            <a:endParaRPr lang="en-US" sz="3600" dirty="0">
              <a:latin typeface="Alexandria" charset="0"/>
              <a:cs typeface="Alexandria" charset="0"/>
            </a:endParaRPr>
          </a:p>
        </p:txBody>
      </p:sp>
      <p:sp>
        <p:nvSpPr>
          <p:cNvPr id="34" name="Rectangle: Rounded Corners 33"/>
          <p:cNvSpPr/>
          <p:nvPr/>
        </p:nvSpPr>
        <p:spPr>
          <a:xfrm>
            <a:off x="5774924" y="2525842"/>
            <a:ext cx="4366567" cy="529166"/>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400" b="1" dirty="0">
                <a:solidFill>
                  <a:schemeClr val="bg1"/>
                </a:solidFill>
                <a:effectLst>
                  <a:outerShdw blurRad="38100" dist="38100" dir="2700000" algn="tl">
                    <a:srgbClr val="000000">
                      <a:alpha val="43137"/>
                    </a:srgbClr>
                  </a:outerShdw>
                </a:effectLst>
                <a:latin typeface="Alexandria" charset="0"/>
                <a:cs typeface="Alexandria" charset="0"/>
              </a:rPr>
              <a:t>المحاضرة العاشرة :</a:t>
            </a:r>
            <a:endParaRPr lang="en-US" sz="2400" b="1" dirty="0">
              <a:solidFill>
                <a:schemeClr val="bg1"/>
              </a:solidFill>
              <a:effectLst>
                <a:outerShdw blurRad="38100" dist="38100" dir="2700000" algn="tl">
                  <a:srgbClr val="000000">
                    <a:alpha val="43137"/>
                  </a:srgbClr>
                </a:outerShdw>
              </a:effectLst>
              <a:latin typeface="Alexandria" charset="0"/>
              <a:cs typeface="Alexandria" charset="0"/>
            </a:endParaRPr>
          </a:p>
        </p:txBody>
      </p:sp>
      <p:sp>
        <p:nvSpPr>
          <p:cNvPr id="46" name="TextBox 45"/>
          <p:cNvSpPr txBox="1"/>
          <p:nvPr/>
        </p:nvSpPr>
        <p:spPr>
          <a:xfrm>
            <a:off x="5633885" y="3195879"/>
            <a:ext cx="4736004" cy="1312090"/>
          </a:xfrm>
          <a:prstGeom prst="rect">
            <a:avLst/>
          </a:prstGeom>
          <a:noFill/>
        </p:spPr>
        <p:txBody>
          <a:bodyPr wrap="square" rtlCol="0">
            <a:spAutoFit/>
          </a:bodyPr>
          <a:lstStyle/>
          <a:p>
            <a:pPr algn="ctr">
              <a:lnSpc>
                <a:spcPct val="150000"/>
              </a:lnSpc>
            </a:pPr>
            <a:r>
              <a:rPr lang="ar-SA" sz="2800" dirty="0">
                <a:solidFill>
                  <a:srgbClr val="0070C0"/>
                </a:solidFill>
                <a:latin typeface="Alexandria Medium" pitchFamily="2" charset="-78"/>
                <a:cs typeface="Alexandria Medium" pitchFamily="2" charset="-78"/>
              </a:rPr>
              <a:t>نماذج للمستحدثات التكنولوجية</a:t>
            </a:r>
            <a:endParaRPr lang="en-US" sz="2800" dirty="0">
              <a:solidFill>
                <a:srgbClr val="0070C0"/>
              </a:solidFill>
              <a:latin typeface="Alexandria Medium" pitchFamily="2" charset="-78"/>
              <a:cs typeface="Alexandria Medium" pitchFamily="2" charset="-78"/>
            </a:endParaRPr>
          </a:p>
        </p:txBody>
      </p:sp>
      <p:sp>
        <p:nvSpPr>
          <p:cNvPr id="14" name="Oval 13"/>
          <p:cNvSpPr/>
          <p:nvPr/>
        </p:nvSpPr>
        <p:spPr>
          <a:xfrm>
            <a:off x="-44971" y="1814286"/>
            <a:ext cx="4863713" cy="5201111"/>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746064" y="-45831"/>
            <a:ext cx="3433003" cy="1602978"/>
          </a:xfrm>
          <a:prstGeom prst="rect">
            <a:avLst/>
          </a:prstGeom>
        </p:spPr>
      </p:pic>
      <p:sp>
        <p:nvSpPr>
          <p:cNvPr id="2" name="Right Triangle 1">
            <a:extLst>
              <a:ext uri="{FF2B5EF4-FFF2-40B4-BE49-F238E27FC236}">
                <a16:creationId xmlns:a16="http://schemas.microsoft.com/office/drawing/2014/main" id="{3DCC92C3-E712-88DC-0B00-E91DA5121EC4}"/>
              </a:ext>
            </a:extLst>
          </p:cNvPr>
          <p:cNvSpPr/>
          <p:nvPr/>
        </p:nvSpPr>
        <p:spPr>
          <a:xfrm flipV="1">
            <a:off x="-150359" y="-169455"/>
            <a:ext cx="2958059" cy="2695297"/>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Tree>
  </p:cSld>
  <p:clrMapOvr>
    <a:masterClrMapping/>
  </p:clrMapOvr>
  <mc:AlternateContent xmlns:mc="http://schemas.openxmlformats.org/markup-compatibility/2006" xmlns:p14="http://schemas.microsoft.com/office/powerpoint/2010/main">
    <mc:Choice Requires="p14">
      <p:transition spd="slow" p14:dur="2000" advTm="254753"/>
    </mc:Choice>
    <mc:Fallback xmlns="">
      <p:transition spd="slow" advTm="254753"/>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30" b="30"/>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p:cNvSpPr/>
          <p:nvPr/>
        </p:nvSpPr>
        <p:spPr>
          <a:xfrm rot="16200000" flipV="1">
            <a:off x="-714683" y="4020353"/>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srgbClr val="669BBC"/>
              </a:solidFill>
              <a:effectLst/>
              <a:uLnTx/>
              <a:uFillTx/>
              <a:latin typeface="Calibri"/>
              <a:ea typeface="+mn-ea"/>
              <a:cs typeface="+mn-cs"/>
            </a:endParaRPr>
          </a:p>
        </p:txBody>
      </p:sp>
      <p:sp>
        <p:nvSpPr>
          <p:cNvPr id="25" name="TextBox 24"/>
          <p:cNvSpPr txBox="1"/>
          <p:nvPr/>
        </p:nvSpPr>
        <p:spPr>
          <a:xfrm>
            <a:off x="4757839" y="674467"/>
            <a:ext cx="411389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SA" sz="24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rPr>
              <a:t>محاور المحاضرة</a:t>
            </a:r>
            <a:endParaRPr kumimoji="0" lang="en-US" sz="24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1" name="TextBox 30"/>
          <p:cNvSpPr txBox="1"/>
          <p:nvPr/>
        </p:nvSpPr>
        <p:spPr>
          <a:xfrm>
            <a:off x="4141311" y="1136132"/>
            <a:ext cx="7575436" cy="6212085"/>
          </a:xfrm>
          <a:prstGeom prst="rect">
            <a:avLst/>
          </a:prstGeom>
          <a:noFill/>
        </p:spPr>
        <p:txBody>
          <a:bodyPr wrap="square" rtlCol="0">
            <a:spAutoFit/>
          </a:bodyPr>
          <a:lstStyle/>
          <a:p>
            <a:pPr marL="285750" marR="0" lvl="0" indent="-285750" algn="just" defTabSz="914400" rtl="1" eaLnBrk="1" fontAlgn="auto" latinLnBrk="0" hangingPunct="1">
              <a:lnSpc>
                <a:spcPts val="1580"/>
              </a:lnSpc>
              <a:spcAft>
                <a:spcPts val="600"/>
              </a:spcAft>
              <a:buClrTx/>
              <a:buSzTx/>
              <a:buFont typeface="Arial" panose="020B0604020202020204" pitchFamily="34" charset="0"/>
              <a:buChar char="•"/>
              <a:tabLst/>
              <a:defRPr/>
            </a:pPr>
            <a:r>
              <a:rPr kumimoji="0" lang="ar-SA" sz="1400" b="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تعريف </a:t>
            </a:r>
            <a:r>
              <a:rPr lang="ar-SA" sz="1400" b="0" i="0" u="none" strike="noStrike" baseline="0" dirty="0">
                <a:latin typeface="Alexandria Light" pitchFamily="2" charset="-78"/>
                <a:cs typeface="Alexandria Light" pitchFamily="2" charset="-78"/>
              </a:rPr>
              <a:t>المستحدثات التكنولوجية</a:t>
            </a:r>
            <a:r>
              <a:rPr kumimoji="0" lang="ar-SA" sz="1400" b="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 </a:t>
            </a:r>
          </a:p>
          <a:p>
            <a:pPr marL="285750" marR="0" lvl="0" indent="-285750" algn="just" defTabSz="914400" rtl="1" eaLnBrk="1" fontAlgn="auto" latinLnBrk="0" hangingPunct="1">
              <a:lnSpc>
                <a:spcPts val="1580"/>
              </a:lnSpc>
              <a:spcAft>
                <a:spcPts val="60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 </a:t>
            </a:r>
            <a:r>
              <a:rPr kumimoji="0" lang="ar-SA" sz="1400" b="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أسباب استخدام </a:t>
            </a:r>
            <a:r>
              <a:rPr lang="ar-SA" sz="1400" b="0" i="0" u="none" strike="noStrike" baseline="0" dirty="0">
                <a:latin typeface="Alexandria Light" pitchFamily="2" charset="-78"/>
                <a:cs typeface="Alexandria Light" pitchFamily="2" charset="-78"/>
              </a:rPr>
              <a:t>المستحدثات التكنولوجية في التعليم</a:t>
            </a:r>
            <a:endParaRPr kumimoji="0" lang="ar-SA" sz="1400" b="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endParaRPr>
          </a:p>
          <a:p>
            <a:pPr marL="285750" marR="0" lvl="0" indent="-285750" algn="just" defTabSz="914400" rtl="1" eaLnBrk="1" fontAlgn="auto" latinLnBrk="0" hangingPunct="1">
              <a:lnSpc>
                <a:spcPts val="1580"/>
              </a:lnSpc>
              <a:spcAft>
                <a:spcPts val="600"/>
              </a:spcAft>
              <a:buClrTx/>
              <a:buSzTx/>
              <a:buFont typeface="Arial" panose="020B0604020202020204" pitchFamily="34" charset="0"/>
              <a:buChar char="•"/>
              <a:tabLst/>
              <a:defRPr/>
            </a:pPr>
            <a:r>
              <a:rPr lang="ar-SA" sz="1400" b="0" i="0" u="none" strike="noStrike" baseline="0" dirty="0">
                <a:latin typeface="Alexandria Light" pitchFamily="2" charset="-78"/>
                <a:cs typeface="Alexandria Light" pitchFamily="2" charset="-78"/>
              </a:rPr>
              <a:t>نماذج المستحدثات التكنولوجية: (شبكة الإنترنت)</a:t>
            </a:r>
            <a:r>
              <a:rPr lang="ar-SA" sz="1400" dirty="0">
                <a:effectLst/>
                <a:latin typeface="Alexandria Light" pitchFamily="2" charset="-78"/>
                <a:ea typeface="Calibri" panose="020F0502020204030204" pitchFamily="34" charset="0"/>
                <a:cs typeface="Alexandria Light" pitchFamily="2" charset="-78"/>
              </a:rPr>
              <a:t>.</a:t>
            </a:r>
            <a:endParaRPr lang="en-US" sz="1400" dirty="0">
              <a:effectLst/>
              <a:latin typeface="Alexandria Light" pitchFamily="2" charset="-78"/>
              <a:ea typeface="Times New Roman" panose="02020603050405020304" pitchFamily="18" charset="0"/>
              <a:cs typeface="Alexandria Light" pitchFamily="2" charset="-78"/>
            </a:endParaRPr>
          </a:p>
          <a:p>
            <a:pPr marL="285750" indent="-285750" algn="just" rtl="1">
              <a:lnSpc>
                <a:spcPts val="1580"/>
              </a:lnSpc>
              <a:spcAft>
                <a:spcPts val="600"/>
              </a:spcAft>
              <a:buFont typeface="Arial" panose="020B0604020202020204" pitchFamily="34" charset="0"/>
              <a:buChar char="•"/>
            </a:pPr>
            <a:r>
              <a:rPr lang="ar-SA" sz="1400" dirty="0">
                <a:effectLst/>
                <a:latin typeface="Alexandria Light" pitchFamily="2" charset="-78"/>
                <a:ea typeface="Calibri" panose="020F0502020204030204" pitchFamily="34" charset="0"/>
                <a:cs typeface="Alexandria Light" pitchFamily="2" charset="-78"/>
              </a:rPr>
              <a:t>أبرز الخدمات التي تتيحها </a:t>
            </a:r>
            <a:r>
              <a:rPr lang="ar-SA" sz="1400" b="0" i="0" u="none" strike="noStrike" baseline="0" dirty="0">
                <a:latin typeface="Alexandria Light" pitchFamily="2" charset="-78"/>
                <a:cs typeface="Alexandria Light" pitchFamily="2" charset="-78"/>
              </a:rPr>
              <a:t>شبكة الإنترنت.</a:t>
            </a:r>
            <a:endParaRPr lang="ar-SA" sz="1400" dirty="0">
              <a:effectLst/>
              <a:latin typeface="Alexandria Light" pitchFamily="2" charset="-78"/>
              <a:ea typeface="Calibri" panose="020F0502020204030204" pitchFamily="34" charset="0"/>
              <a:cs typeface="Alexandria Light" pitchFamily="2" charset="-78"/>
            </a:endParaRPr>
          </a:p>
          <a:p>
            <a:pPr marL="285750" indent="-285750" algn="just" rtl="1">
              <a:lnSpc>
                <a:spcPts val="1580"/>
              </a:lnSpc>
              <a:spcAft>
                <a:spcPts val="600"/>
              </a:spcAft>
              <a:buFont typeface="Arial" panose="020B0604020202020204" pitchFamily="34" charset="0"/>
              <a:buChar char="•"/>
            </a:pPr>
            <a:r>
              <a:rPr lang="ar-SA" sz="1400" dirty="0">
                <a:latin typeface="Alexandria Light" pitchFamily="2" charset="-78"/>
                <a:ea typeface="Calibri" panose="020F0502020204030204" pitchFamily="34" charset="0"/>
                <a:cs typeface="Alexandria Light" pitchFamily="2" charset="-78"/>
              </a:rPr>
              <a:t>تعريف التعليم المتنقل</a:t>
            </a:r>
            <a:r>
              <a:rPr lang="ar-SA" sz="1400" dirty="0">
                <a:effectLst/>
                <a:latin typeface="Alexandria Light" pitchFamily="2" charset="-78"/>
                <a:ea typeface="Calibri" panose="020F0502020204030204" pitchFamily="34" charset="0"/>
                <a:cs typeface="Alexandria Light" pitchFamily="2" charset="-78"/>
              </a:rPr>
              <a:t>.</a:t>
            </a:r>
            <a:endParaRPr lang="en-US" sz="1400" dirty="0">
              <a:effectLst/>
              <a:latin typeface="Alexandria Light" pitchFamily="2" charset="-78"/>
              <a:ea typeface="Calibri" panose="020F0502020204030204" pitchFamily="34" charset="0"/>
              <a:cs typeface="Alexandria Light" pitchFamily="2" charset="-78"/>
            </a:endParaRPr>
          </a:p>
          <a:p>
            <a:pPr marL="285750" marR="0" lvl="0" indent="-285750" algn="just" defTabSz="914400" rtl="1" eaLnBrk="1" fontAlgn="auto" latinLnBrk="0" hangingPunct="1">
              <a:lnSpc>
                <a:spcPts val="1580"/>
              </a:lnSpc>
              <a:spcAft>
                <a:spcPts val="600"/>
              </a:spcAft>
              <a:buClrTx/>
              <a:buSzTx/>
              <a:buFont typeface="Arial" panose="020B0604020202020204" pitchFamily="34" charset="0"/>
              <a:buChar char="•"/>
              <a:tabLst/>
              <a:defRPr/>
            </a:pPr>
            <a:r>
              <a:rPr kumimoji="0" lang="en-US" sz="1400" b="0" i="0" u="none" strike="noStrike" kern="1200" cap="none" spc="0" normalizeH="0" baseline="0" noProof="0" dirty="0">
                <a:ln>
                  <a:noFill/>
                </a:ln>
                <a:solidFill>
                  <a:prstClr val="black"/>
                </a:solidFill>
                <a:effectLst/>
                <a:uLnTx/>
                <a:uFillTx/>
                <a:latin typeface="Alexandria Light" pitchFamily="2" charset="-78"/>
                <a:ea typeface="Calibri" panose="020F0502020204030204" pitchFamily="34" charset="0"/>
                <a:cs typeface="Alexandria Light" pitchFamily="2" charset="-78"/>
              </a:rPr>
              <a:t> </a:t>
            </a:r>
            <a:r>
              <a:rPr lang="ar-SA" sz="1400" dirty="0">
                <a:solidFill>
                  <a:srgbClr val="000000"/>
                </a:solidFill>
                <a:effectLst/>
                <a:latin typeface="Alexandria Light" pitchFamily="2" charset="-78"/>
                <a:ea typeface="Calibri" panose="020F0502020204030204" pitchFamily="34" charset="0"/>
                <a:cs typeface="Alexandria Light" pitchFamily="2" charset="-78"/>
              </a:rPr>
              <a:t>الخدمات </a:t>
            </a:r>
            <a:r>
              <a:rPr lang="ar-SA" sz="1400" dirty="0">
                <a:latin typeface="Alexandria Light" pitchFamily="2" charset="-78"/>
                <a:cs typeface="Alexandria Light" pitchFamily="2" charset="-78"/>
              </a:rPr>
              <a:t>التي يقدمها الهاتف النقال في التعليم</a:t>
            </a:r>
            <a:r>
              <a:rPr kumimoji="0" lang="ar-SA" sz="1400" b="0" i="0" u="none" strike="noStrike" kern="1200" cap="none" spc="0" normalizeH="0" baseline="0" noProof="0" dirty="0">
                <a:ln>
                  <a:noFill/>
                </a:ln>
                <a:solidFill>
                  <a:prstClr val="black"/>
                </a:solidFill>
                <a:effectLst/>
                <a:uLnTx/>
                <a:uFillTx/>
                <a:latin typeface="Alexandria Light" pitchFamily="2" charset="-78"/>
                <a:ea typeface="Calibri" panose="020F0502020204030204" pitchFamily="34" charset="0"/>
                <a:cs typeface="Alexandria Light" pitchFamily="2" charset="-78"/>
              </a:rPr>
              <a:t>.</a:t>
            </a:r>
          </a:p>
          <a:p>
            <a:pPr marL="285750" indent="-285750" algn="just" rtl="1">
              <a:lnSpc>
                <a:spcPts val="1580"/>
              </a:lnSpc>
              <a:spcAft>
                <a:spcPts val="600"/>
              </a:spcAft>
              <a:buFont typeface="Arial" panose="020B0604020202020204" pitchFamily="34" charset="0"/>
              <a:buChar char="•"/>
            </a:pPr>
            <a:r>
              <a:rPr lang="ar-SA" sz="1400" dirty="0">
                <a:latin typeface="Alexandria Light" pitchFamily="2" charset="-78"/>
                <a:cs typeface="Alexandria Light" pitchFamily="2" charset="-78"/>
              </a:rPr>
              <a:t>الفوائد التربوية لاستخدام الأجهزة المتنقلة في التعليم</a:t>
            </a:r>
            <a:r>
              <a:rPr lang="ar-SA" sz="1400" dirty="0">
                <a:effectLst/>
                <a:latin typeface="Alexandria Light" pitchFamily="2" charset="-78"/>
                <a:ea typeface="Calibri" panose="020F0502020204030204" pitchFamily="34" charset="0"/>
                <a:cs typeface="Alexandria Light" pitchFamily="2" charset="-78"/>
              </a:rPr>
              <a:t>.</a:t>
            </a:r>
            <a:endParaRPr lang="en-US" sz="1400" dirty="0">
              <a:effectLst/>
              <a:latin typeface="Alexandria Light" pitchFamily="2" charset="-78"/>
              <a:ea typeface="Calibri" panose="020F0502020204030204" pitchFamily="34" charset="0"/>
              <a:cs typeface="Alexandria Light" pitchFamily="2" charset="-78"/>
            </a:endParaRPr>
          </a:p>
          <a:p>
            <a:pPr marL="285750" marR="0" lvl="0" indent="-285750" algn="just" defTabSz="914400" rtl="1" eaLnBrk="1" fontAlgn="auto" latinLnBrk="0" hangingPunct="1">
              <a:lnSpc>
                <a:spcPts val="1580"/>
              </a:lnSpc>
              <a:spcAft>
                <a:spcPts val="600"/>
              </a:spcAft>
              <a:buClrTx/>
              <a:buSzTx/>
              <a:buFont typeface="Arial" panose="020B0604020202020204" pitchFamily="34" charset="0"/>
              <a:buChar char="•"/>
              <a:tabLst/>
              <a:defRPr/>
            </a:pPr>
            <a:r>
              <a:rPr lang="ar-SA" sz="1400" dirty="0">
                <a:latin typeface="Alexandria Light" pitchFamily="2" charset="-78"/>
                <a:ea typeface="Calibri" panose="020F0502020204030204" pitchFamily="34" charset="0"/>
                <a:cs typeface="Alexandria Light" pitchFamily="2" charset="-78"/>
              </a:rPr>
              <a:t>التحديات التي تواجه استخدام الهاتف النقال في التعليم.</a:t>
            </a:r>
          </a:p>
          <a:p>
            <a:pPr marL="285750" marR="0" lvl="0" indent="-285750" algn="just" defTabSz="914400" rtl="1" eaLnBrk="1" fontAlgn="auto" latinLnBrk="0" hangingPunct="1">
              <a:lnSpc>
                <a:spcPts val="1580"/>
              </a:lnSpc>
              <a:spcAft>
                <a:spcPts val="600"/>
              </a:spcAft>
              <a:buClrTx/>
              <a:buSzTx/>
              <a:buFont typeface="Arial" panose="020B0604020202020204" pitchFamily="34" charset="0"/>
              <a:buChar char="•"/>
              <a:tabLst/>
              <a:defRPr/>
            </a:pPr>
            <a:r>
              <a:rPr kumimoji="0" lang="en-US" sz="140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 </a:t>
            </a:r>
            <a:r>
              <a:rPr kumimoji="0" lang="ar-SY" sz="140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تعريف </a:t>
            </a:r>
            <a:r>
              <a:rPr lang="ar-SA" sz="1400" dirty="0">
                <a:latin typeface="Alexandria Light" pitchFamily="2" charset="-78"/>
                <a:cs typeface="Alexandria Light" pitchFamily="2" charset="-78"/>
              </a:rPr>
              <a:t>الحوسبة السحابية</a:t>
            </a:r>
            <a:r>
              <a:rPr lang="ar-SA" sz="1400" dirty="0">
                <a:effectLst/>
                <a:latin typeface="Alexandria Light" pitchFamily="2" charset="-78"/>
                <a:ea typeface="Calibri" panose="020F0502020204030204" pitchFamily="34" charset="0"/>
                <a:cs typeface="Alexandria Light" pitchFamily="2" charset="-78"/>
              </a:rPr>
              <a:t>.</a:t>
            </a:r>
            <a:endParaRPr lang="en-US" sz="1400" dirty="0">
              <a:effectLst/>
              <a:latin typeface="Alexandria Light" pitchFamily="2" charset="-78"/>
              <a:ea typeface="Calibri" panose="020F0502020204030204" pitchFamily="34" charset="0"/>
              <a:cs typeface="Alexandria Light" pitchFamily="2" charset="-78"/>
            </a:endParaRPr>
          </a:p>
          <a:p>
            <a:pPr marL="285750" indent="-285750" algn="just" rtl="1">
              <a:lnSpc>
                <a:spcPts val="1580"/>
              </a:lnSpc>
              <a:spcAft>
                <a:spcPts val="600"/>
              </a:spcAft>
              <a:buFont typeface="Arial" panose="020B0604020202020204" pitchFamily="34" charset="0"/>
              <a:buChar char="•"/>
            </a:pPr>
            <a:r>
              <a:rPr lang="ar-SA" sz="1400" dirty="0">
                <a:latin typeface="Alexandria Light" pitchFamily="2" charset="-78"/>
                <a:ea typeface="Calibri" panose="020F0502020204030204" pitchFamily="34" charset="0"/>
                <a:cs typeface="Alexandria Light" pitchFamily="2" charset="-78"/>
              </a:rPr>
              <a:t>خصائص </a:t>
            </a:r>
            <a:r>
              <a:rPr lang="ar-SA" sz="1400" dirty="0">
                <a:latin typeface="Alexandria Light" pitchFamily="2" charset="-78"/>
                <a:cs typeface="Alexandria Light" pitchFamily="2" charset="-78"/>
              </a:rPr>
              <a:t>الحوسبة السحابية</a:t>
            </a:r>
            <a:r>
              <a:rPr lang="ar-SA" sz="1400" dirty="0">
                <a:latin typeface="Alexandria Light" pitchFamily="2" charset="-78"/>
                <a:ea typeface="Calibri" panose="020F0502020204030204" pitchFamily="34" charset="0"/>
                <a:cs typeface="Alexandria Light" pitchFamily="2" charset="-78"/>
              </a:rPr>
              <a:t>. </a:t>
            </a:r>
          </a:p>
          <a:p>
            <a:pPr marL="285750" indent="-285750" algn="just" rtl="1">
              <a:lnSpc>
                <a:spcPts val="1580"/>
              </a:lnSpc>
              <a:spcAft>
                <a:spcPts val="600"/>
              </a:spcAft>
              <a:buFont typeface="Arial" panose="020B0604020202020204" pitchFamily="34" charset="0"/>
              <a:buChar char="•"/>
            </a:pPr>
            <a:r>
              <a:rPr lang="ar-SA" sz="1400" dirty="0">
                <a:latin typeface="Alexandria Light" pitchFamily="2" charset="-78"/>
                <a:ea typeface="Calibri" panose="020F0502020204030204" pitchFamily="34" charset="0"/>
                <a:cs typeface="Alexandria Light" pitchFamily="2" charset="-78"/>
              </a:rPr>
              <a:t>تطبيقات </a:t>
            </a:r>
            <a:r>
              <a:rPr lang="ar-SA" sz="1400" dirty="0">
                <a:latin typeface="Alexandria Light" pitchFamily="2" charset="-78"/>
                <a:cs typeface="Alexandria Light" pitchFamily="2" charset="-78"/>
              </a:rPr>
              <a:t>الحوسبة السحابية</a:t>
            </a:r>
            <a:r>
              <a:rPr lang="ar-SA" sz="1400" dirty="0">
                <a:latin typeface="Alexandria Light" pitchFamily="2" charset="-78"/>
                <a:ea typeface="Calibri" panose="020F0502020204030204" pitchFamily="34" charset="0"/>
                <a:cs typeface="Alexandria Light" pitchFamily="2" charset="-78"/>
              </a:rPr>
              <a:t>.</a:t>
            </a:r>
          </a:p>
          <a:p>
            <a:pPr marL="285750" indent="-285750" algn="just" rtl="1">
              <a:lnSpc>
                <a:spcPts val="1580"/>
              </a:lnSpc>
              <a:spcAft>
                <a:spcPts val="600"/>
              </a:spcAft>
              <a:buFont typeface="Arial" panose="020B0604020202020204" pitchFamily="34" charset="0"/>
              <a:buChar char="•"/>
            </a:pPr>
            <a:r>
              <a:rPr lang="ar-SA" sz="1400" dirty="0">
                <a:latin typeface="Alexandria Light" pitchFamily="2" charset="-78"/>
                <a:ea typeface="Calibri" panose="020F0502020204030204" pitchFamily="34" charset="0"/>
                <a:cs typeface="Alexandria Light" pitchFamily="2" charset="-78"/>
              </a:rPr>
              <a:t>متطلبات استخدام </a:t>
            </a:r>
            <a:r>
              <a:rPr lang="ar-SA" sz="1400" dirty="0">
                <a:latin typeface="Alexandria Light" pitchFamily="2" charset="-78"/>
                <a:cs typeface="Alexandria Light" pitchFamily="2" charset="-78"/>
              </a:rPr>
              <a:t>الحوسبة السحابية.</a:t>
            </a:r>
            <a:endParaRPr lang="en-US" sz="1400" dirty="0">
              <a:latin typeface="Alexandria Light" pitchFamily="2" charset="-78"/>
              <a:ea typeface="Calibri" panose="020F0502020204030204" pitchFamily="34" charset="0"/>
              <a:cs typeface="Alexandria Light" pitchFamily="2" charset="-78"/>
            </a:endParaRPr>
          </a:p>
          <a:p>
            <a:pPr marL="285750" indent="-285750" algn="just" rtl="1">
              <a:lnSpc>
                <a:spcPts val="1580"/>
              </a:lnSpc>
              <a:spcAft>
                <a:spcPts val="600"/>
              </a:spcAft>
              <a:buFont typeface="Arial" panose="020B0604020202020204" pitchFamily="34" charset="0"/>
              <a:buChar char="•"/>
            </a:pPr>
            <a:r>
              <a:rPr lang="ar-SA" sz="1400" dirty="0">
                <a:latin typeface="Alexandria Light" pitchFamily="2" charset="-78"/>
                <a:ea typeface="Calibri" panose="020F0502020204030204" pitchFamily="34" charset="0"/>
                <a:cs typeface="Alexandria Light" pitchFamily="2" charset="-78"/>
              </a:rPr>
              <a:t>الواقع الافتراضي والواقع المعزز.</a:t>
            </a:r>
          </a:p>
          <a:p>
            <a:pPr marL="285750" indent="-285750" algn="just" rtl="1">
              <a:lnSpc>
                <a:spcPts val="1580"/>
              </a:lnSpc>
              <a:spcAft>
                <a:spcPts val="600"/>
              </a:spcAft>
              <a:buFont typeface="Arial" panose="020B0604020202020204" pitchFamily="34" charset="0"/>
              <a:buChar char="•"/>
            </a:pPr>
            <a:r>
              <a:rPr lang="ar-SA" sz="1400" b="0" i="0" u="none" strike="noStrike" baseline="0" dirty="0">
                <a:latin typeface="Alexandria Light" pitchFamily="2" charset="-78"/>
                <a:cs typeface="Alexandria Light" pitchFamily="2" charset="-78"/>
              </a:rPr>
              <a:t>أهمية استخدام الواقع الافتراضي والواقع المعزز  في التعليم. </a:t>
            </a:r>
          </a:p>
          <a:p>
            <a:pPr marL="285750" indent="-285750" algn="just" rtl="1">
              <a:lnSpc>
                <a:spcPts val="1580"/>
              </a:lnSpc>
              <a:spcAft>
                <a:spcPts val="600"/>
              </a:spcAft>
              <a:buFont typeface="Arial" panose="020B0604020202020204" pitchFamily="34" charset="0"/>
              <a:buChar char="•"/>
            </a:pPr>
            <a:r>
              <a:rPr lang="ar-SA" sz="1400" dirty="0">
                <a:latin typeface="Alexandria Light" pitchFamily="2" charset="-78"/>
                <a:ea typeface="Calibri" panose="020F0502020204030204" pitchFamily="34" charset="0"/>
                <a:cs typeface="Alexandria Light" pitchFamily="2" charset="-78"/>
              </a:rPr>
              <a:t>تعريف </a:t>
            </a:r>
            <a:r>
              <a:rPr lang="ar-SA" sz="1400" dirty="0" err="1">
                <a:latin typeface="Alexandria Light" pitchFamily="2" charset="-78"/>
                <a:ea typeface="Calibri" panose="020F0502020204030204" pitchFamily="34" charset="0"/>
                <a:cs typeface="Alexandria Light" pitchFamily="2" charset="-78"/>
              </a:rPr>
              <a:t>الانفوجرافيك</a:t>
            </a:r>
            <a:r>
              <a:rPr lang="ar-SA" sz="1400" dirty="0">
                <a:latin typeface="Alexandria Light" pitchFamily="2" charset="-78"/>
                <a:ea typeface="Calibri" panose="020F0502020204030204" pitchFamily="34" charset="0"/>
                <a:cs typeface="Alexandria Light" pitchFamily="2" charset="-78"/>
              </a:rPr>
              <a:t>.</a:t>
            </a:r>
          </a:p>
          <a:p>
            <a:pPr marL="285750" indent="-285750" algn="just" rtl="1">
              <a:lnSpc>
                <a:spcPts val="1580"/>
              </a:lnSpc>
              <a:spcAft>
                <a:spcPts val="600"/>
              </a:spcAft>
              <a:buFont typeface="Arial" panose="020B0604020202020204" pitchFamily="34" charset="0"/>
              <a:buChar char="•"/>
            </a:pPr>
            <a:r>
              <a:rPr lang="ar-SA" sz="1400" dirty="0">
                <a:effectLst/>
                <a:latin typeface="Alexandria Light" pitchFamily="2" charset="-78"/>
                <a:ea typeface="Calibri" panose="020F0502020204030204" pitchFamily="34" charset="0"/>
                <a:cs typeface="Alexandria Light" pitchFamily="2" charset="-78"/>
              </a:rPr>
              <a:t>أهمية </a:t>
            </a:r>
            <a:r>
              <a:rPr lang="ar-SA" sz="1400" dirty="0" err="1">
                <a:effectLst/>
                <a:latin typeface="Alexandria Light" pitchFamily="2" charset="-78"/>
                <a:ea typeface="Calibri" panose="020F0502020204030204" pitchFamily="34" charset="0"/>
                <a:cs typeface="Alexandria Light" pitchFamily="2" charset="-78"/>
              </a:rPr>
              <a:t>الانفوجرافيك</a:t>
            </a:r>
            <a:r>
              <a:rPr lang="ar-SA" sz="1400" dirty="0">
                <a:effectLst/>
                <a:latin typeface="Alexandria Light" pitchFamily="2" charset="-78"/>
                <a:ea typeface="Calibri" panose="020F0502020204030204" pitchFamily="34" charset="0"/>
                <a:cs typeface="Alexandria Light" pitchFamily="2" charset="-78"/>
              </a:rPr>
              <a:t>.</a:t>
            </a:r>
            <a:endParaRPr lang="ar-SA" sz="1400" dirty="0">
              <a:latin typeface="Alexandria Light" pitchFamily="2" charset="-78"/>
              <a:ea typeface="Calibri" panose="020F0502020204030204" pitchFamily="34" charset="0"/>
              <a:cs typeface="Alexandria Light" pitchFamily="2" charset="-78"/>
            </a:endParaRPr>
          </a:p>
          <a:p>
            <a:pPr marL="285750" indent="-285750" algn="just" rtl="1">
              <a:lnSpc>
                <a:spcPts val="1580"/>
              </a:lnSpc>
              <a:spcAft>
                <a:spcPts val="600"/>
              </a:spcAft>
              <a:buFont typeface="Arial" panose="020B0604020202020204" pitchFamily="34" charset="0"/>
              <a:buChar char="•"/>
            </a:pPr>
            <a:r>
              <a:rPr lang="ar-SA" sz="1400" dirty="0">
                <a:latin typeface="Alexandria Light" pitchFamily="2" charset="-78"/>
                <a:ea typeface="Calibri" panose="020F0502020204030204" pitchFamily="34" charset="0"/>
                <a:cs typeface="Alexandria Light" pitchFamily="2" charset="-78"/>
              </a:rPr>
              <a:t>مكونات  </a:t>
            </a:r>
            <a:r>
              <a:rPr lang="ar-SA" sz="1400" dirty="0" err="1">
                <a:latin typeface="Alexandria Light" pitchFamily="2" charset="-78"/>
                <a:ea typeface="Calibri" panose="020F0502020204030204" pitchFamily="34" charset="0"/>
                <a:cs typeface="Alexandria Light" pitchFamily="2" charset="-78"/>
              </a:rPr>
              <a:t>الإنفوجرافيك</a:t>
            </a:r>
            <a:r>
              <a:rPr lang="ar-SA" sz="1400" dirty="0">
                <a:latin typeface="Alexandria Light" pitchFamily="2" charset="-78"/>
                <a:ea typeface="Calibri" panose="020F0502020204030204" pitchFamily="34" charset="0"/>
                <a:cs typeface="Alexandria Light" pitchFamily="2" charset="-78"/>
              </a:rPr>
              <a:t>.</a:t>
            </a:r>
          </a:p>
          <a:p>
            <a:pPr marL="285750" indent="-285750" algn="just" rtl="1">
              <a:lnSpc>
                <a:spcPts val="1580"/>
              </a:lnSpc>
              <a:spcAft>
                <a:spcPts val="600"/>
              </a:spcAft>
              <a:buFont typeface="Arial" panose="020B0604020202020204" pitchFamily="34" charset="0"/>
              <a:buChar char="•"/>
            </a:pPr>
            <a:r>
              <a:rPr lang="ar-SA" sz="1400" dirty="0">
                <a:effectLst/>
                <a:latin typeface="Alexandria Light" pitchFamily="2" charset="-78"/>
                <a:ea typeface="Calibri" panose="020F0502020204030204" pitchFamily="34" charset="0"/>
                <a:cs typeface="Alexandria Light" pitchFamily="2" charset="-78"/>
              </a:rPr>
              <a:t>أنواع </a:t>
            </a:r>
            <a:r>
              <a:rPr lang="ar-SA" sz="1400" dirty="0" err="1">
                <a:effectLst/>
                <a:latin typeface="Alexandria Light" pitchFamily="2" charset="-78"/>
                <a:ea typeface="Calibri" panose="020F0502020204030204" pitchFamily="34" charset="0"/>
                <a:cs typeface="Alexandria Light" pitchFamily="2" charset="-78"/>
              </a:rPr>
              <a:t>الانفوجرافيك</a:t>
            </a:r>
            <a:r>
              <a:rPr lang="ar-SA" sz="1400" dirty="0">
                <a:effectLst/>
                <a:latin typeface="Alexandria Light" pitchFamily="2" charset="-78"/>
                <a:ea typeface="Calibri" panose="020F0502020204030204" pitchFamily="34" charset="0"/>
                <a:cs typeface="Alexandria Light" pitchFamily="2" charset="-78"/>
              </a:rPr>
              <a:t>: من حيث طريقة العرض، والشكل، والهدف.</a:t>
            </a:r>
          </a:p>
          <a:p>
            <a:pPr marL="285750" indent="-285750" algn="just" rtl="1">
              <a:lnSpc>
                <a:spcPts val="1580"/>
              </a:lnSpc>
              <a:spcAft>
                <a:spcPts val="600"/>
              </a:spcAft>
              <a:buFont typeface="Arial" panose="020B0604020202020204" pitchFamily="34" charset="0"/>
              <a:buChar char="•"/>
            </a:pPr>
            <a:r>
              <a:rPr lang="ar-SA" sz="1400" dirty="0">
                <a:latin typeface="Alexandria Light" pitchFamily="2" charset="-78"/>
                <a:ea typeface="Calibri" panose="020F0502020204030204" pitchFamily="34" charset="0"/>
                <a:cs typeface="Alexandria Light" pitchFamily="2" charset="-78"/>
              </a:rPr>
              <a:t>أدوات تصميم  </a:t>
            </a:r>
            <a:r>
              <a:rPr lang="ar-SA" sz="1400" dirty="0" err="1">
                <a:latin typeface="Alexandria Light" pitchFamily="2" charset="-78"/>
                <a:ea typeface="Calibri" panose="020F0502020204030204" pitchFamily="34" charset="0"/>
                <a:cs typeface="Alexandria Light" pitchFamily="2" charset="-78"/>
              </a:rPr>
              <a:t>الإنفوجرافيك</a:t>
            </a:r>
            <a:r>
              <a:rPr lang="ar-SA" sz="1400" dirty="0">
                <a:latin typeface="Alexandria Light" pitchFamily="2" charset="-78"/>
                <a:ea typeface="Calibri" panose="020F0502020204030204" pitchFamily="34" charset="0"/>
                <a:cs typeface="Alexandria Light" pitchFamily="2" charset="-78"/>
              </a:rPr>
              <a:t>.</a:t>
            </a:r>
            <a:endParaRPr lang="en-US" sz="1400" dirty="0">
              <a:effectLst/>
              <a:latin typeface="Alexandria Light" pitchFamily="2" charset="-78"/>
              <a:ea typeface="Times New Roman" panose="02020603050405020304" pitchFamily="18" charset="0"/>
              <a:cs typeface="Alexandria Light" pitchFamily="2" charset="-78"/>
            </a:endParaRPr>
          </a:p>
          <a:p>
            <a:pPr marL="285750" indent="-285750" algn="just" rtl="1">
              <a:lnSpc>
                <a:spcPts val="1680"/>
              </a:lnSpc>
              <a:spcAft>
                <a:spcPts val="600"/>
              </a:spcAft>
              <a:buFont typeface="Arial" panose="020B0604020202020204" pitchFamily="34" charset="0"/>
              <a:buChar char="•"/>
            </a:pPr>
            <a:endParaRPr lang="ar-SA" sz="1400" dirty="0">
              <a:effectLst/>
              <a:latin typeface="Alexandria Light" pitchFamily="2" charset="-78"/>
              <a:ea typeface="Calibri" panose="020F0502020204030204" pitchFamily="34" charset="0"/>
              <a:cs typeface="Alexandria Light" pitchFamily="2" charset="-78"/>
            </a:endParaRPr>
          </a:p>
          <a:p>
            <a:pPr algn="just" rtl="1">
              <a:lnSpc>
                <a:spcPts val="1680"/>
              </a:lnSpc>
              <a:spcAft>
                <a:spcPts val="600"/>
              </a:spcAft>
            </a:pPr>
            <a:r>
              <a:rPr lang="ar-SA" sz="1400" dirty="0">
                <a:latin typeface="Alexandria Light" pitchFamily="2" charset="-78"/>
                <a:ea typeface="Calibri" panose="020F0502020204030204" pitchFamily="34" charset="0"/>
                <a:cs typeface="Alexandria Light" pitchFamily="2" charset="-78"/>
              </a:rPr>
              <a:t>                  </a:t>
            </a:r>
            <a:endParaRPr lang="en-US" sz="1400" dirty="0">
              <a:effectLst/>
              <a:latin typeface="Alexandria Light" pitchFamily="2" charset="-78"/>
              <a:ea typeface="Times New Roman" panose="02020603050405020304" pitchFamily="18" charset="0"/>
              <a:cs typeface="Alexandria Light" pitchFamily="2" charset="-78"/>
            </a:endParaRPr>
          </a:p>
          <a:p>
            <a:pPr algn="just" rtl="1">
              <a:lnSpc>
                <a:spcPts val="1280"/>
              </a:lnSpc>
              <a:spcAft>
                <a:spcPts val="600"/>
              </a:spcAft>
            </a:pPr>
            <a:endParaRPr lang="en-US" sz="1400" dirty="0">
              <a:effectLst/>
              <a:latin typeface="Alexandria Light" pitchFamily="2" charset="-78"/>
              <a:ea typeface="Calibri" panose="020F0502020204030204" pitchFamily="34" charset="0"/>
              <a:cs typeface="Alexandria Light" pitchFamily="2" charset="-78"/>
            </a:endParaRPr>
          </a:p>
        </p:txBody>
      </p:sp>
      <p:sp>
        <p:nvSpPr>
          <p:cNvPr id="3" name="TextBox 2"/>
          <p:cNvSpPr txBox="1"/>
          <p:nvPr/>
        </p:nvSpPr>
        <p:spPr>
          <a:xfrm>
            <a:off x="9076978" y="642360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8" name="Google Shape;5444;p51">
            <a:extLst>
              <a:ext uri="{FF2B5EF4-FFF2-40B4-BE49-F238E27FC236}">
                <a16:creationId xmlns:a16="http://schemas.microsoft.com/office/drawing/2014/main" id="{EE7D9579-0E1F-4C00-B59B-848CF0E748D1}"/>
              </a:ext>
            </a:extLst>
          </p:cNvPr>
          <p:cNvSpPr/>
          <p:nvPr/>
        </p:nvSpPr>
        <p:spPr>
          <a:xfrm>
            <a:off x="1668780" y="4885230"/>
            <a:ext cx="667277" cy="601170"/>
          </a:xfrm>
          <a:custGeom>
            <a:avLst/>
            <a:gdLst/>
            <a:ahLst/>
            <a:cxnLst/>
            <a:rect l="l" t="t" r="r" b="b"/>
            <a:pathLst>
              <a:path w="11941" h="12091" extrusionOk="0">
                <a:moveTo>
                  <a:pt x="5955" y="796"/>
                </a:moveTo>
                <a:lnTo>
                  <a:pt x="10933" y="3915"/>
                </a:lnTo>
                <a:lnTo>
                  <a:pt x="5955" y="7034"/>
                </a:lnTo>
                <a:lnTo>
                  <a:pt x="977" y="3915"/>
                </a:lnTo>
                <a:lnTo>
                  <a:pt x="5955" y="796"/>
                </a:lnTo>
                <a:close/>
                <a:moveTo>
                  <a:pt x="9924" y="5428"/>
                </a:moveTo>
                <a:lnTo>
                  <a:pt x="10964" y="6058"/>
                </a:lnTo>
                <a:lnTo>
                  <a:pt x="5955" y="9145"/>
                </a:lnTo>
                <a:lnTo>
                  <a:pt x="977" y="6058"/>
                </a:lnTo>
                <a:lnTo>
                  <a:pt x="2017" y="5428"/>
                </a:lnTo>
                <a:lnTo>
                  <a:pt x="5797" y="7790"/>
                </a:lnTo>
                <a:cubicBezTo>
                  <a:pt x="5860" y="7822"/>
                  <a:pt x="5931" y="7838"/>
                  <a:pt x="5994" y="7838"/>
                </a:cubicBezTo>
                <a:cubicBezTo>
                  <a:pt x="6057" y="7838"/>
                  <a:pt x="6112" y="7822"/>
                  <a:pt x="6144" y="7790"/>
                </a:cubicBezTo>
                <a:lnTo>
                  <a:pt x="9924" y="5428"/>
                </a:lnTo>
                <a:close/>
                <a:moveTo>
                  <a:pt x="9956" y="7538"/>
                </a:moveTo>
                <a:lnTo>
                  <a:pt x="10964" y="8169"/>
                </a:lnTo>
                <a:lnTo>
                  <a:pt x="5986" y="11288"/>
                </a:lnTo>
                <a:lnTo>
                  <a:pt x="1040" y="8169"/>
                </a:lnTo>
                <a:lnTo>
                  <a:pt x="2048" y="7538"/>
                </a:lnTo>
                <a:lnTo>
                  <a:pt x="5829" y="9901"/>
                </a:lnTo>
                <a:cubicBezTo>
                  <a:pt x="5892" y="9949"/>
                  <a:pt x="5963" y="9972"/>
                  <a:pt x="6026" y="9972"/>
                </a:cubicBezTo>
                <a:cubicBezTo>
                  <a:pt x="6089" y="9972"/>
                  <a:pt x="6144" y="9949"/>
                  <a:pt x="6175" y="9901"/>
                </a:cubicBezTo>
                <a:lnTo>
                  <a:pt x="9956" y="7538"/>
                </a:lnTo>
                <a:close/>
                <a:moveTo>
                  <a:pt x="5959" y="1"/>
                </a:moveTo>
                <a:cubicBezTo>
                  <a:pt x="5900" y="1"/>
                  <a:pt x="5845" y="25"/>
                  <a:pt x="5797" y="72"/>
                </a:cubicBezTo>
                <a:lnTo>
                  <a:pt x="158" y="3600"/>
                </a:lnTo>
                <a:cubicBezTo>
                  <a:pt x="32" y="3695"/>
                  <a:pt x="0" y="3758"/>
                  <a:pt x="0" y="3915"/>
                </a:cubicBezTo>
                <a:cubicBezTo>
                  <a:pt x="0" y="4073"/>
                  <a:pt x="95" y="4136"/>
                  <a:pt x="158" y="4230"/>
                </a:cubicBezTo>
                <a:lnTo>
                  <a:pt x="1387" y="4987"/>
                </a:lnTo>
                <a:lnTo>
                  <a:pt x="158" y="5743"/>
                </a:lnTo>
                <a:cubicBezTo>
                  <a:pt x="32" y="5806"/>
                  <a:pt x="0" y="5869"/>
                  <a:pt x="0" y="6058"/>
                </a:cubicBezTo>
                <a:cubicBezTo>
                  <a:pt x="0" y="6152"/>
                  <a:pt x="95" y="6278"/>
                  <a:pt x="158" y="6373"/>
                </a:cubicBezTo>
                <a:lnTo>
                  <a:pt x="1387" y="7097"/>
                </a:lnTo>
                <a:lnTo>
                  <a:pt x="158" y="7854"/>
                </a:lnTo>
                <a:cubicBezTo>
                  <a:pt x="32" y="7948"/>
                  <a:pt x="0" y="8011"/>
                  <a:pt x="0" y="8169"/>
                </a:cubicBezTo>
                <a:cubicBezTo>
                  <a:pt x="0" y="8295"/>
                  <a:pt x="95" y="8421"/>
                  <a:pt x="158" y="8484"/>
                </a:cubicBezTo>
                <a:lnTo>
                  <a:pt x="5797" y="12044"/>
                </a:lnTo>
                <a:cubicBezTo>
                  <a:pt x="5860" y="12075"/>
                  <a:pt x="5931" y="12091"/>
                  <a:pt x="5994" y="12091"/>
                </a:cubicBezTo>
                <a:cubicBezTo>
                  <a:pt x="6057" y="12091"/>
                  <a:pt x="6112" y="12075"/>
                  <a:pt x="6144" y="12044"/>
                </a:cubicBezTo>
                <a:lnTo>
                  <a:pt x="11783" y="8484"/>
                </a:lnTo>
                <a:cubicBezTo>
                  <a:pt x="11909" y="8421"/>
                  <a:pt x="11941" y="8326"/>
                  <a:pt x="11941" y="8169"/>
                </a:cubicBezTo>
                <a:cubicBezTo>
                  <a:pt x="11941" y="8043"/>
                  <a:pt x="11846" y="7948"/>
                  <a:pt x="11783" y="7854"/>
                </a:cubicBezTo>
                <a:lnTo>
                  <a:pt x="10555" y="7097"/>
                </a:lnTo>
                <a:lnTo>
                  <a:pt x="11783" y="6373"/>
                </a:lnTo>
                <a:cubicBezTo>
                  <a:pt x="11909" y="6278"/>
                  <a:pt x="11941" y="6152"/>
                  <a:pt x="11941" y="6058"/>
                </a:cubicBezTo>
                <a:cubicBezTo>
                  <a:pt x="11941" y="5932"/>
                  <a:pt x="11846" y="5806"/>
                  <a:pt x="11783" y="5743"/>
                </a:cubicBezTo>
                <a:lnTo>
                  <a:pt x="10555" y="4987"/>
                </a:lnTo>
                <a:lnTo>
                  <a:pt x="11783" y="4230"/>
                </a:lnTo>
                <a:cubicBezTo>
                  <a:pt x="11909" y="4136"/>
                  <a:pt x="11941" y="4073"/>
                  <a:pt x="11941" y="3915"/>
                </a:cubicBezTo>
                <a:cubicBezTo>
                  <a:pt x="11941" y="3758"/>
                  <a:pt x="11846" y="3695"/>
                  <a:pt x="11783" y="3600"/>
                </a:cubicBezTo>
                <a:lnTo>
                  <a:pt x="6144" y="72"/>
                </a:lnTo>
                <a:cubicBezTo>
                  <a:pt x="6081" y="25"/>
                  <a:pt x="6018" y="1"/>
                  <a:pt x="5959"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1773856204"/>
      </p:ext>
    </p:extLst>
  </p:cSld>
  <p:clrMapOvr>
    <a:masterClrMapping/>
  </p:clrMapOvr>
  <mc:AlternateContent xmlns:mc="http://schemas.openxmlformats.org/markup-compatibility/2006" xmlns:p14="http://schemas.microsoft.com/office/powerpoint/2010/main">
    <mc:Choice Requires="p14">
      <p:transition spd="slow" p14:dur="2000" advTm="74406"/>
    </mc:Choice>
    <mc:Fallback xmlns="">
      <p:transition spd="slow" advTm="74406"/>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30" b="30"/>
          <a:stretch/>
        </p:blipFill>
        <p:spPr>
          <a:xfrm>
            <a:off x="-53622" y="-45105"/>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srgbClr val="669BBC"/>
              </a:solidFill>
              <a:effectLst/>
              <a:uLnTx/>
              <a:uFillTx/>
              <a:latin typeface="Calibri"/>
              <a:ea typeface="+mn-ea"/>
              <a:cs typeface="+mn-cs"/>
            </a:endParaRPr>
          </a:p>
        </p:txBody>
      </p:sp>
      <p:sp>
        <p:nvSpPr>
          <p:cNvPr id="25" name="TextBox 24"/>
          <p:cNvSpPr txBox="1"/>
          <p:nvPr/>
        </p:nvSpPr>
        <p:spPr>
          <a:xfrm>
            <a:off x="4681340" y="712254"/>
            <a:ext cx="411389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SA" sz="24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rPr>
              <a:t>الأهداف التعليميّة</a:t>
            </a:r>
            <a:endParaRPr kumimoji="0" lang="en-US" sz="24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1" name="TextBox 30"/>
          <p:cNvSpPr txBox="1"/>
          <p:nvPr/>
        </p:nvSpPr>
        <p:spPr>
          <a:xfrm>
            <a:off x="3437433" y="1139722"/>
            <a:ext cx="8417320" cy="5542030"/>
          </a:xfrm>
          <a:prstGeom prst="rect">
            <a:avLst/>
          </a:prstGeom>
          <a:noFill/>
        </p:spPr>
        <p:txBody>
          <a:bodyPr wrap="square" rtlCol="0">
            <a:spAutoFit/>
          </a:bodyPr>
          <a:lstStyle/>
          <a:p>
            <a:pPr marL="0" marR="0" lvl="0" indent="0" algn="just" defTabSz="914400" rtl="1" eaLnBrk="1" fontAlgn="auto" latinLnBrk="0" hangingPunct="1">
              <a:lnSpc>
                <a:spcPts val="1780"/>
              </a:lnSpc>
              <a:spcAft>
                <a:spcPts val="600"/>
              </a:spcAft>
              <a:buClrTx/>
              <a:buSzTx/>
              <a:buFontTx/>
              <a:buNone/>
              <a:tabLst/>
              <a:defRPr/>
            </a:pPr>
            <a:r>
              <a:rPr kumimoji="0" lang="ar-SA" sz="140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     يتوقّع من الطالب بعد دراسة هذه المحاضرة أن يحقّق الأهداف التعليميّة الآتية</a:t>
            </a:r>
            <a:r>
              <a:rPr kumimoji="0" lang="ar-SA" sz="1400" b="1"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a:t>
            </a:r>
          </a:p>
          <a:p>
            <a:pPr marL="285750" marR="0" lvl="0" indent="-285750" algn="just" defTabSz="914400" rtl="1" eaLnBrk="1" fontAlgn="auto" latinLnBrk="0" hangingPunct="1">
              <a:lnSpc>
                <a:spcPts val="1780"/>
              </a:lnSpc>
              <a:spcAft>
                <a:spcPts val="600"/>
              </a:spcAft>
              <a:buClrTx/>
              <a:buSzTx/>
              <a:buFont typeface="Arial" panose="020B0604020202020204" pitchFamily="34" charset="0"/>
              <a:buChar char="•"/>
              <a:tabLst/>
              <a:defRPr/>
            </a:pPr>
            <a:r>
              <a:rPr kumimoji="0" lang="ar-SA" sz="1400" b="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يعرف </a:t>
            </a:r>
            <a:r>
              <a:rPr lang="ar-SA" sz="1400" b="0" i="0" u="none" strike="noStrike" baseline="0" dirty="0">
                <a:latin typeface="Alexandria Light" pitchFamily="2" charset="-78"/>
                <a:cs typeface="Alexandria Light" pitchFamily="2" charset="-78"/>
              </a:rPr>
              <a:t>المستحدثات التكنولوجية.</a:t>
            </a:r>
            <a:endParaRPr kumimoji="0" lang="ar-SA" sz="1400" b="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endParaRPr>
          </a:p>
          <a:p>
            <a:pPr marL="285750" marR="0" lvl="0" indent="-285750" algn="just" defTabSz="914400" rtl="1" eaLnBrk="1" fontAlgn="auto" latinLnBrk="0" hangingPunct="1">
              <a:lnSpc>
                <a:spcPts val="1780"/>
              </a:lnSpc>
              <a:spcAft>
                <a:spcPts val="600"/>
              </a:spcAft>
              <a:buClrTx/>
              <a:buSzTx/>
              <a:buFont typeface="Arial" panose="020B0604020202020204" pitchFamily="34" charset="0"/>
              <a:buChar char="•"/>
              <a:tabLst/>
              <a:defRPr/>
            </a:pPr>
            <a:r>
              <a:rPr kumimoji="0" lang="ar-SA" sz="1400" b="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يبين أسباب استخدام </a:t>
            </a:r>
            <a:r>
              <a:rPr lang="ar-SA" sz="1400" b="0" i="0" u="none" strike="noStrike" baseline="0" dirty="0">
                <a:latin typeface="Alexandria Light" pitchFamily="2" charset="-78"/>
                <a:cs typeface="Alexandria Light" pitchFamily="2" charset="-78"/>
              </a:rPr>
              <a:t>المستحدثات التكنولوجية.</a:t>
            </a:r>
            <a:endParaRPr kumimoji="0" lang="ar-SA" sz="1400" b="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endParaRPr>
          </a:p>
          <a:p>
            <a:pPr marL="285750" indent="-285750" algn="just" rtl="1">
              <a:lnSpc>
                <a:spcPts val="1780"/>
              </a:lnSpc>
              <a:spcAft>
                <a:spcPts val="600"/>
              </a:spcAft>
              <a:buFont typeface="Arial" panose="020B0604020202020204" pitchFamily="34" charset="0"/>
              <a:buChar char="•"/>
              <a:defRPr/>
            </a:pPr>
            <a:r>
              <a:rPr kumimoji="0" lang="ar-SA" sz="1400" b="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يشرح </a:t>
            </a:r>
            <a:r>
              <a:rPr lang="ar-SA" sz="1400" dirty="0">
                <a:effectLst/>
                <a:latin typeface="Alexandria Light" pitchFamily="2" charset="-78"/>
                <a:ea typeface="Calibri" panose="020F0502020204030204" pitchFamily="34" charset="0"/>
                <a:cs typeface="Alexandria Light" pitchFamily="2" charset="-78"/>
              </a:rPr>
              <a:t>أبرز الخدمات التي تتيحها </a:t>
            </a:r>
            <a:r>
              <a:rPr lang="ar-SA" sz="1400" b="0" i="0" u="none" strike="noStrike" baseline="0" dirty="0">
                <a:latin typeface="Alexandria Light" pitchFamily="2" charset="-78"/>
                <a:cs typeface="Alexandria Light" pitchFamily="2" charset="-78"/>
              </a:rPr>
              <a:t>شبكة الإنترنت.</a:t>
            </a:r>
            <a:endParaRPr lang="ar-SA" sz="1400" dirty="0">
              <a:effectLst/>
              <a:latin typeface="Alexandria Light" pitchFamily="2" charset="-78"/>
              <a:ea typeface="Calibri" panose="020F0502020204030204" pitchFamily="34" charset="0"/>
              <a:cs typeface="Alexandria Light" pitchFamily="2" charset="-78"/>
            </a:endParaRPr>
          </a:p>
          <a:p>
            <a:pPr marL="285750" marR="0" lvl="0" indent="-285750" algn="just" defTabSz="914400" rtl="1" eaLnBrk="1" fontAlgn="auto" latinLnBrk="0" hangingPunct="1">
              <a:lnSpc>
                <a:spcPts val="1780"/>
              </a:lnSpc>
              <a:spcAft>
                <a:spcPts val="600"/>
              </a:spcAft>
              <a:buClrTx/>
              <a:buSzTx/>
              <a:buFont typeface="Arial" panose="020B0604020202020204" pitchFamily="34" charset="0"/>
              <a:buChar char="•"/>
              <a:tabLst/>
              <a:defRPr/>
            </a:pPr>
            <a:r>
              <a:rPr lang="ar-SA" sz="1400" dirty="0">
                <a:effectLst/>
                <a:latin typeface="Alexandria Light" pitchFamily="2" charset="-78"/>
                <a:ea typeface="Calibri" panose="020F0502020204030204" pitchFamily="34" charset="0"/>
                <a:cs typeface="Alexandria Light" pitchFamily="2" charset="-78"/>
              </a:rPr>
              <a:t>.يعرف </a:t>
            </a:r>
            <a:r>
              <a:rPr lang="ar-SA" sz="1400" dirty="0">
                <a:latin typeface="Alexandria Light" pitchFamily="2" charset="-78"/>
                <a:ea typeface="Calibri" panose="020F0502020204030204" pitchFamily="34" charset="0"/>
                <a:cs typeface="Alexandria Light" pitchFamily="2" charset="-78"/>
              </a:rPr>
              <a:t>التعليم المتنقل</a:t>
            </a:r>
            <a:endParaRPr lang="ar-SA" sz="1400" dirty="0">
              <a:effectLst/>
              <a:latin typeface="Alexandria Light" pitchFamily="2" charset="-78"/>
              <a:ea typeface="Calibri" panose="020F0502020204030204" pitchFamily="34" charset="0"/>
              <a:cs typeface="Alexandria Light" pitchFamily="2" charset="-78"/>
            </a:endParaRPr>
          </a:p>
          <a:p>
            <a:pPr marL="285750" indent="-285750" algn="just" rtl="1">
              <a:lnSpc>
                <a:spcPts val="1780"/>
              </a:lnSpc>
              <a:spcAft>
                <a:spcPts val="600"/>
              </a:spcAft>
              <a:buFont typeface="Arial" panose="020B0604020202020204" pitchFamily="34" charset="0"/>
              <a:buChar char="•"/>
              <a:defRPr/>
            </a:pPr>
            <a:r>
              <a:rPr lang="ar-SA" sz="1400" dirty="0">
                <a:solidFill>
                  <a:prstClr val="black"/>
                </a:solidFill>
                <a:latin typeface="Alexandria Light" pitchFamily="2" charset="-78"/>
                <a:ea typeface="Times New Roman" panose="02020603050405020304" pitchFamily="18" charset="0"/>
                <a:cs typeface="Alexandria Light" pitchFamily="2" charset="-78"/>
              </a:rPr>
              <a:t>يبين </a:t>
            </a:r>
            <a:r>
              <a:rPr lang="ar-SA" sz="1400" dirty="0">
                <a:solidFill>
                  <a:srgbClr val="000000"/>
                </a:solidFill>
                <a:effectLst/>
                <a:latin typeface="Alexandria Light" pitchFamily="2" charset="-78"/>
                <a:ea typeface="Calibri" panose="020F0502020204030204" pitchFamily="34" charset="0"/>
                <a:cs typeface="Alexandria Light" pitchFamily="2" charset="-78"/>
              </a:rPr>
              <a:t>الخدمات </a:t>
            </a:r>
            <a:r>
              <a:rPr lang="ar-SA" sz="1400" dirty="0">
                <a:latin typeface="Alexandria Light" pitchFamily="2" charset="-78"/>
                <a:cs typeface="Alexandria Light" pitchFamily="2" charset="-78"/>
              </a:rPr>
              <a:t>التي يقدمها الهاتف النقال في التعليم</a:t>
            </a:r>
            <a:r>
              <a:rPr kumimoji="0" lang="ar-SA" sz="1400" b="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a:t>
            </a:r>
            <a:endParaRPr lang="ar-SA" sz="1400" dirty="0">
              <a:effectLst/>
              <a:latin typeface="Alexandria Light" pitchFamily="2" charset="-78"/>
              <a:ea typeface="Calibri" panose="020F0502020204030204" pitchFamily="34" charset="0"/>
              <a:cs typeface="Alexandria Light" pitchFamily="2" charset="-78"/>
            </a:endParaRPr>
          </a:p>
          <a:p>
            <a:pPr marL="285750" marR="0" lvl="0" indent="-285750" algn="just" defTabSz="914400" rtl="1" eaLnBrk="1" fontAlgn="auto" latinLnBrk="0" hangingPunct="1">
              <a:lnSpc>
                <a:spcPts val="1780"/>
              </a:lnSpc>
              <a:spcAft>
                <a:spcPts val="600"/>
              </a:spcAft>
              <a:buClrTx/>
              <a:buSzTx/>
              <a:buFont typeface="Arial" panose="020B0604020202020204" pitchFamily="34" charset="0"/>
              <a:buChar char="•"/>
              <a:tabLst/>
              <a:defRPr/>
            </a:pPr>
            <a:r>
              <a:rPr lang="ar-SA" sz="1400" dirty="0">
                <a:latin typeface="Alexandria Light" pitchFamily="2" charset="-78"/>
                <a:ea typeface="Calibri" panose="020F0502020204030204" pitchFamily="34" charset="0"/>
                <a:cs typeface="Alexandria Light" pitchFamily="2" charset="-78"/>
              </a:rPr>
              <a:t>يبين </a:t>
            </a:r>
            <a:r>
              <a:rPr lang="ar-SA" sz="1400" dirty="0">
                <a:latin typeface="Alexandria Light" pitchFamily="2" charset="-78"/>
                <a:cs typeface="Alexandria Light" pitchFamily="2" charset="-78"/>
              </a:rPr>
              <a:t>الفوائد التربوية لاستخدام الأجهزة المتنقلة في التعليم.</a:t>
            </a:r>
            <a:endParaRPr kumimoji="0" lang="ar-SA" sz="1400" b="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endParaRPr>
          </a:p>
          <a:p>
            <a:pPr marL="285750" indent="-285750" algn="just" rtl="1">
              <a:lnSpc>
                <a:spcPts val="1780"/>
              </a:lnSpc>
              <a:spcAft>
                <a:spcPts val="600"/>
              </a:spcAft>
              <a:buFont typeface="Arial" panose="020B0604020202020204" pitchFamily="34" charset="0"/>
              <a:buChar char="•"/>
              <a:defRPr/>
            </a:pPr>
            <a:r>
              <a:rPr lang="ar-SA" sz="1400" dirty="0">
                <a:effectLst/>
                <a:latin typeface="Alexandria Light" pitchFamily="2" charset="-78"/>
                <a:ea typeface="Calibri" panose="020F0502020204030204" pitchFamily="34" charset="0"/>
                <a:cs typeface="Alexandria Light" pitchFamily="2" charset="-78"/>
              </a:rPr>
              <a:t>يبين </a:t>
            </a:r>
            <a:r>
              <a:rPr lang="ar-SA" sz="1400" dirty="0">
                <a:latin typeface="Alexandria Light" pitchFamily="2" charset="-78"/>
                <a:ea typeface="Calibri" panose="020F0502020204030204" pitchFamily="34" charset="0"/>
                <a:cs typeface="Alexandria Light" pitchFamily="2" charset="-78"/>
              </a:rPr>
              <a:t>التحديات التي تواجه استخدام الهاتف النقال في التعليم</a:t>
            </a:r>
            <a:r>
              <a:rPr lang="ar-SA" sz="1400" dirty="0">
                <a:effectLst/>
                <a:latin typeface="Alexandria Light" pitchFamily="2" charset="-78"/>
                <a:ea typeface="Calibri" panose="020F0502020204030204" pitchFamily="34" charset="0"/>
                <a:cs typeface="Alexandria Light" pitchFamily="2" charset="-78"/>
              </a:rPr>
              <a:t>.</a:t>
            </a:r>
            <a:endParaRPr lang="en-US" sz="1400" dirty="0">
              <a:effectLst/>
              <a:latin typeface="Alexandria Light" pitchFamily="2" charset="-78"/>
              <a:ea typeface="Calibri" panose="020F0502020204030204" pitchFamily="34" charset="0"/>
              <a:cs typeface="Alexandria Light" pitchFamily="2" charset="-78"/>
            </a:endParaRPr>
          </a:p>
          <a:p>
            <a:pPr marL="285750" indent="-285750" algn="just" rtl="1">
              <a:lnSpc>
                <a:spcPts val="1780"/>
              </a:lnSpc>
              <a:spcAft>
                <a:spcPts val="600"/>
              </a:spcAft>
              <a:buFont typeface="Arial" panose="020B0604020202020204" pitchFamily="34" charset="0"/>
              <a:buChar char="•"/>
            </a:pPr>
            <a:r>
              <a:rPr lang="ar-SA" sz="1400" dirty="0">
                <a:solidFill>
                  <a:prstClr val="black"/>
                </a:solidFill>
                <a:latin typeface="Alexandria Light" pitchFamily="2" charset="-78"/>
                <a:ea typeface="Calibri" panose="020F0502020204030204" pitchFamily="34" charset="0"/>
                <a:cs typeface="Alexandria Light" pitchFamily="2" charset="-78"/>
              </a:rPr>
              <a:t>يشرح </a:t>
            </a:r>
            <a:r>
              <a:rPr lang="ar-SA" sz="1400" dirty="0">
                <a:latin typeface="Alexandria Light" pitchFamily="2" charset="-78"/>
                <a:ea typeface="Calibri" panose="020F0502020204030204" pitchFamily="34" charset="0"/>
                <a:cs typeface="Alexandria Light" pitchFamily="2" charset="-78"/>
              </a:rPr>
              <a:t>خصائص </a:t>
            </a:r>
            <a:r>
              <a:rPr lang="ar-SA" sz="1400" dirty="0">
                <a:latin typeface="Alexandria Light" pitchFamily="2" charset="-78"/>
                <a:cs typeface="Alexandria Light" pitchFamily="2" charset="-78"/>
              </a:rPr>
              <a:t>الحوسبة السحابية</a:t>
            </a:r>
            <a:r>
              <a:rPr kumimoji="0" lang="ar-SA" sz="1400" b="0" i="0" u="none" strike="noStrike" kern="1200" cap="none" spc="0" normalizeH="0" baseline="0" noProof="0" dirty="0">
                <a:ln>
                  <a:noFill/>
                </a:ln>
                <a:solidFill>
                  <a:prstClr val="black"/>
                </a:solidFill>
                <a:effectLst/>
                <a:uLnTx/>
                <a:uFillTx/>
                <a:latin typeface="Alexandria Light" pitchFamily="2" charset="-78"/>
                <a:ea typeface="Calibri" panose="020F0502020204030204" pitchFamily="34" charset="0"/>
                <a:cs typeface="Alexandria Light" pitchFamily="2" charset="-78"/>
              </a:rPr>
              <a:t>. </a:t>
            </a:r>
          </a:p>
          <a:p>
            <a:pPr marL="285750" indent="-285750" algn="just" rtl="1">
              <a:lnSpc>
                <a:spcPts val="1780"/>
              </a:lnSpc>
              <a:spcAft>
                <a:spcPts val="600"/>
              </a:spcAft>
              <a:buFont typeface="Arial" panose="020B0604020202020204" pitchFamily="34" charset="0"/>
              <a:buChar char="•"/>
            </a:pPr>
            <a:r>
              <a:rPr lang="ar-SA" sz="1400" dirty="0">
                <a:effectLst/>
                <a:latin typeface="Alexandria Light" pitchFamily="2" charset="-78"/>
                <a:ea typeface="Calibri" panose="020F0502020204030204" pitchFamily="34" charset="0"/>
                <a:cs typeface="Alexandria Light" pitchFamily="2" charset="-78"/>
              </a:rPr>
              <a:t>يبين </a:t>
            </a:r>
            <a:r>
              <a:rPr lang="ar-SA" sz="1400" dirty="0">
                <a:latin typeface="Alexandria Light" pitchFamily="2" charset="-78"/>
                <a:ea typeface="Calibri" panose="020F0502020204030204" pitchFamily="34" charset="0"/>
                <a:cs typeface="Alexandria Light" pitchFamily="2" charset="-78"/>
              </a:rPr>
              <a:t>تطبيقات </a:t>
            </a:r>
            <a:r>
              <a:rPr lang="ar-SA" sz="1400" dirty="0">
                <a:latin typeface="Alexandria Light" pitchFamily="2" charset="-78"/>
                <a:cs typeface="Alexandria Light" pitchFamily="2" charset="-78"/>
              </a:rPr>
              <a:t>الحوسبة السحابية</a:t>
            </a:r>
            <a:r>
              <a:rPr lang="ar-SA" sz="1400" dirty="0">
                <a:latin typeface="Alexandria Light" pitchFamily="2" charset="-78"/>
                <a:ea typeface="Calibri" panose="020F0502020204030204" pitchFamily="34" charset="0"/>
                <a:cs typeface="Alexandria Light" pitchFamily="2" charset="-78"/>
              </a:rPr>
              <a:t>.</a:t>
            </a:r>
          </a:p>
          <a:p>
            <a:pPr marL="285750" indent="-285750" algn="just" rtl="1">
              <a:lnSpc>
                <a:spcPts val="1780"/>
              </a:lnSpc>
              <a:spcAft>
                <a:spcPts val="600"/>
              </a:spcAft>
              <a:buFont typeface="Arial" panose="020B0604020202020204" pitchFamily="34" charset="0"/>
              <a:buChar char="•"/>
            </a:pPr>
            <a:r>
              <a:rPr lang="ar-SA" sz="1400" dirty="0">
                <a:effectLst/>
                <a:latin typeface="Alexandria Light" pitchFamily="2" charset="-78"/>
                <a:ea typeface="Calibri" panose="020F0502020204030204" pitchFamily="34" charset="0"/>
                <a:cs typeface="Alexandria Light" pitchFamily="2" charset="-78"/>
              </a:rPr>
              <a:t>يشرح متطلبات استخدام </a:t>
            </a:r>
            <a:r>
              <a:rPr lang="ar-SA" sz="1400" dirty="0">
                <a:latin typeface="Alexandria Light" pitchFamily="2" charset="-78"/>
                <a:cs typeface="Alexandria Light" pitchFamily="2" charset="-78"/>
              </a:rPr>
              <a:t>الحوسبة السحابية</a:t>
            </a:r>
            <a:r>
              <a:rPr lang="ar-SA" sz="1400" dirty="0">
                <a:latin typeface="Alexandria Light" pitchFamily="2" charset="-78"/>
                <a:ea typeface="Calibri" panose="020F0502020204030204" pitchFamily="34" charset="0"/>
                <a:cs typeface="Alexandria Light" pitchFamily="2" charset="-78"/>
              </a:rPr>
              <a:t>.</a:t>
            </a:r>
          </a:p>
          <a:p>
            <a:pPr marL="285750" indent="-285750" algn="just" rtl="1">
              <a:lnSpc>
                <a:spcPts val="1780"/>
              </a:lnSpc>
              <a:spcAft>
                <a:spcPts val="600"/>
              </a:spcAft>
              <a:buFont typeface="Arial" panose="020B0604020202020204" pitchFamily="34" charset="0"/>
              <a:buChar char="•"/>
            </a:pPr>
            <a:r>
              <a:rPr lang="ar-SA" sz="1400" dirty="0">
                <a:latin typeface="Alexandria Light" pitchFamily="2" charset="-78"/>
                <a:ea typeface="Calibri" panose="020F0502020204030204" pitchFamily="34" charset="0"/>
                <a:cs typeface="Alexandria Light" pitchFamily="2" charset="-78"/>
              </a:rPr>
              <a:t>يميز بين الواقع الافتراضي والواقع المعزز.</a:t>
            </a:r>
            <a:endParaRPr lang="en-US" sz="1400" dirty="0">
              <a:effectLst/>
              <a:latin typeface="Alexandria Light" pitchFamily="2" charset="-78"/>
              <a:ea typeface="Calibri" panose="020F0502020204030204" pitchFamily="34" charset="0"/>
              <a:cs typeface="Alexandria Light" pitchFamily="2" charset="-78"/>
            </a:endParaRPr>
          </a:p>
          <a:p>
            <a:pPr marL="285750" indent="-285750" algn="just" rtl="1">
              <a:lnSpc>
                <a:spcPts val="1780"/>
              </a:lnSpc>
              <a:spcAft>
                <a:spcPts val="600"/>
              </a:spcAft>
              <a:buFont typeface="Arial" panose="020B0604020202020204" pitchFamily="34" charset="0"/>
              <a:buChar char="•"/>
              <a:defRPr/>
            </a:pPr>
            <a:r>
              <a:rPr lang="ar-SA" sz="1400" b="0" i="0" u="none" strike="noStrike" baseline="0" dirty="0">
                <a:latin typeface="Alexandria Light" pitchFamily="2" charset="-78"/>
                <a:cs typeface="Alexandria Light" pitchFamily="2" charset="-78"/>
              </a:rPr>
              <a:t>يبين أهمية استخدام الواقع الافتراضي والواقع المعزز  في التعليم. </a:t>
            </a:r>
          </a:p>
          <a:p>
            <a:pPr marL="285750" marR="0" lvl="0" indent="-285750" algn="just" defTabSz="914400" rtl="1" eaLnBrk="1" fontAlgn="auto" latinLnBrk="0" hangingPunct="1">
              <a:lnSpc>
                <a:spcPts val="1780"/>
              </a:lnSpc>
              <a:spcAft>
                <a:spcPts val="600"/>
              </a:spcAft>
              <a:buClrTx/>
              <a:buSzTx/>
              <a:buFont typeface="Arial" panose="020B0604020202020204" pitchFamily="34" charset="0"/>
              <a:buChar char="•"/>
              <a:tabLst/>
              <a:defRPr/>
            </a:pPr>
            <a:r>
              <a:rPr lang="ar-SY" sz="1400" dirty="0">
                <a:latin typeface="Alexandria Light" pitchFamily="2" charset="-78"/>
                <a:ea typeface="Calibri" panose="020F0502020204030204" pitchFamily="34" charset="0"/>
                <a:cs typeface="Alexandria Light" pitchFamily="2" charset="-78"/>
              </a:rPr>
              <a:t>يعرف</a:t>
            </a:r>
            <a:r>
              <a:rPr lang="ar-SA" sz="1400" dirty="0">
                <a:latin typeface="Alexandria Light" pitchFamily="2" charset="-78"/>
                <a:ea typeface="Calibri" panose="020F0502020204030204" pitchFamily="34" charset="0"/>
                <a:cs typeface="Alexandria Light" pitchFamily="2" charset="-78"/>
              </a:rPr>
              <a:t> </a:t>
            </a:r>
            <a:r>
              <a:rPr lang="ar-SA" sz="1400" dirty="0" err="1">
                <a:latin typeface="Alexandria Light" pitchFamily="2" charset="-78"/>
                <a:ea typeface="Calibri" panose="020F0502020204030204" pitchFamily="34" charset="0"/>
                <a:cs typeface="Alexandria Light" pitchFamily="2" charset="-78"/>
              </a:rPr>
              <a:t>الانفوجرافيك</a:t>
            </a:r>
            <a:r>
              <a:rPr lang="ar-SA" sz="1400" dirty="0">
                <a:latin typeface="Alexandria Light" pitchFamily="2" charset="-78"/>
                <a:ea typeface="Calibri" panose="020F0502020204030204" pitchFamily="34" charset="0"/>
                <a:cs typeface="Alexandria Light" pitchFamily="2" charset="-78"/>
              </a:rPr>
              <a:t>. </a:t>
            </a:r>
            <a:endParaRPr lang="ar-SY" sz="1400" dirty="0">
              <a:latin typeface="Alexandria Light" pitchFamily="2" charset="-78"/>
              <a:ea typeface="Calibri" panose="020F0502020204030204" pitchFamily="34" charset="0"/>
              <a:cs typeface="Alexandria Light" pitchFamily="2" charset="-78"/>
            </a:endParaRPr>
          </a:p>
          <a:p>
            <a:pPr marL="285750" marR="0" lvl="0" indent="-285750" algn="just" defTabSz="914400" rtl="1" eaLnBrk="1" fontAlgn="auto" latinLnBrk="0" hangingPunct="1">
              <a:lnSpc>
                <a:spcPts val="1780"/>
              </a:lnSpc>
              <a:spcAft>
                <a:spcPts val="600"/>
              </a:spcAft>
              <a:buClrTx/>
              <a:buSzTx/>
              <a:buFont typeface="Arial" panose="020B0604020202020204" pitchFamily="34" charset="0"/>
              <a:buChar char="•"/>
              <a:tabLst/>
              <a:defRPr/>
            </a:pPr>
            <a:r>
              <a:rPr lang="ar-SY" sz="1400" dirty="0">
                <a:solidFill>
                  <a:prstClr val="black"/>
                </a:solidFill>
                <a:latin typeface="Alexandria Light" pitchFamily="2" charset="-78"/>
                <a:ea typeface="Calibri" panose="020F0502020204030204" pitchFamily="34" charset="0"/>
                <a:cs typeface="Alexandria Light" pitchFamily="2" charset="-78"/>
              </a:rPr>
              <a:t>يشرح أهمية </a:t>
            </a:r>
            <a:r>
              <a:rPr lang="ar-SA" sz="1400" dirty="0">
                <a:latin typeface="Alexandria Light" pitchFamily="2" charset="-78"/>
                <a:ea typeface="Calibri" panose="020F0502020204030204" pitchFamily="34" charset="0"/>
                <a:cs typeface="Alexandria Light" pitchFamily="2" charset="-78"/>
              </a:rPr>
              <a:t> </a:t>
            </a:r>
            <a:r>
              <a:rPr lang="ar-SA" sz="1400" dirty="0" err="1">
                <a:latin typeface="Alexandria Light" pitchFamily="2" charset="-78"/>
                <a:ea typeface="Calibri" panose="020F0502020204030204" pitchFamily="34" charset="0"/>
                <a:cs typeface="Alexandria Light" pitchFamily="2" charset="-78"/>
              </a:rPr>
              <a:t>الانفوجرافيك</a:t>
            </a:r>
            <a:r>
              <a:rPr lang="ar-SA" sz="1400" dirty="0">
                <a:effectLst/>
                <a:latin typeface="Alexandria Light" pitchFamily="2" charset="-78"/>
                <a:ea typeface="Calibri" panose="020F0502020204030204" pitchFamily="34" charset="0"/>
                <a:cs typeface="Alexandria Light" pitchFamily="2" charset="-78"/>
              </a:rPr>
              <a:t>.</a:t>
            </a:r>
            <a:endParaRPr lang="en-US" sz="1400" dirty="0">
              <a:effectLst/>
              <a:latin typeface="Alexandria Light" pitchFamily="2" charset="-78"/>
              <a:ea typeface="Calibri" panose="020F0502020204030204" pitchFamily="34" charset="0"/>
              <a:cs typeface="Alexandria Light" pitchFamily="2" charset="-78"/>
            </a:endParaRPr>
          </a:p>
          <a:p>
            <a:pPr marL="285750" indent="-285750" algn="just" rtl="1">
              <a:lnSpc>
                <a:spcPts val="1780"/>
              </a:lnSpc>
              <a:spcAft>
                <a:spcPts val="600"/>
              </a:spcAft>
              <a:buFont typeface="Arial" panose="020B0604020202020204" pitchFamily="34" charset="0"/>
              <a:buChar char="•"/>
            </a:pPr>
            <a:r>
              <a:rPr lang="ar-SA" sz="1400" dirty="0">
                <a:latin typeface="Alexandria Light" pitchFamily="2" charset="-78"/>
                <a:ea typeface="Calibri" panose="020F0502020204030204" pitchFamily="34" charset="0"/>
                <a:cs typeface="Alexandria Light" pitchFamily="2" charset="-78"/>
              </a:rPr>
              <a:t>يبين مكونات  </a:t>
            </a:r>
            <a:r>
              <a:rPr lang="ar-SA" sz="1400" dirty="0" err="1">
                <a:latin typeface="Alexandria Light" pitchFamily="2" charset="-78"/>
                <a:ea typeface="Calibri" panose="020F0502020204030204" pitchFamily="34" charset="0"/>
                <a:cs typeface="Alexandria Light" pitchFamily="2" charset="-78"/>
              </a:rPr>
              <a:t>الإنفوجرافيك</a:t>
            </a:r>
            <a:r>
              <a:rPr lang="ar-SA" sz="1400" dirty="0">
                <a:latin typeface="Alexandria Light" pitchFamily="2" charset="-78"/>
                <a:ea typeface="Calibri" panose="020F0502020204030204" pitchFamily="34" charset="0"/>
                <a:cs typeface="Alexandria Light" pitchFamily="2" charset="-78"/>
              </a:rPr>
              <a:t>.</a:t>
            </a:r>
          </a:p>
          <a:p>
            <a:pPr marL="285750" indent="-285750" algn="just" rtl="1">
              <a:lnSpc>
                <a:spcPts val="1780"/>
              </a:lnSpc>
              <a:spcAft>
                <a:spcPts val="600"/>
              </a:spcAft>
              <a:buFont typeface="Arial" panose="020B0604020202020204" pitchFamily="34" charset="0"/>
              <a:buChar char="•"/>
            </a:pPr>
            <a:r>
              <a:rPr lang="ar-SA" sz="1400" dirty="0">
                <a:effectLst/>
                <a:latin typeface="Alexandria Light" pitchFamily="2" charset="-78"/>
                <a:ea typeface="Calibri" panose="020F0502020204030204" pitchFamily="34" charset="0"/>
                <a:cs typeface="Alexandria Light" pitchFamily="2" charset="-78"/>
              </a:rPr>
              <a:t>يميز بين أنواع </a:t>
            </a:r>
            <a:r>
              <a:rPr lang="ar-SA" sz="1400" dirty="0" err="1">
                <a:effectLst/>
                <a:latin typeface="Alexandria Light" pitchFamily="2" charset="-78"/>
                <a:ea typeface="Calibri" panose="020F0502020204030204" pitchFamily="34" charset="0"/>
                <a:cs typeface="Alexandria Light" pitchFamily="2" charset="-78"/>
              </a:rPr>
              <a:t>الانفوجرافيك</a:t>
            </a:r>
            <a:r>
              <a:rPr lang="ar-SA" sz="1400" dirty="0">
                <a:effectLst/>
                <a:latin typeface="Alexandria Light" pitchFamily="2" charset="-78"/>
                <a:ea typeface="Calibri" panose="020F0502020204030204" pitchFamily="34" charset="0"/>
                <a:cs typeface="Alexandria Light" pitchFamily="2" charset="-78"/>
              </a:rPr>
              <a:t>:</a:t>
            </a:r>
          </a:p>
          <a:p>
            <a:pPr marL="285750" indent="-285750" algn="just" rtl="1">
              <a:lnSpc>
                <a:spcPts val="1780"/>
              </a:lnSpc>
              <a:spcAft>
                <a:spcPts val="600"/>
              </a:spcAft>
              <a:buFont typeface="Arial" panose="020B0604020202020204" pitchFamily="34" charset="0"/>
              <a:buChar char="•"/>
            </a:pPr>
            <a:r>
              <a:rPr lang="ar-SA" sz="1400" dirty="0">
                <a:latin typeface="Alexandria Light" pitchFamily="2" charset="-78"/>
                <a:ea typeface="Calibri" panose="020F0502020204030204" pitchFamily="34" charset="0"/>
                <a:cs typeface="Alexandria Light" pitchFamily="2" charset="-78"/>
              </a:rPr>
              <a:t>يشرح أدوات تصميم  </a:t>
            </a:r>
            <a:r>
              <a:rPr lang="ar-SA" sz="1400" dirty="0" err="1">
                <a:latin typeface="Alexandria Light" pitchFamily="2" charset="-78"/>
                <a:ea typeface="Calibri" panose="020F0502020204030204" pitchFamily="34" charset="0"/>
                <a:cs typeface="Alexandria Light" pitchFamily="2" charset="-78"/>
              </a:rPr>
              <a:t>الإنفوجرافيك</a:t>
            </a:r>
            <a:endParaRPr lang="en-US" sz="1400" dirty="0">
              <a:latin typeface="Alexandria Light" pitchFamily="2" charset="-78"/>
              <a:ea typeface="Calibri" panose="020F0502020204030204" pitchFamily="34" charset="0"/>
              <a:cs typeface="Alexandria Light" pitchFamily="2" charset="-78"/>
            </a:endParaRPr>
          </a:p>
        </p:txBody>
      </p:sp>
      <p:sp>
        <p:nvSpPr>
          <p:cNvPr id="3" name="TextBox 2"/>
          <p:cNvSpPr txBox="1"/>
          <p:nvPr/>
        </p:nvSpPr>
        <p:spPr>
          <a:xfrm>
            <a:off x="8952396" y="6457890"/>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Calibri"/>
                <a:ea typeface="+mn-ea"/>
                <a:cs typeface="+mn-cs"/>
              </a:rPr>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Google Shape;8400;p58">
            <a:extLst>
              <a:ext uri="{FF2B5EF4-FFF2-40B4-BE49-F238E27FC236}">
                <a16:creationId xmlns:a16="http://schemas.microsoft.com/office/drawing/2014/main" id="{6A473FD2-1EFA-4919-A8AE-A9C08533D427}"/>
              </a:ext>
            </a:extLst>
          </p:cNvPr>
          <p:cNvSpPr/>
          <p:nvPr/>
        </p:nvSpPr>
        <p:spPr>
          <a:xfrm>
            <a:off x="1926368" y="4695429"/>
            <a:ext cx="849105" cy="878059"/>
          </a:xfrm>
          <a:custGeom>
            <a:avLst/>
            <a:gdLst/>
            <a:ahLst/>
            <a:cxnLst/>
            <a:rect l="l" t="t" r="r" b="b"/>
            <a:pathLst>
              <a:path w="11847" h="11846" extrusionOk="0">
                <a:moveTo>
                  <a:pt x="10744" y="3718"/>
                </a:moveTo>
                <a:lnTo>
                  <a:pt x="10428" y="4348"/>
                </a:lnTo>
                <a:cubicBezTo>
                  <a:pt x="10397" y="4442"/>
                  <a:pt x="10397" y="4568"/>
                  <a:pt x="10428" y="4663"/>
                </a:cubicBezTo>
                <a:lnTo>
                  <a:pt x="10744" y="5293"/>
                </a:lnTo>
                <a:lnTo>
                  <a:pt x="9483" y="4915"/>
                </a:lnTo>
                <a:lnTo>
                  <a:pt x="9105" y="4505"/>
                </a:lnTo>
                <a:lnTo>
                  <a:pt x="9483" y="4127"/>
                </a:lnTo>
                <a:lnTo>
                  <a:pt x="10744" y="3718"/>
                </a:lnTo>
                <a:close/>
                <a:moveTo>
                  <a:pt x="4443" y="3497"/>
                </a:moveTo>
                <a:cubicBezTo>
                  <a:pt x="4884" y="3497"/>
                  <a:pt x="5262" y="3781"/>
                  <a:pt x="5419" y="4190"/>
                </a:cubicBezTo>
                <a:lnTo>
                  <a:pt x="4443" y="4190"/>
                </a:lnTo>
                <a:cubicBezTo>
                  <a:pt x="4253" y="4190"/>
                  <a:pt x="4096" y="4348"/>
                  <a:pt x="4096" y="4568"/>
                </a:cubicBezTo>
                <a:cubicBezTo>
                  <a:pt x="4096" y="4663"/>
                  <a:pt x="4253" y="4820"/>
                  <a:pt x="4443" y="4820"/>
                </a:cubicBezTo>
                <a:lnTo>
                  <a:pt x="5419" y="4820"/>
                </a:lnTo>
                <a:cubicBezTo>
                  <a:pt x="5262" y="5230"/>
                  <a:pt x="4915" y="5545"/>
                  <a:pt x="4443" y="5545"/>
                </a:cubicBezTo>
                <a:cubicBezTo>
                  <a:pt x="3844" y="5545"/>
                  <a:pt x="3434" y="5072"/>
                  <a:pt x="3434" y="4505"/>
                </a:cubicBezTo>
                <a:cubicBezTo>
                  <a:pt x="3434" y="3970"/>
                  <a:pt x="3907" y="3497"/>
                  <a:pt x="4443" y="3497"/>
                </a:cubicBezTo>
                <a:close/>
                <a:moveTo>
                  <a:pt x="4443" y="2080"/>
                </a:moveTo>
                <a:cubicBezTo>
                  <a:pt x="5671" y="2080"/>
                  <a:pt x="6679" y="2993"/>
                  <a:pt x="6837" y="4159"/>
                </a:cubicBezTo>
                <a:lnTo>
                  <a:pt x="6144" y="4159"/>
                </a:lnTo>
                <a:cubicBezTo>
                  <a:pt x="5986" y="3371"/>
                  <a:pt x="5262" y="2773"/>
                  <a:pt x="4443" y="2773"/>
                </a:cubicBezTo>
                <a:cubicBezTo>
                  <a:pt x="3497" y="2773"/>
                  <a:pt x="2710" y="3560"/>
                  <a:pt x="2710" y="4505"/>
                </a:cubicBezTo>
                <a:cubicBezTo>
                  <a:pt x="2710" y="5451"/>
                  <a:pt x="3497" y="6238"/>
                  <a:pt x="4443" y="6238"/>
                </a:cubicBezTo>
                <a:cubicBezTo>
                  <a:pt x="5262" y="6238"/>
                  <a:pt x="5986" y="5671"/>
                  <a:pt x="6144" y="4883"/>
                </a:cubicBezTo>
                <a:lnTo>
                  <a:pt x="6837" y="4883"/>
                </a:lnTo>
                <a:cubicBezTo>
                  <a:pt x="6679" y="6049"/>
                  <a:pt x="5671" y="6963"/>
                  <a:pt x="4443" y="6963"/>
                </a:cubicBezTo>
                <a:cubicBezTo>
                  <a:pt x="3119" y="6963"/>
                  <a:pt x="2017" y="5860"/>
                  <a:pt x="2017" y="4505"/>
                </a:cubicBezTo>
                <a:cubicBezTo>
                  <a:pt x="2017" y="3182"/>
                  <a:pt x="3119" y="2080"/>
                  <a:pt x="4443" y="2080"/>
                </a:cubicBezTo>
                <a:close/>
                <a:moveTo>
                  <a:pt x="4474" y="662"/>
                </a:moveTo>
                <a:cubicBezTo>
                  <a:pt x="6459" y="662"/>
                  <a:pt x="8097" y="2206"/>
                  <a:pt x="8255" y="4127"/>
                </a:cubicBezTo>
                <a:lnTo>
                  <a:pt x="7562" y="4127"/>
                </a:lnTo>
                <a:cubicBezTo>
                  <a:pt x="7372" y="2584"/>
                  <a:pt x="6049" y="1355"/>
                  <a:pt x="4443" y="1355"/>
                </a:cubicBezTo>
                <a:cubicBezTo>
                  <a:pt x="2710" y="1355"/>
                  <a:pt x="1324" y="2773"/>
                  <a:pt x="1324" y="4474"/>
                </a:cubicBezTo>
                <a:cubicBezTo>
                  <a:pt x="1324" y="6175"/>
                  <a:pt x="2741" y="7593"/>
                  <a:pt x="4443" y="7593"/>
                </a:cubicBezTo>
                <a:cubicBezTo>
                  <a:pt x="6049" y="7593"/>
                  <a:pt x="7372" y="6364"/>
                  <a:pt x="7562" y="4820"/>
                </a:cubicBezTo>
                <a:lnTo>
                  <a:pt x="8255" y="4820"/>
                </a:lnTo>
                <a:cubicBezTo>
                  <a:pt x="8097" y="6774"/>
                  <a:pt x="6459" y="8286"/>
                  <a:pt x="4474" y="8286"/>
                </a:cubicBezTo>
                <a:cubicBezTo>
                  <a:pt x="2395" y="8286"/>
                  <a:pt x="662" y="6616"/>
                  <a:pt x="662" y="4474"/>
                </a:cubicBezTo>
                <a:cubicBezTo>
                  <a:pt x="662" y="2363"/>
                  <a:pt x="2363" y="662"/>
                  <a:pt x="4474" y="662"/>
                </a:cubicBezTo>
                <a:close/>
                <a:moveTo>
                  <a:pt x="5734" y="8822"/>
                </a:moveTo>
                <a:lnTo>
                  <a:pt x="6049" y="9767"/>
                </a:lnTo>
                <a:lnTo>
                  <a:pt x="2836" y="9767"/>
                </a:lnTo>
                <a:lnTo>
                  <a:pt x="3151" y="8822"/>
                </a:lnTo>
                <a:cubicBezTo>
                  <a:pt x="3529" y="8916"/>
                  <a:pt x="4001" y="9011"/>
                  <a:pt x="4443" y="9011"/>
                </a:cubicBezTo>
                <a:cubicBezTo>
                  <a:pt x="4884" y="9011"/>
                  <a:pt x="5356" y="8916"/>
                  <a:pt x="5734" y="8822"/>
                </a:cubicBezTo>
                <a:close/>
                <a:moveTo>
                  <a:pt x="6522" y="10428"/>
                </a:moveTo>
                <a:cubicBezTo>
                  <a:pt x="6963" y="10428"/>
                  <a:pt x="7372" y="10680"/>
                  <a:pt x="7530" y="11121"/>
                </a:cubicBezTo>
                <a:lnTo>
                  <a:pt x="1418" y="11121"/>
                </a:lnTo>
                <a:cubicBezTo>
                  <a:pt x="1576" y="10743"/>
                  <a:pt x="1922" y="10428"/>
                  <a:pt x="2395" y="10428"/>
                </a:cubicBezTo>
                <a:close/>
                <a:moveTo>
                  <a:pt x="4474" y="0"/>
                </a:moveTo>
                <a:cubicBezTo>
                  <a:pt x="1985" y="0"/>
                  <a:pt x="0" y="1985"/>
                  <a:pt x="0" y="4474"/>
                </a:cubicBezTo>
                <a:cubicBezTo>
                  <a:pt x="0" y="6238"/>
                  <a:pt x="1040" y="7813"/>
                  <a:pt x="2552" y="8538"/>
                </a:cubicBezTo>
                <a:lnTo>
                  <a:pt x="2143" y="9767"/>
                </a:lnTo>
                <a:cubicBezTo>
                  <a:pt x="1324" y="9861"/>
                  <a:pt x="693" y="10586"/>
                  <a:pt x="693" y="11499"/>
                </a:cubicBezTo>
                <a:cubicBezTo>
                  <a:pt x="693" y="11688"/>
                  <a:pt x="851" y="11846"/>
                  <a:pt x="1040" y="11846"/>
                </a:cubicBezTo>
                <a:lnTo>
                  <a:pt x="7971" y="11846"/>
                </a:lnTo>
                <a:cubicBezTo>
                  <a:pt x="8192" y="11846"/>
                  <a:pt x="8349" y="11688"/>
                  <a:pt x="8349" y="11499"/>
                </a:cubicBezTo>
                <a:cubicBezTo>
                  <a:pt x="8349" y="10617"/>
                  <a:pt x="7719" y="9924"/>
                  <a:pt x="6900" y="9767"/>
                </a:cubicBezTo>
                <a:lnTo>
                  <a:pt x="6490" y="8538"/>
                </a:lnTo>
                <a:cubicBezTo>
                  <a:pt x="7782" y="7908"/>
                  <a:pt x="8727" y="6679"/>
                  <a:pt x="8979" y="5230"/>
                </a:cubicBezTo>
                <a:lnTo>
                  <a:pt x="9137" y="5388"/>
                </a:lnTo>
                <a:cubicBezTo>
                  <a:pt x="9168" y="5419"/>
                  <a:pt x="9200" y="5451"/>
                  <a:pt x="9263" y="5451"/>
                </a:cubicBezTo>
                <a:lnTo>
                  <a:pt x="11374" y="6175"/>
                </a:lnTo>
                <a:cubicBezTo>
                  <a:pt x="11403" y="6183"/>
                  <a:pt x="11435" y="6186"/>
                  <a:pt x="11466" y="6186"/>
                </a:cubicBezTo>
                <a:cubicBezTo>
                  <a:pt x="11569" y="6186"/>
                  <a:pt x="11672" y="6145"/>
                  <a:pt x="11720" y="6049"/>
                </a:cubicBezTo>
                <a:cubicBezTo>
                  <a:pt x="11815" y="5923"/>
                  <a:pt x="11846" y="5766"/>
                  <a:pt x="11783" y="5671"/>
                </a:cubicBezTo>
                <a:lnTo>
                  <a:pt x="11153" y="4442"/>
                </a:lnTo>
                <a:lnTo>
                  <a:pt x="11783" y="3214"/>
                </a:lnTo>
                <a:cubicBezTo>
                  <a:pt x="11815" y="3151"/>
                  <a:pt x="11783" y="2993"/>
                  <a:pt x="11689" y="2899"/>
                </a:cubicBezTo>
                <a:cubicBezTo>
                  <a:pt x="11641" y="2802"/>
                  <a:pt x="11519" y="2761"/>
                  <a:pt x="11422" y="2761"/>
                </a:cubicBezTo>
                <a:cubicBezTo>
                  <a:pt x="11392" y="2761"/>
                  <a:pt x="11364" y="2765"/>
                  <a:pt x="11342" y="2773"/>
                </a:cubicBezTo>
                <a:lnTo>
                  <a:pt x="9200" y="3497"/>
                </a:lnTo>
                <a:cubicBezTo>
                  <a:pt x="9168" y="3497"/>
                  <a:pt x="9105" y="3529"/>
                  <a:pt x="9105" y="3560"/>
                </a:cubicBezTo>
                <a:lnTo>
                  <a:pt x="8916" y="3718"/>
                </a:lnTo>
                <a:cubicBezTo>
                  <a:pt x="8570" y="1607"/>
                  <a:pt x="6742" y="0"/>
                  <a:pt x="4474" y="0"/>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Tree>
    <p:extLst>
      <p:ext uri="{BB962C8B-B14F-4D97-AF65-F5344CB8AC3E}">
        <p14:creationId xmlns:p14="http://schemas.microsoft.com/office/powerpoint/2010/main" val="2663950702"/>
      </p:ext>
    </p:extLst>
  </p:cSld>
  <p:clrMapOvr>
    <a:masterClrMapping/>
  </p:clrMapOvr>
  <mc:AlternateContent xmlns:mc="http://schemas.openxmlformats.org/markup-compatibility/2006" xmlns:p14="http://schemas.microsoft.com/office/powerpoint/2010/main">
    <mc:Choice Requires="p14">
      <p:transition spd="slow" p14:dur="2000" advTm="77935"/>
    </mc:Choice>
    <mc:Fallback xmlns="">
      <p:transition spd="slow" advTm="77935"/>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31" b="31"/>
          <a:stretch/>
        </p:blipFill>
        <p:spPr>
          <a:xfrm>
            <a:off x="1127760" y="1055370"/>
            <a:ext cx="9936480" cy="4610100"/>
          </a:xfrm>
        </p:spPr>
      </p:pic>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937259" y="4971660"/>
            <a:ext cx="5180235" cy="1912703"/>
          </a:xfrm>
          <a:prstGeom prst="rect">
            <a:avLst/>
          </a:prstGeom>
          <a:noFill/>
        </p:spPr>
        <p:txBody>
          <a:bodyPr wrap="square">
            <a:spAutoFit/>
          </a:bodyPr>
          <a:lstStyle/>
          <a:p>
            <a:pPr algn="justLow" rtl="1">
              <a:lnSpc>
                <a:spcPct val="125000"/>
              </a:lnSpc>
              <a:spcBef>
                <a:spcPts val="600"/>
              </a:spcBef>
              <a:spcAft>
                <a:spcPts val="600"/>
              </a:spcAft>
              <a:tabLst>
                <a:tab pos="180975" algn="r"/>
                <a:tab pos="360680" algn="r"/>
              </a:tabLst>
            </a:pPr>
            <a:r>
              <a:rPr lang="ar-SA" sz="1400" dirty="0">
                <a:effectLst/>
                <a:latin typeface="Alexandria Light" pitchFamily="2" charset="-78"/>
                <a:ea typeface="Calibri" panose="020F0502020204030204" pitchFamily="34" charset="0"/>
                <a:cs typeface="Alexandria Light" pitchFamily="2" charset="-78"/>
              </a:rPr>
              <a:t>   </a:t>
            </a:r>
            <a:r>
              <a:rPr lang="ar-SA" sz="1600" dirty="0">
                <a:effectLst/>
                <a:latin typeface="Alexandria Light" pitchFamily="2" charset="-78"/>
                <a:ea typeface="Calibri" panose="020F0502020204030204" pitchFamily="34" charset="0"/>
                <a:cs typeface="Alexandria Light" pitchFamily="2" charset="-78"/>
              </a:rPr>
              <a:t>تحدثنا في المحاضرة السابقة عن النمو المهني في تكنولوجيا التعليم، وفي محاضرتنا هذه سنتحدث عن </a:t>
            </a:r>
            <a:r>
              <a:rPr lang="ar-SA" sz="1600" dirty="0">
                <a:solidFill>
                  <a:srgbClr val="000000"/>
                </a:solidFill>
                <a:latin typeface="Alexandria Light" pitchFamily="2" charset="-78"/>
                <a:cs typeface="Alexandria Light" pitchFamily="2" charset="-78"/>
              </a:rPr>
              <a:t>نماذج للمستحدثات التكنولوجية وكيفية الاستفادة منها في </a:t>
            </a:r>
            <a:r>
              <a:rPr lang="ar-SA" sz="1600" b="0" i="0" u="none" strike="noStrike" baseline="0" dirty="0">
                <a:latin typeface="Alexandria Light" pitchFamily="2" charset="-78"/>
                <a:cs typeface="Alexandria Light" pitchFamily="2" charset="-78"/>
              </a:rPr>
              <a:t>تعزيز التفاعل والمشاركة في المواقف التعليمية والخروج من النمطية والرتابة في العملية التعليمية. فما المستحدثات التكنولوجية؟</a:t>
            </a:r>
            <a:endParaRPr lang="en-US" sz="1600" dirty="0">
              <a:effectLst/>
              <a:highlight>
                <a:srgbClr val="FFFF00"/>
              </a:highlight>
              <a:latin typeface="Alexandria Light" pitchFamily="2" charset="-78"/>
              <a:ea typeface="Calibri" panose="020F0502020204030204" pitchFamily="34" charset="0"/>
              <a:cs typeface="Alexandria Light" pitchFamily="2" charset="-78"/>
            </a:endParaRPr>
          </a:p>
        </p:txBody>
      </p:sp>
      <p:sp>
        <p:nvSpPr>
          <p:cNvPr id="41" name="TextBox 40"/>
          <p:cNvSpPr txBox="1"/>
          <p:nvPr/>
        </p:nvSpPr>
        <p:spPr>
          <a:xfrm>
            <a:off x="6301339" y="1259391"/>
            <a:ext cx="1473480" cy="523220"/>
          </a:xfrm>
          <a:prstGeom prst="rect">
            <a:avLst/>
          </a:prstGeom>
          <a:noFill/>
        </p:spPr>
        <p:txBody>
          <a:bodyPr wrap="none" rtlCol="0">
            <a:spAutoFit/>
          </a:bodyPr>
          <a:lstStyle/>
          <a:p>
            <a:r>
              <a:rPr lang="ar-SA" sz="2800" b="1" dirty="0">
                <a:solidFill>
                  <a:srgbClr val="00B0F0"/>
                </a:solidFill>
                <a:latin typeface="Alexandria" pitchFamily="2" charset="-78"/>
                <a:cs typeface="Alexandria" pitchFamily="2" charset="-78"/>
              </a:rPr>
              <a:t>مقدمة</a:t>
            </a:r>
            <a:endParaRPr lang="en-US" sz="2800" b="1" dirty="0">
              <a:solidFill>
                <a:srgbClr val="00B0F0"/>
              </a:solidFill>
              <a:latin typeface="Alexandria" pitchFamily="2" charset="-78"/>
              <a:cs typeface="Alexandria" pitchFamily="2" charset="-78"/>
            </a:endParaRPr>
          </a:p>
        </p:txBody>
      </p:sp>
      <p:sp>
        <p:nvSpPr>
          <p:cNvPr id="43" name="TextBox 42"/>
          <p:cNvSpPr txBox="1"/>
          <p:nvPr/>
        </p:nvSpPr>
        <p:spPr>
          <a:xfrm>
            <a:off x="5056021" y="1354195"/>
            <a:ext cx="942618" cy="769441"/>
          </a:xfrm>
          <a:prstGeom prst="rect">
            <a:avLst/>
          </a:prstGeom>
          <a:noFill/>
        </p:spPr>
        <p:txBody>
          <a:bodyPr wrap="square" rtlCol="0">
            <a:spAutoFit/>
          </a:bodyPr>
          <a:lstStyle/>
          <a:p>
            <a:pPr algn="ctr"/>
            <a:r>
              <a:rPr lang="en-US" sz="4400" b="1" dirty="0">
                <a:solidFill>
                  <a:schemeClr val="bg1"/>
                </a:solidFill>
                <a:latin typeface="Alexandria" pitchFamily="2" charset="-78"/>
                <a:cs typeface="Alexandria" pitchFamily="2" charset="-78"/>
              </a:rPr>
              <a:t>01</a:t>
            </a:r>
            <a:endParaRPr lang="en-US" sz="1200" b="1" dirty="0">
              <a:solidFill>
                <a:schemeClr val="bg1"/>
              </a:solidFill>
              <a:latin typeface="Alexandria" pitchFamily="2" charset="-78"/>
              <a:cs typeface="Alexandria" pitchFamily="2" charset="-78"/>
            </a:endParaRPr>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44081"/>
    </mc:Choice>
    <mc:Fallback xmlns="">
      <p:transition spd="slow" advTm="440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30" b="30"/>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52714" y="3820145"/>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488648" y="1996963"/>
            <a:ext cx="8178381" cy="4374980"/>
          </a:xfrm>
          <a:prstGeom prst="rect">
            <a:avLst/>
          </a:prstGeom>
          <a:noFill/>
        </p:spPr>
        <p:txBody>
          <a:bodyPr wrap="square" rtlCol="0">
            <a:spAutoFit/>
          </a:bodyPr>
          <a:lstStyle/>
          <a:p>
            <a:pPr algn="just" rtl="1">
              <a:lnSpc>
                <a:spcPts val="2560"/>
              </a:lnSpc>
              <a:spcAft>
                <a:spcPts val="1800"/>
              </a:spcAft>
            </a:pPr>
            <a:r>
              <a:rPr lang="ar-SA" sz="1400" b="0" i="0" u="none" strike="noStrike" baseline="0" dirty="0">
                <a:latin typeface="Alexandria Light" pitchFamily="2" charset="-78"/>
                <a:cs typeface="Alexandria Light" pitchFamily="2" charset="-78"/>
              </a:rPr>
              <a:t>     </a:t>
            </a:r>
            <a:r>
              <a:rPr lang="ar-SA" sz="1600" b="0" i="0" u="none" strike="noStrike" baseline="0" dirty="0">
                <a:latin typeface="Alexandria Light" pitchFamily="2" charset="-78"/>
                <a:cs typeface="Alexandria Light" pitchFamily="2" charset="-78"/>
              </a:rPr>
              <a:t>يتميز العصر الحالي </a:t>
            </a:r>
            <a:r>
              <a:rPr lang="ar-SA" sz="1600" b="0" i="0" u="none" strike="noStrike" baseline="0" dirty="0" err="1">
                <a:latin typeface="Alexandria Light" pitchFamily="2" charset="-78"/>
                <a:cs typeface="Alexandria Light" pitchFamily="2" charset="-78"/>
              </a:rPr>
              <a:t>بكثیر</a:t>
            </a:r>
            <a:r>
              <a:rPr lang="ar-SA" sz="1600" b="0" i="0" u="none" strike="noStrike" baseline="0" dirty="0">
                <a:latin typeface="Alexandria Light" pitchFamily="2" charset="-78"/>
                <a:cs typeface="Alexandria Light" pitchFamily="2" charset="-78"/>
              </a:rPr>
              <a:t> من </a:t>
            </a:r>
            <a:r>
              <a:rPr lang="ar-SA" sz="1600" b="0" i="0" u="none" strike="noStrike" baseline="0" dirty="0" err="1">
                <a:latin typeface="Alexandria Light" pitchFamily="2" charset="-78"/>
                <a:cs typeface="Alexandria Light" pitchFamily="2" charset="-78"/>
              </a:rPr>
              <a:t>التغیرات</a:t>
            </a:r>
            <a:r>
              <a:rPr lang="ar-SA" sz="1600" b="0" i="0" u="none" strike="noStrike" baseline="0" dirty="0">
                <a:latin typeface="Alexandria Light" pitchFamily="2" charset="-78"/>
                <a:cs typeface="Alexandria Light" pitchFamily="2" charset="-78"/>
              </a:rPr>
              <a:t> والتطورات </a:t>
            </a:r>
            <a:r>
              <a:rPr lang="ar-SA" sz="1600" b="0" i="0" u="none" strike="noStrike" baseline="0" dirty="0" err="1">
                <a:latin typeface="Alexandria Light" pitchFamily="2" charset="-78"/>
                <a:cs typeface="Alexandria Light" pitchFamily="2" charset="-78"/>
              </a:rPr>
              <a:t>التكنولوجیة</a:t>
            </a:r>
            <a:r>
              <a:rPr lang="ar-SA" sz="1600" b="0" i="0" u="none" strike="noStrike" baseline="0" dirty="0">
                <a:latin typeface="Alexandria Light" pitchFamily="2" charset="-78"/>
                <a:cs typeface="Alexandria Light" pitchFamily="2" charset="-78"/>
              </a:rPr>
              <a:t> الكبيرة التي نعيشها </a:t>
            </a:r>
            <a:r>
              <a:rPr lang="ar-SA" sz="1600" b="0" i="0" u="none" strike="noStrike" baseline="0" dirty="0" err="1">
                <a:latin typeface="Alexandria Light" pitchFamily="2" charset="-78"/>
                <a:cs typeface="Alexandria Light" pitchFamily="2" charset="-78"/>
              </a:rPr>
              <a:t>الیوم</a:t>
            </a:r>
            <a:r>
              <a:rPr lang="ar-SA" sz="1600" b="0" i="0" u="none" strike="noStrike" baseline="0" dirty="0">
                <a:latin typeface="Alexandria Light" pitchFamily="2" charset="-78"/>
                <a:cs typeface="Alexandria Light" pitchFamily="2" charset="-78"/>
              </a:rPr>
              <a:t> والتي جاءت بوسائل </a:t>
            </a:r>
            <a:r>
              <a:rPr lang="ar-SA" sz="1600" b="0" i="0" u="none" strike="noStrike" baseline="0" dirty="0" err="1">
                <a:latin typeface="Alexandria Light" pitchFamily="2" charset="-78"/>
                <a:cs typeface="Alexandria Light" pitchFamily="2" charset="-78"/>
              </a:rPr>
              <a:t>وأسالیب</a:t>
            </a:r>
            <a:r>
              <a:rPr lang="ar-SA" sz="1600" b="0" i="0" u="none" strike="noStrike" baseline="0" dirty="0">
                <a:latin typeface="Alexandria Light" pitchFamily="2" charset="-78"/>
                <a:cs typeface="Alexandria Light" pitchFamily="2" charset="-78"/>
              </a:rPr>
              <a:t> حديثة لها دور فعال في </a:t>
            </a:r>
            <a:r>
              <a:rPr lang="ar-SA" sz="1600" b="0" i="0" u="none" strike="noStrike" baseline="0" dirty="0" err="1">
                <a:latin typeface="Alexandria Light" pitchFamily="2" charset="-78"/>
                <a:cs typeface="Alexandria Light" pitchFamily="2" charset="-78"/>
              </a:rPr>
              <a:t>زیادة</a:t>
            </a:r>
            <a:r>
              <a:rPr lang="ar-SA" sz="1600" b="0" i="0" u="none" strike="noStrike" baseline="0" dirty="0">
                <a:latin typeface="Alexandria Light" pitchFamily="2" charset="-78"/>
                <a:cs typeface="Alexandria Light" pitchFamily="2" charset="-78"/>
              </a:rPr>
              <a:t> معلومات ومعارف الإنسان، ورفع مستوى قدراته وكفاياته ومهاراته وذلك من خلال متابعته </a:t>
            </a:r>
            <a:r>
              <a:rPr lang="ar-SA" sz="1600" b="0" i="0" u="none" strike="noStrike" baseline="0" dirty="0" err="1">
                <a:latin typeface="Alexandria Light" pitchFamily="2" charset="-78"/>
                <a:cs typeface="Alexandria Light" pitchFamily="2" charset="-78"/>
              </a:rPr>
              <a:t>ومسایرته</a:t>
            </a:r>
            <a:r>
              <a:rPr lang="ar-SA" sz="1600" b="0" i="0" u="none" strike="noStrike" baseline="0" dirty="0">
                <a:latin typeface="Alexandria Light" pitchFamily="2" charset="-78"/>
                <a:cs typeface="Alexandria Light" pitchFamily="2" charset="-78"/>
              </a:rPr>
              <a:t> لآخر تطورات العلم </a:t>
            </a:r>
            <a:r>
              <a:rPr lang="ar-SA" sz="1600" b="0" i="0" u="none" strike="noStrike" baseline="0" dirty="0" err="1">
                <a:latin typeface="Alexandria Light" pitchFamily="2" charset="-78"/>
                <a:cs typeface="Alexandria Light" pitchFamily="2" charset="-78"/>
              </a:rPr>
              <a:t>والتكنولوجیا</a:t>
            </a:r>
            <a:r>
              <a:rPr lang="ar-SA" sz="1600" b="0" i="0" u="none" strike="noStrike" baseline="0" dirty="0">
                <a:latin typeface="Alexandria Light" pitchFamily="2" charset="-78"/>
                <a:cs typeface="Alexandria Light" pitchFamily="2" charset="-78"/>
              </a:rPr>
              <a:t>.</a:t>
            </a:r>
          </a:p>
          <a:p>
            <a:pPr algn="just" rtl="1">
              <a:lnSpc>
                <a:spcPts val="2560"/>
              </a:lnSpc>
              <a:spcAft>
                <a:spcPts val="1800"/>
              </a:spcAft>
            </a:pPr>
            <a:r>
              <a:rPr lang="ar-SA" sz="1600" b="0" i="0" u="none" strike="noStrike" baseline="0" dirty="0">
                <a:latin typeface="Alexandria Light" pitchFamily="2" charset="-78"/>
                <a:cs typeface="Alexandria Light" pitchFamily="2" charset="-78"/>
              </a:rPr>
              <a:t>     وإن دور المعلم في عصر تكنولوجيا التعليم قد تغير من مجرد تلقين ونقل المعلومات إلى مصمم لبيئة التعليم، وموجه لطلابه، ومرشد لطلابه حتى تتحقق الأهداف التعليمية المنشودة، كما تغير دور المتعلم نتيجة لظهور المستحدثات التكنولوجية وتوظيفها في التعليم فأصبح مسؤولاً عن تعلمه، باحثاً ومنقباً عن المعلومات ومتفاعلاً مع المواد التعليمية. </a:t>
            </a:r>
          </a:p>
          <a:p>
            <a:pPr algn="just" rtl="1">
              <a:lnSpc>
                <a:spcPts val="2560"/>
              </a:lnSpc>
              <a:spcAft>
                <a:spcPts val="1800"/>
              </a:spcAft>
            </a:pPr>
            <a:r>
              <a:rPr lang="ar-SA" sz="1600" dirty="0">
                <a:latin typeface="Alexandria Light" pitchFamily="2" charset="-78"/>
                <a:cs typeface="Alexandria Light" pitchFamily="2" charset="-78"/>
              </a:rPr>
              <a:t>   </a:t>
            </a:r>
            <a:r>
              <a:rPr lang="ar-SA" sz="1400" dirty="0">
                <a:latin typeface="Alexandria Light" pitchFamily="2" charset="-78"/>
                <a:cs typeface="Alexandria Light" pitchFamily="2" charset="-78"/>
              </a:rPr>
              <a:t>وظهرت </a:t>
            </a:r>
            <a:r>
              <a:rPr lang="ar-SA" sz="1600" b="0" i="0" u="none" strike="noStrike" baseline="0" dirty="0">
                <a:latin typeface="Alexandria Light" pitchFamily="2" charset="-78"/>
                <a:cs typeface="Alexandria Light" pitchFamily="2" charset="-78"/>
              </a:rPr>
              <a:t>المستحدثات </a:t>
            </a:r>
            <a:r>
              <a:rPr lang="ar-SA" sz="1600" b="0" i="0" u="none" strike="noStrike" baseline="0" dirty="0" err="1">
                <a:latin typeface="Alexandria Light" pitchFamily="2" charset="-78"/>
                <a:cs typeface="Alexandria Light" pitchFamily="2" charset="-78"/>
              </a:rPr>
              <a:t>التكنولوجیة</a:t>
            </a:r>
            <a:r>
              <a:rPr lang="ar-SA" sz="1600" dirty="0">
                <a:latin typeface="Alexandria Light" pitchFamily="2" charset="-78"/>
                <a:cs typeface="Alexandria Light" pitchFamily="2" charset="-78"/>
              </a:rPr>
              <a:t> ف</a:t>
            </a:r>
            <a:r>
              <a:rPr lang="ar-SA" sz="1600" b="0" i="0" u="none" strike="noStrike" baseline="0" dirty="0">
                <a:latin typeface="Alexandria Light" pitchFamily="2" charset="-78"/>
                <a:cs typeface="Alexandria Light" pitchFamily="2" charset="-78"/>
              </a:rPr>
              <a:t>هي بمثابة فكرة أو برنامج أو منتج </a:t>
            </a:r>
            <a:r>
              <a:rPr lang="ar-SA" sz="1600" b="0" i="0" u="none" strike="noStrike" baseline="0" dirty="0" err="1">
                <a:latin typeface="Alexandria Light" pitchFamily="2" charset="-78"/>
                <a:cs typeface="Alexandria Light" pitchFamily="2" charset="-78"/>
              </a:rPr>
              <a:t>یأتي</a:t>
            </a:r>
            <a:r>
              <a:rPr lang="ar-SA" sz="1600" b="0" i="0" u="none" strike="noStrike" baseline="0" dirty="0">
                <a:latin typeface="Alexandria Light" pitchFamily="2" charset="-78"/>
                <a:cs typeface="Alexandria Light" pitchFamily="2" charset="-78"/>
              </a:rPr>
              <a:t> في صورة نظام متكامل، أو في صورة نظام فرعي لنظام أخر متكامل </a:t>
            </a:r>
            <a:r>
              <a:rPr lang="ar-SA" sz="1600" b="0" i="0" u="none" strike="noStrike" baseline="0" dirty="0" err="1">
                <a:latin typeface="Alexandria Light" pitchFamily="2" charset="-78"/>
                <a:cs typeface="Alexandria Light" pitchFamily="2" charset="-78"/>
              </a:rPr>
              <a:t>ویستلزم</a:t>
            </a:r>
            <a:r>
              <a:rPr lang="ar-SA" sz="1600" b="0" i="0" u="none" strike="noStrike" baseline="0" dirty="0">
                <a:latin typeface="Alexandria Light" pitchFamily="2" charset="-78"/>
                <a:cs typeface="Alexandria Light" pitchFamily="2" charset="-78"/>
              </a:rPr>
              <a:t> بالضرورة </a:t>
            </a:r>
            <a:r>
              <a:rPr lang="ar-SA" sz="1600" b="0" i="0" u="none" strike="noStrike" baseline="0" dirty="0" err="1">
                <a:latin typeface="Alexandria Light" pitchFamily="2" charset="-78"/>
                <a:cs typeface="Alexandria Light" pitchFamily="2" charset="-78"/>
              </a:rPr>
              <a:t>سلوكیات</a:t>
            </a:r>
            <a:r>
              <a:rPr lang="ar-SA" sz="1600" b="0" i="0" u="none" strike="noStrike" baseline="0" dirty="0">
                <a:latin typeface="Alexandria Light" pitchFamily="2" charset="-78"/>
                <a:cs typeface="Alexandria Light" pitchFamily="2" charset="-78"/>
              </a:rPr>
              <a:t> </a:t>
            </a:r>
            <a:r>
              <a:rPr lang="ar-SA" sz="1600" b="0" i="0" u="none" strike="noStrike" baseline="0" dirty="0" err="1">
                <a:latin typeface="Alexandria Light" pitchFamily="2" charset="-78"/>
                <a:cs typeface="Alexandria Light" pitchFamily="2" charset="-78"/>
              </a:rPr>
              <a:t>غیر</a:t>
            </a:r>
            <a:r>
              <a:rPr lang="ar-SA" sz="1600" b="0" i="0" u="none" strike="noStrike" baseline="0" dirty="0">
                <a:latin typeface="Alexandria Light" pitchFamily="2" charset="-78"/>
                <a:cs typeface="Alexandria Light" pitchFamily="2" charset="-78"/>
              </a:rPr>
              <a:t> مألوفة </a:t>
            </a:r>
            <a:r>
              <a:rPr lang="ar-SA" sz="1600" b="0" i="0" u="none" strike="noStrike" baseline="0" dirty="0" err="1">
                <a:latin typeface="Alexandria Light" pitchFamily="2" charset="-78"/>
                <a:cs typeface="Alexandria Light" pitchFamily="2" charset="-78"/>
              </a:rPr>
              <a:t>وغیر</a:t>
            </a:r>
            <a:r>
              <a:rPr lang="ar-SA" sz="1600" b="0" i="0" u="none" strike="noStrike" baseline="0" dirty="0">
                <a:latin typeface="Alexandria Light" pitchFamily="2" charset="-78"/>
                <a:cs typeface="Alexandria Light" pitchFamily="2" charset="-78"/>
              </a:rPr>
              <a:t> منتشرة من </a:t>
            </a:r>
            <a:r>
              <a:rPr lang="ar-SA" sz="1600" b="0" i="0" u="none" strike="noStrike" baseline="0" dirty="0" err="1">
                <a:latin typeface="Alexandria Light" pitchFamily="2" charset="-78"/>
                <a:cs typeface="Alexandria Light" pitchFamily="2" charset="-78"/>
              </a:rPr>
              <a:t>حیث</a:t>
            </a:r>
            <a:r>
              <a:rPr lang="ar-SA" sz="1600" b="0" i="0" u="none" strike="noStrike" baseline="0" dirty="0">
                <a:latin typeface="Alexandria Light" pitchFamily="2" charset="-78"/>
                <a:cs typeface="Alexandria Light" pitchFamily="2" charset="-78"/>
              </a:rPr>
              <a:t> </a:t>
            </a:r>
            <a:r>
              <a:rPr lang="ar-SA" sz="1600" b="0" i="0" u="none" strike="noStrike" baseline="0" dirty="0" err="1">
                <a:latin typeface="Alexandria Light" pitchFamily="2" charset="-78"/>
                <a:cs typeface="Alexandria Light" pitchFamily="2" charset="-78"/>
              </a:rPr>
              <a:t>المستفیدین</a:t>
            </a:r>
            <a:r>
              <a:rPr lang="ar-SA" sz="1600" b="0" i="0" u="none" strike="noStrike" baseline="0" dirty="0">
                <a:latin typeface="Alexandria Light" pitchFamily="2" charset="-78"/>
                <a:cs typeface="Alexandria Light" pitchFamily="2" charset="-78"/>
              </a:rPr>
              <a:t> من هذه الفكرة أو البرنامج أو المنتج .</a:t>
            </a:r>
            <a:endParaRPr lang="ar-SA" sz="1400" dirty="0">
              <a:solidFill>
                <a:srgbClr val="212529"/>
              </a:solidFill>
              <a:effectLst/>
              <a:latin typeface="Alexandria Light" pitchFamily="2" charset="-78"/>
              <a:ea typeface="Times New Roman" panose="02020603050405020304" pitchFamily="18" charset="0"/>
              <a:cs typeface="Alexandria Light" pitchFamily="2" charset="-78"/>
            </a:endParaRPr>
          </a:p>
          <a:p>
            <a:pPr algn="justLow" rtl="1">
              <a:lnSpc>
                <a:spcPts val="2220"/>
              </a:lnSpc>
              <a:spcAft>
                <a:spcPts val="1800"/>
              </a:spcAft>
            </a:pPr>
            <a:r>
              <a:rPr lang="ar-SA" sz="1400" dirty="0">
                <a:solidFill>
                  <a:srgbClr val="212529"/>
                </a:solidFill>
                <a:latin typeface="Alexandria Light" pitchFamily="2" charset="-78"/>
                <a:ea typeface="Times New Roman" panose="02020603050405020304" pitchFamily="18" charset="0"/>
                <a:cs typeface="Alexandria Light" pitchFamily="2" charset="-78"/>
              </a:rPr>
              <a:t> </a:t>
            </a:r>
            <a:endParaRPr lang="ar-SA" sz="1600" b="0" i="0" u="none" strike="noStrike" baseline="0" dirty="0">
              <a:latin typeface="Alexandria Light" pitchFamily="2" charset="-78"/>
              <a:cs typeface="Alexandria Light" pitchFamily="2" charset="-78"/>
            </a:endParaRPr>
          </a:p>
        </p:txBody>
      </p:sp>
      <p:sp>
        <p:nvSpPr>
          <p:cNvPr id="3" name="TextBox 2"/>
          <p:cNvSpPr txBox="1"/>
          <p:nvPr/>
        </p:nvSpPr>
        <p:spPr>
          <a:xfrm>
            <a:off x="9264625" y="6386154"/>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2" name="Google Shape;6227;p53">
            <a:extLst>
              <a:ext uri="{FF2B5EF4-FFF2-40B4-BE49-F238E27FC236}">
                <a16:creationId xmlns:a16="http://schemas.microsoft.com/office/drawing/2014/main" id="{4590EF97-84B0-47E8-A11A-165D75DC0C7B}"/>
              </a:ext>
            </a:extLst>
          </p:cNvPr>
          <p:cNvSpPr/>
          <p:nvPr/>
        </p:nvSpPr>
        <p:spPr>
          <a:xfrm>
            <a:off x="1920622" y="4889078"/>
            <a:ext cx="542879" cy="684410"/>
          </a:xfrm>
          <a:custGeom>
            <a:avLst/>
            <a:gdLst/>
            <a:ahLst/>
            <a:cxnLst/>
            <a:rect l="l" t="t" r="r" b="b"/>
            <a:pathLst>
              <a:path w="11847" h="11752" extrusionOk="0">
                <a:moveTo>
                  <a:pt x="6039" y="2796"/>
                </a:moveTo>
                <a:cubicBezTo>
                  <a:pt x="6845" y="2796"/>
                  <a:pt x="7621" y="3116"/>
                  <a:pt x="8224" y="3718"/>
                </a:cubicBezTo>
                <a:cubicBezTo>
                  <a:pt x="8917" y="4411"/>
                  <a:pt x="9232" y="5356"/>
                  <a:pt x="9074" y="6396"/>
                </a:cubicBezTo>
                <a:cubicBezTo>
                  <a:pt x="8885" y="7688"/>
                  <a:pt x="7814" y="8759"/>
                  <a:pt x="6522" y="8948"/>
                </a:cubicBezTo>
                <a:cubicBezTo>
                  <a:pt x="6377" y="8962"/>
                  <a:pt x="6232" y="8970"/>
                  <a:pt x="6088" y="8970"/>
                </a:cubicBezTo>
                <a:cubicBezTo>
                  <a:pt x="5606" y="8970"/>
                  <a:pt x="5132" y="8883"/>
                  <a:pt x="4695" y="8664"/>
                </a:cubicBezTo>
                <a:lnTo>
                  <a:pt x="5231" y="8160"/>
                </a:lnTo>
                <a:cubicBezTo>
                  <a:pt x="5444" y="8249"/>
                  <a:pt x="5677" y="8288"/>
                  <a:pt x="5919" y="8288"/>
                </a:cubicBezTo>
                <a:cubicBezTo>
                  <a:pt x="6106" y="8288"/>
                  <a:pt x="6298" y="8265"/>
                  <a:pt x="6491" y="8223"/>
                </a:cubicBezTo>
                <a:cubicBezTo>
                  <a:pt x="6964" y="8160"/>
                  <a:pt x="7373" y="7908"/>
                  <a:pt x="7751" y="7562"/>
                </a:cubicBezTo>
                <a:cubicBezTo>
                  <a:pt x="8098" y="7215"/>
                  <a:pt x="8318" y="6774"/>
                  <a:pt x="8413" y="6301"/>
                </a:cubicBezTo>
                <a:cubicBezTo>
                  <a:pt x="8476" y="5797"/>
                  <a:pt x="8444" y="5293"/>
                  <a:pt x="8224" y="4821"/>
                </a:cubicBezTo>
                <a:cubicBezTo>
                  <a:pt x="8161" y="4695"/>
                  <a:pt x="8066" y="4663"/>
                  <a:pt x="7972" y="4600"/>
                </a:cubicBezTo>
                <a:cubicBezTo>
                  <a:pt x="7846" y="4600"/>
                  <a:pt x="7751" y="4600"/>
                  <a:pt x="7657" y="4695"/>
                </a:cubicBezTo>
                <a:lnTo>
                  <a:pt x="6806" y="5545"/>
                </a:lnTo>
                <a:cubicBezTo>
                  <a:pt x="6743" y="5608"/>
                  <a:pt x="6649" y="5640"/>
                  <a:pt x="6558" y="5640"/>
                </a:cubicBezTo>
                <a:cubicBezTo>
                  <a:pt x="6467" y="5640"/>
                  <a:pt x="6381" y="5608"/>
                  <a:pt x="6333" y="5545"/>
                </a:cubicBezTo>
                <a:cubicBezTo>
                  <a:pt x="6207" y="5419"/>
                  <a:pt x="6207" y="5199"/>
                  <a:pt x="6333" y="5073"/>
                </a:cubicBezTo>
                <a:lnTo>
                  <a:pt x="7184" y="4222"/>
                </a:lnTo>
                <a:cubicBezTo>
                  <a:pt x="7279" y="4128"/>
                  <a:pt x="7310" y="4033"/>
                  <a:pt x="7279" y="3907"/>
                </a:cubicBezTo>
                <a:cubicBezTo>
                  <a:pt x="7279" y="3781"/>
                  <a:pt x="7184" y="3718"/>
                  <a:pt x="7058" y="3655"/>
                </a:cubicBezTo>
                <a:cubicBezTo>
                  <a:pt x="6723" y="3499"/>
                  <a:pt x="6372" y="3437"/>
                  <a:pt x="6017" y="3437"/>
                </a:cubicBezTo>
                <a:cubicBezTo>
                  <a:pt x="5871" y="3437"/>
                  <a:pt x="5724" y="3448"/>
                  <a:pt x="5577" y="3466"/>
                </a:cubicBezTo>
                <a:cubicBezTo>
                  <a:pt x="5105" y="3561"/>
                  <a:pt x="4664" y="3781"/>
                  <a:pt x="4317" y="4128"/>
                </a:cubicBezTo>
                <a:cubicBezTo>
                  <a:pt x="3971" y="4506"/>
                  <a:pt x="3719" y="4915"/>
                  <a:pt x="3656" y="5388"/>
                </a:cubicBezTo>
                <a:cubicBezTo>
                  <a:pt x="3561" y="5829"/>
                  <a:pt x="3593" y="6270"/>
                  <a:pt x="3719" y="6648"/>
                </a:cubicBezTo>
                <a:lnTo>
                  <a:pt x="3214" y="7184"/>
                </a:lnTo>
                <a:cubicBezTo>
                  <a:pt x="2962" y="6648"/>
                  <a:pt x="2868" y="6018"/>
                  <a:pt x="2962" y="5388"/>
                </a:cubicBezTo>
                <a:cubicBezTo>
                  <a:pt x="3183" y="4096"/>
                  <a:pt x="4223" y="3025"/>
                  <a:pt x="5546" y="2836"/>
                </a:cubicBezTo>
                <a:cubicBezTo>
                  <a:pt x="5710" y="2809"/>
                  <a:pt x="5875" y="2796"/>
                  <a:pt x="6039" y="2796"/>
                </a:cubicBezTo>
                <a:close/>
                <a:moveTo>
                  <a:pt x="6428" y="757"/>
                </a:moveTo>
                <a:lnTo>
                  <a:pt x="6554" y="1261"/>
                </a:lnTo>
                <a:cubicBezTo>
                  <a:pt x="6585" y="1387"/>
                  <a:pt x="6680" y="1481"/>
                  <a:pt x="6838" y="1481"/>
                </a:cubicBezTo>
                <a:cubicBezTo>
                  <a:pt x="7468" y="1607"/>
                  <a:pt x="8003" y="1859"/>
                  <a:pt x="8539" y="2206"/>
                </a:cubicBezTo>
                <a:cubicBezTo>
                  <a:pt x="8586" y="2237"/>
                  <a:pt x="8641" y="2253"/>
                  <a:pt x="8700" y="2253"/>
                </a:cubicBezTo>
                <a:cubicBezTo>
                  <a:pt x="8759" y="2253"/>
                  <a:pt x="8822" y="2237"/>
                  <a:pt x="8885" y="2206"/>
                </a:cubicBezTo>
                <a:lnTo>
                  <a:pt x="9326" y="1922"/>
                </a:lnTo>
                <a:lnTo>
                  <a:pt x="9894" y="2521"/>
                </a:lnTo>
                <a:lnTo>
                  <a:pt x="9641" y="2962"/>
                </a:lnTo>
                <a:cubicBezTo>
                  <a:pt x="9547" y="3088"/>
                  <a:pt x="9547" y="3246"/>
                  <a:pt x="9641" y="3309"/>
                </a:cubicBezTo>
                <a:cubicBezTo>
                  <a:pt x="9988" y="3813"/>
                  <a:pt x="10209" y="4411"/>
                  <a:pt x="10335" y="5010"/>
                </a:cubicBezTo>
                <a:cubicBezTo>
                  <a:pt x="10366" y="5136"/>
                  <a:pt x="10461" y="5230"/>
                  <a:pt x="10587" y="5293"/>
                </a:cubicBezTo>
                <a:lnTo>
                  <a:pt x="11091" y="5388"/>
                </a:lnTo>
                <a:lnTo>
                  <a:pt x="11091" y="6301"/>
                </a:lnTo>
                <a:lnTo>
                  <a:pt x="11154" y="6301"/>
                </a:lnTo>
                <a:lnTo>
                  <a:pt x="10650" y="6428"/>
                </a:lnTo>
                <a:cubicBezTo>
                  <a:pt x="10524" y="6459"/>
                  <a:pt x="10429" y="6554"/>
                  <a:pt x="10429" y="6711"/>
                </a:cubicBezTo>
                <a:cubicBezTo>
                  <a:pt x="10303" y="7341"/>
                  <a:pt x="10051" y="7877"/>
                  <a:pt x="9704" y="8381"/>
                </a:cubicBezTo>
                <a:cubicBezTo>
                  <a:pt x="9641" y="8507"/>
                  <a:pt x="9641" y="8633"/>
                  <a:pt x="9704" y="8759"/>
                </a:cubicBezTo>
                <a:lnTo>
                  <a:pt x="9988" y="9168"/>
                </a:lnTo>
                <a:lnTo>
                  <a:pt x="9389" y="9767"/>
                </a:lnTo>
                <a:lnTo>
                  <a:pt x="8948" y="9483"/>
                </a:lnTo>
                <a:cubicBezTo>
                  <a:pt x="8901" y="9452"/>
                  <a:pt x="8838" y="9436"/>
                  <a:pt x="8775" y="9436"/>
                </a:cubicBezTo>
                <a:cubicBezTo>
                  <a:pt x="8712" y="9436"/>
                  <a:pt x="8649" y="9452"/>
                  <a:pt x="8602" y="9483"/>
                </a:cubicBezTo>
                <a:cubicBezTo>
                  <a:pt x="8098" y="9862"/>
                  <a:pt x="7499" y="10082"/>
                  <a:pt x="6901" y="10208"/>
                </a:cubicBezTo>
                <a:cubicBezTo>
                  <a:pt x="6806" y="10240"/>
                  <a:pt x="6680" y="10334"/>
                  <a:pt x="6649" y="10429"/>
                </a:cubicBezTo>
                <a:lnTo>
                  <a:pt x="6522" y="10964"/>
                </a:lnTo>
                <a:lnTo>
                  <a:pt x="5703" y="10964"/>
                </a:lnTo>
                <a:lnTo>
                  <a:pt x="5577" y="10429"/>
                </a:lnTo>
                <a:cubicBezTo>
                  <a:pt x="5546" y="10334"/>
                  <a:pt x="5451" y="10208"/>
                  <a:pt x="5294" y="10208"/>
                </a:cubicBezTo>
                <a:cubicBezTo>
                  <a:pt x="4758" y="10082"/>
                  <a:pt x="4223" y="9893"/>
                  <a:pt x="3750" y="9609"/>
                </a:cubicBezTo>
                <a:lnTo>
                  <a:pt x="4286" y="9105"/>
                </a:lnTo>
                <a:cubicBezTo>
                  <a:pt x="4821" y="9420"/>
                  <a:pt x="5451" y="9578"/>
                  <a:pt x="6113" y="9578"/>
                </a:cubicBezTo>
                <a:cubicBezTo>
                  <a:pt x="6333" y="9578"/>
                  <a:pt x="6522" y="9578"/>
                  <a:pt x="6712" y="9546"/>
                </a:cubicBezTo>
                <a:cubicBezTo>
                  <a:pt x="7499" y="9420"/>
                  <a:pt x="8224" y="9011"/>
                  <a:pt x="8759" y="8475"/>
                </a:cubicBezTo>
                <a:cubicBezTo>
                  <a:pt x="9326" y="7908"/>
                  <a:pt x="9704" y="7184"/>
                  <a:pt x="9831" y="6428"/>
                </a:cubicBezTo>
                <a:cubicBezTo>
                  <a:pt x="10020" y="5199"/>
                  <a:pt x="9641" y="4033"/>
                  <a:pt x="8759" y="3151"/>
                </a:cubicBezTo>
                <a:cubicBezTo>
                  <a:pt x="8046" y="2438"/>
                  <a:pt x="7089" y="2034"/>
                  <a:pt x="6074" y="2034"/>
                </a:cubicBezTo>
                <a:cubicBezTo>
                  <a:pt x="5878" y="2034"/>
                  <a:pt x="5681" y="2049"/>
                  <a:pt x="5483" y="2080"/>
                </a:cubicBezTo>
                <a:cubicBezTo>
                  <a:pt x="4695" y="2206"/>
                  <a:pt x="4002" y="2615"/>
                  <a:pt x="3435" y="3151"/>
                </a:cubicBezTo>
                <a:cubicBezTo>
                  <a:pt x="2899" y="3718"/>
                  <a:pt x="2490" y="4443"/>
                  <a:pt x="2395" y="5199"/>
                </a:cubicBezTo>
                <a:cubicBezTo>
                  <a:pt x="2269" y="6018"/>
                  <a:pt x="2427" y="6900"/>
                  <a:pt x="2805" y="7656"/>
                </a:cubicBezTo>
                <a:lnTo>
                  <a:pt x="2301" y="8160"/>
                </a:lnTo>
                <a:cubicBezTo>
                  <a:pt x="2017" y="7688"/>
                  <a:pt x="1828" y="7184"/>
                  <a:pt x="1702" y="6617"/>
                </a:cubicBezTo>
                <a:cubicBezTo>
                  <a:pt x="1671" y="6491"/>
                  <a:pt x="1608" y="6396"/>
                  <a:pt x="1482" y="6333"/>
                </a:cubicBezTo>
                <a:lnTo>
                  <a:pt x="978" y="6238"/>
                </a:lnTo>
                <a:lnTo>
                  <a:pt x="978" y="5388"/>
                </a:lnTo>
                <a:lnTo>
                  <a:pt x="1482" y="5293"/>
                </a:lnTo>
                <a:cubicBezTo>
                  <a:pt x="1608" y="5230"/>
                  <a:pt x="1702" y="5167"/>
                  <a:pt x="1702" y="5010"/>
                </a:cubicBezTo>
                <a:cubicBezTo>
                  <a:pt x="1828" y="4380"/>
                  <a:pt x="2080" y="3813"/>
                  <a:pt x="2427" y="3309"/>
                </a:cubicBezTo>
                <a:cubicBezTo>
                  <a:pt x="2490" y="3183"/>
                  <a:pt x="2490" y="3088"/>
                  <a:pt x="2427" y="2962"/>
                </a:cubicBezTo>
                <a:lnTo>
                  <a:pt x="2143" y="2521"/>
                </a:lnTo>
                <a:lnTo>
                  <a:pt x="2742" y="1922"/>
                </a:lnTo>
                <a:lnTo>
                  <a:pt x="3183" y="2206"/>
                </a:lnTo>
                <a:cubicBezTo>
                  <a:pt x="3230" y="2237"/>
                  <a:pt x="3293" y="2253"/>
                  <a:pt x="3356" y="2253"/>
                </a:cubicBezTo>
                <a:cubicBezTo>
                  <a:pt x="3419" y="2253"/>
                  <a:pt x="3482" y="2237"/>
                  <a:pt x="3530" y="2206"/>
                </a:cubicBezTo>
                <a:cubicBezTo>
                  <a:pt x="4034" y="1859"/>
                  <a:pt x="4632" y="1607"/>
                  <a:pt x="5231" y="1481"/>
                </a:cubicBezTo>
                <a:cubicBezTo>
                  <a:pt x="5325" y="1450"/>
                  <a:pt x="5451" y="1387"/>
                  <a:pt x="5483" y="1261"/>
                </a:cubicBezTo>
                <a:lnTo>
                  <a:pt x="5609" y="757"/>
                </a:lnTo>
                <a:close/>
                <a:moveTo>
                  <a:pt x="6239" y="4222"/>
                </a:moveTo>
                <a:lnTo>
                  <a:pt x="5766" y="4695"/>
                </a:lnTo>
                <a:cubicBezTo>
                  <a:pt x="5388" y="5073"/>
                  <a:pt x="5388" y="5766"/>
                  <a:pt x="5766" y="6144"/>
                </a:cubicBezTo>
                <a:cubicBezTo>
                  <a:pt x="5971" y="6349"/>
                  <a:pt x="6239" y="6451"/>
                  <a:pt x="6503" y="6451"/>
                </a:cubicBezTo>
                <a:cubicBezTo>
                  <a:pt x="6767" y="6451"/>
                  <a:pt x="7027" y="6349"/>
                  <a:pt x="7216" y="6144"/>
                </a:cubicBezTo>
                <a:lnTo>
                  <a:pt x="7688" y="5671"/>
                </a:lnTo>
                <a:cubicBezTo>
                  <a:pt x="7751" y="5860"/>
                  <a:pt x="7751" y="6081"/>
                  <a:pt x="7688" y="6238"/>
                </a:cubicBezTo>
                <a:cubicBezTo>
                  <a:pt x="7594" y="6900"/>
                  <a:pt x="7027" y="7436"/>
                  <a:pt x="6365" y="7562"/>
                </a:cubicBezTo>
                <a:cubicBezTo>
                  <a:pt x="6267" y="7588"/>
                  <a:pt x="6163" y="7600"/>
                  <a:pt x="6059" y="7600"/>
                </a:cubicBezTo>
                <a:cubicBezTo>
                  <a:pt x="5794" y="7600"/>
                  <a:pt x="5520" y="7526"/>
                  <a:pt x="5294" y="7436"/>
                </a:cubicBezTo>
                <a:cubicBezTo>
                  <a:pt x="5252" y="7415"/>
                  <a:pt x="5206" y="7404"/>
                  <a:pt x="5161" y="7404"/>
                </a:cubicBezTo>
                <a:cubicBezTo>
                  <a:pt x="5070" y="7404"/>
                  <a:pt x="4979" y="7446"/>
                  <a:pt x="4916" y="7530"/>
                </a:cubicBezTo>
                <a:lnTo>
                  <a:pt x="3908" y="8507"/>
                </a:lnTo>
                <a:lnTo>
                  <a:pt x="1450" y="10964"/>
                </a:lnTo>
                <a:cubicBezTo>
                  <a:pt x="1387" y="11011"/>
                  <a:pt x="1293" y="11035"/>
                  <a:pt x="1202" y="11035"/>
                </a:cubicBezTo>
                <a:cubicBezTo>
                  <a:pt x="1112" y="11035"/>
                  <a:pt x="1025" y="11011"/>
                  <a:pt x="978" y="10964"/>
                </a:cubicBezTo>
                <a:cubicBezTo>
                  <a:pt x="852" y="10838"/>
                  <a:pt x="852" y="10586"/>
                  <a:pt x="978" y="10492"/>
                </a:cubicBezTo>
                <a:lnTo>
                  <a:pt x="3403" y="8034"/>
                </a:lnTo>
                <a:lnTo>
                  <a:pt x="4380" y="7058"/>
                </a:lnTo>
                <a:cubicBezTo>
                  <a:pt x="4506" y="6932"/>
                  <a:pt x="4506" y="6774"/>
                  <a:pt x="4475" y="6648"/>
                </a:cubicBezTo>
                <a:cubicBezTo>
                  <a:pt x="4317" y="6333"/>
                  <a:pt x="4286" y="5955"/>
                  <a:pt x="4349" y="5608"/>
                </a:cubicBezTo>
                <a:cubicBezTo>
                  <a:pt x="4475" y="4915"/>
                  <a:pt x="5010" y="4380"/>
                  <a:pt x="5703" y="4254"/>
                </a:cubicBezTo>
                <a:cubicBezTo>
                  <a:pt x="5798" y="4254"/>
                  <a:pt x="5892" y="4222"/>
                  <a:pt x="6018" y="4222"/>
                </a:cubicBezTo>
                <a:close/>
                <a:moveTo>
                  <a:pt x="5262" y="1"/>
                </a:moveTo>
                <a:cubicBezTo>
                  <a:pt x="5105" y="1"/>
                  <a:pt x="4979" y="127"/>
                  <a:pt x="4947" y="284"/>
                </a:cubicBezTo>
                <a:lnTo>
                  <a:pt x="4790" y="883"/>
                </a:lnTo>
                <a:cubicBezTo>
                  <a:pt x="4223" y="977"/>
                  <a:pt x="3719" y="1229"/>
                  <a:pt x="3214" y="1513"/>
                </a:cubicBezTo>
                <a:lnTo>
                  <a:pt x="2710" y="1198"/>
                </a:lnTo>
                <a:cubicBezTo>
                  <a:pt x="2652" y="1154"/>
                  <a:pt x="2580" y="1130"/>
                  <a:pt x="2507" y="1130"/>
                </a:cubicBezTo>
                <a:cubicBezTo>
                  <a:pt x="2422" y="1130"/>
                  <a:pt x="2337" y="1162"/>
                  <a:pt x="2269" y="1229"/>
                </a:cubicBezTo>
                <a:lnTo>
                  <a:pt x="1293" y="2206"/>
                </a:lnTo>
                <a:cubicBezTo>
                  <a:pt x="1167" y="2332"/>
                  <a:pt x="1167" y="2489"/>
                  <a:pt x="1230" y="2647"/>
                </a:cubicBezTo>
                <a:lnTo>
                  <a:pt x="1545" y="3151"/>
                </a:lnTo>
                <a:cubicBezTo>
                  <a:pt x="1230" y="3624"/>
                  <a:pt x="1041" y="4128"/>
                  <a:pt x="915" y="4726"/>
                </a:cubicBezTo>
                <a:lnTo>
                  <a:pt x="348" y="4884"/>
                </a:lnTo>
                <a:cubicBezTo>
                  <a:pt x="190" y="4915"/>
                  <a:pt x="64" y="5041"/>
                  <a:pt x="64" y="5199"/>
                </a:cubicBezTo>
                <a:lnTo>
                  <a:pt x="64" y="6585"/>
                </a:lnTo>
                <a:cubicBezTo>
                  <a:pt x="64" y="6743"/>
                  <a:pt x="190" y="6869"/>
                  <a:pt x="348" y="6900"/>
                </a:cubicBezTo>
                <a:lnTo>
                  <a:pt x="915" y="7058"/>
                </a:lnTo>
                <a:cubicBezTo>
                  <a:pt x="1041" y="7656"/>
                  <a:pt x="1324" y="8223"/>
                  <a:pt x="1639" y="8696"/>
                </a:cubicBezTo>
                <a:lnTo>
                  <a:pt x="379" y="9956"/>
                </a:lnTo>
                <a:cubicBezTo>
                  <a:pt x="1" y="10366"/>
                  <a:pt x="1" y="11027"/>
                  <a:pt x="379" y="11437"/>
                </a:cubicBezTo>
                <a:cubicBezTo>
                  <a:pt x="584" y="11626"/>
                  <a:pt x="852" y="11720"/>
                  <a:pt x="1115" y="11720"/>
                </a:cubicBezTo>
                <a:cubicBezTo>
                  <a:pt x="1379" y="11720"/>
                  <a:pt x="1639" y="11626"/>
                  <a:pt x="1828" y="11437"/>
                </a:cubicBezTo>
                <a:lnTo>
                  <a:pt x="3088" y="10177"/>
                </a:lnTo>
                <a:cubicBezTo>
                  <a:pt x="3624" y="10523"/>
                  <a:pt x="4160" y="10744"/>
                  <a:pt x="4758" y="10870"/>
                </a:cubicBezTo>
                <a:lnTo>
                  <a:pt x="4916" y="11468"/>
                </a:lnTo>
                <a:cubicBezTo>
                  <a:pt x="4947" y="11626"/>
                  <a:pt x="5073" y="11752"/>
                  <a:pt x="5231" y="11752"/>
                </a:cubicBezTo>
                <a:lnTo>
                  <a:pt x="6585" y="11752"/>
                </a:lnTo>
                <a:cubicBezTo>
                  <a:pt x="6775" y="11752"/>
                  <a:pt x="6869" y="11626"/>
                  <a:pt x="6932" y="11468"/>
                </a:cubicBezTo>
                <a:lnTo>
                  <a:pt x="7090" y="10870"/>
                </a:lnTo>
                <a:cubicBezTo>
                  <a:pt x="7625" y="10744"/>
                  <a:pt x="8129" y="10523"/>
                  <a:pt x="8665" y="10240"/>
                </a:cubicBezTo>
                <a:lnTo>
                  <a:pt x="9169" y="10555"/>
                </a:lnTo>
                <a:cubicBezTo>
                  <a:pt x="9227" y="10599"/>
                  <a:pt x="9299" y="10622"/>
                  <a:pt x="9372" y="10622"/>
                </a:cubicBezTo>
                <a:cubicBezTo>
                  <a:pt x="9457" y="10622"/>
                  <a:pt x="9542" y="10591"/>
                  <a:pt x="9610" y="10523"/>
                </a:cubicBezTo>
                <a:lnTo>
                  <a:pt x="10587" y="9546"/>
                </a:lnTo>
                <a:cubicBezTo>
                  <a:pt x="10713" y="9420"/>
                  <a:pt x="10713" y="9263"/>
                  <a:pt x="10618" y="9105"/>
                </a:cubicBezTo>
                <a:lnTo>
                  <a:pt x="10303" y="8601"/>
                </a:lnTo>
                <a:cubicBezTo>
                  <a:pt x="10618" y="8129"/>
                  <a:pt x="10807" y="7593"/>
                  <a:pt x="10933" y="7026"/>
                </a:cubicBezTo>
                <a:lnTo>
                  <a:pt x="11532" y="6869"/>
                </a:lnTo>
                <a:cubicBezTo>
                  <a:pt x="11689" y="6806"/>
                  <a:pt x="11784" y="6711"/>
                  <a:pt x="11784" y="6554"/>
                </a:cubicBezTo>
                <a:lnTo>
                  <a:pt x="11784" y="5167"/>
                </a:lnTo>
                <a:cubicBezTo>
                  <a:pt x="11847" y="5041"/>
                  <a:pt x="11721" y="4915"/>
                  <a:pt x="11563" y="4884"/>
                </a:cubicBezTo>
                <a:lnTo>
                  <a:pt x="10965" y="4726"/>
                </a:lnTo>
                <a:cubicBezTo>
                  <a:pt x="10839" y="4191"/>
                  <a:pt x="10618" y="3655"/>
                  <a:pt x="10335" y="3151"/>
                </a:cubicBezTo>
                <a:lnTo>
                  <a:pt x="10650" y="2647"/>
                </a:lnTo>
                <a:cubicBezTo>
                  <a:pt x="10744" y="2521"/>
                  <a:pt x="10744" y="2332"/>
                  <a:pt x="10618" y="2206"/>
                </a:cubicBezTo>
                <a:lnTo>
                  <a:pt x="9641" y="1229"/>
                </a:lnTo>
                <a:cubicBezTo>
                  <a:pt x="9574" y="1162"/>
                  <a:pt x="9497" y="1130"/>
                  <a:pt x="9417" y="1130"/>
                </a:cubicBezTo>
                <a:cubicBezTo>
                  <a:pt x="9347" y="1130"/>
                  <a:pt x="9274" y="1154"/>
                  <a:pt x="9200" y="1198"/>
                </a:cubicBezTo>
                <a:lnTo>
                  <a:pt x="8696" y="1513"/>
                </a:lnTo>
                <a:cubicBezTo>
                  <a:pt x="8224" y="1198"/>
                  <a:pt x="7720" y="977"/>
                  <a:pt x="7121" y="883"/>
                </a:cubicBezTo>
                <a:lnTo>
                  <a:pt x="6964" y="284"/>
                </a:lnTo>
                <a:cubicBezTo>
                  <a:pt x="6932" y="127"/>
                  <a:pt x="6806" y="1"/>
                  <a:pt x="6649"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3278461897"/>
      </p:ext>
    </p:extLst>
  </p:cSld>
  <p:clrMapOvr>
    <a:masterClrMapping/>
  </p:clrMapOvr>
  <mc:AlternateContent xmlns:mc="http://schemas.openxmlformats.org/markup-compatibility/2006" xmlns:p14="http://schemas.microsoft.com/office/powerpoint/2010/main">
    <mc:Choice Requires="p14">
      <p:transition spd="slow" p14:dur="2000" advTm="214491"/>
    </mc:Choice>
    <mc:Fallback xmlns="">
      <p:transition spd="slow" advTm="214491"/>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a:t>مدخلات تكنولوجيا المعلومات تشير إلى الأدوات والتقنيات التي يتم استخدامها في مجال التعليم والتدريس لتعزيز وتحسين عمليات التعلم والتواصل. تشمل هذه المدخلات الأجهزة الإلكترونية مثل الحواسيب والهواتف الذكية والأجهزة اللوحية، والبرمجيات التعليمية، والشبكات الاجتماعية، والإنترنت والموارد الإلكترونية، وتطبيقات الويب والتطبيقات المحمولة الموجهة للتعلم، والتجارب التفاعلية، وغيرها من الأدوات التقنية التي يمكن استخدامها لتعزيز عملية التعليم وتحقيق أهداف التعلم.</a:t>
            </a:r>
          </a:p>
          <a:p>
            <a:pPr algn="ctr"/>
            <a:endParaRPr lang="ar-SA" dirty="0"/>
          </a:p>
          <a:p>
            <a:pPr algn="ctr"/>
            <a:r>
              <a:rPr lang="ar-SA" dirty="0"/>
              <a:t>مصدر:</a:t>
            </a:r>
          </a:p>
          <a:p>
            <a:pPr algn="ctr"/>
            <a:r>
              <a:rPr lang="en-US" dirty="0"/>
              <a:t>ITU (International Telecommunication Union). (2018). "ICTs in Education." Retrieved from: https://www.itu.int/en/ITU-D/Statistics/Pages/publications/ict-facts-2017.aspx</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420826" y="2040273"/>
            <a:ext cx="9426243" cy="402674"/>
          </a:xfrm>
          <a:prstGeom prst="rect">
            <a:avLst/>
          </a:prstGeom>
          <a:noFill/>
        </p:spPr>
        <p:txBody>
          <a:bodyPr wrap="square" rtlCol="0">
            <a:spAutoFit/>
          </a:bodyPr>
          <a:lstStyle/>
          <a:p>
            <a:pPr algn="just" rtl="1">
              <a:lnSpc>
                <a:spcPts val="2720"/>
              </a:lnSpc>
              <a:spcBef>
                <a:spcPts val="600"/>
              </a:spcBef>
              <a:spcAft>
                <a:spcPts val="1800"/>
              </a:spcAft>
            </a:pPr>
            <a:r>
              <a:rPr lang="ar-SA" sz="1600" dirty="0">
                <a:latin typeface="Alexandria Light" pitchFamily="2" charset="-78"/>
                <a:cs typeface="Alexandria Light" pitchFamily="2" charset="-78"/>
              </a:rPr>
              <a:t>      </a:t>
            </a: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4364A12-B773-40FF-9ABF-33539D226A2F}"/>
              </a:ext>
            </a:extLst>
          </p:cNvPr>
          <p:cNvSpPr txBox="1"/>
          <p:nvPr/>
        </p:nvSpPr>
        <p:spPr>
          <a:xfrm>
            <a:off x="2126095" y="1837412"/>
            <a:ext cx="8759494" cy="4204997"/>
          </a:xfrm>
          <a:prstGeom prst="rect">
            <a:avLst/>
          </a:prstGeom>
          <a:noFill/>
        </p:spPr>
        <p:txBody>
          <a:bodyPr wrap="square" rtlCol="1">
            <a:spAutoFit/>
          </a:bodyPr>
          <a:lstStyle/>
          <a:p>
            <a:pPr algn="just" rtl="1">
              <a:lnSpc>
                <a:spcPts val="2920"/>
              </a:lnSpc>
              <a:spcAft>
                <a:spcPts val="1200"/>
              </a:spcAft>
            </a:pPr>
            <a:r>
              <a:rPr lang="ar-SA" sz="1600" dirty="0">
                <a:latin typeface="Alexandria Light" pitchFamily="2" charset="-78"/>
                <a:cs typeface="Alexandria Light" pitchFamily="2" charset="-78"/>
              </a:rPr>
              <a:t>     عرفت المستحدثات التكنولوجية بأنها الاكتشافات والاختراعات التكنولوجية بما تتضمن من أجهزة تكنولوجية ومواد تكنولوجية، وبرامج تكنولوجية والتي بمكن إدخالها في العملية التعليمية بالمدارس والكليات والمعاهد تماشياً مع التغيرات العلمية والتكنولوجيا المتنامية والمتسارعة. </a:t>
            </a:r>
          </a:p>
          <a:p>
            <a:pPr algn="just" rtl="1">
              <a:lnSpc>
                <a:spcPts val="2520"/>
              </a:lnSpc>
              <a:spcAft>
                <a:spcPts val="1200"/>
              </a:spcAft>
            </a:pPr>
            <a:r>
              <a:rPr lang="ar-SA" sz="1600" dirty="0">
                <a:latin typeface="Alexandria Light" pitchFamily="2" charset="-78"/>
                <a:cs typeface="Alexandria Light" pitchFamily="2" charset="-78"/>
              </a:rPr>
              <a:t>     كما عرفت بأنها: فكرة، أو تطبيق أو منتج يمثل حلولاً مبتكرةً لمشكلات النظام التعليمي القائم ويؤدي إلي تغيير النظام التعليمي كله أو بعض مكوناته، بحيث يصبح أكثر كفاءة وفعالية في تحسين النظام التعليمي، وتحقيق أهدافه، وتلبية احتياجات المجتمع.</a:t>
            </a:r>
          </a:p>
          <a:p>
            <a:pPr algn="just" rtl="1">
              <a:lnSpc>
                <a:spcPts val="2520"/>
              </a:lnSpc>
              <a:spcAft>
                <a:spcPts val="1200"/>
              </a:spcAft>
            </a:pPr>
            <a:r>
              <a:rPr lang="ar-SA" sz="1600" dirty="0">
                <a:latin typeface="Alexandria Light" pitchFamily="2" charset="-78"/>
                <a:cs typeface="Alexandria Light" pitchFamily="2" charset="-78"/>
              </a:rPr>
              <a:t>     وعرفت المستحدثات التكنولوجية أيضا بأنها: مجموعة وسائل تكنولوجيا التعليم التفاعلية الحديثة التي تسمح بتفريد المواقف التعليمية، وإثرائها من خلال تغذيتها بعدة مصادر وبدائل متباينة تٌشكل مجتمعة وحدة نظامية متكاملة تهدف إلي تحقيق تعلم مثالي يتسم بقدر كبير من الفاعلية والكفاءة، والإتقان. </a:t>
            </a:r>
            <a:r>
              <a:rPr lang="ar-SA" sz="1600" dirty="0">
                <a:solidFill>
                  <a:srgbClr val="00B0F0"/>
                </a:solidFill>
                <a:latin typeface="Alexandria Medium" pitchFamily="2" charset="-78"/>
                <a:cs typeface="Alexandria Medium" pitchFamily="2" charset="-78"/>
              </a:rPr>
              <a:t>والسؤال هو ما أسباب استخدام المستحدثات التكنولوجية في التعليم</a:t>
            </a:r>
            <a:r>
              <a:rPr lang="ar-SA" sz="2800" dirty="0">
                <a:solidFill>
                  <a:srgbClr val="00B0F0"/>
                </a:solidFill>
                <a:latin typeface="Alexandria Medium" pitchFamily="2" charset="-78"/>
                <a:cs typeface="Alexandria Medium" pitchFamily="2" charset="-78"/>
              </a:rPr>
              <a:t>؟</a:t>
            </a:r>
          </a:p>
          <a:p>
            <a:pPr algn="r" rtl="1">
              <a:lnSpc>
                <a:spcPts val="2520"/>
              </a:lnSpc>
              <a:spcAft>
                <a:spcPts val="1800"/>
              </a:spcAft>
            </a:pPr>
            <a:r>
              <a:rPr lang="ar-SA" sz="1600" dirty="0">
                <a:latin typeface="Alexandria Light" pitchFamily="2" charset="-78"/>
                <a:cs typeface="Alexandria Light" pitchFamily="2" charset="-78"/>
              </a:rPr>
              <a:t>           </a:t>
            </a:r>
            <a:endParaRPr lang="ar-SA" sz="14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9" name="مربع نص 8">
            <a:extLst>
              <a:ext uri="{FF2B5EF4-FFF2-40B4-BE49-F238E27FC236}">
                <a16:creationId xmlns:a16="http://schemas.microsoft.com/office/drawing/2014/main" id="{9A09B2F2-C49A-4400-8642-3CD90B9AF76B}"/>
              </a:ext>
            </a:extLst>
          </p:cNvPr>
          <p:cNvSpPr txBox="1"/>
          <p:nvPr/>
        </p:nvSpPr>
        <p:spPr>
          <a:xfrm>
            <a:off x="2671793" y="934558"/>
            <a:ext cx="6097904" cy="400110"/>
          </a:xfrm>
          <a:prstGeom prst="rect">
            <a:avLst/>
          </a:prstGeom>
          <a:noFill/>
        </p:spPr>
        <p:txBody>
          <a:bodyPr wrap="square">
            <a:spAutoFit/>
          </a:bodyPr>
          <a:lstStyle/>
          <a:p>
            <a:r>
              <a:rPr lang="ar-SA" sz="2000" dirty="0">
                <a:latin typeface="Alexandria Medium" pitchFamily="2" charset="-78"/>
                <a:cs typeface="Alexandria Medium" pitchFamily="2" charset="-78"/>
              </a:rPr>
              <a:t>تعريف المستحدثات التكنولوجية</a:t>
            </a:r>
          </a:p>
        </p:txBody>
      </p:sp>
      <p:sp>
        <p:nvSpPr>
          <p:cNvPr id="10" name="Google Shape;5466;p51">
            <a:extLst>
              <a:ext uri="{FF2B5EF4-FFF2-40B4-BE49-F238E27FC236}">
                <a16:creationId xmlns:a16="http://schemas.microsoft.com/office/drawing/2014/main" id="{6B646707-4D9F-4E10-8D4D-1441D7BAB089}"/>
              </a:ext>
            </a:extLst>
          </p:cNvPr>
          <p:cNvSpPr/>
          <p:nvPr/>
        </p:nvSpPr>
        <p:spPr>
          <a:xfrm>
            <a:off x="1344931" y="4213716"/>
            <a:ext cx="500500" cy="402675"/>
          </a:xfrm>
          <a:custGeom>
            <a:avLst/>
            <a:gdLst/>
            <a:ahLst/>
            <a:cxnLst/>
            <a:rect l="l" t="t" r="r" b="b"/>
            <a:pathLst>
              <a:path w="12004" h="12004" extrusionOk="0">
                <a:moveTo>
                  <a:pt x="5671" y="725"/>
                </a:moveTo>
                <a:lnTo>
                  <a:pt x="5671" y="2395"/>
                </a:lnTo>
                <a:cubicBezTo>
                  <a:pt x="5671" y="2616"/>
                  <a:pt x="5843" y="2760"/>
                  <a:pt x="6021" y="2760"/>
                </a:cubicBezTo>
                <a:cubicBezTo>
                  <a:pt x="6097" y="2760"/>
                  <a:pt x="6173" y="2734"/>
                  <a:pt x="6239" y="2678"/>
                </a:cubicBezTo>
                <a:cubicBezTo>
                  <a:pt x="6365" y="2552"/>
                  <a:pt x="6554" y="2489"/>
                  <a:pt x="6711" y="2489"/>
                </a:cubicBezTo>
                <a:cubicBezTo>
                  <a:pt x="7121" y="2489"/>
                  <a:pt x="7436" y="2804"/>
                  <a:pt x="7436" y="3182"/>
                </a:cubicBezTo>
                <a:cubicBezTo>
                  <a:pt x="7436" y="3592"/>
                  <a:pt x="7121" y="3907"/>
                  <a:pt x="6711" y="3907"/>
                </a:cubicBezTo>
                <a:cubicBezTo>
                  <a:pt x="6554" y="3907"/>
                  <a:pt x="6365" y="3812"/>
                  <a:pt x="6239" y="3686"/>
                </a:cubicBezTo>
                <a:cubicBezTo>
                  <a:pt x="6173" y="3630"/>
                  <a:pt x="6097" y="3605"/>
                  <a:pt x="6021" y="3605"/>
                </a:cubicBezTo>
                <a:cubicBezTo>
                  <a:pt x="5843" y="3605"/>
                  <a:pt x="5671" y="3748"/>
                  <a:pt x="5671" y="3970"/>
                </a:cubicBezTo>
                <a:lnTo>
                  <a:pt x="5671" y="5640"/>
                </a:lnTo>
                <a:lnTo>
                  <a:pt x="4569" y="5640"/>
                </a:lnTo>
                <a:cubicBezTo>
                  <a:pt x="4600" y="5514"/>
                  <a:pt x="4600" y="5388"/>
                  <a:pt x="4600" y="5262"/>
                </a:cubicBezTo>
                <a:cubicBezTo>
                  <a:pt x="4600" y="4474"/>
                  <a:pt x="3970" y="3875"/>
                  <a:pt x="3183" y="3875"/>
                </a:cubicBezTo>
                <a:cubicBezTo>
                  <a:pt x="2395" y="3875"/>
                  <a:pt x="1765" y="4474"/>
                  <a:pt x="1765" y="5262"/>
                </a:cubicBezTo>
                <a:cubicBezTo>
                  <a:pt x="1765" y="5388"/>
                  <a:pt x="1765" y="5514"/>
                  <a:pt x="1796" y="5640"/>
                </a:cubicBezTo>
                <a:lnTo>
                  <a:pt x="694" y="5640"/>
                </a:lnTo>
                <a:lnTo>
                  <a:pt x="694" y="1071"/>
                </a:lnTo>
                <a:cubicBezTo>
                  <a:pt x="694" y="882"/>
                  <a:pt x="851" y="725"/>
                  <a:pt x="1040" y="725"/>
                </a:cubicBezTo>
                <a:close/>
                <a:moveTo>
                  <a:pt x="10964" y="725"/>
                </a:moveTo>
                <a:cubicBezTo>
                  <a:pt x="11122" y="725"/>
                  <a:pt x="11311" y="882"/>
                  <a:pt x="11311" y="1071"/>
                </a:cubicBezTo>
                <a:lnTo>
                  <a:pt x="11311" y="5671"/>
                </a:lnTo>
                <a:lnTo>
                  <a:pt x="9610" y="5671"/>
                </a:lnTo>
                <a:cubicBezTo>
                  <a:pt x="9295" y="5671"/>
                  <a:pt x="9169" y="6018"/>
                  <a:pt x="9326" y="6270"/>
                </a:cubicBezTo>
                <a:cubicBezTo>
                  <a:pt x="9452" y="6396"/>
                  <a:pt x="9515" y="6585"/>
                  <a:pt x="9515" y="6742"/>
                </a:cubicBezTo>
                <a:cubicBezTo>
                  <a:pt x="9515" y="7120"/>
                  <a:pt x="9200" y="7435"/>
                  <a:pt x="8822" y="7435"/>
                </a:cubicBezTo>
                <a:cubicBezTo>
                  <a:pt x="8412" y="7435"/>
                  <a:pt x="8097" y="7120"/>
                  <a:pt x="8097" y="6742"/>
                </a:cubicBezTo>
                <a:cubicBezTo>
                  <a:pt x="8097" y="6585"/>
                  <a:pt x="8192" y="6364"/>
                  <a:pt x="8286" y="6270"/>
                </a:cubicBezTo>
                <a:cubicBezTo>
                  <a:pt x="8507" y="6018"/>
                  <a:pt x="8349" y="5671"/>
                  <a:pt x="8034" y="5671"/>
                </a:cubicBezTo>
                <a:lnTo>
                  <a:pt x="6365" y="5671"/>
                </a:lnTo>
                <a:lnTo>
                  <a:pt x="6365" y="4568"/>
                </a:lnTo>
                <a:cubicBezTo>
                  <a:pt x="6491" y="4600"/>
                  <a:pt x="6617" y="4600"/>
                  <a:pt x="6711" y="4600"/>
                </a:cubicBezTo>
                <a:cubicBezTo>
                  <a:pt x="7499" y="4600"/>
                  <a:pt x="8160" y="3970"/>
                  <a:pt x="8160" y="3182"/>
                </a:cubicBezTo>
                <a:cubicBezTo>
                  <a:pt x="8160" y="2395"/>
                  <a:pt x="7499" y="1764"/>
                  <a:pt x="6711" y="1764"/>
                </a:cubicBezTo>
                <a:cubicBezTo>
                  <a:pt x="6617" y="1764"/>
                  <a:pt x="6491" y="1764"/>
                  <a:pt x="6365" y="1796"/>
                </a:cubicBezTo>
                <a:lnTo>
                  <a:pt x="6365" y="725"/>
                </a:lnTo>
                <a:close/>
                <a:moveTo>
                  <a:pt x="3183" y="4568"/>
                </a:moveTo>
                <a:cubicBezTo>
                  <a:pt x="3561" y="4568"/>
                  <a:pt x="3876" y="4883"/>
                  <a:pt x="3876" y="5293"/>
                </a:cubicBezTo>
                <a:cubicBezTo>
                  <a:pt x="3876" y="5451"/>
                  <a:pt x="3813" y="5640"/>
                  <a:pt x="3687" y="5766"/>
                </a:cubicBezTo>
                <a:cubicBezTo>
                  <a:pt x="3498" y="5986"/>
                  <a:pt x="3655" y="6333"/>
                  <a:pt x="3970" y="6333"/>
                </a:cubicBezTo>
                <a:lnTo>
                  <a:pt x="5608" y="6333"/>
                </a:lnTo>
                <a:lnTo>
                  <a:pt x="5608" y="7435"/>
                </a:lnTo>
                <a:cubicBezTo>
                  <a:pt x="5514" y="7404"/>
                  <a:pt x="5388" y="7404"/>
                  <a:pt x="5262" y="7404"/>
                </a:cubicBezTo>
                <a:cubicBezTo>
                  <a:pt x="4474" y="7404"/>
                  <a:pt x="3844" y="8034"/>
                  <a:pt x="3844" y="8822"/>
                </a:cubicBezTo>
                <a:cubicBezTo>
                  <a:pt x="3844" y="9609"/>
                  <a:pt x="4474" y="10239"/>
                  <a:pt x="5262" y="10239"/>
                </a:cubicBezTo>
                <a:cubicBezTo>
                  <a:pt x="5388" y="10239"/>
                  <a:pt x="5514" y="10239"/>
                  <a:pt x="5608" y="10208"/>
                </a:cubicBezTo>
                <a:lnTo>
                  <a:pt x="5608" y="11310"/>
                </a:lnTo>
                <a:lnTo>
                  <a:pt x="1009" y="11310"/>
                </a:lnTo>
                <a:cubicBezTo>
                  <a:pt x="851" y="11310"/>
                  <a:pt x="694" y="11153"/>
                  <a:pt x="694" y="10964"/>
                </a:cubicBezTo>
                <a:lnTo>
                  <a:pt x="694" y="6333"/>
                </a:lnTo>
                <a:lnTo>
                  <a:pt x="2395" y="6333"/>
                </a:lnTo>
                <a:cubicBezTo>
                  <a:pt x="2710" y="6333"/>
                  <a:pt x="2868" y="5986"/>
                  <a:pt x="2679" y="5766"/>
                </a:cubicBezTo>
                <a:cubicBezTo>
                  <a:pt x="2552" y="5640"/>
                  <a:pt x="2458" y="5482"/>
                  <a:pt x="2458" y="5293"/>
                </a:cubicBezTo>
                <a:cubicBezTo>
                  <a:pt x="2458" y="4883"/>
                  <a:pt x="2773" y="4568"/>
                  <a:pt x="3183" y="4568"/>
                </a:cubicBezTo>
                <a:close/>
                <a:moveTo>
                  <a:pt x="11311" y="6333"/>
                </a:moveTo>
                <a:lnTo>
                  <a:pt x="11311" y="10964"/>
                </a:lnTo>
                <a:cubicBezTo>
                  <a:pt x="11311" y="11153"/>
                  <a:pt x="11153" y="11310"/>
                  <a:pt x="10933" y="11310"/>
                </a:cubicBezTo>
                <a:lnTo>
                  <a:pt x="6333" y="11310"/>
                </a:lnTo>
                <a:lnTo>
                  <a:pt x="6333" y="9609"/>
                </a:lnTo>
                <a:cubicBezTo>
                  <a:pt x="6333" y="9388"/>
                  <a:pt x="6162" y="9244"/>
                  <a:pt x="5972" y="9244"/>
                </a:cubicBezTo>
                <a:cubicBezTo>
                  <a:pt x="5892" y="9244"/>
                  <a:pt x="5809" y="9270"/>
                  <a:pt x="5735" y="9326"/>
                </a:cubicBezTo>
                <a:cubicBezTo>
                  <a:pt x="5640" y="9452"/>
                  <a:pt x="5482" y="9546"/>
                  <a:pt x="5262" y="9546"/>
                </a:cubicBezTo>
                <a:cubicBezTo>
                  <a:pt x="4884" y="9546"/>
                  <a:pt x="4569" y="9231"/>
                  <a:pt x="4569" y="8822"/>
                </a:cubicBezTo>
                <a:cubicBezTo>
                  <a:pt x="4569" y="8443"/>
                  <a:pt x="4884" y="8097"/>
                  <a:pt x="5262" y="8097"/>
                </a:cubicBezTo>
                <a:cubicBezTo>
                  <a:pt x="5419" y="8097"/>
                  <a:pt x="5640" y="8191"/>
                  <a:pt x="5735" y="8317"/>
                </a:cubicBezTo>
                <a:cubicBezTo>
                  <a:pt x="5809" y="8374"/>
                  <a:pt x="5892" y="8399"/>
                  <a:pt x="5972" y="8399"/>
                </a:cubicBezTo>
                <a:cubicBezTo>
                  <a:pt x="6162" y="8399"/>
                  <a:pt x="6333" y="8255"/>
                  <a:pt x="6333" y="8034"/>
                </a:cubicBezTo>
                <a:lnTo>
                  <a:pt x="6333" y="6333"/>
                </a:lnTo>
                <a:lnTo>
                  <a:pt x="7436" y="6333"/>
                </a:lnTo>
                <a:cubicBezTo>
                  <a:pt x="7404" y="6459"/>
                  <a:pt x="7404" y="6585"/>
                  <a:pt x="7404" y="6711"/>
                </a:cubicBezTo>
                <a:cubicBezTo>
                  <a:pt x="7404" y="7498"/>
                  <a:pt x="8034" y="8097"/>
                  <a:pt x="8822" y="8097"/>
                </a:cubicBezTo>
                <a:cubicBezTo>
                  <a:pt x="9610" y="8097"/>
                  <a:pt x="10240" y="7498"/>
                  <a:pt x="10240" y="6711"/>
                </a:cubicBezTo>
                <a:cubicBezTo>
                  <a:pt x="10240" y="6585"/>
                  <a:pt x="10240" y="6459"/>
                  <a:pt x="10208" y="6333"/>
                </a:cubicBezTo>
                <a:close/>
                <a:moveTo>
                  <a:pt x="1040" y="0"/>
                </a:moveTo>
                <a:cubicBezTo>
                  <a:pt x="473" y="0"/>
                  <a:pt x="1" y="473"/>
                  <a:pt x="1" y="1071"/>
                </a:cubicBezTo>
                <a:lnTo>
                  <a:pt x="1" y="10964"/>
                </a:lnTo>
                <a:cubicBezTo>
                  <a:pt x="1" y="11531"/>
                  <a:pt x="473" y="12004"/>
                  <a:pt x="1040" y="12004"/>
                </a:cubicBezTo>
                <a:lnTo>
                  <a:pt x="10933" y="12004"/>
                </a:lnTo>
                <a:cubicBezTo>
                  <a:pt x="11531" y="12004"/>
                  <a:pt x="12004" y="11531"/>
                  <a:pt x="12004" y="10964"/>
                </a:cubicBezTo>
                <a:lnTo>
                  <a:pt x="12004" y="1071"/>
                </a:lnTo>
                <a:cubicBezTo>
                  <a:pt x="11972" y="473"/>
                  <a:pt x="11500" y="0"/>
                  <a:pt x="10933" y="0"/>
                </a:cubicBezTo>
                <a:close/>
              </a:path>
            </a:pathLst>
          </a:custGeom>
          <a:solidFill>
            <a:srgbClr val="00B0F0"/>
          </a:solidFill>
          <a:ln>
            <a:noFill/>
          </a:ln>
        </p:spPr>
        <p:txBody>
          <a:bodyPr spcFirstLastPara="1" wrap="square" lIns="121900" tIns="121900" rIns="121900" bIns="121900" anchor="ctr" anchorCtr="0">
            <a:noAutofit/>
          </a:bodyPr>
          <a:lstStyle/>
          <a:p>
            <a:endParaRPr sz="1865" dirty="0"/>
          </a:p>
        </p:txBody>
      </p:sp>
      <p:grpSp>
        <p:nvGrpSpPr>
          <p:cNvPr id="11" name="Google Shape;5384;p51">
            <a:extLst>
              <a:ext uri="{FF2B5EF4-FFF2-40B4-BE49-F238E27FC236}">
                <a16:creationId xmlns:a16="http://schemas.microsoft.com/office/drawing/2014/main" id="{873C7A08-C380-46AD-B9AF-5D7331B24691}"/>
              </a:ext>
            </a:extLst>
          </p:cNvPr>
          <p:cNvGrpSpPr/>
          <p:nvPr/>
        </p:nvGrpSpPr>
        <p:grpSpPr>
          <a:xfrm>
            <a:off x="1344931" y="3193046"/>
            <a:ext cx="443607" cy="441469"/>
            <a:chOff x="-49786250" y="2316650"/>
            <a:chExt cx="300900" cy="299450"/>
          </a:xfrm>
          <a:solidFill>
            <a:schemeClr val="accent4"/>
          </a:solidFill>
        </p:grpSpPr>
        <p:sp>
          <p:nvSpPr>
            <p:cNvPr id="12" name="Google Shape;5385;p51">
              <a:extLst>
                <a:ext uri="{FF2B5EF4-FFF2-40B4-BE49-F238E27FC236}">
                  <a16:creationId xmlns:a16="http://schemas.microsoft.com/office/drawing/2014/main" id="{E1FE6982-8702-4E2B-8582-6FDDA74A7617}"/>
                </a:ext>
              </a:extLst>
            </p:cNvPr>
            <p:cNvSpPr/>
            <p:nvPr/>
          </p:nvSpPr>
          <p:spPr>
            <a:xfrm>
              <a:off x="-49746875" y="2316650"/>
              <a:ext cx="217400" cy="299450"/>
            </a:xfrm>
            <a:custGeom>
              <a:avLst/>
              <a:gdLst/>
              <a:ahLst/>
              <a:cxnLst/>
              <a:rect l="l" t="t" r="r" b="b"/>
              <a:pathLst>
                <a:path w="8696" h="11978" extrusionOk="0">
                  <a:moveTo>
                    <a:pt x="4411" y="3944"/>
                  </a:moveTo>
                  <a:lnTo>
                    <a:pt x="5010" y="5110"/>
                  </a:lnTo>
                  <a:cubicBezTo>
                    <a:pt x="4837" y="5188"/>
                    <a:pt x="4640" y="5228"/>
                    <a:pt x="4439" y="5228"/>
                  </a:cubicBezTo>
                  <a:cubicBezTo>
                    <a:pt x="4238" y="5228"/>
                    <a:pt x="4033" y="5188"/>
                    <a:pt x="3844" y="5110"/>
                  </a:cubicBezTo>
                  <a:lnTo>
                    <a:pt x="4411" y="3944"/>
                  </a:lnTo>
                  <a:close/>
                  <a:moveTo>
                    <a:pt x="5136" y="5834"/>
                  </a:moveTo>
                  <a:lnTo>
                    <a:pt x="5136" y="8418"/>
                  </a:lnTo>
                  <a:lnTo>
                    <a:pt x="3718" y="8418"/>
                  </a:lnTo>
                  <a:lnTo>
                    <a:pt x="3718" y="5834"/>
                  </a:lnTo>
                  <a:cubicBezTo>
                    <a:pt x="3939" y="5897"/>
                    <a:pt x="4191" y="5960"/>
                    <a:pt x="4411" y="5960"/>
                  </a:cubicBezTo>
                  <a:cubicBezTo>
                    <a:pt x="4663" y="5960"/>
                    <a:pt x="4884" y="5897"/>
                    <a:pt x="5136" y="5834"/>
                  </a:cubicBezTo>
                  <a:close/>
                  <a:moveTo>
                    <a:pt x="4390" y="657"/>
                  </a:moveTo>
                  <a:cubicBezTo>
                    <a:pt x="5196" y="657"/>
                    <a:pt x="5982" y="942"/>
                    <a:pt x="6617" y="1455"/>
                  </a:cubicBezTo>
                  <a:cubicBezTo>
                    <a:pt x="7467" y="2117"/>
                    <a:pt x="7940" y="3156"/>
                    <a:pt x="7940" y="4196"/>
                  </a:cubicBezTo>
                  <a:cubicBezTo>
                    <a:pt x="7940" y="5078"/>
                    <a:pt x="7625" y="5897"/>
                    <a:pt x="7058" y="6527"/>
                  </a:cubicBezTo>
                  <a:cubicBezTo>
                    <a:pt x="6585" y="7095"/>
                    <a:pt x="6270" y="7756"/>
                    <a:pt x="6207" y="8418"/>
                  </a:cubicBezTo>
                  <a:lnTo>
                    <a:pt x="5829" y="8418"/>
                  </a:lnTo>
                  <a:lnTo>
                    <a:pt x="5829" y="5267"/>
                  </a:lnTo>
                  <a:cubicBezTo>
                    <a:pt x="5829" y="5236"/>
                    <a:pt x="5829" y="5141"/>
                    <a:pt x="5798" y="5110"/>
                  </a:cubicBezTo>
                  <a:lnTo>
                    <a:pt x="4726" y="2999"/>
                  </a:lnTo>
                  <a:cubicBezTo>
                    <a:pt x="4663" y="2873"/>
                    <a:pt x="4537" y="2778"/>
                    <a:pt x="4411" y="2778"/>
                  </a:cubicBezTo>
                  <a:cubicBezTo>
                    <a:pt x="4317" y="2778"/>
                    <a:pt x="4191" y="2873"/>
                    <a:pt x="4096" y="2999"/>
                  </a:cubicBezTo>
                  <a:lnTo>
                    <a:pt x="3057" y="5110"/>
                  </a:lnTo>
                  <a:cubicBezTo>
                    <a:pt x="2994" y="5141"/>
                    <a:pt x="2994" y="5236"/>
                    <a:pt x="2994" y="5267"/>
                  </a:cubicBezTo>
                  <a:lnTo>
                    <a:pt x="2994" y="8418"/>
                  </a:lnTo>
                  <a:lnTo>
                    <a:pt x="2647" y="8418"/>
                  </a:lnTo>
                  <a:cubicBezTo>
                    <a:pt x="2584" y="7756"/>
                    <a:pt x="2301" y="7095"/>
                    <a:pt x="1796" y="6527"/>
                  </a:cubicBezTo>
                  <a:cubicBezTo>
                    <a:pt x="1040" y="5708"/>
                    <a:pt x="757" y="4574"/>
                    <a:pt x="1009" y="3408"/>
                  </a:cubicBezTo>
                  <a:cubicBezTo>
                    <a:pt x="1261" y="2085"/>
                    <a:pt x="2332" y="1014"/>
                    <a:pt x="3687" y="731"/>
                  </a:cubicBezTo>
                  <a:cubicBezTo>
                    <a:pt x="3921" y="681"/>
                    <a:pt x="4156" y="657"/>
                    <a:pt x="4390" y="657"/>
                  </a:cubicBezTo>
                  <a:close/>
                  <a:moveTo>
                    <a:pt x="6207" y="9142"/>
                  </a:moveTo>
                  <a:lnTo>
                    <a:pt x="6207" y="9489"/>
                  </a:lnTo>
                  <a:cubicBezTo>
                    <a:pt x="6207" y="9678"/>
                    <a:pt x="6050" y="9835"/>
                    <a:pt x="5829" y="9835"/>
                  </a:cubicBezTo>
                  <a:lnTo>
                    <a:pt x="3057" y="9835"/>
                  </a:lnTo>
                  <a:cubicBezTo>
                    <a:pt x="2836" y="9835"/>
                    <a:pt x="2679" y="9678"/>
                    <a:pt x="2679" y="9489"/>
                  </a:cubicBezTo>
                  <a:lnTo>
                    <a:pt x="2679" y="9142"/>
                  </a:lnTo>
                  <a:close/>
                  <a:moveTo>
                    <a:pt x="5483" y="10529"/>
                  </a:moveTo>
                  <a:lnTo>
                    <a:pt x="5483" y="10907"/>
                  </a:lnTo>
                  <a:cubicBezTo>
                    <a:pt x="5483" y="11096"/>
                    <a:pt x="5325" y="11253"/>
                    <a:pt x="5136" y="11253"/>
                  </a:cubicBezTo>
                  <a:lnTo>
                    <a:pt x="3718" y="11253"/>
                  </a:lnTo>
                  <a:cubicBezTo>
                    <a:pt x="3529" y="11253"/>
                    <a:pt x="3372" y="11096"/>
                    <a:pt x="3372" y="10907"/>
                  </a:cubicBezTo>
                  <a:lnTo>
                    <a:pt x="3372" y="10529"/>
                  </a:lnTo>
                  <a:close/>
                  <a:moveTo>
                    <a:pt x="4318" y="0"/>
                  </a:moveTo>
                  <a:cubicBezTo>
                    <a:pt x="4056" y="0"/>
                    <a:pt x="3792" y="23"/>
                    <a:pt x="3529" y="69"/>
                  </a:cubicBezTo>
                  <a:cubicBezTo>
                    <a:pt x="1954" y="384"/>
                    <a:pt x="631" y="1707"/>
                    <a:pt x="284" y="3314"/>
                  </a:cubicBezTo>
                  <a:cubicBezTo>
                    <a:pt x="1" y="4637"/>
                    <a:pt x="379" y="6023"/>
                    <a:pt x="1261" y="7000"/>
                  </a:cubicBezTo>
                  <a:cubicBezTo>
                    <a:pt x="1702" y="7536"/>
                    <a:pt x="1986" y="8166"/>
                    <a:pt x="1986" y="8796"/>
                  </a:cubicBezTo>
                  <a:lnTo>
                    <a:pt x="1986" y="9489"/>
                  </a:lnTo>
                  <a:cubicBezTo>
                    <a:pt x="1986" y="9961"/>
                    <a:pt x="2269" y="10371"/>
                    <a:pt x="2679" y="10466"/>
                  </a:cubicBezTo>
                  <a:lnTo>
                    <a:pt x="2679" y="10907"/>
                  </a:lnTo>
                  <a:cubicBezTo>
                    <a:pt x="2679" y="11505"/>
                    <a:pt x="3151" y="11978"/>
                    <a:pt x="3750" y="11978"/>
                  </a:cubicBezTo>
                  <a:lnTo>
                    <a:pt x="5168" y="11978"/>
                  </a:lnTo>
                  <a:cubicBezTo>
                    <a:pt x="5766" y="11978"/>
                    <a:pt x="6239" y="11505"/>
                    <a:pt x="6239" y="10907"/>
                  </a:cubicBezTo>
                  <a:lnTo>
                    <a:pt x="6239" y="10466"/>
                  </a:lnTo>
                  <a:cubicBezTo>
                    <a:pt x="6617" y="10308"/>
                    <a:pt x="6963" y="9930"/>
                    <a:pt x="6963" y="9489"/>
                  </a:cubicBezTo>
                  <a:lnTo>
                    <a:pt x="6963" y="8796"/>
                  </a:lnTo>
                  <a:cubicBezTo>
                    <a:pt x="6963" y="8166"/>
                    <a:pt x="7184" y="7536"/>
                    <a:pt x="7656" y="6969"/>
                  </a:cubicBezTo>
                  <a:cubicBezTo>
                    <a:pt x="8318" y="6212"/>
                    <a:pt x="8696" y="5236"/>
                    <a:pt x="8696" y="4228"/>
                  </a:cubicBezTo>
                  <a:cubicBezTo>
                    <a:pt x="8633" y="2967"/>
                    <a:pt x="8097" y="1739"/>
                    <a:pt x="7058" y="951"/>
                  </a:cubicBezTo>
                  <a:cubicBezTo>
                    <a:pt x="6285" y="328"/>
                    <a:pt x="5314" y="0"/>
                    <a:pt x="4318" y="0"/>
                  </a:cubicBezTo>
                  <a:close/>
                </a:path>
              </a:pathLst>
            </a:custGeom>
            <a:grpFill/>
            <a:ln>
              <a:noFill/>
            </a:ln>
          </p:spPr>
          <p:txBody>
            <a:bodyPr spcFirstLastPara="1" wrap="square" lIns="121900" tIns="121900" rIns="121900" bIns="121900" anchor="ctr" anchorCtr="0">
              <a:noAutofit/>
            </a:bodyPr>
            <a:lstStyle/>
            <a:p>
              <a:endParaRPr sz="1865"/>
            </a:p>
          </p:txBody>
        </p:sp>
        <p:sp>
          <p:nvSpPr>
            <p:cNvPr id="13" name="Google Shape;5386;p51">
              <a:extLst>
                <a:ext uri="{FF2B5EF4-FFF2-40B4-BE49-F238E27FC236}">
                  <a16:creationId xmlns:a16="http://schemas.microsoft.com/office/drawing/2014/main" id="{89E6AD9C-F80E-41F3-A460-F6CE759C090A}"/>
                </a:ext>
              </a:extLst>
            </p:cNvPr>
            <p:cNvSpPr/>
            <p:nvPr/>
          </p:nvSpPr>
          <p:spPr>
            <a:xfrm>
              <a:off x="-49786250" y="2422325"/>
              <a:ext cx="36250" cy="17350"/>
            </a:xfrm>
            <a:custGeom>
              <a:avLst/>
              <a:gdLst/>
              <a:ahLst/>
              <a:cxnLst/>
              <a:rect l="l" t="t" r="r" b="b"/>
              <a:pathLst>
                <a:path w="1450" h="694" extrusionOk="0">
                  <a:moveTo>
                    <a:pt x="379" y="1"/>
                  </a:moveTo>
                  <a:cubicBezTo>
                    <a:pt x="158" y="1"/>
                    <a:pt x="0" y="158"/>
                    <a:pt x="0" y="347"/>
                  </a:cubicBezTo>
                  <a:cubicBezTo>
                    <a:pt x="0" y="536"/>
                    <a:pt x="158" y="694"/>
                    <a:pt x="379" y="694"/>
                  </a:cubicBezTo>
                  <a:lnTo>
                    <a:pt x="1072" y="694"/>
                  </a:lnTo>
                  <a:cubicBezTo>
                    <a:pt x="1261" y="694"/>
                    <a:pt x="1418" y="536"/>
                    <a:pt x="1418" y="347"/>
                  </a:cubicBezTo>
                  <a:cubicBezTo>
                    <a:pt x="1450" y="127"/>
                    <a:pt x="1261" y="1"/>
                    <a:pt x="1072" y="1"/>
                  </a:cubicBezTo>
                  <a:close/>
                </a:path>
              </a:pathLst>
            </a:custGeom>
            <a:grpFill/>
            <a:ln>
              <a:noFill/>
            </a:ln>
          </p:spPr>
          <p:txBody>
            <a:bodyPr spcFirstLastPara="1" wrap="square" lIns="121900" tIns="121900" rIns="121900" bIns="121900" anchor="ctr" anchorCtr="0">
              <a:noAutofit/>
            </a:bodyPr>
            <a:lstStyle/>
            <a:p>
              <a:endParaRPr sz="1865"/>
            </a:p>
          </p:txBody>
        </p:sp>
        <p:sp>
          <p:nvSpPr>
            <p:cNvPr id="14" name="Google Shape;5387;p51">
              <a:extLst>
                <a:ext uri="{FF2B5EF4-FFF2-40B4-BE49-F238E27FC236}">
                  <a16:creationId xmlns:a16="http://schemas.microsoft.com/office/drawing/2014/main" id="{A70782B8-E65F-47AE-9D2C-D05417366951}"/>
                </a:ext>
              </a:extLst>
            </p:cNvPr>
            <p:cNvSpPr/>
            <p:nvPr/>
          </p:nvSpPr>
          <p:spPr>
            <a:xfrm>
              <a:off x="-49783900" y="2362475"/>
              <a:ext cx="31550" cy="30150"/>
            </a:xfrm>
            <a:custGeom>
              <a:avLst/>
              <a:gdLst/>
              <a:ahLst/>
              <a:cxnLst/>
              <a:rect l="l" t="t" r="r" b="b"/>
              <a:pathLst>
                <a:path w="1262" h="1206" extrusionOk="0">
                  <a:moveTo>
                    <a:pt x="391" y="0"/>
                  </a:moveTo>
                  <a:cubicBezTo>
                    <a:pt x="300" y="0"/>
                    <a:pt x="206" y="32"/>
                    <a:pt x="127" y="95"/>
                  </a:cubicBezTo>
                  <a:cubicBezTo>
                    <a:pt x="1" y="221"/>
                    <a:pt x="1" y="441"/>
                    <a:pt x="127" y="599"/>
                  </a:cubicBezTo>
                  <a:lnTo>
                    <a:pt x="631" y="1134"/>
                  </a:lnTo>
                  <a:cubicBezTo>
                    <a:pt x="694" y="1182"/>
                    <a:pt x="781" y="1205"/>
                    <a:pt x="871" y="1205"/>
                  </a:cubicBezTo>
                  <a:cubicBezTo>
                    <a:pt x="962" y="1205"/>
                    <a:pt x="1056" y="1182"/>
                    <a:pt x="1135" y="1134"/>
                  </a:cubicBezTo>
                  <a:cubicBezTo>
                    <a:pt x="1261" y="1008"/>
                    <a:pt x="1261" y="756"/>
                    <a:pt x="1135" y="599"/>
                  </a:cubicBezTo>
                  <a:lnTo>
                    <a:pt x="631" y="95"/>
                  </a:lnTo>
                  <a:cubicBezTo>
                    <a:pt x="568" y="32"/>
                    <a:pt x="481" y="0"/>
                    <a:pt x="391" y="0"/>
                  </a:cubicBezTo>
                  <a:close/>
                </a:path>
              </a:pathLst>
            </a:custGeom>
            <a:grpFill/>
            <a:ln>
              <a:noFill/>
            </a:ln>
          </p:spPr>
          <p:txBody>
            <a:bodyPr spcFirstLastPara="1" wrap="square" lIns="121900" tIns="121900" rIns="121900" bIns="121900" anchor="ctr" anchorCtr="0">
              <a:noAutofit/>
            </a:bodyPr>
            <a:lstStyle/>
            <a:p>
              <a:endParaRPr sz="1865"/>
            </a:p>
          </p:txBody>
        </p:sp>
        <p:sp>
          <p:nvSpPr>
            <p:cNvPr id="15" name="Google Shape;5388;p51">
              <a:extLst>
                <a:ext uri="{FF2B5EF4-FFF2-40B4-BE49-F238E27FC236}">
                  <a16:creationId xmlns:a16="http://schemas.microsoft.com/office/drawing/2014/main" id="{F48CD028-76D7-47CF-B062-F1CE7DF221E9}"/>
                </a:ext>
              </a:extLst>
            </p:cNvPr>
            <p:cNvSpPr/>
            <p:nvPr/>
          </p:nvSpPr>
          <p:spPr>
            <a:xfrm>
              <a:off x="-49783900" y="2468800"/>
              <a:ext cx="31550" cy="30150"/>
            </a:xfrm>
            <a:custGeom>
              <a:avLst/>
              <a:gdLst/>
              <a:ahLst/>
              <a:cxnLst/>
              <a:rect l="l" t="t" r="r" b="b"/>
              <a:pathLst>
                <a:path w="1262" h="1206" extrusionOk="0">
                  <a:moveTo>
                    <a:pt x="871" y="0"/>
                  </a:moveTo>
                  <a:cubicBezTo>
                    <a:pt x="781" y="0"/>
                    <a:pt x="694" y="32"/>
                    <a:pt x="631" y="95"/>
                  </a:cubicBezTo>
                  <a:lnTo>
                    <a:pt x="127" y="599"/>
                  </a:lnTo>
                  <a:cubicBezTo>
                    <a:pt x="1" y="725"/>
                    <a:pt x="1" y="977"/>
                    <a:pt x="127" y="1135"/>
                  </a:cubicBezTo>
                  <a:cubicBezTo>
                    <a:pt x="174" y="1182"/>
                    <a:pt x="261" y="1205"/>
                    <a:pt x="355" y="1205"/>
                  </a:cubicBezTo>
                  <a:cubicBezTo>
                    <a:pt x="450" y="1205"/>
                    <a:pt x="552" y="1182"/>
                    <a:pt x="631" y="1135"/>
                  </a:cubicBezTo>
                  <a:lnTo>
                    <a:pt x="1135" y="599"/>
                  </a:lnTo>
                  <a:cubicBezTo>
                    <a:pt x="1261" y="504"/>
                    <a:pt x="1261" y="252"/>
                    <a:pt x="1135" y="95"/>
                  </a:cubicBezTo>
                  <a:cubicBezTo>
                    <a:pt x="1056" y="32"/>
                    <a:pt x="962" y="0"/>
                    <a:pt x="871" y="0"/>
                  </a:cubicBezTo>
                  <a:close/>
                </a:path>
              </a:pathLst>
            </a:custGeom>
            <a:grpFill/>
            <a:ln>
              <a:noFill/>
            </a:ln>
          </p:spPr>
          <p:txBody>
            <a:bodyPr spcFirstLastPara="1" wrap="square" lIns="121900" tIns="121900" rIns="121900" bIns="121900" anchor="ctr" anchorCtr="0">
              <a:noAutofit/>
            </a:bodyPr>
            <a:lstStyle/>
            <a:p>
              <a:endParaRPr sz="1865"/>
            </a:p>
          </p:txBody>
        </p:sp>
        <p:sp>
          <p:nvSpPr>
            <p:cNvPr id="16" name="Google Shape;5389;p51">
              <a:extLst>
                <a:ext uri="{FF2B5EF4-FFF2-40B4-BE49-F238E27FC236}">
                  <a16:creationId xmlns:a16="http://schemas.microsoft.com/office/drawing/2014/main" id="{51DF1442-7877-4480-9417-A749A8A9C9F9}"/>
                </a:ext>
              </a:extLst>
            </p:cNvPr>
            <p:cNvSpPr/>
            <p:nvPr/>
          </p:nvSpPr>
          <p:spPr>
            <a:xfrm>
              <a:off x="-49520825" y="2421550"/>
              <a:ext cx="35475" cy="18125"/>
            </a:xfrm>
            <a:custGeom>
              <a:avLst/>
              <a:gdLst/>
              <a:ahLst/>
              <a:cxnLst/>
              <a:rect l="l" t="t" r="r" b="b"/>
              <a:pathLst>
                <a:path w="1419" h="725" extrusionOk="0">
                  <a:moveTo>
                    <a:pt x="347" y="0"/>
                  </a:moveTo>
                  <a:cubicBezTo>
                    <a:pt x="158" y="0"/>
                    <a:pt x="1" y="158"/>
                    <a:pt x="1" y="378"/>
                  </a:cubicBezTo>
                  <a:cubicBezTo>
                    <a:pt x="1" y="567"/>
                    <a:pt x="158" y="725"/>
                    <a:pt x="347" y="725"/>
                  </a:cubicBezTo>
                  <a:lnTo>
                    <a:pt x="1072" y="725"/>
                  </a:lnTo>
                  <a:cubicBezTo>
                    <a:pt x="1261" y="725"/>
                    <a:pt x="1418" y="567"/>
                    <a:pt x="1418" y="378"/>
                  </a:cubicBezTo>
                  <a:cubicBezTo>
                    <a:pt x="1418" y="158"/>
                    <a:pt x="1261" y="0"/>
                    <a:pt x="1072" y="0"/>
                  </a:cubicBezTo>
                  <a:close/>
                </a:path>
              </a:pathLst>
            </a:custGeom>
            <a:grpFill/>
            <a:ln>
              <a:noFill/>
            </a:ln>
          </p:spPr>
          <p:txBody>
            <a:bodyPr spcFirstLastPara="1" wrap="square" lIns="121900" tIns="121900" rIns="121900" bIns="121900" anchor="ctr" anchorCtr="0">
              <a:noAutofit/>
            </a:bodyPr>
            <a:lstStyle/>
            <a:p>
              <a:endParaRPr sz="1865"/>
            </a:p>
          </p:txBody>
        </p:sp>
        <p:sp>
          <p:nvSpPr>
            <p:cNvPr id="17" name="Google Shape;5390;p51">
              <a:extLst>
                <a:ext uri="{FF2B5EF4-FFF2-40B4-BE49-F238E27FC236}">
                  <a16:creationId xmlns:a16="http://schemas.microsoft.com/office/drawing/2014/main" id="{A69DCFCA-883B-4376-8CB2-A114204308E2}"/>
                </a:ext>
              </a:extLst>
            </p:cNvPr>
            <p:cNvSpPr/>
            <p:nvPr/>
          </p:nvSpPr>
          <p:spPr>
            <a:xfrm>
              <a:off x="-49519250" y="2362475"/>
              <a:ext cx="31525" cy="31325"/>
            </a:xfrm>
            <a:custGeom>
              <a:avLst/>
              <a:gdLst/>
              <a:ahLst/>
              <a:cxnLst/>
              <a:rect l="l" t="t" r="r" b="b"/>
              <a:pathLst>
                <a:path w="1261" h="1253" extrusionOk="0">
                  <a:moveTo>
                    <a:pt x="906" y="0"/>
                  </a:moveTo>
                  <a:cubicBezTo>
                    <a:pt x="812" y="0"/>
                    <a:pt x="709" y="32"/>
                    <a:pt x="631" y="95"/>
                  </a:cubicBezTo>
                  <a:lnTo>
                    <a:pt x="127" y="599"/>
                  </a:lnTo>
                  <a:cubicBezTo>
                    <a:pt x="1" y="725"/>
                    <a:pt x="1" y="945"/>
                    <a:pt x="127" y="1134"/>
                  </a:cubicBezTo>
                  <a:cubicBezTo>
                    <a:pt x="190" y="1213"/>
                    <a:pt x="276" y="1253"/>
                    <a:pt x="367" y="1253"/>
                  </a:cubicBezTo>
                  <a:cubicBezTo>
                    <a:pt x="457" y="1253"/>
                    <a:pt x="552" y="1213"/>
                    <a:pt x="631" y="1134"/>
                  </a:cubicBezTo>
                  <a:lnTo>
                    <a:pt x="1135" y="599"/>
                  </a:lnTo>
                  <a:cubicBezTo>
                    <a:pt x="1261" y="473"/>
                    <a:pt x="1261" y="252"/>
                    <a:pt x="1135" y="95"/>
                  </a:cubicBezTo>
                  <a:cubicBezTo>
                    <a:pt x="1088" y="32"/>
                    <a:pt x="1001" y="0"/>
                    <a:pt x="906" y="0"/>
                  </a:cubicBezTo>
                  <a:close/>
                </a:path>
              </a:pathLst>
            </a:custGeom>
            <a:grpFill/>
            <a:ln>
              <a:noFill/>
            </a:ln>
          </p:spPr>
          <p:txBody>
            <a:bodyPr spcFirstLastPara="1" wrap="square" lIns="121900" tIns="121900" rIns="121900" bIns="121900" anchor="ctr" anchorCtr="0">
              <a:noAutofit/>
            </a:bodyPr>
            <a:lstStyle/>
            <a:p>
              <a:endParaRPr sz="1865"/>
            </a:p>
          </p:txBody>
        </p:sp>
        <p:sp>
          <p:nvSpPr>
            <p:cNvPr id="18" name="Google Shape;5391;p51">
              <a:extLst>
                <a:ext uri="{FF2B5EF4-FFF2-40B4-BE49-F238E27FC236}">
                  <a16:creationId xmlns:a16="http://schemas.microsoft.com/office/drawing/2014/main" id="{5CEAC1C9-5673-4895-9F65-E26957FAC757}"/>
                </a:ext>
              </a:extLst>
            </p:cNvPr>
            <p:cNvSpPr/>
            <p:nvPr/>
          </p:nvSpPr>
          <p:spPr>
            <a:xfrm>
              <a:off x="-49519250" y="2468800"/>
              <a:ext cx="31525" cy="30150"/>
            </a:xfrm>
            <a:custGeom>
              <a:avLst/>
              <a:gdLst/>
              <a:ahLst/>
              <a:cxnLst/>
              <a:rect l="l" t="t" r="r" b="b"/>
              <a:pathLst>
                <a:path w="1261" h="1206" extrusionOk="0">
                  <a:moveTo>
                    <a:pt x="391" y="0"/>
                  </a:moveTo>
                  <a:cubicBezTo>
                    <a:pt x="300" y="0"/>
                    <a:pt x="205" y="32"/>
                    <a:pt x="127" y="95"/>
                  </a:cubicBezTo>
                  <a:cubicBezTo>
                    <a:pt x="1" y="221"/>
                    <a:pt x="1" y="441"/>
                    <a:pt x="127" y="599"/>
                  </a:cubicBezTo>
                  <a:lnTo>
                    <a:pt x="631" y="1135"/>
                  </a:lnTo>
                  <a:cubicBezTo>
                    <a:pt x="694" y="1182"/>
                    <a:pt x="780" y="1205"/>
                    <a:pt x="871" y="1205"/>
                  </a:cubicBezTo>
                  <a:cubicBezTo>
                    <a:pt x="962" y="1205"/>
                    <a:pt x="1056" y="1182"/>
                    <a:pt x="1135" y="1135"/>
                  </a:cubicBezTo>
                  <a:cubicBezTo>
                    <a:pt x="1261" y="1009"/>
                    <a:pt x="1261" y="756"/>
                    <a:pt x="1135" y="599"/>
                  </a:cubicBezTo>
                  <a:lnTo>
                    <a:pt x="631" y="95"/>
                  </a:lnTo>
                  <a:cubicBezTo>
                    <a:pt x="568" y="32"/>
                    <a:pt x="481" y="0"/>
                    <a:pt x="391" y="0"/>
                  </a:cubicBezTo>
                  <a:close/>
                </a:path>
              </a:pathLst>
            </a:custGeom>
            <a:grp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1102300346"/>
      </p:ext>
    </p:extLst>
  </p:cSld>
  <p:clrMapOvr>
    <a:masterClrMapping/>
  </p:clrMapOvr>
  <mc:AlternateContent xmlns:mc="http://schemas.openxmlformats.org/markup-compatibility/2006" xmlns:p14="http://schemas.microsoft.com/office/powerpoint/2010/main">
    <mc:Choice Requires="p14">
      <p:transition p14:dur="10" advTm="159600"/>
    </mc:Choice>
    <mc:Fallback xmlns="">
      <p:transition advTm="1596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3376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a:t>مدخلات تكنولوجيا المعلومات تشير إلى الأدوات والتقنيات التي يتم استخدامها في مجال التعليم والتدريس لتعزيز وتحسين عمليات التعلم والتواصل. تشمل هذه المدخلات الأجهزة الإلكترونية مثل الحواسيب والهواتف الذكية والأجهزة اللوحية، والبرمجيات التعليمية، والشبكات الاجتماعية، والإنترنت والموارد الإلكترونية، وتطبيقات الويب والتطبيقات المحمولة الموجهة للتعلم، والتجارب التفاعلية، وغيرها من الأدوات التقنية التي يمكن استخدامها لتعزيز عملية التعليم وتحقيق أهداف التعلم.</a:t>
            </a:r>
          </a:p>
          <a:p>
            <a:pPr algn="ctr"/>
            <a:endParaRPr lang="ar-SA" dirty="0"/>
          </a:p>
          <a:p>
            <a:pPr algn="ctr"/>
            <a:r>
              <a:rPr lang="ar-SA" dirty="0"/>
              <a:t>مصدر:</a:t>
            </a:r>
          </a:p>
          <a:p>
            <a:pPr algn="ctr"/>
            <a:r>
              <a:rPr lang="en-US" dirty="0"/>
              <a:t>ITU (International Telecommunication Union). (2018). "ICTs in Education." Retrieved from: https://www.itu.int/en/ITU-D/Statistics/Pages/publications/ict-facts-2017.aspx</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420826" y="2040273"/>
            <a:ext cx="9426243" cy="402674"/>
          </a:xfrm>
          <a:prstGeom prst="rect">
            <a:avLst/>
          </a:prstGeom>
          <a:noFill/>
        </p:spPr>
        <p:txBody>
          <a:bodyPr wrap="square" rtlCol="0">
            <a:spAutoFit/>
          </a:bodyPr>
          <a:lstStyle/>
          <a:p>
            <a:pPr algn="just" rtl="1">
              <a:lnSpc>
                <a:spcPts val="2720"/>
              </a:lnSpc>
              <a:spcBef>
                <a:spcPts val="600"/>
              </a:spcBef>
              <a:spcAft>
                <a:spcPts val="1800"/>
              </a:spcAft>
            </a:pPr>
            <a:r>
              <a:rPr lang="ar-SA" sz="1600" dirty="0">
                <a:latin typeface="Alexandria Light" pitchFamily="2" charset="-78"/>
                <a:cs typeface="Alexandria Light" pitchFamily="2" charset="-78"/>
              </a:rPr>
              <a:t>      </a:t>
            </a: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4364A12-B773-40FF-9ABF-33539D226A2F}"/>
              </a:ext>
            </a:extLst>
          </p:cNvPr>
          <p:cNvSpPr txBox="1"/>
          <p:nvPr/>
        </p:nvSpPr>
        <p:spPr>
          <a:xfrm>
            <a:off x="1344931" y="1723607"/>
            <a:ext cx="9486489" cy="4185761"/>
          </a:xfrm>
          <a:prstGeom prst="rect">
            <a:avLst/>
          </a:prstGeom>
          <a:noFill/>
        </p:spPr>
        <p:txBody>
          <a:bodyPr wrap="square" rtlCol="1">
            <a:spAutoFit/>
          </a:bodyPr>
          <a:lstStyle/>
          <a:p>
            <a:pPr algn="just" rtl="1">
              <a:lnSpc>
                <a:spcPts val="2960"/>
              </a:lnSpc>
              <a:spcAft>
                <a:spcPts val="1800"/>
              </a:spcAft>
            </a:pPr>
            <a:r>
              <a:rPr lang="ar-SA" sz="1800" b="0" i="0" u="none" strike="noStrike" baseline="0" dirty="0">
                <a:latin typeface="Alexandria Light" pitchFamily="2" charset="-78"/>
                <a:cs typeface="Alexandria Light" pitchFamily="2" charset="-78"/>
              </a:rPr>
              <a:t>     </a:t>
            </a:r>
            <a:r>
              <a:rPr lang="ar-SA" sz="1600" b="0" i="0" u="none" strike="noStrike" baseline="0" dirty="0">
                <a:latin typeface="Alexandria Light" pitchFamily="2" charset="-78"/>
                <a:cs typeface="Alexandria Light" pitchFamily="2" charset="-78"/>
              </a:rPr>
              <a:t>يوجد أسباب عدة ل</a:t>
            </a:r>
            <a:r>
              <a:rPr lang="ar-SA" sz="1600" dirty="0">
                <a:latin typeface="Alexandria Light" pitchFamily="2" charset="-78"/>
                <a:cs typeface="Alexandria Light" pitchFamily="2" charset="-78"/>
              </a:rPr>
              <a:t>ا</a:t>
            </a:r>
            <a:r>
              <a:rPr lang="ar-SA" sz="1600" b="0" i="0" u="none" strike="noStrike" baseline="0" dirty="0">
                <a:latin typeface="Alexandria Light" pitchFamily="2" charset="-78"/>
                <a:cs typeface="Alexandria Light" pitchFamily="2" charset="-78"/>
              </a:rPr>
              <a:t>ستخدام المستحدثات التكنولوجية في </a:t>
            </a:r>
            <a:r>
              <a:rPr lang="ar-SA" sz="1800" kern="1200" dirty="0">
                <a:solidFill>
                  <a:srgbClr val="000000"/>
                </a:solidFill>
                <a:effectLst/>
                <a:ea typeface="Calibri" panose="020F0502020204030204" pitchFamily="34" charset="0"/>
                <a:cs typeface="Alexandria Light" pitchFamily="2" charset="-78"/>
              </a:rPr>
              <a:t>العملية التعليمية</a:t>
            </a:r>
            <a:r>
              <a:rPr lang="ar-SA" sz="1600" b="0" i="0" u="none" strike="noStrike" baseline="0" dirty="0">
                <a:latin typeface="Alexandria Light" pitchFamily="2" charset="-78"/>
                <a:cs typeface="Alexandria Light" pitchFamily="2" charset="-78"/>
              </a:rPr>
              <a:t>؛ منها:</a:t>
            </a:r>
          </a:p>
          <a:p>
            <a:pPr marL="285750" indent="-285750" algn="just" rtl="1">
              <a:lnSpc>
                <a:spcPts val="2960"/>
              </a:lnSpc>
              <a:spcAft>
                <a:spcPts val="1800"/>
              </a:spcAft>
              <a:buFont typeface="Arial" panose="020B0604020202020204" pitchFamily="34" charset="0"/>
              <a:buChar char="•"/>
            </a:pPr>
            <a:r>
              <a:rPr lang="ar-SA" sz="1600" b="0" i="0" u="none" strike="noStrike" baseline="0" dirty="0">
                <a:latin typeface="Alexandria Light" pitchFamily="2" charset="-78"/>
                <a:cs typeface="Alexandria Light" pitchFamily="2" charset="-78"/>
              </a:rPr>
              <a:t>      تعزيز التفاعل والمشاركة، </a:t>
            </a:r>
          </a:p>
          <a:p>
            <a:pPr marL="285750" indent="-285750" algn="just" rtl="1">
              <a:lnSpc>
                <a:spcPts val="2960"/>
              </a:lnSpc>
              <a:spcAft>
                <a:spcPts val="1800"/>
              </a:spcAft>
              <a:buFont typeface="Arial" panose="020B0604020202020204" pitchFamily="34" charset="0"/>
              <a:buChar char="•"/>
            </a:pPr>
            <a:r>
              <a:rPr lang="ar-SA" sz="1600" dirty="0">
                <a:latin typeface="Alexandria Light" pitchFamily="2" charset="-78"/>
                <a:cs typeface="Alexandria Light" pitchFamily="2" charset="-78"/>
              </a:rPr>
              <a:t>     </a:t>
            </a:r>
            <a:r>
              <a:rPr lang="ar-SA" sz="1600" b="0" i="0" u="none" strike="noStrike" baseline="0" dirty="0">
                <a:latin typeface="Alexandria Light" pitchFamily="2" charset="-78"/>
                <a:cs typeface="Alexandria Light" pitchFamily="2" charset="-78"/>
              </a:rPr>
              <a:t>ربط التعليم داخل القاعة الدراسية وخارجها، </a:t>
            </a:r>
          </a:p>
          <a:p>
            <a:pPr marL="285750" indent="-285750" algn="just" rtl="1">
              <a:lnSpc>
                <a:spcPts val="2960"/>
              </a:lnSpc>
              <a:spcAft>
                <a:spcPts val="1800"/>
              </a:spcAft>
              <a:buFont typeface="Arial" panose="020B0604020202020204" pitchFamily="34" charset="0"/>
              <a:buChar char="•"/>
            </a:pPr>
            <a:r>
              <a:rPr lang="ar-SA" sz="1600" dirty="0">
                <a:latin typeface="Alexandria Light" pitchFamily="2" charset="-78"/>
                <a:cs typeface="Alexandria Light" pitchFamily="2" charset="-78"/>
              </a:rPr>
              <a:t>      </a:t>
            </a:r>
            <a:r>
              <a:rPr lang="ar-SA" sz="1600" b="0" i="0" u="none" strike="noStrike" baseline="0" dirty="0">
                <a:latin typeface="Alexandria Light" pitchFamily="2" charset="-78"/>
                <a:cs typeface="Alexandria Light" pitchFamily="2" charset="-78"/>
              </a:rPr>
              <a:t>الخروج بالعملية التعليمية من النمطية والرتابة.</a:t>
            </a:r>
          </a:p>
          <a:p>
            <a:pPr algn="just" rtl="1">
              <a:lnSpc>
                <a:spcPts val="2960"/>
              </a:lnSpc>
              <a:spcAft>
                <a:spcPts val="1800"/>
              </a:spcAft>
            </a:pPr>
            <a:r>
              <a:rPr lang="ar-SA" sz="1600" dirty="0">
                <a:latin typeface="Alexandria Light" pitchFamily="2" charset="-78"/>
                <a:cs typeface="Alexandria Light" pitchFamily="2" charset="-78"/>
              </a:rPr>
              <a:t>       </a:t>
            </a:r>
            <a:r>
              <a:rPr lang="ar-SA" sz="1600" b="0" i="0" u="none" strike="noStrike" baseline="0" dirty="0">
                <a:latin typeface="Alexandria Light" pitchFamily="2" charset="-78"/>
                <a:cs typeface="Alexandria Light" pitchFamily="2" charset="-78"/>
              </a:rPr>
              <a:t> إذ توفر الأدوات الرقمية، والتطبيقات المتنوعة </a:t>
            </a:r>
            <a:r>
              <a:rPr lang="ar-SA" sz="1600" dirty="0">
                <a:latin typeface="Alexandria Light" pitchFamily="2" charset="-78"/>
                <a:cs typeface="Alexandria Light" pitchFamily="2" charset="-78"/>
              </a:rPr>
              <a:t>من</a:t>
            </a:r>
            <a:r>
              <a:rPr lang="ar-SA" sz="1600" b="0" i="0" u="none" strike="noStrike" baseline="0" dirty="0">
                <a:latin typeface="Alexandria Light" pitchFamily="2" charset="-78"/>
                <a:cs typeface="Alexandria Light" pitchFamily="2" charset="-78"/>
              </a:rPr>
              <a:t> المستحدثات التكنولوجية فرصاً لتفاعل الطلاب مع المحتوى التعليمي، والمشاركة في أنشطة تفاعلية؛ مثل الألعاب التعليمية، والمناقشات الإلكترونية، والتعلم التشاركي. </a:t>
            </a:r>
            <a:r>
              <a:rPr lang="ar-SA" sz="1600" dirty="0">
                <a:solidFill>
                  <a:srgbClr val="00B0F0"/>
                </a:solidFill>
                <a:latin typeface="Alexandria Light" pitchFamily="2" charset="-78"/>
                <a:cs typeface="Alexandria Light" pitchFamily="2" charset="-78"/>
              </a:rPr>
              <a:t>والسؤال هو ما نماذج المستحدثات التكنولوجية في التعليم؟ </a:t>
            </a:r>
          </a:p>
          <a:p>
            <a:pPr algn="l"/>
            <a:r>
              <a:rPr lang="ar-SA" sz="1600" dirty="0">
                <a:latin typeface="Alexandria Light" pitchFamily="2" charset="-78"/>
                <a:cs typeface="Alexandria Light" pitchFamily="2" charset="-78"/>
              </a:rPr>
              <a:t>   </a:t>
            </a: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9" name="مربع نص 8">
            <a:extLst>
              <a:ext uri="{FF2B5EF4-FFF2-40B4-BE49-F238E27FC236}">
                <a16:creationId xmlns:a16="http://schemas.microsoft.com/office/drawing/2014/main" id="{9A09B2F2-C49A-4400-8642-3CD90B9AF76B}"/>
              </a:ext>
            </a:extLst>
          </p:cNvPr>
          <p:cNvSpPr txBox="1"/>
          <p:nvPr/>
        </p:nvSpPr>
        <p:spPr>
          <a:xfrm>
            <a:off x="2671793" y="934558"/>
            <a:ext cx="6592832" cy="400110"/>
          </a:xfrm>
          <a:prstGeom prst="rect">
            <a:avLst/>
          </a:prstGeom>
          <a:noFill/>
        </p:spPr>
        <p:txBody>
          <a:bodyPr wrap="square">
            <a:spAutoFit/>
          </a:bodyPr>
          <a:lstStyle/>
          <a:p>
            <a:r>
              <a:rPr lang="ar-SA" sz="2000" dirty="0">
                <a:latin typeface="Alexandria Medium" pitchFamily="2" charset="-78"/>
                <a:cs typeface="Alexandria Medium" pitchFamily="2" charset="-78"/>
              </a:rPr>
              <a:t>أسباب استخدام المستحدثات التكنولوجية في التعليم</a:t>
            </a:r>
          </a:p>
        </p:txBody>
      </p:sp>
      <p:grpSp>
        <p:nvGrpSpPr>
          <p:cNvPr id="10" name="Google Shape;8384;p58">
            <a:extLst>
              <a:ext uri="{FF2B5EF4-FFF2-40B4-BE49-F238E27FC236}">
                <a16:creationId xmlns:a16="http://schemas.microsoft.com/office/drawing/2014/main" id="{EEFDA932-C2C9-41C8-BDDD-A031F5C9220C}"/>
              </a:ext>
            </a:extLst>
          </p:cNvPr>
          <p:cNvGrpSpPr/>
          <p:nvPr/>
        </p:nvGrpSpPr>
        <p:grpSpPr>
          <a:xfrm>
            <a:off x="3886201" y="5074920"/>
            <a:ext cx="754379" cy="689569"/>
            <a:chOff x="683125" y="1955275"/>
            <a:chExt cx="299325" cy="294600"/>
          </a:xfrm>
          <a:solidFill>
            <a:srgbClr val="00B0F0"/>
          </a:solidFill>
        </p:grpSpPr>
        <p:sp>
          <p:nvSpPr>
            <p:cNvPr id="11" name="Google Shape;8385;p58">
              <a:extLst>
                <a:ext uri="{FF2B5EF4-FFF2-40B4-BE49-F238E27FC236}">
                  <a16:creationId xmlns:a16="http://schemas.microsoft.com/office/drawing/2014/main" id="{4DF64558-91B8-4DA9-9EB3-007336A906AB}"/>
                </a:ext>
              </a:extLst>
            </p:cNvPr>
            <p:cNvSpPr/>
            <p:nvPr/>
          </p:nvSpPr>
          <p:spPr>
            <a:xfrm>
              <a:off x="876875" y="1989925"/>
              <a:ext cx="52800" cy="63825"/>
            </a:xfrm>
            <a:custGeom>
              <a:avLst/>
              <a:gdLst/>
              <a:ahLst/>
              <a:cxnLst/>
              <a:rect l="l" t="t" r="r" b="b"/>
              <a:pathLst>
                <a:path w="2112" h="2553" extrusionOk="0">
                  <a:moveTo>
                    <a:pt x="1072" y="0"/>
                  </a:moveTo>
                  <a:cubicBezTo>
                    <a:pt x="473" y="0"/>
                    <a:pt x="64" y="473"/>
                    <a:pt x="64" y="1009"/>
                  </a:cubicBezTo>
                  <a:cubicBezTo>
                    <a:pt x="1" y="1229"/>
                    <a:pt x="158" y="1324"/>
                    <a:pt x="379" y="1324"/>
                  </a:cubicBezTo>
                  <a:cubicBezTo>
                    <a:pt x="568" y="1324"/>
                    <a:pt x="725" y="1166"/>
                    <a:pt x="725" y="977"/>
                  </a:cubicBezTo>
                  <a:cubicBezTo>
                    <a:pt x="725" y="788"/>
                    <a:pt x="883" y="631"/>
                    <a:pt x="1072" y="631"/>
                  </a:cubicBezTo>
                  <a:cubicBezTo>
                    <a:pt x="1261" y="631"/>
                    <a:pt x="1418" y="788"/>
                    <a:pt x="1418" y="977"/>
                  </a:cubicBezTo>
                  <a:cubicBezTo>
                    <a:pt x="1418" y="1103"/>
                    <a:pt x="1355" y="1198"/>
                    <a:pt x="1229" y="1292"/>
                  </a:cubicBezTo>
                  <a:cubicBezTo>
                    <a:pt x="914" y="1450"/>
                    <a:pt x="725" y="1796"/>
                    <a:pt x="725" y="2206"/>
                  </a:cubicBezTo>
                  <a:cubicBezTo>
                    <a:pt x="725" y="2395"/>
                    <a:pt x="883" y="2552"/>
                    <a:pt x="1072" y="2552"/>
                  </a:cubicBezTo>
                  <a:cubicBezTo>
                    <a:pt x="1261" y="2552"/>
                    <a:pt x="1418" y="2395"/>
                    <a:pt x="1418" y="2206"/>
                  </a:cubicBezTo>
                  <a:cubicBezTo>
                    <a:pt x="1418" y="2080"/>
                    <a:pt x="1481" y="1954"/>
                    <a:pt x="1544" y="1922"/>
                  </a:cubicBezTo>
                  <a:cubicBezTo>
                    <a:pt x="1891" y="1733"/>
                    <a:pt x="2111" y="1355"/>
                    <a:pt x="2111" y="1009"/>
                  </a:cubicBezTo>
                  <a:cubicBezTo>
                    <a:pt x="2111" y="410"/>
                    <a:pt x="1639" y="0"/>
                    <a:pt x="1072" y="0"/>
                  </a:cubicBezTo>
                  <a:close/>
                </a:path>
              </a:pathLst>
            </a:custGeom>
            <a:grpFill/>
            <a:ln>
              <a:noFill/>
            </a:ln>
          </p:spPr>
          <p:txBody>
            <a:bodyPr spcFirstLastPara="1" wrap="square" lIns="121900" tIns="121900" rIns="121900" bIns="121900" anchor="ctr" anchorCtr="0">
              <a:noAutofit/>
            </a:bodyPr>
            <a:lstStyle/>
            <a:p>
              <a:endParaRPr sz="1865"/>
            </a:p>
          </p:txBody>
        </p:sp>
        <p:sp>
          <p:nvSpPr>
            <p:cNvPr id="12" name="Google Shape;8386;p58">
              <a:extLst>
                <a:ext uri="{FF2B5EF4-FFF2-40B4-BE49-F238E27FC236}">
                  <a16:creationId xmlns:a16="http://schemas.microsoft.com/office/drawing/2014/main" id="{2D557A45-A30C-4FFB-94EF-F06E120BAB31}"/>
                </a:ext>
              </a:extLst>
            </p:cNvPr>
            <p:cNvSpPr/>
            <p:nvPr/>
          </p:nvSpPr>
          <p:spPr>
            <a:xfrm>
              <a:off x="683125" y="2058450"/>
              <a:ext cx="159900" cy="191425"/>
            </a:xfrm>
            <a:custGeom>
              <a:avLst/>
              <a:gdLst/>
              <a:ahLst/>
              <a:cxnLst/>
              <a:rect l="l" t="t" r="r" b="b"/>
              <a:pathLst>
                <a:path w="6396" h="7657" extrusionOk="0">
                  <a:moveTo>
                    <a:pt x="3245" y="693"/>
                  </a:moveTo>
                  <a:cubicBezTo>
                    <a:pt x="3812" y="693"/>
                    <a:pt x="4285" y="1166"/>
                    <a:pt x="4285" y="1702"/>
                  </a:cubicBezTo>
                  <a:cubicBezTo>
                    <a:pt x="4285" y="2269"/>
                    <a:pt x="3812" y="2710"/>
                    <a:pt x="3245" y="2710"/>
                  </a:cubicBezTo>
                  <a:cubicBezTo>
                    <a:pt x="2647" y="2710"/>
                    <a:pt x="2174" y="2269"/>
                    <a:pt x="2174" y="1702"/>
                  </a:cubicBezTo>
                  <a:cubicBezTo>
                    <a:pt x="2174" y="1166"/>
                    <a:pt x="2678" y="693"/>
                    <a:pt x="3245" y="693"/>
                  </a:cubicBezTo>
                  <a:close/>
                  <a:moveTo>
                    <a:pt x="3245" y="3434"/>
                  </a:moveTo>
                  <a:cubicBezTo>
                    <a:pt x="4569" y="3434"/>
                    <a:pt x="5671" y="4537"/>
                    <a:pt x="5671" y="5892"/>
                  </a:cubicBezTo>
                  <a:lnTo>
                    <a:pt x="5671" y="6994"/>
                  </a:lnTo>
                  <a:lnTo>
                    <a:pt x="788" y="6994"/>
                  </a:lnTo>
                  <a:lnTo>
                    <a:pt x="788" y="5892"/>
                  </a:lnTo>
                  <a:cubicBezTo>
                    <a:pt x="788" y="4537"/>
                    <a:pt x="1891" y="3434"/>
                    <a:pt x="3245" y="3434"/>
                  </a:cubicBezTo>
                  <a:close/>
                  <a:moveTo>
                    <a:pt x="3182" y="0"/>
                  </a:moveTo>
                  <a:cubicBezTo>
                    <a:pt x="2237" y="0"/>
                    <a:pt x="1418" y="788"/>
                    <a:pt x="1418" y="1733"/>
                  </a:cubicBezTo>
                  <a:cubicBezTo>
                    <a:pt x="1418" y="2206"/>
                    <a:pt x="1607" y="2678"/>
                    <a:pt x="1985" y="2993"/>
                  </a:cubicBezTo>
                  <a:cubicBezTo>
                    <a:pt x="819" y="3466"/>
                    <a:pt x="0" y="4569"/>
                    <a:pt x="0" y="5892"/>
                  </a:cubicBezTo>
                  <a:lnTo>
                    <a:pt x="0" y="7309"/>
                  </a:lnTo>
                  <a:cubicBezTo>
                    <a:pt x="126" y="7499"/>
                    <a:pt x="284" y="7656"/>
                    <a:pt x="441" y="7656"/>
                  </a:cubicBezTo>
                  <a:lnTo>
                    <a:pt x="6018" y="7656"/>
                  </a:lnTo>
                  <a:cubicBezTo>
                    <a:pt x="6238" y="7656"/>
                    <a:pt x="6396" y="7499"/>
                    <a:pt x="6396" y="7309"/>
                  </a:cubicBezTo>
                  <a:lnTo>
                    <a:pt x="6396" y="5892"/>
                  </a:lnTo>
                  <a:cubicBezTo>
                    <a:pt x="6396" y="4569"/>
                    <a:pt x="5545" y="3466"/>
                    <a:pt x="4411" y="2993"/>
                  </a:cubicBezTo>
                  <a:cubicBezTo>
                    <a:pt x="4758" y="2647"/>
                    <a:pt x="4978" y="2206"/>
                    <a:pt x="4978" y="1733"/>
                  </a:cubicBezTo>
                  <a:cubicBezTo>
                    <a:pt x="4978" y="788"/>
                    <a:pt x="4190" y="0"/>
                    <a:pt x="3182" y="0"/>
                  </a:cubicBezTo>
                  <a:close/>
                </a:path>
              </a:pathLst>
            </a:custGeom>
            <a:grpFill/>
            <a:ln>
              <a:noFill/>
            </a:ln>
          </p:spPr>
          <p:txBody>
            <a:bodyPr spcFirstLastPara="1" wrap="square" lIns="121900" tIns="121900" rIns="121900" bIns="121900" anchor="ctr" anchorCtr="0">
              <a:noAutofit/>
            </a:bodyPr>
            <a:lstStyle/>
            <a:p>
              <a:endParaRPr sz="1865" dirty="0"/>
            </a:p>
          </p:txBody>
        </p:sp>
        <p:sp>
          <p:nvSpPr>
            <p:cNvPr id="13" name="Google Shape;8387;p58">
              <a:extLst>
                <a:ext uri="{FF2B5EF4-FFF2-40B4-BE49-F238E27FC236}">
                  <a16:creationId xmlns:a16="http://schemas.microsoft.com/office/drawing/2014/main" id="{94D97F3D-32FB-4248-A7B1-6B6C647F4484}"/>
                </a:ext>
              </a:extLst>
            </p:cNvPr>
            <p:cNvSpPr/>
            <p:nvPr/>
          </p:nvSpPr>
          <p:spPr>
            <a:xfrm>
              <a:off x="824900" y="1955275"/>
              <a:ext cx="157550" cy="155975"/>
            </a:xfrm>
            <a:custGeom>
              <a:avLst/>
              <a:gdLst/>
              <a:ahLst/>
              <a:cxnLst/>
              <a:rect l="l" t="t" r="r" b="b"/>
              <a:pathLst>
                <a:path w="6302" h="6239" extrusionOk="0">
                  <a:moveTo>
                    <a:pt x="3151" y="662"/>
                  </a:moveTo>
                  <a:cubicBezTo>
                    <a:pt x="4505" y="662"/>
                    <a:pt x="5608" y="1765"/>
                    <a:pt x="5608" y="3119"/>
                  </a:cubicBezTo>
                  <a:cubicBezTo>
                    <a:pt x="5608" y="4442"/>
                    <a:pt x="4505" y="5545"/>
                    <a:pt x="3151" y="5545"/>
                  </a:cubicBezTo>
                  <a:cubicBezTo>
                    <a:pt x="2710" y="5545"/>
                    <a:pt x="2332" y="5451"/>
                    <a:pt x="1954" y="5230"/>
                  </a:cubicBezTo>
                  <a:cubicBezTo>
                    <a:pt x="1890" y="5199"/>
                    <a:pt x="1796" y="5199"/>
                    <a:pt x="1733" y="5199"/>
                  </a:cubicBezTo>
                  <a:lnTo>
                    <a:pt x="945" y="5388"/>
                  </a:lnTo>
                  <a:lnTo>
                    <a:pt x="1166" y="4694"/>
                  </a:lnTo>
                  <a:cubicBezTo>
                    <a:pt x="1229" y="4568"/>
                    <a:pt x="1166" y="4505"/>
                    <a:pt x="1134" y="4411"/>
                  </a:cubicBezTo>
                  <a:cubicBezTo>
                    <a:pt x="914" y="4033"/>
                    <a:pt x="756" y="3592"/>
                    <a:pt x="756" y="3119"/>
                  </a:cubicBezTo>
                  <a:cubicBezTo>
                    <a:pt x="725" y="1733"/>
                    <a:pt x="1827" y="662"/>
                    <a:pt x="3151" y="662"/>
                  </a:cubicBezTo>
                  <a:close/>
                  <a:moveTo>
                    <a:pt x="3182" y="0"/>
                  </a:moveTo>
                  <a:cubicBezTo>
                    <a:pt x="1449" y="0"/>
                    <a:pt x="95" y="1418"/>
                    <a:pt x="95" y="3119"/>
                  </a:cubicBezTo>
                  <a:cubicBezTo>
                    <a:pt x="95" y="3655"/>
                    <a:pt x="189" y="4190"/>
                    <a:pt x="473" y="4663"/>
                  </a:cubicBezTo>
                  <a:lnTo>
                    <a:pt x="32" y="5766"/>
                  </a:lnTo>
                  <a:cubicBezTo>
                    <a:pt x="0" y="5860"/>
                    <a:pt x="32" y="5986"/>
                    <a:pt x="126" y="6112"/>
                  </a:cubicBezTo>
                  <a:cubicBezTo>
                    <a:pt x="189" y="6175"/>
                    <a:pt x="315" y="6238"/>
                    <a:pt x="473" y="6238"/>
                  </a:cubicBezTo>
                  <a:lnTo>
                    <a:pt x="1764" y="5923"/>
                  </a:lnTo>
                  <a:cubicBezTo>
                    <a:pt x="2206" y="6144"/>
                    <a:pt x="2678" y="6238"/>
                    <a:pt x="3182" y="6238"/>
                  </a:cubicBezTo>
                  <a:cubicBezTo>
                    <a:pt x="4915" y="6238"/>
                    <a:pt x="6301" y="4820"/>
                    <a:pt x="6301" y="3119"/>
                  </a:cubicBezTo>
                  <a:cubicBezTo>
                    <a:pt x="6301" y="1386"/>
                    <a:pt x="4883" y="0"/>
                    <a:pt x="3182" y="0"/>
                  </a:cubicBezTo>
                  <a:close/>
                </a:path>
              </a:pathLst>
            </a:custGeom>
            <a:grpFill/>
            <a:ln>
              <a:noFill/>
            </a:ln>
          </p:spPr>
          <p:txBody>
            <a:bodyPr spcFirstLastPara="1" wrap="square" lIns="121900" tIns="121900" rIns="121900" bIns="121900" anchor="ctr" anchorCtr="0">
              <a:noAutofit/>
            </a:bodyPr>
            <a:lstStyle/>
            <a:p>
              <a:endParaRPr sz="1865"/>
            </a:p>
          </p:txBody>
        </p:sp>
        <p:sp>
          <p:nvSpPr>
            <p:cNvPr id="14" name="Google Shape;8388;p58">
              <a:extLst>
                <a:ext uri="{FF2B5EF4-FFF2-40B4-BE49-F238E27FC236}">
                  <a16:creationId xmlns:a16="http://schemas.microsoft.com/office/drawing/2014/main" id="{A08473E7-55F6-40D6-9416-4C12235FB2DB}"/>
                </a:ext>
              </a:extLst>
            </p:cNvPr>
            <p:cNvSpPr/>
            <p:nvPr/>
          </p:nvSpPr>
          <p:spPr>
            <a:xfrm>
              <a:off x="895000" y="2058450"/>
              <a:ext cx="17350" cy="18125"/>
            </a:xfrm>
            <a:custGeom>
              <a:avLst/>
              <a:gdLst/>
              <a:ahLst/>
              <a:cxnLst/>
              <a:rect l="l" t="t" r="r" b="b"/>
              <a:pathLst>
                <a:path w="694" h="725" extrusionOk="0">
                  <a:moveTo>
                    <a:pt x="347" y="0"/>
                  </a:moveTo>
                  <a:cubicBezTo>
                    <a:pt x="158" y="0"/>
                    <a:pt x="0" y="158"/>
                    <a:pt x="0" y="378"/>
                  </a:cubicBezTo>
                  <a:cubicBezTo>
                    <a:pt x="0" y="567"/>
                    <a:pt x="158" y="725"/>
                    <a:pt x="347" y="725"/>
                  </a:cubicBezTo>
                  <a:cubicBezTo>
                    <a:pt x="536" y="725"/>
                    <a:pt x="693" y="567"/>
                    <a:pt x="693" y="378"/>
                  </a:cubicBezTo>
                  <a:cubicBezTo>
                    <a:pt x="693" y="158"/>
                    <a:pt x="536" y="0"/>
                    <a:pt x="347" y="0"/>
                  </a:cubicBezTo>
                  <a:close/>
                </a:path>
              </a:pathLst>
            </a:custGeom>
            <a:grp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3882857432"/>
      </p:ext>
    </p:extLst>
  </p:cSld>
  <p:clrMapOvr>
    <a:masterClrMapping/>
  </p:clrMapOvr>
  <mc:AlternateContent xmlns:mc="http://schemas.openxmlformats.org/markup-compatibility/2006" xmlns:p14="http://schemas.microsoft.com/office/powerpoint/2010/main">
    <mc:Choice Requires="p14">
      <p:transition p14:dur="10" advTm="143949"/>
    </mc:Choice>
    <mc:Fallback xmlns="">
      <p:transition advTm="143949"/>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a:t>مدخلات تكنولوجيا المعلومات تشير إلى الأدوات والتقنيات التي يتم استخدامها في مجال التعليم والتدريس لتعزيز وتحسين عمليات التعلم والتواصل. تشمل هذه المدخلات الأجهزة الإلكترونية مثل الحواسيب والهواتف الذكية والأجهزة اللوحية، والبرمجيات التعليمية، والشبكات الاجتماعية، والإنترنت والموارد الإلكترونية، وتطبيقات الويب والتطبيقات المحمولة الموجهة للتعلم، والتجارب التفاعلية، وغيرها من الأدوات التقنية التي يمكن استخدامها لتعزيز عملية التعليم وتحقيق أهداف التعلم.</a:t>
            </a:r>
          </a:p>
          <a:p>
            <a:pPr algn="ctr"/>
            <a:endParaRPr lang="ar-SA" dirty="0"/>
          </a:p>
          <a:p>
            <a:pPr algn="ctr"/>
            <a:r>
              <a:rPr lang="ar-SA" dirty="0"/>
              <a:t>مصدر:</a:t>
            </a:r>
          </a:p>
          <a:p>
            <a:pPr algn="ctr"/>
            <a:r>
              <a:rPr lang="en-US" dirty="0"/>
              <a:t>ITU (International Telecommunication Union). (2018). "ICTs in Education." Retrieved from: https://www.itu.int/en/ITU-D/Statistics/Pages/publications/ict-facts-2017.aspx</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420826" y="2040273"/>
            <a:ext cx="9426243" cy="402674"/>
          </a:xfrm>
          <a:prstGeom prst="rect">
            <a:avLst/>
          </a:prstGeom>
          <a:noFill/>
        </p:spPr>
        <p:txBody>
          <a:bodyPr wrap="square" rtlCol="0">
            <a:spAutoFit/>
          </a:bodyPr>
          <a:lstStyle/>
          <a:p>
            <a:pPr algn="just" rtl="1">
              <a:lnSpc>
                <a:spcPts val="2720"/>
              </a:lnSpc>
              <a:spcBef>
                <a:spcPts val="600"/>
              </a:spcBef>
              <a:spcAft>
                <a:spcPts val="1800"/>
              </a:spcAft>
            </a:pPr>
            <a:r>
              <a:rPr lang="ar-SA" sz="1600" dirty="0">
                <a:latin typeface="Alexandria Light" pitchFamily="2" charset="-78"/>
                <a:cs typeface="Alexandria Light" pitchFamily="2" charset="-78"/>
              </a:rPr>
              <a:t>      </a:t>
            </a: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4364A12-B773-40FF-9ABF-33539D226A2F}"/>
              </a:ext>
            </a:extLst>
          </p:cNvPr>
          <p:cNvSpPr txBox="1"/>
          <p:nvPr/>
        </p:nvSpPr>
        <p:spPr>
          <a:xfrm>
            <a:off x="1631394" y="2030173"/>
            <a:ext cx="9139780" cy="4047903"/>
          </a:xfrm>
          <a:prstGeom prst="rect">
            <a:avLst/>
          </a:prstGeom>
          <a:noFill/>
        </p:spPr>
        <p:txBody>
          <a:bodyPr wrap="square" rtlCol="1">
            <a:spAutoFit/>
          </a:bodyPr>
          <a:lstStyle/>
          <a:p>
            <a:pPr algn="just" rtl="1">
              <a:lnSpc>
                <a:spcPts val="2960"/>
              </a:lnSpc>
              <a:spcAft>
                <a:spcPts val="1800"/>
              </a:spcAft>
            </a:pPr>
            <a:r>
              <a:rPr lang="ar-SA" sz="1600" b="0" i="0" u="none" strike="noStrike" baseline="0" dirty="0">
                <a:latin typeface="Alexandria Light" pitchFamily="2" charset="-78"/>
                <a:cs typeface="Alexandria Light" pitchFamily="2" charset="-78"/>
              </a:rPr>
              <a:t>من نماذج المستحدثات التكنولوجية شبكة الإنترنت:</a:t>
            </a:r>
          </a:p>
          <a:p>
            <a:pPr algn="just" rtl="1">
              <a:lnSpc>
                <a:spcPts val="2960"/>
              </a:lnSpc>
              <a:spcAft>
                <a:spcPts val="1800"/>
              </a:spcAft>
            </a:pPr>
            <a:r>
              <a:rPr lang="ar-SA" sz="1600" dirty="0">
                <a:solidFill>
                  <a:srgbClr val="212529"/>
                </a:solidFill>
                <a:effectLst/>
                <a:latin typeface="Alexandria Light" pitchFamily="2" charset="-78"/>
                <a:ea typeface="Times New Roman" panose="02020603050405020304" pitchFamily="18" charset="0"/>
                <a:cs typeface="Alexandria Light" pitchFamily="2" charset="-78"/>
              </a:rPr>
              <a:t>     إذ يحتل الإنترنت أهمية كبرى في  وقتنا الحالي وتتسارع استعمالاته تسارعاً كبيراً ؛ بحيث يكاد الفرد لا يستطيع أن يُلم بجميع هذه الاستعمالات والتطبيقات، وقد يُنظر إلى شبكة الإنترنت بأنها ضمن المستحدثات التكنولوجية المادية اعتماداً على المعدات والأجهزة الضرورية للاتصال وهناك من ينظر إليها على أنها نوع من البرمجيات (</a:t>
            </a:r>
            <a:r>
              <a:rPr lang="en-US" sz="1600" dirty="0">
                <a:solidFill>
                  <a:srgbClr val="212529"/>
                </a:solidFill>
                <a:effectLst/>
                <a:latin typeface="Alexandria Light" pitchFamily="2" charset="-78"/>
                <a:ea typeface="Times New Roman" panose="02020603050405020304" pitchFamily="18" charset="0"/>
                <a:cs typeface="Alexandria Light" pitchFamily="2" charset="-78"/>
              </a:rPr>
              <a:t>Software</a:t>
            </a:r>
            <a:r>
              <a:rPr lang="ar-SA" sz="1600" dirty="0">
                <a:solidFill>
                  <a:srgbClr val="212529"/>
                </a:solidFill>
                <a:effectLst/>
                <a:latin typeface="Alexandria Light" pitchFamily="2" charset="-78"/>
                <a:ea typeface="Times New Roman" panose="02020603050405020304" pitchFamily="18" charset="0"/>
                <a:cs typeface="Alexandria Light" pitchFamily="2" charset="-78"/>
              </a:rPr>
              <a:t>) (نصرو 2010)</a:t>
            </a:r>
          </a:p>
          <a:p>
            <a:pPr algn="just" rtl="1">
              <a:lnSpc>
                <a:spcPts val="2960"/>
              </a:lnSpc>
              <a:spcAft>
                <a:spcPts val="1800"/>
              </a:spcAft>
            </a:pPr>
            <a:r>
              <a:rPr lang="ar-SA" sz="1600" dirty="0">
                <a:solidFill>
                  <a:srgbClr val="00B0F0"/>
                </a:solidFill>
                <a:latin typeface="Alexandria Light" pitchFamily="2" charset="-78"/>
                <a:ea typeface="Times New Roman" panose="02020603050405020304" pitchFamily="18" charset="0"/>
                <a:cs typeface="Alexandria Light" pitchFamily="2" charset="-78"/>
              </a:rPr>
              <a:t>     </a:t>
            </a:r>
            <a:r>
              <a:rPr lang="ar-SA" sz="1600" dirty="0">
                <a:solidFill>
                  <a:srgbClr val="00B0F0"/>
                </a:solidFill>
                <a:latin typeface="Alexandria Medium" pitchFamily="2" charset="-78"/>
                <a:ea typeface="Times New Roman" panose="02020603050405020304" pitchFamily="18" charset="0"/>
                <a:cs typeface="Alexandria Medium" pitchFamily="2" charset="-78"/>
              </a:rPr>
              <a:t>فما الخدمات التي تتيحها شبكة الإنترنت ويمكن الاستفادة منها في العملية التعليمية؟</a:t>
            </a:r>
            <a:endParaRPr lang="ar-SA" sz="1600" dirty="0">
              <a:solidFill>
                <a:srgbClr val="00B0F0"/>
              </a:solidFill>
              <a:effectLst/>
              <a:latin typeface="Alexandria Medium" pitchFamily="2" charset="-78"/>
              <a:ea typeface="Times New Roman" panose="02020603050405020304" pitchFamily="18" charset="0"/>
              <a:cs typeface="Alexandria Medium" pitchFamily="2" charset="-78"/>
            </a:endParaRPr>
          </a:p>
          <a:p>
            <a:pPr algn="just" rtl="1">
              <a:lnSpc>
                <a:spcPts val="2960"/>
              </a:lnSpc>
              <a:spcAft>
                <a:spcPts val="1800"/>
              </a:spcAft>
            </a:pP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a:p>
            <a:pPr algn="just" rtl="1">
              <a:lnSpc>
                <a:spcPts val="2960"/>
              </a:lnSpc>
              <a:spcAft>
                <a:spcPts val="1800"/>
              </a:spcAft>
            </a:pP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9" name="مربع نص 8">
            <a:extLst>
              <a:ext uri="{FF2B5EF4-FFF2-40B4-BE49-F238E27FC236}">
                <a16:creationId xmlns:a16="http://schemas.microsoft.com/office/drawing/2014/main" id="{9A09B2F2-C49A-4400-8642-3CD90B9AF76B}"/>
              </a:ext>
            </a:extLst>
          </p:cNvPr>
          <p:cNvSpPr txBox="1"/>
          <p:nvPr/>
        </p:nvSpPr>
        <p:spPr>
          <a:xfrm>
            <a:off x="2671793" y="934558"/>
            <a:ext cx="6592832" cy="369332"/>
          </a:xfrm>
          <a:prstGeom prst="rect">
            <a:avLst/>
          </a:prstGeom>
          <a:noFill/>
        </p:spPr>
        <p:txBody>
          <a:bodyPr wrap="square">
            <a:spAutoFit/>
          </a:bodyPr>
          <a:lstStyle/>
          <a:p>
            <a:r>
              <a:rPr lang="ar-SA" dirty="0">
                <a:latin typeface="Alexandria Medium" pitchFamily="2" charset="-78"/>
                <a:cs typeface="Alexandria Medium" pitchFamily="2" charset="-78"/>
              </a:rPr>
              <a:t>نماذج المستحدثات التكنولوجية في التعليم (الإنترنت)</a:t>
            </a:r>
            <a:endParaRPr lang="ar-SA" sz="2000" dirty="0">
              <a:latin typeface="Alexandria Medium" pitchFamily="2" charset="-78"/>
              <a:cs typeface="Alexandria Medium" pitchFamily="2" charset="-78"/>
            </a:endParaRPr>
          </a:p>
        </p:txBody>
      </p:sp>
      <p:grpSp>
        <p:nvGrpSpPr>
          <p:cNvPr id="10" name="Google Shape;8384;p58">
            <a:extLst>
              <a:ext uri="{FF2B5EF4-FFF2-40B4-BE49-F238E27FC236}">
                <a16:creationId xmlns:a16="http://schemas.microsoft.com/office/drawing/2014/main" id="{CF377B7A-BEA0-407C-8811-3954FB5F81F6}"/>
              </a:ext>
            </a:extLst>
          </p:cNvPr>
          <p:cNvGrpSpPr/>
          <p:nvPr/>
        </p:nvGrpSpPr>
        <p:grpSpPr>
          <a:xfrm>
            <a:off x="1644536" y="4517522"/>
            <a:ext cx="669629" cy="654983"/>
            <a:chOff x="683125" y="1955275"/>
            <a:chExt cx="299325" cy="294600"/>
          </a:xfrm>
          <a:solidFill>
            <a:srgbClr val="00B0F0"/>
          </a:solidFill>
        </p:grpSpPr>
        <p:sp>
          <p:nvSpPr>
            <p:cNvPr id="11" name="Google Shape;8385;p58">
              <a:extLst>
                <a:ext uri="{FF2B5EF4-FFF2-40B4-BE49-F238E27FC236}">
                  <a16:creationId xmlns:a16="http://schemas.microsoft.com/office/drawing/2014/main" id="{4F155321-42BC-4866-A46E-7358A015AEC5}"/>
                </a:ext>
              </a:extLst>
            </p:cNvPr>
            <p:cNvSpPr/>
            <p:nvPr/>
          </p:nvSpPr>
          <p:spPr>
            <a:xfrm>
              <a:off x="876875" y="1989925"/>
              <a:ext cx="52800" cy="63825"/>
            </a:xfrm>
            <a:custGeom>
              <a:avLst/>
              <a:gdLst/>
              <a:ahLst/>
              <a:cxnLst/>
              <a:rect l="l" t="t" r="r" b="b"/>
              <a:pathLst>
                <a:path w="2112" h="2553" extrusionOk="0">
                  <a:moveTo>
                    <a:pt x="1072" y="0"/>
                  </a:moveTo>
                  <a:cubicBezTo>
                    <a:pt x="473" y="0"/>
                    <a:pt x="64" y="473"/>
                    <a:pt x="64" y="1009"/>
                  </a:cubicBezTo>
                  <a:cubicBezTo>
                    <a:pt x="1" y="1229"/>
                    <a:pt x="158" y="1324"/>
                    <a:pt x="379" y="1324"/>
                  </a:cubicBezTo>
                  <a:cubicBezTo>
                    <a:pt x="568" y="1324"/>
                    <a:pt x="725" y="1166"/>
                    <a:pt x="725" y="977"/>
                  </a:cubicBezTo>
                  <a:cubicBezTo>
                    <a:pt x="725" y="788"/>
                    <a:pt x="883" y="631"/>
                    <a:pt x="1072" y="631"/>
                  </a:cubicBezTo>
                  <a:cubicBezTo>
                    <a:pt x="1261" y="631"/>
                    <a:pt x="1418" y="788"/>
                    <a:pt x="1418" y="977"/>
                  </a:cubicBezTo>
                  <a:cubicBezTo>
                    <a:pt x="1418" y="1103"/>
                    <a:pt x="1355" y="1198"/>
                    <a:pt x="1229" y="1292"/>
                  </a:cubicBezTo>
                  <a:cubicBezTo>
                    <a:pt x="914" y="1450"/>
                    <a:pt x="725" y="1796"/>
                    <a:pt x="725" y="2206"/>
                  </a:cubicBezTo>
                  <a:cubicBezTo>
                    <a:pt x="725" y="2395"/>
                    <a:pt x="883" y="2552"/>
                    <a:pt x="1072" y="2552"/>
                  </a:cubicBezTo>
                  <a:cubicBezTo>
                    <a:pt x="1261" y="2552"/>
                    <a:pt x="1418" y="2395"/>
                    <a:pt x="1418" y="2206"/>
                  </a:cubicBezTo>
                  <a:cubicBezTo>
                    <a:pt x="1418" y="2080"/>
                    <a:pt x="1481" y="1954"/>
                    <a:pt x="1544" y="1922"/>
                  </a:cubicBezTo>
                  <a:cubicBezTo>
                    <a:pt x="1891" y="1733"/>
                    <a:pt x="2111" y="1355"/>
                    <a:pt x="2111" y="1009"/>
                  </a:cubicBezTo>
                  <a:cubicBezTo>
                    <a:pt x="2111" y="410"/>
                    <a:pt x="1639" y="0"/>
                    <a:pt x="1072" y="0"/>
                  </a:cubicBezTo>
                  <a:close/>
                </a:path>
              </a:pathLst>
            </a:custGeom>
            <a:grpFill/>
            <a:ln>
              <a:solidFill>
                <a:schemeClr val="bg2">
                  <a:lumMod val="90000"/>
                </a:schemeClr>
              </a:solidFill>
            </a:ln>
          </p:spPr>
          <p:txBody>
            <a:bodyPr spcFirstLastPara="1" wrap="square" lIns="121900" tIns="121900" rIns="121900" bIns="121900" anchor="ctr" anchorCtr="0">
              <a:noAutofit/>
            </a:bodyPr>
            <a:lstStyle/>
            <a:p>
              <a:endParaRPr sz="1865"/>
            </a:p>
          </p:txBody>
        </p:sp>
        <p:sp>
          <p:nvSpPr>
            <p:cNvPr id="12" name="Google Shape;8386;p58">
              <a:extLst>
                <a:ext uri="{FF2B5EF4-FFF2-40B4-BE49-F238E27FC236}">
                  <a16:creationId xmlns:a16="http://schemas.microsoft.com/office/drawing/2014/main" id="{990E842C-A310-4AE2-B065-72CDDEE0D60A}"/>
                </a:ext>
              </a:extLst>
            </p:cNvPr>
            <p:cNvSpPr/>
            <p:nvPr/>
          </p:nvSpPr>
          <p:spPr>
            <a:xfrm>
              <a:off x="683125" y="2058450"/>
              <a:ext cx="159900" cy="191425"/>
            </a:xfrm>
            <a:custGeom>
              <a:avLst/>
              <a:gdLst/>
              <a:ahLst/>
              <a:cxnLst/>
              <a:rect l="l" t="t" r="r" b="b"/>
              <a:pathLst>
                <a:path w="6396" h="7657" extrusionOk="0">
                  <a:moveTo>
                    <a:pt x="3245" y="693"/>
                  </a:moveTo>
                  <a:cubicBezTo>
                    <a:pt x="3812" y="693"/>
                    <a:pt x="4285" y="1166"/>
                    <a:pt x="4285" y="1702"/>
                  </a:cubicBezTo>
                  <a:cubicBezTo>
                    <a:pt x="4285" y="2269"/>
                    <a:pt x="3812" y="2710"/>
                    <a:pt x="3245" y="2710"/>
                  </a:cubicBezTo>
                  <a:cubicBezTo>
                    <a:pt x="2647" y="2710"/>
                    <a:pt x="2174" y="2269"/>
                    <a:pt x="2174" y="1702"/>
                  </a:cubicBezTo>
                  <a:cubicBezTo>
                    <a:pt x="2174" y="1166"/>
                    <a:pt x="2678" y="693"/>
                    <a:pt x="3245" y="693"/>
                  </a:cubicBezTo>
                  <a:close/>
                  <a:moveTo>
                    <a:pt x="3245" y="3434"/>
                  </a:moveTo>
                  <a:cubicBezTo>
                    <a:pt x="4569" y="3434"/>
                    <a:pt x="5671" y="4537"/>
                    <a:pt x="5671" y="5892"/>
                  </a:cubicBezTo>
                  <a:lnTo>
                    <a:pt x="5671" y="6994"/>
                  </a:lnTo>
                  <a:lnTo>
                    <a:pt x="788" y="6994"/>
                  </a:lnTo>
                  <a:lnTo>
                    <a:pt x="788" y="5892"/>
                  </a:lnTo>
                  <a:cubicBezTo>
                    <a:pt x="788" y="4537"/>
                    <a:pt x="1891" y="3434"/>
                    <a:pt x="3245" y="3434"/>
                  </a:cubicBezTo>
                  <a:close/>
                  <a:moveTo>
                    <a:pt x="3182" y="0"/>
                  </a:moveTo>
                  <a:cubicBezTo>
                    <a:pt x="2237" y="0"/>
                    <a:pt x="1418" y="788"/>
                    <a:pt x="1418" y="1733"/>
                  </a:cubicBezTo>
                  <a:cubicBezTo>
                    <a:pt x="1418" y="2206"/>
                    <a:pt x="1607" y="2678"/>
                    <a:pt x="1985" y="2993"/>
                  </a:cubicBezTo>
                  <a:cubicBezTo>
                    <a:pt x="819" y="3466"/>
                    <a:pt x="0" y="4569"/>
                    <a:pt x="0" y="5892"/>
                  </a:cubicBezTo>
                  <a:lnTo>
                    <a:pt x="0" y="7309"/>
                  </a:lnTo>
                  <a:cubicBezTo>
                    <a:pt x="126" y="7499"/>
                    <a:pt x="284" y="7656"/>
                    <a:pt x="441" y="7656"/>
                  </a:cubicBezTo>
                  <a:lnTo>
                    <a:pt x="6018" y="7656"/>
                  </a:lnTo>
                  <a:cubicBezTo>
                    <a:pt x="6238" y="7656"/>
                    <a:pt x="6396" y="7499"/>
                    <a:pt x="6396" y="7309"/>
                  </a:cubicBezTo>
                  <a:lnTo>
                    <a:pt x="6396" y="5892"/>
                  </a:lnTo>
                  <a:cubicBezTo>
                    <a:pt x="6396" y="4569"/>
                    <a:pt x="5545" y="3466"/>
                    <a:pt x="4411" y="2993"/>
                  </a:cubicBezTo>
                  <a:cubicBezTo>
                    <a:pt x="4758" y="2647"/>
                    <a:pt x="4978" y="2206"/>
                    <a:pt x="4978" y="1733"/>
                  </a:cubicBezTo>
                  <a:cubicBezTo>
                    <a:pt x="4978" y="788"/>
                    <a:pt x="4190" y="0"/>
                    <a:pt x="3182" y="0"/>
                  </a:cubicBezTo>
                  <a:close/>
                </a:path>
              </a:pathLst>
            </a:custGeom>
            <a:grpFill/>
            <a:ln>
              <a:solidFill>
                <a:schemeClr val="bg2">
                  <a:lumMod val="90000"/>
                </a:schemeClr>
              </a:solidFill>
            </a:ln>
          </p:spPr>
          <p:txBody>
            <a:bodyPr spcFirstLastPara="1" wrap="square" lIns="121900" tIns="121900" rIns="121900" bIns="121900" anchor="ctr" anchorCtr="0">
              <a:noAutofit/>
            </a:bodyPr>
            <a:lstStyle/>
            <a:p>
              <a:endParaRPr sz="1865" dirty="0"/>
            </a:p>
          </p:txBody>
        </p:sp>
        <p:sp>
          <p:nvSpPr>
            <p:cNvPr id="13" name="Google Shape;8387;p58">
              <a:extLst>
                <a:ext uri="{FF2B5EF4-FFF2-40B4-BE49-F238E27FC236}">
                  <a16:creationId xmlns:a16="http://schemas.microsoft.com/office/drawing/2014/main" id="{1385D2AF-CEC3-4D4C-BB55-137E531C6466}"/>
                </a:ext>
              </a:extLst>
            </p:cNvPr>
            <p:cNvSpPr/>
            <p:nvPr/>
          </p:nvSpPr>
          <p:spPr>
            <a:xfrm>
              <a:off x="824900" y="1955275"/>
              <a:ext cx="157550" cy="155975"/>
            </a:xfrm>
            <a:custGeom>
              <a:avLst/>
              <a:gdLst/>
              <a:ahLst/>
              <a:cxnLst/>
              <a:rect l="l" t="t" r="r" b="b"/>
              <a:pathLst>
                <a:path w="6302" h="6239" extrusionOk="0">
                  <a:moveTo>
                    <a:pt x="3151" y="662"/>
                  </a:moveTo>
                  <a:cubicBezTo>
                    <a:pt x="4505" y="662"/>
                    <a:pt x="5608" y="1765"/>
                    <a:pt x="5608" y="3119"/>
                  </a:cubicBezTo>
                  <a:cubicBezTo>
                    <a:pt x="5608" y="4442"/>
                    <a:pt x="4505" y="5545"/>
                    <a:pt x="3151" y="5545"/>
                  </a:cubicBezTo>
                  <a:cubicBezTo>
                    <a:pt x="2710" y="5545"/>
                    <a:pt x="2332" y="5451"/>
                    <a:pt x="1954" y="5230"/>
                  </a:cubicBezTo>
                  <a:cubicBezTo>
                    <a:pt x="1890" y="5199"/>
                    <a:pt x="1796" y="5199"/>
                    <a:pt x="1733" y="5199"/>
                  </a:cubicBezTo>
                  <a:lnTo>
                    <a:pt x="945" y="5388"/>
                  </a:lnTo>
                  <a:lnTo>
                    <a:pt x="1166" y="4694"/>
                  </a:lnTo>
                  <a:cubicBezTo>
                    <a:pt x="1229" y="4568"/>
                    <a:pt x="1166" y="4505"/>
                    <a:pt x="1134" y="4411"/>
                  </a:cubicBezTo>
                  <a:cubicBezTo>
                    <a:pt x="914" y="4033"/>
                    <a:pt x="756" y="3592"/>
                    <a:pt x="756" y="3119"/>
                  </a:cubicBezTo>
                  <a:cubicBezTo>
                    <a:pt x="725" y="1733"/>
                    <a:pt x="1827" y="662"/>
                    <a:pt x="3151" y="662"/>
                  </a:cubicBezTo>
                  <a:close/>
                  <a:moveTo>
                    <a:pt x="3182" y="0"/>
                  </a:moveTo>
                  <a:cubicBezTo>
                    <a:pt x="1449" y="0"/>
                    <a:pt x="95" y="1418"/>
                    <a:pt x="95" y="3119"/>
                  </a:cubicBezTo>
                  <a:cubicBezTo>
                    <a:pt x="95" y="3655"/>
                    <a:pt x="189" y="4190"/>
                    <a:pt x="473" y="4663"/>
                  </a:cubicBezTo>
                  <a:lnTo>
                    <a:pt x="32" y="5766"/>
                  </a:lnTo>
                  <a:cubicBezTo>
                    <a:pt x="0" y="5860"/>
                    <a:pt x="32" y="5986"/>
                    <a:pt x="126" y="6112"/>
                  </a:cubicBezTo>
                  <a:cubicBezTo>
                    <a:pt x="189" y="6175"/>
                    <a:pt x="315" y="6238"/>
                    <a:pt x="473" y="6238"/>
                  </a:cubicBezTo>
                  <a:lnTo>
                    <a:pt x="1764" y="5923"/>
                  </a:lnTo>
                  <a:cubicBezTo>
                    <a:pt x="2206" y="6144"/>
                    <a:pt x="2678" y="6238"/>
                    <a:pt x="3182" y="6238"/>
                  </a:cubicBezTo>
                  <a:cubicBezTo>
                    <a:pt x="4915" y="6238"/>
                    <a:pt x="6301" y="4820"/>
                    <a:pt x="6301" y="3119"/>
                  </a:cubicBezTo>
                  <a:cubicBezTo>
                    <a:pt x="6301" y="1386"/>
                    <a:pt x="4883" y="0"/>
                    <a:pt x="3182" y="0"/>
                  </a:cubicBezTo>
                  <a:close/>
                </a:path>
              </a:pathLst>
            </a:custGeom>
            <a:grpFill/>
            <a:ln>
              <a:solidFill>
                <a:schemeClr val="bg2">
                  <a:lumMod val="90000"/>
                </a:schemeClr>
              </a:solidFill>
            </a:ln>
          </p:spPr>
          <p:txBody>
            <a:bodyPr spcFirstLastPara="1" wrap="square" lIns="121900" tIns="121900" rIns="121900" bIns="121900" anchor="ctr" anchorCtr="0">
              <a:noAutofit/>
            </a:bodyPr>
            <a:lstStyle/>
            <a:p>
              <a:endParaRPr sz="1865"/>
            </a:p>
          </p:txBody>
        </p:sp>
        <p:sp>
          <p:nvSpPr>
            <p:cNvPr id="14" name="Google Shape;8388;p58">
              <a:extLst>
                <a:ext uri="{FF2B5EF4-FFF2-40B4-BE49-F238E27FC236}">
                  <a16:creationId xmlns:a16="http://schemas.microsoft.com/office/drawing/2014/main" id="{5BFA52D6-1DBE-4F41-BA7A-90AA78683DC7}"/>
                </a:ext>
              </a:extLst>
            </p:cNvPr>
            <p:cNvSpPr/>
            <p:nvPr/>
          </p:nvSpPr>
          <p:spPr>
            <a:xfrm>
              <a:off x="895000" y="2058450"/>
              <a:ext cx="17350" cy="18125"/>
            </a:xfrm>
            <a:custGeom>
              <a:avLst/>
              <a:gdLst/>
              <a:ahLst/>
              <a:cxnLst/>
              <a:rect l="l" t="t" r="r" b="b"/>
              <a:pathLst>
                <a:path w="694" h="725" extrusionOk="0">
                  <a:moveTo>
                    <a:pt x="347" y="0"/>
                  </a:moveTo>
                  <a:cubicBezTo>
                    <a:pt x="158" y="0"/>
                    <a:pt x="0" y="158"/>
                    <a:pt x="0" y="378"/>
                  </a:cubicBezTo>
                  <a:cubicBezTo>
                    <a:pt x="0" y="567"/>
                    <a:pt x="158" y="725"/>
                    <a:pt x="347" y="725"/>
                  </a:cubicBezTo>
                  <a:cubicBezTo>
                    <a:pt x="536" y="725"/>
                    <a:pt x="693" y="567"/>
                    <a:pt x="693" y="378"/>
                  </a:cubicBezTo>
                  <a:cubicBezTo>
                    <a:pt x="693" y="158"/>
                    <a:pt x="536" y="0"/>
                    <a:pt x="347" y="0"/>
                  </a:cubicBezTo>
                  <a:close/>
                </a:path>
              </a:pathLst>
            </a:custGeom>
            <a:grpFill/>
            <a:ln>
              <a:solidFill>
                <a:schemeClr val="bg2">
                  <a:lumMod val="90000"/>
                </a:schemeClr>
              </a:solid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2261124926"/>
      </p:ext>
    </p:extLst>
  </p:cSld>
  <p:clrMapOvr>
    <a:masterClrMapping/>
  </p:clrMapOvr>
  <mc:AlternateContent xmlns:mc="http://schemas.openxmlformats.org/markup-compatibility/2006" xmlns:p14="http://schemas.microsoft.com/office/powerpoint/2010/main">
    <mc:Choice Requires="p14">
      <p:transition p14:dur="10" advTm="78702"/>
    </mc:Choice>
    <mc:Fallback xmlns="">
      <p:transition advTm="78702"/>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a:t>مدخلات تكنولوجيا المعلومات تشير إلى الأدوات والتقنيات التي يتم استخدامها في مجال التعليم والتدريس لتعزيز وتحسين عمليات التعلم والتواصل. تشمل هذه المدخلات الأجهزة الإلكترونية مثل الحواسيب والهواتف الذكية والأجهزة اللوحية، والبرمجيات التعليمية، والشبكات الاجتماعية، والإنترنت والموارد الإلكترونية، وتطبيقات الويب والتطبيقات المحمولة الموجهة للتعلم، والتجارب التفاعلية، وغيرها من الأدوات التقنية التي يمكن استخدامها لتعزيز عملية التعليم وتحقيق أهداف التعلم.</a:t>
            </a:r>
          </a:p>
          <a:p>
            <a:pPr algn="ctr"/>
            <a:endParaRPr lang="ar-SA" dirty="0"/>
          </a:p>
          <a:p>
            <a:pPr algn="ctr"/>
            <a:r>
              <a:rPr lang="ar-SA" dirty="0"/>
              <a:t>مصدر:</a:t>
            </a:r>
          </a:p>
          <a:p>
            <a:pPr algn="ctr"/>
            <a:r>
              <a:rPr lang="en-US" dirty="0"/>
              <a:t>ITU (International Telecommunication Union). (2018). "ICTs in Education." Retrieved from: https://www.itu.int/en/ITU-D/Statistics/Pages/publications/ict-facts-2017.aspx</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420826" y="2040273"/>
            <a:ext cx="9426243" cy="402674"/>
          </a:xfrm>
          <a:prstGeom prst="rect">
            <a:avLst/>
          </a:prstGeom>
          <a:noFill/>
        </p:spPr>
        <p:txBody>
          <a:bodyPr wrap="square" rtlCol="0">
            <a:spAutoFit/>
          </a:bodyPr>
          <a:lstStyle/>
          <a:p>
            <a:pPr algn="just" rtl="1">
              <a:lnSpc>
                <a:spcPts val="2720"/>
              </a:lnSpc>
              <a:spcBef>
                <a:spcPts val="600"/>
              </a:spcBef>
              <a:spcAft>
                <a:spcPts val="1800"/>
              </a:spcAft>
            </a:pPr>
            <a:r>
              <a:rPr lang="ar-SA" sz="1600" dirty="0">
                <a:latin typeface="Alexandria Light" pitchFamily="2" charset="-78"/>
                <a:cs typeface="Alexandria Light" pitchFamily="2" charset="-78"/>
              </a:rPr>
              <a:t>      </a:t>
            </a: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4364A12-B773-40FF-9ABF-33539D226A2F}"/>
              </a:ext>
            </a:extLst>
          </p:cNvPr>
          <p:cNvSpPr txBox="1"/>
          <p:nvPr/>
        </p:nvSpPr>
        <p:spPr>
          <a:xfrm>
            <a:off x="2346765" y="2456174"/>
            <a:ext cx="8630518" cy="2816797"/>
          </a:xfrm>
          <a:prstGeom prst="rect">
            <a:avLst/>
          </a:prstGeom>
          <a:noFill/>
        </p:spPr>
        <p:txBody>
          <a:bodyPr wrap="square" rtlCol="1">
            <a:spAutoFit/>
          </a:bodyPr>
          <a:lstStyle/>
          <a:p>
            <a:pPr algn="just" rtl="1">
              <a:lnSpc>
                <a:spcPts val="2960"/>
              </a:lnSpc>
              <a:spcAft>
                <a:spcPts val="1800"/>
              </a:spcAft>
            </a:pPr>
            <a:r>
              <a:rPr lang="ar-SA" sz="1600" dirty="0">
                <a:solidFill>
                  <a:srgbClr val="212529"/>
                </a:solidFill>
                <a:latin typeface="Alexandria Light" pitchFamily="2" charset="-78"/>
                <a:ea typeface="Times New Roman" panose="02020603050405020304" pitchFamily="18" charset="0"/>
                <a:cs typeface="Alexandria Light" pitchFamily="2" charset="-78"/>
              </a:rPr>
              <a:t>من أبرز الخدمات التي تتيحها شبكة الإنترنت ويمكن الاستفادة منها في العملية التعليمية:</a:t>
            </a:r>
          </a:p>
          <a:p>
            <a:pPr marL="285750" indent="-285750" algn="just" rtl="1">
              <a:lnSpc>
                <a:spcPts val="2960"/>
              </a:lnSpc>
              <a:spcAft>
                <a:spcPts val="1800"/>
              </a:spcAft>
              <a:buFont typeface="Arial" panose="020B0604020202020204" pitchFamily="34" charset="0"/>
              <a:buChar char="•"/>
            </a:pPr>
            <a:r>
              <a:rPr lang="ar-SA" sz="1600" b="1" dirty="0">
                <a:solidFill>
                  <a:srgbClr val="212529"/>
                </a:solidFill>
                <a:effectLst/>
                <a:latin typeface="Alexandria Light" pitchFamily="2" charset="-78"/>
                <a:ea typeface="Times New Roman" panose="02020603050405020304" pitchFamily="18" charset="0"/>
                <a:cs typeface="Alexandria Light" pitchFamily="2" charset="-78"/>
              </a:rPr>
              <a:t>المواقع التعليمية</a:t>
            </a:r>
            <a:r>
              <a:rPr lang="ar-SA" sz="1600" dirty="0">
                <a:solidFill>
                  <a:srgbClr val="212529"/>
                </a:solidFill>
                <a:effectLst/>
                <a:latin typeface="Alexandria Light" pitchFamily="2" charset="-78"/>
                <a:ea typeface="Times New Roman" panose="02020603050405020304" pitchFamily="18" charset="0"/>
                <a:cs typeface="Alexandria Light" pitchFamily="2" charset="-78"/>
              </a:rPr>
              <a:t>: مجموعة من الوثائق التعليمية الإلكترونية التي تتضمن أنشطة تعليمية، أو معلومات إثرائية، أو مقررات تعليمية.</a:t>
            </a:r>
          </a:p>
          <a:p>
            <a:pPr marL="285750" indent="-285750" algn="just" rtl="1">
              <a:lnSpc>
                <a:spcPts val="2960"/>
              </a:lnSpc>
              <a:spcAft>
                <a:spcPts val="1800"/>
              </a:spcAft>
              <a:buFont typeface="Arial" panose="020B0604020202020204" pitchFamily="34" charset="0"/>
              <a:buChar char="•"/>
            </a:pPr>
            <a:r>
              <a:rPr lang="ar-SA" sz="1600" b="1" dirty="0">
                <a:solidFill>
                  <a:srgbClr val="212529"/>
                </a:solidFill>
                <a:latin typeface="Alexandria Light" pitchFamily="2" charset="-78"/>
                <a:ea typeface="Times New Roman" panose="02020603050405020304" pitchFamily="18" charset="0"/>
                <a:cs typeface="Alexandria Light" pitchFamily="2" charset="-78"/>
              </a:rPr>
              <a:t>المحادثة عبر الإنترنت</a:t>
            </a:r>
            <a:r>
              <a:rPr lang="ar-SA" sz="1600" dirty="0">
                <a:solidFill>
                  <a:srgbClr val="212529"/>
                </a:solidFill>
                <a:latin typeface="Alexandria Light" pitchFamily="2" charset="-78"/>
                <a:ea typeface="Times New Roman" panose="02020603050405020304" pitchFamily="18" charset="0"/>
                <a:cs typeface="Alexandria Light" pitchFamily="2" charset="-78"/>
              </a:rPr>
              <a:t>: تقنية </a:t>
            </a:r>
            <a:r>
              <a:rPr lang="ar-SA" sz="1600" dirty="0">
                <a:solidFill>
                  <a:srgbClr val="212529"/>
                </a:solidFill>
                <a:latin typeface="Alexandria Light" pitchFamily="2" charset="-78"/>
                <a:cs typeface="Alexandria Light" pitchFamily="2" charset="-78"/>
              </a:rPr>
              <a:t>تسمح للمستخدمين بالمحادثة مع بعضهم البعض عبر الإنترنت وتحقق الشعور بالتواجد الاجتماعي والمواقف الإيجابية بالتعلم، من خلال الحوار والمناقشة وتبادل الخبرات بالمواضيع العلمية. </a:t>
            </a:r>
          </a:p>
        </p:txBody>
      </p:sp>
      <p:sp>
        <p:nvSpPr>
          <p:cNvPr id="10" name="Google Shape;5347;p51">
            <a:extLst>
              <a:ext uri="{FF2B5EF4-FFF2-40B4-BE49-F238E27FC236}">
                <a16:creationId xmlns:a16="http://schemas.microsoft.com/office/drawing/2014/main" id="{B7EA3C8A-3854-4395-8CEB-D2CF20F5A937}"/>
              </a:ext>
            </a:extLst>
          </p:cNvPr>
          <p:cNvSpPr/>
          <p:nvPr/>
        </p:nvSpPr>
        <p:spPr>
          <a:xfrm>
            <a:off x="1414743" y="3429000"/>
            <a:ext cx="813890" cy="869564"/>
          </a:xfrm>
          <a:custGeom>
            <a:avLst/>
            <a:gdLst/>
            <a:ahLst/>
            <a:cxnLst/>
            <a:rect l="l" t="t" r="r" b="b"/>
            <a:pathLst>
              <a:path w="12004" h="12036" extrusionOk="0">
                <a:moveTo>
                  <a:pt x="10933" y="4947"/>
                </a:moveTo>
                <a:cubicBezTo>
                  <a:pt x="11122" y="4947"/>
                  <a:pt x="11279" y="5104"/>
                  <a:pt x="11279" y="5293"/>
                </a:cubicBezTo>
                <a:lnTo>
                  <a:pt x="11279" y="5671"/>
                </a:lnTo>
                <a:lnTo>
                  <a:pt x="7782" y="5671"/>
                </a:lnTo>
                <a:lnTo>
                  <a:pt x="7782" y="5293"/>
                </a:lnTo>
                <a:cubicBezTo>
                  <a:pt x="7782" y="5104"/>
                  <a:pt x="7940" y="4947"/>
                  <a:pt x="8129" y="4947"/>
                </a:cubicBezTo>
                <a:close/>
                <a:moveTo>
                  <a:pt x="9547" y="694"/>
                </a:moveTo>
                <a:cubicBezTo>
                  <a:pt x="9736" y="694"/>
                  <a:pt x="9893" y="851"/>
                  <a:pt x="9893" y="1040"/>
                </a:cubicBezTo>
                <a:lnTo>
                  <a:pt x="9893" y="4254"/>
                </a:lnTo>
                <a:lnTo>
                  <a:pt x="8129" y="4254"/>
                </a:lnTo>
                <a:cubicBezTo>
                  <a:pt x="7530" y="4254"/>
                  <a:pt x="7058" y="4726"/>
                  <a:pt x="7058" y="5293"/>
                </a:cubicBezTo>
                <a:lnTo>
                  <a:pt x="7058" y="6365"/>
                </a:lnTo>
                <a:lnTo>
                  <a:pt x="694" y="6365"/>
                </a:lnTo>
                <a:lnTo>
                  <a:pt x="694" y="1040"/>
                </a:lnTo>
                <a:cubicBezTo>
                  <a:pt x="725" y="851"/>
                  <a:pt x="883" y="694"/>
                  <a:pt x="1072" y="694"/>
                </a:cubicBezTo>
                <a:close/>
                <a:moveTo>
                  <a:pt x="7121" y="7026"/>
                </a:moveTo>
                <a:lnTo>
                  <a:pt x="7121" y="7751"/>
                </a:lnTo>
                <a:lnTo>
                  <a:pt x="1072" y="7751"/>
                </a:lnTo>
                <a:cubicBezTo>
                  <a:pt x="883" y="7751"/>
                  <a:pt x="725" y="7593"/>
                  <a:pt x="725" y="7404"/>
                </a:cubicBezTo>
                <a:lnTo>
                  <a:pt x="725" y="7026"/>
                </a:lnTo>
                <a:close/>
                <a:moveTo>
                  <a:pt x="5703" y="8444"/>
                </a:moveTo>
                <a:lnTo>
                  <a:pt x="5703" y="9168"/>
                </a:lnTo>
                <a:lnTo>
                  <a:pt x="4947" y="9168"/>
                </a:lnTo>
                <a:lnTo>
                  <a:pt x="4947" y="8444"/>
                </a:lnTo>
                <a:close/>
                <a:moveTo>
                  <a:pt x="7089" y="8444"/>
                </a:moveTo>
                <a:lnTo>
                  <a:pt x="7089" y="9168"/>
                </a:lnTo>
                <a:lnTo>
                  <a:pt x="6365" y="9168"/>
                </a:lnTo>
                <a:lnTo>
                  <a:pt x="6365" y="8444"/>
                </a:lnTo>
                <a:close/>
                <a:moveTo>
                  <a:pt x="11279" y="6333"/>
                </a:moveTo>
                <a:lnTo>
                  <a:pt x="11279" y="9830"/>
                </a:lnTo>
                <a:lnTo>
                  <a:pt x="7782" y="9830"/>
                </a:lnTo>
                <a:lnTo>
                  <a:pt x="7782" y="6333"/>
                </a:lnTo>
                <a:close/>
                <a:moveTo>
                  <a:pt x="11279" y="10523"/>
                </a:moveTo>
                <a:lnTo>
                  <a:pt x="11279" y="10901"/>
                </a:lnTo>
                <a:cubicBezTo>
                  <a:pt x="11279" y="11090"/>
                  <a:pt x="11122" y="11248"/>
                  <a:pt x="10933" y="11248"/>
                </a:cubicBezTo>
                <a:lnTo>
                  <a:pt x="8129" y="11248"/>
                </a:lnTo>
                <a:cubicBezTo>
                  <a:pt x="7940" y="11248"/>
                  <a:pt x="7782" y="11090"/>
                  <a:pt x="7782" y="10901"/>
                </a:cubicBezTo>
                <a:lnTo>
                  <a:pt x="7782" y="10523"/>
                </a:lnTo>
                <a:close/>
                <a:moveTo>
                  <a:pt x="1040" y="1"/>
                </a:moveTo>
                <a:cubicBezTo>
                  <a:pt x="442" y="1"/>
                  <a:pt x="1" y="473"/>
                  <a:pt x="1" y="1040"/>
                </a:cubicBezTo>
                <a:lnTo>
                  <a:pt x="1" y="7436"/>
                </a:lnTo>
                <a:cubicBezTo>
                  <a:pt x="1" y="8034"/>
                  <a:pt x="442" y="8507"/>
                  <a:pt x="1040" y="8507"/>
                </a:cubicBezTo>
                <a:lnTo>
                  <a:pt x="4191" y="8507"/>
                </a:lnTo>
                <a:lnTo>
                  <a:pt x="4191" y="9200"/>
                </a:lnTo>
                <a:lnTo>
                  <a:pt x="3151" y="9200"/>
                </a:lnTo>
                <a:cubicBezTo>
                  <a:pt x="2931" y="9200"/>
                  <a:pt x="2773" y="9357"/>
                  <a:pt x="2773" y="9546"/>
                </a:cubicBezTo>
                <a:cubicBezTo>
                  <a:pt x="2773" y="9767"/>
                  <a:pt x="2931" y="9925"/>
                  <a:pt x="3151" y="9925"/>
                </a:cubicBezTo>
                <a:lnTo>
                  <a:pt x="7026" y="9925"/>
                </a:lnTo>
                <a:lnTo>
                  <a:pt x="7026" y="10964"/>
                </a:lnTo>
                <a:cubicBezTo>
                  <a:pt x="7026" y="11563"/>
                  <a:pt x="7499" y="12035"/>
                  <a:pt x="8097" y="12035"/>
                </a:cubicBezTo>
                <a:lnTo>
                  <a:pt x="10901" y="12035"/>
                </a:lnTo>
                <a:cubicBezTo>
                  <a:pt x="11468" y="12035"/>
                  <a:pt x="11941" y="11563"/>
                  <a:pt x="11941" y="10964"/>
                </a:cubicBezTo>
                <a:lnTo>
                  <a:pt x="11941" y="5356"/>
                </a:lnTo>
                <a:cubicBezTo>
                  <a:pt x="12004" y="4726"/>
                  <a:pt x="11531" y="4254"/>
                  <a:pt x="10933" y="4254"/>
                </a:cubicBezTo>
                <a:lnTo>
                  <a:pt x="10586" y="4254"/>
                </a:lnTo>
                <a:lnTo>
                  <a:pt x="10586" y="1040"/>
                </a:lnTo>
                <a:cubicBezTo>
                  <a:pt x="10586" y="473"/>
                  <a:pt x="10114" y="1"/>
                  <a:pt x="9515" y="1"/>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Tree>
    <p:extLst>
      <p:ext uri="{BB962C8B-B14F-4D97-AF65-F5344CB8AC3E}">
        <p14:creationId xmlns:p14="http://schemas.microsoft.com/office/powerpoint/2010/main" val="592113426"/>
      </p:ext>
    </p:extLst>
  </p:cSld>
  <p:clrMapOvr>
    <a:masterClrMapping/>
  </p:clrMapOvr>
  <mc:AlternateContent xmlns:mc="http://schemas.openxmlformats.org/markup-compatibility/2006" xmlns:p14="http://schemas.microsoft.com/office/powerpoint/2010/main">
    <mc:Choice Requires="p14">
      <p:transition p14:dur="10" advTm="117572"/>
    </mc:Choice>
    <mc:Fallback xmlns="">
      <p:transition advTm="117572"/>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76341" y="1416655"/>
            <a:ext cx="10812720" cy="47573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579950" y="601084"/>
            <a:ext cx="4088542" cy="412100"/>
          </a:xfrm>
          <a:prstGeom prst="rect">
            <a:avLst/>
          </a:prstGeom>
          <a:noFill/>
        </p:spPr>
        <p:txBody>
          <a:bodyPr wrap="square" rtlCol="0">
            <a:spAutoFit/>
          </a:bodyPr>
          <a:lstStyle/>
          <a:p>
            <a:pPr marL="0" marR="0" algn="ctr" rtl="1">
              <a:lnSpc>
                <a:spcPct val="125000"/>
              </a:lnSpc>
              <a:spcBef>
                <a:spcPts val="600"/>
              </a:spcBef>
              <a:spcAft>
                <a:spcPts val="600"/>
              </a:spcAft>
            </a:pPr>
            <a:r>
              <a:rPr lang="ar-SA" sz="1800" b="1" dirty="0">
                <a:effectLst/>
                <a:latin typeface="Alexandria Medium" pitchFamily="2" charset="-78"/>
                <a:ea typeface="Times New Roman" panose="02020603050405020304" pitchFamily="18" charset="0"/>
                <a:cs typeface="Alexandria Medium" pitchFamily="2" charset="-78"/>
              </a:rPr>
              <a:t>المستحدثات </a:t>
            </a:r>
            <a:r>
              <a:rPr lang="ar-SA" sz="1800" b="0" i="0" u="none" strike="noStrike" baseline="0" dirty="0">
                <a:latin typeface="Alexandria Medium" pitchFamily="2" charset="-78"/>
                <a:cs typeface="Alexandria Medium" pitchFamily="2" charset="-78"/>
              </a:rPr>
              <a:t>التكنولوجية المادية</a:t>
            </a:r>
            <a:r>
              <a:rPr lang="ar-SA" sz="1800" b="1" dirty="0">
                <a:effectLst/>
                <a:latin typeface="Alexandria Medium" pitchFamily="2" charset="-78"/>
                <a:ea typeface="Times New Roman" panose="02020603050405020304" pitchFamily="18" charset="0"/>
                <a:cs typeface="Alexandria Medium" pitchFamily="2" charset="-78"/>
              </a:rPr>
              <a:t>  </a:t>
            </a:r>
            <a:endParaRPr lang="en-US" sz="1800" b="1" dirty="0">
              <a:effectLst/>
              <a:latin typeface="Alexandria Medium" pitchFamily="2" charset="-78"/>
              <a:ea typeface="Times New Roman" panose="02020603050405020304" pitchFamily="18" charset="0"/>
              <a:cs typeface="Alexandria Medium" pitchFamily="2" charset="-78"/>
            </a:endParaRPr>
          </a:p>
        </p:txBody>
      </p:sp>
      <p:sp>
        <p:nvSpPr>
          <p:cNvPr id="48" name="TextBox 47"/>
          <p:cNvSpPr txBox="1"/>
          <p:nvPr/>
        </p:nvSpPr>
        <p:spPr>
          <a:xfrm>
            <a:off x="1453063" y="1742022"/>
            <a:ext cx="9847399" cy="3695884"/>
          </a:xfrm>
          <a:prstGeom prst="rect">
            <a:avLst/>
          </a:prstGeom>
          <a:noFill/>
        </p:spPr>
        <p:txBody>
          <a:bodyPr wrap="square" rtlCol="0">
            <a:spAutoFit/>
          </a:bodyPr>
          <a:lstStyle/>
          <a:p>
            <a:pPr algn="just" rtl="1">
              <a:lnSpc>
                <a:spcPts val="1920"/>
              </a:lnSpc>
              <a:spcAft>
                <a:spcPts val="1800"/>
              </a:spcAft>
            </a:pPr>
            <a:r>
              <a:rPr lang="ar-SA" sz="1600" dirty="0">
                <a:effectLst/>
                <a:latin typeface="Alexandria Light" pitchFamily="2" charset="-78"/>
                <a:ea typeface="Calibri" panose="020F0502020204030204" pitchFamily="34" charset="0"/>
                <a:cs typeface="Alexandria Light" pitchFamily="2" charset="-78"/>
              </a:rPr>
              <a:t>          </a:t>
            </a:r>
            <a:r>
              <a:rPr lang="ar-SA" sz="1600" b="0" i="0" u="none" strike="noStrike" baseline="0" dirty="0">
                <a:latin typeface="Alexandria Light" pitchFamily="2" charset="-78"/>
                <a:cs typeface="Alexandria Light" pitchFamily="2" charset="-78"/>
              </a:rPr>
              <a:t>تعتبر أجهزة عرض البيانات التفاعلية من أبرز أشكال </a:t>
            </a:r>
            <a:r>
              <a:rPr lang="ar-SA" sz="1600" i="0" u="none" strike="noStrike" baseline="0" dirty="0">
                <a:latin typeface="Alexandria Light" pitchFamily="2" charset="-78"/>
                <a:cs typeface="Alexandria Light" pitchFamily="2" charset="-78"/>
              </a:rPr>
              <a:t>المستحدثات التكنولوجية المادية </a:t>
            </a:r>
            <a:r>
              <a:rPr lang="ar-SA" sz="1600" b="0" i="0" u="none" strike="noStrike" baseline="0" dirty="0">
                <a:latin typeface="Alexandria Light" pitchFamily="2" charset="-78"/>
                <a:cs typeface="Alexandria Light" pitchFamily="2" charset="-78"/>
              </a:rPr>
              <a:t>التي تستخدم لتقديم المعلومات السمعية والبصرية وفقاً لاستجابات المتعلم، وتوظيفها في تدريب المعلمين ومن أمثلة هذه الأجهزة:</a:t>
            </a:r>
          </a:p>
          <a:p>
            <a:pPr marL="285750" indent="-285750" algn="just" rtl="1">
              <a:lnSpc>
                <a:spcPts val="1920"/>
              </a:lnSpc>
              <a:spcAft>
                <a:spcPts val="1800"/>
              </a:spcAft>
              <a:buFont typeface="Arial" panose="020B0604020202020204" pitchFamily="34" charset="0"/>
              <a:buChar char="•"/>
            </a:pPr>
            <a:r>
              <a:rPr lang="ar-SA" sz="1600" b="0" i="0" u="none" strike="noStrike" baseline="0" dirty="0">
                <a:latin typeface="Alexandria Light" pitchFamily="2" charset="-78"/>
                <a:cs typeface="Alexandria Light" pitchFamily="2" charset="-78"/>
              </a:rPr>
              <a:t>جهاز عرض البيانات </a:t>
            </a:r>
            <a:r>
              <a:rPr lang="ar-SA" sz="1600" dirty="0">
                <a:latin typeface="Alexandria Light" pitchFamily="2" charset="-78"/>
                <a:cs typeface="Alexandria Light" pitchFamily="2" charset="-78"/>
              </a:rPr>
              <a:t>وهو جهاز إلكتروني يـستخدم في عرض المواد التعليمية الحاسـوبية مـن جهاز الحاسوب، كما يمكن اسـتخدامها فـي عرض المواد التعليمية المصورة الموجـودة على شريط الفيديو، </a:t>
            </a:r>
            <a:endParaRPr lang="ar-SA" sz="1600" b="0" i="0" u="none" strike="noStrike" baseline="0" dirty="0">
              <a:latin typeface="Alexandria Light" pitchFamily="2" charset="-78"/>
              <a:cs typeface="Alexandria Light" pitchFamily="2" charset="-78"/>
            </a:endParaRPr>
          </a:p>
          <a:p>
            <a:pPr marL="285750" indent="-285750" algn="just" rtl="1">
              <a:lnSpc>
                <a:spcPts val="1920"/>
              </a:lnSpc>
              <a:spcAft>
                <a:spcPts val="1800"/>
              </a:spcAft>
              <a:buFont typeface="Arial" panose="020B0604020202020204" pitchFamily="34" charset="0"/>
              <a:buChar char="•"/>
            </a:pPr>
            <a:r>
              <a:rPr lang="ar-SA" sz="1600" b="0" i="0" u="none" strike="noStrike" baseline="0" dirty="0">
                <a:latin typeface="Alexandria Light" pitchFamily="2" charset="-78"/>
                <a:cs typeface="Alexandria Light" pitchFamily="2" charset="-78"/>
              </a:rPr>
              <a:t>السبورة الإلكترونية الذكية وهي </a:t>
            </a:r>
            <a:r>
              <a:rPr lang="ar-SA" sz="1600" dirty="0">
                <a:latin typeface="Alexandria Light" pitchFamily="2" charset="-78"/>
                <a:cs typeface="Alexandria Light" pitchFamily="2" charset="-78"/>
              </a:rPr>
              <a:t>نوع خاص من اللوحات أو السبورات البيضاء الحساسة التفاعلية التي يتم التعامل معها باللمس، ويتم استخدامها لعرض ما على شاشة الكمبيوتر من تطبيقات ومعلومات ومفاهيم تعليمية.</a:t>
            </a:r>
            <a:endParaRPr lang="ar-SA" sz="1600" b="0" i="0" u="none" strike="noStrike" baseline="0" dirty="0">
              <a:latin typeface="Alexandria Light" pitchFamily="2" charset="-78"/>
              <a:cs typeface="Alexandria Light" pitchFamily="2" charset="-78"/>
            </a:endParaRPr>
          </a:p>
          <a:p>
            <a:pPr marL="285750" indent="-285750" algn="just" rtl="1">
              <a:lnSpc>
                <a:spcPts val="1920"/>
              </a:lnSpc>
              <a:spcAft>
                <a:spcPts val="1800"/>
              </a:spcAft>
              <a:buFont typeface="Arial" panose="020B0604020202020204" pitchFamily="34" charset="0"/>
              <a:buChar char="•"/>
            </a:pPr>
            <a:r>
              <a:rPr lang="ar-SA" sz="1600" b="0" i="0" u="none" strike="noStrike" baseline="0" dirty="0">
                <a:latin typeface="Alexandria Light" pitchFamily="2" charset="-78"/>
                <a:cs typeface="Alexandria Light" pitchFamily="2" charset="-78"/>
              </a:rPr>
              <a:t>الكاميرا الوثائقية وهي </a:t>
            </a:r>
            <a:r>
              <a:rPr lang="ar-SA" sz="1600" b="0" i="0" dirty="0">
                <a:solidFill>
                  <a:srgbClr val="000000"/>
                </a:solidFill>
                <a:effectLst/>
                <a:latin typeface="Alexandria Light" pitchFamily="2" charset="-78"/>
                <a:cs typeface="Alexandria Light" pitchFamily="2" charset="-78"/>
              </a:rPr>
              <a:t>جهاز إلكتروني يمكن بواسطته عرض مواد متنوعة في آن واحد؛ مما يتيح الرؤية بوضوح لعدد كبير من المشاهدين.</a:t>
            </a:r>
            <a:endParaRPr lang="ar-SA" sz="1600" b="0" i="0" u="none" strike="noStrike" baseline="0" dirty="0">
              <a:latin typeface="Alexandria Light" pitchFamily="2" charset="-78"/>
              <a:cs typeface="Alexandria Light" pitchFamily="2" charset="-78"/>
            </a:endParaRPr>
          </a:p>
          <a:p>
            <a:pPr marL="285750" indent="-285750" algn="just" rtl="1">
              <a:lnSpc>
                <a:spcPts val="1920"/>
              </a:lnSpc>
              <a:spcAft>
                <a:spcPts val="1800"/>
              </a:spcAft>
              <a:buFont typeface="Arial" panose="020B0604020202020204" pitchFamily="34" charset="0"/>
              <a:buChar char="•"/>
            </a:pPr>
            <a:r>
              <a:rPr lang="ar-SA" sz="1600" b="0" i="0" u="none" strike="noStrike" baseline="0" dirty="0">
                <a:latin typeface="Alexandria Light" pitchFamily="2" charset="-78"/>
                <a:cs typeface="Alexandria Light" pitchFamily="2" charset="-78"/>
              </a:rPr>
              <a:t>الفيديو التعليمي وهو </a:t>
            </a:r>
            <a:r>
              <a:rPr lang="ar-SA" sz="1600" dirty="0">
                <a:effectLst/>
                <a:latin typeface="Alexandria Light" pitchFamily="2" charset="-78"/>
                <a:ea typeface="Calibri" panose="020F0502020204030204" pitchFamily="34" charset="0"/>
                <a:cs typeface="Alexandria Light" pitchFamily="2" charset="-78"/>
              </a:rPr>
              <a:t>نوع من أفلام المعرفة والثقافة العامة، يقدم المعلومات والبيانات والحقائق العلمية بشيء من التفصيل والإسهاب مع كثير من التبسيط بطريقة دراسية بحتة، يتخصص في تعليم المفاهيم والمعارف والمهارات. </a:t>
            </a:r>
            <a:endParaRPr lang="ar-SA" sz="1600" dirty="0">
              <a:latin typeface="Alexandria Light" pitchFamily="2" charset="-78"/>
              <a:ea typeface="Calibri" panose="020F0502020204030204" pitchFamily="34"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8" name="Google Shape;5467;p51">
            <a:extLst>
              <a:ext uri="{FF2B5EF4-FFF2-40B4-BE49-F238E27FC236}">
                <a16:creationId xmlns:a16="http://schemas.microsoft.com/office/drawing/2014/main" id="{25A0FF0E-AAE8-475C-9473-11CA08761057}"/>
              </a:ext>
            </a:extLst>
          </p:cNvPr>
          <p:cNvGrpSpPr/>
          <p:nvPr/>
        </p:nvGrpSpPr>
        <p:grpSpPr>
          <a:xfrm>
            <a:off x="233943" y="5007405"/>
            <a:ext cx="650831" cy="663826"/>
            <a:chOff x="-49048250" y="2316775"/>
            <a:chExt cx="300100" cy="300125"/>
          </a:xfrm>
          <a:solidFill>
            <a:schemeClr val="accent4"/>
          </a:solidFill>
        </p:grpSpPr>
        <p:sp>
          <p:nvSpPr>
            <p:cNvPr id="9" name="Google Shape;5468;p51">
              <a:extLst>
                <a:ext uri="{FF2B5EF4-FFF2-40B4-BE49-F238E27FC236}">
                  <a16:creationId xmlns:a16="http://schemas.microsoft.com/office/drawing/2014/main" id="{AB888E55-6B3A-44E0-8A12-F4B4BEF2B5DF}"/>
                </a:ext>
              </a:extLst>
            </p:cNvPr>
            <p:cNvSpPr/>
            <p:nvPr/>
          </p:nvSpPr>
          <p:spPr>
            <a:xfrm>
              <a:off x="-49048250" y="2316775"/>
              <a:ext cx="300100" cy="300125"/>
            </a:xfrm>
            <a:custGeom>
              <a:avLst/>
              <a:gdLst/>
              <a:ahLst/>
              <a:cxnLst/>
              <a:rect l="l" t="t" r="r" b="b"/>
              <a:pathLst>
                <a:path w="12004" h="12005" extrusionOk="0">
                  <a:moveTo>
                    <a:pt x="10933" y="663"/>
                  </a:moveTo>
                  <a:cubicBezTo>
                    <a:pt x="11122" y="694"/>
                    <a:pt x="11311" y="852"/>
                    <a:pt x="11311" y="1009"/>
                  </a:cubicBezTo>
                  <a:lnTo>
                    <a:pt x="11311" y="1734"/>
                  </a:lnTo>
                  <a:lnTo>
                    <a:pt x="10366" y="1734"/>
                  </a:lnTo>
                  <a:lnTo>
                    <a:pt x="9106" y="663"/>
                  </a:lnTo>
                  <a:close/>
                  <a:moveTo>
                    <a:pt x="5136" y="694"/>
                  </a:moveTo>
                  <a:lnTo>
                    <a:pt x="6396" y="1765"/>
                  </a:lnTo>
                  <a:lnTo>
                    <a:pt x="4726" y="1765"/>
                  </a:lnTo>
                  <a:lnTo>
                    <a:pt x="3466" y="694"/>
                  </a:lnTo>
                  <a:close/>
                  <a:moveTo>
                    <a:pt x="7971" y="694"/>
                  </a:moveTo>
                  <a:lnTo>
                    <a:pt x="9232" y="1765"/>
                  </a:lnTo>
                  <a:lnTo>
                    <a:pt x="7562" y="1765"/>
                  </a:lnTo>
                  <a:lnTo>
                    <a:pt x="6302" y="694"/>
                  </a:lnTo>
                  <a:close/>
                  <a:moveTo>
                    <a:pt x="2363" y="663"/>
                  </a:moveTo>
                  <a:lnTo>
                    <a:pt x="4033" y="2080"/>
                  </a:lnTo>
                  <a:lnTo>
                    <a:pt x="2363" y="3498"/>
                  </a:lnTo>
                  <a:lnTo>
                    <a:pt x="694" y="3498"/>
                  </a:lnTo>
                  <a:lnTo>
                    <a:pt x="694" y="1009"/>
                  </a:lnTo>
                  <a:cubicBezTo>
                    <a:pt x="694" y="820"/>
                    <a:pt x="851" y="663"/>
                    <a:pt x="1040" y="663"/>
                  </a:cubicBezTo>
                  <a:close/>
                  <a:moveTo>
                    <a:pt x="6396" y="2427"/>
                  </a:moveTo>
                  <a:lnTo>
                    <a:pt x="5136" y="3498"/>
                  </a:lnTo>
                  <a:lnTo>
                    <a:pt x="3466" y="3498"/>
                  </a:lnTo>
                  <a:lnTo>
                    <a:pt x="4726" y="2427"/>
                  </a:lnTo>
                  <a:close/>
                  <a:moveTo>
                    <a:pt x="9200" y="2427"/>
                  </a:moveTo>
                  <a:lnTo>
                    <a:pt x="7940" y="3498"/>
                  </a:lnTo>
                  <a:lnTo>
                    <a:pt x="6239" y="3498"/>
                  </a:lnTo>
                  <a:lnTo>
                    <a:pt x="7499" y="2427"/>
                  </a:lnTo>
                  <a:close/>
                  <a:moveTo>
                    <a:pt x="11248" y="2427"/>
                  </a:moveTo>
                  <a:lnTo>
                    <a:pt x="11248" y="3498"/>
                  </a:lnTo>
                  <a:lnTo>
                    <a:pt x="9043" y="3498"/>
                  </a:lnTo>
                  <a:lnTo>
                    <a:pt x="10303" y="2427"/>
                  </a:lnTo>
                  <a:close/>
                  <a:moveTo>
                    <a:pt x="11311" y="4160"/>
                  </a:moveTo>
                  <a:lnTo>
                    <a:pt x="11311" y="10902"/>
                  </a:lnTo>
                  <a:cubicBezTo>
                    <a:pt x="11311" y="11091"/>
                    <a:pt x="11153" y="11248"/>
                    <a:pt x="10933" y="11248"/>
                  </a:cubicBezTo>
                  <a:lnTo>
                    <a:pt x="1072" y="11248"/>
                  </a:lnTo>
                  <a:cubicBezTo>
                    <a:pt x="851" y="11248"/>
                    <a:pt x="694" y="11091"/>
                    <a:pt x="694" y="10902"/>
                  </a:cubicBezTo>
                  <a:lnTo>
                    <a:pt x="694" y="4160"/>
                  </a:lnTo>
                  <a:close/>
                  <a:moveTo>
                    <a:pt x="1040" y="1"/>
                  </a:moveTo>
                  <a:cubicBezTo>
                    <a:pt x="473" y="1"/>
                    <a:pt x="1" y="474"/>
                    <a:pt x="1" y="1041"/>
                  </a:cubicBezTo>
                  <a:lnTo>
                    <a:pt x="1" y="10933"/>
                  </a:lnTo>
                  <a:cubicBezTo>
                    <a:pt x="1" y="11532"/>
                    <a:pt x="473" y="12004"/>
                    <a:pt x="1040" y="12004"/>
                  </a:cubicBezTo>
                  <a:lnTo>
                    <a:pt x="10933" y="12004"/>
                  </a:lnTo>
                  <a:cubicBezTo>
                    <a:pt x="11531" y="12004"/>
                    <a:pt x="12004" y="11532"/>
                    <a:pt x="12004" y="10933"/>
                  </a:cubicBezTo>
                  <a:lnTo>
                    <a:pt x="12004" y="3845"/>
                  </a:lnTo>
                  <a:lnTo>
                    <a:pt x="12004" y="1041"/>
                  </a:lnTo>
                  <a:cubicBezTo>
                    <a:pt x="11972" y="474"/>
                    <a:pt x="11500" y="1"/>
                    <a:pt x="10933" y="1"/>
                  </a:cubicBezTo>
                  <a:close/>
                </a:path>
              </a:pathLst>
            </a:custGeom>
            <a:grpFill/>
            <a:ln>
              <a:noFill/>
            </a:ln>
          </p:spPr>
          <p:txBody>
            <a:bodyPr spcFirstLastPara="1" wrap="square" lIns="121900" tIns="121900" rIns="121900" bIns="121900" anchor="ctr" anchorCtr="0">
              <a:noAutofit/>
            </a:bodyPr>
            <a:lstStyle/>
            <a:p>
              <a:endParaRPr sz="1865" dirty="0"/>
            </a:p>
          </p:txBody>
        </p:sp>
        <p:sp>
          <p:nvSpPr>
            <p:cNvPr id="10" name="Google Shape;5469;p51">
              <a:extLst>
                <a:ext uri="{FF2B5EF4-FFF2-40B4-BE49-F238E27FC236}">
                  <a16:creationId xmlns:a16="http://schemas.microsoft.com/office/drawing/2014/main" id="{AE9F08AE-B015-4973-AE3D-507E2B4C2B9C}"/>
                </a:ext>
              </a:extLst>
            </p:cNvPr>
            <p:cNvSpPr/>
            <p:nvPr/>
          </p:nvSpPr>
          <p:spPr>
            <a:xfrm>
              <a:off x="-49004150" y="2360100"/>
              <a:ext cx="17350" cy="17350"/>
            </a:xfrm>
            <a:custGeom>
              <a:avLst/>
              <a:gdLst/>
              <a:ahLst/>
              <a:cxnLst/>
              <a:rect l="l" t="t" r="r" b="b"/>
              <a:pathLst>
                <a:path w="694" h="694" extrusionOk="0">
                  <a:moveTo>
                    <a:pt x="347" y="1"/>
                  </a:moveTo>
                  <a:cubicBezTo>
                    <a:pt x="158" y="1"/>
                    <a:pt x="1" y="158"/>
                    <a:pt x="1" y="347"/>
                  </a:cubicBezTo>
                  <a:cubicBezTo>
                    <a:pt x="1" y="536"/>
                    <a:pt x="158" y="694"/>
                    <a:pt x="347" y="694"/>
                  </a:cubicBezTo>
                  <a:cubicBezTo>
                    <a:pt x="536" y="694"/>
                    <a:pt x="694" y="536"/>
                    <a:pt x="694" y="347"/>
                  </a:cubicBezTo>
                  <a:cubicBezTo>
                    <a:pt x="694" y="158"/>
                    <a:pt x="536" y="1"/>
                    <a:pt x="347" y="1"/>
                  </a:cubicBezTo>
                  <a:close/>
                </a:path>
              </a:pathLst>
            </a:custGeom>
            <a:grpFill/>
            <a:ln>
              <a:noFill/>
            </a:ln>
          </p:spPr>
          <p:txBody>
            <a:bodyPr spcFirstLastPara="1" wrap="square" lIns="121900" tIns="121900" rIns="121900" bIns="121900" anchor="ctr" anchorCtr="0">
              <a:noAutofit/>
            </a:bodyPr>
            <a:lstStyle/>
            <a:p>
              <a:endParaRPr sz="1865"/>
            </a:p>
          </p:txBody>
        </p:sp>
        <p:sp>
          <p:nvSpPr>
            <p:cNvPr id="11" name="Google Shape;5470;p51">
              <a:extLst>
                <a:ext uri="{FF2B5EF4-FFF2-40B4-BE49-F238E27FC236}">
                  <a16:creationId xmlns:a16="http://schemas.microsoft.com/office/drawing/2014/main" id="{E2C9BD2D-6AA8-42A2-A75F-D980D8243515}"/>
                </a:ext>
              </a:extLst>
            </p:cNvPr>
            <p:cNvSpPr/>
            <p:nvPr/>
          </p:nvSpPr>
          <p:spPr>
            <a:xfrm>
              <a:off x="-48925375" y="2465650"/>
              <a:ext cx="71700" cy="86650"/>
            </a:xfrm>
            <a:custGeom>
              <a:avLst/>
              <a:gdLst/>
              <a:ahLst/>
              <a:cxnLst/>
              <a:rect l="l" t="t" r="r" b="b"/>
              <a:pathLst>
                <a:path w="2868" h="3466" extrusionOk="0">
                  <a:moveTo>
                    <a:pt x="693" y="1040"/>
                  </a:moveTo>
                  <a:lnTo>
                    <a:pt x="1859" y="1796"/>
                  </a:lnTo>
                  <a:lnTo>
                    <a:pt x="693" y="2552"/>
                  </a:lnTo>
                  <a:lnTo>
                    <a:pt x="693" y="1040"/>
                  </a:lnTo>
                  <a:close/>
                  <a:moveTo>
                    <a:pt x="343" y="1"/>
                  </a:moveTo>
                  <a:cubicBezTo>
                    <a:pt x="167" y="1"/>
                    <a:pt x="0" y="141"/>
                    <a:pt x="0" y="347"/>
                  </a:cubicBezTo>
                  <a:lnTo>
                    <a:pt x="0" y="3151"/>
                  </a:lnTo>
                  <a:cubicBezTo>
                    <a:pt x="0" y="3333"/>
                    <a:pt x="165" y="3466"/>
                    <a:pt x="340" y="3466"/>
                  </a:cubicBezTo>
                  <a:cubicBezTo>
                    <a:pt x="407" y="3466"/>
                    <a:pt x="475" y="3446"/>
                    <a:pt x="536" y="3403"/>
                  </a:cubicBezTo>
                  <a:lnTo>
                    <a:pt x="2678" y="1985"/>
                  </a:lnTo>
                  <a:cubicBezTo>
                    <a:pt x="2867" y="1922"/>
                    <a:pt x="2867" y="1639"/>
                    <a:pt x="2678" y="1481"/>
                  </a:cubicBezTo>
                  <a:lnTo>
                    <a:pt x="536" y="63"/>
                  </a:lnTo>
                  <a:cubicBezTo>
                    <a:pt x="476" y="20"/>
                    <a:pt x="409" y="1"/>
                    <a:pt x="343" y="1"/>
                  </a:cubicBezTo>
                  <a:close/>
                </a:path>
              </a:pathLst>
            </a:custGeom>
            <a:grpFill/>
            <a:ln>
              <a:noFill/>
            </a:ln>
          </p:spPr>
          <p:txBody>
            <a:bodyPr spcFirstLastPara="1" wrap="square" lIns="121900" tIns="121900" rIns="121900" bIns="121900" anchor="ctr" anchorCtr="0">
              <a:noAutofit/>
            </a:bodyPr>
            <a:lstStyle/>
            <a:p>
              <a:endParaRPr sz="1865"/>
            </a:p>
          </p:txBody>
        </p:sp>
        <p:sp>
          <p:nvSpPr>
            <p:cNvPr id="12" name="Google Shape;5471;p51">
              <a:extLst>
                <a:ext uri="{FF2B5EF4-FFF2-40B4-BE49-F238E27FC236}">
                  <a16:creationId xmlns:a16="http://schemas.microsoft.com/office/drawing/2014/main" id="{7371FC55-1CA2-45D2-9BB7-7240BBB120EF}"/>
                </a:ext>
              </a:extLst>
            </p:cNvPr>
            <p:cNvSpPr/>
            <p:nvPr/>
          </p:nvSpPr>
          <p:spPr>
            <a:xfrm>
              <a:off x="-48977350" y="2431000"/>
              <a:ext cx="157525" cy="157550"/>
            </a:xfrm>
            <a:custGeom>
              <a:avLst/>
              <a:gdLst/>
              <a:ahLst/>
              <a:cxnLst/>
              <a:rect l="l" t="t" r="r" b="b"/>
              <a:pathLst>
                <a:path w="6301" h="6302" extrusionOk="0">
                  <a:moveTo>
                    <a:pt x="3151" y="756"/>
                  </a:moveTo>
                  <a:cubicBezTo>
                    <a:pt x="4474" y="756"/>
                    <a:pt x="5576" y="1859"/>
                    <a:pt x="5576" y="3182"/>
                  </a:cubicBezTo>
                  <a:cubicBezTo>
                    <a:pt x="5608" y="4537"/>
                    <a:pt x="4537" y="5640"/>
                    <a:pt x="3151" y="5640"/>
                  </a:cubicBezTo>
                  <a:cubicBezTo>
                    <a:pt x="1796" y="5640"/>
                    <a:pt x="693" y="4537"/>
                    <a:pt x="693" y="3182"/>
                  </a:cubicBezTo>
                  <a:cubicBezTo>
                    <a:pt x="693" y="1859"/>
                    <a:pt x="1796" y="756"/>
                    <a:pt x="3151" y="756"/>
                  </a:cubicBezTo>
                  <a:close/>
                  <a:moveTo>
                    <a:pt x="3151" y="0"/>
                  </a:moveTo>
                  <a:cubicBezTo>
                    <a:pt x="1418" y="0"/>
                    <a:pt x="0" y="1418"/>
                    <a:pt x="0" y="3151"/>
                  </a:cubicBezTo>
                  <a:cubicBezTo>
                    <a:pt x="0" y="4883"/>
                    <a:pt x="1418" y="6301"/>
                    <a:pt x="3151" y="6301"/>
                  </a:cubicBezTo>
                  <a:cubicBezTo>
                    <a:pt x="4883" y="6301"/>
                    <a:pt x="6301" y="4883"/>
                    <a:pt x="6301" y="3151"/>
                  </a:cubicBezTo>
                  <a:cubicBezTo>
                    <a:pt x="6301" y="1418"/>
                    <a:pt x="4915" y="0"/>
                    <a:pt x="3151" y="0"/>
                  </a:cubicBezTo>
                  <a:close/>
                </a:path>
              </a:pathLst>
            </a:custGeom>
            <a:grpFill/>
            <a:ln>
              <a:noFill/>
            </a:ln>
          </p:spPr>
          <p:txBody>
            <a:bodyPr spcFirstLastPara="1" wrap="square" lIns="121900" tIns="121900" rIns="121900" bIns="121900" anchor="ctr" anchorCtr="0">
              <a:noAutofit/>
            </a:bodyPr>
            <a:lstStyle/>
            <a:p>
              <a:endParaRPr sz="1865"/>
            </a:p>
          </p:txBody>
        </p:sp>
      </p:grpSp>
      <p:grpSp>
        <p:nvGrpSpPr>
          <p:cNvPr id="20" name="Google Shape;5403;p51">
            <a:extLst>
              <a:ext uri="{FF2B5EF4-FFF2-40B4-BE49-F238E27FC236}">
                <a16:creationId xmlns:a16="http://schemas.microsoft.com/office/drawing/2014/main" id="{20CE2E11-2C23-4A4E-816E-2858A83A6FE5}"/>
              </a:ext>
            </a:extLst>
          </p:cNvPr>
          <p:cNvGrpSpPr/>
          <p:nvPr/>
        </p:nvGrpSpPr>
        <p:grpSpPr>
          <a:xfrm>
            <a:off x="1174559" y="5426831"/>
            <a:ext cx="676935" cy="614018"/>
            <a:chOff x="-46033225" y="1982825"/>
            <a:chExt cx="300900" cy="263900"/>
          </a:xfrm>
          <a:solidFill>
            <a:srgbClr val="00B0F0"/>
          </a:solidFill>
        </p:grpSpPr>
        <p:sp>
          <p:nvSpPr>
            <p:cNvPr id="21" name="Google Shape;5404;p51">
              <a:extLst>
                <a:ext uri="{FF2B5EF4-FFF2-40B4-BE49-F238E27FC236}">
                  <a16:creationId xmlns:a16="http://schemas.microsoft.com/office/drawing/2014/main" id="{58834EEC-65C3-4E9B-A53D-4CC635C8ADBA}"/>
                </a:ext>
              </a:extLst>
            </p:cNvPr>
            <p:cNvSpPr/>
            <p:nvPr/>
          </p:nvSpPr>
          <p:spPr>
            <a:xfrm>
              <a:off x="-45962325" y="2053725"/>
              <a:ext cx="157525" cy="157550"/>
            </a:xfrm>
            <a:custGeom>
              <a:avLst/>
              <a:gdLst/>
              <a:ahLst/>
              <a:cxnLst/>
              <a:rect l="l" t="t" r="r" b="b"/>
              <a:pathLst>
                <a:path w="6301" h="6302" extrusionOk="0">
                  <a:moveTo>
                    <a:pt x="3151" y="725"/>
                  </a:moveTo>
                  <a:cubicBezTo>
                    <a:pt x="4505" y="725"/>
                    <a:pt x="5608" y="1828"/>
                    <a:pt x="5608" y="3151"/>
                  </a:cubicBezTo>
                  <a:cubicBezTo>
                    <a:pt x="5608" y="4506"/>
                    <a:pt x="4505" y="5608"/>
                    <a:pt x="3151" y="5608"/>
                  </a:cubicBezTo>
                  <a:cubicBezTo>
                    <a:pt x="1827" y="5608"/>
                    <a:pt x="725" y="4474"/>
                    <a:pt x="725" y="3151"/>
                  </a:cubicBezTo>
                  <a:cubicBezTo>
                    <a:pt x="725" y="1828"/>
                    <a:pt x="1827" y="725"/>
                    <a:pt x="3151" y="725"/>
                  </a:cubicBezTo>
                  <a:close/>
                  <a:moveTo>
                    <a:pt x="3151" y="0"/>
                  </a:moveTo>
                  <a:cubicBezTo>
                    <a:pt x="1418" y="0"/>
                    <a:pt x="0" y="1418"/>
                    <a:pt x="0" y="3151"/>
                  </a:cubicBezTo>
                  <a:cubicBezTo>
                    <a:pt x="0" y="4884"/>
                    <a:pt x="1418" y="6301"/>
                    <a:pt x="3151" y="6301"/>
                  </a:cubicBezTo>
                  <a:cubicBezTo>
                    <a:pt x="4883" y="6301"/>
                    <a:pt x="6301" y="4884"/>
                    <a:pt x="6301" y="3151"/>
                  </a:cubicBezTo>
                  <a:cubicBezTo>
                    <a:pt x="6301" y="1418"/>
                    <a:pt x="4883" y="0"/>
                    <a:pt x="3151" y="0"/>
                  </a:cubicBezTo>
                  <a:close/>
                </a:path>
              </a:pathLst>
            </a:custGeom>
            <a:grpFill/>
            <a:ln>
              <a:noFill/>
            </a:ln>
          </p:spPr>
          <p:txBody>
            <a:bodyPr spcFirstLastPara="1" wrap="square" lIns="121900" tIns="121900" rIns="121900" bIns="121900" anchor="ctr" anchorCtr="0">
              <a:noAutofit/>
            </a:bodyPr>
            <a:lstStyle/>
            <a:p>
              <a:endParaRPr sz="1865"/>
            </a:p>
          </p:txBody>
        </p:sp>
        <p:sp>
          <p:nvSpPr>
            <p:cNvPr id="22" name="Google Shape;5405;p51">
              <a:extLst>
                <a:ext uri="{FF2B5EF4-FFF2-40B4-BE49-F238E27FC236}">
                  <a16:creationId xmlns:a16="http://schemas.microsoft.com/office/drawing/2014/main" id="{3F53789D-2921-43A5-8FB0-24CE91234219}"/>
                </a:ext>
              </a:extLst>
            </p:cNvPr>
            <p:cNvSpPr/>
            <p:nvPr/>
          </p:nvSpPr>
          <p:spPr>
            <a:xfrm>
              <a:off x="-45927675" y="2088375"/>
              <a:ext cx="89025" cy="88250"/>
            </a:xfrm>
            <a:custGeom>
              <a:avLst/>
              <a:gdLst/>
              <a:ahLst/>
              <a:cxnLst/>
              <a:rect l="l" t="t" r="r" b="b"/>
              <a:pathLst>
                <a:path w="3561" h="3530" extrusionOk="0">
                  <a:moveTo>
                    <a:pt x="1765" y="694"/>
                  </a:moveTo>
                  <a:cubicBezTo>
                    <a:pt x="2363" y="694"/>
                    <a:pt x="2836" y="1166"/>
                    <a:pt x="2836" y="1765"/>
                  </a:cubicBezTo>
                  <a:cubicBezTo>
                    <a:pt x="2804" y="2363"/>
                    <a:pt x="2332" y="2836"/>
                    <a:pt x="1765" y="2836"/>
                  </a:cubicBezTo>
                  <a:cubicBezTo>
                    <a:pt x="1197" y="2836"/>
                    <a:pt x="725" y="2363"/>
                    <a:pt x="725" y="1765"/>
                  </a:cubicBezTo>
                  <a:cubicBezTo>
                    <a:pt x="725" y="1166"/>
                    <a:pt x="1197" y="694"/>
                    <a:pt x="1765" y="694"/>
                  </a:cubicBezTo>
                  <a:close/>
                  <a:moveTo>
                    <a:pt x="1765" y="1"/>
                  </a:moveTo>
                  <a:cubicBezTo>
                    <a:pt x="788" y="1"/>
                    <a:pt x="0" y="788"/>
                    <a:pt x="0" y="1765"/>
                  </a:cubicBezTo>
                  <a:cubicBezTo>
                    <a:pt x="0" y="2741"/>
                    <a:pt x="788" y="3529"/>
                    <a:pt x="1765" y="3529"/>
                  </a:cubicBezTo>
                  <a:cubicBezTo>
                    <a:pt x="2773" y="3529"/>
                    <a:pt x="3560" y="2741"/>
                    <a:pt x="3560" y="1765"/>
                  </a:cubicBezTo>
                  <a:cubicBezTo>
                    <a:pt x="3497" y="788"/>
                    <a:pt x="2710" y="1"/>
                    <a:pt x="1765" y="1"/>
                  </a:cubicBezTo>
                  <a:close/>
                </a:path>
              </a:pathLst>
            </a:custGeom>
            <a:grpFill/>
            <a:ln>
              <a:noFill/>
            </a:ln>
          </p:spPr>
          <p:txBody>
            <a:bodyPr spcFirstLastPara="1" wrap="square" lIns="121900" tIns="121900" rIns="121900" bIns="121900" anchor="ctr" anchorCtr="0">
              <a:noAutofit/>
            </a:bodyPr>
            <a:lstStyle/>
            <a:p>
              <a:endParaRPr sz="1865" dirty="0"/>
            </a:p>
          </p:txBody>
        </p:sp>
        <p:sp>
          <p:nvSpPr>
            <p:cNvPr id="23" name="Google Shape;5406;p51">
              <a:extLst>
                <a:ext uri="{FF2B5EF4-FFF2-40B4-BE49-F238E27FC236}">
                  <a16:creationId xmlns:a16="http://schemas.microsoft.com/office/drawing/2014/main" id="{6EABFCA2-747D-480A-BD45-1C342D15D333}"/>
                </a:ext>
              </a:extLst>
            </p:cNvPr>
            <p:cNvSpPr/>
            <p:nvPr/>
          </p:nvSpPr>
          <p:spPr>
            <a:xfrm>
              <a:off x="-46033225" y="1982825"/>
              <a:ext cx="300900" cy="263900"/>
            </a:xfrm>
            <a:custGeom>
              <a:avLst/>
              <a:gdLst/>
              <a:ahLst/>
              <a:cxnLst/>
              <a:rect l="l" t="t" r="r" b="b"/>
              <a:pathLst>
                <a:path w="12036" h="10556" extrusionOk="0">
                  <a:moveTo>
                    <a:pt x="7184" y="726"/>
                  </a:moveTo>
                  <a:lnTo>
                    <a:pt x="7530" y="1419"/>
                  </a:lnTo>
                  <a:lnTo>
                    <a:pt x="4474" y="1419"/>
                  </a:lnTo>
                  <a:lnTo>
                    <a:pt x="4821" y="726"/>
                  </a:lnTo>
                  <a:close/>
                  <a:moveTo>
                    <a:pt x="694" y="3750"/>
                  </a:moveTo>
                  <a:lnTo>
                    <a:pt x="1387" y="4097"/>
                  </a:lnTo>
                  <a:lnTo>
                    <a:pt x="1387" y="7877"/>
                  </a:lnTo>
                  <a:lnTo>
                    <a:pt x="694" y="8224"/>
                  </a:lnTo>
                  <a:lnTo>
                    <a:pt x="694" y="3750"/>
                  </a:lnTo>
                  <a:close/>
                  <a:moveTo>
                    <a:pt x="11279" y="3750"/>
                  </a:moveTo>
                  <a:lnTo>
                    <a:pt x="11279" y="8224"/>
                  </a:lnTo>
                  <a:lnTo>
                    <a:pt x="10555" y="7877"/>
                  </a:lnTo>
                  <a:lnTo>
                    <a:pt x="10555" y="4097"/>
                  </a:lnTo>
                  <a:lnTo>
                    <a:pt x="11279" y="3750"/>
                  </a:lnTo>
                  <a:close/>
                  <a:moveTo>
                    <a:pt x="10933" y="2175"/>
                  </a:moveTo>
                  <a:cubicBezTo>
                    <a:pt x="11122" y="2175"/>
                    <a:pt x="11279" y="2332"/>
                    <a:pt x="11279" y="2521"/>
                  </a:cubicBezTo>
                  <a:lnTo>
                    <a:pt x="11279" y="2994"/>
                  </a:lnTo>
                  <a:lnTo>
                    <a:pt x="10051" y="3592"/>
                  </a:lnTo>
                  <a:cubicBezTo>
                    <a:pt x="9925" y="3655"/>
                    <a:pt x="9862" y="3781"/>
                    <a:pt x="9862" y="3908"/>
                  </a:cubicBezTo>
                  <a:lnTo>
                    <a:pt x="9862" y="8098"/>
                  </a:lnTo>
                  <a:cubicBezTo>
                    <a:pt x="9862" y="8224"/>
                    <a:pt x="9925" y="8350"/>
                    <a:pt x="10051" y="8444"/>
                  </a:cubicBezTo>
                  <a:lnTo>
                    <a:pt x="11279" y="9011"/>
                  </a:lnTo>
                  <a:lnTo>
                    <a:pt x="11279" y="9484"/>
                  </a:lnTo>
                  <a:cubicBezTo>
                    <a:pt x="11279" y="9704"/>
                    <a:pt x="11122" y="9830"/>
                    <a:pt x="10933" y="9830"/>
                  </a:cubicBezTo>
                  <a:lnTo>
                    <a:pt x="1040" y="9830"/>
                  </a:lnTo>
                  <a:cubicBezTo>
                    <a:pt x="851" y="9830"/>
                    <a:pt x="694" y="9673"/>
                    <a:pt x="694" y="9484"/>
                  </a:cubicBezTo>
                  <a:lnTo>
                    <a:pt x="694" y="9011"/>
                  </a:lnTo>
                  <a:lnTo>
                    <a:pt x="1891" y="8444"/>
                  </a:lnTo>
                  <a:cubicBezTo>
                    <a:pt x="2017" y="8350"/>
                    <a:pt x="2111" y="8224"/>
                    <a:pt x="2111" y="8098"/>
                  </a:cubicBezTo>
                  <a:lnTo>
                    <a:pt x="2111" y="3908"/>
                  </a:lnTo>
                  <a:cubicBezTo>
                    <a:pt x="2111" y="3781"/>
                    <a:pt x="2017" y="3655"/>
                    <a:pt x="1891" y="3592"/>
                  </a:cubicBezTo>
                  <a:lnTo>
                    <a:pt x="694" y="2994"/>
                  </a:lnTo>
                  <a:lnTo>
                    <a:pt x="694" y="2521"/>
                  </a:lnTo>
                  <a:cubicBezTo>
                    <a:pt x="694" y="2332"/>
                    <a:pt x="851" y="2175"/>
                    <a:pt x="1040" y="2175"/>
                  </a:cubicBezTo>
                  <a:close/>
                  <a:moveTo>
                    <a:pt x="4632" y="1"/>
                  </a:moveTo>
                  <a:cubicBezTo>
                    <a:pt x="4506" y="1"/>
                    <a:pt x="4380" y="95"/>
                    <a:pt x="4317" y="190"/>
                  </a:cubicBezTo>
                  <a:lnTo>
                    <a:pt x="3718" y="1419"/>
                  </a:lnTo>
                  <a:lnTo>
                    <a:pt x="2143" y="1419"/>
                  </a:lnTo>
                  <a:lnTo>
                    <a:pt x="2143" y="1072"/>
                  </a:lnTo>
                  <a:cubicBezTo>
                    <a:pt x="2143" y="883"/>
                    <a:pt x="1985" y="694"/>
                    <a:pt x="1796" y="694"/>
                  </a:cubicBezTo>
                  <a:cubicBezTo>
                    <a:pt x="1576" y="694"/>
                    <a:pt x="1418" y="883"/>
                    <a:pt x="1418" y="1072"/>
                  </a:cubicBezTo>
                  <a:lnTo>
                    <a:pt x="1418" y="1419"/>
                  </a:lnTo>
                  <a:lnTo>
                    <a:pt x="1072" y="1419"/>
                  </a:lnTo>
                  <a:cubicBezTo>
                    <a:pt x="473" y="1419"/>
                    <a:pt x="1" y="1891"/>
                    <a:pt x="1" y="2490"/>
                  </a:cubicBezTo>
                  <a:lnTo>
                    <a:pt x="1" y="9484"/>
                  </a:lnTo>
                  <a:cubicBezTo>
                    <a:pt x="1" y="10082"/>
                    <a:pt x="473" y="10555"/>
                    <a:pt x="1072" y="10555"/>
                  </a:cubicBezTo>
                  <a:lnTo>
                    <a:pt x="10964" y="10555"/>
                  </a:lnTo>
                  <a:cubicBezTo>
                    <a:pt x="11563" y="10555"/>
                    <a:pt x="12035" y="10082"/>
                    <a:pt x="12035" y="9484"/>
                  </a:cubicBezTo>
                  <a:lnTo>
                    <a:pt x="12035" y="2490"/>
                  </a:lnTo>
                  <a:cubicBezTo>
                    <a:pt x="12004" y="1891"/>
                    <a:pt x="11500" y="1419"/>
                    <a:pt x="10933" y="1419"/>
                  </a:cubicBezTo>
                  <a:lnTo>
                    <a:pt x="8318" y="1419"/>
                  </a:lnTo>
                  <a:lnTo>
                    <a:pt x="7719" y="190"/>
                  </a:lnTo>
                  <a:cubicBezTo>
                    <a:pt x="7656" y="95"/>
                    <a:pt x="7530" y="1"/>
                    <a:pt x="7404" y="1"/>
                  </a:cubicBezTo>
                  <a:close/>
                </a:path>
              </a:pathLst>
            </a:custGeom>
            <a:grp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1883184917"/>
      </p:ext>
    </p:extLst>
  </p:cSld>
  <p:clrMapOvr>
    <a:masterClrMapping/>
  </p:clrMapOvr>
  <mc:AlternateContent xmlns:mc="http://schemas.openxmlformats.org/markup-compatibility/2006" xmlns:p14="http://schemas.microsoft.com/office/powerpoint/2010/main">
    <mc:Choice Requires="p14">
      <p:transition p14:dur="10" advTm="127231"/>
    </mc:Choice>
    <mc:Fallback xmlns="">
      <p:transition advTm="127231"/>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a:t>مدخلات تكنولوجيا المعلومات تشير إلى الأدوات والتقنيات التي يتم استخدامها في مجال التعليم والتدريس لتعزيز وتحسين عمليات التعلم والتواصل. تشمل هذه المدخلات الأجهزة الإلكترونية مثل الحواسيب والهواتف الذكية والأجهزة اللوحية، والبرمجيات التعليمية، والشبكات الاجتماعية، والإنترنت والموارد الإلكترونية، وتطبيقات الويب والتطبيقات المحمولة الموجهة للتعلم، والتجارب التفاعلية، وغيرها من الأدوات التقنية التي يمكن استخدامها لتعزيز عملية التعليم وتحقيق أهداف التعلم.</a:t>
            </a:r>
          </a:p>
          <a:p>
            <a:pPr algn="ctr"/>
            <a:endParaRPr lang="ar-SA" dirty="0"/>
          </a:p>
          <a:p>
            <a:pPr algn="ctr"/>
            <a:r>
              <a:rPr lang="ar-SA" dirty="0"/>
              <a:t>مصدر:</a:t>
            </a:r>
          </a:p>
          <a:p>
            <a:pPr algn="ctr"/>
            <a:r>
              <a:rPr lang="en-US" dirty="0"/>
              <a:t>ITU (International Telecommunication Union). (2018). "ICTs in Education." Retrieved from: https://www.itu.int/en/ITU-D/Statistics/Pages/publications/ict-facts-2017.aspx</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420826" y="2040273"/>
            <a:ext cx="9426243" cy="402674"/>
          </a:xfrm>
          <a:prstGeom prst="rect">
            <a:avLst/>
          </a:prstGeom>
          <a:noFill/>
        </p:spPr>
        <p:txBody>
          <a:bodyPr wrap="square" rtlCol="0">
            <a:spAutoFit/>
          </a:bodyPr>
          <a:lstStyle/>
          <a:p>
            <a:pPr algn="just" rtl="1">
              <a:lnSpc>
                <a:spcPts val="2720"/>
              </a:lnSpc>
              <a:spcBef>
                <a:spcPts val="600"/>
              </a:spcBef>
              <a:spcAft>
                <a:spcPts val="1800"/>
              </a:spcAft>
            </a:pPr>
            <a:r>
              <a:rPr lang="ar-SA" sz="1600" dirty="0">
                <a:latin typeface="Alexandria Light" pitchFamily="2" charset="-78"/>
                <a:cs typeface="Alexandria Light" pitchFamily="2" charset="-78"/>
              </a:rPr>
              <a:t>      </a:t>
            </a: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4364A12-B773-40FF-9ABF-33539D226A2F}"/>
              </a:ext>
            </a:extLst>
          </p:cNvPr>
          <p:cNvSpPr txBox="1"/>
          <p:nvPr/>
        </p:nvSpPr>
        <p:spPr>
          <a:xfrm>
            <a:off x="1344931" y="2040273"/>
            <a:ext cx="9862239" cy="4307589"/>
          </a:xfrm>
          <a:prstGeom prst="rect">
            <a:avLst/>
          </a:prstGeom>
          <a:noFill/>
        </p:spPr>
        <p:txBody>
          <a:bodyPr wrap="square" rtlCol="1">
            <a:spAutoFit/>
          </a:bodyPr>
          <a:lstStyle/>
          <a:p>
            <a:pPr algn="just" rtl="1">
              <a:lnSpc>
                <a:spcPts val="2720"/>
              </a:lnSpc>
              <a:spcAft>
                <a:spcPts val="1800"/>
              </a:spcAft>
            </a:pPr>
            <a:r>
              <a:rPr lang="ar-SA" sz="1600" dirty="0">
                <a:effectLst/>
                <a:latin typeface="Alexandria Light" pitchFamily="2" charset="-78"/>
                <a:ea typeface="Calibri" panose="020F0502020204030204" pitchFamily="34" charset="0"/>
                <a:cs typeface="Alexandria Light" pitchFamily="2" charset="-78"/>
              </a:rPr>
              <a:t>     وقد أدى التطور الكبير في مجال تقنيات المعلومات وازدياد استخدام الأجهزة الإلكترونية إلى ظهور مصطلح جديد في قطاع التعليم </a:t>
            </a:r>
            <a:r>
              <a:rPr lang="ar-SA" sz="1600" dirty="0">
                <a:latin typeface="Alexandria Light" pitchFamily="2" charset="-78"/>
                <a:ea typeface="Calibri" panose="020F0502020204030204" pitchFamily="34" charset="0"/>
                <a:cs typeface="Alexandria Light" pitchFamily="2" charset="-78"/>
              </a:rPr>
              <a:t>و</a:t>
            </a:r>
            <a:r>
              <a:rPr lang="ar-SA" sz="1600" dirty="0">
                <a:effectLst/>
                <a:latin typeface="Alexandria Light" pitchFamily="2" charset="-78"/>
                <a:ea typeface="Calibri" panose="020F0502020204030204" pitchFamily="34" charset="0"/>
                <a:cs typeface="Alexandria Light" pitchFamily="2" charset="-78"/>
              </a:rPr>
              <a:t>أُطلق عليه </a:t>
            </a:r>
            <a:r>
              <a:rPr lang="en-US" sz="1600" dirty="0">
                <a:effectLst/>
                <a:latin typeface="Alexandria Light" pitchFamily="2" charset="-78"/>
                <a:ea typeface="Calibri" panose="020F0502020204030204" pitchFamily="34" charset="0"/>
                <a:cs typeface="Alexandria Light" pitchFamily="2" charset="-78"/>
              </a:rPr>
              <a:t>Mobile Learning</a:t>
            </a:r>
            <a:r>
              <a:rPr lang="ar-SA" sz="1600" dirty="0">
                <a:effectLst/>
                <a:latin typeface="Alexandria Light" pitchFamily="2" charset="-78"/>
                <a:ea typeface="Calibri" panose="020F0502020204030204" pitchFamily="34" charset="0"/>
                <a:cs typeface="Alexandria Light" pitchFamily="2" charset="-78"/>
              </a:rPr>
              <a:t> أو</a:t>
            </a:r>
            <a:r>
              <a:rPr lang="en-US" sz="1600" dirty="0">
                <a:effectLst/>
                <a:latin typeface="Alexandria Light" pitchFamily="2" charset="-78"/>
                <a:ea typeface="Calibri" panose="020F0502020204030204" pitchFamily="34" charset="0"/>
                <a:cs typeface="Alexandria Light" pitchFamily="2" charset="-78"/>
              </a:rPr>
              <a:t>m-Learning </a:t>
            </a:r>
            <a:r>
              <a:rPr lang="ar-SA" sz="1600" dirty="0">
                <a:effectLst/>
                <a:latin typeface="Alexandria Light" pitchFamily="2" charset="-78"/>
                <a:ea typeface="Calibri" panose="020F0502020204030204" pitchFamily="34" charset="0"/>
                <a:cs typeface="Alexandria Light" pitchFamily="2" charset="-78"/>
              </a:rPr>
              <a:t>، أي التعلّم بالنقال أو التعلم بالجوال أو التعلم بالمحمول، يشير إلى استخدام الأجهزة المحمولة في عملية التعليم، وهذا الأسلوب متعلق إلى حد كبير بالتعليم الإلكتروني والتعليم من بعد ويركز هذا المصطلح على استخدام التقنيات المتوفرة بأجهزة الاتصالات اللاسلكية لتوصيل المعلومة خارج قاعات التدريس.</a:t>
            </a:r>
          </a:p>
          <a:p>
            <a:pPr algn="just" rtl="1">
              <a:lnSpc>
                <a:spcPts val="2720"/>
              </a:lnSpc>
              <a:spcAft>
                <a:spcPts val="1800"/>
              </a:spcAft>
            </a:pPr>
            <a:r>
              <a:rPr lang="ar-SA" sz="1600" dirty="0">
                <a:latin typeface="Alexandria Light" pitchFamily="2" charset="-78"/>
                <a:ea typeface="Calibri" panose="020F0502020204030204" pitchFamily="34" charset="0"/>
                <a:cs typeface="Alexandria Light" pitchFamily="2" charset="-78"/>
              </a:rPr>
              <a:t>    </a:t>
            </a:r>
            <a:r>
              <a:rPr lang="ar-SA" sz="1600" dirty="0">
                <a:effectLst/>
                <a:latin typeface="Alexandria Light" pitchFamily="2" charset="-78"/>
                <a:ea typeface="Calibri" panose="020F0502020204030204" pitchFamily="34" charset="0"/>
                <a:cs typeface="Alexandria Light" pitchFamily="2" charset="-78"/>
              </a:rPr>
              <a:t>. وقد قدم الباحثون تعريفات عديدة له منها أنه: "شكل من أشكال التعلم عن بعد يتم من خلال استخدام الأجهزة اللاسلكية الصغيرة والمحمولة يدوياً مثل الهواتف النقالة  </a:t>
            </a:r>
            <a:r>
              <a:rPr lang="en-US" sz="1600" dirty="0">
                <a:effectLst/>
                <a:latin typeface="Alexandria Light" pitchFamily="2" charset="-78"/>
                <a:ea typeface="Calibri" panose="020F0502020204030204" pitchFamily="34" charset="0"/>
                <a:cs typeface="Alexandria Light" pitchFamily="2" charset="-78"/>
              </a:rPr>
              <a:t>Mobile Phones</a:t>
            </a:r>
            <a:r>
              <a:rPr lang="ar-SA" sz="1600" dirty="0">
                <a:effectLst/>
                <a:latin typeface="Alexandria Light" pitchFamily="2" charset="-78"/>
                <a:ea typeface="Calibri" panose="020F0502020204030204" pitchFamily="34" charset="0"/>
                <a:cs typeface="Alexandria Light" pitchFamily="2" charset="-78"/>
              </a:rPr>
              <a:t>، والمساعدات الرقمية الشخصية </a:t>
            </a:r>
            <a:r>
              <a:rPr lang="en-US" sz="1600" dirty="0">
                <a:effectLst/>
                <a:latin typeface="Alexandria Light" pitchFamily="2" charset="-78"/>
                <a:ea typeface="Calibri" panose="020F0502020204030204" pitchFamily="34" charset="0"/>
                <a:cs typeface="Alexandria Light" pitchFamily="2" charset="-78"/>
              </a:rPr>
              <a:t>PDAs</a:t>
            </a:r>
            <a:r>
              <a:rPr lang="ar-SA" sz="1600" dirty="0">
                <a:effectLst/>
                <a:latin typeface="Alexandria Light" pitchFamily="2" charset="-78"/>
                <a:ea typeface="Calibri" panose="020F0502020204030204" pitchFamily="34" charset="0"/>
                <a:cs typeface="Alexandria Light" pitchFamily="2" charset="-78"/>
              </a:rPr>
              <a:t>، والهواتف الذكية  </a:t>
            </a:r>
            <a:r>
              <a:rPr lang="en-US" sz="1600" dirty="0">
                <a:effectLst/>
                <a:latin typeface="Alexandria Light" pitchFamily="2" charset="-78"/>
                <a:ea typeface="Calibri" panose="020F0502020204030204" pitchFamily="34" charset="0"/>
                <a:cs typeface="Alexandria Light" pitchFamily="2" charset="-78"/>
              </a:rPr>
              <a:t>Smart phones</a:t>
            </a:r>
            <a:r>
              <a:rPr lang="ar-SA" sz="1600" dirty="0">
                <a:effectLst/>
                <a:latin typeface="Alexandria Light" pitchFamily="2" charset="-78"/>
                <a:ea typeface="Calibri" panose="020F0502020204030204" pitchFamily="34" charset="0"/>
                <a:cs typeface="Alexandria Light" pitchFamily="2" charset="-78"/>
              </a:rPr>
              <a:t>، والحاسبات الشخصية الصغيرة  </a:t>
            </a:r>
            <a:r>
              <a:rPr lang="en-US" sz="1600" dirty="0">
                <a:effectLst/>
                <a:latin typeface="Alexandria Light" pitchFamily="2" charset="-78"/>
                <a:ea typeface="Calibri" panose="020F0502020204030204" pitchFamily="34" charset="0"/>
                <a:cs typeface="Alexandria Light" pitchFamily="2" charset="-78"/>
              </a:rPr>
              <a:t>Tablet PCs</a:t>
            </a:r>
            <a:r>
              <a:rPr lang="ar-SA" sz="1600" dirty="0">
                <a:effectLst/>
                <a:latin typeface="Alexandria Light" pitchFamily="2" charset="-78"/>
                <a:ea typeface="Calibri" panose="020F0502020204030204" pitchFamily="34" charset="0"/>
                <a:cs typeface="Alexandria Light" pitchFamily="2" charset="-78"/>
              </a:rPr>
              <a:t>، لتحقيق المرونة والتفاعل في عمليتي التدريس والتعلم في أي وقت وفي أي مكان". </a:t>
            </a:r>
            <a:r>
              <a:rPr lang="ar-SA" sz="1600" dirty="0">
                <a:solidFill>
                  <a:srgbClr val="00B0F0"/>
                </a:solidFill>
                <a:latin typeface="Alexandria Light" pitchFamily="2" charset="-78"/>
                <a:ea typeface="Calibri" panose="020F0502020204030204" pitchFamily="34" charset="0"/>
                <a:cs typeface="Alexandria Light" pitchFamily="2" charset="-78"/>
              </a:rPr>
              <a:t>والسؤال ما التقنيات اللاسلكية التي يمكن استخدامها في التعلم المتنقل؟</a:t>
            </a:r>
            <a:endParaRPr lang="ar-SA" sz="1600" dirty="0">
              <a:solidFill>
                <a:srgbClr val="00B0F0"/>
              </a:solidFill>
              <a:effectLst/>
              <a:latin typeface="Alexandria Light" pitchFamily="2" charset="-78"/>
              <a:ea typeface="Calibri" panose="020F0502020204030204" pitchFamily="34" charset="0"/>
              <a:cs typeface="Alexandria Light" pitchFamily="2" charset="-78"/>
            </a:endParaRPr>
          </a:p>
          <a:p>
            <a:pPr algn="just" rtl="1">
              <a:lnSpc>
                <a:spcPts val="2520"/>
              </a:lnSpc>
              <a:spcAft>
                <a:spcPts val="1800"/>
              </a:spcAft>
            </a:pPr>
            <a:endParaRPr lang="en-US" sz="1600" dirty="0">
              <a:effectLst/>
              <a:latin typeface="Alexandria Light" pitchFamily="2" charset="-78"/>
              <a:ea typeface="Calibri" panose="020F0502020204030204" pitchFamily="34" charset="0"/>
              <a:cs typeface="Alexandria Light" pitchFamily="2" charset="-78"/>
            </a:endParaRPr>
          </a:p>
        </p:txBody>
      </p:sp>
      <p:sp>
        <p:nvSpPr>
          <p:cNvPr id="9" name="مربع نص 8">
            <a:extLst>
              <a:ext uri="{FF2B5EF4-FFF2-40B4-BE49-F238E27FC236}">
                <a16:creationId xmlns:a16="http://schemas.microsoft.com/office/drawing/2014/main" id="{9A09B2F2-C49A-4400-8642-3CD90B9AF76B}"/>
              </a:ext>
            </a:extLst>
          </p:cNvPr>
          <p:cNvSpPr txBox="1"/>
          <p:nvPr/>
        </p:nvSpPr>
        <p:spPr>
          <a:xfrm>
            <a:off x="2468880" y="1107996"/>
            <a:ext cx="5247598" cy="400110"/>
          </a:xfrm>
          <a:prstGeom prst="rect">
            <a:avLst/>
          </a:prstGeom>
          <a:noFill/>
        </p:spPr>
        <p:txBody>
          <a:bodyPr wrap="square">
            <a:spAutoFit/>
          </a:bodyPr>
          <a:lstStyle/>
          <a:p>
            <a:pPr algn="ctr"/>
            <a:r>
              <a:rPr lang="ar-SA" sz="2000" dirty="0">
                <a:latin typeface="Alexandria Medium" pitchFamily="2" charset="-78"/>
                <a:cs typeface="Alexandria Medium" pitchFamily="2" charset="-78"/>
              </a:rPr>
              <a:t>تعريف التعلم المتنقل </a:t>
            </a:r>
          </a:p>
        </p:txBody>
      </p:sp>
    </p:spTree>
    <p:extLst>
      <p:ext uri="{BB962C8B-B14F-4D97-AF65-F5344CB8AC3E}">
        <p14:creationId xmlns:p14="http://schemas.microsoft.com/office/powerpoint/2010/main" val="586575197"/>
      </p:ext>
    </p:extLst>
  </p:cSld>
  <p:clrMapOvr>
    <a:masterClrMapping/>
  </p:clrMapOvr>
  <mc:AlternateContent xmlns:mc="http://schemas.openxmlformats.org/markup-compatibility/2006" xmlns:p14="http://schemas.microsoft.com/office/powerpoint/2010/main">
    <mc:Choice Requires="p14">
      <p:transition p14:dur="10" advTm="112092"/>
    </mc:Choice>
    <mc:Fallback xmlns="">
      <p:transition advTm="112092"/>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a:t>مدخلات تكنولوجيا المعلومات تشير إلى الأدوات والتقنيات التي يتم استخدامها في مجال التعليم والتدريس لتعزيز وتحسين عمليات التعلم والتواصل. تشمل هذه المدخلات الأجهزة الإلكترونية مثل الحواسيب والهواتف الذكية والأجهزة اللوحية، والبرمجيات التعليمية، والشبكات الاجتماعية، والإنترنت والموارد الإلكترونية، وتطبيقات الويب والتطبيقات المحمولة الموجهة للتعلم، والتجارب التفاعلية، وغيرها من الأدوات التقنية التي يمكن استخدامها لتعزيز عملية التعليم وتحقيق أهداف التعلم.</a:t>
            </a:r>
          </a:p>
          <a:p>
            <a:pPr algn="ctr"/>
            <a:endParaRPr lang="ar-SA" dirty="0"/>
          </a:p>
          <a:p>
            <a:pPr algn="ctr"/>
            <a:r>
              <a:rPr lang="ar-SA" dirty="0"/>
              <a:t>مصدر:</a:t>
            </a:r>
          </a:p>
          <a:p>
            <a:pPr algn="ctr"/>
            <a:r>
              <a:rPr lang="en-US" dirty="0"/>
              <a:t>ITU (International Telecommunication Union). (2018). "ICTs in Education." Retrieved from: https://www.itu.int/en/ITU-D/Statistics/Pages/publications/ict-facts-2017.aspx</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420826" y="2040273"/>
            <a:ext cx="9426243" cy="402674"/>
          </a:xfrm>
          <a:prstGeom prst="rect">
            <a:avLst/>
          </a:prstGeom>
          <a:noFill/>
        </p:spPr>
        <p:txBody>
          <a:bodyPr wrap="square" rtlCol="0">
            <a:spAutoFit/>
          </a:bodyPr>
          <a:lstStyle/>
          <a:p>
            <a:pPr algn="just" rtl="1">
              <a:lnSpc>
                <a:spcPts val="2720"/>
              </a:lnSpc>
              <a:spcBef>
                <a:spcPts val="600"/>
              </a:spcBef>
              <a:spcAft>
                <a:spcPts val="1800"/>
              </a:spcAft>
            </a:pPr>
            <a:r>
              <a:rPr lang="ar-SA" sz="1600" dirty="0">
                <a:latin typeface="Alexandria Light" pitchFamily="2" charset="-78"/>
                <a:cs typeface="Alexandria Light" pitchFamily="2" charset="-78"/>
              </a:rPr>
              <a:t>      </a:t>
            </a: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4364A12-B773-40FF-9ABF-33539D226A2F}"/>
              </a:ext>
            </a:extLst>
          </p:cNvPr>
          <p:cNvSpPr txBox="1"/>
          <p:nvPr/>
        </p:nvSpPr>
        <p:spPr>
          <a:xfrm>
            <a:off x="2068829" y="2244973"/>
            <a:ext cx="8876045" cy="3201517"/>
          </a:xfrm>
          <a:prstGeom prst="rect">
            <a:avLst/>
          </a:prstGeom>
          <a:noFill/>
        </p:spPr>
        <p:txBody>
          <a:bodyPr wrap="square" rtlCol="1">
            <a:spAutoFit/>
          </a:bodyPr>
          <a:lstStyle/>
          <a:p>
            <a:pPr algn="just" rtl="1">
              <a:lnSpc>
                <a:spcPts val="2960"/>
              </a:lnSpc>
              <a:spcAft>
                <a:spcPts val="1800"/>
              </a:spcAft>
            </a:pPr>
            <a:r>
              <a:rPr lang="ar-SA" b="1" dirty="0">
                <a:solidFill>
                  <a:srgbClr val="000000"/>
                </a:solidFill>
                <a:latin typeface="Calibri" panose="020F0502020204030204" pitchFamily="34" charset="0"/>
                <a:ea typeface="Calibri" panose="020F0502020204030204" pitchFamily="34" charset="0"/>
                <a:cs typeface="Arial" panose="020B0604020202020204" pitchFamily="34" charset="0"/>
              </a:rPr>
              <a:t>      </a:t>
            </a:r>
            <a:r>
              <a:rPr lang="ar-SA" sz="1600" dirty="0">
                <a:solidFill>
                  <a:srgbClr val="000000"/>
                </a:solidFill>
                <a:latin typeface="Alexandria Light" pitchFamily="2" charset="-78"/>
                <a:ea typeface="Calibri" panose="020F0502020204030204" pitchFamily="34" charset="0"/>
                <a:cs typeface="Alexandria Light" pitchFamily="2" charset="-78"/>
              </a:rPr>
              <a:t>أفرزت الثورة اللاسلكية عدد من التقنيات اللاسلكية اعتمد عليها التعلم النقال من مثل الهواتف النقالة، والحاسبات الآلية المصغرة (حاسبات اللوحة) </a:t>
            </a:r>
            <a:r>
              <a:rPr lang="en-US" sz="1600" dirty="0">
                <a:solidFill>
                  <a:srgbClr val="000000"/>
                </a:solidFill>
                <a:latin typeface="Alexandria Light" pitchFamily="2" charset="-78"/>
                <a:ea typeface="Calibri" panose="020F0502020204030204" pitchFamily="34" charset="0"/>
                <a:cs typeface="Alexandria Light" pitchFamily="2" charset="-78"/>
              </a:rPr>
              <a:t>Tablet PCs</a:t>
            </a:r>
            <a:endParaRPr lang="ar-SA" sz="1600" dirty="0">
              <a:solidFill>
                <a:srgbClr val="000000"/>
              </a:solidFill>
              <a:latin typeface="Alexandria Light" pitchFamily="2" charset="-78"/>
              <a:ea typeface="Calibri" panose="020F0502020204030204" pitchFamily="34" charset="0"/>
              <a:cs typeface="Alexandria Light" pitchFamily="2" charset="-78"/>
            </a:endParaRPr>
          </a:p>
          <a:p>
            <a:pPr algn="just" rtl="1">
              <a:lnSpc>
                <a:spcPts val="2960"/>
              </a:lnSpc>
              <a:spcAft>
                <a:spcPts val="1800"/>
              </a:spcAft>
            </a:pPr>
            <a:r>
              <a:rPr lang="ar-SA" sz="1600" b="1" dirty="0">
                <a:solidFill>
                  <a:srgbClr val="000000"/>
                </a:solidFill>
                <a:effectLst/>
                <a:latin typeface="Alexandria Light" pitchFamily="2" charset="-78"/>
                <a:ea typeface="Calibri" panose="020F0502020204030204" pitchFamily="34" charset="0"/>
                <a:cs typeface="Alexandria Light" pitchFamily="2" charset="-78"/>
              </a:rPr>
              <a:t>      </a:t>
            </a:r>
            <a:r>
              <a:rPr lang="ar-SA" sz="1600" dirty="0">
                <a:solidFill>
                  <a:srgbClr val="000000"/>
                </a:solidFill>
                <a:effectLst/>
                <a:latin typeface="Alexandria Light" pitchFamily="2" charset="-78"/>
                <a:ea typeface="Calibri" panose="020F0502020204030204" pitchFamily="34" charset="0"/>
                <a:cs typeface="Alexandria Light" pitchFamily="2" charset="-78"/>
              </a:rPr>
              <a:t>إن</a:t>
            </a:r>
            <a:r>
              <a:rPr lang="ar-SA" sz="1600" b="1" dirty="0">
                <a:solidFill>
                  <a:srgbClr val="000000"/>
                </a:solidFill>
                <a:effectLst/>
                <a:latin typeface="Alexandria Light" pitchFamily="2" charset="-78"/>
                <a:ea typeface="Calibri" panose="020F0502020204030204" pitchFamily="34" charset="0"/>
                <a:cs typeface="Alexandria Light" pitchFamily="2" charset="-78"/>
              </a:rPr>
              <a:t> </a:t>
            </a:r>
            <a:r>
              <a:rPr lang="ar-EG" sz="1600" dirty="0">
                <a:solidFill>
                  <a:srgbClr val="000000"/>
                </a:solidFill>
                <a:effectLst/>
                <a:latin typeface="Alexandria Light" pitchFamily="2" charset="-78"/>
                <a:ea typeface="Calibri" panose="020F0502020204030204" pitchFamily="34" charset="0"/>
                <a:cs typeface="Alexandria Light" pitchFamily="2" charset="-78"/>
              </a:rPr>
              <a:t>الهواتف </a:t>
            </a:r>
            <a:r>
              <a:rPr lang="ar-SA" sz="1600" dirty="0">
                <a:solidFill>
                  <a:srgbClr val="000000"/>
                </a:solidFill>
                <a:effectLst/>
                <a:latin typeface="Alexandria Light" pitchFamily="2" charset="-78"/>
                <a:ea typeface="Calibri" panose="020F0502020204030204" pitchFamily="34" charset="0"/>
                <a:cs typeface="Alexandria Light" pitchFamily="2" charset="-78"/>
              </a:rPr>
              <a:t>الجوالة أو الهواتف الذكية</a:t>
            </a:r>
            <a:r>
              <a:rPr lang="ar-EG" sz="1600" dirty="0">
                <a:solidFill>
                  <a:srgbClr val="000000"/>
                </a:solidFill>
                <a:effectLst/>
                <a:latin typeface="Alexandria Light" pitchFamily="2" charset="-78"/>
                <a:ea typeface="Calibri" panose="020F0502020204030204" pitchFamily="34" charset="0"/>
                <a:cs typeface="Alexandria Light" pitchFamily="2" charset="-78"/>
              </a:rPr>
              <a:t>  </a:t>
            </a:r>
            <a:r>
              <a:rPr lang="ar-SA" sz="1600" dirty="0">
                <a:solidFill>
                  <a:srgbClr val="000000"/>
                </a:solidFill>
                <a:effectLst/>
                <a:latin typeface="Alexandria Light" pitchFamily="2" charset="-78"/>
                <a:ea typeface="Calibri" panose="020F0502020204030204" pitchFamily="34" charset="0"/>
                <a:cs typeface="Alexandria Light" pitchFamily="2" charset="-78"/>
              </a:rPr>
              <a:t>هي من تقنيات التعليم المتنقل </a:t>
            </a:r>
            <a:r>
              <a:rPr lang="ar-EG" sz="1600" dirty="0">
                <a:solidFill>
                  <a:srgbClr val="000000"/>
                </a:solidFill>
                <a:effectLst/>
                <a:latin typeface="Alexandria Light" pitchFamily="2" charset="-78"/>
                <a:ea typeface="Calibri" panose="020F0502020204030204" pitchFamily="34" charset="0"/>
                <a:cs typeface="Alexandria Light" pitchFamily="2" charset="-78"/>
              </a:rPr>
              <a:t>يمكن استخدامها وتوظيفها في منظومة التعليم. ومن خلال ما تحتويه تلك الأجهزة من تقنيات أو ما توفره من خدمات، </a:t>
            </a:r>
            <a:r>
              <a:rPr lang="ar-SA" sz="1600" dirty="0">
                <a:solidFill>
                  <a:srgbClr val="000000"/>
                </a:solidFill>
                <a:effectLst/>
                <a:latin typeface="Alexandria Light" pitchFamily="2" charset="-78"/>
                <a:ea typeface="Calibri" panose="020F0502020204030204" pitchFamily="34" charset="0"/>
                <a:cs typeface="Alexandria Light" pitchFamily="2" charset="-78"/>
              </a:rPr>
              <a:t>و</a:t>
            </a:r>
            <a:r>
              <a:rPr lang="ar-EG" sz="1600" dirty="0">
                <a:solidFill>
                  <a:srgbClr val="000000"/>
                </a:solidFill>
                <a:effectLst/>
                <a:latin typeface="Alexandria Light" pitchFamily="2" charset="-78"/>
                <a:ea typeface="Calibri" panose="020F0502020204030204" pitchFamily="34" charset="0"/>
                <a:cs typeface="Alexandria Light" pitchFamily="2" charset="-78"/>
              </a:rPr>
              <a:t>يمكن أن تقدم فوائد عديدة للعملية التعليمية، وتمنح تجربة جديدة للتعلم في</a:t>
            </a:r>
            <a:r>
              <a:rPr lang="ar-SA" sz="1600" dirty="0">
                <a:solidFill>
                  <a:srgbClr val="000000"/>
                </a:solidFill>
                <a:effectLst/>
                <a:latin typeface="Alexandria Light" pitchFamily="2" charset="-78"/>
                <a:ea typeface="Calibri" panose="020F0502020204030204" pitchFamily="34" charset="0"/>
                <a:cs typeface="Alexandria Light" pitchFamily="2" charset="-78"/>
              </a:rPr>
              <a:t> داخل</a:t>
            </a:r>
            <a:r>
              <a:rPr lang="ar-EG" sz="1600" dirty="0">
                <a:solidFill>
                  <a:srgbClr val="000000"/>
                </a:solidFill>
                <a:effectLst/>
                <a:latin typeface="Alexandria Light" pitchFamily="2" charset="-78"/>
                <a:ea typeface="Calibri" panose="020F0502020204030204" pitchFamily="34" charset="0"/>
                <a:cs typeface="Alexandria Light" pitchFamily="2" charset="-78"/>
              </a:rPr>
              <a:t> الفصول الدراسية وكذلك في نمط التعلم مدى الحياة خارج هذه الفصول.</a:t>
            </a:r>
            <a:r>
              <a:rPr lang="ar-SA" sz="1600" dirty="0">
                <a:solidFill>
                  <a:srgbClr val="000000"/>
                </a:solidFill>
                <a:effectLst/>
                <a:latin typeface="Alexandria Light" pitchFamily="2" charset="-78"/>
                <a:ea typeface="Calibri" panose="020F0502020204030204" pitchFamily="34" charset="0"/>
                <a:cs typeface="Alexandria Light" pitchFamily="2" charset="-78"/>
              </a:rPr>
              <a:t> </a:t>
            </a:r>
            <a:r>
              <a:rPr lang="ar-SA" sz="1600" dirty="0">
                <a:solidFill>
                  <a:srgbClr val="00B0F0"/>
                </a:solidFill>
                <a:effectLst/>
                <a:latin typeface="Alexandria Light" pitchFamily="2" charset="-78"/>
                <a:ea typeface="Calibri" panose="020F0502020204030204" pitchFamily="34" charset="0"/>
                <a:cs typeface="Alexandria Light" pitchFamily="2" charset="-78"/>
              </a:rPr>
              <a:t>فما الخدمات </a:t>
            </a:r>
            <a:r>
              <a:rPr lang="ar-SA" sz="1600" dirty="0">
                <a:solidFill>
                  <a:srgbClr val="00B0F0"/>
                </a:solidFill>
                <a:latin typeface="Alexandria Light" pitchFamily="2" charset="-78"/>
                <a:cs typeface="Alexandria Light" pitchFamily="2" charset="-78"/>
              </a:rPr>
              <a:t>التي يقدمها الهاتف النقال في التعليم؟</a:t>
            </a:r>
          </a:p>
          <a:p>
            <a:pPr algn="just" rtl="1">
              <a:lnSpc>
                <a:spcPts val="2960"/>
              </a:lnSpc>
              <a:spcAft>
                <a:spcPts val="1800"/>
              </a:spcAft>
            </a:pPr>
            <a:r>
              <a:rPr lang="ar-EG" sz="1600" dirty="0">
                <a:solidFill>
                  <a:srgbClr val="000000"/>
                </a:solidFill>
                <a:effectLst/>
                <a:latin typeface="Alexandria Light" pitchFamily="2" charset="-78"/>
                <a:ea typeface="Calibri" panose="020F0502020204030204" pitchFamily="34" charset="0"/>
                <a:cs typeface="Alexandria Light" pitchFamily="2" charset="-78"/>
              </a:rPr>
              <a:t> </a:t>
            </a:r>
            <a:endParaRPr lang="en-US" sz="1600" dirty="0">
              <a:effectLst/>
              <a:latin typeface="Alexandria Light" pitchFamily="2" charset="-78"/>
              <a:ea typeface="Calibri" panose="020F0502020204030204" pitchFamily="34" charset="0"/>
              <a:cs typeface="Alexandria Light" pitchFamily="2" charset="-78"/>
            </a:endParaRPr>
          </a:p>
        </p:txBody>
      </p:sp>
      <p:sp>
        <p:nvSpPr>
          <p:cNvPr id="9" name="مربع نص 8">
            <a:extLst>
              <a:ext uri="{FF2B5EF4-FFF2-40B4-BE49-F238E27FC236}">
                <a16:creationId xmlns:a16="http://schemas.microsoft.com/office/drawing/2014/main" id="{9A09B2F2-C49A-4400-8642-3CD90B9AF76B}"/>
              </a:ext>
            </a:extLst>
          </p:cNvPr>
          <p:cNvSpPr txBox="1"/>
          <p:nvPr/>
        </p:nvSpPr>
        <p:spPr>
          <a:xfrm>
            <a:off x="2468880" y="1107996"/>
            <a:ext cx="6035040" cy="707886"/>
          </a:xfrm>
          <a:prstGeom prst="rect">
            <a:avLst/>
          </a:prstGeom>
          <a:noFill/>
        </p:spPr>
        <p:txBody>
          <a:bodyPr wrap="square">
            <a:spAutoFit/>
          </a:bodyPr>
          <a:lstStyle/>
          <a:p>
            <a:pPr algn="ctr"/>
            <a:r>
              <a:rPr lang="ar-SA" sz="2000" dirty="0">
                <a:latin typeface="Alexandria Medium" pitchFamily="2" charset="-78"/>
                <a:cs typeface="Alexandria Medium" pitchFamily="2" charset="-78"/>
              </a:rPr>
              <a:t> تقنيات التعليم المتنقل</a:t>
            </a:r>
            <a:endParaRPr lang="en-US" sz="2000" dirty="0">
              <a:effectLst/>
              <a:latin typeface="Calibri" panose="020F0502020204030204" pitchFamily="34" charset="0"/>
              <a:ea typeface="Calibri" panose="020F0502020204030204" pitchFamily="34" charset="0"/>
            </a:endParaRPr>
          </a:p>
          <a:p>
            <a:pPr algn="ctr"/>
            <a:endParaRPr lang="ar-SA" sz="2000" dirty="0">
              <a:latin typeface="Alexandria Medium" pitchFamily="2" charset="-78"/>
              <a:cs typeface="Alexandria Medium" pitchFamily="2" charset="-78"/>
            </a:endParaRPr>
          </a:p>
        </p:txBody>
      </p:sp>
      <p:sp>
        <p:nvSpPr>
          <p:cNvPr id="10" name="Google Shape;5347;p51">
            <a:extLst>
              <a:ext uri="{FF2B5EF4-FFF2-40B4-BE49-F238E27FC236}">
                <a16:creationId xmlns:a16="http://schemas.microsoft.com/office/drawing/2014/main" id="{8DFBDDB0-4A69-49F3-AEE3-771B78DADE03}"/>
              </a:ext>
            </a:extLst>
          </p:cNvPr>
          <p:cNvSpPr/>
          <p:nvPr/>
        </p:nvSpPr>
        <p:spPr>
          <a:xfrm>
            <a:off x="1247126" y="3657600"/>
            <a:ext cx="509072" cy="571944"/>
          </a:xfrm>
          <a:custGeom>
            <a:avLst/>
            <a:gdLst/>
            <a:ahLst/>
            <a:cxnLst/>
            <a:rect l="l" t="t" r="r" b="b"/>
            <a:pathLst>
              <a:path w="12004" h="12036" extrusionOk="0">
                <a:moveTo>
                  <a:pt x="10933" y="4947"/>
                </a:moveTo>
                <a:cubicBezTo>
                  <a:pt x="11122" y="4947"/>
                  <a:pt x="11279" y="5104"/>
                  <a:pt x="11279" y="5293"/>
                </a:cubicBezTo>
                <a:lnTo>
                  <a:pt x="11279" y="5671"/>
                </a:lnTo>
                <a:lnTo>
                  <a:pt x="7782" y="5671"/>
                </a:lnTo>
                <a:lnTo>
                  <a:pt x="7782" y="5293"/>
                </a:lnTo>
                <a:cubicBezTo>
                  <a:pt x="7782" y="5104"/>
                  <a:pt x="7940" y="4947"/>
                  <a:pt x="8129" y="4947"/>
                </a:cubicBezTo>
                <a:close/>
                <a:moveTo>
                  <a:pt x="9547" y="694"/>
                </a:moveTo>
                <a:cubicBezTo>
                  <a:pt x="9736" y="694"/>
                  <a:pt x="9893" y="851"/>
                  <a:pt x="9893" y="1040"/>
                </a:cubicBezTo>
                <a:lnTo>
                  <a:pt x="9893" y="4254"/>
                </a:lnTo>
                <a:lnTo>
                  <a:pt x="8129" y="4254"/>
                </a:lnTo>
                <a:cubicBezTo>
                  <a:pt x="7530" y="4254"/>
                  <a:pt x="7058" y="4726"/>
                  <a:pt x="7058" y="5293"/>
                </a:cubicBezTo>
                <a:lnTo>
                  <a:pt x="7058" y="6365"/>
                </a:lnTo>
                <a:lnTo>
                  <a:pt x="694" y="6365"/>
                </a:lnTo>
                <a:lnTo>
                  <a:pt x="694" y="1040"/>
                </a:lnTo>
                <a:cubicBezTo>
                  <a:pt x="725" y="851"/>
                  <a:pt x="883" y="694"/>
                  <a:pt x="1072" y="694"/>
                </a:cubicBezTo>
                <a:close/>
                <a:moveTo>
                  <a:pt x="7121" y="7026"/>
                </a:moveTo>
                <a:lnTo>
                  <a:pt x="7121" y="7751"/>
                </a:lnTo>
                <a:lnTo>
                  <a:pt x="1072" y="7751"/>
                </a:lnTo>
                <a:cubicBezTo>
                  <a:pt x="883" y="7751"/>
                  <a:pt x="725" y="7593"/>
                  <a:pt x="725" y="7404"/>
                </a:cubicBezTo>
                <a:lnTo>
                  <a:pt x="725" y="7026"/>
                </a:lnTo>
                <a:close/>
                <a:moveTo>
                  <a:pt x="5703" y="8444"/>
                </a:moveTo>
                <a:lnTo>
                  <a:pt x="5703" y="9168"/>
                </a:lnTo>
                <a:lnTo>
                  <a:pt x="4947" y="9168"/>
                </a:lnTo>
                <a:lnTo>
                  <a:pt x="4947" y="8444"/>
                </a:lnTo>
                <a:close/>
                <a:moveTo>
                  <a:pt x="7089" y="8444"/>
                </a:moveTo>
                <a:lnTo>
                  <a:pt x="7089" y="9168"/>
                </a:lnTo>
                <a:lnTo>
                  <a:pt x="6365" y="9168"/>
                </a:lnTo>
                <a:lnTo>
                  <a:pt x="6365" y="8444"/>
                </a:lnTo>
                <a:close/>
                <a:moveTo>
                  <a:pt x="11279" y="6333"/>
                </a:moveTo>
                <a:lnTo>
                  <a:pt x="11279" y="9830"/>
                </a:lnTo>
                <a:lnTo>
                  <a:pt x="7782" y="9830"/>
                </a:lnTo>
                <a:lnTo>
                  <a:pt x="7782" y="6333"/>
                </a:lnTo>
                <a:close/>
                <a:moveTo>
                  <a:pt x="11279" y="10523"/>
                </a:moveTo>
                <a:lnTo>
                  <a:pt x="11279" y="10901"/>
                </a:lnTo>
                <a:cubicBezTo>
                  <a:pt x="11279" y="11090"/>
                  <a:pt x="11122" y="11248"/>
                  <a:pt x="10933" y="11248"/>
                </a:cubicBezTo>
                <a:lnTo>
                  <a:pt x="8129" y="11248"/>
                </a:lnTo>
                <a:cubicBezTo>
                  <a:pt x="7940" y="11248"/>
                  <a:pt x="7782" y="11090"/>
                  <a:pt x="7782" y="10901"/>
                </a:cubicBezTo>
                <a:lnTo>
                  <a:pt x="7782" y="10523"/>
                </a:lnTo>
                <a:close/>
                <a:moveTo>
                  <a:pt x="1040" y="1"/>
                </a:moveTo>
                <a:cubicBezTo>
                  <a:pt x="442" y="1"/>
                  <a:pt x="1" y="473"/>
                  <a:pt x="1" y="1040"/>
                </a:cubicBezTo>
                <a:lnTo>
                  <a:pt x="1" y="7436"/>
                </a:lnTo>
                <a:cubicBezTo>
                  <a:pt x="1" y="8034"/>
                  <a:pt x="442" y="8507"/>
                  <a:pt x="1040" y="8507"/>
                </a:cubicBezTo>
                <a:lnTo>
                  <a:pt x="4191" y="8507"/>
                </a:lnTo>
                <a:lnTo>
                  <a:pt x="4191" y="9200"/>
                </a:lnTo>
                <a:lnTo>
                  <a:pt x="3151" y="9200"/>
                </a:lnTo>
                <a:cubicBezTo>
                  <a:pt x="2931" y="9200"/>
                  <a:pt x="2773" y="9357"/>
                  <a:pt x="2773" y="9546"/>
                </a:cubicBezTo>
                <a:cubicBezTo>
                  <a:pt x="2773" y="9767"/>
                  <a:pt x="2931" y="9925"/>
                  <a:pt x="3151" y="9925"/>
                </a:cubicBezTo>
                <a:lnTo>
                  <a:pt x="7026" y="9925"/>
                </a:lnTo>
                <a:lnTo>
                  <a:pt x="7026" y="10964"/>
                </a:lnTo>
                <a:cubicBezTo>
                  <a:pt x="7026" y="11563"/>
                  <a:pt x="7499" y="12035"/>
                  <a:pt x="8097" y="12035"/>
                </a:cubicBezTo>
                <a:lnTo>
                  <a:pt x="10901" y="12035"/>
                </a:lnTo>
                <a:cubicBezTo>
                  <a:pt x="11468" y="12035"/>
                  <a:pt x="11941" y="11563"/>
                  <a:pt x="11941" y="10964"/>
                </a:cubicBezTo>
                <a:lnTo>
                  <a:pt x="11941" y="5356"/>
                </a:lnTo>
                <a:cubicBezTo>
                  <a:pt x="12004" y="4726"/>
                  <a:pt x="11531" y="4254"/>
                  <a:pt x="10933" y="4254"/>
                </a:cubicBezTo>
                <a:lnTo>
                  <a:pt x="10586" y="4254"/>
                </a:lnTo>
                <a:lnTo>
                  <a:pt x="10586" y="1040"/>
                </a:lnTo>
                <a:cubicBezTo>
                  <a:pt x="10586" y="473"/>
                  <a:pt x="10114" y="1"/>
                  <a:pt x="9515" y="1"/>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Tree>
    <p:extLst>
      <p:ext uri="{BB962C8B-B14F-4D97-AF65-F5344CB8AC3E}">
        <p14:creationId xmlns:p14="http://schemas.microsoft.com/office/powerpoint/2010/main" val="2065123680"/>
      </p:ext>
    </p:extLst>
  </p:cSld>
  <p:clrMapOvr>
    <a:masterClrMapping/>
  </p:clrMapOvr>
  <mc:AlternateContent xmlns:mc="http://schemas.openxmlformats.org/markup-compatibility/2006" xmlns:p14="http://schemas.microsoft.com/office/powerpoint/2010/main">
    <mc:Choice Requires="p14">
      <p:transition p14:dur="10" advTm="84112"/>
    </mc:Choice>
    <mc:Fallback xmlns="">
      <p:transition advTm="8411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a:t>مدخلات تكنولوجيا المعلومات تشير إلى الأدوات والتقنيات التي يتم استخدامها في مجال التعليم والتدريس لتعزيز وتحسين عمليات التعلم والتواصل. تشمل هذه المدخلات الأجهزة الإلكترونية مثل الحواسيب والهواتف الذكية والأجهزة اللوحية، والبرمجيات التعليمية، والشبكات الاجتماعية، والإنترنت والموارد الإلكترونية، وتطبيقات الويب والتطبيقات المحمولة الموجهة للتعلم، والتجارب التفاعلية، وغيرها من الأدوات التقنية التي يمكن استخدامها لتعزيز عملية التعليم وتحقيق أهداف التعلم.</a:t>
            </a:r>
          </a:p>
          <a:p>
            <a:pPr algn="ctr"/>
            <a:endParaRPr lang="ar-SA" dirty="0"/>
          </a:p>
          <a:p>
            <a:pPr algn="ctr"/>
            <a:r>
              <a:rPr lang="ar-SA" dirty="0"/>
              <a:t>مصدر:</a:t>
            </a:r>
          </a:p>
          <a:p>
            <a:pPr algn="ctr"/>
            <a:r>
              <a:rPr lang="en-US" dirty="0"/>
              <a:t>ITU (International Telecommunication Union). (2018). "ICTs in Education." Retrieved from: https://www.itu.int/en/ITU-D/Statistics/Pages/publications/ict-facts-2017.aspx</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420826" y="2040273"/>
            <a:ext cx="9426243" cy="402674"/>
          </a:xfrm>
          <a:prstGeom prst="rect">
            <a:avLst/>
          </a:prstGeom>
          <a:noFill/>
        </p:spPr>
        <p:txBody>
          <a:bodyPr wrap="square" rtlCol="0">
            <a:spAutoFit/>
          </a:bodyPr>
          <a:lstStyle/>
          <a:p>
            <a:pPr algn="just" rtl="1">
              <a:lnSpc>
                <a:spcPts val="2720"/>
              </a:lnSpc>
              <a:spcBef>
                <a:spcPts val="600"/>
              </a:spcBef>
              <a:spcAft>
                <a:spcPts val="1800"/>
              </a:spcAft>
            </a:pPr>
            <a:r>
              <a:rPr lang="ar-SA" sz="1600" dirty="0">
                <a:latin typeface="Alexandria Light" pitchFamily="2" charset="-78"/>
                <a:cs typeface="Alexandria Light" pitchFamily="2" charset="-78"/>
              </a:rPr>
              <a:t>      </a:t>
            </a: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4364A12-B773-40FF-9ABF-33539D226A2F}"/>
              </a:ext>
            </a:extLst>
          </p:cNvPr>
          <p:cNvSpPr txBox="1"/>
          <p:nvPr/>
        </p:nvSpPr>
        <p:spPr>
          <a:xfrm>
            <a:off x="1881465" y="2089708"/>
            <a:ext cx="8889709" cy="3422732"/>
          </a:xfrm>
          <a:prstGeom prst="rect">
            <a:avLst/>
          </a:prstGeom>
          <a:noFill/>
        </p:spPr>
        <p:txBody>
          <a:bodyPr wrap="square" rtlCol="1">
            <a:spAutoFit/>
          </a:bodyPr>
          <a:lstStyle/>
          <a:p>
            <a:pPr algn="just" rtl="1">
              <a:lnSpc>
                <a:spcPts val="2960"/>
              </a:lnSpc>
              <a:spcAft>
                <a:spcPts val="1800"/>
              </a:spcAft>
            </a:pPr>
            <a:r>
              <a:rPr lang="ar-SA" sz="1600" dirty="0">
                <a:solidFill>
                  <a:srgbClr val="000000"/>
                </a:solidFill>
                <a:latin typeface="Alexandria Light" pitchFamily="2" charset="-78"/>
                <a:ea typeface="Calibri" panose="020F0502020204030204" pitchFamily="34" charset="0"/>
                <a:cs typeface="Alexandria Light" pitchFamily="2" charset="-78"/>
              </a:rPr>
              <a:t>   من أ</a:t>
            </a:r>
            <a:r>
              <a:rPr lang="ar-SA" sz="1600" dirty="0">
                <a:solidFill>
                  <a:srgbClr val="000000"/>
                </a:solidFill>
                <a:effectLst/>
                <a:latin typeface="Alexandria Light" pitchFamily="2" charset="-78"/>
                <a:ea typeface="Calibri" panose="020F0502020204030204" pitchFamily="34" charset="0"/>
                <a:cs typeface="Alexandria Light" pitchFamily="2" charset="-78"/>
              </a:rPr>
              <a:t>برز الخدمات </a:t>
            </a:r>
            <a:r>
              <a:rPr lang="ar-SA" sz="1600" dirty="0">
                <a:latin typeface="Alexandria Light" pitchFamily="2" charset="-78"/>
                <a:cs typeface="Alexandria Light" pitchFamily="2" charset="-78"/>
              </a:rPr>
              <a:t>التي يقدمها الهاتف النقال في التعليم </a:t>
            </a:r>
            <a:r>
              <a:rPr lang="ar-SA" sz="1600" dirty="0">
                <a:solidFill>
                  <a:srgbClr val="000000"/>
                </a:solidFill>
                <a:effectLst/>
                <a:latin typeface="Alexandria Light" pitchFamily="2" charset="-78"/>
                <a:ea typeface="Calibri" panose="020F0502020204030204" pitchFamily="34" charset="0"/>
                <a:cs typeface="Alexandria Light" pitchFamily="2" charset="-78"/>
              </a:rPr>
              <a:t>الآتي:</a:t>
            </a:r>
            <a:endParaRPr lang="en-US" sz="1600" dirty="0">
              <a:effectLst/>
              <a:latin typeface="Alexandria Light" pitchFamily="2" charset="-78"/>
              <a:ea typeface="Calibri" panose="020F0502020204030204" pitchFamily="34" charset="0"/>
              <a:cs typeface="Alexandria Light" pitchFamily="2" charset="-78"/>
            </a:endParaRPr>
          </a:p>
          <a:p>
            <a:pPr algn="just" rtl="1">
              <a:lnSpc>
                <a:spcPts val="2960"/>
              </a:lnSpc>
              <a:spcAft>
                <a:spcPts val="1800"/>
              </a:spcAft>
            </a:pPr>
            <a:r>
              <a:rPr lang="ar-SA" sz="1600" dirty="0">
                <a:solidFill>
                  <a:srgbClr val="000000"/>
                </a:solidFill>
                <a:effectLst/>
                <a:latin typeface="Alexandria Light" pitchFamily="2" charset="-78"/>
                <a:ea typeface="Calibri" panose="020F0502020204030204" pitchFamily="34" charset="0"/>
                <a:cs typeface="Alexandria Light" pitchFamily="2" charset="-78"/>
              </a:rPr>
              <a:t>1-</a:t>
            </a:r>
            <a:r>
              <a:rPr lang="ar-SA" sz="18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t>
            </a:r>
            <a:r>
              <a:rPr lang="ar-SA" sz="1600" b="1" dirty="0">
                <a:solidFill>
                  <a:srgbClr val="000000"/>
                </a:solidFill>
                <a:effectLst/>
                <a:latin typeface="Alexandria Light" pitchFamily="2" charset="-78"/>
                <a:ea typeface="Calibri" panose="020F0502020204030204" pitchFamily="34" charset="0"/>
                <a:cs typeface="Alexandria Light" pitchFamily="2" charset="-78"/>
              </a:rPr>
              <a:t>خدمة الرسائل القصيرة </a:t>
            </a:r>
            <a:r>
              <a:rPr lang="en-US" sz="1600" b="1" dirty="0">
                <a:solidFill>
                  <a:srgbClr val="000000"/>
                </a:solidFill>
                <a:effectLst/>
                <a:latin typeface="Alexandria Light" pitchFamily="2" charset="-78"/>
                <a:ea typeface="Calibri" panose="020F0502020204030204" pitchFamily="34" charset="0"/>
                <a:cs typeface="Alexandria Light" pitchFamily="2" charset="-78"/>
              </a:rPr>
              <a:t>(SMS- Short Message Serves)</a:t>
            </a:r>
            <a:r>
              <a:rPr lang="en-US" sz="1600" dirty="0">
                <a:solidFill>
                  <a:srgbClr val="000000"/>
                </a:solidFill>
                <a:effectLst/>
                <a:latin typeface="Alexandria Light" pitchFamily="2" charset="-78"/>
                <a:ea typeface="Calibri" panose="020F0502020204030204" pitchFamily="34" charset="0"/>
                <a:cs typeface="Alexandria Light" pitchFamily="2" charset="-78"/>
              </a:rPr>
              <a:t> </a:t>
            </a:r>
            <a:r>
              <a:rPr lang="ar-SA" sz="1600" dirty="0">
                <a:solidFill>
                  <a:srgbClr val="000000"/>
                </a:solidFill>
                <a:effectLst/>
                <a:latin typeface="Alexandria Light" pitchFamily="2" charset="-78"/>
                <a:ea typeface="Calibri" panose="020F0502020204030204" pitchFamily="34" charset="0"/>
                <a:cs typeface="Alexandria Light" pitchFamily="2" charset="-78"/>
              </a:rPr>
              <a:t>: وهي خدمة تسمح لمستخدمي الأجهزة النقالة بتبادل رسائل نَصية قصيرة فيما بينهم لا تتجاوز حروف الرسالة الواحدة (160) حرفاً . </a:t>
            </a:r>
          </a:p>
          <a:p>
            <a:pPr algn="just" rtl="1">
              <a:lnSpc>
                <a:spcPts val="2960"/>
              </a:lnSpc>
              <a:spcAft>
                <a:spcPts val="1800"/>
              </a:spcAft>
            </a:pPr>
            <a:r>
              <a:rPr lang="ar-SA" sz="1600" dirty="0">
                <a:solidFill>
                  <a:srgbClr val="000000"/>
                </a:solidFill>
                <a:latin typeface="Alexandria Light" pitchFamily="2" charset="-78"/>
                <a:ea typeface="Calibri" panose="020F0502020204030204" pitchFamily="34" charset="0"/>
                <a:cs typeface="Alexandria Light" pitchFamily="2" charset="-78"/>
              </a:rPr>
              <a:t>2- </a:t>
            </a:r>
            <a:r>
              <a:rPr lang="ar-SA" sz="1600" b="1" dirty="0">
                <a:solidFill>
                  <a:srgbClr val="000000"/>
                </a:solidFill>
                <a:effectLst/>
                <a:latin typeface="Alexandria Light" pitchFamily="2" charset="-78"/>
                <a:ea typeface="Calibri" panose="020F0502020204030204" pitchFamily="34" charset="0"/>
                <a:cs typeface="Alexandria Light" pitchFamily="2" charset="-78"/>
              </a:rPr>
              <a:t>خدمة الوسائط المتعددة (</a:t>
            </a:r>
            <a:r>
              <a:rPr lang="en-US" sz="1600" b="1" dirty="0">
                <a:solidFill>
                  <a:srgbClr val="000000"/>
                </a:solidFill>
                <a:effectLst/>
                <a:latin typeface="Alexandria Light" pitchFamily="2" charset="-78"/>
                <a:ea typeface="Calibri" panose="020F0502020204030204" pitchFamily="34" charset="0"/>
                <a:cs typeface="Alexandria Light" pitchFamily="2" charset="-78"/>
              </a:rPr>
              <a:t>MMS Service Multi Media</a:t>
            </a:r>
            <a:r>
              <a:rPr lang="ar-SA" sz="1600" dirty="0">
                <a:solidFill>
                  <a:srgbClr val="000000"/>
                </a:solidFill>
                <a:effectLst/>
                <a:latin typeface="Alexandria Light" pitchFamily="2" charset="-78"/>
                <a:ea typeface="Calibri" panose="020F0502020204030204" pitchFamily="34" charset="0"/>
                <a:cs typeface="Alexandria Light" pitchFamily="2" charset="-78"/>
              </a:rPr>
              <a:t>): وهي خدمة ارسال واستقبال الرسائل المصورة، أو الملفات الصوتية، أو الفيديو، والرسوم المتحركة، والرسائل النصية وبمحتوى أكبر مما هو عليه في الرسائل القصيرة </a:t>
            </a:r>
            <a:r>
              <a:rPr lang="en-US" sz="1600" dirty="0">
                <a:solidFill>
                  <a:srgbClr val="000000"/>
                </a:solidFill>
                <a:effectLst/>
                <a:latin typeface="Alexandria Light" pitchFamily="2" charset="-78"/>
                <a:ea typeface="Calibri" panose="020F0502020204030204" pitchFamily="34" charset="0"/>
                <a:cs typeface="Alexandria Light" pitchFamily="2" charset="-78"/>
              </a:rPr>
              <a:t>  SMS</a:t>
            </a:r>
          </a:p>
          <a:p>
            <a:pPr algn="just" rtl="1">
              <a:lnSpc>
                <a:spcPts val="2920"/>
              </a:lnSpc>
              <a:spcAft>
                <a:spcPts val="1800"/>
              </a:spcAft>
            </a:pPr>
            <a:endParaRPr lang="en-US" sz="1600" dirty="0">
              <a:effectLst/>
              <a:latin typeface="Alexandria Light" pitchFamily="2" charset="-78"/>
              <a:ea typeface="Calibri" panose="020F0502020204030204" pitchFamily="34" charset="0"/>
              <a:cs typeface="Alexandria Light" pitchFamily="2" charset="-78"/>
            </a:endParaRPr>
          </a:p>
        </p:txBody>
      </p:sp>
      <p:sp>
        <p:nvSpPr>
          <p:cNvPr id="9" name="مربع نص 8">
            <a:extLst>
              <a:ext uri="{FF2B5EF4-FFF2-40B4-BE49-F238E27FC236}">
                <a16:creationId xmlns:a16="http://schemas.microsoft.com/office/drawing/2014/main" id="{9A09B2F2-C49A-4400-8642-3CD90B9AF76B}"/>
              </a:ext>
            </a:extLst>
          </p:cNvPr>
          <p:cNvSpPr txBox="1"/>
          <p:nvPr/>
        </p:nvSpPr>
        <p:spPr>
          <a:xfrm>
            <a:off x="2468880" y="1107996"/>
            <a:ext cx="6035040" cy="707886"/>
          </a:xfrm>
          <a:prstGeom prst="rect">
            <a:avLst/>
          </a:prstGeom>
          <a:noFill/>
        </p:spPr>
        <p:txBody>
          <a:bodyPr wrap="square">
            <a:spAutoFit/>
          </a:bodyPr>
          <a:lstStyle/>
          <a:p>
            <a:pPr algn="ctr"/>
            <a:r>
              <a:rPr lang="ar-SA" sz="2000" dirty="0">
                <a:latin typeface="Alexandria Medium" pitchFamily="2" charset="-78"/>
                <a:cs typeface="Alexandria Medium" pitchFamily="2" charset="-78"/>
              </a:rPr>
              <a:t> </a:t>
            </a:r>
            <a:r>
              <a:rPr lang="ar-SA" sz="2000" dirty="0">
                <a:solidFill>
                  <a:srgbClr val="000000"/>
                </a:solidFill>
                <a:effectLst/>
                <a:latin typeface="Alexandria Medium" pitchFamily="2" charset="-78"/>
                <a:ea typeface="Calibri" panose="020F0502020204030204" pitchFamily="34" charset="0"/>
                <a:cs typeface="Alexandria Medium" pitchFamily="2" charset="-78"/>
              </a:rPr>
              <a:t>الخدمات </a:t>
            </a:r>
            <a:r>
              <a:rPr lang="ar-SA" sz="2000" dirty="0">
                <a:latin typeface="Alexandria Medium" pitchFamily="2" charset="-78"/>
                <a:cs typeface="Alexandria Medium" pitchFamily="2" charset="-78"/>
              </a:rPr>
              <a:t>التي يقدمها الهاتف النقال في التعليم</a:t>
            </a:r>
            <a:endParaRPr lang="en-US" sz="2000" dirty="0">
              <a:effectLst/>
              <a:latin typeface="Alexandria Medium" pitchFamily="2" charset="-78"/>
              <a:ea typeface="Calibri" panose="020F0502020204030204" pitchFamily="34" charset="0"/>
              <a:cs typeface="Alexandria Medium" pitchFamily="2" charset="-78"/>
            </a:endParaRPr>
          </a:p>
          <a:p>
            <a:pPr algn="ctr"/>
            <a:endParaRPr lang="ar-SA" sz="2000" dirty="0">
              <a:latin typeface="Alexandria Medium" pitchFamily="2" charset="-78"/>
              <a:cs typeface="Alexandria Medium" pitchFamily="2" charset="-78"/>
            </a:endParaRPr>
          </a:p>
        </p:txBody>
      </p:sp>
    </p:spTree>
    <p:extLst>
      <p:ext uri="{BB962C8B-B14F-4D97-AF65-F5344CB8AC3E}">
        <p14:creationId xmlns:p14="http://schemas.microsoft.com/office/powerpoint/2010/main" val="980505564"/>
      </p:ext>
    </p:extLst>
  </p:cSld>
  <p:clrMapOvr>
    <a:masterClrMapping/>
  </p:clrMapOvr>
  <mc:AlternateContent xmlns:mc="http://schemas.openxmlformats.org/markup-compatibility/2006" xmlns:p14="http://schemas.microsoft.com/office/powerpoint/2010/main">
    <mc:Choice Requires="p14">
      <p:transition p14:dur="10" advTm="101202"/>
    </mc:Choice>
    <mc:Fallback xmlns="">
      <p:transition advTm="101202"/>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a:t>مدخلات تكنولوجيا المعلومات تشير إلى الأدوات والتقنيات التي يتم استخدامها في مجال التعليم والتدريس لتعزيز وتحسين عمليات التعلم والتواصل. تشمل هذه المدخلات الأجهزة الإلكترونية مثل الحواسيب والهواتف الذكية والأجهزة اللوحية، والبرمجيات التعليمية، والشبكات الاجتماعية، والإنترنت والموارد الإلكترونية، وتطبيقات الويب والتطبيقات المحمولة الموجهة للتعلم، والتجارب التفاعلية، وغيرها من الأدوات التقنية التي يمكن استخدامها لتعزيز عملية التعليم وتحقيق أهداف التعلم.</a:t>
            </a:r>
          </a:p>
          <a:p>
            <a:pPr algn="ctr"/>
            <a:endParaRPr lang="ar-SA" dirty="0"/>
          </a:p>
          <a:p>
            <a:pPr algn="ctr"/>
            <a:r>
              <a:rPr lang="ar-SA" dirty="0"/>
              <a:t>مصدر:</a:t>
            </a:r>
          </a:p>
          <a:p>
            <a:pPr algn="ctr"/>
            <a:r>
              <a:rPr lang="en-US" dirty="0"/>
              <a:t>ITU (International Telecommunication Union). (2018). "ICTs in Education." Retrieved from: https://www.itu.int/en/ITU-D/Statistics/Pages/publications/ict-facts-2017.aspx</a:t>
            </a:r>
          </a:p>
        </p:txBody>
      </p:sp>
      <p:sp>
        <p:nvSpPr>
          <p:cNvPr id="5" name="Rectangle 4"/>
          <p:cNvSpPr/>
          <p:nvPr/>
        </p:nvSpPr>
        <p:spPr>
          <a:xfrm>
            <a:off x="787246" y="58552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420826" y="2040273"/>
            <a:ext cx="9426243" cy="402674"/>
          </a:xfrm>
          <a:prstGeom prst="rect">
            <a:avLst/>
          </a:prstGeom>
          <a:noFill/>
        </p:spPr>
        <p:txBody>
          <a:bodyPr wrap="square" rtlCol="0">
            <a:spAutoFit/>
          </a:bodyPr>
          <a:lstStyle/>
          <a:p>
            <a:pPr algn="just" rtl="1">
              <a:lnSpc>
                <a:spcPts val="2720"/>
              </a:lnSpc>
              <a:spcBef>
                <a:spcPts val="600"/>
              </a:spcBef>
              <a:spcAft>
                <a:spcPts val="1800"/>
              </a:spcAft>
            </a:pPr>
            <a:r>
              <a:rPr lang="ar-SA" sz="1600" dirty="0">
                <a:latin typeface="Alexandria Light" pitchFamily="2" charset="-78"/>
                <a:cs typeface="Alexandria Light" pitchFamily="2" charset="-78"/>
              </a:rPr>
              <a:t>      </a:t>
            </a: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4364A12-B773-40FF-9ABF-33539D226A2F}"/>
              </a:ext>
            </a:extLst>
          </p:cNvPr>
          <p:cNvSpPr txBox="1"/>
          <p:nvPr/>
        </p:nvSpPr>
        <p:spPr>
          <a:xfrm>
            <a:off x="1164880" y="1928616"/>
            <a:ext cx="9862239" cy="4564070"/>
          </a:xfrm>
          <a:prstGeom prst="rect">
            <a:avLst/>
          </a:prstGeom>
          <a:noFill/>
        </p:spPr>
        <p:txBody>
          <a:bodyPr wrap="square" rtlCol="1">
            <a:spAutoFit/>
          </a:bodyPr>
          <a:lstStyle/>
          <a:p>
            <a:pPr algn="just" rtl="1">
              <a:lnSpc>
                <a:spcPts val="2920"/>
              </a:lnSpc>
              <a:spcAft>
                <a:spcPts val="1800"/>
              </a:spcAft>
            </a:pPr>
            <a:r>
              <a:rPr lang="ar-SA" sz="1600" dirty="0">
                <a:solidFill>
                  <a:srgbClr val="000000"/>
                </a:solidFill>
                <a:effectLst/>
                <a:latin typeface="Alexandria Light" pitchFamily="2" charset="-78"/>
                <a:ea typeface="Calibri" panose="020F0502020204030204" pitchFamily="34" charset="0"/>
                <a:cs typeface="Alexandria Light" pitchFamily="2" charset="-78"/>
              </a:rPr>
              <a:t>3-</a:t>
            </a:r>
            <a:r>
              <a:rPr lang="ar-SA" sz="1600" b="1" dirty="0">
                <a:solidFill>
                  <a:srgbClr val="000000"/>
                </a:solidFill>
                <a:effectLst/>
                <a:latin typeface="Alexandria Light" pitchFamily="2" charset="-78"/>
                <a:ea typeface="Calibri" panose="020F0502020204030204" pitchFamily="34" charset="0"/>
                <a:cs typeface="Alexandria Light" pitchFamily="2" charset="-78"/>
              </a:rPr>
              <a:t> خدمة </a:t>
            </a:r>
            <a:r>
              <a:rPr lang="ar-SA" sz="1600" b="1" dirty="0" err="1">
                <a:solidFill>
                  <a:srgbClr val="000000"/>
                </a:solidFill>
                <a:effectLst/>
                <a:latin typeface="Alexandria Light" pitchFamily="2" charset="-78"/>
                <a:ea typeface="Calibri" panose="020F0502020204030204" pitchFamily="34" charset="0"/>
                <a:cs typeface="Alexandria Light" pitchFamily="2" charset="-78"/>
              </a:rPr>
              <a:t>الواب</a:t>
            </a:r>
            <a:r>
              <a:rPr lang="ar-SA" sz="1600" b="1" dirty="0">
                <a:solidFill>
                  <a:srgbClr val="000000"/>
                </a:solidFill>
                <a:effectLst/>
                <a:latin typeface="Alexandria Light" pitchFamily="2" charset="-78"/>
                <a:ea typeface="Calibri" panose="020F0502020204030204" pitchFamily="34" charset="0"/>
                <a:cs typeface="Alexandria Light" pitchFamily="2" charset="-78"/>
              </a:rPr>
              <a:t> (</a:t>
            </a:r>
            <a:r>
              <a:rPr lang="en-US" sz="1600" b="1" dirty="0">
                <a:solidFill>
                  <a:srgbClr val="000000"/>
                </a:solidFill>
                <a:effectLst/>
                <a:latin typeface="Alexandria Light" pitchFamily="2" charset="-78"/>
                <a:ea typeface="Calibri" panose="020F0502020204030204" pitchFamily="34" charset="0"/>
                <a:cs typeface="Alexandria Light" pitchFamily="2" charset="-78"/>
              </a:rPr>
              <a:t>WAP Wireless Application Protocol</a:t>
            </a:r>
            <a:r>
              <a:rPr lang="ar-SA" sz="1600" dirty="0">
                <a:solidFill>
                  <a:srgbClr val="000000"/>
                </a:solidFill>
                <a:effectLst/>
                <a:latin typeface="Alexandria Light" pitchFamily="2" charset="-78"/>
                <a:ea typeface="Calibri" panose="020F0502020204030204" pitchFamily="34" charset="0"/>
                <a:cs typeface="Alexandria Light" pitchFamily="2" charset="-78"/>
              </a:rPr>
              <a:t>) بروتوكول التطبيقات اللاسلكية: هو معيار عالمي يتضمن مواصفات وقواعد اتصالات محددة وخاصة بأجهزة الاتصال اللاسلكية اتفقت عليه مجموعة من الشركات، تم تصميمها بمواصفات معيارية من أجل توحيد أسلوب عمل هذه الأجهزة، وتسهيل عملية نقل وتبادل البيانات والاستفادة من بقية خدماتها، مثل البريد الالكتروني، وأخبار الأحوال الجوية وغير ذلك</a:t>
            </a:r>
            <a:r>
              <a:rPr lang="ar-SA" sz="1600" dirty="0">
                <a:solidFill>
                  <a:srgbClr val="000000"/>
                </a:solidFill>
                <a:latin typeface="Alexandria Light" pitchFamily="2" charset="-78"/>
                <a:ea typeface="Calibri" panose="020F0502020204030204" pitchFamily="34" charset="0"/>
                <a:cs typeface="Alexandria Light" pitchFamily="2" charset="-78"/>
              </a:rPr>
              <a:t>. </a:t>
            </a:r>
          </a:p>
          <a:p>
            <a:pPr algn="just" rtl="1">
              <a:lnSpc>
                <a:spcPts val="2920"/>
              </a:lnSpc>
              <a:spcAft>
                <a:spcPts val="1800"/>
              </a:spcAft>
            </a:pPr>
            <a:r>
              <a:rPr lang="ar-SA" sz="1600" dirty="0">
                <a:solidFill>
                  <a:srgbClr val="000000"/>
                </a:solidFill>
                <a:latin typeface="Alexandria Light" pitchFamily="2" charset="-78"/>
                <a:ea typeface="Calibri" panose="020F0502020204030204" pitchFamily="34" charset="0"/>
                <a:cs typeface="Alexandria Light" pitchFamily="2" charset="-78"/>
              </a:rPr>
              <a:t>4-</a:t>
            </a:r>
            <a:r>
              <a:rPr lang="ar-SA" sz="1600" dirty="0">
                <a:solidFill>
                  <a:srgbClr val="000000"/>
                </a:solidFill>
                <a:effectLst/>
                <a:latin typeface="Alexandria Light" pitchFamily="2" charset="-78"/>
                <a:ea typeface="Calibri" panose="020F0502020204030204" pitchFamily="34" charset="0"/>
                <a:cs typeface="Alexandria Light" pitchFamily="2" charset="-78"/>
              </a:rPr>
              <a:t> </a:t>
            </a:r>
            <a:r>
              <a:rPr lang="ar-SA" sz="1600" b="1" dirty="0">
                <a:solidFill>
                  <a:srgbClr val="000000"/>
                </a:solidFill>
                <a:effectLst/>
                <a:latin typeface="Alexandria Light" pitchFamily="2" charset="-78"/>
                <a:ea typeface="Calibri" panose="020F0502020204030204" pitchFamily="34" charset="0"/>
                <a:cs typeface="Alexandria Light" pitchFamily="2" charset="-78"/>
              </a:rPr>
              <a:t>خدمة التراسل بالحزم العامة للراديو (</a:t>
            </a:r>
            <a:r>
              <a:rPr lang="en-US" sz="1600" b="1" dirty="0">
                <a:solidFill>
                  <a:srgbClr val="000000"/>
                </a:solidFill>
                <a:effectLst/>
                <a:latin typeface="Alexandria Light" pitchFamily="2" charset="-78"/>
                <a:ea typeface="Calibri" panose="020F0502020204030204" pitchFamily="34" charset="0"/>
                <a:cs typeface="Alexandria Light" pitchFamily="2" charset="-78"/>
              </a:rPr>
              <a:t>GPRS</a:t>
            </a:r>
            <a:r>
              <a:rPr lang="ar-SA" sz="1600" b="1" dirty="0">
                <a:solidFill>
                  <a:srgbClr val="000000"/>
                </a:solidFill>
                <a:effectLst/>
                <a:latin typeface="Alexandria Light" pitchFamily="2" charset="-78"/>
                <a:ea typeface="Calibri" panose="020F0502020204030204" pitchFamily="34" charset="0"/>
                <a:cs typeface="Alexandria Light" pitchFamily="2" charset="-78"/>
              </a:rPr>
              <a:t>)</a:t>
            </a:r>
            <a:r>
              <a:rPr lang="ar-SA" sz="1600" dirty="0">
                <a:solidFill>
                  <a:srgbClr val="000000"/>
                </a:solidFill>
                <a:effectLst/>
                <a:latin typeface="Alexandria Light" pitchFamily="2" charset="-78"/>
                <a:ea typeface="Calibri" panose="020F0502020204030204" pitchFamily="34" charset="0"/>
                <a:cs typeface="Alexandria Light" pitchFamily="2" charset="-78"/>
              </a:rPr>
              <a:t>: هي اختصــار لــ (</a:t>
            </a:r>
            <a:r>
              <a:rPr lang="en-US" sz="1600" dirty="0">
                <a:solidFill>
                  <a:srgbClr val="000000"/>
                </a:solidFill>
                <a:effectLst/>
                <a:latin typeface="Alexandria Light" pitchFamily="2" charset="-78"/>
                <a:ea typeface="Calibri" panose="020F0502020204030204" pitchFamily="34" charset="0"/>
                <a:cs typeface="Alexandria Light" pitchFamily="2" charset="-78"/>
              </a:rPr>
              <a:t>General Packet Radio Services</a:t>
            </a:r>
            <a:r>
              <a:rPr lang="ar-SA" sz="1600" dirty="0">
                <a:solidFill>
                  <a:srgbClr val="000000"/>
                </a:solidFill>
                <a:effectLst/>
                <a:latin typeface="Alexandria Light" pitchFamily="2" charset="-78"/>
                <a:ea typeface="Calibri" panose="020F0502020204030204" pitchFamily="34" charset="0"/>
                <a:cs typeface="Alexandria Light" pitchFamily="2" charset="-78"/>
              </a:rPr>
              <a:t>) وتعنــي التراسل بالحزم العامة للراديو، وهي "تقنية جديدة ومبتكرة تسمح للهواتف النقالة بالدخول الى الإنترنت بسرعة وإمكانية استقبال البيانات والملفات وتخزينها واسترجاعها وتبادلها لاسلكياً بسرعة في حدود 2. 171 كيلوبايت في الثانية والوصول الى أكبر كم من المعلومات المتاحة من خدمة </a:t>
            </a:r>
            <a:r>
              <a:rPr lang="ar-SA" sz="1600" dirty="0" err="1">
                <a:solidFill>
                  <a:srgbClr val="000000"/>
                </a:solidFill>
                <a:effectLst/>
                <a:latin typeface="Alexandria Light" pitchFamily="2" charset="-78"/>
                <a:ea typeface="Calibri" panose="020F0502020204030204" pitchFamily="34" charset="0"/>
                <a:cs typeface="Alexandria Light" pitchFamily="2" charset="-78"/>
              </a:rPr>
              <a:t>الواب</a:t>
            </a:r>
            <a:r>
              <a:rPr lang="ar-SA" sz="1600" dirty="0">
                <a:solidFill>
                  <a:srgbClr val="000000"/>
                </a:solidFill>
                <a:effectLst/>
                <a:latin typeface="Alexandria Light" pitchFamily="2" charset="-78"/>
                <a:ea typeface="Calibri" panose="020F0502020204030204" pitchFamily="34" charset="0"/>
                <a:cs typeface="Alexandria Light" pitchFamily="2" charset="-78"/>
              </a:rPr>
              <a:t> وبتكلفة وجهد أقل. </a:t>
            </a:r>
            <a:r>
              <a:rPr lang="ar-SA" sz="1600" dirty="0">
                <a:solidFill>
                  <a:srgbClr val="000000"/>
                </a:solidFill>
                <a:latin typeface="Alexandria Light" pitchFamily="2" charset="-78"/>
                <a:ea typeface="Calibri" panose="020F0502020204030204" pitchFamily="34" charset="0"/>
                <a:cs typeface="Alexandria Light" pitchFamily="2" charset="-78"/>
              </a:rPr>
              <a:t>و</a:t>
            </a:r>
            <a:r>
              <a:rPr lang="ar-SA" sz="1600" dirty="0">
                <a:solidFill>
                  <a:srgbClr val="000000"/>
                </a:solidFill>
                <a:effectLst/>
                <a:latin typeface="Alexandria Light" pitchFamily="2" charset="-78"/>
                <a:ea typeface="Calibri" panose="020F0502020204030204" pitchFamily="34" charset="0"/>
                <a:cs typeface="Alexandria Light" pitchFamily="2" charset="-78"/>
              </a:rPr>
              <a:t>تعد أجهزة الهواتف النقالة الحديثة مجهزة بهذه التقنية حيث يستطيع المستخدم الدخول إلى الإنترنت في أي وقت ومن أي مكان وتصفح الإنترنت وقراءة البريد الإلكتروني والرد عليه وإرسال واستقبال الرسائل الوسائط المتعددة </a:t>
            </a:r>
            <a:r>
              <a:rPr lang="en-US" sz="1600" dirty="0">
                <a:solidFill>
                  <a:srgbClr val="000000"/>
                </a:solidFill>
                <a:effectLst/>
                <a:latin typeface="Alexandria Light" pitchFamily="2" charset="-78"/>
                <a:ea typeface="Calibri" panose="020F0502020204030204" pitchFamily="34" charset="0"/>
                <a:cs typeface="Alexandria Light" pitchFamily="2" charset="-78"/>
              </a:rPr>
              <a:t>MMS</a:t>
            </a:r>
            <a:r>
              <a:rPr lang="ar-SA" sz="1600" dirty="0">
                <a:solidFill>
                  <a:srgbClr val="000000"/>
                </a:solidFill>
                <a:effectLst/>
                <a:latin typeface="Alexandria Light" pitchFamily="2" charset="-78"/>
                <a:ea typeface="Calibri" panose="020F0502020204030204" pitchFamily="34" charset="0"/>
                <a:cs typeface="Alexandria Light" pitchFamily="2" charset="-78"/>
              </a:rPr>
              <a:t>.</a:t>
            </a:r>
            <a:endParaRPr lang="en-US" sz="1600" dirty="0">
              <a:effectLst/>
              <a:latin typeface="Alexandria Light" pitchFamily="2" charset="-78"/>
              <a:ea typeface="Calibri" panose="020F0502020204030204" pitchFamily="34" charset="0"/>
              <a:cs typeface="Alexandria Light" pitchFamily="2" charset="-78"/>
            </a:endParaRPr>
          </a:p>
          <a:p>
            <a:pPr algn="just" rtl="1">
              <a:lnSpc>
                <a:spcPts val="2520"/>
              </a:lnSpc>
              <a:spcAft>
                <a:spcPts val="1800"/>
              </a:spcAft>
            </a:pPr>
            <a:endParaRPr lang="en-US" sz="1600" dirty="0">
              <a:effectLst/>
              <a:latin typeface="Alexandria Light" pitchFamily="2" charset="-78"/>
              <a:ea typeface="Calibri" panose="020F0502020204030204" pitchFamily="34" charset="0"/>
              <a:cs typeface="Alexandria Light" pitchFamily="2" charset="-78"/>
            </a:endParaRPr>
          </a:p>
        </p:txBody>
      </p:sp>
      <p:sp>
        <p:nvSpPr>
          <p:cNvPr id="9" name="مربع نص 8">
            <a:extLst>
              <a:ext uri="{FF2B5EF4-FFF2-40B4-BE49-F238E27FC236}">
                <a16:creationId xmlns:a16="http://schemas.microsoft.com/office/drawing/2014/main" id="{9A09B2F2-C49A-4400-8642-3CD90B9AF76B}"/>
              </a:ext>
            </a:extLst>
          </p:cNvPr>
          <p:cNvSpPr txBox="1"/>
          <p:nvPr/>
        </p:nvSpPr>
        <p:spPr>
          <a:xfrm>
            <a:off x="2468880" y="1107996"/>
            <a:ext cx="6035040" cy="707886"/>
          </a:xfrm>
          <a:prstGeom prst="rect">
            <a:avLst/>
          </a:prstGeom>
          <a:noFill/>
        </p:spPr>
        <p:txBody>
          <a:bodyPr wrap="square">
            <a:spAutoFit/>
          </a:bodyPr>
          <a:lstStyle/>
          <a:p>
            <a:pPr algn="ctr"/>
            <a:r>
              <a:rPr lang="ar-SA" sz="2000" dirty="0">
                <a:latin typeface="Alexandria Medium" pitchFamily="2" charset="-78"/>
                <a:cs typeface="Alexandria Medium" pitchFamily="2" charset="-78"/>
              </a:rPr>
              <a:t> </a:t>
            </a:r>
            <a:endParaRPr lang="en-US" sz="2000" dirty="0">
              <a:effectLst/>
              <a:latin typeface="Calibri" panose="020F0502020204030204" pitchFamily="34" charset="0"/>
              <a:ea typeface="Calibri" panose="020F0502020204030204" pitchFamily="34" charset="0"/>
            </a:endParaRPr>
          </a:p>
          <a:p>
            <a:pPr algn="ctr"/>
            <a:endParaRPr lang="ar-SA" sz="2000" dirty="0">
              <a:latin typeface="Alexandria Medium" pitchFamily="2" charset="-78"/>
              <a:cs typeface="Alexandria Medium" pitchFamily="2" charset="-78"/>
            </a:endParaRPr>
          </a:p>
        </p:txBody>
      </p:sp>
      <p:sp>
        <p:nvSpPr>
          <p:cNvPr id="10" name="مربع نص 9">
            <a:extLst>
              <a:ext uri="{FF2B5EF4-FFF2-40B4-BE49-F238E27FC236}">
                <a16:creationId xmlns:a16="http://schemas.microsoft.com/office/drawing/2014/main" id="{8DD95751-FA58-488A-BA7D-F222A638AC80}"/>
              </a:ext>
            </a:extLst>
          </p:cNvPr>
          <p:cNvSpPr txBox="1"/>
          <p:nvPr/>
        </p:nvSpPr>
        <p:spPr>
          <a:xfrm>
            <a:off x="2683193" y="1079439"/>
            <a:ext cx="6097904" cy="369332"/>
          </a:xfrm>
          <a:prstGeom prst="rect">
            <a:avLst/>
          </a:prstGeom>
          <a:noFill/>
        </p:spPr>
        <p:txBody>
          <a:bodyPr wrap="square">
            <a:spAutoFit/>
          </a:bodyPr>
          <a:lstStyle/>
          <a:p>
            <a:r>
              <a:rPr lang="ar-SA" sz="1800" dirty="0">
                <a:solidFill>
                  <a:srgbClr val="000000"/>
                </a:solidFill>
                <a:effectLst/>
                <a:latin typeface="Alexandria Medium" pitchFamily="2" charset="-78"/>
                <a:ea typeface="Calibri" panose="020F0502020204030204" pitchFamily="34" charset="0"/>
                <a:cs typeface="Alexandria Medium" pitchFamily="2" charset="-78"/>
              </a:rPr>
              <a:t>الخدمات </a:t>
            </a:r>
            <a:r>
              <a:rPr lang="ar-SA" sz="1800" dirty="0">
                <a:latin typeface="Alexandria Medium" pitchFamily="2" charset="-78"/>
                <a:cs typeface="Alexandria Medium" pitchFamily="2" charset="-78"/>
              </a:rPr>
              <a:t>التي يقدمها الهاتف النقال في التعليم</a:t>
            </a:r>
            <a:endParaRPr lang="ar-SA" dirty="0"/>
          </a:p>
        </p:txBody>
      </p:sp>
    </p:spTree>
    <p:extLst>
      <p:ext uri="{BB962C8B-B14F-4D97-AF65-F5344CB8AC3E}">
        <p14:creationId xmlns:p14="http://schemas.microsoft.com/office/powerpoint/2010/main" val="961442302"/>
      </p:ext>
    </p:extLst>
  </p:cSld>
  <p:clrMapOvr>
    <a:masterClrMapping/>
  </p:clrMapOvr>
  <mc:AlternateContent xmlns:mc="http://schemas.openxmlformats.org/markup-compatibility/2006" xmlns:p14="http://schemas.microsoft.com/office/powerpoint/2010/main">
    <mc:Choice Requires="p14">
      <p:transition p14:dur="10" advTm="102850"/>
    </mc:Choice>
    <mc:Fallback xmlns="">
      <p:transition advTm="10285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36972" y="158400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a:t>مدخلات تكنولوجيا المعلومات تشير إلى الأدوات والتقنيات التي يتم استخدامها في مجال التعليم والتدريس لتعزيز وتحسين عمليات التعلم والتواصل. تشمل هذه المدخلات الأجهزة الإلكترونية مثل الحواسيب والهواتف الذكية والأجهزة اللوحية، والبرمجيات التعليمية، والشبكات الاجتماعية، والإنترنت والموارد الإلكترونية، وتطبيقات الويب والتطبيقات المحمولة الموجهة للتعلم، والتجارب التفاعلية، وغيرها من الأدوات التقنية التي يمكن استخدامها لتعزيز عملية التعليم وتحقيق أهداف التعلم.</a:t>
            </a:r>
          </a:p>
          <a:p>
            <a:pPr algn="ctr"/>
            <a:endParaRPr lang="ar-SA" dirty="0"/>
          </a:p>
          <a:p>
            <a:pPr algn="ctr"/>
            <a:r>
              <a:rPr lang="ar-SA" dirty="0"/>
              <a:t>مصدر:</a:t>
            </a:r>
          </a:p>
          <a:p>
            <a:pPr algn="ctr"/>
            <a:r>
              <a:rPr lang="en-US" dirty="0"/>
              <a:t>ITU (International Telecommunication Union). (2018). "ICTs in Education." Retrieved from: https://www.itu.int/en/ITU-D/Statistics/Pages/publications/ict-facts-2017.aspx</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420826" y="2040273"/>
            <a:ext cx="9426243" cy="402674"/>
          </a:xfrm>
          <a:prstGeom prst="rect">
            <a:avLst/>
          </a:prstGeom>
          <a:noFill/>
        </p:spPr>
        <p:txBody>
          <a:bodyPr wrap="square" rtlCol="0">
            <a:spAutoFit/>
          </a:bodyPr>
          <a:lstStyle/>
          <a:p>
            <a:pPr algn="just" rtl="1">
              <a:lnSpc>
                <a:spcPts val="2720"/>
              </a:lnSpc>
              <a:spcBef>
                <a:spcPts val="600"/>
              </a:spcBef>
              <a:spcAft>
                <a:spcPts val="1800"/>
              </a:spcAft>
            </a:pPr>
            <a:r>
              <a:rPr lang="ar-SA" sz="1600" dirty="0">
                <a:latin typeface="Alexandria Light" pitchFamily="2" charset="-78"/>
                <a:cs typeface="Alexandria Light" pitchFamily="2" charset="-78"/>
              </a:rPr>
              <a:t>      </a:t>
            </a: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4364A12-B773-40FF-9ABF-33539D226A2F}"/>
              </a:ext>
            </a:extLst>
          </p:cNvPr>
          <p:cNvSpPr txBox="1"/>
          <p:nvPr/>
        </p:nvSpPr>
        <p:spPr>
          <a:xfrm>
            <a:off x="1097280" y="2051703"/>
            <a:ext cx="9862239" cy="1729961"/>
          </a:xfrm>
          <a:prstGeom prst="rect">
            <a:avLst/>
          </a:prstGeom>
          <a:noFill/>
        </p:spPr>
        <p:txBody>
          <a:bodyPr wrap="square" rtlCol="1">
            <a:spAutoFit/>
          </a:bodyPr>
          <a:lstStyle/>
          <a:p>
            <a:pPr algn="just" rtl="1">
              <a:lnSpc>
                <a:spcPts val="2920"/>
              </a:lnSpc>
              <a:spcAft>
                <a:spcPts val="1800"/>
              </a:spcAft>
            </a:pPr>
            <a:r>
              <a:rPr lang="ar-SA" sz="1600" dirty="0">
                <a:solidFill>
                  <a:srgbClr val="000000"/>
                </a:solidFill>
                <a:latin typeface="Alexandria Light" pitchFamily="2" charset="-78"/>
                <a:ea typeface="Calibri" panose="020F0502020204030204" pitchFamily="34" charset="0"/>
                <a:cs typeface="Alexandria Light" pitchFamily="2" charset="-78"/>
              </a:rPr>
              <a:t>5</a:t>
            </a:r>
            <a:r>
              <a:rPr lang="ar-SA" sz="1600" dirty="0">
                <a:solidFill>
                  <a:srgbClr val="000000"/>
                </a:solidFill>
                <a:effectLst/>
                <a:latin typeface="Alexandria Light" pitchFamily="2" charset="-78"/>
                <a:ea typeface="Calibri" panose="020F0502020204030204" pitchFamily="34" charset="0"/>
                <a:cs typeface="Alexandria Light" pitchFamily="2" charset="-78"/>
              </a:rPr>
              <a:t>- </a:t>
            </a:r>
            <a:r>
              <a:rPr lang="ar-SA" sz="1600" b="1" dirty="0">
                <a:solidFill>
                  <a:srgbClr val="000000"/>
                </a:solidFill>
                <a:effectLst/>
                <a:latin typeface="Alexandria Light" pitchFamily="2" charset="-78"/>
                <a:ea typeface="Calibri" panose="020F0502020204030204" pitchFamily="34" charset="0"/>
                <a:cs typeface="Alexandria Light" pitchFamily="2" charset="-78"/>
              </a:rPr>
              <a:t>خدمة البلوتوث"</a:t>
            </a:r>
            <a:r>
              <a:rPr lang="en-US" sz="1600" b="1" dirty="0">
                <a:solidFill>
                  <a:srgbClr val="000000"/>
                </a:solidFill>
                <a:effectLst/>
                <a:latin typeface="Alexandria Light" pitchFamily="2" charset="-78"/>
                <a:ea typeface="Calibri" panose="020F0502020204030204" pitchFamily="34" charset="0"/>
                <a:cs typeface="Alexandria Light" pitchFamily="2" charset="-78"/>
              </a:rPr>
              <a:t>Bluetooth</a:t>
            </a:r>
            <a:r>
              <a:rPr lang="ar-SA" sz="1600" dirty="0">
                <a:solidFill>
                  <a:srgbClr val="000000"/>
                </a:solidFill>
                <a:effectLst/>
                <a:latin typeface="Alexandria Light" pitchFamily="2" charset="-78"/>
                <a:ea typeface="Calibri" panose="020F0502020204030204" pitchFamily="34" charset="0"/>
                <a:cs typeface="Alexandria Light" pitchFamily="2" charset="-78"/>
              </a:rPr>
              <a:t>: تقنية الاتصال اللاسلكي بلوتوث </a:t>
            </a:r>
            <a:r>
              <a:rPr lang="en-US" sz="1600" dirty="0">
                <a:solidFill>
                  <a:srgbClr val="000000"/>
                </a:solidFill>
                <a:effectLst/>
                <a:latin typeface="Alexandria Light" pitchFamily="2" charset="-78"/>
                <a:ea typeface="Calibri" panose="020F0502020204030204" pitchFamily="34" charset="0"/>
                <a:cs typeface="Alexandria Light" pitchFamily="2" charset="-78"/>
              </a:rPr>
              <a:t>Bluetooth Wireless Technology</a:t>
            </a:r>
            <a:r>
              <a:rPr lang="ar-SA" sz="1600" dirty="0">
                <a:solidFill>
                  <a:srgbClr val="000000"/>
                </a:solidFill>
                <a:effectLst/>
                <a:latin typeface="Alexandria Light" pitchFamily="2" charset="-78"/>
                <a:ea typeface="Calibri" panose="020F0502020204030204" pitchFamily="34" charset="0"/>
                <a:cs typeface="Alexandria Light" pitchFamily="2" charset="-78"/>
              </a:rPr>
              <a:t> هي عبارة تقنية للتواصل، صممت للربط بين أجهزة الاتصال المحمولة مع بعضها البعض بروابط لاسلكية قصيرة المدى مثل الهواتف النقالة، والحاسوب الجيبي لتبادل البينات والملفات لاسلكياً. </a:t>
            </a:r>
            <a:endParaRPr lang="en-US" sz="1600" dirty="0">
              <a:effectLst/>
              <a:latin typeface="Alexandria Light" pitchFamily="2" charset="-78"/>
              <a:ea typeface="Calibri" panose="020F0502020204030204" pitchFamily="34" charset="0"/>
              <a:cs typeface="Alexandria Light" pitchFamily="2" charset="-78"/>
            </a:endParaRPr>
          </a:p>
          <a:p>
            <a:pPr algn="just" rtl="1">
              <a:lnSpc>
                <a:spcPts val="2520"/>
              </a:lnSpc>
              <a:spcAft>
                <a:spcPts val="1800"/>
              </a:spcAft>
            </a:pPr>
            <a:endParaRPr lang="en-US" sz="1600" dirty="0">
              <a:effectLst/>
              <a:latin typeface="Alexandria Light" pitchFamily="2" charset="-78"/>
              <a:ea typeface="Calibri" panose="020F0502020204030204" pitchFamily="34" charset="0"/>
              <a:cs typeface="Alexandria Light" pitchFamily="2" charset="-78"/>
            </a:endParaRPr>
          </a:p>
        </p:txBody>
      </p:sp>
      <p:sp>
        <p:nvSpPr>
          <p:cNvPr id="9" name="مربع نص 8">
            <a:extLst>
              <a:ext uri="{FF2B5EF4-FFF2-40B4-BE49-F238E27FC236}">
                <a16:creationId xmlns:a16="http://schemas.microsoft.com/office/drawing/2014/main" id="{9A09B2F2-C49A-4400-8642-3CD90B9AF76B}"/>
              </a:ext>
            </a:extLst>
          </p:cNvPr>
          <p:cNvSpPr txBox="1"/>
          <p:nvPr/>
        </p:nvSpPr>
        <p:spPr>
          <a:xfrm>
            <a:off x="2468880" y="1107996"/>
            <a:ext cx="6035040" cy="707886"/>
          </a:xfrm>
          <a:prstGeom prst="rect">
            <a:avLst/>
          </a:prstGeom>
          <a:noFill/>
        </p:spPr>
        <p:txBody>
          <a:bodyPr wrap="square">
            <a:spAutoFit/>
          </a:bodyPr>
          <a:lstStyle/>
          <a:p>
            <a:pPr algn="ctr"/>
            <a:r>
              <a:rPr lang="ar-SA" sz="2000" dirty="0">
                <a:latin typeface="Alexandria Medium" pitchFamily="2" charset="-78"/>
                <a:cs typeface="Alexandria Medium" pitchFamily="2" charset="-78"/>
              </a:rPr>
              <a:t> </a:t>
            </a:r>
            <a:endParaRPr lang="en-US" sz="2000" dirty="0">
              <a:effectLst/>
              <a:latin typeface="Calibri" panose="020F0502020204030204" pitchFamily="34" charset="0"/>
              <a:ea typeface="Calibri" panose="020F0502020204030204" pitchFamily="34" charset="0"/>
            </a:endParaRPr>
          </a:p>
          <a:p>
            <a:pPr algn="ctr"/>
            <a:endParaRPr lang="ar-SA" sz="2000" dirty="0">
              <a:latin typeface="Alexandria Medium" pitchFamily="2" charset="-78"/>
              <a:cs typeface="Alexandria Medium" pitchFamily="2" charset="-78"/>
            </a:endParaRPr>
          </a:p>
        </p:txBody>
      </p:sp>
      <p:sp>
        <p:nvSpPr>
          <p:cNvPr id="10" name="مربع نص 9">
            <a:extLst>
              <a:ext uri="{FF2B5EF4-FFF2-40B4-BE49-F238E27FC236}">
                <a16:creationId xmlns:a16="http://schemas.microsoft.com/office/drawing/2014/main" id="{8DD95751-FA58-488A-BA7D-F222A638AC80}"/>
              </a:ext>
            </a:extLst>
          </p:cNvPr>
          <p:cNvSpPr txBox="1"/>
          <p:nvPr/>
        </p:nvSpPr>
        <p:spPr>
          <a:xfrm>
            <a:off x="2683193" y="1079439"/>
            <a:ext cx="6097904" cy="369332"/>
          </a:xfrm>
          <a:prstGeom prst="rect">
            <a:avLst/>
          </a:prstGeom>
          <a:noFill/>
        </p:spPr>
        <p:txBody>
          <a:bodyPr wrap="square">
            <a:spAutoFit/>
          </a:bodyPr>
          <a:lstStyle/>
          <a:p>
            <a:r>
              <a:rPr lang="ar-SA" sz="1800" dirty="0">
                <a:solidFill>
                  <a:srgbClr val="000000"/>
                </a:solidFill>
                <a:effectLst/>
                <a:latin typeface="Alexandria Medium" pitchFamily="2" charset="-78"/>
                <a:ea typeface="Calibri" panose="020F0502020204030204" pitchFamily="34" charset="0"/>
                <a:cs typeface="Alexandria Medium" pitchFamily="2" charset="-78"/>
              </a:rPr>
              <a:t>الخدمات </a:t>
            </a:r>
            <a:r>
              <a:rPr lang="ar-SA" sz="1800" dirty="0">
                <a:latin typeface="Alexandria Medium" pitchFamily="2" charset="-78"/>
                <a:cs typeface="Alexandria Medium" pitchFamily="2" charset="-78"/>
              </a:rPr>
              <a:t>التي يقدمها الهاتف النقال في التعليم</a:t>
            </a:r>
            <a:endParaRPr lang="ar-SA" dirty="0"/>
          </a:p>
        </p:txBody>
      </p:sp>
      <p:sp>
        <p:nvSpPr>
          <p:cNvPr id="11" name="مربع نص 10">
            <a:extLst>
              <a:ext uri="{FF2B5EF4-FFF2-40B4-BE49-F238E27FC236}">
                <a16:creationId xmlns:a16="http://schemas.microsoft.com/office/drawing/2014/main" id="{EC9C627E-0A7E-47EA-9BBF-60E7DF5B2D3A}"/>
              </a:ext>
            </a:extLst>
          </p:cNvPr>
          <p:cNvSpPr txBox="1"/>
          <p:nvPr/>
        </p:nvSpPr>
        <p:spPr>
          <a:xfrm>
            <a:off x="3737610" y="4018388"/>
            <a:ext cx="6835115" cy="720518"/>
          </a:xfrm>
          <a:prstGeom prst="rect">
            <a:avLst/>
          </a:prstGeom>
          <a:solidFill>
            <a:srgbClr val="00B0F0"/>
          </a:solidFill>
          <a:ln>
            <a:solidFill>
              <a:schemeClr val="accent4"/>
            </a:solidFill>
          </a:ln>
        </p:spPr>
        <p:txBody>
          <a:bodyPr wrap="square">
            <a:spAutoFit/>
          </a:bodyPr>
          <a:lstStyle/>
          <a:p>
            <a:pPr algn="just" rtl="1">
              <a:lnSpc>
                <a:spcPct val="115000"/>
              </a:lnSpc>
              <a:spcAft>
                <a:spcPts val="600"/>
              </a:spcAft>
            </a:pPr>
            <a:r>
              <a:rPr lang="ar-SA" sz="1600" b="1" dirty="0">
                <a:solidFill>
                  <a:schemeClr val="bg1"/>
                </a:solidFill>
                <a:effectLst/>
                <a:latin typeface="Alexandria Medium" pitchFamily="2" charset="-78"/>
                <a:ea typeface="Calibri" panose="020F0502020204030204" pitchFamily="34" charset="0"/>
                <a:cs typeface="Alexandria Medium" pitchFamily="2" charset="-78"/>
              </a:rPr>
              <a:t>والسؤال </a:t>
            </a:r>
            <a:r>
              <a:rPr lang="ar-SA" sz="1600" b="1" dirty="0">
                <a:solidFill>
                  <a:schemeClr val="bg1"/>
                </a:solidFill>
                <a:latin typeface="Alexandria Medium" pitchFamily="2" charset="-78"/>
                <a:ea typeface="Calibri" panose="020F0502020204030204" pitchFamily="34" charset="0"/>
                <a:cs typeface="Alexandria Medium" pitchFamily="2" charset="-78"/>
              </a:rPr>
              <a:t>ما الفوائد التربوية لاستخدام الأجهزة المتنقلة في التعليم</a:t>
            </a:r>
            <a:r>
              <a:rPr lang="ar-SA" sz="2000" b="1" dirty="0">
                <a:solidFill>
                  <a:schemeClr val="bg1"/>
                </a:solidFill>
                <a:latin typeface="Alexandria Medium" pitchFamily="2" charset="-78"/>
                <a:ea typeface="Calibri" panose="020F0502020204030204" pitchFamily="34" charset="0"/>
                <a:cs typeface="Alexandria Medium" pitchFamily="2" charset="-78"/>
              </a:rPr>
              <a:t>؟</a:t>
            </a:r>
          </a:p>
          <a:p>
            <a:pPr algn="just" rtl="1">
              <a:lnSpc>
                <a:spcPct val="115000"/>
              </a:lnSpc>
              <a:spcAft>
                <a:spcPts val="600"/>
              </a:spcAft>
            </a:pPr>
            <a:endParaRPr lang="en-US" sz="1200" dirty="0">
              <a:solidFill>
                <a:schemeClr val="bg1"/>
              </a:solidFill>
              <a:effectLst/>
              <a:latin typeface="Alexandria Medium" pitchFamily="2" charset="-78"/>
              <a:ea typeface="Calibri" panose="020F0502020204030204" pitchFamily="34" charset="0"/>
              <a:cs typeface="Alexandria Medium" pitchFamily="2" charset="-78"/>
            </a:endParaRPr>
          </a:p>
        </p:txBody>
      </p:sp>
      <p:grpSp>
        <p:nvGrpSpPr>
          <p:cNvPr id="12" name="Google Shape;6237;p53">
            <a:extLst>
              <a:ext uri="{FF2B5EF4-FFF2-40B4-BE49-F238E27FC236}">
                <a16:creationId xmlns:a16="http://schemas.microsoft.com/office/drawing/2014/main" id="{FC84DF42-13F5-49CE-BD5E-5A269765CDF8}"/>
              </a:ext>
            </a:extLst>
          </p:cNvPr>
          <p:cNvGrpSpPr/>
          <p:nvPr/>
        </p:nvGrpSpPr>
        <p:grpSpPr>
          <a:xfrm>
            <a:off x="1946391" y="4034982"/>
            <a:ext cx="445375" cy="445375"/>
            <a:chOff x="-34776500" y="2631825"/>
            <a:chExt cx="291450" cy="291450"/>
          </a:xfrm>
          <a:solidFill>
            <a:srgbClr val="00B0F0"/>
          </a:solidFill>
        </p:grpSpPr>
        <p:sp>
          <p:nvSpPr>
            <p:cNvPr id="13" name="Google Shape;6238;p53">
              <a:extLst>
                <a:ext uri="{FF2B5EF4-FFF2-40B4-BE49-F238E27FC236}">
                  <a16:creationId xmlns:a16="http://schemas.microsoft.com/office/drawing/2014/main" id="{A2C88B82-781B-4EC6-B88A-02ECF87DC900}"/>
                </a:ext>
              </a:extLst>
            </p:cNvPr>
            <p:cNvSpPr/>
            <p:nvPr/>
          </p:nvSpPr>
          <p:spPr>
            <a:xfrm>
              <a:off x="-34691425" y="2666500"/>
              <a:ext cx="120525" cy="154400"/>
            </a:xfrm>
            <a:custGeom>
              <a:avLst/>
              <a:gdLst/>
              <a:ahLst/>
              <a:cxnLst/>
              <a:rect l="l" t="t" r="r" b="b"/>
              <a:pathLst>
                <a:path w="4821" h="6176" extrusionOk="0">
                  <a:moveTo>
                    <a:pt x="2331" y="693"/>
                  </a:moveTo>
                  <a:cubicBezTo>
                    <a:pt x="3277" y="693"/>
                    <a:pt x="4033" y="1449"/>
                    <a:pt x="4033" y="2394"/>
                  </a:cubicBezTo>
                  <a:cubicBezTo>
                    <a:pt x="4096" y="2899"/>
                    <a:pt x="3844" y="3466"/>
                    <a:pt x="3403" y="3781"/>
                  </a:cubicBezTo>
                  <a:cubicBezTo>
                    <a:pt x="3151" y="3970"/>
                    <a:pt x="2741" y="4348"/>
                    <a:pt x="2741" y="4946"/>
                  </a:cubicBezTo>
                  <a:lnTo>
                    <a:pt x="2741" y="5135"/>
                  </a:lnTo>
                  <a:cubicBezTo>
                    <a:pt x="2741" y="5356"/>
                    <a:pt x="2583" y="5513"/>
                    <a:pt x="2363" y="5513"/>
                  </a:cubicBezTo>
                  <a:cubicBezTo>
                    <a:pt x="2174" y="5513"/>
                    <a:pt x="2016" y="5356"/>
                    <a:pt x="2016" y="5135"/>
                  </a:cubicBezTo>
                  <a:lnTo>
                    <a:pt x="2016" y="4946"/>
                  </a:lnTo>
                  <a:cubicBezTo>
                    <a:pt x="2016" y="4285"/>
                    <a:pt x="2363" y="3655"/>
                    <a:pt x="2962" y="3214"/>
                  </a:cubicBezTo>
                  <a:cubicBezTo>
                    <a:pt x="3245" y="3025"/>
                    <a:pt x="3403" y="2710"/>
                    <a:pt x="3403" y="2394"/>
                  </a:cubicBezTo>
                  <a:cubicBezTo>
                    <a:pt x="3403" y="1827"/>
                    <a:pt x="2930" y="1355"/>
                    <a:pt x="2363" y="1355"/>
                  </a:cubicBezTo>
                  <a:cubicBezTo>
                    <a:pt x="1827" y="1355"/>
                    <a:pt x="1355" y="1827"/>
                    <a:pt x="1355" y="2394"/>
                  </a:cubicBezTo>
                  <a:cubicBezTo>
                    <a:pt x="1355" y="2583"/>
                    <a:pt x="1197" y="2741"/>
                    <a:pt x="1008" y="2741"/>
                  </a:cubicBezTo>
                  <a:cubicBezTo>
                    <a:pt x="788" y="2741"/>
                    <a:pt x="630" y="2583"/>
                    <a:pt x="630" y="2394"/>
                  </a:cubicBezTo>
                  <a:cubicBezTo>
                    <a:pt x="630" y="1449"/>
                    <a:pt x="1386" y="693"/>
                    <a:pt x="2331" y="693"/>
                  </a:cubicBezTo>
                  <a:close/>
                  <a:moveTo>
                    <a:pt x="2426" y="0"/>
                  </a:moveTo>
                  <a:cubicBezTo>
                    <a:pt x="1071" y="0"/>
                    <a:pt x="0" y="1040"/>
                    <a:pt x="0" y="2394"/>
                  </a:cubicBezTo>
                  <a:cubicBezTo>
                    <a:pt x="0" y="2930"/>
                    <a:pt x="473" y="3403"/>
                    <a:pt x="1040" y="3403"/>
                  </a:cubicBezTo>
                  <a:cubicBezTo>
                    <a:pt x="1575" y="3403"/>
                    <a:pt x="2048" y="2930"/>
                    <a:pt x="2048" y="2394"/>
                  </a:cubicBezTo>
                  <a:cubicBezTo>
                    <a:pt x="2048" y="2205"/>
                    <a:pt x="2205" y="2048"/>
                    <a:pt x="2426" y="2048"/>
                  </a:cubicBezTo>
                  <a:cubicBezTo>
                    <a:pt x="2615" y="2048"/>
                    <a:pt x="2772" y="2205"/>
                    <a:pt x="2772" y="2394"/>
                  </a:cubicBezTo>
                  <a:cubicBezTo>
                    <a:pt x="2772" y="2520"/>
                    <a:pt x="2741" y="2583"/>
                    <a:pt x="2615" y="2646"/>
                  </a:cubicBezTo>
                  <a:cubicBezTo>
                    <a:pt x="1827" y="3245"/>
                    <a:pt x="1386" y="4064"/>
                    <a:pt x="1386" y="4946"/>
                  </a:cubicBezTo>
                  <a:lnTo>
                    <a:pt x="1386" y="5135"/>
                  </a:lnTo>
                  <a:cubicBezTo>
                    <a:pt x="1386" y="5702"/>
                    <a:pt x="1859" y="6175"/>
                    <a:pt x="2426" y="6175"/>
                  </a:cubicBezTo>
                  <a:cubicBezTo>
                    <a:pt x="2962" y="6175"/>
                    <a:pt x="3434" y="5702"/>
                    <a:pt x="3434" y="5135"/>
                  </a:cubicBezTo>
                  <a:lnTo>
                    <a:pt x="3434" y="4946"/>
                  </a:lnTo>
                  <a:cubicBezTo>
                    <a:pt x="3434" y="4663"/>
                    <a:pt x="3686" y="4442"/>
                    <a:pt x="3844" y="4316"/>
                  </a:cubicBezTo>
                  <a:cubicBezTo>
                    <a:pt x="4474" y="3875"/>
                    <a:pt x="4820" y="3151"/>
                    <a:pt x="4820" y="2394"/>
                  </a:cubicBezTo>
                  <a:cubicBezTo>
                    <a:pt x="4789" y="1040"/>
                    <a:pt x="3718" y="0"/>
                    <a:pt x="2426" y="0"/>
                  </a:cubicBezTo>
                  <a:close/>
                </a:path>
              </a:pathLst>
            </a:custGeom>
            <a:grpFill/>
            <a:ln>
              <a:noFill/>
            </a:ln>
          </p:spPr>
          <p:txBody>
            <a:bodyPr spcFirstLastPara="1" wrap="square" lIns="121900" tIns="121900" rIns="121900" bIns="121900" anchor="ctr" anchorCtr="0">
              <a:noAutofit/>
            </a:bodyPr>
            <a:lstStyle/>
            <a:p>
              <a:endParaRPr sz="1865"/>
            </a:p>
          </p:txBody>
        </p:sp>
        <p:sp>
          <p:nvSpPr>
            <p:cNvPr id="14" name="Google Shape;6239;p53">
              <a:extLst>
                <a:ext uri="{FF2B5EF4-FFF2-40B4-BE49-F238E27FC236}">
                  <a16:creationId xmlns:a16="http://schemas.microsoft.com/office/drawing/2014/main" id="{20472019-A986-417D-AA50-D6F05DD8B648}"/>
                </a:ext>
              </a:extLst>
            </p:cNvPr>
            <p:cNvSpPr/>
            <p:nvPr/>
          </p:nvSpPr>
          <p:spPr>
            <a:xfrm>
              <a:off x="-34656775" y="2837400"/>
              <a:ext cx="51200" cy="51225"/>
            </a:xfrm>
            <a:custGeom>
              <a:avLst/>
              <a:gdLst/>
              <a:ahLst/>
              <a:cxnLst/>
              <a:rect l="l" t="t" r="r" b="b"/>
              <a:pathLst>
                <a:path w="2048" h="2049" extrusionOk="0">
                  <a:moveTo>
                    <a:pt x="1040" y="662"/>
                  </a:moveTo>
                  <a:cubicBezTo>
                    <a:pt x="1229" y="662"/>
                    <a:pt x="1386" y="820"/>
                    <a:pt x="1386" y="1040"/>
                  </a:cubicBezTo>
                  <a:cubicBezTo>
                    <a:pt x="1386" y="1229"/>
                    <a:pt x="1197" y="1387"/>
                    <a:pt x="1040" y="1387"/>
                  </a:cubicBezTo>
                  <a:cubicBezTo>
                    <a:pt x="819" y="1387"/>
                    <a:pt x="662" y="1229"/>
                    <a:pt x="662" y="1040"/>
                  </a:cubicBezTo>
                  <a:cubicBezTo>
                    <a:pt x="662" y="820"/>
                    <a:pt x="819" y="662"/>
                    <a:pt x="1040" y="662"/>
                  </a:cubicBezTo>
                  <a:close/>
                  <a:moveTo>
                    <a:pt x="1040" y="1"/>
                  </a:moveTo>
                  <a:cubicBezTo>
                    <a:pt x="473" y="1"/>
                    <a:pt x="0" y="473"/>
                    <a:pt x="0" y="1040"/>
                  </a:cubicBezTo>
                  <a:cubicBezTo>
                    <a:pt x="0" y="1576"/>
                    <a:pt x="473" y="2048"/>
                    <a:pt x="1040" y="2048"/>
                  </a:cubicBezTo>
                  <a:cubicBezTo>
                    <a:pt x="1576" y="2048"/>
                    <a:pt x="2048" y="1576"/>
                    <a:pt x="2048" y="1040"/>
                  </a:cubicBezTo>
                  <a:cubicBezTo>
                    <a:pt x="2048" y="473"/>
                    <a:pt x="1576" y="1"/>
                    <a:pt x="1040" y="1"/>
                  </a:cubicBezTo>
                  <a:close/>
                </a:path>
              </a:pathLst>
            </a:custGeom>
            <a:grpFill/>
            <a:ln>
              <a:noFill/>
            </a:ln>
          </p:spPr>
          <p:txBody>
            <a:bodyPr spcFirstLastPara="1" wrap="square" lIns="121900" tIns="121900" rIns="121900" bIns="121900" anchor="ctr" anchorCtr="0">
              <a:noAutofit/>
            </a:bodyPr>
            <a:lstStyle/>
            <a:p>
              <a:endParaRPr sz="1865"/>
            </a:p>
          </p:txBody>
        </p:sp>
        <p:sp>
          <p:nvSpPr>
            <p:cNvPr id="15" name="Google Shape;6240;p53">
              <a:extLst>
                <a:ext uri="{FF2B5EF4-FFF2-40B4-BE49-F238E27FC236}">
                  <a16:creationId xmlns:a16="http://schemas.microsoft.com/office/drawing/2014/main" id="{77DDFA84-711F-4A53-8740-E962702D40B4}"/>
                </a:ext>
              </a:extLst>
            </p:cNvPr>
            <p:cNvSpPr/>
            <p:nvPr/>
          </p:nvSpPr>
          <p:spPr>
            <a:xfrm>
              <a:off x="-34776500" y="2631825"/>
              <a:ext cx="291450" cy="291450"/>
            </a:xfrm>
            <a:custGeom>
              <a:avLst/>
              <a:gdLst/>
              <a:ahLst/>
              <a:cxnLst/>
              <a:rect l="l" t="t" r="r" b="b"/>
              <a:pathLst>
                <a:path w="11658" h="11658" extrusionOk="0">
                  <a:moveTo>
                    <a:pt x="5829" y="662"/>
                  </a:moveTo>
                  <a:cubicBezTo>
                    <a:pt x="8664" y="662"/>
                    <a:pt x="10964" y="2994"/>
                    <a:pt x="10964" y="5829"/>
                  </a:cubicBezTo>
                  <a:cubicBezTo>
                    <a:pt x="10933" y="8665"/>
                    <a:pt x="8664" y="10996"/>
                    <a:pt x="5829" y="10996"/>
                  </a:cubicBezTo>
                  <a:cubicBezTo>
                    <a:pt x="2993" y="10996"/>
                    <a:pt x="662" y="8665"/>
                    <a:pt x="662" y="5829"/>
                  </a:cubicBezTo>
                  <a:cubicBezTo>
                    <a:pt x="662" y="2994"/>
                    <a:pt x="2993" y="662"/>
                    <a:pt x="5829" y="662"/>
                  </a:cubicBezTo>
                  <a:close/>
                  <a:moveTo>
                    <a:pt x="5829" y="1"/>
                  </a:moveTo>
                  <a:cubicBezTo>
                    <a:pt x="2584" y="1"/>
                    <a:pt x="0" y="2647"/>
                    <a:pt x="0" y="5829"/>
                  </a:cubicBezTo>
                  <a:cubicBezTo>
                    <a:pt x="0" y="9043"/>
                    <a:pt x="2615" y="11658"/>
                    <a:pt x="5829" y="11658"/>
                  </a:cubicBezTo>
                  <a:cubicBezTo>
                    <a:pt x="9042" y="11658"/>
                    <a:pt x="11657" y="9011"/>
                    <a:pt x="11657" y="5829"/>
                  </a:cubicBezTo>
                  <a:cubicBezTo>
                    <a:pt x="11657" y="2584"/>
                    <a:pt x="9011" y="1"/>
                    <a:pt x="5829" y="1"/>
                  </a:cubicBezTo>
                  <a:close/>
                </a:path>
              </a:pathLst>
            </a:custGeom>
            <a:grp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3623548270"/>
      </p:ext>
    </p:extLst>
  </p:cSld>
  <p:clrMapOvr>
    <a:masterClrMapping/>
  </p:clrMapOvr>
  <mc:AlternateContent xmlns:mc="http://schemas.openxmlformats.org/markup-compatibility/2006" xmlns:p14="http://schemas.microsoft.com/office/powerpoint/2010/main">
    <mc:Choice Requires="p14">
      <p:transition p14:dur="10" advTm="41341"/>
    </mc:Choice>
    <mc:Fallback xmlns="">
      <p:transition advTm="41341"/>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a:t>مدخلات تكنولوجيا المعلومات تشير إلى الأدوات والتقنيات التي يتم استخدامها في مجال التعليم والتدريس لتعزيز وتحسين عمليات التعلم والتواصل. تشمل هذه المدخلات الأجهزة الإلكترونية مثل الحواسيب والهواتف الذكية والأجهزة اللوحية، والبرمجيات التعليمية، والشبكات الاجتماعية، والإنترنت والموارد الإلكترونية، وتطبيقات الويب والتطبيقات المحمولة الموجهة للتعلم، والتجارب التفاعلية، وغيرها من الأدوات التقنية التي يمكن استخدامها لتعزيز عملية التعليم وتحقيق أهداف التعلم.</a:t>
            </a:r>
          </a:p>
          <a:p>
            <a:pPr algn="ctr"/>
            <a:endParaRPr lang="ar-SA" dirty="0"/>
          </a:p>
          <a:p>
            <a:pPr algn="ctr"/>
            <a:r>
              <a:rPr lang="ar-SA" dirty="0"/>
              <a:t>مصدر:</a:t>
            </a:r>
          </a:p>
          <a:p>
            <a:pPr algn="ctr"/>
            <a:r>
              <a:rPr lang="en-US" dirty="0"/>
              <a:t>ITU (International Telecommunication Union). (2018). "ICTs in Education." Retrieved from: https://www.itu.int/en/ITU-D/Statistics/Pages/publications/ict-facts-2017.aspx</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420826" y="2040273"/>
            <a:ext cx="9426243" cy="402674"/>
          </a:xfrm>
          <a:prstGeom prst="rect">
            <a:avLst/>
          </a:prstGeom>
          <a:noFill/>
        </p:spPr>
        <p:txBody>
          <a:bodyPr wrap="square" rtlCol="0">
            <a:spAutoFit/>
          </a:bodyPr>
          <a:lstStyle/>
          <a:p>
            <a:pPr algn="just" rtl="1">
              <a:lnSpc>
                <a:spcPts val="2720"/>
              </a:lnSpc>
              <a:spcBef>
                <a:spcPts val="600"/>
              </a:spcBef>
              <a:spcAft>
                <a:spcPts val="1800"/>
              </a:spcAft>
            </a:pPr>
            <a:r>
              <a:rPr lang="ar-SA" sz="1600" dirty="0">
                <a:latin typeface="Alexandria Light" pitchFamily="2" charset="-78"/>
                <a:cs typeface="Alexandria Light" pitchFamily="2" charset="-78"/>
              </a:rPr>
              <a:t>      </a:t>
            </a: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4364A12-B773-40FF-9ABF-33539D226A2F}"/>
              </a:ext>
            </a:extLst>
          </p:cNvPr>
          <p:cNvSpPr txBox="1"/>
          <p:nvPr/>
        </p:nvSpPr>
        <p:spPr>
          <a:xfrm>
            <a:off x="1489114" y="1945932"/>
            <a:ext cx="9615545" cy="3576620"/>
          </a:xfrm>
          <a:prstGeom prst="rect">
            <a:avLst/>
          </a:prstGeom>
          <a:noFill/>
        </p:spPr>
        <p:txBody>
          <a:bodyPr wrap="square" rtlCol="1">
            <a:spAutoFit/>
          </a:bodyPr>
          <a:lstStyle/>
          <a:p>
            <a:pPr algn="just" rtl="1">
              <a:lnSpc>
                <a:spcPts val="2920"/>
              </a:lnSpc>
              <a:spcAft>
                <a:spcPts val="1800"/>
              </a:spcAft>
            </a:pPr>
            <a:r>
              <a:rPr lang="ar-SA" sz="1600" dirty="0">
                <a:solidFill>
                  <a:srgbClr val="000000"/>
                </a:solidFill>
                <a:effectLst/>
                <a:latin typeface="Alexandria Light" pitchFamily="2" charset="-78"/>
                <a:ea typeface="Calibri" panose="020F0502020204030204" pitchFamily="34" charset="0"/>
                <a:cs typeface="Alexandria Light" pitchFamily="2" charset="-78"/>
              </a:rPr>
              <a:t>     إن معظم الأجهزة المتنقلة تكون مفيدة في التعليم وتسهل مهام المعلمين، وتعد أيضاً أدوات مساعدة في إنجاز مهام عدة للتعلم بالنسبة للطلاب، من هذه الفوائد الأمور الآتية: </a:t>
            </a:r>
          </a:p>
          <a:p>
            <a:pPr marL="285750" indent="-285750" algn="just" rtl="1">
              <a:lnSpc>
                <a:spcPts val="2920"/>
              </a:lnSpc>
              <a:spcAft>
                <a:spcPts val="1800"/>
              </a:spcAft>
              <a:buFont typeface="Arial" panose="020B0604020202020204" pitchFamily="34" charset="0"/>
              <a:buChar char="•"/>
            </a:pPr>
            <a:r>
              <a:rPr lang="ar-EG" sz="1600" dirty="0">
                <a:solidFill>
                  <a:srgbClr val="000000"/>
                </a:solidFill>
                <a:effectLst/>
                <a:latin typeface="Alexandria Light" pitchFamily="2" charset="-78"/>
                <a:ea typeface="Calibri" panose="020F0502020204030204" pitchFamily="34" charset="0"/>
                <a:cs typeface="Alexandria Light" pitchFamily="2" charset="-78"/>
              </a:rPr>
              <a:t>بث المحاضرات والمناقشات بشكل متطور يمكن الطلاب من التفاعل مع بعضهم البعض ومع المعلم.</a:t>
            </a:r>
            <a:endParaRPr lang="en-US" sz="1600" dirty="0">
              <a:effectLst/>
              <a:latin typeface="Alexandria Light" pitchFamily="2" charset="-78"/>
              <a:ea typeface="Calibri" panose="020F0502020204030204" pitchFamily="34" charset="0"/>
              <a:cs typeface="Alexandria Light" pitchFamily="2" charset="-78"/>
            </a:endParaRPr>
          </a:p>
          <a:p>
            <a:pPr marL="285750" indent="-285750" algn="just" rtl="1">
              <a:lnSpc>
                <a:spcPts val="2920"/>
              </a:lnSpc>
              <a:spcAft>
                <a:spcPts val="1800"/>
              </a:spcAft>
              <a:buFont typeface="Arial" panose="020B0604020202020204" pitchFamily="34" charset="0"/>
              <a:buChar char="•"/>
            </a:pPr>
            <a:r>
              <a:rPr lang="ar-EG" sz="1600" dirty="0">
                <a:solidFill>
                  <a:srgbClr val="000000"/>
                </a:solidFill>
                <a:effectLst/>
                <a:latin typeface="Alexandria Light" pitchFamily="2" charset="-78"/>
                <a:ea typeface="Calibri" panose="020F0502020204030204" pitchFamily="34" charset="0"/>
                <a:cs typeface="Alexandria Light" pitchFamily="2" charset="-78"/>
              </a:rPr>
              <a:t>استعراض واجبات وإنجازات الطلاب وتقييمها، وعرض نتائج التقييم وتقديم التغذية الراجعة للطلاب.</a:t>
            </a:r>
            <a:endParaRPr lang="en-US" sz="1600" dirty="0">
              <a:effectLst/>
              <a:latin typeface="Alexandria Light" pitchFamily="2" charset="-78"/>
              <a:ea typeface="Calibri" panose="020F0502020204030204" pitchFamily="34" charset="0"/>
              <a:cs typeface="Alexandria Light" pitchFamily="2" charset="-78"/>
            </a:endParaRPr>
          </a:p>
          <a:p>
            <a:pPr marL="285750" indent="-285750" algn="just" rtl="1">
              <a:lnSpc>
                <a:spcPts val="2920"/>
              </a:lnSpc>
              <a:spcAft>
                <a:spcPts val="1800"/>
              </a:spcAft>
              <a:buFont typeface="Arial" panose="020B0604020202020204" pitchFamily="34" charset="0"/>
              <a:buChar char="•"/>
            </a:pPr>
            <a:r>
              <a:rPr lang="ar-EG" sz="1600" dirty="0">
                <a:solidFill>
                  <a:srgbClr val="000000"/>
                </a:solidFill>
                <a:effectLst/>
                <a:latin typeface="Alexandria Light" pitchFamily="2" charset="-78"/>
                <a:ea typeface="Calibri" panose="020F0502020204030204" pitchFamily="34" charset="0"/>
                <a:cs typeface="Alexandria Light" pitchFamily="2" charset="-78"/>
              </a:rPr>
              <a:t>مساعدة الطلاب والباحثين على إنشاء مكتبة صغيرة من الكتب والدروس والشروحات ومقاطع الفيديو</a:t>
            </a:r>
            <a:r>
              <a:rPr lang="ar-SA" sz="1600" dirty="0">
                <a:solidFill>
                  <a:srgbClr val="000000"/>
                </a:solidFill>
                <a:effectLst/>
                <a:latin typeface="Alexandria Light" pitchFamily="2" charset="-78"/>
                <a:ea typeface="Calibri" panose="020F0502020204030204" pitchFamily="34" charset="0"/>
                <a:cs typeface="Alexandria Light" pitchFamily="2" charset="-78"/>
              </a:rPr>
              <a:t>.</a:t>
            </a:r>
          </a:p>
          <a:p>
            <a:pPr marL="285750" indent="-285750" algn="just" rtl="1">
              <a:lnSpc>
                <a:spcPts val="2920"/>
              </a:lnSpc>
              <a:spcAft>
                <a:spcPts val="1800"/>
              </a:spcAft>
              <a:buFont typeface="Arial" panose="020B0604020202020204" pitchFamily="34" charset="0"/>
              <a:buChar char="•"/>
            </a:pPr>
            <a:r>
              <a:rPr lang="ar-SA" sz="1600" dirty="0">
                <a:solidFill>
                  <a:srgbClr val="000000"/>
                </a:solidFill>
                <a:latin typeface="Alexandria Light" pitchFamily="2" charset="-78"/>
                <a:ea typeface="Calibri" panose="020F0502020204030204" pitchFamily="34" charset="0"/>
                <a:cs typeface="Alexandria Light" pitchFamily="2" charset="-78"/>
              </a:rPr>
              <a:t>مساعدة الطلاب في حفظ المذكرات والكتب الإلكترونية </a:t>
            </a:r>
            <a:r>
              <a:rPr lang="ar-SA" sz="1600" dirty="0">
                <a:solidFill>
                  <a:srgbClr val="000000"/>
                </a:solidFill>
                <a:effectLst/>
                <a:latin typeface="Alexandria Light" pitchFamily="2" charset="-78"/>
                <a:ea typeface="Calibri" panose="020F0502020204030204" pitchFamily="34" charset="0"/>
                <a:cs typeface="Alexandria Light" pitchFamily="2" charset="-78"/>
              </a:rPr>
              <a:t>بواسطة الأجهزة المتنقلة والتي تكون أخف وزناً وأصغر حجماً وأسهل حملاً من الحقائب المليئة بالملفات والكتب، والحاسبات المحمولة أيضاً</a:t>
            </a:r>
            <a:r>
              <a:rPr lang="ar-EG" sz="1600" dirty="0">
                <a:solidFill>
                  <a:srgbClr val="000000"/>
                </a:solidFill>
                <a:effectLst/>
                <a:latin typeface="Alexandria Light" pitchFamily="2" charset="-78"/>
                <a:ea typeface="Calibri" panose="020F0502020204030204" pitchFamily="34" charset="0"/>
                <a:cs typeface="Alexandria Light" pitchFamily="2" charset="-78"/>
              </a:rPr>
              <a:t>.</a:t>
            </a:r>
            <a:endParaRPr lang="en-US" sz="1600" dirty="0">
              <a:effectLst/>
              <a:latin typeface="Alexandria Light" pitchFamily="2" charset="-78"/>
              <a:ea typeface="Calibri" panose="020F0502020204030204" pitchFamily="34" charset="0"/>
              <a:cs typeface="Alexandria Light" pitchFamily="2" charset="-78"/>
            </a:endParaRPr>
          </a:p>
        </p:txBody>
      </p:sp>
      <p:sp>
        <p:nvSpPr>
          <p:cNvPr id="9" name="مربع نص 8">
            <a:extLst>
              <a:ext uri="{FF2B5EF4-FFF2-40B4-BE49-F238E27FC236}">
                <a16:creationId xmlns:a16="http://schemas.microsoft.com/office/drawing/2014/main" id="{9A09B2F2-C49A-4400-8642-3CD90B9AF76B}"/>
              </a:ext>
            </a:extLst>
          </p:cNvPr>
          <p:cNvSpPr txBox="1"/>
          <p:nvPr/>
        </p:nvSpPr>
        <p:spPr>
          <a:xfrm>
            <a:off x="2468880" y="1107996"/>
            <a:ext cx="7097520" cy="707886"/>
          </a:xfrm>
          <a:prstGeom prst="rect">
            <a:avLst/>
          </a:prstGeom>
          <a:noFill/>
        </p:spPr>
        <p:txBody>
          <a:bodyPr wrap="square">
            <a:spAutoFit/>
          </a:bodyPr>
          <a:lstStyle/>
          <a:p>
            <a:pPr algn="ctr"/>
            <a:r>
              <a:rPr lang="ar-SA" sz="2000" dirty="0">
                <a:latin typeface="Alexandria Medium" pitchFamily="2" charset="-78"/>
                <a:cs typeface="Alexandria Medium" pitchFamily="2" charset="-78"/>
              </a:rPr>
              <a:t> </a:t>
            </a:r>
            <a:r>
              <a:rPr lang="ar-SA" dirty="0">
                <a:latin typeface="Alexandria Medium" pitchFamily="2" charset="-78"/>
                <a:cs typeface="Alexandria Medium" pitchFamily="2" charset="-78"/>
              </a:rPr>
              <a:t>الفوائد التربوية لاستخدام الأجهزة المتنقلة في التعليم</a:t>
            </a:r>
            <a:endParaRPr lang="en-US" dirty="0">
              <a:effectLst/>
              <a:latin typeface="Alexandria Medium" pitchFamily="2" charset="-78"/>
              <a:ea typeface="Calibri" panose="020F0502020204030204" pitchFamily="34" charset="0"/>
              <a:cs typeface="Alexandria Medium" pitchFamily="2" charset="-78"/>
            </a:endParaRPr>
          </a:p>
          <a:p>
            <a:pPr algn="ctr"/>
            <a:endParaRPr lang="ar-SA" sz="2000" dirty="0">
              <a:latin typeface="Alexandria Medium" pitchFamily="2" charset="-78"/>
              <a:cs typeface="Alexandria Medium" pitchFamily="2" charset="-78"/>
            </a:endParaRPr>
          </a:p>
        </p:txBody>
      </p:sp>
      <p:grpSp>
        <p:nvGrpSpPr>
          <p:cNvPr id="10" name="Google Shape;5453;p51">
            <a:extLst>
              <a:ext uri="{FF2B5EF4-FFF2-40B4-BE49-F238E27FC236}">
                <a16:creationId xmlns:a16="http://schemas.microsoft.com/office/drawing/2014/main" id="{18DBDE00-8519-4BE5-A855-40CD6F7D56B0}"/>
              </a:ext>
            </a:extLst>
          </p:cNvPr>
          <p:cNvGrpSpPr/>
          <p:nvPr/>
        </p:nvGrpSpPr>
        <p:grpSpPr>
          <a:xfrm>
            <a:off x="1232481" y="4194227"/>
            <a:ext cx="444492" cy="441653"/>
            <a:chOff x="-45665400" y="2703250"/>
            <a:chExt cx="301500" cy="299575"/>
          </a:xfrm>
        </p:grpSpPr>
        <p:sp>
          <p:nvSpPr>
            <p:cNvPr id="11" name="Google Shape;5454;p51">
              <a:extLst>
                <a:ext uri="{FF2B5EF4-FFF2-40B4-BE49-F238E27FC236}">
                  <a16:creationId xmlns:a16="http://schemas.microsoft.com/office/drawing/2014/main" id="{A993FCAE-6FE9-4C60-8B72-DFC0DEEC4EC8}"/>
                </a:ext>
              </a:extLst>
            </p:cNvPr>
            <p:cNvSpPr/>
            <p:nvPr/>
          </p:nvSpPr>
          <p:spPr>
            <a:xfrm>
              <a:off x="-45664625" y="2703250"/>
              <a:ext cx="300725" cy="299575"/>
            </a:xfrm>
            <a:custGeom>
              <a:avLst/>
              <a:gdLst/>
              <a:ahLst/>
              <a:cxnLst/>
              <a:rect l="l" t="t" r="r" b="b"/>
              <a:pathLst>
                <a:path w="12029" h="11983" extrusionOk="0">
                  <a:moveTo>
                    <a:pt x="9799" y="1271"/>
                  </a:moveTo>
                  <a:lnTo>
                    <a:pt x="4947" y="4926"/>
                  </a:lnTo>
                  <a:lnTo>
                    <a:pt x="1482" y="3823"/>
                  </a:lnTo>
                  <a:lnTo>
                    <a:pt x="9799" y="1271"/>
                  </a:lnTo>
                  <a:close/>
                  <a:moveTo>
                    <a:pt x="9830" y="2153"/>
                  </a:moveTo>
                  <a:lnTo>
                    <a:pt x="6459" y="6627"/>
                  </a:lnTo>
                  <a:lnTo>
                    <a:pt x="4727" y="7257"/>
                  </a:lnTo>
                  <a:lnTo>
                    <a:pt x="5357" y="5524"/>
                  </a:lnTo>
                  <a:lnTo>
                    <a:pt x="9830" y="2153"/>
                  </a:lnTo>
                  <a:close/>
                  <a:moveTo>
                    <a:pt x="10681" y="2153"/>
                  </a:moveTo>
                  <a:lnTo>
                    <a:pt x="8098" y="10439"/>
                  </a:lnTo>
                  <a:lnTo>
                    <a:pt x="6995" y="6973"/>
                  </a:lnTo>
                  <a:lnTo>
                    <a:pt x="10681" y="2153"/>
                  </a:lnTo>
                  <a:close/>
                  <a:moveTo>
                    <a:pt x="11627" y="0"/>
                  </a:moveTo>
                  <a:cubicBezTo>
                    <a:pt x="11596" y="0"/>
                    <a:pt x="11564" y="4"/>
                    <a:pt x="11532" y="11"/>
                  </a:cubicBezTo>
                  <a:lnTo>
                    <a:pt x="221" y="3508"/>
                  </a:lnTo>
                  <a:cubicBezTo>
                    <a:pt x="64" y="3571"/>
                    <a:pt x="1" y="3728"/>
                    <a:pt x="1" y="3886"/>
                  </a:cubicBezTo>
                  <a:cubicBezTo>
                    <a:pt x="1" y="4043"/>
                    <a:pt x="127" y="4138"/>
                    <a:pt x="221" y="4232"/>
                  </a:cubicBezTo>
                  <a:lnTo>
                    <a:pt x="4569" y="5619"/>
                  </a:lnTo>
                  <a:lnTo>
                    <a:pt x="3750" y="7824"/>
                  </a:lnTo>
                  <a:cubicBezTo>
                    <a:pt x="3687" y="7919"/>
                    <a:pt x="3750" y="8076"/>
                    <a:pt x="3813" y="8171"/>
                  </a:cubicBezTo>
                  <a:cubicBezTo>
                    <a:pt x="3880" y="8215"/>
                    <a:pt x="3978" y="8260"/>
                    <a:pt x="4063" y="8260"/>
                  </a:cubicBezTo>
                  <a:cubicBezTo>
                    <a:pt x="4099" y="8260"/>
                    <a:pt x="4132" y="8252"/>
                    <a:pt x="4160" y="8234"/>
                  </a:cubicBezTo>
                  <a:lnTo>
                    <a:pt x="6365" y="7414"/>
                  </a:lnTo>
                  <a:lnTo>
                    <a:pt x="7751" y="11762"/>
                  </a:lnTo>
                  <a:cubicBezTo>
                    <a:pt x="7783" y="11920"/>
                    <a:pt x="7940" y="11983"/>
                    <a:pt x="8098" y="11983"/>
                  </a:cubicBezTo>
                  <a:cubicBezTo>
                    <a:pt x="8255" y="11983"/>
                    <a:pt x="8381" y="11857"/>
                    <a:pt x="8476" y="11762"/>
                  </a:cubicBezTo>
                  <a:lnTo>
                    <a:pt x="11973" y="483"/>
                  </a:lnTo>
                  <a:cubicBezTo>
                    <a:pt x="12029" y="205"/>
                    <a:pt x="11862" y="0"/>
                    <a:pt x="11627"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2" name="Google Shape;5455;p51">
              <a:extLst>
                <a:ext uri="{FF2B5EF4-FFF2-40B4-BE49-F238E27FC236}">
                  <a16:creationId xmlns:a16="http://schemas.microsoft.com/office/drawing/2014/main" id="{1422D20F-CEB2-4BA5-B0D7-3B1C09ACDCD6}"/>
                </a:ext>
              </a:extLst>
            </p:cNvPr>
            <p:cNvSpPr/>
            <p:nvPr/>
          </p:nvSpPr>
          <p:spPr>
            <a:xfrm>
              <a:off x="-45663825" y="2879150"/>
              <a:ext cx="71700" cy="71500"/>
            </a:xfrm>
            <a:custGeom>
              <a:avLst/>
              <a:gdLst/>
              <a:ahLst/>
              <a:cxnLst/>
              <a:rect l="l" t="t" r="r" b="b"/>
              <a:pathLst>
                <a:path w="2868" h="2860" extrusionOk="0">
                  <a:moveTo>
                    <a:pt x="2517" y="0"/>
                  </a:moveTo>
                  <a:cubicBezTo>
                    <a:pt x="2418" y="0"/>
                    <a:pt x="2316" y="32"/>
                    <a:pt x="2237" y="95"/>
                  </a:cubicBezTo>
                  <a:lnTo>
                    <a:pt x="126" y="2237"/>
                  </a:lnTo>
                  <a:cubicBezTo>
                    <a:pt x="0" y="2363"/>
                    <a:pt x="0" y="2584"/>
                    <a:pt x="126" y="2741"/>
                  </a:cubicBezTo>
                  <a:cubicBezTo>
                    <a:pt x="205" y="2820"/>
                    <a:pt x="300" y="2859"/>
                    <a:pt x="390" y="2859"/>
                  </a:cubicBezTo>
                  <a:cubicBezTo>
                    <a:pt x="481" y="2859"/>
                    <a:pt x="568" y="2820"/>
                    <a:pt x="631" y="2741"/>
                  </a:cubicBezTo>
                  <a:lnTo>
                    <a:pt x="2773" y="630"/>
                  </a:lnTo>
                  <a:cubicBezTo>
                    <a:pt x="2867" y="504"/>
                    <a:pt x="2867" y="252"/>
                    <a:pt x="2773" y="95"/>
                  </a:cubicBezTo>
                  <a:cubicBezTo>
                    <a:pt x="2710" y="32"/>
                    <a:pt x="2615" y="0"/>
                    <a:pt x="2517"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3" name="Google Shape;5456;p51">
              <a:extLst>
                <a:ext uri="{FF2B5EF4-FFF2-40B4-BE49-F238E27FC236}">
                  <a16:creationId xmlns:a16="http://schemas.microsoft.com/office/drawing/2014/main" id="{4F5108E7-B776-40CE-8E82-491211E838EB}"/>
                </a:ext>
              </a:extLst>
            </p:cNvPr>
            <p:cNvSpPr/>
            <p:nvPr/>
          </p:nvSpPr>
          <p:spPr>
            <a:xfrm>
              <a:off x="-45613425" y="2929750"/>
              <a:ext cx="71700" cy="71500"/>
            </a:xfrm>
            <a:custGeom>
              <a:avLst/>
              <a:gdLst/>
              <a:ahLst/>
              <a:cxnLst/>
              <a:rect l="l" t="t" r="r" b="b"/>
              <a:pathLst>
                <a:path w="2868" h="2860" extrusionOk="0">
                  <a:moveTo>
                    <a:pt x="2478" y="1"/>
                  </a:moveTo>
                  <a:cubicBezTo>
                    <a:pt x="2387" y="1"/>
                    <a:pt x="2301" y="40"/>
                    <a:pt x="2238" y="119"/>
                  </a:cubicBezTo>
                  <a:lnTo>
                    <a:pt x="127" y="2261"/>
                  </a:lnTo>
                  <a:cubicBezTo>
                    <a:pt x="1" y="2387"/>
                    <a:pt x="1" y="2608"/>
                    <a:pt x="127" y="2765"/>
                  </a:cubicBezTo>
                  <a:cubicBezTo>
                    <a:pt x="190" y="2828"/>
                    <a:pt x="276" y="2860"/>
                    <a:pt x="367" y="2860"/>
                  </a:cubicBezTo>
                  <a:cubicBezTo>
                    <a:pt x="458" y="2860"/>
                    <a:pt x="552" y="2828"/>
                    <a:pt x="631" y="2765"/>
                  </a:cubicBezTo>
                  <a:lnTo>
                    <a:pt x="2742" y="654"/>
                  </a:lnTo>
                  <a:cubicBezTo>
                    <a:pt x="2868" y="528"/>
                    <a:pt x="2868" y="276"/>
                    <a:pt x="2742" y="119"/>
                  </a:cubicBezTo>
                  <a:cubicBezTo>
                    <a:pt x="2663" y="40"/>
                    <a:pt x="2568" y="1"/>
                    <a:pt x="247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4" name="Google Shape;5457;p51">
              <a:extLst>
                <a:ext uri="{FF2B5EF4-FFF2-40B4-BE49-F238E27FC236}">
                  <a16:creationId xmlns:a16="http://schemas.microsoft.com/office/drawing/2014/main" id="{7E1F37D4-2238-4543-8A05-1ABEEE77CAAC}"/>
                </a:ext>
              </a:extLst>
            </p:cNvPr>
            <p:cNvSpPr/>
            <p:nvPr/>
          </p:nvSpPr>
          <p:spPr>
            <a:xfrm>
              <a:off x="-45665400" y="2923050"/>
              <a:ext cx="81150" cy="79000"/>
            </a:xfrm>
            <a:custGeom>
              <a:avLst/>
              <a:gdLst/>
              <a:ahLst/>
              <a:cxnLst/>
              <a:rect l="l" t="t" r="r" b="b"/>
              <a:pathLst>
                <a:path w="3246" h="3160" extrusionOk="0">
                  <a:moveTo>
                    <a:pt x="2859" y="1"/>
                  </a:moveTo>
                  <a:cubicBezTo>
                    <a:pt x="2765" y="1"/>
                    <a:pt x="2663" y="24"/>
                    <a:pt x="2584" y="72"/>
                  </a:cubicBezTo>
                  <a:lnTo>
                    <a:pt x="95" y="2561"/>
                  </a:lnTo>
                  <a:cubicBezTo>
                    <a:pt x="0" y="2687"/>
                    <a:pt x="0" y="2907"/>
                    <a:pt x="95" y="3065"/>
                  </a:cubicBezTo>
                  <a:cubicBezTo>
                    <a:pt x="158" y="3128"/>
                    <a:pt x="252" y="3159"/>
                    <a:pt x="351" y="3159"/>
                  </a:cubicBezTo>
                  <a:cubicBezTo>
                    <a:pt x="449" y="3159"/>
                    <a:pt x="552" y="3128"/>
                    <a:pt x="631" y="3065"/>
                  </a:cubicBezTo>
                  <a:lnTo>
                    <a:pt x="3088" y="607"/>
                  </a:lnTo>
                  <a:cubicBezTo>
                    <a:pt x="3245" y="450"/>
                    <a:pt x="3245" y="229"/>
                    <a:pt x="3088" y="72"/>
                  </a:cubicBezTo>
                  <a:cubicBezTo>
                    <a:pt x="3041" y="24"/>
                    <a:pt x="2954" y="1"/>
                    <a:pt x="2859"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626660223"/>
      </p:ext>
    </p:extLst>
  </p:cSld>
  <p:clrMapOvr>
    <a:masterClrMapping/>
  </p:clrMapOvr>
  <mc:AlternateContent xmlns:mc="http://schemas.openxmlformats.org/markup-compatibility/2006" xmlns:p14="http://schemas.microsoft.com/office/powerpoint/2010/main">
    <mc:Choice Requires="p14">
      <p:transition p14:dur="10" advTm="160853"/>
    </mc:Choice>
    <mc:Fallback xmlns="">
      <p:transition advTm="160853"/>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a:t>مدخلات تكنولوجيا المعلومات تشير إلى الأدوات والتقنيات التي يتم استخدامها في مجال التعليم والتدريس لتعزيز وتحسين عمليات التعلم والتواصل. تشمل هذه المدخلات الأجهزة الإلكترونية مثل الحواسيب والهواتف الذكية والأجهزة اللوحية، والبرمجيات التعليمية، والشبكات الاجتماعية، والإنترنت والموارد الإلكترونية، وتطبيقات الويب والتطبيقات المحمولة الموجهة للتعلم، والتجارب التفاعلية، وغيرها من الأدوات التقنية التي يمكن استخدامها لتعزيز عملية التعليم وتحقيق أهداف التعلم.</a:t>
            </a:r>
          </a:p>
          <a:p>
            <a:pPr algn="ctr"/>
            <a:endParaRPr lang="ar-SA" dirty="0"/>
          </a:p>
          <a:p>
            <a:pPr algn="ctr"/>
            <a:r>
              <a:rPr lang="ar-SA" dirty="0"/>
              <a:t>مصدر:</a:t>
            </a:r>
          </a:p>
          <a:p>
            <a:pPr algn="ctr"/>
            <a:r>
              <a:rPr lang="en-US" dirty="0"/>
              <a:t>ITU (International Telecommunication Union). (2018). "ICTs in Education." Retrieved from: https://www.itu.int/en/ITU-D/Statistics/Pages/publications/ict-facts-2017.aspx</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420826" y="2040273"/>
            <a:ext cx="9426243" cy="402674"/>
          </a:xfrm>
          <a:prstGeom prst="rect">
            <a:avLst/>
          </a:prstGeom>
          <a:noFill/>
        </p:spPr>
        <p:txBody>
          <a:bodyPr wrap="square" rtlCol="0">
            <a:spAutoFit/>
          </a:bodyPr>
          <a:lstStyle/>
          <a:p>
            <a:pPr algn="just" rtl="1">
              <a:lnSpc>
                <a:spcPts val="2720"/>
              </a:lnSpc>
              <a:spcBef>
                <a:spcPts val="600"/>
              </a:spcBef>
              <a:spcAft>
                <a:spcPts val="1800"/>
              </a:spcAft>
            </a:pPr>
            <a:r>
              <a:rPr lang="ar-SA" sz="1600" dirty="0">
                <a:latin typeface="Alexandria Light" pitchFamily="2" charset="-78"/>
                <a:cs typeface="Alexandria Light" pitchFamily="2" charset="-78"/>
              </a:rPr>
              <a:t>      </a:t>
            </a: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4364A12-B773-40FF-9ABF-33539D226A2F}"/>
              </a:ext>
            </a:extLst>
          </p:cNvPr>
          <p:cNvSpPr txBox="1"/>
          <p:nvPr/>
        </p:nvSpPr>
        <p:spPr>
          <a:xfrm>
            <a:off x="1757319" y="2124277"/>
            <a:ext cx="9126496" cy="2973956"/>
          </a:xfrm>
          <a:prstGeom prst="rect">
            <a:avLst/>
          </a:prstGeom>
          <a:noFill/>
        </p:spPr>
        <p:txBody>
          <a:bodyPr wrap="square" rtlCol="1">
            <a:spAutoFit/>
          </a:bodyPr>
          <a:lstStyle/>
          <a:p>
            <a:pPr marL="285750" indent="-285750" algn="just" rtl="1">
              <a:lnSpc>
                <a:spcPts val="2920"/>
              </a:lnSpc>
              <a:spcAft>
                <a:spcPts val="1800"/>
              </a:spcAft>
              <a:buFont typeface="Arial" panose="020B0604020202020204" pitchFamily="34" charset="0"/>
              <a:buChar char="•"/>
            </a:pPr>
            <a:r>
              <a:rPr lang="ar-EG" sz="1600" dirty="0">
                <a:solidFill>
                  <a:srgbClr val="000000"/>
                </a:solidFill>
                <a:effectLst/>
                <a:latin typeface="Alexandria Light" pitchFamily="2" charset="-78"/>
                <a:ea typeface="Calibri" panose="020F0502020204030204" pitchFamily="34" charset="0"/>
                <a:cs typeface="Alexandria Light" pitchFamily="2" charset="-78"/>
              </a:rPr>
              <a:t>تحقيق نوع من التواصل المباشر بين </a:t>
            </a:r>
            <a:r>
              <a:rPr lang="ar-SA" sz="1600" dirty="0">
                <a:solidFill>
                  <a:srgbClr val="000000"/>
                </a:solidFill>
                <a:effectLst/>
                <a:latin typeface="Alexandria Light" pitchFamily="2" charset="-78"/>
                <a:ea typeface="Calibri" panose="020F0502020204030204" pitchFamily="34" charset="0"/>
                <a:cs typeface="Alexandria Light" pitchFamily="2" charset="-78"/>
              </a:rPr>
              <a:t>أطراف العملية التعليمية، </a:t>
            </a:r>
            <a:r>
              <a:rPr lang="ar-EG" sz="1600" dirty="0">
                <a:solidFill>
                  <a:srgbClr val="000000"/>
                </a:solidFill>
                <a:effectLst/>
                <a:latin typeface="Alexandria Light" pitchFamily="2" charset="-78"/>
                <a:ea typeface="Calibri" panose="020F0502020204030204" pitchFamily="34" charset="0"/>
                <a:cs typeface="Alexandria Light" pitchFamily="2" charset="-78"/>
              </a:rPr>
              <a:t>و</a:t>
            </a:r>
            <a:r>
              <a:rPr lang="ar-SA" sz="1600" dirty="0">
                <a:solidFill>
                  <a:srgbClr val="000000"/>
                </a:solidFill>
                <a:effectLst/>
                <a:latin typeface="Alexandria Light" pitchFamily="2" charset="-78"/>
                <a:ea typeface="Calibri" panose="020F0502020204030204" pitchFamily="34" charset="0"/>
                <a:cs typeface="Alexandria Light" pitchFamily="2" charset="-78"/>
              </a:rPr>
              <a:t>تحقيق التواصل مع </a:t>
            </a:r>
            <a:r>
              <a:rPr lang="ar-EG" sz="1600" dirty="0">
                <a:solidFill>
                  <a:srgbClr val="000000"/>
                </a:solidFill>
                <a:effectLst/>
                <a:latin typeface="Alexandria Light" pitchFamily="2" charset="-78"/>
                <a:ea typeface="Calibri" panose="020F0502020204030204" pitchFamily="34" charset="0"/>
                <a:cs typeface="Alexandria Light" pitchFamily="2" charset="-78"/>
              </a:rPr>
              <a:t>أولياء الأمور.</a:t>
            </a:r>
            <a:endParaRPr lang="en-US" sz="1600" dirty="0">
              <a:effectLst/>
              <a:latin typeface="Alexandria Light" pitchFamily="2" charset="-78"/>
              <a:ea typeface="Calibri" panose="020F0502020204030204" pitchFamily="34" charset="0"/>
              <a:cs typeface="Alexandria Light" pitchFamily="2" charset="-78"/>
            </a:endParaRPr>
          </a:p>
          <a:p>
            <a:pPr marL="285750" indent="-285750" algn="just" rtl="1">
              <a:lnSpc>
                <a:spcPts val="2920"/>
              </a:lnSpc>
              <a:spcAft>
                <a:spcPts val="1800"/>
              </a:spcAft>
              <a:buFont typeface="Arial" panose="020B0604020202020204" pitchFamily="34" charset="0"/>
              <a:buChar char="•"/>
            </a:pPr>
            <a:r>
              <a:rPr lang="ar-EG" sz="1600" dirty="0">
                <a:solidFill>
                  <a:srgbClr val="000000"/>
                </a:solidFill>
                <a:effectLst/>
                <a:latin typeface="Alexandria Light" pitchFamily="2" charset="-78"/>
                <a:ea typeface="Calibri" panose="020F0502020204030204" pitchFamily="34" charset="0"/>
                <a:cs typeface="Alexandria Light" pitchFamily="2" charset="-78"/>
              </a:rPr>
              <a:t>ضمان التفاعل المستمر للطلاب في التعلم، حيث يستمد المتعلم خبراته العلمية والعملية </a:t>
            </a:r>
            <a:r>
              <a:rPr lang="ar-SA" sz="1600" dirty="0">
                <a:solidFill>
                  <a:srgbClr val="000000"/>
                </a:solidFill>
                <a:effectLst/>
                <a:latin typeface="Alexandria Light" pitchFamily="2" charset="-78"/>
                <a:ea typeface="Calibri" panose="020F0502020204030204" pitchFamily="34" charset="0"/>
                <a:cs typeface="Alexandria Light" pitchFamily="2" charset="-78"/>
              </a:rPr>
              <a:t>من خلال استخدامه اليومي بالتعلم</a:t>
            </a:r>
            <a:r>
              <a:rPr lang="ar-EG" sz="1600" dirty="0">
                <a:solidFill>
                  <a:srgbClr val="000000"/>
                </a:solidFill>
                <a:effectLst/>
                <a:latin typeface="Alexandria Light" pitchFamily="2" charset="-78"/>
                <a:ea typeface="Calibri" panose="020F0502020204030204" pitchFamily="34" charset="0"/>
                <a:cs typeface="Alexandria Light" pitchFamily="2" charset="-78"/>
              </a:rPr>
              <a:t>.</a:t>
            </a:r>
            <a:endParaRPr lang="en-US" sz="1600" dirty="0">
              <a:effectLst/>
              <a:latin typeface="Alexandria Light" pitchFamily="2" charset="-78"/>
              <a:ea typeface="Calibri" panose="020F0502020204030204" pitchFamily="34" charset="0"/>
              <a:cs typeface="Alexandria Light" pitchFamily="2" charset="-78"/>
            </a:endParaRPr>
          </a:p>
          <a:p>
            <a:pPr marL="285750" indent="-285750" algn="just" rtl="1">
              <a:lnSpc>
                <a:spcPts val="2920"/>
              </a:lnSpc>
              <a:spcAft>
                <a:spcPts val="1800"/>
              </a:spcAft>
              <a:buFont typeface="Arial" panose="020B0604020202020204" pitchFamily="34" charset="0"/>
              <a:buChar char="•"/>
            </a:pPr>
            <a:r>
              <a:rPr lang="ar-SA" sz="1600" dirty="0">
                <a:solidFill>
                  <a:srgbClr val="000000"/>
                </a:solidFill>
                <a:effectLst/>
                <a:latin typeface="Alexandria Light" pitchFamily="2" charset="-78"/>
                <a:ea typeface="Calibri" panose="020F0502020204030204" pitchFamily="34" charset="0"/>
                <a:cs typeface="Alexandria Light" pitchFamily="2" charset="-78"/>
              </a:rPr>
              <a:t>المشاركة في تنفيذ </a:t>
            </a:r>
            <a:r>
              <a:rPr lang="ar-SA" sz="1600" dirty="0">
                <a:solidFill>
                  <a:srgbClr val="000000"/>
                </a:solidFill>
                <a:latin typeface="Alexandria Light" pitchFamily="2" charset="-78"/>
                <a:ea typeface="Calibri" panose="020F0502020204030204" pitchFamily="34" charset="0"/>
                <a:cs typeface="Alexandria Light" pitchFamily="2" charset="-78"/>
              </a:rPr>
              <a:t>المهام التعليمية بين الطلاب من خلال العمل </a:t>
            </a:r>
            <a:r>
              <a:rPr lang="ar-EG" sz="1600" dirty="0">
                <a:solidFill>
                  <a:srgbClr val="000000"/>
                </a:solidFill>
                <a:effectLst/>
                <a:latin typeface="Alexandria Light" pitchFamily="2" charset="-78"/>
                <a:ea typeface="Calibri" panose="020F0502020204030204" pitchFamily="34" charset="0"/>
                <a:cs typeface="Alexandria Light" pitchFamily="2" charset="-78"/>
              </a:rPr>
              <a:t>الجماعي.</a:t>
            </a:r>
            <a:endParaRPr lang="en-US" sz="1600" dirty="0">
              <a:effectLst/>
              <a:latin typeface="Alexandria Light" pitchFamily="2" charset="-78"/>
              <a:ea typeface="Calibri" panose="020F0502020204030204" pitchFamily="34" charset="0"/>
              <a:cs typeface="Alexandria Light" pitchFamily="2" charset="-78"/>
            </a:endParaRPr>
          </a:p>
          <a:p>
            <a:pPr marL="285750" indent="-285750" algn="just" rtl="1">
              <a:lnSpc>
                <a:spcPts val="2920"/>
              </a:lnSpc>
              <a:spcAft>
                <a:spcPts val="1800"/>
              </a:spcAft>
              <a:buFont typeface="Arial" panose="020B0604020202020204" pitchFamily="34" charset="0"/>
              <a:buChar char="•"/>
            </a:pPr>
            <a:r>
              <a:rPr lang="ar-SA" sz="1600" dirty="0">
                <a:solidFill>
                  <a:srgbClr val="000000"/>
                </a:solidFill>
                <a:effectLst/>
                <a:latin typeface="Alexandria Light" pitchFamily="2" charset="-78"/>
                <a:ea typeface="Calibri" panose="020F0502020204030204" pitchFamily="34" charset="0"/>
                <a:cs typeface="Alexandria Light" pitchFamily="2" charset="-78"/>
              </a:rPr>
              <a:t>جذب المتعلمين وإثارة دافعيتهم للتعلم؛ </a:t>
            </a:r>
            <a:r>
              <a:rPr lang="ar-SA" sz="1600" dirty="0">
                <a:solidFill>
                  <a:srgbClr val="000000"/>
                </a:solidFill>
                <a:latin typeface="Alexandria Light" pitchFamily="2" charset="-78"/>
                <a:ea typeface="Calibri" panose="020F0502020204030204" pitchFamily="34" charset="0"/>
                <a:cs typeface="Alexandria Light" pitchFamily="2" charset="-78"/>
              </a:rPr>
              <a:t>فعند </a:t>
            </a:r>
            <a:r>
              <a:rPr lang="ar-SA" sz="1600" dirty="0">
                <a:solidFill>
                  <a:srgbClr val="000000"/>
                </a:solidFill>
                <a:effectLst/>
                <a:latin typeface="Alexandria Light" pitchFamily="2" charset="-78"/>
                <a:ea typeface="Calibri" panose="020F0502020204030204" pitchFamily="34" charset="0"/>
                <a:cs typeface="Alexandria Light" pitchFamily="2" charset="-78"/>
              </a:rPr>
              <a:t>إ</a:t>
            </a:r>
            <a:r>
              <a:rPr lang="ar-EG" sz="1600" dirty="0">
                <a:solidFill>
                  <a:srgbClr val="000000"/>
                </a:solidFill>
                <a:effectLst/>
                <a:latin typeface="Alexandria Light" pitchFamily="2" charset="-78"/>
                <a:ea typeface="Calibri" panose="020F0502020204030204" pitchFamily="34" charset="0"/>
                <a:cs typeface="Alexandria Light" pitchFamily="2" charset="-78"/>
              </a:rPr>
              <a:t>ضافة الأنشطة</a:t>
            </a:r>
            <a:r>
              <a:rPr lang="ar-SA" sz="1600" dirty="0">
                <a:solidFill>
                  <a:srgbClr val="000000"/>
                </a:solidFill>
                <a:effectLst/>
                <a:latin typeface="Alexandria Light" pitchFamily="2" charset="-78"/>
                <a:ea typeface="Calibri" panose="020F0502020204030204" pitchFamily="34" charset="0"/>
                <a:cs typeface="Alexandria Light" pitchFamily="2" charset="-78"/>
              </a:rPr>
              <a:t> التعليمية</a:t>
            </a:r>
            <a:r>
              <a:rPr lang="ar-EG" sz="1600" dirty="0">
                <a:solidFill>
                  <a:srgbClr val="000000"/>
                </a:solidFill>
                <a:effectLst/>
                <a:latin typeface="Alexandria Light" pitchFamily="2" charset="-78"/>
                <a:ea typeface="Calibri" panose="020F0502020204030204" pitchFamily="34" charset="0"/>
                <a:cs typeface="Alexandria Light" pitchFamily="2" charset="-78"/>
              </a:rPr>
              <a:t> إلى الدروس التقليدية يعكس</a:t>
            </a:r>
            <a:r>
              <a:rPr lang="ar-SA" sz="1600" dirty="0">
                <a:solidFill>
                  <a:srgbClr val="000000"/>
                </a:solidFill>
                <a:effectLst/>
                <a:latin typeface="Alexandria Light" pitchFamily="2" charset="-78"/>
                <a:ea typeface="Calibri" panose="020F0502020204030204" pitchFamily="34" charset="0"/>
                <a:cs typeface="Alexandria Light" pitchFamily="2" charset="-78"/>
              </a:rPr>
              <a:t> ذلك </a:t>
            </a:r>
            <a:r>
              <a:rPr lang="ar-EG" sz="1600" dirty="0">
                <a:solidFill>
                  <a:srgbClr val="000000"/>
                </a:solidFill>
                <a:effectLst/>
                <a:latin typeface="Alexandria Light" pitchFamily="2" charset="-78"/>
                <a:ea typeface="Calibri" panose="020F0502020204030204" pitchFamily="34" charset="0"/>
                <a:cs typeface="Alexandria Light" pitchFamily="2" charset="-78"/>
              </a:rPr>
              <a:t> الحيوية والجاذبية على المادة ال</a:t>
            </a:r>
            <a:r>
              <a:rPr lang="ar-SA" sz="1600" dirty="0">
                <a:solidFill>
                  <a:srgbClr val="000000"/>
                </a:solidFill>
                <a:effectLst/>
                <a:latin typeface="Alexandria Light" pitchFamily="2" charset="-78"/>
                <a:ea typeface="Calibri" panose="020F0502020204030204" pitchFamily="34" charset="0"/>
                <a:cs typeface="Alexandria Light" pitchFamily="2" charset="-78"/>
              </a:rPr>
              <a:t>ت</a:t>
            </a:r>
            <a:r>
              <a:rPr lang="ar-EG" sz="1600" dirty="0">
                <a:solidFill>
                  <a:srgbClr val="000000"/>
                </a:solidFill>
                <a:effectLst/>
                <a:latin typeface="Alexandria Light" pitchFamily="2" charset="-78"/>
                <a:ea typeface="Calibri" panose="020F0502020204030204" pitchFamily="34" charset="0"/>
                <a:cs typeface="Alexandria Light" pitchFamily="2" charset="-78"/>
              </a:rPr>
              <a:t>عل</a:t>
            </a:r>
            <a:r>
              <a:rPr lang="ar-SA" sz="1600" dirty="0">
                <a:solidFill>
                  <a:srgbClr val="000000"/>
                </a:solidFill>
                <a:effectLst/>
                <a:latin typeface="Alexandria Light" pitchFamily="2" charset="-78"/>
                <a:ea typeface="Calibri" panose="020F0502020204030204" pitchFamily="34" charset="0"/>
                <a:cs typeface="Alexandria Light" pitchFamily="2" charset="-78"/>
              </a:rPr>
              <a:t>ي</a:t>
            </a:r>
            <a:r>
              <a:rPr lang="ar-EG" sz="1600" dirty="0">
                <a:solidFill>
                  <a:srgbClr val="000000"/>
                </a:solidFill>
                <a:effectLst/>
                <a:latin typeface="Alexandria Light" pitchFamily="2" charset="-78"/>
                <a:ea typeface="Calibri" panose="020F0502020204030204" pitchFamily="34" charset="0"/>
                <a:cs typeface="Alexandria Light" pitchFamily="2" charset="-78"/>
              </a:rPr>
              <a:t>مية وبيئة التعلم.</a:t>
            </a:r>
            <a:endParaRPr lang="ar-SA" sz="1600" dirty="0">
              <a:solidFill>
                <a:srgbClr val="000000"/>
              </a:solidFill>
              <a:effectLst/>
              <a:latin typeface="Alexandria Light" pitchFamily="2" charset="-78"/>
              <a:ea typeface="Calibri" panose="020F0502020204030204" pitchFamily="34" charset="0"/>
              <a:cs typeface="Alexandria Light" pitchFamily="2" charset="-78"/>
            </a:endParaRPr>
          </a:p>
        </p:txBody>
      </p:sp>
      <p:sp>
        <p:nvSpPr>
          <p:cNvPr id="9" name="مربع نص 8">
            <a:extLst>
              <a:ext uri="{FF2B5EF4-FFF2-40B4-BE49-F238E27FC236}">
                <a16:creationId xmlns:a16="http://schemas.microsoft.com/office/drawing/2014/main" id="{9A09B2F2-C49A-4400-8642-3CD90B9AF76B}"/>
              </a:ext>
            </a:extLst>
          </p:cNvPr>
          <p:cNvSpPr txBox="1"/>
          <p:nvPr/>
        </p:nvSpPr>
        <p:spPr>
          <a:xfrm>
            <a:off x="2468880" y="1107996"/>
            <a:ext cx="7097520" cy="707886"/>
          </a:xfrm>
          <a:prstGeom prst="rect">
            <a:avLst/>
          </a:prstGeom>
          <a:noFill/>
        </p:spPr>
        <p:txBody>
          <a:bodyPr wrap="square">
            <a:spAutoFit/>
          </a:bodyPr>
          <a:lstStyle/>
          <a:p>
            <a:pPr algn="ctr"/>
            <a:r>
              <a:rPr lang="ar-SA" sz="2000" dirty="0">
                <a:latin typeface="Alexandria Medium" pitchFamily="2" charset="-78"/>
                <a:cs typeface="Alexandria Medium" pitchFamily="2" charset="-78"/>
              </a:rPr>
              <a:t> </a:t>
            </a:r>
            <a:r>
              <a:rPr lang="ar-SA" dirty="0">
                <a:latin typeface="Alexandria Medium" pitchFamily="2" charset="-78"/>
                <a:cs typeface="Alexandria Medium" pitchFamily="2" charset="-78"/>
              </a:rPr>
              <a:t>الفوائد التربوية لاستخدام الأجهزة المتنقلة في التعليم</a:t>
            </a:r>
            <a:endParaRPr lang="en-US" dirty="0">
              <a:effectLst/>
              <a:latin typeface="Alexandria Medium" pitchFamily="2" charset="-78"/>
              <a:ea typeface="Calibri" panose="020F0502020204030204" pitchFamily="34" charset="0"/>
              <a:cs typeface="Alexandria Medium" pitchFamily="2" charset="-78"/>
            </a:endParaRPr>
          </a:p>
          <a:p>
            <a:pPr algn="ctr"/>
            <a:endParaRPr lang="ar-SA" sz="2000" dirty="0">
              <a:latin typeface="Alexandria Medium" pitchFamily="2" charset="-78"/>
              <a:cs typeface="Alexandria Medium" pitchFamily="2" charset="-78"/>
            </a:endParaRPr>
          </a:p>
        </p:txBody>
      </p:sp>
      <p:grpSp>
        <p:nvGrpSpPr>
          <p:cNvPr id="10" name="Google Shape;5453;p51">
            <a:extLst>
              <a:ext uri="{FF2B5EF4-FFF2-40B4-BE49-F238E27FC236}">
                <a16:creationId xmlns:a16="http://schemas.microsoft.com/office/drawing/2014/main" id="{A71930C2-5B05-4371-8101-8EC931C0A107}"/>
              </a:ext>
            </a:extLst>
          </p:cNvPr>
          <p:cNvGrpSpPr/>
          <p:nvPr/>
        </p:nvGrpSpPr>
        <p:grpSpPr>
          <a:xfrm>
            <a:off x="1422290" y="3511013"/>
            <a:ext cx="444492" cy="441653"/>
            <a:chOff x="-45665400" y="2703250"/>
            <a:chExt cx="301500" cy="299575"/>
          </a:xfrm>
        </p:grpSpPr>
        <p:sp>
          <p:nvSpPr>
            <p:cNvPr id="11" name="Google Shape;5454;p51">
              <a:extLst>
                <a:ext uri="{FF2B5EF4-FFF2-40B4-BE49-F238E27FC236}">
                  <a16:creationId xmlns:a16="http://schemas.microsoft.com/office/drawing/2014/main" id="{F145E785-B090-45DD-A2EB-F6EF97523CCF}"/>
                </a:ext>
              </a:extLst>
            </p:cNvPr>
            <p:cNvSpPr/>
            <p:nvPr/>
          </p:nvSpPr>
          <p:spPr>
            <a:xfrm>
              <a:off x="-45664625" y="2703250"/>
              <a:ext cx="300725" cy="299575"/>
            </a:xfrm>
            <a:custGeom>
              <a:avLst/>
              <a:gdLst/>
              <a:ahLst/>
              <a:cxnLst/>
              <a:rect l="l" t="t" r="r" b="b"/>
              <a:pathLst>
                <a:path w="12029" h="11983" extrusionOk="0">
                  <a:moveTo>
                    <a:pt x="9799" y="1271"/>
                  </a:moveTo>
                  <a:lnTo>
                    <a:pt x="4947" y="4926"/>
                  </a:lnTo>
                  <a:lnTo>
                    <a:pt x="1482" y="3823"/>
                  </a:lnTo>
                  <a:lnTo>
                    <a:pt x="9799" y="1271"/>
                  </a:lnTo>
                  <a:close/>
                  <a:moveTo>
                    <a:pt x="9830" y="2153"/>
                  </a:moveTo>
                  <a:lnTo>
                    <a:pt x="6459" y="6627"/>
                  </a:lnTo>
                  <a:lnTo>
                    <a:pt x="4727" y="7257"/>
                  </a:lnTo>
                  <a:lnTo>
                    <a:pt x="5357" y="5524"/>
                  </a:lnTo>
                  <a:lnTo>
                    <a:pt x="9830" y="2153"/>
                  </a:lnTo>
                  <a:close/>
                  <a:moveTo>
                    <a:pt x="10681" y="2153"/>
                  </a:moveTo>
                  <a:lnTo>
                    <a:pt x="8098" y="10439"/>
                  </a:lnTo>
                  <a:lnTo>
                    <a:pt x="6995" y="6973"/>
                  </a:lnTo>
                  <a:lnTo>
                    <a:pt x="10681" y="2153"/>
                  </a:lnTo>
                  <a:close/>
                  <a:moveTo>
                    <a:pt x="11627" y="0"/>
                  </a:moveTo>
                  <a:cubicBezTo>
                    <a:pt x="11596" y="0"/>
                    <a:pt x="11564" y="4"/>
                    <a:pt x="11532" y="11"/>
                  </a:cubicBezTo>
                  <a:lnTo>
                    <a:pt x="221" y="3508"/>
                  </a:lnTo>
                  <a:cubicBezTo>
                    <a:pt x="64" y="3571"/>
                    <a:pt x="1" y="3728"/>
                    <a:pt x="1" y="3886"/>
                  </a:cubicBezTo>
                  <a:cubicBezTo>
                    <a:pt x="1" y="4043"/>
                    <a:pt x="127" y="4138"/>
                    <a:pt x="221" y="4232"/>
                  </a:cubicBezTo>
                  <a:lnTo>
                    <a:pt x="4569" y="5619"/>
                  </a:lnTo>
                  <a:lnTo>
                    <a:pt x="3750" y="7824"/>
                  </a:lnTo>
                  <a:cubicBezTo>
                    <a:pt x="3687" y="7919"/>
                    <a:pt x="3750" y="8076"/>
                    <a:pt x="3813" y="8171"/>
                  </a:cubicBezTo>
                  <a:cubicBezTo>
                    <a:pt x="3880" y="8215"/>
                    <a:pt x="3978" y="8260"/>
                    <a:pt x="4063" y="8260"/>
                  </a:cubicBezTo>
                  <a:cubicBezTo>
                    <a:pt x="4099" y="8260"/>
                    <a:pt x="4132" y="8252"/>
                    <a:pt x="4160" y="8234"/>
                  </a:cubicBezTo>
                  <a:lnTo>
                    <a:pt x="6365" y="7414"/>
                  </a:lnTo>
                  <a:lnTo>
                    <a:pt x="7751" y="11762"/>
                  </a:lnTo>
                  <a:cubicBezTo>
                    <a:pt x="7783" y="11920"/>
                    <a:pt x="7940" y="11983"/>
                    <a:pt x="8098" y="11983"/>
                  </a:cubicBezTo>
                  <a:cubicBezTo>
                    <a:pt x="8255" y="11983"/>
                    <a:pt x="8381" y="11857"/>
                    <a:pt x="8476" y="11762"/>
                  </a:cubicBezTo>
                  <a:lnTo>
                    <a:pt x="11973" y="483"/>
                  </a:lnTo>
                  <a:cubicBezTo>
                    <a:pt x="12029" y="205"/>
                    <a:pt x="11862" y="0"/>
                    <a:pt x="11627"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2" name="Google Shape;5455;p51">
              <a:extLst>
                <a:ext uri="{FF2B5EF4-FFF2-40B4-BE49-F238E27FC236}">
                  <a16:creationId xmlns:a16="http://schemas.microsoft.com/office/drawing/2014/main" id="{C5C295CD-6BE0-400C-96DF-B1ED751A1306}"/>
                </a:ext>
              </a:extLst>
            </p:cNvPr>
            <p:cNvSpPr/>
            <p:nvPr/>
          </p:nvSpPr>
          <p:spPr>
            <a:xfrm>
              <a:off x="-45663825" y="2879150"/>
              <a:ext cx="71700" cy="71500"/>
            </a:xfrm>
            <a:custGeom>
              <a:avLst/>
              <a:gdLst/>
              <a:ahLst/>
              <a:cxnLst/>
              <a:rect l="l" t="t" r="r" b="b"/>
              <a:pathLst>
                <a:path w="2868" h="2860" extrusionOk="0">
                  <a:moveTo>
                    <a:pt x="2517" y="0"/>
                  </a:moveTo>
                  <a:cubicBezTo>
                    <a:pt x="2418" y="0"/>
                    <a:pt x="2316" y="32"/>
                    <a:pt x="2237" y="95"/>
                  </a:cubicBezTo>
                  <a:lnTo>
                    <a:pt x="126" y="2237"/>
                  </a:lnTo>
                  <a:cubicBezTo>
                    <a:pt x="0" y="2363"/>
                    <a:pt x="0" y="2584"/>
                    <a:pt x="126" y="2741"/>
                  </a:cubicBezTo>
                  <a:cubicBezTo>
                    <a:pt x="205" y="2820"/>
                    <a:pt x="300" y="2859"/>
                    <a:pt x="390" y="2859"/>
                  </a:cubicBezTo>
                  <a:cubicBezTo>
                    <a:pt x="481" y="2859"/>
                    <a:pt x="568" y="2820"/>
                    <a:pt x="631" y="2741"/>
                  </a:cubicBezTo>
                  <a:lnTo>
                    <a:pt x="2773" y="630"/>
                  </a:lnTo>
                  <a:cubicBezTo>
                    <a:pt x="2867" y="504"/>
                    <a:pt x="2867" y="252"/>
                    <a:pt x="2773" y="95"/>
                  </a:cubicBezTo>
                  <a:cubicBezTo>
                    <a:pt x="2710" y="32"/>
                    <a:pt x="2615" y="0"/>
                    <a:pt x="2517"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3" name="Google Shape;5456;p51">
              <a:extLst>
                <a:ext uri="{FF2B5EF4-FFF2-40B4-BE49-F238E27FC236}">
                  <a16:creationId xmlns:a16="http://schemas.microsoft.com/office/drawing/2014/main" id="{6749123C-4696-48D1-AA99-1C9A87510E35}"/>
                </a:ext>
              </a:extLst>
            </p:cNvPr>
            <p:cNvSpPr/>
            <p:nvPr/>
          </p:nvSpPr>
          <p:spPr>
            <a:xfrm>
              <a:off x="-45613425" y="2929750"/>
              <a:ext cx="71700" cy="71500"/>
            </a:xfrm>
            <a:custGeom>
              <a:avLst/>
              <a:gdLst/>
              <a:ahLst/>
              <a:cxnLst/>
              <a:rect l="l" t="t" r="r" b="b"/>
              <a:pathLst>
                <a:path w="2868" h="2860" extrusionOk="0">
                  <a:moveTo>
                    <a:pt x="2478" y="1"/>
                  </a:moveTo>
                  <a:cubicBezTo>
                    <a:pt x="2387" y="1"/>
                    <a:pt x="2301" y="40"/>
                    <a:pt x="2238" y="119"/>
                  </a:cubicBezTo>
                  <a:lnTo>
                    <a:pt x="127" y="2261"/>
                  </a:lnTo>
                  <a:cubicBezTo>
                    <a:pt x="1" y="2387"/>
                    <a:pt x="1" y="2608"/>
                    <a:pt x="127" y="2765"/>
                  </a:cubicBezTo>
                  <a:cubicBezTo>
                    <a:pt x="190" y="2828"/>
                    <a:pt x="276" y="2860"/>
                    <a:pt x="367" y="2860"/>
                  </a:cubicBezTo>
                  <a:cubicBezTo>
                    <a:pt x="458" y="2860"/>
                    <a:pt x="552" y="2828"/>
                    <a:pt x="631" y="2765"/>
                  </a:cubicBezTo>
                  <a:lnTo>
                    <a:pt x="2742" y="654"/>
                  </a:lnTo>
                  <a:cubicBezTo>
                    <a:pt x="2868" y="528"/>
                    <a:pt x="2868" y="276"/>
                    <a:pt x="2742" y="119"/>
                  </a:cubicBezTo>
                  <a:cubicBezTo>
                    <a:pt x="2663" y="40"/>
                    <a:pt x="2568" y="1"/>
                    <a:pt x="247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4" name="Google Shape;5457;p51">
              <a:extLst>
                <a:ext uri="{FF2B5EF4-FFF2-40B4-BE49-F238E27FC236}">
                  <a16:creationId xmlns:a16="http://schemas.microsoft.com/office/drawing/2014/main" id="{FE396633-060C-48EC-BC37-50ADFD207A32}"/>
                </a:ext>
              </a:extLst>
            </p:cNvPr>
            <p:cNvSpPr/>
            <p:nvPr/>
          </p:nvSpPr>
          <p:spPr>
            <a:xfrm>
              <a:off x="-45665400" y="2923050"/>
              <a:ext cx="81150" cy="79000"/>
            </a:xfrm>
            <a:custGeom>
              <a:avLst/>
              <a:gdLst/>
              <a:ahLst/>
              <a:cxnLst/>
              <a:rect l="l" t="t" r="r" b="b"/>
              <a:pathLst>
                <a:path w="3246" h="3160" extrusionOk="0">
                  <a:moveTo>
                    <a:pt x="2859" y="1"/>
                  </a:moveTo>
                  <a:cubicBezTo>
                    <a:pt x="2765" y="1"/>
                    <a:pt x="2663" y="24"/>
                    <a:pt x="2584" y="72"/>
                  </a:cubicBezTo>
                  <a:lnTo>
                    <a:pt x="95" y="2561"/>
                  </a:lnTo>
                  <a:cubicBezTo>
                    <a:pt x="0" y="2687"/>
                    <a:pt x="0" y="2907"/>
                    <a:pt x="95" y="3065"/>
                  </a:cubicBezTo>
                  <a:cubicBezTo>
                    <a:pt x="158" y="3128"/>
                    <a:pt x="252" y="3159"/>
                    <a:pt x="351" y="3159"/>
                  </a:cubicBezTo>
                  <a:cubicBezTo>
                    <a:pt x="449" y="3159"/>
                    <a:pt x="552" y="3128"/>
                    <a:pt x="631" y="3065"/>
                  </a:cubicBezTo>
                  <a:lnTo>
                    <a:pt x="3088" y="607"/>
                  </a:lnTo>
                  <a:cubicBezTo>
                    <a:pt x="3245" y="450"/>
                    <a:pt x="3245" y="229"/>
                    <a:pt x="3088" y="72"/>
                  </a:cubicBezTo>
                  <a:cubicBezTo>
                    <a:pt x="3041" y="24"/>
                    <a:pt x="2954" y="1"/>
                    <a:pt x="2859"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4284044986"/>
      </p:ext>
    </p:extLst>
  </p:cSld>
  <p:clrMapOvr>
    <a:masterClrMapping/>
  </p:clrMapOvr>
  <mc:AlternateContent xmlns:mc="http://schemas.openxmlformats.org/markup-compatibility/2006" xmlns:p14="http://schemas.microsoft.com/office/powerpoint/2010/main">
    <mc:Choice Requires="p14">
      <p:transition p14:dur="10" advTm="136496"/>
    </mc:Choice>
    <mc:Fallback xmlns="">
      <p:transition advTm="136496"/>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a:t>مدخلات تكنولوجيا المعلومات تشير إلى الأدوات والتقنيات التي يتم استخدامها في مجال التعليم والتدريس لتعزيز وتحسين عمليات التعلم والتواصل. تشمل هذه المدخلات الأجهزة الإلكترونية مثل الحواسيب والهواتف الذكية والأجهزة اللوحية، والبرمجيات التعليمية، والشبكات الاجتماعية، والإنترنت والموارد الإلكترونية، وتطبيقات الويب والتطبيقات المحمولة الموجهة للتعلم، والتجارب التفاعلية، وغيرها من الأدوات التقنية التي يمكن استخدامها لتعزيز عملية التعليم وتحقيق أهداف التعلم.</a:t>
            </a:r>
          </a:p>
          <a:p>
            <a:pPr algn="ctr"/>
            <a:endParaRPr lang="ar-SA" dirty="0"/>
          </a:p>
          <a:p>
            <a:pPr algn="ctr"/>
            <a:r>
              <a:rPr lang="ar-SA" dirty="0"/>
              <a:t>مصدر:</a:t>
            </a:r>
          </a:p>
          <a:p>
            <a:pPr algn="ctr"/>
            <a:r>
              <a:rPr lang="en-US" dirty="0"/>
              <a:t>ITU (International Telecommunication Union). (2018). "ICTs in Education." Retrieved from: https://www.itu.int/en/ITU-D/Statistics/Pages/publications/ict-facts-2017.aspx</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420826" y="2040273"/>
            <a:ext cx="9426243" cy="402674"/>
          </a:xfrm>
          <a:prstGeom prst="rect">
            <a:avLst/>
          </a:prstGeom>
          <a:noFill/>
        </p:spPr>
        <p:txBody>
          <a:bodyPr wrap="square" rtlCol="0">
            <a:spAutoFit/>
          </a:bodyPr>
          <a:lstStyle/>
          <a:p>
            <a:pPr algn="just" rtl="1">
              <a:lnSpc>
                <a:spcPts val="2720"/>
              </a:lnSpc>
              <a:spcBef>
                <a:spcPts val="600"/>
              </a:spcBef>
              <a:spcAft>
                <a:spcPts val="1800"/>
              </a:spcAft>
            </a:pPr>
            <a:r>
              <a:rPr lang="ar-SA" sz="1600" dirty="0">
                <a:latin typeface="Alexandria Light" pitchFamily="2" charset="-78"/>
                <a:cs typeface="Alexandria Light" pitchFamily="2" charset="-78"/>
              </a:rPr>
              <a:t>      </a:t>
            </a: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4364A12-B773-40FF-9ABF-33539D226A2F}"/>
              </a:ext>
            </a:extLst>
          </p:cNvPr>
          <p:cNvSpPr txBox="1"/>
          <p:nvPr/>
        </p:nvSpPr>
        <p:spPr>
          <a:xfrm>
            <a:off x="1289737" y="2138802"/>
            <a:ext cx="9688420" cy="3538148"/>
          </a:xfrm>
          <a:prstGeom prst="rect">
            <a:avLst/>
          </a:prstGeom>
          <a:noFill/>
        </p:spPr>
        <p:txBody>
          <a:bodyPr wrap="square" rtlCol="1">
            <a:spAutoFit/>
          </a:bodyPr>
          <a:lstStyle/>
          <a:p>
            <a:pPr marL="285750" indent="-285750" algn="just" rtl="1">
              <a:lnSpc>
                <a:spcPts val="2920"/>
              </a:lnSpc>
              <a:spcAft>
                <a:spcPts val="1800"/>
              </a:spcAft>
              <a:buFont typeface="Arial" panose="020B0604020202020204" pitchFamily="34" charset="0"/>
              <a:buChar char="•"/>
            </a:pPr>
            <a:r>
              <a:rPr lang="ar-SA" sz="1600" dirty="0">
                <a:solidFill>
                  <a:srgbClr val="000000"/>
                </a:solidFill>
                <a:latin typeface="Alexandria Light" pitchFamily="2" charset="-78"/>
                <a:ea typeface="Calibri" panose="020F0502020204030204" pitchFamily="34" charset="0"/>
                <a:cs typeface="Alexandria Light" pitchFamily="2" charset="-78"/>
              </a:rPr>
              <a:t>تزيد من الدافعية الالتزام الشخصي للتعلم؛ فإذا كان الطالب سوف يأخذ الجهاز إلى البيت في أي وقت يشاء فإن ذلك يساعده على الالتزام وتحمل المسؤولية.</a:t>
            </a:r>
          </a:p>
          <a:p>
            <a:pPr marL="285750" indent="-285750" algn="just" rtl="1">
              <a:lnSpc>
                <a:spcPts val="2920"/>
              </a:lnSpc>
              <a:spcAft>
                <a:spcPts val="1800"/>
              </a:spcAft>
              <a:buFont typeface="Arial" panose="020B0604020202020204" pitchFamily="34" charset="0"/>
              <a:buChar char="•"/>
            </a:pPr>
            <a:r>
              <a:rPr lang="ar-SA" sz="1600" dirty="0">
                <a:solidFill>
                  <a:srgbClr val="000000"/>
                </a:solidFill>
                <a:latin typeface="Alexandria Light" pitchFamily="2" charset="-78"/>
                <a:ea typeface="Calibri" panose="020F0502020204030204" pitchFamily="34" charset="0"/>
                <a:cs typeface="Alexandria Light" pitchFamily="2" charset="-78"/>
              </a:rPr>
              <a:t>تستخدم كتقنية مساعدة للمتعلمين الذين يواجهون صعوبات تعلم.</a:t>
            </a:r>
          </a:p>
          <a:p>
            <a:pPr marL="285750" indent="-285750" algn="just" rtl="1">
              <a:lnSpc>
                <a:spcPts val="2920"/>
              </a:lnSpc>
              <a:spcAft>
                <a:spcPts val="1800"/>
              </a:spcAft>
              <a:buFont typeface="Arial" panose="020B0604020202020204" pitchFamily="34" charset="0"/>
              <a:buChar char="•"/>
            </a:pPr>
            <a:r>
              <a:rPr lang="ar-SA" sz="1600" dirty="0">
                <a:solidFill>
                  <a:srgbClr val="000000"/>
                </a:solidFill>
                <a:latin typeface="Alexandria Light" pitchFamily="2" charset="-78"/>
                <a:ea typeface="Calibri" panose="020F0502020204030204" pitchFamily="34" charset="0"/>
                <a:cs typeface="Alexandria Light" pitchFamily="2" charset="-78"/>
              </a:rPr>
              <a:t>تستخدم خدمات الرسائل القصيرة </a:t>
            </a:r>
            <a:r>
              <a:rPr lang="en-US" sz="1600" dirty="0">
                <a:solidFill>
                  <a:srgbClr val="000000"/>
                </a:solidFill>
                <a:latin typeface="Alexandria Light" pitchFamily="2" charset="-78"/>
                <a:ea typeface="Calibri" panose="020F0502020204030204" pitchFamily="34" charset="0"/>
                <a:cs typeface="Alexandria Light" pitchFamily="2" charset="-78"/>
              </a:rPr>
              <a:t>SMS</a:t>
            </a:r>
            <a:r>
              <a:rPr lang="ar-SA" sz="1600" dirty="0">
                <a:solidFill>
                  <a:srgbClr val="000000"/>
                </a:solidFill>
                <a:latin typeface="Alexandria Light" pitchFamily="2" charset="-78"/>
                <a:ea typeface="Calibri" panose="020F0502020204030204" pitchFamily="34" charset="0"/>
                <a:cs typeface="Alexandria Light" pitchFamily="2" charset="-78"/>
              </a:rPr>
              <a:t> لإرسال الإعلانات والقرارات الإدارية من مثل جداول مواعيد المحاضرات، أو جداول الاختبارات.</a:t>
            </a:r>
          </a:p>
          <a:p>
            <a:pPr algn="just" rtl="1">
              <a:lnSpc>
                <a:spcPts val="2920"/>
              </a:lnSpc>
              <a:spcAft>
                <a:spcPts val="1800"/>
              </a:spcAft>
            </a:pPr>
            <a:endParaRPr lang="en-US" sz="1600" dirty="0">
              <a:effectLst/>
              <a:latin typeface="Alexandria Light" pitchFamily="2" charset="-78"/>
              <a:ea typeface="Calibri" panose="020F0502020204030204" pitchFamily="34" charset="0"/>
              <a:cs typeface="Alexandria Light" pitchFamily="2" charset="-78"/>
            </a:endParaRPr>
          </a:p>
          <a:p>
            <a:pPr algn="just" rtl="1">
              <a:lnSpc>
                <a:spcPts val="2520"/>
              </a:lnSpc>
              <a:spcAft>
                <a:spcPts val="1800"/>
              </a:spcAft>
            </a:pPr>
            <a:endParaRPr lang="en-US" sz="1600" dirty="0">
              <a:effectLst/>
              <a:latin typeface="Alexandria Light" pitchFamily="2" charset="-78"/>
              <a:ea typeface="Calibri" panose="020F0502020204030204" pitchFamily="34" charset="0"/>
              <a:cs typeface="Alexandria Light" pitchFamily="2" charset="-78"/>
            </a:endParaRPr>
          </a:p>
        </p:txBody>
      </p:sp>
      <p:sp>
        <p:nvSpPr>
          <p:cNvPr id="9" name="مربع نص 8">
            <a:extLst>
              <a:ext uri="{FF2B5EF4-FFF2-40B4-BE49-F238E27FC236}">
                <a16:creationId xmlns:a16="http://schemas.microsoft.com/office/drawing/2014/main" id="{9A09B2F2-C49A-4400-8642-3CD90B9AF76B}"/>
              </a:ext>
            </a:extLst>
          </p:cNvPr>
          <p:cNvSpPr txBox="1"/>
          <p:nvPr/>
        </p:nvSpPr>
        <p:spPr>
          <a:xfrm>
            <a:off x="2468880" y="1107996"/>
            <a:ext cx="7097520" cy="707886"/>
          </a:xfrm>
          <a:prstGeom prst="rect">
            <a:avLst/>
          </a:prstGeom>
          <a:noFill/>
        </p:spPr>
        <p:txBody>
          <a:bodyPr wrap="square">
            <a:spAutoFit/>
          </a:bodyPr>
          <a:lstStyle/>
          <a:p>
            <a:pPr algn="ctr"/>
            <a:r>
              <a:rPr lang="ar-SA" sz="2000" dirty="0">
                <a:latin typeface="Alexandria Medium" pitchFamily="2" charset="-78"/>
                <a:cs typeface="Alexandria Medium" pitchFamily="2" charset="-78"/>
              </a:rPr>
              <a:t> </a:t>
            </a:r>
            <a:r>
              <a:rPr lang="ar-SA" dirty="0">
                <a:latin typeface="Alexandria Medium" pitchFamily="2" charset="-78"/>
                <a:cs typeface="Alexandria Medium" pitchFamily="2" charset="-78"/>
              </a:rPr>
              <a:t>الفوائد التربوية لاستخدام الأجهزة المتنقلة في التعليم</a:t>
            </a:r>
            <a:endParaRPr lang="en-US" dirty="0">
              <a:effectLst/>
              <a:latin typeface="Alexandria Medium" pitchFamily="2" charset="-78"/>
              <a:ea typeface="Calibri" panose="020F0502020204030204" pitchFamily="34" charset="0"/>
              <a:cs typeface="Alexandria Medium" pitchFamily="2" charset="-78"/>
            </a:endParaRPr>
          </a:p>
          <a:p>
            <a:pPr algn="ctr"/>
            <a:endParaRPr lang="ar-SA" sz="2000" dirty="0">
              <a:latin typeface="Alexandria Medium" pitchFamily="2" charset="-78"/>
              <a:cs typeface="Alexandria Medium" pitchFamily="2" charset="-78"/>
            </a:endParaRPr>
          </a:p>
        </p:txBody>
      </p:sp>
      <p:sp>
        <p:nvSpPr>
          <p:cNvPr id="10" name="مربع نص 9">
            <a:extLst>
              <a:ext uri="{FF2B5EF4-FFF2-40B4-BE49-F238E27FC236}">
                <a16:creationId xmlns:a16="http://schemas.microsoft.com/office/drawing/2014/main" id="{68465033-8253-41DF-B031-0106C033C065}"/>
              </a:ext>
            </a:extLst>
          </p:cNvPr>
          <p:cNvSpPr txBox="1"/>
          <p:nvPr/>
        </p:nvSpPr>
        <p:spPr>
          <a:xfrm>
            <a:off x="2846046" y="5163415"/>
            <a:ext cx="7726679" cy="388311"/>
          </a:xfrm>
          <a:prstGeom prst="rect">
            <a:avLst/>
          </a:prstGeom>
          <a:solidFill>
            <a:srgbClr val="00B0F0"/>
          </a:solidFill>
          <a:ln>
            <a:solidFill>
              <a:schemeClr val="accent4"/>
            </a:solidFill>
          </a:ln>
        </p:spPr>
        <p:txBody>
          <a:bodyPr wrap="square">
            <a:spAutoFit/>
          </a:bodyPr>
          <a:lstStyle/>
          <a:p>
            <a:pPr algn="just" rtl="1">
              <a:lnSpc>
                <a:spcPct val="115000"/>
              </a:lnSpc>
              <a:spcAft>
                <a:spcPts val="600"/>
              </a:spcAft>
            </a:pPr>
            <a:r>
              <a:rPr lang="ar-SA" sz="1600" b="1" dirty="0">
                <a:solidFill>
                  <a:schemeClr val="bg1"/>
                </a:solidFill>
                <a:effectLst/>
                <a:latin typeface="Alexandria Medium" pitchFamily="2" charset="-78"/>
                <a:ea typeface="Calibri" panose="020F0502020204030204" pitchFamily="34" charset="0"/>
                <a:cs typeface="Alexandria Medium" pitchFamily="2" charset="-78"/>
              </a:rPr>
              <a:t>والسؤال هو ما التحديات أو الصعوبات التي تواجه التعلم الجوال/ المتنقل </a:t>
            </a:r>
            <a:r>
              <a:rPr lang="ar-SA" sz="1800" b="1" dirty="0">
                <a:solidFill>
                  <a:schemeClr val="bg1"/>
                </a:solidFill>
                <a:effectLst/>
                <a:latin typeface="Alexandria Medium" pitchFamily="2" charset="-78"/>
                <a:ea typeface="Calibri" panose="020F0502020204030204" pitchFamily="34" charset="0"/>
                <a:cs typeface="Alexandria Medium" pitchFamily="2" charset="-78"/>
              </a:rPr>
              <a:t>؟</a:t>
            </a:r>
            <a:endParaRPr lang="en-US" sz="1200" dirty="0">
              <a:solidFill>
                <a:schemeClr val="bg1"/>
              </a:solidFill>
              <a:effectLst/>
              <a:latin typeface="Alexandria Medium" pitchFamily="2" charset="-78"/>
              <a:ea typeface="Calibri" panose="020F0502020204030204" pitchFamily="34" charset="0"/>
              <a:cs typeface="Alexandria Medium" pitchFamily="2" charset="-78"/>
            </a:endParaRPr>
          </a:p>
        </p:txBody>
      </p:sp>
      <p:grpSp>
        <p:nvGrpSpPr>
          <p:cNvPr id="11" name="Google Shape;6133;p53">
            <a:extLst>
              <a:ext uri="{FF2B5EF4-FFF2-40B4-BE49-F238E27FC236}">
                <a16:creationId xmlns:a16="http://schemas.microsoft.com/office/drawing/2014/main" id="{DA31288E-272A-4ECE-9E28-5F6883F62136}"/>
              </a:ext>
            </a:extLst>
          </p:cNvPr>
          <p:cNvGrpSpPr/>
          <p:nvPr/>
        </p:nvGrpSpPr>
        <p:grpSpPr>
          <a:xfrm>
            <a:off x="1725930" y="4937760"/>
            <a:ext cx="620835" cy="618949"/>
            <a:chOff x="-35854750" y="2272675"/>
            <a:chExt cx="293000" cy="291450"/>
          </a:xfrm>
        </p:grpSpPr>
        <p:sp>
          <p:nvSpPr>
            <p:cNvPr id="12" name="Google Shape;6134;p53">
              <a:extLst>
                <a:ext uri="{FF2B5EF4-FFF2-40B4-BE49-F238E27FC236}">
                  <a16:creationId xmlns:a16="http://schemas.microsoft.com/office/drawing/2014/main" id="{A92C2D3A-D5CB-4F3A-922B-0A1DAAB6D9E9}"/>
                </a:ext>
              </a:extLst>
            </p:cNvPr>
            <p:cNvSpPr/>
            <p:nvPr/>
          </p:nvSpPr>
          <p:spPr>
            <a:xfrm>
              <a:off x="-35854750" y="2272675"/>
              <a:ext cx="293000" cy="291450"/>
            </a:xfrm>
            <a:custGeom>
              <a:avLst/>
              <a:gdLst/>
              <a:ahLst/>
              <a:cxnLst/>
              <a:rect l="l" t="t" r="r" b="b"/>
              <a:pathLst>
                <a:path w="11720" h="11658" extrusionOk="0">
                  <a:moveTo>
                    <a:pt x="5844" y="654"/>
                  </a:moveTo>
                  <a:cubicBezTo>
                    <a:pt x="6144" y="654"/>
                    <a:pt x="6443" y="773"/>
                    <a:pt x="6679" y="1009"/>
                  </a:cubicBezTo>
                  <a:lnTo>
                    <a:pt x="7057" y="1355"/>
                  </a:lnTo>
                  <a:lnTo>
                    <a:pt x="4600" y="1355"/>
                  </a:lnTo>
                  <a:lnTo>
                    <a:pt x="5009" y="1009"/>
                  </a:lnTo>
                  <a:cubicBezTo>
                    <a:pt x="5246" y="773"/>
                    <a:pt x="5545" y="654"/>
                    <a:pt x="5844" y="654"/>
                  </a:cubicBezTo>
                  <a:close/>
                  <a:moveTo>
                    <a:pt x="2080" y="3939"/>
                  </a:moveTo>
                  <a:lnTo>
                    <a:pt x="2080" y="6365"/>
                  </a:lnTo>
                  <a:lnTo>
                    <a:pt x="819" y="5136"/>
                  </a:lnTo>
                  <a:lnTo>
                    <a:pt x="2080" y="3939"/>
                  </a:lnTo>
                  <a:close/>
                  <a:moveTo>
                    <a:pt x="9609" y="3876"/>
                  </a:moveTo>
                  <a:lnTo>
                    <a:pt x="10869" y="5136"/>
                  </a:lnTo>
                  <a:lnTo>
                    <a:pt x="9609" y="6365"/>
                  </a:lnTo>
                  <a:lnTo>
                    <a:pt x="9609" y="3876"/>
                  </a:lnTo>
                  <a:close/>
                  <a:moveTo>
                    <a:pt x="8570" y="2080"/>
                  </a:moveTo>
                  <a:cubicBezTo>
                    <a:pt x="8790" y="2080"/>
                    <a:pt x="8948" y="2238"/>
                    <a:pt x="8948" y="2427"/>
                  </a:cubicBezTo>
                  <a:lnTo>
                    <a:pt x="8948" y="7089"/>
                  </a:lnTo>
                  <a:lnTo>
                    <a:pt x="8286" y="7751"/>
                  </a:lnTo>
                  <a:cubicBezTo>
                    <a:pt x="7593" y="7152"/>
                    <a:pt x="6774" y="6837"/>
                    <a:pt x="5860" y="6837"/>
                  </a:cubicBezTo>
                  <a:cubicBezTo>
                    <a:pt x="4978" y="6837"/>
                    <a:pt x="4127" y="7152"/>
                    <a:pt x="3466" y="7751"/>
                  </a:cubicBezTo>
                  <a:lnTo>
                    <a:pt x="2804" y="7089"/>
                  </a:lnTo>
                  <a:lnTo>
                    <a:pt x="2804" y="2427"/>
                  </a:lnTo>
                  <a:cubicBezTo>
                    <a:pt x="2804" y="2238"/>
                    <a:pt x="2962" y="2080"/>
                    <a:pt x="3119" y="2080"/>
                  </a:cubicBezTo>
                  <a:close/>
                  <a:moveTo>
                    <a:pt x="693" y="5987"/>
                  </a:moveTo>
                  <a:lnTo>
                    <a:pt x="2993" y="8223"/>
                  </a:lnTo>
                  <a:lnTo>
                    <a:pt x="693" y="10492"/>
                  </a:lnTo>
                  <a:lnTo>
                    <a:pt x="693" y="5987"/>
                  </a:lnTo>
                  <a:close/>
                  <a:moveTo>
                    <a:pt x="11027" y="5987"/>
                  </a:moveTo>
                  <a:lnTo>
                    <a:pt x="11027" y="10492"/>
                  </a:lnTo>
                  <a:lnTo>
                    <a:pt x="8727" y="8223"/>
                  </a:lnTo>
                  <a:lnTo>
                    <a:pt x="11027" y="5987"/>
                  </a:lnTo>
                  <a:close/>
                  <a:moveTo>
                    <a:pt x="5829" y="7499"/>
                  </a:moveTo>
                  <a:cubicBezTo>
                    <a:pt x="6616" y="7499"/>
                    <a:pt x="7309" y="7814"/>
                    <a:pt x="7876" y="8381"/>
                  </a:cubicBezTo>
                  <a:lnTo>
                    <a:pt x="10523" y="10964"/>
                  </a:lnTo>
                  <a:lnTo>
                    <a:pt x="1166" y="10964"/>
                  </a:lnTo>
                  <a:lnTo>
                    <a:pt x="3781" y="8381"/>
                  </a:lnTo>
                  <a:cubicBezTo>
                    <a:pt x="4316" y="7814"/>
                    <a:pt x="5041" y="7499"/>
                    <a:pt x="5829" y="7499"/>
                  </a:cubicBezTo>
                  <a:close/>
                  <a:moveTo>
                    <a:pt x="5864" y="1"/>
                  </a:moveTo>
                  <a:cubicBezTo>
                    <a:pt x="5380" y="1"/>
                    <a:pt x="4899" y="190"/>
                    <a:pt x="4537" y="568"/>
                  </a:cubicBezTo>
                  <a:lnTo>
                    <a:pt x="3655" y="1387"/>
                  </a:lnTo>
                  <a:lnTo>
                    <a:pt x="3119" y="1387"/>
                  </a:lnTo>
                  <a:cubicBezTo>
                    <a:pt x="2552" y="1387"/>
                    <a:pt x="2080" y="1859"/>
                    <a:pt x="2080" y="2427"/>
                  </a:cubicBezTo>
                  <a:lnTo>
                    <a:pt x="2080" y="2962"/>
                  </a:lnTo>
                  <a:lnTo>
                    <a:pt x="315" y="4726"/>
                  </a:lnTo>
                  <a:cubicBezTo>
                    <a:pt x="126" y="4915"/>
                    <a:pt x="0" y="5136"/>
                    <a:pt x="0" y="5420"/>
                  </a:cubicBezTo>
                  <a:lnTo>
                    <a:pt x="0" y="10618"/>
                  </a:lnTo>
                  <a:cubicBezTo>
                    <a:pt x="32" y="11216"/>
                    <a:pt x="473" y="11657"/>
                    <a:pt x="1071" y="11657"/>
                  </a:cubicBezTo>
                  <a:lnTo>
                    <a:pt x="10680" y="11657"/>
                  </a:lnTo>
                  <a:cubicBezTo>
                    <a:pt x="11216" y="11657"/>
                    <a:pt x="11720" y="11185"/>
                    <a:pt x="11720" y="10618"/>
                  </a:cubicBezTo>
                  <a:lnTo>
                    <a:pt x="11720" y="5420"/>
                  </a:lnTo>
                  <a:cubicBezTo>
                    <a:pt x="11720" y="5136"/>
                    <a:pt x="11626" y="4915"/>
                    <a:pt x="11405" y="4726"/>
                  </a:cubicBezTo>
                  <a:lnTo>
                    <a:pt x="9641" y="2962"/>
                  </a:lnTo>
                  <a:lnTo>
                    <a:pt x="9641" y="2427"/>
                  </a:lnTo>
                  <a:cubicBezTo>
                    <a:pt x="9641" y="1859"/>
                    <a:pt x="9168" y="1387"/>
                    <a:pt x="8633" y="1387"/>
                  </a:cubicBezTo>
                  <a:lnTo>
                    <a:pt x="8065" y="1387"/>
                  </a:lnTo>
                  <a:lnTo>
                    <a:pt x="7215" y="568"/>
                  </a:lnTo>
                  <a:cubicBezTo>
                    <a:pt x="6837" y="190"/>
                    <a:pt x="6348" y="1"/>
                    <a:pt x="5864"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3" name="Google Shape;6135;p53">
              <a:extLst>
                <a:ext uri="{FF2B5EF4-FFF2-40B4-BE49-F238E27FC236}">
                  <a16:creationId xmlns:a16="http://schemas.microsoft.com/office/drawing/2014/main" id="{E3F711F7-98AA-4C3E-87D9-93C160AED529}"/>
                </a:ext>
              </a:extLst>
            </p:cNvPr>
            <p:cNvSpPr/>
            <p:nvPr/>
          </p:nvSpPr>
          <p:spPr>
            <a:xfrm>
              <a:off x="-35733475" y="2340425"/>
              <a:ext cx="51225" cy="68550"/>
            </a:xfrm>
            <a:custGeom>
              <a:avLst/>
              <a:gdLst/>
              <a:ahLst/>
              <a:cxnLst/>
              <a:rect l="l" t="t" r="r" b="b"/>
              <a:pathLst>
                <a:path w="2049" h="2742" extrusionOk="0">
                  <a:moveTo>
                    <a:pt x="1009" y="0"/>
                  </a:moveTo>
                  <a:cubicBezTo>
                    <a:pt x="474" y="0"/>
                    <a:pt x="1" y="473"/>
                    <a:pt x="1" y="1008"/>
                  </a:cubicBezTo>
                  <a:cubicBezTo>
                    <a:pt x="1" y="1260"/>
                    <a:pt x="158" y="1418"/>
                    <a:pt x="316" y="1418"/>
                  </a:cubicBezTo>
                  <a:cubicBezTo>
                    <a:pt x="505" y="1418"/>
                    <a:pt x="663" y="1260"/>
                    <a:pt x="663" y="1040"/>
                  </a:cubicBezTo>
                  <a:cubicBezTo>
                    <a:pt x="663" y="851"/>
                    <a:pt x="820" y="693"/>
                    <a:pt x="1009" y="693"/>
                  </a:cubicBezTo>
                  <a:cubicBezTo>
                    <a:pt x="1198" y="693"/>
                    <a:pt x="1356" y="851"/>
                    <a:pt x="1356" y="1040"/>
                  </a:cubicBezTo>
                  <a:cubicBezTo>
                    <a:pt x="1356" y="1229"/>
                    <a:pt x="1293" y="1323"/>
                    <a:pt x="1135" y="1386"/>
                  </a:cubicBezTo>
                  <a:cubicBezTo>
                    <a:pt x="852" y="1449"/>
                    <a:pt x="663" y="1733"/>
                    <a:pt x="663" y="2016"/>
                  </a:cubicBezTo>
                  <a:lnTo>
                    <a:pt x="663" y="2394"/>
                  </a:lnTo>
                  <a:cubicBezTo>
                    <a:pt x="663" y="2583"/>
                    <a:pt x="820" y="2741"/>
                    <a:pt x="1009" y="2741"/>
                  </a:cubicBezTo>
                  <a:cubicBezTo>
                    <a:pt x="1230" y="2741"/>
                    <a:pt x="1387" y="2583"/>
                    <a:pt x="1387" y="2394"/>
                  </a:cubicBezTo>
                  <a:lnTo>
                    <a:pt x="1387" y="2016"/>
                  </a:lnTo>
                  <a:cubicBezTo>
                    <a:pt x="1765" y="1827"/>
                    <a:pt x="2049" y="1449"/>
                    <a:pt x="2049" y="1008"/>
                  </a:cubicBezTo>
                  <a:cubicBezTo>
                    <a:pt x="2049" y="473"/>
                    <a:pt x="1576" y="0"/>
                    <a:pt x="1009"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4" name="Google Shape;6136;p53">
              <a:extLst>
                <a:ext uri="{FF2B5EF4-FFF2-40B4-BE49-F238E27FC236}">
                  <a16:creationId xmlns:a16="http://schemas.microsoft.com/office/drawing/2014/main" id="{B5A2995C-FCA4-428F-8E00-AEFE4FEB728C}"/>
                </a:ext>
              </a:extLst>
            </p:cNvPr>
            <p:cNvSpPr/>
            <p:nvPr/>
          </p:nvSpPr>
          <p:spPr>
            <a:xfrm>
              <a:off x="-35716925" y="2418400"/>
              <a:ext cx="17350" cy="17350"/>
            </a:xfrm>
            <a:custGeom>
              <a:avLst/>
              <a:gdLst/>
              <a:ahLst/>
              <a:cxnLst/>
              <a:rect l="l" t="t" r="r" b="b"/>
              <a:pathLst>
                <a:path w="694" h="694" extrusionOk="0">
                  <a:moveTo>
                    <a:pt x="347" y="0"/>
                  </a:moveTo>
                  <a:cubicBezTo>
                    <a:pt x="158" y="0"/>
                    <a:pt x="1" y="158"/>
                    <a:pt x="1" y="347"/>
                  </a:cubicBezTo>
                  <a:cubicBezTo>
                    <a:pt x="1" y="536"/>
                    <a:pt x="158" y="693"/>
                    <a:pt x="347" y="693"/>
                  </a:cubicBezTo>
                  <a:cubicBezTo>
                    <a:pt x="536" y="693"/>
                    <a:pt x="694" y="536"/>
                    <a:pt x="694" y="347"/>
                  </a:cubicBezTo>
                  <a:cubicBezTo>
                    <a:pt x="662" y="158"/>
                    <a:pt x="536" y="0"/>
                    <a:pt x="347"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1727740545"/>
      </p:ext>
    </p:extLst>
  </p:cSld>
  <p:clrMapOvr>
    <a:masterClrMapping/>
  </p:clrMapOvr>
  <mc:AlternateContent xmlns:mc="http://schemas.openxmlformats.org/markup-compatibility/2006" xmlns:p14="http://schemas.microsoft.com/office/powerpoint/2010/main">
    <mc:Choice Requires="p14">
      <p:transition p14:dur="10" advTm="80443"/>
    </mc:Choice>
    <mc:Fallback xmlns="">
      <p:transition advTm="80443"/>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a:t>مدخلات تكنولوجيا المعلومات تشير إلى الأدوات والتقنيات التي يتم استخدامها في مجال التعليم والتدريس لتعزيز وتحسين عمليات التعلم والتواصل. تشمل هذه المدخلات الأجهزة الإلكترونية مثل الحواسيب والهواتف الذكية والأجهزة اللوحية، والبرمجيات التعليمية، والشبكات الاجتماعية، والإنترنت والموارد الإلكترونية، وتطبيقات الويب والتطبيقات المحمولة الموجهة للتعلم، والتجارب التفاعلية، وغيرها من الأدوات التقنية التي يمكن استخدامها لتعزيز عملية التعليم وتحقيق أهداف التعلم.</a:t>
            </a:r>
          </a:p>
          <a:p>
            <a:pPr algn="ctr"/>
            <a:endParaRPr lang="ar-SA" dirty="0"/>
          </a:p>
          <a:p>
            <a:pPr algn="ctr"/>
            <a:r>
              <a:rPr lang="ar-SA" dirty="0"/>
              <a:t>مصدر:</a:t>
            </a:r>
          </a:p>
          <a:p>
            <a:pPr algn="ctr"/>
            <a:r>
              <a:rPr lang="en-US" dirty="0"/>
              <a:t>ITU (International Telecommunication Union). (2018). "ICTs in Education." Retrieved from: https://www.itu.int/en/ITU-D/Statistics/Pages/publications/ict-facts-2017.aspx</a:t>
            </a:r>
          </a:p>
        </p:txBody>
      </p:sp>
      <p:sp>
        <p:nvSpPr>
          <p:cNvPr id="5" name="Rectangle 4"/>
          <p:cNvSpPr/>
          <p:nvPr/>
        </p:nvSpPr>
        <p:spPr>
          <a:xfrm>
            <a:off x="491400" y="1345306"/>
            <a:ext cx="840476" cy="76652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4364A12-B773-40FF-9ABF-33539D226A2F}"/>
              </a:ext>
            </a:extLst>
          </p:cNvPr>
          <p:cNvSpPr txBox="1"/>
          <p:nvPr/>
        </p:nvSpPr>
        <p:spPr>
          <a:xfrm>
            <a:off x="1302848" y="1906575"/>
            <a:ext cx="9646280" cy="3990260"/>
          </a:xfrm>
          <a:prstGeom prst="rect">
            <a:avLst/>
          </a:prstGeom>
          <a:noFill/>
        </p:spPr>
        <p:txBody>
          <a:bodyPr wrap="square" rtlCol="1">
            <a:spAutoFit/>
          </a:bodyPr>
          <a:lstStyle/>
          <a:p>
            <a:pPr algn="r" rtl="1">
              <a:lnSpc>
                <a:spcPct val="200000"/>
              </a:lnSpc>
              <a:spcAft>
                <a:spcPts val="1800"/>
              </a:spcAft>
            </a:pPr>
            <a:r>
              <a:rPr lang="ar-SA" sz="18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t>
            </a:r>
            <a:r>
              <a:rPr lang="ar-SA" sz="1600" dirty="0">
                <a:solidFill>
                  <a:srgbClr val="000000"/>
                </a:solidFill>
                <a:effectLst/>
                <a:latin typeface="Alexandria Light" pitchFamily="2" charset="-78"/>
                <a:ea typeface="Calibri" panose="020F0502020204030204" pitchFamily="34" charset="0"/>
                <a:cs typeface="Alexandria Light" pitchFamily="2" charset="-78"/>
              </a:rPr>
              <a:t>رغم التقدم الهائل والسريع في صناعة الهواتف المحمولة، وتوافر الكثير من الخدمات بها، واكتشاف آفاق جديدة تتيح الاستفادة من تلك الهواتف في التعليم، إلا أنه توجد بعض المعوقات التي تواجه استخدام تكنولوجيا الهواتف المحمولة في العملية التعليمية، ومن أبرز هذه التحديات:</a:t>
            </a:r>
            <a:endParaRPr lang="en-US" sz="1600" dirty="0">
              <a:effectLst/>
              <a:latin typeface="Alexandria Light" pitchFamily="2" charset="-78"/>
              <a:ea typeface="Calibri" panose="020F0502020204030204" pitchFamily="34" charset="0"/>
              <a:cs typeface="Alexandria Light" pitchFamily="2" charset="-78"/>
            </a:endParaRPr>
          </a:p>
          <a:p>
            <a:pPr marL="285750" indent="-285750" algn="r" rtl="1">
              <a:lnSpc>
                <a:spcPct val="200000"/>
              </a:lnSpc>
              <a:spcAft>
                <a:spcPts val="1800"/>
              </a:spcAft>
              <a:buFont typeface="Arial" panose="020B0604020202020204" pitchFamily="34" charset="0"/>
              <a:buChar char="•"/>
            </a:pPr>
            <a:r>
              <a:rPr lang="ar-SA" sz="1600" dirty="0">
                <a:solidFill>
                  <a:srgbClr val="000000"/>
                </a:solidFill>
                <a:latin typeface="Alexandria Light" pitchFamily="2" charset="-78"/>
                <a:ea typeface="Calibri" panose="020F0502020204030204" pitchFamily="34" charset="0"/>
                <a:cs typeface="Alexandria Light" pitchFamily="2" charset="-78"/>
              </a:rPr>
              <a:t>صغر حجم شاشات العرض  </a:t>
            </a:r>
            <a:r>
              <a:rPr lang="en-US" sz="1600" dirty="0">
                <a:solidFill>
                  <a:srgbClr val="000000"/>
                </a:solidFill>
                <a:latin typeface="Alexandria Light" pitchFamily="2" charset="-78"/>
                <a:ea typeface="Calibri" panose="020F0502020204030204" pitchFamily="34" charset="0"/>
                <a:cs typeface="Alexandria Light" pitchFamily="2" charset="-78"/>
              </a:rPr>
              <a:t>Small Screens</a:t>
            </a:r>
            <a:r>
              <a:rPr lang="ar-SA" sz="1600" dirty="0">
                <a:solidFill>
                  <a:srgbClr val="000000"/>
                </a:solidFill>
                <a:latin typeface="Alexandria Light" pitchFamily="2" charset="-78"/>
                <a:ea typeface="Calibri" panose="020F0502020204030204" pitchFamily="34" charset="0"/>
                <a:cs typeface="Alexandria Light" pitchFamily="2" charset="-78"/>
              </a:rPr>
              <a:t> الخاصة بالأجهزة المحمولة والهواتف الخلوية والتي تعيق من عمليات إظهار المعلومات كما يقلل من كمية المعلومات التي يتم عرضها.</a:t>
            </a:r>
          </a:p>
          <a:p>
            <a:pPr marL="285750" indent="-285750" algn="r" rtl="1">
              <a:lnSpc>
                <a:spcPct val="200000"/>
              </a:lnSpc>
              <a:spcAft>
                <a:spcPts val="1800"/>
              </a:spcAft>
              <a:buFont typeface="Arial" panose="020B0604020202020204" pitchFamily="34" charset="0"/>
              <a:buChar char="•"/>
            </a:pPr>
            <a:r>
              <a:rPr lang="ar-SA" sz="1600" dirty="0">
                <a:solidFill>
                  <a:srgbClr val="000000"/>
                </a:solidFill>
                <a:latin typeface="Alexandria Light" pitchFamily="2" charset="-78"/>
                <a:ea typeface="Calibri" panose="020F0502020204030204" pitchFamily="34" charset="0"/>
                <a:cs typeface="Alexandria Light" pitchFamily="2" charset="-78"/>
              </a:rPr>
              <a:t>سعة التخزين محدودة وخاصة في الهواتف النقالة والأجهزة الرقمية الشخصية بسبب صغر سعة الذاكرات الداخلية.</a:t>
            </a:r>
          </a:p>
        </p:txBody>
      </p:sp>
      <p:sp>
        <p:nvSpPr>
          <p:cNvPr id="10" name="مربع نص 9">
            <a:extLst>
              <a:ext uri="{FF2B5EF4-FFF2-40B4-BE49-F238E27FC236}">
                <a16:creationId xmlns:a16="http://schemas.microsoft.com/office/drawing/2014/main" id="{68465033-8253-41DF-B031-0106C033C065}"/>
              </a:ext>
            </a:extLst>
          </p:cNvPr>
          <p:cNvSpPr txBox="1"/>
          <p:nvPr/>
        </p:nvSpPr>
        <p:spPr>
          <a:xfrm>
            <a:off x="2346765" y="1116290"/>
            <a:ext cx="6201668" cy="388311"/>
          </a:xfrm>
          <a:prstGeom prst="rect">
            <a:avLst/>
          </a:prstGeom>
          <a:noFill/>
        </p:spPr>
        <p:txBody>
          <a:bodyPr wrap="square">
            <a:spAutoFit/>
          </a:bodyPr>
          <a:lstStyle/>
          <a:p>
            <a:pPr algn="just" rtl="1">
              <a:lnSpc>
                <a:spcPct val="115000"/>
              </a:lnSpc>
              <a:spcAft>
                <a:spcPts val="600"/>
              </a:spcAft>
            </a:pPr>
            <a:r>
              <a:rPr lang="ar-SA" dirty="0">
                <a:solidFill>
                  <a:srgbClr val="000000"/>
                </a:solidFill>
                <a:effectLst/>
                <a:latin typeface="Alexandria Medium" pitchFamily="2" charset="-78"/>
                <a:ea typeface="Calibri" panose="020F0502020204030204" pitchFamily="34" charset="0"/>
                <a:cs typeface="Alexandria Medium" pitchFamily="2" charset="-78"/>
              </a:rPr>
              <a:t>التحديات التي تواجه استخدام الهاتف النقال في التعليم </a:t>
            </a:r>
            <a:endParaRPr lang="en-US" sz="1200" dirty="0">
              <a:effectLst/>
              <a:latin typeface="Alexandria Medium" pitchFamily="2" charset="-78"/>
              <a:ea typeface="Calibri" panose="020F0502020204030204" pitchFamily="34" charset="0"/>
              <a:cs typeface="Alexandria Medium" pitchFamily="2" charset="-78"/>
            </a:endParaRPr>
          </a:p>
        </p:txBody>
      </p:sp>
      <p:grpSp>
        <p:nvGrpSpPr>
          <p:cNvPr id="11" name="Google Shape;8438;p58">
            <a:extLst>
              <a:ext uri="{FF2B5EF4-FFF2-40B4-BE49-F238E27FC236}">
                <a16:creationId xmlns:a16="http://schemas.microsoft.com/office/drawing/2014/main" id="{D335C77D-2A29-4D27-B461-3E2A1CE3DB1F}"/>
              </a:ext>
            </a:extLst>
          </p:cNvPr>
          <p:cNvGrpSpPr/>
          <p:nvPr/>
        </p:nvGrpSpPr>
        <p:grpSpPr>
          <a:xfrm>
            <a:off x="634601" y="1447908"/>
            <a:ext cx="554074" cy="561318"/>
            <a:chOff x="1412450" y="1954475"/>
            <a:chExt cx="297750" cy="296175"/>
          </a:xfrm>
        </p:grpSpPr>
        <p:sp>
          <p:nvSpPr>
            <p:cNvPr id="12" name="Google Shape;8439;p58">
              <a:extLst>
                <a:ext uri="{FF2B5EF4-FFF2-40B4-BE49-F238E27FC236}">
                  <a16:creationId xmlns:a16="http://schemas.microsoft.com/office/drawing/2014/main" id="{9830CA18-A7D8-41A0-8E90-391D00FA2D4C}"/>
                </a:ext>
              </a:extLst>
            </p:cNvPr>
            <p:cNvSpPr/>
            <p:nvPr/>
          </p:nvSpPr>
          <p:spPr>
            <a:xfrm>
              <a:off x="1483350" y="2023800"/>
              <a:ext cx="155975" cy="155975"/>
            </a:xfrm>
            <a:custGeom>
              <a:avLst/>
              <a:gdLst/>
              <a:ahLst/>
              <a:cxnLst/>
              <a:rect l="l" t="t" r="r" b="b"/>
              <a:pathLst>
                <a:path w="6239" h="6239" extrusionOk="0">
                  <a:moveTo>
                    <a:pt x="3119" y="2079"/>
                  </a:moveTo>
                  <a:cubicBezTo>
                    <a:pt x="3529" y="2079"/>
                    <a:pt x="3844" y="2395"/>
                    <a:pt x="3844" y="2773"/>
                  </a:cubicBezTo>
                  <a:cubicBezTo>
                    <a:pt x="3844" y="3182"/>
                    <a:pt x="3529" y="3497"/>
                    <a:pt x="3119" y="3497"/>
                  </a:cubicBezTo>
                  <a:cubicBezTo>
                    <a:pt x="2741" y="3497"/>
                    <a:pt x="2426" y="3182"/>
                    <a:pt x="2426" y="2773"/>
                  </a:cubicBezTo>
                  <a:cubicBezTo>
                    <a:pt x="2426" y="2395"/>
                    <a:pt x="2741" y="2079"/>
                    <a:pt x="3119" y="2079"/>
                  </a:cubicBezTo>
                  <a:close/>
                  <a:moveTo>
                    <a:pt x="3119" y="725"/>
                  </a:moveTo>
                  <a:cubicBezTo>
                    <a:pt x="4474" y="725"/>
                    <a:pt x="5577" y="1827"/>
                    <a:pt x="5577" y="3182"/>
                  </a:cubicBezTo>
                  <a:cubicBezTo>
                    <a:pt x="5577" y="3686"/>
                    <a:pt x="5388" y="4159"/>
                    <a:pt x="5136" y="4537"/>
                  </a:cubicBezTo>
                  <a:cubicBezTo>
                    <a:pt x="4884" y="4190"/>
                    <a:pt x="4537" y="3907"/>
                    <a:pt x="4191" y="3718"/>
                  </a:cubicBezTo>
                  <a:cubicBezTo>
                    <a:pt x="4411" y="3497"/>
                    <a:pt x="4537" y="3182"/>
                    <a:pt x="4537" y="2804"/>
                  </a:cubicBezTo>
                  <a:cubicBezTo>
                    <a:pt x="4537" y="2079"/>
                    <a:pt x="3907" y="1449"/>
                    <a:pt x="3151" y="1449"/>
                  </a:cubicBezTo>
                  <a:cubicBezTo>
                    <a:pt x="2426" y="1449"/>
                    <a:pt x="1796" y="2079"/>
                    <a:pt x="1796" y="2804"/>
                  </a:cubicBezTo>
                  <a:cubicBezTo>
                    <a:pt x="1796" y="3182"/>
                    <a:pt x="1891" y="3497"/>
                    <a:pt x="2143" y="3718"/>
                  </a:cubicBezTo>
                  <a:cubicBezTo>
                    <a:pt x="1733" y="3907"/>
                    <a:pt x="1418" y="4190"/>
                    <a:pt x="1198" y="4537"/>
                  </a:cubicBezTo>
                  <a:cubicBezTo>
                    <a:pt x="914" y="4159"/>
                    <a:pt x="756" y="3686"/>
                    <a:pt x="756" y="3182"/>
                  </a:cubicBezTo>
                  <a:cubicBezTo>
                    <a:pt x="662" y="1796"/>
                    <a:pt x="1796" y="725"/>
                    <a:pt x="3119" y="725"/>
                  </a:cubicBezTo>
                  <a:close/>
                  <a:moveTo>
                    <a:pt x="3119" y="4190"/>
                  </a:moveTo>
                  <a:cubicBezTo>
                    <a:pt x="3749" y="4190"/>
                    <a:pt x="4317" y="4505"/>
                    <a:pt x="4632" y="5041"/>
                  </a:cubicBezTo>
                  <a:cubicBezTo>
                    <a:pt x="4222" y="5387"/>
                    <a:pt x="3686" y="5577"/>
                    <a:pt x="3119" y="5577"/>
                  </a:cubicBezTo>
                  <a:cubicBezTo>
                    <a:pt x="2584" y="5577"/>
                    <a:pt x="2017" y="5387"/>
                    <a:pt x="1639" y="5041"/>
                  </a:cubicBezTo>
                  <a:cubicBezTo>
                    <a:pt x="1954" y="4505"/>
                    <a:pt x="2489" y="4190"/>
                    <a:pt x="3119" y="4190"/>
                  </a:cubicBezTo>
                  <a:close/>
                  <a:moveTo>
                    <a:pt x="3119" y="0"/>
                  </a:moveTo>
                  <a:cubicBezTo>
                    <a:pt x="1387" y="0"/>
                    <a:pt x="0" y="1418"/>
                    <a:pt x="0" y="3119"/>
                  </a:cubicBezTo>
                  <a:cubicBezTo>
                    <a:pt x="0" y="4852"/>
                    <a:pt x="1387" y="6238"/>
                    <a:pt x="3119" y="6238"/>
                  </a:cubicBezTo>
                  <a:cubicBezTo>
                    <a:pt x="4852" y="6238"/>
                    <a:pt x="6238" y="4820"/>
                    <a:pt x="6238" y="3119"/>
                  </a:cubicBezTo>
                  <a:cubicBezTo>
                    <a:pt x="6238" y="1386"/>
                    <a:pt x="4821" y="0"/>
                    <a:pt x="3119"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3" name="Google Shape;8440;p58">
              <a:extLst>
                <a:ext uri="{FF2B5EF4-FFF2-40B4-BE49-F238E27FC236}">
                  <a16:creationId xmlns:a16="http://schemas.microsoft.com/office/drawing/2014/main" id="{0298D0DE-6002-464F-BA11-0546CE10DBE9}"/>
                </a:ext>
              </a:extLst>
            </p:cNvPr>
            <p:cNvSpPr/>
            <p:nvPr/>
          </p:nvSpPr>
          <p:spPr>
            <a:xfrm>
              <a:off x="1412450" y="1954475"/>
              <a:ext cx="297750" cy="296175"/>
            </a:xfrm>
            <a:custGeom>
              <a:avLst/>
              <a:gdLst/>
              <a:ahLst/>
              <a:cxnLst/>
              <a:rect l="l" t="t" r="r" b="b"/>
              <a:pathLst>
                <a:path w="11910" h="11847" extrusionOk="0">
                  <a:moveTo>
                    <a:pt x="6365" y="662"/>
                  </a:moveTo>
                  <a:lnTo>
                    <a:pt x="6522" y="1513"/>
                  </a:lnTo>
                  <a:cubicBezTo>
                    <a:pt x="6554" y="1702"/>
                    <a:pt x="6617" y="1765"/>
                    <a:pt x="6774" y="1797"/>
                  </a:cubicBezTo>
                  <a:cubicBezTo>
                    <a:pt x="7342" y="1923"/>
                    <a:pt x="7814" y="2112"/>
                    <a:pt x="8287" y="2427"/>
                  </a:cubicBezTo>
                  <a:cubicBezTo>
                    <a:pt x="8350" y="2474"/>
                    <a:pt x="8421" y="2498"/>
                    <a:pt x="8488" y="2498"/>
                  </a:cubicBezTo>
                  <a:cubicBezTo>
                    <a:pt x="8554" y="2498"/>
                    <a:pt x="8618" y="2474"/>
                    <a:pt x="8665" y="2427"/>
                  </a:cubicBezTo>
                  <a:lnTo>
                    <a:pt x="9389" y="1923"/>
                  </a:lnTo>
                  <a:lnTo>
                    <a:pt x="9925" y="2490"/>
                  </a:lnTo>
                  <a:lnTo>
                    <a:pt x="9421" y="3183"/>
                  </a:lnTo>
                  <a:cubicBezTo>
                    <a:pt x="9358" y="3309"/>
                    <a:pt x="9358" y="3466"/>
                    <a:pt x="9421" y="3592"/>
                  </a:cubicBezTo>
                  <a:cubicBezTo>
                    <a:pt x="9736" y="4065"/>
                    <a:pt x="9925" y="4537"/>
                    <a:pt x="10051" y="5073"/>
                  </a:cubicBezTo>
                  <a:cubicBezTo>
                    <a:pt x="10082" y="5231"/>
                    <a:pt x="10209" y="5294"/>
                    <a:pt x="10335" y="5357"/>
                  </a:cubicBezTo>
                  <a:lnTo>
                    <a:pt x="11185" y="5514"/>
                  </a:lnTo>
                  <a:lnTo>
                    <a:pt x="11185" y="6302"/>
                  </a:lnTo>
                  <a:lnTo>
                    <a:pt x="10335" y="6459"/>
                  </a:lnTo>
                  <a:cubicBezTo>
                    <a:pt x="10177" y="6491"/>
                    <a:pt x="10082" y="6585"/>
                    <a:pt x="10051" y="6743"/>
                  </a:cubicBezTo>
                  <a:cubicBezTo>
                    <a:pt x="9925" y="7278"/>
                    <a:pt x="9736" y="7751"/>
                    <a:pt x="9421" y="8224"/>
                  </a:cubicBezTo>
                  <a:cubicBezTo>
                    <a:pt x="9358" y="8350"/>
                    <a:pt x="9358" y="8507"/>
                    <a:pt x="9421" y="8633"/>
                  </a:cubicBezTo>
                  <a:lnTo>
                    <a:pt x="9925" y="9326"/>
                  </a:lnTo>
                  <a:lnTo>
                    <a:pt x="9389" y="9893"/>
                  </a:lnTo>
                  <a:lnTo>
                    <a:pt x="8665" y="9358"/>
                  </a:lnTo>
                  <a:cubicBezTo>
                    <a:pt x="8618" y="9326"/>
                    <a:pt x="8554" y="9310"/>
                    <a:pt x="8488" y="9310"/>
                  </a:cubicBezTo>
                  <a:cubicBezTo>
                    <a:pt x="8421" y="9310"/>
                    <a:pt x="8350" y="9326"/>
                    <a:pt x="8287" y="9358"/>
                  </a:cubicBezTo>
                  <a:cubicBezTo>
                    <a:pt x="7814" y="9673"/>
                    <a:pt x="7342" y="9893"/>
                    <a:pt x="6774" y="9988"/>
                  </a:cubicBezTo>
                  <a:cubicBezTo>
                    <a:pt x="6617" y="10051"/>
                    <a:pt x="6554" y="10145"/>
                    <a:pt x="6522" y="10271"/>
                  </a:cubicBezTo>
                  <a:lnTo>
                    <a:pt x="6365" y="11153"/>
                  </a:lnTo>
                  <a:lnTo>
                    <a:pt x="5577" y="11153"/>
                  </a:lnTo>
                  <a:lnTo>
                    <a:pt x="5420" y="10271"/>
                  </a:lnTo>
                  <a:cubicBezTo>
                    <a:pt x="5357" y="10114"/>
                    <a:pt x="5294" y="10051"/>
                    <a:pt x="5136" y="9988"/>
                  </a:cubicBezTo>
                  <a:cubicBezTo>
                    <a:pt x="4569" y="9893"/>
                    <a:pt x="4097" y="9673"/>
                    <a:pt x="3624" y="9358"/>
                  </a:cubicBezTo>
                  <a:cubicBezTo>
                    <a:pt x="3561" y="9326"/>
                    <a:pt x="3498" y="9310"/>
                    <a:pt x="3435" y="9310"/>
                  </a:cubicBezTo>
                  <a:cubicBezTo>
                    <a:pt x="3372" y="9310"/>
                    <a:pt x="3309" y="9326"/>
                    <a:pt x="3246" y="9358"/>
                  </a:cubicBezTo>
                  <a:lnTo>
                    <a:pt x="2521" y="9893"/>
                  </a:lnTo>
                  <a:lnTo>
                    <a:pt x="1986" y="9326"/>
                  </a:lnTo>
                  <a:lnTo>
                    <a:pt x="2490" y="8633"/>
                  </a:lnTo>
                  <a:cubicBezTo>
                    <a:pt x="2584" y="8507"/>
                    <a:pt x="2584" y="8350"/>
                    <a:pt x="2490" y="8224"/>
                  </a:cubicBezTo>
                  <a:cubicBezTo>
                    <a:pt x="2175" y="7751"/>
                    <a:pt x="1986" y="7278"/>
                    <a:pt x="1860" y="6743"/>
                  </a:cubicBezTo>
                  <a:cubicBezTo>
                    <a:pt x="1828" y="6585"/>
                    <a:pt x="1702" y="6491"/>
                    <a:pt x="1576" y="6459"/>
                  </a:cubicBezTo>
                  <a:lnTo>
                    <a:pt x="726" y="6302"/>
                  </a:lnTo>
                  <a:lnTo>
                    <a:pt x="726" y="5514"/>
                  </a:lnTo>
                  <a:lnTo>
                    <a:pt x="1576" y="5357"/>
                  </a:lnTo>
                  <a:cubicBezTo>
                    <a:pt x="1734" y="5325"/>
                    <a:pt x="1828" y="5231"/>
                    <a:pt x="1860" y="5073"/>
                  </a:cubicBezTo>
                  <a:cubicBezTo>
                    <a:pt x="1986" y="4506"/>
                    <a:pt x="2175" y="4065"/>
                    <a:pt x="2490" y="3592"/>
                  </a:cubicBezTo>
                  <a:cubicBezTo>
                    <a:pt x="2584" y="3466"/>
                    <a:pt x="2584" y="3309"/>
                    <a:pt x="2490" y="3183"/>
                  </a:cubicBezTo>
                  <a:lnTo>
                    <a:pt x="1986" y="2490"/>
                  </a:lnTo>
                  <a:lnTo>
                    <a:pt x="2521" y="1923"/>
                  </a:lnTo>
                  <a:lnTo>
                    <a:pt x="3246" y="2427"/>
                  </a:lnTo>
                  <a:cubicBezTo>
                    <a:pt x="3309" y="2474"/>
                    <a:pt x="3372" y="2498"/>
                    <a:pt x="3435" y="2498"/>
                  </a:cubicBezTo>
                  <a:cubicBezTo>
                    <a:pt x="3498" y="2498"/>
                    <a:pt x="3561" y="2474"/>
                    <a:pt x="3624" y="2427"/>
                  </a:cubicBezTo>
                  <a:cubicBezTo>
                    <a:pt x="4097" y="2112"/>
                    <a:pt x="4569" y="1923"/>
                    <a:pt x="5136" y="1797"/>
                  </a:cubicBezTo>
                  <a:cubicBezTo>
                    <a:pt x="5294" y="1765"/>
                    <a:pt x="5357" y="1639"/>
                    <a:pt x="5420" y="1513"/>
                  </a:cubicBezTo>
                  <a:lnTo>
                    <a:pt x="5577" y="662"/>
                  </a:lnTo>
                  <a:close/>
                  <a:moveTo>
                    <a:pt x="5262" y="1"/>
                  </a:moveTo>
                  <a:cubicBezTo>
                    <a:pt x="5073" y="1"/>
                    <a:pt x="4916" y="127"/>
                    <a:pt x="4884" y="284"/>
                  </a:cubicBezTo>
                  <a:lnTo>
                    <a:pt x="4727" y="1166"/>
                  </a:lnTo>
                  <a:cubicBezTo>
                    <a:pt x="4254" y="1292"/>
                    <a:pt x="3813" y="1481"/>
                    <a:pt x="3435" y="1734"/>
                  </a:cubicBezTo>
                  <a:lnTo>
                    <a:pt x="2679" y="1229"/>
                  </a:lnTo>
                  <a:cubicBezTo>
                    <a:pt x="2610" y="1174"/>
                    <a:pt x="2541" y="1149"/>
                    <a:pt x="2474" y="1149"/>
                  </a:cubicBezTo>
                  <a:cubicBezTo>
                    <a:pt x="2389" y="1149"/>
                    <a:pt x="2309" y="1190"/>
                    <a:pt x="2238" y="1261"/>
                  </a:cubicBezTo>
                  <a:lnTo>
                    <a:pt x="1261" y="2238"/>
                  </a:lnTo>
                  <a:cubicBezTo>
                    <a:pt x="1135" y="2364"/>
                    <a:pt x="1135" y="2553"/>
                    <a:pt x="1230" y="2679"/>
                  </a:cubicBezTo>
                  <a:lnTo>
                    <a:pt x="1734" y="3435"/>
                  </a:lnTo>
                  <a:cubicBezTo>
                    <a:pt x="1513" y="3813"/>
                    <a:pt x="1324" y="4254"/>
                    <a:pt x="1198" y="4726"/>
                  </a:cubicBezTo>
                  <a:lnTo>
                    <a:pt x="284" y="4884"/>
                  </a:lnTo>
                  <a:cubicBezTo>
                    <a:pt x="127" y="4915"/>
                    <a:pt x="1" y="5042"/>
                    <a:pt x="1" y="5231"/>
                  </a:cubicBezTo>
                  <a:lnTo>
                    <a:pt x="1" y="6617"/>
                  </a:lnTo>
                  <a:cubicBezTo>
                    <a:pt x="64" y="6774"/>
                    <a:pt x="158" y="6932"/>
                    <a:pt x="316" y="6963"/>
                  </a:cubicBezTo>
                  <a:lnTo>
                    <a:pt x="1230" y="7121"/>
                  </a:lnTo>
                  <a:cubicBezTo>
                    <a:pt x="1356" y="7593"/>
                    <a:pt x="1545" y="8034"/>
                    <a:pt x="1797" y="8413"/>
                  </a:cubicBezTo>
                  <a:lnTo>
                    <a:pt x="1261" y="9169"/>
                  </a:lnTo>
                  <a:cubicBezTo>
                    <a:pt x="1167" y="9295"/>
                    <a:pt x="1198" y="9484"/>
                    <a:pt x="1324" y="9610"/>
                  </a:cubicBezTo>
                  <a:lnTo>
                    <a:pt x="2301" y="10586"/>
                  </a:lnTo>
                  <a:cubicBezTo>
                    <a:pt x="2368" y="10654"/>
                    <a:pt x="2454" y="10685"/>
                    <a:pt x="2533" y="10685"/>
                  </a:cubicBezTo>
                  <a:cubicBezTo>
                    <a:pt x="2602" y="10685"/>
                    <a:pt x="2666" y="10662"/>
                    <a:pt x="2710" y="10618"/>
                  </a:cubicBezTo>
                  <a:lnTo>
                    <a:pt x="3466" y="10114"/>
                  </a:lnTo>
                  <a:cubicBezTo>
                    <a:pt x="3876" y="10366"/>
                    <a:pt x="4286" y="10555"/>
                    <a:pt x="4790" y="10681"/>
                  </a:cubicBezTo>
                  <a:lnTo>
                    <a:pt x="4947" y="11563"/>
                  </a:lnTo>
                  <a:cubicBezTo>
                    <a:pt x="4979" y="11721"/>
                    <a:pt x="5105" y="11847"/>
                    <a:pt x="5294" y="11847"/>
                  </a:cubicBezTo>
                  <a:lnTo>
                    <a:pt x="6680" y="11847"/>
                  </a:lnTo>
                  <a:cubicBezTo>
                    <a:pt x="6837" y="11847"/>
                    <a:pt x="6995" y="11721"/>
                    <a:pt x="7027" y="11563"/>
                  </a:cubicBezTo>
                  <a:lnTo>
                    <a:pt x="7184" y="10681"/>
                  </a:lnTo>
                  <a:cubicBezTo>
                    <a:pt x="7657" y="10555"/>
                    <a:pt x="8098" y="10366"/>
                    <a:pt x="8476" y="10114"/>
                  </a:cubicBezTo>
                  <a:lnTo>
                    <a:pt x="9232" y="10618"/>
                  </a:lnTo>
                  <a:cubicBezTo>
                    <a:pt x="9301" y="10673"/>
                    <a:pt x="9370" y="10698"/>
                    <a:pt x="9436" y="10698"/>
                  </a:cubicBezTo>
                  <a:cubicBezTo>
                    <a:pt x="9521" y="10698"/>
                    <a:pt x="9602" y="10657"/>
                    <a:pt x="9673" y="10586"/>
                  </a:cubicBezTo>
                  <a:lnTo>
                    <a:pt x="10650" y="9610"/>
                  </a:lnTo>
                  <a:cubicBezTo>
                    <a:pt x="10776" y="9484"/>
                    <a:pt x="10776" y="9295"/>
                    <a:pt x="10681" y="9169"/>
                  </a:cubicBezTo>
                  <a:lnTo>
                    <a:pt x="10177" y="8413"/>
                  </a:lnTo>
                  <a:cubicBezTo>
                    <a:pt x="10398" y="8034"/>
                    <a:pt x="10618" y="7593"/>
                    <a:pt x="10713" y="7121"/>
                  </a:cubicBezTo>
                  <a:lnTo>
                    <a:pt x="11626" y="6963"/>
                  </a:lnTo>
                  <a:cubicBezTo>
                    <a:pt x="11784" y="6932"/>
                    <a:pt x="11910" y="6806"/>
                    <a:pt x="11910" y="6617"/>
                  </a:cubicBezTo>
                  <a:lnTo>
                    <a:pt x="11910" y="5231"/>
                  </a:lnTo>
                  <a:cubicBezTo>
                    <a:pt x="11910" y="5073"/>
                    <a:pt x="11784" y="4915"/>
                    <a:pt x="11626" y="4884"/>
                  </a:cubicBezTo>
                  <a:lnTo>
                    <a:pt x="10713" y="4726"/>
                  </a:lnTo>
                  <a:cubicBezTo>
                    <a:pt x="10618" y="4254"/>
                    <a:pt x="10398" y="3813"/>
                    <a:pt x="10177" y="3403"/>
                  </a:cubicBezTo>
                  <a:lnTo>
                    <a:pt x="10681" y="2679"/>
                  </a:lnTo>
                  <a:cubicBezTo>
                    <a:pt x="10807" y="2553"/>
                    <a:pt x="10776" y="2364"/>
                    <a:pt x="10650" y="2238"/>
                  </a:cubicBezTo>
                  <a:lnTo>
                    <a:pt x="9673" y="1261"/>
                  </a:lnTo>
                  <a:cubicBezTo>
                    <a:pt x="9605" y="1193"/>
                    <a:pt x="9520" y="1162"/>
                    <a:pt x="9435" y="1162"/>
                  </a:cubicBezTo>
                  <a:cubicBezTo>
                    <a:pt x="9362" y="1162"/>
                    <a:pt x="9290" y="1186"/>
                    <a:pt x="9232" y="1229"/>
                  </a:cubicBezTo>
                  <a:lnTo>
                    <a:pt x="8476" y="1734"/>
                  </a:lnTo>
                  <a:cubicBezTo>
                    <a:pt x="8098" y="1481"/>
                    <a:pt x="7657" y="1292"/>
                    <a:pt x="7184" y="1166"/>
                  </a:cubicBezTo>
                  <a:lnTo>
                    <a:pt x="6995" y="284"/>
                  </a:lnTo>
                  <a:cubicBezTo>
                    <a:pt x="6932" y="127"/>
                    <a:pt x="6837" y="1"/>
                    <a:pt x="6617"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1639529934"/>
      </p:ext>
    </p:extLst>
  </p:cSld>
  <p:clrMapOvr>
    <a:masterClrMapping/>
  </p:clrMapOvr>
  <mc:AlternateContent xmlns:mc="http://schemas.openxmlformats.org/markup-compatibility/2006" xmlns:p14="http://schemas.microsoft.com/office/powerpoint/2010/main">
    <mc:Choice Requires="p14">
      <p:transition p14:dur="10" advTm="46031"/>
    </mc:Choice>
    <mc:Fallback xmlns="">
      <p:transition advTm="46031"/>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a:t>مدخلات تكنولوجيا المعلومات تشير إلى الأدوات والتقنيات التي يتم استخدامها في مجال التعليم والتدريس لتعزيز وتحسين عمليات التعلم والتواصل. تشمل هذه المدخلات الأجهزة الإلكترونية مثل الحواسيب والهواتف الذكية والأجهزة اللوحية، والبرمجيات التعليمية، والشبكات الاجتماعية، والإنترنت والموارد الإلكترونية، وتطبيقات الويب والتطبيقات المحمولة الموجهة للتعلم، والتجارب التفاعلية، وغيرها من الأدوات التقنية التي يمكن استخدامها لتعزيز عملية التعليم وتحقيق أهداف التعلم.</a:t>
            </a:r>
          </a:p>
          <a:p>
            <a:pPr algn="ctr"/>
            <a:endParaRPr lang="ar-SA" dirty="0"/>
          </a:p>
          <a:p>
            <a:pPr algn="ctr"/>
            <a:r>
              <a:rPr lang="ar-SA" dirty="0"/>
              <a:t>مصدر:</a:t>
            </a:r>
          </a:p>
          <a:p>
            <a:pPr algn="ctr"/>
            <a:r>
              <a:rPr lang="en-US" dirty="0"/>
              <a:t>ITU (International Telecommunication Union). (2018). "ICTs in Education." Retrieved from: https://www.itu.int/en/ITU-D/Statistics/Pages/publications/ict-facts-2017.aspx</a:t>
            </a:r>
          </a:p>
        </p:txBody>
      </p:sp>
      <p:sp>
        <p:nvSpPr>
          <p:cNvPr id="5" name="Rectangle 4"/>
          <p:cNvSpPr/>
          <p:nvPr/>
        </p:nvSpPr>
        <p:spPr>
          <a:xfrm>
            <a:off x="809033" y="1393346"/>
            <a:ext cx="814630" cy="61288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420826" y="2040273"/>
            <a:ext cx="9426243" cy="402674"/>
          </a:xfrm>
          <a:prstGeom prst="rect">
            <a:avLst/>
          </a:prstGeom>
          <a:noFill/>
        </p:spPr>
        <p:txBody>
          <a:bodyPr wrap="square" rtlCol="0">
            <a:spAutoFit/>
          </a:bodyPr>
          <a:lstStyle/>
          <a:p>
            <a:pPr algn="just" rtl="1">
              <a:lnSpc>
                <a:spcPts val="2720"/>
              </a:lnSpc>
              <a:spcBef>
                <a:spcPts val="600"/>
              </a:spcBef>
              <a:spcAft>
                <a:spcPts val="1800"/>
              </a:spcAft>
            </a:pPr>
            <a:r>
              <a:rPr lang="ar-SA" sz="1600" dirty="0">
                <a:latin typeface="Alexandria Light" pitchFamily="2" charset="-78"/>
                <a:cs typeface="Alexandria Light" pitchFamily="2" charset="-78"/>
              </a:rPr>
              <a:t>      </a:t>
            </a: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4364A12-B773-40FF-9ABF-33539D226A2F}"/>
              </a:ext>
            </a:extLst>
          </p:cNvPr>
          <p:cNvSpPr txBox="1"/>
          <p:nvPr/>
        </p:nvSpPr>
        <p:spPr>
          <a:xfrm>
            <a:off x="1289737" y="2138802"/>
            <a:ext cx="9688420" cy="3576620"/>
          </a:xfrm>
          <a:prstGeom prst="rect">
            <a:avLst/>
          </a:prstGeom>
          <a:noFill/>
        </p:spPr>
        <p:txBody>
          <a:bodyPr wrap="square" rtlCol="1">
            <a:spAutoFit/>
          </a:bodyPr>
          <a:lstStyle/>
          <a:p>
            <a:pPr marL="285750" indent="-285750" algn="just" rtl="1">
              <a:lnSpc>
                <a:spcPts val="2920"/>
              </a:lnSpc>
              <a:spcAft>
                <a:spcPts val="1800"/>
              </a:spcAft>
              <a:buFont typeface="Arial" panose="020B0604020202020204" pitchFamily="34" charset="0"/>
              <a:buChar char="•"/>
            </a:pPr>
            <a:r>
              <a:rPr lang="ar-SA" sz="1800" b="1"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t>
            </a:r>
            <a:r>
              <a:rPr lang="ar-SA" sz="1600" dirty="0">
                <a:solidFill>
                  <a:srgbClr val="000000"/>
                </a:solidFill>
                <a:effectLst/>
                <a:latin typeface="Alexandria Light" pitchFamily="2" charset="-78"/>
                <a:ea typeface="Calibri" panose="020F0502020204030204" pitchFamily="34" charset="0"/>
                <a:cs typeface="Alexandria Light" pitchFamily="2" charset="-78"/>
              </a:rPr>
              <a:t>كثرة موديلات الهواتف النقالة واختلافها يؤدى إلى عدم الألفة السريعة مع الأجهزة وخاصة مع اختلاف أحجام الشاشات وأشكالها. </a:t>
            </a:r>
            <a:endParaRPr lang="en-US" sz="1600" dirty="0">
              <a:solidFill>
                <a:srgbClr val="000000"/>
              </a:solidFill>
              <a:latin typeface="Alexandria Light" pitchFamily="2" charset="-78"/>
              <a:ea typeface="Calibri" panose="020F0502020204030204" pitchFamily="34" charset="0"/>
              <a:cs typeface="Alexandria Light" pitchFamily="2" charset="-78"/>
            </a:endParaRPr>
          </a:p>
          <a:p>
            <a:pPr marL="285750" indent="-285750" algn="just" rtl="1">
              <a:lnSpc>
                <a:spcPts val="2920"/>
              </a:lnSpc>
              <a:spcAft>
                <a:spcPts val="1800"/>
              </a:spcAft>
              <a:buFont typeface="Arial" panose="020B0604020202020204" pitchFamily="34" charset="0"/>
              <a:buChar char="•"/>
            </a:pPr>
            <a:r>
              <a:rPr lang="ar-SA" sz="1600" dirty="0">
                <a:solidFill>
                  <a:srgbClr val="000000"/>
                </a:solidFill>
                <a:latin typeface="Alexandria Light" pitchFamily="2" charset="-78"/>
                <a:ea typeface="Calibri" panose="020F0502020204030204" pitchFamily="34" charset="0"/>
                <a:cs typeface="Alexandria Light" pitchFamily="2" charset="-78"/>
              </a:rPr>
              <a:t>ضرورة شحن الأجهزة بشكل دوري، إذ يستغرق عمل البطاريات مدة قصيرة، ولذلك فهي تتطلب الشحن بصفة مستمرة، ويمكن فقد البيانات إذا حدث خلل عند شحن البطارية.</a:t>
            </a:r>
          </a:p>
          <a:p>
            <a:pPr marL="285750" indent="-285750" algn="just" rtl="1">
              <a:lnSpc>
                <a:spcPts val="2920"/>
              </a:lnSpc>
              <a:spcAft>
                <a:spcPts val="1800"/>
              </a:spcAft>
              <a:buFont typeface="Arial" panose="020B0604020202020204" pitchFamily="34" charset="0"/>
              <a:buChar char="•"/>
            </a:pPr>
            <a:r>
              <a:rPr lang="ar-SA" sz="1600" dirty="0">
                <a:solidFill>
                  <a:srgbClr val="000000"/>
                </a:solidFill>
                <a:latin typeface="Alexandria Light" pitchFamily="2" charset="-78"/>
                <a:ea typeface="Calibri" panose="020F0502020204030204" pitchFamily="34" charset="0"/>
                <a:cs typeface="Alexandria Light" pitchFamily="2" charset="-78"/>
              </a:rPr>
              <a:t>الحاجة إلى تأسيس بنية تحتية تتضمن شبكات لاسلكية، وأجهزة حديثة.</a:t>
            </a:r>
          </a:p>
          <a:p>
            <a:pPr marL="285750" indent="-285750" algn="just" rtl="1">
              <a:lnSpc>
                <a:spcPts val="2920"/>
              </a:lnSpc>
              <a:spcAft>
                <a:spcPts val="1800"/>
              </a:spcAft>
              <a:buFont typeface="Arial" panose="020B0604020202020204" pitchFamily="34" charset="0"/>
              <a:buChar char="•"/>
            </a:pPr>
            <a:r>
              <a:rPr lang="ar-SA" sz="1600" dirty="0">
                <a:solidFill>
                  <a:srgbClr val="000000"/>
                </a:solidFill>
                <a:latin typeface="Alexandria Light" pitchFamily="2" charset="-78"/>
                <a:ea typeface="Calibri" panose="020F0502020204030204" pitchFamily="34" charset="0"/>
                <a:cs typeface="Alexandria Light" pitchFamily="2" charset="-78"/>
              </a:rPr>
              <a:t>إنتاج برمجيات تعليمية، وتصميم مناهج إلكترونية تنشر عبر الانترنت.</a:t>
            </a:r>
          </a:p>
          <a:p>
            <a:pPr marL="285750" indent="-285750" algn="just" rtl="1">
              <a:lnSpc>
                <a:spcPts val="2920"/>
              </a:lnSpc>
              <a:spcAft>
                <a:spcPts val="1800"/>
              </a:spcAft>
              <a:buFont typeface="Arial" panose="020B0604020202020204" pitchFamily="34" charset="0"/>
              <a:buChar char="•"/>
            </a:pPr>
            <a:r>
              <a:rPr lang="ar-SA" sz="1600" dirty="0">
                <a:solidFill>
                  <a:srgbClr val="000000"/>
                </a:solidFill>
                <a:latin typeface="Alexandria Light" pitchFamily="2" charset="-78"/>
                <a:ea typeface="Calibri" panose="020F0502020204030204" pitchFamily="34" charset="0"/>
                <a:cs typeface="Alexandria Light" pitchFamily="2" charset="-78"/>
              </a:rPr>
              <a:t>تدريب المعلمين والطلاب على المهارات اللازمة لاستخدام هذه الأجهزة في التعليم بإتقان وفاعلية.</a:t>
            </a:r>
          </a:p>
        </p:txBody>
      </p:sp>
      <p:sp>
        <p:nvSpPr>
          <p:cNvPr id="9" name="مربع نص 8">
            <a:extLst>
              <a:ext uri="{FF2B5EF4-FFF2-40B4-BE49-F238E27FC236}">
                <a16:creationId xmlns:a16="http://schemas.microsoft.com/office/drawing/2014/main" id="{C421D857-E0F9-4C62-904D-ACE738FCA722}"/>
              </a:ext>
            </a:extLst>
          </p:cNvPr>
          <p:cNvSpPr txBox="1"/>
          <p:nvPr/>
        </p:nvSpPr>
        <p:spPr>
          <a:xfrm>
            <a:off x="2346765" y="1116290"/>
            <a:ext cx="6201668" cy="388311"/>
          </a:xfrm>
          <a:prstGeom prst="rect">
            <a:avLst/>
          </a:prstGeom>
          <a:noFill/>
        </p:spPr>
        <p:txBody>
          <a:bodyPr wrap="square">
            <a:spAutoFit/>
          </a:bodyPr>
          <a:lstStyle/>
          <a:p>
            <a:pPr algn="just" rtl="1">
              <a:lnSpc>
                <a:spcPct val="115000"/>
              </a:lnSpc>
              <a:spcAft>
                <a:spcPts val="600"/>
              </a:spcAft>
            </a:pPr>
            <a:r>
              <a:rPr lang="ar-SA" dirty="0">
                <a:solidFill>
                  <a:srgbClr val="000000"/>
                </a:solidFill>
                <a:effectLst/>
                <a:latin typeface="Alexandria Medium" pitchFamily="2" charset="-78"/>
                <a:ea typeface="Calibri" panose="020F0502020204030204" pitchFamily="34" charset="0"/>
                <a:cs typeface="Alexandria Medium" pitchFamily="2" charset="-78"/>
              </a:rPr>
              <a:t>التحديات التي تواجه استخدام الهاتف النقال في التعليم </a:t>
            </a:r>
            <a:endParaRPr lang="en-US" sz="1200" dirty="0">
              <a:effectLst/>
              <a:latin typeface="Alexandria Medium" pitchFamily="2" charset="-78"/>
              <a:ea typeface="Calibri" panose="020F0502020204030204" pitchFamily="34" charset="0"/>
              <a:cs typeface="Alexandria Medium" pitchFamily="2" charset="-78"/>
            </a:endParaRPr>
          </a:p>
        </p:txBody>
      </p:sp>
      <p:grpSp>
        <p:nvGrpSpPr>
          <p:cNvPr id="15" name="Google Shape;8438;p58">
            <a:extLst>
              <a:ext uri="{FF2B5EF4-FFF2-40B4-BE49-F238E27FC236}">
                <a16:creationId xmlns:a16="http://schemas.microsoft.com/office/drawing/2014/main" id="{C4BA3EC3-A25C-497D-B4A3-D21C316E4FE0}"/>
              </a:ext>
            </a:extLst>
          </p:cNvPr>
          <p:cNvGrpSpPr/>
          <p:nvPr/>
        </p:nvGrpSpPr>
        <p:grpSpPr>
          <a:xfrm>
            <a:off x="1019957" y="1462670"/>
            <a:ext cx="408126" cy="482950"/>
            <a:chOff x="1412450" y="1954475"/>
            <a:chExt cx="297750" cy="296175"/>
          </a:xfrm>
        </p:grpSpPr>
        <p:sp>
          <p:nvSpPr>
            <p:cNvPr id="16" name="Google Shape;8439;p58">
              <a:extLst>
                <a:ext uri="{FF2B5EF4-FFF2-40B4-BE49-F238E27FC236}">
                  <a16:creationId xmlns:a16="http://schemas.microsoft.com/office/drawing/2014/main" id="{0DC826BF-5236-4D2E-AEB9-5A2FA65C97C1}"/>
                </a:ext>
              </a:extLst>
            </p:cNvPr>
            <p:cNvSpPr/>
            <p:nvPr/>
          </p:nvSpPr>
          <p:spPr>
            <a:xfrm>
              <a:off x="1483350" y="2023800"/>
              <a:ext cx="155975" cy="155975"/>
            </a:xfrm>
            <a:custGeom>
              <a:avLst/>
              <a:gdLst/>
              <a:ahLst/>
              <a:cxnLst/>
              <a:rect l="l" t="t" r="r" b="b"/>
              <a:pathLst>
                <a:path w="6239" h="6239" extrusionOk="0">
                  <a:moveTo>
                    <a:pt x="3119" y="2079"/>
                  </a:moveTo>
                  <a:cubicBezTo>
                    <a:pt x="3529" y="2079"/>
                    <a:pt x="3844" y="2395"/>
                    <a:pt x="3844" y="2773"/>
                  </a:cubicBezTo>
                  <a:cubicBezTo>
                    <a:pt x="3844" y="3182"/>
                    <a:pt x="3529" y="3497"/>
                    <a:pt x="3119" y="3497"/>
                  </a:cubicBezTo>
                  <a:cubicBezTo>
                    <a:pt x="2741" y="3497"/>
                    <a:pt x="2426" y="3182"/>
                    <a:pt x="2426" y="2773"/>
                  </a:cubicBezTo>
                  <a:cubicBezTo>
                    <a:pt x="2426" y="2395"/>
                    <a:pt x="2741" y="2079"/>
                    <a:pt x="3119" y="2079"/>
                  </a:cubicBezTo>
                  <a:close/>
                  <a:moveTo>
                    <a:pt x="3119" y="725"/>
                  </a:moveTo>
                  <a:cubicBezTo>
                    <a:pt x="4474" y="725"/>
                    <a:pt x="5577" y="1827"/>
                    <a:pt x="5577" y="3182"/>
                  </a:cubicBezTo>
                  <a:cubicBezTo>
                    <a:pt x="5577" y="3686"/>
                    <a:pt x="5388" y="4159"/>
                    <a:pt x="5136" y="4537"/>
                  </a:cubicBezTo>
                  <a:cubicBezTo>
                    <a:pt x="4884" y="4190"/>
                    <a:pt x="4537" y="3907"/>
                    <a:pt x="4191" y="3718"/>
                  </a:cubicBezTo>
                  <a:cubicBezTo>
                    <a:pt x="4411" y="3497"/>
                    <a:pt x="4537" y="3182"/>
                    <a:pt x="4537" y="2804"/>
                  </a:cubicBezTo>
                  <a:cubicBezTo>
                    <a:pt x="4537" y="2079"/>
                    <a:pt x="3907" y="1449"/>
                    <a:pt x="3151" y="1449"/>
                  </a:cubicBezTo>
                  <a:cubicBezTo>
                    <a:pt x="2426" y="1449"/>
                    <a:pt x="1796" y="2079"/>
                    <a:pt x="1796" y="2804"/>
                  </a:cubicBezTo>
                  <a:cubicBezTo>
                    <a:pt x="1796" y="3182"/>
                    <a:pt x="1891" y="3497"/>
                    <a:pt x="2143" y="3718"/>
                  </a:cubicBezTo>
                  <a:cubicBezTo>
                    <a:pt x="1733" y="3907"/>
                    <a:pt x="1418" y="4190"/>
                    <a:pt x="1198" y="4537"/>
                  </a:cubicBezTo>
                  <a:cubicBezTo>
                    <a:pt x="914" y="4159"/>
                    <a:pt x="756" y="3686"/>
                    <a:pt x="756" y="3182"/>
                  </a:cubicBezTo>
                  <a:cubicBezTo>
                    <a:pt x="662" y="1796"/>
                    <a:pt x="1796" y="725"/>
                    <a:pt x="3119" y="725"/>
                  </a:cubicBezTo>
                  <a:close/>
                  <a:moveTo>
                    <a:pt x="3119" y="4190"/>
                  </a:moveTo>
                  <a:cubicBezTo>
                    <a:pt x="3749" y="4190"/>
                    <a:pt x="4317" y="4505"/>
                    <a:pt x="4632" y="5041"/>
                  </a:cubicBezTo>
                  <a:cubicBezTo>
                    <a:pt x="4222" y="5387"/>
                    <a:pt x="3686" y="5577"/>
                    <a:pt x="3119" y="5577"/>
                  </a:cubicBezTo>
                  <a:cubicBezTo>
                    <a:pt x="2584" y="5577"/>
                    <a:pt x="2017" y="5387"/>
                    <a:pt x="1639" y="5041"/>
                  </a:cubicBezTo>
                  <a:cubicBezTo>
                    <a:pt x="1954" y="4505"/>
                    <a:pt x="2489" y="4190"/>
                    <a:pt x="3119" y="4190"/>
                  </a:cubicBezTo>
                  <a:close/>
                  <a:moveTo>
                    <a:pt x="3119" y="0"/>
                  </a:moveTo>
                  <a:cubicBezTo>
                    <a:pt x="1387" y="0"/>
                    <a:pt x="0" y="1418"/>
                    <a:pt x="0" y="3119"/>
                  </a:cubicBezTo>
                  <a:cubicBezTo>
                    <a:pt x="0" y="4852"/>
                    <a:pt x="1387" y="6238"/>
                    <a:pt x="3119" y="6238"/>
                  </a:cubicBezTo>
                  <a:cubicBezTo>
                    <a:pt x="4852" y="6238"/>
                    <a:pt x="6238" y="4820"/>
                    <a:pt x="6238" y="3119"/>
                  </a:cubicBezTo>
                  <a:cubicBezTo>
                    <a:pt x="6238" y="1386"/>
                    <a:pt x="4821" y="0"/>
                    <a:pt x="3119"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7" name="Google Shape;8440;p58">
              <a:extLst>
                <a:ext uri="{FF2B5EF4-FFF2-40B4-BE49-F238E27FC236}">
                  <a16:creationId xmlns:a16="http://schemas.microsoft.com/office/drawing/2014/main" id="{86F7E264-B051-46B9-A28D-67027AA2E24E}"/>
                </a:ext>
              </a:extLst>
            </p:cNvPr>
            <p:cNvSpPr/>
            <p:nvPr/>
          </p:nvSpPr>
          <p:spPr>
            <a:xfrm>
              <a:off x="1412450" y="1954475"/>
              <a:ext cx="297750" cy="296175"/>
            </a:xfrm>
            <a:custGeom>
              <a:avLst/>
              <a:gdLst/>
              <a:ahLst/>
              <a:cxnLst/>
              <a:rect l="l" t="t" r="r" b="b"/>
              <a:pathLst>
                <a:path w="11910" h="11847" extrusionOk="0">
                  <a:moveTo>
                    <a:pt x="6365" y="662"/>
                  </a:moveTo>
                  <a:lnTo>
                    <a:pt x="6522" y="1513"/>
                  </a:lnTo>
                  <a:cubicBezTo>
                    <a:pt x="6554" y="1702"/>
                    <a:pt x="6617" y="1765"/>
                    <a:pt x="6774" y="1797"/>
                  </a:cubicBezTo>
                  <a:cubicBezTo>
                    <a:pt x="7342" y="1923"/>
                    <a:pt x="7814" y="2112"/>
                    <a:pt x="8287" y="2427"/>
                  </a:cubicBezTo>
                  <a:cubicBezTo>
                    <a:pt x="8350" y="2474"/>
                    <a:pt x="8421" y="2498"/>
                    <a:pt x="8488" y="2498"/>
                  </a:cubicBezTo>
                  <a:cubicBezTo>
                    <a:pt x="8554" y="2498"/>
                    <a:pt x="8618" y="2474"/>
                    <a:pt x="8665" y="2427"/>
                  </a:cubicBezTo>
                  <a:lnTo>
                    <a:pt x="9389" y="1923"/>
                  </a:lnTo>
                  <a:lnTo>
                    <a:pt x="9925" y="2490"/>
                  </a:lnTo>
                  <a:lnTo>
                    <a:pt x="9421" y="3183"/>
                  </a:lnTo>
                  <a:cubicBezTo>
                    <a:pt x="9358" y="3309"/>
                    <a:pt x="9358" y="3466"/>
                    <a:pt x="9421" y="3592"/>
                  </a:cubicBezTo>
                  <a:cubicBezTo>
                    <a:pt x="9736" y="4065"/>
                    <a:pt x="9925" y="4537"/>
                    <a:pt x="10051" y="5073"/>
                  </a:cubicBezTo>
                  <a:cubicBezTo>
                    <a:pt x="10082" y="5231"/>
                    <a:pt x="10209" y="5294"/>
                    <a:pt x="10335" y="5357"/>
                  </a:cubicBezTo>
                  <a:lnTo>
                    <a:pt x="11185" y="5514"/>
                  </a:lnTo>
                  <a:lnTo>
                    <a:pt x="11185" y="6302"/>
                  </a:lnTo>
                  <a:lnTo>
                    <a:pt x="10335" y="6459"/>
                  </a:lnTo>
                  <a:cubicBezTo>
                    <a:pt x="10177" y="6491"/>
                    <a:pt x="10082" y="6585"/>
                    <a:pt x="10051" y="6743"/>
                  </a:cubicBezTo>
                  <a:cubicBezTo>
                    <a:pt x="9925" y="7278"/>
                    <a:pt x="9736" y="7751"/>
                    <a:pt x="9421" y="8224"/>
                  </a:cubicBezTo>
                  <a:cubicBezTo>
                    <a:pt x="9358" y="8350"/>
                    <a:pt x="9358" y="8507"/>
                    <a:pt x="9421" y="8633"/>
                  </a:cubicBezTo>
                  <a:lnTo>
                    <a:pt x="9925" y="9326"/>
                  </a:lnTo>
                  <a:lnTo>
                    <a:pt x="9389" y="9893"/>
                  </a:lnTo>
                  <a:lnTo>
                    <a:pt x="8665" y="9358"/>
                  </a:lnTo>
                  <a:cubicBezTo>
                    <a:pt x="8618" y="9326"/>
                    <a:pt x="8554" y="9310"/>
                    <a:pt x="8488" y="9310"/>
                  </a:cubicBezTo>
                  <a:cubicBezTo>
                    <a:pt x="8421" y="9310"/>
                    <a:pt x="8350" y="9326"/>
                    <a:pt x="8287" y="9358"/>
                  </a:cubicBezTo>
                  <a:cubicBezTo>
                    <a:pt x="7814" y="9673"/>
                    <a:pt x="7342" y="9893"/>
                    <a:pt x="6774" y="9988"/>
                  </a:cubicBezTo>
                  <a:cubicBezTo>
                    <a:pt x="6617" y="10051"/>
                    <a:pt x="6554" y="10145"/>
                    <a:pt x="6522" y="10271"/>
                  </a:cubicBezTo>
                  <a:lnTo>
                    <a:pt x="6365" y="11153"/>
                  </a:lnTo>
                  <a:lnTo>
                    <a:pt x="5577" y="11153"/>
                  </a:lnTo>
                  <a:lnTo>
                    <a:pt x="5420" y="10271"/>
                  </a:lnTo>
                  <a:cubicBezTo>
                    <a:pt x="5357" y="10114"/>
                    <a:pt x="5294" y="10051"/>
                    <a:pt x="5136" y="9988"/>
                  </a:cubicBezTo>
                  <a:cubicBezTo>
                    <a:pt x="4569" y="9893"/>
                    <a:pt x="4097" y="9673"/>
                    <a:pt x="3624" y="9358"/>
                  </a:cubicBezTo>
                  <a:cubicBezTo>
                    <a:pt x="3561" y="9326"/>
                    <a:pt x="3498" y="9310"/>
                    <a:pt x="3435" y="9310"/>
                  </a:cubicBezTo>
                  <a:cubicBezTo>
                    <a:pt x="3372" y="9310"/>
                    <a:pt x="3309" y="9326"/>
                    <a:pt x="3246" y="9358"/>
                  </a:cubicBezTo>
                  <a:lnTo>
                    <a:pt x="2521" y="9893"/>
                  </a:lnTo>
                  <a:lnTo>
                    <a:pt x="1986" y="9326"/>
                  </a:lnTo>
                  <a:lnTo>
                    <a:pt x="2490" y="8633"/>
                  </a:lnTo>
                  <a:cubicBezTo>
                    <a:pt x="2584" y="8507"/>
                    <a:pt x="2584" y="8350"/>
                    <a:pt x="2490" y="8224"/>
                  </a:cubicBezTo>
                  <a:cubicBezTo>
                    <a:pt x="2175" y="7751"/>
                    <a:pt x="1986" y="7278"/>
                    <a:pt x="1860" y="6743"/>
                  </a:cubicBezTo>
                  <a:cubicBezTo>
                    <a:pt x="1828" y="6585"/>
                    <a:pt x="1702" y="6491"/>
                    <a:pt x="1576" y="6459"/>
                  </a:cubicBezTo>
                  <a:lnTo>
                    <a:pt x="726" y="6302"/>
                  </a:lnTo>
                  <a:lnTo>
                    <a:pt x="726" y="5514"/>
                  </a:lnTo>
                  <a:lnTo>
                    <a:pt x="1576" y="5357"/>
                  </a:lnTo>
                  <a:cubicBezTo>
                    <a:pt x="1734" y="5325"/>
                    <a:pt x="1828" y="5231"/>
                    <a:pt x="1860" y="5073"/>
                  </a:cubicBezTo>
                  <a:cubicBezTo>
                    <a:pt x="1986" y="4506"/>
                    <a:pt x="2175" y="4065"/>
                    <a:pt x="2490" y="3592"/>
                  </a:cubicBezTo>
                  <a:cubicBezTo>
                    <a:pt x="2584" y="3466"/>
                    <a:pt x="2584" y="3309"/>
                    <a:pt x="2490" y="3183"/>
                  </a:cubicBezTo>
                  <a:lnTo>
                    <a:pt x="1986" y="2490"/>
                  </a:lnTo>
                  <a:lnTo>
                    <a:pt x="2521" y="1923"/>
                  </a:lnTo>
                  <a:lnTo>
                    <a:pt x="3246" y="2427"/>
                  </a:lnTo>
                  <a:cubicBezTo>
                    <a:pt x="3309" y="2474"/>
                    <a:pt x="3372" y="2498"/>
                    <a:pt x="3435" y="2498"/>
                  </a:cubicBezTo>
                  <a:cubicBezTo>
                    <a:pt x="3498" y="2498"/>
                    <a:pt x="3561" y="2474"/>
                    <a:pt x="3624" y="2427"/>
                  </a:cubicBezTo>
                  <a:cubicBezTo>
                    <a:pt x="4097" y="2112"/>
                    <a:pt x="4569" y="1923"/>
                    <a:pt x="5136" y="1797"/>
                  </a:cubicBezTo>
                  <a:cubicBezTo>
                    <a:pt x="5294" y="1765"/>
                    <a:pt x="5357" y="1639"/>
                    <a:pt x="5420" y="1513"/>
                  </a:cubicBezTo>
                  <a:lnTo>
                    <a:pt x="5577" y="662"/>
                  </a:lnTo>
                  <a:close/>
                  <a:moveTo>
                    <a:pt x="5262" y="1"/>
                  </a:moveTo>
                  <a:cubicBezTo>
                    <a:pt x="5073" y="1"/>
                    <a:pt x="4916" y="127"/>
                    <a:pt x="4884" y="284"/>
                  </a:cubicBezTo>
                  <a:lnTo>
                    <a:pt x="4727" y="1166"/>
                  </a:lnTo>
                  <a:cubicBezTo>
                    <a:pt x="4254" y="1292"/>
                    <a:pt x="3813" y="1481"/>
                    <a:pt x="3435" y="1734"/>
                  </a:cubicBezTo>
                  <a:lnTo>
                    <a:pt x="2679" y="1229"/>
                  </a:lnTo>
                  <a:cubicBezTo>
                    <a:pt x="2610" y="1174"/>
                    <a:pt x="2541" y="1149"/>
                    <a:pt x="2474" y="1149"/>
                  </a:cubicBezTo>
                  <a:cubicBezTo>
                    <a:pt x="2389" y="1149"/>
                    <a:pt x="2309" y="1190"/>
                    <a:pt x="2238" y="1261"/>
                  </a:cubicBezTo>
                  <a:lnTo>
                    <a:pt x="1261" y="2238"/>
                  </a:lnTo>
                  <a:cubicBezTo>
                    <a:pt x="1135" y="2364"/>
                    <a:pt x="1135" y="2553"/>
                    <a:pt x="1230" y="2679"/>
                  </a:cubicBezTo>
                  <a:lnTo>
                    <a:pt x="1734" y="3435"/>
                  </a:lnTo>
                  <a:cubicBezTo>
                    <a:pt x="1513" y="3813"/>
                    <a:pt x="1324" y="4254"/>
                    <a:pt x="1198" y="4726"/>
                  </a:cubicBezTo>
                  <a:lnTo>
                    <a:pt x="284" y="4884"/>
                  </a:lnTo>
                  <a:cubicBezTo>
                    <a:pt x="127" y="4915"/>
                    <a:pt x="1" y="5042"/>
                    <a:pt x="1" y="5231"/>
                  </a:cubicBezTo>
                  <a:lnTo>
                    <a:pt x="1" y="6617"/>
                  </a:lnTo>
                  <a:cubicBezTo>
                    <a:pt x="64" y="6774"/>
                    <a:pt x="158" y="6932"/>
                    <a:pt x="316" y="6963"/>
                  </a:cubicBezTo>
                  <a:lnTo>
                    <a:pt x="1230" y="7121"/>
                  </a:lnTo>
                  <a:cubicBezTo>
                    <a:pt x="1356" y="7593"/>
                    <a:pt x="1545" y="8034"/>
                    <a:pt x="1797" y="8413"/>
                  </a:cubicBezTo>
                  <a:lnTo>
                    <a:pt x="1261" y="9169"/>
                  </a:lnTo>
                  <a:cubicBezTo>
                    <a:pt x="1167" y="9295"/>
                    <a:pt x="1198" y="9484"/>
                    <a:pt x="1324" y="9610"/>
                  </a:cubicBezTo>
                  <a:lnTo>
                    <a:pt x="2301" y="10586"/>
                  </a:lnTo>
                  <a:cubicBezTo>
                    <a:pt x="2368" y="10654"/>
                    <a:pt x="2454" y="10685"/>
                    <a:pt x="2533" y="10685"/>
                  </a:cubicBezTo>
                  <a:cubicBezTo>
                    <a:pt x="2602" y="10685"/>
                    <a:pt x="2666" y="10662"/>
                    <a:pt x="2710" y="10618"/>
                  </a:cubicBezTo>
                  <a:lnTo>
                    <a:pt x="3466" y="10114"/>
                  </a:lnTo>
                  <a:cubicBezTo>
                    <a:pt x="3876" y="10366"/>
                    <a:pt x="4286" y="10555"/>
                    <a:pt x="4790" y="10681"/>
                  </a:cubicBezTo>
                  <a:lnTo>
                    <a:pt x="4947" y="11563"/>
                  </a:lnTo>
                  <a:cubicBezTo>
                    <a:pt x="4979" y="11721"/>
                    <a:pt x="5105" y="11847"/>
                    <a:pt x="5294" y="11847"/>
                  </a:cubicBezTo>
                  <a:lnTo>
                    <a:pt x="6680" y="11847"/>
                  </a:lnTo>
                  <a:cubicBezTo>
                    <a:pt x="6837" y="11847"/>
                    <a:pt x="6995" y="11721"/>
                    <a:pt x="7027" y="11563"/>
                  </a:cubicBezTo>
                  <a:lnTo>
                    <a:pt x="7184" y="10681"/>
                  </a:lnTo>
                  <a:cubicBezTo>
                    <a:pt x="7657" y="10555"/>
                    <a:pt x="8098" y="10366"/>
                    <a:pt x="8476" y="10114"/>
                  </a:cubicBezTo>
                  <a:lnTo>
                    <a:pt x="9232" y="10618"/>
                  </a:lnTo>
                  <a:cubicBezTo>
                    <a:pt x="9301" y="10673"/>
                    <a:pt x="9370" y="10698"/>
                    <a:pt x="9436" y="10698"/>
                  </a:cubicBezTo>
                  <a:cubicBezTo>
                    <a:pt x="9521" y="10698"/>
                    <a:pt x="9602" y="10657"/>
                    <a:pt x="9673" y="10586"/>
                  </a:cubicBezTo>
                  <a:lnTo>
                    <a:pt x="10650" y="9610"/>
                  </a:lnTo>
                  <a:cubicBezTo>
                    <a:pt x="10776" y="9484"/>
                    <a:pt x="10776" y="9295"/>
                    <a:pt x="10681" y="9169"/>
                  </a:cubicBezTo>
                  <a:lnTo>
                    <a:pt x="10177" y="8413"/>
                  </a:lnTo>
                  <a:cubicBezTo>
                    <a:pt x="10398" y="8034"/>
                    <a:pt x="10618" y="7593"/>
                    <a:pt x="10713" y="7121"/>
                  </a:cubicBezTo>
                  <a:lnTo>
                    <a:pt x="11626" y="6963"/>
                  </a:lnTo>
                  <a:cubicBezTo>
                    <a:pt x="11784" y="6932"/>
                    <a:pt x="11910" y="6806"/>
                    <a:pt x="11910" y="6617"/>
                  </a:cubicBezTo>
                  <a:lnTo>
                    <a:pt x="11910" y="5231"/>
                  </a:lnTo>
                  <a:cubicBezTo>
                    <a:pt x="11910" y="5073"/>
                    <a:pt x="11784" y="4915"/>
                    <a:pt x="11626" y="4884"/>
                  </a:cubicBezTo>
                  <a:lnTo>
                    <a:pt x="10713" y="4726"/>
                  </a:lnTo>
                  <a:cubicBezTo>
                    <a:pt x="10618" y="4254"/>
                    <a:pt x="10398" y="3813"/>
                    <a:pt x="10177" y="3403"/>
                  </a:cubicBezTo>
                  <a:lnTo>
                    <a:pt x="10681" y="2679"/>
                  </a:lnTo>
                  <a:cubicBezTo>
                    <a:pt x="10807" y="2553"/>
                    <a:pt x="10776" y="2364"/>
                    <a:pt x="10650" y="2238"/>
                  </a:cubicBezTo>
                  <a:lnTo>
                    <a:pt x="9673" y="1261"/>
                  </a:lnTo>
                  <a:cubicBezTo>
                    <a:pt x="9605" y="1193"/>
                    <a:pt x="9520" y="1162"/>
                    <a:pt x="9435" y="1162"/>
                  </a:cubicBezTo>
                  <a:cubicBezTo>
                    <a:pt x="9362" y="1162"/>
                    <a:pt x="9290" y="1186"/>
                    <a:pt x="9232" y="1229"/>
                  </a:cubicBezTo>
                  <a:lnTo>
                    <a:pt x="8476" y="1734"/>
                  </a:lnTo>
                  <a:cubicBezTo>
                    <a:pt x="8098" y="1481"/>
                    <a:pt x="7657" y="1292"/>
                    <a:pt x="7184" y="1166"/>
                  </a:cubicBezTo>
                  <a:lnTo>
                    <a:pt x="6995" y="284"/>
                  </a:lnTo>
                  <a:cubicBezTo>
                    <a:pt x="6932" y="127"/>
                    <a:pt x="6837" y="1"/>
                    <a:pt x="6617"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195330545"/>
      </p:ext>
    </p:extLst>
  </p:cSld>
  <p:clrMapOvr>
    <a:masterClrMapping/>
  </p:clrMapOvr>
  <mc:AlternateContent xmlns:mc="http://schemas.openxmlformats.org/markup-compatibility/2006" xmlns:p14="http://schemas.microsoft.com/office/powerpoint/2010/main">
    <mc:Choice Requires="p14">
      <p:transition p14:dur="10" advTm="45637"/>
    </mc:Choice>
    <mc:Fallback xmlns="">
      <p:transition advTm="45637"/>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422924" y="665341"/>
            <a:ext cx="3175305" cy="75009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a:t>مدخلات تكنولوجيا المعلومات تشير إلى الأدوات والتقنيات التي يتم استخدامها في مجال التعليم والتدريس لتعزيز وتحسين عمليات التعلم والتواصل. تشمل هذه المدخلات الأجهزة الإلكترونية مثل الحواسيب والهواتف الذكية والأجهزة اللوحية، والبرمجيات التعليمية، والشبكات الاجتماعية، والإنترنت والموارد الإلكترونية، وتطبيقات الويب والتطبيقات المحمولة الموجهة للتعلم، والتجارب التفاعلية، وغيرها من الأدوات التقنية التي يمكن استخدامها لتعزيز عملية التعليم وتحقيق أهداف التعلم.</a:t>
            </a:r>
          </a:p>
          <a:p>
            <a:pPr algn="ctr"/>
            <a:endParaRPr lang="ar-SA" dirty="0"/>
          </a:p>
          <a:p>
            <a:pPr algn="ctr"/>
            <a:endParaRPr lang="ar-SA" dirty="0"/>
          </a:p>
          <a:p>
            <a:pPr algn="ctr"/>
            <a:endParaRPr lang="ar-SA" dirty="0"/>
          </a:p>
          <a:p>
            <a:pPr algn="ctr"/>
            <a:endParaRPr lang="ar-SA" dirty="0"/>
          </a:p>
          <a:p>
            <a:pPr algn="ctr"/>
            <a:r>
              <a:rPr lang="ar-SA" dirty="0"/>
              <a:t>مصدر:</a:t>
            </a:r>
          </a:p>
          <a:p>
            <a:pPr algn="ctr"/>
            <a:r>
              <a:rPr lang="en-US" dirty="0"/>
              <a:t>ITU (International Telecommunication Union). (2018). "ICTs in Education." Retrieved from: https://www.itu.int/en/ITU-D/Statistics/Pages/publications/ict-facts-2017.aspx</a:t>
            </a:r>
          </a:p>
        </p:txBody>
      </p:sp>
      <p:sp>
        <p:nvSpPr>
          <p:cNvPr id="48" name="TextBox 47"/>
          <p:cNvSpPr txBox="1"/>
          <p:nvPr/>
        </p:nvSpPr>
        <p:spPr>
          <a:xfrm>
            <a:off x="1420826" y="2040273"/>
            <a:ext cx="9426243" cy="402674"/>
          </a:xfrm>
          <a:prstGeom prst="rect">
            <a:avLst/>
          </a:prstGeom>
          <a:noFill/>
        </p:spPr>
        <p:txBody>
          <a:bodyPr wrap="square" rtlCol="0">
            <a:spAutoFit/>
          </a:bodyPr>
          <a:lstStyle/>
          <a:p>
            <a:pPr algn="just" rtl="1">
              <a:lnSpc>
                <a:spcPts val="2720"/>
              </a:lnSpc>
              <a:spcBef>
                <a:spcPts val="600"/>
              </a:spcBef>
              <a:spcAft>
                <a:spcPts val="1800"/>
              </a:spcAft>
            </a:pPr>
            <a:r>
              <a:rPr lang="ar-SA" sz="1600" dirty="0">
                <a:latin typeface="Alexandria Light" pitchFamily="2" charset="-78"/>
                <a:cs typeface="Alexandria Light" pitchFamily="2" charset="-78"/>
              </a:rPr>
              <a:t>      </a:t>
            </a: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4364A12-B773-40FF-9ABF-33539D226A2F}"/>
              </a:ext>
            </a:extLst>
          </p:cNvPr>
          <p:cNvSpPr txBox="1"/>
          <p:nvPr/>
        </p:nvSpPr>
        <p:spPr>
          <a:xfrm>
            <a:off x="1420826" y="2086600"/>
            <a:ext cx="9426243" cy="2543710"/>
          </a:xfrm>
          <a:prstGeom prst="rect">
            <a:avLst/>
          </a:prstGeom>
          <a:noFill/>
        </p:spPr>
        <p:txBody>
          <a:bodyPr wrap="square" rtlCol="1">
            <a:spAutoFit/>
          </a:bodyPr>
          <a:lstStyle/>
          <a:p>
            <a:pPr algn="just" rtl="1">
              <a:lnSpc>
                <a:spcPct val="200000"/>
              </a:lnSpc>
              <a:spcAft>
                <a:spcPts val="1800"/>
              </a:spcAft>
            </a:pPr>
            <a:r>
              <a:rPr lang="ar-SA" b="1" dirty="0">
                <a:latin typeface="Simplified Arabic,Bold"/>
              </a:rPr>
              <a:t>      </a:t>
            </a:r>
            <a:r>
              <a:rPr lang="ar-SA" sz="1600" b="0" i="0" u="none" strike="noStrike" baseline="0" dirty="0">
                <a:latin typeface="Alexandria Light" pitchFamily="2" charset="-78"/>
                <a:cs typeface="Alexandria Light" pitchFamily="2" charset="-78"/>
              </a:rPr>
              <a:t>ومن نماذج المستحدثات التكنولوجية الحوسبة السحابية </a:t>
            </a:r>
            <a:r>
              <a:rPr lang="ar-SA" sz="1600" dirty="0">
                <a:latin typeface="Alexandria Light" pitchFamily="2" charset="-78"/>
                <a:cs typeface="Alexandria Light" pitchFamily="2" charset="-78"/>
              </a:rPr>
              <a:t>التي أصبح استخدامها في تزايد مع دخولها العقد الثاني، فهي وسيلة للجيل التالي من الأعمال الرقمية. كما أنها تقدم حلولاً مرنةً وقابلةً للتطوير، </a:t>
            </a:r>
            <a:r>
              <a:rPr lang="ar-SA" sz="1600" b="0" i="0" u="none" strike="noStrike" baseline="0" dirty="0">
                <a:latin typeface="Alexandria Light" pitchFamily="2" charset="-78"/>
                <a:cs typeface="Alexandria Light" pitchFamily="2" charset="-78"/>
              </a:rPr>
              <a:t>ولديها إمكانية توفير البنية التحتية والموارد اللازمة للمتعلمين لتنفيذ أكبر قدر من المهام على السحابة مع التقليل من التكلفة، كما أنها تقدم لهم وصولاً سهلاً لكم كبير من المعلومات التي تتوفر على شبكة الإنترنت. فتوظيفها في مجال التعليم سيكون </a:t>
            </a:r>
            <a:r>
              <a:rPr lang="ar-SA" sz="1600" dirty="0">
                <a:latin typeface="Alexandria Light" pitchFamily="2" charset="-78"/>
                <a:cs typeface="Alexandria Light" pitchFamily="2" charset="-78"/>
              </a:rPr>
              <a:t>رافداً </a:t>
            </a:r>
            <a:r>
              <a:rPr lang="ar-SA" sz="1600" b="0" i="0" u="none" strike="noStrike" baseline="0" dirty="0">
                <a:latin typeface="Alexandria Light" pitchFamily="2" charset="-78"/>
                <a:cs typeface="Alexandria Light" pitchFamily="2" charset="-78"/>
              </a:rPr>
              <a:t>أساسياً للتعليم الإلكتروني وخاصة التعليم المتنقل.</a:t>
            </a:r>
          </a:p>
        </p:txBody>
      </p:sp>
      <p:sp>
        <p:nvSpPr>
          <p:cNvPr id="9" name="مربع نص 8">
            <a:extLst>
              <a:ext uri="{FF2B5EF4-FFF2-40B4-BE49-F238E27FC236}">
                <a16:creationId xmlns:a16="http://schemas.microsoft.com/office/drawing/2014/main" id="{9A09B2F2-C49A-4400-8642-3CD90B9AF76B}"/>
              </a:ext>
            </a:extLst>
          </p:cNvPr>
          <p:cNvSpPr txBox="1"/>
          <p:nvPr/>
        </p:nvSpPr>
        <p:spPr>
          <a:xfrm>
            <a:off x="4457045" y="809559"/>
            <a:ext cx="3068607" cy="461665"/>
          </a:xfrm>
          <a:prstGeom prst="rect">
            <a:avLst/>
          </a:prstGeom>
          <a:noFill/>
        </p:spPr>
        <p:txBody>
          <a:bodyPr wrap="square">
            <a:spAutoFit/>
          </a:bodyPr>
          <a:lstStyle/>
          <a:p>
            <a:pPr algn="ctr"/>
            <a:r>
              <a:rPr lang="ar-SA" sz="2400" i="0" u="none" strike="noStrike" baseline="0" dirty="0">
                <a:solidFill>
                  <a:schemeClr val="bg1"/>
                </a:solidFill>
                <a:effectLst>
                  <a:outerShdw blurRad="38100" dist="38100" dir="2700000" algn="tl">
                    <a:srgbClr val="000000">
                      <a:alpha val="43137"/>
                    </a:srgbClr>
                  </a:outerShdw>
                </a:effectLst>
                <a:latin typeface="Alexandria Medium" pitchFamily="2" charset="-78"/>
                <a:cs typeface="Alexandria Medium" pitchFamily="2" charset="-78"/>
              </a:rPr>
              <a:t>الحوسبة</a:t>
            </a:r>
            <a:r>
              <a:rPr lang="ar-SA" sz="2400" i="0" u="none" strike="noStrike" baseline="0" dirty="0">
                <a:solidFill>
                  <a:schemeClr val="bg1"/>
                </a:solidFill>
                <a:effectLst>
                  <a:outerShdw blurRad="38100" dist="38100" dir="2700000" algn="tl">
                    <a:srgbClr val="000000">
                      <a:alpha val="43137"/>
                    </a:srgbClr>
                  </a:outerShdw>
                </a:effectLst>
                <a:latin typeface="Simplified Arabic,Bold"/>
              </a:rPr>
              <a:t> </a:t>
            </a:r>
            <a:r>
              <a:rPr lang="ar-SA" sz="2400" i="0" u="none" strike="noStrike" baseline="0" dirty="0">
                <a:solidFill>
                  <a:schemeClr val="bg1"/>
                </a:solidFill>
                <a:effectLst>
                  <a:outerShdw blurRad="38100" dist="38100" dir="2700000" algn="tl">
                    <a:srgbClr val="000000">
                      <a:alpha val="43137"/>
                    </a:srgbClr>
                  </a:outerShdw>
                </a:effectLst>
                <a:latin typeface="Alexandria Medium" pitchFamily="2" charset="-78"/>
                <a:cs typeface="Alexandria Medium" pitchFamily="2" charset="-78"/>
              </a:rPr>
              <a:t>السحابية</a:t>
            </a:r>
            <a:endParaRPr lang="ar-SA" sz="2400" dirty="0">
              <a:solidFill>
                <a:schemeClr val="bg1"/>
              </a:solidFill>
              <a:effectLst>
                <a:outerShdw blurRad="38100" dist="38100" dir="2700000" algn="tl">
                  <a:srgbClr val="000000">
                    <a:alpha val="43137"/>
                  </a:srgbClr>
                </a:outerShdw>
              </a:effectLst>
              <a:latin typeface="Alexandria Medium" pitchFamily="2" charset="-78"/>
              <a:cs typeface="Alexandria Medium" pitchFamily="2" charset="-78"/>
            </a:endParaRPr>
          </a:p>
        </p:txBody>
      </p:sp>
      <p:sp>
        <p:nvSpPr>
          <p:cNvPr id="14" name="TextBox 10">
            <a:extLst>
              <a:ext uri="{FF2B5EF4-FFF2-40B4-BE49-F238E27FC236}">
                <a16:creationId xmlns:a16="http://schemas.microsoft.com/office/drawing/2014/main" id="{A6BBB81F-24D4-4C96-8DA1-48A5AA712D3E}"/>
              </a:ext>
            </a:extLst>
          </p:cNvPr>
          <p:cNvSpPr txBox="1"/>
          <p:nvPr/>
        </p:nvSpPr>
        <p:spPr>
          <a:xfrm>
            <a:off x="2946146" y="4896439"/>
            <a:ext cx="6375601" cy="434158"/>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justLow" rtl="1">
              <a:lnSpc>
                <a:spcPts val="2520"/>
              </a:lnSpc>
              <a:spcAft>
                <a:spcPts val="1800"/>
              </a:spcAft>
              <a:defRPr/>
            </a:pPr>
            <a:r>
              <a:rPr lang="ar-SA" sz="1600" dirty="0">
                <a:solidFill>
                  <a:srgbClr val="FFFFFF"/>
                </a:solidFill>
                <a:latin typeface="Alexandria Light" pitchFamily="2" charset="-78"/>
                <a:cs typeface="Alexandria Light" pitchFamily="2" charset="-78"/>
              </a:rPr>
              <a:t>وسؤالنا هو ما </a:t>
            </a:r>
            <a:r>
              <a:rPr lang="ar-SA" sz="1600" dirty="0">
                <a:effectLst/>
                <a:latin typeface="Alexandria Light" pitchFamily="2" charset="-78"/>
                <a:ea typeface="Calibri" panose="020F0502020204030204" pitchFamily="34" charset="0"/>
                <a:cs typeface="Alexandria Light" pitchFamily="2" charset="-78"/>
              </a:rPr>
              <a:t>الحوسبة السحابية، وما استخداماتها في التعليم</a:t>
            </a:r>
            <a:r>
              <a:rPr lang="ar-SA" sz="3200" dirty="0">
                <a:solidFill>
                  <a:srgbClr val="FFFFFF"/>
                </a:solidFill>
                <a:latin typeface="Alexandria Light" pitchFamily="2" charset="-78"/>
                <a:ea typeface="Calibri" panose="020F0502020204030204" pitchFamily="34" charset="0"/>
                <a:cs typeface="Alexandria Light" pitchFamily="2" charset="-78"/>
              </a:rPr>
              <a:t>؟</a:t>
            </a:r>
            <a:endParaRPr lang="ar-SA" sz="1600" dirty="0">
              <a:solidFill>
                <a:srgbClr val="FFFFFF"/>
              </a:solidFill>
              <a:latin typeface="Alexandria Light" pitchFamily="2" charset="-78"/>
              <a:cs typeface="Alexandria Light" pitchFamily="2" charset="-78"/>
            </a:endParaRPr>
          </a:p>
        </p:txBody>
      </p:sp>
      <p:grpSp>
        <p:nvGrpSpPr>
          <p:cNvPr id="15" name="Google Shape;6133;p53">
            <a:extLst>
              <a:ext uri="{FF2B5EF4-FFF2-40B4-BE49-F238E27FC236}">
                <a16:creationId xmlns:a16="http://schemas.microsoft.com/office/drawing/2014/main" id="{4FA89536-CD0C-493C-AE18-152138A122B6}"/>
              </a:ext>
            </a:extLst>
          </p:cNvPr>
          <p:cNvGrpSpPr/>
          <p:nvPr/>
        </p:nvGrpSpPr>
        <p:grpSpPr>
          <a:xfrm>
            <a:off x="689683" y="2060544"/>
            <a:ext cx="620835" cy="624645"/>
            <a:chOff x="-35854750" y="2272675"/>
            <a:chExt cx="293000" cy="291450"/>
          </a:xfrm>
          <a:solidFill>
            <a:srgbClr val="00B0F0"/>
          </a:solidFill>
        </p:grpSpPr>
        <p:sp>
          <p:nvSpPr>
            <p:cNvPr id="16" name="Google Shape;6134;p53">
              <a:extLst>
                <a:ext uri="{FF2B5EF4-FFF2-40B4-BE49-F238E27FC236}">
                  <a16:creationId xmlns:a16="http://schemas.microsoft.com/office/drawing/2014/main" id="{75B7A264-EAC4-4C6E-8325-9B323DE1D42D}"/>
                </a:ext>
              </a:extLst>
            </p:cNvPr>
            <p:cNvSpPr/>
            <p:nvPr/>
          </p:nvSpPr>
          <p:spPr>
            <a:xfrm>
              <a:off x="-35854750" y="2272675"/>
              <a:ext cx="293000" cy="291450"/>
            </a:xfrm>
            <a:custGeom>
              <a:avLst/>
              <a:gdLst/>
              <a:ahLst/>
              <a:cxnLst/>
              <a:rect l="l" t="t" r="r" b="b"/>
              <a:pathLst>
                <a:path w="11720" h="11658" extrusionOk="0">
                  <a:moveTo>
                    <a:pt x="5844" y="654"/>
                  </a:moveTo>
                  <a:cubicBezTo>
                    <a:pt x="6144" y="654"/>
                    <a:pt x="6443" y="773"/>
                    <a:pt x="6679" y="1009"/>
                  </a:cubicBezTo>
                  <a:lnTo>
                    <a:pt x="7057" y="1355"/>
                  </a:lnTo>
                  <a:lnTo>
                    <a:pt x="4600" y="1355"/>
                  </a:lnTo>
                  <a:lnTo>
                    <a:pt x="5009" y="1009"/>
                  </a:lnTo>
                  <a:cubicBezTo>
                    <a:pt x="5246" y="773"/>
                    <a:pt x="5545" y="654"/>
                    <a:pt x="5844" y="654"/>
                  </a:cubicBezTo>
                  <a:close/>
                  <a:moveTo>
                    <a:pt x="2080" y="3939"/>
                  </a:moveTo>
                  <a:lnTo>
                    <a:pt x="2080" y="6365"/>
                  </a:lnTo>
                  <a:lnTo>
                    <a:pt x="819" y="5136"/>
                  </a:lnTo>
                  <a:lnTo>
                    <a:pt x="2080" y="3939"/>
                  </a:lnTo>
                  <a:close/>
                  <a:moveTo>
                    <a:pt x="9609" y="3876"/>
                  </a:moveTo>
                  <a:lnTo>
                    <a:pt x="10869" y="5136"/>
                  </a:lnTo>
                  <a:lnTo>
                    <a:pt x="9609" y="6365"/>
                  </a:lnTo>
                  <a:lnTo>
                    <a:pt x="9609" y="3876"/>
                  </a:lnTo>
                  <a:close/>
                  <a:moveTo>
                    <a:pt x="8570" y="2080"/>
                  </a:moveTo>
                  <a:cubicBezTo>
                    <a:pt x="8790" y="2080"/>
                    <a:pt x="8948" y="2238"/>
                    <a:pt x="8948" y="2427"/>
                  </a:cubicBezTo>
                  <a:lnTo>
                    <a:pt x="8948" y="7089"/>
                  </a:lnTo>
                  <a:lnTo>
                    <a:pt x="8286" y="7751"/>
                  </a:lnTo>
                  <a:cubicBezTo>
                    <a:pt x="7593" y="7152"/>
                    <a:pt x="6774" y="6837"/>
                    <a:pt x="5860" y="6837"/>
                  </a:cubicBezTo>
                  <a:cubicBezTo>
                    <a:pt x="4978" y="6837"/>
                    <a:pt x="4127" y="7152"/>
                    <a:pt x="3466" y="7751"/>
                  </a:cubicBezTo>
                  <a:lnTo>
                    <a:pt x="2804" y="7089"/>
                  </a:lnTo>
                  <a:lnTo>
                    <a:pt x="2804" y="2427"/>
                  </a:lnTo>
                  <a:cubicBezTo>
                    <a:pt x="2804" y="2238"/>
                    <a:pt x="2962" y="2080"/>
                    <a:pt x="3119" y="2080"/>
                  </a:cubicBezTo>
                  <a:close/>
                  <a:moveTo>
                    <a:pt x="693" y="5987"/>
                  </a:moveTo>
                  <a:lnTo>
                    <a:pt x="2993" y="8223"/>
                  </a:lnTo>
                  <a:lnTo>
                    <a:pt x="693" y="10492"/>
                  </a:lnTo>
                  <a:lnTo>
                    <a:pt x="693" y="5987"/>
                  </a:lnTo>
                  <a:close/>
                  <a:moveTo>
                    <a:pt x="11027" y="5987"/>
                  </a:moveTo>
                  <a:lnTo>
                    <a:pt x="11027" y="10492"/>
                  </a:lnTo>
                  <a:lnTo>
                    <a:pt x="8727" y="8223"/>
                  </a:lnTo>
                  <a:lnTo>
                    <a:pt x="11027" y="5987"/>
                  </a:lnTo>
                  <a:close/>
                  <a:moveTo>
                    <a:pt x="5829" y="7499"/>
                  </a:moveTo>
                  <a:cubicBezTo>
                    <a:pt x="6616" y="7499"/>
                    <a:pt x="7309" y="7814"/>
                    <a:pt x="7876" y="8381"/>
                  </a:cubicBezTo>
                  <a:lnTo>
                    <a:pt x="10523" y="10964"/>
                  </a:lnTo>
                  <a:lnTo>
                    <a:pt x="1166" y="10964"/>
                  </a:lnTo>
                  <a:lnTo>
                    <a:pt x="3781" y="8381"/>
                  </a:lnTo>
                  <a:cubicBezTo>
                    <a:pt x="4316" y="7814"/>
                    <a:pt x="5041" y="7499"/>
                    <a:pt x="5829" y="7499"/>
                  </a:cubicBezTo>
                  <a:close/>
                  <a:moveTo>
                    <a:pt x="5864" y="1"/>
                  </a:moveTo>
                  <a:cubicBezTo>
                    <a:pt x="5380" y="1"/>
                    <a:pt x="4899" y="190"/>
                    <a:pt x="4537" y="568"/>
                  </a:cubicBezTo>
                  <a:lnTo>
                    <a:pt x="3655" y="1387"/>
                  </a:lnTo>
                  <a:lnTo>
                    <a:pt x="3119" y="1387"/>
                  </a:lnTo>
                  <a:cubicBezTo>
                    <a:pt x="2552" y="1387"/>
                    <a:pt x="2080" y="1859"/>
                    <a:pt x="2080" y="2427"/>
                  </a:cubicBezTo>
                  <a:lnTo>
                    <a:pt x="2080" y="2962"/>
                  </a:lnTo>
                  <a:lnTo>
                    <a:pt x="315" y="4726"/>
                  </a:lnTo>
                  <a:cubicBezTo>
                    <a:pt x="126" y="4915"/>
                    <a:pt x="0" y="5136"/>
                    <a:pt x="0" y="5420"/>
                  </a:cubicBezTo>
                  <a:lnTo>
                    <a:pt x="0" y="10618"/>
                  </a:lnTo>
                  <a:cubicBezTo>
                    <a:pt x="32" y="11216"/>
                    <a:pt x="473" y="11657"/>
                    <a:pt x="1071" y="11657"/>
                  </a:cubicBezTo>
                  <a:lnTo>
                    <a:pt x="10680" y="11657"/>
                  </a:lnTo>
                  <a:cubicBezTo>
                    <a:pt x="11216" y="11657"/>
                    <a:pt x="11720" y="11185"/>
                    <a:pt x="11720" y="10618"/>
                  </a:cubicBezTo>
                  <a:lnTo>
                    <a:pt x="11720" y="5420"/>
                  </a:lnTo>
                  <a:cubicBezTo>
                    <a:pt x="11720" y="5136"/>
                    <a:pt x="11626" y="4915"/>
                    <a:pt x="11405" y="4726"/>
                  </a:cubicBezTo>
                  <a:lnTo>
                    <a:pt x="9641" y="2962"/>
                  </a:lnTo>
                  <a:lnTo>
                    <a:pt x="9641" y="2427"/>
                  </a:lnTo>
                  <a:cubicBezTo>
                    <a:pt x="9641" y="1859"/>
                    <a:pt x="9168" y="1387"/>
                    <a:pt x="8633" y="1387"/>
                  </a:cubicBezTo>
                  <a:lnTo>
                    <a:pt x="8065" y="1387"/>
                  </a:lnTo>
                  <a:lnTo>
                    <a:pt x="7215" y="568"/>
                  </a:lnTo>
                  <a:cubicBezTo>
                    <a:pt x="6837" y="190"/>
                    <a:pt x="6348" y="1"/>
                    <a:pt x="5864" y="1"/>
                  </a:cubicBezTo>
                  <a:close/>
                </a:path>
              </a:pathLst>
            </a:custGeom>
            <a:grpFill/>
            <a:ln>
              <a:noFill/>
            </a:ln>
          </p:spPr>
          <p:txBody>
            <a:bodyPr spcFirstLastPara="1" wrap="square" lIns="121900" tIns="121900" rIns="121900" bIns="121900" anchor="ctr" anchorCtr="0">
              <a:noAutofit/>
            </a:bodyPr>
            <a:lstStyle/>
            <a:p>
              <a:endParaRPr sz="1865" dirty="0"/>
            </a:p>
          </p:txBody>
        </p:sp>
        <p:sp>
          <p:nvSpPr>
            <p:cNvPr id="17" name="Google Shape;6135;p53">
              <a:extLst>
                <a:ext uri="{FF2B5EF4-FFF2-40B4-BE49-F238E27FC236}">
                  <a16:creationId xmlns:a16="http://schemas.microsoft.com/office/drawing/2014/main" id="{F5E9D5F2-39F0-4DCE-8CB6-083A70364020}"/>
                </a:ext>
              </a:extLst>
            </p:cNvPr>
            <p:cNvSpPr/>
            <p:nvPr/>
          </p:nvSpPr>
          <p:spPr>
            <a:xfrm>
              <a:off x="-35733475" y="2340425"/>
              <a:ext cx="51225" cy="68550"/>
            </a:xfrm>
            <a:custGeom>
              <a:avLst/>
              <a:gdLst/>
              <a:ahLst/>
              <a:cxnLst/>
              <a:rect l="l" t="t" r="r" b="b"/>
              <a:pathLst>
                <a:path w="2049" h="2742" extrusionOk="0">
                  <a:moveTo>
                    <a:pt x="1009" y="0"/>
                  </a:moveTo>
                  <a:cubicBezTo>
                    <a:pt x="474" y="0"/>
                    <a:pt x="1" y="473"/>
                    <a:pt x="1" y="1008"/>
                  </a:cubicBezTo>
                  <a:cubicBezTo>
                    <a:pt x="1" y="1260"/>
                    <a:pt x="158" y="1418"/>
                    <a:pt x="316" y="1418"/>
                  </a:cubicBezTo>
                  <a:cubicBezTo>
                    <a:pt x="505" y="1418"/>
                    <a:pt x="663" y="1260"/>
                    <a:pt x="663" y="1040"/>
                  </a:cubicBezTo>
                  <a:cubicBezTo>
                    <a:pt x="663" y="851"/>
                    <a:pt x="820" y="693"/>
                    <a:pt x="1009" y="693"/>
                  </a:cubicBezTo>
                  <a:cubicBezTo>
                    <a:pt x="1198" y="693"/>
                    <a:pt x="1356" y="851"/>
                    <a:pt x="1356" y="1040"/>
                  </a:cubicBezTo>
                  <a:cubicBezTo>
                    <a:pt x="1356" y="1229"/>
                    <a:pt x="1293" y="1323"/>
                    <a:pt x="1135" y="1386"/>
                  </a:cubicBezTo>
                  <a:cubicBezTo>
                    <a:pt x="852" y="1449"/>
                    <a:pt x="663" y="1733"/>
                    <a:pt x="663" y="2016"/>
                  </a:cubicBezTo>
                  <a:lnTo>
                    <a:pt x="663" y="2394"/>
                  </a:lnTo>
                  <a:cubicBezTo>
                    <a:pt x="663" y="2583"/>
                    <a:pt x="820" y="2741"/>
                    <a:pt x="1009" y="2741"/>
                  </a:cubicBezTo>
                  <a:cubicBezTo>
                    <a:pt x="1230" y="2741"/>
                    <a:pt x="1387" y="2583"/>
                    <a:pt x="1387" y="2394"/>
                  </a:cubicBezTo>
                  <a:lnTo>
                    <a:pt x="1387" y="2016"/>
                  </a:lnTo>
                  <a:cubicBezTo>
                    <a:pt x="1765" y="1827"/>
                    <a:pt x="2049" y="1449"/>
                    <a:pt x="2049" y="1008"/>
                  </a:cubicBezTo>
                  <a:cubicBezTo>
                    <a:pt x="2049" y="473"/>
                    <a:pt x="1576" y="0"/>
                    <a:pt x="1009" y="0"/>
                  </a:cubicBezTo>
                  <a:close/>
                </a:path>
              </a:pathLst>
            </a:custGeom>
            <a:grpFill/>
            <a:ln>
              <a:noFill/>
            </a:ln>
          </p:spPr>
          <p:txBody>
            <a:bodyPr spcFirstLastPara="1" wrap="square" lIns="121900" tIns="121900" rIns="121900" bIns="121900" anchor="ctr" anchorCtr="0">
              <a:noAutofit/>
            </a:bodyPr>
            <a:lstStyle/>
            <a:p>
              <a:endParaRPr sz="1865"/>
            </a:p>
          </p:txBody>
        </p:sp>
        <p:sp>
          <p:nvSpPr>
            <p:cNvPr id="18" name="Google Shape;6136;p53">
              <a:extLst>
                <a:ext uri="{FF2B5EF4-FFF2-40B4-BE49-F238E27FC236}">
                  <a16:creationId xmlns:a16="http://schemas.microsoft.com/office/drawing/2014/main" id="{6289BD0F-0CDE-49AD-A795-9D9296995745}"/>
                </a:ext>
              </a:extLst>
            </p:cNvPr>
            <p:cNvSpPr/>
            <p:nvPr/>
          </p:nvSpPr>
          <p:spPr>
            <a:xfrm>
              <a:off x="-35716925" y="2418400"/>
              <a:ext cx="17350" cy="17350"/>
            </a:xfrm>
            <a:custGeom>
              <a:avLst/>
              <a:gdLst/>
              <a:ahLst/>
              <a:cxnLst/>
              <a:rect l="l" t="t" r="r" b="b"/>
              <a:pathLst>
                <a:path w="694" h="694" extrusionOk="0">
                  <a:moveTo>
                    <a:pt x="347" y="0"/>
                  </a:moveTo>
                  <a:cubicBezTo>
                    <a:pt x="158" y="0"/>
                    <a:pt x="1" y="158"/>
                    <a:pt x="1" y="347"/>
                  </a:cubicBezTo>
                  <a:cubicBezTo>
                    <a:pt x="1" y="536"/>
                    <a:pt x="158" y="693"/>
                    <a:pt x="347" y="693"/>
                  </a:cubicBezTo>
                  <a:cubicBezTo>
                    <a:pt x="536" y="693"/>
                    <a:pt x="694" y="536"/>
                    <a:pt x="694" y="347"/>
                  </a:cubicBezTo>
                  <a:cubicBezTo>
                    <a:pt x="662" y="158"/>
                    <a:pt x="536" y="0"/>
                    <a:pt x="347" y="0"/>
                  </a:cubicBezTo>
                  <a:close/>
                </a:path>
              </a:pathLst>
            </a:custGeom>
            <a:grp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3985650526"/>
      </p:ext>
    </p:extLst>
  </p:cSld>
  <p:clrMapOvr>
    <a:masterClrMapping/>
  </p:clrMapOvr>
  <mc:AlternateContent xmlns:mc="http://schemas.openxmlformats.org/markup-compatibility/2006" xmlns:p14="http://schemas.microsoft.com/office/powerpoint/2010/main">
    <mc:Choice Requires="p14">
      <p:transition p14:dur="10" advTm="76612"/>
    </mc:Choice>
    <mc:Fallback xmlns="">
      <p:transition advTm="76612"/>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a:t>مدخلات تكنولوجيا المعلومات تشير إلى الأدوات والتقنيات التي يتم استخدامها في مجال التعليم والتدريس لتعزيز وتحسين عمليات التعلم والتواصل. تشمل هذه المدخلات الأجهزة الإلكترونية مثل الحواسيب والهواتف الذكية والأجهزة اللوحية، والبرمجيات التعليمية، والشبكات الاجتماعية، والإنترنت والموارد الإلكترونية، وتطبيقات الويب والتطبيقات المحمولة الموجهة للتعلم، والتجارب التفاعلية، وغيرها من الأدوات التقنية التي يمكن استخدامها لتعزيز عملية التعليم وتحقيق أهداف التعلم.</a:t>
            </a:r>
          </a:p>
          <a:p>
            <a:pPr algn="ctr"/>
            <a:endParaRPr lang="ar-SA" dirty="0"/>
          </a:p>
          <a:p>
            <a:pPr algn="ctr"/>
            <a:r>
              <a:rPr lang="ar-SA" dirty="0"/>
              <a:t>مصدر:</a:t>
            </a:r>
          </a:p>
          <a:p>
            <a:pPr algn="ctr"/>
            <a:r>
              <a:rPr lang="en-US" dirty="0"/>
              <a:t>ITU (International Telecommunication Union). (2018). "ICTs in Education." Retrieved from: https://www.itu.int/en/ITU-D/Statistics/Pages/publications/ict-facts-2017.aspx</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420826" y="2040273"/>
            <a:ext cx="9426243" cy="402674"/>
          </a:xfrm>
          <a:prstGeom prst="rect">
            <a:avLst/>
          </a:prstGeom>
          <a:noFill/>
        </p:spPr>
        <p:txBody>
          <a:bodyPr wrap="square" rtlCol="0">
            <a:spAutoFit/>
          </a:bodyPr>
          <a:lstStyle/>
          <a:p>
            <a:pPr algn="just" rtl="1">
              <a:lnSpc>
                <a:spcPts val="2720"/>
              </a:lnSpc>
              <a:spcBef>
                <a:spcPts val="600"/>
              </a:spcBef>
              <a:spcAft>
                <a:spcPts val="1800"/>
              </a:spcAft>
            </a:pPr>
            <a:r>
              <a:rPr lang="ar-SA" sz="1600" dirty="0">
                <a:latin typeface="Alexandria Light" pitchFamily="2" charset="-78"/>
                <a:cs typeface="Alexandria Light" pitchFamily="2" charset="-78"/>
              </a:rPr>
              <a:t>      </a:t>
            </a: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4364A12-B773-40FF-9ABF-33539D226A2F}"/>
              </a:ext>
            </a:extLst>
          </p:cNvPr>
          <p:cNvSpPr txBox="1"/>
          <p:nvPr/>
        </p:nvSpPr>
        <p:spPr>
          <a:xfrm>
            <a:off x="942308" y="2137329"/>
            <a:ext cx="9970706" cy="2586029"/>
          </a:xfrm>
          <a:prstGeom prst="rect">
            <a:avLst/>
          </a:prstGeom>
          <a:noFill/>
        </p:spPr>
        <p:txBody>
          <a:bodyPr wrap="square" rtlCol="1">
            <a:spAutoFit/>
          </a:bodyPr>
          <a:lstStyle/>
          <a:p>
            <a:pPr algn="just" rtl="1">
              <a:lnSpc>
                <a:spcPts val="2960"/>
              </a:lnSpc>
              <a:spcAft>
                <a:spcPts val="1800"/>
              </a:spcAft>
            </a:pPr>
            <a:r>
              <a:rPr lang="ar-SA" sz="1800" b="0" i="0" u="none" strike="noStrike" baseline="0" dirty="0">
                <a:latin typeface="Alexandria Light" pitchFamily="2" charset="-78"/>
                <a:cs typeface="Alexandria Light" pitchFamily="2" charset="-78"/>
              </a:rPr>
              <a:t>     </a:t>
            </a:r>
            <a:r>
              <a:rPr lang="ar-SA" sz="1600" b="0" i="0" u="none" strike="noStrike" baseline="0" dirty="0">
                <a:latin typeface="Alexandria Light" pitchFamily="2" charset="-78"/>
                <a:cs typeface="Alexandria Light" pitchFamily="2" charset="-78"/>
              </a:rPr>
              <a:t>عرفت </a:t>
            </a:r>
            <a:r>
              <a:rPr lang="ar-SA" sz="1600" dirty="0">
                <a:latin typeface="Alexandria Light" pitchFamily="2" charset="-78"/>
                <a:cs typeface="Alexandria Light" pitchFamily="2" charset="-78"/>
              </a:rPr>
              <a:t>الحوسبة السحابية بأنها</a:t>
            </a:r>
            <a:r>
              <a:rPr lang="ar-SA" sz="1600" b="0" i="0" u="none" strike="noStrike" baseline="0" dirty="0">
                <a:latin typeface="Alexandria Light" pitchFamily="2" charset="-78"/>
                <a:cs typeface="Alexandria Light" pitchFamily="2" charset="-78"/>
              </a:rPr>
              <a:t> "نقل عملية المعالجة من جهاز المستخدم إلى أجهزة خادمة عبر الإنترنت وحفظ ملفات المستخدم هناك ليستطيع الوصول إليها من أي مكان ومن أي جهاز، ولتصبح البرامج مجرد خدمات وكمبيوتر المستخدم مجرد واجهة أو نافذة رقمية، وغالباً ما تُستخدم الأجهزة الخادمة تقنيات الأوساط الافتراضية للسماح لعدة مستخدمين باستخدام الخدمة ذاتها". </a:t>
            </a:r>
          </a:p>
          <a:p>
            <a:pPr algn="just" rtl="1">
              <a:lnSpc>
                <a:spcPts val="2960"/>
              </a:lnSpc>
              <a:spcAft>
                <a:spcPts val="1800"/>
              </a:spcAft>
            </a:pPr>
            <a:r>
              <a:rPr lang="ar-SA" sz="1600" b="1" i="0" u="none" strike="noStrike" baseline="0" dirty="0">
                <a:latin typeface="Alexandria Light" pitchFamily="2" charset="-78"/>
                <a:cs typeface="Alexandria Light" pitchFamily="2" charset="-78"/>
              </a:rPr>
              <a:t>     </a:t>
            </a:r>
            <a:r>
              <a:rPr lang="ar-SA" sz="1600" dirty="0">
                <a:latin typeface="Alexandria Light" pitchFamily="2" charset="-78"/>
                <a:cs typeface="Alexandria Light" pitchFamily="2" charset="-78"/>
              </a:rPr>
              <a:t>كما عرفت بأنها</a:t>
            </a:r>
            <a:r>
              <a:rPr lang="ar-SA" sz="1600" i="0" u="none" strike="noStrike" baseline="0" dirty="0">
                <a:latin typeface="Alexandria Light" pitchFamily="2" charset="-78"/>
                <a:cs typeface="Alexandria Light" pitchFamily="2" charset="-78"/>
              </a:rPr>
              <a:t> الحوسبة السحابية بأنها " </a:t>
            </a:r>
            <a:r>
              <a:rPr lang="ar-SA" sz="1600" b="0" i="0" u="none" strike="noStrike" baseline="0" dirty="0">
                <a:latin typeface="Alexandria Light" pitchFamily="2" charset="-78"/>
                <a:cs typeface="Alexandria Light" pitchFamily="2" charset="-78"/>
              </a:rPr>
              <a:t>تقنية تعتمد على نقل المعالجة ومساحة التخزين الخاصة بالحاسوب إلى ما يسمى السحابة التي يتم الوصول إليها عبر شبكة الإنترنت".</a:t>
            </a:r>
            <a:endParaRPr lang="ar-SA" sz="1600" dirty="0">
              <a:latin typeface="Alexandria Light" pitchFamily="2" charset="-78"/>
              <a:ea typeface="Calibri" panose="020F0502020204030204" pitchFamily="34" charset="0"/>
              <a:cs typeface="Alexandria Light" pitchFamily="2" charset="-78"/>
            </a:endParaRPr>
          </a:p>
        </p:txBody>
      </p:sp>
      <p:sp>
        <p:nvSpPr>
          <p:cNvPr id="14" name="TextBox 10">
            <a:extLst>
              <a:ext uri="{FF2B5EF4-FFF2-40B4-BE49-F238E27FC236}">
                <a16:creationId xmlns:a16="http://schemas.microsoft.com/office/drawing/2014/main" id="{945DA436-8B44-4B76-AA89-947F455D1556}"/>
              </a:ext>
            </a:extLst>
          </p:cNvPr>
          <p:cNvSpPr txBox="1"/>
          <p:nvPr/>
        </p:nvSpPr>
        <p:spPr>
          <a:xfrm>
            <a:off x="4317795" y="5092235"/>
            <a:ext cx="4946830" cy="434158"/>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justLow" rtl="1">
              <a:lnSpc>
                <a:spcPts val="2520"/>
              </a:lnSpc>
              <a:spcAft>
                <a:spcPts val="1800"/>
              </a:spcAft>
              <a:defRPr/>
            </a:pPr>
            <a:r>
              <a:rPr lang="ar-SA" sz="1600" dirty="0">
                <a:solidFill>
                  <a:srgbClr val="FFFFFF"/>
                </a:solidFill>
                <a:latin typeface="Alexandria Light" pitchFamily="2" charset="-78"/>
                <a:cs typeface="Alexandria Light" pitchFamily="2" charset="-78"/>
              </a:rPr>
              <a:t>وسؤالنا هو ما خصائص </a:t>
            </a:r>
            <a:r>
              <a:rPr lang="ar-SA" sz="1600" dirty="0">
                <a:effectLst/>
                <a:latin typeface="Alexandria Light" pitchFamily="2" charset="-78"/>
                <a:ea typeface="Calibri" panose="020F0502020204030204" pitchFamily="34" charset="0"/>
                <a:cs typeface="Alexandria Light" pitchFamily="2" charset="-78"/>
              </a:rPr>
              <a:t>الحوسبة السحابية</a:t>
            </a:r>
            <a:r>
              <a:rPr lang="ar-SA" sz="3200" dirty="0">
                <a:solidFill>
                  <a:srgbClr val="FFFFFF"/>
                </a:solidFill>
                <a:latin typeface="Alexandria Light" pitchFamily="2" charset="-78"/>
                <a:ea typeface="Calibri" panose="020F0502020204030204" pitchFamily="34" charset="0"/>
                <a:cs typeface="Alexandria Light" pitchFamily="2" charset="-78"/>
              </a:rPr>
              <a:t>؟</a:t>
            </a:r>
            <a:endParaRPr lang="ar-SA" sz="1600" dirty="0">
              <a:solidFill>
                <a:srgbClr val="FFFFFF"/>
              </a:solidFill>
              <a:latin typeface="Alexandria Light" pitchFamily="2" charset="-78"/>
              <a:cs typeface="Alexandria Light" pitchFamily="2" charset="-78"/>
            </a:endParaRPr>
          </a:p>
        </p:txBody>
      </p:sp>
      <p:grpSp>
        <p:nvGrpSpPr>
          <p:cNvPr id="15" name="Google Shape;6176;p53">
            <a:extLst>
              <a:ext uri="{FF2B5EF4-FFF2-40B4-BE49-F238E27FC236}">
                <a16:creationId xmlns:a16="http://schemas.microsoft.com/office/drawing/2014/main" id="{9CB5A64E-F35A-4ED0-8A6F-A3C4C0B770A7}"/>
              </a:ext>
            </a:extLst>
          </p:cNvPr>
          <p:cNvGrpSpPr/>
          <p:nvPr/>
        </p:nvGrpSpPr>
        <p:grpSpPr>
          <a:xfrm>
            <a:off x="2799177" y="4983230"/>
            <a:ext cx="681784" cy="735240"/>
            <a:chOff x="-33676975" y="2275050"/>
            <a:chExt cx="295375" cy="293000"/>
          </a:xfrm>
          <a:solidFill>
            <a:srgbClr val="00B0F0"/>
          </a:solidFill>
        </p:grpSpPr>
        <p:sp>
          <p:nvSpPr>
            <p:cNvPr id="16" name="Google Shape;6177;p53">
              <a:extLst>
                <a:ext uri="{FF2B5EF4-FFF2-40B4-BE49-F238E27FC236}">
                  <a16:creationId xmlns:a16="http://schemas.microsoft.com/office/drawing/2014/main" id="{753FFBA1-A142-4BA3-AE27-FD75C690CA1B}"/>
                </a:ext>
              </a:extLst>
            </p:cNvPr>
            <p:cNvSpPr/>
            <p:nvPr/>
          </p:nvSpPr>
          <p:spPr>
            <a:xfrm>
              <a:off x="-33502125" y="2309700"/>
              <a:ext cx="52800" cy="67750"/>
            </a:xfrm>
            <a:custGeom>
              <a:avLst/>
              <a:gdLst/>
              <a:ahLst/>
              <a:cxnLst/>
              <a:rect l="l" t="t" r="r" b="b"/>
              <a:pathLst>
                <a:path w="2112" h="2710" extrusionOk="0">
                  <a:moveTo>
                    <a:pt x="1040" y="0"/>
                  </a:moveTo>
                  <a:cubicBezTo>
                    <a:pt x="473" y="0"/>
                    <a:pt x="1" y="473"/>
                    <a:pt x="1" y="1040"/>
                  </a:cubicBezTo>
                  <a:cubicBezTo>
                    <a:pt x="1" y="1229"/>
                    <a:pt x="158" y="1387"/>
                    <a:pt x="379" y="1387"/>
                  </a:cubicBezTo>
                  <a:cubicBezTo>
                    <a:pt x="568" y="1387"/>
                    <a:pt x="725" y="1229"/>
                    <a:pt x="725" y="1040"/>
                  </a:cubicBezTo>
                  <a:cubicBezTo>
                    <a:pt x="725" y="820"/>
                    <a:pt x="883" y="662"/>
                    <a:pt x="1072" y="662"/>
                  </a:cubicBezTo>
                  <a:cubicBezTo>
                    <a:pt x="1261" y="662"/>
                    <a:pt x="1450" y="820"/>
                    <a:pt x="1450" y="1040"/>
                  </a:cubicBezTo>
                  <a:cubicBezTo>
                    <a:pt x="1450" y="1198"/>
                    <a:pt x="1355" y="1292"/>
                    <a:pt x="1198" y="1355"/>
                  </a:cubicBezTo>
                  <a:cubicBezTo>
                    <a:pt x="914" y="1418"/>
                    <a:pt x="725" y="1702"/>
                    <a:pt x="725" y="1985"/>
                  </a:cubicBezTo>
                  <a:lnTo>
                    <a:pt x="725" y="2363"/>
                  </a:lnTo>
                  <a:cubicBezTo>
                    <a:pt x="725" y="2552"/>
                    <a:pt x="883" y="2710"/>
                    <a:pt x="1072" y="2710"/>
                  </a:cubicBezTo>
                  <a:cubicBezTo>
                    <a:pt x="1292" y="2710"/>
                    <a:pt x="1450" y="2552"/>
                    <a:pt x="1450" y="2363"/>
                  </a:cubicBezTo>
                  <a:lnTo>
                    <a:pt x="1450" y="1985"/>
                  </a:lnTo>
                  <a:cubicBezTo>
                    <a:pt x="1828" y="1828"/>
                    <a:pt x="2111" y="1418"/>
                    <a:pt x="2111" y="977"/>
                  </a:cubicBezTo>
                  <a:cubicBezTo>
                    <a:pt x="2048" y="473"/>
                    <a:pt x="1576" y="0"/>
                    <a:pt x="1040" y="0"/>
                  </a:cubicBezTo>
                  <a:close/>
                </a:path>
              </a:pathLst>
            </a:custGeom>
            <a:grpFill/>
            <a:ln>
              <a:noFill/>
            </a:ln>
          </p:spPr>
          <p:txBody>
            <a:bodyPr spcFirstLastPara="1" wrap="square" lIns="121900" tIns="121900" rIns="121900" bIns="121900" anchor="ctr" anchorCtr="0">
              <a:noAutofit/>
            </a:bodyPr>
            <a:lstStyle/>
            <a:p>
              <a:endParaRPr sz="1865"/>
            </a:p>
          </p:txBody>
        </p:sp>
        <p:sp>
          <p:nvSpPr>
            <p:cNvPr id="17" name="Google Shape;6178;p53">
              <a:extLst>
                <a:ext uri="{FF2B5EF4-FFF2-40B4-BE49-F238E27FC236}">
                  <a16:creationId xmlns:a16="http://schemas.microsoft.com/office/drawing/2014/main" id="{BA133B1F-B811-47E9-B27D-DFDC5F2AA904}"/>
                </a:ext>
              </a:extLst>
            </p:cNvPr>
            <p:cNvSpPr/>
            <p:nvPr/>
          </p:nvSpPr>
          <p:spPr>
            <a:xfrm>
              <a:off x="-33484800" y="2395550"/>
              <a:ext cx="17350" cy="17350"/>
            </a:xfrm>
            <a:custGeom>
              <a:avLst/>
              <a:gdLst/>
              <a:ahLst/>
              <a:cxnLst/>
              <a:rect l="l" t="t" r="r" b="b"/>
              <a:pathLst>
                <a:path w="694" h="694" extrusionOk="0">
                  <a:moveTo>
                    <a:pt x="347" y="0"/>
                  </a:moveTo>
                  <a:cubicBezTo>
                    <a:pt x="158" y="0"/>
                    <a:pt x="1" y="158"/>
                    <a:pt x="1" y="347"/>
                  </a:cubicBezTo>
                  <a:cubicBezTo>
                    <a:pt x="1" y="536"/>
                    <a:pt x="158" y="694"/>
                    <a:pt x="347" y="694"/>
                  </a:cubicBezTo>
                  <a:cubicBezTo>
                    <a:pt x="536" y="694"/>
                    <a:pt x="694" y="536"/>
                    <a:pt x="694" y="347"/>
                  </a:cubicBezTo>
                  <a:cubicBezTo>
                    <a:pt x="662" y="158"/>
                    <a:pt x="536" y="0"/>
                    <a:pt x="347" y="0"/>
                  </a:cubicBezTo>
                  <a:close/>
                </a:path>
              </a:pathLst>
            </a:custGeom>
            <a:grpFill/>
            <a:ln>
              <a:noFill/>
            </a:ln>
          </p:spPr>
          <p:txBody>
            <a:bodyPr spcFirstLastPara="1" wrap="square" lIns="121900" tIns="121900" rIns="121900" bIns="121900" anchor="ctr" anchorCtr="0">
              <a:noAutofit/>
            </a:bodyPr>
            <a:lstStyle/>
            <a:p>
              <a:endParaRPr sz="1865"/>
            </a:p>
          </p:txBody>
        </p:sp>
        <p:sp>
          <p:nvSpPr>
            <p:cNvPr id="18" name="Google Shape;6179;p53">
              <a:extLst>
                <a:ext uri="{FF2B5EF4-FFF2-40B4-BE49-F238E27FC236}">
                  <a16:creationId xmlns:a16="http://schemas.microsoft.com/office/drawing/2014/main" id="{664A2181-ABE6-4859-8ADE-A5C4608C7CD4}"/>
                </a:ext>
              </a:extLst>
            </p:cNvPr>
            <p:cNvSpPr/>
            <p:nvPr/>
          </p:nvSpPr>
          <p:spPr>
            <a:xfrm>
              <a:off x="-33676975" y="2275050"/>
              <a:ext cx="295375" cy="293000"/>
            </a:xfrm>
            <a:custGeom>
              <a:avLst/>
              <a:gdLst/>
              <a:ahLst/>
              <a:cxnLst/>
              <a:rect l="l" t="t" r="r" b="b"/>
              <a:pathLst>
                <a:path w="11815" h="11720" extrusionOk="0">
                  <a:moveTo>
                    <a:pt x="8034" y="725"/>
                  </a:moveTo>
                  <a:cubicBezTo>
                    <a:pt x="9735" y="725"/>
                    <a:pt x="11090" y="2080"/>
                    <a:pt x="11090" y="3781"/>
                  </a:cubicBezTo>
                  <a:cubicBezTo>
                    <a:pt x="11090" y="5482"/>
                    <a:pt x="9735" y="6868"/>
                    <a:pt x="8034" y="6868"/>
                  </a:cubicBezTo>
                  <a:cubicBezTo>
                    <a:pt x="6333" y="6868"/>
                    <a:pt x="4947" y="5482"/>
                    <a:pt x="4947" y="3781"/>
                  </a:cubicBezTo>
                  <a:cubicBezTo>
                    <a:pt x="4947" y="2080"/>
                    <a:pt x="6333" y="725"/>
                    <a:pt x="8034" y="725"/>
                  </a:cubicBezTo>
                  <a:close/>
                  <a:moveTo>
                    <a:pt x="5104" y="6207"/>
                  </a:moveTo>
                  <a:cubicBezTo>
                    <a:pt x="5262" y="6364"/>
                    <a:pt x="5419" y="6553"/>
                    <a:pt x="5577" y="6679"/>
                  </a:cubicBezTo>
                  <a:lnTo>
                    <a:pt x="5325" y="6931"/>
                  </a:lnTo>
                  <a:cubicBezTo>
                    <a:pt x="5262" y="6994"/>
                    <a:pt x="5167" y="7026"/>
                    <a:pt x="5077" y="7026"/>
                  </a:cubicBezTo>
                  <a:cubicBezTo>
                    <a:pt x="4986" y="7026"/>
                    <a:pt x="4899" y="6994"/>
                    <a:pt x="4852" y="6931"/>
                  </a:cubicBezTo>
                  <a:cubicBezTo>
                    <a:pt x="4726" y="6805"/>
                    <a:pt x="4726" y="6585"/>
                    <a:pt x="4852" y="6459"/>
                  </a:cubicBezTo>
                  <a:lnTo>
                    <a:pt x="5104" y="6207"/>
                  </a:lnTo>
                  <a:close/>
                  <a:moveTo>
                    <a:pt x="3104" y="8380"/>
                  </a:moveTo>
                  <a:cubicBezTo>
                    <a:pt x="3190" y="8380"/>
                    <a:pt x="3277" y="8412"/>
                    <a:pt x="3340" y="8475"/>
                  </a:cubicBezTo>
                  <a:cubicBezTo>
                    <a:pt x="3466" y="8601"/>
                    <a:pt x="3466" y="8822"/>
                    <a:pt x="3340" y="8948"/>
                  </a:cubicBezTo>
                  <a:lnTo>
                    <a:pt x="1387" y="10932"/>
                  </a:lnTo>
                  <a:cubicBezTo>
                    <a:pt x="1324" y="10980"/>
                    <a:pt x="1229" y="11003"/>
                    <a:pt x="1139" y="11003"/>
                  </a:cubicBezTo>
                  <a:cubicBezTo>
                    <a:pt x="1048" y="11003"/>
                    <a:pt x="961" y="10980"/>
                    <a:pt x="914" y="10932"/>
                  </a:cubicBezTo>
                  <a:cubicBezTo>
                    <a:pt x="788" y="10806"/>
                    <a:pt x="788" y="10554"/>
                    <a:pt x="914" y="10460"/>
                  </a:cubicBezTo>
                  <a:lnTo>
                    <a:pt x="2867" y="8475"/>
                  </a:lnTo>
                  <a:cubicBezTo>
                    <a:pt x="2930" y="8412"/>
                    <a:pt x="3017" y="8380"/>
                    <a:pt x="3104" y="8380"/>
                  </a:cubicBezTo>
                  <a:close/>
                  <a:moveTo>
                    <a:pt x="8034" y="0"/>
                  </a:moveTo>
                  <a:cubicBezTo>
                    <a:pt x="5955" y="0"/>
                    <a:pt x="4285" y="1701"/>
                    <a:pt x="4285" y="3749"/>
                  </a:cubicBezTo>
                  <a:cubicBezTo>
                    <a:pt x="4285" y="4411"/>
                    <a:pt x="4443" y="5041"/>
                    <a:pt x="4758" y="5608"/>
                  </a:cubicBezTo>
                  <a:lnTo>
                    <a:pt x="4380" y="5986"/>
                  </a:lnTo>
                  <a:cubicBezTo>
                    <a:pt x="4065" y="6301"/>
                    <a:pt x="3970" y="6774"/>
                    <a:pt x="4159" y="7183"/>
                  </a:cubicBezTo>
                  <a:lnTo>
                    <a:pt x="3529" y="7813"/>
                  </a:lnTo>
                  <a:cubicBezTo>
                    <a:pt x="3387" y="7743"/>
                    <a:pt x="3232" y="7707"/>
                    <a:pt x="3077" y="7707"/>
                  </a:cubicBezTo>
                  <a:cubicBezTo>
                    <a:pt x="2819" y="7707"/>
                    <a:pt x="2560" y="7806"/>
                    <a:pt x="2363" y="8002"/>
                  </a:cubicBezTo>
                  <a:lnTo>
                    <a:pt x="378" y="9987"/>
                  </a:lnTo>
                  <a:cubicBezTo>
                    <a:pt x="0" y="10365"/>
                    <a:pt x="0" y="11027"/>
                    <a:pt x="378" y="11436"/>
                  </a:cubicBezTo>
                  <a:cubicBezTo>
                    <a:pt x="583" y="11625"/>
                    <a:pt x="851" y="11720"/>
                    <a:pt x="1119" y="11720"/>
                  </a:cubicBezTo>
                  <a:cubicBezTo>
                    <a:pt x="1387" y="11720"/>
                    <a:pt x="1654" y="11625"/>
                    <a:pt x="1859" y="11436"/>
                  </a:cubicBezTo>
                  <a:lnTo>
                    <a:pt x="3813" y="9452"/>
                  </a:lnTo>
                  <a:cubicBezTo>
                    <a:pt x="4128" y="9137"/>
                    <a:pt x="4222" y="8664"/>
                    <a:pt x="4002" y="8286"/>
                  </a:cubicBezTo>
                  <a:lnTo>
                    <a:pt x="4632" y="7656"/>
                  </a:lnTo>
                  <a:cubicBezTo>
                    <a:pt x="4782" y="7725"/>
                    <a:pt x="4940" y="7761"/>
                    <a:pt x="5097" y="7761"/>
                  </a:cubicBezTo>
                  <a:cubicBezTo>
                    <a:pt x="5367" y="7761"/>
                    <a:pt x="5629" y="7655"/>
                    <a:pt x="5829" y="7435"/>
                  </a:cubicBezTo>
                  <a:lnTo>
                    <a:pt x="6207" y="7057"/>
                  </a:lnTo>
                  <a:cubicBezTo>
                    <a:pt x="6774" y="7372"/>
                    <a:pt x="7404" y="7530"/>
                    <a:pt x="8066" y="7530"/>
                  </a:cubicBezTo>
                  <a:cubicBezTo>
                    <a:pt x="10145" y="7530"/>
                    <a:pt x="11815" y="5829"/>
                    <a:pt x="11815" y="3781"/>
                  </a:cubicBezTo>
                  <a:cubicBezTo>
                    <a:pt x="11815" y="1733"/>
                    <a:pt x="10082" y="0"/>
                    <a:pt x="8034" y="0"/>
                  </a:cubicBezTo>
                  <a:close/>
                </a:path>
              </a:pathLst>
            </a:custGeom>
            <a:grpFill/>
            <a:ln>
              <a:noFill/>
            </a:ln>
          </p:spPr>
          <p:txBody>
            <a:bodyPr spcFirstLastPara="1" wrap="square" lIns="121900" tIns="121900" rIns="121900" bIns="121900" anchor="ctr" anchorCtr="0">
              <a:noAutofit/>
            </a:bodyPr>
            <a:lstStyle/>
            <a:p>
              <a:endParaRPr sz="1865"/>
            </a:p>
          </p:txBody>
        </p:sp>
      </p:grpSp>
      <p:sp>
        <p:nvSpPr>
          <p:cNvPr id="6" name="Rectangle 4">
            <a:extLst>
              <a:ext uri="{FF2B5EF4-FFF2-40B4-BE49-F238E27FC236}">
                <a16:creationId xmlns:a16="http://schemas.microsoft.com/office/drawing/2014/main" id="{E570D296-2EFC-0BE8-939A-C4417468F40F}"/>
              </a:ext>
            </a:extLst>
          </p:cNvPr>
          <p:cNvSpPr/>
          <p:nvPr/>
        </p:nvSpPr>
        <p:spPr>
          <a:xfrm>
            <a:off x="4265607" y="734166"/>
            <a:ext cx="3767347" cy="75009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مربع نص 7">
            <a:extLst>
              <a:ext uri="{FF2B5EF4-FFF2-40B4-BE49-F238E27FC236}">
                <a16:creationId xmlns:a16="http://schemas.microsoft.com/office/drawing/2014/main" id="{F3FF7672-8A2A-7248-0B82-F8162F70D3C2}"/>
              </a:ext>
            </a:extLst>
          </p:cNvPr>
          <p:cNvSpPr txBox="1"/>
          <p:nvPr/>
        </p:nvSpPr>
        <p:spPr>
          <a:xfrm>
            <a:off x="4348891" y="839055"/>
            <a:ext cx="3684065" cy="461665"/>
          </a:xfrm>
          <a:prstGeom prst="rect">
            <a:avLst/>
          </a:prstGeom>
          <a:noFill/>
        </p:spPr>
        <p:txBody>
          <a:bodyPr wrap="square">
            <a:spAutoFit/>
          </a:bodyPr>
          <a:lstStyle/>
          <a:p>
            <a:pPr algn="ctr"/>
            <a:r>
              <a:rPr lang="ar-SA" sz="2400" i="0" u="none" strike="noStrike" baseline="0" dirty="0">
                <a:solidFill>
                  <a:schemeClr val="bg1"/>
                </a:solidFill>
                <a:effectLst>
                  <a:outerShdw blurRad="38100" dist="38100" dir="2700000" algn="tl">
                    <a:srgbClr val="000000">
                      <a:alpha val="43137"/>
                    </a:srgbClr>
                  </a:outerShdw>
                </a:effectLst>
                <a:latin typeface="Alexandria Medium" pitchFamily="2" charset="-78"/>
                <a:cs typeface="Alexandria Medium" pitchFamily="2" charset="-78"/>
              </a:rPr>
              <a:t>تعريف</a:t>
            </a:r>
            <a:r>
              <a:rPr lang="ar-SA" sz="2400" i="0" u="none" strike="noStrike" baseline="0" dirty="0">
                <a:solidFill>
                  <a:schemeClr val="bg1"/>
                </a:solidFill>
                <a:effectLst>
                  <a:outerShdw blurRad="38100" dist="38100" dir="2700000" algn="tl">
                    <a:srgbClr val="000000">
                      <a:alpha val="43137"/>
                    </a:srgbClr>
                  </a:outerShdw>
                </a:effectLst>
                <a:latin typeface="Simplified Arabic,Bold"/>
              </a:rPr>
              <a:t> </a:t>
            </a:r>
            <a:r>
              <a:rPr lang="ar-SA" sz="2400" i="0" u="none" strike="noStrike" baseline="0" dirty="0">
                <a:solidFill>
                  <a:schemeClr val="bg1"/>
                </a:solidFill>
                <a:effectLst>
                  <a:outerShdw blurRad="38100" dist="38100" dir="2700000" algn="tl">
                    <a:srgbClr val="000000">
                      <a:alpha val="43137"/>
                    </a:srgbClr>
                  </a:outerShdw>
                </a:effectLst>
                <a:latin typeface="Alexandria Medium" pitchFamily="2" charset="-78"/>
                <a:cs typeface="Alexandria Medium" pitchFamily="2" charset="-78"/>
              </a:rPr>
              <a:t>الحوسبة</a:t>
            </a:r>
            <a:r>
              <a:rPr lang="ar-SA" sz="2400" i="0" u="none" strike="noStrike" baseline="0" dirty="0">
                <a:solidFill>
                  <a:schemeClr val="bg1"/>
                </a:solidFill>
                <a:effectLst>
                  <a:outerShdw blurRad="38100" dist="38100" dir="2700000" algn="tl">
                    <a:srgbClr val="000000">
                      <a:alpha val="43137"/>
                    </a:srgbClr>
                  </a:outerShdw>
                </a:effectLst>
                <a:latin typeface="Simplified Arabic,Bold"/>
              </a:rPr>
              <a:t> </a:t>
            </a:r>
            <a:r>
              <a:rPr lang="ar-SA" sz="2400" i="0" u="none" strike="noStrike" baseline="0" dirty="0">
                <a:solidFill>
                  <a:schemeClr val="bg1"/>
                </a:solidFill>
                <a:effectLst>
                  <a:outerShdw blurRad="38100" dist="38100" dir="2700000" algn="tl">
                    <a:srgbClr val="000000">
                      <a:alpha val="43137"/>
                    </a:srgbClr>
                  </a:outerShdw>
                </a:effectLst>
                <a:latin typeface="Alexandria Medium" pitchFamily="2" charset="-78"/>
                <a:cs typeface="Alexandria Medium" pitchFamily="2" charset="-78"/>
              </a:rPr>
              <a:t>السحابية</a:t>
            </a:r>
            <a:endParaRPr lang="ar-SA" sz="2400" dirty="0">
              <a:solidFill>
                <a:schemeClr val="bg1"/>
              </a:solidFill>
              <a:effectLst>
                <a:outerShdw blurRad="38100" dist="38100" dir="2700000" algn="tl">
                  <a:srgbClr val="000000">
                    <a:alpha val="43137"/>
                  </a:srgbClr>
                </a:outerShdw>
              </a:effectLst>
              <a:latin typeface="Alexandria Medium" pitchFamily="2" charset="-78"/>
              <a:cs typeface="Alexandria Medium" pitchFamily="2" charset="-78"/>
            </a:endParaRPr>
          </a:p>
        </p:txBody>
      </p:sp>
    </p:spTree>
    <p:extLst>
      <p:ext uri="{BB962C8B-B14F-4D97-AF65-F5344CB8AC3E}">
        <p14:creationId xmlns:p14="http://schemas.microsoft.com/office/powerpoint/2010/main" val="1400063052"/>
      </p:ext>
    </p:extLst>
  </p:cSld>
  <p:clrMapOvr>
    <a:masterClrMapping/>
  </p:clrMapOvr>
  <mc:AlternateContent xmlns:mc="http://schemas.openxmlformats.org/markup-compatibility/2006" xmlns:p14="http://schemas.microsoft.com/office/powerpoint/2010/main">
    <mc:Choice Requires="p14">
      <p:transition p14:dur="10" advTm="48957"/>
    </mc:Choice>
    <mc:Fallback xmlns="">
      <p:transition advTm="48957"/>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825198" y="177184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1800" b="1">
                <a:latin typeface="Alexandria Light" pitchFamily="2" charset="-78"/>
                <a:cs typeface="Alexandria Light" pitchFamily="2" charset="-78"/>
              </a:rPr>
              <a:t>الشكل (1) يبين تطبيقات الحوسبة السحابية </a:t>
            </a:r>
            <a:endParaRPr lang="ar-SA" sz="1800" b="1" dirty="0">
              <a:latin typeface="Alexandria Light" pitchFamily="2" charset="-78"/>
              <a:cs typeface="Alexandria Light" pitchFamily="2" charset="-78"/>
            </a:endParaRPr>
          </a:p>
        </p:txBody>
      </p:sp>
      <p:sp>
        <p:nvSpPr>
          <p:cNvPr id="3" name="TextBox 2"/>
          <p:cNvSpPr txBox="1"/>
          <p:nvPr/>
        </p:nvSpPr>
        <p:spPr>
          <a:xfrm>
            <a:off x="4187287" y="804324"/>
            <a:ext cx="4088542" cy="461665"/>
          </a:xfrm>
          <a:prstGeom prst="rect">
            <a:avLst/>
          </a:prstGeom>
          <a:noFill/>
        </p:spPr>
        <p:txBody>
          <a:bodyPr wrap="square" rtlCol="0">
            <a:spAutoFit/>
          </a:bodyPr>
          <a:lstStyle/>
          <a:p>
            <a:pPr algn="ctr" rtl="1"/>
            <a:r>
              <a:rPr lang="ar-SA" sz="2400" i="0" u="none" strike="noStrike" baseline="0" dirty="0">
                <a:solidFill>
                  <a:srgbClr val="0070C0"/>
                </a:solidFill>
                <a:latin typeface="Alexandria Medium" pitchFamily="2" charset="-78"/>
                <a:cs typeface="Alexandria Medium" pitchFamily="2" charset="-78"/>
              </a:rPr>
              <a:t>خصائص الحوسبة السحابية</a:t>
            </a:r>
            <a:endParaRPr lang="ar-SA" sz="2800" dirty="0">
              <a:solidFill>
                <a:srgbClr val="0070C0"/>
              </a:solidFill>
              <a:latin typeface="Alexandria Medium" pitchFamily="2" charset="-78"/>
              <a:cs typeface="Alexandria Medium" pitchFamily="2" charset="-78"/>
            </a:endParaRPr>
          </a:p>
        </p:txBody>
      </p:sp>
      <p:sp>
        <p:nvSpPr>
          <p:cNvPr id="48" name="TextBox 47"/>
          <p:cNvSpPr txBox="1"/>
          <p:nvPr/>
        </p:nvSpPr>
        <p:spPr>
          <a:xfrm>
            <a:off x="3265756" y="1939374"/>
            <a:ext cx="7846362" cy="383438"/>
          </a:xfrm>
          <a:prstGeom prst="rect">
            <a:avLst/>
          </a:prstGeom>
          <a:noFill/>
        </p:spPr>
        <p:txBody>
          <a:bodyPr wrap="square" rtlCol="0">
            <a:spAutoFit/>
          </a:bodyPr>
          <a:lstStyle/>
          <a:p>
            <a:pPr algn="r" rtl="1">
              <a:lnSpc>
                <a:spcPts val="2520"/>
              </a:lnSpc>
              <a:spcAft>
                <a:spcPts val="1800"/>
              </a:spcAft>
            </a:pPr>
            <a:r>
              <a:rPr lang="ar-SA" sz="1600" dirty="0">
                <a:latin typeface="Alexandria Light" pitchFamily="2" charset="-78"/>
                <a:cs typeface="Alexandria Light" pitchFamily="2" charset="-78"/>
              </a:rPr>
              <a:t> </a:t>
            </a:r>
            <a:r>
              <a:rPr lang="ar-SA" sz="1600" b="0" i="0" u="none" strike="noStrike" baseline="0" dirty="0">
                <a:latin typeface="Alexandria Light" pitchFamily="2" charset="-78"/>
                <a:cs typeface="Alexandria Light" pitchFamily="2" charset="-78"/>
              </a:rPr>
              <a:t>تمتاز الحوسبة السحابية بعدد من الخصائص وهي كما يوضحها الشكل (1) الآتي</a:t>
            </a:r>
            <a:endParaRPr lang="en-US" sz="1600" dirty="0">
              <a:effectLst/>
              <a:latin typeface="Alexandria Light" pitchFamily="2" charset="-78"/>
              <a:ea typeface="Calibri" panose="020F0502020204030204" pitchFamily="34"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10" name="رسم تخطيطي 3">
            <a:extLst>
              <a:ext uri="{FF2B5EF4-FFF2-40B4-BE49-F238E27FC236}">
                <a16:creationId xmlns:a16="http://schemas.microsoft.com/office/drawing/2014/main" id="{6EF11B50-AF92-4063-B7A5-324A052E8EB0}"/>
              </a:ext>
            </a:extLst>
          </p:cNvPr>
          <p:cNvGraphicFramePr/>
          <p:nvPr>
            <p:extLst>
              <p:ext uri="{D42A27DB-BD31-4B8C-83A1-F6EECF244321}">
                <p14:modId xmlns:p14="http://schemas.microsoft.com/office/powerpoint/2010/main" val="904218287"/>
              </p:ext>
            </p:extLst>
          </p:nvPr>
        </p:nvGraphicFramePr>
        <p:xfrm>
          <a:off x="1858298" y="2654709"/>
          <a:ext cx="8643394" cy="29412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مربع نص 1">
            <a:extLst>
              <a:ext uri="{FF2B5EF4-FFF2-40B4-BE49-F238E27FC236}">
                <a16:creationId xmlns:a16="http://schemas.microsoft.com/office/drawing/2014/main" id="{AC8F57B8-6E94-4A5C-9A81-027BBE215346}"/>
              </a:ext>
            </a:extLst>
          </p:cNvPr>
          <p:cNvSpPr txBox="1"/>
          <p:nvPr/>
        </p:nvSpPr>
        <p:spPr>
          <a:xfrm rot="10800000" flipV="1">
            <a:off x="4015348" y="5745898"/>
            <a:ext cx="5172687" cy="307777"/>
          </a:xfrm>
          <a:prstGeom prst="rect">
            <a:avLst/>
          </a:prstGeom>
          <a:noFill/>
        </p:spPr>
        <p:txBody>
          <a:bodyPr wrap="square" rtlCol="1">
            <a:spAutoFit/>
          </a:bodyPr>
          <a:lstStyle/>
          <a:p>
            <a:r>
              <a:rPr lang="ar-SA" sz="1400" dirty="0">
                <a:latin typeface="Alexandria Medium" pitchFamily="2" charset="-78"/>
                <a:cs typeface="Alexandria Medium" pitchFamily="2" charset="-78"/>
              </a:rPr>
              <a:t>الشكل (1) يبين خصائص الحوسبة السحابية </a:t>
            </a:r>
          </a:p>
        </p:txBody>
      </p:sp>
    </p:spTree>
    <p:extLst>
      <p:ext uri="{BB962C8B-B14F-4D97-AF65-F5344CB8AC3E}">
        <p14:creationId xmlns:p14="http://schemas.microsoft.com/office/powerpoint/2010/main" val="2856527625"/>
      </p:ext>
    </p:extLst>
  </p:cSld>
  <p:clrMapOvr>
    <a:masterClrMapping/>
  </p:clrMapOvr>
  <mc:AlternateContent xmlns:mc="http://schemas.openxmlformats.org/markup-compatibility/2006" xmlns:p14="http://schemas.microsoft.com/office/powerpoint/2010/main">
    <mc:Choice Requires="p14">
      <p:transition p14:dur="10" advTm="21859"/>
    </mc:Choice>
    <mc:Fallback xmlns="">
      <p:transition advTm="21859"/>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582990"/>
            <a:ext cx="10812720" cy="477132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a:t>مدخلات تكنولوجيا المعلومات تشير إلى الأدوات والتقنيات التي يتم استخدامها في مجال التعليم والتدريس لتعزيز وتحسين عمليات التعلم والتواصل. تشمل هذه المدخلات الأجهزة الإلكترونية مثل الحواسيب والهواتف الذكية والأجهزة اللوحية، والبرمجيات التعليمية، والشبكات الاجتماعية، والإنترنت والموارد الإلكترونية، وتطبيقات الويب والتطبيقات المحمولة الموجهة للتعلم، والتجارب التفاعلية، وغيرها من الأدوات التقنية التي يمكن استخدامها لتعزيز عملية التعليم وتحقيق أهداف التعلم.</a:t>
            </a:r>
          </a:p>
          <a:p>
            <a:pPr algn="ctr"/>
            <a:endParaRPr lang="ar-SA" dirty="0"/>
          </a:p>
          <a:p>
            <a:pPr algn="ctr"/>
            <a:r>
              <a:rPr lang="ar-SA" dirty="0"/>
              <a:t>مصدر:</a:t>
            </a:r>
          </a:p>
          <a:p>
            <a:pPr algn="ctr"/>
            <a:r>
              <a:rPr lang="en-US" dirty="0"/>
              <a:t>ITU (International Telecommunication Union). (2018). "ICTs in Education." Retrieved from: https://www.itu.int/en/ITU-D/Statistics/Pages/publications/ict-facts-2017.aspx</a:t>
            </a:r>
          </a:p>
        </p:txBody>
      </p:sp>
      <p:sp>
        <p:nvSpPr>
          <p:cNvPr id="5" name="Rectangle 4"/>
          <p:cNvSpPr/>
          <p:nvPr/>
        </p:nvSpPr>
        <p:spPr>
          <a:xfrm>
            <a:off x="942308" y="1238864"/>
            <a:ext cx="906157" cy="862531"/>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420826" y="2040273"/>
            <a:ext cx="9426243" cy="402674"/>
          </a:xfrm>
          <a:prstGeom prst="rect">
            <a:avLst/>
          </a:prstGeom>
          <a:noFill/>
        </p:spPr>
        <p:txBody>
          <a:bodyPr wrap="square" rtlCol="0">
            <a:spAutoFit/>
          </a:bodyPr>
          <a:lstStyle/>
          <a:p>
            <a:pPr algn="just" rtl="1">
              <a:lnSpc>
                <a:spcPts val="2720"/>
              </a:lnSpc>
              <a:spcBef>
                <a:spcPts val="600"/>
              </a:spcBef>
              <a:spcAft>
                <a:spcPts val="1800"/>
              </a:spcAft>
            </a:pPr>
            <a:r>
              <a:rPr lang="ar-SA" sz="1600" dirty="0">
                <a:latin typeface="Alexandria Light" pitchFamily="2" charset="-78"/>
                <a:cs typeface="Alexandria Light" pitchFamily="2" charset="-78"/>
              </a:rPr>
              <a:t>      </a:t>
            </a: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94498" y="258325"/>
            <a:ext cx="2305141" cy="1076343"/>
          </a:xfrm>
          <a:prstGeom prst="rect">
            <a:avLst/>
          </a:prstGeom>
        </p:spPr>
      </p:pic>
      <p:sp>
        <p:nvSpPr>
          <p:cNvPr id="2" name="مربع نص 1">
            <a:extLst>
              <a:ext uri="{FF2B5EF4-FFF2-40B4-BE49-F238E27FC236}">
                <a16:creationId xmlns:a16="http://schemas.microsoft.com/office/drawing/2014/main" id="{C4364A12-B773-40FF-9ABF-33539D226A2F}"/>
              </a:ext>
            </a:extLst>
          </p:cNvPr>
          <p:cNvSpPr txBox="1"/>
          <p:nvPr/>
        </p:nvSpPr>
        <p:spPr>
          <a:xfrm>
            <a:off x="1207778" y="1735472"/>
            <a:ext cx="10172997" cy="4349139"/>
          </a:xfrm>
          <a:prstGeom prst="rect">
            <a:avLst/>
          </a:prstGeom>
          <a:noFill/>
        </p:spPr>
        <p:txBody>
          <a:bodyPr wrap="square" rtlCol="1">
            <a:spAutoFit/>
          </a:bodyPr>
          <a:lstStyle/>
          <a:p>
            <a:pPr algn="r" rtl="1">
              <a:lnSpc>
                <a:spcPct val="150000"/>
              </a:lnSpc>
              <a:spcAft>
                <a:spcPts val="1200"/>
              </a:spcAft>
            </a:pPr>
            <a:r>
              <a:rPr lang="ar-SA" sz="2000" dirty="0">
                <a:latin typeface="Alexandria Light" pitchFamily="2" charset="-78"/>
                <a:cs typeface="Alexandria Light" pitchFamily="2" charset="-78"/>
              </a:rPr>
              <a:t> </a:t>
            </a:r>
            <a:r>
              <a:rPr lang="ar-SA" sz="2000" b="0" i="0" u="none" strike="noStrike" baseline="0" dirty="0">
                <a:latin typeface="Alexandria Light" pitchFamily="2" charset="-78"/>
                <a:cs typeface="Alexandria Light" pitchFamily="2" charset="-78"/>
              </a:rPr>
              <a:t>تمتاز الحوسبة السحابية بعدد من الخصائص وهي كالتالي كما حددها:</a:t>
            </a:r>
          </a:p>
          <a:p>
            <a:pPr marL="342900" indent="-342900" algn="just" rtl="1">
              <a:lnSpc>
                <a:spcPct val="150000"/>
              </a:lnSpc>
              <a:spcAft>
                <a:spcPts val="1800"/>
              </a:spcAft>
              <a:buFont typeface="+mj-lt"/>
              <a:buAutoNum type="arabicPeriod"/>
            </a:pPr>
            <a:r>
              <a:rPr lang="ar-SA" sz="2000" b="1" i="0" u="none" strike="noStrike" baseline="0" dirty="0">
                <a:latin typeface="Alexandria Light" pitchFamily="2" charset="-78"/>
                <a:cs typeface="Alexandria Light" pitchFamily="2" charset="-78"/>
              </a:rPr>
              <a:t> </a:t>
            </a:r>
            <a:r>
              <a:rPr lang="ar-SA" sz="2000" b="1" i="0" u="none" strike="noStrike" baseline="0" dirty="0">
                <a:solidFill>
                  <a:srgbClr val="0070C0"/>
                </a:solidFill>
                <a:latin typeface="Alexandria Light" pitchFamily="2" charset="-78"/>
                <a:cs typeface="Alexandria Light" pitchFamily="2" charset="-78"/>
              </a:rPr>
              <a:t>مركزية المستخدم</a:t>
            </a:r>
            <a:r>
              <a:rPr lang="ar-SA" sz="2000" b="0" i="0" u="none" strike="noStrike" baseline="0" dirty="0">
                <a:solidFill>
                  <a:srgbClr val="0070C0"/>
                </a:solidFill>
                <a:latin typeface="Alexandria Light" pitchFamily="2" charset="-78"/>
                <a:cs typeface="Alexandria Light" pitchFamily="2" charset="-78"/>
              </a:rPr>
              <a:t>: </a:t>
            </a:r>
            <a:r>
              <a:rPr lang="ar-SA" sz="2000" b="0" i="0" u="none" strike="noStrike" baseline="0" dirty="0">
                <a:latin typeface="Alexandria Light" pitchFamily="2" charset="-78"/>
                <a:cs typeface="Alexandria Light" pitchFamily="2" charset="-78"/>
              </a:rPr>
              <a:t>وتعني أنه بمجرد اتصال المستخدم بالسحابة، فإنه يصبح مالكاً لما يخزنه عليها ويستطيع مشاركة ما يقوم بتخزينه عبر الإنترنت مع غيره من المستخدمين.</a:t>
            </a:r>
          </a:p>
          <a:p>
            <a:pPr marL="342900" indent="-342900" algn="just" rtl="1">
              <a:lnSpc>
                <a:spcPct val="150000"/>
              </a:lnSpc>
              <a:spcAft>
                <a:spcPts val="1800"/>
              </a:spcAft>
              <a:buFont typeface="+mj-lt"/>
              <a:buAutoNum type="arabicPeriod"/>
            </a:pPr>
            <a:r>
              <a:rPr lang="ar-SA" sz="2000" b="0" i="0" u="none" strike="noStrike" baseline="0" dirty="0">
                <a:latin typeface="Alexandria Light" pitchFamily="2" charset="-78"/>
                <a:cs typeface="Alexandria Light" pitchFamily="2" charset="-78"/>
              </a:rPr>
              <a:t> </a:t>
            </a:r>
            <a:r>
              <a:rPr lang="ar-SA" sz="2000" b="1" i="0" u="none" strike="noStrike" baseline="0" dirty="0">
                <a:latin typeface="Alexandria Light" pitchFamily="2" charset="-78"/>
                <a:cs typeface="Alexandria Light" pitchFamily="2" charset="-78"/>
              </a:rPr>
              <a:t> </a:t>
            </a:r>
            <a:r>
              <a:rPr lang="ar-SA" sz="2000" b="1" i="0" u="none" strike="noStrike" baseline="0" dirty="0">
                <a:solidFill>
                  <a:srgbClr val="0070C0"/>
                </a:solidFill>
                <a:latin typeface="Alexandria Light" pitchFamily="2" charset="-78"/>
                <a:cs typeface="Alexandria Light" pitchFamily="2" charset="-78"/>
              </a:rPr>
              <a:t>مركزية البنية التحتية</a:t>
            </a:r>
            <a:r>
              <a:rPr lang="ar-SA" sz="2000" b="0" i="0" u="none" strike="noStrike" baseline="0" dirty="0">
                <a:solidFill>
                  <a:srgbClr val="0070C0"/>
                </a:solidFill>
                <a:latin typeface="Alexandria Light" pitchFamily="2" charset="-78"/>
                <a:cs typeface="Alexandria Light" pitchFamily="2" charset="-78"/>
              </a:rPr>
              <a:t>: </a:t>
            </a:r>
            <a:r>
              <a:rPr lang="ar-SA" sz="2000" b="0" i="0" u="none" strike="noStrike" baseline="0" dirty="0">
                <a:latin typeface="Alexandria Light" pitchFamily="2" charset="-78"/>
                <a:cs typeface="Alexandria Light" pitchFamily="2" charset="-78"/>
              </a:rPr>
              <a:t>توفر السحابة الخوادم الضخمة التي تساعد في إجراء العمليات مما يساعد على التحرر من أعباء إنشاء وإدارة البنية التحتية.</a:t>
            </a:r>
          </a:p>
          <a:p>
            <a:pPr marL="342900" indent="-342900" algn="just" rtl="1">
              <a:lnSpc>
                <a:spcPct val="150000"/>
              </a:lnSpc>
              <a:spcAft>
                <a:spcPts val="1800"/>
              </a:spcAft>
              <a:buFont typeface="+mj-lt"/>
              <a:buAutoNum type="arabicPeriod"/>
            </a:pPr>
            <a:r>
              <a:rPr lang="ar-SA" sz="2000" b="1" i="0" u="none" strike="noStrike" baseline="0" dirty="0">
                <a:latin typeface="Alexandria Light" pitchFamily="2" charset="-78"/>
                <a:cs typeface="Alexandria Light" pitchFamily="2" charset="-78"/>
              </a:rPr>
              <a:t> </a:t>
            </a:r>
            <a:r>
              <a:rPr lang="ar-SA" sz="2000" b="1" i="0" u="none" strike="noStrike" baseline="0" dirty="0">
                <a:solidFill>
                  <a:srgbClr val="0070C0"/>
                </a:solidFill>
                <a:latin typeface="Alexandria Light" pitchFamily="2" charset="-78"/>
                <a:cs typeface="Alexandria Light" pitchFamily="2" charset="-78"/>
              </a:rPr>
              <a:t>مركزية التطبيقات والمستندات </a:t>
            </a:r>
            <a:r>
              <a:rPr lang="ar-SA" sz="2000" b="0" i="0" u="none" strike="noStrike" baseline="0" dirty="0">
                <a:latin typeface="Alexandria Light" pitchFamily="2" charset="-78"/>
                <a:cs typeface="Alexandria Light" pitchFamily="2" charset="-78"/>
              </a:rPr>
              <a:t>التي يتم تشغيلها وتخزينها وتحريرها بخوادم السحابة من خلال أي جهاز متصل بالإنترنت مما يوفر الإتاحة الدائمة، ويحق للمالك الأصلي أن يخول حق لوصول لملفاته والتعديل والحذف لمن يشاء من العملاء، وهذا يعزز التعاون بين أعضاء المجموعات.</a:t>
            </a:r>
          </a:p>
        </p:txBody>
      </p:sp>
      <p:sp>
        <p:nvSpPr>
          <p:cNvPr id="9" name="مربع نص 8">
            <a:extLst>
              <a:ext uri="{FF2B5EF4-FFF2-40B4-BE49-F238E27FC236}">
                <a16:creationId xmlns:a16="http://schemas.microsoft.com/office/drawing/2014/main" id="{9A09B2F2-C49A-4400-8642-3CD90B9AF76B}"/>
              </a:ext>
            </a:extLst>
          </p:cNvPr>
          <p:cNvSpPr txBox="1"/>
          <p:nvPr/>
        </p:nvSpPr>
        <p:spPr>
          <a:xfrm>
            <a:off x="2671793" y="934558"/>
            <a:ext cx="6097904" cy="400110"/>
          </a:xfrm>
          <a:prstGeom prst="rect">
            <a:avLst/>
          </a:prstGeom>
          <a:noFill/>
        </p:spPr>
        <p:txBody>
          <a:bodyPr wrap="square">
            <a:spAutoFit/>
          </a:bodyPr>
          <a:lstStyle/>
          <a:p>
            <a:pPr algn="ctr" rtl="1"/>
            <a:r>
              <a:rPr lang="ar-SA" sz="2000" i="0" u="none" strike="noStrike" baseline="0" dirty="0">
                <a:latin typeface="Alexandria Medium" pitchFamily="2" charset="-78"/>
                <a:cs typeface="Alexandria Medium" pitchFamily="2" charset="-78"/>
              </a:rPr>
              <a:t>خصائص الحوسبة السحابية</a:t>
            </a:r>
            <a:endParaRPr lang="ar-SA" sz="2400" dirty="0">
              <a:latin typeface="Alexandria Medium" pitchFamily="2" charset="-78"/>
              <a:cs typeface="Alexandria Medium" pitchFamily="2" charset="-78"/>
            </a:endParaRPr>
          </a:p>
        </p:txBody>
      </p:sp>
      <p:sp>
        <p:nvSpPr>
          <p:cNvPr id="10" name="Google Shape;8472;p58">
            <a:extLst>
              <a:ext uri="{FF2B5EF4-FFF2-40B4-BE49-F238E27FC236}">
                <a16:creationId xmlns:a16="http://schemas.microsoft.com/office/drawing/2014/main" id="{2D17C4C5-1FBF-4FF0-9C7B-578CDE0A858E}"/>
              </a:ext>
            </a:extLst>
          </p:cNvPr>
          <p:cNvSpPr/>
          <p:nvPr/>
        </p:nvSpPr>
        <p:spPr>
          <a:xfrm>
            <a:off x="1139256" y="1400034"/>
            <a:ext cx="512259" cy="540189"/>
          </a:xfrm>
          <a:custGeom>
            <a:avLst/>
            <a:gdLst/>
            <a:ahLst/>
            <a:cxnLst/>
            <a:rect l="l" t="t" r="r" b="b"/>
            <a:pathLst>
              <a:path w="11879" h="11878" extrusionOk="0">
                <a:moveTo>
                  <a:pt x="5892" y="693"/>
                </a:moveTo>
                <a:cubicBezTo>
                  <a:pt x="6302" y="693"/>
                  <a:pt x="6617" y="1008"/>
                  <a:pt x="6617" y="1418"/>
                </a:cubicBezTo>
                <a:cubicBezTo>
                  <a:pt x="6617" y="1796"/>
                  <a:pt x="6302" y="2111"/>
                  <a:pt x="5892" y="2111"/>
                </a:cubicBezTo>
                <a:cubicBezTo>
                  <a:pt x="5514" y="2111"/>
                  <a:pt x="5199" y="1796"/>
                  <a:pt x="5199" y="1418"/>
                </a:cubicBezTo>
                <a:cubicBezTo>
                  <a:pt x="5231" y="1008"/>
                  <a:pt x="5546" y="693"/>
                  <a:pt x="5892" y="693"/>
                </a:cubicBezTo>
                <a:close/>
                <a:moveTo>
                  <a:pt x="5892" y="2741"/>
                </a:moveTo>
                <a:cubicBezTo>
                  <a:pt x="6837" y="2741"/>
                  <a:pt x="7625" y="3529"/>
                  <a:pt x="7625" y="4505"/>
                </a:cubicBezTo>
                <a:lnTo>
                  <a:pt x="7625" y="5545"/>
                </a:lnTo>
                <a:lnTo>
                  <a:pt x="4159" y="5545"/>
                </a:lnTo>
                <a:lnTo>
                  <a:pt x="4159" y="4505"/>
                </a:lnTo>
                <a:cubicBezTo>
                  <a:pt x="4159" y="3529"/>
                  <a:pt x="4947" y="2741"/>
                  <a:pt x="5892" y="2741"/>
                </a:cubicBezTo>
                <a:close/>
                <a:moveTo>
                  <a:pt x="8381" y="5104"/>
                </a:moveTo>
                <a:cubicBezTo>
                  <a:pt x="9326" y="5356"/>
                  <a:pt x="9767" y="5703"/>
                  <a:pt x="9767" y="5892"/>
                </a:cubicBezTo>
                <a:cubicBezTo>
                  <a:pt x="9767" y="6238"/>
                  <a:pt x="8381" y="6931"/>
                  <a:pt x="5955" y="6931"/>
                </a:cubicBezTo>
                <a:cubicBezTo>
                  <a:pt x="5898" y="6932"/>
                  <a:pt x="5842" y="6932"/>
                  <a:pt x="5787" y="6932"/>
                </a:cubicBezTo>
                <a:cubicBezTo>
                  <a:pt x="3434" y="6932"/>
                  <a:pt x="2112" y="6292"/>
                  <a:pt x="2112" y="5892"/>
                </a:cubicBezTo>
                <a:cubicBezTo>
                  <a:pt x="2112" y="5703"/>
                  <a:pt x="2553" y="5388"/>
                  <a:pt x="3498" y="5104"/>
                </a:cubicBezTo>
                <a:lnTo>
                  <a:pt x="3498" y="5892"/>
                </a:lnTo>
                <a:cubicBezTo>
                  <a:pt x="3498" y="6081"/>
                  <a:pt x="3655" y="6238"/>
                  <a:pt x="3844" y="6238"/>
                </a:cubicBezTo>
                <a:lnTo>
                  <a:pt x="8034" y="6238"/>
                </a:lnTo>
                <a:cubicBezTo>
                  <a:pt x="8223" y="6238"/>
                  <a:pt x="8381" y="6081"/>
                  <a:pt x="8381" y="5892"/>
                </a:cubicBezTo>
                <a:lnTo>
                  <a:pt x="8381" y="5104"/>
                </a:lnTo>
                <a:close/>
                <a:moveTo>
                  <a:pt x="1765" y="10428"/>
                </a:moveTo>
                <a:cubicBezTo>
                  <a:pt x="2427" y="10428"/>
                  <a:pt x="2805" y="10680"/>
                  <a:pt x="2805" y="10775"/>
                </a:cubicBezTo>
                <a:cubicBezTo>
                  <a:pt x="2805" y="10869"/>
                  <a:pt x="2427" y="11121"/>
                  <a:pt x="1765" y="11121"/>
                </a:cubicBezTo>
                <a:cubicBezTo>
                  <a:pt x="1072" y="11121"/>
                  <a:pt x="694" y="10869"/>
                  <a:pt x="694" y="10775"/>
                </a:cubicBezTo>
                <a:cubicBezTo>
                  <a:pt x="694" y="10712"/>
                  <a:pt x="1072" y="10428"/>
                  <a:pt x="1765" y="10428"/>
                </a:cubicBezTo>
                <a:close/>
                <a:moveTo>
                  <a:pt x="5955" y="10428"/>
                </a:moveTo>
                <a:cubicBezTo>
                  <a:pt x="6617" y="10428"/>
                  <a:pt x="6963" y="10712"/>
                  <a:pt x="6963" y="10775"/>
                </a:cubicBezTo>
                <a:cubicBezTo>
                  <a:pt x="6963" y="10869"/>
                  <a:pt x="6617" y="11121"/>
                  <a:pt x="5955" y="11121"/>
                </a:cubicBezTo>
                <a:cubicBezTo>
                  <a:pt x="5262" y="11121"/>
                  <a:pt x="4915" y="10869"/>
                  <a:pt x="4915" y="10775"/>
                </a:cubicBezTo>
                <a:cubicBezTo>
                  <a:pt x="4915" y="10712"/>
                  <a:pt x="5262" y="10428"/>
                  <a:pt x="5955" y="10428"/>
                </a:cubicBezTo>
                <a:close/>
                <a:moveTo>
                  <a:pt x="10082" y="10428"/>
                </a:moveTo>
                <a:cubicBezTo>
                  <a:pt x="10775" y="10428"/>
                  <a:pt x="11153" y="10680"/>
                  <a:pt x="11153" y="10775"/>
                </a:cubicBezTo>
                <a:cubicBezTo>
                  <a:pt x="11153" y="10869"/>
                  <a:pt x="10775" y="11121"/>
                  <a:pt x="10082" y="11121"/>
                </a:cubicBezTo>
                <a:cubicBezTo>
                  <a:pt x="9421" y="11121"/>
                  <a:pt x="9043" y="10869"/>
                  <a:pt x="9043" y="10775"/>
                </a:cubicBezTo>
                <a:cubicBezTo>
                  <a:pt x="9043" y="10712"/>
                  <a:pt x="9421" y="10428"/>
                  <a:pt x="10082" y="10428"/>
                </a:cubicBezTo>
                <a:close/>
                <a:moveTo>
                  <a:pt x="5987" y="0"/>
                </a:moveTo>
                <a:cubicBezTo>
                  <a:pt x="5231" y="0"/>
                  <a:pt x="4600" y="630"/>
                  <a:pt x="4600" y="1355"/>
                </a:cubicBezTo>
                <a:cubicBezTo>
                  <a:pt x="4600" y="1733"/>
                  <a:pt x="4726" y="2016"/>
                  <a:pt x="4947" y="2300"/>
                </a:cubicBezTo>
                <a:cubicBezTo>
                  <a:pt x="4159" y="2710"/>
                  <a:pt x="3624" y="3497"/>
                  <a:pt x="3561" y="4442"/>
                </a:cubicBezTo>
                <a:cubicBezTo>
                  <a:pt x="2742" y="4631"/>
                  <a:pt x="1481" y="5072"/>
                  <a:pt x="1481" y="5923"/>
                </a:cubicBezTo>
                <a:cubicBezTo>
                  <a:pt x="1481" y="6679"/>
                  <a:pt x="2427" y="7120"/>
                  <a:pt x="3151" y="7309"/>
                </a:cubicBezTo>
                <a:lnTo>
                  <a:pt x="1954" y="9798"/>
                </a:lnTo>
                <a:lnTo>
                  <a:pt x="1828" y="9798"/>
                </a:lnTo>
                <a:cubicBezTo>
                  <a:pt x="851" y="9798"/>
                  <a:pt x="64" y="10239"/>
                  <a:pt x="64" y="10806"/>
                </a:cubicBezTo>
                <a:cubicBezTo>
                  <a:pt x="1" y="11373"/>
                  <a:pt x="725" y="11846"/>
                  <a:pt x="1765" y="11846"/>
                </a:cubicBezTo>
                <a:cubicBezTo>
                  <a:pt x="2679" y="11846"/>
                  <a:pt x="3498" y="11436"/>
                  <a:pt x="3498" y="10806"/>
                </a:cubicBezTo>
                <a:cubicBezTo>
                  <a:pt x="3498" y="10334"/>
                  <a:pt x="3057" y="10019"/>
                  <a:pt x="2584" y="9924"/>
                </a:cubicBezTo>
                <a:lnTo>
                  <a:pt x="3781" y="7498"/>
                </a:lnTo>
                <a:cubicBezTo>
                  <a:pt x="4317" y="7624"/>
                  <a:pt x="4947" y="7656"/>
                  <a:pt x="5577" y="7719"/>
                </a:cubicBezTo>
                <a:lnTo>
                  <a:pt x="5577" y="9830"/>
                </a:lnTo>
                <a:cubicBezTo>
                  <a:pt x="4947" y="9924"/>
                  <a:pt x="4222" y="10239"/>
                  <a:pt x="4222" y="10869"/>
                </a:cubicBezTo>
                <a:cubicBezTo>
                  <a:pt x="4222" y="11499"/>
                  <a:pt x="5041" y="11877"/>
                  <a:pt x="5955" y="11877"/>
                </a:cubicBezTo>
                <a:cubicBezTo>
                  <a:pt x="6837" y="11877"/>
                  <a:pt x="7688" y="11499"/>
                  <a:pt x="7688" y="10869"/>
                </a:cubicBezTo>
                <a:cubicBezTo>
                  <a:pt x="7688" y="10239"/>
                  <a:pt x="6932" y="9924"/>
                  <a:pt x="6302" y="9830"/>
                </a:cubicBezTo>
                <a:lnTo>
                  <a:pt x="6302" y="7719"/>
                </a:lnTo>
                <a:cubicBezTo>
                  <a:pt x="6932" y="7719"/>
                  <a:pt x="7562" y="7624"/>
                  <a:pt x="8097" y="7498"/>
                </a:cubicBezTo>
                <a:lnTo>
                  <a:pt x="9295" y="9924"/>
                </a:lnTo>
                <a:cubicBezTo>
                  <a:pt x="8822" y="10082"/>
                  <a:pt x="8381" y="10334"/>
                  <a:pt x="8381" y="10806"/>
                </a:cubicBezTo>
                <a:cubicBezTo>
                  <a:pt x="8381" y="11436"/>
                  <a:pt x="9200" y="11846"/>
                  <a:pt x="10114" y="11846"/>
                </a:cubicBezTo>
                <a:cubicBezTo>
                  <a:pt x="11090" y="11846"/>
                  <a:pt x="11878" y="11405"/>
                  <a:pt x="11878" y="10806"/>
                </a:cubicBezTo>
                <a:cubicBezTo>
                  <a:pt x="11878" y="10239"/>
                  <a:pt x="11153" y="9798"/>
                  <a:pt x="10114" y="9798"/>
                </a:cubicBezTo>
                <a:lnTo>
                  <a:pt x="9988" y="9798"/>
                </a:lnTo>
                <a:lnTo>
                  <a:pt x="8822" y="7309"/>
                </a:lnTo>
                <a:cubicBezTo>
                  <a:pt x="9515" y="7120"/>
                  <a:pt x="10460" y="6679"/>
                  <a:pt x="10460" y="5923"/>
                </a:cubicBezTo>
                <a:cubicBezTo>
                  <a:pt x="10460" y="5072"/>
                  <a:pt x="9200" y="4631"/>
                  <a:pt x="8381" y="4442"/>
                </a:cubicBezTo>
                <a:cubicBezTo>
                  <a:pt x="8350" y="3497"/>
                  <a:pt x="7782" y="2710"/>
                  <a:pt x="6995" y="2300"/>
                </a:cubicBezTo>
                <a:cubicBezTo>
                  <a:pt x="7247" y="2080"/>
                  <a:pt x="7341" y="1764"/>
                  <a:pt x="7341" y="1355"/>
                </a:cubicBezTo>
                <a:cubicBezTo>
                  <a:pt x="7341" y="630"/>
                  <a:pt x="6711" y="0"/>
                  <a:pt x="5987" y="0"/>
                </a:cubicBezTo>
                <a:close/>
              </a:path>
            </a:pathLst>
          </a:custGeom>
          <a:solidFill>
            <a:srgbClr val="5F7D95"/>
          </a:solidFill>
          <a:ln>
            <a:solidFill>
              <a:schemeClr val="bg1"/>
            </a:solidFill>
          </a:ln>
        </p:spPr>
        <p:txBody>
          <a:bodyPr spcFirstLastPara="1" wrap="square" lIns="121900" tIns="121900" rIns="121900" bIns="121900" anchor="ctr" anchorCtr="0">
            <a:noAutofit/>
          </a:bodyPr>
          <a:lstStyle/>
          <a:p>
            <a:endParaRPr sz="1865" dirty="0"/>
          </a:p>
        </p:txBody>
      </p:sp>
    </p:spTree>
    <p:extLst>
      <p:ext uri="{BB962C8B-B14F-4D97-AF65-F5344CB8AC3E}">
        <p14:creationId xmlns:p14="http://schemas.microsoft.com/office/powerpoint/2010/main" val="2886993411"/>
      </p:ext>
    </p:extLst>
  </p:cSld>
  <p:clrMapOvr>
    <a:masterClrMapping/>
  </p:clrMapOvr>
  <mc:AlternateContent xmlns:mc="http://schemas.openxmlformats.org/markup-compatibility/2006" xmlns:p14="http://schemas.microsoft.com/office/powerpoint/2010/main">
    <mc:Choice Requires="p14">
      <p:transition p14:dur="10" advTm="130784"/>
    </mc:Choice>
    <mc:Fallback xmlns="">
      <p:transition advTm="130784"/>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3977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a:t>مدخلات تكنولوجيا المعلومات تشير إلى الأدوات والتقنيات التي يتم استخدامها في مجال التعليم والتدريس لتعزيز وتحسين عمليات التعلم والتواصل. تشمل هذه المدخلات الأجهزة الإلكترونية مثل الحواسيب والهواتف الذكية والأجهزة اللوحية، والبرمجيات التعليمية، والشبكات الاجتماعية، والإنترنت والموارد الإلكترونية، وتطبيقات الويب والتطبيقات المحمولة الموجهة للتعلم، والتجارب التفاعلية، وغيرها من الأدوات التقنية التي يمكن استخدامها لتعزيز عملية التعليم وتحقيق أهداف التعلم.</a:t>
            </a:r>
          </a:p>
          <a:p>
            <a:pPr algn="ctr"/>
            <a:endParaRPr lang="ar-SA" dirty="0"/>
          </a:p>
          <a:p>
            <a:pPr algn="ctr"/>
            <a:r>
              <a:rPr lang="ar-SA" dirty="0"/>
              <a:t>مصدر:</a:t>
            </a:r>
          </a:p>
          <a:p>
            <a:pPr algn="ctr"/>
            <a:r>
              <a:rPr lang="en-US" dirty="0"/>
              <a:t>ITU (International Telecommunication Union). (2018). "ICTs in Education." Retrieved from: https://www.itu.int/en/ITU-D/Statistics/Pages/publications/ict-facts-2017.aspx</a:t>
            </a:r>
          </a:p>
        </p:txBody>
      </p:sp>
      <p:sp>
        <p:nvSpPr>
          <p:cNvPr id="5" name="Rectangle 4"/>
          <p:cNvSpPr/>
          <p:nvPr/>
        </p:nvSpPr>
        <p:spPr>
          <a:xfrm>
            <a:off x="942309" y="1334668"/>
            <a:ext cx="957890" cy="76672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420826" y="2040273"/>
            <a:ext cx="9426243" cy="402674"/>
          </a:xfrm>
          <a:prstGeom prst="rect">
            <a:avLst/>
          </a:prstGeom>
          <a:noFill/>
        </p:spPr>
        <p:txBody>
          <a:bodyPr wrap="square" rtlCol="0">
            <a:spAutoFit/>
          </a:bodyPr>
          <a:lstStyle/>
          <a:p>
            <a:pPr algn="just" rtl="1">
              <a:lnSpc>
                <a:spcPts val="2720"/>
              </a:lnSpc>
              <a:spcBef>
                <a:spcPts val="600"/>
              </a:spcBef>
              <a:spcAft>
                <a:spcPts val="1800"/>
              </a:spcAft>
            </a:pPr>
            <a:r>
              <a:rPr lang="ar-SA" sz="1600" dirty="0">
                <a:latin typeface="Alexandria Light" pitchFamily="2" charset="-78"/>
                <a:cs typeface="Alexandria Light" pitchFamily="2" charset="-78"/>
              </a:rPr>
              <a:t>      </a:t>
            </a: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4364A12-B773-40FF-9ABF-33539D226A2F}"/>
              </a:ext>
            </a:extLst>
          </p:cNvPr>
          <p:cNvSpPr txBox="1"/>
          <p:nvPr/>
        </p:nvSpPr>
        <p:spPr>
          <a:xfrm>
            <a:off x="668594" y="1705976"/>
            <a:ext cx="10741678" cy="4062651"/>
          </a:xfrm>
          <a:prstGeom prst="rect">
            <a:avLst/>
          </a:prstGeom>
          <a:noFill/>
        </p:spPr>
        <p:txBody>
          <a:bodyPr wrap="square" rtlCol="1">
            <a:spAutoFit/>
          </a:bodyPr>
          <a:lstStyle/>
          <a:p>
            <a:pPr algn="r" rtl="1">
              <a:lnSpc>
                <a:spcPct val="200000"/>
              </a:lnSpc>
              <a:spcAft>
                <a:spcPts val="1800"/>
              </a:spcAft>
            </a:pPr>
            <a:r>
              <a:rPr lang="ar-SA" b="1" i="0" u="none" strike="noStrike" baseline="0" dirty="0">
                <a:latin typeface="Alexandria Light" pitchFamily="2" charset="-78"/>
                <a:cs typeface="Alexandria Light" pitchFamily="2" charset="-78"/>
              </a:rPr>
              <a:t>4.  طاقة الحوسبة</a:t>
            </a:r>
            <a:r>
              <a:rPr lang="ar-SA" b="0" i="0" u="none" strike="noStrike" baseline="0" dirty="0">
                <a:latin typeface="Alexandria Light" pitchFamily="2" charset="-78"/>
                <a:cs typeface="Alexandria Light" pitchFamily="2" charset="-78"/>
              </a:rPr>
              <a:t>: يتيح ارتباط آلف من الأجهزة والخوادم معاً.</a:t>
            </a:r>
          </a:p>
          <a:p>
            <a:pPr marL="342900" indent="-342900" algn="r" rtl="1">
              <a:lnSpc>
                <a:spcPct val="200000"/>
              </a:lnSpc>
              <a:spcAft>
                <a:spcPts val="1800"/>
              </a:spcAft>
              <a:buFont typeface="+mj-lt"/>
              <a:buAutoNum type="arabicPeriod" startAt="5"/>
            </a:pPr>
            <a:r>
              <a:rPr lang="ar-SA" b="1" i="0" u="none" strike="noStrike" baseline="0" dirty="0">
                <a:latin typeface="Alexandria Light" pitchFamily="2" charset="-78"/>
                <a:cs typeface="Alexandria Light" pitchFamily="2" charset="-78"/>
              </a:rPr>
              <a:t>الوصول</a:t>
            </a:r>
            <a:r>
              <a:rPr lang="ar-SA" b="0" i="0" u="none" strike="noStrike" baseline="0" dirty="0">
                <a:latin typeface="Alexandria Light" pitchFamily="2" charset="-78"/>
                <a:cs typeface="Alexandria Light" pitchFamily="2" charset="-78"/>
              </a:rPr>
              <a:t>: يتيح تخزين البيانات في السحابة واسترداد المزيد من المعلومات من عدد مختلف من المستودعات.</a:t>
            </a:r>
            <a:endParaRPr lang="ar-SA" dirty="0">
              <a:solidFill>
                <a:srgbClr val="212529"/>
              </a:solidFill>
              <a:effectLst/>
              <a:latin typeface="Alexandria Light" pitchFamily="2" charset="-78"/>
              <a:ea typeface="Times New Roman" panose="02020603050405020304" pitchFamily="18" charset="0"/>
              <a:cs typeface="Alexandria Light" pitchFamily="2" charset="-78"/>
            </a:endParaRPr>
          </a:p>
          <a:p>
            <a:pPr marL="342900" indent="-342900" algn="r" rtl="1">
              <a:lnSpc>
                <a:spcPct val="200000"/>
              </a:lnSpc>
              <a:spcAft>
                <a:spcPts val="1800"/>
              </a:spcAft>
              <a:buFont typeface="+mj-lt"/>
              <a:buAutoNum type="arabicPeriod" startAt="5"/>
            </a:pPr>
            <a:r>
              <a:rPr lang="ar-SA" b="1" dirty="0">
                <a:latin typeface="Alexandria Light" pitchFamily="2" charset="-78"/>
                <a:cs typeface="Alexandria Light" pitchFamily="2" charset="-78"/>
              </a:rPr>
              <a:t>الذكاء</a:t>
            </a:r>
            <a:r>
              <a:rPr lang="ar-SA" dirty="0">
                <a:latin typeface="Alexandria Light" pitchFamily="2" charset="-78"/>
                <a:cs typeface="Alexandria Light" pitchFamily="2" charset="-78"/>
              </a:rPr>
              <a:t> وهو مطلب لاستخراج وتحليل البيانات الضخمة المخزنة على مختلف خوادم السحابة.</a:t>
            </a:r>
          </a:p>
          <a:p>
            <a:pPr algn="r" rtl="1">
              <a:lnSpc>
                <a:spcPct val="200000"/>
              </a:lnSpc>
              <a:spcAft>
                <a:spcPts val="1800"/>
              </a:spcAft>
            </a:pPr>
            <a:r>
              <a:rPr lang="ar-SA" dirty="0">
                <a:latin typeface="Alexandria Light" pitchFamily="2" charset="-78"/>
                <a:cs typeface="Alexandria Light" pitchFamily="2" charset="-78"/>
              </a:rPr>
              <a:t> 7.  </a:t>
            </a:r>
            <a:r>
              <a:rPr lang="ar-SA" b="1" dirty="0">
                <a:latin typeface="Alexandria Light" pitchFamily="2" charset="-78"/>
                <a:cs typeface="Alexandria Light" pitchFamily="2" charset="-78"/>
              </a:rPr>
              <a:t>البرمجة</a:t>
            </a:r>
            <a:r>
              <a:rPr lang="ar-SA" dirty="0">
                <a:latin typeface="Alexandria Light" pitchFamily="2" charset="-78"/>
                <a:cs typeface="Alexandria Light" pitchFamily="2" charset="-78"/>
              </a:rPr>
              <a:t> وهي مطلب أساسي عند التعامل مع العديد من المهام الضرورية بالسحابة، مثل حماية أمن المعلومات</a:t>
            </a:r>
            <a:r>
              <a:rPr lang="ar-SA" b="0" i="0" u="none" strike="noStrike" baseline="0" dirty="0">
                <a:latin typeface="Simplified Arabic" panose="02020603050405020304" pitchFamily="18" charset="-78"/>
                <a:cs typeface="Simplified Arabic" panose="02020603050405020304" pitchFamily="18" charset="-78"/>
              </a:rPr>
              <a:t>. 				</a:t>
            </a:r>
          </a:p>
          <a:p>
            <a:pPr algn="r" rtl="1">
              <a:spcAft>
                <a:spcPts val="1800"/>
              </a:spcAft>
            </a:pPr>
            <a:r>
              <a:rPr lang="ar-SA" b="0" i="0" u="none" strike="noStrike" baseline="0" dirty="0">
                <a:solidFill>
                  <a:srgbClr val="00B0F0"/>
                </a:solidFill>
                <a:latin typeface="Alexandria Light" pitchFamily="2" charset="-78"/>
                <a:cs typeface="Alexandria Light" pitchFamily="2" charset="-78"/>
              </a:rPr>
              <a:t>				والسؤال هو </a:t>
            </a:r>
            <a:r>
              <a:rPr lang="ar-SA" dirty="0">
                <a:solidFill>
                  <a:srgbClr val="00B0F0"/>
                </a:solidFill>
                <a:latin typeface="Alexandria Light" pitchFamily="2" charset="-78"/>
                <a:cs typeface="Alexandria Light" pitchFamily="2" charset="-78"/>
              </a:rPr>
              <a:t>ما </a:t>
            </a:r>
            <a:r>
              <a:rPr lang="ar-SA" dirty="0">
                <a:solidFill>
                  <a:srgbClr val="00B0F0"/>
                </a:solidFill>
                <a:latin typeface="Alexandria Light" pitchFamily="2" charset="-78"/>
                <a:ea typeface="Calibri" panose="020F0502020204030204" pitchFamily="34" charset="0"/>
                <a:cs typeface="Alexandria Light" pitchFamily="2" charset="-78"/>
              </a:rPr>
              <a:t>تطبيقات الحوسبة السحابية</a:t>
            </a:r>
            <a:r>
              <a:rPr lang="ar-SA" dirty="0">
                <a:solidFill>
                  <a:srgbClr val="00B0F0"/>
                </a:solidFill>
                <a:latin typeface="Alexandria Light" pitchFamily="2" charset="-78"/>
                <a:cs typeface="Alexandria Light" pitchFamily="2" charset="-78"/>
              </a:rPr>
              <a:t>؟</a:t>
            </a:r>
            <a:endParaRPr lang="ar-SA" dirty="0">
              <a:latin typeface="Alexandria Light" pitchFamily="2" charset="-78"/>
              <a:cs typeface="Alexandria Light" pitchFamily="2" charset="-78"/>
            </a:endParaRPr>
          </a:p>
        </p:txBody>
      </p:sp>
      <p:sp>
        <p:nvSpPr>
          <p:cNvPr id="9" name="مربع نص 8">
            <a:extLst>
              <a:ext uri="{FF2B5EF4-FFF2-40B4-BE49-F238E27FC236}">
                <a16:creationId xmlns:a16="http://schemas.microsoft.com/office/drawing/2014/main" id="{9A09B2F2-C49A-4400-8642-3CD90B9AF76B}"/>
              </a:ext>
            </a:extLst>
          </p:cNvPr>
          <p:cNvSpPr txBox="1"/>
          <p:nvPr/>
        </p:nvSpPr>
        <p:spPr>
          <a:xfrm>
            <a:off x="2671793" y="934558"/>
            <a:ext cx="6097904" cy="400110"/>
          </a:xfrm>
          <a:prstGeom prst="rect">
            <a:avLst/>
          </a:prstGeom>
          <a:noFill/>
        </p:spPr>
        <p:txBody>
          <a:bodyPr wrap="square">
            <a:spAutoFit/>
          </a:bodyPr>
          <a:lstStyle/>
          <a:p>
            <a:pPr algn="ctr" rtl="1"/>
            <a:r>
              <a:rPr lang="ar-SA" sz="2000" i="0" u="none" strike="noStrike" baseline="0" dirty="0">
                <a:latin typeface="Alexandria Medium" pitchFamily="2" charset="-78"/>
                <a:cs typeface="Alexandria Medium" pitchFamily="2" charset="-78"/>
              </a:rPr>
              <a:t>خصائص الحوسبة السحابية</a:t>
            </a:r>
            <a:endParaRPr lang="ar-SA" sz="2400" dirty="0">
              <a:latin typeface="Alexandria Medium" pitchFamily="2" charset="-78"/>
              <a:cs typeface="Alexandria Medium" pitchFamily="2" charset="-78"/>
            </a:endParaRPr>
          </a:p>
        </p:txBody>
      </p:sp>
      <p:sp>
        <p:nvSpPr>
          <p:cNvPr id="10" name="Google Shape;8472;p58">
            <a:extLst>
              <a:ext uri="{FF2B5EF4-FFF2-40B4-BE49-F238E27FC236}">
                <a16:creationId xmlns:a16="http://schemas.microsoft.com/office/drawing/2014/main" id="{794EB6B4-4B7B-45E5-A315-22BEEB8CAA2C}"/>
              </a:ext>
            </a:extLst>
          </p:cNvPr>
          <p:cNvSpPr/>
          <p:nvPr/>
        </p:nvSpPr>
        <p:spPr>
          <a:xfrm>
            <a:off x="1132395" y="3391343"/>
            <a:ext cx="576862" cy="594916"/>
          </a:xfrm>
          <a:custGeom>
            <a:avLst/>
            <a:gdLst/>
            <a:ahLst/>
            <a:cxnLst/>
            <a:rect l="l" t="t" r="r" b="b"/>
            <a:pathLst>
              <a:path w="11879" h="11878" extrusionOk="0">
                <a:moveTo>
                  <a:pt x="5892" y="693"/>
                </a:moveTo>
                <a:cubicBezTo>
                  <a:pt x="6302" y="693"/>
                  <a:pt x="6617" y="1008"/>
                  <a:pt x="6617" y="1418"/>
                </a:cubicBezTo>
                <a:cubicBezTo>
                  <a:pt x="6617" y="1796"/>
                  <a:pt x="6302" y="2111"/>
                  <a:pt x="5892" y="2111"/>
                </a:cubicBezTo>
                <a:cubicBezTo>
                  <a:pt x="5514" y="2111"/>
                  <a:pt x="5199" y="1796"/>
                  <a:pt x="5199" y="1418"/>
                </a:cubicBezTo>
                <a:cubicBezTo>
                  <a:pt x="5231" y="1008"/>
                  <a:pt x="5546" y="693"/>
                  <a:pt x="5892" y="693"/>
                </a:cubicBezTo>
                <a:close/>
                <a:moveTo>
                  <a:pt x="5892" y="2741"/>
                </a:moveTo>
                <a:cubicBezTo>
                  <a:pt x="6837" y="2741"/>
                  <a:pt x="7625" y="3529"/>
                  <a:pt x="7625" y="4505"/>
                </a:cubicBezTo>
                <a:lnTo>
                  <a:pt x="7625" y="5545"/>
                </a:lnTo>
                <a:lnTo>
                  <a:pt x="4159" y="5545"/>
                </a:lnTo>
                <a:lnTo>
                  <a:pt x="4159" y="4505"/>
                </a:lnTo>
                <a:cubicBezTo>
                  <a:pt x="4159" y="3529"/>
                  <a:pt x="4947" y="2741"/>
                  <a:pt x="5892" y="2741"/>
                </a:cubicBezTo>
                <a:close/>
                <a:moveTo>
                  <a:pt x="8381" y="5104"/>
                </a:moveTo>
                <a:cubicBezTo>
                  <a:pt x="9326" y="5356"/>
                  <a:pt x="9767" y="5703"/>
                  <a:pt x="9767" y="5892"/>
                </a:cubicBezTo>
                <a:cubicBezTo>
                  <a:pt x="9767" y="6238"/>
                  <a:pt x="8381" y="6931"/>
                  <a:pt x="5955" y="6931"/>
                </a:cubicBezTo>
                <a:cubicBezTo>
                  <a:pt x="5898" y="6932"/>
                  <a:pt x="5842" y="6932"/>
                  <a:pt x="5787" y="6932"/>
                </a:cubicBezTo>
                <a:cubicBezTo>
                  <a:pt x="3434" y="6932"/>
                  <a:pt x="2112" y="6292"/>
                  <a:pt x="2112" y="5892"/>
                </a:cubicBezTo>
                <a:cubicBezTo>
                  <a:pt x="2112" y="5703"/>
                  <a:pt x="2553" y="5388"/>
                  <a:pt x="3498" y="5104"/>
                </a:cubicBezTo>
                <a:lnTo>
                  <a:pt x="3498" y="5892"/>
                </a:lnTo>
                <a:cubicBezTo>
                  <a:pt x="3498" y="6081"/>
                  <a:pt x="3655" y="6238"/>
                  <a:pt x="3844" y="6238"/>
                </a:cubicBezTo>
                <a:lnTo>
                  <a:pt x="8034" y="6238"/>
                </a:lnTo>
                <a:cubicBezTo>
                  <a:pt x="8223" y="6238"/>
                  <a:pt x="8381" y="6081"/>
                  <a:pt x="8381" y="5892"/>
                </a:cubicBezTo>
                <a:lnTo>
                  <a:pt x="8381" y="5104"/>
                </a:lnTo>
                <a:close/>
                <a:moveTo>
                  <a:pt x="1765" y="10428"/>
                </a:moveTo>
                <a:cubicBezTo>
                  <a:pt x="2427" y="10428"/>
                  <a:pt x="2805" y="10680"/>
                  <a:pt x="2805" y="10775"/>
                </a:cubicBezTo>
                <a:cubicBezTo>
                  <a:pt x="2805" y="10869"/>
                  <a:pt x="2427" y="11121"/>
                  <a:pt x="1765" y="11121"/>
                </a:cubicBezTo>
                <a:cubicBezTo>
                  <a:pt x="1072" y="11121"/>
                  <a:pt x="694" y="10869"/>
                  <a:pt x="694" y="10775"/>
                </a:cubicBezTo>
                <a:cubicBezTo>
                  <a:pt x="694" y="10712"/>
                  <a:pt x="1072" y="10428"/>
                  <a:pt x="1765" y="10428"/>
                </a:cubicBezTo>
                <a:close/>
                <a:moveTo>
                  <a:pt x="5955" y="10428"/>
                </a:moveTo>
                <a:cubicBezTo>
                  <a:pt x="6617" y="10428"/>
                  <a:pt x="6963" y="10712"/>
                  <a:pt x="6963" y="10775"/>
                </a:cubicBezTo>
                <a:cubicBezTo>
                  <a:pt x="6963" y="10869"/>
                  <a:pt x="6617" y="11121"/>
                  <a:pt x="5955" y="11121"/>
                </a:cubicBezTo>
                <a:cubicBezTo>
                  <a:pt x="5262" y="11121"/>
                  <a:pt x="4915" y="10869"/>
                  <a:pt x="4915" y="10775"/>
                </a:cubicBezTo>
                <a:cubicBezTo>
                  <a:pt x="4915" y="10712"/>
                  <a:pt x="5262" y="10428"/>
                  <a:pt x="5955" y="10428"/>
                </a:cubicBezTo>
                <a:close/>
                <a:moveTo>
                  <a:pt x="10082" y="10428"/>
                </a:moveTo>
                <a:cubicBezTo>
                  <a:pt x="10775" y="10428"/>
                  <a:pt x="11153" y="10680"/>
                  <a:pt x="11153" y="10775"/>
                </a:cubicBezTo>
                <a:cubicBezTo>
                  <a:pt x="11153" y="10869"/>
                  <a:pt x="10775" y="11121"/>
                  <a:pt x="10082" y="11121"/>
                </a:cubicBezTo>
                <a:cubicBezTo>
                  <a:pt x="9421" y="11121"/>
                  <a:pt x="9043" y="10869"/>
                  <a:pt x="9043" y="10775"/>
                </a:cubicBezTo>
                <a:cubicBezTo>
                  <a:pt x="9043" y="10712"/>
                  <a:pt x="9421" y="10428"/>
                  <a:pt x="10082" y="10428"/>
                </a:cubicBezTo>
                <a:close/>
                <a:moveTo>
                  <a:pt x="5987" y="0"/>
                </a:moveTo>
                <a:cubicBezTo>
                  <a:pt x="5231" y="0"/>
                  <a:pt x="4600" y="630"/>
                  <a:pt x="4600" y="1355"/>
                </a:cubicBezTo>
                <a:cubicBezTo>
                  <a:pt x="4600" y="1733"/>
                  <a:pt x="4726" y="2016"/>
                  <a:pt x="4947" y="2300"/>
                </a:cubicBezTo>
                <a:cubicBezTo>
                  <a:pt x="4159" y="2710"/>
                  <a:pt x="3624" y="3497"/>
                  <a:pt x="3561" y="4442"/>
                </a:cubicBezTo>
                <a:cubicBezTo>
                  <a:pt x="2742" y="4631"/>
                  <a:pt x="1481" y="5072"/>
                  <a:pt x="1481" y="5923"/>
                </a:cubicBezTo>
                <a:cubicBezTo>
                  <a:pt x="1481" y="6679"/>
                  <a:pt x="2427" y="7120"/>
                  <a:pt x="3151" y="7309"/>
                </a:cubicBezTo>
                <a:lnTo>
                  <a:pt x="1954" y="9798"/>
                </a:lnTo>
                <a:lnTo>
                  <a:pt x="1828" y="9798"/>
                </a:lnTo>
                <a:cubicBezTo>
                  <a:pt x="851" y="9798"/>
                  <a:pt x="64" y="10239"/>
                  <a:pt x="64" y="10806"/>
                </a:cubicBezTo>
                <a:cubicBezTo>
                  <a:pt x="1" y="11373"/>
                  <a:pt x="725" y="11846"/>
                  <a:pt x="1765" y="11846"/>
                </a:cubicBezTo>
                <a:cubicBezTo>
                  <a:pt x="2679" y="11846"/>
                  <a:pt x="3498" y="11436"/>
                  <a:pt x="3498" y="10806"/>
                </a:cubicBezTo>
                <a:cubicBezTo>
                  <a:pt x="3498" y="10334"/>
                  <a:pt x="3057" y="10019"/>
                  <a:pt x="2584" y="9924"/>
                </a:cubicBezTo>
                <a:lnTo>
                  <a:pt x="3781" y="7498"/>
                </a:lnTo>
                <a:cubicBezTo>
                  <a:pt x="4317" y="7624"/>
                  <a:pt x="4947" y="7656"/>
                  <a:pt x="5577" y="7719"/>
                </a:cubicBezTo>
                <a:lnTo>
                  <a:pt x="5577" y="9830"/>
                </a:lnTo>
                <a:cubicBezTo>
                  <a:pt x="4947" y="9924"/>
                  <a:pt x="4222" y="10239"/>
                  <a:pt x="4222" y="10869"/>
                </a:cubicBezTo>
                <a:cubicBezTo>
                  <a:pt x="4222" y="11499"/>
                  <a:pt x="5041" y="11877"/>
                  <a:pt x="5955" y="11877"/>
                </a:cubicBezTo>
                <a:cubicBezTo>
                  <a:pt x="6837" y="11877"/>
                  <a:pt x="7688" y="11499"/>
                  <a:pt x="7688" y="10869"/>
                </a:cubicBezTo>
                <a:cubicBezTo>
                  <a:pt x="7688" y="10239"/>
                  <a:pt x="6932" y="9924"/>
                  <a:pt x="6302" y="9830"/>
                </a:cubicBezTo>
                <a:lnTo>
                  <a:pt x="6302" y="7719"/>
                </a:lnTo>
                <a:cubicBezTo>
                  <a:pt x="6932" y="7719"/>
                  <a:pt x="7562" y="7624"/>
                  <a:pt x="8097" y="7498"/>
                </a:cubicBezTo>
                <a:lnTo>
                  <a:pt x="9295" y="9924"/>
                </a:lnTo>
                <a:cubicBezTo>
                  <a:pt x="8822" y="10082"/>
                  <a:pt x="8381" y="10334"/>
                  <a:pt x="8381" y="10806"/>
                </a:cubicBezTo>
                <a:cubicBezTo>
                  <a:pt x="8381" y="11436"/>
                  <a:pt x="9200" y="11846"/>
                  <a:pt x="10114" y="11846"/>
                </a:cubicBezTo>
                <a:cubicBezTo>
                  <a:pt x="11090" y="11846"/>
                  <a:pt x="11878" y="11405"/>
                  <a:pt x="11878" y="10806"/>
                </a:cubicBezTo>
                <a:cubicBezTo>
                  <a:pt x="11878" y="10239"/>
                  <a:pt x="11153" y="9798"/>
                  <a:pt x="10114" y="9798"/>
                </a:cubicBezTo>
                <a:lnTo>
                  <a:pt x="9988" y="9798"/>
                </a:lnTo>
                <a:lnTo>
                  <a:pt x="8822" y="7309"/>
                </a:lnTo>
                <a:cubicBezTo>
                  <a:pt x="9515" y="7120"/>
                  <a:pt x="10460" y="6679"/>
                  <a:pt x="10460" y="5923"/>
                </a:cubicBezTo>
                <a:cubicBezTo>
                  <a:pt x="10460" y="5072"/>
                  <a:pt x="9200" y="4631"/>
                  <a:pt x="8381" y="4442"/>
                </a:cubicBezTo>
                <a:cubicBezTo>
                  <a:pt x="8350" y="3497"/>
                  <a:pt x="7782" y="2710"/>
                  <a:pt x="6995" y="2300"/>
                </a:cubicBezTo>
                <a:cubicBezTo>
                  <a:pt x="7247" y="2080"/>
                  <a:pt x="7341" y="1764"/>
                  <a:pt x="7341" y="1355"/>
                </a:cubicBezTo>
                <a:cubicBezTo>
                  <a:pt x="7341" y="630"/>
                  <a:pt x="6711" y="0"/>
                  <a:pt x="5987"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nvGrpSpPr>
          <p:cNvPr id="11" name="Google Shape;6237;p53">
            <a:extLst>
              <a:ext uri="{FF2B5EF4-FFF2-40B4-BE49-F238E27FC236}">
                <a16:creationId xmlns:a16="http://schemas.microsoft.com/office/drawing/2014/main" id="{14D89A68-1120-4652-80CE-FE8AE27FFB67}"/>
              </a:ext>
            </a:extLst>
          </p:cNvPr>
          <p:cNvGrpSpPr/>
          <p:nvPr/>
        </p:nvGrpSpPr>
        <p:grpSpPr>
          <a:xfrm>
            <a:off x="1900198" y="5378179"/>
            <a:ext cx="445375" cy="445375"/>
            <a:chOff x="-34776500" y="2631825"/>
            <a:chExt cx="291450" cy="291450"/>
          </a:xfrm>
          <a:solidFill>
            <a:srgbClr val="00B0F0"/>
          </a:solidFill>
        </p:grpSpPr>
        <p:sp>
          <p:nvSpPr>
            <p:cNvPr id="12" name="Google Shape;6238;p53">
              <a:extLst>
                <a:ext uri="{FF2B5EF4-FFF2-40B4-BE49-F238E27FC236}">
                  <a16:creationId xmlns:a16="http://schemas.microsoft.com/office/drawing/2014/main" id="{73727FDD-7148-4996-91CB-8800073E1AF6}"/>
                </a:ext>
              </a:extLst>
            </p:cNvPr>
            <p:cNvSpPr/>
            <p:nvPr/>
          </p:nvSpPr>
          <p:spPr>
            <a:xfrm>
              <a:off x="-34691425" y="2666500"/>
              <a:ext cx="120525" cy="154400"/>
            </a:xfrm>
            <a:custGeom>
              <a:avLst/>
              <a:gdLst/>
              <a:ahLst/>
              <a:cxnLst/>
              <a:rect l="l" t="t" r="r" b="b"/>
              <a:pathLst>
                <a:path w="4821" h="6176" extrusionOk="0">
                  <a:moveTo>
                    <a:pt x="2331" y="693"/>
                  </a:moveTo>
                  <a:cubicBezTo>
                    <a:pt x="3277" y="693"/>
                    <a:pt x="4033" y="1449"/>
                    <a:pt x="4033" y="2394"/>
                  </a:cubicBezTo>
                  <a:cubicBezTo>
                    <a:pt x="4096" y="2899"/>
                    <a:pt x="3844" y="3466"/>
                    <a:pt x="3403" y="3781"/>
                  </a:cubicBezTo>
                  <a:cubicBezTo>
                    <a:pt x="3151" y="3970"/>
                    <a:pt x="2741" y="4348"/>
                    <a:pt x="2741" y="4946"/>
                  </a:cubicBezTo>
                  <a:lnTo>
                    <a:pt x="2741" y="5135"/>
                  </a:lnTo>
                  <a:cubicBezTo>
                    <a:pt x="2741" y="5356"/>
                    <a:pt x="2583" y="5513"/>
                    <a:pt x="2363" y="5513"/>
                  </a:cubicBezTo>
                  <a:cubicBezTo>
                    <a:pt x="2174" y="5513"/>
                    <a:pt x="2016" y="5356"/>
                    <a:pt x="2016" y="5135"/>
                  </a:cubicBezTo>
                  <a:lnTo>
                    <a:pt x="2016" y="4946"/>
                  </a:lnTo>
                  <a:cubicBezTo>
                    <a:pt x="2016" y="4285"/>
                    <a:pt x="2363" y="3655"/>
                    <a:pt x="2962" y="3214"/>
                  </a:cubicBezTo>
                  <a:cubicBezTo>
                    <a:pt x="3245" y="3025"/>
                    <a:pt x="3403" y="2710"/>
                    <a:pt x="3403" y="2394"/>
                  </a:cubicBezTo>
                  <a:cubicBezTo>
                    <a:pt x="3403" y="1827"/>
                    <a:pt x="2930" y="1355"/>
                    <a:pt x="2363" y="1355"/>
                  </a:cubicBezTo>
                  <a:cubicBezTo>
                    <a:pt x="1827" y="1355"/>
                    <a:pt x="1355" y="1827"/>
                    <a:pt x="1355" y="2394"/>
                  </a:cubicBezTo>
                  <a:cubicBezTo>
                    <a:pt x="1355" y="2583"/>
                    <a:pt x="1197" y="2741"/>
                    <a:pt x="1008" y="2741"/>
                  </a:cubicBezTo>
                  <a:cubicBezTo>
                    <a:pt x="788" y="2741"/>
                    <a:pt x="630" y="2583"/>
                    <a:pt x="630" y="2394"/>
                  </a:cubicBezTo>
                  <a:cubicBezTo>
                    <a:pt x="630" y="1449"/>
                    <a:pt x="1386" y="693"/>
                    <a:pt x="2331" y="693"/>
                  </a:cubicBezTo>
                  <a:close/>
                  <a:moveTo>
                    <a:pt x="2426" y="0"/>
                  </a:moveTo>
                  <a:cubicBezTo>
                    <a:pt x="1071" y="0"/>
                    <a:pt x="0" y="1040"/>
                    <a:pt x="0" y="2394"/>
                  </a:cubicBezTo>
                  <a:cubicBezTo>
                    <a:pt x="0" y="2930"/>
                    <a:pt x="473" y="3403"/>
                    <a:pt x="1040" y="3403"/>
                  </a:cubicBezTo>
                  <a:cubicBezTo>
                    <a:pt x="1575" y="3403"/>
                    <a:pt x="2048" y="2930"/>
                    <a:pt x="2048" y="2394"/>
                  </a:cubicBezTo>
                  <a:cubicBezTo>
                    <a:pt x="2048" y="2205"/>
                    <a:pt x="2205" y="2048"/>
                    <a:pt x="2426" y="2048"/>
                  </a:cubicBezTo>
                  <a:cubicBezTo>
                    <a:pt x="2615" y="2048"/>
                    <a:pt x="2772" y="2205"/>
                    <a:pt x="2772" y="2394"/>
                  </a:cubicBezTo>
                  <a:cubicBezTo>
                    <a:pt x="2772" y="2520"/>
                    <a:pt x="2741" y="2583"/>
                    <a:pt x="2615" y="2646"/>
                  </a:cubicBezTo>
                  <a:cubicBezTo>
                    <a:pt x="1827" y="3245"/>
                    <a:pt x="1386" y="4064"/>
                    <a:pt x="1386" y="4946"/>
                  </a:cubicBezTo>
                  <a:lnTo>
                    <a:pt x="1386" y="5135"/>
                  </a:lnTo>
                  <a:cubicBezTo>
                    <a:pt x="1386" y="5702"/>
                    <a:pt x="1859" y="6175"/>
                    <a:pt x="2426" y="6175"/>
                  </a:cubicBezTo>
                  <a:cubicBezTo>
                    <a:pt x="2962" y="6175"/>
                    <a:pt x="3434" y="5702"/>
                    <a:pt x="3434" y="5135"/>
                  </a:cubicBezTo>
                  <a:lnTo>
                    <a:pt x="3434" y="4946"/>
                  </a:lnTo>
                  <a:cubicBezTo>
                    <a:pt x="3434" y="4663"/>
                    <a:pt x="3686" y="4442"/>
                    <a:pt x="3844" y="4316"/>
                  </a:cubicBezTo>
                  <a:cubicBezTo>
                    <a:pt x="4474" y="3875"/>
                    <a:pt x="4820" y="3151"/>
                    <a:pt x="4820" y="2394"/>
                  </a:cubicBezTo>
                  <a:cubicBezTo>
                    <a:pt x="4789" y="1040"/>
                    <a:pt x="3718" y="0"/>
                    <a:pt x="2426" y="0"/>
                  </a:cubicBezTo>
                  <a:close/>
                </a:path>
              </a:pathLst>
            </a:custGeom>
            <a:grpFill/>
            <a:ln>
              <a:noFill/>
            </a:ln>
          </p:spPr>
          <p:txBody>
            <a:bodyPr spcFirstLastPara="1" wrap="square" lIns="121900" tIns="121900" rIns="121900" bIns="121900" anchor="ctr" anchorCtr="0">
              <a:noAutofit/>
            </a:bodyPr>
            <a:lstStyle/>
            <a:p>
              <a:endParaRPr sz="1865"/>
            </a:p>
          </p:txBody>
        </p:sp>
        <p:sp>
          <p:nvSpPr>
            <p:cNvPr id="13" name="Google Shape;6239;p53">
              <a:extLst>
                <a:ext uri="{FF2B5EF4-FFF2-40B4-BE49-F238E27FC236}">
                  <a16:creationId xmlns:a16="http://schemas.microsoft.com/office/drawing/2014/main" id="{AD0F2849-27F9-45F5-8D04-FDC7C84D532B}"/>
                </a:ext>
              </a:extLst>
            </p:cNvPr>
            <p:cNvSpPr/>
            <p:nvPr/>
          </p:nvSpPr>
          <p:spPr>
            <a:xfrm>
              <a:off x="-34656775" y="2837400"/>
              <a:ext cx="51200" cy="51225"/>
            </a:xfrm>
            <a:custGeom>
              <a:avLst/>
              <a:gdLst/>
              <a:ahLst/>
              <a:cxnLst/>
              <a:rect l="l" t="t" r="r" b="b"/>
              <a:pathLst>
                <a:path w="2048" h="2049" extrusionOk="0">
                  <a:moveTo>
                    <a:pt x="1040" y="662"/>
                  </a:moveTo>
                  <a:cubicBezTo>
                    <a:pt x="1229" y="662"/>
                    <a:pt x="1386" y="820"/>
                    <a:pt x="1386" y="1040"/>
                  </a:cubicBezTo>
                  <a:cubicBezTo>
                    <a:pt x="1386" y="1229"/>
                    <a:pt x="1197" y="1387"/>
                    <a:pt x="1040" y="1387"/>
                  </a:cubicBezTo>
                  <a:cubicBezTo>
                    <a:pt x="819" y="1387"/>
                    <a:pt x="662" y="1229"/>
                    <a:pt x="662" y="1040"/>
                  </a:cubicBezTo>
                  <a:cubicBezTo>
                    <a:pt x="662" y="820"/>
                    <a:pt x="819" y="662"/>
                    <a:pt x="1040" y="662"/>
                  </a:cubicBezTo>
                  <a:close/>
                  <a:moveTo>
                    <a:pt x="1040" y="1"/>
                  </a:moveTo>
                  <a:cubicBezTo>
                    <a:pt x="473" y="1"/>
                    <a:pt x="0" y="473"/>
                    <a:pt x="0" y="1040"/>
                  </a:cubicBezTo>
                  <a:cubicBezTo>
                    <a:pt x="0" y="1576"/>
                    <a:pt x="473" y="2048"/>
                    <a:pt x="1040" y="2048"/>
                  </a:cubicBezTo>
                  <a:cubicBezTo>
                    <a:pt x="1576" y="2048"/>
                    <a:pt x="2048" y="1576"/>
                    <a:pt x="2048" y="1040"/>
                  </a:cubicBezTo>
                  <a:cubicBezTo>
                    <a:pt x="2048" y="473"/>
                    <a:pt x="1576" y="1"/>
                    <a:pt x="1040" y="1"/>
                  </a:cubicBezTo>
                  <a:close/>
                </a:path>
              </a:pathLst>
            </a:custGeom>
            <a:grpFill/>
            <a:ln>
              <a:noFill/>
            </a:ln>
          </p:spPr>
          <p:txBody>
            <a:bodyPr spcFirstLastPara="1" wrap="square" lIns="121900" tIns="121900" rIns="121900" bIns="121900" anchor="ctr" anchorCtr="0">
              <a:noAutofit/>
            </a:bodyPr>
            <a:lstStyle/>
            <a:p>
              <a:endParaRPr sz="1865"/>
            </a:p>
          </p:txBody>
        </p:sp>
        <p:sp>
          <p:nvSpPr>
            <p:cNvPr id="14" name="Google Shape;6240;p53">
              <a:extLst>
                <a:ext uri="{FF2B5EF4-FFF2-40B4-BE49-F238E27FC236}">
                  <a16:creationId xmlns:a16="http://schemas.microsoft.com/office/drawing/2014/main" id="{A4460738-ECDA-4584-A9AC-06791F82D153}"/>
                </a:ext>
              </a:extLst>
            </p:cNvPr>
            <p:cNvSpPr/>
            <p:nvPr/>
          </p:nvSpPr>
          <p:spPr>
            <a:xfrm>
              <a:off x="-34776500" y="2631825"/>
              <a:ext cx="291450" cy="291450"/>
            </a:xfrm>
            <a:custGeom>
              <a:avLst/>
              <a:gdLst/>
              <a:ahLst/>
              <a:cxnLst/>
              <a:rect l="l" t="t" r="r" b="b"/>
              <a:pathLst>
                <a:path w="11658" h="11658" extrusionOk="0">
                  <a:moveTo>
                    <a:pt x="5829" y="662"/>
                  </a:moveTo>
                  <a:cubicBezTo>
                    <a:pt x="8664" y="662"/>
                    <a:pt x="10964" y="2994"/>
                    <a:pt x="10964" y="5829"/>
                  </a:cubicBezTo>
                  <a:cubicBezTo>
                    <a:pt x="10933" y="8665"/>
                    <a:pt x="8664" y="10996"/>
                    <a:pt x="5829" y="10996"/>
                  </a:cubicBezTo>
                  <a:cubicBezTo>
                    <a:pt x="2993" y="10996"/>
                    <a:pt x="662" y="8665"/>
                    <a:pt x="662" y="5829"/>
                  </a:cubicBezTo>
                  <a:cubicBezTo>
                    <a:pt x="662" y="2994"/>
                    <a:pt x="2993" y="662"/>
                    <a:pt x="5829" y="662"/>
                  </a:cubicBezTo>
                  <a:close/>
                  <a:moveTo>
                    <a:pt x="5829" y="1"/>
                  </a:moveTo>
                  <a:cubicBezTo>
                    <a:pt x="2584" y="1"/>
                    <a:pt x="0" y="2647"/>
                    <a:pt x="0" y="5829"/>
                  </a:cubicBezTo>
                  <a:cubicBezTo>
                    <a:pt x="0" y="9043"/>
                    <a:pt x="2615" y="11658"/>
                    <a:pt x="5829" y="11658"/>
                  </a:cubicBezTo>
                  <a:cubicBezTo>
                    <a:pt x="9042" y="11658"/>
                    <a:pt x="11657" y="9011"/>
                    <a:pt x="11657" y="5829"/>
                  </a:cubicBezTo>
                  <a:cubicBezTo>
                    <a:pt x="11657" y="2584"/>
                    <a:pt x="9011" y="1"/>
                    <a:pt x="5829" y="1"/>
                  </a:cubicBezTo>
                  <a:close/>
                </a:path>
              </a:pathLst>
            </a:custGeom>
            <a:grp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3198414264"/>
      </p:ext>
    </p:extLst>
  </p:cSld>
  <p:clrMapOvr>
    <a:masterClrMapping/>
  </p:clrMapOvr>
  <mc:AlternateContent xmlns:mc="http://schemas.openxmlformats.org/markup-compatibility/2006" xmlns:p14="http://schemas.microsoft.com/office/powerpoint/2010/main">
    <mc:Choice Requires="p14">
      <p:transition p14:dur="10" advTm="42618"/>
    </mc:Choice>
    <mc:Fallback xmlns="">
      <p:transition advTm="42618"/>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5501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3340" algn="justLow" rtl="1">
              <a:lnSpc>
                <a:spcPct val="125000"/>
              </a:lnSpc>
              <a:spcBef>
                <a:spcPts val="1200"/>
              </a:spcBef>
              <a:spcAft>
                <a:spcPts val="600"/>
              </a:spcAft>
              <a:tabLst>
                <a:tab pos="78105" algn="l"/>
              </a:tabLst>
            </a:pPr>
            <a:r>
              <a:rPr lang="ar-SA" sz="1800">
                <a:effectLst/>
                <a:latin typeface="Alexandria Light" pitchFamily="2" charset="-78"/>
                <a:ea typeface="Calibri" panose="020F0502020204030204" pitchFamily="34" charset="0"/>
                <a:cs typeface="Alexandria Light" pitchFamily="2" charset="-78"/>
              </a:rPr>
              <a:t>للفيديو التعليمي أنواع عدة يتم استخدام كل منها حسب الحاجة، يوضحها الشكل (2) الآتي:</a:t>
            </a:r>
            <a:endParaRPr lang="en-US" sz="1800" dirty="0">
              <a:effectLst/>
              <a:latin typeface="Alexandria Light" pitchFamily="2" charset="-78"/>
              <a:ea typeface="Calibri" panose="020F0502020204030204" pitchFamily="34" charset="0"/>
              <a:cs typeface="Alexandria Light" pitchFamily="2" charset="-78"/>
            </a:endParaRPr>
          </a:p>
        </p:txBody>
      </p:sp>
      <p:sp>
        <p:nvSpPr>
          <p:cNvPr id="5" name="Rectangle 4"/>
          <p:cNvSpPr/>
          <p:nvPr/>
        </p:nvSpPr>
        <p:spPr>
          <a:xfrm>
            <a:off x="3701846" y="805849"/>
            <a:ext cx="4439264" cy="56747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37956" y="-55500"/>
            <a:ext cx="2711507" cy="1266088"/>
          </a:xfrm>
          <a:prstGeom prst="rect">
            <a:avLst/>
          </a:prstGeom>
        </p:spPr>
      </p:pic>
      <p:sp>
        <p:nvSpPr>
          <p:cNvPr id="9" name="مربع نص 8">
            <a:extLst>
              <a:ext uri="{FF2B5EF4-FFF2-40B4-BE49-F238E27FC236}">
                <a16:creationId xmlns:a16="http://schemas.microsoft.com/office/drawing/2014/main" id="{0D6A97B3-F27D-485D-BD7F-CBDB659795BC}"/>
              </a:ext>
            </a:extLst>
          </p:cNvPr>
          <p:cNvSpPr txBox="1"/>
          <p:nvPr/>
        </p:nvSpPr>
        <p:spPr>
          <a:xfrm>
            <a:off x="3585917" y="874006"/>
            <a:ext cx="4574857" cy="421141"/>
          </a:xfrm>
          <a:prstGeom prst="rect">
            <a:avLst/>
          </a:prstGeom>
          <a:noFill/>
        </p:spPr>
        <p:txBody>
          <a:bodyPr wrap="square">
            <a:spAutoFit/>
          </a:bodyPr>
          <a:lstStyle/>
          <a:p>
            <a:pPr algn="ctr" rtl="1">
              <a:lnSpc>
                <a:spcPct val="115000"/>
              </a:lnSpc>
              <a:spcAft>
                <a:spcPts val="1000"/>
              </a:spcAft>
            </a:pPr>
            <a:r>
              <a:rPr lang="ar-SA" sz="2000" dirty="0">
                <a:solidFill>
                  <a:schemeClr val="bg1"/>
                </a:solidFill>
                <a:effectLst>
                  <a:outerShdw blurRad="38100" dist="38100" dir="2700000" algn="tl">
                    <a:srgbClr val="000000">
                      <a:alpha val="43137"/>
                    </a:srgbClr>
                  </a:outerShdw>
                </a:effectLst>
                <a:latin typeface="Alexandria Medium" pitchFamily="2" charset="-78"/>
                <a:ea typeface="Calibri" panose="020F0502020204030204" pitchFamily="34" charset="0"/>
                <a:cs typeface="Alexandria Medium" pitchFamily="2" charset="-78"/>
              </a:rPr>
              <a:t>تطــــــــــــبيقات الحوسبة السحابية</a:t>
            </a:r>
            <a:endParaRPr lang="en-US" sz="2000" dirty="0">
              <a:solidFill>
                <a:schemeClr val="bg1"/>
              </a:solidFill>
              <a:effectLst>
                <a:outerShdw blurRad="38100" dist="38100" dir="2700000" algn="tl">
                  <a:srgbClr val="000000">
                    <a:alpha val="43137"/>
                  </a:srgbClr>
                </a:outerShdw>
              </a:effectLst>
              <a:latin typeface="Alexandria Medium" pitchFamily="2" charset="-78"/>
              <a:ea typeface="Calibri" panose="020F0502020204030204" pitchFamily="34" charset="0"/>
              <a:cs typeface="Alexandria Medium" pitchFamily="2" charset="-78"/>
            </a:endParaRPr>
          </a:p>
        </p:txBody>
      </p:sp>
      <p:graphicFrame>
        <p:nvGraphicFramePr>
          <p:cNvPr id="11" name="رسم تخطيطي 10">
            <a:extLst>
              <a:ext uri="{FF2B5EF4-FFF2-40B4-BE49-F238E27FC236}">
                <a16:creationId xmlns:a16="http://schemas.microsoft.com/office/drawing/2014/main" id="{52EA4F26-9129-4566-96A5-10DEDE375F0D}"/>
              </a:ext>
            </a:extLst>
          </p:cNvPr>
          <p:cNvGraphicFramePr/>
          <p:nvPr>
            <p:extLst>
              <p:ext uri="{D42A27DB-BD31-4B8C-83A1-F6EECF244321}">
                <p14:modId xmlns:p14="http://schemas.microsoft.com/office/powerpoint/2010/main" val="1836758250"/>
              </p:ext>
            </p:extLst>
          </p:nvPr>
        </p:nvGraphicFramePr>
        <p:xfrm>
          <a:off x="1680210" y="2478545"/>
          <a:ext cx="9083917" cy="22780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مربع نص 2">
            <a:extLst>
              <a:ext uri="{FF2B5EF4-FFF2-40B4-BE49-F238E27FC236}">
                <a16:creationId xmlns:a16="http://schemas.microsoft.com/office/drawing/2014/main" id="{B72C679D-CD5C-4AF9-8A30-0D9D3CB8894F}"/>
              </a:ext>
            </a:extLst>
          </p:cNvPr>
          <p:cNvSpPr txBox="1"/>
          <p:nvPr/>
        </p:nvSpPr>
        <p:spPr>
          <a:xfrm>
            <a:off x="3320608" y="1802255"/>
            <a:ext cx="7510812" cy="409086"/>
          </a:xfrm>
          <a:prstGeom prst="rect">
            <a:avLst/>
          </a:prstGeom>
          <a:noFill/>
        </p:spPr>
        <p:txBody>
          <a:bodyPr wrap="square" rtlCol="1">
            <a:spAutoFit/>
          </a:bodyPr>
          <a:lstStyle/>
          <a:p>
            <a:pPr marL="53340" algn="justLow" rtl="1">
              <a:lnSpc>
                <a:spcPct val="125000"/>
              </a:lnSpc>
              <a:spcBef>
                <a:spcPts val="1200"/>
              </a:spcBef>
              <a:spcAft>
                <a:spcPts val="600"/>
              </a:spcAft>
              <a:tabLst>
                <a:tab pos="78105" algn="l"/>
              </a:tabLst>
            </a:pPr>
            <a:r>
              <a:rPr lang="ar-SA" sz="1600" i="0" u="none" strike="noStrike" baseline="0" dirty="0">
                <a:latin typeface="Alexandria Light" pitchFamily="2" charset="-78"/>
                <a:cs typeface="Alexandria Light" pitchFamily="2" charset="-78"/>
              </a:rPr>
              <a:t>يمكن تصنيف تطبيقات الحوسبة السحابية</a:t>
            </a:r>
            <a:r>
              <a:rPr lang="ar-SA" sz="1600" dirty="0">
                <a:latin typeface="Alexandria Light" pitchFamily="2" charset="-78"/>
                <a:ea typeface="Calibri" panose="020F0502020204030204" pitchFamily="34" charset="0"/>
                <a:cs typeface="Alexandria Light" pitchFamily="2" charset="-78"/>
              </a:rPr>
              <a:t>، </a:t>
            </a:r>
            <a:r>
              <a:rPr lang="ar-SA" sz="1800" dirty="0">
                <a:effectLst/>
                <a:latin typeface="Alexandria Light" pitchFamily="2" charset="-78"/>
                <a:ea typeface="Calibri" panose="020F0502020204030204" pitchFamily="34" charset="0"/>
                <a:cs typeface="Alexandria Light" pitchFamily="2" charset="-78"/>
              </a:rPr>
              <a:t> كما </a:t>
            </a:r>
            <a:r>
              <a:rPr lang="ar-SA" sz="1600" dirty="0">
                <a:effectLst/>
                <a:latin typeface="Alexandria Light" pitchFamily="2" charset="-78"/>
                <a:ea typeface="Calibri" panose="020F0502020204030204" pitchFamily="34" charset="0"/>
                <a:cs typeface="Alexandria Light" pitchFamily="2" charset="-78"/>
              </a:rPr>
              <a:t>يوضحها الشكل (2) الآتي</a:t>
            </a:r>
            <a:r>
              <a:rPr lang="ar-SA" sz="1800" dirty="0">
                <a:effectLst/>
                <a:latin typeface="Alexandria Light" pitchFamily="2" charset="-78"/>
                <a:ea typeface="Calibri" panose="020F0502020204030204" pitchFamily="34" charset="0"/>
                <a:cs typeface="Alexandria Light" pitchFamily="2" charset="-78"/>
              </a:rPr>
              <a:t>:</a:t>
            </a:r>
            <a:endParaRPr lang="en-US" sz="1800" dirty="0">
              <a:effectLst/>
              <a:latin typeface="Alexandria Light" pitchFamily="2" charset="-78"/>
              <a:ea typeface="Calibri" panose="020F0502020204030204" pitchFamily="34" charset="0"/>
              <a:cs typeface="Alexandria Light" pitchFamily="2" charset="-78"/>
            </a:endParaRPr>
          </a:p>
        </p:txBody>
      </p:sp>
      <p:sp>
        <p:nvSpPr>
          <p:cNvPr id="6" name="مربع نص 5">
            <a:extLst>
              <a:ext uri="{FF2B5EF4-FFF2-40B4-BE49-F238E27FC236}">
                <a16:creationId xmlns:a16="http://schemas.microsoft.com/office/drawing/2014/main" id="{2E406FB3-2AF2-43C6-9C41-78B044045AFA}"/>
              </a:ext>
            </a:extLst>
          </p:cNvPr>
          <p:cNvSpPr txBox="1"/>
          <p:nvPr/>
        </p:nvSpPr>
        <p:spPr>
          <a:xfrm>
            <a:off x="3278534" y="5172691"/>
            <a:ext cx="5986091" cy="307777"/>
          </a:xfrm>
          <a:prstGeom prst="rect">
            <a:avLst/>
          </a:prstGeom>
          <a:noFill/>
        </p:spPr>
        <p:txBody>
          <a:bodyPr wrap="square" rtlCol="1">
            <a:spAutoFit/>
          </a:bodyPr>
          <a:lstStyle/>
          <a:p>
            <a:pPr algn="ctr"/>
            <a:r>
              <a:rPr lang="ar-SA" sz="1400" b="1" dirty="0">
                <a:latin typeface="Alexandria Light" pitchFamily="2" charset="-78"/>
                <a:cs typeface="Alexandria Light" pitchFamily="2" charset="-78"/>
              </a:rPr>
              <a:t>الشكل (2) يبين تطبيقات الحوسبة السحابية </a:t>
            </a:r>
          </a:p>
        </p:txBody>
      </p:sp>
    </p:spTree>
    <p:custDataLst>
      <p:tags r:id="rId1"/>
    </p:custDataLst>
    <p:extLst>
      <p:ext uri="{BB962C8B-B14F-4D97-AF65-F5344CB8AC3E}">
        <p14:creationId xmlns:p14="http://schemas.microsoft.com/office/powerpoint/2010/main" val="4060890785"/>
      </p:ext>
    </p:extLst>
  </p:cSld>
  <p:clrMapOvr>
    <a:masterClrMapping/>
  </p:clrMapOvr>
  <mc:AlternateContent xmlns:mc="http://schemas.openxmlformats.org/markup-compatibility/2006" xmlns:p14="http://schemas.microsoft.com/office/powerpoint/2010/main">
    <mc:Choice Requires="p14">
      <p:transition p14:dur="10" advTm="23624"/>
    </mc:Choice>
    <mc:Fallback xmlns="">
      <p:transition advTm="2362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a:t>مدخلات تكنولوجيا المعلومات تشير إلى الأدوات والتقنيات التي يتم استخدامها في مجال التعليم والتدريس لتعزيز وتحسين عمليات التعلم والتواصل. تشمل هذه المدخلات الأجهزة الإلكترونية مثل الحواسيب والهواتف الذكية والأجهزة اللوحية، والبرمجيات التعليمية، والشبكات الاجتماعية، والإنترنت والموارد الإلكترونية، وتطبيقات الويب والتطبيقات المحمولة الموجهة للتعلم، والتجارب التفاعلية، وغيرها من الأدوات التقنية التي يمكن استخدامها لتعزيز عملية التعليم وتحقيق أهداف التعلم.</a:t>
            </a:r>
          </a:p>
          <a:p>
            <a:pPr algn="ctr"/>
            <a:endParaRPr lang="ar-SA"/>
          </a:p>
          <a:p>
            <a:pPr algn="ctr"/>
            <a:r>
              <a:rPr lang="ar-SA"/>
              <a:t>مصدر:</a:t>
            </a:r>
          </a:p>
          <a:p>
            <a:pPr algn="ctr"/>
            <a:r>
              <a:rPr lang="en-US"/>
              <a:t>ITU (International Telecommunication Union). (2018). "ICTs in Education." Retrieved from: https://www.itu.int/en/ITU-D/Statistics/Pages/publications/ict-facts-2017.aspx</a:t>
            </a: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420826" y="2040273"/>
            <a:ext cx="9426243" cy="402674"/>
          </a:xfrm>
          <a:prstGeom prst="rect">
            <a:avLst/>
          </a:prstGeom>
          <a:noFill/>
        </p:spPr>
        <p:txBody>
          <a:bodyPr wrap="square" rtlCol="0">
            <a:spAutoFit/>
          </a:bodyPr>
          <a:lstStyle/>
          <a:p>
            <a:pPr algn="just" rtl="1">
              <a:lnSpc>
                <a:spcPts val="2720"/>
              </a:lnSpc>
              <a:spcBef>
                <a:spcPts val="600"/>
              </a:spcBef>
              <a:spcAft>
                <a:spcPts val="1800"/>
              </a:spcAft>
            </a:pPr>
            <a:r>
              <a:rPr lang="ar-SA" sz="1600" dirty="0">
                <a:latin typeface="Alexandria Light" pitchFamily="2" charset="-78"/>
                <a:cs typeface="Alexandria Light" pitchFamily="2" charset="-78"/>
              </a:rPr>
              <a:t>      </a:t>
            </a: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4364A12-B773-40FF-9ABF-33539D226A2F}"/>
              </a:ext>
            </a:extLst>
          </p:cNvPr>
          <p:cNvSpPr txBox="1"/>
          <p:nvPr/>
        </p:nvSpPr>
        <p:spPr>
          <a:xfrm>
            <a:off x="822245" y="1546989"/>
            <a:ext cx="10009175" cy="4020331"/>
          </a:xfrm>
          <a:prstGeom prst="rect">
            <a:avLst/>
          </a:prstGeom>
          <a:noFill/>
        </p:spPr>
        <p:txBody>
          <a:bodyPr wrap="square" rtlCol="1">
            <a:spAutoFit/>
          </a:bodyPr>
          <a:lstStyle/>
          <a:p>
            <a:pPr algn="l"/>
            <a:r>
              <a:rPr lang="ar-SA" sz="1800" b="1" i="0" u="none" strike="noStrike" baseline="0" dirty="0">
                <a:latin typeface="Simplified Arabic,Bold"/>
              </a:rPr>
              <a:t>:</a:t>
            </a:r>
          </a:p>
          <a:p>
            <a:pPr algn="r">
              <a:lnSpc>
                <a:spcPts val="2920"/>
              </a:lnSpc>
              <a:spcAft>
                <a:spcPts val="1800"/>
              </a:spcAft>
            </a:pPr>
            <a:r>
              <a:rPr lang="ar-SA" sz="1600" i="0" u="none" strike="noStrike" baseline="0" dirty="0">
                <a:latin typeface="Alexandria Light" pitchFamily="2" charset="-78"/>
                <a:cs typeface="Alexandria Light" pitchFamily="2" charset="-78"/>
              </a:rPr>
              <a:t>يمكن تصنيف تطبيقات الحوسبة السحابية</a:t>
            </a:r>
            <a:endParaRPr lang="ar-SA" sz="1600" b="0" i="0" u="none" strike="noStrike" baseline="0" dirty="0">
              <a:latin typeface="Alexandria Light" pitchFamily="2" charset="-78"/>
              <a:cs typeface="Alexandria Light" pitchFamily="2" charset="-78"/>
            </a:endParaRPr>
          </a:p>
          <a:p>
            <a:pPr algn="r">
              <a:lnSpc>
                <a:spcPts val="2520"/>
              </a:lnSpc>
              <a:spcAft>
                <a:spcPts val="1800"/>
              </a:spcAft>
            </a:pPr>
            <a:r>
              <a:rPr lang="en-US" sz="1600" b="0" i="0" u="none" strike="noStrike" baseline="0" dirty="0">
                <a:latin typeface="Alexandria Light" pitchFamily="2" charset="-78"/>
                <a:cs typeface="Alexandria Light" pitchFamily="2" charset="-78"/>
              </a:rPr>
              <a:t>Gmail , Yahoo , Hotmail  </a:t>
            </a:r>
            <a:r>
              <a:rPr lang="ar-SA" sz="1600" b="0" i="0" u="none" strike="noStrike" baseline="0" dirty="0">
                <a:latin typeface="Alexandria Light" pitchFamily="2" charset="-78"/>
                <a:cs typeface="Alexandria Light" pitchFamily="2" charset="-78"/>
              </a:rPr>
              <a:t>- خدمات البريد الإلكتروني: </a:t>
            </a:r>
          </a:p>
          <a:p>
            <a:pPr algn="r">
              <a:lnSpc>
                <a:spcPts val="2520"/>
              </a:lnSpc>
              <a:spcAft>
                <a:spcPts val="1800"/>
              </a:spcAft>
            </a:pPr>
            <a:r>
              <a:rPr lang="en-US" sz="1600" b="0" i="0" u="none" strike="noStrike" baseline="0" dirty="0">
                <a:latin typeface="Alexandria Light" pitchFamily="2" charset="-78"/>
                <a:cs typeface="Alexandria Light" pitchFamily="2" charset="-78"/>
              </a:rPr>
              <a:t>One Drive Google Drive , Drop box , : </a:t>
            </a:r>
            <a:r>
              <a:rPr lang="ar-SA" sz="1600" b="0" i="0" u="none" strike="noStrike" baseline="0" dirty="0">
                <a:latin typeface="Alexandria Light" pitchFamily="2" charset="-78"/>
                <a:cs typeface="Alexandria Light" pitchFamily="2" charset="-78"/>
              </a:rPr>
              <a:t>- خدمات التخزين السحابية</a:t>
            </a:r>
          </a:p>
          <a:p>
            <a:pPr algn="r">
              <a:lnSpc>
                <a:spcPts val="2520"/>
              </a:lnSpc>
              <a:spcAft>
                <a:spcPts val="1800"/>
              </a:spcAft>
            </a:pPr>
            <a:r>
              <a:rPr lang="en-US" sz="1600" b="0" i="0" u="none" strike="noStrike" baseline="0" dirty="0">
                <a:latin typeface="Alexandria Light" pitchFamily="2" charset="-78"/>
                <a:cs typeface="Alexandria Light" pitchFamily="2" charset="-78"/>
              </a:rPr>
              <a:t>Google music , Amazon cloud player iTunes/ : </a:t>
            </a:r>
            <a:r>
              <a:rPr lang="ar-SA" sz="1600" b="0" i="0" u="none" strike="noStrike" baseline="0" dirty="0">
                <a:latin typeface="Alexandria Light" pitchFamily="2" charset="-78"/>
                <a:cs typeface="Alexandria Light" pitchFamily="2" charset="-78"/>
              </a:rPr>
              <a:t>- خدمات الموسيقى السحابية</a:t>
            </a:r>
          </a:p>
          <a:p>
            <a:pPr algn="r">
              <a:lnSpc>
                <a:spcPts val="2520"/>
              </a:lnSpc>
              <a:spcAft>
                <a:spcPts val="1800"/>
              </a:spcAft>
            </a:pPr>
            <a:r>
              <a:rPr lang="en-US" sz="1600" b="0" i="0" u="none" strike="noStrike" baseline="0" dirty="0">
                <a:latin typeface="Alexandria Light" pitchFamily="2" charset="-78"/>
                <a:cs typeface="Alexandria Light" pitchFamily="2" charset="-78"/>
              </a:rPr>
              <a:t>I Cloud</a:t>
            </a:r>
          </a:p>
          <a:p>
            <a:pPr algn="r">
              <a:lnSpc>
                <a:spcPts val="2520"/>
              </a:lnSpc>
              <a:spcAft>
                <a:spcPts val="1800"/>
              </a:spcAft>
            </a:pPr>
            <a:r>
              <a:rPr lang="en-US" sz="1600" b="0" i="0" u="none" strike="noStrike" baseline="0" dirty="0">
                <a:latin typeface="Alexandria Light" pitchFamily="2" charset="-78"/>
                <a:cs typeface="Alexandria Light" pitchFamily="2" charset="-78"/>
              </a:rPr>
              <a:t>Google docs , Photoshop express : </a:t>
            </a:r>
            <a:r>
              <a:rPr lang="ar-SA" sz="1600" b="0" i="0" u="none" strike="noStrike" baseline="0" dirty="0">
                <a:latin typeface="Alexandria Light" pitchFamily="2" charset="-78"/>
                <a:cs typeface="Alexandria Light" pitchFamily="2" charset="-78"/>
              </a:rPr>
              <a:t>- التطبيقات السحابية</a:t>
            </a:r>
          </a:p>
          <a:p>
            <a:pPr algn="r">
              <a:lnSpc>
                <a:spcPts val="2520"/>
              </a:lnSpc>
              <a:spcAft>
                <a:spcPts val="1800"/>
              </a:spcAft>
            </a:pPr>
            <a:r>
              <a:rPr lang="en-US" sz="1600" b="0" i="0" u="none" strike="noStrike" baseline="0" dirty="0">
                <a:latin typeface="Alexandria Light" pitchFamily="2" charset="-78"/>
                <a:cs typeface="Alexandria Light" pitchFamily="2" charset="-78"/>
              </a:rPr>
              <a:t>Google chrome OS , Jolie cloud : </a:t>
            </a:r>
            <a:r>
              <a:rPr lang="ar-SA" sz="1600" b="0" i="0" u="none" strike="noStrike" baseline="0" dirty="0">
                <a:latin typeface="Alexandria Light" pitchFamily="2" charset="-78"/>
                <a:cs typeface="Alexandria Light" pitchFamily="2" charset="-78"/>
              </a:rPr>
              <a:t>- أنظمة التشغيل السحابية</a:t>
            </a: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9" name="مربع نص 8">
            <a:extLst>
              <a:ext uri="{FF2B5EF4-FFF2-40B4-BE49-F238E27FC236}">
                <a16:creationId xmlns:a16="http://schemas.microsoft.com/office/drawing/2014/main" id="{9A09B2F2-C49A-4400-8642-3CD90B9AF76B}"/>
              </a:ext>
            </a:extLst>
          </p:cNvPr>
          <p:cNvSpPr txBox="1"/>
          <p:nvPr/>
        </p:nvSpPr>
        <p:spPr>
          <a:xfrm>
            <a:off x="2671793" y="934558"/>
            <a:ext cx="6097904" cy="400110"/>
          </a:xfrm>
          <a:prstGeom prst="rect">
            <a:avLst/>
          </a:prstGeom>
          <a:noFill/>
        </p:spPr>
        <p:txBody>
          <a:bodyPr wrap="square">
            <a:spAutoFit/>
          </a:bodyPr>
          <a:lstStyle/>
          <a:p>
            <a:pPr algn="ctr"/>
            <a:r>
              <a:rPr lang="ar-SA" sz="2000" b="1" i="0" u="none" strike="noStrike" baseline="0" dirty="0">
                <a:latin typeface="Alexandria Medium" pitchFamily="2" charset="-78"/>
                <a:cs typeface="Alexandria Medium" pitchFamily="2" charset="-78"/>
              </a:rPr>
              <a:t>تطبيقات</a:t>
            </a:r>
            <a:r>
              <a:rPr lang="ar-SA" sz="2000" b="1" i="0" u="none" strike="noStrike" baseline="0" dirty="0">
                <a:latin typeface="Simplified Arabic,Bold"/>
              </a:rPr>
              <a:t> </a:t>
            </a:r>
            <a:r>
              <a:rPr lang="ar-SA" sz="2000" b="1" i="0" u="none" strike="noStrike" baseline="0" dirty="0">
                <a:latin typeface="Alexandria Medium" pitchFamily="2" charset="-78"/>
                <a:cs typeface="Alexandria Medium" pitchFamily="2" charset="-78"/>
              </a:rPr>
              <a:t>الحوسبة</a:t>
            </a:r>
            <a:r>
              <a:rPr lang="ar-SA" sz="2000" b="1" i="0" u="none" strike="noStrike" baseline="0" dirty="0">
                <a:latin typeface="Simplified Arabic,Bold"/>
              </a:rPr>
              <a:t> </a:t>
            </a:r>
            <a:r>
              <a:rPr lang="ar-SA" sz="2000" b="1" i="0" u="none" strike="noStrike" baseline="0" dirty="0">
                <a:latin typeface="Alexandria Medium" pitchFamily="2" charset="-78"/>
                <a:cs typeface="Alexandria Medium" pitchFamily="2" charset="-78"/>
              </a:rPr>
              <a:t>السحابية</a:t>
            </a:r>
            <a:endParaRPr lang="ar-SA" sz="2000" dirty="0">
              <a:latin typeface="Alexandria Medium" pitchFamily="2" charset="-78"/>
              <a:cs typeface="Alexandria Medium" pitchFamily="2" charset="-78"/>
            </a:endParaRPr>
          </a:p>
        </p:txBody>
      </p:sp>
      <p:sp>
        <p:nvSpPr>
          <p:cNvPr id="10" name="Google Shape;8472;p58">
            <a:extLst>
              <a:ext uri="{FF2B5EF4-FFF2-40B4-BE49-F238E27FC236}">
                <a16:creationId xmlns:a16="http://schemas.microsoft.com/office/drawing/2014/main" id="{F0A5C649-291A-4AE9-A92E-75518C6FC9F2}"/>
              </a:ext>
            </a:extLst>
          </p:cNvPr>
          <p:cNvSpPr/>
          <p:nvPr/>
        </p:nvSpPr>
        <p:spPr>
          <a:xfrm>
            <a:off x="1423388" y="3348990"/>
            <a:ext cx="565432" cy="558885"/>
          </a:xfrm>
          <a:custGeom>
            <a:avLst/>
            <a:gdLst/>
            <a:ahLst/>
            <a:cxnLst/>
            <a:rect l="l" t="t" r="r" b="b"/>
            <a:pathLst>
              <a:path w="11879" h="11878" extrusionOk="0">
                <a:moveTo>
                  <a:pt x="5892" y="693"/>
                </a:moveTo>
                <a:cubicBezTo>
                  <a:pt x="6302" y="693"/>
                  <a:pt x="6617" y="1008"/>
                  <a:pt x="6617" y="1418"/>
                </a:cubicBezTo>
                <a:cubicBezTo>
                  <a:pt x="6617" y="1796"/>
                  <a:pt x="6302" y="2111"/>
                  <a:pt x="5892" y="2111"/>
                </a:cubicBezTo>
                <a:cubicBezTo>
                  <a:pt x="5514" y="2111"/>
                  <a:pt x="5199" y="1796"/>
                  <a:pt x="5199" y="1418"/>
                </a:cubicBezTo>
                <a:cubicBezTo>
                  <a:pt x="5231" y="1008"/>
                  <a:pt x="5546" y="693"/>
                  <a:pt x="5892" y="693"/>
                </a:cubicBezTo>
                <a:close/>
                <a:moveTo>
                  <a:pt x="5892" y="2741"/>
                </a:moveTo>
                <a:cubicBezTo>
                  <a:pt x="6837" y="2741"/>
                  <a:pt x="7625" y="3529"/>
                  <a:pt x="7625" y="4505"/>
                </a:cubicBezTo>
                <a:lnTo>
                  <a:pt x="7625" y="5545"/>
                </a:lnTo>
                <a:lnTo>
                  <a:pt x="4159" y="5545"/>
                </a:lnTo>
                <a:lnTo>
                  <a:pt x="4159" y="4505"/>
                </a:lnTo>
                <a:cubicBezTo>
                  <a:pt x="4159" y="3529"/>
                  <a:pt x="4947" y="2741"/>
                  <a:pt x="5892" y="2741"/>
                </a:cubicBezTo>
                <a:close/>
                <a:moveTo>
                  <a:pt x="8381" y="5104"/>
                </a:moveTo>
                <a:cubicBezTo>
                  <a:pt x="9326" y="5356"/>
                  <a:pt x="9767" y="5703"/>
                  <a:pt x="9767" y="5892"/>
                </a:cubicBezTo>
                <a:cubicBezTo>
                  <a:pt x="9767" y="6238"/>
                  <a:pt x="8381" y="6931"/>
                  <a:pt x="5955" y="6931"/>
                </a:cubicBezTo>
                <a:cubicBezTo>
                  <a:pt x="5898" y="6932"/>
                  <a:pt x="5842" y="6932"/>
                  <a:pt x="5787" y="6932"/>
                </a:cubicBezTo>
                <a:cubicBezTo>
                  <a:pt x="3434" y="6932"/>
                  <a:pt x="2112" y="6292"/>
                  <a:pt x="2112" y="5892"/>
                </a:cubicBezTo>
                <a:cubicBezTo>
                  <a:pt x="2112" y="5703"/>
                  <a:pt x="2553" y="5388"/>
                  <a:pt x="3498" y="5104"/>
                </a:cubicBezTo>
                <a:lnTo>
                  <a:pt x="3498" y="5892"/>
                </a:lnTo>
                <a:cubicBezTo>
                  <a:pt x="3498" y="6081"/>
                  <a:pt x="3655" y="6238"/>
                  <a:pt x="3844" y="6238"/>
                </a:cubicBezTo>
                <a:lnTo>
                  <a:pt x="8034" y="6238"/>
                </a:lnTo>
                <a:cubicBezTo>
                  <a:pt x="8223" y="6238"/>
                  <a:pt x="8381" y="6081"/>
                  <a:pt x="8381" y="5892"/>
                </a:cubicBezTo>
                <a:lnTo>
                  <a:pt x="8381" y="5104"/>
                </a:lnTo>
                <a:close/>
                <a:moveTo>
                  <a:pt x="1765" y="10428"/>
                </a:moveTo>
                <a:cubicBezTo>
                  <a:pt x="2427" y="10428"/>
                  <a:pt x="2805" y="10680"/>
                  <a:pt x="2805" y="10775"/>
                </a:cubicBezTo>
                <a:cubicBezTo>
                  <a:pt x="2805" y="10869"/>
                  <a:pt x="2427" y="11121"/>
                  <a:pt x="1765" y="11121"/>
                </a:cubicBezTo>
                <a:cubicBezTo>
                  <a:pt x="1072" y="11121"/>
                  <a:pt x="694" y="10869"/>
                  <a:pt x="694" y="10775"/>
                </a:cubicBezTo>
                <a:cubicBezTo>
                  <a:pt x="694" y="10712"/>
                  <a:pt x="1072" y="10428"/>
                  <a:pt x="1765" y="10428"/>
                </a:cubicBezTo>
                <a:close/>
                <a:moveTo>
                  <a:pt x="5955" y="10428"/>
                </a:moveTo>
                <a:cubicBezTo>
                  <a:pt x="6617" y="10428"/>
                  <a:pt x="6963" y="10712"/>
                  <a:pt x="6963" y="10775"/>
                </a:cubicBezTo>
                <a:cubicBezTo>
                  <a:pt x="6963" y="10869"/>
                  <a:pt x="6617" y="11121"/>
                  <a:pt x="5955" y="11121"/>
                </a:cubicBezTo>
                <a:cubicBezTo>
                  <a:pt x="5262" y="11121"/>
                  <a:pt x="4915" y="10869"/>
                  <a:pt x="4915" y="10775"/>
                </a:cubicBezTo>
                <a:cubicBezTo>
                  <a:pt x="4915" y="10712"/>
                  <a:pt x="5262" y="10428"/>
                  <a:pt x="5955" y="10428"/>
                </a:cubicBezTo>
                <a:close/>
                <a:moveTo>
                  <a:pt x="10082" y="10428"/>
                </a:moveTo>
                <a:cubicBezTo>
                  <a:pt x="10775" y="10428"/>
                  <a:pt x="11153" y="10680"/>
                  <a:pt x="11153" y="10775"/>
                </a:cubicBezTo>
                <a:cubicBezTo>
                  <a:pt x="11153" y="10869"/>
                  <a:pt x="10775" y="11121"/>
                  <a:pt x="10082" y="11121"/>
                </a:cubicBezTo>
                <a:cubicBezTo>
                  <a:pt x="9421" y="11121"/>
                  <a:pt x="9043" y="10869"/>
                  <a:pt x="9043" y="10775"/>
                </a:cubicBezTo>
                <a:cubicBezTo>
                  <a:pt x="9043" y="10712"/>
                  <a:pt x="9421" y="10428"/>
                  <a:pt x="10082" y="10428"/>
                </a:cubicBezTo>
                <a:close/>
                <a:moveTo>
                  <a:pt x="5987" y="0"/>
                </a:moveTo>
                <a:cubicBezTo>
                  <a:pt x="5231" y="0"/>
                  <a:pt x="4600" y="630"/>
                  <a:pt x="4600" y="1355"/>
                </a:cubicBezTo>
                <a:cubicBezTo>
                  <a:pt x="4600" y="1733"/>
                  <a:pt x="4726" y="2016"/>
                  <a:pt x="4947" y="2300"/>
                </a:cubicBezTo>
                <a:cubicBezTo>
                  <a:pt x="4159" y="2710"/>
                  <a:pt x="3624" y="3497"/>
                  <a:pt x="3561" y="4442"/>
                </a:cubicBezTo>
                <a:cubicBezTo>
                  <a:pt x="2742" y="4631"/>
                  <a:pt x="1481" y="5072"/>
                  <a:pt x="1481" y="5923"/>
                </a:cubicBezTo>
                <a:cubicBezTo>
                  <a:pt x="1481" y="6679"/>
                  <a:pt x="2427" y="7120"/>
                  <a:pt x="3151" y="7309"/>
                </a:cubicBezTo>
                <a:lnTo>
                  <a:pt x="1954" y="9798"/>
                </a:lnTo>
                <a:lnTo>
                  <a:pt x="1828" y="9798"/>
                </a:lnTo>
                <a:cubicBezTo>
                  <a:pt x="851" y="9798"/>
                  <a:pt x="64" y="10239"/>
                  <a:pt x="64" y="10806"/>
                </a:cubicBezTo>
                <a:cubicBezTo>
                  <a:pt x="1" y="11373"/>
                  <a:pt x="725" y="11846"/>
                  <a:pt x="1765" y="11846"/>
                </a:cubicBezTo>
                <a:cubicBezTo>
                  <a:pt x="2679" y="11846"/>
                  <a:pt x="3498" y="11436"/>
                  <a:pt x="3498" y="10806"/>
                </a:cubicBezTo>
                <a:cubicBezTo>
                  <a:pt x="3498" y="10334"/>
                  <a:pt x="3057" y="10019"/>
                  <a:pt x="2584" y="9924"/>
                </a:cubicBezTo>
                <a:lnTo>
                  <a:pt x="3781" y="7498"/>
                </a:lnTo>
                <a:cubicBezTo>
                  <a:pt x="4317" y="7624"/>
                  <a:pt x="4947" y="7656"/>
                  <a:pt x="5577" y="7719"/>
                </a:cubicBezTo>
                <a:lnTo>
                  <a:pt x="5577" y="9830"/>
                </a:lnTo>
                <a:cubicBezTo>
                  <a:pt x="4947" y="9924"/>
                  <a:pt x="4222" y="10239"/>
                  <a:pt x="4222" y="10869"/>
                </a:cubicBezTo>
                <a:cubicBezTo>
                  <a:pt x="4222" y="11499"/>
                  <a:pt x="5041" y="11877"/>
                  <a:pt x="5955" y="11877"/>
                </a:cubicBezTo>
                <a:cubicBezTo>
                  <a:pt x="6837" y="11877"/>
                  <a:pt x="7688" y="11499"/>
                  <a:pt x="7688" y="10869"/>
                </a:cubicBezTo>
                <a:cubicBezTo>
                  <a:pt x="7688" y="10239"/>
                  <a:pt x="6932" y="9924"/>
                  <a:pt x="6302" y="9830"/>
                </a:cubicBezTo>
                <a:lnTo>
                  <a:pt x="6302" y="7719"/>
                </a:lnTo>
                <a:cubicBezTo>
                  <a:pt x="6932" y="7719"/>
                  <a:pt x="7562" y="7624"/>
                  <a:pt x="8097" y="7498"/>
                </a:cubicBezTo>
                <a:lnTo>
                  <a:pt x="9295" y="9924"/>
                </a:lnTo>
                <a:cubicBezTo>
                  <a:pt x="8822" y="10082"/>
                  <a:pt x="8381" y="10334"/>
                  <a:pt x="8381" y="10806"/>
                </a:cubicBezTo>
                <a:cubicBezTo>
                  <a:pt x="8381" y="11436"/>
                  <a:pt x="9200" y="11846"/>
                  <a:pt x="10114" y="11846"/>
                </a:cubicBezTo>
                <a:cubicBezTo>
                  <a:pt x="11090" y="11846"/>
                  <a:pt x="11878" y="11405"/>
                  <a:pt x="11878" y="10806"/>
                </a:cubicBezTo>
                <a:cubicBezTo>
                  <a:pt x="11878" y="10239"/>
                  <a:pt x="11153" y="9798"/>
                  <a:pt x="10114" y="9798"/>
                </a:cubicBezTo>
                <a:lnTo>
                  <a:pt x="9988" y="9798"/>
                </a:lnTo>
                <a:lnTo>
                  <a:pt x="8822" y="7309"/>
                </a:lnTo>
                <a:cubicBezTo>
                  <a:pt x="9515" y="7120"/>
                  <a:pt x="10460" y="6679"/>
                  <a:pt x="10460" y="5923"/>
                </a:cubicBezTo>
                <a:cubicBezTo>
                  <a:pt x="10460" y="5072"/>
                  <a:pt x="9200" y="4631"/>
                  <a:pt x="8381" y="4442"/>
                </a:cubicBezTo>
                <a:cubicBezTo>
                  <a:pt x="8350" y="3497"/>
                  <a:pt x="7782" y="2710"/>
                  <a:pt x="6995" y="2300"/>
                </a:cubicBezTo>
                <a:cubicBezTo>
                  <a:pt x="7247" y="2080"/>
                  <a:pt x="7341" y="1764"/>
                  <a:pt x="7341" y="1355"/>
                </a:cubicBezTo>
                <a:cubicBezTo>
                  <a:pt x="7341" y="630"/>
                  <a:pt x="6711" y="0"/>
                  <a:pt x="5987"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1898582018"/>
      </p:ext>
    </p:extLst>
  </p:cSld>
  <p:clrMapOvr>
    <a:masterClrMapping/>
  </p:clrMapOvr>
  <mc:AlternateContent xmlns:mc="http://schemas.openxmlformats.org/markup-compatibility/2006" xmlns:p14="http://schemas.microsoft.com/office/powerpoint/2010/main">
    <mc:Choice Requires="p14">
      <p:transition p14:dur="10" advTm="24576"/>
    </mc:Choice>
    <mc:Fallback xmlns="">
      <p:transition advTm="24576"/>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a:t>مدخلات تكنولوجيا المعلومات تشير إلى الأدوات والتقنيات التي يتم استخدامها في مجال التعليم والتدريس لتعزيز وتحسين عمليات التعلم والتواصل. تشمل هذه المدخلات الأجهزة الإلكترونية مثل الحواسيب والهواتف الذكية والأجهزة اللوحية، والبرمجيات التعليمية، والشبكات الاجتماعية، والإنترنت والموارد الإلكترونية، وتطبيقات الويب والتطبيقات المحمولة الموجهة للتعلم، والتجارب التفاعلية، وغيرها من الأدوات التقنية التي يمكن استخدامها لتعزيز عملية التعليم وتحقيق أهداف التعلم.</a:t>
            </a:r>
          </a:p>
          <a:p>
            <a:pPr algn="ctr"/>
            <a:endParaRPr lang="ar-SA"/>
          </a:p>
          <a:p>
            <a:pPr algn="ctr"/>
            <a:r>
              <a:rPr lang="ar-SA"/>
              <a:t>مصدر:</a:t>
            </a:r>
          </a:p>
          <a:p>
            <a:pPr algn="ctr"/>
            <a:r>
              <a:rPr lang="en-US"/>
              <a:t>ITU (International Telecommunication Union). (2018). "ICTs in Education." Retrieved from: https://www.itu.int/en/ITU-D/Statistics/Pages/publications/ict-facts-2017.aspx</a:t>
            </a:r>
            <a:endParaRPr lang="en-US" dirty="0"/>
          </a:p>
        </p:txBody>
      </p:sp>
      <p:sp>
        <p:nvSpPr>
          <p:cNvPr id="5" name="Rectangle 4"/>
          <p:cNvSpPr/>
          <p:nvPr/>
        </p:nvSpPr>
        <p:spPr>
          <a:xfrm>
            <a:off x="942309" y="1303890"/>
            <a:ext cx="748840" cy="797506"/>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420826" y="2040273"/>
            <a:ext cx="9426243" cy="402674"/>
          </a:xfrm>
          <a:prstGeom prst="rect">
            <a:avLst/>
          </a:prstGeom>
          <a:noFill/>
        </p:spPr>
        <p:txBody>
          <a:bodyPr wrap="square" rtlCol="0">
            <a:spAutoFit/>
          </a:bodyPr>
          <a:lstStyle/>
          <a:p>
            <a:pPr algn="just" rtl="1">
              <a:lnSpc>
                <a:spcPts val="2720"/>
              </a:lnSpc>
              <a:spcBef>
                <a:spcPts val="600"/>
              </a:spcBef>
              <a:spcAft>
                <a:spcPts val="1800"/>
              </a:spcAft>
            </a:pPr>
            <a:r>
              <a:rPr lang="ar-SA" sz="1600" dirty="0">
                <a:latin typeface="Alexandria Light" pitchFamily="2" charset="-78"/>
                <a:cs typeface="Alexandria Light" pitchFamily="2" charset="-78"/>
              </a:rPr>
              <a:t>      </a:t>
            </a: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4364A12-B773-40FF-9ABF-33539D226A2F}"/>
              </a:ext>
            </a:extLst>
          </p:cNvPr>
          <p:cNvSpPr txBox="1"/>
          <p:nvPr/>
        </p:nvSpPr>
        <p:spPr>
          <a:xfrm>
            <a:off x="942309" y="1972993"/>
            <a:ext cx="10307384" cy="2900089"/>
          </a:xfrm>
          <a:prstGeom prst="rect">
            <a:avLst/>
          </a:prstGeom>
          <a:noFill/>
        </p:spPr>
        <p:txBody>
          <a:bodyPr wrap="square" rtlCol="1">
            <a:spAutoFit/>
          </a:bodyPr>
          <a:lstStyle/>
          <a:p>
            <a:pPr algn="r" rtl="1">
              <a:lnSpc>
                <a:spcPts val="2960"/>
              </a:lnSpc>
              <a:spcAft>
                <a:spcPts val="1800"/>
              </a:spcAft>
            </a:pPr>
            <a:r>
              <a:rPr lang="ar-SA" sz="1600" dirty="0">
                <a:latin typeface="Alexandria Light" pitchFamily="2" charset="-78"/>
                <a:cs typeface="Alexandria Light" pitchFamily="2" charset="-78"/>
              </a:rPr>
              <a:t>      </a:t>
            </a:r>
            <a:r>
              <a:rPr lang="ar-SA" sz="1600" b="0" i="0" u="none" strike="noStrike" baseline="0" dirty="0">
                <a:latin typeface="Alexandria Light" pitchFamily="2" charset="-78"/>
                <a:cs typeface="Alexandria Light" pitchFamily="2" charset="-78"/>
              </a:rPr>
              <a:t>للتمكن من دخول الحوسبة السحابية ينبغي توفير المتطلبات الآتية:</a:t>
            </a:r>
          </a:p>
          <a:p>
            <a:pPr algn="r" rtl="1">
              <a:lnSpc>
                <a:spcPts val="2960"/>
              </a:lnSpc>
              <a:spcAft>
                <a:spcPts val="1800"/>
              </a:spcAft>
            </a:pPr>
            <a:r>
              <a:rPr lang="ar-SA" sz="1600" b="0" i="0" u="none" strike="noStrike" baseline="0" dirty="0">
                <a:latin typeface="Alexandria Light" pitchFamily="2" charset="-78"/>
                <a:cs typeface="Alexandria Light" pitchFamily="2" charset="-78"/>
              </a:rPr>
              <a:t>1. جهاز حاسب شخصي يسمح بالاتصال بالإنترنت.</a:t>
            </a:r>
          </a:p>
          <a:p>
            <a:pPr algn="r" rtl="1">
              <a:lnSpc>
                <a:spcPts val="2960"/>
              </a:lnSpc>
              <a:spcAft>
                <a:spcPts val="1800"/>
              </a:spcAft>
            </a:pPr>
            <a:r>
              <a:rPr lang="ar-SA" sz="1600" dirty="0">
                <a:latin typeface="Alexandria Light" pitchFamily="2" charset="-78"/>
                <a:cs typeface="Alexandria Light" pitchFamily="2" charset="-78"/>
              </a:rPr>
              <a:t>2. ن</a:t>
            </a:r>
            <a:r>
              <a:rPr lang="ar-SA" sz="1600" b="0" i="0" u="none" strike="noStrike" baseline="0" dirty="0">
                <a:latin typeface="Alexandria Light" pitchFamily="2" charset="-78"/>
                <a:cs typeface="Alexandria Light" pitchFamily="2" charset="-78"/>
              </a:rPr>
              <a:t>ظام تشغيل يسمح بالاتصال بشبكة الإنترنت.</a:t>
            </a:r>
          </a:p>
          <a:p>
            <a:pPr algn="r" rtl="1">
              <a:lnSpc>
                <a:spcPts val="2960"/>
              </a:lnSpc>
              <a:spcAft>
                <a:spcPts val="1800"/>
              </a:spcAft>
            </a:pPr>
            <a:r>
              <a:rPr lang="ar-SA" sz="1600" b="0" i="0" u="none" strike="noStrike" baseline="0" dirty="0">
                <a:latin typeface="Alexandria Light" pitchFamily="2" charset="-78"/>
                <a:cs typeface="Alexandria Light" pitchFamily="2" charset="-78"/>
              </a:rPr>
              <a:t>3. اتصال ذو سرعة عالية بشبكة الإنترنت يكون حلقة وصل بين المستخدم وبين بياناته وكل البرمجيات التي يستخدمها.</a:t>
            </a:r>
          </a:p>
          <a:p>
            <a:pPr algn="r" rtl="1">
              <a:lnSpc>
                <a:spcPts val="2960"/>
              </a:lnSpc>
              <a:spcAft>
                <a:spcPts val="1800"/>
              </a:spcAft>
            </a:pPr>
            <a:r>
              <a:rPr lang="ar-SA" sz="1600" b="0" i="0" u="none" strike="noStrike" baseline="0" dirty="0">
                <a:latin typeface="Alexandria Light" pitchFamily="2" charset="-78"/>
                <a:cs typeface="Alexandria Light" pitchFamily="2" charset="-78"/>
              </a:rPr>
              <a:t>4. متصفح انترنت يسمح باستخدام خدمات السحابة.</a:t>
            </a:r>
            <a:endParaRPr lang="ar-SA" sz="14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9" name="مربع نص 8">
            <a:extLst>
              <a:ext uri="{FF2B5EF4-FFF2-40B4-BE49-F238E27FC236}">
                <a16:creationId xmlns:a16="http://schemas.microsoft.com/office/drawing/2014/main" id="{9A09B2F2-C49A-4400-8642-3CD90B9AF76B}"/>
              </a:ext>
            </a:extLst>
          </p:cNvPr>
          <p:cNvSpPr txBox="1"/>
          <p:nvPr/>
        </p:nvSpPr>
        <p:spPr>
          <a:xfrm>
            <a:off x="3569107" y="1082042"/>
            <a:ext cx="4777800" cy="400110"/>
          </a:xfrm>
          <a:prstGeom prst="rect">
            <a:avLst/>
          </a:prstGeom>
          <a:noFill/>
        </p:spPr>
        <p:txBody>
          <a:bodyPr wrap="square">
            <a:spAutoFit/>
          </a:bodyPr>
          <a:lstStyle/>
          <a:p>
            <a:pPr algn="ctr"/>
            <a:r>
              <a:rPr lang="ar-SA" sz="2000" i="0" u="none" strike="noStrike" baseline="0" dirty="0">
                <a:solidFill>
                  <a:srgbClr val="0070C0"/>
                </a:solidFill>
                <a:latin typeface="Alexandria Medium" pitchFamily="2" charset="-78"/>
                <a:cs typeface="Alexandria Medium" pitchFamily="2" charset="-78"/>
              </a:rPr>
              <a:t>متطلبات استخدام الحوسبة السحابية</a:t>
            </a:r>
            <a:endParaRPr lang="ar-SA" sz="2400" dirty="0">
              <a:solidFill>
                <a:srgbClr val="0070C0"/>
              </a:solidFill>
              <a:latin typeface="Alexandria Medium" pitchFamily="2" charset="-78"/>
              <a:cs typeface="Alexandria Medium" pitchFamily="2" charset="-78"/>
            </a:endParaRPr>
          </a:p>
        </p:txBody>
      </p:sp>
      <p:grpSp>
        <p:nvGrpSpPr>
          <p:cNvPr id="10" name="Google Shape;5434;p51">
            <a:extLst>
              <a:ext uri="{FF2B5EF4-FFF2-40B4-BE49-F238E27FC236}">
                <a16:creationId xmlns:a16="http://schemas.microsoft.com/office/drawing/2014/main" id="{84FD4D55-D071-45A8-BC28-4E909810FC74}"/>
              </a:ext>
            </a:extLst>
          </p:cNvPr>
          <p:cNvGrpSpPr/>
          <p:nvPr/>
        </p:nvGrpSpPr>
        <p:grpSpPr>
          <a:xfrm>
            <a:off x="2284473" y="4437967"/>
            <a:ext cx="774640" cy="755878"/>
            <a:chOff x="-47529700" y="2342000"/>
            <a:chExt cx="302450" cy="299900"/>
          </a:xfrm>
        </p:grpSpPr>
        <p:sp>
          <p:nvSpPr>
            <p:cNvPr id="11" name="Google Shape;5435;p51">
              <a:extLst>
                <a:ext uri="{FF2B5EF4-FFF2-40B4-BE49-F238E27FC236}">
                  <a16:creationId xmlns:a16="http://schemas.microsoft.com/office/drawing/2014/main" id="{AB89FBEC-A829-48E8-B3AF-9F95F865E042}"/>
                </a:ext>
              </a:extLst>
            </p:cNvPr>
            <p:cNvSpPr/>
            <p:nvPr/>
          </p:nvSpPr>
          <p:spPr>
            <a:xfrm>
              <a:off x="-47529700" y="2342000"/>
              <a:ext cx="302450" cy="299900"/>
            </a:xfrm>
            <a:custGeom>
              <a:avLst/>
              <a:gdLst/>
              <a:ahLst/>
              <a:cxnLst/>
              <a:rect l="l" t="t" r="r" b="b"/>
              <a:pathLst>
                <a:path w="12098" h="11996" extrusionOk="0">
                  <a:moveTo>
                    <a:pt x="7530" y="725"/>
                  </a:moveTo>
                  <a:cubicBezTo>
                    <a:pt x="9672" y="725"/>
                    <a:pt x="11405" y="2457"/>
                    <a:pt x="11405" y="4568"/>
                  </a:cubicBezTo>
                  <a:cubicBezTo>
                    <a:pt x="11405" y="6711"/>
                    <a:pt x="9672" y="8443"/>
                    <a:pt x="7530" y="8443"/>
                  </a:cubicBezTo>
                  <a:cubicBezTo>
                    <a:pt x="5419" y="8443"/>
                    <a:pt x="3686" y="6711"/>
                    <a:pt x="3686" y="4568"/>
                  </a:cubicBezTo>
                  <a:cubicBezTo>
                    <a:pt x="3686" y="2457"/>
                    <a:pt x="5419" y="725"/>
                    <a:pt x="7530" y="725"/>
                  </a:cubicBezTo>
                  <a:close/>
                  <a:moveTo>
                    <a:pt x="4064" y="7530"/>
                  </a:moveTo>
                  <a:cubicBezTo>
                    <a:pt x="4222" y="7719"/>
                    <a:pt x="4379" y="7876"/>
                    <a:pt x="4568" y="8034"/>
                  </a:cubicBezTo>
                  <a:lnTo>
                    <a:pt x="3686" y="8947"/>
                  </a:lnTo>
                  <a:lnTo>
                    <a:pt x="3151" y="8443"/>
                  </a:lnTo>
                  <a:lnTo>
                    <a:pt x="4064" y="7530"/>
                  </a:lnTo>
                  <a:close/>
                  <a:moveTo>
                    <a:pt x="2647" y="8916"/>
                  </a:moveTo>
                  <a:lnTo>
                    <a:pt x="3151" y="9420"/>
                  </a:lnTo>
                  <a:lnTo>
                    <a:pt x="1386" y="11184"/>
                  </a:lnTo>
                  <a:cubicBezTo>
                    <a:pt x="1323" y="11247"/>
                    <a:pt x="1237" y="11279"/>
                    <a:pt x="1146" y="11279"/>
                  </a:cubicBezTo>
                  <a:cubicBezTo>
                    <a:pt x="1056" y="11279"/>
                    <a:pt x="961" y="11247"/>
                    <a:pt x="882" y="11184"/>
                  </a:cubicBezTo>
                  <a:cubicBezTo>
                    <a:pt x="756" y="11090"/>
                    <a:pt x="756" y="10838"/>
                    <a:pt x="882" y="10680"/>
                  </a:cubicBezTo>
                  <a:lnTo>
                    <a:pt x="2647" y="8916"/>
                  </a:lnTo>
                  <a:close/>
                  <a:moveTo>
                    <a:pt x="7530" y="0"/>
                  </a:moveTo>
                  <a:cubicBezTo>
                    <a:pt x="5009" y="0"/>
                    <a:pt x="2962" y="2048"/>
                    <a:pt x="2962" y="4568"/>
                  </a:cubicBezTo>
                  <a:cubicBezTo>
                    <a:pt x="2962" y="5450"/>
                    <a:pt x="3214" y="6270"/>
                    <a:pt x="3623" y="6963"/>
                  </a:cubicBezTo>
                  <a:lnTo>
                    <a:pt x="410" y="10208"/>
                  </a:lnTo>
                  <a:cubicBezTo>
                    <a:pt x="0" y="10586"/>
                    <a:pt x="0" y="11279"/>
                    <a:pt x="410" y="11688"/>
                  </a:cubicBezTo>
                  <a:cubicBezTo>
                    <a:pt x="599" y="11893"/>
                    <a:pt x="867" y="11996"/>
                    <a:pt x="1138" y="11996"/>
                  </a:cubicBezTo>
                  <a:cubicBezTo>
                    <a:pt x="1410" y="11996"/>
                    <a:pt x="1686" y="11893"/>
                    <a:pt x="1890" y="11688"/>
                  </a:cubicBezTo>
                  <a:lnTo>
                    <a:pt x="5135" y="8475"/>
                  </a:lnTo>
                  <a:cubicBezTo>
                    <a:pt x="5829" y="8916"/>
                    <a:pt x="6679" y="9137"/>
                    <a:pt x="7530" y="9137"/>
                  </a:cubicBezTo>
                  <a:cubicBezTo>
                    <a:pt x="10050" y="9137"/>
                    <a:pt x="12098" y="7089"/>
                    <a:pt x="12098" y="4568"/>
                  </a:cubicBezTo>
                  <a:cubicBezTo>
                    <a:pt x="12098" y="2048"/>
                    <a:pt x="10050" y="0"/>
                    <a:pt x="7530"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2" name="Google Shape;5436;p51">
              <a:extLst>
                <a:ext uri="{FF2B5EF4-FFF2-40B4-BE49-F238E27FC236}">
                  <a16:creationId xmlns:a16="http://schemas.microsoft.com/office/drawing/2014/main" id="{E973DA4D-8C3D-4D2F-8C8A-D1515927D282}"/>
                </a:ext>
              </a:extLst>
            </p:cNvPr>
            <p:cNvSpPr/>
            <p:nvPr/>
          </p:nvSpPr>
          <p:spPr>
            <a:xfrm>
              <a:off x="-47404475" y="2395550"/>
              <a:ext cx="124475" cy="123675"/>
            </a:xfrm>
            <a:custGeom>
              <a:avLst/>
              <a:gdLst/>
              <a:ahLst/>
              <a:cxnLst/>
              <a:rect l="l" t="t" r="r" b="b"/>
              <a:pathLst>
                <a:path w="4979" h="4947" extrusionOk="0">
                  <a:moveTo>
                    <a:pt x="2804" y="2080"/>
                  </a:moveTo>
                  <a:cubicBezTo>
                    <a:pt x="2678" y="2395"/>
                    <a:pt x="2458" y="2647"/>
                    <a:pt x="2174" y="2710"/>
                  </a:cubicBezTo>
                  <a:lnTo>
                    <a:pt x="2174" y="2080"/>
                  </a:lnTo>
                  <a:close/>
                  <a:moveTo>
                    <a:pt x="1828" y="694"/>
                  </a:moveTo>
                  <a:cubicBezTo>
                    <a:pt x="2300" y="694"/>
                    <a:pt x="2678" y="977"/>
                    <a:pt x="2804" y="1418"/>
                  </a:cubicBezTo>
                  <a:lnTo>
                    <a:pt x="1828" y="1418"/>
                  </a:lnTo>
                  <a:cubicBezTo>
                    <a:pt x="1607" y="1418"/>
                    <a:pt x="1481" y="1576"/>
                    <a:pt x="1481" y="1765"/>
                  </a:cubicBezTo>
                  <a:lnTo>
                    <a:pt x="1481" y="2741"/>
                  </a:lnTo>
                  <a:cubicBezTo>
                    <a:pt x="1072" y="2584"/>
                    <a:pt x="757" y="2206"/>
                    <a:pt x="757" y="1765"/>
                  </a:cubicBezTo>
                  <a:cubicBezTo>
                    <a:pt x="757" y="1166"/>
                    <a:pt x="1229" y="694"/>
                    <a:pt x="1828" y="694"/>
                  </a:cubicBezTo>
                  <a:close/>
                  <a:moveTo>
                    <a:pt x="4254" y="2080"/>
                  </a:moveTo>
                  <a:lnTo>
                    <a:pt x="4254" y="4222"/>
                  </a:lnTo>
                  <a:lnTo>
                    <a:pt x="2143" y="4222"/>
                  </a:lnTo>
                  <a:lnTo>
                    <a:pt x="2143" y="3466"/>
                  </a:lnTo>
                  <a:cubicBezTo>
                    <a:pt x="2804" y="3308"/>
                    <a:pt x="3371" y="2804"/>
                    <a:pt x="3498" y="2080"/>
                  </a:cubicBezTo>
                  <a:close/>
                  <a:moveTo>
                    <a:pt x="1796" y="0"/>
                  </a:moveTo>
                  <a:cubicBezTo>
                    <a:pt x="788" y="0"/>
                    <a:pt x="0" y="788"/>
                    <a:pt x="0" y="1765"/>
                  </a:cubicBezTo>
                  <a:cubicBezTo>
                    <a:pt x="0" y="2615"/>
                    <a:pt x="599" y="3340"/>
                    <a:pt x="1418" y="3497"/>
                  </a:cubicBezTo>
                  <a:lnTo>
                    <a:pt x="1418" y="4600"/>
                  </a:lnTo>
                  <a:cubicBezTo>
                    <a:pt x="1418" y="4789"/>
                    <a:pt x="1576" y="4947"/>
                    <a:pt x="1796" y="4947"/>
                  </a:cubicBezTo>
                  <a:lnTo>
                    <a:pt x="4569" y="4947"/>
                  </a:lnTo>
                  <a:cubicBezTo>
                    <a:pt x="4789" y="4947"/>
                    <a:pt x="4947" y="4789"/>
                    <a:pt x="4947" y="4600"/>
                  </a:cubicBezTo>
                  <a:lnTo>
                    <a:pt x="4947" y="1796"/>
                  </a:lnTo>
                  <a:cubicBezTo>
                    <a:pt x="4978" y="1576"/>
                    <a:pt x="4821" y="1418"/>
                    <a:pt x="4632" y="1418"/>
                  </a:cubicBezTo>
                  <a:lnTo>
                    <a:pt x="3498" y="1418"/>
                  </a:lnTo>
                  <a:cubicBezTo>
                    <a:pt x="3371" y="631"/>
                    <a:pt x="2647" y="0"/>
                    <a:pt x="1796"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3641843813"/>
      </p:ext>
    </p:extLst>
  </p:cSld>
  <p:clrMapOvr>
    <a:masterClrMapping/>
  </p:clrMapOvr>
  <mc:AlternateContent xmlns:mc="http://schemas.openxmlformats.org/markup-compatibility/2006" xmlns:p14="http://schemas.microsoft.com/office/powerpoint/2010/main">
    <mc:Choice Requires="p14">
      <p:transition p14:dur="10" advTm="94777"/>
    </mc:Choice>
    <mc:Fallback xmlns="">
      <p:transition advTm="94777"/>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9924" y="163376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a:t>مدخلات تكنولوجيا المعلومات تشير إلى الأدوات والتقنيات التي يتم استخدامها في مجال التعليم والتدريس لتعزيز وتحسين عمليات التعلم والتواصل. تشمل هذه المدخلات الأجهزة الإلكترونية مثل الحواسيب والهواتف الذكية والأجهزة اللوحية، والبرمجيات التعليمية، والشبكات الاجتماعية، والإنترنت والموارد الإلكترونية، وتطبيقات الويب والتطبيقات المحمولة الموجهة للتعلم، والتجارب التفاعلية، وغيرها من الأدوات التقنية التي يمكن استخدامها لتعزيز عملية التعليم وتحقيق أهداف التعلم.</a:t>
            </a:r>
          </a:p>
          <a:p>
            <a:pPr algn="ctr"/>
            <a:endParaRPr lang="ar-SA" dirty="0"/>
          </a:p>
          <a:p>
            <a:pPr algn="ctr"/>
            <a:r>
              <a:rPr lang="ar-SA" dirty="0"/>
              <a:t>مصدر:</a:t>
            </a:r>
          </a:p>
          <a:p>
            <a:pPr algn="ctr"/>
            <a:r>
              <a:rPr lang="en-US" dirty="0"/>
              <a:t>ITU (International Telecommunication Union). (2018). "ICTs in Education." Retrieved from: https://www.itu.int/en/ITU-D/Statistics/Pages/publications/ict-facts-2017.aspx</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420826" y="2040273"/>
            <a:ext cx="9426243" cy="402674"/>
          </a:xfrm>
          <a:prstGeom prst="rect">
            <a:avLst/>
          </a:prstGeom>
          <a:noFill/>
        </p:spPr>
        <p:txBody>
          <a:bodyPr wrap="square" rtlCol="0">
            <a:spAutoFit/>
          </a:bodyPr>
          <a:lstStyle/>
          <a:p>
            <a:pPr algn="just" rtl="1">
              <a:lnSpc>
                <a:spcPts val="2720"/>
              </a:lnSpc>
              <a:spcBef>
                <a:spcPts val="600"/>
              </a:spcBef>
              <a:spcAft>
                <a:spcPts val="1800"/>
              </a:spcAft>
            </a:pPr>
            <a:r>
              <a:rPr lang="ar-SA" sz="1600" dirty="0">
                <a:latin typeface="Alexandria Light" pitchFamily="2" charset="-78"/>
                <a:cs typeface="Alexandria Light" pitchFamily="2" charset="-78"/>
              </a:rPr>
              <a:t>      </a:t>
            </a: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C4364A12-B773-40FF-9ABF-33539D226A2F}"/>
              </a:ext>
            </a:extLst>
          </p:cNvPr>
          <p:cNvSpPr txBox="1"/>
          <p:nvPr/>
        </p:nvSpPr>
        <p:spPr>
          <a:xfrm>
            <a:off x="1101395" y="2263253"/>
            <a:ext cx="9669779" cy="383438"/>
          </a:xfrm>
          <a:prstGeom prst="rect">
            <a:avLst/>
          </a:prstGeom>
          <a:noFill/>
        </p:spPr>
        <p:txBody>
          <a:bodyPr wrap="square" rtlCol="1">
            <a:spAutoFit/>
          </a:bodyPr>
          <a:lstStyle/>
          <a:p>
            <a:pPr algn="just" rtl="1">
              <a:lnSpc>
                <a:spcPts val="2520"/>
              </a:lnSpc>
              <a:spcAft>
                <a:spcPts val="1800"/>
              </a:spcAft>
            </a:pPr>
            <a:r>
              <a:rPr lang="ar-SA" sz="1600" dirty="0">
                <a:latin typeface="Alexandria Light" pitchFamily="2" charset="-78"/>
                <a:cs typeface="Alexandria Light" pitchFamily="2" charset="-78"/>
              </a:rPr>
              <a:t> ومن نماذج المستحدثات التكنولوجية المستخدمة في التعليم:</a:t>
            </a:r>
            <a:endParaRPr lang="ar-SA" sz="1600" dirty="0">
              <a:highlight>
                <a:srgbClr val="FFFF00"/>
              </a:highlight>
              <a:latin typeface="Alexandria Light" pitchFamily="2" charset="-78"/>
              <a:cs typeface="Alexandria Light" pitchFamily="2" charset="-78"/>
            </a:endParaRPr>
          </a:p>
        </p:txBody>
      </p:sp>
      <p:sp>
        <p:nvSpPr>
          <p:cNvPr id="3" name="مستطيل: زوايا مستديرة 2">
            <a:extLst>
              <a:ext uri="{FF2B5EF4-FFF2-40B4-BE49-F238E27FC236}">
                <a16:creationId xmlns:a16="http://schemas.microsoft.com/office/drawing/2014/main" id="{A4824698-E14E-4482-9A7A-FD5BEC860EC6}"/>
              </a:ext>
            </a:extLst>
          </p:cNvPr>
          <p:cNvSpPr/>
          <p:nvPr/>
        </p:nvSpPr>
        <p:spPr>
          <a:xfrm rot="10800000" flipV="1">
            <a:off x="8782474" y="3301468"/>
            <a:ext cx="1868617" cy="1716915"/>
          </a:xfrm>
          <a:prstGeom prst="roundRect">
            <a:avLst/>
          </a:prstGeom>
          <a:solidFill>
            <a:srgbClr val="00B0F0"/>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2520"/>
              </a:lnSpc>
              <a:spcAft>
                <a:spcPts val="1200"/>
              </a:spcAft>
            </a:pPr>
            <a:r>
              <a:rPr lang="ar-SA" sz="1600" b="0" i="0" u="none" strike="noStrike" baseline="0" dirty="0">
                <a:effectLst>
                  <a:outerShdw blurRad="38100" dist="38100" dir="2700000" algn="tl">
                    <a:srgbClr val="000000">
                      <a:alpha val="43137"/>
                    </a:srgbClr>
                  </a:outerShdw>
                </a:effectLst>
                <a:latin typeface="Alexandria Light" pitchFamily="2" charset="-78"/>
                <a:cs typeface="Alexandria Light" pitchFamily="2" charset="-78"/>
              </a:rPr>
              <a:t>الواقع الافتراضي </a:t>
            </a:r>
            <a:r>
              <a:rPr lang="en-US" sz="1600" b="0" i="0" u="none" strike="noStrike" baseline="0" dirty="0">
                <a:effectLst>
                  <a:outerShdw blurRad="38100" dist="38100" dir="2700000" algn="tl">
                    <a:srgbClr val="000000">
                      <a:alpha val="43137"/>
                    </a:srgbClr>
                  </a:outerShdw>
                </a:effectLst>
                <a:latin typeface="Alexandria Light" pitchFamily="2" charset="-78"/>
                <a:cs typeface="Alexandria Light" pitchFamily="2" charset="-78"/>
              </a:rPr>
              <a:t>Virtual Reality ) </a:t>
            </a:r>
            <a:r>
              <a:rPr lang="ar-SA" sz="1600" b="0" i="0" u="none" strike="noStrike" baseline="0" dirty="0">
                <a:effectLst>
                  <a:outerShdw blurRad="38100" dist="38100" dir="2700000" algn="tl">
                    <a:srgbClr val="000000">
                      <a:alpha val="43137"/>
                    </a:srgbClr>
                  </a:outerShdw>
                </a:effectLst>
                <a:latin typeface="Alexandria Light" pitchFamily="2" charset="-78"/>
                <a:cs typeface="Alexandria Light" pitchFamily="2" charset="-78"/>
              </a:rPr>
              <a:t> ويرمز له </a:t>
            </a:r>
            <a:r>
              <a:rPr lang="en-US" sz="1600" b="0" i="0" u="none" strike="noStrike" baseline="0" dirty="0">
                <a:effectLst>
                  <a:outerShdw blurRad="38100" dist="38100" dir="2700000" algn="tl">
                    <a:srgbClr val="000000">
                      <a:alpha val="43137"/>
                    </a:srgbClr>
                  </a:outerShdw>
                </a:effectLst>
                <a:latin typeface="Alexandria Light" pitchFamily="2" charset="-78"/>
                <a:cs typeface="Alexandria Light" pitchFamily="2" charset="-78"/>
              </a:rPr>
              <a:t> VR</a:t>
            </a:r>
            <a:endParaRPr lang="ar-SA" sz="1600" dirty="0">
              <a:effectLst>
                <a:outerShdw blurRad="38100" dist="38100" dir="2700000" algn="tl">
                  <a:srgbClr val="000000">
                    <a:alpha val="43137"/>
                  </a:srgbClr>
                </a:outerShdw>
              </a:effectLst>
              <a:latin typeface="Alexandria Light" pitchFamily="2" charset="-78"/>
              <a:cs typeface="Alexandria Light" pitchFamily="2" charset="-78"/>
            </a:endParaRPr>
          </a:p>
        </p:txBody>
      </p:sp>
      <p:sp>
        <p:nvSpPr>
          <p:cNvPr id="10" name="مستطيل: زوايا مستديرة 9">
            <a:extLst>
              <a:ext uri="{FF2B5EF4-FFF2-40B4-BE49-F238E27FC236}">
                <a16:creationId xmlns:a16="http://schemas.microsoft.com/office/drawing/2014/main" id="{D5466126-DF50-444A-B096-C6B3C25B0616}"/>
              </a:ext>
            </a:extLst>
          </p:cNvPr>
          <p:cNvSpPr/>
          <p:nvPr/>
        </p:nvSpPr>
        <p:spPr>
          <a:xfrm rot="10800000" flipV="1">
            <a:off x="6364234" y="3301468"/>
            <a:ext cx="1868617" cy="1733159"/>
          </a:xfrm>
          <a:prstGeom prst="roundRect">
            <a:avLst/>
          </a:prstGeom>
          <a:solidFill>
            <a:srgbClr val="00B0F0"/>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2520"/>
              </a:lnSpc>
              <a:spcAft>
                <a:spcPts val="1200"/>
              </a:spcAft>
            </a:pPr>
            <a:r>
              <a:rPr lang="ar-SA" sz="1600" b="0" i="0" u="none" strike="noStrike" baseline="0" dirty="0">
                <a:effectLst>
                  <a:outerShdw blurRad="38100" dist="38100" dir="2700000" algn="tl">
                    <a:srgbClr val="000000">
                      <a:alpha val="43137"/>
                    </a:srgbClr>
                  </a:outerShdw>
                </a:effectLst>
                <a:latin typeface="Alexandria Light" pitchFamily="2" charset="-78"/>
                <a:cs typeface="Alexandria Light" pitchFamily="2" charset="-78"/>
              </a:rPr>
              <a:t>الواقع المعزز </a:t>
            </a:r>
            <a:r>
              <a:rPr lang="en-US" sz="1600" b="0" i="0" u="none" strike="noStrike" baseline="0" dirty="0">
                <a:effectLst>
                  <a:outerShdw blurRad="38100" dist="38100" dir="2700000" algn="tl">
                    <a:srgbClr val="000000">
                      <a:alpha val="43137"/>
                    </a:srgbClr>
                  </a:outerShdw>
                </a:effectLst>
                <a:latin typeface="Alexandria Light" pitchFamily="2" charset="-78"/>
                <a:cs typeface="Alexandria Light" pitchFamily="2" charset="-78"/>
              </a:rPr>
              <a:t>(Augmented Reality )</a:t>
            </a:r>
            <a:r>
              <a:rPr lang="ar-SA" sz="1600" b="0" i="0" u="none" strike="noStrike" baseline="0" dirty="0">
                <a:effectLst>
                  <a:outerShdw blurRad="38100" dist="38100" dir="2700000" algn="tl">
                    <a:srgbClr val="000000">
                      <a:alpha val="43137"/>
                    </a:srgbClr>
                  </a:outerShdw>
                </a:effectLst>
                <a:latin typeface="Alexandria Light" pitchFamily="2" charset="-78"/>
                <a:cs typeface="Alexandria Light" pitchFamily="2" charset="-78"/>
              </a:rPr>
              <a:t> ويرمز له </a:t>
            </a:r>
            <a:r>
              <a:rPr lang="en-US" sz="1600" b="0" i="0" u="none" strike="noStrike" baseline="0" dirty="0">
                <a:effectLst>
                  <a:outerShdw blurRad="38100" dist="38100" dir="2700000" algn="tl">
                    <a:srgbClr val="000000">
                      <a:alpha val="43137"/>
                    </a:srgbClr>
                  </a:outerShdw>
                </a:effectLst>
                <a:latin typeface="Alexandria Light" pitchFamily="2" charset="-78"/>
                <a:cs typeface="Alexandria Light" pitchFamily="2" charset="-78"/>
              </a:rPr>
              <a:t> AR</a:t>
            </a:r>
            <a:r>
              <a:rPr lang="ar-SA" sz="1600" dirty="0">
                <a:effectLst>
                  <a:outerShdw blurRad="38100" dist="38100" dir="2700000" algn="tl">
                    <a:srgbClr val="000000">
                      <a:alpha val="43137"/>
                    </a:srgbClr>
                  </a:outerShdw>
                </a:effectLst>
                <a:latin typeface="Alexandria Light" pitchFamily="2" charset="-78"/>
                <a:cs typeface="Alexandria Light" pitchFamily="2" charset="-78"/>
              </a:rPr>
              <a:t>.</a:t>
            </a:r>
          </a:p>
        </p:txBody>
      </p:sp>
      <p:sp>
        <p:nvSpPr>
          <p:cNvPr id="11" name="مستطيل: زوايا مستديرة 10">
            <a:extLst>
              <a:ext uri="{FF2B5EF4-FFF2-40B4-BE49-F238E27FC236}">
                <a16:creationId xmlns:a16="http://schemas.microsoft.com/office/drawing/2014/main" id="{0E0E4FB1-AF2D-4304-B1B4-618888C3156E}"/>
              </a:ext>
            </a:extLst>
          </p:cNvPr>
          <p:cNvSpPr/>
          <p:nvPr/>
        </p:nvSpPr>
        <p:spPr>
          <a:xfrm rot="10800000" flipV="1">
            <a:off x="3989069" y="3301469"/>
            <a:ext cx="1977540" cy="1774064"/>
          </a:xfrm>
          <a:prstGeom prst="roundRect">
            <a:avLst/>
          </a:prstGeom>
          <a:solidFill>
            <a:srgbClr val="00B0F0"/>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2520"/>
              </a:lnSpc>
              <a:spcAft>
                <a:spcPts val="1200"/>
              </a:spcAft>
            </a:pPr>
            <a:r>
              <a:rPr lang="ar-SA" sz="1600" b="0" i="0" u="none" strike="noStrike" baseline="0" dirty="0">
                <a:effectLst>
                  <a:outerShdw blurRad="38100" dist="38100" dir="2700000" algn="tl">
                    <a:srgbClr val="000000">
                      <a:alpha val="43137"/>
                    </a:srgbClr>
                  </a:outerShdw>
                </a:effectLst>
                <a:latin typeface="Alexandria Light" pitchFamily="2" charset="-78"/>
                <a:cs typeface="Alexandria Light" pitchFamily="2" charset="-78"/>
              </a:rPr>
              <a:t>الواقع المختلط </a:t>
            </a:r>
            <a:r>
              <a:rPr lang="en-US" sz="1600" dirty="0">
                <a:effectLst>
                  <a:outerShdw blurRad="38100" dist="38100" dir="2700000" algn="tl">
                    <a:srgbClr val="000000">
                      <a:alpha val="43137"/>
                    </a:srgbClr>
                  </a:outerShdw>
                </a:effectLst>
                <a:latin typeface="Alexandria Light" pitchFamily="2" charset="-78"/>
                <a:cs typeface="Alexandria Light" pitchFamily="2" charset="-78"/>
              </a:rPr>
              <a:t>(</a:t>
            </a:r>
            <a:r>
              <a:rPr lang="en-US" sz="1600" b="0" i="0" u="none" strike="noStrike" baseline="0" dirty="0">
                <a:effectLst>
                  <a:outerShdw blurRad="38100" dist="38100" dir="2700000" algn="tl">
                    <a:srgbClr val="000000">
                      <a:alpha val="43137"/>
                    </a:srgbClr>
                  </a:outerShdw>
                </a:effectLst>
                <a:latin typeface="Alexandria Light" pitchFamily="2" charset="-78"/>
                <a:cs typeface="Alexandria Light" pitchFamily="2" charset="-78"/>
              </a:rPr>
              <a:t>Mixed Reality) </a:t>
            </a:r>
            <a:r>
              <a:rPr lang="ar-SA" sz="1600" b="0" i="0" u="none" strike="noStrike" baseline="0" dirty="0">
                <a:effectLst>
                  <a:outerShdw blurRad="38100" dist="38100" dir="2700000" algn="tl">
                    <a:srgbClr val="000000">
                      <a:alpha val="43137"/>
                    </a:srgbClr>
                  </a:outerShdw>
                </a:effectLst>
                <a:latin typeface="Alexandria Light" pitchFamily="2" charset="-78"/>
                <a:cs typeface="Alexandria Light" pitchFamily="2" charset="-78"/>
              </a:rPr>
              <a:t> ويرمز له </a:t>
            </a:r>
            <a:r>
              <a:rPr lang="en-US" sz="1600" b="0" i="0" u="none" strike="noStrike" baseline="0" dirty="0">
                <a:effectLst>
                  <a:outerShdw blurRad="38100" dist="38100" dir="2700000" algn="tl">
                    <a:srgbClr val="000000">
                      <a:alpha val="43137"/>
                    </a:srgbClr>
                  </a:outerShdw>
                </a:effectLst>
                <a:latin typeface="Alexandria Light" pitchFamily="2" charset="-78"/>
                <a:cs typeface="Alexandria Light" pitchFamily="2" charset="-78"/>
              </a:rPr>
              <a:t>MR</a:t>
            </a:r>
            <a:r>
              <a:rPr lang="ar-SA" sz="1800" dirty="0">
                <a:effectLst>
                  <a:outerShdw blurRad="38100" dist="38100" dir="2700000" algn="tl">
                    <a:srgbClr val="000000">
                      <a:alpha val="43137"/>
                    </a:srgbClr>
                  </a:outerShdw>
                </a:effectLst>
                <a:latin typeface="Alexandria Light" pitchFamily="2" charset="-78"/>
                <a:cs typeface="Alexandria Light" pitchFamily="2" charset="-78"/>
              </a:rPr>
              <a:t>.</a:t>
            </a:r>
          </a:p>
        </p:txBody>
      </p:sp>
      <p:sp>
        <p:nvSpPr>
          <p:cNvPr id="12" name="مستطيل: زوايا مستديرة 11">
            <a:extLst>
              <a:ext uri="{FF2B5EF4-FFF2-40B4-BE49-F238E27FC236}">
                <a16:creationId xmlns:a16="http://schemas.microsoft.com/office/drawing/2014/main" id="{124A41F1-4E39-47A2-AEBE-738AAB780E81}"/>
              </a:ext>
            </a:extLst>
          </p:cNvPr>
          <p:cNvSpPr/>
          <p:nvPr/>
        </p:nvSpPr>
        <p:spPr>
          <a:xfrm rot="10800000" flipV="1">
            <a:off x="1737359" y="3301468"/>
            <a:ext cx="1800012" cy="1774066"/>
          </a:xfrm>
          <a:prstGeom prst="roundRect">
            <a:avLst/>
          </a:prstGeom>
          <a:solidFill>
            <a:srgbClr val="00B0F0"/>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lnSpc>
                <a:spcPts val="2520"/>
              </a:lnSpc>
              <a:spcAft>
                <a:spcPts val="1200"/>
              </a:spcAft>
            </a:pPr>
            <a:r>
              <a:rPr lang="ar-SA" sz="1600" i="0" u="none" strike="noStrike" baseline="0" dirty="0">
                <a:effectLst>
                  <a:outerShdw blurRad="38100" dist="38100" dir="2700000" algn="tl">
                    <a:srgbClr val="000000">
                      <a:alpha val="43137"/>
                    </a:srgbClr>
                  </a:outerShdw>
                </a:effectLst>
                <a:latin typeface="Alexandria Light" pitchFamily="2" charset="-78"/>
                <a:cs typeface="Alexandria Light" pitchFamily="2" charset="-78"/>
              </a:rPr>
              <a:t>الواقع الممتد  </a:t>
            </a:r>
            <a:r>
              <a:rPr lang="en-US" sz="1600" i="0" u="none" strike="noStrike" baseline="0" dirty="0">
                <a:effectLst>
                  <a:outerShdw blurRad="38100" dist="38100" dir="2700000" algn="tl">
                    <a:srgbClr val="000000">
                      <a:alpha val="43137"/>
                    </a:srgbClr>
                  </a:outerShdw>
                </a:effectLst>
                <a:latin typeface="Alexandria Light" pitchFamily="2" charset="-78"/>
                <a:cs typeface="Alexandria Light" pitchFamily="2" charset="-78"/>
              </a:rPr>
              <a:t>(Extended Reality) : </a:t>
            </a:r>
            <a:r>
              <a:rPr lang="ar-SA" sz="1600" i="0" u="none" strike="noStrike" baseline="0" dirty="0">
                <a:effectLst>
                  <a:outerShdw blurRad="38100" dist="38100" dir="2700000" algn="tl">
                    <a:srgbClr val="000000">
                      <a:alpha val="43137"/>
                    </a:srgbClr>
                  </a:outerShdw>
                </a:effectLst>
                <a:latin typeface="Alexandria Light" pitchFamily="2" charset="-78"/>
                <a:cs typeface="Alexandria Light" pitchFamily="2" charset="-78"/>
              </a:rPr>
              <a:t> ويرمز له  </a:t>
            </a:r>
            <a:r>
              <a:rPr lang="en-US" sz="1600" i="0" u="none" strike="noStrike" baseline="0" dirty="0">
                <a:effectLst>
                  <a:outerShdw blurRad="38100" dist="38100" dir="2700000" algn="tl">
                    <a:srgbClr val="000000">
                      <a:alpha val="43137"/>
                    </a:srgbClr>
                  </a:outerShdw>
                </a:effectLst>
                <a:latin typeface="Alexandria Light" pitchFamily="2" charset="-78"/>
                <a:cs typeface="Alexandria Light" pitchFamily="2" charset="-78"/>
              </a:rPr>
              <a:t> XR</a:t>
            </a:r>
            <a:endParaRPr lang="ar-SA" sz="1600" dirty="0">
              <a:effectLst>
                <a:outerShdw blurRad="38100" dist="38100" dir="2700000" algn="tl">
                  <a:srgbClr val="000000">
                    <a:alpha val="43137"/>
                  </a:srgbClr>
                </a:outerShdw>
              </a:effectLst>
              <a:latin typeface="Alexandria Medium" pitchFamily="2" charset="-78"/>
              <a:cs typeface="Alexandria Medium" pitchFamily="2" charset="-78"/>
            </a:endParaRPr>
          </a:p>
        </p:txBody>
      </p:sp>
      <p:sp>
        <p:nvSpPr>
          <p:cNvPr id="13" name="مربع نص 12">
            <a:extLst>
              <a:ext uri="{FF2B5EF4-FFF2-40B4-BE49-F238E27FC236}">
                <a16:creationId xmlns:a16="http://schemas.microsoft.com/office/drawing/2014/main" id="{1CF20E37-D618-4E05-A83D-F2672784CA0A}"/>
              </a:ext>
            </a:extLst>
          </p:cNvPr>
          <p:cNvSpPr txBox="1"/>
          <p:nvPr/>
        </p:nvSpPr>
        <p:spPr>
          <a:xfrm>
            <a:off x="2671793" y="934558"/>
            <a:ext cx="6592832" cy="400110"/>
          </a:xfrm>
          <a:prstGeom prst="rect">
            <a:avLst/>
          </a:prstGeom>
          <a:noFill/>
        </p:spPr>
        <p:txBody>
          <a:bodyPr wrap="square">
            <a:spAutoFit/>
          </a:bodyPr>
          <a:lstStyle/>
          <a:p>
            <a:r>
              <a:rPr lang="ar-SA" sz="2000" dirty="0">
                <a:latin typeface="Alexandria Medium" pitchFamily="2" charset="-78"/>
                <a:cs typeface="Alexandria Medium" pitchFamily="2" charset="-78"/>
              </a:rPr>
              <a:t>نماذج المستحدثات التكنولوجية في التعليم</a:t>
            </a:r>
          </a:p>
        </p:txBody>
      </p:sp>
    </p:spTree>
    <p:extLst>
      <p:ext uri="{BB962C8B-B14F-4D97-AF65-F5344CB8AC3E}">
        <p14:creationId xmlns:p14="http://schemas.microsoft.com/office/powerpoint/2010/main" val="690972398"/>
      </p:ext>
    </p:extLst>
  </p:cSld>
  <p:clrMapOvr>
    <a:masterClrMapping/>
  </p:clrMapOvr>
  <mc:AlternateContent xmlns:mc="http://schemas.openxmlformats.org/markup-compatibility/2006" xmlns:p14="http://schemas.microsoft.com/office/powerpoint/2010/main">
    <mc:Choice Requires="p14">
      <p:transition p14:dur="10" advTm="29568"/>
    </mc:Choice>
    <mc:Fallback xmlns="">
      <p:transition advTm="29568"/>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89402" y="1495503"/>
            <a:ext cx="10812720" cy="502471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4155017" y="932421"/>
            <a:ext cx="4081489" cy="371705"/>
          </a:xfrm>
          <a:prstGeom prst="rect">
            <a:avLst/>
          </a:prstGeom>
          <a:noFill/>
        </p:spPr>
        <p:txBody>
          <a:bodyPr wrap="square" rtlCol="0">
            <a:spAutoFit/>
          </a:bodyPr>
          <a:lstStyle/>
          <a:p>
            <a:pPr algn="ctr" rtl="1">
              <a:lnSpc>
                <a:spcPct val="107000"/>
              </a:lnSpc>
              <a:spcAft>
                <a:spcPts val="800"/>
              </a:spcAft>
            </a:pPr>
            <a:r>
              <a:rPr lang="ar-SA" sz="1800" dirty="0">
                <a:solidFill>
                  <a:srgbClr val="0070C0"/>
                </a:solidFill>
                <a:effectLst/>
                <a:latin typeface="Alexandria Medium" pitchFamily="2" charset="-78"/>
                <a:ea typeface="Calibri" panose="020F0502020204030204" pitchFamily="34" charset="0"/>
                <a:cs typeface="Alexandria Medium" pitchFamily="2" charset="-78"/>
              </a:rPr>
              <a:t>الواقع الافتراضي والواقع المعزز</a:t>
            </a:r>
            <a:endParaRPr lang="en-US" sz="1400" dirty="0">
              <a:solidFill>
                <a:srgbClr val="0070C0"/>
              </a:solidFill>
              <a:effectLst/>
              <a:latin typeface="Alexandria Medium" pitchFamily="2" charset="-78"/>
              <a:ea typeface="Calibri" panose="020F0502020204030204" pitchFamily="34" charset="0"/>
              <a:cs typeface="Alexandria Medium" pitchFamily="2" charset="-78"/>
            </a:endParaRPr>
          </a:p>
        </p:txBody>
      </p:sp>
      <p:sp>
        <p:nvSpPr>
          <p:cNvPr id="5" name="Rectangle 4"/>
          <p:cNvSpPr/>
          <p:nvPr/>
        </p:nvSpPr>
        <p:spPr>
          <a:xfrm>
            <a:off x="589878" y="741044"/>
            <a:ext cx="1068473" cy="90315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48" name="TextBox 47"/>
          <p:cNvSpPr txBox="1"/>
          <p:nvPr/>
        </p:nvSpPr>
        <p:spPr>
          <a:xfrm>
            <a:off x="1052052" y="1623219"/>
            <a:ext cx="10350546" cy="4682757"/>
          </a:xfrm>
          <a:prstGeom prst="rect">
            <a:avLst/>
          </a:prstGeom>
          <a:noFill/>
        </p:spPr>
        <p:txBody>
          <a:bodyPr wrap="square" rtlCol="0">
            <a:spAutoFit/>
          </a:bodyPr>
          <a:lstStyle/>
          <a:p>
            <a:pPr marL="285750" indent="-285750" algn="just" rtl="1">
              <a:lnSpc>
                <a:spcPct val="200000"/>
              </a:lnSpc>
              <a:spcAft>
                <a:spcPts val="1800"/>
              </a:spcAft>
              <a:buSzPts val="1000"/>
              <a:buFont typeface="Arial" panose="020B0604020202020204" pitchFamily="34" charset="0"/>
              <a:buChar char="•"/>
              <a:tabLst>
                <a:tab pos="457200" algn="l"/>
              </a:tabLst>
            </a:pPr>
            <a:r>
              <a:rPr lang="ar-SA" sz="1600" b="1" dirty="0">
                <a:latin typeface="Calibri" panose="020F0502020204030204" pitchFamily="34" charset="0"/>
                <a:ea typeface="Calibri" panose="020F0502020204030204" pitchFamily="34" charset="0"/>
                <a:cs typeface="Alexandria" pitchFamily="2" charset="-78"/>
              </a:rPr>
              <a:t>  </a:t>
            </a:r>
            <a:r>
              <a:rPr lang="ar-SA" sz="1600" b="1" dirty="0">
                <a:solidFill>
                  <a:srgbClr val="000000"/>
                </a:solidFill>
                <a:effectLst/>
                <a:latin typeface="Alexandria Light" pitchFamily="2" charset="-78"/>
                <a:ea typeface="Calibri" panose="020F0502020204030204" pitchFamily="34" charset="0"/>
                <a:cs typeface="Alexandria Light" pitchFamily="2" charset="-78"/>
              </a:rPr>
              <a:t>الواقع الافتراضي</a:t>
            </a:r>
            <a:r>
              <a:rPr lang="en-US" sz="1600" b="1" dirty="0">
                <a:solidFill>
                  <a:srgbClr val="000000"/>
                </a:solidFill>
                <a:effectLst/>
                <a:latin typeface="Alexandria Light" pitchFamily="2" charset="-78"/>
                <a:ea typeface="Calibri" panose="020F0502020204030204" pitchFamily="34" charset="0"/>
                <a:cs typeface="Alexandria Light" pitchFamily="2" charset="-78"/>
              </a:rPr>
              <a:t> (Virtual Reality): </a:t>
            </a:r>
            <a:r>
              <a:rPr lang="ar-SA" sz="1600" dirty="0">
                <a:solidFill>
                  <a:srgbClr val="000000"/>
                </a:solidFill>
                <a:effectLst/>
                <a:latin typeface="Alexandria Light" pitchFamily="2" charset="-78"/>
                <a:ea typeface="Calibri" panose="020F0502020204030204" pitchFamily="34" charset="0"/>
                <a:cs typeface="Alexandria Light" pitchFamily="2" charset="-78"/>
              </a:rPr>
              <a:t>ويرمز</a:t>
            </a:r>
            <a:r>
              <a:rPr lang="ar-SA" sz="1600" b="1" dirty="0">
                <a:solidFill>
                  <a:srgbClr val="000000"/>
                </a:solidFill>
                <a:effectLst/>
                <a:latin typeface="Alexandria Light" pitchFamily="2" charset="-78"/>
                <a:ea typeface="Calibri" panose="020F0502020204030204" pitchFamily="34" charset="0"/>
                <a:cs typeface="Alexandria Light" pitchFamily="2" charset="-78"/>
              </a:rPr>
              <a:t> </a:t>
            </a:r>
            <a:r>
              <a:rPr lang="ar-SA" sz="1600" dirty="0">
                <a:solidFill>
                  <a:srgbClr val="000000"/>
                </a:solidFill>
                <a:effectLst/>
                <a:latin typeface="Alexandria Light" pitchFamily="2" charset="-78"/>
                <a:ea typeface="Calibri" panose="020F0502020204030204" pitchFamily="34" charset="0"/>
                <a:cs typeface="Alexandria Light" pitchFamily="2" charset="-78"/>
              </a:rPr>
              <a:t>له </a:t>
            </a:r>
            <a:r>
              <a:rPr lang="en-US" sz="1600" dirty="0">
                <a:solidFill>
                  <a:srgbClr val="000000"/>
                </a:solidFill>
                <a:effectLst/>
                <a:latin typeface="Alexandria Light" pitchFamily="2" charset="-78"/>
                <a:ea typeface="Calibri" panose="020F0502020204030204" pitchFamily="34" charset="0"/>
                <a:cs typeface="Alexandria Light" pitchFamily="2" charset="-78"/>
              </a:rPr>
              <a:t> :(</a:t>
            </a:r>
            <a:r>
              <a:rPr lang="en-US" sz="1600" b="1" dirty="0">
                <a:solidFill>
                  <a:srgbClr val="000000"/>
                </a:solidFill>
                <a:effectLst/>
                <a:latin typeface="Alexandria Light" pitchFamily="2" charset="-78"/>
                <a:ea typeface="Calibri" panose="020F0502020204030204" pitchFamily="34" charset="0"/>
                <a:cs typeface="Alexandria Light" pitchFamily="2" charset="-78"/>
              </a:rPr>
              <a:t>VR</a:t>
            </a:r>
            <a:r>
              <a:rPr lang="en-US" sz="1600" dirty="0">
                <a:solidFill>
                  <a:srgbClr val="000000"/>
                </a:solidFill>
                <a:effectLst/>
                <a:latin typeface="Alexandria Light" pitchFamily="2" charset="-78"/>
                <a:ea typeface="Calibri" panose="020F0502020204030204" pitchFamily="34" charset="0"/>
                <a:cs typeface="Alexandria Light" pitchFamily="2" charset="-78"/>
              </a:rPr>
              <a:t> )</a:t>
            </a:r>
            <a:r>
              <a:rPr lang="ar-SA" sz="1600" dirty="0">
                <a:solidFill>
                  <a:srgbClr val="000000"/>
                </a:solidFill>
                <a:effectLst/>
                <a:latin typeface="Alexandria Light" pitchFamily="2" charset="-78"/>
                <a:ea typeface="Calibri" panose="020F0502020204030204" pitchFamily="34" charset="0"/>
                <a:cs typeface="Alexandria Light" pitchFamily="2" charset="-78"/>
              </a:rPr>
              <a:t>محاكاة للواقع الحقيقيّ أو تجربة محاكاة تكون مشابهة جداً للعالم الفعليّ، من خلال تجربة التعلّم العمليّ التفاعليّ بالنسبة إلى المواد العلميّة والتاريخيّة في العالم الافتراضيّ. أي </a:t>
            </a:r>
            <a:r>
              <a:rPr lang="ar-SA" sz="1600" dirty="0">
                <a:solidFill>
                  <a:srgbClr val="000000"/>
                </a:solidFill>
                <a:latin typeface="Alexandria Light" pitchFamily="2" charset="-78"/>
                <a:ea typeface="Calibri" panose="020F0502020204030204" pitchFamily="34" charset="0"/>
                <a:cs typeface="Alexandria Light" pitchFamily="2" charset="-78"/>
              </a:rPr>
              <a:t>أنه قائم على تصميم بيئة خيالية متعددة الأبعاد بواسطة الحواسيب تحاكي الواقع الحقيقي وتوازيه، </a:t>
            </a:r>
          </a:p>
          <a:p>
            <a:pPr marL="285750" indent="-285750" algn="just" rtl="1">
              <a:lnSpc>
                <a:spcPct val="200000"/>
              </a:lnSpc>
              <a:spcAft>
                <a:spcPts val="1800"/>
              </a:spcAft>
              <a:buSzPts val="1000"/>
              <a:buFont typeface="Arial" panose="020B0604020202020204" pitchFamily="34" charset="0"/>
              <a:buChar char="•"/>
              <a:tabLst>
                <a:tab pos="457200" algn="l"/>
              </a:tabLst>
            </a:pPr>
            <a:r>
              <a:rPr lang="ar-SA" sz="1600" b="1" dirty="0">
                <a:solidFill>
                  <a:srgbClr val="000000"/>
                </a:solidFill>
                <a:effectLst/>
                <a:latin typeface="Alexandria Light" pitchFamily="2" charset="-78"/>
                <a:ea typeface="Calibri" panose="020F0502020204030204" pitchFamily="34" charset="0"/>
                <a:cs typeface="Alexandria Light" pitchFamily="2" charset="-78"/>
              </a:rPr>
              <a:t>الواقع المعزّز </a:t>
            </a:r>
            <a:r>
              <a:rPr lang="en-US" sz="1600" b="1" dirty="0">
                <a:solidFill>
                  <a:srgbClr val="000000"/>
                </a:solidFill>
                <a:effectLst/>
                <a:latin typeface="Alexandria Light" pitchFamily="2" charset="-78"/>
                <a:ea typeface="Calibri" panose="020F0502020204030204" pitchFamily="34" charset="0"/>
                <a:cs typeface="Alexandria Light" pitchFamily="2" charset="-78"/>
              </a:rPr>
              <a:t>(Augmented Reality)</a:t>
            </a:r>
            <a:r>
              <a:rPr lang="ar-SA" sz="1600" b="1" dirty="0">
                <a:solidFill>
                  <a:srgbClr val="000000"/>
                </a:solidFill>
                <a:effectLst/>
                <a:latin typeface="Alexandria Light" pitchFamily="2" charset="-78"/>
                <a:ea typeface="Calibri" panose="020F0502020204030204" pitchFamily="34" charset="0"/>
                <a:cs typeface="Alexandria Light" pitchFamily="2" charset="-78"/>
              </a:rPr>
              <a:t>،</a:t>
            </a:r>
            <a:r>
              <a:rPr lang="ar-SA" sz="1600" dirty="0">
                <a:solidFill>
                  <a:srgbClr val="000000"/>
                </a:solidFill>
                <a:effectLst/>
                <a:latin typeface="Alexandria Light" pitchFamily="2" charset="-78"/>
                <a:ea typeface="Calibri" panose="020F0502020204030204" pitchFamily="34" charset="0"/>
                <a:cs typeface="Alexandria Light" pitchFamily="2" charset="-78"/>
              </a:rPr>
              <a:t> ويرمز له</a:t>
            </a:r>
            <a:r>
              <a:rPr lang="en-US" sz="1600" dirty="0">
                <a:solidFill>
                  <a:srgbClr val="000000"/>
                </a:solidFill>
                <a:effectLst/>
                <a:latin typeface="Alexandria Light" pitchFamily="2" charset="-78"/>
                <a:ea typeface="Calibri" panose="020F0502020204030204" pitchFamily="34" charset="0"/>
                <a:cs typeface="Alexandria Light" pitchFamily="2" charset="-78"/>
              </a:rPr>
              <a:t>(</a:t>
            </a:r>
            <a:r>
              <a:rPr lang="en-US" sz="1600" b="1" dirty="0">
                <a:solidFill>
                  <a:srgbClr val="000000"/>
                </a:solidFill>
                <a:effectLst/>
                <a:latin typeface="Alexandria Light" pitchFamily="2" charset="-78"/>
                <a:ea typeface="Calibri" panose="020F0502020204030204" pitchFamily="34" charset="0"/>
                <a:cs typeface="Alexandria Light" pitchFamily="2" charset="-78"/>
              </a:rPr>
              <a:t>AR</a:t>
            </a:r>
            <a:r>
              <a:rPr lang="en-US" sz="1600" dirty="0">
                <a:solidFill>
                  <a:srgbClr val="000000"/>
                </a:solidFill>
                <a:effectLst/>
                <a:latin typeface="Alexandria Light" pitchFamily="2" charset="-78"/>
                <a:ea typeface="Calibri" panose="020F0502020204030204" pitchFamily="34" charset="0"/>
                <a:cs typeface="Alexandria Light" pitchFamily="2" charset="-78"/>
              </a:rPr>
              <a:t>) </a:t>
            </a:r>
            <a:r>
              <a:rPr lang="ar-SA" sz="1600" dirty="0">
                <a:solidFill>
                  <a:srgbClr val="000000"/>
                </a:solidFill>
                <a:effectLst/>
                <a:latin typeface="Alexandria Light" pitchFamily="2" charset="-78"/>
                <a:ea typeface="Calibri" panose="020F0502020204030204" pitchFamily="34" charset="0"/>
                <a:cs typeface="Alexandria Light" pitchFamily="2" charset="-78"/>
              </a:rPr>
              <a:t>: تقنيّة تجمع بين العالم الحقيقيّ، والعناصر الافتراضيّة لإنشاء  بيئة تفاعليّة محسّنة، </a:t>
            </a:r>
            <a:r>
              <a:rPr lang="ar-SA" sz="1400" dirty="0">
                <a:solidFill>
                  <a:srgbClr val="000000"/>
                </a:solidFill>
                <a:effectLst/>
                <a:latin typeface="Alexandria Light" pitchFamily="2" charset="-78"/>
                <a:ea typeface="Calibri" panose="020F0502020204030204" pitchFamily="34" charset="0"/>
                <a:cs typeface="Alexandria Light" pitchFamily="2" charset="-78"/>
              </a:rPr>
              <a:t>تظهر </a:t>
            </a:r>
            <a:r>
              <a:rPr lang="ar-SA" sz="1600" b="0" i="0" u="none" strike="noStrike" baseline="0" dirty="0">
                <a:latin typeface="Alexandria Light" pitchFamily="2" charset="-78"/>
                <a:cs typeface="Alexandria Light" pitchFamily="2" charset="-78"/>
              </a:rPr>
              <a:t>وكأنها جزء من الواقع باستخدام شاشات الأجهزة الذكيّة والخوذ الرقميّة، ، فالواقع المعزز هو منظر لبيئة حقيقية يجري تكبير عناصرها عبر صور ينتجها الحاسوب. </a:t>
            </a:r>
            <a:r>
              <a:rPr lang="ar-SA" sz="1600" dirty="0">
                <a:solidFill>
                  <a:srgbClr val="000000"/>
                </a:solidFill>
                <a:effectLst/>
                <a:latin typeface="Alexandria Light" pitchFamily="2" charset="-78"/>
                <a:ea typeface="Calibri" panose="020F0502020204030204" pitchFamily="34" charset="0"/>
                <a:cs typeface="Alexandria Light" pitchFamily="2" charset="-78"/>
              </a:rPr>
              <a:t>ويتم تطبيق الواقع المعزّز في مجموعة متنوّعة من المجالات، بما في ذلك التعليم. مثال ذلك إمكانيّة استخدام تطبيق الواقع المعزّز على الهواتف الذكية أو الأجهزة اللوحية للمتعلّمين بغية حل مسائل رياضيّة عن طريق تجربة الأشكال الهندسية ثلاثيّة الأبعاد، أو لاستكشاف الكواكب، والأجرام السماويّة، وفهم النظام الشمسيّ. </a:t>
            </a:r>
            <a:endParaRPr lang="en-US" sz="1600" dirty="0">
              <a:solidFill>
                <a:srgbClr val="000000"/>
              </a:solidFill>
              <a:effectLst/>
              <a:latin typeface="Alexandria Light" pitchFamily="2" charset="-78"/>
              <a:ea typeface="Calibri" panose="020F0502020204030204" pitchFamily="34" charset="0"/>
              <a:cs typeface="Alexandria Light" pitchFamily="2" charset="-78"/>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332814144"/>
      </p:ext>
    </p:extLst>
  </p:cSld>
  <p:clrMapOvr>
    <a:masterClrMapping/>
  </p:clrMapOvr>
  <mc:AlternateContent xmlns:mc="http://schemas.openxmlformats.org/markup-compatibility/2006" xmlns:p14="http://schemas.microsoft.com/office/powerpoint/2010/main">
    <mc:Choice Requires="p14">
      <p:transition p14:dur="10" advTm="131039"/>
    </mc:Choice>
    <mc:Fallback xmlns="">
      <p:transition advTm="131039"/>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89402" y="178377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76216" y="1345306"/>
            <a:ext cx="965248" cy="86850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48" name="TextBox 47"/>
          <p:cNvSpPr txBox="1"/>
          <p:nvPr/>
        </p:nvSpPr>
        <p:spPr>
          <a:xfrm>
            <a:off x="1230506" y="2193494"/>
            <a:ext cx="9985278" cy="3565656"/>
          </a:xfrm>
          <a:prstGeom prst="rect">
            <a:avLst/>
          </a:prstGeom>
          <a:noFill/>
        </p:spPr>
        <p:txBody>
          <a:bodyPr wrap="square" rtlCol="0">
            <a:spAutoFit/>
          </a:bodyPr>
          <a:lstStyle/>
          <a:p>
            <a:pPr marL="285750" indent="-285750" algn="just" rtl="1">
              <a:lnSpc>
                <a:spcPct val="200000"/>
              </a:lnSpc>
              <a:spcAft>
                <a:spcPts val="1800"/>
              </a:spcAft>
              <a:buFont typeface="Arial" panose="020B0604020202020204" pitchFamily="34" charset="0"/>
              <a:buChar char="•"/>
            </a:pPr>
            <a:r>
              <a:rPr lang="ar-SA" b="1" dirty="0">
                <a:solidFill>
                  <a:srgbClr val="0070C0"/>
                </a:solidFill>
                <a:latin typeface="Calibri" panose="020F0502020204030204" pitchFamily="34" charset="0"/>
                <a:ea typeface="Calibri" panose="020F0502020204030204" pitchFamily="34" charset="0"/>
                <a:cs typeface="Alexandria" pitchFamily="2" charset="-78"/>
              </a:rPr>
              <a:t>  </a:t>
            </a:r>
            <a:r>
              <a:rPr lang="ar-SA" b="1" i="0" u="none" strike="noStrike" baseline="0" dirty="0">
                <a:solidFill>
                  <a:srgbClr val="0070C0"/>
                </a:solidFill>
                <a:latin typeface="Alexandria Light" pitchFamily="2" charset="-78"/>
                <a:cs typeface="Alexandria Light" pitchFamily="2" charset="-78"/>
              </a:rPr>
              <a:t>الواقع المختلط </a:t>
            </a:r>
            <a:r>
              <a:rPr lang="en-US" b="1" i="0" u="none" strike="noStrike" baseline="0" dirty="0">
                <a:solidFill>
                  <a:srgbClr val="0070C0"/>
                </a:solidFill>
                <a:latin typeface="Alexandria Light" pitchFamily="2" charset="-78"/>
                <a:cs typeface="Alexandria Light" pitchFamily="2" charset="-78"/>
              </a:rPr>
              <a:t>Mixed Reality) </a:t>
            </a:r>
            <a:r>
              <a:rPr lang="ar-SA" b="0" i="0" u="none" strike="noStrike" baseline="0" dirty="0">
                <a:solidFill>
                  <a:srgbClr val="0070C0"/>
                </a:solidFill>
                <a:latin typeface="Alexandria Light" pitchFamily="2" charset="-78"/>
                <a:cs typeface="Alexandria Light" pitchFamily="2" charset="-78"/>
              </a:rPr>
              <a:t>):</a:t>
            </a:r>
            <a:r>
              <a:rPr lang="ar-SA" b="0" i="0" u="none" strike="noStrike" baseline="0" dirty="0">
                <a:latin typeface="Alexandria Light" pitchFamily="2" charset="-78"/>
                <a:cs typeface="Alexandria Light" pitchFamily="2" charset="-78"/>
              </a:rPr>
              <a:t> ويرمز له </a:t>
            </a:r>
            <a:r>
              <a:rPr lang="en-US" b="0" i="0" u="none" strike="noStrike" baseline="0" dirty="0">
                <a:latin typeface="Alexandria Light" pitchFamily="2" charset="-78"/>
                <a:cs typeface="Alexandria Light" pitchFamily="2" charset="-78"/>
              </a:rPr>
              <a:t>MR </a:t>
            </a:r>
            <a:r>
              <a:rPr lang="ar-SA" b="0" i="0" u="none" strike="noStrike" baseline="0" dirty="0">
                <a:latin typeface="Alexandria Light" pitchFamily="2" charset="-78"/>
                <a:cs typeface="Alexandria Light" pitchFamily="2" charset="-78"/>
              </a:rPr>
              <a:t> وهو بيئة رقمية تقوم على دمج الواقع المعزز بالواقع الافتراضي، أي أن البيئة الافت</a:t>
            </a:r>
            <a:r>
              <a:rPr lang="ar-SA" dirty="0">
                <a:latin typeface="Alexandria Light" pitchFamily="2" charset="-78"/>
                <a:cs typeface="Alexandria Light" pitchFamily="2" charset="-78"/>
              </a:rPr>
              <a:t>را</a:t>
            </a:r>
            <a:r>
              <a:rPr lang="ar-SA" b="0" i="0" u="none" strike="noStrike" baseline="0" dirty="0">
                <a:latin typeface="Alexandria Light" pitchFamily="2" charset="-78"/>
                <a:cs typeface="Alexandria Light" pitchFamily="2" charset="-78"/>
              </a:rPr>
              <a:t>ضية بكل ما فيها تجلب على الواقع الحقيقي، كما أن الواقع الحقيقي يعزز بعناصر افتراضية،.</a:t>
            </a:r>
          </a:p>
          <a:p>
            <a:pPr marL="285750" indent="-285750" algn="just" rtl="1">
              <a:lnSpc>
                <a:spcPct val="200000"/>
              </a:lnSpc>
              <a:spcAft>
                <a:spcPts val="1800"/>
              </a:spcAft>
              <a:buFont typeface="Arial" panose="020B0604020202020204" pitchFamily="34" charset="0"/>
              <a:buChar char="•"/>
            </a:pPr>
            <a:r>
              <a:rPr lang="ar-SA" b="0" i="0" u="none" strike="noStrike" baseline="0" dirty="0">
                <a:latin typeface="Alexandria Light" pitchFamily="2" charset="-78"/>
                <a:cs typeface="Alexandria Light" pitchFamily="2" charset="-78"/>
              </a:rPr>
              <a:t> </a:t>
            </a:r>
            <a:r>
              <a:rPr lang="ar-SA" b="1" i="0" u="none" strike="noStrike" baseline="0" dirty="0">
                <a:solidFill>
                  <a:srgbClr val="0070C0"/>
                </a:solidFill>
                <a:latin typeface="Alexandria Light" pitchFamily="2" charset="-78"/>
                <a:cs typeface="Alexandria Light" pitchFamily="2" charset="-78"/>
              </a:rPr>
              <a:t>الواقع الممتد</a:t>
            </a:r>
            <a:r>
              <a:rPr lang="en-US" b="1" i="0" u="none" strike="noStrike" baseline="0" dirty="0">
                <a:solidFill>
                  <a:srgbClr val="0070C0"/>
                </a:solidFill>
                <a:latin typeface="Alexandria Light" pitchFamily="2" charset="-78"/>
                <a:cs typeface="Alexandria Light" pitchFamily="2" charset="-78"/>
              </a:rPr>
              <a:t> (Extended Reality) </a:t>
            </a:r>
            <a:r>
              <a:rPr lang="ar-SA" b="1" i="0" u="none" strike="noStrike" baseline="0" dirty="0">
                <a:solidFill>
                  <a:srgbClr val="0070C0"/>
                </a:solidFill>
                <a:latin typeface="Alexandria Light" pitchFamily="2" charset="-78"/>
                <a:cs typeface="Alexandria Light" pitchFamily="2" charset="-78"/>
              </a:rPr>
              <a:t>: </a:t>
            </a:r>
            <a:r>
              <a:rPr lang="ar-SA" b="0" i="0" u="none" strike="noStrike" baseline="0" dirty="0">
                <a:latin typeface="Alexandria Light" pitchFamily="2" charset="-78"/>
                <a:cs typeface="Alexandria Light" pitchFamily="2" charset="-78"/>
              </a:rPr>
              <a:t>ويرمز له  </a:t>
            </a:r>
            <a:r>
              <a:rPr lang="en-US" b="0" i="0" u="none" strike="noStrike" baseline="0" dirty="0">
                <a:latin typeface="Alexandria Light" pitchFamily="2" charset="-78"/>
                <a:cs typeface="Alexandria Light" pitchFamily="2" charset="-78"/>
              </a:rPr>
              <a:t> XR </a:t>
            </a:r>
            <a:r>
              <a:rPr lang="ar-SA" b="0" i="0" u="none" strike="noStrike" baseline="0" dirty="0">
                <a:latin typeface="Alexandria Light" pitchFamily="2" charset="-78"/>
                <a:cs typeface="Alexandria Light" pitchFamily="2" charset="-78"/>
              </a:rPr>
              <a:t>وهو عالم رقمي متطور يتم فيه الدمج بين مختلف العوالم الرقمية، مع توفير أجهزة حسية متطورة كالقفازات والنظا</a:t>
            </a:r>
            <a:r>
              <a:rPr lang="ar-SA" dirty="0">
                <a:latin typeface="Alexandria Light" pitchFamily="2" charset="-78"/>
                <a:cs typeface="Alexandria Light" pitchFamily="2" charset="-78"/>
              </a:rPr>
              <a:t>را</a:t>
            </a:r>
            <a:r>
              <a:rPr lang="ar-SA" b="0" i="0" u="none" strike="noStrike" baseline="0" dirty="0">
                <a:latin typeface="Alexandria Light" pitchFamily="2" charset="-78"/>
                <a:cs typeface="Alexandria Light" pitchFamily="2" charset="-78"/>
              </a:rPr>
              <a:t>ت التي تسمح للمستخدم بالتفاعل مع العناصر الافتراضية والإحساس بها.</a:t>
            </a:r>
            <a:endParaRPr lang="ar-SA" dirty="0">
              <a:latin typeface="Alexandria Light" pitchFamily="2" charset="-78"/>
              <a:cs typeface="Alexandria Light" pitchFamily="2" charset="-78"/>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294501467"/>
      </p:ext>
    </p:extLst>
  </p:cSld>
  <p:clrMapOvr>
    <a:masterClrMapping/>
  </p:clrMapOvr>
  <mc:AlternateContent xmlns:mc="http://schemas.openxmlformats.org/markup-compatibility/2006" xmlns:p14="http://schemas.microsoft.com/office/powerpoint/2010/main">
    <mc:Choice Requires="p14">
      <p:transition p14:dur="10" advTm="63260"/>
    </mc:Choice>
    <mc:Fallback xmlns="">
      <p:transition advTm="6326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396499"/>
            <a:ext cx="10812720" cy="48355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a:t>مدخلات تكنولوجيا المعلومات تشير إلى الأدوات والتقنيات التي يتم استخدامها في مجال التعليم والتدريس لتعزيز وتحسين عمليات التعلم والتواصل. تشمل هذه المدخلات الأجهزة الإلكترونية مثل الحواسيب والهواتف الذكية والأجهزة اللوحية، والبرمجيات التعليمية، والشبكات الاجتماعية، والإنترنت والموارد الإلكترونية، وتطبيقات الويب والتطبيقات المحمولة الموجهة للتعلم، والتجارب التفاعلية، وغيرها من الأدوات التقنية التي يمكن استخدامها لتعزيز عملية التعليم وتحقيق أهداف التعلم.</a:t>
            </a:r>
          </a:p>
          <a:p>
            <a:pPr algn="ctr"/>
            <a:endParaRPr lang="ar-SA" dirty="0"/>
          </a:p>
          <a:p>
            <a:pPr algn="ctr"/>
            <a:r>
              <a:rPr lang="ar-SA" dirty="0"/>
              <a:t>مصدر:</a:t>
            </a:r>
          </a:p>
          <a:p>
            <a:pPr algn="ctr"/>
            <a:r>
              <a:rPr lang="en-US" dirty="0"/>
              <a:t>ITU (International Telecommunication Union). (2018). "ICTs in Education." Retrieved from: https://www.itu.int/en/ITU-D/Statistics/Pages/publications/ict-facts-2017.aspx</a:t>
            </a:r>
          </a:p>
        </p:txBody>
      </p:sp>
      <p:sp>
        <p:nvSpPr>
          <p:cNvPr id="5" name="Rectangle 4"/>
          <p:cNvSpPr/>
          <p:nvPr/>
        </p:nvSpPr>
        <p:spPr>
          <a:xfrm>
            <a:off x="942308" y="935396"/>
            <a:ext cx="778337" cy="688811"/>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420826" y="2040273"/>
            <a:ext cx="9426243" cy="402674"/>
          </a:xfrm>
          <a:prstGeom prst="rect">
            <a:avLst/>
          </a:prstGeom>
          <a:noFill/>
        </p:spPr>
        <p:txBody>
          <a:bodyPr wrap="square" rtlCol="0">
            <a:spAutoFit/>
          </a:bodyPr>
          <a:lstStyle/>
          <a:p>
            <a:pPr algn="just" rtl="1">
              <a:lnSpc>
                <a:spcPts val="2720"/>
              </a:lnSpc>
              <a:spcBef>
                <a:spcPts val="600"/>
              </a:spcBef>
              <a:spcAft>
                <a:spcPts val="1800"/>
              </a:spcAft>
            </a:pPr>
            <a:r>
              <a:rPr lang="ar-SA" sz="1600" dirty="0">
                <a:latin typeface="Alexandria Light" pitchFamily="2" charset="-78"/>
                <a:cs typeface="Alexandria Light" pitchFamily="2" charset="-78"/>
              </a:rPr>
              <a:t>      </a:t>
            </a:r>
            <a:endParaRPr lang="ar-SA" sz="1600" dirty="0">
              <a:solidFill>
                <a:srgbClr val="212529"/>
              </a:solidFill>
              <a:effectLst/>
              <a:latin typeface="Alexandria Light" pitchFamily="2" charset="-78"/>
              <a:ea typeface="Times New Roman" panose="02020603050405020304" pitchFamily="18"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4943" y="87811"/>
            <a:ext cx="2517058" cy="1175294"/>
          </a:xfrm>
          <a:prstGeom prst="rect">
            <a:avLst/>
          </a:prstGeom>
        </p:spPr>
      </p:pic>
      <p:sp>
        <p:nvSpPr>
          <p:cNvPr id="2" name="مربع نص 1">
            <a:extLst>
              <a:ext uri="{FF2B5EF4-FFF2-40B4-BE49-F238E27FC236}">
                <a16:creationId xmlns:a16="http://schemas.microsoft.com/office/drawing/2014/main" id="{C4364A12-B773-40FF-9ABF-33539D226A2F}"/>
              </a:ext>
            </a:extLst>
          </p:cNvPr>
          <p:cNvSpPr txBox="1"/>
          <p:nvPr/>
        </p:nvSpPr>
        <p:spPr>
          <a:xfrm>
            <a:off x="1150395" y="1684821"/>
            <a:ext cx="10195240" cy="4061946"/>
          </a:xfrm>
          <a:prstGeom prst="rect">
            <a:avLst/>
          </a:prstGeom>
          <a:noFill/>
        </p:spPr>
        <p:txBody>
          <a:bodyPr wrap="square" rtlCol="1">
            <a:spAutoFit/>
          </a:bodyPr>
          <a:lstStyle/>
          <a:p>
            <a:pPr algn="r" rtl="1">
              <a:lnSpc>
                <a:spcPct val="150000"/>
              </a:lnSpc>
              <a:spcAft>
                <a:spcPts val="1800"/>
              </a:spcAft>
            </a:pPr>
            <a:r>
              <a:rPr lang="ar-SA" b="0" i="0" dirty="0">
                <a:solidFill>
                  <a:srgbClr val="312B39"/>
                </a:solidFill>
                <a:effectLst/>
                <a:latin typeface="Alexandria Light" pitchFamily="2" charset="-78"/>
                <a:cs typeface="Alexandria Light" pitchFamily="2" charset="-78"/>
              </a:rPr>
              <a:t>     </a:t>
            </a:r>
            <a:r>
              <a:rPr lang="ar-SA" b="0" i="0" u="none" strike="noStrike" baseline="0" dirty="0">
                <a:latin typeface="Alexandria Light" pitchFamily="2" charset="-78"/>
                <a:cs typeface="Alexandria Light" pitchFamily="2" charset="-78"/>
              </a:rPr>
              <a:t>أهمية استخدام الواقع الافتراضي والواقع المعزز  في التعليم من خلال النقاط الآتية</a:t>
            </a:r>
            <a:r>
              <a:rPr lang="ar-SA" dirty="0">
                <a:latin typeface="Alexandria Light" pitchFamily="2" charset="-78"/>
                <a:cs typeface="Alexandria Light" pitchFamily="2" charset="-78"/>
              </a:rPr>
              <a:t>:</a:t>
            </a:r>
            <a:endParaRPr lang="ar-SA" b="0" i="0" u="none" strike="noStrike" baseline="0" dirty="0">
              <a:latin typeface="Alexandria Light" pitchFamily="2" charset="-78"/>
              <a:cs typeface="Alexandria Light" pitchFamily="2" charset="-78"/>
            </a:endParaRPr>
          </a:p>
          <a:p>
            <a:pPr marL="285750" indent="-285750" algn="r" rtl="1">
              <a:lnSpc>
                <a:spcPct val="150000"/>
              </a:lnSpc>
              <a:spcAft>
                <a:spcPts val="1800"/>
              </a:spcAft>
              <a:buFont typeface="Arial" panose="020B0604020202020204" pitchFamily="34" charset="0"/>
              <a:buChar char="•"/>
            </a:pPr>
            <a:r>
              <a:rPr lang="ar-SA" dirty="0">
                <a:effectLst/>
                <a:latin typeface="Alexandria Light" pitchFamily="2" charset="-78"/>
                <a:ea typeface="Calibri" panose="020F0502020204030204" pitchFamily="34" charset="0"/>
                <a:cs typeface="Alexandria Light" pitchFamily="2" charset="-78"/>
              </a:rPr>
              <a:t>تمكين المتعلّمين من القراءة والتفاعل مع النصوص والصور ثلاثيّة الأبعاد، ورؤية النماذج الثلاثيّة الأبعاد للأشياء والأماكن المراد تعليمها لهم، وتحريك الأشياء، وتفكيكها، وتجميعها، ومشاركة المعرفة والتفاعل مع زملائهم المتعلّمين في الفصل.</a:t>
            </a:r>
            <a:endParaRPr lang="en-US" dirty="0">
              <a:effectLst/>
              <a:latin typeface="Alexandria Light" pitchFamily="2" charset="-78"/>
              <a:ea typeface="Calibri" panose="020F0502020204030204" pitchFamily="34" charset="0"/>
              <a:cs typeface="Alexandria Light" pitchFamily="2" charset="-78"/>
            </a:endParaRPr>
          </a:p>
          <a:p>
            <a:pPr marL="285750" lvl="0" indent="-285750" algn="just" rtl="1">
              <a:lnSpc>
                <a:spcPct val="150000"/>
              </a:lnSpc>
              <a:spcAft>
                <a:spcPts val="1800"/>
              </a:spcAft>
              <a:buFont typeface="Arial" panose="020B0604020202020204" pitchFamily="34" charset="0"/>
              <a:buChar char="•"/>
            </a:pPr>
            <a:r>
              <a:rPr lang="ar-SA" dirty="0">
                <a:effectLst/>
                <a:latin typeface="Alexandria Light" pitchFamily="2" charset="-78"/>
                <a:ea typeface="Calibri" panose="020F0502020204030204" pitchFamily="34" charset="0"/>
                <a:cs typeface="Alexandria Light" pitchFamily="2" charset="-78"/>
              </a:rPr>
              <a:t>إمكانية استخدام الواقع المعزّز في مجموعة واسعة من المواضيع التعليميّة، بدءاً من العلوم، والتاريخ، والجغرافيا وانتهاءً بالرياضيات، والتكنولوجيا؛ ما يتيح للمتعلمين استكشاف المفاهيم بشكل تفاعليّ وتطبيقها في سياقات واقعيّة، كما أنه يعزّز التفاعل والفهم العميق.</a:t>
            </a:r>
            <a:endParaRPr lang="en-US" dirty="0">
              <a:effectLst/>
              <a:latin typeface="Alexandria Light" pitchFamily="2" charset="-78"/>
              <a:ea typeface="Calibri" panose="020F0502020204030204" pitchFamily="34" charset="0"/>
              <a:cs typeface="Alexandria Light" pitchFamily="2" charset="-78"/>
            </a:endParaRPr>
          </a:p>
          <a:p>
            <a:pPr marL="285750" lvl="0" indent="-285750" algn="just" rtl="1">
              <a:lnSpc>
                <a:spcPct val="150000"/>
              </a:lnSpc>
              <a:spcAft>
                <a:spcPts val="1800"/>
              </a:spcAft>
              <a:buFont typeface="Arial" panose="020B0604020202020204" pitchFamily="34" charset="0"/>
              <a:buChar char="•"/>
            </a:pPr>
            <a:r>
              <a:rPr lang="ar-SA" dirty="0">
                <a:latin typeface="Alexandria Light" pitchFamily="2" charset="-78"/>
                <a:ea typeface="Calibri" panose="020F0502020204030204" pitchFamily="34" charset="0"/>
                <a:cs typeface="Alexandria Light" pitchFamily="2" charset="-78"/>
              </a:rPr>
              <a:t>توفير</a:t>
            </a:r>
            <a:r>
              <a:rPr lang="ar-SA" dirty="0">
                <a:effectLst/>
                <a:latin typeface="Alexandria Light" pitchFamily="2" charset="-78"/>
                <a:ea typeface="Calibri" panose="020F0502020204030204" pitchFamily="34" charset="0"/>
                <a:cs typeface="Alexandria Light" pitchFamily="2" charset="-78"/>
              </a:rPr>
              <a:t> </a:t>
            </a:r>
            <a:r>
              <a:rPr lang="ar-SA" dirty="0">
                <a:latin typeface="Alexandria Light" pitchFamily="2" charset="-78"/>
                <a:ea typeface="Calibri" panose="020F0502020204030204" pitchFamily="34" charset="0"/>
                <a:cs typeface="Alexandria Light" pitchFamily="2" charset="-78"/>
              </a:rPr>
              <a:t>طرائق بصرية وتجريبية لتقديم المعلومات، وتعزيز التعلّم  النشط والتعاون بين المتعلّمين.</a:t>
            </a:r>
            <a:endParaRPr lang="ar-SA" b="0" i="0" u="none" strike="noStrike" baseline="0" dirty="0">
              <a:latin typeface="Alexandria Light" pitchFamily="2" charset="-78"/>
              <a:cs typeface="Alexandria Light" pitchFamily="2" charset="-78"/>
            </a:endParaRPr>
          </a:p>
        </p:txBody>
      </p:sp>
      <p:sp>
        <p:nvSpPr>
          <p:cNvPr id="9" name="مربع نص 8">
            <a:extLst>
              <a:ext uri="{FF2B5EF4-FFF2-40B4-BE49-F238E27FC236}">
                <a16:creationId xmlns:a16="http://schemas.microsoft.com/office/drawing/2014/main" id="{9A09B2F2-C49A-4400-8642-3CD90B9AF76B}"/>
              </a:ext>
            </a:extLst>
          </p:cNvPr>
          <p:cNvSpPr txBox="1"/>
          <p:nvPr/>
        </p:nvSpPr>
        <p:spPr>
          <a:xfrm>
            <a:off x="3451124" y="331309"/>
            <a:ext cx="4979702" cy="876458"/>
          </a:xfrm>
          <a:prstGeom prst="rect">
            <a:avLst/>
          </a:prstGeom>
          <a:noFill/>
        </p:spPr>
        <p:txBody>
          <a:bodyPr wrap="square">
            <a:spAutoFit/>
          </a:bodyPr>
          <a:lstStyle/>
          <a:p>
            <a:pPr algn="ctr">
              <a:lnSpc>
                <a:spcPct val="150000"/>
              </a:lnSpc>
            </a:pPr>
            <a:r>
              <a:rPr lang="ar-SA" dirty="0">
                <a:solidFill>
                  <a:srgbClr val="0070C0"/>
                </a:solidFill>
                <a:latin typeface="Alexandria Medium" pitchFamily="2" charset="-78"/>
                <a:cs typeface="Alexandria Medium" pitchFamily="2" charset="-78"/>
              </a:rPr>
              <a:t>أهمية</a:t>
            </a:r>
            <a:r>
              <a:rPr lang="ar-SA" b="0" i="0" u="none" strike="noStrike" baseline="0" dirty="0">
                <a:solidFill>
                  <a:srgbClr val="0070C0"/>
                </a:solidFill>
                <a:latin typeface="Alexandria Medium" pitchFamily="2" charset="-78"/>
                <a:cs typeface="Alexandria Medium" pitchFamily="2" charset="-78"/>
              </a:rPr>
              <a:t> استخدام الواقع الافتراضي والواقع المعزز في التعليم</a:t>
            </a:r>
            <a:endParaRPr lang="ar-SA" b="1" dirty="0">
              <a:solidFill>
                <a:srgbClr val="0070C0"/>
              </a:solidFill>
              <a:latin typeface="Alexandria Medium" pitchFamily="2" charset="-78"/>
              <a:cs typeface="Alexandria Medium" pitchFamily="2" charset="-78"/>
            </a:endParaRPr>
          </a:p>
        </p:txBody>
      </p:sp>
      <p:sp>
        <p:nvSpPr>
          <p:cNvPr id="13" name="Google Shape;5399;p51">
            <a:extLst>
              <a:ext uri="{FF2B5EF4-FFF2-40B4-BE49-F238E27FC236}">
                <a16:creationId xmlns:a16="http://schemas.microsoft.com/office/drawing/2014/main" id="{51A70E02-350F-4DA9-8262-E4F36871DC25}"/>
              </a:ext>
            </a:extLst>
          </p:cNvPr>
          <p:cNvSpPr/>
          <p:nvPr/>
        </p:nvSpPr>
        <p:spPr>
          <a:xfrm>
            <a:off x="806266" y="5243600"/>
            <a:ext cx="614560" cy="679004"/>
          </a:xfrm>
          <a:custGeom>
            <a:avLst/>
            <a:gdLst/>
            <a:ahLst/>
            <a:cxnLst/>
            <a:rect l="l" t="t" r="r" b="b"/>
            <a:pathLst>
              <a:path w="12005" h="12036" extrusionOk="0">
                <a:moveTo>
                  <a:pt x="2836" y="756"/>
                </a:moveTo>
                <a:cubicBezTo>
                  <a:pt x="3246" y="756"/>
                  <a:pt x="3561" y="1072"/>
                  <a:pt x="3561" y="1450"/>
                </a:cubicBezTo>
                <a:lnTo>
                  <a:pt x="3561" y="2237"/>
                </a:lnTo>
                <a:cubicBezTo>
                  <a:pt x="3309" y="2206"/>
                  <a:pt x="3088" y="2174"/>
                  <a:pt x="2836" y="2174"/>
                </a:cubicBezTo>
                <a:cubicBezTo>
                  <a:pt x="2616" y="2174"/>
                  <a:pt x="2364" y="2206"/>
                  <a:pt x="2143" y="2237"/>
                </a:cubicBezTo>
                <a:lnTo>
                  <a:pt x="2143" y="1450"/>
                </a:lnTo>
                <a:cubicBezTo>
                  <a:pt x="2143" y="1072"/>
                  <a:pt x="2458" y="756"/>
                  <a:pt x="2836" y="756"/>
                </a:cubicBezTo>
                <a:close/>
                <a:moveTo>
                  <a:pt x="5231" y="1450"/>
                </a:moveTo>
                <a:cubicBezTo>
                  <a:pt x="7026" y="1450"/>
                  <a:pt x="8539" y="2584"/>
                  <a:pt x="9106" y="4254"/>
                </a:cubicBezTo>
                <a:cubicBezTo>
                  <a:pt x="8854" y="4254"/>
                  <a:pt x="8633" y="4317"/>
                  <a:pt x="8444" y="4474"/>
                </a:cubicBezTo>
                <a:cubicBezTo>
                  <a:pt x="8003" y="3119"/>
                  <a:pt x="6743" y="2174"/>
                  <a:pt x="5231" y="2174"/>
                </a:cubicBezTo>
                <a:lnTo>
                  <a:pt x="4254" y="2174"/>
                </a:lnTo>
                <a:lnTo>
                  <a:pt x="4254" y="1450"/>
                </a:lnTo>
                <a:close/>
                <a:moveTo>
                  <a:pt x="2868" y="2836"/>
                </a:moveTo>
                <a:cubicBezTo>
                  <a:pt x="4033" y="2836"/>
                  <a:pt x="4979" y="3781"/>
                  <a:pt x="4979" y="4947"/>
                </a:cubicBezTo>
                <a:lnTo>
                  <a:pt x="4979" y="5671"/>
                </a:lnTo>
                <a:lnTo>
                  <a:pt x="757" y="5671"/>
                </a:lnTo>
                <a:lnTo>
                  <a:pt x="757" y="4947"/>
                </a:lnTo>
                <a:cubicBezTo>
                  <a:pt x="757" y="3781"/>
                  <a:pt x="1702" y="2836"/>
                  <a:pt x="2868" y="2836"/>
                </a:cubicBezTo>
                <a:close/>
                <a:moveTo>
                  <a:pt x="9169" y="4947"/>
                </a:moveTo>
                <a:cubicBezTo>
                  <a:pt x="9578" y="4947"/>
                  <a:pt x="9893" y="5262"/>
                  <a:pt x="9893" y="5671"/>
                </a:cubicBezTo>
                <a:cubicBezTo>
                  <a:pt x="9893" y="6049"/>
                  <a:pt x="9578" y="6364"/>
                  <a:pt x="9169" y="6364"/>
                </a:cubicBezTo>
                <a:cubicBezTo>
                  <a:pt x="8791" y="6364"/>
                  <a:pt x="8476" y="6049"/>
                  <a:pt x="8476" y="5671"/>
                </a:cubicBezTo>
                <a:cubicBezTo>
                  <a:pt x="8476" y="5262"/>
                  <a:pt x="8791" y="4947"/>
                  <a:pt x="9169" y="4947"/>
                </a:cubicBezTo>
                <a:close/>
                <a:moveTo>
                  <a:pt x="9547" y="6994"/>
                </a:moveTo>
                <a:lnTo>
                  <a:pt x="9547" y="9924"/>
                </a:lnTo>
                <a:lnTo>
                  <a:pt x="8822" y="9924"/>
                </a:lnTo>
                <a:lnTo>
                  <a:pt x="8822" y="6994"/>
                </a:lnTo>
                <a:cubicBezTo>
                  <a:pt x="8948" y="7057"/>
                  <a:pt x="9074" y="7057"/>
                  <a:pt x="9169" y="7057"/>
                </a:cubicBezTo>
                <a:cubicBezTo>
                  <a:pt x="9295" y="7057"/>
                  <a:pt x="9421" y="7057"/>
                  <a:pt x="9547" y="6994"/>
                </a:cubicBezTo>
                <a:close/>
                <a:moveTo>
                  <a:pt x="10208" y="10617"/>
                </a:moveTo>
                <a:cubicBezTo>
                  <a:pt x="10681" y="10617"/>
                  <a:pt x="11059" y="10933"/>
                  <a:pt x="11217" y="11342"/>
                </a:cubicBezTo>
                <a:lnTo>
                  <a:pt x="5703" y="11342"/>
                </a:lnTo>
                <a:cubicBezTo>
                  <a:pt x="5861" y="10933"/>
                  <a:pt x="6270" y="10617"/>
                  <a:pt x="6711" y="10617"/>
                </a:cubicBezTo>
                <a:close/>
                <a:moveTo>
                  <a:pt x="2836" y="0"/>
                </a:moveTo>
                <a:cubicBezTo>
                  <a:pt x="2049" y="0"/>
                  <a:pt x="1419" y="630"/>
                  <a:pt x="1419" y="1418"/>
                </a:cubicBezTo>
                <a:lnTo>
                  <a:pt x="1419" y="2458"/>
                </a:lnTo>
                <a:cubicBezTo>
                  <a:pt x="599" y="2930"/>
                  <a:pt x="1" y="3844"/>
                  <a:pt x="1" y="4915"/>
                </a:cubicBezTo>
                <a:lnTo>
                  <a:pt x="1" y="5986"/>
                </a:lnTo>
                <a:cubicBezTo>
                  <a:pt x="1" y="6175"/>
                  <a:pt x="158" y="6333"/>
                  <a:pt x="347" y="6333"/>
                </a:cubicBezTo>
                <a:lnTo>
                  <a:pt x="5294" y="6333"/>
                </a:lnTo>
                <a:cubicBezTo>
                  <a:pt x="5483" y="6333"/>
                  <a:pt x="5640" y="6175"/>
                  <a:pt x="5640" y="5986"/>
                </a:cubicBezTo>
                <a:lnTo>
                  <a:pt x="5640" y="4915"/>
                </a:lnTo>
                <a:cubicBezTo>
                  <a:pt x="5640" y="4096"/>
                  <a:pt x="5294" y="3340"/>
                  <a:pt x="4695" y="2773"/>
                </a:cubicBezTo>
                <a:lnTo>
                  <a:pt x="5231" y="2773"/>
                </a:lnTo>
                <a:cubicBezTo>
                  <a:pt x="6585" y="2773"/>
                  <a:pt x="7688" y="3781"/>
                  <a:pt x="7877" y="5104"/>
                </a:cubicBezTo>
                <a:cubicBezTo>
                  <a:pt x="7846" y="5262"/>
                  <a:pt x="7814" y="5419"/>
                  <a:pt x="7814" y="5608"/>
                </a:cubicBezTo>
                <a:cubicBezTo>
                  <a:pt x="7814" y="5986"/>
                  <a:pt x="7909" y="6301"/>
                  <a:pt x="8161" y="6553"/>
                </a:cubicBezTo>
                <a:lnTo>
                  <a:pt x="8161" y="9924"/>
                </a:lnTo>
                <a:lnTo>
                  <a:pt x="7436" y="9924"/>
                </a:lnTo>
                <a:lnTo>
                  <a:pt x="7436" y="9546"/>
                </a:lnTo>
                <a:cubicBezTo>
                  <a:pt x="7436" y="9357"/>
                  <a:pt x="7278" y="9200"/>
                  <a:pt x="7089" y="9200"/>
                </a:cubicBezTo>
                <a:cubicBezTo>
                  <a:pt x="6900" y="9200"/>
                  <a:pt x="6743" y="9357"/>
                  <a:pt x="6743" y="9546"/>
                </a:cubicBezTo>
                <a:lnTo>
                  <a:pt x="6743" y="9924"/>
                </a:lnTo>
                <a:cubicBezTo>
                  <a:pt x="5766" y="9924"/>
                  <a:pt x="4979" y="10712"/>
                  <a:pt x="4979" y="11689"/>
                </a:cubicBezTo>
                <a:cubicBezTo>
                  <a:pt x="4979" y="11878"/>
                  <a:pt x="5136" y="12035"/>
                  <a:pt x="5325" y="12035"/>
                </a:cubicBezTo>
                <a:lnTo>
                  <a:pt x="11658" y="12035"/>
                </a:lnTo>
                <a:cubicBezTo>
                  <a:pt x="11847" y="12035"/>
                  <a:pt x="12004" y="11878"/>
                  <a:pt x="12004" y="11689"/>
                </a:cubicBezTo>
                <a:cubicBezTo>
                  <a:pt x="12004" y="11216"/>
                  <a:pt x="11815" y="10743"/>
                  <a:pt x="11500" y="10428"/>
                </a:cubicBezTo>
                <a:cubicBezTo>
                  <a:pt x="11154" y="10113"/>
                  <a:pt x="10713" y="9924"/>
                  <a:pt x="10240" y="9924"/>
                </a:cubicBezTo>
                <a:lnTo>
                  <a:pt x="10240" y="6585"/>
                </a:lnTo>
                <a:cubicBezTo>
                  <a:pt x="10492" y="6333"/>
                  <a:pt x="10587" y="5986"/>
                  <a:pt x="10587" y="5608"/>
                </a:cubicBezTo>
                <a:cubicBezTo>
                  <a:pt x="10587" y="5104"/>
                  <a:pt x="10334" y="4632"/>
                  <a:pt x="9893" y="4411"/>
                </a:cubicBezTo>
                <a:cubicBezTo>
                  <a:pt x="9641" y="3371"/>
                  <a:pt x="9106" y="2458"/>
                  <a:pt x="8287" y="1796"/>
                </a:cubicBezTo>
                <a:cubicBezTo>
                  <a:pt x="7405" y="1103"/>
                  <a:pt x="6333" y="693"/>
                  <a:pt x="5231" y="693"/>
                </a:cubicBezTo>
                <a:lnTo>
                  <a:pt x="4065" y="693"/>
                </a:lnTo>
                <a:cubicBezTo>
                  <a:pt x="3813" y="284"/>
                  <a:pt x="3340" y="0"/>
                  <a:pt x="2836" y="0"/>
                </a:cubicBezTo>
                <a:close/>
              </a:path>
            </a:pathLst>
          </a:custGeom>
          <a:solidFill>
            <a:schemeClr val="accent4"/>
          </a:solidFill>
          <a:ln>
            <a:noFill/>
          </a:ln>
        </p:spPr>
        <p:txBody>
          <a:bodyPr spcFirstLastPara="1" wrap="square" lIns="121900" tIns="121900" rIns="121900" bIns="121900" anchor="ctr" anchorCtr="0">
            <a:noAutofit/>
          </a:bodyPr>
          <a:lstStyle/>
          <a:p>
            <a:endParaRPr sz="1865" dirty="0"/>
          </a:p>
        </p:txBody>
      </p:sp>
    </p:spTree>
    <p:extLst>
      <p:ext uri="{BB962C8B-B14F-4D97-AF65-F5344CB8AC3E}">
        <p14:creationId xmlns:p14="http://schemas.microsoft.com/office/powerpoint/2010/main" val="3726155660"/>
      </p:ext>
    </p:extLst>
  </p:cSld>
  <p:clrMapOvr>
    <a:masterClrMapping/>
  </p:clrMapOvr>
  <mc:AlternateContent xmlns:mc="http://schemas.openxmlformats.org/markup-compatibility/2006" xmlns:p14="http://schemas.microsoft.com/office/powerpoint/2010/main">
    <mc:Choice Requires="p14">
      <p:transition p14:dur="10" advTm="101527"/>
    </mc:Choice>
    <mc:Fallback xmlns="">
      <p:transition advTm="101527"/>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36972" y="1502614"/>
            <a:ext cx="10812720" cy="468345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566501" y="1296136"/>
            <a:ext cx="898505" cy="748273"/>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112101" y="1575507"/>
            <a:ext cx="10045182" cy="4442819"/>
          </a:xfrm>
          <a:prstGeom prst="rect">
            <a:avLst/>
          </a:prstGeom>
          <a:noFill/>
        </p:spPr>
        <p:txBody>
          <a:bodyPr wrap="square" rtlCol="0">
            <a:spAutoFit/>
          </a:bodyPr>
          <a:lstStyle/>
          <a:p>
            <a:pPr algn="just" rtl="1">
              <a:lnSpc>
                <a:spcPct val="200000"/>
              </a:lnSpc>
              <a:spcAft>
                <a:spcPts val="1800"/>
              </a:spcAft>
            </a:pPr>
            <a:r>
              <a:rPr lang="ar-SA" b="1" i="0" u="none" strike="noStrike" baseline="0" dirty="0">
                <a:latin typeface="Alexandria Light" pitchFamily="2" charset="-78"/>
                <a:cs typeface="Alexandria Light" pitchFamily="2" charset="-78"/>
              </a:rPr>
              <a:t>     </a:t>
            </a:r>
            <a:r>
              <a:rPr lang="ar-SA" b="0" i="0" u="none" strike="noStrike" baseline="0" dirty="0">
                <a:latin typeface="Alexandria Light" pitchFamily="2" charset="-78"/>
                <a:cs typeface="Alexandria Light" pitchFamily="2" charset="-78"/>
              </a:rPr>
              <a:t>ومن نماذج مستحدثات التكنولوجية </a:t>
            </a:r>
            <a:r>
              <a:rPr lang="ar-SA" b="0" i="0" u="none" strike="noStrike" baseline="0" dirty="0" err="1">
                <a:latin typeface="Alexandria Light" pitchFamily="2" charset="-78"/>
                <a:cs typeface="Alexandria Light" pitchFamily="2" charset="-78"/>
              </a:rPr>
              <a:t>الإنفوجرافيك</a:t>
            </a:r>
            <a:r>
              <a:rPr lang="ar-SA" b="0" i="0" u="none" strike="noStrike" baseline="0" dirty="0">
                <a:latin typeface="Alexandria Light" pitchFamily="2" charset="-78"/>
                <a:cs typeface="Alexandria Light" pitchFamily="2" charset="-78"/>
              </a:rPr>
              <a:t> التعليمي الذي يعد أداة لتمثيل المعلومات والبيانات والمعرفة بصرياً، ويعتمد في الأساس على تحويل المحتوى النصي المعقد أو الممل إلى وسيلة تفاعلية من خلال المخططات، والرسومات، والأشكال المصممة ببرامج خاصة </a:t>
            </a:r>
            <a:r>
              <a:rPr lang="ar-SA" b="0" i="0" u="none" strike="noStrike" baseline="0" dirty="0" err="1">
                <a:latin typeface="Alexandria Light" pitchFamily="2" charset="-78"/>
                <a:cs typeface="Alexandria Light" pitchFamily="2" charset="-78"/>
              </a:rPr>
              <a:t>للإنفوجرافيك</a:t>
            </a:r>
            <a:r>
              <a:rPr lang="ar-SA" b="0" i="0" u="none" strike="noStrike" baseline="0" dirty="0">
                <a:latin typeface="Alexandria Light" pitchFamily="2" charset="-78"/>
                <a:cs typeface="Alexandria Light" pitchFamily="2" charset="-78"/>
              </a:rPr>
              <a:t> تحقق أكبر استفادة لدى المتعلم, وتساعده على بناء معرفته بنفسه وجعلها ذات معنى</a:t>
            </a:r>
            <a:r>
              <a:rPr lang="ar-SA" dirty="0">
                <a:latin typeface="Alexandria Light" pitchFamily="2" charset="-78"/>
                <a:cs typeface="Alexandria Light" pitchFamily="2" charset="-78"/>
              </a:rPr>
              <a:t>. </a:t>
            </a:r>
            <a:r>
              <a:rPr lang="ar-SA" b="0" i="0" u="none" strike="noStrike" baseline="0" dirty="0">
                <a:latin typeface="Alexandria Light" pitchFamily="2" charset="-78"/>
                <a:cs typeface="Alexandria Light" pitchFamily="2" charset="-78"/>
              </a:rPr>
              <a:t>فالمُتتبع لحركة تطور تكنولوجيا التعليم يستطيع أن يُدرك أنَ </a:t>
            </a:r>
            <a:r>
              <a:rPr lang="ar-SA" b="0" i="0" u="none" strike="noStrike" baseline="0" dirty="0" err="1">
                <a:latin typeface="Alexandria Light" pitchFamily="2" charset="-78"/>
                <a:cs typeface="Alexandria Light" pitchFamily="2" charset="-78"/>
              </a:rPr>
              <a:t>الإنفوجرافيك</a:t>
            </a:r>
            <a:r>
              <a:rPr lang="ar-SA" b="0" i="0" u="none" strike="noStrike" baseline="0" dirty="0">
                <a:latin typeface="Alexandria Light" pitchFamily="2" charset="-78"/>
                <a:cs typeface="Alexandria Light" pitchFamily="2" charset="-78"/>
              </a:rPr>
              <a:t> استطاع أن يثبت جدارته في التعليم كتقنية تعليمية، فقد أصبحت الكثير من المنصات التعليمية تعتمد على تقديم محتوى متنوع يمتاز بعرض المعلومات بطريقة </a:t>
            </a:r>
            <a:r>
              <a:rPr lang="ar-SA" dirty="0">
                <a:latin typeface="Alexandria Light" pitchFamily="2" charset="-78"/>
                <a:cs typeface="Alexandria Light" pitchFamily="2" charset="-78"/>
              </a:rPr>
              <a:t>م</a:t>
            </a:r>
            <a:r>
              <a:rPr lang="ar-SA" b="0" i="0" u="none" strike="noStrike" baseline="0" dirty="0">
                <a:latin typeface="Alexandria Light" pitchFamily="2" charset="-78"/>
                <a:cs typeface="Alexandria Light" pitchFamily="2" charset="-78"/>
              </a:rPr>
              <a:t>متعة وجذابة بعيداً عن التعقيد ودون الحاجة إلى قراءة العديد من النصوص لاستخلاص المعلومات، </a:t>
            </a:r>
            <a:r>
              <a:rPr lang="ar-SA" b="0" i="0" u="none" strike="noStrike" baseline="0" dirty="0" err="1">
                <a:latin typeface="Alexandria Light" pitchFamily="2" charset="-78"/>
                <a:cs typeface="Alexandria Light" pitchFamily="2" charset="-78"/>
              </a:rPr>
              <a:t>فالإنفوجرافيك</a:t>
            </a:r>
            <a:r>
              <a:rPr lang="ar-SA" b="0" i="0" u="none" strike="noStrike" baseline="0" dirty="0">
                <a:latin typeface="Alexandria Light" pitchFamily="2" charset="-78"/>
                <a:cs typeface="Alexandria Light" pitchFamily="2" charset="-78"/>
              </a:rPr>
              <a:t> من التقنيات التي يمكن أن تثمر في العملية التعليمية التعلمية،</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0D6A97B3-F27D-485D-BD7F-CBDB659795BC}"/>
              </a:ext>
            </a:extLst>
          </p:cNvPr>
          <p:cNvSpPr txBox="1"/>
          <p:nvPr/>
        </p:nvSpPr>
        <p:spPr>
          <a:xfrm>
            <a:off x="3772968" y="656298"/>
            <a:ext cx="4723447" cy="444224"/>
          </a:xfrm>
          <a:prstGeom prst="rect">
            <a:avLst/>
          </a:prstGeom>
          <a:noFill/>
        </p:spPr>
        <p:txBody>
          <a:bodyPr wrap="square">
            <a:spAutoFit/>
          </a:bodyPr>
          <a:lstStyle/>
          <a:p>
            <a:pPr marR="0" lvl="0" algn="ctr" rtl="1">
              <a:lnSpc>
                <a:spcPct val="125000"/>
              </a:lnSpc>
              <a:spcBef>
                <a:spcPts val="600"/>
              </a:spcBef>
              <a:spcAft>
                <a:spcPts val="600"/>
              </a:spcAft>
            </a:pPr>
            <a:r>
              <a:rPr lang="ar-SA" sz="2000" b="1" i="0" u="none" strike="noStrike" baseline="0" dirty="0" err="1">
                <a:latin typeface="Alexandria Medium" pitchFamily="2" charset="-78"/>
                <a:cs typeface="Alexandria Medium" pitchFamily="2" charset="-78"/>
              </a:rPr>
              <a:t>الإنفوجرافيك</a:t>
            </a:r>
            <a:endParaRPr lang="en-US" sz="2000" b="1" dirty="0">
              <a:effectLst/>
              <a:latin typeface="Alexandria Medium" pitchFamily="2" charset="-78"/>
              <a:ea typeface="Times New Roman" panose="02020603050405020304" pitchFamily="18" charset="0"/>
              <a:cs typeface="Alexandria Medium" pitchFamily="2" charset="-78"/>
            </a:endParaRPr>
          </a:p>
        </p:txBody>
      </p:sp>
      <p:sp>
        <p:nvSpPr>
          <p:cNvPr id="19" name="Google Shape;5466;p51">
            <a:extLst>
              <a:ext uri="{FF2B5EF4-FFF2-40B4-BE49-F238E27FC236}">
                <a16:creationId xmlns:a16="http://schemas.microsoft.com/office/drawing/2014/main" id="{3E7EEDE6-CBF9-41BD-9D18-F6B390EF2493}"/>
              </a:ext>
            </a:extLst>
          </p:cNvPr>
          <p:cNvSpPr/>
          <p:nvPr/>
        </p:nvSpPr>
        <p:spPr>
          <a:xfrm>
            <a:off x="680540" y="1411075"/>
            <a:ext cx="627149" cy="518394"/>
          </a:xfrm>
          <a:custGeom>
            <a:avLst/>
            <a:gdLst/>
            <a:ahLst/>
            <a:cxnLst/>
            <a:rect l="l" t="t" r="r" b="b"/>
            <a:pathLst>
              <a:path w="12004" h="12004" extrusionOk="0">
                <a:moveTo>
                  <a:pt x="5671" y="725"/>
                </a:moveTo>
                <a:lnTo>
                  <a:pt x="5671" y="2395"/>
                </a:lnTo>
                <a:cubicBezTo>
                  <a:pt x="5671" y="2616"/>
                  <a:pt x="5843" y="2760"/>
                  <a:pt x="6021" y="2760"/>
                </a:cubicBezTo>
                <a:cubicBezTo>
                  <a:pt x="6097" y="2760"/>
                  <a:pt x="6173" y="2734"/>
                  <a:pt x="6239" y="2678"/>
                </a:cubicBezTo>
                <a:cubicBezTo>
                  <a:pt x="6365" y="2552"/>
                  <a:pt x="6554" y="2489"/>
                  <a:pt x="6711" y="2489"/>
                </a:cubicBezTo>
                <a:cubicBezTo>
                  <a:pt x="7121" y="2489"/>
                  <a:pt x="7436" y="2804"/>
                  <a:pt x="7436" y="3182"/>
                </a:cubicBezTo>
                <a:cubicBezTo>
                  <a:pt x="7436" y="3592"/>
                  <a:pt x="7121" y="3907"/>
                  <a:pt x="6711" y="3907"/>
                </a:cubicBezTo>
                <a:cubicBezTo>
                  <a:pt x="6554" y="3907"/>
                  <a:pt x="6365" y="3812"/>
                  <a:pt x="6239" y="3686"/>
                </a:cubicBezTo>
                <a:cubicBezTo>
                  <a:pt x="6173" y="3630"/>
                  <a:pt x="6097" y="3605"/>
                  <a:pt x="6021" y="3605"/>
                </a:cubicBezTo>
                <a:cubicBezTo>
                  <a:pt x="5843" y="3605"/>
                  <a:pt x="5671" y="3748"/>
                  <a:pt x="5671" y="3970"/>
                </a:cubicBezTo>
                <a:lnTo>
                  <a:pt x="5671" y="5640"/>
                </a:lnTo>
                <a:lnTo>
                  <a:pt x="4569" y="5640"/>
                </a:lnTo>
                <a:cubicBezTo>
                  <a:pt x="4600" y="5514"/>
                  <a:pt x="4600" y="5388"/>
                  <a:pt x="4600" y="5262"/>
                </a:cubicBezTo>
                <a:cubicBezTo>
                  <a:pt x="4600" y="4474"/>
                  <a:pt x="3970" y="3875"/>
                  <a:pt x="3183" y="3875"/>
                </a:cubicBezTo>
                <a:cubicBezTo>
                  <a:pt x="2395" y="3875"/>
                  <a:pt x="1765" y="4474"/>
                  <a:pt x="1765" y="5262"/>
                </a:cubicBezTo>
                <a:cubicBezTo>
                  <a:pt x="1765" y="5388"/>
                  <a:pt x="1765" y="5514"/>
                  <a:pt x="1796" y="5640"/>
                </a:cubicBezTo>
                <a:lnTo>
                  <a:pt x="694" y="5640"/>
                </a:lnTo>
                <a:lnTo>
                  <a:pt x="694" y="1071"/>
                </a:lnTo>
                <a:cubicBezTo>
                  <a:pt x="694" y="882"/>
                  <a:pt x="851" y="725"/>
                  <a:pt x="1040" y="725"/>
                </a:cubicBezTo>
                <a:close/>
                <a:moveTo>
                  <a:pt x="10964" y="725"/>
                </a:moveTo>
                <a:cubicBezTo>
                  <a:pt x="11122" y="725"/>
                  <a:pt x="11311" y="882"/>
                  <a:pt x="11311" y="1071"/>
                </a:cubicBezTo>
                <a:lnTo>
                  <a:pt x="11311" y="5671"/>
                </a:lnTo>
                <a:lnTo>
                  <a:pt x="9610" y="5671"/>
                </a:lnTo>
                <a:cubicBezTo>
                  <a:pt x="9295" y="5671"/>
                  <a:pt x="9169" y="6018"/>
                  <a:pt x="9326" y="6270"/>
                </a:cubicBezTo>
                <a:cubicBezTo>
                  <a:pt x="9452" y="6396"/>
                  <a:pt x="9515" y="6585"/>
                  <a:pt x="9515" y="6742"/>
                </a:cubicBezTo>
                <a:cubicBezTo>
                  <a:pt x="9515" y="7120"/>
                  <a:pt x="9200" y="7435"/>
                  <a:pt x="8822" y="7435"/>
                </a:cubicBezTo>
                <a:cubicBezTo>
                  <a:pt x="8412" y="7435"/>
                  <a:pt x="8097" y="7120"/>
                  <a:pt x="8097" y="6742"/>
                </a:cubicBezTo>
                <a:cubicBezTo>
                  <a:pt x="8097" y="6585"/>
                  <a:pt x="8192" y="6364"/>
                  <a:pt x="8286" y="6270"/>
                </a:cubicBezTo>
                <a:cubicBezTo>
                  <a:pt x="8507" y="6018"/>
                  <a:pt x="8349" y="5671"/>
                  <a:pt x="8034" y="5671"/>
                </a:cubicBezTo>
                <a:lnTo>
                  <a:pt x="6365" y="5671"/>
                </a:lnTo>
                <a:lnTo>
                  <a:pt x="6365" y="4568"/>
                </a:lnTo>
                <a:cubicBezTo>
                  <a:pt x="6491" y="4600"/>
                  <a:pt x="6617" y="4600"/>
                  <a:pt x="6711" y="4600"/>
                </a:cubicBezTo>
                <a:cubicBezTo>
                  <a:pt x="7499" y="4600"/>
                  <a:pt x="8160" y="3970"/>
                  <a:pt x="8160" y="3182"/>
                </a:cubicBezTo>
                <a:cubicBezTo>
                  <a:pt x="8160" y="2395"/>
                  <a:pt x="7499" y="1764"/>
                  <a:pt x="6711" y="1764"/>
                </a:cubicBezTo>
                <a:cubicBezTo>
                  <a:pt x="6617" y="1764"/>
                  <a:pt x="6491" y="1764"/>
                  <a:pt x="6365" y="1796"/>
                </a:cubicBezTo>
                <a:lnTo>
                  <a:pt x="6365" y="725"/>
                </a:lnTo>
                <a:close/>
                <a:moveTo>
                  <a:pt x="3183" y="4568"/>
                </a:moveTo>
                <a:cubicBezTo>
                  <a:pt x="3561" y="4568"/>
                  <a:pt x="3876" y="4883"/>
                  <a:pt x="3876" y="5293"/>
                </a:cubicBezTo>
                <a:cubicBezTo>
                  <a:pt x="3876" y="5451"/>
                  <a:pt x="3813" y="5640"/>
                  <a:pt x="3687" y="5766"/>
                </a:cubicBezTo>
                <a:cubicBezTo>
                  <a:pt x="3498" y="5986"/>
                  <a:pt x="3655" y="6333"/>
                  <a:pt x="3970" y="6333"/>
                </a:cubicBezTo>
                <a:lnTo>
                  <a:pt x="5608" y="6333"/>
                </a:lnTo>
                <a:lnTo>
                  <a:pt x="5608" y="7435"/>
                </a:lnTo>
                <a:cubicBezTo>
                  <a:pt x="5514" y="7404"/>
                  <a:pt x="5388" y="7404"/>
                  <a:pt x="5262" y="7404"/>
                </a:cubicBezTo>
                <a:cubicBezTo>
                  <a:pt x="4474" y="7404"/>
                  <a:pt x="3844" y="8034"/>
                  <a:pt x="3844" y="8822"/>
                </a:cubicBezTo>
                <a:cubicBezTo>
                  <a:pt x="3844" y="9609"/>
                  <a:pt x="4474" y="10239"/>
                  <a:pt x="5262" y="10239"/>
                </a:cubicBezTo>
                <a:cubicBezTo>
                  <a:pt x="5388" y="10239"/>
                  <a:pt x="5514" y="10239"/>
                  <a:pt x="5608" y="10208"/>
                </a:cubicBezTo>
                <a:lnTo>
                  <a:pt x="5608" y="11310"/>
                </a:lnTo>
                <a:lnTo>
                  <a:pt x="1009" y="11310"/>
                </a:lnTo>
                <a:cubicBezTo>
                  <a:pt x="851" y="11310"/>
                  <a:pt x="694" y="11153"/>
                  <a:pt x="694" y="10964"/>
                </a:cubicBezTo>
                <a:lnTo>
                  <a:pt x="694" y="6333"/>
                </a:lnTo>
                <a:lnTo>
                  <a:pt x="2395" y="6333"/>
                </a:lnTo>
                <a:cubicBezTo>
                  <a:pt x="2710" y="6333"/>
                  <a:pt x="2868" y="5986"/>
                  <a:pt x="2679" y="5766"/>
                </a:cubicBezTo>
                <a:cubicBezTo>
                  <a:pt x="2552" y="5640"/>
                  <a:pt x="2458" y="5482"/>
                  <a:pt x="2458" y="5293"/>
                </a:cubicBezTo>
                <a:cubicBezTo>
                  <a:pt x="2458" y="4883"/>
                  <a:pt x="2773" y="4568"/>
                  <a:pt x="3183" y="4568"/>
                </a:cubicBezTo>
                <a:close/>
                <a:moveTo>
                  <a:pt x="11311" y="6333"/>
                </a:moveTo>
                <a:lnTo>
                  <a:pt x="11311" y="10964"/>
                </a:lnTo>
                <a:cubicBezTo>
                  <a:pt x="11311" y="11153"/>
                  <a:pt x="11153" y="11310"/>
                  <a:pt x="10933" y="11310"/>
                </a:cubicBezTo>
                <a:lnTo>
                  <a:pt x="6333" y="11310"/>
                </a:lnTo>
                <a:lnTo>
                  <a:pt x="6333" y="9609"/>
                </a:lnTo>
                <a:cubicBezTo>
                  <a:pt x="6333" y="9388"/>
                  <a:pt x="6162" y="9244"/>
                  <a:pt x="5972" y="9244"/>
                </a:cubicBezTo>
                <a:cubicBezTo>
                  <a:pt x="5892" y="9244"/>
                  <a:pt x="5809" y="9270"/>
                  <a:pt x="5735" y="9326"/>
                </a:cubicBezTo>
                <a:cubicBezTo>
                  <a:pt x="5640" y="9452"/>
                  <a:pt x="5482" y="9546"/>
                  <a:pt x="5262" y="9546"/>
                </a:cubicBezTo>
                <a:cubicBezTo>
                  <a:pt x="4884" y="9546"/>
                  <a:pt x="4569" y="9231"/>
                  <a:pt x="4569" y="8822"/>
                </a:cubicBezTo>
                <a:cubicBezTo>
                  <a:pt x="4569" y="8443"/>
                  <a:pt x="4884" y="8097"/>
                  <a:pt x="5262" y="8097"/>
                </a:cubicBezTo>
                <a:cubicBezTo>
                  <a:pt x="5419" y="8097"/>
                  <a:pt x="5640" y="8191"/>
                  <a:pt x="5735" y="8317"/>
                </a:cubicBezTo>
                <a:cubicBezTo>
                  <a:pt x="5809" y="8374"/>
                  <a:pt x="5892" y="8399"/>
                  <a:pt x="5972" y="8399"/>
                </a:cubicBezTo>
                <a:cubicBezTo>
                  <a:pt x="6162" y="8399"/>
                  <a:pt x="6333" y="8255"/>
                  <a:pt x="6333" y="8034"/>
                </a:cubicBezTo>
                <a:lnTo>
                  <a:pt x="6333" y="6333"/>
                </a:lnTo>
                <a:lnTo>
                  <a:pt x="7436" y="6333"/>
                </a:lnTo>
                <a:cubicBezTo>
                  <a:pt x="7404" y="6459"/>
                  <a:pt x="7404" y="6585"/>
                  <a:pt x="7404" y="6711"/>
                </a:cubicBezTo>
                <a:cubicBezTo>
                  <a:pt x="7404" y="7498"/>
                  <a:pt x="8034" y="8097"/>
                  <a:pt x="8822" y="8097"/>
                </a:cubicBezTo>
                <a:cubicBezTo>
                  <a:pt x="9610" y="8097"/>
                  <a:pt x="10240" y="7498"/>
                  <a:pt x="10240" y="6711"/>
                </a:cubicBezTo>
                <a:cubicBezTo>
                  <a:pt x="10240" y="6585"/>
                  <a:pt x="10240" y="6459"/>
                  <a:pt x="10208" y="6333"/>
                </a:cubicBezTo>
                <a:close/>
                <a:moveTo>
                  <a:pt x="1040" y="0"/>
                </a:moveTo>
                <a:cubicBezTo>
                  <a:pt x="473" y="0"/>
                  <a:pt x="1" y="473"/>
                  <a:pt x="1" y="1071"/>
                </a:cubicBezTo>
                <a:lnTo>
                  <a:pt x="1" y="10964"/>
                </a:lnTo>
                <a:cubicBezTo>
                  <a:pt x="1" y="11531"/>
                  <a:pt x="473" y="12004"/>
                  <a:pt x="1040" y="12004"/>
                </a:cubicBezTo>
                <a:lnTo>
                  <a:pt x="10933" y="12004"/>
                </a:lnTo>
                <a:cubicBezTo>
                  <a:pt x="11531" y="12004"/>
                  <a:pt x="12004" y="11531"/>
                  <a:pt x="12004" y="10964"/>
                </a:cubicBezTo>
                <a:lnTo>
                  <a:pt x="12004" y="1071"/>
                </a:lnTo>
                <a:cubicBezTo>
                  <a:pt x="11972" y="473"/>
                  <a:pt x="11500" y="0"/>
                  <a:pt x="10933"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1699844248"/>
      </p:ext>
    </p:extLst>
  </p:cSld>
  <p:clrMapOvr>
    <a:masterClrMapping/>
  </p:clrMapOvr>
  <mc:AlternateContent xmlns:mc="http://schemas.openxmlformats.org/markup-compatibility/2006" xmlns:p14="http://schemas.microsoft.com/office/powerpoint/2010/main">
    <mc:Choice Requires="p14">
      <p:transition p14:dur="10" advTm="91658"/>
    </mc:Choice>
    <mc:Fallback xmlns="">
      <p:transition advTm="91658"/>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3376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1032388" y="2020273"/>
            <a:ext cx="10292204" cy="3743269"/>
          </a:xfrm>
          <a:prstGeom prst="rect">
            <a:avLst/>
          </a:prstGeom>
          <a:noFill/>
        </p:spPr>
        <p:txBody>
          <a:bodyPr wrap="square" rtlCol="0">
            <a:spAutoFit/>
          </a:bodyPr>
          <a:lstStyle/>
          <a:p>
            <a:pPr algn="just" rtl="1">
              <a:lnSpc>
                <a:spcPts val="2560"/>
              </a:lnSpc>
              <a:spcAft>
                <a:spcPts val="1800"/>
              </a:spcAft>
            </a:pPr>
            <a:r>
              <a:rPr lang="ar-SA" b="0" i="0" u="none" strike="noStrike" baseline="0" dirty="0">
                <a:latin typeface="Alexandria Light" pitchFamily="2" charset="-78"/>
                <a:cs typeface="Alexandria Light" pitchFamily="2" charset="-78"/>
              </a:rPr>
              <a:t>    وقد  زاد الاعتماد على </a:t>
            </a:r>
            <a:r>
              <a:rPr lang="ar-SA" dirty="0">
                <a:latin typeface="Alexandria Light" pitchFamily="2" charset="-78"/>
                <a:cs typeface="Alexandria Light" pitchFamily="2" charset="-78"/>
              </a:rPr>
              <a:t>ه</a:t>
            </a:r>
            <a:r>
              <a:rPr lang="ar-SA" b="0" i="0" u="none" strike="noStrike" baseline="0" dirty="0">
                <a:latin typeface="Alexandria Light" pitchFamily="2" charset="-78"/>
                <a:cs typeface="Alexandria Light" pitchFamily="2" charset="-78"/>
              </a:rPr>
              <a:t>ذه التقنية في توضيح المفاهيم العلمية، وانتشرت عبر المواقع الالكترونية ووسائل التواصل الاجتماعي ومنصات التعليم الإلكتروني. و</a:t>
            </a:r>
            <a:r>
              <a:rPr lang="ar-SA" b="0" i="0" u="none" strike="noStrike" baseline="0" dirty="0">
                <a:solidFill>
                  <a:srgbClr val="000000"/>
                </a:solidFill>
                <a:latin typeface="Alexandria Light" pitchFamily="2" charset="-78"/>
                <a:cs typeface="Alexandria Light" pitchFamily="2" charset="-78"/>
              </a:rPr>
              <a:t>يوجد مسميات عدة لهذه التقنية منها:</a:t>
            </a:r>
          </a:p>
          <a:p>
            <a:pPr marL="285750" indent="-285750" algn="just" rtl="1">
              <a:lnSpc>
                <a:spcPts val="2160"/>
              </a:lnSpc>
              <a:spcAft>
                <a:spcPts val="1200"/>
              </a:spcAft>
              <a:buFont typeface="Arial" panose="020B0604020202020204" pitchFamily="34" charset="0"/>
              <a:buChar char="•"/>
            </a:pPr>
            <a:r>
              <a:rPr lang="ar-SA" b="0" i="0" u="none" strike="noStrike" baseline="0" dirty="0">
                <a:solidFill>
                  <a:srgbClr val="000000"/>
                </a:solidFill>
                <a:latin typeface="Alexandria Light" pitchFamily="2" charset="-78"/>
                <a:cs typeface="Alexandria Light" pitchFamily="2" charset="-78"/>
              </a:rPr>
              <a:t> </a:t>
            </a:r>
            <a:r>
              <a:rPr lang="ar-SA" b="0" i="0" u="none" strike="noStrike" baseline="0" dirty="0" err="1">
                <a:solidFill>
                  <a:srgbClr val="000000"/>
                </a:solidFill>
                <a:latin typeface="Alexandria Light" pitchFamily="2" charset="-78"/>
                <a:cs typeface="Alexandria Light" pitchFamily="2" charset="-78"/>
              </a:rPr>
              <a:t>الإنفوجرافيكس</a:t>
            </a:r>
            <a:r>
              <a:rPr lang="ar-SA" b="0" i="0" u="none" strike="noStrike" baseline="0" dirty="0">
                <a:solidFill>
                  <a:srgbClr val="000000"/>
                </a:solidFill>
                <a:latin typeface="Alexandria Light" pitchFamily="2" charset="-78"/>
                <a:cs typeface="Alexandria Light" pitchFamily="2" charset="-78"/>
              </a:rPr>
              <a:t> </a:t>
            </a:r>
            <a:r>
              <a:rPr lang="en-US" b="0" i="0" u="none" strike="noStrike" baseline="0" dirty="0">
                <a:solidFill>
                  <a:srgbClr val="000000"/>
                </a:solidFill>
                <a:latin typeface="Alexandria Light" pitchFamily="2" charset="-78"/>
                <a:cs typeface="Alexandria Light" pitchFamily="2" charset="-78"/>
              </a:rPr>
              <a:t>Infographics</a:t>
            </a:r>
            <a:endParaRPr lang="ar-SA" b="0" i="0" u="none" strike="noStrike" baseline="0" dirty="0">
              <a:solidFill>
                <a:srgbClr val="000000"/>
              </a:solidFill>
              <a:latin typeface="Alexandria Light" pitchFamily="2" charset="-78"/>
              <a:cs typeface="Alexandria Light" pitchFamily="2" charset="-78"/>
            </a:endParaRPr>
          </a:p>
          <a:p>
            <a:pPr marL="285750" indent="-285750" algn="just" rtl="1">
              <a:lnSpc>
                <a:spcPts val="2160"/>
              </a:lnSpc>
              <a:spcAft>
                <a:spcPts val="1200"/>
              </a:spcAft>
              <a:buFont typeface="Arial" panose="020B0604020202020204" pitchFamily="34" charset="0"/>
              <a:buChar char="•"/>
            </a:pPr>
            <a:r>
              <a:rPr lang="ar-SA" b="0" i="0" u="none" strike="noStrike" baseline="0" dirty="0">
                <a:solidFill>
                  <a:srgbClr val="000000"/>
                </a:solidFill>
                <a:latin typeface="Alexandria Light" pitchFamily="2" charset="-78"/>
                <a:cs typeface="Alexandria Light" pitchFamily="2" charset="-78"/>
              </a:rPr>
              <a:t>البيانات التصويرية التفاعلية </a:t>
            </a:r>
            <a:r>
              <a:rPr lang="en-US" b="0" i="0" u="none" strike="noStrike" baseline="0" dirty="0">
                <a:solidFill>
                  <a:srgbClr val="000000"/>
                </a:solidFill>
                <a:latin typeface="Alexandria Light" pitchFamily="2" charset="-78"/>
                <a:cs typeface="Alexandria Light" pitchFamily="2" charset="-78"/>
              </a:rPr>
              <a:t>Data Visualization</a:t>
            </a:r>
            <a:endParaRPr lang="ar-SA" b="0" i="0" u="none" strike="noStrike" baseline="0" dirty="0">
              <a:solidFill>
                <a:srgbClr val="000000"/>
              </a:solidFill>
              <a:latin typeface="Alexandria Light" pitchFamily="2" charset="-78"/>
              <a:cs typeface="Alexandria Light" pitchFamily="2" charset="-78"/>
            </a:endParaRPr>
          </a:p>
          <a:p>
            <a:pPr marL="285750" indent="-285750" algn="just" rtl="1">
              <a:lnSpc>
                <a:spcPts val="2160"/>
              </a:lnSpc>
              <a:spcAft>
                <a:spcPts val="1200"/>
              </a:spcAft>
              <a:buFont typeface="Arial" panose="020B0604020202020204" pitchFamily="34" charset="0"/>
              <a:buChar char="•"/>
            </a:pPr>
            <a:r>
              <a:rPr lang="ar-SA" b="0" i="0" u="none" strike="noStrike" baseline="0" dirty="0">
                <a:solidFill>
                  <a:srgbClr val="000000"/>
                </a:solidFill>
                <a:latin typeface="Alexandria Light" pitchFamily="2" charset="-78"/>
                <a:cs typeface="Alexandria Light" pitchFamily="2" charset="-78"/>
              </a:rPr>
              <a:t>التصاميم المعلوماتية</a:t>
            </a:r>
            <a:r>
              <a:rPr lang="en-US" b="0" i="0" u="none" strike="noStrike" baseline="0" dirty="0">
                <a:solidFill>
                  <a:srgbClr val="000000"/>
                </a:solidFill>
                <a:latin typeface="Alexandria Light" pitchFamily="2" charset="-78"/>
                <a:cs typeface="Alexandria Light" pitchFamily="2" charset="-78"/>
              </a:rPr>
              <a:t>Information Design </a:t>
            </a:r>
            <a:r>
              <a:rPr lang="ar-SA" b="0" i="0" u="none" strike="noStrike" baseline="0" dirty="0">
                <a:solidFill>
                  <a:srgbClr val="000000"/>
                </a:solidFill>
                <a:latin typeface="Alexandria Light" pitchFamily="2" charset="-78"/>
                <a:cs typeface="Alexandria Light" pitchFamily="2" charset="-78"/>
              </a:rPr>
              <a:t> </a:t>
            </a:r>
          </a:p>
          <a:p>
            <a:pPr marL="285750" indent="-285750" algn="just" rtl="1">
              <a:lnSpc>
                <a:spcPts val="2160"/>
              </a:lnSpc>
              <a:spcAft>
                <a:spcPts val="1200"/>
              </a:spcAft>
              <a:buFont typeface="Arial" panose="020B0604020202020204" pitchFamily="34" charset="0"/>
              <a:buChar char="•"/>
            </a:pPr>
            <a:r>
              <a:rPr lang="ar-SA" b="0" i="0" u="none" strike="noStrike" baseline="0" dirty="0">
                <a:solidFill>
                  <a:srgbClr val="000000"/>
                </a:solidFill>
                <a:latin typeface="Alexandria Light" pitchFamily="2" charset="-78"/>
                <a:cs typeface="Alexandria Light" pitchFamily="2" charset="-78"/>
              </a:rPr>
              <a:t>المعلومات المصورة </a:t>
            </a:r>
            <a:r>
              <a:rPr lang="en-US" b="0" i="0" u="none" strike="noStrike" baseline="0" dirty="0">
                <a:solidFill>
                  <a:srgbClr val="000000"/>
                </a:solidFill>
                <a:latin typeface="Alexandria Light" pitchFamily="2" charset="-78"/>
                <a:cs typeface="Alexandria Light" pitchFamily="2" charset="-78"/>
              </a:rPr>
              <a:t>Information Graphic</a:t>
            </a:r>
          </a:p>
          <a:p>
            <a:pPr algn="just" rtl="1">
              <a:lnSpc>
                <a:spcPts val="2660"/>
              </a:lnSpc>
              <a:spcAft>
                <a:spcPts val="1800"/>
              </a:spcAft>
            </a:pPr>
            <a:r>
              <a:rPr lang="ar-SA" dirty="0">
                <a:solidFill>
                  <a:srgbClr val="000000"/>
                </a:solidFill>
                <a:latin typeface="Alexandria Light" pitchFamily="2" charset="-78"/>
                <a:cs typeface="Alexandria Light" pitchFamily="2" charset="-78"/>
              </a:rPr>
              <a:t> </a:t>
            </a:r>
            <a:r>
              <a:rPr lang="ar-SA" b="0" i="0" u="none" strike="noStrike" baseline="0" dirty="0">
                <a:solidFill>
                  <a:srgbClr val="000000"/>
                </a:solidFill>
                <a:latin typeface="Alexandria Light" pitchFamily="2" charset="-78"/>
                <a:cs typeface="Alexandria Light" pitchFamily="2" charset="-78"/>
              </a:rPr>
              <a:t>     وإن مصطلح </a:t>
            </a:r>
            <a:r>
              <a:rPr lang="ar-SA" b="0" i="0" u="none" strike="noStrike" baseline="0" dirty="0" err="1">
                <a:solidFill>
                  <a:srgbClr val="000000"/>
                </a:solidFill>
                <a:latin typeface="Alexandria Light" pitchFamily="2" charset="-78"/>
                <a:cs typeface="Alexandria Light" pitchFamily="2" charset="-78"/>
              </a:rPr>
              <a:t>الإنفوجرافيك</a:t>
            </a:r>
            <a:r>
              <a:rPr lang="ar-SA" b="0" i="0" u="none" strike="noStrike" baseline="0" dirty="0">
                <a:solidFill>
                  <a:srgbClr val="000000"/>
                </a:solidFill>
                <a:latin typeface="Alexandria Light" pitchFamily="2" charset="-78"/>
                <a:cs typeface="Alexandria Light" pitchFamily="2" charset="-78"/>
              </a:rPr>
              <a:t> ما هو إلا تعريب للمصطلح الإنكليزي </a:t>
            </a:r>
            <a:r>
              <a:rPr lang="en-US" b="0" i="0" u="none" strike="noStrike" baseline="0" dirty="0">
                <a:solidFill>
                  <a:srgbClr val="000000"/>
                </a:solidFill>
                <a:latin typeface="Alexandria Light" pitchFamily="2" charset="-78"/>
                <a:cs typeface="Alexandria Light" pitchFamily="2" charset="-78"/>
              </a:rPr>
              <a:t> infographic</a:t>
            </a:r>
            <a:r>
              <a:rPr lang="ar-SA" b="0" i="0" u="none" strike="noStrike" baseline="0" dirty="0">
                <a:solidFill>
                  <a:srgbClr val="000000"/>
                </a:solidFill>
                <a:latin typeface="Alexandria Light" pitchFamily="2" charset="-78"/>
                <a:cs typeface="Alexandria Light" pitchFamily="2" charset="-78"/>
              </a:rPr>
              <a:t>والذي </a:t>
            </a:r>
            <a:r>
              <a:rPr lang="ar-SA" dirty="0">
                <a:solidFill>
                  <a:srgbClr val="000000"/>
                </a:solidFill>
                <a:latin typeface="Alexandria Light" pitchFamily="2" charset="-78"/>
                <a:cs typeface="Alexandria Light" pitchFamily="2" charset="-78"/>
              </a:rPr>
              <a:t>ه</a:t>
            </a:r>
            <a:r>
              <a:rPr lang="ar-SA" b="0" i="0" u="none" strike="noStrike" baseline="0" dirty="0">
                <a:solidFill>
                  <a:srgbClr val="000000"/>
                </a:solidFill>
                <a:latin typeface="Alexandria Light" pitchFamily="2" charset="-78"/>
                <a:cs typeface="Alexandria Light" pitchFamily="2" charset="-78"/>
              </a:rPr>
              <a:t>و أساساً دمج للمصطلحين </a:t>
            </a:r>
            <a:r>
              <a:rPr lang="en-US" b="0" i="0" u="none" strike="noStrike" baseline="0" dirty="0">
                <a:solidFill>
                  <a:srgbClr val="943634"/>
                </a:solidFill>
                <a:latin typeface="Alexandria Light" pitchFamily="2" charset="-78"/>
                <a:cs typeface="Alexandria Light" pitchFamily="2" charset="-78"/>
              </a:rPr>
              <a:t>info</a:t>
            </a:r>
            <a:r>
              <a:rPr lang="en-US" b="0" i="0" u="none" strike="noStrike" baseline="0" dirty="0">
                <a:solidFill>
                  <a:srgbClr val="000000"/>
                </a:solidFill>
                <a:latin typeface="Alexandria Light" pitchFamily="2" charset="-78"/>
                <a:cs typeface="Alexandria Light" pitchFamily="2" charset="-78"/>
              </a:rPr>
              <a:t>rmation ) </a:t>
            </a:r>
            <a:r>
              <a:rPr lang="ar-SA" b="0" i="0" u="none" strike="noStrike" baseline="0" dirty="0">
                <a:solidFill>
                  <a:srgbClr val="000000"/>
                </a:solidFill>
                <a:latin typeface="Alexandria Light" pitchFamily="2" charset="-78"/>
                <a:cs typeface="Alexandria Light" pitchFamily="2" charset="-78"/>
              </a:rPr>
              <a:t>) و تعني معلومات وحقائق , و </a:t>
            </a:r>
            <a:r>
              <a:rPr lang="en-US" b="0" i="0" u="none" strike="noStrike" baseline="0" dirty="0">
                <a:solidFill>
                  <a:srgbClr val="000000"/>
                </a:solidFill>
                <a:latin typeface="Alexandria Light" pitchFamily="2" charset="-78"/>
                <a:cs typeface="Alexandria Light" pitchFamily="2" charset="-78"/>
              </a:rPr>
              <a:t>graphic)</a:t>
            </a:r>
            <a:r>
              <a:rPr lang="ar-SA" b="0" i="0" u="none" strike="noStrike" baseline="0" dirty="0">
                <a:solidFill>
                  <a:srgbClr val="000000"/>
                </a:solidFill>
                <a:latin typeface="Alexandria Light" pitchFamily="2" charset="-78"/>
                <a:cs typeface="Alexandria Light" pitchFamily="2" charset="-78"/>
              </a:rPr>
              <a:t>) تعني تصويري و بالتالي تعني البيانات التصويرية.</a:t>
            </a:r>
            <a:r>
              <a:rPr lang="ar-SA" dirty="0">
                <a:solidFill>
                  <a:srgbClr val="000000"/>
                </a:solidFill>
                <a:latin typeface="Alexandria Light" pitchFamily="2" charset="-78"/>
                <a:cs typeface="Alexandria Light" pitchFamily="2" charset="-78"/>
              </a:rPr>
              <a:t>       </a:t>
            </a:r>
            <a:r>
              <a:rPr lang="ar-SA" b="0" i="0" u="none" strike="noStrike" baseline="0" dirty="0">
                <a:solidFill>
                  <a:srgbClr val="00B0F0"/>
                </a:solidFill>
                <a:latin typeface="Alexandria Light" pitchFamily="2" charset="-78"/>
                <a:cs typeface="Alexandria Light" pitchFamily="2" charset="-78"/>
              </a:rPr>
              <a:t>فما تعريف </a:t>
            </a:r>
            <a:r>
              <a:rPr lang="ar-SA" b="0" i="0" u="none" strike="noStrike" baseline="0" dirty="0" err="1">
                <a:solidFill>
                  <a:srgbClr val="00B0F0"/>
                </a:solidFill>
                <a:latin typeface="Alexandria Light" pitchFamily="2" charset="-78"/>
                <a:cs typeface="Alexandria Light" pitchFamily="2" charset="-78"/>
              </a:rPr>
              <a:t>الإنفوغرافيك</a:t>
            </a:r>
            <a:r>
              <a:rPr lang="ar-SA" b="0" i="0" u="none" strike="noStrike" baseline="0" dirty="0">
                <a:solidFill>
                  <a:srgbClr val="00B0F0"/>
                </a:solidFill>
                <a:latin typeface="Alexandria Light" pitchFamily="2" charset="-78"/>
                <a:cs typeface="Alexandria Light" pitchFamily="2" charset="-78"/>
              </a:rPr>
              <a:t>؟</a:t>
            </a:r>
            <a:endParaRPr lang="en-US" sz="1400" dirty="0">
              <a:solidFill>
                <a:srgbClr val="00B0F0"/>
              </a:solidFill>
              <a:latin typeface="Alexandria Light" pitchFamily="2" charset="-78"/>
              <a:ea typeface="Calibri" panose="020F0502020204030204" pitchFamily="34"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0D6A97B3-F27D-485D-BD7F-CBDB659795BC}"/>
              </a:ext>
            </a:extLst>
          </p:cNvPr>
          <p:cNvSpPr txBox="1"/>
          <p:nvPr/>
        </p:nvSpPr>
        <p:spPr>
          <a:xfrm>
            <a:off x="2754630" y="1109310"/>
            <a:ext cx="4169932" cy="409086"/>
          </a:xfrm>
          <a:prstGeom prst="rect">
            <a:avLst/>
          </a:prstGeom>
          <a:noFill/>
        </p:spPr>
        <p:txBody>
          <a:bodyPr wrap="square">
            <a:spAutoFit/>
          </a:bodyPr>
          <a:lstStyle/>
          <a:p>
            <a:pPr marR="0" lvl="0" algn="ctr" rtl="1">
              <a:lnSpc>
                <a:spcPct val="125000"/>
              </a:lnSpc>
              <a:spcBef>
                <a:spcPts val="600"/>
              </a:spcBef>
              <a:spcAft>
                <a:spcPts val="600"/>
              </a:spcAft>
            </a:pPr>
            <a:r>
              <a:rPr lang="ar-SA" sz="1800" b="1" i="0" u="none" strike="noStrike" baseline="0" dirty="0">
                <a:latin typeface="Alexandria Medium" pitchFamily="2" charset="-78"/>
                <a:cs typeface="Alexandria Medium" pitchFamily="2" charset="-78"/>
              </a:rPr>
              <a:t>مفهوم </a:t>
            </a:r>
            <a:r>
              <a:rPr lang="ar-SA" sz="1800" b="1" i="0" u="none" strike="noStrike" baseline="0" dirty="0" err="1">
                <a:latin typeface="Alexandria Medium" pitchFamily="2" charset="-78"/>
                <a:cs typeface="Alexandria Medium" pitchFamily="2" charset="-78"/>
              </a:rPr>
              <a:t>الإنفوجرافيك</a:t>
            </a:r>
            <a:endParaRPr lang="en-US" sz="1800" b="1" dirty="0">
              <a:effectLst/>
              <a:latin typeface="Alexandria Medium" pitchFamily="2" charset="-78"/>
              <a:ea typeface="Times New Roman" panose="02020603050405020304" pitchFamily="18" charset="0"/>
              <a:cs typeface="Alexandria Medium" pitchFamily="2" charset="-78"/>
            </a:endParaRPr>
          </a:p>
        </p:txBody>
      </p:sp>
      <p:sp>
        <p:nvSpPr>
          <p:cNvPr id="11" name="Google Shape;5420;p51">
            <a:extLst>
              <a:ext uri="{FF2B5EF4-FFF2-40B4-BE49-F238E27FC236}">
                <a16:creationId xmlns:a16="http://schemas.microsoft.com/office/drawing/2014/main" id="{86752C83-C14A-4C47-8131-7BB04BC1C0A3}"/>
              </a:ext>
            </a:extLst>
          </p:cNvPr>
          <p:cNvSpPr/>
          <p:nvPr/>
        </p:nvSpPr>
        <p:spPr>
          <a:xfrm>
            <a:off x="1943100" y="3291840"/>
            <a:ext cx="626039" cy="584805"/>
          </a:xfrm>
          <a:custGeom>
            <a:avLst/>
            <a:gdLst/>
            <a:ahLst/>
            <a:cxnLst/>
            <a:rect l="l" t="t" r="r" b="b"/>
            <a:pathLst>
              <a:path w="12067" h="11280" extrusionOk="0">
                <a:moveTo>
                  <a:pt x="5986" y="757"/>
                </a:moveTo>
                <a:cubicBezTo>
                  <a:pt x="7656" y="757"/>
                  <a:pt x="9011" y="2049"/>
                  <a:pt x="9137" y="3718"/>
                </a:cubicBezTo>
                <a:cubicBezTo>
                  <a:pt x="8822" y="3624"/>
                  <a:pt x="8475" y="3561"/>
                  <a:pt x="8066" y="3561"/>
                </a:cubicBezTo>
                <a:cubicBezTo>
                  <a:pt x="7278" y="3561"/>
                  <a:pt x="6585" y="3781"/>
                  <a:pt x="5955" y="4191"/>
                </a:cubicBezTo>
                <a:cubicBezTo>
                  <a:pt x="5356" y="3781"/>
                  <a:pt x="4632" y="3561"/>
                  <a:pt x="3844" y="3561"/>
                </a:cubicBezTo>
                <a:cubicBezTo>
                  <a:pt x="3466" y="3561"/>
                  <a:pt x="3119" y="3592"/>
                  <a:pt x="2773" y="3718"/>
                </a:cubicBezTo>
                <a:cubicBezTo>
                  <a:pt x="2930" y="2049"/>
                  <a:pt x="4285" y="757"/>
                  <a:pt x="5986" y="757"/>
                </a:cubicBezTo>
                <a:close/>
                <a:moveTo>
                  <a:pt x="3875" y="4254"/>
                </a:moveTo>
                <a:cubicBezTo>
                  <a:pt x="4411" y="4254"/>
                  <a:pt x="4915" y="4411"/>
                  <a:pt x="5388" y="4663"/>
                </a:cubicBezTo>
                <a:cubicBezTo>
                  <a:pt x="4852" y="5168"/>
                  <a:pt x="4505" y="5829"/>
                  <a:pt x="4285" y="6585"/>
                </a:cubicBezTo>
                <a:cubicBezTo>
                  <a:pt x="3560" y="6113"/>
                  <a:pt x="2993" y="5325"/>
                  <a:pt x="2836" y="4411"/>
                </a:cubicBezTo>
                <a:cubicBezTo>
                  <a:pt x="3151" y="4317"/>
                  <a:pt x="3497" y="4254"/>
                  <a:pt x="3875" y="4254"/>
                </a:cubicBezTo>
                <a:close/>
                <a:moveTo>
                  <a:pt x="8129" y="4254"/>
                </a:moveTo>
                <a:cubicBezTo>
                  <a:pt x="8475" y="4254"/>
                  <a:pt x="8822" y="4317"/>
                  <a:pt x="9137" y="4411"/>
                </a:cubicBezTo>
                <a:cubicBezTo>
                  <a:pt x="8979" y="5325"/>
                  <a:pt x="8444" y="6113"/>
                  <a:pt x="7687" y="6585"/>
                </a:cubicBezTo>
                <a:cubicBezTo>
                  <a:pt x="7498" y="5829"/>
                  <a:pt x="7089" y="5168"/>
                  <a:pt x="6585" y="4663"/>
                </a:cubicBezTo>
                <a:cubicBezTo>
                  <a:pt x="7026" y="4411"/>
                  <a:pt x="7561" y="4254"/>
                  <a:pt x="8129" y="4254"/>
                </a:cubicBezTo>
                <a:close/>
                <a:moveTo>
                  <a:pt x="5986" y="5042"/>
                </a:moveTo>
                <a:cubicBezTo>
                  <a:pt x="6490" y="5514"/>
                  <a:pt x="6900" y="6144"/>
                  <a:pt x="7026" y="6900"/>
                </a:cubicBezTo>
                <a:cubicBezTo>
                  <a:pt x="6648" y="7026"/>
                  <a:pt x="6364" y="7058"/>
                  <a:pt x="5986" y="7058"/>
                </a:cubicBezTo>
                <a:cubicBezTo>
                  <a:pt x="5640" y="7058"/>
                  <a:pt x="5293" y="7026"/>
                  <a:pt x="4978" y="6900"/>
                </a:cubicBezTo>
                <a:cubicBezTo>
                  <a:pt x="5073" y="6176"/>
                  <a:pt x="5451" y="5514"/>
                  <a:pt x="5986" y="5042"/>
                </a:cubicBezTo>
                <a:close/>
                <a:moveTo>
                  <a:pt x="4915" y="7625"/>
                </a:moveTo>
                <a:lnTo>
                  <a:pt x="4915" y="7625"/>
                </a:lnTo>
                <a:cubicBezTo>
                  <a:pt x="5230" y="7688"/>
                  <a:pt x="5608" y="7782"/>
                  <a:pt x="5986" y="7782"/>
                </a:cubicBezTo>
                <a:cubicBezTo>
                  <a:pt x="6333" y="7782"/>
                  <a:pt x="6711" y="7719"/>
                  <a:pt x="7057" y="7625"/>
                </a:cubicBezTo>
                <a:lnTo>
                  <a:pt x="7057" y="7625"/>
                </a:lnTo>
                <a:cubicBezTo>
                  <a:pt x="6963" y="8476"/>
                  <a:pt x="6585" y="9232"/>
                  <a:pt x="5986" y="9767"/>
                </a:cubicBezTo>
                <a:cubicBezTo>
                  <a:pt x="5388" y="9232"/>
                  <a:pt x="5010" y="8476"/>
                  <a:pt x="4915" y="7625"/>
                </a:cubicBezTo>
                <a:close/>
                <a:moveTo>
                  <a:pt x="2206" y="4726"/>
                </a:moveTo>
                <a:cubicBezTo>
                  <a:pt x="2458" y="5892"/>
                  <a:pt x="3245" y="6837"/>
                  <a:pt x="4222" y="7373"/>
                </a:cubicBezTo>
                <a:lnTo>
                  <a:pt x="4222" y="7467"/>
                </a:lnTo>
                <a:cubicBezTo>
                  <a:pt x="4222" y="8570"/>
                  <a:pt x="4663" y="9515"/>
                  <a:pt x="5388" y="10208"/>
                </a:cubicBezTo>
                <a:cubicBezTo>
                  <a:pt x="4915" y="10460"/>
                  <a:pt x="4411" y="10555"/>
                  <a:pt x="3875" y="10555"/>
                </a:cubicBezTo>
                <a:cubicBezTo>
                  <a:pt x="2080" y="10555"/>
                  <a:pt x="662" y="9137"/>
                  <a:pt x="662" y="7404"/>
                </a:cubicBezTo>
                <a:cubicBezTo>
                  <a:pt x="662" y="6270"/>
                  <a:pt x="1260" y="5294"/>
                  <a:pt x="2206" y="4726"/>
                </a:cubicBezTo>
                <a:close/>
                <a:moveTo>
                  <a:pt x="9735" y="4695"/>
                </a:moveTo>
                <a:cubicBezTo>
                  <a:pt x="10649" y="5262"/>
                  <a:pt x="11279" y="6239"/>
                  <a:pt x="11279" y="7373"/>
                </a:cubicBezTo>
                <a:cubicBezTo>
                  <a:pt x="11279" y="9137"/>
                  <a:pt x="9861" y="10555"/>
                  <a:pt x="8066" y="10555"/>
                </a:cubicBezTo>
                <a:cubicBezTo>
                  <a:pt x="7530" y="10555"/>
                  <a:pt x="7026" y="10397"/>
                  <a:pt x="6553" y="10177"/>
                </a:cubicBezTo>
                <a:cubicBezTo>
                  <a:pt x="7246" y="9452"/>
                  <a:pt x="7719" y="8476"/>
                  <a:pt x="7719" y="7404"/>
                </a:cubicBezTo>
                <a:lnTo>
                  <a:pt x="7719" y="7341"/>
                </a:lnTo>
                <a:cubicBezTo>
                  <a:pt x="8759" y="6837"/>
                  <a:pt x="9515" y="5892"/>
                  <a:pt x="9735" y="4695"/>
                </a:cubicBezTo>
                <a:close/>
                <a:moveTo>
                  <a:pt x="5986" y="1"/>
                </a:moveTo>
                <a:cubicBezTo>
                  <a:pt x="3875" y="1"/>
                  <a:pt x="2143" y="1734"/>
                  <a:pt x="2143" y="3876"/>
                </a:cubicBezTo>
                <a:lnTo>
                  <a:pt x="2143" y="3939"/>
                </a:lnTo>
                <a:cubicBezTo>
                  <a:pt x="882" y="4569"/>
                  <a:pt x="0" y="5892"/>
                  <a:pt x="0" y="7404"/>
                </a:cubicBezTo>
                <a:cubicBezTo>
                  <a:pt x="0" y="9547"/>
                  <a:pt x="1733" y="11279"/>
                  <a:pt x="3907" y="11279"/>
                </a:cubicBezTo>
                <a:cubicBezTo>
                  <a:pt x="4695" y="11279"/>
                  <a:pt x="5388" y="11027"/>
                  <a:pt x="6018" y="10649"/>
                </a:cubicBezTo>
                <a:cubicBezTo>
                  <a:pt x="6616" y="11027"/>
                  <a:pt x="7372" y="11279"/>
                  <a:pt x="8160" y="11279"/>
                </a:cubicBezTo>
                <a:cubicBezTo>
                  <a:pt x="10271" y="11279"/>
                  <a:pt x="12067" y="9547"/>
                  <a:pt x="12067" y="7404"/>
                </a:cubicBezTo>
                <a:cubicBezTo>
                  <a:pt x="11972" y="5924"/>
                  <a:pt x="11122" y="4632"/>
                  <a:pt x="9861" y="3939"/>
                </a:cubicBezTo>
                <a:lnTo>
                  <a:pt x="9861" y="3876"/>
                </a:lnTo>
                <a:cubicBezTo>
                  <a:pt x="9861" y="1734"/>
                  <a:pt x="8129" y="1"/>
                  <a:pt x="5986" y="1"/>
                </a:cubicBezTo>
                <a:close/>
              </a:path>
            </a:pathLst>
          </a:custGeom>
          <a:solidFill>
            <a:srgbClr val="00B0F0"/>
          </a:solidFill>
          <a:ln>
            <a:noFill/>
          </a:ln>
        </p:spPr>
        <p:txBody>
          <a:bodyPr spcFirstLastPara="1" wrap="square" lIns="121900" tIns="121900" rIns="121900" bIns="121900" anchor="ctr" anchorCtr="0">
            <a:noAutofit/>
          </a:bodyPr>
          <a:lstStyle/>
          <a:p>
            <a:endParaRPr sz="1865">
              <a:ln>
                <a:solidFill>
                  <a:srgbClr val="00B0F0"/>
                </a:solidFill>
              </a:ln>
              <a:solidFill>
                <a:srgbClr val="00B0F0"/>
              </a:solidFill>
            </a:endParaRPr>
          </a:p>
        </p:txBody>
      </p:sp>
    </p:spTree>
    <p:extLst>
      <p:ext uri="{BB962C8B-B14F-4D97-AF65-F5344CB8AC3E}">
        <p14:creationId xmlns:p14="http://schemas.microsoft.com/office/powerpoint/2010/main" val="3527866136"/>
      </p:ext>
    </p:extLst>
  </p:cSld>
  <p:clrMapOvr>
    <a:masterClrMapping/>
  </p:clrMapOvr>
  <mc:AlternateContent xmlns:mc="http://schemas.openxmlformats.org/markup-compatibility/2006" xmlns:p14="http://schemas.microsoft.com/office/powerpoint/2010/main">
    <mc:Choice Requires="p14">
      <p:transition p14:dur="10" advTm="61333"/>
    </mc:Choice>
    <mc:Fallback xmlns="">
      <p:transition advTm="61333"/>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3376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9" y="935396"/>
            <a:ext cx="798002" cy="82457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081549" y="1677435"/>
            <a:ext cx="10352703" cy="3796489"/>
          </a:xfrm>
          <a:prstGeom prst="rect">
            <a:avLst/>
          </a:prstGeom>
          <a:noFill/>
        </p:spPr>
        <p:txBody>
          <a:bodyPr wrap="square" rtlCol="0">
            <a:spAutoFit/>
          </a:bodyPr>
          <a:lstStyle/>
          <a:p>
            <a:pPr algn="just" rtl="1">
              <a:lnSpc>
                <a:spcPct val="200000"/>
              </a:lnSpc>
              <a:spcAft>
                <a:spcPts val="1800"/>
              </a:spcAft>
            </a:pPr>
            <a:r>
              <a:rPr lang="ar-SA" dirty="0">
                <a:latin typeface="Simplified Arabic" panose="02020603050405020304" pitchFamily="18" charset="-78"/>
                <a:cs typeface="Simplified Arabic" panose="02020603050405020304" pitchFamily="18" charset="-78"/>
              </a:rPr>
              <a:t>     </a:t>
            </a:r>
            <a:r>
              <a:rPr lang="ar-SA" dirty="0">
                <a:latin typeface="Alexandria Light" pitchFamily="2" charset="-78"/>
                <a:cs typeface="Alexandria Light" pitchFamily="2" charset="-78"/>
              </a:rPr>
              <a:t>وعرف بأنه : "شكل تتم فيه معالجة المعلومات الهائلة, ضمن مساحة محددة تلفت انتباه المشاهد".</a:t>
            </a:r>
          </a:p>
          <a:p>
            <a:pPr algn="just" rtl="1">
              <a:lnSpc>
                <a:spcPct val="200000"/>
              </a:lnSpc>
              <a:spcAft>
                <a:spcPts val="1800"/>
              </a:spcAft>
            </a:pPr>
            <a:r>
              <a:rPr lang="ar-SA" dirty="0">
                <a:latin typeface="Alexandria Light" pitchFamily="2" charset="-78"/>
                <a:cs typeface="Alexandria Light" pitchFamily="2" charset="-78"/>
              </a:rPr>
              <a:t>     وعرفه </a:t>
            </a:r>
            <a:r>
              <a:rPr lang="ar-SA" dirty="0" err="1">
                <a:latin typeface="Alexandria Light" pitchFamily="2" charset="-78"/>
                <a:cs typeface="Alexandria Light" pitchFamily="2" charset="-78"/>
              </a:rPr>
              <a:t>سيملاس</a:t>
            </a:r>
            <a:r>
              <a:rPr lang="en-US" dirty="0">
                <a:latin typeface="Alexandria Light" pitchFamily="2" charset="-78"/>
                <a:cs typeface="Alexandria Light" pitchFamily="2" charset="-78"/>
              </a:rPr>
              <a:t> (Simiciklas,2012) </a:t>
            </a:r>
            <a:r>
              <a:rPr lang="ar-SA" dirty="0">
                <a:latin typeface="Alexandria Light" pitchFamily="2" charset="-78"/>
                <a:cs typeface="Alexandria Light" pitchFamily="2" charset="-78"/>
              </a:rPr>
              <a:t>بأنه "تغير روتيني لعرض المعلومات والبيانات للناس والمتعلمين خاصة, ليساعد على تغيير استجابة الناس وتفاعلهم مع هذه المعلومات عند رؤيتها". </a:t>
            </a:r>
          </a:p>
          <a:p>
            <a:pPr algn="just" rtl="1">
              <a:lnSpc>
                <a:spcPct val="200000"/>
              </a:lnSpc>
              <a:spcAft>
                <a:spcPts val="1800"/>
              </a:spcAft>
            </a:pPr>
            <a:r>
              <a:rPr lang="ar-SA" b="0" i="0" u="none" strike="noStrike" baseline="0" dirty="0">
                <a:latin typeface="Alexandria Light" pitchFamily="2" charset="-78"/>
                <a:cs typeface="Alexandria Light" pitchFamily="2" charset="-78"/>
              </a:rPr>
              <a:t>   كما عرفه (شلتوت, 2016) بأنه: "فن تحويل البيانات والمعلومات والمفاهيم المعقدة إلى صور ورسوم يمكن فهمها واستيعابها بوضوح وتشويق, وبهذا الأسلوب يتميز بعرض المعلومات المعقدة والصعبة بطريقة سلسة وسهلة وواضحة".</a:t>
            </a:r>
            <a:endParaRPr lang="ar-SA" dirty="0">
              <a:solidFill>
                <a:srgbClr val="00B0F0"/>
              </a:solidFill>
              <a:effectLst/>
              <a:latin typeface="Alexandria Light" pitchFamily="2" charset="-78"/>
              <a:ea typeface="Times New Roman" panose="02020603050405020304" pitchFamily="18"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مربع نص 7">
            <a:extLst>
              <a:ext uri="{FF2B5EF4-FFF2-40B4-BE49-F238E27FC236}">
                <a16:creationId xmlns:a16="http://schemas.microsoft.com/office/drawing/2014/main" id="{E5BC0935-C76B-465E-B45D-9AD995193026}"/>
              </a:ext>
            </a:extLst>
          </p:cNvPr>
          <p:cNvSpPr txBox="1"/>
          <p:nvPr/>
        </p:nvSpPr>
        <p:spPr>
          <a:xfrm>
            <a:off x="1644536" y="1039685"/>
            <a:ext cx="6097904" cy="409086"/>
          </a:xfrm>
          <a:prstGeom prst="rect">
            <a:avLst/>
          </a:prstGeom>
          <a:noFill/>
        </p:spPr>
        <p:txBody>
          <a:bodyPr wrap="square">
            <a:spAutoFit/>
          </a:bodyPr>
          <a:lstStyle/>
          <a:p>
            <a:pPr marR="0" lvl="0" algn="ctr" rtl="1">
              <a:lnSpc>
                <a:spcPct val="125000"/>
              </a:lnSpc>
              <a:spcBef>
                <a:spcPts val="600"/>
              </a:spcBef>
              <a:spcAft>
                <a:spcPts val="600"/>
              </a:spcAft>
            </a:pPr>
            <a:r>
              <a:rPr lang="ar-SA" b="1" dirty="0">
                <a:latin typeface="Alexandria Medium" pitchFamily="2" charset="-78"/>
                <a:ea typeface="Calibri" panose="020F0502020204030204" pitchFamily="34" charset="0"/>
                <a:cs typeface="Alexandria Medium" pitchFamily="2" charset="-78"/>
              </a:rPr>
              <a:t>تعريف </a:t>
            </a:r>
            <a:r>
              <a:rPr lang="ar-SA" b="1" dirty="0" err="1">
                <a:latin typeface="Alexandria Medium" pitchFamily="2" charset="-78"/>
                <a:ea typeface="Calibri" panose="020F0502020204030204" pitchFamily="34" charset="0"/>
                <a:cs typeface="Alexandria Medium" pitchFamily="2" charset="-78"/>
              </a:rPr>
              <a:t>الإنفوجرافيك</a:t>
            </a:r>
            <a:r>
              <a:rPr lang="ar-SA" b="1" dirty="0">
                <a:latin typeface="Alexandria Medium" pitchFamily="2" charset="-78"/>
                <a:ea typeface="Calibri" panose="020F0502020204030204" pitchFamily="34" charset="0"/>
                <a:cs typeface="Alexandria Medium" pitchFamily="2" charset="-78"/>
              </a:rPr>
              <a:t> </a:t>
            </a:r>
            <a:endParaRPr lang="en-US" sz="1800" b="1" dirty="0">
              <a:effectLst/>
              <a:latin typeface="Alexandria Medium" pitchFamily="2" charset="-78"/>
              <a:ea typeface="Times New Roman" panose="02020603050405020304" pitchFamily="18" charset="0"/>
              <a:cs typeface="Alexandria Medium" pitchFamily="2" charset="-78"/>
            </a:endParaRPr>
          </a:p>
        </p:txBody>
      </p:sp>
      <p:sp>
        <p:nvSpPr>
          <p:cNvPr id="10" name="Google Shape;5420;p51">
            <a:extLst>
              <a:ext uri="{FF2B5EF4-FFF2-40B4-BE49-F238E27FC236}">
                <a16:creationId xmlns:a16="http://schemas.microsoft.com/office/drawing/2014/main" id="{20C8C846-A48C-4DE8-B8C7-2090F43E07E9}"/>
              </a:ext>
            </a:extLst>
          </p:cNvPr>
          <p:cNvSpPr/>
          <p:nvPr/>
        </p:nvSpPr>
        <p:spPr>
          <a:xfrm>
            <a:off x="1018497" y="1011799"/>
            <a:ext cx="626039" cy="584805"/>
          </a:xfrm>
          <a:custGeom>
            <a:avLst/>
            <a:gdLst/>
            <a:ahLst/>
            <a:cxnLst/>
            <a:rect l="l" t="t" r="r" b="b"/>
            <a:pathLst>
              <a:path w="12067" h="11280" extrusionOk="0">
                <a:moveTo>
                  <a:pt x="5986" y="757"/>
                </a:moveTo>
                <a:cubicBezTo>
                  <a:pt x="7656" y="757"/>
                  <a:pt x="9011" y="2049"/>
                  <a:pt x="9137" y="3718"/>
                </a:cubicBezTo>
                <a:cubicBezTo>
                  <a:pt x="8822" y="3624"/>
                  <a:pt x="8475" y="3561"/>
                  <a:pt x="8066" y="3561"/>
                </a:cubicBezTo>
                <a:cubicBezTo>
                  <a:pt x="7278" y="3561"/>
                  <a:pt x="6585" y="3781"/>
                  <a:pt x="5955" y="4191"/>
                </a:cubicBezTo>
                <a:cubicBezTo>
                  <a:pt x="5356" y="3781"/>
                  <a:pt x="4632" y="3561"/>
                  <a:pt x="3844" y="3561"/>
                </a:cubicBezTo>
                <a:cubicBezTo>
                  <a:pt x="3466" y="3561"/>
                  <a:pt x="3119" y="3592"/>
                  <a:pt x="2773" y="3718"/>
                </a:cubicBezTo>
                <a:cubicBezTo>
                  <a:pt x="2930" y="2049"/>
                  <a:pt x="4285" y="757"/>
                  <a:pt x="5986" y="757"/>
                </a:cubicBezTo>
                <a:close/>
                <a:moveTo>
                  <a:pt x="3875" y="4254"/>
                </a:moveTo>
                <a:cubicBezTo>
                  <a:pt x="4411" y="4254"/>
                  <a:pt x="4915" y="4411"/>
                  <a:pt x="5388" y="4663"/>
                </a:cubicBezTo>
                <a:cubicBezTo>
                  <a:pt x="4852" y="5168"/>
                  <a:pt x="4505" y="5829"/>
                  <a:pt x="4285" y="6585"/>
                </a:cubicBezTo>
                <a:cubicBezTo>
                  <a:pt x="3560" y="6113"/>
                  <a:pt x="2993" y="5325"/>
                  <a:pt x="2836" y="4411"/>
                </a:cubicBezTo>
                <a:cubicBezTo>
                  <a:pt x="3151" y="4317"/>
                  <a:pt x="3497" y="4254"/>
                  <a:pt x="3875" y="4254"/>
                </a:cubicBezTo>
                <a:close/>
                <a:moveTo>
                  <a:pt x="8129" y="4254"/>
                </a:moveTo>
                <a:cubicBezTo>
                  <a:pt x="8475" y="4254"/>
                  <a:pt x="8822" y="4317"/>
                  <a:pt x="9137" y="4411"/>
                </a:cubicBezTo>
                <a:cubicBezTo>
                  <a:pt x="8979" y="5325"/>
                  <a:pt x="8444" y="6113"/>
                  <a:pt x="7687" y="6585"/>
                </a:cubicBezTo>
                <a:cubicBezTo>
                  <a:pt x="7498" y="5829"/>
                  <a:pt x="7089" y="5168"/>
                  <a:pt x="6585" y="4663"/>
                </a:cubicBezTo>
                <a:cubicBezTo>
                  <a:pt x="7026" y="4411"/>
                  <a:pt x="7561" y="4254"/>
                  <a:pt x="8129" y="4254"/>
                </a:cubicBezTo>
                <a:close/>
                <a:moveTo>
                  <a:pt x="5986" y="5042"/>
                </a:moveTo>
                <a:cubicBezTo>
                  <a:pt x="6490" y="5514"/>
                  <a:pt x="6900" y="6144"/>
                  <a:pt x="7026" y="6900"/>
                </a:cubicBezTo>
                <a:cubicBezTo>
                  <a:pt x="6648" y="7026"/>
                  <a:pt x="6364" y="7058"/>
                  <a:pt x="5986" y="7058"/>
                </a:cubicBezTo>
                <a:cubicBezTo>
                  <a:pt x="5640" y="7058"/>
                  <a:pt x="5293" y="7026"/>
                  <a:pt x="4978" y="6900"/>
                </a:cubicBezTo>
                <a:cubicBezTo>
                  <a:pt x="5073" y="6176"/>
                  <a:pt x="5451" y="5514"/>
                  <a:pt x="5986" y="5042"/>
                </a:cubicBezTo>
                <a:close/>
                <a:moveTo>
                  <a:pt x="4915" y="7625"/>
                </a:moveTo>
                <a:lnTo>
                  <a:pt x="4915" y="7625"/>
                </a:lnTo>
                <a:cubicBezTo>
                  <a:pt x="5230" y="7688"/>
                  <a:pt x="5608" y="7782"/>
                  <a:pt x="5986" y="7782"/>
                </a:cubicBezTo>
                <a:cubicBezTo>
                  <a:pt x="6333" y="7782"/>
                  <a:pt x="6711" y="7719"/>
                  <a:pt x="7057" y="7625"/>
                </a:cubicBezTo>
                <a:lnTo>
                  <a:pt x="7057" y="7625"/>
                </a:lnTo>
                <a:cubicBezTo>
                  <a:pt x="6963" y="8476"/>
                  <a:pt x="6585" y="9232"/>
                  <a:pt x="5986" y="9767"/>
                </a:cubicBezTo>
                <a:cubicBezTo>
                  <a:pt x="5388" y="9232"/>
                  <a:pt x="5010" y="8476"/>
                  <a:pt x="4915" y="7625"/>
                </a:cubicBezTo>
                <a:close/>
                <a:moveTo>
                  <a:pt x="2206" y="4726"/>
                </a:moveTo>
                <a:cubicBezTo>
                  <a:pt x="2458" y="5892"/>
                  <a:pt x="3245" y="6837"/>
                  <a:pt x="4222" y="7373"/>
                </a:cubicBezTo>
                <a:lnTo>
                  <a:pt x="4222" y="7467"/>
                </a:lnTo>
                <a:cubicBezTo>
                  <a:pt x="4222" y="8570"/>
                  <a:pt x="4663" y="9515"/>
                  <a:pt x="5388" y="10208"/>
                </a:cubicBezTo>
                <a:cubicBezTo>
                  <a:pt x="4915" y="10460"/>
                  <a:pt x="4411" y="10555"/>
                  <a:pt x="3875" y="10555"/>
                </a:cubicBezTo>
                <a:cubicBezTo>
                  <a:pt x="2080" y="10555"/>
                  <a:pt x="662" y="9137"/>
                  <a:pt x="662" y="7404"/>
                </a:cubicBezTo>
                <a:cubicBezTo>
                  <a:pt x="662" y="6270"/>
                  <a:pt x="1260" y="5294"/>
                  <a:pt x="2206" y="4726"/>
                </a:cubicBezTo>
                <a:close/>
                <a:moveTo>
                  <a:pt x="9735" y="4695"/>
                </a:moveTo>
                <a:cubicBezTo>
                  <a:pt x="10649" y="5262"/>
                  <a:pt x="11279" y="6239"/>
                  <a:pt x="11279" y="7373"/>
                </a:cubicBezTo>
                <a:cubicBezTo>
                  <a:pt x="11279" y="9137"/>
                  <a:pt x="9861" y="10555"/>
                  <a:pt x="8066" y="10555"/>
                </a:cubicBezTo>
                <a:cubicBezTo>
                  <a:pt x="7530" y="10555"/>
                  <a:pt x="7026" y="10397"/>
                  <a:pt x="6553" y="10177"/>
                </a:cubicBezTo>
                <a:cubicBezTo>
                  <a:pt x="7246" y="9452"/>
                  <a:pt x="7719" y="8476"/>
                  <a:pt x="7719" y="7404"/>
                </a:cubicBezTo>
                <a:lnTo>
                  <a:pt x="7719" y="7341"/>
                </a:lnTo>
                <a:cubicBezTo>
                  <a:pt x="8759" y="6837"/>
                  <a:pt x="9515" y="5892"/>
                  <a:pt x="9735" y="4695"/>
                </a:cubicBezTo>
                <a:close/>
                <a:moveTo>
                  <a:pt x="5986" y="1"/>
                </a:moveTo>
                <a:cubicBezTo>
                  <a:pt x="3875" y="1"/>
                  <a:pt x="2143" y="1734"/>
                  <a:pt x="2143" y="3876"/>
                </a:cubicBezTo>
                <a:lnTo>
                  <a:pt x="2143" y="3939"/>
                </a:lnTo>
                <a:cubicBezTo>
                  <a:pt x="882" y="4569"/>
                  <a:pt x="0" y="5892"/>
                  <a:pt x="0" y="7404"/>
                </a:cubicBezTo>
                <a:cubicBezTo>
                  <a:pt x="0" y="9547"/>
                  <a:pt x="1733" y="11279"/>
                  <a:pt x="3907" y="11279"/>
                </a:cubicBezTo>
                <a:cubicBezTo>
                  <a:pt x="4695" y="11279"/>
                  <a:pt x="5388" y="11027"/>
                  <a:pt x="6018" y="10649"/>
                </a:cubicBezTo>
                <a:cubicBezTo>
                  <a:pt x="6616" y="11027"/>
                  <a:pt x="7372" y="11279"/>
                  <a:pt x="8160" y="11279"/>
                </a:cubicBezTo>
                <a:cubicBezTo>
                  <a:pt x="10271" y="11279"/>
                  <a:pt x="12067" y="9547"/>
                  <a:pt x="12067" y="7404"/>
                </a:cubicBezTo>
                <a:cubicBezTo>
                  <a:pt x="11972" y="5924"/>
                  <a:pt x="11122" y="4632"/>
                  <a:pt x="9861" y="3939"/>
                </a:cubicBezTo>
                <a:lnTo>
                  <a:pt x="9861" y="3876"/>
                </a:lnTo>
                <a:cubicBezTo>
                  <a:pt x="9861" y="1734"/>
                  <a:pt x="8129" y="1"/>
                  <a:pt x="5986" y="1"/>
                </a:cubicBezTo>
                <a:close/>
              </a:path>
            </a:pathLst>
          </a:custGeom>
          <a:solidFill>
            <a:schemeClr val="accent4"/>
          </a:solidFill>
          <a:ln>
            <a:noFill/>
          </a:ln>
        </p:spPr>
        <p:txBody>
          <a:bodyPr spcFirstLastPara="1" wrap="square" lIns="121900" tIns="121900" rIns="121900" bIns="121900" anchor="ctr" anchorCtr="0">
            <a:noAutofit/>
          </a:bodyPr>
          <a:lstStyle/>
          <a:p>
            <a:endParaRPr sz="1865">
              <a:ln>
                <a:solidFill>
                  <a:srgbClr val="00B0F0"/>
                </a:solidFill>
              </a:ln>
              <a:solidFill>
                <a:srgbClr val="00B0F0"/>
              </a:solidFill>
            </a:endParaRPr>
          </a:p>
        </p:txBody>
      </p:sp>
    </p:spTree>
    <p:extLst>
      <p:ext uri="{BB962C8B-B14F-4D97-AF65-F5344CB8AC3E}">
        <p14:creationId xmlns:p14="http://schemas.microsoft.com/office/powerpoint/2010/main" val="1052581568"/>
      </p:ext>
    </p:extLst>
  </p:cSld>
  <p:clrMapOvr>
    <a:masterClrMapping/>
  </p:clrMapOvr>
  <mc:AlternateContent xmlns:mc="http://schemas.openxmlformats.org/markup-compatibility/2006" xmlns:p14="http://schemas.microsoft.com/office/powerpoint/2010/main">
    <mc:Choice Requires="p14">
      <p:transition p14:dur="10" advTm="77564"/>
    </mc:Choice>
    <mc:Fallback xmlns="">
      <p:transition advTm="77564"/>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625516" y="1669807"/>
            <a:ext cx="9577967" cy="4350486"/>
          </a:xfrm>
          <a:prstGeom prst="rect">
            <a:avLst/>
          </a:prstGeom>
          <a:noFill/>
        </p:spPr>
        <p:txBody>
          <a:bodyPr wrap="square" rtlCol="0">
            <a:spAutoFit/>
          </a:bodyPr>
          <a:lstStyle/>
          <a:p>
            <a:pPr algn="just" rtl="1">
              <a:lnSpc>
                <a:spcPct val="200000"/>
              </a:lnSpc>
              <a:spcAft>
                <a:spcPts val="1800"/>
              </a:spcAft>
            </a:pPr>
            <a:r>
              <a:rPr lang="ar-SA" b="0" i="0" u="none" strike="noStrike" baseline="0" dirty="0">
                <a:latin typeface="Simplified Arabic" panose="02020603050405020304" pitchFamily="18" charset="-78"/>
                <a:cs typeface="Simplified Arabic" panose="02020603050405020304" pitchFamily="18" charset="-78"/>
              </a:rPr>
              <a:t>     </a:t>
            </a:r>
            <a:r>
              <a:rPr lang="ar-SA" dirty="0">
                <a:latin typeface="Alexandria Light" pitchFamily="2" charset="-78"/>
                <a:cs typeface="Alexandria Light" pitchFamily="2" charset="-78"/>
              </a:rPr>
              <a:t>يتعلم</a:t>
            </a:r>
            <a:r>
              <a:rPr lang="ar-SA" dirty="0">
                <a:latin typeface="Simplified Arabic" panose="02020603050405020304" pitchFamily="18" charset="-78"/>
                <a:cs typeface="Simplified Arabic" panose="02020603050405020304" pitchFamily="18" charset="-78"/>
              </a:rPr>
              <a:t> </a:t>
            </a:r>
            <a:r>
              <a:rPr lang="ar-SA" b="0" i="0" u="none" strike="noStrike" baseline="0" dirty="0" err="1">
                <a:latin typeface="Alexandria Light" pitchFamily="2" charset="-78"/>
                <a:cs typeface="Alexandria Light" pitchFamily="2" charset="-78"/>
              </a:rPr>
              <a:t>الأفرد</a:t>
            </a:r>
            <a:r>
              <a:rPr lang="ar-SA" b="0" i="0" u="none" strike="noStrike" baseline="0" dirty="0">
                <a:latin typeface="Alexandria Light" pitchFamily="2" charset="-78"/>
                <a:cs typeface="Alexandria Light" pitchFamily="2" charset="-78"/>
              </a:rPr>
              <a:t> ويتذكرون بكفاءة وفعالية أكبر من خلال استخدام النصوص والمرئيات والرموز والأشكال, </a:t>
            </a:r>
            <a:r>
              <a:rPr lang="ar-SA" b="0" i="0" u="none" strike="noStrike" baseline="0" dirty="0" err="1">
                <a:latin typeface="Alexandria Light" pitchFamily="2" charset="-78"/>
                <a:cs typeface="Alexandria Light" pitchFamily="2" charset="-78"/>
              </a:rPr>
              <a:t>فالإنفوجرافيك</a:t>
            </a:r>
            <a:r>
              <a:rPr lang="ar-SA" b="0" i="0" u="none" strike="noStrike" baseline="0" dirty="0">
                <a:latin typeface="Alexandria Light" pitchFamily="2" charset="-78"/>
                <a:cs typeface="Alexandria Light" pitchFamily="2" charset="-78"/>
              </a:rPr>
              <a:t> </a:t>
            </a:r>
            <a:r>
              <a:rPr lang="ar-SA" dirty="0">
                <a:latin typeface="Alexandria Light" pitchFamily="2" charset="-78"/>
                <a:cs typeface="Alexandria Light" pitchFamily="2" charset="-78"/>
              </a:rPr>
              <a:t>ه</a:t>
            </a:r>
            <a:r>
              <a:rPr lang="ar-SA" b="0" i="0" u="none" strike="noStrike" baseline="0" dirty="0">
                <a:latin typeface="Alexandria Light" pitchFamily="2" charset="-78"/>
                <a:cs typeface="Alexandria Light" pitchFamily="2" charset="-78"/>
              </a:rPr>
              <a:t>ي تقنية تعمل على تقديم </a:t>
            </a:r>
            <a:r>
              <a:rPr lang="ar-SA" dirty="0">
                <a:latin typeface="Alexandria Light" pitchFamily="2" charset="-78"/>
                <a:cs typeface="Alexandria Light" pitchFamily="2" charset="-78"/>
              </a:rPr>
              <a:t>ال</a:t>
            </a:r>
            <a:r>
              <a:rPr lang="ar-SA" b="0" i="0" u="none" strike="noStrike" baseline="0" dirty="0">
                <a:latin typeface="Alexandria Light" pitchFamily="2" charset="-78"/>
                <a:cs typeface="Alexandria Light" pitchFamily="2" charset="-78"/>
              </a:rPr>
              <a:t>محتوى العلمي المعقد والكثيف بطريقة تدعم </a:t>
            </a:r>
            <a:r>
              <a:rPr lang="ar-SA" dirty="0">
                <a:latin typeface="Alexandria Light" pitchFamily="2" charset="-78"/>
                <a:cs typeface="Alexandria Light" pitchFamily="2" charset="-78"/>
              </a:rPr>
              <a:t>ا</a:t>
            </a:r>
            <a:r>
              <a:rPr lang="ar-SA" b="0" i="0" u="none" strike="noStrike" baseline="0" dirty="0">
                <a:latin typeface="Alexandria Light" pitchFamily="2" charset="-78"/>
                <a:cs typeface="Alexandria Light" pitchFamily="2" charset="-78"/>
              </a:rPr>
              <a:t>لمعالجة المعرفية وتسيل استرجاعها في المستقبل. </a:t>
            </a:r>
            <a:endParaRPr lang="ar-SA" b="0" i="0" u="none" strike="noStrike" baseline="0" dirty="0">
              <a:latin typeface="Simplified Arabic" panose="02020603050405020304" pitchFamily="18" charset="-78"/>
              <a:cs typeface="Simplified Arabic" panose="02020603050405020304" pitchFamily="18" charset="-78"/>
            </a:endParaRPr>
          </a:p>
          <a:p>
            <a:pPr algn="just" rtl="1">
              <a:lnSpc>
                <a:spcPct val="200000"/>
              </a:lnSpc>
              <a:spcAft>
                <a:spcPts val="1800"/>
              </a:spcAft>
            </a:pPr>
            <a:r>
              <a:rPr lang="ar-SA" dirty="0">
                <a:latin typeface="Alexandria Light" pitchFamily="2" charset="-78"/>
                <a:cs typeface="Alexandria Light" pitchFamily="2" charset="-78"/>
              </a:rPr>
              <a:t>     </a:t>
            </a:r>
            <a:r>
              <a:rPr lang="ar-SA" b="0" i="0" u="none" strike="noStrike" baseline="0" dirty="0">
                <a:latin typeface="Alexandria Light" pitchFamily="2" charset="-78"/>
                <a:cs typeface="Alexandria Light" pitchFamily="2" charset="-78"/>
              </a:rPr>
              <a:t>يعتمد </a:t>
            </a:r>
            <a:r>
              <a:rPr lang="ar-SA" b="0" i="0" u="none" strike="noStrike" baseline="0" dirty="0" err="1">
                <a:latin typeface="Alexandria Light" pitchFamily="2" charset="-78"/>
                <a:cs typeface="Alexandria Light" pitchFamily="2" charset="-78"/>
              </a:rPr>
              <a:t>الإنفوجرافيك</a:t>
            </a:r>
            <a:r>
              <a:rPr lang="ar-SA" b="0" i="0" u="none" strike="noStrike" baseline="0" dirty="0">
                <a:latin typeface="Alexandria Light" pitchFamily="2" charset="-78"/>
                <a:cs typeface="Alexandria Light" pitchFamily="2" charset="-78"/>
              </a:rPr>
              <a:t> في الأساس على تحويل المحتوى النصي المعقد أو الممل إلى وسيلة تفاعلية من خلال المخططات والرسومات والأشكال المصممة ببرامج خاصة </a:t>
            </a:r>
            <a:r>
              <a:rPr lang="ar-SA" b="0" i="0" u="none" strike="noStrike" baseline="0" dirty="0" err="1">
                <a:latin typeface="Alexandria Light" pitchFamily="2" charset="-78"/>
                <a:cs typeface="Alexandria Light" pitchFamily="2" charset="-78"/>
              </a:rPr>
              <a:t>للإنفوجرافيك</a:t>
            </a:r>
            <a:r>
              <a:rPr lang="ar-SA" b="0" i="0" u="none" strike="noStrike" baseline="0" dirty="0">
                <a:latin typeface="Alexandria Light" pitchFamily="2" charset="-78"/>
                <a:cs typeface="Alexandria Light" pitchFamily="2" charset="-78"/>
              </a:rPr>
              <a:t> تحقق أكبر استفادة لدى المتعلم, وتساعده على بناء معرفته بنفسه وجعلها ذات معنى.</a:t>
            </a:r>
          </a:p>
          <a:p>
            <a:pPr algn="ctr" rtl="1">
              <a:lnSpc>
                <a:spcPct val="200000"/>
              </a:lnSpc>
              <a:spcAft>
                <a:spcPts val="1800"/>
              </a:spcAft>
            </a:pPr>
            <a:r>
              <a:rPr lang="ar-SA" dirty="0">
                <a:solidFill>
                  <a:srgbClr val="00B0F0"/>
                </a:solidFill>
                <a:latin typeface="Alexandria Light" pitchFamily="2" charset="-78"/>
                <a:cs typeface="Alexandria Light" pitchFamily="2" charset="-78"/>
              </a:rPr>
              <a:t>       السؤال ما أهمية </a:t>
            </a:r>
            <a:r>
              <a:rPr lang="ar-SA" dirty="0" err="1">
                <a:solidFill>
                  <a:srgbClr val="00B0F0"/>
                </a:solidFill>
                <a:latin typeface="Alexandria Light" pitchFamily="2" charset="-78"/>
                <a:cs typeface="Alexandria Light" pitchFamily="2" charset="-78"/>
              </a:rPr>
              <a:t>الإنفوجرافيك</a:t>
            </a:r>
            <a:r>
              <a:rPr lang="ar-SA" dirty="0">
                <a:solidFill>
                  <a:srgbClr val="00B0F0"/>
                </a:solidFill>
                <a:latin typeface="Alexandria Light" pitchFamily="2" charset="-78"/>
                <a:cs typeface="Alexandria Light" pitchFamily="2" charset="-78"/>
              </a:rPr>
              <a:t>؟</a:t>
            </a:r>
            <a:endParaRPr lang="ar-SA" dirty="0">
              <a:solidFill>
                <a:srgbClr val="00B0F0"/>
              </a:solidFill>
              <a:effectLst/>
              <a:latin typeface="Alexandria Light" pitchFamily="2" charset="-78"/>
              <a:ea typeface="Times New Roman" panose="02020603050405020304" pitchFamily="18"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مربع نص 7">
            <a:extLst>
              <a:ext uri="{FF2B5EF4-FFF2-40B4-BE49-F238E27FC236}">
                <a16:creationId xmlns:a16="http://schemas.microsoft.com/office/drawing/2014/main" id="{E5BC0935-C76B-465E-B45D-9AD995193026}"/>
              </a:ext>
            </a:extLst>
          </p:cNvPr>
          <p:cNvSpPr txBox="1"/>
          <p:nvPr/>
        </p:nvSpPr>
        <p:spPr>
          <a:xfrm>
            <a:off x="1644536" y="1039685"/>
            <a:ext cx="6097904" cy="409086"/>
          </a:xfrm>
          <a:prstGeom prst="rect">
            <a:avLst/>
          </a:prstGeom>
          <a:noFill/>
        </p:spPr>
        <p:txBody>
          <a:bodyPr wrap="square">
            <a:spAutoFit/>
          </a:bodyPr>
          <a:lstStyle/>
          <a:p>
            <a:pPr marR="0" lvl="0" algn="ctr" rtl="1">
              <a:lnSpc>
                <a:spcPct val="125000"/>
              </a:lnSpc>
              <a:spcBef>
                <a:spcPts val="600"/>
              </a:spcBef>
              <a:spcAft>
                <a:spcPts val="600"/>
              </a:spcAft>
            </a:pPr>
            <a:r>
              <a:rPr lang="ar-SA" b="1" dirty="0">
                <a:latin typeface="Alexandria Medium" pitchFamily="2" charset="-78"/>
                <a:ea typeface="Calibri" panose="020F0502020204030204" pitchFamily="34" charset="0"/>
                <a:cs typeface="Alexandria Medium" pitchFamily="2" charset="-78"/>
              </a:rPr>
              <a:t>تعريف </a:t>
            </a:r>
            <a:r>
              <a:rPr lang="ar-SA" b="1" dirty="0" err="1">
                <a:latin typeface="Alexandria Medium" pitchFamily="2" charset="-78"/>
                <a:ea typeface="Calibri" panose="020F0502020204030204" pitchFamily="34" charset="0"/>
                <a:cs typeface="Alexandria Medium" pitchFamily="2" charset="-78"/>
              </a:rPr>
              <a:t>الإنفوجرافيك</a:t>
            </a:r>
            <a:r>
              <a:rPr lang="ar-SA" b="1" dirty="0">
                <a:latin typeface="Alexandria Medium" pitchFamily="2" charset="-78"/>
                <a:ea typeface="Calibri" panose="020F0502020204030204" pitchFamily="34" charset="0"/>
                <a:cs typeface="Alexandria Medium" pitchFamily="2" charset="-78"/>
              </a:rPr>
              <a:t> </a:t>
            </a:r>
            <a:endParaRPr lang="en-US" sz="1800" b="1" dirty="0">
              <a:effectLst/>
              <a:latin typeface="Alexandria Medium" pitchFamily="2" charset="-78"/>
              <a:ea typeface="Times New Roman" panose="02020603050405020304" pitchFamily="18" charset="0"/>
              <a:cs typeface="Alexandria Medium" pitchFamily="2" charset="-78"/>
            </a:endParaRPr>
          </a:p>
        </p:txBody>
      </p:sp>
      <p:grpSp>
        <p:nvGrpSpPr>
          <p:cNvPr id="10" name="Google Shape;7924;p57">
            <a:extLst>
              <a:ext uri="{FF2B5EF4-FFF2-40B4-BE49-F238E27FC236}">
                <a16:creationId xmlns:a16="http://schemas.microsoft.com/office/drawing/2014/main" id="{BAC98350-DE6F-41B6-9CD9-A04B9516638A}"/>
              </a:ext>
            </a:extLst>
          </p:cNvPr>
          <p:cNvGrpSpPr/>
          <p:nvPr/>
        </p:nvGrpSpPr>
        <p:grpSpPr>
          <a:xfrm>
            <a:off x="1241039" y="3676318"/>
            <a:ext cx="610621" cy="587072"/>
            <a:chOff x="-4211975" y="2046625"/>
            <a:chExt cx="292250" cy="290675"/>
          </a:xfrm>
          <a:solidFill>
            <a:srgbClr val="00B0F0"/>
          </a:solidFill>
        </p:grpSpPr>
        <p:sp>
          <p:nvSpPr>
            <p:cNvPr id="11" name="Google Shape;7925;p57">
              <a:extLst>
                <a:ext uri="{FF2B5EF4-FFF2-40B4-BE49-F238E27FC236}">
                  <a16:creationId xmlns:a16="http://schemas.microsoft.com/office/drawing/2014/main" id="{49F7BDCD-BCB5-44A2-8701-46174B2CA8EA}"/>
                </a:ext>
              </a:extLst>
            </p:cNvPr>
            <p:cNvSpPr/>
            <p:nvPr/>
          </p:nvSpPr>
          <p:spPr>
            <a:xfrm>
              <a:off x="-4211975" y="2081300"/>
              <a:ext cx="256025" cy="256000"/>
            </a:xfrm>
            <a:custGeom>
              <a:avLst/>
              <a:gdLst/>
              <a:ahLst/>
              <a:cxnLst/>
              <a:rect l="l" t="t" r="r" b="b"/>
              <a:pathLst>
                <a:path w="10241" h="10240" extrusionOk="0">
                  <a:moveTo>
                    <a:pt x="4758" y="693"/>
                  </a:moveTo>
                  <a:lnTo>
                    <a:pt x="4758" y="5167"/>
                  </a:lnTo>
                  <a:cubicBezTo>
                    <a:pt x="4758" y="5356"/>
                    <a:pt x="4916" y="5513"/>
                    <a:pt x="5105" y="5513"/>
                  </a:cubicBezTo>
                  <a:lnTo>
                    <a:pt x="9578" y="5513"/>
                  </a:lnTo>
                  <a:cubicBezTo>
                    <a:pt x="9358" y="7813"/>
                    <a:pt x="7436" y="9609"/>
                    <a:pt x="5105" y="9609"/>
                  </a:cubicBezTo>
                  <a:cubicBezTo>
                    <a:pt x="2679" y="9609"/>
                    <a:pt x="663" y="7593"/>
                    <a:pt x="663" y="5167"/>
                  </a:cubicBezTo>
                  <a:cubicBezTo>
                    <a:pt x="663" y="2835"/>
                    <a:pt x="2490" y="914"/>
                    <a:pt x="4758" y="693"/>
                  </a:cubicBezTo>
                  <a:close/>
                  <a:moveTo>
                    <a:pt x="5105" y="0"/>
                  </a:moveTo>
                  <a:cubicBezTo>
                    <a:pt x="2269" y="0"/>
                    <a:pt x="1" y="2300"/>
                    <a:pt x="1" y="5104"/>
                  </a:cubicBezTo>
                  <a:cubicBezTo>
                    <a:pt x="1" y="7939"/>
                    <a:pt x="2269" y="10239"/>
                    <a:pt x="5105" y="10239"/>
                  </a:cubicBezTo>
                  <a:cubicBezTo>
                    <a:pt x="7940" y="10239"/>
                    <a:pt x="10240" y="7939"/>
                    <a:pt x="10240" y="5104"/>
                  </a:cubicBezTo>
                  <a:cubicBezTo>
                    <a:pt x="10240" y="4978"/>
                    <a:pt x="10083" y="4820"/>
                    <a:pt x="9925" y="4820"/>
                  </a:cubicBezTo>
                  <a:lnTo>
                    <a:pt x="5483" y="4820"/>
                  </a:lnTo>
                  <a:lnTo>
                    <a:pt x="5483" y="347"/>
                  </a:lnTo>
                  <a:cubicBezTo>
                    <a:pt x="5483" y="158"/>
                    <a:pt x="5325" y="0"/>
                    <a:pt x="5105" y="0"/>
                  </a:cubicBezTo>
                  <a:close/>
                </a:path>
              </a:pathLst>
            </a:custGeom>
            <a:grpFill/>
            <a:ln>
              <a:noFill/>
            </a:ln>
          </p:spPr>
          <p:txBody>
            <a:bodyPr spcFirstLastPara="1" wrap="square" lIns="121900" tIns="121900" rIns="121900" bIns="121900" anchor="ctr" anchorCtr="0">
              <a:noAutofit/>
            </a:bodyPr>
            <a:lstStyle/>
            <a:p>
              <a:endParaRPr sz="1865"/>
            </a:p>
          </p:txBody>
        </p:sp>
        <p:sp>
          <p:nvSpPr>
            <p:cNvPr id="12" name="Google Shape;7926;p57">
              <a:extLst>
                <a:ext uri="{FF2B5EF4-FFF2-40B4-BE49-F238E27FC236}">
                  <a16:creationId xmlns:a16="http://schemas.microsoft.com/office/drawing/2014/main" id="{D3B4FF06-8A8F-4DCD-81EC-372E6A8BE759}"/>
                </a:ext>
              </a:extLst>
            </p:cNvPr>
            <p:cNvSpPr/>
            <p:nvPr/>
          </p:nvSpPr>
          <p:spPr>
            <a:xfrm>
              <a:off x="-4057600" y="2046625"/>
              <a:ext cx="137875" cy="137875"/>
            </a:xfrm>
            <a:custGeom>
              <a:avLst/>
              <a:gdLst/>
              <a:ahLst/>
              <a:cxnLst/>
              <a:rect l="l" t="t" r="r" b="b"/>
              <a:pathLst>
                <a:path w="5515" h="5515" extrusionOk="0">
                  <a:moveTo>
                    <a:pt x="663" y="694"/>
                  </a:moveTo>
                  <a:cubicBezTo>
                    <a:pt x="2836" y="851"/>
                    <a:pt x="4601" y="2616"/>
                    <a:pt x="4758" y="4790"/>
                  </a:cubicBezTo>
                  <a:lnTo>
                    <a:pt x="663" y="4790"/>
                  </a:lnTo>
                  <a:lnTo>
                    <a:pt x="663" y="694"/>
                  </a:lnTo>
                  <a:close/>
                  <a:moveTo>
                    <a:pt x="348" y="1"/>
                  </a:moveTo>
                  <a:cubicBezTo>
                    <a:pt x="158" y="1"/>
                    <a:pt x="1" y="158"/>
                    <a:pt x="1" y="379"/>
                  </a:cubicBezTo>
                  <a:lnTo>
                    <a:pt x="1" y="5168"/>
                  </a:lnTo>
                  <a:cubicBezTo>
                    <a:pt x="1" y="5357"/>
                    <a:pt x="158" y="5514"/>
                    <a:pt x="348" y="5514"/>
                  </a:cubicBezTo>
                  <a:lnTo>
                    <a:pt x="5168" y="5514"/>
                  </a:lnTo>
                  <a:cubicBezTo>
                    <a:pt x="5357" y="5514"/>
                    <a:pt x="5514" y="5357"/>
                    <a:pt x="5514" y="5168"/>
                  </a:cubicBezTo>
                  <a:cubicBezTo>
                    <a:pt x="5483" y="3750"/>
                    <a:pt x="4979" y="2490"/>
                    <a:pt x="3971" y="1513"/>
                  </a:cubicBezTo>
                  <a:cubicBezTo>
                    <a:pt x="2994" y="536"/>
                    <a:pt x="1734" y="1"/>
                    <a:pt x="348" y="1"/>
                  </a:cubicBezTo>
                  <a:close/>
                </a:path>
              </a:pathLst>
            </a:custGeom>
            <a:grp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3709094609"/>
      </p:ext>
    </p:extLst>
  </p:cSld>
  <p:clrMapOvr>
    <a:masterClrMapping/>
  </p:clrMapOvr>
  <mc:AlternateContent xmlns:mc="http://schemas.openxmlformats.org/markup-compatibility/2006" xmlns:p14="http://schemas.microsoft.com/office/powerpoint/2010/main">
    <mc:Choice Requires="p14">
      <p:transition p14:dur="10" advTm="68253"/>
    </mc:Choice>
    <mc:Fallback xmlns="">
      <p:transition advTm="68253"/>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345306"/>
            <a:ext cx="10812720" cy="47464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9" y="935396"/>
            <a:ext cx="807834" cy="737888"/>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855406" y="1436106"/>
            <a:ext cx="10526745" cy="4477444"/>
          </a:xfrm>
          <a:prstGeom prst="rect">
            <a:avLst/>
          </a:prstGeom>
          <a:noFill/>
        </p:spPr>
        <p:txBody>
          <a:bodyPr wrap="square" rtlCol="0">
            <a:spAutoFit/>
          </a:bodyPr>
          <a:lstStyle/>
          <a:p>
            <a:pPr algn="just" rtl="1">
              <a:lnSpc>
                <a:spcPct val="150000"/>
              </a:lnSpc>
              <a:spcAft>
                <a:spcPts val="1800"/>
              </a:spcAft>
            </a:pPr>
            <a:r>
              <a:rPr lang="ar-SA" b="0" i="0" u="none" strike="noStrike" baseline="0" dirty="0">
                <a:latin typeface="Alexandria Light" pitchFamily="2" charset="-78"/>
                <a:cs typeface="Alexandria Light" pitchFamily="2" charset="-78"/>
              </a:rPr>
              <a:t>     تتضح أهمية </a:t>
            </a:r>
            <a:r>
              <a:rPr lang="ar-SA" dirty="0">
                <a:latin typeface="Alexandria Light" pitchFamily="2" charset="-78"/>
                <a:cs typeface="Alexandria Light" pitchFamily="2" charset="-78"/>
              </a:rPr>
              <a:t>استخدام </a:t>
            </a:r>
            <a:r>
              <a:rPr lang="ar-SA" dirty="0" err="1">
                <a:latin typeface="Alexandria Light" pitchFamily="2" charset="-78"/>
                <a:cs typeface="Alexandria Light" pitchFamily="2" charset="-78"/>
              </a:rPr>
              <a:t>الأنفوجرافيك</a:t>
            </a:r>
            <a:r>
              <a:rPr lang="ar-SA" dirty="0">
                <a:latin typeface="Alexandria Light" pitchFamily="2" charset="-78"/>
                <a:cs typeface="Alexandria Light" pitchFamily="2" charset="-78"/>
              </a:rPr>
              <a:t> في التعليم في الأمور الآتية:</a:t>
            </a:r>
          </a:p>
          <a:p>
            <a:pPr marL="342900" indent="-342900" algn="just" rtl="1">
              <a:lnSpc>
                <a:spcPct val="150000"/>
              </a:lnSpc>
              <a:spcAft>
                <a:spcPts val="1800"/>
              </a:spcAft>
              <a:buFont typeface="+mj-lt"/>
              <a:buAutoNum type="arabicPeriod"/>
            </a:pPr>
            <a:r>
              <a:rPr lang="ar-SA" dirty="0">
                <a:latin typeface="Alexandria Light" pitchFamily="2" charset="-78"/>
                <a:cs typeface="Alexandria Light" pitchFamily="2" charset="-78"/>
              </a:rPr>
              <a:t>زيادة فاعلية التعليم وتحسين مخرجات التعلم من خلال توفير ارتباط أفضل بين المعلومات والصور الدالة عليها، وزيادة إمكانات الوصول للمعلومات، وتحقيق أفضل النتائج.</a:t>
            </a:r>
          </a:p>
          <a:p>
            <a:pPr marL="342900" indent="-342900" algn="just" rtl="1">
              <a:lnSpc>
                <a:spcPct val="150000"/>
              </a:lnSpc>
              <a:spcAft>
                <a:spcPts val="1800"/>
              </a:spcAft>
              <a:buFont typeface="+mj-lt"/>
              <a:buAutoNum type="arabicPeriod"/>
            </a:pPr>
            <a:r>
              <a:rPr lang="ar-SA" dirty="0">
                <a:latin typeface="Alexandria Light" pitchFamily="2" charset="-78"/>
                <a:cs typeface="Alexandria Light" pitchFamily="2" charset="-78"/>
              </a:rPr>
              <a:t>تنوع وسائل المعرفة؛ وتوظيف المتعلم أكثر من وسيلة للمعرفة؛ فيختار الطالب الوسيلة المناسبة لقدراته ومهاراته من كثير من الوسائل الإلكترونية والتقليدية، فيساعد ذلك على اكتساب المعرفة ورفع جودة العملية التعليمية.</a:t>
            </a:r>
          </a:p>
          <a:p>
            <a:pPr marL="342900" indent="-342900" algn="just" rtl="1">
              <a:lnSpc>
                <a:spcPct val="150000"/>
              </a:lnSpc>
              <a:spcAft>
                <a:spcPts val="1800"/>
              </a:spcAft>
              <a:buFont typeface="+mj-lt"/>
              <a:buAutoNum type="arabicPeriod"/>
            </a:pPr>
            <a:r>
              <a:rPr lang="ar-SA" dirty="0">
                <a:solidFill>
                  <a:srgbClr val="0070C0"/>
                </a:solidFill>
                <a:latin typeface="Alexandria Light" pitchFamily="2" charset="-78"/>
                <a:cs typeface="Alexandria Light" pitchFamily="2" charset="-78"/>
              </a:rPr>
              <a:t>تحقيق التعلم النشط للمتعلمين؛ </a:t>
            </a:r>
            <a:r>
              <a:rPr lang="ar-SA" dirty="0">
                <a:latin typeface="Alexandria Light" pitchFamily="2" charset="-78"/>
                <a:cs typeface="Alexandria Light" pitchFamily="2" charset="-78"/>
              </a:rPr>
              <a:t>لأنه يركز على دور المتعلم النشط وتفاعله في الحصول على تعلمه من خلال الدمج بين الأنشطة الفردية والأنشطة التعاونية والمشاريع بدلاً من الدور السلبي له المتمثل في استقبال المعلومات.</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مربع نص 7">
            <a:extLst>
              <a:ext uri="{FF2B5EF4-FFF2-40B4-BE49-F238E27FC236}">
                <a16:creationId xmlns:a16="http://schemas.microsoft.com/office/drawing/2014/main" id="{E5BC0935-C76B-465E-B45D-9AD995193026}"/>
              </a:ext>
            </a:extLst>
          </p:cNvPr>
          <p:cNvSpPr txBox="1"/>
          <p:nvPr/>
        </p:nvSpPr>
        <p:spPr>
          <a:xfrm>
            <a:off x="4172975" y="656567"/>
            <a:ext cx="4423537" cy="444224"/>
          </a:xfrm>
          <a:prstGeom prst="rect">
            <a:avLst/>
          </a:prstGeom>
          <a:noFill/>
        </p:spPr>
        <p:txBody>
          <a:bodyPr wrap="square">
            <a:spAutoFit/>
          </a:bodyPr>
          <a:lstStyle/>
          <a:p>
            <a:pPr marR="0" lvl="0" algn="ctr" rtl="1">
              <a:lnSpc>
                <a:spcPct val="125000"/>
              </a:lnSpc>
              <a:spcBef>
                <a:spcPts val="600"/>
              </a:spcBef>
              <a:spcAft>
                <a:spcPts val="600"/>
              </a:spcAft>
            </a:pPr>
            <a:r>
              <a:rPr lang="ar-SA" sz="2000" dirty="0">
                <a:solidFill>
                  <a:srgbClr val="0070C0"/>
                </a:solidFill>
                <a:latin typeface="Alexandria Medium" pitchFamily="2" charset="-78"/>
                <a:ea typeface="Calibri" panose="020F0502020204030204" pitchFamily="34" charset="0"/>
                <a:cs typeface="Alexandria Medium" pitchFamily="2" charset="-78"/>
              </a:rPr>
              <a:t>أهمية </a:t>
            </a:r>
            <a:r>
              <a:rPr lang="ar-SA" sz="2000" dirty="0" err="1">
                <a:solidFill>
                  <a:srgbClr val="0070C0"/>
                </a:solidFill>
                <a:latin typeface="Alexandria Medium" pitchFamily="2" charset="-78"/>
                <a:ea typeface="Calibri" panose="020F0502020204030204" pitchFamily="34" charset="0"/>
                <a:cs typeface="Alexandria Medium" pitchFamily="2" charset="-78"/>
              </a:rPr>
              <a:t>الإنفوجرافيك</a:t>
            </a:r>
            <a:r>
              <a:rPr lang="ar-SA" sz="2000" dirty="0">
                <a:solidFill>
                  <a:srgbClr val="0070C0"/>
                </a:solidFill>
                <a:latin typeface="Alexandria Medium" pitchFamily="2" charset="-78"/>
                <a:ea typeface="Calibri" panose="020F0502020204030204" pitchFamily="34" charset="0"/>
                <a:cs typeface="Alexandria Medium" pitchFamily="2" charset="-78"/>
              </a:rPr>
              <a:t> في التعليم</a:t>
            </a:r>
            <a:endParaRPr lang="en-US" sz="2000" dirty="0">
              <a:solidFill>
                <a:srgbClr val="0070C0"/>
              </a:solidFill>
              <a:effectLst/>
              <a:latin typeface="Alexandria Medium" pitchFamily="2" charset="-78"/>
              <a:ea typeface="Times New Roman" panose="02020603050405020304" pitchFamily="18" charset="0"/>
              <a:cs typeface="Alexandria Medium" pitchFamily="2" charset="-78"/>
            </a:endParaRPr>
          </a:p>
        </p:txBody>
      </p:sp>
      <p:grpSp>
        <p:nvGrpSpPr>
          <p:cNvPr id="10" name="Google Shape;5384;p51">
            <a:extLst>
              <a:ext uri="{FF2B5EF4-FFF2-40B4-BE49-F238E27FC236}">
                <a16:creationId xmlns:a16="http://schemas.microsoft.com/office/drawing/2014/main" id="{16F28CEC-603A-432F-8CBD-D7895EE67E72}"/>
              </a:ext>
            </a:extLst>
          </p:cNvPr>
          <p:cNvGrpSpPr/>
          <p:nvPr/>
        </p:nvGrpSpPr>
        <p:grpSpPr>
          <a:xfrm>
            <a:off x="1102454" y="1037227"/>
            <a:ext cx="443607" cy="441469"/>
            <a:chOff x="-49786250" y="2316650"/>
            <a:chExt cx="300900" cy="299450"/>
          </a:xfrm>
          <a:solidFill>
            <a:schemeClr val="accent4"/>
          </a:solidFill>
        </p:grpSpPr>
        <p:sp>
          <p:nvSpPr>
            <p:cNvPr id="11" name="Google Shape;5385;p51">
              <a:extLst>
                <a:ext uri="{FF2B5EF4-FFF2-40B4-BE49-F238E27FC236}">
                  <a16:creationId xmlns:a16="http://schemas.microsoft.com/office/drawing/2014/main" id="{2C6C7BDB-275C-42D6-B765-8DEFCEEAE79D}"/>
                </a:ext>
              </a:extLst>
            </p:cNvPr>
            <p:cNvSpPr/>
            <p:nvPr/>
          </p:nvSpPr>
          <p:spPr>
            <a:xfrm>
              <a:off x="-49746875" y="2316650"/>
              <a:ext cx="217400" cy="299450"/>
            </a:xfrm>
            <a:custGeom>
              <a:avLst/>
              <a:gdLst/>
              <a:ahLst/>
              <a:cxnLst/>
              <a:rect l="l" t="t" r="r" b="b"/>
              <a:pathLst>
                <a:path w="8696" h="11978" extrusionOk="0">
                  <a:moveTo>
                    <a:pt x="4411" y="3944"/>
                  </a:moveTo>
                  <a:lnTo>
                    <a:pt x="5010" y="5110"/>
                  </a:lnTo>
                  <a:cubicBezTo>
                    <a:pt x="4837" y="5188"/>
                    <a:pt x="4640" y="5228"/>
                    <a:pt x="4439" y="5228"/>
                  </a:cubicBezTo>
                  <a:cubicBezTo>
                    <a:pt x="4238" y="5228"/>
                    <a:pt x="4033" y="5188"/>
                    <a:pt x="3844" y="5110"/>
                  </a:cubicBezTo>
                  <a:lnTo>
                    <a:pt x="4411" y="3944"/>
                  </a:lnTo>
                  <a:close/>
                  <a:moveTo>
                    <a:pt x="5136" y="5834"/>
                  </a:moveTo>
                  <a:lnTo>
                    <a:pt x="5136" y="8418"/>
                  </a:lnTo>
                  <a:lnTo>
                    <a:pt x="3718" y="8418"/>
                  </a:lnTo>
                  <a:lnTo>
                    <a:pt x="3718" y="5834"/>
                  </a:lnTo>
                  <a:cubicBezTo>
                    <a:pt x="3939" y="5897"/>
                    <a:pt x="4191" y="5960"/>
                    <a:pt x="4411" y="5960"/>
                  </a:cubicBezTo>
                  <a:cubicBezTo>
                    <a:pt x="4663" y="5960"/>
                    <a:pt x="4884" y="5897"/>
                    <a:pt x="5136" y="5834"/>
                  </a:cubicBezTo>
                  <a:close/>
                  <a:moveTo>
                    <a:pt x="4390" y="657"/>
                  </a:moveTo>
                  <a:cubicBezTo>
                    <a:pt x="5196" y="657"/>
                    <a:pt x="5982" y="942"/>
                    <a:pt x="6617" y="1455"/>
                  </a:cubicBezTo>
                  <a:cubicBezTo>
                    <a:pt x="7467" y="2117"/>
                    <a:pt x="7940" y="3156"/>
                    <a:pt x="7940" y="4196"/>
                  </a:cubicBezTo>
                  <a:cubicBezTo>
                    <a:pt x="7940" y="5078"/>
                    <a:pt x="7625" y="5897"/>
                    <a:pt x="7058" y="6527"/>
                  </a:cubicBezTo>
                  <a:cubicBezTo>
                    <a:pt x="6585" y="7095"/>
                    <a:pt x="6270" y="7756"/>
                    <a:pt x="6207" y="8418"/>
                  </a:cubicBezTo>
                  <a:lnTo>
                    <a:pt x="5829" y="8418"/>
                  </a:lnTo>
                  <a:lnTo>
                    <a:pt x="5829" y="5267"/>
                  </a:lnTo>
                  <a:cubicBezTo>
                    <a:pt x="5829" y="5236"/>
                    <a:pt x="5829" y="5141"/>
                    <a:pt x="5798" y="5110"/>
                  </a:cubicBezTo>
                  <a:lnTo>
                    <a:pt x="4726" y="2999"/>
                  </a:lnTo>
                  <a:cubicBezTo>
                    <a:pt x="4663" y="2873"/>
                    <a:pt x="4537" y="2778"/>
                    <a:pt x="4411" y="2778"/>
                  </a:cubicBezTo>
                  <a:cubicBezTo>
                    <a:pt x="4317" y="2778"/>
                    <a:pt x="4191" y="2873"/>
                    <a:pt x="4096" y="2999"/>
                  </a:cubicBezTo>
                  <a:lnTo>
                    <a:pt x="3057" y="5110"/>
                  </a:lnTo>
                  <a:cubicBezTo>
                    <a:pt x="2994" y="5141"/>
                    <a:pt x="2994" y="5236"/>
                    <a:pt x="2994" y="5267"/>
                  </a:cubicBezTo>
                  <a:lnTo>
                    <a:pt x="2994" y="8418"/>
                  </a:lnTo>
                  <a:lnTo>
                    <a:pt x="2647" y="8418"/>
                  </a:lnTo>
                  <a:cubicBezTo>
                    <a:pt x="2584" y="7756"/>
                    <a:pt x="2301" y="7095"/>
                    <a:pt x="1796" y="6527"/>
                  </a:cubicBezTo>
                  <a:cubicBezTo>
                    <a:pt x="1040" y="5708"/>
                    <a:pt x="757" y="4574"/>
                    <a:pt x="1009" y="3408"/>
                  </a:cubicBezTo>
                  <a:cubicBezTo>
                    <a:pt x="1261" y="2085"/>
                    <a:pt x="2332" y="1014"/>
                    <a:pt x="3687" y="731"/>
                  </a:cubicBezTo>
                  <a:cubicBezTo>
                    <a:pt x="3921" y="681"/>
                    <a:pt x="4156" y="657"/>
                    <a:pt x="4390" y="657"/>
                  </a:cubicBezTo>
                  <a:close/>
                  <a:moveTo>
                    <a:pt x="6207" y="9142"/>
                  </a:moveTo>
                  <a:lnTo>
                    <a:pt x="6207" y="9489"/>
                  </a:lnTo>
                  <a:cubicBezTo>
                    <a:pt x="6207" y="9678"/>
                    <a:pt x="6050" y="9835"/>
                    <a:pt x="5829" y="9835"/>
                  </a:cubicBezTo>
                  <a:lnTo>
                    <a:pt x="3057" y="9835"/>
                  </a:lnTo>
                  <a:cubicBezTo>
                    <a:pt x="2836" y="9835"/>
                    <a:pt x="2679" y="9678"/>
                    <a:pt x="2679" y="9489"/>
                  </a:cubicBezTo>
                  <a:lnTo>
                    <a:pt x="2679" y="9142"/>
                  </a:lnTo>
                  <a:close/>
                  <a:moveTo>
                    <a:pt x="5483" y="10529"/>
                  </a:moveTo>
                  <a:lnTo>
                    <a:pt x="5483" y="10907"/>
                  </a:lnTo>
                  <a:cubicBezTo>
                    <a:pt x="5483" y="11096"/>
                    <a:pt x="5325" y="11253"/>
                    <a:pt x="5136" y="11253"/>
                  </a:cubicBezTo>
                  <a:lnTo>
                    <a:pt x="3718" y="11253"/>
                  </a:lnTo>
                  <a:cubicBezTo>
                    <a:pt x="3529" y="11253"/>
                    <a:pt x="3372" y="11096"/>
                    <a:pt x="3372" y="10907"/>
                  </a:cubicBezTo>
                  <a:lnTo>
                    <a:pt x="3372" y="10529"/>
                  </a:lnTo>
                  <a:close/>
                  <a:moveTo>
                    <a:pt x="4318" y="0"/>
                  </a:moveTo>
                  <a:cubicBezTo>
                    <a:pt x="4056" y="0"/>
                    <a:pt x="3792" y="23"/>
                    <a:pt x="3529" y="69"/>
                  </a:cubicBezTo>
                  <a:cubicBezTo>
                    <a:pt x="1954" y="384"/>
                    <a:pt x="631" y="1707"/>
                    <a:pt x="284" y="3314"/>
                  </a:cubicBezTo>
                  <a:cubicBezTo>
                    <a:pt x="1" y="4637"/>
                    <a:pt x="379" y="6023"/>
                    <a:pt x="1261" y="7000"/>
                  </a:cubicBezTo>
                  <a:cubicBezTo>
                    <a:pt x="1702" y="7536"/>
                    <a:pt x="1986" y="8166"/>
                    <a:pt x="1986" y="8796"/>
                  </a:cubicBezTo>
                  <a:lnTo>
                    <a:pt x="1986" y="9489"/>
                  </a:lnTo>
                  <a:cubicBezTo>
                    <a:pt x="1986" y="9961"/>
                    <a:pt x="2269" y="10371"/>
                    <a:pt x="2679" y="10466"/>
                  </a:cubicBezTo>
                  <a:lnTo>
                    <a:pt x="2679" y="10907"/>
                  </a:lnTo>
                  <a:cubicBezTo>
                    <a:pt x="2679" y="11505"/>
                    <a:pt x="3151" y="11978"/>
                    <a:pt x="3750" y="11978"/>
                  </a:cubicBezTo>
                  <a:lnTo>
                    <a:pt x="5168" y="11978"/>
                  </a:lnTo>
                  <a:cubicBezTo>
                    <a:pt x="5766" y="11978"/>
                    <a:pt x="6239" y="11505"/>
                    <a:pt x="6239" y="10907"/>
                  </a:cubicBezTo>
                  <a:lnTo>
                    <a:pt x="6239" y="10466"/>
                  </a:lnTo>
                  <a:cubicBezTo>
                    <a:pt x="6617" y="10308"/>
                    <a:pt x="6963" y="9930"/>
                    <a:pt x="6963" y="9489"/>
                  </a:cubicBezTo>
                  <a:lnTo>
                    <a:pt x="6963" y="8796"/>
                  </a:lnTo>
                  <a:cubicBezTo>
                    <a:pt x="6963" y="8166"/>
                    <a:pt x="7184" y="7536"/>
                    <a:pt x="7656" y="6969"/>
                  </a:cubicBezTo>
                  <a:cubicBezTo>
                    <a:pt x="8318" y="6212"/>
                    <a:pt x="8696" y="5236"/>
                    <a:pt x="8696" y="4228"/>
                  </a:cubicBezTo>
                  <a:cubicBezTo>
                    <a:pt x="8633" y="2967"/>
                    <a:pt x="8097" y="1739"/>
                    <a:pt x="7058" y="951"/>
                  </a:cubicBezTo>
                  <a:cubicBezTo>
                    <a:pt x="6285" y="328"/>
                    <a:pt x="5314" y="0"/>
                    <a:pt x="4318" y="0"/>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sp>
          <p:nvSpPr>
            <p:cNvPr id="12" name="Google Shape;5386;p51">
              <a:extLst>
                <a:ext uri="{FF2B5EF4-FFF2-40B4-BE49-F238E27FC236}">
                  <a16:creationId xmlns:a16="http://schemas.microsoft.com/office/drawing/2014/main" id="{90E29574-645C-4BF9-919B-B2C994952697}"/>
                </a:ext>
              </a:extLst>
            </p:cNvPr>
            <p:cNvSpPr/>
            <p:nvPr/>
          </p:nvSpPr>
          <p:spPr>
            <a:xfrm>
              <a:off x="-49786250" y="2422325"/>
              <a:ext cx="36250" cy="17350"/>
            </a:xfrm>
            <a:custGeom>
              <a:avLst/>
              <a:gdLst/>
              <a:ahLst/>
              <a:cxnLst/>
              <a:rect l="l" t="t" r="r" b="b"/>
              <a:pathLst>
                <a:path w="1450" h="694" extrusionOk="0">
                  <a:moveTo>
                    <a:pt x="379" y="1"/>
                  </a:moveTo>
                  <a:cubicBezTo>
                    <a:pt x="158" y="1"/>
                    <a:pt x="0" y="158"/>
                    <a:pt x="0" y="347"/>
                  </a:cubicBezTo>
                  <a:cubicBezTo>
                    <a:pt x="0" y="536"/>
                    <a:pt x="158" y="694"/>
                    <a:pt x="379" y="694"/>
                  </a:cubicBezTo>
                  <a:lnTo>
                    <a:pt x="1072" y="694"/>
                  </a:lnTo>
                  <a:cubicBezTo>
                    <a:pt x="1261" y="694"/>
                    <a:pt x="1418" y="536"/>
                    <a:pt x="1418" y="347"/>
                  </a:cubicBezTo>
                  <a:cubicBezTo>
                    <a:pt x="1450" y="127"/>
                    <a:pt x="1261" y="1"/>
                    <a:pt x="1072" y="1"/>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sp>
          <p:nvSpPr>
            <p:cNvPr id="13" name="Google Shape;5387;p51">
              <a:extLst>
                <a:ext uri="{FF2B5EF4-FFF2-40B4-BE49-F238E27FC236}">
                  <a16:creationId xmlns:a16="http://schemas.microsoft.com/office/drawing/2014/main" id="{DA371F2E-FBEF-4D4E-87C5-191DC4322BF8}"/>
                </a:ext>
              </a:extLst>
            </p:cNvPr>
            <p:cNvSpPr/>
            <p:nvPr/>
          </p:nvSpPr>
          <p:spPr>
            <a:xfrm>
              <a:off x="-49783900" y="2362475"/>
              <a:ext cx="31550" cy="30150"/>
            </a:xfrm>
            <a:custGeom>
              <a:avLst/>
              <a:gdLst/>
              <a:ahLst/>
              <a:cxnLst/>
              <a:rect l="l" t="t" r="r" b="b"/>
              <a:pathLst>
                <a:path w="1262" h="1206" extrusionOk="0">
                  <a:moveTo>
                    <a:pt x="391" y="0"/>
                  </a:moveTo>
                  <a:cubicBezTo>
                    <a:pt x="300" y="0"/>
                    <a:pt x="206" y="32"/>
                    <a:pt x="127" y="95"/>
                  </a:cubicBezTo>
                  <a:cubicBezTo>
                    <a:pt x="1" y="221"/>
                    <a:pt x="1" y="441"/>
                    <a:pt x="127" y="599"/>
                  </a:cubicBezTo>
                  <a:lnTo>
                    <a:pt x="631" y="1134"/>
                  </a:lnTo>
                  <a:cubicBezTo>
                    <a:pt x="694" y="1182"/>
                    <a:pt x="781" y="1205"/>
                    <a:pt x="871" y="1205"/>
                  </a:cubicBezTo>
                  <a:cubicBezTo>
                    <a:pt x="962" y="1205"/>
                    <a:pt x="1056" y="1182"/>
                    <a:pt x="1135" y="1134"/>
                  </a:cubicBezTo>
                  <a:cubicBezTo>
                    <a:pt x="1261" y="1008"/>
                    <a:pt x="1261" y="756"/>
                    <a:pt x="1135" y="599"/>
                  </a:cubicBezTo>
                  <a:lnTo>
                    <a:pt x="631" y="95"/>
                  </a:lnTo>
                  <a:cubicBezTo>
                    <a:pt x="568" y="32"/>
                    <a:pt x="481" y="0"/>
                    <a:pt x="391" y="0"/>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sp>
          <p:nvSpPr>
            <p:cNvPr id="14" name="Google Shape;5388;p51">
              <a:extLst>
                <a:ext uri="{FF2B5EF4-FFF2-40B4-BE49-F238E27FC236}">
                  <a16:creationId xmlns:a16="http://schemas.microsoft.com/office/drawing/2014/main" id="{1B113EBC-6FBF-46CC-A5A6-583C579A5E6C}"/>
                </a:ext>
              </a:extLst>
            </p:cNvPr>
            <p:cNvSpPr/>
            <p:nvPr/>
          </p:nvSpPr>
          <p:spPr>
            <a:xfrm>
              <a:off x="-49783900" y="2468800"/>
              <a:ext cx="31550" cy="30150"/>
            </a:xfrm>
            <a:custGeom>
              <a:avLst/>
              <a:gdLst/>
              <a:ahLst/>
              <a:cxnLst/>
              <a:rect l="l" t="t" r="r" b="b"/>
              <a:pathLst>
                <a:path w="1262" h="1206" extrusionOk="0">
                  <a:moveTo>
                    <a:pt x="871" y="0"/>
                  </a:moveTo>
                  <a:cubicBezTo>
                    <a:pt x="781" y="0"/>
                    <a:pt x="694" y="32"/>
                    <a:pt x="631" y="95"/>
                  </a:cubicBezTo>
                  <a:lnTo>
                    <a:pt x="127" y="599"/>
                  </a:lnTo>
                  <a:cubicBezTo>
                    <a:pt x="1" y="725"/>
                    <a:pt x="1" y="977"/>
                    <a:pt x="127" y="1135"/>
                  </a:cubicBezTo>
                  <a:cubicBezTo>
                    <a:pt x="174" y="1182"/>
                    <a:pt x="261" y="1205"/>
                    <a:pt x="355" y="1205"/>
                  </a:cubicBezTo>
                  <a:cubicBezTo>
                    <a:pt x="450" y="1205"/>
                    <a:pt x="552" y="1182"/>
                    <a:pt x="631" y="1135"/>
                  </a:cubicBezTo>
                  <a:lnTo>
                    <a:pt x="1135" y="599"/>
                  </a:lnTo>
                  <a:cubicBezTo>
                    <a:pt x="1261" y="504"/>
                    <a:pt x="1261" y="252"/>
                    <a:pt x="1135" y="95"/>
                  </a:cubicBezTo>
                  <a:cubicBezTo>
                    <a:pt x="1056" y="32"/>
                    <a:pt x="962" y="0"/>
                    <a:pt x="871" y="0"/>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sp>
          <p:nvSpPr>
            <p:cNvPr id="15" name="Google Shape;5389;p51">
              <a:extLst>
                <a:ext uri="{FF2B5EF4-FFF2-40B4-BE49-F238E27FC236}">
                  <a16:creationId xmlns:a16="http://schemas.microsoft.com/office/drawing/2014/main" id="{E3940120-6281-49A0-A298-354076953F51}"/>
                </a:ext>
              </a:extLst>
            </p:cNvPr>
            <p:cNvSpPr/>
            <p:nvPr/>
          </p:nvSpPr>
          <p:spPr>
            <a:xfrm>
              <a:off x="-49520825" y="2421550"/>
              <a:ext cx="35475" cy="18125"/>
            </a:xfrm>
            <a:custGeom>
              <a:avLst/>
              <a:gdLst/>
              <a:ahLst/>
              <a:cxnLst/>
              <a:rect l="l" t="t" r="r" b="b"/>
              <a:pathLst>
                <a:path w="1419" h="725" extrusionOk="0">
                  <a:moveTo>
                    <a:pt x="347" y="0"/>
                  </a:moveTo>
                  <a:cubicBezTo>
                    <a:pt x="158" y="0"/>
                    <a:pt x="1" y="158"/>
                    <a:pt x="1" y="378"/>
                  </a:cubicBezTo>
                  <a:cubicBezTo>
                    <a:pt x="1" y="567"/>
                    <a:pt x="158" y="725"/>
                    <a:pt x="347" y="725"/>
                  </a:cubicBezTo>
                  <a:lnTo>
                    <a:pt x="1072" y="725"/>
                  </a:lnTo>
                  <a:cubicBezTo>
                    <a:pt x="1261" y="725"/>
                    <a:pt x="1418" y="567"/>
                    <a:pt x="1418" y="378"/>
                  </a:cubicBezTo>
                  <a:cubicBezTo>
                    <a:pt x="1418" y="158"/>
                    <a:pt x="1261" y="0"/>
                    <a:pt x="1072" y="0"/>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sp>
          <p:nvSpPr>
            <p:cNvPr id="16" name="Google Shape;5390;p51">
              <a:extLst>
                <a:ext uri="{FF2B5EF4-FFF2-40B4-BE49-F238E27FC236}">
                  <a16:creationId xmlns:a16="http://schemas.microsoft.com/office/drawing/2014/main" id="{6F8FC518-F1CE-4F25-8E13-903EA0D37607}"/>
                </a:ext>
              </a:extLst>
            </p:cNvPr>
            <p:cNvSpPr/>
            <p:nvPr/>
          </p:nvSpPr>
          <p:spPr>
            <a:xfrm>
              <a:off x="-49519250" y="2362475"/>
              <a:ext cx="31525" cy="31325"/>
            </a:xfrm>
            <a:custGeom>
              <a:avLst/>
              <a:gdLst/>
              <a:ahLst/>
              <a:cxnLst/>
              <a:rect l="l" t="t" r="r" b="b"/>
              <a:pathLst>
                <a:path w="1261" h="1253" extrusionOk="0">
                  <a:moveTo>
                    <a:pt x="906" y="0"/>
                  </a:moveTo>
                  <a:cubicBezTo>
                    <a:pt x="812" y="0"/>
                    <a:pt x="709" y="32"/>
                    <a:pt x="631" y="95"/>
                  </a:cubicBezTo>
                  <a:lnTo>
                    <a:pt x="127" y="599"/>
                  </a:lnTo>
                  <a:cubicBezTo>
                    <a:pt x="1" y="725"/>
                    <a:pt x="1" y="945"/>
                    <a:pt x="127" y="1134"/>
                  </a:cubicBezTo>
                  <a:cubicBezTo>
                    <a:pt x="190" y="1213"/>
                    <a:pt x="276" y="1253"/>
                    <a:pt x="367" y="1253"/>
                  </a:cubicBezTo>
                  <a:cubicBezTo>
                    <a:pt x="457" y="1253"/>
                    <a:pt x="552" y="1213"/>
                    <a:pt x="631" y="1134"/>
                  </a:cubicBezTo>
                  <a:lnTo>
                    <a:pt x="1135" y="599"/>
                  </a:lnTo>
                  <a:cubicBezTo>
                    <a:pt x="1261" y="473"/>
                    <a:pt x="1261" y="252"/>
                    <a:pt x="1135" y="95"/>
                  </a:cubicBezTo>
                  <a:cubicBezTo>
                    <a:pt x="1088" y="32"/>
                    <a:pt x="1001" y="0"/>
                    <a:pt x="906" y="0"/>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sp>
          <p:nvSpPr>
            <p:cNvPr id="17" name="Google Shape;5391;p51">
              <a:extLst>
                <a:ext uri="{FF2B5EF4-FFF2-40B4-BE49-F238E27FC236}">
                  <a16:creationId xmlns:a16="http://schemas.microsoft.com/office/drawing/2014/main" id="{76A4D1C2-F59B-48AC-8101-CBA46952FA71}"/>
                </a:ext>
              </a:extLst>
            </p:cNvPr>
            <p:cNvSpPr/>
            <p:nvPr/>
          </p:nvSpPr>
          <p:spPr>
            <a:xfrm>
              <a:off x="-49519250" y="2468800"/>
              <a:ext cx="31525" cy="30150"/>
            </a:xfrm>
            <a:custGeom>
              <a:avLst/>
              <a:gdLst/>
              <a:ahLst/>
              <a:cxnLst/>
              <a:rect l="l" t="t" r="r" b="b"/>
              <a:pathLst>
                <a:path w="1261" h="1206" extrusionOk="0">
                  <a:moveTo>
                    <a:pt x="391" y="0"/>
                  </a:moveTo>
                  <a:cubicBezTo>
                    <a:pt x="300" y="0"/>
                    <a:pt x="205" y="32"/>
                    <a:pt x="127" y="95"/>
                  </a:cubicBezTo>
                  <a:cubicBezTo>
                    <a:pt x="1" y="221"/>
                    <a:pt x="1" y="441"/>
                    <a:pt x="127" y="599"/>
                  </a:cubicBezTo>
                  <a:lnTo>
                    <a:pt x="631" y="1135"/>
                  </a:lnTo>
                  <a:cubicBezTo>
                    <a:pt x="694" y="1182"/>
                    <a:pt x="780" y="1205"/>
                    <a:pt x="871" y="1205"/>
                  </a:cubicBezTo>
                  <a:cubicBezTo>
                    <a:pt x="962" y="1205"/>
                    <a:pt x="1056" y="1182"/>
                    <a:pt x="1135" y="1135"/>
                  </a:cubicBezTo>
                  <a:cubicBezTo>
                    <a:pt x="1261" y="1009"/>
                    <a:pt x="1261" y="756"/>
                    <a:pt x="1135" y="599"/>
                  </a:cubicBezTo>
                  <a:lnTo>
                    <a:pt x="631" y="95"/>
                  </a:lnTo>
                  <a:cubicBezTo>
                    <a:pt x="568" y="32"/>
                    <a:pt x="481" y="0"/>
                    <a:pt x="391" y="0"/>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grpSp>
      <p:grpSp>
        <p:nvGrpSpPr>
          <p:cNvPr id="18" name="Google Shape;6277;p53">
            <a:extLst>
              <a:ext uri="{FF2B5EF4-FFF2-40B4-BE49-F238E27FC236}">
                <a16:creationId xmlns:a16="http://schemas.microsoft.com/office/drawing/2014/main" id="{CB774D45-C07D-4820-B752-FD9339767B0C}"/>
              </a:ext>
            </a:extLst>
          </p:cNvPr>
          <p:cNvGrpSpPr/>
          <p:nvPr/>
        </p:nvGrpSpPr>
        <p:grpSpPr>
          <a:xfrm>
            <a:off x="1848618" y="836577"/>
            <a:ext cx="451372" cy="445375"/>
            <a:chOff x="-34421275" y="2631050"/>
            <a:chExt cx="295375" cy="291450"/>
          </a:xfrm>
        </p:grpSpPr>
        <p:sp>
          <p:nvSpPr>
            <p:cNvPr id="19" name="Google Shape;6278;p53">
              <a:extLst>
                <a:ext uri="{FF2B5EF4-FFF2-40B4-BE49-F238E27FC236}">
                  <a16:creationId xmlns:a16="http://schemas.microsoft.com/office/drawing/2014/main" id="{D7C8FEC6-D7E6-4398-BCDF-A1FAE2C35ADA}"/>
                </a:ext>
              </a:extLst>
            </p:cNvPr>
            <p:cNvSpPr/>
            <p:nvPr/>
          </p:nvSpPr>
          <p:spPr>
            <a:xfrm>
              <a:off x="-34421275" y="2639125"/>
              <a:ext cx="288275" cy="283375"/>
            </a:xfrm>
            <a:custGeom>
              <a:avLst/>
              <a:gdLst/>
              <a:ahLst/>
              <a:cxnLst/>
              <a:rect l="l" t="t" r="r" b="b"/>
              <a:pathLst>
                <a:path w="11531" h="11335" extrusionOk="0">
                  <a:moveTo>
                    <a:pt x="5592" y="717"/>
                  </a:moveTo>
                  <a:cubicBezTo>
                    <a:pt x="5679" y="717"/>
                    <a:pt x="5766" y="749"/>
                    <a:pt x="5829" y="812"/>
                  </a:cubicBezTo>
                  <a:lnTo>
                    <a:pt x="10680" y="5663"/>
                  </a:lnTo>
                  <a:cubicBezTo>
                    <a:pt x="10775" y="5758"/>
                    <a:pt x="10775" y="6010"/>
                    <a:pt x="10680" y="6136"/>
                  </a:cubicBezTo>
                  <a:cubicBezTo>
                    <a:pt x="10617" y="6183"/>
                    <a:pt x="10523" y="6207"/>
                    <a:pt x="10432" y="6207"/>
                  </a:cubicBezTo>
                  <a:cubicBezTo>
                    <a:pt x="10342" y="6207"/>
                    <a:pt x="10255" y="6183"/>
                    <a:pt x="10208" y="6136"/>
                  </a:cubicBezTo>
                  <a:lnTo>
                    <a:pt x="5356" y="1284"/>
                  </a:lnTo>
                  <a:cubicBezTo>
                    <a:pt x="5230" y="1158"/>
                    <a:pt x="5230" y="938"/>
                    <a:pt x="5356" y="812"/>
                  </a:cubicBezTo>
                  <a:cubicBezTo>
                    <a:pt x="5419" y="749"/>
                    <a:pt x="5506" y="717"/>
                    <a:pt x="5592" y="717"/>
                  </a:cubicBezTo>
                  <a:close/>
                  <a:moveTo>
                    <a:pt x="8444" y="7239"/>
                  </a:moveTo>
                  <a:lnTo>
                    <a:pt x="8538" y="7396"/>
                  </a:lnTo>
                  <a:cubicBezTo>
                    <a:pt x="8696" y="7554"/>
                    <a:pt x="8664" y="7806"/>
                    <a:pt x="8475" y="7932"/>
                  </a:cubicBezTo>
                  <a:lnTo>
                    <a:pt x="5923" y="9223"/>
                  </a:lnTo>
                  <a:cubicBezTo>
                    <a:pt x="5873" y="9261"/>
                    <a:pt x="5819" y="9278"/>
                    <a:pt x="5763" y="9278"/>
                  </a:cubicBezTo>
                  <a:cubicBezTo>
                    <a:pt x="5678" y="9278"/>
                    <a:pt x="5590" y="9237"/>
                    <a:pt x="5514" y="9160"/>
                  </a:cubicBezTo>
                  <a:lnTo>
                    <a:pt x="5230" y="8877"/>
                  </a:lnTo>
                  <a:cubicBezTo>
                    <a:pt x="6301" y="8089"/>
                    <a:pt x="7341" y="7617"/>
                    <a:pt x="8444" y="7239"/>
                  </a:cubicBezTo>
                  <a:close/>
                  <a:moveTo>
                    <a:pt x="5230" y="2198"/>
                  </a:moveTo>
                  <a:lnTo>
                    <a:pt x="9294" y="6230"/>
                  </a:lnTo>
                  <a:cubicBezTo>
                    <a:pt x="7908" y="6703"/>
                    <a:pt x="5797" y="7270"/>
                    <a:pt x="3560" y="9381"/>
                  </a:cubicBezTo>
                  <a:lnTo>
                    <a:pt x="2080" y="7932"/>
                  </a:lnTo>
                  <a:cubicBezTo>
                    <a:pt x="3340" y="6608"/>
                    <a:pt x="4285" y="5033"/>
                    <a:pt x="4852" y="3395"/>
                  </a:cubicBezTo>
                  <a:lnTo>
                    <a:pt x="5230" y="2198"/>
                  </a:lnTo>
                  <a:close/>
                  <a:moveTo>
                    <a:pt x="1138" y="8089"/>
                  </a:moveTo>
                  <a:cubicBezTo>
                    <a:pt x="1229" y="8089"/>
                    <a:pt x="1323" y="8121"/>
                    <a:pt x="1386" y="8184"/>
                  </a:cubicBezTo>
                  <a:lnTo>
                    <a:pt x="3308" y="10105"/>
                  </a:lnTo>
                  <a:cubicBezTo>
                    <a:pt x="3434" y="10231"/>
                    <a:pt x="3434" y="10452"/>
                    <a:pt x="3308" y="10578"/>
                  </a:cubicBezTo>
                  <a:cubicBezTo>
                    <a:pt x="3245" y="10641"/>
                    <a:pt x="3159" y="10673"/>
                    <a:pt x="3072" y="10673"/>
                  </a:cubicBezTo>
                  <a:cubicBezTo>
                    <a:pt x="2985" y="10673"/>
                    <a:pt x="2899" y="10641"/>
                    <a:pt x="2836" y="10578"/>
                  </a:cubicBezTo>
                  <a:lnTo>
                    <a:pt x="914" y="8656"/>
                  </a:lnTo>
                  <a:cubicBezTo>
                    <a:pt x="788" y="8530"/>
                    <a:pt x="788" y="8278"/>
                    <a:pt x="914" y="8184"/>
                  </a:cubicBezTo>
                  <a:cubicBezTo>
                    <a:pt x="961" y="8121"/>
                    <a:pt x="1048" y="8089"/>
                    <a:pt x="1138" y="8089"/>
                  </a:cubicBezTo>
                  <a:close/>
                  <a:moveTo>
                    <a:pt x="5565" y="0"/>
                  </a:moveTo>
                  <a:cubicBezTo>
                    <a:pt x="5301" y="0"/>
                    <a:pt x="5041" y="103"/>
                    <a:pt x="4852" y="307"/>
                  </a:cubicBezTo>
                  <a:cubicBezTo>
                    <a:pt x="4474" y="654"/>
                    <a:pt x="4442" y="1158"/>
                    <a:pt x="4694" y="1568"/>
                  </a:cubicBezTo>
                  <a:lnTo>
                    <a:pt x="4159" y="3143"/>
                  </a:lnTo>
                  <a:cubicBezTo>
                    <a:pt x="3655" y="4655"/>
                    <a:pt x="2710" y="6199"/>
                    <a:pt x="1575" y="7428"/>
                  </a:cubicBezTo>
                  <a:cubicBezTo>
                    <a:pt x="1422" y="7357"/>
                    <a:pt x="1259" y="7321"/>
                    <a:pt x="1100" y="7321"/>
                  </a:cubicBezTo>
                  <a:cubicBezTo>
                    <a:pt x="834" y="7321"/>
                    <a:pt x="575" y="7420"/>
                    <a:pt x="378" y="7617"/>
                  </a:cubicBezTo>
                  <a:cubicBezTo>
                    <a:pt x="0" y="8026"/>
                    <a:pt x="0" y="8688"/>
                    <a:pt x="378" y="9066"/>
                  </a:cubicBezTo>
                  <a:lnTo>
                    <a:pt x="2363" y="11051"/>
                  </a:lnTo>
                  <a:cubicBezTo>
                    <a:pt x="2552" y="11240"/>
                    <a:pt x="2820" y="11334"/>
                    <a:pt x="3088" y="11334"/>
                  </a:cubicBezTo>
                  <a:cubicBezTo>
                    <a:pt x="3356" y="11334"/>
                    <a:pt x="3623" y="11240"/>
                    <a:pt x="3812" y="11051"/>
                  </a:cubicBezTo>
                  <a:cubicBezTo>
                    <a:pt x="4127" y="10736"/>
                    <a:pt x="4222" y="10263"/>
                    <a:pt x="4001" y="9853"/>
                  </a:cubicBezTo>
                  <a:cubicBezTo>
                    <a:pt x="4222" y="9664"/>
                    <a:pt x="4442" y="9475"/>
                    <a:pt x="4694" y="9286"/>
                  </a:cubicBezTo>
                  <a:lnTo>
                    <a:pt x="5041" y="9633"/>
                  </a:lnTo>
                  <a:cubicBezTo>
                    <a:pt x="5238" y="9830"/>
                    <a:pt x="5496" y="9928"/>
                    <a:pt x="5755" y="9928"/>
                  </a:cubicBezTo>
                  <a:cubicBezTo>
                    <a:pt x="5910" y="9928"/>
                    <a:pt x="6065" y="9893"/>
                    <a:pt x="6207" y="9822"/>
                  </a:cubicBezTo>
                  <a:lnTo>
                    <a:pt x="8790" y="8530"/>
                  </a:lnTo>
                  <a:cubicBezTo>
                    <a:pt x="9357" y="8215"/>
                    <a:pt x="9515" y="7459"/>
                    <a:pt x="9137" y="6986"/>
                  </a:cubicBezTo>
                  <a:lnTo>
                    <a:pt x="9893" y="6766"/>
                  </a:lnTo>
                  <a:cubicBezTo>
                    <a:pt x="10050" y="6858"/>
                    <a:pt x="10229" y="6906"/>
                    <a:pt x="10412" y="6906"/>
                  </a:cubicBezTo>
                  <a:cubicBezTo>
                    <a:pt x="10668" y="6906"/>
                    <a:pt x="10932" y="6811"/>
                    <a:pt x="11153" y="6608"/>
                  </a:cubicBezTo>
                  <a:cubicBezTo>
                    <a:pt x="11531" y="6199"/>
                    <a:pt x="11531" y="5537"/>
                    <a:pt x="11153" y="5128"/>
                  </a:cubicBezTo>
                  <a:lnTo>
                    <a:pt x="6301" y="307"/>
                  </a:lnTo>
                  <a:cubicBezTo>
                    <a:pt x="6096" y="103"/>
                    <a:pt x="5829" y="0"/>
                    <a:pt x="556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0" name="Google Shape;6279;p53">
              <a:extLst>
                <a:ext uri="{FF2B5EF4-FFF2-40B4-BE49-F238E27FC236}">
                  <a16:creationId xmlns:a16="http://schemas.microsoft.com/office/drawing/2014/main" id="{EBDF553F-57F8-482E-9E03-FD6B6A5789C0}"/>
                </a:ext>
              </a:extLst>
            </p:cNvPr>
            <p:cNvSpPr/>
            <p:nvPr/>
          </p:nvSpPr>
          <p:spPr>
            <a:xfrm>
              <a:off x="-34181850" y="2644625"/>
              <a:ext cx="41775" cy="41575"/>
            </a:xfrm>
            <a:custGeom>
              <a:avLst/>
              <a:gdLst/>
              <a:ahLst/>
              <a:cxnLst/>
              <a:rect l="l" t="t" r="r" b="b"/>
              <a:pathLst>
                <a:path w="1671" h="1663" extrusionOk="0">
                  <a:moveTo>
                    <a:pt x="1328" y="1"/>
                  </a:moveTo>
                  <a:cubicBezTo>
                    <a:pt x="1237" y="1"/>
                    <a:pt x="1151" y="40"/>
                    <a:pt x="1103" y="119"/>
                  </a:cubicBezTo>
                  <a:lnTo>
                    <a:pt x="95" y="1096"/>
                  </a:lnTo>
                  <a:cubicBezTo>
                    <a:pt x="1" y="1222"/>
                    <a:pt x="1" y="1442"/>
                    <a:pt x="95" y="1568"/>
                  </a:cubicBezTo>
                  <a:cubicBezTo>
                    <a:pt x="158" y="1631"/>
                    <a:pt x="253" y="1663"/>
                    <a:pt x="343" y="1663"/>
                  </a:cubicBezTo>
                  <a:cubicBezTo>
                    <a:pt x="434" y="1663"/>
                    <a:pt x="521" y="1631"/>
                    <a:pt x="568" y="1568"/>
                  </a:cubicBezTo>
                  <a:lnTo>
                    <a:pt x="1576" y="592"/>
                  </a:lnTo>
                  <a:cubicBezTo>
                    <a:pt x="1671" y="466"/>
                    <a:pt x="1671" y="213"/>
                    <a:pt x="1576" y="119"/>
                  </a:cubicBezTo>
                  <a:cubicBezTo>
                    <a:pt x="1513" y="40"/>
                    <a:pt x="1418" y="1"/>
                    <a:pt x="132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1" name="Google Shape;6280;p53">
              <a:extLst>
                <a:ext uri="{FF2B5EF4-FFF2-40B4-BE49-F238E27FC236}">
                  <a16:creationId xmlns:a16="http://schemas.microsoft.com/office/drawing/2014/main" id="{F4AE6924-043C-4ECB-A724-EDAA9A343B50}"/>
                </a:ext>
              </a:extLst>
            </p:cNvPr>
            <p:cNvSpPr/>
            <p:nvPr/>
          </p:nvSpPr>
          <p:spPr>
            <a:xfrm>
              <a:off x="-34217275" y="2631050"/>
              <a:ext cx="17350" cy="41775"/>
            </a:xfrm>
            <a:custGeom>
              <a:avLst/>
              <a:gdLst/>
              <a:ahLst/>
              <a:cxnLst/>
              <a:rect l="l" t="t" r="r" b="b"/>
              <a:pathLst>
                <a:path w="694" h="1671" extrusionOk="0">
                  <a:moveTo>
                    <a:pt x="347" y="0"/>
                  </a:moveTo>
                  <a:cubicBezTo>
                    <a:pt x="158" y="0"/>
                    <a:pt x="0" y="158"/>
                    <a:pt x="0" y="347"/>
                  </a:cubicBezTo>
                  <a:lnTo>
                    <a:pt x="0" y="1324"/>
                  </a:lnTo>
                  <a:cubicBezTo>
                    <a:pt x="0" y="1513"/>
                    <a:pt x="158" y="1670"/>
                    <a:pt x="347" y="1670"/>
                  </a:cubicBezTo>
                  <a:cubicBezTo>
                    <a:pt x="536" y="1670"/>
                    <a:pt x="693" y="1513"/>
                    <a:pt x="693" y="1324"/>
                  </a:cubicBezTo>
                  <a:lnTo>
                    <a:pt x="693" y="347"/>
                  </a:lnTo>
                  <a:cubicBezTo>
                    <a:pt x="693" y="158"/>
                    <a:pt x="536" y="0"/>
                    <a:pt x="347"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2" name="Google Shape;6281;p53">
              <a:extLst>
                <a:ext uri="{FF2B5EF4-FFF2-40B4-BE49-F238E27FC236}">
                  <a16:creationId xmlns:a16="http://schemas.microsoft.com/office/drawing/2014/main" id="{0414854B-B474-4D79-8D63-DF29EA44A23F}"/>
                </a:ext>
              </a:extLst>
            </p:cNvPr>
            <p:cNvSpPr/>
            <p:nvPr/>
          </p:nvSpPr>
          <p:spPr>
            <a:xfrm>
              <a:off x="-34168450" y="2704300"/>
              <a:ext cx="42550" cy="18125"/>
            </a:xfrm>
            <a:custGeom>
              <a:avLst/>
              <a:gdLst/>
              <a:ahLst/>
              <a:cxnLst/>
              <a:rect l="l" t="t" r="r" b="b"/>
              <a:pathLst>
                <a:path w="1702" h="725" extrusionOk="0">
                  <a:moveTo>
                    <a:pt x="347" y="0"/>
                  </a:moveTo>
                  <a:cubicBezTo>
                    <a:pt x="158" y="0"/>
                    <a:pt x="0" y="158"/>
                    <a:pt x="0" y="378"/>
                  </a:cubicBezTo>
                  <a:cubicBezTo>
                    <a:pt x="0" y="567"/>
                    <a:pt x="158" y="725"/>
                    <a:pt x="347" y="725"/>
                  </a:cubicBezTo>
                  <a:lnTo>
                    <a:pt x="1355" y="725"/>
                  </a:lnTo>
                  <a:cubicBezTo>
                    <a:pt x="1544" y="725"/>
                    <a:pt x="1702" y="567"/>
                    <a:pt x="1702" y="378"/>
                  </a:cubicBezTo>
                  <a:cubicBezTo>
                    <a:pt x="1670" y="158"/>
                    <a:pt x="1544" y="0"/>
                    <a:pt x="135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273842853"/>
      </p:ext>
    </p:extLst>
  </p:cSld>
  <p:clrMapOvr>
    <a:masterClrMapping/>
  </p:clrMapOvr>
  <mc:AlternateContent xmlns:mc="http://schemas.openxmlformats.org/markup-compatibility/2006" xmlns:p14="http://schemas.microsoft.com/office/powerpoint/2010/main">
    <mc:Choice Requires="p14">
      <p:transition p14:dur="10" advTm="106658"/>
    </mc:Choice>
    <mc:Fallback xmlns="">
      <p:transition advTm="106658"/>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05850" y="167354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483657" y="1940213"/>
            <a:ext cx="9652557" cy="4061946"/>
          </a:xfrm>
          <a:prstGeom prst="rect">
            <a:avLst/>
          </a:prstGeom>
          <a:noFill/>
        </p:spPr>
        <p:txBody>
          <a:bodyPr wrap="square" rtlCol="0">
            <a:spAutoFit/>
          </a:bodyPr>
          <a:lstStyle/>
          <a:p>
            <a:pPr algn="just" rtl="1">
              <a:lnSpc>
                <a:spcPct val="150000"/>
              </a:lnSpc>
              <a:spcAft>
                <a:spcPts val="1800"/>
              </a:spcAft>
            </a:pPr>
            <a:r>
              <a:rPr lang="ar-SA" dirty="0">
                <a:latin typeface="Alexandria Light" pitchFamily="2" charset="-78"/>
                <a:cs typeface="Alexandria Light" pitchFamily="2" charset="-78"/>
              </a:rPr>
              <a:t>4- المرونة التعليمية؛ من خلال تقنية </a:t>
            </a:r>
            <a:r>
              <a:rPr lang="ar-SA" dirty="0" err="1">
                <a:latin typeface="Alexandria Light" pitchFamily="2" charset="-78"/>
                <a:cs typeface="Alexandria Light" pitchFamily="2" charset="-78"/>
              </a:rPr>
              <a:t>الإنفوجرافيك</a:t>
            </a:r>
            <a:r>
              <a:rPr lang="ar-SA" dirty="0">
                <a:latin typeface="Alexandria Light" pitchFamily="2" charset="-78"/>
                <a:cs typeface="Alexandria Light" pitchFamily="2" charset="-78"/>
              </a:rPr>
              <a:t> تتحقق المرونة الكافية لمقابلة الاحتياجات الفردية وأنماط التعلم لدى المتعلمين باختلاف مستوياتهم وأعمارهم، وقدراتهم فلكل مرحلة تعليمية يتم استخدام </a:t>
            </a:r>
            <a:r>
              <a:rPr lang="ar-SA" dirty="0" err="1">
                <a:latin typeface="Alexandria Light" pitchFamily="2" charset="-78"/>
                <a:cs typeface="Alexandria Light" pitchFamily="2" charset="-78"/>
              </a:rPr>
              <a:t>إنفوجرافيك</a:t>
            </a:r>
            <a:r>
              <a:rPr lang="ar-SA" dirty="0">
                <a:latin typeface="Alexandria Light" pitchFamily="2" charset="-78"/>
                <a:cs typeface="Alexandria Light" pitchFamily="2" charset="-78"/>
              </a:rPr>
              <a:t> ملائم للمرحلة التعليمية.</a:t>
            </a:r>
          </a:p>
          <a:p>
            <a:pPr algn="just" rtl="1">
              <a:lnSpc>
                <a:spcPct val="150000"/>
              </a:lnSpc>
              <a:spcAft>
                <a:spcPts val="1800"/>
              </a:spcAft>
            </a:pPr>
            <a:r>
              <a:rPr lang="ar-SA" dirty="0">
                <a:latin typeface="Alexandria Light" pitchFamily="2" charset="-78"/>
                <a:cs typeface="Alexandria Light" pitchFamily="2" charset="-78"/>
              </a:rPr>
              <a:t>5- يحقق الرضا عن التعليم؛ إذ يستطيع المتعلم من خلال هذه التقنية التواصل مع برامج الإنترنت لتدعيم المعلومات وزيادة التحصيل، فزيادة رضا المتعلم عن التعلم.</a:t>
            </a:r>
          </a:p>
          <a:p>
            <a:pPr algn="just" rtl="1">
              <a:lnSpc>
                <a:spcPct val="150000"/>
              </a:lnSpc>
              <a:spcAft>
                <a:spcPts val="1800"/>
              </a:spcAft>
            </a:pPr>
            <a:r>
              <a:rPr lang="ar-SA" dirty="0">
                <a:latin typeface="Alexandria Light" pitchFamily="2" charset="-78"/>
                <a:cs typeface="Alexandria Light" pitchFamily="2" charset="-78"/>
              </a:rPr>
              <a:t>6- إتقان المهارات العملية؛ من خلال تقنية </a:t>
            </a:r>
            <a:r>
              <a:rPr lang="ar-SA" dirty="0" err="1">
                <a:latin typeface="Alexandria Light" pitchFamily="2" charset="-78"/>
                <a:cs typeface="Alexandria Light" pitchFamily="2" charset="-78"/>
              </a:rPr>
              <a:t>الإنفوجرافيك</a:t>
            </a:r>
            <a:r>
              <a:rPr lang="ar-SA" dirty="0">
                <a:latin typeface="Alexandria Light" pitchFamily="2" charset="-78"/>
                <a:cs typeface="Alexandria Light" pitchFamily="2" charset="-78"/>
              </a:rPr>
              <a:t> يمكن تقديم الكثير عن الموضوعات العلمية والمهارات التي يصعب تدريسها تقليدياً أو إلكترونياً بالكامل، وبصفة خاصة المهارات العملية.</a:t>
            </a:r>
          </a:p>
          <a:p>
            <a:pPr marL="342900" indent="-342900" algn="just" rtl="1">
              <a:lnSpc>
                <a:spcPct val="150000"/>
              </a:lnSpc>
              <a:spcAft>
                <a:spcPts val="1800"/>
              </a:spcAft>
              <a:buFont typeface="+mj-lt"/>
              <a:buAutoNum type="arabicPeriod"/>
            </a:pPr>
            <a:endParaRPr lang="ar-SA" dirty="0">
              <a:latin typeface="Alexandria Light" pitchFamily="2" charset="-78"/>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مربع نص 7">
            <a:extLst>
              <a:ext uri="{FF2B5EF4-FFF2-40B4-BE49-F238E27FC236}">
                <a16:creationId xmlns:a16="http://schemas.microsoft.com/office/drawing/2014/main" id="{E5BC0935-C76B-465E-B45D-9AD995193026}"/>
              </a:ext>
            </a:extLst>
          </p:cNvPr>
          <p:cNvSpPr txBox="1"/>
          <p:nvPr/>
        </p:nvSpPr>
        <p:spPr>
          <a:xfrm>
            <a:off x="1644536" y="1039685"/>
            <a:ext cx="6097904" cy="409086"/>
          </a:xfrm>
          <a:prstGeom prst="rect">
            <a:avLst/>
          </a:prstGeom>
          <a:noFill/>
        </p:spPr>
        <p:txBody>
          <a:bodyPr wrap="square">
            <a:spAutoFit/>
          </a:bodyPr>
          <a:lstStyle/>
          <a:p>
            <a:pPr marR="0" lvl="0" algn="ctr" rtl="1">
              <a:lnSpc>
                <a:spcPct val="125000"/>
              </a:lnSpc>
              <a:spcBef>
                <a:spcPts val="600"/>
              </a:spcBef>
              <a:spcAft>
                <a:spcPts val="600"/>
              </a:spcAft>
            </a:pPr>
            <a:r>
              <a:rPr lang="ar-SA" b="1" dirty="0">
                <a:latin typeface="Alexandria Medium" pitchFamily="2" charset="-78"/>
                <a:ea typeface="Calibri" panose="020F0502020204030204" pitchFamily="34" charset="0"/>
                <a:cs typeface="Alexandria Medium" pitchFamily="2" charset="-78"/>
              </a:rPr>
              <a:t>أهمية </a:t>
            </a:r>
            <a:r>
              <a:rPr lang="ar-SA" b="1" dirty="0" err="1">
                <a:latin typeface="Alexandria Medium" pitchFamily="2" charset="-78"/>
                <a:ea typeface="Calibri" panose="020F0502020204030204" pitchFamily="34" charset="0"/>
                <a:cs typeface="Alexandria Medium" pitchFamily="2" charset="-78"/>
              </a:rPr>
              <a:t>الإنفوجرافيك</a:t>
            </a:r>
            <a:r>
              <a:rPr lang="ar-SA" b="1" dirty="0">
                <a:latin typeface="Alexandria Medium" pitchFamily="2" charset="-78"/>
                <a:ea typeface="Calibri" panose="020F0502020204030204" pitchFamily="34" charset="0"/>
                <a:cs typeface="Alexandria Medium" pitchFamily="2" charset="-78"/>
              </a:rPr>
              <a:t> في التعليم</a:t>
            </a:r>
            <a:endParaRPr lang="en-US" sz="1800" b="1" dirty="0">
              <a:effectLst/>
              <a:latin typeface="Alexandria Medium" pitchFamily="2" charset="-78"/>
              <a:ea typeface="Times New Roman" panose="02020603050405020304" pitchFamily="18" charset="0"/>
              <a:cs typeface="Alexandria Medium" pitchFamily="2" charset="-78"/>
            </a:endParaRPr>
          </a:p>
        </p:txBody>
      </p:sp>
      <p:grpSp>
        <p:nvGrpSpPr>
          <p:cNvPr id="10" name="Google Shape;5384;p51">
            <a:extLst>
              <a:ext uri="{FF2B5EF4-FFF2-40B4-BE49-F238E27FC236}">
                <a16:creationId xmlns:a16="http://schemas.microsoft.com/office/drawing/2014/main" id="{16F28CEC-603A-432F-8CBD-D7895EE67E72}"/>
              </a:ext>
            </a:extLst>
          </p:cNvPr>
          <p:cNvGrpSpPr/>
          <p:nvPr/>
        </p:nvGrpSpPr>
        <p:grpSpPr>
          <a:xfrm>
            <a:off x="1121940" y="3127240"/>
            <a:ext cx="443607" cy="441469"/>
            <a:chOff x="-49786250" y="2316650"/>
            <a:chExt cx="300900" cy="299450"/>
          </a:xfrm>
          <a:solidFill>
            <a:schemeClr val="accent4"/>
          </a:solidFill>
        </p:grpSpPr>
        <p:sp>
          <p:nvSpPr>
            <p:cNvPr id="11" name="Google Shape;5385;p51">
              <a:extLst>
                <a:ext uri="{FF2B5EF4-FFF2-40B4-BE49-F238E27FC236}">
                  <a16:creationId xmlns:a16="http://schemas.microsoft.com/office/drawing/2014/main" id="{2C6C7BDB-275C-42D6-B765-8DEFCEEAE79D}"/>
                </a:ext>
              </a:extLst>
            </p:cNvPr>
            <p:cNvSpPr/>
            <p:nvPr/>
          </p:nvSpPr>
          <p:spPr>
            <a:xfrm>
              <a:off x="-49746875" y="2316650"/>
              <a:ext cx="217400" cy="299450"/>
            </a:xfrm>
            <a:custGeom>
              <a:avLst/>
              <a:gdLst/>
              <a:ahLst/>
              <a:cxnLst/>
              <a:rect l="l" t="t" r="r" b="b"/>
              <a:pathLst>
                <a:path w="8696" h="11978" extrusionOk="0">
                  <a:moveTo>
                    <a:pt x="4411" y="3944"/>
                  </a:moveTo>
                  <a:lnTo>
                    <a:pt x="5010" y="5110"/>
                  </a:lnTo>
                  <a:cubicBezTo>
                    <a:pt x="4837" y="5188"/>
                    <a:pt x="4640" y="5228"/>
                    <a:pt x="4439" y="5228"/>
                  </a:cubicBezTo>
                  <a:cubicBezTo>
                    <a:pt x="4238" y="5228"/>
                    <a:pt x="4033" y="5188"/>
                    <a:pt x="3844" y="5110"/>
                  </a:cubicBezTo>
                  <a:lnTo>
                    <a:pt x="4411" y="3944"/>
                  </a:lnTo>
                  <a:close/>
                  <a:moveTo>
                    <a:pt x="5136" y="5834"/>
                  </a:moveTo>
                  <a:lnTo>
                    <a:pt x="5136" y="8418"/>
                  </a:lnTo>
                  <a:lnTo>
                    <a:pt x="3718" y="8418"/>
                  </a:lnTo>
                  <a:lnTo>
                    <a:pt x="3718" y="5834"/>
                  </a:lnTo>
                  <a:cubicBezTo>
                    <a:pt x="3939" y="5897"/>
                    <a:pt x="4191" y="5960"/>
                    <a:pt x="4411" y="5960"/>
                  </a:cubicBezTo>
                  <a:cubicBezTo>
                    <a:pt x="4663" y="5960"/>
                    <a:pt x="4884" y="5897"/>
                    <a:pt x="5136" y="5834"/>
                  </a:cubicBezTo>
                  <a:close/>
                  <a:moveTo>
                    <a:pt x="4390" y="657"/>
                  </a:moveTo>
                  <a:cubicBezTo>
                    <a:pt x="5196" y="657"/>
                    <a:pt x="5982" y="942"/>
                    <a:pt x="6617" y="1455"/>
                  </a:cubicBezTo>
                  <a:cubicBezTo>
                    <a:pt x="7467" y="2117"/>
                    <a:pt x="7940" y="3156"/>
                    <a:pt x="7940" y="4196"/>
                  </a:cubicBezTo>
                  <a:cubicBezTo>
                    <a:pt x="7940" y="5078"/>
                    <a:pt x="7625" y="5897"/>
                    <a:pt x="7058" y="6527"/>
                  </a:cubicBezTo>
                  <a:cubicBezTo>
                    <a:pt x="6585" y="7095"/>
                    <a:pt x="6270" y="7756"/>
                    <a:pt x="6207" y="8418"/>
                  </a:cubicBezTo>
                  <a:lnTo>
                    <a:pt x="5829" y="8418"/>
                  </a:lnTo>
                  <a:lnTo>
                    <a:pt x="5829" y="5267"/>
                  </a:lnTo>
                  <a:cubicBezTo>
                    <a:pt x="5829" y="5236"/>
                    <a:pt x="5829" y="5141"/>
                    <a:pt x="5798" y="5110"/>
                  </a:cubicBezTo>
                  <a:lnTo>
                    <a:pt x="4726" y="2999"/>
                  </a:lnTo>
                  <a:cubicBezTo>
                    <a:pt x="4663" y="2873"/>
                    <a:pt x="4537" y="2778"/>
                    <a:pt x="4411" y="2778"/>
                  </a:cubicBezTo>
                  <a:cubicBezTo>
                    <a:pt x="4317" y="2778"/>
                    <a:pt x="4191" y="2873"/>
                    <a:pt x="4096" y="2999"/>
                  </a:cubicBezTo>
                  <a:lnTo>
                    <a:pt x="3057" y="5110"/>
                  </a:lnTo>
                  <a:cubicBezTo>
                    <a:pt x="2994" y="5141"/>
                    <a:pt x="2994" y="5236"/>
                    <a:pt x="2994" y="5267"/>
                  </a:cubicBezTo>
                  <a:lnTo>
                    <a:pt x="2994" y="8418"/>
                  </a:lnTo>
                  <a:lnTo>
                    <a:pt x="2647" y="8418"/>
                  </a:lnTo>
                  <a:cubicBezTo>
                    <a:pt x="2584" y="7756"/>
                    <a:pt x="2301" y="7095"/>
                    <a:pt x="1796" y="6527"/>
                  </a:cubicBezTo>
                  <a:cubicBezTo>
                    <a:pt x="1040" y="5708"/>
                    <a:pt x="757" y="4574"/>
                    <a:pt x="1009" y="3408"/>
                  </a:cubicBezTo>
                  <a:cubicBezTo>
                    <a:pt x="1261" y="2085"/>
                    <a:pt x="2332" y="1014"/>
                    <a:pt x="3687" y="731"/>
                  </a:cubicBezTo>
                  <a:cubicBezTo>
                    <a:pt x="3921" y="681"/>
                    <a:pt x="4156" y="657"/>
                    <a:pt x="4390" y="657"/>
                  </a:cubicBezTo>
                  <a:close/>
                  <a:moveTo>
                    <a:pt x="6207" y="9142"/>
                  </a:moveTo>
                  <a:lnTo>
                    <a:pt x="6207" y="9489"/>
                  </a:lnTo>
                  <a:cubicBezTo>
                    <a:pt x="6207" y="9678"/>
                    <a:pt x="6050" y="9835"/>
                    <a:pt x="5829" y="9835"/>
                  </a:cubicBezTo>
                  <a:lnTo>
                    <a:pt x="3057" y="9835"/>
                  </a:lnTo>
                  <a:cubicBezTo>
                    <a:pt x="2836" y="9835"/>
                    <a:pt x="2679" y="9678"/>
                    <a:pt x="2679" y="9489"/>
                  </a:cubicBezTo>
                  <a:lnTo>
                    <a:pt x="2679" y="9142"/>
                  </a:lnTo>
                  <a:close/>
                  <a:moveTo>
                    <a:pt x="5483" y="10529"/>
                  </a:moveTo>
                  <a:lnTo>
                    <a:pt x="5483" y="10907"/>
                  </a:lnTo>
                  <a:cubicBezTo>
                    <a:pt x="5483" y="11096"/>
                    <a:pt x="5325" y="11253"/>
                    <a:pt x="5136" y="11253"/>
                  </a:cubicBezTo>
                  <a:lnTo>
                    <a:pt x="3718" y="11253"/>
                  </a:lnTo>
                  <a:cubicBezTo>
                    <a:pt x="3529" y="11253"/>
                    <a:pt x="3372" y="11096"/>
                    <a:pt x="3372" y="10907"/>
                  </a:cubicBezTo>
                  <a:lnTo>
                    <a:pt x="3372" y="10529"/>
                  </a:lnTo>
                  <a:close/>
                  <a:moveTo>
                    <a:pt x="4318" y="0"/>
                  </a:moveTo>
                  <a:cubicBezTo>
                    <a:pt x="4056" y="0"/>
                    <a:pt x="3792" y="23"/>
                    <a:pt x="3529" y="69"/>
                  </a:cubicBezTo>
                  <a:cubicBezTo>
                    <a:pt x="1954" y="384"/>
                    <a:pt x="631" y="1707"/>
                    <a:pt x="284" y="3314"/>
                  </a:cubicBezTo>
                  <a:cubicBezTo>
                    <a:pt x="1" y="4637"/>
                    <a:pt x="379" y="6023"/>
                    <a:pt x="1261" y="7000"/>
                  </a:cubicBezTo>
                  <a:cubicBezTo>
                    <a:pt x="1702" y="7536"/>
                    <a:pt x="1986" y="8166"/>
                    <a:pt x="1986" y="8796"/>
                  </a:cubicBezTo>
                  <a:lnTo>
                    <a:pt x="1986" y="9489"/>
                  </a:lnTo>
                  <a:cubicBezTo>
                    <a:pt x="1986" y="9961"/>
                    <a:pt x="2269" y="10371"/>
                    <a:pt x="2679" y="10466"/>
                  </a:cubicBezTo>
                  <a:lnTo>
                    <a:pt x="2679" y="10907"/>
                  </a:lnTo>
                  <a:cubicBezTo>
                    <a:pt x="2679" y="11505"/>
                    <a:pt x="3151" y="11978"/>
                    <a:pt x="3750" y="11978"/>
                  </a:cubicBezTo>
                  <a:lnTo>
                    <a:pt x="5168" y="11978"/>
                  </a:lnTo>
                  <a:cubicBezTo>
                    <a:pt x="5766" y="11978"/>
                    <a:pt x="6239" y="11505"/>
                    <a:pt x="6239" y="10907"/>
                  </a:cubicBezTo>
                  <a:lnTo>
                    <a:pt x="6239" y="10466"/>
                  </a:lnTo>
                  <a:cubicBezTo>
                    <a:pt x="6617" y="10308"/>
                    <a:pt x="6963" y="9930"/>
                    <a:pt x="6963" y="9489"/>
                  </a:cubicBezTo>
                  <a:lnTo>
                    <a:pt x="6963" y="8796"/>
                  </a:lnTo>
                  <a:cubicBezTo>
                    <a:pt x="6963" y="8166"/>
                    <a:pt x="7184" y="7536"/>
                    <a:pt x="7656" y="6969"/>
                  </a:cubicBezTo>
                  <a:cubicBezTo>
                    <a:pt x="8318" y="6212"/>
                    <a:pt x="8696" y="5236"/>
                    <a:pt x="8696" y="4228"/>
                  </a:cubicBezTo>
                  <a:cubicBezTo>
                    <a:pt x="8633" y="2967"/>
                    <a:pt x="8097" y="1739"/>
                    <a:pt x="7058" y="951"/>
                  </a:cubicBezTo>
                  <a:cubicBezTo>
                    <a:pt x="6285" y="328"/>
                    <a:pt x="5314" y="0"/>
                    <a:pt x="4318" y="0"/>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sp>
          <p:nvSpPr>
            <p:cNvPr id="12" name="Google Shape;5386;p51">
              <a:extLst>
                <a:ext uri="{FF2B5EF4-FFF2-40B4-BE49-F238E27FC236}">
                  <a16:creationId xmlns:a16="http://schemas.microsoft.com/office/drawing/2014/main" id="{90E29574-645C-4BF9-919B-B2C994952697}"/>
                </a:ext>
              </a:extLst>
            </p:cNvPr>
            <p:cNvSpPr/>
            <p:nvPr/>
          </p:nvSpPr>
          <p:spPr>
            <a:xfrm>
              <a:off x="-49786250" y="2422325"/>
              <a:ext cx="36250" cy="17350"/>
            </a:xfrm>
            <a:custGeom>
              <a:avLst/>
              <a:gdLst/>
              <a:ahLst/>
              <a:cxnLst/>
              <a:rect l="l" t="t" r="r" b="b"/>
              <a:pathLst>
                <a:path w="1450" h="694" extrusionOk="0">
                  <a:moveTo>
                    <a:pt x="379" y="1"/>
                  </a:moveTo>
                  <a:cubicBezTo>
                    <a:pt x="158" y="1"/>
                    <a:pt x="0" y="158"/>
                    <a:pt x="0" y="347"/>
                  </a:cubicBezTo>
                  <a:cubicBezTo>
                    <a:pt x="0" y="536"/>
                    <a:pt x="158" y="694"/>
                    <a:pt x="379" y="694"/>
                  </a:cubicBezTo>
                  <a:lnTo>
                    <a:pt x="1072" y="694"/>
                  </a:lnTo>
                  <a:cubicBezTo>
                    <a:pt x="1261" y="694"/>
                    <a:pt x="1418" y="536"/>
                    <a:pt x="1418" y="347"/>
                  </a:cubicBezTo>
                  <a:cubicBezTo>
                    <a:pt x="1450" y="127"/>
                    <a:pt x="1261" y="1"/>
                    <a:pt x="1072" y="1"/>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sp>
          <p:nvSpPr>
            <p:cNvPr id="13" name="Google Shape;5387;p51">
              <a:extLst>
                <a:ext uri="{FF2B5EF4-FFF2-40B4-BE49-F238E27FC236}">
                  <a16:creationId xmlns:a16="http://schemas.microsoft.com/office/drawing/2014/main" id="{DA371F2E-FBEF-4D4E-87C5-191DC4322BF8}"/>
                </a:ext>
              </a:extLst>
            </p:cNvPr>
            <p:cNvSpPr/>
            <p:nvPr/>
          </p:nvSpPr>
          <p:spPr>
            <a:xfrm>
              <a:off x="-49783900" y="2362475"/>
              <a:ext cx="31550" cy="30150"/>
            </a:xfrm>
            <a:custGeom>
              <a:avLst/>
              <a:gdLst/>
              <a:ahLst/>
              <a:cxnLst/>
              <a:rect l="l" t="t" r="r" b="b"/>
              <a:pathLst>
                <a:path w="1262" h="1206" extrusionOk="0">
                  <a:moveTo>
                    <a:pt x="391" y="0"/>
                  </a:moveTo>
                  <a:cubicBezTo>
                    <a:pt x="300" y="0"/>
                    <a:pt x="206" y="32"/>
                    <a:pt x="127" y="95"/>
                  </a:cubicBezTo>
                  <a:cubicBezTo>
                    <a:pt x="1" y="221"/>
                    <a:pt x="1" y="441"/>
                    <a:pt x="127" y="599"/>
                  </a:cubicBezTo>
                  <a:lnTo>
                    <a:pt x="631" y="1134"/>
                  </a:lnTo>
                  <a:cubicBezTo>
                    <a:pt x="694" y="1182"/>
                    <a:pt x="781" y="1205"/>
                    <a:pt x="871" y="1205"/>
                  </a:cubicBezTo>
                  <a:cubicBezTo>
                    <a:pt x="962" y="1205"/>
                    <a:pt x="1056" y="1182"/>
                    <a:pt x="1135" y="1134"/>
                  </a:cubicBezTo>
                  <a:cubicBezTo>
                    <a:pt x="1261" y="1008"/>
                    <a:pt x="1261" y="756"/>
                    <a:pt x="1135" y="599"/>
                  </a:cubicBezTo>
                  <a:lnTo>
                    <a:pt x="631" y="95"/>
                  </a:lnTo>
                  <a:cubicBezTo>
                    <a:pt x="568" y="32"/>
                    <a:pt x="481" y="0"/>
                    <a:pt x="391" y="0"/>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sp>
          <p:nvSpPr>
            <p:cNvPr id="14" name="Google Shape;5388;p51">
              <a:extLst>
                <a:ext uri="{FF2B5EF4-FFF2-40B4-BE49-F238E27FC236}">
                  <a16:creationId xmlns:a16="http://schemas.microsoft.com/office/drawing/2014/main" id="{1B113EBC-6FBF-46CC-A5A6-583C579A5E6C}"/>
                </a:ext>
              </a:extLst>
            </p:cNvPr>
            <p:cNvSpPr/>
            <p:nvPr/>
          </p:nvSpPr>
          <p:spPr>
            <a:xfrm>
              <a:off x="-49783900" y="2468800"/>
              <a:ext cx="31550" cy="30150"/>
            </a:xfrm>
            <a:custGeom>
              <a:avLst/>
              <a:gdLst/>
              <a:ahLst/>
              <a:cxnLst/>
              <a:rect l="l" t="t" r="r" b="b"/>
              <a:pathLst>
                <a:path w="1262" h="1206" extrusionOk="0">
                  <a:moveTo>
                    <a:pt x="871" y="0"/>
                  </a:moveTo>
                  <a:cubicBezTo>
                    <a:pt x="781" y="0"/>
                    <a:pt x="694" y="32"/>
                    <a:pt x="631" y="95"/>
                  </a:cubicBezTo>
                  <a:lnTo>
                    <a:pt x="127" y="599"/>
                  </a:lnTo>
                  <a:cubicBezTo>
                    <a:pt x="1" y="725"/>
                    <a:pt x="1" y="977"/>
                    <a:pt x="127" y="1135"/>
                  </a:cubicBezTo>
                  <a:cubicBezTo>
                    <a:pt x="174" y="1182"/>
                    <a:pt x="261" y="1205"/>
                    <a:pt x="355" y="1205"/>
                  </a:cubicBezTo>
                  <a:cubicBezTo>
                    <a:pt x="450" y="1205"/>
                    <a:pt x="552" y="1182"/>
                    <a:pt x="631" y="1135"/>
                  </a:cubicBezTo>
                  <a:lnTo>
                    <a:pt x="1135" y="599"/>
                  </a:lnTo>
                  <a:cubicBezTo>
                    <a:pt x="1261" y="504"/>
                    <a:pt x="1261" y="252"/>
                    <a:pt x="1135" y="95"/>
                  </a:cubicBezTo>
                  <a:cubicBezTo>
                    <a:pt x="1056" y="32"/>
                    <a:pt x="962" y="0"/>
                    <a:pt x="871" y="0"/>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sp>
          <p:nvSpPr>
            <p:cNvPr id="15" name="Google Shape;5389;p51">
              <a:extLst>
                <a:ext uri="{FF2B5EF4-FFF2-40B4-BE49-F238E27FC236}">
                  <a16:creationId xmlns:a16="http://schemas.microsoft.com/office/drawing/2014/main" id="{E3940120-6281-49A0-A298-354076953F51}"/>
                </a:ext>
              </a:extLst>
            </p:cNvPr>
            <p:cNvSpPr/>
            <p:nvPr/>
          </p:nvSpPr>
          <p:spPr>
            <a:xfrm>
              <a:off x="-49520825" y="2421550"/>
              <a:ext cx="35475" cy="18125"/>
            </a:xfrm>
            <a:custGeom>
              <a:avLst/>
              <a:gdLst/>
              <a:ahLst/>
              <a:cxnLst/>
              <a:rect l="l" t="t" r="r" b="b"/>
              <a:pathLst>
                <a:path w="1419" h="725" extrusionOk="0">
                  <a:moveTo>
                    <a:pt x="347" y="0"/>
                  </a:moveTo>
                  <a:cubicBezTo>
                    <a:pt x="158" y="0"/>
                    <a:pt x="1" y="158"/>
                    <a:pt x="1" y="378"/>
                  </a:cubicBezTo>
                  <a:cubicBezTo>
                    <a:pt x="1" y="567"/>
                    <a:pt x="158" y="725"/>
                    <a:pt x="347" y="725"/>
                  </a:cubicBezTo>
                  <a:lnTo>
                    <a:pt x="1072" y="725"/>
                  </a:lnTo>
                  <a:cubicBezTo>
                    <a:pt x="1261" y="725"/>
                    <a:pt x="1418" y="567"/>
                    <a:pt x="1418" y="378"/>
                  </a:cubicBezTo>
                  <a:cubicBezTo>
                    <a:pt x="1418" y="158"/>
                    <a:pt x="1261" y="0"/>
                    <a:pt x="1072" y="0"/>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sp>
          <p:nvSpPr>
            <p:cNvPr id="16" name="Google Shape;5390;p51">
              <a:extLst>
                <a:ext uri="{FF2B5EF4-FFF2-40B4-BE49-F238E27FC236}">
                  <a16:creationId xmlns:a16="http://schemas.microsoft.com/office/drawing/2014/main" id="{6F8FC518-F1CE-4F25-8E13-903EA0D37607}"/>
                </a:ext>
              </a:extLst>
            </p:cNvPr>
            <p:cNvSpPr/>
            <p:nvPr/>
          </p:nvSpPr>
          <p:spPr>
            <a:xfrm>
              <a:off x="-49519250" y="2362475"/>
              <a:ext cx="31525" cy="31325"/>
            </a:xfrm>
            <a:custGeom>
              <a:avLst/>
              <a:gdLst/>
              <a:ahLst/>
              <a:cxnLst/>
              <a:rect l="l" t="t" r="r" b="b"/>
              <a:pathLst>
                <a:path w="1261" h="1253" extrusionOk="0">
                  <a:moveTo>
                    <a:pt x="906" y="0"/>
                  </a:moveTo>
                  <a:cubicBezTo>
                    <a:pt x="812" y="0"/>
                    <a:pt x="709" y="32"/>
                    <a:pt x="631" y="95"/>
                  </a:cubicBezTo>
                  <a:lnTo>
                    <a:pt x="127" y="599"/>
                  </a:lnTo>
                  <a:cubicBezTo>
                    <a:pt x="1" y="725"/>
                    <a:pt x="1" y="945"/>
                    <a:pt x="127" y="1134"/>
                  </a:cubicBezTo>
                  <a:cubicBezTo>
                    <a:pt x="190" y="1213"/>
                    <a:pt x="276" y="1253"/>
                    <a:pt x="367" y="1253"/>
                  </a:cubicBezTo>
                  <a:cubicBezTo>
                    <a:pt x="457" y="1253"/>
                    <a:pt x="552" y="1213"/>
                    <a:pt x="631" y="1134"/>
                  </a:cubicBezTo>
                  <a:lnTo>
                    <a:pt x="1135" y="599"/>
                  </a:lnTo>
                  <a:cubicBezTo>
                    <a:pt x="1261" y="473"/>
                    <a:pt x="1261" y="252"/>
                    <a:pt x="1135" y="95"/>
                  </a:cubicBezTo>
                  <a:cubicBezTo>
                    <a:pt x="1088" y="32"/>
                    <a:pt x="1001" y="0"/>
                    <a:pt x="906" y="0"/>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sp>
          <p:nvSpPr>
            <p:cNvPr id="17" name="Google Shape;5391;p51">
              <a:extLst>
                <a:ext uri="{FF2B5EF4-FFF2-40B4-BE49-F238E27FC236}">
                  <a16:creationId xmlns:a16="http://schemas.microsoft.com/office/drawing/2014/main" id="{76A4D1C2-F59B-48AC-8101-CBA46952FA71}"/>
                </a:ext>
              </a:extLst>
            </p:cNvPr>
            <p:cNvSpPr/>
            <p:nvPr/>
          </p:nvSpPr>
          <p:spPr>
            <a:xfrm>
              <a:off x="-49519250" y="2468800"/>
              <a:ext cx="31525" cy="30150"/>
            </a:xfrm>
            <a:custGeom>
              <a:avLst/>
              <a:gdLst/>
              <a:ahLst/>
              <a:cxnLst/>
              <a:rect l="l" t="t" r="r" b="b"/>
              <a:pathLst>
                <a:path w="1261" h="1206" extrusionOk="0">
                  <a:moveTo>
                    <a:pt x="391" y="0"/>
                  </a:moveTo>
                  <a:cubicBezTo>
                    <a:pt x="300" y="0"/>
                    <a:pt x="205" y="32"/>
                    <a:pt x="127" y="95"/>
                  </a:cubicBezTo>
                  <a:cubicBezTo>
                    <a:pt x="1" y="221"/>
                    <a:pt x="1" y="441"/>
                    <a:pt x="127" y="599"/>
                  </a:cubicBezTo>
                  <a:lnTo>
                    <a:pt x="631" y="1135"/>
                  </a:lnTo>
                  <a:cubicBezTo>
                    <a:pt x="694" y="1182"/>
                    <a:pt x="780" y="1205"/>
                    <a:pt x="871" y="1205"/>
                  </a:cubicBezTo>
                  <a:cubicBezTo>
                    <a:pt x="962" y="1205"/>
                    <a:pt x="1056" y="1182"/>
                    <a:pt x="1135" y="1135"/>
                  </a:cubicBezTo>
                  <a:cubicBezTo>
                    <a:pt x="1261" y="1009"/>
                    <a:pt x="1261" y="756"/>
                    <a:pt x="1135" y="599"/>
                  </a:cubicBezTo>
                  <a:lnTo>
                    <a:pt x="631" y="95"/>
                  </a:lnTo>
                  <a:cubicBezTo>
                    <a:pt x="568" y="32"/>
                    <a:pt x="481" y="0"/>
                    <a:pt x="391" y="0"/>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grpSp>
      <p:grpSp>
        <p:nvGrpSpPr>
          <p:cNvPr id="18" name="Google Shape;6277;p53">
            <a:extLst>
              <a:ext uri="{FF2B5EF4-FFF2-40B4-BE49-F238E27FC236}">
                <a16:creationId xmlns:a16="http://schemas.microsoft.com/office/drawing/2014/main" id="{CFEE3313-E648-482D-A52D-B1A97D5A7165}"/>
              </a:ext>
            </a:extLst>
          </p:cNvPr>
          <p:cNvGrpSpPr/>
          <p:nvPr/>
        </p:nvGrpSpPr>
        <p:grpSpPr>
          <a:xfrm>
            <a:off x="1171918" y="4266419"/>
            <a:ext cx="451372" cy="445375"/>
            <a:chOff x="-34421275" y="2631050"/>
            <a:chExt cx="295375" cy="291450"/>
          </a:xfrm>
        </p:grpSpPr>
        <p:sp>
          <p:nvSpPr>
            <p:cNvPr id="19" name="Google Shape;6278;p53">
              <a:extLst>
                <a:ext uri="{FF2B5EF4-FFF2-40B4-BE49-F238E27FC236}">
                  <a16:creationId xmlns:a16="http://schemas.microsoft.com/office/drawing/2014/main" id="{EDD13A5B-6B39-4C3B-88B1-7B38B0EE6A6C}"/>
                </a:ext>
              </a:extLst>
            </p:cNvPr>
            <p:cNvSpPr/>
            <p:nvPr/>
          </p:nvSpPr>
          <p:spPr>
            <a:xfrm>
              <a:off x="-34421275" y="2639125"/>
              <a:ext cx="288275" cy="283375"/>
            </a:xfrm>
            <a:custGeom>
              <a:avLst/>
              <a:gdLst/>
              <a:ahLst/>
              <a:cxnLst/>
              <a:rect l="l" t="t" r="r" b="b"/>
              <a:pathLst>
                <a:path w="11531" h="11335" extrusionOk="0">
                  <a:moveTo>
                    <a:pt x="5592" y="717"/>
                  </a:moveTo>
                  <a:cubicBezTo>
                    <a:pt x="5679" y="717"/>
                    <a:pt x="5766" y="749"/>
                    <a:pt x="5829" y="812"/>
                  </a:cubicBezTo>
                  <a:lnTo>
                    <a:pt x="10680" y="5663"/>
                  </a:lnTo>
                  <a:cubicBezTo>
                    <a:pt x="10775" y="5758"/>
                    <a:pt x="10775" y="6010"/>
                    <a:pt x="10680" y="6136"/>
                  </a:cubicBezTo>
                  <a:cubicBezTo>
                    <a:pt x="10617" y="6183"/>
                    <a:pt x="10523" y="6207"/>
                    <a:pt x="10432" y="6207"/>
                  </a:cubicBezTo>
                  <a:cubicBezTo>
                    <a:pt x="10342" y="6207"/>
                    <a:pt x="10255" y="6183"/>
                    <a:pt x="10208" y="6136"/>
                  </a:cubicBezTo>
                  <a:lnTo>
                    <a:pt x="5356" y="1284"/>
                  </a:lnTo>
                  <a:cubicBezTo>
                    <a:pt x="5230" y="1158"/>
                    <a:pt x="5230" y="938"/>
                    <a:pt x="5356" y="812"/>
                  </a:cubicBezTo>
                  <a:cubicBezTo>
                    <a:pt x="5419" y="749"/>
                    <a:pt x="5506" y="717"/>
                    <a:pt x="5592" y="717"/>
                  </a:cubicBezTo>
                  <a:close/>
                  <a:moveTo>
                    <a:pt x="8444" y="7239"/>
                  </a:moveTo>
                  <a:lnTo>
                    <a:pt x="8538" y="7396"/>
                  </a:lnTo>
                  <a:cubicBezTo>
                    <a:pt x="8696" y="7554"/>
                    <a:pt x="8664" y="7806"/>
                    <a:pt x="8475" y="7932"/>
                  </a:cubicBezTo>
                  <a:lnTo>
                    <a:pt x="5923" y="9223"/>
                  </a:lnTo>
                  <a:cubicBezTo>
                    <a:pt x="5873" y="9261"/>
                    <a:pt x="5819" y="9278"/>
                    <a:pt x="5763" y="9278"/>
                  </a:cubicBezTo>
                  <a:cubicBezTo>
                    <a:pt x="5678" y="9278"/>
                    <a:pt x="5590" y="9237"/>
                    <a:pt x="5514" y="9160"/>
                  </a:cubicBezTo>
                  <a:lnTo>
                    <a:pt x="5230" y="8877"/>
                  </a:lnTo>
                  <a:cubicBezTo>
                    <a:pt x="6301" y="8089"/>
                    <a:pt x="7341" y="7617"/>
                    <a:pt x="8444" y="7239"/>
                  </a:cubicBezTo>
                  <a:close/>
                  <a:moveTo>
                    <a:pt x="5230" y="2198"/>
                  </a:moveTo>
                  <a:lnTo>
                    <a:pt x="9294" y="6230"/>
                  </a:lnTo>
                  <a:cubicBezTo>
                    <a:pt x="7908" y="6703"/>
                    <a:pt x="5797" y="7270"/>
                    <a:pt x="3560" y="9381"/>
                  </a:cubicBezTo>
                  <a:lnTo>
                    <a:pt x="2080" y="7932"/>
                  </a:lnTo>
                  <a:cubicBezTo>
                    <a:pt x="3340" y="6608"/>
                    <a:pt x="4285" y="5033"/>
                    <a:pt x="4852" y="3395"/>
                  </a:cubicBezTo>
                  <a:lnTo>
                    <a:pt x="5230" y="2198"/>
                  </a:lnTo>
                  <a:close/>
                  <a:moveTo>
                    <a:pt x="1138" y="8089"/>
                  </a:moveTo>
                  <a:cubicBezTo>
                    <a:pt x="1229" y="8089"/>
                    <a:pt x="1323" y="8121"/>
                    <a:pt x="1386" y="8184"/>
                  </a:cubicBezTo>
                  <a:lnTo>
                    <a:pt x="3308" y="10105"/>
                  </a:lnTo>
                  <a:cubicBezTo>
                    <a:pt x="3434" y="10231"/>
                    <a:pt x="3434" y="10452"/>
                    <a:pt x="3308" y="10578"/>
                  </a:cubicBezTo>
                  <a:cubicBezTo>
                    <a:pt x="3245" y="10641"/>
                    <a:pt x="3159" y="10673"/>
                    <a:pt x="3072" y="10673"/>
                  </a:cubicBezTo>
                  <a:cubicBezTo>
                    <a:pt x="2985" y="10673"/>
                    <a:pt x="2899" y="10641"/>
                    <a:pt x="2836" y="10578"/>
                  </a:cubicBezTo>
                  <a:lnTo>
                    <a:pt x="914" y="8656"/>
                  </a:lnTo>
                  <a:cubicBezTo>
                    <a:pt x="788" y="8530"/>
                    <a:pt x="788" y="8278"/>
                    <a:pt x="914" y="8184"/>
                  </a:cubicBezTo>
                  <a:cubicBezTo>
                    <a:pt x="961" y="8121"/>
                    <a:pt x="1048" y="8089"/>
                    <a:pt x="1138" y="8089"/>
                  </a:cubicBezTo>
                  <a:close/>
                  <a:moveTo>
                    <a:pt x="5565" y="0"/>
                  </a:moveTo>
                  <a:cubicBezTo>
                    <a:pt x="5301" y="0"/>
                    <a:pt x="5041" y="103"/>
                    <a:pt x="4852" y="307"/>
                  </a:cubicBezTo>
                  <a:cubicBezTo>
                    <a:pt x="4474" y="654"/>
                    <a:pt x="4442" y="1158"/>
                    <a:pt x="4694" y="1568"/>
                  </a:cubicBezTo>
                  <a:lnTo>
                    <a:pt x="4159" y="3143"/>
                  </a:lnTo>
                  <a:cubicBezTo>
                    <a:pt x="3655" y="4655"/>
                    <a:pt x="2710" y="6199"/>
                    <a:pt x="1575" y="7428"/>
                  </a:cubicBezTo>
                  <a:cubicBezTo>
                    <a:pt x="1422" y="7357"/>
                    <a:pt x="1259" y="7321"/>
                    <a:pt x="1100" y="7321"/>
                  </a:cubicBezTo>
                  <a:cubicBezTo>
                    <a:pt x="834" y="7321"/>
                    <a:pt x="575" y="7420"/>
                    <a:pt x="378" y="7617"/>
                  </a:cubicBezTo>
                  <a:cubicBezTo>
                    <a:pt x="0" y="8026"/>
                    <a:pt x="0" y="8688"/>
                    <a:pt x="378" y="9066"/>
                  </a:cubicBezTo>
                  <a:lnTo>
                    <a:pt x="2363" y="11051"/>
                  </a:lnTo>
                  <a:cubicBezTo>
                    <a:pt x="2552" y="11240"/>
                    <a:pt x="2820" y="11334"/>
                    <a:pt x="3088" y="11334"/>
                  </a:cubicBezTo>
                  <a:cubicBezTo>
                    <a:pt x="3356" y="11334"/>
                    <a:pt x="3623" y="11240"/>
                    <a:pt x="3812" y="11051"/>
                  </a:cubicBezTo>
                  <a:cubicBezTo>
                    <a:pt x="4127" y="10736"/>
                    <a:pt x="4222" y="10263"/>
                    <a:pt x="4001" y="9853"/>
                  </a:cubicBezTo>
                  <a:cubicBezTo>
                    <a:pt x="4222" y="9664"/>
                    <a:pt x="4442" y="9475"/>
                    <a:pt x="4694" y="9286"/>
                  </a:cubicBezTo>
                  <a:lnTo>
                    <a:pt x="5041" y="9633"/>
                  </a:lnTo>
                  <a:cubicBezTo>
                    <a:pt x="5238" y="9830"/>
                    <a:pt x="5496" y="9928"/>
                    <a:pt x="5755" y="9928"/>
                  </a:cubicBezTo>
                  <a:cubicBezTo>
                    <a:pt x="5910" y="9928"/>
                    <a:pt x="6065" y="9893"/>
                    <a:pt x="6207" y="9822"/>
                  </a:cubicBezTo>
                  <a:lnTo>
                    <a:pt x="8790" y="8530"/>
                  </a:lnTo>
                  <a:cubicBezTo>
                    <a:pt x="9357" y="8215"/>
                    <a:pt x="9515" y="7459"/>
                    <a:pt x="9137" y="6986"/>
                  </a:cubicBezTo>
                  <a:lnTo>
                    <a:pt x="9893" y="6766"/>
                  </a:lnTo>
                  <a:cubicBezTo>
                    <a:pt x="10050" y="6858"/>
                    <a:pt x="10229" y="6906"/>
                    <a:pt x="10412" y="6906"/>
                  </a:cubicBezTo>
                  <a:cubicBezTo>
                    <a:pt x="10668" y="6906"/>
                    <a:pt x="10932" y="6811"/>
                    <a:pt x="11153" y="6608"/>
                  </a:cubicBezTo>
                  <a:cubicBezTo>
                    <a:pt x="11531" y="6199"/>
                    <a:pt x="11531" y="5537"/>
                    <a:pt x="11153" y="5128"/>
                  </a:cubicBezTo>
                  <a:lnTo>
                    <a:pt x="6301" y="307"/>
                  </a:lnTo>
                  <a:cubicBezTo>
                    <a:pt x="6096" y="103"/>
                    <a:pt x="5829" y="0"/>
                    <a:pt x="556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0" name="Google Shape;6279;p53">
              <a:extLst>
                <a:ext uri="{FF2B5EF4-FFF2-40B4-BE49-F238E27FC236}">
                  <a16:creationId xmlns:a16="http://schemas.microsoft.com/office/drawing/2014/main" id="{7652DF89-81F5-4BE0-8EB8-AC17F714633B}"/>
                </a:ext>
              </a:extLst>
            </p:cNvPr>
            <p:cNvSpPr/>
            <p:nvPr/>
          </p:nvSpPr>
          <p:spPr>
            <a:xfrm>
              <a:off x="-34181850" y="2644625"/>
              <a:ext cx="41775" cy="41575"/>
            </a:xfrm>
            <a:custGeom>
              <a:avLst/>
              <a:gdLst/>
              <a:ahLst/>
              <a:cxnLst/>
              <a:rect l="l" t="t" r="r" b="b"/>
              <a:pathLst>
                <a:path w="1671" h="1663" extrusionOk="0">
                  <a:moveTo>
                    <a:pt x="1328" y="1"/>
                  </a:moveTo>
                  <a:cubicBezTo>
                    <a:pt x="1237" y="1"/>
                    <a:pt x="1151" y="40"/>
                    <a:pt x="1103" y="119"/>
                  </a:cubicBezTo>
                  <a:lnTo>
                    <a:pt x="95" y="1096"/>
                  </a:lnTo>
                  <a:cubicBezTo>
                    <a:pt x="1" y="1222"/>
                    <a:pt x="1" y="1442"/>
                    <a:pt x="95" y="1568"/>
                  </a:cubicBezTo>
                  <a:cubicBezTo>
                    <a:pt x="158" y="1631"/>
                    <a:pt x="253" y="1663"/>
                    <a:pt x="343" y="1663"/>
                  </a:cubicBezTo>
                  <a:cubicBezTo>
                    <a:pt x="434" y="1663"/>
                    <a:pt x="521" y="1631"/>
                    <a:pt x="568" y="1568"/>
                  </a:cubicBezTo>
                  <a:lnTo>
                    <a:pt x="1576" y="592"/>
                  </a:lnTo>
                  <a:cubicBezTo>
                    <a:pt x="1671" y="466"/>
                    <a:pt x="1671" y="213"/>
                    <a:pt x="1576" y="119"/>
                  </a:cubicBezTo>
                  <a:cubicBezTo>
                    <a:pt x="1513" y="40"/>
                    <a:pt x="1418" y="1"/>
                    <a:pt x="132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1" name="Google Shape;6280;p53">
              <a:extLst>
                <a:ext uri="{FF2B5EF4-FFF2-40B4-BE49-F238E27FC236}">
                  <a16:creationId xmlns:a16="http://schemas.microsoft.com/office/drawing/2014/main" id="{A956EA88-34D2-44B6-AFEA-85A0D55CBEFB}"/>
                </a:ext>
              </a:extLst>
            </p:cNvPr>
            <p:cNvSpPr/>
            <p:nvPr/>
          </p:nvSpPr>
          <p:spPr>
            <a:xfrm>
              <a:off x="-34217275" y="2631050"/>
              <a:ext cx="17350" cy="41775"/>
            </a:xfrm>
            <a:custGeom>
              <a:avLst/>
              <a:gdLst/>
              <a:ahLst/>
              <a:cxnLst/>
              <a:rect l="l" t="t" r="r" b="b"/>
              <a:pathLst>
                <a:path w="694" h="1671" extrusionOk="0">
                  <a:moveTo>
                    <a:pt x="347" y="0"/>
                  </a:moveTo>
                  <a:cubicBezTo>
                    <a:pt x="158" y="0"/>
                    <a:pt x="0" y="158"/>
                    <a:pt x="0" y="347"/>
                  </a:cubicBezTo>
                  <a:lnTo>
                    <a:pt x="0" y="1324"/>
                  </a:lnTo>
                  <a:cubicBezTo>
                    <a:pt x="0" y="1513"/>
                    <a:pt x="158" y="1670"/>
                    <a:pt x="347" y="1670"/>
                  </a:cubicBezTo>
                  <a:cubicBezTo>
                    <a:pt x="536" y="1670"/>
                    <a:pt x="693" y="1513"/>
                    <a:pt x="693" y="1324"/>
                  </a:cubicBezTo>
                  <a:lnTo>
                    <a:pt x="693" y="347"/>
                  </a:lnTo>
                  <a:cubicBezTo>
                    <a:pt x="693" y="158"/>
                    <a:pt x="536" y="0"/>
                    <a:pt x="347"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2" name="Google Shape;6281;p53">
              <a:extLst>
                <a:ext uri="{FF2B5EF4-FFF2-40B4-BE49-F238E27FC236}">
                  <a16:creationId xmlns:a16="http://schemas.microsoft.com/office/drawing/2014/main" id="{D6E25B09-9062-48EC-A0AF-3E37FEE06847}"/>
                </a:ext>
              </a:extLst>
            </p:cNvPr>
            <p:cNvSpPr/>
            <p:nvPr/>
          </p:nvSpPr>
          <p:spPr>
            <a:xfrm>
              <a:off x="-34168450" y="2704300"/>
              <a:ext cx="42550" cy="18125"/>
            </a:xfrm>
            <a:custGeom>
              <a:avLst/>
              <a:gdLst/>
              <a:ahLst/>
              <a:cxnLst/>
              <a:rect l="l" t="t" r="r" b="b"/>
              <a:pathLst>
                <a:path w="1702" h="725" extrusionOk="0">
                  <a:moveTo>
                    <a:pt x="347" y="0"/>
                  </a:moveTo>
                  <a:cubicBezTo>
                    <a:pt x="158" y="0"/>
                    <a:pt x="0" y="158"/>
                    <a:pt x="0" y="378"/>
                  </a:cubicBezTo>
                  <a:cubicBezTo>
                    <a:pt x="0" y="567"/>
                    <a:pt x="158" y="725"/>
                    <a:pt x="347" y="725"/>
                  </a:cubicBezTo>
                  <a:lnTo>
                    <a:pt x="1355" y="725"/>
                  </a:lnTo>
                  <a:cubicBezTo>
                    <a:pt x="1544" y="725"/>
                    <a:pt x="1702" y="567"/>
                    <a:pt x="1702" y="378"/>
                  </a:cubicBezTo>
                  <a:cubicBezTo>
                    <a:pt x="1670" y="158"/>
                    <a:pt x="1544" y="0"/>
                    <a:pt x="135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2043621836"/>
      </p:ext>
    </p:extLst>
  </p:cSld>
  <p:clrMapOvr>
    <a:masterClrMapping/>
  </p:clrMapOvr>
  <mc:AlternateContent xmlns:mc="http://schemas.openxmlformats.org/markup-compatibility/2006" xmlns:p14="http://schemas.microsoft.com/office/powerpoint/2010/main">
    <mc:Choice Requires="p14">
      <p:transition p14:dur="10" advTm="130041"/>
    </mc:Choice>
    <mc:Fallback xmlns="">
      <p:transition advTm="130041"/>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37270" y="168848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736498" y="108170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842010" y="2046255"/>
            <a:ext cx="10235765" cy="3461782"/>
          </a:xfrm>
          <a:prstGeom prst="rect">
            <a:avLst/>
          </a:prstGeom>
          <a:noFill/>
        </p:spPr>
        <p:txBody>
          <a:bodyPr wrap="square" rtlCol="0">
            <a:spAutoFit/>
          </a:bodyPr>
          <a:lstStyle/>
          <a:p>
            <a:pPr algn="r" rtl="1">
              <a:lnSpc>
                <a:spcPct val="150000"/>
              </a:lnSpc>
              <a:spcAft>
                <a:spcPts val="1800"/>
              </a:spcAft>
            </a:pPr>
            <a:r>
              <a:rPr lang="ar-SA" dirty="0">
                <a:latin typeface="Alexandria Light" pitchFamily="2" charset="-78"/>
                <a:cs typeface="Alexandria Light" pitchFamily="2" charset="-78"/>
              </a:rPr>
              <a:t>7. تحفيز المتعلمين  للتعلم واستثارة دافعيتهم.</a:t>
            </a:r>
          </a:p>
          <a:p>
            <a:pPr algn="r" rtl="1">
              <a:lnSpc>
                <a:spcPct val="150000"/>
              </a:lnSpc>
              <a:spcAft>
                <a:spcPts val="1800"/>
              </a:spcAft>
            </a:pPr>
            <a:r>
              <a:rPr lang="ar-SA" dirty="0">
                <a:latin typeface="Alexandria Light" pitchFamily="2" charset="-78"/>
                <a:cs typeface="Alexandria Light" pitchFamily="2" charset="-78"/>
              </a:rPr>
              <a:t>8- ترسيخ المعلومات وتعميقها وتثبيتها في أذهان المتعلمين.</a:t>
            </a:r>
          </a:p>
          <a:p>
            <a:pPr algn="r" rtl="1">
              <a:lnSpc>
                <a:spcPct val="150000"/>
              </a:lnSpc>
              <a:spcAft>
                <a:spcPts val="1800"/>
              </a:spcAft>
            </a:pPr>
            <a:r>
              <a:rPr lang="ar-SA" dirty="0">
                <a:latin typeface="Alexandria Light" pitchFamily="2" charset="-78"/>
                <a:cs typeface="Alexandria Light" pitchFamily="2" charset="-78"/>
              </a:rPr>
              <a:t>9- إتاحة الفرصة في التنويع في الأنشطة ما يؤدي إلى مراعاة الفروق الفردية بين المتعلمين.</a:t>
            </a:r>
          </a:p>
          <a:p>
            <a:pPr algn="r" rtl="1">
              <a:lnSpc>
                <a:spcPct val="150000"/>
              </a:lnSpc>
              <a:spcAft>
                <a:spcPts val="1800"/>
              </a:spcAft>
            </a:pPr>
            <a:r>
              <a:rPr lang="ar-SA" dirty="0">
                <a:latin typeface="Alexandria Light" pitchFamily="2" charset="-78"/>
                <a:cs typeface="Alexandria Light" pitchFamily="2" charset="-78"/>
              </a:rPr>
              <a:t>10 -تساعد على تدريب حواس المتعلم وتنشيطها.</a:t>
            </a:r>
          </a:p>
          <a:p>
            <a:pPr algn="r" rtl="1">
              <a:lnSpc>
                <a:spcPct val="150000"/>
              </a:lnSpc>
              <a:spcAft>
                <a:spcPts val="1800"/>
              </a:spcAft>
            </a:pPr>
            <a:r>
              <a:rPr lang="ar-SA" dirty="0">
                <a:latin typeface="Alexandria Light" pitchFamily="2" charset="-78"/>
                <a:cs typeface="Alexandria Light" pitchFamily="2" charset="-78"/>
              </a:rPr>
              <a:t>11- استخدام تقنية </a:t>
            </a:r>
            <a:r>
              <a:rPr lang="ar-SA" dirty="0" err="1">
                <a:latin typeface="Alexandria Light" pitchFamily="2" charset="-78"/>
                <a:cs typeface="Alexandria Light" pitchFamily="2" charset="-78"/>
              </a:rPr>
              <a:t>الإنفوجرافيك</a:t>
            </a:r>
            <a:r>
              <a:rPr lang="ar-SA" dirty="0">
                <a:latin typeface="Alexandria Light" pitchFamily="2" charset="-78"/>
                <a:cs typeface="Alexandria Light" pitchFamily="2" charset="-78"/>
              </a:rPr>
              <a:t> من شأنها تبسيط المعلومات في الدروس للمتعلمين، ما يؤدي إلى سرعة التعلم. </a:t>
            </a:r>
            <a:r>
              <a:rPr lang="ar-SA" dirty="0">
                <a:solidFill>
                  <a:srgbClr val="00B0F0"/>
                </a:solidFill>
                <a:latin typeface="Alexandria Light" pitchFamily="2" charset="-78"/>
                <a:cs typeface="Alexandria Light" pitchFamily="2" charset="-78"/>
              </a:rPr>
              <a:t>وسؤالنا هنا ما مكونات </a:t>
            </a:r>
            <a:r>
              <a:rPr lang="ar-SA" dirty="0" err="1">
                <a:solidFill>
                  <a:srgbClr val="00B0F0"/>
                </a:solidFill>
                <a:latin typeface="Alexandria Light" pitchFamily="2" charset="-78"/>
                <a:cs typeface="Alexandria Light" pitchFamily="2" charset="-78"/>
              </a:rPr>
              <a:t>الإنفوجرافيك</a:t>
            </a:r>
            <a:r>
              <a:rPr lang="ar-SA" dirty="0">
                <a:solidFill>
                  <a:srgbClr val="00B0F0"/>
                </a:solidFill>
                <a:latin typeface="Alexandria Light" pitchFamily="2" charset="-78"/>
                <a:cs typeface="Alexandria Light" pitchFamily="2" charset="-78"/>
              </a:rPr>
              <a:t>؟</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مربع نص 7">
            <a:extLst>
              <a:ext uri="{FF2B5EF4-FFF2-40B4-BE49-F238E27FC236}">
                <a16:creationId xmlns:a16="http://schemas.microsoft.com/office/drawing/2014/main" id="{E5BC0935-C76B-465E-B45D-9AD995193026}"/>
              </a:ext>
            </a:extLst>
          </p:cNvPr>
          <p:cNvSpPr txBox="1"/>
          <p:nvPr/>
        </p:nvSpPr>
        <p:spPr>
          <a:xfrm>
            <a:off x="3667432" y="1039685"/>
            <a:ext cx="4202827" cy="444224"/>
          </a:xfrm>
          <a:prstGeom prst="rect">
            <a:avLst/>
          </a:prstGeom>
          <a:noFill/>
        </p:spPr>
        <p:txBody>
          <a:bodyPr wrap="square">
            <a:spAutoFit/>
          </a:bodyPr>
          <a:lstStyle/>
          <a:p>
            <a:pPr marR="0" lvl="0" algn="ctr" rtl="1">
              <a:lnSpc>
                <a:spcPct val="125000"/>
              </a:lnSpc>
              <a:spcBef>
                <a:spcPts val="600"/>
              </a:spcBef>
              <a:spcAft>
                <a:spcPts val="600"/>
              </a:spcAft>
            </a:pPr>
            <a:r>
              <a:rPr lang="ar-SA" sz="2000" dirty="0">
                <a:solidFill>
                  <a:srgbClr val="0070C0"/>
                </a:solidFill>
                <a:latin typeface="Alexandria Medium" pitchFamily="2" charset="-78"/>
                <a:ea typeface="Calibri" panose="020F0502020204030204" pitchFamily="34" charset="0"/>
                <a:cs typeface="Alexandria Medium" pitchFamily="2" charset="-78"/>
              </a:rPr>
              <a:t>أهمية </a:t>
            </a:r>
            <a:r>
              <a:rPr lang="ar-SA" sz="2000" dirty="0" err="1">
                <a:solidFill>
                  <a:srgbClr val="0070C0"/>
                </a:solidFill>
                <a:latin typeface="Alexandria Medium" pitchFamily="2" charset="-78"/>
                <a:ea typeface="Calibri" panose="020F0502020204030204" pitchFamily="34" charset="0"/>
                <a:cs typeface="Alexandria Medium" pitchFamily="2" charset="-78"/>
              </a:rPr>
              <a:t>الإنفوجرافيك</a:t>
            </a:r>
            <a:r>
              <a:rPr lang="ar-SA" sz="2000" dirty="0">
                <a:solidFill>
                  <a:srgbClr val="0070C0"/>
                </a:solidFill>
                <a:latin typeface="Alexandria Medium" pitchFamily="2" charset="-78"/>
                <a:ea typeface="Calibri" panose="020F0502020204030204" pitchFamily="34" charset="0"/>
                <a:cs typeface="Alexandria Medium" pitchFamily="2" charset="-78"/>
              </a:rPr>
              <a:t> في التعليم</a:t>
            </a:r>
            <a:endParaRPr lang="en-US" sz="2000" dirty="0">
              <a:solidFill>
                <a:srgbClr val="0070C0"/>
              </a:solidFill>
              <a:effectLst/>
              <a:latin typeface="Alexandria Medium" pitchFamily="2" charset="-78"/>
              <a:ea typeface="Times New Roman" panose="02020603050405020304" pitchFamily="18" charset="0"/>
              <a:cs typeface="Alexandria Medium" pitchFamily="2" charset="-78"/>
            </a:endParaRPr>
          </a:p>
        </p:txBody>
      </p:sp>
      <p:grpSp>
        <p:nvGrpSpPr>
          <p:cNvPr id="10" name="Google Shape;5384;p51">
            <a:extLst>
              <a:ext uri="{FF2B5EF4-FFF2-40B4-BE49-F238E27FC236}">
                <a16:creationId xmlns:a16="http://schemas.microsoft.com/office/drawing/2014/main" id="{16F28CEC-603A-432F-8CBD-D7895EE67E72}"/>
              </a:ext>
            </a:extLst>
          </p:cNvPr>
          <p:cNvGrpSpPr/>
          <p:nvPr/>
        </p:nvGrpSpPr>
        <p:grpSpPr>
          <a:xfrm>
            <a:off x="1220425" y="5511205"/>
            <a:ext cx="443607" cy="441469"/>
            <a:chOff x="-49786250" y="2316650"/>
            <a:chExt cx="300900" cy="299450"/>
          </a:xfrm>
          <a:solidFill>
            <a:schemeClr val="accent4"/>
          </a:solidFill>
        </p:grpSpPr>
        <p:sp>
          <p:nvSpPr>
            <p:cNvPr id="11" name="Google Shape;5385;p51">
              <a:extLst>
                <a:ext uri="{FF2B5EF4-FFF2-40B4-BE49-F238E27FC236}">
                  <a16:creationId xmlns:a16="http://schemas.microsoft.com/office/drawing/2014/main" id="{2C6C7BDB-275C-42D6-B765-8DEFCEEAE79D}"/>
                </a:ext>
              </a:extLst>
            </p:cNvPr>
            <p:cNvSpPr/>
            <p:nvPr/>
          </p:nvSpPr>
          <p:spPr>
            <a:xfrm>
              <a:off x="-49746875" y="2316650"/>
              <a:ext cx="217400" cy="299450"/>
            </a:xfrm>
            <a:custGeom>
              <a:avLst/>
              <a:gdLst/>
              <a:ahLst/>
              <a:cxnLst/>
              <a:rect l="l" t="t" r="r" b="b"/>
              <a:pathLst>
                <a:path w="8696" h="11978" extrusionOk="0">
                  <a:moveTo>
                    <a:pt x="4411" y="3944"/>
                  </a:moveTo>
                  <a:lnTo>
                    <a:pt x="5010" y="5110"/>
                  </a:lnTo>
                  <a:cubicBezTo>
                    <a:pt x="4837" y="5188"/>
                    <a:pt x="4640" y="5228"/>
                    <a:pt x="4439" y="5228"/>
                  </a:cubicBezTo>
                  <a:cubicBezTo>
                    <a:pt x="4238" y="5228"/>
                    <a:pt x="4033" y="5188"/>
                    <a:pt x="3844" y="5110"/>
                  </a:cubicBezTo>
                  <a:lnTo>
                    <a:pt x="4411" y="3944"/>
                  </a:lnTo>
                  <a:close/>
                  <a:moveTo>
                    <a:pt x="5136" y="5834"/>
                  </a:moveTo>
                  <a:lnTo>
                    <a:pt x="5136" y="8418"/>
                  </a:lnTo>
                  <a:lnTo>
                    <a:pt x="3718" y="8418"/>
                  </a:lnTo>
                  <a:lnTo>
                    <a:pt x="3718" y="5834"/>
                  </a:lnTo>
                  <a:cubicBezTo>
                    <a:pt x="3939" y="5897"/>
                    <a:pt x="4191" y="5960"/>
                    <a:pt x="4411" y="5960"/>
                  </a:cubicBezTo>
                  <a:cubicBezTo>
                    <a:pt x="4663" y="5960"/>
                    <a:pt x="4884" y="5897"/>
                    <a:pt x="5136" y="5834"/>
                  </a:cubicBezTo>
                  <a:close/>
                  <a:moveTo>
                    <a:pt x="4390" y="657"/>
                  </a:moveTo>
                  <a:cubicBezTo>
                    <a:pt x="5196" y="657"/>
                    <a:pt x="5982" y="942"/>
                    <a:pt x="6617" y="1455"/>
                  </a:cubicBezTo>
                  <a:cubicBezTo>
                    <a:pt x="7467" y="2117"/>
                    <a:pt x="7940" y="3156"/>
                    <a:pt x="7940" y="4196"/>
                  </a:cubicBezTo>
                  <a:cubicBezTo>
                    <a:pt x="7940" y="5078"/>
                    <a:pt x="7625" y="5897"/>
                    <a:pt x="7058" y="6527"/>
                  </a:cubicBezTo>
                  <a:cubicBezTo>
                    <a:pt x="6585" y="7095"/>
                    <a:pt x="6270" y="7756"/>
                    <a:pt x="6207" y="8418"/>
                  </a:cubicBezTo>
                  <a:lnTo>
                    <a:pt x="5829" y="8418"/>
                  </a:lnTo>
                  <a:lnTo>
                    <a:pt x="5829" y="5267"/>
                  </a:lnTo>
                  <a:cubicBezTo>
                    <a:pt x="5829" y="5236"/>
                    <a:pt x="5829" y="5141"/>
                    <a:pt x="5798" y="5110"/>
                  </a:cubicBezTo>
                  <a:lnTo>
                    <a:pt x="4726" y="2999"/>
                  </a:lnTo>
                  <a:cubicBezTo>
                    <a:pt x="4663" y="2873"/>
                    <a:pt x="4537" y="2778"/>
                    <a:pt x="4411" y="2778"/>
                  </a:cubicBezTo>
                  <a:cubicBezTo>
                    <a:pt x="4317" y="2778"/>
                    <a:pt x="4191" y="2873"/>
                    <a:pt x="4096" y="2999"/>
                  </a:cubicBezTo>
                  <a:lnTo>
                    <a:pt x="3057" y="5110"/>
                  </a:lnTo>
                  <a:cubicBezTo>
                    <a:pt x="2994" y="5141"/>
                    <a:pt x="2994" y="5236"/>
                    <a:pt x="2994" y="5267"/>
                  </a:cubicBezTo>
                  <a:lnTo>
                    <a:pt x="2994" y="8418"/>
                  </a:lnTo>
                  <a:lnTo>
                    <a:pt x="2647" y="8418"/>
                  </a:lnTo>
                  <a:cubicBezTo>
                    <a:pt x="2584" y="7756"/>
                    <a:pt x="2301" y="7095"/>
                    <a:pt x="1796" y="6527"/>
                  </a:cubicBezTo>
                  <a:cubicBezTo>
                    <a:pt x="1040" y="5708"/>
                    <a:pt x="757" y="4574"/>
                    <a:pt x="1009" y="3408"/>
                  </a:cubicBezTo>
                  <a:cubicBezTo>
                    <a:pt x="1261" y="2085"/>
                    <a:pt x="2332" y="1014"/>
                    <a:pt x="3687" y="731"/>
                  </a:cubicBezTo>
                  <a:cubicBezTo>
                    <a:pt x="3921" y="681"/>
                    <a:pt x="4156" y="657"/>
                    <a:pt x="4390" y="657"/>
                  </a:cubicBezTo>
                  <a:close/>
                  <a:moveTo>
                    <a:pt x="6207" y="9142"/>
                  </a:moveTo>
                  <a:lnTo>
                    <a:pt x="6207" y="9489"/>
                  </a:lnTo>
                  <a:cubicBezTo>
                    <a:pt x="6207" y="9678"/>
                    <a:pt x="6050" y="9835"/>
                    <a:pt x="5829" y="9835"/>
                  </a:cubicBezTo>
                  <a:lnTo>
                    <a:pt x="3057" y="9835"/>
                  </a:lnTo>
                  <a:cubicBezTo>
                    <a:pt x="2836" y="9835"/>
                    <a:pt x="2679" y="9678"/>
                    <a:pt x="2679" y="9489"/>
                  </a:cubicBezTo>
                  <a:lnTo>
                    <a:pt x="2679" y="9142"/>
                  </a:lnTo>
                  <a:close/>
                  <a:moveTo>
                    <a:pt x="5483" y="10529"/>
                  </a:moveTo>
                  <a:lnTo>
                    <a:pt x="5483" y="10907"/>
                  </a:lnTo>
                  <a:cubicBezTo>
                    <a:pt x="5483" y="11096"/>
                    <a:pt x="5325" y="11253"/>
                    <a:pt x="5136" y="11253"/>
                  </a:cubicBezTo>
                  <a:lnTo>
                    <a:pt x="3718" y="11253"/>
                  </a:lnTo>
                  <a:cubicBezTo>
                    <a:pt x="3529" y="11253"/>
                    <a:pt x="3372" y="11096"/>
                    <a:pt x="3372" y="10907"/>
                  </a:cubicBezTo>
                  <a:lnTo>
                    <a:pt x="3372" y="10529"/>
                  </a:lnTo>
                  <a:close/>
                  <a:moveTo>
                    <a:pt x="4318" y="0"/>
                  </a:moveTo>
                  <a:cubicBezTo>
                    <a:pt x="4056" y="0"/>
                    <a:pt x="3792" y="23"/>
                    <a:pt x="3529" y="69"/>
                  </a:cubicBezTo>
                  <a:cubicBezTo>
                    <a:pt x="1954" y="384"/>
                    <a:pt x="631" y="1707"/>
                    <a:pt x="284" y="3314"/>
                  </a:cubicBezTo>
                  <a:cubicBezTo>
                    <a:pt x="1" y="4637"/>
                    <a:pt x="379" y="6023"/>
                    <a:pt x="1261" y="7000"/>
                  </a:cubicBezTo>
                  <a:cubicBezTo>
                    <a:pt x="1702" y="7536"/>
                    <a:pt x="1986" y="8166"/>
                    <a:pt x="1986" y="8796"/>
                  </a:cubicBezTo>
                  <a:lnTo>
                    <a:pt x="1986" y="9489"/>
                  </a:lnTo>
                  <a:cubicBezTo>
                    <a:pt x="1986" y="9961"/>
                    <a:pt x="2269" y="10371"/>
                    <a:pt x="2679" y="10466"/>
                  </a:cubicBezTo>
                  <a:lnTo>
                    <a:pt x="2679" y="10907"/>
                  </a:lnTo>
                  <a:cubicBezTo>
                    <a:pt x="2679" y="11505"/>
                    <a:pt x="3151" y="11978"/>
                    <a:pt x="3750" y="11978"/>
                  </a:cubicBezTo>
                  <a:lnTo>
                    <a:pt x="5168" y="11978"/>
                  </a:lnTo>
                  <a:cubicBezTo>
                    <a:pt x="5766" y="11978"/>
                    <a:pt x="6239" y="11505"/>
                    <a:pt x="6239" y="10907"/>
                  </a:cubicBezTo>
                  <a:lnTo>
                    <a:pt x="6239" y="10466"/>
                  </a:lnTo>
                  <a:cubicBezTo>
                    <a:pt x="6617" y="10308"/>
                    <a:pt x="6963" y="9930"/>
                    <a:pt x="6963" y="9489"/>
                  </a:cubicBezTo>
                  <a:lnTo>
                    <a:pt x="6963" y="8796"/>
                  </a:lnTo>
                  <a:cubicBezTo>
                    <a:pt x="6963" y="8166"/>
                    <a:pt x="7184" y="7536"/>
                    <a:pt x="7656" y="6969"/>
                  </a:cubicBezTo>
                  <a:cubicBezTo>
                    <a:pt x="8318" y="6212"/>
                    <a:pt x="8696" y="5236"/>
                    <a:pt x="8696" y="4228"/>
                  </a:cubicBezTo>
                  <a:cubicBezTo>
                    <a:pt x="8633" y="2967"/>
                    <a:pt x="8097" y="1739"/>
                    <a:pt x="7058" y="951"/>
                  </a:cubicBezTo>
                  <a:cubicBezTo>
                    <a:pt x="6285" y="328"/>
                    <a:pt x="5314" y="0"/>
                    <a:pt x="4318" y="0"/>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sp>
          <p:nvSpPr>
            <p:cNvPr id="12" name="Google Shape;5386;p51">
              <a:extLst>
                <a:ext uri="{FF2B5EF4-FFF2-40B4-BE49-F238E27FC236}">
                  <a16:creationId xmlns:a16="http://schemas.microsoft.com/office/drawing/2014/main" id="{90E29574-645C-4BF9-919B-B2C994952697}"/>
                </a:ext>
              </a:extLst>
            </p:cNvPr>
            <p:cNvSpPr/>
            <p:nvPr/>
          </p:nvSpPr>
          <p:spPr>
            <a:xfrm>
              <a:off x="-49786250" y="2422325"/>
              <a:ext cx="36250" cy="17350"/>
            </a:xfrm>
            <a:custGeom>
              <a:avLst/>
              <a:gdLst/>
              <a:ahLst/>
              <a:cxnLst/>
              <a:rect l="l" t="t" r="r" b="b"/>
              <a:pathLst>
                <a:path w="1450" h="694" extrusionOk="0">
                  <a:moveTo>
                    <a:pt x="379" y="1"/>
                  </a:moveTo>
                  <a:cubicBezTo>
                    <a:pt x="158" y="1"/>
                    <a:pt x="0" y="158"/>
                    <a:pt x="0" y="347"/>
                  </a:cubicBezTo>
                  <a:cubicBezTo>
                    <a:pt x="0" y="536"/>
                    <a:pt x="158" y="694"/>
                    <a:pt x="379" y="694"/>
                  </a:cubicBezTo>
                  <a:lnTo>
                    <a:pt x="1072" y="694"/>
                  </a:lnTo>
                  <a:cubicBezTo>
                    <a:pt x="1261" y="694"/>
                    <a:pt x="1418" y="536"/>
                    <a:pt x="1418" y="347"/>
                  </a:cubicBezTo>
                  <a:cubicBezTo>
                    <a:pt x="1450" y="127"/>
                    <a:pt x="1261" y="1"/>
                    <a:pt x="1072" y="1"/>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sp>
          <p:nvSpPr>
            <p:cNvPr id="13" name="Google Shape;5387;p51">
              <a:extLst>
                <a:ext uri="{FF2B5EF4-FFF2-40B4-BE49-F238E27FC236}">
                  <a16:creationId xmlns:a16="http://schemas.microsoft.com/office/drawing/2014/main" id="{DA371F2E-FBEF-4D4E-87C5-191DC4322BF8}"/>
                </a:ext>
              </a:extLst>
            </p:cNvPr>
            <p:cNvSpPr/>
            <p:nvPr/>
          </p:nvSpPr>
          <p:spPr>
            <a:xfrm>
              <a:off x="-49783900" y="2362475"/>
              <a:ext cx="31550" cy="30150"/>
            </a:xfrm>
            <a:custGeom>
              <a:avLst/>
              <a:gdLst/>
              <a:ahLst/>
              <a:cxnLst/>
              <a:rect l="l" t="t" r="r" b="b"/>
              <a:pathLst>
                <a:path w="1262" h="1206" extrusionOk="0">
                  <a:moveTo>
                    <a:pt x="391" y="0"/>
                  </a:moveTo>
                  <a:cubicBezTo>
                    <a:pt x="300" y="0"/>
                    <a:pt x="206" y="32"/>
                    <a:pt x="127" y="95"/>
                  </a:cubicBezTo>
                  <a:cubicBezTo>
                    <a:pt x="1" y="221"/>
                    <a:pt x="1" y="441"/>
                    <a:pt x="127" y="599"/>
                  </a:cubicBezTo>
                  <a:lnTo>
                    <a:pt x="631" y="1134"/>
                  </a:lnTo>
                  <a:cubicBezTo>
                    <a:pt x="694" y="1182"/>
                    <a:pt x="781" y="1205"/>
                    <a:pt x="871" y="1205"/>
                  </a:cubicBezTo>
                  <a:cubicBezTo>
                    <a:pt x="962" y="1205"/>
                    <a:pt x="1056" y="1182"/>
                    <a:pt x="1135" y="1134"/>
                  </a:cubicBezTo>
                  <a:cubicBezTo>
                    <a:pt x="1261" y="1008"/>
                    <a:pt x="1261" y="756"/>
                    <a:pt x="1135" y="599"/>
                  </a:cubicBezTo>
                  <a:lnTo>
                    <a:pt x="631" y="95"/>
                  </a:lnTo>
                  <a:cubicBezTo>
                    <a:pt x="568" y="32"/>
                    <a:pt x="481" y="0"/>
                    <a:pt x="391" y="0"/>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sp>
          <p:nvSpPr>
            <p:cNvPr id="14" name="Google Shape;5388;p51">
              <a:extLst>
                <a:ext uri="{FF2B5EF4-FFF2-40B4-BE49-F238E27FC236}">
                  <a16:creationId xmlns:a16="http://schemas.microsoft.com/office/drawing/2014/main" id="{1B113EBC-6FBF-46CC-A5A6-583C579A5E6C}"/>
                </a:ext>
              </a:extLst>
            </p:cNvPr>
            <p:cNvSpPr/>
            <p:nvPr/>
          </p:nvSpPr>
          <p:spPr>
            <a:xfrm>
              <a:off x="-49783900" y="2468800"/>
              <a:ext cx="31550" cy="30150"/>
            </a:xfrm>
            <a:custGeom>
              <a:avLst/>
              <a:gdLst/>
              <a:ahLst/>
              <a:cxnLst/>
              <a:rect l="l" t="t" r="r" b="b"/>
              <a:pathLst>
                <a:path w="1262" h="1206" extrusionOk="0">
                  <a:moveTo>
                    <a:pt x="871" y="0"/>
                  </a:moveTo>
                  <a:cubicBezTo>
                    <a:pt x="781" y="0"/>
                    <a:pt x="694" y="32"/>
                    <a:pt x="631" y="95"/>
                  </a:cubicBezTo>
                  <a:lnTo>
                    <a:pt x="127" y="599"/>
                  </a:lnTo>
                  <a:cubicBezTo>
                    <a:pt x="1" y="725"/>
                    <a:pt x="1" y="977"/>
                    <a:pt x="127" y="1135"/>
                  </a:cubicBezTo>
                  <a:cubicBezTo>
                    <a:pt x="174" y="1182"/>
                    <a:pt x="261" y="1205"/>
                    <a:pt x="355" y="1205"/>
                  </a:cubicBezTo>
                  <a:cubicBezTo>
                    <a:pt x="450" y="1205"/>
                    <a:pt x="552" y="1182"/>
                    <a:pt x="631" y="1135"/>
                  </a:cubicBezTo>
                  <a:lnTo>
                    <a:pt x="1135" y="599"/>
                  </a:lnTo>
                  <a:cubicBezTo>
                    <a:pt x="1261" y="504"/>
                    <a:pt x="1261" y="252"/>
                    <a:pt x="1135" y="95"/>
                  </a:cubicBezTo>
                  <a:cubicBezTo>
                    <a:pt x="1056" y="32"/>
                    <a:pt x="962" y="0"/>
                    <a:pt x="871" y="0"/>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sp>
          <p:nvSpPr>
            <p:cNvPr id="15" name="Google Shape;5389;p51">
              <a:extLst>
                <a:ext uri="{FF2B5EF4-FFF2-40B4-BE49-F238E27FC236}">
                  <a16:creationId xmlns:a16="http://schemas.microsoft.com/office/drawing/2014/main" id="{E3940120-6281-49A0-A298-354076953F51}"/>
                </a:ext>
              </a:extLst>
            </p:cNvPr>
            <p:cNvSpPr/>
            <p:nvPr/>
          </p:nvSpPr>
          <p:spPr>
            <a:xfrm>
              <a:off x="-49520825" y="2421550"/>
              <a:ext cx="35475" cy="18125"/>
            </a:xfrm>
            <a:custGeom>
              <a:avLst/>
              <a:gdLst/>
              <a:ahLst/>
              <a:cxnLst/>
              <a:rect l="l" t="t" r="r" b="b"/>
              <a:pathLst>
                <a:path w="1419" h="725" extrusionOk="0">
                  <a:moveTo>
                    <a:pt x="347" y="0"/>
                  </a:moveTo>
                  <a:cubicBezTo>
                    <a:pt x="158" y="0"/>
                    <a:pt x="1" y="158"/>
                    <a:pt x="1" y="378"/>
                  </a:cubicBezTo>
                  <a:cubicBezTo>
                    <a:pt x="1" y="567"/>
                    <a:pt x="158" y="725"/>
                    <a:pt x="347" y="725"/>
                  </a:cubicBezTo>
                  <a:lnTo>
                    <a:pt x="1072" y="725"/>
                  </a:lnTo>
                  <a:cubicBezTo>
                    <a:pt x="1261" y="725"/>
                    <a:pt x="1418" y="567"/>
                    <a:pt x="1418" y="378"/>
                  </a:cubicBezTo>
                  <a:cubicBezTo>
                    <a:pt x="1418" y="158"/>
                    <a:pt x="1261" y="0"/>
                    <a:pt x="1072" y="0"/>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sp>
          <p:nvSpPr>
            <p:cNvPr id="16" name="Google Shape;5390;p51">
              <a:extLst>
                <a:ext uri="{FF2B5EF4-FFF2-40B4-BE49-F238E27FC236}">
                  <a16:creationId xmlns:a16="http://schemas.microsoft.com/office/drawing/2014/main" id="{6F8FC518-F1CE-4F25-8E13-903EA0D37607}"/>
                </a:ext>
              </a:extLst>
            </p:cNvPr>
            <p:cNvSpPr/>
            <p:nvPr/>
          </p:nvSpPr>
          <p:spPr>
            <a:xfrm>
              <a:off x="-49519250" y="2362475"/>
              <a:ext cx="31525" cy="31325"/>
            </a:xfrm>
            <a:custGeom>
              <a:avLst/>
              <a:gdLst/>
              <a:ahLst/>
              <a:cxnLst/>
              <a:rect l="l" t="t" r="r" b="b"/>
              <a:pathLst>
                <a:path w="1261" h="1253" extrusionOk="0">
                  <a:moveTo>
                    <a:pt x="906" y="0"/>
                  </a:moveTo>
                  <a:cubicBezTo>
                    <a:pt x="812" y="0"/>
                    <a:pt x="709" y="32"/>
                    <a:pt x="631" y="95"/>
                  </a:cubicBezTo>
                  <a:lnTo>
                    <a:pt x="127" y="599"/>
                  </a:lnTo>
                  <a:cubicBezTo>
                    <a:pt x="1" y="725"/>
                    <a:pt x="1" y="945"/>
                    <a:pt x="127" y="1134"/>
                  </a:cubicBezTo>
                  <a:cubicBezTo>
                    <a:pt x="190" y="1213"/>
                    <a:pt x="276" y="1253"/>
                    <a:pt x="367" y="1253"/>
                  </a:cubicBezTo>
                  <a:cubicBezTo>
                    <a:pt x="457" y="1253"/>
                    <a:pt x="552" y="1213"/>
                    <a:pt x="631" y="1134"/>
                  </a:cubicBezTo>
                  <a:lnTo>
                    <a:pt x="1135" y="599"/>
                  </a:lnTo>
                  <a:cubicBezTo>
                    <a:pt x="1261" y="473"/>
                    <a:pt x="1261" y="252"/>
                    <a:pt x="1135" y="95"/>
                  </a:cubicBezTo>
                  <a:cubicBezTo>
                    <a:pt x="1088" y="32"/>
                    <a:pt x="1001" y="0"/>
                    <a:pt x="906" y="0"/>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sp>
          <p:nvSpPr>
            <p:cNvPr id="17" name="Google Shape;5391;p51">
              <a:extLst>
                <a:ext uri="{FF2B5EF4-FFF2-40B4-BE49-F238E27FC236}">
                  <a16:creationId xmlns:a16="http://schemas.microsoft.com/office/drawing/2014/main" id="{76A4D1C2-F59B-48AC-8101-CBA46952FA71}"/>
                </a:ext>
              </a:extLst>
            </p:cNvPr>
            <p:cNvSpPr/>
            <p:nvPr/>
          </p:nvSpPr>
          <p:spPr>
            <a:xfrm>
              <a:off x="-49519250" y="2468800"/>
              <a:ext cx="31525" cy="30150"/>
            </a:xfrm>
            <a:custGeom>
              <a:avLst/>
              <a:gdLst/>
              <a:ahLst/>
              <a:cxnLst/>
              <a:rect l="l" t="t" r="r" b="b"/>
              <a:pathLst>
                <a:path w="1261" h="1206" extrusionOk="0">
                  <a:moveTo>
                    <a:pt x="391" y="0"/>
                  </a:moveTo>
                  <a:cubicBezTo>
                    <a:pt x="300" y="0"/>
                    <a:pt x="205" y="32"/>
                    <a:pt x="127" y="95"/>
                  </a:cubicBezTo>
                  <a:cubicBezTo>
                    <a:pt x="1" y="221"/>
                    <a:pt x="1" y="441"/>
                    <a:pt x="127" y="599"/>
                  </a:cubicBezTo>
                  <a:lnTo>
                    <a:pt x="631" y="1135"/>
                  </a:lnTo>
                  <a:cubicBezTo>
                    <a:pt x="694" y="1182"/>
                    <a:pt x="780" y="1205"/>
                    <a:pt x="871" y="1205"/>
                  </a:cubicBezTo>
                  <a:cubicBezTo>
                    <a:pt x="962" y="1205"/>
                    <a:pt x="1056" y="1182"/>
                    <a:pt x="1135" y="1135"/>
                  </a:cubicBezTo>
                  <a:cubicBezTo>
                    <a:pt x="1261" y="1009"/>
                    <a:pt x="1261" y="756"/>
                    <a:pt x="1135" y="599"/>
                  </a:cubicBezTo>
                  <a:lnTo>
                    <a:pt x="631" y="95"/>
                  </a:lnTo>
                  <a:cubicBezTo>
                    <a:pt x="568" y="32"/>
                    <a:pt x="481" y="0"/>
                    <a:pt x="391" y="0"/>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grpSp>
      <p:grpSp>
        <p:nvGrpSpPr>
          <p:cNvPr id="18" name="Google Shape;6277;p53">
            <a:extLst>
              <a:ext uri="{FF2B5EF4-FFF2-40B4-BE49-F238E27FC236}">
                <a16:creationId xmlns:a16="http://schemas.microsoft.com/office/drawing/2014/main" id="{3B31D540-5E59-4F2F-A2CC-BB04013B39F9}"/>
              </a:ext>
            </a:extLst>
          </p:cNvPr>
          <p:cNvGrpSpPr/>
          <p:nvPr/>
        </p:nvGrpSpPr>
        <p:grpSpPr>
          <a:xfrm>
            <a:off x="734393" y="5412299"/>
            <a:ext cx="451372" cy="445375"/>
            <a:chOff x="-34421275" y="2631050"/>
            <a:chExt cx="295375" cy="291450"/>
          </a:xfrm>
        </p:grpSpPr>
        <p:sp>
          <p:nvSpPr>
            <p:cNvPr id="19" name="Google Shape;6278;p53">
              <a:extLst>
                <a:ext uri="{FF2B5EF4-FFF2-40B4-BE49-F238E27FC236}">
                  <a16:creationId xmlns:a16="http://schemas.microsoft.com/office/drawing/2014/main" id="{F1278D13-CB67-4B53-9964-2D969BB304EC}"/>
                </a:ext>
              </a:extLst>
            </p:cNvPr>
            <p:cNvSpPr/>
            <p:nvPr/>
          </p:nvSpPr>
          <p:spPr>
            <a:xfrm>
              <a:off x="-34421275" y="2639125"/>
              <a:ext cx="288275" cy="283375"/>
            </a:xfrm>
            <a:custGeom>
              <a:avLst/>
              <a:gdLst/>
              <a:ahLst/>
              <a:cxnLst/>
              <a:rect l="l" t="t" r="r" b="b"/>
              <a:pathLst>
                <a:path w="11531" h="11335" extrusionOk="0">
                  <a:moveTo>
                    <a:pt x="5592" y="717"/>
                  </a:moveTo>
                  <a:cubicBezTo>
                    <a:pt x="5679" y="717"/>
                    <a:pt x="5766" y="749"/>
                    <a:pt x="5829" y="812"/>
                  </a:cubicBezTo>
                  <a:lnTo>
                    <a:pt x="10680" y="5663"/>
                  </a:lnTo>
                  <a:cubicBezTo>
                    <a:pt x="10775" y="5758"/>
                    <a:pt x="10775" y="6010"/>
                    <a:pt x="10680" y="6136"/>
                  </a:cubicBezTo>
                  <a:cubicBezTo>
                    <a:pt x="10617" y="6183"/>
                    <a:pt x="10523" y="6207"/>
                    <a:pt x="10432" y="6207"/>
                  </a:cubicBezTo>
                  <a:cubicBezTo>
                    <a:pt x="10342" y="6207"/>
                    <a:pt x="10255" y="6183"/>
                    <a:pt x="10208" y="6136"/>
                  </a:cubicBezTo>
                  <a:lnTo>
                    <a:pt x="5356" y="1284"/>
                  </a:lnTo>
                  <a:cubicBezTo>
                    <a:pt x="5230" y="1158"/>
                    <a:pt x="5230" y="938"/>
                    <a:pt x="5356" y="812"/>
                  </a:cubicBezTo>
                  <a:cubicBezTo>
                    <a:pt x="5419" y="749"/>
                    <a:pt x="5506" y="717"/>
                    <a:pt x="5592" y="717"/>
                  </a:cubicBezTo>
                  <a:close/>
                  <a:moveTo>
                    <a:pt x="8444" y="7239"/>
                  </a:moveTo>
                  <a:lnTo>
                    <a:pt x="8538" y="7396"/>
                  </a:lnTo>
                  <a:cubicBezTo>
                    <a:pt x="8696" y="7554"/>
                    <a:pt x="8664" y="7806"/>
                    <a:pt x="8475" y="7932"/>
                  </a:cubicBezTo>
                  <a:lnTo>
                    <a:pt x="5923" y="9223"/>
                  </a:lnTo>
                  <a:cubicBezTo>
                    <a:pt x="5873" y="9261"/>
                    <a:pt x="5819" y="9278"/>
                    <a:pt x="5763" y="9278"/>
                  </a:cubicBezTo>
                  <a:cubicBezTo>
                    <a:pt x="5678" y="9278"/>
                    <a:pt x="5590" y="9237"/>
                    <a:pt x="5514" y="9160"/>
                  </a:cubicBezTo>
                  <a:lnTo>
                    <a:pt x="5230" y="8877"/>
                  </a:lnTo>
                  <a:cubicBezTo>
                    <a:pt x="6301" y="8089"/>
                    <a:pt x="7341" y="7617"/>
                    <a:pt x="8444" y="7239"/>
                  </a:cubicBezTo>
                  <a:close/>
                  <a:moveTo>
                    <a:pt x="5230" y="2198"/>
                  </a:moveTo>
                  <a:lnTo>
                    <a:pt x="9294" y="6230"/>
                  </a:lnTo>
                  <a:cubicBezTo>
                    <a:pt x="7908" y="6703"/>
                    <a:pt x="5797" y="7270"/>
                    <a:pt x="3560" y="9381"/>
                  </a:cubicBezTo>
                  <a:lnTo>
                    <a:pt x="2080" y="7932"/>
                  </a:lnTo>
                  <a:cubicBezTo>
                    <a:pt x="3340" y="6608"/>
                    <a:pt x="4285" y="5033"/>
                    <a:pt x="4852" y="3395"/>
                  </a:cubicBezTo>
                  <a:lnTo>
                    <a:pt x="5230" y="2198"/>
                  </a:lnTo>
                  <a:close/>
                  <a:moveTo>
                    <a:pt x="1138" y="8089"/>
                  </a:moveTo>
                  <a:cubicBezTo>
                    <a:pt x="1229" y="8089"/>
                    <a:pt x="1323" y="8121"/>
                    <a:pt x="1386" y="8184"/>
                  </a:cubicBezTo>
                  <a:lnTo>
                    <a:pt x="3308" y="10105"/>
                  </a:lnTo>
                  <a:cubicBezTo>
                    <a:pt x="3434" y="10231"/>
                    <a:pt x="3434" y="10452"/>
                    <a:pt x="3308" y="10578"/>
                  </a:cubicBezTo>
                  <a:cubicBezTo>
                    <a:pt x="3245" y="10641"/>
                    <a:pt x="3159" y="10673"/>
                    <a:pt x="3072" y="10673"/>
                  </a:cubicBezTo>
                  <a:cubicBezTo>
                    <a:pt x="2985" y="10673"/>
                    <a:pt x="2899" y="10641"/>
                    <a:pt x="2836" y="10578"/>
                  </a:cubicBezTo>
                  <a:lnTo>
                    <a:pt x="914" y="8656"/>
                  </a:lnTo>
                  <a:cubicBezTo>
                    <a:pt x="788" y="8530"/>
                    <a:pt x="788" y="8278"/>
                    <a:pt x="914" y="8184"/>
                  </a:cubicBezTo>
                  <a:cubicBezTo>
                    <a:pt x="961" y="8121"/>
                    <a:pt x="1048" y="8089"/>
                    <a:pt x="1138" y="8089"/>
                  </a:cubicBezTo>
                  <a:close/>
                  <a:moveTo>
                    <a:pt x="5565" y="0"/>
                  </a:moveTo>
                  <a:cubicBezTo>
                    <a:pt x="5301" y="0"/>
                    <a:pt x="5041" y="103"/>
                    <a:pt x="4852" y="307"/>
                  </a:cubicBezTo>
                  <a:cubicBezTo>
                    <a:pt x="4474" y="654"/>
                    <a:pt x="4442" y="1158"/>
                    <a:pt x="4694" y="1568"/>
                  </a:cubicBezTo>
                  <a:lnTo>
                    <a:pt x="4159" y="3143"/>
                  </a:lnTo>
                  <a:cubicBezTo>
                    <a:pt x="3655" y="4655"/>
                    <a:pt x="2710" y="6199"/>
                    <a:pt x="1575" y="7428"/>
                  </a:cubicBezTo>
                  <a:cubicBezTo>
                    <a:pt x="1422" y="7357"/>
                    <a:pt x="1259" y="7321"/>
                    <a:pt x="1100" y="7321"/>
                  </a:cubicBezTo>
                  <a:cubicBezTo>
                    <a:pt x="834" y="7321"/>
                    <a:pt x="575" y="7420"/>
                    <a:pt x="378" y="7617"/>
                  </a:cubicBezTo>
                  <a:cubicBezTo>
                    <a:pt x="0" y="8026"/>
                    <a:pt x="0" y="8688"/>
                    <a:pt x="378" y="9066"/>
                  </a:cubicBezTo>
                  <a:lnTo>
                    <a:pt x="2363" y="11051"/>
                  </a:lnTo>
                  <a:cubicBezTo>
                    <a:pt x="2552" y="11240"/>
                    <a:pt x="2820" y="11334"/>
                    <a:pt x="3088" y="11334"/>
                  </a:cubicBezTo>
                  <a:cubicBezTo>
                    <a:pt x="3356" y="11334"/>
                    <a:pt x="3623" y="11240"/>
                    <a:pt x="3812" y="11051"/>
                  </a:cubicBezTo>
                  <a:cubicBezTo>
                    <a:pt x="4127" y="10736"/>
                    <a:pt x="4222" y="10263"/>
                    <a:pt x="4001" y="9853"/>
                  </a:cubicBezTo>
                  <a:cubicBezTo>
                    <a:pt x="4222" y="9664"/>
                    <a:pt x="4442" y="9475"/>
                    <a:pt x="4694" y="9286"/>
                  </a:cubicBezTo>
                  <a:lnTo>
                    <a:pt x="5041" y="9633"/>
                  </a:lnTo>
                  <a:cubicBezTo>
                    <a:pt x="5238" y="9830"/>
                    <a:pt x="5496" y="9928"/>
                    <a:pt x="5755" y="9928"/>
                  </a:cubicBezTo>
                  <a:cubicBezTo>
                    <a:pt x="5910" y="9928"/>
                    <a:pt x="6065" y="9893"/>
                    <a:pt x="6207" y="9822"/>
                  </a:cubicBezTo>
                  <a:lnTo>
                    <a:pt x="8790" y="8530"/>
                  </a:lnTo>
                  <a:cubicBezTo>
                    <a:pt x="9357" y="8215"/>
                    <a:pt x="9515" y="7459"/>
                    <a:pt x="9137" y="6986"/>
                  </a:cubicBezTo>
                  <a:lnTo>
                    <a:pt x="9893" y="6766"/>
                  </a:lnTo>
                  <a:cubicBezTo>
                    <a:pt x="10050" y="6858"/>
                    <a:pt x="10229" y="6906"/>
                    <a:pt x="10412" y="6906"/>
                  </a:cubicBezTo>
                  <a:cubicBezTo>
                    <a:pt x="10668" y="6906"/>
                    <a:pt x="10932" y="6811"/>
                    <a:pt x="11153" y="6608"/>
                  </a:cubicBezTo>
                  <a:cubicBezTo>
                    <a:pt x="11531" y="6199"/>
                    <a:pt x="11531" y="5537"/>
                    <a:pt x="11153" y="5128"/>
                  </a:cubicBezTo>
                  <a:lnTo>
                    <a:pt x="6301" y="307"/>
                  </a:lnTo>
                  <a:cubicBezTo>
                    <a:pt x="6096" y="103"/>
                    <a:pt x="5829" y="0"/>
                    <a:pt x="556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0" name="Google Shape;6279;p53">
              <a:extLst>
                <a:ext uri="{FF2B5EF4-FFF2-40B4-BE49-F238E27FC236}">
                  <a16:creationId xmlns:a16="http://schemas.microsoft.com/office/drawing/2014/main" id="{EE6A2796-7513-493D-935A-956A4BCF610E}"/>
                </a:ext>
              </a:extLst>
            </p:cNvPr>
            <p:cNvSpPr/>
            <p:nvPr/>
          </p:nvSpPr>
          <p:spPr>
            <a:xfrm>
              <a:off x="-34181850" y="2644625"/>
              <a:ext cx="41775" cy="41575"/>
            </a:xfrm>
            <a:custGeom>
              <a:avLst/>
              <a:gdLst/>
              <a:ahLst/>
              <a:cxnLst/>
              <a:rect l="l" t="t" r="r" b="b"/>
              <a:pathLst>
                <a:path w="1671" h="1663" extrusionOk="0">
                  <a:moveTo>
                    <a:pt x="1328" y="1"/>
                  </a:moveTo>
                  <a:cubicBezTo>
                    <a:pt x="1237" y="1"/>
                    <a:pt x="1151" y="40"/>
                    <a:pt x="1103" y="119"/>
                  </a:cubicBezTo>
                  <a:lnTo>
                    <a:pt x="95" y="1096"/>
                  </a:lnTo>
                  <a:cubicBezTo>
                    <a:pt x="1" y="1222"/>
                    <a:pt x="1" y="1442"/>
                    <a:pt x="95" y="1568"/>
                  </a:cubicBezTo>
                  <a:cubicBezTo>
                    <a:pt x="158" y="1631"/>
                    <a:pt x="253" y="1663"/>
                    <a:pt x="343" y="1663"/>
                  </a:cubicBezTo>
                  <a:cubicBezTo>
                    <a:pt x="434" y="1663"/>
                    <a:pt x="521" y="1631"/>
                    <a:pt x="568" y="1568"/>
                  </a:cubicBezTo>
                  <a:lnTo>
                    <a:pt x="1576" y="592"/>
                  </a:lnTo>
                  <a:cubicBezTo>
                    <a:pt x="1671" y="466"/>
                    <a:pt x="1671" y="213"/>
                    <a:pt x="1576" y="119"/>
                  </a:cubicBezTo>
                  <a:cubicBezTo>
                    <a:pt x="1513" y="40"/>
                    <a:pt x="1418" y="1"/>
                    <a:pt x="132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1" name="Google Shape;6280;p53">
              <a:extLst>
                <a:ext uri="{FF2B5EF4-FFF2-40B4-BE49-F238E27FC236}">
                  <a16:creationId xmlns:a16="http://schemas.microsoft.com/office/drawing/2014/main" id="{B0BA10DD-C3A0-4B21-AA70-BDEA689F117F}"/>
                </a:ext>
              </a:extLst>
            </p:cNvPr>
            <p:cNvSpPr/>
            <p:nvPr/>
          </p:nvSpPr>
          <p:spPr>
            <a:xfrm>
              <a:off x="-34217275" y="2631050"/>
              <a:ext cx="17350" cy="41775"/>
            </a:xfrm>
            <a:custGeom>
              <a:avLst/>
              <a:gdLst/>
              <a:ahLst/>
              <a:cxnLst/>
              <a:rect l="l" t="t" r="r" b="b"/>
              <a:pathLst>
                <a:path w="694" h="1671" extrusionOk="0">
                  <a:moveTo>
                    <a:pt x="347" y="0"/>
                  </a:moveTo>
                  <a:cubicBezTo>
                    <a:pt x="158" y="0"/>
                    <a:pt x="0" y="158"/>
                    <a:pt x="0" y="347"/>
                  </a:cubicBezTo>
                  <a:lnTo>
                    <a:pt x="0" y="1324"/>
                  </a:lnTo>
                  <a:cubicBezTo>
                    <a:pt x="0" y="1513"/>
                    <a:pt x="158" y="1670"/>
                    <a:pt x="347" y="1670"/>
                  </a:cubicBezTo>
                  <a:cubicBezTo>
                    <a:pt x="536" y="1670"/>
                    <a:pt x="693" y="1513"/>
                    <a:pt x="693" y="1324"/>
                  </a:cubicBezTo>
                  <a:lnTo>
                    <a:pt x="693" y="347"/>
                  </a:lnTo>
                  <a:cubicBezTo>
                    <a:pt x="693" y="158"/>
                    <a:pt x="536" y="0"/>
                    <a:pt x="347"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2" name="Google Shape;6281;p53">
              <a:extLst>
                <a:ext uri="{FF2B5EF4-FFF2-40B4-BE49-F238E27FC236}">
                  <a16:creationId xmlns:a16="http://schemas.microsoft.com/office/drawing/2014/main" id="{2B7954BA-C1FB-4ACF-98CB-9247319073F8}"/>
                </a:ext>
              </a:extLst>
            </p:cNvPr>
            <p:cNvSpPr/>
            <p:nvPr/>
          </p:nvSpPr>
          <p:spPr>
            <a:xfrm>
              <a:off x="-34168450" y="2704300"/>
              <a:ext cx="42550" cy="18125"/>
            </a:xfrm>
            <a:custGeom>
              <a:avLst/>
              <a:gdLst/>
              <a:ahLst/>
              <a:cxnLst/>
              <a:rect l="l" t="t" r="r" b="b"/>
              <a:pathLst>
                <a:path w="1702" h="725" extrusionOk="0">
                  <a:moveTo>
                    <a:pt x="347" y="0"/>
                  </a:moveTo>
                  <a:cubicBezTo>
                    <a:pt x="158" y="0"/>
                    <a:pt x="0" y="158"/>
                    <a:pt x="0" y="378"/>
                  </a:cubicBezTo>
                  <a:cubicBezTo>
                    <a:pt x="0" y="567"/>
                    <a:pt x="158" y="725"/>
                    <a:pt x="347" y="725"/>
                  </a:cubicBezTo>
                  <a:lnTo>
                    <a:pt x="1355" y="725"/>
                  </a:lnTo>
                  <a:cubicBezTo>
                    <a:pt x="1544" y="725"/>
                    <a:pt x="1702" y="567"/>
                    <a:pt x="1702" y="378"/>
                  </a:cubicBezTo>
                  <a:cubicBezTo>
                    <a:pt x="1670" y="158"/>
                    <a:pt x="1544" y="0"/>
                    <a:pt x="135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1920450874"/>
      </p:ext>
    </p:extLst>
  </p:cSld>
  <p:clrMapOvr>
    <a:masterClrMapping/>
  </p:clrMapOvr>
  <mc:AlternateContent xmlns:mc="http://schemas.openxmlformats.org/markup-compatibility/2006" xmlns:p14="http://schemas.microsoft.com/office/powerpoint/2010/main">
    <mc:Choice Requires="p14">
      <p:transition p14:dur="10" advTm="75915"/>
    </mc:Choice>
    <mc:Fallback xmlns="">
      <p:transition advTm="75915"/>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63376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759700" y="2028627"/>
            <a:ext cx="9489992" cy="793807"/>
          </a:xfrm>
          <a:prstGeom prst="rect">
            <a:avLst/>
          </a:prstGeom>
          <a:noFill/>
        </p:spPr>
        <p:txBody>
          <a:bodyPr wrap="square" rtlCol="0">
            <a:spAutoFit/>
          </a:bodyPr>
          <a:lstStyle/>
          <a:p>
            <a:pPr algn="just" rtl="1">
              <a:lnSpc>
                <a:spcPts val="2920"/>
              </a:lnSpc>
              <a:spcBef>
                <a:spcPts val="600"/>
              </a:spcBef>
              <a:spcAft>
                <a:spcPts val="1800"/>
              </a:spcAft>
            </a:pPr>
            <a:r>
              <a:rPr lang="ar-SA" sz="1600" dirty="0">
                <a:latin typeface="Alexandria Light" pitchFamily="2" charset="-78"/>
                <a:ea typeface="Calibri" panose="020F0502020204030204" pitchFamily="34" charset="0"/>
                <a:cs typeface="Alexandria Light" pitchFamily="2" charset="-78"/>
              </a:rPr>
              <a:t>     بالرغم من تنوع </a:t>
            </a:r>
            <a:r>
              <a:rPr lang="ar-SA" sz="1600" dirty="0" err="1">
                <a:latin typeface="Alexandria Light" pitchFamily="2" charset="-78"/>
                <a:ea typeface="Calibri" panose="020F0502020204030204" pitchFamily="34" charset="0"/>
                <a:cs typeface="Alexandria Light" pitchFamily="2" charset="-78"/>
              </a:rPr>
              <a:t>الانفوجرافيك</a:t>
            </a:r>
            <a:r>
              <a:rPr lang="ar-SA" sz="1600" dirty="0">
                <a:latin typeface="Alexandria Light" pitchFamily="2" charset="-78"/>
                <a:ea typeface="Calibri" panose="020F0502020204030204" pitchFamily="34" charset="0"/>
                <a:cs typeface="Alexandria Light" pitchFamily="2" charset="-78"/>
              </a:rPr>
              <a:t> وتعددها إلا أنه يوجد مكونات رئيسة خاصة بها هذه المكونات يوضحها الشكل (3) الآتي:</a:t>
            </a:r>
            <a:endParaRPr lang="ar-SA" sz="1600" b="0" i="0" u="none" strike="noStrike" baseline="0" dirty="0">
              <a:solidFill>
                <a:srgbClr val="00B0F0"/>
              </a:solidFill>
              <a:latin typeface="Alexandria Light" pitchFamily="2" charset="-78"/>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مربع نص 7">
            <a:extLst>
              <a:ext uri="{FF2B5EF4-FFF2-40B4-BE49-F238E27FC236}">
                <a16:creationId xmlns:a16="http://schemas.microsoft.com/office/drawing/2014/main" id="{E5BC0935-C76B-465E-B45D-9AD995193026}"/>
              </a:ext>
            </a:extLst>
          </p:cNvPr>
          <p:cNvSpPr txBox="1"/>
          <p:nvPr/>
        </p:nvSpPr>
        <p:spPr>
          <a:xfrm>
            <a:off x="1644536" y="1039685"/>
            <a:ext cx="6097904" cy="444224"/>
          </a:xfrm>
          <a:prstGeom prst="rect">
            <a:avLst/>
          </a:prstGeom>
          <a:noFill/>
        </p:spPr>
        <p:txBody>
          <a:bodyPr wrap="square">
            <a:spAutoFit/>
          </a:bodyPr>
          <a:lstStyle/>
          <a:p>
            <a:pPr marR="0" lvl="0" algn="ctr" rtl="1">
              <a:lnSpc>
                <a:spcPct val="125000"/>
              </a:lnSpc>
              <a:spcBef>
                <a:spcPts val="600"/>
              </a:spcBef>
              <a:spcAft>
                <a:spcPts val="600"/>
              </a:spcAft>
            </a:pPr>
            <a:r>
              <a:rPr lang="ar-SA" sz="2000" dirty="0">
                <a:latin typeface="Alexandria Medium" pitchFamily="2" charset="-78"/>
                <a:ea typeface="Calibri" panose="020F0502020204030204" pitchFamily="34" charset="0"/>
                <a:cs typeface="Alexandria Medium" pitchFamily="2" charset="-78"/>
              </a:rPr>
              <a:t>مكونات  </a:t>
            </a:r>
            <a:r>
              <a:rPr lang="ar-SA" sz="2000" dirty="0" err="1">
                <a:latin typeface="Alexandria Medium" pitchFamily="2" charset="-78"/>
                <a:ea typeface="Calibri" panose="020F0502020204030204" pitchFamily="34" charset="0"/>
                <a:cs typeface="Alexandria Medium" pitchFamily="2" charset="-78"/>
              </a:rPr>
              <a:t>الإنفوجرافيك</a:t>
            </a:r>
            <a:endParaRPr lang="en-US" sz="2000" dirty="0">
              <a:effectLst/>
              <a:latin typeface="Alexandria Medium" pitchFamily="2" charset="-78"/>
              <a:ea typeface="Times New Roman" panose="02020603050405020304" pitchFamily="18" charset="0"/>
              <a:cs typeface="Alexandria Medium" pitchFamily="2" charset="-78"/>
            </a:endParaRPr>
          </a:p>
        </p:txBody>
      </p:sp>
      <p:graphicFrame>
        <p:nvGraphicFramePr>
          <p:cNvPr id="12" name="رسم تخطيطي 11">
            <a:extLst>
              <a:ext uri="{FF2B5EF4-FFF2-40B4-BE49-F238E27FC236}">
                <a16:creationId xmlns:a16="http://schemas.microsoft.com/office/drawing/2014/main" id="{6C069AB1-CC06-45F3-9C33-DF3A46D02D08}"/>
              </a:ext>
            </a:extLst>
          </p:cNvPr>
          <p:cNvGraphicFramePr/>
          <p:nvPr>
            <p:extLst>
              <p:ext uri="{D42A27DB-BD31-4B8C-83A1-F6EECF244321}">
                <p14:modId xmlns:p14="http://schemas.microsoft.com/office/powerpoint/2010/main" val="1208018873"/>
              </p:ext>
            </p:extLst>
          </p:nvPr>
        </p:nvGraphicFramePr>
        <p:xfrm>
          <a:off x="1908380" y="3007425"/>
          <a:ext cx="8671150" cy="21918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3" name="مربع نص 12">
            <a:extLst>
              <a:ext uri="{FF2B5EF4-FFF2-40B4-BE49-F238E27FC236}">
                <a16:creationId xmlns:a16="http://schemas.microsoft.com/office/drawing/2014/main" id="{AE6426C7-A709-4751-A055-B81FB11FEA0C}"/>
              </a:ext>
            </a:extLst>
          </p:cNvPr>
          <p:cNvSpPr txBox="1"/>
          <p:nvPr/>
        </p:nvSpPr>
        <p:spPr>
          <a:xfrm>
            <a:off x="4244731" y="5431837"/>
            <a:ext cx="4519930" cy="307777"/>
          </a:xfrm>
          <a:prstGeom prst="rect">
            <a:avLst/>
          </a:prstGeom>
          <a:noFill/>
        </p:spPr>
        <p:txBody>
          <a:bodyPr wrap="square" rtlCol="1">
            <a:spAutoFit/>
          </a:bodyPr>
          <a:lstStyle/>
          <a:p>
            <a:pPr algn="ctr"/>
            <a:r>
              <a:rPr lang="ar-SA" sz="1400" dirty="0">
                <a:latin typeface="Alexandria Light" pitchFamily="2" charset="-78"/>
                <a:cs typeface="Alexandria Light" pitchFamily="2" charset="-78"/>
              </a:rPr>
              <a:t>الشكل (3) </a:t>
            </a:r>
            <a:r>
              <a:rPr lang="ar-SA" sz="1400" dirty="0" err="1">
                <a:latin typeface="Alexandria Light" pitchFamily="2" charset="-78"/>
                <a:cs typeface="Alexandria Light" pitchFamily="2" charset="-78"/>
              </a:rPr>
              <a:t>بيبن</a:t>
            </a:r>
            <a:r>
              <a:rPr lang="ar-SA" sz="1400" dirty="0">
                <a:latin typeface="Alexandria Light" pitchFamily="2" charset="-78"/>
                <a:cs typeface="Alexandria Light" pitchFamily="2" charset="-78"/>
              </a:rPr>
              <a:t> مكونات </a:t>
            </a:r>
            <a:r>
              <a:rPr lang="ar-SA" sz="1400" dirty="0" err="1">
                <a:latin typeface="Alexandria Light" pitchFamily="2" charset="-78"/>
                <a:cs typeface="Alexandria Light" pitchFamily="2" charset="-78"/>
              </a:rPr>
              <a:t>الإنفوجرافيك</a:t>
            </a:r>
            <a:endParaRPr lang="ar-SA" sz="1400" dirty="0">
              <a:latin typeface="Alexandria Light" pitchFamily="2" charset="-78"/>
              <a:cs typeface="Alexandria Light" pitchFamily="2" charset="-78"/>
            </a:endParaRPr>
          </a:p>
        </p:txBody>
      </p:sp>
    </p:spTree>
    <p:custDataLst>
      <p:tags r:id="rId1"/>
    </p:custDataLst>
    <p:extLst>
      <p:ext uri="{BB962C8B-B14F-4D97-AF65-F5344CB8AC3E}">
        <p14:creationId xmlns:p14="http://schemas.microsoft.com/office/powerpoint/2010/main" val="2383682759"/>
      </p:ext>
    </p:extLst>
  </p:cSld>
  <p:clrMapOvr>
    <a:masterClrMapping/>
  </p:clrMapOvr>
  <mc:AlternateContent xmlns:mc="http://schemas.openxmlformats.org/markup-compatibility/2006" xmlns:p14="http://schemas.microsoft.com/office/powerpoint/2010/main">
    <mc:Choice Requires="p14">
      <p:transition p14:dur="10" advTm="37301"/>
    </mc:Choice>
    <mc:Fallback xmlns="">
      <p:transition advTm="3730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AsOne/>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445201"/>
            <a:ext cx="10812720" cy="49359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4003908" y="667946"/>
            <a:ext cx="3586595" cy="529199"/>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973310" y="1479862"/>
            <a:ext cx="10078996" cy="4504375"/>
          </a:xfrm>
          <a:prstGeom prst="rect">
            <a:avLst/>
          </a:prstGeom>
          <a:noFill/>
        </p:spPr>
        <p:txBody>
          <a:bodyPr wrap="square" rtlCol="0">
            <a:spAutoFit/>
          </a:bodyPr>
          <a:lstStyle/>
          <a:p>
            <a:pPr algn="just" rtl="1">
              <a:lnSpc>
                <a:spcPct val="200000"/>
              </a:lnSpc>
              <a:spcBef>
                <a:spcPts val="600"/>
              </a:spcBef>
              <a:spcAft>
                <a:spcPts val="1800"/>
              </a:spcAft>
            </a:pPr>
            <a:r>
              <a:rPr lang="ar-SA" dirty="0">
                <a:latin typeface="Alexandria Light" pitchFamily="2" charset="-78"/>
                <a:ea typeface="Calibri" panose="020F0502020204030204" pitchFamily="34" charset="0"/>
                <a:cs typeface="Alexandria Light" pitchFamily="2" charset="-78"/>
              </a:rPr>
              <a:t>  1. ا</a:t>
            </a:r>
            <a:r>
              <a:rPr lang="ar-SA" b="1" i="0" u="none" strike="noStrike" baseline="0" dirty="0">
                <a:latin typeface="Alexandria Light" pitchFamily="2" charset="-78"/>
                <a:ea typeface="Calibri" panose="020F0502020204030204" pitchFamily="34" charset="0"/>
                <a:cs typeface="Alexandria Light" pitchFamily="2" charset="-78"/>
              </a:rPr>
              <a:t>لعنصر البصري (</a:t>
            </a:r>
            <a:r>
              <a:rPr lang="en-US" b="1" i="0" u="none" strike="noStrike" baseline="0" dirty="0">
                <a:latin typeface="Alexandria Light" pitchFamily="2" charset="-78"/>
                <a:ea typeface="Calibri" panose="020F0502020204030204" pitchFamily="34" charset="0"/>
                <a:cs typeface="Alexandria Light" pitchFamily="2" charset="-78"/>
              </a:rPr>
              <a:t>Visual parts</a:t>
            </a:r>
            <a:r>
              <a:rPr lang="ar-SA" b="1" i="0" u="none" strike="noStrike" baseline="0" dirty="0">
                <a:latin typeface="Alexandria Light" pitchFamily="2" charset="-78"/>
                <a:ea typeface="Calibri" panose="020F0502020204030204" pitchFamily="34" charset="0"/>
                <a:cs typeface="Alexandria Light" pitchFamily="2" charset="-78"/>
              </a:rPr>
              <a:t>): </a:t>
            </a:r>
            <a:r>
              <a:rPr lang="ar-SA" b="0" i="0" u="none" strike="noStrike" baseline="0" dirty="0">
                <a:latin typeface="Alexandria Light" pitchFamily="2" charset="-78"/>
                <a:ea typeface="Calibri" panose="020F0502020204030204" pitchFamily="34" charset="0"/>
                <a:cs typeface="Alexandria Light" pitchFamily="2" charset="-78"/>
              </a:rPr>
              <a:t>ويتضمن هذا العنصر استخدام الألوان والرسوم </a:t>
            </a:r>
            <a:r>
              <a:rPr lang="ar-SA" dirty="0">
                <a:latin typeface="Alexandria Light" pitchFamily="2" charset="-78"/>
                <a:ea typeface="Calibri" panose="020F0502020204030204" pitchFamily="34" charset="0"/>
                <a:cs typeface="Alexandria Light" pitchFamily="2" charset="-78"/>
              </a:rPr>
              <a:t>من مثل الأشكال والأسهم، والرسوم البيانية، والصور.</a:t>
            </a:r>
          </a:p>
          <a:p>
            <a:pPr algn="just" rtl="1">
              <a:lnSpc>
                <a:spcPct val="200000"/>
              </a:lnSpc>
              <a:spcBef>
                <a:spcPts val="600"/>
              </a:spcBef>
              <a:spcAft>
                <a:spcPts val="1800"/>
              </a:spcAft>
            </a:pPr>
            <a:r>
              <a:rPr lang="ar-SA" b="1" i="0" u="none" strike="noStrike" baseline="0" dirty="0">
                <a:latin typeface="Alexandria Light" pitchFamily="2" charset="-78"/>
                <a:ea typeface="Calibri" panose="020F0502020204030204" pitchFamily="34" charset="0"/>
                <a:cs typeface="Alexandria Light" pitchFamily="2" charset="-78"/>
              </a:rPr>
              <a:t>2. المحتوى النصي (</a:t>
            </a:r>
            <a:r>
              <a:rPr lang="en-US" b="1" i="0" u="none" strike="noStrike" baseline="0" dirty="0">
                <a:latin typeface="Alexandria Light" pitchFamily="2" charset="-78"/>
                <a:ea typeface="Calibri" panose="020F0502020204030204" pitchFamily="34" charset="0"/>
                <a:cs typeface="Alexandria Light" pitchFamily="2" charset="-78"/>
              </a:rPr>
              <a:t>Contents</a:t>
            </a:r>
            <a:r>
              <a:rPr lang="ar-SA" b="1" i="0" u="none" strike="noStrike" baseline="0" dirty="0">
                <a:latin typeface="Alexandria Light" pitchFamily="2" charset="-78"/>
                <a:ea typeface="Calibri" panose="020F0502020204030204" pitchFamily="34" charset="0"/>
                <a:cs typeface="Alexandria Light" pitchFamily="2" charset="-78"/>
              </a:rPr>
              <a:t>:): </a:t>
            </a:r>
            <a:r>
              <a:rPr lang="ar-SA" b="0" i="0" u="none" strike="noStrike" baseline="0" dirty="0">
                <a:latin typeface="Alexandria Light" pitchFamily="2" charset="-78"/>
                <a:ea typeface="Calibri" panose="020F0502020204030204" pitchFamily="34" charset="0"/>
                <a:cs typeface="Alexandria Light" pitchFamily="2" charset="-78"/>
              </a:rPr>
              <a:t>ويشمل النصوص المكتوبة التي ينبغي أن تكون مختصرة وواضحة ومرتبطة بالعنصر السابق.</a:t>
            </a:r>
          </a:p>
          <a:p>
            <a:pPr algn="just" rtl="1">
              <a:lnSpc>
                <a:spcPct val="200000"/>
              </a:lnSpc>
              <a:spcBef>
                <a:spcPts val="600"/>
              </a:spcBef>
              <a:spcAft>
                <a:spcPts val="1800"/>
              </a:spcAft>
            </a:pPr>
            <a:r>
              <a:rPr lang="ar-SA" b="1" dirty="0">
                <a:latin typeface="Alexandria Light" pitchFamily="2" charset="-78"/>
                <a:ea typeface="Calibri" panose="020F0502020204030204" pitchFamily="34" charset="0"/>
                <a:cs typeface="Alexandria Light" pitchFamily="2" charset="-78"/>
              </a:rPr>
              <a:t>3. المعرفة أو المفهوم (</a:t>
            </a:r>
            <a:r>
              <a:rPr lang="en-US" b="1" dirty="0">
                <a:latin typeface="Alexandria Light" pitchFamily="2" charset="-78"/>
                <a:ea typeface="Calibri" panose="020F0502020204030204" pitchFamily="34" charset="0"/>
                <a:cs typeface="Alexandria Light" pitchFamily="2" charset="-78"/>
              </a:rPr>
              <a:t>(Knowledge</a:t>
            </a:r>
            <a:r>
              <a:rPr lang="ar-SA" b="1" dirty="0">
                <a:latin typeface="Alexandria Light" pitchFamily="2" charset="-78"/>
                <a:ea typeface="Calibri" panose="020F0502020204030204" pitchFamily="34" charset="0"/>
                <a:cs typeface="Alexandria Light" pitchFamily="2" charset="-78"/>
              </a:rPr>
              <a:t>:</a:t>
            </a:r>
            <a:r>
              <a:rPr lang="ar-SA" dirty="0">
                <a:latin typeface="Alexandria Light" pitchFamily="2" charset="-78"/>
                <a:ea typeface="Calibri" panose="020F0502020204030204" pitchFamily="34" charset="0"/>
                <a:cs typeface="Alexandria Light" pitchFamily="2" charset="-78"/>
              </a:rPr>
              <a:t> وهو ما يميز </a:t>
            </a:r>
            <a:r>
              <a:rPr lang="ar-SA" dirty="0" err="1">
                <a:latin typeface="Alexandria Light" pitchFamily="2" charset="-78"/>
                <a:ea typeface="Calibri" panose="020F0502020204030204" pitchFamily="34" charset="0"/>
                <a:cs typeface="Alexandria Light" pitchFamily="2" charset="-78"/>
              </a:rPr>
              <a:t>الإنفوجرافيك</a:t>
            </a:r>
            <a:r>
              <a:rPr lang="ar-SA" dirty="0">
                <a:latin typeface="Alexandria Light" pitchFamily="2" charset="-78"/>
                <a:ea typeface="Calibri" panose="020F0502020204030204" pitchFamily="34" charset="0"/>
                <a:cs typeface="Alexandria Light" pitchFamily="2" charset="-78"/>
              </a:rPr>
              <a:t> ويجعله أكثر من كونه نصاً وصورة، ولكن طريقة تقديمه بشكلٍ معينٍ تمثل المفهوم أو المعرفة المراد إيصالها مثل التسلسل الزمني، أو التفرعات والاجزاء وغيرها (الجفير، 2015).  		</a:t>
            </a:r>
            <a:r>
              <a:rPr lang="ar-SA" dirty="0">
                <a:solidFill>
                  <a:srgbClr val="00B0F0"/>
                </a:solidFill>
                <a:latin typeface="Alexandria Light" pitchFamily="2" charset="-78"/>
                <a:ea typeface="Calibri" panose="020F0502020204030204" pitchFamily="34" charset="0"/>
                <a:cs typeface="Alexandria Light" pitchFamily="2" charset="-78"/>
              </a:rPr>
              <a:t>والسؤال ما أنواع </a:t>
            </a:r>
            <a:r>
              <a:rPr lang="ar-SA" dirty="0" err="1">
                <a:solidFill>
                  <a:srgbClr val="00B0F0"/>
                </a:solidFill>
                <a:latin typeface="Alexandria Light" pitchFamily="2" charset="-78"/>
                <a:ea typeface="Calibri" panose="020F0502020204030204" pitchFamily="34" charset="0"/>
                <a:cs typeface="Alexandria Light" pitchFamily="2" charset="-78"/>
              </a:rPr>
              <a:t>الإنفوجرافيك</a:t>
            </a:r>
            <a:r>
              <a:rPr lang="ar-SA" dirty="0">
                <a:solidFill>
                  <a:srgbClr val="00B0F0"/>
                </a:solidFill>
                <a:latin typeface="Alexandria Light" pitchFamily="2" charset="-78"/>
                <a:ea typeface="Calibri" panose="020F0502020204030204" pitchFamily="34" charset="0"/>
                <a:cs typeface="Alexandria Light" pitchFamily="2" charset="-78"/>
              </a:rPr>
              <a:t>؟</a:t>
            </a:r>
            <a:endParaRPr lang="ar-SA" b="0" i="0" u="none" strike="noStrike" baseline="0" dirty="0">
              <a:solidFill>
                <a:srgbClr val="00B0F0"/>
              </a:solidFill>
              <a:latin typeface="Alexandria Light" pitchFamily="2" charset="-78"/>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مربع نص 7">
            <a:extLst>
              <a:ext uri="{FF2B5EF4-FFF2-40B4-BE49-F238E27FC236}">
                <a16:creationId xmlns:a16="http://schemas.microsoft.com/office/drawing/2014/main" id="{E5BC0935-C76B-465E-B45D-9AD995193026}"/>
              </a:ext>
            </a:extLst>
          </p:cNvPr>
          <p:cNvSpPr txBox="1"/>
          <p:nvPr/>
        </p:nvSpPr>
        <p:spPr>
          <a:xfrm>
            <a:off x="4410069" y="707545"/>
            <a:ext cx="2774272" cy="409086"/>
          </a:xfrm>
          <a:prstGeom prst="rect">
            <a:avLst/>
          </a:prstGeom>
          <a:noFill/>
        </p:spPr>
        <p:txBody>
          <a:bodyPr wrap="square">
            <a:spAutoFit/>
          </a:bodyPr>
          <a:lstStyle/>
          <a:p>
            <a:pPr marR="0" lvl="0" algn="ctr" rtl="1">
              <a:lnSpc>
                <a:spcPct val="125000"/>
              </a:lnSpc>
              <a:spcBef>
                <a:spcPts val="600"/>
              </a:spcBef>
              <a:spcAft>
                <a:spcPts val="600"/>
              </a:spcAft>
            </a:pPr>
            <a:r>
              <a:rPr lang="ar-SA" dirty="0">
                <a:solidFill>
                  <a:schemeClr val="bg1"/>
                </a:solidFill>
                <a:effectLst>
                  <a:outerShdw blurRad="38100" dist="38100" dir="2700000" algn="tl">
                    <a:srgbClr val="000000">
                      <a:alpha val="43137"/>
                    </a:srgbClr>
                  </a:outerShdw>
                </a:effectLst>
                <a:latin typeface="Alexandria Medium" pitchFamily="2" charset="-78"/>
                <a:ea typeface="Calibri" panose="020F0502020204030204" pitchFamily="34" charset="0"/>
                <a:cs typeface="Alexandria Medium" pitchFamily="2" charset="-78"/>
              </a:rPr>
              <a:t>مكونات  </a:t>
            </a:r>
            <a:r>
              <a:rPr lang="ar-SA" dirty="0" err="1">
                <a:solidFill>
                  <a:schemeClr val="bg1"/>
                </a:solidFill>
                <a:effectLst>
                  <a:outerShdw blurRad="38100" dist="38100" dir="2700000" algn="tl">
                    <a:srgbClr val="000000">
                      <a:alpha val="43137"/>
                    </a:srgbClr>
                  </a:outerShdw>
                </a:effectLst>
                <a:latin typeface="Alexandria Medium" pitchFamily="2" charset="-78"/>
                <a:ea typeface="Calibri" panose="020F0502020204030204" pitchFamily="34" charset="0"/>
                <a:cs typeface="Alexandria Medium" pitchFamily="2" charset="-78"/>
              </a:rPr>
              <a:t>الإنفوجرافيك</a:t>
            </a:r>
            <a:endParaRPr lang="en-US" sz="1800" dirty="0">
              <a:solidFill>
                <a:schemeClr val="bg1"/>
              </a:solidFill>
              <a:effectLst>
                <a:outerShdw blurRad="38100" dist="38100" dir="2700000" algn="tl">
                  <a:srgbClr val="000000">
                    <a:alpha val="43137"/>
                  </a:srgbClr>
                </a:outerShdw>
              </a:effectLst>
              <a:latin typeface="Alexandria Medium" pitchFamily="2" charset="-78"/>
              <a:ea typeface="Times New Roman" panose="02020603050405020304" pitchFamily="18" charset="0"/>
              <a:cs typeface="Alexandria Medium" pitchFamily="2" charset="-78"/>
            </a:endParaRPr>
          </a:p>
        </p:txBody>
      </p:sp>
      <p:grpSp>
        <p:nvGrpSpPr>
          <p:cNvPr id="23" name="Google Shape;6133;p53">
            <a:extLst>
              <a:ext uri="{FF2B5EF4-FFF2-40B4-BE49-F238E27FC236}">
                <a16:creationId xmlns:a16="http://schemas.microsoft.com/office/drawing/2014/main" id="{A61ECF34-4679-4710-A084-8F22572E20DF}"/>
              </a:ext>
            </a:extLst>
          </p:cNvPr>
          <p:cNvGrpSpPr/>
          <p:nvPr/>
        </p:nvGrpSpPr>
        <p:grpSpPr>
          <a:xfrm>
            <a:off x="973310" y="5761768"/>
            <a:ext cx="478687" cy="420917"/>
            <a:chOff x="-35854750" y="2272675"/>
            <a:chExt cx="293000" cy="291450"/>
          </a:xfrm>
        </p:grpSpPr>
        <p:sp>
          <p:nvSpPr>
            <p:cNvPr id="24" name="Google Shape;6134;p53">
              <a:extLst>
                <a:ext uri="{FF2B5EF4-FFF2-40B4-BE49-F238E27FC236}">
                  <a16:creationId xmlns:a16="http://schemas.microsoft.com/office/drawing/2014/main" id="{769C1840-11B7-4581-924A-B3D3AB63D548}"/>
                </a:ext>
              </a:extLst>
            </p:cNvPr>
            <p:cNvSpPr/>
            <p:nvPr/>
          </p:nvSpPr>
          <p:spPr>
            <a:xfrm>
              <a:off x="-35854750" y="2272675"/>
              <a:ext cx="293000" cy="291450"/>
            </a:xfrm>
            <a:custGeom>
              <a:avLst/>
              <a:gdLst/>
              <a:ahLst/>
              <a:cxnLst/>
              <a:rect l="l" t="t" r="r" b="b"/>
              <a:pathLst>
                <a:path w="11720" h="11658" extrusionOk="0">
                  <a:moveTo>
                    <a:pt x="5844" y="654"/>
                  </a:moveTo>
                  <a:cubicBezTo>
                    <a:pt x="6144" y="654"/>
                    <a:pt x="6443" y="773"/>
                    <a:pt x="6679" y="1009"/>
                  </a:cubicBezTo>
                  <a:lnTo>
                    <a:pt x="7057" y="1355"/>
                  </a:lnTo>
                  <a:lnTo>
                    <a:pt x="4600" y="1355"/>
                  </a:lnTo>
                  <a:lnTo>
                    <a:pt x="5009" y="1009"/>
                  </a:lnTo>
                  <a:cubicBezTo>
                    <a:pt x="5246" y="773"/>
                    <a:pt x="5545" y="654"/>
                    <a:pt x="5844" y="654"/>
                  </a:cubicBezTo>
                  <a:close/>
                  <a:moveTo>
                    <a:pt x="2080" y="3939"/>
                  </a:moveTo>
                  <a:lnTo>
                    <a:pt x="2080" y="6365"/>
                  </a:lnTo>
                  <a:lnTo>
                    <a:pt x="819" y="5136"/>
                  </a:lnTo>
                  <a:lnTo>
                    <a:pt x="2080" y="3939"/>
                  </a:lnTo>
                  <a:close/>
                  <a:moveTo>
                    <a:pt x="9609" y="3876"/>
                  </a:moveTo>
                  <a:lnTo>
                    <a:pt x="10869" y="5136"/>
                  </a:lnTo>
                  <a:lnTo>
                    <a:pt x="9609" y="6365"/>
                  </a:lnTo>
                  <a:lnTo>
                    <a:pt x="9609" y="3876"/>
                  </a:lnTo>
                  <a:close/>
                  <a:moveTo>
                    <a:pt x="8570" y="2080"/>
                  </a:moveTo>
                  <a:cubicBezTo>
                    <a:pt x="8790" y="2080"/>
                    <a:pt x="8948" y="2238"/>
                    <a:pt x="8948" y="2427"/>
                  </a:cubicBezTo>
                  <a:lnTo>
                    <a:pt x="8948" y="7089"/>
                  </a:lnTo>
                  <a:lnTo>
                    <a:pt x="8286" y="7751"/>
                  </a:lnTo>
                  <a:cubicBezTo>
                    <a:pt x="7593" y="7152"/>
                    <a:pt x="6774" y="6837"/>
                    <a:pt x="5860" y="6837"/>
                  </a:cubicBezTo>
                  <a:cubicBezTo>
                    <a:pt x="4978" y="6837"/>
                    <a:pt x="4127" y="7152"/>
                    <a:pt x="3466" y="7751"/>
                  </a:cubicBezTo>
                  <a:lnTo>
                    <a:pt x="2804" y="7089"/>
                  </a:lnTo>
                  <a:lnTo>
                    <a:pt x="2804" y="2427"/>
                  </a:lnTo>
                  <a:cubicBezTo>
                    <a:pt x="2804" y="2238"/>
                    <a:pt x="2962" y="2080"/>
                    <a:pt x="3119" y="2080"/>
                  </a:cubicBezTo>
                  <a:close/>
                  <a:moveTo>
                    <a:pt x="693" y="5987"/>
                  </a:moveTo>
                  <a:lnTo>
                    <a:pt x="2993" y="8223"/>
                  </a:lnTo>
                  <a:lnTo>
                    <a:pt x="693" y="10492"/>
                  </a:lnTo>
                  <a:lnTo>
                    <a:pt x="693" y="5987"/>
                  </a:lnTo>
                  <a:close/>
                  <a:moveTo>
                    <a:pt x="11027" y="5987"/>
                  </a:moveTo>
                  <a:lnTo>
                    <a:pt x="11027" y="10492"/>
                  </a:lnTo>
                  <a:lnTo>
                    <a:pt x="8727" y="8223"/>
                  </a:lnTo>
                  <a:lnTo>
                    <a:pt x="11027" y="5987"/>
                  </a:lnTo>
                  <a:close/>
                  <a:moveTo>
                    <a:pt x="5829" y="7499"/>
                  </a:moveTo>
                  <a:cubicBezTo>
                    <a:pt x="6616" y="7499"/>
                    <a:pt x="7309" y="7814"/>
                    <a:pt x="7876" y="8381"/>
                  </a:cubicBezTo>
                  <a:lnTo>
                    <a:pt x="10523" y="10964"/>
                  </a:lnTo>
                  <a:lnTo>
                    <a:pt x="1166" y="10964"/>
                  </a:lnTo>
                  <a:lnTo>
                    <a:pt x="3781" y="8381"/>
                  </a:lnTo>
                  <a:cubicBezTo>
                    <a:pt x="4316" y="7814"/>
                    <a:pt x="5041" y="7499"/>
                    <a:pt x="5829" y="7499"/>
                  </a:cubicBezTo>
                  <a:close/>
                  <a:moveTo>
                    <a:pt x="5864" y="1"/>
                  </a:moveTo>
                  <a:cubicBezTo>
                    <a:pt x="5380" y="1"/>
                    <a:pt x="4899" y="190"/>
                    <a:pt x="4537" y="568"/>
                  </a:cubicBezTo>
                  <a:lnTo>
                    <a:pt x="3655" y="1387"/>
                  </a:lnTo>
                  <a:lnTo>
                    <a:pt x="3119" y="1387"/>
                  </a:lnTo>
                  <a:cubicBezTo>
                    <a:pt x="2552" y="1387"/>
                    <a:pt x="2080" y="1859"/>
                    <a:pt x="2080" y="2427"/>
                  </a:cubicBezTo>
                  <a:lnTo>
                    <a:pt x="2080" y="2962"/>
                  </a:lnTo>
                  <a:lnTo>
                    <a:pt x="315" y="4726"/>
                  </a:lnTo>
                  <a:cubicBezTo>
                    <a:pt x="126" y="4915"/>
                    <a:pt x="0" y="5136"/>
                    <a:pt x="0" y="5420"/>
                  </a:cubicBezTo>
                  <a:lnTo>
                    <a:pt x="0" y="10618"/>
                  </a:lnTo>
                  <a:cubicBezTo>
                    <a:pt x="32" y="11216"/>
                    <a:pt x="473" y="11657"/>
                    <a:pt x="1071" y="11657"/>
                  </a:cubicBezTo>
                  <a:lnTo>
                    <a:pt x="10680" y="11657"/>
                  </a:lnTo>
                  <a:cubicBezTo>
                    <a:pt x="11216" y="11657"/>
                    <a:pt x="11720" y="11185"/>
                    <a:pt x="11720" y="10618"/>
                  </a:cubicBezTo>
                  <a:lnTo>
                    <a:pt x="11720" y="5420"/>
                  </a:lnTo>
                  <a:cubicBezTo>
                    <a:pt x="11720" y="5136"/>
                    <a:pt x="11626" y="4915"/>
                    <a:pt x="11405" y="4726"/>
                  </a:cubicBezTo>
                  <a:lnTo>
                    <a:pt x="9641" y="2962"/>
                  </a:lnTo>
                  <a:lnTo>
                    <a:pt x="9641" y="2427"/>
                  </a:lnTo>
                  <a:cubicBezTo>
                    <a:pt x="9641" y="1859"/>
                    <a:pt x="9168" y="1387"/>
                    <a:pt x="8633" y="1387"/>
                  </a:cubicBezTo>
                  <a:lnTo>
                    <a:pt x="8065" y="1387"/>
                  </a:lnTo>
                  <a:lnTo>
                    <a:pt x="7215" y="568"/>
                  </a:lnTo>
                  <a:cubicBezTo>
                    <a:pt x="6837" y="190"/>
                    <a:pt x="6348" y="1"/>
                    <a:pt x="5864"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6" name="Google Shape;6135;p53">
              <a:extLst>
                <a:ext uri="{FF2B5EF4-FFF2-40B4-BE49-F238E27FC236}">
                  <a16:creationId xmlns:a16="http://schemas.microsoft.com/office/drawing/2014/main" id="{7521FAFC-7C76-421F-BD7B-FEC14A6E3B8B}"/>
                </a:ext>
              </a:extLst>
            </p:cNvPr>
            <p:cNvSpPr/>
            <p:nvPr/>
          </p:nvSpPr>
          <p:spPr>
            <a:xfrm>
              <a:off x="-35733475" y="2340425"/>
              <a:ext cx="51225" cy="68550"/>
            </a:xfrm>
            <a:custGeom>
              <a:avLst/>
              <a:gdLst/>
              <a:ahLst/>
              <a:cxnLst/>
              <a:rect l="l" t="t" r="r" b="b"/>
              <a:pathLst>
                <a:path w="2049" h="2742" extrusionOk="0">
                  <a:moveTo>
                    <a:pt x="1009" y="0"/>
                  </a:moveTo>
                  <a:cubicBezTo>
                    <a:pt x="474" y="0"/>
                    <a:pt x="1" y="473"/>
                    <a:pt x="1" y="1008"/>
                  </a:cubicBezTo>
                  <a:cubicBezTo>
                    <a:pt x="1" y="1260"/>
                    <a:pt x="158" y="1418"/>
                    <a:pt x="316" y="1418"/>
                  </a:cubicBezTo>
                  <a:cubicBezTo>
                    <a:pt x="505" y="1418"/>
                    <a:pt x="663" y="1260"/>
                    <a:pt x="663" y="1040"/>
                  </a:cubicBezTo>
                  <a:cubicBezTo>
                    <a:pt x="663" y="851"/>
                    <a:pt x="820" y="693"/>
                    <a:pt x="1009" y="693"/>
                  </a:cubicBezTo>
                  <a:cubicBezTo>
                    <a:pt x="1198" y="693"/>
                    <a:pt x="1356" y="851"/>
                    <a:pt x="1356" y="1040"/>
                  </a:cubicBezTo>
                  <a:cubicBezTo>
                    <a:pt x="1356" y="1229"/>
                    <a:pt x="1293" y="1323"/>
                    <a:pt x="1135" y="1386"/>
                  </a:cubicBezTo>
                  <a:cubicBezTo>
                    <a:pt x="852" y="1449"/>
                    <a:pt x="663" y="1733"/>
                    <a:pt x="663" y="2016"/>
                  </a:cubicBezTo>
                  <a:lnTo>
                    <a:pt x="663" y="2394"/>
                  </a:lnTo>
                  <a:cubicBezTo>
                    <a:pt x="663" y="2583"/>
                    <a:pt x="820" y="2741"/>
                    <a:pt x="1009" y="2741"/>
                  </a:cubicBezTo>
                  <a:cubicBezTo>
                    <a:pt x="1230" y="2741"/>
                    <a:pt x="1387" y="2583"/>
                    <a:pt x="1387" y="2394"/>
                  </a:cubicBezTo>
                  <a:lnTo>
                    <a:pt x="1387" y="2016"/>
                  </a:lnTo>
                  <a:cubicBezTo>
                    <a:pt x="1765" y="1827"/>
                    <a:pt x="2049" y="1449"/>
                    <a:pt x="2049" y="1008"/>
                  </a:cubicBezTo>
                  <a:cubicBezTo>
                    <a:pt x="2049" y="473"/>
                    <a:pt x="1576" y="0"/>
                    <a:pt x="1009"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7" name="Google Shape;6136;p53">
              <a:extLst>
                <a:ext uri="{FF2B5EF4-FFF2-40B4-BE49-F238E27FC236}">
                  <a16:creationId xmlns:a16="http://schemas.microsoft.com/office/drawing/2014/main" id="{9F53EC77-9A7B-43FA-973A-1B2B1B095011}"/>
                </a:ext>
              </a:extLst>
            </p:cNvPr>
            <p:cNvSpPr/>
            <p:nvPr/>
          </p:nvSpPr>
          <p:spPr>
            <a:xfrm>
              <a:off x="-35716925" y="2418400"/>
              <a:ext cx="17350" cy="17350"/>
            </a:xfrm>
            <a:custGeom>
              <a:avLst/>
              <a:gdLst/>
              <a:ahLst/>
              <a:cxnLst/>
              <a:rect l="l" t="t" r="r" b="b"/>
              <a:pathLst>
                <a:path w="694" h="694" extrusionOk="0">
                  <a:moveTo>
                    <a:pt x="347" y="0"/>
                  </a:moveTo>
                  <a:cubicBezTo>
                    <a:pt x="158" y="0"/>
                    <a:pt x="1" y="158"/>
                    <a:pt x="1" y="347"/>
                  </a:cubicBezTo>
                  <a:cubicBezTo>
                    <a:pt x="1" y="536"/>
                    <a:pt x="158" y="693"/>
                    <a:pt x="347" y="693"/>
                  </a:cubicBezTo>
                  <a:cubicBezTo>
                    <a:pt x="536" y="693"/>
                    <a:pt x="694" y="536"/>
                    <a:pt x="694" y="347"/>
                  </a:cubicBezTo>
                  <a:cubicBezTo>
                    <a:pt x="662" y="158"/>
                    <a:pt x="536" y="0"/>
                    <a:pt x="347"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2915714466"/>
      </p:ext>
    </p:extLst>
  </p:cSld>
  <p:clrMapOvr>
    <a:masterClrMapping/>
  </p:clrMapOvr>
  <mc:AlternateContent xmlns:mc="http://schemas.openxmlformats.org/markup-compatibility/2006" xmlns:p14="http://schemas.microsoft.com/office/powerpoint/2010/main">
    <mc:Choice Requires="p14">
      <p:transition p14:dur="10" advTm="201929"/>
    </mc:Choice>
    <mc:Fallback xmlns="">
      <p:transition advTm="201929"/>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89402" y="178377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1335500" y="110777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48" name="TextBox 47"/>
          <p:cNvSpPr txBox="1"/>
          <p:nvPr/>
        </p:nvSpPr>
        <p:spPr>
          <a:xfrm>
            <a:off x="2904712" y="1932745"/>
            <a:ext cx="8353017" cy="816249"/>
          </a:xfrm>
          <a:prstGeom prst="rect">
            <a:avLst/>
          </a:prstGeom>
          <a:noFill/>
        </p:spPr>
        <p:txBody>
          <a:bodyPr wrap="square" rtlCol="0">
            <a:spAutoFit/>
          </a:bodyPr>
          <a:lstStyle/>
          <a:p>
            <a:pPr marL="53340" algn="justLow" rtl="1">
              <a:lnSpc>
                <a:spcPct val="125000"/>
              </a:lnSpc>
              <a:spcBef>
                <a:spcPts val="1200"/>
              </a:spcBef>
              <a:spcAft>
                <a:spcPts val="600"/>
              </a:spcAft>
              <a:tabLst>
                <a:tab pos="78105" algn="l"/>
              </a:tabLst>
            </a:pPr>
            <a:r>
              <a:rPr lang="ar-SA" sz="1800" dirty="0">
                <a:effectLst/>
                <a:latin typeface="Calibri" panose="020F0502020204030204" pitchFamily="34" charset="0"/>
                <a:ea typeface="Calibri" panose="020F0502020204030204" pitchFamily="34" charset="0"/>
                <a:cs typeface="Simplified Arabic" panose="02020603050405020304" pitchFamily="18" charset="-78"/>
              </a:rPr>
              <a:t>     </a:t>
            </a:r>
            <a:r>
              <a:rPr lang="ar-SA" sz="1600" dirty="0">
                <a:latin typeface="Alexandria Light" pitchFamily="2" charset="-78"/>
                <a:cs typeface="Alexandria Light" pitchFamily="2" charset="-78"/>
              </a:rPr>
              <a:t>ينقسم </a:t>
            </a:r>
            <a:r>
              <a:rPr lang="ar-SA" sz="1600" b="1" dirty="0" err="1">
                <a:latin typeface="Alexandria Light" pitchFamily="2" charset="-78"/>
                <a:cs typeface="Alexandria Light" pitchFamily="2" charset="-78"/>
              </a:rPr>
              <a:t>الإنفوجرافيك</a:t>
            </a:r>
            <a:r>
              <a:rPr lang="ar-SA" sz="1600" b="1" dirty="0">
                <a:latin typeface="Alexandria Light" pitchFamily="2" charset="-78"/>
                <a:cs typeface="Alexandria Light" pitchFamily="2" charset="-78"/>
              </a:rPr>
              <a:t> من حيث طريقة العرض </a:t>
            </a:r>
            <a:r>
              <a:rPr lang="ar-SA" sz="1600" dirty="0">
                <a:latin typeface="Alexandria Light" pitchFamily="2" charset="-78"/>
                <a:cs typeface="Alexandria Light" pitchFamily="2" charset="-78"/>
              </a:rPr>
              <a:t>إلى  أنواع كما و</a:t>
            </a:r>
            <a:r>
              <a:rPr lang="ar-SA" sz="1600" dirty="0">
                <a:effectLst/>
                <a:latin typeface="Alexandria Light" pitchFamily="2" charset="-78"/>
                <a:ea typeface="Calibri" panose="020F0502020204030204" pitchFamily="34" charset="0"/>
                <a:cs typeface="Alexandria Light" pitchFamily="2" charset="-78"/>
              </a:rPr>
              <a:t>ضحها الشكل (4) الآتي:</a:t>
            </a:r>
            <a:endParaRPr lang="en-US" sz="1600" dirty="0">
              <a:effectLst/>
              <a:latin typeface="Alexandria Light" pitchFamily="2" charset="-78"/>
              <a:ea typeface="Calibri" panose="020F0502020204030204" pitchFamily="34" charset="0"/>
              <a:cs typeface="Alexandria Light" pitchFamily="2" charset="-78"/>
            </a:endParaRPr>
          </a:p>
          <a:p>
            <a:pPr algn="r" rtl="1">
              <a:lnSpc>
                <a:spcPts val="2560"/>
              </a:lnSpc>
              <a:spcAft>
                <a:spcPts val="1800"/>
              </a:spcAft>
            </a:pPr>
            <a:r>
              <a:rPr lang="ar-SA" sz="1600" dirty="0">
                <a:effectLst/>
                <a:latin typeface="Alexandria Light" pitchFamily="2" charset="-78"/>
                <a:ea typeface="Calibri" panose="020F0502020204030204" pitchFamily="34" charset="0"/>
                <a:cs typeface="Alexandria Light" pitchFamily="2" charset="-78"/>
              </a:rPr>
              <a:t>      </a:t>
            </a:r>
            <a:endParaRPr lang="en-US" sz="1600" dirty="0">
              <a:effectLst/>
              <a:latin typeface="Alexandria Light" pitchFamily="2" charset="-78"/>
              <a:ea typeface="Calibri" panose="020F0502020204030204" pitchFamily="34" charset="0"/>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9DFE3B38-0A1E-4BEB-BA8E-F1328E376EB6}"/>
              </a:ext>
            </a:extLst>
          </p:cNvPr>
          <p:cNvSpPr txBox="1"/>
          <p:nvPr/>
        </p:nvSpPr>
        <p:spPr>
          <a:xfrm>
            <a:off x="3286055" y="1122567"/>
            <a:ext cx="2680405" cy="371705"/>
          </a:xfrm>
          <a:prstGeom prst="rect">
            <a:avLst/>
          </a:prstGeom>
          <a:noFill/>
        </p:spPr>
        <p:txBody>
          <a:bodyPr wrap="square">
            <a:spAutoFit/>
          </a:bodyPr>
          <a:lstStyle/>
          <a:p>
            <a:pPr algn="ctr" rtl="1">
              <a:lnSpc>
                <a:spcPct val="107000"/>
              </a:lnSpc>
              <a:spcAft>
                <a:spcPts val="800"/>
              </a:spcAft>
            </a:pPr>
            <a:r>
              <a:rPr lang="ar-SA" sz="1800" dirty="0">
                <a:effectLst/>
                <a:latin typeface="Alexandria Medium" pitchFamily="2" charset="-78"/>
                <a:ea typeface="Calibri" panose="020F0502020204030204" pitchFamily="34" charset="0"/>
                <a:cs typeface="Alexandria Medium" pitchFamily="2" charset="-78"/>
              </a:rPr>
              <a:t>أنواع </a:t>
            </a:r>
            <a:r>
              <a:rPr lang="ar-SA" b="1" dirty="0" err="1">
                <a:latin typeface="Alexandria Medium" pitchFamily="2" charset="-78"/>
                <a:ea typeface="Calibri" panose="020F0502020204030204" pitchFamily="34" charset="0"/>
                <a:cs typeface="Alexandria Medium" pitchFamily="2" charset="-78"/>
              </a:rPr>
              <a:t>الإنفوجرافيك</a:t>
            </a:r>
            <a:endParaRPr lang="en-US" sz="1400" dirty="0">
              <a:effectLst/>
              <a:latin typeface="Alexandria Medium" pitchFamily="2" charset="-78"/>
              <a:ea typeface="Calibri" panose="020F0502020204030204" pitchFamily="34" charset="0"/>
              <a:cs typeface="Alexandria Medium" pitchFamily="2" charset="-78"/>
            </a:endParaRPr>
          </a:p>
        </p:txBody>
      </p:sp>
      <p:graphicFrame>
        <p:nvGraphicFramePr>
          <p:cNvPr id="11" name="Diagram 257">
            <a:extLst>
              <a:ext uri="{FF2B5EF4-FFF2-40B4-BE49-F238E27FC236}">
                <a16:creationId xmlns:a16="http://schemas.microsoft.com/office/drawing/2014/main" id="{641BA516-A199-4352-9BBF-9D00790B3E8B}"/>
              </a:ext>
            </a:extLst>
          </p:cNvPr>
          <p:cNvGraphicFramePr/>
          <p:nvPr>
            <p:extLst>
              <p:ext uri="{D42A27DB-BD31-4B8C-83A1-F6EECF244321}">
                <p14:modId xmlns:p14="http://schemas.microsoft.com/office/powerpoint/2010/main" val="1284375218"/>
              </p:ext>
            </p:extLst>
          </p:nvPr>
        </p:nvGraphicFramePr>
        <p:xfrm>
          <a:off x="2308860" y="2422742"/>
          <a:ext cx="6549390" cy="3312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مربع نص 1">
            <a:extLst>
              <a:ext uri="{FF2B5EF4-FFF2-40B4-BE49-F238E27FC236}">
                <a16:creationId xmlns:a16="http://schemas.microsoft.com/office/drawing/2014/main" id="{3BF64CAB-122D-43E9-95FE-8AE1FCA9EA8A}"/>
              </a:ext>
            </a:extLst>
          </p:cNvPr>
          <p:cNvSpPr txBox="1"/>
          <p:nvPr/>
        </p:nvSpPr>
        <p:spPr>
          <a:xfrm>
            <a:off x="3972560" y="5760146"/>
            <a:ext cx="4519930" cy="307777"/>
          </a:xfrm>
          <a:prstGeom prst="rect">
            <a:avLst/>
          </a:prstGeom>
          <a:noFill/>
        </p:spPr>
        <p:txBody>
          <a:bodyPr wrap="square" rtlCol="1">
            <a:spAutoFit/>
          </a:bodyPr>
          <a:lstStyle/>
          <a:p>
            <a:r>
              <a:rPr lang="ar-SA" sz="1400" dirty="0">
                <a:latin typeface="Alexandria Light" pitchFamily="2" charset="-78"/>
                <a:cs typeface="Alexandria Light" pitchFamily="2" charset="-78"/>
              </a:rPr>
              <a:t>الشكل (4) </a:t>
            </a:r>
            <a:r>
              <a:rPr lang="ar-SA" sz="1400" dirty="0" err="1">
                <a:latin typeface="Alexandria Light" pitchFamily="2" charset="-78"/>
                <a:cs typeface="Alexandria Light" pitchFamily="2" charset="-78"/>
              </a:rPr>
              <a:t>بيبن</a:t>
            </a:r>
            <a:r>
              <a:rPr lang="ar-SA" sz="1400" dirty="0">
                <a:latin typeface="Alexandria Light" pitchFamily="2" charset="-78"/>
                <a:cs typeface="Alexandria Light" pitchFamily="2" charset="-78"/>
              </a:rPr>
              <a:t> أنواع </a:t>
            </a:r>
            <a:r>
              <a:rPr lang="ar-SA" sz="1400" dirty="0" err="1">
                <a:latin typeface="Alexandria Light" pitchFamily="2" charset="-78"/>
                <a:cs typeface="Alexandria Light" pitchFamily="2" charset="-78"/>
              </a:rPr>
              <a:t>الإنفوجرافيك</a:t>
            </a:r>
            <a:r>
              <a:rPr lang="ar-SA" sz="1400" dirty="0">
                <a:latin typeface="Alexandria Light" pitchFamily="2" charset="-78"/>
                <a:cs typeface="Alexandria Light" pitchFamily="2" charset="-78"/>
              </a:rPr>
              <a:t> من حيث العرض</a:t>
            </a:r>
          </a:p>
        </p:txBody>
      </p:sp>
    </p:spTree>
    <p:extLst>
      <p:ext uri="{BB962C8B-B14F-4D97-AF65-F5344CB8AC3E}">
        <p14:creationId xmlns:p14="http://schemas.microsoft.com/office/powerpoint/2010/main" val="1641252884"/>
      </p:ext>
    </p:extLst>
  </p:cSld>
  <p:clrMapOvr>
    <a:masterClrMapping/>
  </p:clrMapOvr>
  <mc:AlternateContent xmlns:mc="http://schemas.openxmlformats.org/markup-compatibility/2006" xmlns:p14="http://schemas.microsoft.com/office/powerpoint/2010/main">
    <mc:Choice Requires="p14">
      <p:transition p14:dur="10" advTm="27362"/>
    </mc:Choice>
    <mc:Fallback xmlns="">
      <p:transition advTm="27362"/>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721318"/>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4218039" y="967422"/>
            <a:ext cx="3687097" cy="583125"/>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194621" y="1952935"/>
            <a:ext cx="9986652" cy="3831113"/>
          </a:xfrm>
          <a:prstGeom prst="rect">
            <a:avLst/>
          </a:prstGeom>
          <a:noFill/>
        </p:spPr>
        <p:txBody>
          <a:bodyPr wrap="square" rtlCol="0">
            <a:spAutoFit/>
          </a:bodyPr>
          <a:lstStyle/>
          <a:p>
            <a:pPr marL="285750" indent="-285750" algn="just" rtl="1">
              <a:lnSpc>
                <a:spcPct val="150000"/>
              </a:lnSpc>
              <a:spcAft>
                <a:spcPts val="1800"/>
              </a:spcAft>
              <a:buFont typeface="Arial" panose="020B0604020202020204" pitchFamily="34" charset="0"/>
              <a:buChar char="•"/>
            </a:pPr>
            <a:r>
              <a:rPr lang="ar-SA" b="1" dirty="0" err="1">
                <a:latin typeface="Alexandria Light" pitchFamily="2" charset="-78"/>
                <a:cs typeface="Alexandria Light" pitchFamily="2" charset="-78"/>
              </a:rPr>
              <a:t>الإنفوجرافيك</a:t>
            </a:r>
            <a:r>
              <a:rPr lang="ar-SA" b="1" dirty="0">
                <a:latin typeface="Alexandria Light" pitchFamily="2" charset="-78"/>
                <a:cs typeface="Alexandria Light" pitchFamily="2" charset="-78"/>
              </a:rPr>
              <a:t> الثابت</a:t>
            </a:r>
            <a:r>
              <a:rPr lang="ar-SA" dirty="0">
                <a:latin typeface="Alexandria Light" pitchFamily="2" charset="-78"/>
                <a:cs typeface="Alexandria Light" pitchFamily="2" charset="-78"/>
              </a:rPr>
              <a:t>: هو تصميمات ثابتة يختار محتواها المصمم أو الجهة التي تخرجها وتكون معلومات عن موضوع معين في شكل صور ورسومات يسهل فهمها، قد تكون مطبوعة أو بشكل تصميمات تنشر على صفحات الإنترنت.</a:t>
            </a:r>
          </a:p>
          <a:p>
            <a:pPr marL="285750" indent="-285750" algn="just" rtl="1">
              <a:lnSpc>
                <a:spcPct val="150000"/>
              </a:lnSpc>
              <a:spcAft>
                <a:spcPts val="1800"/>
              </a:spcAft>
              <a:buFont typeface="Arial" panose="020B0604020202020204" pitchFamily="34" charset="0"/>
              <a:buChar char="•"/>
            </a:pPr>
            <a:r>
              <a:rPr lang="ar-SA" b="1" dirty="0" err="1">
                <a:latin typeface="Alexandria Light" pitchFamily="2" charset="-78"/>
                <a:cs typeface="Alexandria Light" pitchFamily="2" charset="-78"/>
              </a:rPr>
              <a:t>الإنفوجرافيك</a:t>
            </a:r>
            <a:r>
              <a:rPr lang="ar-SA" b="1" dirty="0">
                <a:latin typeface="Alexandria Light" pitchFamily="2" charset="-78"/>
                <a:cs typeface="Alexandria Light" pitchFamily="2" charset="-78"/>
              </a:rPr>
              <a:t> المتحرك</a:t>
            </a:r>
            <a:r>
              <a:rPr lang="ar-SA" dirty="0">
                <a:latin typeface="Alexandria Light" pitchFamily="2" charset="-78"/>
                <a:cs typeface="Alexandria Light" pitchFamily="2" charset="-78"/>
              </a:rPr>
              <a:t>: هو تصميم البيانات والتوضيحات والمعلومات تصميماً متحركاً كاملاً، حيث يتطلب هذا النوع نوعاً من الإبداع واختيار الحركات المعبرة التي تساعد في إخراجه بطريقة شائقة ممتعة، وكذلك يكون لها سيناريو كامل للإخراج النهائي لهذا النوع، وهذا أكثر الأنواع استخداماً وانتشاراً .</a:t>
            </a:r>
          </a:p>
          <a:p>
            <a:pPr marL="285750" indent="-285750" algn="just" rtl="1">
              <a:lnSpc>
                <a:spcPct val="150000"/>
              </a:lnSpc>
              <a:spcAft>
                <a:spcPts val="1800"/>
              </a:spcAft>
              <a:buFont typeface="Arial" panose="020B0604020202020204" pitchFamily="34" charset="0"/>
              <a:buChar char="•"/>
            </a:pPr>
            <a:r>
              <a:rPr lang="ar-SA" b="1" dirty="0" err="1">
                <a:latin typeface="Alexandria Light" pitchFamily="2" charset="-78"/>
                <a:cs typeface="Alexandria Light" pitchFamily="2" charset="-78"/>
              </a:rPr>
              <a:t>الإنفوجرافيك</a:t>
            </a:r>
            <a:r>
              <a:rPr lang="ar-SA" b="1" dirty="0">
                <a:latin typeface="Alexandria Light" pitchFamily="2" charset="-78"/>
                <a:cs typeface="Alexandria Light" pitchFamily="2" charset="-78"/>
              </a:rPr>
              <a:t> التفاعلي</a:t>
            </a:r>
            <a:r>
              <a:rPr lang="ar-SA" dirty="0">
                <a:latin typeface="Alexandria Light" pitchFamily="2" charset="-78"/>
                <a:cs typeface="Alexandria Light" pitchFamily="2" charset="-78"/>
              </a:rPr>
              <a:t>: يتحكم فيه المشاهد عن طريق بعض أدوات التحكم من أزرار وغيرها من الأدوات التفاعلية (شلتوت، 2016).</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مربع نص 12">
            <a:extLst>
              <a:ext uri="{FF2B5EF4-FFF2-40B4-BE49-F238E27FC236}">
                <a16:creationId xmlns:a16="http://schemas.microsoft.com/office/drawing/2014/main" id="{B79CC373-2E2D-46EF-84F0-8A98420DA122}"/>
              </a:ext>
            </a:extLst>
          </p:cNvPr>
          <p:cNvSpPr txBox="1"/>
          <p:nvPr/>
        </p:nvSpPr>
        <p:spPr>
          <a:xfrm>
            <a:off x="4532670" y="1015104"/>
            <a:ext cx="3008208" cy="444224"/>
          </a:xfrm>
          <a:prstGeom prst="rect">
            <a:avLst/>
          </a:prstGeom>
          <a:noFill/>
        </p:spPr>
        <p:txBody>
          <a:bodyPr wrap="square">
            <a:spAutoFit/>
          </a:bodyPr>
          <a:lstStyle/>
          <a:p>
            <a:pPr marR="0" lvl="0" algn="ctr" rtl="1">
              <a:lnSpc>
                <a:spcPct val="125000"/>
              </a:lnSpc>
              <a:spcBef>
                <a:spcPts val="600"/>
              </a:spcBef>
              <a:spcAft>
                <a:spcPts val="600"/>
              </a:spcAft>
            </a:pPr>
            <a:r>
              <a:rPr lang="ar-SA" sz="2000" dirty="0">
                <a:solidFill>
                  <a:schemeClr val="bg1"/>
                </a:solidFill>
                <a:effectLst>
                  <a:outerShdw blurRad="38100" dist="38100" dir="2700000" algn="tl">
                    <a:srgbClr val="000000">
                      <a:alpha val="43137"/>
                    </a:srgbClr>
                  </a:outerShdw>
                </a:effectLst>
                <a:latin typeface="Alexandria Medium" pitchFamily="2" charset="-78"/>
                <a:ea typeface="Calibri" panose="020F0502020204030204" pitchFamily="34" charset="0"/>
                <a:cs typeface="Alexandria Medium" pitchFamily="2" charset="-78"/>
              </a:rPr>
              <a:t>أنواع  </a:t>
            </a:r>
            <a:r>
              <a:rPr lang="ar-SA" sz="2000" dirty="0" err="1">
                <a:solidFill>
                  <a:schemeClr val="bg1"/>
                </a:solidFill>
                <a:effectLst>
                  <a:outerShdw blurRad="38100" dist="38100" dir="2700000" algn="tl">
                    <a:srgbClr val="000000">
                      <a:alpha val="43137"/>
                    </a:srgbClr>
                  </a:outerShdw>
                </a:effectLst>
                <a:latin typeface="Alexandria Medium" pitchFamily="2" charset="-78"/>
                <a:ea typeface="Calibri" panose="020F0502020204030204" pitchFamily="34" charset="0"/>
                <a:cs typeface="Alexandria Medium" pitchFamily="2" charset="-78"/>
              </a:rPr>
              <a:t>الإنفوجرافيك</a:t>
            </a:r>
            <a:r>
              <a:rPr lang="ar-SA" sz="2000" dirty="0">
                <a:solidFill>
                  <a:schemeClr val="bg1"/>
                </a:solidFill>
                <a:effectLst>
                  <a:outerShdw blurRad="38100" dist="38100" dir="2700000" algn="tl">
                    <a:srgbClr val="000000">
                      <a:alpha val="43137"/>
                    </a:srgbClr>
                  </a:outerShdw>
                </a:effectLst>
                <a:latin typeface="Alexandria Medium" pitchFamily="2" charset="-78"/>
                <a:ea typeface="Calibri" panose="020F0502020204030204" pitchFamily="34" charset="0"/>
                <a:cs typeface="Alexandria Medium" pitchFamily="2" charset="-78"/>
              </a:rPr>
              <a:t> </a:t>
            </a:r>
            <a:endParaRPr lang="en-US" sz="2000" dirty="0">
              <a:solidFill>
                <a:schemeClr val="bg1"/>
              </a:solidFill>
              <a:effectLst>
                <a:outerShdw blurRad="38100" dist="38100" dir="2700000" algn="tl">
                  <a:srgbClr val="000000">
                    <a:alpha val="43137"/>
                  </a:srgbClr>
                </a:outerShdw>
              </a:effectLst>
              <a:latin typeface="Alexandria Medium" pitchFamily="2" charset="-78"/>
              <a:ea typeface="Times New Roman" panose="02020603050405020304" pitchFamily="18" charset="0"/>
              <a:cs typeface="Alexandria Medium" pitchFamily="2" charset="-78"/>
            </a:endParaRPr>
          </a:p>
        </p:txBody>
      </p:sp>
      <p:sp>
        <p:nvSpPr>
          <p:cNvPr id="15" name="Google Shape;5444;p51">
            <a:extLst>
              <a:ext uri="{FF2B5EF4-FFF2-40B4-BE49-F238E27FC236}">
                <a16:creationId xmlns:a16="http://schemas.microsoft.com/office/drawing/2014/main" id="{B5F552B3-ACD4-41A2-B9FE-2002D03929E3}"/>
              </a:ext>
            </a:extLst>
          </p:cNvPr>
          <p:cNvSpPr/>
          <p:nvPr/>
        </p:nvSpPr>
        <p:spPr>
          <a:xfrm>
            <a:off x="762000" y="5476971"/>
            <a:ext cx="440105" cy="445633"/>
          </a:xfrm>
          <a:custGeom>
            <a:avLst/>
            <a:gdLst/>
            <a:ahLst/>
            <a:cxnLst/>
            <a:rect l="l" t="t" r="r" b="b"/>
            <a:pathLst>
              <a:path w="11941" h="12091" extrusionOk="0">
                <a:moveTo>
                  <a:pt x="5955" y="796"/>
                </a:moveTo>
                <a:lnTo>
                  <a:pt x="10933" y="3915"/>
                </a:lnTo>
                <a:lnTo>
                  <a:pt x="5955" y="7034"/>
                </a:lnTo>
                <a:lnTo>
                  <a:pt x="977" y="3915"/>
                </a:lnTo>
                <a:lnTo>
                  <a:pt x="5955" y="796"/>
                </a:lnTo>
                <a:close/>
                <a:moveTo>
                  <a:pt x="9924" y="5428"/>
                </a:moveTo>
                <a:lnTo>
                  <a:pt x="10964" y="6058"/>
                </a:lnTo>
                <a:lnTo>
                  <a:pt x="5955" y="9145"/>
                </a:lnTo>
                <a:lnTo>
                  <a:pt x="977" y="6058"/>
                </a:lnTo>
                <a:lnTo>
                  <a:pt x="2017" y="5428"/>
                </a:lnTo>
                <a:lnTo>
                  <a:pt x="5797" y="7790"/>
                </a:lnTo>
                <a:cubicBezTo>
                  <a:pt x="5860" y="7822"/>
                  <a:pt x="5931" y="7838"/>
                  <a:pt x="5994" y="7838"/>
                </a:cubicBezTo>
                <a:cubicBezTo>
                  <a:pt x="6057" y="7838"/>
                  <a:pt x="6112" y="7822"/>
                  <a:pt x="6144" y="7790"/>
                </a:cubicBezTo>
                <a:lnTo>
                  <a:pt x="9924" y="5428"/>
                </a:lnTo>
                <a:close/>
                <a:moveTo>
                  <a:pt x="9956" y="7538"/>
                </a:moveTo>
                <a:lnTo>
                  <a:pt x="10964" y="8169"/>
                </a:lnTo>
                <a:lnTo>
                  <a:pt x="5986" y="11288"/>
                </a:lnTo>
                <a:lnTo>
                  <a:pt x="1040" y="8169"/>
                </a:lnTo>
                <a:lnTo>
                  <a:pt x="2048" y="7538"/>
                </a:lnTo>
                <a:lnTo>
                  <a:pt x="5829" y="9901"/>
                </a:lnTo>
                <a:cubicBezTo>
                  <a:pt x="5892" y="9949"/>
                  <a:pt x="5963" y="9972"/>
                  <a:pt x="6026" y="9972"/>
                </a:cubicBezTo>
                <a:cubicBezTo>
                  <a:pt x="6089" y="9972"/>
                  <a:pt x="6144" y="9949"/>
                  <a:pt x="6175" y="9901"/>
                </a:cubicBezTo>
                <a:lnTo>
                  <a:pt x="9956" y="7538"/>
                </a:lnTo>
                <a:close/>
                <a:moveTo>
                  <a:pt x="5959" y="1"/>
                </a:moveTo>
                <a:cubicBezTo>
                  <a:pt x="5900" y="1"/>
                  <a:pt x="5845" y="25"/>
                  <a:pt x="5797" y="72"/>
                </a:cubicBezTo>
                <a:lnTo>
                  <a:pt x="158" y="3600"/>
                </a:lnTo>
                <a:cubicBezTo>
                  <a:pt x="32" y="3695"/>
                  <a:pt x="0" y="3758"/>
                  <a:pt x="0" y="3915"/>
                </a:cubicBezTo>
                <a:cubicBezTo>
                  <a:pt x="0" y="4073"/>
                  <a:pt x="95" y="4136"/>
                  <a:pt x="158" y="4230"/>
                </a:cubicBezTo>
                <a:lnTo>
                  <a:pt x="1387" y="4987"/>
                </a:lnTo>
                <a:lnTo>
                  <a:pt x="158" y="5743"/>
                </a:lnTo>
                <a:cubicBezTo>
                  <a:pt x="32" y="5806"/>
                  <a:pt x="0" y="5869"/>
                  <a:pt x="0" y="6058"/>
                </a:cubicBezTo>
                <a:cubicBezTo>
                  <a:pt x="0" y="6152"/>
                  <a:pt x="95" y="6278"/>
                  <a:pt x="158" y="6373"/>
                </a:cubicBezTo>
                <a:lnTo>
                  <a:pt x="1387" y="7097"/>
                </a:lnTo>
                <a:lnTo>
                  <a:pt x="158" y="7854"/>
                </a:lnTo>
                <a:cubicBezTo>
                  <a:pt x="32" y="7948"/>
                  <a:pt x="0" y="8011"/>
                  <a:pt x="0" y="8169"/>
                </a:cubicBezTo>
                <a:cubicBezTo>
                  <a:pt x="0" y="8295"/>
                  <a:pt x="95" y="8421"/>
                  <a:pt x="158" y="8484"/>
                </a:cubicBezTo>
                <a:lnTo>
                  <a:pt x="5797" y="12044"/>
                </a:lnTo>
                <a:cubicBezTo>
                  <a:pt x="5860" y="12075"/>
                  <a:pt x="5931" y="12091"/>
                  <a:pt x="5994" y="12091"/>
                </a:cubicBezTo>
                <a:cubicBezTo>
                  <a:pt x="6057" y="12091"/>
                  <a:pt x="6112" y="12075"/>
                  <a:pt x="6144" y="12044"/>
                </a:cubicBezTo>
                <a:lnTo>
                  <a:pt x="11783" y="8484"/>
                </a:lnTo>
                <a:cubicBezTo>
                  <a:pt x="11909" y="8421"/>
                  <a:pt x="11941" y="8326"/>
                  <a:pt x="11941" y="8169"/>
                </a:cubicBezTo>
                <a:cubicBezTo>
                  <a:pt x="11941" y="8043"/>
                  <a:pt x="11846" y="7948"/>
                  <a:pt x="11783" y="7854"/>
                </a:cubicBezTo>
                <a:lnTo>
                  <a:pt x="10555" y="7097"/>
                </a:lnTo>
                <a:lnTo>
                  <a:pt x="11783" y="6373"/>
                </a:lnTo>
                <a:cubicBezTo>
                  <a:pt x="11909" y="6278"/>
                  <a:pt x="11941" y="6152"/>
                  <a:pt x="11941" y="6058"/>
                </a:cubicBezTo>
                <a:cubicBezTo>
                  <a:pt x="11941" y="5932"/>
                  <a:pt x="11846" y="5806"/>
                  <a:pt x="11783" y="5743"/>
                </a:cubicBezTo>
                <a:lnTo>
                  <a:pt x="10555" y="4987"/>
                </a:lnTo>
                <a:lnTo>
                  <a:pt x="11783" y="4230"/>
                </a:lnTo>
                <a:cubicBezTo>
                  <a:pt x="11909" y="4136"/>
                  <a:pt x="11941" y="4073"/>
                  <a:pt x="11941" y="3915"/>
                </a:cubicBezTo>
                <a:cubicBezTo>
                  <a:pt x="11941" y="3758"/>
                  <a:pt x="11846" y="3695"/>
                  <a:pt x="11783" y="3600"/>
                </a:cubicBezTo>
                <a:lnTo>
                  <a:pt x="6144" y="72"/>
                </a:lnTo>
                <a:cubicBezTo>
                  <a:pt x="6081" y="25"/>
                  <a:pt x="6018" y="1"/>
                  <a:pt x="5959" y="1"/>
                </a:cubicBezTo>
                <a:close/>
              </a:path>
            </a:pathLst>
          </a:custGeom>
          <a:solidFill>
            <a:schemeClr val="accent4"/>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91324673"/>
      </p:ext>
    </p:extLst>
  </p:cSld>
  <p:clrMapOvr>
    <a:masterClrMapping/>
  </p:clrMapOvr>
  <mc:AlternateContent xmlns:mc="http://schemas.openxmlformats.org/markup-compatibility/2006" xmlns:p14="http://schemas.microsoft.com/office/powerpoint/2010/main">
    <mc:Choice Requires="p14">
      <p:transition p14:dur="10" advTm="132270"/>
    </mc:Choice>
    <mc:Fallback xmlns="">
      <p:transition advTm="132270"/>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06448" y="171316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9" name="Google Shape;7893;p57">
            <a:extLst>
              <a:ext uri="{FF2B5EF4-FFF2-40B4-BE49-F238E27FC236}">
                <a16:creationId xmlns:a16="http://schemas.microsoft.com/office/drawing/2014/main" id="{BB642A6E-B69C-4AB4-BDAD-B87D3F2AD586}"/>
              </a:ext>
            </a:extLst>
          </p:cNvPr>
          <p:cNvGrpSpPr/>
          <p:nvPr/>
        </p:nvGrpSpPr>
        <p:grpSpPr>
          <a:xfrm>
            <a:off x="3417571" y="4507755"/>
            <a:ext cx="522279" cy="599858"/>
            <a:chOff x="-2571737" y="2403625"/>
            <a:chExt cx="292225" cy="291425"/>
          </a:xfrm>
          <a:solidFill>
            <a:schemeClr val="accent4"/>
          </a:solidFill>
        </p:grpSpPr>
        <p:sp>
          <p:nvSpPr>
            <p:cNvPr id="10" name="Google Shape;7894;p57">
              <a:extLst>
                <a:ext uri="{FF2B5EF4-FFF2-40B4-BE49-F238E27FC236}">
                  <a16:creationId xmlns:a16="http://schemas.microsoft.com/office/drawing/2014/main" id="{6F41A0C4-C986-4754-9087-B82D41BCBE1B}"/>
                </a:ext>
              </a:extLst>
            </p:cNvPr>
            <p:cNvSpPr/>
            <p:nvPr/>
          </p:nvSpPr>
          <p:spPr>
            <a:xfrm>
              <a:off x="-2571737" y="2403625"/>
              <a:ext cx="292225" cy="291425"/>
            </a:xfrm>
            <a:custGeom>
              <a:avLst/>
              <a:gdLst/>
              <a:ahLst/>
              <a:cxnLst/>
              <a:rect l="l" t="t" r="r" b="b"/>
              <a:pathLst>
                <a:path w="11689" h="11657" extrusionOk="0">
                  <a:moveTo>
                    <a:pt x="9547" y="725"/>
                  </a:moveTo>
                  <a:cubicBezTo>
                    <a:pt x="9704" y="725"/>
                    <a:pt x="9830" y="788"/>
                    <a:pt x="9893" y="914"/>
                  </a:cubicBezTo>
                  <a:lnTo>
                    <a:pt x="10681" y="2772"/>
                  </a:lnTo>
                  <a:lnTo>
                    <a:pt x="1135" y="2772"/>
                  </a:lnTo>
                  <a:lnTo>
                    <a:pt x="1891" y="914"/>
                  </a:lnTo>
                  <a:cubicBezTo>
                    <a:pt x="1922" y="788"/>
                    <a:pt x="2080" y="725"/>
                    <a:pt x="2206" y="725"/>
                  </a:cubicBezTo>
                  <a:close/>
                  <a:moveTo>
                    <a:pt x="10649" y="3403"/>
                  </a:moveTo>
                  <a:cubicBezTo>
                    <a:pt x="10870" y="3403"/>
                    <a:pt x="11027" y="3560"/>
                    <a:pt x="11027" y="3749"/>
                  </a:cubicBezTo>
                  <a:lnTo>
                    <a:pt x="11027" y="5167"/>
                  </a:lnTo>
                  <a:cubicBezTo>
                    <a:pt x="11027" y="5356"/>
                    <a:pt x="10870" y="5513"/>
                    <a:pt x="10649" y="5513"/>
                  </a:cubicBezTo>
                  <a:lnTo>
                    <a:pt x="1040" y="5513"/>
                  </a:lnTo>
                  <a:cubicBezTo>
                    <a:pt x="851" y="5513"/>
                    <a:pt x="694" y="5356"/>
                    <a:pt x="694" y="5167"/>
                  </a:cubicBezTo>
                  <a:lnTo>
                    <a:pt x="694" y="3749"/>
                  </a:lnTo>
                  <a:cubicBezTo>
                    <a:pt x="694" y="3560"/>
                    <a:pt x="851" y="3403"/>
                    <a:pt x="1040" y="3403"/>
                  </a:cubicBezTo>
                  <a:close/>
                  <a:moveTo>
                    <a:pt x="10681" y="6206"/>
                  </a:moveTo>
                  <a:cubicBezTo>
                    <a:pt x="10870" y="6238"/>
                    <a:pt x="11027" y="6364"/>
                    <a:pt x="11027" y="6553"/>
                  </a:cubicBezTo>
                  <a:lnTo>
                    <a:pt x="11027" y="7939"/>
                  </a:lnTo>
                  <a:cubicBezTo>
                    <a:pt x="11027" y="8128"/>
                    <a:pt x="10870" y="8286"/>
                    <a:pt x="10681" y="8286"/>
                  </a:cubicBezTo>
                  <a:lnTo>
                    <a:pt x="1072" y="8286"/>
                  </a:lnTo>
                  <a:cubicBezTo>
                    <a:pt x="851" y="8286"/>
                    <a:pt x="694" y="8128"/>
                    <a:pt x="694" y="7939"/>
                  </a:cubicBezTo>
                  <a:lnTo>
                    <a:pt x="694" y="6553"/>
                  </a:lnTo>
                  <a:cubicBezTo>
                    <a:pt x="694" y="6364"/>
                    <a:pt x="851" y="6206"/>
                    <a:pt x="1072" y="6206"/>
                  </a:cubicBezTo>
                  <a:close/>
                  <a:moveTo>
                    <a:pt x="10681" y="8947"/>
                  </a:moveTo>
                  <a:cubicBezTo>
                    <a:pt x="10870" y="8947"/>
                    <a:pt x="11027" y="9105"/>
                    <a:pt x="11027" y="9294"/>
                  </a:cubicBezTo>
                  <a:lnTo>
                    <a:pt x="11027" y="10680"/>
                  </a:lnTo>
                  <a:cubicBezTo>
                    <a:pt x="11027" y="10869"/>
                    <a:pt x="10870" y="11027"/>
                    <a:pt x="10681" y="11027"/>
                  </a:cubicBezTo>
                  <a:lnTo>
                    <a:pt x="1072" y="11027"/>
                  </a:lnTo>
                  <a:cubicBezTo>
                    <a:pt x="851" y="11027"/>
                    <a:pt x="694" y="10869"/>
                    <a:pt x="694" y="10680"/>
                  </a:cubicBezTo>
                  <a:lnTo>
                    <a:pt x="694" y="9294"/>
                  </a:lnTo>
                  <a:cubicBezTo>
                    <a:pt x="694" y="9105"/>
                    <a:pt x="851" y="8947"/>
                    <a:pt x="1072" y="8947"/>
                  </a:cubicBezTo>
                  <a:close/>
                  <a:moveTo>
                    <a:pt x="2174" y="0"/>
                  </a:moveTo>
                  <a:cubicBezTo>
                    <a:pt x="1733" y="0"/>
                    <a:pt x="1387" y="252"/>
                    <a:pt x="1229" y="630"/>
                  </a:cubicBezTo>
                  <a:lnTo>
                    <a:pt x="64" y="3403"/>
                  </a:lnTo>
                  <a:cubicBezTo>
                    <a:pt x="32" y="3529"/>
                    <a:pt x="0" y="3686"/>
                    <a:pt x="0" y="3781"/>
                  </a:cubicBezTo>
                  <a:lnTo>
                    <a:pt x="0" y="5198"/>
                  </a:lnTo>
                  <a:cubicBezTo>
                    <a:pt x="0" y="5482"/>
                    <a:pt x="127" y="5734"/>
                    <a:pt x="284" y="5860"/>
                  </a:cubicBezTo>
                  <a:cubicBezTo>
                    <a:pt x="127" y="6080"/>
                    <a:pt x="0" y="6301"/>
                    <a:pt x="0" y="6553"/>
                  </a:cubicBezTo>
                  <a:lnTo>
                    <a:pt x="0" y="7908"/>
                  </a:lnTo>
                  <a:cubicBezTo>
                    <a:pt x="0" y="8191"/>
                    <a:pt x="127" y="8443"/>
                    <a:pt x="284" y="8601"/>
                  </a:cubicBezTo>
                  <a:cubicBezTo>
                    <a:pt x="127" y="8790"/>
                    <a:pt x="0" y="9010"/>
                    <a:pt x="0" y="9262"/>
                  </a:cubicBezTo>
                  <a:lnTo>
                    <a:pt x="0" y="10649"/>
                  </a:lnTo>
                  <a:cubicBezTo>
                    <a:pt x="0" y="11184"/>
                    <a:pt x="473" y="11657"/>
                    <a:pt x="1009" y="11657"/>
                  </a:cubicBezTo>
                  <a:lnTo>
                    <a:pt x="10618" y="11657"/>
                  </a:lnTo>
                  <a:cubicBezTo>
                    <a:pt x="11185" y="11657"/>
                    <a:pt x="11657" y="11184"/>
                    <a:pt x="11657" y="10649"/>
                  </a:cubicBezTo>
                  <a:lnTo>
                    <a:pt x="11657" y="9262"/>
                  </a:lnTo>
                  <a:cubicBezTo>
                    <a:pt x="11657" y="8979"/>
                    <a:pt x="11531" y="8758"/>
                    <a:pt x="11374" y="8601"/>
                  </a:cubicBezTo>
                  <a:cubicBezTo>
                    <a:pt x="11531" y="8380"/>
                    <a:pt x="11657" y="8160"/>
                    <a:pt x="11657" y="7908"/>
                  </a:cubicBezTo>
                  <a:lnTo>
                    <a:pt x="11657" y="6553"/>
                  </a:lnTo>
                  <a:cubicBezTo>
                    <a:pt x="11657" y="6269"/>
                    <a:pt x="11531" y="6017"/>
                    <a:pt x="11374" y="5860"/>
                  </a:cubicBezTo>
                  <a:cubicBezTo>
                    <a:pt x="11531" y="5671"/>
                    <a:pt x="11657" y="5450"/>
                    <a:pt x="11657" y="5198"/>
                  </a:cubicBezTo>
                  <a:lnTo>
                    <a:pt x="11657" y="3781"/>
                  </a:lnTo>
                  <a:lnTo>
                    <a:pt x="11689" y="3781"/>
                  </a:lnTo>
                  <a:cubicBezTo>
                    <a:pt x="11689" y="3686"/>
                    <a:pt x="11657" y="3529"/>
                    <a:pt x="11594" y="3403"/>
                  </a:cubicBezTo>
                  <a:lnTo>
                    <a:pt x="10460" y="630"/>
                  </a:lnTo>
                  <a:cubicBezTo>
                    <a:pt x="10303" y="252"/>
                    <a:pt x="9925" y="0"/>
                    <a:pt x="9515" y="0"/>
                  </a:cubicBezTo>
                  <a:close/>
                </a:path>
              </a:pathLst>
            </a:custGeom>
            <a:grpFill/>
            <a:ln>
              <a:noFill/>
            </a:ln>
          </p:spPr>
          <p:txBody>
            <a:bodyPr spcFirstLastPara="1" wrap="square" lIns="121900" tIns="121900" rIns="121900" bIns="121900" anchor="ctr" anchorCtr="0">
              <a:noAutofit/>
            </a:bodyPr>
            <a:lstStyle/>
            <a:p>
              <a:endParaRPr sz="1865"/>
            </a:p>
          </p:txBody>
        </p:sp>
        <p:sp>
          <p:nvSpPr>
            <p:cNvPr id="11" name="Google Shape;7895;p57">
              <a:extLst>
                <a:ext uri="{FF2B5EF4-FFF2-40B4-BE49-F238E27FC236}">
                  <a16:creationId xmlns:a16="http://schemas.microsoft.com/office/drawing/2014/main" id="{EED8E77B-7EA8-4AA5-8919-D988864ACDFA}"/>
                </a:ext>
              </a:extLst>
            </p:cNvPr>
            <p:cNvSpPr/>
            <p:nvPr/>
          </p:nvSpPr>
          <p:spPr>
            <a:xfrm>
              <a:off x="-2485967" y="2649150"/>
              <a:ext cx="173300" cy="18150"/>
            </a:xfrm>
            <a:custGeom>
              <a:avLst/>
              <a:gdLst/>
              <a:ahLst/>
              <a:cxnLst/>
              <a:rect l="l" t="t" r="r" b="b"/>
              <a:pathLst>
                <a:path w="6932" h="726" extrusionOk="0">
                  <a:moveTo>
                    <a:pt x="378" y="1"/>
                  </a:moveTo>
                  <a:cubicBezTo>
                    <a:pt x="158" y="1"/>
                    <a:pt x="0" y="159"/>
                    <a:pt x="0" y="379"/>
                  </a:cubicBezTo>
                  <a:cubicBezTo>
                    <a:pt x="0" y="568"/>
                    <a:pt x="158" y="726"/>
                    <a:pt x="378" y="726"/>
                  </a:cubicBezTo>
                  <a:lnTo>
                    <a:pt x="6585" y="726"/>
                  </a:lnTo>
                  <a:cubicBezTo>
                    <a:pt x="6774" y="726"/>
                    <a:pt x="6931" y="568"/>
                    <a:pt x="6931" y="379"/>
                  </a:cubicBezTo>
                  <a:cubicBezTo>
                    <a:pt x="6931" y="159"/>
                    <a:pt x="6774" y="1"/>
                    <a:pt x="6585" y="1"/>
                  </a:cubicBezTo>
                  <a:close/>
                </a:path>
              </a:pathLst>
            </a:custGeom>
            <a:grpFill/>
            <a:ln>
              <a:noFill/>
            </a:ln>
          </p:spPr>
          <p:txBody>
            <a:bodyPr spcFirstLastPara="1" wrap="square" lIns="121900" tIns="121900" rIns="121900" bIns="121900" anchor="ctr" anchorCtr="0">
              <a:noAutofit/>
            </a:bodyPr>
            <a:lstStyle/>
            <a:p>
              <a:endParaRPr sz="1865"/>
            </a:p>
          </p:txBody>
        </p:sp>
        <p:sp>
          <p:nvSpPr>
            <p:cNvPr id="12" name="Google Shape;7896;p57">
              <a:extLst>
                <a:ext uri="{FF2B5EF4-FFF2-40B4-BE49-F238E27FC236}">
                  <a16:creationId xmlns:a16="http://schemas.microsoft.com/office/drawing/2014/main" id="{CF1E1750-56B7-4E24-984E-D177875A4C78}"/>
                </a:ext>
              </a:extLst>
            </p:cNvPr>
            <p:cNvSpPr/>
            <p:nvPr/>
          </p:nvSpPr>
          <p:spPr>
            <a:xfrm>
              <a:off x="-2485967" y="2511325"/>
              <a:ext cx="173300" cy="18150"/>
            </a:xfrm>
            <a:custGeom>
              <a:avLst/>
              <a:gdLst/>
              <a:ahLst/>
              <a:cxnLst/>
              <a:rect l="l" t="t" r="r" b="b"/>
              <a:pathLst>
                <a:path w="6932" h="726" extrusionOk="0">
                  <a:moveTo>
                    <a:pt x="378" y="1"/>
                  </a:moveTo>
                  <a:cubicBezTo>
                    <a:pt x="158" y="1"/>
                    <a:pt x="0" y="158"/>
                    <a:pt x="0" y="379"/>
                  </a:cubicBezTo>
                  <a:cubicBezTo>
                    <a:pt x="0" y="568"/>
                    <a:pt x="158" y="725"/>
                    <a:pt x="378" y="725"/>
                  </a:cubicBezTo>
                  <a:lnTo>
                    <a:pt x="6585" y="725"/>
                  </a:lnTo>
                  <a:cubicBezTo>
                    <a:pt x="6774" y="725"/>
                    <a:pt x="6931" y="568"/>
                    <a:pt x="6931" y="379"/>
                  </a:cubicBezTo>
                  <a:cubicBezTo>
                    <a:pt x="6931" y="158"/>
                    <a:pt x="6774" y="1"/>
                    <a:pt x="6585" y="1"/>
                  </a:cubicBezTo>
                  <a:close/>
                </a:path>
              </a:pathLst>
            </a:custGeom>
            <a:grpFill/>
            <a:ln>
              <a:noFill/>
            </a:ln>
          </p:spPr>
          <p:txBody>
            <a:bodyPr spcFirstLastPara="1" wrap="square" lIns="121900" tIns="121900" rIns="121900" bIns="121900" anchor="ctr" anchorCtr="0">
              <a:noAutofit/>
            </a:bodyPr>
            <a:lstStyle/>
            <a:p>
              <a:endParaRPr sz="1865"/>
            </a:p>
          </p:txBody>
        </p:sp>
        <p:sp>
          <p:nvSpPr>
            <p:cNvPr id="14" name="Google Shape;7897;p57">
              <a:extLst>
                <a:ext uri="{FF2B5EF4-FFF2-40B4-BE49-F238E27FC236}">
                  <a16:creationId xmlns:a16="http://schemas.microsoft.com/office/drawing/2014/main" id="{B1E01B05-9B1D-49B9-A0AB-618C94B3C1BE}"/>
                </a:ext>
              </a:extLst>
            </p:cNvPr>
            <p:cNvSpPr/>
            <p:nvPr/>
          </p:nvSpPr>
          <p:spPr>
            <a:xfrm>
              <a:off x="-2540185" y="2511325"/>
              <a:ext cx="18125" cy="18925"/>
            </a:xfrm>
            <a:custGeom>
              <a:avLst/>
              <a:gdLst/>
              <a:ahLst/>
              <a:cxnLst/>
              <a:rect l="l" t="t" r="r" b="b"/>
              <a:pathLst>
                <a:path w="725" h="757" extrusionOk="0">
                  <a:moveTo>
                    <a:pt x="378" y="1"/>
                  </a:moveTo>
                  <a:cubicBezTo>
                    <a:pt x="158" y="1"/>
                    <a:pt x="0" y="158"/>
                    <a:pt x="0" y="379"/>
                  </a:cubicBezTo>
                  <a:cubicBezTo>
                    <a:pt x="0" y="568"/>
                    <a:pt x="158" y="757"/>
                    <a:pt x="378" y="757"/>
                  </a:cubicBezTo>
                  <a:cubicBezTo>
                    <a:pt x="567" y="757"/>
                    <a:pt x="725" y="568"/>
                    <a:pt x="725" y="379"/>
                  </a:cubicBezTo>
                  <a:cubicBezTo>
                    <a:pt x="725" y="158"/>
                    <a:pt x="567" y="1"/>
                    <a:pt x="378" y="1"/>
                  </a:cubicBezTo>
                  <a:close/>
                </a:path>
              </a:pathLst>
            </a:custGeom>
            <a:grpFill/>
            <a:ln>
              <a:noFill/>
            </a:ln>
          </p:spPr>
          <p:txBody>
            <a:bodyPr spcFirstLastPara="1" wrap="square" lIns="121900" tIns="121900" rIns="121900" bIns="121900" anchor="ctr" anchorCtr="0">
              <a:noAutofit/>
            </a:bodyPr>
            <a:lstStyle/>
            <a:p>
              <a:endParaRPr sz="1865"/>
            </a:p>
          </p:txBody>
        </p:sp>
        <p:sp>
          <p:nvSpPr>
            <p:cNvPr id="15" name="Google Shape;7898;p57">
              <a:extLst>
                <a:ext uri="{FF2B5EF4-FFF2-40B4-BE49-F238E27FC236}">
                  <a16:creationId xmlns:a16="http://schemas.microsoft.com/office/drawing/2014/main" id="{58EB2362-1C6F-4D83-B5F6-ADA206661C87}"/>
                </a:ext>
              </a:extLst>
            </p:cNvPr>
            <p:cNvSpPr/>
            <p:nvPr/>
          </p:nvSpPr>
          <p:spPr>
            <a:xfrm>
              <a:off x="-2485579" y="2580625"/>
              <a:ext cx="172525" cy="17350"/>
            </a:xfrm>
            <a:custGeom>
              <a:avLst/>
              <a:gdLst/>
              <a:ahLst/>
              <a:cxnLst/>
              <a:rect l="l" t="t" r="r" b="b"/>
              <a:pathLst>
                <a:path w="6901" h="694" extrusionOk="0">
                  <a:moveTo>
                    <a:pt x="347" y="0"/>
                  </a:moveTo>
                  <a:cubicBezTo>
                    <a:pt x="158" y="0"/>
                    <a:pt x="1" y="158"/>
                    <a:pt x="1" y="347"/>
                  </a:cubicBezTo>
                  <a:cubicBezTo>
                    <a:pt x="32" y="536"/>
                    <a:pt x="158" y="693"/>
                    <a:pt x="347" y="693"/>
                  </a:cubicBezTo>
                  <a:lnTo>
                    <a:pt x="6554" y="693"/>
                  </a:lnTo>
                  <a:cubicBezTo>
                    <a:pt x="6774" y="693"/>
                    <a:pt x="6900" y="536"/>
                    <a:pt x="6900" y="347"/>
                  </a:cubicBezTo>
                  <a:cubicBezTo>
                    <a:pt x="6900" y="158"/>
                    <a:pt x="6774" y="0"/>
                    <a:pt x="6554" y="0"/>
                  </a:cubicBezTo>
                  <a:close/>
                </a:path>
              </a:pathLst>
            </a:custGeom>
            <a:grpFill/>
            <a:ln>
              <a:noFill/>
            </a:ln>
          </p:spPr>
          <p:txBody>
            <a:bodyPr spcFirstLastPara="1" wrap="square" lIns="121900" tIns="121900" rIns="121900" bIns="121900" anchor="ctr" anchorCtr="0">
              <a:noAutofit/>
            </a:bodyPr>
            <a:lstStyle/>
            <a:p>
              <a:endParaRPr sz="1865"/>
            </a:p>
          </p:txBody>
        </p:sp>
        <p:sp>
          <p:nvSpPr>
            <p:cNvPr id="16" name="Google Shape;7899;p57">
              <a:extLst>
                <a:ext uri="{FF2B5EF4-FFF2-40B4-BE49-F238E27FC236}">
                  <a16:creationId xmlns:a16="http://schemas.microsoft.com/office/drawing/2014/main" id="{94024DA0-F3CB-4F99-BCFE-CF87C4D108A3}"/>
                </a:ext>
              </a:extLst>
            </p:cNvPr>
            <p:cNvSpPr/>
            <p:nvPr/>
          </p:nvSpPr>
          <p:spPr>
            <a:xfrm>
              <a:off x="-2540185" y="2580625"/>
              <a:ext cx="18125" cy="17350"/>
            </a:xfrm>
            <a:custGeom>
              <a:avLst/>
              <a:gdLst/>
              <a:ahLst/>
              <a:cxnLst/>
              <a:rect l="l" t="t" r="r" b="b"/>
              <a:pathLst>
                <a:path w="725" h="694" extrusionOk="0">
                  <a:moveTo>
                    <a:pt x="378" y="0"/>
                  </a:moveTo>
                  <a:cubicBezTo>
                    <a:pt x="158" y="0"/>
                    <a:pt x="0" y="158"/>
                    <a:pt x="0" y="347"/>
                  </a:cubicBezTo>
                  <a:cubicBezTo>
                    <a:pt x="0" y="536"/>
                    <a:pt x="158" y="693"/>
                    <a:pt x="378" y="693"/>
                  </a:cubicBezTo>
                  <a:cubicBezTo>
                    <a:pt x="567" y="693"/>
                    <a:pt x="725" y="536"/>
                    <a:pt x="725" y="347"/>
                  </a:cubicBezTo>
                  <a:cubicBezTo>
                    <a:pt x="725" y="158"/>
                    <a:pt x="567" y="0"/>
                    <a:pt x="378" y="0"/>
                  </a:cubicBezTo>
                  <a:close/>
                </a:path>
              </a:pathLst>
            </a:custGeom>
            <a:grpFill/>
            <a:ln>
              <a:noFill/>
            </a:ln>
          </p:spPr>
          <p:txBody>
            <a:bodyPr spcFirstLastPara="1" wrap="square" lIns="121900" tIns="121900" rIns="121900" bIns="121900" anchor="ctr" anchorCtr="0">
              <a:noAutofit/>
            </a:bodyPr>
            <a:lstStyle/>
            <a:p>
              <a:endParaRPr sz="1865"/>
            </a:p>
          </p:txBody>
        </p:sp>
        <p:sp>
          <p:nvSpPr>
            <p:cNvPr id="17" name="Google Shape;7900;p57">
              <a:extLst>
                <a:ext uri="{FF2B5EF4-FFF2-40B4-BE49-F238E27FC236}">
                  <a16:creationId xmlns:a16="http://schemas.microsoft.com/office/drawing/2014/main" id="{54F5D535-C39C-4325-BAC7-02769A344B07}"/>
                </a:ext>
              </a:extLst>
            </p:cNvPr>
            <p:cNvSpPr/>
            <p:nvPr/>
          </p:nvSpPr>
          <p:spPr>
            <a:xfrm>
              <a:off x="-2540185" y="2649150"/>
              <a:ext cx="18125" cy="18150"/>
            </a:xfrm>
            <a:custGeom>
              <a:avLst/>
              <a:gdLst/>
              <a:ahLst/>
              <a:cxnLst/>
              <a:rect l="l" t="t" r="r" b="b"/>
              <a:pathLst>
                <a:path w="725" h="726" extrusionOk="0">
                  <a:moveTo>
                    <a:pt x="378" y="1"/>
                  </a:moveTo>
                  <a:cubicBezTo>
                    <a:pt x="158" y="1"/>
                    <a:pt x="0" y="159"/>
                    <a:pt x="0" y="379"/>
                  </a:cubicBezTo>
                  <a:cubicBezTo>
                    <a:pt x="0" y="568"/>
                    <a:pt x="158" y="726"/>
                    <a:pt x="378" y="726"/>
                  </a:cubicBezTo>
                  <a:cubicBezTo>
                    <a:pt x="567" y="726"/>
                    <a:pt x="725" y="568"/>
                    <a:pt x="725" y="379"/>
                  </a:cubicBezTo>
                  <a:cubicBezTo>
                    <a:pt x="725" y="159"/>
                    <a:pt x="567" y="1"/>
                    <a:pt x="378" y="1"/>
                  </a:cubicBezTo>
                  <a:close/>
                </a:path>
              </a:pathLst>
            </a:custGeom>
            <a:grpFill/>
            <a:ln>
              <a:noFill/>
            </a:ln>
          </p:spPr>
          <p:txBody>
            <a:bodyPr spcFirstLastPara="1" wrap="square" lIns="121900" tIns="121900" rIns="121900" bIns="121900" anchor="ctr" anchorCtr="0">
              <a:noAutofit/>
            </a:bodyPr>
            <a:lstStyle/>
            <a:p>
              <a:endParaRPr sz="1865"/>
            </a:p>
          </p:txBody>
        </p:sp>
      </p:grpSp>
      <p:sp>
        <p:nvSpPr>
          <p:cNvPr id="19" name="Google Shape;5420;p51">
            <a:extLst>
              <a:ext uri="{FF2B5EF4-FFF2-40B4-BE49-F238E27FC236}">
                <a16:creationId xmlns:a16="http://schemas.microsoft.com/office/drawing/2014/main" id="{CA1C2B0C-B051-4B85-9D7B-B41954A78CD6}"/>
              </a:ext>
            </a:extLst>
          </p:cNvPr>
          <p:cNvSpPr/>
          <p:nvPr/>
        </p:nvSpPr>
        <p:spPr>
          <a:xfrm>
            <a:off x="3490159" y="3614720"/>
            <a:ext cx="465888" cy="483892"/>
          </a:xfrm>
          <a:custGeom>
            <a:avLst/>
            <a:gdLst/>
            <a:ahLst/>
            <a:cxnLst/>
            <a:rect l="l" t="t" r="r" b="b"/>
            <a:pathLst>
              <a:path w="12067" h="11280" extrusionOk="0">
                <a:moveTo>
                  <a:pt x="5986" y="757"/>
                </a:moveTo>
                <a:cubicBezTo>
                  <a:pt x="7656" y="757"/>
                  <a:pt x="9011" y="2049"/>
                  <a:pt x="9137" y="3718"/>
                </a:cubicBezTo>
                <a:cubicBezTo>
                  <a:pt x="8822" y="3624"/>
                  <a:pt x="8475" y="3561"/>
                  <a:pt x="8066" y="3561"/>
                </a:cubicBezTo>
                <a:cubicBezTo>
                  <a:pt x="7278" y="3561"/>
                  <a:pt x="6585" y="3781"/>
                  <a:pt x="5955" y="4191"/>
                </a:cubicBezTo>
                <a:cubicBezTo>
                  <a:pt x="5356" y="3781"/>
                  <a:pt x="4632" y="3561"/>
                  <a:pt x="3844" y="3561"/>
                </a:cubicBezTo>
                <a:cubicBezTo>
                  <a:pt x="3466" y="3561"/>
                  <a:pt x="3119" y="3592"/>
                  <a:pt x="2773" y="3718"/>
                </a:cubicBezTo>
                <a:cubicBezTo>
                  <a:pt x="2930" y="2049"/>
                  <a:pt x="4285" y="757"/>
                  <a:pt x="5986" y="757"/>
                </a:cubicBezTo>
                <a:close/>
                <a:moveTo>
                  <a:pt x="3875" y="4254"/>
                </a:moveTo>
                <a:cubicBezTo>
                  <a:pt x="4411" y="4254"/>
                  <a:pt x="4915" y="4411"/>
                  <a:pt x="5388" y="4663"/>
                </a:cubicBezTo>
                <a:cubicBezTo>
                  <a:pt x="4852" y="5168"/>
                  <a:pt x="4505" y="5829"/>
                  <a:pt x="4285" y="6585"/>
                </a:cubicBezTo>
                <a:cubicBezTo>
                  <a:pt x="3560" y="6113"/>
                  <a:pt x="2993" y="5325"/>
                  <a:pt x="2836" y="4411"/>
                </a:cubicBezTo>
                <a:cubicBezTo>
                  <a:pt x="3151" y="4317"/>
                  <a:pt x="3497" y="4254"/>
                  <a:pt x="3875" y="4254"/>
                </a:cubicBezTo>
                <a:close/>
                <a:moveTo>
                  <a:pt x="8129" y="4254"/>
                </a:moveTo>
                <a:cubicBezTo>
                  <a:pt x="8475" y="4254"/>
                  <a:pt x="8822" y="4317"/>
                  <a:pt x="9137" y="4411"/>
                </a:cubicBezTo>
                <a:cubicBezTo>
                  <a:pt x="8979" y="5325"/>
                  <a:pt x="8444" y="6113"/>
                  <a:pt x="7687" y="6585"/>
                </a:cubicBezTo>
                <a:cubicBezTo>
                  <a:pt x="7498" y="5829"/>
                  <a:pt x="7089" y="5168"/>
                  <a:pt x="6585" y="4663"/>
                </a:cubicBezTo>
                <a:cubicBezTo>
                  <a:pt x="7026" y="4411"/>
                  <a:pt x="7561" y="4254"/>
                  <a:pt x="8129" y="4254"/>
                </a:cubicBezTo>
                <a:close/>
                <a:moveTo>
                  <a:pt x="5986" y="5042"/>
                </a:moveTo>
                <a:cubicBezTo>
                  <a:pt x="6490" y="5514"/>
                  <a:pt x="6900" y="6144"/>
                  <a:pt x="7026" y="6900"/>
                </a:cubicBezTo>
                <a:cubicBezTo>
                  <a:pt x="6648" y="7026"/>
                  <a:pt x="6364" y="7058"/>
                  <a:pt x="5986" y="7058"/>
                </a:cubicBezTo>
                <a:cubicBezTo>
                  <a:pt x="5640" y="7058"/>
                  <a:pt x="5293" y="7026"/>
                  <a:pt x="4978" y="6900"/>
                </a:cubicBezTo>
                <a:cubicBezTo>
                  <a:pt x="5073" y="6176"/>
                  <a:pt x="5451" y="5514"/>
                  <a:pt x="5986" y="5042"/>
                </a:cubicBezTo>
                <a:close/>
                <a:moveTo>
                  <a:pt x="4915" y="7625"/>
                </a:moveTo>
                <a:lnTo>
                  <a:pt x="4915" y="7625"/>
                </a:lnTo>
                <a:cubicBezTo>
                  <a:pt x="5230" y="7688"/>
                  <a:pt x="5608" y="7782"/>
                  <a:pt x="5986" y="7782"/>
                </a:cubicBezTo>
                <a:cubicBezTo>
                  <a:pt x="6333" y="7782"/>
                  <a:pt x="6711" y="7719"/>
                  <a:pt x="7057" y="7625"/>
                </a:cubicBezTo>
                <a:lnTo>
                  <a:pt x="7057" y="7625"/>
                </a:lnTo>
                <a:cubicBezTo>
                  <a:pt x="6963" y="8476"/>
                  <a:pt x="6585" y="9232"/>
                  <a:pt x="5986" y="9767"/>
                </a:cubicBezTo>
                <a:cubicBezTo>
                  <a:pt x="5388" y="9232"/>
                  <a:pt x="5010" y="8476"/>
                  <a:pt x="4915" y="7625"/>
                </a:cubicBezTo>
                <a:close/>
                <a:moveTo>
                  <a:pt x="2206" y="4726"/>
                </a:moveTo>
                <a:cubicBezTo>
                  <a:pt x="2458" y="5892"/>
                  <a:pt x="3245" y="6837"/>
                  <a:pt x="4222" y="7373"/>
                </a:cubicBezTo>
                <a:lnTo>
                  <a:pt x="4222" y="7467"/>
                </a:lnTo>
                <a:cubicBezTo>
                  <a:pt x="4222" y="8570"/>
                  <a:pt x="4663" y="9515"/>
                  <a:pt x="5388" y="10208"/>
                </a:cubicBezTo>
                <a:cubicBezTo>
                  <a:pt x="4915" y="10460"/>
                  <a:pt x="4411" y="10555"/>
                  <a:pt x="3875" y="10555"/>
                </a:cubicBezTo>
                <a:cubicBezTo>
                  <a:pt x="2080" y="10555"/>
                  <a:pt x="662" y="9137"/>
                  <a:pt x="662" y="7404"/>
                </a:cubicBezTo>
                <a:cubicBezTo>
                  <a:pt x="662" y="6270"/>
                  <a:pt x="1260" y="5294"/>
                  <a:pt x="2206" y="4726"/>
                </a:cubicBezTo>
                <a:close/>
                <a:moveTo>
                  <a:pt x="9735" y="4695"/>
                </a:moveTo>
                <a:cubicBezTo>
                  <a:pt x="10649" y="5262"/>
                  <a:pt x="11279" y="6239"/>
                  <a:pt x="11279" y="7373"/>
                </a:cubicBezTo>
                <a:cubicBezTo>
                  <a:pt x="11279" y="9137"/>
                  <a:pt x="9861" y="10555"/>
                  <a:pt x="8066" y="10555"/>
                </a:cubicBezTo>
                <a:cubicBezTo>
                  <a:pt x="7530" y="10555"/>
                  <a:pt x="7026" y="10397"/>
                  <a:pt x="6553" y="10177"/>
                </a:cubicBezTo>
                <a:cubicBezTo>
                  <a:pt x="7246" y="9452"/>
                  <a:pt x="7719" y="8476"/>
                  <a:pt x="7719" y="7404"/>
                </a:cubicBezTo>
                <a:lnTo>
                  <a:pt x="7719" y="7341"/>
                </a:lnTo>
                <a:cubicBezTo>
                  <a:pt x="8759" y="6837"/>
                  <a:pt x="9515" y="5892"/>
                  <a:pt x="9735" y="4695"/>
                </a:cubicBezTo>
                <a:close/>
                <a:moveTo>
                  <a:pt x="5986" y="1"/>
                </a:moveTo>
                <a:cubicBezTo>
                  <a:pt x="3875" y="1"/>
                  <a:pt x="2143" y="1734"/>
                  <a:pt x="2143" y="3876"/>
                </a:cubicBezTo>
                <a:lnTo>
                  <a:pt x="2143" y="3939"/>
                </a:lnTo>
                <a:cubicBezTo>
                  <a:pt x="882" y="4569"/>
                  <a:pt x="0" y="5892"/>
                  <a:pt x="0" y="7404"/>
                </a:cubicBezTo>
                <a:cubicBezTo>
                  <a:pt x="0" y="9547"/>
                  <a:pt x="1733" y="11279"/>
                  <a:pt x="3907" y="11279"/>
                </a:cubicBezTo>
                <a:cubicBezTo>
                  <a:pt x="4695" y="11279"/>
                  <a:pt x="5388" y="11027"/>
                  <a:pt x="6018" y="10649"/>
                </a:cubicBezTo>
                <a:cubicBezTo>
                  <a:pt x="6616" y="11027"/>
                  <a:pt x="7372" y="11279"/>
                  <a:pt x="8160" y="11279"/>
                </a:cubicBezTo>
                <a:cubicBezTo>
                  <a:pt x="10271" y="11279"/>
                  <a:pt x="12067" y="9547"/>
                  <a:pt x="12067" y="7404"/>
                </a:cubicBezTo>
                <a:cubicBezTo>
                  <a:pt x="11972" y="5924"/>
                  <a:pt x="11122" y="4632"/>
                  <a:pt x="9861" y="3939"/>
                </a:cubicBezTo>
                <a:lnTo>
                  <a:pt x="9861" y="3876"/>
                </a:lnTo>
                <a:cubicBezTo>
                  <a:pt x="9861" y="1734"/>
                  <a:pt x="8129" y="1"/>
                  <a:pt x="5986" y="1"/>
                </a:cubicBezTo>
                <a:close/>
              </a:path>
            </a:pathLst>
          </a:custGeom>
          <a:solidFill>
            <a:srgbClr val="00B0F0"/>
          </a:solidFill>
          <a:ln>
            <a:noFill/>
          </a:ln>
        </p:spPr>
        <p:txBody>
          <a:bodyPr spcFirstLastPara="1" wrap="square" lIns="121900" tIns="121900" rIns="121900" bIns="121900" anchor="ctr" anchorCtr="0">
            <a:noAutofit/>
          </a:bodyPr>
          <a:lstStyle/>
          <a:p>
            <a:endParaRPr sz="1865"/>
          </a:p>
        </p:txBody>
      </p:sp>
      <p:sp>
        <p:nvSpPr>
          <p:cNvPr id="21" name="Google Shape;8480;p58">
            <a:extLst>
              <a:ext uri="{FF2B5EF4-FFF2-40B4-BE49-F238E27FC236}">
                <a16:creationId xmlns:a16="http://schemas.microsoft.com/office/drawing/2014/main" id="{451E3C70-849E-4E7A-9DA3-380CCD5E7D08}"/>
              </a:ext>
            </a:extLst>
          </p:cNvPr>
          <p:cNvSpPr/>
          <p:nvPr/>
        </p:nvSpPr>
        <p:spPr>
          <a:xfrm>
            <a:off x="3490159" y="2830593"/>
            <a:ext cx="439949" cy="439912"/>
          </a:xfrm>
          <a:custGeom>
            <a:avLst/>
            <a:gdLst/>
            <a:ahLst/>
            <a:cxnLst/>
            <a:rect l="l" t="t" r="r" b="b"/>
            <a:pathLst>
              <a:path w="11816" h="11815" extrusionOk="0">
                <a:moveTo>
                  <a:pt x="6207" y="693"/>
                </a:moveTo>
                <a:cubicBezTo>
                  <a:pt x="7877" y="819"/>
                  <a:pt x="9326" y="1670"/>
                  <a:pt x="10208" y="2993"/>
                </a:cubicBezTo>
                <a:lnTo>
                  <a:pt x="6207" y="5293"/>
                </a:lnTo>
                <a:lnTo>
                  <a:pt x="6207" y="693"/>
                </a:lnTo>
                <a:close/>
                <a:moveTo>
                  <a:pt x="10555" y="3623"/>
                </a:moveTo>
                <a:cubicBezTo>
                  <a:pt x="10901" y="4316"/>
                  <a:pt x="11090" y="5104"/>
                  <a:pt x="11090" y="5923"/>
                </a:cubicBezTo>
                <a:cubicBezTo>
                  <a:pt x="11090" y="7026"/>
                  <a:pt x="10744" y="8097"/>
                  <a:pt x="10114" y="8979"/>
                </a:cubicBezTo>
                <a:lnTo>
                  <a:pt x="6491" y="5986"/>
                </a:lnTo>
                <a:lnTo>
                  <a:pt x="10555" y="3623"/>
                </a:lnTo>
                <a:close/>
                <a:moveTo>
                  <a:pt x="5546" y="693"/>
                </a:moveTo>
                <a:lnTo>
                  <a:pt x="5546" y="5892"/>
                </a:lnTo>
                <a:cubicBezTo>
                  <a:pt x="5546" y="6018"/>
                  <a:pt x="5577" y="6081"/>
                  <a:pt x="5672" y="6175"/>
                </a:cubicBezTo>
                <a:lnTo>
                  <a:pt x="9673" y="9483"/>
                </a:lnTo>
                <a:cubicBezTo>
                  <a:pt x="8728" y="10491"/>
                  <a:pt x="7373" y="11121"/>
                  <a:pt x="5892" y="11121"/>
                </a:cubicBezTo>
                <a:cubicBezTo>
                  <a:pt x="3025" y="11121"/>
                  <a:pt x="662" y="8822"/>
                  <a:pt x="662" y="5892"/>
                </a:cubicBezTo>
                <a:cubicBezTo>
                  <a:pt x="662" y="3151"/>
                  <a:pt x="2836" y="851"/>
                  <a:pt x="5546" y="693"/>
                </a:cubicBezTo>
                <a:close/>
                <a:moveTo>
                  <a:pt x="5892" y="0"/>
                </a:moveTo>
                <a:cubicBezTo>
                  <a:pt x="2647" y="0"/>
                  <a:pt x="1" y="2615"/>
                  <a:pt x="1" y="5892"/>
                </a:cubicBezTo>
                <a:cubicBezTo>
                  <a:pt x="1" y="9168"/>
                  <a:pt x="2647" y="11814"/>
                  <a:pt x="5892" y="11814"/>
                </a:cubicBezTo>
                <a:cubicBezTo>
                  <a:pt x="9169" y="11814"/>
                  <a:pt x="11815" y="9168"/>
                  <a:pt x="11815" y="5892"/>
                </a:cubicBezTo>
                <a:cubicBezTo>
                  <a:pt x="11815" y="2678"/>
                  <a:pt x="9137" y="0"/>
                  <a:pt x="5892"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aphicFrame>
        <p:nvGraphicFramePr>
          <p:cNvPr id="2" name="رسم تخطيطي 1">
            <a:extLst>
              <a:ext uri="{FF2B5EF4-FFF2-40B4-BE49-F238E27FC236}">
                <a16:creationId xmlns:a16="http://schemas.microsoft.com/office/drawing/2014/main" id="{9B22B0F7-7DF2-A554-8A7C-32D7CC7F0C66}"/>
              </a:ext>
            </a:extLst>
          </p:cNvPr>
          <p:cNvGraphicFramePr/>
          <p:nvPr>
            <p:extLst>
              <p:ext uri="{D42A27DB-BD31-4B8C-83A1-F6EECF244321}">
                <p14:modId xmlns:p14="http://schemas.microsoft.com/office/powerpoint/2010/main" val="2391170635"/>
              </p:ext>
            </p:extLst>
          </p:nvPr>
        </p:nvGraphicFramePr>
        <p:xfrm>
          <a:off x="772832" y="1991059"/>
          <a:ext cx="10526297" cy="43704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4814442"/>
      </p:ext>
    </p:extLst>
  </p:cSld>
  <p:clrMapOvr>
    <a:masterClrMapping/>
  </p:clrMapOvr>
  <mc:AlternateContent xmlns:mc="http://schemas.openxmlformats.org/markup-compatibility/2006" xmlns:p14="http://schemas.microsoft.com/office/powerpoint/2010/main">
    <mc:Choice Requires="p14">
      <p:transition p14:dur="10" advTm="54274"/>
    </mc:Choice>
    <mc:Fallback xmlns="">
      <p:transition advTm="54274"/>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433794"/>
            <a:ext cx="10974952" cy="44163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Google Shape;6283;p53">
            <a:extLst>
              <a:ext uri="{FF2B5EF4-FFF2-40B4-BE49-F238E27FC236}">
                <a16:creationId xmlns:a16="http://schemas.microsoft.com/office/drawing/2014/main" id="{76D60686-8293-4341-B3C3-79737E8153EB}"/>
              </a:ext>
            </a:extLst>
          </p:cNvPr>
          <p:cNvSpPr/>
          <p:nvPr/>
        </p:nvSpPr>
        <p:spPr>
          <a:xfrm>
            <a:off x="2952341" y="2416299"/>
            <a:ext cx="550379" cy="531278"/>
          </a:xfrm>
          <a:custGeom>
            <a:avLst/>
            <a:gdLst/>
            <a:ahLst/>
            <a:cxnLst/>
            <a:rect l="l" t="t" r="r" b="b"/>
            <a:pathLst>
              <a:path w="11658" h="11657" extrusionOk="0">
                <a:moveTo>
                  <a:pt x="5829" y="662"/>
                </a:moveTo>
                <a:cubicBezTo>
                  <a:pt x="6396" y="662"/>
                  <a:pt x="6869" y="1134"/>
                  <a:pt x="6869" y="1670"/>
                </a:cubicBezTo>
                <a:cubicBezTo>
                  <a:pt x="6869" y="2237"/>
                  <a:pt x="6396" y="2741"/>
                  <a:pt x="5829" y="2741"/>
                </a:cubicBezTo>
                <a:cubicBezTo>
                  <a:pt x="5294" y="2710"/>
                  <a:pt x="4821" y="2237"/>
                  <a:pt x="4821" y="1670"/>
                </a:cubicBezTo>
                <a:cubicBezTo>
                  <a:pt x="4821" y="1134"/>
                  <a:pt x="5294" y="662"/>
                  <a:pt x="5829" y="662"/>
                </a:cubicBezTo>
                <a:close/>
                <a:moveTo>
                  <a:pt x="5829" y="3403"/>
                </a:moveTo>
                <a:cubicBezTo>
                  <a:pt x="7058" y="3403"/>
                  <a:pt x="8034" y="4316"/>
                  <a:pt x="8192" y="5451"/>
                </a:cubicBezTo>
                <a:lnTo>
                  <a:pt x="3466" y="5451"/>
                </a:lnTo>
                <a:cubicBezTo>
                  <a:pt x="3624" y="4285"/>
                  <a:pt x="4600" y="3403"/>
                  <a:pt x="5829" y="3403"/>
                </a:cubicBezTo>
                <a:close/>
                <a:moveTo>
                  <a:pt x="1702" y="8885"/>
                </a:moveTo>
                <a:cubicBezTo>
                  <a:pt x="2269" y="8885"/>
                  <a:pt x="2710" y="9357"/>
                  <a:pt x="2710" y="9924"/>
                </a:cubicBezTo>
                <a:cubicBezTo>
                  <a:pt x="2710" y="10460"/>
                  <a:pt x="2269" y="10932"/>
                  <a:pt x="1702" y="10932"/>
                </a:cubicBezTo>
                <a:cubicBezTo>
                  <a:pt x="1135" y="10932"/>
                  <a:pt x="694" y="10460"/>
                  <a:pt x="694" y="9924"/>
                </a:cubicBezTo>
                <a:cubicBezTo>
                  <a:pt x="694" y="9357"/>
                  <a:pt x="1135" y="8885"/>
                  <a:pt x="1702" y="8885"/>
                </a:cubicBezTo>
                <a:close/>
                <a:moveTo>
                  <a:pt x="5829" y="8885"/>
                </a:moveTo>
                <a:cubicBezTo>
                  <a:pt x="6396" y="8885"/>
                  <a:pt x="6869" y="9357"/>
                  <a:pt x="6869" y="9924"/>
                </a:cubicBezTo>
                <a:cubicBezTo>
                  <a:pt x="6869" y="10460"/>
                  <a:pt x="6396" y="10932"/>
                  <a:pt x="5829" y="10932"/>
                </a:cubicBezTo>
                <a:cubicBezTo>
                  <a:pt x="5294" y="10932"/>
                  <a:pt x="4821" y="10460"/>
                  <a:pt x="4821" y="9924"/>
                </a:cubicBezTo>
                <a:cubicBezTo>
                  <a:pt x="4821" y="9357"/>
                  <a:pt x="5294" y="8885"/>
                  <a:pt x="5829" y="8885"/>
                </a:cubicBezTo>
                <a:close/>
                <a:moveTo>
                  <a:pt x="9956" y="8885"/>
                </a:moveTo>
                <a:cubicBezTo>
                  <a:pt x="10523" y="8885"/>
                  <a:pt x="10996" y="9357"/>
                  <a:pt x="10996" y="9924"/>
                </a:cubicBezTo>
                <a:cubicBezTo>
                  <a:pt x="10996" y="10460"/>
                  <a:pt x="10523" y="10932"/>
                  <a:pt x="9956" y="10932"/>
                </a:cubicBezTo>
                <a:cubicBezTo>
                  <a:pt x="9421" y="10932"/>
                  <a:pt x="8948" y="10460"/>
                  <a:pt x="8948" y="9924"/>
                </a:cubicBezTo>
                <a:cubicBezTo>
                  <a:pt x="8948" y="9357"/>
                  <a:pt x="9421" y="8885"/>
                  <a:pt x="9956" y="8885"/>
                </a:cubicBezTo>
                <a:close/>
                <a:moveTo>
                  <a:pt x="5829" y="0"/>
                </a:moveTo>
                <a:cubicBezTo>
                  <a:pt x="4884" y="0"/>
                  <a:pt x="4128" y="725"/>
                  <a:pt x="4128" y="1670"/>
                </a:cubicBezTo>
                <a:cubicBezTo>
                  <a:pt x="4128" y="2143"/>
                  <a:pt x="4285" y="2584"/>
                  <a:pt x="4663" y="2899"/>
                </a:cubicBezTo>
                <a:lnTo>
                  <a:pt x="4695" y="2930"/>
                </a:lnTo>
                <a:cubicBezTo>
                  <a:pt x="3561" y="3403"/>
                  <a:pt x="2773" y="4505"/>
                  <a:pt x="2773" y="5766"/>
                </a:cubicBezTo>
                <a:cubicBezTo>
                  <a:pt x="2773" y="5955"/>
                  <a:pt x="2931" y="6144"/>
                  <a:pt x="3120" y="6144"/>
                </a:cubicBezTo>
                <a:lnTo>
                  <a:pt x="5514" y="6144"/>
                </a:lnTo>
                <a:lnTo>
                  <a:pt x="5514" y="6837"/>
                </a:lnTo>
                <a:lnTo>
                  <a:pt x="2395" y="6837"/>
                </a:lnTo>
                <a:cubicBezTo>
                  <a:pt x="1860" y="6837"/>
                  <a:pt x="1387" y="7309"/>
                  <a:pt x="1387" y="7876"/>
                </a:cubicBezTo>
                <a:lnTo>
                  <a:pt x="1387" y="8254"/>
                </a:lnTo>
                <a:cubicBezTo>
                  <a:pt x="599" y="8412"/>
                  <a:pt x="1" y="9137"/>
                  <a:pt x="1" y="9956"/>
                </a:cubicBezTo>
                <a:cubicBezTo>
                  <a:pt x="1" y="10901"/>
                  <a:pt x="757" y="11657"/>
                  <a:pt x="1702" y="11657"/>
                </a:cubicBezTo>
                <a:cubicBezTo>
                  <a:pt x="2647" y="11657"/>
                  <a:pt x="3403" y="10901"/>
                  <a:pt x="3403" y="9956"/>
                </a:cubicBezTo>
                <a:cubicBezTo>
                  <a:pt x="3403" y="9137"/>
                  <a:pt x="2805" y="8412"/>
                  <a:pt x="2017" y="8254"/>
                </a:cubicBezTo>
                <a:lnTo>
                  <a:pt x="2017" y="7876"/>
                </a:lnTo>
                <a:cubicBezTo>
                  <a:pt x="2017" y="7656"/>
                  <a:pt x="2175" y="7498"/>
                  <a:pt x="2364" y="7498"/>
                </a:cubicBezTo>
                <a:lnTo>
                  <a:pt x="5483" y="7498"/>
                </a:lnTo>
                <a:lnTo>
                  <a:pt x="5483" y="8223"/>
                </a:lnTo>
                <a:cubicBezTo>
                  <a:pt x="4695" y="8380"/>
                  <a:pt x="4096" y="9074"/>
                  <a:pt x="4096" y="9924"/>
                </a:cubicBezTo>
                <a:cubicBezTo>
                  <a:pt x="4096" y="10869"/>
                  <a:pt x="4852" y="11594"/>
                  <a:pt x="5798" y="11594"/>
                </a:cubicBezTo>
                <a:cubicBezTo>
                  <a:pt x="6743" y="11594"/>
                  <a:pt x="7499" y="10869"/>
                  <a:pt x="7499" y="9924"/>
                </a:cubicBezTo>
                <a:cubicBezTo>
                  <a:pt x="7499" y="9074"/>
                  <a:pt x="6900" y="8380"/>
                  <a:pt x="6113" y="8223"/>
                </a:cubicBezTo>
                <a:lnTo>
                  <a:pt x="6113" y="7498"/>
                </a:lnTo>
                <a:lnTo>
                  <a:pt x="9232" y="7498"/>
                </a:lnTo>
                <a:cubicBezTo>
                  <a:pt x="9421" y="7498"/>
                  <a:pt x="9578" y="7656"/>
                  <a:pt x="9578" y="7876"/>
                </a:cubicBezTo>
                <a:lnTo>
                  <a:pt x="9578" y="8254"/>
                </a:lnTo>
                <a:cubicBezTo>
                  <a:pt x="8791" y="8412"/>
                  <a:pt x="8192" y="9137"/>
                  <a:pt x="8192" y="9956"/>
                </a:cubicBezTo>
                <a:cubicBezTo>
                  <a:pt x="8192" y="10901"/>
                  <a:pt x="8948" y="11657"/>
                  <a:pt x="9893" y="11657"/>
                </a:cubicBezTo>
                <a:cubicBezTo>
                  <a:pt x="10838" y="11657"/>
                  <a:pt x="11595" y="10901"/>
                  <a:pt x="11595" y="9956"/>
                </a:cubicBezTo>
                <a:cubicBezTo>
                  <a:pt x="11658" y="9074"/>
                  <a:pt x="11059" y="8412"/>
                  <a:pt x="10271" y="8254"/>
                </a:cubicBezTo>
                <a:lnTo>
                  <a:pt x="10271" y="7876"/>
                </a:lnTo>
                <a:cubicBezTo>
                  <a:pt x="10271" y="7309"/>
                  <a:pt x="9799" y="6837"/>
                  <a:pt x="9263" y="6837"/>
                </a:cubicBezTo>
                <a:lnTo>
                  <a:pt x="6144" y="6837"/>
                </a:lnTo>
                <a:lnTo>
                  <a:pt x="6144" y="6144"/>
                </a:lnTo>
                <a:lnTo>
                  <a:pt x="8539" y="6144"/>
                </a:lnTo>
                <a:cubicBezTo>
                  <a:pt x="8759" y="6144"/>
                  <a:pt x="8917" y="5955"/>
                  <a:pt x="8917" y="5766"/>
                </a:cubicBezTo>
                <a:cubicBezTo>
                  <a:pt x="8917" y="4474"/>
                  <a:pt x="8129" y="3371"/>
                  <a:pt x="6963" y="2930"/>
                </a:cubicBezTo>
                <a:lnTo>
                  <a:pt x="7026" y="2899"/>
                </a:lnTo>
                <a:cubicBezTo>
                  <a:pt x="7341" y="2584"/>
                  <a:pt x="7530" y="2143"/>
                  <a:pt x="7530" y="1670"/>
                </a:cubicBezTo>
                <a:cubicBezTo>
                  <a:pt x="7530" y="725"/>
                  <a:pt x="6774" y="0"/>
                  <a:pt x="5829" y="0"/>
                </a:cubicBezTo>
                <a:close/>
              </a:path>
            </a:pathLst>
          </a:custGeom>
          <a:solidFill>
            <a:srgbClr val="00B0F0"/>
          </a:solidFill>
          <a:ln>
            <a:noFill/>
          </a:ln>
        </p:spPr>
        <p:txBody>
          <a:bodyPr spcFirstLastPara="1" wrap="square" lIns="121900" tIns="121900" rIns="121900" bIns="121900" anchor="ctr" anchorCtr="0">
            <a:noAutofit/>
          </a:bodyPr>
          <a:lstStyle/>
          <a:p>
            <a:endParaRPr sz="1865"/>
          </a:p>
        </p:txBody>
      </p:sp>
      <p:graphicFrame>
        <p:nvGraphicFramePr>
          <p:cNvPr id="2" name="رسم تخطيطي 1">
            <a:extLst>
              <a:ext uri="{FF2B5EF4-FFF2-40B4-BE49-F238E27FC236}">
                <a16:creationId xmlns:a16="http://schemas.microsoft.com/office/drawing/2014/main" id="{5AF285D9-8C65-BE3F-E19F-2EA8A09E77C7}"/>
              </a:ext>
            </a:extLst>
          </p:cNvPr>
          <p:cNvGraphicFramePr/>
          <p:nvPr>
            <p:extLst>
              <p:ext uri="{D42A27DB-BD31-4B8C-83A1-F6EECF244321}">
                <p14:modId xmlns:p14="http://schemas.microsoft.com/office/powerpoint/2010/main" val="1458905110"/>
              </p:ext>
            </p:extLst>
          </p:nvPr>
        </p:nvGraphicFramePr>
        <p:xfrm>
          <a:off x="902978" y="2140769"/>
          <a:ext cx="10526297" cy="3365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7648113"/>
      </p:ext>
    </p:extLst>
  </p:cSld>
  <p:clrMapOvr>
    <a:masterClrMapping/>
  </p:clrMapOvr>
  <mc:AlternateContent xmlns:mc="http://schemas.openxmlformats.org/markup-compatibility/2006" xmlns:p14="http://schemas.microsoft.com/office/powerpoint/2010/main">
    <mc:Choice Requires="p14">
      <p:transition p14:dur="10" advTm="69251"/>
    </mc:Choice>
    <mc:Fallback xmlns="">
      <p:transition advTm="69251"/>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51807" y="1721318"/>
            <a:ext cx="11366712"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412955" y="1572725"/>
            <a:ext cx="11276067" cy="4581319"/>
          </a:xfrm>
          <a:prstGeom prst="rect">
            <a:avLst/>
          </a:prstGeom>
          <a:noFill/>
        </p:spPr>
        <p:txBody>
          <a:bodyPr wrap="square" rtlCol="0">
            <a:spAutoFit/>
          </a:bodyPr>
          <a:lstStyle/>
          <a:p>
            <a:pPr algn="r" rtl="1">
              <a:lnSpc>
                <a:spcPct val="200000"/>
              </a:lnSpc>
              <a:spcAft>
                <a:spcPts val="1800"/>
              </a:spcAft>
            </a:pPr>
            <a:r>
              <a:rPr lang="ar-SA" b="0" i="0" u="none" strike="noStrike" baseline="0" dirty="0">
                <a:latin typeface="Alexandria Light" pitchFamily="2" charset="-78"/>
                <a:cs typeface="Alexandria Light" pitchFamily="2" charset="-78"/>
              </a:rPr>
              <a:t>     يتوفر في الإنترنت الكثير من البرامج أو المواقع التي تُساعد في تصميم </a:t>
            </a:r>
            <a:r>
              <a:rPr lang="ar-SA" b="0" i="0" u="none" strike="noStrike" baseline="0" dirty="0" err="1">
                <a:latin typeface="Alexandria Light" pitchFamily="2" charset="-78"/>
                <a:cs typeface="Alexandria Light" pitchFamily="2" charset="-78"/>
              </a:rPr>
              <a:t>الإنفوجرافيك</a:t>
            </a:r>
            <a:r>
              <a:rPr lang="ar-SA" b="0" i="0" u="none" strike="noStrike" baseline="0" dirty="0">
                <a:latin typeface="Alexandria Light" pitchFamily="2" charset="-78"/>
                <a:cs typeface="Alexandria Light" pitchFamily="2" charset="-78"/>
              </a:rPr>
              <a:t> بشكل احترافي من خلال توفير قوالب تصميم جاهزة تتخذ </a:t>
            </a:r>
            <a:r>
              <a:rPr lang="ar-SA" dirty="0">
                <a:latin typeface="Alexandria Light" pitchFamily="2" charset="-78"/>
                <a:cs typeface="Alexandria Light" pitchFamily="2" charset="-78"/>
              </a:rPr>
              <a:t>ه</a:t>
            </a:r>
            <a:r>
              <a:rPr lang="ar-SA" b="0" i="0" u="none" strike="noStrike" baseline="0" dirty="0">
                <a:latin typeface="Alexandria Light" pitchFamily="2" charset="-78"/>
                <a:cs typeface="Alexandria Light" pitchFamily="2" charset="-78"/>
              </a:rPr>
              <a:t>ذه القوالب أشكالاً عدة فهناك المخططات الانسيابية، ونماذج المقارنة، والمخططات الزمنية، والرسوم البيانية وغيرها.</a:t>
            </a:r>
          </a:p>
          <a:p>
            <a:pPr algn="r" rtl="1">
              <a:lnSpc>
                <a:spcPct val="200000"/>
              </a:lnSpc>
              <a:spcAft>
                <a:spcPts val="1800"/>
              </a:spcAft>
            </a:pPr>
            <a:r>
              <a:rPr lang="ar-SA" dirty="0">
                <a:latin typeface="Alexandria Light" pitchFamily="2" charset="-78"/>
                <a:cs typeface="Alexandria Light" pitchFamily="2" charset="-78"/>
              </a:rPr>
              <a:t>     ومن </a:t>
            </a:r>
            <a:r>
              <a:rPr lang="ar-SA" i="0" u="none" strike="noStrike" baseline="0" dirty="0">
                <a:latin typeface="Alexandria Light" pitchFamily="2" charset="-78"/>
                <a:cs typeface="Alexandria Light" pitchFamily="2" charset="-78"/>
              </a:rPr>
              <a:t>البرامج الحاسوبية المستخدمة في تصميم </a:t>
            </a:r>
            <a:r>
              <a:rPr lang="ar-SA" i="0" u="none" strike="noStrike" baseline="0" dirty="0" err="1">
                <a:latin typeface="Alexandria Light" pitchFamily="2" charset="-78"/>
                <a:cs typeface="Alexandria Light" pitchFamily="2" charset="-78"/>
              </a:rPr>
              <a:t>الإنفوجرافيك</a:t>
            </a:r>
            <a:r>
              <a:rPr lang="ar-SA" i="0" u="none" strike="noStrike" baseline="0" dirty="0">
                <a:latin typeface="Alexandria Light" pitchFamily="2" charset="-78"/>
                <a:cs typeface="Alexandria Light" pitchFamily="2" charset="-78"/>
              </a:rPr>
              <a:t>:</a:t>
            </a:r>
          </a:p>
          <a:p>
            <a:pPr marL="285750" indent="-285750" algn="r" rtl="1">
              <a:lnSpc>
                <a:spcPct val="200000"/>
              </a:lnSpc>
              <a:spcAft>
                <a:spcPts val="1800"/>
              </a:spcAft>
              <a:buFont typeface="Arial" panose="020B0604020202020204" pitchFamily="34" charset="0"/>
              <a:buChar char="•"/>
            </a:pPr>
            <a:r>
              <a:rPr lang="ar-SA" b="0" i="0" u="none" strike="noStrike" baseline="0" dirty="0">
                <a:latin typeface="Alexandria Light" pitchFamily="2" charset="-78"/>
                <a:cs typeface="Alexandria Light" pitchFamily="2" charset="-78"/>
              </a:rPr>
              <a:t> </a:t>
            </a:r>
            <a:r>
              <a:rPr lang="ar-SA" b="1" i="0" u="none" strike="noStrike" baseline="0" dirty="0">
                <a:latin typeface="Alexandria Light" pitchFamily="2" charset="-78"/>
                <a:cs typeface="Alexandria Light" pitchFamily="2" charset="-78"/>
              </a:rPr>
              <a:t>برنامج : </a:t>
            </a:r>
            <a:r>
              <a:rPr lang="en-US" b="1" i="0" u="none" strike="noStrike" baseline="0" dirty="0">
                <a:latin typeface="Alexandria Light" pitchFamily="2" charset="-78"/>
                <a:cs typeface="Alexandria Light" pitchFamily="2" charset="-78"/>
              </a:rPr>
              <a:t> Adobe Illustrator </a:t>
            </a:r>
            <a:r>
              <a:rPr lang="ar-SA" b="0" i="0" u="none" strike="noStrike" baseline="0" dirty="0">
                <a:latin typeface="Alexandria Light" pitchFamily="2" charset="-78"/>
                <a:cs typeface="Alexandria Light" pitchFamily="2" charset="-78"/>
              </a:rPr>
              <a:t>البرنامج الأول في تصميم </a:t>
            </a:r>
            <a:r>
              <a:rPr lang="ar-SA" b="0" i="0" u="none" strike="noStrike" baseline="0" dirty="0" err="1">
                <a:latin typeface="Alexandria Light" pitchFamily="2" charset="-78"/>
                <a:cs typeface="Alexandria Light" pitchFamily="2" charset="-78"/>
              </a:rPr>
              <a:t>الإنفوجرافيك</a:t>
            </a:r>
            <a:r>
              <a:rPr lang="ar-SA" b="0" i="0" u="none" strike="noStrike" baseline="0" dirty="0">
                <a:latin typeface="Alexandria Light" pitchFamily="2" charset="-78"/>
                <a:cs typeface="Alexandria Light" pitchFamily="2" charset="-78"/>
              </a:rPr>
              <a:t> لما يتمتع به من المرونة والنتائج الجذابة.</a:t>
            </a:r>
          </a:p>
          <a:p>
            <a:pPr marL="285750" indent="-285750" algn="r" rtl="1">
              <a:lnSpc>
                <a:spcPct val="200000"/>
              </a:lnSpc>
              <a:spcAft>
                <a:spcPts val="1800"/>
              </a:spcAft>
              <a:buFont typeface="Arial" panose="020B0604020202020204" pitchFamily="34" charset="0"/>
              <a:buChar char="•"/>
            </a:pPr>
            <a:r>
              <a:rPr lang="ar-SA" b="0" i="0" u="none" strike="noStrike" baseline="0" dirty="0">
                <a:latin typeface="Alexandria Light" pitchFamily="2" charset="-78"/>
                <a:cs typeface="Alexandria Light" pitchFamily="2" charset="-78"/>
              </a:rPr>
              <a:t> </a:t>
            </a:r>
            <a:r>
              <a:rPr lang="ar-SA" b="1" i="0" u="none" strike="noStrike" baseline="0" dirty="0">
                <a:latin typeface="Alexandria Light" pitchFamily="2" charset="-78"/>
                <a:cs typeface="Alexandria Light" pitchFamily="2" charset="-78"/>
              </a:rPr>
              <a:t>برنامج </a:t>
            </a:r>
            <a:r>
              <a:rPr lang="ar-SA" b="0" i="0" u="none" strike="noStrike" baseline="0" dirty="0">
                <a:latin typeface="Alexandria Light" pitchFamily="2" charset="-78"/>
                <a:cs typeface="Alexandria Light" pitchFamily="2" charset="-78"/>
              </a:rPr>
              <a:t>: </a:t>
            </a:r>
            <a:r>
              <a:rPr lang="en-US" b="0" i="0" u="none" strike="noStrike" baseline="0" dirty="0">
                <a:latin typeface="Alexandria Light" pitchFamily="2" charset="-78"/>
                <a:cs typeface="Alexandria Light" pitchFamily="2" charset="-78"/>
              </a:rPr>
              <a:t> </a:t>
            </a:r>
            <a:r>
              <a:rPr lang="en-US" b="1" i="0" u="none" strike="noStrike" baseline="0" dirty="0">
                <a:latin typeface="Alexandria Light" pitchFamily="2" charset="-78"/>
                <a:cs typeface="Alexandria Light" pitchFamily="2" charset="-78"/>
              </a:rPr>
              <a:t>Adobe Photoshop </a:t>
            </a:r>
            <a:r>
              <a:rPr lang="ar-SA" b="0" i="0" u="none" strike="noStrike" baseline="0" dirty="0">
                <a:latin typeface="Alexandria Light" pitchFamily="2" charset="-78"/>
                <a:cs typeface="Alexandria Light" pitchFamily="2" charset="-78"/>
              </a:rPr>
              <a:t>يمكن استخدام هذا البرنامج في تصميم </a:t>
            </a:r>
            <a:r>
              <a:rPr lang="ar-SA" b="0" i="0" u="none" strike="noStrike" baseline="0" dirty="0" err="1">
                <a:latin typeface="Alexandria Light" pitchFamily="2" charset="-78"/>
                <a:cs typeface="Alexandria Light" pitchFamily="2" charset="-78"/>
              </a:rPr>
              <a:t>الإنفوجرافيك</a:t>
            </a:r>
            <a:r>
              <a:rPr lang="ar-SA" b="0" i="0" u="none" strike="noStrike" baseline="0" dirty="0">
                <a:latin typeface="Alexandria Light" pitchFamily="2" charset="-78"/>
                <a:cs typeface="Alexandria Light" pitchFamily="2" charset="-78"/>
              </a:rPr>
              <a:t> وهو برنامج لتحرير الصور الأفضل.</a:t>
            </a:r>
            <a:endParaRPr lang="ar-SA" dirty="0">
              <a:latin typeface="Alexandria Light" pitchFamily="2" charset="-78"/>
              <a:cs typeface="Alexandria Light" pitchFamily="2" charset="-78"/>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3" name="مربع نص 12">
            <a:extLst>
              <a:ext uri="{FF2B5EF4-FFF2-40B4-BE49-F238E27FC236}">
                <a16:creationId xmlns:a16="http://schemas.microsoft.com/office/drawing/2014/main" id="{B79CC373-2E2D-46EF-84F0-8A98420DA122}"/>
              </a:ext>
            </a:extLst>
          </p:cNvPr>
          <p:cNvSpPr txBox="1"/>
          <p:nvPr/>
        </p:nvSpPr>
        <p:spPr>
          <a:xfrm>
            <a:off x="1796936" y="1192085"/>
            <a:ext cx="6097904" cy="409086"/>
          </a:xfrm>
          <a:prstGeom prst="rect">
            <a:avLst/>
          </a:prstGeom>
          <a:noFill/>
        </p:spPr>
        <p:txBody>
          <a:bodyPr wrap="square">
            <a:spAutoFit/>
          </a:bodyPr>
          <a:lstStyle/>
          <a:p>
            <a:pPr marR="0" lvl="0" algn="ctr" rtl="1">
              <a:lnSpc>
                <a:spcPct val="125000"/>
              </a:lnSpc>
              <a:spcBef>
                <a:spcPts val="600"/>
              </a:spcBef>
              <a:spcAft>
                <a:spcPts val="600"/>
              </a:spcAft>
            </a:pPr>
            <a:r>
              <a:rPr lang="ar-SA" b="1" dirty="0">
                <a:latin typeface="Alexandria Medium" pitchFamily="2" charset="-78"/>
                <a:ea typeface="Calibri" panose="020F0502020204030204" pitchFamily="34" charset="0"/>
                <a:cs typeface="Alexandria Medium" pitchFamily="2" charset="-78"/>
              </a:rPr>
              <a:t>أدوات تصميم  </a:t>
            </a:r>
            <a:r>
              <a:rPr lang="ar-SA" b="1" dirty="0" err="1">
                <a:latin typeface="Alexandria Medium" pitchFamily="2" charset="-78"/>
                <a:ea typeface="Calibri" panose="020F0502020204030204" pitchFamily="34" charset="0"/>
                <a:cs typeface="Alexandria Medium" pitchFamily="2" charset="-78"/>
              </a:rPr>
              <a:t>الإنفوجرافيك</a:t>
            </a:r>
            <a:endParaRPr lang="en-US" sz="1800" b="1" dirty="0">
              <a:effectLst/>
              <a:latin typeface="Alexandria Medium" pitchFamily="2" charset="-78"/>
              <a:ea typeface="Times New Roman" panose="02020603050405020304" pitchFamily="18" charset="0"/>
              <a:cs typeface="Alexandria Medium" pitchFamily="2" charset="-78"/>
            </a:endParaRPr>
          </a:p>
        </p:txBody>
      </p:sp>
      <p:sp>
        <p:nvSpPr>
          <p:cNvPr id="9" name="Google Shape;5420;p51">
            <a:extLst>
              <a:ext uri="{FF2B5EF4-FFF2-40B4-BE49-F238E27FC236}">
                <a16:creationId xmlns:a16="http://schemas.microsoft.com/office/drawing/2014/main" id="{E2FC09D3-7A3C-4FEB-A696-72290B24C541}"/>
              </a:ext>
            </a:extLst>
          </p:cNvPr>
          <p:cNvSpPr/>
          <p:nvPr/>
        </p:nvSpPr>
        <p:spPr>
          <a:xfrm>
            <a:off x="1515665" y="3370725"/>
            <a:ext cx="465888" cy="483892"/>
          </a:xfrm>
          <a:custGeom>
            <a:avLst/>
            <a:gdLst/>
            <a:ahLst/>
            <a:cxnLst/>
            <a:rect l="l" t="t" r="r" b="b"/>
            <a:pathLst>
              <a:path w="12067" h="11280" extrusionOk="0">
                <a:moveTo>
                  <a:pt x="5986" y="757"/>
                </a:moveTo>
                <a:cubicBezTo>
                  <a:pt x="7656" y="757"/>
                  <a:pt x="9011" y="2049"/>
                  <a:pt x="9137" y="3718"/>
                </a:cubicBezTo>
                <a:cubicBezTo>
                  <a:pt x="8822" y="3624"/>
                  <a:pt x="8475" y="3561"/>
                  <a:pt x="8066" y="3561"/>
                </a:cubicBezTo>
                <a:cubicBezTo>
                  <a:pt x="7278" y="3561"/>
                  <a:pt x="6585" y="3781"/>
                  <a:pt x="5955" y="4191"/>
                </a:cubicBezTo>
                <a:cubicBezTo>
                  <a:pt x="5356" y="3781"/>
                  <a:pt x="4632" y="3561"/>
                  <a:pt x="3844" y="3561"/>
                </a:cubicBezTo>
                <a:cubicBezTo>
                  <a:pt x="3466" y="3561"/>
                  <a:pt x="3119" y="3592"/>
                  <a:pt x="2773" y="3718"/>
                </a:cubicBezTo>
                <a:cubicBezTo>
                  <a:pt x="2930" y="2049"/>
                  <a:pt x="4285" y="757"/>
                  <a:pt x="5986" y="757"/>
                </a:cubicBezTo>
                <a:close/>
                <a:moveTo>
                  <a:pt x="3875" y="4254"/>
                </a:moveTo>
                <a:cubicBezTo>
                  <a:pt x="4411" y="4254"/>
                  <a:pt x="4915" y="4411"/>
                  <a:pt x="5388" y="4663"/>
                </a:cubicBezTo>
                <a:cubicBezTo>
                  <a:pt x="4852" y="5168"/>
                  <a:pt x="4505" y="5829"/>
                  <a:pt x="4285" y="6585"/>
                </a:cubicBezTo>
                <a:cubicBezTo>
                  <a:pt x="3560" y="6113"/>
                  <a:pt x="2993" y="5325"/>
                  <a:pt x="2836" y="4411"/>
                </a:cubicBezTo>
                <a:cubicBezTo>
                  <a:pt x="3151" y="4317"/>
                  <a:pt x="3497" y="4254"/>
                  <a:pt x="3875" y="4254"/>
                </a:cubicBezTo>
                <a:close/>
                <a:moveTo>
                  <a:pt x="8129" y="4254"/>
                </a:moveTo>
                <a:cubicBezTo>
                  <a:pt x="8475" y="4254"/>
                  <a:pt x="8822" y="4317"/>
                  <a:pt x="9137" y="4411"/>
                </a:cubicBezTo>
                <a:cubicBezTo>
                  <a:pt x="8979" y="5325"/>
                  <a:pt x="8444" y="6113"/>
                  <a:pt x="7687" y="6585"/>
                </a:cubicBezTo>
                <a:cubicBezTo>
                  <a:pt x="7498" y="5829"/>
                  <a:pt x="7089" y="5168"/>
                  <a:pt x="6585" y="4663"/>
                </a:cubicBezTo>
                <a:cubicBezTo>
                  <a:pt x="7026" y="4411"/>
                  <a:pt x="7561" y="4254"/>
                  <a:pt x="8129" y="4254"/>
                </a:cubicBezTo>
                <a:close/>
                <a:moveTo>
                  <a:pt x="5986" y="5042"/>
                </a:moveTo>
                <a:cubicBezTo>
                  <a:pt x="6490" y="5514"/>
                  <a:pt x="6900" y="6144"/>
                  <a:pt x="7026" y="6900"/>
                </a:cubicBezTo>
                <a:cubicBezTo>
                  <a:pt x="6648" y="7026"/>
                  <a:pt x="6364" y="7058"/>
                  <a:pt x="5986" y="7058"/>
                </a:cubicBezTo>
                <a:cubicBezTo>
                  <a:pt x="5640" y="7058"/>
                  <a:pt x="5293" y="7026"/>
                  <a:pt x="4978" y="6900"/>
                </a:cubicBezTo>
                <a:cubicBezTo>
                  <a:pt x="5073" y="6176"/>
                  <a:pt x="5451" y="5514"/>
                  <a:pt x="5986" y="5042"/>
                </a:cubicBezTo>
                <a:close/>
                <a:moveTo>
                  <a:pt x="4915" y="7625"/>
                </a:moveTo>
                <a:lnTo>
                  <a:pt x="4915" y="7625"/>
                </a:lnTo>
                <a:cubicBezTo>
                  <a:pt x="5230" y="7688"/>
                  <a:pt x="5608" y="7782"/>
                  <a:pt x="5986" y="7782"/>
                </a:cubicBezTo>
                <a:cubicBezTo>
                  <a:pt x="6333" y="7782"/>
                  <a:pt x="6711" y="7719"/>
                  <a:pt x="7057" y="7625"/>
                </a:cubicBezTo>
                <a:lnTo>
                  <a:pt x="7057" y="7625"/>
                </a:lnTo>
                <a:cubicBezTo>
                  <a:pt x="6963" y="8476"/>
                  <a:pt x="6585" y="9232"/>
                  <a:pt x="5986" y="9767"/>
                </a:cubicBezTo>
                <a:cubicBezTo>
                  <a:pt x="5388" y="9232"/>
                  <a:pt x="5010" y="8476"/>
                  <a:pt x="4915" y="7625"/>
                </a:cubicBezTo>
                <a:close/>
                <a:moveTo>
                  <a:pt x="2206" y="4726"/>
                </a:moveTo>
                <a:cubicBezTo>
                  <a:pt x="2458" y="5892"/>
                  <a:pt x="3245" y="6837"/>
                  <a:pt x="4222" y="7373"/>
                </a:cubicBezTo>
                <a:lnTo>
                  <a:pt x="4222" y="7467"/>
                </a:lnTo>
                <a:cubicBezTo>
                  <a:pt x="4222" y="8570"/>
                  <a:pt x="4663" y="9515"/>
                  <a:pt x="5388" y="10208"/>
                </a:cubicBezTo>
                <a:cubicBezTo>
                  <a:pt x="4915" y="10460"/>
                  <a:pt x="4411" y="10555"/>
                  <a:pt x="3875" y="10555"/>
                </a:cubicBezTo>
                <a:cubicBezTo>
                  <a:pt x="2080" y="10555"/>
                  <a:pt x="662" y="9137"/>
                  <a:pt x="662" y="7404"/>
                </a:cubicBezTo>
                <a:cubicBezTo>
                  <a:pt x="662" y="6270"/>
                  <a:pt x="1260" y="5294"/>
                  <a:pt x="2206" y="4726"/>
                </a:cubicBezTo>
                <a:close/>
                <a:moveTo>
                  <a:pt x="9735" y="4695"/>
                </a:moveTo>
                <a:cubicBezTo>
                  <a:pt x="10649" y="5262"/>
                  <a:pt x="11279" y="6239"/>
                  <a:pt x="11279" y="7373"/>
                </a:cubicBezTo>
                <a:cubicBezTo>
                  <a:pt x="11279" y="9137"/>
                  <a:pt x="9861" y="10555"/>
                  <a:pt x="8066" y="10555"/>
                </a:cubicBezTo>
                <a:cubicBezTo>
                  <a:pt x="7530" y="10555"/>
                  <a:pt x="7026" y="10397"/>
                  <a:pt x="6553" y="10177"/>
                </a:cubicBezTo>
                <a:cubicBezTo>
                  <a:pt x="7246" y="9452"/>
                  <a:pt x="7719" y="8476"/>
                  <a:pt x="7719" y="7404"/>
                </a:cubicBezTo>
                <a:lnTo>
                  <a:pt x="7719" y="7341"/>
                </a:lnTo>
                <a:cubicBezTo>
                  <a:pt x="8759" y="6837"/>
                  <a:pt x="9515" y="5892"/>
                  <a:pt x="9735" y="4695"/>
                </a:cubicBezTo>
                <a:close/>
                <a:moveTo>
                  <a:pt x="5986" y="1"/>
                </a:moveTo>
                <a:cubicBezTo>
                  <a:pt x="3875" y="1"/>
                  <a:pt x="2143" y="1734"/>
                  <a:pt x="2143" y="3876"/>
                </a:cubicBezTo>
                <a:lnTo>
                  <a:pt x="2143" y="3939"/>
                </a:lnTo>
                <a:cubicBezTo>
                  <a:pt x="882" y="4569"/>
                  <a:pt x="0" y="5892"/>
                  <a:pt x="0" y="7404"/>
                </a:cubicBezTo>
                <a:cubicBezTo>
                  <a:pt x="0" y="9547"/>
                  <a:pt x="1733" y="11279"/>
                  <a:pt x="3907" y="11279"/>
                </a:cubicBezTo>
                <a:cubicBezTo>
                  <a:pt x="4695" y="11279"/>
                  <a:pt x="5388" y="11027"/>
                  <a:pt x="6018" y="10649"/>
                </a:cubicBezTo>
                <a:cubicBezTo>
                  <a:pt x="6616" y="11027"/>
                  <a:pt x="7372" y="11279"/>
                  <a:pt x="8160" y="11279"/>
                </a:cubicBezTo>
                <a:cubicBezTo>
                  <a:pt x="10271" y="11279"/>
                  <a:pt x="12067" y="9547"/>
                  <a:pt x="12067" y="7404"/>
                </a:cubicBezTo>
                <a:cubicBezTo>
                  <a:pt x="11972" y="5924"/>
                  <a:pt x="11122" y="4632"/>
                  <a:pt x="9861" y="3939"/>
                </a:cubicBezTo>
                <a:lnTo>
                  <a:pt x="9861" y="3876"/>
                </a:lnTo>
                <a:cubicBezTo>
                  <a:pt x="9861" y="1734"/>
                  <a:pt x="8129" y="1"/>
                  <a:pt x="5986" y="1"/>
                </a:cubicBezTo>
                <a:close/>
              </a:path>
            </a:pathLst>
          </a:custGeom>
          <a:solidFill>
            <a:srgbClr val="00B0F0"/>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4170447611"/>
      </p:ext>
    </p:extLst>
  </p:cSld>
  <p:clrMapOvr>
    <a:masterClrMapping/>
  </p:clrMapOvr>
  <mc:AlternateContent xmlns:mc="http://schemas.openxmlformats.org/markup-compatibility/2006" xmlns:p14="http://schemas.microsoft.com/office/powerpoint/2010/main">
    <mc:Choice Requires="p14">
      <p:transition p14:dur="10" advTm="132034"/>
    </mc:Choice>
    <mc:Fallback xmlns="">
      <p:transition advTm="132034"/>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27983" y="163376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942308" y="1899762"/>
            <a:ext cx="10307383" cy="3797771"/>
          </a:xfrm>
          <a:prstGeom prst="rect">
            <a:avLst/>
          </a:prstGeom>
          <a:noFill/>
        </p:spPr>
        <p:txBody>
          <a:bodyPr wrap="square" rtlCol="0">
            <a:spAutoFit/>
          </a:bodyPr>
          <a:lstStyle/>
          <a:p>
            <a:pPr marL="0" marR="0" algn="justLow" rtl="1">
              <a:lnSpc>
                <a:spcPts val="2160"/>
              </a:lnSpc>
              <a:spcAft>
                <a:spcPts val="1800"/>
              </a:spcAft>
            </a:pPr>
            <a:r>
              <a:rPr lang="ar-SA" b="1" dirty="0">
                <a:effectLst/>
                <a:latin typeface="Calibri" panose="020F0502020204030204" pitchFamily="34" charset="0"/>
                <a:ea typeface="Calibri" panose="020F0502020204030204" pitchFamily="34" charset="0"/>
                <a:cs typeface="Alexandria" pitchFamily="2" charset="-78"/>
              </a:rPr>
              <a:t>خاتمة</a:t>
            </a:r>
            <a:r>
              <a:rPr lang="ar-SY" b="1" dirty="0">
                <a:effectLst/>
                <a:latin typeface="Calibri" panose="020F0502020204030204" pitchFamily="34" charset="0"/>
                <a:ea typeface="Calibri" panose="020F0502020204030204" pitchFamily="34" charset="0"/>
                <a:cs typeface="Alexandria" pitchFamily="2" charset="-78"/>
              </a:rPr>
              <a:t>:</a:t>
            </a:r>
            <a:endParaRPr lang="en-US" dirty="0">
              <a:effectLst/>
              <a:latin typeface="Calibri" panose="020F0502020204030204" pitchFamily="34" charset="0"/>
              <a:ea typeface="Calibri" panose="020F0502020204030204" pitchFamily="34" charset="0"/>
              <a:cs typeface="Arial" panose="020B0604020202020204" pitchFamily="34" charset="0"/>
            </a:endParaRPr>
          </a:p>
          <a:p>
            <a:pPr algn="just" rtl="1">
              <a:lnSpc>
                <a:spcPts val="2980"/>
              </a:lnSpc>
              <a:spcAft>
                <a:spcPts val="1200"/>
              </a:spcAft>
              <a:defRPr/>
            </a:pPr>
            <a:r>
              <a:rPr lang="ar-SA" dirty="0">
                <a:latin typeface="Alexandria Light" pitchFamily="2" charset="-78"/>
                <a:cs typeface="Alexandria Light" pitchFamily="2" charset="-78"/>
              </a:rPr>
              <a:t>         تناولنا في محاضرتنا هذه مفهوم المستحدثات التكنولوجية، وتعريفها، وأسباب استخدامها في التعليم، وتطرقنا إلى بعض </a:t>
            </a:r>
            <a:r>
              <a:rPr lang="ar-SA" b="0" i="0" u="none" strike="noStrike" baseline="0" dirty="0">
                <a:latin typeface="Alexandria Light" pitchFamily="2" charset="-78"/>
                <a:cs typeface="Alexandria Light" pitchFamily="2" charset="-78"/>
              </a:rPr>
              <a:t>من نماذج المستحدثات التكنولوجية؛ وهي شبكة الإنترنت: و</a:t>
            </a:r>
            <a:r>
              <a:rPr lang="ar-SA" dirty="0">
                <a:solidFill>
                  <a:srgbClr val="212529"/>
                </a:solidFill>
                <a:latin typeface="Alexandria Light" pitchFamily="2" charset="-78"/>
                <a:ea typeface="Times New Roman" panose="02020603050405020304" pitchFamily="18" charset="0"/>
                <a:cs typeface="Alexandria Light" pitchFamily="2" charset="-78"/>
              </a:rPr>
              <a:t>الخدمات التي تتيحها للاستفادة منها في التعليم، </a:t>
            </a:r>
            <a:r>
              <a:rPr lang="ar-SA" b="0" i="0" u="none" strike="noStrike" baseline="0" dirty="0">
                <a:latin typeface="Alexandria Light" pitchFamily="2" charset="-78"/>
                <a:cs typeface="Alexandria Light" pitchFamily="2" charset="-78"/>
              </a:rPr>
              <a:t>وبعض من </a:t>
            </a:r>
            <a:r>
              <a:rPr lang="ar-SA" i="0" u="none" strike="noStrike" baseline="0" dirty="0">
                <a:latin typeface="Alexandria Light" pitchFamily="2" charset="-78"/>
                <a:cs typeface="Alexandria Light" pitchFamily="2" charset="-78"/>
              </a:rPr>
              <a:t>أشكال المستحدثات التكنولوجية المادية</a:t>
            </a:r>
            <a:r>
              <a:rPr lang="ar-SA" b="1" i="0" u="none" strike="noStrike" baseline="0" dirty="0">
                <a:latin typeface="Alexandria Light" pitchFamily="2" charset="-78"/>
                <a:cs typeface="Alexandria Light" pitchFamily="2" charset="-78"/>
              </a:rPr>
              <a:t>، </a:t>
            </a:r>
            <a:r>
              <a:rPr lang="ar-SA" b="0" i="0" u="none" strike="noStrike" baseline="0" dirty="0">
                <a:latin typeface="Alexandria Light" pitchFamily="2" charset="-78"/>
                <a:cs typeface="Alexandria Light" pitchFamily="2" charset="-78"/>
              </a:rPr>
              <a:t>والتعلم المتنقل،  والخدمات التي يقدمها الهاتف النقال والتي تستثمر في التعليم، و</a:t>
            </a:r>
            <a:r>
              <a:rPr lang="ar-SA" dirty="0">
                <a:latin typeface="Alexandria Light" pitchFamily="2" charset="-78"/>
                <a:cs typeface="Alexandria Light" pitchFamily="2" charset="-78"/>
              </a:rPr>
              <a:t>الفوائد التربوية لاستخدامه </a:t>
            </a:r>
            <a:r>
              <a:rPr lang="ar-SA" b="0" i="0" u="none" strike="noStrike" baseline="0" dirty="0">
                <a:latin typeface="Alexandria Light" pitchFamily="2" charset="-78"/>
                <a:cs typeface="Alexandria Light" pitchFamily="2" charset="-78"/>
              </a:rPr>
              <a:t>في التعليم، والصعوبات التي تواجه استخدامه، كما تطرقنا إلى مفهوم الحوسبة السحابية، وخصائصها، وتطبيقاتها، </a:t>
            </a:r>
            <a:r>
              <a:rPr lang="ar-SA" i="0" u="none" strike="noStrike" baseline="0" dirty="0">
                <a:latin typeface="Alexandria Light" pitchFamily="2" charset="-78"/>
                <a:cs typeface="Alexandria Light" pitchFamily="2" charset="-78"/>
              </a:rPr>
              <a:t>ومتطلبات استخدامها </a:t>
            </a:r>
            <a:r>
              <a:rPr lang="ar-SA" b="0" i="0" u="none" strike="noStrike" baseline="0" dirty="0">
                <a:latin typeface="Alexandria Light" pitchFamily="2" charset="-78"/>
                <a:cs typeface="Alexandria Light" pitchFamily="2" charset="-78"/>
              </a:rPr>
              <a:t>في التعليم، والواقع الافتراضي والواقع المعزز، والاستفادة منهم في التعليم، </a:t>
            </a:r>
            <a:r>
              <a:rPr lang="ar-SA" b="0" i="0" u="none" strike="noStrike" baseline="0" dirty="0" err="1">
                <a:latin typeface="Alexandria Light" pitchFamily="2" charset="-78"/>
                <a:cs typeface="Alexandria Light" pitchFamily="2" charset="-78"/>
              </a:rPr>
              <a:t>والإنفوجرافيك</a:t>
            </a:r>
            <a:r>
              <a:rPr lang="ar-SA" b="0" i="0" u="none" strike="noStrike" baseline="0" dirty="0">
                <a:latin typeface="Alexandria Light" pitchFamily="2" charset="-78"/>
                <a:cs typeface="Alexandria Light" pitchFamily="2" charset="-78"/>
              </a:rPr>
              <a:t>، ومفهومه، ومكوناته، وأنواعه، وأهميته في التعليم.</a:t>
            </a:r>
            <a:endParaRPr lang="ar-SA" dirty="0">
              <a:latin typeface="Alexandria Light" pitchFamily="2" charset="-78"/>
              <a:cs typeface="Alexandria Light" pitchFamily="2" charset="-78"/>
            </a:endParaRPr>
          </a:p>
          <a:p>
            <a:pPr algn="ctr" rtl="1">
              <a:lnSpc>
                <a:spcPts val="2960"/>
              </a:lnSpc>
              <a:spcAft>
                <a:spcPts val="2000"/>
              </a:spcAft>
            </a:pPr>
            <a:r>
              <a:rPr lang="ar-SA" dirty="0">
                <a:latin typeface="Alexandria Light" pitchFamily="2" charset="-78"/>
                <a:cs typeface="Alexandria Light" pitchFamily="2" charset="-78"/>
              </a:rPr>
              <a:t>مع تمنياتي بالتوفيق لطلابنا الأعزاء</a:t>
            </a:r>
          </a:p>
        </p:txBody>
      </p:sp>
      <p:sp>
        <p:nvSpPr>
          <p:cNvPr id="4" name="TextBox 3"/>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125416439"/>
      </p:ext>
    </p:extLst>
  </p:cSld>
  <p:clrMapOvr>
    <a:masterClrMapping/>
  </p:clrMapOvr>
  <mc:AlternateContent xmlns:mc="http://schemas.openxmlformats.org/markup-compatibility/2006" xmlns:p14="http://schemas.microsoft.com/office/powerpoint/2010/main">
    <mc:Choice Requires="p14">
      <p:transition p14:dur="10" advTm="81124"/>
    </mc:Choice>
    <mc:Fallback xmlns="">
      <p:transition advTm="81124"/>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9" y="0"/>
            <a:ext cx="4014556" cy="4033228"/>
          </a:xfrm>
        </p:spPr>
      </p:pic>
      <p:sp>
        <p:nvSpPr>
          <p:cNvPr id="2" name="Right Triangle 1"/>
          <p:cNvSpPr/>
          <p:nvPr/>
        </p:nvSpPr>
        <p:spPr>
          <a:xfrm rot="5400000">
            <a:off x="17245" y="-17243"/>
            <a:ext cx="1329616" cy="1364105"/>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
        <p:nvSpPr>
          <p:cNvPr id="8" name="Parallelogram 7"/>
          <p:cNvSpPr/>
          <p:nvPr/>
        </p:nvSpPr>
        <p:spPr>
          <a:xfrm rot="16200000" flipV="1">
            <a:off x="-1548190" y="3245056"/>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dirty="0">
              <a:solidFill>
                <a:srgbClr val="669BBC"/>
              </a:solidFill>
            </a:endParaRPr>
          </a:p>
        </p:txBody>
      </p:sp>
      <p:sp>
        <p:nvSpPr>
          <p:cNvPr id="28" name="Rectangle 27"/>
          <p:cNvSpPr/>
          <p:nvPr/>
        </p:nvSpPr>
        <p:spPr>
          <a:xfrm>
            <a:off x="3150823" y="583449"/>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32" name="Rectangle 31"/>
          <p:cNvSpPr/>
          <p:nvPr/>
        </p:nvSpPr>
        <p:spPr>
          <a:xfrm>
            <a:off x="8174636" y="1020359"/>
            <a:ext cx="2760932" cy="641691"/>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1">
              <a:ea typeface="Roboto Light" panose="02000000000000000000" pitchFamily="2" charset="0"/>
            </a:endParaRPr>
          </a:p>
        </p:txBody>
      </p:sp>
      <p:sp>
        <p:nvSpPr>
          <p:cNvPr id="33" name="TextBox 32"/>
          <p:cNvSpPr txBox="1"/>
          <p:nvPr/>
        </p:nvSpPr>
        <p:spPr>
          <a:xfrm>
            <a:off x="3437434" y="1329618"/>
            <a:ext cx="1091010"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Chapter</a:t>
            </a:r>
          </a:p>
        </p:txBody>
      </p:sp>
      <p:sp>
        <p:nvSpPr>
          <p:cNvPr id="34" name="TextBox 33"/>
          <p:cNvSpPr txBox="1"/>
          <p:nvPr/>
        </p:nvSpPr>
        <p:spPr>
          <a:xfrm>
            <a:off x="8267701" y="1072349"/>
            <a:ext cx="2588300" cy="461665"/>
          </a:xfrm>
          <a:prstGeom prst="rect">
            <a:avLst/>
          </a:prstGeom>
          <a:noFill/>
        </p:spPr>
        <p:txBody>
          <a:bodyPr wrap="square" rtlCol="0">
            <a:spAutoFit/>
          </a:bodyPr>
          <a:lstStyle/>
          <a:p>
            <a:pPr algn="ctr"/>
            <a:r>
              <a:rPr lang="ar-SA" sz="2400" b="1" dirty="0">
                <a:solidFill>
                  <a:schemeClr val="bg1"/>
                </a:solidFill>
                <a:latin typeface="Alexandria" charset="0"/>
                <a:cs typeface="Alexandria" charset="0"/>
              </a:rPr>
              <a:t>مراجع للاستزادة</a:t>
            </a:r>
            <a:endParaRPr lang="en-US" sz="2400" b="1" dirty="0">
              <a:solidFill>
                <a:schemeClr val="bg1"/>
              </a:solidFill>
              <a:latin typeface="Alexandria" charset="0"/>
              <a:cs typeface="Alexandria" charset="0"/>
            </a:endParaRPr>
          </a:p>
        </p:txBody>
      </p:sp>
      <p:sp>
        <p:nvSpPr>
          <p:cNvPr id="3" name="TextBox 2"/>
          <p:cNvSpPr txBox="1"/>
          <p:nvPr/>
        </p:nvSpPr>
        <p:spPr>
          <a:xfrm>
            <a:off x="153741" y="6401164"/>
            <a:ext cx="2616201"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90"/>
            <a:ext cx="2305141" cy="1076343"/>
          </a:xfrm>
          <a:prstGeom prst="rect">
            <a:avLst/>
          </a:prstGeom>
        </p:spPr>
      </p:pic>
      <p:pic>
        <p:nvPicPr>
          <p:cNvPr id="7" name="صورة 6" descr="صورة تحتوي على نص, رسالة, الخط, حقيبة&#10;&#10;تم إنشاء الوصف تلقائياً">
            <a:extLst>
              <a:ext uri="{FF2B5EF4-FFF2-40B4-BE49-F238E27FC236}">
                <a16:creationId xmlns:a16="http://schemas.microsoft.com/office/drawing/2014/main" id="{8877EAAF-BBBC-F224-AE09-C7BE6A53521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19637" y="4446872"/>
            <a:ext cx="1588485" cy="20887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 name="صورة 9" descr="صورة تحتوي على نص, خط يد, الخط, فن الخط&#10;&#10;تم إنشاء الوصف تلقائياً">
            <a:extLst>
              <a:ext uri="{FF2B5EF4-FFF2-40B4-BE49-F238E27FC236}">
                <a16:creationId xmlns:a16="http://schemas.microsoft.com/office/drawing/2014/main" id="{560627D6-7FAD-4FA5-3015-58670BFBB9B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761502" y="4476397"/>
            <a:ext cx="1539500" cy="211434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2" name="صورة 11" descr="صورة تحتوي على نص, كرسي, أثاث المنزل, لقطة شاشة&#10;&#10;تم إنشاء الوصف تلقائياً">
            <a:extLst>
              <a:ext uri="{FF2B5EF4-FFF2-40B4-BE49-F238E27FC236}">
                <a16:creationId xmlns:a16="http://schemas.microsoft.com/office/drawing/2014/main" id="{67691945-2266-8C69-326F-84C2035DC539}"/>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742451" y="1845166"/>
            <a:ext cx="1539500" cy="234031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4" name="صورة 13" descr="صورة تحتوي على نص, لقطة شاشة, كتاب, إعلان&#10;&#10;تم إنشاء الوصف تلقائياً">
            <a:extLst>
              <a:ext uri="{FF2B5EF4-FFF2-40B4-BE49-F238E27FC236}">
                <a16:creationId xmlns:a16="http://schemas.microsoft.com/office/drawing/2014/main" id="{0AEB2F75-008C-47DF-312E-3059B89E4DC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631972" y="1861678"/>
            <a:ext cx="1529045" cy="232380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6" name="صورة 15" descr="صورة تحتوي على نص, خريطة&#10;&#10;تم إنشاء الوصف تلقائياً">
            <a:extLst>
              <a:ext uri="{FF2B5EF4-FFF2-40B4-BE49-F238E27FC236}">
                <a16:creationId xmlns:a16="http://schemas.microsoft.com/office/drawing/2014/main" id="{15FDAC22-CD6C-DC81-09AB-5F3325290AB8}"/>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7521890" y="1880729"/>
            <a:ext cx="1518276" cy="230475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8" name="صورة 17" descr="صورة تحتوي على نص, خط يد, الخط, فن الخط&#10;&#10;تم إنشاء الوصف تلقائياً">
            <a:extLst>
              <a:ext uri="{FF2B5EF4-FFF2-40B4-BE49-F238E27FC236}">
                <a16:creationId xmlns:a16="http://schemas.microsoft.com/office/drawing/2014/main" id="{44F6134B-6CBD-6410-D83A-F41D9175CB55}"/>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381988" y="1921365"/>
            <a:ext cx="1454964" cy="2170576"/>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20" name="صورة 19" descr="صورة تحتوي على نص, رسالة, لقطة شاشة, ظرف&#10;&#10;تم إنشاء الوصف تلقائياً">
            <a:extLst>
              <a:ext uri="{FF2B5EF4-FFF2-40B4-BE49-F238E27FC236}">
                <a16:creationId xmlns:a16="http://schemas.microsoft.com/office/drawing/2014/main" id="{010161F0-BB14-20D2-8E63-C28E7E9206E4}"/>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5640568" y="4465921"/>
            <a:ext cx="1539500" cy="205909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2" name="صورة 21" descr="صورة تحتوي على نص, لقطة شاشة, الخط, مستطيل&#10;&#10;تم إنشاء الوصف تلقائياً">
            <a:extLst>
              <a:ext uri="{FF2B5EF4-FFF2-40B4-BE49-F238E27FC236}">
                <a16:creationId xmlns:a16="http://schemas.microsoft.com/office/drawing/2014/main" id="{225B0AB1-6E13-0257-29A4-4B70D924DE23}"/>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409592" y="4385495"/>
            <a:ext cx="1465460" cy="216714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6" y="3153103"/>
            <a:ext cx="5679355" cy="3704900"/>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
        <p:nvSpPr>
          <p:cNvPr id="10" name="TextBox 9"/>
          <p:cNvSpPr txBox="1"/>
          <p:nvPr/>
        </p:nvSpPr>
        <p:spPr>
          <a:xfrm>
            <a:off x="-192504" y="186290"/>
            <a:ext cx="5980687" cy="1486369"/>
          </a:xfrm>
          <a:prstGeom prst="rect">
            <a:avLst/>
          </a:prstGeom>
          <a:noFill/>
        </p:spPr>
        <p:txBody>
          <a:bodyPr wrap="square" rtlCol="0">
            <a:spAutoFit/>
          </a:bodyPr>
          <a:lstStyle/>
          <a:p>
            <a:pPr algn="ctr">
              <a:lnSpc>
                <a:spcPct val="150000"/>
              </a:lnSpc>
            </a:pPr>
            <a:r>
              <a:rPr lang="ar-SA" sz="3200" b="1" dirty="0">
                <a:solidFill>
                  <a:schemeClr val="bg1"/>
                </a:solidFill>
                <a:latin typeface="Alexandria" charset="0"/>
                <a:cs typeface="Alexandria" charset="0"/>
              </a:rPr>
              <a:t>وفي الختام </a:t>
            </a:r>
          </a:p>
          <a:p>
            <a:pPr algn="ctr">
              <a:lnSpc>
                <a:spcPct val="150000"/>
              </a:lnSpc>
            </a:pPr>
            <a:r>
              <a:rPr lang="ar-SA" sz="3200" b="1" dirty="0">
                <a:solidFill>
                  <a:schemeClr val="bg1"/>
                </a:solidFill>
                <a:latin typeface="Alexandria" charset="0"/>
                <a:cs typeface="Alexandria" charset="0"/>
              </a:rPr>
              <a:t>أشكر لكم حسن استماعكم</a:t>
            </a:r>
            <a:endParaRPr lang="en-US" sz="3200" b="1" dirty="0">
              <a:solidFill>
                <a:schemeClr val="bg1"/>
              </a:solidFill>
              <a:latin typeface="Alexandria" charset="0"/>
              <a:cs typeface="Alexandria" charset="0"/>
            </a:endParaRPr>
          </a:p>
        </p:txBody>
      </p:sp>
      <p:pic>
        <p:nvPicPr>
          <p:cNvPr id="13" name="Graphic 12"/>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576180" y="6168741"/>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solidFill>
                <a:srgbClr val="669BBC"/>
              </a:solidFill>
            </a:endParaRPr>
          </a:p>
        </p:txBody>
      </p:sp>
      <p:pic>
        <p:nvPicPr>
          <p:cNvPr id="22"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1" y="203199"/>
            <a:ext cx="2580005" cy="1204686"/>
          </a:xfrm>
          <a:prstGeom prst="rect">
            <a:avLst/>
          </a:prstGeom>
        </p:spPr>
      </p:pic>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
</p:tagLst>
</file>

<file path=ppt/tags/tag2.xml><?xml version="1.0" encoding="utf-8"?>
<p:tagLst xmlns:a="http://schemas.openxmlformats.org/drawingml/2006/main" xmlns:r="http://schemas.openxmlformats.org/officeDocument/2006/relationships" xmlns:p="http://schemas.openxmlformats.org/presentationml/2006/main">
  <p:tag name="TIMING" val="|2.7"/>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4" ma:contentTypeDescription="إنشاء مستند جديد." ma:contentTypeScope="" ma:versionID="a8eb966a7320690551ff39b1d8ff0c50">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4a2af7bc0a915e29a701acbb6c865a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F7CAE99C-4F13-4CF5-A83E-514C053AEA01}"/>
</file>

<file path=customXml/itemProps2.xml><?xml version="1.0" encoding="utf-8"?>
<ds:datastoreItem xmlns:ds="http://schemas.openxmlformats.org/officeDocument/2006/customXml" ds:itemID="{F007D93C-8068-4BF8-957D-340091D02D88}">
  <ds:schemaRefs>
    <ds:schemaRef ds:uri="http://schemas.microsoft.com/sharepoint/v3/contenttype/forms"/>
  </ds:schemaRefs>
</ds:datastoreItem>
</file>

<file path=customXml/itemProps3.xml><?xml version="1.0" encoding="utf-8"?>
<ds:datastoreItem xmlns:ds="http://schemas.openxmlformats.org/officeDocument/2006/customXml" ds:itemID="{62CA2461-64DF-4128-A19B-136A32CB52E6}">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docProps/app.xml><?xml version="1.0" encoding="utf-8"?>
<Properties xmlns="http://schemas.openxmlformats.org/officeDocument/2006/extended-properties" xmlns:vt="http://schemas.openxmlformats.org/officeDocument/2006/docPropsVTypes">
  <TotalTime>32766</TotalTime>
  <Words>6777</Words>
  <Application>Microsoft Office PowerPoint</Application>
  <PresentationFormat>شاشة عريضة</PresentationFormat>
  <Paragraphs>438</Paragraphs>
  <Slides>49</Slides>
  <Notes>10</Notes>
  <HiddenSlides>0</HiddenSlides>
  <MMClips>0</MMClips>
  <ScaleCrop>false</ScaleCrop>
  <HeadingPairs>
    <vt:vector size="6" baseType="variant">
      <vt:variant>
        <vt:lpstr>الخطوط المستخدمة</vt:lpstr>
      </vt:variant>
      <vt:variant>
        <vt:i4>9</vt:i4>
      </vt:variant>
      <vt:variant>
        <vt:lpstr>نسق</vt:lpstr>
      </vt:variant>
      <vt:variant>
        <vt:i4>1</vt:i4>
      </vt:variant>
      <vt:variant>
        <vt:lpstr>عناوين الشرائح</vt:lpstr>
      </vt:variant>
      <vt:variant>
        <vt:i4>49</vt:i4>
      </vt:variant>
    </vt:vector>
  </HeadingPairs>
  <TitlesOfParts>
    <vt:vector size="59" baseType="lpstr">
      <vt:lpstr>Alexandria</vt:lpstr>
      <vt:lpstr>Alexandria Light</vt:lpstr>
      <vt:lpstr>Alexandria Medium</vt:lpstr>
      <vt:lpstr>Arial</vt:lpstr>
      <vt:lpstr>Calibri</vt:lpstr>
      <vt:lpstr>Calibri Light</vt:lpstr>
      <vt:lpstr>Roboto Light</vt:lpstr>
      <vt:lpstr>Simplified Arabic</vt:lpstr>
      <vt:lpstr>Simplified Arabic,Bold</vt: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ِAwatef B</cp:lastModifiedBy>
  <cp:revision>1490</cp:revision>
  <dcterms:created xsi:type="dcterms:W3CDTF">2023-04-29T09:08:00Z</dcterms:created>
  <dcterms:modified xsi:type="dcterms:W3CDTF">2024-08-13T19:29:04Z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