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256" r:id="rId2"/>
    <p:sldId id="261" r:id="rId3"/>
    <p:sldId id="262" r:id="rId4"/>
    <p:sldId id="284" r:id="rId5"/>
    <p:sldId id="312" r:id="rId6"/>
    <p:sldId id="308" r:id="rId7"/>
    <p:sldId id="263" r:id="rId8"/>
    <p:sldId id="270" r:id="rId9"/>
    <p:sldId id="272" r:id="rId10"/>
    <p:sldId id="273" r:id="rId11"/>
    <p:sldId id="279" r:id="rId12"/>
    <p:sldId id="280" r:id="rId13"/>
    <p:sldId id="281" r:id="rId14"/>
    <p:sldId id="282" r:id="rId15"/>
    <p:sldId id="283" r:id="rId16"/>
    <p:sldId id="285" r:id="rId17"/>
    <p:sldId id="287" r:id="rId18"/>
    <p:sldId id="286" r:id="rId19"/>
    <p:sldId id="288" r:id="rId20"/>
    <p:sldId id="309" r:id="rId21"/>
    <p:sldId id="289" r:id="rId22"/>
    <p:sldId id="310" r:id="rId23"/>
    <p:sldId id="290" r:id="rId24"/>
    <p:sldId id="291" r:id="rId25"/>
    <p:sldId id="298" r:id="rId26"/>
    <p:sldId id="293" r:id="rId27"/>
    <p:sldId id="294" r:id="rId28"/>
    <p:sldId id="295" r:id="rId29"/>
    <p:sldId id="296" r:id="rId30"/>
    <p:sldId id="297" r:id="rId31"/>
    <p:sldId id="299" r:id="rId32"/>
    <p:sldId id="300" r:id="rId33"/>
    <p:sldId id="301" r:id="rId34"/>
    <p:sldId id="302" r:id="rId35"/>
    <p:sldId id="303" r:id="rId36"/>
    <p:sldId id="304" r:id="rId37"/>
    <p:sldId id="305" r:id="rId38"/>
    <p:sldId id="306" r:id="rId39"/>
    <p:sldId id="307" r:id="rId40"/>
    <p:sldId id="311"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42" autoAdjust="0"/>
    <p:restoredTop sz="94660"/>
  </p:normalViewPr>
  <p:slideViewPr>
    <p:cSldViewPr snapToGrid="0">
      <p:cViewPr varScale="1">
        <p:scale>
          <a:sx n="90" d="100"/>
          <a:sy n="90" d="100"/>
        </p:scale>
        <p:origin x="208" y="32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5FC4A9C3-9759-4174-9B2E-A051B37F9044}" type="datetimeFigureOut">
              <a:rPr lang="ar-SA" smtClean="0"/>
              <a:t>13 صفر، 1443</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32B58048-4754-4FD1-8B33-14A2FF6E9A7C}" type="slidenum">
              <a:rPr lang="ar-SA" smtClean="0"/>
              <a:t>‹#›</a:t>
            </a:fld>
            <a:endParaRPr lang="ar-SA"/>
          </a:p>
        </p:txBody>
      </p:sp>
    </p:spTree>
    <p:extLst>
      <p:ext uri="{BB962C8B-B14F-4D97-AF65-F5344CB8AC3E}">
        <p14:creationId xmlns:p14="http://schemas.microsoft.com/office/powerpoint/2010/main" val="11753632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5363" name="Rectangle 3"/>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6</a:t>
            </a:r>
          </a:p>
        </p:txBody>
      </p:sp>
      <p:sp>
        <p:nvSpPr>
          <p:cNvPr id="15364" name="Rectangle 4"/>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5365" name="Rectangle 5"/>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5366" name="Rectangle 6"/>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5367" name="Rectangle 7"/>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6</a:t>
            </a:r>
          </a:p>
        </p:txBody>
      </p:sp>
      <p:sp>
        <p:nvSpPr>
          <p:cNvPr id="15368" name="Rectangle 8"/>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5369" name="Rectangle 9"/>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5370" name="Rectangle 10"/>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5371" name="Rectangle 11"/>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6</a:t>
            </a:r>
          </a:p>
        </p:txBody>
      </p:sp>
      <p:sp>
        <p:nvSpPr>
          <p:cNvPr id="15372" name="Rectangle 12"/>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5373" name="Rectangle 13"/>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5374" name="Rectangle 14"/>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5375" name="Rectangle 15"/>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6</a:t>
            </a:r>
          </a:p>
        </p:txBody>
      </p:sp>
      <p:sp>
        <p:nvSpPr>
          <p:cNvPr id="15376" name="Rectangle 16"/>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5377" name="Rectangle 17"/>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5378" name="Rectangle 18"/>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5379" name="Rectangle 19"/>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6</a:t>
            </a:r>
          </a:p>
        </p:txBody>
      </p:sp>
      <p:sp>
        <p:nvSpPr>
          <p:cNvPr id="15380" name="Rectangle 20"/>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5381" name="Rectangle 21"/>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5382" name="Rectangle 22"/>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5383" name="Rectangle 23"/>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6</a:t>
            </a:r>
          </a:p>
        </p:txBody>
      </p:sp>
      <p:sp>
        <p:nvSpPr>
          <p:cNvPr id="15384" name="Rectangle 24"/>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5385" name="Rectangle 25"/>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5386" name="Rectangle 26"/>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5387" name="Rectangle 27"/>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8</a:t>
            </a:r>
          </a:p>
        </p:txBody>
      </p:sp>
      <p:sp>
        <p:nvSpPr>
          <p:cNvPr id="15388" name="Rectangle 28"/>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5389" name="Rectangle 29"/>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5390" name="Rectangle 30"/>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5391" name="Rectangle 31"/>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8</a:t>
            </a:r>
          </a:p>
        </p:txBody>
      </p:sp>
      <p:sp>
        <p:nvSpPr>
          <p:cNvPr id="15392" name="Rectangle 32"/>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5393" name="Rectangle 33"/>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5394" name="Rectangle 34"/>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5395" name="Rectangle 35"/>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b"/>
          <a:lstStyle/>
          <a:p>
            <a:pPr algn="r"/>
            <a:r>
              <a:rPr lang="en-US" altLang="ar-SA" sz="1200"/>
              <a:t>8</a:t>
            </a:r>
          </a:p>
        </p:txBody>
      </p:sp>
      <p:sp>
        <p:nvSpPr>
          <p:cNvPr id="15396" name="Rectangle 36"/>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5397" name="Rectangle 37"/>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5398" name="Rectangle 38"/>
          <p:cNvSpPr>
            <a:spLocks noGrp="1" noRot="1" noChangeAspect="1" noChangeArrowheads="1" noTextEdit="1"/>
          </p:cNvSpPr>
          <p:nvPr>
            <p:ph type="sldImg"/>
          </p:nvPr>
        </p:nvSpPr>
        <p:spPr>
          <a:xfrm>
            <a:off x="393700" y="692150"/>
            <a:ext cx="6070600" cy="3416300"/>
          </a:xfrm>
          <a:ln cap="flat"/>
        </p:spPr>
      </p:sp>
      <p:sp>
        <p:nvSpPr>
          <p:cNvPr id="15399" name="Rectangle 39"/>
          <p:cNvSpPr>
            <a:spLocks noGrp="1" noChangeArrowheads="1"/>
          </p:cNvSpPr>
          <p:nvPr>
            <p:ph type="body" idx="1"/>
          </p:nvPr>
        </p:nvSpPr>
        <p:spPr>
          <a:ln/>
        </p:spPr>
        <p:txBody>
          <a:bodyPr/>
          <a:lstStyle/>
          <a:p>
            <a:endParaRPr lang="ar-SA" altLang="ar-SA"/>
          </a:p>
        </p:txBody>
      </p:sp>
    </p:spTree>
    <p:extLst>
      <p:ext uri="{BB962C8B-B14F-4D97-AF65-F5344CB8AC3E}">
        <p14:creationId xmlns:p14="http://schemas.microsoft.com/office/powerpoint/2010/main" val="33540366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9459" name="Rectangle 3"/>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8</a:t>
            </a:r>
          </a:p>
        </p:txBody>
      </p:sp>
      <p:sp>
        <p:nvSpPr>
          <p:cNvPr id="19460" name="Rectangle 4"/>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9461" name="Rectangle 5"/>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9462" name="Rectangle 6"/>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9463" name="Rectangle 7"/>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8</a:t>
            </a:r>
          </a:p>
        </p:txBody>
      </p:sp>
      <p:sp>
        <p:nvSpPr>
          <p:cNvPr id="19464" name="Rectangle 8"/>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9465" name="Rectangle 9"/>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9466" name="Rectangle 10"/>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9467" name="Rectangle 11"/>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8</a:t>
            </a:r>
          </a:p>
        </p:txBody>
      </p:sp>
      <p:sp>
        <p:nvSpPr>
          <p:cNvPr id="19468" name="Rectangle 12"/>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9469" name="Rectangle 13"/>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9470" name="Rectangle 14"/>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9471" name="Rectangle 15"/>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8</a:t>
            </a:r>
          </a:p>
        </p:txBody>
      </p:sp>
      <p:sp>
        <p:nvSpPr>
          <p:cNvPr id="19472" name="Rectangle 16"/>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9473" name="Rectangle 17"/>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9474" name="Rectangle 18"/>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9475" name="Rectangle 19"/>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8</a:t>
            </a:r>
          </a:p>
        </p:txBody>
      </p:sp>
      <p:sp>
        <p:nvSpPr>
          <p:cNvPr id="19476" name="Rectangle 20"/>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9477" name="Rectangle 21"/>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9478" name="Rectangle 22"/>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9479" name="Rectangle 23"/>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8</a:t>
            </a:r>
          </a:p>
        </p:txBody>
      </p:sp>
      <p:sp>
        <p:nvSpPr>
          <p:cNvPr id="19480" name="Rectangle 24"/>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9481" name="Rectangle 25"/>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9482" name="Rectangle 26"/>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9483" name="Rectangle 27"/>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11</a:t>
            </a:r>
          </a:p>
        </p:txBody>
      </p:sp>
      <p:sp>
        <p:nvSpPr>
          <p:cNvPr id="19484" name="Rectangle 28"/>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9485" name="Rectangle 29"/>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9486" name="Rectangle 30"/>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9487" name="Rectangle 31"/>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11</a:t>
            </a:r>
          </a:p>
        </p:txBody>
      </p:sp>
      <p:sp>
        <p:nvSpPr>
          <p:cNvPr id="19488" name="Rectangle 32"/>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9489" name="Rectangle 33"/>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9490" name="Rectangle 34"/>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9491" name="Rectangle 35"/>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b"/>
          <a:lstStyle/>
          <a:p>
            <a:pPr algn="r"/>
            <a:r>
              <a:rPr lang="en-US" altLang="ar-SA" sz="1200"/>
              <a:t>11</a:t>
            </a:r>
          </a:p>
        </p:txBody>
      </p:sp>
      <p:sp>
        <p:nvSpPr>
          <p:cNvPr id="19492" name="Rectangle 36"/>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9493" name="Rectangle 37"/>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9494" name="Rectangle 38"/>
          <p:cNvSpPr>
            <a:spLocks noGrp="1" noRot="1" noChangeAspect="1" noChangeArrowheads="1" noTextEdit="1"/>
          </p:cNvSpPr>
          <p:nvPr>
            <p:ph type="sldImg"/>
          </p:nvPr>
        </p:nvSpPr>
        <p:spPr>
          <a:xfrm>
            <a:off x="393700" y="692150"/>
            <a:ext cx="6070600" cy="3416300"/>
          </a:xfrm>
          <a:ln cap="flat"/>
        </p:spPr>
      </p:sp>
      <p:sp>
        <p:nvSpPr>
          <p:cNvPr id="19495" name="Rectangle 39"/>
          <p:cNvSpPr>
            <a:spLocks noGrp="1" noChangeArrowheads="1"/>
          </p:cNvSpPr>
          <p:nvPr>
            <p:ph type="body" idx="1"/>
          </p:nvPr>
        </p:nvSpPr>
        <p:spPr>
          <a:ln/>
        </p:spPr>
        <p:txBody>
          <a:bodyPr/>
          <a:lstStyle/>
          <a:p>
            <a:endParaRPr lang="ar-SA" altLang="ar-SA"/>
          </a:p>
        </p:txBody>
      </p:sp>
    </p:spTree>
    <p:extLst>
      <p:ext uri="{BB962C8B-B14F-4D97-AF65-F5344CB8AC3E}">
        <p14:creationId xmlns:p14="http://schemas.microsoft.com/office/powerpoint/2010/main" val="33255216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1507" name="Rectangle 3"/>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9</a:t>
            </a:r>
          </a:p>
        </p:txBody>
      </p:sp>
      <p:sp>
        <p:nvSpPr>
          <p:cNvPr id="21508" name="Rectangle 4"/>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1509" name="Rectangle 5"/>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1510" name="Rectangle 6"/>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1511" name="Rectangle 7"/>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9</a:t>
            </a:r>
          </a:p>
        </p:txBody>
      </p:sp>
      <p:sp>
        <p:nvSpPr>
          <p:cNvPr id="21512" name="Rectangle 8"/>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1513" name="Rectangle 9"/>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1514" name="Rectangle 10"/>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1515" name="Rectangle 11"/>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9</a:t>
            </a:r>
          </a:p>
        </p:txBody>
      </p:sp>
      <p:sp>
        <p:nvSpPr>
          <p:cNvPr id="21516" name="Rectangle 12"/>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1517" name="Rectangle 13"/>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1518" name="Rectangle 14"/>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1519" name="Rectangle 15"/>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9</a:t>
            </a:r>
          </a:p>
        </p:txBody>
      </p:sp>
      <p:sp>
        <p:nvSpPr>
          <p:cNvPr id="21520" name="Rectangle 16"/>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1521" name="Rectangle 17"/>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1522" name="Rectangle 18"/>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1523" name="Rectangle 19"/>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9</a:t>
            </a:r>
          </a:p>
        </p:txBody>
      </p:sp>
      <p:sp>
        <p:nvSpPr>
          <p:cNvPr id="21524" name="Rectangle 20"/>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1525" name="Rectangle 21"/>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1526" name="Rectangle 22"/>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1527" name="Rectangle 23"/>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9</a:t>
            </a:r>
          </a:p>
        </p:txBody>
      </p:sp>
      <p:sp>
        <p:nvSpPr>
          <p:cNvPr id="21528" name="Rectangle 24"/>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1529" name="Rectangle 25"/>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1530" name="Rectangle 26"/>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1531" name="Rectangle 27"/>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14</a:t>
            </a:r>
          </a:p>
        </p:txBody>
      </p:sp>
      <p:sp>
        <p:nvSpPr>
          <p:cNvPr id="21532" name="Rectangle 28"/>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1533" name="Rectangle 29"/>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1534" name="Rectangle 30"/>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1535" name="Rectangle 31"/>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14</a:t>
            </a:r>
          </a:p>
        </p:txBody>
      </p:sp>
      <p:sp>
        <p:nvSpPr>
          <p:cNvPr id="21536" name="Rectangle 32"/>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1537" name="Rectangle 33"/>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1538" name="Rectangle 34"/>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1539" name="Rectangle 35"/>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b"/>
          <a:lstStyle/>
          <a:p>
            <a:pPr algn="r"/>
            <a:r>
              <a:rPr lang="en-US" altLang="ar-SA" sz="1200"/>
              <a:t>14</a:t>
            </a:r>
          </a:p>
        </p:txBody>
      </p:sp>
      <p:sp>
        <p:nvSpPr>
          <p:cNvPr id="21540" name="Rectangle 36"/>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1541" name="Rectangle 37"/>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1542" name="Rectangle 38"/>
          <p:cNvSpPr>
            <a:spLocks noGrp="1" noRot="1" noChangeAspect="1" noChangeArrowheads="1" noTextEdit="1"/>
          </p:cNvSpPr>
          <p:nvPr>
            <p:ph type="sldImg"/>
          </p:nvPr>
        </p:nvSpPr>
        <p:spPr>
          <a:xfrm>
            <a:off x="393700" y="692150"/>
            <a:ext cx="6070600" cy="3416300"/>
          </a:xfrm>
          <a:ln cap="flat"/>
        </p:spPr>
      </p:sp>
      <p:sp>
        <p:nvSpPr>
          <p:cNvPr id="21543" name="Rectangle 39"/>
          <p:cNvSpPr>
            <a:spLocks noGrp="1" noChangeArrowheads="1"/>
          </p:cNvSpPr>
          <p:nvPr>
            <p:ph type="body" idx="1"/>
          </p:nvPr>
        </p:nvSpPr>
        <p:spPr>
          <a:ln/>
        </p:spPr>
        <p:txBody>
          <a:bodyPr/>
          <a:lstStyle/>
          <a:p>
            <a:endParaRPr lang="ar-SA" altLang="ar-SA"/>
          </a:p>
        </p:txBody>
      </p:sp>
    </p:spTree>
    <p:extLst>
      <p:ext uri="{BB962C8B-B14F-4D97-AF65-F5344CB8AC3E}">
        <p14:creationId xmlns:p14="http://schemas.microsoft.com/office/powerpoint/2010/main" val="6316290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3795" name="Rectangle 3"/>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15</a:t>
            </a:r>
          </a:p>
        </p:txBody>
      </p:sp>
      <p:sp>
        <p:nvSpPr>
          <p:cNvPr id="33796" name="Rectangle 4"/>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3797" name="Rectangle 5"/>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3798" name="Rectangle 6"/>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3799" name="Rectangle 7"/>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15</a:t>
            </a:r>
          </a:p>
        </p:txBody>
      </p:sp>
      <p:sp>
        <p:nvSpPr>
          <p:cNvPr id="33800" name="Rectangle 8"/>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3801" name="Rectangle 9"/>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3802" name="Rectangle 10"/>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3803" name="Rectangle 11"/>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15</a:t>
            </a:r>
          </a:p>
        </p:txBody>
      </p:sp>
      <p:sp>
        <p:nvSpPr>
          <p:cNvPr id="33804" name="Rectangle 12"/>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3805" name="Rectangle 13"/>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3806" name="Rectangle 14"/>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3807" name="Rectangle 15"/>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15</a:t>
            </a:r>
          </a:p>
        </p:txBody>
      </p:sp>
      <p:sp>
        <p:nvSpPr>
          <p:cNvPr id="33808" name="Rectangle 16"/>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3809" name="Rectangle 17"/>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3810" name="Rectangle 18"/>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3811" name="Rectangle 19"/>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15</a:t>
            </a:r>
          </a:p>
        </p:txBody>
      </p:sp>
      <p:sp>
        <p:nvSpPr>
          <p:cNvPr id="33812" name="Rectangle 20"/>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3813" name="Rectangle 21"/>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3814" name="Rectangle 22"/>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3815" name="Rectangle 23"/>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15</a:t>
            </a:r>
          </a:p>
        </p:txBody>
      </p:sp>
      <p:sp>
        <p:nvSpPr>
          <p:cNvPr id="33816" name="Rectangle 24"/>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3817" name="Rectangle 25"/>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3818" name="Rectangle 26"/>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3819" name="Rectangle 27"/>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21</a:t>
            </a:r>
          </a:p>
        </p:txBody>
      </p:sp>
      <p:sp>
        <p:nvSpPr>
          <p:cNvPr id="33820" name="Rectangle 28"/>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3821" name="Rectangle 29"/>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3822" name="Rectangle 30"/>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3823" name="Rectangle 31"/>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21</a:t>
            </a:r>
          </a:p>
        </p:txBody>
      </p:sp>
      <p:sp>
        <p:nvSpPr>
          <p:cNvPr id="33824" name="Rectangle 32"/>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3825" name="Rectangle 33"/>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3826" name="Rectangle 34"/>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3827" name="Rectangle 35"/>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b"/>
          <a:lstStyle/>
          <a:p>
            <a:pPr algn="r"/>
            <a:r>
              <a:rPr lang="en-US" altLang="ar-SA" sz="1200"/>
              <a:t>21</a:t>
            </a:r>
          </a:p>
        </p:txBody>
      </p:sp>
      <p:sp>
        <p:nvSpPr>
          <p:cNvPr id="33828" name="Rectangle 36"/>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3829" name="Rectangle 37"/>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3830" name="Rectangle 38"/>
          <p:cNvSpPr>
            <a:spLocks noGrp="1" noRot="1" noChangeAspect="1" noChangeArrowheads="1" noTextEdit="1"/>
          </p:cNvSpPr>
          <p:nvPr>
            <p:ph type="sldImg"/>
          </p:nvPr>
        </p:nvSpPr>
        <p:spPr>
          <a:xfrm>
            <a:off x="393700" y="692150"/>
            <a:ext cx="6070600" cy="3416300"/>
          </a:xfrm>
          <a:ln cap="flat"/>
        </p:spPr>
      </p:sp>
      <p:sp>
        <p:nvSpPr>
          <p:cNvPr id="33831" name="Rectangle 39"/>
          <p:cNvSpPr>
            <a:spLocks noGrp="1" noChangeArrowheads="1"/>
          </p:cNvSpPr>
          <p:nvPr>
            <p:ph type="body" idx="1"/>
          </p:nvPr>
        </p:nvSpPr>
        <p:spPr>
          <a:ln/>
        </p:spPr>
        <p:txBody>
          <a:bodyPr/>
          <a:lstStyle/>
          <a:p>
            <a:endParaRPr lang="ar-SA" altLang="ar-SA"/>
          </a:p>
        </p:txBody>
      </p:sp>
    </p:spTree>
    <p:extLst>
      <p:ext uri="{BB962C8B-B14F-4D97-AF65-F5344CB8AC3E}">
        <p14:creationId xmlns:p14="http://schemas.microsoft.com/office/powerpoint/2010/main" val="18539872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5843" name="Rectangle 3"/>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16</a:t>
            </a:r>
          </a:p>
        </p:txBody>
      </p:sp>
      <p:sp>
        <p:nvSpPr>
          <p:cNvPr id="35844" name="Rectangle 4"/>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5845" name="Rectangle 5"/>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5846" name="Rectangle 6"/>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5847" name="Rectangle 7"/>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16</a:t>
            </a:r>
          </a:p>
        </p:txBody>
      </p:sp>
      <p:sp>
        <p:nvSpPr>
          <p:cNvPr id="35848" name="Rectangle 8"/>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5849" name="Rectangle 9"/>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5850" name="Rectangle 10"/>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5851" name="Rectangle 11"/>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16</a:t>
            </a:r>
          </a:p>
        </p:txBody>
      </p:sp>
      <p:sp>
        <p:nvSpPr>
          <p:cNvPr id="35852" name="Rectangle 12"/>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5853" name="Rectangle 13"/>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5854" name="Rectangle 14"/>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5855" name="Rectangle 15"/>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16</a:t>
            </a:r>
          </a:p>
        </p:txBody>
      </p:sp>
      <p:sp>
        <p:nvSpPr>
          <p:cNvPr id="35856" name="Rectangle 16"/>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5857" name="Rectangle 17"/>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5858" name="Rectangle 18"/>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5859" name="Rectangle 19"/>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16</a:t>
            </a:r>
          </a:p>
        </p:txBody>
      </p:sp>
      <p:sp>
        <p:nvSpPr>
          <p:cNvPr id="35860" name="Rectangle 20"/>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5861" name="Rectangle 21"/>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5862" name="Rectangle 22"/>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5863" name="Rectangle 23"/>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16</a:t>
            </a:r>
          </a:p>
        </p:txBody>
      </p:sp>
      <p:sp>
        <p:nvSpPr>
          <p:cNvPr id="35864" name="Rectangle 24"/>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5865" name="Rectangle 25"/>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5866" name="Rectangle 26"/>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5867" name="Rectangle 27"/>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22</a:t>
            </a:r>
          </a:p>
        </p:txBody>
      </p:sp>
      <p:sp>
        <p:nvSpPr>
          <p:cNvPr id="35868" name="Rectangle 28"/>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5869" name="Rectangle 29"/>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5870" name="Rectangle 30"/>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5871" name="Rectangle 31"/>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22</a:t>
            </a:r>
          </a:p>
        </p:txBody>
      </p:sp>
      <p:sp>
        <p:nvSpPr>
          <p:cNvPr id="35872" name="Rectangle 32"/>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5873" name="Rectangle 33"/>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5874" name="Rectangle 34"/>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5875" name="Rectangle 35"/>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b"/>
          <a:lstStyle/>
          <a:p>
            <a:pPr algn="r"/>
            <a:r>
              <a:rPr lang="en-US" altLang="ar-SA" sz="1200"/>
              <a:t>22</a:t>
            </a:r>
          </a:p>
        </p:txBody>
      </p:sp>
      <p:sp>
        <p:nvSpPr>
          <p:cNvPr id="35876" name="Rectangle 36"/>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5877" name="Rectangle 37"/>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5878" name="Rectangle 38"/>
          <p:cNvSpPr>
            <a:spLocks noGrp="1" noRot="1" noChangeAspect="1" noChangeArrowheads="1" noTextEdit="1"/>
          </p:cNvSpPr>
          <p:nvPr>
            <p:ph type="sldImg"/>
          </p:nvPr>
        </p:nvSpPr>
        <p:spPr>
          <a:xfrm>
            <a:off x="393700" y="692150"/>
            <a:ext cx="6070600" cy="3416300"/>
          </a:xfrm>
          <a:ln cap="flat"/>
        </p:spPr>
      </p:sp>
      <p:sp>
        <p:nvSpPr>
          <p:cNvPr id="35879" name="Rectangle 39"/>
          <p:cNvSpPr>
            <a:spLocks noGrp="1" noChangeArrowheads="1"/>
          </p:cNvSpPr>
          <p:nvPr>
            <p:ph type="body" idx="1"/>
          </p:nvPr>
        </p:nvSpPr>
        <p:spPr>
          <a:ln/>
        </p:spPr>
        <p:txBody>
          <a:bodyPr/>
          <a:lstStyle/>
          <a:p>
            <a:endParaRPr lang="ar-SA" altLang="ar-SA"/>
          </a:p>
        </p:txBody>
      </p:sp>
    </p:spTree>
    <p:extLst>
      <p:ext uri="{BB962C8B-B14F-4D97-AF65-F5344CB8AC3E}">
        <p14:creationId xmlns:p14="http://schemas.microsoft.com/office/powerpoint/2010/main" val="21822668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7891" name="Rectangle 3"/>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17</a:t>
            </a:r>
          </a:p>
        </p:txBody>
      </p:sp>
      <p:sp>
        <p:nvSpPr>
          <p:cNvPr id="37892" name="Rectangle 4"/>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7893" name="Rectangle 5"/>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7894" name="Rectangle 6"/>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7895" name="Rectangle 7"/>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17</a:t>
            </a:r>
          </a:p>
        </p:txBody>
      </p:sp>
      <p:sp>
        <p:nvSpPr>
          <p:cNvPr id="37896" name="Rectangle 8"/>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7897" name="Rectangle 9"/>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7898" name="Rectangle 10"/>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7899" name="Rectangle 11"/>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17</a:t>
            </a:r>
          </a:p>
        </p:txBody>
      </p:sp>
      <p:sp>
        <p:nvSpPr>
          <p:cNvPr id="37900" name="Rectangle 12"/>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7901" name="Rectangle 13"/>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7902" name="Rectangle 14"/>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7903" name="Rectangle 15"/>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17</a:t>
            </a:r>
          </a:p>
        </p:txBody>
      </p:sp>
      <p:sp>
        <p:nvSpPr>
          <p:cNvPr id="37904" name="Rectangle 16"/>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7905" name="Rectangle 17"/>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7906" name="Rectangle 18"/>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7907" name="Rectangle 19"/>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17</a:t>
            </a:r>
          </a:p>
        </p:txBody>
      </p:sp>
      <p:sp>
        <p:nvSpPr>
          <p:cNvPr id="37908" name="Rectangle 20"/>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7909" name="Rectangle 21"/>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7910" name="Rectangle 22"/>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7911" name="Rectangle 23"/>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17</a:t>
            </a:r>
          </a:p>
        </p:txBody>
      </p:sp>
      <p:sp>
        <p:nvSpPr>
          <p:cNvPr id="37912" name="Rectangle 24"/>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7913" name="Rectangle 25"/>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7914" name="Rectangle 26"/>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7915" name="Rectangle 27"/>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24</a:t>
            </a:r>
          </a:p>
        </p:txBody>
      </p:sp>
      <p:sp>
        <p:nvSpPr>
          <p:cNvPr id="37916" name="Rectangle 28"/>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7917" name="Rectangle 29"/>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7918" name="Rectangle 30"/>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7919" name="Rectangle 31"/>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24</a:t>
            </a:r>
          </a:p>
        </p:txBody>
      </p:sp>
      <p:sp>
        <p:nvSpPr>
          <p:cNvPr id="37920" name="Rectangle 32"/>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7921" name="Rectangle 33"/>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7922" name="Rectangle 34"/>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7923" name="Rectangle 35"/>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b"/>
          <a:lstStyle/>
          <a:p>
            <a:pPr algn="r"/>
            <a:r>
              <a:rPr lang="en-US" altLang="ar-SA" sz="1200"/>
              <a:t>24</a:t>
            </a:r>
          </a:p>
        </p:txBody>
      </p:sp>
      <p:sp>
        <p:nvSpPr>
          <p:cNvPr id="37924" name="Rectangle 36"/>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7925" name="Rectangle 37"/>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7926" name="Rectangle 38"/>
          <p:cNvSpPr>
            <a:spLocks noGrp="1" noRot="1" noChangeAspect="1" noChangeArrowheads="1" noTextEdit="1"/>
          </p:cNvSpPr>
          <p:nvPr>
            <p:ph type="sldImg"/>
          </p:nvPr>
        </p:nvSpPr>
        <p:spPr>
          <a:xfrm>
            <a:off x="393700" y="692150"/>
            <a:ext cx="6070600" cy="3416300"/>
          </a:xfrm>
          <a:ln cap="flat"/>
        </p:spPr>
      </p:sp>
      <p:sp>
        <p:nvSpPr>
          <p:cNvPr id="37927" name="Rectangle 39"/>
          <p:cNvSpPr>
            <a:spLocks noGrp="1" noChangeArrowheads="1"/>
          </p:cNvSpPr>
          <p:nvPr>
            <p:ph type="body" idx="1"/>
          </p:nvPr>
        </p:nvSpPr>
        <p:spPr>
          <a:ln/>
        </p:spPr>
        <p:txBody>
          <a:bodyPr/>
          <a:lstStyle/>
          <a:p>
            <a:endParaRPr lang="ar-SA" altLang="ar-SA"/>
          </a:p>
        </p:txBody>
      </p:sp>
    </p:spTree>
    <p:extLst>
      <p:ext uri="{BB962C8B-B14F-4D97-AF65-F5344CB8AC3E}">
        <p14:creationId xmlns:p14="http://schemas.microsoft.com/office/powerpoint/2010/main" val="13818644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9939" name="Rectangle 3"/>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18</a:t>
            </a:r>
          </a:p>
        </p:txBody>
      </p:sp>
      <p:sp>
        <p:nvSpPr>
          <p:cNvPr id="39940" name="Rectangle 4"/>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9941" name="Rectangle 5"/>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9942" name="Rectangle 6"/>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9943" name="Rectangle 7"/>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18</a:t>
            </a:r>
          </a:p>
        </p:txBody>
      </p:sp>
      <p:sp>
        <p:nvSpPr>
          <p:cNvPr id="39944" name="Rectangle 8"/>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9945" name="Rectangle 9"/>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9946" name="Rectangle 10"/>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9947" name="Rectangle 11"/>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18</a:t>
            </a:r>
          </a:p>
        </p:txBody>
      </p:sp>
      <p:sp>
        <p:nvSpPr>
          <p:cNvPr id="39948" name="Rectangle 12"/>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9949" name="Rectangle 13"/>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9950" name="Rectangle 14"/>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9951" name="Rectangle 15"/>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18</a:t>
            </a:r>
          </a:p>
        </p:txBody>
      </p:sp>
      <p:sp>
        <p:nvSpPr>
          <p:cNvPr id="39952" name="Rectangle 16"/>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9953" name="Rectangle 17"/>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9954" name="Rectangle 18"/>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9955" name="Rectangle 19"/>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18</a:t>
            </a:r>
          </a:p>
        </p:txBody>
      </p:sp>
      <p:sp>
        <p:nvSpPr>
          <p:cNvPr id="39956" name="Rectangle 20"/>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9957" name="Rectangle 21"/>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9958" name="Rectangle 22"/>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9959" name="Rectangle 23"/>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18</a:t>
            </a:r>
          </a:p>
        </p:txBody>
      </p:sp>
      <p:sp>
        <p:nvSpPr>
          <p:cNvPr id="39960" name="Rectangle 24"/>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9961" name="Rectangle 25"/>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9962" name="Rectangle 26"/>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9963" name="Rectangle 27"/>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25</a:t>
            </a:r>
          </a:p>
        </p:txBody>
      </p:sp>
      <p:sp>
        <p:nvSpPr>
          <p:cNvPr id="39964" name="Rectangle 28"/>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9965" name="Rectangle 29"/>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9966" name="Rectangle 30"/>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9967" name="Rectangle 31"/>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25</a:t>
            </a:r>
          </a:p>
        </p:txBody>
      </p:sp>
      <p:sp>
        <p:nvSpPr>
          <p:cNvPr id="39968" name="Rectangle 32"/>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9969" name="Rectangle 33"/>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9970" name="Rectangle 34"/>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9971" name="Rectangle 35"/>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b"/>
          <a:lstStyle/>
          <a:p>
            <a:pPr algn="r"/>
            <a:r>
              <a:rPr lang="en-US" altLang="ar-SA" sz="1200"/>
              <a:t>25</a:t>
            </a:r>
          </a:p>
        </p:txBody>
      </p:sp>
      <p:sp>
        <p:nvSpPr>
          <p:cNvPr id="39972" name="Rectangle 36"/>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9973" name="Rectangle 37"/>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9974" name="Rectangle 38"/>
          <p:cNvSpPr>
            <a:spLocks noGrp="1" noRot="1" noChangeAspect="1" noChangeArrowheads="1" noTextEdit="1"/>
          </p:cNvSpPr>
          <p:nvPr>
            <p:ph type="sldImg"/>
          </p:nvPr>
        </p:nvSpPr>
        <p:spPr>
          <a:xfrm>
            <a:off x="393700" y="692150"/>
            <a:ext cx="6070600" cy="3416300"/>
          </a:xfrm>
          <a:ln cap="flat"/>
        </p:spPr>
      </p:sp>
      <p:sp>
        <p:nvSpPr>
          <p:cNvPr id="39975" name="Rectangle 39"/>
          <p:cNvSpPr>
            <a:spLocks noGrp="1" noChangeArrowheads="1"/>
          </p:cNvSpPr>
          <p:nvPr>
            <p:ph type="body" idx="1"/>
          </p:nvPr>
        </p:nvSpPr>
        <p:spPr>
          <a:ln/>
        </p:spPr>
        <p:txBody>
          <a:bodyPr/>
          <a:lstStyle/>
          <a:p>
            <a:endParaRPr lang="ar-SA" altLang="ar-SA"/>
          </a:p>
        </p:txBody>
      </p:sp>
    </p:spTree>
    <p:extLst>
      <p:ext uri="{BB962C8B-B14F-4D97-AF65-F5344CB8AC3E}">
        <p14:creationId xmlns:p14="http://schemas.microsoft.com/office/powerpoint/2010/main" val="34249370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1987" name="Rectangle 3"/>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19</a:t>
            </a:r>
          </a:p>
        </p:txBody>
      </p:sp>
      <p:sp>
        <p:nvSpPr>
          <p:cNvPr id="41988" name="Rectangle 4"/>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1989" name="Rectangle 5"/>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1990" name="Rectangle 6"/>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1991" name="Rectangle 7"/>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19</a:t>
            </a:r>
          </a:p>
        </p:txBody>
      </p:sp>
      <p:sp>
        <p:nvSpPr>
          <p:cNvPr id="41992" name="Rectangle 8"/>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1993" name="Rectangle 9"/>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1994" name="Rectangle 10"/>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1995" name="Rectangle 11"/>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19</a:t>
            </a:r>
          </a:p>
        </p:txBody>
      </p:sp>
      <p:sp>
        <p:nvSpPr>
          <p:cNvPr id="41996" name="Rectangle 12"/>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1997" name="Rectangle 13"/>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1998" name="Rectangle 14"/>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1999" name="Rectangle 15"/>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19</a:t>
            </a:r>
          </a:p>
        </p:txBody>
      </p:sp>
      <p:sp>
        <p:nvSpPr>
          <p:cNvPr id="42000" name="Rectangle 16"/>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2001" name="Rectangle 17"/>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2002" name="Rectangle 18"/>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2003" name="Rectangle 19"/>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19</a:t>
            </a:r>
          </a:p>
        </p:txBody>
      </p:sp>
      <p:sp>
        <p:nvSpPr>
          <p:cNvPr id="42004" name="Rectangle 20"/>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2005" name="Rectangle 21"/>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2006" name="Rectangle 22"/>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2007" name="Rectangle 23"/>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19</a:t>
            </a:r>
          </a:p>
        </p:txBody>
      </p:sp>
      <p:sp>
        <p:nvSpPr>
          <p:cNvPr id="42008" name="Rectangle 24"/>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2009" name="Rectangle 25"/>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2010" name="Rectangle 26"/>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2011" name="Rectangle 27"/>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28</a:t>
            </a:r>
          </a:p>
        </p:txBody>
      </p:sp>
      <p:sp>
        <p:nvSpPr>
          <p:cNvPr id="42012" name="Rectangle 28"/>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2013" name="Rectangle 29"/>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2014" name="Rectangle 30"/>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2015" name="Rectangle 31"/>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28</a:t>
            </a:r>
          </a:p>
        </p:txBody>
      </p:sp>
      <p:sp>
        <p:nvSpPr>
          <p:cNvPr id="42016" name="Rectangle 32"/>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2017" name="Rectangle 33"/>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2018" name="Rectangle 34"/>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2019" name="Rectangle 35"/>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b"/>
          <a:lstStyle/>
          <a:p>
            <a:pPr algn="r"/>
            <a:r>
              <a:rPr lang="en-US" altLang="ar-SA" sz="1200"/>
              <a:t>28</a:t>
            </a:r>
          </a:p>
        </p:txBody>
      </p:sp>
      <p:sp>
        <p:nvSpPr>
          <p:cNvPr id="42020" name="Rectangle 36"/>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2021" name="Rectangle 37"/>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2022" name="Rectangle 38"/>
          <p:cNvSpPr>
            <a:spLocks noGrp="1" noRot="1" noChangeAspect="1" noChangeArrowheads="1" noTextEdit="1"/>
          </p:cNvSpPr>
          <p:nvPr>
            <p:ph type="sldImg"/>
          </p:nvPr>
        </p:nvSpPr>
        <p:spPr>
          <a:xfrm>
            <a:off x="393700" y="692150"/>
            <a:ext cx="6070600" cy="3416300"/>
          </a:xfrm>
          <a:ln cap="flat"/>
        </p:spPr>
      </p:sp>
      <p:sp>
        <p:nvSpPr>
          <p:cNvPr id="42023" name="Rectangle 39"/>
          <p:cNvSpPr>
            <a:spLocks noGrp="1" noChangeArrowheads="1"/>
          </p:cNvSpPr>
          <p:nvPr>
            <p:ph type="body" idx="1"/>
          </p:nvPr>
        </p:nvSpPr>
        <p:spPr>
          <a:ln/>
        </p:spPr>
        <p:txBody>
          <a:bodyPr/>
          <a:lstStyle/>
          <a:p>
            <a:endParaRPr lang="ar-SA" altLang="ar-SA"/>
          </a:p>
        </p:txBody>
      </p:sp>
    </p:spTree>
    <p:extLst>
      <p:ext uri="{BB962C8B-B14F-4D97-AF65-F5344CB8AC3E}">
        <p14:creationId xmlns:p14="http://schemas.microsoft.com/office/powerpoint/2010/main" val="36561560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3555" name="Rectangle 3"/>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10</a:t>
            </a:r>
          </a:p>
        </p:txBody>
      </p:sp>
      <p:sp>
        <p:nvSpPr>
          <p:cNvPr id="23556" name="Rectangle 4"/>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3557" name="Rectangle 5"/>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3558" name="Rectangle 6"/>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3559" name="Rectangle 7"/>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10</a:t>
            </a:r>
          </a:p>
        </p:txBody>
      </p:sp>
      <p:sp>
        <p:nvSpPr>
          <p:cNvPr id="23560" name="Rectangle 8"/>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3561" name="Rectangle 9"/>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3562" name="Rectangle 10"/>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3563" name="Rectangle 11"/>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10</a:t>
            </a:r>
          </a:p>
        </p:txBody>
      </p:sp>
      <p:sp>
        <p:nvSpPr>
          <p:cNvPr id="23564" name="Rectangle 12"/>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3565" name="Rectangle 13"/>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3566" name="Rectangle 14"/>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3567" name="Rectangle 15"/>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10</a:t>
            </a:r>
          </a:p>
        </p:txBody>
      </p:sp>
      <p:sp>
        <p:nvSpPr>
          <p:cNvPr id="23568" name="Rectangle 16"/>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3569" name="Rectangle 17"/>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3570" name="Rectangle 18"/>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3571" name="Rectangle 19"/>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10</a:t>
            </a:r>
          </a:p>
        </p:txBody>
      </p:sp>
      <p:sp>
        <p:nvSpPr>
          <p:cNvPr id="23572" name="Rectangle 20"/>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3573" name="Rectangle 21"/>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3574" name="Rectangle 22"/>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3575" name="Rectangle 23"/>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10</a:t>
            </a:r>
          </a:p>
        </p:txBody>
      </p:sp>
      <p:sp>
        <p:nvSpPr>
          <p:cNvPr id="23576" name="Rectangle 24"/>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3577" name="Rectangle 25"/>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3578" name="Rectangle 26"/>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3579" name="Rectangle 27"/>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16</a:t>
            </a:r>
          </a:p>
        </p:txBody>
      </p:sp>
      <p:sp>
        <p:nvSpPr>
          <p:cNvPr id="23580" name="Rectangle 28"/>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3581" name="Rectangle 29"/>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3582" name="Rectangle 30"/>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3583" name="Rectangle 31"/>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16</a:t>
            </a:r>
          </a:p>
        </p:txBody>
      </p:sp>
      <p:sp>
        <p:nvSpPr>
          <p:cNvPr id="23584" name="Rectangle 32"/>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3585" name="Rectangle 33"/>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3586" name="Rectangle 34"/>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3587" name="Rectangle 35"/>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b"/>
          <a:lstStyle/>
          <a:p>
            <a:pPr algn="r"/>
            <a:r>
              <a:rPr lang="en-US" altLang="ar-SA" sz="1200"/>
              <a:t>16</a:t>
            </a:r>
          </a:p>
        </p:txBody>
      </p:sp>
      <p:sp>
        <p:nvSpPr>
          <p:cNvPr id="23588" name="Rectangle 36"/>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3589" name="Rectangle 37"/>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3590" name="Rectangle 38"/>
          <p:cNvSpPr>
            <a:spLocks noGrp="1" noRot="1" noChangeAspect="1" noChangeArrowheads="1" noTextEdit="1"/>
          </p:cNvSpPr>
          <p:nvPr>
            <p:ph type="sldImg"/>
          </p:nvPr>
        </p:nvSpPr>
        <p:spPr>
          <a:xfrm>
            <a:off x="393700" y="692150"/>
            <a:ext cx="6070600" cy="3416300"/>
          </a:xfrm>
          <a:ln cap="flat"/>
        </p:spPr>
      </p:sp>
      <p:sp>
        <p:nvSpPr>
          <p:cNvPr id="23591" name="Rectangle 39"/>
          <p:cNvSpPr>
            <a:spLocks noGrp="1" noChangeArrowheads="1"/>
          </p:cNvSpPr>
          <p:nvPr>
            <p:ph type="body" idx="1"/>
          </p:nvPr>
        </p:nvSpPr>
        <p:spPr>
          <a:ln/>
        </p:spPr>
        <p:txBody>
          <a:bodyPr/>
          <a:lstStyle/>
          <a:p>
            <a:endParaRPr lang="ar-SA" altLang="ar-SA"/>
          </a:p>
        </p:txBody>
      </p:sp>
    </p:spTree>
    <p:extLst>
      <p:ext uri="{BB962C8B-B14F-4D97-AF65-F5344CB8AC3E}">
        <p14:creationId xmlns:p14="http://schemas.microsoft.com/office/powerpoint/2010/main" val="10584346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5603" name="Rectangle 3"/>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11</a:t>
            </a:r>
          </a:p>
        </p:txBody>
      </p:sp>
      <p:sp>
        <p:nvSpPr>
          <p:cNvPr id="25604" name="Rectangle 4"/>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5605" name="Rectangle 5"/>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5606" name="Rectangle 6"/>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5607" name="Rectangle 7"/>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11</a:t>
            </a:r>
          </a:p>
        </p:txBody>
      </p:sp>
      <p:sp>
        <p:nvSpPr>
          <p:cNvPr id="25608" name="Rectangle 8"/>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5609" name="Rectangle 9"/>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5610" name="Rectangle 10"/>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5611" name="Rectangle 11"/>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11</a:t>
            </a:r>
          </a:p>
        </p:txBody>
      </p:sp>
      <p:sp>
        <p:nvSpPr>
          <p:cNvPr id="25612" name="Rectangle 12"/>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5613" name="Rectangle 13"/>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5614" name="Rectangle 14"/>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5615" name="Rectangle 15"/>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11</a:t>
            </a:r>
          </a:p>
        </p:txBody>
      </p:sp>
      <p:sp>
        <p:nvSpPr>
          <p:cNvPr id="25616" name="Rectangle 16"/>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5617" name="Rectangle 17"/>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5618" name="Rectangle 18"/>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5619" name="Rectangle 19"/>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11</a:t>
            </a:r>
          </a:p>
        </p:txBody>
      </p:sp>
      <p:sp>
        <p:nvSpPr>
          <p:cNvPr id="25620" name="Rectangle 20"/>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5621" name="Rectangle 21"/>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5622" name="Rectangle 22"/>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5623" name="Rectangle 23"/>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11</a:t>
            </a:r>
          </a:p>
        </p:txBody>
      </p:sp>
      <p:sp>
        <p:nvSpPr>
          <p:cNvPr id="25624" name="Rectangle 24"/>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5625" name="Rectangle 25"/>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5626" name="Rectangle 26"/>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5627" name="Rectangle 27"/>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17</a:t>
            </a:r>
          </a:p>
        </p:txBody>
      </p:sp>
      <p:sp>
        <p:nvSpPr>
          <p:cNvPr id="25628" name="Rectangle 28"/>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5629" name="Rectangle 29"/>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5630" name="Rectangle 30"/>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5631" name="Rectangle 31"/>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17</a:t>
            </a:r>
          </a:p>
        </p:txBody>
      </p:sp>
      <p:sp>
        <p:nvSpPr>
          <p:cNvPr id="25632" name="Rectangle 32"/>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5633" name="Rectangle 33"/>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5634" name="Rectangle 34"/>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5635" name="Rectangle 35"/>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b"/>
          <a:lstStyle/>
          <a:p>
            <a:pPr algn="r"/>
            <a:r>
              <a:rPr lang="en-US" altLang="ar-SA" sz="1200"/>
              <a:t>17</a:t>
            </a:r>
          </a:p>
        </p:txBody>
      </p:sp>
      <p:sp>
        <p:nvSpPr>
          <p:cNvPr id="25636" name="Rectangle 36"/>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5637" name="Rectangle 37"/>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5638" name="Rectangle 38"/>
          <p:cNvSpPr>
            <a:spLocks noGrp="1" noRot="1" noChangeAspect="1" noChangeArrowheads="1" noTextEdit="1"/>
          </p:cNvSpPr>
          <p:nvPr>
            <p:ph type="sldImg"/>
          </p:nvPr>
        </p:nvSpPr>
        <p:spPr>
          <a:xfrm>
            <a:off x="393700" y="692150"/>
            <a:ext cx="6070600" cy="3416300"/>
          </a:xfrm>
          <a:ln cap="flat"/>
        </p:spPr>
      </p:sp>
      <p:sp>
        <p:nvSpPr>
          <p:cNvPr id="25639" name="Rectangle 39"/>
          <p:cNvSpPr>
            <a:spLocks noGrp="1" noChangeArrowheads="1"/>
          </p:cNvSpPr>
          <p:nvPr>
            <p:ph type="body" idx="1"/>
          </p:nvPr>
        </p:nvSpPr>
        <p:spPr>
          <a:ln/>
        </p:spPr>
        <p:txBody>
          <a:bodyPr/>
          <a:lstStyle/>
          <a:p>
            <a:endParaRPr lang="ar-SA" altLang="ar-SA"/>
          </a:p>
        </p:txBody>
      </p:sp>
    </p:spTree>
    <p:extLst>
      <p:ext uri="{BB962C8B-B14F-4D97-AF65-F5344CB8AC3E}">
        <p14:creationId xmlns:p14="http://schemas.microsoft.com/office/powerpoint/2010/main" val="17586597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7651" name="Rectangle 3"/>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12</a:t>
            </a:r>
          </a:p>
        </p:txBody>
      </p:sp>
      <p:sp>
        <p:nvSpPr>
          <p:cNvPr id="27652" name="Rectangle 4"/>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7653" name="Rectangle 5"/>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7654" name="Rectangle 6"/>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7655" name="Rectangle 7"/>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12</a:t>
            </a:r>
          </a:p>
        </p:txBody>
      </p:sp>
      <p:sp>
        <p:nvSpPr>
          <p:cNvPr id="27656" name="Rectangle 8"/>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7657" name="Rectangle 9"/>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7658" name="Rectangle 10"/>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7659" name="Rectangle 11"/>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12</a:t>
            </a:r>
          </a:p>
        </p:txBody>
      </p:sp>
      <p:sp>
        <p:nvSpPr>
          <p:cNvPr id="27660" name="Rectangle 12"/>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7661" name="Rectangle 13"/>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7662" name="Rectangle 14"/>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7663" name="Rectangle 15"/>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12</a:t>
            </a:r>
          </a:p>
        </p:txBody>
      </p:sp>
      <p:sp>
        <p:nvSpPr>
          <p:cNvPr id="27664" name="Rectangle 16"/>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7665" name="Rectangle 17"/>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7666" name="Rectangle 18"/>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7667" name="Rectangle 19"/>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12</a:t>
            </a:r>
          </a:p>
        </p:txBody>
      </p:sp>
      <p:sp>
        <p:nvSpPr>
          <p:cNvPr id="27668" name="Rectangle 20"/>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7669" name="Rectangle 21"/>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7670" name="Rectangle 22"/>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7671" name="Rectangle 23"/>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12</a:t>
            </a:r>
          </a:p>
        </p:txBody>
      </p:sp>
      <p:sp>
        <p:nvSpPr>
          <p:cNvPr id="27672" name="Rectangle 24"/>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7673" name="Rectangle 25"/>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7674" name="Rectangle 26"/>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7675" name="Rectangle 27"/>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18</a:t>
            </a:r>
          </a:p>
        </p:txBody>
      </p:sp>
      <p:sp>
        <p:nvSpPr>
          <p:cNvPr id="27676" name="Rectangle 28"/>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7677" name="Rectangle 29"/>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7678" name="Rectangle 30"/>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7679" name="Rectangle 31"/>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18</a:t>
            </a:r>
          </a:p>
        </p:txBody>
      </p:sp>
      <p:sp>
        <p:nvSpPr>
          <p:cNvPr id="27680" name="Rectangle 32"/>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7681" name="Rectangle 33"/>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7682" name="Rectangle 34"/>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7683" name="Rectangle 35"/>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b"/>
          <a:lstStyle/>
          <a:p>
            <a:pPr algn="r"/>
            <a:r>
              <a:rPr lang="en-US" altLang="ar-SA" sz="1200"/>
              <a:t>18</a:t>
            </a:r>
          </a:p>
        </p:txBody>
      </p:sp>
      <p:sp>
        <p:nvSpPr>
          <p:cNvPr id="27684" name="Rectangle 36"/>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7685" name="Rectangle 37"/>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7686" name="Rectangle 38"/>
          <p:cNvSpPr>
            <a:spLocks noGrp="1" noRot="1" noChangeAspect="1" noChangeArrowheads="1" noTextEdit="1"/>
          </p:cNvSpPr>
          <p:nvPr>
            <p:ph type="sldImg"/>
          </p:nvPr>
        </p:nvSpPr>
        <p:spPr>
          <a:xfrm>
            <a:off x="393700" y="692150"/>
            <a:ext cx="6070600" cy="3416300"/>
          </a:xfrm>
          <a:ln cap="flat"/>
        </p:spPr>
      </p:sp>
      <p:sp>
        <p:nvSpPr>
          <p:cNvPr id="27687" name="Rectangle 39"/>
          <p:cNvSpPr>
            <a:spLocks noGrp="1" noChangeArrowheads="1"/>
          </p:cNvSpPr>
          <p:nvPr>
            <p:ph type="body" idx="1"/>
          </p:nvPr>
        </p:nvSpPr>
        <p:spPr>
          <a:ln/>
        </p:spPr>
        <p:txBody>
          <a:bodyPr/>
          <a:lstStyle/>
          <a:p>
            <a:endParaRPr lang="ar-SA" altLang="ar-SA"/>
          </a:p>
        </p:txBody>
      </p:sp>
    </p:spTree>
    <p:extLst>
      <p:ext uri="{BB962C8B-B14F-4D97-AF65-F5344CB8AC3E}">
        <p14:creationId xmlns:p14="http://schemas.microsoft.com/office/powerpoint/2010/main" val="36530989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9699" name="Rectangle 3"/>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13</a:t>
            </a:r>
          </a:p>
        </p:txBody>
      </p:sp>
      <p:sp>
        <p:nvSpPr>
          <p:cNvPr id="29700" name="Rectangle 4"/>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9701" name="Rectangle 5"/>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9702" name="Rectangle 6"/>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9703" name="Rectangle 7"/>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13</a:t>
            </a:r>
          </a:p>
        </p:txBody>
      </p:sp>
      <p:sp>
        <p:nvSpPr>
          <p:cNvPr id="29704" name="Rectangle 8"/>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9705" name="Rectangle 9"/>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9706" name="Rectangle 10"/>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9707" name="Rectangle 11"/>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13</a:t>
            </a:r>
          </a:p>
        </p:txBody>
      </p:sp>
      <p:sp>
        <p:nvSpPr>
          <p:cNvPr id="29708" name="Rectangle 12"/>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9709" name="Rectangle 13"/>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9710" name="Rectangle 14"/>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9711" name="Rectangle 15"/>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13</a:t>
            </a:r>
          </a:p>
        </p:txBody>
      </p:sp>
      <p:sp>
        <p:nvSpPr>
          <p:cNvPr id="29712" name="Rectangle 16"/>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9713" name="Rectangle 17"/>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9714" name="Rectangle 18"/>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9715" name="Rectangle 19"/>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13</a:t>
            </a:r>
          </a:p>
        </p:txBody>
      </p:sp>
      <p:sp>
        <p:nvSpPr>
          <p:cNvPr id="29716" name="Rectangle 20"/>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9717" name="Rectangle 21"/>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9718" name="Rectangle 22"/>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9719" name="Rectangle 23"/>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13</a:t>
            </a:r>
          </a:p>
        </p:txBody>
      </p:sp>
      <p:sp>
        <p:nvSpPr>
          <p:cNvPr id="29720" name="Rectangle 24"/>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9721" name="Rectangle 25"/>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9722" name="Rectangle 26"/>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9723" name="Rectangle 27"/>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19</a:t>
            </a:r>
          </a:p>
        </p:txBody>
      </p:sp>
      <p:sp>
        <p:nvSpPr>
          <p:cNvPr id="29724" name="Rectangle 28"/>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9725" name="Rectangle 29"/>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9726" name="Rectangle 30"/>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9727" name="Rectangle 31"/>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19</a:t>
            </a:r>
          </a:p>
        </p:txBody>
      </p:sp>
      <p:sp>
        <p:nvSpPr>
          <p:cNvPr id="29728" name="Rectangle 32"/>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9729" name="Rectangle 33"/>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9730" name="Rectangle 34"/>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9731" name="Rectangle 35"/>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b"/>
          <a:lstStyle/>
          <a:p>
            <a:pPr algn="r"/>
            <a:r>
              <a:rPr lang="en-US" altLang="ar-SA" sz="1200"/>
              <a:t>19</a:t>
            </a:r>
          </a:p>
        </p:txBody>
      </p:sp>
      <p:sp>
        <p:nvSpPr>
          <p:cNvPr id="29732" name="Rectangle 36"/>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9733" name="Rectangle 37"/>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9734" name="Rectangle 38"/>
          <p:cNvSpPr>
            <a:spLocks noGrp="1" noRot="1" noChangeAspect="1" noChangeArrowheads="1" noTextEdit="1"/>
          </p:cNvSpPr>
          <p:nvPr>
            <p:ph type="sldImg"/>
          </p:nvPr>
        </p:nvSpPr>
        <p:spPr>
          <a:xfrm>
            <a:off x="393700" y="692150"/>
            <a:ext cx="6070600" cy="3416300"/>
          </a:xfrm>
          <a:ln cap="flat"/>
        </p:spPr>
      </p:sp>
      <p:sp>
        <p:nvSpPr>
          <p:cNvPr id="29735" name="Rectangle 39"/>
          <p:cNvSpPr>
            <a:spLocks noGrp="1" noChangeArrowheads="1"/>
          </p:cNvSpPr>
          <p:nvPr>
            <p:ph type="body" idx="1"/>
          </p:nvPr>
        </p:nvSpPr>
        <p:spPr>
          <a:ln/>
        </p:spPr>
        <p:txBody>
          <a:bodyPr/>
          <a:lstStyle/>
          <a:p>
            <a:endParaRPr lang="ar-SA" altLang="ar-SA"/>
          </a:p>
        </p:txBody>
      </p:sp>
    </p:spTree>
    <p:extLst>
      <p:ext uri="{BB962C8B-B14F-4D97-AF65-F5344CB8AC3E}">
        <p14:creationId xmlns:p14="http://schemas.microsoft.com/office/powerpoint/2010/main" val="27164089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1747" name="Rectangle 3"/>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14</a:t>
            </a:r>
          </a:p>
        </p:txBody>
      </p:sp>
      <p:sp>
        <p:nvSpPr>
          <p:cNvPr id="31748" name="Rectangle 4"/>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1749" name="Rectangle 5"/>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1750" name="Rectangle 6"/>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1751" name="Rectangle 7"/>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14</a:t>
            </a:r>
          </a:p>
        </p:txBody>
      </p:sp>
      <p:sp>
        <p:nvSpPr>
          <p:cNvPr id="31752" name="Rectangle 8"/>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1753" name="Rectangle 9"/>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1754" name="Rectangle 10"/>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1755" name="Rectangle 11"/>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14</a:t>
            </a:r>
          </a:p>
        </p:txBody>
      </p:sp>
      <p:sp>
        <p:nvSpPr>
          <p:cNvPr id="31756" name="Rectangle 12"/>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1757" name="Rectangle 13"/>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1758" name="Rectangle 14"/>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1759" name="Rectangle 15"/>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14</a:t>
            </a:r>
          </a:p>
        </p:txBody>
      </p:sp>
      <p:sp>
        <p:nvSpPr>
          <p:cNvPr id="31760" name="Rectangle 16"/>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1761" name="Rectangle 17"/>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1762" name="Rectangle 18"/>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1763" name="Rectangle 19"/>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14</a:t>
            </a:r>
          </a:p>
        </p:txBody>
      </p:sp>
      <p:sp>
        <p:nvSpPr>
          <p:cNvPr id="31764" name="Rectangle 20"/>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1765" name="Rectangle 21"/>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1766" name="Rectangle 22"/>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1767" name="Rectangle 23"/>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14</a:t>
            </a:r>
          </a:p>
        </p:txBody>
      </p:sp>
      <p:sp>
        <p:nvSpPr>
          <p:cNvPr id="31768" name="Rectangle 24"/>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1769" name="Rectangle 25"/>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1770" name="Rectangle 26"/>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1771" name="Rectangle 27"/>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20</a:t>
            </a:r>
          </a:p>
        </p:txBody>
      </p:sp>
      <p:sp>
        <p:nvSpPr>
          <p:cNvPr id="31772" name="Rectangle 28"/>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1773" name="Rectangle 29"/>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1774" name="Rectangle 30"/>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1775" name="Rectangle 31"/>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a:r>
              <a:rPr lang="en-US" altLang="ar-SA" sz="1000" i="1"/>
              <a:t>20</a:t>
            </a:r>
          </a:p>
        </p:txBody>
      </p:sp>
      <p:sp>
        <p:nvSpPr>
          <p:cNvPr id="31776" name="Rectangle 32"/>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1777" name="Rectangle 33"/>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1778" name="Rectangle 34"/>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1779" name="Rectangle 35"/>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b"/>
          <a:lstStyle/>
          <a:p>
            <a:pPr algn="r"/>
            <a:r>
              <a:rPr lang="en-US" altLang="ar-SA" sz="1200"/>
              <a:t>20</a:t>
            </a:r>
          </a:p>
        </p:txBody>
      </p:sp>
      <p:sp>
        <p:nvSpPr>
          <p:cNvPr id="31780" name="Rectangle 36"/>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1781" name="Rectangle 37"/>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1782" name="Rectangle 38"/>
          <p:cNvSpPr>
            <a:spLocks noGrp="1" noRot="1" noChangeAspect="1" noChangeArrowheads="1" noTextEdit="1"/>
          </p:cNvSpPr>
          <p:nvPr>
            <p:ph type="sldImg"/>
          </p:nvPr>
        </p:nvSpPr>
        <p:spPr>
          <a:xfrm>
            <a:off x="393700" y="692150"/>
            <a:ext cx="6070600" cy="3416300"/>
          </a:xfrm>
          <a:ln cap="flat"/>
        </p:spPr>
      </p:sp>
      <p:sp>
        <p:nvSpPr>
          <p:cNvPr id="31783" name="Rectangle 39"/>
          <p:cNvSpPr>
            <a:spLocks noGrp="1" noChangeArrowheads="1"/>
          </p:cNvSpPr>
          <p:nvPr>
            <p:ph type="body" idx="1"/>
          </p:nvPr>
        </p:nvSpPr>
        <p:spPr>
          <a:ln/>
        </p:spPr>
        <p:txBody>
          <a:bodyPr/>
          <a:lstStyle/>
          <a:p>
            <a:endParaRPr lang="ar-SA" altLang="ar-SA"/>
          </a:p>
        </p:txBody>
      </p:sp>
    </p:spTree>
    <p:extLst>
      <p:ext uri="{BB962C8B-B14F-4D97-AF65-F5344CB8AC3E}">
        <p14:creationId xmlns:p14="http://schemas.microsoft.com/office/powerpoint/2010/main" val="3162727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9/20/21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a:ln>
            <a:solidFill>
              <a:schemeClr val="tx1"/>
            </a:solidFill>
          </a:ln>
        </p:spPr>
        <p:txBody>
          <a:bodyPr/>
          <a:lstStyle>
            <a:lvl1pPr algn="ctr">
              <a:defRPr b="1">
                <a:solidFill>
                  <a:schemeClr val="tx1"/>
                </a:solidFill>
                <a:latin typeface="Arial Black" panose="020B0A04020102020204" pitchFamily="34" charset="0"/>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a:ln>
            <a:solidFill>
              <a:schemeClr val="tx1"/>
            </a:solidFill>
          </a:ln>
        </p:spPr>
        <p:txBody>
          <a:bodyPr/>
          <a:lstStyle>
            <a:lvl1pPr>
              <a:defRPr b="1"/>
            </a:lvl1pPr>
            <a:lvl2pPr>
              <a:defRPr b="1"/>
            </a:lvl2pPr>
            <a:lvl3pPr>
              <a:defRPr b="1"/>
            </a:lvl3pPr>
            <a:lvl4pPr>
              <a:defRPr b="1"/>
            </a:lvl4pPr>
            <a:lvl5pPr>
              <a:defRPr b="1"/>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9" name="Picture 8"/>
          <p:cNvPicPr>
            <a:picLocks noChangeAspect="1"/>
          </p:cNvPicPr>
          <p:nvPr userDrawn="1"/>
        </p:nvPicPr>
        <p:blipFill>
          <a:blip r:embed="rId2"/>
          <a:stretch>
            <a:fillRect/>
          </a:stretch>
        </p:blipFill>
        <p:spPr>
          <a:xfrm>
            <a:off x="11266714" y="6051936"/>
            <a:ext cx="925286" cy="819442"/>
          </a:xfrm>
          <a:prstGeom prst="rect">
            <a:avLst/>
          </a:prstGeom>
          <a:ln>
            <a:solidFill>
              <a:schemeClr val="tx1"/>
            </a:solidFill>
          </a:ln>
        </p:spPr>
      </p:pic>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9/20/21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9/20/21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9/20/21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9/20/21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9/20/21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9/20/21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9/20/21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9/20/21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9/20/21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9/20/21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594608" y="878540"/>
            <a:ext cx="8567738" cy="3442447"/>
          </a:xfrm>
          <a:solidFill>
            <a:srgbClr val="53728A"/>
          </a:solidFill>
        </p:spPr>
        <p:txBody>
          <a:bodyPr lIns="274320" tIns="91440" rIns="182880" bIns="91440"/>
          <a:lstStyle/>
          <a:p>
            <a:pPr algn="l"/>
            <a:r>
              <a:rPr lang="en-US" sz="5400" dirty="0">
                <a:solidFill>
                  <a:schemeClr val="bg1"/>
                </a:solidFill>
              </a:rPr>
              <a:t>Project</a:t>
            </a:r>
            <a:r>
              <a:rPr lang="en-US" sz="5400" b="0" dirty="0"/>
              <a:t> </a:t>
            </a:r>
            <a:r>
              <a:rPr lang="en-US" sz="5400" dirty="0">
                <a:solidFill>
                  <a:schemeClr val="bg1"/>
                </a:solidFill>
              </a:rPr>
              <a:t>Feasibility Study</a:t>
            </a:r>
            <a:br>
              <a:rPr lang="en-US" u="sng" dirty="0">
                <a:solidFill>
                  <a:schemeClr val="bg1"/>
                </a:solidFill>
              </a:rPr>
            </a:br>
            <a:br>
              <a:rPr lang="en-US" b="1" dirty="0">
                <a:solidFill>
                  <a:schemeClr val="bg1"/>
                </a:solidFill>
                <a:latin typeface="+mn-lt"/>
              </a:rPr>
            </a:br>
            <a:r>
              <a:rPr lang="en-US" sz="2800" b="1" dirty="0">
                <a:solidFill>
                  <a:schemeClr val="bg1"/>
                </a:solidFill>
                <a:latin typeface="+mn-lt"/>
              </a:rPr>
              <a:t>Lecture 4</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65000"/>
              <a:lumOff val="35000"/>
            </a:schemeClr>
          </a:solidFill>
        </p:spPr>
        <p:txBody>
          <a:bodyPr lIns="274320" tIns="91440" rIns="182880" bIns="91440">
            <a:normAutofit/>
          </a:bodyPr>
          <a:lstStyle/>
          <a:p>
            <a:pPr algn="l">
              <a:spcBef>
                <a:spcPct val="0"/>
              </a:spcBef>
            </a:pPr>
            <a:r>
              <a:rPr lang="en-US" sz="2800" b="1" dirty="0">
                <a:solidFill>
                  <a:schemeClr val="bg1"/>
                </a:solidFill>
                <a:ea typeface="+mj-ea"/>
                <a:cs typeface="+mj-cs"/>
              </a:rPr>
              <a:t>PMG201</a:t>
            </a:r>
          </a:p>
          <a:p>
            <a:pPr algn="l">
              <a:spcBef>
                <a:spcPct val="0"/>
              </a:spcBef>
              <a:spcAft>
                <a:spcPts val="0"/>
              </a:spcAft>
            </a:pPr>
            <a:r>
              <a:rPr lang="en-US" sz="3600" b="1" dirty="0">
                <a:solidFill>
                  <a:schemeClr val="bg1"/>
                </a:solidFill>
                <a:ea typeface="+mj-ea"/>
                <a:cs typeface="+mj-cs"/>
              </a:rPr>
              <a:t>THE WORLD OF PROJECT MANAGEMENT</a:t>
            </a: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chemeClr val="bg1"/>
                </a:solidFill>
              </a:rPr>
              <a:t>Everyone’s Smart</a:t>
            </a:r>
            <a:br>
              <a:rPr lang="en-US" sz="3000" b="1" dirty="0">
                <a:solidFill>
                  <a:schemeClr val="bg1"/>
                </a:solidFill>
              </a:rPr>
            </a:br>
            <a:r>
              <a:rPr lang="en-US" sz="3000" b="1" dirty="0">
                <a:solidFill>
                  <a:schemeClr val="bg1"/>
                </a:solidFill>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LEARNING OUTCOMES </a:t>
            </a:r>
          </a:p>
        </p:txBody>
      </p:sp>
      <p:sp>
        <p:nvSpPr>
          <p:cNvPr id="5" name="Content Placeholder 4"/>
          <p:cNvSpPr>
            <a:spLocks noGrp="1"/>
          </p:cNvSpPr>
          <p:nvPr>
            <p:ph idx="1"/>
          </p:nvPr>
        </p:nvSpPr>
        <p:spPr/>
        <p:txBody>
          <a:bodyPr anchor="ctr"/>
          <a:lstStyle/>
          <a:p>
            <a:r>
              <a:rPr lang="en-US" dirty="0"/>
              <a:t>What Is a Project?</a:t>
            </a:r>
          </a:p>
          <a:p>
            <a:r>
              <a:rPr lang="en-US" dirty="0"/>
              <a:t>Project Management vs. General Management</a:t>
            </a:r>
          </a:p>
          <a:p>
            <a:r>
              <a:rPr lang="en-US" dirty="0"/>
              <a:t>What Is Managed? The Three Goals of a Project</a:t>
            </a:r>
          </a:p>
          <a:p>
            <a:r>
              <a:rPr lang="en-US" dirty="0"/>
              <a:t>The Life Cycles of Projects </a:t>
            </a:r>
          </a:p>
          <a:p>
            <a:r>
              <a:rPr lang="en-US" dirty="0"/>
              <a:t> Selecting Projects to Meet Organizational Objectives</a:t>
            </a:r>
          </a:p>
          <a:p>
            <a:r>
              <a:rPr lang="en-US" dirty="0"/>
              <a:t>Confronting Uncertainty—the Management of Risk</a:t>
            </a:r>
          </a:p>
          <a:p>
            <a:r>
              <a:rPr lang="en-US" dirty="0"/>
              <a:t>The Project Portfolio Process</a:t>
            </a:r>
          </a:p>
        </p:txBody>
      </p:sp>
    </p:spTree>
    <p:extLst>
      <p:ext uri="{BB962C8B-B14F-4D97-AF65-F5344CB8AC3E}">
        <p14:creationId xmlns:p14="http://schemas.microsoft.com/office/powerpoint/2010/main" val="30570279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a Project?</a:t>
            </a:r>
            <a:br>
              <a:rPr lang="en-US" dirty="0"/>
            </a:br>
            <a:endParaRPr lang="ar-SA" dirty="0"/>
          </a:p>
        </p:txBody>
      </p:sp>
      <p:sp>
        <p:nvSpPr>
          <p:cNvPr id="3" name="Content Placeholder 2"/>
          <p:cNvSpPr>
            <a:spLocks noGrp="1"/>
          </p:cNvSpPr>
          <p:nvPr>
            <p:ph idx="1"/>
          </p:nvPr>
        </p:nvSpPr>
        <p:spPr/>
        <p:txBody>
          <a:bodyPr anchor="ctr"/>
          <a:lstStyle/>
          <a:p>
            <a:r>
              <a:rPr lang="en-US" altLang="ar-SA" sz="4000" b="1" i="1" u="sng" dirty="0">
                <a:solidFill>
                  <a:srgbClr val="FF0000"/>
                </a:solidFill>
              </a:rPr>
              <a:t>Project, Defined</a:t>
            </a:r>
            <a:endParaRPr lang="en-US" altLang="ar-SA" sz="4000" b="1" i="1" u="sng" dirty="0">
              <a:solidFill>
                <a:srgbClr val="FF0000"/>
              </a:solidFill>
              <a:latin typeface="Times" panose="02020603050405020304" pitchFamily="18" charset="0"/>
            </a:endParaRPr>
          </a:p>
          <a:p>
            <a:pPr marL="0" indent="0">
              <a:buNone/>
            </a:pPr>
            <a:r>
              <a:rPr lang="en-US" altLang="ar-SA" dirty="0">
                <a:latin typeface="Times" panose="02020603050405020304" pitchFamily="18" charset="0"/>
              </a:rPr>
              <a:t>At first A project is an endeavor to accomplish a specific objective through a unique set of interrelated tasks and the effective utilization of resources.</a:t>
            </a:r>
          </a:p>
          <a:p>
            <a:endParaRPr lang="ar-SA" dirty="0"/>
          </a:p>
        </p:txBody>
      </p:sp>
    </p:spTree>
    <p:extLst>
      <p:ext uri="{BB962C8B-B14F-4D97-AF65-F5344CB8AC3E}">
        <p14:creationId xmlns:p14="http://schemas.microsoft.com/office/powerpoint/2010/main" val="2015586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altLang="ar-SA" i="1" dirty="0"/>
            </a:br>
            <a:r>
              <a:rPr lang="en-US" altLang="ar-SA" i="1" dirty="0"/>
              <a:t>Project, Defined</a:t>
            </a:r>
            <a:br>
              <a:rPr lang="en-US" altLang="ar-SA" i="1" dirty="0">
                <a:latin typeface="Times" panose="02020603050405020304" pitchFamily="18" charset="0"/>
              </a:rPr>
            </a:br>
            <a:endParaRPr lang="ar-SA" dirty="0"/>
          </a:p>
        </p:txBody>
      </p:sp>
      <p:sp>
        <p:nvSpPr>
          <p:cNvPr id="3" name="Content Placeholder 2"/>
          <p:cNvSpPr>
            <a:spLocks noGrp="1"/>
          </p:cNvSpPr>
          <p:nvPr>
            <p:ph idx="1"/>
          </p:nvPr>
        </p:nvSpPr>
        <p:spPr/>
        <p:txBody>
          <a:bodyPr>
            <a:normAutofit/>
          </a:bodyPr>
          <a:lstStyle/>
          <a:p>
            <a:r>
              <a:rPr lang="en-US" dirty="0"/>
              <a:t>A secondary effect of using multidisciplinary teams to deal with complex problems is conflict. Projects are characterized by conflict. As we will see in later chapters, the project schedule, budget, and specifications conflict with each other. </a:t>
            </a:r>
          </a:p>
        </p:txBody>
      </p:sp>
    </p:spTree>
    <p:extLst>
      <p:ext uri="{BB962C8B-B14F-4D97-AF65-F5344CB8AC3E}">
        <p14:creationId xmlns:p14="http://schemas.microsoft.com/office/powerpoint/2010/main" val="3678303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altLang="ar-SA" i="1" dirty="0"/>
            </a:br>
            <a:r>
              <a:rPr lang="en-US" altLang="ar-SA" i="1" dirty="0"/>
              <a:t>Project, Defined</a:t>
            </a:r>
            <a:br>
              <a:rPr lang="en-US" altLang="ar-SA" i="1" dirty="0">
                <a:latin typeface="Times" panose="02020603050405020304" pitchFamily="18" charset="0"/>
              </a:rPr>
            </a:br>
            <a:endParaRPr lang="ar-SA" dirty="0"/>
          </a:p>
        </p:txBody>
      </p:sp>
      <p:sp>
        <p:nvSpPr>
          <p:cNvPr id="3" name="Content Placeholder 2"/>
          <p:cNvSpPr>
            <a:spLocks noGrp="1"/>
          </p:cNvSpPr>
          <p:nvPr>
            <p:ph idx="1"/>
          </p:nvPr>
        </p:nvSpPr>
        <p:spPr/>
        <p:txBody>
          <a:bodyPr>
            <a:normAutofit/>
          </a:bodyPr>
          <a:lstStyle/>
          <a:p>
            <a:r>
              <a:rPr lang="en-US" dirty="0"/>
              <a:t>The needs and desires of the client conflict with those of the project team, the senior management of the organization conducting the project and others who may have a less direct stake in the project. Some of the most intense conflicts are those between members of the project team.</a:t>
            </a:r>
          </a:p>
        </p:txBody>
      </p:sp>
    </p:spTree>
    <p:extLst>
      <p:ext uri="{BB962C8B-B14F-4D97-AF65-F5344CB8AC3E}">
        <p14:creationId xmlns:p14="http://schemas.microsoft.com/office/powerpoint/2010/main" val="23515076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altLang="ar-SA" i="1" dirty="0"/>
            </a:br>
            <a:r>
              <a:rPr lang="en-US" altLang="ar-SA" i="1" dirty="0"/>
              <a:t>Project, Defined</a:t>
            </a:r>
            <a:br>
              <a:rPr lang="en-US" altLang="ar-SA" i="1" dirty="0">
                <a:latin typeface="Times" panose="02020603050405020304" pitchFamily="18" charset="0"/>
              </a:rPr>
            </a:br>
            <a:endParaRPr lang="ar-SA" dirty="0"/>
          </a:p>
        </p:txBody>
      </p:sp>
      <p:sp>
        <p:nvSpPr>
          <p:cNvPr id="3" name="Content Placeholder 2"/>
          <p:cNvSpPr>
            <a:spLocks noGrp="1"/>
          </p:cNvSpPr>
          <p:nvPr>
            <p:ph idx="1"/>
          </p:nvPr>
        </p:nvSpPr>
        <p:spPr/>
        <p:txBody>
          <a:bodyPr>
            <a:normAutofit/>
          </a:bodyPr>
          <a:lstStyle/>
          <a:p>
            <a:r>
              <a:rPr lang="en-US" dirty="0"/>
              <a:t>Much more will be said about this in later chapters. For the moment, it is sufficient to recognize that projects and conflict are inseparable companions, an environment that is unsuitable and uncomfortable for conflict avoiders.</a:t>
            </a:r>
            <a:endParaRPr lang="ar-SA" dirty="0"/>
          </a:p>
        </p:txBody>
      </p:sp>
    </p:spTree>
    <p:extLst>
      <p:ext uri="{BB962C8B-B14F-4D97-AF65-F5344CB8AC3E}">
        <p14:creationId xmlns:p14="http://schemas.microsoft.com/office/powerpoint/2010/main" val="22833773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altLang="ar-SA" i="1" dirty="0"/>
            </a:br>
            <a:r>
              <a:rPr lang="en-US" altLang="ar-SA" i="1" dirty="0"/>
              <a:t>Project, Defined</a:t>
            </a:r>
            <a:br>
              <a:rPr lang="en-US" altLang="ar-SA" i="1" dirty="0">
                <a:latin typeface="Times" panose="02020603050405020304" pitchFamily="18" charset="0"/>
              </a:rPr>
            </a:br>
            <a:endParaRPr lang="ar-SA" dirty="0"/>
          </a:p>
        </p:txBody>
      </p:sp>
      <p:sp>
        <p:nvSpPr>
          <p:cNvPr id="3" name="Content Placeholder 2"/>
          <p:cNvSpPr>
            <a:spLocks noGrp="1"/>
          </p:cNvSpPr>
          <p:nvPr>
            <p:ph idx="1"/>
          </p:nvPr>
        </p:nvSpPr>
        <p:spPr/>
        <p:txBody>
          <a:bodyPr anchor="ctr"/>
          <a:lstStyle/>
          <a:p>
            <a:r>
              <a:rPr lang="en-US" b="1" dirty="0"/>
              <a:t>Finally, it is appropriate to ask, “ Why projects? ” The reason is simple. We form projects in order to fi x the responsibility and authority for the achievement of an organizational goal on an individual or small group when the job does not clearly fall within the definition of routine work.</a:t>
            </a:r>
            <a:endParaRPr lang="ar-SA" b="1" dirty="0"/>
          </a:p>
        </p:txBody>
      </p:sp>
    </p:spTree>
    <p:extLst>
      <p:ext uri="{BB962C8B-B14F-4D97-AF65-F5344CB8AC3E}">
        <p14:creationId xmlns:p14="http://schemas.microsoft.com/office/powerpoint/2010/main" val="15820915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4339" name="Rectangle 3"/>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4340" name="Rectangle 4"/>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4341" name="Rectangle 5"/>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4342" name="Rectangle 6"/>
          <p:cNvSpPr>
            <a:spLocks noChangeArrowheads="1"/>
          </p:cNvSpPr>
          <p:nvPr/>
        </p:nvSpPr>
        <p:spPr bwMode="auto">
          <a:xfrm>
            <a:off x="8077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r"/>
            <a:r>
              <a:rPr lang="en-US" altLang="ar-SA" sz="1400"/>
              <a:t>6</a:t>
            </a:r>
          </a:p>
        </p:txBody>
      </p:sp>
      <p:sp>
        <p:nvSpPr>
          <p:cNvPr id="14343" name="Rectangle 7"/>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4344" name="Rectangle 8"/>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4345" name="Rectangle 9"/>
          <p:cNvSpPr>
            <a:spLocks noChangeArrowheads="1"/>
          </p:cNvSpPr>
          <p:nvPr/>
        </p:nvSpPr>
        <p:spPr bwMode="auto">
          <a:xfrm>
            <a:off x="8077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4346" name="Rectangle 10"/>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4347" name="Rectangle 11"/>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4348" name="Rectangle 12"/>
          <p:cNvSpPr>
            <a:spLocks noChangeArrowheads="1"/>
          </p:cNvSpPr>
          <p:nvPr/>
        </p:nvSpPr>
        <p:spPr bwMode="auto">
          <a:xfrm>
            <a:off x="2209800" y="63246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4349" name="Rectangle 13"/>
          <p:cNvSpPr>
            <a:spLocks noChangeArrowheads="1"/>
          </p:cNvSpPr>
          <p:nvPr/>
        </p:nvSpPr>
        <p:spPr bwMode="auto">
          <a:xfrm>
            <a:off x="4648200" y="63246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4350" name="Rectangle 14"/>
          <p:cNvSpPr>
            <a:spLocks noGrp="1" noChangeArrowheads="1"/>
          </p:cNvSpPr>
          <p:nvPr>
            <p:ph type="title"/>
          </p:nvPr>
        </p:nvSpPr>
        <p:spPr>
          <a:noFill/>
          <a:ln/>
        </p:spPr>
        <p:txBody>
          <a:bodyPr/>
          <a:lstStyle/>
          <a:p>
            <a:r>
              <a:rPr lang="en-US" altLang="ar-SA" dirty="0"/>
              <a:t>Attributes of a Project</a:t>
            </a:r>
          </a:p>
        </p:txBody>
      </p:sp>
      <p:sp>
        <p:nvSpPr>
          <p:cNvPr id="14351" name="Rectangle 15"/>
          <p:cNvSpPr>
            <a:spLocks noGrp="1" noChangeArrowheads="1"/>
          </p:cNvSpPr>
          <p:nvPr>
            <p:ph type="body" idx="1"/>
          </p:nvPr>
        </p:nvSpPr>
        <p:spPr>
          <a:noFill/>
          <a:ln/>
        </p:spPr>
        <p:txBody>
          <a:bodyPr/>
          <a:lstStyle/>
          <a:p>
            <a:r>
              <a:rPr lang="en-US" altLang="ar-SA" dirty="0">
                <a:latin typeface="Times" panose="02020603050405020304" pitchFamily="18" charset="0"/>
              </a:rPr>
              <a:t>Has a well-defined objective</a:t>
            </a:r>
          </a:p>
          <a:p>
            <a:r>
              <a:rPr lang="en-US" altLang="ar-SA" dirty="0">
                <a:latin typeface="Times" panose="02020603050405020304" pitchFamily="18" charset="0"/>
              </a:rPr>
              <a:t>Composed of a series of interdependent tasks </a:t>
            </a:r>
          </a:p>
          <a:p>
            <a:r>
              <a:rPr lang="en-US" altLang="ar-SA" dirty="0">
                <a:latin typeface="Times" panose="02020603050405020304" pitchFamily="18" charset="0"/>
              </a:rPr>
              <a:t>Utilizes various resources</a:t>
            </a:r>
          </a:p>
          <a:p>
            <a:r>
              <a:rPr lang="en-US" altLang="ar-SA" dirty="0">
                <a:latin typeface="Times" panose="02020603050405020304" pitchFamily="18" charset="0"/>
              </a:rPr>
              <a:t>Has a specific time frame</a:t>
            </a:r>
          </a:p>
          <a:p>
            <a:r>
              <a:rPr lang="en-US" altLang="ar-SA" dirty="0">
                <a:latin typeface="Times" panose="02020603050405020304" pitchFamily="18" charset="0"/>
              </a:rPr>
              <a:t>Has a customer</a:t>
            </a:r>
          </a:p>
          <a:p>
            <a:r>
              <a:rPr lang="en-US" altLang="ar-SA" dirty="0">
                <a:latin typeface="Times" panose="02020603050405020304" pitchFamily="18" charset="0"/>
              </a:rPr>
              <a:t>Involves a degree of uncertainty</a:t>
            </a:r>
          </a:p>
        </p:txBody>
      </p:sp>
    </p:spTree>
    <p:extLst>
      <p:ext uri="{BB962C8B-B14F-4D97-AF65-F5344CB8AC3E}">
        <p14:creationId xmlns:p14="http://schemas.microsoft.com/office/powerpoint/2010/main" val="1118038057"/>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8435" name="Rectangle 3"/>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8436" name="Rectangle 4"/>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8437" name="Rectangle 5"/>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8438" name="Rectangle 6"/>
          <p:cNvSpPr>
            <a:spLocks noChangeArrowheads="1"/>
          </p:cNvSpPr>
          <p:nvPr/>
        </p:nvSpPr>
        <p:spPr bwMode="auto">
          <a:xfrm>
            <a:off x="8077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r"/>
            <a:r>
              <a:rPr lang="en-US" altLang="ar-SA" sz="1400"/>
              <a:t>8</a:t>
            </a:r>
          </a:p>
        </p:txBody>
      </p:sp>
      <p:sp>
        <p:nvSpPr>
          <p:cNvPr id="18439" name="Rectangle 7"/>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8440" name="Rectangle 8"/>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8441" name="Rectangle 9"/>
          <p:cNvSpPr>
            <a:spLocks noChangeArrowheads="1"/>
          </p:cNvSpPr>
          <p:nvPr/>
        </p:nvSpPr>
        <p:spPr bwMode="auto">
          <a:xfrm>
            <a:off x="8077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8442" name="Rectangle 10"/>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8443" name="Rectangle 11"/>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8444" name="Rectangle 12"/>
          <p:cNvSpPr>
            <a:spLocks noChangeArrowheads="1"/>
          </p:cNvSpPr>
          <p:nvPr/>
        </p:nvSpPr>
        <p:spPr bwMode="auto">
          <a:xfrm>
            <a:off x="2209800" y="63246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8445" name="Rectangle 13"/>
          <p:cNvSpPr>
            <a:spLocks noChangeArrowheads="1"/>
          </p:cNvSpPr>
          <p:nvPr/>
        </p:nvSpPr>
        <p:spPr bwMode="auto">
          <a:xfrm>
            <a:off x="4648200" y="63246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8446" name="Rectangle 14"/>
          <p:cNvSpPr>
            <a:spLocks noGrp="1" noChangeArrowheads="1"/>
          </p:cNvSpPr>
          <p:nvPr>
            <p:ph type="title"/>
          </p:nvPr>
        </p:nvSpPr>
        <p:spPr>
          <a:noFill/>
          <a:ln/>
        </p:spPr>
        <p:txBody>
          <a:bodyPr/>
          <a:lstStyle/>
          <a:p>
            <a:r>
              <a:rPr lang="en-US" altLang="ar-SA"/>
              <a:t>Constraints</a:t>
            </a:r>
          </a:p>
        </p:txBody>
      </p:sp>
      <p:sp>
        <p:nvSpPr>
          <p:cNvPr id="18447" name="Rectangle 15"/>
          <p:cNvSpPr>
            <a:spLocks noGrp="1" noChangeArrowheads="1"/>
          </p:cNvSpPr>
          <p:nvPr>
            <p:ph type="body" idx="1"/>
          </p:nvPr>
        </p:nvSpPr>
        <p:spPr>
          <a:noFill/>
          <a:ln/>
        </p:spPr>
        <p:txBody>
          <a:bodyPr anchor="ctr"/>
          <a:lstStyle/>
          <a:p>
            <a:r>
              <a:rPr lang="en-US" altLang="ar-SA">
                <a:latin typeface="Times" panose="02020603050405020304" pitchFamily="18" charset="0"/>
              </a:rPr>
              <a:t>Scope</a:t>
            </a:r>
          </a:p>
          <a:p>
            <a:r>
              <a:rPr lang="en-US" altLang="ar-SA">
                <a:latin typeface="Times" panose="02020603050405020304" pitchFamily="18" charset="0"/>
              </a:rPr>
              <a:t>Cost</a:t>
            </a:r>
          </a:p>
          <a:p>
            <a:r>
              <a:rPr lang="en-US" altLang="ar-SA">
                <a:latin typeface="Times" panose="02020603050405020304" pitchFamily="18" charset="0"/>
              </a:rPr>
              <a:t>Schedule</a:t>
            </a:r>
          </a:p>
          <a:p>
            <a:r>
              <a:rPr lang="en-US" altLang="ar-SA">
                <a:latin typeface="Times" panose="02020603050405020304" pitchFamily="18" charset="0"/>
              </a:rPr>
              <a:t>Customer satisfaction</a:t>
            </a:r>
          </a:p>
        </p:txBody>
      </p:sp>
    </p:spTree>
    <p:extLst>
      <p:ext uri="{BB962C8B-B14F-4D97-AF65-F5344CB8AC3E}">
        <p14:creationId xmlns:p14="http://schemas.microsoft.com/office/powerpoint/2010/main" val="816274045"/>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0483" name="Rectangle 3"/>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0484" name="Rectangle 4"/>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0485" name="Rectangle 5"/>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0486" name="Rectangle 6"/>
          <p:cNvSpPr>
            <a:spLocks noChangeArrowheads="1"/>
          </p:cNvSpPr>
          <p:nvPr/>
        </p:nvSpPr>
        <p:spPr bwMode="auto">
          <a:xfrm>
            <a:off x="8077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r"/>
            <a:r>
              <a:rPr lang="en-US" altLang="ar-SA" sz="1400"/>
              <a:t>9</a:t>
            </a:r>
          </a:p>
        </p:txBody>
      </p:sp>
      <p:sp>
        <p:nvSpPr>
          <p:cNvPr id="20487" name="Rectangle 7"/>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0488" name="Rectangle 8"/>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0489" name="Rectangle 9"/>
          <p:cNvSpPr>
            <a:spLocks noChangeArrowheads="1"/>
          </p:cNvSpPr>
          <p:nvPr/>
        </p:nvSpPr>
        <p:spPr bwMode="auto">
          <a:xfrm>
            <a:off x="8077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0490" name="Rectangle 10"/>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0491" name="Rectangle 11"/>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0492" name="Rectangle 12"/>
          <p:cNvSpPr>
            <a:spLocks noChangeArrowheads="1"/>
          </p:cNvSpPr>
          <p:nvPr/>
        </p:nvSpPr>
        <p:spPr bwMode="auto">
          <a:xfrm>
            <a:off x="2209800" y="63246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0493" name="Rectangle 13"/>
          <p:cNvSpPr>
            <a:spLocks noChangeArrowheads="1"/>
          </p:cNvSpPr>
          <p:nvPr/>
        </p:nvSpPr>
        <p:spPr bwMode="auto">
          <a:xfrm>
            <a:off x="4648200" y="63246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0494" name="Rectangle 14"/>
          <p:cNvSpPr>
            <a:spLocks noGrp="1" noChangeArrowheads="1"/>
          </p:cNvSpPr>
          <p:nvPr>
            <p:ph type="title"/>
          </p:nvPr>
        </p:nvSpPr>
        <p:spPr>
          <a:noFill/>
          <a:ln/>
        </p:spPr>
        <p:txBody>
          <a:bodyPr/>
          <a:lstStyle/>
          <a:p>
            <a:r>
              <a:rPr lang="en-US" altLang="ar-SA" dirty="0"/>
              <a:t>Unforeseen Circumstances</a:t>
            </a:r>
          </a:p>
        </p:txBody>
      </p:sp>
      <p:sp>
        <p:nvSpPr>
          <p:cNvPr id="20495" name="Rectangle 15"/>
          <p:cNvSpPr>
            <a:spLocks noGrp="1" noChangeArrowheads="1"/>
          </p:cNvSpPr>
          <p:nvPr>
            <p:ph type="body" idx="1"/>
          </p:nvPr>
        </p:nvSpPr>
        <p:spPr>
          <a:noFill/>
          <a:ln/>
        </p:spPr>
        <p:txBody>
          <a:bodyPr anchor="ctr"/>
          <a:lstStyle/>
          <a:p>
            <a:pPr>
              <a:spcBef>
                <a:spcPct val="0"/>
              </a:spcBef>
              <a:spcAft>
                <a:spcPts val="2400"/>
              </a:spcAft>
            </a:pPr>
            <a:r>
              <a:rPr lang="en-US" altLang="ar-SA">
                <a:latin typeface="Times" panose="02020603050405020304" pitchFamily="18" charset="0"/>
              </a:rPr>
              <a:t>Unforeseen circumstances may jeopardize achievement of the project objective.</a:t>
            </a:r>
          </a:p>
          <a:p>
            <a:pPr>
              <a:spcBef>
                <a:spcPct val="0"/>
              </a:spcBef>
              <a:spcAft>
                <a:spcPts val="2400"/>
              </a:spcAft>
            </a:pPr>
            <a:r>
              <a:rPr lang="en-US" altLang="ar-SA">
                <a:latin typeface="Times" panose="02020603050405020304" pitchFamily="18" charset="0"/>
              </a:rPr>
              <a:t>The challenge facing the project manager is to prevent, anticipate, and/or overcome such circumstances.</a:t>
            </a:r>
          </a:p>
        </p:txBody>
      </p:sp>
    </p:spTree>
    <p:extLst>
      <p:ext uri="{BB962C8B-B14F-4D97-AF65-F5344CB8AC3E}">
        <p14:creationId xmlns:p14="http://schemas.microsoft.com/office/powerpoint/2010/main" val="3179161509"/>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2771" name="Rectangle 3"/>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2772" name="Rectangle 4"/>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2773" name="Rectangle 5"/>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2774" name="Rectangle 6"/>
          <p:cNvSpPr>
            <a:spLocks noChangeArrowheads="1"/>
          </p:cNvSpPr>
          <p:nvPr/>
        </p:nvSpPr>
        <p:spPr bwMode="auto">
          <a:xfrm>
            <a:off x="8077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r"/>
            <a:r>
              <a:rPr lang="en-US" altLang="ar-SA" sz="1400"/>
              <a:t>15</a:t>
            </a:r>
          </a:p>
        </p:txBody>
      </p:sp>
      <p:sp>
        <p:nvSpPr>
          <p:cNvPr id="32775" name="Rectangle 7"/>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2776" name="Rectangle 8"/>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2777" name="Rectangle 9"/>
          <p:cNvSpPr>
            <a:spLocks noChangeArrowheads="1"/>
          </p:cNvSpPr>
          <p:nvPr/>
        </p:nvSpPr>
        <p:spPr bwMode="auto">
          <a:xfrm>
            <a:off x="8077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2778" name="Rectangle 10"/>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2779" name="Rectangle 11"/>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2780" name="Rectangle 12"/>
          <p:cNvSpPr>
            <a:spLocks noChangeArrowheads="1"/>
          </p:cNvSpPr>
          <p:nvPr/>
        </p:nvSpPr>
        <p:spPr bwMode="auto">
          <a:xfrm>
            <a:off x="2209800" y="63246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2781" name="Rectangle 13"/>
          <p:cNvSpPr>
            <a:spLocks noChangeArrowheads="1"/>
          </p:cNvSpPr>
          <p:nvPr/>
        </p:nvSpPr>
        <p:spPr bwMode="auto">
          <a:xfrm>
            <a:off x="4648200" y="63246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2782" name="Rectangle 14"/>
          <p:cNvSpPr>
            <a:spLocks noGrp="1" noChangeArrowheads="1"/>
          </p:cNvSpPr>
          <p:nvPr>
            <p:ph type="title"/>
          </p:nvPr>
        </p:nvSpPr>
        <p:spPr>
          <a:xfrm>
            <a:off x="838200" y="359229"/>
            <a:ext cx="10515600" cy="1331459"/>
          </a:xfrm>
          <a:noFill/>
          <a:ln/>
        </p:spPr>
        <p:txBody>
          <a:bodyPr>
            <a:normAutofit/>
          </a:bodyPr>
          <a:lstStyle/>
          <a:p>
            <a:r>
              <a:rPr lang="en-US" altLang="ar-SA" sz="4000" dirty="0"/>
              <a:t>The Project Management Process</a:t>
            </a:r>
          </a:p>
        </p:txBody>
      </p:sp>
      <p:sp>
        <p:nvSpPr>
          <p:cNvPr id="32783" name="Rectangle 15"/>
          <p:cNvSpPr>
            <a:spLocks noGrp="1" noChangeArrowheads="1"/>
          </p:cNvSpPr>
          <p:nvPr>
            <p:ph type="body" idx="1"/>
          </p:nvPr>
        </p:nvSpPr>
        <p:spPr>
          <a:noFill/>
          <a:ln/>
        </p:spPr>
        <p:txBody>
          <a:bodyPr anchor="ctr">
            <a:normAutofit/>
          </a:bodyPr>
          <a:lstStyle/>
          <a:p>
            <a:r>
              <a:rPr lang="en-US" altLang="ar-SA" sz="4000">
                <a:latin typeface="Times" panose="02020603050405020304" pitchFamily="18" charset="0"/>
              </a:rPr>
              <a:t>The project management process means planning the work and then working the plan.</a:t>
            </a:r>
          </a:p>
        </p:txBody>
      </p:sp>
    </p:spTree>
    <p:extLst>
      <p:ext uri="{BB962C8B-B14F-4D97-AF65-F5344CB8AC3E}">
        <p14:creationId xmlns:p14="http://schemas.microsoft.com/office/powerpoint/2010/main" val="856781172"/>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4819" name="Rectangle 3"/>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4820" name="Rectangle 4"/>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4821" name="Rectangle 5"/>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4822" name="Rectangle 6"/>
          <p:cNvSpPr>
            <a:spLocks noChangeArrowheads="1"/>
          </p:cNvSpPr>
          <p:nvPr/>
        </p:nvSpPr>
        <p:spPr bwMode="auto">
          <a:xfrm>
            <a:off x="8077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r"/>
            <a:r>
              <a:rPr lang="en-US" altLang="ar-SA" sz="1400"/>
              <a:t>16</a:t>
            </a:r>
          </a:p>
        </p:txBody>
      </p:sp>
      <p:sp>
        <p:nvSpPr>
          <p:cNvPr id="34823" name="Rectangle 7"/>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4824" name="Rectangle 8"/>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4825" name="Rectangle 9"/>
          <p:cNvSpPr>
            <a:spLocks noChangeArrowheads="1"/>
          </p:cNvSpPr>
          <p:nvPr/>
        </p:nvSpPr>
        <p:spPr bwMode="auto">
          <a:xfrm>
            <a:off x="8077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4826" name="Rectangle 10"/>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4827" name="Rectangle 11"/>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4828" name="Rectangle 12"/>
          <p:cNvSpPr>
            <a:spLocks noChangeArrowheads="1"/>
          </p:cNvSpPr>
          <p:nvPr/>
        </p:nvSpPr>
        <p:spPr bwMode="auto">
          <a:xfrm>
            <a:off x="2209800" y="63246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4829" name="Rectangle 13"/>
          <p:cNvSpPr>
            <a:spLocks noChangeArrowheads="1"/>
          </p:cNvSpPr>
          <p:nvPr/>
        </p:nvSpPr>
        <p:spPr bwMode="auto">
          <a:xfrm>
            <a:off x="4648200" y="63246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4830" name="Rectangle 14"/>
          <p:cNvSpPr>
            <a:spLocks noGrp="1" noChangeArrowheads="1"/>
          </p:cNvSpPr>
          <p:nvPr>
            <p:ph type="title"/>
          </p:nvPr>
        </p:nvSpPr>
        <p:spPr>
          <a:noFill/>
          <a:ln/>
        </p:spPr>
        <p:txBody>
          <a:bodyPr>
            <a:normAutofit/>
          </a:bodyPr>
          <a:lstStyle/>
          <a:p>
            <a:r>
              <a:rPr lang="en-US" altLang="ar-SA" sz="3600" dirty="0"/>
              <a:t>The Project Management Process  (Cont.)</a:t>
            </a:r>
          </a:p>
        </p:txBody>
      </p:sp>
      <p:sp>
        <p:nvSpPr>
          <p:cNvPr id="34831" name="Rectangle 15"/>
          <p:cNvSpPr>
            <a:spLocks noGrp="1" noChangeArrowheads="1"/>
          </p:cNvSpPr>
          <p:nvPr>
            <p:ph type="body" idx="1"/>
          </p:nvPr>
        </p:nvSpPr>
        <p:spPr>
          <a:xfrm>
            <a:off x="696686" y="1981200"/>
            <a:ext cx="10657114" cy="4419600"/>
          </a:xfrm>
          <a:noFill/>
          <a:ln/>
        </p:spPr>
        <p:txBody>
          <a:bodyPr/>
          <a:lstStyle/>
          <a:p>
            <a:pPr>
              <a:lnSpc>
                <a:spcPts val="4300"/>
              </a:lnSpc>
              <a:spcBef>
                <a:spcPct val="0"/>
              </a:spcBef>
              <a:spcAft>
                <a:spcPts val="2400"/>
              </a:spcAft>
            </a:pPr>
            <a:r>
              <a:rPr lang="en-US" altLang="ar-SA" dirty="0"/>
              <a:t>Clearly define the project objective. </a:t>
            </a:r>
          </a:p>
          <a:p>
            <a:pPr>
              <a:lnSpc>
                <a:spcPts val="4300"/>
              </a:lnSpc>
              <a:spcBef>
                <a:spcPct val="0"/>
              </a:spcBef>
              <a:spcAft>
                <a:spcPts val="2400"/>
              </a:spcAft>
            </a:pPr>
            <a:r>
              <a:rPr lang="en-US" altLang="ar-SA" dirty="0"/>
              <a:t>Divide and subdivide the project.</a:t>
            </a:r>
          </a:p>
          <a:p>
            <a:pPr>
              <a:lnSpc>
                <a:spcPts val="4300"/>
              </a:lnSpc>
              <a:spcBef>
                <a:spcPct val="0"/>
              </a:spcBef>
              <a:spcAft>
                <a:spcPts val="2400"/>
              </a:spcAft>
            </a:pPr>
            <a:r>
              <a:rPr lang="en-US" altLang="ar-SA" dirty="0"/>
              <a:t>Define the specific activities that need to be performed.</a:t>
            </a:r>
            <a:endParaRPr lang="en-US" altLang="ar-SA" i="1" dirty="0"/>
          </a:p>
          <a:p>
            <a:pPr>
              <a:lnSpc>
                <a:spcPts val="4300"/>
              </a:lnSpc>
              <a:spcBef>
                <a:spcPct val="0"/>
              </a:spcBef>
              <a:spcAft>
                <a:spcPts val="2400"/>
              </a:spcAft>
            </a:pPr>
            <a:r>
              <a:rPr lang="en-US" altLang="ar-SA" dirty="0">
                <a:latin typeface="Times" panose="02020603050405020304" pitchFamily="18" charset="0"/>
              </a:rPr>
              <a:t>Graphically portray the activities in a network diagram.</a:t>
            </a:r>
          </a:p>
        </p:txBody>
      </p:sp>
    </p:spTree>
    <p:extLst>
      <p:ext uri="{BB962C8B-B14F-4D97-AF65-F5344CB8AC3E}">
        <p14:creationId xmlns:p14="http://schemas.microsoft.com/office/powerpoint/2010/main" val="2900289957"/>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6867" name="Rectangle 3"/>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6868" name="Rectangle 4"/>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6869" name="Rectangle 5"/>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6870" name="Rectangle 6"/>
          <p:cNvSpPr>
            <a:spLocks noChangeArrowheads="1"/>
          </p:cNvSpPr>
          <p:nvPr/>
        </p:nvSpPr>
        <p:spPr bwMode="auto">
          <a:xfrm>
            <a:off x="8077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r"/>
            <a:r>
              <a:rPr lang="en-US" altLang="ar-SA" sz="1400"/>
              <a:t>17</a:t>
            </a:r>
          </a:p>
        </p:txBody>
      </p:sp>
      <p:sp>
        <p:nvSpPr>
          <p:cNvPr id="36871" name="Rectangle 7"/>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6872" name="Rectangle 8"/>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6873" name="Rectangle 9"/>
          <p:cNvSpPr>
            <a:spLocks noChangeArrowheads="1"/>
          </p:cNvSpPr>
          <p:nvPr/>
        </p:nvSpPr>
        <p:spPr bwMode="auto">
          <a:xfrm>
            <a:off x="8077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6874" name="Rectangle 10"/>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6875" name="Rectangle 11"/>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6876" name="Rectangle 12"/>
          <p:cNvSpPr>
            <a:spLocks noChangeArrowheads="1"/>
          </p:cNvSpPr>
          <p:nvPr/>
        </p:nvSpPr>
        <p:spPr bwMode="auto">
          <a:xfrm>
            <a:off x="2209800" y="63246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6877" name="Rectangle 13"/>
          <p:cNvSpPr>
            <a:spLocks noChangeArrowheads="1"/>
          </p:cNvSpPr>
          <p:nvPr/>
        </p:nvSpPr>
        <p:spPr bwMode="auto">
          <a:xfrm>
            <a:off x="4648200" y="63246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6878" name="Rectangle 14"/>
          <p:cNvSpPr>
            <a:spLocks noGrp="1" noChangeArrowheads="1"/>
          </p:cNvSpPr>
          <p:nvPr>
            <p:ph type="title"/>
          </p:nvPr>
        </p:nvSpPr>
        <p:spPr>
          <a:noFill/>
          <a:ln/>
        </p:spPr>
        <p:txBody>
          <a:bodyPr>
            <a:normAutofit/>
          </a:bodyPr>
          <a:lstStyle/>
          <a:p>
            <a:r>
              <a:rPr lang="en-US" altLang="ar-SA" sz="4000"/>
              <a:t>The Project Management Process (Cont.)</a:t>
            </a:r>
          </a:p>
        </p:txBody>
      </p:sp>
      <p:sp>
        <p:nvSpPr>
          <p:cNvPr id="36879" name="Rectangle 15"/>
          <p:cNvSpPr>
            <a:spLocks noGrp="1" noChangeArrowheads="1"/>
          </p:cNvSpPr>
          <p:nvPr>
            <p:ph type="body" idx="1"/>
          </p:nvPr>
        </p:nvSpPr>
        <p:spPr>
          <a:xfrm>
            <a:off x="2209800" y="1981200"/>
            <a:ext cx="7772400" cy="4419600"/>
          </a:xfrm>
          <a:noFill/>
          <a:ln/>
        </p:spPr>
        <p:txBody>
          <a:bodyPr/>
          <a:lstStyle/>
          <a:p>
            <a:pPr>
              <a:spcBef>
                <a:spcPct val="0"/>
              </a:spcBef>
              <a:spcAft>
                <a:spcPts val="2400"/>
              </a:spcAft>
            </a:pPr>
            <a:r>
              <a:rPr lang="en-US" altLang="ar-SA">
                <a:latin typeface="Times" panose="02020603050405020304" pitchFamily="18" charset="0"/>
              </a:rPr>
              <a:t>Make a time estimate.</a:t>
            </a:r>
          </a:p>
          <a:p>
            <a:pPr>
              <a:spcBef>
                <a:spcPct val="0"/>
              </a:spcBef>
              <a:spcAft>
                <a:spcPts val="2400"/>
              </a:spcAft>
            </a:pPr>
            <a:r>
              <a:rPr lang="en-US" altLang="ar-SA">
                <a:latin typeface="Times" panose="02020603050405020304" pitchFamily="18" charset="0"/>
              </a:rPr>
              <a:t>Make a cost estimate.</a:t>
            </a:r>
            <a:endParaRPr lang="en-US" altLang="ar-SA"/>
          </a:p>
          <a:p>
            <a:pPr>
              <a:lnSpc>
                <a:spcPts val="4300"/>
              </a:lnSpc>
              <a:spcBef>
                <a:spcPct val="0"/>
              </a:spcBef>
              <a:spcAft>
                <a:spcPts val="2400"/>
              </a:spcAft>
            </a:pPr>
            <a:r>
              <a:rPr lang="en-US" altLang="ar-SA"/>
              <a:t>Calculate a project schedule and budget.</a:t>
            </a:r>
          </a:p>
        </p:txBody>
      </p:sp>
    </p:spTree>
    <p:extLst>
      <p:ext uri="{BB962C8B-B14F-4D97-AF65-F5344CB8AC3E}">
        <p14:creationId xmlns:p14="http://schemas.microsoft.com/office/powerpoint/2010/main" val="3445851521"/>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8915" name="Rectangle 3"/>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8916" name="Rectangle 4"/>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8917" name="Rectangle 5"/>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8918" name="Rectangle 6"/>
          <p:cNvSpPr>
            <a:spLocks noChangeArrowheads="1"/>
          </p:cNvSpPr>
          <p:nvPr/>
        </p:nvSpPr>
        <p:spPr bwMode="auto">
          <a:xfrm>
            <a:off x="8077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r"/>
            <a:r>
              <a:rPr lang="en-US" altLang="ar-SA" sz="1400"/>
              <a:t>18</a:t>
            </a:r>
          </a:p>
        </p:txBody>
      </p:sp>
      <p:sp>
        <p:nvSpPr>
          <p:cNvPr id="38919" name="Rectangle 7"/>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8920" name="Rectangle 8"/>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8921" name="Rectangle 9"/>
          <p:cNvSpPr>
            <a:spLocks noChangeArrowheads="1"/>
          </p:cNvSpPr>
          <p:nvPr/>
        </p:nvSpPr>
        <p:spPr bwMode="auto">
          <a:xfrm>
            <a:off x="8077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8922" name="Rectangle 10"/>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8923" name="Rectangle 11"/>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8924" name="Rectangle 12"/>
          <p:cNvSpPr>
            <a:spLocks noChangeArrowheads="1"/>
          </p:cNvSpPr>
          <p:nvPr/>
        </p:nvSpPr>
        <p:spPr bwMode="auto">
          <a:xfrm>
            <a:off x="2209800" y="63246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8925" name="Rectangle 13"/>
          <p:cNvSpPr>
            <a:spLocks noChangeArrowheads="1"/>
          </p:cNvSpPr>
          <p:nvPr/>
        </p:nvSpPr>
        <p:spPr bwMode="auto">
          <a:xfrm>
            <a:off x="4648200" y="63246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8926" name="Rectangle 14"/>
          <p:cNvSpPr>
            <a:spLocks noGrp="1" noChangeArrowheads="1"/>
          </p:cNvSpPr>
          <p:nvPr>
            <p:ph type="title"/>
          </p:nvPr>
        </p:nvSpPr>
        <p:spPr>
          <a:noFill/>
          <a:ln/>
        </p:spPr>
        <p:txBody>
          <a:bodyPr/>
          <a:lstStyle/>
          <a:p>
            <a:r>
              <a:rPr lang="en-US" altLang="ar-SA"/>
              <a:t>Controlling Projects</a:t>
            </a:r>
          </a:p>
        </p:txBody>
      </p:sp>
      <p:sp>
        <p:nvSpPr>
          <p:cNvPr id="38927" name="Rectangle 15"/>
          <p:cNvSpPr>
            <a:spLocks noGrp="1" noChangeArrowheads="1"/>
          </p:cNvSpPr>
          <p:nvPr>
            <p:ph type="body" idx="1"/>
          </p:nvPr>
        </p:nvSpPr>
        <p:spPr>
          <a:noFill/>
          <a:ln/>
        </p:spPr>
        <p:txBody>
          <a:bodyPr anchor="ctr"/>
          <a:lstStyle/>
          <a:p>
            <a:pPr>
              <a:spcBef>
                <a:spcPct val="0"/>
              </a:spcBef>
            </a:pPr>
            <a:r>
              <a:rPr lang="en-US" altLang="ar-SA" dirty="0">
                <a:latin typeface="Times" panose="02020603050405020304" pitchFamily="18" charset="0"/>
              </a:rPr>
              <a:t>Establish a baseline plan.</a:t>
            </a:r>
          </a:p>
          <a:p>
            <a:pPr>
              <a:spcBef>
                <a:spcPct val="0"/>
              </a:spcBef>
            </a:pPr>
            <a:r>
              <a:rPr lang="en-US" altLang="ar-SA" dirty="0">
                <a:latin typeface="Times" panose="02020603050405020304" pitchFamily="18" charset="0"/>
              </a:rPr>
              <a:t>Monitor progress.</a:t>
            </a:r>
          </a:p>
          <a:p>
            <a:pPr>
              <a:spcBef>
                <a:spcPct val="0"/>
              </a:spcBef>
            </a:pPr>
            <a:r>
              <a:rPr lang="en-US" altLang="ar-SA" dirty="0">
                <a:latin typeface="Times" panose="02020603050405020304" pitchFamily="18" charset="0"/>
              </a:rPr>
              <a:t>Measure actual progress and compare it to planned progress.</a:t>
            </a:r>
          </a:p>
          <a:p>
            <a:pPr>
              <a:spcBef>
                <a:spcPct val="0"/>
              </a:spcBef>
            </a:pPr>
            <a:r>
              <a:rPr lang="en-US" altLang="ar-SA" dirty="0">
                <a:latin typeface="Times" panose="02020603050405020304" pitchFamily="18" charset="0"/>
              </a:rPr>
              <a:t>Take corrective action if  the project is behind schedule, overrunning the budget, or not meeting technical specifications.</a:t>
            </a:r>
          </a:p>
        </p:txBody>
      </p:sp>
    </p:spTree>
    <p:extLst>
      <p:ext uri="{BB962C8B-B14F-4D97-AF65-F5344CB8AC3E}">
        <p14:creationId xmlns:p14="http://schemas.microsoft.com/office/powerpoint/2010/main" val="212454342"/>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0963" name="Rectangle 3"/>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0964" name="Rectangle 4"/>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0965" name="Rectangle 5"/>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0966" name="Rectangle 6"/>
          <p:cNvSpPr>
            <a:spLocks noChangeArrowheads="1"/>
          </p:cNvSpPr>
          <p:nvPr/>
        </p:nvSpPr>
        <p:spPr bwMode="auto">
          <a:xfrm>
            <a:off x="8077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r"/>
            <a:r>
              <a:rPr lang="en-US" altLang="ar-SA" sz="1400"/>
              <a:t>19</a:t>
            </a:r>
          </a:p>
        </p:txBody>
      </p:sp>
      <p:sp>
        <p:nvSpPr>
          <p:cNvPr id="40967" name="Rectangle 7"/>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0968" name="Rectangle 8"/>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0969" name="Rectangle 9"/>
          <p:cNvSpPr>
            <a:spLocks noChangeArrowheads="1"/>
          </p:cNvSpPr>
          <p:nvPr/>
        </p:nvSpPr>
        <p:spPr bwMode="auto">
          <a:xfrm>
            <a:off x="8077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0970" name="Rectangle 10"/>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0971" name="Rectangle 11"/>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0972" name="Rectangle 12"/>
          <p:cNvSpPr>
            <a:spLocks noChangeArrowheads="1"/>
          </p:cNvSpPr>
          <p:nvPr/>
        </p:nvSpPr>
        <p:spPr bwMode="auto">
          <a:xfrm>
            <a:off x="2209800" y="63246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0973" name="Rectangle 13"/>
          <p:cNvSpPr>
            <a:spLocks noChangeArrowheads="1"/>
          </p:cNvSpPr>
          <p:nvPr/>
        </p:nvSpPr>
        <p:spPr bwMode="auto">
          <a:xfrm>
            <a:off x="4648200" y="63246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40974" name="Rectangle 14"/>
          <p:cNvSpPr>
            <a:spLocks noGrp="1" noChangeArrowheads="1"/>
          </p:cNvSpPr>
          <p:nvPr>
            <p:ph type="title"/>
          </p:nvPr>
        </p:nvSpPr>
        <p:spPr>
          <a:noFill/>
          <a:ln/>
        </p:spPr>
        <p:txBody>
          <a:bodyPr/>
          <a:lstStyle/>
          <a:p>
            <a:r>
              <a:rPr lang="en-US" altLang="ar-SA"/>
              <a:t>Benefits of Project Management</a:t>
            </a:r>
          </a:p>
        </p:txBody>
      </p:sp>
      <p:sp>
        <p:nvSpPr>
          <p:cNvPr id="40975" name="Rectangle 15"/>
          <p:cNvSpPr>
            <a:spLocks noGrp="1" noChangeArrowheads="1"/>
          </p:cNvSpPr>
          <p:nvPr>
            <p:ph type="body" idx="1"/>
          </p:nvPr>
        </p:nvSpPr>
        <p:spPr>
          <a:xfrm>
            <a:off x="1981200" y="1981200"/>
            <a:ext cx="8077200" cy="4495800"/>
          </a:xfrm>
          <a:noFill/>
          <a:ln/>
        </p:spPr>
        <p:txBody>
          <a:bodyPr/>
          <a:lstStyle/>
          <a:p>
            <a:r>
              <a:rPr lang="en-US" altLang="ar-SA"/>
              <a:t>Satisfied customers</a:t>
            </a:r>
          </a:p>
          <a:p>
            <a:r>
              <a:rPr lang="en-US" altLang="ar-SA">
                <a:latin typeface="Times" panose="02020603050405020304" pitchFamily="18" charset="0"/>
              </a:rPr>
              <a:t>Additional business</a:t>
            </a:r>
          </a:p>
          <a:p>
            <a:r>
              <a:rPr lang="en-US" altLang="ar-SA">
                <a:latin typeface="Times" panose="02020603050405020304" pitchFamily="18" charset="0"/>
              </a:rPr>
              <a:t>Expansion of career opportunities </a:t>
            </a:r>
          </a:p>
          <a:p>
            <a:r>
              <a:rPr lang="en-US" altLang="ar-SA">
                <a:latin typeface="Times" panose="02020603050405020304" pitchFamily="18" charset="0"/>
              </a:rPr>
              <a:t>Satisfaction of being on a winning team </a:t>
            </a:r>
          </a:p>
          <a:p>
            <a:pPr>
              <a:spcAft>
                <a:spcPts val="2400"/>
              </a:spcAft>
            </a:pPr>
            <a:r>
              <a:rPr lang="en-US" altLang="ar-SA">
                <a:latin typeface="Times" panose="02020603050405020304" pitchFamily="18" charset="0"/>
              </a:rPr>
              <a:t>Improved knowledge and skills</a:t>
            </a:r>
          </a:p>
          <a:p>
            <a:pPr algn="ctr">
              <a:buFont typeface="Times New Roman" panose="02020603050405020304" pitchFamily="18" charset="0"/>
              <a:buNone/>
            </a:pPr>
            <a:r>
              <a:rPr lang="en-US" altLang="ar-SA">
                <a:latin typeface="Times" panose="02020603050405020304" pitchFamily="18" charset="0"/>
              </a:rPr>
              <a:t>When projects are successful, everybody WINS</a:t>
            </a:r>
          </a:p>
        </p:txBody>
      </p:sp>
    </p:spTree>
    <p:extLst>
      <p:ext uri="{BB962C8B-B14F-4D97-AF65-F5344CB8AC3E}">
        <p14:creationId xmlns:p14="http://schemas.microsoft.com/office/powerpoint/2010/main" val="2465577434"/>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b="0" dirty="0"/>
            </a:br>
            <a:r>
              <a:rPr lang="en-US" b="0" dirty="0"/>
              <a:t>Trends in Project Management</a:t>
            </a:r>
            <a:br>
              <a:rPr lang="en-US" b="0" dirty="0"/>
            </a:br>
            <a:endParaRPr lang="ar-SA" dirty="0"/>
          </a:p>
        </p:txBody>
      </p:sp>
      <p:sp>
        <p:nvSpPr>
          <p:cNvPr id="3" name="Content Placeholder 2"/>
          <p:cNvSpPr>
            <a:spLocks noGrp="1"/>
          </p:cNvSpPr>
          <p:nvPr>
            <p:ph idx="1"/>
          </p:nvPr>
        </p:nvSpPr>
        <p:spPr/>
        <p:txBody>
          <a:bodyPr>
            <a:normAutofit/>
          </a:bodyPr>
          <a:lstStyle/>
          <a:p>
            <a:pPr>
              <a:buFont typeface="Wingdings" panose="05000000000000000000" pitchFamily="2" charset="2"/>
              <a:buChar char="q"/>
            </a:pPr>
            <a:r>
              <a:rPr lang="en-US" b="0" dirty="0"/>
              <a:t>Many recent developments in project management are being driven by quickly changing global markets, technology, and education.</a:t>
            </a:r>
          </a:p>
          <a:p>
            <a:pPr>
              <a:buFont typeface="Wingdings" panose="05000000000000000000" pitchFamily="2" charset="2"/>
              <a:buChar char="q"/>
            </a:pPr>
            <a:r>
              <a:rPr lang="en-US" b="0" dirty="0"/>
              <a:t> Global competition is putting pressure  on prices, response times, and product/service innovation. Computer and telecommunication technology, along with rapidly expanding higher education across the world allows the use of project management for types of projects and in regions where these sophisticated tools had never been considered before.</a:t>
            </a:r>
            <a:endParaRPr lang="ar-SA" dirty="0"/>
          </a:p>
        </p:txBody>
      </p:sp>
    </p:spTree>
    <p:extLst>
      <p:ext uri="{BB962C8B-B14F-4D97-AF65-F5344CB8AC3E}">
        <p14:creationId xmlns:p14="http://schemas.microsoft.com/office/powerpoint/2010/main" val="37257526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b="0" dirty="0"/>
            </a:br>
            <a:r>
              <a:rPr lang="en-US" b="0" dirty="0"/>
              <a:t>Trends in Project Management</a:t>
            </a:r>
            <a:br>
              <a:rPr lang="en-US" b="0" dirty="0"/>
            </a:br>
            <a:endParaRPr lang="ar-SA" dirty="0"/>
          </a:p>
        </p:txBody>
      </p:sp>
      <p:sp>
        <p:nvSpPr>
          <p:cNvPr id="3" name="Content Placeholder 2"/>
          <p:cNvSpPr>
            <a:spLocks noGrp="1"/>
          </p:cNvSpPr>
          <p:nvPr>
            <p:ph idx="1"/>
          </p:nvPr>
        </p:nvSpPr>
        <p:spPr/>
        <p:txBody>
          <a:bodyPr/>
          <a:lstStyle/>
          <a:p>
            <a:pPr>
              <a:buFont typeface="Courier New" panose="02070309020205020404" pitchFamily="49" charset="0"/>
              <a:buChar char="o"/>
            </a:pPr>
            <a:r>
              <a:rPr lang="en-US" b="0" i="1" dirty="0"/>
              <a:t>Achieving Strategic Goals</a:t>
            </a:r>
          </a:p>
          <a:p>
            <a:pPr>
              <a:buFont typeface="Courier New" panose="02070309020205020404" pitchFamily="49" charset="0"/>
              <a:buChar char="o"/>
            </a:pPr>
            <a:r>
              <a:rPr lang="en-US" b="0" i="1" dirty="0"/>
              <a:t>Achieving Routine Goals</a:t>
            </a:r>
          </a:p>
          <a:p>
            <a:pPr>
              <a:buFont typeface="Courier New" panose="02070309020205020404" pitchFamily="49" charset="0"/>
              <a:buChar char="o"/>
            </a:pPr>
            <a:r>
              <a:rPr lang="en-US" b="0" i="1" dirty="0"/>
              <a:t>Improving Project Effectiveness</a:t>
            </a:r>
          </a:p>
          <a:p>
            <a:pPr>
              <a:buFont typeface="Courier New" panose="02070309020205020404" pitchFamily="49" charset="0"/>
              <a:buChar char="o"/>
            </a:pPr>
            <a:r>
              <a:rPr lang="en-US" b="0" i="1" dirty="0"/>
              <a:t>Virtual Projects</a:t>
            </a:r>
          </a:p>
          <a:p>
            <a:pPr>
              <a:buFont typeface="Courier New" panose="02070309020205020404" pitchFamily="49" charset="0"/>
              <a:buChar char="o"/>
            </a:pPr>
            <a:r>
              <a:rPr lang="en-US" b="0" i="1" dirty="0"/>
              <a:t>Quasi - Projects</a:t>
            </a:r>
            <a:endParaRPr lang="ar-SA" dirty="0"/>
          </a:p>
        </p:txBody>
      </p:sp>
    </p:spTree>
    <p:extLst>
      <p:ext uri="{BB962C8B-B14F-4D97-AF65-F5344CB8AC3E}">
        <p14:creationId xmlns:p14="http://schemas.microsoft.com/office/powerpoint/2010/main" val="20473950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b="0" dirty="0"/>
            </a:br>
            <a:r>
              <a:rPr lang="en-US" b="0" dirty="0"/>
              <a:t>Trends in Project Management</a:t>
            </a:r>
            <a:br>
              <a:rPr lang="en-US" b="0" dirty="0"/>
            </a:br>
            <a:endParaRPr lang="ar-SA" dirty="0"/>
          </a:p>
        </p:txBody>
      </p:sp>
      <p:sp>
        <p:nvSpPr>
          <p:cNvPr id="3" name="Content Placeholder 2"/>
          <p:cNvSpPr>
            <a:spLocks noGrp="1"/>
          </p:cNvSpPr>
          <p:nvPr>
            <p:ph idx="1"/>
          </p:nvPr>
        </p:nvSpPr>
        <p:spPr/>
        <p:txBody>
          <a:bodyPr anchor="ctr"/>
          <a:lstStyle/>
          <a:p>
            <a:r>
              <a:rPr lang="en-US" dirty="0"/>
              <a:t>A project, then, is a temporary endeavor undertaken to create a unique product or service. It is specific, timely, usually multidisciplinary, and always conflict ridden. Projects are parts of overall programs and may be broken down into tasks, subtasks, and further if desired. Current trends in project management are noted.</a:t>
            </a:r>
            <a:endParaRPr lang="ar-SA" dirty="0"/>
          </a:p>
        </p:txBody>
      </p:sp>
    </p:spTree>
    <p:extLst>
      <p:ext uri="{BB962C8B-B14F-4D97-AF65-F5344CB8AC3E}">
        <p14:creationId xmlns:p14="http://schemas.microsoft.com/office/powerpoint/2010/main" val="22235016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0" dirty="0"/>
              <a:t>PROJECT MANAGEMENT VS. GENERAL MANAGEMENT</a:t>
            </a:r>
            <a:endParaRPr lang="ar-SA" sz="3600" dirty="0"/>
          </a:p>
        </p:txBody>
      </p:sp>
      <p:sp>
        <p:nvSpPr>
          <p:cNvPr id="3" name="Content Placeholder 2"/>
          <p:cNvSpPr>
            <a:spLocks noGrp="1"/>
          </p:cNvSpPr>
          <p:nvPr>
            <p:ph idx="1"/>
          </p:nvPr>
        </p:nvSpPr>
        <p:spPr/>
        <p:txBody>
          <a:bodyPr>
            <a:normAutofit/>
          </a:bodyPr>
          <a:lstStyle/>
          <a:p>
            <a:r>
              <a:rPr lang="en-US" dirty="0"/>
              <a:t>Project management differs from general management largely because projects differ from what we have referred to as “ non projects. ” The naturally high level of conflict present in projects means that the project manager (PM) must have special skills in conflict resolution.</a:t>
            </a:r>
          </a:p>
        </p:txBody>
      </p:sp>
    </p:spTree>
    <p:extLst>
      <p:ext uri="{BB962C8B-B14F-4D97-AF65-F5344CB8AC3E}">
        <p14:creationId xmlns:p14="http://schemas.microsoft.com/office/powerpoint/2010/main" val="28406156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0" dirty="0"/>
              <a:t>PROJECT MANAGEMENT VS. GENERAL MANAGEMENT</a:t>
            </a:r>
            <a:endParaRPr lang="ar-SA" sz="3600" dirty="0"/>
          </a:p>
        </p:txBody>
      </p:sp>
      <p:sp>
        <p:nvSpPr>
          <p:cNvPr id="3" name="Content Placeholder 2"/>
          <p:cNvSpPr>
            <a:spLocks noGrp="1"/>
          </p:cNvSpPr>
          <p:nvPr>
            <p:ph idx="1"/>
          </p:nvPr>
        </p:nvSpPr>
        <p:spPr/>
        <p:txBody>
          <a:bodyPr>
            <a:normAutofit/>
          </a:bodyPr>
          <a:lstStyle/>
          <a:p>
            <a:r>
              <a:rPr lang="en-US" dirty="0"/>
              <a:t>The fact that projects are unique means that the PM must be creative and flexible, and have the ability to adjust rapidly to changes. When managing no projects, the general manager tries to “ manage by exception. ” In other words, for non projects almost everything is routine and is handled routinely by subordinates. The manager deals only with the exceptions. For the PM, almost everything is an exception.</a:t>
            </a:r>
            <a:endParaRPr lang="ar-SA" dirty="0"/>
          </a:p>
        </p:txBody>
      </p:sp>
    </p:spTree>
    <p:extLst>
      <p:ext uri="{BB962C8B-B14F-4D97-AF65-F5344CB8AC3E}">
        <p14:creationId xmlns:p14="http://schemas.microsoft.com/office/powerpoint/2010/main" val="26958540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0" dirty="0"/>
              <a:t>Major Differences</a:t>
            </a:r>
            <a:endParaRPr lang="ar-SA" dirty="0"/>
          </a:p>
        </p:txBody>
      </p:sp>
      <p:sp>
        <p:nvSpPr>
          <p:cNvPr id="3" name="Content Placeholder 2"/>
          <p:cNvSpPr>
            <a:spLocks noGrp="1"/>
          </p:cNvSpPr>
          <p:nvPr>
            <p:ph idx="1"/>
          </p:nvPr>
        </p:nvSpPr>
        <p:spPr/>
        <p:txBody>
          <a:bodyPr>
            <a:normAutofit/>
          </a:bodyPr>
          <a:lstStyle/>
          <a:p>
            <a:pPr marL="0" indent="0">
              <a:buNone/>
            </a:pPr>
            <a:r>
              <a:rPr lang="en-US" dirty="0"/>
              <a:t>1- Project management differs greatly from general management. Every project is planned, budgeted, scheduled, and controlled as a unique task. Unlike non projects, projects are often multidisciplinary and usually have considerable need to cross departmental boundaries for technology, information, resources, and personnel. Crossing these boundaries tends to lead to intergroup conflict. The development of a detailed project plan based on the scope and due date of the project is critical to the project ’ s success.</a:t>
            </a:r>
          </a:p>
        </p:txBody>
      </p:sp>
    </p:spTree>
    <p:extLst>
      <p:ext uri="{BB962C8B-B14F-4D97-AF65-F5344CB8AC3E}">
        <p14:creationId xmlns:p14="http://schemas.microsoft.com/office/powerpoint/2010/main" val="33248455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0" dirty="0"/>
              <a:t>Major Differences</a:t>
            </a:r>
            <a:endParaRPr lang="ar-SA" dirty="0"/>
          </a:p>
        </p:txBody>
      </p:sp>
      <p:sp>
        <p:nvSpPr>
          <p:cNvPr id="3" name="Content Placeholder 2"/>
          <p:cNvSpPr>
            <a:spLocks noGrp="1"/>
          </p:cNvSpPr>
          <p:nvPr>
            <p:ph idx="1"/>
          </p:nvPr>
        </p:nvSpPr>
        <p:spPr/>
        <p:txBody>
          <a:bodyPr>
            <a:normAutofit/>
          </a:bodyPr>
          <a:lstStyle/>
          <a:p>
            <a:pPr marL="0" indent="0">
              <a:buNone/>
            </a:pPr>
            <a:r>
              <a:rPr lang="en-US" dirty="0"/>
              <a:t>2- Unlike their general management counterparts, project managers have responsibility for accomplishing a project, but little or no legitimate authority to command the required resources from the functional departments. The PM must be skilled at win - win negotiation to obtain these resources.</a:t>
            </a:r>
            <a:endParaRPr lang="ar-SA" dirty="0"/>
          </a:p>
        </p:txBody>
      </p:sp>
    </p:spTree>
    <p:extLst>
      <p:ext uri="{BB962C8B-B14F-4D97-AF65-F5344CB8AC3E}">
        <p14:creationId xmlns:p14="http://schemas.microsoft.com/office/powerpoint/2010/main" val="2750086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0" dirty="0"/>
              <a:t>WHAT IS MANAGED? THE THREE GOALS OF A PROJECT</a:t>
            </a:r>
            <a:endParaRPr lang="ar-SA" sz="3600" dirty="0"/>
          </a:p>
        </p:txBody>
      </p:sp>
      <p:sp>
        <p:nvSpPr>
          <p:cNvPr id="3" name="Content Placeholder 2"/>
          <p:cNvSpPr>
            <a:spLocks noGrp="1"/>
          </p:cNvSpPr>
          <p:nvPr>
            <p:ph idx="1"/>
          </p:nvPr>
        </p:nvSpPr>
        <p:spPr/>
        <p:txBody>
          <a:bodyPr anchor="ctr">
            <a:normAutofit/>
          </a:bodyPr>
          <a:lstStyle/>
          <a:p>
            <a:r>
              <a:rPr lang="en-US" dirty="0"/>
              <a:t>The performance of a project is measured by three criteria. Is the project on time or early? Is the project on or under budget? Does the project deliver the agreed - upon outputs to the satisfaction of the customer? Figure 1-1 shows the three goals of a project. The performance of the project and the PM is measured by the degree to which these goals are achieved.</a:t>
            </a:r>
          </a:p>
        </p:txBody>
      </p:sp>
    </p:spTree>
    <p:extLst>
      <p:ext uri="{BB962C8B-B14F-4D97-AF65-F5344CB8AC3E}">
        <p14:creationId xmlns:p14="http://schemas.microsoft.com/office/powerpoint/2010/main" val="28554319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ar-SA"/>
          </a:p>
        </p:txBody>
      </p:sp>
      <p:sp>
        <p:nvSpPr>
          <p:cNvPr id="3" name="Content Placeholder 2"/>
          <p:cNvSpPr>
            <a:spLocks noGrp="1"/>
          </p:cNvSpPr>
          <p:nvPr>
            <p:ph idx="1"/>
          </p:nvPr>
        </p:nvSpPr>
        <p:spPr/>
        <p:txBody>
          <a:bodyPr anchor="ctr">
            <a:normAutofit/>
          </a:bodyPr>
          <a:lstStyle/>
          <a:p>
            <a:r>
              <a:rPr lang="en-US" dirty="0"/>
              <a:t>One of these goals, scope, is set primarily by the client (although the client agrees to all three when contracting for the project). It is the client who must decide what capabilities are required of the project ’ s deliverables — and this is what makes the project unique. Some writers insist that “ quality ” is a separate and distinct goal of the project along with time, cost, and scope. We do not agree because we consider quality an inherent part of the project specifications. If we did not live in an uncertain world in which</a:t>
            </a:r>
            <a:endParaRPr lang="ar-SA" dirty="0"/>
          </a:p>
          <a:p>
            <a:endParaRPr lang="ar-SA" dirty="0"/>
          </a:p>
        </p:txBody>
      </p:sp>
    </p:spTree>
    <p:extLst>
      <p:ext uri="{BB962C8B-B14F-4D97-AF65-F5344CB8AC3E}">
        <p14:creationId xmlns:p14="http://schemas.microsoft.com/office/powerpoint/2010/main" val="219937164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ar-SA" dirty="0"/>
              <a:t>The Project Life Cycle</a:t>
            </a:r>
            <a:endParaRPr lang="ar-SA" dirty="0"/>
          </a:p>
        </p:txBody>
      </p:sp>
      <p:sp>
        <p:nvSpPr>
          <p:cNvPr id="3" name="Content Placeholder 2"/>
          <p:cNvSpPr>
            <a:spLocks noGrp="1"/>
          </p:cNvSpPr>
          <p:nvPr>
            <p:ph idx="1"/>
          </p:nvPr>
        </p:nvSpPr>
        <p:spPr/>
        <p:txBody>
          <a:bodyPr anchor="ctr"/>
          <a:lstStyle/>
          <a:p>
            <a:r>
              <a:rPr lang="en-US" dirty="0"/>
              <a:t>There are two different paths (life cycles) along which projects progress from start to completion. One is S - shaped and the other is J - shaped. It is an important distinction because identifying the different life cycles helps the PM to focus attention on appropriate matters to ensure successful project completion.</a:t>
            </a:r>
            <a:endParaRPr lang="ar-SA" dirty="0"/>
          </a:p>
        </p:txBody>
      </p:sp>
    </p:spTree>
    <p:extLst>
      <p:ext uri="{BB962C8B-B14F-4D97-AF65-F5344CB8AC3E}">
        <p14:creationId xmlns:p14="http://schemas.microsoft.com/office/powerpoint/2010/main" val="4776173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2531" name="Rectangle 3"/>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2532" name="Rectangle 4"/>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2533" name="Rectangle 5"/>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2534" name="Rectangle 6"/>
          <p:cNvSpPr>
            <a:spLocks noChangeArrowheads="1"/>
          </p:cNvSpPr>
          <p:nvPr/>
        </p:nvSpPr>
        <p:spPr bwMode="auto">
          <a:xfrm>
            <a:off x="8077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2535" name="Rectangle 7"/>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2536" name="Rectangle 8"/>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2537" name="Rectangle 9"/>
          <p:cNvSpPr>
            <a:spLocks noChangeArrowheads="1"/>
          </p:cNvSpPr>
          <p:nvPr/>
        </p:nvSpPr>
        <p:spPr bwMode="auto">
          <a:xfrm>
            <a:off x="8077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r"/>
            <a:r>
              <a:rPr lang="en-US" altLang="ar-SA" sz="1400"/>
              <a:t>10</a:t>
            </a:r>
          </a:p>
        </p:txBody>
      </p:sp>
      <p:sp>
        <p:nvSpPr>
          <p:cNvPr id="22538" name="Rectangle 10"/>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2539" name="Rectangle 11"/>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2540" name="Rectangle 12"/>
          <p:cNvSpPr>
            <a:spLocks noChangeArrowheads="1"/>
          </p:cNvSpPr>
          <p:nvPr/>
        </p:nvSpPr>
        <p:spPr bwMode="auto">
          <a:xfrm>
            <a:off x="2209800" y="63246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2541" name="Rectangle 13"/>
          <p:cNvSpPr>
            <a:spLocks noChangeArrowheads="1"/>
          </p:cNvSpPr>
          <p:nvPr/>
        </p:nvSpPr>
        <p:spPr bwMode="auto">
          <a:xfrm>
            <a:off x="4648200" y="63246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2542" name="Rectangle 14"/>
          <p:cNvSpPr>
            <a:spLocks noGrp="1" noChangeArrowheads="1"/>
          </p:cNvSpPr>
          <p:nvPr>
            <p:ph type="title"/>
          </p:nvPr>
        </p:nvSpPr>
        <p:spPr>
          <a:noFill/>
          <a:ln/>
        </p:spPr>
        <p:txBody>
          <a:bodyPr/>
          <a:lstStyle/>
          <a:p>
            <a:r>
              <a:rPr lang="en-US" altLang="ar-SA" dirty="0"/>
              <a:t>The Project Life Cycle</a:t>
            </a:r>
          </a:p>
        </p:txBody>
      </p:sp>
      <p:sp>
        <p:nvSpPr>
          <p:cNvPr id="22543" name="Rectangle 15"/>
          <p:cNvSpPr>
            <a:spLocks noGrp="1" noChangeArrowheads="1"/>
          </p:cNvSpPr>
          <p:nvPr>
            <p:ph type="body" idx="1"/>
          </p:nvPr>
        </p:nvSpPr>
        <p:spPr>
          <a:noFill/>
          <a:ln/>
        </p:spPr>
        <p:txBody>
          <a:bodyPr/>
          <a:lstStyle/>
          <a:p>
            <a:pPr>
              <a:lnSpc>
                <a:spcPts val="3800"/>
              </a:lnSpc>
              <a:spcBef>
                <a:spcPct val="0"/>
              </a:spcBef>
              <a:spcAft>
                <a:spcPts val="2400"/>
              </a:spcAft>
            </a:pPr>
            <a:r>
              <a:rPr lang="en-US" altLang="ar-SA" dirty="0">
                <a:latin typeface="Times" panose="02020603050405020304" pitchFamily="18" charset="0"/>
              </a:rPr>
              <a:t>Projects are “born” when a need is identified by the customer.</a:t>
            </a:r>
          </a:p>
          <a:p>
            <a:pPr>
              <a:lnSpc>
                <a:spcPts val="3800"/>
              </a:lnSpc>
              <a:spcBef>
                <a:spcPct val="0"/>
              </a:spcBef>
              <a:spcAft>
                <a:spcPts val="2400"/>
              </a:spcAft>
            </a:pPr>
            <a:r>
              <a:rPr lang="en-US" altLang="ar-SA" dirty="0">
                <a:latin typeface="Times" panose="02020603050405020304" pitchFamily="18" charset="0"/>
              </a:rPr>
              <a:t>Project life cycles vary in length, from a few weeks to several years.</a:t>
            </a:r>
          </a:p>
          <a:p>
            <a:pPr>
              <a:lnSpc>
                <a:spcPts val="3800"/>
              </a:lnSpc>
              <a:spcBef>
                <a:spcPct val="0"/>
              </a:spcBef>
              <a:spcAft>
                <a:spcPts val="2400"/>
              </a:spcAft>
            </a:pPr>
            <a:r>
              <a:rPr lang="en-US" altLang="ar-SA" dirty="0">
                <a:latin typeface="Times" panose="02020603050405020304" pitchFamily="18" charset="0"/>
              </a:rPr>
              <a:t>Not all projects formally go through all four phases of the project life cycle.</a:t>
            </a:r>
          </a:p>
        </p:txBody>
      </p:sp>
    </p:spTree>
    <p:extLst>
      <p:ext uri="{BB962C8B-B14F-4D97-AF65-F5344CB8AC3E}">
        <p14:creationId xmlns:p14="http://schemas.microsoft.com/office/powerpoint/2010/main" val="447231919"/>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4579" name="Rectangle 3"/>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4580" name="Rectangle 4"/>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4581" name="Rectangle 5"/>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4582" name="Rectangle 6"/>
          <p:cNvSpPr>
            <a:spLocks noChangeArrowheads="1"/>
          </p:cNvSpPr>
          <p:nvPr/>
        </p:nvSpPr>
        <p:spPr bwMode="auto">
          <a:xfrm>
            <a:off x="8077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r"/>
            <a:r>
              <a:rPr lang="en-US" altLang="ar-SA" sz="1400"/>
              <a:t>11</a:t>
            </a:r>
          </a:p>
        </p:txBody>
      </p:sp>
      <p:sp>
        <p:nvSpPr>
          <p:cNvPr id="24583" name="Rectangle 7"/>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4584" name="Rectangle 8"/>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4585" name="Rectangle 9"/>
          <p:cNvSpPr>
            <a:spLocks noChangeArrowheads="1"/>
          </p:cNvSpPr>
          <p:nvPr/>
        </p:nvSpPr>
        <p:spPr bwMode="auto">
          <a:xfrm>
            <a:off x="8077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4586" name="Rectangle 10"/>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4587" name="Rectangle 11"/>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4588" name="Rectangle 12"/>
          <p:cNvSpPr>
            <a:spLocks noChangeArrowheads="1"/>
          </p:cNvSpPr>
          <p:nvPr/>
        </p:nvSpPr>
        <p:spPr bwMode="auto">
          <a:xfrm>
            <a:off x="2209800" y="63246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4589" name="Rectangle 13"/>
          <p:cNvSpPr>
            <a:spLocks noChangeArrowheads="1"/>
          </p:cNvSpPr>
          <p:nvPr/>
        </p:nvSpPr>
        <p:spPr bwMode="auto">
          <a:xfrm>
            <a:off x="4648200" y="63246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4590" name="Rectangle 14"/>
          <p:cNvSpPr>
            <a:spLocks noGrp="1" noChangeArrowheads="1"/>
          </p:cNvSpPr>
          <p:nvPr>
            <p:ph type="title"/>
          </p:nvPr>
        </p:nvSpPr>
        <p:spPr>
          <a:noFill/>
          <a:ln/>
        </p:spPr>
        <p:txBody>
          <a:bodyPr>
            <a:normAutofit/>
          </a:bodyPr>
          <a:lstStyle/>
          <a:p>
            <a:r>
              <a:rPr lang="en-US" altLang="ar-SA" sz="3600" dirty="0"/>
              <a:t>Phases of the Project Life Cycle 1</a:t>
            </a:r>
          </a:p>
        </p:txBody>
      </p:sp>
      <p:sp>
        <p:nvSpPr>
          <p:cNvPr id="24591" name="Rectangle 15"/>
          <p:cNvSpPr>
            <a:spLocks noGrp="1" noChangeArrowheads="1"/>
          </p:cNvSpPr>
          <p:nvPr>
            <p:ph type="body" idx="1"/>
          </p:nvPr>
        </p:nvSpPr>
        <p:spPr>
          <a:noFill/>
          <a:ln/>
        </p:spPr>
        <p:txBody>
          <a:bodyPr anchor="ctr"/>
          <a:lstStyle/>
          <a:p>
            <a:pPr>
              <a:spcBef>
                <a:spcPct val="0"/>
              </a:spcBef>
              <a:spcAft>
                <a:spcPts val="2400"/>
              </a:spcAft>
            </a:pPr>
            <a:r>
              <a:rPr lang="en-US" altLang="ar-SA" dirty="0"/>
              <a:t>The first phase involves the identification of a need, problem, or opportunity.</a:t>
            </a:r>
          </a:p>
          <a:p>
            <a:pPr lvl="1"/>
            <a:r>
              <a:rPr lang="en-US" altLang="ar-SA" dirty="0">
                <a:latin typeface="Times" panose="02020603050405020304" pitchFamily="18" charset="0"/>
              </a:rPr>
              <a:t>The need and requirements are usually written by the customer into a document called a request for proposal (RFP).</a:t>
            </a:r>
          </a:p>
        </p:txBody>
      </p:sp>
    </p:spTree>
    <p:extLst>
      <p:ext uri="{BB962C8B-B14F-4D97-AF65-F5344CB8AC3E}">
        <p14:creationId xmlns:p14="http://schemas.microsoft.com/office/powerpoint/2010/main" val="3003705585"/>
      </p:ext>
    </p:extLst>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6627" name="Rectangle 3"/>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6628" name="Rectangle 4"/>
          <p:cNvSpPr>
            <a:spLocks noGrp="1" noChangeArrowheads="1"/>
          </p:cNvSpPr>
          <p:nvPr>
            <p:ph type="body" idx="1"/>
          </p:nvPr>
        </p:nvSpPr>
        <p:spPr>
          <a:xfrm>
            <a:off x="2057400" y="1981200"/>
            <a:ext cx="7772400" cy="4495800"/>
          </a:xfrm>
          <a:noFill/>
          <a:ln/>
        </p:spPr>
        <p:txBody>
          <a:bodyPr/>
          <a:lstStyle/>
          <a:p>
            <a:pPr>
              <a:spcBef>
                <a:spcPct val="0"/>
              </a:spcBef>
              <a:spcAft>
                <a:spcPts val="1200"/>
              </a:spcAft>
            </a:pPr>
            <a:r>
              <a:rPr lang="en-US" altLang="ar-SA"/>
              <a:t>The second phase is the development of a proposed solution to the need or problem.</a:t>
            </a:r>
          </a:p>
          <a:p>
            <a:pPr lvl="1">
              <a:spcBef>
                <a:spcPct val="0"/>
              </a:spcBef>
              <a:spcAft>
                <a:spcPts val="1200"/>
              </a:spcAft>
            </a:pPr>
            <a:r>
              <a:rPr lang="en-US" altLang="ar-SA"/>
              <a:t>This phase results in the submission of a proposal.</a:t>
            </a:r>
          </a:p>
          <a:p>
            <a:pPr lvl="1">
              <a:spcBef>
                <a:spcPct val="0"/>
              </a:spcBef>
              <a:spcAft>
                <a:spcPts val="1200"/>
              </a:spcAft>
            </a:pPr>
            <a:r>
              <a:rPr lang="en-US" altLang="ar-SA"/>
              <a:t>The customer and the winning contractor negotiate and sign a contract (agreement). </a:t>
            </a:r>
          </a:p>
        </p:txBody>
      </p:sp>
      <p:sp>
        <p:nvSpPr>
          <p:cNvPr id="26629" name="Rectangle 5"/>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6630" name="Rectangle 6"/>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6631" name="Rectangle 7"/>
          <p:cNvSpPr>
            <a:spLocks noChangeArrowheads="1"/>
          </p:cNvSpPr>
          <p:nvPr/>
        </p:nvSpPr>
        <p:spPr bwMode="auto">
          <a:xfrm>
            <a:off x="8077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r"/>
            <a:r>
              <a:rPr lang="en-US" altLang="ar-SA" sz="1400"/>
              <a:t>12</a:t>
            </a:r>
          </a:p>
        </p:txBody>
      </p:sp>
      <p:sp>
        <p:nvSpPr>
          <p:cNvPr id="26632" name="Rectangle 8"/>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6633" name="Rectangle 9"/>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6634" name="Rectangle 10"/>
          <p:cNvSpPr>
            <a:spLocks noChangeArrowheads="1"/>
          </p:cNvSpPr>
          <p:nvPr/>
        </p:nvSpPr>
        <p:spPr bwMode="auto">
          <a:xfrm>
            <a:off x="8077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6635" name="Rectangle 11"/>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6636" name="Rectangle 12"/>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6637" name="Rectangle 13"/>
          <p:cNvSpPr>
            <a:spLocks noChangeArrowheads="1"/>
          </p:cNvSpPr>
          <p:nvPr/>
        </p:nvSpPr>
        <p:spPr bwMode="auto">
          <a:xfrm>
            <a:off x="2209800" y="63246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6638" name="Rectangle 14"/>
          <p:cNvSpPr>
            <a:spLocks noChangeArrowheads="1"/>
          </p:cNvSpPr>
          <p:nvPr/>
        </p:nvSpPr>
        <p:spPr bwMode="auto">
          <a:xfrm>
            <a:off x="4648200" y="63246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6639" name="Rectangle 15"/>
          <p:cNvSpPr>
            <a:spLocks noGrp="1" noChangeArrowheads="1"/>
          </p:cNvSpPr>
          <p:nvPr>
            <p:ph type="title"/>
          </p:nvPr>
        </p:nvSpPr>
        <p:spPr>
          <a:noFill/>
          <a:ln/>
        </p:spPr>
        <p:txBody>
          <a:bodyPr>
            <a:normAutofit/>
          </a:bodyPr>
          <a:lstStyle/>
          <a:p>
            <a:r>
              <a:rPr lang="en-US" altLang="ar-SA" sz="4000" dirty="0"/>
              <a:t>Phases of the Project Life Cycle 2</a:t>
            </a:r>
          </a:p>
        </p:txBody>
      </p:sp>
    </p:spTree>
    <p:extLst>
      <p:ext uri="{BB962C8B-B14F-4D97-AF65-F5344CB8AC3E}">
        <p14:creationId xmlns:p14="http://schemas.microsoft.com/office/powerpoint/2010/main" val="3359086803"/>
      </p:ext>
    </p:extLst>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8675" name="Rectangle 3"/>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8676" name="Rectangle 4"/>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8677" name="Rectangle 5"/>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8678" name="Rectangle 6"/>
          <p:cNvSpPr>
            <a:spLocks noChangeArrowheads="1"/>
          </p:cNvSpPr>
          <p:nvPr/>
        </p:nvSpPr>
        <p:spPr bwMode="auto">
          <a:xfrm>
            <a:off x="8077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r"/>
            <a:r>
              <a:rPr lang="en-US" altLang="ar-SA" sz="1400"/>
              <a:t>13</a:t>
            </a:r>
          </a:p>
        </p:txBody>
      </p:sp>
      <p:sp>
        <p:nvSpPr>
          <p:cNvPr id="28679" name="Rectangle 7"/>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8680" name="Rectangle 8"/>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8681" name="Rectangle 9"/>
          <p:cNvSpPr>
            <a:spLocks noChangeArrowheads="1"/>
          </p:cNvSpPr>
          <p:nvPr/>
        </p:nvSpPr>
        <p:spPr bwMode="auto">
          <a:xfrm>
            <a:off x="8077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8682" name="Rectangle 10"/>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8683" name="Rectangle 11"/>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8684" name="Rectangle 12"/>
          <p:cNvSpPr>
            <a:spLocks noChangeArrowheads="1"/>
          </p:cNvSpPr>
          <p:nvPr/>
        </p:nvSpPr>
        <p:spPr bwMode="auto">
          <a:xfrm>
            <a:off x="2209800" y="63246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8685" name="Rectangle 13"/>
          <p:cNvSpPr>
            <a:spLocks noChangeArrowheads="1"/>
          </p:cNvSpPr>
          <p:nvPr/>
        </p:nvSpPr>
        <p:spPr bwMode="auto">
          <a:xfrm>
            <a:off x="4648200" y="63246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28686" name="Rectangle 14"/>
          <p:cNvSpPr>
            <a:spLocks noGrp="1" noChangeArrowheads="1"/>
          </p:cNvSpPr>
          <p:nvPr>
            <p:ph type="title"/>
          </p:nvPr>
        </p:nvSpPr>
        <p:spPr>
          <a:noFill/>
          <a:ln/>
        </p:spPr>
        <p:txBody>
          <a:bodyPr>
            <a:normAutofit/>
          </a:bodyPr>
          <a:lstStyle/>
          <a:p>
            <a:r>
              <a:rPr lang="en-US" altLang="ar-SA" sz="4000" dirty="0"/>
              <a:t>Phases of the Project Life Cycle 3</a:t>
            </a:r>
            <a:r>
              <a:rPr lang="en-US" altLang="ar-SA" sz="2400" dirty="0"/>
              <a:t> </a:t>
            </a:r>
          </a:p>
        </p:txBody>
      </p:sp>
      <p:sp>
        <p:nvSpPr>
          <p:cNvPr id="28687" name="Rectangle 15"/>
          <p:cNvSpPr>
            <a:spLocks noGrp="1" noChangeArrowheads="1"/>
          </p:cNvSpPr>
          <p:nvPr>
            <p:ph type="body" idx="1"/>
          </p:nvPr>
        </p:nvSpPr>
        <p:spPr>
          <a:noFill/>
          <a:ln/>
        </p:spPr>
        <p:txBody>
          <a:bodyPr/>
          <a:lstStyle/>
          <a:p>
            <a:pPr>
              <a:spcBef>
                <a:spcPct val="0"/>
              </a:spcBef>
              <a:spcAft>
                <a:spcPts val="2400"/>
              </a:spcAft>
            </a:pPr>
            <a:r>
              <a:rPr lang="en-US" altLang="ar-SA"/>
              <a:t>The third phase is performing the project.</a:t>
            </a:r>
          </a:p>
          <a:p>
            <a:pPr lvl="1">
              <a:spcBef>
                <a:spcPct val="0"/>
              </a:spcBef>
              <a:spcAft>
                <a:spcPts val="2400"/>
              </a:spcAft>
            </a:pPr>
            <a:r>
              <a:rPr lang="en-US" altLang="ar-SA"/>
              <a:t>Different types of resources are utilized</a:t>
            </a:r>
          </a:p>
          <a:p>
            <a:pPr lvl="1">
              <a:spcBef>
                <a:spcPct val="0"/>
              </a:spcBef>
              <a:spcAft>
                <a:spcPts val="2400"/>
              </a:spcAft>
            </a:pPr>
            <a:r>
              <a:rPr lang="en-US" altLang="ar-SA"/>
              <a:t>Results in the accomplishment of the project objective</a:t>
            </a:r>
          </a:p>
        </p:txBody>
      </p:sp>
    </p:spTree>
    <p:extLst>
      <p:ext uri="{BB962C8B-B14F-4D97-AF65-F5344CB8AC3E}">
        <p14:creationId xmlns:p14="http://schemas.microsoft.com/office/powerpoint/2010/main" val="61600107"/>
      </p:ext>
    </p:extLst>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0723" name="Rectangle 3"/>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0724" name="Rectangle 4"/>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0725" name="Rectangle 5"/>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0726" name="Rectangle 6"/>
          <p:cNvSpPr>
            <a:spLocks noChangeArrowheads="1"/>
          </p:cNvSpPr>
          <p:nvPr/>
        </p:nvSpPr>
        <p:spPr bwMode="auto">
          <a:xfrm>
            <a:off x="8077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r"/>
            <a:r>
              <a:rPr lang="en-US" altLang="ar-SA" sz="1400"/>
              <a:t>14</a:t>
            </a:r>
          </a:p>
        </p:txBody>
      </p:sp>
      <p:sp>
        <p:nvSpPr>
          <p:cNvPr id="30727" name="Rectangle 7"/>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0728" name="Rectangle 8"/>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0729" name="Rectangle 9"/>
          <p:cNvSpPr>
            <a:spLocks noChangeArrowheads="1"/>
          </p:cNvSpPr>
          <p:nvPr/>
        </p:nvSpPr>
        <p:spPr bwMode="auto">
          <a:xfrm>
            <a:off x="8077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endParaRPr lang="en-US" altLang="ar-SA" sz="1400"/>
          </a:p>
          <a:p>
            <a:pPr eaLnBrk="1" hangingPunct="1"/>
            <a:endParaRPr lang="en-US" altLang="ar-SA" sz="1400"/>
          </a:p>
        </p:txBody>
      </p:sp>
      <p:sp>
        <p:nvSpPr>
          <p:cNvPr id="30730" name="Rectangle 10"/>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0731" name="Rectangle 11"/>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0732" name="Rectangle 12"/>
          <p:cNvSpPr>
            <a:spLocks noChangeArrowheads="1"/>
          </p:cNvSpPr>
          <p:nvPr/>
        </p:nvSpPr>
        <p:spPr bwMode="auto">
          <a:xfrm>
            <a:off x="2209800" y="63246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0733" name="Rectangle 13"/>
          <p:cNvSpPr>
            <a:spLocks noChangeArrowheads="1"/>
          </p:cNvSpPr>
          <p:nvPr/>
        </p:nvSpPr>
        <p:spPr bwMode="auto">
          <a:xfrm>
            <a:off x="4648200" y="63246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30734" name="Rectangle 14"/>
          <p:cNvSpPr>
            <a:spLocks noGrp="1" noChangeArrowheads="1"/>
          </p:cNvSpPr>
          <p:nvPr>
            <p:ph type="title"/>
          </p:nvPr>
        </p:nvSpPr>
        <p:spPr>
          <a:noFill/>
          <a:ln/>
        </p:spPr>
        <p:txBody>
          <a:bodyPr>
            <a:normAutofit/>
          </a:bodyPr>
          <a:lstStyle/>
          <a:p>
            <a:r>
              <a:rPr lang="en-US" altLang="ar-SA" sz="4000" dirty="0"/>
              <a:t>Phases of the Project Life Cycle 4</a:t>
            </a:r>
          </a:p>
        </p:txBody>
      </p:sp>
      <p:sp>
        <p:nvSpPr>
          <p:cNvPr id="30735" name="Rectangle 15"/>
          <p:cNvSpPr>
            <a:spLocks noGrp="1" noChangeArrowheads="1"/>
          </p:cNvSpPr>
          <p:nvPr>
            <p:ph type="body" idx="1"/>
          </p:nvPr>
        </p:nvSpPr>
        <p:spPr>
          <a:xfrm>
            <a:off x="2209800" y="1981200"/>
            <a:ext cx="7772400" cy="4343400"/>
          </a:xfrm>
          <a:noFill/>
          <a:ln/>
        </p:spPr>
        <p:txBody>
          <a:bodyPr/>
          <a:lstStyle/>
          <a:p>
            <a:pPr>
              <a:spcBef>
                <a:spcPct val="0"/>
              </a:spcBef>
              <a:spcAft>
                <a:spcPts val="2400"/>
              </a:spcAft>
            </a:pPr>
            <a:r>
              <a:rPr lang="en-US" altLang="ar-SA"/>
              <a:t>The final phase is terminating the project.</a:t>
            </a:r>
          </a:p>
          <a:p>
            <a:pPr lvl="1">
              <a:spcBef>
                <a:spcPct val="0"/>
              </a:spcBef>
              <a:spcAft>
                <a:spcPts val="2400"/>
              </a:spcAft>
            </a:pPr>
            <a:r>
              <a:rPr lang="en-US" altLang="ar-SA"/>
              <a:t>Perform close-out activities</a:t>
            </a:r>
          </a:p>
          <a:p>
            <a:pPr lvl="1">
              <a:spcBef>
                <a:spcPct val="0"/>
              </a:spcBef>
              <a:spcAft>
                <a:spcPts val="2400"/>
              </a:spcAft>
            </a:pPr>
            <a:r>
              <a:rPr lang="en-US" altLang="ar-SA"/>
              <a:t>Evaluate performance</a:t>
            </a:r>
          </a:p>
          <a:p>
            <a:pPr lvl="1">
              <a:spcBef>
                <a:spcPct val="0"/>
              </a:spcBef>
              <a:spcAft>
                <a:spcPts val="2400"/>
              </a:spcAft>
            </a:pPr>
            <a:r>
              <a:rPr lang="en-US" altLang="ar-SA"/>
              <a:t>Invite customer feedback</a:t>
            </a:r>
          </a:p>
        </p:txBody>
      </p:sp>
    </p:spTree>
    <p:extLst>
      <p:ext uri="{BB962C8B-B14F-4D97-AF65-F5344CB8AC3E}">
        <p14:creationId xmlns:p14="http://schemas.microsoft.com/office/powerpoint/2010/main" val="2740253146"/>
      </p:ext>
    </p:extLst>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0" dirty="0"/>
              <a:t>SELECTING PROJECTS TO MEET ORGANIZATIONAL OBJECTIVES</a:t>
            </a:r>
            <a:endParaRPr lang="ar-SA" sz="3200" dirty="0"/>
          </a:p>
        </p:txBody>
      </p:sp>
      <p:sp>
        <p:nvSpPr>
          <p:cNvPr id="3" name="Content Placeholder 2"/>
          <p:cNvSpPr>
            <a:spLocks noGrp="1"/>
          </p:cNvSpPr>
          <p:nvPr>
            <p:ph idx="1"/>
          </p:nvPr>
        </p:nvSpPr>
        <p:spPr/>
        <p:txBody>
          <a:bodyPr anchor="ctr"/>
          <a:lstStyle/>
          <a:p>
            <a:r>
              <a:rPr lang="en-US" dirty="0"/>
              <a:t>The accomplishment of important tasks and goals in organizations today is being achieved increasingly through the use of projects. A new kind of organization has emerged recently to deal with the accelerating growth in the number of multiple, simultaneously ongoing, and often interrelated projects in organizations.</a:t>
            </a:r>
            <a:endParaRPr lang="ar-SA" dirty="0"/>
          </a:p>
        </p:txBody>
      </p:sp>
    </p:spTree>
    <p:extLst>
      <p:ext uri="{BB962C8B-B14F-4D97-AF65-F5344CB8AC3E}">
        <p14:creationId xmlns:p14="http://schemas.microsoft.com/office/powerpoint/2010/main" val="17647397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0" dirty="0"/>
              <a:t>methods for selecting projects</a:t>
            </a:r>
            <a:endParaRPr lang="ar-SA" dirty="0"/>
          </a:p>
        </p:txBody>
      </p:sp>
      <p:sp>
        <p:nvSpPr>
          <p:cNvPr id="3" name="Content Placeholder 2"/>
          <p:cNvSpPr>
            <a:spLocks noGrp="1"/>
          </p:cNvSpPr>
          <p:nvPr>
            <p:ph idx="1"/>
          </p:nvPr>
        </p:nvSpPr>
        <p:spPr/>
        <p:txBody>
          <a:bodyPr anchor="ctr"/>
          <a:lstStyle/>
          <a:p>
            <a:r>
              <a:rPr lang="en-US" dirty="0"/>
              <a:t>There are many different methods for selecting projects, but they may be grouped into two fundamental types, nonnumeric and numeric.</a:t>
            </a:r>
          </a:p>
          <a:p>
            <a:pPr marL="514350" indent="-514350">
              <a:buAutoNum type="arabicPeriod"/>
            </a:pPr>
            <a:r>
              <a:rPr lang="en-US" dirty="0"/>
              <a:t>Nonnumeric Selection Methods</a:t>
            </a:r>
          </a:p>
          <a:p>
            <a:pPr marL="514350" indent="-514350">
              <a:buAutoNum type="arabicPeriod"/>
            </a:pPr>
            <a:r>
              <a:rPr lang="en-US" dirty="0"/>
              <a:t>Numeric Selection Methods</a:t>
            </a:r>
            <a:endParaRPr lang="ar-SA" dirty="0"/>
          </a:p>
        </p:txBody>
      </p:sp>
    </p:spTree>
    <p:extLst>
      <p:ext uri="{BB962C8B-B14F-4D97-AF65-F5344CB8AC3E}">
        <p14:creationId xmlns:p14="http://schemas.microsoft.com/office/powerpoint/2010/main" val="258363276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marL="514350" indent="-514350">
              <a:buAutoNum type="arabicPeriod"/>
            </a:pPr>
            <a:r>
              <a:rPr lang="en-US" dirty="0"/>
              <a:t>Nonnumeric Selection Methods</a:t>
            </a:r>
          </a:p>
        </p:txBody>
      </p:sp>
      <p:sp>
        <p:nvSpPr>
          <p:cNvPr id="3" name="Content Placeholder 2"/>
          <p:cNvSpPr>
            <a:spLocks noGrp="1"/>
          </p:cNvSpPr>
          <p:nvPr>
            <p:ph idx="1"/>
          </p:nvPr>
        </p:nvSpPr>
        <p:spPr/>
        <p:txBody>
          <a:bodyPr anchor="ctr">
            <a:normAutofit/>
          </a:bodyPr>
          <a:lstStyle/>
          <a:p>
            <a:pPr marL="514350" indent="-514350">
              <a:buFont typeface="+mj-lt"/>
              <a:buAutoNum type="arabicPeriod"/>
            </a:pPr>
            <a:r>
              <a:rPr lang="en-US" sz="3600" i="1" dirty="0"/>
              <a:t>The Sacred Cow</a:t>
            </a:r>
          </a:p>
          <a:p>
            <a:pPr marL="514350" indent="-514350">
              <a:buFont typeface="+mj-lt"/>
              <a:buAutoNum type="arabicPeriod"/>
            </a:pPr>
            <a:r>
              <a:rPr lang="en-US" sz="3600" i="1" dirty="0"/>
              <a:t>The Operating/Competitive Necessity</a:t>
            </a:r>
          </a:p>
          <a:p>
            <a:pPr marL="514350" indent="-514350">
              <a:buFont typeface="+mj-lt"/>
              <a:buAutoNum type="arabicPeriod"/>
            </a:pPr>
            <a:r>
              <a:rPr lang="en-US" sz="3600" i="1" dirty="0"/>
              <a:t>Comparative Benefits</a:t>
            </a:r>
          </a:p>
          <a:p>
            <a:pPr marL="514350" indent="-514350">
              <a:buFont typeface="+mj-lt"/>
              <a:buAutoNum type="arabicPeriod"/>
            </a:pPr>
            <a:endParaRPr lang="ar-SA" sz="3600" dirty="0"/>
          </a:p>
        </p:txBody>
      </p:sp>
    </p:spTree>
    <p:extLst>
      <p:ext uri="{BB962C8B-B14F-4D97-AF65-F5344CB8AC3E}">
        <p14:creationId xmlns:p14="http://schemas.microsoft.com/office/powerpoint/2010/main" val="37964570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2- Numeric Selection Methods</a:t>
            </a:r>
            <a:br>
              <a:rPr lang="ar-SA" dirty="0"/>
            </a:br>
            <a:endParaRPr lang="ar-SA" dirty="0"/>
          </a:p>
        </p:txBody>
      </p:sp>
      <p:sp>
        <p:nvSpPr>
          <p:cNvPr id="3" name="Content Placeholder 2"/>
          <p:cNvSpPr>
            <a:spLocks noGrp="1"/>
          </p:cNvSpPr>
          <p:nvPr>
            <p:ph idx="1"/>
          </p:nvPr>
        </p:nvSpPr>
        <p:spPr/>
        <p:txBody>
          <a:bodyPr anchor="ctr">
            <a:normAutofit/>
          </a:bodyPr>
          <a:lstStyle/>
          <a:p>
            <a:pPr marL="514350" indent="-514350">
              <a:buFont typeface="+mj-lt"/>
              <a:buAutoNum type="arabicPeriod"/>
            </a:pPr>
            <a:r>
              <a:rPr lang="en-US" sz="3200" i="1" dirty="0"/>
              <a:t>Financial Assessment Methods</a:t>
            </a:r>
          </a:p>
          <a:p>
            <a:pPr marL="514350" indent="-514350">
              <a:buFont typeface="+mj-lt"/>
              <a:buAutoNum type="arabicPeriod"/>
            </a:pPr>
            <a:r>
              <a:rPr lang="en-US" sz="3200" i="1" dirty="0"/>
              <a:t>Financial Options and Opportunity Costs</a:t>
            </a:r>
          </a:p>
          <a:p>
            <a:pPr marL="514350" indent="-514350">
              <a:buFont typeface="+mj-lt"/>
              <a:buAutoNum type="arabicPeriod"/>
            </a:pPr>
            <a:r>
              <a:rPr lang="en-US" sz="3200" i="1" dirty="0"/>
              <a:t>Scoring Methods</a:t>
            </a:r>
            <a:endParaRPr lang="ar-SA" sz="3200" dirty="0"/>
          </a:p>
        </p:txBody>
      </p:sp>
    </p:spTree>
    <p:extLst>
      <p:ext uri="{BB962C8B-B14F-4D97-AF65-F5344CB8AC3E}">
        <p14:creationId xmlns:p14="http://schemas.microsoft.com/office/powerpoint/2010/main" val="30761677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0" dirty="0"/>
              <a:t>CONFRONTING UNCERTAINTY — THE MANAGEMENT OF RISK</a:t>
            </a:r>
            <a:endParaRPr lang="ar-SA" sz="3200" dirty="0"/>
          </a:p>
        </p:txBody>
      </p:sp>
      <p:sp>
        <p:nvSpPr>
          <p:cNvPr id="3" name="Content Placeholder 2"/>
          <p:cNvSpPr>
            <a:spLocks noGrp="1"/>
          </p:cNvSpPr>
          <p:nvPr>
            <p:ph idx="1"/>
          </p:nvPr>
        </p:nvSpPr>
        <p:spPr/>
        <p:txBody>
          <a:bodyPr anchor="ctr">
            <a:normAutofit/>
          </a:bodyPr>
          <a:lstStyle/>
          <a:p>
            <a:r>
              <a:rPr lang="en-US" dirty="0"/>
              <a:t>As we note throughout this book, projects are all about uncertainty, and effective project management requires an ability to deal with uncertainty. </a:t>
            </a:r>
          </a:p>
          <a:p>
            <a:r>
              <a:rPr lang="en-US" dirty="0"/>
              <a:t>The time required to complete a project, the availability and costs of key resources, the timing of solutions to technological problems, a wide variety of macroeconomic variables, the whims of a client, the actions taken by competitors, even the likelihood that the output of a project will perform as expected,</a:t>
            </a:r>
          </a:p>
        </p:txBody>
      </p:sp>
    </p:spTree>
    <p:extLst>
      <p:ext uri="{BB962C8B-B14F-4D97-AF65-F5344CB8AC3E}">
        <p14:creationId xmlns:p14="http://schemas.microsoft.com/office/powerpoint/2010/main" val="242235742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chor="ctr"/>
          <a:lstStyle/>
          <a:p>
            <a:pPr>
              <a:buFont typeface="Wingdings" panose="05000000000000000000" pitchFamily="2" charset="2"/>
              <a:buChar char="q"/>
            </a:pPr>
            <a:r>
              <a:rPr lang="en-US" dirty="0"/>
              <a:t> all these exemplify the uncertainties encountered when managing projects. While there are actions that may be taken to reduce the uncertainty, no actions of a PM can ever eliminate it.</a:t>
            </a:r>
            <a:endParaRPr lang="ar-SA" dirty="0"/>
          </a:p>
          <a:p>
            <a:endParaRPr lang="en-US" dirty="0"/>
          </a:p>
          <a:p>
            <a:r>
              <a:rPr lang="en-US" dirty="0"/>
              <a:t>Considering Uncertainty in Project Selection Decisions</a:t>
            </a:r>
          </a:p>
          <a:p>
            <a:r>
              <a:rPr lang="en-US" dirty="0"/>
              <a:t>Considering Disaster</a:t>
            </a:r>
            <a:endParaRPr lang="ar-SA" dirty="0"/>
          </a:p>
        </p:txBody>
      </p:sp>
    </p:spTree>
    <p:extLst>
      <p:ext uri="{BB962C8B-B14F-4D97-AF65-F5344CB8AC3E}">
        <p14:creationId xmlns:p14="http://schemas.microsoft.com/office/powerpoint/2010/main" val="189006997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0" dirty="0"/>
              <a:t>THE PROJECT PORTFOLIO PROCESS</a:t>
            </a:r>
            <a:endParaRPr lang="ar-SA" sz="4000" dirty="0"/>
          </a:p>
        </p:txBody>
      </p:sp>
      <p:sp>
        <p:nvSpPr>
          <p:cNvPr id="3" name="Content Placeholder 2"/>
          <p:cNvSpPr>
            <a:spLocks noGrp="1"/>
          </p:cNvSpPr>
          <p:nvPr>
            <p:ph idx="1"/>
          </p:nvPr>
        </p:nvSpPr>
        <p:spPr/>
        <p:txBody>
          <a:bodyPr anchor="ctr"/>
          <a:lstStyle/>
          <a:p>
            <a:r>
              <a:rPr lang="en-US" dirty="0"/>
              <a:t>The Project Portfolio Process (PPP) attempts to link the organization ’ s projects directly to the goals and strategy of the organization. This occurs not only in the project ’ s initiation and planning phases, but also throughout the life cycle of the projects as they are managed and eventually brought to completion. </a:t>
            </a:r>
          </a:p>
          <a:p>
            <a:r>
              <a:rPr lang="en-US" dirty="0"/>
              <a:t>Thus, the PPP is also a means for monitoring and controlling the organization ’ s strategic projects,</a:t>
            </a:r>
            <a:endParaRPr lang="ar-SA" dirty="0"/>
          </a:p>
        </p:txBody>
      </p:sp>
    </p:spTree>
    <p:extLst>
      <p:ext uri="{BB962C8B-B14F-4D97-AF65-F5344CB8AC3E}">
        <p14:creationId xmlns:p14="http://schemas.microsoft.com/office/powerpoint/2010/main" val="365744202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0" dirty="0"/>
              <a:t>THE PROJECT PORTFOLIO PROCESS</a:t>
            </a:r>
            <a:endParaRPr lang="ar-SA" sz="3600" dirty="0"/>
          </a:p>
        </p:txBody>
      </p:sp>
      <p:sp>
        <p:nvSpPr>
          <p:cNvPr id="3" name="Content Placeholder 2"/>
          <p:cNvSpPr>
            <a:spLocks noGrp="1"/>
          </p:cNvSpPr>
          <p:nvPr>
            <p:ph idx="1"/>
          </p:nvPr>
        </p:nvSpPr>
        <p:spPr/>
        <p:txBody>
          <a:bodyPr/>
          <a:lstStyle/>
          <a:p>
            <a:r>
              <a:rPr lang="en-US" b="0" dirty="0"/>
              <a:t>Step 1: Establish a Project Council</a:t>
            </a:r>
          </a:p>
          <a:p>
            <a:r>
              <a:rPr lang="en-US" b="0" dirty="0"/>
              <a:t>Step 2: Identify Project Categories and Criteria</a:t>
            </a:r>
          </a:p>
          <a:p>
            <a:r>
              <a:rPr lang="en-US" b="0" dirty="0"/>
              <a:t>Step 3: Collect Project Data</a:t>
            </a:r>
          </a:p>
          <a:p>
            <a:r>
              <a:rPr lang="en-US" b="0" dirty="0"/>
              <a:t>Step 4: Assess Resource Availability</a:t>
            </a:r>
          </a:p>
          <a:p>
            <a:r>
              <a:rPr lang="en-US" b="0" dirty="0"/>
              <a:t>Step 5: Reduce the Project and Criteria Set</a:t>
            </a:r>
          </a:p>
          <a:p>
            <a:r>
              <a:rPr lang="en-US" b="0" dirty="0"/>
              <a:t>Step 6: Prioritize the Projects within Categories</a:t>
            </a:r>
          </a:p>
          <a:p>
            <a:r>
              <a:rPr lang="en-US" b="0" dirty="0"/>
              <a:t>Step 7: Select the Projects to Be Funded and Held in Reserve</a:t>
            </a:r>
          </a:p>
          <a:p>
            <a:r>
              <a:rPr lang="en-US" b="0" dirty="0"/>
              <a:t>Step 8: Implement the Process</a:t>
            </a:r>
            <a:endParaRPr lang="ar-SA" dirty="0"/>
          </a:p>
        </p:txBody>
      </p:sp>
    </p:spTree>
    <p:extLst>
      <p:ext uri="{BB962C8B-B14F-4D97-AF65-F5344CB8AC3E}">
        <p14:creationId xmlns:p14="http://schemas.microsoft.com/office/powerpoint/2010/main" val="337942478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0" dirty="0"/>
              <a:t>THE PROJECT PORTFOLIO PROCESS</a:t>
            </a:r>
            <a:endParaRPr lang="ar-SA" sz="3600" dirty="0"/>
          </a:p>
        </p:txBody>
      </p:sp>
      <p:sp>
        <p:nvSpPr>
          <p:cNvPr id="3" name="Content Placeholder 2"/>
          <p:cNvSpPr>
            <a:spLocks noGrp="1"/>
          </p:cNvSpPr>
          <p:nvPr>
            <p:ph idx="1"/>
          </p:nvPr>
        </p:nvSpPr>
        <p:spPr/>
        <p:txBody>
          <a:bodyPr>
            <a:normAutofit/>
          </a:bodyPr>
          <a:lstStyle/>
          <a:p>
            <a:pPr>
              <a:buFont typeface="Wingdings" panose="05000000000000000000" pitchFamily="2" charset="2"/>
              <a:buChar char="Ø"/>
            </a:pPr>
            <a:r>
              <a:rPr lang="en-US" dirty="0"/>
              <a:t>Projects are often subdivisions of major programs. Long - run success is determined by the organization ’ s portfolio of projects. Classified by the extent of innovation in product and process, there are four types of projects: </a:t>
            </a:r>
          </a:p>
        </p:txBody>
      </p:sp>
    </p:spTree>
    <p:extLst>
      <p:ext uri="{BB962C8B-B14F-4D97-AF65-F5344CB8AC3E}">
        <p14:creationId xmlns:p14="http://schemas.microsoft.com/office/powerpoint/2010/main" val="74097205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0" dirty="0"/>
              <a:t>THE PROJECT PORTFOLIO PROCESS</a:t>
            </a:r>
            <a:endParaRPr lang="ar-SA" sz="3600" dirty="0"/>
          </a:p>
        </p:txBody>
      </p:sp>
      <p:sp>
        <p:nvSpPr>
          <p:cNvPr id="3" name="Content Placeholder 2"/>
          <p:cNvSpPr>
            <a:spLocks noGrp="1"/>
          </p:cNvSpPr>
          <p:nvPr>
            <p:ph idx="1"/>
          </p:nvPr>
        </p:nvSpPr>
        <p:spPr/>
        <p:txBody>
          <a:bodyPr>
            <a:normAutofit/>
          </a:bodyPr>
          <a:lstStyle/>
          <a:p>
            <a:pPr marL="0" indent="0">
              <a:buNone/>
            </a:pPr>
            <a:r>
              <a:rPr lang="en-US" dirty="0"/>
              <a:t>derivative, breakthrough, platform, and R &amp; D projects. The actual mix of projects is a direct expression of the organization ’ s competitive strategy. A proper mix of project categories can help ensure its long - run competitive position. It is important for the Project Council or PMO to preplan project portfolio adjustments to respond to significant changes in the state of competition and other industrial crises.</a:t>
            </a:r>
            <a:endParaRPr lang="ar-SA" dirty="0"/>
          </a:p>
        </p:txBody>
      </p:sp>
    </p:spTree>
    <p:extLst>
      <p:ext uri="{BB962C8B-B14F-4D97-AF65-F5344CB8AC3E}">
        <p14:creationId xmlns:p14="http://schemas.microsoft.com/office/powerpoint/2010/main" val="12679474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5002</TotalTime>
  <Words>2009</Words>
  <Application>Microsoft Macintosh PowerPoint</Application>
  <PresentationFormat>Widescreen</PresentationFormat>
  <Paragraphs>274</Paragraphs>
  <Slides>40</Slides>
  <Notes>13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Arial</vt:lpstr>
      <vt:lpstr>Arial Black</vt:lpstr>
      <vt:lpstr>Calibri</vt:lpstr>
      <vt:lpstr>Calibri Light</vt:lpstr>
      <vt:lpstr>Courier New</vt:lpstr>
      <vt:lpstr>Times</vt:lpstr>
      <vt:lpstr>Times New Roman</vt:lpstr>
      <vt:lpstr>Wingdings</vt:lpstr>
      <vt:lpstr>Office Theme</vt:lpstr>
      <vt:lpstr>Project Feasibility Study  Lecture 4</vt:lpstr>
      <vt:lpstr>LEARNING OUTCOMES </vt:lpstr>
      <vt:lpstr>What Is a Project? </vt:lpstr>
      <vt:lpstr> Project, Defined </vt:lpstr>
      <vt:lpstr> Project, Defined </vt:lpstr>
      <vt:lpstr> Project, Defined </vt:lpstr>
      <vt:lpstr> Project, Defined </vt:lpstr>
      <vt:lpstr>Attributes of a Project</vt:lpstr>
      <vt:lpstr>Constraints</vt:lpstr>
      <vt:lpstr>Unforeseen Circumstances</vt:lpstr>
      <vt:lpstr>The Project Management Process</vt:lpstr>
      <vt:lpstr>The Project Management Process  (Cont.)</vt:lpstr>
      <vt:lpstr>The Project Management Process (Cont.)</vt:lpstr>
      <vt:lpstr>Controlling Projects</vt:lpstr>
      <vt:lpstr>Benefits of Project Management</vt:lpstr>
      <vt:lpstr> Trends in Project Management </vt:lpstr>
      <vt:lpstr> Trends in Project Management </vt:lpstr>
      <vt:lpstr> Trends in Project Management </vt:lpstr>
      <vt:lpstr>PROJECT MANAGEMENT VS. GENERAL MANAGEMENT</vt:lpstr>
      <vt:lpstr>PROJECT MANAGEMENT VS. GENERAL MANAGEMENT</vt:lpstr>
      <vt:lpstr>Major Differences</vt:lpstr>
      <vt:lpstr>Major Differences</vt:lpstr>
      <vt:lpstr>WHAT IS MANAGED? THE THREE GOALS OF A PROJECT</vt:lpstr>
      <vt:lpstr>PowerPoint Presentation</vt:lpstr>
      <vt:lpstr>The Project Life Cycle</vt:lpstr>
      <vt:lpstr>The Project Life Cycle</vt:lpstr>
      <vt:lpstr>Phases of the Project Life Cycle 1</vt:lpstr>
      <vt:lpstr>Phases of the Project Life Cycle 2</vt:lpstr>
      <vt:lpstr>Phases of the Project Life Cycle 3 </vt:lpstr>
      <vt:lpstr>Phases of the Project Life Cycle 4</vt:lpstr>
      <vt:lpstr>SELECTING PROJECTS TO MEET ORGANIZATIONAL OBJECTIVES</vt:lpstr>
      <vt:lpstr>methods for selecting projects</vt:lpstr>
      <vt:lpstr>Nonnumeric Selection Methods</vt:lpstr>
      <vt:lpstr> 2- Numeric Selection Methods </vt:lpstr>
      <vt:lpstr>CONFRONTING UNCERTAINTY — THE MANAGEMENT OF RISK</vt:lpstr>
      <vt:lpstr>PowerPoint Presentation</vt:lpstr>
      <vt:lpstr>THE PROJECT PORTFOLIO PROCESS</vt:lpstr>
      <vt:lpstr>THE PROJECT PORTFOLIO PROCESS</vt:lpstr>
      <vt:lpstr>THE PROJECT PORTFOLIO PROCESS</vt:lpstr>
      <vt:lpstr>THE PROJECT PORTFOLIO PROCESS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Microsoft Office User</cp:lastModifiedBy>
  <cp:revision>71</cp:revision>
  <cp:lastPrinted>2021-09-23T20:51:14Z</cp:lastPrinted>
  <dcterms:created xsi:type="dcterms:W3CDTF">2020-10-15T07:04:09Z</dcterms:created>
  <dcterms:modified xsi:type="dcterms:W3CDTF">2021-09-23T20:51:30Z</dcterms:modified>
</cp:coreProperties>
</file>