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9.xml" ContentType="application/vnd.openxmlformats-officedocument.presentationml.notesSlide+xml"/>
  <Override PartName="/ppt/notesSlides/notesSlide10.xml" ContentType="application/vnd.openxmlformats-officedocument.presentationml.notesSlide+xml"/>
  <Override PartName="/ppt/notesSlides/notesSlide20.xml" ContentType="application/vnd.openxmlformats-officedocument.presentationml.notesSlide+xml"/>
  <Override PartName="/ppt/notesSlides/notesSlide32.xml" ContentType="application/vnd.openxmlformats-officedocument.presentationml.notesSlide+xml"/>
  <Override PartName="/ppt/notesSlides/notesSlide11.xml" ContentType="application/vnd.openxmlformats-officedocument.presentationml.notesSlide+xml"/>
  <Override PartName="/ppt/notesSlides/notesSlide3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13.xml" ContentType="application/vnd.openxmlformats-officedocument.presentationml.notesSlide+xml"/>
  <Override PartName="/ppt/notesSlides/notesSlide1.xml" ContentType="application/vnd.openxmlformats-officedocument.presentationml.notesSlide+xml"/>
  <Override PartName="/ppt/notesSlides/notesSlide26.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27.xml" ContentType="application/vnd.openxmlformats-officedocument.presentationml.notesSlide+xml"/>
  <Override PartName="/ppt/notesSlides/notesSlide16.xml" ContentType="application/vnd.openxmlformats-officedocument.presentationml.notesSlide+xml"/>
  <Override PartName="/ppt/notesSlides/notesSlide23.xml" ContentType="application/vnd.openxmlformats-officedocument.presentationml.notesSlid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8.xml" ContentType="application/vnd.openxmlformats-officedocument.presentationml.notesSlide+xml"/>
  <Override PartName="/ppt/notesSlides/notesSlide7.xml" ContentType="application/vnd.openxmlformats-officedocument.presentationml.notesSlide+xml"/>
  <Override PartName="/ppt/notesSlides/notesSlide24.xml" ContentType="application/vnd.openxmlformats-officedocument.presentationml.notesSlide+xml"/>
  <Override PartName="/ppt/notesSlides/notesSlide8.xml" ContentType="application/vnd.openxmlformats-officedocument.presentationml.notesSlide+xml"/>
  <Override PartName="/ppt/notesSlides/notesSlide19.xml" ContentType="application/vnd.openxmlformats-officedocument.presentationml.notesSlide+xml"/>
  <Override PartName="/ppt/notesSlides/notesSlide9.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0.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12.xml" ContentType="application/vnd.openxmlformats-officedocument.presentationml.notesSlide+xml"/>
  <Override PartName="/ppt/diagrams/drawing1.xml" ContentType="application/vnd.ms-office.drawingml.diagramDrawing+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1"/>
  </p:notesMasterIdLst>
  <p:handoutMasterIdLst>
    <p:handoutMasterId r:id="rId52"/>
  </p:handoutMasterIdLst>
  <p:sldIdLst>
    <p:sldId id="515" r:id="rId2"/>
    <p:sldId id="256" r:id="rId3"/>
    <p:sldId id="818" r:id="rId4"/>
    <p:sldId id="820" r:id="rId5"/>
    <p:sldId id="821" r:id="rId6"/>
    <p:sldId id="822" r:id="rId7"/>
    <p:sldId id="823" r:id="rId8"/>
    <p:sldId id="861" r:id="rId9"/>
    <p:sldId id="825" r:id="rId10"/>
    <p:sldId id="826" r:id="rId11"/>
    <p:sldId id="828" r:id="rId12"/>
    <p:sldId id="827" r:id="rId13"/>
    <p:sldId id="829" r:id="rId14"/>
    <p:sldId id="830" r:id="rId15"/>
    <p:sldId id="831" r:id="rId16"/>
    <p:sldId id="832" r:id="rId17"/>
    <p:sldId id="862" r:id="rId18"/>
    <p:sldId id="834" r:id="rId19"/>
    <p:sldId id="836" r:id="rId20"/>
    <p:sldId id="835" r:id="rId21"/>
    <p:sldId id="837" r:id="rId22"/>
    <p:sldId id="838" r:id="rId23"/>
    <p:sldId id="839" r:id="rId24"/>
    <p:sldId id="840" r:id="rId25"/>
    <p:sldId id="841" r:id="rId26"/>
    <p:sldId id="842" r:id="rId27"/>
    <p:sldId id="843" r:id="rId28"/>
    <p:sldId id="863" r:id="rId29"/>
    <p:sldId id="864" r:id="rId30"/>
    <p:sldId id="865" r:id="rId31"/>
    <p:sldId id="866" r:id="rId32"/>
    <p:sldId id="867" r:id="rId33"/>
    <p:sldId id="868" r:id="rId34"/>
    <p:sldId id="869" r:id="rId35"/>
    <p:sldId id="870" r:id="rId36"/>
    <p:sldId id="871" r:id="rId37"/>
    <p:sldId id="872" r:id="rId38"/>
    <p:sldId id="873" r:id="rId39"/>
    <p:sldId id="874" r:id="rId40"/>
    <p:sldId id="875" r:id="rId41"/>
    <p:sldId id="876" r:id="rId42"/>
    <p:sldId id="877" r:id="rId43"/>
    <p:sldId id="878" r:id="rId44"/>
    <p:sldId id="879" r:id="rId45"/>
    <p:sldId id="555" r:id="rId46"/>
    <p:sldId id="881" r:id="rId47"/>
    <p:sldId id="833" r:id="rId48"/>
    <p:sldId id="88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818"/>
            <p14:sldId id="820"/>
            <p14:sldId id="821"/>
            <p14:sldId id="822"/>
            <p14:sldId id="823"/>
            <p14:sldId id="861"/>
            <p14:sldId id="825"/>
            <p14:sldId id="826"/>
            <p14:sldId id="828"/>
            <p14:sldId id="827"/>
            <p14:sldId id="829"/>
            <p14:sldId id="830"/>
            <p14:sldId id="831"/>
            <p14:sldId id="832"/>
            <p14:sldId id="862"/>
            <p14:sldId id="834"/>
            <p14:sldId id="836"/>
            <p14:sldId id="835"/>
            <p14:sldId id="837"/>
            <p14:sldId id="838"/>
            <p14:sldId id="839"/>
            <p14:sldId id="840"/>
            <p14:sldId id="841"/>
            <p14:sldId id="842"/>
            <p14:sldId id="843"/>
            <p14:sldId id="863"/>
            <p14:sldId id="864"/>
            <p14:sldId id="865"/>
            <p14:sldId id="866"/>
            <p14:sldId id="867"/>
            <p14:sldId id="868"/>
            <p14:sldId id="869"/>
            <p14:sldId id="870"/>
            <p14:sldId id="871"/>
            <p14:sldId id="872"/>
            <p14:sldId id="873"/>
            <p14:sldId id="874"/>
            <p14:sldId id="875"/>
            <p14:sldId id="876"/>
            <p14:sldId id="877"/>
            <p14:sldId id="878"/>
            <p14:sldId id="879"/>
            <p14:sldId id="555"/>
            <p14:sldId id="881"/>
            <p14:sldId id="833"/>
            <p14:sldId id="88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91919"/>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208" autoAdjust="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مدي إقرار الحق في الخصوصية علي المستوي الدولي العالمي</a:t>
          </a:r>
        </a:p>
        <a:p>
          <a:r>
            <a:rPr lang="ar-EG" b="1" dirty="0"/>
            <a:t> (الحماية المادية)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مدي إقرار الحق في الخصوصية في الدول العربية ( الحماية المادية)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الثاني</a:t>
          </a:r>
        </a:p>
        <a:p>
          <a:pPr marL="0" lvl="0" indent="0" algn="ctr" defTabSz="844550">
            <a:lnSpc>
              <a:spcPct val="90000"/>
            </a:lnSpc>
            <a:spcBef>
              <a:spcPct val="0"/>
            </a:spcBef>
            <a:spcAft>
              <a:spcPct val="35000"/>
            </a:spcAft>
            <a:buNone/>
          </a:pPr>
          <a:r>
            <a:rPr lang="ar-EG" sz="1900" b="1" kern="1200" dirty="0"/>
            <a:t>مدي إقرار الحق في الخصوصية علي المستوي الدولي العالمي</a:t>
          </a:r>
        </a:p>
        <a:p>
          <a:pPr marL="0" lvl="0" indent="0" algn="ctr" defTabSz="844550">
            <a:lnSpc>
              <a:spcPct val="90000"/>
            </a:lnSpc>
            <a:spcBef>
              <a:spcPct val="0"/>
            </a:spcBef>
            <a:spcAft>
              <a:spcPct val="35000"/>
            </a:spcAft>
            <a:buNone/>
          </a:pPr>
          <a:r>
            <a:rPr lang="ar-EG" sz="1900" b="1" kern="1200" dirty="0"/>
            <a:t> (الحماية المادية)</a:t>
          </a:r>
          <a:endParaRPr lang="en-US" sz="19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i="0" kern="1200" baseline="0" dirty="0"/>
            <a:t>محاور المحاضرة</a:t>
          </a:r>
          <a:endParaRPr lang="en-US" sz="1900" b="1" kern="1200" dirty="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الأول</a:t>
          </a:r>
        </a:p>
        <a:p>
          <a:pPr marL="0" lvl="0" indent="0" algn="ctr" defTabSz="844550">
            <a:lnSpc>
              <a:spcPct val="90000"/>
            </a:lnSpc>
            <a:spcBef>
              <a:spcPct val="0"/>
            </a:spcBef>
            <a:spcAft>
              <a:spcPct val="35000"/>
            </a:spcAft>
            <a:buNone/>
          </a:pPr>
          <a:r>
            <a:rPr lang="ar-EG" sz="1900" b="1" kern="1200" dirty="0"/>
            <a:t>مدي إقرار الحق في الخصوصية في الدول العربية ( الحماية المادية)</a:t>
          </a:r>
          <a:endParaRPr lang="en-US" sz="19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51754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8166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8701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8152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7165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08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9893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120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410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0931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6827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9243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99505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1199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916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38293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678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3613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8779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34362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8657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7917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23162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716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9706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3438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88815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32825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6316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65112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242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5950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64362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53121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062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47429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59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1805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93090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734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2.xml"/><Relationship Id="rId7" Type="http://schemas.openxmlformats.org/officeDocument/2006/relationships/hyperlink" Target="https://www.mohamah.net/law/%D8%B1%D8%B5%D8%AF-%D8%A7%D9%84%D9%85%D8%B9%D8%A7%D9%87%D8%AF%D8%A7%D8%AA-%D8%A7%D9%84%D8%AF%D9%88%D9%84%D9%8A%D8%A9-%D8%A7%D9%84%D8%A3%D8%B3%D8%A7%D8%B3%D9%8A%D8%A9-%D9%84%D8%AD%D9%82%D9%88%D9%82/"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www.siyassa.org.eg/News/15446.aspx" TargetMode="External"/><Relationship Id="rId5" Type="http://schemas.openxmlformats.org/officeDocument/2006/relationships/hyperlink" Target="http://tele-ens.univ-oeb.dz/moodle/course/view.php?id=3409&amp;lang=ar_wp" TargetMode="External"/><Relationship Id="rId4" Type="http://schemas.openxmlformats.org/officeDocument/2006/relationships/hyperlink" Target="https://giphy.com/explore/PRIVACY"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3.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6463553" y="5431943"/>
            <a:ext cx="5520500" cy="9991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الثانية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مدي إقرار الحق في الخصوصية</a:t>
            </a:r>
          </a:p>
          <a:p>
            <a:pPr algn="ctr"/>
            <a:r>
              <a:rPr lang="ar-EG" b="1" dirty="0">
                <a:solidFill>
                  <a:srgbClr val="FFFFFF"/>
                </a:solidFill>
                <a:latin typeface="Alexandria" pitchFamily="2" charset="-78"/>
              </a:rPr>
              <a:t> في الدول العربية وعلي المستوي الدولي العالمي</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6901154" y="1771992"/>
            <a:ext cx="3418340" cy="1657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2400" b="1" dirty="0">
                <a:solidFill>
                  <a:prstClr val="black"/>
                </a:solidFill>
                <a:latin typeface="Times New Roman" panose="02020603050405020304" pitchFamily="18" charset="0"/>
                <a:ea typeface="Calibri" panose="020F0502020204030204" pitchFamily="34" charset="0"/>
              </a:rPr>
              <a:t>المحاضرة السابقة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بالحالية</a:t>
            </a:r>
            <a:endParaRPr kumimoji="0" lang="ar-EG" sz="24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0A169BE6-267F-E16D-A69B-7AA79699D1DB}"/>
              </a:ext>
            </a:extLst>
          </p:cNvPr>
          <p:cNvSpPr txBox="1"/>
          <p:nvPr/>
        </p:nvSpPr>
        <p:spPr>
          <a:xfrm>
            <a:off x="5503212" y="3688998"/>
            <a:ext cx="4465402" cy="1815882"/>
          </a:xfrm>
          <a:prstGeom prst="rect">
            <a:avLst/>
          </a:prstGeom>
          <a:noFill/>
        </p:spPr>
        <p:txBody>
          <a:bodyPr wrap="square" rtlCol="0">
            <a:spAutoFit/>
          </a:bodyPr>
          <a:lstStyle/>
          <a:p>
            <a:pPr algn="just" rtl="1"/>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         </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ولقد سبق أن بينا أن الشريعة الإسلامية باعتبارها نظاما عالميا وقانونيا ودينيا، </a:t>
            </a:r>
            <a:r>
              <a:rPr kumimoji="0" lang="ar-SA" sz="1600" b="0" i="0" u="none" strike="noStrike" kern="1200" cap="none" spc="0" normalizeH="0" baseline="0" noProof="0" dirty="0">
                <a:ln>
                  <a:noFill/>
                </a:ln>
                <a:solidFill>
                  <a:prstClr val="black"/>
                </a:solidFill>
                <a:effectLst/>
                <a:highlight>
                  <a:srgbClr val="FFFF00"/>
                </a:highlight>
                <a:uLnTx/>
                <a:uFillTx/>
                <a:latin typeface="Calibri" panose="020F0502020204030204" pitchFamily="34" charset="0"/>
                <a:ea typeface="Times New Roman" panose="02020603050405020304" pitchFamily="18" charset="0"/>
              </a:rPr>
              <a:t>كان لها فضل السبق في تقرير مبادئ حقوق الإنسان</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 وحماية الأفراد وفرض الجزاء الدنيوي والأخروي علي من ينتهكها، وأما الحماية الدولية حقوق الإنسان، طبقا للمفاهيم الغربية الحديثة فلم تقرر إلا بظهور ميثاق الأمم المتحدة عام ١٩٤٨م.</a:t>
            </a:r>
            <a:endParaRPr lang="en-US" sz="1600" dirty="0"/>
          </a:p>
        </p:txBody>
      </p:sp>
      <p:pic>
        <p:nvPicPr>
          <p:cNvPr id="10" name="Picture 4" descr="Privacy GIFs - Find &amp; Share on GIPHY">
            <a:extLst>
              <a:ext uri="{FF2B5EF4-FFF2-40B4-BE49-F238E27FC236}">
                <a16:creationId xmlns:a16="http://schemas.microsoft.com/office/drawing/2014/main" id="{9B8280A7-0EF3-DA17-EA29-1FC5DACEF5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908" y="2312895"/>
            <a:ext cx="3106292" cy="31062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703470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5925"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600" dirty="0">
                <a:solidFill>
                  <a:schemeClr val="tx1"/>
                </a:solidFill>
                <a:effectLst/>
                <a:latin typeface="Calibri" panose="020F0502020204030204" pitchFamily="34" charset="0"/>
                <a:ea typeface="Times New Roman" panose="02020603050405020304" pitchFamily="18" charset="0"/>
              </a:rPr>
              <a:t> </a:t>
            </a:r>
            <a:endParaRPr lang="en-US" sz="1600" dirty="0">
              <a:solidFill>
                <a:schemeClr val="tx1"/>
              </a:solidFill>
              <a:effectLst/>
              <a:latin typeface="Calibri" panose="020F0502020204030204" pitchFamily="34" charset="0"/>
              <a:ea typeface="Calibri" panose="020F0502020204030204" pitchFamily="34"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023403" y="1043103"/>
            <a:ext cx="2504902" cy="5647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942074" y="1100526"/>
            <a:ext cx="3477916" cy="369332"/>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8" name="Picture 4" descr="Privacy GIFs - Find &amp; Share on GIPHY">
            <a:extLst>
              <a:ext uri="{FF2B5EF4-FFF2-40B4-BE49-F238E27FC236}">
                <a16:creationId xmlns:a16="http://schemas.microsoft.com/office/drawing/2014/main" id="{4E056E7E-D34E-6971-7387-8F62C9EA7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7081" y="1849968"/>
            <a:ext cx="2599765" cy="32880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4A2B02DB-C816-2000-26FF-C9203831D2C2}"/>
              </a:ext>
            </a:extLst>
          </p:cNvPr>
          <p:cNvSpPr txBox="1"/>
          <p:nvPr/>
        </p:nvSpPr>
        <p:spPr>
          <a:xfrm>
            <a:off x="1230779" y="1423250"/>
            <a:ext cx="7026302" cy="4431983"/>
          </a:xfrm>
          <a:prstGeom prst="rect">
            <a:avLst/>
          </a:prstGeom>
          <a:noFill/>
        </p:spPr>
        <p:txBody>
          <a:bodyPr wrap="square" rtlCol="0">
            <a:spAutoFit/>
          </a:bodyPr>
          <a:lstStyle/>
          <a:p>
            <a:pPr algn="just" rtl="1"/>
            <a:r>
              <a:rPr kumimoji="0" lang="ar-SA"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en-US"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ar-SA" sz="1600" b="0" i="0" u="sng" strike="noStrike" kern="1200" cap="none" spc="0" normalizeH="0" baseline="0" noProof="0" dirty="0">
                <a:ln>
                  <a:noFill/>
                </a:ln>
                <a:solidFill>
                  <a:prstClr val="black"/>
                </a:solidFill>
                <a:effectLst/>
                <a:highlight>
                  <a:srgbClr val="FFFF00"/>
                </a:highlight>
                <a:uLnTx/>
                <a:uFillTx/>
                <a:latin typeface="Calibri" panose="020F0502020204030204" pitchFamily="34" charset="0"/>
                <a:ea typeface="Times New Roman" panose="02020603050405020304" pitchFamily="18" charset="0"/>
                <a:cs typeface="Alexandria Medium"/>
              </a:rPr>
              <a:t>إن فكرة حقوق الإنسان ظهرت علي الصعيد الداخلي قبل الصعيد الدولي</a:t>
            </a:r>
            <a:r>
              <a:rPr kumimoji="0" lang="ar-SA"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وتطورت علي الصعيد الداخلي، وأصبحت مبادئ ضمن القوانين الداخلية العادية منها والدستورية وبعد تلك المرحلة من التطور علي الصعيد الداخلي للدول، دخلت حقوق الإنسان في مرحلة جديدة من مراحل تطورها وهي المرحلة الدولية، وهي المرحلة التي أصبحت فيها مواضيع حقوق الإنسان تأخذ طابعا دوليا بعد أن كانت مسألة داخلية بحتة .</a:t>
            </a:r>
            <a:endParaRPr kumimoji="0" lang="ar-EG"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algn="just" rtl="1"/>
            <a:r>
              <a:rPr kumimoji="0" lang="ar-EG"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rPr>
              <a:t> </a:t>
            </a:r>
            <a:r>
              <a:rPr kumimoji="0" lang="ar-SA" sz="20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rPr>
              <a:t>وإن الحق في الخصوصية وفق تطوره التاريخي مر بمحطتين رئيستين:</a:t>
            </a:r>
            <a:endPar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الأولى</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الاعتراف بالخصوصية كحق لحماية الافراد من </a:t>
            </a:r>
            <a:r>
              <a:rPr kumimoji="0" lang="ar-SA" sz="16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مظاهر الاعتداء المادي على حياتهم وممتلكاتهم</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وهي ما تعرف بالخصوصية المادية.</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والثانية</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a:t>
            </a:r>
            <a:r>
              <a:rPr kumimoji="0" lang="ar-SA" sz="16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انطواء الخصوصية على حماية القيم والعناصر المعنوية للشخص</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وهي ما عرف بالخصوصية المعنوية وفي نطاق المعنى الاخير، ولد مفهوم جديد للخصوصية ارتبط بأثر التقنية على الحياة الخاصة، تمثل بخصوصية المعلومات، أو حق الأفراد في السيطرة على المعلومات والبيانات الخاصة في مواجهة تحديات العصر الرقمي ( الحماية المعنوية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algn="just" rtl="1"/>
            <a:endParaRPr lang="en-US" dirty="0"/>
          </a:p>
        </p:txBody>
      </p:sp>
    </p:spTree>
    <p:extLst>
      <p:ext uri="{BB962C8B-B14F-4D97-AF65-F5344CB8AC3E}">
        <p14:creationId xmlns:p14="http://schemas.microsoft.com/office/powerpoint/2010/main" val="32869627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graphicFrame>
        <p:nvGraphicFramePr>
          <p:cNvPr id="11" name="Diagram 10">
            <a:extLst>
              <a:ext uri="{FF2B5EF4-FFF2-40B4-BE49-F238E27FC236}">
                <a16:creationId xmlns:a16="http://schemas.microsoft.com/office/drawing/2014/main" id="{00490211-4001-43B2-BD91-BCA962553869}"/>
              </a:ext>
            </a:extLst>
          </p:cNvPr>
          <p:cNvGraphicFramePr/>
          <p:nvPr>
            <p:extLst>
              <p:ext uri="{D42A27DB-BD31-4B8C-83A1-F6EECF244321}">
                <p14:modId xmlns:p14="http://schemas.microsoft.com/office/powerpoint/2010/main" val="3759742280"/>
              </p:ext>
            </p:extLst>
          </p:nvPr>
        </p:nvGraphicFramePr>
        <p:xfrm>
          <a:off x="2080694" y="1337511"/>
          <a:ext cx="7529782" cy="4461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374817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111860" y="1333508"/>
            <a:ext cx="3404163" cy="5476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 :</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403622" y="1798847"/>
            <a:ext cx="5398331" cy="3488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الدستور الأردني </a:t>
            </a:r>
            <a:r>
              <a:rPr lang="ar-EG" sz="1600" b="1" dirty="0">
                <a:solidFill>
                  <a:srgbClr val="FFFFFF"/>
                </a:solidFill>
                <a:latin typeface="Calibri" panose="020F0502020204030204" pitchFamily="34" charset="0"/>
                <a:ea typeface="Times New Roman" panose="02020603050405020304" pitchFamily="18" charset="0"/>
              </a:rPr>
              <a:t>لسنة 1952 </a:t>
            </a:r>
            <a:r>
              <a:rPr lang="ar-SA" sz="1600" b="1" dirty="0">
                <a:solidFill>
                  <a:srgbClr val="FFFFFF"/>
                </a:solidFill>
                <a:latin typeface="Calibri" panose="020F0502020204030204" pitchFamily="34" charset="0"/>
                <a:ea typeface="Times New Roman" panose="02020603050405020304" pitchFamily="18" charset="0"/>
              </a:rPr>
              <a:t>المعدل لسنة ٢٠١١م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دولة البحرين لعام ۱۹۷۳م والمعدل لسنة</a:t>
            </a:r>
            <a:r>
              <a:rPr lang="ar-EG" sz="1600" b="1" dirty="0">
                <a:solidFill>
                  <a:srgbClr val="FFFFFF"/>
                </a:solidFill>
                <a:latin typeface="Calibri" panose="020F0502020204030204" pitchFamily="34" charset="0"/>
                <a:ea typeface="Times New Roman" panose="02020603050405020304" pitchFamily="18" charset="0"/>
              </a:rPr>
              <a:t> 2018</a:t>
            </a:r>
            <a:r>
              <a:rPr lang="ar-SA" sz="1600" b="1" dirty="0">
                <a:solidFill>
                  <a:srgbClr val="FFFFFF"/>
                </a:solidFill>
                <a:latin typeface="Calibri" panose="020F0502020204030204" pitchFamily="34" charset="0"/>
                <a:ea typeface="Times New Roman" panose="02020603050405020304" pitchFamily="18" charset="0"/>
              </a:rPr>
              <a:t>م:</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الجزائر دستور لعام ١٩٩٦م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السودان لعام ٢٠٠٥م  :</a:t>
            </a:r>
            <a:endParaRPr lang="ar-EG" sz="1600" b="1" dirty="0">
              <a:solidFill>
                <a:srgbClr val="FFFFFF"/>
              </a:solidFill>
              <a:latin typeface="Calibri" panose="020F0502020204030204" pitchFamily="34" charset="0"/>
              <a:ea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rgbClr val="FFFFFF"/>
                </a:solidFill>
                <a:latin typeface="Calibri" panose="020F0502020204030204" pitchFamily="34" charset="0"/>
                <a:ea typeface="Calibri" panose="020F0502020204030204" pitchFamily="34" charset="0"/>
              </a:rPr>
              <a:t>النظام الأساسي للحكم في المملكة العربية السعودية لسنة 1412ه – 1992م:</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الدستور السوري لعام ۲۰۱۲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جمهورية الصومال:</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العراق لعام ٢٠٠٥م</a:t>
            </a:r>
            <a:r>
              <a:rPr lang="en-US" sz="1600" b="1" dirty="0">
                <a:solidFill>
                  <a:srgbClr val="FFFFFF"/>
                </a:solidFill>
                <a:latin typeface="Calibri" panose="020F0502020204030204" pitchFamily="34" charset="0"/>
                <a:ea typeface="Times New Roman" panose="02020603050405020304" pitchFamily="18" charset="0"/>
              </a:rPr>
              <a:t>:</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rgbClr val="FFFFFF"/>
                </a:solidFill>
                <a:latin typeface="Calibri" panose="020F0502020204030204" pitchFamily="34" charset="0"/>
                <a:ea typeface="Times New Roman" panose="02020603050405020304" pitchFamily="18" charset="0"/>
              </a:rPr>
              <a:t>دستور </a:t>
            </a:r>
            <a:r>
              <a:rPr lang="ar-SA" sz="1600" b="1" dirty="0">
                <a:solidFill>
                  <a:srgbClr val="FFFFFF"/>
                </a:solidFill>
                <a:latin typeface="Calibri" panose="020F0502020204030204" pitchFamily="34" charset="0"/>
                <a:ea typeface="Times New Roman" panose="02020603050405020304" pitchFamily="18" charset="0"/>
              </a:rPr>
              <a:t>المغرب عام 2011: </a:t>
            </a:r>
            <a:endParaRPr lang="en-US" sz="1600" b="1" dirty="0">
              <a:solidFill>
                <a:srgbClr val="FFFFFF"/>
              </a:solidFill>
              <a:latin typeface="Calibri" panose="020F0502020204030204" pitchFamily="34" charset="0"/>
              <a:ea typeface="Calibri" panose="020F0502020204030204" pitchFamily="34" charset="0"/>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6867747" y="3075909"/>
            <a:ext cx="3947419" cy="1790626"/>
            <a:chOff x="5095705" y="1791658"/>
            <a:chExt cx="3129736" cy="1790626"/>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5095705" y="1791658"/>
              <a:ext cx="3129736"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5155023" y="1868844"/>
              <a:ext cx="2954914"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kern="1200" dirty="0"/>
                <a:t>مدي إقرار الحق في الخصوصية في الدول العربية ( الحماية المادية)</a:t>
              </a:r>
              <a:endParaRPr lang="en-US" sz="2300" b="1" kern="1200" dirty="0"/>
            </a:p>
          </p:txBody>
        </p:sp>
      </p:grpSp>
    </p:spTree>
    <p:extLst>
      <p:ext uri="{BB962C8B-B14F-4D97-AF65-F5344CB8AC3E}">
        <p14:creationId xmlns:p14="http://schemas.microsoft.com/office/powerpoint/2010/main" val="15726736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534076" y="1345839"/>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629878" y="1944636"/>
            <a:ext cx="4882619" cy="3488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دولة الكويت لعام ١٩٦٢م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الدستور المصري سنة 2014 والمعدل سنة 2019:</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الدستور اليمني عام 2015:</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تونس لعام 2022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سلطنة عمان 1996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لبنان عام ١٩٤٣م والمعدل 2004:</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ليبيا عام 2011 والمعدل 2012:</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جمهورية موريتانيا لسنة 1991 :</a:t>
            </a:r>
            <a:endParaRPr lang="en-US" sz="1600" dirty="0">
              <a:solidFill>
                <a:schemeClr val="bg1"/>
              </a:solidFill>
              <a:latin typeface="Calibri" panose="020F0502020204030204" pitchFamily="34" charset="0"/>
              <a:ea typeface="Calibri" panose="020F0502020204030204" pitchFamily="34" charset="0"/>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6302289" y="3048255"/>
            <a:ext cx="4045777" cy="1867703"/>
            <a:chOff x="5165651" y="1904806"/>
            <a:chExt cx="3354234" cy="1867703"/>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5165651" y="1981883"/>
              <a:ext cx="3297102"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5237977" y="1904806"/>
              <a:ext cx="3281908"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rPr>
                <a:t>المحور الأول</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في الدول العربية ( الحماية المادية)</a:t>
              </a:r>
              <a:endParaRPr kumimoji="0" lang="en-US" sz="2300" b="1" i="0" u="none" strike="noStrike" kern="1200" cap="none" spc="0" normalizeH="0" baseline="0" noProof="0" dirty="0">
                <a:ln>
                  <a:noFill/>
                </a:ln>
                <a:solidFill>
                  <a:prstClr val="white"/>
                </a:solidFill>
                <a:effectLst/>
                <a:uLnTx/>
                <a:uFillTx/>
                <a:latin typeface="Calibri" panose="020F0502020204030204"/>
                <a:ea typeface="+mn-ea"/>
              </a:endParaRPr>
            </a:p>
          </p:txBody>
        </p:sp>
      </p:grpSp>
    </p:spTree>
    <p:extLst>
      <p:ext uri="{BB962C8B-B14F-4D97-AF65-F5344CB8AC3E}">
        <p14:creationId xmlns:p14="http://schemas.microsoft.com/office/powerpoint/2010/main" val="22806626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006" y="1669435"/>
            <a:ext cx="10101655"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104333" y="1807186"/>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4801873" y="2837477"/>
            <a:ext cx="6162121" cy="26832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1600" b="1" dirty="0">
                <a:solidFill>
                  <a:srgbClr val="C00000"/>
                </a:solidFill>
                <a:ea typeface="Times New Roman" panose="02020603050405020304" pitchFamily="18" charset="0"/>
              </a:rPr>
              <a:t>1. </a:t>
            </a:r>
            <a:r>
              <a:rPr lang="ar-SA" sz="1600" b="1" dirty="0">
                <a:solidFill>
                  <a:srgbClr val="C00000"/>
                </a:solidFill>
                <a:ea typeface="Times New Roman" panose="02020603050405020304" pitchFamily="18" charset="0"/>
              </a:rPr>
              <a:t>الإعلانات والاتفاقيات الدولية العالمية (الحماية المادية)</a:t>
            </a:r>
            <a:r>
              <a:rPr lang="ar-EG" sz="1600" b="1" dirty="0">
                <a:solidFill>
                  <a:srgbClr val="C00000"/>
                </a:solidFill>
                <a:ea typeface="Times New Roman" panose="02020603050405020304" pitchFamily="18" charset="0"/>
              </a:rPr>
              <a:t> :</a:t>
            </a:r>
            <a:endParaRPr lang="en-US" sz="1600" b="1" dirty="0">
              <a:solidFill>
                <a:schemeClr val="tx1"/>
              </a:solidFill>
              <a:ea typeface="Calibri" panose="020F0502020204030204" pitchFamily="34" charset="0"/>
            </a:endParaRPr>
          </a:p>
          <a:p>
            <a:pPr marL="228600" marR="0" algn="just" rtl="1">
              <a:lnSpc>
                <a:spcPct val="107000"/>
              </a:lnSpc>
              <a:spcBef>
                <a:spcPts val="0"/>
              </a:spcBef>
              <a:spcAft>
                <a:spcPts val="500"/>
              </a:spcAft>
            </a:pPr>
            <a:r>
              <a:rPr lang="ar-SA" sz="1600" b="1" dirty="0">
                <a:solidFill>
                  <a:schemeClr val="bg1"/>
                </a:solidFill>
                <a:ea typeface="Times New Roman" panose="02020603050405020304" pitchFamily="18" charset="0"/>
              </a:rPr>
              <a:t>            أولا: الإعلان العالمي لحقوق الإنسان.</a:t>
            </a:r>
            <a:endParaRPr lang="en-US" sz="1600" b="1" dirty="0">
              <a:solidFill>
                <a:schemeClr val="bg1"/>
              </a:solidFill>
              <a:ea typeface="Calibri" panose="020F0502020204030204" pitchFamily="34" charset="0"/>
            </a:endParaRPr>
          </a:p>
          <a:p>
            <a:pPr algn="just" rtl="1">
              <a:lnSpc>
                <a:spcPct val="107000"/>
              </a:lnSpc>
              <a:spcAft>
                <a:spcPts val="500"/>
              </a:spcAft>
            </a:pPr>
            <a:r>
              <a:rPr lang="ar-SA" sz="1600" b="1" dirty="0">
                <a:solidFill>
                  <a:schemeClr val="bg1"/>
                </a:solidFill>
                <a:ea typeface="Times New Roman" panose="02020603050405020304" pitchFamily="18" charset="0"/>
              </a:rPr>
              <a:t>                 ثانيا : الاتفاقية الدولية للحقوق المدنية و السياسية.</a:t>
            </a:r>
            <a:r>
              <a:rPr lang="ar-SA" sz="1600" b="1" dirty="0">
                <a:solidFill>
                  <a:schemeClr val="tx1"/>
                </a:solidFill>
                <a:ea typeface="Times New Roman" panose="02020603050405020304" pitchFamily="18" charset="0"/>
              </a:rPr>
              <a:t>  </a:t>
            </a:r>
            <a:endParaRPr lang="ar-EG" sz="1600" b="1" dirty="0">
              <a:solidFill>
                <a:schemeClr val="tx1"/>
              </a:solidFill>
              <a:ea typeface="Times New Roman" panose="02020603050405020304" pitchFamily="18" charset="0"/>
            </a:endParaRPr>
          </a:p>
          <a:p>
            <a:pPr algn="just" rtl="1">
              <a:lnSpc>
                <a:spcPct val="107000"/>
              </a:lnSpc>
              <a:spcAft>
                <a:spcPts val="500"/>
              </a:spcAft>
            </a:pPr>
            <a:r>
              <a:rPr lang="ar-SA" sz="1600" b="1" dirty="0">
                <a:solidFill>
                  <a:srgbClr val="C00000"/>
                </a:solidFill>
                <a:ea typeface="Times New Roman" panose="02020603050405020304" pitchFamily="18" charset="0"/>
              </a:rPr>
              <a:t>  </a:t>
            </a:r>
            <a:r>
              <a:rPr lang="ar-EG" sz="1600" b="1" dirty="0">
                <a:solidFill>
                  <a:srgbClr val="C00000"/>
                </a:solidFill>
                <a:ea typeface="Times New Roman" panose="02020603050405020304" pitchFamily="18" charset="0"/>
              </a:rPr>
              <a:t>2. المؤتمرات الدولية ( الحماية المادية ):</a:t>
            </a:r>
          </a:p>
          <a:p>
            <a:pPr marL="472440" marR="0" algn="just" rtl="1">
              <a:lnSpc>
                <a:spcPct val="107000"/>
              </a:lnSpc>
              <a:spcBef>
                <a:spcPts val="0"/>
              </a:spcBef>
              <a:spcAft>
                <a:spcPts val="500"/>
              </a:spcAft>
            </a:pPr>
            <a:r>
              <a:rPr lang="ar-EG" sz="1600" b="1" dirty="0">
                <a:solidFill>
                  <a:srgbClr val="C00000"/>
                </a:solidFill>
                <a:ea typeface="Times New Roman" panose="02020603050405020304" pitchFamily="18" charset="0"/>
              </a:rPr>
              <a:t>       </a:t>
            </a:r>
            <a:r>
              <a:rPr lang="ar-SA" sz="1600" dirty="0">
                <a:solidFill>
                  <a:schemeClr val="bg1"/>
                </a:solidFill>
                <a:latin typeface="Calibri" panose="020F0502020204030204" pitchFamily="34" charset="0"/>
                <a:ea typeface="Times New Roman" panose="02020603050405020304" pitchFamily="18" charset="0"/>
              </a:rPr>
              <a:t>أولا: المؤتمر الدولي لخبراء اليونسكو.</a:t>
            </a:r>
            <a:endParaRPr lang="ar-EG" sz="1600" dirty="0">
              <a:solidFill>
                <a:schemeClr val="bg1"/>
              </a:solidFill>
              <a:latin typeface="Calibri" panose="020F0502020204030204" pitchFamily="34" charset="0"/>
              <a:ea typeface="Calibri" panose="020F0502020204030204" pitchFamily="34" charset="0"/>
            </a:endParaRPr>
          </a:p>
          <a:p>
            <a:pPr marL="472440" marR="0" algn="just" rtl="1">
              <a:lnSpc>
                <a:spcPct val="107000"/>
              </a:lnSpc>
              <a:spcBef>
                <a:spcPts val="0"/>
              </a:spcBef>
              <a:spcAft>
                <a:spcPts val="500"/>
              </a:spcAft>
            </a:pPr>
            <a:r>
              <a:rPr lang="ar-EG" sz="1600" dirty="0">
                <a:solidFill>
                  <a:schemeClr val="bg1"/>
                </a:solidFill>
                <a:latin typeface="Calibri" panose="020F0502020204030204" pitchFamily="34" charset="0"/>
                <a:ea typeface="Calibri" panose="020F0502020204030204" pitchFamily="34" charset="0"/>
              </a:rPr>
              <a:t>      </a:t>
            </a:r>
            <a:r>
              <a:rPr lang="ar-SA" sz="1600" dirty="0">
                <a:solidFill>
                  <a:schemeClr val="bg1"/>
                </a:solidFill>
                <a:ea typeface="Times New Roman" panose="02020603050405020304" pitchFamily="18" charset="0"/>
              </a:rPr>
              <a:t>ثانيا: المؤتمر الدولي لحماية حقوق الإنسان في الإجراءات الجنائية.</a:t>
            </a:r>
            <a:r>
              <a:rPr lang="ar-EG" sz="1600" dirty="0">
                <a:solidFill>
                  <a:schemeClr val="bg1"/>
                </a:solidFill>
                <a:ea typeface="Times New Roman" panose="02020603050405020304" pitchFamily="18" charset="0"/>
              </a:rPr>
              <a:t>        </a:t>
            </a:r>
            <a:endParaRPr lang="ar-EG" sz="1600" b="1" dirty="0">
              <a:solidFill>
                <a:schemeClr val="bg1"/>
              </a:solidFill>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703262" y="2366942"/>
            <a:ext cx="4636874" cy="2189794"/>
            <a:chOff x="-3939726" y="2196589"/>
            <a:chExt cx="4636874" cy="2955658"/>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939726" y="2345552"/>
              <a:ext cx="4552840" cy="254071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935493" y="2196589"/>
              <a:ext cx="4632641" cy="295565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العالمي </a:t>
              </a:r>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36144878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304766" y="145407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646BD1E2-78CB-4936-BBD8-90CA74FDE5ED}"/>
              </a:ext>
            </a:extLst>
          </p:cNvPr>
          <p:cNvGrpSpPr/>
          <p:nvPr/>
        </p:nvGrpSpPr>
        <p:grpSpPr>
          <a:xfrm>
            <a:off x="7486765" y="1933270"/>
            <a:ext cx="3911994" cy="1495730"/>
            <a:chOff x="4856748" y="2056271"/>
            <a:chExt cx="3911994" cy="1495730"/>
          </a:xfrm>
          <a:scene3d>
            <a:camera prst="orthographicFront">
              <a:rot lat="0" lon="0" rev="0"/>
            </a:camera>
            <a:lightRig rig="contrasting" dir="t">
              <a:rot lat="0" lon="0" rev="1200000"/>
            </a:lightRig>
          </a:scene3d>
        </p:grpSpPr>
        <p:sp>
          <p:nvSpPr>
            <p:cNvPr id="11" name="Rectangle: Top Corners Rounded 10">
              <a:extLst>
                <a:ext uri="{FF2B5EF4-FFF2-40B4-BE49-F238E27FC236}">
                  <a16:creationId xmlns:a16="http://schemas.microsoft.com/office/drawing/2014/main" id="{2EBEAFDA-A3DC-4D15-A68C-C0B76B967000}"/>
                </a:ext>
              </a:extLst>
            </p:cNvPr>
            <p:cNvSpPr/>
            <p:nvPr/>
          </p:nvSpPr>
          <p:spPr>
            <a:xfrm rot="2400000">
              <a:off x="4856748" y="2056271"/>
              <a:ext cx="3911994" cy="139431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2" name="Rectangle: Top Corners Rounded 4">
              <a:extLst>
                <a:ext uri="{FF2B5EF4-FFF2-40B4-BE49-F238E27FC236}">
                  <a16:creationId xmlns:a16="http://schemas.microsoft.com/office/drawing/2014/main" id="{DAAF5B2B-3257-4734-A136-0288BF50A8FA}"/>
                </a:ext>
              </a:extLst>
            </p:cNvPr>
            <p:cNvSpPr txBox="1"/>
            <p:nvPr/>
          </p:nvSpPr>
          <p:spPr>
            <a:xfrm rot="2400000">
              <a:off x="5162323" y="2068238"/>
              <a:ext cx="3495445" cy="148376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المحور الأول</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في الدول العربية ( الحماية المادية)</a:t>
              </a:r>
              <a:endParaRPr kumimoji="0" lang="en-US" sz="2000" b="1" i="0" u="none" strike="noStrike" kern="1200" cap="none" spc="0" normalizeH="0" baseline="0" noProof="0" dirty="0">
                <a:ln>
                  <a:noFill/>
                </a:ln>
                <a:solidFill>
                  <a:prstClr val="white"/>
                </a:solidFill>
                <a:effectLst/>
                <a:uLnTx/>
                <a:uFillTx/>
                <a:latin typeface="Calibri" panose="020F0502020204030204"/>
                <a:ea typeface="+mn-ea"/>
              </a:endParaRPr>
            </a:p>
          </p:txBody>
        </p:sp>
      </p:grpSp>
      <p:pic>
        <p:nvPicPr>
          <p:cNvPr id="1026" name="Picture 2" descr="مرسومة باليد كتب الدستور مع مطرقة القانون تصميم Png التوازن, القانون,  المتجه, رمز PNG والمتجهات للتحميل مجانا">
            <a:extLst>
              <a:ext uri="{FF2B5EF4-FFF2-40B4-BE49-F238E27FC236}">
                <a16:creationId xmlns:a16="http://schemas.microsoft.com/office/drawing/2014/main" id="{29AF006D-36D9-4A17-8BAD-37A2205C9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685" y="1945412"/>
            <a:ext cx="4089200" cy="442677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1A413D-809A-44D8-E15E-CFC70D92BCC4}"/>
              </a:ext>
            </a:extLst>
          </p:cNvPr>
          <p:cNvSpPr txBox="1"/>
          <p:nvPr/>
        </p:nvSpPr>
        <p:spPr>
          <a:xfrm>
            <a:off x="5008407" y="3429000"/>
            <a:ext cx="4180416" cy="1477328"/>
          </a:xfrm>
          <a:prstGeom prst="rect">
            <a:avLst/>
          </a:prstGeom>
          <a:noFill/>
        </p:spPr>
        <p:txBody>
          <a:bodyPr wrap="square" rtlCol="0">
            <a:spAutoFit/>
          </a:bodyPr>
          <a:lstStyle/>
          <a:p>
            <a:pPr algn="just" rtl="1"/>
            <a:r>
              <a:rPr lang="ar-SA" sz="1800" dirty="0">
                <a:solidFill>
                  <a:srgbClr val="4A4A4A"/>
                </a:solidFill>
                <a:effectLst/>
                <a:latin typeface="Calibri" panose="020F0502020204030204" pitchFamily="34" charset="0"/>
                <a:ea typeface="Times New Roman" panose="02020603050405020304" pitchFamily="18" charset="0"/>
              </a:rPr>
              <a:t> </a:t>
            </a:r>
            <a:r>
              <a:rPr lang="en-US" sz="1800" dirty="0">
                <a:solidFill>
                  <a:srgbClr val="4A4A4A"/>
                </a:solidFill>
                <a:effectLst/>
                <a:latin typeface="Calibri" panose="020F0502020204030204" pitchFamily="34" charset="0"/>
                <a:ea typeface="Times New Roman" panose="02020603050405020304" pitchFamily="18" charset="0"/>
              </a:rPr>
              <a:t>         </a:t>
            </a:r>
            <a:r>
              <a:rPr lang="ar-SA" sz="1800" dirty="0">
                <a:solidFill>
                  <a:srgbClr val="4A4A4A"/>
                </a:solidFill>
                <a:effectLst/>
                <a:latin typeface="Calibri" panose="020F0502020204030204" pitchFamily="34" charset="0"/>
                <a:ea typeface="Times New Roman" panose="02020603050405020304" pitchFamily="18" charset="0"/>
              </a:rPr>
              <a:t>وجدت مؤخرا حماية ال</a:t>
            </a:r>
            <a:r>
              <a:rPr lang="ar-EG" sz="1800" dirty="0">
                <a:solidFill>
                  <a:srgbClr val="4A4A4A"/>
                </a:solidFill>
                <a:effectLst/>
                <a:latin typeface="Calibri" panose="020F0502020204030204" pitchFamily="34" charset="0"/>
                <a:ea typeface="Times New Roman" panose="02020603050405020304" pitchFamily="18" charset="0"/>
              </a:rPr>
              <a:t>خصوصية</a:t>
            </a:r>
            <a:r>
              <a:rPr lang="ar-SA" sz="1800" dirty="0">
                <a:solidFill>
                  <a:srgbClr val="4A4A4A"/>
                </a:solidFill>
                <a:effectLst/>
                <a:latin typeface="Calibri" panose="020F0502020204030204" pitchFamily="34" charset="0"/>
                <a:ea typeface="Times New Roman" panose="02020603050405020304" pitchFamily="18" charset="0"/>
              </a:rPr>
              <a:t> طريقها إلى الدساتير الحديثة في بعض الدول العربية، وامتدت هذه الحماية في بعض الدول إلي القانون المدني والقانون الجنائي.</a:t>
            </a:r>
            <a:endParaRPr lang="en-US" dirty="0"/>
          </a:p>
        </p:txBody>
      </p:sp>
    </p:spTree>
    <p:extLst>
      <p:ext uri="{BB962C8B-B14F-4D97-AF65-F5344CB8AC3E}">
        <p14:creationId xmlns:p14="http://schemas.microsoft.com/office/powerpoint/2010/main" val="19235434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050" name="Picture 2" descr="بالصور علم الاردن الجديد 2018 - عالم الصور">
            <a:extLst>
              <a:ext uri="{FF2B5EF4-FFF2-40B4-BE49-F238E27FC236}">
                <a16:creationId xmlns:a16="http://schemas.microsoft.com/office/drawing/2014/main" id="{B7B6CBE3-0938-4B95-9FC6-69F1BD3EB8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224" y="2807685"/>
            <a:ext cx="3141459" cy="19897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234351" y="1202588"/>
            <a:ext cx="9179496" cy="7279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3200" dirty="0">
                <a:solidFill>
                  <a:schemeClr val="bg1"/>
                </a:solidFill>
                <a:latin typeface="Calibri" panose="020F0502020204030204" pitchFamily="34" charset="0"/>
                <a:ea typeface="Times New Roman" panose="02020603050405020304" pitchFamily="18" charset="0"/>
              </a:rPr>
              <a:t>الدستور الأردني </a:t>
            </a:r>
            <a:r>
              <a:rPr lang="ar-EG" sz="3200" dirty="0">
                <a:solidFill>
                  <a:schemeClr val="bg1"/>
                </a:solidFill>
                <a:latin typeface="Calibri" panose="020F0502020204030204" pitchFamily="34" charset="0"/>
                <a:ea typeface="Times New Roman" panose="02020603050405020304" pitchFamily="18" charset="0"/>
              </a:rPr>
              <a:t>لسنة 1952 </a:t>
            </a:r>
            <a:r>
              <a:rPr lang="ar-SA" sz="3200" dirty="0">
                <a:solidFill>
                  <a:schemeClr val="bg1"/>
                </a:solidFill>
                <a:latin typeface="Calibri" panose="020F0502020204030204" pitchFamily="34" charset="0"/>
                <a:ea typeface="Times New Roman" panose="02020603050405020304" pitchFamily="18" charset="0"/>
              </a:rPr>
              <a:t>المعدل لسنة ٢٠١١م:</a:t>
            </a:r>
            <a:endParaRPr lang="en-US" sz="32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61E2A79-BB96-D23A-1C73-B7E5F4C783B5}"/>
              </a:ext>
            </a:extLst>
          </p:cNvPr>
          <p:cNvSpPr txBox="1"/>
          <p:nvPr/>
        </p:nvSpPr>
        <p:spPr>
          <a:xfrm>
            <a:off x="4292683" y="2005136"/>
            <a:ext cx="6110273" cy="3594830"/>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800" b="1" u="sng" dirty="0">
                <a:effectLst/>
                <a:latin typeface="Calibri" panose="020F0502020204030204" pitchFamily="34" charset="0"/>
                <a:ea typeface="Times New Roman" panose="02020603050405020304" pitchFamily="18" charset="0"/>
              </a:rPr>
              <a:t>الدستور الأردني </a:t>
            </a:r>
            <a:r>
              <a:rPr lang="ar-EG" sz="1800" b="1" u="sng" dirty="0">
                <a:effectLst/>
                <a:latin typeface="Calibri" panose="020F0502020204030204" pitchFamily="34" charset="0"/>
                <a:ea typeface="Times New Roman" panose="02020603050405020304" pitchFamily="18" charset="0"/>
              </a:rPr>
              <a:t>لسنة 1952 </a:t>
            </a:r>
            <a:r>
              <a:rPr lang="ar-SA" sz="1800" b="1" u="sng" dirty="0">
                <a:effectLst/>
                <a:latin typeface="Calibri" panose="020F0502020204030204" pitchFamily="34" charset="0"/>
                <a:ea typeface="Times New Roman" panose="02020603050405020304" pitchFamily="18" charset="0"/>
              </a:rPr>
              <a:t>المعدل لسنة ٢٠١١م  :</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u="sng" dirty="0">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800" dirty="0">
                <a:effectLst/>
                <a:highlight>
                  <a:srgbClr val="FFFF00"/>
                </a:highlight>
                <a:latin typeface="Calibri" panose="020F0502020204030204" pitchFamily="34" charset="0"/>
                <a:ea typeface="Times New Roman" panose="02020603050405020304" pitchFamily="18" charset="0"/>
              </a:rPr>
              <a:t>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a:t>
            </a:r>
            <a:r>
              <a:rPr lang="ar-EG" dirty="0">
                <a:latin typeface="Calibri" panose="020F0502020204030204" pitchFamily="34" charset="0"/>
                <a:ea typeface="Times New Roman" panose="02020603050405020304" pitchFamily="18" charset="0"/>
              </a:rPr>
              <a:t> 7:</a:t>
            </a:r>
            <a:r>
              <a:rPr lang="ar-SA" sz="1800" dirty="0">
                <a:effectLst/>
                <a:latin typeface="Calibri" panose="020F0502020204030204" pitchFamily="34" charset="0"/>
                <a:ea typeface="Times New Roman" panose="02020603050405020304" pitchFamily="18" charset="0"/>
              </a:rPr>
              <a:t> كل اعتداء على الحقوق والحريات العامة، أو حرمة الحياة الخاصة للأردنيين جريمة يعاقب عليها القانون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 ١٠:  للمساكن حرمة، فلا يجوز دخولها إلا في الأحوال المبينة في القانون، وبالكيفية المنصوص عليها فيه.</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 ۱۸: تعتبر جميع المراسلات البريدية، والبرقية، والمخاطبات الهاتفية سرية فلا تخضع للمراقبة، أو الإطلاع، أو التوقيف، أو المصادرة إلا بأمر قضائي وفق أحكام القانون .</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036801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39070" y="1544865"/>
            <a:ext cx="11637030" cy="487389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علم البحرين - ويكيبيديا">
            <a:extLst>
              <a:ext uri="{FF2B5EF4-FFF2-40B4-BE49-F238E27FC236}">
                <a16:creationId xmlns:a16="http://schemas.microsoft.com/office/drawing/2014/main" id="{6C0A04E9-5148-4FE3-B671-B78E1C5D1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02" y="2796719"/>
            <a:ext cx="3022196" cy="28274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900518" y="1207491"/>
            <a:ext cx="8124278" cy="64966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400" b="1" dirty="0">
                <a:solidFill>
                  <a:schemeClr val="bg1"/>
                </a:solidFill>
                <a:latin typeface="Calibri" panose="020F0502020204030204" pitchFamily="34" charset="0"/>
                <a:ea typeface="Times New Roman" panose="02020603050405020304" pitchFamily="18" charset="0"/>
              </a:rPr>
              <a:t>دستور دولة البحرين لعا</a:t>
            </a:r>
            <a:r>
              <a:rPr lang="ar-EG" sz="2400" b="1" dirty="0">
                <a:solidFill>
                  <a:schemeClr val="bg1"/>
                </a:solidFill>
                <a:latin typeface="Calibri" panose="020F0502020204030204" pitchFamily="34" charset="0"/>
                <a:ea typeface="Times New Roman" panose="02020603050405020304" pitchFamily="18" charset="0"/>
              </a:rPr>
              <a:t>م 1973</a:t>
            </a:r>
            <a:r>
              <a:rPr lang="ar-SA" sz="2400" b="1" dirty="0">
                <a:solidFill>
                  <a:schemeClr val="bg1"/>
                </a:solidFill>
                <a:latin typeface="Calibri" panose="020F0502020204030204" pitchFamily="34" charset="0"/>
                <a:ea typeface="Times New Roman" panose="02020603050405020304" pitchFamily="18" charset="0"/>
              </a:rPr>
              <a:t>م والمعدل لسنة 2018م:</a:t>
            </a:r>
            <a:endParaRPr lang="en-US" sz="24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2C579B13-B322-8313-7E40-70C13CA66876}"/>
              </a:ext>
            </a:extLst>
          </p:cNvPr>
          <p:cNvSpPr txBox="1"/>
          <p:nvPr/>
        </p:nvSpPr>
        <p:spPr>
          <a:xfrm>
            <a:off x="3873730" y="2002105"/>
            <a:ext cx="7979200" cy="4416658"/>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600" b="1" u="sng" dirty="0">
                <a:solidFill>
                  <a:srgbClr val="4A4A4A"/>
                </a:solidFill>
                <a:effectLst/>
                <a:latin typeface="Calibri" panose="020F0502020204030204" pitchFamily="34" charset="0"/>
                <a:ea typeface="Times New Roman" panose="02020603050405020304" pitchFamily="18" charset="0"/>
              </a:rPr>
              <a:t>دستور دولة البحرين لعام ۱۹۷۳م والمعدل لسنة 2018م:</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٢٥ </a:t>
            </a:r>
            <a:r>
              <a:rPr lang="en-US" sz="1600" dirty="0">
                <a:solidFill>
                  <a:srgbClr val="4A4A4A"/>
                </a:solidFill>
                <a:effectLst/>
                <a:latin typeface="Calibri" panose="020F0502020204030204" pitchFamily="34" charset="0"/>
                <a:ea typeface="Times New Roman" panose="02020603050405020304" pitchFamily="18" charset="0"/>
              </a:rPr>
              <a:t>:</a:t>
            </a:r>
            <a:r>
              <a:rPr lang="ar-SA" sz="1600" dirty="0">
                <a:solidFill>
                  <a:srgbClr val="4A4A4A"/>
                </a:solidFill>
                <a:effectLst/>
                <a:latin typeface="Calibri" panose="020F0502020204030204" pitchFamily="34" charset="0"/>
                <a:ea typeface="Times New Roman" panose="02020603050405020304" pitchFamily="18" charset="0"/>
              </a:rPr>
              <a:t> للمسكن حرمة</a:t>
            </a:r>
            <a:r>
              <a:rPr lang="ar-EG" sz="1600" dirty="0">
                <a:solidFill>
                  <a:srgbClr val="4A4A4A"/>
                </a:solidFill>
                <a:effectLst/>
                <a:latin typeface="Calibri" panose="020F0502020204030204" pitchFamily="34" charset="0"/>
                <a:ea typeface="Times New Roman" panose="02020603050405020304" pitchFamily="18" charset="0"/>
              </a:rPr>
              <a:t>،</a:t>
            </a:r>
            <a:r>
              <a:rPr lang="ar-SA" sz="1600" dirty="0">
                <a:solidFill>
                  <a:srgbClr val="4A4A4A"/>
                </a:solidFill>
                <a:effectLst/>
                <a:latin typeface="Calibri" panose="020F0502020204030204" pitchFamily="34" charset="0"/>
                <a:ea typeface="Times New Roman" panose="02020603050405020304" pitchFamily="18" charset="0"/>
              </a:rPr>
              <a:t> فلا يجوز دخوله أو تفتيشه بغير إذن أهله إلا استثناء في حالات الضرورة القصوى التي يعينها القانون، وبالكيفية المنصوص عليها فيه.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٢٦ : حرية المراسلة البريدية، والبرقية والهاتفية مصونة، وسريتها مكفولة، فلا يجوز مراقبة المراسلات أو إفشاء سريتها إلا في الضرورات التي ببنيها القانون، ووفقا للإجراءات والضمانات المنصوص عليها فيه.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6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والدليل إنطواء بعض الدساتير العربية على إقرار الحقين معا – الحرية الشخصية، والحق في الخصوصية.</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341419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1976" y="1255059"/>
            <a:ext cx="10954124" cy="484246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ملف:Flag of Algeria.svg - ويكيبيديا‬‎">
            <a:extLst>
              <a:ext uri="{FF2B5EF4-FFF2-40B4-BE49-F238E27FC236}">
                <a16:creationId xmlns:a16="http://schemas.microsoft.com/office/drawing/2014/main" id="{AA41FD09-D973-42EA-B385-CBA4BC3DE0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056" y="1883454"/>
            <a:ext cx="3138274" cy="35557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498058" y="240043"/>
            <a:ext cx="5428966" cy="83027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ar-SA" sz="3200" b="1" dirty="0">
                <a:solidFill>
                  <a:schemeClr val="bg1"/>
                </a:solidFill>
                <a:latin typeface="Calibri" panose="020F0502020204030204" pitchFamily="34" charset="0"/>
                <a:ea typeface="Times New Roman" panose="02020603050405020304" pitchFamily="18" charset="0"/>
              </a:rPr>
              <a:t>دستور</a:t>
            </a:r>
            <a:r>
              <a:rPr lang="ar-EG" sz="3200" b="1" dirty="0">
                <a:solidFill>
                  <a:schemeClr val="bg1"/>
                </a:solidFill>
                <a:latin typeface="Calibri" panose="020F0502020204030204" pitchFamily="34" charset="0"/>
                <a:ea typeface="Times New Roman" panose="02020603050405020304" pitchFamily="18" charset="0"/>
              </a:rPr>
              <a:t> الجزائر</a:t>
            </a:r>
            <a:r>
              <a:rPr lang="ar-SA" sz="3200" b="1" dirty="0">
                <a:solidFill>
                  <a:schemeClr val="bg1"/>
                </a:solidFill>
                <a:latin typeface="Calibri" panose="020F0502020204030204" pitchFamily="34" charset="0"/>
                <a:ea typeface="Times New Roman" panose="02020603050405020304" pitchFamily="18" charset="0"/>
              </a:rPr>
              <a:t> لعام ١٩٩٦م :</a:t>
            </a:r>
            <a:endParaRPr lang="en-US" sz="2400"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50A97055-7527-FEDF-1935-F3FB338E459D}"/>
              </a:ext>
            </a:extLst>
          </p:cNvPr>
          <p:cNvSpPr txBox="1"/>
          <p:nvPr/>
        </p:nvSpPr>
        <p:spPr>
          <a:xfrm>
            <a:off x="3598330" y="1392578"/>
            <a:ext cx="8330404" cy="4704942"/>
          </a:xfrm>
          <a:prstGeom prst="rect">
            <a:avLst/>
          </a:prstGeom>
          <a:noFill/>
        </p:spPr>
        <p:txBody>
          <a:bodyPr wrap="square" rtlCol="0">
            <a:spAutoFit/>
          </a:bodyPr>
          <a:lstStyle/>
          <a:p>
            <a:pPr marL="4572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6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٣٩: لا يجوز انتهاك حرمة حياة </a:t>
            </a: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المواطن</a:t>
            </a:r>
            <a:r>
              <a:rPr lang="ar-SA" sz="1600" dirty="0">
                <a:solidFill>
                  <a:srgbClr val="4A4A4A"/>
                </a:solidFill>
                <a:effectLst/>
                <a:latin typeface="Calibri" panose="020F0502020204030204" pitchFamily="34" charset="0"/>
                <a:ea typeface="Times New Roman" panose="02020603050405020304" pitchFamily="18" charset="0"/>
              </a:rPr>
              <a:t> الخاصة، وحرمة شرفه، ويحميهما القانون.</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سرية المراسلات والاتصالات الخاصة بكل أشكالها مضمونة.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٤٠: تضمن الدّولة عدم انتهاك حرمة المسكن. فلا تفتيش إلا بمقتضى القانون، وفي إطار احترامه ولا تفتيش إلا بأمر مكتوب صادر عن السلطة القضائية المختصة.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ونحن نؤيد الرأي القائل بأن الدستور الجزائري </a:t>
            </a: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لم يقصد باستخدامه لفظ مواطن الوارد في نص المادة (39) من الدستور الجزائري  أن يقتصر الحماية علي مواطنيه، دون الأجانب</a:t>
            </a:r>
            <a:r>
              <a:rPr lang="ar-SA" sz="1600" dirty="0">
                <a:solidFill>
                  <a:srgbClr val="4A4A4A"/>
                </a:solidFill>
                <a:effectLst/>
                <a:latin typeface="Calibri" panose="020F0502020204030204" pitchFamily="34" charset="0"/>
                <a:ea typeface="Times New Roman" panose="02020603050405020304" pitchFamily="18" charset="0"/>
              </a:rPr>
              <a:t> فمثل هذا الفهم لا يستقيم البتة بل ويتناقض مع ما هو مقرر من التزام الدولة بحماية كل من يقيم علي أرضها دون تمييز بين مواطنين وأجانب. وكل ما هنالك أن المشرع أراد بهذا اللفظ، أن يشير إلي الوضع الغالب في الحياة العملية، دون أن يقصد استبعاد الحماية بالنسبة للأجانب المقيمين علي أرض الجزائر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algn="r" rtl="1"/>
            <a:r>
              <a:rPr lang="ar-SA" sz="1600" dirty="0">
                <a:solidFill>
                  <a:srgbClr val="4A4A4A"/>
                </a:solidFill>
                <a:effectLst/>
                <a:ea typeface="Times New Roman" panose="02020603050405020304" pitchFamily="18" charset="0"/>
              </a:rPr>
              <a:t>       ولكننا نوصي المشرع بالتعديل بالنص صراحة علي الحق في الخصوصية مع استبدال لفظ "مواطن " بكلمة " شخص "؛ لأن ذلك أقرب إلي الصواب، وتأسيا بالدساتير الأخرى السابق الإشارة إليها</a:t>
            </a:r>
            <a:r>
              <a:rPr lang="en-US" sz="1600" dirty="0">
                <a:solidFill>
                  <a:srgbClr val="4A4A4A"/>
                </a:solidFill>
                <a:ea typeface="Times New Roman" panose="02020603050405020304" pitchFamily="18" charset="0"/>
              </a:rPr>
              <a:t>. </a:t>
            </a:r>
            <a:endParaRPr lang="en-US" sz="1600" dirty="0"/>
          </a:p>
        </p:txBody>
      </p:sp>
    </p:spTree>
    <p:extLst>
      <p:ext uri="{BB962C8B-B14F-4D97-AF65-F5344CB8AC3E}">
        <p14:creationId xmlns:p14="http://schemas.microsoft.com/office/powerpoint/2010/main" val="2902156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57954" y="1161429"/>
            <a:ext cx="9905882" cy="488078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1026" name="Picture 2" descr="‫علم السودان - ويكيبيديا‬‎">
            <a:extLst>
              <a:ext uri="{FF2B5EF4-FFF2-40B4-BE49-F238E27FC236}">
                <a16:creationId xmlns:a16="http://schemas.microsoft.com/office/drawing/2014/main" id="{8CCC8789-58BC-42F8-BB2F-3916F3664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0084" y="2612653"/>
            <a:ext cx="3294998" cy="26787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448501" y="1604352"/>
            <a:ext cx="3294998" cy="56537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16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دستور السودان لعام 2005م</a:t>
            </a:r>
            <a:r>
              <a:rPr kumimoji="0" lang="ar-SA" sz="16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3D89E7C3-A0F3-AB1A-9527-9A628D9432A7}"/>
              </a:ext>
            </a:extLst>
          </p:cNvPr>
          <p:cNvSpPr txBox="1"/>
          <p:nvPr/>
        </p:nvSpPr>
        <p:spPr>
          <a:xfrm>
            <a:off x="5746377" y="2714024"/>
            <a:ext cx="4523886" cy="2380011"/>
          </a:xfrm>
          <a:prstGeom prst="rect">
            <a:avLst/>
          </a:prstGeom>
          <a:noFill/>
        </p:spPr>
        <p:txBody>
          <a:bodyPr wrap="square" rtlCol="0">
            <a:spAutoFit/>
          </a:bodyPr>
          <a:lstStyle/>
          <a:p>
            <a:pPr marL="4572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ar-EG" sz="1600" dirty="0">
              <a:solidFill>
                <a:srgbClr val="4A4A4A"/>
              </a:solidFill>
              <a:effectLst/>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b="1" dirty="0">
                <a:solidFill>
                  <a:srgbClr val="4A4A4A"/>
                </a:solidFill>
                <a:effectLst/>
                <a:latin typeface="Calibri" panose="020F0502020204030204" pitchFamily="34" charset="0"/>
                <a:ea typeface="Times New Roman" panose="02020603050405020304" pitchFamily="18" charset="0"/>
              </a:rPr>
              <a:t>الخصوصية</a:t>
            </a:r>
            <a:r>
              <a:rPr lang="en-US" sz="1600" b="1" dirty="0">
                <a:solidFill>
                  <a:srgbClr val="4A4A4A"/>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٣٧: لا يجوز انتهاك خصوصية أي شخص، ولا يجوز التدخل في الحياة الخاصة أو الأسرية لأي شخص في مسكنه، أو في مراسلاته، إلا وفقا للقانون.</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636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3" y="1191332"/>
            <a:ext cx="10574611" cy="464115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cdn.britannica.com/79/5779-004-DC479508/Flag-Saudi...">
            <a:extLst>
              <a:ext uri="{FF2B5EF4-FFF2-40B4-BE49-F238E27FC236}">
                <a16:creationId xmlns:a16="http://schemas.microsoft.com/office/drawing/2014/main" id="{CBFA136B-8004-46A9-A01E-04D2AB147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041" y="1972235"/>
            <a:ext cx="2789378" cy="24874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2259106" y="759037"/>
            <a:ext cx="7401326" cy="5862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النظام الأساسي للحكم في المملكة العربية السعودية لسنة 1412ه- 1992م:</a:t>
            </a:r>
            <a:endParaRPr lang="en-US" sz="16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DDC0E04E-25AC-6BB3-67B8-E2CB73975A55}"/>
              </a:ext>
            </a:extLst>
          </p:cNvPr>
          <p:cNvSpPr txBox="1"/>
          <p:nvPr/>
        </p:nvSpPr>
        <p:spPr>
          <a:xfrm>
            <a:off x="4184236" y="1748094"/>
            <a:ext cx="6069106" cy="375552"/>
          </a:xfrm>
          <a:prstGeom prst="rect">
            <a:avLst/>
          </a:prstGeom>
          <a:noFill/>
        </p:spPr>
        <p:txBody>
          <a:bodyPr wrap="square" rtlCol="0">
            <a:spAutoFit/>
          </a:bodyPr>
          <a:lstStyle/>
          <a:p>
            <a:pPr marL="0" marR="0" algn="just" rtl="1">
              <a:lnSpc>
                <a:spcPct val="107000"/>
              </a:lnSpc>
              <a:spcBef>
                <a:spcPts val="0"/>
              </a:spcBef>
              <a:spcAft>
                <a:spcPts val="500"/>
              </a:spcAft>
            </a:pPr>
            <a:r>
              <a:rPr lang="en-US" sz="1800" dirty="0">
                <a:solidFill>
                  <a:srgbClr val="4A4A4A"/>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6AE25BC4-4D4C-43BD-009E-96D483A76F59}"/>
              </a:ext>
            </a:extLst>
          </p:cNvPr>
          <p:cNvSpPr txBox="1"/>
          <p:nvPr/>
        </p:nvSpPr>
        <p:spPr>
          <a:xfrm>
            <a:off x="4004616" y="1496766"/>
            <a:ext cx="7564805" cy="4352538"/>
          </a:xfrm>
          <a:prstGeom prst="rect">
            <a:avLst/>
          </a:prstGeom>
          <a:noFill/>
        </p:spPr>
        <p:txBody>
          <a:bodyPr wrap="square" rtlCol="0">
            <a:spAutoFit/>
          </a:bodyPr>
          <a:lstStyle/>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المادة 37:</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للمساكن حرمتها، ولا يجوز دخولها بغير إذن صاحبها ولا تفتيشها إلاّ في الحالات التي يبينها النظام.</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المادة 40:</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المراسلات البرقية والبريدية والمخابرات الهاتفية وغيرها من وسائل الاتصال مصونة ولا يجوز مصادرتها أو تأخيرها أو الاطِّلاع عليها أو الاستماع إليها إلا في الحالات التي يبينها النظام</a:t>
            </a:r>
            <a:r>
              <a:rPr kumimoji="0" lang="en-US"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2286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highlight>
                  <a:srgbClr val="FFFF00"/>
                </a:highlight>
                <a:uLnTx/>
                <a:uFillTx/>
                <a:latin typeface="Calibri" panose="020F0502020204030204" pitchFamily="34" charset="0"/>
                <a:ea typeface="Times New Roman" panose="02020603050405020304" pitchFamily="18" charset="0"/>
                <a:cs typeface="Alexandria Medium"/>
              </a:rPr>
              <a:t>ونحن نري بأنه كان يجدر  بالمشرع الدستوري السعودي ما كان بحاجة إلي إيراد مثل هذه التطبيقات، خصوصا وأنها لا تشمل كل عناصر الخصوصية، وكان يلزم عليه النص صراحة علي الحق في الخصوصية.</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Alexandria Medium"/>
              </a:rPr>
              <a:t>        وبالرغم من أنه استخدم مبدأ الحرية الشخصية أساسا لإقرار الحق في الخصوصية في بعض تطبيقاته (أوسع من المظاهر المادية)، إلا أن هذا لا يعني </a:t>
            </a:r>
            <a:r>
              <a:rPr kumimoji="0" lang="ar-SA" sz="1600" b="0" i="0" u="none" strike="noStrike" kern="1200" cap="none" spc="0" normalizeH="0" baseline="0" noProof="0" dirty="0">
                <a:ln>
                  <a:noFill/>
                </a:ln>
                <a:solidFill>
                  <a:srgbClr val="000000"/>
                </a:solidFill>
                <a:effectLst/>
                <a:highlight>
                  <a:srgbClr val="FFFF00"/>
                </a:highlight>
                <a:uLnTx/>
                <a:uFillTx/>
                <a:latin typeface="Calibri" panose="020F0502020204030204" pitchFamily="34" charset="0"/>
                <a:ea typeface="Times New Roman" panose="02020603050405020304" pitchFamily="18" charset="0"/>
                <a:cs typeface="Alexandria Medium"/>
              </a:rPr>
              <a:t>أن إقرار الحرية الشخصية يغني عن إقرار مبدأ حماية الخصوصية</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Alexandria Medium"/>
              </a:rPr>
              <a:t> والدليل إنطواء بعض الدساتير العربية على إقرار الحقين معا الحرية الشخصية، والحق في الخصوصية.</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spTree>
    <p:extLst>
      <p:ext uri="{BB962C8B-B14F-4D97-AF65-F5344CB8AC3E}">
        <p14:creationId xmlns:p14="http://schemas.microsoft.com/office/powerpoint/2010/main" val="30312670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0" name="Picture 2" descr="cdn.britannica.com/50/4550-004-7B368E09/Flag-Syria...">
            <a:extLst>
              <a:ext uri="{FF2B5EF4-FFF2-40B4-BE49-F238E27FC236}">
                <a16:creationId xmlns:a16="http://schemas.microsoft.com/office/drawing/2014/main" id="{1F8E893B-587D-4061-AF73-2312AEB75F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6" y="1753073"/>
            <a:ext cx="2105024" cy="39463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702424" y="774150"/>
            <a:ext cx="5075657" cy="5027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Alexandria Medium" pitchFamily="2" charset="-78"/>
                <a:ea typeface="Times New Roman" panose="02020603050405020304" pitchFamily="18" charset="0"/>
                <a:cs typeface="Alexandria Medium" pitchFamily="2" charset="-78"/>
              </a:rPr>
              <a:t>الدستور السوري لعام ۲۰۱۲ :</a:t>
            </a:r>
            <a:endParaRPr lang="en-US" sz="2000" dirty="0">
              <a:solidFill>
                <a:schemeClr val="bg1"/>
              </a:solidFill>
              <a:latin typeface="Alexandria Medium" pitchFamily="2" charset="-78"/>
              <a:ea typeface="Calibri" panose="020F0502020204030204" pitchFamily="34" charset="0"/>
              <a:cs typeface="Alexandria Medium" pitchFamily="2" charset="-78"/>
            </a:endParaRPr>
          </a:p>
        </p:txBody>
      </p:sp>
      <p:sp>
        <p:nvSpPr>
          <p:cNvPr id="6" name="TextBox 5">
            <a:extLst>
              <a:ext uri="{FF2B5EF4-FFF2-40B4-BE49-F238E27FC236}">
                <a16:creationId xmlns:a16="http://schemas.microsoft.com/office/drawing/2014/main" id="{E0D0919B-041A-B62C-1B02-F2884B967B20}"/>
              </a:ext>
            </a:extLst>
          </p:cNvPr>
          <p:cNvSpPr txBox="1"/>
          <p:nvPr/>
        </p:nvSpPr>
        <p:spPr>
          <a:xfrm>
            <a:off x="3652770" y="2246910"/>
            <a:ext cx="6696634" cy="3066224"/>
          </a:xfrm>
          <a:prstGeom prst="rect">
            <a:avLst/>
          </a:prstGeom>
          <a:noFill/>
        </p:spPr>
        <p:txBody>
          <a:bodyPr wrap="square" rtlCol="0">
            <a:spAutoFit/>
          </a:bodyPr>
          <a:lstStyle/>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4A4A4A"/>
                </a:solidFill>
                <a:effectLst/>
                <a:latin typeface="Calibri" panose="020F0502020204030204" pitchFamily="34" charset="0"/>
                <a:ea typeface="Times New Roman" panose="02020603050405020304" pitchFamily="18" charset="0"/>
              </a:rPr>
              <a:t>المادة ٣٦ : </a:t>
            </a:r>
            <a:endParaRPr lang="en-US" sz="14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800" dirty="0">
                <a:solidFill>
                  <a:srgbClr val="4A4A4A"/>
                </a:solidFill>
                <a:effectLst/>
                <a:latin typeface="Calibri" panose="020F0502020204030204" pitchFamily="34" charset="0"/>
                <a:ea typeface="Times New Roman" panose="02020603050405020304" pitchFamily="18" charset="0"/>
              </a:rPr>
              <a:t>للحياة الخاصة حرمة يحميها القانون.</a:t>
            </a:r>
            <a:endParaRPr lang="en-US" sz="14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800" dirty="0">
                <a:solidFill>
                  <a:srgbClr val="4A4A4A"/>
                </a:solidFill>
                <a:effectLst/>
                <a:latin typeface="Calibri" panose="020F0502020204030204" pitchFamily="34" charset="0"/>
                <a:ea typeface="Times New Roman" panose="02020603050405020304" pitchFamily="18" charset="0"/>
              </a:rPr>
              <a:t>المساكن مصونة لا يجوز دخولها أو تفتيشها إلا بأمر من الجهة القضائية المختصة وفي الأحوال المبينة في القانون.</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4A4A4A"/>
                </a:solidFill>
                <a:effectLst/>
                <a:latin typeface="Calibri" panose="020F0502020204030204" pitchFamily="34" charset="0"/>
                <a:ea typeface="Times New Roman" panose="02020603050405020304" pitchFamily="18" charset="0"/>
              </a:rPr>
              <a:t>المادة ٣٧:</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4A4A4A"/>
                </a:solidFill>
                <a:effectLst/>
                <a:latin typeface="Calibri" panose="020F0502020204030204" pitchFamily="34" charset="0"/>
                <a:ea typeface="Times New Roman" panose="02020603050405020304" pitchFamily="18" charset="0"/>
              </a:rPr>
              <a:t>سرية المراسلات البريدية والاتصالات السلكية واللاسلكية وغيرها مكفولة وفق القانون</a:t>
            </a:r>
            <a:r>
              <a:rPr lang="en-US" sz="1800" dirty="0">
                <a:solidFill>
                  <a:srgbClr val="4A4A4A"/>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8794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688" y="992493"/>
            <a:ext cx="11805771" cy="525887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pload.wikimedia.org/wikipedia/commons/thumb/a/a0/...">
            <a:extLst>
              <a:ext uri="{FF2B5EF4-FFF2-40B4-BE49-F238E27FC236}">
                <a16:creationId xmlns:a16="http://schemas.microsoft.com/office/drawing/2014/main" id="{FA48C8A0-48D6-40B8-A6E6-688F873B1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622" y="3308956"/>
            <a:ext cx="2757340" cy="17697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197360" y="305099"/>
            <a:ext cx="6735533" cy="5565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EG" sz="2800" b="1" dirty="0">
                <a:solidFill>
                  <a:schemeClr val="bg1"/>
                </a:solidFill>
                <a:latin typeface="Calibri" panose="020F0502020204030204" pitchFamily="34" charset="0"/>
                <a:ea typeface="Times New Roman" panose="02020603050405020304" pitchFamily="18" charset="0"/>
              </a:rPr>
              <a:t>دستور جمهورية الصومال لسنة 1960</a:t>
            </a:r>
            <a:r>
              <a:rPr lang="ar-SA" sz="2800" b="1" dirty="0">
                <a:solidFill>
                  <a:schemeClr val="bg1"/>
                </a:solidFill>
                <a:latin typeface="Calibri" panose="020F0502020204030204" pitchFamily="34" charset="0"/>
                <a:ea typeface="Times New Roman" panose="02020603050405020304" pitchFamily="18" charset="0"/>
              </a:rPr>
              <a:t> :</a:t>
            </a:r>
            <a:endParaRPr lang="en-US" sz="20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C1D856C0-6D26-B419-E199-DBEE5E194732}"/>
              </a:ext>
            </a:extLst>
          </p:cNvPr>
          <p:cNvSpPr txBox="1"/>
          <p:nvPr/>
        </p:nvSpPr>
        <p:spPr>
          <a:xfrm>
            <a:off x="215900" y="992493"/>
            <a:ext cx="11714491" cy="5258876"/>
          </a:xfrm>
          <a:prstGeom prst="rect">
            <a:avLst/>
          </a:prstGeom>
          <a:noFill/>
        </p:spPr>
        <p:txBody>
          <a:bodyPr wrap="square" rtlCol="0">
            <a:spAutoFit/>
          </a:bodyPr>
          <a:lstStyle/>
          <a:p>
            <a:pPr marR="0" lvl="0" algn="just" rtl="1">
              <a:lnSpc>
                <a:spcPct val="107000"/>
              </a:lnSpc>
              <a:spcBef>
                <a:spcPts val="0"/>
              </a:spcBef>
              <a:spcAft>
                <a:spcPts val="500"/>
              </a:spcAft>
            </a:pPr>
            <a:r>
              <a:rPr lang="en-US" sz="1200" dirty="0">
                <a:latin typeface="Calibri" panose="020F0502020204030204" pitchFamily="34" charset="0"/>
                <a:ea typeface="Calibri" panose="020F0502020204030204" pitchFamily="34" charset="0"/>
              </a:rPr>
              <a:t> </a:t>
            </a:r>
            <a:r>
              <a:rPr lang="ar-SA" sz="1200" dirty="0">
                <a:solidFill>
                  <a:srgbClr val="4A4A4A"/>
                </a:solidFill>
                <a:effectLst/>
                <a:latin typeface="Calibri" panose="020F0502020204030204" pitchFamily="34" charset="0"/>
                <a:ea typeface="Times New Roman" panose="02020603050405020304" pitchFamily="18" charset="0"/>
              </a:rPr>
              <a:t>المادة ۲۱- حرية المسكن.</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لكل فرد الحق في صيانة حرمة منزله.</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 لا يجوز إجراء المراقبة، أو التفتيش، أو الحجز سواء بالمنازل، أو بأي محل آخر من محلات التصرف الشخصي إلا في الأحوال وطبقا للأحكام المقررة بالمادة ۱۷ فقرة 3 و4 و5، وكذلك في الحالات وبالكيفيات التي يقررها القانون للأغراض القضائية. </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لا يجوز القيام بأي تفتيش لأغراض صحية، أو ضرائبية، أو لأمور تتصل بالسلامة العامة إلا في الأحوال وبالطرق المبنية بالقانون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40400"/>
                </a:solidFill>
                <a:effectLst/>
                <a:latin typeface="Calibri" panose="020F0502020204030204" pitchFamily="34" charset="0"/>
                <a:ea typeface="Times New Roman" panose="02020603050405020304" pitchFamily="18" charset="0"/>
              </a:rPr>
              <a:t>المادة -</a:t>
            </a:r>
            <a:r>
              <a:rPr lang="fa-IR" sz="1200" dirty="0">
                <a:solidFill>
                  <a:srgbClr val="040400"/>
                </a:solidFill>
                <a:effectLst/>
                <a:latin typeface="Calibri" panose="020F0502020204030204" pitchFamily="34" charset="0"/>
                <a:ea typeface="Times New Roman" panose="02020603050405020304" pitchFamily="18" charset="0"/>
              </a:rPr>
              <a:t>۲۲</a:t>
            </a:r>
            <a:r>
              <a:rPr lang="ar-SA" sz="1200" dirty="0">
                <a:solidFill>
                  <a:srgbClr val="040400"/>
                </a:solidFill>
                <a:effectLst/>
                <a:latin typeface="Calibri" panose="020F0502020204030204" pitchFamily="34" charset="0"/>
                <a:ea typeface="Times New Roman" panose="02020603050405020304" pitchFamily="18" charset="0"/>
              </a:rPr>
              <a:t> حرية المراسلة وسريتها.</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حرية المراسلة المكتوبة وسريتها مكفولتان، وكذلك كافة وسائل</a:t>
            </a:r>
            <a:r>
              <a:rPr lang="ar-SA" sz="1200" dirty="0">
                <a:effectLst/>
                <a:latin typeface="Calibri" panose="020F0502020204030204" pitchFamily="34" charset="0"/>
                <a:ea typeface="Times New Roman" panose="02020603050405020304" pitchFamily="18" charset="0"/>
              </a:rPr>
              <a:t> </a:t>
            </a:r>
            <a:r>
              <a:rPr lang="ar-SA" sz="1200" dirty="0">
                <a:solidFill>
                  <a:srgbClr val="060600"/>
                </a:solidFill>
                <a:effectLst/>
                <a:latin typeface="Calibri" panose="020F0502020204030204" pitchFamily="34" charset="0"/>
                <a:ea typeface="Times New Roman" panose="02020603050405020304" pitchFamily="18" charset="0"/>
              </a:rPr>
              <a:t>الاتصال.</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ولا تفرض قيود على ذلك إلا في الأحوال وبالشروط الواردة في الفقرات 3 و4 و5 من المادة ١٧ وفي الأحوال الأخرى</a:t>
            </a:r>
            <a:r>
              <a:rPr lang="ar-SA" sz="1200" dirty="0">
                <a:effectLst/>
                <a:latin typeface="Calibri" panose="020F0502020204030204" pitchFamily="34" charset="0"/>
                <a:ea typeface="Times New Roman" panose="02020603050405020304" pitchFamily="18" charset="0"/>
              </a:rPr>
              <a:t> </a:t>
            </a:r>
            <a:r>
              <a:rPr lang="ar-SA" sz="1200" dirty="0">
                <a:solidFill>
                  <a:srgbClr val="1A1A00"/>
                </a:solidFill>
                <a:effectLst/>
                <a:latin typeface="Calibri" panose="020F0502020204030204" pitchFamily="34" charset="0"/>
                <a:ea typeface="Times New Roman" panose="02020603050405020304" pitchFamily="18" charset="0"/>
              </a:rPr>
              <a:t> بالطريقة المنصوص عليها في القانون لأسباب قضائية.</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Calibri" panose="020F0502020204030204" pitchFamily="34" charset="0"/>
              <a:buChar char="-"/>
            </a:pPr>
            <a:r>
              <a:rPr lang="ar-SA" sz="1200" b="1" dirty="0">
                <a:solidFill>
                  <a:srgbClr val="040400"/>
                </a:solidFill>
                <a:effectLst/>
                <a:latin typeface="Calibri" panose="020F0502020204030204" pitchFamily="34" charset="0"/>
                <a:ea typeface="Times New Roman" panose="02020603050405020304" pitchFamily="18" charset="0"/>
              </a:rPr>
              <a:t>الدستور الصومالي المؤقت لسنة 2018م:</a:t>
            </a:r>
            <a:endParaRPr lang="en-US" sz="1200" dirty="0">
              <a:effectLst/>
              <a:latin typeface="Calibri" panose="020F0502020204030204" pitchFamily="34" charset="0"/>
              <a:ea typeface="Times New Roman" panose="02020603050405020304" pitchFamily="18" charset="0"/>
            </a:endParaRPr>
          </a:p>
          <a:p>
            <a:pPr marL="171450" marR="0" algn="just" rtl="1">
              <a:lnSpc>
                <a:spcPct val="107000"/>
              </a:lnSpc>
              <a:spcBef>
                <a:spcPts val="0"/>
              </a:spcBef>
              <a:spcAft>
                <a:spcPts val="500"/>
              </a:spcAft>
            </a:pPr>
            <a:r>
              <a:rPr lang="ar-SA" sz="1200" b="1" dirty="0">
                <a:solidFill>
                  <a:srgbClr val="040400"/>
                </a:solidFill>
                <a:effectLst/>
                <a:latin typeface="Calibri" panose="020F0502020204030204" pitchFamily="34" charset="0"/>
                <a:ea typeface="Times New Roman" panose="02020603050405020304" pitchFamily="18" charset="0"/>
              </a:rPr>
              <a:t>الفصل الثاني : الحقوق والحريات الشخصية الأساسية للشخص وتقييدها:</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EG" sz="1200" dirty="0">
                <a:solidFill>
                  <a:srgbClr val="040400"/>
                </a:solidFill>
                <a:effectLst/>
                <a:latin typeface="Calibri" panose="020F0502020204030204" pitchFamily="34" charset="0"/>
                <a:ea typeface="Times New Roman" panose="02020603050405020304" pitchFamily="18" charset="0"/>
              </a:rPr>
              <a:t>المادة 17 : حرية الدين والعقيدة:</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لكل شخص حرية في ممارسته دينه.</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يحظر  نشر أي دين غير الأسلام في جمهورية الصومال الفدرالية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EG" sz="1200" dirty="0">
                <a:solidFill>
                  <a:srgbClr val="040400"/>
                </a:solidFill>
                <a:effectLst/>
                <a:latin typeface="Calibri" panose="020F0502020204030204" pitchFamily="34" charset="0"/>
                <a:ea typeface="Times New Roman" panose="02020603050405020304" pitchFamily="18" charset="0"/>
              </a:rPr>
              <a:t>المادة 19 حرمة المسكن :</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يحظر دخول مسكن أي شخص أو مكان آخر خاص به، ولا يجوز تفتيشه والتجسس عليه بدون أمر  قاض مبرر.</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يجب قراءة أمر القاضي بصورة مباشرة علي صاحب المسكن، ويحظر علي المفتش إنتهاك القانون. </a:t>
            </a:r>
            <a:endParaRPr lang="en-US" sz="12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 الحرية الشخصية، والحق في الخصوصية مثل كل الدساتير اللي ذكرنها سابقا وحاليا.</a:t>
            </a:r>
            <a:endParaRPr lang="en-US"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549158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74089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upload.wikimedia.org/wikipedia/commons/thumb/f/f6/...">
            <a:extLst>
              <a:ext uri="{FF2B5EF4-FFF2-40B4-BE49-F238E27FC236}">
                <a16:creationId xmlns:a16="http://schemas.microsoft.com/office/drawing/2014/main" id="{F819035F-8493-4DE4-8232-37490A63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52600"/>
            <a:ext cx="2124635" cy="3899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343401" y="1820434"/>
            <a:ext cx="5273040" cy="7389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chemeClr val="bg1"/>
                </a:solidFill>
                <a:latin typeface="Calibri" panose="020F0502020204030204" pitchFamily="34" charset="0"/>
                <a:ea typeface="Times New Roman" panose="02020603050405020304" pitchFamily="18" charset="0"/>
              </a:rPr>
              <a:t>دستور العراق</a:t>
            </a:r>
            <a:r>
              <a:rPr lang="ar-EG" sz="2800" b="1" dirty="0">
                <a:solidFill>
                  <a:schemeClr val="bg1"/>
                </a:solidFill>
                <a:latin typeface="Calibri" panose="020F0502020204030204" pitchFamily="34" charset="0"/>
                <a:ea typeface="Times New Roman" panose="02020603050405020304" pitchFamily="18" charset="0"/>
              </a:rPr>
              <a:t> لعام 2005 م :</a:t>
            </a:r>
            <a:endParaRPr lang="en-US" sz="2000"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4F447B52-EB7C-274A-D4BB-FBD368CE8497}"/>
              </a:ext>
            </a:extLst>
          </p:cNvPr>
          <p:cNvSpPr txBox="1"/>
          <p:nvPr/>
        </p:nvSpPr>
        <p:spPr>
          <a:xfrm>
            <a:off x="3594847" y="2407829"/>
            <a:ext cx="7037294" cy="3067058"/>
          </a:xfrm>
          <a:prstGeom prst="rect">
            <a:avLst/>
          </a:prstGeom>
          <a:noFill/>
        </p:spPr>
        <p:txBody>
          <a:bodyPr wrap="square" rtlCol="0">
            <a:spAutoFit/>
          </a:bodyPr>
          <a:lstStyle/>
          <a:p>
            <a:pPr marL="457200" marR="0" algn="just" rtl="1">
              <a:lnSpc>
                <a:spcPct val="107000"/>
              </a:lnSpc>
              <a:spcBef>
                <a:spcPts val="0"/>
              </a:spcBef>
              <a:spcAft>
                <a:spcPts val="500"/>
              </a:spcAft>
            </a:pPr>
            <a:endParaRPr lang="en-US" sz="1800" dirty="0">
              <a:solidFill>
                <a:srgbClr val="4A4A4A"/>
              </a:solidFill>
              <a:effectLst/>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8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3F3F00"/>
                </a:solidFill>
                <a:effectLst/>
                <a:latin typeface="Calibri" panose="020F0502020204030204" pitchFamily="34" charset="0"/>
                <a:ea typeface="Times New Roman" panose="02020603050405020304" pitchFamily="18" charset="0"/>
              </a:rPr>
              <a:t>المادة </a:t>
            </a:r>
            <a:r>
              <a:rPr lang="fa-IR" sz="1800" b="1" dirty="0">
                <a:solidFill>
                  <a:srgbClr val="3F3F00"/>
                </a:solidFill>
                <a:effectLst/>
                <a:latin typeface="Calibri" panose="020F0502020204030204" pitchFamily="34" charset="0"/>
                <a:ea typeface="Times New Roman" panose="02020603050405020304" pitchFamily="18" charset="0"/>
              </a:rPr>
              <a:t>۱۷</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70700"/>
                </a:solidFill>
                <a:effectLst/>
                <a:latin typeface="Calibri" panose="020F0502020204030204" pitchFamily="34" charset="0"/>
                <a:ea typeface="Times New Roman" panose="02020603050405020304" pitchFamily="18" charset="0"/>
              </a:rPr>
              <a:t>أولا : لكل فرد الحق في الخصوصية الشخصية بما لا يتنافي مع حقوق</a:t>
            </a:r>
            <a:r>
              <a:rPr lang="ar-SA" sz="1800" dirty="0">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الآخرين و الآداب العامة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ثانيا: حرمة المساكن مصونة ولا يجوز دخولها أو تفتيشها أو التعرض لها إلا بقرار قضائي ووفقا للقانون</a:t>
            </a:r>
            <a:r>
              <a:rPr lang="ar-SA" sz="1800" dirty="0">
                <a:effectLst/>
                <a:latin typeface="Calibri" panose="020F0502020204030204" pitchFamily="34" charset="0"/>
                <a:ea typeface="Times New Roman" panose="02020603050405020304" pitchFamily="18" charset="0"/>
              </a:rPr>
              <a:t> </a:t>
            </a:r>
            <a:r>
              <a:rPr lang="en-US" sz="1800" dirty="0">
                <a:solidFill>
                  <a:srgbClr val="2B2B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800" b="1" dirty="0">
                <a:solidFill>
                  <a:srgbClr val="101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50089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upload.wikimedia.org/wikipedia/commons/thumb/2/2c/...">
            <a:extLst>
              <a:ext uri="{FF2B5EF4-FFF2-40B4-BE49-F238E27FC236}">
                <a16:creationId xmlns:a16="http://schemas.microsoft.com/office/drawing/2014/main" id="{C02C2F6F-8CA6-4833-87F7-C1D8487F1F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649" y="1996558"/>
            <a:ext cx="2008094" cy="3384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885824" y="707131"/>
            <a:ext cx="5486776" cy="6367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Calibri" panose="020F0502020204030204" pitchFamily="34" charset="0"/>
              </a:rPr>
              <a:t>دستور دولة المغرب عام 2011:</a:t>
            </a:r>
            <a:endParaRPr kumimoji="0" lang="en-US" sz="2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2E89DCA4-F3EC-E153-3A8C-20E41913D80C}"/>
              </a:ext>
            </a:extLst>
          </p:cNvPr>
          <p:cNvSpPr txBox="1"/>
          <p:nvPr/>
        </p:nvSpPr>
        <p:spPr>
          <a:xfrm>
            <a:off x="2859743" y="1738925"/>
            <a:ext cx="7566210" cy="4093557"/>
          </a:xfrm>
          <a:prstGeom prst="rect">
            <a:avLst/>
          </a:prstGeom>
          <a:noFill/>
        </p:spPr>
        <p:txBody>
          <a:bodyPr wrap="square" rtlCol="0">
            <a:spAutoFit/>
          </a:bodyPr>
          <a:lstStyle/>
          <a:p>
            <a:pPr marL="2286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b="1" dirty="0">
                <a:solidFill>
                  <a:srgbClr val="000000"/>
                </a:solidFill>
                <a:effectLst/>
                <a:latin typeface="Calibri" panose="020F0502020204030204" pitchFamily="34" charset="0"/>
                <a:ea typeface="Times New Roman" panose="02020603050405020304" pitchFamily="18" charset="0"/>
              </a:rPr>
              <a:t>الفصل 24</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لكل شخص الحق في حماية حياته الخاصة</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لا تنتهك حرمة المنزل. ولا يمكن القيام بأي تفتيش إلا وفق الشروط والإجراءات التي ينص عليها القانون</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لا تنتهك سرية الاتصالات الشخصية، كيفما كان شكلها. ولا يمكن الترخيص بالاطلاع على مضمونها أو نشرها، كلا أو بعضا، أو باستعمالها ضد أي كان، إلا بأمر قضائي، ووفق الشروط والكيفيات التي ينص عليها القانون</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42999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201685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المادة </a:t>
            </a:r>
            <a:r>
              <a:rPr lang="fa-IR" sz="1600" dirty="0">
                <a:solidFill>
                  <a:schemeClr val="tx1"/>
                </a:solidFill>
                <a:effectLst/>
                <a:latin typeface="Alexandria Medium" pitchFamily="2" charset="-78"/>
                <a:ea typeface="Times New Roman" panose="02020603050405020304" pitchFamily="18" charset="0"/>
                <a:cs typeface="Alexandria Medium" pitchFamily="2" charset="-78"/>
              </a:rPr>
              <a:t>۳۸ – </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للمساكن حرمة، فلا يجوز دخولها بغير إذن أهلها، الا في الأحوال التي يعينها ،القانون وبالكيفية المنصوص عليها فيه.</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المادة ٣٩ : حرية المراسلة البريدية ،والبرقية والهاتفية مصونة، وسريتها مكفولة، فلا يجوز مراقبة الرسائل أو إفشاء سريتها إلا في الأحوال المبينة في ،القانون وبالاجراءات المنصوص عليها فيه.</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 </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228600" marR="0" algn="just" rtl="1">
              <a:lnSpc>
                <a:spcPct val="107000"/>
              </a:lnSpc>
              <a:spcBef>
                <a:spcPts val="0"/>
              </a:spcBef>
              <a:spcAft>
                <a:spcPts val="500"/>
              </a:spcAft>
            </a:pPr>
            <a:r>
              <a:rPr lang="ar-SA" sz="1600" dirty="0">
                <a:solidFill>
                  <a:schemeClr val="tx1"/>
                </a:solidFill>
                <a:effectLst/>
                <a:highlight>
                  <a:srgbClr val="FFFF00"/>
                </a:highlight>
                <a:latin typeface="Alexandria Medium" pitchFamily="2" charset="-78"/>
                <a:ea typeface="Times New Roman" panose="02020603050405020304" pitchFamily="18" charset="0"/>
                <a:cs typeface="Alexandria Medium" pitchFamily="2" charset="-78"/>
              </a:rPr>
              <a:t>ونحن نري بأنه كان يجدر  بالمشرع الدستوري ما كان بحاجة إلي إيراد مثل هذه التطبيقات، خصوصا وأنها لا تشمل كل عناصر الخصوصية</a:t>
            </a:r>
            <a:r>
              <a:rPr lang="ar-SA" sz="1600" u="sng" dirty="0">
                <a:solidFill>
                  <a:schemeClr val="tx1"/>
                </a:solidFill>
                <a:effectLst/>
                <a:highlight>
                  <a:srgbClr val="FFFF00"/>
                </a:highlight>
                <a:latin typeface="Alexandria Medium" pitchFamily="2" charset="-78"/>
                <a:ea typeface="Times New Roman" panose="02020603050405020304" pitchFamily="18" charset="0"/>
                <a:cs typeface="Alexandria Medium" pitchFamily="2" charset="-78"/>
              </a:rPr>
              <a:t>، وكان يلزم عليه النص صراحة علي الحق في الخصوصية.</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 الحرية الشخصية، والحق في الخصوصية مثل كل الدساتير اللي ذكرنها سابقا وحاليا.</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p:txBody>
      </p:sp>
      <p:pic>
        <p:nvPicPr>
          <p:cNvPr id="6146" name="Picture 2" descr="upload.wikimedia.org/wikipedia/commons/thumb/a/aa/...">
            <a:extLst>
              <a:ext uri="{FF2B5EF4-FFF2-40B4-BE49-F238E27FC236}">
                <a16:creationId xmlns:a16="http://schemas.microsoft.com/office/drawing/2014/main" id="{EF671102-0658-47BF-9A97-07746C7CF1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89" y="1072875"/>
            <a:ext cx="6391835" cy="1416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151224" y="1539240"/>
            <a:ext cx="5676296" cy="4780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Calibri" panose="020F0502020204030204" pitchFamily="34" charset="0"/>
                <a:ea typeface="Times New Roman" panose="02020603050405020304" pitchFamily="18" charset="0"/>
              </a:rPr>
              <a:t>دستور دولة الكويت</a:t>
            </a:r>
            <a:r>
              <a:rPr lang="ar-EG" sz="2800" b="1" dirty="0">
                <a:solidFill>
                  <a:schemeClr val="bg1"/>
                </a:solidFill>
                <a:latin typeface="Calibri" panose="020F0502020204030204" pitchFamily="34" charset="0"/>
                <a:ea typeface="Times New Roman" panose="02020603050405020304" pitchFamily="18" charset="0"/>
              </a:rPr>
              <a:t> لعام 1962 </a:t>
            </a:r>
            <a:r>
              <a:rPr lang="ar-SA" sz="2800" b="1" dirty="0">
                <a:solidFill>
                  <a:schemeClr val="bg1"/>
                </a:solidFill>
                <a:latin typeface="Calibri" panose="020F0502020204030204" pitchFamily="34" charset="0"/>
                <a:ea typeface="Times New Roman" panose="02020603050405020304" pitchFamily="18" charset="0"/>
              </a:rPr>
              <a:t>:</a:t>
            </a:r>
            <a:endParaRPr lang="en-US" sz="2800"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192163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علم مصر - ويكيبيديا‬‎">
            <a:extLst>
              <a:ext uri="{FF2B5EF4-FFF2-40B4-BE49-F238E27FC236}">
                <a16:creationId xmlns:a16="http://schemas.microsoft.com/office/drawing/2014/main" id="{436456E5-0060-4B47-BA86-19FA57C7A5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548" y="970193"/>
            <a:ext cx="3242380" cy="1430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2702455" y="283930"/>
            <a:ext cx="8288274" cy="6862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الدستور المصري سنة 2014 والمعدل سنة 2019</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EE72C205-E771-F5BB-B31E-D3313F6EC0BD}"/>
              </a:ext>
            </a:extLst>
          </p:cNvPr>
          <p:cNvSpPr txBox="1"/>
          <p:nvPr/>
        </p:nvSpPr>
        <p:spPr>
          <a:xfrm>
            <a:off x="302150" y="1504515"/>
            <a:ext cx="11673950" cy="4632166"/>
          </a:xfrm>
          <a:prstGeom prst="rect">
            <a:avLst/>
          </a:prstGeom>
          <a:noFill/>
        </p:spPr>
        <p:txBody>
          <a:bodyPr wrap="square" rtlCol="0">
            <a:spAutoFit/>
          </a:bodyPr>
          <a:lstStyle/>
          <a:p>
            <a:pPr marL="4572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b="1" dirty="0">
                <a:solidFill>
                  <a:srgbClr val="000000"/>
                </a:solidFill>
                <a:effectLst/>
                <a:latin typeface="Calibri" panose="020F0502020204030204" pitchFamily="34" charset="0"/>
                <a:ea typeface="Times New Roman" panose="02020603050405020304" pitchFamily="18" charset="0"/>
              </a:rPr>
              <a:t>المادة 57:</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للحياة الخاصة حرمة، وهى مصونة لا تمس</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وللمراسلات البريدية، والبرقية، والإلكترونية، والمحادثات الهاتفية، وغيرها من وسائل الاتصال حرمة، وسريتها مكفولة، ولا تجوز مصادرتها، أو الاطلاع عليها، أو رقابتها إلا بأمر قضائى مسبب، ولمدة محددة، وفى الأحوال التي يبينها القانون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كما تلتزم الدولة بحماية حق المواطنين فى استخدام وسائل الاتصال العامة بكافة أشكالها ، ولا يجوز تعطيلها أو وقفها أو حرمان المواطنين منها، بشكل تعسفى، وينظم القانون ذلك</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b="1" dirty="0">
                <a:solidFill>
                  <a:srgbClr val="000000"/>
                </a:solidFill>
                <a:effectLst/>
                <a:latin typeface="Calibri" panose="020F0502020204030204" pitchFamily="34" charset="0"/>
                <a:ea typeface="Times New Roman" panose="02020603050405020304" pitchFamily="18" charset="0"/>
              </a:rPr>
              <a:t>المادة 58:</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للمنازل حرمة، وفيما عدا حالات الخطر، أوالاستغاثة لا يجوز دخولها، ولا تفتيشها، ولا مراقبتها أو التنصت عليها إلا بأمر قضائى مسبب، يحدد المكان، والتوقيت، والغرض منه، وذلك كله فى الأحوال المبينة فى القانون، وبالكيفية التي ينص عليها، ويجب تنبيه من فى المنازل عند دخولها أو تفتيشها، وإطلاعهم على الأمر الصادر فى هذا الشأن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r" rtl="1">
              <a:spcBef>
                <a:spcPts val="0"/>
              </a:spcBef>
              <a:spcAft>
                <a:spcPts val="750"/>
              </a:spcAft>
            </a:pPr>
            <a:r>
              <a:rPr lang="ar-SA" sz="1200" b="1" dirty="0">
                <a:solidFill>
                  <a:srgbClr val="000000"/>
                </a:solidFill>
                <a:effectLst/>
                <a:highlight>
                  <a:srgbClr val="FFFFFF"/>
                </a:highlight>
                <a:latin typeface="Times New Roman" panose="02020603050405020304" pitchFamily="18" charset="0"/>
                <a:ea typeface="Times New Roman" panose="02020603050405020304" pitchFamily="18" charset="0"/>
              </a:rPr>
              <a:t> المادة 60</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dirty="0">
                <a:solidFill>
                  <a:srgbClr val="000000"/>
                </a:solidFill>
                <a:effectLst/>
                <a:highlight>
                  <a:srgbClr val="FFFFFF"/>
                </a:highlight>
                <a:latin typeface="Times New Roman" panose="02020603050405020304" pitchFamily="18" charset="0"/>
                <a:ea typeface="Times New Roman" panose="02020603050405020304" pitchFamily="18" charset="0"/>
              </a:rPr>
              <a:t>لجسد الإنسان حرمة، والاعتداء عليه، أو تشويهه، أو التمثيل به، جريمة يعاقب عليها القانون. ويحظر الاتجار بأعضائه، ولا يجوز إجراء أية تجربة طبية، أو علمية عليه بغير رضاه الحر الموثق، ووفقاً للأسس المستقرة في مجال العلوم الطبية، على النحو الذي ينظمه القانون</a:t>
            </a:r>
            <a:r>
              <a:rPr lang="en-US" sz="1200" dirty="0">
                <a:solidFill>
                  <a:srgbClr val="333333"/>
                </a:solidFill>
                <a:effectLst/>
                <a:highlight>
                  <a:srgbClr val="FFFFFF"/>
                </a:highlight>
                <a:latin typeface="Times New Roman" panose="02020603050405020304" pitchFamily="18" charset="0"/>
                <a:ea typeface="Times New Roman" panose="02020603050405020304" pitchFamily="18" charset="0"/>
              </a:rPr>
              <a:t>.</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b="1" dirty="0">
                <a:solidFill>
                  <a:srgbClr val="000000"/>
                </a:solidFill>
                <a:effectLst/>
                <a:highlight>
                  <a:srgbClr val="FFFFFF"/>
                </a:highlight>
                <a:latin typeface="Times New Roman" panose="02020603050405020304" pitchFamily="18" charset="0"/>
                <a:ea typeface="Times New Roman" panose="02020603050405020304" pitchFamily="18" charset="0"/>
              </a:rPr>
              <a:t>المادة 64</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dirty="0">
                <a:solidFill>
                  <a:srgbClr val="000000"/>
                </a:solidFill>
                <a:effectLst/>
                <a:highlight>
                  <a:srgbClr val="FFFFFF"/>
                </a:highlight>
                <a:latin typeface="Times New Roman" panose="02020603050405020304" pitchFamily="18" charset="0"/>
                <a:ea typeface="Times New Roman" panose="02020603050405020304" pitchFamily="18" charset="0"/>
              </a:rPr>
              <a:t>حرية الاعتقاد مطلقة. وحرية ممارسة الشعائر الدينية وإقامة دور العبادة لأصحاب الأديان السماوية، حق ينظمه القانون</a:t>
            </a:r>
            <a:r>
              <a:rPr lang="en-US" sz="1200" dirty="0">
                <a:solidFill>
                  <a:srgbClr val="000000"/>
                </a:solidFill>
                <a:effectLst/>
                <a:highlight>
                  <a:srgbClr val="FFFFFF"/>
                </a:highligh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ونحن نؤيد الرأي القائل بأن المشرع الدستوري ما كان بحاجة إلي إيراد مثل هذه التطبيقات، خصوصا وأنها لا تشمل كل عناصر الخصوصية</a:t>
            </a:r>
            <a:r>
              <a:rPr lang="ar-SA" sz="1200" dirty="0">
                <a:solidFill>
                  <a:srgbClr val="4A4A4A"/>
                </a:solidFill>
                <a:effectLst/>
                <a:latin typeface="Calibri" panose="020F0502020204030204" pitchFamily="34" charset="0"/>
                <a:ea typeface="Times New Roman" panose="02020603050405020304" pitchFamily="18" charset="0"/>
              </a:rPr>
              <a:t>، فهناك من خصوصيات المرء ما يفوق في أهميته تلك التطبيقات التي أوردها بالنص، مثل الأمور المتصلة بالحياة العائلية، والاسم، والصورة، ومعالجة البيانات الشخصية إلكترونيا..... الخ. ولذلك نوصي المشرع الدستوري بعدم وضع هذه التطبيقات، والنص علي مبدأ عام في هذا الخصوص ، وخصوصا وأن المفهوم الحقيقي للخصوصية ونطاقها غير واضحين بعد بصورة حاسمة وقاطعة وذلك ناتج عن أسباب كثيرة – سنوضحها فيما بعد – ومن بينها التطور العلمي والتكنولوجي.</a:t>
            </a:r>
            <a:endParaRPr lang="en-US"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11362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94347" y="1544865"/>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4572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2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المادة 90: الحق في حرمة الحياة الخاصة</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الحياة الخاصة للإنسان مصونة ولها حرمة، وسريتها مكفولة، ولا تجوز المراقبة أو الاطلاع على المراسلات البريدية والإلكترونية، والتنصت على المحادثات الهاتفية وغيرها من وسائل الاتصال، إلابأمر قضائي مسبب ولمدة محددة في الحالات التي يبينها القانون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المادة 91: حرمة المساكن والأماكن الخاصة ودور العبادة ودور العلم</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1125"/>
              </a:spcBef>
              <a:spcAft>
                <a:spcPts val="1125"/>
              </a:spcAft>
              <a:buClr>
                <a:srgbClr val="000000"/>
              </a:buClr>
              <a:buSzPts val="1400"/>
              <a:buFont typeface="Calibri" panose="020F0502020204030204" pitchFamily="34" charset="0"/>
              <a:buAutoNum type="arabicPeriod"/>
            </a:pPr>
            <a:r>
              <a:rPr lang="ar-SA" sz="1200" dirty="0">
                <a:solidFill>
                  <a:srgbClr val="000000"/>
                </a:solidFill>
                <a:effectLst/>
                <a:latin typeface="Calibri" panose="020F0502020204030204" pitchFamily="34" charset="0"/>
                <a:ea typeface="Times New Roman" panose="02020603050405020304" pitchFamily="18" charset="0"/>
              </a:rPr>
              <a:t>للمساكن والأماكن الخاصة حرمة، وفي غير حالات التلبس بجريمة أو الحيلولة دون وقوع ضرر جسيم على الأشخاص والأملاك، لا يجوز دخولها أو مراقبتها أو تفتيشها أو التنصت عليها أو إغلاقها، إلا بأمر قضائي مسبب، ولمدة محددة، وفي الأحوال المبينة في القانون، وعلى نحو يحفظ كرامة ساكنيها، ويجب إبراز الأمر القضائي، وتسليم نسخة منه لساكن المنزل قبل اتخاذ أي إجراء</a:t>
            </a:r>
            <a:r>
              <a:rPr lang="en-US" sz="1200" dirty="0">
                <a:solidFill>
                  <a:srgbClr val="555555"/>
                </a:solidFill>
                <a:effectLst/>
                <a:latin typeface="Arial" panose="020B0604020202020204" pitchFamily="34" charset="0"/>
                <a:ea typeface="Times New Roman" panose="02020603050405020304" pitchFamily="18" charset="0"/>
              </a:rPr>
              <a:t>.</a:t>
            </a:r>
            <a:endParaRPr lang="en-US" sz="1200" dirty="0">
              <a:solidFill>
                <a:srgbClr val="555555"/>
              </a:solidFill>
              <a:effectLst/>
              <a:latin typeface="Calibri" panose="020F0502020204030204" pitchFamily="34" charset="0"/>
              <a:ea typeface="Calibri" panose="020F0502020204030204" pitchFamily="34" charset="0"/>
            </a:endParaRPr>
          </a:p>
        </p:txBody>
      </p:sp>
      <p:pic>
        <p:nvPicPr>
          <p:cNvPr id="13314" name="Picture 2" descr="upload.wikimedia.org/wikipedia/commons/thumb/8/89/...">
            <a:extLst>
              <a:ext uri="{FF2B5EF4-FFF2-40B4-BE49-F238E27FC236}">
                <a16:creationId xmlns:a16="http://schemas.microsoft.com/office/drawing/2014/main" id="{0E5F2FE6-4C67-4C68-984A-EFD6EF75DA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0626" y="790947"/>
            <a:ext cx="3229141" cy="15078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5727943" y="1389529"/>
            <a:ext cx="4773977" cy="52109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الدستور اليمني عام 2015</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71872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2875" y="1009816"/>
            <a:ext cx="10687769" cy="483836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457200" marR="0" algn="just" rtl="1">
              <a:lnSpc>
                <a:spcPct val="107000"/>
              </a:lnSpc>
              <a:spcBef>
                <a:spcPts val="0"/>
              </a:spcBef>
              <a:spcAft>
                <a:spcPts val="500"/>
              </a:spcAft>
            </a:pPr>
            <a:endParaRPr lang="en-US" sz="1800" dirty="0">
              <a:solidFill>
                <a:srgbClr val="4A4A4A"/>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الفصل 30:</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تحمي الدّولة الحياة الخاصّة وحرمة المسكن وسرّية المراسلات والاتّصالات والمعطيات الشّخصيّة</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Calibri" panose="020F0502020204030204" pitchFamily="34" charset="0"/>
              </a:rPr>
              <a:t>لكلّ مواطن الحرّية في اختيار مقرّ إقامته وفي التّنقّل داخل الوطن وله الحقّ في مغادرته</a:t>
            </a:r>
            <a:r>
              <a:rPr lang="en-US" sz="1800" dirty="0">
                <a:solidFill>
                  <a:srgbClr val="000000"/>
                </a:solidFill>
                <a:effectLst/>
                <a:latin typeface="Calibri" panose="020F0502020204030204" pitchFamily="34" charset="0"/>
                <a:ea typeface="Calibri" panose="020F0502020204030204" pitchFamily="34" charset="0"/>
              </a:rPr>
              <a:t>.</a:t>
            </a:r>
            <a:endParaRPr lang="en-US" sz="1400" dirty="0">
              <a:effectLst/>
              <a:latin typeface="Calibri" panose="020F0502020204030204" pitchFamily="34" charset="0"/>
              <a:ea typeface="Calibri" panose="020F0502020204030204" pitchFamily="34" charset="0"/>
            </a:endParaRPr>
          </a:p>
        </p:txBody>
      </p:sp>
      <p:pic>
        <p:nvPicPr>
          <p:cNvPr id="11266" name="Picture 2" descr="upload.wikimedia.org/wikipedia/commons/c/ce/Flag_o...">
            <a:extLst>
              <a:ext uri="{FF2B5EF4-FFF2-40B4-BE49-F238E27FC236}">
                <a16:creationId xmlns:a16="http://schemas.microsoft.com/office/drawing/2014/main" id="{034FB339-0508-4219-A4E8-862149AAA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883" y="1300720"/>
            <a:ext cx="2220860" cy="2389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541520" y="2126635"/>
            <a:ext cx="4562995" cy="7379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تونس لعام 2022</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65110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42" name="Picture 2" descr="cdn.britannica.com/73/5773-004-F7C13E3D/Flag-Oman....">
            <a:extLst>
              <a:ext uri="{FF2B5EF4-FFF2-40B4-BE49-F238E27FC236}">
                <a16:creationId xmlns:a16="http://schemas.microsoft.com/office/drawing/2014/main" id="{A7C68F29-A531-4DA7-88F9-8B852C21A5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8238" y="980217"/>
            <a:ext cx="3022407" cy="13347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627658" y="1309958"/>
            <a:ext cx="5567630" cy="5775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سلطنة عمان عام 1996</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ACCD66A0-410A-7C44-B386-9E277537CABE}"/>
              </a:ext>
            </a:extLst>
          </p:cNvPr>
          <p:cNvSpPr txBox="1"/>
          <p:nvPr/>
        </p:nvSpPr>
        <p:spPr>
          <a:xfrm>
            <a:off x="1189187" y="2432406"/>
            <a:ext cx="9269823" cy="3398687"/>
          </a:xfrm>
          <a:prstGeom prst="rect">
            <a:avLst/>
          </a:prstGeom>
          <a:noFill/>
        </p:spPr>
        <p:txBody>
          <a:bodyPr wrap="square" rtlCol="0">
            <a:spAutoFit/>
          </a:bodyPr>
          <a:lstStyle/>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۲۷ : للمساكن حرمة، فلا يجوز دخولها بغير إذن أهلها، إلا في الأحوال التي يعينها القانون وبالكيفية المنصوص عليها فيه.</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٣٠ : حرية المراسلات البريدية والبرقية والمخاطبات الهاتفية وغيرها من وسائل الاتصال ،مصونة وسريتها مكفولة، فلا يجوز مراقبتها، أو تفتيشها أو إفشاء سريتها، أو تأخيرها أو مصادرتها إلا في الحالات التى يبينها القانون وبالإجراءات المنصوص عليها فيه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4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الحرية الشخصية، والحق في الخصوصية مثل كل الدساتير اللي ذكرنها سابقا وحاليا.</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570624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218" name="Picture 2" descr="upload.wikimedia.org/wikipedia/commons/thumb/5/59/...">
            <a:extLst>
              <a:ext uri="{FF2B5EF4-FFF2-40B4-BE49-F238E27FC236}">
                <a16:creationId xmlns:a16="http://schemas.microsoft.com/office/drawing/2014/main" id="{9FEE0D69-B4CF-41ED-88F3-35CB286D5B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7955" y="1565544"/>
            <a:ext cx="3169144" cy="14545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197106" y="1984409"/>
            <a:ext cx="6156959" cy="5486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400" b="1" dirty="0">
                <a:solidFill>
                  <a:prstClr val="white"/>
                </a:solidFill>
                <a:latin typeface="Calibri" panose="020F0502020204030204" pitchFamily="34" charset="0"/>
                <a:ea typeface="Times New Roman" panose="02020603050405020304" pitchFamily="18" charset="0"/>
              </a:rPr>
              <a:t>دستور لبنان عام 1943 م والمعدل 2004</a:t>
            </a:r>
            <a:r>
              <a:rPr kumimoji="0" lang="ar-SA" sz="24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E21EB953-0EC6-DCB2-6B42-F359D9811BD5}"/>
              </a:ext>
            </a:extLst>
          </p:cNvPr>
          <p:cNvSpPr txBox="1"/>
          <p:nvPr/>
        </p:nvSpPr>
        <p:spPr>
          <a:xfrm>
            <a:off x="1256306" y="3186682"/>
            <a:ext cx="9159903" cy="1823256"/>
          </a:xfrm>
          <a:prstGeom prst="rect">
            <a:avLst/>
          </a:prstGeom>
          <a:noFill/>
        </p:spPr>
        <p:txBody>
          <a:bodyPr wrap="square" rtlCol="0">
            <a:spAutoFit/>
          </a:bodyPr>
          <a:lstStyle/>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١٤ : للمنزل حرمة، ولا يسوغ لأحد الدخول إليه إلا في الأحوال والطرق المبينة في القانون.</a:t>
            </a:r>
            <a:endParaRPr lang="en-US" sz="14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4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400" dirty="0">
                <a:solidFill>
                  <a:srgbClr val="000000"/>
                </a:solidFill>
                <a:effectLst/>
                <a:latin typeface="Calibri" panose="020F0502020204030204" pitchFamily="34" charset="0"/>
                <a:ea typeface="Times New Roman" panose="02020603050405020304" pitchFamily="18" charset="0"/>
              </a:rPr>
              <a:t>        </a:t>
            </a:r>
            <a:r>
              <a:rPr lang="ar-SA" sz="14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الحرية الشخصية، والحق في الخصوصية مثل كل الدساتير اللي ذكرنها سابقا وحاليا.</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139497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5518" y="1009816"/>
            <a:ext cx="9910134" cy="456299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cdn.britannica.com/37/3037-004-1C8F9958/Flag-Libya...">
            <a:extLst>
              <a:ext uri="{FF2B5EF4-FFF2-40B4-BE49-F238E27FC236}">
                <a16:creationId xmlns:a16="http://schemas.microsoft.com/office/drawing/2014/main" id="{8C397B22-D4AC-4308-97D6-8FC3BD604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0101" y="1254416"/>
            <a:ext cx="2892300" cy="12942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130039" y="1478103"/>
            <a:ext cx="6462965" cy="5019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ليبيا عام 2011 والمعدل 2012</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1659560-75E0-4119-D8DC-3911FE7EAD23}"/>
              </a:ext>
            </a:extLst>
          </p:cNvPr>
          <p:cNvSpPr txBox="1"/>
          <p:nvPr/>
        </p:nvSpPr>
        <p:spPr>
          <a:xfrm>
            <a:off x="1352421" y="2257126"/>
            <a:ext cx="9200911" cy="3099310"/>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( 11)</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للمساكن والعقارات الخاصة حرمة، فلا يجوز دخولها أو تفتيشها إلا في الأحوال التي ينص عليها القانون وبالكيفية المبينة فيه، و رعاية حرمة الأموال العامة والخاصة واجب على كل مواطن</a:t>
            </a: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وأقر هذا الدستور الحق في الخصوصية وذلك من خلال نص المادة التالي: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( 12)</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لحياة المُواطنين الخاصة حُرمة يحميها القانون، ولا يجوز للدولة التجسس عليها إلا بإذن قضائي وفقاً لأحكام القانون</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( 13)</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للمُراسلات والمُحادثات الهاتفية وغيرها من وسائل الاتصال حُرمتها وسريتهـا، وهما مكفـولتان، ولا تجـوز مُصـادرتها أو الإطلاع عليها أو رقابتها إلا بأمرٍ قضـائي، ولمدة مُحددة، ووفقاً لأحكام القانون</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895993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cs typeface="Alexandria Medium" pitchFamily="2" charset="-78"/>
              </a:rPr>
              <a:t>أقر هذا الدستور الحق في الخصوصية</a:t>
            </a: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وذلك من خلال نص المادة التالي: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المادة ۱۳ :- ... تضمن الدولة شرف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المواطن</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وحياته الخاصة وحرمة شخصه ومسكنه ومراسلاته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ونحن نؤيد الرأي القائل بأن الدستور الموريتاني </a:t>
            </a:r>
            <a:r>
              <a:rPr lang="ar-SA" sz="1800" dirty="0">
                <a:solidFill>
                  <a:srgbClr val="4A4A4A"/>
                </a:solidFill>
                <a:effectLst/>
                <a:highlight>
                  <a:srgbClr val="FFFF00"/>
                </a:highlight>
                <a:latin typeface="Calibri" panose="020F0502020204030204" pitchFamily="34" charset="0"/>
                <a:ea typeface="Times New Roman" panose="02020603050405020304" pitchFamily="18" charset="0"/>
                <a:cs typeface="Alexandria Medium" pitchFamily="2" charset="-78"/>
              </a:rPr>
              <a:t>لم يقصد باستخدامه لفظ مواطن الوارد في نص المادة (13) من الدستور جمهورية موريتانيا  أن يقتصر الحماية علي مواطنيه، دون الأجانب</a:t>
            </a: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فمثل هذا الفهم لا يستقيم البتة بل ويتناقض مع ما هو مقرر من التزام الدولة بحماية كل من يقيم علي أرضها دون تمييز بين مواطنين وأجانب. وكل ما هنالك أن المشرع أراد بهذا اللفظ، أن يشير إلي الوضع الغالب في الحياة العملية، دون أن يقصد استبعاد الحماية بالنسبة للأجانب المقيمين علي أرض موريتانيا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170" name="Picture 2" descr="‫علم موريتانيا - ويكيبيديا‬‎">
            <a:extLst>
              <a:ext uri="{FF2B5EF4-FFF2-40B4-BE49-F238E27FC236}">
                <a16:creationId xmlns:a16="http://schemas.microsoft.com/office/drawing/2014/main" id="{9700CB98-6180-4936-89E8-2F3A023905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1880" y="709102"/>
            <a:ext cx="3113025" cy="14087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5204560" y="1282043"/>
            <a:ext cx="4777639" cy="5256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000" b="1" dirty="0">
                <a:solidFill>
                  <a:prstClr val="white"/>
                </a:solidFill>
                <a:latin typeface="Calibri" panose="020F0502020204030204" pitchFamily="34" charset="0"/>
                <a:ea typeface="Times New Roman" panose="02020603050405020304" pitchFamily="18" charset="0"/>
              </a:rPr>
              <a:t>دستور جمهورية موريتانيا لسنة 1991</a:t>
            </a:r>
            <a:r>
              <a:rPr kumimoji="0" lang="ar-SA" sz="20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09563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90980" y="1442943"/>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760451" y="2174516"/>
            <a:ext cx="3588476" cy="1619735"/>
            <a:chOff x="-4380092" y="2108035"/>
            <a:chExt cx="3182286" cy="1182683"/>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4331063" y="2108035"/>
              <a:ext cx="3096979" cy="1174019"/>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4380092" y="2216732"/>
              <a:ext cx="3182286" cy="107398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علي المستوي الدولي </a:t>
              </a:r>
              <a:r>
                <a:rPr lang="ar-EG" sz="1600" b="1" dirty="0">
                  <a:solidFill>
                    <a:prstClr val="white"/>
                  </a:solidFill>
                  <a:latin typeface="Calibri" panose="020F0502020204030204"/>
                </a:rPr>
                <a:t>العالمي</a:t>
              </a:r>
              <a:endParaRPr kumimoji="0" lang="ar-EG" sz="1600" b="1" i="0" u="none" strike="noStrike" kern="1200" cap="none" spc="0" normalizeH="0" baseline="0" noProof="0" dirty="0">
                <a:ln>
                  <a:noFill/>
                </a:ln>
                <a:solidFill>
                  <a:prstClr val="white"/>
                </a:solidFill>
                <a:effectLst/>
                <a:uLnTx/>
                <a:uFillTx/>
                <a:latin typeface="Calibri" panose="020F0502020204030204"/>
                <a:ea typeface="+mn-ea"/>
              </a:endParaRP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 (الحماية المادية)</a:t>
              </a:r>
              <a:endParaRPr kumimoji="0" lang="en-US" sz="1600" b="1" i="0" u="none" strike="noStrike" kern="1200" cap="none" spc="0" normalizeH="0" baseline="0" noProof="0" dirty="0">
                <a:ln>
                  <a:noFill/>
                </a:ln>
                <a:solidFill>
                  <a:prstClr val="white"/>
                </a:solidFill>
                <a:effectLst/>
                <a:uLnTx/>
                <a:uFillTx/>
                <a:latin typeface="Calibri" panose="020F0502020204030204"/>
                <a:ea typeface="+mn-ea"/>
              </a:endParaRPr>
            </a:p>
          </p:txBody>
        </p:sp>
      </p:grpSp>
      <p:pic>
        <p:nvPicPr>
          <p:cNvPr id="13" name="Picture 2" descr="‫جامعة القاهرة الموقع القديم - دراسة معمقة لبعض صور حقوق الانسان‬‎">
            <a:extLst>
              <a:ext uri="{FF2B5EF4-FFF2-40B4-BE49-F238E27FC236}">
                <a16:creationId xmlns:a16="http://schemas.microsoft.com/office/drawing/2014/main" id="{0B003694-2A24-43E9-90B7-64840DAEB1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403" y="1544866"/>
            <a:ext cx="5580726" cy="39103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380752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7438" y="1477603"/>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7196016" y="2208237"/>
            <a:ext cx="2428713" cy="46340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822761" y="2208237"/>
            <a:ext cx="2865492" cy="400110"/>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6" name="Picture 2" descr="‫جامعة القاهرة الموقع القديم - دراسة معمقة لبعض صور حقوق الانسان‬‎">
            <a:extLst>
              <a:ext uri="{FF2B5EF4-FFF2-40B4-BE49-F238E27FC236}">
                <a16:creationId xmlns:a16="http://schemas.microsoft.com/office/drawing/2014/main" id="{5959C362-5D26-49A7-A79B-83460217A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271" y="998955"/>
            <a:ext cx="3023122" cy="21182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7439E0E4-96CC-980E-97CC-66BE1B76782C}"/>
              </a:ext>
            </a:extLst>
          </p:cNvPr>
          <p:cNvSpPr txBox="1"/>
          <p:nvPr/>
        </p:nvSpPr>
        <p:spPr>
          <a:xfrm>
            <a:off x="1677727" y="3429000"/>
            <a:ext cx="8698726" cy="2308324"/>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لقد حظي الحق في الخصوصية باهتمام كبير من جانب الهيئات والمنظمات الدولية في السنوات الأخيرة، وانطلاقا من اتجاه عام يسود المجتمع الدولي، وهو احترام حقوق الإنسان الأساسية وإقامة شروط أفضل للحياة في جميع أرجاء العالم.</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وقد برز هذا الاهتمام الدولي في صورة اتفاقيات أبرمت، إما علي مستوي الأمم المتحدة وإما علي المستوي الإقليمي للاعتراف بالحق في الخصوصية بل كان مثار اهتمام المنظمات الدولية العالمية والإقليمية، ولاسيما المنظمات الخاصة بالدفاع عن حقوق الإنسان، فضلا عن بعض المؤتمرات الدولية التي انعقدت في أنحاء العالم لبحث أفضل الوسائل لحماية هذا الحق سواء علي المستوي الإقليمي أو الدولي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342735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426706" y="3197494"/>
            <a:ext cx="6829425" cy="126167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b="1" dirty="0">
                <a:solidFill>
                  <a:schemeClr val="tx1"/>
                </a:solidFill>
                <a:ea typeface="Times New Roman" panose="02020603050405020304" pitchFamily="18" charset="0"/>
              </a:rPr>
              <a:t>الإعلانات والاتفاقيات الدولية العالمية  (الحماية المادية).</a:t>
            </a:r>
            <a:endParaRPr lang="ar-EG" b="1" dirty="0">
              <a:solidFill>
                <a:schemeClr val="bg1"/>
              </a:solidFill>
              <a:ea typeface="Times New Roman" panose="02020603050405020304" pitchFamily="18" charset="0"/>
            </a:endParaRPr>
          </a:p>
          <a:p>
            <a:pPr algn="r" rtl="1">
              <a:lnSpc>
                <a:spcPct val="107000"/>
              </a:lnSpc>
              <a:spcAft>
                <a:spcPts val="500"/>
              </a:spcAft>
            </a:pPr>
            <a:r>
              <a:rPr lang="ar-EG" b="1" dirty="0">
                <a:solidFill>
                  <a:schemeClr val="bg1"/>
                </a:solidFill>
                <a:ea typeface="Times New Roman" panose="02020603050405020304" pitchFamily="18" charset="0"/>
              </a:rPr>
              <a:t> </a:t>
            </a:r>
            <a:r>
              <a:rPr lang="ar-EG" b="1" dirty="0">
                <a:solidFill>
                  <a:srgbClr val="000000"/>
                </a:solidFill>
                <a:latin typeface="Times New Roman" panose="02020603050405020304" pitchFamily="18" charset="0"/>
                <a:ea typeface="Times New Roman" panose="02020603050405020304" pitchFamily="18" charset="0"/>
              </a:rPr>
              <a:t>2. </a:t>
            </a:r>
            <a:r>
              <a:rPr lang="ar-SA"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b="1" dirty="0">
                <a:solidFill>
                  <a:srgbClr val="000000"/>
                </a:solidFill>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143821" y="2631081"/>
            <a:ext cx="3627514" cy="1667627"/>
            <a:chOff x="-3433362" y="2087519"/>
            <a:chExt cx="3627514" cy="1667627"/>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3362" y="2269196"/>
              <a:ext cx="3537426" cy="1455419"/>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404923" y="2087519"/>
              <a:ext cx="3599075" cy="166762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b="1" kern="1200" dirty="0"/>
                <a:t>المحور الثاني</a:t>
              </a:r>
            </a:p>
            <a:p>
              <a:pPr marL="0" lvl="0" indent="0" algn="ctr" defTabSz="1022350">
                <a:lnSpc>
                  <a:spcPct val="90000"/>
                </a:lnSpc>
                <a:spcBef>
                  <a:spcPct val="0"/>
                </a:spcBef>
                <a:spcAft>
                  <a:spcPct val="35000"/>
                </a:spcAft>
                <a:buNone/>
              </a:pPr>
              <a:r>
                <a:rPr lang="ar-EG" b="1" kern="1200" dirty="0"/>
                <a:t>مدي إقرار الحق في الخصوصية علي المستوي الدولي </a:t>
              </a:r>
              <a:r>
                <a:rPr lang="ar-EG" b="1" dirty="0"/>
                <a:t>العالمي</a:t>
              </a:r>
              <a:endParaRPr lang="ar-EG" b="1" kern="1200" dirty="0"/>
            </a:p>
            <a:p>
              <a:pPr marL="0" lvl="0" indent="0" algn="ctr" defTabSz="1022350">
                <a:lnSpc>
                  <a:spcPct val="90000"/>
                </a:lnSpc>
                <a:spcBef>
                  <a:spcPct val="0"/>
                </a:spcBef>
                <a:spcAft>
                  <a:spcPct val="35000"/>
                </a:spcAft>
                <a:buNone/>
              </a:pPr>
              <a:r>
                <a:rPr lang="ar-EG" b="1" kern="1200" dirty="0"/>
                <a:t> (الحماية المادية)</a:t>
              </a:r>
              <a:endParaRPr lang="en-US" b="1" kern="1200" dirty="0"/>
            </a:p>
          </p:txBody>
        </p:sp>
      </p:grpSp>
    </p:spTree>
    <p:extLst>
      <p:ext uri="{BB962C8B-B14F-4D97-AF65-F5344CB8AC3E}">
        <p14:creationId xmlns:p14="http://schemas.microsoft.com/office/powerpoint/2010/main" val="1701765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89"/>
            <a:ext cx="9345750" cy="457459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767" y="858742"/>
            <a:ext cx="2524964" cy="1112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515324" y="1326212"/>
            <a:ext cx="6973294" cy="5219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الإعلانات والاتفاقيات الدولية العالمية (الحماية المادية)</a:t>
            </a:r>
            <a:r>
              <a:rPr lang="ar-EG" sz="2000" b="1" dirty="0">
                <a:solidFill>
                  <a:schemeClr val="bg1"/>
                </a:solidFill>
                <a:ea typeface="Times New Roman" panose="02020603050405020304" pitchFamily="18" charset="0"/>
              </a:rPr>
              <a:t>:</a:t>
            </a:r>
            <a:endParaRPr lang="en-US" sz="2000" b="1" dirty="0">
              <a:solidFill>
                <a:schemeClr val="bg1"/>
              </a:solidFill>
              <a:ea typeface="Times New Roman" panose="02020603050405020304" pitchFamily="18" charset="0"/>
            </a:endParaRPr>
          </a:p>
        </p:txBody>
      </p:sp>
      <p:sp>
        <p:nvSpPr>
          <p:cNvPr id="7" name="TextBox 6">
            <a:extLst>
              <a:ext uri="{FF2B5EF4-FFF2-40B4-BE49-F238E27FC236}">
                <a16:creationId xmlns:a16="http://schemas.microsoft.com/office/drawing/2014/main" id="{13A60D40-71D3-8A59-8FB0-A1DCE23F60B1}"/>
              </a:ext>
            </a:extLst>
          </p:cNvPr>
          <p:cNvSpPr txBox="1"/>
          <p:nvPr/>
        </p:nvSpPr>
        <p:spPr>
          <a:xfrm>
            <a:off x="1593571" y="1930429"/>
            <a:ext cx="8648371" cy="4189352"/>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الإعلان</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هو مجموعة أفكار ومبادئ عامة</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 لا تتمتع بالصفة الإلزامية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وله قيمة أدبية ومعنوية، وتتمتع بالثقل السياسي والأخلاقي إذا ما صدرت عن هيئة دولية مثل الجمعية العامة للأمم المتحدة، والإعلان يعد من قبيل العرف الدولي، والإعلان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غالبا ما يصدر في ظروف نادرة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حينما ينص على مبادئ ذات أهمية كبرى وقيمة دائمة كما هو الحال بالنسبة للإعلان العالمي لحقوق الإنسان، والإعلان :مرادف قواعد - مبادئ – مدونة – مبادئ توجيهية. وقد أصبح الإعلان معيارا تقاس به درجة احترام المعايير الدولية لحقوق الإنسان والتقيد بأحكامها أما مصطلح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اتفاقية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فيطلق علي الاتفاق الدولي ويقصد به وضع قواعد قانونية ملزمة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يمكن القول أن الاتفاقيات الدولية والقرارات الصادرة عن هيئة الأمم المتحدة تعد أهم المصادر بالنسبة لحماية حقوق الإنسان</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ويقع علي عاتق الدول الالتزام باحترام هذه القواعد قانونيا في كل مرة يكون فيها مصدره اتفاقا دوليا، وكانت الدولة طرفا فيه، ويعد الإعلان العالمي الركيزة الأساسية لحقوق الإنسان، بالإضافة إلى ذلك هناك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اتفاقيات أقل اتساعا من الاتفاقيات الدولية وهو ما نطلق عليه الاتفاقيات الإقليمية.</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932105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2565885" y="3918571"/>
            <a:ext cx="7060229" cy="13809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الإعلانات والاتفاقيات الدولية العالمية (الحماية المادية)</a:t>
            </a:r>
            <a:r>
              <a:rPr lang="ar-EG" sz="2000" b="1" dirty="0">
                <a:solidFill>
                  <a:schemeClr val="bg1"/>
                </a:solidFill>
                <a:ea typeface="Times New Roman" panose="02020603050405020304" pitchFamily="18" charset="0"/>
              </a:rPr>
              <a:t>:</a:t>
            </a:r>
          </a:p>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أولا: الإعلان العالمي لحقوق الإنسان.</a:t>
            </a:r>
            <a:endParaRPr lang="en-US" sz="1600" dirty="0">
              <a:latin typeface="Calibri" panose="020F0502020204030204" pitchFamily="34" charset="0"/>
              <a:ea typeface="Calibri" panose="020F0502020204030204" pitchFamily="34" charset="0"/>
            </a:endParaRPr>
          </a:p>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ثانيا : الاتفاقية الدولية للحقوق المدنية و السياسية.</a:t>
            </a:r>
            <a:endParaRPr lang="en-US" sz="16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876492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7920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633745" y="1214657"/>
            <a:ext cx="6973092" cy="8758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rgbClr val="C00000"/>
                </a:solidFill>
                <a:ea typeface="Times New Roman" panose="02020603050405020304" pitchFamily="18" charset="0"/>
              </a:rPr>
              <a:t>الإعلانات والاتفاقيات الدولية العالمية (الحماية المادية).</a:t>
            </a:r>
            <a:endParaRPr lang="en-US" sz="2000" b="1" dirty="0">
              <a:solidFill>
                <a:schemeClr val="tx1"/>
              </a:solidFill>
              <a:ea typeface="Calibri" panose="020F0502020204030204" pitchFamily="34" charset="0"/>
            </a:endParaRPr>
          </a:p>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rPr>
              <a:t>            أولا: الإعلان العالمي لحقوق الإنسان.</a:t>
            </a:r>
            <a:endParaRPr lang="en-US" sz="2000" b="1" dirty="0">
              <a:solidFill>
                <a:schemeClr val="bg1"/>
              </a:solidFill>
              <a:ea typeface="Calibri" panose="020F0502020204030204" pitchFamily="34" charset="0"/>
            </a:endParaRPr>
          </a:p>
        </p:txBody>
      </p:sp>
      <p:pic>
        <p:nvPicPr>
          <p:cNvPr id="2050"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1581E368-FC83-47B7-869E-893137C99B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435" y="1152611"/>
            <a:ext cx="3101925" cy="142657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84AB049-B7C0-D84B-8A14-1CE01615A3A5}"/>
              </a:ext>
            </a:extLst>
          </p:cNvPr>
          <p:cNvSpPr txBox="1"/>
          <p:nvPr/>
        </p:nvSpPr>
        <p:spPr>
          <a:xfrm>
            <a:off x="1216206" y="2186609"/>
            <a:ext cx="9253886" cy="4053802"/>
          </a:xfrm>
          <a:prstGeom prst="rect">
            <a:avLst/>
          </a:prstGeom>
          <a:noFill/>
        </p:spPr>
        <p:txBody>
          <a:bodyPr wrap="square" rtlCol="0">
            <a:spAutoFit/>
          </a:bodyPr>
          <a:lstStyle/>
          <a:p>
            <a:pPr marL="342900" marR="0" lvl="0" indent="-342900" algn="r" rtl="1">
              <a:lnSpc>
                <a:spcPct val="107000"/>
              </a:lnSpc>
              <a:spcBef>
                <a:spcPts val="0"/>
              </a:spcBef>
              <a:spcAft>
                <a:spcPts val="500"/>
              </a:spcAft>
              <a:buFont typeface="Symbol" panose="05050102010706020507" pitchFamily="18" charset="2"/>
              <a:buChar char=""/>
            </a:pP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تمهید:</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اهتمت الأمم المتحدة - منذ نشأتها - بإصدار الإعلانات الدولية والاتفاقيات المتعلقة بحقوق الإنسان التابعة للأمم المتحدة عن إصدارها لقائمة دولية للحقوق والحريات الأساسية للإنسان، أطلق عليها الإعلان العالمي لحقوق الإنسان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لا شك في أن ذلك الإعلان يعد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أهم الخطوات التي تبنتها منظمة الأمم المتحدة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بعد سنوات قليلة من إنشائها، بل إن هذا العمل هو الخطوة الأولى والأساسية لبناء قواعد متكاملة سعيا لضمان حقوق الإنسان، ويتميز هذا الإعلان عما سبقه من محاولات وجهود أوروبية و أمريكية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بعالميته و تناوله بشكل شامل لحقوق الإنسان وحرياته</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لذا فقد استقبل بالتأييد الكبير من شعوب العالم رجالا ونساء ولكن في المقابل واجهه كثير من أنظمة دول العالم الثالث أو حكوماتها بالرفض في بداية الأمر، بخاصة تلك التي يغلب علي سلطانها الطابع الدكتاتوري والاستبدادي بما في ذلك أنظمة تطلق علي نفسها مسميات براقة كجمهورية أو ديمقراطية لا تعكس ممارساتها السلبية ضد حقوق المواطن أو الإنسان علي أرض الواقع.</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808099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6161739" y="1295516"/>
            <a:ext cx="4930128" cy="8402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rPr>
              <a:t> أولا: الإعلان العالمي لحقوق الإنسان.</a:t>
            </a:r>
            <a:endParaRPr lang="ar-EG" sz="2000" b="1" dirty="0">
              <a:solidFill>
                <a:schemeClr val="bg1"/>
              </a:solidFill>
              <a:ea typeface="Times New Roman" panose="02020603050405020304" pitchFamily="18" charset="0"/>
            </a:endParaRPr>
          </a:p>
          <a:p>
            <a:pPr marL="228600" marR="0" algn="just" rtl="1">
              <a:lnSpc>
                <a:spcPct val="107000"/>
              </a:lnSpc>
              <a:spcBef>
                <a:spcPts val="0"/>
              </a:spcBef>
              <a:spcAft>
                <a:spcPts val="500"/>
              </a:spcAft>
            </a:pPr>
            <a:r>
              <a:rPr lang="ar-EG" sz="2000" b="1" dirty="0">
                <a:solidFill>
                  <a:schemeClr val="accent6">
                    <a:lumMod val="50000"/>
                  </a:schemeClr>
                </a:solidFill>
                <a:ea typeface="Calibri" panose="020F0502020204030204" pitchFamily="34" charset="0"/>
              </a:rPr>
              <a:t>                    1. مواد الإعلان:</a:t>
            </a:r>
            <a:endParaRPr lang="en-US" sz="2000" b="1" dirty="0">
              <a:solidFill>
                <a:schemeClr val="accent6">
                  <a:lumMod val="50000"/>
                </a:schemeClr>
              </a:solidFill>
              <a:ea typeface="Calibri" panose="020F0502020204030204" pitchFamily="34" charset="0"/>
            </a:endParaRPr>
          </a:p>
        </p:txBody>
      </p:sp>
      <p:pic>
        <p:nvPicPr>
          <p:cNvPr id="19"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6072E9A4-AD29-4079-8AAA-4D212535E6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4919" y="445100"/>
            <a:ext cx="3398685" cy="194968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896F055-7F37-E704-D6CD-FD686CDC38F4}"/>
              </a:ext>
            </a:extLst>
          </p:cNvPr>
          <p:cNvSpPr txBox="1"/>
          <p:nvPr/>
        </p:nvSpPr>
        <p:spPr>
          <a:xfrm>
            <a:off x="1170274" y="2394783"/>
            <a:ext cx="9226661" cy="3416320"/>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وقد جاء الإعلان العالمي لحقوق الإنسان في (۳۰) مادة، ويتضمن مجموعة من المبادئ الدولية التي تنادي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باحترام الحقوق الدولية للإنسان</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والتي تهدف إلي المحافظة علي قيمة الإنسان وكرامته، وشرفه دون تمييز بسبب الجنس أو اللون أو العقيدة أو اللغة،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وتعرض للحق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في المادة (۱۲) منه والتي تقضي بأنه: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لا يجوز تعريض أحد لتدخل تعسفي في حياته الخاصة أو في شئون أسرته أو مسكنه أو مراسلاته، أو الحملات التي تمس شرفه وسمعته. ولكل شخص حق في أن يحميه القانون من مثل ذلك التدخل أو تلك الحملات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وهكذا يبين علي الأخص في المادة (۱۲)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الميثاق واضح في ضرورة إضفاء الحماية اللازمة لحق الإنسان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بحيث لا يعرض لأي تدخل غير مشروع أو بدون مسوغ قانوني.</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ويستفاد من المادة السالفة الذكر </a:t>
            </a:r>
            <a:r>
              <a:rPr lang="ar-SA" sz="1800" u="sng"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اهتمام الأمم المتحدة بحقوق وحريات الأفراد ، وفرض الحماية اللازمة لضمان عدم المساس بها .</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68090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843149" y="740343"/>
            <a:ext cx="4723075" cy="7312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cs typeface="Calibri" panose="020F0502020204030204" pitchFamily="34" charset="0"/>
              </a:rPr>
              <a:t> </a:t>
            </a:r>
            <a:r>
              <a:rPr lang="ar-SA" sz="2000" b="1" dirty="0">
                <a:solidFill>
                  <a:schemeClr val="bg1"/>
                </a:solidFill>
                <a:ea typeface="Times New Roman" panose="02020603050405020304" pitchFamily="18" charset="0"/>
              </a:rPr>
              <a:t>أولا: الإعلان العالمي لحقوق الإنسان.</a:t>
            </a:r>
            <a:endParaRPr lang="ar-EG" sz="2000" b="1" dirty="0">
              <a:solidFill>
                <a:schemeClr val="bg1"/>
              </a:solidFill>
              <a:ea typeface="Times New Roman" panose="02020603050405020304" pitchFamily="18" charset="0"/>
            </a:endParaRPr>
          </a:p>
          <a:p>
            <a:pPr marL="228600" marR="0" algn="just" rtl="1">
              <a:lnSpc>
                <a:spcPct val="107000"/>
              </a:lnSpc>
              <a:spcBef>
                <a:spcPts val="0"/>
              </a:spcBef>
              <a:spcAft>
                <a:spcPts val="500"/>
              </a:spcAft>
            </a:pPr>
            <a:r>
              <a:rPr lang="ar-EG" sz="2000" b="1" dirty="0">
                <a:solidFill>
                  <a:schemeClr val="accent6">
                    <a:lumMod val="50000"/>
                  </a:schemeClr>
                </a:solidFill>
                <a:ea typeface="Calibri" panose="020F0502020204030204" pitchFamily="34" charset="0"/>
              </a:rPr>
              <a:t>     ب. القيمة القانونية للإعلان:</a:t>
            </a:r>
            <a:endParaRPr lang="en-US" sz="2000" b="1" dirty="0">
              <a:solidFill>
                <a:schemeClr val="accent6">
                  <a:lumMod val="50000"/>
                </a:schemeClr>
              </a:solidFill>
              <a:ea typeface="Calibri" panose="020F0502020204030204" pitchFamily="34" charset="0"/>
            </a:endParaRPr>
          </a:p>
        </p:txBody>
      </p:sp>
      <p:pic>
        <p:nvPicPr>
          <p:cNvPr id="15"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EAA7AF6A-DBDD-4B0F-876B-FBB8B37E82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2166" y="163012"/>
            <a:ext cx="3084045" cy="17243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4FB5035-F52C-73DE-BFB9-60CC0BAB58FF}"/>
              </a:ext>
            </a:extLst>
          </p:cNvPr>
          <p:cNvSpPr txBox="1"/>
          <p:nvPr/>
        </p:nvSpPr>
        <p:spPr>
          <a:xfrm>
            <a:off x="287572" y="1870340"/>
            <a:ext cx="11616856" cy="4247317"/>
          </a:xfrm>
          <a:prstGeom prst="rect">
            <a:avLst/>
          </a:prstGeom>
          <a:noFill/>
        </p:spPr>
        <p:txBody>
          <a:bodyPr wrap="square" rtlCol="0">
            <a:spAutoFit/>
          </a:bodyPr>
          <a:lstStyle/>
          <a:p>
            <a:pPr marL="0" marR="0" algn="just" rtl="1">
              <a:spcBef>
                <a:spcPts val="0"/>
              </a:spcBef>
            </a:pP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يذهب الاتجاه الراجح في الفقه الدولي إلى أن الإعلان العالمي لحقوق الإنسان </a:t>
            </a:r>
            <a:r>
              <a:rPr lang="ar-SA" sz="18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لا يتمتع بقوة الإلزام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وبقي في إطار الالتزام الأدبي طالما لم يأخذ صورة معاهدة دولية، حيث أخذ صورة توصية صادرة عن الجمعية العامة.</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وهناك رأي يقول بأن الحقوق الأساسية التي تضمنها الإعلان العالمي ينبغي اعتبارها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جزءا لا يتجزأ من القانون الدولي العام</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لذلك نري أن كثيرا من الدول ضمنت دساتيرها فقرات من الإعلان العالمي لحقوق الإنسان والتي تؤكد إخلاصها والتزامها بالمبادئ الواردة في الإعلان، فضلا عن أن المادة الثانية والعشرين من الإعلان تقر بأن تحقيق الحقوق المنصوص عليها يجب أن يتم من خلال التنظيم القانوني الداخلي لكل دولة وحسب مواردها، وقد ضمت بعض الدول إلى قوانينها المحلية فقرات من الإعلان، كما أن اتفاقيات دولية ضمت جميع الحقوق التي جاء بها هذا الإعلان،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وقد أنكرت المحكمة العليا الأمريكية الصفة الإلزامية للإعلان، وكذلك فعل مجلس الدولة الفرنسي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385623"/>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385623"/>
                </a:solidFill>
                <a:effectLst/>
                <a:latin typeface="Times New Roman" panose="02020603050405020304" pitchFamily="18" charset="0"/>
                <a:ea typeface="Times New Roman" panose="02020603050405020304" pitchFamily="18" charset="0"/>
                <a:cs typeface="Alexandria Medium" pitchFamily="2" charset="-78"/>
              </a:rPr>
              <a:t>ومما سبق يتضح</a:t>
            </a:r>
            <a:r>
              <a:rPr lang="ar-SA" sz="1800" dirty="0">
                <a:solidFill>
                  <a:srgbClr val="385623"/>
                </a:solidFill>
                <a:effectLst/>
                <a:latin typeface="Times New Roman" panose="02020603050405020304" pitchFamily="18" charset="0"/>
                <a:ea typeface="Times New Roman" panose="02020603050405020304" pitchFamily="18" charset="0"/>
                <a:cs typeface="Alexandria Medium" pitchFamily="2" charset="-78"/>
              </a:rPr>
              <a:t> أن هذا الإعلان يعتبر من </a:t>
            </a:r>
            <a:r>
              <a:rPr lang="ar-SA" sz="1800" dirty="0">
                <a:solidFill>
                  <a:srgbClr val="385623"/>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أهم عناصر التطور التاريخي لحق الإنسان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باعتباره قد أنزل حقوق الإنسان من عالمها المجرد كحقوق طبيعية إلى نصوص وضعية، أي أن هذه النصوص وإن كانت غير ملزمة، إلا أنه أظهر حرمة الخصوصية باعتبارها حقا للإنسان، وأحدث آثارا عميقة في العالم أجمع بما تضمنه من آمال وأهداف تتطلع لها البشرية في مسيرتها الطويلة نحو حقوق الإنسان.</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520882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10068" y="157514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تمتاز هذه الاتفاقية عن الإعلان العالمي - سالف الذكر - باعتبارها </a:t>
            </a:r>
            <a:r>
              <a:rPr lang="ar-SA" sz="1800" u="sng">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أنشأت نظاما قانونيا دوليا للرقابة</a:t>
            </a:r>
            <a:r>
              <a:rPr lang="ar-SA" sz="1800" u="sng">
                <a:solidFill>
                  <a:srgbClr val="00B0F0"/>
                </a:solidFill>
                <a:effectLst/>
                <a:latin typeface="Times New Roman" panose="02020603050405020304" pitchFamily="18" charset="0"/>
                <a:ea typeface="Times New Roman" panose="02020603050405020304" pitchFamily="18" charset="0"/>
                <a:cs typeface="Alexandria Medium" pitchFamily="2" charset="-78"/>
              </a:rPr>
              <a:t> </a:t>
            </a:r>
            <a:r>
              <a:rPr lang="ar-SA" sz="1800" u="sng">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يعمل على ضمان تطبيق واحترام الحقوق والحريات</a:t>
            </a:r>
            <a:r>
              <a:rPr lang="ar-SA" sz="1800" u="sng">
                <a:solidFill>
                  <a:srgbClr val="00B0F0"/>
                </a:solidFill>
                <a:effectLst/>
                <a:latin typeface="Times New Roman" panose="02020603050405020304" pitchFamily="18" charset="0"/>
                <a:ea typeface="Times New Roman" panose="02020603050405020304" pitchFamily="18" charset="0"/>
                <a:cs typeface="Alexandria Medium" pitchFamily="2" charset="-78"/>
              </a:rPr>
              <a:t> </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التي جاءت بها ولكن من المؤسف أن الدول التي وقعت بالانضمام إليها أقل من ثلث العالم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5827" y="4407783"/>
            <a:ext cx="3817526" cy="12968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2785716" y="1835159"/>
            <a:ext cx="6620567" cy="81188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07000"/>
              </a:lnSpc>
              <a:spcBef>
                <a:spcPts val="0"/>
              </a:spcBef>
              <a:spcAft>
                <a:spcPts val="500"/>
              </a:spcAft>
            </a:pPr>
            <a:r>
              <a:rPr lang="ar-EG" sz="2000" b="1" dirty="0">
                <a:solidFill>
                  <a:schemeClr val="bg1"/>
                </a:solidFill>
                <a:ea typeface="Times New Roman" panose="02020603050405020304" pitchFamily="18" charset="0"/>
              </a:rPr>
              <a:t> </a:t>
            </a:r>
            <a:r>
              <a:rPr lang="ar-EG" sz="2000" b="1" dirty="0">
                <a:solidFill>
                  <a:schemeClr val="tx1"/>
                </a:solidFill>
                <a:ea typeface="Times New Roman" panose="02020603050405020304" pitchFamily="18" charset="0"/>
              </a:rPr>
              <a:t>1. </a:t>
            </a:r>
            <a:r>
              <a:rPr lang="ar-EG" sz="2000" b="1" dirty="0">
                <a:solidFill>
                  <a:schemeClr val="bg1"/>
                </a:solidFill>
                <a:ea typeface="Times New Roman" panose="02020603050405020304" pitchFamily="18" charset="0"/>
              </a:rPr>
              <a:t> </a:t>
            </a:r>
            <a:r>
              <a:rPr lang="ar-SA" sz="2000" b="1" dirty="0">
                <a:solidFill>
                  <a:schemeClr val="tx1"/>
                </a:solidFill>
                <a:ea typeface="Times New Roman" panose="02020603050405020304" pitchFamily="18" charset="0"/>
              </a:rPr>
              <a:t>إعلانات واتفاقيات دولية عالمية:</a:t>
            </a:r>
            <a:endParaRPr lang="en-US" sz="2000" b="1" dirty="0">
              <a:solidFill>
                <a:schemeClr val="bg1"/>
              </a:solidFill>
              <a:ea typeface="Calibri" panose="020F0502020204030204" pitchFamily="34" charset="0"/>
            </a:endParaRPr>
          </a:p>
          <a:p>
            <a:pPr algn="just" rtl="1">
              <a:lnSpc>
                <a:spcPct val="107000"/>
              </a:lnSpc>
              <a:spcAft>
                <a:spcPts val="500"/>
              </a:spcAft>
            </a:pPr>
            <a:r>
              <a:rPr lang="ar-SA" sz="2000" b="1" dirty="0">
                <a:solidFill>
                  <a:schemeClr val="bg1"/>
                </a:solidFill>
                <a:ea typeface="Times New Roman" panose="02020603050405020304" pitchFamily="18" charset="0"/>
              </a:rPr>
              <a:t>      ثانيا : الاتفاقية الدولية للحقوق المدنية و السياسية.</a:t>
            </a:r>
            <a:endParaRPr lang="en-US" sz="2000" b="1" dirty="0">
              <a:solidFill>
                <a:schemeClr val="bg1"/>
              </a:solidFill>
              <a:ea typeface="Calibri" panose="020F0502020204030204" pitchFamily="34" charset="0"/>
            </a:endParaRPr>
          </a:p>
        </p:txBody>
      </p:sp>
    </p:spTree>
    <p:extLst>
      <p:ext uri="{BB962C8B-B14F-4D97-AF65-F5344CB8AC3E}">
        <p14:creationId xmlns:p14="http://schemas.microsoft.com/office/powerpoint/2010/main" val="32411360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6374" y="361002"/>
            <a:ext cx="3226760" cy="15930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974047" y="786934"/>
            <a:ext cx="5888402" cy="9561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1600" b="1" i="0" u="none" strike="noStrike" kern="1200" cap="none" spc="0" normalizeH="0" baseline="0" noProof="0" dirty="0">
                <a:ln>
                  <a:noFill/>
                </a:ln>
                <a:solidFill>
                  <a:srgbClr val="C00000"/>
                </a:solidFill>
                <a:effectLst/>
                <a:uLnTx/>
                <a:uFillTx/>
                <a:latin typeface="Calibri" panose="020F0502020204030204"/>
                <a:ea typeface="Times New Roman" panose="02020603050405020304" pitchFamily="18" charset="0"/>
              </a:rPr>
              <a:t>الإعلانات والاتفاقيات الدولية العالمية (الحماية المادية).</a:t>
            </a:r>
            <a:endParaRPr kumimoji="0" lang="en-US" sz="16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rPr>
              <a:t>                 ثانيا : الاتفاقية الدولية للحقوق المدنية و السياسية</a:t>
            </a:r>
            <a:r>
              <a:rPr lang="ar-EG" sz="1600" b="1" dirty="0">
                <a:solidFill>
                  <a:prstClr val="white"/>
                </a:solidFill>
                <a:latin typeface="Calibri" panose="020F0502020204030204"/>
                <a:ea typeface="Times New Roman" panose="02020603050405020304" pitchFamily="18" charset="0"/>
              </a:rPr>
              <a:t>:</a:t>
            </a:r>
            <a:endParaRPr kumimoji="0" lang="en-US" sz="16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en-US"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r>
              <a:rPr kumimoji="0" lang="ar-EG"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أ. مواد الإتفاقية:</a:t>
            </a:r>
            <a:r>
              <a:rPr kumimoji="0" lang="en-US"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p>
        </p:txBody>
      </p:sp>
      <p:sp>
        <p:nvSpPr>
          <p:cNvPr id="2" name="TextBox 1">
            <a:extLst>
              <a:ext uri="{FF2B5EF4-FFF2-40B4-BE49-F238E27FC236}">
                <a16:creationId xmlns:a16="http://schemas.microsoft.com/office/drawing/2014/main" id="{877DBFA8-9DD1-6BA4-FA6F-5FCD435DB6CF}"/>
              </a:ext>
            </a:extLst>
          </p:cNvPr>
          <p:cNvSpPr txBox="1"/>
          <p:nvPr/>
        </p:nvSpPr>
        <p:spPr>
          <a:xfrm>
            <a:off x="310101" y="2087563"/>
            <a:ext cx="11767929" cy="3970318"/>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وقد تضمنت الاتفاقية مجموعة من المبادئ المتعلقة بالحقوق التي يجب احترامها بالنسبة للإنسان، وقد احتوى على (٥٣) مادة أهمها نص المادة السابعة عشرة فيما يتعلق بحماية المرء في خصوصياته، والذي يقضي بما يلي:</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1. لا يجوز تعريض أي شخص على نحو تعسفي أو غير قانوني، للتدخل في خصوصياته أو شئون أسرته أو بيته، أو مراسلاته، ولا لأي حملات غير قانونية تمس شرفه أو سمعته.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2.  من حق كل شخص أن يحميه القانون من مثل هذا التدخل أو المساس.</a:t>
            </a:r>
            <a:endParaRPr lang="en-US" sz="14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وترى اللجنة أنه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يلزم ضمان هذا الحق في مواجهة جميع تلك التدخلات والاعتداءات</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سواء أكانت صادرة عن سلطات الدولة، أم عن أشخاص طبيعيين أو قانونيين.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والالتزامات التي تفرضها هذه المادة تقتضي أن تعتمد الدولة تدابير تشريعية،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وغيرها من التدابير اللازمة لإعمال الحظر المفروض على تلك التدخلات والاعتداءات، فضلا عن حماية هذا الحق.</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وبهذا النص تكون تلك الاتفاقية قد اعترفت بحق المرء في الخصوصية، وحرمت كل صور الاعتداء عليه سواء وقع عليه من جانب الأفراد، أو من قبل السلطات الحكومية.</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0008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10067" y="1575149"/>
            <a:ext cx="10160297" cy="411798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365" y="1022606"/>
            <a:ext cx="3823107" cy="1576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4371643" y="1267484"/>
            <a:ext cx="7325981" cy="10871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2000" b="1" i="0" u="none" strike="noStrike" kern="1200" cap="none" spc="0" normalizeH="0" baseline="0" noProof="0" dirty="0">
                <a:ln>
                  <a:noFill/>
                </a:ln>
                <a:solidFill>
                  <a:srgbClr val="C00000"/>
                </a:solidFill>
                <a:effectLst/>
                <a:uLnTx/>
                <a:uFillTx/>
                <a:latin typeface="Calibri" panose="020F0502020204030204"/>
                <a:ea typeface="Times New Roman" panose="02020603050405020304" pitchFamily="18" charset="0"/>
              </a:rPr>
              <a:t>الإعلانات والاتفاقيات الدولية العالمية (الحماية المادية).</a:t>
            </a:r>
            <a:endParaRPr kumimoji="0" lang="en-US" sz="20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20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rPr>
              <a:t>                 ثانيا : الاتفاقية الدولية للحقوق المدنية و السياسية</a:t>
            </a:r>
            <a:r>
              <a:rPr lang="ar-EG" sz="2000" b="1" dirty="0">
                <a:solidFill>
                  <a:prstClr val="white"/>
                </a:solidFill>
                <a:latin typeface="Calibri" panose="020F0502020204030204"/>
                <a:ea typeface="Times New Roman" panose="02020603050405020304" pitchFamily="18" charset="0"/>
              </a:rPr>
              <a:t>:</a:t>
            </a:r>
            <a:endParaRPr kumimoji="0" lang="en-US" sz="20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en-US"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r>
              <a:rPr lang="ar-EG" sz="2000" b="1" dirty="0">
                <a:solidFill>
                  <a:schemeClr val="accent6">
                    <a:lumMod val="50000"/>
                  </a:schemeClr>
                </a:solidFill>
                <a:latin typeface="Calibri" panose="020F0502020204030204"/>
                <a:ea typeface="Calibri" panose="020F0502020204030204" pitchFamily="34" charset="0"/>
              </a:rPr>
              <a:t>ب. القيمة القانونية للإتفاقية</a:t>
            </a:r>
            <a:r>
              <a:rPr kumimoji="0" lang="ar-EG"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a:t>
            </a:r>
            <a:r>
              <a:rPr kumimoji="0" lang="en-US"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p>
        </p:txBody>
      </p:sp>
      <p:sp>
        <p:nvSpPr>
          <p:cNvPr id="2" name="TextBox 1">
            <a:extLst>
              <a:ext uri="{FF2B5EF4-FFF2-40B4-BE49-F238E27FC236}">
                <a16:creationId xmlns:a16="http://schemas.microsoft.com/office/drawing/2014/main" id="{728808B2-6F63-F52B-0FCF-7468EF41857C}"/>
              </a:ext>
            </a:extLst>
          </p:cNvPr>
          <p:cNvSpPr txBox="1"/>
          <p:nvPr/>
        </p:nvSpPr>
        <p:spPr>
          <a:xfrm>
            <a:off x="1327868" y="2647042"/>
            <a:ext cx="9907325" cy="2585323"/>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تعد الاتفاقية الدولية للحقوق المدنية والسياسية التطبيق الفعلي لحماية حقوق الإنسان المدنية والسياسية؛ لأنها كانت </a:t>
            </a:r>
            <a:r>
              <a:rPr lang="ar-SA" sz="18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ملزمة من الناحية القانونية لجميع الدول الأعضاء الموقعة عليها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لضمان احترامها للحقوق الواردة فيها، وقد تميزت هذه الاتفاقية في ذلك عن الإعلان العالمي لحقوق الإنسان.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ومؤدى ذلك أن الحق في الخصوصية بالنسبة للدول التي صدقت أو انضمت إلي المواثيق الخاصة به</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 أصبح جزءا لا يتجزأ من النظام القانوني الخاص بها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بمعني أنه لم يعد مجرد توصية، بل أصبح التزاما قانونيا يفرض علي المشرع الوطني، والقضاء الوطني، والسلطة التنفيذية، واجب احترامه ورفع التعارض بينه وبين النصوص السارية التي تهدر هذا الحق .</a:t>
            </a:r>
            <a:endParaRPr lang="en-US" dirty="0"/>
          </a:p>
        </p:txBody>
      </p:sp>
    </p:spTree>
    <p:extLst>
      <p:ext uri="{BB962C8B-B14F-4D97-AF65-F5344CB8AC3E}">
        <p14:creationId xmlns:p14="http://schemas.microsoft.com/office/powerpoint/2010/main" val="36364407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8896" y="4360547"/>
            <a:ext cx="5781322" cy="15138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4395216" y="1254371"/>
            <a:ext cx="4737775"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667731" y="1254371"/>
            <a:ext cx="4023360" cy="2412317"/>
            <a:chOff x="-3551713" y="2408908"/>
            <a:chExt cx="3182286" cy="200655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355204" y="2454741"/>
              <a:ext cx="296240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551713" y="2408908"/>
              <a:ext cx="3182286"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a:t>
              </a:r>
              <a:r>
                <a:rPr lang="ar-EG" sz="2300" b="1" dirty="0"/>
                <a:t>العالمي</a:t>
              </a:r>
              <a:endParaRPr lang="ar-EG" sz="2300" b="1" kern="1200" dirty="0"/>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
        <p:nvSpPr>
          <p:cNvPr id="3" name="TextBox 2">
            <a:extLst>
              <a:ext uri="{FF2B5EF4-FFF2-40B4-BE49-F238E27FC236}">
                <a16:creationId xmlns:a16="http://schemas.microsoft.com/office/drawing/2014/main" id="{9A1C2A9F-7ADE-92F7-E76B-9E612E440DA2}"/>
              </a:ext>
            </a:extLst>
          </p:cNvPr>
          <p:cNvSpPr txBox="1"/>
          <p:nvPr/>
        </p:nvSpPr>
        <p:spPr>
          <a:xfrm>
            <a:off x="4542846" y="1821626"/>
            <a:ext cx="5781322" cy="2809744"/>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تمهيد وتقسيم:</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انعقدت عدة مؤتمرات دولية لتداول موضوع الحق في الخصوصية، وبحث سبل إقراره، وأصدرت عدة توصيات تتعلق بحماية هذا الحق. إلا أننا سوف نركز علي أهم هذه المؤتمرات. وهذه المؤتمرات إما مؤتمرات ذات صبغة دولية وإما مؤتمرات ذات صبغة إقليمية أو محلية.</a:t>
            </a: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 و</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عقدت مجموعة من المؤتمرات علي المستوي الدولي عنيت بدراسة الحق في الخصوصية، ومن أهمها: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424560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5871" y="158319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0640" y="1583197"/>
            <a:ext cx="9060354" cy="41024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581814" y="3135618"/>
            <a:ext cx="8206107" cy="121866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  </a:t>
            </a:r>
            <a:r>
              <a:rPr lang="ar-SA" sz="2000" dirty="0">
                <a:solidFill>
                  <a:srgbClr val="C00000"/>
                </a:solidFill>
                <a:latin typeface="Calibri" panose="020F0502020204030204" pitchFamily="34" charset="0"/>
                <a:ea typeface="Times New Roman" panose="02020603050405020304" pitchFamily="18" charset="0"/>
              </a:rPr>
              <a:t>المؤتمر الدولي </a:t>
            </a:r>
            <a:r>
              <a:rPr lang="ar-SA" sz="2000" dirty="0">
                <a:solidFill>
                  <a:srgbClr val="C00000"/>
                </a:solidFill>
                <a:latin typeface="Calibri" panose="020F0502020204030204" pitchFamily="34" charset="0"/>
              </a:rPr>
              <a:t>لخبراء اليونسكو.</a:t>
            </a:r>
            <a:endParaRPr lang="ar-EG" sz="2000" dirty="0">
              <a:solidFill>
                <a:srgbClr val="C00000"/>
              </a:solidFill>
              <a:latin typeface="Calibri" panose="020F0502020204030204" pitchFamily="34" charset="0"/>
            </a:endParaRPr>
          </a:p>
          <a:p>
            <a:pPr marR="0" lvl="0" algn="just" rtl="1">
              <a:lnSpc>
                <a:spcPct val="107000"/>
              </a:lnSpc>
              <a:spcBef>
                <a:spcPts val="0"/>
              </a:spcBef>
              <a:spcAft>
                <a:spcPts val="500"/>
              </a:spcAft>
            </a:pPr>
            <a:r>
              <a:rPr lang="ar-EG" sz="2000" dirty="0">
                <a:solidFill>
                  <a:srgbClr val="C00000"/>
                </a:solidFill>
                <a:latin typeface="Calibri" panose="020F0502020204030204" pitchFamily="34" charset="0"/>
              </a:rPr>
              <a:t>     ب. ا</a:t>
            </a:r>
            <a:r>
              <a:rPr lang="ar-SA" sz="2000" dirty="0">
                <a:solidFill>
                  <a:srgbClr val="C00000"/>
                </a:solidFill>
                <a:latin typeface="Calibri" panose="020F0502020204030204" pitchFamily="34" charset="0"/>
              </a:rPr>
              <a:t>لمؤتمر الدولي لحماية حقوق الإنسان في الإجراءات الجنائية</a:t>
            </a:r>
            <a:r>
              <a:rPr lang="ar-EG" sz="2000" dirty="0">
                <a:solidFill>
                  <a:srgbClr val="C00000"/>
                </a:solidFill>
                <a:latin typeface="Calibri" panose="020F0502020204030204" pitchFamily="34" charset="0"/>
              </a:rPr>
              <a:t>.</a:t>
            </a:r>
            <a:endParaRPr lang="en-US" sz="2000" dirty="0">
              <a:solidFill>
                <a:srgbClr val="C00000"/>
              </a:solidFill>
              <a:latin typeface="Calibri" panose="020F050202020403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53900" y="1489634"/>
            <a:ext cx="4053459" cy="2314811"/>
            <a:chOff x="-4351787" y="2095458"/>
            <a:chExt cx="3710664" cy="19284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351787" y="2104407"/>
              <a:ext cx="3710664" cy="181951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102446" y="2095458"/>
              <a:ext cx="3221937"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a:t>
              </a:r>
              <a:r>
                <a:rPr lang="ar-EG" sz="2300" b="1" dirty="0"/>
                <a:t>العالمي</a:t>
              </a:r>
              <a:endParaRPr lang="ar-EG" sz="2300" b="1" kern="1200" dirty="0"/>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3315024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322825"/>
            <a:ext cx="9345750" cy="4287616"/>
          </a:xfrm>
          <a:prstGeom prst="roundRect">
            <a:avLst>
              <a:gd name="adj" fmla="val 12176"/>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9132" y="1322825"/>
            <a:ext cx="3712953" cy="16114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539132" y="132282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525553" y="1814156"/>
            <a:ext cx="4806041" cy="9048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  </a:t>
            </a:r>
            <a:r>
              <a:rPr lang="ar-SA" sz="2000" dirty="0">
                <a:solidFill>
                  <a:srgbClr val="C00000"/>
                </a:solidFill>
                <a:latin typeface="Calibri" panose="020F0502020204030204" pitchFamily="34" charset="0"/>
                <a:ea typeface="Times New Roman" panose="02020603050405020304" pitchFamily="18" charset="0"/>
              </a:rPr>
              <a:t>المؤتمر الدولي </a:t>
            </a:r>
            <a:r>
              <a:rPr lang="ar-SA" sz="2000" dirty="0">
                <a:solidFill>
                  <a:srgbClr val="C00000"/>
                </a:solidFill>
                <a:latin typeface="Calibri" panose="020F0502020204030204" pitchFamily="34" charset="0"/>
              </a:rPr>
              <a:t>لخبراء اليونسكو</a:t>
            </a:r>
            <a:r>
              <a:rPr lang="ar-EG" sz="2000" dirty="0">
                <a:solidFill>
                  <a:srgbClr val="C00000"/>
                </a:solidFill>
                <a:latin typeface="Calibri" panose="020F0502020204030204" pitchFamily="34" charset="0"/>
              </a:rPr>
              <a:t>.</a:t>
            </a:r>
          </a:p>
        </p:txBody>
      </p:sp>
      <p:sp>
        <p:nvSpPr>
          <p:cNvPr id="6" name="TextBox 5">
            <a:extLst>
              <a:ext uri="{FF2B5EF4-FFF2-40B4-BE49-F238E27FC236}">
                <a16:creationId xmlns:a16="http://schemas.microsoft.com/office/drawing/2014/main" id="{807A5472-F3BA-036A-1D25-0B3FFB0CBB98}"/>
              </a:ext>
            </a:extLst>
          </p:cNvPr>
          <p:cNvSpPr txBox="1"/>
          <p:nvPr/>
        </p:nvSpPr>
        <p:spPr>
          <a:xfrm>
            <a:off x="1539132" y="2971800"/>
            <a:ext cx="8898829" cy="1920654"/>
          </a:xfrm>
          <a:prstGeom prst="rect">
            <a:avLst/>
          </a:prstGeom>
          <a:noFill/>
        </p:spPr>
        <p:txBody>
          <a:bodyPr wrap="square" rtlCol="0">
            <a:spAutoFit/>
          </a:bodyPr>
          <a:lstStyle/>
          <a:p>
            <a:pPr marL="0" marR="0" algn="just" rtl="1">
              <a:lnSpc>
                <a:spcPct val="107000"/>
              </a:lnSpc>
              <a:spcBef>
                <a:spcPts val="0"/>
              </a:spcBef>
              <a:spcAft>
                <a:spcPts val="500"/>
              </a:spcAft>
            </a:pP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ترجع أسباب اهتمام هيئة اليونسكو بصفة خاصة بمسألة الحق في الخصوصية إلى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تعقد</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موضوع المسألة من ناحية،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وتعقد المشكلات المتصلة بها</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من ناحية أخرى، وكذا وجود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التنازع بين الخصوصية من جانب الأفراد ، والمصلحة العامة</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من جانب آخر - أي بين حقوق الفرد و حقوق المجتمع - وهذه الأمور تحتم ضرورة البحث عن إيجاد العلاج الملائم لما للمسألة أهمية.</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18174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60954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6992" y="778428"/>
            <a:ext cx="3006446" cy="13047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236234" y="872776"/>
            <a:ext cx="4990726" cy="14403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أولا: </a:t>
            </a:r>
            <a:r>
              <a:rPr lang="ar-SA" sz="2000" b="1" dirty="0">
                <a:solidFill>
                  <a:srgbClr val="C00000"/>
                </a:solidFill>
                <a:latin typeface="Calibri" panose="020F0502020204030204" pitchFamily="34" charset="0"/>
                <a:ea typeface="Times New Roman" panose="02020603050405020304" pitchFamily="18" charset="0"/>
              </a:rPr>
              <a:t>المؤتمر الدولي </a:t>
            </a:r>
            <a:r>
              <a:rPr lang="ar-SA" sz="2000" b="1" dirty="0">
                <a:solidFill>
                  <a:srgbClr val="C00000"/>
                </a:solidFill>
                <a:latin typeface="Calibri" panose="020F0502020204030204" pitchFamily="34" charset="0"/>
              </a:rPr>
              <a:t>لخبراء اليونسكو</a:t>
            </a:r>
            <a:r>
              <a:rPr lang="ar-EG" sz="2000" b="1" dirty="0">
                <a:solidFill>
                  <a:srgbClr val="C00000"/>
                </a:solidFill>
                <a:latin typeface="Calibri" panose="020F0502020204030204" pitchFamily="34" charset="0"/>
              </a:rPr>
              <a:t>:</a:t>
            </a:r>
          </a:p>
          <a:p>
            <a:pPr marR="0" lvl="0" algn="just" rtl="1">
              <a:lnSpc>
                <a:spcPct val="107000"/>
              </a:lnSpc>
              <a:spcBef>
                <a:spcPts val="0"/>
              </a:spcBef>
              <a:spcAft>
                <a:spcPts val="500"/>
              </a:spcAft>
            </a:pPr>
            <a:r>
              <a:rPr lang="ar-EG" sz="2000" b="1" dirty="0">
                <a:solidFill>
                  <a:schemeClr val="bg1"/>
                </a:solidFill>
                <a:latin typeface="Calibri" panose="020F0502020204030204" pitchFamily="34" charset="0"/>
              </a:rPr>
              <a:t>         أ. ملاحظات المؤتمر:</a:t>
            </a:r>
          </a:p>
        </p:txBody>
      </p:sp>
      <p:sp>
        <p:nvSpPr>
          <p:cNvPr id="2" name="TextBox 1">
            <a:extLst>
              <a:ext uri="{FF2B5EF4-FFF2-40B4-BE49-F238E27FC236}">
                <a16:creationId xmlns:a16="http://schemas.microsoft.com/office/drawing/2014/main" id="{CEB2FAC7-5DFE-0777-DC6B-747EBE85F4B2}"/>
              </a:ext>
            </a:extLst>
          </p:cNvPr>
          <p:cNvSpPr txBox="1"/>
          <p:nvPr/>
        </p:nvSpPr>
        <p:spPr>
          <a:xfrm>
            <a:off x="1469417" y="2419433"/>
            <a:ext cx="8830522" cy="3594830"/>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أصدر خبراء اليونسكو عدة ملاحظات علي المادة ١٢ من الإعلان العالمي لحقوق الإنسان، كان أهمها: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cs typeface="Alexandria Medium" pitchFamily="2" charset="-78"/>
              </a:rPr>
              <a:t>1. </a:t>
            </a:r>
            <a:r>
              <a:rPr lang="ar-SA" sz="1800" u="sng" dirty="0">
                <a:effectLst/>
                <a:highlight>
                  <a:srgbClr val="FFFF00"/>
                </a:highlight>
                <a:latin typeface="Calibri" panose="020F0502020204030204" pitchFamily="34" charset="0"/>
                <a:ea typeface="Times New Roman" panose="02020603050405020304" pitchFamily="18" charset="0"/>
                <a:cs typeface="Alexandria Medium" pitchFamily="2" charset="-78"/>
              </a:rPr>
              <a:t>صعوبة وضع تعريف عام للحق في الحياة الخاصة</a:t>
            </a:r>
            <a:r>
              <a:rPr lang="ar-SA" sz="1800" u="sng" dirty="0">
                <a:effectLst/>
                <a:latin typeface="Calibri" panose="020F0502020204030204" pitchFamily="34" charset="0"/>
                <a:ea typeface="Times New Roman" panose="02020603050405020304" pitchFamily="18" charset="0"/>
                <a:cs typeface="Alexandria Medium" pitchFamily="2" charset="-78"/>
              </a:rPr>
              <a:t> علي المستوي العالمي</a:t>
            </a:r>
            <a:r>
              <a:rPr lang="ar-SA" sz="1800" dirty="0">
                <a:effectLst/>
                <a:latin typeface="Calibri" panose="020F0502020204030204" pitchFamily="34" charset="0"/>
                <a:ea typeface="Times New Roman" panose="02020603050405020304" pitchFamily="18" charset="0"/>
                <a:cs typeface="Alexandria Medium" pitchFamily="2" charset="-78"/>
              </a:rPr>
              <a:t>؛ لأنها مسألة نسبية تختلف باختلاف، العادات والتقاليد والثقافات والمناخ الاقتصادي في كل دولة من الدول.</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 تعذر عزل الفرد</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عن الوسط الاجتماعي الذي يعيش فيه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a:t>
            </a:r>
            <a:r>
              <a:rPr lang="ar-SA" sz="1800" dirty="0">
                <a:solidFill>
                  <a:srgbClr val="FF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ضرورة تغليب المصلحة الجماعية</a:t>
            </a:r>
            <a:r>
              <a:rPr lang="ar-SA" sz="1800" dirty="0">
                <a:solidFill>
                  <a:srgbClr val="FF0000"/>
                </a:solidFill>
                <a:effectLst/>
                <a:latin typeface="Calibri" panose="020F0502020204030204" pitchFamily="34" charset="0"/>
                <a:ea typeface="Times New Roman" panose="02020603050405020304" pitchFamily="18" charset="0"/>
                <a:cs typeface="Alexandria Medium" pitchFamily="2" charset="-78"/>
              </a:rPr>
              <a:t> علي حق الفرد في الخصوصية، وذلك في حالة وجود تعارض بين المصلحتين.</a:t>
            </a:r>
            <a:endParaRPr lang="en-US" sz="12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لا تمنع الخصوصية وكذا الحقوق الأخرى للإنسان قيام الدولة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بوضع بعض القيود</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شريطة أن تكون هذه الضوابط محددة ومؤقتة، وأن يكون ذلك في إطار الحفاظ علي الكرامة الإنسانية.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466131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8657" y="569750"/>
            <a:ext cx="3954492" cy="1716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5900468" y="1025194"/>
            <a:ext cx="4958032" cy="126080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أولا: </a:t>
            </a:r>
            <a:r>
              <a:rPr lang="ar-SA" sz="2000" b="1" dirty="0">
                <a:solidFill>
                  <a:srgbClr val="C00000"/>
                </a:solidFill>
                <a:latin typeface="Calibri" panose="020F0502020204030204" pitchFamily="34" charset="0"/>
                <a:ea typeface="Times New Roman" panose="02020603050405020304" pitchFamily="18" charset="0"/>
              </a:rPr>
              <a:t>المؤتمر الدولي </a:t>
            </a:r>
            <a:r>
              <a:rPr lang="ar-SA" sz="2000" b="1" dirty="0">
                <a:solidFill>
                  <a:srgbClr val="C00000"/>
                </a:solidFill>
                <a:latin typeface="Calibri" panose="020F0502020204030204" pitchFamily="34" charset="0"/>
              </a:rPr>
              <a:t>لخبراء اليونسكو</a:t>
            </a:r>
            <a:r>
              <a:rPr lang="ar-EG" sz="2000" b="1" dirty="0">
                <a:solidFill>
                  <a:srgbClr val="C00000"/>
                </a:solidFill>
                <a:latin typeface="Calibri" panose="020F0502020204030204" pitchFamily="34" charset="0"/>
              </a:rPr>
              <a:t>:</a:t>
            </a:r>
          </a:p>
          <a:p>
            <a:pPr marR="0" lvl="0" algn="just" rtl="1">
              <a:lnSpc>
                <a:spcPct val="107000"/>
              </a:lnSpc>
              <a:spcBef>
                <a:spcPts val="0"/>
              </a:spcBef>
              <a:spcAft>
                <a:spcPts val="500"/>
              </a:spcAft>
            </a:pPr>
            <a:r>
              <a:rPr lang="ar-EG" sz="2000" b="1" dirty="0">
                <a:solidFill>
                  <a:schemeClr val="bg1"/>
                </a:solidFill>
                <a:latin typeface="Calibri" panose="020F0502020204030204" pitchFamily="34" charset="0"/>
              </a:rPr>
              <a:t>         ب. توصيات المؤتمر:</a:t>
            </a:r>
          </a:p>
        </p:txBody>
      </p:sp>
      <p:sp>
        <p:nvSpPr>
          <p:cNvPr id="2" name="TextBox 1">
            <a:extLst>
              <a:ext uri="{FF2B5EF4-FFF2-40B4-BE49-F238E27FC236}">
                <a16:creationId xmlns:a16="http://schemas.microsoft.com/office/drawing/2014/main" id="{66E21F5D-5A98-BDED-F6D2-049BFCF49583}"/>
              </a:ext>
            </a:extLst>
          </p:cNvPr>
          <p:cNvSpPr txBox="1"/>
          <p:nvPr/>
        </p:nvSpPr>
        <p:spPr>
          <a:xfrm>
            <a:off x="1333500" y="2286000"/>
            <a:ext cx="9023230" cy="3362587"/>
          </a:xfrm>
          <a:prstGeom prst="rect">
            <a:avLst/>
          </a:prstGeom>
          <a:noFill/>
        </p:spPr>
        <p:txBody>
          <a:bodyPr wrap="square" rtlCol="0">
            <a:spAutoFit/>
          </a:bodyPr>
          <a:lstStyle/>
          <a:p>
            <a:pPr marL="0" marR="0" algn="just" rtl="1">
              <a:lnSpc>
                <a:spcPct val="107000"/>
              </a:lnSpc>
              <a:spcBef>
                <a:spcPts val="0"/>
              </a:spcBef>
              <a:spcAft>
                <a:spcPts val="500"/>
              </a:spcAft>
            </a:pPr>
            <a:r>
              <a:rPr lang="en-US" dirty="0">
                <a:solidFill>
                  <a:srgbClr val="000000"/>
                </a:solidFill>
                <a:latin typeface="Alexandria Medium" pitchFamily="2" charset="-78"/>
                <a:ea typeface="Times New Roman" panose="02020603050405020304" pitchFamily="18" charset="0"/>
                <a:cs typeface="Alexandria Medium" pitchFamily="2" charset="-78"/>
              </a:rPr>
              <a:t>1</a:t>
            </a:r>
            <a:r>
              <a:rPr lang="ar-EG" dirty="0">
                <a:solidFill>
                  <a:srgbClr val="000000"/>
                </a:solidFill>
                <a:latin typeface="Alexandria Medium" pitchFamily="2" charset="-78"/>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ضرورة الاهتمام بإصدار بعض المواثيق الأخلاقية المتعلقة بمهنة الصحافة.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إعداد إحصاءات عن الأبحاث المتعلقة بحرمة الحياة الخاصة التي أجرتها الهيئات غير الحكومية والجامعات، والمعاهد، ومراكز الأبحاث.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إجراء دراسات وأبحاث لتقييم التشريعات المتعلقة بالحق في الخصوصية، ولا بأس من إجراء هذه الدراسات علي المستوي الإقليم.</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يجب التنسيق بين هيئة اليونسكو ووكالات الأمم المتحدة المهتمة بقضية الخصوصية؛ وذلك بعقد اجتماعات لدراسة هذه المسألة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5. </a:t>
            </a:r>
            <a:r>
              <a:rPr lang="ar-SA" sz="1800" dirty="0">
                <a:solidFill>
                  <a:srgbClr val="FF0000"/>
                </a:solidFill>
                <a:effectLst/>
                <a:latin typeface="Calibri" panose="020F0502020204030204" pitchFamily="34" charset="0"/>
                <a:ea typeface="Times New Roman" panose="02020603050405020304" pitchFamily="18" charset="0"/>
                <a:cs typeface="Alexandria Medium" pitchFamily="2" charset="-78"/>
              </a:rPr>
              <a:t>يجب الاستعانة بوسائل التعليم والإعلام لإحاطة الجمهور بكيفية حماية حقهم في الخصوصية .</a:t>
            </a:r>
            <a:endParaRPr lang="en-US" sz="1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6. يجب علي هيئة اليونسكو عقد مؤتمرات لبحث كل ما يتعلق بالحق في الخصوصية.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39028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5899" y="1164726"/>
            <a:ext cx="10283111" cy="483835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229" y="801489"/>
            <a:ext cx="3578236" cy="1715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3643615" y="1053485"/>
            <a:ext cx="8241747" cy="89155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p:txBody>
      </p:sp>
      <p:sp>
        <p:nvSpPr>
          <p:cNvPr id="2" name="TextBox 1">
            <a:extLst>
              <a:ext uri="{FF2B5EF4-FFF2-40B4-BE49-F238E27FC236}">
                <a16:creationId xmlns:a16="http://schemas.microsoft.com/office/drawing/2014/main" id="{99E1381D-FAFC-ADFD-D8A6-095F26C00066}"/>
              </a:ext>
            </a:extLst>
          </p:cNvPr>
          <p:cNvSpPr txBox="1"/>
          <p:nvPr/>
        </p:nvSpPr>
        <p:spPr>
          <a:xfrm>
            <a:off x="1820352" y="2486255"/>
            <a:ext cx="9345749" cy="3127266"/>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تضمنت أعمال القسم الثالث من المؤتمر العديد من البحوث والتقارير التي تقدم بها الخبراء والمتخصصون في القانون الجنائي في الدول المختلفة وتناولت هذه البحوث مجموعة من القضايا والمشكلات الأساسية في الإجراءات الجنائية، من بينها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1. قرينة البراءة ومضمونها ونتائجها.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فكرة المساواة في الحقوق والإجراءات بين أطراف الدعوي.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المدة التي تستغرقها إجراءات الدعوي المختلفة.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a:t>
            </a:r>
            <a:r>
              <a:rPr lang="ar-SA" sz="1800" dirty="0">
                <a:solidFill>
                  <a:srgbClr val="191919"/>
                </a:solidFill>
                <a:effectLst/>
                <a:highlight>
                  <a:srgbClr val="FFFF00"/>
                </a:highlight>
                <a:latin typeface="Calibri" panose="020F0502020204030204" pitchFamily="34" charset="0"/>
                <a:ea typeface="Times New Roman" panose="02020603050405020304" pitchFamily="18" charset="0"/>
                <a:cs typeface="Alexandria Medium" pitchFamily="2" charset="-78"/>
              </a:rPr>
              <a:t>المبادئ الأساسية في الإثبات الجنائي وحق المتهم في الصمت وتشمل :</a:t>
            </a:r>
            <a:endParaRPr lang="en-US" sz="1200" dirty="0">
              <a:solidFill>
                <a:srgbClr val="191919"/>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191919"/>
                </a:solidFill>
                <a:effectLst/>
                <a:highlight>
                  <a:srgbClr val="FFFF00"/>
                </a:highlight>
                <a:latin typeface="Calibri" panose="020F0502020204030204" pitchFamily="34" charset="0"/>
                <a:ea typeface="Times New Roman" panose="02020603050405020304" pitchFamily="18" charset="0"/>
                <a:cs typeface="Alexandria Medium" pitchFamily="2" charset="-78"/>
              </a:rPr>
              <a:t>      أ.ضوابط القبض و الحبس الاحتياطي.</a:t>
            </a:r>
            <a:endParaRPr lang="en-US" sz="1200" dirty="0">
              <a:solidFill>
                <a:srgbClr val="191919"/>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191919"/>
                </a:solidFill>
                <a:effectLst/>
                <a:highlight>
                  <a:srgbClr val="FFFF00"/>
                </a:highlight>
                <a:latin typeface="Calibri" panose="020F0502020204030204" pitchFamily="34" charset="0"/>
                <a:ea typeface="Times New Roman" panose="02020603050405020304" pitchFamily="18" charset="0"/>
                <a:cs typeface="Alexandria Medium" pitchFamily="2" charset="-78"/>
              </a:rPr>
              <a:t>     ب.  مراعاة حقوق ومصالح المجني عليه في الدعوي الجنائية .</a:t>
            </a:r>
            <a:endParaRPr lang="en-US" dirty="0">
              <a:solidFill>
                <a:srgbClr val="191919"/>
              </a:solidFill>
              <a:highlight>
                <a:srgbClr val="FFFF00"/>
              </a:highlight>
            </a:endParaRPr>
          </a:p>
        </p:txBody>
      </p:sp>
    </p:spTree>
    <p:extLst>
      <p:ext uri="{BB962C8B-B14F-4D97-AF65-F5344CB8AC3E}">
        <p14:creationId xmlns:p14="http://schemas.microsoft.com/office/powerpoint/2010/main" val="3363363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4780"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295" y="3687738"/>
            <a:ext cx="3321207" cy="17820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2277285" y="805601"/>
            <a:ext cx="8273245" cy="120769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a:p>
            <a:pPr marR="0" lvl="0" algn="just" rtl="1">
              <a:lnSpc>
                <a:spcPct val="107000"/>
              </a:lnSpc>
              <a:spcBef>
                <a:spcPts val="0"/>
              </a:spcBef>
              <a:spcAft>
                <a:spcPts val="500"/>
              </a:spcAft>
            </a:pPr>
            <a:r>
              <a:rPr lang="ar-EG" sz="2000" b="1" dirty="0">
                <a:solidFill>
                  <a:schemeClr val="bg1"/>
                </a:solidFill>
                <a:latin typeface="Times New Roman" panose="02020603050405020304" pitchFamily="18" charset="0"/>
              </a:rPr>
              <a:t>                 أ. توصيات المؤتمر:</a:t>
            </a:r>
          </a:p>
        </p:txBody>
      </p:sp>
      <p:sp>
        <p:nvSpPr>
          <p:cNvPr id="6" name="TextBox 5">
            <a:extLst>
              <a:ext uri="{FF2B5EF4-FFF2-40B4-BE49-F238E27FC236}">
                <a16:creationId xmlns:a16="http://schemas.microsoft.com/office/drawing/2014/main" id="{52A0BCA8-8C6C-FD1D-CE3D-EA1BEC954079}"/>
              </a:ext>
            </a:extLst>
          </p:cNvPr>
          <p:cNvSpPr txBox="1"/>
          <p:nvPr/>
        </p:nvSpPr>
        <p:spPr>
          <a:xfrm>
            <a:off x="1315353" y="2012009"/>
            <a:ext cx="9124604" cy="2833981"/>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صدرت عن المؤتمر عدة توصيات تتعلق بالحق في الحياة الخاصة، ومنها: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1.  الحفاظ علي الحقوق الفردية، وعدم المساس بالحريات العامة.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من الضروري أن ترتكز كل وسائل وإجراءات الإثبات التي من شأنها تعطيل الحقوق الفردية والحريات علي سند قانوني </a:t>
            </a:r>
            <a:endParaRPr lang="en-US" sz="12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ينظم قبول الأدلة في الإجراءات الجنائية وفقا للمصالح التالية: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أ. سلامة النظام القضائي.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ب. احترام حقوق الدفاع.</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ج.  مراعاة مصلحة كل من المجني عليه والمجتمع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466680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38" y="2182285"/>
            <a:ext cx="4040319" cy="1643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3182083" y="1484223"/>
            <a:ext cx="8541106" cy="12303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a:p>
            <a:pPr algn="just" rtl="1">
              <a:lnSpc>
                <a:spcPct val="107000"/>
              </a:lnSpc>
              <a:spcAft>
                <a:spcPts val="500"/>
              </a:spcAft>
            </a:pPr>
            <a:r>
              <a:rPr lang="ar-EG" sz="2000" b="1" dirty="0">
                <a:solidFill>
                  <a:schemeClr val="bg1"/>
                </a:solidFill>
                <a:latin typeface="Times New Roman" panose="02020603050405020304" pitchFamily="18" charset="0"/>
              </a:rPr>
              <a:t>              </a:t>
            </a:r>
            <a:r>
              <a:rPr lang="ar-SA" sz="2000" b="1" dirty="0">
                <a:solidFill>
                  <a:schemeClr val="bg1"/>
                </a:solidFill>
                <a:latin typeface="Times New Roman" panose="02020603050405020304" pitchFamily="18" charset="0"/>
              </a:rPr>
              <a:t>ب. قد استقر المؤتمر في هذا الصدد علي عدة قواعد هامة هي: </a:t>
            </a:r>
            <a:endParaRPr lang="en-US" sz="2000" b="1" dirty="0">
              <a:solidFill>
                <a:schemeClr val="bg1"/>
              </a:solidFill>
              <a:latin typeface="Times New Roman" panose="02020603050405020304" pitchFamily="18" charset="0"/>
            </a:endParaRPr>
          </a:p>
        </p:txBody>
      </p:sp>
      <p:sp>
        <p:nvSpPr>
          <p:cNvPr id="6" name="TextBox 5">
            <a:extLst>
              <a:ext uri="{FF2B5EF4-FFF2-40B4-BE49-F238E27FC236}">
                <a16:creationId xmlns:a16="http://schemas.microsoft.com/office/drawing/2014/main" id="{C25C1A94-5D3F-42C1-06F6-D0D77C7E6C39}"/>
              </a:ext>
            </a:extLst>
          </p:cNvPr>
          <p:cNvSpPr txBox="1"/>
          <p:nvPr/>
        </p:nvSpPr>
        <p:spPr>
          <a:xfrm>
            <a:off x="1469417" y="3589928"/>
            <a:ext cx="9625187" cy="2048894"/>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أ) </a:t>
            </a:r>
            <a:r>
              <a:rPr lang="ar-SA" sz="1800" dirty="0">
                <a:effectLst/>
                <a:highlight>
                  <a:srgbClr val="FFFF00"/>
                </a:highlight>
                <a:latin typeface="Calibri" panose="020F0502020204030204" pitchFamily="34" charset="0"/>
                <a:ea typeface="Times New Roman" panose="02020603050405020304" pitchFamily="18" charset="0"/>
              </a:rPr>
              <a:t>بطلان أدلة الإثبات المتحصل عليها عن طريق انتهاك الشخص ، كتعرض الشخص للتعذيب .</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highlight>
                  <a:srgbClr val="FFFF00"/>
                </a:highlight>
                <a:latin typeface="Calibri" panose="020F0502020204030204" pitchFamily="34" charset="0"/>
                <a:ea typeface="Times New Roman" panose="02020603050405020304" pitchFamily="18" charset="0"/>
              </a:rPr>
              <a:t>ب) </a:t>
            </a:r>
            <a:r>
              <a:rPr lang="ar-SA" sz="1800" u="sng" dirty="0">
                <a:effectLst/>
                <a:highlight>
                  <a:srgbClr val="FFFF00"/>
                </a:highlight>
                <a:latin typeface="Calibri" panose="020F0502020204030204" pitchFamily="34" charset="0"/>
                <a:ea typeface="Times New Roman" panose="02020603050405020304" pitchFamily="18" charset="0"/>
              </a:rPr>
              <a:t>عدم قبول أدلة الإثبات رغم صحتها، وذلك لجمعها بوسائل غير مشروعة.</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highlight>
                  <a:srgbClr val="FFFF00"/>
                </a:highlight>
                <a:latin typeface="Calibri" panose="020F0502020204030204" pitchFamily="34" charset="0"/>
                <a:ea typeface="Times New Roman" panose="02020603050405020304" pitchFamily="18" charset="0"/>
              </a:rPr>
              <a:t>ج) </a:t>
            </a:r>
            <a:r>
              <a:rPr lang="ar-SA" sz="1800" u="sng" dirty="0">
                <a:effectLst/>
                <a:highlight>
                  <a:srgbClr val="FFFF00"/>
                </a:highlight>
                <a:latin typeface="Calibri" panose="020F0502020204030204" pitchFamily="34" charset="0"/>
                <a:ea typeface="Times New Roman" panose="02020603050405020304" pitchFamily="18" charset="0"/>
              </a:rPr>
              <a:t>اعتراف المتهم لا يكفي للحكم عليه بالعقوبة</a:t>
            </a:r>
            <a:r>
              <a:rPr lang="ar-SA" sz="1800" dirty="0">
                <a:effectLst/>
                <a:highlight>
                  <a:srgbClr val="FFFF00"/>
                </a:highlight>
                <a:latin typeface="Calibri" panose="020F0502020204030204" pitchFamily="34" charset="0"/>
                <a:ea typeface="Times New Roman" panose="02020603050405020304" pitchFamily="18" charset="0"/>
              </a:rPr>
              <a:t>، بل يجب تتوافر قبله أدلة أثبات أخرى تؤكد ارتكابه للجريمة.</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وقد خلص المؤتمر إلي مجموعة من التوصيات منها ما </a:t>
            </a:r>
            <a:r>
              <a:rPr lang="ar-SA" sz="1800" dirty="0">
                <a:effectLst/>
                <a:highlight>
                  <a:srgbClr val="FFFF00"/>
                </a:highlight>
                <a:latin typeface="Calibri" panose="020F0502020204030204" pitchFamily="34" charset="0"/>
                <a:ea typeface="Times New Roman" panose="02020603050405020304" pitchFamily="18" charset="0"/>
              </a:rPr>
              <a:t>أخذ شكل مشروعات بقوانين قدمت إلي الجمعية العامة للأمم المتحدة لعمل ما يلزم بشأنها.</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146973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186594" y="1486677"/>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21047" y="2444206"/>
            <a:ext cx="4606634" cy="2768835"/>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 في مواجهة الجرائم ال</a:t>
            </a:r>
            <a:r>
              <a:rPr lang="ar-EG" sz="2400" dirty="0">
                <a:latin typeface="Calibri" panose="020F0502020204030204" pitchFamily="34" charset="0"/>
                <a:ea typeface="Times New Roman" panose="02020603050405020304" pitchFamily="18" charset="0"/>
              </a:rPr>
              <a:t>معلوماتية</a:t>
            </a:r>
            <a:r>
              <a:rPr lang="ar-SA" sz="2400" dirty="0">
                <a:latin typeface="Calibri" panose="020F0502020204030204" pitchFamily="34" charset="0"/>
                <a:ea typeface="Times New Roman" panose="02020603050405020304" pitchFamily="18" charset="0"/>
              </a:rPr>
              <a:t>، رسالة دكتوراة، </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جامعة القاهرة، سنة 2013.  </a:t>
            </a:r>
            <a:endParaRPr lang="en-US" sz="24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767466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700364" y="2212249"/>
            <a:ext cx="7808260" cy="3539430"/>
          </a:xfrm>
          <a:prstGeom prst="rect">
            <a:avLst/>
          </a:prstGeom>
          <a:solidFill>
            <a:schemeClr val="bg1"/>
          </a:solidFill>
        </p:spPr>
        <p:txBody>
          <a:bodyPr wrap="square" rtlCol="0">
            <a:spAutoFit/>
          </a:bodyPr>
          <a:lstStyle/>
          <a:p>
            <a:r>
              <a:rPr lang="en-US" sz="1400" dirty="0">
                <a:latin typeface="Alexandria Light" pitchFamily="2" charset="-78"/>
                <a:cs typeface="Alexandria Light" pitchFamily="2" charset="-78"/>
                <a:hlinkClick r:id="rId4"/>
              </a:rPr>
              <a:t>2,3. https://giphy.com/explore/PRIVACY</a:t>
            </a:r>
            <a:endParaRPr lang="en-US" sz="1400" dirty="0">
              <a:latin typeface="Alexandria Light" pitchFamily="2" charset="-78"/>
              <a:cs typeface="Alexandria Light" pitchFamily="2" charset="-78"/>
            </a:endParaRPr>
          </a:p>
          <a:p>
            <a:r>
              <a:rPr lang="ar-IQ" sz="1400" dirty="0">
                <a:latin typeface="Alexandria Light" pitchFamily="2" charset="-78"/>
                <a:ea typeface="Times New Roman" panose="02020603050405020304" pitchFamily="18" charset="0"/>
                <a:cs typeface="Alexandria Light" pitchFamily="2" charset="-78"/>
              </a:rPr>
              <a:t> </a:t>
            </a:r>
            <a:endParaRPr lang="en-US" sz="1400" dirty="0">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4: 7. </a:t>
            </a: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hlinkClick r:id="rId5"/>
              </a:rPr>
              <a:t>http://tele-ens.univ-oeb.dz/moodle/course/view.php?id=3409&amp;lang=ar_wp</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26,27.https://mawdoo3.com/%D9%85%D8%B8%D8%A7%D9%87%D8%B1_%D8%AD%D9%82%D9%88%D9%82_%D8%A7%D9%84%D8%A5%D9%86%D8%B3%D8%A7%D9%86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Alexandria Light" pitchFamily="2" charset="-78"/>
              <a:ea typeface="Times New Roman" panose="02020603050405020304" pitchFamily="18" charset="0"/>
              <a:cs typeface="Alexandria Light" pitchFamily="2" charset="-78"/>
            </a:endParaRPr>
          </a:p>
          <a:p>
            <a:r>
              <a:rPr lang="en-US" sz="1400" dirty="0">
                <a:latin typeface="Alexandria Light" pitchFamily="2" charset="-78"/>
                <a:ea typeface="Times New Roman" panose="02020603050405020304" pitchFamily="18" charset="0"/>
                <a:cs typeface="Alexandria Light" pitchFamily="2" charset="-78"/>
              </a:rPr>
              <a:t>35:36. </a:t>
            </a:r>
            <a:r>
              <a:rPr lang="en-US" sz="1400" dirty="0">
                <a:latin typeface="Alexandria Light" pitchFamily="2" charset="-78"/>
                <a:ea typeface="Times New Roman" panose="02020603050405020304" pitchFamily="18" charset="0"/>
                <a:cs typeface="Alexandria Light" pitchFamily="2" charset="-78"/>
                <a:hlinkClick r:id="rId6"/>
              </a:rPr>
              <a:t>https://www.siyassa.org.eg/News/15446.aspx</a:t>
            </a:r>
            <a:endParaRPr lang="en-US" sz="1400" dirty="0">
              <a:latin typeface="Alexandria Light" pitchFamily="2" charset="-78"/>
              <a:ea typeface="Times New Roman" panose="02020603050405020304" pitchFamily="18" charset="0"/>
              <a:cs typeface="Alexandria Light" pitchFamily="2" charset="-78"/>
            </a:endParaRPr>
          </a:p>
          <a:p>
            <a:endParaRPr lang="en-US" sz="1400" dirty="0">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35,36. </a:t>
            </a: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hlinkClick r:id="rId6"/>
              </a:rPr>
              <a:t>https://www.siyassa.org.eg/News/15446.aspx</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Alexandria Light" pitchFamily="2" charset="-78"/>
              <a:ea typeface="Times New Roman" panose="02020603050405020304" pitchFamily="18" charset="0"/>
              <a:cs typeface="Alexandria Light" pitchFamily="2" charset="-78"/>
            </a:endParaRPr>
          </a:p>
          <a:p>
            <a:r>
              <a:rPr lang="ar-EG" sz="1400" dirty="0">
                <a:latin typeface="Alexandria Light" pitchFamily="2" charset="-78"/>
                <a:ea typeface="Times New Roman" panose="02020603050405020304" pitchFamily="18" charset="0"/>
                <a:cs typeface="Alexandria Light" pitchFamily="2" charset="-78"/>
              </a:rPr>
              <a:t>42</a:t>
            </a:r>
            <a:r>
              <a:rPr lang="en-US" sz="1400" dirty="0">
                <a:latin typeface="Alexandria Light" pitchFamily="2" charset="-78"/>
                <a:ea typeface="Times New Roman" panose="02020603050405020304" pitchFamily="18" charset="0"/>
                <a:cs typeface="Alexandria Light" pitchFamily="2" charset="-78"/>
              </a:rPr>
              <a:t>,43,44. </a:t>
            </a:r>
            <a:r>
              <a:rPr lang="en-US" sz="1400" dirty="0">
                <a:latin typeface="Alexandria Light" pitchFamily="2" charset="-78"/>
                <a:ea typeface="Times New Roman" panose="02020603050405020304" pitchFamily="18" charset="0"/>
                <a:cs typeface="Alexandria Light" pitchFamily="2" charset="-78"/>
                <a:hlinkClick r:id="rId7"/>
              </a:rPr>
              <a:t>https://www.mohamah.net/law/%D8%B1%D8%B5%D8%AF-%D8%A7%D9%84%D9%85%D8%B9%D8%A7%D9%87%D8%AF%D8%A7%D8%AA-%D8%A7%D9%84%D8%AF%D9%88%D9%84%D9%8A%D8%A9-%D8%A7%D9%84%D8%A3%D8%B3%D8%A7%D8%B3%D9%8A%D8%A9-%D9%84%D8%AD%D9%82%D9%88%D9%82/</a:t>
            </a:r>
            <a:endParaRPr lang="en-US" sz="1400" dirty="0">
              <a:latin typeface="Alexandria Light" pitchFamily="2" charset="-78"/>
              <a:ea typeface="Times New Roman" panose="02020603050405020304" pitchFamily="18" charset="0"/>
              <a:cs typeface="Alexandria Light"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681564" y="1106321"/>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675976" y="4154088"/>
            <a:ext cx="7916911" cy="1126500"/>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675976" y="4154088"/>
            <a:ext cx="8141355"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rPr>
              <a:t>لثانية</a:t>
            </a:r>
            <a:endParaRPr lang="en-US" sz="2800" b="1" dirty="0">
              <a:solidFill>
                <a:schemeClr val="bg1"/>
              </a:solidFill>
              <a:latin typeface="Calibri" panose="020F0502020204030204" pitchFamily="34" charset="0"/>
              <a:ea typeface="Calibri" panose="020F050202020403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84441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7EDC55-1834-40FD-BB58-ADCAF854E178}"/>
</file>

<file path=customXml/itemProps2.xml><?xml version="1.0" encoding="utf-8"?>
<ds:datastoreItem xmlns:ds="http://schemas.openxmlformats.org/officeDocument/2006/customXml" ds:itemID="{D91F2D7B-CF23-415C-92CA-B27C9778C269}"/>
</file>

<file path=customXml/itemProps3.xml><?xml version="1.0" encoding="utf-8"?>
<ds:datastoreItem xmlns:ds="http://schemas.openxmlformats.org/officeDocument/2006/customXml" ds:itemID="{6489B52C-4D9A-4A17-9AC2-6677F123469B}"/>
</file>

<file path=docProps/app.xml><?xml version="1.0" encoding="utf-8"?>
<Properties xmlns="http://schemas.openxmlformats.org/officeDocument/2006/extended-properties" xmlns:vt="http://schemas.openxmlformats.org/officeDocument/2006/docPropsVTypes">
  <TotalTime>7621</TotalTime>
  <Words>5526</Words>
  <Application>Microsoft Office PowerPoint</Application>
  <PresentationFormat>Widescreen</PresentationFormat>
  <Paragraphs>397</Paragraphs>
  <Slides>49</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Alexandria Light</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296</cp:revision>
  <dcterms:created xsi:type="dcterms:W3CDTF">2023-04-29T09:08:00Z</dcterms:created>
  <dcterms:modified xsi:type="dcterms:W3CDTF">2026-02-02T13:00:14Z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