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6" r:id="rId7"/>
    <p:sldId id="256" r:id="rId8"/>
    <p:sldId id="519" r:id="rId9"/>
    <p:sldId id="481" r:id="rId10"/>
    <p:sldId id="482" r:id="rId11"/>
    <p:sldId id="483" r:id="rId12"/>
    <p:sldId id="520" r:id="rId13"/>
    <p:sldId id="484" r:id="rId14"/>
    <p:sldId id="485" r:id="rId15"/>
    <p:sldId id="486" r:id="rId16"/>
    <p:sldId id="487" r:id="rId17"/>
    <p:sldId id="518" r:id="rId18"/>
    <p:sldId id="488" r:id="rId19"/>
    <p:sldId id="489" r:id="rId20"/>
    <p:sldId id="490" r:id="rId21"/>
    <p:sldId id="491" r:id="rId22"/>
    <p:sldId id="492" r:id="rId23"/>
    <p:sldId id="493" r:id="rId24"/>
    <p:sldId id="494" r:id="rId25"/>
    <p:sldId id="495" r:id="rId26"/>
    <p:sldId id="506" r:id="rId27"/>
    <p:sldId id="521" r:id="rId28"/>
    <p:sldId id="496" r:id="rId29"/>
    <p:sldId id="497" r:id="rId30"/>
    <p:sldId id="498" r:id="rId31"/>
    <p:sldId id="499" r:id="rId32"/>
    <p:sldId id="500" r:id="rId33"/>
    <p:sldId id="501" r:id="rId34"/>
    <p:sldId id="502" r:id="rId35"/>
    <p:sldId id="503" r:id="rId36"/>
    <p:sldId id="504" r:id="rId37"/>
    <p:sldId id="505" r:id="rId38"/>
    <p:sldId id="507" r:id="rId39"/>
    <p:sldId id="508" r:id="rId40"/>
    <p:sldId id="509" r:id="rId41"/>
    <p:sldId id="510" r:id="rId42"/>
    <p:sldId id="51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519"/>
            <p14:sldId id="481"/>
            <p14:sldId id="482"/>
            <p14:sldId id="483"/>
            <p14:sldId id="520"/>
            <p14:sldId id="484"/>
            <p14:sldId id="485"/>
            <p14:sldId id="486"/>
            <p14:sldId id="487"/>
            <p14:sldId id="518"/>
            <p14:sldId id="488"/>
            <p14:sldId id="489"/>
            <p14:sldId id="490"/>
            <p14:sldId id="491"/>
            <p14:sldId id="492"/>
            <p14:sldId id="493"/>
            <p14:sldId id="494"/>
            <p14:sldId id="495"/>
            <p14:sldId id="506"/>
            <p14:sldId id="521"/>
            <p14:sldId id="496"/>
            <p14:sldId id="497"/>
            <p14:sldId id="498"/>
            <p14:sldId id="499"/>
            <p14:sldId id="500"/>
            <p14:sldId id="501"/>
            <p14:sldId id="502"/>
            <p14:sldId id="503"/>
            <p14:sldId id="504"/>
            <p14:sldId id="505"/>
            <p14:sldId id="507"/>
            <p14:sldId id="508"/>
            <p14:sldId id="509"/>
            <p14:sldId id="510"/>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35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02</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43376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02</a:t>
            </a:r>
            <a:endParaRPr lang="en-US" sz="2800" b="1" dirty="0">
              <a:solidFill>
                <a:schemeClr val="tx1"/>
              </a:solidFill>
              <a:latin typeface="Alexandria" charset="0"/>
              <a:cs typeface="Alexandria" charset="0"/>
            </a:endParaRPr>
          </a:p>
        </p:txBody>
      </p:sp>
      <p:sp>
        <p:nvSpPr>
          <p:cNvPr id="11" name="TextBox 10"/>
          <p:cNvSpPr txBox="1"/>
          <p:nvPr/>
        </p:nvSpPr>
        <p:spPr>
          <a:xfrm>
            <a:off x="4785264" y="4802552"/>
            <a:ext cx="6460423" cy="707886"/>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a:p>
            <a:r>
              <a:rPr lang="en-US" sz="2000" b="1" dirty="0">
                <a:latin typeface="Alexandria" pitchFamily="2" charset="-78"/>
                <a:cs typeface="Alexandria" pitchFamily="2" charset="-78"/>
              </a:rPr>
              <a:t>Governance Structures and Management Scope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Dr. 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2226892"/>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Discuss the governance scope.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Explore the different orientations of organizations regarding governance.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Explain the differences between the various paradigms of governance.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Understand how governance relates to different management approaches.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45277" y="2359181"/>
            <a:ext cx="8417320" cy="170751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and its different structures, is not confined to the board level of the organization.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Many of the major project failures were caused by lack of appropriate governance at the level of individual projects and their management.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9" y="654295"/>
            <a:ext cx="3902032" cy="461665"/>
          </a:xfrm>
          <a:prstGeom prst="rect">
            <a:avLst/>
          </a:prstGeom>
          <a:noFill/>
        </p:spPr>
        <p:txBody>
          <a:bodyPr wrap="square" rtlCol="0">
            <a:spAutoFit/>
          </a:bodyPr>
          <a:lstStyle/>
          <a:p>
            <a:r>
              <a:rPr lang="en-US" sz="2400" dirty="0">
                <a:latin typeface="Alexandria" pitchFamily="2" charset="-78"/>
                <a:cs typeface="Alexandria" pitchFamily="2" charset="-78"/>
              </a:rPr>
              <a:t>Governance Scope</a:t>
            </a:r>
            <a:endParaRPr lang="en-US" sz="2400" b="1" dirty="0">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45277" y="2489809"/>
            <a:ext cx="8417320" cy="170751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smtClean="0">
                <a:latin typeface="Alexandria" pitchFamily="2" charset="-78"/>
                <a:cs typeface="Alexandria" pitchFamily="2" charset="-78"/>
              </a:rPr>
              <a:t>Organizations </a:t>
            </a:r>
            <a:r>
              <a:rPr lang="en-US" dirty="0">
                <a:latin typeface="Alexandria" pitchFamily="2" charset="-78"/>
                <a:cs typeface="Alexandria" pitchFamily="2" charset="-78"/>
              </a:rPr>
              <a:t>with a large percentage of their business done through projects are especially dependent on good project results.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In these organizations, the impact of project results on corporate results demands rigid governance structures for projects.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9" y="654295"/>
            <a:ext cx="3902032" cy="461665"/>
          </a:xfrm>
          <a:prstGeom prst="rect">
            <a:avLst/>
          </a:prstGeom>
          <a:noFill/>
        </p:spPr>
        <p:txBody>
          <a:bodyPr wrap="square" rtlCol="0">
            <a:spAutoFit/>
          </a:bodyPr>
          <a:lstStyle/>
          <a:p>
            <a:r>
              <a:rPr lang="en-US" sz="2400" dirty="0">
                <a:latin typeface="Alexandria" pitchFamily="2" charset="-78"/>
                <a:cs typeface="Alexandria" pitchFamily="2" charset="-78"/>
              </a:rPr>
              <a:t>Governance Scope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14374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38762"/>
          </a:xfrm>
          <a:prstGeom prst="rect">
            <a:avLst/>
          </a:prstGeom>
          <a:noFill/>
        </p:spPr>
        <p:txBody>
          <a:bodyPr wrap="square" rtlCol="0">
            <a:spAutoFit/>
          </a:bodyPr>
          <a:lstStyle/>
          <a:p>
            <a:pPr algn="ctr">
              <a:lnSpc>
                <a:spcPct val="250000"/>
              </a:lnSpc>
            </a:pPr>
            <a:endParaRPr lang="en-US" b="1" dirty="0">
              <a:latin typeface="Alexandria" pitchFamily="2" charset="-78"/>
              <a:cs typeface="Alexandria" pitchFamily="2" charset="-78"/>
            </a:endParaRPr>
          </a:p>
          <a:p>
            <a:pPr algn="ctr">
              <a:lnSpc>
                <a:spcPct val="250000"/>
              </a:lnSpc>
            </a:pPr>
            <a:r>
              <a:rPr lang="en-US" b="1" dirty="0">
                <a:latin typeface="Alexandria" pitchFamily="2" charset="-78"/>
                <a:cs typeface="Alexandria" pitchFamily="2" charset="-78"/>
              </a:rPr>
              <a:t>Project management methodologies, such as PRINCE2, suggest that governance of projects and project management originates at the top of the organization and trickles down to the lower levels</a:t>
            </a:r>
          </a:p>
          <a:p>
            <a:pPr>
              <a:lnSpc>
                <a:spcPct val="250000"/>
              </a:lnSpc>
            </a:pP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Governance Scope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5455032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17029" cy="430887"/>
          </a:xfrm>
          <a:prstGeom prst="rect">
            <a:avLst/>
          </a:prstGeom>
          <a:noFill/>
        </p:spPr>
        <p:txBody>
          <a:bodyPr wrap="square" rtlCol="0">
            <a:spAutoFit/>
          </a:bodyPr>
          <a:lstStyle/>
          <a:p>
            <a:r>
              <a:rPr lang="en-US" sz="2200" dirty="0">
                <a:latin typeface="Alexandria" pitchFamily="2" charset="-78"/>
                <a:cs typeface="Alexandria" pitchFamily="2" charset="-78"/>
              </a:rPr>
              <a:t>Governance and Project Management</a:t>
            </a:r>
            <a:endParaRPr lang="en-US" sz="2200" b="1" dirty="0">
              <a:latin typeface="Alexandria" pitchFamily="2" charset="-78"/>
              <a:cs typeface="Alexandria" pitchFamily="2" charset="-78"/>
            </a:endParaRPr>
          </a:p>
        </p:txBody>
      </p:sp>
      <p:pic>
        <p:nvPicPr>
          <p:cNvPr id="9" name="Content Placeholder 6">
            <a:extLst>
              <a:ext uri="{FF2B5EF4-FFF2-40B4-BE49-F238E27FC236}">
                <a16:creationId xmlns:a16="http://schemas.microsoft.com/office/drawing/2014/main" id="{C43BBF46-C3E8-052B-647A-464343411874}"/>
              </a:ext>
            </a:extLst>
          </p:cNvPr>
          <p:cNvPicPr>
            <a:picLocks noChangeAspect="1"/>
          </p:cNvPicPr>
          <p:nvPr/>
        </p:nvPicPr>
        <p:blipFill>
          <a:blip r:embed="rId3"/>
          <a:stretch>
            <a:fillRect/>
          </a:stretch>
        </p:blipFill>
        <p:spPr>
          <a:xfrm>
            <a:off x="2043937" y="1417529"/>
            <a:ext cx="7005613" cy="4566810"/>
          </a:xfrm>
          <a:prstGeom prst="rect">
            <a:avLst/>
          </a:prstGeom>
        </p:spPr>
      </p:pic>
    </p:spTree>
    <p:extLst>
      <p:ext uri="{BB962C8B-B14F-4D97-AF65-F5344CB8AC3E}">
        <p14:creationId xmlns:p14="http://schemas.microsoft.com/office/powerpoint/2010/main" val="8003305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45277" y="1974434"/>
            <a:ext cx="8417320" cy="2909130"/>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b="1" dirty="0">
                <a:latin typeface="Alexandria" pitchFamily="2" charset="-78"/>
                <a:cs typeface="Alexandria" pitchFamily="2" charset="-78"/>
              </a:rPr>
              <a:t>At the corporate level, governance of projects and project management is a responsibility of the board of directors, including:</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Definition and goal setting for the projects, programs and portfolios in order to achieve its strategic objectives.</a:t>
            </a:r>
          </a:p>
          <a:p>
            <a:pPr marL="742950" lvl="1" indent="-285750">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 Defining the model by which they will be governed. </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54295"/>
            <a:ext cx="5548219" cy="430887"/>
          </a:xfrm>
          <a:prstGeom prst="rect">
            <a:avLst/>
          </a:prstGeom>
          <a:noFill/>
        </p:spPr>
        <p:txBody>
          <a:bodyPr wrap="square" rtlCol="0">
            <a:spAutoFit/>
          </a:bodyPr>
          <a:lstStyle/>
          <a:p>
            <a:r>
              <a:rPr lang="en-US" sz="2200" dirty="0">
                <a:latin typeface="Alexandria" pitchFamily="2" charset="-78"/>
                <a:cs typeface="Alexandria" pitchFamily="2" charset="-78"/>
              </a:rPr>
              <a:t>Governance and Project Management</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997784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728404" y="2321113"/>
            <a:ext cx="8417320" cy="1835759"/>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
              <a:defRPr/>
            </a:pPr>
            <a:r>
              <a:rPr lang="en-US" dirty="0" smtClean="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Developing enterprise project management capabilities to ensure their successful implementation.</a:t>
            </a:r>
          </a:p>
          <a:p>
            <a:pPr marL="285750" lvl="0" indent="-285750">
              <a:lnSpc>
                <a:spcPct val="150000"/>
              </a:lnSpc>
              <a:spcBef>
                <a:spcPts val="1000"/>
              </a:spcBef>
              <a:buFont typeface="Wingdings" panose="05000000000000000000" pitchFamily="2" charset="2"/>
              <a:buChar char="§"/>
              <a:defRPr/>
            </a:pPr>
            <a:r>
              <a:rPr lang="en-US" dirty="0">
                <a:latin typeface="Alexandria" pitchFamily="2" charset="-78"/>
                <a:cs typeface="Alexandria" pitchFamily="2" charset="-78"/>
              </a:rPr>
              <a:t>Controlling progress in the implementation of these actions and taking corrective actions in case of plan deviation.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54295"/>
            <a:ext cx="5548219" cy="430887"/>
          </a:xfrm>
          <a:prstGeom prst="rect">
            <a:avLst/>
          </a:prstGeom>
          <a:noFill/>
        </p:spPr>
        <p:txBody>
          <a:bodyPr wrap="square" rtlCol="0">
            <a:spAutoFit/>
          </a:bodyPr>
          <a:lstStyle/>
          <a:p>
            <a:r>
              <a:rPr lang="en-US" sz="2200" dirty="0">
                <a:latin typeface="Alexandria" pitchFamily="2" charset="-78"/>
                <a:cs typeface="Alexandria" pitchFamily="2" charset="-78"/>
              </a:rPr>
              <a:t>Governance and Project Management</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903043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70318"/>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project management governance structure includes a governance entity at the level of projects, programs and portfolios.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At the portfolio level, it is the board of directors which defines portfolio goals as a subset of: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organization’s strategic goals.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criteria for prioritization and measurement of progress and the means to monitor progress</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426611" y="689927"/>
            <a:ext cx="4240263" cy="461665"/>
          </a:xfrm>
          <a:prstGeom prst="rect">
            <a:avLst/>
          </a:prstGeom>
        </p:spPr>
        <p:txBody>
          <a:bodyPr wrap="none">
            <a:spAutoFit/>
          </a:bodyPr>
          <a:lstStyle/>
          <a:p>
            <a:r>
              <a:rPr lang="en-US" sz="2400" dirty="0">
                <a:latin typeface="Alexandria" pitchFamily="2" charset="-78"/>
                <a:cs typeface="Alexandria" pitchFamily="2" charset="-78"/>
              </a:rPr>
              <a:t>Governance and Portfolios</a:t>
            </a:r>
          </a:p>
        </p:txBody>
      </p:sp>
    </p:spTree>
    <p:extLst>
      <p:ext uri="{BB962C8B-B14F-4D97-AF65-F5344CB8AC3E}">
        <p14:creationId xmlns:p14="http://schemas.microsoft.com/office/powerpoint/2010/main" val="14671490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At the level of individual projects and programs, it is the responsibility of the sponsor or project/program steering group to:</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Set the business objective and agrees the program/project deliverables.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Provide the means (resources, facilities, processes, project manager and so on) to achieve objectives.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Define the means to control progress (for example, at milestones and stage gate reviews).</a:t>
            </a:r>
          </a:p>
          <a:p>
            <a:pPr marL="285750" indent="-285750">
              <a:lnSpc>
                <a:spcPct val="150000"/>
              </a:lnSpc>
              <a:buFont typeface="Wingdings" panose="05000000000000000000" pitchFamily="2" charset="2"/>
              <a:buChar char="§"/>
            </a:pP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Governance and Projects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226360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50078" y="654295"/>
            <a:ext cx="5757836" cy="415498"/>
          </a:xfrm>
          <a:prstGeom prst="rect">
            <a:avLst/>
          </a:prstGeom>
          <a:noFill/>
        </p:spPr>
        <p:txBody>
          <a:bodyPr wrap="square" rtlCol="0">
            <a:spAutoFit/>
          </a:bodyPr>
          <a:lstStyle/>
          <a:p>
            <a:r>
              <a:rPr lang="en-US" sz="2100" dirty="0">
                <a:latin typeface="Alexandria" pitchFamily="2" charset="-78"/>
                <a:cs typeface="Alexandria" pitchFamily="2" charset="-78"/>
              </a:rPr>
              <a:t>Example of a Portfolio Governance Model</a:t>
            </a:r>
            <a:endParaRPr lang="en-US" sz="2100" b="1" dirty="0">
              <a:latin typeface="Alexandria" pitchFamily="2" charset="-78"/>
              <a:cs typeface="Alexandria" pitchFamily="2" charset="-78"/>
            </a:endParaRPr>
          </a:p>
        </p:txBody>
      </p:sp>
      <p:pic>
        <p:nvPicPr>
          <p:cNvPr id="9" name="Content Placeholder 6">
            <a:extLst>
              <a:ext uri="{FF2B5EF4-FFF2-40B4-BE49-F238E27FC236}">
                <a16:creationId xmlns:a16="http://schemas.microsoft.com/office/drawing/2014/main" id="{B35657E5-068D-21EB-81B5-0DC97C09A1DF}"/>
              </a:ext>
            </a:extLst>
          </p:cNvPr>
          <p:cNvPicPr>
            <a:picLocks noChangeAspect="1"/>
          </p:cNvPicPr>
          <p:nvPr/>
        </p:nvPicPr>
        <p:blipFill>
          <a:blip r:embed="rId3"/>
          <a:stretch>
            <a:fillRect/>
          </a:stretch>
        </p:blipFill>
        <p:spPr>
          <a:xfrm>
            <a:off x="899905" y="1291775"/>
            <a:ext cx="10392190" cy="4933950"/>
          </a:xfrm>
          <a:prstGeom prst="rect">
            <a:avLst/>
          </a:prstGeom>
        </p:spPr>
      </p:pic>
      <p:sp>
        <p:nvSpPr>
          <p:cNvPr id="10" name="Rectangle 2"/>
          <p:cNvSpPr>
            <a:spLocks noChangeArrowheads="1"/>
          </p:cNvSpPr>
          <p:nvPr/>
        </p:nvSpPr>
        <p:spPr bwMode="auto">
          <a:xfrm>
            <a:off x="4716501" y="2600611"/>
            <a:ext cx="1137436" cy="29111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870" rIns="0" bIns="-1587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sz="2100" b="0" i="0" u="none" strike="noStrike" cap="none" normalizeH="0" baseline="0" smtClean="0">
                <a:ln>
                  <a:noFill/>
                </a:ln>
                <a:solidFill>
                  <a:srgbClr val="1F1F1F"/>
                </a:solidFill>
                <a:effectLst/>
                <a:latin typeface="inherit"/>
                <a:cs typeface="Arial" panose="020B0604020202020204" pitchFamily="34" charset="0"/>
              </a:rPr>
              <a:t>مراجعة</a:t>
            </a:r>
            <a:r>
              <a:rPr kumimoji="0" lang="en-US" altLang="en-US" sz="10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491069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593278" cy="400110"/>
          </a:xfrm>
          <a:prstGeom prst="rect">
            <a:avLst/>
          </a:prstGeom>
          <a:noFill/>
        </p:spPr>
        <p:txBody>
          <a:bodyPr wrap="square" rtlCol="0">
            <a:spAutoFit/>
          </a:bodyPr>
          <a:lstStyle/>
          <a:p>
            <a:r>
              <a:rPr lang="en-US" sz="2000" dirty="0">
                <a:latin typeface="Alexandria" pitchFamily="2" charset="-78"/>
                <a:cs typeface="Alexandria" pitchFamily="2" charset="-78"/>
              </a:rPr>
              <a:t>Example of a Portfolio Governance Model</a:t>
            </a:r>
            <a:endParaRPr lang="en-US" sz="2000" b="1" dirty="0">
              <a:latin typeface="Alexandria" pitchFamily="2" charset="-78"/>
              <a:cs typeface="Alexandria" pitchFamily="2" charset="-78"/>
            </a:endParaRPr>
          </a:p>
        </p:txBody>
      </p:sp>
      <p:pic>
        <p:nvPicPr>
          <p:cNvPr id="9" name="Content Placeholder 6">
            <a:extLst>
              <a:ext uri="{FF2B5EF4-FFF2-40B4-BE49-F238E27FC236}">
                <a16:creationId xmlns:a16="http://schemas.microsoft.com/office/drawing/2014/main" id="{46308474-4C3F-F9C9-D14C-A6FEC10FBFAC}"/>
              </a:ext>
            </a:extLst>
          </p:cNvPr>
          <p:cNvPicPr>
            <a:picLocks noChangeAspect="1"/>
          </p:cNvPicPr>
          <p:nvPr/>
        </p:nvPicPr>
        <p:blipFill>
          <a:blip r:embed="rId3"/>
          <a:stretch>
            <a:fillRect/>
          </a:stretch>
        </p:blipFill>
        <p:spPr>
          <a:xfrm>
            <a:off x="124253" y="1054405"/>
            <a:ext cx="11756572" cy="5803595"/>
          </a:xfrm>
          <a:prstGeom prst="rect">
            <a:avLst/>
          </a:prstGeom>
        </p:spPr>
      </p:pic>
    </p:spTree>
    <p:extLst>
      <p:ext uri="{BB962C8B-B14F-4D97-AF65-F5344CB8AC3E}">
        <p14:creationId xmlns:p14="http://schemas.microsoft.com/office/powerpoint/2010/main" val="25133801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6">
            <a:extLst>
              <a:ext uri="{FF2B5EF4-FFF2-40B4-BE49-F238E27FC236}">
                <a16:creationId xmlns:a16="http://schemas.microsoft.com/office/drawing/2014/main" id="{46308474-4C3F-F9C9-D14C-A6FEC10FBFAC}"/>
              </a:ext>
            </a:extLst>
          </p:cNvPr>
          <p:cNvPicPr>
            <a:picLocks noChangeAspect="1"/>
          </p:cNvPicPr>
          <p:nvPr/>
        </p:nvPicPr>
        <p:blipFill rotWithShape="1">
          <a:blip r:embed="rId2"/>
          <a:srcRect l="21165" t="31759" r="24289"/>
          <a:stretch/>
        </p:blipFill>
        <p:spPr>
          <a:xfrm>
            <a:off x="941445" y="380010"/>
            <a:ext cx="10623698" cy="6561117"/>
          </a:xfrm>
          <a:prstGeom prst="rect">
            <a:avLst/>
          </a:prstGeom>
        </p:spPr>
      </p:pic>
    </p:spTree>
    <p:extLst>
      <p:ext uri="{BB962C8B-B14F-4D97-AF65-F5344CB8AC3E}">
        <p14:creationId xmlns:p14="http://schemas.microsoft.com/office/powerpoint/2010/main" val="3024732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675976" y="1373531"/>
            <a:ext cx="8596180" cy="3334887"/>
          </a:xfrm>
          <a:prstGeom prst="rect">
            <a:avLst/>
          </a:prstGeom>
          <a:noFill/>
        </p:spPr>
        <p:txBody>
          <a:bodyPr wrap="square" rtlCol="0">
            <a:spAutoFit/>
          </a:bodyPr>
          <a:lstStyle/>
          <a:p>
            <a:pPr algn="just">
              <a:lnSpc>
                <a:spcPct val="200000"/>
              </a:lnSpc>
            </a:pPr>
            <a:endParaRPr lang="en-US" dirty="0">
              <a:latin typeface="Alexandria" pitchFamily="2" charset="-78"/>
              <a:cs typeface="Alexandria" pitchFamily="2" charset="-78"/>
            </a:endParaRPr>
          </a:p>
          <a:p>
            <a:pPr algn="just">
              <a:lnSpc>
                <a:spcPct val="200000"/>
              </a:lnSpc>
            </a:pPr>
            <a:r>
              <a:rPr lang="en-US" b="1" dirty="0">
                <a:latin typeface="Alexandria" pitchFamily="2" charset="-78"/>
                <a:cs typeface="Alexandria" pitchFamily="2" charset="-78"/>
              </a:rPr>
              <a:t>Decisions and methods related to how projects, programs, and portfolios are managed within  an organization must be clear with regards to the unit or people (board of directors, project management offices, sponsor steering committees) responsible for them, the way they will be practiced and the accountability model on each of them</a:t>
            </a: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77374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34887"/>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Organizations differ in the priorities they assign to the project processes or the project outcomes.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According to the paradigm followed to manage projects, two types of organizations can be identified:</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Behavioral-oriented organizations.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Outcome-oriented organizations.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654295"/>
            <a:ext cx="6551550" cy="400110"/>
          </a:xfrm>
          <a:prstGeom prst="rect">
            <a:avLst/>
          </a:prstGeom>
          <a:noFill/>
        </p:spPr>
        <p:txBody>
          <a:bodyPr wrap="square" rtlCol="0">
            <a:spAutoFit/>
          </a:bodyPr>
          <a:lstStyle/>
          <a:p>
            <a:r>
              <a:rPr lang="en-US" sz="2000" dirty="0">
                <a:latin typeface="Alexandria" pitchFamily="2" charset="-78"/>
                <a:cs typeface="Alexandria" pitchFamily="2" charset="-78"/>
              </a:rPr>
              <a:t>Paradigms for Project Management Governance</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534891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009787" y="126354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23158" y="1373531"/>
            <a:ext cx="9048998" cy="4139595"/>
          </a:xfrm>
          <a:prstGeom prst="rect">
            <a:avLst/>
          </a:prstGeom>
          <a:noFill/>
        </p:spPr>
        <p:txBody>
          <a:bodyPr wrap="square" rtlCol="0">
            <a:spAutoFit/>
          </a:bodyPr>
          <a:lstStyle/>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Organizations emphasizing the importance of following a strict project management processes to accomplish project outcomes.</a:t>
            </a:r>
          </a:p>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These organizations perceive project management as being inherent in the process of delivering the project outcome, often in form of a technology development methodology or a corporate project management methodology. </a:t>
            </a:r>
          </a:p>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These organizations are ambivalent as to whether project management is done by individuals internal or external to their organization, as long as the process conforms to given standards or policies.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Behavioral-oriented Organizations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953312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579826"/>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Organizations emphasizing the fit of project deliverables to existing expectations.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These organizations give more autonomy to their projects and project managers than </a:t>
            </a:r>
            <a:r>
              <a:rPr lang="en-US" sz="1700" dirty="0" err="1">
                <a:latin typeface="Alexandria" pitchFamily="2" charset="-78"/>
                <a:cs typeface="Alexandria" pitchFamily="2" charset="-78"/>
              </a:rPr>
              <a:t>behaviour</a:t>
            </a:r>
            <a:r>
              <a:rPr lang="en-US" sz="1700" dirty="0">
                <a:latin typeface="Alexandria" pitchFamily="2" charset="-78"/>
                <a:cs typeface="Alexandria" pitchFamily="2" charset="-78"/>
              </a:rPr>
              <a:t>-oriented organizations.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Typically, they do perceive project management as a corporate core competency and a major differentiator for competing in the marketplace.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In these organizations, projects are typically managed by dedicated project managers, who possess a wider spectrum of project management related skills and are directly employed by the organization.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Outcome-oriented Organizations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4761985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combination of the previous two approaches with an underlying corporate shareholder or stakeholder philosophy provides four different governance paradigms: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Conformist Paradigm.</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Flexible Economist Paradigm.</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Versatile Artist Paradigm.</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Agile Pragmatist Paradigm.</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630747" y="735339"/>
            <a:ext cx="3956532" cy="400110"/>
          </a:xfrm>
          <a:prstGeom prst="rect">
            <a:avLst/>
          </a:prstGeom>
        </p:spPr>
        <p:txBody>
          <a:bodyPr wrap="none">
            <a:spAutoFit/>
          </a:bodyPr>
          <a:lstStyle/>
          <a:p>
            <a:r>
              <a:rPr lang="en-US" sz="2000" dirty="0">
                <a:latin typeface="Alexandria" pitchFamily="2" charset="-78"/>
                <a:cs typeface="Alexandria" pitchFamily="2" charset="-78"/>
              </a:rPr>
              <a:t>Other Governance Paradigms</a:t>
            </a:r>
          </a:p>
        </p:txBody>
      </p:sp>
    </p:spTree>
    <p:extLst>
      <p:ext uri="{BB962C8B-B14F-4D97-AF65-F5344CB8AC3E}">
        <p14:creationId xmlns:p14="http://schemas.microsoft.com/office/powerpoint/2010/main" val="13960236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paradigm utilizes strict compliance with existing processes, rules and policies to attempt to ensure lowest project costs in environments with a relatively homogeneous set of projects.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typical example is quality improvement projects using Six Sigma techniques.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Due to their repetitive nature, strict process orientation and relatively low level of innovation, these projects are often led by technical experts or specialists in each field.</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Conformist Paradigm</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740053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54235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82535" y="1373531"/>
            <a:ext cx="9244277" cy="40164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This paradigm aims for low project costs through a well-informed selection of project management methodologies which ensure less costly economic delivery.</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This paradigm assumes that well experienced project managers can identify the process that deliver the most economic result and save costs through professional management.</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Skilled, educated, flexible and experienced project managers are needed to economize on the methods used in environments with a relatively heterogeneous set of projects.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Examples include customer specific software application development projects in fixed price contracts.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The Flexible Economist Paradigm </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8197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48790" y="1373531"/>
            <a:ext cx="8823366" cy="4170372"/>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This paradigm aims at maximizing benefits through balancing the diverse set of requirements arising from several different stakeholders and their needs and desires.</a:t>
            </a:r>
          </a:p>
          <a:p>
            <a:pPr marL="285750" lvl="0"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Balance is achieved either by tailoring existing project management methodologies or by developing new ones to balance these diverse requirements.</a:t>
            </a:r>
          </a:p>
          <a:p>
            <a:pPr marL="285750" lvl="0"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This paradigm assumes that versatile and experienced project managers can balance diverse conflicting requirements.</a:t>
            </a:r>
          </a:p>
          <a:p>
            <a:pPr marL="285750" lvl="0"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Examples of organizations using this governance paradigm include project management consulting companies working with very heterogeneous sets of projects.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The Versatile Artist Paradigm</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838144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66004" y="2145427"/>
            <a:ext cx="8775865" cy="2631490"/>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This paradigm aims for maximization of technical usability, often through a time-phased approach to the development and product release of functionality over a period of time.</a:t>
            </a:r>
          </a:p>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This paradigm assumes that a limited but key functionality (especially in software development) allows for a limited but early use of the new product</a:t>
            </a:r>
            <a:r>
              <a:rPr lang="en-US" sz="1700" dirty="0" smtClean="0">
                <a:latin typeface="Alexandria" pitchFamily="2" charset="-78"/>
                <a:cs typeface="Alexandria" pitchFamily="2" charset="-78"/>
              </a:rPr>
              <a:t>.</a:t>
            </a:r>
            <a:endParaRPr lang="en-US" sz="17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The Agile Pragmatist Paradigm</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5692008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66004" y="2401794"/>
            <a:ext cx="8775865" cy="20544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smtClean="0">
                <a:latin typeface="Alexandria" pitchFamily="2" charset="-78"/>
                <a:cs typeface="Alexandria" pitchFamily="2" charset="-78"/>
              </a:rPr>
              <a:t>Examples </a:t>
            </a:r>
            <a:r>
              <a:rPr lang="en-US" sz="1700" dirty="0">
                <a:latin typeface="Alexandria" pitchFamily="2" charset="-78"/>
                <a:cs typeface="Alexandria" pitchFamily="2" charset="-78"/>
              </a:rPr>
              <a:t>include projects for IT software development, where a few key functions allow a limited productive use of the product.</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These projects often use Agile methods, such as Scrum, to identify project scope to be achieved using the customer’s prioritization of functions over a given timeframe.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The Agile Pragmatist Paradigm</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368591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3181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Large and complex enterprises apply different governance paradigms in their different organizational parts, often reflecting:</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The strategic goals of the organization.</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The preferences of the leaders.</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The demands of the market.</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The level of project management maturity.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choice of governance paradigm impacts both the </a:t>
            </a:r>
            <a:r>
              <a:rPr lang="en-US" b="1" dirty="0">
                <a:latin typeface="Alexandria" pitchFamily="2" charset="-78"/>
                <a:cs typeface="Alexandria" pitchFamily="2" charset="-78"/>
              </a:rPr>
              <a:t>breadth</a:t>
            </a:r>
            <a:r>
              <a:rPr lang="en-US" dirty="0">
                <a:latin typeface="Alexandria" pitchFamily="2" charset="-78"/>
                <a:cs typeface="Alexandria" pitchFamily="2" charset="-78"/>
              </a:rPr>
              <a:t> and </a:t>
            </a:r>
            <a:r>
              <a:rPr lang="en-US" b="1" dirty="0">
                <a:latin typeface="Alexandria" pitchFamily="2" charset="-78"/>
                <a:cs typeface="Alexandria" pitchFamily="2" charset="-78"/>
              </a:rPr>
              <a:t>depth</a:t>
            </a:r>
            <a:r>
              <a:rPr lang="en-US" dirty="0">
                <a:latin typeface="Alexandria" pitchFamily="2" charset="-78"/>
                <a:cs typeface="Alexandria" pitchFamily="2" charset="-78"/>
              </a:rPr>
              <a:t> with which governance of projects and project management is implemented in an organization.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61665"/>
          </a:xfrm>
          <a:prstGeom prst="rect">
            <a:avLst/>
          </a:prstGeom>
          <a:noFill/>
        </p:spPr>
        <p:txBody>
          <a:bodyPr wrap="square" rtlCol="0">
            <a:spAutoFit/>
          </a:bodyPr>
          <a:lstStyle/>
          <a:p>
            <a:r>
              <a:rPr lang="en-US" sz="2400" dirty="0">
                <a:latin typeface="Alexandria" pitchFamily="2" charset="-78"/>
                <a:cs typeface="Alexandria" pitchFamily="2" charset="-78"/>
              </a:rPr>
              <a:t>The Choice of Governance Paradigm</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13311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4397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When deciding on their most suitable governance paradigm, organizations prioritize between realizing holistic benefits for all stakeholders or making the highest return on investment for shareholders.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Organizations also have to decide whether better results or more compliance to ethics and adopted processes is their key motivator.</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Having these two aspects answered allows organizations more awareness about their effective governance strategy and paradigm.</a:t>
            </a:r>
          </a:p>
          <a:p>
            <a:pPr marL="285750" indent="-285750">
              <a:lnSpc>
                <a:spcPct val="150000"/>
              </a:lnSpc>
              <a:buFont typeface="Wingdings" panose="05000000000000000000" pitchFamily="2" charset="2"/>
              <a:buChar char="§"/>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654295"/>
            <a:ext cx="5193911" cy="415498"/>
          </a:xfrm>
          <a:prstGeom prst="rect">
            <a:avLst/>
          </a:prstGeom>
          <a:noFill/>
        </p:spPr>
        <p:txBody>
          <a:bodyPr wrap="square" rtlCol="0">
            <a:spAutoFit/>
          </a:bodyPr>
          <a:lstStyle/>
          <a:p>
            <a:r>
              <a:rPr lang="en-US" sz="2100" dirty="0">
                <a:latin typeface="Alexandria" pitchFamily="2" charset="-78"/>
                <a:cs typeface="Alexandria" pitchFamily="2" charset="-78"/>
              </a:rPr>
              <a:t>The Choice of Governance Paradigm</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696523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00110"/>
          </a:xfrm>
          <a:prstGeom prst="rect">
            <a:avLst/>
          </a:prstGeom>
          <a:noFill/>
        </p:spPr>
        <p:txBody>
          <a:bodyPr wrap="square" rtlCol="0">
            <a:spAutoFit/>
          </a:bodyPr>
          <a:lstStyle/>
          <a:p>
            <a:r>
              <a:rPr lang="en-US" sz="2000" dirty="0">
                <a:latin typeface="Alexandria" pitchFamily="2" charset="-78"/>
                <a:cs typeface="Alexandria" pitchFamily="2" charset="-78"/>
              </a:rPr>
              <a:t>The Choice of Governance Paradigm</a:t>
            </a:r>
            <a:endParaRPr lang="en-US" sz="2000" b="1" dirty="0">
              <a:latin typeface="Alexandria" pitchFamily="2" charset="-78"/>
              <a:cs typeface="Alexandria" pitchFamily="2" charset="-78"/>
            </a:endParaRPr>
          </a:p>
        </p:txBody>
      </p:sp>
      <p:pic>
        <p:nvPicPr>
          <p:cNvPr id="9" name="Content Placeholder 6">
            <a:extLst>
              <a:ext uri="{FF2B5EF4-FFF2-40B4-BE49-F238E27FC236}">
                <a16:creationId xmlns:a16="http://schemas.microsoft.com/office/drawing/2014/main" id="{B9F80995-8DE7-3256-8F91-82369F87147D}"/>
              </a:ext>
            </a:extLst>
          </p:cNvPr>
          <p:cNvPicPr>
            <a:picLocks noChangeAspect="1"/>
          </p:cNvPicPr>
          <p:nvPr/>
        </p:nvPicPr>
        <p:blipFill>
          <a:blip r:embed="rId3"/>
          <a:stretch>
            <a:fillRect/>
          </a:stretch>
        </p:blipFill>
        <p:spPr>
          <a:xfrm>
            <a:off x="1070321" y="1263545"/>
            <a:ext cx="9456491" cy="4827181"/>
          </a:xfrm>
          <a:prstGeom prst="rect">
            <a:avLst/>
          </a:prstGeom>
        </p:spPr>
      </p:pic>
    </p:spTree>
    <p:extLst>
      <p:ext uri="{BB962C8B-B14F-4D97-AF65-F5344CB8AC3E}">
        <p14:creationId xmlns:p14="http://schemas.microsoft.com/office/powerpoint/2010/main" val="9276664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62330" cy="461665"/>
          </a:xfrm>
          <a:prstGeom prst="rect">
            <a:avLst/>
          </a:prstGeom>
          <a:noFill/>
        </p:spPr>
        <p:txBody>
          <a:bodyPr wrap="square" rtlCol="0">
            <a:spAutoFit/>
          </a:bodyPr>
          <a:lstStyle/>
          <a:p>
            <a:r>
              <a:rPr lang="en-US" sz="2400" dirty="0">
                <a:latin typeface="Alexandria" pitchFamily="2" charset="-78"/>
                <a:cs typeface="Alexandria" pitchFamily="2" charset="-78"/>
              </a:rPr>
              <a:t>Combination 1</a:t>
            </a:r>
            <a:endParaRPr lang="en-US" sz="2100" b="1" dirty="0">
              <a:latin typeface="Alexandria" pitchFamily="2" charset="-78"/>
              <a:cs typeface="Alexandria" pitchFamily="2" charset="-78"/>
            </a:endParaRPr>
          </a:p>
        </p:txBody>
      </p:sp>
      <p:graphicFrame>
        <p:nvGraphicFramePr>
          <p:cNvPr id="9" name="Table 8">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2455752519"/>
              </p:ext>
            </p:extLst>
          </p:nvPr>
        </p:nvGraphicFramePr>
        <p:xfrm>
          <a:off x="337691" y="1155869"/>
          <a:ext cx="11667709" cy="3780937"/>
        </p:xfrm>
        <a:graphic>
          <a:graphicData uri="http://schemas.openxmlformats.org/drawingml/2006/table">
            <a:tbl>
              <a:tblPr firstRow="1" bandRow="1">
                <a:tableStyleId>{5C22544A-7EE6-4342-B048-85BDC9FD1C3A}</a:tableStyleId>
              </a:tblPr>
              <a:tblGrid>
                <a:gridCol w="3161158">
                  <a:extLst>
                    <a:ext uri="{9D8B030D-6E8A-4147-A177-3AD203B41FA5}">
                      <a16:colId xmlns:a16="http://schemas.microsoft.com/office/drawing/2014/main" val="1072478728"/>
                    </a:ext>
                  </a:extLst>
                </a:gridCol>
                <a:gridCol w="8506551">
                  <a:extLst>
                    <a:ext uri="{9D8B030D-6E8A-4147-A177-3AD203B41FA5}">
                      <a16:colId xmlns:a16="http://schemas.microsoft.com/office/drawing/2014/main" val="1547300892"/>
                    </a:ext>
                  </a:extLst>
                </a:gridCol>
              </a:tblGrid>
              <a:tr h="489097">
                <a:tc gridSpan="2">
                  <a:txBody>
                    <a:bodyPr/>
                    <a:lstStyle/>
                    <a:p>
                      <a:pPr algn="ctr"/>
                      <a:r>
                        <a:rPr lang="en-US" sz="2400" dirty="0">
                          <a:solidFill>
                            <a:schemeClr val="tx1"/>
                          </a:solidFill>
                        </a:rPr>
                        <a:t>Outcome Control Focus With Shareholder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0">
                <a:tc rowSpan="2">
                  <a:txBody>
                    <a:bodyPr/>
                    <a:lstStyle/>
                    <a:p>
                      <a:endParaRPr lang="en-US" sz="2400" b="1" dirty="0"/>
                    </a:p>
                    <a:p>
                      <a:endParaRPr lang="en-US" sz="2400" b="1" dirty="0"/>
                    </a:p>
                    <a:p>
                      <a:endParaRPr lang="en-US" sz="2400" b="1" dirty="0"/>
                    </a:p>
                    <a:p>
                      <a:endParaRPr lang="en-US" sz="2400" b="1" dirty="0"/>
                    </a:p>
                    <a:p>
                      <a:endParaRPr lang="en-US" sz="2400" b="1" dirty="0"/>
                    </a:p>
                    <a:p>
                      <a:pPr algn="ctr"/>
                      <a:r>
                        <a:rPr lang="en-US" sz="2000" b="1" dirty="0">
                          <a:latin typeface="Alexandria" pitchFamily="2" charset="-78"/>
                          <a:cs typeface="Alexandria" pitchFamily="2" charset="-78"/>
                        </a:rPr>
                        <a:t>Outcome Control Focus </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Shareholder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370840">
                <a:tc vMerge="1">
                  <a:txBody>
                    <a:bodyPr/>
                    <a:lstStyle/>
                    <a:p>
                      <a:r>
                        <a:rPr lang="en-US" dirty="0"/>
                        <a:t>Outcome control focus </a:t>
                      </a:r>
                    </a:p>
                  </a:txBody>
                  <a:tcPr/>
                </a:tc>
                <a:tc>
                  <a:txBody>
                    <a:bodyPr/>
                    <a:lstStyle/>
                    <a:p>
                      <a:pPr algn="ctr"/>
                      <a:r>
                        <a:rPr lang="en-US" sz="1800" b="1" i="1" dirty="0">
                          <a:latin typeface="Alexandria" pitchFamily="2" charset="-78"/>
                          <a:cs typeface="Alexandria" pitchFamily="2" charset="-78"/>
                        </a:rPr>
                        <a:t>Flexible Economist Paradigm</a:t>
                      </a:r>
                    </a:p>
                    <a:p>
                      <a:pPr algn="ctr"/>
                      <a:r>
                        <a:rPr lang="en-US" sz="1800" dirty="0">
                          <a:latin typeface="Alexandria" pitchFamily="2" charset="-78"/>
                          <a:cs typeface="Alexandria" pitchFamily="2" charset="-78"/>
                        </a:rPr>
                        <a:t>Achieving highest possible Return on Investment (ROI) for the organizations’ shareholders through optimization of the management of projects. Done by establishing project management as core competence (for example, through training, certification and related career ladders) executed by professional project managers who are employees of the organization. They are guided by tactical Project Management Offices (PMO), which support and control the application of accepted project management methods and tools</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13625766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61665"/>
          </a:xfrm>
          <a:prstGeom prst="rect">
            <a:avLst/>
          </a:prstGeom>
          <a:noFill/>
        </p:spPr>
        <p:txBody>
          <a:bodyPr wrap="square" rtlCol="0">
            <a:spAutoFit/>
          </a:bodyPr>
          <a:lstStyle/>
          <a:p>
            <a:r>
              <a:rPr lang="en-US" sz="2400" dirty="0">
                <a:latin typeface="Alexandria" pitchFamily="2" charset="-78"/>
                <a:cs typeface="Alexandria" pitchFamily="2" charset="-78"/>
              </a:rPr>
              <a:t>Combination 2</a:t>
            </a:r>
            <a:endParaRPr lang="en-US" sz="2100" b="1" dirty="0">
              <a:latin typeface="Alexandria" pitchFamily="2" charset="-78"/>
              <a:cs typeface="Alexandria" pitchFamily="2" charset="-78"/>
            </a:endParaRPr>
          </a:p>
        </p:txBody>
      </p:sp>
      <p:graphicFrame>
        <p:nvGraphicFramePr>
          <p:cNvPr id="9" name="Table 8">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3095355745"/>
              </p:ext>
            </p:extLst>
          </p:nvPr>
        </p:nvGraphicFramePr>
        <p:xfrm>
          <a:off x="278314" y="1454003"/>
          <a:ext cx="11667709" cy="4603897"/>
        </p:xfrm>
        <a:graphic>
          <a:graphicData uri="http://schemas.openxmlformats.org/drawingml/2006/table">
            <a:tbl>
              <a:tblPr firstRow="1" bandRow="1">
                <a:tableStyleId>{5C22544A-7EE6-4342-B048-85BDC9FD1C3A}</a:tableStyleId>
              </a:tblPr>
              <a:tblGrid>
                <a:gridCol w="3161158">
                  <a:extLst>
                    <a:ext uri="{9D8B030D-6E8A-4147-A177-3AD203B41FA5}">
                      <a16:colId xmlns:a16="http://schemas.microsoft.com/office/drawing/2014/main" val="1072478728"/>
                    </a:ext>
                  </a:extLst>
                </a:gridCol>
                <a:gridCol w="8506551">
                  <a:extLst>
                    <a:ext uri="{9D8B030D-6E8A-4147-A177-3AD203B41FA5}">
                      <a16:colId xmlns:a16="http://schemas.microsoft.com/office/drawing/2014/main" val="1547300892"/>
                    </a:ext>
                  </a:extLst>
                </a:gridCol>
              </a:tblGrid>
              <a:tr h="489097">
                <a:tc gridSpan="2">
                  <a:txBody>
                    <a:bodyPr/>
                    <a:lstStyle/>
                    <a:p>
                      <a:pPr algn="ctr"/>
                      <a:r>
                        <a:rPr lang="en-US" sz="2400" dirty="0">
                          <a:solidFill>
                            <a:schemeClr val="tx1"/>
                          </a:solidFill>
                        </a:rPr>
                        <a:t>Outcome Control Focus With Stakeholder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0">
                <a:tc rowSpan="2">
                  <a:txBody>
                    <a:bodyPr/>
                    <a:lstStyle/>
                    <a:p>
                      <a:endParaRPr lang="en-US" sz="2400" b="1" dirty="0"/>
                    </a:p>
                    <a:p>
                      <a:endParaRPr lang="en-US" sz="2400" b="1" dirty="0"/>
                    </a:p>
                    <a:p>
                      <a:endParaRPr lang="en-US" sz="2400" b="1" dirty="0"/>
                    </a:p>
                    <a:p>
                      <a:endParaRPr lang="en-US" sz="2400" b="1" dirty="0"/>
                    </a:p>
                    <a:p>
                      <a:endParaRPr lang="en-US" sz="2400" b="1" dirty="0"/>
                    </a:p>
                    <a:p>
                      <a:pPr algn="ctr"/>
                      <a:r>
                        <a:rPr lang="en-US" sz="2400" b="1" dirty="0"/>
                        <a:t>Outcome Control Focus </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Stakeholder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352233">
                <a:tc vMerge="1">
                  <a:txBody>
                    <a:bodyPr/>
                    <a:lstStyle/>
                    <a:p>
                      <a:r>
                        <a:rPr lang="en-US" dirty="0"/>
                        <a:t>Outcome control focus </a:t>
                      </a:r>
                    </a:p>
                  </a:txBody>
                  <a:tcPr/>
                </a:tc>
                <a:tc>
                  <a:txBody>
                    <a:bodyPr/>
                    <a:lstStyle/>
                    <a:p>
                      <a:pPr algn="ctr"/>
                      <a:r>
                        <a:rPr lang="en-US" sz="2400" b="1" i="1" dirty="0"/>
                        <a:t>Versatile Artist Paradigm</a:t>
                      </a:r>
                    </a:p>
                    <a:p>
                      <a:pPr algn="ctr"/>
                      <a:r>
                        <a:rPr lang="en-US" sz="2400" dirty="0"/>
                        <a:t>Consists of balancing the qualitative and quantitative requirements of a wide range of stakeholders (both often differ by project). Achieved through selection or tailoring of project management methods for the different projects. Project management is understood to be a core competence of the organization and a profession of the individual. Both aspects are guided by a strategic PMO which defines the organization’s business results to be achieved through project management</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721287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Combination 3</a:t>
            </a:r>
            <a:endParaRPr lang="en-US" sz="2400" b="1" dirty="0">
              <a:latin typeface="Alexandria" pitchFamily="2" charset="-78"/>
              <a:cs typeface="Alexandria" pitchFamily="2" charset="-78"/>
            </a:endParaRPr>
          </a:p>
        </p:txBody>
      </p:sp>
      <p:graphicFrame>
        <p:nvGraphicFramePr>
          <p:cNvPr id="9" name="Table 8">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202219132"/>
              </p:ext>
            </p:extLst>
          </p:nvPr>
        </p:nvGraphicFramePr>
        <p:xfrm>
          <a:off x="233114" y="1285192"/>
          <a:ext cx="11667709" cy="4287616"/>
        </p:xfrm>
        <a:graphic>
          <a:graphicData uri="http://schemas.openxmlformats.org/drawingml/2006/table">
            <a:tbl>
              <a:tblPr firstRow="1" bandRow="1">
                <a:tableStyleId>{5C22544A-7EE6-4342-B048-85BDC9FD1C3A}</a:tableStyleId>
              </a:tblPr>
              <a:tblGrid>
                <a:gridCol w="3161158">
                  <a:extLst>
                    <a:ext uri="{9D8B030D-6E8A-4147-A177-3AD203B41FA5}">
                      <a16:colId xmlns:a16="http://schemas.microsoft.com/office/drawing/2014/main" val="1072478728"/>
                    </a:ext>
                  </a:extLst>
                </a:gridCol>
                <a:gridCol w="8506551">
                  <a:extLst>
                    <a:ext uri="{9D8B030D-6E8A-4147-A177-3AD203B41FA5}">
                      <a16:colId xmlns:a16="http://schemas.microsoft.com/office/drawing/2014/main" val="1547300892"/>
                    </a:ext>
                  </a:extLst>
                </a:gridCol>
              </a:tblGrid>
              <a:tr h="598029">
                <a:tc gridSpan="2">
                  <a:txBody>
                    <a:bodyPr/>
                    <a:lstStyle/>
                    <a:p>
                      <a:pPr algn="ctr"/>
                      <a:r>
                        <a:rPr lang="en-US" sz="2400" dirty="0">
                          <a:solidFill>
                            <a:schemeClr val="tx1"/>
                          </a:solidFill>
                        </a:rPr>
                        <a:t>Behavior Control Focus With Shareholder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894446">
                <a:tc rowSpan="2">
                  <a:txBody>
                    <a:bodyPr/>
                    <a:lstStyle/>
                    <a:p>
                      <a:endParaRPr lang="en-US" sz="2400" b="1" dirty="0"/>
                    </a:p>
                    <a:p>
                      <a:endParaRPr lang="en-US" sz="2400" b="1" dirty="0"/>
                    </a:p>
                    <a:p>
                      <a:endParaRPr lang="en-US" sz="2400" b="1" dirty="0"/>
                    </a:p>
                    <a:p>
                      <a:endParaRPr lang="en-US" sz="2400" b="1" dirty="0"/>
                    </a:p>
                    <a:p>
                      <a:endParaRPr lang="en-US" sz="2400" b="1" dirty="0"/>
                    </a:p>
                    <a:p>
                      <a:pPr algn="ctr"/>
                      <a:r>
                        <a:rPr lang="en-US" sz="2400" b="1" dirty="0"/>
                        <a:t>Behaviour</a:t>
                      </a:r>
                    </a:p>
                    <a:p>
                      <a:pPr algn="ctr"/>
                      <a:r>
                        <a:rPr lang="en-US" sz="2400" b="1" dirty="0"/>
                        <a:t>Control Focus</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Shareholder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2795141">
                <a:tc vMerge="1">
                  <a:txBody>
                    <a:bodyPr/>
                    <a:lstStyle/>
                    <a:p>
                      <a:r>
                        <a:rPr lang="en-US" dirty="0"/>
                        <a:t>Outcome control focus </a:t>
                      </a:r>
                    </a:p>
                  </a:txBody>
                  <a:tcPr/>
                </a:tc>
                <a:tc>
                  <a:txBody>
                    <a:bodyPr/>
                    <a:lstStyle/>
                    <a:p>
                      <a:pPr algn="ctr"/>
                      <a:r>
                        <a:rPr lang="en-US" sz="2400" b="1" i="1" dirty="0"/>
                        <a:t>Conformist Paradigm</a:t>
                      </a:r>
                    </a:p>
                    <a:p>
                      <a:pPr algn="ctr"/>
                      <a:r>
                        <a:rPr lang="en-US" sz="2400" b="0" dirty="0"/>
                        <a:t>Maximizing shareholder return by strictly applying existing development methodologies. Project management is often a subset (possibly invisible) in the specific development processes for technical products or services. Project management is understood as an on-the-side task for leading technical experts</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27587295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Combination 4</a:t>
            </a:r>
            <a:endParaRPr lang="en-US" sz="2400" b="1" dirty="0">
              <a:latin typeface="Alexandria" pitchFamily="2" charset="-78"/>
              <a:cs typeface="Alexandria" pitchFamily="2" charset="-78"/>
            </a:endParaRPr>
          </a:p>
        </p:txBody>
      </p:sp>
      <p:graphicFrame>
        <p:nvGraphicFramePr>
          <p:cNvPr id="12" name="Table 11">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2331814893"/>
              </p:ext>
            </p:extLst>
          </p:nvPr>
        </p:nvGraphicFramePr>
        <p:xfrm>
          <a:off x="510639" y="1263545"/>
          <a:ext cx="11390184" cy="4140453"/>
        </p:xfrm>
        <a:graphic>
          <a:graphicData uri="http://schemas.openxmlformats.org/drawingml/2006/table">
            <a:tbl>
              <a:tblPr firstRow="1" bandRow="1">
                <a:tableStyleId>{5C22544A-7EE6-4342-B048-85BDC9FD1C3A}</a:tableStyleId>
              </a:tblPr>
              <a:tblGrid>
                <a:gridCol w="3085968">
                  <a:extLst>
                    <a:ext uri="{9D8B030D-6E8A-4147-A177-3AD203B41FA5}">
                      <a16:colId xmlns:a16="http://schemas.microsoft.com/office/drawing/2014/main" val="1072478728"/>
                    </a:ext>
                  </a:extLst>
                </a:gridCol>
                <a:gridCol w="8304216">
                  <a:extLst>
                    <a:ext uri="{9D8B030D-6E8A-4147-A177-3AD203B41FA5}">
                      <a16:colId xmlns:a16="http://schemas.microsoft.com/office/drawing/2014/main" val="1547300892"/>
                    </a:ext>
                  </a:extLst>
                </a:gridCol>
              </a:tblGrid>
              <a:tr h="577504">
                <a:tc gridSpan="2">
                  <a:txBody>
                    <a:bodyPr/>
                    <a:lstStyle/>
                    <a:p>
                      <a:pPr algn="ctr"/>
                      <a:r>
                        <a:rPr lang="en-US" sz="2400" dirty="0">
                          <a:solidFill>
                            <a:schemeClr val="tx1"/>
                          </a:solidFill>
                        </a:rPr>
                        <a:t>Behavior Control Focus With Stakeholder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863745">
                <a:tc rowSpan="2">
                  <a:txBody>
                    <a:bodyPr/>
                    <a:lstStyle/>
                    <a:p>
                      <a:endParaRPr lang="en-US" sz="2400" b="1" dirty="0"/>
                    </a:p>
                    <a:p>
                      <a:endParaRPr lang="en-US" sz="2400" b="1" dirty="0"/>
                    </a:p>
                    <a:p>
                      <a:endParaRPr lang="en-US" sz="2400" b="1" dirty="0"/>
                    </a:p>
                    <a:p>
                      <a:endParaRPr lang="en-US" sz="2400" b="1" dirty="0"/>
                    </a:p>
                    <a:p>
                      <a:pPr algn="ctr"/>
                      <a:r>
                        <a:rPr lang="en-US" sz="2400" b="1" dirty="0"/>
                        <a:t>Behaviour</a:t>
                      </a:r>
                    </a:p>
                    <a:p>
                      <a:pPr algn="ctr"/>
                      <a:r>
                        <a:rPr lang="en-US" sz="2400" b="1" dirty="0"/>
                        <a:t>Control Focus</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Stakeholder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2699204">
                <a:tc vMerge="1">
                  <a:txBody>
                    <a:bodyPr/>
                    <a:lstStyle/>
                    <a:p>
                      <a:r>
                        <a:rPr lang="en-US" dirty="0"/>
                        <a:t>Outcome control focus </a:t>
                      </a:r>
                    </a:p>
                  </a:txBody>
                  <a:tcPr/>
                </a:tc>
                <a:tc>
                  <a:txBody>
                    <a:bodyPr/>
                    <a:lstStyle/>
                    <a:p>
                      <a:pPr algn="ctr"/>
                      <a:r>
                        <a:rPr lang="en-US" sz="2400" b="1" i="1" dirty="0"/>
                        <a:t>Agile Pragmatist Paradigm</a:t>
                      </a:r>
                    </a:p>
                    <a:p>
                      <a:pPr algn="ctr"/>
                      <a:r>
                        <a:rPr lang="en-US" sz="2400" b="0" dirty="0"/>
                        <a:t>Balances the diverse requirements of a variety of stakeholders by maximizing their collective benefits through the timely development of functionality or value. Project management</a:t>
                      </a:r>
                    </a:p>
                    <a:p>
                      <a:pPr algn="ctr"/>
                      <a:r>
                        <a:rPr lang="en-US" sz="2400" b="0" dirty="0"/>
                        <a:t>methods maximize value of a series of project outcomes over time, based on the strict prioritization of user needs</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22806864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1" y="1373531"/>
            <a:ext cx="9060872" cy="2226892"/>
          </a:xfrm>
          <a:prstGeom prst="rect">
            <a:avLst/>
          </a:prstGeom>
          <a:noFill/>
        </p:spPr>
        <p:txBody>
          <a:bodyPr wrap="square" rtlCol="0">
            <a:spAutoFit/>
          </a:bodyPr>
          <a:lstStyle/>
          <a:p>
            <a:pPr algn="ctr">
              <a:lnSpc>
                <a:spcPct val="200000"/>
              </a:lnSpc>
            </a:pPr>
            <a:r>
              <a:rPr lang="en-US" b="1" dirty="0">
                <a:latin typeface="Alexandria" pitchFamily="2" charset="-78"/>
                <a:cs typeface="Alexandria" pitchFamily="2" charset="-78"/>
              </a:rPr>
              <a:t>There is no universal project governance paradigm that all organizations must adopt, it always depends on the context or sector of the organization and on the model of project management that is appropriate to that context or sector (waterfall, agile, hybrid)</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11291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672894"/>
          </a:xfrm>
          <a:prstGeom prst="rect">
            <a:avLst/>
          </a:prstGeom>
          <a:noFill/>
        </p:spPr>
        <p:txBody>
          <a:bodyPr wrap="square" rtlCol="0">
            <a:spAutoFit/>
          </a:bodyPr>
          <a:lstStyle/>
          <a:p>
            <a:pPr>
              <a:lnSpc>
                <a:spcPct val="200000"/>
              </a:lnSpc>
            </a:pPr>
            <a:r>
              <a:rPr lang="en-US" dirty="0">
                <a:latin typeface="Alexandria" pitchFamily="2" charset="-78"/>
                <a:cs typeface="Alexandria" pitchFamily="2" charset="-78"/>
              </a:rPr>
              <a:t>For further understanding of project, program, and portfolio governance, try to identify a successful project-based company and explain how governance affected their efficient project outcomes.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654295"/>
            <a:ext cx="5627428" cy="461665"/>
          </a:xfrm>
          <a:prstGeom prst="rect">
            <a:avLst/>
          </a:prstGeom>
          <a:noFill/>
        </p:spPr>
        <p:txBody>
          <a:bodyPr wrap="square" rtlCol="0">
            <a:spAutoFit/>
          </a:bodyPr>
          <a:lstStyle/>
          <a:p>
            <a:r>
              <a:rPr lang="en-US" sz="2400" dirty="0">
                <a:latin typeface="Alexandria" pitchFamily="2" charset="-78"/>
                <a:cs typeface="Alexandria" pitchFamily="2" charset="-78"/>
              </a:rPr>
              <a:t>Task 1</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7912998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226892"/>
          </a:xfrm>
          <a:prstGeom prst="rect">
            <a:avLst/>
          </a:prstGeom>
          <a:noFill/>
        </p:spPr>
        <p:txBody>
          <a:bodyPr wrap="square" rtlCol="0">
            <a:spAutoFit/>
          </a:bodyPr>
          <a:lstStyle/>
          <a:p>
            <a:pPr>
              <a:lnSpc>
                <a:spcPct val="200000"/>
              </a:lnSpc>
            </a:pPr>
            <a:r>
              <a:rPr lang="en-US" dirty="0">
                <a:latin typeface="Alexandria" pitchFamily="2" charset="-78"/>
                <a:cs typeface="Alexandria" pitchFamily="2" charset="-78"/>
              </a:rPr>
              <a:t>Select a local, regional, or global company that you are impressed of how smoothly it performs its projects, programs, and portfolios and explore which governance paradigm it adopts; then, discuss its organizational orientation and focus.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3376691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226892"/>
          </a:xfrm>
          <a:prstGeom prst="rect">
            <a:avLst/>
          </a:prstGeom>
          <a:noFill/>
        </p:spPr>
        <p:txBody>
          <a:bodyPr wrap="square" rtlCol="0">
            <a:spAutoFit/>
          </a:bodyPr>
          <a:lstStyle/>
          <a:p>
            <a:pPr>
              <a:lnSpc>
                <a:spcPct val="200000"/>
              </a:lnSpc>
            </a:pPr>
            <a:r>
              <a:rPr lang="en-US" dirty="0">
                <a:latin typeface="Alexandria" pitchFamily="2" charset="-78"/>
                <a:cs typeface="Alexandria" pitchFamily="2" charset="-78"/>
              </a:rPr>
              <a:t>Search for the largest companies in the world and compare between their commercial and financial performance and their governance approaches and strategies; is their any relationship between both? If your answer is yes, kindly elaborate on this relationship.</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3</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40956159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structures are not confined to the board level of the organization.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 may failure because of lack of appropriate governance at the level of individual projects and their management.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Some project management methodologies, such as PRINCE2, suggest that governance of projects is a top-to-bottom organizational approach.</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Corporate governance of projects, programs, and portfolios include defining their goals and controlling their implementation to achieve these goals</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0997566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41632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solidFill>
                  <a:prstClr val="black"/>
                </a:solidFill>
                <a:latin typeface="Alexandria" pitchFamily="2" charset="-78"/>
                <a:cs typeface="Alexandria" pitchFamily="2" charset="-78"/>
              </a:rPr>
              <a:t>Behavior-oriented organizations emphasize the importance of following a strict project management process to accomplish project outcomes.</a:t>
            </a:r>
          </a:p>
          <a:p>
            <a:pPr marL="285750" indent="-285750">
              <a:lnSpc>
                <a:spcPct val="15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These organizations are ambivalent as to whether project management is done by individuals internal or external to their organization, as long as the process conforms to given standards or policies.</a:t>
            </a:r>
          </a:p>
          <a:p>
            <a:pPr marL="285750" indent="-285750">
              <a:lnSpc>
                <a:spcPct val="150000"/>
              </a:lnSpc>
              <a:buFont typeface="Wingdings" panose="05000000000000000000" pitchFamily="2" charset="2"/>
              <a:buChar char="§"/>
            </a:pPr>
            <a:r>
              <a:rPr lang="en-US" sz="1600" dirty="0">
                <a:solidFill>
                  <a:prstClr val="black"/>
                </a:solidFill>
                <a:latin typeface="Alexandria" pitchFamily="2" charset="-78"/>
                <a:cs typeface="Alexandria" pitchFamily="2" charset="-78"/>
              </a:rPr>
              <a:t>Organizations emphasizing the fit of the project’s deliverables to existing expectations.</a:t>
            </a:r>
          </a:p>
          <a:p>
            <a:pPr marL="285750" indent="-285750">
              <a:lnSpc>
                <a:spcPct val="150000"/>
              </a:lnSpc>
              <a:buFont typeface="Wingdings" panose="05000000000000000000" pitchFamily="2" charset="2"/>
              <a:buChar char="§"/>
            </a:pPr>
            <a:r>
              <a:rPr lang="en-US" sz="1600" dirty="0">
                <a:solidFill>
                  <a:prstClr val="black"/>
                </a:solidFill>
                <a:latin typeface="Alexandria" pitchFamily="2" charset="-78"/>
                <a:cs typeface="Alexandria" pitchFamily="2" charset="-78"/>
              </a:rPr>
              <a:t> Typically, they do perceive project management as a corporate core competency and a major differentiator for competing in the marketplace</a:t>
            </a:r>
            <a:r>
              <a:rPr lang="en-US" sz="1600" dirty="0" smtClean="0">
                <a:solidFill>
                  <a:prstClr val="black"/>
                </a:solidFill>
                <a:latin typeface="Alexandria" pitchFamily="2" charset="-78"/>
                <a:cs typeface="Alexandria" pitchFamily="2" charset="-78"/>
              </a:rPr>
              <a:t>.</a:t>
            </a:r>
            <a:endParaRPr lang="en-US"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64530"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5778203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There are four main governance paradigms decided based on the underlying corporate shareholder or stakeholder philosophy.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four governance paradigms are </a:t>
            </a:r>
            <a:r>
              <a:rPr lang="en-US" i="1" dirty="0">
                <a:latin typeface="Alexandria" pitchFamily="2" charset="-78"/>
                <a:cs typeface="Alexandria" pitchFamily="2" charset="-78"/>
              </a:rPr>
              <a:t>The Conformist Paradigm</a:t>
            </a:r>
            <a:r>
              <a:rPr lang="en-US" dirty="0">
                <a:latin typeface="Alexandria" pitchFamily="2" charset="-78"/>
                <a:cs typeface="Alexandria" pitchFamily="2" charset="-78"/>
              </a:rPr>
              <a:t>, </a:t>
            </a:r>
            <a:r>
              <a:rPr lang="en-US" i="1" dirty="0">
                <a:latin typeface="Alexandria" pitchFamily="2" charset="-78"/>
                <a:cs typeface="Alexandria" pitchFamily="2" charset="-78"/>
              </a:rPr>
              <a:t>The Flexible Economist Paradigm</a:t>
            </a:r>
            <a:r>
              <a:rPr lang="en-US" dirty="0">
                <a:latin typeface="Alexandria" pitchFamily="2" charset="-78"/>
                <a:cs typeface="Alexandria" pitchFamily="2" charset="-78"/>
              </a:rPr>
              <a:t>, </a:t>
            </a:r>
            <a:r>
              <a:rPr lang="en-US" i="1" dirty="0">
                <a:latin typeface="Alexandria" pitchFamily="2" charset="-78"/>
                <a:cs typeface="Alexandria" pitchFamily="2" charset="-78"/>
              </a:rPr>
              <a:t>The Versatile Artist Paradigm</a:t>
            </a:r>
            <a:r>
              <a:rPr lang="en-US" dirty="0">
                <a:latin typeface="Alexandria" pitchFamily="2" charset="-78"/>
                <a:cs typeface="Alexandria" pitchFamily="2" charset="-78"/>
              </a:rPr>
              <a:t>, and </a:t>
            </a:r>
            <a:r>
              <a:rPr lang="en-US" i="1" dirty="0">
                <a:latin typeface="Alexandria" pitchFamily="2" charset="-78"/>
                <a:cs typeface="Alexandria" pitchFamily="2" charset="-78"/>
              </a:rPr>
              <a:t>The Agile Pragmatist Paradigm</a:t>
            </a:r>
            <a:r>
              <a:rPr lang="en-US" dirty="0">
                <a:latin typeface="Alexandria" pitchFamily="2" charset="-78"/>
                <a:cs typeface="Alexandria" pitchFamily="2" charset="-78"/>
              </a:rPr>
              <a: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Choosing the suitable governance paradigm impacts both the breadth and depth with which governance of projects and project management is implemented in an organization.</a:t>
            </a:r>
          </a:p>
          <a:p>
            <a:pPr marL="285750" indent="-285750">
              <a:lnSpc>
                <a:spcPct val="150000"/>
              </a:lnSpc>
              <a:buFont typeface="Wingdings" panose="05000000000000000000" pitchFamily="2" charset="2"/>
              <a:buChar char="§"/>
            </a:pPr>
            <a:endParaRPr lang="en-US"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261875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9AE95DF-E3D8-472C-8505-F93673DEA2D4}"/>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aca13214-df29-4e3c-a050-857c0bf7bd8e"/>
    <ds:schemaRef ds:uri="http://www.w3.org/XML/1998/namespace"/>
    <ds:schemaRef ds:uri="http://schemas.openxmlformats.org/package/2006/metadata/core-properties"/>
    <ds:schemaRef ds:uri="http://purl.org/dc/elements/1.1/"/>
    <ds:schemaRef ds:uri="http://schemas.microsoft.com/office/infopath/2007/PartnerControls"/>
    <ds:schemaRef ds:uri="http://purl.org/dc/terms/"/>
    <ds:schemaRef ds:uri="688354b5-287c-4cda-825e-1d7935aea40e"/>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386</TotalTime>
  <Words>1981</Words>
  <Application>Microsoft Office PowerPoint</Application>
  <PresentationFormat>Widescreen</PresentationFormat>
  <Paragraphs>209</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inherit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89</cp:revision>
  <dcterms:created xsi:type="dcterms:W3CDTF">2023-04-29T09:08:00Z</dcterms:created>
  <dcterms:modified xsi:type="dcterms:W3CDTF">2024-09-13T21:29:20Z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