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8"/>
  </p:notesMasterIdLst>
  <p:sldIdLst>
    <p:sldId id="303" r:id="rId2"/>
    <p:sldId id="276" r:id="rId3"/>
    <p:sldId id="595" r:id="rId4"/>
    <p:sldId id="596" r:id="rId5"/>
    <p:sldId id="634" r:id="rId6"/>
    <p:sldId id="597" r:id="rId7"/>
    <p:sldId id="598" r:id="rId8"/>
    <p:sldId id="635" r:id="rId9"/>
    <p:sldId id="600" r:id="rId10"/>
    <p:sldId id="601" r:id="rId11"/>
    <p:sldId id="602" r:id="rId12"/>
    <p:sldId id="603" r:id="rId13"/>
    <p:sldId id="604" r:id="rId14"/>
    <p:sldId id="605" r:id="rId15"/>
    <p:sldId id="606" r:id="rId16"/>
    <p:sldId id="607" r:id="rId17"/>
    <p:sldId id="608" r:id="rId18"/>
    <p:sldId id="609" r:id="rId19"/>
    <p:sldId id="611" r:id="rId20"/>
    <p:sldId id="610" r:id="rId21"/>
    <p:sldId id="612" r:id="rId22"/>
    <p:sldId id="613" r:id="rId23"/>
    <p:sldId id="614" r:id="rId24"/>
    <p:sldId id="615" r:id="rId25"/>
    <p:sldId id="616" r:id="rId26"/>
    <p:sldId id="636" r:id="rId27"/>
    <p:sldId id="617" r:id="rId28"/>
    <p:sldId id="618" r:id="rId29"/>
    <p:sldId id="619" r:id="rId30"/>
    <p:sldId id="620" r:id="rId31"/>
    <p:sldId id="621" r:id="rId32"/>
    <p:sldId id="622" r:id="rId33"/>
    <p:sldId id="623" r:id="rId34"/>
    <p:sldId id="624" r:id="rId35"/>
    <p:sldId id="626" r:id="rId36"/>
    <p:sldId id="627" r:id="rId37"/>
    <p:sldId id="628" r:id="rId38"/>
    <p:sldId id="629" r:id="rId39"/>
    <p:sldId id="630" r:id="rId40"/>
    <p:sldId id="631" r:id="rId41"/>
    <p:sldId id="632" r:id="rId42"/>
    <p:sldId id="633" r:id="rId43"/>
    <p:sldId id="591" r:id="rId44"/>
    <p:sldId id="637"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595"/>
            <p14:sldId id="596"/>
            <p14:sldId id="634"/>
            <p14:sldId id="597"/>
            <p14:sldId id="598"/>
            <p14:sldId id="635"/>
            <p14:sldId id="600"/>
            <p14:sldId id="601"/>
            <p14:sldId id="602"/>
            <p14:sldId id="603"/>
            <p14:sldId id="604"/>
            <p14:sldId id="605"/>
            <p14:sldId id="606"/>
            <p14:sldId id="607"/>
            <p14:sldId id="608"/>
            <p14:sldId id="609"/>
            <p14:sldId id="611"/>
            <p14:sldId id="610"/>
            <p14:sldId id="612"/>
            <p14:sldId id="613"/>
            <p14:sldId id="614"/>
            <p14:sldId id="615"/>
            <p14:sldId id="616"/>
            <p14:sldId id="636"/>
            <p14:sldId id="617"/>
            <p14:sldId id="618"/>
            <p14:sldId id="619"/>
            <p14:sldId id="620"/>
            <p14:sldId id="621"/>
            <p14:sldId id="622"/>
            <p14:sldId id="623"/>
            <p14:sldId id="624"/>
            <p14:sldId id="626"/>
            <p14:sldId id="627"/>
            <p14:sldId id="628"/>
            <p14:sldId id="629"/>
            <p14:sldId id="630"/>
            <p14:sldId id="631"/>
            <p14:sldId id="632"/>
            <p14:sldId id="633"/>
            <p14:sldId id="591"/>
            <p14:sldId id="637"/>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sv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3785652"/>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discuss other important personality traits that affect behavior in organizations.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Discuss different kinds of intelligence that affect behavior in organizations.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3EC41F-8C0D-FC69-5B53-D2D1A9DC97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D458EE-2170-510F-FC33-5BEA9FDF2B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0156C6-6803-FA5D-C30C-0C4EC980D0B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48C9CF0-15CD-14A4-99DA-7E8B7166F03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74E2F6-5015-1587-0D58-F7D7EBF1AAA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40F7BA3-B9DE-96A6-20B9-4A0CF85E9A5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BBE18D3-EF3B-A390-74F8-8F55677337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4FA374B-F57A-8593-CEFC-B70C3735D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30D0E73-07E1-DC63-8D9D-494B8DD8A012}"/>
              </a:ext>
            </a:extLst>
          </p:cNvPr>
          <p:cNvPicPr>
            <a:picLocks noChangeAspect="1"/>
          </p:cNvPicPr>
          <p:nvPr/>
        </p:nvPicPr>
        <p:blipFill>
          <a:blip r:embed="rId3"/>
          <a:stretch>
            <a:fillRect/>
          </a:stretch>
        </p:blipFill>
        <p:spPr>
          <a:xfrm>
            <a:off x="2513150" y="2065894"/>
            <a:ext cx="6879902" cy="3609613"/>
          </a:xfrm>
          <a:prstGeom prst="rect">
            <a:avLst/>
          </a:prstGeom>
        </p:spPr>
      </p:pic>
    </p:spTree>
    <p:extLst>
      <p:ext uri="{BB962C8B-B14F-4D97-AF65-F5344CB8AC3E}">
        <p14:creationId xmlns:p14="http://schemas.microsoft.com/office/powerpoint/2010/main" val="818504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8E837-1014-6EDE-CF07-02A4DC331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1EA696-9A95-956E-4EBB-9332C634448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530AB7-1883-8006-77BA-C39A05D6723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50A166-3C12-CC0F-88E1-6345FFE3D1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365561-9A73-8A3C-21D4-86BF7B60C8A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843318-CC5C-05C2-A412-40CF32E8C39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FFE4FF-013F-0352-D296-CCF1FE00F6AE}"/>
              </a:ext>
            </a:extLst>
          </p:cNvPr>
          <p:cNvSpPr txBox="1"/>
          <p:nvPr/>
        </p:nvSpPr>
        <p:spPr>
          <a:xfrm>
            <a:off x="1033720" y="2141974"/>
            <a:ext cx="10541000" cy="2862322"/>
          </a:xfrm>
          <a:prstGeom prst="rect">
            <a:avLst/>
          </a:prstGeom>
          <a:noFill/>
        </p:spPr>
        <p:txBody>
          <a:bodyPr wrap="square" rtlCol="0">
            <a:spAutoFit/>
          </a:bodyPr>
          <a:lstStyle/>
          <a:p>
            <a:pPr marR="0" algn="l" rtl="0" eaLnBrk="1" fontAlgn="ctr" latinLnBrk="0" hangingPunct="1">
              <a:lnSpc>
                <a:spcPct val="150000"/>
              </a:lnSpc>
              <a:spcBef>
                <a:spcPts val="0"/>
              </a:spcBef>
              <a:spcAft>
                <a:spcPts val="0"/>
              </a:spcAft>
            </a:pPr>
            <a:r>
              <a:rPr lang="en-US" sz="2000" b="1" i="0" u="none" strike="noStrike" kern="1200"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Differences That Make a Difference at Southwest Airlines: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Because Southwest believes that fun is about attitude, it hires for personality and attitude</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p:txBody>
      </p:sp>
      <p:sp>
        <p:nvSpPr>
          <p:cNvPr id="4" name="TextBox 3">
            <a:extLst>
              <a:ext uri="{FF2B5EF4-FFF2-40B4-BE49-F238E27FC236}">
                <a16:creationId xmlns:a16="http://schemas.microsoft.com/office/drawing/2014/main" id="{7852EFC7-EBD1-6206-73E3-51FD121994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073FDD6-0472-4A89-26B4-804A6EFF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75580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14B250-91AE-63AE-8453-84146D8884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108A5C-265F-2AAB-E34B-58ECC7E258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970D74D-F54A-F8C3-386B-CB7AACEFA72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848BBC3-8029-D71F-5F80-826E4557B4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5E92BC-84B4-E02F-3626-42DA2E4472D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BF32C20-B7F5-8462-CCC5-7F2C45DB184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F2BD06B-3D48-4578-6242-6EEAA6AD5F4E}"/>
              </a:ext>
            </a:extLst>
          </p:cNvPr>
          <p:cNvSpPr txBox="1"/>
          <p:nvPr/>
        </p:nvSpPr>
        <p:spPr>
          <a:xfrm>
            <a:off x="825500" y="2511911"/>
            <a:ext cx="10541000" cy="2862322"/>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sp>
        <p:nvSpPr>
          <p:cNvPr id="4" name="TextBox 3">
            <a:extLst>
              <a:ext uri="{FF2B5EF4-FFF2-40B4-BE49-F238E27FC236}">
                <a16:creationId xmlns:a16="http://schemas.microsoft.com/office/drawing/2014/main" id="{E3228565-DDA4-6B94-FC24-EA93E5DA7F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08D42BF-61C0-3952-4274-D0EA720525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49809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EDAB3-A04A-7F0A-A687-D1258D6FFC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83F738-E452-2302-F3CF-AB1BC3DEEA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EFE1619-3497-A17B-BAE2-1B6450D734A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6CFC531-5731-FAC5-3651-0445D44CAA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91E987-C306-AD53-1A30-5CC4ED22C4B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377A36C-6F9B-CFBC-ABBF-0BDA46ABB71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F2BBAE1-23B8-46B1-E403-0A5308251F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A43BDD6-53D7-75D1-C9DC-521FF65EC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D6AC72-8872-99BC-A03B-07760A36463E}"/>
              </a:ext>
            </a:extLst>
          </p:cNvPr>
          <p:cNvPicPr>
            <a:picLocks noChangeAspect="1"/>
          </p:cNvPicPr>
          <p:nvPr/>
        </p:nvPicPr>
        <p:blipFill>
          <a:blip r:embed="rId3"/>
          <a:stretch>
            <a:fillRect/>
          </a:stretch>
        </p:blipFill>
        <p:spPr>
          <a:xfrm>
            <a:off x="1697293" y="2141974"/>
            <a:ext cx="9321592" cy="3304318"/>
          </a:xfrm>
          <a:prstGeom prst="rect">
            <a:avLst/>
          </a:prstGeom>
        </p:spPr>
      </p:pic>
    </p:spTree>
    <p:extLst>
      <p:ext uri="{BB962C8B-B14F-4D97-AF65-F5344CB8AC3E}">
        <p14:creationId xmlns:p14="http://schemas.microsoft.com/office/powerpoint/2010/main" val="27806151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CEB80C-4F8D-68DF-8375-37A9DBA12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EB3AE5-ED3A-8C0C-50B5-53BAD40E1B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7D648C-8AE2-FC24-0F13-53F02850391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26EDA2A0-40EB-E0A0-BC34-7F4344F6A5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1A42CF-274D-D44E-B13B-533AEC2CE14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354159-BA0E-4241-3CB0-9A819DAAAD2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FD017B2-C992-B399-6008-F5B2174711D4}"/>
              </a:ext>
            </a:extLst>
          </p:cNvPr>
          <p:cNvSpPr txBox="1"/>
          <p:nvPr/>
        </p:nvSpPr>
        <p:spPr>
          <a:xfrm>
            <a:off x="1033720" y="2141974"/>
            <a:ext cx="6576448" cy="3785652"/>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Think about human behavior as a jigsaw puzzle.</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same can be said of human behavior and its determinants</a:t>
            </a:r>
          </a:p>
        </p:txBody>
      </p:sp>
      <p:sp>
        <p:nvSpPr>
          <p:cNvPr id="4" name="TextBox 3">
            <a:extLst>
              <a:ext uri="{FF2B5EF4-FFF2-40B4-BE49-F238E27FC236}">
                <a16:creationId xmlns:a16="http://schemas.microsoft.com/office/drawing/2014/main" id="{486A9D17-DEC4-26E5-6D2F-E80EC551665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339CA7D-F586-1BCC-8797-B77BC724E4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812854-B870-D618-2B15-5681963EDE92}"/>
              </a:ext>
            </a:extLst>
          </p:cNvPr>
          <p:cNvPicPr>
            <a:picLocks noChangeAspect="1"/>
          </p:cNvPicPr>
          <p:nvPr/>
        </p:nvPicPr>
        <p:blipFill>
          <a:blip r:embed="rId3"/>
          <a:stretch>
            <a:fillRect/>
          </a:stretch>
        </p:blipFill>
        <p:spPr>
          <a:xfrm>
            <a:off x="7735118" y="2095405"/>
            <a:ext cx="3267739" cy="3407959"/>
          </a:xfrm>
          <a:prstGeom prst="rect">
            <a:avLst/>
          </a:prstGeom>
        </p:spPr>
      </p:pic>
    </p:spTree>
    <p:extLst>
      <p:ext uri="{BB962C8B-B14F-4D97-AF65-F5344CB8AC3E}">
        <p14:creationId xmlns:p14="http://schemas.microsoft.com/office/powerpoint/2010/main" val="2076607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708A8-DE13-0955-F8B5-F2D7A9E59D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84B7AD-4429-8D52-F08E-3D37B0D40F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9B42C64-8AF1-E13B-AF2E-AB53ACFCDA7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2D26E00-B468-9150-3772-91759BDBBE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92628-7B01-0BCD-EDD7-071BAA8CF1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4487095-51FC-71D6-57AC-E87FEF4C1C2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EBD16C9-95F7-455A-1146-40B47DC4AF1D}"/>
              </a:ext>
            </a:extLst>
          </p:cNvPr>
          <p:cNvSpPr txBox="1"/>
          <p:nvPr/>
        </p:nvSpPr>
        <p:spPr>
          <a:xfrm>
            <a:off x="1033720" y="2141974"/>
            <a:ext cx="6576448" cy="3323987"/>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Each of us is a whole picture, like a fully assembled jigsaw puzzle, but the puzzle pieces that define us and the way those pieces fit together are unique. </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sp>
        <p:nvSpPr>
          <p:cNvPr id="4" name="TextBox 3">
            <a:extLst>
              <a:ext uri="{FF2B5EF4-FFF2-40B4-BE49-F238E27FC236}">
                <a16:creationId xmlns:a16="http://schemas.microsoft.com/office/drawing/2014/main" id="{03AD2875-94C0-D100-53F1-4C4608919F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980DE7F-7580-6AD1-67AE-6FFAA9C1EF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A0022D-A1C7-7E34-EB90-978AF7280A28}"/>
              </a:ext>
            </a:extLst>
          </p:cNvPr>
          <p:cNvPicPr>
            <a:picLocks noChangeAspect="1"/>
          </p:cNvPicPr>
          <p:nvPr/>
        </p:nvPicPr>
        <p:blipFill>
          <a:blip r:embed="rId3"/>
          <a:stretch>
            <a:fillRect/>
          </a:stretch>
        </p:blipFill>
        <p:spPr>
          <a:xfrm>
            <a:off x="7735118" y="2095405"/>
            <a:ext cx="3267739" cy="3407959"/>
          </a:xfrm>
          <a:prstGeom prst="rect">
            <a:avLst/>
          </a:prstGeom>
        </p:spPr>
      </p:pic>
    </p:spTree>
    <p:extLst>
      <p:ext uri="{BB962C8B-B14F-4D97-AF65-F5344CB8AC3E}">
        <p14:creationId xmlns:p14="http://schemas.microsoft.com/office/powerpoint/2010/main" val="20374566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298C7-B2AC-C9C6-146B-3B9A4D82F8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BF439B-CA17-63C8-D2E0-9D5BCCD4BE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440CE32-D511-280D-82CE-97E4210E20F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96119B64-3762-CA44-179E-0DC14EDB962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A45408-83CE-D101-DE5C-F1CB3E69D5C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286F9A1-801D-C2BC-6DE7-D7566DFE814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2143CAF-DA14-8287-EF9E-19F789F753A6}"/>
              </a:ext>
            </a:extLst>
          </p:cNvPr>
          <p:cNvSpPr txBox="1"/>
          <p:nvPr/>
        </p:nvSpPr>
        <p:spPr>
          <a:xfrm>
            <a:off x="1033720" y="2141974"/>
            <a:ext cx="10396280" cy="39703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Individual differences</a:t>
            </a:r>
            <a:endParaRPr lang="en-US" sz="2400" b="0" i="0" u="none" strike="noStrike" dirty="0">
              <a:solidFill>
                <a:srgbClr val="002060"/>
              </a:solidFill>
              <a:effectLst/>
              <a:latin typeface="Arial" panose="020B0604020202020204" pitchFamily="34" charset="0"/>
            </a:endParaRPr>
          </a:p>
          <a:p>
            <a:pPr marL="0" indent="0" algn="l"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defined as personal attributes that vary from one person to another. Individual differences may be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physical, psychological, and emotional</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t>
            </a:r>
          </a:p>
          <a:p>
            <a:pPr marL="0" indent="0" algn="l" rtl="0" eaLnBrk="1" fontAlgn="t" latinLnBrk="0" hangingPunct="1">
              <a:spcBef>
                <a:spcPts val="0"/>
              </a:spcBef>
              <a:spcAft>
                <a:spcPts val="0"/>
              </a:spcAft>
            </a:pPr>
            <a:endParaRPr lang="en-US" sz="2000" b="0" i="0" u="none" strike="noStrike" kern="1200" dirty="0">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Categories of individual </a:t>
            </a:r>
            <a:endParaRPr kumimoji="0" 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basic categories of individual differences include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rtl="0" eaLnBrk="1" fontAlgn="t" latinLnBrk="0" hangingPunct="1">
              <a:spcBef>
                <a:spcPts val="0"/>
              </a:spcBef>
              <a:spcAft>
                <a:spcPts val="0"/>
              </a:spcAft>
            </a:pPr>
            <a:endParaRPr lang="en-US" sz="2000" b="1" i="1" u="sng" strike="noStrike" kern="1200" dirty="0">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Concept of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E98B78F0-E526-E959-8DDB-9B9505183A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81EA6BC-9B36-318A-D55B-7E61C9B359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13838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6C8E2-0660-B56D-F199-BFC50CB0BC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71726B-3347-E123-8DD1-82A84EA0BB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A6C73B1-BD8A-D5AE-581F-3F25D800A91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53599A4-5F84-7954-B06F-2203FB6FFD3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8C5267-E111-E7A3-42BA-9F2B8A0237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9A420E5-EE8D-3BE8-4F94-CAE0C973151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EFC5F08-BB7E-E708-AA81-712BC5BD9237}"/>
              </a:ext>
            </a:extLst>
          </p:cNvPr>
          <p:cNvSpPr txBox="1"/>
          <p:nvPr/>
        </p:nvSpPr>
        <p:spPr>
          <a:xfrm>
            <a:off x="1033720" y="2141974"/>
            <a:ext cx="10396280" cy="461665"/>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Dimensions of Fit</a:t>
            </a:r>
          </a:p>
        </p:txBody>
      </p:sp>
      <p:sp>
        <p:nvSpPr>
          <p:cNvPr id="4" name="TextBox 3">
            <a:extLst>
              <a:ext uri="{FF2B5EF4-FFF2-40B4-BE49-F238E27FC236}">
                <a16:creationId xmlns:a16="http://schemas.microsoft.com/office/drawing/2014/main" id="{CC454B5D-8E97-6D81-3E03-21C8D1B8D3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F7C30F7-B06C-F221-C12C-84C7D6CBBF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50D184E-7FAD-CFD1-FAA8-B0E950A246CC}"/>
              </a:ext>
            </a:extLst>
          </p:cNvPr>
          <p:cNvPicPr>
            <a:picLocks noChangeAspect="1"/>
          </p:cNvPicPr>
          <p:nvPr/>
        </p:nvPicPr>
        <p:blipFill>
          <a:blip r:embed="rId3"/>
          <a:stretch>
            <a:fillRect/>
          </a:stretch>
        </p:blipFill>
        <p:spPr>
          <a:xfrm>
            <a:off x="762000" y="2522523"/>
            <a:ext cx="9876376" cy="3529890"/>
          </a:xfrm>
          <a:prstGeom prst="rect">
            <a:avLst/>
          </a:prstGeom>
        </p:spPr>
      </p:pic>
    </p:spTree>
    <p:extLst>
      <p:ext uri="{BB962C8B-B14F-4D97-AF65-F5344CB8AC3E}">
        <p14:creationId xmlns:p14="http://schemas.microsoft.com/office/powerpoint/2010/main" val="21366205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BD48F-4444-F4AF-8CFE-41791DE3C2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A1B3C7-4226-8D53-BF72-53F89BFC90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6CC8ED-AE79-503C-7A21-0D482064776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3A18A59-E2F7-1CCB-9C3F-CC41DA6992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4BDA39-F5EB-8E8E-5366-1FE74CE3B02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FAF9DF-0842-FC6D-8C6D-F8FC4CBBBA2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DE8AD0B-2F59-B53D-BA5B-B6FF3A47C941}"/>
              </a:ext>
            </a:extLst>
          </p:cNvPr>
          <p:cNvSpPr txBox="1"/>
          <p:nvPr/>
        </p:nvSpPr>
        <p:spPr>
          <a:xfrm>
            <a:off x="1033720" y="2141974"/>
            <a:ext cx="10396280" cy="461665"/>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Dimensions of Fit</a:t>
            </a:r>
          </a:p>
        </p:txBody>
      </p:sp>
      <p:sp>
        <p:nvSpPr>
          <p:cNvPr id="4" name="TextBox 3">
            <a:extLst>
              <a:ext uri="{FF2B5EF4-FFF2-40B4-BE49-F238E27FC236}">
                <a16:creationId xmlns:a16="http://schemas.microsoft.com/office/drawing/2014/main" id="{7CFBF185-CA61-B174-2CEF-518F8E9DBD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E22714A-8C66-31EB-00E8-D7FCFE86E3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7DC0DB0A-63CC-9812-E553-C1D43E6A844F}"/>
              </a:ext>
            </a:extLst>
          </p:cNvPr>
          <p:cNvPicPr>
            <a:picLocks noChangeAspect="1"/>
          </p:cNvPicPr>
          <p:nvPr/>
        </p:nvPicPr>
        <p:blipFill>
          <a:blip r:embed="rId3"/>
          <a:stretch>
            <a:fillRect/>
          </a:stretch>
        </p:blipFill>
        <p:spPr>
          <a:xfrm>
            <a:off x="942308" y="2943828"/>
            <a:ext cx="9876376" cy="2798307"/>
          </a:xfrm>
          <a:prstGeom prst="rect">
            <a:avLst/>
          </a:prstGeom>
        </p:spPr>
      </p:pic>
    </p:spTree>
    <p:extLst>
      <p:ext uri="{BB962C8B-B14F-4D97-AF65-F5344CB8AC3E}">
        <p14:creationId xmlns:p14="http://schemas.microsoft.com/office/powerpoint/2010/main" val="853949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3A5ED-33FE-7CEB-3A90-11C5F4DEE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580D0D-608F-2E15-9D0C-38E76DC440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37ECDA-D723-E1B2-34C1-C0CAF75966B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90AFB4C8-8AB9-DD31-B271-5AACD01C9E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4D3FBB-2035-BBA1-83DF-11EC046F2F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91CB01-2CA9-3D78-8DE3-0BF278FF24C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9452125-3055-721B-5EA6-20D7E12CF1DD}"/>
              </a:ext>
            </a:extLst>
          </p:cNvPr>
          <p:cNvSpPr txBox="1"/>
          <p:nvPr/>
        </p:nvSpPr>
        <p:spPr>
          <a:xfrm>
            <a:off x="1033720" y="2141974"/>
            <a:ext cx="10396280" cy="3354765"/>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Person-Job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I</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 the fit between a person’s abilities and the demands of the job and the fit between a person’s desires and motivations and the attributes and rewards of a job</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Research suggests that person-job fit leads to higher job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performance, satisfaction, organizational commitment, and intent to stay with the company</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A270D78-851B-1969-2CA1-340162D9383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8DD9CE-FA5A-A6B2-5651-A7FA4EE0FB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37931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BDBD3-82C7-9BDF-B8C4-BD58927678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E18D33-BE93-011B-0154-484B8D0CA0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E49CC87-DF09-154D-3049-84E956A7DF2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04CEF349-BB87-1A9E-29DF-8902E675FD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19567D2-CB89-25D7-E5D8-2B3CA61810F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E38DA29-1AF2-7613-8C86-1B288AE8989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DA573F0-EC89-353E-1CFE-64A489C13F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4C30C12-F0B6-246A-FBB3-49D2B7D7D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7BAF3C3-057A-6767-5527-744A7EC40640}"/>
              </a:ext>
            </a:extLst>
          </p:cNvPr>
          <p:cNvPicPr>
            <a:picLocks noChangeAspect="1"/>
          </p:cNvPicPr>
          <p:nvPr/>
        </p:nvPicPr>
        <p:blipFill>
          <a:blip r:embed="rId3"/>
          <a:stretch>
            <a:fillRect/>
          </a:stretch>
        </p:blipFill>
        <p:spPr>
          <a:xfrm>
            <a:off x="1444349" y="2141974"/>
            <a:ext cx="9303302" cy="3859102"/>
          </a:xfrm>
          <a:prstGeom prst="rect">
            <a:avLst/>
          </a:prstGeom>
        </p:spPr>
      </p:pic>
    </p:spTree>
    <p:extLst>
      <p:ext uri="{BB962C8B-B14F-4D97-AF65-F5344CB8AC3E}">
        <p14:creationId xmlns:p14="http://schemas.microsoft.com/office/powerpoint/2010/main" val="3454078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8F499-47AD-BA8F-A6CD-E71811F0D2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AA4E261-EDE6-F6AD-506F-48B3E136CA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E96991-F8D2-C2E4-5F6B-CB535E38A82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E1735D1E-0E31-2536-D01D-2FAD0BB371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E049CF1-B029-8BC4-9239-A8CA96146E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7FA5BBC-2C2F-42C9-16BA-7F3B9E3F4A6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52F89D3-C67E-EADA-B963-1C082D271FA8}"/>
              </a:ext>
            </a:extLst>
          </p:cNvPr>
          <p:cNvSpPr txBox="1"/>
          <p:nvPr/>
        </p:nvSpPr>
        <p:spPr>
          <a:xfrm>
            <a:off x="1033720" y="2141974"/>
            <a:ext cx="10396280" cy="3662541"/>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Person-Group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400" b="0"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the fit between the employee and his or her workgroup and supervisor.</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Person-group fit leads to improved </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job satisfaction, organizational commitment, and intent to stay with the company.</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sng" strike="noStrike" kern="1200" dirty="0">
                <a:solidFill>
                  <a:srgbClr val="C00000"/>
                </a:solidFill>
                <a:effectLst/>
                <a:latin typeface="Times New Roman" panose="02020603050405020304" pitchFamily="18" charset="0"/>
                <a:cs typeface="Times New Roman" panose="02020603050405020304" pitchFamily="18" charset="0"/>
              </a:rPr>
              <a:t>Example: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CB72C79-74C7-58EB-766F-24C3238499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2D8D6BF-D40D-4ABD-8DD0-B40734492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16663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A3ED8-0599-7481-51A4-561F13E239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159EE8-3DDF-27D9-CBDB-E742C795E7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D6253EA-087D-0B1B-7F13-D02FB0BD8DD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2BB693E-A94F-3F7F-BDDE-B62C5847DB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445D7A-118E-EECF-074C-8E53E28AFE6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185A436-D823-5F32-F336-31BE2834DA7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32C92EB7-6993-F81B-C030-F8968FDCD415}"/>
              </a:ext>
            </a:extLst>
          </p:cNvPr>
          <p:cNvSpPr txBox="1"/>
          <p:nvPr/>
        </p:nvSpPr>
        <p:spPr>
          <a:xfrm>
            <a:off x="1033720" y="2141974"/>
            <a:ext cx="10396280" cy="3908762"/>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Person-Organization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Person-organization fit has a strong positive relationship with</a:t>
            </a: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beyond the job requirements, such as helping others or talking positively about the firm</a:t>
            </a:r>
            <a:endParaRPr lang="en-US" sz="2000" b="0" i="0" u="none" strike="noStrike" dirty="0">
              <a:effectLst/>
              <a:latin typeface="Arial" panose="020B0604020202020204" pitchFamily="34" charset="0"/>
            </a:endParaRP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1C6396E-252E-8B8B-4003-5787DCA29F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473689-8952-0912-7CDA-321E854716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03881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DDF8B-25BF-31B8-C420-1909C95952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A1AFDA-77F7-CE93-02A4-69B4D336D48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CAB0A6-79C6-4883-D25D-40B08584352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AC08C7B-B087-8868-1AB2-9EEE17289D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8E8795-B974-BA8E-E19A-9CDE13A7510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9BA367-F9DF-73FB-DEAE-6A655BD8BAD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877CDEF2-A545-89B9-FD8A-4EC9FD33A883}"/>
              </a:ext>
            </a:extLst>
          </p:cNvPr>
          <p:cNvSpPr txBox="1"/>
          <p:nvPr/>
        </p:nvSpPr>
        <p:spPr>
          <a:xfrm>
            <a:off x="1033720" y="2141974"/>
            <a:ext cx="5617803"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Person-Organization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Example: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even if Maria is technically well qualified as a researcher, if she avoids risk, is indecisive, and tends to ruminate over a decision, she may be unsuccessful in an innovative, fast-paced company.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5AD36A8-DCB2-0866-3E9A-02104DA3AE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47FAC4-2B83-DE8B-FC05-3650CE6898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259866B-9334-78E2-0F3E-5A1459891489}"/>
              </a:ext>
            </a:extLst>
          </p:cNvPr>
          <p:cNvPicPr>
            <a:picLocks noChangeAspect="1"/>
          </p:cNvPicPr>
          <p:nvPr/>
        </p:nvPicPr>
        <p:blipFill>
          <a:blip r:embed="rId3"/>
          <a:stretch>
            <a:fillRect/>
          </a:stretch>
        </p:blipFill>
        <p:spPr>
          <a:xfrm>
            <a:off x="6739957" y="1874244"/>
            <a:ext cx="4509735" cy="4038887"/>
          </a:xfrm>
          <a:prstGeom prst="rect">
            <a:avLst/>
          </a:prstGeom>
        </p:spPr>
      </p:pic>
    </p:spTree>
    <p:extLst>
      <p:ext uri="{BB962C8B-B14F-4D97-AF65-F5344CB8AC3E}">
        <p14:creationId xmlns:p14="http://schemas.microsoft.com/office/powerpoint/2010/main" val="11912792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4A7AF-B3EB-C7AC-47DA-7707D08310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87CFE6-019F-1672-849E-2A08A44E5343}"/>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AC8F838-D468-D4AD-7302-B5C41212F4A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951F6C1-488F-6599-7E05-4223A2C79F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B5812F-BFD3-9336-6920-D47BC7DF5D8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664174E-8190-A344-F371-A04CC8F0099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84D3EE-538C-DACA-9359-F5DF0D3CA167}"/>
              </a:ext>
            </a:extLst>
          </p:cNvPr>
          <p:cNvSpPr txBox="1"/>
          <p:nvPr/>
        </p:nvSpPr>
        <p:spPr>
          <a:xfrm>
            <a:off x="1033720" y="2141974"/>
            <a:ext cx="10468640" cy="323165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Person-Vocation Fit</a:t>
            </a:r>
            <a:endParaRPr lang="en-US" sz="2400" b="0" i="0" u="none" strike="noStrike" dirty="0">
              <a:solidFill>
                <a:srgbClr val="002060"/>
              </a:solidFill>
              <a:effectLst/>
              <a:latin typeface="Arial" panose="020B0604020202020204" pitchFamily="34" charset="0"/>
            </a:endParaRPr>
          </a:p>
          <a:p>
            <a:pPr marL="0" indent="0"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rtl="0" eaLnBrk="1" fontAlgn="t" latinLnBrk="0" hangingPunct="1">
              <a:spcBef>
                <a:spcPts val="0"/>
              </a:spcBef>
              <a:spcAft>
                <a:spcPts val="0"/>
              </a:spcAft>
            </a:pP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For example,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BC0F4747-B6DF-13A1-62C8-7F515B9C9F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6F8B6BE-CB7C-98F9-A3CF-8A57B2CEA4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3177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5CA8D-AAAC-1074-14FC-E59CBFC3D3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759816-6F63-F4D2-3169-44D41346AEE4}"/>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8DA813B-9BB4-A5EB-85AD-A80C6E3BF7A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3787FA2-5F08-7C27-AF43-00FF282C91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CEC1BB-B42A-8710-9260-0D6ED0D3B0E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24E8AF-DA8D-ACE3-B1D1-F4DB9653CAA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0F8E8DC-953C-6393-ED4E-3C92E272F20D}"/>
              </a:ext>
            </a:extLst>
          </p:cNvPr>
          <p:cNvSpPr txBox="1"/>
          <p:nvPr/>
        </p:nvSpPr>
        <p:spPr>
          <a:xfrm>
            <a:off x="1033720" y="2141974"/>
            <a:ext cx="10468640" cy="3293209"/>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Realistic job previews (RJPs) </a:t>
            </a:r>
          </a:p>
          <a:p>
            <a:pPr marL="0" indent="0" algn="l" rtl="0" eaLnBrk="1" fontAlgn="t" latinLnBrk="0" hangingPunct="1">
              <a:spcBef>
                <a:spcPts val="0"/>
              </a:spcBef>
              <a:spcAft>
                <a:spcPts val="0"/>
              </a:spcAft>
            </a:pPr>
            <a:endParaRPr lang="en-US" sz="2400" b="0" i="0" u="none" strike="noStrike" dirty="0">
              <a:solidFill>
                <a:srgbClr val="00206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6A70689F-4156-0550-0B6B-77BC5BBD72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EB883E-F644-764F-23BC-F93A958BEE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09746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76E5CE-9485-0BB4-0454-128A3B1DDA3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A9C8F9-2C95-C267-22A2-1EAB070DBE2F}"/>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F979433-52B9-9BE6-25B2-58BFB02540F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D732D479-06E5-7AAB-BD4B-9B8C3A8729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44D03E-995A-9D30-779A-B1576FE311A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04230E-EDF5-B416-9046-9A21A5827A1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6F17B47-BE38-B716-7C44-2D6FB132A86E}"/>
              </a:ext>
            </a:extLst>
          </p:cNvPr>
          <p:cNvSpPr txBox="1"/>
          <p:nvPr/>
        </p:nvSpPr>
        <p:spPr>
          <a:xfrm>
            <a:off x="1033720" y="2141974"/>
            <a:ext cx="6915661"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Personality and Individual Behavior: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1- The “Big Five” Framework:</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Researchers have identified five fundamental personality traits that are especially relevant to organizations.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Figure 3.1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p:txBody>
      </p:sp>
      <p:sp>
        <p:nvSpPr>
          <p:cNvPr id="4" name="TextBox 3">
            <a:extLst>
              <a:ext uri="{FF2B5EF4-FFF2-40B4-BE49-F238E27FC236}">
                <a16:creationId xmlns:a16="http://schemas.microsoft.com/office/drawing/2014/main" id="{4E70FB78-CF49-2ADB-C6C7-68BC402D22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8C5EBD5-85CF-4881-A86B-4D67EC854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92D95F9-5B13-2ED2-763E-AD3BE54C4F45}"/>
              </a:ext>
            </a:extLst>
          </p:cNvPr>
          <p:cNvPicPr>
            <a:picLocks noChangeAspect="1"/>
          </p:cNvPicPr>
          <p:nvPr/>
        </p:nvPicPr>
        <p:blipFill>
          <a:blip r:embed="rId3"/>
          <a:stretch>
            <a:fillRect/>
          </a:stretch>
        </p:blipFill>
        <p:spPr>
          <a:xfrm>
            <a:off x="7949380" y="2055401"/>
            <a:ext cx="3483131" cy="3514921"/>
          </a:xfrm>
          <a:prstGeom prst="rect">
            <a:avLst/>
          </a:prstGeom>
        </p:spPr>
      </p:pic>
    </p:spTree>
    <p:extLst>
      <p:ext uri="{BB962C8B-B14F-4D97-AF65-F5344CB8AC3E}">
        <p14:creationId xmlns:p14="http://schemas.microsoft.com/office/powerpoint/2010/main" val="10401901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07C0A-D43E-A184-6F10-8D8F6E11EA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3E4C72-18F8-CFF3-3627-6A3AB122553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A56737-2DA6-DADB-4C19-81D6E3121B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DAB2AE5-3C73-D7B8-4550-70BD2F92D19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D1EF50-9AF2-9124-8FD1-B988AA800F7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B568750-84D4-5FCC-57E5-846EB2A355C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AC4EC461-EE26-C13E-C736-C5037066DFEB}"/>
              </a:ext>
            </a:extLst>
          </p:cNvPr>
          <p:cNvSpPr txBox="1"/>
          <p:nvPr/>
        </p:nvSpPr>
        <p:spPr>
          <a:xfrm>
            <a:off x="1033720" y="2141974"/>
            <a:ext cx="10468640" cy="323165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Agreeableness</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F8F36367-836C-4204-68E8-87F01D1329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167EC7B-972D-FAE9-D0D8-DD6B3BFD8E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965999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299DA-038B-60DF-F7A7-0A04045304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15266D-D5B2-D4E0-46E8-20672CE5096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DCE23E-6D55-6738-E961-F045AA99D8B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31F80A60-5A1F-A8B5-E9DC-89C4B85BBC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750A07-DB08-D810-B931-D5DE1E6CAF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DC8B4C-33B1-810F-1869-77869B27308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E306C9D-BB70-D3C5-729D-3247486B2B05}"/>
              </a:ext>
            </a:extLst>
          </p:cNvPr>
          <p:cNvSpPr txBox="1"/>
          <p:nvPr/>
        </p:nvSpPr>
        <p:spPr>
          <a:xfrm>
            <a:off x="1033720" y="2141974"/>
            <a:ext cx="1046864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Conscientiousness</a:t>
            </a:r>
            <a:endParaRPr lang="en-US" sz="2000" b="0" i="0" u="none" strike="noStrike" dirty="0">
              <a:solidFill>
                <a:srgbClr val="C00000"/>
              </a:solidFill>
              <a:effectLst/>
              <a:latin typeface="Arial" panose="020B0604020202020204" pitchFamily="34" charset="0"/>
            </a:endParaRPr>
          </a:p>
          <a:p>
            <a:pPr marL="283464" indent="-283464" algn="just" rtl="0" eaLnBrk="1" fontAlgn="t" latinLnBrk="0" hangingPunct="1">
              <a:spcBef>
                <a:spcPts val="0"/>
              </a:spcBef>
              <a:spcAft>
                <a:spcPts val="0"/>
              </a:spcAft>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Conscientiousness</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organized, detail oriented, responsible, dependable, and plan carefully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to meet deadlines. </a:t>
            </a:r>
            <a:endParaRPr lang="en-US" sz="2000" b="0" i="0" u="none" strike="noStrike" dirty="0">
              <a:effectLst/>
              <a:latin typeface="Arial" panose="020B0604020202020204" pitchFamily="34" charset="0"/>
            </a:endParaRPr>
          </a:p>
          <a:p>
            <a:pPr marL="283464" indent="-283464" algn="just" rtl="0" eaLnBrk="1" fontAlgn="t" latinLnBrk="0" hangingPunct="1">
              <a:spcBef>
                <a:spcPts val="0"/>
              </a:spcBef>
              <a:spcAft>
                <a:spcPts val="0"/>
              </a:spcAft>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FBC3028C-8ABB-2B6C-5495-DB96E16C83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62B2431-91E5-ECB0-C843-77DDE8354C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1042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72B00-0A43-70ED-7387-63F2F2CE22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A2D4A7-FF40-2B69-2126-8AFF9AC49EF9}"/>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618D11-3CC1-427B-9CA0-8634F8E36B2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6657AEA-5E7C-3FCD-F494-22D25671DB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ACD63C-B0F1-EC65-F4C6-BC91888DA3C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3312F0-8F5A-CB95-B4E1-F24CBBC93E8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9940722-7C9B-A888-CE07-E436EF8DA28F}"/>
              </a:ext>
            </a:extLst>
          </p:cNvPr>
          <p:cNvSpPr txBox="1"/>
          <p:nvPr/>
        </p:nvSpPr>
        <p:spPr>
          <a:xfrm>
            <a:off x="1033720" y="2141974"/>
            <a:ext cx="10468640" cy="353943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Extroversion</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Extroversion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Introversion</a:t>
            </a:r>
            <a:endParaRPr kumimoji="0" lang="en-US" sz="2000" b="0" i="0" u="none" strike="noStrike" kern="1200" cap="none" spc="0" normalizeH="0" baseline="0" noProof="0" dirty="0">
              <a:ln>
                <a:noFill/>
              </a:ln>
              <a:solidFill>
                <a:srgbClr val="C00000"/>
              </a:solidFill>
              <a:effectLst/>
              <a:uLnTx/>
              <a:uFillTx/>
              <a:latin typeface="Arial" panose="020B0604020202020204" pitchFamily="34" charset="0"/>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introversion. An introvert tends to be less comfortable in social situations.</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8AA2DB43-0601-C60A-DF57-5FBDCC41B3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F8D25E8-9711-31B3-AF05-570F8FC04C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7683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92613B-BED4-C830-A095-C40B37D0E9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0300B5-7183-34EB-E144-76810FA756C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A2BAC37-5373-8F6E-72C2-7C19372BD0D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057B843-7B14-27A2-E83F-75ADC8EF8C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438057-0359-C979-760F-2A5FEBCCCA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5E743E8-3454-2B08-01DD-1BC6D0DD279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C7B8EA7-C7C0-7DD4-A570-58B6212E45BC}"/>
              </a:ext>
            </a:extLst>
          </p:cNvPr>
          <p:cNvSpPr txBox="1"/>
          <p:nvPr/>
        </p:nvSpPr>
        <p:spPr>
          <a:xfrm>
            <a:off x="1033720" y="2141974"/>
            <a:ext cx="10468640" cy="353943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Openness</a:t>
            </a:r>
            <a:endParaRPr lang="en-US" sz="2000" b="0" i="0" u="none" strike="noStrike" dirty="0">
              <a:solidFill>
                <a:srgbClr val="C00000"/>
              </a:solidFill>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openness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endParaRPr lang="en-US" sz="2000" b="0" i="0" u="none" strike="noStrike" dirty="0">
              <a:effectLst/>
              <a:latin typeface="Arial" panose="020B0604020202020204" pitchFamily="34"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D2493AC4-083C-1317-285F-CE3FA8A59A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7C66884-FBFB-08CA-7058-8117EA2B6E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67146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F2C5C-A337-73C7-AE32-231617F6EA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8F049D-B259-C825-350D-271C6522E1BD}"/>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A2DE2D-B5CA-B0C9-0F3E-AD692163F86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E6593C95-E8B1-F03C-38C3-9E5D7ECA94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4717A3-D03A-3BA7-5742-A4869473CB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86E07B-B711-9BF7-90D2-D178C509167E}"/>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ED71286E-1B58-A01E-37D5-213B6D12C537}"/>
              </a:ext>
            </a:extLst>
          </p:cNvPr>
          <p:cNvSpPr txBox="1"/>
          <p:nvPr/>
        </p:nvSpPr>
        <p:spPr>
          <a:xfrm>
            <a:off x="1033720" y="2141974"/>
            <a:ext cx="10468640" cy="10772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D7879774-0643-1365-3F26-C1AA0139B4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941FFA0-F02D-6BDA-4A3B-94538D2C8B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42F679E-FFEB-6DA0-81DD-F18B40573044}"/>
              </a:ext>
            </a:extLst>
          </p:cNvPr>
          <p:cNvPicPr>
            <a:picLocks noChangeAspect="1"/>
          </p:cNvPicPr>
          <p:nvPr/>
        </p:nvPicPr>
        <p:blipFill>
          <a:blip r:embed="rId3"/>
          <a:stretch>
            <a:fillRect/>
          </a:stretch>
        </p:blipFill>
        <p:spPr>
          <a:xfrm>
            <a:off x="1046492" y="2441585"/>
            <a:ext cx="9784928" cy="3596952"/>
          </a:xfrm>
          <a:prstGeom prst="rect">
            <a:avLst/>
          </a:prstGeom>
        </p:spPr>
      </p:pic>
    </p:spTree>
    <p:extLst>
      <p:ext uri="{BB962C8B-B14F-4D97-AF65-F5344CB8AC3E}">
        <p14:creationId xmlns:p14="http://schemas.microsoft.com/office/powerpoint/2010/main" val="37237728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20294-286E-3627-13A3-8ECFE38121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2CCFC6-B3CB-A66D-6021-37514D7438C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79B3DE-EDA9-3A49-6731-8614244F251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AEB97CA-5A73-3213-D37C-ED613A16F8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2CF229-DEBA-24B2-E011-C98C2749631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E9E88F-22CE-D5B1-7027-3F23B8251ED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9F95F79-1268-93CF-CA82-840EC63CDD4B}"/>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L="0" indent="0" algn="l" rtl="0" eaLnBrk="1" fontAlgn="t" latinLnBrk="0" hangingPunct="1">
              <a:spcBef>
                <a:spcPts val="0"/>
              </a:spcBef>
              <a:spcAft>
                <a:spcPts val="0"/>
              </a:spcAft>
            </a:pPr>
            <a:endParaRPr lang="en-US" sz="2000" b="1" i="0" u="none" strike="noStrike" kern="1200" dirty="0">
              <a:solidFill>
                <a:srgbClr val="C00000"/>
              </a:solidFill>
              <a:effectLst/>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Even assessment using the most rigorous and valid measures is likely to be</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somewhat imprecise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outperform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any of the Big Five traits in predicting performance. </a:t>
            </a:r>
          </a:p>
        </p:txBody>
      </p:sp>
      <p:sp>
        <p:nvSpPr>
          <p:cNvPr id="4" name="TextBox 3">
            <a:extLst>
              <a:ext uri="{FF2B5EF4-FFF2-40B4-BE49-F238E27FC236}">
                <a16:creationId xmlns:a16="http://schemas.microsoft.com/office/drawing/2014/main" id="{2EBD118C-993B-215E-215D-93942AA0E0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EEE9BC-9D75-6D8F-EBF8-2C93B836C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817081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7D657-8D17-FFF2-7AFE-F899B84A8B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F15876-617C-C541-06BA-5D211E8AE35D}"/>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99A2E5A-5340-B1D6-D803-74C87933660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523288E8-383B-C907-F3F7-4F74667E52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C26B94-F6FF-79FC-41B1-B13A32D4E41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B28BAED-D57F-2DE3-04C4-BD9248791A3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F30764-F59C-58DF-E744-CE89D38EB0C9}"/>
              </a:ext>
            </a:extLst>
          </p:cNvPr>
          <p:cNvSpPr txBox="1"/>
          <p:nvPr/>
        </p:nvSpPr>
        <p:spPr>
          <a:xfrm>
            <a:off x="861680" y="2330497"/>
            <a:ext cx="10468640" cy="230832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1- The “Big Five” Framework:</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Another limitation of the Big Five framework is that it is primarily based on research conducted in the United States.</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endPar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DA6F1B60-0C5F-1B99-4038-85E6EA5138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4079D2-A710-0091-93B6-B9CE137EC8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73894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A5BF2-949F-FE9E-436A-11F2EAC065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D6A52A-3A12-14B1-739F-96D5C4FF165A}"/>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89582E-F7AE-06AF-F0AD-076ABA7B100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C75A9F6-9FA5-10C5-1145-188358C45D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C46749-16A7-E26B-DDBB-7F47746C6F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DF0CF9-9E1D-13FC-FA29-E49C2F269E8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7932AC2A-D206-D3A0-9D3C-09E4DC41484A}"/>
              </a:ext>
            </a:extLst>
          </p:cNvPr>
          <p:cNvSpPr txBox="1"/>
          <p:nvPr/>
        </p:nvSpPr>
        <p:spPr>
          <a:xfrm>
            <a:off x="1033720" y="2141974"/>
            <a:ext cx="10468640" cy="360098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2- The Myers-Briggs Framework:</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The Myers-Briggs framework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sz="2000" b="1" i="1" u="sng" strike="noStrike" kern="1200" dirty="0">
                <a:solidFill>
                  <a:srgbClr val="FF0000"/>
                </a:solidFill>
                <a:effectLst/>
                <a:latin typeface="Times New Roman" panose="02020603050405020304" pitchFamily="18" charset="0"/>
                <a:cs typeface="Times New Roman" panose="02020603050405020304" pitchFamily="18" charset="0"/>
              </a:rPr>
              <a:t>the Myers-Briggs Type Indicator (MBTI).</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It is based upon Carl Jung’s work on psychological types. Psychologist Carl Jung was a contemporary of Sigmund Freud and a leading exponent of Gestalt personality theory. </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endParaRPr lang="en-US" sz="2000" b="0" i="0" u="none" strike="noStrike" dirty="0">
              <a:effectLst/>
              <a:latin typeface="Times New Roman" panose="02020603050405020304" pitchFamily="18" charset="0"/>
              <a:cs typeface="Times New Roman" panose="02020603050405020304" pitchFamily="18" charset="0"/>
            </a:endParaRPr>
          </a:p>
          <a:p>
            <a:pPr marL="342900" indent="-342900" algn="just" rtl="0" eaLnBrk="1" fontAlgn="t" latinLnBrk="0" hangingPunct="1">
              <a:spcBef>
                <a:spcPts val="0"/>
              </a:spcBef>
              <a:spcAft>
                <a:spcPts val="0"/>
              </a:spcAft>
              <a:buFont typeface="Arial" panose="020B0604020202020204" pitchFamily="34" charset="0"/>
              <a:buChar char="•"/>
            </a:pP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018231FF-72FF-D027-3C35-D839400CFE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34D64F4-0F87-56BD-EA86-79E417DC5E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55772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ECA29-D06B-7544-DBB2-8117B5B47E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D6DFDB-2291-5B30-789D-28D4C9EE159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7867319-FCC9-6461-3920-14BA2C5C2E9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833C04A5-5E41-A81D-5C5E-A215B2FC4F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CF003D-B574-1EE4-B135-B0EAC56C311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9DB9645-51CD-B0ED-90AF-1C584657E23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A4E1371-F08C-01CC-3138-DE2C510F8642}"/>
              </a:ext>
            </a:extLst>
          </p:cNvPr>
          <p:cNvSpPr txBox="1"/>
          <p:nvPr/>
        </p:nvSpPr>
        <p:spPr>
          <a:xfrm>
            <a:off x="1033720" y="2141974"/>
            <a:ext cx="10468640" cy="360098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2- The Myers-Briggs Framework:</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000000"/>
                </a:solidFill>
                <a:effectLst/>
                <a:latin typeface="Times New Roman" panose="02020603050405020304" pitchFamily="18" charset="0"/>
                <a:cs typeface="Times New Roman" panose="02020603050405020304" pitchFamily="18" charset="0"/>
              </a:rPr>
              <a:t>The MBTI uses four scales with opposite poles to assess four sets of preferences. </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C00000"/>
                </a:solidFill>
                <a:effectLst/>
                <a:latin typeface="Times New Roman" panose="02020603050405020304" pitchFamily="18" charset="0"/>
                <a:cs typeface="Times New Roman" panose="02020603050405020304" pitchFamily="18" charset="0"/>
              </a:rPr>
              <a:t>1- Extroversion (E)/Introversion (I):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C00000"/>
                </a:solidFill>
                <a:effectLst/>
                <a:latin typeface="Times New Roman" panose="02020603050405020304" pitchFamily="18" charset="0"/>
                <a:cs typeface="Times New Roman" panose="02020603050405020304" pitchFamily="18" charset="0"/>
              </a:rPr>
              <a:t>2- Sensing (S)/Intuition (N):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endParaRPr lang="en-US" sz="2000" b="0" i="0" u="none" strike="noStrike" dirty="0">
              <a:effectLst/>
              <a:latin typeface="Times New Roman" panose="02020603050405020304" pitchFamily="18" charset="0"/>
              <a:cs typeface="Times New Roman" panose="02020603050405020304" pitchFamily="18" charset="0"/>
            </a:endParaRPr>
          </a:p>
          <a:p>
            <a:pPr marL="0" indent="0" algn="just" rtl="0" eaLnBrk="1" fontAlgn="t" latinLnBrk="0" hangingPunct="1">
              <a:spcBef>
                <a:spcPts val="0"/>
              </a:spcBef>
              <a:spcAft>
                <a:spcPts val="0"/>
              </a:spcAft>
            </a:pPr>
            <a:r>
              <a:rPr lang="en-US" sz="2000" b="1" i="1" u="sng" strike="noStrike" kern="1200" dirty="0">
                <a:solidFill>
                  <a:srgbClr val="C00000"/>
                </a:solidFill>
                <a:effectLst/>
                <a:latin typeface="Times New Roman" panose="02020603050405020304" pitchFamily="18" charset="0"/>
                <a:cs typeface="Times New Roman" panose="02020603050405020304" pitchFamily="18" charset="0"/>
              </a:rPr>
              <a:t>3- Thinking (T)/Feeling (F):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endParaRPr lang="en-US" sz="2000" b="0" i="0" u="none" strike="noStrike" dirty="0">
              <a:effectLst/>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149A653-F847-C102-A056-B6F8B710C1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3DCD50-97B1-7F51-072D-26897EFEBF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07920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60F09-7DC0-9F98-DFA6-949A039C45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06BB8A-BDCE-0099-9030-2A863A10B4C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517A2FC-FA42-2CB0-F8A8-97CCC458CCA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AC4AC9F-F633-CE61-7D57-53EAB8054C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3C6941-FAC9-F611-0A0A-6299263FE56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D30F68-4D7F-B31E-D248-FFB333583C1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B123250-1807-D6AA-C19D-4854A27062BE}"/>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2- The Myers-Briggs Framework:</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1" i="1" u="sng"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4- Judging (J)/Perceiving (P):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Judging</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people are decisive and tend to plan. They focus on completing tasks, take action quickly, and want to know the essentials. They develop plans and follow them, adhering to deadlines.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Perceptive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people are adaptable, spontaneous, and curious. They start many tasks and often find it difficult to complete them. Deadlines are meant to be stretched.</a:t>
            </a: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possible combinations of these preferences result in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sixteen personality types</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which are identified by the four letters that represent one’s tendencies on the four scales. For example, ENTJ reflects extraversion, intuition, thinking, and judging.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You can complete a brief Myers-Briggs type self-assessment online </a:t>
            </a: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a:t>
            </a:r>
            <a:r>
              <a:rPr kumimoji="0" lang="en-US" sz="2000" b="0" i="1"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http://www.humanmetrics.com/cgi-win/JTypes2.asp.</a:t>
            </a:r>
          </a:p>
        </p:txBody>
      </p:sp>
      <p:sp>
        <p:nvSpPr>
          <p:cNvPr id="4" name="TextBox 3">
            <a:extLst>
              <a:ext uri="{FF2B5EF4-FFF2-40B4-BE49-F238E27FC236}">
                <a16:creationId xmlns:a16="http://schemas.microsoft.com/office/drawing/2014/main" id="{5CA213B8-14B1-983D-9976-02F7275DAC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F25FB8-B72D-7812-759D-CF4D779A1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36170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06C4C-72A5-FCA9-230E-CD320D3F27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5AFF99-36E0-4FF1-7A94-9544451215CA}"/>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869D0A5-CB33-DCB6-227C-A0F09548410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32926AF-8D45-AC67-C205-554853D67B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2FDD49-4A07-D69E-B2F7-1D66A96910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C10A100-AFDF-FD4A-DE3D-B8A35E4D256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28926480-2861-FD9D-DD6D-3D32268258FC}"/>
              </a:ext>
            </a:extLst>
          </p:cNvPr>
          <p:cNvSpPr txBox="1"/>
          <p:nvPr/>
        </p:nvSpPr>
        <p:spPr>
          <a:xfrm>
            <a:off x="1033720" y="2141974"/>
            <a:ext cx="10468640" cy="1754326"/>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 Other Important Personality Traits:</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Besides these complex models of personality, several other specific personality traits are also likely to influence behavior in organizations. Among the most important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are locus of control, self-efficacy, authoritarianism, Machiavellianism, self-esteem, and risk propensity</a:t>
            </a:r>
          </a:p>
        </p:txBody>
      </p:sp>
      <p:sp>
        <p:nvSpPr>
          <p:cNvPr id="4" name="TextBox 3">
            <a:extLst>
              <a:ext uri="{FF2B5EF4-FFF2-40B4-BE49-F238E27FC236}">
                <a16:creationId xmlns:a16="http://schemas.microsoft.com/office/drawing/2014/main" id="{90D200BC-D130-6101-3E4E-7E1DBFB543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4EC49FE-33B4-F4BF-7708-EE5130D1C8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0416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CC58F-F033-652B-1AF0-3E18411A32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22E235-B3F4-F580-3755-20FDF67CAB4D}"/>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5E06E82-9865-B3D6-AEEE-6B428647C5B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DD71411-1B0D-0305-99C4-9E9C90F426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E5AC7E-0E5F-BA4D-3FDD-245BBDAA866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D8B01C-5ED4-0663-3E7D-D6245FD191A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49ECE0F-53AA-E882-D33D-67763BAA7FA8}"/>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3-1 Locus of Control:</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Locus of control: </a:t>
            </a:r>
            <a:r>
              <a:rPr lang="en-US" sz="2000" b="0" i="0" u="none" dirty="0">
                <a:solidFill>
                  <a:schemeClr val="tx1"/>
                </a:solidFill>
                <a:latin typeface="Times New Roman" panose="02020603050405020304" pitchFamily="18" charset="0"/>
                <a:cs typeface="Times New Roman" panose="02020603050405020304" pitchFamily="18" charset="0"/>
              </a:rPr>
              <a:t>is the extent to which people believe that their behavior has a real effect on what happens to them.</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Some people, for example, believe that if they work hard, they will succeed.</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They may also believe that people who fail do so because they lack ability or motivation. People who believe that individuals are in control of their lives are said to have </a:t>
            </a:r>
            <a:r>
              <a:rPr lang="en-US" sz="2000" b="1" i="0" u="none" dirty="0">
                <a:solidFill>
                  <a:schemeClr val="tx1"/>
                </a:solidFill>
                <a:latin typeface="Times New Roman" panose="02020603050405020304" pitchFamily="18" charset="0"/>
                <a:cs typeface="Times New Roman" panose="02020603050405020304" pitchFamily="18" charset="0"/>
              </a:rPr>
              <a:t>an internal locus of control</a:t>
            </a:r>
            <a:r>
              <a:rPr lang="en-US" sz="2000" b="0" i="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sz="2000" b="1" i="1" u="none" dirty="0">
                <a:solidFill>
                  <a:schemeClr val="tx1"/>
                </a:solidFill>
                <a:latin typeface="Times New Roman" panose="02020603050405020304" pitchFamily="18" charset="0"/>
                <a:cs typeface="Times New Roman" panose="02020603050405020304" pitchFamily="18" charset="0"/>
              </a:rPr>
              <a:t>For example,</a:t>
            </a:r>
            <a:r>
              <a:rPr lang="en-US" sz="2000" b="0" i="0" u="none" dirty="0">
                <a:solidFill>
                  <a:schemeClr val="tx1"/>
                </a:solidFill>
                <a:latin typeface="Times New Roman" panose="02020603050405020304" pitchFamily="18" charset="0"/>
                <a:cs typeface="Times New Roman" panose="02020603050405020304" pitchFamily="18" charset="0"/>
              </a:rPr>
              <a:t> an employee who fails to get a promotion may attribute that failure to a politically motivated boss or just bad luck, rather than to his or her own lack of skills or poor performance record.</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People who think that forces beyond their control dictate what happens to them are said to have </a:t>
            </a:r>
            <a:r>
              <a:rPr lang="en-US" sz="2000" b="1" i="0" u="none" dirty="0">
                <a:solidFill>
                  <a:schemeClr val="tx1"/>
                </a:solidFill>
                <a:latin typeface="Times New Roman" panose="02020603050405020304" pitchFamily="18" charset="0"/>
                <a:cs typeface="Times New Roman" panose="02020603050405020304" pitchFamily="18" charset="0"/>
              </a:rPr>
              <a:t>an external locus of control.</a:t>
            </a:r>
          </a:p>
        </p:txBody>
      </p:sp>
      <p:sp>
        <p:nvSpPr>
          <p:cNvPr id="4" name="TextBox 3">
            <a:extLst>
              <a:ext uri="{FF2B5EF4-FFF2-40B4-BE49-F238E27FC236}">
                <a16:creationId xmlns:a16="http://schemas.microsoft.com/office/drawing/2014/main" id="{B6D8F20B-88C5-A240-AF94-93D6F68F58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67E90C-5E69-D56F-B0FB-F71FFB1DCB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23670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237B6-F6ED-876C-FA24-527545B601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A4ACA2-AF75-C5DF-40F2-518DA4386B46}"/>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956837-6B81-FECC-A837-260AE95F937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1C5870F5-26D2-46F7-0147-68C69D2887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535257-30B5-7038-F03D-DA7F9AD8138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875B594-2A0A-5EFF-3E72-15DDFD1D95F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83B1C62-CE54-E030-A060-F04B20DADB14}"/>
              </a:ext>
            </a:extLst>
          </p:cNvPr>
          <p:cNvSpPr txBox="1"/>
          <p:nvPr/>
        </p:nvSpPr>
        <p:spPr>
          <a:xfrm>
            <a:off x="1033720" y="2141974"/>
            <a:ext cx="10468640" cy="10772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3-1 Locus of Control: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Effects of Locus of Control on Organizational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38E613ED-A921-F576-29DD-55092F7FD6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D2DB145-85CC-757D-27E9-CD83A93F7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5373728-31BA-D362-0027-A0F5047CA82B}"/>
              </a:ext>
            </a:extLst>
          </p:cNvPr>
          <p:cNvPicPr>
            <a:picLocks noChangeAspect="1"/>
          </p:cNvPicPr>
          <p:nvPr/>
        </p:nvPicPr>
        <p:blipFill>
          <a:blip r:embed="rId3"/>
          <a:stretch>
            <a:fillRect/>
          </a:stretch>
        </p:blipFill>
        <p:spPr>
          <a:xfrm>
            <a:off x="1033720" y="3126634"/>
            <a:ext cx="9510584" cy="2499577"/>
          </a:xfrm>
          <a:prstGeom prst="rect">
            <a:avLst/>
          </a:prstGeom>
        </p:spPr>
      </p:pic>
    </p:spTree>
    <p:extLst>
      <p:ext uri="{BB962C8B-B14F-4D97-AF65-F5344CB8AC3E}">
        <p14:creationId xmlns:p14="http://schemas.microsoft.com/office/powerpoint/2010/main" val="3845111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A51C1-F404-565F-AB0C-EBD8C29E93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45C8A0-32D7-A38E-A1B2-D92BB58AA30B}"/>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AAE76A2-8324-3B7F-67F4-E8ECA583196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BAF86904-1A7C-87A3-64A1-4EE8EFC3C2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B9439A-8CA7-64F1-96A7-84C82F4D4D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1002C7-5532-C336-2E87-AA219A94B86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7BCDE30-65A7-A5E3-B95E-854CD6DC3F2A}"/>
              </a:ext>
            </a:extLst>
          </p:cNvPr>
          <p:cNvSpPr txBox="1"/>
          <p:nvPr/>
        </p:nvSpPr>
        <p:spPr>
          <a:xfrm>
            <a:off x="1033720" y="2141974"/>
            <a:ext cx="10468640" cy="1077218"/>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000" b="1" i="0" u="none" strike="noStrike" kern="1200" dirty="0">
                <a:solidFill>
                  <a:srgbClr val="000000"/>
                </a:solidFill>
                <a:effectLst/>
                <a:latin typeface="Times New Roman" panose="02020603050405020304" pitchFamily="18" charset="0"/>
                <a:cs typeface="Times New Roman" panose="02020603050405020304" pitchFamily="18" charset="0"/>
              </a:rPr>
              <a:t> </a:t>
            </a: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3-1 Locus of Control: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Effects of Locus of Control on Organizational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0D35B88-8C32-C51C-4908-B6EB35AF09B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8E09B4E-C85B-138F-AD7F-68E6450EBA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142CF9F-F94C-5749-8245-09E87F44077D}"/>
              </a:ext>
            </a:extLst>
          </p:cNvPr>
          <p:cNvPicPr>
            <a:picLocks noChangeAspect="1"/>
          </p:cNvPicPr>
          <p:nvPr/>
        </p:nvPicPr>
        <p:blipFill>
          <a:blip r:embed="rId3"/>
          <a:stretch>
            <a:fillRect/>
          </a:stretch>
        </p:blipFill>
        <p:spPr>
          <a:xfrm>
            <a:off x="942308" y="3130488"/>
            <a:ext cx="9510584" cy="2895851"/>
          </a:xfrm>
          <a:prstGeom prst="rect">
            <a:avLst/>
          </a:prstGeom>
        </p:spPr>
      </p:pic>
    </p:spTree>
    <p:extLst>
      <p:ext uri="{BB962C8B-B14F-4D97-AF65-F5344CB8AC3E}">
        <p14:creationId xmlns:p14="http://schemas.microsoft.com/office/powerpoint/2010/main" val="13432204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07A52-4FD0-1876-534C-5E8754EB0E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46D3D-B32A-A0A8-16DE-9787D01071A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51952C8-6A47-B6BC-A71F-4FDCC9CB5F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DA38408-6805-C3BC-32ED-B19AFA54BA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0772AD-E7AD-C27B-709C-E9A24EEEFC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9FCCDC-19DA-0AE7-AB83-87D4DDC1059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4B109640-0E98-EB19-8647-2D72336A81D1}"/>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3-2 Authoritarianism:</a:t>
            </a:r>
            <a:endParaRPr lang="en-US" sz="2000" dirty="0">
              <a:solidFill>
                <a:srgbClr val="C00000"/>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u="sng" dirty="0">
                <a:latin typeface="Times New Roman" panose="02020603050405020304" pitchFamily="18" charset="0"/>
                <a:cs typeface="Times New Roman" panose="02020603050405020304" pitchFamily="18" charset="0"/>
              </a:rPr>
              <a:t>A</a:t>
            </a:r>
            <a:r>
              <a:rPr lang="en-US" sz="2000" b="1" i="1" u="sng" dirty="0">
                <a:solidFill>
                  <a:schemeClr val="tx1"/>
                </a:solidFill>
                <a:latin typeface="Times New Roman" panose="02020603050405020304" pitchFamily="18" charset="0"/>
                <a:cs typeface="Times New Roman" panose="02020603050405020304" pitchFamily="18" charset="0"/>
              </a:rPr>
              <a:t>uthoritarianism, </a:t>
            </a:r>
            <a:r>
              <a:rPr lang="en-US" sz="2000" b="0" i="0" u="none" dirty="0">
                <a:solidFill>
                  <a:schemeClr val="tx1"/>
                </a:solidFill>
                <a:latin typeface="Times New Roman" panose="02020603050405020304" pitchFamily="18" charset="0"/>
                <a:cs typeface="Times New Roman" panose="02020603050405020304" pitchFamily="18" charset="0"/>
              </a:rPr>
              <a:t>the extent to which a person believes that power and status differences are appropriate within hierarchical social systems such as organizations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For example, a person who is highly authoritarian may accept directives or orders from someone with more authority purely because the other person is “the boss.” On the other hand, a person who is not highly authoritarian, although he or she may still carry out reasonable directives from the boss, is more likely to question things, express disagreement with the boss, and even refuse to carry out orders if they are for some reason objectionable.</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sng" dirty="0">
                <a:solidFill>
                  <a:srgbClr val="C00000"/>
                </a:solidFill>
                <a:latin typeface="Times New Roman" panose="02020603050405020304" pitchFamily="18" charset="0"/>
                <a:cs typeface="Times New Roman" panose="02020603050405020304" pitchFamily="18" charset="0"/>
              </a:rPr>
              <a:t>Example</a:t>
            </a:r>
            <a:r>
              <a:rPr lang="en-US" sz="2000" b="0" i="0" u="none" dirty="0">
                <a:solidFill>
                  <a:schemeClr val="tx1"/>
                </a:solidFill>
                <a:latin typeface="Times New Roman" panose="02020603050405020304" pitchFamily="18" charset="0"/>
                <a:cs typeface="Times New Roman" panose="02020603050405020304" pitchFamily="18" charset="0"/>
              </a:rPr>
              <a:t> During the aftermath of the Enron and Arthur Anderson scandals that destroyed both firms, charges were brought against some accountants who shredded important documents before they could be seized by the authorities. </a:t>
            </a:r>
          </a:p>
        </p:txBody>
      </p:sp>
      <p:sp>
        <p:nvSpPr>
          <p:cNvPr id="4" name="TextBox 3">
            <a:extLst>
              <a:ext uri="{FF2B5EF4-FFF2-40B4-BE49-F238E27FC236}">
                <a16:creationId xmlns:a16="http://schemas.microsoft.com/office/drawing/2014/main" id="{075FCA8F-B14E-A020-6F09-5EAD362703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6C764A8-5928-A839-EF44-BFBB129BCE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775215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17566-9811-BBE9-3300-B8B55E1CB9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C3ACB0-6DB9-14E0-78B7-782F5D753A13}"/>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9F0368B-F9C3-5F49-053E-7EE86489435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98B8DD05-6D9A-2D56-E0A1-04545EBAF1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F2E85C-22EB-42FA-791F-DFB5233AC11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B32AA8-DA61-C532-33C9-2762C89970D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136839CB-1410-4E85-2EED-1943BD72843A}"/>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3-3 Machiavellianism:</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term “Machiavellianism” </a:t>
            </a:r>
            <a:r>
              <a:rPr lang="en-US" sz="2000" b="0" i="0" u="none" dirty="0">
                <a:solidFill>
                  <a:schemeClr val="tx1"/>
                </a:solidFill>
                <a:latin typeface="Times New Roman" panose="02020603050405020304" pitchFamily="18" charset="0"/>
                <a:cs typeface="Times New Roman" panose="02020603050405020304" pitchFamily="18" charset="0"/>
              </a:rPr>
              <a:t>is now used to describe behavior directed at gaining power and controlling the behavior of others.</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More Machiavellian individuals tend to be rational and unemotional, may be willing to lie to attain their personal goals, put little emphasis on loyalty and friendship, and enjoy manipulating others’ behavior.</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Less Machiavellian individuals are more emotional, less willing to lie to succeed, value loyalty and friendship highly, and get little personal pleasure from manipulating others.</a:t>
            </a:r>
          </a:p>
          <a:p>
            <a:pPr marL="285750" indent="-28575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sng" dirty="0">
                <a:solidFill>
                  <a:srgbClr val="C00000"/>
                </a:solidFill>
                <a:latin typeface="Times New Roman" panose="02020603050405020304" pitchFamily="18" charset="0"/>
                <a:cs typeface="Times New Roman" panose="02020603050405020304" pitchFamily="18" charset="0"/>
              </a:rPr>
              <a:t>Example: </a:t>
            </a:r>
            <a:r>
              <a:rPr lang="en-US" sz="2000" b="0" i="0" u="none" dirty="0">
                <a:solidFill>
                  <a:schemeClr val="tx1"/>
                </a:solidFill>
                <a:latin typeface="Times New Roman" panose="02020603050405020304" pitchFamily="18" charset="0"/>
                <a:cs typeface="Times New Roman" panose="02020603050405020304" pitchFamily="18" charset="0"/>
              </a:rPr>
              <a:t>By all accounts, Dennis Kozlowski, the indicted former CEO of Tyco International, had a high degree of Machiavellianism. He apparently came to believe that his position of power in the company gave him the right to do just about anything he wanted with company resources</a:t>
            </a:r>
          </a:p>
        </p:txBody>
      </p:sp>
      <p:sp>
        <p:nvSpPr>
          <p:cNvPr id="4" name="TextBox 3">
            <a:extLst>
              <a:ext uri="{FF2B5EF4-FFF2-40B4-BE49-F238E27FC236}">
                <a16:creationId xmlns:a16="http://schemas.microsoft.com/office/drawing/2014/main" id="{355C943D-10DC-743A-3AD8-FE7E9135E5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AB3471-66F5-72D6-7E7C-76F5148F7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323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34D87-F7E1-426D-6D34-1A075F4951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4536E6-0FB1-875E-87B9-DB2F8E23EE47}"/>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154A4E-B967-CD24-B710-1C5289EABBF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4502DAE-87DF-24C4-04D8-0ED89EECE9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AC6F1E-6BA3-F4A9-8C97-BFC9AAE3B5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849C58D-398E-EFAF-2333-1099E302837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BCF83C4-4A8C-4A56-0064-08CB8C6ABD61}"/>
              </a:ext>
            </a:extLst>
          </p:cNvPr>
          <p:cNvSpPr txBox="1"/>
          <p:nvPr/>
        </p:nvSpPr>
        <p:spPr>
          <a:xfrm>
            <a:off x="1033720" y="2141974"/>
            <a:ext cx="10468640" cy="3231654"/>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3-4 Tolerance for Risk and Ambiguity:</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Tolerance for risk (also called risk propensity): </a:t>
            </a:r>
            <a:r>
              <a:rPr lang="en-US" sz="2000" b="0" i="0" u="none" dirty="0">
                <a:solidFill>
                  <a:schemeClr val="tx1"/>
                </a:solidFill>
                <a:latin typeface="Times New Roman" panose="02020603050405020304" pitchFamily="18" charset="0"/>
                <a:cs typeface="Times New Roman" panose="02020603050405020304" pitchFamily="18" charset="0"/>
              </a:rPr>
              <a:t>is the degree to which a person is comfortable accepting risk and is willing to take chances and to make risky decisions.</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A manager with a high tolerance for risk, for example, might experiment with new ideas and gamble on new products. Such a manager might also lead the organization in new and different directions.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 manager with low tolerance for risk might lead an organization to stagnation and excessive conservatism or might help the organization successfully weather turbulent and unpredictable times by maintaining stability and calm.</a:t>
            </a:r>
          </a:p>
        </p:txBody>
      </p:sp>
      <p:sp>
        <p:nvSpPr>
          <p:cNvPr id="4" name="TextBox 3">
            <a:extLst>
              <a:ext uri="{FF2B5EF4-FFF2-40B4-BE49-F238E27FC236}">
                <a16:creationId xmlns:a16="http://schemas.microsoft.com/office/drawing/2014/main" id="{A210DBBB-FBF0-30B3-3D2C-13E4D1A15A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7455F31-D002-4B5C-87CF-2B99EC5360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7192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AA695-D72C-853A-37DE-67B1E40026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51180C-7A9E-6105-39AF-01FF598ED94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090D262-A1A6-65C7-95F1-8ED517C38C9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136033B-928D-9053-333C-A6AF2715C3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D8735E-457D-477D-E105-67722488390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C1F988D-46C8-81DF-0A33-3CFCF3C9F0B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CB41DEC5-11F1-AC8D-A2FF-BCA04A00F499}"/>
              </a:ext>
            </a:extLst>
          </p:cNvPr>
          <p:cNvSpPr txBox="1"/>
          <p:nvPr/>
        </p:nvSpPr>
        <p:spPr>
          <a:xfrm>
            <a:off x="1033720" y="2141974"/>
            <a:ext cx="1046864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3-4 Tolerance for Risk and Ambiguity:</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Tolerance for ambiguity </a:t>
            </a:r>
            <a:r>
              <a:rPr lang="en-US" sz="2000" b="0" i="0" u="none" dirty="0">
                <a:solidFill>
                  <a:schemeClr val="tx1"/>
                </a:solidFill>
                <a:latin typeface="Times New Roman" panose="02020603050405020304" pitchFamily="18" charset="0"/>
                <a:cs typeface="Times New Roman" panose="02020603050405020304" pitchFamily="18" charset="0"/>
              </a:rPr>
              <a:t>reflects the tendency to view ambiguous situations as either threatening or desirable.</a:t>
            </a:r>
          </a:p>
          <a:p>
            <a:pPr marL="0" indent="0" algn="just">
              <a:buFont typeface="Wingdings" panose="05000000000000000000" pitchFamily="2" charset="2"/>
              <a:buNone/>
            </a:pPr>
            <a:endParaRPr lang="en-US" sz="2000"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Intolerance for ambiguity reflects a tendency to perceive or interpret vague, incomplete, or fragmented information or information with multiple, inconsistent, or contradictory meanings as an actual or potential source of psychological discomfort or threat.</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Being tolerant of ambiguity is related to creativity, positive attitudes toward risk, and orientation to diversity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Managers with a low tolerance for ambiguity tend to be more directive with their staff and do not empower them to make their own decisions at work. The best managerial strategy is to place individuals with a low tolerance for ambiguity in well-defined and regulated tasks.</a:t>
            </a:r>
          </a:p>
        </p:txBody>
      </p:sp>
      <p:sp>
        <p:nvSpPr>
          <p:cNvPr id="4" name="TextBox 3">
            <a:extLst>
              <a:ext uri="{FF2B5EF4-FFF2-40B4-BE49-F238E27FC236}">
                <a16:creationId xmlns:a16="http://schemas.microsoft.com/office/drawing/2014/main" id="{3137C189-E842-61EF-B8E0-86D4B6A017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FC64BA-2F56-63B1-E371-FDF5DCAF1F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98448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7C4070-6688-975B-A925-BE181D6333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9810EB-91F4-ECF8-6900-8373347CFA0E}"/>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02244E-9864-B84C-C323-A60338702A6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7AAA0071-823F-8BF3-B603-60D081B086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25162-124B-11E2-F31A-64E06F21272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6F649D8-3A37-210A-4CDA-332CA3293690}"/>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DEAC5CCA-2771-6BA4-2B20-9BDB17AC0772}"/>
              </a:ext>
            </a:extLst>
          </p:cNvPr>
          <p:cNvSpPr txBox="1"/>
          <p:nvPr/>
        </p:nvSpPr>
        <p:spPr>
          <a:xfrm>
            <a:off x="1033720" y="2141974"/>
            <a:ext cx="10468640" cy="3293209"/>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4- Type A and B Traits :</a:t>
            </a:r>
          </a:p>
          <a:p>
            <a:pPr marL="0" indent="0" algn="l" rtl="0" eaLnBrk="1" fontAlgn="t" latinLnBrk="0" hangingPunct="1">
              <a:spcBef>
                <a:spcPts val="0"/>
              </a:spcBef>
              <a:spcAft>
                <a:spcPts val="0"/>
              </a:spcAft>
            </a:pPr>
            <a:endParaRPr lang="en-US" sz="2400" b="1" i="0" u="none" strike="noStrike" kern="1200" dirty="0">
              <a:solidFill>
                <a:srgbClr val="002060"/>
              </a:solidFill>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The Type A personality </a:t>
            </a:r>
            <a:r>
              <a:rPr lang="en-US" sz="2000" b="0" i="0" u="none" dirty="0">
                <a:solidFill>
                  <a:schemeClr val="tx1"/>
                </a:solidFill>
                <a:latin typeface="Times New Roman" panose="02020603050405020304" pitchFamily="18" charset="0"/>
                <a:cs typeface="Times New Roman" panose="02020603050405020304" pitchFamily="18" charset="0"/>
              </a:rPr>
              <a:t>is impatient, competitive, ambitious, and uptight.</a:t>
            </a:r>
          </a:p>
          <a:p>
            <a:pPr marL="285750" indent="-28575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Type B personality </a:t>
            </a:r>
            <a:r>
              <a:rPr lang="en-US" sz="2000" b="0" i="0" u="none" dirty="0">
                <a:solidFill>
                  <a:schemeClr val="tx1"/>
                </a:solidFill>
                <a:latin typeface="Times New Roman" panose="02020603050405020304" pitchFamily="18" charset="0"/>
                <a:cs typeface="Times New Roman" panose="02020603050405020304" pitchFamily="18" charset="0"/>
              </a:rPr>
              <a:t>is more relaxed and easygoing and less overtly competitive than Type A.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Type Bs are not without stress, but they confront challenges and external threats less frantically. Unlike Type As,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 Type B personalities rarely experience a frustrated sense of wasting time when not actively engaged in productive activity</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Type As often have higher job performance than Type Bs, Type As are also more prone to stress and coronary heart disease.</a:t>
            </a:r>
          </a:p>
        </p:txBody>
      </p:sp>
      <p:sp>
        <p:nvSpPr>
          <p:cNvPr id="4" name="TextBox 3">
            <a:extLst>
              <a:ext uri="{FF2B5EF4-FFF2-40B4-BE49-F238E27FC236}">
                <a16:creationId xmlns:a16="http://schemas.microsoft.com/office/drawing/2014/main" id="{53D04C2A-D901-52DE-1C95-587F0C4ED0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2B830BF-1DCD-7799-C28F-753CD21CA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97431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277C4-89BB-1E16-4075-5492A4B663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B37F0C-EC8E-6053-9E83-D32D603002B8}"/>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209490-A831-F14F-D180-6EEF8ED7683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6A1BF556-04CB-86A0-CC83-23404CF3BD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CAD6046-D67C-B0EB-D1DE-A18A55DDAFA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684976-E14E-807F-2898-AD0EFBE9D10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6206B99-C74D-526D-B11F-A4BE49E13F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DAF4DB-3D0A-A1E1-D077-3A01B7CA3B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B20E318-9307-DB58-89BE-4C6A08D5930B}"/>
              </a:ext>
            </a:extLst>
          </p:cNvPr>
          <p:cNvPicPr>
            <a:picLocks noChangeAspect="1"/>
          </p:cNvPicPr>
          <p:nvPr/>
        </p:nvPicPr>
        <p:blipFill>
          <a:blip r:embed="rId3"/>
          <a:stretch>
            <a:fillRect/>
          </a:stretch>
        </p:blipFill>
        <p:spPr>
          <a:xfrm>
            <a:off x="942308" y="2141974"/>
            <a:ext cx="10406774" cy="3322608"/>
          </a:xfrm>
          <a:prstGeom prst="rect">
            <a:avLst/>
          </a:prstGeom>
        </p:spPr>
      </p:pic>
    </p:spTree>
    <p:extLst>
      <p:ext uri="{BB962C8B-B14F-4D97-AF65-F5344CB8AC3E}">
        <p14:creationId xmlns:p14="http://schemas.microsoft.com/office/powerpoint/2010/main" val="1089477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769C4D-53A5-DF7C-40AF-DCF130C397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FCAB9E-992A-71E9-7551-A7214A4C58FF}"/>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CE3DA93-FCB1-6794-9B6E-18E4FA4817B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A8DEEEAD-6762-48B7-9A5C-1BBE0EBE44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7F8C23-4874-A72D-B916-6CEF2F6DA09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B5BB44-D269-838F-5BA8-1B7E1F5D188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435BCB3-53CA-4784-4911-C7D786A71968}"/>
              </a:ext>
            </a:extLst>
          </p:cNvPr>
          <p:cNvSpPr txBox="1"/>
          <p:nvPr/>
        </p:nvSpPr>
        <p:spPr>
          <a:xfrm>
            <a:off x="1033720" y="2141974"/>
            <a:ext cx="5062280" cy="384720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4- Type A and B Traits :</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In managers, having a high Type A personality and an external locus of control is associated with greater levels of perceived stress, lower job satisfaction, and poorer physical and mental health compared to those with a Type B personality and an internal locus of control. Some researchers have even suggested that negative health consequences may outweigh the superficial attractiveness of the Type A personality in a managerial position.</a:t>
            </a:r>
          </a:p>
        </p:txBody>
      </p:sp>
      <p:sp>
        <p:nvSpPr>
          <p:cNvPr id="4" name="TextBox 3">
            <a:extLst>
              <a:ext uri="{FF2B5EF4-FFF2-40B4-BE49-F238E27FC236}">
                <a16:creationId xmlns:a16="http://schemas.microsoft.com/office/drawing/2014/main" id="{363C230E-CB45-0D55-725A-560245ACC8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FBDB00-3F68-0EEB-995C-B93FD0A858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45A6E92-8B32-3483-6895-D4725B727085}"/>
              </a:ext>
            </a:extLst>
          </p:cNvPr>
          <p:cNvPicPr>
            <a:picLocks noChangeAspect="1"/>
          </p:cNvPicPr>
          <p:nvPr/>
        </p:nvPicPr>
        <p:blipFill>
          <a:blip r:embed="rId3"/>
          <a:stretch>
            <a:fillRect/>
          </a:stretch>
        </p:blipFill>
        <p:spPr>
          <a:xfrm>
            <a:off x="6604430" y="1834460"/>
            <a:ext cx="4389500" cy="4072481"/>
          </a:xfrm>
          <a:prstGeom prst="rect">
            <a:avLst/>
          </a:prstGeom>
        </p:spPr>
      </p:pic>
    </p:spTree>
    <p:extLst>
      <p:ext uri="{BB962C8B-B14F-4D97-AF65-F5344CB8AC3E}">
        <p14:creationId xmlns:p14="http://schemas.microsoft.com/office/powerpoint/2010/main" val="21387257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B694B-CC6D-0B67-7910-FC51BD2225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5A62D9-BB25-BEB5-D8D9-6E0AD37EC92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A7F6306-CB76-696C-2DF8-B6D90D1EA47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49E8EA34-3861-6124-617F-320927E0C0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E31AF5-FD89-72BD-4DDF-1B6C226CACE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AA27001-7A93-BBBD-EDA5-88AE09BF2FD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59DFA1B9-2DF1-9A03-2E21-F0CCCB9EAC1A}"/>
              </a:ext>
            </a:extLst>
          </p:cNvPr>
          <p:cNvSpPr txBox="1"/>
          <p:nvPr/>
        </p:nvSpPr>
        <p:spPr>
          <a:xfrm>
            <a:off x="1033720" y="2141974"/>
            <a:ext cx="10468640" cy="3539430"/>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5- The Bullying Personality:</a:t>
            </a: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Workplace bullying: </a:t>
            </a:r>
            <a:endParaRPr lang="en-US" sz="2000" b="0" i="0" u="none" strike="noStrike" dirty="0">
              <a:solidFill>
                <a:srgbClr val="C00000"/>
              </a:solidFill>
              <a:effectLst/>
              <a:latin typeface="Arial" panose="020B0604020202020204" pitchFamily="34" charset="0"/>
            </a:endParaRPr>
          </a:p>
          <a:p>
            <a:pPr marL="285750" indent="-285750" algn="just" rtl="0" eaLnBrk="1" fontAlgn="t" latinLnBrk="0" hangingPunct="1">
              <a:spcBef>
                <a:spcPts val="0"/>
              </a:spcBef>
              <a:spcAft>
                <a:spcPts val="0"/>
              </a:spcAft>
              <a:buFont typeface="Arial" panose="020B0604020202020204" pitchFamily="34" charset="0"/>
              <a:buChar char="•"/>
            </a:pPr>
            <a:r>
              <a:rPr lang="en-US" sz="2000" b="1" i="1" u="none" strike="noStrike" kern="1200" dirty="0">
                <a:solidFill>
                  <a:srgbClr val="000000"/>
                </a:solidFill>
                <a:effectLst/>
                <a:latin typeface="Times New Roman" panose="02020603050405020304" pitchFamily="18" charset="0"/>
                <a:cs typeface="Times New Roman" panose="02020603050405020304" pitchFamily="18" charset="0"/>
              </a:rPr>
              <a:t>Workplace bullying: </a:t>
            </a: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is a repeated mistreatment of another employee through verbal abuse; conduct that is threatening, humiliating, or intimidating; or sabotage that interferes with the other person’s work.</a:t>
            </a:r>
            <a:endParaRPr lang="en-US" sz="2000" b="0" i="0" u="none" strike="noStrike" dirty="0">
              <a:effectLst/>
              <a:latin typeface="Arial" panose="020B0604020202020204" pitchFamily="34" charset="0"/>
            </a:endParaRPr>
          </a:p>
          <a:p>
            <a:pPr marL="285750" indent="-28575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Bullying costs employers through higher turnover, greater absenteeism, higher workers’ compensation costs, and higher disability insurance rates, not to mention a diminished reputation as a desirable place to work.</a:t>
            </a:r>
            <a:endParaRPr lang="en-US" sz="2000" b="0" i="0" u="none" strike="noStrike" dirty="0">
              <a:effectLst/>
              <a:latin typeface="Arial" panose="020B0604020202020204" pitchFamily="34" charset="0"/>
            </a:endParaRPr>
          </a:p>
          <a:p>
            <a:pPr marL="285750" indent="-285750" algn="just" rtl="0" eaLnBrk="1" fontAlgn="t" latinLnBrk="0" hangingPunct="1">
              <a:spcBef>
                <a:spcPts val="0"/>
              </a:spcBef>
              <a:spcAft>
                <a:spcPts val="0"/>
              </a:spcAft>
              <a:buFont typeface="Arial" panose="020B0604020202020204" pitchFamily="34" charset="0"/>
              <a:buChar char="•"/>
            </a:pPr>
            <a:r>
              <a:rPr lang="en-US" sz="2000" b="0" i="0" u="none" strike="noStrike" kern="1200" dirty="0">
                <a:solidFill>
                  <a:srgbClr val="000000"/>
                </a:solidFill>
                <a:effectLst/>
                <a:latin typeface="Times New Roman" panose="02020603050405020304" pitchFamily="18" charset="0"/>
                <a:cs typeface="Times New Roman" panose="02020603050405020304" pitchFamily="18" charset="0"/>
              </a:rPr>
              <a:t>Who tends to become a bully? Bullying is complex and comes in a variety of forms, but common to all types is the abuse of authority and power, stemming from the bully’s need to control another person. Machiavellianism may lead to bullying.</a:t>
            </a:r>
            <a:endParaRPr lang="en-US" sz="2000" b="0" i="0" u="none" strike="noStrike" dirty="0">
              <a:effectLst/>
              <a:latin typeface="Arial" panose="020B0604020202020204" pitchFamily="34" charset="0"/>
            </a:endParaRPr>
          </a:p>
        </p:txBody>
      </p:sp>
      <p:sp>
        <p:nvSpPr>
          <p:cNvPr id="4" name="TextBox 3">
            <a:extLst>
              <a:ext uri="{FF2B5EF4-FFF2-40B4-BE49-F238E27FC236}">
                <a16:creationId xmlns:a16="http://schemas.microsoft.com/office/drawing/2014/main" id="{42F8410F-80BD-7C06-625F-17AFF0263E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B75D1B-9207-6258-6307-2252CCF16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25585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AD692-A24F-AF08-E7AF-46C67999E9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275655-1B25-8B10-2D71-0DC29EE2BBB5}"/>
              </a:ext>
            </a:extLst>
          </p:cNvPr>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9A7F285-0F01-9486-9D3E-10FBF3BD8E7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Differences</a:t>
            </a:r>
          </a:p>
        </p:txBody>
      </p:sp>
      <p:sp>
        <p:nvSpPr>
          <p:cNvPr id="5" name="Rectangle 4">
            <a:extLst>
              <a:ext uri="{FF2B5EF4-FFF2-40B4-BE49-F238E27FC236}">
                <a16:creationId xmlns:a16="http://schemas.microsoft.com/office/drawing/2014/main" id="{F167379C-ABC1-DCDF-E943-D5EC96A6C0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E47753-F7FD-16D9-A823-73F4DB38BA1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8C3305-9DAD-A11C-239E-97EEE85AEF0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FB8E73C7-C2FA-0E07-CAE8-1D0DC5BF0A27}"/>
              </a:ext>
            </a:extLst>
          </p:cNvPr>
          <p:cNvSpPr txBox="1"/>
          <p:nvPr/>
        </p:nvSpPr>
        <p:spPr>
          <a:xfrm>
            <a:off x="1033720" y="2141974"/>
            <a:ext cx="10468640" cy="2923877"/>
          </a:xfrm>
          <a:prstGeom prst="rect">
            <a:avLst/>
          </a:prstGeom>
          <a:noFill/>
        </p:spPr>
        <p:txBody>
          <a:bodyPr wrap="square" rtlCol="0">
            <a:spAutoFit/>
          </a:bodyPr>
          <a:lstStyle/>
          <a:p>
            <a:pPr marL="0" indent="0" algn="l" rtl="0" eaLnBrk="1" fontAlgn="t" latinLnBrk="0" hangingPunct="1">
              <a:spcBef>
                <a:spcPts val="0"/>
              </a:spcBef>
              <a:spcAft>
                <a:spcPts val="0"/>
              </a:spcAft>
            </a:pPr>
            <a:r>
              <a:rPr lang="en-US" sz="2400" b="1" i="0" u="none" strike="noStrike" kern="1200" dirty="0">
                <a:solidFill>
                  <a:srgbClr val="002060"/>
                </a:solidFill>
                <a:effectLst/>
                <a:latin typeface="Times New Roman" panose="02020603050405020304" pitchFamily="18" charset="0"/>
                <a:cs typeface="Times New Roman" panose="02020603050405020304" pitchFamily="18" charset="0"/>
              </a:rPr>
              <a:t>5- The Bullying Personality:</a:t>
            </a:r>
          </a:p>
          <a:p>
            <a:pPr marL="0" indent="0" algn="l" rtl="0" eaLnBrk="1" fontAlgn="t" latinLnBrk="0" hangingPunct="1">
              <a:spcBef>
                <a:spcPts val="0"/>
              </a:spcBef>
              <a:spcAft>
                <a:spcPts val="0"/>
              </a:spcAft>
            </a:pPr>
            <a:r>
              <a:rPr lang="en-US" sz="2000" b="1" i="0" u="none" strike="noStrike" kern="1200" dirty="0">
                <a:solidFill>
                  <a:srgbClr val="C00000"/>
                </a:solidFill>
                <a:effectLst/>
                <a:latin typeface="Times New Roman" panose="02020603050405020304" pitchFamily="18" charset="0"/>
                <a:cs typeface="Times New Roman" panose="02020603050405020304" pitchFamily="18" charset="0"/>
              </a:rPr>
              <a:t>Workplace bullying: </a:t>
            </a:r>
            <a:endParaRPr lang="en-US" sz="2000" b="0" i="0" u="none" strike="noStrike" dirty="0">
              <a:solidFill>
                <a:srgbClr val="C00000"/>
              </a:solidFill>
              <a:effectLst/>
              <a:latin typeface="Arial" panose="020B0604020202020204" pitchFamily="34" charset="0"/>
            </a:endParaRP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If personality helps to explain why some people are bullies, can it also help us understand why some people are more likely to be targets of bullying? Although there is no clear personality profile that predicts who will be targeted, people who are more introverted, less agreeable, less conscientious, less open to experience, and more emotionally unstable seem to be more likely to be bullied</a:t>
            </a:r>
          </a:p>
          <a:p>
            <a:pPr marL="285750" indent="-28575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Many companies, including </a:t>
            </a:r>
            <a:r>
              <a:rPr lang="en-US" sz="2000" b="1" i="1" u="none" dirty="0">
                <a:solidFill>
                  <a:schemeClr val="tx1"/>
                </a:solidFill>
                <a:latin typeface="Times New Roman" panose="02020603050405020304" pitchFamily="18" charset="0"/>
                <a:cs typeface="Times New Roman" panose="02020603050405020304" pitchFamily="18" charset="0"/>
              </a:rPr>
              <a:t>Berkshire Hathaway, Google, IDEO, and Barclays Capital </a:t>
            </a:r>
            <a:r>
              <a:rPr lang="en-US" sz="2000" b="0" i="0" u="none" dirty="0">
                <a:solidFill>
                  <a:schemeClr val="tx1"/>
                </a:solidFill>
                <a:latin typeface="Times New Roman" panose="02020603050405020304" pitchFamily="18" charset="0"/>
                <a:cs typeface="Times New Roman" panose="02020603050405020304" pitchFamily="18" charset="0"/>
              </a:rPr>
              <a:t>have explicit “no jerks” policies and rules that help prevent and quickly resolve bullying issues.</a:t>
            </a:r>
          </a:p>
        </p:txBody>
      </p:sp>
      <p:sp>
        <p:nvSpPr>
          <p:cNvPr id="4" name="TextBox 3">
            <a:extLst>
              <a:ext uri="{FF2B5EF4-FFF2-40B4-BE49-F238E27FC236}">
                <a16:creationId xmlns:a16="http://schemas.microsoft.com/office/drawing/2014/main" id="{42BCEC54-0C02-E152-7658-873BEB1B7D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8E996D-8079-9257-81A5-CF426B5983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706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04D23-8C1D-1529-DD86-C45F39F792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D223DC-603B-EBC1-D55C-919DA6792A26}"/>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1F301D-DA9B-F107-D6D5-323A1462DBB7}"/>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DFF09668-91F8-5769-9722-3FE5D008E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72B680-DE34-07E5-F979-E0D310D387F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4578C4A-9FCF-3D63-1A48-8AB689D1AC58}"/>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EEB9040-BBD9-A9F2-B0C5-10997270C6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392FC74-FFB8-DA02-8A60-6C3296161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58CD5E-96AD-E358-994D-C58A31E70274}"/>
              </a:ext>
            </a:extLst>
          </p:cNvPr>
          <p:cNvSpPr txBox="1"/>
          <p:nvPr/>
        </p:nvSpPr>
        <p:spPr>
          <a:xfrm>
            <a:off x="807077" y="2141974"/>
            <a:ext cx="10475439" cy="2554545"/>
          </a:xfrm>
          <a:prstGeom prst="rect">
            <a:avLst/>
          </a:prstGeom>
          <a:noFill/>
          <a:ln>
            <a:noFill/>
          </a:ln>
        </p:spPr>
        <p:txBody>
          <a:bodyPr wrap="square">
            <a:spAutoFit/>
          </a:bodyPr>
          <a:lstStyle/>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p:txBody>
      </p:sp>
    </p:spTree>
    <p:extLst>
      <p:ext uri="{BB962C8B-B14F-4D97-AF65-F5344CB8AC3E}">
        <p14:creationId xmlns:p14="http://schemas.microsoft.com/office/powerpoint/2010/main" val="3635418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91CD0-FAE7-36A1-B908-67D7E786CB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3C02BA-945B-A39F-BA2D-8F1B7616EBCD}"/>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D948F4-2783-9238-5964-C547BC71A376}"/>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E87F8846-8453-C29D-2AF2-068F4C484A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748B66A-231D-1B0E-B182-DBA42E814E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2C75B1-942F-D0F8-ED3C-2B0081CFE95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8045ADA-AE58-ADF9-A86D-EE1EBB9BE9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E28769-493C-C2F2-D5F1-1D659A5ED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023C0F1-4FF6-0CC5-FFA0-1FB793868918}"/>
              </a:ext>
            </a:extLst>
          </p:cNvPr>
          <p:cNvSpPr txBox="1"/>
          <p:nvPr/>
        </p:nvSpPr>
        <p:spPr>
          <a:xfrm>
            <a:off x="942308" y="2856597"/>
            <a:ext cx="10475439" cy="1938992"/>
          </a:xfrm>
          <a:prstGeom prst="rect">
            <a:avLst/>
          </a:prstGeom>
          <a:noFill/>
          <a:ln>
            <a:noFill/>
          </a:ln>
        </p:spPr>
        <p:txBody>
          <a:bodyPr wrap="square">
            <a:spAutoFit/>
          </a:bodyPr>
          <a:lstStyle/>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186853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AB590-C7B6-EF55-F033-30AF6B23A1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37862D-8495-5980-D244-634B5D5C2A28}"/>
              </a:ext>
            </a:extLst>
          </p:cNvPr>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BA2B56-17C6-E018-9D17-D596B5C550BC}"/>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Discussion Questions:</a:t>
            </a:r>
          </a:p>
        </p:txBody>
      </p:sp>
      <p:sp>
        <p:nvSpPr>
          <p:cNvPr id="5" name="Rectangle 4">
            <a:extLst>
              <a:ext uri="{FF2B5EF4-FFF2-40B4-BE49-F238E27FC236}">
                <a16:creationId xmlns:a16="http://schemas.microsoft.com/office/drawing/2014/main" id="{C2EE013A-835F-39CC-4278-243A989A9E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A32825-5106-E97C-7E99-5398BC05D88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71E8027-B663-9234-0499-277B67DBA0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6A1151F-3F40-7CF1-94EE-4C80E129F3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960FA5C-E6CE-853C-C86D-BC9A617002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CAEEFC-624C-6A01-A81C-0DE1FD8F1E58}"/>
              </a:ext>
            </a:extLst>
          </p:cNvPr>
          <p:cNvSpPr txBox="1"/>
          <p:nvPr/>
        </p:nvSpPr>
        <p:spPr>
          <a:xfrm>
            <a:off x="858280" y="2316940"/>
            <a:ext cx="10475439" cy="3477875"/>
          </a:xfrm>
          <a:prstGeom prst="rect">
            <a:avLst/>
          </a:prstGeom>
          <a:noFill/>
          <a:ln>
            <a:noFill/>
          </a:ln>
        </p:spPr>
        <p:txBody>
          <a:bodyPr wrap="square">
            <a:spAutoFit/>
          </a:bodyPr>
          <a:lstStyle/>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What is a psychological contract? Why is it important? What psychological contracts do you currently have?</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What individual differences do you feel are most important to organizations? Why?</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If you were denied a job because of your score on a personality test, what would be your reaction?</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If your supervisor exhibited bullying behaviors, what would you do?</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Which of Gardner’s multiple intelligences do you feel are most important for managers?</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Do you think emotional intelligence is important to managers? How would you assess emotional intelligence in deciding who to promote to a managerial position?</a:t>
            </a:r>
          </a:p>
          <a:p>
            <a:pPr marL="342900" indent="-342900">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If you were a manager, what individual differences would be important to you in hiring an assistant? Why?</a:t>
            </a:r>
          </a:p>
        </p:txBody>
      </p:sp>
    </p:spTree>
    <p:extLst>
      <p:ext uri="{BB962C8B-B14F-4D97-AF65-F5344CB8AC3E}">
        <p14:creationId xmlns:p14="http://schemas.microsoft.com/office/powerpoint/2010/main" val="2320842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7B8A2DA-070B-4A62-95DF-A0616DBD2A53}"/>
</file>

<file path=customXml/itemProps2.xml><?xml version="1.0" encoding="utf-8"?>
<ds:datastoreItem xmlns:ds="http://schemas.openxmlformats.org/officeDocument/2006/customXml" ds:itemID="{E940F885-339B-451D-A69E-085C6F7E349F}"/>
</file>

<file path=customXml/itemProps3.xml><?xml version="1.0" encoding="utf-8"?>
<ds:datastoreItem xmlns:ds="http://schemas.openxmlformats.org/officeDocument/2006/customXml" ds:itemID="{6F9E7888-8DA4-4347-BA5D-A9BDAD1700FC}"/>
</file>

<file path=docProps/app.xml><?xml version="1.0" encoding="utf-8"?>
<Properties xmlns="http://schemas.openxmlformats.org/officeDocument/2006/extended-properties" xmlns:vt="http://schemas.openxmlformats.org/officeDocument/2006/docPropsVTypes">
  <TotalTime>290</TotalTime>
  <Words>4066</Words>
  <Application>Microsoft Office PowerPoint</Application>
  <PresentationFormat>Widescreen</PresentationFormat>
  <Paragraphs>362</Paragraphs>
  <Slides>46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86</cp:revision>
  <dcterms:created xsi:type="dcterms:W3CDTF">2023-04-29T09:08:00Z</dcterms:created>
  <dcterms:modified xsi:type="dcterms:W3CDTF">2024-02-12T22:26:35Z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