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256" r:id="rId2"/>
    <p:sldId id="369" r:id="rId3"/>
    <p:sldId id="380" r:id="rId4"/>
    <p:sldId id="365" r:id="rId5"/>
    <p:sldId id="371" r:id="rId6"/>
    <p:sldId id="370" r:id="rId7"/>
    <p:sldId id="366" r:id="rId8"/>
    <p:sldId id="367" r:id="rId9"/>
    <p:sldId id="373" r:id="rId10"/>
    <p:sldId id="379" r:id="rId11"/>
    <p:sldId id="381" r:id="rId12"/>
    <p:sldId id="382" r:id="rId13"/>
    <p:sldId id="297" r:id="rId14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B06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6282" autoAdjust="0"/>
  </p:normalViewPr>
  <p:slideViewPr>
    <p:cSldViewPr showGuides="1">
      <p:cViewPr varScale="1">
        <p:scale>
          <a:sx n="79" d="100"/>
          <a:sy n="79" d="100"/>
        </p:scale>
        <p:origin x="96" y="192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3113D46D-4065-4A17-BF4D-6C30E413B4D1}" type="datetimeFigureOut">
              <a:rPr lang="en-US"/>
              <a:t>2024-05-31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/>
            </a:lvl1pPr>
          </a:lstStyle>
          <a:p>
            <a:pPr>
              <a:defRPr/>
            </a:pPr>
            <a:fld id="{1D42E491-B660-402F-B9F4-9CDE4A5A3DF8}" type="slidenum">
              <a:rPr lang="en-US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48B9DC0-9837-4C0D-91BC-480B9B759597}" type="datetimeFigureOut">
              <a:rPr lang="en-US"/>
              <a:t>2024-05-31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233DB91E-1848-49E0-A451-46FC7AAC1603}" type="slidenum">
              <a:rPr lang="en-US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33DB91E-1848-49E0-A451-46FC7AAC1603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DF6AD1-BAE9-4C65-82CB-714C360FBA62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DF6AD1-BAE9-4C65-82CB-714C360FBA62}" type="slidenum">
              <a:rPr lang="en-US" smtClean="0"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endParaRPr lang="en-US"/>
          </a:p>
        </p:txBody>
      </p:sp>
      <p:sp>
        <p:nvSpPr>
          <p:cNvPr id="409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75D09203-26C8-41C2-A1A2-75D29EF0E4F5}" type="slidenum">
              <a:rPr lang="en-US" smtClean="0">
                <a:latin typeface="Calibri" panose="020F0502020204030204" pitchFamily="34" charset="0"/>
              </a:rPr>
              <a:t>13</a:t>
            </a:fld>
            <a:endParaRPr 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3FE3D05-E49F-4AB4-A10A-303593E7A555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2024-05-31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7E4EF3-2510-4CA4-AC11-B867A8637131}" type="slidenum">
              <a:rPr lang="en-US" smtClean="0">
                <a:solidFill>
                  <a:srgbClr val="A5300F"/>
                </a:solidFill>
              </a:r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585A118-EBFB-4B26-899A-2119EABDE53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2024-05-31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E69E91-E87B-45DD-B099-93F3FF06128A}" type="slidenum">
              <a:rPr lang="en-US" smtClean="0">
                <a:solidFill>
                  <a:srgbClr val="A5300F"/>
                </a:solidFill>
              </a:r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E9E315D-89BE-4855-BACE-FBC3909E2A78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2024-05-31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831CBB-B184-4CEE-A904-A90280CB53B4}" type="slidenum">
              <a:rPr lang="en-US" smtClean="0">
                <a:solidFill>
                  <a:srgbClr val="A5300F"/>
                </a:solidFill>
              </a:r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8E74281-ABC8-473B-A89E-9F4118249E8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2024-05-31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712B6BE-D494-49E6-A5E5-2B4EDE9C3F67}" type="slidenum">
              <a:rPr lang="en-US" smtClean="0">
                <a:solidFill>
                  <a:srgbClr val="A5300F"/>
                </a:solidFill>
              </a:r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E47BA70-00A0-49DB-90E8-CB5ECD9B109C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2024-05-31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C953389-D827-46B3-AA9C-A956CB533B55}" type="slidenum">
              <a:rPr lang="en-US" smtClean="0">
                <a:solidFill>
                  <a:srgbClr val="A5300F"/>
                </a:solidFill>
              </a:r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E0661AA-0B9A-4C33-8B10-E114C41B2AAE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2024-05-31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39D963-7E45-43CD-BD7B-F60E9EF7FF00}" type="slidenum">
              <a:rPr lang="en-US" smtClean="0">
                <a:solidFill>
                  <a:srgbClr val="A5300F"/>
                </a:solidFill>
              </a:r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8FD98A0-AD63-4A8B-B2ED-5A8DBC33BD93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2024-05-31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85EBB11-54BE-472D-9F59-4E294CA4F9F4}" type="slidenum">
              <a:rPr lang="en-US" smtClean="0">
                <a:solidFill>
                  <a:srgbClr val="A5300F"/>
                </a:solidFill>
              </a:r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0965" indent="0">
              <a:buNone/>
              <a:defRPr sz="1000"/>
            </a:lvl4pPr>
            <a:lvl5pPr marL="1828165" indent="0">
              <a:buNone/>
              <a:defRPr sz="1000"/>
            </a:lvl5pPr>
            <a:lvl6pPr marL="2285365" indent="0">
              <a:buNone/>
              <a:defRPr sz="1000"/>
            </a:lvl6pPr>
            <a:lvl7pPr marL="2742565" indent="0">
              <a:buNone/>
              <a:defRPr sz="1000"/>
            </a:lvl7pPr>
            <a:lvl8pPr marL="3199130" indent="0">
              <a:buNone/>
              <a:defRPr sz="1000"/>
            </a:lvl8pPr>
            <a:lvl9pPr marL="365633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EE7CC6D-7003-45BF-A175-1015924C295C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2024-05-31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7FCABA0-58EF-47D2-BCD9-ABA7B4732CA0}" type="slidenum">
              <a:rPr lang="en-US" smtClean="0">
                <a:solidFill>
                  <a:srgbClr val="A5300F"/>
                </a:solidFill>
              </a:r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A389063-28AC-4D41-9AA1-8BDAB87C7FD5}" type="slidenum">
              <a:rPr lang="en-US" smtClean="0">
                <a:solidFill>
                  <a:srgbClr val="A5300F"/>
                </a:solidFill>
              </a:r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C27C7C6-24F9-4E54-A0BB-9D3CD7837305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2024-05-31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2024-05-31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2024-05-31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0F">
                    <a:lumMod val="60000"/>
                    <a:lumOff val="40000"/>
                  </a:srgbClr>
                </a:solidFill>
                <a:latin typeface="Arial" panose="020B0604020202020204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0F">
                    <a:lumMod val="60000"/>
                    <a:lumOff val="40000"/>
                  </a:srgbClr>
                </a:solidFill>
                <a:latin typeface="Arial" panose="020B0604020202020204"/>
              </a:rPr>
              <a:t>”</a:t>
            </a:r>
          </a:p>
        </p:txBody>
      </p:sp>
    </p:spTree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2024-05-31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</p:cSld>
  <p:clrMapOvr>
    <a:masterClrMapping/>
  </p:clrMapOvr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2024-05-31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0F">
                    <a:lumMod val="60000"/>
                    <a:lumOff val="40000"/>
                  </a:srgbClr>
                </a:solidFill>
                <a:latin typeface="Arial" panose="020B0604020202020204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0F">
                    <a:lumMod val="60000"/>
                    <a:lumOff val="40000"/>
                  </a:srgbClr>
                </a:solidFill>
                <a:latin typeface="Arial" panose="020B0604020202020204"/>
              </a:rPr>
              <a:t>”</a:t>
            </a:r>
          </a:p>
        </p:txBody>
      </p:sp>
    </p:spTree>
  </p:cSld>
  <p:clrMapOvr>
    <a:masterClrMapping/>
  </p:clrMapOvr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2024-05-31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</p:cSld>
  <p:clrMapOvr>
    <a:masterClrMapping/>
  </p:clrMapOvr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EBDD2BA-44F9-4AB4-BD82-D6DDDEB02783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2024-05-31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A8BD21F-160C-4AE3-9057-B29D6E510D0B}" type="slidenum">
              <a:rPr lang="en-US" smtClean="0">
                <a:solidFill>
                  <a:srgbClr val="A5300F"/>
                </a:solidFill>
              </a:r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FB3E57F-9079-4ABB-BB29-54F2B86C2620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2024-05-31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6382C3-FD8A-4893-B827-E3EC5FB4D3DD}" type="slidenum">
              <a:rPr lang="en-US" smtClean="0">
                <a:solidFill>
                  <a:srgbClr val="A5300F"/>
                </a:solidFill>
              </a:r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t>2024-05-31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3.png"/><Relationship Id="rId7" Type="http://schemas.openxmlformats.org/officeDocument/2006/relationships/image" Target="../media/image7.sv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4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www.cambridge.org/eg/academic/subjects/philosophy/philosophy-science/mathematics-and-its-logics-philosophical-essays?format=PB#bookPeople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5979" y="3428988"/>
            <a:ext cx="41" cy="2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" y="-44615"/>
            <a:ext cx="12191998" cy="6902614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16769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Welcome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</a:t>
            </a:fld>
            <a:endParaRPr lang="en-US"/>
          </a:p>
        </p:txBody>
      </p:sp>
      <p:sp>
        <p:nvSpPr>
          <p:cNvPr id="2" name="Rectangle: Rounded Corners 22"/>
          <p:cNvSpPr/>
          <p:nvPr/>
        </p:nvSpPr>
        <p:spPr>
          <a:xfrm>
            <a:off x="609600" y="5562600"/>
            <a:ext cx="10529047" cy="91440"/>
          </a:xfrm>
          <a:prstGeom prst="roundRect">
            <a:avLst>
              <a:gd name="adj" fmla="val 6140"/>
            </a:avLst>
          </a:prstGeom>
          <a:solidFill>
            <a:srgbClr val="784658">
              <a:alpha val="61961"/>
            </a:srgbClr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Graphic 26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27000" y="5943600"/>
            <a:ext cx="2167470" cy="59166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667000" y="6000254"/>
            <a:ext cx="88852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0 -  Overview.              Dr. Israa Lewaa                                     Mathematics 1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9" name="Title 1"/>
          <p:cNvSpPr txBox="1"/>
          <p:nvPr/>
        </p:nvSpPr>
        <p:spPr>
          <a:xfrm>
            <a:off x="188259" y="220981"/>
            <a:ext cx="9324882" cy="1325563"/>
          </a:xfrm>
          <a:prstGeom prst="flowChartAlternateProcess">
            <a:avLst/>
          </a:prstGeom>
        </p:spPr>
        <p:txBody>
          <a:bodyPr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base">
              <a:spcAft>
                <a:spcPts val="0"/>
              </a:spcAft>
            </a:pPr>
            <a:r>
              <a:rPr lang="en-US" b="1" dirty="0"/>
              <a:t>Course Overview</a:t>
            </a:r>
            <a:endParaRPr lang="en-US" dirty="0"/>
          </a:p>
        </p:txBody>
      </p:sp>
      <p:sp>
        <p:nvSpPr>
          <p:cNvPr id="12" name="Title 1"/>
          <p:cNvSpPr txBox="1"/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Welcome</a:t>
            </a:r>
          </a:p>
        </p:txBody>
      </p:sp>
      <p:pic>
        <p:nvPicPr>
          <p:cNvPr id="13" name="Graphic 28"/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10319846" y="6529104"/>
            <a:ext cx="1879649" cy="309233"/>
          </a:xfrm>
          <a:prstGeom prst="rect">
            <a:avLst/>
          </a:prstGeom>
        </p:spPr>
      </p:pic>
      <p:sp>
        <p:nvSpPr>
          <p:cNvPr id="14" name="Rectangle: Rounded Corners 22"/>
          <p:cNvSpPr/>
          <p:nvPr/>
        </p:nvSpPr>
        <p:spPr>
          <a:xfrm>
            <a:off x="11963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: Rounded Corners 22"/>
          <p:cNvSpPr/>
          <p:nvPr/>
        </p:nvSpPr>
        <p:spPr>
          <a:xfrm>
            <a:off x="-76200" y="22098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200400" y="1236749"/>
            <a:ext cx="4700588" cy="428625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Who Am I?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</a:t>
            </a:fld>
            <a:endParaRPr lang="en-US"/>
          </a:p>
        </p:txBody>
      </p:sp>
      <p:sp>
        <p:nvSpPr>
          <p:cNvPr id="14" name="Rectangle: Rounded Corners 22"/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: Rounded Corners 22"/>
          <p:cNvSpPr/>
          <p:nvPr/>
        </p:nvSpPr>
        <p:spPr>
          <a:xfrm>
            <a:off x="-136533" y="22860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17" name="Title 1"/>
          <p:cNvSpPr txBox="1"/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dirty="0"/>
              <a:t>Who I am?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98572" y="1389219"/>
            <a:ext cx="9664628" cy="40979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defRPr/>
            </a:pPr>
            <a:r>
              <a:rPr kumimoji="0" lang="en-US" sz="24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Dr. Israa Lewaa</a:t>
            </a:r>
          </a:p>
          <a:p>
            <a:pPr marL="800100" marR="0" lvl="1" indent="-342900" algn="l" defTabSz="914400" rtl="0" eaLnBrk="0" fontAlgn="base" latinLnBrk="0" hangingPunct="0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Lecturer in Statistics and Mathematics </a:t>
            </a:r>
          </a:p>
          <a:p>
            <a:pPr marL="1257300" marR="0" lvl="2" indent="-3429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defRPr/>
            </a:pP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Ph.D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from Faculty of Economics and Political Science, Cairo University, Statistics Department. </a:t>
            </a:r>
          </a:p>
          <a:p>
            <a:pPr marL="1257300" marR="0" lvl="2" indent="-3429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Thesis: “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Statistical data integration Using A latent Class Model”.</a:t>
            </a:r>
          </a:p>
          <a:p>
            <a:pPr marL="1257300" marR="0" lvl="2" indent="-3429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M.Sc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from Faculty of Economics and Political Science, Cairo University, Statistics Department. </a:t>
            </a:r>
          </a:p>
          <a:p>
            <a:pPr marL="1257300" marR="0" lvl="2" indent="-3429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B.Sc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from Faculty of Economics and Political Science, Cairo University, Statistics Department.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335" y="5733419"/>
            <a:ext cx="11156065" cy="92748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66287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course that will be taught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</a:t>
            </a:fld>
            <a:endParaRPr lang="en-US"/>
          </a:p>
        </p:txBody>
      </p:sp>
      <p:sp>
        <p:nvSpPr>
          <p:cNvPr id="15" name="مستطيل 14"/>
          <p:cNvSpPr/>
          <p:nvPr/>
        </p:nvSpPr>
        <p:spPr>
          <a:xfrm>
            <a:off x="3200400" y="1371364"/>
            <a:ext cx="4426085" cy="719847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Aardvark Cafe" pitchFamily="2" charset="0"/>
              </a:rPr>
              <a:t>Mathematics </a:t>
            </a:r>
            <a:endParaRPr lang="en-US" dirty="0">
              <a:latin typeface="Aardvark Cafe" pitchFamily="2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4777" y="2260865"/>
            <a:ext cx="7457329" cy="3656959"/>
          </a:xfrm>
          <a:prstGeom prst="rect">
            <a:avLst/>
          </a:prstGeom>
        </p:spPr>
      </p:pic>
      <p:sp>
        <p:nvSpPr>
          <p:cNvPr id="13" name="Title 1"/>
          <p:cNvSpPr txBox="1"/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course that will be taught</a:t>
            </a:r>
          </a:p>
        </p:txBody>
      </p:sp>
      <p:sp>
        <p:nvSpPr>
          <p:cNvPr id="14" name="Rectangle: Rounded Corners 22"/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/>
          <p:cNvSpPr/>
          <p:nvPr/>
        </p:nvSpPr>
        <p:spPr>
          <a:xfrm>
            <a:off x="-136533" y="21336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812" y="5848350"/>
            <a:ext cx="10483411" cy="871562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59843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Primary Goal of This Course</a:t>
            </a: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447800" y="1360335"/>
            <a:ext cx="9936163" cy="482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US" sz="2800" b="1" i="1" dirty="0">
                <a:solidFill>
                  <a:srgbClr val="FF0000"/>
                </a:solidFill>
              </a:rPr>
              <a:t>This course aims to:</a:t>
            </a:r>
          </a:p>
          <a:p>
            <a:pPr marL="403225" lvl="1">
              <a:lnSpc>
                <a:spcPct val="150000"/>
              </a:lnSpc>
              <a:defRPr/>
            </a:pPr>
            <a:r>
              <a:rPr lang="en-US" sz="2400" dirty="0">
                <a:solidFill>
                  <a:srgbClr val="0070C0"/>
                </a:solidFill>
              </a:rPr>
              <a:t> Provide students with concepts of </a:t>
            </a:r>
          </a:p>
          <a:p>
            <a:pPr marL="746125" marR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en-US" sz="2400" dirty="0">
                <a:solidFill>
                  <a:srgbClr val="0070C0"/>
                </a:solidFill>
              </a:rPr>
              <a:t>Function, </a:t>
            </a:r>
          </a:p>
          <a:p>
            <a:pPr marL="746125" marR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en-US" sz="2400" dirty="0">
                <a:solidFill>
                  <a:srgbClr val="0070C0"/>
                </a:solidFill>
              </a:rPr>
              <a:t>Continuity and limits,</a:t>
            </a:r>
          </a:p>
          <a:p>
            <a:pPr marL="746125" marR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en-US" sz="2400" dirty="0">
                <a:solidFill>
                  <a:srgbClr val="0070C0"/>
                </a:solidFill>
              </a:rPr>
              <a:t> Derivatives, </a:t>
            </a:r>
          </a:p>
          <a:p>
            <a:pPr marL="746125" marR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en-US" sz="2400" dirty="0">
                <a:solidFill>
                  <a:srgbClr val="0070C0"/>
                </a:solidFill>
              </a:rPr>
              <a:t>Integration,</a:t>
            </a:r>
          </a:p>
          <a:p>
            <a:pPr marL="746125" marR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en-US" sz="2400" dirty="0">
                <a:solidFill>
                  <a:srgbClr val="0070C0"/>
                </a:solidFill>
              </a:rPr>
              <a:t>Calculus by  Python,</a:t>
            </a:r>
          </a:p>
          <a:p>
            <a:pPr marL="403225" lvl="1">
              <a:lnSpc>
                <a:spcPct val="150000"/>
              </a:lnSpc>
              <a:buFont typeface="Wingdings" panose="05000000000000000000" pitchFamily="2" charset="2"/>
              <a:buChar char="v"/>
              <a:defRPr/>
            </a:pPr>
            <a:r>
              <a:rPr lang="en-US" sz="2400" dirty="0">
                <a:solidFill>
                  <a:srgbClr val="0070C0"/>
                </a:solidFill>
              </a:rPr>
              <a:t> and other  Mathematical topics.</a:t>
            </a:r>
          </a:p>
          <a:p>
            <a:pPr lvl="1">
              <a:lnSpc>
                <a:spcPct val="150000"/>
              </a:lnSpc>
              <a:defRPr/>
            </a:pPr>
            <a:endParaRPr lang="en-US" sz="2400" dirty="0">
              <a:solidFill>
                <a:srgbClr val="0070C0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5</a:t>
            </a:fld>
            <a:endParaRPr lang="en-US"/>
          </a:p>
        </p:txBody>
      </p:sp>
      <p:sp>
        <p:nvSpPr>
          <p:cNvPr id="15" name="Title 1"/>
          <p:cNvSpPr txBox="1"/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Primary Goal of This Course</a:t>
            </a:r>
          </a:p>
        </p:txBody>
      </p:sp>
      <p:sp>
        <p:nvSpPr>
          <p:cNvPr id="16" name="Rectangle: Rounded Corners 22"/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: Rounded Corners 22"/>
          <p:cNvSpPr/>
          <p:nvPr/>
        </p:nvSpPr>
        <p:spPr>
          <a:xfrm>
            <a:off x="-152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12" y="5848350"/>
            <a:ext cx="12144375" cy="100965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506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Learning Resources: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456353" y="1369463"/>
            <a:ext cx="8059610" cy="47579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buFont typeface="Wingdings" panose="05000000000000000000" pitchFamily="2" charset="2"/>
              <a:buChar char="Ø"/>
              <a:defRPr/>
            </a:pPr>
            <a:r>
              <a:rPr lang="en-US" sz="2400" b="1" i="1" dirty="0">
                <a:solidFill>
                  <a:srgbClr val="002060"/>
                </a:solidFill>
              </a:rPr>
              <a:t> </a:t>
            </a:r>
            <a:r>
              <a:rPr lang="en-US" sz="2000" b="1" i="1" dirty="0">
                <a:solidFill>
                  <a:srgbClr val="002060"/>
                </a:solidFill>
              </a:rPr>
              <a:t>Credit Hours</a:t>
            </a:r>
            <a:r>
              <a:rPr lang="en-US" sz="2000" dirty="0">
                <a:solidFill>
                  <a:srgbClr val="002060"/>
                </a:solidFill>
              </a:rPr>
              <a:t>: </a:t>
            </a:r>
          </a:p>
          <a:p>
            <a:endParaRPr lang="en-US" sz="1600" dirty="0">
              <a:solidFill>
                <a:srgbClr val="002060"/>
              </a:solidFill>
            </a:endParaRPr>
          </a:p>
          <a:p>
            <a:pPr marL="446405" indent="-446405"/>
            <a:r>
              <a:rPr lang="en-US" sz="2000" dirty="0">
                <a:solidFill>
                  <a:srgbClr val="002060"/>
                </a:solidFill>
              </a:rPr>
              <a:t>3 credit hours.  </a:t>
            </a:r>
            <a:endParaRPr lang="en-US" sz="1600" dirty="0">
              <a:solidFill>
                <a:srgbClr val="002060"/>
              </a:solidFill>
            </a:endParaRPr>
          </a:p>
          <a:p>
            <a:pPr lvl="1">
              <a:defRPr/>
            </a:pPr>
            <a:endParaRPr lang="en-US" sz="2000" dirty="0">
              <a:solidFill>
                <a:srgbClr val="002060"/>
              </a:solidFill>
            </a:endParaRPr>
          </a:p>
          <a:p>
            <a:pPr lvl="1" indent="-457200">
              <a:buFont typeface="Wingdings" panose="05000000000000000000" pitchFamily="2" charset="2"/>
              <a:buChar char="Ø"/>
              <a:defRPr/>
            </a:pPr>
            <a:r>
              <a:rPr lang="en-US" sz="2000" b="1" i="1" dirty="0">
                <a:solidFill>
                  <a:srgbClr val="002060"/>
                </a:solidFill>
              </a:rPr>
              <a:t>Required Textbook: </a:t>
            </a:r>
          </a:p>
          <a:p>
            <a:pPr marL="793115" marR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eriod"/>
            </a:pPr>
            <a:r>
              <a:rPr lang="en-US" sz="1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Introductory Mathematical Analysis/ Ernest </a:t>
            </a:r>
            <a:r>
              <a:rPr lang="en-US" sz="1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Haeussler</a:t>
            </a:r>
            <a:r>
              <a:rPr lang="en-US" sz="1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Richard Paul and Richard Wood.</a:t>
            </a:r>
            <a:endParaRPr lang="en-US" sz="18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576580" indent="-65405" algn="l">
              <a:buFont typeface="+mj-lt"/>
              <a:buAutoNum type="arabicPeriod"/>
            </a:pP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</a:rPr>
              <a:t>Doing Math with Python: Use Programming to Explore Algebra, Statistics, Calculus, and More!/ Amit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Saha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</a:rPr>
              <a:t>.</a:t>
            </a:r>
          </a:p>
          <a:p>
            <a:pPr marL="514350" lvl="1" indent="-514350">
              <a:buAutoNum type="arabicPeriod"/>
              <a:defRPr/>
            </a:pPr>
            <a:endParaRPr lang="en-US" dirty="0">
              <a:solidFill>
                <a:srgbClr val="002060"/>
              </a:solidFill>
            </a:endParaRPr>
          </a:p>
          <a:p>
            <a:pPr lvl="1" indent="-457200">
              <a:buFont typeface="Wingdings" panose="05000000000000000000" pitchFamily="2" charset="2"/>
              <a:buChar char="Ø"/>
              <a:defRPr/>
            </a:pPr>
            <a:r>
              <a:rPr lang="en-US" sz="2000" b="1" i="1" dirty="0">
                <a:solidFill>
                  <a:srgbClr val="002060"/>
                </a:solidFill>
              </a:rPr>
              <a:t>Essential References:</a:t>
            </a:r>
          </a:p>
          <a:p>
            <a:pPr algn="l" rtl="0"/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Mathematics and Its Logics/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Arial" panose="020B0604020202020204" pitchFamily="34" charset="0"/>
                <a:hlinkClick r:id="rId2"/>
              </a:rPr>
              <a:t>Geoffrey Hellman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, University of Minnesota</a:t>
            </a:r>
          </a:p>
          <a:p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Calculus, 6th-edition/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james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stewart</a:t>
            </a:r>
            <a:endParaRPr lang="en-US" sz="2000" dirty="0">
              <a:solidFill>
                <a:srgbClr val="002060"/>
              </a:solidFill>
              <a:latin typeface="Times New Roman" panose="02020603050405020304" pitchFamily="18" charset="0"/>
              <a:cs typeface="Arial" panose="020B0604020202020204" pitchFamily="34" charset="0"/>
            </a:endParaRPr>
          </a:p>
          <a:p>
            <a:pPr lvl="1" indent="-457200">
              <a:buFont typeface="Wingdings" panose="05000000000000000000" pitchFamily="2" charset="2"/>
              <a:buChar char="Ø"/>
              <a:defRPr/>
            </a:pPr>
            <a:endParaRPr lang="en-US" sz="2000" b="1" i="1" dirty="0">
              <a:solidFill>
                <a:srgbClr val="002060"/>
              </a:solidFill>
            </a:endParaRPr>
          </a:p>
          <a:p>
            <a:pPr marL="0" lvl="1">
              <a:defRPr/>
            </a:pPr>
            <a:endParaRPr lang="en-US" sz="2400" b="1" i="1" dirty="0">
              <a:solidFill>
                <a:srgbClr val="002060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6</a:t>
            </a:fld>
            <a:endParaRPr lang="en-US"/>
          </a:p>
        </p:txBody>
      </p:sp>
      <p:sp>
        <p:nvSpPr>
          <p:cNvPr id="14" name="Title 1"/>
          <p:cNvSpPr txBox="1"/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dirty="0">
                <a:solidFill>
                  <a:schemeClr val="bg1"/>
                </a:solidFill>
              </a:rPr>
              <a:t>Learning Resources</a:t>
            </a:r>
            <a:endParaRPr lang="en-US" sz="36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Rectangle: Rounded Corners 22"/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/>
          <p:cNvSpPr/>
          <p:nvPr/>
        </p:nvSpPr>
        <p:spPr>
          <a:xfrm>
            <a:off x="-152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812" y="5848350"/>
            <a:ext cx="12144375" cy="100965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55547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What This Course is About</a:t>
            </a:r>
          </a:p>
        </p:txBody>
      </p:sp>
      <p:sp>
        <p:nvSpPr>
          <p:cNvPr id="10" name="Rectangle 9"/>
          <p:cNvSpPr/>
          <p:nvPr/>
        </p:nvSpPr>
        <p:spPr>
          <a:xfrm>
            <a:off x="1447800" y="1593267"/>
            <a:ext cx="9936480" cy="45338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0100" lvl="1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 course  will  help students to </a:t>
            </a:r>
          </a:p>
          <a:p>
            <a:pPr marL="342900" lvl="1" indent="288925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  <a:defRPr/>
            </a:pPr>
            <a:r>
              <a:rPr lang="en-US" sz="1800" dirty="0">
                <a:solidFill>
                  <a:srgbClr val="212529"/>
                </a:solidFill>
                <a:effectLst/>
                <a:latin typeface="Open Sans" panose="020B0606030504020204" pitchFamily="34" charset="0"/>
                <a:ea typeface="Times New Roman" panose="02020603050405020304" pitchFamily="18" charset="0"/>
              </a:rPr>
              <a:t>Understand different types of functions and how to graph it ,</a:t>
            </a:r>
            <a:endParaRPr lang="en-US" sz="1800" dirty="0">
              <a:solidFill>
                <a:srgbClr val="212529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288925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en-US" dirty="0">
                <a:solidFill>
                  <a:srgbClr val="212529"/>
                </a:solidFill>
                <a:latin typeface="Open Sans" panose="020B0606030504020204" pitchFamily="34" charset="0"/>
              </a:rPr>
              <a:t>Compute limits, derivatives, and definite &amp; indefinite integrals of algebraic, logarithmic and exponential functions,</a:t>
            </a:r>
          </a:p>
          <a:p>
            <a:pPr marL="342900" marR="0" lvl="0" indent="288925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en-US" dirty="0">
                <a:solidFill>
                  <a:srgbClr val="212529"/>
                </a:solidFill>
                <a:latin typeface="Open Sans" panose="020B0606030504020204" pitchFamily="34" charset="0"/>
              </a:rPr>
              <a:t>Analyze functions and their graphs as informed by limits and derivatives, and</a:t>
            </a:r>
          </a:p>
          <a:p>
            <a:pPr marL="342900" marR="0" lvl="0" indent="288925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en-US" dirty="0">
                <a:solidFill>
                  <a:srgbClr val="212529"/>
                </a:solidFill>
                <a:latin typeface="Open Sans" panose="020B0606030504020204" pitchFamily="34" charset="0"/>
              </a:rPr>
              <a:t>Solve applied problems using differentiation and integration.</a:t>
            </a:r>
          </a:p>
          <a:p>
            <a:pPr marL="342900" marR="0" lvl="0" indent="288925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en-US" dirty="0">
                <a:solidFill>
                  <a:srgbClr val="212529"/>
                </a:solidFill>
                <a:latin typeface="Open Sans" panose="020B0606030504020204" pitchFamily="34" charset="0"/>
              </a:rPr>
              <a:t>Determine the continuity and differentiability of a function at a point and on a set;</a:t>
            </a:r>
          </a:p>
          <a:p>
            <a:pPr marL="342900" marR="0" lvl="0" indent="288925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en-US" dirty="0">
                <a:solidFill>
                  <a:srgbClr val="212529"/>
                </a:solidFill>
                <a:latin typeface="Open Sans" panose="020B0606030504020204" pitchFamily="34" charset="0"/>
              </a:rPr>
              <a:t>Use the derivative of a function to determine the properties of the graph of the function and use the graph of a function to estimate its derivative;</a:t>
            </a:r>
          </a:p>
          <a:p>
            <a:pPr marL="342900" marR="0" lvl="0" indent="288925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en-US" dirty="0">
                <a:solidFill>
                  <a:srgbClr val="212529"/>
                </a:solidFill>
                <a:latin typeface="Open Sans" panose="020B0606030504020204" pitchFamily="34" charset="0"/>
              </a:rPr>
              <a:t>Use appropriate modern technology to explore calculus concepts.</a:t>
            </a:r>
          </a:p>
          <a:p>
            <a:pPr lvl="1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en-US" sz="24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7</a:t>
            </a:fld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1200" i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Title 1"/>
          <p:cNvSpPr txBox="1"/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What This Course is About</a:t>
            </a:r>
          </a:p>
        </p:txBody>
      </p:sp>
      <p:sp>
        <p:nvSpPr>
          <p:cNvPr id="14" name="Rectangle: Rounded Corners 22"/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: Rounded Corners 22"/>
          <p:cNvSpPr/>
          <p:nvPr/>
        </p:nvSpPr>
        <p:spPr>
          <a:xfrm>
            <a:off x="-152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12" y="5848350"/>
            <a:ext cx="12144375" cy="100965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53399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Units of Course Contents</a:t>
            </a:r>
          </a:p>
        </p:txBody>
      </p:sp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938838" y="1307436"/>
            <a:ext cx="8763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1319530" lvl="1" indent="-3429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rgbClr val="FF0000"/>
                </a:solidFill>
              </a:rPr>
              <a:t>Lecture Structure</a:t>
            </a:r>
            <a:r>
              <a:rPr lang="en-US" sz="2400" dirty="0">
                <a:solidFill>
                  <a:srgbClr val="FF0000"/>
                </a:solidFill>
              </a:rPr>
              <a:t>: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8</a:t>
            </a:fld>
            <a:endParaRPr lang="en-US"/>
          </a:p>
        </p:txBody>
      </p:sp>
      <p:sp>
        <p:nvSpPr>
          <p:cNvPr id="12" name="Title 1"/>
          <p:cNvSpPr txBox="1"/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Units of Course Contents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1" y="1783668"/>
            <a:ext cx="8435802" cy="3848615"/>
          </a:xfrm>
          <a:prstGeom prst="rect">
            <a:avLst/>
          </a:prstGeom>
        </p:spPr>
      </p:pic>
      <p:sp>
        <p:nvSpPr>
          <p:cNvPr id="17" name="Rectangle: Rounded Corners 22"/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: Rounded Corners 22"/>
          <p:cNvSpPr/>
          <p:nvPr/>
        </p:nvSpPr>
        <p:spPr>
          <a:xfrm>
            <a:off x="-136533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812" y="5848350"/>
            <a:ext cx="12144375" cy="100965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40511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Information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9</a:t>
            </a:fld>
            <a:endParaRPr lang="en-US"/>
          </a:p>
        </p:txBody>
      </p:sp>
      <p:pic>
        <p:nvPicPr>
          <p:cNvPr id="16" name="Picture 2" descr="EXAM | University of Lapla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061" y="2720712"/>
            <a:ext cx="2856985" cy="1589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itle 1"/>
          <p:cNvSpPr txBox="1"/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Information</a:t>
            </a:r>
          </a:p>
        </p:txBody>
      </p:sp>
      <p:sp>
        <p:nvSpPr>
          <p:cNvPr id="15" name="Rectangle 14"/>
          <p:cNvSpPr>
            <a:spLocks noGrp="1" noChangeArrowheads="1"/>
          </p:cNvSpPr>
          <p:nvPr/>
        </p:nvSpPr>
        <p:spPr>
          <a:xfrm>
            <a:off x="4613370" y="1828800"/>
            <a:ext cx="5978430" cy="33321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panose="05040102010807070707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panose="05040102010807070707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panose="05040102010807070707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panose="05040102010807070707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panose="05040102010807070707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panose="05040102010807070707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panose="05040102010807070707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panose="05040102010807070707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panose="05040102010807070707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</a:pPr>
            <a:r>
              <a:rPr lang="en-GB" sz="3200" dirty="0">
                <a:solidFill>
                  <a:srgbClr val="002060"/>
                </a:solidFill>
              </a:rPr>
              <a:t>Short Exam</a:t>
            </a:r>
          </a:p>
          <a:p>
            <a:pPr lvl="1">
              <a:lnSpc>
                <a:spcPct val="90000"/>
              </a:lnSpc>
            </a:pPr>
            <a:r>
              <a:rPr lang="en-US" sz="2800" dirty="0">
                <a:solidFill>
                  <a:srgbClr val="002060"/>
                </a:solidFill>
              </a:rPr>
              <a:t>80</a:t>
            </a:r>
            <a:r>
              <a:rPr lang="en-GB" sz="2800" dirty="0">
                <a:solidFill>
                  <a:srgbClr val="002060"/>
                </a:solidFill>
              </a:rPr>
              <a:t>% mark</a:t>
            </a:r>
            <a:r>
              <a:rPr lang="en-US" sz="2800" dirty="0">
                <a:solidFill>
                  <a:srgbClr val="002060"/>
                </a:solidFill>
              </a:rPr>
              <a:t>s</a:t>
            </a:r>
            <a:endParaRPr lang="en-GB" sz="2800" dirty="0">
              <a:solidFill>
                <a:srgbClr val="002060"/>
              </a:solidFill>
            </a:endParaRPr>
          </a:p>
          <a:p>
            <a:pPr lvl="2">
              <a:lnSpc>
                <a:spcPct val="90000"/>
              </a:lnSpc>
            </a:pPr>
            <a:r>
              <a:rPr lang="en-GB" sz="2400" dirty="0">
                <a:solidFill>
                  <a:srgbClr val="002060"/>
                </a:solidFill>
              </a:rPr>
              <a:t>Count of short Exam 10 (Weekly)</a:t>
            </a:r>
          </a:p>
          <a:p>
            <a:pPr lvl="2">
              <a:lnSpc>
                <a:spcPct val="90000"/>
              </a:lnSpc>
            </a:pPr>
            <a:r>
              <a:rPr lang="en-GB" sz="2400" dirty="0">
                <a:solidFill>
                  <a:srgbClr val="002060"/>
                </a:solidFill>
              </a:rPr>
              <a:t>8 Marks for each of short Exam. </a:t>
            </a:r>
          </a:p>
          <a:p>
            <a:pPr lvl="2">
              <a:lnSpc>
                <a:spcPct val="90000"/>
              </a:lnSpc>
            </a:pPr>
            <a:endParaRPr lang="en-GB" sz="2400" dirty="0">
              <a:solidFill>
                <a:srgbClr val="002060"/>
              </a:solidFill>
            </a:endParaRPr>
          </a:p>
          <a:p>
            <a:pPr lvl="1">
              <a:lnSpc>
                <a:spcPct val="90000"/>
              </a:lnSpc>
            </a:pPr>
            <a:r>
              <a:rPr lang="en-US" sz="2800" dirty="0">
                <a:solidFill>
                  <a:srgbClr val="002060"/>
                </a:solidFill>
              </a:rPr>
              <a:t>20</a:t>
            </a:r>
            <a:r>
              <a:rPr lang="en-GB" sz="2800" dirty="0">
                <a:solidFill>
                  <a:srgbClr val="002060"/>
                </a:solidFill>
              </a:rPr>
              <a:t>% Final Examination</a:t>
            </a:r>
          </a:p>
        </p:txBody>
      </p:sp>
      <p:sp>
        <p:nvSpPr>
          <p:cNvPr id="17" name="Rectangle: Rounded Corners 22"/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: Rounded Corners 22"/>
          <p:cNvSpPr/>
          <p:nvPr/>
        </p:nvSpPr>
        <p:spPr>
          <a:xfrm>
            <a:off x="-152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812" y="5848350"/>
            <a:ext cx="12144375" cy="100965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8363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Academic Calendar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10</a:t>
            </a:fld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1200" i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Google Shape;1103;p33"/>
          <p:cNvSpPr txBox="1"/>
          <p:nvPr/>
        </p:nvSpPr>
        <p:spPr>
          <a:xfrm>
            <a:off x="8590663" y="2278301"/>
            <a:ext cx="3425164" cy="2542884"/>
          </a:xfrm>
          <a:prstGeom prst="rect">
            <a:avLst/>
          </a:prstGeom>
          <a:solidFill>
            <a:schemeClr val="bg1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/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-- اللغة الأساسية في المحاضرات هي</a:t>
            </a:r>
            <a:r>
              <a:rPr lang="en-US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:</a:t>
            </a:r>
          </a:p>
          <a:p>
            <a:pPr algn="ctr" rtl="1"/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 </a:t>
            </a:r>
            <a:r>
              <a:rPr lang="ar-SA" sz="20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اللغة الإنجليزية </a:t>
            </a:r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/>
            </a:r>
            <a:b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</a:br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-- الاختبارات باللغة الإنجليزية مع وجود</a:t>
            </a:r>
            <a:endParaRPr lang="en-US" sz="2000" b="1" dirty="0">
              <a:solidFill>
                <a:schemeClr val="tx1">
                  <a:lumMod val="60000"/>
                  <a:lumOff val="4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Bader" pitchFamily="2" charset="-78"/>
            </a:endParaRPr>
          </a:p>
          <a:p>
            <a:pPr algn="ctr" rtl="1"/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 </a:t>
            </a:r>
            <a:r>
              <a:rPr lang="ar-SA" sz="2000" b="1" dirty="0">
                <a:solidFill>
                  <a:schemeClr val="accent2"/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ترجمة للسؤال.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15326" y="1009995"/>
            <a:ext cx="5609474" cy="4808121"/>
          </a:xfrm>
          <a:prstGeom prst="rect">
            <a:avLst/>
          </a:prstGeom>
        </p:spPr>
      </p:pic>
      <p:sp>
        <p:nvSpPr>
          <p:cNvPr id="11" name="Title 1"/>
          <p:cNvSpPr txBox="1"/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Assessment Method</a:t>
            </a:r>
          </a:p>
        </p:txBody>
      </p:sp>
      <p:sp>
        <p:nvSpPr>
          <p:cNvPr id="12" name="Rectangle: Rounded Corners 22"/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: Rounded Corners 22"/>
          <p:cNvSpPr/>
          <p:nvPr/>
        </p:nvSpPr>
        <p:spPr>
          <a:xfrm>
            <a:off x="-152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812" y="5848350"/>
            <a:ext cx="12144375" cy="100965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886200" y="1447800"/>
            <a:ext cx="4343400" cy="344182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11</a:t>
            </a:fld>
            <a:endParaRPr lang="en-US"/>
          </a:p>
        </p:txBody>
      </p:sp>
      <p:sp>
        <p:nvSpPr>
          <p:cNvPr id="10" name="Title 1"/>
          <p:cNvSpPr txBox="1"/>
          <p:nvPr/>
        </p:nvSpPr>
        <p:spPr>
          <a:xfrm>
            <a:off x="188259" y="220981"/>
            <a:ext cx="9085743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Academic Calendar </a:t>
            </a:r>
          </a:p>
        </p:txBody>
      </p:sp>
      <p:sp>
        <p:nvSpPr>
          <p:cNvPr id="18" name="Rectangle: Rounded Corners 22"/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Rectangle: Rounded Corners 22"/>
          <p:cNvSpPr/>
          <p:nvPr/>
        </p:nvSpPr>
        <p:spPr>
          <a:xfrm>
            <a:off x="-152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2" y="5791200"/>
            <a:ext cx="12182475" cy="100965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436150" y="1226492"/>
            <a:ext cx="1688050" cy="4531403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0175" y="1199060"/>
            <a:ext cx="5905500" cy="4257675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50377" y="543490"/>
            <a:ext cx="38363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Academic Calendar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12</a:t>
            </a:fld>
            <a:endParaRPr lang="en-US"/>
          </a:p>
        </p:txBody>
      </p:sp>
      <p:sp>
        <p:nvSpPr>
          <p:cNvPr id="8" name="Rounded Rectangle 7"/>
          <p:cNvSpPr/>
          <p:nvPr/>
        </p:nvSpPr>
        <p:spPr>
          <a:xfrm>
            <a:off x="2819400" y="4343400"/>
            <a:ext cx="4648200" cy="570956"/>
          </a:xfrm>
          <a:prstGeom prst="roundRect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9274002" y="2362200"/>
            <a:ext cx="261319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en-US" sz="2400" dirty="0">
                <a:cs typeface="Bader" pitchFamily="2" charset="-78"/>
              </a:rPr>
              <a:t>عبر برنامج </a:t>
            </a:r>
            <a:r>
              <a:rPr lang="en-US" sz="2400" b="1" dirty="0">
                <a:solidFill>
                  <a:srgbClr val="FFC000"/>
                </a:solidFill>
                <a:cs typeface="Bader" pitchFamily="2" charset="-78"/>
              </a:rPr>
              <a:t>ZOOM</a:t>
            </a:r>
          </a:p>
          <a:p>
            <a:pPr algn="ctr" rtl="1"/>
            <a:r>
              <a:rPr lang="en-US" sz="2400" dirty="0">
                <a:cs typeface="Bader" pitchFamily="2" charset="-78"/>
              </a:rPr>
              <a:t>سيتم تثبيت رابط حلقة النقاش على صفحة المقرر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676400" y="3807783"/>
            <a:ext cx="7412127" cy="533743"/>
          </a:xfrm>
          <a:prstGeom prst="rect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374" b="86156"/>
          <a:stretch>
            <a:fillRect/>
          </a:stretch>
        </p:blipFill>
        <p:spPr>
          <a:xfrm>
            <a:off x="1452954" y="1781585"/>
            <a:ext cx="7972111" cy="4088392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2057400" y="2590800"/>
            <a:ext cx="6553200" cy="1938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EG" sz="4000" b="1" dirty="0">
                <a:sym typeface="+mn-ea"/>
              </a:rPr>
              <a:t>رابط حلقة النقاش وموعدها مرفوع على صفحة المودل ستكون حلقة وحيدة كل أسبوع  </a:t>
            </a:r>
            <a:endParaRPr lang="en-US" sz="4000" b="1" dirty="0"/>
          </a:p>
        </p:txBody>
      </p:sp>
      <p:sp>
        <p:nvSpPr>
          <p:cNvPr id="18" name="Title 1"/>
          <p:cNvSpPr txBox="1"/>
          <p:nvPr/>
        </p:nvSpPr>
        <p:spPr>
          <a:xfrm>
            <a:off x="188259" y="220981"/>
            <a:ext cx="9324882" cy="922019"/>
          </a:xfrm>
          <a:prstGeom prst="flowChartAlternateProcess">
            <a:avLst/>
          </a:prstGeom>
          <a:solidFill>
            <a:srgbClr val="784658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Timing</a:t>
            </a:r>
          </a:p>
        </p:txBody>
      </p:sp>
      <p:sp>
        <p:nvSpPr>
          <p:cNvPr id="19" name="Rectangle: Rounded Corners 22"/>
          <p:cNvSpPr/>
          <p:nvPr/>
        </p:nvSpPr>
        <p:spPr>
          <a:xfrm>
            <a:off x="120396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: Rounded Corners 22"/>
          <p:cNvSpPr/>
          <p:nvPr/>
        </p:nvSpPr>
        <p:spPr>
          <a:xfrm>
            <a:off x="-152400" y="2057400"/>
            <a:ext cx="288933" cy="3136805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63" y="5867400"/>
            <a:ext cx="12187237" cy="86479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025446" y="-94064"/>
            <a:ext cx="2033245" cy="179832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0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F5880E1B-9AE6-486B-BDD4-9CE0F37513D3}" type="slidenum">
              <a:rPr lang="en-US" smtClean="0">
                <a:solidFill>
                  <a:srgbClr val="045C75"/>
                </a:solidFill>
                <a:latin typeface="Constantia" panose="02030602050306030303" pitchFamily="18" charset="0"/>
              </a:rPr>
              <a:t>13</a:t>
            </a:fld>
            <a:endParaRPr lang="en-US">
              <a:solidFill>
                <a:srgbClr val="045C75"/>
              </a:solidFill>
              <a:latin typeface="Constantia" panose="02030602050306030303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0665" y="1104900"/>
            <a:ext cx="7571667" cy="4380650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Facet">
  <a:themeElements>
    <a:clrScheme name="Custom 1">
      <a:dk1>
        <a:srgbClr val="FFFFFF"/>
      </a:dk1>
      <a:lt1>
        <a:srgbClr val="FFFFFF"/>
      </a:lt1>
      <a:dk2>
        <a:srgbClr val="FFFFFF"/>
      </a:dk2>
      <a:lt2>
        <a:srgbClr val="FFFFFF"/>
      </a:lt2>
      <a:accent1>
        <a:srgbClr val="FFFFFF"/>
      </a:accent1>
      <a:accent2>
        <a:srgbClr val="FFFFFF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FFFFFF"/>
      </a:hlink>
      <a:folHlink>
        <a:srgbClr val="FFFFFF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</TotalTime>
  <Words>446</Words>
  <Application>Microsoft Office PowerPoint</Application>
  <PresentationFormat>Widescreen</PresentationFormat>
  <Paragraphs>86</Paragraphs>
  <Slides>13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6" baseType="lpstr">
      <vt:lpstr>Aardvark Cafe</vt:lpstr>
      <vt:lpstr>Arial</vt:lpstr>
      <vt:lpstr>Bader</vt:lpstr>
      <vt:lpstr>Calibri</vt:lpstr>
      <vt:lpstr>Constantia</vt:lpstr>
      <vt:lpstr>Open Sans</vt:lpstr>
      <vt:lpstr>Tahoma</vt:lpstr>
      <vt:lpstr>Tajawal Medium</vt:lpstr>
      <vt:lpstr>Times New Roman</vt:lpstr>
      <vt:lpstr>Trebuchet MS</vt:lpstr>
      <vt:lpstr>Wingdings</vt:lpstr>
      <vt:lpstr>Wingdings 3</vt:lpstr>
      <vt:lpstr>Facet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kadhum</dc:creator>
  <cp:lastModifiedBy>ch</cp:lastModifiedBy>
  <cp:revision>177</cp:revision>
  <dcterms:created xsi:type="dcterms:W3CDTF">2012-10-04T04:34:00Z</dcterms:created>
  <dcterms:modified xsi:type="dcterms:W3CDTF">2024-05-31T13:12:29Z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6EB880DD16CC477AA12BE27DD5E21761_12</vt:lpwstr>
  </property>
  <property fmtid="{D5CDD505-2E9C-101B-9397-08002B2CF9AE}" pid="3" name="KSOProductBuildVer">
    <vt:lpwstr>1033-12.2.0.13215</vt:lpwstr>
  </property>
</Properties>
</file>