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9.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3.xml" ContentType="application/vnd.openxmlformats-officedocument.presentationml.slid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33.xml" ContentType="application/vnd.openxmlformats-officedocument.presentationml.slideLayout+xml"/>
  <Override PartName="/ppt/slideLayouts/slideLayout32.xml" ContentType="application/vnd.openxmlformats-officedocument.presentationml.slideLayout+xml"/>
  <Override PartName="/ppt/slideLayouts/slideLayout35.xml" ContentType="application/vnd.openxmlformats-officedocument.presentationml.slideLayout+xml"/>
  <Override PartName="/ppt/notesSlides/notesSlide5.xml" ContentType="application/vnd.openxmlformats-officedocument.presentationml.notesSlide+xml"/>
  <Override PartName="/ppt/slideLayouts/slideLayout34.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Lst>
  <p:notesMasterIdLst>
    <p:notesMasterId r:id="rId42"/>
  </p:notesMasterIdLst>
  <p:sldIdLst>
    <p:sldId id="480" r:id="rId3"/>
    <p:sldId id="303" r:id="rId4"/>
    <p:sldId id="271" r:id="rId5"/>
    <p:sldId id="313" r:id="rId6"/>
    <p:sldId id="276" r:id="rId7"/>
    <p:sldId id="483" r:id="rId8"/>
    <p:sldId id="494" r:id="rId9"/>
    <p:sldId id="306" r:id="rId10"/>
    <p:sldId id="495" r:id="rId11"/>
    <p:sldId id="496" r:id="rId12"/>
    <p:sldId id="493" r:id="rId13"/>
    <p:sldId id="498" r:id="rId14"/>
    <p:sldId id="528" r:id="rId15"/>
    <p:sldId id="500" r:id="rId16"/>
    <p:sldId id="499" r:id="rId17"/>
    <p:sldId id="497" r:id="rId18"/>
    <p:sldId id="502" r:id="rId19"/>
    <p:sldId id="506" r:id="rId20"/>
    <p:sldId id="534" r:id="rId21"/>
    <p:sldId id="505" r:id="rId22"/>
    <p:sldId id="507" r:id="rId23"/>
    <p:sldId id="508" r:id="rId24"/>
    <p:sldId id="509" r:id="rId25"/>
    <p:sldId id="527" r:id="rId26"/>
    <p:sldId id="503" r:id="rId27"/>
    <p:sldId id="511" r:id="rId28"/>
    <p:sldId id="512" r:id="rId29"/>
    <p:sldId id="504" r:id="rId30"/>
    <p:sldId id="513" r:id="rId31"/>
    <p:sldId id="529" r:id="rId32"/>
    <p:sldId id="533" r:id="rId33"/>
    <p:sldId id="530" r:id="rId34"/>
    <p:sldId id="514" r:id="rId35"/>
    <p:sldId id="515" r:id="rId36"/>
    <p:sldId id="531" r:id="rId37"/>
    <p:sldId id="526" r:id="rId38"/>
    <p:sldId id="501" r:id="rId39"/>
    <p:sldId id="532" r:id="rId40"/>
    <p:sldId id="52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3"/>
            <p14:sldId id="494"/>
            <p14:sldId id="306"/>
            <p14:sldId id="495"/>
            <p14:sldId id="496"/>
            <p14:sldId id="493"/>
            <p14:sldId id="498"/>
            <p14:sldId id="528"/>
            <p14:sldId id="500"/>
            <p14:sldId id="499"/>
            <p14:sldId id="497"/>
            <p14:sldId id="502"/>
            <p14:sldId id="506"/>
            <p14:sldId id="534"/>
            <p14:sldId id="505"/>
            <p14:sldId id="507"/>
            <p14:sldId id="508"/>
            <p14:sldId id="509"/>
            <p14:sldId id="527"/>
            <p14:sldId id="503"/>
            <p14:sldId id="511"/>
            <p14:sldId id="512"/>
            <p14:sldId id="504"/>
            <p14:sldId id="513"/>
            <p14:sldId id="529"/>
            <p14:sldId id="533"/>
            <p14:sldId id="530"/>
            <p14:sldId id="514"/>
            <p14:sldId id="515"/>
            <p14:sldId id="531"/>
            <p14:sldId id="526"/>
            <p14:sldId id="501"/>
            <p14:sldId id="532"/>
            <p14:sldId id="524"/>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226" y="-139"/>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3469320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872214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839622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908768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46978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553166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07318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20364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92198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991707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972359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26871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88184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1/30/2024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359731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8599260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7400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6501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6531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69644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6981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theme" Target="../theme/theme2.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image" Target="../media/image2.png"/><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1/30/2024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8313241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jp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eg"/><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5.png"/><Relationship Id="rId7" Type="http://schemas.openxmlformats.org/officeDocument/2006/relationships/image" Target="../media/image8.svg"/><Relationship Id="rId2" Type="http://schemas.openxmlformats.org/officeDocument/2006/relationships/image" Target="../media/image14.jpeg"/><Relationship Id="rId1" Type="http://schemas.openxmlformats.org/officeDocument/2006/relationships/slideLayout" Target="../slideLayouts/slideLayout17.xml"/><Relationship Id="rId6" Type="http://schemas.openxmlformats.org/officeDocument/2006/relationships/image" Target="../media/image7.png"/><Relationship Id="rId5" Type="http://schemas.openxmlformats.org/officeDocument/2006/relationships/image" Target="../media/image16.png"/><Relationship Id="rId4" Type="http://schemas.openxmlformats.org/officeDocument/2006/relationships/image" Target="../media/image17.svg"/><Relationship Id="rId9"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35580" y="2628482"/>
            <a:ext cx="5991660" cy="369332"/>
          </a:xfrm>
          <a:prstGeom prst="rect">
            <a:avLst/>
          </a:prstGeom>
          <a:noFill/>
        </p:spPr>
        <p:txBody>
          <a:bodyPr wrap="square" rtlCol="0">
            <a:spAutoFit/>
          </a:bodyPr>
          <a:lstStyle/>
          <a:p>
            <a:pPr algn="ctr"/>
            <a:r>
              <a:rPr lang="ar-EG" b="1" dirty="0">
                <a:latin typeface="Alexandria" pitchFamily="2" charset="-78"/>
                <a:cs typeface="Alexandria" pitchFamily="2" charset="-78"/>
              </a:rPr>
              <a:t>أ. م. د. السيد عبدالرحمن علي</a:t>
            </a:r>
            <a:endParaRPr lang="en-US" b="1" dirty="0">
              <a:latin typeface="Alexandria" pitchFamily="2" charset="-78"/>
              <a:cs typeface="Alexandria" pitchFamily="2" charset="-78"/>
            </a:endParaRPr>
          </a:p>
        </p:txBody>
      </p:sp>
      <p:sp>
        <p:nvSpPr>
          <p:cNvPr id="31" name="TextBox 30"/>
          <p:cNvSpPr txBox="1"/>
          <p:nvPr/>
        </p:nvSpPr>
        <p:spPr>
          <a:xfrm>
            <a:off x="829283" y="2076304"/>
            <a:ext cx="5471641"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إدارة العلاقات العامة</a:t>
            </a:r>
            <a:endParaRPr lang="en-US" sz="2000" b="1" dirty="0">
              <a:solidFill>
                <a:srgbClr val="00B0F0"/>
              </a:solidFill>
              <a:latin typeface="Alexandria" pitchFamily="2" charset="-78"/>
              <a:cs typeface="Alexandria" pitchFamily="2" charset="-78"/>
            </a:endParaRPr>
          </a:p>
        </p:txBody>
      </p:sp>
      <p:sp>
        <p:nvSpPr>
          <p:cNvPr id="34" name="Rectangle: Rounded Corners 33"/>
          <p:cNvSpPr/>
          <p:nvPr/>
        </p:nvSpPr>
        <p:spPr>
          <a:xfrm>
            <a:off x="-540265" y="58822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المحاضرة الأولى </a:t>
            </a:r>
            <a:endParaRPr lang="en-US" b="1" dirty="0">
              <a:solidFill>
                <a:schemeClr val="bg1"/>
              </a:solidFill>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صورة 2">
            <a:extLst>
              <a:ext uri="{FF2B5EF4-FFF2-40B4-BE49-F238E27FC236}">
                <a16:creationId xmlns:a16="http://schemas.microsoft.com/office/drawing/2014/main" xmlns="" id="{F473CBCF-ECD8-D045-43E8-16B898347B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30033" y="3145911"/>
            <a:ext cx="1524101" cy="262028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953"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11953" y="3203723"/>
            <a:ext cx="2582758"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إدارة العلاقات العامة</a:t>
            </a:r>
          </a:p>
        </p:txBody>
      </p:sp>
      <p:sp>
        <p:nvSpPr>
          <p:cNvPr id="10" name="Rectangle: Rounded Corners 9"/>
          <p:cNvSpPr/>
          <p:nvPr/>
        </p:nvSpPr>
        <p:spPr>
          <a:xfrm>
            <a:off x="5992857" y="418000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tx1"/>
                </a:solidFill>
                <a:latin typeface="Alexandria" pitchFamily="2" charset="-78"/>
                <a:cs typeface="Alexandria" pitchFamily="2" charset="-78"/>
              </a:rPr>
              <a:t>المحاضرة الأولى </a:t>
            </a:r>
          </a:p>
        </p:txBody>
      </p:sp>
      <p:sp>
        <p:nvSpPr>
          <p:cNvPr id="12" name="TextBox 11"/>
          <p:cNvSpPr txBox="1"/>
          <p:nvPr/>
        </p:nvSpPr>
        <p:spPr>
          <a:xfrm>
            <a:off x="459185" y="6187539"/>
            <a:ext cx="5432164" cy="400110"/>
          </a:xfrm>
          <a:prstGeom prst="rect">
            <a:avLst/>
          </a:prstGeom>
          <a:noFill/>
        </p:spPr>
        <p:txBody>
          <a:bodyPr wrap="square" rtlCol="0">
            <a:spAutoFit/>
          </a:bodyPr>
          <a:lstStyle/>
          <a:p>
            <a:r>
              <a:rPr lang="ar-EG" sz="2000" b="1" dirty="0">
                <a:solidFill>
                  <a:srgbClr val="00B0F0"/>
                </a:solidFill>
                <a:latin typeface="Alexandria" pitchFamily="2" charset="-78"/>
                <a:cs typeface="Alexandria" pitchFamily="2" charset="-78"/>
              </a:rPr>
              <a:t> </a:t>
            </a:r>
            <a:r>
              <a:rPr lang="ar-EG" sz="2000" dirty="0">
                <a:solidFill>
                  <a:srgbClr val="00B0F0"/>
                </a:solidFill>
                <a:latin typeface="Alexandria" pitchFamily="2" charset="-78"/>
                <a:cs typeface="Alexandria" pitchFamily="2" charset="-78"/>
              </a:rPr>
              <a:t>أ. م. د. السيد عبدالرحمن علي</a:t>
            </a:r>
            <a:endParaRPr lang="en-US" sz="2000"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en-US" sz="2000" dirty="0">
                <a:solidFill>
                  <a:srgbClr val="00B0F0"/>
                </a:solidFill>
                <a:latin typeface="Alexandria" pitchFamily="2" charset="-78"/>
                <a:cs typeface="Alexandria" pitchFamily="2" charset="-78"/>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1954392"/>
            <a:ext cx="4937346" cy="362510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66397" y="1074935"/>
            <a:ext cx="4942047" cy="362685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98493" y="1039958"/>
            <a:ext cx="10574844" cy="4539544"/>
          </a:xfrm>
        </p:spPr>
      </p:pic>
      <p:sp>
        <p:nvSpPr>
          <p:cNvPr id="11" name="Rectangle 10"/>
          <p:cNvSpPr/>
          <p:nvPr/>
        </p:nvSpPr>
        <p:spPr>
          <a:xfrm>
            <a:off x="4976853" y="104042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69702" y="4729841"/>
            <a:ext cx="5452492" cy="2266646"/>
          </a:xfrm>
          <a:prstGeom prst="rect">
            <a:avLst/>
          </a:prstGeom>
          <a:noFill/>
        </p:spPr>
        <p:txBody>
          <a:bodyPr wrap="square">
            <a:spAutoFit/>
          </a:bodyPr>
          <a:lstStyle/>
          <a:p>
            <a:pPr indent="108000" algn="justLow" rtl="1"/>
            <a:r>
              <a:rPr lang="ar-SA" b="1" dirty="0" smtClean="0">
                <a:latin typeface="Alexandria" pitchFamily="2" charset="-78"/>
                <a:cs typeface="Alexandria" pitchFamily="2" charset="-78"/>
              </a:rPr>
              <a:t>نشأة </a:t>
            </a:r>
            <a:r>
              <a:rPr lang="ar-SA" b="1" dirty="0">
                <a:latin typeface="Alexandria" pitchFamily="2" charset="-78"/>
                <a:cs typeface="Alexandria" pitchFamily="2" charset="-78"/>
              </a:rPr>
              <a:t>العلاقات العامة وتطورها</a:t>
            </a:r>
            <a:r>
              <a:rPr lang="ar-SA" dirty="0">
                <a:latin typeface="Alexandria" pitchFamily="2" charset="-78"/>
                <a:cs typeface="Alexandria" pitchFamily="2" charset="-78"/>
              </a:rPr>
              <a:t>:</a:t>
            </a:r>
            <a:endParaRPr lang="en-US" dirty="0">
              <a:latin typeface="Alexandria" pitchFamily="2" charset="-78"/>
              <a:cs typeface="Alexandria" pitchFamily="2" charset="-78"/>
            </a:endParaRPr>
          </a:p>
          <a:p>
            <a:pPr indent="108000" algn="justLow" rtl="1">
              <a:lnSpc>
                <a:spcPct val="150000"/>
              </a:lnSpc>
            </a:pPr>
            <a:r>
              <a:rPr lang="ar-SA" sz="1600" dirty="0">
                <a:latin typeface="Alexandria" pitchFamily="2" charset="-78"/>
                <a:cs typeface="Alexandria" pitchFamily="2" charset="-78"/>
              </a:rPr>
              <a:t>أصبحت العلاقات العامة من أبرز الوظائف الإدارية والاتصالية في المؤسسات والمنظمات المختلفة، ولم يعد دورها </a:t>
            </a:r>
            <a:r>
              <a:rPr lang="ar-SA" sz="1600" dirty="0" smtClean="0">
                <a:latin typeface="Alexandria" pitchFamily="2" charset="-78"/>
                <a:cs typeface="Alexandria" pitchFamily="2" charset="-78"/>
              </a:rPr>
              <a:t>يقتص</a:t>
            </a:r>
            <a:r>
              <a:rPr lang="ar-EG" sz="1600" dirty="0" smtClean="0">
                <a:latin typeface="Alexandria" pitchFamily="2" charset="-78"/>
                <a:cs typeface="Alexandria" pitchFamily="2" charset="-78"/>
              </a:rPr>
              <a:t>ـ</a:t>
            </a:r>
            <a:r>
              <a:rPr lang="ar-SA" sz="1600" dirty="0" smtClean="0">
                <a:latin typeface="Alexandria" pitchFamily="2" charset="-78"/>
                <a:cs typeface="Alexandria" pitchFamily="2" charset="-78"/>
              </a:rPr>
              <a:t>ر </a:t>
            </a:r>
            <a:r>
              <a:rPr lang="ar-SA" sz="1600" dirty="0">
                <a:latin typeface="Alexandria" pitchFamily="2" charset="-78"/>
                <a:cs typeface="Alexandria" pitchFamily="2" charset="-78"/>
              </a:rPr>
              <a:t>على المنظمات الإنتاجية والخدمية، وإنما اتسع هذا الدور ليشمل إدارة العلاقات بين الدولة ومواطنيها، وبين الدول والمجتمع الدولي</a:t>
            </a:r>
            <a:r>
              <a:rPr lang="ar-SA"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41" name="TextBox 40"/>
          <p:cNvSpPr txBox="1"/>
          <p:nvPr/>
        </p:nvSpPr>
        <p:spPr>
          <a:xfrm>
            <a:off x="6288639" y="1284791"/>
            <a:ext cx="3671198"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ماهية إدارة العلاقات العامة (1)</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4949176" y="1139330"/>
            <a:ext cx="1039219" cy="338554"/>
          </a:xfrm>
          <a:prstGeom prst="rect">
            <a:avLst/>
          </a:prstGeom>
          <a:noFill/>
        </p:spPr>
        <p:txBody>
          <a:bodyPr wrap="square" rtlCol="0">
            <a:spAutoFit/>
          </a:bodyPr>
          <a:lstStyle/>
          <a:p>
            <a:pPr algn="ctr"/>
            <a:r>
              <a:rPr lang="ar-EG" sz="1600" dirty="0">
                <a:solidFill>
                  <a:schemeClr val="bg1"/>
                </a:solidFill>
                <a:latin typeface="Alexandria" pitchFamily="2" charset="-78"/>
                <a:cs typeface="Alexandria" pitchFamily="2" charset="-78"/>
              </a:rPr>
              <a:t>الفصل</a:t>
            </a:r>
            <a:endParaRPr lang="en-US" sz="1600" dirty="0">
              <a:solidFill>
                <a:schemeClr val="bg1"/>
              </a:solidFill>
              <a:latin typeface="Alexandria" pitchFamily="2" charset="-78"/>
              <a:cs typeface="Alexandria" pitchFamily="2" charset="-78"/>
            </a:endParaRPr>
          </a:p>
        </p:txBody>
      </p:sp>
      <p:sp>
        <p:nvSpPr>
          <p:cNvPr id="43" name="TextBox 42"/>
          <p:cNvSpPr txBox="1"/>
          <p:nvPr/>
        </p:nvSpPr>
        <p:spPr>
          <a:xfrm>
            <a:off x="4912458" y="1641597"/>
            <a:ext cx="1171099" cy="338554"/>
          </a:xfrm>
          <a:prstGeom prst="rect">
            <a:avLst/>
          </a:prstGeom>
          <a:noFill/>
        </p:spPr>
        <p:txBody>
          <a:bodyPr wrap="square" rtlCol="0">
            <a:spAutoFit/>
          </a:bodyPr>
          <a:lstStyle/>
          <a:p>
            <a:pPr algn="ctr"/>
            <a:r>
              <a:rPr lang="ar-EG" sz="1600" b="1" dirty="0">
                <a:solidFill>
                  <a:schemeClr val="bg1"/>
                </a:solidFill>
                <a:latin typeface="Alexandria" pitchFamily="2" charset="-78"/>
                <a:cs typeface="Alexandria" pitchFamily="2" charset="-78"/>
              </a:rPr>
              <a:t>01</a:t>
            </a:r>
            <a:endParaRPr lang="en-US" sz="1600" b="1" dirty="0">
              <a:solidFill>
                <a:schemeClr val="bg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12145" y="922528"/>
            <a:ext cx="8274015" cy="5493812"/>
          </a:xfrm>
          <a:prstGeom prst="rect">
            <a:avLst/>
          </a:prstGeom>
          <a:noFill/>
        </p:spPr>
        <p:txBody>
          <a:bodyPr wrap="square" rtlCol="0">
            <a:spAutoFit/>
          </a:bodyPr>
          <a:lstStyle/>
          <a:p>
            <a:pPr indent="108000" algn="justLow" rtl="1">
              <a:lnSpc>
                <a:spcPct val="150000"/>
              </a:lnSpc>
              <a:spcAft>
                <a:spcPts val="600"/>
              </a:spcAft>
              <a:defRPr/>
            </a:pPr>
            <a:r>
              <a:rPr lang="ar-SA" b="1" dirty="0">
                <a:latin typeface="Alexandria" pitchFamily="2" charset="-78"/>
                <a:cs typeface="Alexandria" pitchFamily="2" charset="-78"/>
              </a:rPr>
              <a:t>النشأة والتطور</a:t>
            </a:r>
            <a:r>
              <a:rPr lang="ar-SA" b="1" dirty="0" smtClean="0">
                <a:latin typeface="Alexandria" pitchFamily="2" charset="-78"/>
                <a:cs typeface="Alexandria" pitchFamily="2" charset="-78"/>
              </a:rPr>
              <a:t>:</a:t>
            </a:r>
            <a:r>
              <a:rPr lang="ar-EG" b="1" dirty="0" smtClean="0">
                <a:latin typeface="Alexandria" pitchFamily="2" charset="-78"/>
                <a:cs typeface="Alexandria" pitchFamily="2" charset="-78"/>
              </a:rPr>
              <a:t> </a:t>
            </a:r>
            <a:endParaRPr lang="en-US" dirty="0">
              <a:latin typeface="Alexandria" pitchFamily="2" charset="-78"/>
              <a:cs typeface="Alexandria" pitchFamily="2" charset="-78"/>
            </a:endParaRPr>
          </a:p>
          <a:p>
            <a:pPr indent="108000" algn="justLow" rtl="1">
              <a:lnSpc>
                <a:spcPct val="150000"/>
              </a:lnSpc>
              <a:spcAft>
                <a:spcPts val="600"/>
              </a:spcAft>
            </a:pPr>
            <a:r>
              <a:rPr lang="ar-SA" sz="1600" dirty="0" smtClean="0">
                <a:latin typeface="Alexandria" pitchFamily="2" charset="-78"/>
                <a:cs typeface="Alexandria" pitchFamily="2" charset="-78"/>
              </a:rPr>
              <a:t>يؤكد </a:t>
            </a:r>
            <a:r>
              <a:rPr lang="ar-SA" sz="1600" dirty="0">
                <a:latin typeface="Alexandria" pitchFamily="2" charset="-78"/>
                <a:cs typeface="Alexandria" pitchFamily="2" charset="-78"/>
              </a:rPr>
              <a:t>العلماء والباحثون أن العلاقات العامة ليست ظاهرة القرن العشـرين، بل لها جذور تاريخية بعيدة، وأنه </a:t>
            </a:r>
            <a:r>
              <a:rPr lang="ar-EG" sz="1600" dirty="0">
                <a:latin typeface="Alexandria" pitchFamily="2" charset="-78"/>
                <a:cs typeface="Alexandria" pitchFamily="2" charset="-78"/>
              </a:rPr>
              <a:t>من الصعب تحديد الزمان والمكان الذي ولدت أو بدأت فيه مهنة أو حرفة العلاقات العامة، ومن المؤكد أنه لا يستطيع أحد تأكيد أو توضيح من كان مؤسسها أو واضع قواعدها. </a:t>
            </a:r>
            <a:endParaRPr lang="en-US" sz="1600" dirty="0">
              <a:latin typeface="Alexandria" pitchFamily="2" charset="-78"/>
              <a:cs typeface="Alexandria" pitchFamily="2" charset="-78"/>
            </a:endParaRPr>
          </a:p>
          <a:p>
            <a:pPr indent="108000" algn="justLow" rtl="1">
              <a:lnSpc>
                <a:spcPct val="150000"/>
              </a:lnSpc>
              <a:spcAft>
                <a:spcPts val="600"/>
              </a:spcAft>
            </a:pPr>
            <a:r>
              <a:rPr lang="ar-EG" sz="1600" dirty="0">
                <a:latin typeface="Alexandria" pitchFamily="2" charset="-78"/>
                <a:cs typeface="Alexandria" pitchFamily="2" charset="-78"/>
              </a:rPr>
              <a:t>وليس هذا بالغريب، لأن محاولات الإنسان الكثيرة والمتنوعة لإقامة علاقات مع المحيط الاجتماعي الذي يعيش فيه قديمة قدم الوجود الإنساني ذاته، كما أنه لكي يعيش الناس في مجتمع كبير ومتنوع فإنه يجب عليهم الحفاظ على أدنى حد ممكن من التفاهم والوفاق والثقة المتبادلة، ويتم هذا التفاهم والوفاق عن  طريق التواصل فيما بين الأفراد والجماعات في ذلك المجتمع</a:t>
            </a:r>
            <a:r>
              <a:rPr lang="ar-EG" sz="1600" dirty="0" smtClean="0">
                <a:latin typeface="Alexandria" pitchFamily="2" charset="-78"/>
                <a:cs typeface="Alexandria" pitchFamily="2" charset="-78"/>
              </a:rPr>
              <a:t>.</a:t>
            </a:r>
          </a:p>
          <a:p>
            <a:pPr indent="108000" algn="justLow" rtl="1">
              <a:lnSpc>
                <a:spcPct val="150000"/>
              </a:lnSpc>
              <a:spcAft>
                <a:spcPts val="600"/>
              </a:spcAft>
            </a:pPr>
            <a:r>
              <a:rPr lang="ar-EG" sz="1600" dirty="0">
                <a:latin typeface="Alexandria" pitchFamily="2" charset="-78"/>
                <a:cs typeface="Alexandria" pitchFamily="2" charset="-78"/>
              </a:rPr>
              <a:t>لكن، لا يتطلب تحقيق هذا التفاهم والوفاق عمليات تبادل المعلومات بين الأفراد والجماعات فقط بل يحتاج الأمر إلى توافر مهارات محددة؛ كالقدرة على الإقناع والتأثير؛ ومن ثم فإن عامل الإقناع والتأثير يبقى حتى يومنا هذا هو القوة المحركة للعلاقات العامة، وعليه فقد كان هذا الاهتمام بالعلاقات العامة، منذ قديم الزمان، أي كان اسمها أو صفتها</a:t>
            </a:r>
            <a:r>
              <a:rPr lang="ar-EG"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862884" y="1847574"/>
            <a:ext cx="10303099" cy="4231928"/>
          </a:xfrm>
          <a:prstGeom prst="rect">
            <a:avLst/>
          </a:prstGeom>
          <a:noFill/>
        </p:spPr>
        <p:txBody>
          <a:bodyPr wrap="square" rtlCol="0">
            <a:spAutoFit/>
          </a:bodyPr>
          <a:lstStyle/>
          <a:p>
            <a:pPr indent="108000" algn="justLow" rtl="1">
              <a:lnSpc>
                <a:spcPct val="150000"/>
              </a:lnSpc>
              <a:spcAft>
                <a:spcPts val="600"/>
              </a:spcAft>
            </a:pPr>
            <a:r>
              <a:rPr lang="ar-SA" sz="1600" dirty="0">
                <a:latin typeface="Alexandria" pitchFamily="2" charset="-78"/>
                <a:cs typeface="Alexandria" pitchFamily="2" charset="-78"/>
              </a:rPr>
              <a:t>بكلمات أخرى، اهتم القدماء في كل مكان بالبحث عن إقامة علاقات والتواصل مع الشعوب المختلفة، فكان زعماء القبائل في المجتمعات البدائية</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يمارسون نوعًا من أنواع إقامة العلاقات مع الآخرين، اعتمدوا فيها على الأطباء</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والسحرة،</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وأحيانًا الكهنة وقادة المعابد؛ حيث إنهم كانوا من أجدر الأفراد </a:t>
            </a:r>
            <a:r>
              <a:rPr lang="ar-SA" sz="1600" dirty="0" smtClean="0">
                <a:latin typeface="Alexandria" pitchFamily="2" charset="-78"/>
                <a:cs typeface="Alexandria" pitchFamily="2" charset="-78"/>
              </a:rPr>
              <a:t>في</a:t>
            </a: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استخدام</a:t>
            </a:r>
            <a:r>
              <a:rPr lang="ar-SA" sz="1600" dirty="0">
                <a:latin typeface="Alexandria" pitchFamily="2" charset="-78"/>
                <a:cs typeface="Alexandria" pitchFamily="2" charset="-78"/>
              </a:rPr>
              <a:t> فنون</a:t>
            </a:r>
            <a:r>
              <a:rPr lang="en-US" sz="1600" dirty="0">
                <a:latin typeface="Alexandria" pitchFamily="2" charset="-78"/>
                <a:cs typeface="Alexandria" pitchFamily="2" charset="-78"/>
              </a:rPr>
              <a:t> </a:t>
            </a:r>
            <a:r>
              <a:rPr lang="ar-SA" sz="1600" dirty="0">
                <a:latin typeface="Alexandria" pitchFamily="2" charset="-78"/>
                <a:cs typeface="Alexandria" pitchFamily="2" charset="-78"/>
              </a:rPr>
              <a:t>التعبير والتأثير</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والإقناع، فكانوا من أقدر الناس على توجيه الرأي العام، وتلميع صور الحكام والملوك وسمعتهم، وكذلك إدارة الأزمات، وتحفيز أفراد الشعب وحشدهم للحروب،</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وتشجيعهم وإقناعهم بتبني رأي ما، وكان هذا يحدث في الحضارات القديمة </a:t>
            </a:r>
            <a:r>
              <a:rPr lang="ar-SA" sz="1600" dirty="0" smtClean="0">
                <a:latin typeface="Alexandria" pitchFamily="2" charset="-78"/>
                <a:cs typeface="Alexandria" pitchFamily="2" charset="-78"/>
              </a:rPr>
              <a:t>المختلفة</a:t>
            </a:r>
            <a:r>
              <a:rPr lang="ar-EG" sz="1600" dirty="0" smtClean="0">
                <a:latin typeface="Alexandria" pitchFamily="2" charset="-78"/>
                <a:cs typeface="Alexandria" pitchFamily="2" charset="-78"/>
              </a:rPr>
              <a:t>.</a:t>
            </a:r>
          </a:p>
          <a:p>
            <a:pPr indent="108000" algn="justLow" rtl="1">
              <a:lnSpc>
                <a:spcPct val="150000"/>
              </a:lnSpc>
              <a:spcAft>
                <a:spcPts val="600"/>
              </a:spcAft>
            </a:pPr>
            <a:r>
              <a:rPr lang="ar-EG" sz="1600" dirty="0" smtClean="0">
                <a:latin typeface="Alexandria" pitchFamily="2" charset="-78"/>
                <a:cs typeface="Alexandria" pitchFamily="2" charset="-78"/>
              </a:rPr>
              <a:t>و</a:t>
            </a:r>
            <a:r>
              <a:rPr lang="ar-SA" sz="1600" dirty="0" smtClean="0">
                <a:latin typeface="Alexandria" pitchFamily="2" charset="-78"/>
                <a:cs typeface="Alexandria" pitchFamily="2" charset="-78"/>
              </a:rPr>
              <a:t>يُعتبر</a:t>
            </a:r>
            <a:r>
              <a:rPr lang="ar-SA" sz="1600" dirty="0">
                <a:latin typeface="Alexandria" pitchFamily="2" charset="-78"/>
                <a:cs typeface="Alexandria" pitchFamily="2" charset="-78"/>
              </a:rPr>
              <a:t> القدماء المصـريون </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(في الحضارة الفرعونية) من أكثر الشعوب اهتمامًا بالسيطرة</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والتحكم في أفكار العامة، من المصـريين القدماء، وتحريك مشاعرهم، وقد استخدموا في ذلك العديد من أدوات العلاقات العامة ووسائلها، والتي كانت بمثابة النشـرات</a:t>
            </a:r>
            <a:r>
              <a:rPr lang="en-US" sz="1600" dirty="0">
                <a:latin typeface="Alexandria" pitchFamily="2" charset="-78"/>
                <a:cs typeface="Alexandria" pitchFamily="2" charset="-78"/>
              </a:rPr>
              <a:t> </a:t>
            </a:r>
            <a:r>
              <a:rPr lang="ar-SA" sz="1600" dirty="0">
                <a:latin typeface="Alexandria" pitchFamily="2" charset="-78"/>
                <a:cs typeface="Alexandria" pitchFamily="2" charset="-78"/>
              </a:rPr>
              <a:t>الإخبارية للمنظمات والمؤسسات، بمختلف أنواعها وأشكالها في الوقت الراهن</a:t>
            </a:r>
            <a:r>
              <a:rPr lang="ar-EG" sz="1600" dirty="0">
                <a:latin typeface="Alexandria" pitchFamily="2" charset="-78"/>
                <a:cs typeface="Alexandria" pitchFamily="2" charset="-78"/>
              </a:rPr>
              <a:t>، فضلًا عن التماثيل والنُصب والأهرامات والمعابد واللوحات الفنية والكتابات القديمة ومختلف أشكال الفن المعماري، كلها أمثلة على </a:t>
            </a:r>
            <a:r>
              <a:rPr lang="ar-SA" sz="1600" dirty="0">
                <a:latin typeface="Alexandria" pitchFamily="2" charset="-78"/>
                <a:cs typeface="Alexandria" pitchFamily="2" charset="-78"/>
              </a:rPr>
              <a:t>أدوات العلاقات العامة ووسائلها </a:t>
            </a:r>
            <a:r>
              <a:rPr lang="ar-EG" sz="1600" dirty="0">
                <a:latin typeface="Alexandria" pitchFamily="2" charset="-78"/>
                <a:cs typeface="Alexandria" pitchFamily="2" charset="-78"/>
              </a:rPr>
              <a:t>المستخدمة حينئذٍ.</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694266" y="1286934"/>
            <a:ext cx="10845801" cy="49276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TextBox 9">
            <a:extLst>
              <a:ext uri="{FF2B5EF4-FFF2-40B4-BE49-F238E27FC236}">
                <a16:creationId xmlns:a16="http://schemas.microsoft.com/office/drawing/2014/main" xmlns="" id="{D3AFF27D-76F2-4464-F1D9-0E91274BD432}"/>
              </a:ext>
            </a:extLst>
          </p:cNvPr>
          <p:cNvSpPr txBox="1"/>
          <p:nvPr/>
        </p:nvSpPr>
        <p:spPr>
          <a:xfrm>
            <a:off x="88900" y="637007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8" name="TextBox 7"/>
          <p:cNvSpPr txBox="1"/>
          <p:nvPr/>
        </p:nvSpPr>
        <p:spPr>
          <a:xfrm>
            <a:off x="5241701" y="1247044"/>
            <a:ext cx="6259728" cy="5047536"/>
          </a:xfrm>
          <a:prstGeom prst="rect">
            <a:avLst/>
          </a:prstGeom>
          <a:noFill/>
        </p:spPr>
        <p:txBody>
          <a:bodyPr wrap="square" rtlCol="0">
            <a:spAutoFit/>
          </a:bodyPr>
          <a:lstStyle/>
          <a:p>
            <a:pPr indent="108000" algn="justLow" rtl="1">
              <a:lnSpc>
                <a:spcPct val="150000"/>
              </a:lnSpc>
              <a:spcAft>
                <a:spcPts val="600"/>
              </a:spcAft>
            </a:pPr>
            <a:r>
              <a:rPr lang="ar-SA" sz="1600" dirty="0">
                <a:latin typeface="Alexandria" pitchFamily="2" charset="-78"/>
                <a:cs typeface="Alexandria" pitchFamily="2" charset="-78"/>
              </a:rPr>
              <a:t>وفي المقابل، أبدعوا في الحضارة الآشورية في إعداد النشـرات المصورة، حيث كانوا يرسمون صورًا بالألوان</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لانتصاراتهم وملوكهم مع أسرهم، وكانوا يقومون بعرضها في القصور</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والساحات</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والشوارع الرئيسة، بشكل يشبه الملصقات</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واللافتات</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والدعايا</a:t>
            </a:r>
            <a:r>
              <a:rPr lang="en-US" sz="1600" dirty="0">
                <a:latin typeface="Alexandria" pitchFamily="2" charset="-78"/>
                <a:cs typeface="Alexandria" pitchFamily="2" charset="-78"/>
              </a:rPr>
              <a:t> </a:t>
            </a:r>
            <a:r>
              <a:rPr lang="ar-SA" sz="1600" dirty="0">
                <a:latin typeface="Alexandria" pitchFamily="2" charset="-78"/>
                <a:cs typeface="Alexandria" pitchFamily="2" charset="-78"/>
              </a:rPr>
              <a:t>الانتخابية في الوقت الحالي</a:t>
            </a:r>
            <a:r>
              <a:rPr lang="en-US" sz="1600" dirty="0">
                <a:latin typeface="Alexandria" pitchFamily="2" charset="-78"/>
                <a:cs typeface="Alexandria" pitchFamily="2" charset="-78"/>
              </a:rPr>
              <a:t>.</a:t>
            </a:r>
          </a:p>
          <a:p>
            <a:pPr indent="108000" algn="justLow" rtl="1">
              <a:lnSpc>
                <a:spcPct val="150000"/>
              </a:lnSpc>
              <a:spcAft>
                <a:spcPts val="600"/>
              </a:spcAft>
            </a:pPr>
            <a:r>
              <a:rPr lang="ar-SA" sz="1600" dirty="0">
                <a:latin typeface="Alexandria" pitchFamily="2" charset="-78"/>
                <a:cs typeface="Alexandria" pitchFamily="2" charset="-78"/>
              </a:rPr>
              <a:t>و</a:t>
            </a:r>
            <a:r>
              <a:rPr lang="ar-EG" sz="1600" dirty="0">
                <a:latin typeface="Alexandria" pitchFamily="2" charset="-78"/>
                <a:cs typeface="Alexandria" pitchFamily="2" charset="-78"/>
              </a:rPr>
              <a:t>قد وجد علماء الآثار في العراق نشـرة زراعية، يرجع تاريخها إلى (1800) سنة قبل الميلاد، ترشد الناس إلى كيفية استخدام البذور وزراعتها، وحصاد المحاصيل، وكذلك طريقة التخلص من القوارض.</a:t>
            </a:r>
            <a:endParaRPr lang="en-US" sz="1600" dirty="0">
              <a:latin typeface="Alexandria" pitchFamily="2" charset="-78"/>
              <a:cs typeface="Alexandria" pitchFamily="2" charset="-78"/>
            </a:endParaRPr>
          </a:p>
          <a:p>
            <a:pPr indent="108000" algn="justLow" rtl="1">
              <a:lnSpc>
                <a:spcPct val="150000"/>
              </a:lnSpc>
              <a:spcAft>
                <a:spcPts val="600"/>
              </a:spcAft>
            </a:pPr>
            <a:r>
              <a:rPr lang="ar-SA" sz="1600" dirty="0">
                <a:latin typeface="Alexandria" pitchFamily="2" charset="-78"/>
                <a:cs typeface="Alexandria" pitchFamily="2" charset="-78"/>
              </a:rPr>
              <a:t>وبالنظر إلى </a:t>
            </a:r>
            <a:r>
              <a:rPr lang="ar-SA" sz="1600" dirty="0" smtClean="0">
                <a:latin typeface="Alexandria" pitchFamily="2" charset="-78"/>
                <a:cs typeface="Alexandria" pitchFamily="2" charset="-78"/>
              </a:rPr>
              <a:t>الحضارة </a:t>
            </a:r>
            <a:r>
              <a:rPr lang="ar-SA" sz="1600" dirty="0">
                <a:latin typeface="Alexandria" pitchFamily="2" charset="-78"/>
                <a:cs typeface="Alexandria" pitchFamily="2" charset="-78"/>
              </a:rPr>
              <a:t>اليونانية، نجد أنهم كانوا رواد البلاغة</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والخطابة</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والإقناع، وكذلك تُعتبر الأساطير اليونانية</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من أقدم الأدوات التي تحكمت في أفكار العامة، من خلال تلقينهم الأفكار السياسية والاجتماعية والدينية بشكل حكايات</a:t>
            </a:r>
            <a:r>
              <a:rPr lang="en-US" sz="1600" dirty="0">
                <a:latin typeface="Alexandria" pitchFamily="2" charset="-78"/>
                <a:cs typeface="Alexandria" pitchFamily="2" charset="-78"/>
              </a:rPr>
              <a:t> </a:t>
            </a:r>
            <a:r>
              <a:rPr lang="ar-SA" sz="1600" dirty="0">
                <a:latin typeface="Alexandria" pitchFamily="2" charset="-78"/>
                <a:cs typeface="Alexandria" pitchFamily="2" charset="-78"/>
              </a:rPr>
              <a:t>بسيطة، عاشت في ذاكرتهم، وتحكمت في تصرفاتهم وقناعاتهم بشكل غير مباشر</a:t>
            </a:r>
            <a:r>
              <a:rPr lang="en-US" sz="1600" dirty="0">
                <a:latin typeface="Alexandria" pitchFamily="2" charset="-78"/>
                <a:cs typeface="Alexandria" pitchFamily="2" charset="-78"/>
              </a:rPr>
              <a:t>. </a:t>
            </a:r>
            <a:endParaRPr kumimoji="0" lang="ar-EG" sz="1600" i="0" u="none" strike="noStrike" kern="0" cap="none" spc="0" normalizeH="0" baseline="0" noProof="0" dirty="0">
              <a:ln>
                <a:noFill/>
              </a:ln>
              <a:effectLst/>
              <a:uLnTx/>
              <a:uFill>
                <a:solidFill>
                  <a:srgbClr val="000000"/>
                </a:solidFill>
              </a:uFill>
              <a:latin typeface="Alexandria" pitchFamily="2" charset="-78"/>
              <a:ea typeface="Sakkal Majalla" panose="02000000000000000000" pitchFamily="2" charset="-78"/>
              <a:cs typeface="Alexandria" pitchFamily="2" charset="-78"/>
            </a:endParaRPr>
          </a:p>
        </p:txBody>
      </p:sp>
      <p:pic>
        <p:nvPicPr>
          <p:cNvPr id="5123" name="Picture 3" descr="D:\الفصل الأول 2024\Untitled-1_166697693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496" y="1468191"/>
            <a:ext cx="4195810" cy="45591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62566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99179" y="500900"/>
            <a:ext cx="9553122" cy="1167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387856"/>
            <a:ext cx="9021613" cy="3939540"/>
          </a:xfrm>
          <a:prstGeom prst="rect">
            <a:avLst/>
          </a:prstGeom>
          <a:noFill/>
        </p:spPr>
        <p:txBody>
          <a:bodyPr wrap="square" rtlCol="0">
            <a:spAutoFit/>
          </a:bodyPr>
          <a:lstStyle/>
          <a:p>
            <a:pPr indent="108000" algn="justLow" rtl="1">
              <a:lnSpc>
                <a:spcPct val="150000"/>
              </a:lnSpc>
              <a:spcAft>
                <a:spcPts val="600"/>
              </a:spcAft>
            </a:pPr>
            <a:r>
              <a:rPr lang="ar-EG" sz="1600" dirty="0">
                <a:solidFill>
                  <a:srgbClr val="2D3956"/>
                </a:solidFill>
                <a:latin typeface="Alexandria" pitchFamily="2" charset="-78"/>
                <a:cs typeface="Alexandria" pitchFamily="2" charset="-78"/>
              </a:rPr>
              <a:t> </a:t>
            </a:r>
            <a:r>
              <a:rPr lang="ar-EG" sz="1600" dirty="0">
                <a:effectLst/>
                <a:latin typeface="Alexandria" pitchFamily="2" charset="-78"/>
                <a:ea typeface="Times New Roman" panose="02020603050405020304" pitchFamily="18" charset="0"/>
                <a:cs typeface="Alexandria" pitchFamily="2" charset="-78"/>
              </a:rPr>
              <a:t> </a:t>
            </a:r>
            <a:r>
              <a:rPr lang="ar-SA" sz="1600" dirty="0">
                <a:latin typeface="Alexandria" pitchFamily="2" charset="-78"/>
                <a:cs typeface="Alexandria" pitchFamily="2" charset="-78"/>
              </a:rPr>
              <a:t>وفي الحضارة الرومانية أيضًا اهتموا بالعلاقات العامة، ففي عام 49 قبل الميلاد، على سبيل المثال، كان يوليوس قيصر</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يرسل تقارير عن إنجازاته الأسطورية</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في نشرة يومية؛ ومن ثم فإنه</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يُعّد من أمهر القادة في الحصول على الدعم الشعبي، حتى وإن كان هذا الدعم يؤدي لبدء حرب، ومهارته تعود إلى اهتمامه بتوزيع المنشورات وعرض المسرحيات، أي أنه كان يعتمد أساسًا على وسائل الإعلان</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في دولته، لكسب تأييد شعبه </a:t>
            </a:r>
            <a:r>
              <a:rPr lang="ar-SA" sz="1600" dirty="0" smtClean="0">
                <a:latin typeface="Alexandria" pitchFamily="2" charset="-78"/>
                <a:cs typeface="Alexandria" pitchFamily="2" charset="-78"/>
              </a:rPr>
              <a:t>وتعاطفهم</a:t>
            </a:r>
            <a:r>
              <a:rPr lang="ar-EG" sz="1600" dirty="0">
                <a:latin typeface="Alexandria" pitchFamily="2" charset="-78"/>
                <a:cs typeface="Alexandria" pitchFamily="2" charset="-78"/>
              </a:rPr>
              <a:t>.</a:t>
            </a:r>
            <a:r>
              <a:rPr lang="en-US" sz="1600" dirty="0" smtClean="0">
                <a:latin typeface="Alexandria" pitchFamily="2" charset="-78"/>
                <a:cs typeface="Alexandria" pitchFamily="2" charset="-78"/>
              </a:rPr>
              <a:t> </a:t>
            </a:r>
            <a:endParaRPr lang="en-US" sz="1600" dirty="0">
              <a:latin typeface="Alexandria" pitchFamily="2" charset="-78"/>
              <a:cs typeface="Alexandria" pitchFamily="2" charset="-78"/>
            </a:endParaRPr>
          </a:p>
          <a:p>
            <a:pPr indent="108000" algn="justLow" rtl="1">
              <a:lnSpc>
                <a:spcPct val="150000"/>
              </a:lnSpc>
              <a:spcAft>
                <a:spcPts val="600"/>
              </a:spcAft>
            </a:pPr>
            <a:r>
              <a:rPr lang="ar-SA" sz="1600" dirty="0">
                <a:latin typeface="Alexandria" pitchFamily="2" charset="-78"/>
                <a:cs typeface="Alexandria" pitchFamily="2" charset="-78"/>
              </a:rPr>
              <a:t>وفي الحضارة الإسلامية كذلك، اهتمت الدولة والإمارة والسلطنة منذ البداية بالترويج لنفسها وأفكارها ومواقفها السياسية، وكان الشعر والشعراء من أبرز الوسائل للقيام بذلك، والأمثلة كثيرة، وكانوا يشكلون وسائل لبناء شبكة علاقات عامة مع </a:t>
            </a:r>
            <a:r>
              <a:rPr lang="ar-SA" sz="1600" dirty="0" smtClean="0">
                <a:latin typeface="Alexandria" pitchFamily="2" charset="-78"/>
                <a:cs typeface="Alexandria" pitchFamily="2" charset="-78"/>
              </a:rPr>
              <a:t>الجمهور،</a:t>
            </a:r>
            <a:endParaRPr lang="ar-EG" sz="1600" dirty="0">
              <a:latin typeface="Alexandria" pitchFamily="2" charset="-78"/>
              <a:cs typeface="Alexandria" pitchFamily="2" charset="-78"/>
            </a:endParaRPr>
          </a:p>
          <a:p>
            <a:pPr indent="108000" algn="justLow" rtl="1">
              <a:lnSpc>
                <a:spcPct val="150000"/>
              </a:lnSpc>
              <a:spcAft>
                <a:spcPts val="600"/>
              </a:spcAft>
            </a:pPr>
            <a:r>
              <a:rPr lang="ar-EG" sz="1600" dirty="0" smtClean="0">
                <a:latin typeface="Alexandria" pitchFamily="2" charset="-78"/>
                <a:cs typeface="Alexandria" pitchFamily="2" charset="-78"/>
              </a:rPr>
              <a:t>ومع </a:t>
            </a:r>
            <a:r>
              <a:rPr lang="ar-EG" sz="1600" dirty="0">
                <a:latin typeface="Alexandria" pitchFamily="2" charset="-78"/>
                <a:cs typeface="Alexandria" pitchFamily="2" charset="-78"/>
              </a:rPr>
              <a:t>تقدم الحضارة تطورت أدوات العلاقات العامة وأساليبها أيضًا، فهناك بعض الحقائق والأمثلة على استخدام العلاقات العامة لصالح بعض المؤسسات في أوروبا في القرن التاسع </a:t>
            </a:r>
            <a:r>
              <a:rPr lang="ar-EG" sz="1600" dirty="0" smtClean="0">
                <a:latin typeface="Alexandria" pitchFamily="2" charset="-78"/>
                <a:cs typeface="Alexandria" pitchFamily="2" charset="-78"/>
              </a:rPr>
              <a:t>عشر. </a:t>
            </a:r>
            <a:endParaRPr lang="en-US"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5150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5" y="1397680"/>
            <a:ext cx="4098545" cy="47841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478662" y="1486579"/>
            <a:ext cx="5579484" cy="3204801"/>
          </a:xfrm>
        </p:spPr>
      </p:pic>
      <p:sp>
        <p:nvSpPr>
          <p:cNvPr id="6" name="Rectangle 5"/>
          <p:cNvSpPr/>
          <p:nvPr/>
        </p:nvSpPr>
        <p:spPr>
          <a:xfrm>
            <a:off x="1178816" y="1290116"/>
            <a:ext cx="4003500" cy="4893647"/>
          </a:xfrm>
          <a:prstGeom prst="rect">
            <a:avLst/>
          </a:prstGeom>
        </p:spPr>
        <p:txBody>
          <a:bodyPr wrap="square">
            <a:spAutoFit/>
          </a:bodyPr>
          <a:lstStyle/>
          <a:p>
            <a:pPr indent="108000" algn="justLow" rtl="1">
              <a:lnSpc>
                <a:spcPct val="150000"/>
              </a:lnSpc>
            </a:pPr>
            <a:r>
              <a:rPr lang="ar-EG" sz="1600" dirty="0">
                <a:latin typeface="Alexandria" pitchFamily="2" charset="-78"/>
                <a:cs typeface="Alexandria" pitchFamily="2" charset="-78"/>
              </a:rPr>
              <a:t>فقد سعت مؤسسة مالية هناك إلى تعيين سكرتير للشؤون الصحفية في عام 1809م، وقامت مؤسسة أخرى باستخدام تكنولوجيا معينة لإحداث "وقائع كاذبة"، لتحقيق شهرة عالمية</a:t>
            </a:r>
            <a:r>
              <a:rPr lang="ar-EG" sz="1600" dirty="0" smtClean="0">
                <a:latin typeface="Alexandria" pitchFamily="2" charset="-78"/>
                <a:cs typeface="Alexandria" pitchFamily="2" charset="-78"/>
              </a:rPr>
              <a:t>.</a:t>
            </a:r>
          </a:p>
          <a:p>
            <a:pPr indent="108000" algn="justLow" rtl="1">
              <a:lnSpc>
                <a:spcPct val="150000"/>
              </a:lnSpc>
            </a:pPr>
            <a:r>
              <a:rPr lang="ar-SA" sz="1600" dirty="0">
                <a:latin typeface="Alexandria" pitchFamily="2" charset="-78"/>
                <a:cs typeface="Alexandria" pitchFamily="2" charset="-78"/>
              </a:rPr>
              <a:t>من جهة أخرى، يكاد يكون هناك إجماع ــ من الناحية التاريخية ــ على أن العلاقات العامة الحديثة قد ولدت في الولايات المتحدة الأمريكية، وأن تاريخها القديم قد انتهى في الوقت الذي أوجد فيه "إيفي لي" </a:t>
            </a:r>
            <a:r>
              <a:rPr lang="en-US" sz="1600" dirty="0">
                <a:latin typeface="Alexandria" pitchFamily="2" charset="-78"/>
                <a:cs typeface="Alexandria" pitchFamily="2" charset="-78"/>
              </a:rPr>
              <a:t>(Ivy Lee)</a:t>
            </a:r>
            <a:r>
              <a:rPr lang="ar-SA" sz="1600" dirty="0">
                <a:latin typeface="Alexandria" pitchFamily="2" charset="-78"/>
                <a:cs typeface="Alexandria" pitchFamily="2" charset="-78"/>
              </a:rPr>
              <a:t>، مؤسسها الحقيقي في </a:t>
            </a:r>
            <a:r>
              <a:rPr lang="ar-SA" sz="1600" dirty="0" smtClean="0">
                <a:latin typeface="Alexandria" pitchFamily="2" charset="-78"/>
                <a:cs typeface="Alexandria" pitchFamily="2" charset="-78"/>
              </a:rPr>
              <a:t>العص</a:t>
            </a:r>
            <a:r>
              <a:rPr lang="ar-EG" sz="1600" dirty="0" smtClean="0">
                <a:latin typeface="Alexandria" pitchFamily="2" charset="-78"/>
                <a:cs typeface="Alexandria" pitchFamily="2" charset="-78"/>
              </a:rPr>
              <a:t>ـ</a:t>
            </a:r>
            <a:r>
              <a:rPr lang="ar-SA" sz="1600" dirty="0" smtClean="0">
                <a:latin typeface="Alexandria" pitchFamily="2" charset="-78"/>
                <a:cs typeface="Alexandria" pitchFamily="2" charset="-78"/>
              </a:rPr>
              <a:t>ر </a:t>
            </a:r>
            <a:r>
              <a:rPr lang="ar-SA" sz="1600" dirty="0">
                <a:latin typeface="Alexandria" pitchFamily="2" charset="-78"/>
                <a:cs typeface="Alexandria" pitchFamily="2" charset="-78"/>
              </a:rPr>
              <a:t>الحديث، الغرفة العالمية للعلاقات العامة في نيويورك سنة 1906م </a:t>
            </a:r>
            <a:r>
              <a:rPr lang="ar-SA" sz="1200" dirty="0">
                <a:latin typeface="Alexandria" pitchFamily="2" charset="-78"/>
                <a:cs typeface="Alexandria" pitchFamily="2" charset="-78"/>
              </a:rPr>
              <a:t>(سلامة فاطمة، 2008</a:t>
            </a:r>
            <a:r>
              <a:rPr lang="ar-SA" sz="1200" dirty="0" smtClean="0">
                <a:latin typeface="Alexandria" pitchFamily="2" charset="-78"/>
                <a:cs typeface="Alexandria" pitchFamily="2" charset="-78"/>
              </a:rPr>
              <a:t>)</a:t>
            </a:r>
            <a:r>
              <a:rPr lang="ar-EG"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48100" y="1443340"/>
            <a:ext cx="8032725" cy="4755148"/>
          </a:xfrm>
          <a:prstGeom prst="rect">
            <a:avLst/>
          </a:prstGeom>
          <a:noFill/>
        </p:spPr>
        <p:txBody>
          <a:bodyPr wrap="square" rtlCol="0">
            <a:spAutoFit/>
          </a:bodyPr>
          <a:lstStyle/>
          <a:p>
            <a:pPr indent="108000" algn="justLow" rtl="1">
              <a:lnSpc>
                <a:spcPct val="150000"/>
              </a:lnSpc>
              <a:spcAft>
                <a:spcPts val="600"/>
              </a:spcAft>
            </a:pPr>
            <a:r>
              <a:rPr lang="ar-EG" sz="1600" dirty="0" smtClean="0">
                <a:latin typeface="Alexandria" pitchFamily="2" charset="-78"/>
                <a:cs typeface="Alexandria" pitchFamily="2" charset="-78"/>
              </a:rPr>
              <a:t>ويبدو</a:t>
            </a:r>
            <a:r>
              <a:rPr lang="ar-EG" sz="1600" dirty="0">
                <a:latin typeface="Alexandria" pitchFamily="2" charset="-78"/>
                <a:cs typeface="Alexandria" pitchFamily="2" charset="-78"/>
              </a:rPr>
              <a:t> </a:t>
            </a:r>
            <a:r>
              <a:rPr lang="ar-EG" sz="1600" dirty="0" smtClean="0">
                <a:latin typeface="Alexandria" pitchFamily="2" charset="-78"/>
                <a:cs typeface="Alexandria" pitchFamily="2" charset="-78"/>
              </a:rPr>
              <a:t>أن </a:t>
            </a:r>
            <a:r>
              <a:rPr lang="ar-EG" sz="1600" dirty="0">
                <a:latin typeface="Alexandria" pitchFamily="2" charset="-78"/>
                <a:cs typeface="Alexandria" pitchFamily="2" charset="-78"/>
              </a:rPr>
              <a:t>اصطلاح العلاقات العامة ــ بمعناه الحديث ــ </a:t>
            </a:r>
            <a:r>
              <a:rPr lang="ar-EG" sz="1600" dirty="0" smtClean="0">
                <a:latin typeface="Alexandria" pitchFamily="2" charset="-78"/>
                <a:cs typeface="Alexandria" pitchFamily="2" charset="-78"/>
              </a:rPr>
              <a:t>قد </a:t>
            </a:r>
            <a:r>
              <a:rPr lang="ar-EG" sz="1600" dirty="0">
                <a:latin typeface="Alexandria" pitchFamily="2" charset="-78"/>
                <a:cs typeface="Alexandria" pitchFamily="2" charset="-78"/>
              </a:rPr>
              <a:t>استُخدم للمرة الأولى في السنوات الأخيرة من القرن التاسع عشر </a:t>
            </a:r>
            <a:r>
              <a:rPr lang="ar-EG" sz="1200" dirty="0">
                <a:latin typeface="Alexandria" pitchFamily="2" charset="-78"/>
                <a:cs typeface="Alexandria" pitchFamily="2" charset="-78"/>
              </a:rPr>
              <a:t>(محمد مصطفى، 2012)</a:t>
            </a:r>
            <a:r>
              <a:rPr lang="ar-SA" sz="1600" dirty="0">
                <a:latin typeface="Alexandria" pitchFamily="2" charset="-78"/>
                <a:cs typeface="Alexandria" pitchFamily="2" charset="-78"/>
              </a:rPr>
              <a:t>.</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a:p>
            <a:pPr indent="108000" algn="justLow" rtl="1">
              <a:lnSpc>
                <a:spcPct val="150000"/>
              </a:lnSpc>
              <a:spcAft>
                <a:spcPts val="600"/>
              </a:spcAft>
            </a:pPr>
            <a:r>
              <a:rPr lang="ar-EG" sz="1600" dirty="0">
                <a:latin typeface="Alexandria" pitchFamily="2" charset="-78"/>
                <a:cs typeface="Alexandria" pitchFamily="2" charset="-78"/>
              </a:rPr>
              <a:t>وقد ظهر </a:t>
            </a:r>
            <a:r>
              <a:rPr lang="ar-EG" sz="1600" dirty="0" smtClean="0">
                <a:latin typeface="Alexandria" pitchFamily="2" charset="-78"/>
                <a:cs typeface="Alexandria" pitchFamily="2" charset="-78"/>
              </a:rPr>
              <a:t>تعبير العلاقات العامة "</a:t>
            </a:r>
            <a:r>
              <a:rPr lang="en-US" sz="1600" dirty="0">
                <a:latin typeface="Alexandria" pitchFamily="2" charset="-78"/>
                <a:cs typeface="Alexandria" pitchFamily="2" charset="-78"/>
              </a:rPr>
              <a:t>Public Relations</a:t>
            </a:r>
            <a:r>
              <a:rPr lang="ar-EG" sz="1600" dirty="0">
                <a:latin typeface="Alexandria" pitchFamily="2" charset="-78"/>
                <a:cs typeface="Alexandria" pitchFamily="2" charset="-78"/>
              </a:rPr>
              <a:t>" للمرة الأولى في الأوساط الرسمية في عام 1907م، في كلام الرئيس الأمريكي "توماس جيفيرسون"، في نص الرسالة السابعة للكونجرس، حيث ركز على تعبير "حالة الفكر"، وأدرج تعبير "العلاقات العامة"، ويمكن اعتبار هذا بمثابة أول تنويه تاريخي إلى هذا المصطلح أو التعبير الجديد</a:t>
            </a:r>
            <a:r>
              <a:rPr lang="ar-EG" sz="1600" dirty="0" smtClean="0">
                <a:latin typeface="Alexandria" pitchFamily="2" charset="-78"/>
                <a:cs typeface="Alexandria" pitchFamily="2" charset="-78"/>
              </a:rPr>
              <a:t>.</a:t>
            </a:r>
          </a:p>
          <a:p>
            <a:pPr indent="108000" algn="justLow" rtl="1">
              <a:lnSpc>
                <a:spcPct val="150000"/>
              </a:lnSpc>
              <a:spcAft>
                <a:spcPts val="600"/>
              </a:spcAft>
            </a:pPr>
            <a:r>
              <a:rPr lang="ar-EG" sz="1600" dirty="0">
                <a:latin typeface="Alexandria" pitchFamily="2" charset="-78"/>
                <a:cs typeface="Alexandria" pitchFamily="2" charset="-78"/>
              </a:rPr>
              <a:t>وقد تكونت إدارة الرأي العام كمؤسسة اجتماعية في أوروبا بعد الحرب العالمية الثانية، وتُعد بريطانيا موطن العلاقات العامة الأوروبية، حيث ظهرت أول صيغ خاصة بإدارة العلاقات العامة، وأعلنت وزارة البريد في بريطانيا ضرورة توضيح عملها للأوساط الاجتماعية.</a:t>
            </a:r>
            <a:endParaRPr lang="en-US" sz="1600" dirty="0">
              <a:latin typeface="Alexandria" pitchFamily="2" charset="-78"/>
              <a:cs typeface="Alexandria" pitchFamily="2" charset="-78"/>
            </a:endParaRPr>
          </a:p>
          <a:p>
            <a:pPr indent="108000" algn="justLow" rtl="1">
              <a:lnSpc>
                <a:spcPct val="150000"/>
              </a:lnSpc>
              <a:spcAft>
                <a:spcPts val="600"/>
              </a:spcAft>
            </a:pPr>
            <a:r>
              <a:rPr lang="ar-EG" sz="1600" dirty="0">
                <a:latin typeface="Alexandria" pitchFamily="2" charset="-78"/>
                <a:cs typeface="Alexandria" pitchFamily="2" charset="-78"/>
              </a:rPr>
              <a:t>بالإضافة إلى ذلك، فقد ظهرت العلاقات العامة كعلم ومادة دراسية في عام </a:t>
            </a:r>
            <a:r>
              <a:rPr lang="ar-EG" sz="1600" dirty="0" smtClean="0">
                <a:latin typeface="Alexandria" pitchFamily="2" charset="-78"/>
                <a:cs typeface="Alexandria" pitchFamily="2" charset="-78"/>
              </a:rPr>
              <a:t>1948م، عام </a:t>
            </a:r>
            <a:r>
              <a:rPr lang="ar-EG" sz="1600" dirty="0">
                <a:latin typeface="Alexandria" pitchFamily="2" charset="-78"/>
                <a:cs typeface="Alexandria" pitchFamily="2" charset="-78"/>
              </a:rPr>
              <a:t>تأسيس معهد العلاقات العامة البريطاني</a:t>
            </a:r>
            <a:r>
              <a:rPr lang="ar-EG"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62575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499179" y="500900"/>
            <a:ext cx="95785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692771"/>
          </a:xfrm>
          <a:prstGeom prst="rect">
            <a:avLst/>
          </a:prstGeom>
          <a:noFill/>
        </p:spPr>
        <p:txBody>
          <a:bodyPr wrap="square">
            <a:spAutoFit/>
          </a:bodyPr>
          <a:lstStyle/>
          <a:p>
            <a:pPr indent="108000" algn="justLow" rtl="1">
              <a:lnSpc>
                <a:spcPct val="150000"/>
              </a:lnSpc>
              <a:spcBef>
                <a:spcPts val="600"/>
              </a:spcBef>
            </a:pPr>
            <a:r>
              <a:rPr lang="ar-EG" b="1" dirty="0" smtClean="0">
                <a:latin typeface="Alexandria" pitchFamily="2" charset="-78"/>
                <a:cs typeface="Alexandria" pitchFamily="2" charset="-78"/>
              </a:rPr>
              <a:t>دوافع و</a:t>
            </a:r>
            <a:r>
              <a:rPr lang="ar-EG" b="1" dirty="0">
                <a:latin typeface="Alexandria" pitchFamily="2" charset="-78"/>
                <a:cs typeface="Alexandria" pitchFamily="2" charset="-78"/>
              </a:rPr>
              <a:t>أ</a:t>
            </a:r>
            <a:r>
              <a:rPr lang="ar-SA" b="1" dirty="0" smtClean="0">
                <a:latin typeface="Alexandria" pitchFamily="2" charset="-78"/>
                <a:cs typeface="Alexandria" pitchFamily="2" charset="-78"/>
              </a:rPr>
              <a:t>سباب </a:t>
            </a:r>
            <a:r>
              <a:rPr lang="ar-EG" b="1" dirty="0" smtClean="0">
                <a:latin typeface="Alexandria" pitchFamily="2" charset="-78"/>
                <a:cs typeface="Alexandria" pitchFamily="2" charset="-78"/>
              </a:rPr>
              <a:t>الاهتمام بالعلاقات العامة:</a:t>
            </a:r>
          </a:p>
          <a:p>
            <a:pPr indent="108000" algn="justLow" rtl="1">
              <a:lnSpc>
                <a:spcPct val="150000"/>
              </a:lnSpc>
              <a:spcBef>
                <a:spcPts val="600"/>
              </a:spcBef>
            </a:pPr>
            <a:r>
              <a:rPr lang="ar-EG" sz="1600" dirty="0" smtClean="0">
                <a:latin typeface="Alexandria" pitchFamily="2" charset="-78"/>
                <a:cs typeface="Alexandria" pitchFamily="2" charset="-78"/>
              </a:rPr>
              <a:t> أشار </a:t>
            </a:r>
            <a:r>
              <a:rPr lang="ar-EG" sz="1600" dirty="0">
                <a:latin typeface="Alexandria" pitchFamily="2" charset="-78"/>
                <a:cs typeface="Alexandria" pitchFamily="2" charset="-78"/>
              </a:rPr>
              <a:t>العلماء إلى أن هناك عددًا من الدوافع و</a:t>
            </a:r>
            <a:r>
              <a:rPr lang="ar-SA" sz="1600" dirty="0">
                <a:latin typeface="Alexandria" pitchFamily="2" charset="-78"/>
                <a:cs typeface="Alexandria" pitchFamily="2" charset="-78"/>
              </a:rPr>
              <a:t>الأسباب </a:t>
            </a:r>
            <a:r>
              <a:rPr lang="ar-EG" sz="1600" dirty="0">
                <a:latin typeface="Alexandria" pitchFamily="2" charset="-78"/>
                <a:cs typeface="Alexandria" pitchFamily="2" charset="-78"/>
              </a:rPr>
              <a:t>التي أدت إلى الاهتمام العلاقات العامة، منها: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6255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22979" y="500900"/>
            <a:ext cx="96674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95400" y="1392331"/>
            <a:ext cx="9105900" cy="4016484"/>
          </a:xfrm>
          <a:prstGeom prst="rect">
            <a:avLst/>
          </a:prstGeom>
          <a:noFill/>
        </p:spPr>
        <p:txBody>
          <a:bodyPr wrap="square" rtlCol="0">
            <a:spAutoFit/>
          </a:bodyPr>
          <a:lstStyle/>
          <a:p>
            <a:pPr lvl="0" indent="108000" algn="justLow" rtl="1">
              <a:lnSpc>
                <a:spcPct val="150000"/>
              </a:lnSpc>
              <a:spcAft>
                <a:spcPts val="600"/>
              </a:spcAft>
            </a:pPr>
            <a:r>
              <a:rPr lang="ar-EG" sz="1600" b="1" dirty="0" smtClean="0">
                <a:latin typeface="Alexandria" pitchFamily="2" charset="-78"/>
                <a:cs typeface="Alexandria" pitchFamily="2" charset="-78"/>
              </a:rPr>
              <a:t>- ظهور </a:t>
            </a:r>
            <a:r>
              <a:rPr lang="ar-EG" sz="1600" b="1" dirty="0">
                <a:latin typeface="Alexandria" pitchFamily="2" charset="-78"/>
                <a:cs typeface="Alexandria" pitchFamily="2" charset="-78"/>
              </a:rPr>
              <a:t>الأنظمة الديمقراطية:</a:t>
            </a:r>
            <a:r>
              <a:rPr lang="en-US" sz="1600" b="1" dirty="0">
                <a:latin typeface="Alexandria" pitchFamily="2" charset="-78"/>
                <a:cs typeface="Alexandria" pitchFamily="2" charset="-78"/>
              </a:rPr>
              <a:t> </a:t>
            </a:r>
            <a:endParaRPr lang="en-US" sz="1600" dirty="0">
              <a:latin typeface="Alexandria" pitchFamily="2" charset="-78"/>
              <a:cs typeface="Alexandria" pitchFamily="2" charset="-78"/>
            </a:endParaRPr>
          </a:p>
          <a:p>
            <a:pPr indent="108000" algn="justLow" rtl="1">
              <a:lnSpc>
                <a:spcPct val="150000"/>
              </a:lnSpc>
              <a:spcAft>
                <a:spcPts val="600"/>
              </a:spcAft>
            </a:pPr>
            <a:r>
              <a:rPr lang="ar-EG" sz="1600" dirty="0">
                <a:latin typeface="Alexandria" pitchFamily="2" charset="-78"/>
                <a:cs typeface="Alexandria" pitchFamily="2" charset="-78"/>
              </a:rPr>
              <a:t>أطلق عصر النهضة والإصلاح الديني في أوروبا حرية العقل الإنساني، وانتهي </a:t>
            </a:r>
            <a:r>
              <a:rPr lang="ar-EG" sz="1600" dirty="0" smtClean="0">
                <a:latin typeface="Alexandria" pitchFamily="2" charset="-78"/>
                <a:cs typeface="Alexandria" pitchFamily="2" charset="-78"/>
              </a:rPr>
              <a:t>عصـر </a:t>
            </a:r>
            <a:r>
              <a:rPr lang="ar-EG" sz="1600" dirty="0">
                <a:latin typeface="Alexandria" pitchFamily="2" charset="-78"/>
                <a:cs typeface="Alexandria" pitchFamily="2" charset="-78"/>
              </a:rPr>
              <a:t>القهر والاستعباد، مع بداية عصر جديد يحترم الإنسان وحقه في التعبير عن رأيه، وظهور الثورات القومية، والتطور </a:t>
            </a:r>
            <a:r>
              <a:rPr lang="ar-EG" sz="1600" dirty="0" smtClean="0">
                <a:latin typeface="Alexandria" pitchFamily="2" charset="-78"/>
                <a:cs typeface="Alexandria" pitchFamily="2" charset="-78"/>
              </a:rPr>
              <a:t>السـريع </a:t>
            </a:r>
            <a:r>
              <a:rPr lang="ar-EG" sz="1600" dirty="0">
                <a:latin typeface="Alexandria" pitchFamily="2" charset="-78"/>
                <a:cs typeface="Alexandria" pitchFamily="2" charset="-78"/>
              </a:rPr>
              <a:t>في التجارة الخارجية، كما ساعد انتشار القراءة والكتابة مع اختراع المطبعة على ظهور الطبقة الوسطى، </a:t>
            </a:r>
            <a:r>
              <a:rPr lang="ar-EG" sz="1600" dirty="0" smtClean="0">
                <a:latin typeface="Alexandria" pitchFamily="2" charset="-78"/>
                <a:cs typeface="Alexandria" pitchFamily="2" charset="-78"/>
              </a:rPr>
              <a:t>التي </a:t>
            </a:r>
            <a:r>
              <a:rPr lang="ar-EG" sz="1600" dirty="0">
                <a:latin typeface="Alexandria" pitchFamily="2" charset="-78"/>
                <a:cs typeface="Alexandria" pitchFamily="2" charset="-78"/>
              </a:rPr>
              <a:t>كان لها أهمية كبرى في الحكم، وبدأ الرأي العام يلعب دوره الحاسم في قيام الحكومات أو إسقاطها.</a:t>
            </a:r>
            <a:endParaRPr lang="en-US" sz="1600" dirty="0">
              <a:latin typeface="Alexandria" pitchFamily="2" charset="-78"/>
              <a:cs typeface="Alexandria" pitchFamily="2" charset="-78"/>
            </a:endParaRPr>
          </a:p>
          <a:p>
            <a:pPr lvl="0" indent="108000" algn="justLow" rtl="1">
              <a:lnSpc>
                <a:spcPct val="150000"/>
              </a:lnSpc>
              <a:spcAft>
                <a:spcPts val="600"/>
              </a:spcAft>
            </a:pPr>
            <a:r>
              <a:rPr lang="ar-EG" sz="1600" b="1" dirty="0" smtClean="0">
                <a:latin typeface="Alexandria" pitchFamily="2" charset="-78"/>
                <a:cs typeface="Alexandria" pitchFamily="2" charset="-78"/>
              </a:rPr>
              <a:t>- الإنتاج </a:t>
            </a:r>
            <a:r>
              <a:rPr lang="ar-EG" sz="1600" b="1" dirty="0">
                <a:latin typeface="Alexandria" pitchFamily="2" charset="-78"/>
                <a:cs typeface="Alexandria" pitchFamily="2" charset="-78"/>
              </a:rPr>
              <a:t>الكبير:</a:t>
            </a:r>
            <a:endParaRPr lang="en-US" sz="1600" dirty="0">
              <a:latin typeface="Alexandria" pitchFamily="2" charset="-78"/>
              <a:cs typeface="Alexandria" pitchFamily="2" charset="-78"/>
            </a:endParaRPr>
          </a:p>
          <a:p>
            <a:pPr indent="108000" algn="justLow" rtl="1">
              <a:lnSpc>
                <a:spcPct val="150000"/>
              </a:lnSpc>
              <a:spcAft>
                <a:spcPts val="600"/>
              </a:spcAft>
            </a:pPr>
            <a:r>
              <a:rPr lang="ar-EG" sz="1600" dirty="0">
                <a:latin typeface="Alexandria" pitchFamily="2" charset="-78"/>
                <a:cs typeface="Alexandria" pitchFamily="2" charset="-78"/>
              </a:rPr>
              <a:t>أدت الثورة الصناعية التي بدأت في أوائل القرن التاسع </a:t>
            </a:r>
            <a:r>
              <a:rPr lang="ar-EG" sz="1600" dirty="0" smtClean="0">
                <a:latin typeface="Alexandria" pitchFamily="2" charset="-78"/>
                <a:cs typeface="Alexandria" pitchFamily="2" charset="-78"/>
              </a:rPr>
              <a:t>عشـر إلى </a:t>
            </a:r>
            <a:r>
              <a:rPr lang="ar-EG" sz="1600" dirty="0">
                <a:latin typeface="Alexandria" pitchFamily="2" charset="-78"/>
                <a:cs typeface="Alexandria" pitchFamily="2" charset="-78"/>
              </a:rPr>
              <a:t>تطوير هائل في أدوات الإنتاج وأساليبه، وقامت الصناعات الضخمة، التي اجتذبت آلاف العمال وملايين المستهلكين، كما ترتب أيضًا على ظاهرة الإنتاج الكبير زيادة التخصص وتقسيم العمل إلى مراحل متعددة.</a:t>
            </a:r>
            <a:endParaRPr lang="en-US"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471943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95400" y="1277136"/>
            <a:ext cx="9105900" cy="4385816"/>
          </a:xfrm>
          <a:prstGeom prst="rect">
            <a:avLst/>
          </a:prstGeom>
          <a:noFill/>
        </p:spPr>
        <p:txBody>
          <a:bodyPr wrap="square" rtlCol="0">
            <a:spAutoFit/>
          </a:bodyPr>
          <a:lstStyle/>
          <a:p>
            <a:pPr lvl="0" indent="108000" algn="justLow" rtl="1">
              <a:lnSpc>
                <a:spcPct val="150000"/>
              </a:lnSpc>
              <a:spcAft>
                <a:spcPts val="600"/>
              </a:spcAft>
            </a:pPr>
            <a:r>
              <a:rPr lang="ar-EG" sz="1600" b="1" dirty="0" smtClean="0">
                <a:latin typeface="Alexandria" pitchFamily="2" charset="-78"/>
                <a:cs typeface="Alexandria" pitchFamily="2" charset="-78"/>
              </a:rPr>
              <a:t>- تطور </a:t>
            </a:r>
            <a:r>
              <a:rPr lang="ar-EG" sz="1600" b="1" dirty="0">
                <a:latin typeface="Alexandria" pitchFamily="2" charset="-78"/>
                <a:cs typeface="Alexandria" pitchFamily="2" charset="-78"/>
              </a:rPr>
              <a:t>وسائل الاتصال الجماهيري:</a:t>
            </a:r>
            <a:r>
              <a:rPr lang="en-US" sz="1600" b="1" dirty="0">
                <a:latin typeface="Alexandria" pitchFamily="2" charset="-78"/>
                <a:cs typeface="Alexandria" pitchFamily="2" charset="-78"/>
              </a:rPr>
              <a:t> </a:t>
            </a:r>
            <a:endParaRPr lang="en-US" sz="1600" dirty="0">
              <a:latin typeface="Alexandria" pitchFamily="2" charset="-78"/>
              <a:cs typeface="Alexandria" pitchFamily="2" charset="-78"/>
            </a:endParaRPr>
          </a:p>
          <a:p>
            <a:pPr indent="108000" algn="justLow" rtl="1">
              <a:lnSpc>
                <a:spcPct val="150000"/>
              </a:lnSpc>
              <a:spcAft>
                <a:spcPts val="600"/>
              </a:spcAft>
            </a:pPr>
            <a:r>
              <a:rPr lang="ar-EG" sz="1600" dirty="0">
                <a:latin typeface="Alexandria" pitchFamily="2" charset="-78"/>
                <a:cs typeface="Alexandria" pitchFamily="2" charset="-78"/>
              </a:rPr>
              <a:t>فقد عرف العالم </a:t>
            </a:r>
            <a:r>
              <a:rPr lang="ar-EG" sz="1600" dirty="0" smtClean="0">
                <a:latin typeface="Alexandria" pitchFamily="2" charset="-78"/>
                <a:cs typeface="Alexandria" pitchFamily="2" charset="-78"/>
              </a:rPr>
              <a:t>الراديو في </a:t>
            </a:r>
            <a:r>
              <a:rPr lang="ar-EG" sz="1600" dirty="0">
                <a:latin typeface="Alexandria" pitchFamily="2" charset="-78"/>
                <a:cs typeface="Alexandria" pitchFamily="2" charset="-78"/>
              </a:rPr>
              <a:t>العشرينيات، وانتشر في الثلاثينيات، وظهر التليفزيون أعقاب الحرب الثانية، وبدأ انتشاره الواسع في الخمسينيات </a:t>
            </a:r>
            <a:r>
              <a:rPr lang="ar-EG" sz="1600" dirty="0" smtClean="0">
                <a:latin typeface="Alexandria" pitchFamily="2" charset="-78"/>
                <a:cs typeface="Alexandria" pitchFamily="2" charset="-78"/>
              </a:rPr>
              <a:t>والستينيات، </a:t>
            </a:r>
            <a:r>
              <a:rPr lang="ar-EG" sz="1600" dirty="0">
                <a:latin typeface="Alexandria" pitchFamily="2" charset="-78"/>
                <a:cs typeface="Alexandria" pitchFamily="2" charset="-78"/>
              </a:rPr>
              <a:t>بعد أن كان الإرسال باللونين الأسود والأبيض فقط، </a:t>
            </a:r>
            <a:r>
              <a:rPr lang="ar-EG" sz="1600" dirty="0" smtClean="0">
                <a:latin typeface="Alexandria" pitchFamily="2" charset="-78"/>
                <a:cs typeface="Alexandria" pitchFamily="2" charset="-78"/>
              </a:rPr>
              <a:t>وأصبح </a:t>
            </a:r>
            <a:r>
              <a:rPr lang="ar-EG" sz="1600" dirty="0">
                <a:latin typeface="Alexandria" pitchFamily="2" charset="-78"/>
                <a:cs typeface="Alexandria" pitchFamily="2" charset="-78"/>
              </a:rPr>
              <a:t>العالم الآن يشاهد الصور على التليفزيون بألوانها المتعددة، أما الصحافة فقد تطورت بعد اختراع الطباعة، في منتصف القرن الخامس </a:t>
            </a:r>
            <a:r>
              <a:rPr lang="ar-EG" sz="1600" dirty="0" smtClean="0">
                <a:latin typeface="Alexandria" pitchFamily="2" charset="-78"/>
                <a:cs typeface="Alexandria" pitchFamily="2" charset="-78"/>
              </a:rPr>
              <a:t>عشـر، وتطورت </a:t>
            </a:r>
            <a:r>
              <a:rPr lang="ar-EG" sz="1600" dirty="0">
                <a:latin typeface="Alexandria" pitchFamily="2" charset="-78"/>
                <a:cs typeface="Alexandria" pitchFamily="2" charset="-78"/>
              </a:rPr>
              <a:t>تدريجيًّا حتى كان القرن </a:t>
            </a:r>
            <a:r>
              <a:rPr lang="ar-EG" sz="1600" dirty="0" smtClean="0">
                <a:latin typeface="Alexandria" pitchFamily="2" charset="-78"/>
                <a:cs typeface="Alexandria" pitchFamily="2" charset="-78"/>
              </a:rPr>
              <a:t>العشـرين فأصبحت </a:t>
            </a:r>
            <a:r>
              <a:rPr lang="ar-EG" sz="1600" dirty="0">
                <a:latin typeface="Alexandria" pitchFamily="2" charset="-78"/>
                <a:cs typeface="Alexandria" pitchFamily="2" charset="-78"/>
              </a:rPr>
              <a:t>الصحف تُطبع بملايين النسخ في ساعات </a:t>
            </a:r>
            <a:r>
              <a:rPr lang="ar-EG" sz="1600" dirty="0" smtClean="0">
                <a:latin typeface="Alexandria" pitchFamily="2" charset="-78"/>
                <a:cs typeface="Alexandria" pitchFamily="2" charset="-78"/>
              </a:rPr>
              <a:t>قليلة، وظهرت بعد ذلك الصحف الإلكترونية.</a:t>
            </a:r>
            <a:endParaRPr lang="en-US" sz="1600" dirty="0">
              <a:latin typeface="Alexandria" pitchFamily="2" charset="-78"/>
              <a:cs typeface="Alexandria" pitchFamily="2" charset="-78"/>
            </a:endParaRPr>
          </a:p>
          <a:p>
            <a:pPr lvl="0" indent="108000" algn="justLow" rtl="1">
              <a:lnSpc>
                <a:spcPct val="150000"/>
              </a:lnSpc>
              <a:spcAft>
                <a:spcPts val="600"/>
              </a:spcAft>
            </a:pPr>
            <a:r>
              <a:rPr lang="ar-EG" sz="1600" b="1" dirty="0" smtClean="0">
                <a:latin typeface="Alexandria" pitchFamily="2" charset="-78"/>
                <a:cs typeface="Alexandria" pitchFamily="2" charset="-78"/>
              </a:rPr>
              <a:t>- الانفجار </a:t>
            </a:r>
            <a:r>
              <a:rPr lang="ar-EG" sz="1600" b="1" dirty="0">
                <a:latin typeface="Alexandria" pitchFamily="2" charset="-78"/>
                <a:cs typeface="Alexandria" pitchFamily="2" charset="-78"/>
              </a:rPr>
              <a:t>السكاني</a:t>
            </a:r>
            <a:r>
              <a:rPr lang="en-US" sz="1600" b="1" dirty="0">
                <a:latin typeface="Alexandria" pitchFamily="2" charset="-78"/>
                <a:cs typeface="Alexandria" pitchFamily="2" charset="-78"/>
              </a:rPr>
              <a:t>:</a:t>
            </a:r>
            <a:endParaRPr lang="en-US" sz="1600" dirty="0">
              <a:latin typeface="Alexandria" pitchFamily="2" charset="-78"/>
              <a:cs typeface="Alexandria" pitchFamily="2" charset="-78"/>
            </a:endParaRPr>
          </a:p>
          <a:p>
            <a:pPr indent="108000" algn="justLow" rtl="1">
              <a:lnSpc>
                <a:spcPct val="150000"/>
              </a:lnSpc>
              <a:spcAft>
                <a:spcPts val="600"/>
              </a:spcAft>
            </a:pPr>
            <a:r>
              <a:rPr lang="ar-EG" sz="1600" dirty="0">
                <a:latin typeface="Alexandria" pitchFamily="2" charset="-78"/>
                <a:cs typeface="Alexandria" pitchFamily="2" charset="-78"/>
              </a:rPr>
              <a:t>تزايد سكان العالم </a:t>
            </a:r>
            <a:r>
              <a:rPr lang="ar-EG" sz="1600" dirty="0" smtClean="0">
                <a:latin typeface="Alexandria" pitchFamily="2" charset="-78"/>
                <a:cs typeface="Alexandria" pitchFamily="2" charset="-78"/>
              </a:rPr>
              <a:t>في القرن الماضي </a:t>
            </a:r>
            <a:r>
              <a:rPr lang="ar-EG" sz="1600" dirty="0">
                <a:latin typeface="Alexandria" pitchFamily="2" charset="-78"/>
                <a:cs typeface="Alexandria" pitchFamily="2" charset="-78"/>
              </a:rPr>
              <a:t>بشكل لم يسبق له مثيل، وقد أدى ذلك إلى وجود مشكلة الغذاء، وضغوطًا عصبية ونفسية نتيجة التزاحم الشديد، مما تسبب في الإحباط وسوء الفهم للمواقف والأحداث، مما تسبب في حدوث الأزمات </a:t>
            </a:r>
            <a:r>
              <a:rPr lang="ar-EG" sz="1600" dirty="0" smtClean="0">
                <a:latin typeface="Alexandria" pitchFamily="2" charset="-78"/>
                <a:cs typeface="Alexandria" pitchFamily="2" charset="-78"/>
              </a:rPr>
              <a:t>والاضرابات</a:t>
            </a:r>
            <a:r>
              <a:rPr lang="ar-EG" sz="1600" dirty="0">
                <a:latin typeface="Alexandria" pitchFamily="2" charset="-78"/>
                <a:cs typeface="Alexandria" pitchFamily="2" charset="-78"/>
              </a:rPr>
              <a:t>،</a:t>
            </a:r>
            <a:r>
              <a:rPr lang="ar-EG" sz="1600" dirty="0" smtClean="0">
                <a:latin typeface="Alexandria" pitchFamily="2" charset="-78"/>
                <a:cs typeface="Alexandria" pitchFamily="2" charset="-78"/>
              </a:rPr>
              <a:t> </a:t>
            </a:r>
            <a:r>
              <a:rPr lang="ar-EG" sz="1600" dirty="0">
                <a:latin typeface="Alexandria" pitchFamily="2" charset="-78"/>
                <a:cs typeface="Alexandria" pitchFamily="2" charset="-78"/>
              </a:rPr>
              <a:t>وكان أيضًا من نتائج الانفجار السكاني تزايد العبء على الحكومات </a:t>
            </a:r>
            <a:r>
              <a:rPr lang="ar-EG" sz="1200" dirty="0">
                <a:latin typeface="Alexandria" pitchFamily="2" charset="-78"/>
                <a:cs typeface="Alexandria" pitchFamily="2" charset="-78"/>
              </a:rPr>
              <a:t>(</a:t>
            </a:r>
            <a:r>
              <a:rPr lang="ar-JO" sz="1200" dirty="0">
                <a:latin typeface="Alexandria" pitchFamily="2" charset="-78"/>
                <a:cs typeface="Alexandria" pitchFamily="2" charset="-78"/>
              </a:rPr>
              <a:t>علي عجوة</a:t>
            </a:r>
            <a:r>
              <a:rPr lang="ar-EG" sz="1200" dirty="0">
                <a:latin typeface="Alexandria" pitchFamily="2" charset="-78"/>
                <a:cs typeface="Alexandria" pitchFamily="2" charset="-78"/>
              </a:rPr>
              <a:t>، 2008)</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359021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35679" y="500900"/>
            <a:ext cx="9603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95400" y="1740780"/>
            <a:ext cx="9105900" cy="3062377"/>
          </a:xfrm>
          <a:prstGeom prst="rect">
            <a:avLst/>
          </a:prstGeom>
          <a:noFill/>
        </p:spPr>
        <p:txBody>
          <a:bodyPr wrap="square" rtlCol="0">
            <a:spAutoFit/>
          </a:bodyPr>
          <a:lstStyle/>
          <a:p>
            <a:pPr lvl="0" indent="108000" algn="justLow" rtl="1">
              <a:lnSpc>
                <a:spcPct val="150000"/>
              </a:lnSpc>
              <a:spcAft>
                <a:spcPts val="600"/>
              </a:spcAft>
            </a:pPr>
            <a:r>
              <a:rPr lang="ar-EG" sz="1600" dirty="0" smtClean="0">
                <a:latin typeface="Alexandria" pitchFamily="2" charset="-78"/>
                <a:cs typeface="Alexandria" pitchFamily="2" charset="-78"/>
              </a:rPr>
              <a:t>فضلًا عن ذلك، فإن هناك عددًا من الأسباب والعوامل الأخرى التي أدت إلى الاهتمام بالعلاقات العامة، منها:</a:t>
            </a:r>
          </a:p>
          <a:p>
            <a:pPr lvl="0" indent="108000" algn="justLow" rtl="1">
              <a:lnSpc>
                <a:spcPct val="150000"/>
              </a:lnSpc>
              <a:spcAft>
                <a:spcPts val="600"/>
              </a:spcAft>
            </a:pPr>
            <a:r>
              <a:rPr lang="ar-EG" sz="1600" dirty="0">
                <a:latin typeface="Alexandria" pitchFamily="2" charset="-78"/>
                <a:cs typeface="Alexandria" pitchFamily="2" charset="-78"/>
              </a:rPr>
              <a:t>-</a:t>
            </a: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ضرورة </a:t>
            </a:r>
            <a:r>
              <a:rPr lang="ar-SA" sz="1600" dirty="0">
                <a:latin typeface="Alexandria" pitchFamily="2" charset="-78"/>
                <a:cs typeface="Alexandria" pitchFamily="2" charset="-78"/>
              </a:rPr>
              <a:t>الترويج والتسويق للمنتجات (السلع والخدمات والأفكار).</a:t>
            </a:r>
            <a:endParaRPr lang="en-US" sz="1600" dirty="0">
              <a:latin typeface="Alexandria" pitchFamily="2" charset="-78"/>
              <a:cs typeface="Alexandria" pitchFamily="2" charset="-78"/>
            </a:endParaRPr>
          </a:p>
          <a:p>
            <a:pPr lvl="0" indent="108000" algn="justLow" rtl="1">
              <a:lnSpc>
                <a:spcPct val="150000"/>
              </a:lnSpc>
              <a:spcAft>
                <a:spcPts val="600"/>
              </a:spcAft>
            </a:pP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ضمان </a:t>
            </a:r>
            <a:r>
              <a:rPr lang="ar-SA" sz="1600" dirty="0">
                <a:latin typeface="Alexandria" pitchFamily="2" charset="-78"/>
                <a:cs typeface="Alexandria" pitchFamily="2" charset="-78"/>
              </a:rPr>
              <a:t>وصول المعلومات الصحيحة والدقيقة عن المنظمات والمؤسسات للجمهور.</a:t>
            </a:r>
            <a:endParaRPr lang="en-US" sz="1600" dirty="0">
              <a:latin typeface="Alexandria" pitchFamily="2" charset="-78"/>
              <a:cs typeface="Alexandria" pitchFamily="2" charset="-78"/>
            </a:endParaRPr>
          </a:p>
          <a:p>
            <a:pPr lvl="0" indent="108000" algn="justLow" rtl="1">
              <a:lnSpc>
                <a:spcPct val="150000"/>
              </a:lnSpc>
              <a:spcAft>
                <a:spcPts val="600"/>
              </a:spcAft>
            </a:pP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الحاجة </a:t>
            </a:r>
            <a:r>
              <a:rPr lang="ar-SA" sz="1600" dirty="0">
                <a:latin typeface="Alexandria" pitchFamily="2" charset="-78"/>
                <a:cs typeface="Alexandria" pitchFamily="2" charset="-78"/>
              </a:rPr>
              <a:t>لتصحيح المعلومات الخاطئة عن المنظمات والمؤسسات لدى الجمهور أو العملاء.</a:t>
            </a:r>
            <a:endParaRPr lang="en-US" sz="1600" dirty="0">
              <a:latin typeface="Alexandria" pitchFamily="2" charset="-78"/>
              <a:cs typeface="Alexandria" pitchFamily="2" charset="-78"/>
            </a:endParaRPr>
          </a:p>
          <a:p>
            <a:pPr lvl="0" indent="108000" algn="justLow" rtl="1">
              <a:lnSpc>
                <a:spcPct val="150000"/>
              </a:lnSpc>
              <a:spcAft>
                <a:spcPts val="600"/>
              </a:spcAft>
            </a:pP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تنوع </a:t>
            </a:r>
            <a:r>
              <a:rPr lang="ar-SA" sz="1600" dirty="0">
                <a:latin typeface="Alexandria" pitchFamily="2" charset="-78"/>
                <a:cs typeface="Alexandria" pitchFamily="2" charset="-78"/>
              </a:rPr>
              <a:t>طرق استهلاك المستهلكين</a:t>
            </a:r>
            <a:r>
              <a:rPr lang="ar-EG" sz="1600" dirty="0">
                <a:latin typeface="Alexandria" pitchFamily="2" charset="-78"/>
                <a:cs typeface="Alexandria" pitchFamily="2" charset="-78"/>
              </a:rPr>
              <a:t>، واختلاف ميولهم، </a:t>
            </a:r>
            <a:r>
              <a:rPr lang="ar-SA" sz="1600" dirty="0">
                <a:latin typeface="Alexandria" pitchFamily="2" charset="-78"/>
                <a:cs typeface="Alexandria" pitchFamily="2" charset="-78"/>
              </a:rPr>
              <a:t>و</a:t>
            </a:r>
            <a:r>
              <a:rPr lang="ar-EG" sz="1600" dirty="0">
                <a:latin typeface="Alexandria" pitchFamily="2" charset="-78"/>
                <a:cs typeface="Alexandria" pitchFamily="2" charset="-78"/>
              </a:rPr>
              <a:t>تعدد حاجاتهم ورغباتهم. </a:t>
            </a:r>
            <a:endParaRPr lang="ar-EG" sz="1600" dirty="0" smtClean="0">
              <a:latin typeface="Alexandria" pitchFamily="2" charset="-78"/>
              <a:cs typeface="Alexandria" pitchFamily="2" charset="-78"/>
            </a:endParaRPr>
          </a:p>
          <a:p>
            <a:pPr lvl="0" indent="108000" algn="justLow" rtl="1">
              <a:lnSpc>
                <a:spcPct val="150000"/>
              </a:lnSpc>
              <a:spcAft>
                <a:spcPts val="600"/>
              </a:spcAft>
            </a:pPr>
            <a:endParaRPr lang="en-US"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068770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5038937"/>
            <a:ext cx="4747323" cy="1184940"/>
          </a:xfrm>
          <a:prstGeom prst="rect">
            <a:avLst/>
          </a:prstGeom>
          <a:noFill/>
        </p:spPr>
        <p:txBody>
          <a:bodyPr wrap="square">
            <a:spAutoFit/>
          </a:bodyPr>
          <a:lstStyle/>
          <a:p>
            <a:pPr algn="justLow" rtl="1"/>
            <a:r>
              <a:rPr lang="ar-EG" b="1" dirty="0">
                <a:latin typeface="Alexandria" pitchFamily="2" charset="-78"/>
                <a:cs typeface="Alexandria" pitchFamily="2" charset="-78"/>
              </a:rPr>
              <a:t>الرواد الأوائل للعلاقات العامة</a:t>
            </a:r>
            <a:r>
              <a:rPr lang="ar-EG" b="1" dirty="0" smtClean="0">
                <a:latin typeface="Alexandria" pitchFamily="2" charset="-78"/>
                <a:cs typeface="Alexandria" pitchFamily="2" charset="-78"/>
              </a:rPr>
              <a:t>:</a:t>
            </a:r>
          </a:p>
          <a:p>
            <a:pPr indent="108000" algn="justLow" rtl="1">
              <a:spcBef>
                <a:spcPts val="600"/>
              </a:spcBef>
            </a:pPr>
            <a:r>
              <a:rPr lang="ar-EG" sz="1600" dirty="0" smtClean="0">
                <a:latin typeface="Alexandria" pitchFamily="2" charset="-78"/>
                <a:cs typeface="Alexandria" pitchFamily="2" charset="-78"/>
              </a:rPr>
              <a:t>هناك العديد من الباحثين والممارسين للعلاقات العامة، الذين قدموا الكثير للتعريف بها وقواعدها ووظائفها وتقنينها، منهم:</a:t>
            </a:r>
            <a:endParaRPr lang="en-US"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81379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58294" y="1277345"/>
            <a:ext cx="8150592" cy="4724370"/>
          </a:xfrm>
          <a:prstGeom prst="rect">
            <a:avLst/>
          </a:prstGeom>
          <a:noFill/>
        </p:spPr>
        <p:txBody>
          <a:bodyPr wrap="square" rtlCol="0">
            <a:spAutoFit/>
          </a:bodyPr>
          <a:lstStyle/>
          <a:p>
            <a:pPr indent="108000" algn="justLow" rtl="1">
              <a:lnSpc>
                <a:spcPct val="150000"/>
              </a:lnSpc>
              <a:spcAft>
                <a:spcPts val="600"/>
              </a:spcAft>
            </a:pPr>
            <a:r>
              <a:rPr lang="ar-EG" sz="1600" b="1" dirty="0">
                <a:latin typeface="Alexandria" pitchFamily="2" charset="-78"/>
                <a:cs typeface="Alexandria" pitchFamily="2" charset="-78"/>
              </a:rPr>
              <a:t>- </a:t>
            </a:r>
            <a:r>
              <a:rPr lang="ar-SA" b="1" dirty="0">
                <a:latin typeface="Alexandria" pitchFamily="2" charset="-78"/>
                <a:cs typeface="Alexandria" pitchFamily="2" charset="-78"/>
              </a:rPr>
              <a:t>"إيفي لي" </a:t>
            </a:r>
            <a:r>
              <a:rPr lang="en-US" b="1" dirty="0">
                <a:latin typeface="Alexandria" pitchFamily="2" charset="-78"/>
                <a:cs typeface="Alexandria" pitchFamily="2" charset="-78"/>
              </a:rPr>
              <a:t>(Ivy Lee)</a:t>
            </a:r>
            <a:r>
              <a:rPr lang="ar-EG" b="1" dirty="0">
                <a:latin typeface="Alexandria" pitchFamily="2" charset="-78"/>
                <a:cs typeface="Alexandria" pitchFamily="2" charset="-78"/>
              </a:rPr>
              <a:t>:</a:t>
            </a:r>
            <a:r>
              <a:rPr lang="ar-EG" dirty="0">
                <a:latin typeface="Alexandria" pitchFamily="2" charset="-78"/>
                <a:cs typeface="Alexandria" pitchFamily="2" charset="-78"/>
              </a:rPr>
              <a:t>  </a:t>
            </a:r>
            <a:r>
              <a:rPr lang="en-US" dirty="0">
                <a:latin typeface="Alexandria" pitchFamily="2" charset="-78"/>
                <a:cs typeface="Alexandria" pitchFamily="2" charset="-78"/>
              </a:rPr>
              <a:t> </a:t>
            </a:r>
          </a:p>
          <a:p>
            <a:pPr indent="108000" algn="justLow" rtl="1">
              <a:lnSpc>
                <a:spcPct val="150000"/>
              </a:lnSpc>
              <a:spcAft>
                <a:spcPts val="600"/>
              </a:spcAft>
            </a:pPr>
            <a:r>
              <a:rPr lang="ar-EG" sz="1600" dirty="0">
                <a:latin typeface="Alexandria" pitchFamily="2" charset="-78"/>
                <a:cs typeface="Alexandria" pitchFamily="2" charset="-78"/>
              </a:rPr>
              <a:t>لا يجوز ـ عند دراسة نشأة العلاقات العامة وتطورها ـ أن ننسى اسم أبي العلاقات العامة في </a:t>
            </a:r>
            <a:r>
              <a:rPr lang="ar-EG" sz="1600" dirty="0" smtClean="0">
                <a:latin typeface="Alexandria" pitchFamily="2" charset="-78"/>
                <a:cs typeface="Alexandria" pitchFamily="2" charset="-78"/>
              </a:rPr>
              <a:t>العصـر الحديث </a:t>
            </a:r>
            <a:r>
              <a:rPr lang="ar-EG" sz="1600" dirty="0">
                <a:latin typeface="Alexandria" pitchFamily="2" charset="-78"/>
                <a:cs typeface="Alexandria" pitchFamily="2" charset="-78"/>
              </a:rPr>
              <a:t>"إيفي لي"؛ فهو أول من كشف عن العلاقة المتبادلة بين المنشورات الإيجابية في الصحافة حول فرد أو مؤسسة ما وبين إنجازاتها ونجاحاتها، وقد بدأ "إيفي لي" ممارسة مهنة الصحافة في عام 1903م، بعد أن أسس وكالة خاصة به، وفي عام 1906م قدم إعلان المبادئ، الذي أضحت موضوعاته تشكل أسس العلاقات العامة المعاصرة، وقد كان هو من أوائل من استخدم تعبير "العلاقات العامة".</a:t>
            </a:r>
            <a:endParaRPr lang="en-US" sz="1600" dirty="0">
              <a:latin typeface="Alexandria" pitchFamily="2" charset="-78"/>
              <a:cs typeface="Alexandria" pitchFamily="2" charset="-78"/>
            </a:endParaRPr>
          </a:p>
          <a:p>
            <a:pPr indent="108000" algn="justLow" rtl="1">
              <a:lnSpc>
                <a:spcPct val="150000"/>
              </a:lnSpc>
              <a:spcAft>
                <a:spcPts val="600"/>
              </a:spcAft>
            </a:pPr>
            <a:r>
              <a:rPr lang="ar-SA" sz="1600" dirty="0">
                <a:latin typeface="Alexandria" pitchFamily="2" charset="-78"/>
                <a:cs typeface="Alexandria" pitchFamily="2" charset="-78"/>
              </a:rPr>
              <a:t>وقد </a:t>
            </a:r>
            <a:r>
              <a:rPr lang="ar-EG" sz="1600" dirty="0">
                <a:latin typeface="Alexandria" pitchFamily="2" charset="-78"/>
                <a:cs typeface="Alexandria" pitchFamily="2" charset="-78"/>
              </a:rPr>
              <a:t>استحق "إيفي لي" لقب أبي العلاقات العامة، بعد أن وضع كتيرًا من مبادئها، خلال رحلته مع المهنة، التي بدأت مع مطلع القرن الماضي، حتى وفاته في عام 1934م، وظل "إيفي لي" يستخدم عبارات مثل: مستشار النشـر، وخبير النشـر، ومدير النشـر، ومهنه النشر حتى عام 1921م، حيث </a:t>
            </a:r>
            <a:r>
              <a:rPr lang="ar-EG" sz="1600" dirty="0" smtClean="0">
                <a:latin typeface="Alexandria" pitchFamily="2" charset="-78"/>
                <a:cs typeface="Alexandria" pitchFamily="2" charset="-78"/>
              </a:rPr>
              <a:t>استُخدم </a:t>
            </a:r>
            <a:r>
              <a:rPr lang="ar-EG" sz="1600" dirty="0">
                <a:latin typeface="Alexandria" pitchFamily="2" charset="-78"/>
                <a:cs typeface="Alexandria" pitchFamily="2" charset="-78"/>
              </a:rPr>
              <a:t>للمرة الأولى تعبير العلاقات العامة، في </a:t>
            </a:r>
            <a:r>
              <a:rPr lang="ar-EG" sz="1600" dirty="0" smtClean="0">
                <a:latin typeface="Alexandria" pitchFamily="2" charset="-78"/>
                <a:cs typeface="Alexandria" pitchFamily="2" charset="-78"/>
              </a:rPr>
              <a:t>النشـرة </a:t>
            </a:r>
            <a:r>
              <a:rPr lang="ar-EG" sz="1600" dirty="0">
                <a:latin typeface="Alexandria" pitchFamily="2" charset="-78"/>
                <a:cs typeface="Alexandria" pitchFamily="2" charset="-78"/>
              </a:rPr>
              <a:t>التي أصدرها مع مساعديه، في ذلك العام، تحت عنوان "العلاقات </a:t>
            </a:r>
            <a:r>
              <a:rPr lang="ar-EG" sz="1600" dirty="0" smtClean="0">
                <a:latin typeface="Alexandria" pitchFamily="2" charset="-78"/>
                <a:cs typeface="Alexandria" pitchFamily="2" charset="-78"/>
              </a:rPr>
              <a:t>العامة".</a:t>
            </a:r>
            <a:endParaRPr lang="en-US" sz="1600" dirty="0">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645271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518973"/>
            <a:ext cx="8417320" cy="3862596"/>
          </a:xfrm>
          <a:prstGeom prst="rect">
            <a:avLst/>
          </a:prstGeom>
          <a:noFill/>
        </p:spPr>
        <p:txBody>
          <a:bodyPr wrap="square" rtlCol="0">
            <a:spAutoFit/>
          </a:bodyPr>
          <a:lstStyle/>
          <a:p>
            <a:pPr indent="108000" algn="justLow" rtl="1">
              <a:lnSpc>
                <a:spcPct val="150000"/>
              </a:lnSpc>
              <a:spcAft>
                <a:spcPts val="600"/>
              </a:spcAft>
            </a:pPr>
            <a:r>
              <a:rPr lang="ar-EG" sz="1600" dirty="0">
                <a:latin typeface="Alexandria" pitchFamily="2" charset="-78"/>
                <a:cs typeface="Alexandria" pitchFamily="2" charset="-78"/>
              </a:rPr>
              <a:t> وأدرك "إيفي لي" أن </a:t>
            </a:r>
            <a:r>
              <a:rPr lang="ar-EG" sz="1600" dirty="0" smtClean="0">
                <a:latin typeface="Alexandria" pitchFamily="2" charset="-78"/>
                <a:cs typeface="Alexandria" pitchFamily="2" charset="-78"/>
              </a:rPr>
              <a:t>النشـر وحده </a:t>
            </a:r>
            <a:r>
              <a:rPr lang="ar-EG" sz="1600" dirty="0">
                <a:latin typeface="Alexandria" pitchFamily="2" charset="-78"/>
                <a:cs typeface="Alexandria" pitchFamily="2" charset="-78"/>
              </a:rPr>
              <a:t>لا يكفي لكسب تأييد الجماهير، وأن القول الجميل لابد أن يُدعم بالفعل الجميل. وقد أكد مرارًا على أهمية العنصر الإنساني، ونصح رجال الأعمال </a:t>
            </a:r>
            <a:r>
              <a:rPr lang="ar-EG" sz="1600" dirty="0" smtClean="0">
                <a:latin typeface="Alexandria" pitchFamily="2" charset="-78"/>
                <a:cs typeface="Alexandria" pitchFamily="2" charset="-78"/>
              </a:rPr>
              <a:t>بضـرورة </a:t>
            </a:r>
            <a:r>
              <a:rPr lang="ar-EG" sz="1600" dirty="0">
                <a:latin typeface="Alexandria" pitchFamily="2" charset="-78"/>
                <a:cs typeface="Alexandria" pitchFamily="2" charset="-78"/>
              </a:rPr>
              <a:t>إعلان أهدافهم، وتحديد سياستهم، مخاطبين الجماهير مباشرة دون وساطة، وكانت من وجهة نظره أنه لا يكفي أن تفعل </a:t>
            </a:r>
            <a:r>
              <a:rPr lang="ar-EG" sz="1600" dirty="0" smtClean="0">
                <a:latin typeface="Alexandria" pitchFamily="2" charset="-78"/>
                <a:cs typeface="Alexandria" pitchFamily="2" charset="-78"/>
              </a:rPr>
              <a:t>الخير، </a:t>
            </a:r>
            <a:r>
              <a:rPr lang="ar-EG" sz="1600" dirty="0">
                <a:latin typeface="Alexandria" pitchFamily="2" charset="-78"/>
                <a:cs typeface="Alexandria" pitchFamily="2" charset="-78"/>
              </a:rPr>
              <a:t>ولكن لابد أن يعلم الناس ما تفعله من خير، كما أن الصورة الإنسانية لا تُحقق لأي فرد إلا من خلال مشاركته الاجتماعية.</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indent="108000" algn="justLow" rtl="1">
              <a:lnSpc>
                <a:spcPct val="150000"/>
              </a:lnSpc>
              <a:spcAft>
                <a:spcPts val="600"/>
              </a:spcAft>
            </a:pPr>
            <a:r>
              <a:rPr lang="ar-SA" sz="1600" dirty="0">
                <a:latin typeface="Alexandria" pitchFamily="2" charset="-78"/>
                <a:cs typeface="Alexandria" pitchFamily="2" charset="-78"/>
              </a:rPr>
              <a:t>و</a:t>
            </a:r>
            <a:r>
              <a:rPr lang="ar-EG" sz="1600" dirty="0">
                <a:latin typeface="Alexandria" pitchFamily="2" charset="-78"/>
                <a:cs typeface="Alexandria" pitchFamily="2" charset="-78"/>
              </a:rPr>
              <a:t>قد وضع "إيفي لي" مبادئ التعامل بين الإدارات أو مكاتب العلاقات العامة والصحافة، فيما أسماه بإعلان المبادئ. وفي عام 1906م تولى "إيفي لي" منصب المدير العام المساعد لشـركة بنسلفانيا للسكك </a:t>
            </a:r>
            <a:r>
              <a:rPr lang="ar-EG" sz="1600" dirty="0" smtClean="0">
                <a:latin typeface="Alexandria" pitchFamily="2" charset="-78"/>
                <a:cs typeface="Alexandria" pitchFamily="2" charset="-78"/>
              </a:rPr>
              <a:t>الحديدية، </a:t>
            </a:r>
            <a:r>
              <a:rPr lang="ar-EG" sz="1600" dirty="0">
                <a:latin typeface="Alexandria" pitchFamily="2" charset="-78"/>
                <a:cs typeface="Alexandria" pitchFamily="2" charset="-78"/>
              </a:rPr>
              <a:t>وفي عام 1919م أنشأ مكتبًا استشاريًّا، وظل هذا المكتب يحمل اسمه بعد وفاته حتى عام 1961م، وأكمل ابنه عمله في المكتب، ولم </a:t>
            </a:r>
            <a:r>
              <a:rPr lang="ar-EG" sz="1600" dirty="0" smtClean="0">
                <a:latin typeface="Alexandria" pitchFamily="2" charset="-78"/>
                <a:cs typeface="Alexandria" pitchFamily="2" charset="-78"/>
              </a:rPr>
              <a:t>يقتصـر </a:t>
            </a:r>
            <a:r>
              <a:rPr lang="ar-EG" sz="1600" dirty="0">
                <a:latin typeface="Alexandria" pitchFamily="2" charset="-78"/>
                <a:cs typeface="Alexandria" pitchFamily="2" charset="-78"/>
              </a:rPr>
              <a:t>نشاط "إيفي لي" على المجالات الداخلية فقط بل كان رائدًا كذلك في العلاقات العامة الدولية. </a:t>
            </a: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85139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61369" y="1391257"/>
            <a:ext cx="8912234" cy="4062651"/>
          </a:xfrm>
          <a:prstGeom prst="rect">
            <a:avLst/>
          </a:prstGeom>
          <a:noFill/>
        </p:spPr>
        <p:txBody>
          <a:bodyPr wrap="square" rtlCol="0">
            <a:spAutoFit/>
          </a:bodyPr>
          <a:lstStyle/>
          <a:p>
            <a:pPr lvl="0" indent="108000" algn="justLow" rtl="1">
              <a:lnSpc>
                <a:spcPct val="150000"/>
              </a:lnSpc>
              <a:spcAft>
                <a:spcPts val="600"/>
              </a:spcAft>
            </a:pPr>
            <a:r>
              <a:rPr lang="ar-EG" b="1" dirty="0">
                <a:latin typeface="Alexandria" pitchFamily="2" charset="-78"/>
                <a:cs typeface="Alexandria" pitchFamily="2" charset="-78"/>
              </a:rPr>
              <a:t>"إدوارد بيرنايز" (</a:t>
            </a:r>
            <a:r>
              <a:rPr lang="en-US" b="1" dirty="0">
                <a:latin typeface="Alexandria" pitchFamily="2" charset="-78"/>
                <a:cs typeface="Alexandria" pitchFamily="2" charset="-78"/>
              </a:rPr>
              <a:t>Edward</a:t>
            </a:r>
            <a:r>
              <a:rPr lang="en-US" dirty="0">
                <a:latin typeface="Alexandria" pitchFamily="2" charset="-78"/>
                <a:cs typeface="Alexandria" pitchFamily="2" charset="-78"/>
              </a:rPr>
              <a:t> L.</a:t>
            </a:r>
            <a:r>
              <a:rPr lang="en-US" b="1" dirty="0">
                <a:latin typeface="Alexandria" pitchFamily="2" charset="-78"/>
                <a:cs typeface="Alexandria" pitchFamily="2" charset="-78"/>
              </a:rPr>
              <a:t> </a:t>
            </a:r>
            <a:r>
              <a:rPr lang="en-US" b="1" dirty="0" err="1">
                <a:latin typeface="Alexandria" pitchFamily="2" charset="-78"/>
                <a:cs typeface="Alexandria" pitchFamily="2" charset="-78"/>
              </a:rPr>
              <a:t>Bernays</a:t>
            </a:r>
            <a:r>
              <a:rPr lang="ar-EG" b="1" dirty="0">
                <a:latin typeface="Alexandria" pitchFamily="2" charset="-78"/>
                <a:cs typeface="Alexandria" pitchFamily="2" charset="-78"/>
              </a:rPr>
              <a:t>): </a:t>
            </a:r>
            <a:r>
              <a:rPr lang="ar-EG" dirty="0">
                <a:latin typeface="Alexandria" pitchFamily="2" charset="-78"/>
                <a:cs typeface="Alexandria" pitchFamily="2" charset="-78"/>
              </a:rPr>
              <a:t> </a:t>
            </a:r>
            <a:endParaRPr lang="en-US" dirty="0">
              <a:latin typeface="Alexandria" pitchFamily="2" charset="-78"/>
              <a:cs typeface="Alexandria" pitchFamily="2" charset="-78"/>
            </a:endParaRPr>
          </a:p>
          <a:p>
            <a:pPr indent="108000" algn="justLow" rtl="1">
              <a:lnSpc>
                <a:spcPct val="150000"/>
              </a:lnSpc>
              <a:spcAft>
                <a:spcPts val="600"/>
              </a:spcAft>
            </a:pPr>
            <a:r>
              <a:rPr lang="en-US" sz="1600" dirty="0">
                <a:latin typeface="Alexandria" pitchFamily="2" charset="-78"/>
                <a:cs typeface="Alexandria" pitchFamily="2" charset="-78"/>
              </a:rPr>
              <a:t> </a:t>
            </a:r>
            <a:r>
              <a:rPr lang="ar-EG" sz="1600" dirty="0">
                <a:latin typeface="Alexandria" pitchFamily="2" charset="-78"/>
                <a:cs typeface="Alexandria" pitchFamily="2" charset="-78"/>
              </a:rPr>
              <a:t>وقد ساهم "إدوارد بيرنايز" أيضًا في إرساء قواعد ممارسة مهنة العلاقات العامة، وقد أكمل بعض أعمال "إيفي لي"، خاصة في مجال البيان الصحفي، كما أنه أول من استخدم</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علم النفس</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وغيره من</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العلوم الاجتماعية</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في قطاع العلاقات العامة، وذلك لتصميم الحملات الدعائية.</a:t>
            </a:r>
            <a:endParaRPr lang="en-US" sz="1600" dirty="0">
              <a:latin typeface="Alexandria" pitchFamily="2" charset="-78"/>
              <a:cs typeface="Alexandria" pitchFamily="2" charset="-78"/>
            </a:endParaRPr>
          </a:p>
          <a:p>
            <a:pPr indent="108000" algn="justLow" rtl="1">
              <a:lnSpc>
                <a:spcPct val="150000"/>
              </a:lnSpc>
              <a:spcAft>
                <a:spcPts val="600"/>
              </a:spcAft>
            </a:pPr>
            <a:r>
              <a:rPr lang="ar-EG" sz="1600" dirty="0">
                <a:latin typeface="Alexandria" pitchFamily="2" charset="-78"/>
                <a:cs typeface="Alexandria" pitchFamily="2" charset="-78"/>
              </a:rPr>
              <a:t>وفي عام 1919م افتتح "بيرنايز" (</a:t>
            </a:r>
            <a:r>
              <a:rPr lang="en-US" sz="1600" dirty="0" err="1">
                <a:latin typeface="Alexandria" pitchFamily="2" charset="-78"/>
                <a:cs typeface="Alexandria" pitchFamily="2" charset="-78"/>
              </a:rPr>
              <a:t>Bernays</a:t>
            </a:r>
            <a:r>
              <a:rPr lang="ar-EG" sz="1600" dirty="0">
                <a:latin typeface="Alexandria" pitchFamily="2" charset="-78"/>
                <a:cs typeface="Alexandria" pitchFamily="2" charset="-78"/>
              </a:rPr>
              <a:t>) و"فليشمان" (</a:t>
            </a:r>
            <a:r>
              <a:rPr lang="en-US" sz="1600" dirty="0">
                <a:latin typeface="Alexandria" pitchFamily="2" charset="-78"/>
                <a:cs typeface="Alexandria" pitchFamily="2" charset="-78"/>
              </a:rPr>
              <a:t>Doris Fleishman</a:t>
            </a:r>
            <a:r>
              <a:rPr lang="ar-EG" sz="1600" dirty="0">
                <a:latin typeface="Alexandria" pitchFamily="2" charset="-78"/>
                <a:cs typeface="Alexandria" pitchFamily="2" charset="-78"/>
              </a:rPr>
              <a:t>) أول شركة للعلاقات العامة </a:t>
            </a:r>
            <a:r>
              <a:rPr lang="ar-EG" sz="1200" dirty="0">
                <a:latin typeface="Alexandria" pitchFamily="2" charset="-78"/>
                <a:cs typeface="Alexandria" pitchFamily="2" charset="-78"/>
              </a:rPr>
              <a:t>(</a:t>
            </a:r>
            <a:r>
              <a:rPr lang="en-US" sz="1200" dirty="0">
                <a:latin typeface="Alexandria" pitchFamily="2" charset="-78"/>
                <a:cs typeface="Alexandria" pitchFamily="2" charset="-78"/>
              </a:rPr>
              <a:t>Jason S. Wrench, </a:t>
            </a:r>
            <a:r>
              <a:rPr lang="en-US" sz="1200" dirty="0" err="1">
                <a:latin typeface="Alexandria" pitchFamily="2" charset="-78"/>
                <a:cs typeface="Alexandria" pitchFamily="2" charset="-78"/>
              </a:rPr>
              <a:t>Narissra</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Punyanunt</a:t>
            </a:r>
            <a:r>
              <a:rPr lang="en-US" sz="1200" dirty="0">
                <a:latin typeface="Alexandria" pitchFamily="2" charset="-78"/>
                <a:cs typeface="Alexandria" pitchFamily="2" charset="-78"/>
              </a:rPr>
              <a:t>-Carter, 2012</a:t>
            </a:r>
            <a:r>
              <a:rPr lang="ar-EG" sz="1200" dirty="0">
                <a:latin typeface="Alexandria" pitchFamily="2" charset="-78"/>
                <a:cs typeface="Alexandria" pitchFamily="2" charset="-78"/>
              </a:rPr>
              <a:t>)</a:t>
            </a:r>
            <a:r>
              <a:rPr lang="ar-EG" sz="1600" dirty="0">
                <a:latin typeface="Alexandria" pitchFamily="2" charset="-78"/>
                <a:cs typeface="Alexandria" pitchFamily="2" charset="-78"/>
              </a:rPr>
              <a:t>.</a:t>
            </a:r>
            <a:endParaRPr lang="en-US" sz="1600" dirty="0">
              <a:latin typeface="Alexandria" pitchFamily="2" charset="-78"/>
              <a:cs typeface="Alexandria" pitchFamily="2" charset="-78"/>
            </a:endParaRPr>
          </a:p>
          <a:p>
            <a:pPr indent="108000" algn="justLow" rtl="1">
              <a:lnSpc>
                <a:spcPct val="150000"/>
              </a:lnSpc>
              <a:spcAft>
                <a:spcPts val="600"/>
              </a:spcAft>
            </a:pPr>
            <a:r>
              <a:rPr lang="ar-EG" sz="1600" dirty="0">
                <a:latin typeface="Alexandria" pitchFamily="2" charset="-78"/>
                <a:cs typeface="Alexandria" pitchFamily="2" charset="-78"/>
              </a:rPr>
              <a:t>وقد كان "بيرنايز" </a:t>
            </a:r>
            <a:r>
              <a:rPr lang="ar-EG" sz="1600" dirty="0" smtClean="0">
                <a:latin typeface="Alexandria" pitchFamily="2" charset="-78"/>
                <a:cs typeface="Alexandria" pitchFamily="2" charset="-78"/>
              </a:rPr>
              <a:t>عبقريًّا، </a:t>
            </a:r>
            <a:r>
              <a:rPr lang="ar-EG" sz="1600" dirty="0">
                <a:latin typeface="Alexandria" pitchFamily="2" charset="-78"/>
                <a:cs typeface="Alexandria" pitchFamily="2" charset="-78"/>
              </a:rPr>
              <a:t>كرّس حياته الطويلة كلها لتطوير العلاقات العامة كمهنة وعلم، وأثناء الاحتفال بميلاده المائة قال، وهو واقف على قدميه دون مساعدة أحد طيلة أربعين دقيقة، مازحًا بأنه يكتب كتاب "إدوارد </a:t>
            </a:r>
            <a:r>
              <a:rPr lang="ar-EG" sz="1600" dirty="0">
                <a:latin typeface="Alexandria" pitchFamily="2" charset="-78"/>
                <a:cs typeface="Alexandria" pitchFamily="2" charset="-78"/>
              </a:rPr>
              <a:t>بيرنايز، </a:t>
            </a:r>
            <a:r>
              <a:rPr lang="ar-EG" sz="1600" dirty="0">
                <a:latin typeface="Alexandria" pitchFamily="2" charset="-78"/>
                <a:cs typeface="Alexandria" pitchFamily="2" charset="-78"/>
              </a:rPr>
              <a:t>الأعوام </a:t>
            </a:r>
            <a:r>
              <a:rPr lang="ar-EG" sz="1600" dirty="0" smtClean="0">
                <a:latin typeface="Alexandria" pitchFamily="2" charset="-78"/>
                <a:cs typeface="Alexandria" pitchFamily="2" charset="-78"/>
              </a:rPr>
              <a:t>المائة </a:t>
            </a:r>
            <a:r>
              <a:rPr lang="ar-EG" sz="1600" dirty="0">
                <a:latin typeface="Alexandria" pitchFamily="2" charset="-78"/>
                <a:cs typeface="Alexandria" pitchFamily="2" charset="-78"/>
              </a:rPr>
              <a:t>الأولى"، إلا أنه لم يستطيع تحقيق هذه الفكرة ومات في عام 1955م عن عمر يناهز المائة وثلاثة أعوام.  </a:t>
            </a:r>
            <a:endParaRPr lang="en-US"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996112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968240" cy="1323439"/>
          </a:xfrm>
          <a:prstGeom prst="rect">
            <a:avLst/>
          </a:prstGeom>
          <a:noFill/>
        </p:spPr>
        <p:txBody>
          <a:bodyPr wrap="square">
            <a:spAutoFit/>
          </a:bodyPr>
          <a:lstStyle/>
          <a:p>
            <a:pPr indent="108000" algn="justLow" rtl="1">
              <a:lnSpc>
                <a:spcPct val="150000"/>
              </a:lnSpc>
              <a:spcAft>
                <a:spcPts val="600"/>
              </a:spcAft>
            </a:pPr>
            <a:r>
              <a:rPr lang="ar-SA" b="1" dirty="0">
                <a:latin typeface="Alexandria" pitchFamily="2" charset="-78"/>
                <a:cs typeface="Alexandria" pitchFamily="2" charset="-78"/>
              </a:rPr>
              <a:t>مفهوم العلاقات العامة:</a:t>
            </a:r>
            <a:endParaRPr lang="en-US" dirty="0">
              <a:latin typeface="Alexandria" pitchFamily="2" charset="-78"/>
              <a:cs typeface="Alexandria" pitchFamily="2" charset="-78"/>
            </a:endParaRPr>
          </a:p>
          <a:p>
            <a:pPr indent="108000" algn="justLow" rtl="1">
              <a:lnSpc>
                <a:spcPct val="150000"/>
              </a:lnSpc>
              <a:spcAft>
                <a:spcPts val="600"/>
              </a:spcAft>
            </a:pPr>
            <a:r>
              <a:rPr lang="ar-SA" sz="1600" dirty="0">
                <a:latin typeface="Alexandria" pitchFamily="2" charset="-78"/>
                <a:cs typeface="Alexandria" pitchFamily="2" charset="-78"/>
              </a:rPr>
              <a:t>تتعدد وتتنوع تعريفات العلاقات العامة، بتعدد وتنوع المدراس العلمية التي تناولتها بالدرس والتحليل</a:t>
            </a:r>
            <a:r>
              <a:rPr lang="ar-EG"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7493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25600" y="1307539"/>
            <a:ext cx="8648700" cy="4231928"/>
          </a:xfrm>
          <a:prstGeom prst="rect">
            <a:avLst/>
          </a:prstGeom>
          <a:noFill/>
        </p:spPr>
        <p:txBody>
          <a:bodyPr wrap="square" rtlCol="0">
            <a:spAutoFit/>
          </a:bodyPr>
          <a:lstStyle/>
          <a:p>
            <a:pPr indent="108000" algn="justLow" rtl="1">
              <a:lnSpc>
                <a:spcPct val="150000"/>
              </a:lnSpc>
              <a:spcAft>
                <a:spcPts val="600"/>
              </a:spcAft>
            </a:pPr>
            <a:r>
              <a:rPr lang="ar-SA" sz="1600" dirty="0" smtClean="0">
                <a:latin typeface="Alexandria" pitchFamily="2" charset="-78"/>
                <a:cs typeface="Alexandria" pitchFamily="2" charset="-78"/>
              </a:rPr>
              <a:t>مع </a:t>
            </a:r>
            <a:r>
              <a:rPr lang="ar-SA" sz="1600" dirty="0">
                <a:latin typeface="Alexandria" pitchFamily="2" charset="-78"/>
                <a:cs typeface="Alexandria" pitchFamily="2" charset="-78"/>
              </a:rPr>
              <a:t>اختلاف الآراء وتعدد الاتجاهات وتباين الميول، وتنوع مفهوم العلاقات العامة وتعدده، وفق الغرض من استخدامه، إلا أن جوهر تعريفات العلاقات العامة في حقيقة الأمر واحد، وهو أن العلاقات العامة تسعى إلى الحصول على تأييد وكسب ثقة وتفاهم الجمهور والرأي العام، وأن العلاقات العامة هي فن استخدام العلوم السلوكية والاتصال والتفاوض في الوصول إلى التوعية والثقة والإقناع اللازم لتكوين صورة ذهنية طيبة وإيجابية عن المؤسسة لدى المستهلكين </a:t>
            </a:r>
            <a:r>
              <a:rPr lang="ar-SA" sz="1200" dirty="0">
                <a:latin typeface="Alexandria" pitchFamily="2" charset="-78"/>
                <a:cs typeface="Alexandria" pitchFamily="2" charset="-78"/>
              </a:rPr>
              <a:t>(بوشعير لويزة</a:t>
            </a:r>
            <a:r>
              <a:rPr lang="ar-EG" sz="1200" dirty="0">
                <a:latin typeface="Alexandria" pitchFamily="2" charset="-78"/>
                <a:cs typeface="Alexandria" pitchFamily="2" charset="-78"/>
              </a:rPr>
              <a:t>، </a:t>
            </a:r>
            <a:r>
              <a:rPr lang="ar-SA" sz="1200" dirty="0">
                <a:latin typeface="Alexandria" pitchFamily="2" charset="-78"/>
                <a:cs typeface="Alexandria" pitchFamily="2" charset="-78"/>
              </a:rPr>
              <a:t>2014)</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indent="108000" algn="justLow" rtl="1">
              <a:lnSpc>
                <a:spcPct val="150000"/>
              </a:lnSpc>
              <a:spcAft>
                <a:spcPts val="600"/>
              </a:spcAft>
            </a:pPr>
            <a:r>
              <a:rPr lang="ar-SA" sz="1600" dirty="0" smtClean="0">
                <a:latin typeface="Alexandria" pitchFamily="2" charset="-78"/>
                <a:cs typeface="Alexandria" pitchFamily="2" charset="-78"/>
              </a:rPr>
              <a:t>والعلاقات </a:t>
            </a:r>
            <a:r>
              <a:rPr lang="ar-SA" sz="1600" dirty="0">
                <a:latin typeface="Alexandria" pitchFamily="2" charset="-78"/>
                <a:cs typeface="Alexandria" pitchFamily="2" charset="-78"/>
              </a:rPr>
              <a:t>العامة نشاط إداري واتصالي، يستخدمه أشخاص مهنيون في العلاقات العامة، لبناء سمعة المنظمة، من خلال برامجها البنائية "الوقائية"، أو لتصحيح الأوضاع الخاطئة التي تتعرض لها المنظمة، من خلال برامجها العلاجية "التصحيحية"، مستخدمة في ذلك عملياتها المتمثلة في البحث والتخطيط والتنفيذ والمتابعة، ملتزمة بقيم الجمال والأخلاق في تحقيق أهدافها </a:t>
            </a:r>
            <a:r>
              <a:rPr lang="ar-SA" sz="1200" dirty="0">
                <a:latin typeface="Alexandria" pitchFamily="2" charset="-78"/>
                <a:cs typeface="Alexandria" pitchFamily="2" charset="-78"/>
              </a:rPr>
              <a:t>(فهمي محمد العدوي، 2011)</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648226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73779" y="500900"/>
            <a:ext cx="95150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24000" y="1650439"/>
            <a:ext cx="8674100" cy="3200876"/>
          </a:xfrm>
          <a:prstGeom prst="rect">
            <a:avLst/>
          </a:prstGeom>
          <a:noFill/>
        </p:spPr>
        <p:txBody>
          <a:bodyPr wrap="square" rtlCol="0">
            <a:spAutoFit/>
          </a:bodyPr>
          <a:lstStyle/>
          <a:p>
            <a:pPr indent="108000" algn="justLow" rtl="1">
              <a:lnSpc>
                <a:spcPct val="150000"/>
              </a:lnSpc>
              <a:spcAft>
                <a:spcPts val="600"/>
              </a:spcAft>
            </a:pPr>
            <a:r>
              <a:rPr lang="ar-SA" sz="1600" dirty="0" smtClean="0">
                <a:latin typeface="Alexandria" pitchFamily="2" charset="-78"/>
                <a:cs typeface="Alexandria" pitchFamily="2" charset="-78"/>
              </a:rPr>
              <a:t>ويُقصد </a:t>
            </a:r>
            <a:r>
              <a:rPr lang="ar-SA" sz="1600" dirty="0">
                <a:latin typeface="Alexandria" pitchFamily="2" charset="-78"/>
                <a:cs typeface="Alexandria" pitchFamily="2" charset="-78"/>
              </a:rPr>
              <a:t>بالعلاقات العامة في أبسط معانيها إقامة الصلات الطيبـة بـين المنظمة وعملائها وإدامة هذه الصلات، بما يضمن تحقيق الرضا والتفاهم والثقة المتبادلة بينهما. </a:t>
            </a:r>
            <a:endParaRPr lang="ar-EG" sz="1600" dirty="0" smtClean="0">
              <a:latin typeface="Alexandria" pitchFamily="2" charset="-78"/>
              <a:cs typeface="Alexandria" pitchFamily="2" charset="-78"/>
            </a:endParaRPr>
          </a:p>
          <a:p>
            <a:pPr indent="108000" algn="justLow" rtl="1">
              <a:lnSpc>
                <a:spcPct val="150000"/>
              </a:lnSpc>
              <a:spcAft>
                <a:spcPts val="600"/>
              </a:spcAft>
            </a:pPr>
            <a:r>
              <a:rPr lang="ar-SA" sz="1600" dirty="0">
                <a:latin typeface="Alexandria" pitchFamily="2" charset="-78"/>
                <a:cs typeface="Alexandria" pitchFamily="2" charset="-78"/>
              </a:rPr>
              <a:t>وعرّفتها جمعية العلاقات العامة الأمريكية بأنها نشاط في أية صناعة أو اتحاد أو هيئة أو مهنة أو حكومة أو أية منشأة أخرى تهدف إلى بناء وتدعيم علاقات سليمة بينها وبين فئة من الجمهور؛ كالعملاء والموظفين أو المساهمين، والعمل على تكييف المؤسسة حسب الظروف البيئية المحيطة، وشرح المؤسسة للمجتمع </a:t>
            </a:r>
            <a:r>
              <a:rPr lang="ar-SA" sz="1200" dirty="0">
                <a:latin typeface="Alexandria" pitchFamily="2" charset="-78"/>
                <a:cs typeface="Alexandria" pitchFamily="2" charset="-78"/>
              </a:rPr>
              <a:t>(بشير العلاق </a:t>
            </a:r>
            <a:r>
              <a:rPr lang="ar-EG" sz="1200" dirty="0">
                <a:latin typeface="Alexandria" pitchFamily="2" charset="-78"/>
                <a:cs typeface="Alexandria" pitchFamily="2" charset="-78"/>
              </a:rPr>
              <a:t>و</a:t>
            </a:r>
            <a:r>
              <a:rPr lang="ar-SA" sz="1200" dirty="0">
                <a:latin typeface="Alexandria" pitchFamily="2" charset="-78"/>
                <a:cs typeface="Alexandria" pitchFamily="2" charset="-78"/>
              </a:rPr>
              <a:t>علي ربايعة، 2002</a:t>
            </a:r>
            <a:r>
              <a:rPr lang="ar-SA" sz="1200" dirty="0" smtClean="0">
                <a:latin typeface="Alexandria" pitchFamily="2" charset="-78"/>
                <a:cs typeface="Alexandria" pitchFamily="2" charset="-78"/>
              </a:rPr>
              <a:t>)</a:t>
            </a:r>
            <a:r>
              <a:rPr lang="ar-SA" sz="1600" dirty="0" smtClean="0">
                <a:latin typeface="Alexandria" pitchFamily="2" charset="-78"/>
                <a:cs typeface="Alexandria" pitchFamily="2" charset="-78"/>
              </a:rPr>
              <a:t>.</a:t>
            </a:r>
            <a:endParaRPr lang="ar-EG" sz="1600" dirty="0" smtClean="0">
              <a:latin typeface="Alexandria" pitchFamily="2" charset="-78"/>
              <a:cs typeface="Alexandria" pitchFamily="2" charset="-78"/>
            </a:endParaRPr>
          </a:p>
          <a:p>
            <a:pPr indent="108000" algn="justLow" rtl="1">
              <a:lnSpc>
                <a:spcPct val="150000"/>
              </a:lnSpc>
              <a:spcAft>
                <a:spcPts val="600"/>
              </a:spcAft>
            </a:pPr>
            <a:r>
              <a:rPr lang="ar-EG" sz="1600" dirty="0">
                <a:latin typeface="Alexandria" pitchFamily="2" charset="-78"/>
                <a:cs typeface="Alexandria" pitchFamily="2" charset="-78"/>
              </a:rPr>
              <a:t>والعلاقات العامة هي وسيلة الاتصال بين أي منتج أو بائع وجمهور المشترين، على كافة أشكالهم، ودورها مهم في إظهار مكانة الشركة المنتج وصورتها</a:t>
            </a:r>
            <a:r>
              <a:rPr lang="ar-EG"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813728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84100" y="1613026"/>
            <a:ext cx="8500057" cy="3082254"/>
          </a:xfrm>
          <a:prstGeom prst="rect">
            <a:avLst/>
          </a:prstGeom>
          <a:noFill/>
        </p:spPr>
        <p:txBody>
          <a:bodyPr wrap="square" rtlCol="0">
            <a:spAutoFit/>
          </a:bodyPr>
          <a:lstStyle/>
          <a:p>
            <a:pPr indent="108000" algn="justLow" rtl="1">
              <a:lnSpc>
                <a:spcPct val="150000"/>
              </a:lnSpc>
              <a:spcAft>
                <a:spcPts val="600"/>
              </a:spcAft>
            </a:pPr>
            <a:r>
              <a:rPr lang="ar-JO" sz="1600" dirty="0">
                <a:latin typeface="Alexandria" pitchFamily="2" charset="-78"/>
                <a:cs typeface="Alexandria" pitchFamily="2" charset="-78"/>
              </a:rPr>
              <a:t>وقد</a:t>
            </a:r>
            <a:r>
              <a:rPr lang="ar-SA" sz="1600" dirty="0">
                <a:latin typeface="Alexandria" pitchFamily="2" charset="-78"/>
                <a:cs typeface="Alexandria" pitchFamily="2" charset="-78"/>
              </a:rPr>
              <a:t> عرّفتها الجمعية الدولية للعلاقات العامة على أنها وظيفة إدارية ذات طابع مخطط ومستمر، تهدف من خلالها المنظمات والهيئات العامة والخاصة إلى كسب والمحافظة على تفهم وتعاطف وتأييد أولئك الذين تهتم بهم، وذلك عن طريق تقييم الرأي العام المتعلق بها، من أجل ربط سياستها وإجراءاتها، على قدر الإمكان، ولتحقيق تعاون مثمر أكبر، ومقابلة المصالح العامة بدرجة أكفأ، عن طريق المعلومات المخططة ونشرها</a:t>
            </a:r>
            <a:r>
              <a:rPr lang="ar-SA" sz="1200" dirty="0">
                <a:latin typeface="Alexandria" pitchFamily="2" charset="-78"/>
                <a:cs typeface="Alexandria" pitchFamily="2" charset="-78"/>
              </a:rPr>
              <a:t> (أسامة كامل ومحمد الصيرفي، 2006)</a:t>
            </a:r>
            <a:r>
              <a:rPr lang="ar-EG" sz="1600" dirty="0" smtClean="0">
                <a:latin typeface="Alexandria" pitchFamily="2" charset="-78"/>
                <a:cs typeface="Alexandria" pitchFamily="2" charset="-78"/>
              </a:rPr>
              <a:t>.</a:t>
            </a:r>
          </a:p>
          <a:p>
            <a:pPr indent="108000" algn="justLow" rtl="1">
              <a:lnSpc>
                <a:spcPct val="150000"/>
              </a:lnSpc>
              <a:spcAft>
                <a:spcPts val="600"/>
              </a:spcAft>
            </a:pPr>
            <a:r>
              <a:rPr lang="ar-EG" sz="1600" dirty="0">
                <a:latin typeface="Alexandria" pitchFamily="2" charset="-78"/>
                <a:cs typeface="Alexandria" pitchFamily="2" charset="-78"/>
              </a:rPr>
              <a:t>والعلاقات العامة هي الجهود المخططة التي يقوم بها الفرد أو المؤسسة أو الدولة لكسب ثقة الجمهور وتحقيق التفاهم المتبادل من خلال الاتصالات المستمرة والسياسات والأفعال المرغوبة، لتلبية احتياجات الجمهور في إطار ما هو ممكن ومشروع </a:t>
            </a:r>
            <a:r>
              <a:rPr lang="ar-EG" sz="1200" dirty="0">
                <a:latin typeface="Alexandria" pitchFamily="2" charset="-78"/>
                <a:cs typeface="Alexandria" pitchFamily="2" charset="-78"/>
              </a:rPr>
              <a:t>(</a:t>
            </a:r>
            <a:r>
              <a:rPr lang="ar-JO" sz="1200" dirty="0">
                <a:latin typeface="Alexandria" pitchFamily="2" charset="-78"/>
                <a:cs typeface="Alexandria" pitchFamily="2" charset="-78"/>
              </a:rPr>
              <a:t>علي عجوة، </a:t>
            </a:r>
            <a:r>
              <a:rPr lang="ar-EG" sz="1200" dirty="0">
                <a:latin typeface="Alexandria" pitchFamily="2" charset="-78"/>
                <a:cs typeface="Alexandria" pitchFamily="2" charset="-78"/>
              </a:rPr>
              <a:t>2008)</a:t>
            </a:r>
            <a:r>
              <a:rPr lang="ar-KW" sz="1600" dirty="0" smtClean="0">
                <a:latin typeface="Alexandria" pitchFamily="2" charset="-78"/>
                <a:cs typeface="Alexandria" pitchFamily="2" charset="-78"/>
              </a:rPr>
              <a:t>.</a:t>
            </a:r>
            <a:endParaRPr lang="ar-EG"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838597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12900" y="1505378"/>
            <a:ext cx="8480396" cy="3493264"/>
          </a:xfrm>
          <a:prstGeom prst="rect">
            <a:avLst/>
          </a:prstGeom>
          <a:noFill/>
        </p:spPr>
        <p:txBody>
          <a:bodyPr wrap="square" rtlCol="0">
            <a:spAutoFit/>
          </a:bodyPr>
          <a:lstStyle/>
          <a:p>
            <a:pPr indent="108000" algn="justLow" rtl="1">
              <a:lnSpc>
                <a:spcPct val="150000"/>
              </a:lnSpc>
              <a:spcAft>
                <a:spcPts val="600"/>
              </a:spcAft>
            </a:pPr>
            <a:r>
              <a:rPr lang="ar-EG" sz="1600" dirty="0" smtClean="0">
                <a:latin typeface="Alexandria" pitchFamily="2" charset="-78"/>
                <a:cs typeface="Alexandria" pitchFamily="2" charset="-78"/>
              </a:rPr>
              <a:t>والعلاقات </a:t>
            </a:r>
            <a:r>
              <a:rPr lang="ar-EG" sz="1600" dirty="0">
                <a:latin typeface="Alexandria" pitchFamily="2" charset="-78"/>
                <a:cs typeface="Alexandria" pitchFamily="2" charset="-78"/>
              </a:rPr>
              <a:t>العامة فن وعلم اجتماعي يهتم بتحليل وتقييم وتوقع الاتجاهات، وإمداد الإدارة بالمشورة والنصح، وتنفيذ برامج عمل مخططة، تخدم كلًّا من المنظمة وجماهيرها المختلفة، ويتضح لنا أن العلاقات العامة ينبغي أن تكون جزءًا من المفهوم الواسع لاستراتيجية المؤسسة، كما أن الاستخدام الواسع للعلاقات العامة وأساليبها وأدواتها ــ التي يُعتبر </a:t>
            </a:r>
            <a:r>
              <a:rPr lang="ar-EG" sz="1600" dirty="0" smtClean="0">
                <a:latin typeface="Alexandria" pitchFamily="2" charset="-78"/>
                <a:cs typeface="Alexandria" pitchFamily="2" charset="-78"/>
              </a:rPr>
              <a:t>النشـر من </a:t>
            </a:r>
            <a:r>
              <a:rPr lang="ar-EG" sz="1600" dirty="0">
                <a:latin typeface="Alexandria" pitchFamily="2" charset="-78"/>
                <a:cs typeface="Alexandria" pitchFamily="2" charset="-78"/>
              </a:rPr>
              <a:t>أهمها ــ يأتي بمثابة انعكاس للمصداقية العالية التي ترتبط بذلك الشكل الاتصالي</a:t>
            </a:r>
            <a:r>
              <a:rPr lang="ar-EG" sz="1200" dirty="0">
                <a:latin typeface="Alexandria" pitchFamily="2" charset="-78"/>
                <a:cs typeface="Alexandria" pitchFamily="2" charset="-78"/>
              </a:rPr>
              <a:t> (</a:t>
            </a:r>
            <a:r>
              <a:rPr lang="ar-SA" sz="1200" dirty="0">
                <a:latin typeface="Alexandria" pitchFamily="2" charset="-78"/>
                <a:cs typeface="Alexandria" pitchFamily="2" charset="-78"/>
              </a:rPr>
              <a:t>سامي عبدالعزيز، 2014</a:t>
            </a:r>
            <a:r>
              <a:rPr lang="ar-EG" sz="1200" dirty="0" smtClean="0">
                <a:latin typeface="Alexandria" pitchFamily="2" charset="-78"/>
                <a:cs typeface="Alexandria" pitchFamily="2" charset="-78"/>
              </a:rPr>
              <a:t>)</a:t>
            </a:r>
            <a:r>
              <a:rPr lang="ar-EG" sz="1600" dirty="0" smtClean="0">
                <a:latin typeface="Alexandria" pitchFamily="2" charset="-78"/>
                <a:cs typeface="Alexandria" pitchFamily="2" charset="-78"/>
              </a:rPr>
              <a:t>. </a:t>
            </a:r>
          </a:p>
          <a:p>
            <a:pPr indent="108000" algn="justLow" rtl="1">
              <a:lnSpc>
                <a:spcPct val="150000"/>
              </a:lnSpc>
              <a:spcAft>
                <a:spcPts val="600"/>
              </a:spcAft>
            </a:pPr>
            <a:r>
              <a:rPr lang="ar-EG" sz="1600" dirty="0">
                <a:latin typeface="Alexandria" pitchFamily="2" charset="-78"/>
                <a:cs typeface="Alexandria" pitchFamily="2" charset="-78"/>
              </a:rPr>
              <a:t>والعلاقات العامة تُعرّف بأنها كل الجهود المقصودة والمخططة باستمرار لتأسيس تفاهم متبادل بين الشركة وجمهورها، مع العمل على المحافظة عليه، والجمهور هنا أية مجموعة لها مصلحة حقيقية أو كافية أو تؤثر في تطلعات مؤسسة ما لتحقيق أهدافها (</a:t>
            </a:r>
            <a:r>
              <a:rPr lang="ar-EG" sz="1200" dirty="0">
                <a:latin typeface="Alexandria" pitchFamily="2" charset="-78"/>
                <a:cs typeface="Alexandria" pitchFamily="2" charset="-78"/>
              </a:rPr>
              <a:t>علي فلاح الزعبي، 2010</a:t>
            </a:r>
            <a:r>
              <a:rPr lang="ar-EG" sz="1200" dirty="0" smtClean="0">
                <a:latin typeface="Alexandria" pitchFamily="2" charset="-78"/>
                <a:cs typeface="Alexandria" pitchFamily="2" charset="-78"/>
              </a:rPr>
              <a:t>)</a:t>
            </a:r>
            <a:r>
              <a:rPr lang="ar-EG"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474529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631841"/>
            <a:ext cx="8417320" cy="2635978"/>
          </a:xfrm>
          <a:prstGeom prst="rect">
            <a:avLst/>
          </a:prstGeom>
          <a:noFill/>
        </p:spPr>
        <p:txBody>
          <a:bodyPr wrap="square" rtlCol="0">
            <a:spAutoFit/>
          </a:bodyPr>
          <a:lstStyle/>
          <a:p>
            <a:pPr indent="108000" algn="justLow" rtl="1">
              <a:lnSpc>
                <a:spcPct val="150000"/>
              </a:lnSpc>
              <a:spcAft>
                <a:spcPts val="600"/>
              </a:spcAft>
            </a:pPr>
            <a:r>
              <a:rPr lang="ar-EG" sz="1600" dirty="0" smtClean="0">
                <a:latin typeface="Alexandria" pitchFamily="2" charset="-78"/>
                <a:cs typeface="Alexandria" pitchFamily="2" charset="-78"/>
              </a:rPr>
              <a:t>وتمثل </a:t>
            </a:r>
            <a:r>
              <a:rPr lang="ar-EG" sz="1600" dirty="0">
                <a:latin typeface="Alexandria" pitchFamily="2" charset="-78"/>
                <a:cs typeface="Alexandria" pitchFamily="2" charset="-78"/>
              </a:rPr>
              <a:t>العلاقات العامة مجموعة الوسائل المستخدمة بواسطة المنشآت لخلق جوّ من الثقة المتبادلة بين إدارة المنظمة وجماهيرها المختلفة، سواء في داخل المنشأة أو خارجها، وتخدم العلاقات العامة في اتجاهين: الأول من خارج المنشأة إلى داخلها، حيث تسعى إلى التعرف على مشاكل الجماهير وانطباعاتهم عن المنشأة والإدارة المسئولة عنها، ودرجة ولائهم لمنتجاتها، والثاني من داخل المنشأة إلى خارجها، حيث تعمل على تعريف جماهير المنشأة بسياستها واستراتيجياتها ومنتجاتها، والعمل على ضمان التقبل الطيب لهذه السياسات والاستراتيجيات والمنتجات من جانب الجماهير </a:t>
            </a:r>
            <a:r>
              <a:rPr lang="ar-EG" sz="1200" dirty="0">
                <a:latin typeface="Alexandria" pitchFamily="2" charset="-78"/>
                <a:cs typeface="Alexandria" pitchFamily="2" charset="-78"/>
              </a:rPr>
              <a:t>(</a:t>
            </a:r>
            <a:r>
              <a:rPr lang="ar-SA" sz="1200" dirty="0">
                <a:latin typeface="Alexandria" pitchFamily="2" charset="-78"/>
                <a:cs typeface="Alexandria" pitchFamily="2" charset="-78"/>
              </a:rPr>
              <a:t>هشام البحيري، 2018</a:t>
            </a:r>
            <a:r>
              <a:rPr lang="ar-EG" sz="1200" dirty="0">
                <a:latin typeface="Alexandria" pitchFamily="2" charset="-78"/>
                <a:cs typeface="Alexandria" pitchFamily="2" charset="-78"/>
              </a:rPr>
              <a:t>)</a:t>
            </a:r>
            <a:r>
              <a:rPr lang="en-US" sz="1600" dirty="0">
                <a:latin typeface="Alexandria" pitchFamily="2" charset="-78"/>
                <a:cs typeface="Alexandria" pitchFamily="2" charset="-78"/>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76798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32255" y="1700008"/>
            <a:ext cx="4098545" cy="3915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238953" y="1677079"/>
            <a:ext cx="5819193" cy="3809321"/>
          </a:xfrm>
        </p:spPr>
      </p:pic>
      <p:sp>
        <p:nvSpPr>
          <p:cNvPr id="6" name="Rectangle 5"/>
          <p:cNvSpPr/>
          <p:nvPr/>
        </p:nvSpPr>
        <p:spPr>
          <a:xfrm>
            <a:off x="1133854" y="1773898"/>
            <a:ext cx="4003500" cy="3908762"/>
          </a:xfrm>
          <a:prstGeom prst="rect">
            <a:avLst/>
          </a:prstGeom>
        </p:spPr>
        <p:txBody>
          <a:bodyPr wrap="square">
            <a:spAutoFit/>
          </a:bodyPr>
          <a:lstStyle/>
          <a:p>
            <a:pPr indent="108000" algn="justLow" rtl="1">
              <a:lnSpc>
                <a:spcPct val="150000"/>
              </a:lnSpc>
              <a:spcAft>
                <a:spcPts val="600"/>
              </a:spcAft>
            </a:pPr>
            <a:r>
              <a:rPr lang="ar-SA" b="1" dirty="0">
                <a:latin typeface="Alexandria" pitchFamily="2" charset="-78"/>
                <a:cs typeface="Alexandria" pitchFamily="2" charset="-78"/>
              </a:rPr>
              <a:t>أهمية العلاقات العامة: </a:t>
            </a:r>
            <a:endParaRPr lang="en-US" dirty="0">
              <a:latin typeface="Alexandria" pitchFamily="2" charset="-78"/>
              <a:cs typeface="Alexandria" pitchFamily="2" charset="-78"/>
            </a:endParaRPr>
          </a:p>
          <a:p>
            <a:pPr indent="108000" algn="justLow" rtl="1">
              <a:lnSpc>
                <a:spcPct val="150000"/>
              </a:lnSpc>
              <a:spcAft>
                <a:spcPts val="600"/>
              </a:spcAft>
            </a:pPr>
            <a:r>
              <a:rPr lang="ar-SA" sz="1600" dirty="0">
                <a:latin typeface="Alexandria" pitchFamily="2" charset="-78"/>
                <a:cs typeface="Alexandria" pitchFamily="2" charset="-78"/>
              </a:rPr>
              <a:t>بالنظر إلى </a:t>
            </a:r>
            <a:r>
              <a:rPr lang="ar-EG" sz="1600" dirty="0" smtClean="0">
                <a:latin typeface="Alexandria" pitchFamily="2" charset="-78"/>
                <a:cs typeface="Alexandria" pitchFamily="2" charset="-78"/>
              </a:rPr>
              <a:t>إدارة </a:t>
            </a:r>
            <a:r>
              <a:rPr lang="ar-SA" sz="1600" dirty="0" smtClean="0">
                <a:latin typeface="Alexandria" pitchFamily="2" charset="-78"/>
                <a:cs typeface="Alexandria" pitchFamily="2" charset="-78"/>
              </a:rPr>
              <a:t>العلاقات </a:t>
            </a:r>
            <a:r>
              <a:rPr lang="ar-SA" sz="1600" dirty="0">
                <a:latin typeface="Alexandria" pitchFamily="2" charset="-78"/>
                <a:cs typeface="Alexandria" pitchFamily="2" charset="-78"/>
              </a:rPr>
              <a:t>العامة نجد أنها تحظى بأهمية كبيرة، وذلك نظرًا للمهام والوظائف والأدوار المتعددة والمتنوعة التي تقوم بها العلاقات العامة، والتي لا يمكن رصدها </a:t>
            </a:r>
            <a:r>
              <a:rPr lang="ar-SA" sz="1600" dirty="0" smtClean="0">
                <a:latin typeface="Alexandria" pitchFamily="2" charset="-78"/>
                <a:cs typeface="Alexandria" pitchFamily="2" charset="-78"/>
              </a:rPr>
              <a:t>وحص</a:t>
            </a:r>
            <a:r>
              <a:rPr lang="ar-EG" sz="1600" dirty="0" smtClean="0">
                <a:latin typeface="Alexandria" pitchFamily="2" charset="-78"/>
                <a:cs typeface="Alexandria" pitchFamily="2" charset="-78"/>
              </a:rPr>
              <a:t>ـر</a:t>
            </a:r>
            <a:r>
              <a:rPr lang="ar-SA" sz="1600" dirty="0" smtClean="0">
                <a:latin typeface="Alexandria" pitchFamily="2" charset="-78"/>
                <a:cs typeface="Alexandria" pitchFamily="2" charset="-78"/>
              </a:rPr>
              <a:t>ها </a:t>
            </a:r>
            <a:r>
              <a:rPr lang="ar-SA" sz="1600" dirty="0">
                <a:latin typeface="Alexandria" pitchFamily="2" charset="-78"/>
                <a:cs typeface="Alexandria" pitchFamily="2" charset="-78"/>
              </a:rPr>
              <a:t>جميعًا إلى حد كبير، فهي مهام ووظائف وأدوار متجددة ومتعددة في كل وقت ومكان، وتختلف من منظمة لمنظمة، ومن بيئة لأخرى، ويمكن عرض بعض منها كالآتي:</a:t>
            </a:r>
            <a:endParaRPr lang="en-US" sz="1600" dirty="0">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54413132"/>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97579" y="500900"/>
            <a:ext cx="97944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68184" y="1313983"/>
            <a:ext cx="9391662" cy="4324261"/>
          </a:xfrm>
          <a:prstGeom prst="rect">
            <a:avLst/>
          </a:prstGeom>
          <a:noFill/>
        </p:spPr>
        <p:txBody>
          <a:bodyPr wrap="square" rtlCol="0">
            <a:spAutoFit/>
          </a:bodyPr>
          <a:lstStyle/>
          <a:p>
            <a:pPr indent="108000" algn="justLow" rtl="1">
              <a:lnSpc>
                <a:spcPct val="150000"/>
              </a:lnSpc>
              <a:spcAft>
                <a:spcPts val="600"/>
              </a:spcAft>
            </a:pP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تُعَد </a:t>
            </a:r>
            <a:r>
              <a:rPr lang="ar-SA" sz="1600" dirty="0">
                <a:latin typeface="Alexandria" pitchFamily="2" charset="-78"/>
                <a:cs typeface="Alexandria" pitchFamily="2" charset="-78"/>
              </a:rPr>
              <a:t>العلاقات العامة وظيفة متخصصة تعتمدها المؤسسات بكافة أشكالها في تحقيق أهدافها، وتتميز العلاقات العامة بكونها نشاطًا اتصاليًّا متعدد الأهداف والغايات؛ حيث تربط بين </a:t>
            </a:r>
            <a:r>
              <a:rPr lang="ar-SA" sz="1600" dirty="0" smtClean="0">
                <a:latin typeface="Alexandria" pitchFamily="2" charset="-78"/>
                <a:cs typeface="Alexandria" pitchFamily="2" charset="-78"/>
              </a:rPr>
              <a:t>المؤسس</a:t>
            </a:r>
            <a:r>
              <a:rPr lang="ar-EG" sz="1600" dirty="0" smtClean="0">
                <a:latin typeface="Alexandria" pitchFamily="2" charset="-78"/>
                <a:cs typeface="Alexandria" pitchFamily="2" charset="-78"/>
              </a:rPr>
              <a:t>ة</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وبين العاملين داخل </a:t>
            </a:r>
            <a:r>
              <a:rPr lang="ar-SA" sz="1600" dirty="0" smtClean="0">
                <a:latin typeface="Alexandria" pitchFamily="2" charset="-78"/>
                <a:cs typeface="Alexandria" pitchFamily="2" charset="-78"/>
              </a:rPr>
              <a:t>المؤسس</a:t>
            </a:r>
            <a:r>
              <a:rPr lang="ar-EG" sz="1600" dirty="0">
                <a:latin typeface="Alexandria" pitchFamily="2" charset="-78"/>
                <a:cs typeface="Alexandria" pitchFamily="2" charset="-78"/>
              </a:rPr>
              <a:t>ة</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بمختلف مستوياتهم، وبين </a:t>
            </a:r>
            <a:r>
              <a:rPr lang="ar-SA" sz="1600" dirty="0" smtClean="0">
                <a:latin typeface="Alexandria" pitchFamily="2" charset="-78"/>
                <a:cs typeface="Alexandria" pitchFamily="2" charset="-78"/>
              </a:rPr>
              <a:t>المؤسس</a:t>
            </a:r>
            <a:r>
              <a:rPr lang="ar-EG" sz="1600" dirty="0">
                <a:latin typeface="Alexandria" pitchFamily="2" charset="-78"/>
                <a:cs typeface="Alexandria" pitchFamily="2" charset="-78"/>
              </a:rPr>
              <a:t>ة</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والمحيط المتواجدة فيه </a:t>
            </a:r>
            <a:r>
              <a:rPr lang="ar-SA" sz="1200" dirty="0">
                <a:latin typeface="Alexandria" pitchFamily="2" charset="-78"/>
                <a:cs typeface="Alexandria" pitchFamily="2" charset="-78"/>
              </a:rPr>
              <a:t>(إيمان عبادي، 2017</a:t>
            </a:r>
            <a:r>
              <a:rPr lang="ar-SA" sz="1200" dirty="0" smtClean="0">
                <a:latin typeface="Alexandria" pitchFamily="2" charset="-78"/>
                <a:cs typeface="Alexandria" pitchFamily="2" charset="-78"/>
              </a:rPr>
              <a:t>)</a:t>
            </a:r>
            <a:r>
              <a:rPr lang="ar-SA" sz="1600" dirty="0" smtClean="0">
                <a:latin typeface="Alexandria" pitchFamily="2" charset="-78"/>
                <a:cs typeface="Alexandria" pitchFamily="2" charset="-78"/>
              </a:rPr>
              <a:t>.</a:t>
            </a:r>
            <a:endParaRPr lang="ar-EG" sz="1600" dirty="0" smtClean="0">
              <a:latin typeface="Alexandria" pitchFamily="2" charset="-78"/>
              <a:cs typeface="Alexandria" pitchFamily="2" charset="-78"/>
            </a:endParaRPr>
          </a:p>
          <a:p>
            <a:pPr lvl="0" indent="108000" algn="justLow" rtl="1">
              <a:lnSpc>
                <a:spcPct val="150000"/>
              </a:lnSpc>
              <a:spcAft>
                <a:spcPts val="600"/>
              </a:spcAft>
            </a:pP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بناء </a:t>
            </a:r>
            <a:r>
              <a:rPr lang="ar-SA" sz="1600" dirty="0">
                <a:latin typeface="Alexandria" pitchFamily="2" charset="-78"/>
                <a:cs typeface="Alexandria" pitchFamily="2" charset="-78"/>
              </a:rPr>
              <a:t>سمعة جيدة، بصورة ذهنية طيبة عن المنظمة.</a:t>
            </a:r>
            <a:endParaRPr lang="en-US" sz="1600" dirty="0">
              <a:latin typeface="Alexandria" pitchFamily="2" charset="-78"/>
              <a:cs typeface="Alexandria" pitchFamily="2" charset="-78"/>
            </a:endParaRPr>
          </a:p>
          <a:p>
            <a:pPr lvl="0" algn="justLow" rtl="1">
              <a:lnSpc>
                <a:spcPct val="150000"/>
              </a:lnSpc>
              <a:spcAft>
                <a:spcPts val="600"/>
              </a:spcAft>
            </a:pPr>
            <a:r>
              <a:rPr lang="ar-EG" sz="1600" dirty="0" smtClean="0">
                <a:latin typeface="Alexandria" pitchFamily="2" charset="-78"/>
                <a:cs typeface="Alexandria" pitchFamily="2" charset="-78"/>
              </a:rPr>
              <a:t> - </a:t>
            </a:r>
            <a:r>
              <a:rPr lang="ar-SA" sz="1600" dirty="0" smtClean="0">
                <a:latin typeface="Alexandria" pitchFamily="2" charset="-78"/>
                <a:cs typeface="Alexandria" pitchFamily="2" charset="-78"/>
              </a:rPr>
              <a:t>تغيير </a:t>
            </a:r>
            <a:r>
              <a:rPr lang="ar-SA" sz="1600" dirty="0">
                <a:latin typeface="Alexandria" pitchFamily="2" charset="-78"/>
                <a:cs typeface="Alexandria" pitchFamily="2" charset="-78"/>
              </a:rPr>
              <a:t>اتجاهات الأفراد إيجابًا نحو عمل المنظمة وأنشطتها، وهذا ما ينعكس على زيادة </a:t>
            </a:r>
            <a:r>
              <a:rPr lang="ar-SA" sz="1600" dirty="0" smtClean="0">
                <a:latin typeface="Alexandria" pitchFamily="2" charset="-78"/>
                <a:cs typeface="Alexandria" pitchFamily="2" charset="-78"/>
              </a:rPr>
              <a:t>المبيعات</a:t>
            </a:r>
            <a:endParaRPr lang="ar-EG" sz="1600" dirty="0" smtClean="0">
              <a:latin typeface="Alexandria" pitchFamily="2" charset="-78"/>
              <a:cs typeface="Alexandria" pitchFamily="2" charset="-78"/>
            </a:endParaRPr>
          </a:p>
          <a:p>
            <a:pPr lvl="0" algn="justLow" rtl="1">
              <a:lnSpc>
                <a:spcPct val="150000"/>
              </a:lnSpc>
              <a:spcAft>
                <a:spcPts val="600"/>
              </a:spcAft>
            </a:pPr>
            <a:r>
              <a:rPr lang="ar-EG" sz="1600" dirty="0">
                <a:latin typeface="Alexandria" pitchFamily="2" charset="-78"/>
                <a:cs typeface="Alexandria" pitchFamily="2" charset="-78"/>
              </a:rPr>
              <a:t> </a:t>
            </a: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المحتملة </a:t>
            </a:r>
            <a:r>
              <a:rPr lang="ar-EG" sz="1600" dirty="0" smtClean="0">
                <a:latin typeface="Alexandria" pitchFamily="2" charset="-78"/>
                <a:cs typeface="Alexandria" pitchFamily="2" charset="-78"/>
              </a:rPr>
              <a:t>للمؤسسة</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a:p>
            <a:pPr lvl="0" indent="108000" algn="justLow" rtl="1">
              <a:lnSpc>
                <a:spcPct val="150000"/>
              </a:lnSpc>
              <a:spcAft>
                <a:spcPts val="600"/>
              </a:spcAft>
            </a:pPr>
            <a:r>
              <a:rPr lang="ar-EG" sz="1600" dirty="0" smtClean="0">
                <a:latin typeface="Alexandria" pitchFamily="2" charset="-78"/>
                <a:cs typeface="Alexandria" pitchFamily="2" charset="-78"/>
              </a:rPr>
              <a:t>-</a:t>
            </a:r>
            <a:r>
              <a:rPr lang="ar-SA" sz="1600" dirty="0" smtClean="0">
                <a:latin typeface="Alexandria" pitchFamily="2" charset="-78"/>
                <a:cs typeface="Alexandria" pitchFamily="2" charset="-78"/>
              </a:rPr>
              <a:t>جعل </a:t>
            </a:r>
            <a:r>
              <a:rPr lang="ar-SA" sz="1600" dirty="0">
                <a:latin typeface="Alexandria" pitchFamily="2" charset="-78"/>
                <a:cs typeface="Alexandria" pitchFamily="2" charset="-78"/>
              </a:rPr>
              <a:t>الأفراد أو الجمهور أكثر إدراكًا لمنتجات الشـركة والأنشطة التي تقوم بها وتعزيز مكانة </a:t>
            </a:r>
            <a:r>
              <a:rPr lang="ar-SA" sz="1600" dirty="0" smtClean="0">
                <a:latin typeface="Alexandria" pitchFamily="2" charset="-78"/>
                <a:cs typeface="Alexandria" pitchFamily="2" charset="-78"/>
              </a:rPr>
              <a:t>علاقتها</a:t>
            </a:r>
            <a:endParaRPr lang="ar-EG" sz="1600" dirty="0" smtClean="0">
              <a:latin typeface="Alexandria" pitchFamily="2" charset="-78"/>
              <a:cs typeface="Alexandria" pitchFamily="2" charset="-78"/>
            </a:endParaRPr>
          </a:p>
          <a:p>
            <a:pPr lvl="0" indent="108000" algn="justLow" rtl="1">
              <a:lnSpc>
                <a:spcPct val="150000"/>
              </a:lnSpc>
              <a:spcAft>
                <a:spcPts val="600"/>
              </a:spcAft>
            </a:pPr>
            <a:r>
              <a:rPr lang="ar-EG" sz="1600" dirty="0">
                <a:latin typeface="Alexandria" pitchFamily="2" charset="-78"/>
                <a:cs typeface="Alexandria" pitchFamily="2" charset="-78"/>
              </a:rPr>
              <a:t> </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التجارية</a:t>
            </a:r>
            <a:r>
              <a:rPr lang="en-US" sz="1600" dirty="0">
                <a:latin typeface="Alexandria" pitchFamily="2" charset="-78"/>
                <a:cs typeface="Alexandria" pitchFamily="2" charset="-78"/>
              </a:rPr>
              <a:t>.</a:t>
            </a:r>
          </a:p>
          <a:p>
            <a:pPr lvl="0" indent="108000" algn="justLow" rtl="1">
              <a:lnSpc>
                <a:spcPct val="150000"/>
              </a:lnSpc>
              <a:spcAft>
                <a:spcPts val="600"/>
              </a:spcAft>
            </a:pPr>
            <a:r>
              <a:rPr lang="ar-EG" sz="1600" dirty="0" smtClean="0">
                <a:latin typeface="Alexandria" pitchFamily="2" charset="-78"/>
                <a:cs typeface="Alexandria" pitchFamily="2" charset="-78"/>
              </a:rPr>
              <a:t>-</a:t>
            </a:r>
            <a:r>
              <a:rPr lang="ar-SA" sz="1600" dirty="0" smtClean="0">
                <a:latin typeface="Alexandria" pitchFamily="2" charset="-78"/>
                <a:cs typeface="Alexandria" pitchFamily="2" charset="-78"/>
              </a:rPr>
              <a:t>رسم </a:t>
            </a:r>
            <a:r>
              <a:rPr lang="ar-SA" sz="1600" dirty="0">
                <a:latin typeface="Alexandria" pitchFamily="2" charset="-78"/>
                <a:cs typeface="Alexandria" pitchFamily="2" charset="-78"/>
              </a:rPr>
              <a:t>صورة إيجابية </a:t>
            </a:r>
            <a:r>
              <a:rPr lang="ar-EG" sz="1600" dirty="0" smtClean="0">
                <a:latin typeface="Alexandria" pitchFamily="2" charset="-78"/>
                <a:cs typeface="Alexandria" pitchFamily="2" charset="-78"/>
              </a:rPr>
              <a:t>عن </a:t>
            </a:r>
            <a:r>
              <a:rPr lang="ar-SA" sz="1600" dirty="0" smtClean="0">
                <a:latin typeface="Alexandria" pitchFamily="2" charset="-78"/>
                <a:cs typeface="Alexandria" pitchFamily="2" charset="-78"/>
              </a:rPr>
              <a:t>المنظمة </a:t>
            </a:r>
            <a:r>
              <a:rPr lang="ar-SA" sz="1600" dirty="0">
                <a:latin typeface="Alexandria" pitchFamily="2" charset="-78"/>
                <a:cs typeface="Alexandria" pitchFamily="2" charset="-78"/>
              </a:rPr>
              <a:t>لدى المجتمع والأطراف الأخرى، وانسجامًا مع فلسفة </a:t>
            </a:r>
            <a:r>
              <a:rPr lang="ar-SA" sz="1600" dirty="0" smtClean="0">
                <a:latin typeface="Alexandria" pitchFamily="2" charset="-78"/>
                <a:cs typeface="Alexandria" pitchFamily="2" charset="-78"/>
              </a:rPr>
              <a:t>المنظمة</a:t>
            </a:r>
            <a:endParaRPr lang="ar-EG" sz="1600" dirty="0" smtClean="0">
              <a:latin typeface="Alexandria" pitchFamily="2" charset="-78"/>
              <a:cs typeface="Alexandria" pitchFamily="2" charset="-78"/>
            </a:endParaRPr>
          </a:p>
          <a:p>
            <a:pPr lvl="0" indent="108000" algn="justLow" rtl="1">
              <a:lnSpc>
                <a:spcPct val="150000"/>
              </a:lnSpc>
              <a:spcAft>
                <a:spcPts val="600"/>
              </a:spcAft>
            </a:pPr>
            <a:r>
              <a:rPr lang="ar-EG" sz="1600" dirty="0">
                <a:latin typeface="Alexandria" pitchFamily="2" charset="-78"/>
                <a:cs typeface="Alexandria" pitchFamily="2" charset="-78"/>
              </a:rPr>
              <a:t> </a:t>
            </a:r>
            <a:r>
              <a:rPr lang="ar-SA" sz="1600" dirty="0" smtClean="0">
                <a:latin typeface="Alexandria" pitchFamily="2" charset="-78"/>
                <a:cs typeface="Alexandria" pitchFamily="2" charset="-78"/>
              </a:rPr>
              <a:t>ورسالتها</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022430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1" y="1339741"/>
            <a:ext cx="9345751" cy="4154984"/>
          </a:xfrm>
          <a:prstGeom prst="rect">
            <a:avLst/>
          </a:prstGeom>
          <a:noFill/>
        </p:spPr>
        <p:txBody>
          <a:bodyPr wrap="square" rtlCol="0">
            <a:spAutoFit/>
          </a:bodyPr>
          <a:lstStyle/>
          <a:p>
            <a:pPr lvl="0" algn="justLow" rtl="1">
              <a:lnSpc>
                <a:spcPct val="150000"/>
              </a:lnSpc>
            </a:pP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بناء </a:t>
            </a:r>
            <a:r>
              <a:rPr lang="ar-SA" sz="1600" dirty="0">
                <a:latin typeface="Alexandria" pitchFamily="2" charset="-78"/>
                <a:cs typeface="Alexandria" pitchFamily="2" charset="-78"/>
              </a:rPr>
              <a:t>علاقة متينة وقوية مع وسائل النشر والإعلان المختلفة، لكونها المصدر المهم في تفعيل الجانب الترويجي للعلاقات العامة</a:t>
            </a:r>
            <a:r>
              <a:rPr lang="en-US" sz="1600" dirty="0">
                <a:latin typeface="Alexandria" pitchFamily="2" charset="-78"/>
                <a:cs typeface="Alexandria" pitchFamily="2" charset="-78"/>
              </a:rPr>
              <a:t>.</a:t>
            </a:r>
          </a:p>
          <a:p>
            <a:pPr lvl="0" algn="justLow" rtl="1">
              <a:lnSpc>
                <a:spcPct val="150000"/>
              </a:lnSpc>
            </a:pP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إشاعة </a:t>
            </a:r>
            <a:r>
              <a:rPr lang="ar-SA" sz="1600" dirty="0">
                <a:latin typeface="Alexandria" pitchFamily="2" charset="-78"/>
                <a:cs typeface="Alexandria" pitchFamily="2" charset="-78"/>
              </a:rPr>
              <a:t>روح الإبداع، والتواصل مع المجتمع، وخلق صورة لدى الجمهور بأن المنظمة هي بمثابة مواطن يعمل مع الجميع </a:t>
            </a:r>
            <a:r>
              <a:rPr lang="ar-SA" sz="1600" dirty="0" smtClean="0">
                <a:latin typeface="Alexandria" pitchFamily="2" charset="-78"/>
                <a:cs typeface="Alexandria" pitchFamily="2" charset="-78"/>
              </a:rPr>
              <a:t>ولخدمتهم</a:t>
            </a:r>
            <a:r>
              <a:rPr lang="ar-EG" sz="1600" dirty="0" smtClean="0">
                <a:latin typeface="Alexandria" pitchFamily="2" charset="-78"/>
                <a:cs typeface="Alexandria" pitchFamily="2" charset="-78"/>
              </a:rPr>
              <a:t>.</a:t>
            </a:r>
          </a:p>
          <a:p>
            <a:pPr lvl="0" algn="justLow" rtl="1">
              <a:lnSpc>
                <a:spcPct val="150000"/>
              </a:lnSpc>
            </a:pP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العلاقات </a:t>
            </a:r>
            <a:r>
              <a:rPr lang="ar-SA" sz="1600" dirty="0">
                <a:latin typeface="Alexandria" pitchFamily="2" charset="-78"/>
                <a:cs typeface="Alexandria" pitchFamily="2" charset="-78"/>
              </a:rPr>
              <a:t>العامة لا تكتفي بإيجاد علاقات تأثيرية فحسب بل تسعى إلى تعزيز تلك العلاقات وتوطيدها مع</a:t>
            </a:r>
            <a:r>
              <a:rPr lang="en-US" sz="1600" dirty="0" smtClean="0">
                <a:latin typeface="Alexandria" pitchFamily="2" charset="-78"/>
                <a:cs typeface="Alexandria" pitchFamily="2" charset="-78"/>
              </a:rPr>
              <a:t>:</a:t>
            </a: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الحكومة </a:t>
            </a:r>
            <a:r>
              <a:rPr lang="ar-SA" sz="1600" dirty="0">
                <a:latin typeface="Alexandria" pitchFamily="2" charset="-78"/>
                <a:cs typeface="Alexandria" pitchFamily="2" charset="-78"/>
              </a:rPr>
              <a:t>وعبر مؤسساتها </a:t>
            </a:r>
            <a:r>
              <a:rPr lang="ar-SA" sz="1600" dirty="0" smtClean="0">
                <a:latin typeface="Alexandria" pitchFamily="2" charset="-78"/>
                <a:cs typeface="Alexandria" pitchFamily="2" charset="-78"/>
              </a:rPr>
              <a:t>المختلفة</a:t>
            </a:r>
            <a:r>
              <a:rPr lang="ar-EG" sz="1600" dirty="0" smtClean="0">
                <a:latin typeface="Alexandria" pitchFamily="2" charset="-78"/>
                <a:cs typeface="Alexandria" pitchFamily="2" charset="-78"/>
              </a:rPr>
              <a:t>، و</a:t>
            </a:r>
            <a:r>
              <a:rPr lang="ar-SA" sz="1600" dirty="0" smtClean="0">
                <a:latin typeface="Alexandria" pitchFamily="2" charset="-78"/>
                <a:cs typeface="Alexandria" pitchFamily="2" charset="-78"/>
              </a:rPr>
              <a:t>منظمات </a:t>
            </a:r>
            <a:r>
              <a:rPr lang="ar-SA" sz="1600" dirty="0">
                <a:latin typeface="Alexandria" pitchFamily="2" charset="-78"/>
                <a:cs typeface="Alexandria" pitchFamily="2" charset="-78"/>
              </a:rPr>
              <a:t>الأعمال التجارية والصناعية وبمختلف أحجامها </a:t>
            </a:r>
            <a:r>
              <a:rPr lang="ar-SA" sz="1600" dirty="0" smtClean="0">
                <a:latin typeface="Alexandria" pitchFamily="2" charset="-78"/>
                <a:cs typeface="Alexandria" pitchFamily="2" charset="-78"/>
              </a:rPr>
              <a:t>ومهامها</a:t>
            </a:r>
            <a:r>
              <a:rPr lang="ar-EG" sz="1600" dirty="0" smtClean="0">
                <a:latin typeface="Alexandria" pitchFamily="2" charset="-78"/>
                <a:cs typeface="Alexandria" pitchFamily="2" charset="-78"/>
              </a:rPr>
              <a:t>، و</a:t>
            </a:r>
            <a:r>
              <a:rPr lang="ar-SA" sz="1600" dirty="0" smtClean="0">
                <a:latin typeface="Alexandria" pitchFamily="2" charset="-78"/>
                <a:cs typeface="Alexandria" pitchFamily="2" charset="-78"/>
              </a:rPr>
              <a:t>المنظمات </a:t>
            </a:r>
            <a:r>
              <a:rPr lang="ar-SA" sz="1600" dirty="0">
                <a:latin typeface="Alexandria" pitchFamily="2" charset="-78"/>
                <a:cs typeface="Alexandria" pitchFamily="2" charset="-78"/>
              </a:rPr>
              <a:t>والمجتمعات </a:t>
            </a:r>
            <a:r>
              <a:rPr lang="ar-SA" sz="1600" dirty="0" smtClean="0">
                <a:latin typeface="Alexandria" pitchFamily="2" charset="-78"/>
                <a:cs typeface="Alexandria" pitchFamily="2" charset="-78"/>
              </a:rPr>
              <a:t>الاجتماعي</a:t>
            </a:r>
            <a:r>
              <a:rPr lang="ar-EG" sz="1600" dirty="0" smtClean="0">
                <a:latin typeface="Alexandria" pitchFamily="2" charset="-78"/>
                <a:cs typeface="Alexandria" pitchFamily="2" charset="-78"/>
              </a:rPr>
              <a:t>، و</a:t>
            </a:r>
            <a:r>
              <a:rPr lang="ar-SA" sz="1600" dirty="0" smtClean="0">
                <a:latin typeface="Alexandria" pitchFamily="2" charset="-78"/>
                <a:cs typeface="Alexandria" pitchFamily="2" charset="-78"/>
              </a:rPr>
              <a:t>الجامعات </a:t>
            </a:r>
            <a:r>
              <a:rPr lang="ar-SA" sz="1600" dirty="0">
                <a:latin typeface="Alexandria" pitchFamily="2" charset="-78"/>
                <a:cs typeface="Alexandria" pitchFamily="2" charset="-78"/>
              </a:rPr>
              <a:t>والمؤسسات التعليم </a:t>
            </a:r>
            <a:r>
              <a:rPr lang="ar-SA" sz="1600" dirty="0" smtClean="0">
                <a:latin typeface="Alexandria" pitchFamily="2" charset="-78"/>
                <a:cs typeface="Alexandria" pitchFamily="2" charset="-78"/>
              </a:rPr>
              <a:t>المختلفة</a:t>
            </a:r>
            <a:r>
              <a:rPr lang="ar-EG" sz="1600" dirty="0" smtClean="0">
                <a:latin typeface="Alexandria" pitchFamily="2" charset="-78"/>
                <a:cs typeface="Alexandria" pitchFamily="2" charset="-78"/>
              </a:rPr>
              <a:t>،</a:t>
            </a:r>
            <a:r>
              <a:rPr lang="ar-SA" sz="1600" dirty="0" smtClean="0">
                <a:latin typeface="Alexandria" pitchFamily="2" charset="-78"/>
                <a:cs typeface="Alexandria" pitchFamily="2" charset="-78"/>
              </a:rPr>
              <a:t> </a:t>
            </a:r>
            <a:r>
              <a:rPr lang="ar-EG" sz="1600" dirty="0" smtClean="0">
                <a:latin typeface="Alexandria" pitchFamily="2" charset="-78"/>
                <a:cs typeface="Alexandria" pitchFamily="2" charset="-78"/>
              </a:rPr>
              <a:t>و</a:t>
            </a:r>
            <a:r>
              <a:rPr lang="ar-SA" sz="1600" dirty="0" smtClean="0">
                <a:latin typeface="Alexandria" pitchFamily="2" charset="-78"/>
                <a:cs typeface="Alexandria" pitchFamily="2" charset="-78"/>
              </a:rPr>
              <a:t>المنظمات</a:t>
            </a:r>
            <a:r>
              <a:rPr lang="ar-EG" sz="1600" dirty="0">
                <a:latin typeface="Alexandria" pitchFamily="2" charset="-78"/>
                <a:cs typeface="Alexandria" pitchFamily="2" charset="-78"/>
              </a:rPr>
              <a:t> </a:t>
            </a:r>
            <a:r>
              <a:rPr lang="ar-SA" sz="1600" dirty="0" smtClean="0">
                <a:latin typeface="Alexandria" pitchFamily="2" charset="-78"/>
                <a:cs typeface="Alexandria" pitchFamily="2" charset="-78"/>
              </a:rPr>
              <a:t>الإقليمية </a:t>
            </a:r>
            <a:r>
              <a:rPr lang="ar-SA" sz="1600" dirty="0">
                <a:latin typeface="Alexandria" pitchFamily="2" charset="-78"/>
                <a:cs typeface="Alexandria" pitchFamily="2" charset="-78"/>
              </a:rPr>
              <a:t>والدولية... إلخ</a:t>
            </a:r>
            <a:r>
              <a:rPr lang="ar-SA" sz="1200" dirty="0">
                <a:latin typeface="Alexandria" pitchFamily="2" charset="-78"/>
                <a:cs typeface="Alexandria" pitchFamily="2" charset="-78"/>
              </a:rPr>
              <a:t> </a:t>
            </a:r>
            <a:r>
              <a:rPr lang="en-US" sz="1200" dirty="0" smtClean="0">
                <a:latin typeface="Alexandria" pitchFamily="2" charset="-78"/>
                <a:cs typeface="Alexandria" pitchFamily="2" charset="-78"/>
              </a:rPr>
              <a:t>W</a:t>
            </a:r>
            <a:r>
              <a:rPr lang="en-US" sz="1200" dirty="0">
                <a:latin typeface="Alexandria" pitchFamily="2" charset="-78"/>
                <a:cs typeface="Alexandria" pitchFamily="2" charset="-78"/>
              </a:rPr>
              <a:t>. Pride and O. Ferrell, 2000)</a:t>
            </a:r>
            <a:r>
              <a:rPr lang="ar-SA" sz="1200" dirty="0">
                <a:latin typeface="Alexandria" pitchFamily="2" charset="-78"/>
                <a:cs typeface="Alexandria" pitchFamily="2" charset="-78"/>
              </a:rPr>
              <a:t>)</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a:p>
            <a:pPr algn="justLow" rtl="1">
              <a:lnSpc>
                <a:spcPct val="150000"/>
              </a:lnSpc>
            </a:pPr>
            <a:r>
              <a:rPr lang="ar-EG" sz="1600" dirty="0" smtClean="0">
                <a:latin typeface="Alexandria" pitchFamily="2" charset="-78"/>
                <a:cs typeface="Alexandria" pitchFamily="2" charset="-78"/>
              </a:rPr>
              <a:t>- </a:t>
            </a:r>
            <a:r>
              <a:rPr lang="ar-JO" sz="1600" dirty="0" smtClean="0">
                <a:latin typeface="Alexandria" pitchFamily="2" charset="-78"/>
                <a:cs typeface="Alexandria" pitchFamily="2" charset="-78"/>
              </a:rPr>
              <a:t>العلاقات </a:t>
            </a:r>
            <a:r>
              <a:rPr lang="ar-JO" sz="1600" dirty="0">
                <a:latin typeface="Alexandria" pitchFamily="2" charset="-78"/>
                <a:cs typeface="Alexandria" pitchFamily="2" charset="-78"/>
              </a:rPr>
              <a:t>العامة التسويقية هي إحدى وظائف العلاقات العامة، والتي تتناول العلاقة </a:t>
            </a:r>
            <a:r>
              <a:rPr lang="ar-JO" sz="1600" dirty="0" smtClean="0">
                <a:latin typeface="Alexandria" pitchFamily="2" charset="-78"/>
                <a:cs typeface="Alexandria" pitchFamily="2" charset="-78"/>
              </a:rPr>
              <a:t>التجارية</a:t>
            </a:r>
            <a:r>
              <a:rPr lang="ar-EG" sz="1600" dirty="0" smtClean="0">
                <a:latin typeface="Alexandria" pitchFamily="2" charset="-78"/>
                <a:cs typeface="Alexandria" pitchFamily="2" charset="-78"/>
              </a:rPr>
              <a:t> للمنظمة مع جمهورها </a:t>
            </a:r>
            <a:r>
              <a:rPr lang="ar-JO" sz="1200" dirty="0" smtClean="0">
                <a:latin typeface="Alexandria" pitchFamily="2" charset="-78"/>
                <a:cs typeface="Alexandria" pitchFamily="2" charset="-78"/>
              </a:rPr>
              <a:t>(</a:t>
            </a:r>
            <a:r>
              <a:rPr lang="ar-SA" sz="1200" dirty="0">
                <a:latin typeface="Alexandria" pitchFamily="2" charset="-78"/>
                <a:cs typeface="Alexandria" pitchFamily="2" charset="-78"/>
              </a:rPr>
              <a:t>أحمد خطاب، 2015</a:t>
            </a:r>
            <a:r>
              <a:rPr lang="ar-JO" sz="1200" dirty="0">
                <a:latin typeface="Alexandria" pitchFamily="2" charset="-78"/>
                <a:cs typeface="Alexandria" pitchFamily="2" charset="-78"/>
              </a:rPr>
              <a:t>)</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lvl="0" algn="justLow" rtl="1">
              <a:lnSpc>
                <a:spcPct val="150000"/>
              </a:lnSpc>
            </a:pP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الإسهام </a:t>
            </a:r>
            <a:r>
              <a:rPr lang="ar-SA" sz="1600" dirty="0">
                <a:latin typeface="Alexandria" pitchFamily="2" charset="-78"/>
                <a:cs typeface="Alexandria" pitchFamily="2" charset="-78"/>
              </a:rPr>
              <a:t>في إدارة الأزمات</a:t>
            </a:r>
            <a:r>
              <a:rPr lang="ar-SA"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30359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443673" y="500900"/>
            <a:ext cx="96396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017432" y="4970962"/>
            <a:ext cx="4960683" cy="1415772"/>
          </a:xfrm>
          <a:prstGeom prst="rect">
            <a:avLst/>
          </a:prstGeom>
          <a:noFill/>
        </p:spPr>
        <p:txBody>
          <a:bodyPr wrap="square">
            <a:spAutoFit/>
          </a:bodyPr>
          <a:lstStyle/>
          <a:p>
            <a:pPr algn="justLow" rtl="1">
              <a:lnSpc>
                <a:spcPct val="150000"/>
              </a:lnSpc>
              <a:spcAft>
                <a:spcPts val="600"/>
              </a:spcAft>
            </a:pPr>
            <a:r>
              <a:rPr lang="en-US" dirty="0">
                <a:latin typeface="Alexandria" pitchFamily="2" charset="-78"/>
                <a:cs typeface="Alexandria" pitchFamily="2" charset="-78"/>
              </a:rPr>
              <a:t> </a:t>
            </a:r>
            <a:r>
              <a:rPr lang="ar-EG" dirty="0" smtClean="0">
                <a:latin typeface="Alexandria" pitchFamily="2" charset="-78"/>
                <a:cs typeface="Alexandria" pitchFamily="2" charset="-78"/>
              </a:rPr>
              <a:t>أ</a:t>
            </a:r>
            <a:r>
              <a:rPr lang="ar-EG" b="1" dirty="0" smtClean="0">
                <a:latin typeface="Alexandria" pitchFamily="2" charset="-78"/>
                <a:cs typeface="Alexandria" pitchFamily="2" charset="-78"/>
              </a:rPr>
              <a:t>دوات </a:t>
            </a:r>
            <a:r>
              <a:rPr lang="ar-EG" b="1" dirty="0">
                <a:latin typeface="Alexandria" pitchFamily="2" charset="-78"/>
                <a:cs typeface="Alexandria" pitchFamily="2" charset="-78"/>
              </a:rPr>
              <a:t>العلاقات العامة:</a:t>
            </a:r>
            <a:endParaRPr lang="en-US" dirty="0">
              <a:latin typeface="Alexandria" pitchFamily="2" charset="-78"/>
              <a:cs typeface="Alexandria" pitchFamily="2" charset="-78"/>
            </a:endParaRPr>
          </a:p>
          <a:p>
            <a:pPr algn="justLow" rtl="1">
              <a:lnSpc>
                <a:spcPct val="150000"/>
              </a:lnSpc>
              <a:spcAft>
                <a:spcPts val="600"/>
              </a:spcAft>
            </a:pPr>
            <a:r>
              <a:rPr lang="ar-EG" dirty="0" smtClean="0">
                <a:latin typeface="Alexandria" pitchFamily="2" charset="-78"/>
                <a:cs typeface="Alexandria" pitchFamily="2" charset="-78"/>
              </a:rPr>
              <a:t> </a:t>
            </a:r>
            <a:r>
              <a:rPr lang="ar-EG" sz="1600" dirty="0" smtClean="0">
                <a:latin typeface="Alexandria" pitchFamily="2" charset="-78"/>
                <a:cs typeface="Alexandria" pitchFamily="2" charset="-78"/>
              </a:rPr>
              <a:t>تتعدد </a:t>
            </a:r>
            <a:r>
              <a:rPr lang="ar-EG" sz="1600" dirty="0">
                <a:latin typeface="Alexandria" pitchFamily="2" charset="-78"/>
                <a:cs typeface="Alexandria" pitchFamily="2" charset="-78"/>
              </a:rPr>
              <a:t>أنشطة العلاقات العامة وأدواتها، وسيتم استعراض أبرز هذه الأدوات على الوجه الآتي:</a:t>
            </a:r>
            <a:endParaRPr lang="en-US"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1348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6478" y="500900"/>
            <a:ext cx="94451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367839"/>
            <a:ext cx="9073129" cy="4231928"/>
          </a:xfrm>
          <a:prstGeom prst="rect">
            <a:avLst/>
          </a:prstGeom>
          <a:noFill/>
        </p:spPr>
        <p:txBody>
          <a:bodyPr wrap="square" rtlCol="0">
            <a:spAutoFit/>
          </a:bodyPr>
          <a:lstStyle/>
          <a:p>
            <a:pPr algn="justLow" rtl="1">
              <a:lnSpc>
                <a:spcPct val="150000"/>
              </a:lnSpc>
              <a:spcAft>
                <a:spcPts val="600"/>
              </a:spcAft>
            </a:pPr>
            <a:r>
              <a:rPr lang="ar-EG" sz="1600" b="1" dirty="0" smtClean="0">
                <a:latin typeface="Alexandria" pitchFamily="2" charset="-78"/>
                <a:cs typeface="Alexandria" pitchFamily="2" charset="-78"/>
              </a:rPr>
              <a:t>- النشـر</a:t>
            </a:r>
            <a:r>
              <a:rPr lang="ar-EG" sz="1600" dirty="0" smtClean="0">
                <a:latin typeface="Alexandria" pitchFamily="2" charset="-78"/>
                <a:cs typeface="Alexandria" pitchFamily="2" charset="-78"/>
              </a:rPr>
              <a:t>: </a:t>
            </a:r>
          </a:p>
          <a:p>
            <a:pPr algn="justLow" rtl="1">
              <a:lnSpc>
                <a:spcPct val="150000"/>
              </a:lnSpc>
            </a:pPr>
            <a:r>
              <a:rPr lang="ar-SA" sz="1600" dirty="0" smtClean="0">
                <a:latin typeface="Alexandria" pitchFamily="2" charset="-78"/>
                <a:cs typeface="Alexandria" pitchFamily="2" charset="-78"/>
              </a:rPr>
              <a:t>هو </a:t>
            </a:r>
            <a:r>
              <a:rPr lang="ar-SA" sz="1600" dirty="0">
                <a:latin typeface="Alexandria" pitchFamily="2" charset="-78"/>
                <a:cs typeface="Alexandria" pitchFamily="2" charset="-78"/>
              </a:rPr>
              <a:t>إثارة الطلب على منتج، من خلال </a:t>
            </a:r>
            <a:r>
              <a:rPr lang="ar-SA" sz="1600" dirty="0" smtClean="0">
                <a:latin typeface="Alexandria" pitchFamily="2" charset="-78"/>
                <a:cs typeface="Alexandria" pitchFamily="2" charset="-78"/>
              </a:rPr>
              <a:t>نش</a:t>
            </a:r>
            <a:r>
              <a:rPr lang="ar-EG" sz="1600" dirty="0" smtClean="0">
                <a:latin typeface="Alexandria" pitchFamily="2" charset="-78"/>
                <a:cs typeface="Alexandria" pitchFamily="2" charset="-78"/>
              </a:rPr>
              <a:t>ـر</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بيانات تجارية عنه في إحدى وسائل </a:t>
            </a:r>
            <a:r>
              <a:rPr lang="ar-SA" sz="1600" dirty="0" smtClean="0">
                <a:latin typeface="Alexandria" pitchFamily="2" charset="-78"/>
                <a:cs typeface="Alexandria" pitchFamily="2" charset="-78"/>
              </a:rPr>
              <a:t>الإعلام؛ </a:t>
            </a:r>
            <a:r>
              <a:rPr lang="ar-SA" sz="1600" dirty="0">
                <a:latin typeface="Alexandria" pitchFamily="2" charset="-78"/>
                <a:cs typeface="Alexandria" pitchFamily="2" charset="-78"/>
              </a:rPr>
              <a:t>كالصحف والإذاعة (الراديو والتليفزيون)، دون أن تدفع الجهة التي يهمها </a:t>
            </a:r>
            <a:r>
              <a:rPr lang="ar-SA" sz="1600" dirty="0" smtClean="0">
                <a:latin typeface="Alexandria" pitchFamily="2" charset="-78"/>
                <a:cs typeface="Alexandria" pitchFamily="2" charset="-78"/>
              </a:rPr>
              <a:t>النش</a:t>
            </a:r>
            <a:r>
              <a:rPr lang="ar-EG" sz="1600" dirty="0" smtClean="0">
                <a:latin typeface="Alexandria" pitchFamily="2" charset="-78"/>
                <a:cs typeface="Alexandria" pitchFamily="2" charset="-78"/>
              </a:rPr>
              <a:t>ـ</a:t>
            </a:r>
            <a:r>
              <a:rPr lang="ar-SA" sz="1600" dirty="0" smtClean="0">
                <a:latin typeface="Alexandria" pitchFamily="2" charset="-78"/>
                <a:cs typeface="Alexandria" pitchFamily="2" charset="-78"/>
              </a:rPr>
              <a:t>ر </a:t>
            </a:r>
            <a:r>
              <a:rPr lang="ar-SA" sz="1600" dirty="0">
                <a:latin typeface="Alexandria" pitchFamily="2" charset="-78"/>
                <a:cs typeface="Alexandria" pitchFamily="2" charset="-78"/>
              </a:rPr>
              <a:t>أي </a:t>
            </a:r>
            <a:r>
              <a:rPr lang="ar-SA" sz="1600" dirty="0" smtClean="0">
                <a:latin typeface="Alexandria" pitchFamily="2" charset="-78"/>
                <a:cs typeface="Alexandria" pitchFamily="2" charset="-78"/>
              </a:rPr>
              <a:t>مقابل، </a:t>
            </a:r>
            <a:r>
              <a:rPr lang="ar-SA" sz="1600" dirty="0">
                <a:latin typeface="Alexandria" pitchFamily="2" charset="-78"/>
                <a:cs typeface="Alexandria" pitchFamily="2" charset="-78"/>
              </a:rPr>
              <a:t>أي </a:t>
            </a:r>
            <a:r>
              <a:rPr lang="ar-EG" sz="1600" dirty="0">
                <a:latin typeface="Alexandria" pitchFamily="2" charset="-78"/>
                <a:cs typeface="Alexandria" pitchFamily="2" charset="-78"/>
              </a:rPr>
              <a:t>لا يتضمن </a:t>
            </a:r>
            <a:r>
              <a:rPr lang="ar-EG" sz="1600" dirty="0" smtClean="0">
                <a:latin typeface="Alexandria" pitchFamily="2" charset="-78"/>
                <a:cs typeface="Alexandria" pitchFamily="2" charset="-78"/>
              </a:rPr>
              <a:t>النشـر </a:t>
            </a:r>
            <a:r>
              <a:rPr lang="ar-EG" sz="1600" dirty="0">
                <a:latin typeface="Alexandria" pitchFamily="2" charset="-78"/>
                <a:cs typeface="Alexandria" pitchFamily="2" charset="-78"/>
              </a:rPr>
              <a:t>أي مقابل يُدفع للحصول على مساحة أو وقت لعرض </a:t>
            </a:r>
            <a:r>
              <a:rPr lang="ar-EG" sz="1600" dirty="0" smtClean="0">
                <a:latin typeface="Alexandria" pitchFamily="2" charset="-78"/>
                <a:cs typeface="Alexandria" pitchFamily="2" charset="-78"/>
              </a:rPr>
              <a:t>الرسالة.</a:t>
            </a:r>
          </a:p>
          <a:p>
            <a:pPr indent="108000" algn="justLow" rtl="1">
              <a:lnSpc>
                <a:spcPct val="150000"/>
              </a:lnSpc>
            </a:pPr>
            <a:r>
              <a:rPr lang="ar-EG" sz="1600" dirty="0" smtClean="0">
                <a:latin typeface="Alexandria" pitchFamily="2" charset="-78"/>
                <a:cs typeface="Alexandria" pitchFamily="2" charset="-78"/>
              </a:rPr>
              <a:t>ومع </a:t>
            </a:r>
            <a:r>
              <a:rPr lang="ar-EG" sz="1600" dirty="0">
                <a:latin typeface="Alexandria" pitchFamily="2" charset="-78"/>
                <a:cs typeface="Alexandria" pitchFamily="2" charset="-78"/>
              </a:rPr>
              <a:t>هذا فإنه من الصعب التحكم في محتوى الرسالة بمجرد وصولها إلى الوسيلة الإعلامية </a:t>
            </a:r>
            <a:r>
              <a:rPr lang="ar-EG" sz="1200" dirty="0">
                <a:latin typeface="Alexandria" pitchFamily="2" charset="-78"/>
                <a:cs typeface="Alexandria" pitchFamily="2" charset="-78"/>
              </a:rPr>
              <a:t>(</a:t>
            </a:r>
            <a:r>
              <a:rPr lang="ar-SA" sz="1200" dirty="0">
                <a:latin typeface="Alexandria" pitchFamily="2" charset="-78"/>
                <a:cs typeface="Alexandria" pitchFamily="2" charset="-78"/>
              </a:rPr>
              <a:t>سامي عبدالعزيز، </a:t>
            </a:r>
            <a:r>
              <a:rPr lang="ar-SA" sz="1200" dirty="0" smtClean="0">
                <a:latin typeface="Alexandria" pitchFamily="2" charset="-78"/>
                <a:cs typeface="Alexandria" pitchFamily="2" charset="-78"/>
              </a:rPr>
              <a:t>2014</a:t>
            </a:r>
            <a:r>
              <a:rPr lang="ar-EG" sz="1200" dirty="0" smtClean="0">
                <a:latin typeface="Alexandria" pitchFamily="2" charset="-78"/>
                <a:cs typeface="Alexandria" pitchFamily="2" charset="-78"/>
              </a:rPr>
              <a:t>)</a:t>
            </a:r>
            <a:r>
              <a:rPr lang="ar-EG" sz="1600" dirty="0" smtClean="0">
                <a:latin typeface="Alexandria" pitchFamily="2" charset="-78"/>
                <a:cs typeface="Alexandria" pitchFamily="2" charset="-78"/>
              </a:rPr>
              <a:t>، </a:t>
            </a:r>
            <a:r>
              <a:rPr lang="ar-EG" sz="1600" dirty="0">
                <a:latin typeface="Alexandria" pitchFamily="2" charset="-78"/>
                <a:cs typeface="Alexandria" pitchFamily="2" charset="-78"/>
              </a:rPr>
              <a:t>أي أن النشر هو نشر مجاني لأنشطة المنظمة، من خلال نقل معلومات مقنعة للجماهير المحددة سلفًا </a:t>
            </a:r>
            <a:r>
              <a:rPr lang="ar-EG" sz="1200" dirty="0">
                <a:latin typeface="Alexandria" pitchFamily="2" charset="-78"/>
                <a:cs typeface="Alexandria" pitchFamily="2" charset="-78"/>
              </a:rPr>
              <a:t>(علي فلاح، </a:t>
            </a:r>
            <a:r>
              <a:rPr lang="ar-EG" sz="1200" dirty="0" smtClean="0">
                <a:latin typeface="Alexandria" pitchFamily="2" charset="-78"/>
                <a:cs typeface="Alexandria" pitchFamily="2" charset="-78"/>
              </a:rPr>
              <a:t>2010)</a:t>
            </a:r>
            <a:r>
              <a:rPr lang="ar-EG" sz="1600" dirty="0" smtClean="0">
                <a:latin typeface="Alexandria" pitchFamily="2" charset="-78"/>
                <a:cs typeface="Alexandria" pitchFamily="2" charset="-78"/>
              </a:rPr>
              <a:t>،.</a:t>
            </a:r>
          </a:p>
          <a:p>
            <a:pPr indent="108000" algn="justLow" rtl="1">
              <a:lnSpc>
                <a:spcPct val="150000"/>
              </a:lnSpc>
            </a:pPr>
            <a:r>
              <a:rPr lang="ar-SA" sz="1600" dirty="0" smtClean="0">
                <a:latin typeface="Alexandria" pitchFamily="2" charset="-78"/>
                <a:cs typeface="Alexandria" pitchFamily="2" charset="-78"/>
              </a:rPr>
              <a:t>ويمكن </a:t>
            </a:r>
            <a:r>
              <a:rPr lang="ar-SA" sz="1600" dirty="0">
                <a:latin typeface="Alexandria" pitchFamily="2" charset="-78"/>
                <a:cs typeface="Alexandria" pitchFamily="2" charset="-78"/>
              </a:rPr>
              <a:t>أن يتم </a:t>
            </a:r>
            <a:r>
              <a:rPr lang="ar-EG" sz="1600" dirty="0" smtClean="0">
                <a:latin typeface="Alexandria" pitchFamily="2" charset="-78"/>
                <a:cs typeface="Alexandria" pitchFamily="2" charset="-78"/>
              </a:rPr>
              <a:t>النشـر </a:t>
            </a:r>
            <a:r>
              <a:rPr lang="ar-SA" sz="1600" dirty="0">
                <a:latin typeface="Alexandria" pitchFamily="2" charset="-78"/>
                <a:cs typeface="Alexandria" pitchFamily="2" charset="-78"/>
              </a:rPr>
              <a:t>عن طريق الحديث عن المنظمة في وسائل الإعلام المختلفة أو عن طريق الحديث بين العملاء أنفسهم أو ما يمكن أن ي</a:t>
            </a:r>
            <a:r>
              <a:rPr lang="ar-EG" sz="1600" dirty="0">
                <a:latin typeface="Alexandria" pitchFamily="2" charset="-78"/>
                <a:cs typeface="Alexandria" pitchFamily="2" charset="-78"/>
              </a:rPr>
              <a:t>ُ</a:t>
            </a:r>
            <a:r>
              <a:rPr lang="ar-SA" sz="1600" dirty="0">
                <a:latin typeface="Alexandria" pitchFamily="2" charset="-78"/>
                <a:cs typeface="Alexandria" pitchFamily="2" charset="-78"/>
              </a:rPr>
              <a:t>قال عن المنظمة بشكل عام (</a:t>
            </a:r>
            <a:r>
              <a:rPr lang="ar-SA" sz="1200" dirty="0">
                <a:latin typeface="Alexandria" pitchFamily="2" charset="-78"/>
                <a:cs typeface="Alexandria" pitchFamily="2" charset="-78"/>
              </a:rPr>
              <a:t>هشام عبدالله، 2011، ص 4)</a:t>
            </a:r>
            <a:r>
              <a:rPr lang="ar-JO" sz="1600" dirty="0">
                <a:latin typeface="Alexandria" pitchFamily="2" charset="-78"/>
                <a:cs typeface="Alexandria" pitchFamily="2" charset="-78"/>
              </a:rPr>
              <a:t>، </a:t>
            </a:r>
            <a:r>
              <a:rPr lang="ar-SA" sz="1600" dirty="0" smtClean="0">
                <a:latin typeface="Alexandria" pitchFamily="2" charset="-78"/>
                <a:cs typeface="Alexandria" pitchFamily="2" charset="-78"/>
              </a:rPr>
              <a:t>فالنش</a:t>
            </a:r>
            <a:r>
              <a:rPr lang="ar-EG" sz="1600" dirty="0" smtClean="0">
                <a:latin typeface="Alexandria" pitchFamily="2" charset="-78"/>
                <a:cs typeface="Alexandria" pitchFamily="2" charset="-78"/>
              </a:rPr>
              <a:t>ـر</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وسيلة غير شخصية لإثارة الطلب على المنتج، ولا يدفع الشخص أو </a:t>
            </a:r>
            <a:r>
              <a:rPr lang="ar-EG" sz="1600" dirty="0" smtClean="0">
                <a:latin typeface="Alexandria" pitchFamily="2" charset="-78"/>
                <a:cs typeface="Alexandria" pitchFamily="2" charset="-78"/>
              </a:rPr>
              <a:t>المؤسسة </a:t>
            </a:r>
            <a:r>
              <a:rPr lang="ar-SA" sz="1600" dirty="0" smtClean="0">
                <a:latin typeface="Alexandria" pitchFamily="2" charset="-78"/>
                <a:cs typeface="Alexandria" pitchFamily="2" charset="-78"/>
              </a:rPr>
              <a:t>ال</a:t>
            </a:r>
            <a:r>
              <a:rPr lang="ar-EG" sz="1600" dirty="0" smtClean="0">
                <a:latin typeface="Alexandria" pitchFamily="2" charset="-78"/>
                <a:cs typeface="Alexandria" pitchFamily="2" charset="-78"/>
              </a:rPr>
              <a:t>ت</a:t>
            </a:r>
            <a:r>
              <a:rPr lang="ar-SA" sz="1600" dirty="0" smtClean="0">
                <a:latin typeface="Alexandria" pitchFamily="2" charset="-78"/>
                <a:cs typeface="Alexandria" pitchFamily="2" charset="-78"/>
              </a:rPr>
              <a:t>ي </a:t>
            </a:r>
            <a:r>
              <a:rPr lang="ar-EG" sz="1600" dirty="0">
                <a:latin typeface="Alexandria" pitchFamily="2" charset="-78"/>
                <a:cs typeface="Alexandria" pitchFamily="2" charset="-78"/>
              </a:rPr>
              <a:t>ت</a:t>
            </a:r>
            <a:r>
              <a:rPr lang="ar-SA" sz="1600" dirty="0" smtClean="0">
                <a:latin typeface="Alexandria" pitchFamily="2" charset="-78"/>
                <a:cs typeface="Alexandria" pitchFamily="2" charset="-78"/>
              </a:rPr>
              <a:t>ستفيد </a:t>
            </a:r>
            <a:r>
              <a:rPr lang="ar-SA" sz="1600" dirty="0">
                <a:latin typeface="Alexandria" pitchFamily="2" charset="-78"/>
                <a:cs typeface="Alexandria" pitchFamily="2" charset="-78"/>
              </a:rPr>
              <a:t>من </a:t>
            </a:r>
            <a:r>
              <a:rPr lang="ar-SA" sz="1600" dirty="0" smtClean="0">
                <a:latin typeface="Alexandria" pitchFamily="2" charset="-78"/>
                <a:cs typeface="Alexandria" pitchFamily="2" charset="-78"/>
              </a:rPr>
              <a:t>النش</a:t>
            </a:r>
            <a:r>
              <a:rPr lang="ar-EG" sz="1600" dirty="0" smtClean="0">
                <a:latin typeface="Alexandria" pitchFamily="2" charset="-78"/>
                <a:cs typeface="Alexandria" pitchFamily="2" charset="-78"/>
              </a:rPr>
              <a:t>ـ</a:t>
            </a:r>
            <a:r>
              <a:rPr lang="ar-SA" sz="1600" dirty="0" smtClean="0">
                <a:latin typeface="Alexandria" pitchFamily="2" charset="-78"/>
                <a:cs typeface="Alexandria" pitchFamily="2" charset="-78"/>
              </a:rPr>
              <a:t>ر </a:t>
            </a:r>
            <a:r>
              <a:rPr lang="ar-SA" sz="1600" dirty="0">
                <a:latin typeface="Alexandria" pitchFamily="2" charset="-78"/>
                <a:cs typeface="Alexandria" pitchFamily="2" charset="-78"/>
              </a:rPr>
              <a:t>مقابلًا ماديًّا أو ثمنًا </a:t>
            </a:r>
            <a:r>
              <a:rPr lang="ar-SA" sz="1600" dirty="0" smtClean="0">
                <a:latin typeface="Alexandria" pitchFamily="2" charset="-78"/>
                <a:cs typeface="Alexandria" pitchFamily="2" charset="-78"/>
              </a:rPr>
              <a:t>له </a:t>
            </a:r>
            <a:r>
              <a:rPr lang="ar-SA" sz="1200" dirty="0">
                <a:latin typeface="Alexandria" pitchFamily="2" charset="-78"/>
                <a:cs typeface="Alexandria" pitchFamily="2" charset="-78"/>
              </a:rPr>
              <a:t>(محمد عبدالله، </a:t>
            </a:r>
            <a:r>
              <a:rPr lang="ar-SA" sz="1200" dirty="0" smtClean="0">
                <a:latin typeface="Alexandria" pitchFamily="2" charset="-78"/>
                <a:cs typeface="Alexandria" pitchFamily="2" charset="-78"/>
              </a:rPr>
              <a:t>2007</a:t>
            </a:r>
            <a:r>
              <a:rPr lang="ar-EG" sz="1200" dirty="0">
                <a:latin typeface="Alexandria" pitchFamily="2" charset="-78"/>
                <a:cs typeface="Alexandria" pitchFamily="2" charset="-78"/>
              </a:rPr>
              <a:t>)</a:t>
            </a:r>
            <a:r>
              <a:rPr lang="ar-SA" sz="1600" dirty="0" smtClean="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106382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10279" y="500900"/>
            <a:ext cx="96420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357855"/>
            <a:ext cx="8943113" cy="4016484"/>
          </a:xfrm>
          <a:prstGeom prst="rect">
            <a:avLst/>
          </a:prstGeom>
          <a:noFill/>
        </p:spPr>
        <p:txBody>
          <a:bodyPr wrap="square" rtlCol="0">
            <a:spAutoFit/>
          </a:bodyPr>
          <a:lstStyle/>
          <a:p>
            <a:pPr lvl="0" algn="justLow" rtl="1">
              <a:lnSpc>
                <a:spcPct val="150000"/>
              </a:lnSpc>
              <a:spcAft>
                <a:spcPts val="600"/>
              </a:spcAft>
            </a:pPr>
            <a:r>
              <a:rPr lang="ar-EG" sz="1600" b="1" dirty="0" smtClean="0">
                <a:latin typeface="Alexandria" pitchFamily="2" charset="-78"/>
                <a:cs typeface="Alexandria" pitchFamily="2" charset="-78"/>
              </a:rPr>
              <a:t>- المقابلات </a:t>
            </a:r>
            <a:r>
              <a:rPr lang="ar-EG" sz="1600" b="1" dirty="0">
                <a:latin typeface="Alexandria" pitchFamily="2" charset="-78"/>
                <a:cs typeface="Alexandria" pitchFamily="2" charset="-78"/>
              </a:rPr>
              <a:t>والمؤتمرات الصحفية: </a:t>
            </a:r>
            <a:endParaRPr lang="ar-EG" sz="1600" b="1" dirty="0" smtClean="0">
              <a:latin typeface="Alexandria" pitchFamily="2" charset="-78"/>
              <a:cs typeface="Alexandria" pitchFamily="2" charset="-78"/>
            </a:endParaRPr>
          </a:p>
          <a:p>
            <a:pPr lvl="0" algn="justLow" rtl="1">
              <a:lnSpc>
                <a:spcPct val="150000"/>
              </a:lnSpc>
              <a:spcAft>
                <a:spcPts val="600"/>
              </a:spcAft>
            </a:pPr>
            <a:r>
              <a:rPr lang="ar-EG" sz="1600" b="1" dirty="0">
                <a:latin typeface="Alexandria" pitchFamily="2" charset="-78"/>
                <a:cs typeface="Alexandria" pitchFamily="2" charset="-78"/>
              </a:rPr>
              <a:t> </a:t>
            </a:r>
            <a:r>
              <a:rPr lang="ar-EG" sz="1600" b="1" dirty="0" smtClean="0">
                <a:latin typeface="Alexandria" pitchFamily="2" charset="-78"/>
                <a:cs typeface="Alexandria" pitchFamily="2" charset="-78"/>
              </a:rPr>
              <a:t> </a:t>
            </a:r>
            <a:r>
              <a:rPr lang="ar-EG" sz="1600" dirty="0" smtClean="0">
                <a:latin typeface="Alexandria" pitchFamily="2" charset="-78"/>
                <a:cs typeface="Alexandria" pitchFamily="2" charset="-78"/>
              </a:rPr>
              <a:t>تستطيع </a:t>
            </a:r>
            <a:r>
              <a:rPr lang="ar-EG" sz="1600" dirty="0">
                <a:latin typeface="Alexandria" pitchFamily="2" charset="-78"/>
                <a:cs typeface="Alexandria" pitchFamily="2" charset="-78"/>
              </a:rPr>
              <a:t>الشركة توظيف المؤتمرات الصحفية، وكذلك المقابلات، خاصة في حالة الأزمات التي يمكن أن تتعرض لها، كما تُستخدم المؤتمرات الصحفية كأحد أدوات مواجهة الأزمة، وإدارتها والتعامل معها، وهو الأمر الذي جعلها ترتبط في ذهن البعض في هذا الشأن </a:t>
            </a:r>
            <a:r>
              <a:rPr lang="ar-EG" sz="1200" dirty="0">
                <a:latin typeface="Alexandria" pitchFamily="2" charset="-78"/>
                <a:cs typeface="Alexandria" pitchFamily="2" charset="-78"/>
              </a:rPr>
              <a:t>(</a:t>
            </a:r>
            <a:r>
              <a:rPr lang="ar-SA" sz="1200" dirty="0">
                <a:latin typeface="Alexandria" pitchFamily="2" charset="-78"/>
                <a:cs typeface="Alexandria" pitchFamily="2" charset="-78"/>
              </a:rPr>
              <a:t>سامي عبدالعزيز،</a:t>
            </a:r>
            <a:r>
              <a:rPr lang="ar-EG" sz="1200" dirty="0">
                <a:latin typeface="Alexandria" pitchFamily="2" charset="-78"/>
                <a:cs typeface="Alexandria" pitchFamily="2" charset="-78"/>
              </a:rPr>
              <a:t> 2014)</a:t>
            </a:r>
            <a:r>
              <a:rPr lang="ar-EG" sz="1600" dirty="0">
                <a:latin typeface="Alexandria" pitchFamily="2" charset="-78"/>
                <a:cs typeface="Alexandria" pitchFamily="2" charset="-78"/>
              </a:rPr>
              <a:t>.</a:t>
            </a:r>
            <a:endParaRPr lang="en-US" sz="1600" dirty="0">
              <a:latin typeface="Alexandria" pitchFamily="2" charset="-78"/>
              <a:cs typeface="Alexandria" pitchFamily="2" charset="-78"/>
            </a:endParaRPr>
          </a:p>
          <a:p>
            <a:pPr lvl="0" algn="justLow" rtl="1">
              <a:lnSpc>
                <a:spcPct val="150000"/>
              </a:lnSpc>
              <a:spcAft>
                <a:spcPts val="600"/>
              </a:spcAft>
            </a:pPr>
            <a:r>
              <a:rPr lang="ar-EG" sz="1600" b="1" dirty="0" smtClean="0">
                <a:latin typeface="Alexandria" pitchFamily="2" charset="-78"/>
                <a:cs typeface="Alexandria" pitchFamily="2" charset="-78"/>
              </a:rPr>
              <a:t>- رعاية </a:t>
            </a:r>
            <a:r>
              <a:rPr lang="ar-EG" sz="1600" b="1" dirty="0">
                <a:latin typeface="Alexandria" pitchFamily="2" charset="-78"/>
                <a:cs typeface="Alexandria" pitchFamily="2" charset="-78"/>
              </a:rPr>
              <a:t>الأحداث: </a:t>
            </a:r>
            <a:endParaRPr lang="ar-EG" sz="1600" b="1" dirty="0" smtClean="0">
              <a:latin typeface="Alexandria" pitchFamily="2" charset="-78"/>
              <a:cs typeface="Alexandria" pitchFamily="2" charset="-78"/>
            </a:endParaRPr>
          </a:p>
          <a:p>
            <a:pPr lvl="0" algn="justLow" rtl="1">
              <a:lnSpc>
                <a:spcPct val="150000"/>
              </a:lnSpc>
              <a:spcAft>
                <a:spcPts val="600"/>
              </a:spcAft>
            </a:pPr>
            <a:r>
              <a:rPr lang="ar-EG" sz="1600" b="1" dirty="0">
                <a:latin typeface="Alexandria" pitchFamily="2" charset="-78"/>
                <a:cs typeface="Alexandria" pitchFamily="2" charset="-78"/>
              </a:rPr>
              <a:t> </a:t>
            </a:r>
            <a:r>
              <a:rPr lang="ar-EG" sz="1600" b="1" dirty="0" smtClean="0">
                <a:latin typeface="Alexandria" pitchFamily="2" charset="-78"/>
                <a:cs typeface="Alexandria" pitchFamily="2" charset="-78"/>
              </a:rPr>
              <a:t> </a:t>
            </a:r>
            <a:r>
              <a:rPr lang="ar-EG" sz="1600" dirty="0" smtClean="0">
                <a:latin typeface="Alexandria" pitchFamily="2" charset="-78"/>
                <a:cs typeface="Alexandria" pitchFamily="2" charset="-78"/>
              </a:rPr>
              <a:t>يمكن </a:t>
            </a:r>
            <a:r>
              <a:rPr lang="ar-EG" sz="1600" dirty="0">
                <a:latin typeface="Alexandria" pitchFamily="2" charset="-78"/>
                <a:cs typeface="Alexandria" pitchFamily="2" charset="-78"/>
              </a:rPr>
              <a:t>أن ترعى </a:t>
            </a:r>
            <a:r>
              <a:rPr lang="ar-EG" sz="1600" dirty="0" smtClean="0">
                <a:latin typeface="Alexandria" pitchFamily="2" charset="-78"/>
                <a:cs typeface="Alexandria" pitchFamily="2" charset="-78"/>
              </a:rPr>
              <a:t>المنظمة أحد </a:t>
            </a:r>
            <a:r>
              <a:rPr lang="ar-EG" sz="1600" dirty="0">
                <a:latin typeface="Alexandria" pitchFamily="2" charset="-78"/>
                <a:cs typeface="Alexandria" pitchFamily="2" charset="-78"/>
              </a:rPr>
              <a:t>الأحداث المهمة بالنسبة للمجتمع المحلي إلّا أن الأمر قد امتد في السنوات الأخيرة ليضم في بعض الأحيان رعاية بعض الأحداث التي تتم على النطاق العالمي، مثل: كأس العالم لكرة القدم أو غير ذلك. والواقع أن رعاية بعض الأحداث المهمة بالنسبة للمجتمع المحلي يضفي صورة ذهنية طيبة </a:t>
            </a:r>
            <a:r>
              <a:rPr lang="ar-EG" sz="1600" dirty="0" smtClean="0">
                <a:latin typeface="Alexandria" pitchFamily="2" charset="-78"/>
                <a:cs typeface="Alexandria" pitchFamily="2" charset="-78"/>
              </a:rPr>
              <a:t>للمنظمة </a:t>
            </a:r>
            <a:r>
              <a:rPr lang="ar-EG" sz="1600" dirty="0">
                <a:latin typeface="Alexandria" pitchFamily="2" charset="-78"/>
                <a:cs typeface="Alexandria" pitchFamily="2" charset="-78"/>
              </a:rPr>
              <a:t>في أذهان أفراد هذا المجتمع، حيث يشعرون بمشاركة المنظمة ودورها وحرصها على تلبية رغباتهم، وأن هناك نقاطًا واهتمامات مشتركة تجمعهم</a:t>
            </a:r>
            <a:r>
              <a:rPr lang="ar-EG"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74169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0" y="1512075"/>
            <a:ext cx="9041085" cy="4016484"/>
          </a:xfrm>
          <a:prstGeom prst="rect">
            <a:avLst/>
          </a:prstGeom>
          <a:noFill/>
        </p:spPr>
        <p:txBody>
          <a:bodyPr wrap="square" rtlCol="0">
            <a:spAutoFit/>
          </a:bodyPr>
          <a:lstStyle/>
          <a:p>
            <a:pPr algn="justLow" rtl="1">
              <a:lnSpc>
                <a:spcPct val="150000"/>
              </a:lnSpc>
              <a:spcAft>
                <a:spcPts val="600"/>
              </a:spcAft>
            </a:pPr>
            <a:r>
              <a:rPr lang="ar-EG" sz="1600" b="1" dirty="0" smtClean="0">
                <a:latin typeface="Alexandria" pitchFamily="2" charset="-78"/>
                <a:cs typeface="Alexandria" pitchFamily="2" charset="-78"/>
              </a:rPr>
              <a:t>- أنشطة </a:t>
            </a:r>
            <a:r>
              <a:rPr lang="ar-EG" sz="1600" b="1" dirty="0">
                <a:latin typeface="Alexandria" pitchFamily="2" charset="-78"/>
                <a:cs typeface="Alexandria" pitchFamily="2" charset="-78"/>
              </a:rPr>
              <a:t>المسئولية الاجتماعية</a:t>
            </a:r>
            <a:r>
              <a:rPr lang="ar-EG" sz="1600" dirty="0">
                <a:latin typeface="Alexandria" pitchFamily="2" charset="-78"/>
                <a:cs typeface="Alexandria" pitchFamily="2" charset="-78"/>
              </a:rPr>
              <a:t>: </a:t>
            </a:r>
            <a:endParaRPr lang="ar-EG" sz="1600" dirty="0" smtClean="0">
              <a:latin typeface="Alexandria" pitchFamily="2" charset="-78"/>
              <a:cs typeface="Alexandria" pitchFamily="2" charset="-78"/>
            </a:endParaRPr>
          </a:p>
          <a:p>
            <a:pPr algn="justLow" rtl="1">
              <a:lnSpc>
                <a:spcPct val="150000"/>
              </a:lnSpc>
              <a:spcAft>
                <a:spcPts val="600"/>
              </a:spcAft>
            </a:pPr>
            <a:r>
              <a:rPr lang="ar-EG" sz="1600" dirty="0">
                <a:latin typeface="Alexandria" pitchFamily="2" charset="-78"/>
                <a:cs typeface="Alexandria" pitchFamily="2" charset="-78"/>
              </a:rPr>
              <a:t> </a:t>
            </a:r>
            <a:r>
              <a:rPr lang="ar-EG" sz="1600" dirty="0" smtClean="0">
                <a:latin typeface="Alexandria" pitchFamily="2" charset="-78"/>
                <a:cs typeface="Alexandria" pitchFamily="2" charset="-78"/>
              </a:rPr>
              <a:t> تعني </a:t>
            </a:r>
            <a:r>
              <a:rPr lang="ar-EG" sz="1600" dirty="0">
                <a:latin typeface="Alexandria" pitchFamily="2" charset="-78"/>
                <a:cs typeface="Alexandria" pitchFamily="2" charset="-78"/>
              </a:rPr>
              <a:t>بناء سمعة جيدة للمنشأة، من حيث قيامها بدور فعال في تحمل مسئولية المجتمع (</a:t>
            </a:r>
            <a:r>
              <a:rPr lang="ar-SA" sz="1200" dirty="0">
                <a:latin typeface="Alexandria" pitchFamily="2" charset="-78"/>
                <a:cs typeface="Alexandria" pitchFamily="2" charset="-78"/>
              </a:rPr>
              <a:t>هشام البحيري، 2018</a:t>
            </a:r>
            <a:r>
              <a:rPr lang="ar-EG" sz="1200" dirty="0">
                <a:latin typeface="Alexandria" pitchFamily="2" charset="-78"/>
                <a:cs typeface="Alexandria" pitchFamily="2" charset="-78"/>
              </a:rPr>
              <a:t>)</a:t>
            </a:r>
            <a:r>
              <a:rPr lang="en-US" sz="1600" dirty="0" smtClean="0">
                <a:latin typeface="Alexandria" pitchFamily="2" charset="-78"/>
                <a:cs typeface="Alexandria" pitchFamily="2" charset="-78"/>
              </a:rPr>
              <a:t>.</a:t>
            </a:r>
            <a:endParaRPr lang="ar-EG" sz="1600" b="1" dirty="0" smtClean="0">
              <a:latin typeface="Alexandria" pitchFamily="2" charset="-78"/>
              <a:cs typeface="Alexandria" pitchFamily="2" charset="-78"/>
            </a:endParaRPr>
          </a:p>
          <a:p>
            <a:pPr lvl="0" algn="justLow" rtl="1">
              <a:lnSpc>
                <a:spcPct val="150000"/>
              </a:lnSpc>
              <a:spcAft>
                <a:spcPts val="600"/>
              </a:spcAft>
            </a:pPr>
            <a:r>
              <a:rPr lang="ar-EG" sz="1600" b="1" dirty="0" smtClean="0">
                <a:latin typeface="Alexandria" pitchFamily="2" charset="-78"/>
                <a:cs typeface="Alexandria" pitchFamily="2" charset="-78"/>
              </a:rPr>
              <a:t>- البيانات </a:t>
            </a:r>
            <a:r>
              <a:rPr lang="ar-EG" sz="1600" b="1" dirty="0">
                <a:latin typeface="Alexandria" pitchFamily="2" charset="-78"/>
                <a:cs typeface="Alexandria" pitchFamily="2" charset="-78"/>
              </a:rPr>
              <a:t>الصحفية</a:t>
            </a:r>
            <a:r>
              <a:rPr lang="ar-EG" sz="1600" b="1" dirty="0" smtClean="0">
                <a:latin typeface="Alexandria" pitchFamily="2" charset="-78"/>
                <a:cs typeface="Alexandria" pitchFamily="2" charset="-78"/>
              </a:rPr>
              <a:t>:</a:t>
            </a:r>
          </a:p>
          <a:p>
            <a:pPr lvl="0" algn="justLow" rtl="1">
              <a:lnSpc>
                <a:spcPct val="150000"/>
              </a:lnSpc>
              <a:spcAft>
                <a:spcPts val="600"/>
              </a:spcAft>
            </a:pPr>
            <a:r>
              <a:rPr lang="ar-EG" sz="1600" b="1" dirty="0" smtClean="0">
                <a:latin typeface="Alexandria" pitchFamily="2" charset="-78"/>
                <a:cs typeface="Alexandria" pitchFamily="2" charset="-78"/>
              </a:rPr>
              <a:t> </a:t>
            </a:r>
            <a:r>
              <a:rPr lang="ar-EG" sz="1600" dirty="0">
                <a:latin typeface="Alexandria" pitchFamily="2" charset="-78"/>
                <a:cs typeface="Alexandria" pitchFamily="2" charset="-78"/>
              </a:rPr>
              <a:t>إعداد بيان جيد الصياغة، يتضمن معلومات مهمة جديرة بالنشر، يتيح الفرصة لحصول المنظمة على تغطية صحيفة مجانية، وهنا تنبع أهمية البيان لدى وسائل الإعلام من أهمية المعلومات التي يحتوي عليها، والتي يُفترض أنها تتضمن قيمًا خبرية تهم جمهور هذه الوسائل، فاكتشاف </a:t>
            </a:r>
            <a:r>
              <a:rPr lang="ar-EG" sz="1600" dirty="0" smtClean="0">
                <a:latin typeface="Alexandria" pitchFamily="2" charset="-78"/>
                <a:cs typeface="Alexandria" pitchFamily="2" charset="-78"/>
              </a:rPr>
              <a:t>مُرَكّب </a:t>
            </a:r>
            <a:r>
              <a:rPr lang="ar-EG" sz="1600" dirty="0">
                <a:latin typeface="Alexandria" pitchFamily="2" charset="-78"/>
                <a:cs typeface="Alexandria" pitchFamily="2" charset="-78"/>
              </a:rPr>
              <a:t>جديد يساعد في علاج أحد الأمراض الخطيرة شيء جدير </a:t>
            </a:r>
            <a:r>
              <a:rPr lang="ar-EG" sz="1600" dirty="0" smtClean="0">
                <a:latin typeface="Alexandria" pitchFamily="2" charset="-78"/>
                <a:cs typeface="Alexandria" pitchFamily="2" charset="-78"/>
              </a:rPr>
              <a:t>بالنشـر، </a:t>
            </a:r>
            <a:r>
              <a:rPr lang="ar-EG" sz="1600" dirty="0">
                <a:latin typeface="Alexandria" pitchFamily="2" charset="-78"/>
                <a:cs typeface="Alexandria" pitchFamily="2" charset="-78"/>
              </a:rPr>
              <a:t>وكذلك الأمر بالنسبة للاكتشافات العلمية المهمة، بالإضافة لأنشطة الخدمة العامة، والموضوعات التي تستحوذ على اهتمام أفراد المجتمع، إلّا أن المنظمة لا تعرف متى سيُنشر هذا البيان أو أنه سيُنشر أم لا. </a:t>
            </a:r>
            <a:endParaRPr lang="en-US"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333234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6478" y="500900"/>
            <a:ext cx="93943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0" y="1446759"/>
            <a:ext cx="9041085" cy="2385268"/>
          </a:xfrm>
          <a:prstGeom prst="rect">
            <a:avLst/>
          </a:prstGeom>
          <a:noFill/>
        </p:spPr>
        <p:txBody>
          <a:bodyPr wrap="square" rtlCol="0">
            <a:spAutoFit/>
          </a:bodyPr>
          <a:lstStyle/>
          <a:p>
            <a:pPr lvl="0" algn="justLow" rtl="1">
              <a:lnSpc>
                <a:spcPct val="150000"/>
              </a:lnSpc>
              <a:spcAft>
                <a:spcPts val="600"/>
              </a:spcAft>
            </a:pPr>
            <a:r>
              <a:rPr lang="ar-EG" sz="1600" b="1" dirty="0" smtClean="0">
                <a:latin typeface="Alexandria" pitchFamily="2" charset="-78"/>
                <a:cs typeface="Alexandria" pitchFamily="2" charset="-78"/>
              </a:rPr>
              <a:t>- إعلانات </a:t>
            </a:r>
            <a:r>
              <a:rPr lang="ar-EG" sz="1600" b="1" dirty="0">
                <a:latin typeface="Alexandria" pitchFamily="2" charset="-78"/>
                <a:cs typeface="Alexandria" pitchFamily="2" charset="-78"/>
              </a:rPr>
              <a:t>العلاقات العامة</a:t>
            </a:r>
            <a:r>
              <a:rPr lang="ar-EG" sz="1600" dirty="0">
                <a:latin typeface="Alexandria" pitchFamily="2" charset="-78"/>
                <a:cs typeface="Alexandria" pitchFamily="2" charset="-78"/>
              </a:rPr>
              <a:t>: </a:t>
            </a:r>
            <a:endParaRPr lang="ar-EG" sz="1600" dirty="0" smtClean="0">
              <a:latin typeface="Alexandria" pitchFamily="2" charset="-78"/>
              <a:cs typeface="Alexandria" pitchFamily="2" charset="-78"/>
            </a:endParaRPr>
          </a:p>
          <a:p>
            <a:pPr lvl="0" algn="justLow" rtl="1">
              <a:lnSpc>
                <a:spcPct val="150000"/>
              </a:lnSpc>
              <a:spcAft>
                <a:spcPts val="600"/>
              </a:spcAft>
            </a:pPr>
            <a:r>
              <a:rPr lang="ar-EG" sz="1600" dirty="0">
                <a:latin typeface="Alexandria" pitchFamily="2" charset="-78"/>
                <a:cs typeface="Alexandria" pitchFamily="2" charset="-78"/>
              </a:rPr>
              <a:t> </a:t>
            </a:r>
            <a:r>
              <a:rPr lang="ar-EG" sz="1600" dirty="0" smtClean="0">
                <a:latin typeface="Alexandria" pitchFamily="2" charset="-78"/>
                <a:cs typeface="Alexandria" pitchFamily="2" charset="-78"/>
              </a:rPr>
              <a:t>حيث </a:t>
            </a:r>
            <a:r>
              <a:rPr lang="ar-EG" sz="1600" dirty="0">
                <a:latin typeface="Alexandria" pitchFamily="2" charset="-78"/>
                <a:cs typeface="Alexandria" pitchFamily="2" charset="-78"/>
              </a:rPr>
              <a:t>يمكن تقسيم الإعلان نفسه إلى قسمين رئيسيين يندرج تحتهما أنواع عديدة، هما: الإعلان التجاري، وإعلان العلاقات العامة، والذي يهدف إلى ترويج الأفكار للحصول على ثقة الجماهير المختلفة للمنشأة، ويساهم إعلان العلاقات العامة في تحقيق عدة أهداف، أهمها المساهمة في رسم صورة ذهنية طيبة للمنشأة في أذهان الجماهير، والحصول على ثقتهم، والمساهمة في حل مشكلات المجتمع، والمشاركة في المناسبات المختلفة التي يمر بها المجتمع</a:t>
            </a:r>
            <a:r>
              <a:rPr lang="ar-EG"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62593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69571" y="1555619"/>
            <a:ext cx="8623725" cy="3862596"/>
          </a:xfrm>
          <a:prstGeom prst="rect">
            <a:avLst/>
          </a:prstGeom>
          <a:noFill/>
        </p:spPr>
        <p:txBody>
          <a:bodyPr wrap="square" rtlCol="0">
            <a:spAutoFit/>
          </a:bodyPr>
          <a:lstStyle/>
          <a:p>
            <a:pPr lvl="0" algn="justLow" rtl="1">
              <a:lnSpc>
                <a:spcPct val="150000"/>
              </a:lnSpc>
              <a:spcAft>
                <a:spcPts val="600"/>
              </a:spcAft>
            </a:pPr>
            <a:r>
              <a:rPr lang="ar-EG" sz="1600" b="1" dirty="0" smtClean="0">
                <a:latin typeface="Alexandria" pitchFamily="2" charset="-78"/>
                <a:cs typeface="Alexandria" pitchFamily="2" charset="-78"/>
              </a:rPr>
              <a:t>- مطبوعات </a:t>
            </a:r>
            <a:r>
              <a:rPr lang="ar-EG" sz="1600" b="1" dirty="0">
                <a:latin typeface="Alexandria" pitchFamily="2" charset="-78"/>
                <a:cs typeface="Alexandria" pitchFamily="2" charset="-78"/>
              </a:rPr>
              <a:t>العلاقات العامة:</a:t>
            </a:r>
            <a:r>
              <a:rPr lang="ar-EG" sz="1600" dirty="0">
                <a:latin typeface="Alexandria" pitchFamily="2" charset="-78"/>
                <a:cs typeface="Alexandria" pitchFamily="2" charset="-78"/>
              </a:rPr>
              <a:t> </a:t>
            </a:r>
            <a:endParaRPr lang="ar-EG" sz="1600" dirty="0" smtClean="0">
              <a:latin typeface="Alexandria" pitchFamily="2" charset="-78"/>
              <a:cs typeface="Alexandria" pitchFamily="2" charset="-78"/>
            </a:endParaRPr>
          </a:p>
          <a:p>
            <a:pPr lvl="0" algn="justLow" rtl="1">
              <a:lnSpc>
                <a:spcPct val="150000"/>
              </a:lnSpc>
              <a:spcAft>
                <a:spcPts val="600"/>
              </a:spcAft>
            </a:pPr>
            <a:r>
              <a:rPr lang="ar-EG" sz="1600" dirty="0">
                <a:latin typeface="Alexandria" pitchFamily="2" charset="-78"/>
                <a:cs typeface="Alexandria" pitchFamily="2" charset="-78"/>
              </a:rPr>
              <a:t> </a:t>
            </a:r>
            <a:r>
              <a:rPr lang="ar-EG" sz="1600" dirty="0" smtClean="0">
                <a:latin typeface="Alexandria" pitchFamily="2" charset="-78"/>
                <a:cs typeface="Alexandria" pitchFamily="2" charset="-78"/>
              </a:rPr>
              <a:t>  تتعدد </a:t>
            </a:r>
            <a:r>
              <a:rPr lang="ar-EG" sz="1600" dirty="0">
                <a:latin typeface="Alexandria" pitchFamily="2" charset="-78"/>
                <a:cs typeface="Alexandria" pitchFamily="2" charset="-78"/>
              </a:rPr>
              <a:t>مطبوعات العلاقات العامة وتتنوع بدرجة كبيرة إلّا أنه يمكن القول بأن جهاز العلاقات العامة يعتمد على تلك المطبوعات لتحقيق عدة أهداف، كما يمكن توجيه تلك المطبوعات للعديد من القطاعات المستهدفة، ومن أهم أمثلة مطبوعات العلاقات العامة المطويات، التي تحتوي على فرخ ورق مفرود يتم طيه، ويحتوي على معلومات تتعلق </a:t>
            </a:r>
            <a:r>
              <a:rPr lang="ar-EG" sz="1600" dirty="0" smtClean="0">
                <a:latin typeface="Alexandria" pitchFamily="2" charset="-78"/>
                <a:cs typeface="Alexandria" pitchFamily="2" charset="-78"/>
              </a:rPr>
              <a:t>بالمنظمة </a:t>
            </a:r>
            <a:r>
              <a:rPr lang="ar-EG" sz="1600" dirty="0">
                <a:latin typeface="Alexandria" pitchFamily="2" charset="-78"/>
                <a:cs typeface="Alexandria" pitchFamily="2" charset="-78"/>
              </a:rPr>
              <a:t>أو أحد منتجاتها أو أنشطتها، كما تُعتبر النشرات من أمثلة مطبوعات العلاقات العامة، التي غالبًا ما تصدر في أكثر من صفحة، وتحمل الصفة الإخبارية، وقد يمتد الأمر لأبعد من ذلك، حيث تقوم العلاقات العامة بإصدار دوريات في شكل جرائد أو مجلات قد تصدر بشكل منتظم تبعًا لحجم الموارد المتاحة، ويجب أن يتميز تحرير ومضمون وتصميم وإخراج تلك المطبوعات بالجودة العالية </a:t>
            </a:r>
            <a:r>
              <a:rPr lang="ar-EG" sz="1200" dirty="0">
                <a:latin typeface="Alexandria" pitchFamily="2" charset="-78"/>
                <a:cs typeface="Alexandria" pitchFamily="2" charset="-78"/>
              </a:rPr>
              <a:t>(سامي عبدالعزيز، 2014)</a:t>
            </a:r>
            <a:r>
              <a:rPr lang="ar-EG"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977243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58983"/>
            <a:ext cx="4747323" cy="1692771"/>
          </a:xfrm>
          <a:prstGeom prst="rect">
            <a:avLst/>
          </a:prstGeom>
          <a:noFill/>
        </p:spPr>
        <p:txBody>
          <a:bodyPr wrap="square">
            <a:spAutoFit/>
          </a:bodyPr>
          <a:lstStyle/>
          <a:p>
            <a:pPr indent="108000" algn="justLow" rtl="1">
              <a:lnSpc>
                <a:spcPct val="150000"/>
              </a:lnSpc>
              <a:spcAft>
                <a:spcPts val="600"/>
              </a:spcAft>
            </a:pPr>
            <a:r>
              <a:rPr lang="ar-SA" b="1" dirty="0">
                <a:latin typeface="Alexandria" pitchFamily="2" charset="-78"/>
                <a:cs typeface="Alexandria" pitchFamily="2" charset="-78"/>
              </a:rPr>
              <a:t>أهداف العلاقات </a:t>
            </a:r>
            <a:r>
              <a:rPr lang="ar-SA" b="1" dirty="0" smtClean="0">
                <a:latin typeface="Alexandria" pitchFamily="2" charset="-78"/>
                <a:cs typeface="Alexandria" pitchFamily="2" charset="-78"/>
              </a:rPr>
              <a:t>العامة</a:t>
            </a:r>
            <a:r>
              <a:rPr lang="ar-EG" b="1" dirty="0" smtClean="0">
                <a:latin typeface="Alexandria" pitchFamily="2" charset="-78"/>
                <a:cs typeface="Alexandria" pitchFamily="2" charset="-78"/>
              </a:rPr>
              <a:t>:</a:t>
            </a:r>
            <a:endParaRPr lang="en-US" dirty="0">
              <a:latin typeface="Alexandria" pitchFamily="2" charset="-78"/>
              <a:cs typeface="Alexandria" pitchFamily="2" charset="-78"/>
            </a:endParaRPr>
          </a:p>
          <a:p>
            <a:pPr indent="108000" algn="justLow" rtl="1">
              <a:lnSpc>
                <a:spcPct val="150000"/>
              </a:lnSpc>
              <a:spcAft>
                <a:spcPts val="600"/>
              </a:spcAft>
            </a:pPr>
            <a:r>
              <a:rPr lang="ar-SA" sz="1600" dirty="0">
                <a:latin typeface="Alexandria" pitchFamily="2" charset="-78"/>
                <a:cs typeface="Alexandria" pitchFamily="2" charset="-78"/>
              </a:rPr>
              <a:t>تساهم العلاقات العامة في إنجاز العديد من الأهداف في المؤسسات</a:t>
            </a:r>
            <a:r>
              <a:rPr lang="ar-EG" sz="1600" dirty="0">
                <a:latin typeface="Alexandria" pitchFamily="2" charset="-78"/>
                <a:cs typeface="Alexandria" pitchFamily="2" charset="-78"/>
              </a:rPr>
              <a:t>، </a:t>
            </a:r>
            <a:r>
              <a:rPr lang="ar-SA" sz="1600" dirty="0" smtClean="0">
                <a:latin typeface="Alexandria" pitchFamily="2" charset="-78"/>
                <a:cs typeface="Alexandria" pitchFamily="2" charset="-78"/>
              </a:rPr>
              <a:t>ومن </a:t>
            </a:r>
            <a:r>
              <a:rPr lang="ar-SA" sz="1600" dirty="0">
                <a:latin typeface="Alexandria" pitchFamily="2" charset="-78"/>
                <a:cs typeface="Alexandria" pitchFamily="2" charset="-78"/>
              </a:rPr>
              <a:t>أهداف العلاقات العامة في المؤسسات، على سبيل المثال: </a:t>
            </a:r>
            <a:endParaRPr lang="en-US"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27018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118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850152" y="1468531"/>
            <a:ext cx="8417320" cy="3954929"/>
          </a:xfrm>
          <a:prstGeom prst="rect">
            <a:avLst/>
          </a:prstGeom>
          <a:noFill/>
        </p:spPr>
        <p:txBody>
          <a:bodyPr wrap="square" rtlCol="0">
            <a:spAutoFit/>
          </a:bodyPr>
          <a:lstStyle/>
          <a:p>
            <a:pPr lvl="0" indent="108000" algn="justLow" rtl="1">
              <a:lnSpc>
                <a:spcPct val="150000"/>
              </a:lnSpc>
              <a:spcAft>
                <a:spcPts val="600"/>
              </a:spcAft>
            </a:pPr>
            <a:r>
              <a:rPr lang="ar-EG" sz="1600" dirty="0" smtClean="0">
                <a:effectLst/>
                <a:latin typeface="Alexandria" pitchFamily="2" charset="-78"/>
                <a:ea typeface="Times New Roman" panose="02020603050405020304" pitchFamily="18" charset="0"/>
                <a:cs typeface="Alexandria" pitchFamily="2" charset="-78"/>
              </a:rPr>
              <a:t> - </a:t>
            </a:r>
            <a:r>
              <a:rPr lang="ar-SA" sz="1600" dirty="0" smtClean="0">
                <a:latin typeface="Alexandria" pitchFamily="2" charset="-78"/>
                <a:cs typeface="Alexandria" pitchFamily="2" charset="-78"/>
              </a:rPr>
              <a:t>التعريف </a:t>
            </a:r>
            <a:r>
              <a:rPr lang="ar-SA" sz="1600" dirty="0">
                <a:latin typeface="Alexandria" pitchFamily="2" charset="-78"/>
                <a:cs typeface="Alexandria" pitchFamily="2" charset="-78"/>
              </a:rPr>
              <a:t>بالمؤسسة</a:t>
            </a:r>
            <a:r>
              <a:rPr lang="en-US" sz="1600" dirty="0">
                <a:latin typeface="Alexandria" pitchFamily="2" charset="-78"/>
                <a:cs typeface="Alexandria" pitchFamily="2" charset="-78"/>
              </a:rPr>
              <a:t>.</a:t>
            </a:r>
          </a:p>
          <a:p>
            <a:pPr lvl="0" indent="108000" algn="justLow" rtl="1">
              <a:lnSpc>
                <a:spcPct val="150000"/>
              </a:lnSpc>
              <a:spcAft>
                <a:spcPts val="600"/>
              </a:spcAft>
            </a:pP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تحقيق </a:t>
            </a:r>
            <a:r>
              <a:rPr lang="ar-SA" sz="1600" dirty="0">
                <a:latin typeface="Alexandria" pitchFamily="2" charset="-78"/>
                <a:cs typeface="Alexandria" pitchFamily="2" charset="-78"/>
              </a:rPr>
              <a:t>المزيد من الثقة والتفاهم المتبادل بين المؤسسة وجماهيرها</a:t>
            </a:r>
            <a:r>
              <a:rPr lang="en-US" sz="1600" dirty="0">
                <a:latin typeface="Alexandria" pitchFamily="2" charset="-78"/>
                <a:cs typeface="Alexandria" pitchFamily="2" charset="-78"/>
              </a:rPr>
              <a:t>.</a:t>
            </a:r>
          </a:p>
          <a:p>
            <a:pPr lvl="0" indent="108000" algn="justLow" rtl="1">
              <a:lnSpc>
                <a:spcPct val="150000"/>
              </a:lnSpc>
              <a:spcAft>
                <a:spcPts val="600"/>
              </a:spcAft>
            </a:pP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إيجاد </a:t>
            </a:r>
            <a:r>
              <a:rPr lang="ar-SA" sz="1600" dirty="0">
                <a:latin typeface="Alexandria" pitchFamily="2" charset="-78"/>
                <a:cs typeface="Alexandria" pitchFamily="2" charset="-78"/>
              </a:rPr>
              <a:t>صور ذهنية طيبة وإيجابية عن المؤسسة، وتدعيمها وترسيخها. </a:t>
            </a:r>
            <a:endParaRPr lang="en-US" sz="1600" dirty="0">
              <a:latin typeface="Alexandria" pitchFamily="2" charset="-78"/>
              <a:cs typeface="Alexandria" pitchFamily="2" charset="-78"/>
            </a:endParaRPr>
          </a:p>
          <a:p>
            <a:pPr lvl="0" indent="108000" algn="justLow" rtl="1">
              <a:lnSpc>
                <a:spcPct val="150000"/>
              </a:lnSpc>
              <a:spcAft>
                <a:spcPts val="600"/>
              </a:spcAft>
            </a:pP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تكوين </a:t>
            </a:r>
            <a:r>
              <a:rPr lang="ar-SA" sz="1600" dirty="0">
                <a:latin typeface="Alexandria" pitchFamily="2" charset="-78"/>
                <a:cs typeface="Alexandria" pitchFamily="2" charset="-78"/>
              </a:rPr>
              <a:t>رأي عام محابي وإيجابي تجاه المؤسسة.</a:t>
            </a:r>
            <a:endParaRPr lang="en-US" sz="1600" dirty="0">
              <a:latin typeface="Alexandria" pitchFamily="2" charset="-78"/>
              <a:cs typeface="Alexandria" pitchFamily="2" charset="-78"/>
            </a:endParaRPr>
          </a:p>
          <a:p>
            <a:pPr lvl="0" indent="108000" algn="justLow" rtl="1">
              <a:lnSpc>
                <a:spcPct val="150000"/>
              </a:lnSpc>
              <a:spcAft>
                <a:spcPts val="600"/>
              </a:spcAft>
            </a:pP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إدارة </a:t>
            </a:r>
            <a:r>
              <a:rPr lang="ar-SA" sz="1600" dirty="0">
                <a:latin typeface="Alexandria" pitchFamily="2" charset="-78"/>
                <a:cs typeface="Alexandria" pitchFamily="2" charset="-78"/>
              </a:rPr>
              <a:t>سمعة </a:t>
            </a:r>
            <a:r>
              <a:rPr lang="ar-SA" sz="1600" dirty="0" smtClean="0">
                <a:latin typeface="Alexandria" pitchFamily="2" charset="-78"/>
                <a:cs typeface="Alexandria" pitchFamily="2" charset="-78"/>
              </a:rPr>
              <a:t>المنظمة</a:t>
            </a:r>
            <a:r>
              <a:rPr lang="ar-EG" sz="1600" dirty="0">
                <a:latin typeface="Alexandria" pitchFamily="2" charset="-78"/>
                <a:cs typeface="Alexandria" pitchFamily="2" charset="-78"/>
              </a:rPr>
              <a:t>.</a:t>
            </a:r>
            <a:r>
              <a:rPr lang="en-US" sz="1600" dirty="0" smtClean="0">
                <a:latin typeface="Alexandria" pitchFamily="2" charset="-78"/>
                <a:cs typeface="Alexandria" pitchFamily="2" charset="-78"/>
              </a:rPr>
              <a:t> </a:t>
            </a:r>
            <a:endParaRPr lang="en-US" sz="1600" dirty="0">
              <a:latin typeface="Alexandria" pitchFamily="2" charset="-78"/>
              <a:cs typeface="Alexandria" pitchFamily="2" charset="-78"/>
            </a:endParaRPr>
          </a:p>
          <a:p>
            <a:pPr lvl="0" indent="108000" algn="justLow" rtl="1">
              <a:lnSpc>
                <a:spcPct val="150000"/>
              </a:lnSpc>
              <a:spcAft>
                <a:spcPts val="600"/>
              </a:spcAft>
            </a:pPr>
            <a:r>
              <a:rPr lang="ar-EG" sz="1600" dirty="0" smtClean="0">
                <a:latin typeface="Alexandria" pitchFamily="2" charset="-78"/>
                <a:cs typeface="Alexandria" pitchFamily="2" charset="-78"/>
              </a:rPr>
              <a:t>- الاتصال </a:t>
            </a:r>
            <a:r>
              <a:rPr lang="ar-EG" sz="1600" dirty="0">
                <a:latin typeface="Alexandria" pitchFamily="2" charset="-78"/>
                <a:cs typeface="Alexandria" pitchFamily="2" charset="-78"/>
              </a:rPr>
              <a:t>والتواصل مع جماهير المنظمة </a:t>
            </a:r>
            <a:r>
              <a:rPr lang="ar-SA" sz="1600" dirty="0">
                <a:latin typeface="Alexandria" pitchFamily="2" charset="-78"/>
                <a:cs typeface="Alexandria" pitchFamily="2" charset="-78"/>
              </a:rPr>
              <a:t>الداخلية والخارجية</a:t>
            </a:r>
            <a:r>
              <a:rPr lang="ar-EG" sz="1600" dirty="0">
                <a:latin typeface="Alexandria" pitchFamily="2" charset="-78"/>
                <a:cs typeface="Alexandria" pitchFamily="2" charset="-78"/>
              </a:rPr>
              <a:t>.</a:t>
            </a:r>
            <a:endParaRPr lang="en-US" sz="1600" dirty="0">
              <a:latin typeface="Alexandria" pitchFamily="2" charset="-78"/>
              <a:cs typeface="Alexandria" pitchFamily="2" charset="-78"/>
            </a:endParaRPr>
          </a:p>
          <a:p>
            <a:pPr lvl="0" indent="108000" algn="justLow" rtl="1">
              <a:lnSpc>
                <a:spcPct val="150000"/>
              </a:lnSpc>
              <a:spcAft>
                <a:spcPts val="600"/>
              </a:spcAft>
            </a:pP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إدارة </a:t>
            </a:r>
            <a:r>
              <a:rPr lang="ar-SA" sz="1600" dirty="0">
                <a:latin typeface="Alexandria" pitchFamily="2" charset="-78"/>
                <a:cs typeface="Alexandria" pitchFamily="2" charset="-78"/>
              </a:rPr>
              <a:t>الاتصالات مع الجماهير المختلفة في وقت الأزمات والشائعات والقيل والقال</a:t>
            </a:r>
            <a:r>
              <a:rPr lang="en-US" sz="1600" dirty="0">
                <a:latin typeface="Alexandria" pitchFamily="2" charset="-78"/>
                <a:cs typeface="Alexandria" pitchFamily="2" charset="-78"/>
              </a:rPr>
              <a:t>.</a:t>
            </a:r>
          </a:p>
          <a:p>
            <a:pPr lvl="0" indent="108000" algn="justLow" rtl="1">
              <a:lnSpc>
                <a:spcPct val="150000"/>
              </a:lnSpc>
              <a:spcAft>
                <a:spcPts val="600"/>
              </a:spcAft>
            </a:pP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إعداد </a:t>
            </a:r>
            <a:r>
              <a:rPr lang="ar-SA" sz="1600" dirty="0">
                <a:latin typeface="Alexandria" pitchFamily="2" charset="-78"/>
                <a:cs typeface="Alexandria" pitchFamily="2" charset="-78"/>
              </a:rPr>
              <a:t>وتصميم مطبوعات المؤسسة المختلفة، من نشـرة إخبارية، وملصقات، وكتيبات، ومطويات... إلخ</a:t>
            </a:r>
            <a:r>
              <a:rPr lang="ar-SA"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486477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48379" y="500900"/>
            <a:ext cx="95531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231570" y="1555619"/>
            <a:ext cx="7861725" cy="2169825"/>
          </a:xfrm>
          <a:prstGeom prst="rect">
            <a:avLst/>
          </a:prstGeom>
          <a:noFill/>
        </p:spPr>
        <p:txBody>
          <a:bodyPr wrap="square" rtlCol="0">
            <a:spAutoFit/>
          </a:bodyPr>
          <a:lstStyle/>
          <a:p>
            <a:pPr lvl="0" indent="108000" algn="justLow" rtl="1">
              <a:lnSpc>
                <a:spcPct val="150000"/>
              </a:lnSpc>
              <a:spcAft>
                <a:spcPts val="600"/>
              </a:spcAft>
            </a:pP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إدارة موقع المؤسسة على شبكة الإنترنت (إن وجد)، وكذلك إدارة صفحاتها على شبكات التواصل الاجتماعي.    </a:t>
            </a:r>
            <a:endParaRPr lang="en-US" sz="1600" dirty="0" smtClean="0">
              <a:latin typeface="Alexandria" pitchFamily="2" charset="-78"/>
              <a:cs typeface="Alexandria" pitchFamily="2" charset="-78"/>
            </a:endParaRPr>
          </a:p>
          <a:p>
            <a:pPr lvl="0" indent="108000" algn="justLow" rtl="1">
              <a:lnSpc>
                <a:spcPct val="150000"/>
              </a:lnSpc>
              <a:spcAft>
                <a:spcPts val="600"/>
              </a:spcAft>
            </a:pP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الإسهام في نشـر العلاقات (الإنسانية) الداخلية بين العاملين في المؤسسة ذاتها</a:t>
            </a:r>
            <a:r>
              <a:rPr lang="en-US" sz="1600" dirty="0" smtClean="0">
                <a:latin typeface="Alexandria" pitchFamily="2" charset="-78"/>
                <a:cs typeface="Alexandria" pitchFamily="2" charset="-78"/>
              </a:rPr>
              <a:t> `.</a:t>
            </a:r>
          </a:p>
          <a:p>
            <a:pPr lvl="0" indent="108000" algn="justLow" rtl="1">
              <a:lnSpc>
                <a:spcPct val="150000"/>
              </a:lnSpc>
              <a:spcAft>
                <a:spcPts val="600"/>
              </a:spcAft>
            </a:pP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تقديم المشورة إلى الإدارة العليا، خاصة عند صنع القرارات.</a:t>
            </a:r>
            <a:endParaRPr lang="en-US" sz="1600" dirty="0" smtClean="0">
              <a:latin typeface="Alexandria" pitchFamily="2" charset="-78"/>
              <a:cs typeface="Alexandria" pitchFamily="2" charset="-78"/>
            </a:endParaRPr>
          </a:p>
          <a:p>
            <a:pPr lvl="0" indent="108000" algn="justLow" rtl="1">
              <a:lnSpc>
                <a:spcPct val="150000"/>
              </a:lnSpc>
              <a:spcAft>
                <a:spcPts val="600"/>
              </a:spcAft>
            </a:pPr>
            <a:r>
              <a:rPr lang="ar-EG" sz="1600" dirty="0" smtClean="0">
                <a:latin typeface="Alexandria" pitchFamily="2" charset="-78"/>
                <a:cs typeface="Alexandria" pitchFamily="2" charset="-78"/>
              </a:rPr>
              <a:t>- </a:t>
            </a:r>
            <a:r>
              <a:rPr lang="ar-SA" sz="1600" dirty="0" smtClean="0">
                <a:latin typeface="Alexandria" pitchFamily="2" charset="-78"/>
                <a:cs typeface="Alexandria" pitchFamily="2" charset="-78"/>
              </a:rPr>
              <a:t>مساعدة الإدارات الأخرى في المؤسسة، كإدارة التسويق، والموارد البشرية.</a:t>
            </a:r>
            <a:endParaRPr lang="en-US"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73071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45175" y="111955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456936" y="695206"/>
            <a:ext cx="7095548" cy="5204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27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4533138" y="1520373"/>
            <a:ext cx="6855670" cy="3085460"/>
          </a:xfrm>
          <a:prstGeom prst="rect">
            <a:avLst/>
          </a:prstGeom>
          <a:noFill/>
        </p:spPr>
        <p:txBody>
          <a:bodyPr wrap="square" rtlCol="0">
            <a:spAutoFit/>
          </a:bodyPr>
          <a:lstStyle/>
          <a:p>
            <a:pPr indent="107950" algn="justLow" rtl="1">
              <a:lnSpc>
                <a:spcPct val="150000"/>
              </a:lnSpc>
              <a:spcBef>
                <a:spcPts val="300"/>
              </a:spcBef>
            </a:pPr>
            <a:r>
              <a:rPr lang="ar-EG" sz="1600" b="1" dirty="0" smtClean="0">
                <a:latin typeface="Alexandria" pitchFamily="2" charset="-78"/>
                <a:ea typeface="Times New Roman" panose="02020603050405020304" pitchFamily="18" charset="0"/>
                <a:cs typeface="Alexandria" pitchFamily="2" charset="-78"/>
              </a:rPr>
              <a:t>ملاحظات</a:t>
            </a:r>
            <a:r>
              <a:rPr lang="ar-EG" sz="1600" b="1" dirty="0">
                <a:latin typeface="Alexandria" pitchFamily="2" charset="-78"/>
                <a:ea typeface="Times New Roman" panose="02020603050405020304" pitchFamily="18" charset="0"/>
                <a:cs typeface="Alexandria" pitchFamily="2" charset="-78"/>
              </a:rPr>
              <a:t>: </a:t>
            </a:r>
          </a:p>
          <a:p>
            <a:pPr indent="107950" algn="justLow" rtl="1">
              <a:lnSpc>
                <a:spcPct val="150000"/>
              </a:lnSpc>
              <a:spcBef>
                <a:spcPts val="300"/>
              </a:spcBef>
            </a:pPr>
            <a:r>
              <a:rPr lang="ar-EG" sz="1600" dirty="0">
                <a:latin typeface="Alexandria" pitchFamily="2" charset="-78"/>
                <a:cs typeface="Alexandria" pitchFamily="2" charset="-78"/>
              </a:rPr>
              <a:t>قد تختلف هذه الأهداف من مؤسسة إلى أخرى </a:t>
            </a:r>
            <a:r>
              <a:rPr lang="ar-EG" sz="1600" dirty="0" smtClean="0">
                <a:latin typeface="Alexandria" pitchFamily="2" charset="-78"/>
                <a:cs typeface="Alexandria" pitchFamily="2" charset="-78"/>
              </a:rPr>
              <a:t>وفق </a:t>
            </a:r>
            <a:r>
              <a:rPr lang="ar-EG" sz="1600" dirty="0">
                <a:latin typeface="Alexandria" pitchFamily="2" charset="-78"/>
                <a:cs typeface="Alexandria" pitchFamily="2" charset="-78"/>
              </a:rPr>
              <a:t>العديد من المتغيرات والعوامل؛ كدورة حياة المؤسسة، ونوع المؤسسة (ربحية أو غير ربحية)، وأهداف المؤسسة نفسها، وإمكاناتها، ونوع المنتج (سلعة أو </a:t>
            </a:r>
            <a:r>
              <a:rPr lang="ar-SA" sz="1600" dirty="0">
                <a:latin typeface="Alexandria" pitchFamily="2" charset="-78"/>
                <a:cs typeface="Alexandria" pitchFamily="2" charset="-78"/>
              </a:rPr>
              <a:t>خدمة أو فكرة)... إلخ، على أن تكون هذه الأهداف واقعية وقابلة للتطبيق، وواضحة، ومحددة، وعلى قدر ميزانية إدارة العلاقات العامة، وقابلة للقياس، ومرنة... وغيرها،</a:t>
            </a:r>
            <a:endParaRPr lang="en-US" sz="1600" dirty="0">
              <a:latin typeface="Alexandria" pitchFamily="2" charset="-78"/>
              <a:ea typeface="Times New Roman" panose="02020603050405020304" pitchFamily="18" charset="0"/>
              <a:cs typeface="Alexandria" pitchFamily="2" charset="-78"/>
            </a:endParaRPr>
          </a:p>
          <a:p>
            <a:pPr indent="107950" algn="justLow" rtl="1">
              <a:lnSpc>
                <a:spcPct val="150000"/>
              </a:lnSpc>
            </a:pPr>
            <a:endParaRPr kumimoji="0" lang="ar-EG" sz="1600" b="0" i="0" u="none" strike="noStrike" kern="0" cap="none" spc="0" normalizeH="0" baseline="0" noProof="0" dirty="0">
              <a:ln>
                <a:noFill/>
              </a:ln>
              <a:solidFill>
                <a:prstClr val="black">
                  <a:lumMod val="85000"/>
                  <a:lumOff val="15000"/>
                </a:prstClr>
              </a:solidFill>
              <a:effectLst/>
              <a:uLnTx/>
              <a:uFill>
                <a:solidFill>
                  <a:srgbClr val="000000"/>
                </a:solidFill>
              </a:uFill>
              <a:latin typeface="Alexandria" pitchFamily="2" charset="-78"/>
              <a:cs typeface="Alexandria" pitchFamily="2" charset="-78"/>
            </a:endParaRPr>
          </a:p>
        </p:txBody>
      </p:sp>
      <p:pic>
        <p:nvPicPr>
          <p:cNvPr id="4098" name="Picture 2" descr="D:\الفصل الأول 2024\بحث_عن_كيفية_إدارة_الوقت.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6764" y="3906765"/>
            <a:ext cx="4693708" cy="1974998"/>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21">
            <a:extLst>
              <a:ext uri="{FF2B5EF4-FFF2-40B4-BE49-F238E27FC236}">
                <a16:creationId xmlns:a16="http://schemas.microsoft.com/office/drawing/2014/main" xmlns="" id="{2CAA3D25-80C1-612F-B6DD-6A209BDCC5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4643" y="733929"/>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39000"/>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806608" y="1364027"/>
            <a:ext cx="8417320" cy="4078039"/>
          </a:xfrm>
          <a:prstGeom prst="rect">
            <a:avLst/>
          </a:prstGeom>
          <a:noFill/>
        </p:spPr>
        <p:txBody>
          <a:bodyPr wrap="square" rtlCol="0">
            <a:spAutoFit/>
          </a:bodyPr>
          <a:lstStyle/>
          <a:p>
            <a:pPr algn="justLow" rtl="1">
              <a:lnSpc>
                <a:spcPct val="150000"/>
              </a:lnSpc>
              <a:spcAft>
                <a:spcPts val="600"/>
              </a:spcAft>
            </a:pPr>
            <a:r>
              <a:rPr lang="ar-EG" sz="1600" b="1" dirty="0">
                <a:effectLst/>
                <a:latin typeface="Alexandria" pitchFamily="2" charset="-78"/>
                <a:ea typeface="Times New Roman" panose="02020603050405020304" pitchFamily="18" charset="0"/>
                <a:cs typeface="Alexandria" pitchFamily="2" charset="-78"/>
              </a:rPr>
              <a:t>الهوامش:</a:t>
            </a:r>
            <a:r>
              <a:rPr lang="ar-EG" sz="1600" b="1" dirty="0">
                <a:effectLst/>
                <a:latin typeface="Alexandria" pitchFamily="2" charset="-78"/>
                <a:ea typeface="Calibri" panose="020F0502020204030204" pitchFamily="34" charset="0"/>
                <a:cs typeface="Alexandria" pitchFamily="2" charset="-78"/>
              </a:rPr>
              <a:t>	</a:t>
            </a:r>
            <a:endParaRPr lang="ar-EG" sz="1600" dirty="0">
              <a:latin typeface="Alexandria" pitchFamily="2" charset="-78"/>
              <a:cs typeface="Alexandria" pitchFamily="2" charset="-78"/>
            </a:endParaRPr>
          </a:p>
          <a:p>
            <a:pPr algn="justLow" rtl="1">
              <a:lnSpc>
                <a:spcPct val="150000"/>
              </a:lnSpc>
              <a:spcAft>
                <a:spcPts val="600"/>
              </a:spcAft>
            </a:pPr>
            <a:r>
              <a:rPr lang="ar-EG" sz="1400" dirty="0" smtClean="0">
                <a:latin typeface="Alexandria" pitchFamily="2" charset="-78"/>
                <a:cs typeface="Alexandria" pitchFamily="2" charset="-78"/>
              </a:rPr>
              <a:t>- </a:t>
            </a:r>
            <a:r>
              <a:rPr lang="ar-SA" sz="1400" dirty="0" smtClean="0">
                <a:latin typeface="Alexandria" pitchFamily="2" charset="-78"/>
                <a:cs typeface="Alexandria" pitchFamily="2" charset="-78"/>
              </a:rPr>
              <a:t>أحمد </a:t>
            </a:r>
            <a:r>
              <a:rPr lang="ar-SA" sz="1400" dirty="0">
                <a:latin typeface="Alexandria" pitchFamily="2" charset="-78"/>
                <a:cs typeface="Alexandria" pitchFamily="2" charset="-78"/>
              </a:rPr>
              <a:t>خطاب، إدراك العلاقات التسويقية فى </a:t>
            </a:r>
            <a:r>
              <a:rPr lang="ar-SA" sz="1400" dirty="0" smtClean="0">
                <a:latin typeface="Alexandria" pitchFamily="2" charset="-78"/>
                <a:cs typeface="Alexandria" pitchFamily="2" charset="-78"/>
              </a:rPr>
              <a:t>مص</a:t>
            </a:r>
            <a:r>
              <a:rPr lang="ar-EG" sz="1400" dirty="0" smtClean="0">
                <a:latin typeface="Alexandria" pitchFamily="2" charset="-78"/>
                <a:cs typeface="Alexandria" pitchFamily="2" charset="-78"/>
              </a:rPr>
              <a:t>ـر</a:t>
            </a:r>
            <a:r>
              <a:rPr lang="ar-SA" sz="1400" dirty="0" smtClean="0">
                <a:latin typeface="Alexandria" pitchFamily="2" charset="-78"/>
                <a:cs typeface="Alexandria" pitchFamily="2" charset="-78"/>
              </a:rPr>
              <a:t> </a:t>
            </a:r>
            <a:r>
              <a:rPr lang="ar-SA" sz="1400" dirty="0">
                <a:latin typeface="Alexandria" pitchFamily="2" charset="-78"/>
                <a:cs typeface="Alexandria" pitchFamily="2" charset="-78"/>
              </a:rPr>
              <a:t>وأساليب ممارستها: دراسة مسحية فى إطار مدخل الاتصالات التسويقية المتكاملة، </a:t>
            </a:r>
            <a:r>
              <a:rPr lang="ar-SA" sz="1400" b="1" dirty="0">
                <a:latin typeface="Alexandria" pitchFamily="2" charset="-78"/>
                <a:cs typeface="Alexandria" pitchFamily="2" charset="-78"/>
              </a:rPr>
              <a:t>المجلة المصرية لبحوث الرأي العام، </a:t>
            </a:r>
            <a:r>
              <a:rPr lang="ar-SA" sz="1400" dirty="0">
                <a:latin typeface="Alexandria" pitchFamily="2" charset="-78"/>
                <a:cs typeface="Alexandria" pitchFamily="2" charset="-78"/>
              </a:rPr>
              <a:t>كلية الإعلام، جامعة القاهرة، المجلد الرابع عشر، العدد الرابع، ديسمبر 2015.</a:t>
            </a:r>
            <a:endParaRPr lang="en-US" sz="1400" dirty="0">
              <a:latin typeface="Alexandria" pitchFamily="2" charset="-78"/>
              <a:cs typeface="Alexandria" pitchFamily="2" charset="-78"/>
            </a:endParaRPr>
          </a:p>
          <a:p>
            <a:pPr algn="justLow" rtl="1">
              <a:lnSpc>
                <a:spcPct val="150000"/>
              </a:lnSpc>
              <a:spcAft>
                <a:spcPts val="600"/>
              </a:spcAft>
            </a:pPr>
            <a:r>
              <a:rPr lang="ar-EG" sz="1400" dirty="0" smtClean="0">
                <a:latin typeface="Alexandria" pitchFamily="2" charset="-78"/>
                <a:cs typeface="Alexandria" pitchFamily="2" charset="-78"/>
              </a:rPr>
              <a:t>- </a:t>
            </a:r>
            <a:r>
              <a:rPr lang="ar-SA" sz="1400" dirty="0" smtClean="0">
                <a:latin typeface="Alexandria" pitchFamily="2" charset="-78"/>
                <a:cs typeface="Alexandria" pitchFamily="2" charset="-78"/>
              </a:rPr>
              <a:t>أسامة </a:t>
            </a:r>
            <a:r>
              <a:rPr lang="ar-SA" sz="1400" dirty="0">
                <a:latin typeface="Alexandria" pitchFamily="2" charset="-78"/>
                <a:cs typeface="Alexandria" pitchFamily="2" charset="-78"/>
              </a:rPr>
              <a:t>كامل ومحمد الصيرفي،</a:t>
            </a:r>
            <a:r>
              <a:rPr lang="ar-SA" sz="1400" b="1" dirty="0">
                <a:latin typeface="Alexandria" pitchFamily="2" charset="-78"/>
                <a:cs typeface="Alexandria" pitchFamily="2" charset="-78"/>
              </a:rPr>
              <a:t> إدارة العلاقات العامة</a:t>
            </a:r>
            <a:r>
              <a:rPr lang="ar-SA" sz="1400" dirty="0">
                <a:latin typeface="Alexandria" pitchFamily="2" charset="-78"/>
                <a:cs typeface="Alexandria" pitchFamily="2" charset="-78"/>
              </a:rPr>
              <a:t> (البحرين: مؤسسة لورد العالمية لشؤون الجامعة، 2006).</a:t>
            </a:r>
            <a:endParaRPr lang="en-US" sz="1400" dirty="0">
              <a:latin typeface="Alexandria" pitchFamily="2" charset="-78"/>
              <a:cs typeface="Alexandria" pitchFamily="2" charset="-78"/>
            </a:endParaRPr>
          </a:p>
          <a:p>
            <a:pPr algn="justLow" rtl="1">
              <a:lnSpc>
                <a:spcPct val="150000"/>
              </a:lnSpc>
              <a:spcAft>
                <a:spcPts val="600"/>
              </a:spcAft>
            </a:pPr>
            <a:r>
              <a:rPr lang="ar-EG" sz="1400" dirty="0" smtClean="0">
                <a:latin typeface="Alexandria" pitchFamily="2" charset="-78"/>
                <a:cs typeface="Alexandria" pitchFamily="2" charset="-78"/>
              </a:rPr>
              <a:t>- </a:t>
            </a:r>
            <a:r>
              <a:rPr lang="ar-SA" sz="1400" dirty="0" smtClean="0">
                <a:latin typeface="Alexandria" pitchFamily="2" charset="-78"/>
                <a:cs typeface="Alexandria" pitchFamily="2" charset="-78"/>
              </a:rPr>
              <a:t>إيمان </a:t>
            </a:r>
            <a:r>
              <a:rPr lang="ar-SA" sz="1400" dirty="0">
                <a:latin typeface="Alexandria" pitchFamily="2" charset="-78"/>
                <a:cs typeface="Alexandria" pitchFamily="2" charset="-78"/>
              </a:rPr>
              <a:t>عبادي، دور العلاقات العامة فى إدارة الأزمات بالمؤسسة، </a:t>
            </a:r>
            <a:r>
              <a:rPr lang="ar-SA" sz="1400" b="1" dirty="0">
                <a:latin typeface="Alexandria" pitchFamily="2" charset="-78"/>
                <a:cs typeface="Alexandria" pitchFamily="2" charset="-78"/>
              </a:rPr>
              <a:t>مجلة الحكمة للدراسات الإعلامية والاتصالية،</a:t>
            </a:r>
            <a:r>
              <a:rPr lang="ar-SA" sz="1400" dirty="0">
                <a:latin typeface="Alexandria" pitchFamily="2" charset="-78"/>
                <a:cs typeface="Alexandria" pitchFamily="2" charset="-78"/>
              </a:rPr>
              <a:t> مؤسسة كنوز الحكمة للنشر والتوزيع، الجزائر، العدد الحادي عشر، 2017.</a:t>
            </a:r>
            <a:endParaRPr lang="en-US" sz="1400" dirty="0">
              <a:latin typeface="Alexandria" pitchFamily="2" charset="-78"/>
              <a:cs typeface="Alexandria" pitchFamily="2" charset="-78"/>
            </a:endParaRPr>
          </a:p>
          <a:p>
            <a:pPr algn="justLow" rtl="1">
              <a:lnSpc>
                <a:spcPct val="150000"/>
              </a:lnSpc>
              <a:spcAft>
                <a:spcPts val="600"/>
              </a:spcAft>
            </a:pPr>
            <a:r>
              <a:rPr lang="ar-EG" sz="1400" dirty="0" smtClean="0">
                <a:latin typeface="Alexandria" pitchFamily="2" charset="-78"/>
                <a:cs typeface="Alexandria" pitchFamily="2" charset="-78"/>
              </a:rPr>
              <a:t>- </a:t>
            </a:r>
            <a:r>
              <a:rPr lang="ar-SA" sz="1400" dirty="0" smtClean="0">
                <a:latin typeface="Alexandria" pitchFamily="2" charset="-78"/>
                <a:cs typeface="Alexandria" pitchFamily="2" charset="-78"/>
              </a:rPr>
              <a:t>بشير </a:t>
            </a:r>
            <a:r>
              <a:rPr lang="ar-SA" sz="1400" dirty="0">
                <a:latin typeface="Alexandria" pitchFamily="2" charset="-78"/>
                <a:cs typeface="Alexandria" pitchFamily="2" charset="-78"/>
              </a:rPr>
              <a:t>العلاق </a:t>
            </a:r>
            <a:r>
              <a:rPr lang="ar-EG" sz="1400" dirty="0">
                <a:latin typeface="Alexandria" pitchFamily="2" charset="-78"/>
                <a:cs typeface="Alexandria" pitchFamily="2" charset="-78"/>
              </a:rPr>
              <a:t>و</a:t>
            </a:r>
            <a:r>
              <a:rPr lang="ar-SA" sz="1400" dirty="0">
                <a:latin typeface="Alexandria" pitchFamily="2" charset="-78"/>
                <a:cs typeface="Alexandria" pitchFamily="2" charset="-78"/>
              </a:rPr>
              <a:t>علي ربايعة، </a:t>
            </a:r>
            <a:r>
              <a:rPr lang="ar-SA" sz="1400" b="1" dirty="0">
                <a:latin typeface="Alexandria" pitchFamily="2" charset="-78"/>
                <a:cs typeface="Alexandria" pitchFamily="2" charset="-78"/>
              </a:rPr>
              <a:t>الترويج والإعلان التجاري </a:t>
            </a:r>
            <a:r>
              <a:rPr lang="ar-SA" sz="1400" dirty="0">
                <a:latin typeface="Alexandria" pitchFamily="2" charset="-78"/>
                <a:cs typeface="Alexandria" pitchFamily="2" charset="-78"/>
              </a:rPr>
              <a:t>(عمان: دار اليازوري العلمية للنشر والتوزيع، 2002).</a:t>
            </a:r>
            <a:endParaRPr lang="en-US" sz="1400" dirty="0">
              <a:latin typeface="Alexandria" pitchFamily="2" charset="-78"/>
              <a:cs typeface="Alexandria" pitchFamily="2" charset="-78"/>
            </a:endParaRPr>
          </a:p>
          <a:p>
            <a:pPr algn="justLow" rtl="1">
              <a:lnSpc>
                <a:spcPct val="150000"/>
              </a:lnSpc>
              <a:spcAft>
                <a:spcPts val="600"/>
              </a:spcAft>
            </a:pPr>
            <a:r>
              <a:rPr lang="ar-EG" sz="1400" dirty="0" smtClean="0">
                <a:latin typeface="Alexandria" pitchFamily="2" charset="-78"/>
                <a:cs typeface="Alexandria" pitchFamily="2" charset="-78"/>
              </a:rPr>
              <a:t>- </a:t>
            </a:r>
            <a:r>
              <a:rPr lang="ar-SA" sz="1400" dirty="0" smtClean="0">
                <a:latin typeface="Alexandria" pitchFamily="2" charset="-78"/>
                <a:cs typeface="Alexandria" pitchFamily="2" charset="-78"/>
              </a:rPr>
              <a:t>بوشعير </a:t>
            </a:r>
            <a:r>
              <a:rPr lang="ar-SA" sz="1400" dirty="0">
                <a:latin typeface="Alexandria" pitchFamily="2" charset="-78"/>
                <a:cs typeface="Alexandria" pitchFamily="2" charset="-78"/>
              </a:rPr>
              <a:t>لويزة</a:t>
            </a:r>
            <a:r>
              <a:rPr lang="ar-EG" sz="1400" dirty="0">
                <a:latin typeface="Alexandria" pitchFamily="2" charset="-78"/>
                <a:cs typeface="Alexandria" pitchFamily="2" charset="-78"/>
              </a:rPr>
              <a:t>، </a:t>
            </a:r>
            <a:r>
              <a:rPr lang="ar-SA" sz="1400" dirty="0">
                <a:latin typeface="Alexandria" pitchFamily="2" charset="-78"/>
                <a:cs typeface="Alexandria" pitchFamily="2" charset="-78"/>
              </a:rPr>
              <a:t>استراتيجيات الاتصال التسويقي ومدى تأثيرها على سلوك المستهلك الجزائري، </a:t>
            </a:r>
            <a:r>
              <a:rPr lang="ar-SA" sz="1400" b="1" dirty="0">
                <a:latin typeface="Alexandria" pitchFamily="2" charset="-78"/>
                <a:cs typeface="Alexandria" pitchFamily="2" charset="-78"/>
              </a:rPr>
              <a:t>رسالة</a:t>
            </a:r>
            <a:r>
              <a:rPr lang="ar-SA" sz="1400" dirty="0">
                <a:latin typeface="Alexandria" pitchFamily="2" charset="-78"/>
                <a:cs typeface="Alexandria" pitchFamily="2" charset="-78"/>
              </a:rPr>
              <a:t> </a:t>
            </a:r>
            <a:r>
              <a:rPr lang="ar-SA" sz="1400" b="1" dirty="0">
                <a:latin typeface="Alexandria" pitchFamily="2" charset="-78"/>
                <a:cs typeface="Alexandria" pitchFamily="2" charset="-78"/>
              </a:rPr>
              <a:t>دكتوراه</a:t>
            </a:r>
            <a:r>
              <a:rPr lang="ar-SA" sz="1400" dirty="0">
                <a:latin typeface="Alexandria" pitchFamily="2" charset="-78"/>
                <a:cs typeface="Alexandria" pitchFamily="2" charset="-78"/>
              </a:rPr>
              <a:t>، غير منشورة (كلية العلوم الاقتصادية: جامعة الجزائر3، 2014</a:t>
            </a:r>
            <a:r>
              <a:rPr lang="ar-SA" sz="1400" dirty="0" smtClean="0">
                <a:latin typeface="Alexandria" pitchFamily="2" charset="-78"/>
                <a:cs typeface="Alexandria" pitchFamily="2" charset="-78"/>
              </a:rPr>
              <a:t>).</a:t>
            </a:r>
            <a:endParaRPr lang="en-US" sz="14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496408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88079" y="500900"/>
            <a:ext cx="94515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5" y="1331369"/>
            <a:ext cx="8730767" cy="4231928"/>
          </a:xfrm>
          <a:prstGeom prst="rect">
            <a:avLst/>
          </a:prstGeom>
          <a:noFill/>
        </p:spPr>
        <p:txBody>
          <a:bodyPr wrap="square" rtlCol="0">
            <a:spAutoFit/>
          </a:bodyPr>
          <a:lstStyle/>
          <a:p>
            <a:pPr algn="justLow" rtl="1">
              <a:lnSpc>
                <a:spcPct val="150000"/>
              </a:lnSpc>
              <a:spcBef>
                <a:spcPts val="600"/>
              </a:spcBef>
            </a:pPr>
            <a:r>
              <a:rPr lang="ar-EG" sz="1600" b="1" dirty="0" smtClean="0">
                <a:effectLst/>
                <a:latin typeface="Alexandria" pitchFamily="2" charset="-78"/>
                <a:ea typeface="Times New Roman" panose="02020603050405020304" pitchFamily="18" charset="0"/>
                <a:cs typeface="Alexandria" pitchFamily="2" charset="-78"/>
              </a:rPr>
              <a:t>الهوامش:</a:t>
            </a:r>
            <a:r>
              <a:rPr lang="ar-EG" sz="1600" b="1" dirty="0" smtClean="0">
                <a:effectLst/>
                <a:latin typeface="Alexandria" pitchFamily="2" charset="-78"/>
                <a:ea typeface="Calibri" panose="020F0502020204030204" pitchFamily="34" charset="0"/>
                <a:cs typeface="Alexandria" pitchFamily="2" charset="-78"/>
              </a:rPr>
              <a:t>	</a:t>
            </a:r>
            <a:endParaRPr lang="en-US" sz="1600" dirty="0" smtClean="0">
              <a:effectLst/>
              <a:latin typeface="Alexandria" pitchFamily="2" charset="-78"/>
              <a:ea typeface="Calibri" panose="020F0502020204030204" pitchFamily="34" charset="0"/>
              <a:cs typeface="Alexandria" pitchFamily="2" charset="-78"/>
            </a:endParaRPr>
          </a:p>
          <a:p>
            <a:pPr algn="justLow" rtl="1">
              <a:lnSpc>
                <a:spcPct val="150000"/>
              </a:lnSpc>
              <a:spcAft>
                <a:spcPts val="600"/>
              </a:spcAft>
            </a:pPr>
            <a:r>
              <a:rPr lang="ar-EG" sz="1400" dirty="0" smtClean="0">
                <a:latin typeface="Alexandria" pitchFamily="2" charset="-78"/>
                <a:cs typeface="Alexandria" pitchFamily="2" charset="-78"/>
              </a:rPr>
              <a:t> - </a:t>
            </a:r>
            <a:r>
              <a:rPr lang="ar-SA" sz="1400" dirty="0">
                <a:latin typeface="Alexandria" pitchFamily="2" charset="-78"/>
                <a:cs typeface="Alexandria" pitchFamily="2" charset="-78"/>
              </a:rPr>
              <a:t>سامي عبدالعزيز، </a:t>
            </a:r>
            <a:r>
              <a:rPr lang="ar-SA" sz="1400" b="1" dirty="0">
                <a:latin typeface="Alexandria" pitchFamily="2" charset="-78"/>
                <a:cs typeface="Alexandria" pitchFamily="2" charset="-78"/>
              </a:rPr>
              <a:t>الاتصالات التسويقية المتكاملة</a:t>
            </a:r>
            <a:r>
              <a:rPr lang="ar-SA" sz="1400" dirty="0">
                <a:latin typeface="Alexandria" pitchFamily="2" charset="-78"/>
                <a:cs typeface="Alexandria" pitchFamily="2" charset="-78"/>
              </a:rPr>
              <a:t>، ط 3 (القاهرة: دار النهضة العربية، 2014)</a:t>
            </a:r>
            <a:r>
              <a:rPr lang="ar-SA"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justLow" rtl="1">
              <a:lnSpc>
                <a:spcPct val="150000"/>
              </a:lnSpc>
              <a:spcAft>
                <a:spcPts val="600"/>
              </a:spcAft>
            </a:pPr>
            <a:r>
              <a:rPr lang="ar-EG" sz="1400" dirty="0" smtClean="0">
                <a:latin typeface="Alexandria" pitchFamily="2" charset="-78"/>
                <a:cs typeface="Alexandria" pitchFamily="2" charset="-78"/>
              </a:rPr>
              <a:t>- </a:t>
            </a:r>
            <a:r>
              <a:rPr lang="ar-SA" sz="1400" dirty="0" smtClean="0">
                <a:latin typeface="Alexandria" pitchFamily="2" charset="-78"/>
                <a:cs typeface="Alexandria" pitchFamily="2" charset="-78"/>
              </a:rPr>
              <a:t>سلامة </a:t>
            </a:r>
            <a:r>
              <a:rPr lang="ar-SA" sz="1400" dirty="0">
                <a:latin typeface="Alexandria" pitchFamily="2" charset="-78"/>
                <a:cs typeface="Alexandria" pitchFamily="2" charset="-78"/>
              </a:rPr>
              <a:t>فاطمة، واقع العلاقات العامة في المؤسسة الصناعية العامة الجزائرية في ظل اقتصاد السوق، </a:t>
            </a:r>
            <a:r>
              <a:rPr lang="ar-SA" sz="1400" b="1" dirty="0">
                <a:latin typeface="Alexandria" pitchFamily="2" charset="-78"/>
                <a:cs typeface="Alexandria" pitchFamily="2" charset="-78"/>
              </a:rPr>
              <a:t>رسالة ماجستير</a:t>
            </a:r>
            <a:r>
              <a:rPr lang="ar-SA" sz="1400" dirty="0">
                <a:latin typeface="Alexandria" pitchFamily="2" charset="-78"/>
                <a:cs typeface="Alexandria" pitchFamily="2" charset="-78"/>
              </a:rPr>
              <a:t>، غير منشورة (كلیة العلوم الإنسانیة: جامعة الإخوة منتوري ــ قسنطينة، 2008).</a:t>
            </a:r>
            <a:endParaRPr lang="en-US" sz="1400" dirty="0">
              <a:latin typeface="Alexandria" pitchFamily="2" charset="-78"/>
              <a:cs typeface="Alexandria" pitchFamily="2" charset="-78"/>
            </a:endParaRPr>
          </a:p>
          <a:p>
            <a:pPr algn="justLow" rtl="1">
              <a:lnSpc>
                <a:spcPct val="150000"/>
              </a:lnSpc>
              <a:spcAft>
                <a:spcPts val="600"/>
              </a:spcAft>
            </a:pPr>
            <a:r>
              <a:rPr lang="ar-EG" sz="1400" dirty="0" smtClean="0">
                <a:latin typeface="Alexandria" pitchFamily="2" charset="-78"/>
                <a:cs typeface="Alexandria" pitchFamily="2" charset="-78"/>
              </a:rPr>
              <a:t>- </a:t>
            </a:r>
            <a:r>
              <a:rPr lang="ar-JO" sz="1400" dirty="0" smtClean="0">
                <a:latin typeface="Alexandria" pitchFamily="2" charset="-78"/>
                <a:cs typeface="Alexandria" pitchFamily="2" charset="-78"/>
              </a:rPr>
              <a:t>علي </a:t>
            </a:r>
            <a:r>
              <a:rPr lang="ar-JO" sz="1400" dirty="0">
                <a:latin typeface="Alexandria" pitchFamily="2" charset="-78"/>
                <a:cs typeface="Alexandria" pitchFamily="2" charset="-78"/>
              </a:rPr>
              <a:t>عجوة، </a:t>
            </a:r>
            <a:r>
              <a:rPr lang="ar-EG" sz="1400" b="1" dirty="0">
                <a:latin typeface="Alexandria" pitchFamily="2" charset="-78"/>
                <a:cs typeface="Alexandria" pitchFamily="2" charset="-78"/>
              </a:rPr>
              <a:t>الأسس العلمية للعلاقات العامة</a:t>
            </a:r>
            <a:r>
              <a:rPr lang="ar-EG" sz="1400" dirty="0">
                <a:latin typeface="Alexandria" pitchFamily="2" charset="-78"/>
                <a:cs typeface="Alexandria" pitchFamily="2" charset="-78"/>
              </a:rPr>
              <a:t>، ط5 (القاهرة: عالم الكتب، 2008). </a:t>
            </a:r>
            <a:endParaRPr lang="en-US" sz="1400" dirty="0">
              <a:latin typeface="Alexandria" pitchFamily="2" charset="-78"/>
              <a:cs typeface="Alexandria" pitchFamily="2" charset="-78"/>
            </a:endParaRPr>
          </a:p>
          <a:p>
            <a:pPr algn="justLow" rtl="1">
              <a:lnSpc>
                <a:spcPct val="150000"/>
              </a:lnSpc>
              <a:spcAft>
                <a:spcPts val="600"/>
              </a:spcAft>
            </a:pPr>
            <a:r>
              <a:rPr lang="ar-EG" sz="1400" dirty="0" smtClean="0">
                <a:latin typeface="Alexandria" pitchFamily="2" charset="-78"/>
                <a:cs typeface="Alexandria" pitchFamily="2" charset="-78"/>
              </a:rPr>
              <a:t>- علي </a:t>
            </a:r>
            <a:r>
              <a:rPr lang="ar-EG" sz="1400" dirty="0">
                <a:latin typeface="Alexandria" pitchFamily="2" charset="-78"/>
                <a:cs typeface="Alexandria" pitchFamily="2" charset="-78"/>
              </a:rPr>
              <a:t>فلاح الزعبي، </a:t>
            </a:r>
            <a:r>
              <a:rPr lang="ar-EG" sz="1400" b="1" dirty="0">
                <a:latin typeface="Alexandria" pitchFamily="2" charset="-78"/>
                <a:cs typeface="Alexandria" pitchFamily="2" charset="-78"/>
              </a:rPr>
              <a:t>الاتصالات التسويقية: مدخل منهجي ــ تطبيقي</a:t>
            </a:r>
            <a:r>
              <a:rPr lang="ar-EG" sz="1400" dirty="0">
                <a:latin typeface="Alexandria" pitchFamily="2" charset="-78"/>
                <a:cs typeface="Alexandria" pitchFamily="2" charset="-78"/>
              </a:rPr>
              <a:t>، ط1 (عمان: دار المسيرة للنشر والتوزيع، 2010).</a:t>
            </a:r>
            <a:endParaRPr lang="en-US" sz="1400" dirty="0">
              <a:latin typeface="Alexandria" pitchFamily="2" charset="-78"/>
              <a:cs typeface="Alexandria" pitchFamily="2" charset="-78"/>
            </a:endParaRPr>
          </a:p>
          <a:p>
            <a:pPr algn="justLow" rtl="1">
              <a:lnSpc>
                <a:spcPct val="150000"/>
              </a:lnSpc>
              <a:spcAft>
                <a:spcPts val="600"/>
              </a:spcAft>
            </a:pPr>
            <a:r>
              <a:rPr lang="ar-EG" sz="1400" dirty="0" smtClean="0">
                <a:latin typeface="Alexandria" pitchFamily="2" charset="-78"/>
                <a:cs typeface="Alexandria" pitchFamily="2" charset="-78"/>
              </a:rPr>
              <a:t>- </a:t>
            </a:r>
            <a:r>
              <a:rPr lang="ar-SA" sz="1400" dirty="0" smtClean="0">
                <a:latin typeface="Alexandria" pitchFamily="2" charset="-78"/>
                <a:cs typeface="Alexandria" pitchFamily="2" charset="-78"/>
              </a:rPr>
              <a:t>فهمي </a:t>
            </a:r>
            <a:r>
              <a:rPr lang="ar-SA" sz="1400" dirty="0">
                <a:latin typeface="Alexandria" pitchFamily="2" charset="-78"/>
                <a:cs typeface="Alexandria" pitchFamily="2" charset="-78"/>
              </a:rPr>
              <a:t>محمد العدوي، </a:t>
            </a:r>
            <a:r>
              <a:rPr lang="ar-SA" sz="1400" b="1" dirty="0">
                <a:latin typeface="Alexandria" pitchFamily="2" charset="-78"/>
                <a:cs typeface="Alexandria" pitchFamily="2" charset="-78"/>
              </a:rPr>
              <a:t>مفاهيم جديدة في العلاقات العامة</a:t>
            </a:r>
            <a:r>
              <a:rPr lang="ar-SA" sz="1400" dirty="0">
                <a:latin typeface="Alexandria" pitchFamily="2" charset="-78"/>
                <a:cs typeface="Alexandria" pitchFamily="2" charset="-78"/>
              </a:rPr>
              <a:t> (عمان: دار أسامة، 2011).</a:t>
            </a:r>
            <a:endParaRPr lang="en-US" sz="1400" dirty="0">
              <a:latin typeface="Alexandria" pitchFamily="2" charset="-78"/>
              <a:cs typeface="Alexandria" pitchFamily="2" charset="-78"/>
            </a:endParaRPr>
          </a:p>
          <a:p>
            <a:pPr algn="justLow" rtl="1">
              <a:lnSpc>
                <a:spcPct val="150000"/>
              </a:lnSpc>
              <a:spcAft>
                <a:spcPts val="600"/>
              </a:spcAft>
            </a:pPr>
            <a:r>
              <a:rPr lang="ar-EG" sz="1400" dirty="0" smtClean="0">
                <a:latin typeface="Alexandria" pitchFamily="2" charset="-78"/>
                <a:cs typeface="Alexandria" pitchFamily="2" charset="-78"/>
              </a:rPr>
              <a:t>- محمد </a:t>
            </a:r>
            <a:r>
              <a:rPr lang="ar-EG" sz="1400" dirty="0">
                <a:latin typeface="Alexandria" pitchFamily="2" charset="-78"/>
                <a:cs typeface="Alexandria" pitchFamily="2" charset="-78"/>
              </a:rPr>
              <a:t>مصطفى، </a:t>
            </a:r>
            <a:r>
              <a:rPr lang="ar-EG" sz="1400" b="1" dirty="0">
                <a:latin typeface="Alexandria" pitchFamily="2" charset="-78"/>
                <a:cs typeface="Alexandria" pitchFamily="2" charset="-78"/>
              </a:rPr>
              <a:t>العلاقات العامة بين تكنولوجيا الاتصال والأزمات</a:t>
            </a:r>
            <a:r>
              <a:rPr lang="ar-EG" sz="1400" dirty="0">
                <a:latin typeface="Alexandria" pitchFamily="2" charset="-78"/>
                <a:cs typeface="Alexandria" pitchFamily="2" charset="-78"/>
              </a:rPr>
              <a:t>، ط1 (بيروت: دار المنهل اللبناني، 2012).</a:t>
            </a:r>
            <a:endParaRPr lang="en-US" sz="1400" dirty="0">
              <a:latin typeface="Alexandria" pitchFamily="2" charset="-78"/>
              <a:cs typeface="Alexandria" pitchFamily="2" charset="-78"/>
            </a:endParaRPr>
          </a:p>
          <a:p>
            <a:pPr algn="justLow" rtl="1">
              <a:lnSpc>
                <a:spcPct val="150000"/>
              </a:lnSpc>
              <a:spcAft>
                <a:spcPts val="600"/>
              </a:spcAft>
            </a:pPr>
            <a:r>
              <a:rPr lang="ar-EG" sz="1400" dirty="0" smtClean="0">
                <a:latin typeface="Alexandria" pitchFamily="2" charset="-78"/>
                <a:cs typeface="Alexandria" pitchFamily="2" charset="-78"/>
              </a:rPr>
              <a:t>- </a:t>
            </a:r>
            <a:r>
              <a:rPr lang="ar-SA" sz="1400" dirty="0" smtClean="0">
                <a:latin typeface="Alexandria" pitchFamily="2" charset="-78"/>
                <a:cs typeface="Alexandria" pitchFamily="2" charset="-78"/>
              </a:rPr>
              <a:t>هشام </a:t>
            </a:r>
            <a:r>
              <a:rPr lang="ar-SA" sz="1400" dirty="0">
                <a:latin typeface="Alexandria" pitchFamily="2" charset="-78"/>
                <a:cs typeface="Alexandria" pitchFamily="2" charset="-78"/>
              </a:rPr>
              <a:t>البحيري،</a:t>
            </a:r>
            <a:r>
              <a:rPr lang="ar-SA" sz="1400" b="1" dirty="0">
                <a:latin typeface="Alexandria" pitchFamily="2" charset="-78"/>
                <a:cs typeface="Alexandria" pitchFamily="2" charset="-78"/>
              </a:rPr>
              <a:t> الاتصالات التسويقية المتكاملة</a:t>
            </a:r>
            <a:r>
              <a:rPr lang="ar-SA" sz="1400" dirty="0">
                <a:latin typeface="Alexandria" pitchFamily="2" charset="-78"/>
                <a:cs typeface="Alexandria" pitchFamily="2" charset="-78"/>
              </a:rPr>
              <a:t> (القاهرة: د. ن.، 2018).</a:t>
            </a:r>
            <a:endParaRPr lang="en-US" sz="1400" dirty="0">
              <a:latin typeface="Alexandria" pitchFamily="2" charset="-78"/>
              <a:cs typeface="Alexandria" pitchFamily="2" charset="-78"/>
            </a:endParaRPr>
          </a:p>
          <a:p>
            <a:r>
              <a:rPr lang="en-US" sz="1400" dirty="0" smtClean="0">
                <a:latin typeface="Alexandria" pitchFamily="2" charset="-78"/>
                <a:cs typeface="Alexandria" pitchFamily="2" charset="-78"/>
              </a:rPr>
              <a:t>- Jason </a:t>
            </a:r>
            <a:r>
              <a:rPr lang="en-US" sz="1400" dirty="0">
                <a:latin typeface="Alexandria" pitchFamily="2" charset="-78"/>
                <a:cs typeface="Alexandria" pitchFamily="2" charset="-78"/>
              </a:rPr>
              <a:t>S. </a:t>
            </a:r>
            <a:r>
              <a:rPr lang="en-US" sz="1400" dirty="0" smtClean="0">
                <a:latin typeface="Alexandria" pitchFamily="2" charset="-78"/>
                <a:cs typeface="Alexandria" pitchFamily="2" charset="-78"/>
              </a:rPr>
              <a:t>Wrench and </a:t>
            </a:r>
            <a:r>
              <a:rPr lang="en-US" sz="1400" dirty="0" err="1">
                <a:latin typeface="Alexandria" pitchFamily="2" charset="-78"/>
                <a:cs typeface="Alexandria" pitchFamily="2" charset="-78"/>
              </a:rPr>
              <a:t>Narissra</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Punyanunt</a:t>
            </a:r>
            <a:r>
              <a:rPr lang="en-US" sz="1400" dirty="0">
                <a:latin typeface="Alexandria" pitchFamily="2" charset="-78"/>
                <a:cs typeface="Alexandria" pitchFamily="2" charset="-78"/>
              </a:rPr>
              <a:t>-Carter, </a:t>
            </a:r>
            <a:r>
              <a:rPr lang="en-US" sz="1400" b="1" dirty="0">
                <a:latin typeface="Alexandria" pitchFamily="2" charset="-78"/>
                <a:cs typeface="Alexandria" pitchFamily="2" charset="-78"/>
              </a:rPr>
              <a:t>An Introduction to Organizational Communication</a:t>
            </a:r>
            <a:r>
              <a:rPr lang="en-US" sz="1400" dirty="0">
                <a:latin typeface="Alexandria" pitchFamily="2" charset="-78"/>
                <a:cs typeface="Alexandria" pitchFamily="2" charset="-78"/>
              </a:rPr>
              <a:t> (New York: 2012)</a:t>
            </a:r>
            <a:r>
              <a:rPr lang="ar-SA" sz="1400" dirty="0">
                <a:latin typeface="Alexandria" pitchFamily="2" charset="-78"/>
                <a:cs typeface="Alexandria" pitchFamily="2" charset="-78"/>
              </a:rPr>
              <a:t>.</a:t>
            </a:r>
            <a:endParaRPr lang="en-US" sz="1400" dirty="0">
              <a:latin typeface="Alexandria" pitchFamily="2" charset="-78"/>
              <a:cs typeface="Alexandria" pitchFamily="2" charset="-78"/>
            </a:endParaRPr>
          </a:p>
          <a:p>
            <a:r>
              <a:rPr lang="en-US" sz="1400" dirty="0" smtClean="0">
                <a:latin typeface="Alexandria" pitchFamily="2" charset="-78"/>
                <a:cs typeface="Alexandria" pitchFamily="2" charset="-78"/>
              </a:rPr>
              <a:t>- W</a:t>
            </a:r>
            <a:r>
              <a:rPr lang="en-US" sz="1400" dirty="0">
                <a:latin typeface="Alexandria" pitchFamily="2" charset="-78"/>
                <a:cs typeface="Alexandria" pitchFamily="2" charset="-78"/>
              </a:rPr>
              <a:t>. Pride and O. Ferrell, </a:t>
            </a:r>
            <a:r>
              <a:rPr lang="en-US" sz="1400" b="1" dirty="0">
                <a:latin typeface="Alexandria" pitchFamily="2" charset="-78"/>
                <a:cs typeface="Alexandria" pitchFamily="2" charset="-78"/>
              </a:rPr>
              <a:t>Marketing Concept and Strategies</a:t>
            </a:r>
            <a:r>
              <a:rPr lang="en-US" sz="1400" dirty="0">
                <a:latin typeface="Alexandria" pitchFamily="2" charset="-78"/>
                <a:cs typeface="Alexandria" pitchFamily="2" charset="-78"/>
              </a:rPr>
              <a:t>, 2</a:t>
            </a:r>
            <a:r>
              <a:rPr lang="en-US" sz="1400" baseline="30000" dirty="0">
                <a:latin typeface="Alexandria" pitchFamily="2" charset="-78"/>
                <a:cs typeface="Alexandria" pitchFamily="2" charset="-78"/>
              </a:rPr>
              <a:t>ed</a:t>
            </a:r>
            <a:r>
              <a:rPr lang="en-US" sz="1400" dirty="0">
                <a:latin typeface="Alexandria" pitchFamily="2" charset="-78"/>
                <a:cs typeface="Alexandria" pitchFamily="2" charset="-78"/>
              </a:rPr>
              <a:t> ed. (Houghton Mifflin Co., 2000</a:t>
            </a:r>
            <a:r>
              <a:rPr lang="en-US" sz="1400" dirty="0" smtClean="0">
                <a:latin typeface="Alexandria" pitchFamily="2" charset="-78"/>
                <a:cs typeface="Alexandria" pitchFamily="2" charset="-78"/>
              </a:rPr>
              <a:t>).</a:t>
            </a:r>
            <a:endParaRPr lang="en-US" sz="14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50282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
        <p:nvSpPr>
          <p:cNvPr id="3" name="Rectangle 4">
            <a:extLst>
              <a:ext uri="{FF2B5EF4-FFF2-40B4-BE49-F238E27FC236}">
                <a16:creationId xmlns:a16="http://schemas.microsoft.com/office/drawing/2014/main" xmlns="" id="{8EB4B225-B3F7-90E6-9ECA-B3236120E842}"/>
              </a:ext>
            </a:extLst>
          </p:cNvPr>
          <p:cNvSpPr/>
          <p:nvPr/>
        </p:nvSpPr>
        <p:spPr>
          <a:xfrm>
            <a:off x="1468709" y="1526062"/>
            <a:ext cx="9473666" cy="4142390"/>
          </a:xfrm>
          <a:prstGeom prst="rect">
            <a:avLst/>
          </a:prstGeom>
          <a:blipFill dpi="0" rotWithShape="1">
            <a:blip r:embed="rId8"/>
            <a:srcRect/>
            <a:tile tx="0" ty="-381000" sx="99000" sy="98000" flip="none" algn="ctr"/>
          </a:bli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dirty="0">
              <a:ln>
                <a:noFill/>
              </a:ln>
              <a:solidFill>
                <a:prstClr val="white"/>
              </a:solidFill>
              <a:effectLst/>
              <a:uLnTx/>
              <a:uFillTx/>
              <a:latin typeface="Calibri"/>
              <a:ea typeface="+mn-ea"/>
              <a:cs typeface="+mn-cs"/>
            </a:endParaRPr>
          </a:p>
        </p:txBody>
      </p:sp>
      <p:pic>
        <p:nvPicPr>
          <p:cNvPr id="4" name="صورة 3">
            <a:extLst>
              <a:ext uri="{FF2B5EF4-FFF2-40B4-BE49-F238E27FC236}">
                <a16:creationId xmlns:a16="http://schemas.microsoft.com/office/drawing/2014/main" xmlns="" id="{82BF0142-FE55-4E77-B3BA-73DCA50A73F3}"/>
              </a:ext>
            </a:extLst>
          </p:cNvPr>
          <p:cNvPicPr>
            <a:picLocks noChangeAspect="1"/>
          </p:cNvPicPr>
          <p:nvPr/>
        </p:nvPicPr>
        <p:blipFill>
          <a:blip r:embed="rId9"/>
          <a:stretch>
            <a:fillRect/>
          </a:stretch>
        </p:blipFill>
        <p:spPr>
          <a:xfrm>
            <a:off x="6630854" y="4814507"/>
            <a:ext cx="4176122" cy="963251"/>
          </a:xfrm>
          <a:prstGeom prst="rect">
            <a:avLst/>
          </a:prstGeom>
        </p:spPr>
      </p:pic>
    </p:spTree>
    <p:extLst>
      <p:ext uri="{BB962C8B-B14F-4D97-AF65-F5344CB8AC3E}">
        <p14:creationId xmlns:p14="http://schemas.microsoft.com/office/powerpoint/2010/main" val="35353236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F223FED-86BC-4BC0-BC0B-DFBBD7D5B42B}"/>
</file>

<file path=customXml/itemProps2.xml><?xml version="1.0" encoding="utf-8"?>
<ds:datastoreItem xmlns:ds="http://schemas.openxmlformats.org/officeDocument/2006/customXml" ds:itemID="{F1D1C47E-5EAB-4AF3-A919-842EB9E08E99}"/>
</file>

<file path=customXml/itemProps3.xml><?xml version="1.0" encoding="utf-8"?>
<ds:datastoreItem xmlns:ds="http://schemas.openxmlformats.org/officeDocument/2006/customXml" ds:itemID="{61D86FB5-B65E-44D1-9551-19568001E6DC}"/>
</file>

<file path=docProps/app.xml><?xml version="1.0" encoding="utf-8"?>
<Properties xmlns="http://schemas.openxmlformats.org/officeDocument/2006/extended-properties" xmlns:vt="http://schemas.openxmlformats.org/officeDocument/2006/docPropsVTypes">
  <TotalTime>1762</TotalTime>
  <Words>3210</Words>
  <Application>Microsoft Office PowerPoint</Application>
  <PresentationFormat>Custom</PresentationFormat>
  <Paragraphs>177</Paragraphs>
  <Slides>39</Slides>
  <Notes>5</Notes>
  <HiddenSlides>0</HiddenSlides>
  <MMClips>0</MMClips>
  <ScaleCrop>false</ScaleCrop>
  <HeadingPairs>
    <vt:vector size="4" baseType="variant">
      <vt:variant>
        <vt:lpstr>Theme</vt:lpstr>
      </vt:variant>
      <vt:variant>
        <vt:i4>2</vt:i4>
      </vt:variant>
      <vt:variant>
        <vt:lpstr>Slide Titles</vt:lpstr>
      </vt:variant>
      <vt:variant>
        <vt:i4>39</vt:i4>
      </vt:variant>
    </vt:vector>
  </HeadingPairs>
  <TitlesOfParts>
    <vt:vector size="41"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tiba</cp:lastModifiedBy>
  <cp:revision>265</cp:revision>
  <dcterms:created xsi:type="dcterms:W3CDTF">2023-04-29T09:08:00Z</dcterms:created>
  <dcterms:modified xsi:type="dcterms:W3CDTF">2024-01-30T08:42:22Z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