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03" r:id="rId2"/>
    <p:sldId id="304" r:id="rId3"/>
    <p:sldId id="305" r:id="rId4"/>
    <p:sldId id="309" r:id="rId5"/>
    <p:sldId id="319" r:id="rId6"/>
    <p:sldId id="320" r:id="rId7"/>
    <p:sldId id="310" r:id="rId8"/>
    <p:sldId id="311" r:id="rId9"/>
    <p:sldId id="312" r:id="rId10"/>
    <p:sldId id="30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04"/>
            <p14:sldId id="305"/>
            <p14:sldId id="309"/>
            <p14:sldId id="319"/>
            <p14:sldId id="320"/>
            <p14:sldId id="310"/>
            <p14:sldId id="311"/>
            <p14:sldId id="312"/>
            <p14:sldId id="30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23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373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852578" y="2687633"/>
            <a:ext cx="364721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منهج البحث العلمي</a:t>
            </a:r>
          </a:p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 توجيهية 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463229" y="4288875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5B5318-57DA-B09E-E0D6-1FDA3D37DF56}"/>
              </a:ext>
            </a:extLst>
          </p:cNvPr>
          <p:cNvSpPr txBox="1"/>
          <p:nvPr/>
        </p:nvSpPr>
        <p:spPr>
          <a:xfrm>
            <a:off x="649574" y="302359"/>
            <a:ext cx="10234863" cy="65556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3600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التعريف بأستاذ المقرر</a:t>
            </a:r>
          </a:p>
          <a:p>
            <a:pPr algn="r" rtl="1"/>
            <a:r>
              <a:rPr lang="ar-EG" sz="32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العمل الأكاديمي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- أستاذ مساعد بكلية الإدارة جامعة </a:t>
            </a:r>
            <a:r>
              <a:rPr lang="ar-EG" sz="32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ميدأوشن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فرع الفجيرة منذ يونيو 2023 وحتى الآن. 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-أعمل حاليا، أستاذ مساعد الاقتصاد بكلية التجارة بنات -جامعة الأزهر  منذ عام 2019 وحتى 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الآن.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مدرس مساعد الاقتصاد منذ 2013 وحتى 2018.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معيد بقسم الاقتصاد منذ 2006 وحتى 2012. </a:t>
            </a:r>
          </a:p>
          <a:p>
            <a:pPr algn="r" rtl="1"/>
            <a:r>
              <a:rPr lang="ar-EG" sz="32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الشهادات الأكاديمية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حصلت على الدكتوراة في فلسفة الدكتوراة من جامعة الأزهر عام 2019 مع التوصية بنشر الرسالة على مستوى الجامعات المصرية.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حصلت على الماجستير في الاقتصاد الدولي من الجامعة الأمريكية بالقاهرة عام 2013.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حصلت على بكالوريوس الاقتصاد بتقدير ممتاز مع مرتبة الشرف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1978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362E974-0626-CDA5-5B15-E1906A0ABFF5}"/>
              </a:ext>
            </a:extLst>
          </p:cNvPr>
          <p:cNvSpPr txBox="1"/>
          <p:nvPr/>
        </p:nvSpPr>
        <p:spPr>
          <a:xfrm>
            <a:off x="1114926" y="646156"/>
            <a:ext cx="9962147" cy="64940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b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sz="32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الشهادات المهنية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الدبلوم المهني في  الاقتصاد القياسي بتقدير ممتاز عام 2018 من كلية الدراسات الإحصائية جامعة القاهرة .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الدبلوم المهني في تحليل البيانات عام 2022 من الأكاديمية العربية للعلوم والتكنولوجيا والنقل البحري. </a:t>
            </a:r>
          </a:p>
          <a:p>
            <a:pPr algn="r" rtl="1"/>
            <a:r>
              <a:rPr lang="ar-EG" sz="32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الخبرات الأكاديمية السابقة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مساعد باحث بالجامعة الأمريكية بالقاهرة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مساعد باحث ببرنامج إدراك بمؤسسة الملكة رانيا للتعليم والتنمية. 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الخبرات المهنية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منسق خدمة المجتمع وتنمية البيئة بكلية التجارة بنات جامعة الأزهر</a:t>
            </a: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145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1BFC43B-061D-2012-0871-DE20B819F8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5862"/>
            <a:ext cx="10515600" cy="4486275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EG" sz="36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معلومات أخرى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أبحاث منشورة في مجلات علمية محكمة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عدد من أوراق العمل تم مشاركتها في مؤتمرات دولية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الحصول على عدة شهادات تدريبية  في مجال جودة التعليم العالي.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الحصول على عدة دورات تدريبية من مؤسسات بحثية في مجال التخصص.  </a:t>
            </a:r>
          </a:p>
        </p:txBody>
      </p:sp>
    </p:spTree>
    <p:extLst>
      <p:ext uri="{BB962C8B-B14F-4D97-AF65-F5344CB8AC3E}">
        <p14:creationId xmlns:p14="http://schemas.microsoft.com/office/powerpoint/2010/main" val="2904207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3BCF1EB-6CF5-762D-94DC-9F0F8EBEC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6254"/>
            <a:ext cx="10515600" cy="5009890"/>
          </a:xfrm>
        </p:spPr>
        <p:txBody>
          <a:bodyPr>
            <a:normAutofit/>
          </a:bodyPr>
          <a:lstStyle/>
          <a:p>
            <a:pPr algn="r" rtl="1"/>
            <a:r>
              <a:rPr lang="ar-EG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وصف المقرر: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يتناول المقرر المهارات الأساسية للبحث العلمي في العلوم الاجتماعية، ومناهج البحث العلمي وتطبيقات مناهج البحث العلمي في العلوم الاجتماعية والدراسات الميدانية.</a:t>
            </a:r>
          </a:p>
          <a:p>
            <a:pPr algn="r" rtl="1"/>
            <a:r>
              <a:rPr lang="ar-EG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أهداف المقرر: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تعريف الباحث بمناهج البحث العلمي، وأهميتها، ومجالاتها، وطرقها.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إكساب الباحث مهارة الاستفادة من المصادر العلمية المختلفة لكتابة بحث علمي.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تمكين الباحث من تطبيق طرق ووسائل البحث العلمي في مجال العلوم الاجتماعية.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تنمية قدرة الباحث على صياغة مشكلة البحث وبلورة فرضياته وتحليل نتائجه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رفع الكفاءة التنظيمية للباحث ليتمكن من اخراج العمل العلمي وفقاً للمعايير المتعارف عليها أكاديمياً.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تمكين الباحث </a:t>
            </a: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من ممارسة وتطبيق التحليل الاحصائي باستخدام البرنامج الاحصائي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algn="r" rtl="1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805203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A503D14-D466-D501-D128-C2F551961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9430"/>
            <a:ext cx="10515600" cy="5307533"/>
          </a:xfrm>
        </p:spPr>
        <p:txBody>
          <a:bodyPr>
            <a:normAutofit fontScale="92500" lnSpcReduction="20000"/>
          </a:bodyPr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مخرجات المقرر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تحديد أهمية الموضوع الذي يبحثه الطالب وموقعه في مسيرة البحث العلمي وما يرتبط بذلك من وصف مشكلة البحث وتحديد نطاقه.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تجميع المعلومات والبيانات حول ظاهرة إدارية معينة، ثم تنظيم وتفسير هذه البيانات وتوظيفها في معالجة هذه الظاهرة.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تحسس المشكلات المختلفة في مجال التخصص وتوظيف ما اكتسبه من مهارات وخبرات ومعارف لاستكشاف الحلول المناسبة لها.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استخدام البرامج الحاسوبية والإفادة من أوعية المعلومات والوسائط الالكترونية المختلفة للحصول على المعرفة.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استخدام التقنية الحديثة في عرض الموضوعات البحثية في مجال التخصص.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اكتساب مهارات القراءة المتأنية الواعية وتوظيفها في إثراء البحث وجودته.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العمل الجاد وإدراك أهمية التعلم الذاتي ومواجهة الضغوط الدراسية وتحدياتها وما يرتبط بذلك من مهارات التخطيط والتنظيم وإدارة الوقت والانضباط والمثابرة والتعاون مع زملاء الدراسة للاستفادة من مصادر التعلم المتنوعة. </a:t>
            </a:r>
          </a:p>
          <a:p>
            <a:pPr algn="r" rtl="1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677072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7F352746-89C4-B0B4-4B1F-38E0CF4C9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84420"/>
            <a:ext cx="10515600" cy="5111645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accent5"/>
                </a:solidFill>
              </a:rPr>
              <a:t>أهم محتويات المقرر</a:t>
            </a:r>
            <a:endParaRPr lang="ar-EG" dirty="0">
              <a:solidFill>
                <a:schemeClr val="bg1"/>
              </a:solidFill>
            </a:endParaRP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المدخل إلى البحث العلمي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صياغة تصميم البحث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طرائق وأدوات جمع البيانات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اختيار العينة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المتغيرات والمقاييس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مفاهيم إحصائية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تحليل البيانات واختبار الفرضيات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عرض البيانات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التوثيق في البحث العلمي </a:t>
            </a:r>
          </a:p>
          <a:p>
            <a:pPr algn="r" rtl="1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866291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AF8847F-AF29-63EF-678B-86A99F347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79685"/>
            <a:ext cx="10515600" cy="5697278"/>
          </a:xfrm>
        </p:spPr>
        <p:txBody>
          <a:bodyPr>
            <a:normAutofit/>
          </a:bodyPr>
          <a:lstStyle/>
          <a:p>
            <a:pPr algn="r" rtl="1"/>
            <a:r>
              <a:rPr lang="ar-EG" u="sng" dirty="0">
                <a:solidFill>
                  <a:schemeClr val="accent5"/>
                </a:solidFill>
              </a:rPr>
              <a:t>المراجع المقترحة: </a:t>
            </a:r>
          </a:p>
          <a:p>
            <a:pPr algn="r" rtl="1"/>
            <a:r>
              <a:rPr lang="ar-EG" u="sng" dirty="0">
                <a:solidFill>
                  <a:schemeClr val="bg1"/>
                </a:solidFill>
              </a:rPr>
              <a:t>أولا: المرجع الأساسي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النجار، فايز جمعة (2009). أساليب البحث العلمي: منظور تطبيقي. الأردن، عمان: دار الحامد للنشر والتوزيع. </a:t>
            </a:r>
          </a:p>
          <a:p>
            <a:pPr algn="r" rtl="1"/>
            <a:r>
              <a:rPr lang="ar-EG" u="sng" dirty="0">
                <a:solidFill>
                  <a:schemeClr val="bg1"/>
                </a:solidFill>
              </a:rPr>
              <a:t>ثانيا: مراجع إضافية (مساعدة)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البحر، غيث، </a:t>
            </a:r>
            <a:r>
              <a:rPr lang="ar-EG" dirty="0" err="1">
                <a:solidFill>
                  <a:schemeClr val="bg1"/>
                </a:solidFill>
              </a:rPr>
              <a:t>والتنجي</a:t>
            </a:r>
            <a:r>
              <a:rPr lang="ar-EG" dirty="0">
                <a:solidFill>
                  <a:schemeClr val="bg1"/>
                </a:solidFill>
              </a:rPr>
              <a:t>، معن (2014). التحليل الإحصائي للاستبيانات باستخدام برنامج </a:t>
            </a:r>
            <a:r>
              <a:rPr lang="en-US" dirty="0">
                <a:solidFill>
                  <a:schemeClr val="bg1"/>
                </a:solidFill>
              </a:rPr>
              <a:t>IBM SPSS Statistics. </a:t>
            </a:r>
            <a:r>
              <a:rPr lang="ar-EG" dirty="0">
                <a:solidFill>
                  <a:schemeClr val="bg1"/>
                </a:solidFill>
              </a:rPr>
              <a:t>مركز سبر للدراسات الإحصائية والسياسات العامة. تركيا.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جبريل، رامي صلاح (2020). تحليل البيانات خطوة بخطوة في </a:t>
            </a:r>
            <a:r>
              <a:rPr lang="en-US" dirty="0">
                <a:solidFill>
                  <a:schemeClr val="bg1"/>
                </a:solidFill>
              </a:rPr>
              <a:t>SPSS. </a:t>
            </a:r>
            <a:r>
              <a:rPr lang="ar-EG" dirty="0">
                <a:solidFill>
                  <a:schemeClr val="bg1"/>
                </a:solidFill>
              </a:rPr>
              <a:t>ليبيا، بنغازي: دار الكتب الوطنية.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جودة، محفوظ (2008). التحليل الإحصائي الأساسي باستخدام </a:t>
            </a:r>
            <a:r>
              <a:rPr lang="en-US" dirty="0">
                <a:solidFill>
                  <a:schemeClr val="bg1"/>
                </a:solidFill>
              </a:rPr>
              <a:t>SPSS.</a:t>
            </a:r>
            <a:r>
              <a:rPr lang="ar-EG" dirty="0">
                <a:solidFill>
                  <a:schemeClr val="bg1"/>
                </a:solidFill>
              </a:rPr>
              <a:t>الأردن، عمان: دار وائل للنشر والتوزيع. </a:t>
            </a:r>
          </a:p>
          <a:p>
            <a:pPr algn="r" rtl="1"/>
            <a:endParaRPr lang="ar-EG" u="sng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052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50B043F-3FBC-81D1-7238-F3B43FD56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/>
          <a:lstStyle/>
          <a:p>
            <a:pPr algn="r" rtl="1"/>
            <a:r>
              <a:rPr lang="ar-EG" u="sng" dirty="0">
                <a:solidFill>
                  <a:schemeClr val="accent5"/>
                </a:solidFill>
              </a:rPr>
              <a:t>طريقة التقييم لهذا المقرر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1- الحضور الدائم ولا يتجاوز الغياب النسبة المقررة المحددة من قبل جامعة ميد أوشن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2- المشاركة الفعالة في الحلقات النقاشية .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3- تقديم عرض فردي في حدود 20- 30 دقيقة في أي موضوع يتعلق بمحتوى أخلاقيات البحث العلمي.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4- إعداد بحث علمي مصغر ( </a:t>
            </a:r>
            <a:r>
              <a:rPr lang="ar-EG" dirty="0" err="1">
                <a:solidFill>
                  <a:schemeClr val="bg1"/>
                </a:solidFill>
              </a:rPr>
              <a:t>بروبوزل</a:t>
            </a:r>
            <a:r>
              <a:rPr lang="ar-EG" dirty="0">
                <a:solidFill>
                  <a:schemeClr val="bg1"/>
                </a:solidFill>
              </a:rPr>
              <a:t>) كتطبيق على ما تم شرحه خلال الفصل الدراسي والحلقات النقاشية ، وتقديمه  وعرضه في نهاية الفصل الدراسي، في ميعاد </a:t>
            </a:r>
            <a:r>
              <a:rPr lang="ar-EG">
                <a:solidFill>
                  <a:schemeClr val="bg1"/>
                </a:solidFill>
              </a:rPr>
              <a:t>يتم الاتفاق عليه من قبل أستاذ المقرر.  </a:t>
            </a:r>
            <a:endParaRPr lang="ar-E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235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صورة 3" descr="صورة تحتوي على نص, رسم, تصميم الجرافيك, الرسومات&#10;&#10;تم إنشاء الوصف تلقائياً">
            <a:extLst>
              <a:ext uri="{FF2B5EF4-FFF2-40B4-BE49-F238E27FC236}">
                <a16:creationId xmlns:a16="http://schemas.microsoft.com/office/drawing/2014/main" id="{11EB13D7-E40B-D4DF-1BEF-2B23C8654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190042"/>
            <a:ext cx="7047923" cy="4473681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9234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1136</TotalTime>
  <Words>684</Words>
  <Application>Microsoft Office PowerPoint</Application>
  <PresentationFormat>شاشة عريضة</PresentationFormat>
  <Paragraphs>70</Paragraphs>
  <Slides>10</Slides>
  <Notes>3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Sakkal Majalla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94</cp:revision>
  <dcterms:created xsi:type="dcterms:W3CDTF">2023-04-29T09:08:23Z</dcterms:created>
  <dcterms:modified xsi:type="dcterms:W3CDTF">2023-10-02T15:24:12Z</dcterms:modified>
</cp:coreProperties>
</file>