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tags/tag9.xml" ContentType="application/vnd.openxmlformats-officedocument.presentationml.tags+xml"/>
  <Override PartName="/ppt/notesSlides/notesSlide10.xml" ContentType="application/vnd.openxmlformats-officedocument.presentationml.notesSlide+xml"/>
  <Override PartName="/ppt/tags/tag10.xml" ContentType="application/vnd.openxmlformats-officedocument.presentationml.tags+xml"/>
  <Override PartName="/ppt/notesSlides/notesSlide11.xml" ContentType="application/vnd.openxmlformats-officedocument.presentationml.notesSlide+xml"/>
  <Override PartName="/ppt/tags/tag11.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15.xml" ContentType="application/vnd.openxmlformats-officedocument.presentationml.notesSlide+xml"/>
  <Override PartName="/ppt/tags/tag15.xml" ContentType="application/vnd.openxmlformats-officedocument.presentationml.tags+xml"/>
  <Override PartName="/ppt/notesSlides/notesSlide16.xml" ContentType="application/vnd.openxmlformats-officedocument.presentationml.notesSlide+xml"/>
  <Override PartName="/ppt/tags/tag16.xml" ContentType="application/vnd.openxmlformats-officedocument.presentationml.tags+xml"/>
  <Override PartName="/ppt/notesSlides/notesSlide17.xml" ContentType="application/vnd.openxmlformats-officedocument.presentationml.notesSlide+xml"/>
  <Override PartName="/ppt/tags/tag17.xml" ContentType="application/vnd.openxmlformats-officedocument.presentationml.tags+xml"/>
  <Override PartName="/ppt/notesSlides/notesSlide18.xml" ContentType="application/vnd.openxmlformats-officedocument.presentationml.notesSlide+xml"/>
  <Override PartName="/ppt/tags/tag18.xml" ContentType="application/vnd.openxmlformats-officedocument.presentationml.tags+xml"/>
  <Override PartName="/ppt/notesSlides/notesSlide19.xml" ContentType="application/vnd.openxmlformats-officedocument.presentationml.notesSlide+xml"/>
  <Override PartName="/ppt/tags/tag19.xml" ContentType="application/vnd.openxmlformats-officedocument.presentationml.tags+xml"/>
  <Override PartName="/ppt/notesSlides/notesSlide20.xml" ContentType="application/vnd.openxmlformats-officedocument.presentationml.notesSlide+xml"/>
  <Override PartName="/ppt/tags/tag20.xml" ContentType="application/vnd.openxmlformats-officedocument.presentationml.tags+xml"/>
  <Override PartName="/ppt/notesSlides/notesSlide21.xml" ContentType="application/vnd.openxmlformats-officedocument.presentationml.notesSlide+xml"/>
  <Override PartName="/ppt/tags/tag21.xml" ContentType="application/vnd.openxmlformats-officedocument.presentationml.tags+xml"/>
  <Override PartName="/ppt/notesSlides/notesSlide22.xml" ContentType="application/vnd.openxmlformats-officedocument.presentationml.notesSlide+xml"/>
  <Override PartName="/ppt/tags/tag22.xml" ContentType="application/vnd.openxmlformats-officedocument.presentationml.tags+xml"/>
  <Override PartName="/ppt/notesSlides/notesSlide23.xml" ContentType="application/vnd.openxmlformats-officedocument.presentationml.notesSlide+xml"/>
  <Override PartName="/ppt/tags/tag23.xml" ContentType="application/vnd.openxmlformats-officedocument.presentationml.tags+xml"/>
  <Override PartName="/ppt/notesSlides/notesSlide24.xml" ContentType="application/vnd.openxmlformats-officedocument.presentationml.notesSlide+xml"/>
  <Override PartName="/ppt/tags/tag24.xml" ContentType="application/vnd.openxmlformats-officedocument.presentationml.tags+xml"/>
  <Override PartName="/ppt/notesSlides/notesSlide25.xml" ContentType="application/vnd.openxmlformats-officedocument.presentationml.notesSlide+xml"/>
  <Override PartName="/ppt/tags/tag25.xml" ContentType="application/vnd.openxmlformats-officedocument.presentationml.tags+xml"/>
  <Override PartName="/ppt/notesSlides/notesSlide26.xml" ContentType="application/vnd.openxmlformats-officedocument.presentationml.notesSlide+xml"/>
  <Override PartName="/ppt/tags/tag26.xml" ContentType="application/vnd.openxmlformats-officedocument.presentationml.tags+xml"/>
  <Override PartName="/ppt/notesSlides/notesSlide27.xml" ContentType="application/vnd.openxmlformats-officedocument.presentationml.notesSlide+xml"/>
  <Override PartName="/ppt/tags/tag27.xml" ContentType="application/vnd.openxmlformats-officedocument.presentationml.tags+xml"/>
  <Override PartName="/ppt/notesSlides/notesSlide28.xml" ContentType="application/vnd.openxmlformats-officedocument.presentationml.notesSlide+xml"/>
  <Override PartName="/ppt/tags/tag28.xml" ContentType="application/vnd.openxmlformats-officedocument.presentationml.tags+xml"/>
  <Override PartName="/ppt/notesSlides/notesSlide29.xml" ContentType="application/vnd.openxmlformats-officedocument.presentationml.notesSlide+xml"/>
  <Override PartName="/ppt/tags/tag29.xml" ContentType="application/vnd.openxmlformats-officedocument.presentationml.tags+xml"/>
  <Override PartName="/ppt/notesSlides/notesSlide30.xml" ContentType="application/vnd.openxmlformats-officedocument.presentationml.notesSlide+xml"/>
  <Override PartName="/ppt/tags/tag30.xml" ContentType="application/vnd.openxmlformats-officedocument.presentationml.tags+xml"/>
  <Override PartName="/ppt/notesSlides/notesSlide31.xml" ContentType="application/vnd.openxmlformats-officedocument.presentationml.notesSlide+xml"/>
  <Override PartName="/ppt/tags/tag31.xml" ContentType="application/vnd.openxmlformats-officedocument.presentationml.tags+xml"/>
  <Override PartName="/ppt/notesSlides/notesSlide32.xml" ContentType="application/vnd.openxmlformats-officedocument.presentationml.notesSlide+xml"/>
  <Override PartName="/ppt/tags/tag32.xml" ContentType="application/vnd.openxmlformats-officedocument.presentationml.tags+xml"/>
  <Override PartName="/ppt/notesSlides/notesSlide33.xml" ContentType="application/vnd.openxmlformats-officedocument.presentationml.notesSlide+xml"/>
  <Override PartName="/ppt/tags/tag33.xml" ContentType="application/vnd.openxmlformats-officedocument.presentationml.tags+xml"/>
  <Override PartName="/ppt/notesSlides/notesSlide34.xml" ContentType="application/vnd.openxmlformats-officedocument.presentationml.notesSlide+xml"/>
  <Override PartName="/ppt/tags/tag34.xml" ContentType="application/vnd.openxmlformats-officedocument.presentationml.tags+xml"/>
  <Override PartName="/ppt/notesSlides/notesSlide35.xml" ContentType="application/vnd.openxmlformats-officedocument.presentationml.notesSlide+xml"/>
  <Override PartName="/ppt/tags/tag35.xml" ContentType="application/vnd.openxmlformats-officedocument.presentationml.tags+xml"/>
  <Override PartName="/ppt/notesSlides/notesSlide36.xml" ContentType="application/vnd.openxmlformats-officedocument.presentationml.notesSlide+xml"/>
  <Override PartName="/ppt/tags/tag36.xml" ContentType="application/vnd.openxmlformats-officedocument.presentationml.tags+xml"/>
  <Override PartName="/ppt/notesSlides/notesSlide3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3"/>
  </p:notesMasterIdLst>
  <p:sldIdLst>
    <p:sldId id="480" r:id="rId5"/>
    <p:sldId id="276" r:id="rId6"/>
    <p:sldId id="594" r:id="rId7"/>
    <p:sldId id="553" r:id="rId8"/>
    <p:sldId id="636" r:id="rId9"/>
    <p:sldId id="637" r:id="rId10"/>
    <p:sldId id="638" r:id="rId11"/>
    <p:sldId id="639" r:id="rId12"/>
    <p:sldId id="640" r:id="rId13"/>
    <p:sldId id="641" r:id="rId14"/>
    <p:sldId id="642" r:id="rId15"/>
    <p:sldId id="643" r:id="rId16"/>
    <p:sldId id="645" r:id="rId17"/>
    <p:sldId id="646" r:id="rId18"/>
    <p:sldId id="647" r:id="rId19"/>
    <p:sldId id="649" r:id="rId20"/>
    <p:sldId id="635" r:id="rId21"/>
    <p:sldId id="650" r:id="rId22"/>
    <p:sldId id="654" r:id="rId23"/>
    <p:sldId id="655" r:id="rId24"/>
    <p:sldId id="656" r:id="rId25"/>
    <p:sldId id="659" r:id="rId26"/>
    <p:sldId id="660" r:id="rId27"/>
    <p:sldId id="658" r:id="rId28"/>
    <p:sldId id="661" r:id="rId29"/>
    <p:sldId id="663" r:id="rId30"/>
    <p:sldId id="665" r:id="rId31"/>
    <p:sldId id="668" r:id="rId32"/>
    <p:sldId id="634" r:id="rId33"/>
    <p:sldId id="666" r:id="rId34"/>
    <p:sldId id="669" r:id="rId35"/>
    <p:sldId id="670" r:id="rId36"/>
    <p:sldId id="671" r:id="rId37"/>
    <p:sldId id="672" r:id="rId38"/>
    <p:sldId id="673" r:id="rId39"/>
    <p:sldId id="313" r:id="rId40"/>
    <p:sldId id="580"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594"/>
            <p14:sldId id="553"/>
            <p14:sldId id="636"/>
            <p14:sldId id="637"/>
            <p14:sldId id="638"/>
            <p14:sldId id="639"/>
            <p14:sldId id="640"/>
            <p14:sldId id="641"/>
            <p14:sldId id="642"/>
            <p14:sldId id="643"/>
            <p14:sldId id="645"/>
            <p14:sldId id="646"/>
            <p14:sldId id="647"/>
            <p14:sldId id="649"/>
            <p14:sldId id="635"/>
            <p14:sldId id="650"/>
            <p14:sldId id="654"/>
            <p14:sldId id="655"/>
            <p14:sldId id="656"/>
            <p14:sldId id="659"/>
            <p14:sldId id="660"/>
            <p14:sldId id="658"/>
            <p14:sldId id="661"/>
            <p14:sldId id="663"/>
            <p14:sldId id="665"/>
            <p14:sldId id="668"/>
            <p14:sldId id="634"/>
            <p14:sldId id="666"/>
            <p14:sldId id="669"/>
            <p14:sldId id="670"/>
            <p14:sldId id="671"/>
            <p14:sldId id="672"/>
            <p14:sldId id="673"/>
            <p14:sldId id="313"/>
            <p14:sldId id="58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2D3956"/>
    <a:srgbClr val="669BBC"/>
    <a:srgbClr val="FFD200"/>
    <a:srgbClr val="00AEEF"/>
    <a:srgbClr val="203E5F"/>
    <a:srgbClr val="000000"/>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632" autoAdjust="0"/>
    <p:restoredTop sz="85632" autoAdjust="0"/>
  </p:normalViewPr>
  <p:slideViewPr>
    <p:cSldViewPr snapToGrid="0">
      <p:cViewPr varScale="1">
        <p:scale>
          <a:sx n="60" d="100"/>
          <a:sy n="60" d="100"/>
        </p:scale>
        <p:origin x="1152" y="42"/>
      </p:cViewPr>
      <p:guideLst/>
    </p:cSldViewPr>
  </p:slideViewPr>
  <p:outlineViewPr>
    <p:cViewPr>
      <p:scale>
        <a:sx n="33" d="100"/>
        <a:sy n="33" d="100"/>
      </p:scale>
      <p:origin x="0" y="-636"/>
    </p:cViewPr>
  </p:outlineViewPr>
  <p:notesTextViewPr>
    <p:cViewPr>
      <p:scale>
        <a:sx n="1" d="1"/>
        <a:sy n="1" d="1"/>
      </p:scale>
      <p:origin x="0" y="0"/>
    </p:cViewPr>
  </p:notesTextViewPr>
  <p:sorterViewPr>
    <p:cViewPr>
      <p:scale>
        <a:sx n="100" d="100"/>
        <a:sy n="100" d="100"/>
      </p:scale>
      <p:origin x="0" y="-6918"/>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microsoft.com/office/2015/10/relationships/revisionInfo" Target="revisionInfo.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8/3/2025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27424790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C3DD66-2379-968D-6815-C117EC4011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C16EBE-2304-1E70-CFDA-53F47B3796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076CFC-793C-469E-F610-1AB2AC92A4E9}"/>
              </a:ext>
            </a:extLst>
          </p:cNvPr>
          <p:cNvSpPr>
            <a:spLocks noGrp="1"/>
          </p:cNvSpPr>
          <p:nvPr>
            <p:ph type="body" idx="1"/>
          </p:nvPr>
        </p:nvSpPr>
        <p:spPr/>
        <p:txBody>
          <a:bodyPr/>
          <a:lstStyle/>
          <a:p>
            <a:pPr marL="0" marR="0" algn="just" rtl="1">
              <a:lnSpc>
                <a:spcPct val="150000"/>
              </a:lnSpc>
              <a:spcAft>
                <a:spcPts val="600"/>
              </a:spcAft>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0E5FA968-D385-6508-5B47-1CA5EDF6D1B8}"/>
              </a:ext>
            </a:extLst>
          </p:cNvPr>
          <p:cNvSpPr>
            <a:spLocks noGrp="1"/>
          </p:cNvSpPr>
          <p:nvPr>
            <p:ph type="sldNum" sz="quarter" idx="5"/>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27343847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CFB616-535F-FD3B-93C6-EF66CC7AFB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EC7A59-0C15-18A9-5117-A3612F1D43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712866-E10F-FF9E-846A-717DB8345C00}"/>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356A124F-EFA3-5DCB-09E1-665F247624EC}"/>
              </a:ext>
            </a:extLst>
          </p:cNvPr>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1500014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127352-DBDC-28D5-C196-2C1CA4A417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2D327B-7CD7-7D07-5B6E-F42E95A86DB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6320B90-42F6-0161-D3C8-A8E4D59A20DE}"/>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70B72A7B-A733-7321-1433-7C2CD3358E7A}"/>
              </a:ext>
            </a:extLst>
          </p:cNvPr>
          <p:cNvSpPr>
            <a:spLocks noGrp="1"/>
          </p:cNvSpPr>
          <p:nvPr>
            <p:ph type="sldNum" sz="quarter" idx="5"/>
          </p:nvPr>
        </p:nvSpPr>
        <p:spPr/>
        <p:txBody>
          <a:bodyPr/>
          <a:lstStyle/>
          <a:p>
            <a:fld id="{E88088B5-5D3D-41C5-9929-9FAB3A249D9E}" type="slidenum">
              <a:rPr lang="en-US" smtClean="0"/>
              <a:t>5</a:t>
            </a:fld>
            <a:endParaRPr lang="en-US" dirty="0"/>
          </a:p>
        </p:txBody>
      </p:sp>
    </p:spTree>
    <p:extLst>
      <p:ext uri="{BB962C8B-B14F-4D97-AF65-F5344CB8AC3E}">
        <p14:creationId xmlns:p14="http://schemas.microsoft.com/office/powerpoint/2010/main" val="16748905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778C67-2B6C-B266-1503-4325E0C3EB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46CF33-F469-0BDE-4C40-300CB0247F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489BE3-97F3-EB60-4EC8-710A35C099A5}"/>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E03034D2-84CA-05C7-701C-C4CA8F0D6167}"/>
              </a:ext>
            </a:extLst>
          </p:cNvPr>
          <p:cNvSpPr>
            <a:spLocks noGrp="1"/>
          </p:cNvSpPr>
          <p:nvPr>
            <p:ph type="sldNum" sz="quarter" idx="5"/>
          </p:nvPr>
        </p:nvSpPr>
        <p:spPr/>
        <p:txBody>
          <a:bodyPr/>
          <a:lstStyle/>
          <a:p>
            <a:fld id="{E88088B5-5D3D-41C5-9929-9FAB3A249D9E}" type="slidenum">
              <a:rPr lang="en-US" smtClean="0"/>
              <a:t>6</a:t>
            </a:fld>
            <a:endParaRPr lang="en-US" dirty="0"/>
          </a:p>
        </p:txBody>
      </p:sp>
    </p:spTree>
    <p:extLst>
      <p:ext uri="{BB962C8B-B14F-4D97-AF65-F5344CB8AC3E}">
        <p14:creationId xmlns:p14="http://schemas.microsoft.com/office/powerpoint/2010/main" val="6531678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3F14C8-1748-EE14-35DE-3191B94A93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AC19C3-DE35-B596-CF5D-3594DE1226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97F013-29C2-5D02-E8D6-E04411A05ED1}"/>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AF38D4D6-7455-15A4-6428-83FF8DB38402}"/>
              </a:ext>
            </a:extLst>
          </p:cNvPr>
          <p:cNvSpPr>
            <a:spLocks noGrp="1"/>
          </p:cNvSpPr>
          <p:nvPr>
            <p:ph type="sldNum" sz="quarter" idx="5"/>
          </p:nvPr>
        </p:nvSpPr>
        <p:spPr/>
        <p:txBody>
          <a:bodyPr/>
          <a:lstStyle/>
          <a:p>
            <a:fld id="{E88088B5-5D3D-41C5-9929-9FAB3A249D9E}" type="slidenum">
              <a:rPr lang="en-US" smtClean="0"/>
              <a:t>7</a:t>
            </a:fld>
            <a:endParaRPr lang="en-US" dirty="0"/>
          </a:p>
        </p:txBody>
      </p:sp>
    </p:spTree>
    <p:extLst>
      <p:ext uri="{BB962C8B-B14F-4D97-AF65-F5344CB8AC3E}">
        <p14:creationId xmlns:p14="http://schemas.microsoft.com/office/powerpoint/2010/main" val="39061037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6B0ED1-8B71-2137-82C5-7DF0AFBA11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A32BFD-5448-7541-33E4-55479E4FE4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204F6D-CDEF-BB56-FFB0-12EC5315A795}"/>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4D5DA662-4C75-6571-FB47-3ACB0E71899E}"/>
              </a:ext>
            </a:extLst>
          </p:cNvPr>
          <p:cNvSpPr>
            <a:spLocks noGrp="1"/>
          </p:cNvSpPr>
          <p:nvPr>
            <p:ph type="sldNum" sz="quarter" idx="5"/>
          </p:nvPr>
        </p:nvSpPr>
        <p:spPr/>
        <p:txBody>
          <a:bodyPr/>
          <a:lstStyle/>
          <a:p>
            <a:fld id="{E88088B5-5D3D-41C5-9929-9FAB3A249D9E}" type="slidenum">
              <a:rPr lang="en-US" smtClean="0"/>
              <a:t>8</a:t>
            </a:fld>
            <a:endParaRPr lang="en-US" dirty="0"/>
          </a:p>
        </p:txBody>
      </p:sp>
    </p:spTree>
    <p:extLst>
      <p:ext uri="{BB962C8B-B14F-4D97-AF65-F5344CB8AC3E}">
        <p14:creationId xmlns:p14="http://schemas.microsoft.com/office/powerpoint/2010/main" val="5882203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92531-DE31-97A1-3BC7-ECBF674139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7054BD-D26F-4451-D0AA-837B773191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90C001-4936-B061-B9F9-990B446285A9}"/>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CBB33207-BB0D-067A-8A54-F841ECC9FBC2}"/>
              </a:ext>
            </a:extLst>
          </p:cNvPr>
          <p:cNvSpPr>
            <a:spLocks noGrp="1"/>
          </p:cNvSpPr>
          <p:nvPr>
            <p:ph type="sldNum" sz="quarter" idx="5"/>
          </p:nvPr>
        </p:nvSpPr>
        <p:spPr/>
        <p:txBody>
          <a:bodyPr/>
          <a:lstStyle/>
          <a:p>
            <a:fld id="{E88088B5-5D3D-41C5-9929-9FAB3A249D9E}" type="slidenum">
              <a:rPr lang="en-US" smtClean="0"/>
              <a:t>9</a:t>
            </a:fld>
            <a:endParaRPr lang="en-US" dirty="0"/>
          </a:p>
        </p:txBody>
      </p:sp>
    </p:spTree>
    <p:extLst>
      <p:ext uri="{BB962C8B-B14F-4D97-AF65-F5344CB8AC3E}">
        <p14:creationId xmlns:p14="http://schemas.microsoft.com/office/powerpoint/2010/main" val="38428928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182D74-AE9A-9107-4615-58DD251E81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002232-DBB7-6A21-0AD4-60E2943628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6E94637-5991-4D53-0883-60BA700D7200}"/>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196EBFD6-F03C-FB15-D820-9A10C2AC69CA}"/>
              </a:ext>
            </a:extLst>
          </p:cNvPr>
          <p:cNvSpPr>
            <a:spLocks noGrp="1"/>
          </p:cNvSpPr>
          <p:nvPr>
            <p:ph type="sldNum" sz="quarter" idx="5"/>
          </p:nvPr>
        </p:nvSpPr>
        <p:spPr/>
        <p:txBody>
          <a:bodyPr/>
          <a:lstStyle/>
          <a:p>
            <a:fld id="{E88088B5-5D3D-41C5-9929-9FAB3A249D9E}" type="slidenum">
              <a:rPr lang="en-US" smtClean="0"/>
              <a:t>10</a:t>
            </a:fld>
            <a:endParaRPr lang="en-US" dirty="0"/>
          </a:p>
        </p:txBody>
      </p:sp>
    </p:spTree>
    <p:extLst>
      <p:ext uri="{BB962C8B-B14F-4D97-AF65-F5344CB8AC3E}">
        <p14:creationId xmlns:p14="http://schemas.microsoft.com/office/powerpoint/2010/main" val="9771331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937CFB-523F-D661-D21E-C4DB0D56AD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2E1B29-5D85-9506-4577-651A3188C8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9D73B2-C501-A80D-E6EA-18189F68FBBE}"/>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CA1C820C-99AD-7CC9-4DC1-5039B9D3712C}"/>
              </a:ext>
            </a:extLst>
          </p:cNvPr>
          <p:cNvSpPr>
            <a:spLocks noGrp="1"/>
          </p:cNvSpPr>
          <p:nvPr>
            <p:ph type="sldNum" sz="quarter" idx="5"/>
          </p:nvPr>
        </p:nvSpPr>
        <p:spPr/>
        <p:txBody>
          <a:bodyPr/>
          <a:lstStyle/>
          <a:p>
            <a:fld id="{E88088B5-5D3D-41C5-9929-9FAB3A249D9E}" type="slidenum">
              <a:rPr lang="en-US" smtClean="0"/>
              <a:t>11</a:t>
            </a:fld>
            <a:endParaRPr lang="en-US" dirty="0"/>
          </a:p>
        </p:txBody>
      </p:sp>
    </p:spTree>
    <p:extLst>
      <p:ext uri="{BB962C8B-B14F-4D97-AF65-F5344CB8AC3E}">
        <p14:creationId xmlns:p14="http://schemas.microsoft.com/office/powerpoint/2010/main" val="19665725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55CFDF-F570-163D-7CD3-5AEA3A2AA0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C59608-C116-267E-0772-B9C203FBB3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DDF0E9-1A0C-4873-35A9-040CDCA38EF9}"/>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B02505EE-D7CF-4C7B-83E0-7143A1CB9291}"/>
              </a:ext>
            </a:extLst>
          </p:cNvPr>
          <p:cNvSpPr>
            <a:spLocks noGrp="1"/>
          </p:cNvSpPr>
          <p:nvPr>
            <p:ph type="sldNum" sz="quarter" idx="5"/>
          </p:nvPr>
        </p:nvSpPr>
        <p:spPr/>
        <p:txBody>
          <a:bodyPr/>
          <a:lstStyle/>
          <a:p>
            <a:fld id="{E88088B5-5D3D-41C5-9929-9FAB3A249D9E}" type="slidenum">
              <a:rPr lang="en-US" smtClean="0"/>
              <a:t>12</a:t>
            </a:fld>
            <a:endParaRPr lang="en-US" dirty="0"/>
          </a:p>
        </p:txBody>
      </p:sp>
    </p:spTree>
    <p:extLst>
      <p:ext uri="{BB962C8B-B14F-4D97-AF65-F5344CB8AC3E}">
        <p14:creationId xmlns:p14="http://schemas.microsoft.com/office/powerpoint/2010/main" val="16144452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E43ADE-25A9-233B-EB99-A28E2D4E8A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6057E8-F18A-3D34-4577-F66E33F6DB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0AB3F9-6D4F-75F2-0648-E154BDA978B3}"/>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788BC436-452B-7839-DE93-3BD46703E8C9}"/>
              </a:ext>
            </a:extLst>
          </p:cNvPr>
          <p:cNvSpPr>
            <a:spLocks noGrp="1"/>
          </p:cNvSpPr>
          <p:nvPr>
            <p:ph type="sldNum" sz="quarter" idx="5"/>
          </p:nvPr>
        </p:nvSpPr>
        <p:spPr/>
        <p:txBody>
          <a:bodyPr/>
          <a:lstStyle/>
          <a:p>
            <a:fld id="{E88088B5-5D3D-41C5-9929-9FAB3A249D9E}" type="slidenum">
              <a:rPr lang="en-US" smtClean="0"/>
              <a:t>13</a:t>
            </a:fld>
            <a:endParaRPr lang="en-US" dirty="0"/>
          </a:p>
        </p:txBody>
      </p:sp>
    </p:spTree>
    <p:extLst>
      <p:ext uri="{BB962C8B-B14F-4D97-AF65-F5344CB8AC3E}">
        <p14:creationId xmlns:p14="http://schemas.microsoft.com/office/powerpoint/2010/main" val="12529371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784FC6-6700-CB8A-D1B3-8CFF35BA8A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6CD5CE-3FF1-15EC-95B7-957247E867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EB771E-1A03-04B6-08AE-B90F6DE4B517}"/>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1CF838AB-752E-BC69-58E0-A4C34C8DA08C}"/>
              </a:ext>
            </a:extLst>
          </p:cNvPr>
          <p:cNvSpPr>
            <a:spLocks noGrp="1"/>
          </p:cNvSpPr>
          <p:nvPr>
            <p:ph type="sldNum" sz="quarter" idx="5"/>
          </p:nvPr>
        </p:nvSpPr>
        <p:spPr/>
        <p:txBody>
          <a:bodyPr/>
          <a:lstStyle/>
          <a:p>
            <a:fld id="{E88088B5-5D3D-41C5-9929-9FAB3A249D9E}" type="slidenum">
              <a:rPr lang="en-US" smtClean="0"/>
              <a:t>14</a:t>
            </a:fld>
            <a:endParaRPr lang="en-US" dirty="0"/>
          </a:p>
        </p:txBody>
      </p:sp>
    </p:spTree>
    <p:extLst>
      <p:ext uri="{BB962C8B-B14F-4D97-AF65-F5344CB8AC3E}">
        <p14:creationId xmlns:p14="http://schemas.microsoft.com/office/powerpoint/2010/main" val="26637826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D2582D-CE68-0F6C-2A84-7979645DBD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FE568A-A163-73F1-0BD6-C601E0EAA3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37D891-0D57-D3E0-FA4A-C3664340A3D2}"/>
              </a:ext>
            </a:extLst>
          </p:cNvPr>
          <p:cNvSpPr>
            <a:spLocks noGrp="1"/>
          </p:cNvSpPr>
          <p:nvPr>
            <p:ph type="body" idx="1"/>
          </p:nvPr>
        </p:nvSpPr>
        <p:spPr/>
        <p:txBody>
          <a:bodyPr/>
          <a:lstStyle/>
          <a:p>
            <a:pPr algn="r"/>
            <a:endParaRPr lang="en-US" dirty="0"/>
          </a:p>
        </p:txBody>
      </p:sp>
      <p:sp>
        <p:nvSpPr>
          <p:cNvPr id="4" name="Slide Number Placeholder 3">
            <a:extLst>
              <a:ext uri="{FF2B5EF4-FFF2-40B4-BE49-F238E27FC236}">
                <a16:creationId xmlns:a16="http://schemas.microsoft.com/office/drawing/2014/main" id="{E2CD63BB-9822-6AC3-FC38-1B3A87AD32E6}"/>
              </a:ext>
            </a:extLst>
          </p:cNvPr>
          <p:cNvSpPr>
            <a:spLocks noGrp="1"/>
          </p:cNvSpPr>
          <p:nvPr>
            <p:ph type="sldNum" sz="quarter" idx="5"/>
          </p:nvPr>
        </p:nvSpPr>
        <p:spPr/>
        <p:txBody>
          <a:bodyPr/>
          <a:lstStyle/>
          <a:p>
            <a:fld id="{E88088B5-5D3D-41C5-9929-9FAB3A249D9E}" type="slidenum">
              <a:rPr lang="en-US" smtClean="0"/>
              <a:t>15</a:t>
            </a:fld>
            <a:endParaRPr lang="en-US" dirty="0"/>
          </a:p>
        </p:txBody>
      </p:sp>
    </p:spTree>
    <p:extLst>
      <p:ext uri="{BB962C8B-B14F-4D97-AF65-F5344CB8AC3E}">
        <p14:creationId xmlns:p14="http://schemas.microsoft.com/office/powerpoint/2010/main" val="17961765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56AD7A-3648-0682-46B5-FBB71DCB3F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C2611A-A4C4-8A40-701F-F95F98E5A7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5C9C6F-B210-18C2-2959-48C28E0C1BC6}"/>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B84D627F-E264-92C2-2C3D-CAE1EE0C6D26}"/>
              </a:ext>
            </a:extLst>
          </p:cNvPr>
          <p:cNvSpPr>
            <a:spLocks noGrp="1"/>
          </p:cNvSpPr>
          <p:nvPr>
            <p:ph type="sldNum" sz="quarter" idx="5"/>
          </p:nvPr>
        </p:nvSpPr>
        <p:spPr/>
        <p:txBody>
          <a:bodyPr/>
          <a:lstStyle/>
          <a:p>
            <a:fld id="{E88088B5-5D3D-41C5-9929-9FAB3A249D9E}" type="slidenum">
              <a:rPr lang="en-US" smtClean="0"/>
              <a:t>16</a:t>
            </a:fld>
            <a:endParaRPr lang="en-US" dirty="0"/>
          </a:p>
        </p:txBody>
      </p:sp>
    </p:spTree>
    <p:extLst>
      <p:ext uri="{BB962C8B-B14F-4D97-AF65-F5344CB8AC3E}">
        <p14:creationId xmlns:p14="http://schemas.microsoft.com/office/powerpoint/2010/main" val="40877457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FF527C-99B8-6159-E655-63EA19599D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E1DF16-AF5E-CEBC-15BD-7845F27117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6A36B4C-5D91-1C35-BA4C-870480B64C93}"/>
              </a:ext>
            </a:extLst>
          </p:cNvPr>
          <p:cNvSpPr>
            <a:spLocks noGrp="1"/>
          </p:cNvSpPr>
          <p:nvPr>
            <p:ph type="body" idx="1"/>
          </p:nvPr>
        </p:nvSpPr>
        <p:spPr/>
        <p:txBody>
          <a:bodyPr/>
          <a:lstStyle/>
          <a:p>
            <a:pPr marL="0" marR="0" algn="just" rtl="1">
              <a:lnSpc>
                <a:spcPct val="150000"/>
              </a:lnSpc>
              <a:spcAft>
                <a:spcPts val="600"/>
              </a:spcAft>
            </a:pPr>
            <a:endParaRPr lang="en-US" sz="1800" b="1"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91C7A372-6C85-5E34-80CF-3BDE0CA690D2}"/>
              </a:ext>
            </a:extLst>
          </p:cNvPr>
          <p:cNvSpPr>
            <a:spLocks noGrp="1"/>
          </p:cNvSpPr>
          <p:nvPr>
            <p:ph type="sldNum" sz="quarter" idx="5"/>
          </p:nvPr>
        </p:nvSpPr>
        <p:spPr/>
        <p:txBody>
          <a:bodyPr/>
          <a:lstStyle/>
          <a:p>
            <a:fld id="{E88088B5-5D3D-41C5-9929-9FAB3A249D9E}" type="slidenum">
              <a:rPr lang="en-US" smtClean="0"/>
              <a:t>17</a:t>
            </a:fld>
            <a:endParaRPr lang="en-US" dirty="0"/>
          </a:p>
        </p:txBody>
      </p:sp>
    </p:spTree>
    <p:extLst>
      <p:ext uri="{BB962C8B-B14F-4D97-AF65-F5344CB8AC3E}">
        <p14:creationId xmlns:p14="http://schemas.microsoft.com/office/powerpoint/2010/main" val="30981289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3B107F-E028-E734-DFED-547D00E6A4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F1D13F-1F13-CEAD-85AA-8BF7CC60E9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7CF98E-DF65-D7F8-9A54-86A206579EEE}"/>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9BAEA19B-6C36-3C6E-916E-D56CE603E253}"/>
              </a:ext>
            </a:extLst>
          </p:cNvPr>
          <p:cNvSpPr>
            <a:spLocks noGrp="1"/>
          </p:cNvSpPr>
          <p:nvPr>
            <p:ph type="sldNum" sz="quarter" idx="5"/>
          </p:nvPr>
        </p:nvSpPr>
        <p:spPr/>
        <p:txBody>
          <a:bodyPr/>
          <a:lstStyle/>
          <a:p>
            <a:fld id="{E88088B5-5D3D-41C5-9929-9FAB3A249D9E}" type="slidenum">
              <a:rPr lang="en-US" smtClean="0"/>
              <a:t>18</a:t>
            </a:fld>
            <a:endParaRPr lang="en-US" dirty="0"/>
          </a:p>
        </p:txBody>
      </p:sp>
    </p:spTree>
    <p:extLst>
      <p:ext uri="{BB962C8B-B14F-4D97-AF65-F5344CB8AC3E}">
        <p14:creationId xmlns:p14="http://schemas.microsoft.com/office/powerpoint/2010/main" val="4022640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6923BD-5DBE-8E8B-1C3F-C6866C5026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69D91C-9F6C-370C-CB39-CB7EB4AE37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6DEF42-7081-B8C0-F074-4CBB029FEE3C}"/>
              </a:ext>
            </a:extLst>
          </p:cNvPr>
          <p:cNvSpPr>
            <a:spLocks noGrp="1"/>
          </p:cNvSpPr>
          <p:nvPr>
            <p:ph type="body" idx="1"/>
          </p:nvPr>
        </p:nvSpPr>
        <p:spPr/>
        <p:txBody>
          <a:bodyPr/>
          <a:lstStyle/>
          <a:p>
            <a:pPr marL="0" marR="0" algn="just" rtl="1">
              <a:lnSpc>
                <a:spcPct val="150000"/>
              </a:lnSpc>
              <a:spcAft>
                <a:spcPts val="600"/>
              </a:spcAft>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4966B6DD-A103-AA8C-13E1-C9D174CCA7DA}"/>
              </a:ext>
            </a:extLst>
          </p:cNvPr>
          <p:cNvSpPr>
            <a:spLocks noGrp="1"/>
          </p:cNvSpPr>
          <p:nvPr>
            <p:ph type="sldNum" sz="quarter" idx="5"/>
          </p:nvPr>
        </p:nvSpPr>
        <p:spPr/>
        <p:txBody>
          <a:bodyPr/>
          <a:lstStyle/>
          <a:p>
            <a:fld id="{E88088B5-5D3D-41C5-9929-9FAB3A249D9E}" type="slidenum">
              <a:rPr lang="en-US" smtClean="0"/>
              <a:t>19</a:t>
            </a:fld>
            <a:endParaRPr lang="en-US" dirty="0"/>
          </a:p>
        </p:txBody>
      </p:sp>
    </p:spTree>
    <p:extLst>
      <p:ext uri="{BB962C8B-B14F-4D97-AF65-F5344CB8AC3E}">
        <p14:creationId xmlns:p14="http://schemas.microsoft.com/office/powerpoint/2010/main" val="9451307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A4C855-84EE-486F-84DF-6144F3B1AB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BCAF28-6BE9-17C9-0720-C237413A5B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8144C5-965A-CAB9-C463-8567E3F98855}"/>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30D652E5-0509-176C-C8B9-E896088F21C4}"/>
              </a:ext>
            </a:extLst>
          </p:cNvPr>
          <p:cNvSpPr>
            <a:spLocks noGrp="1"/>
          </p:cNvSpPr>
          <p:nvPr>
            <p:ph type="sldNum" sz="quarter" idx="5"/>
          </p:nvPr>
        </p:nvSpPr>
        <p:spPr/>
        <p:txBody>
          <a:bodyPr/>
          <a:lstStyle/>
          <a:p>
            <a:fld id="{E88088B5-5D3D-41C5-9929-9FAB3A249D9E}" type="slidenum">
              <a:rPr lang="en-US" smtClean="0"/>
              <a:t>20</a:t>
            </a:fld>
            <a:endParaRPr lang="en-US" dirty="0"/>
          </a:p>
        </p:txBody>
      </p:sp>
    </p:spTree>
    <p:extLst>
      <p:ext uri="{BB962C8B-B14F-4D97-AF65-F5344CB8AC3E}">
        <p14:creationId xmlns:p14="http://schemas.microsoft.com/office/powerpoint/2010/main" val="25246272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C3792A-F991-5C62-3CFD-AEE9B1B065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1A98F2-7849-C43A-CC73-93BBD9A91D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8999FA-D8A0-5F3E-0A0E-59EFC5467C75}"/>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C6BE38A0-204E-9075-936A-045B3DC272D7}"/>
              </a:ext>
            </a:extLst>
          </p:cNvPr>
          <p:cNvSpPr>
            <a:spLocks noGrp="1"/>
          </p:cNvSpPr>
          <p:nvPr>
            <p:ph type="sldNum" sz="quarter" idx="5"/>
          </p:nvPr>
        </p:nvSpPr>
        <p:spPr/>
        <p:txBody>
          <a:bodyPr/>
          <a:lstStyle/>
          <a:p>
            <a:fld id="{E88088B5-5D3D-41C5-9929-9FAB3A249D9E}" type="slidenum">
              <a:rPr lang="en-US" smtClean="0"/>
              <a:t>21</a:t>
            </a:fld>
            <a:endParaRPr lang="en-US" dirty="0"/>
          </a:p>
        </p:txBody>
      </p:sp>
    </p:spTree>
    <p:extLst>
      <p:ext uri="{BB962C8B-B14F-4D97-AF65-F5344CB8AC3E}">
        <p14:creationId xmlns:p14="http://schemas.microsoft.com/office/powerpoint/2010/main" val="10974499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8FC31F-643B-72FD-AE3F-D0D116E346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8718E0-7A67-9D6F-C3F8-7BD06B59F2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7894AC-8D79-55C3-35AA-3736D8EF66D3}"/>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793EEA8E-4AD8-6760-77A6-014194135B9F}"/>
              </a:ext>
            </a:extLst>
          </p:cNvPr>
          <p:cNvSpPr>
            <a:spLocks noGrp="1"/>
          </p:cNvSpPr>
          <p:nvPr>
            <p:ph type="sldNum" sz="quarter" idx="5"/>
          </p:nvPr>
        </p:nvSpPr>
        <p:spPr/>
        <p:txBody>
          <a:bodyPr/>
          <a:lstStyle/>
          <a:p>
            <a:fld id="{E88088B5-5D3D-41C5-9929-9FAB3A249D9E}" type="slidenum">
              <a:rPr lang="en-US" smtClean="0"/>
              <a:t>22</a:t>
            </a:fld>
            <a:endParaRPr lang="en-US" dirty="0"/>
          </a:p>
        </p:txBody>
      </p:sp>
    </p:spTree>
    <p:extLst>
      <p:ext uri="{BB962C8B-B14F-4D97-AF65-F5344CB8AC3E}">
        <p14:creationId xmlns:p14="http://schemas.microsoft.com/office/powerpoint/2010/main" val="9865342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41E66-515E-69E0-28A5-9261D909FD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01A032-16DE-B118-D823-548B1F99CCE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4D6059F-F29B-9AF5-A805-1D402C6C3878}"/>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6CC636FA-714D-9163-2F91-68CDDE5B9085}"/>
              </a:ext>
            </a:extLst>
          </p:cNvPr>
          <p:cNvSpPr>
            <a:spLocks noGrp="1"/>
          </p:cNvSpPr>
          <p:nvPr>
            <p:ph type="sldNum" sz="quarter" idx="5"/>
          </p:nvPr>
        </p:nvSpPr>
        <p:spPr/>
        <p:txBody>
          <a:bodyPr/>
          <a:lstStyle/>
          <a:p>
            <a:fld id="{E88088B5-5D3D-41C5-9929-9FAB3A249D9E}" type="slidenum">
              <a:rPr lang="en-US" smtClean="0"/>
              <a:t>23</a:t>
            </a:fld>
            <a:endParaRPr lang="en-US" dirty="0"/>
          </a:p>
        </p:txBody>
      </p:sp>
    </p:spTree>
    <p:extLst>
      <p:ext uri="{BB962C8B-B14F-4D97-AF65-F5344CB8AC3E}">
        <p14:creationId xmlns:p14="http://schemas.microsoft.com/office/powerpoint/2010/main" val="14911693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17022D-62E8-AE0F-D486-F05D5C53ED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51118D-9E43-979C-3AB6-06EC878BC8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043500-A84F-6A28-B00E-93402D3FCEE9}"/>
              </a:ext>
            </a:extLst>
          </p:cNvPr>
          <p:cNvSpPr>
            <a:spLocks noGrp="1"/>
          </p:cNvSpPr>
          <p:nvPr>
            <p:ph type="body" idx="1"/>
          </p:nvPr>
        </p:nvSpPr>
        <p:spPr/>
        <p:txBody>
          <a:bodyPr/>
          <a:lstStyle/>
          <a:p>
            <a:pPr marL="0" marR="0" algn="just" rtl="1">
              <a:lnSpc>
                <a:spcPct val="150000"/>
              </a:lnSpc>
              <a:spcAft>
                <a:spcPts val="600"/>
              </a:spcAft>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AAF22740-4D01-6DEF-B149-555A6A51B8A5}"/>
              </a:ext>
            </a:extLst>
          </p:cNvPr>
          <p:cNvSpPr>
            <a:spLocks noGrp="1"/>
          </p:cNvSpPr>
          <p:nvPr>
            <p:ph type="sldNum" sz="quarter" idx="5"/>
          </p:nvPr>
        </p:nvSpPr>
        <p:spPr/>
        <p:txBody>
          <a:bodyPr/>
          <a:lstStyle/>
          <a:p>
            <a:fld id="{E88088B5-5D3D-41C5-9929-9FAB3A249D9E}" type="slidenum">
              <a:rPr lang="en-US" smtClean="0"/>
              <a:t>24</a:t>
            </a:fld>
            <a:endParaRPr lang="en-US" dirty="0"/>
          </a:p>
        </p:txBody>
      </p:sp>
    </p:spTree>
    <p:extLst>
      <p:ext uri="{BB962C8B-B14F-4D97-AF65-F5344CB8AC3E}">
        <p14:creationId xmlns:p14="http://schemas.microsoft.com/office/powerpoint/2010/main" val="2026776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5F4187-7AC5-7177-3FD2-A550909A4B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02E3C3-7985-68FB-5F01-9E31E26963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7A2E9-EC4B-19DC-6E24-CD0165BE64EF}"/>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2EAE1682-A8C5-12E2-4583-F45A9D353C43}"/>
              </a:ext>
            </a:extLst>
          </p:cNvPr>
          <p:cNvSpPr>
            <a:spLocks noGrp="1"/>
          </p:cNvSpPr>
          <p:nvPr>
            <p:ph type="sldNum" sz="quarter" idx="5"/>
          </p:nvPr>
        </p:nvSpPr>
        <p:spPr/>
        <p:txBody>
          <a:bodyPr/>
          <a:lstStyle/>
          <a:p>
            <a:fld id="{E88088B5-5D3D-41C5-9929-9FAB3A249D9E}" type="slidenum">
              <a:rPr lang="en-US" smtClean="0"/>
              <a:t>25</a:t>
            </a:fld>
            <a:endParaRPr lang="en-US" dirty="0"/>
          </a:p>
        </p:txBody>
      </p:sp>
    </p:spTree>
    <p:extLst>
      <p:ext uri="{BB962C8B-B14F-4D97-AF65-F5344CB8AC3E}">
        <p14:creationId xmlns:p14="http://schemas.microsoft.com/office/powerpoint/2010/main" val="27236803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956241-2A9A-49C9-6713-E44BB80A1B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0B209D-4AC5-4970-2BE5-9696271B80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1255FC-6B36-4F50-37C9-4B437695733E}"/>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C1E44B55-C1E1-D1BB-3F10-753FC97A0C54}"/>
              </a:ext>
            </a:extLst>
          </p:cNvPr>
          <p:cNvSpPr>
            <a:spLocks noGrp="1"/>
          </p:cNvSpPr>
          <p:nvPr>
            <p:ph type="sldNum" sz="quarter" idx="5"/>
          </p:nvPr>
        </p:nvSpPr>
        <p:spPr/>
        <p:txBody>
          <a:bodyPr/>
          <a:lstStyle/>
          <a:p>
            <a:fld id="{E88088B5-5D3D-41C5-9929-9FAB3A249D9E}" type="slidenum">
              <a:rPr lang="en-US" smtClean="0"/>
              <a:t>26</a:t>
            </a:fld>
            <a:endParaRPr lang="en-US" dirty="0"/>
          </a:p>
        </p:txBody>
      </p:sp>
    </p:spTree>
    <p:extLst>
      <p:ext uri="{BB962C8B-B14F-4D97-AF65-F5344CB8AC3E}">
        <p14:creationId xmlns:p14="http://schemas.microsoft.com/office/powerpoint/2010/main" val="186860502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4D720D-FF54-CD68-389D-3070682C6B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6ADCD3-2A49-735A-A177-D486E7CA19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A6B914-F305-538D-6C1C-AB34963F8FD4}"/>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96C16D9E-A9EA-E931-92B5-7706F5B9D243}"/>
              </a:ext>
            </a:extLst>
          </p:cNvPr>
          <p:cNvSpPr>
            <a:spLocks noGrp="1"/>
          </p:cNvSpPr>
          <p:nvPr>
            <p:ph type="sldNum" sz="quarter" idx="5"/>
          </p:nvPr>
        </p:nvSpPr>
        <p:spPr/>
        <p:txBody>
          <a:bodyPr/>
          <a:lstStyle/>
          <a:p>
            <a:fld id="{E88088B5-5D3D-41C5-9929-9FAB3A249D9E}" type="slidenum">
              <a:rPr lang="en-US" smtClean="0"/>
              <a:t>27</a:t>
            </a:fld>
            <a:endParaRPr lang="en-US" dirty="0"/>
          </a:p>
        </p:txBody>
      </p:sp>
    </p:spTree>
    <p:extLst>
      <p:ext uri="{BB962C8B-B14F-4D97-AF65-F5344CB8AC3E}">
        <p14:creationId xmlns:p14="http://schemas.microsoft.com/office/powerpoint/2010/main" val="244412434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4A6944-2789-3019-E3BB-F3F50058F0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4891E4-960B-FBE4-D681-898173147B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52DE46-4A0B-7E8C-BC69-5216CEC3557F}"/>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72D0DBC4-DB8E-4DEC-BC3B-ED3C146006BB}"/>
              </a:ext>
            </a:extLst>
          </p:cNvPr>
          <p:cNvSpPr>
            <a:spLocks noGrp="1"/>
          </p:cNvSpPr>
          <p:nvPr>
            <p:ph type="sldNum" sz="quarter" idx="5"/>
          </p:nvPr>
        </p:nvSpPr>
        <p:spPr/>
        <p:txBody>
          <a:bodyPr/>
          <a:lstStyle/>
          <a:p>
            <a:fld id="{E88088B5-5D3D-41C5-9929-9FAB3A249D9E}" type="slidenum">
              <a:rPr lang="en-US" smtClean="0"/>
              <a:t>28</a:t>
            </a:fld>
            <a:endParaRPr lang="en-US" dirty="0"/>
          </a:p>
        </p:txBody>
      </p:sp>
    </p:spTree>
    <p:extLst>
      <p:ext uri="{BB962C8B-B14F-4D97-AF65-F5344CB8AC3E}">
        <p14:creationId xmlns:p14="http://schemas.microsoft.com/office/powerpoint/2010/main" val="228119524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C026A5-8C88-3067-3B10-3D4999C2A7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80B894-F12C-9FDB-A654-B6E4D4B24A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E54FFB-B862-C069-551D-826D830F70F7}"/>
              </a:ext>
            </a:extLst>
          </p:cNvPr>
          <p:cNvSpPr>
            <a:spLocks noGrp="1"/>
          </p:cNvSpPr>
          <p:nvPr>
            <p:ph type="body" idx="1"/>
          </p:nvPr>
        </p:nvSpPr>
        <p:spPr/>
        <p:txBody>
          <a:bodyPr/>
          <a:lstStyle/>
          <a:p>
            <a:pPr marL="0" marR="0" algn="just" rtl="1">
              <a:lnSpc>
                <a:spcPct val="150000"/>
              </a:lnSpc>
              <a:spcAft>
                <a:spcPts val="600"/>
              </a:spcAft>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0AF124FE-4482-33E1-B910-CE282667178E}"/>
              </a:ext>
            </a:extLst>
          </p:cNvPr>
          <p:cNvSpPr>
            <a:spLocks noGrp="1"/>
          </p:cNvSpPr>
          <p:nvPr>
            <p:ph type="sldNum" sz="quarter" idx="5"/>
          </p:nvPr>
        </p:nvSpPr>
        <p:spPr/>
        <p:txBody>
          <a:bodyPr/>
          <a:lstStyle/>
          <a:p>
            <a:fld id="{E88088B5-5D3D-41C5-9929-9FAB3A249D9E}" type="slidenum">
              <a:rPr lang="en-US" smtClean="0"/>
              <a:t>29</a:t>
            </a:fld>
            <a:endParaRPr lang="en-US" dirty="0"/>
          </a:p>
        </p:txBody>
      </p:sp>
    </p:spTree>
    <p:extLst>
      <p:ext uri="{BB962C8B-B14F-4D97-AF65-F5344CB8AC3E}">
        <p14:creationId xmlns:p14="http://schemas.microsoft.com/office/powerpoint/2010/main" val="9611918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98049E-1837-C39B-0D67-D59BC7E620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F0160A-E8A0-BAC5-BBAD-A37D5EE63D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3E231F-6868-C503-A856-620B0DBEE558}"/>
              </a:ext>
            </a:extLst>
          </p:cNvPr>
          <p:cNvSpPr>
            <a:spLocks noGrp="1"/>
          </p:cNvSpPr>
          <p:nvPr>
            <p:ph type="body" idx="1"/>
          </p:nvPr>
        </p:nvSpPr>
        <p:spPr/>
        <p:txBody>
          <a:bodyPr/>
          <a:lstStyle/>
          <a:p>
            <a:pPr algn="r"/>
            <a:endParaRPr lang="en-US" dirty="0"/>
          </a:p>
        </p:txBody>
      </p:sp>
      <p:sp>
        <p:nvSpPr>
          <p:cNvPr id="4" name="Slide Number Placeholder 3">
            <a:extLst>
              <a:ext uri="{FF2B5EF4-FFF2-40B4-BE49-F238E27FC236}">
                <a16:creationId xmlns:a16="http://schemas.microsoft.com/office/drawing/2014/main" id="{3EEE569A-295A-EBC0-7B92-758C66CBAA85}"/>
              </a:ext>
            </a:extLst>
          </p:cNvPr>
          <p:cNvSpPr>
            <a:spLocks noGrp="1"/>
          </p:cNvSpPr>
          <p:nvPr>
            <p:ph type="sldNum" sz="quarter" idx="5"/>
          </p:nvPr>
        </p:nvSpPr>
        <p:spPr/>
        <p:txBody>
          <a:bodyPr/>
          <a:lstStyle/>
          <a:p>
            <a:fld id="{E88088B5-5D3D-41C5-9929-9FAB3A249D9E}" type="slidenum">
              <a:rPr lang="en-US" smtClean="0"/>
              <a:t>30</a:t>
            </a:fld>
            <a:endParaRPr lang="en-US" dirty="0"/>
          </a:p>
        </p:txBody>
      </p:sp>
    </p:spTree>
    <p:extLst>
      <p:ext uri="{BB962C8B-B14F-4D97-AF65-F5344CB8AC3E}">
        <p14:creationId xmlns:p14="http://schemas.microsoft.com/office/powerpoint/2010/main" val="176202212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0D6B31-3E41-C884-73EC-507C3B054F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587508-2CBC-2BDB-3C2F-6B0A70CAF8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AA2194-DA7F-F29E-3756-52A61313E8FD}"/>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0901EF21-0370-251F-DCF8-8D439C7BD98D}"/>
              </a:ext>
            </a:extLst>
          </p:cNvPr>
          <p:cNvSpPr>
            <a:spLocks noGrp="1"/>
          </p:cNvSpPr>
          <p:nvPr>
            <p:ph type="sldNum" sz="quarter" idx="5"/>
          </p:nvPr>
        </p:nvSpPr>
        <p:spPr/>
        <p:txBody>
          <a:bodyPr/>
          <a:lstStyle/>
          <a:p>
            <a:fld id="{E88088B5-5D3D-41C5-9929-9FAB3A249D9E}" type="slidenum">
              <a:rPr lang="en-US" smtClean="0"/>
              <a:t>31</a:t>
            </a:fld>
            <a:endParaRPr lang="en-US" dirty="0"/>
          </a:p>
        </p:txBody>
      </p:sp>
    </p:spTree>
    <p:extLst>
      <p:ext uri="{BB962C8B-B14F-4D97-AF65-F5344CB8AC3E}">
        <p14:creationId xmlns:p14="http://schemas.microsoft.com/office/powerpoint/2010/main" val="340815989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FE599E-A152-3576-E7E5-6586F7BF11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1FF2A0-174E-3859-6ACB-CA89AA9338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00A475-94BE-35C0-EB88-AF7E2FB99DEE}"/>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E3A55C0C-19E9-CDDB-87A7-09F467EFB930}"/>
              </a:ext>
            </a:extLst>
          </p:cNvPr>
          <p:cNvSpPr>
            <a:spLocks noGrp="1"/>
          </p:cNvSpPr>
          <p:nvPr>
            <p:ph type="sldNum" sz="quarter" idx="5"/>
          </p:nvPr>
        </p:nvSpPr>
        <p:spPr/>
        <p:txBody>
          <a:bodyPr/>
          <a:lstStyle/>
          <a:p>
            <a:fld id="{E88088B5-5D3D-41C5-9929-9FAB3A249D9E}" type="slidenum">
              <a:rPr lang="en-US" smtClean="0"/>
              <a:t>32</a:t>
            </a:fld>
            <a:endParaRPr lang="en-US" dirty="0"/>
          </a:p>
        </p:txBody>
      </p:sp>
    </p:spTree>
    <p:extLst>
      <p:ext uri="{BB962C8B-B14F-4D97-AF65-F5344CB8AC3E}">
        <p14:creationId xmlns:p14="http://schemas.microsoft.com/office/powerpoint/2010/main" val="275462941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A87DA7-2E66-AD99-F3D1-B0A32DBEEA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DFBA11-EE25-D452-DAD4-66E69F812F7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946B186-EBB4-184D-4CBC-41DA9A0ACA60}"/>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1BCF6316-CCB2-3665-EE26-2AEDEF1B0058}"/>
              </a:ext>
            </a:extLst>
          </p:cNvPr>
          <p:cNvSpPr>
            <a:spLocks noGrp="1"/>
          </p:cNvSpPr>
          <p:nvPr>
            <p:ph type="sldNum" sz="quarter" idx="5"/>
          </p:nvPr>
        </p:nvSpPr>
        <p:spPr/>
        <p:txBody>
          <a:bodyPr/>
          <a:lstStyle/>
          <a:p>
            <a:fld id="{E88088B5-5D3D-41C5-9929-9FAB3A249D9E}" type="slidenum">
              <a:rPr lang="en-US" smtClean="0"/>
              <a:t>33</a:t>
            </a:fld>
            <a:endParaRPr lang="en-US" dirty="0"/>
          </a:p>
        </p:txBody>
      </p:sp>
    </p:spTree>
    <p:extLst>
      <p:ext uri="{BB962C8B-B14F-4D97-AF65-F5344CB8AC3E}">
        <p14:creationId xmlns:p14="http://schemas.microsoft.com/office/powerpoint/2010/main" val="312331203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C97230-3010-C48D-2AC4-C9848FE5B7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7AEB05-E48D-ED03-6BA4-196C20D8D2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697E96-0225-62FB-564B-3033DB332A35}"/>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EE4F3B68-E618-0157-4D27-946871D5A3F4}"/>
              </a:ext>
            </a:extLst>
          </p:cNvPr>
          <p:cNvSpPr>
            <a:spLocks noGrp="1"/>
          </p:cNvSpPr>
          <p:nvPr>
            <p:ph type="sldNum" sz="quarter" idx="5"/>
          </p:nvPr>
        </p:nvSpPr>
        <p:spPr/>
        <p:txBody>
          <a:bodyPr/>
          <a:lstStyle/>
          <a:p>
            <a:fld id="{E88088B5-5D3D-41C5-9929-9FAB3A249D9E}" type="slidenum">
              <a:rPr lang="en-US" smtClean="0"/>
              <a:t>34</a:t>
            </a:fld>
            <a:endParaRPr lang="en-US" dirty="0"/>
          </a:p>
        </p:txBody>
      </p:sp>
    </p:spTree>
    <p:extLst>
      <p:ext uri="{BB962C8B-B14F-4D97-AF65-F5344CB8AC3E}">
        <p14:creationId xmlns:p14="http://schemas.microsoft.com/office/powerpoint/2010/main" val="325744453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CBD355-E758-F27F-0789-251457C4AB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4A9CB9-5B7F-9EE1-094D-55B85102B8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E799D7-871C-A65B-5411-7B1F395BA7B0}"/>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20600133-0E8E-21E7-FB39-4BE0EF4BD1E4}"/>
              </a:ext>
            </a:extLst>
          </p:cNvPr>
          <p:cNvSpPr>
            <a:spLocks noGrp="1"/>
          </p:cNvSpPr>
          <p:nvPr>
            <p:ph type="sldNum" sz="quarter" idx="5"/>
          </p:nvPr>
        </p:nvSpPr>
        <p:spPr/>
        <p:txBody>
          <a:bodyPr/>
          <a:lstStyle/>
          <a:p>
            <a:fld id="{E88088B5-5D3D-41C5-9929-9FAB3A249D9E}" type="slidenum">
              <a:rPr lang="en-US" smtClean="0"/>
              <a:t>35</a:t>
            </a:fld>
            <a:endParaRPr lang="en-US" dirty="0"/>
          </a:p>
        </p:txBody>
      </p:sp>
    </p:spTree>
    <p:extLst>
      <p:ext uri="{BB962C8B-B14F-4D97-AF65-F5344CB8AC3E}">
        <p14:creationId xmlns:p14="http://schemas.microsoft.com/office/powerpoint/2010/main" val="229119289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901296-F71E-BE94-EABF-239A0B5D20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C974B0-14A6-E014-29EA-D05DD44432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70A887-F8A8-5557-DE11-7CCFC2F467CC}"/>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0F2ADE93-8495-A4C5-1024-5B21DE6C8C04}"/>
              </a:ext>
            </a:extLst>
          </p:cNvPr>
          <p:cNvSpPr>
            <a:spLocks noGrp="1"/>
          </p:cNvSpPr>
          <p:nvPr>
            <p:ph type="sldNum" sz="quarter" idx="5"/>
          </p:nvPr>
        </p:nvSpPr>
        <p:spPr/>
        <p:txBody>
          <a:bodyPr/>
          <a:lstStyle/>
          <a:p>
            <a:fld id="{E88088B5-5D3D-41C5-9929-9FAB3A249D9E}" type="slidenum">
              <a:rPr lang="en-US" smtClean="0"/>
              <a:t>37</a:t>
            </a:fld>
            <a:endParaRPr lang="en-US" dirty="0"/>
          </a:p>
        </p:txBody>
      </p:sp>
    </p:spTree>
    <p:extLst>
      <p:ext uri="{BB962C8B-B14F-4D97-AF65-F5344CB8AC3E}">
        <p14:creationId xmlns:p14="http://schemas.microsoft.com/office/powerpoint/2010/main" val="41026496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8/3/2025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8/3/2025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8/3/2025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4.xml"/><Relationship Id="rId1" Type="http://schemas.openxmlformats.org/officeDocument/2006/relationships/tags" Target="../tags/tag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4.xml"/><Relationship Id="rId1" Type="http://schemas.openxmlformats.org/officeDocument/2006/relationships/tags" Target="../tags/tag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4.xml"/><Relationship Id="rId1" Type="http://schemas.openxmlformats.org/officeDocument/2006/relationships/tags" Target="../tags/tag4.xml"/><Relationship Id="rId5" Type="http://schemas.openxmlformats.org/officeDocument/2006/relationships/image" Target="../media/image5.JP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4.xml"/><Relationship Id="rId1" Type="http://schemas.openxmlformats.org/officeDocument/2006/relationships/tags" Target="../tags/tag5.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4.xml"/><Relationship Id="rId1" Type="http://schemas.openxmlformats.org/officeDocument/2006/relationships/tags" Target="../tags/tag6.xml"/><Relationship Id="rId5" Type="http://schemas.openxmlformats.org/officeDocument/2006/relationships/image" Target="../media/image6.JP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4.xml"/><Relationship Id="rId1" Type="http://schemas.openxmlformats.org/officeDocument/2006/relationships/tags" Target="../tags/tag7.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4.xml"/><Relationship Id="rId1" Type="http://schemas.openxmlformats.org/officeDocument/2006/relationships/tags" Target="../tags/tag8.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4.xml"/><Relationship Id="rId1" Type="http://schemas.openxmlformats.org/officeDocument/2006/relationships/tags" Target="../tags/tag9.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4.xml"/><Relationship Id="rId1" Type="http://schemas.openxmlformats.org/officeDocument/2006/relationships/tags" Target="../tags/tag10.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4.xml"/><Relationship Id="rId1" Type="http://schemas.openxmlformats.org/officeDocument/2006/relationships/tags" Target="../tags/tag11.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4.xml"/><Relationship Id="rId1" Type="http://schemas.openxmlformats.org/officeDocument/2006/relationships/tags" Target="../tags/tag12.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4.xml"/><Relationship Id="rId1" Type="http://schemas.openxmlformats.org/officeDocument/2006/relationships/tags" Target="../tags/tag13.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4.xml"/><Relationship Id="rId1" Type="http://schemas.openxmlformats.org/officeDocument/2006/relationships/tags" Target="../tags/tag14.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4.xml"/><Relationship Id="rId1" Type="http://schemas.openxmlformats.org/officeDocument/2006/relationships/tags" Target="../tags/tag15.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xml"/><Relationship Id="rId1" Type="http://schemas.openxmlformats.org/officeDocument/2006/relationships/tags" Target="../tags/tag16.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4.xml"/><Relationship Id="rId1" Type="http://schemas.openxmlformats.org/officeDocument/2006/relationships/tags" Target="../tags/tag17.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ags" Target="../tags/tag18.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4.xml"/><Relationship Id="rId1" Type="http://schemas.openxmlformats.org/officeDocument/2006/relationships/tags" Target="../tags/tag19.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4.xml"/><Relationship Id="rId1" Type="http://schemas.openxmlformats.org/officeDocument/2006/relationships/tags" Target="../tags/tag20.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4.xml"/><Relationship Id="rId1" Type="http://schemas.openxmlformats.org/officeDocument/2006/relationships/tags" Target="../tags/tag21.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4.xml"/><Relationship Id="rId1" Type="http://schemas.openxmlformats.org/officeDocument/2006/relationships/tags" Target="../tags/tag22.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ags" Target="../tags/tag23.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4.xml"/><Relationship Id="rId1" Type="http://schemas.openxmlformats.org/officeDocument/2006/relationships/tags" Target="../tags/tag24.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4.xml"/><Relationship Id="rId1" Type="http://schemas.openxmlformats.org/officeDocument/2006/relationships/tags" Target="../tags/tag25.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4.xml"/><Relationship Id="rId1" Type="http://schemas.openxmlformats.org/officeDocument/2006/relationships/tags" Target="../tags/tag26.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4.xml"/><Relationship Id="rId1" Type="http://schemas.openxmlformats.org/officeDocument/2006/relationships/tags" Target="../tags/tag27.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xml"/><Relationship Id="rId1" Type="http://schemas.openxmlformats.org/officeDocument/2006/relationships/tags" Target="../tags/tag28.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4.xml"/><Relationship Id="rId1" Type="http://schemas.openxmlformats.org/officeDocument/2006/relationships/tags" Target="../tags/tag29.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4.xml"/><Relationship Id="rId1" Type="http://schemas.openxmlformats.org/officeDocument/2006/relationships/tags" Target="../tags/tag30.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4.xml"/><Relationship Id="rId1" Type="http://schemas.openxmlformats.org/officeDocument/2006/relationships/tags" Target="../tags/tag31.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4.xml"/><Relationship Id="rId1" Type="http://schemas.openxmlformats.org/officeDocument/2006/relationships/tags" Target="../tags/tag32.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4.xml"/><Relationship Id="rId1" Type="http://schemas.openxmlformats.org/officeDocument/2006/relationships/tags" Target="../tags/tag33.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4.xml"/><Relationship Id="rId1" Type="http://schemas.openxmlformats.org/officeDocument/2006/relationships/tags" Target="../tags/tag34.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3.xml"/><Relationship Id="rId1" Type="http://schemas.openxmlformats.org/officeDocument/2006/relationships/tags" Target="../tags/tag35.xml"/><Relationship Id="rId5" Type="http://schemas.openxmlformats.org/officeDocument/2006/relationships/image" Target="../media/image4.png"/><Relationship Id="rId4" Type="http://schemas.openxmlformats.org/officeDocument/2006/relationships/image" Target="../media/image7.jpe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13.xml"/><Relationship Id="rId1" Type="http://schemas.openxmlformats.org/officeDocument/2006/relationships/tags" Target="../tags/tag36.xml"/><Relationship Id="rId5" Type="http://schemas.openxmlformats.org/officeDocument/2006/relationships/image" Target="../media/image4.png"/><Relationship Id="rId4" Type="http://schemas.openxmlformats.org/officeDocument/2006/relationships/image" Target="../media/image7.jpeg"/></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837904" y="3703229"/>
            <a:ext cx="5216525" cy="39878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Prepared by Dr. Hayat Farag</a:t>
            </a:r>
          </a:p>
        </p:txBody>
      </p:sp>
      <p:sp>
        <p:nvSpPr>
          <p:cNvPr id="31" name="TextBox 30"/>
          <p:cNvSpPr txBox="1"/>
          <p:nvPr/>
        </p:nvSpPr>
        <p:spPr>
          <a:xfrm>
            <a:off x="688662" y="2222662"/>
            <a:ext cx="4921219" cy="1261884"/>
          </a:xfrm>
          <a:prstGeom prst="rect">
            <a:avLst/>
          </a:prstGeom>
          <a:noFill/>
        </p:spPr>
        <p:txBody>
          <a:bodyPr wrap="square" rtlCol="0">
            <a:spAutoFit/>
          </a:bodyPr>
          <a:lstStyle/>
          <a:p>
            <a:pPr algn="ctr"/>
            <a:r>
              <a:rPr lang="en-US" sz="3800" b="1" dirty="0">
                <a:solidFill>
                  <a:srgbClr val="00B0F0"/>
                </a:solidFill>
                <a:latin typeface="Times New Roman" panose="02020603050405020304" pitchFamily="18" charset="0"/>
                <a:cs typeface="Times New Roman" panose="02020603050405020304" pitchFamily="18" charset="0"/>
              </a:rPr>
              <a:t>Essential CMS-1500 Claim Instructions</a:t>
            </a:r>
          </a:p>
        </p:txBody>
      </p:sp>
      <p:sp>
        <p:nvSpPr>
          <p:cNvPr id="34" name="Rectangle: Rounded Corners 33"/>
          <p:cNvSpPr/>
          <p:nvPr/>
        </p:nvSpPr>
        <p:spPr>
          <a:xfrm>
            <a:off x="158198" y="583908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46" name="TextBox 45"/>
          <p:cNvSpPr txBox="1"/>
          <p:nvPr/>
        </p:nvSpPr>
        <p:spPr>
          <a:xfrm>
            <a:off x="329269" y="5104240"/>
            <a:ext cx="1949123"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MHA631</a:t>
            </a:r>
          </a:p>
          <a:p>
            <a:r>
              <a:rPr lang="en-US" sz="2000" dirty="0">
                <a:latin typeface="Times New Roman" panose="02020603050405020304" pitchFamily="18" charset="0"/>
                <a:cs typeface="Times New Roman" panose="02020603050405020304" pitchFamily="18" charset="0"/>
              </a:rPr>
              <a:t>Health Insurance</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802093"/>
            <a:ext cx="3902032" cy="707886"/>
          </a:xfrm>
          <a:prstGeom prst="rect">
            <a:avLst/>
          </a:prstGeom>
          <a:noFill/>
        </p:spPr>
        <p:txBody>
          <a:bodyPr wrap="square" rtlCol="0">
            <a:spAutoFit/>
          </a:bodyPr>
          <a:lstStyle/>
          <a:p>
            <a:pPr algn="ctr"/>
            <a:r>
              <a:rPr lang="en-US" sz="4000" b="1" dirty="0">
                <a:latin typeface="Times New Roman" panose="02020603050405020304" pitchFamily="18" charset="0"/>
                <a:cs typeface="Times New Roman" panose="02020603050405020304" pitchFamily="18" charset="0"/>
              </a:rPr>
              <a:t>Objectives</a:t>
            </a:r>
            <a:r>
              <a:rPr lang="en-US" sz="3600" b="1" dirty="0">
                <a:latin typeface="Times New Roman" panose="02020603050405020304" pitchFamily="18" charset="0"/>
                <a:cs typeface="Times New Roman" panose="02020603050405020304" pitchFamily="18" charset="0"/>
              </a:rPr>
              <a:t> </a:t>
            </a:r>
          </a:p>
        </p:txBody>
      </p:sp>
      <p:sp>
        <p:nvSpPr>
          <p:cNvPr id="48" name="TextBox 47"/>
          <p:cNvSpPr txBox="1"/>
          <p:nvPr/>
        </p:nvSpPr>
        <p:spPr>
          <a:xfrm>
            <a:off x="825500" y="1946480"/>
            <a:ext cx="10541000" cy="4217758"/>
          </a:xfrm>
          <a:prstGeom prst="rect">
            <a:avLst/>
          </a:prstGeom>
          <a:noFill/>
        </p:spPr>
        <p:txBody>
          <a:bodyPr wrap="square" rtlCol="0">
            <a:spAutoFit/>
          </a:bodyPr>
          <a:lstStyle/>
          <a:p>
            <a:pPr marL="342900" marR="0" lvl="0" indent="-342900" algn="just" rtl="0">
              <a:lnSpc>
                <a:spcPct val="200000"/>
              </a:lnSpc>
              <a:buFont typeface="Symbol" panose="05050102010706020507" pitchFamily="18" charset="2"/>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Explore Insurance Billing Guidelines.</a:t>
            </a:r>
          </a:p>
          <a:p>
            <a:pPr marL="342900" marR="0" lvl="0" indent="-342900" algn="just" rtl="0">
              <a:lnSpc>
                <a:spcPct val="200000"/>
              </a:lnSpc>
              <a:buFont typeface="Symbol" panose="05050102010706020507" pitchFamily="18" charset="2"/>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Discuss Reporting Diagnoses: ICD-9-CM Codes &amp; Reporting Procedures and Services: CPT Codes.</a:t>
            </a:r>
          </a:p>
          <a:p>
            <a:pPr marL="342900" marR="0" lvl="0" indent="-342900" algn="just" rtl="0">
              <a:lnSpc>
                <a:spcPct val="200000"/>
              </a:lnSpc>
              <a:buFont typeface="Symbol" panose="05050102010706020507" pitchFamily="18" charset="2"/>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Examine Final Steps in Processing Claims.</a:t>
            </a:r>
          </a:p>
          <a:p>
            <a:pPr marL="342900" marR="0" lvl="0" indent="-342900" algn="just" rtl="0">
              <a:lnSpc>
                <a:spcPct val="200000"/>
              </a:lnSpc>
              <a:buFont typeface="Symbol" panose="05050102010706020507" pitchFamily="18" charset="2"/>
              <a:buChar char=""/>
            </a:pPr>
            <a:endParaRPr lang="en-US" sz="2600" kern="100" dirty="0">
              <a:latin typeface="Times New Roman" panose="02020603050405020304" pitchFamily="18" charset="0"/>
              <a:ea typeface="Aptos" panose="020B0004020202020204" pitchFamily="34" charset="0"/>
              <a:cs typeface="Arial" panose="020B0604020202020204" pitchFamily="34"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96725A-6E59-2BDE-E709-52EBE902E42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668F5CD-59E1-EE5B-4967-0CC149620A2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C89E1E15-B03A-5CAD-AF36-0355BC1E014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18CFDD9-8BC8-AF8F-FC31-6BC810F4B995}"/>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211DCCA9-BB04-5813-2B58-A1B8C93D6CF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036C234-7A25-5C43-444E-B6FAE620E030}"/>
              </a:ext>
            </a:extLst>
          </p:cNvPr>
          <p:cNvSpPr txBox="1"/>
          <p:nvPr/>
        </p:nvSpPr>
        <p:spPr>
          <a:xfrm>
            <a:off x="1675976" y="2976471"/>
            <a:ext cx="7275087" cy="986360"/>
          </a:xfrm>
          <a:prstGeom prst="rect">
            <a:avLst/>
          </a:prstGeom>
          <a:noFill/>
        </p:spPr>
        <p:txBody>
          <a:bodyPr wrap="square" rtlCol="0">
            <a:spAutoFit/>
          </a:bodyPr>
          <a:lstStyle/>
          <a:p>
            <a:pPr marL="0" marR="0" algn="just">
              <a:lnSpc>
                <a:spcPct val="150000"/>
              </a:lnSpc>
              <a:spcAft>
                <a:spcPts val="600"/>
              </a:spcAft>
            </a:pPr>
            <a:r>
              <a:rPr lang="en-US" sz="4400" b="1" kern="100" dirty="0">
                <a:effectLst/>
                <a:latin typeface="Times New Roman" panose="02020603050405020304" pitchFamily="18" charset="0"/>
                <a:ea typeface="Aptos" panose="020B0004020202020204" pitchFamily="34" charset="0"/>
                <a:cs typeface="Arial" panose="020B0604020202020204" pitchFamily="34" charset="0"/>
              </a:rPr>
              <a:t>Insurance Billing Guidelines</a:t>
            </a:r>
            <a:endParaRPr lang="en-US" sz="4000" kern="100" dirty="0">
              <a:effectLst/>
              <a:latin typeface="Times New Roman" panose="02020603050405020304" pitchFamily="18" charset="0"/>
              <a:ea typeface="Aptos" panose="020B00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26215861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028B8-F051-35F1-58CF-026A172EB6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E5170A-A494-BEF8-D9F3-AAE41105725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2AC1CF8-30C9-F13F-9C83-47F6B030585C}"/>
              </a:ext>
            </a:extLst>
          </p:cNvPr>
          <p:cNvSpPr txBox="1"/>
          <p:nvPr/>
        </p:nvSpPr>
        <p:spPr>
          <a:xfrm>
            <a:off x="3067666" y="924868"/>
            <a:ext cx="618498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Insurance Billing Guidelines</a:t>
            </a:r>
            <a:r>
              <a:rPr lang="en-US" sz="3600" b="1" dirty="0">
                <a:effectLst/>
                <a:latin typeface="Times New Roman" panose="02020603050405020304" pitchFamily="18" charset="0"/>
                <a:ea typeface="Aptos" panose="020B0004020202020204" pitchFamily="34" charset="0"/>
                <a:cs typeface="Arial" panose="020B0604020202020204" pitchFamily="34" charset="0"/>
              </a:rPr>
              <a:t>  </a:t>
            </a:r>
            <a:endPar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71FA9FC2-A0A7-5802-57DB-D63C465CED8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AD7892D8-B574-4CF3-AD9E-382113245472}"/>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4640830-5C50-C047-C544-DFACDF3ACA77}"/>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09</a:t>
            </a:r>
          </a:p>
        </p:txBody>
      </p:sp>
      <p:sp>
        <p:nvSpPr>
          <p:cNvPr id="48" name="TextBox 47">
            <a:extLst>
              <a:ext uri="{FF2B5EF4-FFF2-40B4-BE49-F238E27FC236}">
                <a16:creationId xmlns:a16="http://schemas.microsoft.com/office/drawing/2014/main" id="{5B2A482B-E6A0-7035-54C4-F6D14C9630FA}"/>
              </a:ext>
            </a:extLst>
          </p:cNvPr>
          <p:cNvSpPr txBox="1"/>
          <p:nvPr/>
        </p:nvSpPr>
        <p:spPr>
          <a:xfrm>
            <a:off x="919748" y="2121491"/>
            <a:ext cx="10084050" cy="3400418"/>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8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General billing guidelines </a:t>
            </a:r>
            <a:r>
              <a:rPr lang="en-US" sz="2800" kern="100" dirty="0">
                <a:latin typeface="Times New Roman" panose="02020603050405020304" pitchFamily="18" charset="0"/>
                <a:ea typeface="Aptos" panose="020B0004020202020204" pitchFamily="34" charset="0"/>
                <a:cs typeface="Arial" panose="020B0604020202020204" pitchFamily="34" charset="0"/>
              </a:rPr>
              <a:t>common to most payers include:</a:t>
            </a:r>
          </a:p>
          <a:p>
            <a:pPr algn="just">
              <a:lnSpc>
                <a:spcPct val="150000"/>
              </a:lnSpc>
              <a:spcAft>
                <a:spcPts val="600"/>
              </a:spcAft>
            </a:pPr>
            <a:r>
              <a:rPr lang="en-US" sz="2800" kern="100" dirty="0">
                <a:latin typeface="Times New Roman" panose="02020603050405020304" pitchFamily="18" charset="0"/>
                <a:cs typeface="Arial" panose="020B0604020202020204" pitchFamily="34" charset="0"/>
              </a:rPr>
              <a:t>1.	</a:t>
            </a:r>
            <a:r>
              <a:rPr lang="en-US" sz="2800" kern="100" dirty="0">
                <a:solidFill>
                  <a:srgbClr val="0070C0"/>
                </a:solidFill>
                <a:latin typeface="Times New Roman" panose="02020603050405020304" pitchFamily="18" charset="0"/>
                <a:cs typeface="Arial" panose="020B0604020202020204" pitchFamily="34" charset="0"/>
              </a:rPr>
              <a:t>Provider services for inpatient care are billed on a fee-for-service basis. </a:t>
            </a:r>
          </a:p>
          <a:p>
            <a:pPr marL="342900" indent="-342900" algn="just">
              <a:lnSpc>
                <a:spcPct val="150000"/>
              </a:lnSpc>
              <a:spcAft>
                <a:spcPts val="600"/>
              </a:spcAft>
              <a:buFont typeface="Arial" panose="020B0604020202020204" pitchFamily="34" charset="0"/>
              <a:buChar char="•"/>
            </a:pPr>
            <a:r>
              <a:rPr lang="en-US" sz="2800" kern="100" dirty="0">
                <a:latin typeface="Times New Roman" panose="02020603050405020304" pitchFamily="18" charset="0"/>
                <a:cs typeface="Arial" panose="020B0604020202020204" pitchFamily="34" charset="0"/>
              </a:rPr>
              <a:t>Each physician service results in a unique and separate charge designated by a CPT service/procedure code.</a:t>
            </a:r>
          </a:p>
        </p:txBody>
      </p:sp>
      <p:pic>
        <p:nvPicPr>
          <p:cNvPr id="7" name="Graphic 21">
            <a:extLst>
              <a:ext uri="{FF2B5EF4-FFF2-40B4-BE49-F238E27FC236}">
                <a16:creationId xmlns:a16="http://schemas.microsoft.com/office/drawing/2014/main" id="{1561388A-A042-F942-6CFC-33369F7677C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3241700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AE8DBE-13FB-F5DE-9B05-880CD3C0C1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827467-BEB4-6FF7-5E45-C1742EBFD8B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E314F01-0161-1ED3-1D99-A6E911C971C4}"/>
              </a:ext>
            </a:extLst>
          </p:cNvPr>
          <p:cNvSpPr txBox="1"/>
          <p:nvPr/>
        </p:nvSpPr>
        <p:spPr>
          <a:xfrm>
            <a:off x="3067666" y="924868"/>
            <a:ext cx="618498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Insurance Billing Guidelines</a:t>
            </a:r>
            <a:r>
              <a:rPr lang="en-US" sz="3600" b="1" dirty="0">
                <a:effectLst/>
                <a:latin typeface="Times New Roman" panose="02020603050405020304" pitchFamily="18" charset="0"/>
                <a:ea typeface="Aptos" panose="020B0004020202020204" pitchFamily="34" charset="0"/>
                <a:cs typeface="Arial" panose="020B0604020202020204" pitchFamily="34" charset="0"/>
              </a:rPr>
              <a:t>  </a:t>
            </a:r>
            <a:endPar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8358D981-0CB7-8E2F-053C-B00EE488E54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94A0061F-34CD-7C18-F192-AE046435A9AA}"/>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EACCE21-E5D3-7704-0F0E-11CCB0371A9D}"/>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09</a:t>
            </a:r>
          </a:p>
        </p:txBody>
      </p:sp>
      <p:pic>
        <p:nvPicPr>
          <p:cNvPr id="7" name="Graphic 21">
            <a:extLst>
              <a:ext uri="{FF2B5EF4-FFF2-40B4-BE49-F238E27FC236}">
                <a16:creationId xmlns:a16="http://schemas.microsoft.com/office/drawing/2014/main" id="{A075B173-E33B-351C-1415-42BEF4A5852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medical card&#10;&#10;AI-generated content may be incorrect.">
            <a:extLst>
              <a:ext uri="{FF2B5EF4-FFF2-40B4-BE49-F238E27FC236}">
                <a16:creationId xmlns:a16="http://schemas.microsoft.com/office/drawing/2014/main" id="{7C268C83-D8C8-B112-426F-659A493C6B9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0439" y="2391180"/>
            <a:ext cx="10626402" cy="3149060"/>
          </a:xfrm>
          <a:prstGeom prst="rect">
            <a:avLst/>
          </a:prstGeom>
        </p:spPr>
      </p:pic>
    </p:spTree>
    <p:custDataLst>
      <p:tags r:id="rId1"/>
    </p:custDataLst>
    <p:extLst>
      <p:ext uri="{BB962C8B-B14F-4D97-AF65-F5344CB8AC3E}">
        <p14:creationId xmlns:p14="http://schemas.microsoft.com/office/powerpoint/2010/main" val="39876005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A46AAA-C37B-64E4-249E-BD32BCC372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C60347-ED0B-5811-5B33-323E63389E3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4EC72616-4ED5-D836-EBE9-31E3ABB8FCD1}"/>
              </a:ext>
            </a:extLst>
          </p:cNvPr>
          <p:cNvSpPr txBox="1"/>
          <p:nvPr/>
        </p:nvSpPr>
        <p:spPr>
          <a:xfrm>
            <a:off x="3067666" y="924868"/>
            <a:ext cx="618498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Insurance Billing Guidelines</a:t>
            </a:r>
            <a:r>
              <a:rPr lang="en-US" sz="3600" b="1" dirty="0">
                <a:effectLst/>
                <a:latin typeface="Times New Roman" panose="02020603050405020304" pitchFamily="18" charset="0"/>
                <a:ea typeface="Aptos" panose="020B0004020202020204" pitchFamily="34" charset="0"/>
                <a:cs typeface="Arial" panose="020B0604020202020204" pitchFamily="34" charset="0"/>
              </a:rPr>
              <a:t>  </a:t>
            </a:r>
            <a:endPar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7B94DFD2-59D0-2121-BDA5-1DF2B6736BF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5EED4891-1A49-4FE6-6767-60128EC3925C}"/>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091841D-C37A-A626-7680-18C77BD8569B}"/>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09</a:t>
            </a:r>
          </a:p>
        </p:txBody>
      </p:sp>
      <p:sp>
        <p:nvSpPr>
          <p:cNvPr id="48" name="TextBox 47">
            <a:extLst>
              <a:ext uri="{FF2B5EF4-FFF2-40B4-BE49-F238E27FC236}">
                <a16:creationId xmlns:a16="http://schemas.microsoft.com/office/drawing/2014/main" id="{B57F694A-2300-6C25-52D5-5B2869C60BE5}"/>
              </a:ext>
            </a:extLst>
          </p:cNvPr>
          <p:cNvSpPr txBox="1"/>
          <p:nvPr/>
        </p:nvSpPr>
        <p:spPr>
          <a:xfrm>
            <a:off x="919748" y="2121491"/>
            <a:ext cx="10084050" cy="3323474"/>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800" b="1" kern="100" dirty="0">
                <a:solidFill>
                  <a:srgbClr val="F58221"/>
                </a:solidFill>
                <a:latin typeface="Times New Roman" panose="02020603050405020304" pitchFamily="18" charset="0"/>
                <a:ea typeface="Aptos" panose="020B0004020202020204" pitchFamily="34" charset="0"/>
                <a:cs typeface="Arial" panose="020B0604020202020204" pitchFamily="34" charset="0"/>
              </a:rPr>
              <a:t>NOTE:</a:t>
            </a:r>
            <a:r>
              <a:rPr lang="en-US" sz="2800" b="1" kern="100" dirty="0">
                <a:latin typeface="Times New Roman" panose="02020603050405020304" pitchFamily="18" charset="0"/>
                <a:ea typeface="Aptos" panose="020B0004020202020204" pitchFamily="34" charset="0"/>
                <a:cs typeface="Arial" panose="020B0604020202020204" pitchFamily="34" charset="0"/>
              </a:rPr>
              <a:t> </a:t>
            </a:r>
            <a:r>
              <a:rPr lang="en-US" sz="2800" kern="100" dirty="0">
                <a:latin typeface="Times New Roman" panose="02020603050405020304" pitchFamily="18" charset="0"/>
                <a:ea typeface="Aptos" panose="020B0004020202020204" pitchFamily="34" charset="0"/>
                <a:cs typeface="Arial" panose="020B0604020202020204" pitchFamily="34" charset="0"/>
              </a:rPr>
              <a:t>Members of the same practice cannot bill for inpatient services on the same day unless circumstances are documented that justify medical necessity and modifiers are assigned to reported code number(s). </a:t>
            </a:r>
          </a:p>
          <a:p>
            <a:pPr marL="342900" indent="-342900" algn="just">
              <a:lnSpc>
                <a:spcPct val="150000"/>
              </a:lnSpc>
              <a:spcAft>
                <a:spcPts val="600"/>
              </a:spcAft>
              <a:buFont typeface="Arial" panose="020B0604020202020204" pitchFamily="34" charset="0"/>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Otherwise, this is considered </a:t>
            </a:r>
            <a:r>
              <a:rPr lang="en-US" sz="28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duplication of services</a:t>
            </a:r>
            <a:r>
              <a:rPr lang="en-US" sz="2800" kern="100" dirty="0">
                <a:latin typeface="Times New Roman" panose="02020603050405020304" pitchFamily="18" charset="0"/>
                <a:ea typeface="Aptos" panose="020B0004020202020204" pitchFamily="34" charset="0"/>
                <a:cs typeface="Arial" panose="020B0604020202020204" pitchFamily="34" charset="0"/>
              </a:rPr>
              <a:t>.</a:t>
            </a:r>
            <a:endParaRPr lang="en-US" sz="2800" kern="100" dirty="0">
              <a:latin typeface="Times New Roman" panose="02020603050405020304" pitchFamily="18" charset="0"/>
              <a:cs typeface="Arial" panose="020B0604020202020204" pitchFamily="34" charset="0"/>
            </a:endParaRPr>
          </a:p>
        </p:txBody>
      </p:sp>
      <p:pic>
        <p:nvPicPr>
          <p:cNvPr id="7" name="Graphic 21">
            <a:extLst>
              <a:ext uri="{FF2B5EF4-FFF2-40B4-BE49-F238E27FC236}">
                <a16:creationId xmlns:a16="http://schemas.microsoft.com/office/drawing/2014/main" id="{A3BEC774-26BF-B3B2-20BA-D350F6DB7E1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9216659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F13995-1239-A0BD-0FC8-93269C3164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8A5568-CCFC-DB8D-876A-6203B31789E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F946A98-252F-73E2-DF40-EF73DB9E45E1}"/>
              </a:ext>
            </a:extLst>
          </p:cNvPr>
          <p:cNvSpPr txBox="1"/>
          <p:nvPr/>
        </p:nvSpPr>
        <p:spPr>
          <a:xfrm>
            <a:off x="3067666" y="924868"/>
            <a:ext cx="618498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Insurance Billing Guidelines</a:t>
            </a:r>
            <a:r>
              <a:rPr lang="en-US" sz="3600" b="1" dirty="0">
                <a:effectLst/>
                <a:latin typeface="Times New Roman" panose="02020603050405020304" pitchFamily="18" charset="0"/>
                <a:ea typeface="Aptos" panose="020B0004020202020204" pitchFamily="34" charset="0"/>
                <a:cs typeface="Arial" panose="020B0604020202020204" pitchFamily="34" charset="0"/>
              </a:rPr>
              <a:t>  </a:t>
            </a:r>
            <a:endPar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B99F60FB-0B0D-FBF1-229E-22E13F81E1B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3C6F48D8-8B42-F409-8489-ADB3D351AB49}"/>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00676AE-EBE1-CA9B-CBF9-F64D6F929A57}"/>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09</a:t>
            </a:r>
          </a:p>
        </p:txBody>
      </p:sp>
      <p:pic>
        <p:nvPicPr>
          <p:cNvPr id="7" name="Graphic 21">
            <a:extLst>
              <a:ext uri="{FF2B5EF4-FFF2-40B4-BE49-F238E27FC236}">
                <a16:creationId xmlns:a16="http://schemas.microsoft.com/office/drawing/2014/main" id="{76D252FF-0730-8485-0934-F9AC5308F8D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document&#10;&#10;AI-generated content may be incorrect.">
            <a:extLst>
              <a:ext uri="{FF2B5EF4-FFF2-40B4-BE49-F238E27FC236}">
                <a16:creationId xmlns:a16="http://schemas.microsoft.com/office/drawing/2014/main" id="{CDE28F59-8B94-7BA7-6731-20D65C9D05D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8937" y="2255954"/>
            <a:ext cx="10589406" cy="3503162"/>
          </a:xfrm>
          <a:prstGeom prst="rect">
            <a:avLst/>
          </a:prstGeom>
        </p:spPr>
      </p:pic>
    </p:spTree>
    <p:custDataLst>
      <p:tags r:id="rId1"/>
    </p:custDataLst>
    <p:extLst>
      <p:ext uri="{BB962C8B-B14F-4D97-AF65-F5344CB8AC3E}">
        <p14:creationId xmlns:p14="http://schemas.microsoft.com/office/powerpoint/2010/main" val="6533597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AAE81A-A6DE-0191-34B7-BBCFF57F52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61ABB43-B83A-7322-8834-9021E38E404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375ED6F-E535-1CFF-2537-867361AD7426}"/>
              </a:ext>
            </a:extLst>
          </p:cNvPr>
          <p:cNvSpPr txBox="1"/>
          <p:nvPr/>
        </p:nvSpPr>
        <p:spPr>
          <a:xfrm>
            <a:off x="3067666" y="924868"/>
            <a:ext cx="618498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Insurance Billing Guidelines</a:t>
            </a:r>
            <a:r>
              <a:rPr lang="en-US" sz="3600" b="1" dirty="0">
                <a:effectLst/>
                <a:latin typeface="Times New Roman" panose="02020603050405020304" pitchFamily="18" charset="0"/>
                <a:ea typeface="Aptos" panose="020B0004020202020204" pitchFamily="34" charset="0"/>
                <a:cs typeface="Arial" panose="020B0604020202020204" pitchFamily="34" charset="0"/>
              </a:rPr>
              <a:t>  </a:t>
            </a:r>
            <a:endPar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C910B0EB-0BD2-3DB2-08D3-32AD3FF4554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151C843-04C6-4034-38B9-4B052B64CA43}"/>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8CC204C-E429-4B6C-6C17-600684C12B12}"/>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09</a:t>
            </a:r>
          </a:p>
        </p:txBody>
      </p:sp>
      <p:sp>
        <p:nvSpPr>
          <p:cNvPr id="48" name="TextBox 47">
            <a:extLst>
              <a:ext uri="{FF2B5EF4-FFF2-40B4-BE49-F238E27FC236}">
                <a16:creationId xmlns:a16="http://schemas.microsoft.com/office/drawing/2014/main" id="{DA1DEB69-EA72-90B9-0270-7B50A859B017}"/>
              </a:ext>
            </a:extLst>
          </p:cNvPr>
          <p:cNvSpPr txBox="1"/>
          <p:nvPr/>
        </p:nvSpPr>
        <p:spPr>
          <a:xfrm>
            <a:off x="919748" y="2121491"/>
            <a:ext cx="10084050" cy="3698385"/>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600"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2.	Appropriately report observation services. </a:t>
            </a:r>
          </a:p>
          <a:p>
            <a:pPr marL="342900" indent="-342900" algn="just">
              <a:lnSpc>
                <a:spcPct val="150000"/>
              </a:lnSpc>
              <a:spcAft>
                <a:spcPts val="600"/>
              </a:spcAft>
              <a:buFont typeface="Arial" panose="020B0604020202020204" pitchFamily="34" charset="0"/>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Observation care is “a well-defined set of specific, clinically appropriate services, which include ongoing short-term treatment, assessment, and reassessment before a decision can be made regarding whether patients will require further treatment as hospital inpatients or if they are able to be discharged from the hospital. </a:t>
            </a:r>
            <a:endParaRPr lang="en-US" sz="2600" kern="100" dirty="0">
              <a:latin typeface="Times New Roman" panose="02020603050405020304" pitchFamily="18" charset="0"/>
              <a:cs typeface="Arial" panose="020B0604020202020204" pitchFamily="34" charset="0"/>
            </a:endParaRPr>
          </a:p>
        </p:txBody>
      </p:sp>
      <p:pic>
        <p:nvPicPr>
          <p:cNvPr id="7" name="Graphic 21">
            <a:extLst>
              <a:ext uri="{FF2B5EF4-FFF2-40B4-BE49-F238E27FC236}">
                <a16:creationId xmlns:a16="http://schemas.microsoft.com/office/drawing/2014/main" id="{6793CC03-F24D-B25E-3CDB-929823288C7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9566445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37AD20-201E-C83B-C294-F0A458B27B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15B3854-2C4F-858A-0DB6-D317646FE34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CC2A8CB-9B83-013E-E5B0-9C38A22D99DA}"/>
              </a:ext>
            </a:extLst>
          </p:cNvPr>
          <p:cNvSpPr txBox="1"/>
          <p:nvPr/>
        </p:nvSpPr>
        <p:spPr>
          <a:xfrm>
            <a:off x="3067666" y="924868"/>
            <a:ext cx="618498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Insurance Billing Guidelines</a:t>
            </a:r>
            <a:r>
              <a:rPr lang="en-US" sz="3600" b="1" dirty="0">
                <a:effectLst/>
                <a:latin typeface="Times New Roman" panose="02020603050405020304" pitchFamily="18" charset="0"/>
                <a:ea typeface="Aptos" panose="020B0004020202020204" pitchFamily="34" charset="0"/>
                <a:cs typeface="Arial" panose="020B0604020202020204" pitchFamily="34" charset="0"/>
              </a:rPr>
              <a:t>  </a:t>
            </a:r>
            <a:endPar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D4B9B172-FD82-96BA-58BC-C14CFD46380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E40DEA4E-3496-36E2-9A79-6CF29CF51E76}"/>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BCE420E-2D3A-65AD-FE37-B102547872D1}"/>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09</a:t>
            </a:r>
          </a:p>
        </p:txBody>
      </p:sp>
      <p:sp>
        <p:nvSpPr>
          <p:cNvPr id="48" name="TextBox 47">
            <a:extLst>
              <a:ext uri="{FF2B5EF4-FFF2-40B4-BE49-F238E27FC236}">
                <a16:creationId xmlns:a16="http://schemas.microsoft.com/office/drawing/2014/main" id="{993CC69B-8733-CA18-05B4-FBE653FF3679}"/>
              </a:ext>
            </a:extLst>
          </p:cNvPr>
          <p:cNvSpPr txBox="1"/>
          <p:nvPr/>
        </p:nvSpPr>
        <p:spPr>
          <a:xfrm>
            <a:off x="919748" y="2121491"/>
            <a:ext cx="10084050" cy="3901517"/>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350" kern="100" dirty="0">
                <a:latin typeface="Times New Roman" panose="02020603050405020304" pitchFamily="18" charset="0"/>
                <a:ea typeface="Aptos" panose="020B0004020202020204" pitchFamily="34" charset="0"/>
                <a:cs typeface="Arial" panose="020B0604020202020204" pitchFamily="34" charset="0"/>
              </a:rPr>
              <a:t>Observation status is commonly assigned to patients who present to the emergency department and who then require a significant period of treatment or monitoring before a decision is made concerning their admission or discharge. </a:t>
            </a:r>
          </a:p>
          <a:p>
            <a:pPr marL="342900" indent="-342900" algn="just">
              <a:lnSpc>
                <a:spcPct val="150000"/>
              </a:lnSpc>
              <a:spcAft>
                <a:spcPts val="600"/>
              </a:spcAft>
              <a:buFont typeface="Arial" panose="020B0604020202020204" pitchFamily="34" charset="0"/>
              <a:buChar char="•"/>
            </a:pPr>
            <a:r>
              <a:rPr lang="en-US" sz="2350" kern="100" dirty="0">
                <a:latin typeface="Times New Roman" panose="02020603050405020304" pitchFamily="18" charset="0"/>
                <a:ea typeface="Aptos" panose="020B0004020202020204" pitchFamily="34" charset="0"/>
                <a:cs typeface="Arial" panose="020B0604020202020204" pitchFamily="34" charset="0"/>
              </a:rPr>
              <a:t>Observation services are covered only when provided by the order of a physician or another individual authorized by state licensure law and hospital staff bylaws (policies) to admit patients to the hospital or to order outpatient tests. </a:t>
            </a:r>
            <a:endParaRPr lang="en-US" sz="2350" kern="100" dirty="0">
              <a:latin typeface="Times New Roman" panose="02020603050405020304" pitchFamily="18" charset="0"/>
              <a:cs typeface="Arial" panose="020B0604020202020204" pitchFamily="34" charset="0"/>
            </a:endParaRPr>
          </a:p>
        </p:txBody>
      </p:sp>
      <p:pic>
        <p:nvPicPr>
          <p:cNvPr id="7" name="Graphic 21">
            <a:extLst>
              <a:ext uri="{FF2B5EF4-FFF2-40B4-BE49-F238E27FC236}">
                <a16:creationId xmlns:a16="http://schemas.microsoft.com/office/drawing/2014/main" id="{CF31C7CB-C0BD-71AF-7D71-9C16A64FAAF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4068718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ECF20F-E0AA-DCF5-7FFF-0CB0F10B29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EA08A2-620D-5890-28DB-AA32BB5DB36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910DF74-E2C5-43F9-4FEC-574A8FB9F67E}"/>
              </a:ext>
            </a:extLst>
          </p:cNvPr>
          <p:cNvSpPr txBox="1"/>
          <p:nvPr/>
        </p:nvSpPr>
        <p:spPr>
          <a:xfrm>
            <a:off x="3067666" y="924868"/>
            <a:ext cx="618498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Insurance Billing Guidelines</a:t>
            </a:r>
            <a:r>
              <a:rPr lang="en-US" sz="3600" b="1" dirty="0">
                <a:effectLst/>
                <a:latin typeface="Times New Roman" panose="02020603050405020304" pitchFamily="18" charset="0"/>
                <a:ea typeface="Aptos" panose="020B0004020202020204" pitchFamily="34" charset="0"/>
                <a:cs typeface="Arial" panose="020B0604020202020204" pitchFamily="34" charset="0"/>
              </a:rPr>
              <a:t>  </a:t>
            </a:r>
            <a:endPar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E316A452-CA9F-0359-2F60-2D22BC12A76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DDB6880-FB0F-7A02-4F6D-C6C045957CC2}"/>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BAC4B96-6463-5012-7449-51C00D4F2A02}"/>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09</a:t>
            </a:r>
          </a:p>
        </p:txBody>
      </p:sp>
      <p:sp>
        <p:nvSpPr>
          <p:cNvPr id="48" name="TextBox 47">
            <a:extLst>
              <a:ext uri="{FF2B5EF4-FFF2-40B4-BE49-F238E27FC236}">
                <a16:creationId xmlns:a16="http://schemas.microsoft.com/office/drawing/2014/main" id="{8F36AF68-A359-8C5D-FF72-156F97ED342D}"/>
              </a:ext>
            </a:extLst>
          </p:cNvPr>
          <p:cNvSpPr txBox="1"/>
          <p:nvPr/>
        </p:nvSpPr>
        <p:spPr>
          <a:xfrm>
            <a:off x="919748" y="2121491"/>
            <a:ext cx="10084050" cy="3969805"/>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In the majority of cases, the decision whether to discharge a patient from the hospital following resolution of the reason for the observation care or to admit the patient as an inpatient can be made in less than 48 hours, usually in less than 24 hours. </a:t>
            </a:r>
          </a:p>
          <a:p>
            <a:pPr marL="342900" indent="-342900" algn="just">
              <a:lnSpc>
                <a:spcPct val="150000"/>
              </a:lnSpc>
              <a:spcAft>
                <a:spcPts val="600"/>
              </a:spcAft>
              <a:buFont typeface="Arial" panose="020B0604020202020204" pitchFamily="34" charset="0"/>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In only rare and exceptional cases do reasonable and necessary outpatient observation services span more than 48 hours. </a:t>
            </a:r>
            <a:endParaRPr lang="en-US" sz="2800" kern="100" dirty="0">
              <a:latin typeface="Times New Roman" panose="02020603050405020304" pitchFamily="18" charset="0"/>
              <a:cs typeface="Arial" panose="020B0604020202020204" pitchFamily="34" charset="0"/>
            </a:endParaRPr>
          </a:p>
        </p:txBody>
      </p:sp>
      <p:pic>
        <p:nvPicPr>
          <p:cNvPr id="7" name="Graphic 21">
            <a:extLst>
              <a:ext uri="{FF2B5EF4-FFF2-40B4-BE49-F238E27FC236}">
                <a16:creationId xmlns:a16="http://schemas.microsoft.com/office/drawing/2014/main" id="{99836472-0264-B383-DAA4-15544521A63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5871686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02EEAE-A437-9B67-0191-503B17ACA5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27A8D7-42CD-2722-6838-81BB2078B6B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4EEE445-16FA-02AB-7710-092E2655E4E1}"/>
              </a:ext>
            </a:extLst>
          </p:cNvPr>
          <p:cNvSpPr txBox="1"/>
          <p:nvPr/>
        </p:nvSpPr>
        <p:spPr>
          <a:xfrm>
            <a:off x="3067666" y="924868"/>
            <a:ext cx="618498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Insurance Billing Guidelines</a:t>
            </a:r>
            <a:r>
              <a:rPr lang="en-US" sz="3600" b="1" dirty="0">
                <a:effectLst/>
                <a:latin typeface="Times New Roman" panose="02020603050405020304" pitchFamily="18" charset="0"/>
                <a:ea typeface="Aptos" panose="020B0004020202020204" pitchFamily="34" charset="0"/>
                <a:cs typeface="Arial" panose="020B0604020202020204" pitchFamily="34" charset="0"/>
              </a:rPr>
              <a:t>  </a:t>
            </a:r>
            <a:endPar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AC7AF138-73F4-A596-D03B-490844CA94A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61A96EB0-CB8E-4934-4E0D-F329D4F3416F}"/>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60E68BA-D495-3FE6-9A0F-F704CC2FDD9B}"/>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09</a:t>
            </a:r>
          </a:p>
        </p:txBody>
      </p:sp>
      <p:sp>
        <p:nvSpPr>
          <p:cNvPr id="48" name="TextBox 47">
            <a:extLst>
              <a:ext uri="{FF2B5EF4-FFF2-40B4-BE49-F238E27FC236}">
                <a16:creationId xmlns:a16="http://schemas.microsoft.com/office/drawing/2014/main" id="{445B9163-1187-C806-BDCF-CAC7E4C3EDF2}"/>
              </a:ext>
            </a:extLst>
          </p:cNvPr>
          <p:cNvSpPr txBox="1"/>
          <p:nvPr/>
        </p:nvSpPr>
        <p:spPr>
          <a:xfrm>
            <a:off x="942308" y="2388335"/>
            <a:ext cx="10084050" cy="3548792"/>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3000" kern="100" dirty="0">
                <a:latin typeface="Times New Roman" panose="02020603050405020304" pitchFamily="18" charset="0"/>
                <a:ea typeface="Aptos" panose="020B0004020202020204" pitchFamily="34" charset="0"/>
                <a:cs typeface="Arial" panose="020B0604020202020204" pitchFamily="34" charset="0"/>
              </a:rPr>
              <a:t>Hospitals may bill for patients who are direct admissions to observation. A direct admission occurs when a physician in the community refers a patient to the hospital for observation, bypassing the clinic or emergency department (ED).”</a:t>
            </a:r>
          </a:p>
          <a:p>
            <a:pPr marL="342900" indent="-342900" algn="just">
              <a:lnSpc>
                <a:spcPct val="150000"/>
              </a:lnSpc>
              <a:spcAft>
                <a:spcPts val="600"/>
              </a:spcAft>
              <a:buFont typeface="Arial" panose="020B0604020202020204" pitchFamily="34" charset="0"/>
              <a:buChar char="•"/>
            </a:pPr>
            <a:endParaRPr lang="en-US" sz="3000" kern="100" dirty="0">
              <a:latin typeface="Times New Roman" panose="02020603050405020304" pitchFamily="18" charset="0"/>
              <a:cs typeface="Arial" panose="020B0604020202020204" pitchFamily="34" charset="0"/>
            </a:endParaRPr>
          </a:p>
        </p:txBody>
      </p:sp>
      <p:pic>
        <p:nvPicPr>
          <p:cNvPr id="7" name="Graphic 21">
            <a:extLst>
              <a:ext uri="{FF2B5EF4-FFF2-40B4-BE49-F238E27FC236}">
                <a16:creationId xmlns:a16="http://schemas.microsoft.com/office/drawing/2014/main" id="{735619A3-39CB-2764-AFB1-7D0518D2841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6167504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860E7C-EB35-E6F5-7774-86756F8A91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8BC786-4188-1CE9-A7C5-F77EA41088B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B2BC1ED-967A-39AF-5A27-61139A8B004F}"/>
              </a:ext>
            </a:extLst>
          </p:cNvPr>
          <p:cNvSpPr txBox="1"/>
          <p:nvPr/>
        </p:nvSpPr>
        <p:spPr>
          <a:xfrm>
            <a:off x="3067666" y="924868"/>
            <a:ext cx="618498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Insurance Billing Guidelines</a:t>
            </a:r>
            <a:r>
              <a:rPr lang="en-US" sz="3600" b="1" dirty="0">
                <a:effectLst/>
                <a:latin typeface="Times New Roman" panose="02020603050405020304" pitchFamily="18" charset="0"/>
                <a:ea typeface="Aptos" panose="020B0004020202020204" pitchFamily="34" charset="0"/>
                <a:cs typeface="Arial" panose="020B0604020202020204" pitchFamily="34" charset="0"/>
              </a:rPr>
              <a:t>  </a:t>
            </a:r>
            <a:endPar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CA04D22-C2EB-D1E5-90E2-B7D2DADDB30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AC0AE4A-26A2-6513-DBDE-DF4ADFAF0ED7}"/>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CE22120-3BFC-4B5F-D306-3A93AAA8E1BF}"/>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09</a:t>
            </a:r>
          </a:p>
        </p:txBody>
      </p:sp>
      <p:sp>
        <p:nvSpPr>
          <p:cNvPr id="48" name="TextBox 47">
            <a:extLst>
              <a:ext uri="{FF2B5EF4-FFF2-40B4-BE49-F238E27FC236}">
                <a16:creationId xmlns:a16="http://schemas.microsoft.com/office/drawing/2014/main" id="{8DA79B1C-3AA6-EB5E-5496-41778E53738C}"/>
              </a:ext>
            </a:extLst>
          </p:cNvPr>
          <p:cNvSpPr txBox="1"/>
          <p:nvPr/>
        </p:nvSpPr>
        <p:spPr>
          <a:xfrm>
            <a:off x="942308" y="2000139"/>
            <a:ext cx="10084050" cy="4171142"/>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150" b="1" kern="100" dirty="0">
                <a:solidFill>
                  <a:srgbClr val="F58221"/>
                </a:solidFill>
                <a:latin typeface="Times New Roman" panose="02020603050405020304" pitchFamily="18" charset="0"/>
                <a:ea typeface="Aptos" panose="020B0004020202020204" pitchFamily="34" charset="0"/>
                <a:cs typeface="Arial" panose="020B0604020202020204" pitchFamily="34" charset="0"/>
              </a:rPr>
              <a:t>NOTE:</a:t>
            </a:r>
            <a:r>
              <a:rPr lang="en-US" sz="2150" kern="100" dirty="0">
                <a:solidFill>
                  <a:srgbClr val="F58221"/>
                </a:solidFill>
                <a:latin typeface="Times New Roman" panose="02020603050405020304" pitchFamily="18" charset="0"/>
                <a:ea typeface="Aptos" panose="020B0004020202020204" pitchFamily="34" charset="0"/>
                <a:cs typeface="Arial" panose="020B0604020202020204" pitchFamily="34" charset="0"/>
              </a:rPr>
              <a:t> </a:t>
            </a:r>
            <a:r>
              <a:rPr lang="en-US" sz="2150" kern="100" dirty="0">
                <a:latin typeface="Times New Roman" panose="02020603050405020304" pitchFamily="18" charset="0"/>
                <a:ea typeface="Aptos" panose="020B0004020202020204" pitchFamily="34" charset="0"/>
                <a:cs typeface="Arial" panose="020B0604020202020204" pitchFamily="34" charset="0"/>
              </a:rPr>
              <a:t>Observation services are reimbursed as an alternative to inpatient admission under the Outpatient Prospective Payment System (OPPS). Medicare coverage is limited to not more than 48 hours unless the Medicare administrative contractor grants an exception. </a:t>
            </a:r>
          </a:p>
          <a:p>
            <a:pPr marL="342900" indent="-342900" algn="just">
              <a:lnSpc>
                <a:spcPct val="150000"/>
              </a:lnSpc>
              <a:spcAft>
                <a:spcPts val="600"/>
              </a:spcAft>
              <a:buFont typeface="Arial" panose="020B0604020202020204" pitchFamily="34" charset="0"/>
              <a:buChar char="•"/>
            </a:pPr>
            <a:r>
              <a:rPr lang="en-US" sz="2150" kern="100" dirty="0">
                <a:latin typeface="Times New Roman" panose="02020603050405020304" pitchFamily="18" charset="0"/>
                <a:ea typeface="Aptos" panose="020B0004020202020204" pitchFamily="34" charset="0"/>
                <a:cs typeface="Arial" panose="020B0604020202020204" pitchFamily="34" charset="0"/>
              </a:rPr>
              <a:t>Although outpatient observation care can progress to inpatient admission, an inpatient admission cannot be converted to outpatient observation. If an inpatient admission is warranted, observation services are not billed separately and are reported on the inpatient claim!</a:t>
            </a:r>
            <a:endParaRPr lang="en-US" sz="2150" kern="100" dirty="0">
              <a:latin typeface="Times New Roman" panose="02020603050405020304" pitchFamily="18" charset="0"/>
              <a:cs typeface="Arial" panose="020B0604020202020204" pitchFamily="34" charset="0"/>
            </a:endParaRPr>
          </a:p>
        </p:txBody>
      </p:sp>
      <p:pic>
        <p:nvPicPr>
          <p:cNvPr id="7" name="Graphic 21">
            <a:extLst>
              <a:ext uri="{FF2B5EF4-FFF2-40B4-BE49-F238E27FC236}">
                <a16:creationId xmlns:a16="http://schemas.microsoft.com/office/drawing/2014/main" id="{00769A44-1BCB-BE74-F70C-A19D9ABD9E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6882971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1BC876-575A-81C7-62E1-E5E8CDE484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2DB2CA-A97D-3FCA-BCC0-C4CA1632C83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C55F303-515B-D0E4-9BFC-13C3B7126175}"/>
              </a:ext>
            </a:extLst>
          </p:cNvPr>
          <p:cNvSpPr txBox="1"/>
          <p:nvPr/>
        </p:nvSpPr>
        <p:spPr>
          <a:xfrm>
            <a:off x="3067666" y="924868"/>
            <a:ext cx="618498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Insurance Billing Guidelines</a:t>
            </a:r>
            <a:r>
              <a:rPr lang="en-US" sz="3600" b="1" dirty="0">
                <a:effectLst/>
                <a:latin typeface="Times New Roman" panose="02020603050405020304" pitchFamily="18" charset="0"/>
                <a:ea typeface="Aptos" panose="020B0004020202020204" pitchFamily="34" charset="0"/>
                <a:cs typeface="Arial" panose="020B0604020202020204" pitchFamily="34" charset="0"/>
              </a:rPr>
              <a:t>  </a:t>
            </a:r>
            <a:endPar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886CB594-49E4-F373-0606-AA62E49864E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DA8840F-FDD4-9133-38A5-666ACD796138}"/>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11389C8-6874-D753-CD4C-728CAD4B72DD}"/>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09</a:t>
            </a:r>
          </a:p>
        </p:txBody>
      </p:sp>
      <p:sp>
        <p:nvSpPr>
          <p:cNvPr id="48" name="TextBox 47">
            <a:extLst>
              <a:ext uri="{FF2B5EF4-FFF2-40B4-BE49-F238E27FC236}">
                <a16:creationId xmlns:a16="http://schemas.microsoft.com/office/drawing/2014/main" id="{FBF88C77-D8C1-104E-E42E-7CE2372EEDC3}"/>
              </a:ext>
            </a:extLst>
          </p:cNvPr>
          <p:cNvSpPr txBox="1"/>
          <p:nvPr/>
        </p:nvSpPr>
        <p:spPr>
          <a:xfrm>
            <a:off x="919748" y="2121491"/>
            <a:ext cx="10084050" cy="3892861"/>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800"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3.	The surgeon’s charges for inpatient and outpatient surgery are billed according to a global fee (or global surgery package)</a:t>
            </a:r>
            <a:r>
              <a:rPr lang="en-US" sz="2800" kern="100" dirty="0">
                <a:latin typeface="Times New Roman" panose="02020603050405020304" pitchFamily="18" charset="0"/>
                <a:ea typeface="Aptos" panose="020B0004020202020204" pitchFamily="34" charset="0"/>
                <a:cs typeface="Arial" panose="020B0604020202020204" pitchFamily="34" charset="0"/>
              </a:rPr>
              <a:t>, which means that one charge covers presurgical evaluation and management, initial and subsequent hospital visits, surgical procedure, the discharge visit, and uncomplicated postoperative follow-up care in the surgeon’s office.</a:t>
            </a:r>
            <a:endParaRPr lang="en-US" sz="2800" kern="100" dirty="0">
              <a:latin typeface="Times New Roman" panose="02020603050405020304" pitchFamily="18" charset="0"/>
              <a:cs typeface="Arial" panose="020B0604020202020204" pitchFamily="34" charset="0"/>
            </a:endParaRPr>
          </a:p>
        </p:txBody>
      </p:sp>
      <p:pic>
        <p:nvPicPr>
          <p:cNvPr id="7" name="Graphic 21">
            <a:extLst>
              <a:ext uri="{FF2B5EF4-FFF2-40B4-BE49-F238E27FC236}">
                <a16:creationId xmlns:a16="http://schemas.microsoft.com/office/drawing/2014/main" id="{8650F9C0-94B6-1B06-F213-1385B732073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1017659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C0C975-F597-E003-DD0B-55FA93FCC6F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81D2C0-A7EA-7C3B-F5FB-46193E39F7C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6274635-3813-E9B2-C84C-D0FFAF14CBAE}"/>
              </a:ext>
            </a:extLst>
          </p:cNvPr>
          <p:cNvSpPr txBox="1"/>
          <p:nvPr/>
        </p:nvSpPr>
        <p:spPr>
          <a:xfrm>
            <a:off x="3067666" y="924868"/>
            <a:ext cx="618498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Insurance Billing Guidelines</a:t>
            </a:r>
            <a:r>
              <a:rPr lang="en-US" sz="3600" b="1" dirty="0">
                <a:effectLst/>
                <a:latin typeface="Times New Roman" panose="02020603050405020304" pitchFamily="18" charset="0"/>
                <a:ea typeface="Aptos" panose="020B0004020202020204" pitchFamily="34" charset="0"/>
                <a:cs typeface="Arial" panose="020B0604020202020204" pitchFamily="34" charset="0"/>
              </a:rPr>
              <a:t>  </a:t>
            </a:r>
            <a:endPar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48765C8F-FAF1-82C2-A762-909063DE4C9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30BD917-75A6-0A50-DBFA-1B5A3C02DE8F}"/>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F24B7F2-D51B-E760-AAD8-AE20B99C0E95}"/>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09</a:t>
            </a:r>
          </a:p>
        </p:txBody>
      </p:sp>
      <p:sp>
        <p:nvSpPr>
          <p:cNvPr id="48" name="TextBox 47">
            <a:extLst>
              <a:ext uri="{FF2B5EF4-FFF2-40B4-BE49-F238E27FC236}">
                <a16:creationId xmlns:a16="http://schemas.microsoft.com/office/drawing/2014/main" id="{E48BBA09-CCF9-FB5C-7BAE-43BC575DC0B4}"/>
              </a:ext>
            </a:extLst>
          </p:cNvPr>
          <p:cNvSpPr txBox="1"/>
          <p:nvPr/>
        </p:nvSpPr>
        <p:spPr>
          <a:xfrm>
            <a:off x="919748" y="2121491"/>
            <a:ext cx="10084050" cy="3246530"/>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800"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4.	Postoperative complications </a:t>
            </a:r>
            <a:r>
              <a:rPr lang="en-US" sz="2800" kern="100" dirty="0">
                <a:latin typeface="Times New Roman" panose="02020603050405020304" pitchFamily="18" charset="0"/>
                <a:ea typeface="Aptos" panose="020B0004020202020204" pitchFamily="34" charset="0"/>
                <a:cs typeface="Arial" panose="020B0604020202020204" pitchFamily="34" charset="0"/>
              </a:rPr>
              <a:t>requiring a return to the operating room for surgery related to the original procedure are billed as an additional procedure. (Be sure to use the correct modifier, and link the additional procedure to a new diagnosis that describes the complication.)</a:t>
            </a:r>
            <a:endParaRPr lang="en-US" sz="2800" kern="100" dirty="0">
              <a:latin typeface="Times New Roman" panose="02020603050405020304" pitchFamily="18" charset="0"/>
              <a:cs typeface="Arial" panose="020B0604020202020204" pitchFamily="34" charset="0"/>
            </a:endParaRPr>
          </a:p>
        </p:txBody>
      </p:sp>
      <p:pic>
        <p:nvPicPr>
          <p:cNvPr id="7" name="Graphic 21">
            <a:extLst>
              <a:ext uri="{FF2B5EF4-FFF2-40B4-BE49-F238E27FC236}">
                <a16:creationId xmlns:a16="http://schemas.microsoft.com/office/drawing/2014/main" id="{F6F7DF1A-2B6F-F08F-9A1B-BA7F2551E51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6221980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76A395-C4D5-8579-2866-F04E2F06F9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B21B55B-3695-E6F6-932C-1A4E946C4FD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C0EDE4F-140F-5517-B7C4-E8CEE8BF1AA3}"/>
              </a:ext>
            </a:extLst>
          </p:cNvPr>
          <p:cNvSpPr txBox="1"/>
          <p:nvPr/>
        </p:nvSpPr>
        <p:spPr>
          <a:xfrm>
            <a:off x="3067666" y="924868"/>
            <a:ext cx="618498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Insurance Billing Guidelines</a:t>
            </a:r>
            <a:r>
              <a:rPr lang="en-US" sz="3600" b="1" dirty="0">
                <a:effectLst/>
                <a:latin typeface="Times New Roman" panose="02020603050405020304" pitchFamily="18" charset="0"/>
                <a:ea typeface="Aptos" panose="020B0004020202020204" pitchFamily="34" charset="0"/>
                <a:cs typeface="Arial" panose="020B0604020202020204" pitchFamily="34" charset="0"/>
              </a:rPr>
              <a:t>  </a:t>
            </a:r>
            <a:endPar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91CAF32-C889-87FB-FEFD-9C7E5BD651E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B0F9A09-EA89-15AD-7BE1-4E62CE18BCBC}"/>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9AB1106-274C-D9B5-E1BC-7C507B721774}"/>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09</a:t>
            </a:r>
          </a:p>
        </p:txBody>
      </p:sp>
      <p:sp>
        <p:nvSpPr>
          <p:cNvPr id="48" name="TextBox 47">
            <a:extLst>
              <a:ext uri="{FF2B5EF4-FFF2-40B4-BE49-F238E27FC236}">
                <a16:creationId xmlns:a16="http://schemas.microsoft.com/office/drawing/2014/main" id="{3147B0F9-022F-498C-F706-FFE50ACE806A}"/>
              </a:ext>
            </a:extLst>
          </p:cNvPr>
          <p:cNvSpPr txBox="1"/>
          <p:nvPr/>
        </p:nvSpPr>
        <p:spPr>
          <a:xfrm>
            <a:off x="919748" y="2121491"/>
            <a:ext cx="10084050" cy="3969805"/>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800"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5.	Combined medical/surgical cases </a:t>
            </a:r>
            <a:r>
              <a:rPr lang="en-US" sz="2800" kern="100" dirty="0">
                <a:latin typeface="Times New Roman" panose="02020603050405020304" pitchFamily="18" charset="0"/>
                <a:ea typeface="Aptos" panose="020B0004020202020204" pitchFamily="34" charset="0"/>
                <a:cs typeface="Arial" panose="020B0604020202020204" pitchFamily="34" charset="0"/>
              </a:rPr>
              <a:t>in which the patient is admitted to the hospital as a medical case but, after testing, requires surgery, are billed according to the instructions in items 3–4.</a:t>
            </a:r>
          </a:p>
          <a:p>
            <a:pPr marL="342900" indent="-342900" algn="just">
              <a:lnSpc>
                <a:spcPct val="150000"/>
              </a:lnSpc>
              <a:spcAft>
                <a:spcPts val="600"/>
              </a:spcAft>
              <a:buFont typeface="Arial" panose="020B0604020202020204" pitchFamily="34" charset="0"/>
              <a:buChar char="•"/>
            </a:pPr>
            <a:r>
              <a:rPr lang="en-US" sz="2800" b="1" kern="100" dirty="0">
                <a:solidFill>
                  <a:srgbClr val="F58221"/>
                </a:solidFill>
                <a:latin typeface="Times New Roman" panose="02020603050405020304" pitchFamily="18" charset="0"/>
                <a:cs typeface="Arial" panose="020B0604020202020204" pitchFamily="34" charset="0"/>
              </a:rPr>
              <a:t>NOTE:</a:t>
            </a:r>
            <a:r>
              <a:rPr lang="en-US" sz="2800" kern="100" dirty="0">
                <a:latin typeface="Times New Roman" panose="02020603050405020304" pitchFamily="18" charset="0"/>
                <a:cs typeface="Arial" panose="020B0604020202020204" pitchFamily="34" charset="0"/>
              </a:rPr>
              <a:t> No subsequent hospital visits or discharge day codes are reported because the global surgery package concept applies.</a:t>
            </a:r>
          </a:p>
        </p:txBody>
      </p:sp>
      <p:pic>
        <p:nvPicPr>
          <p:cNvPr id="7" name="Graphic 21">
            <a:extLst>
              <a:ext uri="{FF2B5EF4-FFF2-40B4-BE49-F238E27FC236}">
                <a16:creationId xmlns:a16="http://schemas.microsoft.com/office/drawing/2014/main" id="{9BA9DBF5-BA92-2F2D-89AE-E3E0239FC49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40541096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AF76CF-B58E-AB24-5813-DC5BB21B541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AC75A3-6700-022C-0DB3-0C0F5115984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BE47C04-4523-97D9-13ED-E3D977A59B40}"/>
              </a:ext>
            </a:extLst>
          </p:cNvPr>
          <p:cNvSpPr txBox="1"/>
          <p:nvPr/>
        </p:nvSpPr>
        <p:spPr>
          <a:xfrm>
            <a:off x="3067666" y="924868"/>
            <a:ext cx="618498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Insurance Billing Guidelines</a:t>
            </a:r>
            <a:r>
              <a:rPr lang="en-US" sz="3600" b="1" dirty="0">
                <a:effectLst/>
                <a:latin typeface="Times New Roman" panose="02020603050405020304" pitchFamily="18" charset="0"/>
                <a:ea typeface="Aptos" panose="020B0004020202020204" pitchFamily="34" charset="0"/>
                <a:cs typeface="Arial" panose="020B0604020202020204" pitchFamily="34" charset="0"/>
              </a:rPr>
              <a:t>  </a:t>
            </a:r>
            <a:endPar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2448E2AD-A4BF-3389-3C3F-4309B35C035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CF70F054-19B0-13A0-0A8D-6B0D6ABA27E7}"/>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8D9506B-3A51-DC13-9572-E19D8E31BFD4}"/>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09</a:t>
            </a:r>
          </a:p>
        </p:txBody>
      </p:sp>
      <p:sp>
        <p:nvSpPr>
          <p:cNvPr id="48" name="TextBox 47">
            <a:extLst>
              <a:ext uri="{FF2B5EF4-FFF2-40B4-BE49-F238E27FC236}">
                <a16:creationId xmlns:a16="http://schemas.microsoft.com/office/drawing/2014/main" id="{E524AB89-9AE1-469B-045A-78BC9F0A26EF}"/>
              </a:ext>
            </a:extLst>
          </p:cNvPr>
          <p:cNvSpPr txBox="1"/>
          <p:nvPr/>
        </p:nvSpPr>
        <p:spPr>
          <a:xfrm>
            <a:off x="919748" y="2121491"/>
            <a:ext cx="10084050" cy="3698385"/>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600"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6.	Some claims require attachments</a:t>
            </a:r>
            <a:r>
              <a:rPr lang="en-US" sz="2600" kern="100" dirty="0">
                <a:latin typeface="Times New Roman" panose="02020603050405020304" pitchFamily="18" charset="0"/>
                <a:ea typeface="Aptos" panose="020B0004020202020204" pitchFamily="34" charset="0"/>
                <a:cs typeface="Arial" panose="020B0604020202020204" pitchFamily="34" charset="0"/>
              </a:rPr>
              <a:t>, such as operative reports, discharge summaries, clinic notes, or letters, to aid in determination of the fee to be paid by the insurance company. </a:t>
            </a:r>
          </a:p>
          <a:p>
            <a:pPr marL="342900" indent="-342900" algn="just">
              <a:lnSpc>
                <a:spcPct val="150000"/>
              </a:lnSpc>
              <a:spcAft>
                <a:spcPts val="600"/>
              </a:spcAft>
              <a:buFont typeface="Arial" panose="020B0604020202020204" pitchFamily="34" charset="0"/>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Attachments are also required when CPT unlisted codes are reported. Each claims attachment (medical report substantiating the medical condition) should include patient and policy identification information.</a:t>
            </a:r>
            <a:endParaRPr lang="en-US" sz="2600" kern="100" dirty="0">
              <a:latin typeface="Times New Roman" panose="02020603050405020304" pitchFamily="18" charset="0"/>
              <a:cs typeface="Arial" panose="020B0604020202020204" pitchFamily="34" charset="0"/>
            </a:endParaRPr>
          </a:p>
        </p:txBody>
      </p:sp>
      <p:pic>
        <p:nvPicPr>
          <p:cNvPr id="7" name="Graphic 21">
            <a:extLst>
              <a:ext uri="{FF2B5EF4-FFF2-40B4-BE49-F238E27FC236}">
                <a16:creationId xmlns:a16="http://schemas.microsoft.com/office/drawing/2014/main" id="{592122CE-E51E-4E30-8FC0-8727944F90E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0642103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76000B-B272-F6D5-A12A-AABFEF09B1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B9BAE1F-13C7-0922-BD68-148DF4BDEAE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AE5C361C-9BC4-BB17-6DBD-6691EF00DEA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B35AD0B-4744-F642-852F-2A6C64A1D7D8}"/>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EFAAE8C8-F436-B8A5-86D6-486A05B72BD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78106C4E-3C54-4537-59EA-F07AF8AB15E0}"/>
              </a:ext>
            </a:extLst>
          </p:cNvPr>
          <p:cNvSpPr txBox="1"/>
          <p:nvPr/>
        </p:nvSpPr>
        <p:spPr>
          <a:xfrm>
            <a:off x="1675976" y="2427987"/>
            <a:ext cx="7275087" cy="2002023"/>
          </a:xfrm>
          <a:prstGeom prst="rect">
            <a:avLst/>
          </a:prstGeom>
          <a:noFill/>
        </p:spPr>
        <p:txBody>
          <a:bodyPr wrap="square" rtlCol="0">
            <a:spAutoFit/>
          </a:bodyPr>
          <a:lstStyle/>
          <a:p>
            <a:pPr marL="0" marR="0" algn="just">
              <a:lnSpc>
                <a:spcPct val="150000"/>
              </a:lnSpc>
              <a:spcAft>
                <a:spcPts val="600"/>
              </a:spcAft>
            </a:pPr>
            <a:r>
              <a:rPr lang="en-US" sz="4400" b="1" kern="100" dirty="0">
                <a:effectLst/>
                <a:latin typeface="Times New Roman" panose="02020603050405020304" pitchFamily="18" charset="0"/>
                <a:ea typeface="Aptos" panose="020B0004020202020204" pitchFamily="34" charset="0"/>
                <a:cs typeface="Arial" panose="020B0604020202020204" pitchFamily="34" charset="0"/>
              </a:rPr>
              <a:t>National Provider Identifier (NPI)</a:t>
            </a:r>
            <a:endParaRPr lang="en-US" sz="4000" kern="100" dirty="0">
              <a:effectLst/>
              <a:latin typeface="Times New Roman" panose="02020603050405020304" pitchFamily="18" charset="0"/>
              <a:ea typeface="Aptos" panose="020B00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9821074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0E850B-4510-E4E0-B1DA-11D9064245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E0A104-A6F3-5F24-F3F6-E250412146A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62CCA0F-109A-9CF5-1E62-5AB42A71A19B}"/>
              </a:ext>
            </a:extLst>
          </p:cNvPr>
          <p:cNvSpPr txBox="1"/>
          <p:nvPr/>
        </p:nvSpPr>
        <p:spPr>
          <a:xfrm>
            <a:off x="2871537" y="924868"/>
            <a:ext cx="6381111" cy="6001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3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National Provider Identifier (NPI)</a:t>
            </a:r>
          </a:p>
        </p:txBody>
      </p:sp>
      <p:sp>
        <p:nvSpPr>
          <p:cNvPr id="5" name="Rectangle 4">
            <a:extLst>
              <a:ext uri="{FF2B5EF4-FFF2-40B4-BE49-F238E27FC236}">
                <a16:creationId xmlns:a16="http://schemas.microsoft.com/office/drawing/2014/main" id="{AF7A420C-4148-D464-C28E-A08528B5F1E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22DDBB62-C914-CAFD-B9DB-74EEE5DEDE25}"/>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501E7AC-7869-9FBB-E8E8-A8AB10ED1479}"/>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09</a:t>
            </a:r>
          </a:p>
        </p:txBody>
      </p:sp>
      <p:sp>
        <p:nvSpPr>
          <p:cNvPr id="48" name="TextBox 47">
            <a:extLst>
              <a:ext uri="{FF2B5EF4-FFF2-40B4-BE49-F238E27FC236}">
                <a16:creationId xmlns:a16="http://schemas.microsoft.com/office/drawing/2014/main" id="{3A3AB295-F40C-2ADD-AC8A-F0AF19625459}"/>
              </a:ext>
            </a:extLst>
          </p:cNvPr>
          <p:cNvSpPr txBox="1"/>
          <p:nvPr/>
        </p:nvSpPr>
        <p:spPr>
          <a:xfrm>
            <a:off x="942308" y="2000139"/>
            <a:ext cx="10084050" cy="4066113"/>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100" kern="100" dirty="0">
                <a:latin typeface="Times New Roman" panose="02020603050405020304" pitchFamily="18" charset="0"/>
                <a:ea typeface="Aptos" panose="020B0004020202020204" pitchFamily="34" charset="0"/>
                <a:cs typeface="Arial" panose="020B0604020202020204" pitchFamily="34" charset="0"/>
              </a:rPr>
              <a:t>The </a:t>
            </a:r>
            <a:r>
              <a:rPr lang="en-US" sz="2100" b="1" kern="100" dirty="0">
                <a:solidFill>
                  <a:srgbClr val="00B0F0"/>
                </a:solidFill>
                <a:latin typeface="Times New Roman" panose="02020603050405020304" pitchFamily="18" charset="0"/>
                <a:ea typeface="Aptos" panose="020B0004020202020204" pitchFamily="34" charset="0"/>
                <a:cs typeface="Arial" panose="020B0604020202020204" pitchFamily="34" charset="0"/>
              </a:rPr>
              <a:t>national provider identifier (NPI) </a:t>
            </a:r>
            <a:r>
              <a:rPr lang="en-US" sz="2100" kern="100" dirty="0">
                <a:latin typeface="Times New Roman" panose="02020603050405020304" pitchFamily="18" charset="0"/>
                <a:ea typeface="Aptos" panose="020B0004020202020204" pitchFamily="34" charset="0"/>
                <a:cs typeface="Arial" panose="020B0604020202020204" pitchFamily="34" charset="0"/>
              </a:rPr>
              <a:t>is a unique 10-digit number issued to individual providers (e.g., physicians, dentists, pharmacists) and healthcare organizations (e.g., group physician practices, hospitals, nursing facilities). </a:t>
            </a:r>
          </a:p>
          <a:p>
            <a:pPr marL="342900" indent="-342900" algn="just">
              <a:lnSpc>
                <a:spcPct val="150000"/>
              </a:lnSpc>
              <a:spcAft>
                <a:spcPts val="600"/>
              </a:spcAft>
              <a:buFont typeface="Arial" panose="020B0604020202020204" pitchFamily="34" charset="0"/>
              <a:buChar char="•"/>
            </a:pPr>
            <a:r>
              <a:rPr lang="en-US" sz="2100" kern="100" dirty="0">
                <a:latin typeface="Times New Roman" panose="02020603050405020304" pitchFamily="18" charset="0"/>
                <a:cs typeface="Arial" panose="020B0604020202020204" pitchFamily="34" charset="0"/>
              </a:rPr>
              <a:t>Even if an individual provider moves, changes specialty, or changes practices, the provider will keep the same NPI (but must notify CMS to supply the new information). </a:t>
            </a:r>
          </a:p>
          <a:p>
            <a:pPr marL="342900" indent="-342900" algn="just">
              <a:lnSpc>
                <a:spcPct val="150000"/>
              </a:lnSpc>
              <a:spcAft>
                <a:spcPts val="600"/>
              </a:spcAft>
              <a:buFont typeface="Arial" panose="020B0604020202020204" pitchFamily="34" charset="0"/>
              <a:buChar char="•"/>
            </a:pPr>
            <a:r>
              <a:rPr lang="en-US" sz="2100" kern="100" dirty="0">
                <a:latin typeface="Times New Roman" panose="02020603050405020304" pitchFamily="18" charset="0"/>
                <a:cs typeface="Arial" panose="020B0604020202020204" pitchFamily="34" charset="0"/>
              </a:rPr>
              <a:t>The NPI will identify the provider throughout his or her career. The NPI issued to a healthcare organization is also permanent except in rare situations when a healthcare provider does not wish to continue an association with a previously used NPI.</a:t>
            </a:r>
          </a:p>
        </p:txBody>
      </p:sp>
      <p:pic>
        <p:nvPicPr>
          <p:cNvPr id="7" name="Graphic 21">
            <a:extLst>
              <a:ext uri="{FF2B5EF4-FFF2-40B4-BE49-F238E27FC236}">
                <a16:creationId xmlns:a16="http://schemas.microsoft.com/office/drawing/2014/main" id="{93AD7807-4EE7-C3CC-32A7-17EE3E30C7C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8692417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4F2BBF-22E3-F4AA-F2F6-87B0DC16661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AD508E5-0F19-E25F-0128-ED4B8F6CDEB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7205AE63-C035-B782-A9C9-888F2B20763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C066431-F77A-C350-AFC3-BE91DC665A3B}"/>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F4DDB89F-D5A6-7A75-3092-759330141DE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2E39A03-6DB3-B6BA-7AAD-EDFDF1B5E8F2}"/>
              </a:ext>
            </a:extLst>
          </p:cNvPr>
          <p:cNvSpPr txBox="1"/>
          <p:nvPr/>
        </p:nvSpPr>
        <p:spPr>
          <a:xfrm>
            <a:off x="1675976" y="2514806"/>
            <a:ext cx="7275087" cy="1828386"/>
          </a:xfrm>
          <a:prstGeom prst="rect">
            <a:avLst/>
          </a:prstGeom>
          <a:noFill/>
        </p:spPr>
        <p:txBody>
          <a:bodyPr wrap="square" rtlCol="0">
            <a:spAutoFit/>
          </a:bodyPr>
          <a:lstStyle/>
          <a:p>
            <a:pPr marL="0" marR="0" algn="just">
              <a:lnSpc>
                <a:spcPct val="150000"/>
              </a:lnSpc>
              <a:spcAft>
                <a:spcPts val="600"/>
              </a:spcAft>
            </a:pPr>
            <a:r>
              <a:rPr lang="en-US" sz="4000" b="1" kern="100" dirty="0">
                <a:effectLst/>
                <a:latin typeface="Times New Roman" panose="02020603050405020304" pitchFamily="18" charset="0"/>
                <a:ea typeface="Aptos" panose="020B0004020202020204" pitchFamily="34" charset="0"/>
                <a:cs typeface="Arial" panose="020B0604020202020204" pitchFamily="34" charset="0"/>
              </a:rPr>
              <a:t>Reporting Diagnoses: ICD-9-CM Codes</a:t>
            </a:r>
            <a:endParaRPr lang="en-US" sz="3600" kern="100" dirty="0">
              <a:effectLst/>
              <a:latin typeface="Times New Roman" panose="02020603050405020304" pitchFamily="18" charset="0"/>
              <a:ea typeface="Aptos" panose="020B00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41601763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C323D5-14A8-5063-5F18-E90479B6FD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566C87-1509-6B1D-DC5B-6A2EE8F554E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4826E35B-721B-5A8E-B998-6AF96A682866}"/>
              </a:ext>
            </a:extLst>
          </p:cNvPr>
          <p:cNvSpPr txBox="1"/>
          <p:nvPr/>
        </p:nvSpPr>
        <p:spPr>
          <a:xfrm>
            <a:off x="2634554" y="935396"/>
            <a:ext cx="6778172" cy="5539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Reporting Diagnoses: ICD-9-CM Codes</a:t>
            </a:r>
          </a:p>
        </p:txBody>
      </p:sp>
      <p:sp>
        <p:nvSpPr>
          <p:cNvPr id="5" name="Rectangle 4">
            <a:extLst>
              <a:ext uri="{FF2B5EF4-FFF2-40B4-BE49-F238E27FC236}">
                <a16:creationId xmlns:a16="http://schemas.microsoft.com/office/drawing/2014/main" id="{F03E5116-5A10-CD1E-5276-8F48C040CC6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83A899F6-DD83-E823-F302-B93C31DD25A7}"/>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B8662B1-4378-02FC-4A20-99A3AFDA955D}"/>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09</a:t>
            </a:r>
          </a:p>
        </p:txBody>
      </p:sp>
      <p:sp>
        <p:nvSpPr>
          <p:cNvPr id="48" name="TextBox 47">
            <a:extLst>
              <a:ext uri="{FF2B5EF4-FFF2-40B4-BE49-F238E27FC236}">
                <a16:creationId xmlns:a16="http://schemas.microsoft.com/office/drawing/2014/main" id="{35CF8D4D-E950-BD14-5B84-AE0FBBF50B7D}"/>
              </a:ext>
            </a:extLst>
          </p:cNvPr>
          <p:cNvSpPr txBox="1"/>
          <p:nvPr/>
        </p:nvSpPr>
        <p:spPr>
          <a:xfrm>
            <a:off x="919748" y="2121491"/>
            <a:ext cx="10084050" cy="3975960"/>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300" kern="100" dirty="0">
                <a:latin typeface="Times New Roman" panose="02020603050405020304" pitchFamily="18" charset="0"/>
                <a:ea typeface="Aptos" panose="020B0004020202020204" pitchFamily="34" charset="0"/>
                <a:cs typeface="Arial" panose="020B0604020202020204" pitchFamily="34" charset="0"/>
              </a:rPr>
              <a:t>A </a:t>
            </a:r>
            <a:r>
              <a:rPr lang="en-US" sz="2300" kern="100" dirty="0">
                <a:solidFill>
                  <a:srgbClr val="0070C0"/>
                </a:solidFill>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maximum of four </a:t>
            </a:r>
            <a:r>
              <a:rPr lang="en-US" sz="2300" kern="100" dirty="0">
                <a:latin typeface="Times New Roman" panose="02020603050405020304" pitchFamily="18" charset="0"/>
                <a:ea typeface="Aptos" panose="020B0004020202020204" pitchFamily="34" charset="0"/>
                <a:cs typeface="Arial" panose="020B0604020202020204" pitchFamily="34" charset="0"/>
              </a:rPr>
              <a:t>ICD-9-CM codes may be entered on a single claim. </a:t>
            </a:r>
          </a:p>
          <a:p>
            <a:pPr marL="342900" indent="-342900" algn="just">
              <a:lnSpc>
                <a:spcPct val="150000"/>
              </a:lnSpc>
              <a:spcAft>
                <a:spcPts val="600"/>
              </a:spcAft>
              <a:buFont typeface="Arial" panose="020B0604020202020204" pitchFamily="34" charset="0"/>
              <a:buChar char="•"/>
            </a:pPr>
            <a:r>
              <a:rPr lang="en-US" sz="2300" kern="100" dirty="0">
                <a:latin typeface="Times New Roman" panose="02020603050405020304" pitchFamily="18" charset="0"/>
                <a:ea typeface="Aptos" panose="020B0004020202020204" pitchFamily="34" charset="0"/>
                <a:cs typeface="Arial" panose="020B0604020202020204" pitchFamily="34" charset="0"/>
              </a:rPr>
              <a:t>If more than four diagnoses are required to justify the procedures and/or services on a claim, generate additional claims. </a:t>
            </a:r>
          </a:p>
          <a:p>
            <a:pPr marL="342900" indent="-342900" algn="just">
              <a:lnSpc>
                <a:spcPct val="150000"/>
              </a:lnSpc>
              <a:spcAft>
                <a:spcPts val="600"/>
              </a:spcAft>
              <a:buFont typeface="Arial" panose="020B0604020202020204" pitchFamily="34" charset="0"/>
              <a:buChar char="•"/>
            </a:pPr>
            <a:r>
              <a:rPr lang="en-US" sz="2300" kern="100" dirty="0">
                <a:latin typeface="Times New Roman" panose="02020603050405020304" pitchFamily="18" charset="0"/>
                <a:ea typeface="Aptos" panose="020B0004020202020204" pitchFamily="34" charset="0"/>
                <a:cs typeface="Arial" panose="020B0604020202020204" pitchFamily="34" charset="0"/>
              </a:rPr>
              <a:t>In such cases, be sure that the diagnoses justify the medical necessity for performing the procedures/services reported on each claim. </a:t>
            </a:r>
          </a:p>
          <a:p>
            <a:pPr marL="342900" indent="-342900" algn="just">
              <a:lnSpc>
                <a:spcPct val="150000"/>
              </a:lnSpc>
              <a:spcAft>
                <a:spcPts val="600"/>
              </a:spcAft>
              <a:buFont typeface="Arial" panose="020B0604020202020204" pitchFamily="34" charset="0"/>
              <a:buChar char="•"/>
            </a:pPr>
            <a:r>
              <a:rPr lang="en-US" sz="2300" kern="100" dirty="0">
                <a:latin typeface="Times New Roman" panose="02020603050405020304" pitchFamily="18" charset="0"/>
                <a:ea typeface="Aptos" panose="020B0004020202020204" pitchFamily="34" charset="0"/>
                <a:cs typeface="Arial" panose="020B0604020202020204" pitchFamily="34" charset="0"/>
              </a:rPr>
              <a:t>Diagnoses must be documented in the patient’s record to validate medical necessity of procedures or services billed.</a:t>
            </a:r>
            <a:endParaRPr lang="en-US" sz="2300" kern="100" dirty="0">
              <a:latin typeface="Times New Roman" panose="02020603050405020304" pitchFamily="18" charset="0"/>
              <a:cs typeface="Arial" panose="020B0604020202020204" pitchFamily="34" charset="0"/>
            </a:endParaRPr>
          </a:p>
        </p:txBody>
      </p:sp>
      <p:pic>
        <p:nvPicPr>
          <p:cNvPr id="7" name="Graphic 21">
            <a:extLst>
              <a:ext uri="{FF2B5EF4-FFF2-40B4-BE49-F238E27FC236}">
                <a16:creationId xmlns:a16="http://schemas.microsoft.com/office/drawing/2014/main" id="{755448D2-160C-7AA1-83DF-A274A6F6FB1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4627950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E5A53C-BF11-EB41-EDC6-2ABC3B3B9D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BCE899-9637-2CA5-6C04-9FFA3AC7D2B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469A687-8B40-2C7A-4B80-D28D35F67244}"/>
              </a:ext>
            </a:extLst>
          </p:cNvPr>
          <p:cNvSpPr txBox="1"/>
          <p:nvPr/>
        </p:nvSpPr>
        <p:spPr>
          <a:xfrm>
            <a:off x="2685851" y="940350"/>
            <a:ext cx="6675577" cy="5539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Reporting Diagnoses: ICD-9-CM Codes</a:t>
            </a:r>
          </a:p>
        </p:txBody>
      </p:sp>
      <p:sp>
        <p:nvSpPr>
          <p:cNvPr id="5" name="Rectangle 4">
            <a:extLst>
              <a:ext uri="{FF2B5EF4-FFF2-40B4-BE49-F238E27FC236}">
                <a16:creationId xmlns:a16="http://schemas.microsoft.com/office/drawing/2014/main" id="{742F1DF9-DE47-FF62-CFD6-B030DE162CA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1A136793-FDEF-6033-C84C-5BB24D171A87}"/>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5A10D0F-D395-CB32-BED6-2EB4ECA4E4E0}"/>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09</a:t>
            </a:r>
          </a:p>
        </p:txBody>
      </p:sp>
      <p:sp>
        <p:nvSpPr>
          <p:cNvPr id="48" name="TextBox 47">
            <a:extLst>
              <a:ext uri="{FF2B5EF4-FFF2-40B4-BE49-F238E27FC236}">
                <a16:creationId xmlns:a16="http://schemas.microsoft.com/office/drawing/2014/main" id="{1336F574-F4A0-D1DB-5F79-861247794263}"/>
              </a:ext>
            </a:extLst>
          </p:cNvPr>
          <p:cNvSpPr txBox="1"/>
          <p:nvPr/>
        </p:nvSpPr>
        <p:spPr>
          <a:xfrm>
            <a:off x="919748" y="2121491"/>
            <a:ext cx="10084050" cy="3785908"/>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300" b="1" kern="100" dirty="0">
                <a:solidFill>
                  <a:srgbClr val="00B0F0"/>
                </a:solidFill>
                <a:latin typeface="Times New Roman" panose="02020603050405020304" pitchFamily="18" charset="0"/>
                <a:ea typeface="Aptos" panose="020B0004020202020204" pitchFamily="34" charset="0"/>
                <a:cs typeface="Arial" panose="020B0604020202020204" pitchFamily="34" charset="0"/>
              </a:rPr>
              <a:t>Sequencing Multiple Diagnoses:</a:t>
            </a:r>
          </a:p>
          <a:p>
            <a:pPr marL="342900" indent="-342900" algn="just">
              <a:lnSpc>
                <a:spcPct val="150000"/>
              </a:lnSpc>
              <a:spcAft>
                <a:spcPts val="600"/>
              </a:spcAft>
              <a:buFont typeface="Arial" panose="020B0604020202020204" pitchFamily="34" charset="0"/>
              <a:buChar char="•"/>
            </a:pPr>
            <a:r>
              <a:rPr lang="en-US" sz="2160" kern="100" dirty="0">
                <a:latin typeface="Times New Roman" panose="02020603050405020304" pitchFamily="18" charset="0"/>
                <a:cs typeface="Arial" panose="020B0604020202020204" pitchFamily="34" charset="0"/>
              </a:rPr>
              <a:t>The first-listed code reported is the major reason the patient was treated by the healthcare provider. </a:t>
            </a:r>
          </a:p>
          <a:p>
            <a:pPr marL="342900" indent="-342900" algn="just">
              <a:lnSpc>
                <a:spcPct val="150000"/>
              </a:lnSpc>
              <a:spcAft>
                <a:spcPts val="600"/>
              </a:spcAft>
              <a:buFont typeface="Arial" panose="020B0604020202020204" pitchFamily="34" charset="0"/>
              <a:buChar char="•"/>
            </a:pPr>
            <a:r>
              <a:rPr lang="en-US" sz="2160" kern="100" dirty="0">
                <a:latin typeface="Times New Roman" panose="02020603050405020304" pitchFamily="18" charset="0"/>
                <a:cs typeface="Arial" panose="020B0604020202020204" pitchFamily="34" charset="0"/>
              </a:rPr>
              <a:t>Secondary diagnoses codes are entered in numbers 2 through 4 and should be included on the claim only if they are necessary to justify procedures/services reported. </a:t>
            </a:r>
          </a:p>
          <a:p>
            <a:pPr marL="342900" indent="-342900" algn="just">
              <a:lnSpc>
                <a:spcPct val="150000"/>
              </a:lnSpc>
              <a:spcAft>
                <a:spcPts val="600"/>
              </a:spcAft>
              <a:buFont typeface="Arial" panose="020B0604020202020204" pitchFamily="34" charset="0"/>
              <a:buChar char="•"/>
            </a:pPr>
            <a:r>
              <a:rPr lang="en-US" sz="2160" kern="100" dirty="0">
                <a:latin typeface="Times New Roman" panose="02020603050405020304" pitchFamily="18" charset="0"/>
                <a:cs typeface="Arial" panose="020B0604020202020204" pitchFamily="34" charset="0"/>
              </a:rPr>
              <a:t>Do not enter any diagnoses stated in the patient record that were not treated or medically managed during the encounter.</a:t>
            </a:r>
          </a:p>
        </p:txBody>
      </p:sp>
      <p:pic>
        <p:nvPicPr>
          <p:cNvPr id="7" name="Graphic 21">
            <a:extLst>
              <a:ext uri="{FF2B5EF4-FFF2-40B4-BE49-F238E27FC236}">
                <a16:creationId xmlns:a16="http://schemas.microsoft.com/office/drawing/2014/main" id="{33627CCD-C01C-0E21-62AD-23772E1857D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5470462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92DFE8-1A49-6524-E2A6-027BA4EE69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CFC755-23F9-C37E-D315-198D72C23AC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7F80788F-7EC5-DC24-8560-00C257DFC514}"/>
              </a:ext>
            </a:extLst>
          </p:cNvPr>
          <p:cNvSpPr txBox="1"/>
          <p:nvPr/>
        </p:nvSpPr>
        <p:spPr>
          <a:xfrm>
            <a:off x="2685851" y="940350"/>
            <a:ext cx="6675577" cy="5539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Reporting Diagnoses: ICD-9-CM Codes</a:t>
            </a:r>
          </a:p>
        </p:txBody>
      </p:sp>
      <p:sp>
        <p:nvSpPr>
          <p:cNvPr id="5" name="Rectangle 4">
            <a:extLst>
              <a:ext uri="{FF2B5EF4-FFF2-40B4-BE49-F238E27FC236}">
                <a16:creationId xmlns:a16="http://schemas.microsoft.com/office/drawing/2014/main" id="{F156DF41-8456-21C3-B573-0D241D2BB0F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8FD74157-5802-C786-7F1F-EA9F7E18D2C6}"/>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767E442-DAAC-756B-F9CE-112C280850DE}"/>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09</a:t>
            </a:r>
          </a:p>
        </p:txBody>
      </p:sp>
      <p:sp>
        <p:nvSpPr>
          <p:cNvPr id="48" name="TextBox 47">
            <a:extLst>
              <a:ext uri="{FF2B5EF4-FFF2-40B4-BE49-F238E27FC236}">
                <a16:creationId xmlns:a16="http://schemas.microsoft.com/office/drawing/2014/main" id="{158C03EE-1EE4-5C93-262C-599C4B8CB001}"/>
              </a:ext>
            </a:extLst>
          </p:cNvPr>
          <p:cNvSpPr txBox="1"/>
          <p:nvPr/>
        </p:nvSpPr>
        <p:spPr>
          <a:xfrm>
            <a:off x="762000" y="1951893"/>
            <a:ext cx="10084050" cy="4371197"/>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400" b="1" kern="100" dirty="0">
                <a:solidFill>
                  <a:srgbClr val="00B0F0"/>
                </a:solidFill>
                <a:latin typeface="Times New Roman" panose="02020603050405020304" pitchFamily="18" charset="0"/>
                <a:cs typeface="Arial" panose="020B0604020202020204" pitchFamily="34" charset="0"/>
              </a:rPr>
              <a:t>Accurate Coding</a:t>
            </a:r>
          </a:p>
          <a:p>
            <a:pPr marL="342900" indent="-342900" algn="just">
              <a:lnSpc>
                <a:spcPct val="150000"/>
              </a:lnSpc>
              <a:spcAft>
                <a:spcPts val="600"/>
              </a:spcAft>
              <a:buFont typeface="Arial" panose="020B0604020202020204" pitchFamily="34" charset="0"/>
              <a:buChar char="•"/>
            </a:pPr>
            <a:r>
              <a:rPr lang="en-US" sz="2100" kern="100" dirty="0">
                <a:latin typeface="Times New Roman" panose="02020603050405020304" pitchFamily="18" charset="0"/>
                <a:ea typeface="Aptos" panose="020B0004020202020204" pitchFamily="34" charset="0"/>
                <a:cs typeface="Arial" panose="020B0604020202020204" pitchFamily="34" charset="0"/>
              </a:rPr>
              <a:t>For physician office and outpatient claims processing, never report a code for diagnoses that include such terms as “rule out,” “suspicious for,” “probable,” “ruled out,” “possible,” or “questionable.” </a:t>
            </a:r>
          </a:p>
          <a:p>
            <a:pPr marL="342900" indent="-342900" algn="just">
              <a:lnSpc>
                <a:spcPct val="150000"/>
              </a:lnSpc>
              <a:spcAft>
                <a:spcPts val="600"/>
              </a:spcAft>
              <a:buFont typeface="Arial" panose="020B0604020202020204" pitchFamily="34" charset="0"/>
              <a:buChar char="•"/>
            </a:pPr>
            <a:r>
              <a:rPr lang="en-US" sz="2100" kern="100" dirty="0">
                <a:latin typeface="Times New Roman" panose="02020603050405020304" pitchFamily="18" charset="0"/>
                <a:ea typeface="Aptos" panose="020B0004020202020204" pitchFamily="34" charset="0"/>
                <a:cs typeface="Arial" panose="020B0604020202020204" pitchFamily="34" charset="0"/>
              </a:rPr>
              <a:t>Code either the patient’s symptoms or complaints, or do not complete this block until a definitive diagnosis is determined. </a:t>
            </a:r>
          </a:p>
          <a:p>
            <a:pPr marL="342900" indent="-342900" algn="just">
              <a:lnSpc>
                <a:spcPct val="150000"/>
              </a:lnSpc>
              <a:spcAft>
                <a:spcPts val="600"/>
              </a:spcAft>
              <a:buFont typeface="Arial" panose="020B0604020202020204" pitchFamily="34" charset="0"/>
              <a:buChar char="•"/>
            </a:pPr>
            <a:r>
              <a:rPr lang="en-US" sz="2100" kern="100" dirty="0">
                <a:latin typeface="Times New Roman" panose="02020603050405020304" pitchFamily="18" charset="0"/>
                <a:ea typeface="Aptos" panose="020B0004020202020204" pitchFamily="34" charset="0"/>
                <a:cs typeface="Arial" panose="020B0604020202020204" pitchFamily="34" charset="0"/>
              </a:rPr>
              <a:t>Be sure all diagnosis codes are reported to the highest degree of specificity known at the time of the treatment.</a:t>
            </a:r>
          </a:p>
        </p:txBody>
      </p:sp>
      <p:pic>
        <p:nvPicPr>
          <p:cNvPr id="7" name="Graphic 21">
            <a:extLst>
              <a:ext uri="{FF2B5EF4-FFF2-40B4-BE49-F238E27FC236}">
                <a16:creationId xmlns:a16="http://schemas.microsoft.com/office/drawing/2014/main" id="{E42699FB-784F-2B0E-B1AF-F3AE5687951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7424322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EA2C10-1EEC-85E1-91F4-2D15EC40CA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C27609-2746-0219-4AE1-C81B5B1627E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B0FCD09-AE87-6C1F-4969-EC05FD4F0DFB}"/>
              </a:ext>
            </a:extLst>
          </p:cNvPr>
          <p:cNvSpPr txBox="1"/>
          <p:nvPr/>
        </p:nvSpPr>
        <p:spPr>
          <a:xfrm>
            <a:off x="2685851" y="940350"/>
            <a:ext cx="6675577" cy="5539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Reporting Diagnoses: ICD-9-CM Codes</a:t>
            </a:r>
          </a:p>
        </p:txBody>
      </p:sp>
      <p:sp>
        <p:nvSpPr>
          <p:cNvPr id="5" name="Rectangle 4">
            <a:extLst>
              <a:ext uri="{FF2B5EF4-FFF2-40B4-BE49-F238E27FC236}">
                <a16:creationId xmlns:a16="http://schemas.microsoft.com/office/drawing/2014/main" id="{1BA247A5-FF68-3583-44CE-80CE8FA7C6D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9286A1CF-855C-CAEB-F147-B4F6713D5021}"/>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9BBF0B8-8398-81DD-9987-1D3EAA2CFD77}"/>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09</a:t>
            </a:r>
          </a:p>
        </p:txBody>
      </p:sp>
      <p:sp>
        <p:nvSpPr>
          <p:cNvPr id="48" name="TextBox 47">
            <a:extLst>
              <a:ext uri="{FF2B5EF4-FFF2-40B4-BE49-F238E27FC236}">
                <a16:creationId xmlns:a16="http://schemas.microsoft.com/office/drawing/2014/main" id="{73AB0133-F4E8-BEA2-56C4-CB7C508624BA}"/>
              </a:ext>
            </a:extLst>
          </p:cNvPr>
          <p:cNvSpPr txBox="1"/>
          <p:nvPr/>
        </p:nvSpPr>
        <p:spPr>
          <a:xfrm>
            <a:off x="919748" y="2121491"/>
            <a:ext cx="10084050" cy="3323474"/>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800" b="1" kern="100" dirty="0">
                <a:solidFill>
                  <a:srgbClr val="F58221"/>
                </a:solidFill>
                <a:latin typeface="Times New Roman" panose="02020603050405020304" pitchFamily="18" charset="0"/>
                <a:ea typeface="Aptos" panose="020B0004020202020204" pitchFamily="34" charset="0"/>
                <a:cs typeface="Arial" panose="020B0604020202020204" pitchFamily="34" charset="0"/>
              </a:rPr>
              <a:t>NOTE:</a:t>
            </a:r>
            <a:r>
              <a:rPr lang="en-US" sz="2800" kern="100" dirty="0">
                <a:latin typeface="Times New Roman" panose="02020603050405020304" pitchFamily="18" charset="0"/>
                <a:ea typeface="Aptos" panose="020B0004020202020204" pitchFamily="34" charset="0"/>
                <a:cs typeface="Arial" panose="020B0604020202020204" pitchFamily="34" charset="0"/>
              </a:rPr>
              <a:t> Coders should be aware that some chronic conditions always affect patient care because they require medical management and should, therefore, be coded and reported on the CMS-1500 claim. </a:t>
            </a:r>
          </a:p>
          <a:p>
            <a:pPr marL="342900" indent="-342900" algn="just">
              <a:lnSpc>
                <a:spcPct val="150000"/>
              </a:lnSpc>
              <a:spcAft>
                <a:spcPts val="600"/>
              </a:spcAft>
              <a:buFont typeface="Arial" panose="020B0604020202020204" pitchFamily="34" charset="0"/>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Examples include diabetes mellitus and hypertension.</a:t>
            </a:r>
            <a:endParaRPr lang="en-US" sz="2800" kern="100" dirty="0">
              <a:latin typeface="Times New Roman" panose="02020603050405020304" pitchFamily="18" charset="0"/>
              <a:cs typeface="Arial" panose="020B0604020202020204" pitchFamily="34" charset="0"/>
            </a:endParaRPr>
          </a:p>
        </p:txBody>
      </p:sp>
      <p:pic>
        <p:nvPicPr>
          <p:cNvPr id="7" name="Graphic 21">
            <a:extLst>
              <a:ext uri="{FF2B5EF4-FFF2-40B4-BE49-F238E27FC236}">
                <a16:creationId xmlns:a16="http://schemas.microsoft.com/office/drawing/2014/main" id="{97DA10C6-CD46-D2A7-E2BD-AD974E6E398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4126985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AF5847-1F77-17D7-57A6-F2805D53143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2DDA56E-8E91-8FFE-4B3D-1C95B466563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018D592-88F8-A7D3-7B04-BA22E21B8DE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BE6E136-D550-13D7-CB5D-2DE8D256CF82}"/>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6817E4CC-753F-8585-CBD6-94515741174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AA6510FC-BAD1-92AF-7138-199A9CFB5069}"/>
              </a:ext>
            </a:extLst>
          </p:cNvPr>
          <p:cNvSpPr txBox="1"/>
          <p:nvPr/>
        </p:nvSpPr>
        <p:spPr>
          <a:xfrm>
            <a:off x="1909200" y="2427987"/>
            <a:ext cx="7275087" cy="2002023"/>
          </a:xfrm>
          <a:prstGeom prst="rect">
            <a:avLst/>
          </a:prstGeom>
          <a:noFill/>
        </p:spPr>
        <p:txBody>
          <a:bodyPr wrap="square" rtlCol="0">
            <a:spAutoFit/>
          </a:bodyPr>
          <a:lstStyle/>
          <a:p>
            <a:pPr marL="0" marR="0" algn="just">
              <a:lnSpc>
                <a:spcPct val="150000"/>
              </a:lnSpc>
              <a:spcAft>
                <a:spcPts val="600"/>
              </a:spcAft>
            </a:pPr>
            <a:r>
              <a:rPr lang="en-US" sz="4400" b="1" kern="100" dirty="0">
                <a:effectLst/>
                <a:latin typeface="Times New Roman" panose="02020603050405020304" pitchFamily="18" charset="0"/>
                <a:ea typeface="Aptos" panose="020B0004020202020204" pitchFamily="34" charset="0"/>
                <a:cs typeface="Arial" panose="020B0604020202020204" pitchFamily="34" charset="0"/>
              </a:rPr>
              <a:t>Reporting Procedures and Services: CPT Codes</a:t>
            </a:r>
            <a:endParaRPr lang="en-US" sz="4000" kern="100" dirty="0">
              <a:effectLst/>
              <a:latin typeface="Times New Roman" panose="02020603050405020304" pitchFamily="18" charset="0"/>
              <a:ea typeface="Aptos" panose="020B00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4674293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B2B998-8287-9346-8BC5-B9189D6B51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E8A6315-FD28-3942-7345-753CFF01AC3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4A3DBB59-DF3A-C734-8364-55D607FDC52F}"/>
              </a:ext>
            </a:extLst>
          </p:cNvPr>
          <p:cNvSpPr txBox="1"/>
          <p:nvPr/>
        </p:nvSpPr>
        <p:spPr>
          <a:xfrm>
            <a:off x="2516041" y="992181"/>
            <a:ext cx="744610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Reporting Procedures and Services: CPT Codes</a:t>
            </a:r>
          </a:p>
        </p:txBody>
      </p:sp>
      <p:sp>
        <p:nvSpPr>
          <p:cNvPr id="5" name="Rectangle 4">
            <a:extLst>
              <a:ext uri="{FF2B5EF4-FFF2-40B4-BE49-F238E27FC236}">
                <a16:creationId xmlns:a16="http://schemas.microsoft.com/office/drawing/2014/main" id="{DFD149BD-928B-7908-A691-09E2D2B71E1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C4235B9-40D7-F75A-2F3A-14A3BB166113}"/>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F9A4FEC-419C-0CC2-7F09-3126CDCA4490}"/>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09</a:t>
            </a:r>
          </a:p>
        </p:txBody>
      </p:sp>
      <p:sp>
        <p:nvSpPr>
          <p:cNvPr id="48" name="TextBox 47">
            <a:extLst>
              <a:ext uri="{FF2B5EF4-FFF2-40B4-BE49-F238E27FC236}">
                <a16:creationId xmlns:a16="http://schemas.microsoft.com/office/drawing/2014/main" id="{EC16CBC9-8B4B-D643-E421-FF1F95DED942}"/>
              </a:ext>
            </a:extLst>
          </p:cNvPr>
          <p:cNvSpPr txBox="1"/>
          <p:nvPr/>
        </p:nvSpPr>
        <p:spPr>
          <a:xfrm>
            <a:off x="919748" y="2121491"/>
            <a:ext cx="10084050" cy="3571747"/>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450" kern="100" dirty="0">
                <a:latin typeface="Times New Roman" panose="02020603050405020304" pitchFamily="18" charset="0"/>
                <a:ea typeface="Aptos" panose="020B0004020202020204" pitchFamily="34" charset="0"/>
                <a:cs typeface="Arial" panose="020B0604020202020204" pitchFamily="34" charset="0"/>
              </a:rPr>
              <a:t>All payers require entry of a date of service and place of service (POS) code on the claim.</a:t>
            </a:r>
          </a:p>
          <a:p>
            <a:pPr marL="342900" indent="-342900" algn="just">
              <a:lnSpc>
                <a:spcPct val="150000"/>
              </a:lnSpc>
              <a:spcAft>
                <a:spcPts val="600"/>
              </a:spcAft>
              <a:buFont typeface="Arial" panose="020B0604020202020204" pitchFamily="34" charset="0"/>
              <a:buChar char="•"/>
            </a:pPr>
            <a:r>
              <a:rPr lang="en-US" sz="2450" kern="100" dirty="0">
                <a:latin typeface="Times New Roman" panose="02020603050405020304" pitchFamily="18" charset="0"/>
                <a:ea typeface="Aptos" panose="020B0004020202020204" pitchFamily="34" charset="0"/>
                <a:cs typeface="Arial" panose="020B0604020202020204" pitchFamily="34" charset="0"/>
              </a:rPr>
              <a:t>A </a:t>
            </a:r>
            <a:r>
              <a:rPr lang="en-US" sz="245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maximum of six</a:t>
            </a:r>
            <a:r>
              <a:rPr lang="en-US" sz="2450" kern="100" dirty="0">
                <a:latin typeface="Times New Roman" panose="02020603050405020304" pitchFamily="18" charset="0"/>
                <a:ea typeface="Aptos" panose="020B0004020202020204" pitchFamily="34" charset="0"/>
                <a:cs typeface="Arial" panose="020B0604020202020204" pitchFamily="34" charset="0"/>
              </a:rPr>
              <a:t> procedures and/or services may be reported on one claim. If the reporting of additional procedure and/or service codes is necessary, generate additional CMS-1500 claim(s).</a:t>
            </a:r>
          </a:p>
          <a:p>
            <a:pPr marL="342900" indent="-342900" algn="just">
              <a:lnSpc>
                <a:spcPct val="150000"/>
              </a:lnSpc>
              <a:spcAft>
                <a:spcPts val="600"/>
              </a:spcAft>
              <a:buFont typeface="Arial" panose="020B0604020202020204" pitchFamily="34" charset="0"/>
              <a:buChar char="•"/>
            </a:pPr>
            <a:r>
              <a:rPr lang="en-US" sz="2450" b="1" kern="100" dirty="0">
                <a:solidFill>
                  <a:srgbClr val="F58221"/>
                </a:solidFill>
                <a:latin typeface="Times New Roman" panose="02020603050405020304" pitchFamily="18" charset="0"/>
                <a:ea typeface="Aptos" panose="020B0004020202020204" pitchFamily="34" charset="0"/>
                <a:cs typeface="Arial" panose="020B0604020202020204" pitchFamily="34" charset="0"/>
              </a:rPr>
              <a:t>NOTE:</a:t>
            </a:r>
            <a:r>
              <a:rPr lang="en-US" sz="2450" b="1" kern="100" dirty="0">
                <a:latin typeface="Times New Roman" panose="02020603050405020304" pitchFamily="18" charset="0"/>
                <a:ea typeface="Aptos" panose="020B0004020202020204" pitchFamily="34" charset="0"/>
                <a:cs typeface="Arial" panose="020B0604020202020204" pitchFamily="34" charset="0"/>
              </a:rPr>
              <a:t> </a:t>
            </a:r>
            <a:r>
              <a:rPr lang="en-US" sz="2450" kern="100" dirty="0">
                <a:latin typeface="Times New Roman" panose="02020603050405020304" pitchFamily="18" charset="0"/>
                <a:ea typeface="Aptos" panose="020B0004020202020204" pitchFamily="34" charset="0"/>
                <a:cs typeface="Arial" panose="020B0604020202020204" pitchFamily="34" charset="0"/>
              </a:rPr>
              <a:t>Do not report procedure and/or service codes if no fee was charged.</a:t>
            </a:r>
          </a:p>
        </p:txBody>
      </p:sp>
      <p:pic>
        <p:nvPicPr>
          <p:cNvPr id="7" name="Graphic 21">
            <a:extLst>
              <a:ext uri="{FF2B5EF4-FFF2-40B4-BE49-F238E27FC236}">
                <a16:creationId xmlns:a16="http://schemas.microsoft.com/office/drawing/2014/main" id="{80A561A1-A097-96B9-1655-B25AC37FCAC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4497277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CBFCC8-DC84-CA3A-A371-78BF9795CA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F43D924-0622-4FE5-58BB-6CEB26CB198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C56B17E-2F40-5659-944B-8D980BB46C68}"/>
              </a:ext>
            </a:extLst>
          </p:cNvPr>
          <p:cNvSpPr txBox="1"/>
          <p:nvPr/>
        </p:nvSpPr>
        <p:spPr>
          <a:xfrm>
            <a:off x="2516041" y="992181"/>
            <a:ext cx="744610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Reporting Procedures and Services: CPT Codes</a:t>
            </a:r>
          </a:p>
        </p:txBody>
      </p:sp>
      <p:sp>
        <p:nvSpPr>
          <p:cNvPr id="5" name="Rectangle 4">
            <a:extLst>
              <a:ext uri="{FF2B5EF4-FFF2-40B4-BE49-F238E27FC236}">
                <a16:creationId xmlns:a16="http://schemas.microsoft.com/office/drawing/2014/main" id="{2BEE2A53-6227-C34D-8B9F-BE1F5E60B3F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14583479-43DA-3943-F2D1-EB64BFD47BCD}"/>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F2EC348-C746-54B1-D37C-141A2E906BCB}"/>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09</a:t>
            </a:r>
          </a:p>
        </p:txBody>
      </p:sp>
      <p:sp>
        <p:nvSpPr>
          <p:cNvPr id="48" name="TextBox 47">
            <a:extLst>
              <a:ext uri="{FF2B5EF4-FFF2-40B4-BE49-F238E27FC236}">
                <a16:creationId xmlns:a16="http://schemas.microsoft.com/office/drawing/2014/main" id="{A2852AF7-453B-2C59-3769-A098CF6C3F02}"/>
              </a:ext>
            </a:extLst>
          </p:cNvPr>
          <p:cNvSpPr txBox="1"/>
          <p:nvPr/>
        </p:nvSpPr>
        <p:spPr>
          <a:xfrm>
            <a:off x="919748" y="2121491"/>
            <a:ext cx="10084050" cy="3969805"/>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700" kern="100" dirty="0">
                <a:latin typeface="Times New Roman" panose="02020603050405020304" pitchFamily="18" charset="0"/>
                <a:ea typeface="Aptos" panose="020B0004020202020204" pitchFamily="34" charset="0"/>
                <a:cs typeface="Arial" panose="020B0604020202020204" pitchFamily="34" charset="0"/>
              </a:rPr>
              <a:t>When reporting more than one code on a CMS-1500 claim, enter the code with the highest fee, and then enter additional codes in descending order of charges.</a:t>
            </a:r>
          </a:p>
          <a:p>
            <a:pPr marL="342900" indent="-342900" algn="just">
              <a:lnSpc>
                <a:spcPct val="150000"/>
              </a:lnSpc>
              <a:spcAft>
                <a:spcPts val="600"/>
              </a:spcAft>
              <a:buFont typeface="Arial" panose="020B0604020202020204" pitchFamily="34" charset="0"/>
              <a:buChar char="•"/>
            </a:pPr>
            <a:r>
              <a:rPr lang="en-US" sz="2700" kern="100" dirty="0">
                <a:latin typeface="Times New Roman" panose="02020603050405020304" pitchFamily="18" charset="0"/>
                <a:ea typeface="Aptos" panose="020B0004020202020204" pitchFamily="34" charset="0"/>
                <a:cs typeface="Arial" panose="020B0604020202020204" pitchFamily="34" charset="0"/>
              </a:rPr>
              <a:t>Multiple procedures: Enter the procedure code that will be reimbursed highest first, and then enter secondary procedure codes in descending order of charges.</a:t>
            </a:r>
          </a:p>
        </p:txBody>
      </p:sp>
      <p:pic>
        <p:nvPicPr>
          <p:cNvPr id="7" name="Graphic 21">
            <a:extLst>
              <a:ext uri="{FF2B5EF4-FFF2-40B4-BE49-F238E27FC236}">
                <a16:creationId xmlns:a16="http://schemas.microsoft.com/office/drawing/2014/main" id="{7FE2E5AF-CF46-1AC8-3C88-FB64E9F3850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0160306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447611-3058-16E8-3B88-AEDA2CF81C3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4DA8BD3-6867-2022-83B1-BED9EAA43C3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3653723-0775-B98A-4358-0DD1BD8F49B6}"/>
              </a:ext>
            </a:extLst>
          </p:cNvPr>
          <p:cNvSpPr txBox="1"/>
          <p:nvPr/>
        </p:nvSpPr>
        <p:spPr>
          <a:xfrm>
            <a:off x="2516041" y="992181"/>
            <a:ext cx="744610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Processing Secondary Claims</a:t>
            </a:r>
          </a:p>
        </p:txBody>
      </p:sp>
      <p:sp>
        <p:nvSpPr>
          <p:cNvPr id="5" name="Rectangle 4">
            <a:extLst>
              <a:ext uri="{FF2B5EF4-FFF2-40B4-BE49-F238E27FC236}">
                <a16:creationId xmlns:a16="http://schemas.microsoft.com/office/drawing/2014/main" id="{84929F1E-F19B-9BD3-3DB1-AD9AE31EFB9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650E586B-44F1-C85B-6FA0-1A5AB1816A67}"/>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0C9882F-3D8B-E9A7-C79C-7FE51AC9E34C}"/>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09</a:t>
            </a:r>
          </a:p>
        </p:txBody>
      </p:sp>
      <p:sp>
        <p:nvSpPr>
          <p:cNvPr id="48" name="TextBox 47">
            <a:extLst>
              <a:ext uri="{FF2B5EF4-FFF2-40B4-BE49-F238E27FC236}">
                <a16:creationId xmlns:a16="http://schemas.microsoft.com/office/drawing/2014/main" id="{1DBC198B-5422-408C-E9A7-733F078DCC96}"/>
              </a:ext>
            </a:extLst>
          </p:cNvPr>
          <p:cNvSpPr txBox="1"/>
          <p:nvPr/>
        </p:nvSpPr>
        <p:spPr>
          <a:xfrm>
            <a:off x="919748" y="2121491"/>
            <a:ext cx="10084050" cy="3969805"/>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700" kern="100" dirty="0">
                <a:latin typeface="Times New Roman" panose="02020603050405020304" pitchFamily="18" charset="0"/>
                <a:ea typeface="Aptos" panose="020B0004020202020204" pitchFamily="34" charset="0"/>
                <a:cs typeface="Arial" panose="020B0604020202020204" pitchFamily="34" charset="0"/>
              </a:rPr>
              <a:t>The secondary insurance claim is filed only after the remittance advice generated as a result of processing the primary claim has been received by the medical practice. </a:t>
            </a:r>
          </a:p>
          <a:p>
            <a:pPr marL="342900" indent="-342900" algn="just">
              <a:lnSpc>
                <a:spcPct val="150000"/>
              </a:lnSpc>
              <a:spcAft>
                <a:spcPts val="600"/>
              </a:spcAft>
              <a:buFont typeface="Arial" panose="020B0604020202020204" pitchFamily="34" charset="0"/>
              <a:buChar char="•"/>
            </a:pPr>
            <a:r>
              <a:rPr lang="en-US" sz="2700" kern="100" dirty="0">
                <a:latin typeface="Times New Roman" panose="02020603050405020304" pitchFamily="18" charset="0"/>
                <a:ea typeface="Aptos" panose="020B0004020202020204" pitchFamily="34" charset="0"/>
                <a:cs typeface="Arial" panose="020B0604020202020204" pitchFamily="34" charset="0"/>
              </a:rPr>
              <a:t>As a general rule, the secondary claim cannot be filed electronically because the remittance advice must be attached to the claim sent to the secondary payer.</a:t>
            </a:r>
            <a:endParaRPr lang="en-US" sz="2700" kern="100" dirty="0">
              <a:latin typeface="Times New Roman" panose="02020603050405020304" pitchFamily="18" charset="0"/>
              <a:cs typeface="Arial" panose="020B0604020202020204" pitchFamily="34" charset="0"/>
            </a:endParaRPr>
          </a:p>
        </p:txBody>
      </p:sp>
      <p:pic>
        <p:nvPicPr>
          <p:cNvPr id="7" name="Graphic 21">
            <a:extLst>
              <a:ext uri="{FF2B5EF4-FFF2-40B4-BE49-F238E27FC236}">
                <a16:creationId xmlns:a16="http://schemas.microsoft.com/office/drawing/2014/main" id="{9A2D1C04-2449-6504-5BB6-5B61F55BA38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8172144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5A0DF1-09F7-D10A-5635-060CFE175A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93AA6D2-EDBC-117E-2AD1-D994EE35E94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5450148-A85A-0BC5-5D31-DA0C1154A959}"/>
              </a:ext>
            </a:extLst>
          </p:cNvPr>
          <p:cNvSpPr txBox="1"/>
          <p:nvPr/>
        </p:nvSpPr>
        <p:spPr>
          <a:xfrm>
            <a:off x="2516041" y="992181"/>
            <a:ext cx="744610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Processing Secondary Claims</a:t>
            </a:r>
          </a:p>
        </p:txBody>
      </p:sp>
      <p:sp>
        <p:nvSpPr>
          <p:cNvPr id="5" name="Rectangle 4">
            <a:extLst>
              <a:ext uri="{FF2B5EF4-FFF2-40B4-BE49-F238E27FC236}">
                <a16:creationId xmlns:a16="http://schemas.microsoft.com/office/drawing/2014/main" id="{3B521D4D-4884-6DB9-9D49-32815A08184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334C947E-6B46-6EF0-00DE-3C0AD5EAB1F8}"/>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A582AE7-3794-3A93-6D09-EB5B65D98840}"/>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09</a:t>
            </a:r>
          </a:p>
        </p:txBody>
      </p:sp>
      <p:sp>
        <p:nvSpPr>
          <p:cNvPr id="48" name="TextBox 47">
            <a:extLst>
              <a:ext uri="{FF2B5EF4-FFF2-40B4-BE49-F238E27FC236}">
                <a16:creationId xmlns:a16="http://schemas.microsoft.com/office/drawing/2014/main" id="{48A960E6-0EB4-1F91-DEE0-8BB36D593AEF}"/>
              </a:ext>
            </a:extLst>
          </p:cNvPr>
          <p:cNvSpPr txBox="1"/>
          <p:nvPr/>
        </p:nvSpPr>
        <p:spPr>
          <a:xfrm>
            <a:off x="919748" y="2121491"/>
            <a:ext cx="10084050" cy="3323474"/>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Multiple claims are generated when the patient is covered by multiple insurance policies with different companies (e.g., Aetna and United Healthcare). </a:t>
            </a:r>
          </a:p>
          <a:p>
            <a:pPr marL="342900" indent="-342900" algn="just">
              <a:lnSpc>
                <a:spcPct val="150000"/>
              </a:lnSpc>
              <a:spcAft>
                <a:spcPts val="600"/>
              </a:spcAft>
              <a:buFont typeface="Arial" panose="020B0604020202020204" pitchFamily="34" charset="0"/>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For example, if the patient has both primary and secondary insurance with different payers, two claims are generated.</a:t>
            </a:r>
            <a:endParaRPr lang="en-US" sz="2800" kern="100" dirty="0">
              <a:latin typeface="Times New Roman" panose="02020603050405020304" pitchFamily="18" charset="0"/>
              <a:cs typeface="Arial" panose="020B0604020202020204" pitchFamily="34" charset="0"/>
            </a:endParaRPr>
          </a:p>
        </p:txBody>
      </p:sp>
      <p:pic>
        <p:nvPicPr>
          <p:cNvPr id="7" name="Graphic 21">
            <a:extLst>
              <a:ext uri="{FF2B5EF4-FFF2-40B4-BE49-F238E27FC236}">
                <a16:creationId xmlns:a16="http://schemas.microsoft.com/office/drawing/2014/main" id="{1C6CADB5-F3CC-B8AC-9C93-D97B93FC7A8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766191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D56E67-7707-E1ED-633B-DD8EC5BC17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DF0F9C0-700D-15B2-26D2-A925AFEDB86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BD345DA2-5E1E-E03A-B8C8-303110497A3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EE56DB5-160C-5581-DEDF-EB72081AA40C}"/>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E9B68313-BA67-AF15-490C-9CC354C8BF0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4ABB664C-CDA4-AB33-E29B-2B9BEF5870FB}"/>
              </a:ext>
            </a:extLst>
          </p:cNvPr>
          <p:cNvSpPr txBox="1"/>
          <p:nvPr/>
        </p:nvSpPr>
        <p:spPr>
          <a:xfrm>
            <a:off x="2205605" y="2712328"/>
            <a:ext cx="7275087" cy="2175596"/>
          </a:xfrm>
          <a:prstGeom prst="rect">
            <a:avLst/>
          </a:prstGeom>
          <a:noFill/>
        </p:spPr>
        <p:txBody>
          <a:bodyPr wrap="square" rtlCol="0">
            <a:spAutoFit/>
          </a:bodyPr>
          <a:lstStyle/>
          <a:p>
            <a:pPr marL="0" marR="0" algn="ctr">
              <a:lnSpc>
                <a:spcPct val="150000"/>
              </a:lnSpc>
              <a:spcAft>
                <a:spcPts val="600"/>
              </a:spcAft>
            </a:pPr>
            <a:r>
              <a:rPr lang="en-US" sz="4800" b="1" kern="100" dirty="0">
                <a:effectLst/>
                <a:latin typeface="Times New Roman" panose="02020603050405020304" pitchFamily="18" charset="0"/>
                <a:ea typeface="Aptos" panose="020B0004020202020204" pitchFamily="34" charset="0"/>
                <a:cs typeface="Arial" panose="020B0604020202020204" pitchFamily="34" charset="0"/>
              </a:rPr>
              <a:t>Final Steps in Processing Claims</a:t>
            </a:r>
            <a:endParaRPr lang="en-US" sz="4400" kern="100" dirty="0">
              <a:effectLst/>
              <a:latin typeface="Times New Roman" panose="02020603050405020304" pitchFamily="18" charset="0"/>
              <a:ea typeface="Aptos" panose="020B00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31981213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E954FD-9DAA-EA1A-D549-57BF48E311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EC1730-DFC1-6004-CCE1-7DEAFE2EAD4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5FA054F-DAF7-7071-D6C7-63C2D38EAC43}"/>
              </a:ext>
            </a:extLst>
          </p:cNvPr>
          <p:cNvSpPr txBox="1"/>
          <p:nvPr/>
        </p:nvSpPr>
        <p:spPr>
          <a:xfrm>
            <a:off x="2516041" y="992181"/>
            <a:ext cx="744610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Final Steps in Processing Claims</a:t>
            </a:r>
          </a:p>
        </p:txBody>
      </p:sp>
      <p:sp>
        <p:nvSpPr>
          <p:cNvPr id="5" name="Rectangle 4">
            <a:extLst>
              <a:ext uri="{FF2B5EF4-FFF2-40B4-BE49-F238E27FC236}">
                <a16:creationId xmlns:a16="http://schemas.microsoft.com/office/drawing/2014/main" id="{8A9570A2-97EF-137E-22CA-F77C114907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C20E7909-3FD6-864E-20A8-B140777D1FED}"/>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AC15715-F664-B9C9-07E3-51B43EC286CB}"/>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09</a:t>
            </a:r>
          </a:p>
        </p:txBody>
      </p:sp>
      <p:sp>
        <p:nvSpPr>
          <p:cNvPr id="48" name="TextBox 47">
            <a:extLst>
              <a:ext uri="{FF2B5EF4-FFF2-40B4-BE49-F238E27FC236}">
                <a16:creationId xmlns:a16="http://schemas.microsoft.com/office/drawing/2014/main" id="{692BA014-4DB2-E9D9-C913-CFBB8FC39CB4}"/>
              </a:ext>
            </a:extLst>
          </p:cNvPr>
          <p:cNvSpPr txBox="1"/>
          <p:nvPr/>
        </p:nvSpPr>
        <p:spPr>
          <a:xfrm>
            <a:off x="919748" y="2121491"/>
            <a:ext cx="10084050" cy="3780843"/>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60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STEP 1 Double check each claim for errors and omissions.</a:t>
            </a:r>
          </a:p>
          <a:p>
            <a:pPr marL="342900" indent="-342900" algn="just">
              <a:lnSpc>
                <a:spcPct val="150000"/>
              </a:lnSpc>
              <a:spcAft>
                <a:spcPts val="600"/>
              </a:spcAft>
              <a:buFont typeface="Arial" panose="020B0604020202020204" pitchFamily="34" charset="0"/>
              <a:buChar char="•"/>
            </a:pPr>
            <a:r>
              <a:rPr lang="en-US" sz="2400" kern="100" dirty="0">
                <a:latin typeface="Times New Roman" panose="02020603050405020304" pitchFamily="18" charset="0"/>
                <a:cs typeface="Arial" panose="020B0604020202020204" pitchFamily="34" charset="0"/>
              </a:rPr>
              <a:t>Verify all fields for accuracy, including:</a:t>
            </a:r>
          </a:p>
          <a:p>
            <a:pPr marL="342900" indent="-342900" algn="just">
              <a:lnSpc>
                <a:spcPct val="150000"/>
              </a:lnSpc>
              <a:spcAft>
                <a:spcPts val="600"/>
              </a:spcAft>
              <a:buFont typeface="Wingdings" panose="05000000000000000000" pitchFamily="2" charset="2"/>
              <a:buChar char="ü"/>
            </a:pPr>
            <a:r>
              <a:rPr lang="en-US" sz="2400" kern="100" dirty="0">
                <a:latin typeface="Times New Roman" panose="02020603050405020304" pitchFamily="18" charset="0"/>
                <a:cs typeface="Arial" panose="020B0604020202020204" pitchFamily="34" charset="0"/>
              </a:rPr>
              <a:t>Patient demographics (name, policy number)</a:t>
            </a:r>
          </a:p>
          <a:p>
            <a:pPr marL="342900" indent="-342900" algn="just">
              <a:lnSpc>
                <a:spcPct val="150000"/>
              </a:lnSpc>
              <a:spcAft>
                <a:spcPts val="600"/>
              </a:spcAft>
              <a:buFont typeface="Wingdings" panose="05000000000000000000" pitchFamily="2" charset="2"/>
              <a:buChar char="ü"/>
            </a:pPr>
            <a:r>
              <a:rPr lang="en-US" sz="2400" kern="100" dirty="0">
                <a:latin typeface="Times New Roman" panose="02020603050405020304" pitchFamily="18" charset="0"/>
                <a:cs typeface="Arial" panose="020B0604020202020204" pitchFamily="34" charset="0"/>
              </a:rPr>
              <a:t>Correct CPT/ICD codes</a:t>
            </a:r>
          </a:p>
          <a:p>
            <a:pPr marL="342900" indent="-342900" algn="just">
              <a:lnSpc>
                <a:spcPct val="150000"/>
              </a:lnSpc>
              <a:spcAft>
                <a:spcPts val="600"/>
              </a:spcAft>
              <a:buFont typeface="Wingdings" panose="05000000000000000000" pitchFamily="2" charset="2"/>
              <a:buChar char="ü"/>
            </a:pPr>
            <a:r>
              <a:rPr lang="en-US" sz="2400" kern="100" dirty="0">
                <a:latin typeface="Times New Roman" panose="02020603050405020304" pitchFamily="18" charset="0"/>
                <a:cs typeface="Arial" panose="020B0604020202020204" pitchFamily="34" charset="0"/>
              </a:rPr>
              <a:t>Dates of service</a:t>
            </a:r>
          </a:p>
          <a:p>
            <a:pPr marL="342900" indent="-342900" algn="just">
              <a:lnSpc>
                <a:spcPct val="150000"/>
              </a:lnSpc>
              <a:spcAft>
                <a:spcPts val="600"/>
              </a:spcAft>
              <a:buFont typeface="Wingdings" panose="05000000000000000000" pitchFamily="2" charset="2"/>
              <a:buChar char="ü"/>
            </a:pPr>
            <a:r>
              <a:rPr lang="en-US" sz="2400" kern="100" dirty="0">
                <a:latin typeface="Times New Roman" panose="02020603050405020304" pitchFamily="18" charset="0"/>
                <a:cs typeface="Arial" panose="020B0604020202020204" pitchFamily="34" charset="0"/>
              </a:rPr>
              <a:t>Provider information</a:t>
            </a:r>
          </a:p>
        </p:txBody>
      </p:sp>
      <p:pic>
        <p:nvPicPr>
          <p:cNvPr id="7" name="Graphic 21">
            <a:extLst>
              <a:ext uri="{FF2B5EF4-FFF2-40B4-BE49-F238E27FC236}">
                <a16:creationId xmlns:a16="http://schemas.microsoft.com/office/drawing/2014/main" id="{743F8CE4-B304-51D1-90F3-FFB674AA566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6278380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B4F057-F32C-980A-B885-F31FB29C15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94F33A7-24CF-4653-04E3-18CFC4854D7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84CCDBC-7308-98A5-3D10-76272A42467A}"/>
              </a:ext>
            </a:extLst>
          </p:cNvPr>
          <p:cNvSpPr txBox="1"/>
          <p:nvPr/>
        </p:nvSpPr>
        <p:spPr>
          <a:xfrm>
            <a:off x="2516041" y="992181"/>
            <a:ext cx="744610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Final Steps in Processing Claims</a:t>
            </a:r>
          </a:p>
        </p:txBody>
      </p:sp>
      <p:sp>
        <p:nvSpPr>
          <p:cNvPr id="5" name="Rectangle 4">
            <a:extLst>
              <a:ext uri="{FF2B5EF4-FFF2-40B4-BE49-F238E27FC236}">
                <a16:creationId xmlns:a16="http://schemas.microsoft.com/office/drawing/2014/main" id="{736BE369-38DF-9F6C-0736-C8F5BB4106B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8BB54D0-9113-2F8C-1296-0902D91FF2C6}"/>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C96890D-0F8F-7C1B-0187-2E6AFD7BF3B9}"/>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09</a:t>
            </a:r>
          </a:p>
        </p:txBody>
      </p:sp>
      <p:sp>
        <p:nvSpPr>
          <p:cNvPr id="48" name="TextBox 47">
            <a:extLst>
              <a:ext uri="{FF2B5EF4-FFF2-40B4-BE49-F238E27FC236}">
                <a16:creationId xmlns:a16="http://schemas.microsoft.com/office/drawing/2014/main" id="{987026A2-6643-C0CC-CC9A-77C534D9D241}"/>
              </a:ext>
            </a:extLst>
          </p:cNvPr>
          <p:cNvSpPr txBox="1"/>
          <p:nvPr/>
        </p:nvSpPr>
        <p:spPr>
          <a:xfrm>
            <a:off x="919748" y="2121491"/>
            <a:ext cx="10084050" cy="3842399"/>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600" b="1" kern="100" dirty="0">
                <a:solidFill>
                  <a:srgbClr val="0070C0"/>
                </a:solidFill>
                <a:latin typeface="Times New Roman" panose="02020603050405020304" pitchFamily="18" charset="0"/>
                <a:cs typeface="Arial" panose="020B0604020202020204" pitchFamily="34" charset="0"/>
              </a:rPr>
              <a:t>STEP 2: Add any necessary attachments</a:t>
            </a:r>
          </a:p>
          <a:p>
            <a:pPr marL="342900" indent="-342900" algn="just">
              <a:lnSpc>
                <a:spcPct val="20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Attach supporting documents:</a:t>
            </a:r>
          </a:p>
          <a:p>
            <a:pPr marL="342900" indent="-342900" algn="just">
              <a:lnSpc>
                <a:spcPct val="20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Operative reports (e.g., for surgery claims)</a:t>
            </a:r>
          </a:p>
          <a:p>
            <a:pPr marL="342900" indent="-342900" algn="just">
              <a:lnSpc>
                <a:spcPct val="20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Referral authorizations</a:t>
            </a:r>
          </a:p>
          <a:p>
            <a:pPr marL="342900" indent="-342900" algn="just">
              <a:lnSpc>
                <a:spcPct val="20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Progress notes for complex cases</a:t>
            </a:r>
          </a:p>
        </p:txBody>
      </p:sp>
      <p:pic>
        <p:nvPicPr>
          <p:cNvPr id="7" name="Graphic 21">
            <a:extLst>
              <a:ext uri="{FF2B5EF4-FFF2-40B4-BE49-F238E27FC236}">
                <a16:creationId xmlns:a16="http://schemas.microsoft.com/office/drawing/2014/main" id="{296A1651-E260-CC03-B2B3-E6076D00C73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5111814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63D106-37E9-7C92-811D-6C60E65E2C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97DADA1-9C3B-84FA-C612-3BA8C4EAFA6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49311CF0-4AF2-7B90-075B-D52E5C2CB042}"/>
              </a:ext>
            </a:extLst>
          </p:cNvPr>
          <p:cNvSpPr txBox="1"/>
          <p:nvPr/>
        </p:nvSpPr>
        <p:spPr>
          <a:xfrm>
            <a:off x="2516041" y="992181"/>
            <a:ext cx="744610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Final Steps in Processing Claims</a:t>
            </a:r>
          </a:p>
        </p:txBody>
      </p:sp>
      <p:sp>
        <p:nvSpPr>
          <p:cNvPr id="5" name="Rectangle 4">
            <a:extLst>
              <a:ext uri="{FF2B5EF4-FFF2-40B4-BE49-F238E27FC236}">
                <a16:creationId xmlns:a16="http://schemas.microsoft.com/office/drawing/2014/main" id="{7D486D5F-F7BB-6CDD-F439-DBE32C95A9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DC8580DB-5BC4-9953-9406-AB347AF421A3}"/>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46FD23A-4F09-FD5A-EED7-7C983BB1E37C}"/>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09</a:t>
            </a:r>
          </a:p>
        </p:txBody>
      </p:sp>
      <p:sp>
        <p:nvSpPr>
          <p:cNvPr id="48" name="TextBox 47">
            <a:extLst>
              <a:ext uri="{FF2B5EF4-FFF2-40B4-BE49-F238E27FC236}">
                <a16:creationId xmlns:a16="http://schemas.microsoft.com/office/drawing/2014/main" id="{882D04A4-BC4F-A6BA-9403-E3278B93B593}"/>
              </a:ext>
            </a:extLst>
          </p:cNvPr>
          <p:cNvSpPr txBox="1"/>
          <p:nvPr/>
        </p:nvSpPr>
        <p:spPr>
          <a:xfrm>
            <a:off x="919748" y="2121491"/>
            <a:ext cx="10084050" cy="3202095"/>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600" b="1" kern="100" dirty="0">
                <a:solidFill>
                  <a:srgbClr val="0070C0"/>
                </a:solidFill>
                <a:latin typeface="Times New Roman" panose="02020603050405020304" pitchFamily="18" charset="0"/>
                <a:cs typeface="Arial" panose="020B0604020202020204" pitchFamily="34" charset="0"/>
              </a:rPr>
              <a:t>STEP 3: Obtain the provider’s signature if required</a:t>
            </a:r>
          </a:p>
          <a:p>
            <a:pPr marL="342900" indent="-342900" algn="just">
              <a:lnSpc>
                <a:spcPct val="200000"/>
              </a:lnSpc>
              <a:spcAft>
                <a:spcPts val="600"/>
              </a:spcAft>
              <a:buFont typeface="Arial" panose="020B0604020202020204" pitchFamily="34" charset="0"/>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Some payers mandate wet/electronic signatures to attest:</a:t>
            </a:r>
          </a:p>
          <a:p>
            <a:pPr marL="457200" indent="-457200" algn="just">
              <a:lnSpc>
                <a:spcPct val="200000"/>
              </a:lnSpc>
              <a:spcAft>
                <a:spcPts val="600"/>
              </a:spcAft>
              <a:buFont typeface="Wingdings" panose="05000000000000000000" pitchFamily="2" charset="2"/>
              <a:buChar char="ü"/>
            </a:pPr>
            <a:r>
              <a:rPr lang="en-US" sz="2600" kern="100" dirty="0">
                <a:latin typeface="Times New Roman" panose="02020603050405020304" pitchFamily="18" charset="0"/>
                <a:ea typeface="Aptos" panose="020B0004020202020204" pitchFamily="34" charset="0"/>
                <a:cs typeface="Arial" panose="020B0604020202020204" pitchFamily="34" charset="0"/>
              </a:rPr>
              <a:t>Services were actually rendered</a:t>
            </a:r>
          </a:p>
          <a:p>
            <a:pPr marL="457200" indent="-457200" algn="just">
              <a:lnSpc>
                <a:spcPct val="200000"/>
              </a:lnSpc>
              <a:spcAft>
                <a:spcPts val="600"/>
              </a:spcAft>
              <a:buFont typeface="Wingdings" panose="05000000000000000000" pitchFamily="2" charset="2"/>
              <a:buChar char="ü"/>
            </a:pPr>
            <a:r>
              <a:rPr lang="en-US" sz="2600" kern="100" dirty="0">
                <a:latin typeface="Times New Roman" panose="02020603050405020304" pitchFamily="18" charset="0"/>
                <a:ea typeface="Aptos" panose="020B0004020202020204" pitchFamily="34" charset="0"/>
                <a:cs typeface="Arial" panose="020B0604020202020204" pitchFamily="34" charset="0"/>
              </a:rPr>
              <a:t>Documentation is accurate</a:t>
            </a:r>
          </a:p>
        </p:txBody>
      </p:sp>
      <p:pic>
        <p:nvPicPr>
          <p:cNvPr id="7" name="Graphic 21">
            <a:extLst>
              <a:ext uri="{FF2B5EF4-FFF2-40B4-BE49-F238E27FC236}">
                <a16:creationId xmlns:a16="http://schemas.microsoft.com/office/drawing/2014/main" id="{E34341AE-37E5-5CB8-184C-6B8AABF9B82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076926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D86B9A-C624-84FA-B400-9313E991B2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4603CC8-1225-60E2-DE9A-C765B32D71F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E602BDD-16CD-D51A-6795-D60D4E09FADD}"/>
              </a:ext>
            </a:extLst>
          </p:cNvPr>
          <p:cNvSpPr txBox="1"/>
          <p:nvPr/>
        </p:nvSpPr>
        <p:spPr>
          <a:xfrm>
            <a:off x="2516041" y="992181"/>
            <a:ext cx="744610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Final Steps in Processing Claims</a:t>
            </a:r>
          </a:p>
        </p:txBody>
      </p:sp>
      <p:sp>
        <p:nvSpPr>
          <p:cNvPr id="5" name="Rectangle 4">
            <a:extLst>
              <a:ext uri="{FF2B5EF4-FFF2-40B4-BE49-F238E27FC236}">
                <a16:creationId xmlns:a16="http://schemas.microsoft.com/office/drawing/2014/main" id="{7490BC77-16A0-39F5-B4A5-5D6A826FAEC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E77384B3-0F58-35DF-357F-997EB077C132}"/>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AF7997A-C70A-1544-E4CE-7E2436CCB830}"/>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09</a:t>
            </a:r>
          </a:p>
        </p:txBody>
      </p:sp>
      <p:sp>
        <p:nvSpPr>
          <p:cNvPr id="48" name="TextBox 47">
            <a:extLst>
              <a:ext uri="{FF2B5EF4-FFF2-40B4-BE49-F238E27FC236}">
                <a16:creationId xmlns:a16="http://schemas.microsoft.com/office/drawing/2014/main" id="{8F7B9286-FC10-43CA-E6E4-FD82F9701073}"/>
              </a:ext>
            </a:extLst>
          </p:cNvPr>
          <p:cNvSpPr txBox="1"/>
          <p:nvPr/>
        </p:nvSpPr>
        <p:spPr>
          <a:xfrm>
            <a:off x="919748" y="2121491"/>
            <a:ext cx="10084050" cy="3842399"/>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600" b="1" kern="100" dirty="0">
                <a:solidFill>
                  <a:srgbClr val="0070C0"/>
                </a:solidFill>
                <a:latin typeface="Times New Roman" panose="02020603050405020304" pitchFamily="18" charset="0"/>
                <a:cs typeface="Arial" panose="020B0604020202020204" pitchFamily="34" charset="0"/>
              </a:rPr>
              <a:t>STEP 4: Post submission to patient’s account/ledger</a:t>
            </a:r>
          </a:p>
          <a:p>
            <a:pPr marL="342900" indent="-342900" algn="just">
              <a:lnSpc>
                <a:spcPct val="20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Update financial records to track:</a:t>
            </a:r>
          </a:p>
          <a:p>
            <a:pPr marL="342900" indent="-342900" algn="just">
              <a:lnSpc>
                <a:spcPct val="200000"/>
              </a:lnSpc>
              <a:spcAft>
                <a:spcPts val="600"/>
              </a:spcAft>
              <a:buFont typeface="Wingdings" panose="05000000000000000000" pitchFamily="2" charset="2"/>
              <a:buChar char="ü"/>
            </a:pPr>
            <a:r>
              <a:rPr lang="en-US" sz="2400" kern="100" dirty="0">
                <a:latin typeface="Times New Roman" panose="02020603050405020304" pitchFamily="18" charset="0"/>
                <a:ea typeface="Aptos" panose="020B0004020202020204" pitchFamily="34" charset="0"/>
                <a:cs typeface="Arial" panose="020B0604020202020204" pitchFamily="34" charset="0"/>
              </a:rPr>
              <a:t>Claim submission date</a:t>
            </a:r>
          </a:p>
          <a:p>
            <a:pPr marL="342900" indent="-342900" algn="just">
              <a:lnSpc>
                <a:spcPct val="200000"/>
              </a:lnSpc>
              <a:spcAft>
                <a:spcPts val="600"/>
              </a:spcAft>
              <a:buFont typeface="Wingdings" panose="05000000000000000000" pitchFamily="2" charset="2"/>
              <a:buChar char="ü"/>
            </a:pPr>
            <a:r>
              <a:rPr lang="en-US" sz="2400" kern="100" dirty="0">
                <a:latin typeface="Times New Roman" panose="02020603050405020304" pitchFamily="18" charset="0"/>
                <a:ea typeface="Aptos" panose="020B0004020202020204" pitchFamily="34" charset="0"/>
                <a:cs typeface="Arial" panose="020B0604020202020204" pitchFamily="34" charset="0"/>
              </a:rPr>
              <a:t>Expected reimbursement</a:t>
            </a:r>
          </a:p>
          <a:p>
            <a:pPr marL="342900" indent="-342900" algn="just">
              <a:lnSpc>
                <a:spcPct val="200000"/>
              </a:lnSpc>
              <a:spcAft>
                <a:spcPts val="600"/>
              </a:spcAft>
              <a:buFont typeface="Wingdings" panose="05000000000000000000" pitchFamily="2" charset="2"/>
              <a:buChar char="ü"/>
            </a:pPr>
            <a:r>
              <a:rPr lang="en-US" sz="2400" kern="100" dirty="0">
                <a:latin typeface="Times New Roman" panose="02020603050405020304" pitchFamily="18" charset="0"/>
                <a:ea typeface="Aptos" panose="020B0004020202020204" pitchFamily="34" charset="0"/>
                <a:cs typeface="Arial" panose="020B0604020202020204" pitchFamily="34" charset="0"/>
              </a:rPr>
              <a:t>Patient responsibility (copay/deductible)</a:t>
            </a:r>
          </a:p>
        </p:txBody>
      </p:sp>
      <p:pic>
        <p:nvPicPr>
          <p:cNvPr id="7" name="Graphic 21">
            <a:extLst>
              <a:ext uri="{FF2B5EF4-FFF2-40B4-BE49-F238E27FC236}">
                <a16:creationId xmlns:a16="http://schemas.microsoft.com/office/drawing/2014/main" id="{69085C9A-F4C1-C54D-5088-4A51A516708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4305654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D5D17E-8C32-82B2-79F0-C3542B4D3A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151AB8-9872-1BD3-9D76-19B252AA647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C59B405C-2DDB-4303-7A20-0F2965EFB0EE}"/>
              </a:ext>
            </a:extLst>
          </p:cNvPr>
          <p:cNvSpPr txBox="1"/>
          <p:nvPr/>
        </p:nvSpPr>
        <p:spPr>
          <a:xfrm>
            <a:off x="2516041" y="992181"/>
            <a:ext cx="744610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Final Steps in Processing Claims</a:t>
            </a:r>
          </a:p>
        </p:txBody>
      </p:sp>
      <p:sp>
        <p:nvSpPr>
          <p:cNvPr id="5" name="Rectangle 4">
            <a:extLst>
              <a:ext uri="{FF2B5EF4-FFF2-40B4-BE49-F238E27FC236}">
                <a16:creationId xmlns:a16="http://schemas.microsoft.com/office/drawing/2014/main" id="{31D98ADA-F11E-D961-AF55-F516BACE45B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AFDA031F-0A61-7F84-C3D5-FA6056E24D46}"/>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528EB3A-E7E2-ADF2-38B0-B673C826E587}"/>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09</a:t>
            </a:r>
          </a:p>
        </p:txBody>
      </p:sp>
      <p:sp>
        <p:nvSpPr>
          <p:cNvPr id="48" name="TextBox 47">
            <a:extLst>
              <a:ext uri="{FF2B5EF4-FFF2-40B4-BE49-F238E27FC236}">
                <a16:creationId xmlns:a16="http://schemas.microsoft.com/office/drawing/2014/main" id="{E19EC6F9-BF91-6DB1-ED1F-81781C8CBFB4}"/>
              </a:ext>
            </a:extLst>
          </p:cNvPr>
          <p:cNvSpPr txBox="1"/>
          <p:nvPr/>
        </p:nvSpPr>
        <p:spPr>
          <a:xfrm>
            <a:off x="919748" y="2121491"/>
            <a:ext cx="10084050" cy="3202095"/>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600" b="1" kern="100" dirty="0">
                <a:solidFill>
                  <a:srgbClr val="0070C0"/>
                </a:solidFill>
                <a:latin typeface="Times New Roman" panose="02020603050405020304" pitchFamily="18" charset="0"/>
                <a:cs typeface="Arial" panose="020B0604020202020204" pitchFamily="34" charset="0"/>
              </a:rPr>
              <a:t>STEP 5: Place a copy of the claim in the practice’s claims files.</a:t>
            </a:r>
          </a:p>
          <a:p>
            <a:pPr marL="342900" indent="-342900" algn="just">
              <a:lnSpc>
                <a:spcPct val="200000"/>
              </a:lnSpc>
              <a:spcAft>
                <a:spcPts val="600"/>
              </a:spcAft>
              <a:buFont typeface="Arial" panose="020B0604020202020204" pitchFamily="34" charset="0"/>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Maintain an audit trail by:</a:t>
            </a:r>
          </a:p>
          <a:p>
            <a:pPr marL="457200" indent="-457200" algn="just">
              <a:lnSpc>
                <a:spcPct val="200000"/>
              </a:lnSpc>
              <a:spcAft>
                <a:spcPts val="600"/>
              </a:spcAft>
              <a:buFont typeface="Wingdings" panose="05000000000000000000" pitchFamily="2" charset="2"/>
              <a:buChar char="ü"/>
            </a:pPr>
            <a:r>
              <a:rPr lang="en-US" sz="2600" kern="100" dirty="0">
                <a:latin typeface="Times New Roman" panose="02020603050405020304" pitchFamily="18" charset="0"/>
                <a:ea typeface="Aptos" panose="020B0004020202020204" pitchFamily="34" charset="0"/>
                <a:cs typeface="Arial" panose="020B0604020202020204" pitchFamily="34" charset="0"/>
              </a:rPr>
              <a:t>Storing physical/digital copies</a:t>
            </a:r>
          </a:p>
          <a:p>
            <a:pPr marL="457200" indent="-457200" algn="just">
              <a:lnSpc>
                <a:spcPct val="200000"/>
              </a:lnSpc>
              <a:spcAft>
                <a:spcPts val="600"/>
              </a:spcAft>
              <a:buFont typeface="Wingdings" panose="05000000000000000000" pitchFamily="2" charset="2"/>
              <a:buChar char="ü"/>
            </a:pPr>
            <a:r>
              <a:rPr lang="en-US" sz="2600" kern="100" dirty="0">
                <a:latin typeface="Times New Roman" panose="02020603050405020304" pitchFamily="18" charset="0"/>
                <a:ea typeface="Aptos" panose="020B0004020202020204" pitchFamily="34" charset="0"/>
                <a:cs typeface="Arial" panose="020B0604020202020204" pitchFamily="34" charset="0"/>
              </a:rPr>
              <a:t>Organizing by date or claim number</a:t>
            </a:r>
          </a:p>
        </p:txBody>
      </p:sp>
      <p:pic>
        <p:nvPicPr>
          <p:cNvPr id="7" name="Graphic 21">
            <a:extLst>
              <a:ext uri="{FF2B5EF4-FFF2-40B4-BE49-F238E27FC236}">
                <a16:creationId xmlns:a16="http://schemas.microsoft.com/office/drawing/2014/main" id="{2FE3398A-BC44-E2F5-F11F-90DB92B26AB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9259216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E26289-8B86-1A38-9EB2-7C8B0D1F569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5410D9B-95D7-DE27-5346-A567438D820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356EFA1-D982-B70C-35B5-C6CC081426D5}"/>
              </a:ext>
            </a:extLst>
          </p:cNvPr>
          <p:cNvSpPr txBox="1"/>
          <p:nvPr/>
        </p:nvSpPr>
        <p:spPr>
          <a:xfrm>
            <a:off x="2516041" y="992181"/>
            <a:ext cx="744610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Final Steps in Processing Claims</a:t>
            </a:r>
          </a:p>
        </p:txBody>
      </p:sp>
      <p:sp>
        <p:nvSpPr>
          <p:cNvPr id="5" name="Rectangle 4">
            <a:extLst>
              <a:ext uri="{FF2B5EF4-FFF2-40B4-BE49-F238E27FC236}">
                <a16:creationId xmlns:a16="http://schemas.microsoft.com/office/drawing/2014/main" id="{DC986CAC-3454-C297-3EAC-AD0CC5AAA8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50B428A7-FC78-B6F9-0748-B7B64067BA3C}"/>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660E0C0-0B32-76F6-E6FF-9E9EF5A36E95}"/>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09</a:t>
            </a:r>
          </a:p>
        </p:txBody>
      </p:sp>
      <p:sp>
        <p:nvSpPr>
          <p:cNvPr id="48" name="TextBox 47">
            <a:extLst>
              <a:ext uri="{FF2B5EF4-FFF2-40B4-BE49-F238E27FC236}">
                <a16:creationId xmlns:a16="http://schemas.microsoft.com/office/drawing/2014/main" id="{21858DFF-2132-E58B-8AC0-46569DA266FE}"/>
              </a:ext>
            </a:extLst>
          </p:cNvPr>
          <p:cNvSpPr txBox="1"/>
          <p:nvPr/>
        </p:nvSpPr>
        <p:spPr>
          <a:xfrm>
            <a:off x="919748" y="2121491"/>
            <a:ext cx="10084050" cy="3202095"/>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700" b="1" kern="100" dirty="0">
                <a:solidFill>
                  <a:srgbClr val="0070C0"/>
                </a:solidFill>
                <a:latin typeface="Times New Roman" panose="02020603050405020304" pitchFamily="18" charset="0"/>
                <a:cs typeface="Arial" panose="020B0604020202020204" pitchFamily="34" charset="0"/>
              </a:rPr>
              <a:t>STEP 6: Submit the claim to the payer</a:t>
            </a:r>
          </a:p>
          <a:p>
            <a:pPr marL="342900" indent="-342900" algn="just">
              <a:lnSpc>
                <a:spcPct val="200000"/>
              </a:lnSpc>
              <a:spcAft>
                <a:spcPts val="600"/>
              </a:spcAft>
              <a:buFont typeface="Arial" panose="020B0604020202020204" pitchFamily="34" charset="0"/>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Choose the appropriate method:</a:t>
            </a:r>
          </a:p>
          <a:p>
            <a:pPr marL="342900" indent="-342900" algn="just">
              <a:lnSpc>
                <a:spcPct val="200000"/>
              </a:lnSpc>
              <a:spcAft>
                <a:spcPts val="600"/>
              </a:spcAft>
              <a:buFont typeface="Wingdings" panose="05000000000000000000" pitchFamily="2" charset="2"/>
              <a:buChar char="ü"/>
            </a:pPr>
            <a:r>
              <a:rPr lang="en-US" sz="2600" kern="100" dirty="0">
                <a:latin typeface="Times New Roman" panose="02020603050405020304" pitchFamily="18" charset="0"/>
                <a:ea typeface="Aptos" panose="020B0004020202020204" pitchFamily="34" charset="0"/>
                <a:cs typeface="Arial" panose="020B0604020202020204" pitchFamily="34" charset="0"/>
              </a:rPr>
              <a:t>Electronic Data Interchange (EDI) for faster processing</a:t>
            </a:r>
          </a:p>
          <a:p>
            <a:pPr marL="342900" indent="-342900" algn="just">
              <a:lnSpc>
                <a:spcPct val="200000"/>
              </a:lnSpc>
              <a:spcAft>
                <a:spcPts val="600"/>
              </a:spcAft>
              <a:buFont typeface="Wingdings" panose="05000000000000000000" pitchFamily="2" charset="2"/>
              <a:buChar char="ü"/>
            </a:pPr>
            <a:r>
              <a:rPr lang="en-US" sz="2600" kern="100" dirty="0">
                <a:latin typeface="Times New Roman" panose="02020603050405020304" pitchFamily="18" charset="0"/>
                <a:ea typeface="Aptos" panose="020B0004020202020204" pitchFamily="34" charset="0"/>
                <a:cs typeface="Arial" panose="020B0604020202020204" pitchFamily="34" charset="0"/>
              </a:rPr>
              <a:t>Paper mail if mandated </a:t>
            </a:r>
          </a:p>
        </p:txBody>
      </p:sp>
      <p:pic>
        <p:nvPicPr>
          <p:cNvPr id="7" name="Graphic 21">
            <a:extLst>
              <a:ext uri="{FF2B5EF4-FFF2-40B4-BE49-F238E27FC236}">
                <a16:creationId xmlns:a16="http://schemas.microsoft.com/office/drawing/2014/main" id="{7F85F481-1359-56C4-8E9A-EBB37A13FF6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0128594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98859" y="1188070"/>
            <a:ext cx="4113898" cy="823752"/>
          </a:xfrm>
          <a:prstGeom prst="rect">
            <a:avLst/>
          </a:prstGeom>
          <a:noFill/>
        </p:spPr>
        <p:txBody>
          <a:bodyPr wrap="square" rtlCol="0">
            <a:spAutoFit/>
          </a:bodyPr>
          <a:lstStyle/>
          <a:p>
            <a:pPr algn="ctr">
              <a:lnSpc>
                <a:spcPct val="150000"/>
              </a:lnSpc>
              <a:spcAft>
                <a:spcPts val="600"/>
              </a:spcAft>
            </a:pPr>
            <a:r>
              <a:rPr lang="en-US" sz="3600" b="1" kern="100" dirty="0">
                <a:latin typeface="Times New Roman" panose="02020603050405020304" pitchFamily="18" charset="0"/>
                <a:cs typeface="Arial" panose="020B0604020202020204" pitchFamily="34" charset="0"/>
              </a:rPr>
              <a:t>Key Takeaways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3437433" y="2495028"/>
            <a:ext cx="8513935" cy="4143057"/>
          </a:xfrm>
          <a:prstGeom prst="rect">
            <a:avLst/>
          </a:prstGeom>
          <a:noFill/>
        </p:spPr>
        <p:txBody>
          <a:bodyPr wrap="square" rtlCol="0">
            <a:spAutoFit/>
          </a:bodyPr>
          <a:lstStyle/>
          <a:p>
            <a:pPr marL="457200" marR="0" indent="-457200" algn="just">
              <a:lnSpc>
                <a:spcPct val="150000"/>
              </a:lnSpc>
              <a:spcAft>
                <a:spcPts val="600"/>
              </a:spcAft>
              <a:buFont typeface="+mj-lt"/>
              <a:buAutoNum type="arabicPeriod"/>
            </a:pPr>
            <a:r>
              <a:rPr lang="en-US" sz="2100" kern="100" dirty="0">
                <a:latin typeface="Times New Roman" panose="02020603050405020304" pitchFamily="18" charset="0"/>
                <a:cs typeface="Arial" panose="020B0604020202020204" pitchFamily="34" charset="0"/>
              </a:rPr>
              <a:t>General billing guidelines common to most payers.</a:t>
            </a:r>
          </a:p>
          <a:p>
            <a:pPr marL="457200" marR="0" indent="-457200" algn="just">
              <a:lnSpc>
                <a:spcPct val="150000"/>
              </a:lnSpc>
              <a:spcAft>
                <a:spcPts val="600"/>
              </a:spcAft>
              <a:buFont typeface="+mj-lt"/>
              <a:buAutoNum type="arabicPeriod"/>
            </a:pPr>
            <a:r>
              <a:rPr lang="en-US" sz="2100" kern="100" dirty="0">
                <a:latin typeface="Times New Roman" panose="02020603050405020304" pitchFamily="18" charset="0"/>
                <a:cs typeface="Arial" panose="020B0604020202020204" pitchFamily="34" charset="0"/>
              </a:rPr>
              <a:t>The national provider identifier (NPI) is a unique 10-digit number issued to individual providers (e.g., physicians, dentists, pharmacists) and healthcare organizations (e.g., group physician practices, hospitals, nursing facilities). </a:t>
            </a:r>
          </a:p>
          <a:p>
            <a:pPr marL="457200" marR="0" indent="-457200" algn="just">
              <a:lnSpc>
                <a:spcPct val="150000"/>
              </a:lnSpc>
              <a:spcAft>
                <a:spcPts val="600"/>
              </a:spcAft>
              <a:buFont typeface="+mj-lt"/>
              <a:buAutoNum type="arabicPeriod"/>
            </a:pPr>
            <a:r>
              <a:rPr lang="en-US" sz="2100" kern="100" dirty="0">
                <a:latin typeface="Times New Roman" panose="02020603050405020304" pitchFamily="18" charset="0"/>
                <a:cs typeface="Arial" panose="020B0604020202020204" pitchFamily="34" charset="0"/>
              </a:rPr>
              <a:t>A maximum of four ICD-9-CM codes may be entered on a single claim. </a:t>
            </a:r>
          </a:p>
          <a:p>
            <a:pPr marL="457200" marR="0" indent="-457200" algn="just">
              <a:lnSpc>
                <a:spcPct val="150000"/>
              </a:lnSpc>
              <a:spcAft>
                <a:spcPts val="600"/>
              </a:spcAft>
              <a:buFont typeface="+mj-lt"/>
              <a:buAutoNum type="arabicPeriod"/>
            </a:pPr>
            <a:r>
              <a:rPr lang="en-US" sz="2100" kern="100" dirty="0">
                <a:latin typeface="Times New Roman" panose="02020603050405020304" pitchFamily="18" charset="0"/>
                <a:cs typeface="Arial" panose="020B0604020202020204" pitchFamily="34" charset="0"/>
              </a:rPr>
              <a:t>Diagnoses must be documented in the patient’s record to validate medical necessity of procedures or services billed.</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A7DF42-39D0-EBE4-051A-A5F969CA4B4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294FD0B-C02B-84F3-C13B-61E1AED7630B}"/>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E8BEA73-FFB1-9F6E-61C7-9642FE08EAF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17111FB0-387F-985A-43DC-BB305DB53FB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0BEB7841-C29F-78E9-CA8F-F7DE7483A0D0}"/>
              </a:ext>
            </a:extLst>
          </p:cNvPr>
          <p:cNvSpPr txBox="1"/>
          <p:nvPr/>
        </p:nvSpPr>
        <p:spPr>
          <a:xfrm>
            <a:off x="5550493" y="1403704"/>
            <a:ext cx="4113898" cy="823752"/>
          </a:xfrm>
          <a:prstGeom prst="rect">
            <a:avLst/>
          </a:prstGeom>
          <a:noFill/>
        </p:spPr>
        <p:txBody>
          <a:bodyPr wrap="square" rtlCol="0">
            <a:spAutoFit/>
          </a:bodyPr>
          <a:lstStyle/>
          <a:p>
            <a:pPr algn="ctr">
              <a:lnSpc>
                <a:spcPct val="150000"/>
              </a:lnSpc>
              <a:spcAft>
                <a:spcPts val="600"/>
              </a:spcAft>
            </a:pPr>
            <a:r>
              <a:rPr lang="en-US" sz="3600" b="1" kern="100" dirty="0">
                <a:latin typeface="Times New Roman" panose="02020603050405020304" pitchFamily="18" charset="0"/>
                <a:cs typeface="Arial" panose="020B0604020202020204" pitchFamily="34" charset="0"/>
              </a:rPr>
              <a:t>Key Takeaways</a:t>
            </a:r>
          </a:p>
        </p:txBody>
      </p:sp>
      <p:sp>
        <p:nvSpPr>
          <p:cNvPr id="28" name="Rectangle 27">
            <a:extLst>
              <a:ext uri="{FF2B5EF4-FFF2-40B4-BE49-F238E27FC236}">
                <a16:creationId xmlns:a16="http://schemas.microsoft.com/office/drawing/2014/main" id="{15C41670-2419-C8EA-534E-6D31589A579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2975FC99-03D2-F3A5-B8EA-51F1CD36A685}"/>
              </a:ext>
            </a:extLst>
          </p:cNvPr>
          <p:cNvSpPr txBox="1"/>
          <p:nvPr/>
        </p:nvSpPr>
        <p:spPr>
          <a:xfrm>
            <a:off x="3598250" y="2495028"/>
            <a:ext cx="8025479" cy="3827010"/>
          </a:xfrm>
          <a:prstGeom prst="rect">
            <a:avLst/>
          </a:prstGeom>
          <a:noFill/>
        </p:spPr>
        <p:txBody>
          <a:bodyPr wrap="square" rtlCol="0">
            <a:spAutoFit/>
          </a:bodyPr>
          <a:lstStyle/>
          <a:p>
            <a:pPr algn="just">
              <a:lnSpc>
                <a:spcPct val="200000"/>
              </a:lnSpc>
              <a:spcAft>
                <a:spcPts val="600"/>
              </a:spcAft>
            </a:pPr>
            <a:r>
              <a:rPr lang="en-US" sz="2400" kern="100" dirty="0">
                <a:latin typeface="Times New Roman" panose="02020603050405020304" pitchFamily="18" charset="0"/>
                <a:cs typeface="Arial" panose="020B0604020202020204" pitchFamily="34" charset="0"/>
              </a:rPr>
              <a:t>5. A maximum of six procedures and/or services may be reported on one claim. </a:t>
            </a:r>
          </a:p>
          <a:p>
            <a:pPr algn="just">
              <a:lnSpc>
                <a:spcPct val="200000"/>
              </a:lnSpc>
              <a:spcAft>
                <a:spcPts val="600"/>
              </a:spcAft>
            </a:pPr>
            <a:r>
              <a:rPr lang="en-US" sz="2400" kern="100" dirty="0">
                <a:latin typeface="Times New Roman" panose="02020603050405020304" pitchFamily="18" charset="0"/>
                <a:cs typeface="Arial" panose="020B0604020202020204" pitchFamily="34" charset="0"/>
              </a:rPr>
              <a:t>6. Do not report procedure and/or service codes if no fee was charged.</a:t>
            </a:r>
          </a:p>
          <a:p>
            <a:pPr algn="just">
              <a:lnSpc>
                <a:spcPct val="200000"/>
              </a:lnSpc>
              <a:spcAft>
                <a:spcPts val="600"/>
              </a:spcAft>
            </a:pPr>
            <a:r>
              <a:rPr lang="en-US" sz="2400" kern="100" dirty="0">
                <a:latin typeface="Times New Roman" panose="02020603050405020304" pitchFamily="18" charset="0"/>
                <a:ea typeface="Aptos" panose="020B0004020202020204" pitchFamily="34" charset="0"/>
                <a:cs typeface="Arial" panose="020B0604020202020204" pitchFamily="34" charset="0"/>
              </a:rPr>
              <a:t>7. Final steps in processing claims (6 steps).</a:t>
            </a:r>
          </a:p>
        </p:txBody>
      </p:sp>
      <p:sp>
        <p:nvSpPr>
          <p:cNvPr id="32" name="Rectangle 31">
            <a:extLst>
              <a:ext uri="{FF2B5EF4-FFF2-40B4-BE49-F238E27FC236}">
                <a16:creationId xmlns:a16="http://schemas.microsoft.com/office/drawing/2014/main" id="{C5076E2E-2723-41F5-0883-23E2E39D974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a:extLst>
              <a:ext uri="{FF2B5EF4-FFF2-40B4-BE49-F238E27FC236}">
                <a16:creationId xmlns:a16="http://schemas.microsoft.com/office/drawing/2014/main" id="{7CD492A6-8D78-6179-69E6-80F3A43960AC}"/>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34" name="TextBox 33">
            <a:extLst>
              <a:ext uri="{FF2B5EF4-FFF2-40B4-BE49-F238E27FC236}">
                <a16:creationId xmlns:a16="http://schemas.microsoft.com/office/drawing/2014/main" id="{A6428027-A2F4-72F7-3A6F-D7C80D03B7A8}"/>
              </a:ext>
            </a:extLst>
          </p:cNvPr>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6" name="Graphic 21">
            <a:extLst>
              <a:ext uri="{FF2B5EF4-FFF2-40B4-BE49-F238E27FC236}">
                <a16:creationId xmlns:a16="http://schemas.microsoft.com/office/drawing/2014/main" id="{D9A27A8E-7B79-D7D4-51C5-6C293EE56956}"/>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54486158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6.5|31.4|72.1"/>
</p:tagLst>
</file>

<file path=ppt/tags/tag2.xml><?xml version="1.0" encoding="utf-8"?>
<p:tagLst xmlns:a="http://schemas.openxmlformats.org/drawingml/2006/main" xmlns:r="http://schemas.openxmlformats.org/officeDocument/2006/relationships" xmlns:p="http://schemas.openxmlformats.org/presentationml/2006/main">
  <p:tag name="TIMING" val="|3.1"/>
</p:tagLst>
</file>

<file path=ppt/tags/tag3.xml><?xml version="1.0" encoding="utf-8"?>
<p:tagLst xmlns:a="http://schemas.openxmlformats.org/drawingml/2006/main" xmlns:r="http://schemas.openxmlformats.org/officeDocument/2006/relationships" xmlns:p="http://schemas.openxmlformats.org/presentationml/2006/main">
  <p:tag name="TIMING" val="|1.3|18.9|53.9"/>
</p:tagLst>
</file>

<file path=ppt/tags/tag4.xml><?xml version="1.0" encoding="utf-8"?>
<p:tagLst xmlns:a="http://schemas.openxmlformats.org/drawingml/2006/main" xmlns:r="http://schemas.openxmlformats.org/officeDocument/2006/relationships" xmlns:p="http://schemas.openxmlformats.org/presentationml/2006/main">
  <p:tag name="TIMING" val="|1.6"/>
</p:tagLst>
</file>

<file path=ppt/tags/tag5.xml><?xml version="1.0" encoding="utf-8"?>
<p:tagLst xmlns:a="http://schemas.openxmlformats.org/drawingml/2006/main" xmlns:r="http://schemas.openxmlformats.org/officeDocument/2006/relationships" xmlns:p="http://schemas.openxmlformats.org/presentationml/2006/main">
  <p:tag name="TIMING" val="|3.3|54.7"/>
</p:tagLst>
</file>

<file path=ppt/tags/tag6.xml><?xml version="1.0" encoding="utf-8"?>
<p:tagLst xmlns:a="http://schemas.openxmlformats.org/drawingml/2006/main" xmlns:r="http://schemas.openxmlformats.org/officeDocument/2006/relationships" xmlns:p="http://schemas.openxmlformats.org/presentationml/2006/main">
  <p:tag name="TIMING" val="|2.4"/>
</p:tagLst>
</file>

<file path=ppt/tags/tag7.xml><?xml version="1.0" encoding="utf-8"?>
<p:tagLst xmlns:a="http://schemas.openxmlformats.org/drawingml/2006/main" xmlns:r="http://schemas.openxmlformats.org/officeDocument/2006/relationships" xmlns:p="http://schemas.openxmlformats.org/presentationml/2006/main">
  <p:tag name="TIMING" val="|4.1|14.1"/>
</p:tagLst>
</file>

<file path=ppt/tags/tag8.xml><?xml version="1.0" encoding="utf-8"?>
<p:tagLst xmlns:a="http://schemas.openxmlformats.org/drawingml/2006/main" xmlns:r="http://schemas.openxmlformats.org/officeDocument/2006/relationships" xmlns:p="http://schemas.openxmlformats.org/presentationml/2006/main">
  <p:tag name="TIMING" val="|1.7|64"/>
</p:tagLst>
</file>

<file path=ppt/tags/tag9.xml><?xml version="1.0" encoding="utf-8"?>
<p:tagLst xmlns:a="http://schemas.openxmlformats.org/drawingml/2006/main" xmlns:r="http://schemas.openxmlformats.org/officeDocument/2006/relationships" xmlns:p="http://schemas.openxmlformats.org/presentationml/2006/main">
  <p:tag name="TIMING" val="|1.2|64.4"/>
</p:tagLst>
</file>

<file path=ppt/tags/tag10.xml><?xml version="1.0" encoding="utf-8"?>
<p:tagLst xmlns:a="http://schemas.openxmlformats.org/drawingml/2006/main" xmlns:r="http://schemas.openxmlformats.org/officeDocument/2006/relationships" xmlns:p="http://schemas.openxmlformats.org/presentationml/2006/main">
  <p:tag name="TIMING" val="|1.2"/>
</p:tagLst>
</file>

<file path=ppt/tags/tag11.xml><?xml version="1.0" encoding="utf-8"?>
<p:tagLst xmlns:a="http://schemas.openxmlformats.org/drawingml/2006/main" xmlns:r="http://schemas.openxmlformats.org/officeDocument/2006/relationships" xmlns:p="http://schemas.openxmlformats.org/presentationml/2006/main">
  <p:tag name="TIMING" val="|4.3|71.8"/>
</p:tagLst>
</file>

<file path=ppt/tags/tag12.xml><?xml version="1.0" encoding="utf-8"?>
<p:tagLst xmlns:a="http://schemas.openxmlformats.org/drawingml/2006/main" xmlns:r="http://schemas.openxmlformats.org/officeDocument/2006/relationships" xmlns:p="http://schemas.openxmlformats.org/presentationml/2006/main">
  <p:tag name="TIMING" val="|5.8"/>
</p:tagLst>
</file>

<file path=ppt/tags/tag13.xml><?xml version="1.0" encoding="utf-8"?>
<p:tagLst xmlns:a="http://schemas.openxmlformats.org/drawingml/2006/main" xmlns:r="http://schemas.openxmlformats.org/officeDocument/2006/relationships" xmlns:p="http://schemas.openxmlformats.org/presentationml/2006/main">
  <p:tag name="TIMING" val="|2.5"/>
</p:tagLst>
</file>

<file path=ppt/tags/tag14.xml><?xml version="1.0" encoding="utf-8"?>
<p:tagLst xmlns:a="http://schemas.openxmlformats.org/drawingml/2006/main" xmlns:r="http://schemas.openxmlformats.org/officeDocument/2006/relationships" xmlns:p="http://schemas.openxmlformats.org/presentationml/2006/main">
  <p:tag name="TIMING" val="|1.3|72"/>
</p:tagLst>
</file>

<file path=ppt/tags/tag15.xml><?xml version="1.0" encoding="utf-8"?>
<p:tagLst xmlns:a="http://schemas.openxmlformats.org/drawingml/2006/main" xmlns:r="http://schemas.openxmlformats.org/officeDocument/2006/relationships" xmlns:p="http://schemas.openxmlformats.org/presentationml/2006/main">
  <p:tag name="TIMING" val="|1.7|55.8"/>
</p:tagLst>
</file>

<file path=ppt/tags/tag16.xml><?xml version="1.0" encoding="utf-8"?>
<p:tagLst xmlns:a="http://schemas.openxmlformats.org/drawingml/2006/main" xmlns:r="http://schemas.openxmlformats.org/officeDocument/2006/relationships" xmlns:p="http://schemas.openxmlformats.org/presentationml/2006/main">
  <p:tag name="TIMING" val="|8.2"/>
</p:tagLst>
</file>

<file path=ppt/tags/tag17.xml><?xml version="1.0" encoding="utf-8"?>
<p:tagLst xmlns:a="http://schemas.openxmlformats.org/drawingml/2006/main" xmlns:r="http://schemas.openxmlformats.org/officeDocument/2006/relationships" xmlns:p="http://schemas.openxmlformats.org/presentationml/2006/main">
  <p:tag name="TIMING" val="|2.9|79.8|77.6"/>
</p:tagLst>
</file>

<file path=ppt/tags/tag18.xml><?xml version="1.0" encoding="utf-8"?>
<p:tagLst xmlns:a="http://schemas.openxmlformats.org/drawingml/2006/main" xmlns:r="http://schemas.openxmlformats.org/officeDocument/2006/relationships" xmlns:p="http://schemas.openxmlformats.org/presentationml/2006/main">
  <p:tag name="TIMING" val="|5.7"/>
</p:tagLst>
</file>

<file path=ppt/tags/tag19.xml><?xml version="1.0" encoding="utf-8"?>
<p:tagLst xmlns:a="http://schemas.openxmlformats.org/drawingml/2006/main" xmlns:r="http://schemas.openxmlformats.org/officeDocument/2006/relationships" xmlns:p="http://schemas.openxmlformats.org/presentationml/2006/main">
  <p:tag name="TIMING" val="|29.5|32|25.6|52.9"/>
</p:tagLst>
</file>

<file path=ppt/tags/tag20.xml><?xml version="1.0" encoding="utf-8"?>
<p:tagLst xmlns:a="http://schemas.openxmlformats.org/drawingml/2006/main" xmlns:r="http://schemas.openxmlformats.org/officeDocument/2006/relationships" xmlns:p="http://schemas.openxmlformats.org/presentationml/2006/main">
  <p:tag name="TIMING" val="|1.4|12.2|53.6|75.6"/>
</p:tagLst>
</file>

<file path=ppt/tags/tag21.xml><?xml version="1.0" encoding="utf-8"?>
<p:tagLst xmlns:a="http://schemas.openxmlformats.org/drawingml/2006/main" xmlns:r="http://schemas.openxmlformats.org/officeDocument/2006/relationships" xmlns:p="http://schemas.openxmlformats.org/presentationml/2006/main">
  <p:tag name="TIMING" val="|8.5|9.6|48.6|56.7"/>
</p:tagLst>
</file>

<file path=ppt/tags/tag22.xml><?xml version="1.0" encoding="utf-8"?>
<p:tagLst xmlns:a="http://schemas.openxmlformats.org/drawingml/2006/main" xmlns:r="http://schemas.openxmlformats.org/officeDocument/2006/relationships" xmlns:p="http://schemas.openxmlformats.org/presentationml/2006/main">
  <p:tag name="TIMING" val="|4.6|56.5"/>
</p:tagLst>
</file>

<file path=ppt/tags/tag23.xml><?xml version="1.0" encoding="utf-8"?>
<p:tagLst xmlns:a="http://schemas.openxmlformats.org/drawingml/2006/main" xmlns:r="http://schemas.openxmlformats.org/officeDocument/2006/relationships" xmlns:p="http://schemas.openxmlformats.org/presentationml/2006/main">
  <p:tag name="TIMING" val="|14"/>
</p:tagLst>
</file>

<file path=ppt/tags/tag24.xml><?xml version="1.0" encoding="utf-8"?>
<p:tagLst xmlns:a="http://schemas.openxmlformats.org/drawingml/2006/main" xmlns:r="http://schemas.openxmlformats.org/officeDocument/2006/relationships" xmlns:p="http://schemas.openxmlformats.org/presentationml/2006/main">
  <p:tag name="TIMING" val="|1.4|44.2|41.5"/>
</p:tagLst>
</file>

<file path=ppt/tags/tag25.xml><?xml version="1.0" encoding="utf-8"?>
<p:tagLst xmlns:a="http://schemas.openxmlformats.org/drawingml/2006/main" xmlns:r="http://schemas.openxmlformats.org/officeDocument/2006/relationships" xmlns:p="http://schemas.openxmlformats.org/presentationml/2006/main">
  <p:tag name="TIMING" val="|0.9|57.9"/>
</p:tagLst>
</file>

<file path=ppt/tags/tag26.xml><?xml version="1.0" encoding="utf-8"?>
<p:tagLst xmlns:a="http://schemas.openxmlformats.org/drawingml/2006/main" xmlns:r="http://schemas.openxmlformats.org/officeDocument/2006/relationships" xmlns:p="http://schemas.openxmlformats.org/presentationml/2006/main">
  <p:tag name="TIMING" val="|42.5|62.6"/>
</p:tagLst>
</file>

<file path=ppt/tags/tag27.xml><?xml version="1.0" encoding="utf-8"?>
<p:tagLst xmlns:a="http://schemas.openxmlformats.org/drawingml/2006/main" xmlns:r="http://schemas.openxmlformats.org/officeDocument/2006/relationships" xmlns:p="http://schemas.openxmlformats.org/presentationml/2006/main">
  <p:tag name="TIMING" val="|1.3|29.4"/>
</p:tagLst>
</file>

<file path=ppt/tags/tag28.xml><?xml version="1.0" encoding="utf-8"?>
<p:tagLst xmlns:a="http://schemas.openxmlformats.org/drawingml/2006/main" xmlns:r="http://schemas.openxmlformats.org/officeDocument/2006/relationships" xmlns:p="http://schemas.openxmlformats.org/presentationml/2006/main">
  <p:tag name="TIMING" val="|1.4"/>
</p:tagLst>
</file>

<file path=ppt/tags/tag29.xml><?xml version="1.0" encoding="utf-8"?>
<p:tagLst xmlns:a="http://schemas.openxmlformats.org/drawingml/2006/main" xmlns:r="http://schemas.openxmlformats.org/officeDocument/2006/relationships" xmlns:p="http://schemas.openxmlformats.org/presentationml/2006/main">
  <p:tag name="TIMING" val="|1.8|18.7|8.2"/>
</p:tagLst>
</file>

<file path=ppt/tags/tag30.xml><?xml version="1.0" encoding="utf-8"?>
<p:tagLst xmlns:a="http://schemas.openxmlformats.org/drawingml/2006/main" xmlns:r="http://schemas.openxmlformats.org/officeDocument/2006/relationships" xmlns:p="http://schemas.openxmlformats.org/presentationml/2006/main">
  <p:tag name="TIMING" val="|1.6|11.9"/>
</p:tagLst>
</file>

<file path=ppt/tags/tag31.xml><?xml version="1.0" encoding="utf-8"?>
<p:tagLst xmlns:a="http://schemas.openxmlformats.org/drawingml/2006/main" xmlns:r="http://schemas.openxmlformats.org/officeDocument/2006/relationships" xmlns:p="http://schemas.openxmlformats.org/presentationml/2006/main">
  <p:tag name="TIMING" val="|1.2|30.5"/>
</p:tagLst>
</file>

<file path=ppt/tags/tag32.xml><?xml version="1.0" encoding="utf-8"?>
<p:tagLst xmlns:a="http://schemas.openxmlformats.org/drawingml/2006/main" xmlns:r="http://schemas.openxmlformats.org/officeDocument/2006/relationships" xmlns:p="http://schemas.openxmlformats.org/presentationml/2006/main">
  <p:tag name="TIMING" val="|1.3|10.4|5.5"/>
</p:tagLst>
</file>

<file path=ppt/tags/tag33.xml><?xml version="1.0" encoding="utf-8"?>
<p:tagLst xmlns:a="http://schemas.openxmlformats.org/drawingml/2006/main" xmlns:r="http://schemas.openxmlformats.org/officeDocument/2006/relationships" xmlns:p="http://schemas.openxmlformats.org/presentationml/2006/main">
  <p:tag name="TIMING" val="|1.5|35.1|1.4"/>
</p:tagLst>
</file>

<file path=ppt/tags/tag34.xml><?xml version="1.0" encoding="utf-8"?>
<p:tagLst xmlns:a="http://schemas.openxmlformats.org/drawingml/2006/main" xmlns:r="http://schemas.openxmlformats.org/officeDocument/2006/relationships" xmlns:p="http://schemas.openxmlformats.org/presentationml/2006/main">
  <p:tag name="TIMING" val="|2|23|2.9"/>
</p:tagLst>
</file>

<file path=ppt/tags/tag35.xml><?xml version="1.0" encoding="utf-8"?>
<p:tagLst xmlns:a="http://schemas.openxmlformats.org/drawingml/2006/main" xmlns:r="http://schemas.openxmlformats.org/officeDocument/2006/relationships" xmlns:p="http://schemas.openxmlformats.org/presentationml/2006/main">
  <p:tag name="TIMING" val="|9.6|26.5|50.8|26.1"/>
</p:tagLst>
</file>

<file path=ppt/tags/tag36.xml><?xml version="1.0" encoding="utf-8"?>
<p:tagLst xmlns:a="http://schemas.openxmlformats.org/drawingml/2006/main" xmlns:r="http://schemas.openxmlformats.org/officeDocument/2006/relationships" xmlns:p="http://schemas.openxmlformats.org/presentationml/2006/main">
  <p:tag name="TIMING" val="|1.4|34.7|13.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4574</TotalTime>
  <Words>2048</Words>
  <Application>Microsoft Office PowerPoint</Application>
  <PresentationFormat>Widescreen</PresentationFormat>
  <Paragraphs>233</Paragraphs>
  <Slides>38</Slides>
  <Notes>37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38</vt:i4>
      </vt:variant>
    </vt:vector>
  </HeadingPairs>
  <TitlesOfParts>
    <vt:vector size="47" baseType="lpstr">
      <vt:lpstr>Alexandria</vt:lpstr>
      <vt:lpstr>Arial</vt:lpstr>
      <vt:lpstr>Calibri</vt:lpstr>
      <vt:lpstr>Calibri Light</vt:lpstr>
      <vt:lpstr>Roboto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Hayat Farag</cp:lastModifiedBy>
  <cp:revision>546</cp:revision>
  <dcterms:created xsi:type="dcterms:W3CDTF">2023-04-29T09:08:00Z</dcterms:created>
  <dcterms:modified xsi:type="dcterms:W3CDTF">2025-08-03T20:49:34Z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