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480" r:id="rId2"/>
    <p:sldId id="558" r:id="rId3"/>
    <p:sldId id="313" r:id="rId4"/>
    <p:sldId id="615" r:id="rId5"/>
    <p:sldId id="652" r:id="rId6"/>
    <p:sldId id="653" r:id="rId7"/>
    <p:sldId id="654" r:id="rId8"/>
    <p:sldId id="655" r:id="rId9"/>
    <p:sldId id="656" r:id="rId10"/>
    <p:sldId id="657" r:id="rId11"/>
    <p:sldId id="658" r:id="rId12"/>
    <p:sldId id="659" r:id="rId13"/>
    <p:sldId id="660" r:id="rId14"/>
    <p:sldId id="661" r:id="rId15"/>
    <p:sldId id="662" r:id="rId16"/>
    <p:sldId id="663" r:id="rId17"/>
    <p:sldId id="664" r:id="rId18"/>
    <p:sldId id="665" r:id="rId19"/>
    <p:sldId id="666" r:id="rId20"/>
    <p:sldId id="673" r:id="rId21"/>
    <p:sldId id="674" r:id="rId22"/>
    <p:sldId id="675" r:id="rId23"/>
    <p:sldId id="676" r:id="rId24"/>
    <p:sldId id="677" r:id="rId25"/>
    <p:sldId id="678" r:id="rId26"/>
    <p:sldId id="679" r:id="rId27"/>
    <p:sldId id="680" r:id="rId28"/>
    <p:sldId id="681" r:id="rId29"/>
    <p:sldId id="682" r:id="rId30"/>
    <p:sldId id="683" r:id="rId31"/>
    <p:sldId id="684" r:id="rId32"/>
    <p:sldId id="685" r:id="rId33"/>
    <p:sldId id="686" r:id="rId34"/>
    <p:sldId id="687" r:id="rId35"/>
    <p:sldId id="690" r:id="rId36"/>
    <p:sldId id="670" r:id="rId37"/>
    <p:sldId id="689" r:id="rId38"/>
    <p:sldId id="669" r:id="rId39"/>
    <p:sldId id="692" r:id="rId40"/>
    <p:sldId id="651" r:id="rId41"/>
    <p:sldId id="667" r:id="rId42"/>
    <p:sldId id="693" r:id="rId43"/>
    <p:sldId id="613"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558"/>
            <p14:sldId id="313"/>
            <p14:sldId id="615"/>
            <p14:sldId id="652"/>
            <p14:sldId id="653"/>
            <p14:sldId id="654"/>
            <p14:sldId id="655"/>
            <p14:sldId id="656"/>
            <p14:sldId id="657"/>
            <p14:sldId id="658"/>
            <p14:sldId id="659"/>
            <p14:sldId id="660"/>
            <p14:sldId id="661"/>
            <p14:sldId id="662"/>
            <p14:sldId id="663"/>
            <p14:sldId id="664"/>
            <p14:sldId id="665"/>
            <p14:sldId id="666"/>
            <p14:sldId id="673"/>
            <p14:sldId id="674"/>
            <p14:sldId id="675"/>
            <p14:sldId id="676"/>
            <p14:sldId id="677"/>
            <p14:sldId id="678"/>
            <p14:sldId id="679"/>
            <p14:sldId id="680"/>
            <p14:sldId id="681"/>
            <p14:sldId id="682"/>
            <p14:sldId id="683"/>
            <p14:sldId id="684"/>
            <p14:sldId id="685"/>
            <p14:sldId id="686"/>
            <p14:sldId id="687"/>
            <p14:sldId id="690"/>
            <p14:sldId id="670"/>
            <p14:sldId id="689"/>
            <p14:sldId id="669"/>
            <p14:sldId id="692"/>
            <p14:sldId id="651"/>
            <p14:sldId id="667"/>
            <p14:sldId id="693"/>
            <p14:sldId id="613"/>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her" initials="MF" lastIdx="1" clrIdx="0">
    <p:extLst>
      <p:ext uri="{19B8F6BF-5375-455C-9EA6-DF929625EA0E}">
        <p15:presenceInfo xmlns:p15="http://schemas.microsoft.com/office/powerpoint/2012/main" userId="Mah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000000"/>
    <a:srgbClr val="669BBC"/>
    <a:srgbClr val="2D3956"/>
    <a:srgbClr val="8E5A6D"/>
    <a:srgbClr val="FAC748"/>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8" d="100"/>
          <a:sy n="68" d="100"/>
        </p:scale>
        <p:origin x="79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10/22/2023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1167542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672084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10/22/2023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10/22/2023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10/22/2023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10/22/2023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10/22/2023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10/22/2023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10/22/2023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10/22/2023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10/22/2023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10/22/2023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10/22/2023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689505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10/22/2023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6" r:id="rId15"/>
    <p:sldLayoutId id="2147483667"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image" Target="../media/image10.jp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 Id="rId5" Type="http://schemas.openxmlformats.org/officeDocument/2006/relationships/image" Target="../media/image10.jpg"/><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3.png"/><Relationship Id="rId2" Type="http://schemas.openxmlformats.org/officeDocument/2006/relationships/image" Target="../media/image9.png"/><Relationship Id="rId1" Type="http://schemas.openxmlformats.org/officeDocument/2006/relationships/slideLayout" Target="../slideLayouts/slideLayout15.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 Id="rId5" Type="http://schemas.openxmlformats.org/officeDocument/2006/relationships/image" Target="../media/image14.jpg"/><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 Id="rId4" Type="http://schemas.openxmlformats.org/officeDocument/2006/relationships/image" Target="../media/image6.sv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 Id="rId4" Type="http://schemas.openxmlformats.org/officeDocument/2006/relationships/image" Target="../media/image6.sv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 Id="rId4" Type="http://schemas.openxmlformats.org/officeDocument/2006/relationships/image" Target="../media/image6.sv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 Id="rId4" Type="http://schemas.openxmlformats.org/officeDocument/2006/relationships/image" Target="../media/image6.svg"/></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 Id="rId4" Type="http://schemas.openxmlformats.org/officeDocument/2006/relationships/image" Target="../media/image6.svg"/></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 Id="rId5" Type="http://schemas.openxmlformats.org/officeDocument/2006/relationships/image" Target="../media/image16.png"/><Relationship Id="rId4" Type="http://schemas.openxmlformats.org/officeDocument/2006/relationships/image" Target="../media/image6.svg"/></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 Id="rId5" Type="http://schemas.openxmlformats.org/officeDocument/2006/relationships/image" Target="../media/image17.png"/><Relationship Id="rId4" Type="http://schemas.openxmlformats.org/officeDocument/2006/relationships/image" Target="../media/image6.sv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6.svg"/></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6.svg"/></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6.svg"/></Relationships>
</file>

<file path=ppt/slides/_rels/slide19.xml.rels><?xml version="1.0" encoding="UTF-8" standalone="yes"?>
<Relationships xmlns="http://schemas.openxmlformats.org/package/2006/relationships"><Relationship Id="rId8" Type="http://schemas.openxmlformats.org/officeDocument/2006/relationships/image" Target="../media/image27.jpg"/><Relationship Id="rId3" Type="http://schemas.openxmlformats.org/officeDocument/2006/relationships/image" Target="../media/image5.png"/><Relationship Id="rId7" Type="http://schemas.openxmlformats.org/officeDocument/2006/relationships/image" Target="../media/image26.png"/><Relationship Id="rId2" Type="http://schemas.openxmlformats.org/officeDocument/2006/relationships/image" Target="../media/image9.png"/><Relationship Id="rId1" Type="http://schemas.openxmlformats.org/officeDocument/2006/relationships/slideLayout" Target="../slideLayouts/slideLayout15.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6.svg"/></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 Id="rId5" Type="http://schemas.openxmlformats.org/officeDocument/2006/relationships/image" Target="../media/image28.png"/><Relationship Id="rId4" Type="http://schemas.openxmlformats.org/officeDocument/2006/relationships/image" Target="../media/image6.svg"/></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 Id="rId4" Type="http://schemas.openxmlformats.org/officeDocument/2006/relationships/image" Target="../media/image6.svg"/></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 Id="rId5" Type="http://schemas.openxmlformats.org/officeDocument/2006/relationships/image" Target="../media/image29.png"/><Relationship Id="rId4" Type="http://schemas.openxmlformats.org/officeDocument/2006/relationships/image" Target="../media/image6.svg"/></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 Id="rId5" Type="http://schemas.openxmlformats.org/officeDocument/2006/relationships/image" Target="../media/image30.png"/><Relationship Id="rId4" Type="http://schemas.openxmlformats.org/officeDocument/2006/relationships/image" Target="../media/image6.svg"/></Relationships>
</file>

<file path=ppt/slides/_rels/slide24.xml.rels><?xml version="1.0" encoding="UTF-8" standalone="yes"?>
<Relationships xmlns="http://schemas.openxmlformats.org/package/2006/relationships"><Relationship Id="rId8" Type="http://schemas.openxmlformats.org/officeDocument/2006/relationships/image" Target="../media/image34.jpg"/><Relationship Id="rId3" Type="http://schemas.openxmlformats.org/officeDocument/2006/relationships/image" Target="../media/image5.png"/><Relationship Id="rId7" Type="http://schemas.openxmlformats.org/officeDocument/2006/relationships/image" Target="../media/image33.png"/><Relationship Id="rId2" Type="http://schemas.openxmlformats.org/officeDocument/2006/relationships/image" Target="../media/image9.png"/><Relationship Id="rId1" Type="http://schemas.openxmlformats.org/officeDocument/2006/relationships/slideLayout" Target="../slideLayouts/slideLayout15.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6.svg"/></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6.svg"/></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 Id="rId4" Type="http://schemas.openxmlformats.org/officeDocument/2006/relationships/image" Target="../media/image6.svg"/></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 Id="rId5" Type="http://schemas.openxmlformats.org/officeDocument/2006/relationships/image" Target="../media/image37.jpeg"/><Relationship Id="rId4" Type="http://schemas.openxmlformats.org/officeDocument/2006/relationships/image" Target="../media/image6.svg"/></Relationships>
</file>

<file path=ppt/slides/_rels/slide28.xml.rels><?xml version="1.0" encoding="UTF-8" standalone="yes"?>
<Relationships xmlns="http://schemas.openxmlformats.org/package/2006/relationships"><Relationship Id="rId8" Type="http://schemas.openxmlformats.org/officeDocument/2006/relationships/image" Target="../media/image41.jpg"/><Relationship Id="rId3" Type="http://schemas.openxmlformats.org/officeDocument/2006/relationships/image" Target="../media/image5.png"/><Relationship Id="rId7" Type="http://schemas.openxmlformats.org/officeDocument/2006/relationships/image" Target="../media/image40.jpeg"/><Relationship Id="rId2" Type="http://schemas.openxmlformats.org/officeDocument/2006/relationships/image" Target="../media/image9.png"/><Relationship Id="rId1" Type="http://schemas.openxmlformats.org/officeDocument/2006/relationships/slideLayout" Target="../slideLayouts/slideLayout15.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6.svg"/></Relationships>
</file>

<file path=ppt/slides/_rels/slide29.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image" Target="../media/image5.png"/><Relationship Id="rId7" Type="http://schemas.openxmlformats.org/officeDocument/2006/relationships/hyperlink" Target="http://images.google.com/imgres?imgurl=http://www.dameonjamie.com/images/visa.jpg&amp;imgrefurl=http://www.dameonjamie.com/payment/&amp;h=714&amp;w=1135&amp;sz=72&amp;hl=en&amp;start=2&amp;tbnid=84cLYQEg8-YLIM:&amp;tbnh=94&amp;tbnw=150&amp;prev=/images?q%3DVisa%26gbv%3D2%26hl%3Den" TargetMode="External"/><Relationship Id="rId2" Type="http://schemas.openxmlformats.org/officeDocument/2006/relationships/image" Target="../media/image9.png"/><Relationship Id="rId1" Type="http://schemas.openxmlformats.org/officeDocument/2006/relationships/slideLayout" Target="../slideLayouts/slideLayout15.xml"/><Relationship Id="rId6" Type="http://schemas.openxmlformats.org/officeDocument/2006/relationships/image" Target="../media/image42.jpeg"/><Relationship Id="rId11" Type="http://schemas.openxmlformats.org/officeDocument/2006/relationships/image" Target="../media/image45.jpeg"/><Relationship Id="rId5" Type="http://schemas.openxmlformats.org/officeDocument/2006/relationships/hyperlink" Target="http://images.google.com/imgres?imgurl=http://www.flags.com/images/NFL.gif&amp;imgrefurl=http://www.flags.com/Football-Flags/c219_4055/index.html&amp;h=775&amp;w=600&amp;sz=22&amp;hl=en&amp;start=2&amp;tbnid=_9i698A9XSTZNM:&amp;tbnh=142&amp;tbnw=110&amp;prev=/images?q%3DNFL%26gbv%3D2%26hl%3Den%26sa%3DG" TargetMode="External"/><Relationship Id="rId10" Type="http://schemas.openxmlformats.org/officeDocument/2006/relationships/hyperlink" Target="http://images.google.com/imgres?imgurl=http://www.martinsvillemustangs.com/PepsiLogo1.jpg&amp;imgrefurl=http://brandzero.adidiot.com/wp/category/new-trends-in-advertising/&amp;h=627&amp;w=800&amp;sz=115&amp;hl=en&amp;start=5&amp;tbnid=UgGLp4tlxxSU1M:&amp;tbnh=112&amp;tbnw=143&amp;prev=/images?q%3Dpepsi%26gbv%3D2%26hl%3Den" TargetMode="External"/><Relationship Id="rId4" Type="http://schemas.openxmlformats.org/officeDocument/2006/relationships/image" Target="../media/image6.svg"/><Relationship Id="rId9" Type="http://schemas.openxmlformats.org/officeDocument/2006/relationships/image" Target="../media/image44.jpg"/></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48.jpg"/><Relationship Id="rId2" Type="http://schemas.openxmlformats.org/officeDocument/2006/relationships/image" Target="../media/image9.png"/><Relationship Id="rId1" Type="http://schemas.openxmlformats.org/officeDocument/2006/relationships/slideLayout" Target="../slideLayouts/slideLayout15.xml"/><Relationship Id="rId6" Type="http://schemas.openxmlformats.org/officeDocument/2006/relationships/image" Target="../media/image47.jpg"/><Relationship Id="rId5" Type="http://schemas.openxmlformats.org/officeDocument/2006/relationships/image" Target="../media/image46.png"/><Relationship Id="rId4" Type="http://schemas.openxmlformats.org/officeDocument/2006/relationships/image" Target="../media/image6.svg"/></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51.jpg"/><Relationship Id="rId2" Type="http://schemas.openxmlformats.org/officeDocument/2006/relationships/image" Target="../media/image9.png"/><Relationship Id="rId1" Type="http://schemas.openxmlformats.org/officeDocument/2006/relationships/slideLayout" Target="../slideLayouts/slideLayout15.xml"/><Relationship Id="rId6" Type="http://schemas.openxmlformats.org/officeDocument/2006/relationships/image" Target="../media/image50.jpeg"/><Relationship Id="rId5" Type="http://schemas.openxmlformats.org/officeDocument/2006/relationships/image" Target="../media/image49.jpeg"/><Relationship Id="rId4" Type="http://schemas.openxmlformats.org/officeDocument/2006/relationships/image" Target="../media/image6.svg"/></Relationships>
</file>

<file path=ppt/slides/_rels/slide32.xml.rels><?xml version="1.0" encoding="UTF-8" standalone="yes"?>
<Relationships xmlns="http://schemas.openxmlformats.org/package/2006/relationships"><Relationship Id="rId3" Type="http://schemas.openxmlformats.org/officeDocument/2006/relationships/hyperlink" Target="http://www.apple.com/" TargetMode="External"/><Relationship Id="rId2" Type="http://schemas.openxmlformats.org/officeDocument/2006/relationships/image" Target="../media/image9.png"/><Relationship Id="rId1" Type="http://schemas.openxmlformats.org/officeDocument/2006/relationships/slideLayout" Target="../slideLayouts/slideLayout15.xml"/><Relationship Id="rId6" Type="http://schemas.openxmlformats.org/officeDocument/2006/relationships/image" Target="../media/image54.jfif"/><Relationship Id="rId5" Type="http://schemas.openxmlformats.org/officeDocument/2006/relationships/image" Target="../media/image53.jpg"/><Relationship Id="rId4" Type="http://schemas.openxmlformats.org/officeDocument/2006/relationships/image" Target="../media/image52.jpeg"/></Relationships>
</file>

<file path=ppt/slides/_rels/slide33.xml.rels><?xml version="1.0" encoding="UTF-8" standalone="yes"?>
<Relationships xmlns="http://schemas.openxmlformats.org/package/2006/relationships"><Relationship Id="rId8" Type="http://schemas.openxmlformats.org/officeDocument/2006/relationships/image" Target="../media/image56.jpeg"/><Relationship Id="rId3" Type="http://schemas.openxmlformats.org/officeDocument/2006/relationships/image" Target="../media/image5.png"/><Relationship Id="rId7" Type="http://schemas.openxmlformats.org/officeDocument/2006/relationships/hyperlink" Target="http://www.google.com/" TargetMode="External"/><Relationship Id="rId2" Type="http://schemas.openxmlformats.org/officeDocument/2006/relationships/image" Target="../media/image9.png"/><Relationship Id="rId1" Type="http://schemas.openxmlformats.org/officeDocument/2006/relationships/slideLayout" Target="../slideLayouts/slideLayout15.xml"/><Relationship Id="rId6" Type="http://schemas.openxmlformats.org/officeDocument/2006/relationships/image" Target="../media/image55.jpeg"/><Relationship Id="rId5" Type="http://schemas.openxmlformats.org/officeDocument/2006/relationships/hyperlink" Target="http://www.walmart.com/" TargetMode="External"/><Relationship Id="rId10" Type="http://schemas.openxmlformats.org/officeDocument/2006/relationships/image" Target="../media/image57.jpeg"/><Relationship Id="rId4" Type="http://schemas.openxmlformats.org/officeDocument/2006/relationships/image" Target="../media/image6.svg"/><Relationship Id="rId9" Type="http://schemas.openxmlformats.org/officeDocument/2006/relationships/hyperlink" Target="http://www.nike.com/"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 Id="rId5" Type="http://schemas.openxmlformats.org/officeDocument/2006/relationships/image" Target="../media/image58.jpeg"/><Relationship Id="rId4" Type="http://schemas.openxmlformats.org/officeDocument/2006/relationships/image" Target="../media/image6.svg"/></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1.png"/><Relationship Id="rId2" Type="http://schemas.openxmlformats.org/officeDocument/2006/relationships/image" Target="../media/image9.png"/><Relationship Id="rId1" Type="http://schemas.openxmlformats.org/officeDocument/2006/relationships/slideLayout" Target="../slideLayouts/slideLayout15.xml"/><Relationship Id="rId6" Type="http://schemas.openxmlformats.org/officeDocument/2006/relationships/image" Target="../media/image60.png"/><Relationship Id="rId5" Type="http://schemas.openxmlformats.org/officeDocument/2006/relationships/image" Target="../media/image59.jpeg"/><Relationship Id="rId4" Type="http://schemas.openxmlformats.org/officeDocument/2006/relationships/image" Target="../media/image6.svg"/></Relationships>
</file>

<file path=ppt/slides/_rels/slide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 Id="rId4" Type="http://schemas.openxmlformats.org/officeDocument/2006/relationships/image" Target="../media/image6.svg"/></Relationships>
</file>

<file path=ppt/slides/_rels/slide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 Id="rId5" Type="http://schemas.openxmlformats.org/officeDocument/2006/relationships/image" Target="../media/image62.jpeg"/><Relationship Id="rId4" Type="http://schemas.openxmlformats.org/officeDocument/2006/relationships/image" Target="../media/image6.svg"/></Relationships>
</file>

<file path=ppt/slides/_rels/slide4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4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xml"/><Relationship Id="rId5" Type="http://schemas.openxmlformats.org/officeDocument/2006/relationships/image" Target="../media/image63.jpeg"/><Relationship Id="rId4" Type="http://schemas.openxmlformats.org/officeDocument/2006/relationships/image" Target="../media/image6.svg"/></Relationships>
</file>

<file path=ppt/slides/_rels/slide42.xml.rels><?xml version="1.0" encoding="UTF-8" standalone="yes"?>
<Relationships xmlns="http://schemas.openxmlformats.org/package/2006/relationships"><Relationship Id="rId8" Type="http://schemas.openxmlformats.org/officeDocument/2006/relationships/image" Target="../media/image67.jpeg"/><Relationship Id="rId3" Type="http://schemas.openxmlformats.org/officeDocument/2006/relationships/image" Target="../media/image5.png"/><Relationship Id="rId7" Type="http://schemas.openxmlformats.org/officeDocument/2006/relationships/image" Target="../media/image66.jpeg"/><Relationship Id="rId2" Type="http://schemas.openxmlformats.org/officeDocument/2006/relationships/image" Target="../media/image9.png"/><Relationship Id="rId1" Type="http://schemas.openxmlformats.org/officeDocument/2006/relationships/slideLayout" Target="../slideLayouts/slideLayout15.xml"/><Relationship Id="rId6" Type="http://schemas.openxmlformats.org/officeDocument/2006/relationships/image" Target="../media/image65.jpeg"/><Relationship Id="rId5" Type="http://schemas.openxmlformats.org/officeDocument/2006/relationships/image" Target="../media/image64.jpeg"/><Relationship Id="rId4" Type="http://schemas.openxmlformats.org/officeDocument/2006/relationships/image" Target="../media/image6.svg"/><Relationship Id="rId9" Type="http://schemas.openxmlformats.org/officeDocument/2006/relationships/image" Target="../media/image68.jpeg"/></Relationships>
</file>

<file path=ppt/slides/_rels/slide4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6.xml"/><Relationship Id="rId4" Type="http://schemas.openxmlformats.org/officeDocument/2006/relationships/image" Target="../media/image69.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982" y="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4509237" y="-146994"/>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28287" y="6243869"/>
            <a:ext cx="4886463" cy="461665"/>
          </a:xfrm>
          <a:prstGeom prst="rect">
            <a:avLst/>
          </a:prstGeom>
          <a:noFill/>
        </p:spPr>
        <p:txBody>
          <a:bodyPr wrap="square" rtlCol="0">
            <a:spAutoFit/>
          </a:bodyPr>
          <a:lstStyle/>
          <a:p>
            <a:r>
              <a:rPr lang="en-US" sz="2400" b="1" dirty="0">
                <a:solidFill>
                  <a:schemeClr val="bg1"/>
                </a:solidFill>
                <a:latin typeface="Times New Roman" panose="02020603050405020304" pitchFamily="18" charset="0"/>
                <a:cs typeface="Times New Roman" panose="02020603050405020304" pitchFamily="18" charset="0"/>
              </a:rPr>
              <a:t>Prepared by Dr. Magdy  Al-haj</a:t>
            </a:r>
          </a:p>
        </p:txBody>
      </p:sp>
      <p:sp>
        <p:nvSpPr>
          <p:cNvPr id="31" name="TextBox 30">
            <a:extLst>
              <a:ext uri="{FF2B5EF4-FFF2-40B4-BE49-F238E27FC236}">
                <a16:creationId xmlns:a16="http://schemas.microsoft.com/office/drawing/2014/main" id="{16E4CC76-2D0D-6204-3FBC-B0856D8E8836}"/>
              </a:ext>
            </a:extLst>
          </p:cNvPr>
          <p:cNvSpPr txBox="1"/>
          <p:nvPr/>
        </p:nvSpPr>
        <p:spPr>
          <a:xfrm>
            <a:off x="-185301" y="1969641"/>
            <a:ext cx="5034429" cy="1015663"/>
          </a:xfrm>
          <a:prstGeom prst="rect">
            <a:avLst/>
          </a:prstGeom>
          <a:noFill/>
        </p:spPr>
        <p:txBody>
          <a:bodyPr wrap="square" rtlCol="0">
            <a:spAutoFit/>
          </a:bodyPr>
          <a:lstStyle/>
          <a:p>
            <a:pPr algn="ctr"/>
            <a:r>
              <a:rPr lang="en-US" altLang="ar-SA" sz="6000" b="1" dirty="0">
                <a:solidFill>
                  <a:schemeClr val="bg1"/>
                </a:solidFill>
                <a:latin typeface="Aharoni" panose="02010803020104030203" pitchFamily="2" charset="-79"/>
                <a:cs typeface="Aharoni" panose="02010803020104030203" pitchFamily="2" charset="-79"/>
              </a:rPr>
              <a:t>Branding </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9384" y="5642298"/>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6</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4070" y="-146994"/>
            <a:ext cx="2876694" cy="1357799"/>
          </a:xfrm>
          <a:prstGeom prst="rect">
            <a:avLst/>
          </a:prstGeom>
        </p:spPr>
      </p:pic>
      <p:sp>
        <p:nvSpPr>
          <p:cNvPr id="46" name="TextBox 45">
            <a:extLst>
              <a:ext uri="{FF2B5EF4-FFF2-40B4-BE49-F238E27FC236}">
                <a16:creationId xmlns:a16="http://schemas.microsoft.com/office/drawing/2014/main" id="{FA59789B-D841-DB76-25B9-1348B202C2B5}"/>
              </a:ext>
            </a:extLst>
          </p:cNvPr>
          <p:cNvSpPr txBox="1"/>
          <p:nvPr/>
        </p:nvSpPr>
        <p:spPr>
          <a:xfrm>
            <a:off x="372610" y="4871555"/>
            <a:ext cx="2766078" cy="707886"/>
          </a:xfrm>
          <a:prstGeom prst="rect">
            <a:avLst/>
          </a:prstGeom>
          <a:noFill/>
        </p:spPr>
        <p:txBody>
          <a:bodyPr wrap="none" rtlCol="0">
            <a:spAutoFit/>
          </a:bodyPr>
          <a:lstStyle/>
          <a:p>
            <a:pPr algn="ctr"/>
            <a:r>
              <a:rPr lang="en-US" sz="2000" b="1" dirty="0">
                <a:solidFill>
                  <a:schemeClr val="bg1"/>
                </a:solidFill>
              </a:rPr>
              <a:t>Marketing Management</a:t>
            </a:r>
          </a:p>
          <a:p>
            <a:pPr algn="ctr"/>
            <a:r>
              <a:rPr lang="en-US" sz="2000" b="1" dirty="0">
                <a:solidFill>
                  <a:schemeClr val="bg1"/>
                </a:solidFill>
              </a:rPr>
              <a:t> MGM612 </a:t>
            </a:r>
          </a:p>
        </p:txBody>
      </p:sp>
      <p:sp>
        <p:nvSpPr>
          <p:cNvPr id="14" name="Oval 13">
            <a:extLst>
              <a:ext uri="{FF2B5EF4-FFF2-40B4-BE49-F238E27FC236}">
                <a16:creationId xmlns:a16="http://schemas.microsoft.com/office/drawing/2014/main" id="{46F3C90B-EB3F-EA91-08C5-03400C278827}"/>
              </a:ext>
            </a:extLst>
          </p:cNvPr>
          <p:cNvSpPr/>
          <p:nvPr/>
        </p:nvSpPr>
        <p:spPr>
          <a:xfrm>
            <a:off x="4849128" y="-62857"/>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2996"/>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5616106" y="2606857"/>
            <a:ext cx="6575893" cy="1015663"/>
          </a:xfrm>
          <a:prstGeom prst="rect">
            <a:avLst/>
          </a:prstGeom>
          <a:noFill/>
        </p:spPr>
        <p:txBody>
          <a:bodyPr wrap="square" rtlCol="0" anchor="b">
            <a:spAutoFit/>
          </a:bodyPr>
          <a:lstStyle/>
          <a:p>
            <a:pPr algn="ctr"/>
            <a:r>
              <a:rPr lang="en-US" altLang="ar-SA" sz="6000" b="1" dirty="0">
                <a:solidFill>
                  <a:srgbClr val="FF0000"/>
                </a:solidFill>
                <a:latin typeface="Aharoni" panose="02010803020104030203" pitchFamily="2" charset="-79"/>
                <a:cs typeface="Aharoni" panose="02010803020104030203" pitchFamily="2" charset="-79"/>
              </a:rPr>
              <a:t>Branding</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7666836" y="4582859"/>
            <a:ext cx="4213989"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latin typeface="Times New Roman" panose="02020603050405020304" pitchFamily="18" charset="0"/>
                <a:cs typeface="Times New Roman" panose="02020603050405020304" pitchFamily="18" charset="0"/>
              </a:rPr>
              <a:t>Lecture 6</a:t>
            </a:r>
          </a:p>
        </p:txBody>
      </p:sp>
      <p:sp>
        <p:nvSpPr>
          <p:cNvPr id="11" name="TextBox 10">
            <a:extLst>
              <a:ext uri="{FF2B5EF4-FFF2-40B4-BE49-F238E27FC236}">
                <a16:creationId xmlns:a16="http://schemas.microsoft.com/office/drawing/2014/main" id="{781F72BC-06B8-4FB5-F2D5-D8EA1BFF812E}"/>
              </a:ext>
            </a:extLst>
          </p:cNvPr>
          <p:cNvSpPr txBox="1"/>
          <p:nvPr/>
        </p:nvSpPr>
        <p:spPr>
          <a:xfrm>
            <a:off x="2771335" y="4891246"/>
            <a:ext cx="3800849" cy="954107"/>
          </a:xfrm>
          <a:prstGeom prst="rect">
            <a:avLst/>
          </a:prstGeom>
          <a:noFill/>
        </p:spPr>
        <p:txBody>
          <a:bodyPr wrap="none" rtlCol="0">
            <a:spAutoFit/>
          </a:bodyPr>
          <a:lstStyle/>
          <a:p>
            <a:pPr algn="ctr"/>
            <a:r>
              <a:rPr lang="en-US" sz="2800" b="1" dirty="0"/>
              <a:t>Marketing Management</a:t>
            </a:r>
          </a:p>
          <a:p>
            <a:pPr algn="ctr"/>
            <a:r>
              <a:rPr lang="en-US" sz="2800" b="1" dirty="0"/>
              <a:t> MGM612 </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Magdy Al-haj</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b="1"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30367"/>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solidFill>
            <a:schemeClr val="accent1">
              <a:lumMod val="60000"/>
              <a:lumOff val="40000"/>
            </a:schemeClr>
          </a:solidFill>
          <a:ln>
            <a:solidFill>
              <a:schemeClr val="accent1"/>
            </a:solidFill>
          </a:ln>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1577014239"/>
      </p:ext>
    </p:extLst>
  </p:cSld>
  <p:clrMapOvr>
    <a:masterClrMapping/>
  </p:clrMapOvr>
  <mc:AlternateContent xmlns:mc="http://schemas.openxmlformats.org/markup-compatibility/2006" xmlns:p14="http://schemas.microsoft.com/office/powerpoint/2010/main">
    <mc:Choice Requires="p14">
      <p:transition spd="slow" p14:dur="2000" advTm="3643"/>
    </mc:Choice>
    <mc:Fallback xmlns="">
      <p:transition spd="slow" advTm="3643"/>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738138" y="899642"/>
            <a:ext cx="7191566" cy="769441"/>
          </a:xfrm>
          <a:prstGeom prst="rect">
            <a:avLst/>
          </a:prstGeom>
          <a:noFill/>
          <a:ln>
            <a:noFill/>
          </a:ln>
        </p:spPr>
        <p:txBody>
          <a:bodyPr wrap="square" rtlCol="0">
            <a:spAutoFit/>
          </a:bodyPr>
          <a:lstStyle/>
          <a:p>
            <a:pPr algn="ctr"/>
            <a:r>
              <a:rPr lang="en-US" sz="4400" dirty="0">
                <a:solidFill>
                  <a:schemeClr val="bg1"/>
                </a:solidFill>
                <a:latin typeface="Aharoni" panose="02010803020104030203" pitchFamily="2" charset="-79"/>
                <a:cs typeface="Aharoni" panose="02010803020104030203" pitchFamily="2" charset="-79"/>
              </a:rPr>
              <a:t>Learning Outcomes</a:t>
            </a:r>
            <a:endParaRPr lang="en-US" sz="44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cstate="hqprint">
            <a:extLst>
              <a:ext uri="{28A0092B-C50C-407E-A947-70E740481C1C}">
                <a14:useLocalDpi xmlns:a14="http://schemas.microsoft.com/office/drawing/2010/main" val="0"/>
              </a:ext>
            </a:extLst>
          </a:blip>
          <a:srcRect/>
          <a:stretch/>
        </p:blipFill>
        <p:spPr>
          <a:xfrm>
            <a:off x="9732778" y="87720"/>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0" name="TextBox 9">
            <a:extLst>
              <a:ext uri="{FF2B5EF4-FFF2-40B4-BE49-F238E27FC236}">
                <a16:creationId xmlns:a16="http://schemas.microsoft.com/office/drawing/2014/main" id="{AF901F8D-5CE6-4E11-992C-E0E75632B143}"/>
              </a:ext>
            </a:extLst>
          </p:cNvPr>
          <p:cNvSpPr txBox="1"/>
          <p:nvPr/>
        </p:nvSpPr>
        <p:spPr>
          <a:xfrm>
            <a:off x="3385474" y="2205159"/>
            <a:ext cx="8632594" cy="3539430"/>
          </a:xfrm>
          <a:prstGeom prst="rect">
            <a:avLst/>
          </a:prstGeom>
          <a:noFill/>
          <a:ln>
            <a:noFill/>
          </a:ln>
        </p:spPr>
        <p:txBody>
          <a:bodyPr wrap="square" rtlCol="0" anchor="t">
            <a:spAutoFit/>
          </a:bodyPr>
          <a:lstStyle/>
          <a:p>
            <a:pPr marL="533400" indent="-533400">
              <a:buNone/>
            </a:pPr>
            <a:r>
              <a:rPr lang="en-US" altLang="ar-SA" sz="2800" dirty="0">
                <a:solidFill>
                  <a:srgbClr val="FF0000"/>
                </a:solidFill>
                <a:latin typeface="Aharoni" panose="02010803020104030203" pitchFamily="2" charset="-79"/>
                <a:ea typeface="ＭＳ Ｐゴシック" panose="020B0600070205080204" pitchFamily="34" charset="-128"/>
                <a:cs typeface="Aharoni" panose="02010803020104030203" pitchFamily="2" charset="-79"/>
              </a:rPr>
              <a:t>After studying this chapter, you should be able to:</a:t>
            </a:r>
          </a:p>
          <a:p>
            <a:pPr marL="533400" indent="-533400">
              <a:buFontTx/>
              <a:buAutoNum type="arabicPeriod"/>
            </a:pPr>
            <a:r>
              <a:rPr lang="ar-SA" altLang="ar-SA" sz="2800" dirty="0">
                <a:solidFill>
                  <a:schemeClr val="bg1"/>
                </a:solidFill>
                <a:latin typeface="Aharoni" panose="02010803020104030203" pitchFamily="2" charset="-79"/>
                <a:ea typeface="ＭＳ Ｐゴシック" panose="020B0600070205080204" pitchFamily="34" charset="-128"/>
                <a:cs typeface="Aharoni" panose="02010803020104030203" pitchFamily="2" charset="-79"/>
              </a:rPr>
              <a:t>Brand Definition</a:t>
            </a:r>
            <a:endParaRPr lang="en-US" altLang="ar-SA" sz="2800" dirty="0">
              <a:solidFill>
                <a:schemeClr val="bg1"/>
              </a:solidFill>
              <a:latin typeface="Aharoni" panose="02010803020104030203" pitchFamily="2" charset="-79"/>
              <a:ea typeface="ＭＳ Ｐゴシック" panose="020B0600070205080204" pitchFamily="34" charset="-128"/>
              <a:cs typeface="Aharoni" panose="02010803020104030203" pitchFamily="2" charset="-79"/>
            </a:endParaRPr>
          </a:p>
          <a:p>
            <a:pPr marL="533400" indent="-533400">
              <a:buFontTx/>
              <a:buAutoNum type="arabicPeriod"/>
            </a:pPr>
            <a:r>
              <a:rPr lang="en-US" sz="2800" dirty="0">
                <a:solidFill>
                  <a:schemeClr val="bg1"/>
                </a:solidFill>
                <a:latin typeface="Aharoni" panose="02010803020104030203" pitchFamily="2" charset="-79"/>
                <a:ea typeface="ＭＳ Ｐゴシック" panose="020B0600070205080204" pitchFamily="34" charset="-128"/>
                <a:cs typeface="Aharoni" panose="02010803020104030203" pitchFamily="2" charset="-79"/>
              </a:rPr>
              <a:t>The Importance Of Branding</a:t>
            </a:r>
          </a:p>
          <a:p>
            <a:pPr marL="533400" indent="-533400">
              <a:buFontTx/>
              <a:buAutoNum type="arabicPeriod"/>
            </a:pPr>
            <a:r>
              <a:rPr lang="en-US" altLang="en-US" sz="2800" dirty="0">
                <a:solidFill>
                  <a:schemeClr val="bg1"/>
                </a:solidFill>
                <a:latin typeface="Aharoni" panose="02010803020104030203" pitchFamily="2" charset="-79"/>
                <a:ea typeface="ＭＳ Ｐゴシック" panose="020B0600070205080204" pitchFamily="34" charset="-128"/>
                <a:cs typeface="Aharoni" panose="02010803020104030203" pitchFamily="2" charset="-79"/>
              </a:rPr>
              <a:t>Forms</a:t>
            </a:r>
            <a:r>
              <a:rPr lang="en-US" sz="2800" dirty="0">
                <a:solidFill>
                  <a:schemeClr val="bg1"/>
                </a:solidFill>
                <a:latin typeface="Aharoni" panose="02010803020104030203" pitchFamily="2" charset="-79"/>
                <a:ea typeface="ＭＳ Ｐゴシック" panose="020B0600070205080204" pitchFamily="34" charset="-128"/>
                <a:cs typeface="Aharoni" panose="02010803020104030203" pitchFamily="2" charset="-79"/>
              </a:rPr>
              <a:t> Of Brands</a:t>
            </a:r>
          </a:p>
          <a:p>
            <a:pPr marL="533400" indent="-533400">
              <a:buFontTx/>
              <a:buAutoNum type="arabicPeriod"/>
            </a:pPr>
            <a:r>
              <a:rPr lang="en-US" sz="2800" dirty="0">
                <a:solidFill>
                  <a:schemeClr val="bg1"/>
                </a:solidFill>
                <a:latin typeface="Aharoni" panose="02010803020104030203" pitchFamily="2" charset="-79"/>
                <a:ea typeface="ＭＳ Ｐゴシック" panose="020B0600070205080204" pitchFamily="34" charset="-128"/>
                <a:cs typeface="Aharoni" panose="02010803020104030203" pitchFamily="2" charset="-79"/>
              </a:rPr>
              <a:t>Elements Of A Brand</a:t>
            </a:r>
          </a:p>
          <a:p>
            <a:pPr marL="533400" indent="-533400">
              <a:buFontTx/>
              <a:buAutoNum type="arabicPeriod"/>
            </a:pPr>
            <a:r>
              <a:rPr lang="en-US" sz="2800" dirty="0">
                <a:solidFill>
                  <a:schemeClr val="bg1"/>
                </a:solidFill>
                <a:latin typeface="Aharoni" panose="02010803020104030203" pitchFamily="2" charset="-79"/>
                <a:ea typeface="ＭＳ Ｐゴシック" panose="020B0600070205080204" pitchFamily="34" charset="-128"/>
                <a:cs typeface="Aharoni" panose="02010803020104030203" pitchFamily="2" charset="-79"/>
              </a:rPr>
              <a:t>Types Of Brands</a:t>
            </a:r>
          </a:p>
          <a:p>
            <a:pPr marL="533400" indent="-533400">
              <a:buFontTx/>
              <a:buAutoNum type="arabicPeriod"/>
            </a:pPr>
            <a:r>
              <a:rPr lang="en-US" altLang="en-US" sz="2800" dirty="0">
                <a:solidFill>
                  <a:schemeClr val="bg1"/>
                </a:solidFill>
                <a:latin typeface="Aharoni" panose="02010803020104030203" pitchFamily="2" charset="-79"/>
                <a:ea typeface="ＭＳ Ｐゴシック" panose="020B0600070205080204" pitchFamily="34" charset="-128"/>
                <a:cs typeface="Aharoni" panose="02010803020104030203" pitchFamily="2" charset="-79"/>
              </a:rPr>
              <a:t>Branding Mechanisms </a:t>
            </a:r>
          </a:p>
          <a:p>
            <a:pPr marL="533400" indent="-533400">
              <a:buFontTx/>
              <a:buAutoNum type="arabicPeriod"/>
            </a:pPr>
            <a:endParaRPr lang="en-US" sz="2800" b="1" dirty="0">
              <a:solidFill>
                <a:schemeClr val="bg1"/>
              </a:solidFill>
            </a:endParaRPr>
          </a:p>
        </p:txBody>
      </p:sp>
      <p:pic>
        <p:nvPicPr>
          <p:cNvPr id="12" name="Picture 11">
            <a:extLst>
              <a:ext uri="{FF2B5EF4-FFF2-40B4-BE49-F238E27FC236}">
                <a16:creationId xmlns:a16="http://schemas.microsoft.com/office/drawing/2014/main" id="{639D964A-BED2-4B14-AED0-B6872DEBD4C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51233" y="4881489"/>
            <a:ext cx="2659253" cy="1443996"/>
          </a:xfrm>
          <a:prstGeom prst="rect">
            <a:avLst/>
          </a:prstGeom>
          <a:ln>
            <a:solidFill>
              <a:schemeClr val="accent1"/>
            </a:solidFill>
          </a:ln>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25299" y="1305626"/>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11" name="TextBox 10">
            <a:extLst>
              <a:ext uri="{FF2B5EF4-FFF2-40B4-BE49-F238E27FC236}">
                <a16:creationId xmlns:a16="http://schemas.microsoft.com/office/drawing/2014/main" id="{DCC97E06-7D81-4582-9B4C-4A79A14FE2D0}"/>
              </a:ext>
            </a:extLst>
          </p:cNvPr>
          <p:cNvSpPr txBox="1"/>
          <p:nvPr/>
        </p:nvSpPr>
        <p:spPr>
          <a:xfrm>
            <a:off x="2781237" y="352566"/>
            <a:ext cx="5736878" cy="769441"/>
          </a:xfrm>
          <a:prstGeom prst="rect">
            <a:avLst/>
          </a:prstGeom>
          <a:noFill/>
          <a:ln>
            <a:noFill/>
          </a:ln>
        </p:spPr>
        <p:txBody>
          <a:bodyPr wrap="square" rtlCol="0">
            <a:spAutoFit/>
          </a:bodyPr>
          <a:lstStyle>
            <a:defPPr>
              <a:defRPr lang="en-US"/>
            </a:defPPr>
            <a:lvl1pPr algn="ctr">
              <a:defRPr sz="4400">
                <a:solidFill>
                  <a:schemeClr val="bg1"/>
                </a:solidFill>
                <a:latin typeface="Aharoni" panose="02010803020104030203" pitchFamily="2" charset="-79"/>
                <a:cs typeface="Aharoni" panose="02010803020104030203" pitchFamily="2" charset="-79"/>
              </a:defRPr>
            </a:lvl1pPr>
          </a:lstStyle>
          <a:p>
            <a:r>
              <a:rPr lang="en-US" altLang="en-US" dirty="0"/>
              <a:t>Branding</a:t>
            </a:r>
            <a:endParaRPr lang="en-US" dirty="0"/>
          </a:p>
        </p:txBody>
      </p:sp>
      <p:sp>
        <p:nvSpPr>
          <p:cNvPr id="15" name="Rectangle 7">
            <a:extLst>
              <a:ext uri="{FF2B5EF4-FFF2-40B4-BE49-F238E27FC236}">
                <a16:creationId xmlns:a16="http://schemas.microsoft.com/office/drawing/2014/main" id="{B3E03B6D-77BC-4D01-875E-E3CD4CA01AAD}"/>
              </a:ext>
            </a:extLst>
          </p:cNvPr>
          <p:cNvSpPr>
            <a:spLocks noChangeArrowheads="1"/>
          </p:cNvSpPr>
          <p:nvPr/>
        </p:nvSpPr>
        <p:spPr bwMode="auto">
          <a:xfrm>
            <a:off x="1345595" y="4092452"/>
            <a:ext cx="7686129" cy="1815882"/>
          </a:xfrm>
          <a:prstGeom prst="rect">
            <a:avLst/>
          </a:prstGeom>
          <a:noFill/>
          <a:ln>
            <a:noFill/>
          </a:ln>
        </p:spPr>
        <p:txBody>
          <a:bodyPr wrap="square" rtlCol="0" anchor="t">
            <a:spAutoFit/>
          </a:bodyPr>
          <a:lstStyle/>
          <a:p>
            <a:pPr marL="533400" indent="-533400"/>
            <a:r>
              <a:rPr lang="en-US" altLang="en-US" sz="2800" b="1" dirty="0">
                <a:solidFill>
                  <a:srgbClr val="FF0000"/>
                </a:solidFill>
              </a:rPr>
              <a:t>Branding</a:t>
            </a:r>
            <a:r>
              <a:rPr lang="en-US" altLang="en-US" sz="2800" b="1" dirty="0"/>
              <a:t>  </a:t>
            </a:r>
          </a:p>
          <a:p>
            <a:pPr marL="533400" indent="-533400"/>
            <a:r>
              <a:rPr lang="en-US" altLang="en-US" sz="2800" b="1" dirty="0"/>
              <a:t>       describes a company’s or event’s efforts to develop a personality and make its products or services different from the competition</a:t>
            </a:r>
          </a:p>
        </p:txBody>
      </p:sp>
      <p:sp>
        <p:nvSpPr>
          <p:cNvPr id="16" name="Rectangle 12">
            <a:extLst>
              <a:ext uri="{FF2B5EF4-FFF2-40B4-BE49-F238E27FC236}">
                <a16:creationId xmlns:a16="http://schemas.microsoft.com/office/drawing/2014/main" id="{1F33CD9E-1848-41C5-A5E2-90820553CEC3}"/>
              </a:ext>
            </a:extLst>
          </p:cNvPr>
          <p:cNvSpPr>
            <a:spLocks noChangeArrowheads="1"/>
          </p:cNvSpPr>
          <p:nvPr/>
        </p:nvSpPr>
        <p:spPr bwMode="auto">
          <a:xfrm>
            <a:off x="1345595" y="1767386"/>
            <a:ext cx="7686129" cy="2246769"/>
          </a:xfrm>
          <a:prstGeom prst="rect">
            <a:avLst/>
          </a:prstGeom>
          <a:noFill/>
          <a:ln>
            <a:noFill/>
          </a:ln>
        </p:spPr>
        <p:txBody>
          <a:bodyPr wrap="square" rtlCol="0" anchor="t">
            <a:spAutoFit/>
          </a:bodyPr>
          <a:lstStyle/>
          <a:p>
            <a:pPr marL="533400" indent="-533400"/>
            <a:r>
              <a:rPr lang="en-US" altLang="en-US" sz="2800" b="1" dirty="0">
                <a:solidFill>
                  <a:srgbClr val="FF0000"/>
                </a:solidFill>
              </a:rPr>
              <a:t>Branding:</a:t>
            </a:r>
            <a:endParaRPr lang="en-US" altLang="en-US" sz="2800" b="1" dirty="0"/>
          </a:p>
          <a:p>
            <a:pPr marL="533400" indent="-533400"/>
            <a:r>
              <a:rPr lang="en-US" altLang="en-US" sz="2800" b="1" dirty="0"/>
              <a:t>       The use of a name, design, symbol, or a combination of those elements that at organization uses to help differentiate its products from the competition </a:t>
            </a:r>
          </a:p>
        </p:txBody>
      </p:sp>
      <p:pic>
        <p:nvPicPr>
          <p:cNvPr id="17" name="Picture 16">
            <a:extLst>
              <a:ext uri="{FF2B5EF4-FFF2-40B4-BE49-F238E27FC236}">
                <a16:creationId xmlns:a16="http://schemas.microsoft.com/office/drawing/2014/main" id="{63C0CF09-72E8-4BAB-BD35-C87F1A5BCAE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262564" y="2440881"/>
            <a:ext cx="2440010" cy="1559761"/>
          </a:xfrm>
          <a:prstGeom prst="rect">
            <a:avLst/>
          </a:prstGeom>
        </p:spPr>
      </p:pic>
    </p:spTree>
    <p:extLst>
      <p:ext uri="{BB962C8B-B14F-4D97-AF65-F5344CB8AC3E}">
        <p14:creationId xmlns:p14="http://schemas.microsoft.com/office/powerpoint/2010/main" val="26277665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1+#ppt_w/2"/>
                                          </p:val>
                                        </p:tav>
                                        <p:tav tm="100000">
                                          <p:val>
                                            <p:strVal val="#ppt_x"/>
                                          </p:val>
                                        </p:tav>
                                      </p:tavLst>
                                    </p:anim>
                                    <p:anim calcmode="lin" valueType="num">
                                      <p:cBhvr additive="base">
                                        <p:cTn id="8" dur="500" fill="hold"/>
                                        <p:tgtEl>
                                          <p:spTgt spid="16"/>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nodeType="afterEffect">
                                  <p:stCondLst>
                                    <p:cond delay="0"/>
                                  </p:stCondLst>
                                  <p:childTnLst>
                                    <p:set>
                                      <p:cBhvr>
                                        <p:cTn id="11" dur="1" fill="hold">
                                          <p:stCondLst>
                                            <p:cond delay="0"/>
                                          </p:stCondLst>
                                        </p:cTn>
                                        <p:tgtEl>
                                          <p:spTgt spid="15">
                                            <p:txEl>
                                              <p:pRg st="0" end="0"/>
                                            </p:txEl>
                                          </p:spTgt>
                                        </p:tgtEl>
                                        <p:attrNameLst>
                                          <p:attrName>style.visibility</p:attrName>
                                        </p:attrNameLst>
                                      </p:cBhvr>
                                      <p:to>
                                        <p:strVal val="visible"/>
                                      </p:to>
                                    </p:set>
                                    <p:anim calcmode="lin" valueType="num">
                                      <p:cBhvr additive="base">
                                        <p:cTn id="12" dur="500" fill="hold"/>
                                        <p:tgtEl>
                                          <p:spTgt spid="15">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5">
                                            <p:txEl>
                                              <p:pRg st="0" end="0"/>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nodeType="afterEffect">
                                  <p:stCondLst>
                                    <p:cond delay="0"/>
                                  </p:stCondLst>
                                  <p:childTnLst>
                                    <p:set>
                                      <p:cBhvr>
                                        <p:cTn id="16" dur="1" fill="hold">
                                          <p:stCondLst>
                                            <p:cond delay="0"/>
                                          </p:stCondLst>
                                        </p:cTn>
                                        <p:tgtEl>
                                          <p:spTgt spid="15">
                                            <p:txEl>
                                              <p:pRg st="1" end="1"/>
                                            </p:txEl>
                                          </p:spTgt>
                                        </p:tgtEl>
                                        <p:attrNameLst>
                                          <p:attrName>style.visibility</p:attrName>
                                        </p:attrNameLst>
                                      </p:cBhvr>
                                      <p:to>
                                        <p:strVal val="visible"/>
                                      </p:to>
                                    </p:set>
                                    <p:anim calcmode="lin" valueType="num">
                                      <p:cBhvr additive="base">
                                        <p:cTn id="17" dur="500" fill="hold"/>
                                        <p:tgtEl>
                                          <p:spTgt spid="15">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5">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363817"/>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93320F5C-39CD-4AA8-AD09-7E5BB7FD61F2}"/>
              </a:ext>
            </a:extLst>
          </p:cNvPr>
          <p:cNvSpPr txBox="1">
            <a:spLocks/>
          </p:cNvSpPr>
          <p:nvPr/>
        </p:nvSpPr>
        <p:spPr>
          <a:xfrm>
            <a:off x="692960" y="-223944"/>
            <a:ext cx="9913434" cy="2123658"/>
          </a:xfrm>
          <a:prstGeom prst="rect">
            <a:avLst/>
          </a:prstGeom>
          <a:noFill/>
          <a:ln>
            <a:noFill/>
          </a:ln>
        </p:spPr>
        <p:txBody>
          <a:bodyPr wrap="square" rtlCol="0">
            <a:spAutoFit/>
          </a:bodyPr>
          <a:lstStyle>
            <a:defPPr>
              <a:defRPr lang="en-US"/>
            </a:defPPr>
            <a:lvl1pPr algn="ctr">
              <a:defRPr sz="4000">
                <a:solidFill>
                  <a:schemeClr val="bg1"/>
                </a:solidFill>
                <a:latin typeface="Aharoni" panose="02010803020104030203" pitchFamily="2" charset="-79"/>
                <a:cs typeface="Aharoni" panose="02010803020104030203" pitchFamily="2" charset="-79"/>
              </a:defRPr>
            </a:lvl1pPr>
          </a:lstStyle>
          <a:p>
            <a:br>
              <a:rPr lang="ar-SA" altLang="ar-SA" sz="4400" dirty="0"/>
            </a:br>
            <a:r>
              <a:rPr lang="ar-SA" altLang="ar-SA" sz="4400" dirty="0"/>
              <a:t>Brand definition</a:t>
            </a:r>
            <a:br>
              <a:rPr lang="ar-SA" altLang="ar-SA" sz="4400" dirty="0"/>
            </a:br>
            <a:endParaRPr lang="ar-SA" sz="4400" dirty="0"/>
          </a:p>
        </p:txBody>
      </p:sp>
      <p:sp>
        <p:nvSpPr>
          <p:cNvPr id="11" name="Rectangle 1">
            <a:extLst>
              <a:ext uri="{FF2B5EF4-FFF2-40B4-BE49-F238E27FC236}">
                <a16:creationId xmlns:a16="http://schemas.microsoft.com/office/drawing/2014/main" id="{E2F49280-A50F-4BBF-AA27-DE25CC4FABC1}"/>
              </a:ext>
            </a:extLst>
          </p:cNvPr>
          <p:cNvSpPr txBox="1">
            <a:spLocks noChangeArrowheads="1"/>
          </p:cNvSpPr>
          <p:nvPr/>
        </p:nvSpPr>
        <p:spPr bwMode="auto">
          <a:xfrm>
            <a:off x="2182463" y="2289992"/>
            <a:ext cx="8245621" cy="2817364"/>
          </a:xfrm>
          <a:prstGeom prst="rect">
            <a:avLst/>
          </a:prstGeom>
          <a:ln>
            <a:noFill/>
          </a:ln>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ar-SA" altLang="ar-SA" sz="3200" b="1" dirty="0"/>
              <a:t>“A brand is a name, term, design, symbol, or any other feature that identifies one seller’s good or service as distinct from those of other sellers” </a:t>
            </a:r>
            <a:r>
              <a:rPr lang="ar-SA" altLang="ar-SA" sz="3200" b="1" dirty="0">
                <a:solidFill>
                  <a:srgbClr val="FF0000"/>
                </a:solidFill>
              </a:rPr>
              <a:t>American Marketing Association</a:t>
            </a:r>
            <a:endParaRPr lang="ar-SA" altLang="ar-SA" sz="3200" b="1" dirty="0"/>
          </a:p>
          <a:p>
            <a:pPr>
              <a:buFont typeface="Wingdings" panose="05000000000000000000" pitchFamily="2" charset="2"/>
              <a:buChar char="Ø"/>
            </a:pPr>
            <a:r>
              <a:rPr lang="en-US" sz="3200" b="1" dirty="0"/>
              <a:t>Branding is endowing products and services with the power of a brand” (</a:t>
            </a:r>
            <a:r>
              <a:rPr lang="en-US" sz="3200" b="1" dirty="0">
                <a:solidFill>
                  <a:srgbClr val="FF0000"/>
                </a:solidFill>
              </a:rPr>
              <a:t>Kotler &amp; Keller, 2015)</a:t>
            </a:r>
          </a:p>
          <a:p>
            <a:pPr>
              <a:buFont typeface="Wingdings" panose="05000000000000000000" pitchFamily="2" charset="2"/>
              <a:buChar char="Ø"/>
            </a:pPr>
            <a:endParaRPr lang="ar-SA" altLang="ar-SA" sz="3200" b="1" dirty="0"/>
          </a:p>
        </p:txBody>
      </p:sp>
      <p:pic>
        <p:nvPicPr>
          <p:cNvPr id="12" name="Picture 3">
            <a:extLst>
              <a:ext uri="{FF2B5EF4-FFF2-40B4-BE49-F238E27FC236}">
                <a16:creationId xmlns:a16="http://schemas.microsoft.com/office/drawing/2014/main" id="{75893A28-B291-43E7-8516-6FF770CB9F53}"/>
              </a:ext>
            </a:extLst>
          </p:cNvPr>
          <p:cNvPicPr>
            <a:picLocks noChangeAspect="1" noChangeArrowheads="1"/>
          </p:cNvPicPr>
          <p:nvPr/>
        </p:nvPicPr>
        <p:blipFill>
          <a:blip r:embed="rId5" cstate="print"/>
          <a:srcRect/>
          <a:stretch>
            <a:fillRect/>
          </a:stretch>
        </p:blipFill>
        <p:spPr bwMode="auto">
          <a:xfrm>
            <a:off x="234593" y="2865480"/>
            <a:ext cx="1687552" cy="137965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4" name="Picture 4">
            <a:extLst>
              <a:ext uri="{FF2B5EF4-FFF2-40B4-BE49-F238E27FC236}">
                <a16:creationId xmlns:a16="http://schemas.microsoft.com/office/drawing/2014/main" id="{E1A664E0-5EF1-4913-BCFD-A736F6EB5471}"/>
              </a:ext>
            </a:extLst>
          </p:cNvPr>
          <p:cNvPicPr>
            <a:picLocks noChangeAspect="1" noChangeArrowheads="1"/>
          </p:cNvPicPr>
          <p:nvPr/>
        </p:nvPicPr>
        <p:blipFill>
          <a:blip r:embed="rId6" cstate="print"/>
          <a:srcRect/>
          <a:stretch>
            <a:fillRect/>
          </a:stretch>
        </p:blipFill>
        <p:spPr bwMode="auto">
          <a:xfrm>
            <a:off x="10139981" y="4565896"/>
            <a:ext cx="1624379" cy="108291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5" name="Picture 14">
            <a:extLst>
              <a:ext uri="{FF2B5EF4-FFF2-40B4-BE49-F238E27FC236}">
                <a16:creationId xmlns:a16="http://schemas.microsoft.com/office/drawing/2014/main" id="{DD41D9E7-031A-4867-89B8-1C9201EE6B08}"/>
              </a:ext>
            </a:extLst>
          </p:cNvPr>
          <p:cNvPicPr>
            <a:picLocks noChangeAspect="1" noChangeArrowheads="1"/>
          </p:cNvPicPr>
          <p:nvPr/>
        </p:nvPicPr>
        <p:blipFill>
          <a:blip r:embed="rId7" cstate="print"/>
          <a:srcRect/>
          <a:stretch>
            <a:fillRect/>
          </a:stretch>
        </p:blipFill>
        <p:spPr bwMode="auto">
          <a:xfrm>
            <a:off x="10564298" y="2917590"/>
            <a:ext cx="1065972" cy="102281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9512877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25299" y="1221225"/>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CB3C7EDF-CABC-4E84-A968-4375470A3FF2}"/>
              </a:ext>
            </a:extLst>
          </p:cNvPr>
          <p:cNvSpPr txBox="1">
            <a:spLocks/>
          </p:cNvSpPr>
          <p:nvPr/>
        </p:nvSpPr>
        <p:spPr>
          <a:xfrm>
            <a:off x="688313" y="-457381"/>
            <a:ext cx="9922727" cy="1754326"/>
          </a:xfrm>
          <a:prstGeom prst="rect">
            <a:avLst/>
          </a:prstGeom>
          <a:noFill/>
          <a:ln>
            <a:noFill/>
          </a:ln>
        </p:spPr>
        <p:txBody>
          <a:bodyPr wrap="square" rtlCol="0">
            <a:spAutoFit/>
          </a:bodyPr>
          <a:lstStyle>
            <a:defPPr>
              <a:defRPr lang="en-US"/>
            </a:defPPr>
            <a:lvl1pPr algn="ctr">
              <a:defRPr sz="4400">
                <a:solidFill>
                  <a:schemeClr val="bg1"/>
                </a:solidFill>
                <a:latin typeface="Aharoni" panose="02010803020104030203" pitchFamily="2" charset="-79"/>
                <a:cs typeface="Aharoni" panose="02010803020104030203" pitchFamily="2" charset="-79"/>
              </a:defRPr>
            </a:lvl1pPr>
          </a:lstStyle>
          <a:p>
            <a:br>
              <a:rPr lang="ar-SA" altLang="ar-SA" dirty="0"/>
            </a:br>
            <a:r>
              <a:rPr lang="ar-SA" altLang="ar-SA" dirty="0"/>
              <a:t>Brand definition</a:t>
            </a:r>
            <a:br>
              <a:rPr lang="ar-SA" altLang="ar-SA" dirty="0"/>
            </a:br>
            <a:endParaRPr lang="ar-SA" dirty="0"/>
          </a:p>
        </p:txBody>
      </p:sp>
      <p:sp>
        <p:nvSpPr>
          <p:cNvPr id="11" name="Content Placeholder 2">
            <a:extLst>
              <a:ext uri="{FF2B5EF4-FFF2-40B4-BE49-F238E27FC236}">
                <a16:creationId xmlns:a16="http://schemas.microsoft.com/office/drawing/2014/main" id="{5E8DF0E7-69E0-416B-A7CA-A00793218319}"/>
              </a:ext>
            </a:extLst>
          </p:cNvPr>
          <p:cNvSpPr txBox="1">
            <a:spLocks/>
          </p:cNvSpPr>
          <p:nvPr/>
        </p:nvSpPr>
        <p:spPr>
          <a:xfrm>
            <a:off x="1134636" y="1979946"/>
            <a:ext cx="9922727" cy="3448261"/>
          </a:xfrm>
          <a:prstGeom prst="rect">
            <a:avLst/>
          </a:prstGeom>
          <a:ln>
            <a:no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200" b="1" dirty="0"/>
              <a:t>“</a:t>
            </a:r>
            <a:r>
              <a:rPr lang="en-US" sz="3200" b="1" dirty="0">
                <a:solidFill>
                  <a:srgbClr val="FF0000"/>
                </a:solidFill>
              </a:rPr>
              <a:t>Branding</a:t>
            </a:r>
            <a:r>
              <a:rPr lang="en-US" sz="3200" b="1" dirty="0"/>
              <a:t> is the process of giving a meaning to specific organization, company, products or services by creating and shaping a brand in consumers’ minds. It is a strategy designed by organizations to help people to quickly identify and experience their brand, and give them a reason to choose their products over the competition’s, by clarifying what this particular brand is and is not.</a:t>
            </a:r>
            <a:endParaRPr lang="ar-SA" sz="3200" b="1" dirty="0"/>
          </a:p>
        </p:txBody>
      </p:sp>
    </p:spTree>
    <p:extLst>
      <p:ext uri="{BB962C8B-B14F-4D97-AF65-F5344CB8AC3E}">
        <p14:creationId xmlns:p14="http://schemas.microsoft.com/office/powerpoint/2010/main" val="17060937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25299" y="1192303"/>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BDB32C2B-71D5-4B86-BC61-D5DECF0A7D1B}"/>
              </a:ext>
            </a:extLst>
          </p:cNvPr>
          <p:cNvSpPr txBox="1">
            <a:spLocks/>
          </p:cNvSpPr>
          <p:nvPr/>
        </p:nvSpPr>
        <p:spPr>
          <a:xfrm>
            <a:off x="1227937" y="352566"/>
            <a:ext cx="9004496" cy="769441"/>
          </a:xfrm>
          <a:prstGeom prst="rect">
            <a:avLst/>
          </a:prstGeom>
          <a:noFill/>
          <a:ln>
            <a:noFill/>
          </a:ln>
        </p:spPr>
        <p:txBody>
          <a:bodyPr wrap="square" rtlCol="0">
            <a:spAutoFit/>
          </a:bodyPr>
          <a:lstStyle>
            <a:defPPr>
              <a:defRPr lang="en-US"/>
            </a:defPPr>
            <a:lvl1pPr algn="ctr">
              <a:defRPr sz="4400">
                <a:solidFill>
                  <a:schemeClr val="bg1"/>
                </a:solidFill>
                <a:latin typeface="Aharoni" panose="02010803020104030203" pitchFamily="2" charset="-79"/>
                <a:cs typeface="Aharoni" panose="02010803020104030203" pitchFamily="2" charset="-79"/>
              </a:defRPr>
            </a:lvl1pPr>
          </a:lstStyle>
          <a:p>
            <a:r>
              <a:rPr lang="en-US" dirty="0"/>
              <a:t>THE IMPORTANCE OF BRANDING</a:t>
            </a:r>
          </a:p>
        </p:txBody>
      </p:sp>
      <p:pic>
        <p:nvPicPr>
          <p:cNvPr id="11" name="Picture 10">
            <a:extLst>
              <a:ext uri="{FF2B5EF4-FFF2-40B4-BE49-F238E27FC236}">
                <a16:creationId xmlns:a16="http://schemas.microsoft.com/office/drawing/2014/main" id="{6E4DC7E2-4E3B-4FAF-98B9-B466E174F4B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67362" y="3661753"/>
            <a:ext cx="2209800" cy="2066925"/>
          </a:xfrm>
          <a:prstGeom prst="rect">
            <a:avLst/>
          </a:prstGeom>
        </p:spPr>
      </p:pic>
      <p:sp>
        <p:nvSpPr>
          <p:cNvPr id="14" name="Content Placeholder 2">
            <a:extLst>
              <a:ext uri="{FF2B5EF4-FFF2-40B4-BE49-F238E27FC236}">
                <a16:creationId xmlns:a16="http://schemas.microsoft.com/office/drawing/2014/main" id="{43DCBCEE-8CA7-49BB-A6C9-5DAF25817DA3}"/>
              </a:ext>
            </a:extLst>
          </p:cNvPr>
          <p:cNvSpPr txBox="1">
            <a:spLocks/>
          </p:cNvSpPr>
          <p:nvPr/>
        </p:nvSpPr>
        <p:spPr>
          <a:xfrm>
            <a:off x="915012" y="1936731"/>
            <a:ext cx="9317421" cy="3962400"/>
          </a:xfrm>
          <a:prstGeom prst="rect">
            <a:avLst/>
          </a:prstGeom>
          <a:ln>
            <a:noFill/>
          </a:ln>
        </p:spPr>
        <p:txBody>
          <a:bodyPr vert="horz" lIns="91440" tIns="45720" rIns="91440" bIns="45720" rtlCol="0">
            <a:normAutofit/>
          </a:bodyPr>
          <a:lstStyle>
            <a:defPPr>
              <a:defRPr lang="en-US"/>
            </a:defPPr>
            <a:lvl1pPr marL="228600" indent="-228600">
              <a:lnSpc>
                <a:spcPct val="90000"/>
              </a:lnSpc>
              <a:spcBef>
                <a:spcPts val="1000"/>
              </a:spcBef>
              <a:buFont typeface="Wingdings" panose="05000000000000000000" pitchFamily="2" charset="2"/>
              <a:buChar char="Ø"/>
              <a:defRPr sz="2800" b="1"/>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514350" indent="-514350">
              <a:buFont typeface="+mj-lt"/>
              <a:buAutoNum type="arabicPeriod"/>
            </a:pPr>
            <a:r>
              <a:rPr lang="en-US" dirty="0"/>
              <a:t>To build product recognition and customer loyalty</a:t>
            </a:r>
          </a:p>
          <a:p>
            <a:pPr marL="514350" indent="-514350">
              <a:buFont typeface="+mj-lt"/>
              <a:buAutoNum type="arabicPeriod"/>
            </a:pPr>
            <a:r>
              <a:rPr lang="en-US" dirty="0"/>
              <a:t>To ensure quality and consistency</a:t>
            </a:r>
          </a:p>
          <a:p>
            <a:pPr marL="514350" indent="-514350">
              <a:buFont typeface="+mj-lt"/>
              <a:buAutoNum type="arabicPeriod"/>
            </a:pPr>
            <a:r>
              <a:rPr lang="en-US" dirty="0"/>
              <a:t>To capitalize on brand exposure</a:t>
            </a:r>
          </a:p>
          <a:p>
            <a:pPr marL="514350" indent="-514350">
              <a:buFont typeface="+mj-lt"/>
              <a:buAutoNum type="arabicPeriod"/>
            </a:pPr>
            <a:r>
              <a:rPr lang="en-US" dirty="0"/>
              <a:t>Branding builds confidence</a:t>
            </a:r>
          </a:p>
          <a:p>
            <a:pPr marL="514350" indent="-514350">
              <a:buFont typeface="+mj-lt"/>
              <a:buAutoNum type="arabicPeriod"/>
            </a:pPr>
            <a:r>
              <a:rPr lang="en-US" dirty="0"/>
              <a:t>Branding builds an emotional connection</a:t>
            </a:r>
          </a:p>
          <a:p>
            <a:pPr marL="514350" indent="-514350">
              <a:buFont typeface="+mj-lt"/>
              <a:buAutoNum type="arabicPeriod"/>
            </a:pPr>
            <a:r>
              <a:rPr lang="en-US" dirty="0"/>
              <a:t>Branding tells your story in an instant</a:t>
            </a:r>
          </a:p>
          <a:p>
            <a:pPr marL="514350" indent="-514350">
              <a:buFont typeface="+mj-lt"/>
              <a:buAutoNum type="arabicPeriod"/>
            </a:pPr>
            <a:endParaRPr lang="en-US" dirty="0"/>
          </a:p>
        </p:txBody>
      </p:sp>
    </p:spTree>
    <p:extLst>
      <p:ext uri="{BB962C8B-B14F-4D97-AF65-F5344CB8AC3E}">
        <p14:creationId xmlns:p14="http://schemas.microsoft.com/office/powerpoint/2010/main" val="28563238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363817"/>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Rectangle 2">
            <a:extLst>
              <a:ext uri="{FF2B5EF4-FFF2-40B4-BE49-F238E27FC236}">
                <a16:creationId xmlns:a16="http://schemas.microsoft.com/office/drawing/2014/main" id="{FD945542-AA0F-4E57-B7BD-E0CC59C66F83}"/>
              </a:ext>
            </a:extLst>
          </p:cNvPr>
          <p:cNvSpPr>
            <a:spLocks noChangeArrowheads="1"/>
          </p:cNvSpPr>
          <p:nvPr/>
        </p:nvSpPr>
        <p:spPr bwMode="auto">
          <a:xfrm>
            <a:off x="1806498" y="519467"/>
            <a:ext cx="8374565" cy="547842"/>
          </a:xfrm>
          <a:prstGeom prst="rect">
            <a:avLst/>
          </a:prstGeom>
          <a:noFill/>
          <a:ln>
            <a:noFill/>
          </a:ln>
        </p:spPr>
        <p:txBody>
          <a:bodyPr wrap="square" rtlCol="0">
            <a:spAutoFit/>
          </a:bodyPr>
          <a:lstStyle/>
          <a:p>
            <a:pPr algn="ctr"/>
            <a:r>
              <a:rPr lang="en-US" altLang="en-US" sz="4400" dirty="0">
                <a:solidFill>
                  <a:schemeClr val="bg1"/>
                </a:solidFill>
                <a:latin typeface="Aharoni" panose="02010803020104030203" pitchFamily="2" charset="-79"/>
                <a:cs typeface="Aharoni" panose="02010803020104030203" pitchFamily="2" charset="-79"/>
              </a:rPr>
              <a:t>benefits of a Strong Brand </a:t>
            </a:r>
          </a:p>
        </p:txBody>
      </p:sp>
      <p:sp>
        <p:nvSpPr>
          <p:cNvPr id="11" name="Rectangle 3">
            <a:extLst>
              <a:ext uri="{FF2B5EF4-FFF2-40B4-BE49-F238E27FC236}">
                <a16:creationId xmlns:a16="http://schemas.microsoft.com/office/drawing/2014/main" id="{BE0C7E2A-263E-4235-B497-412A72813A1F}"/>
              </a:ext>
            </a:extLst>
          </p:cNvPr>
          <p:cNvSpPr>
            <a:spLocks noChangeArrowheads="1"/>
          </p:cNvSpPr>
          <p:nvPr/>
        </p:nvSpPr>
        <p:spPr bwMode="auto">
          <a:xfrm>
            <a:off x="1717287" y="2874458"/>
            <a:ext cx="9607205" cy="2862322"/>
          </a:xfrm>
          <a:prstGeom prst="rect">
            <a:avLst/>
          </a:prstGeom>
          <a:noFill/>
          <a:ln w="9525">
            <a:noFill/>
            <a:miter lim="800000"/>
            <a:headEnd/>
            <a:tailEnd/>
          </a:ln>
        </p:spPr>
        <p:txBody>
          <a:bodyPr wrap="square" anchor="ct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buFont typeface="Wingdings" panose="05000000000000000000" pitchFamily="2" charset="2"/>
              <a:buNone/>
            </a:pPr>
            <a:endParaRPr lang="en-US" altLang="en-US" sz="2000" b="1" dirty="0">
              <a:latin typeface="Verdana" panose="020B0604030504040204" pitchFamily="34" charset="0"/>
            </a:endParaRPr>
          </a:p>
          <a:p>
            <a:pPr marL="342900" indent="-342900" eaLnBrk="1" hangingPunct="1">
              <a:buFont typeface="Wingdings" panose="05000000000000000000" pitchFamily="2" charset="2"/>
              <a:buChar char="Ø"/>
            </a:pPr>
            <a:r>
              <a:rPr lang="en-US" altLang="en-US" sz="2000" b="1" dirty="0">
                <a:latin typeface="Verdana" panose="020B0604030504040204" pitchFamily="34" charset="0"/>
              </a:rPr>
              <a:t>Strong brands have the power to create business value and impact more than just corporate revenues and profit margins </a:t>
            </a:r>
          </a:p>
          <a:p>
            <a:pPr eaLnBrk="1" hangingPunct="1">
              <a:buFont typeface="Wingdings" panose="05000000000000000000" pitchFamily="2" charset="2"/>
              <a:buNone/>
            </a:pPr>
            <a:endParaRPr lang="en-US" altLang="en-US" sz="2000" b="1" dirty="0">
              <a:latin typeface="Verdana" panose="020B0604030504040204" pitchFamily="34" charset="0"/>
            </a:endParaRPr>
          </a:p>
          <a:p>
            <a:pPr eaLnBrk="1" hangingPunct="1">
              <a:buFont typeface="Wingdings" panose="05000000000000000000" pitchFamily="2" charset="2"/>
              <a:buChar char="Ø"/>
            </a:pPr>
            <a:r>
              <a:rPr lang="en-US" altLang="en-US" sz="2000" b="1" dirty="0">
                <a:latin typeface="Verdana" panose="020B0604030504040204" pitchFamily="34" charset="0"/>
              </a:rPr>
              <a:t>  Strong brands also create competitive advantage, command  price premiums and decrease cost of entry into new markets </a:t>
            </a:r>
          </a:p>
          <a:p>
            <a:pPr eaLnBrk="1" hangingPunct="1">
              <a:buFont typeface="Wingdings" panose="05000000000000000000" pitchFamily="2" charset="2"/>
              <a:buNone/>
            </a:pPr>
            <a:r>
              <a:rPr lang="en-US" altLang="en-US" sz="2000" b="1" dirty="0">
                <a:latin typeface="Verdana" panose="020B0604030504040204" pitchFamily="34" charset="0"/>
              </a:rPr>
              <a:t>    </a:t>
            </a:r>
          </a:p>
          <a:p>
            <a:pPr eaLnBrk="1" hangingPunct="1">
              <a:buFont typeface="Wingdings" panose="05000000000000000000" pitchFamily="2" charset="2"/>
              <a:buChar char="Ø"/>
            </a:pPr>
            <a:r>
              <a:rPr lang="en-US" altLang="en-US" sz="2000" b="1" dirty="0">
                <a:latin typeface="Verdana" panose="020B0604030504040204" pitchFamily="34" charset="0"/>
              </a:rPr>
              <a:t>  Strong brands reduce business risk and attract and retain talented staff</a:t>
            </a:r>
          </a:p>
        </p:txBody>
      </p:sp>
      <p:sp>
        <p:nvSpPr>
          <p:cNvPr id="12" name="Rectangle 11">
            <a:extLst>
              <a:ext uri="{FF2B5EF4-FFF2-40B4-BE49-F238E27FC236}">
                <a16:creationId xmlns:a16="http://schemas.microsoft.com/office/drawing/2014/main" id="{63AE1706-B00D-4D38-99CE-EC03ADE8EF14}"/>
              </a:ext>
            </a:extLst>
          </p:cNvPr>
          <p:cNvSpPr>
            <a:spLocks noChangeArrowheads="1"/>
          </p:cNvSpPr>
          <p:nvPr/>
        </p:nvSpPr>
        <p:spPr bwMode="auto">
          <a:xfrm>
            <a:off x="2142466" y="1643230"/>
            <a:ext cx="7702626" cy="707886"/>
          </a:xfrm>
          <a:prstGeom prst="rect">
            <a:avLst/>
          </a:prstGeom>
          <a:solidFill>
            <a:schemeClr val="accent1">
              <a:lumMod val="20000"/>
              <a:lumOff val="80000"/>
            </a:schemeClr>
          </a:solidFill>
          <a:ln w="9525">
            <a:solidFill>
              <a:schemeClr val="accent1"/>
            </a:solidFill>
            <a:miter lim="800000"/>
            <a:headEnd/>
            <a:tailEnd/>
          </a:ln>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en-US" sz="2000" b="1" dirty="0">
                <a:solidFill>
                  <a:srgbClr val="A50021"/>
                </a:solidFill>
                <a:latin typeface="Verdana" panose="020B0604030504040204" pitchFamily="34" charset="0"/>
              </a:rPr>
              <a:t>There are a number of benefits associated with the development of a strong brand:</a:t>
            </a:r>
          </a:p>
        </p:txBody>
      </p:sp>
    </p:spTree>
    <p:extLst>
      <p:ext uri="{BB962C8B-B14F-4D97-AF65-F5344CB8AC3E}">
        <p14:creationId xmlns:p14="http://schemas.microsoft.com/office/powerpoint/2010/main" val="36387288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childTnLst>
                          </p:cTn>
                        </p:par>
                        <p:par>
                          <p:cTn id="8" fill="hold">
                            <p:stCondLst>
                              <p:cond delay="500"/>
                            </p:stCondLst>
                            <p:childTnLst>
                              <p:par>
                                <p:cTn id="9" presetID="2" presetClass="entr" presetSubtype="8" fill="hold" nodeType="after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anim calcmode="lin" valueType="num">
                                      <p:cBhvr additive="base">
                                        <p:cTn id="11" dur="500" fill="hold"/>
                                        <p:tgtEl>
                                          <p:spTgt spid="11">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1">
                                            <p:txEl>
                                              <p:pRg st="1" end="1"/>
                                            </p:txEl>
                                          </p:spTgt>
                                        </p:tgtEl>
                                        <p:attrNameLst>
                                          <p:attrName>ppt_y</p:attrName>
                                        </p:attrNameLst>
                                      </p:cBhvr>
                                      <p:tavLst>
                                        <p:tav tm="0">
                                          <p:val>
                                            <p:strVal val="#ppt_y"/>
                                          </p:val>
                                        </p:tav>
                                        <p:tav tm="100000">
                                          <p:val>
                                            <p:strVal val="#ppt_y"/>
                                          </p:val>
                                        </p:tav>
                                      </p:tavLst>
                                    </p:anim>
                                  </p:childTnLst>
                                </p:cTn>
                              </p:par>
                            </p:childTnLst>
                          </p:cTn>
                        </p:par>
                        <p:par>
                          <p:cTn id="13" fill="hold">
                            <p:stCondLst>
                              <p:cond delay="1000"/>
                            </p:stCondLst>
                            <p:childTnLst>
                              <p:par>
                                <p:cTn id="14" presetID="2" presetClass="entr" presetSubtype="8" fill="hold" nodeType="afterEffect">
                                  <p:stCondLst>
                                    <p:cond delay="0"/>
                                  </p:stCondLst>
                                  <p:childTnLst>
                                    <p:set>
                                      <p:cBhvr>
                                        <p:cTn id="15" dur="1" fill="hold">
                                          <p:stCondLst>
                                            <p:cond delay="0"/>
                                          </p:stCondLst>
                                        </p:cTn>
                                        <p:tgtEl>
                                          <p:spTgt spid="11">
                                            <p:txEl>
                                              <p:pRg st="3" end="3"/>
                                            </p:txEl>
                                          </p:spTgt>
                                        </p:tgtEl>
                                        <p:attrNameLst>
                                          <p:attrName>style.visibility</p:attrName>
                                        </p:attrNameLst>
                                      </p:cBhvr>
                                      <p:to>
                                        <p:strVal val="visible"/>
                                      </p:to>
                                    </p:set>
                                    <p:anim calcmode="lin" valueType="num">
                                      <p:cBhvr additive="base">
                                        <p:cTn id="16" dur="500" fill="hold"/>
                                        <p:tgtEl>
                                          <p:spTgt spid="11">
                                            <p:txEl>
                                              <p:pRg st="3" end="3"/>
                                            </p:txEl>
                                          </p:spTgt>
                                        </p:tgtEl>
                                        <p:attrNameLst>
                                          <p:attrName>ppt_x</p:attrName>
                                        </p:attrNameLst>
                                      </p:cBhvr>
                                      <p:tavLst>
                                        <p:tav tm="0">
                                          <p:val>
                                            <p:strVal val="0-#ppt_w/2"/>
                                          </p:val>
                                        </p:tav>
                                        <p:tav tm="100000">
                                          <p:val>
                                            <p:strVal val="#ppt_x"/>
                                          </p:val>
                                        </p:tav>
                                      </p:tavLst>
                                    </p:anim>
                                    <p:anim calcmode="lin" valueType="num">
                                      <p:cBhvr additive="base">
                                        <p:cTn id="17" dur="500" fill="hold"/>
                                        <p:tgtEl>
                                          <p:spTgt spid="11">
                                            <p:txEl>
                                              <p:pRg st="3" end="3"/>
                                            </p:txEl>
                                          </p:spTgt>
                                        </p:tgtEl>
                                        <p:attrNameLst>
                                          <p:attrName>ppt_y</p:attrName>
                                        </p:attrNameLst>
                                      </p:cBhvr>
                                      <p:tavLst>
                                        <p:tav tm="0">
                                          <p:val>
                                            <p:strVal val="#ppt_y"/>
                                          </p:val>
                                        </p:tav>
                                        <p:tav tm="100000">
                                          <p:val>
                                            <p:strVal val="#ppt_y"/>
                                          </p:val>
                                        </p:tav>
                                      </p:tavLst>
                                    </p:anim>
                                  </p:childTnLst>
                                </p:cTn>
                              </p:par>
                              <p:par>
                                <p:cTn id="18" presetID="2" presetClass="entr" presetSubtype="8" fill="hold" nodeType="withEffect">
                                  <p:stCondLst>
                                    <p:cond delay="0"/>
                                  </p:stCondLst>
                                  <p:childTnLst>
                                    <p:set>
                                      <p:cBhvr>
                                        <p:cTn id="19" dur="1" fill="hold">
                                          <p:stCondLst>
                                            <p:cond delay="0"/>
                                          </p:stCondLst>
                                        </p:cTn>
                                        <p:tgtEl>
                                          <p:spTgt spid="11">
                                            <p:txEl>
                                              <p:pRg st="4" end="4"/>
                                            </p:txEl>
                                          </p:spTgt>
                                        </p:tgtEl>
                                        <p:attrNameLst>
                                          <p:attrName>style.visibility</p:attrName>
                                        </p:attrNameLst>
                                      </p:cBhvr>
                                      <p:to>
                                        <p:strVal val="visible"/>
                                      </p:to>
                                    </p:set>
                                    <p:anim calcmode="lin" valueType="num">
                                      <p:cBhvr additive="base">
                                        <p:cTn id="20" dur="500" fill="hold"/>
                                        <p:tgtEl>
                                          <p:spTgt spid="11">
                                            <p:txEl>
                                              <p:pRg st="4" end="4"/>
                                            </p:txEl>
                                          </p:spTgt>
                                        </p:tgtEl>
                                        <p:attrNameLst>
                                          <p:attrName>ppt_x</p:attrName>
                                        </p:attrNameLst>
                                      </p:cBhvr>
                                      <p:tavLst>
                                        <p:tav tm="0">
                                          <p:val>
                                            <p:strVal val="0-#ppt_w/2"/>
                                          </p:val>
                                        </p:tav>
                                        <p:tav tm="100000">
                                          <p:val>
                                            <p:strVal val="#ppt_x"/>
                                          </p:val>
                                        </p:tav>
                                      </p:tavLst>
                                    </p:anim>
                                    <p:anim calcmode="lin" valueType="num">
                                      <p:cBhvr additive="base">
                                        <p:cTn id="21" dur="500" fill="hold"/>
                                        <p:tgtEl>
                                          <p:spTgt spid="11">
                                            <p:txEl>
                                              <p:pRg st="4" end="4"/>
                                            </p:txEl>
                                          </p:spTgt>
                                        </p:tgtEl>
                                        <p:attrNameLst>
                                          <p:attrName>ppt_y</p:attrName>
                                        </p:attrNameLst>
                                      </p:cBhvr>
                                      <p:tavLst>
                                        <p:tav tm="0">
                                          <p:val>
                                            <p:strVal val="#ppt_y"/>
                                          </p:val>
                                        </p:tav>
                                        <p:tav tm="100000">
                                          <p:val>
                                            <p:strVal val="#ppt_y"/>
                                          </p:val>
                                        </p:tav>
                                      </p:tavLst>
                                    </p:anim>
                                  </p:childTnLst>
                                </p:cTn>
                              </p:par>
                            </p:childTnLst>
                          </p:cTn>
                        </p:par>
                        <p:par>
                          <p:cTn id="22" fill="hold">
                            <p:stCondLst>
                              <p:cond delay="1500"/>
                            </p:stCondLst>
                            <p:childTnLst>
                              <p:par>
                                <p:cTn id="23" presetID="2" presetClass="entr" presetSubtype="8" fill="hold" nodeType="afterEffect">
                                  <p:stCondLst>
                                    <p:cond delay="0"/>
                                  </p:stCondLst>
                                  <p:childTnLst>
                                    <p:set>
                                      <p:cBhvr>
                                        <p:cTn id="24" dur="1" fill="hold">
                                          <p:stCondLst>
                                            <p:cond delay="0"/>
                                          </p:stCondLst>
                                        </p:cTn>
                                        <p:tgtEl>
                                          <p:spTgt spid="11">
                                            <p:txEl>
                                              <p:pRg st="5" end="5"/>
                                            </p:txEl>
                                          </p:spTgt>
                                        </p:tgtEl>
                                        <p:attrNameLst>
                                          <p:attrName>style.visibility</p:attrName>
                                        </p:attrNameLst>
                                      </p:cBhvr>
                                      <p:to>
                                        <p:strVal val="visible"/>
                                      </p:to>
                                    </p:set>
                                    <p:anim calcmode="lin" valueType="num">
                                      <p:cBhvr additive="base">
                                        <p:cTn id="25" dur="500" fill="hold"/>
                                        <p:tgtEl>
                                          <p:spTgt spid="11">
                                            <p:txEl>
                                              <p:pRg st="5" end="5"/>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1">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00835" y="1504460"/>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Rectangle 2">
            <a:extLst>
              <a:ext uri="{FF2B5EF4-FFF2-40B4-BE49-F238E27FC236}">
                <a16:creationId xmlns:a16="http://schemas.microsoft.com/office/drawing/2014/main" id="{5A5AFD22-1A41-477E-BFA5-FCC45316FFEE}"/>
              </a:ext>
            </a:extLst>
          </p:cNvPr>
          <p:cNvSpPr>
            <a:spLocks noChangeArrowheads="1"/>
          </p:cNvSpPr>
          <p:nvPr/>
        </p:nvSpPr>
        <p:spPr bwMode="auto">
          <a:xfrm>
            <a:off x="1962848" y="111896"/>
            <a:ext cx="7861610" cy="1323439"/>
          </a:xfrm>
          <a:prstGeom prst="rect">
            <a:avLst/>
          </a:prstGeom>
          <a:noFill/>
          <a:ln>
            <a:noFill/>
          </a:ln>
        </p:spPr>
        <p:txBody>
          <a:bodyPr wrap="square" rtlCol="0">
            <a:spAutoFit/>
          </a:bodyPr>
          <a:lstStyle/>
          <a:p>
            <a:pPr algn="ctr"/>
            <a:r>
              <a:rPr lang="en-US" altLang="en-US" sz="4000" dirty="0">
                <a:solidFill>
                  <a:schemeClr val="bg1"/>
                </a:solidFill>
                <a:latin typeface="Aharoni" panose="02010803020104030203" pitchFamily="2" charset="-79"/>
                <a:cs typeface="Aharoni" panose="02010803020104030203" pitchFamily="2" charset="-79"/>
              </a:rPr>
              <a:t>Characteristics of a successful brand include:</a:t>
            </a:r>
          </a:p>
        </p:txBody>
      </p:sp>
      <p:sp>
        <p:nvSpPr>
          <p:cNvPr id="11" name="Rectangle 3">
            <a:extLst>
              <a:ext uri="{FF2B5EF4-FFF2-40B4-BE49-F238E27FC236}">
                <a16:creationId xmlns:a16="http://schemas.microsoft.com/office/drawing/2014/main" id="{370AA495-A69C-4318-96F8-AC9E76567156}"/>
              </a:ext>
            </a:extLst>
          </p:cNvPr>
          <p:cNvSpPr>
            <a:spLocks noChangeArrowheads="1"/>
          </p:cNvSpPr>
          <p:nvPr/>
        </p:nvSpPr>
        <p:spPr bwMode="auto">
          <a:xfrm>
            <a:off x="717452" y="1650154"/>
            <a:ext cx="9986629" cy="4278094"/>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buFont typeface="Wingdings" panose="05000000000000000000" pitchFamily="2" charset="2"/>
              <a:buChar char="Ø"/>
            </a:pPr>
            <a:r>
              <a:rPr lang="en-US" altLang="en-US" sz="2400" b="1" dirty="0">
                <a:latin typeface="Verdana" panose="020B0604030504040204" pitchFamily="34" charset="0"/>
              </a:rPr>
              <a:t>  Positive, distinctive and generate positive feelings </a:t>
            </a:r>
          </a:p>
          <a:p>
            <a:pPr eaLnBrk="1" hangingPunct="1">
              <a:buFont typeface="Wingdings" panose="05000000000000000000" pitchFamily="2" charset="2"/>
              <a:buNone/>
            </a:pPr>
            <a:r>
              <a:rPr lang="en-US" altLang="en-US" sz="2400" b="1" dirty="0">
                <a:latin typeface="Verdana" panose="020B0604030504040204" pitchFamily="34" charset="0"/>
              </a:rPr>
              <a:t>    and association</a:t>
            </a:r>
          </a:p>
          <a:p>
            <a:pPr eaLnBrk="1" hangingPunct="1">
              <a:buFont typeface="Wingdings" panose="05000000000000000000" pitchFamily="2" charset="2"/>
              <a:buNone/>
            </a:pPr>
            <a:endParaRPr lang="en-US" altLang="en-US" sz="1600" b="1" dirty="0">
              <a:latin typeface="Verdana" panose="020B0604030504040204" pitchFamily="34" charset="0"/>
            </a:endParaRPr>
          </a:p>
          <a:p>
            <a:pPr eaLnBrk="1" hangingPunct="1">
              <a:buFont typeface="Wingdings" panose="05000000000000000000" pitchFamily="2" charset="2"/>
              <a:buChar char="Ø"/>
            </a:pPr>
            <a:r>
              <a:rPr lang="en-US" altLang="en-US" sz="2400" b="1" dirty="0">
                <a:latin typeface="Verdana" panose="020B0604030504040204" pitchFamily="34" charset="0"/>
              </a:rPr>
              <a:t>  Easy to remember and pronounce</a:t>
            </a:r>
          </a:p>
          <a:p>
            <a:pPr eaLnBrk="1" hangingPunct="1">
              <a:buFont typeface="Wingdings" panose="05000000000000000000" pitchFamily="2" charset="2"/>
              <a:buNone/>
            </a:pPr>
            <a:endParaRPr lang="en-US" altLang="en-US" sz="1600" b="1" dirty="0">
              <a:latin typeface="Verdana" panose="020B0604030504040204" pitchFamily="34" charset="0"/>
            </a:endParaRPr>
          </a:p>
          <a:p>
            <a:pPr eaLnBrk="1" hangingPunct="1">
              <a:buFont typeface="Wingdings" panose="05000000000000000000" pitchFamily="2" charset="2"/>
              <a:buChar char="Ø"/>
            </a:pPr>
            <a:r>
              <a:rPr lang="en-US" altLang="en-US" sz="2400" b="1" dirty="0">
                <a:latin typeface="Verdana" panose="020B0604030504040204" pitchFamily="34" charset="0"/>
              </a:rPr>
              <a:t>  Logo is easily recognizable</a:t>
            </a:r>
          </a:p>
          <a:p>
            <a:pPr eaLnBrk="1" hangingPunct="1">
              <a:buFont typeface="Wingdings" panose="05000000000000000000" pitchFamily="2" charset="2"/>
              <a:buNone/>
            </a:pPr>
            <a:endParaRPr lang="en-US" altLang="en-US" sz="1600" b="1" dirty="0">
              <a:latin typeface="Verdana" panose="020B0604030504040204" pitchFamily="34" charset="0"/>
            </a:endParaRPr>
          </a:p>
          <a:p>
            <a:pPr eaLnBrk="1" hangingPunct="1">
              <a:buFont typeface="Wingdings" panose="05000000000000000000" pitchFamily="2" charset="2"/>
              <a:buChar char="Ø"/>
            </a:pPr>
            <a:r>
              <a:rPr lang="en-US" altLang="en-US" sz="2400" b="1" dirty="0">
                <a:latin typeface="Verdana" panose="020B0604030504040204" pitchFamily="34" charset="0"/>
              </a:rPr>
              <a:t>  Implies the benefits the product delivers</a:t>
            </a:r>
          </a:p>
          <a:p>
            <a:pPr eaLnBrk="1" hangingPunct="1">
              <a:buFont typeface="Wingdings" panose="05000000000000000000" pitchFamily="2" charset="2"/>
              <a:buNone/>
            </a:pPr>
            <a:endParaRPr lang="en-US" altLang="en-US" sz="1600" b="1" dirty="0">
              <a:latin typeface="Verdana" panose="020B0604030504040204" pitchFamily="34" charset="0"/>
            </a:endParaRPr>
          </a:p>
          <a:p>
            <a:pPr eaLnBrk="1" hangingPunct="1">
              <a:buFont typeface="Wingdings" panose="05000000000000000000" pitchFamily="2" charset="2"/>
              <a:buChar char="Ø"/>
            </a:pPr>
            <a:r>
              <a:rPr lang="en-US" altLang="en-US" sz="2400" b="1" dirty="0">
                <a:latin typeface="Verdana" panose="020B0604030504040204" pitchFamily="34" charset="0"/>
              </a:rPr>
              <a:t>  Consistent with the image of the rest of the product </a:t>
            </a:r>
          </a:p>
          <a:p>
            <a:pPr eaLnBrk="1" hangingPunct="1">
              <a:buFont typeface="Wingdings" panose="05000000000000000000" pitchFamily="2" charset="2"/>
              <a:buNone/>
            </a:pPr>
            <a:r>
              <a:rPr lang="en-US" altLang="en-US" sz="2400" b="1" dirty="0">
                <a:latin typeface="Verdana" panose="020B0604030504040204" pitchFamily="34" charset="0"/>
              </a:rPr>
              <a:t>    lines, organization, and/or city</a:t>
            </a:r>
          </a:p>
          <a:p>
            <a:pPr eaLnBrk="1" hangingPunct="1">
              <a:buFont typeface="Wingdings" panose="05000000000000000000" pitchFamily="2" charset="2"/>
              <a:buNone/>
            </a:pPr>
            <a:endParaRPr lang="en-US" altLang="en-US" sz="1600" b="1" dirty="0">
              <a:latin typeface="Verdana" panose="020B0604030504040204" pitchFamily="34" charset="0"/>
            </a:endParaRPr>
          </a:p>
          <a:p>
            <a:pPr eaLnBrk="1" hangingPunct="1">
              <a:buFont typeface="Wingdings" panose="05000000000000000000" pitchFamily="2" charset="2"/>
              <a:buChar char="Ø"/>
            </a:pPr>
            <a:r>
              <a:rPr lang="en-US" altLang="en-US" sz="2400" b="1" dirty="0">
                <a:latin typeface="Verdana" panose="020B0604030504040204" pitchFamily="34" charset="0"/>
              </a:rPr>
              <a:t>  Legally and ethically permissible</a:t>
            </a:r>
          </a:p>
        </p:txBody>
      </p:sp>
      <p:pic>
        <p:nvPicPr>
          <p:cNvPr id="12" name="Picture 11">
            <a:extLst>
              <a:ext uri="{FF2B5EF4-FFF2-40B4-BE49-F238E27FC236}">
                <a16:creationId xmlns:a16="http://schemas.microsoft.com/office/drawing/2014/main" id="{155BC771-231B-4D68-A9D0-247CDB5009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31423" y="2182709"/>
            <a:ext cx="2143125" cy="2133600"/>
          </a:xfrm>
          <a:prstGeom prst="rect">
            <a:avLst/>
          </a:prstGeom>
        </p:spPr>
      </p:pic>
    </p:spTree>
    <p:extLst>
      <p:ext uri="{BB962C8B-B14F-4D97-AF65-F5344CB8AC3E}">
        <p14:creationId xmlns:p14="http://schemas.microsoft.com/office/powerpoint/2010/main" val="38097915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500" fill="hold"/>
                                        <p:tgtEl>
                                          <p:spTgt spid="1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anim calcmode="lin" valueType="num">
                                      <p:cBhvr additive="base">
                                        <p:cTn id="11" dur="500" fill="hold"/>
                                        <p:tgtEl>
                                          <p:spTgt spid="11">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1">
                                            <p:txEl>
                                              <p:pRg st="1" end="1"/>
                                            </p:txEl>
                                          </p:spTgt>
                                        </p:tgtEl>
                                        <p:attrNameLst>
                                          <p:attrName>ppt_y</p:attrName>
                                        </p:attrNameLst>
                                      </p:cBhvr>
                                      <p:tavLst>
                                        <p:tav tm="0">
                                          <p:val>
                                            <p:strVal val="#ppt_y"/>
                                          </p:val>
                                        </p:tav>
                                        <p:tav tm="100000">
                                          <p:val>
                                            <p:strVal val="#ppt_y"/>
                                          </p:val>
                                        </p:tav>
                                      </p:tavLst>
                                    </p:anim>
                                  </p:childTnLst>
                                </p:cTn>
                              </p:par>
                            </p:childTnLst>
                          </p:cTn>
                        </p:par>
                        <p:par>
                          <p:cTn id="13" fill="hold">
                            <p:stCondLst>
                              <p:cond delay="500"/>
                            </p:stCondLst>
                            <p:childTnLst>
                              <p:par>
                                <p:cTn id="14" presetID="2" presetClass="entr" presetSubtype="8" fill="hold" nodeType="afterEffect">
                                  <p:stCondLst>
                                    <p:cond delay="0"/>
                                  </p:stCondLst>
                                  <p:childTnLst>
                                    <p:set>
                                      <p:cBhvr>
                                        <p:cTn id="15" dur="1" fill="hold">
                                          <p:stCondLst>
                                            <p:cond delay="0"/>
                                          </p:stCondLst>
                                        </p:cTn>
                                        <p:tgtEl>
                                          <p:spTgt spid="11">
                                            <p:txEl>
                                              <p:pRg st="3" end="3"/>
                                            </p:txEl>
                                          </p:spTgt>
                                        </p:tgtEl>
                                        <p:attrNameLst>
                                          <p:attrName>style.visibility</p:attrName>
                                        </p:attrNameLst>
                                      </p:cBhvr>
                                      <p:to>
                                        <p:strVal val="visible"/>
                                      </p:to>
                                    </p:set>
                                    <p:anim calcmode="lin" valueType="num">
                                      <p:cBhvr additive="base">
                                        <p:cTn id="16" dur="500" fill="hold"/>
                                        <p:tgtEl>
                                          <p:spTgt spid="11">
                                            <p:txEl>
                                              <p:pRg st="3" end="3"/>
                                            </p:txEl>
                                          </p:spTgt>
                                        </p:tgtEl>
                                        <p:attrNameLst>
                                          <p:attrName>ppt_x</p:attrName>
                                        </p:attrNameLst>
                                      </p:cBhvr>
                                      <p:tavLst>
                                        <p:tav tm="0">
                                          <p:val>
                                            <p:strVal val="0-#ppt_w/2"/>
                                          </p:val>
                                        </p:tav>
                                        <p:tav tm="100000">
                                          <p:val>
                                            <p:strVal val="#ppt_x"/>
                                          </p:val>
                                        </p:tav>
                                      </p:tavLst>
                                    </p:anim>
                                    <p:anim calcmode="lin" valueType="num">
                                      <p:cBhvr additive="base">
                                        <p:cTn id="17" dur="500" fill="hold"/>
                                        <p:tgtEl>
                                          <p:spTgt spid="11">
                                            <p:txEl>
                                              <p:pRg st="3" end="3"/>
                                            </p:txEl>
                                          </p:spTgt>
                                        </p:tgtEl>
                                        <p:attrNameLst>
                                          <p:attrName>ppt_y</p:attrName>
                                        </p:attrNameLst>
                                      </p:cBhvr>
                                      <p:tavLst>
                                        <p:tav tm="0">
                                          <p:val>
                                            <p:strVal val="#ppt_y"/>
                                          </p:val>
                                        </p:tav>
                                        <p:tav tm="100000">
                                          <p:val>
                                            <p:strVal val="#ppt_y"/>
                                          </p:val>
                                        </p:tav>
                                      </p:tavLst>
                                    </p:anim>
                                  </p:childTnLst>
                                </p:cTn>
                              </p:par>
                            </p:childTnLst>
                          </p:cTn>
                        </p:par>
                        <p:par>
                          <p:cTn id="18" fill="hold">
                            <p:stCondLst>
                              <p:cond delay="1000"/>
                            </p:stCondLst>
                            <p:childTnLst>
                              <p:par>
                                <p:cTn id="19" presetID="2" presetClass="entr" presetSubtype="8" fill="hold" nodeType="afterEffect">
                                  <p:stCondLst>
                                    <p:cond delay="0"/>
                                  </p:stCondLst>
                                  <p:childTnLst>
                                    <p:set>
                                      <p:cBhvr>
                                        <p:cTn id="20" dur="1" fill="hold">
                                          <p:stCondLst>
                                            <p:cond delay="0"/>
                                          </p:stCondLst>
                                        </p:cTn>
                                        <p:tgtEl>
                                          <p:spTgt spid="11">
                                            <p:txEl>
                                              <p:pRg st="5" end="5"/>
                                            </p:txEl>
                                          </p:spTgt>
                                        </p:tgtEl>
                                        <p:attrNameLst>
                                          <p:attrName>style.visibility</p:attrName>
                                        </p:attrNameLst>
                                      </p:cBhvr>
                                      <p:to>
                                        <p:strVal val="visible"/>
                                      </p:to>
                                    </p:set>
                                    <p:anim calcmode="lin" valueType="num">
                                      <p:cBhvr additive="base">
                                        <p:cTn id="21" dur="500" fill="hold"/>
                                        <p:tgtEl>
                                          <p:spTgt spid="11">
                                            <p:txEl>
                                              <p:pRg st="5" end="5"/>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11">
                                            <p:txEl>
                                              <p:pRg st="5" end="5"/>
                                            </p:txEl>
                                          </p:spTgt>
                                        </p:tgtEl>
                                        <p:attrNameLst>
                                          <p:attrName>ppt_y</p:attrName>
                                        </p:attrNameLst>
                                      </p:cBhvr>
                                      <p:tavLst>
                                        <p:tav tm="0">
                                          <p:val>
                                            <p:strVal val="#ppt_y"/>
                                          </p:val>
                                        </p:tav>
                                        <p:tav tm="100000">
                                          <p:val>
                                            <p:strVal val="#ppt_y"/>
                                          </p:val>
                                        </p:tav>
                                      </p:tavLst>
                                    </p:anim>
                                  </p:childTnLst>
                                </p:cTn>
                              </p:par>
                            </p:childTnLst>
                          </p:cTn>
                        </p:par>
                        <p:par>
                          <p:cTn id="23" fill="hold">
                            <p:stCondLst>
                              <p:cond delay="1500"/>
                            </p:stCondLst>
                            <p:childTnLst>
                              <p:par>
                                <p:cTn id="24" presetID="2" presetClass="entr" presetSubtype="8" fill="hold" nodeType="afterEffect">
                                  <p:stCondLst>
                                    <p:cond delay="0"/>
                                  </p:stCondLst>
                                  <p:childTnLst>
                                    <p:set>
                                      <p:cBhvr>
                                        <p:cTn id="25" dur="1" fill="hold">
                                          <p:stCondLst>
                                            <p:cond delay="0"/>
                                          </p:stCondLst>
                                        </p:cTn>
                                        <p:tgtEl>
                                          <p:spTgt spid="11">
                                            <p:txEl>
                                              <p:pRg st="7" end="7"/>
                                            </p:txEl>
                                          </p:spTgt>
                                        </p:tgtEl>
                                        <p:attrNameLst>
                                          <p:attrName>style.visibility</p:attrName>
                                        </p:attrNameLst>
                                      </p:cBhvr>
                                      <p:to>
                                        <p:strVal val="visible"/>
                                      </p:to>
                                    </p:set>
                                    <p:anim calcmode="lin" valueType="num">
                                      <p:cBhvr additive="base">
                                        <p:cTn id="26" dur="500" fill="hold"/>
                                        <p:tgtEl>
                                          <p:spTgt spid="11">
                                            <p:txEl>
                                              <p:pRg st="7" end="7"/>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11">
                                            <p:txEl>
                                              <p:pRg st="7" end="7"/>
                                            </p:txEl>
                                          </p:spTgt>
                                        </p:tgtEl>
                                        <p:attrNameLst>
                                          <p:attrName>ppt_y</p:attrName>
                                        </p:attrNameLst>
                                      </p:cBhvr>
                                      <p:tavLst>
                                        <p:tav tm="0">
                                          <p:val>
                                            <p:strVal val="#ppt_y"/>
                                          </p:val>
                                        </p:tav>
                                        <p:tav tm="100000">
                                          <p:val>
                                            <p:strVal val="#ppt_y"/>
                                          </p:val>
                                        </p:tav>
                                      </p:tavLst>
                                    </p:anim>
                                  </p:childTnLst>
                                </p:cTn>
                              </p:par>
                            </p:childTnLst>
                          </p:cTn>
                        </p:par>
                        <p:par>
                          <p:cTn id="28" fill="hold">
                            <p:stCondLst>
                              <p:cond delay="2000"/>
                            </p:stCondLst>
                            <p:childTnLst>
                              <p:par>
                                <p:cTn id="29" presetID="2" presetClass="entr" presetSubtype="8" fill="hold" nodeType="afterEffect">
                                  <p:stCondLst>
                                    <p:cond delay="0"/>
                                  </p:stCondLst>
                                  <p:childTnLst>
                                    <p:set>
                                      <p:cBhvr>
                                        <p:cTn id="30" dur="1" fill="hold">
                                          <p:stCondLst>
                                            <p:cond delay="0"/>
                                          </p:stCondLst>
                                        </p:cTn>
                                        <p:tgtEl>
                                          <p:spTgt spid="11">
                                            <p:txEl>
                                              <p:pRg st="9" end="9"/>
                                            </p:txEl>
                                          </p:spTgt>
                                        </p:tgtEl>
                                        <p:attrNameLst>
                                          <p:attrName>style.visibility</p:attrName>
                                        </p:attrNameLst>
                                      </p:cBhvr>
                                      <p:to>
                                        <p:strVal val="visible"/>
                                      </p:to>
                                    </p:set>
                                    <p:anim calcmode="lin" valueType="num">
                                      <p:cBhvr additive="base">
                                        <p:cTn id="31" dur="500" fill="hold"/>
                                        <p:tgtEl>
                                          <p:spTgt spid="11">
                                            <p:txEl>
                                              <p:pRg st="9" end="9"/>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1">
                                            <p:txEl>
                                              <p:pRg st="9" end="9"/>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11">
                                            <p:txEl>
                                              <p:pRg st="10" end="10"/>
                                            </p:txEl>
                                          </p:spTgt>
                                        </p:tgtEl>
                                        <p:attrNameLst>
                                          <p:attrName>style.visibility</p:attrName>
                                        </p:attrNameLst>
                                      </p:cBhvr>
                                      <p:to>
                                        <p:strVal val="visible"/>
                                      </p:to>
                                    </p:set>
                                    <p:anim calcmode="lin" valueType="num">
                                      <p:cBhvr additive="base">
                                        <p:cTn id="35" dur="500" fill="hold"/>
                                        <p:tgtEl>
                                          <p:spTgt spid="11">
                                            <p:txEl>
                                              <p:pRg st="10" end="10"/>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11">
                                            <p:txEl>
                                              <p:pRg st="10" end="10"/>
                                            </p:txEl>
                                          </p:spTgt>
                                        </p:tgtEl>
                                        <p:attrNameLst>
                                          <p:attrName>ppt_y</p:attrName>
                                        </p:attrNameLst>
                                      </p:cBhvr>
                                      <p:tavLst>
                                        <p:tav tm="0">
                                          <p:val>
                                            <p:strVal val="#ppt_y"/>
                                          </p:val>
                                        </p:tav>
                                        <p:tav tm="100000">
                                          <p:val>
                                            <p:strVal val="#ppt_y"/>
                                          </p:val>
                                        </p:tav>
                                      </p:tavLst>
                                    </p:anim>
                                  </p:childTnLst>
                                </p:cTn>
                              </p:par>
                            </p:childTnLst>
                          </p:cTn>
                        </p:par>
                        <p:par>
                          <p:cTn id="37" fill="hold">
                            <p:stCondLst>
                              <p:cond delay="2500"/>
                            </p:stCondLst>
                            <p:childTnLst>
                              <p:par>
                                <p:cTn id="38" presetID="2" presetClass="entr" presetSubtype="8" fill="hold" nodeType="afterEffect">
                                  <p:stCondLst>
                                    <p:cond delay="0"/>
                                  </p:stCondLst>
                                  <p:childTnLst>
                                    <p:set>
                                      <p:cBhvr>
                                        <p:cTn id="39" dur="1" fill="hold">
                                          <p:stCondLst>
                                            <p:cond delay="0"/>
                                          </p:stCondLst>
                                        </p:cTn>
                                        <p:tgtEl>
                                          <p:spTgt spid="11">
                                            <p:txEl>
                                              <p:pRg st="12" end="12"/>
                                            </p:txEl>
                                          </p:spTgt>
                                        </p:tgtEl>
                                        <p:attrNameLst>
                                          <p:attrName>style.visibility</p:attrName>
                                        </p:attrNameLst>
                                      </p:cBhvr>
                                      <p:to>
                                        <p:strVal val="visible"/>
                                      </p:to>
                                    </p:set>
                                    <p:anim calcmode="lin" valueType="num">
                                      <p:cBhvr additive="base">
                                        <p:cTn id="40" dur="500" fill="hold"/>
                                        <p:tgtEl>
                                          <p:spTgt spid="11">
                                            <p:txEl>
                                              <p:pRg st="12" end="12"/>
                                            </p:txEl>
                                          </p:spTgt>
                                        </p:tgtEl>
                                        <p:attrNameLst>
                                          <p:attrName>ppt_x</p:attrName>
                                        </p:attrNameLst>
                                      </p:cBhvr>
                                      <p:tavLst>
                                        <p:tav tm="0">
                                          <p:val>
                                            <p:strVal val="0-#ppt_w/2"/>
                                          </p:val>
                                        </p:tav>
                                        <p:tav tm="100000">
                                          <p:val>
                                            <p:strVal val="#ppt_x"/>
                                          </p:val>
                                        </p:tav>
                                      </p:tavLst>
                                    </p:anim>
                                    <p:anim calcmode="lin" valueType="num">
                                      <p:cBhvr additive="base">
                                        <p:cTn id="41" dur="500" fill="hold"/>
                                        <p:tgtEl>
                                          <p:spTgt spid="11">
                                            <p:txEl>
                                              <p:pRg st="12" end="1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363817"/>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65B2B14C-DF84-4B46-B06F-AF4754F767EC}"/>
              </a:ext>
            </a:extLst>
          </p:cNvPr>
          <p:cNvSpPr txBox="1">
            <a:spLocks/>
          </p:cNvSpPr>
          <p:nvPr/>
        </p:nvSpPr>
        <p:spPr>
          <a:xfrm>
            <a:off x="391877" y="223690"/>
            <a:ext cx="10515600" cy="769441"/>
          </a:xfrm>
          <a:prstGeom prst="rect">
            <a:avLst/>
          </a:prstGeom>
          <a:noFill/>
          <a:ln>
            <a:noFill/>
          </a:ln>
        </p:spPr>
        <p:txBody>
          <a:bodyPr wrap="square" rtlCol="0">
            <a:spAutoFit/>
          </a:bodyPr>
          <a:lstStyle>
            <a:defPPr>
              <a:defRPr lang="en-US"/>
            </a:defPPr>
            <a:lvl1pPr algn="ctr">
              <a:defRPr sz="4000">
                <a:solidFill>
                  <a:schemeClr val="bg1"/>
                </a:solidFill>
                <a:latin typeface="Aharoni" panose="02010803020104030203" pitchFamily="2" charset="-79"/>
                <a:cs typeface="Aharoni" panose="02010803020104030203" pitchFamily="2" charset="-79"/>
              </a:defRPr>
            </a:lvl1pPr>
          </a:lstStyle>
          <a:p>
            <a:r>
              <a:rPr lang="en-US" sz="4400" dirty="0"/>
              <a:t>How can it be done?</a:t>
            </a:r>
            <a:endParaRPr lang="ar-SA" sz="4400" dirty="0"/>
          </a:p>
        </p:txBody>
      </p:sp>
      <p:sp>
        <p:nvSpPr>
          <p:cNvPr id="11" name="Content Placeholder 2">
            <a:extLst>
              <a:ext uri="{FF2B5EF4-FFF2-40B4-BE49-F238E27FC236}">
                <a16:creationId xmlns:a16="http://schemas.microsoft.com/office/drawing/2014/main" id="{CE533405-62F4-4A73-890B-5A96D8BB826B}"/>
              </a:ext>
            </a:extLst>
          </p:cNvPr>
          <p:cNvSpPr txBox="1">
            <a:spLocks/>
          </p:cNvSpPr>
          <p:nvPr/>
        </p:nvSpPr>
        <p:spPr>
          <a:xfrm>
            <a:off x="1013201" y="1719055"/>
            <a:ext cx="10515600" cy="4351338"/>
          </a:xfrm>
          <a:prstGeom prst="rect">
            <a:avLst/>
          </a:prstGeom>
          <a:noFill/>
          <a:ln>
            <a:noFill/>
          </a:ln>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b="1" dirty="0">
                <a:solidFill>
                  <a:srgbClr val="FF0000"/>
                </a:solidFill>
              </a:rPr>
              <a:t>Companies tend to use different tools to create and shape a brand. For example, branding can be achieved through:</a:t>
            </a:r>
          </a:p>
          <a:p>
            <a:pPr marL="514350" indent="-514350">
              <a:buFont typeface="+mj-lt"/>
              <a:buAutoNum type="arabicPeriod"/>
            </a:pPr>
            <a:r>
              <a:rPr lang="en-US" b="1" dirty="0"/>
              <a:t>Brand definition:</a:t>
            </a:r>
            <a:r>
              <a:rPr lang="en-US" dirty="0"/>
              <a:t> purpose, values, promise</a:t>
            </a:r>
          </a:p>
          <a:p>
            <a:pPr marL="514350" indent="-514350">
              <a:buFont typeface="+mj-lt"/>
              <a:buAutoNum type="arabicPeriod"/>
            </a:pPr>
            <a:r>
              <a:rPr lang="en-US" b="1" dirty="0"/>
              <a:t>Brand positioning statement</a:t>
            </a:r>
            <a:endParaRPr lang="en-US" dirty="0"/>
          </a:p>
          <a:p>
            <a:pPr marL="514350" indent="-514350">
              <a:buFont typeface="+mj-lt"/>
              <a:buAutoNum type="arabicPeriod"/>
            </a:pPr>
            <a:r>
              <a:rPr lang="en-US" b="1" dirty="0"/>
              <a:t>Brand identity:</a:t>
            </a:r>
            <a:r>
              <a:rPr lang="en-US" dirty="0"/>
              <a:t> name, tone of voice, visual identity design (which includes the logo design, color palette, typographies…)</a:t>
            </a:r>
          </a:p>
          <a:p>
            <a:pPr marL="514350" indent="-514350">
              <a:buFont typeface="+mj-lt"/>
              <a:buAutoNum type="arabicPeriod"/>
            </a:pPr>
            <a:r>
              <a:rPr lang="en-US" b="1" dirty="0"/>
              <a:t>Advertising and communications:</a:t>
            </a:r>
            <a:r>
              <a:rPr lang="en-US" dirty="0"/>
              <a:t> TV, radio, magazines, outdoor ads, website, mobile apps…</a:t>
            </a:r>
          </a:p>
          <a:p>
            <a:pPr marL="514350" indent="-514350">
              <a:buFont typeface="+mj-lt"/>
              <a:buAutoNum type="arabicPeriod"/>
            </a:pPr>
            <a:r>
              <a:rPr lang="en-US" b="1" dirty="0"/>
              <a:t>Sponsoring and partnerships</a:t>
            </a:r>
            <a:endParaRPr lang="en-US" dirty="0"/>
          </a:p>
          <a:p>
            <a:pPr marL="514350" indent="-514350">
              <a:buFont typeface="+mj-lt"/>
              <a:buAutoNum type="arabicPeriod"/>
            </a:pPr>
            <a:endParaRPr lang="en-US" dirty="0"/>
          </a:p>
          <a:p>
            <a:endParaRPr lang="ar-SA" dirty="0"/>
          </a:p>
        </p:txBody>
      </p:sp>
    </p:spTree>
    <p:extLst>
      <p:ext uri="{BB962C8B-B14F-4D97-AF65-F5344CB8AC3E}">
        <p14:creationId xmlns:p14="http://schemas.microsoft.com/office/powerpoint/2010/main" val="24764787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363817"/>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D4717907-8254-44C3-910B-82DA0CD535A7}"/>
              </a:ext>
            </a:extLst>
          </p:cNvPr>
          <p:cNvSpPr txBox="1">
            <a:spLocks/>
          </p:cNvSpPr>
          <p:nvPr/>
        </p:nvSpPr>
        <p:spPr>
          <a:xfrm>
            <a:off x="713223" y="244168"/>
            <a:ext cx="10515600" cy="769441"/>
          </a:xfrm>
          <a:prstGeom prst="rect">
            <a:avLst/>
          </a:prstGeom>
          <a:noFill/>
          <a:ln>
            <a:noFill/>
          </a:ln>
        </p:spPr>
        <p:txBody>
          <a:bodyPr wrap="square" rtlCol="0">
            <a:spAutoFit/>
          </a:bodyPr>
          <a:lstStyle>
            <a:defPPr>
              <a:defRPr lang="en-US"/>
            </a:defPPr>
            <a:lvl1pPr algn="ctr">
              <a:defRPr sz="4400">
                <a:solidFill>
                  <a:schemeClr val="bg1"/>
                </a:solidFill>
                <a:latin typeface="Aharoni" panose="02010803020104030203" pitchFamily="2" charset="-79"/>
                <a:cs typeface="Aharoni" panose="02010803020104030203" pitchFamily="2" charset="-79"/>
              </a:defRPr>
            </a:lvl1pPr>
          </a:lstStyle>
          <a:p>
            <a:r>
              <a:rPr lang="en-US" dirty="0"/>
              <a:t>How can it be done?</a:t>
            </a:r>
            <a:endParaRPr lang="ar-SA" dirty="0"/>
          </a:p>
        </p:txBody>
      </p:sp>
      <p:sp>
        <p:nvSpPr>
          <p:cNvPr id="11" name="Content Placeholder 2">
            <a:extLst>
              <a:ext uri="{FF2B5EF4-FFF2-40B4-BE49-F238E27FC236}">
                <a16:creationId xmlns:a16="http://schemas.microsoft.com/office/drawing/2014/main" id="{8F7B8E48-68C9-4680-BD9C-F40E9FBEC075}"/>
              </a:ext>
            </a:extLst>
          </p:cNvPr>
          <p:cNvSpPr txBox="1">
            <a:spLocks/>
          </p:cNvSpPr>
          <p:nvPr/>
        </p:nvSpPr>
        <p:spPr>
          <a:xfrm>
            <a:off x="1881352" y="1825625"/>
            <a:ext cx="9472448" cy="3654997"/>
          </a:xfrm>
          <a:prstGeom prst="rect">
            <a:avLst/>
          </a:prstGeom>
          <a:ln>
            <a:noFill/>
          </a:ln>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3200" b="1" dirty="0"/>
              <a:t>6. Product and packaging design</a:t>
            </a:r>
            <a:endParaRPr lang="en-US" sz="3200" dirty="0"/>
          </a:p>
          <a:p>
            <a:pPr marL="0" indent="0">
              <a:buFont typeface="Arial" panose="020B0604020202020204" pitchFamily="34" charset="0"/>
              <a:buNone/>
            </a:pPr>
            <a:r>
              <a:rPr lang="en-US" sz="3200" b="1" dirty="0"/>
              <a:t>7. In-store experience</a:t>
            </a:r>
            <a:endParaRPr lang="en-US" sz="3200" dirty="0"/>
          </a:p>
          <a:p>
            <a:pPr marL="0" indent="0">
              <a:buFont typeface="Arial" panose="020B0604020202020204" pitchFamily="34" charset="0"/>
              <a:buNone/>
            </a:pPr>
            <a:r>
              <a:rPr lang="en-US" sz="3200" b="1" dirty="0"/>
              <a:t>8. Workspace experience and management style</a:t>
            </a:r>
            <a:endParaRPr lang="en-US" sz="3200" dirty="0"/>
          </a:p>
          <a:p>
            <a:pPr marL="0" indent="0">
              <a:buFont typeface="Arial" panose="020B0604020202020204" pitchFamily="34" charset="0"/>
              <a:buNone/>
            </a:pPr>
            <a:r>
              <a:rPr lang="en-US" sz="3200" b="1" dirty="0"/>
              <a:t>9. Customer service</a:t>
            </a:r>
            <a:endParaRPr lang="en-US" sz="3200" dirty="0"/>
          </a:p>
          <a:p>
            <a:pPr marL="0" indent="0">
              <a:buFont typeface="Arial" panose="020B0604020202020204" pitchFamily="34" charset="0"/>
              <a:buNone/>
            </a:pPr>
            <a:r>
              <a:rPr lang="en-US" sz="3200" b="1" dirty="0"/>
              <a:t>10. Pricing strategy</a:t>
            </a:r>
            <a:endParaRPr lang="en-US" sz="3200" dirty="0"/>
          </a:p>
          <a:p>
            <a:endParaRPr lang="ar-SA" sz="3200" dirty="0"/>
          </a:p>
        </p:txBody>
      </p:sp>
    </p:spTree>
    <p:extLst>
      <p:ext uri="{BB962C8B-B14F-4D97-AF65-F5344CB8AC3E}">
        <p14:creationId xmlns:p14="http://schemas.microsoft.com/office/powerpoint/2010/main" val="24823572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363817"/>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5D10D08B-9AAE-4A8E-91C6-64488021BC19}"/>
              </a:ext>
            </a:extLst>
          </p:cNvPr>
          <p:cNvSpPr txBox="1">
            <a:spLocks/>
          </p:cNvSpPr>
          <p:nvPr/>
        </p:nvSpPr>
        <p:spPr>
          <a:xfrm>
            <a:off x="661562" y="-315152"/>
            <a:ext cx="10515600" cy="1434239"/>
          </a:xfrm>
          <a:prstGeom prst="rect">
            <a:avLst/>
          </a:prstGeom>
          <a:noFill/>
          <a:ln>
            <a:noFill/>
          </a:ln>
        </p:spPr>
        <p:txBody>
          <a:bodyPr wrap="square" rtlCol="0">
            <a:spAutoFit/>
          </a:bodyPr>
          <a:lstStyle>
            <a:defPPr>
              <a:defRPr lang="en-US"/>
            </a:defPPr>
            <a:lvl1pPr algn="ctr">
              <a:defRPr sz="4400">
                <a:solidFill>
                  <a:schemeClr val="bg1"/>
                </a:solidFill>
                <a:latin typeface="Aharoni" panose="02010803020104030203" pitchFamily="2" charset="-79"/>
                <a:cs typeface="Aharoni" panose="02010803020104030203" pitchFamily="2" charset="-79"/>
              </a:defRPr>
            </a:lvl1pPr>
          </a:lstStyle>
          <a:p>
            <a:br>
              <a:rPr lang="en-US" altLang="en-US" dirty="0"/>
            </a:br>
            <a:r>
              <a:rPr lang="en-US" altLang="en-US" dirty="0"/>
              <a:t>Forms</a:t>
            </a:r>
            <a:r>
              <a:rPr lang="en-US" dirty="0"/>
              <a:t> of Brands</a:t>
            </a:r>
            <a:br>
              <a:rPr lang="en-US" dirty="0"/>
            </a:br>
            <a:endParaRPr lang="ar-SA" dirty="0"/>
          </a:p>
        </p:txBody>
      </p:sp>
      <p:sp>
        <p:nvSpPr>
          <p:cNvPr id="11" name="Content Placeholder 2">
            <a:extLst>
              <a:ext uri="{FF2B5EF4-FFF2-40B4-BE49-F238E27FC236}">
                <a16:creationId xmlns:a16="http://schemas.microsoft.com/office/drawing/2014/main" id="{C27B9323-6AED-44A0-AF95-6C5C488ACA3E}"/>
              </a:ext>
            </a:extLst>
          </p:cNvPr>
          <p:cNvSpPr txBox="1">
            <a:spLocks/>
          </p:cNvSpPr>
          <p:nvPr/>
        </p:nvSpPr>
        <p:spPr>
          <a:xfrm>
            <a:off x="1130995" y="1853277"/>
            <a:ext cx="10118717" cy="3917387"/>
          </a:xfrm>
          <a:prstGeom prst="rect">
            <a:avLst/>
          </a:prstGeom>
          <a:ln>
            <a:noFill/>
          </a:ln>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q"/>
            </a:pPr>
            <a:r>
              <a:rPr lang="en-US" sz="2400" b="1" dirty="0">
                <a:solidFill>
                  <a:srgbClr val="FF0000"/>
                </a:solidFill>
              </a:rPr>
              <a:t>The </a:t>
            </a:r>
            <a:r>
              <a:rPr lang="en-US" altLang="en-US" sz="2400" b="1" dirty="0">
                <a:solidFill>
                  <a:srgbClr val="FF0000"/>
                </a:solidFill>
              </a:rPr>
              <a:t>Forms</a:t>
            </a:r>
            <a:r>
              <a:rPr lang="en-US" sz="2400" b="1" dirty="0">
                <a:solidFill>
                  <a:srgbClr val="FF0000"/>
                </a:solidFill>
              </a:rPr>
              <a:t> of brand used depends on the particular entity using it. The following are some of the most common forms of brands:</a:t>
            </a:r>
          </a:p>
          <a:p>
            <a:r>
              <a:rPr lang="en-US" sz="2400" b="1" dirty="0">
                <a:solidFill>
                  <a:srgbClr val="FF0000"/>
                </a:solidFill>
              </a:rPr>
              <a:t>Corporate Brands:</a:t>
            </a:r>
            <a:r>
              <a:rPr lang="en-US" sz="2400" b="1" dirty="0"/>
              <a:t> Corporate branding is a way for companies to market themselves in order to give themselves an edge against their competition. They make a series of important decisions in order to accomplish this, such as pricing, mission, target market, and values.</a:t>
            </a:r>
          </a:p>
          <a:p>
            <a:r>
              <a:rPr lang="en-US" sz="2400" b="1" dirty="0">
                <a:solidFill>
                  <a:srgbClr val="FF0000"/>
                </a:solidFill>
              </a:rPr>
              <a:t>Personal Brands:</a:t>
            </a:r>
            <a:r>
              <a:rPr lang="en-US" sz="2400" b="1" dirty="0"/>
              <a:t> As mentioned above, branding isn't just for companies anymore. People use tools like social media to build their own personas, thereby boosting their brands. This includes regular social media posts, sharing images and videos, and conducting meet-and-greets.</a:t>
            </a:r>
          </a:p>
          <a:p>
            <a:endParaRPr lang="ar-SA" sz="2400" b="1" dirty="0"/>
          </a:p>
        </p:txBody>
      </p:sp>
    </p:spTree>
    <p:extLst>
      <p:ext uri="{BB962C8B-B14F-4D97-AF65-F5344CB8AC3E}">
        <p14:creationId xmlns:p14="http://schemas.microsoft.com/office/powerpoint/2010/main" val="26780334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363817"/>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1C2E9143-94F4-4430-B018-0072BD4A80A2}"/>
              </a:ext>
            </a:extLst>
          </p:cNvPr>
          <p:cNvSpPr txBox="1">
            <a:spLocks/>
          </p:cNvSpPr>
          <p:nvPr/>
        </p:nvSpPr>
        <p:spPr>
          <a:xfrm>
            <a:off x="661562" y="-388253"/>
            <a:ext cx="10515600" cy="2123658"/>
          </a:xfrm>
          <a:prstGeom prst="rect">
            <a:avLst/>
          </a:prstGeom>
          <a:noFill/>
          <a:ln>
            <a:noFill/>
          </a:ln>
        </p:spPr>
        <p:txBody>
          <a:bodyPr wrap="square" rtlCol="0">
            <a:spAutoFit/>
          </a:bodyPr>
          <a:lstStyle>
            <a:defPPr>
              <a:defRPr lang="en-US"/>
            </a:defPPr>
            <a:lvl1pPr algn="ctr">
              <a:defRPr sz="4400">
                <a:solidFill>
                  <a:schemeClr val="bg1"/>
                </a:solidFill>
                <a:latin typeface="Aharoni" panose="02010803020104030203" pitchFamily="2" charset="-79"/>
                <a:cs typeface="Aharoni" panose="02010803020104030203" pitchFamily="2" charset="-79"/>
              </a:defRPr>
            </a:lvl1pPr>
          </a:lstStyle>
          <a:p>
            <a:br>
              <a:rPr lang="en-US" altLang="en-US" dirty="0"/>
            </a:br>
            <a:r>
              <a:rPr lang="en-US" altLang="en-US" dirty="0"/>
              <a:t>Forms</a:t>
            </a:r>
            <a:r>
              <a:rPr lang="en-US" dirty="0"/>
              <a:t> of Brands cont. …</a:t>
            </a:r>
            <a:br>
              <a:rPr lang="en-US" dirty="0"/>
            </a:br>
            <a:endParaRPr lang="ar-SA" dirty="0"/>
          </a:p>
        </p:txBody>
      </p:sp>
      <p:sp>
        <p:nvSpPr>
          <p:cNvPr id="11" name="Content Placeholder 2">
            <a:extLst>
              <a:ext uri="{FF2B5EF4-FFF2-40B4-BE49-F238E27FC236}">
                <a16:creationId xmlns:a16="http://schemas.microsoft.com/office/drawing/2014/main" id="{4E6389D6-C707-4374-98AF-831C6B35C97C}"/>
              </a:ext>
            </a:extLst>
          </p:cNvPr>
          <p:cNvSpPr txBox="1">
            <a:spLocks/>
          </p:cNvSpPr>
          <p:nvPr/>
        </p:nvSpPr>
        <p:spPr>
          <a:xfrm>
            <a:off x="1030312" y="2106993"/>
            <a:ext cx="10131375" cy="3524141"/>
          </a:xfrm>
          <a:prstGeom prst="rect">
            <a:avLst/>
          </a:prstGeom>
          <a:ln>
            <a:no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200" b="1" dirty="0">
                <a:solidFill>
                  <a:srgbClr val="FF0000"/>
                </a:solidFill>
              </a:rPr>
              <a:t>Product Brands:</a:t>
            </a:r>
            <a:r>
              <a:rPr lang="en-US" sz="3200" b="1" dirty="0"/>
              <a:t> This type of branding, which is also known as merchandise branding, involves marketing one particular product. Branding a product requires market research and choosing the proper target market.</a:t>
            </a:r>
          </a:p>
          <a:p>
            <a:r>
              <a:rPr lang="en-US" sz="3200" b="1" dirty="0">
                <a:solidFill>
                  <a:srgbClr val="FF0000"/>
                </a:solidFill>
              </a:rPr>
              <a:t>Service Brands:</a:t>
            </a:r>
            <a:r>
              <a:rPr lang="en-US" sz="3200" b="1" dirty="0"/>
              <a:t> This kind of branding applies to services, which often requires some creativity, as you can't actually show services in a physical way</a:t>
            </a:r>
          </a:p>
          <a:p>
            <a:endParaRPr lang="ar-SA" sz="3200" b="1" dirty="0"/>
          </a:p>
        </p:txBody>
      </p:sp>
    </p:spTree>
    <p:extLst>
      <p:ext uri="{BB962C8B-B14F-4D97-AF65-F5344CB8AC3E}">
        <p14:creationId xmlns:p14="http://schemas.microsoft.com/office/powerpoint/2010/main" val="36179774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363817"/>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A72F3A76-C2EC-4BE4-9A96-BCAE4A34E2C3}"/>
              </a:ext>
            </a:extLst>
          </p:cNvPr>
          <p:cNvSpPr txBox="1">
            <a:spLocks/>
          </p:cNvSpPr>
          <p:nvPr/>
        </p:nvSpPr>
        <p:spPr>
          <a:xfrm>
            <a:off x="1888587" y="380620"/>
            <a:ext cx="7958138" cy="707886"/>
          </a:xfrm>
          <a:prstGeom prst="rect">
            <a:avLst/>
          </a:prstGeom>
          <a:noFill/>
          <a:ln>
            <a:noFill/>
          </a:ln>
        </p:spPr>
        <p:txBody>
          <a:bodyPr wrap="square" rtlCol="0">
            <a:spAutoFit/>
          </a:bodyPr>
          <a:lstStyle>
            <a:defPPr>
              <a:defRPr lang="en-US"/>
            </a:defPPr>
            <a:lvl1pPr algn="ctr">
              <a:defRPr sz="4400">
                <a:solidFill>
                  <a:schemeClr val="bg1"/>
                </a:solidFill>
                <a:latin typeface="Aharoni" panose="02010803020104030203" pitchFamily="2" charset="-79"/>
                <a:cs typeface="Aharoni" panose="02010803020104030203" pitchFamily="2" charset="-79"/>
              </a:defRPr>
            </a:lvl1pPr>
          </a:lstStyle>
          <a:p>
            <a:r>
              <a:rPr lang="en-US" sz="4000" dirty="0"/>
              <a:t>UNDERSTANDING BRANDING</a:t>
            </a:r>
          </a:p>
        </p:txBody>
      </p:sp>
      <p:sp>
        <p:nvSpPr>
          <p:cNvPr id="11" name="Content Placeholder 2">
            <a:extLst>
              <a:ext uri="{FF2B5EF4-FFF2-40B4-BE49-F238E27FC236}">
                <a16:creationId xmlns:a16="http://schemas.microsoft.com/office/drawing/2014/main" id="{89F6990A-716E-4036-B170-C87E8848A90B}"/>
              </a:ext>
            </a:extLst>
          </p:cNvPr>
          <p:cNvSpPr txBox="1">
            <a:spLocks/>
          </p:cNvSpPr>
          <p:nvPr/>
        </p:nvSpPr>
        <p:spPr>
          <a:xfrm>
            <a:off x="911888" y="1995878"/>
            <a:ext cx="5847639" cy="3810000"/>
          </a:xfrm>
          <a:prstGeom prst="rect">
            <a:avLst/>
          </a:prstGeom>
          <a:solidFill>
            <a:schemeClr val="bg2">
              <a:alpha val="50000"/>
            </a:schemeClr>
          </a:solidFill>
          <a:ln>
            <a:noFill/>
          </a:ln>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5176" indent="-265176">
              <a:buFont typeface="Arial" panose="020B0604020202020204" pitchFamily="34" charset="0"/>
              <a:buNone/>
              <a:defRPr/>
            </a:pPr>
            <a:r>
              <a:rPr lang="en-US" sz="3200" b="1" u="sng" dirty="0">
                <a:solidFill>
                  <a:srgbClr val="0099FF"/>
                </a:solidFill>
                <a:effectLst>
                  <a:outerShdw blurRad="38100" dist="38100" dir="2700000" algn="tl">
                    <a:srgbClr val="FFFFFF"/>
                  </a:outerShdw>
                </a:effectLst>
              </a:rPr>
              <a:t>BRAND</a:t>
            </a:r>
            <a:r>
              <a:rPr lang="en-US" sz="3200" b="1" dirty="0"/>
              <a:t> </a:t>
            </a:r>
          </a:p>
          <a:p>
            <a:pPr marL="265176" indent="-265176">
              <a:buFont typeface="Arial" panose="020B0604020202020204" pitchFamily="34" charset="0"/>
              <a:buNone/>
              <a:defRPr/>
            </a:pPr>
            <a:r>
              <a:rPr lang="en-US" sz="3200" b="1" dirty="0"/>
              <a:t>	a name, term, design, symbol, or combination of these elements that identifies a product and distinguishes it from its competitors</a:t>
            </a:r>
          </a:p>
        </p:txBody>
      </p:sp>
      <p:pic>
        <p:nvPicPr>
          <p:cNvPr id="12" name="Picture 4">
            <a:extLst>
              <a:ext uri="{FF2B5EF4-FFF2-40B4-BE49-F238E27FC236}">
                <a16:creationId xmlns:a16="http://schemas.microsoft.com/office/drawing/2014/main" id="{C19B054B-6D33-4FC4-A931-C29F9EC7F1CF}"/>
              </a:ext>
            </a:extLst>
          </p:cNvPr>
          <p:cNvPicPr>
            <a:picLocks noChangeAspect="1" noChangeArrowheads="1"/>
          </p:cNvPicPr>
          <p:nvPr/>
        </p:nvPicPr>
        <p:blipFill>
          <a:blip r:embed="rId5" cstate="print"/>
          <a:srcRect/>
          <a:stretch>
            <a:fillRect/>
          </a:stretch>
        </p:blipFill>
        <p:spPr bwMode="auto">
          <a:xfrm>
            <a:off x="8128137" y="2051229"/>
            <a:ext cx="2743200" cy="2781300"/>
          </a:xfrm>
          <a:prstGeom prst="roundRect">
            <a:avLst>
              <a:gd name="adj" fmla="val 8594"/>
            </a:avLst>
          </a:prstGeom>
          <a:solidFill>
            <a:srgbClr val="FFFFFF">
              <a:shade val="85000"/>
            </a:srgbClr>
          </a:solidFill>
          <a:ln>
            <a:solidFill>
              <a:schemeClr val="accent1">
                <a:lumMod val="75000"/>
              </a:schemeClr>
            </a:solidFill>
          </a:ln>
          <a:effectLst>
            <a:reflection blurRad="12700" stA="38000" endPos="28000" dist="5000" dir="5400000" sy="-100000" algn="bl" rotWithShape="0"/>
          </a:effectLst>
        </p:spPr>
      </p:pic>
    </p:spTree>
    <p:extLst>
      <p:ext uri="{BB962C8B-B14F-4D97-AF65-F5344CB8AC3E}">
        <p14:creationId xmlns:p14="http://schemas.microsoft.com/office/powerpoint/2010/main" val="19373445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363817"/>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22FCDC96-985F-4AF8-9AF2-BF68FBD08C22}"/>
              </a:ext>
            </a:extLst>
          </p:cNvPr>
          <p:cNvSpPr txBox="1">
            <a:spLocks/>
          </p:cNvSpPr>
          <p:nvPr/>
        </p:nvSpPr>
        <p:spPr>
          <a:xfrm>
            <a:off x="1887334" y="419782"/>
            <a:ext cx="8216900" cy="707886"/>
          </a:xfrm>
          <a:prstGeom prst="rect">
            <a:avLst/>
          </a:prstGeom>
          <a:noFill/>
          <a:ln>
            <a:noFill/>
          </a:ln>
        </p:spPr>
        <p:txBody>
          <a:bodyPr wrap="square" rtlCol="0">
            <a:spAutoFit/>
          </a:bodyPr>
          <a:lstStyle>
            <a:defPPr>
              <a:defRPr lang="en-US"/>
            </a:defPPr>
            <a:lvl1pPr algn="ctr">
              <a:defRPr sz="4000">
                <a:solidFill>
                  <a:schemeClr val="bg1"/>
                </a:solidFill>
                <a:latin typeface="Aharoni" panose="02010803020104030203" pitchFamily="2" charset="-79"/>
                <a:cs typeface="Aharoni" panose="02010803020104030203" pitchFamily="2" charset="-79"/>
              </a:defRPr>
            </a:lvl1pPr>
          </a:lstStyle>
          <a:p>
            <a:r>
              <a:rPr lang="en-US" dirty="0"/>
              <a:t>ELEMENTS OF A BRAND</a:t>
            </a:r>
          </a:p>
        </p:txBody>
      </p:sp>
      <p:sp>
        <p:nvSpPr>
          <p:cNvPr id="11" name="Content Placeholder 2">
            <a:extLst>
              <a:ext uri="{FF2B5EF4-FFF2-40B4-BE49-F238E27FC236}">
                <a16:creationId xmlns:a16="http://schemas.microsoft.com/office/drawing/2014/main" id="{687C7B6B-E942-416E-9C96-EC9FCDEC4842}"/>
              </a:ext>
            </a:extLst>
          </p:cNvPr>
          <p:cNvSpPr txBox="1">
            <a:spLocks/>
          </p:cNvSpPr>
          <p:nvPr/>
        </p:nvSpPr>
        <p:spPr>
          <a:xfrm>
            <a:off x="1226686" y="1906970"/>
            <a:ext cx="5105400" cy="3810000"/>
          </a:xfrm>
          <a:prstGeom prst="rect">
            <a:avLst/>
          </a:prstGeom>
          <a:solidFill>
            <a:schemeClr val="bg2">
              <a:alpha val="50000"/>
            </a:schemeClr>
          </a:solidFill>
          <a:ln>
            <a:noFill/>
          </a:ln>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5176" indent="-265176">
              <a:buFont typeface="Wingdings 2"/>
              <a:buChar char=""/>
              <a:defRPr/>
            </a:pPr>
            <a:r>
              <a:rPr lang="en-US" sz="4000" b="1"/>
              <a:t>Brand Name</a:t>
            </a:r>
          </a:p>
          <a:p>
            <a:pPr marL="265176" indent="-265176">
              <a:buFont typeface="Wingdings 2"/>
              <a:buChar char=""/>
              <a:defRPr/>
            </a:pPr>
            <a:r>
              <a:rPr lang="en-US" sz="4000" b="1"/>
              <a:t>Brand Mark</a:t>
            </a:r>
          </a:p>
          <a:p>
            <a:pPr marL="265176" indent="-265176">
              <a:buFont typeface="Wingdings 2"/>
              <a:buChar char=""/>
              <a:defRPr/>
            </a:pPr>
            <a:r>
              <a:rPr lang="en-US" sz="4000" b="1"/>
              <a:t>Trade Name</a:t>
            </a:r>
          </a:p>
          <a:p>
            <a:pPr marL="265176" indent="-265176">
              <a:buFont typeface="Wingdings 2"/>
              <a:buChar char=""/>
              <a:defRPr/>
            </a:pPr>
            <a:r>
              <a:rPr lang="en-US" sz="4000" b="1"/>
              <a:t>Trade Character</a:t>
            </a:r>
          </a:p>
          <a:p>
            <a:pPr marL="265176" indent="-265176">
              <a:buFont typeface="Wingdings 2"/>
              <a:buChar char=""/>
              <a:defRPr/>
            </a:pPr>
            <a:r>
              <a:rPr lang="en-US" sz="4000" b="1"/>
              <a:t>Trade Mark</a:t>
            </a:r>
            <a:endParaRPr lang="en-US" sz="4000" b="1" dirty="0"/>
          </a:p>
        </p:txBody>
      </p:sp>
      <p:pic>
        <p:nvPicPr>
          <p:cNvPr id="12" name="Picture 11">
            <a:extLst>
              <a:ext uri="{FF2B5EF4-FFF2-40B4-BE49-F238E27FC236}">
                <a16:creationId xmlns:a16="http://schemas.microsoft.com/office/drawing/2014/main" id="{13F152BB-DC0B-4351-9A47-72D2BB7CB41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05023" y="2738897"/>
            <a:ext cx="4088525" cy="2517440"/>
          </a:xfrm>
          <a:prstGeom prst="rect">
            <a:avLst/>
          </a:prstGeom>
          <a:ln>
            <a:solidFill>
              <a:schemeClr val="accent1">
                <a:lumMod val="75000"/>
              </a:schemeClr>
            </a:solidFill>
          </a:ln>
        </p:spPr>
      </p:pic>
    </p:spTree>
    <p:extLst>
      <p:ext uri="{BB962C8B-B14F-4D97-AF65-F5344CB8AC3E}">
        <p14:creationId xmlns:p14="http://schemas.microsoft.com/office/powerpoint/2010/main" val="20439339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363817"/>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8C27C9B1-76ED-4914-B264-C5913AB1C4C9}"/>
              </a:ext>
            </a:extLst>
          </p:cNvPr>
          <p:cNvSpPr txBox="1">
            <a:spLocks/>
          </p:cNvSpPr>
          <p:nvPr/>
        </p:nvSpPr>
        <p:spPr>
          <a:xfrm>
            <a:off x="1506963" y="371137"/>
            <a:ext cx="8216900" cy="707886"/>
          </a:xfrm>
          <a:prstGeom prst="rect">
            <a:avLst/>
          </a:prstGeom>
          <a:noFill/>
          <a:ln>
            <a:noFill/>
          </a:ln>
        </p:spPr>
        <p:txBody>
          <a:bodyPr wrap="square" rtlCol="0">
            <a:spAutoFit/>
          </a:bodyPr>
          <a:lstStyle>
            <a:defPPr>
              <a:defRPr lang="en-US"/>
            </a:defPPr>
            <a:lvl1pPr algn="ctr">
              <a:defRPr sz="4000">
                <a:solidFill>
                  <a:schemeClr val="bg1"/>
                </a:solidFill>
                <a:latin typeface="Aharoni" panose="02010803020104030203" pitchFamily="2" charset="-79"/>
                <a:cs typeface="Aharoni" panose="02010803020104030203" pitchFamily="2" charset="-79"/>
              </a:defRPr>
            </a:lvl1pPr>
          </a:lstStyle>
          <a:p>
            <a:r>
              <a:rPr lang="en-US" dirty="0"/>
              <a:t>BRAND ELEMENT</a:t>
            </a:r>
          </a:p>
        </p:txBody>
      </p:sp>
      <p:sp>
        <p:nvSpPr>
          <p:cNvPr id="11" name="Content Placeholder 2">
            <a:extLst>
              <a:ext uri="{FF2B5EF4-FFF2-40B4-BE49-F238E27FC236}">
                <a16:creationId xmlns:a16="http://schemas.microsoft.com/office/drawing/2014/main" id="{E72617F2-9095-41E3-BD80-690D50039953}"/>
              </a:ext>
            </a:extLst>
          </p:cNvPr>
          <p:cNvSpPr txBox="1">
            <a:spLocks/>
          </p:cNvSpPr>
          <p:nvPr/>
        </p:nvSpPr>
        <p:spPr>
          <a:xfrm>
            <a:off x="2518118" y="1795346"/>
            <a:ext cx="7174522" cy="3323064"/>
          </a:xfrm>
          <a:prstGeom prst="rect">
            <a:avLst/>
          </a:prstGeom>
          <a:solidFill>
            <a:schemeClr val="bg2">
              <a:alpha val="50000"/>
            </a:schemeClr>
          </a:solidFill>
          <a:ln>
            <a:noFill/>
          </a:ln>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5176" indent="-265176">
              <a:buFont typeface="Arial" panose="020B0604020202020204" pitchFamily="34" charset="0"/>
              <a:buNone/>
              <a:defRPr/>
            </a:pPr>
            <a:r>
              <a:rPr lang="en-US" sz="3200" b="1" u="sng" dirty="0">
                <a:solidFill>
                  <a:srgbClr val="0099FF"/>
                </a:solidFill>
                <a:effectLst>
                  <a:outerShdw blurRad="38100" dist="38100" dir="2700000" algn="tl">
                    <a:srgbClr val="FFFFFF"/>
                  </a:outerShdw>
                </a:effectLst>
              </a:rPr>
              <a:t>BRAND NAME</a:t>
            </a:r>
            <a:endParaRPr lang="en-US" sz="3200" b="1" u="sng" dirty="0"/>
          </a:p>
          <a:p>
            <a:pPr marL="265176" indent="-265176">
              <a:buFont typeface="Arial" panose="020B0604020202020204" pitchFamily="34" charset="0"/>
              <a:buNone/>
              <a:defRPr/>
            </a:pPr>
            <a:r>
              <a:rPr lang="en-US" sz="3200" b="1" dirty="0"/>
              <a:t>	(or product brand) a word, group of words, letters, or numbers that represents a product that can be spoken</a:t>
            </a:r>
          </a:p>
          <a:p>
            <a:pPr marL="548640" lvl="1" indent="-201168">
              <a:buFont typeface="Verdana"/>
              <a:buChar char="◦"/>
              <a:defRPr/>
            </a:pPr>
            <a:r>
              <a:rPr lang="en-US" sz="2800" b="1" dirty="0"/>
              <a:t>Should be easily pronounced, distinctive, and recognizable</a:t>
            </a:r>
          </a:p>
        </p:txBody>
      </p:sp>
      <p:pic>
        <p:nvPicPr>
          <p:cNvPr id="12" name="Picture 4">
            <a:extLst>
              <a:ext uri="{FF2B5EF4-FFF2-40B4-BE49-F238E27FC236}">
                <a16:creationId xmlns:a16="http://schemas.microsoft.com/office/drawing/2014/main" id="{E7E4B711-CA6B-4B1F-BD23-EACC8B9BB13B}"/>
              </a:ext>
            </a:extLst>
          </p:cNvPr>
          <p:cNvPicPr>
            <a:picLocks noChangeAspect="1" noChangeArrowheads="1"/>
          </p:cNvPicPr>
          <p:nvPr/>
        </p:nvPicPr>
        <p:blipFill>
          <a:blip r:embed="rId5"/>
          <a:srcRect/>
          <a:stretch>
            <a:fillRect/>
          </a:stretch>
        </p:blipFill>
        <p:spPr bwMode="auto">
          <a:xfrm>
            <a:off x="499410" y="3000008"/>
            <a:ext cx="1221058" cy="16239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Picture 5">
            <a:extLst>
              <a:ext uri="{FF2B5EF4-FFF2-40B4-BE49-F238E27FC236}">
                <a16:creationId xmlns:a16="http://schemas.microsoft.com/office/drawing/2014/main" id="{DF61F61D-2C7F-476E-9044-356C93C060E6}"/>
              </a:ext>
            </a:extLst>
          </p:cNvPr>
          <p:cNvPicPr>
            <a:picLocks noChangeAspect="1" noChangeArrowheads="1"/>
          </p:cNvPicPr>
          <p:nvPr/>
        </p:nvPicPr>
        <p:blipFill>
          <a:blip r:embed="rId6"/>
          <a:srcRect/>
          <a:stretch>
            <a:fillRect/>
          </a:stretch>
        </p:blipFill>
        <p:spPr bwMode="auto">
          <a:xfrm>
            <a:off x="9852918" y="2623774"/>
            <a:ext cx="1581461" cy="152806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7134563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67286" y="1288126"/>
            <a:ext cx="11496880" cy="501171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9FA9E8A5-4030-4B46-B1CF-C004371A8BB9}"/>
              </a:ext>
            </a:extLst>
          </p:cNvPr>
          <p:cNvSpPr txBox="1">
            <a:spLocks/>
          </p:cNvSpPr>
          <p:nvPr/>
        </p:nvSpPr>
        <p:spPr>
          <a:xfrm>
            <a:off x="1692731" y="314726"/>
            <a:ext cx="8216900" cy="707886"/>
          </a:xfrm>
          <a:prstGeom prst="rect">
            <a:avLst/>
          </a:prstGeom>
          <a:noFill/>
          <a:ln>
            <a:noFill/>
          </a:ln>
        </p:spPr>
        <p:txBody>
          <a:bodyPr wrap="square" rtlCol="0">
            <a:spAutoFit/>
          </a:bodyPr>
          <a:lstStyle>
            <a:defPPr>
              <a:defRPr lang="en-US"/>
            </a:defPPr>
            <a:lvl1pPr algn="ctr">
              <a:defRPr sz="4000">
                <a:solidFill>
                  <a:schemeClr val="bg1"/>
                </a:solidFill>
                <a:latin typeface="Aharoni" panose="02010803020104030203" pitchFamily="2" charset="-79"/>
                <a:cs typeface="Aharoni" panose="02010803020104030203" pitchFamily="2" charset="-79"/>
              </a:defRPr>
            </a:lvl1pPr>
          </a:lstStyle>
          <a:p>
            <a:r>
              <a:rPr lang="en-US" dirty="0"/>
              <a:t>BRAND ELEMENT</a:t>
            </a:r>
          </a:p>
        </p:txBody>
      </p:sp>
      <p:sp>
        <p:nvSpPr>
          <p:cNvPr id="11" name="Content Placeholder 2">
            <a:extLst>
              <a:ext uri="{FF2B5EF4-FFF2-40B4-BE49-F238E27FC236}">
                <a16:creationId xmlns:a16="http://schemas.microsoft.com/office/drawing/2014/main" id="{4BBBE2F5-F69D-44A1-ABC7-05B4E2E15318}"/>
              </a:ext>
            </a:extLst>
          </p:cNvPr>
          <p:cNvSpPr txBox="1">
            <a:spLocks/>
          </p:cNvSpPr>
          <p:nvPr/>
        </p:nvSpPr>
        <p:spPr>
          <a:xfrm>
            <a:off x="2219705" y="1477308"/>
            <a:ext cx="6948946" cy="1844401"/>
          </a:xfrm>
          <a:prstGeom prst="rect">
            <a:avLst/>
          </a:prstGeom>
          <a:solidFill>
            <a:schemeClr val="bg2">
              <a:alpha val="50000"/>
            </a:schemeClr>
          </a:solidFill>
          <a:ln>
            <a:solidFill>
              <a:schemeClr val="accent1"/>
            </a:solidFill>
          </a:ln>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5176" indent="-265176">
              <a:buFont typeface="Arial" panose="020B0604020202020204" pitchFamily="34" charset="0"/>
              <a:buNone/>
              <a:defRPr/>
            </a:pPr>
            <a:r>
              <a:rPr lang="en-US" sz="3200" b="1" u="sng" dirty="0">
                <a:solidFill>
                  <a:srgbClr val="0099FF"/>
                </a:solidFill>
                <a:effectLst>
                  <a:outerShdw blurRad="38100" dist="38100" dir="2700000" algn="tl">
                    <a:srgbClr val="FFFFFF"/>
                  </a:outerShdw>
                </a:effectLst>
              </a:rPr>
              <a:t>BRAND MARK</a:t>
            </a:r>
          </a:p>
          <a:p>
            <a:pPr marL="265176" indent="-265176">
              <a:buFont typeface="Arial" panose="020B0604020202020204" pitchFamily="34" charset="0"/>
              <a:buNone/>
              <a:defRPr/>
            </a:pPr>
            <a:r>
              <a:rPr lang="en-US" sz="3200" b="1" dirty="0"/>
              <a:t>	the part of a brand that is a symbol or design</a:t>
            </a:r>
          </a:p>
          <a:p>
            <a:pPr marL="548640" lvl="1" indent="-201168">
              <a:buFont typeface="Verdana"/>
              <a:buChar char="◦"/>
              <a:defRPr/>
            </a:pPr>
            <a:r>
              <a:rPr lang="en-US" sz="2800" b="1" dirty="0"/>
              <a:t>It may include distinctive colors or lettering</a:t>
            </a:r>
          </a:p>
        </p:txBody>
      </p:sp>
      <p:pic>
        <p:nvPicPr>
          <p:cNvPr id="12" name="Picture 3">
            <a:extLst>
              <a:ext uri="{FF2B5EF4-FFF2-40B4-BE49-F238E27FC236}">
                <a16:creationId xmlns:a16="http://schemas.microsoft.com/office/drawing/2014/main" id="{2C6FEA3B-019B-4A72-9DC7-05D0BD499F36}"/>
              </a:ext>
            </a:extLst>
          </p:cNvPr>
          <p:cNvPicPr>
            <a:picLocks noChangeAspect="1" noChangeArrowheads="1"/>
          </p:cNvPicPr>
          <p:nvPr/>
        </p:nvPicPr>
        <p:blipFill>
          <a:blip r:embed="rId5"/>
          <a:srcRect/>
          <a:stretch>
            <a:fillRect/>
          </a:stretch>
        </p:blipFill>
        <p:spPr bwMode="auto">
          <a:xfrm>
            <a:off x="398377" y="2790591"/>
            <a:ext cx="1630850" cy="127681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Picture 4">
            <a:extLst>
              <a:ext uri="{FF2B5EF4-FFF2-40B4-BE49-F238E27FC236}">
                <a16:creationId xmlns:a16="http://schemas.microsoft.com/office/drawing/2014/main" id="{3382A7B2-8A20-4955-A19C-6AEFD6F07E86}"/>
              </a:ext>
            </a:extLst>
          </p:cNvPr>
          <p:cNvPicPr>
            <a:picLocks noChangeAspect="1" noChangeArrowheads="1"/>
          </p:cNvPicPr>
          <p:nvPr/>
        </p:nvPicPr>
        <p:blipFill>
          <a:blip r:embed="rId6"/>
          <a:srcRect/>
          <a:stretch>
            <a:fillRect/>
          </a:stretch>
        </p:blipFill>
        <p:spPr bwMode="auto">
          <a:xfrm>
            <a:off x="9549608" y="2512199"/>
            <a:ext cx="1833601" cy="183360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5" name="Rectangle 14">
            <a:extLst>
              <a:ext uri="{FF2B5EF4-FFF2-40B4-BE49-F238E27FC236}">
                <a16:creationId xmlns:a16="http://schemas.microsoft.com/office/drawing/2014/main" id="{895D6085-B955-414D-B570-58DC1FAAF42A}"/>
              </a:ext>
            </a:extLst>
          </p:cNvPr>
          <p:cNvSpPr/>
          <p:nvPr/>
        </p:nvSpPr>
        <p:spPr>
          <a:xfrm>
            <a:off x="2341269" y="3560133"/>
            <a:ext cx="6705818" cy="2456546"/>
          </a:xfrm>
          <a:prstGeom prst="rect">
            <a:avLst/>
          </a:prstGeom>
          <a:solidFill>
            <a:schemeClr val="bg2">
              <a:alpha val="50000"/>
            </a:schemeClr>
          </a:solidFill>
          <a:ln>
            <a:solidFill>
              <a:schemeClr val="accent1"/>
            </a:solidFill>
          </a:ln>
        </p:spPr>
        <p:txBody>
          <a:bodyPr>
            <a:noAutofit/>
          </a:bodyPr>
          <a:lstStyle/>
          <a:p>
            <a:pPr marL="265176" indent="-265176">
              <a:lnSpc>
                <a:spcPct val="90000"/>
              </a:lnSpc>
              <a:spcBef>
                <a:spcPts val="1000"/>
              </a:spcBef>
              <a:buFont typeface="Arial" panose="020B0604020202020204" pitchFamily="34" charset="0"/>
              <a:buNone/>
            </a:pPr>
            <a:r>
              <a:rPr lang="en-US" sz="2000" b="1" dirty="0"/>
              <a:t>Brand marks can come in a variety of forms, including the following:</a:t>
            </a:r>
          </a:p>
          <a:p>
            <a:pPr marL="265176" indent="-265176">
              <a:lnSpc>
                <a:spcPct val="90000"/>
              </a:lnSpc>
              <a:spcBef>
                <a:spcPts val="1000"/>
              </a:spcBef>
              <a:buFont typeface="Arial" panose="020B0604020202020204" pitchFamily="34" charset="0"/>
              <a:buNone/>
            </a:pPr>
            <a:r>
              <a:rPr lang="en-US" sz="2000" b="1" dirty="0"/>
              <a:t>Logos</a:t>
            </a:r>
          </a:p>
          <a:p>
            <a:pPr marL="265176" indent="-265176">
              <a:lnSpc>
                <a:spcPct val="90000"/>
              </a:lnSpc>
              <a:spcBef>
                <a:spcPts val="1000"/>
              </a:spcBef>
              <a:buFont typeface="Arial" panose="020B0604020202020204" pitchFamily="34" charset="0"/>
              <a:buNone/>
            </a:pPr>
            <a:r>
              <a:rPr lang="en-US" sz="2000" b="1" dirty="0"/>
              <a:t>Colors</a:t>
            </a:r>
          </a:p>
          <a:p>
            <a:pPr marL="265176" indent="-265176">
              <a:lnSpc>
                <a:spcPct val="90000"/>
              </a:lnSpc>
              <a:spcBef>
                <a:spcPts val="1000"/>
              </a:spcBef>
              <a:buFont typeface="Arial" panose="020B0604020202020204" pitchFamily="34" charset="0"/>
              <a:buNone/>
            </a:pPr>
            <a:r>
              <a:rPr lang="en-US" sz="2000" b="1" dirty="0"/>
              <a:t>Pictures</a:t>
            </a:r>
          </a:p>
          <a:p>
            <a:pPr marL="265176" indent="-265176">
              <a:lnSpc>
                <a:spcPct val="90000"/>
              </a:lnSpc>
              <a:spcBef>
                <a:spcPts val="1000"/>
              </a:spcBef>
              <a:buFont typeface="Arial" panose="020B0604020202020204" pitchFamily="34" charset="0"/>
              <a:buNone/>
            </a:pPr>
            <a:r>
              <a:rPr lang="en-US" sz="2000" b="1" dirty="0"/>
              <a:t>Icons</a:t>
            </a:r>
          </a:p>
        </p:txBody>
      </p:sp>
    </p:spTree>
    <p:extLst>
      <p:ext uri="{BB962C8B-B14F-4D97-AF65-F5344CB8AC3E}">
        <p14:creationId xmlns:p14="http://schemas.microsoft.com/office/powerpoint/2010/main" val="34544104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181406"/>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CDB24B97-B7F3-4951-BB5E-8355C70FCAF7}"/>
              </a:ext>
            </a:extLst>
          </p:cNvPr>
          <p:cNvSpPr txBox="1">
            <a:spLocks/>
          </p:cNvSpPr>
          <p:nvPr/>
        </p:nvSpPr>
        <p:spPr>
          <a:xfrm>
            <a:off x="1706196" y="255187"/>
            <a:ext cx="8216900" cy="707886"/>
          </a:xfrm>
          <a:prstGeom prst="rect">
            <a:avLst/>
          </a:prstGeom>
          <a:noFill/>
          <a:ln>
            <a:noFill/>
          </a:ln>
        </p:spPr>
        <p:txBody>
          <a:bodyPr wrap="square" rtlCol="0">
            <a:spAutoFit/>
          </a:bodyPr>
          <a:lstStyle>
            <a:defPPr>
              <a:defRPr lang="en-US"/>
            </a:defPPr>
            <a:lvl1pPr algn="ctr">
              <a:defRPr sz="4000">
                <a:solidFill>
                  <a:schemeClr val="bg1"/>
                </a:solidFill>
                <a:latin typeface="Aharoni" panose="02010803020104030203" pitchFamily="2" charset="-79"/>
                <a:cs typeface="Aharoni" panose="02010803020104030203" pitchFamily="2" charset="-79"/>
              </a:defRPr>
            </a:lvl1pPr>
          </a:lstStyle>
          <a:p>
            <a:r>
              <a:rPr lang="en-US" dirty="0"/>
              <a:t>BRAND ELEMENT</a:t>
            </a:r>
          </a:p>
        </p:txBody>
      </p:sp>
      <p:sp>
        <p:nvSpPr>
          <p:cNvPr id="11" name="Content Placeholder 2">
            <a:extLst>
              <a:ext uri="{FF2B5EF4-FFF2-40B4-BE49-F238E27FC236}">
                <a16:creationId xmlns:a16="http://schemas.microsoft.com/office/drawing/2014/main" id="{623669E2-AB1A-41DC-9FF3-615560D6E85B}"/>
              </a:ext>
            </a:extLst>
          </p:cNvPr>
          <p:cNvSpPr txBox="1">
            <a:spLocks/>
          </p:cNvSpPr>
          <p:nvPr/>
        </p:nvSpPr>
        <p:spPr>
          <a:xfrm>
            <a:off x="2377440" y="1414890"/>
            <a:ext cx="7371471" cy="4495800"/>
          </a:xfrm>
          <a:prstGeom prst="rect">
            <a:avLst/>
          </a:prstGeom>
          <a:solidFill>
            <a:schemeClr val="bg2">
              <a:alpha val="50000"/>
            </a:schemeClr>
          </a:solidFill>
          <a:ln>
            <a:noFill/>
          </a:ln>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5176" indent="-265176">
              <a:buFont typeface="Arial" panose="020B0604020202020204" pitchFamily="34" charset="0"/>
              <a:buNone/>
              <a:defRPr/>
            </a:pPr>
            <a:r>
              <a:rPr lang="en-US" b="1" u="sng" dirty="0">
                <a:solidFill>
                  <a:srgbClr val="0099FF"/>
                </a:solidFill>
                <a:effectLst>
                  <a:outerShdw blurRad="38100" dist="38100" dir="2700000" algn="tl">
                    <a:srgbClr val="FFFFFF"/>
                  </a:outerShdw>
                </a:effectLst>
              </a:rPr>
              <a:t>TRADE NAME</a:t>
            </a:r>
          </a:p>
          <a:p>
            <a:pPr marL="265176" indent="-265176">
              <a:buFont typeface="Arial" panose="020B0604020202020204" pitchFamily="34" charset="0"/>
              <a:buNone/>
              <a:defRPr/>
            </a:pPr>
            <a:r>
              <a:rPr lang="en-US" b="1" dirty="0"/>
              <a:t>	(or corporate brand) identifies and promotes a company or a division of a particular corporation </a:t>
            </a:r>
          </a:p>
          <a:p>
            <a:pPr marL="548640" lvl="1" indent="-201168">
              <a:buFont typeface="Verdana"/>
              <a:buChar char="◦"/>
              <a:defRPr/>
            </a:pPr>
            <a:r>
              <a:rPr lang="en-US" b="1" dirty="0"/>
              <a:t>The legal name used while conducting business</a:t>
            </a:r>
          </a:p>
          <a:p>
            <a:pPr marL="548640" lvl="1" indent="-201168">
              <a:buFont typeface="Verdana"/>
              <a:buChar char="◦"/>
              <a:defRPr/>
            </a:pPr>
            <a:r>
              <a:rPr lang="en-US" b="1" dirty="0"/>
              <a:t>Used to promote a positive image of the organization (quality, value, reliability)</a:t>
            </a:r>
          </a:p>
        </p:txBody>
      </p:sp>
      <p:pic>
        <p:nvPicPr>
          <p:cNvPr id="12" name="Picture 3">
            <a:extLst>
              <a:ext uri="{FF2B5EF4-FFF2-40B4-BE49-F238E27FC236}">
                <a16:creationId xmlns:a16="http://schemas.microsoft.com/office/drawing/2014/main" id="{52312E69-B723-453B-B9B2-DBE090FAB40E}"/>
              </a:ext>
            </a:extLst>
          </p:cNvPr>
          <p:cNvPicPr>
            <a:picLocks noChangeAspect="1" noChangeArrowheads="1"/>
          </p:cNvPicPr>
          <p:nvPr/>
        </p:nvPicPr>
        <p:blipFill>
          <a:blip r:embed="rId5"/>
          <a:srcRect/>
          <a:stretch>
            <a:fillRect/>
          </a:stretch>
        </p:blipFill>
        <p:spPr bwMode="auto">
          <a:xfrm>
            <a:off x="7642705" y="4710076"/>
            <a:ext cx="2171855" cy="101944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Picture 5">
            <a:extLst>
              <a:ext uri="{FF2B5EF4-FFF2-40B4-BE49-F238E27FC236}">
                <a16:creationId xmlns:a16="http://schemas.microsoft.com/office/drawing/2014/main" id="{4AA16C5B-E7ED-4B12-9E56-42B1BBDB6D86}"/>
              </a:ext>
            </a:extLst>
          </p:cNvPr>
          <p:cNvPicPr>
            <a:picLocks noChangeAspect="1" noChangeArrowheads="1"/>
          </p:cNvPicPr>
          <p:nvPr/>
        </p:nvPicPr>
        <p:blipFill>
          <a:blip r:embed="rId6"/>
          <a:srcRect/>
          <a:stretch>
            <a:fillRect/>
          </a:stretch>
        </p:blipFill>
        <p:spPr bwMode="auto">
          <a:xfrm>
            <a:off x="666794" y="2964609"/>
            <a:ext cx="1396362" cy="139636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4263877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6948" y="1221225"/>
            <a:ext cx="11569537" cy="50388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C4B1C17E-928A-4051-A059-FA2BE70E1A18}"/>
              </a:ext>
            </a:extLst>
          </p:cNvPr>
          <p:cNvSpPr txBox="1">
            <a:spLocks/>
          </p:cNvSpPr>
          <p:nvPr/>
        </p:nvSpPr>
        <p:spPr>
          <a:xfrm>
            <a:off x="1606550" y="287719"/>
            <a:ext cx="8216900" cy="707886"/>
          </a:xfrm>
          <a:prstGeom prst="rect">
            <a:avLst/>
          </a:prstGeom>
          <a:noFill/>
          <a:ln>
            <a:noFill/>
          </a:ln>
        </p:spPr>
        <p:txBody>
          <a:bodyPr wrap="square" rtlCol="0">
            <a:spAutoFit/>
          </a:bodyPr>
          <a:lstStyle>
            <a:defPPr>
              <a:defRPr lang="en-US"/>
            </a:defPPr>
            <a:lvl1pPr algn="ctr">
              <a:defRPr sz="4000">
                <a:solidFill>
                  <a:schemeClr val="bg1"/>
                </a:solidFill>
                <a:latin typeface="Aharoni" panose="02010803020104030203" pitchFamily="2" charset="-79"/>
                <a:cs typeface="Aharoni" panose="02010803020104030203" pitchFamily="2" charset="-79"/>
              </a:defRPr>
            </a:lvl1pPr>
          </a:lstStyle>
          <a:p>
            <a:r>
              <a:rPr lang="en-US" dirty="0"/>
              <a:t>BRAND ELEMENT</a:t>
            </a:r>
          </a:p>
        </p:txBody>
      </p:sp>
      <p:sp>
        <p:nvSpPr>
          <p:cNvPr id="11" name="Content Placeholder 2">
            <a:extLst>
              <a:ext uri="{FF2B5EF4-FFF2-40B4-BE49-F238E27FC236}">
                <a16:creationId xmlns:a16="http://schemas.microsoft.com/office/drawing/2014/main" id="{18BE8C2A-467A-47AD-B123-FCBF8DDC8979}"/>
              </a:ext>
            </a:extLst>
          </p:cNvPr>
          <p:cNvSpPr txBox="1">
            <a:spLocks/>
          </p:cNvSpPr>
          <p:nvPr/>
        </p:nvSpPr>
        <p:spPr>
          <a:xfrm>
            <a:off x="2286000" y="1447800"/>
            <a:ext cx="8208498" cy="1295400"/>
          </a:xfrm>
          <a:prstGeom prst="rect">
            <a:avLst/>
          </a:prstGeom>
          <a:solidFill>
            <a:schemeClr val="bg2">
              <a:alpha val="50000"/>
            </a:schemeClr>
          </a:solidFill>
          <a:ln>
            <a:solidFill>
              <a:schemeClr val="accent1"/>
            </a:solidFill>
          </a:ln>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5176" indent="-265176">
              <a:buFont typeface="Arial" panose="020B0604020202020204" pitchFamily="34" charset="0"/>
              <a:buNone/>
              <a:defRPr/>
            </a:pPr>
            <a:r>
              <a:rPr lang="en-US" sz="3200" b="1" u="sng" dirty="0">
                <a:solidFill>
                  <a:srgbClr val="0099FF"/>
                </a:solidFill>
                <a:effectLst>
                  <a:outerShdw blurRad="38100" dist="38100" dir="2700000" algn="tl">
                    <a:srgbClr val="FFFFFF"/>
                  </a:outerShdw>
                </a:effectLst>
              </a:rPr>
              <a:t>TRADE CHARACTER</a:t>
            </a:r>
          </a:p>
          <a:p>
            <a:pPr marL="265176" indent="-265176">
              <a:buFont typeface="Arial" panose="020B0604020202020204" pitchFamily="34" charset="0"/>
              <a:buNone/>
              <a:defRPr/>
            </a:pPr>
            <a:r>
              <a:rPr lang="en-US" sz="3200" b="1" dirty="0"/>
              <a:t>a brand mark with human form or characteristics</a:t>
            </a:r>
            <a:endParaRPr lang="en-US" sz="3600" b="1" dirty="0"/>
          </a:p>
        </p:txBody>
      </p:sp>
      <p:pic>
        <p:nvPicPr>
          <p:cNvPr id="12" name="Picture 3">
            <a:extLst>
              <a:ext uri="{FF2B5EF4-FFF2-40B4-BE49-F238E27FC236}">
                <a16:creationId xmlns:a16="http://schemas.microsoft.com/office/drawing/2014/main" id="{22164A7E-1E52-461C-9340-B5A788CA8000}"/>
              </a:ext>
            </a:extLst>
          </p:cNvPr>
          <p:cNvPicPr>
            <a:picLocks noChangeAspect="1" noChangeArrowheads="1"/>
          </p:cNvPicPr>
          <p:nvPr/>
        </p:nvPicPr>
        <p:blipFill>
          <a:blip r:embed="rId5" cstate="print"/>
          <a:srcRect/>
          <a:stretch>
            <a:fillRect/>
          </a:stretch>
        </p:blipFill>
        <p:spPr bwMode="auto">
          <a:xfrm>
            <a:off x="2133600" y="2895600"/>
            <a:ext cx="1608138" cy="2351088"/>
          </a:xfrm>
          <a:prstGeom prst="roundRect">
            <a:avLst>
              <a:gd name="adj" fmla="val 8594"/>
            </a:avLst>
          </a:prstGeom>
          <a:solidFill>
            <a:srgbClr val="FFFFFF">
              <a:shade val="85000"/>
            </a:srgbClr>
          </a:solidFill>
          <a:ln>
            <a:solidFill>
              <a:schemeClr val="accent1"/>
            </a:solidFill>
          </a:ln>
          <a:effectLst>
            <a:reflection blurRad="12700" stA="38000" endPos="28000" dist="5000" dir="5400000" sy="-100000" algn="bl" rotWithShape="0"/>
          </a:effectLst>
        </p:spPr>
      </p:pic>
      <p:pic>
        <p:nvPicPr>
          <p:cNvPr id="14" name="Picture 4">
            <a:extLst>
              <a:ext uri="{FF2B5EF4-FFF2-40B4-BE49-F238E27FC236}">
                <a16:creationId xmlns:a16="http://schemas.microsoft.com/office/drawing/2014/main" id="{7E8CAAB3-1119-4568-BBDC-89871390CC3A}"/>
              </a:ext>
            </a:extLst>
          </p:cNvPr>
          <p:cNvPicPr>
            <a:picLocks noChangeAspect="1" noChangeArrowheads="1"/>
          </p:cNvPicPr>
          <p:nvPr/>
        </p:nvPicPr>
        <p:blipFill>
          <a:blip r:embed="rId6" cstate="print"/>
          <a:srcRect/>
          <a:stretch>
            <a:fillRect/>
          </a:stretch>
        </p:blipFill>
        <p:spPr bwMode="auto">
          <a:xfrm>
            <a:off x="4038600" y="2895600"/>
            <a:ext cx="1676400" cy="2343150"/>
          </a:xfrm>
          <a:prstGeom prst="roundRect">
            <a:avLst>
              <a:gd name="adj" fmla="val 8594"/>
            </a:avLst>
          </a:prstGeom>
          <a:solidFill>
            <a:srgbClr val="FFFFFF">
              <a:shade val="85000"/>
            </a:srgbClr>
          </a:solidFill>
          <a:ln>
            <a:solidFill>
              <a:schemeClr val="accent1"/>
            </a:solidFill>
          </a:ln>
          <a:effectLst>
            <a:reflection blurRad="12700" stA="38000" endPos="28000" dist="5000" dir="5400000" sy="-100000" algn="bl" rotWithShape="0"/>
          </a:effectLst>
        </p:spPr>
      </p:pic>
      <p:pic>
        <p:nvPicPr>
          <p:cNvPr id="15" name="Picture 5">
            <a:extLst>
              <a:ext uri="{FF2B5EF4-FFF2-40B4-BE49-F238E27FC236}">
                <a16:creationId xmlns:a16="http://schemas.microsoft.com/office/drawing/2014/main" id="{F2918AA5-C2E3-4A33-A346-277EE4A9D6E4}"/>
              </a:ext>
            </a:extLst>
          </p:cNvPr>
          <p:cNvPicPr>
            <a:picLocks noChangeAspect="1" noChangeArrowheads="1"/>
          </p:cNvPicPr>
          <p:nvPr/>
        </p:nvPicPr>
        <p:blipFill>
          <a:blip r:embed="rId7" cstate="print"/>
          <a:srcRect/>
          <a:stretch>
            <a:fillRect/>
          </a:stretch>
        </p:blipFill>
        <p:spPr bwMode="auto">
          <a:xfrm>
            <a:off x="8229600" y="2895601"/>
            <a:ext cx="1600200" cy="2278063"/>
          </a:xfrm>
          <a:prstGeom prst="roundRect">
            <a:avLst>
              <a:gd name="adj" fmla="val 8594"/>
            </a:avLst>
          </a:prstGeom>
          <a:solidFill>
            <a:srgbClr val="FFFFFF">
              <a:shade val="85000"/>
            </a:srgbClr>
          </a:solidFill>
          <a:ln>
            <a:solidFill>
              <a:schemeClr val="accent1"/>
            </a:solidFill>
          </a:ln>
          <a:effectLst>
            <a:reflection blurRad="12700" stA="38000" endPos="28000" dist="5000" dir="5400000" sy="-100000" algn="bl" rotWithShape="0"/>
          </a:effectLst>
        </p:spPr>
      </p:pic>
      <p:pic>
        <p:nvPicPr>
          <p:cNvPr id="16" name="Picture 15">
            <a:extLst>
              <a:ext uri="{FF2B5EF4-FFF2-40B4-BE49-F238E27FC236}">
                <a16:creationId xmlns:a16="http://schemas.microsoft.com/office/drawing/2014/main" id="{56722918-060A-4137-A605-FD075916728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096000" y="2895600"/>
            <a:ext cx="1862959" cy="2191407"/>
          </a:xfrm>
          <a:prstGeom prst="rect">
            <a:avLst/>
          </a:prstGeom>
          <a:ln>
            <a:solidFill>
              <a:schemeClr val="accent1"/>
            </a:solidFill>
          </a:ln>
        </p:spPr>
      </p:pic>
    </p:spTree>
    <p:extLst>
      <p:ext uri="{BB962C8B-B14F-4D97-AF65-F5344CB8AC3E}">
        <p14:creationId xmlns:p14="http://schemas.microsoft.com/office/powerpoint/2010/main" val="7437934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363817"/>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946C10E7-ABF3-4EF6-945D-83976D3FF94B}"/>
              </a:ext>
            </a:extLst>
          </p:cNvPr>
          <p:cNvSpPr txBox="1">
            <a:spLocks/>
          </p:cNvSpPr>
          <p:nvPr/>
        </p:nvSpPr>
        <p:spPr>
          <a:xfrm>
            <a:off x="1541226" y="359511"/>
            <a:ext cx="8216900" cy="707886"/>
          </a:xfrm>
          <a:prstGeom prst="rect">
            <a:avLst/>
          </a:prstGeom>
          <a:noFill/>
          <a:ln>
            <a:noFill/>
          </a:ln>
        </p:spPr>
        <p:txBody>
          <a:bodyPr wrap="square" rtlCol="0">
            <a:spAutoFit/>
          </a:bodyPr>
          <a:lstStyle>
            <a:defPPr>
              <a:defRPr lang="en-US"/>
            </a:defPPr>
            <a:lvl1pPr algn="ctr">
              <a:defRPr sz="4000">
                <a:solidFill>
                  <a:schemeClr val="bg1"/>
                </a:solidFill>
                <a:latin typeface="Aharoni" panose="02010803020104030203" pitchFamily="2" charset="-79"/>
                <a:cs typeface="Aharoni" panose="02010803020104030203" pitchFamily="2" charset="-79"/>
              </a:defRPr>
            </a:lvl1pPr>
          </a:lstStyle>
          <a:p>
            <a:r>
              <a:rPr lang="en-US" dirty="0"/>
              <a:t>BRAND ELEMENT</a:t>
            </a:r>
          </a:p>
        </p:txBody>
      </p:sp>
      <p:sp>
        <p:nvSpPr>
          <p:cNvPr id="11" name="Content Placeholder 2">
            <a:extLst>
              <a:ext uri="{FF2B5EF4-FFF2-40B4-BE49-F238E27FC236}">
                <a16:creationId xmlns:a16="http://schemas.microsoft.com/office/drawing/2014/main" id="{B4626012-B953-43E8-9A77-5C651AB7EC80}"/>
              </a:ext>
            </a:extLst>
          </p:cNvPr>
          <p:cNvSpPr txBox="1">
            <a:spLocks/>
          </p:cNvSpPr>
          <p:nvPr/>
        </p:nvSpPr>
        <p:spPr>
          <a:xfrm>
            <a:off x="787791" y="1600200"/>
            <a:ext cx="7373313" cy="4114800"/>
          </a:xfrm>
          <a:prstGeom prst="rect">
            <a:avLst/>
          </a:prstGeom>
          <a:solidFill>
            <a:schemeClr val="bg2">
              <a:alpha val="50000"/>
            </a:schemeClr>
          </a:solidFill>
          <a:ln>
            <a:noFill/>
          </a:ln>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5176" indent="-265176">
              <a:buFont typeface="Arial" panose="020B0604020202020204" pitchFamily="34" charset="0"/>
              <a:buNone/>
              <a:defRPr/>
            </a:pPr>
            <a:r>
              <a:rPr lang="en-US" sz="3200" b="1" u="sng" dirty="0">
                <a:solidFill>
                  <a:srgbClr val="0099FF"/>
                </a:solidFill>
                <a:effectLst>
                  <a:outerShdw blurRad="38100" dist="38100" dir="2700000" algn="tl">
                    <a:srgbClr val="FFFFFF"/>
                  </a:outerShdw>
                </a:effectLst>
              </a:rPr>
              <a:t>TRADE MARK</a:t>
            </a:r>
            <a:endParaRPr lang="en-US" sz="3200" b="1" dirty="0">
              <a:solidFill>
                <a:srgbClr val="0099FF"/>
              </a:solidFill>
              <a:effectLst>
                <a:outerShdw blurRad="38100" dist="38100" dir="2700000" algn="tl">
                  <a:srgbClr val="FFFFFF"/>
                </a:outerShdw>
              </a:effectLst>
            </a:endParaRPr>
          </a:p>
          <a:p>
            <a:pPr marL="265176" indent="-265176">
              <a:buFont typeface="Arial" panose="020B0604020202020204" pitchFamily="34" charset="0"/>
              <a:buNone/>
              <a:defRPr/>
            </a:pPr>
            <a:r>
              <a:rPr lang="en-US" sz="3200" b="1" dirty="0"/>
              <a:t>	a brand name, brand mark, trade name, trade character, or a combination of these that is given legal protection by the federal government</a:t>
            </a:r>
          </a:p>
        </p:txBody>
      </p:sp>
      <p:pic>
        <p:nvPicPr>
          <p:cNvPr id="12" name="Picture 3">
            <a:extLst>
              <a:ext uri="{FF2B5EF4-FFF2-40B4-BE49-F238E27FC236}">
                <a16:creationId xmlns:a16="http://schemas.microsoft.com/office/drawing/2014/main" id="{B9BE7D99-9D6B-4D3D-BC13-7B42615F0D87}"/>
              </a:ext>
            </a:extLst>
          </p:cNvPr>
          <p:cNvPicPr>
            <a:picLocks noChangeAspect="1" noChangeArrowheads="1"/>
          </p:cNvPicPr>
          <p:nvPr/>
        </p:nvPicPr>
        <p:blipFill>
          <a:blip r:embed="rId5" cstate="print"/>
          <a:srcRect/>
          <a:stretch>
            <a:fillRect/>
          </a:stretch>
        </p:blipFill>
        <p:spPr bwMode="auto">
          <a:xfrm>
            <a:off x="8723812" y="2188558"/>
            <a:ext cx="2209800" cy="2761258"/>
          </a:xfrm>
          <a:prstGeom prst="roundRect">
            <a:avLst>
              <a:gd name="adj" fmla="val 8594"/>
            </a:avLst>
          </a:prstGeom>
          <a:solidFill>
            <a:srgbClr val="FFFFFF">
              <a:shade val="85000"/>
            </a:srgbClr>
          </a:solidFill>
          <a:ln>
            <a:solidFill>
              <a:schemeClr val="accent1">
                <a:lumMod val="75000"/>
              </a:schemeClr>
            </a:solidFill>
          </a:ln>
          <a:effectLst>
            <a:reflection blurRad="12700" stA="38000" endPos="28000" dist="5000" dir="5400000" sy="-100000" algn="bl" rotWithShape="0"/>
          </a:effectLst>
        </p:spPr>
      </p:pic>
    </p:spTree>
    <p:extLst>
      <p:ext uri="{BB962C8B-B14F-4D97-AF65-F5344CB8AC3E}">
        <p14:creationId xmlns:p14="http://schemas.microsoft.com/office/powerpoint/2010/main" val="37381207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363817"/>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3B21DE99-F0B2-49DC-883D-58A40C7C58C6}"/>
              </a:ext>
            </a:extLst>
          </p:cNvPr>
          <p:cNvSpPr txBox="1">
            <a:spLocks/>
          </p:cNvSpPr>
          <p:nvPr/>
        </p:nvSpPr>
        <p:spPr>
          <a:xfrm>
            <a:off x="1649926" y="243934"/>
            <a:ext cx="8216900" cy="707886"/>
          </a:xfrm>
          <a:prstGeom prst="rect">
            <a:avLst/>
          </a:prstGeom>
          <a:noFill/>
          <a:ln>
            <a:noFill/>
          </a:ln>
        </p:spPr>
        <p:txBody>
          <a:bodyPr wrap="square" rtlCol="0">
            <a:spAutoFit/>
          </a:bodyPr>
          <a:lstStyle>
            <a:defPPr>
              <a:defRPr lang="en-US"/>
            </a:defPPr>
            <a:lvl1pPr algn="ctr">
              <a:defRPr sz="4000">
                <a:solidFill>
                  <a:schemeClr val="bg1"/>
                </a:solidFill>
                <a:latin typeface="Aharoni" panose="02010803020104030203" pitchFamily="2" charset="-79"/>
                <a:cs typeface="Aharoni" panose="02010803020104030203" pitchFamily="2" charset="-79"/>
              </a:defRPr>
            </a:lvl1pPr>
          </a:lstStyle>
          <a:p>
            <a:r>
              <a:rPr lang="en-US" dirty="0"/>
              <a:t>PRODUCT RECOGNITION</a:t>
            </a:r>
          </a:p>
        </p:txBody>
      </p:sp>
      <p:sp>
        <p:nvSpPr>
          <p:cNvPr id="11" name="Content Placeholder 2">
            <a:extLst>
              <a:ext uri="{FF2B5EF4-FFF2-40B4-BE49-F238E27FC236}">
                <a16:creationId xmlns:a16="http://schemas.microsoft.com/office/drawing/2014/main" id="{07D1BA26-DD46-46CC-946C-86F4E0814E4F}"/>
              </a:ext>
            </a:extLst>
          </p:cNvPr>
          <p:cNvSpPr txBox="1">
            <a:spLocks/>
          </p:cNvSpPr>
          <p:nvPr/>
        </p:nvSpPr>
        <p:spPr>
          <a:xfrm>
            <a:off x="1880984" y="1897966"/>
            <a:ext cx="8229600" cy="4114800"/>
          </a:xfrm>
          <a:prstGeom prst="rect">
            <a:avLst/>
          </a:prstGeom>
          <a:solidFill>
            <a:schemeClr val="bg2">
              <a:alpha val="50000"/>
            </a:schemeClr>
          </a:solidFill>
          <a:ln>
            <a:noFill/>
          </a:ln>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5176" indent="-265176">
              <a:buFont typeface="Arial" panose="020B0604020202020204" pitchFamily="34" charset="0"/>
              <a:buNone/>
              <a:defRPr/>
            </a:pPr>
            <a:r>
              <a:rPr lang="en-US" sz="3200" b="1" dirty="0"/>
              <a:t>It is important that customers who are satisfied with a product can easily </a:t>
            </a:r>
            <a:r>
              <a:rPr lang="en-US" sz="3200" b="1" dirty="0">
                <a:effectLst>
                  <a:outerShdw blurRad="38100" dist="38100" dir="2700000" algn="tl">
                    <a:srgbClr val="FFFFFF"/>
                  </a:outerShdw>
                </a:effectLst>
              </a:rPr>
              <a:t>recognize and find</a:t>
            </a:r>
            <a:r>
              <a:rPr lang="en-US" sz="3200" b="1" dirty="0"/>
              <a:t> a company’s branded products when they want to buy them again</a:t>
            </a:r>
            <a:endParaRPr lang="en-US" b="1" dirty="0"/>
          </a:p>
        </p:txBody>
      </p:sp>
    </p:spTree>
    <p:extLst>
      <p:ext uri="{BB962C8B-B14F-4D97-AF65-F5344CB8AC3E}">
        <p14:creationId xmlns:p14="http://schemas.microsoft.com/office/powerpoint/2010/main" val="4002472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363817"/>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D59679BE-8556-4CF9-B28C-0774F7F96F88}"/>
              </a:ext>
            </a:extLst>
          </p:cNvPr>
          <p:cNvSpPr txBox="1">
            <a:spLocks/>
          </p:cNvSpPr>
          <p:nvPr/>
        </p:nvSpPr>
        <p:spPr>
          <a:xfrm>
            <a:off x="1631850" y="377579"/>
            <a:ext cx="7958138" cy="707886"/>
          </a:xfrm>
          <a:prstGeom prst="rect">
            <a:avLst/>
          </a:prstGeom>
          <a:noFill/>
          <a:ln>
            <a:noFill/>
          </a:ln>
        </p:spPr>
        <p:txBody>
          <a:bodyPr wrap="square" rtlCol="0">
            <a:spAutoFit/>
          </a:bodyPr>
          <a:lstStyle>
            <a:defPPr>
              <a:defRPr lang="en-US"/>
            </a:defPPr>
            <a:lvl1pPr algn="ctr">
              <a:defRPr sz="4000">
                <a:solidFill>
                  <a:schemeClr val="bg1"/>
                </a:solidFill>
                <a:latin typeface="Aharoni" panose="02010803020104030203" pitchFamily="2" charset="-79"/>
                <a:cs typeface="Aharoni" panose="02010803020104030203" pitchFamily="2" charset="-79"/>
              </a:defRPr>
            </a:lvl1pPr>
          </a:lstStyle>
          <a:p>
            <a:r>
              <a:rPr lang="en-US" dirty="0"/>
              <a:t>QUALITY AND CONSISTENCY</a:t>
            </a:r>
          </a:p>
        </p:txBody>
      </p:sp>
      <p:sp>
        <p:nvSpPr>
          <p:cNvPr id="11" name="Content Placeholder 2">
            <a:extLst>
              <a:ext uri="{FF2B5EF4-FFF2-40B4-BE49-F238E27FC236}">
                <a16:creationId xmlns:a16="http://schemas.microsoft.com/office/drawing/2014/main" id="{7A481F74-4AEA-4FD5-8753-684718845D0D}"/>
              </a:ext>
            </a:extLst>
          </p:cNvPr>
          <p:cNvSpPr txBox="1">
            <a:spLocks/>
          </p:cNvSpPr>
          <p:nvPr/>
        </p:nvSpPr>
        <p:spPr>
          <a:xfrm>
            <a:off x="1931649" y="2187496"/>
            <a:ext cx="8229600" cy="1676400"/>
          </a:xfrm>
          <a:prstGeom prst="rect">
            <a:avLst/>
          </a:prstGeom>
          <a:solidFill>
            <a:schemeClr val="bg2">
              <a:alpha val="50195"/>
            </a:schemeClr>
          </a:solidFill>
          <a:ln>
            <a:solidFill>
              <a:schemeClr val="accent1">
                <a:lumMod val="75000"/>
              </a:schemeClr>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2" panose="05020102010507070707" pitchFamily="18" charset="2"/>
              <a:buNone/>
            </a:pPr>
            <a:r>
              <a:rPr lang="en-US" altLang="ar-SA" b="1" dirty="0"/>
              <a:t>Companies communicate to customers that they can  expect consistent quality and performance, before purchase and  after purchase</a:t>
            </a:r>
          </a:p>
        </p:txBody>
      </p:sp>
      <p:pic>
        <p:nvPicPr>
          <p:cNvPr id="12" name="Picture 2">
            <a:extLst>
              <a:ext uri="{FF2B5EF4-FFF2-40B4-BE49-F238E27FC236}">
                <a16:creationId xmlns:a16="http://schemas.microsoft.com/office/drawing/2014/main" id="{23BC94CE-826E-42DA-8571-932BB06DFFE4}"/>
              </a:ext>
            </a:extLst>
          </p:cNvPr>
          <p:cNvPicPr>
            <a:picLocks noChangeAspect="1" noChangeArrowheads="1"/>
          </p:cNvPicPr>
          <p:nvPr/>
        </p:nvPicPr>
        <p:blipFill>
          <a:blip r:embed="rId5"/>
          <a:srcRect/>
          <a:stretch>
            <a:fillRect/>
          </a:stretch>
        </p:blipFill>
        <p:spPr bwMode="auto">
          <a:xfrm>
            <a:off x="5245510" y="4296137"/>
            <a:ext cx="1500548" cy="150054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4463790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363817"/>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70ABE929-8EC8-4CC9-BA77-F03CD814E6BA}"/>
              </a:ext>
            </a:extLst>
          </p:cNvPr>
          <p:cNvSpPr txBox="1">
            <a:spLocks/>
          </p:cNvSpPr>
          <p:nvPr/>
        </p:nvSpPr>
        <p:spPr>
          <a:xfrm>
            <a:off x="1887334" y="419782"/>
            <a:ext cx="8216900" cy="707886"/>
          </a:xfrm>
          <a:prstGeom prst="rect">
            <a:avLst/>
          </a:prstGeom>
          <a:noFill/>
          <a:ln>
            <a:noFill/>
          </a:ln>
        </p:spPr>
        <p:txBody>
          <a:bodyPr wrap="square" rtlCol="0">
            <a:spAutoFit/>
          </a:bodyPr>
          <a:lstStyle>
            <a:defPPr>
              <a:defRPr lang="en-US"/>
            </a:defPPr>
            <a:lvl1pPr algn="ctr">
              <a:defRPr sz="4000">
                <a:solidFill>
                  <a:schemeClr val="bg1"/>
                </a:solidFill>
                <a:latin typeface="Aharoni" panose="02010803020104030203" pitchFamily="2" charset="-79"/>
                <a:cs typeface="Aharoni" panose="02010803020104030203" pitchFamily="2" charset="-79"/>
              </a:defRPr>
            </a:lvl1pPr>
          </a:lstStyle>
          <a:p>
            <a:r>
              <a:rPr lang="en-US" dirty="0"/>
              <a:t>BRAND EXPOSURE</a:t>
            </a:r>
          </a:p>
        </p:txBody>
      </p:sp>
      <p:sp>
        <p:nvSpPr>
          <p:cNvPr id="11" name="Content Placeholder 2">
            <a:extLst>
              <a:ext uri="{FF2B5EF4-FFF2-40B4-BE49-F238E27FC236}">
                <a16:creationId xmlns:a16="http://schemas.microsoft.com/office/drawing/2014/main" id="{2187C662-55EC-43B5-B19F-C100111CD88A}"/>
              </a:ext>
            </a:extLst>
          </p:cNvPr>
          <p:cNvSpPr txBox="1">
            <a:spLocks/>
          </p:cNvSpPr>
          <p:nvPr/>
        </p:nvSpPr>
        <p:spPr>
          <a:xfrm>
            <a:off x="2137636" y="1981843"/>
            <a:ext cx="9214992" cy="3429000"/>
          </a:xfrm>
          <a:prstGeom prst="rect">
            <a:avLst/>
          </a:prstGeom>
          <a:solidFill>
            <a:schemeClr val="bg2">
              <a:alpha val="50195"/>
            </a:schemeClr>
          </a:solidFill>
          <a:ln>
            <a:no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2" panose="05020102010507070707" pitchFamily="18" charset="2"/>
              <a:buNone/>
            </a:pPr>
            <a:r>
              <a:rPr lang="en-US" altLang="ar-SA" sz="3200" b="1" dirty="0"/>
              <a:t>Helps companies extend their products into new target markets, new product lines, and new categories</a:t>
            </a:r>
          </a:p>
          <a:p>
            <a:pPr lvl="1"/>
            <a:r>
              <a:rPr lang="en-US" altLang="ar-SA" sz="2800" b="1" dirty="0"/>
              <a:t>Customers are more willing to try new products that carry a name they are familiar with</a:t>
            </a:r>
          </a:p>
          <a:p>
            <a:pPr lvl="1"/>
            <a:r>
              <a:rPr lang="en-US" altLang="ar-SA" sz="2800" b="1" dirty="0"/>
              <a:t>Example: GLAD family of products</a:t>
            </a:r>
          </a:p>
          <a:p>
            <a:pPr lvl="2"/>
            <a:r>
              <a:rPr lang="en-US" altLang="ar-SA" sz="2400" b="1" dirty="0"/>
              <a:t>Started with trash bags and has now moved into food storage containers and baggies</a:t>
            </a:r>
          </a:p>
        </p:txBody>
      </p:sp>
      <p:pic>
        <p:nvPicPr>
          <p:cNvPr id="12" name="Picture 2">
            <a:extLst>
              <a:ext uri="{FF2B5EF4-FFF2-40B4-BE49-F238E27FC236}">
                <a16:creationId xmlns:a16="http://schemas.microsoft.com/office/drawing/2014/main" id="{39F3D9A1-A377-481A-9E9D-99519F2758FB}"/>
              </a:ext>
            </a:extLst>
          </p:cNvPr>
          <p:cNvPicPr>
            <a:picLocks noChangeAspect="1" noChangeArrowheads="1"/>
          </p:cNvPicPr>
          <p:nvPr/>
        </p:nvPicPr>
        <p:blipFill>
          <a:blip r:embed="rId5"/>
          <a:srcRect/>
          <a:stretch>
            <a:fillRect/>
          </a:stretch>
        </p:blipFill>
        <p:spPr bwMode="auto">
          <a:xfrm>
            <a:off x="591015" y="2667883"/>
            <a:ext cx="1204331" cy="127174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9799573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363817"/>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3133F904-C654-4712-8CA3-E121BA68CE82}"/>
              </a:ext>
            </a:extLst>
          </p:cNvPr>
          <p:cNvSpPr txBox="1">
            <a:spLocks/>
          </p:cNvSpPr>
          <p:nvPr/>
        </p:nvSpPr>
        <p:spPr>
          <a:xfrm>
            <a:off x="1828800" y="438722"/>
            <a:ext cx="8216900" cy="707886"/>
          </a:xfrm>
          <a:prstGeom prst="rect">
            <a:avLst/>
          </a:prstGeom>
          <a:noFill/>
          <a:ln>
            <a:noFill/>
          </a:ln>
        </p:spPr>
        <p:txBody>
          <a:bodyPr wrap="square" rtlCol="0">
            <a:spAutoFit/>
          </a:bodyPr>
          <a:lstStyle>
            <a:defPPr>
              <a:defRPr lang="en-US"/>
            </a:defPPr>
            <a:lvl1pPr algn="ctr">
              <a:defRPr sz="4000">
                <a:solidFill>
                  <a:schemeClr val="bg1"/>
                </a:solidFill>
                <a:latin typeface="Aharoni" panose="02010803020104030203" pitchFamily="2" charset="-79"/>
                <a:cs typeface="Aharoni" panose="02010803020104030203" pitchFamily="2" charset="-79"/>
              </a:defRPr>
            </a:lvl1pPr>
          </a:lstStyle>
          <a:p>
            <a:r>
              <a:rPr lang="en-US" dirty="0"/>
              <a:t>TYPES OF BRANDS</a:t>
            </a:r>
          </a:p>
        </p:txBody>
      </p:sp>
      <p:sp>
        <p:nvSpPr>
          <p:cNvPr id="11" name="Content Placeholder 2">
            <a:extLst>
              <a:ext uri="{FF2B5EF4-FFF2-40B4-BE49-F238E27FC236}">
                <a16:creationId xmlns:a16="http://schemas.microsoft.com/office/drawing/2014/main" id="{9867F7D2-32A6-4466-BC93-2394C134CEF1}"/>
              </a:ext>
            </a:extLst>
          </p:cNvPr>
          <p:cNvSpPr txBox="1">
            <a:spLocks/>
          </p:cNvSpPr>
          <p:nvPr/>
        </p:nvSpPr>
        <p:spPr>
          <a:xfrm>
            <a:off x="1828800" y="1524000"/>
            <a:ext cx="9312166" cy="2796779"/>
          </a:xfrm>
          <a:prstGeom prst="rect">
            <a:avLst/>
          </a:prstGeom>
          <a:solidFill>
            <a:schemeClr val="bg2">
              <a:alpha val="50000"/>
            </a:schemeClr>
          </a:solidFill>
          <a:ln>
            <a:solidFill>
              <a:schemeClr val="accent1">
                <a:lumMod val="75000"/>
              </a:schemeClr>
            </a:solidFill>
          </a:ln>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5176" indent="-265176">
              <a:buFont typeface="Arial" panose="020B0604020202020204" pitchFamily="34" charset="0"/>
              <a:buNone/>
              <a:defRPr/>
            </a:pPr>
            <a:r>
              <a:rPr lang="en-US" b="1" u="sng" dirty="0">
                <a:solidFill>
                  <a:srgbClr val="0099FF"/>
                </a:solidFill>
                <a:effectLst>
                  <a:outerShdw blurRad="38100" dist="38100" dir="2700000" algn="tl">
                    <a:srgbClr val="FFFFFF"/>
                  </a:outerShdw>
                </a:effectLst>
              </a:rPr>
              <a:t>National Brands</a:t>
            </a:r>
          </a:p>
          <a:p>
            <a:pPr marL="265176" indent="-265176">
              <a:buFont typeface="Arial" panose="020B0604020202020204" pitchFamily="34" charset="0"/>
              <a:buNone/>
              <a:defRPr/>
            </a:pPr>
            <a:r>
              <a:rPr lang="en-US" b="1" dirty="0"/>
              <a:t>(producer brands) owned by national manufacturers</a:t>
            </a:r>
          </a:p>
          <a:p>
            <a:pPr marL="548640" lvl="1" indent="-201168">
              <a:buFont typeface="Verdana"/>
              <a:buChar char="◦"/>
              <a:defRPr/>
            </a:pPr>
            <a:r>
              <a:rPr lang="en-US" b="1" dirty="0"/>
              <a:t>Generate the majority of sales for most categories</a:t>
            </a:r>
          </a:p>
          <a:p>
            <a:pPr marL="548640" lvl="1" indent="-201168">
              <a:buFont typeface="Verdana"/>
              <a:buChar char="◦"/>
              <a:defRPr/>
            </a:pPr>
            <a:r>
              <a:rPr lang="en-US" b="1" dirty="0"/>
              <a:t>Examples: Hershey Foods, Whirlpool, Ford, Hilton, American Airlines, Kraft and Nestle</a:t>
            </a:r>
          </a:p>
          <a:p>
            <a:pPr marL="548640" lvl="1" indent="-201168">
              <a:buFont typeface="Verdana"/>
              <a:buChar char="◦"/>
              <a:defRPr/>
            </a:pPr>
            <a:r>
              <a:rPr lang="en-US" b="1" dirty="0"/>
              <a:t>Internet based national brands</a:t>
            </a:r>
          </a:p>
          <a:p>
            <a:pPr marL="786384" lvl="2" indent="-182880">
              <a:buClr>
                <a:schemeClr val="accent2">
                  <a:tint val="85000"/>
                  <a:satMod val="285000"/>
                </a:schemeClr>
              </a:buClr>
              <a:buFont typeface="Wingdings 2"/>
              <a:buChar char=""/>
              <a:defRPr/>
            </a:pPr>
            <a:r>
              <a:rPr lang="en-US" sz="2400" b="1" dirty="0"/>
              <a:t>Amazon.com, eBay, Monster</a:t>
            </a:r>
          </a:p>
        </p:txBody>
      </p:sp>
      <p:pic>
        <p:nvPicPr>
          <p:cNvPr id="12" name="Picture 2">
            <a:extLst>
              <a:ext uri="{FF2B5EF4-FFF2-40B4-BE49-F238E27FC236}">
                <a16:creationId xmlns:a16="http://schemas.microsoft.com/office/drawing/2014/main" id="{365C0811-445B-4CA6-A823-0F27A53A9BFC}"/>
              </a:ext>
            </a:extLst>
          </p:cNvPr>
          <p:cNvPicPr>
            <a:picLocks noChangeAspect="1" noChangeArrowheads="1"/>
          </p:cNvPicPr>
          <p:nvPr/>
        </p:nvPicPr>
        <p:blipFill>
          <a:blip r:embed="rId5"/>
          <a:srcRect/>
          <a:stretch>
            <a:fillRect/>
          </a:stretch>
        </p:blipFill>
        <p:spPr bwMode="auto">
          <a:xfrm>
            <a:off x="349395" y="2659080"/>
            <a:ext cx="1280017" cy="96001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Picture 3">
            <a:extLst>
              <a:ext uri="{FF2B5EF4-FFF2-40B4-BE49-F238E27FC236}">
                <a16:creationId xmlns:a16="http://schemas.microsoft.com/office/drawing/2014/main" id="{CD10A70E-994D-464B-B88A-4B2555A88938}"/>
              </a:ext>
            </a:extLst>
          </p:cNvPr>
          <p:cNvPicPr>
            <a:picLocks noChangeAspect="1" noChangeArrowheads="1"/>
          </p:cNvPicPr>
          <p:nvPr/>
        </p:nvPicPr>
        <p:blipFill>
          <a:blip r:embed="rId6"/>
          <a:srcRect/>
          <a:stretch>
            <a:fillRect/>
          </a:stretch>
        </p:blipFill>
        <p:spPr bwMode="auto">
          <a:xfrm>
            <a:off x="10094064" y="4764019"/>
            <a:ext cx="1335293" cy="108599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5" name="Picture 4">
            <a:extLst>
              <a:ext uri="{FF2B5EF4-FFF2-40B4-BE49-F238E27FC236}">
                <a16:creationId xmlns:a16="http://schemas.microsoft.com/office/drawing/2014/main" id="{5131D2B8-726F-4C10-AE22-E23954ED92DB}"/>
              </a:ext>
            </a:extLst>
          </p:cNvPr>
          <p:cNvPicPr>
            <a:picLocks noChangeAspect="1" noChangeArrowheads="1"/>
          </p:cNvPicPr>
          <p:nvPr/>
        </p:nvPicPr>
        <p:blipFill>
          <a:blip r:embed="rId7"/>
          <a:srcRect/>
          <a:stretch>
            <a:fillRect/>
          </a:stretch>
        </p:blipFill>
        <p:spPr bwMode="auto">
          <a:xfrm>
            <a:off x="709379" y="4914356"/>
            <a:ext cx="2419350" cy="9683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6" name="Picture 15">
            <a:extLst>
              <a:ext uri="{FF2B5EF4-FFF2-40B4-BE49-F238E27FC236}">
                <a16:creationId xmlns:a16="http://schemas.microsoft.com/office/drawing/2014/main" id="{1FC7ADC0-050E-4BFA-A8EA-F17082C2905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430007" y="4641305"/>
            <a:ext cx="4362778" cy="1514475"/>
          </a:xfrm>
          <a:prstGeom prst="rect">
            <a:avLst/>
          </a:prstGeom>
        </p:spPr>
      </p:pic>
    </p:spTree>
    <p:extLst>
      <p:ext uri="{BB962C8B-B14F-4D97-AF65-F5344CB8AC3E}">
        <p14:creationId xmlns:p14="http://schemas.microsoft.com/office/powerpoint/2010/main" val="17569183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363817"/>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48CA2187-9D7C-45AC-BA93-CFB1D272B21E}"/>
              </a:ext>
            </a:extLst>
          </p:cNvPr>
          <p:cNvSpPr txBox="1">
            <a:spLocks/>
          </p:cNvSpPr>
          <p:nvPr/>
        </p:nvSpPr>
        <p:spPr>
          <a:xfrm>
            <a:off x="1463711" y="272296"/>
            <a:ext cx="8216900" cy="707886"/>
          </a:xfrm>
          <a:prstGeom prst="rect">
            <a:avLst/>
          </a:prstGeom>
          <a:noFill/>
          <a:ln>
            <a:noFill/>
          </a:ln>
        </p:spPr>
        <p:txBody>
          <a:bodyPr wrap="square" rtlCol="0">
            <a:spAutoFit/>
          </a:bodyPr>
          <a:lstStyle>
            <a:defPPr>
              <a:defRPr lang="en-US"/>
            </a:defPPr>
            <a:lvl1pPr algn="ctr">
              <a:defRPr sz="4000">
                <a:solidFill>
                  <a:schemeClr val="bg1"/>
                </a:solidFill>
                <a:latin typeface="Aharoni" panose="02010803020104030203" pitchFamily="2" charset="-79"/>
                <a:cs typeface="Aharoni" panose="02010803020104030203" pitchFamily="2" charset="-79"/>
              </a:defRPr>
            </a:lvl1pPr>
          </a:lstStyle>
          <a:p>
            <a:r>
              <a:rPr lang="en-US" dirty="0"/>
              <a:t>TYPES OF BRANDS</a:t>
            </a:r>
          </a:p>
        </p:txBody>
      </p:sp>
      <p:sp>
        <p:nvSpPr>
          <p:cNvPr id="11" name="Content Placeholder 2">
            <a:extLst>
              <a:ext uri="{FF2B5EF4-FFF2-40B4-BE49-F238E27FC236}">
                <a16:creationId xmlns:a16="http://schemas.microsoft.com/office/drawing/2014/main" id="{FFE7E546-0DF5-4D52-ACE0-54A42195F2FD}"/>
              </a:ext>
            </a:extLst>
          </p:cNvPr>
          <p:cNvSpPr txBox="1">
            <a:spLocks/>
          </p:cNvSpPr>
          <p:nvPr/>
        </p:nvSpPr>
        <p:spPr>
          <a:xfrm>
            <a:off x="2133600" y="1600200"/>
            <a:ext cx="8360898" cy="2362200"/>
          </a:xfrm>
          <a:prstGeom prst="rect">
            <a:avLst/>
          </a:prstGeom>
          <a:solidFill>
            <a:schemeClr val="bg2">
              <a:alpha val="50000"/>
            </a:schemeClr>
          </a:solidFill>
          <a:ln>
            <a:solidFill>
              <a:schemeClr val="accent1">
                <a:lumMod val="75000"/>
              </a:schemeClr>
            </a:solidFill>
          </a:ln>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5176" indent="-265176">
              <a:buFont typeface="Arial" panose="020B0604020202020204" pitchFamily="34" charset="0"/>
              <a:buNone/>
              <a:defRPr/>
            </a:pPr>
            <a:r>
              <a:rPr lang="en-US" b="1" u="sng" dirty="0">
                <a:solidFill>
                  <a:srgbClr val="0099FF"/>
                </a:solidFill>
                <a:effectLst>
                  <a:outerShdw blurRad="38100" dist="38100" dir="2700000" algn="tl">
                    <a:srgbClr val="FFFFFF"/>
                  </a:outerShdw>
                </a:effectLst>
              </a:rPr>
              <a:t>Private Distributor Brands</a:t>
            </a:r>
          </a:p>
          <a:p>
            <a:pPr marL="265176" indent="-265176">
              <a:buFont typeface="Arial" panose="020B0604020202020204" pitchFamily="34" charset="0"/>
              <a:buNone/>
              <a:defRPr/>
            </a:pPr>
            <a:r>
              <a:rPr lang="en-US" b="1" dirty="0"/>
              <a:t>private brands, store brands, or dealer brands</a:t>
            </a:r>
          </a:p>
          <a:p>
            <a:pPr marL="548640" lvl="1" indent="-201168">
              <a:buFont typeface="Verdana"/>
              <a:buChar char="◦"/>
              <a:defRPr/>
            </a:pPr>
            <a:r>
              <a:rPr lang="en-US" sz="2800" b="1" dirty="0"/>
              <a:t>Developed and owned by wholesalers and retailers</a:t>
            </a:r>
          </a:p>
          <a:p>
            <a:pPr marL="548640" lvl="1" indent="-201168">
              <a:buFont typeface="Verdana"/>
              <a:buChar char="◦"/>
              <a:defRPr/>
            </a:pPr>
            <a:r>
              <a:rPr lang="en-US" sz="2800" b="1" dirty="0"/>
              <a:t>Examples: Arizona for JC Penney, George for Wal-Mart, Villager for Kohl's</a:t>
            </a:r>
          </a:p>
        </p:txBody>
      </p:sp>
      <p:pic>
        <p:nvPicPr>
          <p:cNvPr id="12" name="Picture 5">
            <a:extLst>
              <a:ext uri="{FF2B5EF4-FFF2-40B4-BE49-F238E27FC236}">
                <a16:creationId xmlns:a16="http://schemas.microsoft.com/office/drawing/2014/main" id="{5AF69914-A9AA-400F-B7B3-BC62169A63DC}"/>
              </a:ext>
            </a:extLst>
          </p:cNvPr>
          <p:cNvPicPr>
            <a:picLocks noChangeAspect="1" noChangeArrowheads="1"/>
          </p:cNvPicPr>
          <p:nvPr/>
        </p:nvPicPr>
        <p:blipFill>
          <a:blip r:embed="rId5"/>
          <a:srcRect/>
          <a:stretch>
            <a:fillRect/>
          </a:stretch>
        </p:blipFill>
        <p:spPr bwMode="auto">
          <a:xfrm>
            <a:off x="2892426" y="5184422"/>
            <a:ext cx="2133600" cy="685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Picture 6">
            <a:extLst>
              <a:ext uri="{FF2B5EF4-FFF2-40B4-BE49-F238E27FC236}">
                <a16:creationId xmlns:a16="http://schemas.microsoft.com/office/drawing/2014/main" id="{1821EF02-5450-498D-9727-C0FE5C0652EA}"/>
              </a:ext>
            </a:extLst>
          </p:cNvPr>
          <p:cNvPicPr>
            <a:picLocks noChangeAspect="1" noChangeArrowheads="1"/>
          </p:cNvPicPr>
          <p:nvPr/>
        </p:nvPicPr>
        <p:blipFill>
          <a:blip r:embed="rId6"/>
          <a:srcRect/>
          <a:stretch>
            <a:fillRect/>
          </a:stretch>
        </p:blipFill>
        <p:spPr bwMode="auto">
          <a:xfrm>
            <a:off x="2743201" y="4191001"/>
            <a:ext cx="3387725" cy="7905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5" name="Line 7">
            <a:extLst>
              <a:ext uri="{FF2B5EF4-FFF2-40B4-BE49-F238E27FC236}">
                <a16:creationId xmlns:a16="http://schemas.microsoft.com/office/drawing/2014/main" id="{803F21EC-C7CF-457C-B37A-2829262871B9}"/>
              </a:ext>
            </a:extLst>
          </p:cNvPr>
          <p:cNvSpPr>
            <a:spLocks noChangeShapeType="1"/>
          </p:cNvSpPr>
          <p:nvPr/>
        </p:nvSpPr>
        <p:spPr bwMode="auto">
          <a:xfrm flipH="1" flipV="1">
            <a:off x="6227601" y="4606507"/>
            <a:ext cx="1752600" cy="1143000"/>
          </a:xfrm>
          <a:prstGeom prst="line">
            <a:avLst/>
          </a:prstGeom>
          <a:noFill/>
          <a:ln w="508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ar-SA"/>
          </a:p>
        </p:txBody>
      </p:sp>
      <p:sp>
        <p:nvSpPr>
          <p:cNvPr id="16" name="Line 8">
            <a:extLst>
              <a:ext uri="{FF2B5EF4-FFF2-40B4-BE49-F238E27FC236}">
                <a16:creationId xmlns:a16="http://schemas.microsoft.com/office/drawing/2014/main" id="{D1169F3B-107D-48C4-867D-5AB1C7664121}"/>
              </a:ext>
            </a:extLst>
          </p:cNvPr>
          <p:cNvSpPr>
            <a:spLocks noChangeShapeType="1"/>
          </p:cNvSpPr>
          <p:nvPr/>
        </p:nvSpPr>
        <p:spPr bwMode="auto">
          <a:xfrm flipH="1" flipV="1">
            <a:off x="5123247" y="5684066"/>
            <a:ext cx="2057400" cy="0"/>
          </a:xfrm>
          <a:prstGeom prst="line">
            <a:avLst/>
          </a:prstGeom>
          <a:noFill/>
          <a:ln w="508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ar-SA"/>
          </a:p>
        </p:txBody>
      </p:sp>
      <p:sp>
        <p:nvSpPr>
          <p:cNvPr id="17" name="TextBox 6">
            <a:extLst>
              <a:ext uri="{FF2B5EF4-FFF2-40B4-BE49-F238E27FC236}">
                <a16:creationId xmlns:a16="http://schemas.microsoft.com/office/drawing/2014/main" id="{F042A599-B63F-4DFF-AC2A-1B1C5ABEA5B1}"/>
              </a:ext>
            </a:extLst>
          </p:cNvPr>
          <p:cNvSpPr txBox="1">
            <a:spLocks noChangeArrowheads="1"/>
          </p:cNvSpPr>
          <p:nvPr/>
        </p:nvSpPr>
        <p:spPr bwMode="auto">
          <a:xfrm>
            <a:off x="7180647" y="5210754"/>
            <a:ext cx="3200400" cy="646331"/>
          </a:xfrm>
          <a:prstGeom prst="rect">
            <a:avLst/>
          </a:prstGeom>
          <a:ln>
            <a:headEnd/>
            <a:tailEnd/>
          </a:ln>
        </p:spPr>
        <p:style>
          <a:lnRef idx="2">
            <a:schemeClr val="dk1"/>
          </a:lnRef>
          <a:fillRef idx="1">
            <a:schemeClr val="lt1"/>
          </a:fillRef>
          <a:effectRef idx="0">
            <a:schemeClr val="dk1"/>
          </a:effectRef>
          <a:fontRef idx="minor">
            <a:schemeClr val="dk1"/>
          </a:fontRef>
        </p:style>
        <p:txBody>
          <a:bodyPr>
            <a:spAutoFit/>
          </a:bodyPr>
          <a:lstStyle/>
          <a:p>
            <a:pPr algn="ctr">
              <a:defRPr/>
            </a:pPr>
            <a:r>
              <a:rPr lang="en-US" dirty="0">
                <a:effectLst>
                  <a:outerShdw blurRad="38100" dist="38100" dir="2700000" algn="tl">
                    <a:srgbClr val="000000"/>
                  </a:outerShdw>
                </a:effectLst>
              </a:rPr>
              <a:t>Both are private distributor brands from SEARS</a:t>
            </a:r>
          </a:p>
        </p:txBody>
      </p:sp>
    </p:spTree>
    <p:extLst>
      <p:ext uri="{BB962C8B-B14F-4D97-AF65-F5344CB8AC3E}">
        <p14:creationId xmlns:p14="http://schemas.microsoft.com/office/powerpoint/2010/main" val="156404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363817"/>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C6A0AEE0-A64D-4C3E-9166-9679BBA693E3}"/>
              </a:ext>
            </a:extLst>
          </p:cNvPr>
          <p:cNvSpPr txBox="1">
            <a:spLocks/>
          </p:cNvSpPr>
          <p:nvPr/>
        </p:nvSpPr>
        <p:spPr>
          <a:xfrm>
            <a:off x="1621790" y="416032"/>
            <a:ext cx="8216900" cy="707886"/>
          </a:xfrm>
          <a:prstGeom prst="rect">
            <a:avLst/>
          </a:prstGeom>
          <a:noFill/>
          <a:ln>
            <a:noFill/>
          </a:ln>
        </p:spPr>
        <p:txBody>
          <a:bodyPr wrap="square" rtlCol="0">
            <a:spAutoFit/>
          </a:bodyPr>
          <a:lstStyle>
            <a:defPPr>
              <a:defRPr lang="en-US"/>
            </a:defPPr>
            <a:lvl1pPr algn="ctr">
              <a:defRPr sz="4000">
                <a:solidFill>
                  <a:schemeClr val="bg1"/>
                </a:solidFill>
                <a:latin typeface="Aharoni" panose="02010803020104030203" pitchFamily="2" charset="-79"/>
                <a:cs typeface="Aharoni" panose="02010803020104030203" pitchFamily="2" charset="-79"/>
              </a:defRPr>
            </a:lvl1pPr>
          </a:lstStyle>
          <a:p>
            <a:r>
              <a:rPr lang="en-US" dirty="0"/>
              <a:t>TYPES OF BRANDS</a:t>
            </a:r>
          </a:p>
        </p:txBody>
      </p:sp>
      <p:sp>
        <p:nvSpPr>
          <p:cNvPr id="11" name="Content Placeholder 2">
            <a:extLst>
              <a:ext uri="{FF2B5EF4-FFF2-40B4-BE49-F238E27FC236}">
                <a16:creationId xmlns:a16="http://schemas.microsoft.com/office/drawing/2014/main" id="{7D653F80-85D2-4ABA-99CB-504F36C62E75}"/>
              </a:ext>
            </a:extLst>
          </p:cNvPr>
          <p:cNvSpPr txBox="1">
            <a:spLocks/>
          </p:cNvSpPr>
          <p:nvPr/>
        </p:nvSpPr>
        <p:spPr>
          <a:xfrm>
            <a:off x="1981200" y="1905000"/>
            <a:ext cx="8229600" cy="3124200"/>
          </a:xfrm>
          <a:prstGeom prst="rect">
            <a:avLst/>
          </a:prstGeom>
          <a:solidFill>
            <a:schemeClr val="bg2">
              <a:alpha val="50000"/>
            </a:schemeClr>
          </a:solidFill>
          <a:ln>
            <a:noFill/>
          </a:ln>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5176" indent="-265176">
              <a:buFont typeface="Arial" panose="020B0604020202020204" pitchFamily="34" charset="0"/>
              <a:buNone/>
              <a:defRPr/>
            </a:pPr>
            <a:r>
              <a:rPr lang="en-US" sz="3200" b="1" u="sng" dirty="0">
                <a:solidFill>
                  <a:srgbClr val="0099FF"/>
                </a:solidFill>
                <a:effectLst>
                  <a:outerShdw blurRad="38100" dist="38100" dir="2700000" algn="tl">
                    <a:srgbClr val="FFFFFF"/>
                  </a:outerShdw>
                </a:effectLst>
              </a:rPr>
              <a:t>Generic Brands</a:t>
            </a:r>
          </a:p>
          <a:p>
            <a:pPr marL="265176" indent="-265176">
              <a:buFont typeface="Arial" panose="020B0604020202020204" pitchFamily="34" charset="0"/>
              <a:buNone/>
              <a:defRPr/>
            </a:pPr>
            <a:r>
              <a:rPr lang="en-US" sz="3200" b="1" dirty="0"/>
              <a:t>Does not carry a company identity</a:t>
            </a:r>
          </a:p>
          <a:p>
            <a:pPr marL="548640" lvl="1" indent="-201168">
              <a:buFont typeface="Verdana"/>
              <a:buChar char="◦"/>
              <a:defRPr/>
            </a:pPr>
            <a:r>
              <a:rPr lang="en-US" sz="2800" b="1" dirty="0"/>
              <a:t>Packaging usually features a description of the product</a:t>
            </a:r>
          </a:p>
          <a:p>
            <a:pPr marL="786384" lvl="2" indent="-182880">
              <a:buClr>
                <a:schemeClr val="accent2">
                  <a:tint val="85000"/>
                  <a:satMod val="285000"/>
                </a:schemeClr>
              </a:buClr>
              <a:buFont typeface="Wingdings 2"/>
              <a:buChar char=""/>
              <a:defRPr/>
            </a:pPr>
            <a:r>
              <a:rPr lang="en-US" sz="2400" b="1" dirty="0"/>
              <a:t>Example: Pancake Mix, Paper Towels</a:t>
            </a:r>
          </a:p>
          <a:p>
            <a:pPr marL="548640" lvl="1" indent="-201168">
              <a:buFont typeface="Verdana"/>
              <a:buChar char="◦"/>
              <a:defRPr/>
            </a:pPr>
            <a:r>
              <a:rPr lang="en-US" sz="2800" b="1" dirty="0"/>
              <a:t>Usually sold in supermarkets and discount stores</a:t>
            </a:r>
          </a:p>
          <a:p>
            <a:pPr marL="548640" lvl="1" indent="-201168">
              <a:buFont typeface="Verdana"/>
              <a:buChar char="◦"/>
              <a:defRPr/>
            </a:pPr>
            <a:r>
              <a:rPr lang="en-US" sz="2800" b="1" dirty="0"/>
              <a:t>Often sold for 30 – 50% less than name brands</a:t>
            </a:r>
          </a:p>
        </p:txBody>
      </p:sp>
    </p:spTree>
    <p:extLst>
      <p:ext uri="{BB962C8B-B14F-4D97-AF65-F5344CB8AC3E}">
        <p14:creationId xmlns:p14="http://schemas.microsoft.com/office/powerpoint/2010/main" val="40332438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25299" y="1274638"/>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8C4C8405-151D-4D52-89EB-A86BD76B61D6}"/>
              </a:ext>
            </a:extLst>
          </p:cNvPr>
          <p:cNvSpPr txBox="1">
            <a:spLocks/>
          </p:cNvSpPr>
          <p:nvPr/>
        </p:nvSpPr>
        <p:spPr>
          <a:xfrm>
            <a:off x="1463711" y="369532"/>
            <a:ext cx="8216900" cy="707886"/>
          </a:xfrm>
          <a:prstGeom prst="rect">
            <a:avLst/>
          </a:prstGeom>
          <a:noFill/>
          <a:ln>
            <a:noFill/>
          </a:ln>
        </p:spPr>
        <p:txBody>
          <a:bodyPr wrap="square" rtlCol="0">
            <a:spAutoFit/>
          </a:bodyPr>
          <a:lstStyle>
            <a:defPPr>
              <a:defRPr lang="en-US"/>
            </a:defPPr>
            <a:lvl1pPr algn="ctr">
              <a:defRPr sz="4000">
                <a:solidFill>
                  <a:schemeClr val="bg1"/>
                </a:solidFill>
                <a:latin typeface="Aharoni" panose="02010803020104030203" pitchFamily="2" charset="-79"/>
                <a:cs typeface="Aharoni" panose="02010803020104030203" pitchFamily="2" charset="-79"/>
              </a:defRPr>
            </a:lvl1pPr>
          </a:lstStyle>
          <a:p>
            <a:r>
              <a:rPr lang="en-US" dirty="0"/>
              <a:t>BRAND STRATEGIES</a:t>
            </a:r>
          </a:p>
        </p:txBody>
      </p:sp>
      <p:sp>
        <p:nvSpPr>
          <p:cNvPr id="11" name="Content Placeholder 2">
            <a:extLst>
              <a:ext uri="{FF2B5EF4-FFF2-40B4-BE49-F238E27FC236}">
                <a16:creationId xmlns:a16="http://schemas.microsoft.com/office/drawing/2014/main" id="{E175BA37-A250-4835-9305-F3D2EA45D6E1}"/>
              </a:ext>
            </a:extLst>
          </p:cNvPr>
          <p:cNvSpPr txBox="1">
            <a:spLocks/>
          </p:cNvSpPr>
          <p:nvPr/>
        </p:nvSpPr>
        <p:spPr>
          <a:xfrm>
            <a:off x="2057400" y="2541691"/>
            <a:ext cx="4038600" cy="2362200"/>
          </a:xfrm>
          <a:prstGeom prst="rect">
            <a:avLst/>
          </a:prstGeom>
          <a:solidFill>
            <a:schemeClr val="bg2">
              <a:alpha val="50000"/>
            </a:schemeClr>
          </a:solidFill>
          <a:ln>
            <a:solidFill>
              <a:schemeClr val="accent1">
                <a:lumMod val="75000"/>
              </a:schemeClr>
            </a:solidFill>
          </a:ln>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5176" indent="-265176">
              <a:buFont typeface="Wingdings 2"/>
              <a:buChar char=""/>
              <a:defRPr/>
            </a:pPr>
            <a:r>
              <a:rPr lang="en-US" sz="4000" dirty="0">
                <a:solidFill>
                  <a:srgbClr val="0099FF"/>
                </a:solidFill>
                <a:effectLst>
                  <a:outerShdw blurRad="38100" dist="38100" dir="2700000" algn="tl">
                    <a:srgbClr val="FFFFFF"/>
                  </a:outerShdw>
                </a:effectLst>
              </a:rPr>
              <a:t>Brand Extension </a:t>
            </a:r>
          </a:p>
          <a:p>
            <a:pPr marL="265176" indent="-265176">
              <a:buFont typeface="Wingdings 2"/>
              <a:buChar char=""/>
              <a:defRPr/>
            </a:pPr>
            <a:r>
              <a:rPr lang="en-US" sz="4000" dirty="0">
                <a:solidFill>
                  <a:srgbClr val="0099FF"/>
                </a:solidFill>
                <a:effectLst>
                  <a:outerShdw blurRad="38100" dist="38100" dir="2700000" algn="tl">
                    <a:srgbClr val="FFFFFF"/>
                  </a:outerShdw>
                </a:effectLst>
              </a:rPr>
              <a:t>Brand Licensing</a:t>
            </a:r>
          </a:p>
          <a:p>
            <a:pPr marL="265176" indent="-265176">
              <a:buFont typeface="Wingdings 2"/>
              <a:buChar char=""/>
              <a:defRPr/>
            </a:pPr>
            <a:r>
              <a:rPr lang="en-US" sz="4000" dirty="0">
                <a:solidFill>
                  <a:srgbClr val="0099FF"/>
                </a:solidFill>
                <a:effectLst>
                  <a:outerShdw blurRad="38100" dist="38100" dir="2700000" algn="tl">
                    <a:srgbClr val="FFFFFF"/>
                  </a:outerShdw>
                </a:effectLst>
              </a:rPr>
              <a:t>Mixed Brands</a:t>
            </a:r>
          </a:p>
          <a:p>
            <a:pPr marL="265176" indent="-265176">
              <a:buFont typeface="Wingdings 2"/>
              <a:buChar char=""/>
              <a:defRPr/>
            </a:pPr>
            <a:r>
              <a:rPr lang="en-US" sz="4000" dirty="0">
                <a:solidFill>
                  <a:srgbClr val="0099FF"/>
                </a:solidFill>
                <a:effectLst>
                  <a:outerShdw blurRad="38100" dist="38100" dir="2700000" algn="tl">
                    <a:srgbClr val="FFFFFF"/>
                  </a:outerShdw>
                </a:effectLst>
              </a:rPr>
              <a:t>Co-Branding</a:t>
            </a:r>
          </a:p>
        </p:txBody>
      </p:sp>
      <p:pic>
        <p:nvPicPr>
          <p:cNvPr id="12" name="Picture 4" descr="http://www.stuartsco.com/acatalog/logo-branding.jpg">
            <a:extLst>
              <a:ext uri="{FF2B5EF4-FFF2-40B4-BE49-F238E27FC236}">
                <a16:creationId xmlns:a16="http://schemas.microsoft.com/office/drawing/2014/main" id="{88276CD5-22D1-4402-A33C-AF1A223AAF8F}"/>
              </a:ext>
            </a:extLst>
          </p:cNvPr>
          <p:cNvPicPr>
            <a:picLocks noChangeAspect="1" noChangeArrowheads="1"/>
          </p:cNvPicPr>
          <p:nvPr/>
        </p:nvPicPr>
        <p:blipFill>
          <a:blip r:embed="rId5" cstate="print"/>
          <a:srcRect/>
          <a:stretch>
            <a:fillRect/>
          </a:stretch>
        </p:blipFill>
        <p:spPr bwMode="auto">
          <a:xfrm>
            <a:off x="7481251" y="2180831"/>
            <a:ext cx="3429000" cy="2743200"/>
          </a:xfrm>
          <a:prstGeom prst="roundRect">
            <a:avLst>
              <a:gd name="adj" fmla="val 8594"/>
            </a:avLst>
          </a:prstGeom>
          <a:solidFill>
            <a:srgbClr val="FFFFFF">
              <a:shade val="85000"/>
            </a:srgbClr>
          </a:solidFill>
          <a:ln>
            <a:solidFill>
              <a:schemeClr val="accent1">
                <a:lumMod val="75000"/>
              </a:schemeClr>
            </a:solidFill>
          </a:ln>
          <a:effectLst>
            <a:reflection blurRad="12700" stA="38000" endPos="28000" dist="5000" dir="5400000" sy="-100000" algn="bl" rotWithShape="0"/>
          </a:effectLst>
        </p:spPr>
      </p:pic>
    </p:spTree>
    <p:extLst>
      <p:ext uri="{BB962C8B-B14F-4D97-AF65-F5344CB8AC3E}">
        <p14:creationId xmlns:p14="http://schemas.microsoft.com/office/powerpoint/2010/main" val="15683389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363817"/>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C0959F67-7BD9-4630-B97D-61F9A7F27044}"/>
              </a:ext>
            </a:extLst>
          </p:cNvPr>
          <p:cNvSpPr txBox="1">
            <a:spLocks/>
          </p:cNvSpPr>
          <p:nvPr/>
        </p:nvSpPr>
        <p:spPr>
          <a:xfrm>
            <a:off x="1707608" y="377579"/>
            <a:ext cx="8216900" cy="707886"/>
          </a:xfrm>
          <a:prstGeom prst="rect">
            <a:avLst/>
          </a:prstGeom>
          <a:noFill/>
          <a:ln>
            <a:noFill/>
          </a:ln>
        </p:spPr>
        <p:txBody>
          <a:bodyPr wrap="square" rtlCol="0">
            <a:spAutoFit/>
          </a:bodyPr>
          <a:lstStyle>
            <a:defPPr>
              <a:defRPr lang="en-US"/>
            </a:defPPr>
            <a:lvl1pPr algn="ctr">
              <a:defRPr sz="4000">
                <a:solidFill>
                  <a:schemeClr val="bg1"/>
                </a:solidFill>
                <a:latin typeface="Aharoni" panose="02010803020104030203" pitchFamily="2" charset="-79"/>
                <a:cs typeface="Aharoni" panose="02010803020104030203" pitchFamily="2" charset="-79"/>
              </a:defRPr>
            </a:lvl1pPr>
          </a:lstStyle>
          <a:p>
            <a:r>
              <a:rPr lang="en-US" dirty="0"/>
              <a:t>BRAND EXTENTION</a:t>
            </a:r>
          </a:p>
        </p:txBody>
      </p:sp>
      <p:sp>
        <p:nvSpPr>
          <p:cNvPr id="11" name="Content Placeholder 2">
            <a:extLst>
              <a:ext uri="{FF2B5EF4-FFF2-40B4-BE49-F238E27FC236}">
                <a16:creationId xmlns:a16="http://schemas.microsoft.com/office/drawing/2014/main" id="{6D46EA09-8D48-4FE1-B458-FD4031D02AE7}"/>
              </a:ext>
            </a:extLst>
          </p:cNvPr>
          <p:cNvSpPr txBox="1">
            <a:spLocks/>
          </p:cNvSpPr>
          <p:nvPr/>
        </p:nvSpPr>
        <p:spPr>
          <a:xfrm>
            <a:off x="1561171" y="1697523"/>
            <a:ext cx="9669811" cy="849029"/>
          </a:xfrm>
          <a:prstGeom prst="rect">
            <a:avLst/>
          </a:prstGeom>
          <a:solidFill>
            <a:schemeClr val="bg2">
              <a:alpha val="50195"/>
            </a:schemeClr>
          </a:solidFill>
          <a:ln>
            <a:solidFill>
              <a:schemeClr val="accent1">
                <a:lumMod val="75000"/>
              </a:schemeClr>
            </a:solidFill>
          </a:ln>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5176" indent="-265176">
              <a:buFont typeface="Arial" panose="020B0604020202020204" pitchFamily="34" charset="0"/>
              <a:buNone/>
              <a:defRPr/>
            </a:pPr>
            <a:r>
              <a:rPr lang="en-US" sz="2400" b="1" dirty="0"/>
              <a:t>  A branding strategy that uses an existing brand name to promote a new or improved product in a company’s product line</a:t>
            </a:r>
          </a:p>
        </p:txBody>
      </p:sp>
      <p:pic>
        <p:nvPicPr>
          <p:cNvPr id="12" name="Picture 4" descr="http://images.google.com/url?q=http://www.oceanspray.com.au/images/template/main-cranberry-classic.jpg&amp;usg=AFQjCNE3LRPw1vHENRuu4ir22Cn-xFEpkw">
            <a:extLst>
              <a:ext uri="{FF2B5EF4-FFF2-40B4-BE49-F238E27FC236}">
                <a16:creationId xmlns:a16="http://schemas.microsoft.com/office/drawing/2014/main" id="{5DF6757E-AE9D-4B53-A27E-9DE2F12FBD11}"/>
              </a:ext>
            </a:extLst>
          </p:cNvPr>
          <p:cNvPicPr>
            <a:picLocks noChangeAspect="1" noChangeArrowheads="1"/>
          </p:cNvPicPr>
          <p:nvPr/>
        </p:nvPicPr>
        <p:blipFill>
          <a:blip r:embed="rId5" cstate="print"/>
          <a:srcRect/>
          <a:stretch>
            <a:fillRect/>
          </a:stretch>
        </p:blipFill>
        <p:spPr bwMode="auto">
          <a:xfrm>
            <a:off x="657295" y="4253808"/>
            <a:ext cx="1635512" cy="1230351"/>
          </a:xfrm>
          <a:prstGeom prst="roundRect">
            <a:avLst>
              <a:gd name="adj" fmla="val 8594"/>
            </a:avLst>
          </a:prstGeom>
          <a:solidFill>
            <a:srgbClr val="FFFFFF">
              <a:shade val="85000"/>
            </a:srgbClr>
          </a:solidFill>
          <a:ln>
            <a:solidFill>
              <a:schemeClr val="accent1"/>
            </a:solidFill>
          </a:ln>
          <a:effectLst/>
          <a:scene3d>
            <a:camera prst="orthographicFront"/>
            <a:lightRig rig="threePt" dir="t"/>
          </a:scene3d>
          <a:sp3d>
            <a:bevelT w="165100" prst="coolSlant"/>
          </a:sp3d>
        </p:spPr>
      </p:pic>
      <p:pic>
        <p:nvPicPr>
          <p:cNvPr id="14" name="Picture 6" descr="http://images-cdn01.associatedcontent.com/image/A1295/129536/300_129536.jpg">
            <a:extLst>
              <a:ext uri="{FF2B5EF4-FFF2-40B4-BE49-F238E27FC236}">
                <a16:creationId xmlns:a16="http://schemas.microsoft.com/office/drawing/2014/main" id="{4DDDA3BA-3766-42AB-840B-6D4B99EC57F0}"/>
              </a:ext>
            </a:extLst>
          </p:cNvPr>
          <p:cNvPicPr>
            <a:picLocks noChangeAspect="1" noChangeArrowheads="1"/>
          </p:cNvPicPr>
          <p:nvPr/>
        </p:nvPicPr>
        <p:blipFill>
          <a:blip r:embed="rId6" cstate="print"/>
          <a:srcRect/>
          <a:stretch>
            <a:fillRect/>
          </a:stretch>
        </p:blipFill>
        <p:spPr bwMode="auto">
          <a:xfrm>
            <a:off x="3554545" y="4032642"/>
            <a:ext cx="1957388" cy="836341"/>
          </a:xfrm>
          <a:prstGeom prst="roundRect">
            <a:avLst>
              <a:gd name="adj" fmla="val 8594"/>
            </a:avLst>
          </a:prstGeom>
          <a:solidFill>
            <a:srgbClr val="FFFFFF">
              <a:shade val="85000"/>
            </a:srgbClr>
          </a:solidFill>
          <a:ln>
            <a:solidFill>
              <a:schemeClr val="accent1"/>
            </a:solidFill>
          </a:ln>
          <a:effectLst/>
          <a:scene3d>
            <a:camera prst="orthographicFront"/>
            <a:lightRig rig="threePt" dir="t"/>
          </a:scene3d>
          <a:sp3d>
            <a:bevelT w="165100" prst="coolSlant"/>
          </a:sp3d>
        </p:spPr>
      </p:pic>
      <p:pic>
        <p:nvPicPr>
          <p:cNvPr id="15" name="Picture 10" descr="http://product.expotv.com/6/8/7/68757_150x150.jpg">
            <a:extLst>
              <a:ext uri="{FF2B5EF4-FFF2-40B4-BE49-F238E27FC236}">
                <a16:creationId xmlns:a16="http://schemas.microsoft.com/office/drawing/2014/main" id="{F89B9F22-56C8-490C-8878-B4A92094BD06}"/>
              </a:ext>
            </a:extLst>
          </p:cNvPr>
          <p:cNvPicPr>
            <a:picLocks noChangeAspect="1" noChangeArrowheads="1"/>
          </p:cNvPicPr>
          <p:nvPr/>
        </p:nvPicPr>
        <p:blipFill>
          <a:blip r:embed="rId7" cstate="print"/>
          <a:srcRect/>
          <a:stretch>
            <a:fillRect/>
          </a:stretch>
        </p:blipFill>
        <p:spPr bwMode="auto">
          <a:xfrm>
            <a:off x="6337021" y="4226000"/>
            <a:ext cx="1965325" cy="1376711"/>
          </a:xfrm>
          <a:prstGeom prst="roundRect">
            <a:avLst>
              <a:gd name="adj" fmla="val 8594"/>
            </a:avLst>
          </a:prstGeom>
          <a:solidFill>
            <a:srgbClr val="FFFFFF">
              <a:shade val="85000"/>
            </a:srgbClr>
          </a:solidFill>
          <a:ln>
            <a:solidFill>
              <a:schemeClr val="accent1"/>
            </a:solidFill>
          </a:ln>
          <a:effectLst/>
          <a:scene3d>
            <a:camera prst="orthographicFront"/>
            <a:lightRig rig="threePt" dir="t"/>
          </a:scene3d>
          <a:sp3d>
            <a:bevelT w="165100" prst="coolSlant"/>
          </a:sp3d>
        </p:spPr>
      </p:pic>
      <p:cxnSp>
        <p:nvCxnSpPr>
          <p:cNvPr id="16" name="Straight Arrow Connector 10">
            <a:extLst>
              <a:ext uri="{FF2B5EF4-FFF2-40B4-BE49-F238E27FC236}">
                <a16:creationId xmlns:a16="http://schemas.microsoft.com/office/drawing/2014/main" id="{458D739E-372F-42A0-A008-B109F64E40B9}"/>
              </a:ext>
            </a:extLst>
          </p:cNvPr>
          <p:cNvCxnSpPr>
            <a:cxnSpLocks noChangeShapeType="1"/>
          </p:cNvCxnSpPr>
          <p:nvPr/>
        </p:nvCxnSpPr>
        <p:spPr bwMode="auto">
          <a:xfrm>
            <a:off x="2455240" y="4339682"/>
            <a:ext cx="990601" cy="20173"/>
          </a:xfrm>
          <a:prstGeom prst="straightConnector1">
            <a:avLst/>
          </a:prstGeom>
          <a:noFill/>
          <a:ln w="76200" algn="ctr">
            <a:solidFill>
              <a:srgbClr val="660066"/>
            </a:solidFill>
            <a:round/>
            <a:headEnd/>
            <a:tailEnd type="arrow" w="med" len="med"/>
          </a:ln>
          <a:extLst>
            <a:ext uri="{909E8E84-426E-40DD-AFC4-6F175D3DCCD1}">
              <a14:hiddenFill xmlns:a14="http://schemas.microsoft.com/office/drawing/2010/main">
                <a:noFill/>
              </a14:hiddenFill>
            </a:ext>
          </a:extLst>
        </p:spPr>
      </p:cxnSp>
      <p:cxnSp>
        <p:nvCxnSpPr>
          <p:cNvPr id="17" name="Straight Arrow Connector 12">
            <a:extLst>
              <a:ext uri="{FF2B5EF4-FFF2-40B4-BE49-F238E27FC236}">
                <a16:creationId xmlns:a16="http://schemas.microsoft.com/office/drawing/2014/main" id="{5D809297-AED5-4A13-9B26-5F631F52D522}"/>
              </a:ext>
            </a:extLst>
          </p:cNvPr>
          <p:cNvCxnSpPr>
            <a:cxnSpLocks noChangeShapeType="1"/>
          </p:cNvCxnSpPr>
          <p:nvPr/>
        </p:nvCxnSpPr>
        <p:spPr bwMode="auto">
          <a:xfrm>
            <a:off x="2440788" y="5192828"/>
            <a:ext cx="3733800" cy="1588"/>
          </a:xfrm>
          <a:prstGeom prst="straightConnector1">
            <a:avLst/>
          </a:prstGeom>
          <a:noFill/>
          <a:ln w="76200" algn="ctr">
            <a:solidFill>
              <a:srgbClr val="660066"/>
            </a:solidFill>
            <a:round/>
            <a:headEnd/>
            <a:tailEnd type="arrow" w="med" len="med"/>
          </a:ln>
          <a:extLst>
            <a:ext uri="{909E8E84-426E-40DD-AFC4-6F175D3DCCD1}">
              <a14:hiddenFill xmlns:a14="http://schemas.microsoft.com/office/drawing/2010/main">
                <a:noFill/>
              </a14:hiddenFill>
            </a:ext>
          </a:extLst>
        </p:spPr>
      </p:cxnSp>
      <p:sp>
        <p:nvSpPr>
          <p:cNvPr id="18" name="Rectangle 3">
            <a:extLst>
              <a:ext uri="{FF2B5EF4-FFF2-40B4-BE49-F238E27FC236}">
                <a16:creationId xmlns:a16="http://schemas.microsoft.com/office/drawing/2014/main" id="{BA912367-19B0-4E84-BB9F-8830BBE8C8BA}"/>
              </a:ext>
            </a:extLst>
          </p:cNvPr>
          <p:cNvSpPr>
            <a:spLocks noChangeArrowheads="1"/>
          </p:cNvSpPr>
          <p:nvPr/>
        </p:nvSpPr>
        <p:spPr bwMode="auto">
          <a:xfrm>
            <a:off x="1561171" y="2835295"/>
            <a:ext cx="9669811" cy="757130"/>
          </a:xfrm>
          <a:prstGeom prst="rect">
            <a:avLst/>
          </a:prstGeom>
          <a:solidFill>
            <a:schemeClr val="bg2">
              <a:alpha val="50195"/>
            </a:schemeClr>
          </a:solidFill>
          <a:ln>
            <a:solidFill>
              <a:schemeClr val="accent1">
                <a:lumMod val="75000"/>
              </a:schemeClr>
            </a:solidFill>
          </a:ln>
        </p:spPr>
        <p:txBody>
          <a:bodyPr vert="horz" lIns="91440" tIns="45720" rIns="91440" bIns="45720" rtlCol="0">
            <a:normAutofit/>
          </a:bodyPr>
          <a:lstStyle/>
          <a:p>
            <a:pPr marL="265176" indent="-265176">
              <a:lnSpc>
                <a:spcPct val="90000"/>
              </a:lnSpc>
              <a:spcBef>
                <a:spcPts val="1000"/>
              </a:spcBef>
              <a:buFont typeface="Arial" panose="020B0604020202020204" pitchFamily="34" charset="0"/>
              <a:buNone/>
            </a:pPr>
            <a:r>
              <a:rPr lang="en-US" altLang="en-US" sz="2400" b="1" dirty="0"/>
              <a:t>   Brand extension refers to the use of a successful brand name to launch a new or modified product or service in a new market </a:t>
            </a:r>
          </a:p>
        </p:txBody>
      </p:sp>
      <p:pic>
        <p:nvPicPr>
          <p:cNvPr id="19" name="Picture 18">
            <a:extLst>
              <a:ext uri="{FF2B5EF4-FFF2-40B4-BE49-F238E27FC236}">
                <a16:creationId xmlns:a16="http://schemas.microsoft.com/office/drawing/2014/main" id="{CD25CF86-016E-4266-B688-56C613B498F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853549" y="3967019"/>
            <a:ext cx="2838450" cy="1376935"/>
          </a:xfrm>
          <a:prstGeom prst="rect">
            <a:avLst/>
          </a:prstGeom>
          <a:ln>
            <a:solidFill>
              <a:schemeClr val="accent1"/>
            </a:solidFill>
          </a:ln>
        </p:spPr>
      </p:pic>
    </p:spTree>
    <p:extLst>
      <p:ext uri="{BB962C8B-B14F-4D97-AF65-F5344CB8AC3E}">
        <p14:creationId xmlns:p14="http://schemas.microsoft.com/office/powerpoint/2010/main" val="24449908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dissolve">
                                      <p:cBhvr>
                                        <p:cTn id="7" dur="1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363817"/>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Content Placeholder 2">
            <a:extLst>
              <a:ext uri="{FF2B5EF4-FFF2-40B4-BE49-F238E27FC236}">
                <a16:creationId xmlns:a16="http://schemas.microsoft.com/office/drawing/2014/main" id="{70F8B95F-C518-4407-BE05-29F14E28BA78}"/>
              </a:ext>
            </a:extLst>
          </p:cNvPr>
          <p:cNvSpPr txBox="1">
            <a:spLocks/>
          </p:cNvSpPr>
          <p:nvPr/>
        </p:nvSpPr>
        <p:spPr>
          <a:xfrm>
            <a:off x="424978" y="1608523"/>
            <a:ext cx="11141612" cy="2286000"/>
          </a:xfrm>
          <a:prstGeom prst="rect">
            <a:avLst/>
          </a:prstGeom>
          <a:solidFill>
            <a:schemeClr val="bg2">
              <a:alpha val="50000"/>
            </a:schemeClr>
          </a:solidFill>
          <a:ln>
            <a:solidFill>
              <a:schemeClr val="accent1">
                <a:lumMod val="75000"/>
              </a:schemeClr>
            </a:solidFill>
          </a:ln>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5176" indent="-265176">
              <a:buFont typeface="Arial" panose="020B0604020202020204" pitchFamily="34" charset="0"/>
              <a:buNone/>
              <a:defRPr/>
            </a:pPr>
            <a:r>
              <a:rPr lang="en-US" sz="3200" b="1"/>
              <a:t>Some companies allow other organizations to use their brand, brand mark, or trade character through </a:t>
            </a:r>
            <a:r>
              <a:rPr lang="en-US" sz="3200" b="1">
                <a:solidFill>
                  <a:srgbClr val="0099FF"/>
                </a:solidFill>
                <a:effectLst>
                  <a:outerShdw blurRad="38100" dist="38100" dir="2700000" algn="tl">
                    <a:srgbClr val="FFFFFF"/>
                  </a:outerShdw>
                </a:effectLst>
              </a:rPr>
              <a:t>brand licensing</a:t>
            </a:r>
          </a:p>
          <a:p>
            <a:pPr marL="265176" indent="-265176">
              <a:buFont typeface="Arial" panose="020B0604020202020204" pitchFamily="34" charset="0"/>
              <a:buNone/>
              <a:defRPr/>
            </a:pPr>
            <a:r>
              <a:rPr lang="en-US" sz="3200" b="1"/>
              <a:t>Licensing company gets a fee </a:t>
            </a:r>
            <a:r>
              <a:rPr lang="en-US" sz="3200" b="1">
                <a:solidFill>
                  <a:srgbClr val="0099FF"/>
                </a:solidFill>
                <a:effectLst>
                  <a:outerShdw blurRad="38100" dist="38100" dir="2700000" algn="tl">
                    <a:srgbClr val="FFFFFF"/>
                  </a:outerShdw>
                </a:effectLst>
              </a:rPr>
              <a:t>(royalty)</a:t>
            </a:r>
            <a:r>
              <a:rPr lang="en-US" sz="3200" b="1"/>
              <a:t> in return for authorization</a:t>
            </a:r>
            <a:endParaRPr lang="en-US" sz="3200" b="1" dirty="0"/>
          </a:p>
        </p:txBody>
      </p:sp>
      <p:pic>
        <p:nvPicPr>
          <p:cNvPr id="11" name="Picture 2" descr="http://tbn0.google.com/images?q=tbn:_9i698A9XSTZNM:http://www.flags.com/images/NFL.gif">
            <a:hlinkClick r:id="rId5"/>
            <a:extLst>
              <a:ext uri="{FF2B5EF4-FFF2-40B4-BE49-F238E27FC236}">
                <a16:creationId xmlns:a16="http://schemas.microsoft.com/office/drawing/2014/main" id="{8F17584E-2050-4003-BA39-BD4137FD1A8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81200" y="4171505"/>
            <a:ext cx="1271608" cy="164153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cxnSp>
        <p:nvCxnSpPr>
          <p:cNvPr id="12" name="Straight Connector 11">
            <a:extLst>
              <a:ext uri="{FF2B5EF4-FFF2-40B4-BE49-F238E27FC236}">
                <a16:creationId xmlns:a16="http://schemas.microsoft.com/office/drawing/2014/main" id="{0DC8EAF1-4965-4665-A5B1-1A9326329F2E}"/>
              </a:ext>
            </a:extLst>
          </p:cNvPr>
          <p:cNvCxnSpPr/>
          <p:nvPr/>
        </p:nvCxnSpPr>
        <p:spPr>
          <a:xfrm flipV="1">
            <a:off x="3340903" y="4926998"/>
            <a:ext cx="1024649" cy="4975"/>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70A6F107-9EB9-4529-884F-1203A186B19D}"/>
              </a:ext>
            </a:extLst>
          </p:cNvPr>
          <p:cNvCxnSpPr/>
          <p:nvPr/>
        </p:nvCxnSpPr>
        <p:spPr>
          <a:xfrm flipV="1">
            <a:off x="4519619" y="4139228"/>
            <a:ext cx="1438674" cy="685800"/>
          </a:xfrm>
          <a:prstGeom prst="straightConnector1">
            <a:avLst/>
          </a:prstGeom>
          <a:ln w="508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26085E05-A405-4731-9295-72549B60D3F9}"/>
              </a:ext>
            </a:extLst>
          </p:cNvPr>
          <p:cNvCxnSpPr/>
          <p:nvPr/>
        </p:nvCxnSpPr>
        <p:spPr>
          <a:xfrm>
            <a:off x="4526893" y="5015565"/>
            <a:ext cx="1789717" cy="313470"/>
          </a:xfrm>
          <a:prstGeom prst="straightConnector1">
            <a:avLst/>
          </a:prstGeom>
          <a:ln w="508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6" name="Title 1">
            <a:extLst>
              <a:ext uri="{FF2B5EF4-FFF2-40B4-BE49-F238E27FC236}">
                <a16:creationId xmlns:a16="http://schemas.microsoft.com/office/drawing/2014/main" id="{47317DD9-E6F2-40B6-8346-53480EC4DF3A}"/>
              </a:ext>
            </a:extLst>
          </p:cNvPr>
          <p:cNvSpPr txBox="1">
            <a:spLocks/>
          </p:cNvSpPr>
          <p:nvPr/>
        </p:nvSpPr>
        <p:spPr>
          <a:xfrm>
            <a:off x="1313301" y="419782"/>
            <a:ext cx="8216900" cy="707886"/>
          </a:xfrm>
          <a:prstGeom prst="rect">
            <a:avLst/>
          </a:prstGeom>
          <a:noFill/>
          <a:ln>
            <a:noFill/>
          </a:ln>
        </p:spPr>
        <p:txBody>
          <a:bodyPr wrap="square" rtlCol="0">
            <a:spAutoFit/>
          </a:bodyPr>
          <a:lstStyle>
            <a:defPPr>
              <a:defRPr lang="en-US"/>
            </a:defPPr>
            <a:lvl1pPr algn="ctr">
              <a:defRPr sz="4000">
                <a:solidFill>
                  <a:schemeClr val="bg1"/>
                </a:solidFill>
                <a:latin typeface="Aharoni" panose="02010803020104030203" pitchFamily="2" charset="-79"/>
                <a:cs typeface="Aharoni" panose="02010803020104030203" pitchFamily="2" charset="-79"/>
              </a:defRPr>
            </a:lvl1pPr>
          </a:lstStyle>
          <a:p>
            <a:r>
              <a:rPr lang="en-US" dirty="0"/>
              <a:t>BRAND LICENSING</a:t>
            </a:r>
          </a:p>
        </p:txBody>
      </p:sp>
      <p:pic>
        <p:nvPicPr>
          <p:cNvPr id="17" name="Picture 6" descr="http://tbn0.google.com/images?q=tbn:84cLYQEg8-YLIM:http://www.dameonjamie.com/images/visa.jpg">
            <a:hlinkClick r:id="rId7"/>
            <a:extLst>
              <a:ext uri="{FF2B5EF4-FFF2-40B4-BE49-F238E27FC236}">
                <a16:creationId xmlns:a16="http://schemas.microsoft.com/office/drawing/2014/main" id="{BE439582-A8DE-4B00-95B3-0B74F18187C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71026" y="5058377"/>
            <a:ext cx="1219669" cy="764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17">
            <a:extLst>
              <a:ext uri="{FF2B5EF4-FFF2-40B4-BE49-F238E27FC236}">
                <a16:creationId xmlns:a16="http://schemas.microsoft.com/office/drawing/2014/main" id="{BFEEAB68-B371-4052-8011-8A7833CF6D3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453117" y="4087650"/>
            <a:ext cx="3028950" cy="1514475"/>
          </a:xfrm>
          <a:prstGeom prst="rect">
            <a:avLst/>
          </a:prstGeom>
        </p:spPr>
      </p:pic>
      <p:pic>
        <p:nvPicPr>
          <p:cNvPr id="19" name="Picture 4" descr="http://tbn0.google.com/images?q=tbn:UgGLp4tlxxSU1M:http://www.martinsvillemustangs.com/PepsiLogo1.jpg">
            <a:hlinkClick r:id="rId10"/>
            <a:extLst>
              <a:ext uri="{FF2B5EF4-FFF2-40B4-BE49-F238E27FC236}">
                <a16:creationId xmlns:a16="http://schemas.microsoft.com/office/drawing/2014/main" id="{264B1099-150D-476D-B1DE-5DB54F265874}"/>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150780" y="3845862"/>
            <a:ext cx="1232338" cy="9645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36108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363817"/>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9C2D9DCE-48E9-4BF5-96C8-BDB62E6353F0}"/>
              </a:ext>
            </a:extLst>
          </p:cNvPr>
          <p:cNvSpPr txBox="1">
            <a:spLocks/>
          </p:cNvSpPr>
          <p:nvPr/>
        </p:nvSpPr>
        <p:spPr>
          <a:xfrm>
            <a:off x="1730375" y="406547"/>
            <a:ext cx="8216900" cy="707886"/>
          </a:xfrm>
          <a:prstGeom prst="rect">
            <a:avLst/>
          </a:prstGeom>
          <a:noFill/>
          <a:ln>
            <a:noFill/>
          </a:ln>
        </p:spPr>
        <p:txBody>
          <a:bodyPr wrap="square" rtlCol="0">
            <a:spAutoFit/>
          </a:bodyPr>
          <a:lstStyle>
            <a:defPPr>
              <a:defRPr lang="en-US"/>
            </a:defPPr>
            <a:lvl1pPr algn="ctr">
              <a:defRPr sz="4000">
                <a:solidFill>
                  <a:schemeClr val="bg1"/>
                </a:solidFill>
                <a:latin typeface="Aharoni" panose="02010803020104030203" pitchFamily="2" charset="-79"/>
                <a:cs typeface="Aharoni" panose="02010803020104030203" pitchFamily="2" charset="-79"/>
              </a:defRPr>
            </a:lvl1pPr>
          </a:lstStyle>
          <a:p>
            <a:r>
              <a:rPr lang="en-US"/>
              <a:t>MIXED BRANDS</a:t>
            </a:r>
            <a:endParaRPr lang="en-US" dirty="0"/>
          </a:p>
        </p:txBody>
      </p:sp>
      <p:sp>
        <p:nvSpPr>
          <p:cNvPr id="11" name="Content Placeholder 2">
            <a:extLst>
              <a:ext uri="{FF2B5EF4-FFF2-40B4-BE49-F238E27FC236}">
                <a16:creationId xmlns:a16="http://schemas.microsoft.com/office/drawing/2014/main" id="{7DF884B0-88D8-4364-B3FD-8EFCFDB3822A}"/>
              </a:ext>
            </a:extLst>
          </p:cNvPr>
          <p:cNvSpPr txBox="1">
            <a:spLocks/>
          </p:cNvSpPr>
          <p:nvPr/>
        </p:nvSpPr>
        <p:spPr>
          <a:xfrm>
            <a:off x="1350498" y="1600200"/>
            <a:ext cx="8860302" cy="1143000"/>
          </a:xfrm>
          <a:prstGeom prst="rect">
            <a:avLst/>
          </a:prstGeom>
          <a:solidFill>
            <a:schemeClr val="bg2">
              <a:alpha val="50195"/>
            </a:schemeClr>
          </a:solidFill>
          <a:ln>
            <a:solidFill>
              <a:schemeClr val="accent1">
                <a:lumMod val="75000"/>
              </a:schemeClr>
            </a:solidFill>
          </a:ln>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2" panose="05020102010507070707" pitchFamily="18" charset="2"/>
              <a:buNone/>
            </a:pPr>
            <a:r>
              <a:rPr lang="en-US" altLang="ar-SA" sz="3200" b="1" dirty="0"/>
              <a:t>Offer a combination of manufacturer, private distributor, and generic brands</a:t>
            </a:r>
          </a:p>
        </p:txBody>
      </p:sp>
      <p:pic>
        <p:nvPicPr>
          <p:cNvPr id="12" name="Picture 4" descr="http://www.luscombeheritage.org/images/michelin.bmp">
            <a:extLst>
              <a:ext uri="{FF2B5EF4-FFF2-40B4-BE49-F238E27FC236}">
                <a16:creationId xmlns:a16="http://schemas.microsoft.com/office/drawing/2014/main" id="{8D9126DE-FCB9-440C-9DFF-E08268E00085}"/>
              </a:ext>
            </a:extLst>
          </p:cNvPr>
          <p:cNvPicPr>
            <a:picLocks noChangeAspect="1" noChangeArrowheads="1"/>
          </p:cNvPicPr>
          <p:nvPr/>
        </p:nvPicPr>
        <p:blipFill>
          <a:blip r:embed="rId5" cstate="print"/>
          <a:srcRect/>
          <a:stretch>
            <a:fillRect/>
          </a:stretch>
        </p:blipFill>
        <p:spPr bwMode="auto">
          <a:xfrm>
            <a:off x="4191000" y="2895600"/>
            <a:ext cx="3295650" cy="1073150"/>
          </a:xfrm>
          <a:prstGeom prst="roundRect">
            <a:avLst>
              <a:gd name="adj" fmla="val 8594"/>
            </a:avLst>
          </a:prstGeom>
          <a:solidFill>
            <a:srgbClr val="FFFFFF">
              <a:shade val="85000"/>
            </a:srgbClr>
          </a:solidFill>
          <a:ln>
            <a:solidFill>
              <a:schemeClr val="tx1"/>
            </a:solidFill>
          </a:ln>
          <a:effectLst>
            <a:reflection blurRad="12700" stA="38000" endPos="28000" dist="5000" dir="5400000" sy="-100000" algn="bl" rotWithShape="0"/>
          </a:effectLst>
        </p:spPr>
      </p:pic>
      <p:cxnSp>
        <p:nvCxnSpPr>
          <p:cNvPr id="14" name="Straight Arrow Connector 13">
            <a:extLst>
              <a:ext uri="{FF2B5EF4-FFF2-40B4-BE49-F238E27FC236}">
                <a16:creationId xmlns:a16="http://schemas.microsoft.com/office/drawing/2014/main" id="{6D7869E1-2BB7-4B89-B4AB-18F2447C97EA}"/>
              </a:ext>
            </a:extLst>
          </p:cNvPr>
          <p:cNvCxnSpPr/>
          <p:nvPr/>
        </p:nvCxnSpPr>
        <p:spPr>
          <a:xfrm flipH="1">
            <a:off x="3648320" y="4114800"/>
            <a:ext cx="923680" cy="1279198"/>
          </a:xfrm>
          <a:prstGeom prst="straightConnector1">
            <a:avLst/>
          </a:prstGeom>
          <a:ln w="508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A2F6BE51-DA43-45FB-AE8A-9FD0AA55BECF}"/>
              </a:ext>
            </a:extLst>
          </p:cNvPr>
          <p:cNvCxnSpPr/>
          <p:nvPr/>
        </p:nvCxnSpPr>
        <p:spPr>
          <a:xfrm>
            <a:off x="7086600" y="4114800"/>
            <a:ext cx="1003106" cy="1359230"/>
          </a:xfrm>
          <a:prstGeom prst="straightConnector1">
            <a:avLst/>
          </a:prstGeom>
          <a:ln w="508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6" name="TextBox 12">
            <a:extLst>
              <a:ext uri="{FF2B5EF4-FFF2-40B4-BE49-F238E27FC236}">
                <a16:creationId xmlns:a16="http://schemas.microsoft.com/office/drawing/2014/main" id="{A2B3CD27-C060-4538-A09C-4CF9C3D723E0}"/>
              </a:ext>
            </a:extLst>
          </p:cNvPr>
          <p:cNvSpPr txBox="1">
            <a:spLocks noChangeArrowheads="1"/>
          </p:cNvSpPr>
          <p:nvPr/>
        </p:nvSpPr>
        <p:spPr bwMode="auto">
          <a:xfrm>
            <a:off x="1881351" y="5500387"/>
            <a:ext cx="3752193" cy="369332"/>
          </a:xfrm>
          <a:prstGeom prst="rect">
            <a:avLst/>
          </a:prstGeom>
          <a:ln>
            <a:solidFill>
              <a:schemeClr val="tx1"/>
            </a:solidFill>
          </a:ln>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ar-SA" b="1" dirty="0">
                <a:solidFill>
                  <a:srgbClr val="0099FF"/>
                </a:solidFill>
              </a:rPr>
              <a:t>Their own National Brand tires</a:t>
            </a:r>
          </a:p>
        </p:txBody>
      </p:sp>
      <p:sp>
        <p:nvSpPr>
          <p:cNvPr id="17" name="TextBox 13">
            <a:extLst>
              <a:ext uri="{FF2B5EF4-FFF2-40B4-BE49-F238E27FC236}">
                <a16:creationId xmlns:a16="http://schemas.microsoft.com/office/drawing/2014/main" id="{60759BFB-3635-46C5-B882-AFF2C913FE61}"/>
              </a:ext>
            </a:extLst>
          </p:cNvPr>
          <p:cNvSpPr txBox="1">
            <a:spLocks noChangeArrowheads="1"/>
          </p:cNvSpPr>
          <p:nvPr/>
        </p:nvSpPr>
        <p:spPr bwMode="auto">
          <a:xfrm>
            <a:off x="6421821" y="5474030"/>
            <a:ext cx="3221421" cy="369332"/>
          </a:xfrm>
          <a:prstGeom prst="rect">
            <a:avLst/>
          </a:prstGeom>
          <a:solidFill>
            <a:schemeClr val="bg2">
              <a:alpha val="50195"/>
            </a:schemeClr>
          </a:solidFill>
          <a:ln w="9525">
            <a:solidFill>
              <a:srgbClr val="000000"/>
            </a:solidFill>
            <a:miter lim="800000"/>
            <a:headEnd/>
            <a:tailEnd/>
          </a:ln>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ar-SA" b="1" dirty="0">
                <a:solidFill>
                  <a:srgbClr val="0099FF"/>
                </a:solidFill>
              </a:rPr>
              <a:t>Private Brand for SEARS</a:t>
            </a:r>
          </a:p>
        </p:txBody>
      </p:sp>
      <p:pic>
        <p:nvPicPr>
          <p:cNvPr id="18" name="Picture 17">
            <a:extLst>
              <a:ext uri="{FF2B5EF4-FFF2-40B4-BE49-F238E27FC236}">
                <a16:creationId xmlns:a16="http://schemas.microsoft.com/office/drawing/2014/main" id="{8635F4A2-74B2-481B-A910-D59D1A6101D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348525" y="2895600"/>
            <a:ext cx="2466975" cy="1857375"/>
          </a:xfrm>
          <a:prstGeom prst="rect">
            <a:avLst/>
          </a:prstGeom>
        </p:spPr>
      </p:pic>
      <p:pic>
        <p:nvPicPr>
          <p:cNvPr id="19" name="Picture 18">
            <a:extLst>
              <a:ext uri="{FF2B5EF4-FFF2-40B4-BE49-F238E27FC236}">
                <a16:creationId xmlns:a16="http://schemas.microsoft.com/office/drawing/2014/main" id="{0BBEB631-4816-4665-BA2E-7E02B8BB209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89056" y="3043237"/>
            <a:ext cx="2143125" cy="2143125"/>
          </a:xfrm>
          <a:prstGeom prst="rect">
            <a:avLst/>
          </a:prstGeom>
        </p:spPr>
      </p:pic>
    </p:spTree>
    <p:extLst>
      <p:ext uri="{BB962C8B-B14F-4D97-AF65-F5344CB8AC3E}">
        <p14:creationId xmlns:p14="http://schemas.microsoft.com/office/powerpoint/2010/main" val="5447628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363817"/>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F94B8A3E-70DE-47FF-A352-097D0F6F0177}"/>
              </a:ext>
            </a:extLst>
          </p:cNvPr>
          <p:cNvSpPr txBox="1">
            <a:spLocks/>
          </p:cNvSpPr>
          <p:nvPr/>
        </p:nvSpPr>
        <p:spPr>
          <a:xfrm>
            <a:off x="1356486" y="351520"/>
            <a:ext cx="8216900" cy="707886"/>
          </a:xfrm>
          <a:prstGeom prst="rect">
            <a:avLst/>
          </a:prstGeom>
          <a:noFill/>
          <a:ln>
            <a:noFill/>
          </a:ln>
        </p:spPr>
        <p:txBody>
          <a:bodyPr wrap="square" rtlCol="0">
            <a:spAutoFit/>
          </a:bodyPr>
          <a:lstStyle>
            <a:defPPr>
              <a:defRPr lang="en-US"/>
            </a:defPPr>
            <a:lvl1pPr algn="ctr">
              <a:defRPr sz="4000">
                <a:solidFill>
                  <a:schemeClr val="bg1"/>
                </a:solidFill>
                <a:latin typeface="Aharoni" panose="02010803020104030203" pitchFamily="2" charset="-79"/>
                <a:cs typeface="Aharoni" panose="02010803020104030203" pitchFamily="2" charset="-79"/>
              </a:defRPr>
            </a:lvl1pPr>
          </a:lstStyle>
          <a:p>
            <a:r>
              <a:rPr lang="en-US" dirty="0"/>
              <a:t>Co-BRANDING</a:t>
            </a:r>
          </a:p>
        </p:txBody>
      </p:sp>
      <p:sp>
        <p:nvSpPr>
          <p:cNvPr id="11" name="Content Placeholder 2">
            <a:extLst>
              <a:ext uri="{FF2B5EF4-FFF2-40B4-BE49-F238E27FC236}">
                <a16:creationId xmlns:a16="http://schemas.microsoft.com/office/drawing/2014/main" id="{580984BF-FB76-4C8D-8CCA-36A2FF337C79}"/>
              </a:ext>
            </a:extLst>
          </p:cNvPr>
          <p:cNvSpPr txBox="1">
            <a:spLocks/>
          </p:cNvSpPr>
          <p:nvPr/>
        </p:nvSpPr>
        <p:spPr>
          <a:xfrm>
            <a:off x="1974850" y="1483670"/>
            <a:ext cx="8846634" cy="1219200"/>
          </a:xfrm>
          <a:prstGeom prst="rect">
            <a:avLst/>
          </a:prstGeom>
          <a:solidFill>
            <a:schemeClr val="bg2">
              <a:alpha val="50195"/>
            </a:schemeClr>
          </a:solidFill>
          <a:ln>
            <a:solidFill>
              <a:schemeClr val="accent1">
                <a:lumMod val="75000"/>
              </a:schemeClr>
            </a:solidFill>
          </a:ln>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5176" indent="-265176">
              <a:buFont typeface="Arial" panose="020B0604020202020204" pitchFamily="34" charset="0"/>
              <a:buNone/>
              <a:defRPr/>
            </a:pPr>
            <a:r>
              <a:rPr lang="en-US" sz="3200" b="1" dirty="0"/>
              <a:t>Combines one or more brands in the manufacture of a product or in the delivery of a service</a:t>
            </a:r>
          </a:p>
        </p:txBody>
      </p:sp>
      <p:pic>
        <p:nvPicPr>
          <p:cNvPr id="12" name="Picture 2" descr="http://www.wackypackages.org/realproductsscans/2004/jk/poptarts_small.jpg">
            <a:extLst>
              <a:ext uri="{FF2B5EF4-FFF2-40B4-BE49-F238E27FC236}">
                <a16:creationId xmlns:a16="http://schemas.microsoft.com/office/drawing/2014/main" id="{EE2F79E8-8D12-4AE5-A539-483349E500AE}"/>
              </a:ext>
            </a:extLst>
          </p:cNvPr>
          <p:cNvPicPr>
            <a:picLocks noChangeAspect="1" noChangeArrowheads="1"/>
          </p:cNvPicPr>
          <p:nvPr/>
        </p:nvPicPr>
        <p:blipFill>
          <a:blip r:embed="rId5" cstate="print"/>
          <a:srcRect/>
          <a:stretch>
            <a:fillRect/>
          </a:stretch>
        </p:blipFill>
        <p:spPr bwMode="auto">
          <a:xfrm>
            <a:off x="1998839" y="4089703"/>
            <a:ext cx="2209800" cy="18176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4" name="Picture 4" descr="http://smuckers.ca/img/smuckers_logo.jpg">
            <a:extLst>
              <a:ext uri="{FF2B5EF4-FFF2-40B4-BE49-F238E27FC236}">
                <a16:creationId xmlns:a16="http://schemas.microsoft.com/office/drawing/2014/main" id="{7B391505-438F-4753-B3BD-BA726301AEF0}"/>
              </a:ext>
            </a:extLst>
          </p:cNvPr>
          <p:cNvPicPr>
            <a:picLocks noChangeAspect="1" noChangeArrowheads="1"/>
          </p:cNvPicPr>
          <p:nvPr/>
        </p:nvPicPr>
        <p:blipFill>
          <a:blip r:embed="rId6" cstate="print"/>
          <a:srcRect/>
          <a:stretch>
            <a:fillRect/>
          </a:stretch>
        </p:blipFill>
        <p:spPr bwMode="auto">
          <a:xfrm>
            <a:off x="6076863" y="4382879"/>
            <a:ext cx="2217283" cy="1062953"/>
          </a:xfrm>
          <a:prstGeom prst="roundRect">
            <a:avLst>
              <a:gd name="adj" fmla="val 8594"/>
            </a:avLst>
          </a:prstGeom>
          <a:solidFill>
            <a:srgbClr val="FFFFFF">
              <a:shade val="85000"/>
            </a:srgbClr>
          </a:solidFill>
          <a:ln>
            <a:solidFill>
              <a:schemeClr val="accent1"/>
            </a:solidFill>
          </a:ln>
          <a:effectLst>
            <a:reflection blurRad="12700" stA="38000" endPos="28000" dist="5000" dir="5400000" sy="-100000" algn="bl" rotWithShape="0"/>
          </a:effectLst>
        </p:spPr>
      </p:pic>
      <p:cxnSp>
        <p:nvCxnSpPr>
          <p:cNvPr id="15" name="Straight Arrow Connector 14">
            <a:extLst>
              <a:ext uri="{FF2B5EF4-FFF2-40B4-BE49-F238E27FC236}">
                <a16:creationId xmlns:a16="http://schemas.microsoft.com/office/drawing/2014/main" id="{05DD1C2A-4DE4-4665-95E5-928B52781024}"/>
              </a:ext>
            </a:extLst>
          </p:cNvPr>
          <p:cNvCxnSpPr/>
          <p:nvPr/>
        </p:nvCxnSpPr>
        <p:spPr>
          <a:xfrm>
            <a:off x="4304551" y="4950251"/>
            <a:ext cx="1676400" cy="1588"/>
          </a:xfrm>
          <a:prstGeom prst="straightConnector1">
            <a:avLst/>
          </a:prstGeom>
          <a:ln w="76200">
            <a:solidFill>
              <a:schemeClr val="tx1"/>
            </a:solidFill>
            <a:tailEnd type="arrow"/>
          </a:ln>
          <a:scene3d>
            <a:camera prst="orthographicFront"/>
            <a:lightRig rig="threePt" dir="t"/>
          </a:scene3d>
          <a:sp3d>
            <a:bevelB/>
          </a:sp3d>
        </p:spPr>
        <p:style>
          <a:lnRef idx="1">
            <a:schemeClr val="accent1"/>
          </a:lnRef>
          <a:fillRef idx="0">
            <a:schemeClr val="accent1"/>
          </a:fillRef>
          <a:effectRef idx="0">
            <a:schemeClr val="accent1"/>
          </a:effectRef>
          <a:fontRef idx="minor">
            <a:schemeClr val="tx1"/>
          </a:fontRef>
        </p:style>
      </p:cxnSp>
      <p:sp>
        <p:nvSpPr>
          <p:cNvPr id="16" name="Rectangle 3">
            <a:extLst>
              <a:ext uri="{FF2B5EF4-FFF2-40B4-BE49-F238E27FC236}">
                <a16:creationId xmlns:a16="http://schemas.microsoft.com/office/drawing/2014/main" id="{F961521C-43C5-4CCF-B284-3C0735818E99}"/>
              </a:ext>
            </a:extLst>
          </p:cNvPr>
          <p:cNvSpPr>
            <a:spLocks noChangeArrowheads="1"/>
          </p:cNvSpPr>
          <p:nvPr/>
        </p:nvSpPr>
        <p:spPr bwMode="auto">
          <a:xfrm>
            <a:off x="1998839" y="2796886"/>
            <a:ext cx="8846634" cy="1255728"/>
          </a:xfrm>
          <a:prstGeom prst="rect">
            <a:avLst/>
          </a:prstGeom>
          <a:solidFill>
            <a:schemeClr val="bg2">
              <a:alpha val="50195"/>
            </a:schemeClr>
          </a:solidFill>
          <a:ln>
            <a:solidFill>
              <a:schemeClr val="accent1">
                <a:lumMod val="75000"/>
              </a:schemeClr>
            </a:solidFill>
          </a:ln>
        </p:spPr>
        <p:txBody>
          <a:bodyPr vert="horz" lIns="91440" tIns="45720" rIns="91440" bIns="45720" rtlCol="0">
            <a:normAutofit/>
          </a:bodyPr>
          <a:lstStyle/>
          <a:p>
            <a:pPr marL="265176" indent="-265176">
              <a:lnSpc>
                <a:spcPct val="90000"/>
              </a:lnSpc>
              <a:spcBef>
                <a:spcPts val="1000"/>
              </a:spcBef>
              <a:buFont typeface="Arial" panose="020B0604020202020204" pitchFamily="34" charset="0"/>
              <a:buNone/>
            </a:pPr>
            <a:r>
              <a:rPr lang="en-US" altLang="en-US" sz="2800" b="1" dirty="0">
                <a:solidFill>
                  <a:srgbClr val="FF0000"/>
                </a:solidFill>
              </a:rPr>
              <a:t>Co-branding</a:t>
            </a:r>
            <a:r>
              <a:rPr lang="en-US" altLang="en-US" sz="2800" b="1" dirty="0"/>
              <a:t> is the practice of using multiple brand names to jointly promote or market a single product or service </a:t>
            </a:r>
          </a:p>
        </p:txBody>
      </p:sp>
      <p:pic>
        <p:nvPicPr>
          <p:cNvPr id="17" name="Picture 16">
            <a:extLst>
              <a:ext uri="{FF2B5EF4-FFF2-40B4-BE49-F238E27FC236}">
                <a16:creationId xmlns:a16="http://schemas.microsoft.com/office/drawing/2014/main" id="{0C7CFF14-C3EC-43EF-9344-5653FA94215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741766" y="4089703"/>
            <a:ext cx="3028950" cy="1514475"/>
          </a:xfrm>
          <a:prstGeom prst="rect">
            <a:avLst/>
          </a:prstGeom>
        </p:spPr>
      </p:pic>
    </p:spTree>
    <p:extLst>
      <p:ext uri="{BB962C8B-B14F-4D97-AF65-F5344CB8AC3E}">
        <p14:creationId xmlns:p14="http://schemas.microsoft.com/office/powerpoint/2010/main" val="37990752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dissolve">
                                      <p:cBhvr>
                                        <p:cTn id="7" dur="1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6933" y="1282339"/>
            <a:ext cx="11679552" cy="497778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Title 1">
            <a:extLst>
              <a:ext uri="{FF2B5EF4-FFF2-40B4-BE49-F238E27FC236}">
                <a16:creationId xmlns:a16="http://schemas.microsoft.com/office/drawing/2014/main" id="{88374496-D8AA-4212-827A-EB6F0F32ADD7}"/>
              </a:ext>
            </a:extLst>
          </p:cNvPr>
          <p:cNvSpPr txBox="1">
            <a:spLocks/>
          </p:cNvSpPr>
          <p:nvPr/>
        </p:nvSpPr>
        <p:spPr>
          <a:xfrm>
            <a:off x="1872049" y="448826"/>
            <a:ext cx="8183563" cy="547842"/>
          </a:xfrm>
          <a:prstGeom prst="rect">
            <a:avLst/>
          </a:prstGeom>
          <a:noFill/>
          <a:ln>
            <a:noFill/>
          </a:ln>
        </p:spPr>
        <p:txBody>
          <a:bodyPr wrap="square" rtlCol="0">
            <a:spAutoFit/>
          </a:bodyPr>
          <a:lstStyle>
            <a:defPPr>
              <a:defRPr lang="en-US"/>
            </a:defPPr>
            <a:lvl1pPr algn="ctr">
              <a:defRPr sz="4000">
                <a:solidFill>
                  <a:schemeClr val="bg1"/>
                </a:solidFill>
                <a:latin typeface="Aharoni" panose="02010803020104030203" pitchFamily="2" charset="-79"/>
                <a:cs typeface="Aharoni" panose="02010803020104030203" pitchFamily="2" charset="-79"/>
              </a:defRPr>
            </a:lvl1pPr>
          </a:lstStyle>
          <a:p>
            <a:r>
              <a:rPr lang="en-US" dirty="0"/>
              <a:t>Re-Branding</a:t>
            </a:r>
          </a:p>
        </p:txBody>
      </p:sp>
      <p:sp>
        <p:nvSpPr>
          <p:cNvPr id="11" name="Content Placeholder 2">
            <a:extLst>
              <a:ext uri="{FF2B5EF4-FFF2-40B4-BE49-F238E27FC236}">
                <a16:creationId xmlns:a16="http://schemas.microsoft.com/office/drawing/2014/main" id="{3E541A39-3BC2-441B-9A29-74271F3C820C}"/>
              </a:ext>
            </a:extLst>
          </p:cNvPr>
          <p:cNvSpPr txBox="1">
            <a:spLocks/>
          </p:cNvSpPr>
          <p:nvPr/>
        </p:nvSpPr>
        <p:spPr bwMode="auto">
          <a:xfrm>
            <a:off x="1441296" y="1510633"/>
            <a:ext cx="7213242" cy="1751222"/>
          </a:xfrm>
          <a:prstGeom prst="rect">
            <a:avLst/>
          </a:prstGeom>
          <a:solidFill>
            <a:schemeClr val="bg2">
              <a:alpha val="50000"/>
            </a:schemeClr>
          </a:solidFill>
          <a:ln w="9525">
            <a:solidFill>
              <a:schemeClr val="accent1">
                <a:lumMod val="75000"/>
              </a:schemeClr>
            </a:solidFill>
            <a:miter lim="800000"/>
            <a:headEnd/>
            <a:tailEnd/>
          </a:ln>
        </p:spPr>
        <p:txBody>
          <a:bodyPr/>
          <a:lstStyle/>
          <a:p>
            <a:pPr>
              <a:defRPr/>
            </a:pPr>
            <a:r>
              <a:rPr lang="en-US" sz="2400" b="1" dirty="0">
                <a:solidFill>
                  <a:srgbClr val="0099FF"/>
                </a:solidFill>
                <a:latin typeface="Arial" charset="0"/>
                <a:cs typeface="Arial" charset="0"/>
              </a:rPr>
              <a:t>Rebranding</a:t>
            </a:r>
            <a:r>
              <a:rPr lang="en-US" sz="2400" b="1" dirty="0">
                <a:latin typeface="Arial" charset="0"/>
                <a:cs typeface="Arial" charset="0"/>
              </a:rPr>
              <a:t> - a change to the brand name, logo, or image of a product or company</a:t>
            </a:r>
          </a:p>
          <a:p>
            <a:pPr>
              <a:buClr>
                <a:srgbClr val="0099FF"/>
              </a:buClr>
              <a:buFont typeface="Wingdings" pitchFamily="2" charset="2"/>
              <a:buChar char="Ø"/>
              <a:defRPr/>
            </a:pPr>
            <a:r>
              <a:rPr lang="en-US" sz="2400" b="1" dirty="0">
                <a:latin typeface="Arial" charset="0"/>
                <a:cs typeface="Arial" charset="0"/>
              </a:rPr>
              <a:t>brand owner revisits the brand with the purpose of updating or revising</a:t>
            </a:r>
            <a:endParaRPr lang="en-US" sz="2400" b="1" dirty="0">
              <a:solidFill>
                <a:srgbClr val="FF0000"/>
              </a:solidFill>
              <a:latin typeface="Arial" charset="0"/>
              <a:cs typeface="Arial" charset="0"/>
            </a:endParaRPr>
          </a:p>
        </p:txBody>
      </p:sp>
      <p:sp>
        <p:nvSpPr>
          <p:cNvPr id="12" name="Rectangle 3">
            <a:extLst>
              <a:ext uri="{FF2B5EF4-FFF2-40B4-BE49-F238E27FC236}">
                <a16:creationId xmlns:a16="http://schemas.microsoft.com/office/drawing/2014/main" id="{ADDC4359-21C1-4E31-BA90-D303FD30DB39}"/>
              </a:ext>
            </a:extLst>
          </p:cNvPr>
          <p:cNvSpPr>
            <a:spLocks noChangeArrowheads="1"/>
          </p:cNvSpPr>
          <p:nvPr/>
        </p:nvSpPr>
        <p:spPr bwMode="auto">
          <a:xfrm>
            <a:off x="989404" y="3560942"/>
            <a:ext cx="9451595" cy="1323439"/>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2000" b="1" dirty="0">
                <a:solidFill>
                  <a:srgbClr val="000099"/>
                </a:solidFill>
                <a:latin typeface="Verdana" panose="020B0604030504040204" pitchFamily="34" charset="0"/>
              </a:rPr>
              <a:t>Rebranding </a:t>
            </a:r>
            <a:r>
              <a:rPr lang="en-US" altLang="en-US" sz="2000" b="1" dirty="0">
                <a:latin typeface="Verdana" panose="020B0604030504040204" pitchFamily="34" charset="0"/>
              </a:rPr>
              <a:t>is the updating or creation of a new name, term, symbol, design, or a combination thereof for an established brand with the intention of developing a differentiated (new) position in the mind of stakeholders and competitors </a:t>
            </a:r>
          </a:p>
        </p:txBody>
      </p:sp>
      <p:pic>
        <p:nvPicPr>
          <p:cNvPr id="15" name="Picture 6" descr="Best Corporate Brand Logo Evolution">
            <a:hlinkClick r:id="rId3"/>
            <a:extLst>
              <a:ext uri="{FF2B5EF4-FFF2-40B4-BE49-F238E27FC236}">
                <a16:creationId xmlns:a16="http://schemas.microsoft.com/office/drawing/2014/main" id="{B7F6C56F-98D4-4719-A019-084DD7AF0EB1}"/>
              </a:ext>
            </a:extLst>
          </p:cNvPr>
          <p:cNvPicPr>
            <a:picLocks noChangeAspect="1" noChangeArrowheads="1"/>
          </p:cNvPicPr>
          <p:nvPr/>
        </p:nvPicPr>
        <p:blipFill>
          <a:blip r:embed="rId4"/>
          <a:stretch>
            <a:fillRect/>
          </a:stretch>
        </p:blipFill>
        <p:spPr>
          <a:xfrm>
            <a:off x="1739793" y="5081565"/>
            <a:ext cx="3634656" cy="1248880"/>
          </a:xfrm>
          <a:prstGeom prst="rect">
            <a:avLst/>
          </a:prstGeom>
          <a:ln w="38100" cap="sq">
            <a:solidFill>
              <a:srgbClr val="000000"/>
            </a:solidFill>
            <a:miter lim="800000"/>
          </a:ln>
          <a:effectLst>
            <a:outerShdw blurRad="50800" dist="38100" dir="2700000" algn="tl" rotWithShape="0">
              <a:srgbClr val="000000">
                <a:alpha val="43000"/>
              </a:srgbClr>
            </a:outerShdw>
          </a:effectLst>
        </p:spPr>
      </p:pic>
      <p:pic>
        <p:nvPicPr>
          <p:cNvPr id="16" name="Picture 15">
            <a:extLst>
              <a:ext uri="{FF2B5EF4-FFF2-40B4-BE49-F238E27FC236}">
                <a16:creationId xmlns:a16="http://schemas.microsoft.com/office/drawing/2014/main" id="{9C3C8E0F-D5AE-4BA8-A135-857435EAC77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50792" y="1639328"/>
            <a:ext cx="2363284" cy="1323439"/>
          </a:xfrm>
          <a:prstGeom prst="rect">
            <a:avLst/>
          </a:prstGeom>
          <a:ln>
            <a:solidFill>
              <a:schemeClr val="accent1"/>
            </a:solidFill>
          </a:ln>
        </p:spPr>
      </p:pic>
      <p:pic>
        <p:nvPicPr>
          <p:cNvPr id="14" name="Picture 13">
            <a:extLst>
              <a:ext uri="{FF2B5EF4-FFF2-40B4-BE49-F238E27FC236}">
                <a16:creationId xmlns:a16="http://schemas.microsoft.com/office/drawing/2014/main" id="{41238FB3-C26D-4817-83E0-75D0D49ABA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87757" y="4919542"/>
            <a:ext cx="3988264" cy="1375742"/>
          </a:xfrm>
          <a:prstGeom prst="rect">
            <a:avLst/>
          </a:prstGeom>
        </p:spPr>
      </p:pic>
    </p:spTree>
    <p:extLst>
      <p:ext uri="{BB962C8B-B14F-4D97-AF65-F5344CB8AC3E}">
        <p14:creationId xmlns:p14="http://schemas.microsoft.com/office/powerpoint/2010/main" val="10365347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363817"/>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pic>
        <p:nvPicPr>
          <p:cNvPr id="9" name="Picture 6" descr="Best Corporate Brand Logo Evolution">
            <a:hlinkClick r:id="rId5"/>
            <a:extLst>
              <a:ext uri="{FF2B5EF4-FFF2-40B4-BE49-F238E27FC236}">
                <a16:creationId xmlns:a16="http://schemas.microsoft.com/office/drawing/2014/main" id="{9706B7C5-8726-4DF0-A112-2C80736F06D6}"/>
              </a:ext>
            </a:extLst>
          </p:cNvPr>
          <p:cNvPicPr>
            <a:picLocks noChangeAspect="1" noChangeArrowheads="1"/>
          </p:cNvPicPr>
          <p:nvPr/>
        </p:nvPicPr>
        <p:blipFill>
          <a:blip r:embed="rId6" cstate="print"/>
          <a:srcRect/>
          <a:stretch>
            <a:fillRect/>
          </a:stretch>
        </p:blipFill>
        <p:spPr bwMode="auto">
          <a:xfrm>
            <a:off x="2440788" y="4084383"/>
            <a:ext cx="7489446" cy="1590907"/>
          </a:xfrm>
          <a:prstGeom prst="roundRect">
            <a:avLst>
              <a:gd name="adj" fmla="val 8594"/>
            </a:avLst>
          </a:prstGeom>
          <a:solidFill>
            <a:srgbClr val="FFFFFF">
              <a:shade val="85000"/>
            </a:srgbClr>
          </a:solidFill>
          <a:ln>
            <a:noFill/>
          </a:ln>
          <a:effectLst/>
        </p:spPr>
      </p:pic>
      <p:pic>
        <p:nvPicPr>
          <p:cNvPr id="11" name="Picture 2" descr="Best Corporate Brand Logo Evolution">
            <a:hlinkClick r:id="rId7"/>
            <a:extLst>
              <a:ext uri="{FF2B5EF4-FFF2-40B4-BE49-F238E27FC236}">
                <a16:creationId xmlns:a16="http://schemas.microsoft.com/office/drawing/2014/main" id="{61E7AE99-953E-4036-A472-35EC3B165BFB}"/>
              </a:ext>
            </a:extLst>
          </p:cNvPr>
          <p:cNvPicPr>
            <a:picLocks noChangeAspect="1" noChangeArrowheads="1"/>
          </p:cNvPicPr>
          <p:nvPr/>
        </p:nvPicPr>
        <p:blipFill>
          <a:blip r:embed="rId8" cstate="print"/>
          <a:srcRect/>
          <a:stretch>
            <a:fillRect/>
          </a:stretch>
        </p:blipFill>
        <p:spPr bwMode="auto">
          <a:xfrm>
            <a:off x="1681563" y="1945708"/>
            <a:ext cx="4420081" cy="139876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2" name="Picture 11" descr="Best Corporate Brand Logo Evolution">
            <a:hlinkClick r:id="rId9"/>
            <a:extLst>
              <a:ext uri="{FF2B5EF4-FFF2-40B4-BE49-F238E27FC236}">
                <a16:creationId xmlns:a16="http://schemas.microsoft.com/office/drawing/2014/main" id="{79C53260-D075-4689-87BF-EA7C70EA5D38}"/>
              </a:ext>
            </a:extLst>
          </p:cNvPr>
          <p:cNvPicPr>
            <a:picLocks noChangeAspect="1" noChangeArrowheads="1"/>
          </p:cNvPicPr>
          <p:nvPr/>
        </p:nvPicPr>
        <p:blipFill>
          <a:blip r:embed="rId10" cstate="print"/>
          <a:srcRect/>
          <a:stretch>
            <a:fillRect/>
          </a:stretch>
        </p:blipFill>
        <p:spPr bwMode="auto">
          <a:xfrm>
            <a:off x="6695089" y="1788656"/>
            <a:ext cx="4500743" cy="155581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4" name="Title 1">
            <a:extLst>
              <a:ext uri="{FF2B5EF4-FFF2-40B4-BE49-F238E27FC236}">
                <a16:creationId xmlns:a16="http://schemas.microsoft.com/office/drawing/2014/main" id="{F29257E2-C459-4B1B-B8C7-AA28D9A72BCD}"/>
              </a:ext>
            </a:extLst>
          </p:cNvPr>
          <p:cNvSpPr txBox="1">
            <a:spLocks/>
          </p:cNvSpPr>
          <p:nvPr/>
        </p:nvSpPr>
        <p:spPr>
          <a:xfrm>
            <a:off x="1519138" y="443512"/>
            <a:ext cx="8183563" cy="707886"/>
          </a:xfrm>
          <a:prstGeom prst="rect">
            <a:avLst/>
          </a:prstGeom>
          <a:noFill/>
          <a:ln>
            <a:noFill/>
          </a:ln>
        </p:spPr>
        <p:txBody>
          <a:bodyPr wrap="square" rtlCol="0">
            <a:spAutoFit/>
          </a:bodyPr>
          <a:lstStyle>
            <a:defPPr>
              <a:defRPr lang="en-US"/>
            </a:defPPr>
            <a:lvl1pPr algn="ctr">
              <a:defRPr sz="4000">
                <a:solidFill>
                  <a:schemeClr val="bg1"/>
                </a:solidFill>
                <a:latin typeface="Aharoni" panose="02010803020104030203" pitchFamily="2" charset="-79"/>
                <a:cs typeface="Aharoni" panose="02010803020104030203" pitchFamily="2" charset="-79"/>
              </a:defRPr>
            </a:lvl1pPr>
          </a:lstStyle>
          <a:p>
            <a:r>
              <a:rPr lang="en-US" dirty="0"/>
              <a:t>Re-Branding</a:t>
            </a:r>
          </a:p>
        </p:txBody>
      </p:sp>
    </p:spTree>
    <p:extLst>
      <p:ext uri="{BB962C8B-B14F-4D97-AF65-F5344CB8AC3E}">
        <p14:creationId xmlns:p14="http://schemas.microsoft.com/office/powerpoint/2010/main" val="16112659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8978" y="1363817"/>
            <a:ext cx="10789920"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11" name="Title 1">
            <a:extLst>
              <a:ext uri="{FF2B5EF4-FFF2-40B4-BE49-F238E27FC236}">
                <a16:creationId xmlns:a16="http://schemas.microsoft.com/office/drawing/2014/main" id="{A9BBE720-AF3E-4D6A-A088-D9D376C83F73}"/>
              </a:ext>
            </a:extLst>
          </p:cNvPr>
          <p:cNvSpPr txBox="1">
            <a:spLocks/>
          </p:cNvSpPr>
          <p:nvPr/>
        </p:nvSpPr>
        <p:spPr>
          <a:xfrm>
            <a:off x="1480379" y="271134"/>
            <a:ext cx="8183563" cy="707886"/>
          </a:xfrm>
          <a:prstGeom prst="rect">
            <a:avLst/>
          </a:prstGeom>
          <a:noFill/>
          <a:ln>
            <a:noFill/>
          </a:ln>
        </p:spPr>
        <p:txBody>
          <a:bodyPr wrap="square" rtlCol="0">
            <a:spAutoFit/>
          </a:bodyPr>
          <a:lstStyle>
            <a:defPPr>
              <a:defRPr lang="en-US"/>
            </a:defPPr>
            <a:lvl1pPr algn="ctr">
              <a:defRPr sz="4000">
                <a:solidFill>
                  <a:schemeClr val="bg1"/>
                </a:solidFill>
                <a:latin typeface="Aharoni" panose="02010803020104030203" pitchFamily="2" charset="-79"/>
                <a:cs typeface="Aharoni" panose="02010803020104030203" pitchFamily="2" charset="-79"/>
              </a:defRPr>
            </a:lvl1pPr>
          </a:lstStyle>
          <a:p>
            <a:r>
              <a:rPr lang="en-US" dirty="0"/>
              <a:t>Partial Rebrand</a:t>
            </a:r>
          </a:p>
        </p:txBody>
      </p:sp>
      <p:pic>
        <p:nvPicPr>
          <p:cNvPr id="12" name="Picture 5" descr="http://graphicenzo.com/wp-content/uploads/2009/09/rebranding.jpg">
            <a:extLst>
              <a:ext uri="{FF2B5EF4-FFF2-40B4-BE49-F238E27FC236}">
                <a16:creationId xmlns:a16="http://schemas.microsoft.com/office/drawing/2014/main" id="{98EBCB74-624E-4C7B-A675-33D789AF5B68}"/>
              </a:ext>
            </a:extLst>
          </p:cNvPr>
          <p:cNvPicPr>
            <a:picLocks noChangeAspect="1" noChangeArrowheads="1"/>
          </p:cNvPicPr>
          <p:nvPr/>
        </p:nvPicPr>
        <p:blipFill>
          <a:blip r:embed="rId5"/>
          <a:srcRect t="34091" b="34091"/>
          <a:stretch>
            <a:fillRect/>
          </a:stretch>
        </p:blipFill>
        <p:spPr bwMode="auto">
          <a:xfrm>
            <a:off x="3787665" y="4522220"/>
            <a:ext cx="4616669" cy="157629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4" name="Content Placeholder 2">
            <a:extLst>
              <a:ext uri="{FF2B5EF4-FFF2-40B4-BE49-F238E27FC236}">
                <a16:creationId xmlns:a16="http://schemas.microsoft.com/office/drawing/2014/main" id="{A073394E-1AB5-4BE1-98B4-75346C4971BE}"/>
              </a:ext>
            </a:extLst>
          </p:cNvPr>
          <p:cNvSpPr txBox="1">
            <a:spLocks/>
          </p:cNvSpPr>
          <p:nvPr/>
        </p:nvSpPr>
        <p:spPr>
          <a:xfrm>
            <a:off x="1981200" y="1524000"/>
            <a:ext cx="7514492" cy="2514600"/>
          </a:xfrm>
          <a:prstGeom prst="rect">
            <a:avLst/>
          </a:prstGeom>
          <a:solidFill>
            <a:schemeClr val="bg2">
              <a:alpha val="50000"/>
            </a:schemeClr>
          </a:solidFill>
          <a:ln w="9525">
            <a:solidFill>
              <a:schemeClr val="accent1">
                <a:lumMod val="75000"/>
              </a:schemeClr>
            </a:solidFill>
            <a:miter lim="800000"/>
            <a:headEnd/>
            <a:tailEnd/>
          </a:ln>
        </p:spPr>
        <p:txBody>
          <a:bodyPr anchor="ctr"/>
          <a:lstStyle>
            <a:defPPr>
              <a:defRPr lang="en-US"/>
            </a:defPPr>
            <a:lvl1pPr>
              <a:defRPr sz="2400" b="1">
                <a:solidFill>
                  <a:srgbClr val="0099FF"/>
                </a:solidFill>
                <a:latin typeface="Arial" charset="0"/>
                <a:cs typeface="Arial"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ar-SA" sz="3200" dirty="0">
                <a:solidFill>
                  <a:schemeClr val="tx1"/>
                </a:solidFill>
              </a:rPr>
              <a:t>Situations when a brand has been firmly established yet is simply outdated or needs to be refreshed.</a:t>
            </a:r>
          </a:p>
          <a:p>
            <a:endParaRPr lang="en-US" altLang="ar-SA" sz="3200" dirty="0">
              <a:solidFill>
                <a:schemeClr val="tx1"/>
              </a:solidFill>
            </a:endParaRPr>
          </a:p>
        </p:txBody>
      </p:sp>
    </p:spTree>
    <p:extLst>
      <p:ext uri="{BB962C8B-B14F-4D97-AF65-F5344CB8AC3E}">
        <p14:creationId xmlns:p14="http://schemas.microsoft.com/office/powerpoint/2010/main" val="8423717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6933" y="1284162"/>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Title 1">
            <a:extLst>
              <a:ext uri="{FF2B5EF4-FFF2-40B4-BE49-F238E27FC236}">
                <a16:creationId xmlns:a16="http://schemas.microsoft.com/office/drawing/2014/main" id="{CBF09D80-D4F4-40AE-B4CC-3746AD0FBC9D}"/>
              </a:ext>
            </a:extLst>
          </p:cNvPr>
          <p:cNvSpPr txBox="1">
            <a:spLocks/>
          </p:cNvSpPr>
          <p:nvPr/>
        </p:nvSpPr>
        <p:spPr>
          <a:xfrm>
            <a:off x="1765852" y="377579"/>
            <a:ext cx="8183563" cy="707886"/>
          </a:xfrm>
          <a:prstGeom prst="rect">
            <a:avLst/>
          </a:prstGeom>
          <a:noFill/>
          <a:ln>
            <a:noFill/>
          </a:ln>
        </p:spPr>
        <p:txBody>
          <a:bodyPr wrap="square" rtlCol="0">
            <a:spAutoFit/>
          </a:bodyPr>
          <a:lstStyle>
            <a:defPPr>
              <a:defRPr lang="en-US"/>
            </a:defPPr>
            <a:lvl1pPr algn="ctr">
              <a:defRPr sz="4000">
                <a:solidFill>
                  <a:schemeClr val="bg1"/>
                </a:solidFill>
                <a:latin typeface="Aharoni" panose="02010803020104030203" pitchFamily="2" charset="-79"/>
                <a:cs typeface="Aharoni" panose="02010803020104030203" pitchFamily="2" charset="-79"/>
              </a:defRPr>
            </a:lvl1pPr>
          </a:lstStyle>
          <a:p>
            <a:r>
              <a:rPr lang="en-US" dirty="0"/>
              <a:t>Total Rebrand</a:t>
            </a:r>
          </a:p>
        </p:txBody>
      </p:sp>
      <p:sp>
        <p:nvSpPr>
          <p:cNvPr id="11" name="Content Placeholder 2">
            <a:extLst>
              <a:ext uri="{FF2B5EF4-FFF2-40B4-BE49-F238E27FC236}">
                <a16:creationId xmlns:a16="http://schemas.microsoft.com/office/drawing/2014/main" id="{7B161209-BE37-4920-A5BD-7751C7AE9781}"/>
              </a:ext>
            </a:extLst>
          </p:cNvPr>
          <p:cNvSpPr txBox="1">
            <a:spLocks/>
          </p:cNvSpPr>
          <p:nvPr/>
        </p:nvSpPr>
        <p:spPr>
          <a:xfrm>
            <a:off x="911624" y="1922630"/>
            <a:ext cx="9253140" cy="1676400"/>
          </a:xfrm>
          <a:prstGeom prst="rect">
            <a:avLst/>
          </a:prstGeom>
          <a:solidFill>
            <a:schemeClr val="accent1">
              <a:lumMod val="20000"/>
              <a:lumOff val="80000"/>
              <a:alpha val="45882"/>
            </a:schemeClr>
          </a:solidFill>
          <a:ln>
            <a:no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ar-SA" sz="4000" b="1" dirty="0"/>
              <a:t>Situations when a brand’s intent to erase any previous brand identity and replace it with completely new imagery</a:t>
            </a:r>
          </a:p>
          <a:p>
            <a:pPr>
              <a:buFont typeface="Wingdings 2" panose="05020102010507070707" pitchFamily="18" charset="2"/>
              <a:buNone/>
            </a:pPr>
            <a:endParaRPr lang="en-US" altLang="ar-SA" sz="4000" b="1" dirty="0"/>
          </a:p>
        </p:txBody>
      </p:sp>
      <p:pic>
        <p:nvPicPr>
          <p:cNvPr id="12" name="Picture 2" descr="http://www.lobstersandligatures.com/wp-content/uploads/2010/02/comcast-to-xfinity.jpg">
            <a:extLst>
              <a:ext uri="{FF2B5EF4-FFF2-40B4-BE49-F238E27FC236}">
                <a16:creationId xmlns:a16="http://schemas.microsoft.com/office/drawing/2014/main" id="{67B7063C-C6A5-4D67-AC98-B04D657EAA3A}"/>
              </a:ext>
            </a:extLst>
          </p:cNvPr>
          <p:cNvPicPr>
            <a:picLocks noChangeAspect="1" noChangeArrowheads="1"/>
          </p:cNvPicPr>
          <p:nvPr/>
        </p:nvPicPr>
        <p:blipFill>
          <a:blip r:embed="rId5"/>
          <a:srcRect/>
          <a:stretch>
            <a:fillRect/>
          </a:stretch>
        </p:blipFill>
        <p:spPr bwMode="auto">
          <a:xfrm>
            <a:off x="911623" y="4202924"/>
            <a:ext cx="2866696" cy="12334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Picture 7" descr="http://www.underconsideration.com/brandnew/archives/martha_stewart_logo.gif">
            <a:extLst>
              <a:ext uri="{FF2B5EF4-FFF2-40B4-BE49-F238E27FC236}">
                <a16:creationId xmlns:a16="http://schemas.microsoft.com/office/drawing/2014/main" id="{9BF10ED7-A1F5-4FEC-97F2-565881F2E357}"/>
              </a:ext>
            </a:extLst>
          </p:cNvPr>
          <p:cNvPicPr>
            <a:picLocks noChangeAspect="1" noChangeArrowheads="1"/>
          </p:cNvPicPr>
          <p:nvPr/>
        </p:nvPicPr>
        <p:blipFill>
          <a:blip r:embed="rId6"/>
          <a:srcRect/>
          <a:stretch>
            <a:fillRect/>
          </a:stretch>
        </p:blipFill>
        <p:spPr bwMode="auto">
          <a:xfrm>
            <a:off x="4427485" y="4202924"/>
            <a:ext cx="3823138" cy="129125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5" name="Picture 14">
            <a:extLst>
              <a:ext uri="{FF2B5EF4-FFF2-40B4-BE49-F238E27FC236}">
                <a16:creationId xmlns:a16="http://schemas.microsoft.com/office/drawing/2014/main" id="{06CCD406-2513-42E6-82B6-02DC2249414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814184" y="4237498"/>
            <a:ext cx="2701159" cy="1295399"/>
          </a:xfrm>
          <a:prstGeom prst="rect">
            <a:avLst/>
          </a:prstGeom>
          <a:ln>
            <a:solidFill>
              <a:schemeClr val="accent1"/>
            </a:solidFill>
          </a:ln>
        </p:spPr>
      </p:pic>
    </p:spTree>
    <p:extLst>
      <p:ext uri="{BB962C8B-B14F-4D97-AF65-F5344CB8AC3E}">
        <p14:creationId xmlns:p14="http://schemas.microsoft.com/office/powerpoint/2010/main" val="41755452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0" y="1149981"/>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69145" y="1436308"/>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Rectangle 8">
            <a:extLst>
              <a:ext uri="{FF2B5EF4-FFF2-40B4-BE49-F238E27FC236}">
                <a16:creationId xmlns:a16="http://schemas.microsoft.com/office/drawing/2014/main" id="{3985EAE6-BFA6-766D-A032-077E4DCB399E}"/>
              </a:ext>
            </a:extLst>
          </p:cNvPr>
          <p:cNvSpPr/>
          <p:nvPr/>
        </p:nvSpPr>
        <p:spPr>
          <a:xfrm>
            <a:off x="32096" y="26371"/>
            <a:ext cx="837049" cy="79616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54950" y="283789"/>
            <a:ext cx="966228"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05E43288-C9C0-B2CA-0970-EB4E627B30CA}"/>
              </a:ext>
            </a:extLst>
          </p:cNvPr>
          <p:cNvSpPr txBox="1"/>
          <p:nvPr/>
        </p:nvSpPr>
        <p:spPr>
          <a:xfrm>
            <a:off x="-66791" y="26371"/>
            <a:ext cx="1034822"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Chapter</a:t>
            </a:r>
            <a:endParaRPr lang="en-US" sz="2800" b="1" dirty="0">
              <a:solidFill>
                <a:schemeClr val="bg1"/>
              </a:solidFill>
              <a:latin typeface="Times New Roman" panose="02020603050405020304" pitchFamily="18" charset="0"/>
              <a:cs typeface="Times New Roman" panose="02020603050405020304" pitchFamily="18" charset="0"/>
            </a:endParaRPr>
          </a:p>
        </p:txBody>
      </p:sp>
      <p:pic>
        <p:nvPicPr>
          <p:cNvPr id="14" name="Picture 13">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044545" y="26371"/>
            <a:ext cx="2147455" cy="1026328"/>
          </a:xfrm>
          <a:prstGeom prst="rect">
            <a:avLst/>
          </a:prstGeom>
        </p:spPr>
      </p:pic>
      <p:pic>
        <p:nvPicPr>
          <p:cNvPr id="15"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571018" y="6063853"/>
            <a:ext cx="1591720" cy="706138"/>
          </a:xfrm>
          <a:prstGeom prst="rect">
            <a:avLst/>
          </a:prstGeom>
        </p:spPr>
      </p:pic>
      <p:sp>
        <p:nvSpPr>
          <p:cNvPr id="12" name="Title 1">
            <a:extLst>
              <a:ext uri="{FF2B5EF4-FFF2-40B4-BE49-F238E27FC236}">
                <a16:creationId xmlns:a16="http://schemas.microsoft.com/office/drawing/2014/main" id="{5DD58C18-7956-4EEB-83BD-FF9CF29D16C2}"/>
              </a:ext>
            </a:extLst>
          </p:cNvPr>
          <p:cNvSpPr txBox="1">
            <a:spLocks/>
          </p:cNvSpPr>
          <p:nvPr/>
        </p:nvSpPr>
        <p:spPr>
          <a:xfrm>
            <a:off x="1450238" y="376473"/>
            <a:ext cx="8183563" cy="707886"/>
          </a:xfrm>
          <a:prstGeom prst="rect">
            <a:avLst/>
          </a:prstGeom>
          <a:noFill/>
          <a:ln>
            <a:noFill/>
          </a:ln>
        </p:spPr>
        <p:txBody>
          <a:bodyPr wrap="square" rtlCol="0">
            <a:spAutoFit/>
          </a:bodyPr>
          <a:lstStyle>
            <a:defPPr>
              <a:defRPr lang="en-US"/>
            </a:defPPr>
            <a:lvl1pPr algn="ctr">
              <a:defRPr sz="4000">
                <a:solidFill>
                  <a:schemeClr val="bg1"/>
                </a:solidFill>
                <a:latin typeface="Aharoni" panose="02010803020104030203" pitchFamily="2" charset="-79"/>
                <a:cs typeface="Aharoni" panose="02010803020104030203" pitchFamily="2" charset="-79"/>
              </a:defRPr>
            </a:lvl1pPr>
          </a:lstStyle>
          <a:p>
            <a:r>
              <a:rPr lang="en-US" dirty="0"/>
              <a:t>Why Rebrand?</a:t>
            </a:r>
          </a:p>
        </p:txBody>
      </p:sp>
      <p:sp>
        <p:nvSpPr>
          <p:cNvPr id="13" name="Content Placeholder 2">
            <a:extLst>
              <a:ext uri="{FF2B5EF4-FFF2-40B4-BE49-F238E27FC236}">
                <a16:creationId xmlns:a16="http://schemas.microsoft.com/office/drawing/2014/main" id="{32DE64B1-34FB-4C53-BC7B-356B13BA6A56}"/>
              </a:ext>
            </a:extLst>
          </p:cNvPr>
          <p:cNvSpPr txBox="1">
            <a:spLocks/>
          </p:cNvSpPr>
          <p:nvPr/>
        </p:nvSpPr>
        <p:spPr>
          <a:xfrm>
            <a:off x="1742514" y="1742107"/>
            <a:ext cx="7787268" cy="3886200"/>
          </a:xfrm>
          <a:prstGeom prst="rect">
            <a:avLst/>
          </a:prstGeom>
          <a:solidFill>
            <a:schemeClr val="bg1">
              <a:alpha val="45097"/>
            </a:schemeClr>
          </a:solidFill>
          <a:ln>
            <a:no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2" panose="05020102010507070707" pitchFamily="18" charset="2"/>
              <a:buNone/>
            </a:pPr>
            <a:r>
              <a:rPr lang="en-US" altLang="ar-SA" sz="3000" b="1" dirty="0">
                <a:solidFill>
                  <a:srgbClr val="FF0000"/>
                </a:solidFill>
              </a:rPr>
              <a:t>Rebranding can help change a businesses:</a:t>
            </a:r>
          </a:p>
          <a:p>
            <a:pPr lvl="1">
              <a:buFont typeface="Wingdings 2" panose="05020102010507070707" pitchFamily="18" charset="2"/>
              <a:buChar char=""/>
            </a:pPr>
            <a:r>
              <a:rPr lang="en-US" altLang="ar-SA" sz="3000" b="1" dirty="0">
                <a:ea typeface="ＭＳ Ｐゴシック" panose="020B0600070205080204" pitchFamily="34" charset="-128"/>
              </a:rPr>
              <a:t>Quality</a:t>
            </a:r>
          </a:p>
          <a:p>
            <a:pPr lvl="1">
              <a:buFont typeface="Wingdings 2" panose="05020102010507070707" pitchFamily="18" charset="2"/>
              <a:buChar char=""/>
            </a:pPr>
            <a:r>
              <a:rPr lang="en-US" altLang="ar-SA" sz="3000" b="1" dirty="0">
                <a:ea typeface="ＭＳ Ｐゴシック" panose="020B0600070205080204" pitchFamily="34" charset="-128"/>
              </a:rPr>
              <a:t>Target Market</a:t>
            </a:r>
          </a:p>
          <a:p>
            <a:pPr lvl="1">
              <a:buFont typeface="Wingdings 2" panose="05020102010507070707" pitchFamily="18" charset="2"/>
              <a:buChar char=""/>
            </a:pPr>
            <a:r>
              <a:rPr lang="en-US" altLang="ar-SA" sz="3000" b="1" dirty="0">
                <a:ea typeface="ＭＳ Ｐゴシック" panose="020B0600070205080204" pitchFamily="34" charset="-128"/>
              </a:rPr>
              <a:t>New Product Line</a:t>
            </a:r>
          </a:p>
          <a:p>
            <a:pPr lvl="1">
              <a:buFont typeface="Wingdings 2" panose="05020102010507070707" pitchFamily="18" charset="2"/>
              <a:buChar char=""/>
            </a:pPr>
            <a:r>
              <a:rPr lang="en-US" altLang="ar-SA" sz="3000" b="1" dirty="0">
                <a:ea typeface="ＭＳ Ｐゴシック" panose="020B0600070205080204" pitchFamily="34" charset="-128"/>
              </a:rPr>
              <a:t>Repositioning and Image</a:t>
            </a:r>
          </a:p>
          <a:p>
            <a:pPr lvl="1">
              <a:buFont typeface="Wingdings 2" panose="05020102010507070707" pitchFamily="18" charset="2"/>
              <a:buChar char=""/>
            </a:pPr>
            <a:r>
              <a:rPr lang="en-US" altLang="ar-SA" sz="3000" b="1" dirty="0">
                <a:ea typeface="ＭＳ Ｐゴシック" panose="020B0600070205080204" pitchFamily="34" charset="-128"/>
              </a:rPr>
              <a:t>Altered Public Image</a:t>
            </a:r>
          </a:p>
          <a:p>
            <a:endParaRPr lang="en-US" altLang="ar-SA" b="1" dirty="0"/>
          </a:p>
        </p:txBody>
      </p:sp>
    </p:spTree>
    <p:extLst>
      <p:ext uri="{BB962C8B-B14F-4D97-AF65-F5344CB8AC3E}">
        <p14:creationId xmlns:p14="http://schemas.microsoft.com/office/powerpoint/2010/main" val="40291272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221225"/>
            <a:ext cx="11541402" cy="50388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Rectangle 5">
            <a:extLst>
              <a:ext uri="{FF2B5EF4-FFF2-40B4-BE49-F238E27FC236}">
                <a16:creationId xmlns:a16="http://schemas.microsoft.com/office/drawing/2014/main" id="{171225C2-24BF-4478-BCEA-D451D557D7EA}"/>
              </a:ext>
            </a:extLst>
          </p:cNvPr>
          <p:cNvSpPr>
            <a:spLocks noChangeArrowheads="1"/>
          </p:cNvSpPr>
          <p:nvPr/>
        </p:nvSpPr>
        <p:spPr bwMode="auto">
          <a:xfrm>
            <a:off x="1878019" y="1426733"/>
            <a:ext cx="8432630" cy="535531"/>
          </a:xfrm>
          <a:prstGeom prst="rect">
            <a:avLst/>
          </a:prstGeom>
          <a:solidFill>
            <a:schemeClr val="accent1">
              <a:lumMod val="20000"/>
              <a:lumOff val="80000"/>
            </a:schemeClr>
          </a:solidFill>
          <a:ln>
            <a:solidFill>
              <a:schemeClr val="tx1"/>
            </a:solidFill>
          </a:ln>
        </p:spPr>
        <p:txBody>
          <a:bodyPr vert="horz" wrap="square" lIns="91440" tIns="45720" rIns="91440" bIns="45720" rtlCol="0" anchor="ctr">
            <a:spAutoFit/>
          </a:bodyPr>
          <a:lstStyle/>
          <a:p>
            <a:pPr algn="ctr">
              <a:lnSpc>
                <a:spcPct val="90000"/>
              </a:lnSpc>
              <a:spcBef>
                <a:spcPct val="0"/>
              </a:spcBef>
            </a:pPr>
            <a:r>
              <a:rPr lang="en-US" altLang="en-US" sz="3200" dirty="0">
                <a:latin typeface="Aharoni" panose="02010803020104030203" pitchFamily="2" charset="-79"/>
                <a:ea typeface="ＭＳ Ｐゴシック" panose="020B0600070205080204" pitchFamily="34" charset="-128"/>
                <a:cs typeface="Aharoni" panose="02010803020104030203" pitchFamily="2" charset="-79"/>
              </a:rPr>
              <a:t>Branding Efforts Often Include the Use Of: </a:t>
            </a:r>
          </a:p>
        </p:txBody>
      </p:sp>
      <p:sp>
        <p:nvSpPr>
          <p:cNvPr id="11" name="Rectangle 13">
            <a:extLst>
              <a:ext uri="{FF2B5EF4-FFF2-40B4-BE49-F238E27FC236}">
                <a16:creationId xmlns:a16="http://schemas.microsoft.com/office/drawing/2014/main" id="{45D5E978-B161-468D-B24D-E527F72E79F8}"/>
              </a:ext>
            </a:extLst>
          </p:cNvPr>
          <p:cNvSpPr>
            <a:spLocks noChangeArrowheads="1"/>
          </p:cNvSpPr>
          <p:nvPr/>
        </p:nvSpPr>
        <p:spPr bwMode="auto">
          <a:xfrm>
            <a:off x="2771121" y="270530"/>
            <a:ext cx="6646425" cy="707886"/>
          </a:xfrm>
          <a:prstGeom prst="rect">
            <a:avLst/>
          </a:prstGeom>
          <a:noFill/>
          <a:ln>
            <a:noFill/>
          </a:ln>
        </p:spPr>
        <p:txBody>
          <a:bodyPr wrap="square" rtlCol="0">
            <a:spAutoFit/>
          </a:bodyPr>
          <a:lstStyle/>
          <a:p>
            <a:pPr algn="ctr"/>
            <a:r>
              <a:rPr lang="en-US" altLang="en-US" sz="4000" dirty="0">
                <a:solidFill>
                  <a:schemeClr val="bg1"/>
                </a:solidFill>
                <a:latin typeface="Aharoni" panose="02010803020104030203" pitchFamily="2" charset="-79"/>
                <a:cs typeface="Aharoni" panose="02010803020104030203" pitchFamily="2" charset="-79"/>
              </a:rPr>
              <a:t>Branding Mechanisms </a:t>
            </a:r>
          </a:p>
        </p:txBody>
      </p:sp>
      <p:sp>
        <p:nvSpPr>
          <p:cNvPr id="12" name="Rectangle 7">
            <a:extLst>
              <a:ext uri="{FF2B5EF4-FFF2-40B4-BE49-F238E27FC236}">
                <a16:creationId xmlns:a16="http://schemas.microsoft.com/office/drawing/2014/main" id="{7E962805-7541-46DE-9C57-777DA14A4FD4}"/>
              </a:ext>
            </a:extLst>
          </p:cNvPr>
          <p:cNvSpPr>
            <a:spLocks noChangeArrowheads="1"/>
          </p:cNvSpPr>
          <p:nvPr/>
        </p:nvSpPr>
        <p:spPr bwMode="auto">
          <a:xfrm>
            <a:off x="2504049" y="2152011"/>
            <a:ext cx="5894362" cy="397031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buFont typeface="Wingdings" panose="05000000000000000000" pitchFamily="2" charset="2"/>
              <a:buChar char="Ø"/>
            </a:pPr>
            <a:r>
              <a:rPr lang="en-US" altLang="en-US" sz="2800" dirty="0">
                <a:solidFill>
                  <a:srgbClr val="006600"/>
                </a:solidFill>
                <a:latin typeface="Verdana" panose="020B0604030504040204" pitchFamily="34" charset="0"/>
              </a:rPr>
              <a:t>  Slogan</a:t>
            </a:r>
          </a:p>
          <a:p>
            <a:pPr eaLnBrk="1" hangingPunct="1"/>
            <a:endParaRPr lang="en-US" altLang="en-US" sz="2800" dirty="0">
              <a:solidFill>
                <a:srgbClr val="006600"/>
              </a:solidFill>
              <a:latin typeface="Verdana" panose="020B0604030504040204" pitchFamily="34" charset="0"/>
            </a:endParaRPr>
          </a:p>
          <a:p>
            <a:pPr eaLnBrk="1" hangingPunct="1">
              <a:buFont typeface="Wingdings" panose="05000000000000000000" pitchFamily="2" charset="2"/>
              <a:buChar char="Ø"/>
            </a:pPr>
            <a:r>
              <a:rPr lang="en-US" altLang="en-US" sz="2800" dirty="0">
                <a:solidFill>
                  <a:srgbClr val="006600"/>
                </a:solidFill>
                <a:latin typeface="Verdana" panose="020B0604030504040204" pitchFamily="34" charset="0"/>
              </a:rPr>
              <a:t>  Brand Mark</a:t>
            </a:r>
          </a:p>
          <a:p>
            <a:pPr eaLnBrk="1" hangingPunct="1">
              <a:buFont typeface="Wingdings" panose="05000000000000000000" pitchFamily="2" charset="2"/>
              <a:buNone/>
            </a:pPr>
            <a:endParaRPr lang="en-US" altLang="en-US" sz="2800" dirty="0">
              <a:solidFill>
                <a:srgbClr val="006600"/>
              </a:solidFill>
              <a:latin typeface="Verdana" panose="020B0604030504040204" pitchFamily="34" charset="0"/>
            </a:endParaRPr>
          </a:p>
          <a:p>
            <a:pPr eaLnBrk="1" hangingPunct="1">
              <a:buFont typeface="Wingdings" panose="05000000000000000000" pitchFamily="2" charset="2"/>
              <a:buChar char="Ø"/>
            </a:pPr>
            <a:r>
              <a:rPr lang="en-US" altLang="en-US" sz="2800" dirty="0">
                <a:solidFill>
                  <a:srgbClr val="006600"/>
                </a:solidFill>
                <a:latin typeface="Verdana" panose="020B0604030504040204" pitchFamily="34" charset="0"/>
              </a:rPr>
              <a:t>  Logo</a:t>
            </a:r>
          </a:p>
          <a:p>
            <a:pPr eaLnBrk="1" hangingPunct="1">
              <a:buFont typeface="Wingdings" panose="05000000000000000000" pitchFamily="2" charset="2"/>
              <a:buNone/>
            </a:pPr>
            <a:endParaRPr lang="en-US" altLang="en-US" sz="2800" dirty="0">
              <a:solidFill>
                <a:srgbClr val="006600"/>
              </a:solidFill>
              <a:latin typeface="Verdana" panose="020B0604030504040204" pitchFamily="34" charset="0"/>
            </a:endParaRPr>
          </a:p>
          <a:p>
            <a:pPr eaLnBrk="1" hangingPunct="1">
              <a:buFont typeface="Wingdings" panose="05000000000000000000" pitchFamily="2" charset="2"/>
              <a:buChar char="Ø"/>
            </a:pPr>
            <a:r>
              <a:rPr lang="en-US" altLang="en-US" sz="2800" dirty="0">
                <a:solidFill>
                  <a:srgbClr val="006600"/>
                </a:solidFill>
                <a:latin typeface="Verdana" panose="020B0604030504040204" pitchFamily="34" charset="0"/>
              </a:rPr>
              <a:t>  Trademark</a:t>
            </a:r>
          </a:p>
          <a:p>
            <a:pPr eaLnBrk="1" hangingPunct="1">
              <a:buFont typeface="Wingdings" panose="05000000000000000000" pitchFamily="2" charset="2"/>
              <a:buNone/>
            </a:pPr>
            <a:endParaRPr lang="en-US" altLang="en-US" sz="2800" dirty="0">
              <a:solidFill>
                <a:srgbClr val="006600"/>
              </a:solidFill>
              <a:latin typeface="Verdana" panose="020B0604030504040204" pitchFamily="34" charset="0"/>
            </a:endParaRPr>
          </a:p>
          <a:p>
            <a:pPr eaLnBrk="1" hangingPunct="1">
              <a:buFont typeface="Wingdings" panose="05000000000000000000" pitchFamily="2" charset="2"/>
              <a:buChar char="Ø"/>
            </a:pPr>
            <a:r>
              <a:rPr lang="en-US" altLang="en-US" sz="2800" dirty="0">
                <a:solidFill>
                  <a:srgbClr val="006600"/>
                </a:solidFill>
                <a:latin typeface="Verdana" panose="020B0604030504040204" pitchFamily="34" charset="0"/>
              </a:rPr>
              <a:t>  Graphics</a:t>
            </a:r>
          </a:p>
        </p:txBody>
      </p:sp>
    </p:spTree>
    <p:extLst>
      <p:ext uri="{BB962C8B-B14F-4D97-AF65-F5344CB8AC3E}">
        <p14:creationId xmlns:p14="http://schemas.microsoft.com/office/powerpoint/2010/main" val="20144515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 calcmode="lin" valueType="num">
                                      <p:cBhvr additive="base">
                                        <p:cTn id="7" dur="500" fill="hold"/>
                                        <p:tgtEl>
                                          <p:spTgt spid="1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
                                            <p:txEl>
                                              <p:pRg st="0" end="0"/>
                                            </p:txEl>
                                          </p:spTgt>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nodeType="afterEffect">
                                  <p:stCondLst>
                                    <p:cond delay="0"/>
                                  </p:stCondLst>
                                  <p:childTnLst>
                                    <p:set>
                                      <p:cBhvr>
                                        <p:cTn id="11" dur="1" fill="hold">
                                          <p:stCondLst>
                                            <p:cond delay="0"/>
                                          </p:stCondLst>
                                        </p:cTn>
                                        <p:tgtEl>
                                          <p:spTgt spid="12">
                                            <p:txEl>
                                              <p:pRg st="2" end="2"/>
                                            </p:txEl>
                                          </p:spTgt>
                                        </p:tgtEl>
                                        <p:attrNameLst>
                                          <p:attrName>style.visibility</p:attrName>
                                        </p:attrNameLst>
                                      </p:cBhvr>
                                      <p:to>
                                        <p:strVal val="visible"/>
                                      </p:to>
                                    </p:set>
                                    <p:anim calcmode="lin" valueType="num">
                                      <p:cBhvr additive="base">
                                        <p:cTn id="12" dur="500" fill="hold"/>
                                        <p:tgtEl>
                                          <p:spTgt spid="12">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2">
                                            <p:txEl>
                                              <p:pRg st="2" end="2"/>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nodeType="afterEffect">
                                  <p:stCondLst>
                                    <p:cond delay="0"/>
                                  </p:stCondLst>
                                  <p:childTnLst>
                                    <p:set>
                                      <p:cBhvr>
                                        <p:cTn id="16" dur="1" fill="hold">
                                          <p:stCondLst>
                                            <p:cond delay="0"/>
                                          </p:stCondLst>
                                        </p:cTn>
                                        <p:tgtEl>
                                          <p:spTgt spid="12">
                                            <p:txEl>
                                              <p:pRg st="4" end="4"/>
                                            </p:txEl>
                                          </p:spTgt>
                                        </p:tgtEl>
                                        <p:attrNameLst>
                                          <p:attrName>style.visibility</p:attrName>
                                        </p:attrNameLst>
                                      </p:cBhvr>
                                      <p:to>
                                        <p:strVal val="visible"/>
                                      </p:to>
                                    </p:set>
                                    <p:anim calcmode="lin" valueType="num">
                                      <p:cBhvr additive="base">
                                        <p:cTn id="17" dur="500" fill="hold"/>
                                        <p:tgtEl>
                                          <p:spTgt spid="12">
                                            <p:txEl>
                                              <p:pRg st="4" end="4"/>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2">
                                            <p:txEl>
                                              <p:pRg st="4" end="4"/>
                                            </p:txEl>
                                          </p:spTgt>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fill="hold" nodeType="afterEffect">
                                  <p:stCondLst>
                                    <p:cond delay="0"/>
                                  </p:stCondLst>
                                  <p:childTnLst>
                                    <p:set>
                                      <p:cBhvr>
                                        <p:cTn id="21" dur="1" fill="hold">
                                          <p:stCondLst>
                                            <p:cond delay="0"/>
                                          </p:stCondLst>
                                        </p:cTn>
                                        <p:tgtEl>
                                          <p:spTgt spid="12">
                                            <p:txEl>
                                              <p:pRg st="6" end="6"/>
                                            </p:txEl>
                                          </p:spTgt>
                                        </p:tgtEl>
                                        <p:attrNameLst>
                                          <p:attrName>style.visibility</p:attrName>
                                        </p:attrNameLst>
                                      </p:cBhvr>
                                      <p:to>
                                        <p:strVal val="visible"/>
                                      </p:to>
                                    </p:set>
                                    <p:anim calcmode="lin" valueType="num">
                                      <p:cBhvr additive="base">
                                        <p:cTn id="22" dur="500" fill="hold"/>
                                        <p:tgtEl>
                                          <p:spTgt spid="12">
                                            <p:txEl>
                                              <p:pRg st="6" end="6"/>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2">
                                            <p:txEl>
                                              <p:pRg st="6" end="6"/>
                                            </p:txEl>
                                          </p:spTgt>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 presetClass="entr" presetSubtype="8" fill="hold" nodeType="afterEffect">
                                  <p:stCondLst>
                                    <p:cond delay="0"/>
                                  </p:stCondLst>
                                  <p:childTnLst>
                                    <p:set>
                                      <p:cBhvr>
                                        <p:cTn id="26" dur="1" fill="hold">
                                          <p:stCondLst>
                                            <p:cond delay="0"/>
                                          </p:stCondLst>
                                        </p:cTn>
                                        <p:tgtEl>
                                          <p:spTgt spid="12">
                                            <p:txEl>
                                              <p:pRg st="8" end="8"/>
                                            </p:txEl>
                                          </p:spTgt>
                                        </p:tgtEl>
                                        <p:attrNameLst>
                                          <p:attrName>style.visibility</p:attrName>
                                        </p:attrNameLst>
                                      </p:cBhvr>
                                      <p:to>
                                        <p:strVal val="visible"/>
                                      </p:to>
                                    </p:set>
                                    <p:anim calcmode="lin" valueType="num">
                                      <p:cBhvr additive="base">
                                        <p:cTn id="27" dur="500" fill="hold"/>
                                        <p:tgtEl>
                                          <p:spTgt spid="12">
                                            <p:txEl>
                                              <p:pRg st="8" end="8"/>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2">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0" y="1149981"/>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69145" y="1436308"/>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Rectangle 8">
            <a:extLst>
              <a:ext uri="{FF2B5EF4-FFF2-40B4-BE49-F238E27FC236}">
                <a16:creationId xmlns:a16="http://schemas.microsoft.com/office/drawing/2014/main" id="{3985EAE6-BFA6-766D-A032-077E4DCB399E}"/>
              </a:ext>
            </a:extLst>
          </p:cNvPr>
          <p:cNvSpPr/>
          <p:nvPr/>
        </p:nvSpPr>
        <p:spPr>
          <a:xfrm>
            <a:off x="32096" y="26371"/>
            <a:ext cx="837049" cy="79616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54950" y="283789"/>
            <a:ext cx="966228"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05E43288-C9C0-B2CA-0970-EB4E627B30CA}"/>
              </a:ext>
            </a:extLst>
          </p:cNvPr>
          <p:cNvSpPr txBox="1"/>
          <p:nvPr/>
        </p:nvSpPr>
        <p:spPr>
          <a:xfrm>
            <a:off x="-66791" y="26371"/>
            <a:ext cx="1034822"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Chapter</a:t>
            </a:r>
            <a:endParaRPr lang="en-US" sz="2800" b="1" dirty="0">
              <a:solidFill>
                <a:schemeClr val="bg1"/>
              </a:solidFill>
              <a:latin typeface="Times New Roman" panose="02020603050405020304" pitchFamily="18" charset="0"/>
              <a:cs typeface="Times New Roman" panose="02020603050405020304" pitchFamily="18" charset="0"/>
            </a:endParaRPr>
          </a:p>
        </p:txBody>
      </p:sp>
      <p:pic>
        <p:nvPicPr>
          <p:cNvPr id="14" name="Picture 13">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044545" y="26371"/>
            <a:ext cx="2147455" cy="1026328"/>
          </a:xfrm>
          <a:prstGeom prst="rect">
            <a:avLst/>
          </a:prstGeom>
        </p:spPr>
      </p:pic>
      <p:pic>
        <p:nvPicPr>
          <p:cNvPr id="15"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571018" y="6063853"/>
            <a:ext cx="1591720" cy="706138"/>
          </a:xfrm>
          <a:prstGeom prst="rect">
            <a:avLst/>
          </a:prstGeom>
        </p:spPr>
      </p:pic>
      <p:sp>
        <p:nvSpPr>
          <p:cNvPr id="12" name="Rectangle 2">
            <a:extLst>
              <a:ext uri="{FF2B5EF4-FFF2-40B4-BE49-F238E27FC236}">
                <a16:creationId xmlns:a16="http://schemas.microsoft.com/office/drawing/2014/main" id="{F237F880-D676-47CC-9119-A53A01665FBB}"/>
              </a:ext>
            </a:extLst>
          </p:cNvPr>
          <p:cNvSpPr>
            <a:spLocks noChangeArrowheads="1"/>
          </p:cNvSpPr>
          <p:nvPr/>
        </p:nvSpPr>
        <p:spPr bwMode="auto">
          <a:xfrm>
            <a:off x="3096264" y="354015"/>
            <a:ext cx="4876800" cy="769441"/>
          </a:xfrm>
          <a:prstGeom prst="rect">
            <a:avLst/>
          </a:prstGeom>
          <a:noFill/>
          <a:ln>
            <a:noFill/>
          </a:ln>
        </p:spPr>
        <p:txBody>
          <a:bodyPr wrap="square" rtlCol="0">
            <a:spAutoFit/>
          </a:bodyPr>
          <a:lstStyle/>
          <a:p>
            <a:pPr algn="ctr"/>
            <a:r>
              <a:rPr lang="en-US" altLang="en-US" sz="4400" dirty="0">
                <a:solidFill>
                  <a:schemeClr val="bg1"/>
                </a:solidFill>
                <a:latin typeface="Aharoni" panose="02010803020104030203" pitchFamily="2" charset="-79"/>
                <a:cs typeface="Aharoni" panose="02010803020104030203" pitchFamily="2" charset="-79"/>
              </a:rPr>
              <a:t>Brand Building</a:t>
            </a:r>
          </a:p>
        </p:txBody>
      </p:sp>
      <p:sp>
        <p:nvSpPr>
          <p:cNvPr id="13" name="Rectangle 3">
            <a:extLst>
              <a:ext uri="{FF2B5EF4-FFF2-40B4-BE49-F238E27FC236}">
                <a16:creationId xmlns:a16="http://schemas.microsoft.com/office/drawing/2014/main" id="{6F835371-CF30-4BA0-A8F8-9D01430053DB}"/>
              </a:ext>
            </a:extLst>
          </p:cNvPr>
          <p:cNvSpPr>
            <a:spLocks noChangeArrowheads="1"/>
          </p:cNvSpPr>
          <p:nvPr/>
        </p:nvSpPr>
        <p:spPr bwMode="auto">
          <a:xfrm>
            <a:off x="2699394" y="1877734"/>
            <a:ext cx="4650326" cy="310854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buFont typeface="Wingdings" panose="05000000000000000000" pitchFamily="2" charset="2"/>
              <a:buChar char="Ø"/>
            </a:pPr>
            <a:r>
              <a:rPr lang="en-US" altLang="en-US" sz="2800" b="1" dirty="0">
                <a:solidFill>
                  <a:srgbClr val="008000"/>
                </a:solidFill>
                <a:latin typeface="Verdana" panose="020B0604030504040204" pitchFamily="34" charset="0"/>
              </a:rPr>
              <a:t>  Brand awareness</a:t>
            </a:r>
          </a:p>
          <a:p>
            <a:pPr eaLnBrk="1" hangingPunct="1">
              <a:buFont typeface="Wingdings" panose="05000000000000000000" pitchFamily="2" charset="2"/>
              <a:buNone/>
            </a:pPr>
            <a:endParaRPr lang="en-US" altLang="en-US" sz="2800" b="1" dirty="0">
              <a:solidFill>
                <a:srgbClr val="008000"/>
              </a:solidFill>
              <a:latin typeface="Verdana" panose="020B0604030504040204" pitchFamily="34" charset="0"/>
            </a:endParaRPr>
          </a:p>
          <a:p>
            <a:pPr eaLnBrk="1" hangingPunct="1">
              <a:buFont typeface="Wingdings" panose="05000000000000000000" pitchFamily="2" charset="2"/>
              <a:buChar char="Ø"/>
            </a:pPr>
            <a:r>
              <a:rPr lang="en-US" altLang="en-US" sz="2800" b="1" dirty="0">
                <a:solidFill>
                  <a:srgbClr val="008000"/>
                </a:solidFill>
                <a:latin typeface="Verdana" panose="020B0604030504040204" pitchFamily="34" charset="0"/>
              </a:rPr>
              <a:t>  Brand image</a:t>
            </a:r>
          </a:p>
          <a:p>
            <a:pPr eaLnBrk="1" hangingPunct="1">
              <a:buFont typeface="Wingdings" panose="05000000000000000000" pitchFamily="2" charset="2"/>
              <a:buNone/>
            </a:pPr>
            <a:endParaRPr lang="en-US" altLang="en-US" sz="2800" b="1" dirty="0">
              <a:solidFill>
                <a:srgbClr val="008000"/>
              </a:solidFill>
              <a:latin typeface="Verdana" panose="020B0604030504040204" pitchFamily="34" charset="0"/>
            </a:endParaRPr>
          </a:p>
          <a:p>
            <a:pPr eaLnBrk="1" hangingPunct="1">
              <a:buFont typeface="Wingdings" panose="05000000000000000000" pitchFamily="2" charset="2"/>
              <a:buChar char="Ø"/>
            </a:pPr>
            <a:r>
              <a:rPr lang="en-US" altLang="en-US" sz="2800" b="1" dirty="0">
                <a:solidFill>
                  <a:srgbClr val="008000"/>
                </a:solidFill>
                <a:latin typeface="Verdana" panose="020B0604030504040204" pitchFamily="34" charset="0"/>
              </a:rPr>
              <a:t>  Brand equity</a:t>
            </a:r>
          </a:p>
          <a:p>
            <a:pPr eaLnBrk="1" hangingPunct="1">
              <a:buFont typeface="Wingdings" panose="05000000000000000000" pitchFamily="2" charset="2"/>
              <a:buNone/>
            </a:pPr>
            <a:endParaRPr lang="en-US" altLang="en-US" sz="2800" b="1" dirty="0">
              <a:solidFill>
                <a:srgbClr val="008000"/>
              </a:solidFill>
              <a:latin typeface="Verdana" panose="020B0604030504040204" pitchFamily="34" charset="0"/>
            </a:endParaRPr>
          </a:p>
          <a:p>
            <a:pPr eaLnBrk="1" hangingPunct="1">
              <a:buFont typeface="Wingdings" panose="05000000000000000000" pitchFamily="2" charset="2"/>
              <a:buChar char="Ø"/>
            </a:pPr>
            <a:r>
              <a:rPr lang="en-US" altLang="en-US" sz="2800" b="1" dirty="0">
                <a:solidFill>
                  <a:srgbClr val="008000"/>
                </a:solidFill>
                <a:latin typeface="Verdana" panose="020B0604030504040204" pitchFamily="34" charset="0"/>
              </a:rPr>
              <a:t>  Brand loyalty</a:t>
            </a:r>
          </a:p>
        </p:txBody>
      </p:sp>
    </p:spTree>
    <p:extLst>
      <p:ext uri="{BB962C8B-B14F-4D97-AF65-F5344CB8AC3E}">
        <p14:creationId xmlns:p14="http://schemas.microsoft.com/office/powerpoint/2010/main" val="688537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 calcmode="lin" valueType="num">
                                      <p:cBhvr additive="base">
                                        <p:cTn id="7" dur="500" fill="hold"/>
                                        <p:tgtEl>
                                          <p:spTgt spid="1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3">
                                            <p:txEl>
                                              <p:pRg st="0" end="0"/>
                                            </p:txEl>
                                          </p:spTgt>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nodeType="afterEffect">
                                  <p:stCondLst>
                                    <p:cond delay="0"/>
                                  </p:stCondLst>
                                  <p:childTnLst>
                                    <p:set>
                                      <p:cBhvr>
                                        <p:cTn id="11" dur="1" fill="hold">
                                          <p:stCondLst>
                                            <p:cond delay="0"/>
                                          </p:stCondLst>
                                        </p:cTn>
                                        <p:tgtEl>
                                          <p:spTgt spid="13">
                                            <p:txEl>
                                              <p:pRg st="2" end="2"/>
                                            </p:txEl>
                                          </p:spTgt>
                                        </p:tgtEl>
                                        <p:attrNameLst>
                                          <p:attrName>style.visibility</p:attrName>
                                        </p:attrNameLst>
                                      </p:cBhvr>
                                      <p:to>
                                        <p:strVal val="visible"/>
                                      </p:to>
                                    </p:set>
                                    <p:anim calcmode="lin" valueType="num">
                                      <p:cBhvr additive="base">
                                        <p:cTn id="12" dur="500" fill="hold"/>
                                        <p:tgtEl>
                                          <p:spTgt spid="13">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3">
                                            <p:txEl>
                                              <p:pRg st="2" end="2"/>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nodeType="afterEffect">
                                  <p:stCondLst>
                                    <p:cond delay="0"/>
                                  </p:stCondLst>
                                  <p:childTnLst>
                                    <p:set>
                                      <p:cBhvr>
                                        <p:cTn id="16" dur="1" fill="hold">
                                          <p:stCondLst>
                                            <p:cond delay="0"/>
                                          </p:stCondLst>
                                        </p:cTn>
                                        <p:tgtEl>
                                          <p:spTgt spid="13">
                                            <p:txEl>
                                              <p:pRg st="4" end="4"/>
                                            </p:txEl>
                                          </p:spTgt>
                                        </p:tgtEl>
                                        <p:attrNameLst>
                                          <p:attrName>style.visibility</p:attrName>
                                        </p:attrNameLst>
                                      </p:cBhvr>
                                      <p:to>
                                        <p:strVal val="visible"/>
                                      </p:to>
                                    </p:set>
                                    <p:anim calcmode="lin" valueType="num">
                                      <p:cBhvr additive="base">
                                        <p:cTn id="17" dur="500" fill="hold"/>
                                        <p:tgtEl>
                                          <p:spTgt spid="13">
                                            <p:txEl>
                                              <p:pRg st="4" end="4"/>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3">
                                            <p:txEl>
                                              <p:pRg st="4" end="4"/>
                                            </p:txEl>
                                          </p:spTgt>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fill="hold" nodeType="afterEffect">
                                  <p:stCondLst>
                                    <p:cond delay="0"/>
                                  </p:stCondLst>
                                  <p:childTnLst>
                                    <p:set>
                                      <p:cBhvr>
                                        <p:cTn id="21" dur="1" fill="hold">
                                          <p:stCondLst>
                                            <p:cond delay="0"/>
                                          </p:stCondLst>
                                        </p:cTn>
                                        <p:tgtEl>
                                          <p:spTgt spid="13">
                                            <p:txEl>
                                              <p:pRg st="6" end="6"/>
                                            </p:txEl>
                                          </p:spTgt>
                                        </p:tgtEl>
                                        <p:attrNameLst>
                                          <p:attrName>style.visibility</p:attrName>
                                        </p:attrNameLst>
                                      </p:cBhvr>
                                      <p:to>
                                        <p:strVal val="visible"/>
                                      </p:to>
                                    </p:set>
                                    <p:anim calcmode="lin" valueType="num">
                                      <p:cBhvr additive="base">
                                        <p:cTn id="22" dur="500" fill="hold"/>
                                        <p:tgtEl>
                                          <p:spTgt spid="13">
                                            <p:txEl>
                                              <p:pRg st="6" end="6"/>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363817"/>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9" name="Rectangle 3">
            <a:extLst>
              <a:ext uri="{FF2B5EF4-FFF2-40B4-BE49-F238E27FC236}">
                <a16:creationId xmlns:a16="http://schemas.microsoft.com/office/drawing/2014/main" id="{B68CA915-5CFE-4518-9D57-319DD85F2093}"/>
              </a:ext>
            </a:extLst>
          </p:cNvPr>
          <p:cNvSpPr>
            <a:spLocks noChangeArrowheads="1"/>
          </p:cNvSpPr>
          <p:nvPr/>
        </p:nvSpPr>
        <p:spPr bwMode="auto">
          <a:xfrm>
            <a:off x="1830056" y="1452580"/>
            <a:ext cx="8019027" cy="138499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2800" b="1" dirty="0">
                <a:solidFill>
                  <a:srgbClr val="000099"/>
                </a:solidFill>
                <a:latin typeface="Verdana" panose="020B0604030504040204" pitchFamily="34" charset="0"/>
              </a:rPr>
              <a:t>B</a:t>
            </a:r>
            <a:r>
              <a:rPr lang="en-US" altLang="en-US" sz="2400" b="1" dirty="0">
                <a:solidFill>
                  <a:srgbClr val="000099"/>
                </a:solidFill>
                <a:latin typeface="Verdana" panose="020B0604030504040204" pitchFamily="34" charset="0"/>
              </a:rPr>
              <a:t>rand awareness</a:t>
            </a:r>
            <a:r>
              <a:rPr lang="en-US" altLang="en-US" sz="2800" b="1" dirty="0">
                <a:latin typeface="Verdana" panose="020B0604030504040204" pitchFamily="34" charset="0"/>
              </a:rPr>
              <a:t> is the process of working toward maximizing recognition of a particular brand</a:t>
            </a:r>
          </a:p>
        </p:txBody>
      </p:sp>
      <p:sp>
        <p:nvSpPr>
          <p:cNvPr id="11" name="Rectangle 11">
            <a:extLst>
              <a:ext uri="{FF2B5EF4-FFF2-40B4-BE49-F238E27FC236}">
                <a16:creationId xmlns:a16="http://schemas.microsoft.com/office/drawing/2014/main" id="{70D912D7-C90C-49C9-841B-2676F5B56903}"/>
              </a:ext>
            </a:extLst>
          </p:cNvPr>
          <p:cNvSpPr>
            <a:spLocks noChangeArrowheads="1"/>
          </p:cNvSpPr>
          <p:nvPr/>
        </p:nvSpPr>
        <p:spPr bwMode="auto">
          <a:xfrm>
            <a:off x="3551235" y="286324"/>
            <a:ext cx="5325479" cy="769441"/>
          </a:xfrm>
          <a:prstGeom prst="rect">
            <a:avLst/>
          </a:prstGeom>
          <a:noFill/>
          <a:ln>
            <a:noFill/>
          </a:ln>
        </p:spPr>
        <p:txBody>
          <a:bodyPr wrap="square" rtlCol="0">
            <a:spAutoFit/>
          </a:bodyPr>
          <a:lstStyle/>
          <a:p>
            <a:pPr algn="ctr"/>
            <a:r>
              <a:rPr lang="en-US" altLang="en-US" sz="4400" dirty="0">
                <a:solidFill>
                  <a:schemeClr val="bg1"/>
                </a:solidFill>
                <a:latin typeface="Aharoni" panose="02010803020104030203" pitchFamily="2" charset="-79"/>
                <a:cs typeface="Aharoni" panose="02010803020104030203" pitchFamily="2" charset="-79"/>
              </a:rPr>
              <a:t>Branding </a:t>
            </a:r>
          </a:p>
        </p:txBody>
      </p:sp>
      <p:sp>
        <p:nvSpPr>
          <p:cNvPr id="12" name="Rectangle 3">
            <a:extLst>
              <a:ext uri="{FF2B5EF4-FFF2-40B4-BE49-F238E27FC236}">
                <a16:creationId xmlns:a16="http://schemas.microsoft.com/office/drawing/2014/main" id="{FF91B385-424B-465A-A1B9-4A45E8ABCCE8}"/>
              </a:ext>
            </a:extLst>
          </p:cNvPr>
          <p:cNvSpPr>
            <a:spLocks noChangeArrowheads="1"/>
          </p:cNvSpPr>
          <p:nvPr/>
        </p:nvSpPr>
        <p:spPr bwMode="auto">
          <a:xfrm>
            <a:off x="1620740" y="3197186"/>
            <a:ext cx="8437660" cy="138499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2800" b="1" dirty="0">
                <a:solidFill>
                  <a:srgbClr val="000099"/>
                </a:solidFill>
                <a:latin typeface="Verdana" panose="020B0604030504040204" pitchFamily="34" charset="0"/>
              </a:rPr>
              <a:t>B</a:t>
            </a:r>
            <a:r>
              <a:rPr lang="en-US" altLang="en-US" sz="2400" b="1" dirty="0">
                <a:solidFill>
                  <a:srgbClr val="000099"/>
                </a:solidFill>
                <a:latin typeface="Verdana" panose="020B0604030504040204" pitchFamily="34" charset="0"/>
              </a:rPr>
              <a:t>rand image</a:t>
            </a:r>
            <a:r>
              <a:rPr lang="en-US" altLang="en-US" sz="2800" b="1" dirty="0">
                <a:latin typeface="Verdana" panose="020B0604030504040204" pitchFamily="34" charset="0"/>
              </a:rPr>
              <a:t> refers to consumer perceptions linked to a particular brand such as health, excitement, fun or family</a:t>
            </a:r>
          </a:p>
        </p:txBody>
      </p:sp>
      <p:sp>
        <p:nvSpPr>
          <p:cNvPr id="14" name="Rectangle 12">
            <a:extLst>
              <a:ext uri="{FF2B5EF4-FFF2-40B4-BE49-F238E27FC236}">
                <a16:creationId xmlns:a16="http://schemas.microsoft.com/office/drawing/2014/main" id="{4A33BA97-79FC-4E6D-BF69-E1D852147D72}"/>
              </a:ext>
            </a:extLst>
          </p:cNvPr>
          <p:cNvSpPr>
            <a:spLocks noChangeArrowheads="1"/>
          </p:cNvSpPr>
          <p:nvPr/>
        </p:nvSpPr>
        <p:spPr bwMode="auto">
          <a:xfrm>
            <a:off x="1685789" y="4877702"/>
            <a:ext cx="8163294" cy="83099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2400" b="1" dirty="0">
                <a:solidFill>
                  <a:srgbClr val="CC0000"/>
                </a:solidFill>
                <a:latin typeface="Verdana" panose="020B0604030504040204" pitchFamily="34" charset="0"/>
              </a:rPr>
              <a:t>For example, the Disney brand is associated with family fun and entertainment </a:t>
            </a:r>
          </a:p>
        </p:txBody>
      </p:sp>
      <p:pic>
        <p:nvPicPr>
          <p:cNvPr id="15" name="Picture 15" descr="disney_logo">
            <a:extLst>
              <a:ext uri="{FF2B5EF4-FFF2-40B4-BE49-F238E27FC236}">
                <a16:creationId xmlns:a16="http://schemas.microsoft.com/office/drawing/2014/main" id="{EA2F6258-0FBA-4F54-BD77-FAE602C4913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091434" y="3940079"/>
            <a:ext cx="1642017" cy="1951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127018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ssolve">
                                      <p:cBhvr>
                                        <p:cTn id="7" dur="1000"/>
                                        <p:tgtEl>
                                          <p:spTgt spid="9"/>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dissolve">
                                      <p:cBhvr>
                                        <p:cTn id="10" dur="1000"/>
                                        <p:tgtEl>
                                          <p:spTgt spid="12"/>
                                        </p:tgtEl>
                                      </p:cBhvr>
                                    </p:animEffect>
                                  </p:childTnLst>
                                </p:cTn>
                              </p:par>
                            </p:childTnLst>
                          </p:cTn>
                        </p:par>
                        <p:par>
                          <p:cTn id="11" fill="hold">
                            <p:stCondLst>
                              <p:cond delay="1000"/>
                            </p:stCondLst>
                            <p:childTnLst>
                              <p:par>
                                <p:cTn id="12" presetID="5" presetClass="entr" presetSubtype="1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checkerboard(across)">
                                      <p:cBhvr>
                                        <p:cTn id="14" dur="500"/>
                                        <p:tgtEl>
                                          <p:spTgt spid="14"/>
                                        </p:tgtEl>
                                      </p:cBhvr>
                                    </p:animEffect>
                                  </p:childTnLst>
                                </p:cTn>
                              </p:par>
                              <p:par>
                                <p:cTn id="15" presetID="9" presetClass="entr" presetSubtype="0" fill="hold" nodeType="with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dissolv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animBg="1"/>
      <p:bldP spid="14"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0" y="1149981"/>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69145" y="1436308"/>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Rectangle 8">
            <a:extLst>
              <a:ext uri="{FF2B5EF4-FFF2-40B4-BE49-F238E27FC236}">
                <a16:creationId xmlns:a16="http://schemas.microsoft.com/office/drawing/2014/main" id="{3985EAE6-BFA6-766D-A032-077E4DCB399E}"/>
              </a:ext>
            </a:extLst>
          </p:cNvPr>
          <p:cNvSpPr/>
          <p:nvPr/>
        </p:nvSpPr>
        <p:spPr>
          <a:xfrm>
            <a:off x="32096" y="26371"/>
            <a:ext cx="837049" cy="79616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54950" y="283789"/>
            <a:ext cx="966228"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05E43288-C9C0-B2CA-0970-EB4E627B30CA}"/>
              </a:ext>
            </a:extLst>
          </p:cNvPr>
          <p:cNvSpPr txBox="1"/>
          <p:nvPr/>
        </p:nvSpPr>
        <p:spPr>
          <a:xfrm>
            <a:off x="-66791" y="26371"/>
            <a:ext cx="1034822"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Chapter</a:t>
            </a:r>
            <a:endParaRPr lang="en-US" sz="2800" b="1" dirty="0">
              <a:solidFill>
                <a:schemeClr val="bg1"/>
              </a:solidFill>
              <a:latin typeface="Times New Roman" panose="02020603050405020304" pitchFamily="18" charset="0"/>
              <a:cs typeface="Times New Roman" panose="02020603050405020304" pitchFamily="18" charset="0"/>
            </a:endParaRPr>
          </a:p>
        </p:txBody>
      </p:sp>
      <p:pic>
        <p:nvPicPr>
          <p:cNvPr id="14" name="Picture 13">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044545" y="26371"/>
            <a:ext cx="2147455" cy="1026328"/>
          </a:xfrm>
          <a:prstGeom prst="rect">
            <a:avLst/>
          </a:prstGeom>
        </p:spPr>
      </p:pic>
      <p:pic>
        <p:nvPicPr>
          <p:cNvPr id="15"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571018" y="6063853"/>
            <a:ext cx="1591720" cy="706138"/>
          </a:xfrm>
          <a:prstGeom prst="rect">
            <a:avLst/>
          </a:prstGeom>
        </p:spPr>
      </p:pic>
      <p:sp>
        <p:nvSpPr>
          <p:cNvPr id="12" name="Rectangle 2">
            <a:extLst>
              <a:ext uri="{FF2B5EF4-FFF2-40B4-BE49-F238E27FC236}">
                <a16:creationId xmlns:a16="http://schemas.microsoft.com/office/drawing/2014/main" id="{665163B9-0364-4492-93AD-6E156D79C538}"/>
              </a:ext>
            </a:extLst>
          </p:cNvPr>
          <p:cNvSpPr>
            <a:spLocks noChangeArrowheads="1"/>
          </p:cNvSpPr>
          <p:nvPr/>
        </p:nvSpPr>
        <p:spPr bwMode="auto">
          <a:xfrm>
            <a:off x="1855371" y="112869"/>
            <a:ext cx="7561553" cy="1323439"/>
          </a:xfrm>
          <a:prstGeom prst="rect">
            <a:avLst/>
          </a:prstGeom>
          <a:noFill/>
          <a:ln>
            <a:noFill/>
          </a:ln>
        </p:spPr>
        <p:txBody>
          <a:bodyPr wrap="square" rtlCol="0">
            <a:spAutoFit/>
          </a:bodyPr>
          <a:lstStyle/>
          <a:p>
            <a:pPr algn="ctr"/>
            <a:r>
              <a:rPr lang="en-US" altLang="en-US" sz="4000" dirty="0">
                <a:solidFill>
                  <a:schemeClr val="bg1"/>
                </a:solidFill>
                <a:latin typeface="Aharoni" panose="02010803020104030203" pitchFamily="2" charset="-79"/>
                <a:cs typeface="Aharoni" panose="02010803020104030203" pitchFamily="2" charset="-79"/>
              </a:rPr>
              <a:t>Event branding opportunities may include</a:t>
            </a:r>
          </a:p>
        </p:txBody>
      </p:sp>
      <p:sp>
        <p:nvSpPr>
          <p:cNvPr id="13" name="Rectangle 3">
            <a:extLst>
              <a:ext uri="{FF2B5EF4-FFF2-40B4-BE49-F238E27FC236}">
                <a16:creationId xmlns:a16="http://schemas.microsoft.com/office/drawing/2014/main" id="{CC0EDAF5-8C65-4AA2-BF55-1E7007BACC69}"/>
              </a:ext>
            </a:extLst>
          </p:cNvPr>
          <p:cNvSpPr>
            <a:spLocks noChangeArrowheads="1"/>
          </p:cNvSpPr>
          <p:nvPr/>
        </p:nvSpPr>
        <p:spPr bwMode="auto">
          <a:xfrm>
            <a:off x="2259794" y="1819917"/>
            <a:ext cx="6870138" cy="3416320"/>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buFont typeface="Wingdings" panose="05000000000000000000" pitchFamily="2" charset="2"/>
              <a:buChar char="Ø"/>
            </a:pPr>
            <a:r>
              <a:rPr lang="en-US" altLang="en-US" sz="2400" b="1" dirty="0">
                <a:solidFill>
                  <a:srgbClr val="008000"/>
                </a:solidFill>
                <a:latin typeface="Verdana" panose="020B0604030504040204" pitchFamily="34" charset="0"/>
              </a:rPr>
              <a:t>  Naming, Event Offerings</a:t>
            </a:r>
          </a:p>
          <a:p>
            <a:pPr eaLnBrk="1" hangingPunct="1">
              <a:buFont typeface="Wingdings" panose="05000000000000000000" pitchFamily="2" charset="2"/>
              <a:buNone/>
            </a:pPr>
            <a:endParaRPr lang="en-US" altLang="en-US" sz="2400" b="1" dirty="0">
              <a:solidFill>
                <a:srgbClr val="008000"/>
              </a:solidFill>
              <a:latin typeface="Verdana" panose="020B0604030504040204" pitchFamily="34" charset="0"/>
            </a:endParaRPr>
          </a:p>
          <a:p>
            <a:pPr eaLnBrk="1" hangingPunct="1">
              <a:buFont typeface="Wingdings" panose="05000000000000000000" pitchFamily="2" charset="2"/>
              <a:buChar char="Ø"/>
            </a:pPr>
            <a:r>
              <a:rPr lang="en-US" altLang="en-US" sz="2400" b="1" dirty="0">
                <a:solidFill>
                  <a:srgbClr val="008000"/>
                </a:solidFill>
                <a:latin typeface="Verdana" panose="020B0604030504040204" pitchFamily="34" charset="0"/>
              </a:rPr>
              <a:t>  Promotions and Co-Promotions</a:t>
            </a:r>
          </a:p>
          <a:p>
            <a:pPr eaLnBrk="1" hangingPunct="1">
              <a:buFont typeface="Wingdings" panose="05000000000000000000" pitchFamily="2" charset="2"/>
              <a:buNone/>
            </a:pPr>
            <a:endParaRPr lang="en-US" altLang="en-US" sz="2400" b="1" dirty="0">
              <a:solidFill>
                <a:srgbClr val="008000"/>
              </a:solidFill>
              <a:latin typeface="Verdana" panose="020B0604030504040204" pitchFamily="34" charset="0"/>
            </a:endParaRPr>
          </a:p>
          <a:p>
            <a:pPr eaLnBrk="1" hangingPunct="1">
              <a:buFont typeface="Wingdings" panose="05000000000000000000" pitchFamily="2" charset="2"/>
              <a:buChar char="Ø"/>
            </a:pPr>
            <a:r>
              <a:rPr lang="en-US" altLang="en-US" sz="2400" b="1" dirty="0">
                <a:solidFill>
                  <a:srgbClr val="008000"/>
                </a:solidFill>
                <a:latin typeface="Verdana" panose="020B0604030504040204" pitchFamily="34" charset="0"/>
              </a:rPr>
              <a:t>  Sponsorship Opportunities</a:t>
            </a:r>
          </a:p>
          <a:p>
            <a:pPr eaLnBrk="1" hangingPunct="1">
              <a:buFont typeface="Wingdings" panose="05000000000000000000" pitchFamily="2" charset="2"/>
              <a:buNone/>
            </a:pPr>
            <a:endParaRPr lang="en-US" altLang="en-US" sz="2400" b="1" dirty="0">
              <a:solidFill>
                <a:srgbClr val="008000"/>
              </a:solidFill>
              <a:latin typeface="Verdana" panose="020B0604030504040204" pitchFamily="34" charset="0"/>
            </a:endParaRPr>
          </a:p>
          <a:p>
            <a:pPr eaLnBrk="1" hangingPunct="1">
              <a:buFont typeface="Wingdings" panose="05000000000000000000" pitchFamily="2" charset="2"/>
              <a:buChar char="Ø"/>
            </a:pPr>
            <a:r>
              <a:rPr lang="en-US" altLang="en-US" sz="2400" b="1" dirty="0">
                <a:solidFill>
                  <a:srgbClr val="008000"/>
                </a:solidFill>
                <a:latin typeface="Verdana" panose="020B0604030504040204" pitchFamily="34" charset="0"/>
              </a:rPr>
              <a:t>  Merchandising Opportunities</a:t>
            </a:r>
          </a:p>
          <a:p>
            <a:pPr eaLnBrk="1" hangingPunct="1">
              <a:buFont typeface="Wingdings" panose="05000000000000000000" pitchFamily="2" charset="2"/>
              <a:buNone/>
            </a:pPr>
            <a:endParaRPr lang="en-US" altLang="en-US" sz="2400" b="1" dirty="0">
              <a:solidFill>
                <a:srgbClr val="008000"/>
              </a:solidFill>
              <a:latin typeface="Verdana" panose="020B0604030504040204" pitchFamily="34" charset="0"/>
            </a:endParaRPr>
          </a:p>
          <a:p>
            <a:pPr eaLnBrk="1" hangingPunct="1">
              <a:buFont typeface="Wingdings" panose="05000000000000000000" pitchFamily="2" charset="2"/>
              <a:buChar char="Ø"/>
            </a:pPr>
            <a:r>
              <a:rPr lang="en-US" altLang="en-US" sz="2400" b="1" dirty="0">
                <a:solidFill>
                  <a:srgbClr val="008000"/>
                </a:solidFill>
                <a:latin typeface="Verdana" panose="020B0604030504040204" pitchFamily="34" charset="0"/>
              </a:rPr>
              <a:t>  Hospitality</a:t>
            </a:r>
          </a:p>
        </p:txBody>
      </p:sp>
    </p:spTree>
    <p:extLst>
      <p:ext uri="{BB962C8B-B14F-4D97-AF65-F5344CB8AC3E}">
        <p14:creationId xmlns:p14="http://schemas.microsoft.com/office/powerpoint/2010/main" val="2623289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 calcmode="lin" valueType="num">
                                      <p:cBhvr additive="base">
                                        <p:cTn id="7" dur="500" fill="hold"/>
                                        <p:tgtEl>
                                          <p:spTgt spid="1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3">
                                            <p:txEl>
                                              <p:pRg st="0" end="0"/>
                                            </p:txEl>
                                          </p:spTgt>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nodeType="afterEffect">
                                  <p:stCondLst>
                                    <p:cond delay="0"/>
                                  </p:stCondLst>
                                  <p:childTnLst>
                                    <p:set>
                                      <p:cBhvr>
                                        <p:cTn id="11" dur="1" fill="hold">
                                          <p:stCondLst>
                                            <p:cond delay="0"/>
                                          </p:stCondLst>
                                        </p:cTn>
                                        <p:tgtEl>
                                          <p:spTgt spid="13">
                                            <p:txEl>
                                              <p:pRg st="2" end="2"/>
                                            </p:txEl>
                                          </p:spTgt>
                                        </p:tgtEl>
                                        <p:attrNameLst>
                                          <p:attrName>style.visibility</p:attrName>
                                        </p:attrNameLst>
                                      </p:cBhvr>
                                      <p:to>
                                        <p:strVal val="visible"/>
                                      </p:to>
                                    </p:set>
                                    <p:anim calcmode="lin" valueType="num">
                                      <p:cBhvr additive="base">
                                        <p:cTn id="12" dur="500" fill="hold"/>
                                        <p:tgtEl>
                                          <p:spTgt spid="13">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3">
                                            <p:txEl>
                                              <p:pRg st="2" end="2"/>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nodeType="afterEffect">
                                  <p:stCondLst>
                                    <p:cond delay="0"/>
                                  </p:stCondLst>
                                  <p:childTnLst>
                                    <p:set>
                                      <p:cBhvr>
                                        <p:cTn id="16" dur="1" fill="hold">
                                          <p:stCondLst>
                                            <p:cond delay="0"/>
                                          </p:stCondLst>
                                        </p:cTn>
                                        <p:tgtEl>
                                          <p:spTgt spid="13">
                                            <p:txEl>
                                              <p:pRg st="4" end="4"/>
                                            </p:txEl>
                                          </p:spTgt>
                                        </p:tgtEl>
                                        <p:attrNameLst>
                                          <p:attrName>style.visibility</p:attrName>
                                        </p:attrNameLst>
                                      </p:cBhvr>
                                      <p:to>
                                        <p:strVal val="visible"/>
                                      </p:to>
                                    </p:set>
                                    <p:anim calcmode="lin" valueType="num">
                                      <p:cBhvr additive="base">
                                        <p:cTn id="17" dur="500" fill="hold"/>
                                        <p:tgtEl>
                                          <p:spTgt spid="13">
                                            <p:txEl>
                                              <p:pRg st="4" end="4"/>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3">
                                            <p:txEl>
                                              <p:pRg st="4" end="4"/>
                                            </p:txEl>
                                          </p:spTgt>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fill="hold" nodeType="afterEffect">
                                  <p:stCondLst>
                                    <p:cond delay="0"/>
                                  </p:stCondLst>
                                  <p:childTnLst>
                                    <p:set>
                                      <p:cBhvr>
                                        <p:cTn id="21" dur="1" fill="hold">
                                          <p:stCondLst>
                                            <p:cond delay="0"/>
                                          </p:stCondLst>
                                        </p:cTn>
                                        <p:tgtEl>
                                          <p:spTgt spid="13">
                                            <p:txEl>
                                              <p:pRg st="6" end="6"/>
                                            </p:txEl>
                                          </p:spTgt>
                                        </p:tgtEl>
                                        <p:attrNameLst>
                                          <p:attrName>style.visibility</p:attrName>
                                        </p:attrNameLst>
                                      </p:cBhvr>
                                      <p:to>
                                        <p:strVal val="visible"/>
                                      </p:to>
                                    </p:set>
                                    <p:anim calcmode="lin" valueType="num">
                                      <p:cBhvr additive="base">
                                        <p:cTn id="22" dur="500" fill="hold"/>
                                        <p:tgtEl>
                                          <p:spTgt spid="13">
                                            <p:txEl>
                                              <p:pRg st="6" end="6"/>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3">
                                            <p:txEl>
                                              <p:pRg st="6" end="6"/>
                                            </p:txEl>
                                          </p:spTgt>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 presetClass="entr" presetSubtype="8" fill="hold" nodeType="afterEffect">
                                  <p:stCondLst>
                                    <p:cond delay="0"/>
                                  </p:stCondLst>
                                  <p:childTnLst>
                                    <p:set>
                                      <p:cBhvr>
                                        <p:cTn id="26" dur="1" fill="hold">
                                          <p:stCondLst>
                                            <p:cond delay="0"/>
                                          </p:stCondLst>
                                        </p:cTn>
                                        <p:tgtEl>
                                          <p:spTgt spid="13">
                                            <p:txEl>
                                              <p:pRg st="8" end="8"/>
                                            </p:txEl>
                                          </p:spTgt>
                                        </p:tgtEl>
                                        <p:attrNameLst>
                                          <p:attrName>style.visibility</p:attrName>
                                        </p:attrNameLst>
                                      </p:cBhvr>
                                      <p:to>
                                        <p:strVal val="visible"/>
                                      </p:to>
                                    </p:set>
                                    <p:anim calcmode="lin" valueType="num">
                                      <p:cBhvr additive="base">
                                        <p:cTn id="27" dur="500" fill="hold"/>
                                        <p:tgtEl>
                                          <p:spTgt spid="13">
                                            <p:txEl>
                                              <p:pRg st="8" end="8"/>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0" y="1149981"/>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69145" y="1436308"/>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Rectangle 8">
            <a:extLst>
              <a:ext uri="{FF2B5EF4-FFF2-40B4-BE49-F238E27FC236}">
                <a16:creationId xmlns:a16="http://schemas.microsoft.com/office/drawing/2014/main" id="{3985EAE6-BFA6-766D-A032-077E4DCB399E}"/>
              </a:ext>
            </a:extLst>
          </p:cNvPr>
          <p:cNvSpPr/>
          <p:nvPr/>
        </p:nvSpPr>
        <p:spPr>
          <a:xfrm>
            <a:off x="32096" y="26371"/>
            <a:ext cx="837049" cy="79616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54950" y="283789"/>
            <a:ext cx="966228"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05E43288-C9C0-B2CA-0970-EB4E627B30CA}"/>
              </a:ext>
            </a:extLst>
          </p:cNvPr>
          <p:cNvSpPr txBox="1"/>
          <p:nvPr/>
        </p:nvSpPr>
        <p:spPr>
          <a:xfrm>
            <a:off x="-66791" y="26371"/>
            <a:ext cx="1034822"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Chapter</a:t>
            </a:r>
            <a:endParaRPr lang="en-US" sz="2800" b="1" dirty="0">
              <a:solidFill>
                <a:schemeClr val="bg1"/>
              </a:solidFill>
              <a:latin typeface="Times New Roman" panose="02020603050405020304" pitchFamily="18" charset="0"/>
              <a:cs typeface="Times New Roman" panose="02020603050405020304" pitchFamily="18" charset="0"/>
            </a:endParaRPr>
          </a:p>
        </p:txBody>
      </p:sp>
      <p:pic>
        <p:nvPicPr>
          <p:cNvPr id="14" name="Picture 13">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044545" y="26371"/>
            <a:ext cx="2147455" cy="1026328"/>
          </a:xfrm>
          <a:prstGeom prst="rect">
            <a:avLst/>
          </a:prstGeom>
        </p:spPr>
      </p:pic>
      <p:pic>
        <p:nvPicPr>
          <p:cNvPr id="15"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571018" y="6063853"/>
            <a:ext cx="1591720" cy="706138"/>
          </a:xfrm>
          <a:prstGeom prst="rect">
            <a:avLst/>
          </a:prstGeom>
        </p:spPr>
      </p:pic>
      <p:sp>
        <p:nvSpPr>
          <p:cNvPr id="12" name="Rectangle 18">
            <a:extLst>
              <a:ext uri="{FF2B5EF4-FFF2-40B4-BE49-F238E27FC236}">
                <a16:creationId xmlns:a16="http://schemas.microsoft.com/office/drawing/2014/main" id="{B3C763D4-F6E9-4DB9-8BEC-4461FF92B3CF}"/>
              </a:ext>
            </a:extLst>
          </p:cNvPr>
          <p:cNvSpPr>
            <a:spLocks noChangeArrowheads="1"/>
          </p:cNvSpPr>
          <p:nvPr/>
        </p:nvSpPr>
        <p:spPr bwMode="auto">
          <a:xfrm>
            <a:off x="3274907" y="280156"/>
            <a:ext cx="4462762" cy="707886"/>
          </a:xfrm>
          <a:prstGeom prst="rect">
            <a:avLst/>
          </a:prstGeom>
          <a:noFill/>
          <a:ln>
            <a:noFill/>
          </a:ln>
        </p:spPr>
        <p:txBody>
          <a:bodyPr wrap="square" rtlCol="0">
            <a:spAutoFit/>
          </a:bodyPr>
          <a:lstStyle/>
          <a:p>
            <a:pPr algn="ctr"/>
            <a:r>
              <a:rPr lang="en-US" altLang="en-US" sz="4000" dirty="0">
                <a:solidFill>
                  <a:schemeClr val="bg1"/>
                </a:solidFill>
                <a:latin typeface="Aharoni" panose="02010803020104030203" pitchFamily="2" charset="-79"/>
                <a:cs typeface="Aharoni" panose="02010803020104030203" pitchFamily="2" charset="-79"/>
              </a:rPr>
              <a:t>Branding </a:t>
            </a:r>
          </a:p>
        </p:txBody>
      </p:sp>
      <p:sp>
        <p:nvSpPr>
          <p:cNvPr id="13" name="Rectangle 21">
            <a:extLst>
              <a:ext uri="{FF2B5EF4-FFF2-40B4-BE49-F238E27FC236}">
                <a16:creationId xmlns:a16="http://schemas.microsoft.com/office/drawing/2014/main" id="{D5503249-E2A4-4F05-8305-83DBA2F145B7}"/>
              </a:ext>
            </a:extLst>
          </p:cNvPr>
          <p:cNvSpPr>
            <a:spLocks noChangeArrowheads="1"/>
          </p:cNvSpPr>
          <p:nvPr/>
        </p:nvSpPr>
        <p:spPr bwMode="auto">
          <a:xfrm>
            <a:off x="1132230" y="2118363"/>
            <a:ext cx="8610600" cy="1569660"/>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buFont typeface="Wingdings" panose="05000000000000000000" pitchFamily="2" charset="2"/>
              <a:buNone/>
            </a:pPr>
            <a:r>
              <a:rPr lang="en-US" altLang="en-US" sz="2400" b="1" dirty="0">
                <a:latin typeface="Verdana" panose="020B0604030504040204" pitchFamily="34" charset="0"/>
              </a:rPr>
              <a:t>Re-establishing brand position and strengthening the brand is a critical component for maintaining a strong brand</a:t>
            </a:r>
          </a:p>
          <a:p>
            <a:pPr algn="ctr" eaLnBrk="1" hangingPunct="1">
              <a:buFont typeface="Wingdings" panose="05000000000000000000" pitchFamily="2" charset="2"/>
              <a:buNone/>
            </a:pPr>
            <a:endParaRPr lang="en-US" altLang="en-US" sz="2400" b="1" dirty="0">
              <a:solidFill>
                <a:srgbClr val="C00000"/>
              </a:solidFill>
              <a:latin typeface="Verdana" panose="020B0604030504040204" pitchFamily="34" charset="0"/>
            </a:endParaRPr>
          </a:p>
        </p:txBody>
      </p:sp>
      <p:pic>
        <p:nvPicPr>
          <p:cNvPr id="16" name="Picture 2">
            <a:extLst>
              <a:ext uri="{FF2B5EF4-FFF2-40B4-BE49-F238E27FC236}">
                <a16:creationId xmlns:a16="http://schemas.microsoft.com/office/drawing/2014/main" id="{224BE79B-0212-4BA8-891D-8719A1E36C8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87247" y="4273064"/>
            <a:ext cx="4109546" cy="1345606"/>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1937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diamond(in)">
                                      <p:cBhvr>
                                        <p:cTn id="7" dur="1000"/>
                                        <p:tgtEl>
                                          <p:spTgt spid="13"/>
                                        </p:tgtEl>
                                      </p:cBhvr>
                                    </p:animEffect>
                                  </p:childTnLst>
                                </p:cTn>
                              </p:par>
                            </p:childTnLst>
                          </p:cTn>
                        </p:par>
                        <p:par>
                          <p:cTn id="8" fill="hold">
                            <p:stCondLst>
                              <p:cond delay="1000"/>
                            </p:stCondLst>
                            <p:childTnLst>
                              <p:par>
                                <p:cTn id="9" presetID="9" presetClass="entr" presetSubtype="0" fill="hold"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dissolve">
                                      <p:cBhvr>
                                        <p:cTn id="11"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083" y="1363817"/>
            <a:ext cx="11541402" cy="4896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2097" y="26371"/>
            <a:ext cx="879792" cy="7868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418" y="69802"/>
            <a:ext cx="1034822" cy="307777"/>
          </a:xfrm>
          <a:prstGeom prst="rect">
            <a:avLst/>
          </a:prstGeom>
          <a:noFill/>
        </p:spPr>
        <p:txBody>
          <a:bodyPr wrap="square" rtlCol="0">
            <a:spAutoFit/>
          </a:bodyPr>
          <a:lstStyle/>
          <a:p>
            <a:pPr algn="ctr"/>
            <a:r>
              <a:rPr lang="en-US" sz="1400" b="1" dirty="0">
                <a:solidFill>
                  <a:schemeClr val="bg1"/>
                </a:solidFill>
                <a:latin typeface="Times New Roman" panose="02020603050405020304" pitchFamily="18" charset="0"/>
                <a:cs typeface="Times New Roman" panose="02020603050405020304" pitchFamily="18" charset="0"/>
              </a:rPr>
              <a:t>Chapter</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6933" y="295422"/>
            <a:ext cx="824955"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6</a:t>
            </a:r>
            <a:endParaRPr lang="en-US" sz="10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10232434" y="103782"/>
            <a:ext cx="1889457" cy="8918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94907" y="6260123"/>
            <a:ext cx="1867832" cy="509868"/>
          </a:xfrm>
          <a:prstGeom prst="rect">
            <a:avLst/>
          </a:prstGeom>
        </p:spPr>
      </p:pic>
      <p:sp>
        <p:nvSpPr>
          <p:cNvPr id="12" name="Rectangle 18">
            <a:extLst>
              <a:ext uri="{FF2B5EF4-FFF2-40B4-BE49-F238E27FC236}">
                <a16:creationId xmlns:a16="http://schemas.microsoft.com/office/drawing/2014/main" id="{3B1BDC1D-AFDB-4949-AD0E-2DDCD63784C6}"/>
              </a:ext>
            </a:extLst>
          </p:cNvPr>
          <p:cNvSpPr>
            <a:spLocks noChangeArrowheads="1"/>
          </p:cNvSpPr>
          <p:nvPr/>
        </p:nvSpPr>
        <p:spPr bwMode="auto">
          <a:xfrm>
            <a:off x="4321431" y="498334"/>
            <a:ext cx="2074607" cy="547842"/>
          </a:xfrm>
          <a:prstGeom prst="rect">
            <a:avLst/>
          </a:prstGeom>
          <a:noFill/>
          <a:ln>
            <a:noFill/>
          </a:ln>
        </p:spPr>
        <p:txBody>
          <a:bodyPr vert="horz" wrap="square" lIns="91440" tIns="45720" rIns="91440" bIns="45720" rtlCol="0" anchor="ctr">
            <a:spAutoFit/>
          </a:bodyPr>
          <a:lstStyle/>
          <a:p>
            <a:pPr algn="ctr">
              <a:lnSpc>
                <a:spcPct val="90000"/>
              </a:lnSpc>
              <a:spcBef>
                <a:spcPct val="0"/>
              </a:spcBef>
            </a:pPr>
            <a:r>
              <a:rPr lang="en-US" altLang="en-US" sz="3200" dirty="0">
                <a:solidFill>
                  <a:schemeClr val="bg1"/>
                </a:solidFill>
                <a:latin typeface="Aharoni" panose="02010803020104030203" pitchFamily="2" charset="-79"/>
                <a:ea typeface="ＭＳ Ｐゴシック" panose="020B0600070205080204" pitchFamily="34" charset="-128"/>
                <a:cs typeface="Aharoni" panose="02010803020104030203" pitchFamily="2" charset="-79"/>
              </a:rPr>
              <a:t>Branding </a:t>
            </a:r>
          </a:p>
        </p:txBody>
      </p:sp>
      <p:sp>
        <p:nvSpPr>
          <p:cNvPr id="14" name="Rectangle 13">
            <a:extLst>
              <a:ext uri="{FF2B5EF4-FFF2-40B4-BE49-F238E27FC236}">
                <a16:creationId xmlns:a16="http://schemas.microsoft.com/office/drawing/2014/main" id="{5BDA8E37-D18F-4B3B-8DC8-BF2EA7507140}"/>
              </a:ext>
            </a:extLst>
          </p:cNvPr>
          <p:cNvSpPr>
            <a:spLocks noChangeArrowheads="1"/>
          </p:cNvSpPr>
          <p:nvPr/>
        </p:nvSpPr>
        <p:spPr bwMode="auto">
          <a:xfrm>
            <a:off x="1476704" y="2027852"/>
            <a:ext cx="8991600" cy="253915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2400" b="1" dirty="0">
                <a:solidFill>
                  <a:srgbClr val="2D2DB9"/>
                </a:solidFill>
                <a:latin typeface="Verdana" panose="020B0604030504040204" pitchFamily="34" charset="0"/>
              </a:rPr>
              <a:t>Re-branding requires careful planning and exceptional attention to detail</a:t>
            </a:r>
          </a:p>
          <a:p>
            <a:pPr eaLnBrk="1" hangingPunct="1"/>
            <a:endParaRPr lang="en-US" altLang="en-US" sz="1100" b="1" dirty="0">
              <a:latin typeface="Verdana" panose="020B0604030504040204" pitchFamily="34" charset="0"/>
            </a:endParaRPr>
          </a:p>
          <a:p>
            <a:pPr eaLnBrk="1" hangingPunct="1"/>
            <a:r>
              <a:rPr lang="en-US" altLang="en-US" sz="2000" b="1" dirty="0">
                <a:latin typeface="Verdana" panose="020B0604030504040204" pitchFamily="34" charset="0"/>
              </a:rPr>
              <a:t>According to the Charlotte Observer, Charlotte’s rebranding effort cost the franchise nearly $3 million but has resulted in an immediate uptick in sales, with an increase of 59% in new ticket sales and a significant boost in sponsorship and merchandise sales</a:t>
            </a:r>
            <a:r>
              <a:rPr lang="en-US" altLang="en-US" sz="1600" b="1" dirty="0"/>
              <a:t> </a:t>
            </a:r>
          </a:p>
        </p:txBody>
      </p:sp>
      <p:pic>
        <p:nvPicPr>
          <p:cNvPr id="15" name="Picture 14" descr="horns">
            <a:extLst>
              <a:ext uri="{FF2B5EF4-FFF2-40B4-BE49-F238E27FC236}">
                <a16:creationId xmlns:a16="http://schemas.microsoft.com/office/drawing/2014/main" id="{6134C945-8902-4CAD-B279-7BC80E5736A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28800" y="4724400"/>
            <a:ext cx="15240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descr="horns2">
            <a:extLst>
              <a:ext uri="{FF2B5EF4-FFF2-40B4-BE49-F238E27FC236}">
                <a16:creationId xmlns:a16="http://schemas.microsoft.com/office/drawing/2014/main" id="{59B87CC2-8C3F-4A8D-82AF-5CBA6F5C43D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81401" y="4724401"/>
            <a:ext cx="1444625"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16" descr="horns3">
            <a:extLst>
              <a:ext uri="{FF2B5EF4-FFF2-40B4-BE49-F238E27FC236}">
                <a16:creationId xmlns:a16="http://schemas.microsoft.com/office/drawing/2014/main" id="{5CD76AD6-AF34-4FA1-B36E-504C4FD1239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334000" y="4876801"/>
            <a:ext cx="1062038" cy="134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17" descr="horns4">
            <a:extLst>
              <a:ext uri="{FF2B5EF4-FFF2-40B4-BE49-F238E27FC236}">
                <a16:creationId xmlns:a16="http://schemas.microsoft.com/office/drawing/2014/main" id="{571CEEC6-A9B2-4B4B-9572-15829ECD054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705600" y="4953001"/>
            <a:ext cx="1600200" cy="110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18" descr="horn5">
            <a:extLst>
              <a:ext uri="{FF2B5EF4-FFF2-40B4-BE49-F238E27FC236}">
                <a16:creationId xmlns:a16="http://schemas.microsoft.com/office/drawing/2014/main" id="{446F4B56-3F39-48E1-9E49-53141AF8BF6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10601" y="4800600"/>
            <a:ext cx="1724025"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3494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autoUpdateAnimBg="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a:stretch>
            <a:fillRect/>
          </a:stretch>
        </p:blipFill>
        <p:spPr>
          <a:xfrm>
            <a:off x="9576180" y="6168740"/>
            <a:ext cx="2279266" cy="384052"/>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4"/>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6815690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1617</TotalTime>
  <Words>1543</Words>
  <Application>Microsoft Office PowerPoint</Application>
  <PresentationFormat>Widescreen</PresentationFormat>
  <Paragraphs>337</Paragraphs>
  <Slides>43</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43</vt:i4>
      </vt:variant>
    </vt:vector>
  </HeadingPairs>
  <TitlesOfParts>
    <vt:vector size="52" baseType="lpstr">
      <vt:lpstr>Aharoni</vt:lpstr>
      <vt:lpstr>Arial</vt:lpstr>
      <vt:lpstr>Calibri</vt:lpstr>
      <vt:lpstr>Calibri Light</vt:lpstr>
      <vt:lpstr>Times New Roman</vt:lpstr>
      <vt:lpstr>Verdana</vt:lpstr>
      <vt:lpstr>Wingdings</vt:lpstr>
      <vt:lpstr>Wingdings 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hp</cp:lastModifiedBy>
  <cp:revision>136</cp:revision>
  <dcterms:created xsi:type="dcterms:W3CDTF">2023-04-29T09:08:23Z</dcterms:created>
  <dcterms:modified xsi:type="dcterms:W3CDTF">2023-10-22T08:23:32Z</dcterms:modified>
</cp:coreProperties>
</file>