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1" r:id="rId4"/>
    <p:sldId id="260" r:id="rId5"/>
    <p:sldId id="262" r:id="rId6"/>
    <p:sldId id="263" r:id="rId7"/>
    <p:sldId id="264" r:id="rId8"/>
    <p:sldId id="266" r:id="rId9"/>
    <p:sldId id="265" r:id="rId10"/>
    <p:sldId id="267" r:id="rId11"/>
    <p:sldId id="268" r:id="rId12"/>
    <p:sldId id="270" r:id="rId13"/>
    <p:sldId id="287" r:id="rId14"/>
    <p:sldId id="288" r:id="rId15"/>
    <p:sldId id="290" r:id="rId16"/>
    <p:sldId id="269" r:id="rId17"/>
    <p:sldId id="289" r:id="rId18"/>
    <p:sldId id="271" r:id="rId19"/>
    <p:sldId id="284" r:id="rId20"/>
    <p:sldId id="272" r:id="rId21"/>
    <p:sldId id="285" r:id="rId22"/>
    <p:sldId id="292" r:id="rId23"/>
    <p:sldId id="29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4" d="100"/>
          <a:sy n="74"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4/23/2022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4/23/2022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4/23/2022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jpe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994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6194739" y="3454705"/>
            <a:ext cx="5997262" cy="1034667"/>
          </a:xfrm>
          <a:prstGeom prst="rect">
            <a:avLst/>
          </a:prstGeom>
        </p:spPr>
      </p:pic>
      <p:sp>
        <p:nvSpPr>
          <p:cNvPr id="16" name="TextBox 15"/>
          <p:cNvSpPr txBox="1"/>
          <p:nvPr/>
        </p:nvSpPr>
        <p:spPr>
          <a:xfrm>
            <a:off x="5415506" y="3330094"/>
            <a:ext cx="7555728" cy="1200329"/>
          </a:xfrm>
          <a:prstGeom prst="rect">
            <a:avLst/>
          </a:prstGeom>
          <a:noFill/>
        </p:spPr>
        <p:txBody>
          <a:bodyPr wrap="square" rtlCol="0">
            <a:spAutoFit/>
          </a:bodyPr>
          <a:lstStyle/>
          <a:p>
            <a:pPr algn="ctr"/>
            <a:r>
              <a:rPr lang="en-US" sz="3600" b="1" dirty="0" smtClean="0">
                <a:solidFill>
                  <a:srgbClr val="FFC000"/>
                </a:solidFill>
              </a:rPr>
              <a:t>Spanning Tree Concepts and Implementation </a:t>
            </a:r>
            <a:endParaRPr lang="en-US" sz="3600" b="1" dirty="0">
              <a:solidFill>
                <a:srgbClr val="FFC000"/>
              </a:solidFill>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938992"/>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4</a:t>
            </a:r>
            <a:endParaRPr lang="en-US" sz="2800" dirty="0"/>
          </a:p>
          <a:p>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Tree(IEEE802.1D) Concepts</a:t>
            </a:r>
            <a:endParaRPr lang="en-US" sz="3200" b="1" dirty="0">
              <a:solidFill>
                <a:srgbClr val="FFC000"/>
              </a:solidFill>
            </a:endParaRPr>
          </a:p>
        </p:txBody>
      </p:sp>
      <p:sp>
        <p:nvSpPr>
          <p:cNvPr id="12" name="Rectangle 11"/>
          <p:cNvSpPr/>
          <p:nvPr/>
        </p:nvSpPr>
        <p:spPr>
          <a:xfrm>
            <a:off x="1565587" y="1640978"/>
            <a:ext cx="8162088" cy="1323439"/>
          </a:xfrm>
          <a:prstGeom prst="rect">
            <a:avLst/>
          </a:prstGeom>
        </p:spPr>
        <p:txBody>
          <a:bodyPr wrap="square">
            <a:spAutoFit/>
          </a:bodyPr>
          <a:lstStyle/>
          <a:p>
            <a:r>
              <a:rPr lang="en-US" sz="2000" dirty="0" smtClean="0">
                <a:solidFill>
                  <a:srgbClr val="444444"/>
                </a:solidFill>
                <a:latin typeface="Times New Roman" panose="02020603050405020304" pitchFamily="18" charset="0"/>
                <a:cs typeface="Times New Roman" panose="02020603050405020304" pitchFamily="18" charset="0"/>
              </a:rPr>
              <a:t>The </a:t>
            </a:r>
            <a:r>
              <a:rPr lang="en-US" sz="2000" dirty="0">
                <a:solidFill>
                  <a:srgbClr val="444444"/>
                </a:solidFill>
                <a:latin typeface="Times New Roman" panose="02020603050405020304" pitchFamily="18" charset="0"/>
                <a:cs typeface="Times New Roman" panose="02020603050405020304" pitchFamily="18" charset="0"/>
              </a:rPr>
              <a:t>access switches have redundant paths if the path on DS1 fails. Normally, users located on AS1 use the path shown in blue, however, if this path fails as shown by the red X, the frames would take the new path which is through DS2 as shown by the green arrow.</a:t>
            </a:r>
            <a:endParaRPr lang="ar-EG" sz="2000" dirty="0">
              <a:latin typeface="Times New Roman" panose="02020603050405020304" pitchFamily="18" charset="0"/>
              <a:cs typeface="Times New Roman" panose="02020603050405020304" pitchFamily="18" charset="0"/>
            </a:endParaRPr>
          </a:p>
        </p:txBody>
      </p:sp>
      <p:sp>
        <p:nvSpPr>
          <p:cNvPr id="13" name="Rectangle 3"/>
          <p:cNvSpPr>
            <a:spLocks noChangeArrowheads="1"/>
          </p:cNvSpPr>
          <p:nvPr/>
        </p:nvSpPr>
        <p:spPr bwMode="auto">
          <a:xfrm>
            <a:off x="1565587" y="2914706"/>
            <a:ext cx="4576528" cy="15388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lang="ar-EG" altLang="ar-EG" sz="2000" dirty="0">
                <a:solidFill>
                  <a:srgbClr val="444444"/>
                </a:solidFill>
                <a:latin typeface="Times New Roman" panose="02020603050405020304" pitchFamily="18" charset="0"/>
                <a:cs typeface="Times New Roman" panose="02020603050405020304" pitchFamily="18" charset="0"/>
              </a:rPr>
              <a:t>This is the essence of redundancy, to keep users connected even if there is a major failure on the network by taking an alternative path to the destination</a:t>
            </a:r>
            <a:r>
              <a:rPr lang="ar-EG" altLang="ar-EG" sz="2400" dirty="0">
                <a:solidFill>
                  <a:srgbClr val="444444"/>
                </a:solidFill>
                <a:latin typeface="Times New Roman" panose="02020603050405020304" pitchFamily="18" charset="0"/>
                <a:cs typeface="Times New Roman" panose="02020603050405020304" pitchFamily="18" charset="0"/>
              </a:rPr>
              <a:t>.</a:t>
            </a:r>
          </a:p>
        </p:txBody>
      </p:sp>
      <p:pic>
        <p:nvPicPr>
          <p:cNvPr id="1028" name="Picture 4" descr="https://s8182.pcdn.co/wp-content/uploads/2014/07/070214_1816_STPPartI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02699" y="2837420"/>
            <a:ext cx="5619590" cy="25399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pic>
        <p:nvPicPr>
          <p:cNvPr id="24578" name="Picture 2" descr="https://s8182.pcdn.co/wp-content/uploads/2014/07/070214_1816_STPPartI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62952" y="1838275"/>
            <a:ext cx="9968958" cy="331843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223752" y="1603974"/>
            <a:ext cx="9251324" cy="1384995"/>
          </a:xfrm>
          <a:prstGeom prst="rect">
            <a:avLst/>
          </a:prstGeom>
        </p:spPr>
        <p:txBody>
          <a:bodyPr wrap="square">
            <a:spAutoFit/>
          </a:bodyPr>
          <a:lstStyle/>
          <a:p>
            <a:pPr fontAlgn="base"/>
            <a:r>
              <a:rPr lang="en-US" sz="2400" b="1" dirty="0">
                <a:solidFill>
                  <a:srgbClr val="FF0000"/>
                </a:solidFill>
                <a:latin typeface="Times New Roman" panose="02020603050405020304" pitchFamily="18" charset="0"/>
                <a:cs typeface="Times New Roman" panose="02020603050405020304" pitchFamily="18" charset="0"/>
              </a:rPr>
              <a:t>Layer 2 loops</a:t>
            </a:r>
            <a:r>
              <a:rPr lang="en-US" sz="2000" dirty="0">
                <a:solidFill>
                  <a:srgbClr val="444444"/>
                </a:solidFill>
                <a:latin typeface="Times New Roman" panose="02020603050405020304" pitchFamily="18" charset="0"/>
                <a:cs typeface="Times New Roman" panose="02020603050405020304" pitchFamily="18" charset="0"/>
              </a:rPr>
              <a:t/>
            </a:r>
            <a:br>
              <a:rPr lang="en-US" sz="2000" dirty="0">
                <a:solidFill>
                  <a:srgbClr val="444444"/>
                </a:solidFill>
                <a:latin typeface="Times New Roman" panose="02020603050405020304" pitchFamily="18" charset="0"/>
                <a:cs typeface="Times New Roman" panose="02020603050405020304" pitchFamily="18" charset="0"/>
              </a:rPr>
            </a:br>
            <a:endParaRPr lang="en-US" sz="2000" dirty="0">
              <a:solidFill>
                <a:srgbClr val="444444"/>
              </a:solidFill>
              <a:latin typeface="Times New Roman" panose="02020603050405020304" pitchFamily="18" charset="0"/>
              <a:cs typeface="Times New Roman" panose="02020603050405020304" pitchFamily="18" charset="0"/>
            </a:endParaRPr>
          </a:p>
          <a:p>
            <a:pPr marL="342900" indent="-342900" fontAlgn="base">
              <a:buFont typeface="Wingdings" panose="05000000000000000000" pitchFamily="2" charset="2"/>
              <a:buChar char="q"/>
            </a:pPr>
            <a:r>
              <a:rPr lang="en-US" sz="2000" dirty="0">
                <a:solidFill>
                  <a:srgbClr val="444444"/>
                </a:solidFill>
                <a:latin typeface="Times New Roman" panose="02020603050405020304" pitchFamily="18" charset="0"/>
                <a:cs typeface="Times New Roman" panose="02020603050405020304" pitchFamily="18" charset="0"/>
              </a:rPr>
              <a:t>In as much as redundancy is a good thing in hierarchical switched networks, there is a very high possibility of loops. Take the scenario shown below.</a:t>
            </a:r>
          </a:p>
        </p:txBody>
      </p:sp>
    </p:spTree>
    <p:extLst>
      <p:ext uri="{BB962C8B-B14F-4D97-AF65-F5344CB8AC3E}">
        <p14:creationId xmlns:p14="http://schemas.microsoft.com/office/powerpoint/2010/main" val="38102844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sp>
        <p:nvSpPr>
          <p:cNvPr id="9" name="Rectangle 8"/>
          <p:cNvSpPr/>
          <p:nvPr/>
        </p:nvSpPr>
        <p:spPr>
          <a:xfrm>
            <a:off x="1691081" y="1509152"/>
            <a:ext cx="10163270" cy="4678204"/>
          </a:xfrm>
          <a:prstGeom prst="rect">
            <a:avLst/>
          </a:prstGeom>
        </p:spPr>
        <p:txBody>
          <a:bodyPr wrap="square">
            <a:spAutoFit/>
          </a:bodyPr>
          <a:lstStyle/>
          <a:p>
            <a:pPr fontAlgn="base"/>
            <a:endParaRPr lang="en-US" dirty="0" smtClean="0">
              <a:solidFill>
                <a:srgbClr val="444444"/>
              </a:solidFill>
              <a:latin typeface="Ubuntu"/>
            </a:endParaRPr>
          </a:p>
          <a:p>
            <a:pPr marL="342900" indent="-342900" fontAlgn="base">
              <a:buFont typeface="Wingdings" panose="05000000000000000000" pitchFamily="2" charset="2"/>
              <a:buChar char="q"/>
            </a:pPr>
            <a:r>
              <a:rPr lang="en-US" sz="2000" dirty="0">
                <a:solidFill>
                  <a:srgbClr val="444444"/>
                </a:solidFill>
                <a:latin typeface="Times New Roman" panose="02020603050405020304" pitchFamily="18" charset="0"/>
                <a:cs typeface="Times New Roman" panose="02020603050405020304" pitchFamily="18" charset="0"/>
              </a:rPr>
              <a:t>In this scenario, PC 1 wants to communicate with the node connected to DS2, the DS1 will receive the MAC address and the port for PC 1 and update its MAC table, it will then flood out this message out of all ports except the port it received the message on, which in this case is port fa0/1 and fa0/2. When DS2 receives the message, from fa0/1 first as shown by the purple arrow, it will update its MAC table with PC 1’s MAC and then broadcast the message out all ports except fa0/1 from which it received the message</a:t>
            </a:r>
            <a:r>
              <a:rPr lang="en-US" sz="2000" dirty="0" smtClean="0">
                <a:solidFill>
                  <a:srgbClr val="444444"/>
                </a:solidFill>
                <a:latin typeface="Times New Roman" panose="02020603050405020304" pitchFamily="18" charset="0"/>
                <a:cs typeface="Times New Roman" panose="02020603050405020304" pitchFamily="18" charset="0"/>
              </a:rPr>
              <a:t>.</a:t>
            </a:r>
          </a:p>
          <a:p>
            <a:pPr fontAlgn="base"/>
            <a:endParaRPr lang="en-US" sz="2000" dirty="0" smtClean="0">
              <a:solidFill>
                <a:srgbClr val="444444"/>
              </a:solidFill>
              <a:latin typeface="Times New Roman" panose="02020603050405020304" pitchFamily="18" charset="0"/>
              <a:cs typeface="Times New Roman" panose="02020603050405020304" pitchFamily="18" charset="0"/>
            </a:endParaRPr>
          </a:p>
          <a:p>
            <a:pPr marL="342900" indent="-342900" fontAlgn="base">
              <a:buFont typeface="Wingdings" panose="05000000000000000000" pitchFamily="2" charset="2"/>
              <a:buChar char="q"/>
            </a:pPr>
            <a:r>
              <a:rPr lang="en-US" sz="2000" dirty="0" smtClean="0">
                <a:solidFill>
                  <a:srgbClr val="444444"/>
                </a:solidFill>
                <a:latin typeface="Times New Roman" panose="02020603050405020304" pitchFamily="18" charset="0"/>
                <a:cs typeface="Times New Roman" panose="02020603050405020304" pitchFamily="18" charset="0"/>
              </a:rPr>
              <a:t>When </a:t>
            </a:r>
            <a:r>
              <a:rPr lang="en-US" sz="2000" dirty="0">
                <a:solidFill>
                  <a:srgbClr val="444444"/>
                </a:solidFill>
                <a:latin typeface="Times New Roman" panose="02020603050405020304" pitchFamily="18" charset="0"/>
                <a:cs typeface="Times New Roman" panose="02020603050405020304" pitchFamily="18" charset="0"/>
              </a:rPr>
              <a:t>DS 1 receives this message, it will “think” that PC 1 is directly connected to DS2 and thus it will update its MAC address table </a:t>
            </a:r>
            <a:r>
              <a:rPr lang="en-US" sz="2000" dirty="0" smtClean="0">
                <a:solidFill>
                  <a:srgbClr val="444444"/>
                </a:solidFill>
                <a:latin typeface="Times New Roman" panose="02020603050405020304" pitchFamily="18" charset="0"/>
                <a:cs typeface="Times New Roman" panose="02020603050405020304" pitchFamily="18" charset="0"/>
              </a:rPr>
              <a:t>again. The </a:t>
            </a:r>
            <a:r>
              <a:rPr lang="en-US" sz="2000" dirty="0">
                <a:solidFill>
                  <a:srgbClr val="444444"/>
                </a:solidFill>
                <a:latin typeface="Times New Roman" panose="02020603050405020304" pitchFamily="18" charset="0"/>
                <a:cs typeface="Times New Roman" panose="02020603050405020304" pitchFamily="18" charset="0"/>
              </a:rPr>
              <a:t>effect of this is that broadcast frames will go round the two switches, and since frames do not have the TTL field like packets, there will be a </a:t>
            </a:r>
            <a:r>
              <a:rPr lang="en-US" sz="2000" dirty="0" smtClean="0">
                <a:solidFill>
                  <a:srgbClr val="444444"/>
                </a:solidFill>
                <a:latin typeface="Times New Roman" panose="02020603050405020304" pitchFamily="18" charset="0"/>
                <a:cs typeface="Times New Roman" panose="02020603050405020304" pitchFamily="18" charset="0"/>
              </a:rPr>
              <a:t>loop. This </a:t>
            </a:r>
            <a:r>
              <a:rPr lang="en-US" sz="2000" dirty="0">
                <a:solidFill>
                  <a:srgbClr val="444444"/>
                </a:solidFill>
                <a:latin typeface="Times New Roman" panose="02020603050405020304" pitchFamily="18" charset="0"/>
                <a:cs typeface="Times New Roman" panose="02020603050405020304" pitchFamily="18" charset="0"/>
              </a:rPr>
              <a:t>can be a major disaster in a large network, and the loop may make the switch to behave like a HUB, since its MAC address table would eventually be filled up resulting in only broadcast traffic.</a:t>
            </a:r>
          </a:p>
          <a:p>
            <a:pPr marL="342900" indent="-342900" fontAlgn="base">
              <a:buFont typeface="Wingdings" panose="05000000000000000000" pitchFamily="2" charset="2"/>
              <a:buChar char="q"/>
            </a:pPr>
            <a:endParaRPr lang="en-US" sz="2000" dirty="0">
              <a:solidFill>
                <a:srgbClr val="44444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21597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sp>
        <p:nvSpPr>
          <p:cNvPr id="7" name="Rectangle 6"/>
          <p:cNvSpPr/>
          <p:nvPr/>
        </p:nvSpPr>
        <p:spPr>
          <a:xfrm>
            <a:off x="1874165" y="1458481"/>
            <a:ext cx="8877837" cy="3231654"/>
          </a:xfrm>
          <a:prstGeom prst="rect">
            <a:avLst/>
          </a:prstGeom>
        </p:spPr>
        <p:txBody>
          <a:bodyPr wrap="square">
            <a:spAutoFit/>
          </a:bodyPr>
          <a:lstStyle/>
          <a:p>
            <a:pPr fontAlgn="base"/>
            <a:r>
              <a:rPr lang="en-US" sz="2400" b="1" dirty="0">
                <a:solidFill>
                  <a:srgbClr val="FF0000"/>
                </a:solidFill>
                <a:latin typeface="Times New Roman" panose="02020603050405020304" pitchFamily="18" charset="0"/>
                <a:cs typeface="Times New Roman" panose="02020603050405020304" pitchFamily="18" charset="0"/>
              </a:rPr>
              <a:t>Broadcast Storms</a:t>
            </a:r>
            <a:r>
              <a:rPr lang="en-US" sz="2000" dirty="0">
                <a:solidFill>
                  <a:srgbClr val="444444"/>
                </a:solidFill>
                <a:latin typeface="Times New Roman" panose="02020603050405020304" pitchFamily="18" charset="0"/>
                <a:cs typeface="Times New Roman" panose="02020603050405020304" pitchFamily="18" charset="0"/>
              </a:rPr>
              <a:t/>
            </a:r>
            <a:br>
              <a:rPr lang="en-US" sz="2000" dirty="0">
                <a:solidFill>
                  <a:srgbClr val="444444"/>
                </a:solidFill>
                <a:latin typeface="Times New Roman" panose="02020603050405020304" pitchFamily="18" charset="0"/>
                <a:cs typeface="Times New Roman" panose="02020603050405020304" pitchFamily="18" charset="0"/>
              </a:rPr>
            </a:br>
            <a:endParaRPr lang="en-US" sz="2000" dirty="0">
              <a:solidFill>
                <a:srgbClr val="444444"/>
              </a:solidFill>
              <a:latin typeface="Times New Roman" panose="02020603050405020304" pitchFamily="18" charset="0"/>
              <a:cs typeface="Times New Roman" panose="02020603050405020304" pitchFamily="18" charset="0"/>
            </a:endParaRPr>
          </a:p>
          <a:p>
            <a:pPr fontAlgn="base"/>
            <a:r>
              <a:rPr lang="en-US" sz="2000" dirty="0">
                <a:solidFill>
                  <a:srgbClr val="444444"/>
                </a:solidFill>
                <a:latin typeface="Times New Roman" panose="02020603050405020304" pitchFamily="18" charset="0"/>
                <a:cs typeface="Times New Roman" panose="02020603050405020304" pitchFamily="18" charset="0"/>
              </a:rPr>
              <a:t>The scenario shown above is a good example of a broadcast storm. It can be defined as a situation where there is so much broadcast traffic on a switch as a result of a layer 2 loop. This results in the consumption of all available bandwidth on the switch as eventually data cannot be forwarded by the switch.</a:t>
            </a:r>
          </a:p>
          <a:p>
            <a:pPr fontAlgn="base"/>
            <a:r>
              <a:rPr lang="en-US" sz="2000" dirty="0">
                <a:solidFill>
                  <a:srgbClr val="444444"/>
                </a:solidFill>
                <a:latin typeface="Times New Roman" panose="02020603050405020304" pitchFamily="18" charset="0"/>
                <a:cs typeface="Times New Roman" panose="02020603050405020304" pitchFamily="18" charset="0"/>
              </a:rPr>
              <a:t>Broadcast storms are caused by a loop in the network. A loop at layer 2 cannot be stopped since frames do not have a field that tells them that a frame has aged out. This is a major concern. We need backup paths in our LANs in case of failure and at the same time, we need to prevent loops.</a:t>
            </a:r>
          </a:p>
        </p:txBody>
      </p:sp>
    </p:spTree>
    <p:extLst>
      <p:ext uri="{BB962C8B-B14F-4D97-AF65-F5344CB8AC3E}">
        <p14:creationId xmlns:p14="http://schemas.microsoft.com/office/powerpoint/2010/main" val="27115747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sp>
        <p:nvSpPr>
          <p:cNvPr id="7" name="Rectangle 6"/>
          <p:cNvSpPr/>
          <p:nvPr/>
        </p:nvSpPr>
        <p:spPr>
          <a:xfrm>
            <a:off x="1858507" y="1633570"/>
            <a:ext cx="9655206" cy="2985433"/>
          </a:xfrm>
          <a:prstGeom prst="rect">
            <a:avLst/>
          </a:prstGeom>
        </p:spPr>
        <p:txBody>
          <a:bodyPr wrap="square">
            <a:spAutoFit/>
          </a:bodyPr>
          <a:lstStyle/>
          <a:p>
            <a:pPr fontAlgn="base"/>
            <a:r>
              <a:rPr lang="en-US" sz="2400" b="1" dirty="0">
                <a:solidFill>
                  <a:srgbClr val="FF0000"/>
                </a:solidFill>
                <a:latin typeface="Times New Roman" panose="02020603050405020304" pitchFamily="18" charset="0"/>
                <a:cs typeface="Times New Roman" panose="02020603050405020304" pitchFamily="18" charset="0"/>
              </a:rPr>
              <a:t>Spanning Tree Protocol (STP</a:t>
            </a:r>
            <a:r>
              <a:rPr lang="en-US" sz="2400" b="1" dirty="0" smtClean="0">
                <a:solidFill>
                  <a:srgbClr val="FF0000"/>
                </a:solidFill>
                <a:latin typeface="Times New Roman" panose="02020603050405020304" pitchFamily="18" charset="0"/>
                <a:cs typeface="Times New Roman" panose="02020603050405020304" pitchFamily="18" charset="0"/>
              </a:rPr>
              <a:t>)</a:t>
            </a:r>
          </a:p>
          <a:p>
            <a:pPr fontAlgn="base"/>
            <a:endParaRPr lang="en-US" sz="2400" b="1" dirty="0">
              <a:solidFill>
                <a:srgbClr val="FF0000"/>
              </a:solidFill>
              <a:latin typeface="Times New Roman" panose="02020603050405020304" pitchFamily="18" charset="0"/>
              <a:cs typeface="Times New Roman" panose="02020603050405020304" pitchFamily="18" charset="0"/>
            </a:endParaRPr>
          </a:p>
          <a:p>
            <a:pPr marL="342900" indent="-342900" fontAlgn="base">
              <a:buFont typeface="Wingdings" panose="05000000000000000000" pitchFamily="2" charset="2"/>
              <a:buChar char="q"/>
            </a:pPr>
            <a:r>
              <a:rPr lang="en-US" sz="2000" dirty="0">
                <a:solidFill>
                  <a:srgbClr val="444444"/>
                </a:solidFill>
                <a:latin typeface="Times New Roman" panose="02020603050405020304" pitchFamily="18" charset="0"/>
                <a:cs typeface="Times New Roman" panose="02020603050405020304" pitchFamily="18" charset="0"/>
              </a:rPr>
              <a:t>Our networks need redundancy to protect the network in case a point fails, however, when redundancy is implemented, the likelihood of layer 2 loops increases. The spanning tree protocol, is a solution to the problem of loops in a switched </a:t>
            </a:r>
            <a:r>
              <a:rPr lang="en-US" sz="2000" dirty="0" smtClean="0">
                <a:solidFill>
                  <a:srgbClr val="444444"/>
                </a:solidFill>
                <a:latin typeface="Times New Roman" panose="02020603050405020304" pitchFamily="18" charset="0"/>
                <a:cs typeface="Times New Roman" panose="02020603050405020304" pitchFamily="18" charset="0"/>
              </a:rPr>
              <a:t>network. The </a:t>
            </a:r>
            <a:r>
              <a:rPr lang="en-US" sz="2000" dirty="0">
                <a:solidFill>
                  <a:srgbClr val="444444"/>
                </a:solidFill>
                <a:latin typeface="Times New Roman" panose="02020603050405020304" pitchFamily="18" charset="0"/>
                <a:cs typeface="Times New Roman" panose="02020603050405020304" pitchFamily="18" charset="0"/>
              </a:rPr>
              <a:t>Spanning Tree Protocol, works by blocking alternative paths to a networks and only allowing one path to be used. When the main path is disabled, STP reactivates the redundant paths and traffic continues to flow.</a:t>
            </a:r>
          </a:p>
          <a:p>
            <a:pPr fontAlgn="base"/>
            <a:r>
              <a:rPr lang="en-US" sz="2000" dirty="0" smtClean="0">
                <a:solidFill>
                  <a:srgbClr val="444444"/>
                </a:solidFill>
                <a:latin typeface="Times New Roman" panose="02020603050405020304" pitchFamily="18" charset="0"/>
                <a:cs typeface="Times New Roman" panose="02020603050405020304" pitchFamily="18" charset="0"/>
              </a:rPr>
              <a:t>   Consider </a:t>
            </a:r>
            <a:r>
              <a:rPr lang="en-US" sz="2000" dirty="0">
                <a:solidFill>
                  <a:srgbClr val="444444"/>
                </a:solidFill>
                <a:latin typeface="Times New Roman" panose="02020603050405020304" pitchFamily="18" charset="0"/>
                <a:cs typeface="Times New Roman" panose="02020603050405020304" pitchFamily="18" charset="0"/>
              </a:rPr>
              <a:t>the topology shown below:</a:t>
            </a:r>
          </a:p>
        </p:txBody>
      </p:sp>
    </p:spTree>
    <p:extLst>
      <p:ext uri="{BB962C8B-B14F-4D97-AF65-F5344CB8AC3E}">
        <p14:creationId xmlns:p14="http://schemas.microsoft.com/office/powerpoint/2010/main" val="40695786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pic>
        <p:nvPicPr>
          <p:cNvPr id="21506" name="Picture 2" descr="https://s8182.pcdn.co/wp-content/uploads/2014/07/070214_1816_STPPartI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81451" y="1846123"/>
            <a:ext cx="8291224" cy="3592865"/>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748880" y="1784032"/>
            <a:ext cx="4379673" cy="3286457"/>
          </a:xfrm>
          <a:prstGeom prst="rect">
            <a:avLst/>
          </a:prstGeom>
        </p:spPr>
        <p:txBody>
          <a:bodyPr wrap="square">
            <a:spAutoFit/>
          </a:bodyPr>
          <a:lstStyle/>
          <a:p>
            <a:pPr fontAlgn="base"/>
            <a:r>
              <a:rPr lang="en-US" sz="2000" dirty="0">
                <a:solidFill>
                  <a:srgbClr val="444444"/>
                </a:solidFill>
                <a:latin typeface="Times New Roman" panose="02020603050405020304" pitchFamily="18" charset="0"/>
                <a:cs typeface="Times New Roman" panose="02020603050405020304" pitchFamily="18" charset="0"/>
              </a:rPr>
              <a:t>In this scenario, the path taken by AS1 and AS2, would be through fa0/1 to reach the router and fa0/2 to reach users connected to DS2. It would block the path between CORE 1 and DS2.</a:t>
            </a:r>
          </a:p>
          <a:p>
            <a:pPr fontAlgn="base"/>
            <a:r>
              <a:rPr lang="en-US" sz="2000" dirty="0">
                <a:solidFill>
                  <a:srgbClr val="444444"/>
                </a:solidFill>
                <a:latin typeface="Times New Roman" panose="02020603050405020304" pitchFamily="18" charset="0"/>
                <a:cs typeface="Times New Roman" panose="02020603050405020304" pitchFamily="18" charset="0"/>
              </a:rPr>
              <a:t>This would prevent a loop, if the link from DS 1 to Core 1 failed, STP on DS 1 would open up the blocked link – DS 2 to CORE 1, so as to recover from the erroneous link.</a:t>
            </a:r>
          </a:p>
        </p:txBody>
      </p:sp>
    </p:spTree>
    <p:extLst>
      <p:ext uri="{BB962C8B-B14F-4D97-AF65-F5344CB8AC3E}">
        <p14:creationId xmlns:p14="http://schemas.microsoft.com/office/powerpoint/2010/main" val="16492819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sp>
        <p:nvSpPr>
          <p:cNvPr id="7" name="Rectangle 6"/>
          <p:cNvSpPr/>
          <p:nvPr/>
        </p:nvSpPr>
        <p:spPr>
          <a:xfrm>
            <a:off x="1623616" y="1555956"/>
            <a:ext cx="10449059" cy="4093428"/>
          </a:xfrm>
          <a:prstGeom prst="rect">
            <a:avLst/>
          </a:prstGeom>
        </p:spPr>
        <p:txBody>
          <a:bodyPr wrap="square">
            <a:spAutoFit/>
          </a:bodyPr>
          <a:lstStyle/>
          <a:p>
            <a:pPr marL="342900" indent="-342900" fontAlgn="base">
              <a:buFont typeface="Wingdings" panose="05000000000000000000" pitchFamily="2" charset="2"/>
              <a:buChar char="q"/>
            </a:pPr>
            <a:r>
              <a:rPr lang="en-US" sz="2000" b="1" dirty="0">
                <a:solidFill>
                  <a:srgbClr val="FF0000"/>
                </a:solidFill>
                <a:latin typeface="Times New Roman" panose="02020603050405020304" pitchFamily="18" charset="0"/>
                <a:cs typeface="Times New Roman" panose="02020603050405020304" pitchFamily="18" charset="0"/>
              </a:rPr>
              <a:t>Spanning Tree Algorithm</a:t>
            </a:r>
            <a:br>
              <a:rPr lang="en-US" sz="2000" b="1" dirty="0">
                <a:solidFill>
                  <a:srgbClr val="FF0000"/>
                </a:solidFill>
                <a:latin typeface="Times New Roman" panose="02020603050405020304" pitchFamily="18" charset="0"/>
                <a:cs typeface="Times New Roman" panose="02020603050405020304" pitchFamily="18" charset="0"/>
              </a:rPr>
            </a:br>
            <a:endParaRPr lang="en-US" sz="2000" b="1" dirty="0">
              <a:solidFill>
                <a:srgbClr val="FF0000"/>
              </a:solidFill>
              <a:latin typeface="Times New Roman" panose="02020603050405020304" pitchFamily="18" charset="0"/>
              <a:cs typeface="Times New Roman" panose="02020603050405020304" pitchFamily="18" charset="0"/>
            </a:endParaRPr>
          </a:p>
          <a:p>
            <a:pPr fontAlgn="base"/>
            <a:r>
              <a:rPr lang="en-US" sz="2000" dirty="0">
                <a:solidFill>
                  <a:srgbClr val="444444"/>
                </a:solidFill>
                <a:latin typeface="Times New Roman" panose="02020603050405020304" pitchFamily="18" charset="0"/>
                <a:cs typeface="Times New Roman" panose="02020603050405020304" pitchFamily="18" charset="0"/>
              </a:rPr>
              <a:t>The Spanning tree algorithm, is what STP uses to activate backup paths in the event of failure almost instantaneously. Similarly to algorithms used by routing protocols, the STA calculates the best paths in a LAN network and blocks alternative paths</a:t>
            </a:r>
            <a:r>
              <a:rPr lang="en-US" sz="2000" dirty="0" smtClean="0">
                <a:solidFill>
                  <a:srgbClr val="444444"/>
                </a:solidFill>
                <a:latin typeface="Times New Roman" panose="02020603050405020304" pitchFamily="18" charset="0"/>
                <a:cs typeface="Times New Roman" panose="02020603050405020304" pitchFamily="18" charset="0"/>
              </a:rPr>
              <a:t>.</a:t>
            </a:r>
          </a:p>
          <a:p>
            <a:pPr fontAlgn="base"/>
            <a:endParaRPr lang="en-US" sz="2000" dirty="0">
              <a:solidFill>
                <a:srgbClr val="444444"/>
              </a:solidFill>
              <a:latin typeface="Times New Roman" panose="02020603050405020304" pitchFamily="18" charset="0"/>
              <a:cs typeface="Times New Roman" panose="02020603050405020304" pitchFamily="18" charset="0"/>
            </a:endParaRPr>
          </a:p>
          <a:p>
            <a:pPr marL="342900" indent="-342900" fontAlgn="base">
              <a:buFont typeface="Wingdings" panose="05000000000000000000" pitchFamily="2" charset="2"/>
              <a:buChar char="q"/>
            </a:pPr>
            <a:r>
              <a:rPr lang="en-US" sz="2000" b="1" dirty="0">
                <a:solidFill>
                  <a:srgbClr val="FF0000"/>
                </a:solidFill>
                <a:latin typeface="Times New Roman" panose="02020603050405020304" pitchFamily="18" charset="0"/>
                <a:cs typeface="Times New Roman" panose="02020603050405020304" pitchFamily="18" charset="0"/>
              </a:rPr>
              <a:t>The root bridge</a:t>
            </a:r>
            <a:br>
              <a:rPr lang="en-US" sz="2000" b="1" dirty="0">
                <a:solidFill>
                  <a:srgbClr val="FF0000"/>
                </a:solidFill>
                <a:latin typeface="Times New Roman" panose="02020603050405020304" pitchFamily="18" charset="0"/>
                <a:cs typeface="Times New Roman" panose="02020603050405020304" pitchFamily="18" charset="0"/>
              </a:rPr>
            </a:br>
            <a:r>
              <a:rPr lang="en-US" sz="2000" dirty="0" smtClean="0">
                <a:solidFill>
                  <a:srgbClr val="444444"/>
                </a:solidFill>
                <a:latin typeface="Times New Roman" panose="02020603050405020304" pitchFamily="18" charset="0"/>
                <a:cs typeface="Times New Roman" panose="02020603050405020304" pitchFamily="18" charset="0"/>
              </a:rPr>
              <a:t>In </a:t>
            </a:r>
            <a:r>
              <a:rPr lang="en-US" sz="2000" dirty="0">
                <a:solidFill>
                  <a:srgbClr val="444444"/>
                </a:solidFill>
                <a:latin typeface="Times New Roman" panose="02020603050405020304" pitchFamily="18" charset="0"/>
                <a:cs typeface="Times New Roman" panose="02020603050405020304" pitchFamily="18" charset="0"/>
              </a:rPr>
              <a:t>a LAN network, Spanning Tree Algorithm elects a switch to be used as a central point in all the calculations, this is called the root bridge. This switch is ultimately responsible for the proper STP operation.</a:t>
            </a:r>
          </a:p>
          <a:p>
            <a:pPr fontAlgn="base"/>
            <a:r>
              <a:rPr lang="en-US" sz="2000" dirty="0" smtClean="0">
                <a:solidFill>
                  <a:srgbClr val="444444"/>
                </a:solidFill>
                <a:latin typeface="Times New Roman" panose="02020603050405020304" pitchFamily="18" charset="0"/>
                <a:cs typeface="Times New Roman" panose="02020603050405020304" pitchFamily="18" charset="0"/>
              </a:rPr>
              <a:t>Root ports</a:t>
            </a:r>
            <a:br>
              <a:rPr lang="en-US" sz="2000" dirty="0" smtClean="0">
                <a:solidFill>
                  <a:srgbClr val="444444"/>
                </a:solidFill>
                <a:latin typeface="Times New Roman" panose="02020603050405020304" pitchFamily="18" charset="0"/>
                <a:cs typeface="Times New Roman" panose="02020603050405020304" pitchFamily="18" charset="0"/>
              </a:rPr>
            </a:br>
            <a:endParaRPr lang="en-US" sz="2000" dirty="0">
              <a:solidFill>
                <a:srgbClr val="444444"/>
              </a:solidFill>
              <a:latin typeface="Times New Roman" panose="02020603050405020304" pitchFamily="18" charset="0"/>
              <a:cs typeface="Times New Roman" panose="02020603050405020304" pitchFamily="18" charset="0"/>
            </a:endParaRPr>
          </a:p>
          <a:p>
            <a:pPr marL="342900" indent="-342900" fontAlgn="base">
              <a:buFont typeface="Wingdings" panose="05000000000000000000" pitchFamily="2" charset="2"/>
              <a:buChar char="q"/>
            </a:pPr>
            <a:endParaRPr lang="en-US" sz="2000" dirty="0">
              <a:solidFill>
                <a:srgbClr val="44444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79387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1858507" y="49803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sp>
        <p:nvSpPr>
          <p:cNvPr id="7" name="Rectangle 6"/>
          <p:cNvSpPr/>
          <p:nvPr/>
        </p:nvSpPr>
        <p:spPr>
          <a:xfrm>
            <a:off x="1874165" y="1414620"/>
            <a:ext cx="10147612" cy="4062651"/>
          </a:xfrm>
          <a:prstGeom prst="rect">
            <a:avLst/>
          </a:prstGeom>
        </p:spPr>
        <p:txBody>
          <a:bodyPr wrap="square">
            <a:spAutoFit/>
          </a:bodyPr>
          <a:lstStyle/>
          <a:p>
            <a:pPr marL="342900" indent="-342900" fontAlgn="base">
              <a:buFont typeface="Wingdings" panose="05000000000000000000" pitchFamily="2" charset="2"/>
              <a:buChar char="q"/>
            </a:pPr>
            <a:r>
              <a:rPr lang="en-US" sz="2000" b="1" dirty="0">
                <a:solidFill>
                  <a:srgbClr val="FF0000"/>
                </a:solidFill>
                <a:latin typeface="Times New Roman" panose="02020603050405020304" pitchFamily="18" charset="0"/>
                <a:cs typeface="Times New Roman" panose="02020603050405020304" pitchFamily="18" charset="0"/>
              </a:rPr>
              <a:t>Root ports</a:t>
            </a:r>
            <a:endParaRPr lang="en-US" sz="2000" b="1" dirty="0" smtClean="0">
              <a:solidFill>
                <a:srgbClr val="FF0000"/>
              </a:solidFill>
              <a:latin typeface="Times New Roman" panose="02020603050405020304" pitchFamily="18" charset="0"/>
              <a:cs typeface="Times New Roman" panose="02020603050405020304" pitchFamily="18" charset="0"/>
            </a:endParaRPr>
          </a:p>
          <a:p>
            <a:pPr fontAlgn="base"/>
            <a:r>
              <a:rPr lang="en-US" sz="2000" dirty="0" smtClean="0">
                <a:solidFill>
                  <a:srgbClr val="444444"/>
                </a:solidFill>
                <a:latin typeface="Times New Roman" panose="02020603050405020304" pitchFamily="18" charset="0"/>
                <a:cs typeface="Times New Roman" panose="02020603050405020304" pitchFamily="18" charset="0"/>
              </a:rPr>
              <a:t>The </a:t>
            </a:r>
            <a:r>
              <a:rPr lang="en-US" sz="2000" dirty="0">
                <a:solidFill>
                  <a:srgbClr val="444444"/>
                </a:solidFill>
                <a:latin typeface="Times New Roman" panose="02020603050405020304" pitchFamily="18" charset="0"/>
                <a:cs typeface="Times New Roman" panose="02020603050405020304" pitchFamily="18" charset="0"/>
              </a:rPr>
              <a:t>ports that are primarily used for forwarding frames in STP are the root ports. All the ports connecting to the root bridge on neighboring switches are root ports. When STP is fully converged, these ports will always be in forwarding state unless there is a failure</a:t>
            </a:r>
            <a:r>
              <a:rPr lang="en-US" sz="2000" dirty="0" smtClean="0">
                <a:solidFill>
                  <a:srgbClr val="444444"/>
                </a:solidFill>
                <a:latin typeface="Times New Roman" panose="02020603050405020304" pitchFamily="18" charset="0"/>
                <a:cs typeface="Times New Roman" panose="02020603050405020304" pitchFamily="18" charset="0"/>
              </a:rPr>
              <a:t>.</a:t>
            </a:r>
          </a:p>
          <a:p>
            <a:pPr fontAlgn="base"/>
            <a:endParaRPr lang="en-US" dirty="0">
              <a:solidFill>
                <a:srgbClr val="444444"/>
              </a:solidFill>
              <a:latin typeface="Times New Roman" panose="02020603050405020304" pitchFamily="18" charset="0"/>
              <a:cs typeface="Times New Roman" panose="02020603050405020304" pitchFamily="18" charset="0"/>
            </a:endParaRPr>
          </a:p>
          <a:p>
            <a:pPr marL="285750" indent="-285750" fontAlgn="base">
              <a:buFont typeface="Wingdings" panose="05000000000000000000" pitchFamily="2" charset="2"/>
              <a:buChar char="q"/>
            </a:pPr>
            <a:r>
              <a:rPr lang="en-US" sz="2000" b="1" dirty="0">
                <a:solidFill>
                  <a:srgbClr val="FF0000"/>
                </a:solidFill>
                <a:latin typeface="Times New Roman" panose="02020603050405020304" pitchFamily="18" charset="0"/>
                <a:cs typeface="Times New Roman" panose="02020603050405020304" pitchFamily="18" charset="0"/>
              </a:rPr>
              <a:t>Designated </a:t>
            </a:r>
            <a:r>
              <a:rPr lang="en-US" sz="2000" b="1" dirty="0" smtClean="0">
                <a:solidFill>
                  <a:srgbClr val="FF0000"/>
                </a:solidFill>
                <a:latin typeface="Times New Roman" panose="02020603050405020304" pitchFamily="18" charset="0"/>
                <a:cs typeface="Times New Roman" panose="02020603050405020304" pitchFamily="18" charset="0"/>
              </a:rPr>
              <a:t>ports</a:t>
            </a:r>
            <a:endParaRPr lang="en-US" sz="2000" b="1" dirty="0">
              <a:solidFill>
                <a:srgbClr val="FF0000"/>
              </a:solidFill>
              <a:latin typeface="Times New Roman" panose="02020603050405020304" pitchFamily="18" charset="0"/>
              <a:cs typeface="Times New Roman" panose="02020603050405020304" pitchFamily="18" charset="0"/>
            </a:endParaRPr>
          </a:p>
          <a:p>
            <a:pPr fontAlgn="base"/>
            <a:r>
              <a:rPr lang="en-US" sz="2000" dirty="0">
                <a:solidFill>
                  <a:srgbClr val="444444"/>
                </a:solidFill>
                <a:latin typeface="Times New Roman" panose="02020603050405020304" pitchFamily="18" charset="0"/>
                <a:cs typeface="Times New Roman" panose="02020603050405020304" pitchFamily="18" charset="0"/>
              </a:rPr>
              <a:t>The ports on the root bridges as well as one port on other links that are not directly connected to the root bridge are designated ports. In STP, these ports also forward frames</a:t>
            </a:r>
            <a:r>
              <a:rPr lang="en-US" sz="2000" dirty="0" smtClean="0">
                <a:solidFill>
                  <a:srgbClr val="444444"/>
                </a:solidFill>
                <a:latin typeface="Times New Roman" panose="02020603050405020304" pitchFamily="18" charset="0"/>
                <a:cs typeface="Times New Roman" panose="02020603050405020304" pitchFamily="18" charset="0"/>
              </a:rPr>
              <a:t>.</a:t>
            </a:r>
          </a:p>
          <a:p>
            <a:pPr fontAlgn="base"/>
            <a:endParaRPr lang="en-US" sz="2000" dirty="0">
              <a:solidFill>
                <a:srgbClr val="444444"/>
              </a:solidFill>
              <a:latin typeface="Times New Roman" panose="02020603050405020304" pitchFamily="18" charset="0"/>
              <a:cs typeface="Times New Roman" panose="02020603050405020304" pitchFamily="18" charset="0"/>
            </a:endParaRPr>
          </a:p>
          <a:p>
            <a:pPr marL="342900" indent="-342900" fontAlgn="base">
              <a:buFont typeface="Wingdings" panose="05000000000000000000" pitchFamily="2" charset="2"/>
              <a:buChar char="q"/>
            </a:pPr>
            <a:r>
              <a:rPr lang="en-US" sz="2000" b="1" dirty="0">
                <a:solidFill>
                  <a:srgbClr val="FF0000"/>
                </a:solidFill>
                <a:latin typeface="Times New Roman" panose="02020603050405020304" pitchFamily="18" charset="0"/>
                <a:cs typeface="Times New Roman" panose="02020603050405020304" pitchFamily="18" charset="0"/>
              </a:rPr>
              <a:t>Non – designated </a:t>
            </a:r>
            <a:r>
              <a:rPr lang="en-US" sz="2000" b="1" dirty="0" smtClean="0">
                <a:solidFill>
                  <a:srgbClr val="FF0000"/>
                </a:solidFill>
                <a:latin typeface="Times New Roman" panose="02020603050405020304" pitchFamily="18" charset="0"/>
                <a:cs typeface="Times New Roman" panose="02020603050405020304" pitchFamily="18" charset="0"/>
              </a:rPr>
              <a:t>ports</a:t>
            </a:r>
            <a:endParaRPr lang="en-US" sz="2000" dirty="0">
              <a:solidFill>
                <a:srgbClr val="444444"/>
              </a:solidFill>
              <a:latin typeface="Times New Roman" panose="02020603050405020304" pitchFamily="18" charset="0"/>
              <a:cs typeface="Times New Roman" panose="02020603050405020304" pitchFamily="18" charset="0"/>
            </a:endParaRPr>
          </a:p>
          <a:p>
            <a:pPr fontAlgn="base"/>
            <a:r>
              <a:rPr lang="en-US" sz="2000" dirty="0">
                <a:solidFill>
                  <a:srgbClr val="444444"/>
                </a:solidFill>
                <a:latin typeface="Times New Roman" panose="02020603050405020304" pitchFamily="18" charset="0"/>
                <a:cs typeface="Times New Roman" panose="02020603050405020304" pitchFamily="18" charset="0"/>
              </a:rPr>
              <a:t>When STP is fully converged, some ports will be blocked, these are the redundant ports. In STP, these ports are the non-designated ports and they can only become active in case of a failure.</a:t>
            </a:r>
          </a:p>
          <a:p>
            <a:pPr fontAlgn="base"/>
            <a:endParaRPr lang="en-US" sz="2000" dirty="0">
              <a:solidFill>
                <a:srgbClr val="44444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481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pic>
        <p:nvPicPr>
          <p:cNvPr id="18434" name="Picture 2" descr="https://s8182.pcdn.co/wp-content/uploads/2014/07/070214_1816_STPPartI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67619" y="2504965"/>
            <a:ext cx="5578264" cy="240939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875122" y="1275927"/>
            <a:ext cx="8329498" cy="769441"/>
          </a:xfrm>
          <a:prstGeom prst="rect">
            <a:avLst/>
          </a:prstGeom>
        </p:spPr>
        <p:txBody>
          <a:bodyPr wrap="square">
            <a:spAutoFit/>
          </a:bodyPr>
          <a:lstStyle/>
          <a:p>
            <a:pPr fontAlgn="base"/>
            <a:r>
              <a:rPr lang="en-US" sz="2200" dirty="0">
                <a:solidFill>
                  <a:srgbClr val="444444"/>
                </a:solidFill>
                <a:latin typeface="Times New Roman" panose="02020603050405020304" pitchFamily="18" charset="0"/>
                <a:cs typeface="Times New Roman" panose="02020603050405020304" pitchFamily="18" charset="0"/>
              </a:rPr>
              <a:t>In the topology shown below, all these ports are shown.</a:t>
            </a:r>
          </a:p>
          <a:p>
            <a:pPr fontAlgn="base"/>
            <a:r>
              <a:rPr lang="en-US" sz="2200" dirty="0">
                <a:solidFill>
                  <a:srgbClr val="444444"/>
                </a:solidFill>
                <a:latin typeface="Times New Roman" panose="02020603050405020304" pitchFamily="18" charset="0"/>
                <a:cs typeface="Times New Roman" panose="02020603050405020304" pitchFamily="18" charset="0"/>
              </a:rPr>
              <a:t>NOTE: there is always one designated port per link.</a:t>
            </a:r>
          </a:p>
        </p:txBody>
      </p:sp>
      <p:sp>
        <p:nvSpPr>
          <p:cNvPr id="9" name="Rectangle 8"/>
          <p:cNvSpPr/>
          <p:nvPr/>
        </p:nvSpPr>
        <p:spPr>
          <a:xfrm>
            <a:off x="357406" y="2150111"/>
            <a:ext cx="6017636" cy="3477875"/>
          </a:xfrm>
          <a:prstGeom prst="rect">
            <a:avLst/>
          </a:prstGeom>
        </p:spPr>
        <p:txBody>
          <a:bodyPr wrap="square">
            <a:spAutoFit/>
          </a:bodyPr>
          <a:lstStyle/>
          <a:p>
            <a:pPr fontAlgn="base"/>
            <a:r>
              <a:rPr lang="en-US" sz="2200" b="1" dirty="0">
                <a:solidFill>
                  <a:srgbClr val="FF0000"/>
                </a:solidFill>
                <a:latin typeface="Times New Roman" panose="02020603050405020304" pitchFamily="18" charset="0"/>
                <a:cs typeface="Times New Roman" panose="02020603050405020304" pitchFamily="18" charset="0"/>
              </a:rPr>
              <a:t>In this scenario, </a:t>
            </a:r>
            <a:r>
              <a:rPr lang="en-US" sz="2200" dirty="0">
                <a:solidFill>
                  <a:srgbClr val="444444"/>
                </a:solidFill>
                <a:latin typeface="Times New Roman" panose="02020603050405020304" pitchFamily="18" charset="0"/>
                <a:cs typeface="Times New Roman" panose="02020603050405020304" pitchFamily="18" charset="0"/>
              </a:rPr>
              <a:t>CORE 1, is the root bridge, therefore all its ports will be designated as shown by the letter D</a:t>
            </a:r>
            <a:r>
              <a:rPr lang="en-US" sz="2200" dirty="0" smtClean="0">
                <a:solidFill>
                  <a:srgbClr val="444444"/>
                </a:solidFill>
                <a:latin typeface="Times New Roman" panose="02020603050405020304" pitchFamily="18" charset="0"/>
                <a:cs typeface="Times New Roman" panose="02020603050405020304" pitchFamily="18" charset="0"/>
              </a:rPr>
              <a:t>.</a:t>
            </a:r>
            <a:endParaRPr lang="en-US" sz="2200" dirty="0">
              <a:solidFill>
                <a:srgbClr val="444444"/>
              </a:solidFill>
              <a:latin typeface="Times New Roman" panose="02020603050405020304" pitchFamily="18" charset="0"/>
              <a:cs typeface="Times New Roman" panose="02020603050405020304" pitchFamily="18" charset="0"/>
            </a:endParaRPr>
          </a:p>
          <a:p>
            <a:pPr fontAlgn="base"/>
            <a:r>
              <a:rPr lang="en-US" sz="2200" dirty="0">
                <a:solidFill>
                  <a:srgbClr val="444444"/>
                </a:solidFill>
                <a:latin typeface="Times New Roman" panose="02020603050405020304" pitchFamily="18" charset="0"/>
                <a:cs typeface="Times New Roman" panose="02020603050405020304" pitchFamily="18" charset="0"/>
              </a:rPr>
              <a:t>All the ports that lead to the root bridge, shown by R are root ports.</a:t>
            </a:r>
          </a:p>
          <a:p>
            <a:pPr fontAlgn="base"/>
            <a:r>
              <a:rPr lang="en-US" sz="2200" b="1" dirty="0">
                <a:solidFill>
                  <a:srgbClr val="FF0000"/>
                </a:solidFill>
                <a:latin typeface="Times New Roman" panose="02020603050405020304" pitchFamily="18" charset="0"/>
                <a:cs typeface="Times New Roman" panose="02020603050405020304" pitchFamily="18" charset="0"/>
              </a:rPr>
              <a:t>On the link between DS </a:t>
            </a:r>
            <a:r>
              <a:rPr lang="en-US" sz="2200" dirty="0">
                <a:solidFill>
                  <a:srgbClr val="444444"/>
                </a:solidFill>
                <a:latin typeface="Times New Roman" panose="02020603050405020304" pitchFamily="18" charset="0"/>
                <a:cs typeface="Times New Roman" panose="02020603050405020304" pitchFamily="18" charset="0"/>
              </a:rPr>
              <a:t>1 and DS 2, there is one designated port and one blocked path. The blocked path is shown by B.</a:t>
            </a:r>
          </a:p>
          <a:p>
            <a:pPr fontAlgn="base"/>
            <a:r>
              <a:rPr lang="en-US" sz="2200" b="1" dirty="0">
                <a:solidFill>
                  <a:srgbClr val="FF0000"/>
                </a:solidFill>
                <a:latin typeface="Times New Roman" panose="02020603050405020304" pitchFamily="18" charset="0"/>
                <a:cs typeface="Times New Roman" panose="02020603050405020304" pitchFamily="18" charset="0"/>
              </a:rPr>
              <a:t>The reason that the port </a:t>
            </a:r>
            <a:r>
              <a:rPr lang="en-US" sz="2200" dirty="0">
                <a:solidFill>
                  <a:srgbClr val="444444"/>
                </a:solidFill>
                <a:latin typeface="Times New Roman" panose="02020603050405020304" pitchFamily="18" charset="0"/>
                <a:cs typeface="Times New Roman" panose="02020603050405020304" pitchFamily="18" charset="0"/>
              </a:rPr>
              <a:t>on DS 1 is blocked and not designated will be discussed later.</a:t>
            </a:r>
          </a:p>
        </p:txBody>
      </p:sp>
    </p:spTree>
    <p:extLst>
      <p:ext uri="{BB962C8B-B14F-4D97-AF65-F5344CB8AC3E}">
        <p14:creationId xmlns:p14="http://schemas.microsoft.com/office/powerpoint/2010/main" val="28864648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pic>
        <p:nvPicPr>
          <p:cNvPr id="17410" name="Picture 2" descr="https://s8182.pcdn.co/wp-content/uploads/2014/07/070214_1816_STPPartI5.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37709" y="2807140"/>
            <a:ext cx="2743354" cy="2107216"/>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2299665" y="1341671"/>
            <a:ext cx="2246962" cy="461665"/>
          </a:xfrm>
          <a:prstGeom prst="rect">
            <a:avLst/>
          </a:prstGeom>
        </p:spPr>
        <p:txBody>
          <a:bodyPr wrap="none">
            <a:spAutoFit/>
          </a:bodyPr>
          <a:lstStyle/>
          <a:p>
            <a:pPr fontAlgn="base"/>
            <a:r>
              <a:rPr lang="en-US" sz="2400" b="1" dirty="0">
                <a:solidFill>
                  <a:srgbClr val="FF0000"/>
                </a:solidFill>
                <a:latin typeface="Times New Roman" panose="02020603050405020304" pitchFamily="18" charset="0"/>
                <a:cs typeface="Times New Roman" panose="02020603050405020304" pitchFamily="18" charset="0"/>
              </a:rPr>
              <a:t>The root bridge</a:t>
            </a:r>
          </a:p>
        </p:txBody>
      </p:sp>
      <p:sp>
        <p:nvSpPr>
          <p:cNvPr id="14" name="Rectangle 13"/>
          <p:cNvSpPr/>
          <p:nvPr/>
        </p:nvSpPr>
        <p:spPr>
          <a:xfrm>
            <a:off x="1597041" y="1925152"/>
            <a:ext cx="7145918" cy="3477875"/>
          </a:xfrm>
          <a:prstGeom prst="rect">
            <a:avLst/>
          </a:prstGeom>
        </p:spPr>
        <p:txBody>
          <a:bodyPr wrap="square">
            <a:spAutoFit/>
          </a:bodyPr>
          <a:lstStyle/>
          <a:p>
            <a:pPr marL="342900" indent="-342900" fontAlgn="base">
              <a:buFont typeface="Wingdings" panose="05000000000000000000" pitchFamily="2" charset="2"/>
              <a:buChar char="v"/>
            </a:pPr>
            <a:r>
              <a:rPr lang="en-US" sz="2200" dirty="0" smtClean="0">
                <a:latin typeface="Times New Roman" panose="02020603050405020304" pitchFamily="18" charset="0"/>
                <a:cs typeface="Times New Roman" panose="02020603050405020304" pitchFamily="18" charset="0"/>
              </a:rPr>
              <a:t>As mentioned before, the root bridge is the central point in STP and the main reference for calculations. The root bridge may be any switch on the network that wins an election process.</a:t>
            </a:r>
          </a:p>
          <a:p>
            <a:pPr marL="342900" indent="-342900" fontAlgn="base">
              <a:buFont typeface="Wingdings" panose="05000000000000000000" pitchFamily="2" charset="2"/>
              <a:buChar char="v"/>
            </a:pPr>
            <a:r>
              <a:rPr lang="en-US" sz="2200" dirty="0" smtClean="0">
                <a:latin typeface="Times New Roman" panose="02020603050405020304" pitchFamily="18" charset="0"/>
                <a:cs typeface="Times New Roman" panose="02020603050405020304" pitchFamily="18" charset="0"/>
              </a:rPr>
              <a:t>The root bridge election is determined by the BID (bridge ID). This field is made up of the switch’s MAC address and its priority.</a:t>
            </a:r>
          </a:p>
          <a:p>
            <a:pPr marL="342900" indent="-342900" fontAlgn="base">
              <a:buFont typeface="Wingdings" panose="05000000000000000000" pitchFamily="2" charset="2"/>
              <a:buChar char="v"/>
            </a:pPr>
            <a:r>
              <a:rPr lang="en-US" sz="2200" dirty="0" smtClean="0">
                <a:latin typeface="Times New Roman" panose="02020603050405020304" pitchFamily="18" charset="0"/>
                <a:cs typeface="Times New Roman" panose="02020603050405020304" pitchFamily="18" charset="0"/>
              </a:rPr>
              <a:t>After the election of the root bridge, the STA will choose the best paths based on the bandwidth on the links or the cost. The costs of different speed links is shown below.</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98475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284637"/>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sp>
        <p:nvSpPr>
          <p:cNvPr id="7" name="Rectangle 6"/>
          <p:cNvSpPr/>
          <p:nvPr/>
        </p:nvSpPr>
        <p:spPr>
          <a:xfrm>
            <a:off x="1858507" y="1388472"/>
            <a:ext cx="10023078" cy="4493538"/>
          </a:xfrm>
          <a:prstGeom prst="rect">
            <a:avLst/>
          </a:prstGeom>
        </p:spPr>
        <p:txBody>
          <a:bodyPr wrap="square">
            <a:spAutoFit/>
          </a:bodyPr>
          <a:lstStyle/>
          <a:p>
            <a:pPr fontAlgn="base"/>
            <a:r>
              <a:rPr lang="en-US" sz="2200" b="1" dirty="0">
                <a:solidFill>
                  <a:srgbClr val="FF0000"/>
                </a:solidFill>
                <a:latin typeface="Times New Roman" panose="02020603050405020304" pitchFamily="18" charset="0"/>
                <a:cs typeface="Times New Roman" panose="02020603050405020304" pitchFamily="18" charset="0"/>
              </a:rPr>
              <a:t>Election of the root </a:t>
            </a:r>
            <a:r>
              <a:rPr lang="en-US" sz="2200" b="1" dirty="0" smtClean="0">
                <a:solidFill>
                  <a:srgbClr val="FF0000"/>
                </a:solidFill>
                <a:latin typeface="Times New Roman" panose="02020603050405020304" pitchFamily="18" charset="0"/>
                <a:cs typeface="Times New Roman" panose="02020603050405020304" pitchFamily="18" charset="0"/>
              </a:rPr>
              <a:t>bridge</a:t>
            </a:r>
            <a:endParaRPr lang="en-US" sz="2200" b="1" dirty="0">
              <a:solidFill>
                <a:srgbClr val="FF0000"/>
              </a:solidFill>
              <a:latin typeface="Times New Roman" panose="02020603050405020304" pitchFamily="18" charset="0"/>
              <a:cs typeface="Times New Roman" panose="02020603050405020304" pitchFamily="18" charset="0"/>
            </a:endParaRPr>
          </a:p>
          <a:p>
            <a:pPr marL="342900" indent="-342900" fontAlgn="base">
              <a:buFont typeface="Wingdings" panose="05000000000000000000" pitchFamily="2" charset="2"/>
              <a:buChar char="q"/>
            </a:pPr>
            <a:r>
              <a:rPr lang="en-US" sz="2200" dirty="0">
                <a:latin typeface="Times New Roman" panose="02020603050405020304" pitchFamily="18" charset="0"/>
                <a:cs typeface="Times New Roman" panose="02020603050405020304" pitchFamily="18" charset="0"/>
              </a:rPr>
              <a:t>In the previous section we said that the root bridge is used as the reference point for all STP calculation. The election of the root bridge is an important process and to understand STP, you must know it.</a:t>
            </a:r>
          </a:p>
          <a:p>
            <a:pPr marL="342900" indent="-342900" fontAlgn="base">
              <a:buFont typeface="Wingdings" panose="05000000000000000000" pitchFamily="2" charset="2"/>
              <a:buChar char="q"/>
            </a:pPr>
            <a:r>
              <a:rPr lang="en-US" sz="2200" dirty="0">
                <a:latin typeface="Times New Roman" panose="02020603050405020304" pitchFamily="18" charset="0"/>
                <a:cs typeface="Times New Roman" panose="02020603050405020304" pitchFamily="18" charset="0"/>
              </a:rPr>
              <a:t>The BPDU (Bridge Protocol Data Unit) is a hello message, which is broadcast by the switches in the election process. The election process is illustrated using the topology below.</a:t>
            </a:r>
          </a:p>
          <a:p>
            <a:pPr marL="342900" indent="-342900" fontAlgn="base">
              <a:buFont typeface="Wingdings" panose="05000000000000000000" pitchFamily="2" charset="2"/>
              <a:buChar char="§"/>
            </a:pPr>
            <a:r>
              <a:rPr lang="en-US" sz="2200" dirty="0">
                <a:solidFill>
                  <a:srgbClr val="24A9E1"/>
                </a:solidFill>
                <a:latin typeface="Times New Roman" panose="02020603050405020304" pitchFamily="18" charset="0"/>
                <a:cs typeface="Times New Roman" panose="02020603050405020304" pitchFamily="18" charset="0"/>
              </a:rPr>
              <a:t>The BPDU, contains information shown below.</a:t>
            </a:r>
          </a:p>
          <a:p>
            <a:pPr marL="342900" indent="-342900" fontAlgn="base">
              <a:buFont typeface="Wingdings" panose="05000000000000000000" pitchFamily="2" charset="2"/>
              <a:buChar char="§"/>
            </a:pPr>
            <a:r>
              <a:rPr lang="en-US" sz="2200" dirty="0">
                <a:solidFill>
                  <a:srgbClr val="24A9E1"/>
                </a:solidFill>
                <a:latin typeface="Times New Roman" panose="02020603050405020304" pitchFamily="18" charset="0"/>
                <a:cs typeface="Times New Roman" panose="02020603050405020304" pitchFamily="18" charset="0"/>
              </a:rPr>
              <a:t>Root –ID: MAC address for the switch and its STP Priority</a:t>
            </a:r>
          </a:p>
          <a:p>
            <a:pPr marL="342900" indent="-342900" fontAlgn="base">
              <a:buFont typeface="Wingdings" panose="05000000000000000000" pitchFamily="2" charset="2"/>
              <a:buChar char="§"/>
            </a:pPr>
            <a:r>
              <a:rPr lang="en-US" sz="2200" dirty="0">
                <a:solidFill>
                  <a:srgbClr val="24A9E1"/>
                </a:solidFill>
                <a:latin typeface="Times New Roman" panose="02020603050405020304" pitchFamily="18" charset="0"/>
                <a:cs typeface="Times New Roman" panose="02020603050405020304" pitchFamily="18" charset="0"/>
              </a:rPr>
              <a:t>Bridge-ID: MAC address of the root bridge</a:t>
            </a:r>
          </a:p>
          <a:p>
            <a:pPr marL="342900" indent="-342900" fontAlgn="base">
              <a:buFont typeface="Wingdings" panose="05000000000000000000" pitchFamily="2" charset="2"/>
              <a:buChar char="§"/>
            </a:pPr>
            <a:r>
              <a:rPr lang="en-US" sz="2200" dirty="0">
                <a:solidFill>
                  <a:srgbClr val="24A9E1"/>
                </a:solidFill>
                <a:latin typeface="Times New Roman" panose="02020603050405020304" pitchFamily="18" charset="0"/>
                <a:cs typeface="Times New Roman" panose="02020603050405020304" pitchFamily="18" charset="0"/>
              </a:rPr>
              <a:t>Link cost – STP cost.</a:t>
            </a:r>
          </a:p>
          <a:p>
            <a:pPr fontAlgn="base"/>
            <a:r>
              <a:rPr lang="en-US" sz="2200" dirty="0">
                <a:latin typeface="Times New Roman" panose="02020603050405020304" pitchFamily="18" charset="0"/>
                <a:cs typeface="Times New Roman" panose="02020603050405020304" pitchFamily="18" charset="0"/>
              </a:rPr>
              <a:t>When the switches boot up, the BID and the ROOT ID is identical on each single switch in the network as shown below.</a:t>
            </a:r>
          </a:p>
        </p:txBody>
      </p:sp>
    </p:spTree>
    <p:extLst>
      <p:ext uri="{BB962C8B-B14F-4D97-AF65-F5344CB8AC3E}">
        <p14:creationId xmlns:p14="http://schemas.microsoft.com/office/powerpoint/2010/main" val="15059606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284637"/>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sp>
        <p:nvSpPr>
          <p:cNvPr id="7" name="Rectangle 6"/>
          <p:cNvSpPr/>
          <p:nvPr/>
        </p:nvSpPr>
        <p:spPr>
          <a:xfrm>
            <a:off x="1858507" y="1388472"/>
            <a:ext cx="10023078" cy="430887"/>
          </a:xfrm>
          <a:prstGeom prst="rect">
            <a:avLst/>
          </a:prstGeom>
        </p:spPr>
        <p:txBody>
          <a:bodyPr wrap="square">
            <a:spAutoFit/>
          </a:bodyPr>
          <a:lstStyle/>
          <a:p>
            <a:pPr fontAlgn="base"/>
            <a:r>
              <a:rPr lang="en-US" sz="2200" b="1" dirty="0">
                <a:solidFill>
                  <a:srgbClr val="FF0000"/>
                </a:solidFill>
                <a:latin typeface="Times New Roman" panose="02020603050405020304" pitchFamily="18" charset="0"/>
                <a:cs typeface="Times New Roman" panose="02020603050405020304" pitchFamily="18" charset="0"/>
              </a:rPr>
              <a:t>Election of the </a:t>
            </a:r>
            <a:r>
              <a:rPr lang="en-US" sz="2200" b="1" dirty="0" smtClean="0">
                <a:solidFill>
                  <a:srgbClr val="FF0000"/>
                </a:solidFill>
                <a:latin typeface="Times New Roman" panose="02020603050405020304" pitchFamily="18" charset="0"/>
                <a:cs typeface="Times New Roman" panose="02020603050405020304" pitchFamily="18" charset="0"/>
              </a:rPr>
              <a:t>Root </a:t>
            </a:r>
            <a:r>
              <a:rPr lang="en-US" sz="2200" b="1" dirty="0">
                <a:solidFill>
                  <a:srgbClr val="FF0000"/>
                </a:solidFill>
                <a:latin typeface="Times New Roman" panose="02020603050405020304" pitchFamily="18" charset="0"/>
                <a:cs typeface="Times New Roman" panose="02020603050405020304" pitchFamily="18" charset="0"/>
              </a:rPr>
              <a:t>B</a:t>
            </a:r>
            <a:r>
              <a:rPr lang="en-US" sz="2200" b="1" dirty="0" smtClean="0">
                <a:solidFill>
                  <a:srgbClr val="FF0000"/>
                </a:solidFill>
                <a:latin typeface="Times New Roman" panose="02020603050405020304" pitchFamily="18" charset="0"/>
                <a:cs typeface="Times New Roman" panose="02020603050405020304" pitchFamily="18" charset="0"/>
              </a:rPr>
              <a:t>ridge</a:t>
            </a:r>
            <a:endParaRPr lang="en-US" sz="2200" b="1" dirty="0">
              <a:solidFill>
                <a:srgbClr val="FF0000"/>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6"/>
          <a:stretch>
            <a:fillRect/>
          </a:stretch>
        </p:blipFill>
        <p:spPr>
          <a:xfrm>
            <a:off x="3115437" y="1894837"/>
            <a:ext cx="6263394" cy="3845248"/>
          </a:xfrm>
          <a:prstGeom prst="rect">
            <a:avLst/>
          </a:prstGeom>
        </p:spPr>
      </p:pic>
    </p:spTree>
    <p:extLst>
      <p:ext uri="{BB962C8B-B14F-4D97-AF65-F5344CB8AC3E}">
        <p14:creationId xmlns:p14="http://schemas.microsoft.com/office/powerpoint/2010/main" val="21626602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284637"/>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sp>
        <p:nvSpPr>
          <p:cNvPr id="7" name="Rectangle 6"/>
          <p:cNvSpPr/>
          <p:nvPr/>
        </p:nvSpPr>
        <p:spPr>
          <a:xfrm>
            <a:off x="1858507" y="1388472"/>
            <a:ext cx="10023078" cy="430887"/>
          </a:xfrm>
          <a:prstGeom prst="rect">
            <a:avLst/>
          </a:prstGeom>
        </p:spPr>
        <p:txBody>
          <a:bodyPr wrap="square">
            <a:spAutoFit/>
          </a:bodyPr>
          <a:lstStyle/>
          <a:p>
            <a:pPr fontAlgn="base"/>
            <a:r>
              <a:rPr lang="en-US" sz="2200" b="1" dirty="0">
                <a:solidFill>
                  <a:srgbClr val="FF0000"/>
                </a:solidFill>
                <a:latin typeface="Times New Roman" panose="02020603050405020304" pitchFamily="18" charset="0"/>
                <a:cs typeface="Times New Roman" panose="02020603050405020304" pitchFamily="18" charset="0"/>
              </a:rPr>
              <a:t>Election of the R</a:t>
            </a:r>
            <a:r>
              <a:rPr lang="en-US" sz="2200" b="1" dirty="0" smtClean="0">
                <a:solidFill>
                  <a:srgbClr val="FF0000"/>
                </a:solidFill>
                <a:latin typeface="Times New Roman" panose="02020603050405020304" pitchFamily="18" charset="0"/>
                <a:cs typeface="Times New Roman" panose="02020603050405020304" pitchFamily="18" charset="0"/>
              </a:rPr>
              <a:t>oot Port</a:t>
            </a:r>
            <a:endParaRPr lang="en-US" sz="2200"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6"/>
          <a:stretch>
            <a:fillRect/>
          </a:stretch>
        </p:blipFill>
        <p:spPr>
          <a:xfrm>
            <a:off x="1671276" y="1983531"/>
            <a:ext cx="4630596" cy="2896919"/>
          </a:xfrm>
          <a:prstGeom prst="rect">
            <a:avLst/>
          </a:prstGeom>
        </p:spPr>
      </p:pic>
      <p:pic>
        <p:nvPicPr>
          <p:cNvPr id="13" name="Picture 12"/>
          <p:cNvPicPr>
            <a:picLocks noChangeAspect="1"/>
          </p:cNvPicPr>
          <p:nvPr/>
        </p:nvPicPr>
        <p:blipFill>
          <a:blip r:embed="rId7"/>
          <a:stretch>
            <a:fillRect/>
          </a:stretch>
        </p:blipFill>
        <p:spPr>
          <a:xfrm>
            <a:off x="6668829" y="1983532"/>
            <a:ext cx="4884878" cy="2945762"/>
          </a:xfrm>
          <a:prstGeom prst="rect">
            <a:avLst/>
          </a:prstGeom>
        </p:spPr>
      </p:pic>
    </p:spTree>
    <p:extLst>
      <p:ext uri="{BB962C8B-B14F-4D97-AF65-F5344CB8AC3E}">
        <p14:creationId xmlns:p14="http://schemas.microsoft.com/office/powerpoint/2010/main" val="1768393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284637"/>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sp>
        <p:nvSpPr>
          <p:cNvPr id="7" name="Rectangle 6"/>
          <p:cNvSpPr/>
          <p:nvPr/>
        </p:nvSpPr>
        <p:spPr>
          <a:xfrm>
            <a:off x="1858507" y="1388472"/>
            <a:ext cx="10023078" cy="430887"/>
          </a:xfrm>
          <a:prstGeom prst="rect">
            <a:avLst/>
          </a:prstGeom>
        </p:spPr>
        <p:txBody>
          <a:bodyPr wrap="square">
            <a:spAutoFit/>
          </a:bodyPr>
          <a:lstStyle/>
          <a:p>
            <a:pPr fontAlgn="base"/>
            <a:r>
              <a:rPr lang="en-US" sz="2200" b="1" dirty="0">
                <a:solidFill>
                  <a:srgbClr val="FF0000"/>
                </a:solidFill>
                <a:latin typeface="Times New Roman" panose="02020603050405020304" pitchFamily="18" charset="0"/>
                <a:cs typeface="Times New Roman" panose="02020603050405020304" pitchFamily="18" charset="0"/>
              </a:rPr>
              <a:t>Election of </a:t>
            </a:r>
            <a:r>
              <a:rPr lang="en-US" sz="2200" b="1" dirty="0" smtClean="0">
                <a:solidFill>
                  <a:srgbClr val="FF0000"/>
                </a:solidFill>
                <a:latin typeface="Times New Roman" panose="02020603050405020304" pitchFamily="18" charset="0"/>
                <a:cs typeface="Times New Roman" panose="02020603050405020304" pitchFamily="18" charset="0"/>
              </a:rPr>
              <a:t>the Designated Root / Ports</a:t>
            </a:r>
            <a:endParaRPr lang="en-US" sz="2200"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6"/>
          <a:stretch>
            <a:fillRect/>
          </a:stretch>
        </p:blipFill>
        <p:spPr>
          <a:xfrm>
            <a:off x="2863873" y="2218034"/>
            <a:ext cx="6475542" cy="3332535"/>
          </a:xfrm>
          <a:prstGeom prst="rect">
            <a:avLst/>
          </a:prstGeom>
        </p:spPr>
      </p:pic>
    </p:spTree>
    <p:extLst>
      <p:ext uri="{BB962C8B-B14F-4D97-AF65-F5344CB8AC3E}">
        <p14:creationId xmlns:p14="http://schemas.microsoft.com/office/powerpoint/2010/main" val="26989589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sp>
        <p:nvSpPr>
          <p:cNvPr id="9" name="Rectangle 8"/>
          <p:cNvSpPr/>
          <p:nvPr/>
        </p:nvSpPr>
        <p:spPr>
          <a:xfrm>
            <a:off x="1874165" y="1312821"/>
            <a:ext cx="9773209" cy="4493538"/>
          </a:xfrm>
          <a:prstGeom prst="rect">
            <a:avLst/>
          </a:prstGeom>
        </p:spPr>
        <p:txBody>
          <a:bodyPr wrap="square">
            <a:spAutoFit/>
          </a:bodyPr>
          <a:lstStyle/>
          <a:p>
            <a:pPr fontAlgn="base"/>
            <a:r>
              <a:rPr lang="en-US" sz="2200" b="1" dirty="0">
                <a:solidFill>
                  <a:srgbClr val="FF0000"/>
                </a:solidFill>
                <a:latin typeface="Times New Roman" panose="02020603050405020304" pitchFamily="18" charset="0"/>
                <a:cs typeface="Times New Roman" panose="02020603050405020304" pitchFamily="18" charset="0"/>
              </a:rPr>
              <a:t>STP states and </a:t>
            </a:r>
            <a:r>
              <a:rPr lang="en-US" sz="2200" b="1" dirty="0" smtClean="0">
                <a:solidFill>
                  <a:srgbClr val="FF0000"/>
                </a:solidFill>
                <a:latin typeface="Times New Roman" panose="02020603050405020304" pitchFamily="18" charset="0"/>
                <a:cs typeface="Times New Roman" panose="02020603050405020304" pitchFamily="18" charset="0"/>
              </a:rPr>
              <a:t>timers</a:t>
            </a:r>
            <a:endParaRPr lang="en-US" sz="2200" b="1" dirty="0">
              <a:solidFill>
                <a:srgbClr val="FF0000"/>
              </a:solidFill>
              <a:latin typeface="Times New Roman" panose="02020603050405020304" pitchFamily="18" charset="0"/>
              <a:cs typeface="Times New Roman" panose="02020603050405020304" pitchFamily="18" charset="0"/>
            </a:endParaRPr>
          </a:p>
          <a:p>
            <a:pPr fontAlgn="base"/>
            <a:r>
              <a:rPr lang="en-US" sz="2200" dirty="0">
                <a:latin typeface="Times New Roman" panose="02020603050405020304" pitchFamily="18" charset="0"/>
                <a:cs typeface="Times New Roman" panose="02020603050405020304" pitchFamily="18" charset="0"/>
              </a:rPr>
              <a:t>The determination of the spanning tree is based on the information attained as a result of exchange of BPDU frames between the switches. When the spanning tree is being determined, the ports on the switches transition from various states and use three timers.</a:t>
            </a:r>
          </a:p>
          <a:p>
            <a:pPr fontAlgn="base"/>
            <a:r>
              <a:rPr lang="en-US" sz="2200" dirty="0">
                <a:latin typeface="Times New Roman" panose="02020603050405020304" pitchFamily="18" charset="0"/>
                <a:cs typeface="Times New Roman" panose="02020603050405020304" pitchFamily="18" charset="0"/>
              </a:rPr>
              <a:t>These port states determine the status of a port as discussed below.</a:t>
            </a:r>
          </a:p>
          <a:p>
            <a:pPr fontAlgn="base">
              <a:buFont typeface="+mj-lt"/>
              <a:buAutoNum type="arabicPeriod"/>
            </a:pPr>
            <a:r>
              <a:rPr lang="en-US" sz="2200" b="1" dirty="0">
                <a:solidFill>
                  <a:srgbClr val="FF0000"/>
                </a:solidFill>
                <a:latin typeface="Times New Roman" panose="02020603050405020304" pitchFamily="18" charset="0"/>
                <a:cs typeface="Times New Roman" panose="02020603050405020304" pitchFamily="18" charset="0"/>
              </a:rPr>
              <a:t>Blocking state </a:t>
            </a:r>
            <a:r>
              <a:rPr lang="en-US" sz="2200" dirty="0">
                <a:latin typeface="Times New Roman" panose="02020603050405020304" pitchFamily="18" charset="0"/>
                <a:cs typeface="Times New Roman" panose="02020603050405020304" pitchFamily="18" charset="0"/>
              </a:rPr>
              <a:t>– any non-designated port or root port, is considered a port in blocking state. This means that any port that is not forwarding frames. This port state means that the port will only receive the BPDU frames so as to ascertain the location of the root bridge as well as to know when there is a topology change.</a:t>
            </a:r>
          </a:p>
          <a:p>
            <a:pPr fontAlgn="base">
              <a:buFont typeface="+mj-lt"/>
              <a:buAutoNum type="arabicPeriod"/>
            </a:pPr>
            <a:r>
              <a:rPr lang="en-US" sz="2200" b="1" dirty="0">
                <a:solidFill>
                  <a:srgbClr val="FF0000"/>
                </a:solidFill>
                <a:latin typeface="Times New Roman" panose="02020603050405020304" pitchFamily="18" charset="0"/>
                <a:cs typeface="Times New Roman" panose="02020603050405020304" pitchFamily="18" charset="0"/>
              </a:rPr>
              <a:t>Listening</a:t>
            </a:r>
            <a:r>
              <a:rPr lang="en-US" sz="2200" dirty="0">
                <a:latin typeface="Times New Roman" panose="02020603050405020304" pitchFamily="18" charset="0"/>
                <a:cs typeface="Times New Roman" panose="02020603050405020304" pitchFamily="18" charset="0"/>
              </a:rPr>
              <a:t> – in this state, STP usually knows that this port can send and receive frames, the ports in this state can send and receive BPDU frames to inform neighboring switches that it can be an active port in STP</a:t>
            </a:r>
            <a:r>
              <a:rPr lang="en-US"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72522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284637"/>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sp>
        <p:nvSpPr>
          <p:cNvPr id="7" name="Rectangle 6"/>
          <p:cNvSpPr/>
          <p:nvPr/>
        </p:nvSpPr>
        <p:spPr>
          <a:xfrm>
            <a:off x="3442608" y="1346190"/>
            <a:ext cx="10023078" cy="430887"/>
          </a:xfrm>
          <a:prstGeom prst="rect">
            <a:avLst/>
          </a:prstGeom>
        </p:spPr>
        <p:txBody>
          <a:bodyPr wrap="square">
            <a:spAutoFit/>
          </a:bodyPr>
          <a:lstStyle/>
          <a:p>
            <a:pPr fontAlgn="base"/>
            <a:r>
              <a:rPr lang="en-US" sz="2200" b="1" dirty="0" smtClean="0">
                <a:solidFill>
                  <a:srgbClr val="FF0000"/>
                </a:solidFill>
                <a:latin typeface="Times New Roman" panose="02020603050405020304" pitchFamily="18" charset="0"/>
                <a:cs typeface="Times New Roman" panose="02020603050405020304" pitchFamily="18" charset="0"/>
              </a:rPr>
              <a:t>STP </a:t>
            </a:r>
            <a:r>
              <a:rPr lang="en-US" sz="2200" b="1" dirty="0">
                <a:solidFill>
                  <a:srgbClr val="FF0000"/>
                </a:solidFill>
                <a:latin typeface="Times New Roman" panose="02020603050405020304" pitchFamily="18" charset="0"/>
                <a:cs typeface="Times New Roman" panose="02020603050405020304" pitchFamily="18" charset="0"/>
              </a:rPr>
              <a:t>states</a:t>
            </a:r>
            <a:endParaRPr lang="en-US" sz="2200"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6"/>
          <a:stretch>
            <a:fillRect/>
          </a:stretch>
        </p:blipFill>
        <p:spPr>
          <a:xfrm>
            <a:off x="5110787" y="1411546"/>
            <a:ext cx="4275784" cy="4527193"/>
          </a:xfrm>
          <a:prstGeom prst="rect">
            <a:avLst/>
          </a:prstGeom>
        </p:spPr>
      </p:pic>
    </p:spTree>
    <p:extLst>
      <p:ext uri="{BB962C8B-B14F-4D97-AF65-F5344CB8AC3E}">
        <p14:creationId xmlns:p14="http://schemas.microsoft.com/office/powerpoint/2010/main" val="8018408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sp>
        <p:nvSpPr>
          <p:cNvPr id="7" name="Rectangle 6"/>
          <p:cNvSpPr/>
          <p:nvPr/>
        </p:nvSpPr>
        <p:spPr>
          <a:xfrm>
            <a:off x="1858507" y="1867368"/>
            <a:ext cx="9745358" cy="3046988"/>
          </a:xfrm>
          <a:prstGeom prst="rect">
            <a:avLst/>
          </a:prstGeom>
        </p:spPr>
        <p:txBody>
          <a:bodyPr wrap="square">
            <a:spAutoFit/>
          </a:bodyPr>
          <a:lstStyle/>
          <a:p>
            <a:pPr fontAlgn="base"/>
            <a:r>
              <a:rPr lang="en-US" sz="2400" b="1" dirty="0" smtClean="0">
                <a:solidFill>
                  <a:srgbClr val="FF0000"/>
                </a:solidFill>
                <a:latin typeface="Times New Roman" panose="02020603050405020304" pitchFamily="18" charset="0"/>
                <a:cs typeface="Times New Roman" panose="02020603050405020304" pitchFamily="18" charset="0"/>
              </a:rPr>
              <a:t>3.Learning</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in this state, a port is usually preparing to forward frames, the switch which has its ports in this state is usually populating its MAC address table.</a:t>
            </a:r>
          </a:p>
          <a:p>
            <a:pPr fontAlgn="base"/>
            <a:r>
              <a:rPr lang="en-US" sz="2400" b="1" dirty="0" smtClean="0">
                <a:solidFill>
                  <a:srgbClr val="FF0000"/>
                </a:solidFill>
                <a:latin typeface="Times New Roman" panose="02020603050405020304" pitchFamily="18" charset="0"/>
                <a:cs typeface="Times New Roman" panose="02020603050405020304" pitchFamily="18" charset="0"/>
              </a:rPr>
              <a:t>4.Forwarding </a:t>
            </a:r>
            <a:r>
              <a:rPr lang="en-US" sz="2400" dirty="0">
                <a:latin typeface="Times New Roman" panose="02020603050405020304" pitchFamily="18" charset="0"/>
                <a:cs typeface="Times New Roman" panose="02020603050405020304" pitchFamily="18" charset="0"/>
              </a:rPr>
              <a:t>– when the port is actively sending and receiving frames in the network, it is usually in this state. This port can also send and receive BPDU frames to determine if there are any topological changes.</a:t>
            </a:r>
          </a:p>
          <a:p>
            <a:pPr fontAlgn="base"/>
            <a:r>
              <a:rPr lang="en-US" sz="2400" b="1" dirty="0" smtClean="0">
                <a:solidFill>
                  <a:srgbClr val="FF0000"/>
                </a:solidFill>
                <a:latin typeface="Times New Roman" panose="02020603050405020304" pitchFamily="18" charset="0"/>
                <a:cs typeface="Times New Roman" panose="02020603050405020304" pitchFamily="18" charset="0"/>
              </a:rPr>
              <a:t>5.Disabled</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when a port is in shutdown mode due to the configuration of an administrator, this is the state it assumes</a:t>
            </a:r>
            <a:r>
              <a:rPr lang="en-US"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22557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sp>
        <p:nvSpPr>
          <p:cNvPr id="7" name="Rectangle 6"/>
          <p:cNvSpPr/>
          <p:nvPr/>
        </p:nvSpPr>
        <p:spPr>
          <a:xfrm>
            <a:off x="1665324" y="1555956"/>
            <a:ext cx="9972180" cy="4154984"/>
          </a:xfrm>
          <a:prstGeom prst="rect">
            <a:avLst/>
          </a:prstGeom>
        </p:spPr>
        <p:txBody>
          <a:bodyPr wrap="square">
            <a:spAutoFit/>
          </a:bodyPr>
          <a:lstStyle/>
          <a:p>
            <a:pPr fontAlgn="base"/>
            <a:r>
              <a:rPr lang="en-US" sz="2200" dirty="0">
                <a:latin typeface="Times New Roman" panose="02020603050405020304" pitchFamily="18" charset="0"/>
                <a:cs typeface="Times New Roman" panose="02020603050405020304" pitchFamily="18" charset="0"/>
              </a:rPr>
              <a:t>In STP, there are three timers that are used. These determine the state of the switch or port in the STP topology.</a:t>
            </a:r>
          </a:p>
          <a:p>
            <a:pPr fontAlgn="base">
              <a:buFont typeface="Arial" panose="020B0604020202020204" pitchFamily="34" charset="0"/>
              <a:buChar char="•"/>
            </a:pPr>
            <a:r>
              <a:rPr lang="en-US" sz="2200" dirty="0">
                <a:solidFill>
                  <a:srgbClr val="00B0F0"/>
                </a:solidFill>
                <a:latin typeface="Times New Roman" panose="02020603050405020304" pitchFamily="18" charset="0"/>
                <a:cs typeface="Times New Roman" panose="02020603050405020304" pitchFamily="18" charset="0"/>
              </a:rPr>
              <a:t>The Hello timer </a:t>
            </a:r>
            <a:r>
              <a:rPr lang="en-US" sz="2200" dirty="0">
                <a:latin typeface="Times New Roman" panose="02020603050405020304" pitchFamily="18" charset="0"/>
                <a:cs typeface="Times New Roman" panose="02020603050405020304" pitchFamily="18" charset="0"/>
              </a:rPr>
              <a:t>– by default transmitted every 2 seconds</a:t>
            </a:r>
          </a:p>
          <a:p>
            <a:pPr fontAlgn="base">
              <a:buFont typeface="Arial" panose="020B0604020202020204" pitchFamily="34" charset="0"/>
              <a:buChar char="•"/>
            </a:pPr>
            <a:r>
              <a:rPr lang="en-US" sz="2200" dirty="0">
                <a:solidFill>
                  <a:srgbClr val="00B0F0"/>
                </a:solidFill>
                <a:latin typeface="Times New Roman" panose="02020603050405020304" pitchFamily="18" charset="0"/>
                <a:cs typeface="Times New Roman" panose="02020603050405020304" pitchFamily="18" charset="0"/>
              </a:rPr>
              <a:t>The Forward delay </a:t>
            </a:r>
            <a:r>
              <a:rPr lang="en-US" sz="2200" dirty="0">
                <a:latin typeface="Times New Roman" panose="02020603050405020304" pitchFamily="18" charset="0"/>
                <a:cs typeface="Times New Roman" panose="02020603050405020304" pitchFamily="18" charset="0"/>
              </a:rPr>
              <a:t>– by default 15 seconds before transitioning to forwarding</a:t>
            </a:r>
          </a:p>
          <a:p>
            <a:pPr fontAlgn="base">
              <a:buFont typeface="Arial" panose="020B0604020202020204" pitchFamily="34" charset="0"/>
              <a:buChar char="•"/>
            </a:pPr>
            <a:r>
              <a:rPr lang="en-US" sz="2200" dirty="0">
                <a:solidFill>
                  <a:srgbClr val="00B0F0"/>
                </a:solidFill>
                <a:latin typeface="Times New Roman" panose="02020603050405020304" pitchFamily="18" charset="0"/>
                <a:cs typeface="Times New Roman" panose="02020603050405020304" pitchFamily="18" charset="0"/>
              </a:rPr>
              <a:t>Maximum age </a:t>
            </a:r>
            <a:r>
              <a:rPr lang="en-US" sz="2200" dirty="0">
                <a:latin typeface="Times New Roman" panose="02020603050405020304" pitchFamily="18" charset="0"/>
                <a:cs typeface="Times New Roman" panose="02020603050405020304" pitchFamily="18" charset="0"/>
              </a:rPr>
              <a:t>– by default 20 seconds</a:t>
            </a:r>
          </a:p>
          <a:p>
            <a:pPr fontAlgn="base"/>
            <a:r>
              <a:rPr lang="en-US" sz="2200" dirty="0">
                <a:latin typeface="Times New Roman" panose="02020603050405020304" pitchFamily="18" charset="0"/>
                <a:cs typeface="Times New Roman" panose="02020603050405020304" pitchFamily="18" charset="0"/>
              </a:rPr>
              <a:t>The hello timer is usually a message that determines if a link is still alive. The ports in the topology will receive a BPDU every 2 seconds. This is a keep-alive mechanism to determine if a port is still active in the STP topology. This value can be modified to a value ranging from 1 second to 10 seconds.</a:t>
            </a:r>
          </a:p>
          <a:p>
            <a:pPr fontAlgn="base"/>
            <a:r>
              <a:rPr lang="en-US" sz="2200" dirty="0">
                <a:latin typeface="Times New Roman" panose="02020603050405020304" pitchFamily="18" charset="0"/>
                <a:cs typeface="Times New Roman" panose="02020603050405020304" pitchFamily="18" charset="0"/>
              </a:rPr>
              <a:t>The forward delay is the duration that is spent by a switch in the listening state and the learning state, this value by default on CISCO switches is equivalent to 15 seconds for each state but an administrator can tune it to a value between 4 and 30 seconds</a:t>
            </a:r>
            <a:r>
              <a:rPr lang="en-US"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78481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sp>
        <p:nvSpPr>
          <p:cNvPr id="9" name="Rectangle 8"/>
          <p:cNvSpPr/>
          <p:nvPr/>
        </p:nvSpPr>
        <p:spPr>
          <a:xfrm>
            <a:off x="1508190" y="1819088"/>
            <a:ext cx="9619156" cy="1446550"/>
          </a:xfrm>
          <a:prstGeom prst="rect">
            <a:avLst/>
          </a:prstGeom>
        </p:spPr>
        <p:txBody>
          <a:bodyPr wrap="square">
            <a:spAutoFit/>
          </a:bodyPr>
          <a:lstStyle/>
          <a:p>
            <a:pPr marL="342900" indent="-342900" fontAlgn="base">
              <a:buFont typeface="Wingdings" panose="05000000000000000000" pitchFamily="2" charset="2"/>
              <a:buChar char="q"/>
            </a:pPr>
            <a:r>
              <a:rPr lang="en-US" sz="2200" dirty="0">
                <a:latin typeface="Times New Roman" panose="02020603050405020304" pitchFamily="18" charset="0"/>
                <a:cs typeface="Times New Roman" panose="02020603050405020304" pitchFamily="18" charset="0"/>
              </a:rPr>
              <a:t>The maximum length of time that a switch port can save the BPDU information is the max age time. This timer is usually 20 seconds but it can be changed to a value of between 6 and 40 seconds. When a switch port has not received BPDUs by the end of the maximum age, STP re-converges by finding an alternative path.</a:t>
            </a:r>
          </a:p>
        </p:txBody>
      </p:sp>
    </p:spTree>
    <p:extLst>
      <p:ext uri="{BB962C8B-B14F-4D97-AF65-F5344CB8AC3E}">
        <p14:creationId xmlns:p14="http://schemas.microsoft.com/office/powerpoint/2010/main" val="267366285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sp>
        <p:nvSpPr>
          <p:cNvPr id="12" name="Rectangle 11"/>
          <p:cNvSpPr/>
          <p:nvPr/>
        </p:nvSpPr>
        <p:spPr>
          <a:xfrm>
            <a:off x="1363444" y="1585269"/>
            <a:ext cx="10529545" cy="3816429"/>
          </a:xfrm>
          <a:prstGeom prst="rect">
            <a:avLst/>
          </a:prstGeom>
        </p:spPr>
        <p:txBody>
          <a:bodyPr wrap="square">
            <a:spAutoFit/>
          </a:bodyPr>
          <a:lstStyle/>
          <a:p>
            <a:pPr marL="342900" indent="-342900" fontAlgn="base">
              <a:buFont typeface="Wingdings" panose="05000000000000000000" pitchFamily="2" charset="2"/>
              <a:buChar char="q"/>
            </a:pPr>
            <a:r>
              <a:rPr lang="en-US" sz="2200" b="1" dirty="0">
                <a:solidFill>
                  <a:srgbClr val="FF0000"/>
                </a:solidFill>
                <a:latin typeface="Times New Roman" panose="02020603050405020304" pitchFamily="18" charset="0"/>
                <a:cs typeface="Times New Roman" panose="02020603050405020304" pitchFamily="18" charset="0"/>
              </a:rPr>
              <a:t>STP </a:t>
            </a:r>
            <a:r>
              <a:rPr lang="en-US" sz="2200" b="1" dirty="0" smtClean="0">
                <a:solidFill>
                  <a:srgbClr val="FF0000"/>
                </a:solidFill>
                <a:latin typeface="Times New Roman" panose="02020603050405020304" pitchFamily="18" charset="0"/>
                <a:cs typeface="Times New Roman" panose="02020603050405020304" pitchFamily="18" charset="0"/>
              </a:rPr>
              <a:t>convergence</a:t>
            </a:r>
            <a:endParaRPr lang="en-US" sz="2200" dirty="0">
              <a:latin typeface="Times New Roman" panose="02020603050405020304" pitchFamily="18" charset="0"/>
              <a:cs typeface="Times New Roman" panose="02020603050405020304" pitchFamily="18" charset="0"/>
            </a:endParaRPr>
          </a:p>
          <a:p>
            <a:pPr fontAlgn="base"/>
            <a:r>
              <a:rPr lang="en-US" sz="2200" dirty="0">
                <a:latin typeface="Times New Roman" panose="02020603050405020304" pitchFamily="18" charset="0"/>
                <a:cs typeface="Times New Roman" panose="02020603050405020304" pitchFamily="18" charset="0"/>
              </a:rPr>
              <a:t>To better understand STP, we need to understand the process a switch takes from boot-up to full convergence.</a:t>
            </a:r>
          </a:p>
          <a:p>
            <a:pPr fontAlgn="base"/>
            <a:r>
              <a:rPr lang="en-US" sz="2200" dirty="0">
                <a:latin typeface="Times New Roman" panose="02020603050405020304" pitchFamily="18" charset="0"/>
                <a:cs typeface="Times New Roman" panose="02020603050405020304" pitchFamily="18" charset="0"/>
              </a:rPr>
              <a:t>Step 1. Election of a root bridge.</a:t>
            </a:r>
          </a:p>
          <a:p>
            <a:pPr fontAlgn="base"/>
            <a:r>
              <a:rPr lang="en-US" sz="2200" dirty="0">
                <a:latin typeface="Times New Roman" panose="02020603050405020304" pitchFamily="18" charset="0"/>
                <a:cs typeface="Times New Roman" panose="02020603050405020304" pitchFamily="18" charset="0"/>
              </a:rPr>
              <a:t>Step 2. Election of the root ports.</a:t>
            </a:r>
          </a:p>
          <a:p>
            <a:pPr fontAlgn="base"/>
            <a:r>
              <a:rPr lang="en-US" sz="2200" dirty="0">
                <a:latin typeface="Times New Roman" panose="02020603050405020304" pitchFamily="18" charset="0"/>
                <a:cs typeface="Times New Roman" panose="02020603050405020304" pitchFamily="18" charset="0"/>
              </a:rPr>
              <a:t>Step 3. Elect designated and non-designated ports.</a:t>
            </a:r>
          </a:p>
          <a:p>
            <a:pPr fontAlgn="base"/>
            <a:r>
              <a:rPr lang="en-US" sz="2200" dirty="0">
                <a:latin typeface="Times New Roman" panose="02020603050405020304" pitchFamily="18" charset="0"/>
                <a:cs typeface="Times New Roman" panose="02020603050405020304" pitchFamily="18" charset="0"/>
              </a:rPr>
              <a:t>The election of the root bridge is through the sending of BPDUs, as we mentioned earlier, the switch with the lowest BID wins the election. The BID is made up of the SWITCH’s MAC address and the STP priority the switch that has the lowest BID wins the election and is made the root bridge.as we have mentioned earlier The root bridge is the reference or central point for all STA calculations</a:t>
            </a:r>
            <a:r>
              <a:rPr lang="en-US"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59403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TextBox 10"/>
          <p:cNvSpPr txBox="1"/>
          <p:nvPr/>
        </p:nvSpPr>
        <p:spPr>
          <a:xfrm>
            <a:off x="2049597" y="512712"/>
            <a:ext cx="8151481" cy="584775"/>
          </a:xfrm>
          <a:prstGeom prst="rect">
            <a:avLst/>
          </a:prstGeom>
          <a:noFill/>
        </p:spPr>
        <p:txBody>
          <a:bodyPr wrap="square" rtlCol="0">
            <a:spAutoFit/>
          </a:bodyPr>
          <a:lstStyle/>
          <a:p>
            <a:pPr algn="ctr"/>
            <a:r>
              <a:rPr lang="en-US" sz="3200" b="1" dirty="0" smtClean="0">
                <a:solidFill>
                  <a:srgbClr val="FFC000"/>
                </a:solidFill>
              </a:rPr>
              <a:t>Spanning Tree Concepts</a:t>
            </a:r>
            <a:endParaRPr lang="en-US" sz="3200" b="1" dirty="0">
              <a:solidFill>
                <a:srgbClr val="FFC000"/>
              </a:solidFill>
            </a:endParaRPr>
          </a:p>
        </p:txBody>
      </p:sp>
      <p:sp>
        <p:nvSpPr>
          <p:cNvPr id="7" name="Rectangle 6"/>
          <p:cNvSpPr/>
          <p:nvPr/>
        </p:nvSpPr>
        <p:spPr>
          <a:xfrm>
            <a:off x="1858507" y="1758128"/>
            <a:ext cx="9479635" cy="3477875"/>
          </a:xfrm>
          <a:prstGeom prst="rect">
            <a:avLst/>
          </a:prstGeom>
        </p:spPr>
        <p:txBody>
          <a:bodyPr wrap="square">
            <a:spAutoFit/>
          </a:bodyPr>
          <a:lstStyle/>
          <a:p>
            <a:pPr marL="342900" indent="-342900" fontAlgn="base">
              <a:buFont typeface="Wingdings" panose="05000000000000000000" pitchFamily="2" charset="2"/>
              <a:buChar char="q"/>
            </a:pPr>
            <a:r>
              <a:rPr lang="en-US" sz="2200" dirty="0">
                <a:latin typeface="Times New Roman" panose="02020603050405020304" pitchFamily="18" charset="0"/>
                <a:cs typeface="Times New Roman" panose="02020603050405020304" pitchFamily="18" charset="0"/>
              </a:rPr>
              <a:t>The election of the root ports is the second step. The root ports as discussed earlier are the best paths to the root bridge. This is determined by the bandwidth available on each link.</a:t>
            </a:r>
          </a:p>
          <a:p>
            <a:pPr marL="342900" indent="-342900" fontAlgn="base">
              <a:buFont typeface="Wingdings" panose="05000000000000000000" pitchFamily="2" charset="2"/>
              <a:buChar char="q"/>
            </a:pPr>
            <a:r>
              <a:rPr lang="en-US" sz="2200" dirty="0">
                <a:latin typeface="Times New Roman" panose="02020603050405020304" pitchFamily="18" charset="0"/>
                <a:cs typeface="Times New Roman" panose="02020603050405020304" pitchFamily="18" charset="0"/>
              </a:rPr>
              <a:t>The designated ports are non-root ports that can be used to forward traffic to the root bridge. There must be one designated port per link. All the ports on the root bridge are usually designated ports. Once they have been elected, STP chooses the links to block.</a:t>
            </a:r>
          </a:p>
          <a:p>
            <a:pPr marL="342900" indent="-342900" fontAlgn="base">
              <a:buFont typeface="Wingdings" panose="05000000000000000000" pitchFamily="2" charset="2"/>
              <a:buChar char="q"/>
            </a:pPr>
            <a:r>
              <a:rPr lang="en-US" sz="2200" dirty="0">
                <a:latin typeface="Times New Roman" panose="02020603050405020304" pitchFamily="18" charset="0"/>
                <a:cs typeface="Times New Roman" panose="02020603050405020304" pitchFamily="18" charset="0"/>
              </a:rPr>
              <a:t>The ports that are blocked by STP are usually the ports that are not root ports or designated ports. These ports are marked as BLOCKED and will only be activated in case of a failure in one of the primary links.</a:t>
            </a:r>
          </a:p>
        </p:txBody>
      </p:sp>
    </p:spTree>
    <p:extLst>
      <p:ext uri="{BB962C8B-B14F-4D97-AF65-F5344CB8AC3E}">
        <p14:creationId xmlns:p14="http://schemas.microsoft.com/office/powerpoint/2010/main" val="683150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3897263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5661</TotalTime>
  <Words>1707</Words>
  <Application>Microsoft Office PowerPoint</Application>
  <PresentationFormat>Widescreen</PresentationFormat>
  <Paragraphs>168</Paragraphs>
  <Slides>23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Arial</vt:lpstr>
      <vt:lpstr>Calibri</vt:lpstr>
      <vt:lpstr>Calibri Light</vt:lpstr>
      <vt:lpstr>Tajawal</vt:lpstr>
      <vt:lpstr>Tajawal Medium</vt:lpstr>
      <vt:lpstr>Times New Roman</vt:lpstr>
      <vt:lpstr>Ubuntu</vt:lpstr>
      <vt:lpstr>Wingdings</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176</cp:revision>
  <dcterms:created xsi:type="dcterms:W3CDTF">2021-08-03T13:03:26Z</dcterms:created>
  <dcterms:modified xsi:type="dcterms:W3CDTF">2022-04-23T13:43:09Z</dcterms:modified>
</cp:coreProperties>
</file>