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261" r:id="rId3"/>
    <p:sldId id="262" r:id="rId4"/>
    <p:sldId id="284" r:id="rId5"/>
    <p:sldId id="263" r:id="rId6"/>
    <p:sldId id="270" r:id="rId7"/>
    <p:sldId id="272" r:id="rId8"/>
    <p:sldId id="273" r:id="rId9"/>
    <p:sldId id="279" r:id="rId10"/>
    <p:sldId id="280" r:id="rId11"/>
    <p:sldId id="281" r:id="rId12"/>
    <p:sldId id="282" r:id="rId13"/>
    <p:sldId id="283" r:id="rId14"/>
    <p:sldId id="285" r:id="rId15"/>
    <p:sldId id="287" r:id="rId16"/>
    <p:sldId id="286" r:id="rId17"/>
    <p:sldId id="288" r:id="rId18"/>
    <p:sldId id="289" r:id="rId19"/>
    <p:sldId id="290" r:id="rId20"/>
    <p:sldId id="291" r:id="rId21"/>
    <p:sldId id="298" r:id="rId22"/>
    <p:sldId id="293" r:id="rId23"/>
    <p:sldId id="294" r:id="rId24"/>
    <p:sldId id="295" r:id="rId25"/>
    <p:sldId id="296" r:id="rId26"/>
    <p:sldId id="297" r:id="rId27"/>
    <p:sldId id="299" r:id="rId28"/>
    <p:sldId id="300" r:id="rId29"/>
    <p:sldId id="301" r:id="rId30"/>
    <p:sldId id="302" r:id="rId31"/>
    <p:sldId id="303" r:id="rId32"/>
    <p:sldId id="304" r:id="rId33"/>
    <p:sldId id="305" r:id="rId34"/>
    <p:sldId id="306" r:id="rId35"/>
    <p:sldId id="307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A9E1"/>
    <a:srgbClr val="53728A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3" autoAdjust="0"/>
    <p:restoredTop sz="94660"/>
  </p:normalViewPr>
  <p:slideViewPr>
    <p:cSldViewPr snapToGrid="0">
      <p:cViewPr>
        <p:scale>
          <a:sx n="94" d="100"/>
          <a:sy n="94" d="100"/>
        </p:scale>
        <p:origin x="-101" y="-2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FC4A9C3-9759-4174-9B2E-A051B37F9044}" type="datetimeFigureOut">
              <a:rPr lang="ar-SA" smtClean="0"/>
              <a:t>16/12/1444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32B58048-4754-4FD1-8B33-14A2FF6E9A7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175363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6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6</a:t>
            </a:r>
          </a:p>
        </p:txBody>
      </p:sp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69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70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71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6</a:t>
            </a:r>
          </a:p>
        </p:txBody>
      </p:sp>
      <p:sp>
        <p:nvSpPr>
          <p:cNvPr id="15372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73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74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75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6</a:t>
            </a:r>
          </a:p>
        </p:txBody>
      </p:sp>
      <p:sp>
        <p:nvSpPr>
          <p:cNvPr id="15376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77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78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79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6</a:t>
            </a:r>
          </a:p>
        </p:txBody>
      </p:sp>
      <p:sp>
        <p:nvSpPr>
          <p:cNvPr id="15380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81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82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83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6</a:t>
            </a:r>
          </a:p>
        </p:txBody>
      </p:sp>
      <p:sp>
        <p:nvSpPr>
          <p:cNvPr id="15384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85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86" name="Rectangle 2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87" name="Rectangle 2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8</a:t>
            </a:r>
          </a:p>
        </p:txBody>
      </p:sp>
      <p:sp>
        <p:nvSpPr>
          <p:cNvPr id="15388" name="Rectangle 2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89" name="Rectangle 2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90" name="Rectangle 3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91" name="Rectangle 3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8</a:t>
            </a:r>
          </a:p>
        </p:txBody>
      </p:sp>
      <p:sp>
        <p:nvSpPr>
          <p:cNvPr id="15392" name="Rectangle 3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93" name="Rectangle 3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94" name="Rectangle 3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95" name="Rectangle 3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/>
              <a:t>8</a:t>
            </a:r>
          </a:p>
        </p:txBody>
      </p:sp>
      <p:sp>
        <p:nvSpPr>
          <p:cNvPr id="15396" name="Rectangle 3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97" name="Rectangle 3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98" name="Rectangle 38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15399" name="Rectangle 39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3540366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8</a:t>
            </a: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8</a:t>
            </a:r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66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8</a:t>
            </a:r>
          </a:p>
        </p:txBody>
      </p:sp>
      <p:sp>
        <p:nvSpPr>
          <p:cNvPr id="19468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69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70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71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8</a:t>
            </a:r>
          </a:p>
        </p:txBody>
      </p:sp>
      <p:sp>
        <p:nvSpPr>
          <p:cNvPr id="19472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73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74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75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8</a:t>
            </a:r>
          </a:p>
        </p:txBody>
      </p:sp>
      <p:sp>
        <p:nvSpPr>
          <p:cNvPr id="19476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77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78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79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8</a:t>
            </a:r>
          </a:p>
        </p:txBody>
      </p:sp>
      <p:sp>
        <p:nvSpPr>
          <p:cNvPr id="19480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81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82" name="Rectangle 2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83" name="Rectangle 2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11</a:t>
            </a:r>
          </a:p>
        </p:txBody>
      </p:sp>
      <p:sp>
        <p:nvSpPr>
          <p:cNvPr id="19484" name="Rectangle 2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85" name="Rectangle 2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86" name="Rectangle 3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87" name="Rectangle 3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11</a:t>
            </a:r>
          </a:p>
        </p:txBody>
      </p:sp>
      <p:sp>
        <p:nvSpPr>
          <p:cNvPr id="19488" name="Rectangle 3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89" name="Rectangle 3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90" name="Rectangle 3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91" name="Rectangle 3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/>
              <a:t>11</a:t>
            </a:r>
          </a:p>
        </p:txBody>
      </p:sp>
      <p:sp>
        <p:nvSpPr>
          <p:cNvPr id="19492" name="Rectangle 3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93" name="Rectangle 3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94" name="Rectangle 38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19495" name="Rectangle 39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3255216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9</a:t>
            </a: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9</a:t>
            </a:r>
          </a:p>
        </p:txBody>
      </p:sp>
      <p:sp>
        <p:nvSpPr>
          <p:cNvPr id="21512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13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14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15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9</a:t>
            </a:r>
          </a:p>
        </p:txBody>
      </p:sp>
      <p:sp>
        <p:nvSpPr>
          <p:cNvPr id="21516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17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18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19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9</a:t>
            </a:r>
          </a:p>
        </p:txBody>
      </p:sp>
      <p:sp>
        <p:nvSpPr>
          <p:cNvPr id="21520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21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22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23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9</a:t>
            </a:r>
          </a:p>
        </p:txBody>
      </p:sp>
      <p:sp>
        <p:nvSpPr>
          <p:cNvPr id="21524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25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26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27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9</a:t>
            </a:r>
          </a:p>
        </p:txBody>
      </p:sp>
      <p:sp>
        <p:nvSpPr>
          <p:cNvPr id="21528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29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30" name="Rectangle 2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31" name="Rectangle 2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14</a:t>
            </a:r>
          </a:p>
        </p:txBody>
      </p:sp>
      <p:sp>
        <p:nvSpPr>
          <p:cNvPr id="21532" name="Rectangle 2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33" name="Rectangle 2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34" name="Rectangle 3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35" name="Rectangle 3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14</a:t>
            </a:r>
          </a:p>
        </p:txBody>
      </p:sp>
      <p:sp>
        <p:nvSpPr>
          <p:cNvPr id="21536" name="Rectangle 3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37" name="Rectangle 3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38" name="Rectangle 3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39" name="Rectangle 3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/>
              <a:t>14</a:t>
            </a:r>
          </a:p>
        </p:txBody>
      </p:sp>
      <p:sp>
        <p:nvSpPr>
          <p:cNvPr id="21540" name="Rectangle 3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41" name="Rectangle 3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1542" name="Rectangle 38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21543" name="Rectangle 39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6316290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15</a:t>
            </a:r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15</a:t>
            </a:r>
          </a:p>
        </p:txBody>
      </p:sp>
      <p:sp>
        <p:nvSpPr>
          <p:cNvPr id="33800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802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15</a:t>
            </a:r>
          </a:p>
        </p:txBody>
      </p:sp>
      <p:sp>
        <p:nvSpPr>
          <p:cNvPr id="33804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805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806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807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15</a:t>
            </a:r>
          </a:p>
        </p:txBody>
      </p:sp>
      <p:sp>
        <p:nvSpPr>
          <p:cNvPr id="33808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809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810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811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15</a:t>
            </a:r>
          </a:p>
        </p:txBody>
      </p:sp>
      <p:sp>
        <p:nvSpPr>
          <p:cNvPr id="33812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813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814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815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15</a:t>
            </a:r>
          </a:p>
        </p:txBody>
      </p:sp>
      <p:sp>
        <p:nvSpPr>
          <p:cNvPr id="33816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817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818" name="Rectangle 2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819" name="Rectangle 2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21</a:t>
            </a:r>
          </a:p>
        </p:txBody>
      </p:sp>
      <p:sp>
        <p:nvSpPr>
          <p:cNvPr id="33820" name="Rectangle 2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821" name="Rectangle 2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822" name="Rectangle 3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823" name="Rectangle 3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21</a:t>
            </a:r>
          </a:p>
        </p:txBody>
      </p:sp>
      <p:sp>
        <p:nvSpPr>
          <p:cNvPr id="33824" name="Rectangle 3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825" name="Rectangle 3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826" name="Rectangle 3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827" name="Rectangle 3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/>
              <a:t>21</a:t>
            </a:r>
          </a:p>
        </p:txBody>
      </p:sp>
      <p:sp>
        <p:nvSpPr>
          <p:cNvPr id="33828" name="Rectangle 3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829" name="Rectangle 3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3830" name="Rectangle 38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33831" name="Rectangle 39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8539872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16</a:t>
            </a: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46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47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16</a:t>
            </a:r>
          </a:p>
        </p:txBody>
      </p:sp>
      <p:sp>
        <p:nvSpPr>
          <p:cNvPr id="35848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49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50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51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16</a:t>
            </a:r>
          </a:p>
        </p:txBody>
      </p:sp>
      <p:sp>
        <p:nvSpPr>
          <p:cNvPr id="35852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53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54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55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16</a:t>
            </a:r>
          </a:p>
        </p:txBody>
      </p:sp>
      <p:sp>
        <p:nvSpPr>
          <p:cNvPr id="35856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57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58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59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16</a:t>
            </a:r>
          </a:p>
        </p:txBody>
      </p:sp>
      <p:sp>
        <p:nvSpPr>
          <p:cNvPr id="35860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61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62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63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16</a:t>
            </a:r>
          </a:p>
        </p:txBody>
      </p:sp>
      <p:sp>
        <p:nvSpPr>
          <p:cNvPr id="35864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65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66" name="Rectangle 2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67" name="Rectangle 2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22</a:t>
            </a:r>
          </a:p>
        </p:txBody>
      </p:sp>
      <p:sp>
        <p:nvSpPr>
          <p:cNvPr id="35868" name="Rectangle 2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69" name="Rectangle 2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70" name="Rectangle 3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71" name="Rectangle 3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22</a:t>
            </a:r>
          </a:p>
        </p:txBody>
      </p:sp>
      <p:sp>
        <p:nvSpPr>
          <p:cNvPr id="35872" name="Rectangle 3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73" name="Rectangle 3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74" name="Rectangle 3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75" name="Rectangle 3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/>
              <a:t>22</a:t>
            </a:r>
          </a:p>
        </p:txBody>
      </p:sp>
      <p:sp>
        <p:nvSpPr>
          <p:cNvPr id="35876" name="Rectangle 3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77" name="Rectangle 3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5878" name="Rectangle 38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35879" name="Rectangle 39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21822668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17</a:t>
            </a: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894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895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17</a:t>
            </a:r>
          </a:p>
        </p:txBody>
      </p:sp>
      <p:sp>
        <p:nvSpPr>
          <p:cNvPr id="37896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897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898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899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17</a:t>
            </a:r>
          </a:p>
        </p:txBody>
      </p:sp>
      <p:sp>
        <p:nvSpPr>
          <p:cNvPr id="37900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901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902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903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17</a:t>
            </a:r>
          </a:p>
        </p:txBody>
      </p:sp>
      <p:sp>
        <p:nvSpPr>
          <p:cNvPr id="37904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905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906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907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17</a:t>
            </a:r>
          </a:p>
        </p:txBody>
      </p:sp>
      <p:sp>
        <p:nvSpPr>
          <p:cNvPr id="37908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909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910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911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17</a:t>
            </a:r>
          </a:p>
        </p:txBody>
      </p:sp>
      <p:sp>
        <p:nvSpPr>
          <p:cNvPr id="37912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913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914" name="Rectangle 2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915" name="Rectangle 2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24</a:t>
            </a:r>
          </a:p>
        </p:txBody>
      </p:sp>
      <p:sp>
        <p:nvSpPr>
          <p:cNvPr id="37916" name="Rectangle 2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917" name="Rectangle 2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918" name="Rectangle 3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919" name="Rectangle 3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24</a:t>
            </a:r>
          </a:p>
        </p:txBody>
      </p:sp>
      <p:sp>
        <p:nvSpPr>
          <p:cNvPr id="37920" name="Rectangle 3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921" name="Rectangle 3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922" name="Rectangle 3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923" name="Rectangle 3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/>
              <a:t>24</a:t>
            </a:r>
          </a:p>
        </p:txBody>
      </p:sp>
      <p:sp>
        <p:nvSpPr>
          <p:cNvPr id="37924" name="Rectangle 3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925" name="Rectangle 3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926" name="Rectangle 38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37927" name="Rectangle 39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3818644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18</a:t>
            </a:r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43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18</a:t>
            </a:r>
          </a:p>
        </p:txBody>
      </p:sp>
      <p:sp>
        <p:nvSpPr>
          <p:cNvPr id="39944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45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46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47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18</a:t>
            </a:r>
          </a:p>
        </p:txBody>
      </p:sp>
      <p:sp>
        <p:nvSpPr>
          <p:cNvPr id="39948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49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50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51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18</a:t>
            </a:r>
          </a:p>
        </p:txBody>
      </p:sp>
      <p:sp>
        <p:nvSpPr>
          <p:cNvPr id="39952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53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54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55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18</a:t>
            </a:r>
          </a:p>
        </p:txBody>
      </p:sp>
      <p:sp>
        <p:nvSpPr>
          <p:cNvPr id="39956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57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58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59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18</a:t>
            </a:r>
          </a:p>
        </p:txBody>
      </p:sp>
      <p:sp>
        <p:nvSpPr>
          <p:cNvPr id="39960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61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62" name="Rectangle 2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63" name="Rectangle 2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25</a:t>
            </a:r>
          </a:p>
        </p:txBody>
      </p:sp>
      <p:sp>
        <p:nvSpPr>
          <p:cNvPr id="39964" name="Rectangle 2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65" name="Rectangle 2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66" name="Rectangle 3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67" name="Rectangle 3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25</a:t>
            </a:r>
          </a:p>
        </p:txBody>
      </p:sp>
      <p:sp>
        <p:nvSpPr>
          <p:cNvPr id="39968" name="Rectangle 3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69" name="Rectangle 3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70" name="Rectangle 3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71" name="Rectangle 3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/>
              <a:t>25</a:t>
            </a:r>
          </a:p>
        </p:txBody>
      </p:sp>
      <p:sp>
        <p:nvSpPr>
          <p:cNvPr id="39972" name="Rectangle 3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73" name="Rectangle 3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74" name="Rectangle 38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39975" name="Rectangle 39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4249370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19</a:t>
            </a:r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1990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1991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19</a:t>
            </a:r>
          </a:p>
        </p:txBody>
      </p:sp>
      <p:sp>
        <p:nvSpPr>
          <p:cNvPr id="41992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1993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1994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1995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19</a:t>
            </a:r>
          </a:p>
        </p:txBody>
      </p:sp>
      <p:sp>
        <p:nvSpPr>
          <p:cNvPr id="41996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1997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1998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1999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19</a:t>
            </a:r>
          </a:p>
        </p:txBody>
      </p:sp>
      <p:sp>
        <p:nvSpPr>
          <p:cNvPr id="42000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2001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2002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2003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19</a:t>
            </a:r>
          </a:p>
        </p:txBody>
      </p:sp>
      <p:sp>
        <p:nvSpPr>
          <p:cNvPr id="42004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2005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2006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2007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19</a:t>
            </a:r>
          </a:p>
        </p:txBody>
      </p:sp>
      <p:sp>
        <p:nvSpPr>
          <p:cNvPr id="42008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2009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2010" name="Rectangle 2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2011" name="Rectangle 2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28</a:t>
            </a:r>
          </a:p>
        </p:txBody>
      </p:sp>
      <p:sp>
        <p:nvSpPr>
          <p:cNvPr id="42012" name="Rectangle 2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2013" name="Rectangle 2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2014" name="Rectangle 3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2015" name="Rectangle 3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28</a:t>
            </a:r>
          </a:p>
        </p:txBody>
      </p:sp>
      <p:sp>
        <p:nvSpPr>
          <p:cNvPr id="42016" name="Rectangle 3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2017" name="Rectangle 3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2018" name="Rectangle 3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2019" name="Rectangle 3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/>
              <a:t>28</a:t>
            </a:r>
          </a:p>
        </p:txBody>
      </p:sp>
      <p:sp>
        <p:nvSpPr>
          <p:cNvPr id="42020" name="Rectangle 3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2021" name="Rectangle 3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2022" name="Rectangle 38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42023" name="Rectangle 39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6561560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10</a:t>
            </a: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10</a:t>
            </a:r>
          </a:p>
        </p:txBody>
      </p:sp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61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62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63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10</a:t>
            </a:r>
          </a:p>
        </p:txBody>
      </p: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65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66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67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10</a:t>
            </a:r>
          </a:p>
        </p:txBody>
      </p:sp>
      <p:sp>
        <p:nvSpPr>
          <p:cNvPr id="23568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69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70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71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10</a:t>
            </a:r>
          </a:p>
        </p:txBody>
      </p:sp>
      <p:sp>
        <p:nvSpPr>
          <p:cNvPr id="23572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73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74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75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10</a:t>
            </a:r>
          </a:p>
        </p:txBody>
      </p:sp>
      <p:sp>
        <p:nvSpPr>
          <p:cNvPr id="23576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77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78" name="Rectangle 2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79" name="Rectangle 2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16</a:t>
            </a:r>
          </a:p>
        </p:txBody>
      </p:sp>
      <p:sp>
        <p:nvSpPr>
          <p:cNvPr id="23580" name="Rectangle 2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81" name="Rectangle 2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82" name="Rectangle 3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83" name="Rectangle 3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16</a:t>
            </a:r>
          </a:p>
        </p:txBody>
      </p:sp>
      <p:sp>
        <p:nvSpPr>
          <p:cNvPr id="23584" name="Rectangle 3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85" name="Rectangle 3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86" name="Rectangle 3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87" name="Rectangle 3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/>
              <a:t>16</a:t>
            </a:r>
          </a:p>
        </p:txBody>
      </p:sp>
      <p:sp>
        <p:nvSpPr>
          <p:cNvPr id="23588" name="Rectangle 3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89" name="Rectangle 3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90" name="Rectangle 38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23591" name="Rectangle 39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0584346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11</a:t>
            </a: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11</a:t>
            </a:r>
          </a:p>
        </p:txBody>
      </p:sp>
      <p:sp>
        <p:nvSpPr>
          <p:cNvPr id="25608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09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10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11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11</a:t>
            </a:r>
          </a:p>
        </p:txBody>
      </p:sp>
      <p:sp>
        <p:nvSpPr>
          <p:cNvPr id="25612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13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14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15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11</a:t>
            </a:r>
          </a:p>
        </p:txBody>
      </p:sp>
      <p:sp>
        <p:nvSpPr>
          <p:cNvPr id="25616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17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18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19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11</a:t>
            </a:r>
          </a:p>
        </p:txBody>
      </p:sp>
      <p:sp>
        <p:nvSpPr>
          <p:cNvPr id="25620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21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22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23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11</a:t>
            </a:r>
          </a:p>
        </p:txBody>
      </p:sp>
      <p:sp>
        <p:nvSpPr>
          <p:cNvPr id="25624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25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26" name="Rectangle 2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27" name="Rectangle 2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17</a:t>
            </a:r>
          </a:p>
        </p:txBody>
      </p:sp>
      <p:sp>
        <p:nvSpPr>
          <p:cNvPr id="25628" name="Rectangle 2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29" name="Rectangle 2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30" name="Rectangle 3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31" name="Rectangle 3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17</a:t>
            </a:r>
          </a:p>
        </p:txBody>
      </p:sp>
      <p:sp>
        <p:nvSpPr>
          <p:cNvPr id="25632" name="Rectangle 3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33" name="Rectangle 3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34" name="Rectangle 3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35" name="Rectangle 3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/>
              <a:t>17</a:t>
            </a:r>
          </a:p>
        </p:txBody>
      </p:sp>
      <p:sp>
        <p:nvSpPr>
          <p:cNvPr id="25636" name="Rectangle 3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37" name="Rectangle 3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38" name="Rectangle 38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25639" name="Rectangle 39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7586597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12</a:t>
            </a: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12</a:t>
            </a:r>
          </a:p>
        </p:txBody>
      </p:sp>
      <p:sp>
        <p:nvSpPr>
          <p:cNvPr id="27656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58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12</a:t>
            </a:r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62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12</a:t>
            </a:r>
          </a:p>
        </p:txBody>
      </p:sp>
      <p:sp>
        <p:nvSpPr>
          <p:cNvPr id="27664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65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66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67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12</a:t>
            </a:r>
          </a:p>
        </p:txBody>
      </p:sp>
      <p:sp>
        <p:nvSpPr>
          <p:cNvPr id="27668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69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70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71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12</a:t>
            </a:r>
          </a:p>
        </p:txBody>
      </p:sp>
      <p:sp>
        <p:nvSpPr>
          <p:cNvPr id="27672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73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74" name="Rectangle 2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75" name="Rectangle 2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18</a:t>
            </a:r>
          </a:p>
        </p:txBody>
      </p:sp>
      <p:sp>
        <p:nvSpPr>
          <p:cNvPr id="27676" name="Rectangle 2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77" name="Rectangle 2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78" name="Rectangle 3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79" name="Rectangle 3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18</a:t>
            </a:r>
          </a:p>
        </p:txBody>
      </p:sp>
      <p:sp>
        <p:nvSpPr>
          <p:cNvPr id="27680" name="Rectangle 3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81" name="Rectangle 3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82" name="Rectangle 3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83" name="Rectangle 3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/>
              <a:t>18</a:t>
            </a:r>
          </a:p>
        </p:txBody>
      </p:sp>
      <p:sp>
        <p:nvSpPr>
          <p:cNvPr id="27684" name="Rectangle 3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85" name="Rectangle 3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686" name="Rectangle 38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27687" name="Rectangle 39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6530989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13</a:t>
            </a: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03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13</a:t>
            </a:r>
          </a:p>
        </p:txBody>
      </p:sp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05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06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07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13</a:t>
            </a:r>
          </a:p>
        </p:txBody>
      </p:sp>
      <p:sp>
        <p:nvSpPr>
          <p:cNvPr id="29708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09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10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11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13</a:t>
            </a:r>
          </a:p>
        </p:txBody>
      </p:sp>
      <p:sp>
        <p:nvSpPr>
          <p:cNvPr id="29712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13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14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15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13</a:t>
            </a:r>
          </a:p>
        </p:txBody>
      </p:sp>
      <p:sp>
        <p:nvSpPr>
          <p:cNvPr id="29716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17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18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19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13</a:t>
            </a:r>
          </a:p>
        </p:txBody>
      </p:sp>
      <p:sp>
        <p:nvSpPr>
          <p:cNvPr id="29720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21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22" name="Rectangle 2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23" name="Rectangle 2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19</a:t>
            </a:r>
          </a:p>
        </p:txBody>
      </p:sp>
      <p:sp>
        <p:nvSpPr>
          <p:cNvPr id="29724" name="Rectangle 2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25" name="Rectangle 2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26" name="Rectangle 3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27" name="Rectangle 3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19</a:t>
            </a:r>
          </a:p>
        </p:txBody>
      </p:sp>
      <p:sp>
        <p:nvSpPr>
          <p:cNvPr id="29728" name="Rectangle 3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29" name="Rectangle 3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30" name="Rectangle 3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31" name="Rectangle 3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/>
              <a:t>19</a:t>
            </a:r>
          </a:p>
        </p:txBody>
      </p:sp>
      <p:sp>
        <p:nvSpPr>
          <p:cNvPr id="29732" name="Rectangle 3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33" name="Rectangle 3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34" name="Rectangle 38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29735" name="Rectangle 39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27164089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14</a:t>
            </a:r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51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14</a:t>
            </a:r>
          </a:p>
        </p:txBody>
      </p:sp>
      <p:sp>
        <p:nvSpPr>
          <p:cNvPr id="31752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53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54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55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14</a:t>
            </a:r>
          </a:p>
        </p:txBody>
      </p:sp>
      <p:sp>
        <p:nvSpPr>
          <p:cNvPr id="31756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57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58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59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14</a:t>
            </a:r>
          </a:p>
        </p:txBody>
      </p:sp>
      <p:sp>
        <p:nvSpPr>
          <p:cNvPr id="31760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61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62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63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14</a:t>
            </a:r>
          </a:p>
        </p:txBody>
      </p:sp>
      <p:sp>
        <p:nvSpPr>
          <p:cNvPr id="31764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65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66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67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14</a:t>
            </a:r>
          </a:p>
        </p:txBody>
      </p:sp>
      <p:sp>
        <p:nvSpPr>
          <p:cNvPr id="31768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69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70" name="Rectangle 2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71" name="Rectangle 2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20</a:t>
            </a:r>
          </a:p>
        </p:txBody>
      </p:sp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73" name="Rectangle 2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74" name="Rectangle 3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ar-SA" sz="1000" i="1"/>
              <a:t>20</a:t>
            </a:r>
          </a:p>
        </p:txBody>
      </p:sp>
      <p:sp>
        <p:nvSpPr>
          <p:cNvPr id="31776" name="Rectangle 3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77" name="Rectangle 3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78" name="Rectangle 3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79" name="Rectangle 3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/>
              <a:t>20</a:t>
            </a:r>
          </a:p>
        </p:txBody>
      </p:sp>
      <p:sp>
        <p:nvSpPr>
          <p:cNvPr id="31780" name="Rectangle 3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81" name="Rectangle 3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82" name="Rectangle 38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31783" name="Rectangle 39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162727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EC6C294-2534-4D8E-A346-812B0D64D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84289443-4ADF-40B3-9C4A-B59766FEF9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C058A23-F79C-4EAC-BFCA-5DE1E21CA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6CB3EB8-9130-4492-87C5-30C241E95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39243DC-724B-4C0A-804F-4BD50AD43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5463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238F803-0EBC-4D00-B6A4-593FBB3616DE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>
            <a:lvl1pPr algn="ctr">
              <a:defRPr b="1">
                <a:solidFill>
                  <a:schemeClr val="tx1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D9D88AD-03D3-48D9-BD2C-2468845BDCE3}"/>
              </a:ext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>
            <a:lvl1pPr>
              <a:defRPr b="1"/>
            </a:lvl1pPr>
            <a:lvl2pPr>
              <a:defRPr b="1"/>
            </a:lvl2pPr>
            <a:lvl3pPr>
              <a:defRPr b="1"/>
            </a:lvl3pPr>
            <a:lvl4pPr>
              <a:defRPr b="1"/>
            </a:lvl4pPr>
            <a:lvl5pPr>
              <a:defRPr b="1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66714" y="6051936"/>
            <a:ext cx="925286" cy="81944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307713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D24696B-1887-44F2-AC0E-56BD97317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001DBA44-5370-4D36-9294-FC3DAC02E2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EDAB8CF-6980-4F0B-91F0-4FF4B2441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7E9D136-B06B-48F3-AA98-B4C32F0CE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4CF6C57-3F8E-49FB-85AF-50E0C0CEB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286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5FF5D48-1910-4B6D-B7A3-80993E88F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486E382-8894-409E-8BD1-59DFDA9599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73C54C7-88F1-4431-8BFC-1E461FA0F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689841E3-93E3-4A51-8081-62F5CBBB2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06BB529F-8D06-4588-998F-0996B89C1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5C13048-4783-47CD-9CB2-635BCFA88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906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2B6951C-E3D9-4E1C-928E-F907641FC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78A9E5BF-DFAF-42E1-B11B-9EAC25EBF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59D82D68-4C9D-4BA3-96EC-7D8EB3BD60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25C213C0-6D01-4FB3-95AE-A3FC3E57D5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515C78B2-6233-4865-9003-AF04F86AF3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058441A2-584E-45AE-A272-C353FA520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6110F7D9-801B-4CF8-BC7E-082E4C93A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41DAE5F8-18F2-416A-A778-D9C90431D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875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53D18FC-C5F2-4AE1-8D71-EFC4734E1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69AE4832-7986-42CF-A874-BEE6F4A74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74F14DFF-C1C1-4681-8510-EDF1E71F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CBEF155F-F20B-4457-AD7C-540DF63E9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916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B865C525-990F-4BCE-8CFB-EF3894F3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AA6745F9-3F81-4CF8-B6E5-A438DB1AB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CF67869-7C9F-447D-BAE4-FFF6E4AFE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462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86B26C8-8AEE-4B88-92FB-B78F6D645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F539E39-F88F-4D83-B8B7-1FBED8F2E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F5353275-5724-4836-97B2-A379D81F2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3C7058C0-34E0-432F-9091-7684ED042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6034CFC-63F5-487A-A78B-5AB216872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C77B7537-7C83-4171-AFDB-134860AB4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435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9205BC2-385E-4C12-A5D4-9B6C9F1B8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871D9E5A-81FB-4BF2-A8CE-2FA869437D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6754E80-33F7-4C8F-96AA-0B614C6BA0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A76385A0-6BBF-490A-9ABD-2A3411076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BC273F3-F1DB-494D-9F32-5794B5DC2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244A787-28CB-489E-A462-ECFDEEEB1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497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CC8EE-8DD9-4E0E-9121-399227FC2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C603C49-8F6B-4743-950E-7E52D1A672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3D26A38-60C8-477D-8D23-B529CC30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1B3DB83-6539-4975-9816-31B0DBF00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5B51AE8-3A29-48BA-8D15-ADB3E7915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93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00AE0B3A-2D43-4171-84E6-29C56F4D1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B7EDC207-4A38-49B9-8967-466A7ED79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E25C617-5808-4716-B65E-54CDF0D7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F0CF74C-A4AA-4CD7-9E1E-0AE5D19E1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FF979D-7921-4F82-81DF-C7D21E750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755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18A96D5D-1F64-4BC2-BBFA-970B1998A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FA5BE8C-2621-4912-A146-4BA8B7F9B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66E0703A-4298-4414-82ED-CE28B1466A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D6827-F213-428B-B64D-882A557603DE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BDEF195-5720-4C09-A96D-127DAF9848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08EFB6E-D167-43CF-9E6E-350F3D5ADE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743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53728A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65000"/>
                <a:lumOff val="35000"/>
              </a:schemeClr>
            </a:gs>
            <a:gs pos="0">
              <a:schemeClr val="tx1">
                <a:lumMod val="50000"/>
              </a:schemeClr>
            </a:gs>
            <a:gs pos="0">
              <a:schemeClr val="bg2">
                <a:lumMod val="7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94608" y="878540"/>
            <a:ext cx="8567738" cy="3442447"/>
          </a:xfrm>
          <a:solidFill>
            <a:srgbClr val="53728A"/>
          </a:solidFill>
        </p:spPr>
        <p:txBody>
          <a:bodyPr lIns="274320" tIns="91440" rIns="182880" bIns="91440"/>
          <a:lstStyle/>
          <a:p>
            <a:pPr algn="l"/>
            <a:r>
              <a:rPr lang="en-US" sz="5400" dirty="0">
                <a:solidFill>
                  <a:schemeClr val="bg1"/>
                </a:solidFill>
              </a:rPr>
              <a:t>Project</a:t>
            </a:r>
            <a:r>
              <a:rPr lang="en-US" sz="5400" b="0" dirty="0"/>
              <a:t> </a:t>
            </a:r>
            <a:r>
              <a:rPr lang="en-US" sz="5400" dirty="0">
                <a:solidFill>
                  <a:schemeClr val="bg1"/>
                </a:solidFill>
              </a:rPr>
              <a:t>Feasibility Study</a:t>
            </a:r>
            <a:r>
              <a:rPr lang="en-US" u="sng" dirty="0">
                <a:solidFill>
                  <a:schemeClr val="bg1"/>
                </a:solidFill>
              </a:rPr>
              <a:t/>
            </a:r>
            <a:br>
              <a:rPr lang="en-US" u="sng" dirty="0">
                <a:solidFill>
                  <a:schemeClr val="bg1"/>
                </a:solidFill>
              </a:rPr>
            </a:br>
            <a:r>
              <a:rPr lang="en-US" b="1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 smtClean="0">
                <a:solidFill>
                  <a:schemeClr val="bg1"/>
                </a:solidFill>
                <a:latin typeface="+mn-lt"/>
              </a:rPr>
            </a:br>
            <a:r>
              <a:rPr lang="en-US" sz="2800" b="1" dirty="0" smtClean="0">
                <a:solidFill>
                  <a:schemeClr val="bg1"/>
                </a:solidFill>
                <a:latin typeface="+mn-lt"/>
              </a:rPr>
              <a:t>Lecture 4</a:t>
            </a:r>
            <a:endParaRPr lang="en-US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24263" y="4418013"/>
            <a:ext cx="8567738" cy="1561446"/>
          </a:xfrm>
          <a:solidFill>
            <a:schemeClr val="tx1">
              <a:lumMod val="65000"/>
              <a:lumOff val="35000"/>
            </a:schemeClr>
          </a:solidFill>
        </p:spPr>
        <p:txBody>
          <a:bodyPr lIns="274320" tIns="91440" rIns="182880" bIns="91440">
            <a:normAutofit/>
          </a:bodyPr>
          <a:lstStyle/>
          <a:p>
            <a:pPr algn="l">
              <a:spcBef>
                <a:spcPct val="0"/>
              </a:spcBef>
            </a:pPr>
            <a:r>
              <a:rPr lang="en-US" sz="2800" b="1" dirty="0" smtClean="0">
                <a:solidFill>
                  <a:schemeClr val="bg1"/>
                </a:solidFill>
                <a:ea typeface="+mj-ea"/>
                <a:cs typeface="+mj-cs"/>
              </a:rPr>
              <a:t>PMG201</a:t>
            </a:r>
          </a:p>
          <a:p>
            <a:pPr algn="l">
              <a:spcBef>
                <a:spcPct val="0"/>
              </a:spcBef>
              <a:spcAft>
                <a:spcPts val="0"/>
              </a:spcAft>
            </a:pPr>
            <a:r>
              <a:rPr lang="en-US" sz="3600" b="1" dirty="0">
                <a:solidFill>
                  <a:schemeClr val="bg1"/>
                </a:solidFill>
                <a:ea typeface="+mj-ea"/>
                <a:cs typeface="+mj-cs"/>
              </a:rPr>
              <a:t>THE WORLD OF PROJECT MANAGEMENT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0" y="878540"/>
            <a:ext cx="3514951" cy="510091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b="1" dirty="0"/>
          </a:p>
          <a:p>
            <a:endParaRPr lang="en-US" sz="3200" b="1" dirty="0"/>
          </a:p>
          <a:p>
            <a:r>
              <a:rPr lang="en-US" sz="3000" b="1" dirty="0">
                <a:solidFill>
                  <a:schemeClr val="bg1"/>
                </a:solidFill>
              </a:rPr>
              <a:t>Everyone’s Smart</a:t>
            </a:r>
            <a:br>
              <a:rPr lang="en-US" sz="3000" b="1" dirty="0">
                <a:solidFill>
                  <a:schemeClr val="bg1"/>
                </a:solidFill>
              </a:rPr>
            </a:br>
            <a:r>
              <a:rPr lang="en-US" sz="3000" b="1" dirty="0">
                <a:solidFill>
                  <a:schemeClr val="bg1"/>
                </a:solidFill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=""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7" y="1748118"/>
            <a:ext cx="2694542" cy="1479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542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LEARNING OUTCOMES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en-US" dirty="0"/>
              <a:t>What Is a Project</a:t>
            </a:r>
            <a:r>
              <a:rPr lang="en-US" dirty="0" smtClean="0"/>
              <a:t>?</a:t>
            </a:r>
          </a:p>
          <a:p>
            <a:r>
              <a:rPr lang="en-US" dirty="0"/>
              <a:t>Project Management vs. General </a:t>
            </a:r>
            <a:r>
              <a:rPr lang="en-US" dirty="0" smtClean="0"/>
              <a:t>Management</a:t>
            </a:r>
          </a:p>
          <a:p>
            <a:r>
              <a:rPr lang="en-US" dirty="0"/>
              <a:t>What Is Managed? The Three Goals of a </a:t>
            </a:r>
            <a:r>
              <a:rPr lang="en-US" dirty="0" smtClean="0"/>
              <a:t>Project</a:t>
            </a:r>
          </a:p>
          <a:p>
            <a:r>
              <a:rPr lang="en-US" dirty="0"/>
              <a:t>The Life Cycles of Projects </a:t>
            </a:r>
          </a:p>
          <a:p>
            <a:r>
              <a:rPr lang="en-US" dirty="0" smtClean="0"/>
              <a:t> </a:t>
            </a:r>
            <a:r>
              <a:rPr lang="en-US" dirty="0"/>
              <a:t>Selecting Projects to Meet Organizational </a:t>
            </a:r>
            <a:r>
              <a:rPr lang="en-US" dirty="0" smtClean="0"/>
              <a:t>Objectives</a:t>
            </a:r>
          </a:p>
          <a:p>
            <a:r>
              <a:rPr lang="en-US" dirty="0"/>
              <a:t>Confronting Uncertainty—the Management of </a:t>
            </a:r>
            <a:r>
              <a:rPr lang="en-US" dirty="0" smtClean="0"/>
              <a:t>Risk</a:t>
            </a:r>
          </a:p>
          <a:p>
            <a:r>
              <a:rPr lang="en-US" dirty="0"/>
              <a:t>The Project Portfolio </a:t>
            </a:r>
            <a:r>
              <a:rPr lang="en-US" dirty="0" smtClean="0"/>
              <a:t>Process</a:t>
            </a:r>
          </a:p>
        </p:txBody>
      </p:sp>
    </p:spTree>
    <p:extLst>
      <p:ext uri="{BB962C8B-B14F-4D97-AF65-F5344CB8AC3E}">
        <p14:creationId xmlns:p14="http://schemas.microsoft.com/office/powerpoint/2010/main" val="3057027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a Project?</a:t>
            </a:r>
            <a:br>
              <a:rPr lang="en-US" dirty="0"/>
            </a:b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en-US" altLang="ar-SA" sz="4000" b="1" i="1" u="sng" dirty="0">
                <a:solidFill>
                  <a:srgbClr val="FF0000"/>
                </a:solidFill>
              </a:rPr>
              <a:t>Project, Defined</a:t>
            </a:r>
            <a:endParaRPr lang="en-US" altLang="ar-SA" sz="4000" b="1" i="1" u="sng" dirty="0" smtClean="0">
              <a:solidFill>
                <a:srgbClr val="FF0000"/>
              </a:solidFill>
              <a:latin typeface="Times" panose="02020603050405020304" pitchFamily="18" charset="0"/>
            </a:endParaRPr>
          </a:p>
          <a:p>
            <a:pPr marL="0" indent="0">
              <a:buNone/>
            </a:pPr>
            <a:r>
              <a:rPr lang="en-US" altLang="ar-SA" dirty="0" smtClean="0">
                <a:latin typeface="Times" panose="02020603050405020304" pitchFamily="18" charset="0"/>
              </a:rPr>
              <a:t>At first A </a:t>
            </a:r>
            <a:r>
              <a:rPr lang="en-US" altLang="ar-SA" dirty="0">
                <a:latin typeface="Times" panose="02020603050405020304" pitchFamily="18" charset="0"/>
              </a:rPr>
              <a:t>project is an endeavor to accomplish a specific objective through a unique set of interrelated tasks and the effective utilization of resources.</a:t>
            </a:r>
          </a:p>
          <a:p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01558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ar-SA" i="1" dirty="0" smtClean="0"/>
              <a:t/>
            </a:r>
            <a:br>
              <a:rPr lang="en-US" altLang="ar-SA" i="1" dirty="0" smtClean="0"/>
            </a:br>
            <a:r>
              <a:rPr lang="en-US" altLang="ar-SA" i="1" dirty="0" smtClean="0"/>
              <a:t>Project</a:t>
            </a:r>
            <a:r>
              <a:rPr lang="en-US" altLang="ar-SA" i="1" dirty="0"/>
              <a:t>, Defined</a:t>
            </a:r>
            <a:r>
              <a:rPr lang="en-US" altLang="ar-SA" i="1" dirty="0">
                <a:latin typeface="Times" panose="02020603050405020304" pitchFamily="18" charset="0"/>
              </a:rPr>
              <a:t/>
            </a:r>
            <a:br>
              <a:rPr lang="en-US" altLang="ar-SA" i="1" dirty="0">
                <a:latin typeface="Times" panose="02020603050405020304" pitchFamily="18" charset="0"/>
              </a:rPr>
            </a:b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A secondary effect of using multidisciplinary teams to deal with complex </a:t>
            </a:r>
            <a:r>
              <a:rPr lang="en-US" dirty="0" smtClean="0"/>
              <a:t>problems is conflict</a:t>
            </a:r>
            <a:r>
              <a:rPr lang="en-US" dirty="0"/>
              <a:t>. Projects are characterized by </a:t>
            </a:r>
            <a:r>
              <a:rPr lang="en-US" dirty="0" smtClean="0"/>
              <a:t>conflict</a:t>
            </a:r>
            <a:r>
              <a:rPr lang="en-US" dirty="0"/>
              <a:t>. As we will see in later chapters, </a:t>
            </a:r>
            <a:r>
              <a:rPr lang="en-US" dirty="0" smtClean="0"/>
              <a:t>the project </a:t>
            </a:r>
            <a:r>
              <a:rPr lang="en-US" dirty="0"/>
              <a:t>schedule, budget, and </a:t>
            </a:r>
            <a:r>
              <a:rPr lang="en-US" dirty="0" smtClean="0"/>
              <a:t>specifications conflict </a:t>
            </a:r>
            <a:r>
              <a:rPr lang="en-US" dirty="0"/>
              <a:t>with each other.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needs </a:t>
            </a:r>
            <a:r>
              <a:rPr lang="en-US" dirty="0" smtClean="0"/>
              <a:t>and desires </a:t>
            </a:r>
            <a:r>
              <a:rPr lang="en-US" dirty="0"/>
              <a:t>of the client </a:t>
            </a:r>
            <a:r>
              <a:rPr lang="en-US" dirty="0" smtClean="0"/>
              <a:t>conflict </a:t>
            </a:r>
            <a:r>
              <a:rPr lang="en-US" dirty="0"/>
              <a:t>with those of the project team, the senior management </a:t>
            </a:r>
            <a:r>
              <a:rPr lang="en-US" dirty="0" smtClean="0"/>
              <a:t>of the </a:t>
            </a:r>
            <a:r>
              <a:rPr lang="en-US" dirty="0"/>
              <a:t>organization conducting the project and others who may have a less direct </a:t>
            </a:r>
            <a:r>
              <a:rPr lang="en-US" dirty="0" smtClean="0"/>
              <a:t>stake in </a:t>
            </a:r>
            <a:r>
              <a:rPr lang="en-US" dirty="0"/>
              <a:t>the project. Some of the most intense </a:t>
            </a:r>
            <a:r>
              <a:rPr lang="en-US" dirty="0" smtClean="0"/>
              <a:t>conflicts </a:t>
            </a:r>
            <a:r>
              <a:rPr lang="en-US" dirty="0"/>
              <a:t>are those between members of </a:t>
            </a:r>
            <a:r>
              <a:rPr lang="en-US" dirty="0" smtClean="0"/>
              <a:t>the project </a:t>
            </a:r>
            <a:r>
              <a:rPr lang="en-US" dirty="0"/>
              <a:t>team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en-US" dirty="0"/>
              <a:t>Much more will be said about this in later chapters. For the moment, it </a:t>
            </a:r>
            <a:r>
              <a:rPr lang="en-US" dirty="0" smtClean="0"/>
              <a:t>is sufficient </a:t>
            </a:r>
            <a:r>
              <a:rPr lang="en-US" dirty="0"/>
              <a:t>to recognize that projects and </a:t>
            </a:r>
            <a:r>
              <a:rPr lang="en-US" dirty="0" smtClean="0"/>
              <a:t>conflict </a:t>
            </a:r>
            <a:r>
              <a:rPr lang="en-US" dirty="0"/>
              <a:t>are inseparable companions, an </a:t>
            </a:r>
            <a:r>
              <a:rPr lang="en-US" dirty="0" smtClean="0"/>
              <a:t>environment that </a:t>
            </a:r>
            <a:r>
              <a:rPr lang="en-US" dirty="0"/>
              <a:t>is unsuitable and uncomfortable for </a:t>
            </a:r>
            <a:r>
              <a:rPr lang="en-US" dirty="0" smtClean="0"/>
              <a:t>conflict </a:t>
            </a:r>
            <a:r>
              <a:rPr lang="en-US" dirty="0"/>
              <a:t>avoiders.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678303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ar-SA" i="1" dirty="0"/>
              <a:t/>
            </a:r>
            <a:br>
              <a:rPr lang="en-US" altLang="ar-SA" i="1" dirty="0"/>
            </a:br>
            <a:r>
              <a:rPr lang="en-US" altLang="ar-SA" i="1" dirty="0"/>
              <a:t>Project, Defined</a:t>
            </a:r>
            <a:r>
              <a:rPr lang="en-US" altLang="ar-SA" i="1" dirty="0">
                <a:latin typeface="Times" panose="02020603050405020304" pitchFamily="18" charset="0"/>
              </a:rPr>
              <a:t/>
            </a:r>
            <a:br>
              <a:rPr lang="en-US" altLang="ar-SA" i="1" dirty="0">
                <a:latin typeface="Times" panose="02020603050405020304" pitchFamily="18" charset="0"/>
              </a:rPr>
            </a:b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en-US" b="1" dirty="0"/>
              <a:t>Finally, it is appropriate to ask, “ Why projects? ” The reason is simple. We </a:t>
            </a:r>
            <a:r>
              <a:rPr lang="en-US" b="1" dirty="0" smtClean="0"/>
              <a:t>form projects </a:t>
            </a:r>
            <a:r>
              <a:rPr lang="en-US" b="1" dirty="0"/>
              <a:t>in order to fi x the responsibility and authority for the achievement of an </a:t>
            </a:r>
            <a:r>
              <a:rPr lang="en-US" b="1" dirty="0" smtClean="0"/>
              <a:t>organizational goal </a:t>
            </a:r>
            <a:r>
              <a:rPr lang="en-US" b="1" dirty="0"/>
              <a:t>on an individual or small group when the job does not clearly fall </a:t>
            </a:r>
            <a:r>
              <a:rPr lang="en-US" b="1" dirty="0" smtClean="0"/>
              <a:t>within the definition </a:t>
            </a:r>
            <a:r>
              <a:rPr lang="en-US" b="1" dirty="0"/>
              <a:t>of routine work.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15820915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/>
            <a:r>
              <a:rPr lang="en-US" altLang="ar-SA" sz="1400"/>
              <a:t>6</a:t>
            </a: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4347" name="Rectangle 11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4348" name="Rectangle 12"/>
          <p:cNvSpPr>
            <a:spLocks noChangeArrowheads="1"/>
          </p:cNvSpPr>
          <p:nvPr/>
        </p:nvSpPr>
        <p:spPr bwMode="auto">
          <a:xfrm>
            <a:off x="2209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4349" name="Rectangle 13"/>
          <p:cNvSpPr>
            <a:spLocks noChangeArrowheads="1"/>
          </p:cNvSpPr>
          <p:nvPr/>
        </p:nvSpPr>
        <p:spPr bwMode="auto">
          <a:xfrm>
            <a:off x="46482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4350" name="Rectangle 14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ar-SA" dirty="0"/>
              <a:t>Attributes of a Project</a:t>
            </a:r>
          </a:p>
        </p:txBody>
      </p:sp>
      <p:sp>
        <p:nvSpPr>
          <p:cNvPr id="14351" name="Rectangle 15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ar-SA" dirty="0">
                <a:latin typeface="Times" panose="02020603050405020304" pitchFamily="18" charset="0"/>
              </a:rPr>
              <a:t>Has a well-defined objective</a:t>
            </a:r>
          </a:p>
          <a:p>
            <a:r>
              <a:rPr lang="en-US" altLang="ar-SA" dirty="0">
                <a:latin typeface="Times" panose="02020603050405020304" pitchFamily="18" charset="0"/>
              </a:rPr>
              <a:t>Composed of a series of interdependent tasks </a:t>
            </a:r>
          </a:p>
          <a:p>
            <a:r>
              <a:rPr lang="en-US" altLang="ar-SA" dirty="0">
                <a:latin typeface="Times" panose="02020603050405020304" pitchFamily="18" charset="0"/>
              </a:rPr>
              <a:t>Utilizes various resources</a:t>
            </a:r>
          </a:p>
          <a:p>
            <a:r>
              <a:rPr lang="en-US" altLang="ar-SA" dirty="0">
                <a:latin typeface="Times" panose="02020603050405020304" pitchFamily="18" charset="0"/>
              </a:rPr>
              <a:t>Has a specific time frame</a:t>
            </a:r>
          </a:p>
          <a:p>
            <a:r>
              <a:rPr lang="en-US" altLang="ar-SA" dirty="0">
                <a:latin typeface="Times" panose="02020603050405020304" pitchFamily="18" charset="0"/>
              </a:rPr>
              <a:t>Has a customer</a:t>
            </a:r>
          </a:p>
          <a:p>
            <a:r>
              <a:rPr lang="en-US" altLang="ar-SA" dirty="0">
                <a:latin typeface="Times" panose="02020603050405020304" pitchFamily="18" charset="0"/>
              </a:rPr>
              <a:t>Involves a degree of uncertainty</a:t>
            </a:r>
          </a:p>
        </p:txBody>
      </p:sp>
    </p:spTree>
    <p:extLst>
      <p:ext uri="{BB962C8B-B14F-4D97-AF65-F5344CB8AC3E}">
        <p14:creationId xmlns:p14="http://schemas.microsoft.com/office/powerpoint/2010/main" val="1118038057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/>
            <a:r>
              <a:rPr lang="en-US" altLang="ar-SA" sz="1400"/>
              <a:t>8</a:t>
            </a:r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2209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8445" name="Rectangle 13"/>
          <p:cNvSpPr>
            <a:spLocks noChangeArrowheads="1"/>
          </p:cNvSpPr>
          <p:nvPr/>
        </p:nvSpPr>
        <p:spPr bwMode="auto">
          <a:xfrm>
            <a:off x="46482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8446" name="Rectangle 14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ar-SA" dirty="0"/>
              <a:t>Constraints</a:t>
            </a:r>
          </a:p>
        </p:txBody>
      </p:sp>
      <p:sp>
        <p:nvSpPr>
          <p:cNvPr id="18447" name="Rectangle 15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anchor="ctr"/>
          <a:lstStyle/>
          <a:p>
            <a:r>
              <a:rPr lang="en-US" altLang="ar-SA" dirty="0">
                <a:latin typeface="Times" panose="02020603050405020304" pitchFamily="18" charset="0"/>
              </a:rPr>
              <a:t>Scope</a:t>
            </a:r>
          </a:p>
          <a:p>
            <a:r>
              <a:rPr lang="en-US" altLang="ar-SA" dirty="0">
                <a:latin typeface="Times" panose="02020603050405020304" pitchFamily="18" charset="0"/>
              </a:rPr>
              <a:t>Cost</a:t>
            </a:r>
          </a:p>
          <a:p>
            <a:r>
              <a:rPr lang="en-US" altLang="ar-SA" dirty="0">
                <a:latin typeface="Times" panose="02020603050405020304" pitchFamily="18" charset="0"/>
              </a:rPr>
              <a:t>Schedule</a:t>
            </a:r>
          </a:p>
          <a:p>
            <a:r>
              <a:rPr lang="en-US" altLang="ar-SA" dirty="0">
                <a:latin typeface="Times" panose="02020603050405020304" pitchFamily="18" charset="0"/>
              </a:rPr>
              <a:t>Customer satisfaction</a:t>
            </a:r>
          </a:p>
        </p:txBody>
      </p:sp>
    </p:spTree>
    <p:extLst>
      <p:ext uri="{BB962C8B-B14F-4D97-AF65-F5344CB8AC3E}">
        <p14:creationId xmlns:p14="http://schemas.microsoft.com/office/powerpoint/2010/main" val="816274045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/>
            <a:r>
              <a:rPr lang="en-US" altLang="ar-SA" sz="1400"/>
              <a:t>9</a:t>
            </a:r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0491" name="Rectangle 11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2209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0493" name="Rectangle 13"/>
          <p:cNvSpPr>
            <a:spLocks noChangeArrowheads="1"/>
          </p:cNvSpPr>
          <p:nvPr/>
        </p:nvSpPr>
        <p:spPr bwMode="auto">
          <a:xfrm>
            <a:off x="46482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0494" name="Rectangle 14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ar-SA" dirty="0"/>
              <a:t>Unforeseen Circumstances</a:t>
            </a:r>
          </a:p>
        </p:txBody>
      </p:sp>
      <p:sp>
        <p:nvSpPr>
          <p:cNvPr id="20495" name="Rectangle 15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anchor="ctr"/>
          <a:lstStyle/>
          <a:p>
            <a:pPr>
              <a:spcBef>
                <a:spcPct val="0"/>
              </a:spcBef>
              <a:spcAft>
                <a:spcPts val="2400"/>
              </a:spcAft>
            </a:pPr>
            <a:r>
              <a:rPr lang="en-US" altLang="ar-SA" dirty="0">
                <a:latin typeface="Times" panose="02020603050405020304" pitchFamily="18" charset="0"/>
              </a:rPr>
              <a:t>Unforeseen circumstances may jeopardize achievement of the project objective.</a:t>
            </a:r>
          </a:p>
          <a:p>
            <a:pPr>
              <a:spcBef>
                <a:spcPct val="0"/>
              </a:spcBef>
              <a:spcAft>
                <a:spcPts val="2400"/>
              </a:spcAft>
            </a:pPr>
            <a:r>
              <a:rPr lang="en-US" altLang="ar-SA" dirty="0">
                <a:latin typeface="Times" panose="02020603050405020304" pitchFamily="18" charset="0"/>
              </a:rPr>
              <a:t>The challenge facing the project manager is to prevent, anticipate, and/or overcome such circumstances.</a:t>
            </a:r>
          </a:p>
        </p:txBody>
      </p:sp>
    </p:spTree>
    <p:extLst>
      <p:ext uri="{BB962C8B-B14F-4D97-AF65-F5344CB8AC3E}">
        <p14:creationId xmlns:p14="http://schemas.microsoft.com/office/powerpoint/2010/main" val="3179161509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/>
            <a:r>
              <a:rPr lang="en-US" altLang="ar-SA" sz="1400"/>
              <a:t>15</a:t>
            </a:r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2776" name="Rectangle 8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2777" name="Rectangle 9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2778" name="Rectangle 10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2779" name="Rectangle 11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2780" name="Rectangle 12"/>
          <p:cNvSpPr>
            <a:spLocks noChangeArrowheads="1"/>
          </p:cNvSpPr>
          <p:nvPr/>
        </p:nvSpPr>
        <p:spPr bwMode="auto">
          <a:xfrm>
            <a:off x="2209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2781" name="Rectangle 13"/>
          <p:cNvSpPr>
            <a:spLocks noChangeArrowheads="1"/>
          </p:cNvSpPr>
          <p:nvPr/>
        </p:nvSpPr>
        <p:spPr bwMode="auto">
          <a:xfrm>
            <a:off x="46482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2782" name="Rectangle 14"/>
          <p:cNvSpPr>
            <a:spLocks noGrp="1" noChangeArrowheads="1"/>
          </p:cNvSpPr>
          <p:nvPr>
            <p:ph type="title"/>
          </p:nvPr>
        </p:nvSpPr>
        <p:spPr>
          <a:xfrm>
            <a:off x="838200" y="359229"/>
            <a:ext cx="10515600" cy="1331459"/>
          </a:xfrm>
          <a:noFill/>
          <a:ln/>
        </p:spPr>
        <p:txBody>
          <a:bodyPr>
            <a:normAutofit/>
          </a:bodyPr>
          <a:lstStyle/>
          <a:p>
            <a:r>
              <a:rPr lang="en-US" altLang="ar-SA" sz="4000" dirty="0"/>
              <a:t>The Project Management Process</a:t>
            </a:r>
          </a:p>
        </p:txBody>
      </p:sp>
      <p:sp>
        <p:nvSpPr>
          <p:cNvPr id="32783" name="Rectangle 15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anchor="ctr">
            <a:normAutofit/>
          </a:bodyPr>
          <a:lstStyle/>
          <a:p>
            <a:r>
              <a:rPr lang="en-US" altLang="ar-SA" sz="4000" dirty="0">
                <a:latin typeface="Times" panose="02020603050405020304" pitchFamily="18" charset="0"/>
              </a:rPr>
              <a:t>The project management process means planning the work and then working the plan.</a:t>
            </a:r>
          </a:p>
        </p:txBody>
      </p:sp>
    </p:spTree>
    <p:extLst>
      <p:ext uri="{BB962C8B-B14F-4D97-AF65-F5344CB8AC3E}">
        <p14:creationId xmlns:p14="http://schemas.microsoft.com/office/powerpoint/2010/main" val="856781172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/>
            <a:r>
              <a:rPr lang="en-US" altLang="ar-SA" sz="1400"/>
              <a:t>16</a:t>
            </a:r>
          </a:p>
        </p:txBody>
      </p:sp>
      <p:sp>
        <p:nvSpPr>
          <p:cNvPr id="34823" name="Rectangle 7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4824" name="Rectangle 8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4825" name="Rectangle 9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4826" name="Rectangle 10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4827" name="Rectangle 11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4828" name="Rectangle 12"/>
          <p:cNvSpPr>
            <a:spLocks noChangeArrowheads="1"/>
          </p:cNvSpPr>
          <p:nvPr/>
        </p:nvSpPr>
        <p:spPr bwMode="auto">
          <a:xfrm>
            <a:off x="2209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4829" name="Rectangle 13"/>
          <p:cNvSpPr>
            <a:spLocks noChangeArrowheads="1"/>
          </p:cNvSpPr>
          <p:nvPr/>
        </p:nvSpPr>
        <p:spPr bwMode="auto">
          <a:xfrm>
            <a:off x="46482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4830" name="Rectangle 14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/>
          </a:bodyPr>
          <a:lstStyle/>
          <a:p>
            <a:r>
              <a:rPr lang="en-US" altLang="ar-SA" sz="3600" dirty="0"/>
              <a:t>The Project Management </a:t>
            </a:r>
            <a:r>
              <a:rPr lang="en-US" altLang="ar-SA" sz="3600" dirty="0" smtClean="0"/>
              <a:t>Process  </a:t>
            </a:r>
            <a:r>
              <a:rPr lang="en-US" altLang="ar-SA" sz="3600" dirty="0"/>
              <a:t>(Cont.)</a:t>
            </a:r>
          </a:p>
        </p:txBody>
      </p:sp>
      <p:sp>
        <p:nvSpPr>
          <p:cNvPr id="34831" name="Rectangle 15"/>
          <p:cNvSpPr>
            <a:spLocks noGrp="1" noChangeArrowheads="1"/>
          </p:cNvSpPr>
          <p:nvPr>
            <p:ph type="body" idx="1"/>
          </p:nvPr>
        </p:nvSpPr>
        <p:spPr>
          <a:xfrm>
            <a:off x="696686" y="1981200"/>
            <a:ext cx="10657114" cy="4419600"/>
          </a:xfrm>
          <a:noFill/>
          <a:ln/>
        </p:spPr>
        <p:txBody>
          <a:bodyPr/>
          <a:lstStyle/>
          <a:p>
            <a:pPr>
              <a:lnSpc>
                <a:spcPts val="4300"/>
              </a:lnSpc>
              <a:spcBef>
                <a:spcPct val="0"/>
              </a:spcBef>
              <a:spcAft>
                <a:spcPts val="2400"/>
              </a:spcAft>
            </a:pPr>
            <a:r>
              <a:rPr lang="en-US" altLang="ar-SA" dirty="0"/>
              <a:t>Clearly define the project objective. </a:t>
            </a:r>
          </a:p>
          <a:p>
            <a:pPr>
              <a:lnSpc>
                <a:spcPts val="4300"/>
              </a:lnSpc>
              <a:spcBef>
                <a:spcPct val="0"/>
              </a:spcBef>
              <a:spcAft>
                <a:spcPts val="2400"/>
              </a:spcAft>
            </a:pPr>
            <a:r>
              <a:rPr lang="en-US" altLang="ar-SA" dirty="0"/>
              <a:t>Divide and subdivide the project.</a:t>
            </a:r>
          </a:p>
          <a:p>
            <a:pPr>
              <a:lnSpc>
                <a:spcPts val="4300"/>
              </a:lnSpc>
              <a:spcBef>
                <a:spcPct val="0"/>
              </a:spcBef>
              <a:spcAft>
                <a:spcPts val="2400"/>
              </a:spcAft>
            </a:pPr>
            <a:r>
              <a:rPr lang="en-US" altLang="ar-SA" dirty="0"/>
              <a:t>Define the specific activities that need to be performed.</a:t>
            </a:r>
            <a:endParaRPr lang="en-US" altLang="ar-SA" i="1" dirty="0"/>
          </a:p>
          <a:p>
            <a:pPr>
              <a:lnSpc>
                <a:spcPts val="4300"/>
              </a:lnSpc>
              <a:spcBef>
                <a:spcPct val="0"/>
              </a:spcBef>
              <a:spcAft>
                <a:spcPts val="2400"/>
              </a:spcAft>
            </a:pPr>
            <a:r>
              <a:rPr lang="en-US" altLang="ar-SA" dirty="0">
                <a:latin typeface="Times" panose="02020603050405020304" pitchFamily="18" charset="0"/>
              </a:rPr>
              <a:t>Graphically portray the activities in a network diagram.</a:t>
            </a:r>
          </a:p>
        </p:txBody>
      </p:sp>
    </p:spTree>
    <p:extLst>
      <p:ext uri="{BB962C8B-B14F-4D97-AF65-F5344CB8AC3E}">
        <p14:creationId xmlns:p14="http://schemas.microsoft.com/office/powerpoint/2010/main" val="2900289957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/>
            <a:r>
              <a:rPr lang="en-US" altLang="ar-SA" sz="1400"/>
              <a:t>17</a:t>
            </a: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6872" name="Rectangle 8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6873" name="Rectangle 9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6874" name="Rectangle 10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6875" name="Rectangle 11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6876" name="Rectangle 12"/>
          <p:cNvSpPr>
            <a:spLocks noChangeArrowheads="1"/>
          </p:cNvSpPr>
          <p:nvPr/>
        </p:nvSpPr>
        <p:spPr bwMode="auto">
          <a:xfrm>
            <a:off x="2209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6877" name="Rectangle 13"/>
          <p:cNvSpPr>
            <a:spLocks noChangeArrowheads="1"/>
          </p:cNvSpPr>
          <p:nvPr/>
        </p:nvSpPr>
        <p:spPr bwMode="auto">
          <a:xfrm>
            <a:off x="46482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6878" name="Rectangle 14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/>
          </a:bodyPr>
          <a:lstStyle/>
          <a:p>
            <a:r>
              <a:rPr lang="en-US" altLang="ar-SA" sz="4000"/>
              <a:t>The Project Management Process (Cont.)</a:t>
            </a:r>
          </a:p>
        </p:txBody>
      </p:sp>
      <p:sp>
        <p:nvSpPr>
          <p:cNvPr id="36879" name="Rectangle 15"/>
          <p:cNvSpPr>
            <a:spLocks noGrp="1" noChangeArrowheads="1"/>
          </p:cNvSpPr>
          <p:nvPr>
            <p:ph type="body" idx="1"/>
          </p:nvPr>
        </p:nvSpPr>
        <p:spPr>
          <a:xfrm>
            <a:off x="2209800" y="1981200"/>
            <a:ext cx="7772400" cy="4419600"/>
          </a:xfrm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ts val="2400"/>
              </a:spcAft>
            </a:pPr>
            <a:r>
              <a:rPr lang="en-US" altLang="ar-SA">
                <a:latin typeface="Times" panose="02020603050405020304" pitchFamily="18" charset="0"/>
              </a:rPr>
              <a:t>Make a time estimate.</a:t>
            </a:r>
          </a:p>
          <a:p>
            <a:pPr>
              <a:spcBef>
                <a:spcPct val="0"/>
              </a:spcBef>
              <a:spcAft>
                <a:spcPts val="2400"/>
              </a:spcAft>
            </a:pPr>
            <a:r>
              <a:rPr lang="en-US" altLang="ar-SA">
                <a:latin typeface="Times" panose="02020603050405020304" pitchFamily="18" charset="0"/>
              </a:rPr>
              <a:t>Make a cost estimate.</a:t>
            </a:r>
            <a:endParaRPr lang="en-US" altLang="ar-SA"/>
          </a:p>
          <a:p>
            <a:pPr>
              <a:lnSpc>
                <a:spcPts val="4300"/>
              </a:lnSpc>
              <a:spcBef>
                <a:spcPct val="0"/>
              </a:spcBef>
              <a:spcAft>
                <a:spcPts val="2400"/>
              </a:spcAft>
            </a:pPr>
            <a:r>
              <a:rPr lang="en-US" altLang="ar-SA"/>
              <a:t>Calculate a project schedule and budget.</a:t>
            </a:r>
          </a:p>
        </p:txBody>
      </p:sp>
    </p:spTree>
    <p:extLst>
      <p:ext uri="{BB962C8B-B14F-4D97-AF65-F5344CB8AC3E}">
        <p14:creationId xmlns:p14="http://schemas.microsoft.com/office/powerpoint/2010/main" val="3445851521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/>
            <a:r>
              <a:rPr lang="en-US" altLang="ar-SA" sz="1400"/>
              <a:t>18</a:t>
            </a:r>
          </a:p>
        </p:txBody>
      </p:sp>
      <p:sp>
        <p:nvSpPr>
          <p:cNvPr id="38919" name="Rectangle 7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8921" name="Rectangle 9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8923" name="Rectangle 11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8924" name="Rectangle 12"/>
          <p:cNvSpPr>
            <a:spLocks noChangeArrowheads="1"/>
          </p:cNvSpPr>
          <p:nvPr/>
        </p:nvSpPr>
        <p:spPr bwMode="auto">
          <a:xfrm>
            <a:off x="2209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8925" name="Rectangle 13"/>
          <p:cNvSpPr>
            <a:spLocks noChangeArrowheads="1"/>
          </p:cNvSpPr>
          <p:nvPr/>
        </p:nvSpPr>
        <p:spPr bwMode="auto">
          <a:xfrm>
            <a:off x="46482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8926" name="Rectangle 14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ar-SA"/>
              <a:t>Controlling Projects</a:t>
            </a:r>
          </a:p>
        </p:txBody>
      </p:sp>
      <p:sp>
        <p:nvSpPr>
          <p:cNvPr id="38927" name="Rectangle 15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anchor="ctr"/>
          <a:lstStyle/>
          <a:p>
            <a:pPr>
              <a:spcBef>
                <a:spcPct val="0"/>
              </a:spcBef>
            </a:pPr>
            <a:r>
              <a:rPr lang="en-US" altLang="ar-SA" dirty="0">
                <a:latin typeface="Times" panose="02020603050405020304" pitchFamily="18" charset="0"/>
              </a:rPr>
              <a:t>Establish a baseline plan.</a:t>
            </a:r>
          </a:p>
          <a:p>
            <a:pPr>
              <a:spcBef>
                <a:spcPct val="0"/>
              </a:spcBef>
            </a:pPr>
            <a:r>
              <a:rPr lang="en-US" altLang="ar-SA" dirty="0">
                <a:latin typeface="Times" panose="02020603050405020304" pitchFamily="18" charset="0"/>
              </a:rPr>
              <a:t>Monitor progress.</a:t>
            </a:r>
          </a:p>
          <a:p>
            <a:pPr>
              <a:spcBef>
                <a:spcPct val="0"/>
              </a:spcBef>
            </a:pPr>
            <a:r>
              <a:rPr lang="en-US" altLang="ar-SA" dirty="0">
                <a:latin typeface="Times" panose="02020603050405020304" pitchFamily="18" charset="0"/>
              </a:rPr>
              <a:t>Measure actual progress and compare it to planned progress.</a:t>
            </a:r>
          </a:p>
          <a:p>
            <a:pPr>
              <a:spcBef>
                <a:spcPct val="0"/>
              </a:spcBef>
            </a:pPr>
            <a:r>
              <a:rPr lang="en-US" altLang="ar-SA" dirty="0">
                <a:latin typeface="Times" panose="02020603050405020304" pitchFamily="18" charset="0"/>
              </a:rPr>
              <a:t>Take corrective action if  the project is behind schedule, overrunning the budget, or not meeting technical specifications.</a:t>
            </a:r>
          </a:p>
        </p:txBody>
      </p:sp>
    </p:spTree>
    <p:extLst>
      <p:ext uri="{BB962C8B-B14F-4D97-AF65-F5344CB8AC3E}">
        <p14:creationId xmlns:p14="http://schemas.microsoft.com/office/powerpoint/2010/main" val="212454342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0966" name="Rectangle 6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/>
            <a:r>
              <a:rPr lang="en-US" altLang="ar-SA" sz="1400"/>
              <a:t>19</a:t>
            </a:r>
          </a:p>
        </p:txBody>
      </p:sp>
      <p:sp>
        <p:nvSpPr>
          <p:cNvPr id="40967" name="Rectangle 7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0969" name="Rectangle 9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0971" name="Rectangle 11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0972" name="Rectangle 12"/>
          <p:cNvSpPr>
            <a:spLocks noChangeArrowheads="1"/>
          </p:cNvSpPr>
          <p:nvPr/>
        </p:nvSpPr>
        <p:spPr bwMode="auto">
          <a:xfrm>
            <a:off x="2209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0973" name="Rectangle 13"/>
          <p:cNvSpPr>
            <a:spLocks noChangeArrowheads="1"/>
          </p:cNvSpPr>
          <p:nvPr/>
        </p:nvSpPr>
        <p:spPr bwMode="auto">
          <a:xfrm>
            <a:off x="46482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0974" name="Rectangle 14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ar-SA"/>
              <a:t>Benefits of Project Management</a:t>
            </a:r>
          </a:p>
        </p:txBody>
      </p:sp>
      <p:sp>
        <p:nvSpPr>
          <p:cNvPr id="40975" name="Rectangle 15"/>
          <p:cNvSpPr>
            <a:spLocks noGrp="1" noChangeArrowheads="1"/>
          </p:cNvSpPr>
          <p:nvPr>
            <p:ph type="body" idx="1"/>
          </p:nvPr>
        </p:nvSpPr>
        <p:spPr>
          <a:xfrm>
            <a:off x="1981200" y="1981200"/>
            <a:ext cx="8077200" cy="4495800"/>
          </a:xfrm>
          <a:noFill/>
          <a:ln/>
        </p:spPr>
        <p:txBody>
          <a:bodyPr/>
          <a:lstStyle/>
          <a:p>
            <a:r>
              <a:rPr lang="en-US" altLang="ar-SA" dirty="0"/>
              <a:t>Satisfied customers</a:t>
            </a:r>
          </a:p>
          <a:p>
            <a:r>
              <a:rPr lang="en-US" altLang="ar-SA" dirty="0">
                <a:latin typeface="Times" panose="02020603050405020304" pitchFamily="18" charset="0"/>
              </a:rPr>
              <a:t>Additional business</a:t>
            </a:r>
          </a:p>
          <a:p>
            <a:r>
              <a:rPr lang="en-US" altLang="ar-SA" dirty="0">
                <a:latin typeface="Times" panose="02020603050405020304" pitchFamily="18" charset="0"/>
              </a:rPr>
              <a:t>Expansion of career opportunities </a:t>
            </a:r>
          </a:p>
          <a:p>
            <a:r>
              <a:rPr lang="en-US" altLang="ar-SA" dirty="0">
                <a:latin typeface="Times" panose="02020603050405020304" pitchFamily="18" charset="0"/>
              </a:rPr>
              <a:t>Satisfaction of being on a winning team </a:t>
            </a:r>
          </a:p>
          <a:p>
            <a:pPr>
              <a:spcAft>
                <a:spcPts val="2400"/>
              </a:spcAft>
            </a:pPr>
            <a:r>
              <a:rPr lang="en-US" altLang="ar-SA" dirty="0">
                <a:latin typeface="Times" panose="02020603050405020304" pitchFamily="18" charset="0"/>
              </a:rPr>
              <a:t>Improved knowledge and skills</a:t>
            </a:r>
          </a:p>
          <a:p>
            <a:pPr algn="ctr">
              <a:buFont typeface="Times New Roman" panose="02020603050405020304" pitchFamily="18" charset="0"/>
              <a:buNone/>
            </a:pPr>
            <a:r>
              <a:rPr lang="en-US" altLang="ar-SA" dirty="0">
                <a:latin typeface="Times" panose="02020603050405020304" pitchFamily="18" charset="0"/>
              </a:rPr>
              <a:t>When projects are successful, everybody WINS</a:t>
            </a:r>
          </a:p>
        </p:txBody>
      </p:sp>
    </p:spTree>
    <p:extLst>
      <p:ext uri="{BB962C8B-B14F-4D97-AF65-F5344CB8AC3E}">
        <p14:creationId xmlns:p14="http://schemas.microsoft.com/office/powerpoint/2010/main" val="2465577434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0" dirty="0" smtClean="0"/>
              <a:t/>
            </a:r>
            <a:br>
              <a:rPr lang="en-US" b="0" dirty="0" smtClean="0"/>
            </a:br>
            <a:r>
              <a:rPr lang="en-US" b="0" dirty="0" smtClean="0"/>
              <a:t>Trends </a:t>
            </a:r>
            <a:r>
              <a:rPr lang="en-US" b="0" dirty="0"/>
              <a:t>in Project Management</a:t>
            </a:r>
            <a:br>
              <a:rPr lang="en-US" b="0" dirty="0"/>
            </a:b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b="0" dirty="0" smtClean="0"/>
              <a:t>Many </a:t>
            </a:r>
            <a:r>
              <a:rPr lang="en-US" b="0" dirty="0"/>
              <a:t>recent developments in project management are being driven by quickly </a:t>
            </a:r>
            <a:r>
              <a:rPr lang="en-US" b="0" dirty="0" smtClean="0"/>
              <a:t>changing global </a:t>
            </a:r>
            <a:r>
              <a:rPr lang="en-US" b="0" dirty="0"/>
              <a:t>markets, technology, and education</a:t>
            </a:r>
            <a:r>
              <a:rPr lang="en-US" b="0" dirty="0" smtClean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0" dirty="0" smtClean="0"/>
              <a:t> </a:t>
            </a:r>
            <a:r>
              <a:rPr lang="en-US" b="0" dirty="0"/>
              <a:t>Global competition is putting </a:t>
            </a:r>
            <a:r>
              <a:rPr lang="en-US" b="0" dirty="0" smtClean="0"/>
              <a:t>pressure  on </a:t>
            </a:r>
            <a:r>
              <a:rPr lang="en-US" b="0" dirty="0"/>
              <a:t>prices, response times, and product/service innovation. Computer and </a:t>
            </a:r>
            <a:r>
              <a:rPr lang="en-US" b="0" dirty="0" smtClean="0"/>
              <a:t>telecommunication technology</a:t>
            </a:r>
            <a:r>
              <a:rPr lang="en-US" b="0" dirty="0"/>
              <a:t>, along with rapidly expanding higher education across the </a:t>
            </a:r>
            <a:r>
              <a:rPr lang="en-US" b="0" dirty="0" smtClean="0"/>
              <a:t>world allows </a:t>
            </a:r>
            <a:r>
              <a:rPr lang="en-US" b="0" dirty="0"/>
              <a:t>the use of project management for types of projects and in regions where </a:t>
            </a:r>
            <a:r>
              <a:rPr lang="en-US" b="0" dirty="0" smtClean="0"/>
              <a:t>these sophisticated </a:t>
            </a:r>
            <a:r>
              <a:rPr lang="en-US" b="0" dirty="0"/>
              <a:t>tools had never been considered before</a:t>
            </a:r>
            <a:r>
              <a:rPr lang="en-US" b="0" dirty="0" smtClean="0"/>
              <a:t>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7257526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0" dirty="0"/>
              <a:t/>
            </a:r>
            <a:br>
              <a:rPr lang="en-US" b="0" dirty="0"/>
            </a:br>
            <a:r>
              <a:rPr lang="en-US" b="0" dirty="0"/>
              <a:t>Trends in Project Management</a:t>
            </a:r>
            <a:br>
              <a:rPr lang="en-US" b="0" dirty="0"/>
            </a:b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anose="02070309020205020404" pitchFamily="49" charset="0"/>
              <a:buChar char="o"/>
            </a:pPr>
            <a:r>
              <a:rPr lang="en-US" b="0" i="1" dirty="0"/>
              <a:t>Achieving Strategic </a:t>
            </a:r>
            <a:r>
              <a:rPr lang="en-US" b="0" i="1" dirty="0" smtClean="0"/>
              <a:t>Goals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0" i="1" dirty="0"/>
              <a:t>Achieving Routine </a:t>
            </a:r>
            <a:r>
              <a:rPr lang="en-US" b="0" i="1" dirty="0" smtClean="0"/>
              <a:t>Goals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0" i="1" dirty="0"/>
              <a:t>Improving Project </a:t>
            </a:r>
            <a:r>
              <a:rPr lang="en-US" b="0" i="1" dirty="0" smtClean="0"/>
              <a:t>Effectiveness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0" i="1" dirty="0"/>
              <a:t>Virtual </a:t>
            </a:r>
            <a:r>
              <a:rPr lang="en-US" b="0" i="1" dirty="0" smtClean="0"/>
              <a:t>Projects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0" i="1" dirty="0"/>
              <a:t>Quasi - Projects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047395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0" dirty="0"/>
              <a:t/>
            </a:r>
            <a:br>
              <a:rPr lang="en-US" b="0" dirty="0"/>
            </a:br>
            <a:r>
              <a:rPr lang="en-US" b="0" dirty="0"/>
              <a:t>Trends in Project Management</a:t>
            </a:r>
            <a:br>
              <a:rPr lang="en-US" b="0" dirty="0"/>
            </a:b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en-US" dirty="0"/>
              <a:t>A project, then, is a temporary endeavor undertaken to create a unique </a:t>
            </a:r>
            <a:r>
              <a:rPr lang="en-US" dirty="0" smtClean="0"/>
              <a:t>product or </a:t>
            </a:r>
            <a:r>
              <a:rPr lang="en-US" dirty="0"/>
              <a:t>service. It is </a:t>
            </a:r>
            <a:r>
              <a:rPr lang="en-US" dirty="0" smtClean="0"/>
              <a:t>specific</a:t>
            </a:r>
            <a:r>
              <a:rPr lang="en-US" dirty="0"/>
              <a:t>, timely, usually multidisciplinary, and always </a:t>
            </a:r>
            <a:r>
              <a:rPr lang="en-US" dirty="0" smtClean="0"/>
              <a:t>conflict </a:t>
            </a:r>
            <a:r>
              <a:rPr lang="en-US" dirty="0"/>
              <a:t>ridden. Projects are parts of overall programs and may be broken </a:t>
            </a:r>
            <a:r>
              <a:rPr lang="en-US" dirty="0" smtClean="0"/>
              <a:t>down into </a:t>
            </a:r>
            <a:r>
              <a:rPr lang="en-US" dirty="0"/>
              <a:t>tasks, subtasks, and further if desired. Current trends in project </a:t>
            </a:r>
            <a:r>
              <a:rPr lang="en-US" dirty="0" smtClean="0"/>
              <a:t>management are </a:t>
            </a:r>
            <a:r>
              <a:rPr lang="en-US" dirty="0"/>
              <a:t>noted</a:t>
            </a:r>
            <a:r>
              <a:rPr lang="en-US" dirty="0" smtClean="0"/>
              <a:t>.</a:t>
            </a:r>
          </a:p>
          <a:p>
            <a:r>
              <a:rPr lang="en-US" dirty="0" smtClean="0">
                <a:solidFill>
                  <a:srgbClr val="24A9E1"/>
                </a:solidFill>
              </a:rPr>
              <a:t>Portfolio       Program       project       task        subtask</a:t>
            </a:r>
            <a:endParaRPr lang="ar-SA" dirty="0">
              <a:solidFill>
                <a:srgbClr val="24A9E1"/>
              </a:solidFill>
            </a:endParaRPr>
          </a:p>
        </p:txBody>
      </p:sp>
      <p:sp>
        <p:nvSpPr>
          <p:cNvPr id="4" name="سهم إلى اليمين 3"/>
          <p:cNvSpPr/>
          <p:nvPr/>
        </p:nvSpPr>
        <p:spPr>
          <a:xfrm>
            <a:off x="2459979" y="4936141"/>
            <a:ext cx="550258" cy="19420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5" name="سهم إلى اليمين 4"/>
          <p:cNvSpPr/>
          <p:nvPr/>
        </p:nvSpPr>
        <p:spPr>
          <a:xfrm>
            <a:off x="4271246" y="4936141"/>
            <a:ext cx="550258" cy="19420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سهم إلى اليمين 6"/>
          <p:cNvSpPr/>
          <p:nvPr/>
        </p:nvSpPr>
        <p:spPr>
          <a:xfrm>
            <a:off x="5872120" y="4910515"/>
            <a:ext cx="550258" cy="19420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سهم إلى اليمين 8"/>
          <p:cNvSpPr/>
          <p:nvPr/>
        </p:nvSpPr>
        <p:spPr>
          <a:xfrm>
            <a:off x="7077834" y="4959067"/>
            <a:ext cx="550258" cy="19420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23501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0" dirty="0" smtClean="0"/>
              <a:t>PROJECT </a:t>
            </a:r>
            <a:r>
              <a:rPr lang="en-US" sz="3600" b="0" dirty="0"/>
              <a:t>MANAGEMENT VS. GENERAL MANAGEMENT</a:t>
            </a:r>
            <a:endParaRPr lang="ar-S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Project management differs from general management largely because projects differ </a:t>
            </a:r>
            <a:r>
              <a:rPr lang="en-US" dirty="0" smtClean="0"/>
              <a:t>from what </a:t>
            </a:r>
            <a:r>
              <a:rPr lang="en-US" dirty="0"/>
              <a:t>we have referred to as “ </a:t>
            </a:r>
            <a:r>
              <a:rPr lang="en-US" dirty="0" smtClean="0"/>
              <a:t>non projects. </a:t>
            </a:r>
            <a:r>
              <a:rPr lang="en-US" dirty="0"/>
              <a:t>” The naturally high level of </a:t>
            </a:r>
            <a:r>
              <a:rPr lang="en-US" dirty="0" smtClean="0"/>
              <a:t>conflict </a:t>
            </a:r>
            <a:r>
              <a:rPr lang="en-US" dirty="0"/>
              <a:t>present </a:t>
            </a:r>
            <a:r>
              <a:rPr lang="en-US" dirty="0" smtClean="0"/>
              <a:t>in projects </a:t>
            </a:r>
            <a:r>
              <a:rPr lang="en-US" dirty="0"/>
              <a:t>means that the project manager (PM) must have special skills in </a:t>
            </a:r>
            <a:r>
              <a:rPr lang="en-US" dirty="0" smtClean="0"/>
              <a:t>conflict resolution.</a:t>
            </a:r>
          </a:p>
          <a:p>
            <a:r>
              <a:rPr lang="en-US" dirty="0" smtClean="0"/>
              <a:t> The </a:t>
            </a:r>
            <a:r>
              <a:rPr lang="en-US" dirty="0"/>
              <a:t>fact that projects are unique means that the PM must be creative and </a:t>
            </a:r>
            <a:r>
              <a:rPr lang="en-US" dirty="0" smtClean="0"/>
              <a:t>flexible, and </a:t>
            </a:r>
            <a:r>
              <a:rPr lang="en-US" dirty="0"/>
              <a:t>have the ability to adjust rapidly to changes. When managing </a:t>
            </a:r>
            <a:r>
              <a:rPr lang="en-US" dirty="0" smtClean="0"/>
              <a:t>no projects, the general </a:t>
            </a:r>
            <a:r>
              <a:rPr lang="en-US" dirty="0"/>
              <a:t>manager tries to “ manage by exception. ” In other words, for </a:t>
            </a:r>
            <a:r>
              <a:rPr lang="en-US" dirty="0" smtClean="0"/>
              <a:t>non projects almost everything </a:t>
            </a:r>
            <a:r>
              <a:rPr lang="en-US" dirty="0"/>
              <a:t>is routine and is handled routinely by subordinates. The manager deals </a:t>
            </a:r>
            <a:r>
              <a:rPr lang="en-US" dirty="0" smtClean="0"/>
              <a:t>only with </a:t>
            </a:r>
            <a:r>
              <a:rPr lang="en-US" dirty="0"/>
              <a:t>the exceptions. For the PM, almost everything is an exception.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840615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Major Differences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1- Project </a:t>
            </a:r>
            <a:r>
              <a:rPr lang="en-US" dirty="0"/>
              <a:t>management differs greatly from general management. Every </a:t>
            </a:r>
            <a:r>
              <a:rPr lang="en-US" dirty="0" smtClean="0"/>
              <a:t>project is </a:t>
            </a:r>
            <a:r>
              <a:rPr lang="en-US" dirty="0"/>
              <a:t>planned, budgeted, scheduled, and controlled as a unique task. Unlike </a:t>
            </a:r>
            <a:r>
              <a:rPr lang="en-US" dirty="0" smtClean="0"/>
              <a:t>non projects, projects </a:t>
            </a:r>
            <a:r>
              <a:rPr lang="en-US" dirty="0"/>
              <a:t>are often multidisciplinary and usually have </a:t>
            </a:r>
            <a:r>
              <a:rPr lang="en-US" dirty="0" smtClean="0"/>
              <a:t>considerable need </a:t>
            </a:r>
            <a:r>
              <a:rPr lang="en-US" dirty="0"/>
              <a:t>to cross departmental boundaries for technology, information, </a:t>
            </a:r>
            <a:r>
              <a:rPr lang="en-US" dirty="0" smtClean="0"/>
              <a:t>resources, and </a:t>
            </a:r>
            <a:r>
              <a:rPr lang="en-US" dirty="0"/>
              <a:t>personnel. Crossing these boundaries tends to lead to intergroup </a:t>
            </a:r>
            <a:r>
              <a:rPr lang="en-US" dirty="0" smtClean="0"/>
              <a:t>conflict. The </a:t>
            </a:r>
            <a:r>
              <a:rPr lang="en-US" dirty="0"/>
              <a:t>development of a detailed project plan based on the scope and due date </a:t>
            </a:r>
            <a:r>
              <a:rPr lang="en-US" dirty="0" smtClean="0"/>
              <a:t>of the </a:t>
            </a:r>
            <a:r>
              <a:rPr lang="en-US" dirty="0"/>
              <a:t>project is critical to the project ’ s </a:t>
            </a:r>
            <a:r>
              <a:rPr lang="en-US" dirty="0" smtClean="0"/>
              <a:t>success.</a:t>
            </a:r>
          </a:p>
          <a:p>
            <a:pPr marL="0" indent="0">
              <a:buNone/>
            </a:pPr>
            <a:r>
              <a:rPr lang="en-US" dirty="0" smtClean="0"/>
              <a:t>2- Unlike </a:t>
            </a:r>
            <a:r>
              <a:rPr lang="en-US" dirty="0"/>
              <a:t>their general management counterparts, project managers </a:t>
            </a:r>
            <a:r>
              <a:rPr lang="en-US" dirty="0" smtClean="0"/>
              <a:t>have responsibility </a:t>
            </a:r>
            <a:r>
              <a:rPr lang="en-US" dirty="0"/>
              <a:t>for accomplishing a project, but little or no legitimate </a:t>
            </a:r>
            <a:r>
              <a:rPr lang="en-US" dirty="0" smtClean="0"/>
              <a:t>authority to </a:t>
            </a:r>
            <a:r>
              <a:rPr lang="en-US" dirty="0"/>
              <a:t>command the required resources from the functional departments. The </a:t>
            </a:r>
            <a:r>
              <a:rPr lang="en-US" dirty="0" smtClean="0"/>
              <a:t>PM must </a:t>
            </a:r>
            <a:r>
              <a:rPr lang="en-US" dirty="0"/>
              <a:t>be skilled at win - win negotiation to obtain these resources.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32484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0" dirty="0"/>
              <a:t>WHAT IS MANAGED? THE THREE GOALS OF A PROJECT</a:t>
            </a:r>
            <a:endParaRPr lang="ar-S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r>
              <a:rPr lang="en-US" dirty="0"/>
              <a:t>The performance of a project is measured by three criteria. Is the project on time </a:t>
            </a:r>
            <a:r>
              <a:rPr lang="en-US" dirty="0" smtClean="0"/>
              <a:t>or early</a:t>
            </a:r>
            <a:r>
              <a:rPr lang="en-US" dirty="0"/>
              <a:t>? Is the project on or under budget? Does the project deliver the agreed - upon </a:t>
            </a:r>
            <a:r>
              <a:rPr lang="en-US" dirty="0" smtClean="0"/>
              <a:t>outputs to </a:t>
            </a:r>
            <a:r>
              <a:rPr lang="en-US" dirty="0"/>
              <a:t>the satisfaction of the customer? Figure 1-1 shows the three goals of a </a:t>
            </a:r>
            <a:r>
              <a:rPr lang="en-US" dirty="0" smtClean="0"/>
              <a:t>project. The </a:t>
            </a:r>
            <a:r>
              <a:rPr lang="en-US" dirty="0"/>
              <a:t>performance of the project and the PM is measured by the degree to which </a:t>
            </a:r>
            <a:r>
              <a:rPr lang="en-US" dirty="0" smtClean="0"/>
              <a:t>these goals </a:t>
            </a:r>
            <a:r>
              <a:rPr lang="en-US" dirty="0"/>
              <a:t>are achieved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54319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r>
              <a:rPr lang="en-US" dirty="0"/>
              <a:t>One of these goals, scope, is set primarily by the client (although the client </a:t>
            </a:r>
            <a:r>
              <a:rPr lang="en-US" dirty="0" smtClean="0"/>
              <a:t>agrees to </a:t>
            </a:r>
            <a:r>
              <a:rPr lang="en-US" dirty="0"/>
              <a:t>all three when contracting for the project). It is the client who must decide </a:t>
            </a:r>
            <a:r>
              <a:rPr lang="en-US" dirty="0" smtClean="0"/>
              <a:t>what capabilities </a:t>
            </a:r>
            <a:r>
              <a:rPr lang="en-US" dirty="0"/>
              <a:t>are required of the project ’ s deliverables — and this is what makes </a:t>
            </a:r>
            <a:r>
              <a:rPr lang="en-US" dirty="0" smtClean="0"/>
              <a:t>the project </a:t>
            </a:r>
            <a:r>
              <a:rPr lang="en-US" dirty="0"/>
              <a:t>unique. Some writers insist that “ quality ” is a separate and distinct goal </a:t>
            </a:r>
            <a:r>
              <a:rPr lang="en-US" dirty="0" smtClean="0"/>
              <a:t>of the </a:t>
            </a:r>
            <a:r>
              <a:rPr lang="en-US" dirty="0"/>
              <a:t>project along with time, cost, and scope. We do not agree because we </a:t>
            </a:r>
            <a:r>
              <a:rPr lang="en-US" dirty="0" smtClean="0"/>
              <a:t>consider quality </a:t>
            </a:r>
            <a:r>
              <a:rPr lang="en-US" dirty="0"/>
              <a:t>an inherent part of the project </a:t>
            </a:r>
            <a:r>
              <a:rPr lang="en-US" dirty="0" smtClean="0"/>
              <a:t>specifications. If </a:t>
            </a:r>
            <a:r>
              <a:rPr lang="en-US" dirty="0"/>
              <a:t>we did not live in an uncertain world in which</a:t>
            </a:r>
            <a:endParaRPr lang="ar-SA" dirty="0"/>
          </a:p>
          <a:p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1993716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SA" dirty="0"/>
              <a:t>The Project Life Cycle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en-US" dirty="0"/>
              <a:t>There are two different paths (life cycles) along which projects progress </a:t>
            </a:r>
            <a:r>
              <a:rPr lang="en-US" dirty="0" smtClean="0"/>
              <a:t>from start </a:t>
            </a:r>
            <a:r>
              <a:rPr lang="en-US" dirty="0"/>
              <a:t>to completion. One is S - shaped and the other is J - shaped. It is an </a:t>
            </a:r>
            <a:r>
              <a:rPr lang="en-US" dirty="0" smtClean="0"/>
              <a:t>important distinction </a:t>
            </a:r>
            <a:r>
              <a:rPr lang="en-US" dirty="0"/>
              <a:t>because identifying the different life cycles helps the PM </a:t>
            </a:r>
            <a:r>
              <a:rPr lang="en-US" dirty="0" smtClean="0"/>
              <a:t>to focus </a:t>
            </a:r>
            <a:r>
              <a:rPr lang="en-US" dirty="0"/>
              <a:t>attention on appropriate matters to ensure successful project completion</a:t>
            </a:r>
            <a:r>
              <a:rPr lang="en-US" dirty="0" smtClean="0"/>
              <a:t>.</a:t>
            </a:r>
          </a:p>
          <a:p>
            <a:r>
              <a:rPr lang="en-US" b="0" dirty="0">
                <a:solidFill>
                  <a:srgbClr val="FF0000"/>
                </a:solidFill>
              </a:rPr>
              <a:t>S-Shaped </a:t>
            </a:r>
            <a:r>
              <a:rPr lang="en-US" b="0" dirty="0" smtClean="0">
                <a:solidFill>
                  <a:srgbClr val="FF0000"/>
                </a:solidFill>
              </a:rPr>
              <a:t>:They </a:t>
            </a:r>
            <a:r>
              <a:rPr lang="en-US" b="0" dirty="0">
                <a:solidFill>
                  <a:srgbClr val="FF0000"/>
                </a:solidFill>
              </a:rPr>
              <a:t>start slowly, develop momentum, and then finish </a:t>
            </a:r>
            <a:r>
              <a:rPr lang="en-US" b="0" dirty="0" smtClean="0">
                <a:solidFill>
                  <a:srgbClr val="FF0000"/>
                </a:solidFill>
              </a:rPr>
              <a:t>slowly.</a:t>
            </a:r>
          </a:p>
          <a:p>
            <a:r>
              <a:rPr lang="en-US" b="0" dirty="0" smtClean="0">
                <a:solidFill>
                  <a:srgbClr val="FF0000"/>
                </a:solidFill>
              </a:rPr>
              <a:t>J-Shaped :They </a:t>
            </a:r>
            <a:r>
              <a:rPr lang="en-US" b="0" dirty="0">
                <a:solidFill>
                  <a:srgbClr val="FF0000"/>
                </a:solidFill>
              </a:rPr>
              <a:t>start </a:t>
            </a:r>
            <a:r>
              <a:rPr lang="en-US" b="0" dirty="0" smtClean="0">
                <a:solidFill>
                  <a:srgbClr val="FF0000"/>
                </a:solidFill>
              </a:rPr>
              <a:t>slowly, </a:t>
            </a:r>
            <a:r>
              <a:rPr lang="en-US" b="0" dirty="0">
                <a:solidFill>
                  <a:srgbClr val="FF0000"/>
                </a:solidFill>
              </a:rPr>
              <a:t>proceed slowly, and then finish </a:t>
            </a:r>
            <a:r>
              <a:rPr lang="en-US" b="0" dirty="0" smtClean="0">
                <a:solidFill>
                  <a:srgbClr val="FF0000"/>
                </a:solidFill>
              </a:rPr>
              <a:t>rapidly.</a:t>
            </a:r>
            <a:endParaRPr lang="ar-SA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6173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2536" name="Rectangle 8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2537" name="Rectangle 9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/>
            <a:r>
              <a:rPr lang="en-US" altLang="ar-SA" sz="1400"/>
              <a:t>10</a:t>
            </a:r>
          </a:p>
        </p:txBody>
      </p:sp>
      <p:sp>
        <p:nvSpPr>
          <p:cNvPr id="22538" name="Rectangle 10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2539" name="Rectangle 11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2540" name="Rectangle 12"/>
          <p:cNvSpPr>
            <a:spLocks noChangeArrowheads="1"/>
          </p:cNvSpPr>
          <p:nvPr/>
        </p:nvSpPr>
        <p:spPr bwMode="auto">
          <a:xfrm>
            <a:off x="2209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2541" name="Rectangle 13"/>
          <p:cNvSpPr>
            <a:spLocks noChangeArrowheads="1"/>
          </p:cNvSpPr>
          <p:nvPr/>
        </p:nvSpPr>
        <p:spPr bwMode="auto">
          <a:xfrm>
            <a:off x="46482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2542" name="Rectangle 14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ar-SA" dirty="0"/>
              <a:t>The Project Life Cycle</a:t>
            </a:r>
          </a:p>
        </p:txBody>
      </p:sp>
      <p:sp>
        <p:nvSpPr>
          <p:cNvPr id="22543" name="Rectangle 15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ts val="3800"/>
              </a:lnSpc>
              <a:spcBef>
                <a:spcPct val="0"/>
              </a:spcBef>
              <a:spcAft>
                <a:spcPts val="2400"/>
              </a:spcAft>
            </a:pPr>
            <a:r>
              <a:rPr lang="en-US" altLang="ar-SA" dirty="0">
                <a:latin typeface="Times" panose="02020603050405020304" pitchFamily="18" charset="0"/>
              </a:rPr>
              <a:t>Projects are “born” when a need is identified by the customer.</a:t>
            </a:r>
          </a:p>
          <a:p>
            <a:pPr>
              <a:lnSpc>
                <a:spcPts val="3800"/>
              </a:lnSpc>
              <a:spcBef>
                <a:spcPct val="0"/>
              </a:spcBef>
              <a:spcAft>
                <a:spcPts val="2400"/>
              </a:spcAft>
            </a:pPr>
            <a:r>
              <a:rPr lang="en-US" altLang="ar-SA" dirty="0">
                <a:latin typeface="Times" panose="02020603050405020304" pitchFamily="18" charset="0"/>
              </a:rPr>
              <a:t>Project life cycles vary in length, from a few weeks to several years.</a:t>
            </a:r>
          </a:p>
          <a:p>
            <a:pPr>
              <a:lnSpc>
                <a:spcPts val="3800"/>
              </a:lnSpc>
              <a:spcBef>
                <a:spcPct val="0"/>
              </a:spcBef>
              <a:spcAft>
                <a:spcPts val="2400"/>
              </a:spcAft>
            </a:pPr>
            <a:r>
              <a:rPr lang="en-US" altLang="ar-SA" dirty="0">
                <a:latin typeface="Times" panose="02020603050405020304" pitchFamily="18" charset="0"/>
              </a:rPr>
              <a:t>Not all projects formally go through all four phases of the project life cycle.</a:t>
            </a:r>
          </a:p>
        </p:txBody>
      </p:sp>
    </p:spTree>
    <p:extLst>
      <p:ext uri="{BB962C8B-B14F-4D97-AF65-F5344CB8AC3E}">
        <p14:creationId xmlns:p14="http://schemas.microsoft.com/office/powerpoint/2010/main" val="447231919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/>
            <a:r>
              <a:rPr lang="en-US" altLang="ar-SA" sz="1400"/>
              <a:t>11</a:t>
            </a:r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4587" name="Rectangle 11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4588" name="Rectangle 12"/>
          <p:cNvSpPr>
            <a:spLocks noChangeArrowheads="1"/>
          </p:cNvSpPr>
          <p:nvPr/>
        </p:nvSpPr>
        <p:spPr bwMode="auto">
          <a:xfrm>
            <a:off x="2209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46482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4590" name="Rectangle 14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/>
          </a:bodyPr>
          <a:lstStyle/>
          <a:p>
            <a:r>
              <a:rPr lang="en-US" altLang="ar-SA" sz="3600" dirty="0" smtClean="0"/>
              <a:t>Phases </a:t>
            </a:r>
            <a:r>
              <a:rPr lang="en-US" altLang="ar-SA" sz="3600" dirty="0"/>
              <a:t>of the Project Life Cycle 1</a:t>
            </a:r>
          </a:p>
        </p:txBody>
      </p:sp>
      <p:sp>
        <p:nvSpPr>
          <p:cNvPr id="24591" name="Rectangle 15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anchor="ctr"/>
          <a:lstStyle/>
          <a:p>
            <a:pPr>
              <a:spcBef>
                <a:spcPct val="0"/>
              </a:spcBef>
              <a:spcAft>
                <a:spcPts val="2400"/>
              </a:spcAft>
            </a:pPr>
            <a:r>
              <a:rPr lang="en-US" altLang="ar-SA" dirty="0"/>
              <a:t>The first phase involves the identification of a need, problem, or opportunity.</a:t>
            </a:r>
          </a:p>
          <a:p>
            <a:pPr lvl="1"/>
            <a:r>
              <a:rPr lang="en-US" altLang="ar-SA" dirty="0">
                <a:latin typeface="Times" panose="02020603050405020304" pitchFamily="18" charset="0"/>
              </a:rPr>
              <a:t>The need and requirements are usually written by the customer into a document called a request for proposal (RFP).</a:t>
            </a:r>
          </a:p>
        </p:txBody>
      </p:sp>
    </p:spTree>
    <p:extLst>
      <p:ext uri="{BB962C8B-B14F-4D97-AF65-F5344CB8AC3E}">
        <p14:creationId xmlns:p14="http://schemas.microsoft.com/office/powerpoint/2010/main" val="3003705585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057400" y="1981200"/>
            <a:ext cx="7772400" cy="4495800"/>
          </a:xfrm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en-US" altLang="ar-SA"/>
              <a:t>The second phase is the development of a proposed solution to the need or problem.</a:t>
            </a:r>
          </a:p>
          <a:p>
            <a:pPr lvl="1">
              <a:spcBef>
                <a:spcPct val="0"/>
              </a:spcBef>
              <a:spcAft>
                <a:spcPts val="1200"/>
              </a:spcAft>
            </a:pPr>
            <a:r>
              <a:rPr lang="en-US" altLang="ar-SA"/>
              <a:t>This phase results in the submission of a proposal.</a:t>
            </a:r>
          </a:p>
          <a:p>
            <a:pPr lvl="1">
              <a:spcBef>
                <a:spcPct val="0"/>
              </a:spcBef>
              <a:spcAft>
                <a:spcPts val="1200"/>
              </a:spcAft>
            </a:pPr>
            <a:r>
              <a:rPr lang="en-US" altLang="ar-SA"/>
              <a:t>The customer and the winning contractor negotiate and sign a contract (agreement). </a:t>
            </a:r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/>
            <a:r>
              <a:rPr lang="en-US" altLang="ar-SA" sz="1400"/>
              <a:t>12</a:t>
            </a:r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6633" name="Rectangle 9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6634" name="Rectangle 10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6635" name="Rectangle 11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6636" name="Rectangle 12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6637" name="Rectangle 13"/>
          <p:cNvSpPr>
            <a:spLocks noChangeArrowheads="1"/>
          </p:cNvSpPr>
          <p:nvPr/>
        </p:nvSpPr>
        <p:spPr bwMode="auto">
          <a:xfrm>
            <a:off x="2209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6638" name="Rectangle 14"/>
          <p:cNvSpPr>
            <a:spLocks noChangeArrowheads="1"/>
          </p:cNvSpPr>
          <p:nvPr/>
        </p:nvSpPr>
        <p:spPr bwMode="auto">
          <a:xfrm>
            <a:off x="46482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6639" name="Rectangle 15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/>
          </a:bodyPr>
          <a:lstStyle/>
          <a:p>
            <a:r>
              <a:rPr lang="en-US" altLang="ar-SA" sz="4000" dirty="0"/>
              <a:t>Phases of the Project Life Cycle 2</a:t>
            </a:r>
          </a:p>
        </p:txBody>
      </p:sp>
    </p:spTree>
    <p:extLst>
      <p:ext uri="{BB962C8B-B14F-4D97-AF65-F5344CB8AC3E}">
        <p14:creationId xmlns:p14="http://schemas.microsoft.com/office/powerpoint/2010/main" val="3359086803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/>
            <a:r>
              <a:rPr lang="en-US" altLang="ar-SA" sz="1400"/>
              <a:t>13</a:t>
            </a: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8683" name="Rectangle 11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8684" name="Rectangle 12"/>
          <p:cNvSpPr>
            <a:spLocks noChangeArrowheads="1"/>
          </p:cNvSpPr>
          <p:nvPr/>
        </p:nvSpPr>
        <p:spPr bwMode="auto">
          <a:xfrm>
            <a:off x="2209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8685" name="Rectangle 13"/>
          <p:cNvSpPr>
            <a:spLocks noChangeArrowheads="1"/>
          </p:cNvSpPr>
          <p:nvPr/>
        </p:nvSpPr>
        <p:spPr bwMode="auto">
          <a:xfrm>
            <a:off x="46482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8686" name="Rectangle 14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/>
          </a:bodyPr>
          <a:lstStyle/>
          <a:p>
            <a:r>
              <a:rPr lang="en-US" altLang="ar-SA" sz="4000" dirty="0"/>
              <a:t>Phases of the Project Life Cycle 3</a:t>
            </a:r>
            <a:r>
              <a:rPr lang="en-US" altLang="ar-SA" sz="2400" dirty="0"/>
              <a:t> </a:t>
            </a:r>
          </a:p>
        </p:txBody>
      </p:sp>
      <p:sp>
        <p:nvSpPr>
          <p:cNvPr id="28687" name="Rectangle 15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ts val="2400"/>
              </a:spcAft>
            </a:pPr>
            <a:r>
              <a:rPr lang="en-US" altLang="ar-SA"/>
              <a:t>The third phase is performing the project.</a:t>
            </a:r>
          </a:p>
          <a:p>
            <a:pPr lvl="1">
              <a:spcBef>
                <a:spcPct val="0"/>
              </a:spcBef>
              <a:spcAft>
                <a:spcPts val="2400"/>
              </a:spcAft>
            </a:pPr>
            <a:r>
              <a:rPr lang="en-US" altLang="ar-SA"/>
              <a:t>Different types of resources are utilized</a:t>
            </a:r>
          </a:p>
          <a:p>
            <a:pPr lvl="1">
              <a:spcBef>
                <a:spcPct val="0"/>
              </a:spcBef>
              <a:spcAft>
                <a:spcPts val="2400"/>
              </a:spcAft>
            </a:pPr>
            <a:r>
              <a:rPr lang="en-US" altLang="ar-SA"/>
              <a:t>Results in the accomplishment of the project objective</a:t>
            </a:r>
          </a:p>
        </p:txBody>
      </p:sp>
    </p:spTree>
    <p:extLst>
      <p:ext uri="{BB962C8B-B14F-4D97-AF65-F5344CB8AC3E}">
        <p14:creationId xmlns:p14="http://schemas.microsoft.com/office/powerpoint/2010/main" val="61600107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r"/>
            <a:r>
              <a:rPr lang="en-US" altLang="ar-SA" sz="1400"/>
              <a:t>14</a:t>
            </a:r>
          </a:p>
        </p:txBody>
      </p:sp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0728" name="Rectangle 8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0729" name="Rectangle 9"/>
          <p:cNvSpPr>
            <a:spLocks noChangeArrowheads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US" altLang="ar-SA" sz="1400"/>
          </a:p>
          <a:p>
            <a:pPr eaLnBrk="1" hangingPunct="1"/>
            <a:endParaRPr lang="en-US" altLang="ar-SA" sz="1400"/>
          </a:p>
        </p:txBody>
      </p:sp>
      <p:sp>
        <p:nvSpPr>
          <p:cNvPr id="30730" name="Rectangle 10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0731" name="Rectangle 11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0732" name="Rectangle 12"/>
          <p:cNvSpPr>
            <a:spLocks noChangeArrowheads="1"/>
          </p:cNvSpPr>
          <p:nvPr/>
        </p:nvSpPr>
        <p:spPr bwMode="auto">
          <a:xfrm>
            <a:off x="2209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0733" name="Rectangle 13"/>
          <p:cNvSpPr>
            <a:spLocks noChangeArrowheads="1"/>
          </p:cNvSpPr>
          <p:nvPr/>
        </p:nvSpPr>
        <p:spPr bwMode="auto">
          <a:xfrm>
            <a:off x="46482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0734" name="Rectangle 14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/>
          </a:bodyPr>
          <a:lstStyle/>
          <a:p>
            <a:r>
              <a:rPr lang="en-US" altLang="ar-SA" sz="4000" dirty="0"/>
              <a:t>Phases of the Project Life Cycle 4</a:t>
            </a:r>
          </a:p>
        </p:txBody>
      </p:sp>
      <p:sp>
        <p:nvSpPr>
          <p:cNvPr id="30735" name="Rectangle 15"/>
          <p:cNvSpPr>
            <a:spLocks noGrp="1" noChangeArrowheads="1"/>
          </p:cNvSpPr>
          <p:nvPr>
            <p:ph type="body" idx="1"/>
          </p:nvPr>
        </p:nvSpPr>
        <p:spPr>
          <a:xfrm>
            <a:off x="2209800" y="1981200"/>
            <a:ext cx="7772400" cy="4343400"/>
          </a:xfrm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ts val="2400"/>
              </a:spcAft>
            </a:pPr>
            <a:r>
              <a:rPr lang="en-US" altLang="ar-SA" dirty="0"/>
              <a:t>The final phase is terminating the project.</a:t>
            </a:r>
          </a:p>
          <a:p>
            <a:pPr lvl="1">
              <a:spcBef>
                <a:spcPct val="0"/>
              </a:spcBef>
              <a:spcAft>
                <a:spcPts val="2400"/>
              </a:spcAft>
            </a:pPr>
            <a:r>
              <a:rPr lang="en-US" altLang="ar-SA" dirty="0"/>
              <a:t>Perform close-out activities</a:t>
            </a:r>
          </a:p>
          <a:p>
            <a:pPr lvl="1">
              <a:spcBef>
                <a:spcPct val="0"/>
              </a:spcBef>
              <a:spcAft>
                <a:spcPts val="2400"/>
              </a:spcAft>
            </a:pPr>
            <a:r>
              <a:rPr lang="en-US" altLang="ar-SA" dirty="0"/>
              <a:t>Evaluate performance</a:t>
            </a:r>
          </a:p>
          <a:p>
            <a:pPr lvl="1">
              <a:spcBef>
                <a:spcPct val="0"/>
              </a:spcBef>
              <a:spcAft>
                <a:spcPts val="2400"/>
              </a:spcAft>
            </a:pPr>
            <a:r>
              <a:rPr lang="en-US" altLang="ar-SA" dirty="0"/>
              <a:t>Invite customer feedback</a:t>
            </a:r>
          </a:p>
        </p:txBody>
      </p:sp>
    </p:spTree>
    <p:extLst>
      <p:ext uri="{BB962C8B-B14F-4D97-AF65-F5344CB8AC3E}">
        <p14:creationId xmlns:p14="http://schemas.microsoft.com/office/powerpoint/2010/main" val="2740253146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0" dirty="0"/>
              <a:t>SELECTING PROJECTS TO </a:t>
            </a:r>
            <a:r>
              <a:rPr lang="en-US" sz="3200" b="0" dirty="0" smtClean="0"/>
              <a:t>MEET ORGANIZATIONAL </a:t>
            </a:r>
            <a:r>
              <a:rPr lang="en-US" sz="3200" b="0" dirty="0"/>
              <a:t>OBJECTIVES</a:t>
            </a:r>
            <a:endParaRPr lang="ar-S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en-US" dirty="0"/>
              <a:t>The accomplishment of important tasks and goals in organizations today is </a:t>
            </a:r>
            <a:r>
              <a:rPr lang="en-US" dirty="0" smtClean="0"/>
              <a:t>being achieved </a:t>
            </a:r>
            <a:r>
              <a:rPr lang="en-US" dirty="0"/>
              <a:t>increasingly through the use of projects. A new kind of organization </a:t>
            </a:r>
            <a:r>
              <a:rPr lang="en-US" dirty="0" smtClean="0"/>
              <a:t>has emerged </a:t>
            </a:r>
            <a:r>
              <a:rPr lang="en-US" dirty="0"/>
              <a:t>recently to deal with the accelerating growth in the number of </a:t>
            </a:r>
            <a:r>
              <a:rPr lang="en-US" dirty="0" smtClean="0"/>
              <a:t>multiple, simultaneously </a:t>
            </a:r>
            <a:r>
              <a:rPr lang="en-US" dirty="0"/>
              <a:t>ongoing, and often interrelated projects in organizations.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7647397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methods for selecting projects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en-US" dirty="0"/>
              <a:t>There are many different methods for selecting projects, but they may be </a:t>
            </a:r>
            <a:r>
              <a:rPr lang="en-US" dirty="0" smtClean="0"/>
              <a:t>grouped into </a:t>
            </a:r>
            <a:r>
              <a:rPr lang="en-US" dirty="0"/>
              <a:t>two fundamental types, nonnumeric and numeric</a:t>
            </a:r>
            <a:r>
              <a:rPr lang="en-US" dirty="0" smtClean="0"/>
              <a:t>.</a:t>
            </a:r>
          </a:p>
          <a:p>
            <a:pPr marL="514350" indent="-514350">
              <a:buAutoNum type="arabicPeriod"/>
            </a:pPr>
            <a:r>
              <a:rPr lang="en-US" dirty="0" smtClean="0"/>
              <a:t>Nonnumeric </a:t>
            </a:r>
            <a:r>
              <a:rPr lang="en-US" dirty="0"/>
              <a:t>Selection </a:t>
            </a:r>
            <a:r>
              <a:rPr lang="en-US" dirty="0" smtClean="0"/>
              <a:t>Methods</a:t>
            </a:r>
          </a:p>
          <a:p>
            <a:pPr marL="514350" indent="-514350">
              <a:buAutoNum type="arabicPeriod"/>
            </a:pPr>
            <a:r>
              <a:rPr lang="en-US" dirty="0" smtClean="0"/>
              <a:t>Numeric </a:t>
            </a:r>
            <a:r>
              <a:rPr lang="en-US" dirty="0"/>
              <a:t>Selection Methods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5836327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US" dirty="0"/>
              <a:t>Nonnumeric Selection Methods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600" i="1" dirty="0"/>
              <a:t>The Sacred </a:t>
            </a:r>
            <a:r>
              <a:rPr lang="en-US" sz="3600" i="1" dirty="0" smtClean="0"/>
              <a:t>Cow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600" i="1" dirty="0"/>
              <a:t>The Operating/Competitive </a:t>
            </a:r>
            <a:r>
              <a:rPr lang="en-US" sz="3600" i="1" dirty="0" smtClean="0"/>
              <a:t>Necessity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600" i="1" dirty="0"/>
              <a:t>Comparative </a:t>
            </a:r>
            <a:r>
              <a:rPr lang="en-US" sz="3600" i="1" dirty="0" smtClean="0"/>
              <a:t>Benefits</a:t>
            </a:r>
          </a:p>
          <a:p>
            <a:pPr marL="514350" indent="-514350">
              <a:buFont typeface="+mj-lt"/>
              <a:buAutoNum type="arabicPeriod"/>
            </a:pPr>
            <a:endParaRPr lang="ar-SA" sz="3600" dirty="0"/>
          </a:p>
        </p:txBody>
      </p:sp>
    </p:spTree>
    <p:extLst>
      <p:ext uri="{BB962C8B-B14F-4D97-AF65-F5344CB8AC3E}">
        <p14:creationId xmlns:p14="http://schemas.microsoft.com/office/powerpoint/2010/main" val="3796457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2- Numeric </a:t>
            </a:r>
            <a:r>
              <a:rPr lang="en-US" dirty="0"/>
              <a:t>Selection Methods</a:t>
            </a:r>
            <a:r>
              <a:rPr lang="ar-SA" dirty="0"/>
              <a:t/>
            </a:r>
            <a:br>
              <a:rPr lang="ar-SA" dirty="0"/>
            </a:b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200" i="1" dirty="0"/>
              <a:t>Financial Assessment </a:t>
            </a:r>
            <a:r>
              <a:rPr lang="en-US" sz="3200" i="1" dirty="0" smtClean="0"/>
              <a:t>Methods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i="1" dirty="0"/>
              <a:t>Financial Options and Opportunity </a:t>
            </a:r>
            <a:r>
              <a:rPr lang="en-US" sz="3200" i="1" dirty="0" smtClean="0"/>
              <a:t>Costs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i="1" dirty="0"/>
              <a:t>Scoring Methods</a:t>
            </a:r>
            <a:endParaRPr lang="ar-SA" sz="3200" dirty="0"/>
          </a:p>
        </p:txBody>
      </p:sp>
    </p:spTree>
    <p:extLst>
      <p:ext uri="{BB962C8B-B14F-4D97-AF65-F5344CB8AC3E}">
        <p14:creationId xmlns:p14="http://schemas.microsoft.com/office/powerpoint/2010/main" val="30761677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0" dirty="0"/>
              <a:t>CONFRONTING UNCERTAINTY — THE MANAGEMENT OF RISK</a:t>
            </a:r>
            <a:endParaRPr lang="ar-S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r>
              <a:rPr lang="en-US" dirty="0"/>
              <a:t>As we note throughout this book, projects are all about uncertainty, and </a:t>
            </a:r>
            <a:r>
              <a:rPr lang="en-US" dirty="0" smtClean="0"/>
              <a:t>effective project </a:t>
            </a:r>
            <a:r>
              <a:rPr lang="en-US" dirty="0"/>
              <a:t>management requires an ability to deal with uncertainty.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time required </a:t>
            </a:r>
            <a:r>
              <a:rPr lang="en-US" dirty="0" smtClean="0"/>
              <a:t>to complete </a:t>
            </a:r>
            <a:r>
              <a:rPr lang="en-US" dirty="0"/>
              <a:t>a project, the availability and costs of key resources, the timing of solutions </a:t>
            </a:r>
            <a:r>
              <a:rPr lang="en-US" dirty="0" smtClean="0"/>
              <a:t>to technological </a:t>
            </a:r>
            <a:r>
              <a:rPr lang="en-US" dirty="0"/>
              <a:t>problems, a wide variety of macroeconomic variables, the whims of a </a:t>
            </a:r>
            <a:r>
              <a:rPr lang="en-US" dirty="0" smtClean="0"/>
              <a:t>client, the </a:t>
            </a:r>
            <a:r>
              <a:rPr lang="en-US" dirty="0"/>
              <a:t>actions taken by competitors, even the likelihood that the output of a </a:t>
            </a:r>
            <a:r>
              <a:rPr lang="en-US" dirty="0" smtClean="0"/>
              <a:t>project will </a:t>
            </a:r>
            <a:r>
              <a:rPr lang="en-US" dirty="0"/>
              <a:t>perform as expected</a:t>
            </a:r>
            <a:r>
              <a:rPr lang="en-US" dirty="0" smtClean="0"/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24223574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 all these exemplify the uncertainties encountered when managing projects. While there are actions that may be taken to reduce the uncertainty, no actions of a PM can ever eliminate it.</a:t>
            </a:r>
            <a:endParaRPr lang="ar-SA" dirty="0"/>
          </a:p>
          <a:p>
            <a:endParaRPr lang="en-US" dirty="0" smtClean="0"/>
          </a:p>
          <a:p>
            <a:r>
              <a:rPr lang="en-US" dirty="0" smtClean="0"/>
              <a:t>Considering </a:t>
            </a:r>
            <a:r>
              <a:rPr lang="en-US" dirty="0"/>
              <a:t>Uncertainty in Project Selection Decisions</a:t>
            </a:r>
            <a:endParaRPr lang="en-US" dirty="0" smtClean="0"/>
          </a:p>
          <a:p>
            <a:r>
              <a:rPr lang="en-US" dirty="0" smtClean="0"/>
              <a:t>Considering </a:t>
            </a:r>
            <a:r>
              <a:rPr lang="en-US" dirty="0"/>
              <a:t>Disaster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89006997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0" dirty="0"/>
              <a:t>THE PROJECT PORTFOLIO PROCESS</a:t>
            </a:r>
            <a:endParaRPr lang="ar-S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en-US" dirty="0"/>
              <a:t>The Project Portfolio Process (PPP) attempts to link the organization ’ s projects </a:t>
            </a:r>
            <a:r>
              <a:rPr lang="en-US" dirty="0" smtClean="0"/>
              <a:t>directly to </a:t>
            </a:r>
            <a:r>
              <a:rPr lang="en-US" dirty="0"/>
              <a:t>the goals and strategy of the organization. This occurs not only in the project ’ </a:t>
            </a:r>
            <a:r>
              <a:rPr lang="en-US" dirty="0" smtClean="0"/>
              <a:t>s initiation </a:t>
            </a:r>
            <a:r>
              <a:rPr lang="en-US" dirty="0"/>
              <a:t>and planning phases, but also throughout the life cycle of the projects as </a:t>
            </a:r>
            <a:r>
              <a:rPr lang="en-US" dirty="0" smtClean="0"/>
              <a:t>they are </a:t>
            </a:r>
            <a:r>
              <a:rPr lang="en-US" dirty="0"/>
              <a:t>managed and eventually brought to completion. </a:t>
            </a:r>
            <a:endParaRPr lang="en-US" dirty="0" smtClean="0"/>
          </a:p>
          <a:p>
            <a:r>
              <a:rPr lang="en-US" dirty="0" smtClean="0"/>
              <a:t>Thus</a:t>
            </a:r>
            <a:r>
              <a:rPr lang="en-US" dirty="0"/>
              <a:t>, the PPP is also a means </a:t>
            </a:r>
            <a:r>
              <a:rPr lang="en-US" dirty="0" smtClean="0"/>
              <a:t>for monitoring </a:t>
            </a:r>
            <a:r>
              <a:rPr lang="en-US" dirty="0"/>
              <a:t>and controlling the organization ’ s strategic projects,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6574420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0" dirty="0"/>
              <a:t>THE PROJECT PORTFOLIO PROCESS</a:t>
            </a:r>
            <a:endParaRPr lang="ar-S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dirty="0"/>
              <a:t>Step 1: Establish a Project </a:t>
            </a:r>
            <a:r>
              <a:rPr lang="en-US" b="0" dirty="0" smtClean="0"/>
              <a:t>Council</a:t>
            </a:r>
          </a:p>
          <a:p>
            <a:r>
              <a:rPr lang="en-US" b="0" dirty="0"/>
              <a:t>Step 2: Identify Project Categories and </a:t>
            </a:r>
            <a:r>
              <a:rPr lang="en-US" b="0" dirty="0" smtClean="0"/>
              <a:t>Criteria</a:t>
            </a:r>
          </a:p>
          <a:p>
            <a:r>
              <a:rPr lang="en-US" b="0" dirty="0"/>
              <a:t>Step 3: Collect Project </a:t>
            </a:r>
            <a:r>
              <a:rPr lang="en-US" b="0" dirty="0" smtClean="0"/>
              <a:t>Data</a:t>
            </a:r>
          </a:p>
          <a:p>
            <a:r>
              <a:rPr lang="en-US" b="0" dirty="0"/>
              <a:t>Step 4: Assess Resource </a:t>
            </a:r>
            <a:r>
              <a:rPr lang="en-US" b="0" dirty="0" smtClean="0"/>
              <a:t>Availability</a:t>
            </a:r>
          </a:p>
          <a:p>
            <a:r>
              <a:rPr lang="en-US" b="0" dirty="0"/>
              <a:t>Step 5: Reduce the Project and Criteria </a:t>
            </a:r>
            <a:r>
              <a:rPr lang="en-US" b="0" dirty="0" smtClean="0"/>
              <a:t>Set</a:t>
            </a:r>
          </a:p>
          <a:p>
            <a:r>
              <a:rPr lang="en-US" b="0" dirty="0"/>
              <a:t>Step 6: Prioritize the Projects within </a:t>
            </a:r>
            <a:r>
              <a:rPr lang="en-US" b="0" dirty="0" smtClean="0"/>
              <a:t>Categories</a:t>
            </a:r>
          </a:p>
          <a:p>
            <a:r>
              <a:rPr lang="en-US" b="0" dirty="0"/>
              <a:t>Step 7: Select the Projects to Be Funded and Held in </a:t>
            </a:r>
            <a:r>
              <a:rPr lang="en-US" b="0" dirty="0" smtClean="0"/>
              <a:t>Reserve</a:t>
            </a:r>
          </a:p>
          <a:p>
            <a:r>
              <a:rPr lang="en-US" b="0" dirty="0"/>
              <a:t>Step 8: Implement the Process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37942478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0" dirty="0"/>
              <a:t>THE PROJECT PORTFOLIO PROCESS</a:t>
            </a:r>
            <a:endParaRPr lang="ar-S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Projects are often subdivisions of major programs. Long - run success is </a:t>
            </a:r>
            <a:r>
              <a:rPr lang="en-US" dirty="0" smtClean="0"/>
              <a:t>determined by </a:t>
            </a:r>
            <a:r>
              <a:rPr lang="en-US" dirty="0"/>
              <a:t>the organization ’ s portfolio of projects. </a:t>
            </a:r>
            <a:r>
              <a:rPr lang="en-US" dirty="0" smtClean="0"/>
              <a:t>Classified </a:t>
            </a:r>
            <a:r>
              <a:rPr lang="en-US" dirty="0"/>
              <a:t>by the extent </a:t>
            </a:r>
            <a:r>
              <a:rPr lang="en-US" dirty="0" smtClean="0"/>
              <a:t>of innovation </a:t>
            </a:r>
            <a:r>
              <a:rPr lang="en-US" dirty="0"/>
              <a:t>in product and process, there are four types of projects: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derivative, breakthrough</a:t>
            </a:r>
            <a:r>
              <a:rPr lang="en-US" dirty="0"/>
              <a:t>, platform, and R &amp; D projects. The actual mix of </a:t>
            </a:r>
            <a:r>
              <a:rPr lang="en-US" dirty="0" smtClean="0"/>
              <a:t>projects is </a:t>
            </a:r>
            <a:r>
              <a:rPr lang="en-US" dirty="0"/>
              <a:t>a direct expression of the organization ’ s competitive strategy. A proper </a:t>
            </a:r>
            <a:r>
              <a:rPr lang="en-US" dirty="0" smtClean="0"/>
              <a:t>mix of </a:t>
            </a:r>
            <a:r>
              <a:rPr lang="en-US" dirty="0"/>
              <a:t>project categories can help ensure its long - run competitive position. It </a:t>
            </a:r>
            <a:r>
              <a:rPr lang="en-US" dirty="0" smtClean="0"/>
              <a:t>is important </a:t>
            </a:r>
            <a:r>
              <a:rPr lang="en-US" dirty="0"/>
              <a:t>for the Project Council or PMO to preplan project portfolio </a:t>
            </a:r>
            <a:r>
              <a:rPr lang="en-US" dirty="0" smtClean="0"/>
              <a:t>adjustments to </a:t>
            </a:r>
            <a:r>
              <a:rPr lang="en-US" dirty="0"/>
              <a:t>respond to </a:t>
            </a:r>
            <a:r>
              <a:rPr lang="en-US" dirty="0" smtClean="0"/>
              <a:t>significant </a:t>
            </a:r>
            <a:r>
              <a:rPr lang="en-US" dirty="0"/>
              <a:t>changes in the state of competition and </a:t>
            </a:r>
            <a:r>
              <a:rPr lang="en-US" dirty="0" smtClean="0"/>
              <a:t>other industrial </a:t>
            </a:r>
            <a:r>
              <a:rPr lang="en-US" dirty="0"/>
              <a:t>crises.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7409720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1776</TotalTime>
  <Words>2024</Words>
  <Application>Microsoft Office PowerPoint</Application>
  <PresentationFormat>مخصص</PresentationFormat>
  <Paragraphs>272</Paragraphs>
  <Slides>35</Slides>
  <Notes>13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35</vt:i4>
      </vt:variant>
    </vt:vector>
  </HeadingPairs>
  <TitlesOfParts>
    <vt:vector size="36" baseType="lpstr">
      <vt:lpstr>Office Theme</vt:lpstr>
      <vt:lpstr>Project Feasibility Study  Lecture 4</vt:lpstr>
      <vt:lpstr>LEARNING OUTCOMES </vt:lpstr>
      <vt:lpstr>What Is a Project? </vt:lpstr>
      <vt:lpstr> Project, Defined </vt:lpstr>
      <vt:lpstr> Project, Defined </vt:lpstr>
      <vt:lpstr>Attributes of a Project</vt:lpstr>
      <vt:lpstr>Constraints</vt:lpstr>
      <vt:lpstr>Unforeseen Circumstances</vt:lpstr>
      <vt:lpstr>The Project Management Process</vt:lpstr>
      <vt:lpstr>The Project Management Process  (Cont.)</vt:lpstr>
      <vt:lpstr>The Project Management Process (Cont.)</vt:lpstr>
      <vt:lpstr>Controlling Projects</vt:lpstr>
      <vt:lpstr>Benefits of Project Management</vt:lpstr>
      <vt:lpstr> Trends in Project Management </vt:lpstr>
      <vt:lpstr> Trends in Project Management </vt:lpstr>
      <vt:lpstr> Trends in Project Management </vt:lpstr>
      <vt:lpstr>PROJECT MANAGEMENT VS. GENERAL MANAGEMENT</vt:lpstr>
      <vt:lpstr>Major Differences</vt:lpstr>
      <vt:lpstr>WHAT IS MANAGED? THE THREE GOALS OF A PROJECT</vt:lpstr>
      <vt:lpstr>عرض تقديمي في PowerPoint</vt:lpstr>
      <vt:lpstr>The Project Life Cycle</vt:lpstr>
      <vt:lpstr>The Project Life Cycle</vt:lpstr>
      <vt:lpstr>Phases of the Project Life Cycle 1</vt:lpstr>
      <vt:lpstr>Phases of the Project Life Cycle 2</vt:lpstr>
      <vt:lpstr>Phases of the Project Life Cycle 3 </vt:lpstr>
      <vt:lpstr>Phases of the Project Life Cycle 4</vt:lpstr>
      <vt:lpstr>SELECTING PROJECTS TO MEET ORGANIZATIONAL OBJECTIVES</vt:lpstr>
      <vt:lpstr>methods for selecting projects</vt:lpstr>
      <vt:lpstr>Nonnumeric Selection Methods</vt:lpstr>
      <vt:lpstr> 2- Numeric Selection Methods </vt:lpstr>
      <vt:lpstr>CONFRONTING UNCERTAINTY — THE MANAGEMENT OF RISK</vt:lpstr>
      <vt:lpstr>عرض تقديمي في PowerPoint</vt:lpstr>
      <vt:lpstr>THE PROJECT PORTFOLIO PROCESS</vt:lpstr>
      <vt:lpstr>THE PROJECT PORTFOLIO PROCESS</vt:lpstr>
      <vt:lpstr>THE PROJECT PORTFOLIO PROCESS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د.أبوالمجد</cp:lastModifiedBy>
  <cp:revision>73</cp:revision>
  <dcterms:created xsi:type="dcterms:W3CDTF">2020-10-15T07:04:09Z</dcterms:created>
  <dcterms:modified xsi:type="dcterms:W3CDTF">2023-07-05T06:52:49Z</dcterms:modified>
</cp:coreProperties>
</file>