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71"/>
  </p:notesMasterIdLst>
  <p:sldIdLst>
    <p:sldId id="480" r:id="rId5"/>
    <p:sldId id="271" r:id="rId6"/>
    <p:sldId id="256" r:id="rId7"/>
    <p:sldId id="636" r:id="rId8"/>
    <p:sldId id="637" r:id="rId9"/>
    <p:sldId id="638" r:id="rId10"/>
    <p:sldId id="639" r:id="rId11"/>
    <p:sldId id="640" r:id="rId12"/>
    <p:sldId id="641" r:id="rId13"/>
    <p:sldId id="642" r:id="rId14"/>
    <p:sldId id="643" r:id="rId15"/>
    <p:sldId id="612" r:id="rId16"/>
    <p:sldId id="644" r:id="rId17"/>
    <p:sldId id="645" r:id="rId18"/>
    <p:sldId id="646" r:id="rId19"/>
    <p:sldId id="647" r:id="rId20"/>
    <p:sldId id="648" r:id="rId21"/>
    <p:sldId id="649" r:id="rId22"/>
    <p:sldId id="693" r:id="rId23"/>
    <p:sldId id="694" r:id="rId24"/>
    <p:sldId id="696" r:id="rId25"/>
    <p:sldId id="695" r:id="rId26"/>
    <p:sldId id="697" r:id="rId27"/>
    <p:sldId id="650" r:id="rId28"/>
    <p:sldId id="651" r:id="rId29"/>
    <p:sldId id="652" r:id="rId30"/>
    <p:sldId id="653" r:id="rId31"/>
    <p:sldId id="654" r:id="rId32"/>
    <p:sldId id="655" r:id="rId33"/>
    <p:sldId id="656" r:id="rId34"/>
    <p:sldId id="657" r:id="rId35"/>
    <p:sldId id="658" r:id="rId36"/>
    <p:sldId id="660" r:id="rId37"/>
    <p:sldId id="661" r:id="rId38"/>
    <p:sldId id="662" r:id="rId39"/>
    <p:sldId id="663" r:id="rId40"/>
    <p:sldId id="664" r:id="rId41"/>
    <p:sldId id="665" r:id="rId42"/>
    <p:sldId id="666" r:id="rId43"/>
    <p:sldId id="667" r:id="rId44"/>
    <p:sldId id="668" r:id="rId45"/>
    <p:sldId id="669" r:id="rId46"/>
    <p:sldId id="670" r:id="rId47"/>
    <p:sldId id="671" r:id="rId48"/>
    <p:sldId id="672" r:id="rId49"/>
    <p:sldId id="673" r:id="rId50"/>
    <p:sldId id="674" r:id="rId51"/>
    <p:sldId id="675" r:id="rId52"/>
    <p:sldId id="676" r:id="rId53"/>
    <p:sldId id="677" r:id="rId54"/>
    <p:sldId id="678" r:id="rId55"/>
    <p:sldId id="679" r:id="rId56"/>
    <p:sldId id="681" r:id="rId57"/>
    <p:sldId id="680" r:id="rId58"/>
    <p:sldId id="682" r:id="rId59"/>
    <p:sldId id="685" r:id="rId60"/>
    <p:sldId id="683" r:id="rId61"/>
    <p:sldId id="686" r:id="rId62"/>
    <p:sldId id="659" r:id="rId63"/>
    <p:sldId id="687" r:id="rId64"/>
    <p:sldId id="688" r:id="rId65"/>
    <p:sldId id="689" r:id="rId66"/>
    <p:sldId id="690" r:id="rId67"/>
    <p:sldId id="691" r:id="rId68"/>
    <p:sldId id="692" r:id="rId69"/>
    <p:sldId id="349"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256"/>
            <p14:sldId id="636"/>
            <p14:sldId id="637"/>
            <p14:sldId id="638"/>
            <p14:sldId id="639"/>
            <p14:sldId id="640"/>
            <p14:sldId id="641"/>
            <p14:sldId id="642"/>
            <p14:sldId id="643"/>
            <p14:sldId id="612"/>
            <p14:sldId id="644"/>
            <p14:sldId id="645"/>
            <p14:sldId id="646"/>
            <p14:sldId id="647"/>
            <p14:sldId id="648"/>
            <p14:sldId id="649"/>
            <p14:sldId id="693"/>
            <p14:sldId id="694"/>
            <p14:sldId id="696"/>
            <p14:sldId id="695"/>
            <p14:sldId id="697"/>
            <p14:sldId id="650"/>
            <p14:sldId id="651"/>
            <p14:sldId id="652"/>
            <p14:sldId id="653"/>
            <p14:sldId id="654"/>
            <p14:sldId id="655"/>
            <p14:sldId id="656"/>
            <p14:sldId id="657"/>
            <p14:sldId id="658"/>
            <p14:sldId id="660"/>
            <p14:sldId id="661"/>
            <p14:sldId id="662"/>
            <p14:sldId id="663"/>
            <p14:sldId id="664"/>
            <p14:sldId id="665"/>
            <p14:sldId id="666"/>
            <p14:sldId id="667"/>
            <p14:sldId id="668"/>
            <p14:sldId id="669"/>
            <p14:sldId id="670"/>
            <p14:sldId id="671"/>
            <p14:sldId id="672"/>
            <p14:sldId id="673"/>
            <p14:sldId id="674"/>
            <p14:sldId id="675"/>
            <p14:sldId id="676"/>
            <p14:sldId id="677"/>
            <p14:sldId id="678"/>
            <p14:sldId id="679"/>
            <p14:sldId id="681"/>
            <p14:sldId id="680"/>
            <p14:sldId id="682"/>
            <p14:sldId id="685"/>
            <p14:sldId id="683"/>
            <p14:sldId id="686"/>
            <p14:sldId id="659"/>
            <p14:sldId id="687"/>
            <p14:sldId id="688"/>
            <p14:sldId id="689"/>
            <p14:sldId id="690"/>
            <p14:sldId id="691"/>
            <p14:sldId id="692"/>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780"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microsoft.com/office/2015/10/relationships/revisionInfo" Target="revisionInfo.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tableStyles" Target="tableStyles.xml"/><Relationship Id="rId83"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07-Nov-24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07-Nov-24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07-Nov-24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07-Nov-24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07-Nov-24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07-Nov-24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07-Nov-24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07-Nov-24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07-Nov-24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07-Nov-24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07-Nov-24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07-Nov-24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07-Nov-24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14.xml"/><Relationship Id="rId5" Type="http://schemas.openxmlformats.org/officeDocument/2006/relationships/image" Target="../media/image13.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a:t>
            </a:r>
            <a:r>
              <a:rPr lang="en-US" sz="2000" dirty="0" smtClean="0">
                <a:latin typeface="Alexandria" charset="0"/>
                <a:cs typeface="Alexandria" charset="0"/>
              </a:rPr>
              <a:t>Merna Emad</a:t>
            </a:r>
            <a:endParaRPr lang="en-US" sz="2000" dirty="0">
              <a:latin typeface="Alexandria" charset="0"/>
              <a:cs typeface="Alexandria" charset="0"/>
            </a:endParaRPr>
          </a:p>
        </p:txBody>
      </p:sp>
      <p:sp>
        <p:nvSpPr>
          <p:cNvPr id="31" name="TextBox 30"/>
          <p:cNvSpPr txBox="1"/>
          <p:nvPr/>
        </p:nvSpPr>
        <p:spPr>
          <a:xfrm>
            <a:off x="45272" y="2113349"/>
            <a:ext cx="6082114" cy="769441"/>
          </a:xfrm>
          <a:prstGeom prst="rect">
            <a:avLst/>
          </a:prstGeom>
          <a:noFill/>
        </p:spPr>
        <p:txBody>
          <a:bodyPr wrap="none" rtlCol="0">
            <a:spAutoFit/>
          </a:bodyPr>
          <a:lstStyle/>
          <a:p>
            <a:r>
              <a:rPr lang="en-US" sz="4400" b="1" dirty="0" smtClean="0">
                <a:solidFill>
                  <a:srgbClr val="00B0F0"/>
                </a:solidFill>
                <a:latin typeface="Alexandria" charset="0"/>
                <a:cs typeface="Alexandria" charset="0"/>
              </a:rPr>
              <a:t>Communication Skills</a:t>
            </a:r>
            <a:endParaRPr lang="en-US" sz="4400" b="1" dirty="0">
              <a:solidFill>
                <a:srgbClr val="00B0F0"/>
              </a:solidFill>
              <a:latin typeface="Alexandria" charset="0"/>
              <a:cs typeface="Alexandria" charset="0"/>
            </a:endParaRP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en-US" sz="2800" b="1" dirty="0" smtClean="0">
                <a:solidFill>
                  <a:schemeClr val="bg1"/>
                </a:solidFill>
                <a:latin typeface="Alexandria" charset="0"/>
                <a:cs typeface="Alexandria" charset="0"/>
              </a:rPr>
              <a:t>6</a:t>
            </a:r>
            <a:endParaRPr lang="en-US" sz="2800" b="1" dirty="0">
              <a:solidFill>
                <a:schemeClr val="bg1"/>
              </a:solidFill>
              <a:latin typeface="Alexandria" charset="0"/>
              <a:cs typeface="Alexandria" charset="0"/>
            </a:endParaRPr>
          </a:p>
        </p:txBody>
      </p:sp>
      <p:sp>
        <p:nvSpPr>
          <p:cNvPr id="46" name="TextBox 45"/>
          <p:cNvSpPr txBox="1"/>
          <p:nvPr/>
        </p:nvSpPr>
        <p:spPr>
          <a:xfrm>
            <a:off x="329269" y="5104240"/>
            <a:ext cx="1295547" cy="400110"/>
          </a:xfrm>
          <a:prstGeom prst="rect">
            <a:avLst/>
          </a:prstGeom>
          <a:noFill/>
        </p:spPr>
        <p:txBody>
          <a:bodyPr wrap="none" rtlCol="0">
            <a:spAutoFit/>
          </a:bodyPr>
          <a:lstStyle/>
          <a:p>
            <a:r>
              <a:rPr lang="en-US" sz="2000" dirty="0" smtClean="0">
                <a:latin typeface="Alexandria" charset="0"/>
                <a:cs typeface="Alexandria" charset="0"/>
              </a:rPr>
              <a:t>CMM 201</a:t>
            </a:r>
            <a:endParaRPr lang="en-US" sz="2000" dirty="0">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36980" y="1117694"/>
            <a:ext cx="12155019"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188040" y="856084"/>
            <a:ext cx="5051832" cy="523220"/>
          </a:xfrm>
          <a:prstGeom prst="rect">
            <a:avLst/>
          </a:prstGeom>
          <a:noFill/>
        </p:spPr>
        <p:txBody>
          <a:bodyPr wrap="none" rtlCol="0">
            <a:spAutoFit/>
          </a:bodyPr>
          <a:lstStyle/>
          <a:p>
            <a:r>
              <a:rPr lang="en-US" sz="2800" dirty="0">
                <a:latin typeface="Times New Roman" panose="02020603050405020304" pitchFamily="18" charset="0"/>
                <a:cs typeface="Times New Roman" panose="02020603050405020304" pitchFamily="18" charset="0"/>
              </a:rPr>
              <a:t>Learning Your Workplace Culture</a:t>
            </a: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01</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7636013" y="1514954"/>
            <a:ext cx="2411238" cy="523220"/>
          </a:xfrm>
          <a:prstGeom prst="rect">
            <a:avLst/>
          </a:prstGeom>
          <a:noFill/>
        </p:spPr>
        <p:txBody>
          <a:bodyPr wrap="none" rtlCol="0">
            <a:spAutoFit/>
          </a:bodyPr>
          <a:lstStyle/>
          <a:p>
            <a:pPr algn="ctr"/>
            <a:r>
              <a:rPr lang="ar-EG" sz="2800" dirty="0">
                <a:latin typeface="Alexandria" charset="0"/>
                <a:cs typeface="Alexandria" charset="0"/>
              </a:rPr>
              <a:t>تعلم ثقافة </a:t>
            </a:r>
            <a:r>
              <a:rPr lang="ar-EG" sz="2800" dirty="0" smtClean="0">
                <a:latin typeface="Alexandria" charset="0"/>
                <a:cs typeface="Alexandria" charset="0"/>
              </a:rPr>
              <a:t>بيئة </a:t>
            </a:r>
            <a:r>
              <a:rPr lang="ar-EG" sz="2800" dirty="0">
                <a:latin typeface="Alexandria" charset="0"/>
                <a:cs typeface="Alexandria" charset="0"/>
              </a:rPr>
              <a:t>عملك</a:t>
            </a:r>
            <a:endParaRPr lang="en-US" sz="2800" dirty="0">
              <a:latin typeface="Alexandria" charset="0"/>
              <a:cs typeface="Alexandria"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660617"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Learning Your Workplace Culture</a:t>
            </a:r>
          </a:p>
        </p:txBody>
      </p:sp>
      <p:sp>
        <p:nvSpPr>
          <p:cNvPr id="9" name="TextBox 8"/>
          <p:cNvSpPr txBox="1"/>
          <p:nvPr/>
        </p:nvSpPr>
        <p:spPr>
          <a:xfrm>
            <a:off x="8385206" y="39235"/>
            <a:ext cx="2092240" cy="461665"/>
          </a:xfrm>
          <a:prstGeom prst="rect">
            <a:avLst/>
          </a:prstGeom>
          <a:noFill/>
        </p:spPr>
        <p:txBody>
          <a:bodyPr wrap="none" rtlCol="0">
            <a:spAutoFit/>
          </a:bodyPr>
          <a:lstStyle/>
          <a:p>
            <a:pPr algn="ctr"/>
            <a:r>
              <a:rPr lang="ar-EG" sz="2400" dirty="0">
                <a:latin typeface="Alexandria" charset="0"/>
                <a:cs typeface="Alexandria" charset="0"/>
              </a:rPr>
              <a:t>تعلم ثقافة </a:t>
            </a:r>
            <a:r>
              <a:rPr lang="ar-EG" sz="2400" dirty="0" smtClean="0">
                <a:latin typeface="Alexandria" charset="0"/>
                <a:cs typeface="Alexandria" charset="0"/>
              </a:rPr>
              <a:t>بيئة </a:t>
            </a:r>
            <a:r>
              <a:rPr lang="ar-EG" sz="2400" dirty="0">
                <a:latin typeface="Alexandria" charset="0"/>
                <a:cs typeface="Alexandria" charset="0"/>
              </a:rPr>
              <a:t>عملك</a:t>
            </a:r>
            <a:endParaRPr lang="en-US" sz="24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258935" y="617837"/>
            <a:ext cx="1855829" cy="468077"/>
          </a:xfrm>
          <a:prstGeom prst="rect">
            <a:avLst/>
          </a:prstGeom>
        </p:spPr>
        <p:txBody>
          <a:bodyPr wrap="none">
            <a:spAutoFit/>
          </a:bodyPr>
          <a:lstStyle/>
          <a:p>
            <a:pPr>
              <a:lnSpc>
                <a:spcPct val="107000"/>
              </a:lnSpc>
              <a:spcAft>
                <a:spcPts val="800"/>
              </a:spcAft>
            </a:pPr>
            <a:r>
              <a:rPr lang="en-US" sz="2400" b="1" dirty="0" smtClean="0">
                <a:latin typeface="Times New Roman" panose="02020603050405020304" pitchFamily="18" charset="0"/>
                <a:ea typeface="Calibri" panose="020F0502020204030204" pitchFamily="34" charset="0"/>
                <a:cs typeface="Arial" panose="020B0604020202020204" pitchFamily="34" charset="0"/>
              </a:rPr>
              <a:t>Introduction</a:t>
            </a:r>
            <a:endParaRPr lang="en-US" b="1" dirty="0">
              <a:latin typeface="Calibri" panose="020F0502020204030204" pitchFamily="34" charset="0"/>
              <a:ea typeface="Calibri" panose="020F0502020204030204" pitchFamily="34" charset="0"/>
              <a:cs typeface="Arial" panose="020B0604020202020204" pitchFamily="34" charset="0"/>
            </a:endParaRPr>
          </a:p>
        </p:txBody>
      </p:sp>
      <p:sp>
        <p:nvSpPr>
          <p:cNvPr id="11" name="Rectangle 10"/>
          <p:cNvSpPr/>
          <p:nvPr/>
        </p:nvSpPr>
        <p:spPr>
          <a:xfrm>
            <a:off x="6051735" y="625664"/>
            <a:ext cx="872355"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مقدمة</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23380" y="1148884"/>
            <a:ext cx="4403319" cy="5741059"/>
          </a:xfrm>
          <a:prstGeom prst="rect">
            <a:avLst/>
          </a:prstGeom>
        </p:spPr>
        <p:txBody>
          <a:bodyPr wrap="square">
            <a:spAutoFit/>
          </a:bodyPr>
          <a:lstStyle/>
          <a:p>
            <a:pPr marL="92075" marR="156845">
              <a:lnSpc>
                <a:spcPct val="106400"/>
              </a:lnSpc>
              <a:spcBef>
                <a:spcPts val="180"/>
              </a:spcBef>
            </a:pPr>
            <a:r>
              <a:rPr lang="en-US" sz="2000" spc="-35" dirty="0">
                <a:latin typeface="Times New Roman"/>
                <a:cs typeface="Times New Roman"/>
              </a:rPr>
              <a:t>Just as every other new employee does, you will learn about your workplace’s organizational culture through an assimilation process.</a:t>
            </a:r>
          </a:p>
          <a:p>
            <a:pPr marL="92075" marR="156845">
              <a:lnSpc>
                <a:spcPct val="106400"/>
              </a:lnSpc>
              <a:spcBef>
                <a:spcPts val="180"/>
              </a:spcBef>
            </a:pPr>
            <a:r>
              <a:rPr lang="en-US" sz="2000" spc="-35" dirty="0">
                <a:latin typeface="Times New Roman"/>
                <a:cs typeface="Times New Roman"/>
              </a:rPr>
              <a:t>The assimilation process is really part of a much larger phenomenon known as socialization—the experiences that shape our attitudes, perceptions, emotions, and communication choices. </a:t>
            </a:r>
          </a:p>
          <a:p>
            <a:pPr marL="92075" marR="156845">
              <a:lnSpc>
                <a:spcPct val="106400"/>
              </a:lnSpc>
              <a:spcBef>
                <a:spcPts val="180"/>
              </a:spcBef>
            </a:pPr>
            <a:endParaRPr lang="en-US" sz="2000" spc="-35" dirty="0">
              <a:latin typeface="Times New Roman"/>
              <a:cs typeface="Times New Roman"/>
            </a:endParaRPr>
          </a:p>
          <a:p>
            <a:pPr marL="92075" marR="156845">
              <a:lnSpc>
                <a:spcPct val="106400"/>
              </a:lnSpc>
              <a:spcBef>
                <a:spcPts val="180"/>
              </a:spcBef>
            </a:pPr>
            <a:r>
              <a:rPr lang="en-US" sz="2000" spc="-35" dirty="0">
                <a:latin typeface="Times New Roman"/>
                <a:cs typeface="Times New Roman"/>
              </a:rPr>
              <a:t>From the day you were born, your parents, your siblings, your relatives, your friends, your teachers, and even strangers have been working to socialize you into the culture or cultures that make up their experiences.</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333879"/>
            <a:ext cx="3464560" cy="4401205"/>
          </a:xfrm>
          <a:prstGeom prst="rect">
            <a:avLst/>
          </a:prstGeom>
        </p:spPr>
        <p:txBody>
          <a:bodyPr wrap="square">
            <a:spAutoFit/>
          </a:bodyPr>
          <a:lstStyle/>
          <a:p>
            <a:pPr algn="r" rtl="1"/>
            <a:r>
              <a:rPr lang="ar-EG" sz="2000" dirty="0"/>
              <a:t>تمامًا كما يفعل أي موظف جديد آخر، ستتعلم عن ثقافة المؤسسة في مكان عملك من خلال عملية الاستيعاب.</a:t>
            </a:r>
          </a:p>
          <a:p>
            <a:pPr algn="r" rtl="1"/>
            <a:r>
              <a:rPr lang="ar-EG" sz="2000" dirty="0"/>
              <a:t>إن عملية الاستيعاب هي في الواقع جزء من ظاهرة أكبر بكثير تُعرف باسم التنشئة الاجتماعية - التجارب التي تشكل مواقفنا وإدراكنا وعواطفنا وخيارات الاتصال.</a:t>
            </a:r>
          </a:p>
          <a:p>
            <a:pPr algn="r" rtl="1"/>
            <a:endParaRPr lang="ar-EG" sz="2000" dirty="0" smtClean="0"/>
          </a:p>
          <a:p>
            <a:pPr algn="r" rtl="1"/>
            <a:endParaRPr lang="ar-EG" sz="2000" dirty="0"/>
          </a:p>
          <a:p>
            <a:pPr algn="r" rtl="1"/>
            <a:r>
              <a:rPr lang="ar-EG" sz="2000" dirty="0"/>
              <a:t>منذ اليوم الذي ولدت فيه، كان والديك وإخوتك وأقاربك وأصدقاؤك ومعلموك وحتى الغرباء يعملون على تنشئتك اجتماعيًا في الثقافة أو الثقافات التي تشكل تجاربهم.</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660617"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Learning Your Workplace Culture</a:t>
            </a:r>
          </a:p>
        </p:txBody>
      </p:sp>
      <p:sp>
        <p:nvSpPr>
          <p:cNvPr id="9" name="TextBox 8"/>
          <p:cNvSpPr txBox="1"/>
          <p:nvPr/>
        </p:nvSpPr>
        <p:spPr>
          <a:xfrm>
            <a:off x="8385206" y="39235"/>
            <a:ext cx="2092240" cy="461665"/>
          </a:xfrm>
          <a:prstGeom prst="rect">
            <a:avLst/>
          </a:prstGeom>
          <a:noFill/>
        </p:spPr>
        <p:txBody>
          <a:bodyPr wrap="none" rtlCol="0">
            <a:spAutoFit/>
          </a:bodyPr>
          <a:lstStyle/>
          <a:p>
            <a:pPr algn="ctr"/>
            <a:r>
              <a:rPr lang="ar-EG" sz="2400" dirty="0">
                <a:latin typeface="Alexandria" charset="0"/>
                <a:cs typeface="Alexandria" charset="0"/>
              </a:rPr>
              <a:t>تعلم ثقافة </a:t>
            </a:r>
            <a:r>
              <a:rPr lang="ar-EG" sz="2400" dirty="0" smtClean="0">
                <a:latin typeface="Alexandria" charset="0"/>
                <a:cs typeface="Alexandria" charset="0"/>
              </a:rPr>
              <a:t>بيئة </a:t>
            </a:r>
            <a:r>
              <a:rPr lang="ar-EG" sz="2400" dirty="0">
                <a:latin typeface="Alexandria" charset="0"/>
                <a:cs typeface="Alexandria" charset="0"/>
              </a:rPr>
              <a:t>عملك</a:t>
            </a:r>
            <a:endParaRPr lang="en-US" sz="24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038618" y="640121"/>
            <a:ext cx="2296463" cy="468077"/>
          </a:xfrm>
          <a:prstGeom prst="rect">
            <a:avLst/>
          </a:prstGeom>
        </p:spPr>
        <p:txBody>
          <a:bodyPr wrap="none">
            <a:spAutoFit/>
          </a:bodyPr>
          <a:lstStyle/>
          <a:p>
            <a:pPr>
              <a:lnSpc>
                <a:spcPct val="107000"/>
              </a:lnSpc>
              <a:spcAft>
                <a:spcPts val="800"/>
              </a:spcAft>
            </a:pPr>
            <a:r>
              <a:rPr lang="en-US" sz="2400" b="1" dirty="0" smtClean="0">
                <a:latin typeface="Times New Roman" panose="02020603050405020304" pitchFamily="18" charset="0"/>
                <a:ea typeface="Calibri" panose="020F0502020204030204" pitchFamily="34" charset="0"/>
                <a:cs typeface="Arial" panose="020B0604020202020204" pitchFamily="34" charset="0"/>
              </a:rPr>
              <a:t>What’s culture?</a:t>
            </a:r>
            <a:endParaRPr lang="en-US" b="1" dirty="0">
              <a:latin typeface="Calibri" panose="020F0502020204030204" pitchFamily="34" charset="0"/>
              <a:ea typeface="Calibri" panose="020F0502020204030204" pitchFamily="34" charset="0"/>
              <a:cs typeface="Arial" panose="020B0604020202020204" pitchFamily="34" charset="0"/>
            </a:endParaRPr>
          </a:p>
        </p:txBody>
      </p:sp>
      <p:sp>
        <p:nvSpPr>
          <p:cNvPr id="11" name="Rectangle 10"/>
          <p:cNvSpPr/>
          <p:nvPr/>
        </p:nvSpPr>
        <p:spPr>
          <a:xfrm>
            <a:off x="5309487" y="605848"/>
            <a:ext cx="1822935"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ما هي الثقافة؟</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51346" y="1874139"/>
            <a:ext cx="4403319" cy="2415726"/>
          </a:xfrm>
          <a:prstGeom prst="rect">
            <a:avLst/>
          </a:prstGeom>
        </p:spPr>
        <p:txBody>
          <a:bodyPr wrap="square">
            <a:spAutoFit/>
          </a:bodyPr>
          <a:lstStyle/>
          <a:p>
            <a:pPr marL="92075" marR="156845">
              <a:lnSpc>
                <a:spcPct val="106400"/>
              </a:lnSpc>
              <a:spcBef>
                <a:spcPts val="180"/>
              </a:spcBef>
            </a:pPr>
            <a:r>
              <a:rPr lang="en-US" sz="2400" spc="-35" dirty="0">
                <a:latin typeface="Times New Roman"/>
                <a:cs typeface="Times New Roman"/>
              </a:rPr>
              <a:t>Culture is the rules of living and functioning in society. It is how you talk, behave, dress, and think is heavily influenced by the ways others have socialized you into various cultural groups.</a:t>
            </a:r>
          </a:p>
        </p:txBody>
      </p:sp>
      <p:sp>
        <p:nvSpPr>
          <p:cNvPr id="6" name="Rectangle 5"/>
          <p:cNvSpPr/>
          <p:nvPr/>
        </p:nvSpPr>
        <p:spPr>
          <a:xfrm>
            <a:off x="4620021" y="1927840"/>
            <a:ext cx="3464560" cy="2308324"/>
          </a:xfrm>
          <a:prstGeom prst="rect">
            <a:avLst/>
          </a:prstGeom>
        </p:spPr>
        <p:txBody>
          <a:bodyPr wrap="square">
            <a:spAutoFit/>
          </a:bodyPr>
          <a:lstStyle/>
          <a:p>
            <a:pPr algn="r" rtl="1"/>
            <a:r>
              <a:rPr lang="ar-EG" sz="2400" dirty="0"/>
              <a:t>الثقافة هي قواعد العيش والعمل في المجتمع. إنها الطريقة التي تتحدث بها وتتصرف بها وتلبسها وتفكر بها، وهي تتأثر بشكل كبير بالطرق التي صنفك بها الآخرون في مجموعات ثقافية مختلفة.</a:t>
            </a:r>
          </a:p>
        </p:txBody>
      </p:sp>
    </p:spTree>
    <p:extLst>
      <p:ext uri="{BB962C8B-B14F-4D97-AF65-F5344CB8AC3E}">
        <p14:creationId xmlns:p14="http://schemas.microsoft.com/office/powerpoint/2010/main" val="2855186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660617"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Learning Your Workplace Culture</a:t>
            </a:r>
          </a:p>
        </p:txBody>
      </p:sp>
      <p:sp>
        <p:nvSpPr>
          <p:cNvPr id="9" name="TextBox 8"/>
          <p:cNvSpPr txBox="1"/>
          <p:nvPr/>
        </p:nvSpPr>
        <p:spPr>
          <a:xfrm>
            <a:off x="8385206" y="39235"/>
            <a:ext cx="2092240" cy="461665"/>
          </a:xfrm>
          <a:prstGeom prst="rect">
            <a:avLst/>
          </a:prstGeom>
          <a:noFill/>
        </p:spPr>
        <p:txBody>
          <a:bodyPr wrap="none" rtlCol="0">
            <a:spAutoFit/>
          </a:bodyPr>
          <a:lstStyle/>
          <a:p>
            <a:pPr algn="ctr"/>
            <a:r>
              <a:rPr lang="ar-EG" sz="2400" dirty="0">
                <a:latin typeface="Alexandria" charset="0"/>
                <a:cs typeface="Alexandria" charset="0"/>
              </a:rPr>
              <a:t>تعلم ثقافة </a:t>
            </a:r>
            <a:r>
              <a:rPr lang="ar-EG" sz="2400" dirty="0" smtClean="0">
                <a:latin typeface="Alexandria" charset="0"/>
                <a:cs typeface="Alexandria" charset="0"/>
              </a:rPr>
              <a:t>بيئة </a:t>
            </a:r>
            <a:r>
              <a:rPr lang="ar-EG" sz="2400" dirty="0">
                <a:latin typeface="Alexandria" charset="0"/>
                <a:cs typeface="Alexandria" charset="0"/>
              </a:rPr>
              <a:t>عملك</a:t>
            </a:r>
            <a:endParaRPr lang="en-US" sz="24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5872" y="640121"/>
            <a:ext cx="4425443" cy="461665"/>
          </a:xfrm>
          <a:prstGeom prst="rect">
            <a:avLst/>
          </a:prstGeom>
        </p:spPr>
        <p:txBody>
          <a:bodyPr wrap="none">
            <a:spAutoFit/>
          </a:bodyPr>
          <a:lstStyle/>
          <a:p>
            <a:pPr algn="ctr"/>
            <a:r>
              <a:rPr lang="en-US" sz="2400" b="1" dirty="0">
                <a:latin typeface="Times New Roman" panose="02020603050405020304" pitchFamily="18" charset="0"/>
                <a:cs typeface="Times New Roman" panose="02020603050405020304" pitchFamily="18" charset="0"/>
              </a:rPr>
              <a:t>What is Organizational culture?</a:t>
            </a:r>
          </a:p>
        </p:txBody>
      </p:sp>
      <p:sp>
        <p:nvSpPr>
          <p:cNvPr id="11" name="Rectangle 10"/>
          <p:cNvSpPr/>
          <p:nvPr/>
        </p:nvSpPr>
        <p:spPr>
          <a:xfrm>
            <a:off x="4907341" y="617063"/>
            <a:ext cx="2953053"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ما هي الثقافة التنظيمية؟</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51055" y="1150026"/>
            <a:ext cx="4403319" cy="5547865"/>
          </a:xfrm>
          <a:prstGeom prst="rect">
            <a:avLst/>
          </a:prstGeom>
        </p:spPr>
        <p:txBody>
          <a:bodyPr wrap="square">
            <a:spAutoFit/>
          </a:bodyPr>
          <a:lstStyle/>
          <a:p>
            <a:pPr marL="92075" marR="156845">
              <a:lnSpc>
                <a:spcPct val="106400"/>
              </a:lnSpc>
              <a:spcBef>
                <a:spcPts val="180"/>
              </a:spcBef>
            </a:pPr>
            <a:r>
              <a:rPr lang="en-US" sz="2400" spc="-35" dirty="0">
                <a:latin typeface="Times New Roman"/>
                <a:cs typeface="Times New Roman"/>
              </a:rPr>
              <a:t>An organizational culture is a pattern of shared basic assumptions that have been invented, discovered, and/or developed by a group as it learns to cope with problems of external adaptation and internal integration in ways that have worked well and are considered valid, and, therefore, can be taught to new members of the group as the correct way to perceive, think, and feel in relation to a problem.</a:t>
            </a:r>
          </a:p>
        </p:txBody>
      </p:sp>
      <p:sp>
        <p:nvSpPr>
          <p:cNvPr id="6" name="Rectangle 5"/>
          <p:cNvSpPr/>
          <p:nvPr/>
        </p:nvSpPr>
        <p:spPr>
          <a:xfrm>
            <a:off x="4586126" y="1308080"/>
            <a:ext cx="3464560" cy="4524315"/>
          </a:xfrm>
          <a:prstGeom prst="rect">
            <a:avLst/>
          </a:prstGeom>
        </p:spPr>
        <p:txBody>
          <a:bodyPr wrap="square">
            <a:spAutoFit/>
          </a:bodyPr>
          <a:lstStyle/>
          <a:p>
            <a:pPr algn="r" rtl="1"/>
            <a:r>
              <a:rPr lang="ar-EG" sz="2400" dirty="0"/>
              <a:t>الثقافة التنظيمية هي نمط من الافتراضات الأساسية المشتركة التي تم اختراعها واكتشافها و/أو تطويرها من قبل مجموعة أثناء تعلمها كيفية التعامل مع مشاكل التكيف الخارجي والتكامل الداخلي بطرق نجحت وتعتبر صالحة، وبالتالي يمكن تدريسها لأعضاء جدد في المجموعة باعتبارها الطريقة الصحيحة للإدراك والتفكير والشعور فيما يتعلق بمشكلة ما.</a:t>
            </a:r>
          </a:p>
        </p:txBody>
      </p:sp>
    </p:spTree>
    <p:extLst>
      <p:ext uri="{BB962C8B-B14F-4D97-AF65-F5344CB8AC3E}">
        <p14:creationId xmlns:p14="http://schemas.microsoft.com/office/powerpoint/2010/main" val="362060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660617"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Learning Your Workplace Culture</a:t>
            </a:r>
          </a:p>
        </p:txBody>
      </p:sp>
      <p:sp>
        <p:nvSpPr>
          <p:cNvPr id="9" name="TextBox 8"/>
          <p:cNvSpPr txBox="1"/>
          <p:nvPr/>
        </p:nvSpPr>
        <p:spPr>
          <a:xfrm>
            <a:off x="8380398" y="39235"/>
            <a:ext cx="2101857" cy="461665"/>
          </a:xfrm>
          <a:prstGeom prst="rect">
            <a:avLst/>
          </a:prstGeom>
          <a:noFill/>
        </p:spPr>
        <p:txBody>
          <a:bodyPr wrap="none" rtlCol="0">
            <a:spAutoFit/>
          </a:bodyPr>
          <a:lstStyle/>
          <a:p>
            <a:pPr algn="ctr"/>
            <a:r>
              <a:rPr lang="ar-EG" sz="2400" dirty="0">
                <a:latin typeface="Alexandria" charset="0"/>
                <a:cs typeface="Alexandria" charset="0"/>
              </a:rPr>
              <a:t>تعلم ثقافة </a:t>
            </a:r>
            <a:r>
              <a:rPr lang="ar-EG" sz="2400" dirty="0" smtClean="0">
                <a:latin typeface="Alexandria" charset="0"/>
                <a:cs typeface="Alexandria" charset="0"/>
              </a:rPr>
              <a:t>بيئة عملك</a:t>
            </a:r>
            <a:endParaRPr lang="en-US" sz="24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21375" y="640121"/>
            <a:ext cx="3930948" cy="461665"/>
          </a:xfrm>
          <a:prstGeom prst="rect">
            <a:avLst/>
          </a:prstGeom>
        </p:spPr>
        <p:txBody>
          <a:bodyPr wrap="none">
            <a:spAutoFit/>
          </a:bodyPr>
          <a:lstStyle/>
          <a:p>
            <a:pPr algn="ctr"/>
            <a:r>
              <a:rPr lang="en-US" sz="2400" b="1" dirty="0">
                <a:latin typeface="Times New Roman" panose="02020603050405020304" pitchFamily="18" charset="0"/>
                <a:cs typeface="Times New Roman" panose="02020603050405020304" pitchFamily="18" charset="0"/>
              </a:rPr>
              <a:t>Diversity in Your Workplace</a:t>
            </a:r>
          </a:p>
        </p:txBody>
      </p:sp>
      <p:sp>
        <p:nvSpPr>
          <p:cNvPr id="11" name="Rectangle 10"/>
          <p:cNvSpPr/>
          <p:nvPr/>
        </p:nvSpPr>
        <p:spPr>
          <a:xfrm>
            <a:off x="4907341" y="617063"/>
            <a:ext cx="2531462"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التنوع في بيئة العمل</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51055" y="1150026"/>
            <a:ext cx="4403319" cy="4373313"/>
          </a:xfrm>
          <a:prstGeom prst="rect">
            <a:avLst/>
          </a:prstGeom>
        </p:spPr>
        <p:txBody>
          <a:bodyPr wrap="square">
            <a:spAutoFit/>
          </a:bodyPr>
          <a:lstStyle/>
          <a:p>
            <a:pPr marL="92075" marR="156845">
              <a:lnSpc>
                <a:spcPct val="106400"/>
              </a:lnSpc>
              <a:spcBef>
                <a:spcPts val="180"/>
              </a:spcBef>
            </a:pPr>
            <a:r>
              <a:rPr lang="en-US" sz="2400" spc="-35" dirty="0">
                <a:latin typeface="Times New Roman"/>
                <a:cs typeface="Times New Roman"/>
              </a:rPr>
              <a:t>Part of the assimilation process involves getting to know the people who make up your organization. A common mistake among so-called professionals is neglecting to take an inventory of others in the working environment. In today’s world, getting to know your diverse workplace is important for two reasons. </a:t>
            </a:r>
          </a:p>
        </p:txBody>
      </p:sp>
      <p:sp>
        <p:nvSpPr>
          <p:cNvPr id="6" name="Rectangle 5"/>
          <p:cNvSpPr/>
          <p:nvPr/>
        </p:nvSpPr>
        <p:spPr>
          <a:xfrm>
            <a:off x="4586126" y="1308080"/>
            <a:ext cx="3464560" cy="3046988"/>
          </a:xfrm>
          <a:prstGeom prst="rect">
            <a:avLst/>
          </a:prstGeom>
        </p:spPr>
        <p:txBody>
          <a:bodyPr wrap="square">
            <a:spAutoFit/>
          </a:bodyPr>
          <a:lstStyle/>
          <a:p>
            <a:pPr algn="r" rtl="1"/>
            <a:r>
              <a:rPr lang="ar-EG" sz="2400" dirty="0"/>
              <a:t>إن التعرف على الأشخاص الذين يشكلون مؤسستك يشكل جزءًا من عملية الاستيعاب. ومن الأخطاء الشائعة بين ما يسمى بالمحترفين إهمال إجراء جرد للآخرين في بيئة العمل. وفي عالم اليوم، يعد التعرف على مكان عملك المتنوع أمرًا مهمًا لسببين.</a:t>
            </a:r>
          </a:p>
        </p:txBody>
      </p:sp>
    </p:spTree>
    <p:extLst>
      <p:ext uri="{BB962C8B-B14F-4D97-AF65-F5344CB8AC3E}">
        <p14:creationId xmlns:p14="http://schemas.microsoft.com/office/powerpoint/2010/main" val="68451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660617"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Learning Your Workplace Culture</a:t>
            </a:r>
          </a:p>
        </p:txBody>
      </p:sp>
      <p:sp>
        <p:nvSpPr>
          <p:cNvPr id="9" name="TextBox 8"/>
          <p:cNvSpPr txBox="1"/>
          <p:nvPr/>
        </p:nvSpPr>
        <p:spPr>
          <a:xfrm>
            <a:off x="8385206" y="39235"/>
            <a:ext cx="2092240" cy="461665"/>
          </a:xfrm>
          <a:prstGeom prst="rect">
            <a:avLst/>
          </a:prstGeom>
          <a:noFill/>
        </p:spPr>
        <p:txBody>
          <a:bodyPr wrap="none" rtlCol="0">
            <a:spAutoFit/>
          </a:bodyPr>
          <a:lstStyle/>
          <a:p>
            <a:pPr algn="ctr"/>
            <a:r>
              <a:rPr lang="ar-EG" sz="2400" dirty="0">
                <a:latin typeface="Alexandria" charset="0"/>
                <a:cs typeface="Alexandria" charset="0"/>
              </a:rPr>
              <a:t>تعلم ثقافة </a:t>
            </a:r>
            <a:r>
              <a:rPr lang="ar-EG" sz="2400" dirty="0" smtClean="0">
                <a:latin typeface="Alexandria" charset="0"/>
                <a:cs typeface="Alexandria" charset="0"/>
              </a:rPr>
              <a:t>بيئة </a:t>
            </a:r>
            <a:r>
              <a:rPr lang="ar-EG" sz="2400" dirty="0">
                <a:latin typeface="Alexandria" charset="0"/>
                <a:cs typeface="Alexandria" charset="0"/>
              </a:rPr>
              <a:t>عملك</a:t>
            </a:r>
            <a:endParaRPr lang="en-US" sz="24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21375" y="640121"/>
            <a:ext cx="3930948" cy="461665"/>
          </a:xfrm>
          <a:prstGeom prst="rect">
            <a:avLst/>
          </a:prstGeom>
        </p:spPr>
        <p:txBody>
          <a:bodyPr wrap="none">
            <a:spAutoFit/>
          </a:bodyPr>
          <a:lstStyle/>
          <a:p>
            <a:pPr algn="ctr"/>
            <a:r>
              <a:rPr lang="en-US" sz="2400" b="1" dirty="0">
                <a:latin typeface="Times New Roman" panose="02020603050405020304" pitchFamily="18" charset="0"/>
                <a:cs typeface="Times New Roman" panose="02020603050405020304" pitchFamily="18" charset="0"/>
              </a:rPr>
              <a:t>Diversity in Your Workplace</a:t>
            </a:r>
          </a:p>
        </p:txBody>
      </p:sp>
      <p:sp>
        <p:nvSpPr>
          <p:cNvPr id="11" name="Rectangle 10"/>
          <p:cNvSpPr/>
          <p:nvPr/>
        </p:nvSpPr>
        <p:spPr>
          <a:xfrm>
            <a:off x="4907341" y="617063"/>
            <a:ext cx="2531462"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التنوع في بيئة العمل</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51055" y="1150026"/>
            <a:ext cx="4403319" cy="5181996"/>
          </a:xfrm>
          <a:prstGeom prst="rect">
            <a:avLst/>
          </a:prstGeom>
        </p:spPr>
        <p:txBody>
          <a:bodyPr wrap="square">
            <a:spAutoFit/>
          </a:bodyPr>
          <a:lstStyle/>
          <a:p>
            <a:pPr marL="92075" marR="156845">
              <a:lnSpc>
                <a:spcPct val="106400"/>
              </a:lnSpc>
              <a:spcBef>
                <a:spcPts val="180"/>
              </a:spcBef>
            </a:pPr>
            <a:r>
              <a:rPr lang="en-US" sz="2400" spc="-35" dirty="0">
                <a:latin typeface="Times New Roman"/>
                <a:cs typeface="Times New Roman"/>
              </a:rPr>
              <a:t>First, for you to succeed in any professional environment, you must be aware of and sensitive to differences between yourself and others. </a:t>
            </a:r>
          </a:p>
          <a:p>
            <a:pPr marL="92075" marR="156845">
              <a:lnSpc>
                <a:spcPct val="106400"/>
              </a:lnSpc>
              <a:spcBef>
                <a:spcPts val="180"/>
              </a:spcBef>
            </a:pPr>
            <a:r>
              <a:rPr lang="en-US" sz="2400" spc="-35" dirty="0">
                <a:latin typeface="Times New Roman"/>
                <a:cs typeface="Times New Roman"/>
              </a:rPr>
              <a:t>Second, your ability to communicate effectively when encountering difference (e.g., ethnicity, race, language barriers, religion, spirituality, marital status, sexual orientation, age) is an essential component of professional excellence. </a:t>
            </a:r>
          </a:p>
        </p:txBody>
      </p:sp>
      <p:sp>
        <p:nvSpPr>
          <p:cNvPr id="6" name="Rectangle 5"/>
          <p:cNvSpPr/>
          <p:nvPr/>
        </p:nvSpPr>
        <p:spPr>
          <a:xfrm>
            <a:off x="4586126" y="1308080"/>
            <a:ext cx="3464560" cy="4524315"/>
          </a:xfrm>
          <a:prstGeom prst="rect">
            <a:avLst/>
          </a:prstGeom>
        </p:spPr>
        <p:txBody>
          <a:bodyPr wrap="square">
            <a:spAutoFit/>
          </a:bodyPr>
          <a:lstStyle/>
          <a:p>
            <a:pPr algn="r" rtl="1"/>
            <a:r>
              <a:rPr lang="ar-EG" sz="2400" dirty="0"/>
              <a:t>أولاً، لكي تنجح في أي بيئة مهنية، يجب أن تكون على دراية بالاختلافات بينك وبين الآخرين وأن تكون حساسًا لها. </a:t>
            </a:r>
            <a:endParaRPr lang="ar-EG" sz="2400" dirty="0" smtClean="0"/>
          </a:p>
          <a:p>
            <a:pPr algn="r" rtl="1"/>
            <a:endParaRPr lang="ar-EG" sz="2400" dirty="0"/>
          </a:p>
          <a:p>
            <a:pPr algn="r" rtl="1"/>
            <a:r>
              <a:rPr lang="ar-EG" sz="2400" dirty="0" smtClean="0"/>
              <a:t>ثانيًا</a:t>
            </a:r>
            <a:r>
              <a:rPr lang="ar-EG" sz="2400" dirty="0"/>
              <a:t>، قدرتك على التواصل بشكل فعال عند مواجهة الاختلافات (على سبيل المثال، العرق، العنصر، الحواجز اللغوية، الدين، الروحانية، الحالة الاجتماعية، التوجه الجنسي، العمر) هي عنصر أساسي للتميز المهني.</a:t>
            </a:r>
          </a:p>
        </p:txBody>
      </p:sp>
    </p:spTree>
    <p:extLst>
      <p:ext uri="{BB962C8B-B14F-4D97-AF65-F5344CB8AC3E}">
        <p14:creationId xmlns:p14="http://schemas.microsoft.com/office/powerpoint/2010/main" val="2073019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660617"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Learning Your Workplace Culture</a:t>
            </a:r>
          </a:p>
        </p:txBody>
      </p:sp>
      <p:sp>
        <p:nvSpPr>
          <p:cNvPr id="9" name="TextBox 8"/>
          <p:cNvSpPr txBox="1"/>
          <p:nvPr/>
        </p:nvSpPr>
        <p:spPr>
          <a:xfrm>
            <a:off x="8385206" y="39235"/>
            <a:ext cx="2092240" cy="461665"/>
          </a:xfrm>
          <a:prstGeom prst="rect">
            <a:avLst/>
          </a:prstGeom>
          <a:noFill/>
        </p:spPr>
        <p:txBody>
          <a:bodyPr wrap="none" rtlCol="0">
            <a:spAutoFit/>
          </a:bodyPr>
          <a:lstStyle/>
          <a:p>
            <a:pPr algn="ctr"/>
            <a:r>
              <a:rPr lang="ar-EG" sz="2400" dirty="0">
                <a:latin typeface="Alexandria" charset="0"/>
                <a:cs typeface="Alexandria" charset="0"/>
              </a:rPr>
              <a:t>تعلم ثقافة </a:t>
            </a:r>
            <a:r>
              <a:rPr lang="ar-EG" sz="2400" dirty="0" smtClean="0">
                <a:latin typeface="Alexandria" charset="0"/>
                <a:cs typeface="Alexandria" charset="0"/>
              </a:rPr>
              <a:t>بيئة </a:t>
            </a:r>
            <a:r>
              <a:rPr lang="ar-EG" sz="2400" dirty="0">
                <a:latin typeface="Alexandria" charset="0"/>
                <a:cs typeface="Alexandria" charset="0"/>
              </a:rPr>
              <a:t>عملك</a:t>
            </a:r>
            <a:endParaRPr lang="en-US" sz="24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21375" y="640121"/>
            <a:ext cx="3930948" cy="461665"/>
          </a:xfrm>
          <a:prstGeom prst="rect">
            <a:avLst/>
          </a:prstGeom>
        </p:spPr>
        <p:txBody>
          <a:bodyPr wrap="none">
            <a:spAutoFit/>
          </a:bodyPr>
          <a:lstStyle/>
          <a:p>
            <a:pPr algn="ctr"/>
            <a:r>
              <a:rPr lang="en-US" sz="2400" b="1" dirty="0">
                <a:latin typeface="Times New Roman" panose="02020603050405020304" pitchFamily="18" charset="0"/>
                <a:cs typeface="Times New Roman" panose="02020603050405020304" pitchFamily="18" charset="0"/>
              </a:rPr>
              <a:t>Diversity in Your Workplace</a:t>
            </a:r>
          </a:p>
        </p:txBody>
      </p:sp>
      <p:sp>
        <p:nvSpPr>
          <p:cNvPr id="11" name="Rectangle 10"/>
          <p:cNvSpPr/>
          <p:nvPr/>
        </p:nvSpPr>
        <p:spPr>
          <a:xfrm>
            <a:off x="4907341" y="617063"/>
            <a:ext cx="2531462"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التنوع في بيئة العمل</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51055" y="1150026"/>
            <a:ext cx="4403319" cy="830997"/>
          </a:xfrm>
          <a:prstGeom prst="rect">
            <a:avLst/>
          </a:prstGeom>
        </p:spPr>
        <p:txBody>
          <a:bodyPr wrap="square">
            <a:spAutoFit/>
          </a:bodyPr>
          <a:lstStyle/>
          <a:p>
            <a:pPr algn="ctr"/>
            <a:r>
              <a:rPr lang="en-US" sz="2400" dirty="0">
                <a:solidFill>
                  <a:schemeClr val="accent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How do I prepare for the diverse workplace?</a:t>
            </a:r>
          </a:p>
        </p:txBody>
      </p:sp>
      <p:sp>
        <p:nvSpPr>
          <p:cNvPr id="6" name="Rectangle 5"/>
          <p:cNvSpPr/>
          <p:nvPr/>
        </p:nvSpPr>
        <p:spPr>
          <a:xfrm>
            <a:off x="4651588" y="1194281"/>
            <a:ext cx="3464560" cy="461665"/>
          </a:xfrm>
          <a:prstGeom prst="rect">
            <a:avLst/>
          </a:prstGeom>
        </p:spPr>
        <p:txBody>
          <a:bodyPr wrap="square">
            <a:spAutoFit/>
          </a:bodyPr>
          <a:lstStyle/>
          <a:p>
            <a:pPr algn="ctr" rtl="1"/>
            <a:r>
              <a:rPr lang="ar-EG" sz="2400" dirty="0">
                <a:solidFill>
                  <a:schemeClr val="accent1">
                    <a:lumMod val="50000"/>
                  </a:schemeClr>
                </a:solidFill>
                <a:effectLst>
                  <a:outerShdw blurRad="38100" dist="38100" dir="2700000" algn="tl">
                    <a:srgbClr val="000000">
                      <a:alpha val="43137"/>
                    </a:srgbClr>
                  </a:outerShdw>
                </a:effectLst>
              </a:rPr>
              <a:t>كيف أستعد لمكان العمل المتنوع؟</a:t>
            </a:r>
          </a:p>
        </p:txBody>
      </p:sp>
      <p:sp>
        <p:nvSpPr>
          <p:cNvPr id="8" name="Rectangle 7"/>
          <p:cNvSpPr/>
          <p:nvPr/>
        </p:nvSpPr>
        <p:spPr>
          <a:xfrm>
            <a:off x="29638" y="1890816"/>
            <a:ext cx="4390803" cy="5293757"/>
          </a:xfrm>
          <a:prstGeom prst="rect">
            <a:avLst/>
          </a:prstGeom>
        </p:spPr>
        <p:txBody>
          <a:bodyPr wrap="square">
            <a:spAutoFit/>
          </a:bodyPr>
          <a:lstStyle/>
          <a:p>
            <a:r>
              <a:rPr lang="en-US" sz="2000" b="1" i="1" u="sng" dirty="0"/>
              <a:t>Cultural Competence</a:t>
            </a:r>
          </a:p>
          <a:p>
            <a:r>
              <a:rPr lang="en-US" sz="2000" dirty="0"/>
              <a:t>The term cultural competence refers to the level of knowledge a person has about others who differ in some way in comparison with himself or herself. </a:t>
            </a:r>
          </a:p>
          <a:p>
            <a:pPr marL="342900" indent="-342900">
              <a:buFont typeface="Arial" panose="020B0604020202020204" pitchFamily="34" charset="0"/>
              <a:buChar char="•"/>
            </a:pPr>
            <a:r>
              <a:rPr lang="en-US" sz="2000" b="1" dirty="0"/>
              <a:t>Practice openness </a:t>
            </a:r>
          </a:p>
          <a:p>
            <a:r>
              <a:rPr lang="en-US" sz="2000" dirty="0"/>
              <a:t>by demonstrating acceptance of difference.</a:t>
            </a:r>
          </a:p>
          <a:p>
            <a:pPr marL="342900" indent="-342900">
              <a:buFont typeface="Arial" panose="020B0604020202020204" pitchFamily="34" charset="0"/>
              <a:buChar char="•"/>
            </a:pPr>
            <a:r>
              <a:rPr lang="en-US" sz="2000" b="1" dirty="0"/>
              <a:t>Be flexible</a:t>
            </a:r>
            <a:r>
              <a:rPr lang="en-US" sz="2000" dirty="0"/>
              <a:t> </a:t>
            </a:r>
          </a:p>
          <a:p>
            <a:r>
              <a:rPr lang="en-US" sz="2000" dirty="0"/>
              <a:t>by demonstrating acceptance of ambiguity.</a:t>
            </a:r>
          </a:p>
          <a:p>
            <a:pPr marL="342900" indent="-342900">
              <a:buFont typeface="Arial" panose="020B0604020202020204" pitchFamily="34" charset="0"/>
              <a:buChar char="•"/>
            </a:pPr>
            <a:r>
              <a:rPr lang="en-US" sz="2000" b="1" dirty="0"/>
              <a:t>Demonstrate humility</a:t>
            </a:r>
          </a:p>
          <a:p>
            <a:r>
              <a:rPr lang="en-US" sz="2000" dirty="0"/>
              <a:t>Through suspension of judgment and the ability to learn.</a:t>
            </a:r>
          </a:p>
          <a:p>
            <a:pPr marL="342900" indent="-342900">
              <a:buFont typeface="Arial" panose="020B0604020202020204" pitchFamily="34" charset="0"/>
              <a:buChar char="•"/>
            </a:pPr>
            <a:r>
              <a:rPr lang="en-US" sz="2000" b="1" dirty="0"/>
              <a:t>Be</a:t>
            </a:r>
            <a:r>
              <a:rPr lang="en-US" sz="2000" dirty="0"/>
              <a:t> </a:t>
            </a:r>
            <a:r>
              <a:rPr lang="en-US" sz="2000" b="1" dirty="0"/>
              <a:t>sensitive to others</a:t>
            </a:r>
          </a:p>
          <a:p>
            <a:r>
              <a:rPr lang="en-US" sz="2000" dirty="0" smtClean="0"/>
              <a:t>by </a:t>
            </a:r>
            <a:r>
              <a:rPr lang="en-US" sz="2000" dirty="0"/>
              <a:t>appreciating cultural differences.</a:t>
            </a:r>
          </a:p>
          <a:p>
            <a:endParaRPr lang="en-US" sz="2000" dirty="0"/>
          </a:p>
        </p:txBody>
      </p:sp>
      <p:sp>
        <p:nvSpPr>
          <p:cNvPr id="12" name="Rectangle 11"/>
          <p:cNvSpPr/>
          <p:nvPr/>
        </p:nvSpPr>
        <p:spPr>
          <a:xfrm>
            <a:off x="4399280" y="1881073"/>
            <a:ext cx="3934608" cy="4093428"/>
          </a:xfrm>
          <a:prstGeom prst="rect">
            <a:avLst/>
          </a:prstGeom>
        </p:spPr>
        <p:txBody>
          <a:bodyPr wrap="square">
            <a:spAutoFit/>
          </a:bodyPr>
          <a:lstStyle/>
          <a:p>
            <a:pPr algn="r" rtl="1"/>
            <a:r>
              <a:rPr lang="en-US" sz="2000" b="1" u="sng" dirty="0" err="1"/>
              <a:t>الكفاءة</a:t>
            </a:r>
            <a:r>
              <a:rPr lang="en-US" sz="2000" b="1" u="sng" dirty="0"/>
              <a:t> </a:t>
            </a:r>
            <a:r>
              <a:rPr lang="en-US" sz="2000" b="1" u="sng" dirty="0" err="1"/>
              <a:t>الثقافية</a:t>
            </a:r>
            <a:endParaRPr lang="en-US" sz="2000" b="1" u="sng" dirty="0"/>
          </a:p>
          <a:p>
            <a:pPr algn="r" rtl="1"/>
            <a:r>
              <a:rPr lang="en-US" sz="2000" dirty="0" err="1"/>
              <a:t>يشير</a:t>
            </a:r>
            <a:r>
              <a:rPr lang="en-US" sz="2000" dirty="0"/>
              <a:t> </a:t>
            </a:r>
            <a:r>
              <a:rPr lang="en-US" sz="2000" dirty="0" err="1"/>
              <a:t>مصطلح</a:t>
            </a:r>
            <a:r>
              <a:rPr lang="en-US" sz="2000" dirty="0"/>
              <a:t> </a:t>
            </a:r>
            <a:r>
              <a:rPr lang="en-US" sz="2000" dirty="0" err="1"/>
              <a:t>الكفاءة</a:t>
            </a:r>
            <a:r>
              <a:rPr lang="en-US" sz="2000" dirty="0"/>
              <a:t> </a:t>
            </a:r>
            <a:r>
              <a:rPr lang="en-US" sz="2000" dirty="0" err="1"/>
              <a:t>الثقافية</a:t>
            </a:r>
            <a:r>
              <a:rPr lang="en-US" sz="2000" dirty="0"/>
              <a:t> </a:t>
            </a:r>
            <a:r>
              <a:rPr lang="en-US" sz="2000" dirty="0" err="1"/>
              <a:t>إلى</a:t>
            </a:r>
            <a:r>
              <a:rPr lang="en-US" sz="2000" dirty="0"/>
              <a:t> </a:t>
            </a:r>
            <a:r>
              <a:rPr lang="en-US" sz="2000" dirty="0" err="1"/>
              <a:t>مستوى</a:t>
            </a:r>
            <a:r>
              <a:rPr lang="en-US" sz="2000" dirty="0"/>
              <a:t> </a:t>
            </a:r>
            <a:r>
              <a:rPr lang="en-US" sz="2000" dirty="0" err="1"/>
              <a:t>المعرفة</a:t>
            </a:r>
            <a:r>
              <a:rPr lang="en-US" sz="2000" dirty="0"/>
              <a:t> </a:t>
            </a:r>
            <a:r>
              <a:rPr lang="en-US" sz="2000" dirty="0" err="1"/>
              <a:t>التي</a:t>
            </a:r>
            <a:r>
              <a:rPr lang="en-US" sz="2000" dirty="0"/>
              <a:t> </a:t>
            </a:r>
            <a:r>
              <a:rPr lang="en-US" sz="2000" dirty="0" err="1"/>
              <a:t>يمتلكها</a:t>
            </a:r>
            <a:r>
              <a:rPr lang="en-US" sz="2000" dirty="0"/>
              <a:t> </a:t>
            </a:r>
            <a:r>
              <a:rPr lang="en-US" sz="2000" dirty="0" err="1"/>
              <a:t>الشخص</a:t>
            </a:r>
            <a:r>
              <a:rPr lang="en-US" sz="2000" dirty="0"/>
              <a:t> </a:t>
            </a:r>
            <a:r>
              <a:rPr lang="en-US" sz="2000" dirty="0" err="1"/>
              <a:t>عن</a:t>
            </a:r>
            <a:r>
              <a:rPr lang="en-US" sz="2000" dirty="0"/>
              <a:t> </a:t>
            </a:r>
            <a:r>
              <a:rPr lang="en-US" sz="2000" dirty="0" err="1"/>
              <a:t>الآخرين</a:t>
            </a:r>
            <a:r>
              <a:rPr lang="en-US" sz="2000" dirty="0"/>
              <a:t> </a:t>
            </a:r>
            <a:r>
              <a:rPr lang="en-US" sz="2000" dirty="0" err="1"/>
              <a:t>الذين</a:t>
            </a:r>
            <a:r>
              <a:rPr lang="en-US" sz="2000" dirty="0"/>
              <a:t> </a:t>
            </a:r>
            <a:r>
              <a:rPr lang="en-US" sz="2000" dirty="0" err="1"/>
              <a:t>يختلفون</a:t>
            </a:r>
            <a:r>
              <a:rPr lang="en-US" sz="2000" dirty="0"/>
              <a:t> </a:t>
            </a:r>
            <a:r>
              <a:rPr lang="en-US" sz="2000" dirty="0" err="1"/>
              <a:t>عنه</a:t>
            </a:r>
            <a:r>
              <a:rPr lang="en-US" sz="2000" dirty="0"/>
              <a:t> </a:t>
            </a:r>
            <a:r>
              <a:rPr lang="en-US" sz="2000" dirty="0" err="1"/>
              <a:t>بطريقة</a:t>
            </a:r>
            <a:r>
              <a:rPr lang="en-US" sz="2000" dirty="0"/>
              <a:t> </a:t>
            </a:r>
            <a:r>
              <a:rPr lang="en-US" sz="2000" dirty="0" err="1"/>
              <a:t>ما</a:t>
            </a:r>
            <a:r>
              <a:rPr lang="en-US" sz="2000" dirty="0"/>
              <a:t>.</a:t>
            </a:r>
          </a:p>
          <a:p>
            <a:pPr algn="r" rtl="1"/>
            <a:endParaRPr lang="en-US" sz="2000" dirty="0"/>
          </a:p>
          <a:p>
            <a:pPr marL="342900" indent="-342900" algn="r" rtl="1">
              <a:buFont typeface="Arial" panose="020B0604020202020204" pitchFamily="34" charset="0"/>
              <a:buChar char="•"/>
            </a:pPr>
            <a:r>
              <a:rPr lang="en-US" sz="2000" b="1" dirty="0" err="1"/>
              <a:t>مارس</a:t>
            </a:r>
            <a:r>
              <a:rPr lang="en-US" sz="2000" b="1" dirty="0"/>
              <a:t> </a:t>
            </a:r>
            <a:r>
              <a:rPr lang="en-US" sz="2000" b="1" dirty="0" err="1" smtClean="0"/>
              <a:t>الانفتاح</a:t>
            </a:r>
            <a:endParaRPr lang="en-US" sz="2000" b="1" dirty="0"/>
          </a:p>
          <a:p>
            <a:pPr algn="r" rtl="1"/>
            <a:r>
              <a:rPr lang="en-US" sz="2000" dirty="0" err="1"/>
              <a:t>من</a:t>
            </a:r>
            <a:r>
              <a:rPr lang="en-US" sz="2000" dirty="0"/>
              <a:t> </a:t>
            </a:r>
            <a:r>
              <a:rPr lang="en-US" sz="2000" dirty="0" err="1"/>
              <a:t>خلال</a:t>
            </a:r>
            <a:r>
              <a:rPr lang="en-US" sz="2000" dirty="0"/>
              <a:t> </a:t>
            </a:r>
            <a:r>
              <a:rPr lang="en-US" sz="2000" dirty="0" err="1"/>
              <a:t>إظهار</a:t>
            </a:r>
            <a:r>
              <a:rPr lang="en-US" sz="2000" dirty="0"/>
              <a:t> </a:t>
            </a:r>
            <a:r>
              <a:rPr lang="en-US" sz="2000" dirty="0" err="1"/>
              <a:t>قبول</a:t>
            </a:r>
            <a:r>
              <a:rPr lang="en-US" sz="2000" dirty="0"/>
              <a:t> </a:t>
            </a:r>
            <a:r>
              <a:rPr lang="en-US" sz="2000" dirty="0" err="1"/>
              <a:t>الاختلاف</a:t>
            </a:r>
            <a:r>
              <a:rPr lang="en-US" sz="2000" dirty="0" smtClean="0"/>
              <a:t>.</a:t>
            </a:r>
            <a:endParaRPr lang="en-US" sz="2000" dirty="0"/>
          </a:p>
          <a:p>
            <a:pPr marL="342900" indent="-342900" algn="r" rtl="1">
              <a:buFont typeface="Arial" panose="020B0604020202020204" pitchFamily="34" charset="0"/>
              <a:buChar char="•"/>
            </a:pPr>
            <a:r>
              <a:rPr lang="en-US" sz="2000" b="1" dirty="0" err="1"/>
              <a:t>كن</a:t>
            </a:r>
            <a:r>
              <a:rPr lang="en-US" sz="2000" b="1" dirty="0"/>
              <a:t> </a:t>
            </a:r>
            <a:r>
              <a:rPr lang="en-US" sz="2000" b="1" dirty="0" err="1" smtClean="0"/>
              <a:t>مرنًا</a:t>
            </a:r>
            <a:endParaRPr lang="en-US" sz="2000" b="1" dirty="0"/>
          </a:p>
          <a:p>
            <a:pPr algn="r" rtl="1"/>
            <a:r>
              <a:rPr lang="en-US" sz="2000" dirty="0" err="1"/>
              <a:t>من</a:t>
            </a:r>
            <a:r>
              <a:rPr lang="en-US" sz="2000" dirty="0"/>
              <a:t> </a:t>
            </a:r>
            <a:r>
              <a:rPr lang="en-US" sz="2000" dirty="0" err="1"/>
              <a:t>خلال</a:t>
            </a:r>
            <a:r>
              <a:rPr lang="en-US" sz="2000" dirty="0"/>
              <a:t> </a:t>
            </a:r>
            <a:r>
              <a:rPr lang="en-US" sz="2000" dirty="0" err="1"/>
              <a:t>إظهار</a:t>
            </a:r>
            <a:r>
              <a:rPr lang="en-US" sz="2000" dirty="0"/>
              <a:t> </a:t>
            </a:r>
            <a:r>
              <a:rPr lang="en-US" sz="2000" dirty="0" err="1"/>
              <a:t>قبول</a:t>
            </a:r>
            <a:r>
              <a:rPr lang="en-US" sz="2000" dirty="0"/>
              <a:t> </a:t>
            </a:r>
            <a:r>
              <a:rPr lang="en-US" sz="2000" dirty="0" err="1"/>
              <a:t>الغموض</a:t>
            </a:r>
            <a:r>
              <a:rPr lang="en-US" sz="2000" dirty="0" smtClean="0"/>
              <a:t>.</a:t>
            </a:r>
            <a:endParaRPr lang="en-US" sz="2000" dirty="0"/>
          </a:p>
          <a:p>
            <a:pPr marL="342900" indent="-342900" algn="r" rtl="1">
              <a:buFont typeface="Arial" panose="020B0604020202020204" pitchFamily="34" charset="0"/>
              <a:buChar char="•"/>
            </a:pPr>
            <a:r>
              <a:rPr lang="en-US" sz="2000" b="1" dirty="0" err="1"/>
              <a:t>أظهر</a:t>
            </a:r>
            <a:r>
              <a:rPr lang="en-US" sz="2000" b="1" dirty="0"/>
              <a:t> </a:t>
            </a:r>
            <a:r>
              <a:rPr lang="en-US" sz="2000" b="1" dirty="0" err="1"/>
              <a:t>التواضع</a:t>
            </a:r>
            <a:endParaRPr lang="en-US" sz="2000" b="1" dirty="0"/>
          </a:p>
          <a:p>
            <a:pPr algn="r" rtl="1"/>
            <a:r>
              <a:rPr lang="en-US" sz="2000" dirty="0" err="1"/>
              <a:t>من</a:t>
            </a:r>
            <a:r>
              <a:rPr lang="en-US" sz="2000" dirty="0"/>
              <a:t> </a:t>
            </a:r>
            <a:r>
              <a:rPr lang="en-US" sz="2000" dirty="0" err="1"/>
              <a:t>خلال</a:t>
            </a:r>
            <a:r>
              <a:rPr lang="en-US" sz="2000" dirty="0"/>
              <a:t> </a:t>
            </a:r>
            <a:r>
              <a:rPr lang="en-US" sz="2000" dirty="0" err="1"/>
              <a:t>تعليق</a:t>
            </a:r>
            <a:r>
              <a:rPr lang="en-US" sz="2000" dirty="0"/>
              <a:t> </a:t>
            </a:r>
            <a:r>
              <a:rPr lang="en-US" sz="2000" dirty="0" err="1"/>
              <a:t>الحكم</a:t>
            </a:r>
            <a:r>
              <a:rPr lang="en-US" sz="2000" dirty="0"/>
              <a:t> </a:t>
            </a:r>
            <a:r>
              <a:rPr lang="en-US" sz="2000" dirty="0" err="1"/>
              <a:t>والقدرة</a:t>
            </a:r>
            <a:r>
              <a:rPr lang="en-US" sz="2000" dirty="0"/>
              <a:t> </a:t>
            </a:r>
            <a:r>
              <a:rPr lang="en-US" sz="2000" dirty="0" err="1"/>
              <a:t>على</a:t>
            </a:r>
            <a:r>
              <a:rPr lang="en-US" sz="2000" dirty="0"/>
              <a:t> </a:t>
            </a:r>
            <a:r>
              <a:rPr lang="en-US" sz="2000" dirty="0" err="1"/>
              <a:t>التعلم</a:t>
            </a:r>
            <a:r>
              <a:rPr lang="en-US" sz="2000" dirty="0" smtClean="0"/>
              <a:t>.</a:t>
            </a:r>
            <a:endParaRPr lang="en-US" sz="2000" dirty="0"/>
          </a:p>
          <a:p>
            <a:pPr marL="342900" indent="-342900" algn="r" rtl="1">
              <a:buFont typeface="Arial" panose="020B0604020202020204" pitchFamily="34" charset="0"/>
              <a:buChar char="•"/>
            </a:pPr>
            <a:r>
              <a:rPr lang="en-US" sz="2000" b="1" dirty="0" err="1"/>
              <a:t>كن</a:t>
            </a:r>
            <a:r>
              <a:rPr lang="en-US" sz="2000" b="1" dirty="0"/>
              <a:t> </a:t>
            </a:r>
            <a:r>
              <a:rPr lang="en-US" sz="2000" b="1" dirty="0" err="1"/>
              <a:t>حساسًا</a:t>
            </a:r>
            <a:r>
              <a:rPr lang="en-US" sz="2000" b="1" dirty="0"/>
              <a:t> </a:t>
            </a:r>
            <a:r>
              <a:rPr lang="en-US" sz="2000" b="1" dirty="0" err="1"/>
              <a:t>تجاه</a:t>
            </a:r>
            <a:r>
              <a:rPr lang="en-US" sz="2000" b="1" dirty="0"/>
              <a:t> </a:t>
            </a:r>
            <a:r>
              <a:rPr lang="en-US" sz="2000" b="1" dirty="0" err="1" smtClean="0"/>
              <a:t>الآخرين</a:t>
            </a:r>
            <a:endParaRPr lang="en-US" sz="2000" b="1" dirty="0"/>
          </a:p>
          <a:p>
            <a:pPr algn="r" rtl="1"/>
            <a:r>
              <a:rPr lang="en-US" sz="2000" dirty="0" err="1"/>
              <a:t>من</a:t>
            </a:r>
            <a:r>
              <a:rPr lang="en-US" sz="2000" dirty="0"/>
              <a:t> </a:t>
            </a:r>
            <a:r>
              <a:rPr lang="en-US" sz="2000" dirty="0" err="1"/>
              <a:t>خلال</a:t>
            </a:r>
            <a:r>
              <a:rPr lang="en-US" sz="2000" dirty="0"/>
              <a:t> </a:t>
            </a:r>
            <a:r>
              <a:rPr lang="en-US" sz="2000" dirty="0" err="1"/>
              <a:t>تقدير</a:t>
            </a:r>
            <a:r>
              <a:rPr lang="en-US" sz="2000" dirty="0"/>
              <a:t> </a:t>
            </a:r>
            <a:r>
              <a:rPr lang="en-US" sz="2000" dirty="0" err="1"/>
              <a:t>الاختلافات</a:t>
            </a:r>
            <a:r>
              <a:rPr lang="en-US" sz="2000" dirty="0"/>
              <a:t> </a:t>
            </a:r>
            <a:r>
              <a:rPr lang="en-US" sz="2000" dirty="0" err="1"/>
              <a:t>الثقافية</a:t>
            </a:r>
            <a:r>
              <a:rPr lang="en-US" sz="2000" dirty="0"/>
              <a:t>.</a:t>
            </a:r>
          </a:p>
        </p:txBody>
      </p:sp>
    </p:spTree>
    <p:extLst>
      <p:ext uri="{BB962C8B-B14F-4D97-AF65-F5344CB8AC3E}">
        <p14:creationId xmlns:p14="http://schemas.microsoft.com/office/powerpoint/2010/main" val="1701818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660617"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Learning Your Workplace Culture</a:t>
            </a:r>
          </a:p>
        </p:txBody>
      </p:sp>
      <p:sp>
        <p:nvSpPr>
          <p:cNvPr id="9" name="TextBox 8"/>
          <p:cNvSpPr txBox="1"/>
          <p:nvPr/>
        </p:nvSpPr>
        <p:spPr>
          <a:xfrm>
            <a:off x="8385206" y="39235"/>
            <a:ext cx="2092240" cy="461665"/>
          </a:xfrm>
          <a:prstGeom prst="rect">
            <a:avLst/>
          </a:prstGeom>
          <a:noFill/>
        </p:spPr>
        <p:txBody>
          <a:bodyPr wrap="none" rtlCol="0">
            <a:spAutoFit/>
          </a:bodyPr>
          <a:lstStyle/>
          <a:p>
            <a:pPr algn="ctr"/>
            <a:r>
              <a:rPr lang="ar-EG" sz="2400" dirty="0">
                <a:latin typeface="Alexandria" charset="0"/>
                <a:cs typeface="Alexandria" charset="0"/>
              </a:rPr>
              <a:t>تعلم ثقافة </a:t>
            </a:r>
            <a:r>
              <a:rPr lang="ar-EG" sz="2400" dirty="0" smtClean="0">
                <a:latin typeface="Alexandria" charset="0"/>
                <a:cs typeface="Alexandria" charset="0"/>
              </a:rPr>
              <a:t>بيئة </a:t>
            </a:r>
            <a:r>
              <a:rPr lang="ar-EG" sz="2400" dirty="0">
                <a:latin typeface="Alexandria" charset="0"/>
                <a:cs typeface="Alexandria" charset="0"/>
              </a:rPr>
              <a:t>عملك</a:t>
            </a:r>
            <a:endParaRPr lang="en-US" sz="24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21375" y="640121"/>
            <a:ext cx="3930948" cy="461665"/>
          </a:xfrm>
          <a:prstGeom prst="rect">
            <a:avLst/>
          </a:prstGeom>
        </p:spPr>
        <p:txBody>
          <a:bodyPr wrap="none">
            <a:spAutoFit/>
          </a:bodyPr>
          <a:lstStyle/>
          <a:p>
            <a:pPr algn="ctr"/>
            <a:r>
              <a:rPr lang="en-US" sz="2400" b="1" dirty="0">
                <a:latin typeface="Times New Roman" panose="02020603050405020304" pitchFamily="18" charset="0"/>
                <a:cs typeface="Times New Roman" panose="02020603050405020304" pitchFamily="18" charset="0"/>
              </a:rPr>
              <a:t>Diversity in Your Workplace</a:t>
            </a:r>
          </a:p>
        </p:txBody>
      </p:sp>
      <p:sp>
        <p:nvSpPr>
          <p:cNvPr id="11" name="Rectangle 10"/>
          <p:cNvSpPr/>
          <p:nvPr/>
        </p:nvSpPr>
        <p:spPr>
          <a:xfrm>
            <a:off x="4907341" y="617063"/>
            <a:ext cx="2531462"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التنوع في بيئة العمل</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51055" y="1150026"/>
            <a:ext cx="4403319" cy="830997"/>
          </a:xfrm>
          <a:prstGeom prst="rect">
            <a:avLst/>
          </a:prstGeom>
        </p:spPr>
        <p:txBody>
          <a:bodyPr wrap="square">
            <a:spAutoFit/>
          </a:bodyPr>
          <a:lstStyle/>
          <a:p>
            <a:pPr algn="ctr"/>
            <a:r>
              <a:rPr lang="en-US" sz="2400" dirty="0">
                <a:solidFill>
                  <a:schemeClr val="accent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How do I prepare for the diverse workplace?</a:t>
            </a:r>
          </a:p>
        </p:txBody>
      </p:sp>
      <p:sp>
        <p:nvSpPr>
          <p:cNvPr id="6" name="Rectangle 5"/>
          <p:cNvSpPr/>
          <p:nvPr/>
        </p:nvSpPr>
        <p:spPr>
          <a:xfrm>
            <a:off x="4651588" y="1194281"/>
            <a:ext cx="3464560" cy="461665"/>
          </a:xfrm>
          <a:prstGeom prst="rect">
            <a:avLst/>
          </a:prstGeom>
        </p:spPr>
        <p:txBody>
          <a:bodyPr wrap="square">
            <a:spAutoFit/>
          </a:bodyPr>
          <a:lstStyle/>
          <a:p>
            <a:pPr algn="ctr" rtl="1"/>
            <a:r>
              <a:rPr lang="ar-EG" sz="2400" dirty="0">
                <a:solidFill>
                  <a:schemeClr val="accent1">
                    <a:lumMod val="50000"/>
                  </a:schemeClr>
                </a:solidFill>
                <a:effectLst>
                  <a:outerShdw blurRad="38100" dist="38100" dir="2700000" algn="tl">
                    <a:srgbClr val="000000">
                      <a:alpha val="43137"/>
                    </a:srgbClr>
                  </a:outerShdw>
                </a:effectLst>
              </a:rPr>
              <a:t>كيف أستعد لمكان العمل المتنوع؟</a:t>
            </a:r>
          </a:p>
        </p:txBody>
      </p:sp>
      <p:sp>
        <p:nvSpPr>
          <p:cNvPr id="8" name="Rectangle 7"/>
          <p:cNvSpPr/>
          <p:nvPr/>
        </p:nvSpPr>
        <p:spPr>
          <a:xfrm>
            <a:off x="29638" y="1890816"/>
            <a:ext cx="4390803" cy="4708981"/>
          </a:xfrm>
          <a:prstGeom prst="rect">
            <a:avLst/>
          </a:prstGeom>
        </p:spPr>
        <p:txBody>
          <a:bodyPr wrap="square">
            <a:spAutoFit/>
          </a:bodyPr>
          <a:lstStyle/>
          <a:p>
            <a:r>
              <a:rPr lang="en-US" sz="2000" b="1" i="1" u="sng" dirty="0"/>
              <a:t>Cultural Competence</a:t>
            </a:r>
          </a:p>
          <a:p>
            <a:r>
              <a:rPr lang="en-US" sz="2000" dirty="0"/>
              <a:t>The term cultural competence refers to the level of knowledge a person has about others who differ in some way in comparison with himself or herself. </a:t>
            </a:r>
          </a:p>
          <a:p>
            <a:pPr marL="342900" indent="-342900">
              <a:buFont typeface="Arial" panose="020B0604020202020204" pitchFamily="34" charset="0"/>
              <a:buChar char="•"/>
            </a:pPr>
            <a:r>
              <a:rPr lang="en-US" sz="2000" b="1" dirty="0"/>
              <a:t>Show a spirit of adventure </a:t>
            </a:r>
          </a:p>
          <a:p>
            <a:r>
              <a:rPr lang="en-US" sz="2000" dirty="0"/>
              <a:t>by showing curiosity and seeing opportunities in different situations.</a:t>
            </a:r>
          </a:p>
          <a:p>
            <a:pPr marL="342900" indent="-342900">
              <a:buFont typeface="Arial" panose="020B0604020202020204" pitchFamily="34" charset="0"/>
              <a:buChar char="•"/>
            </a:pPr>
            <a:r>
              <a:rPr lang="en-US" sz="2000" b="1" dirty="0"/>
              <a:t>Use a sense of humor </a:t>
            </a:r>
          </a:p>
          <a:p>
            <a:r>
              <a:rPr lang="en-US" sz="2000" dirty="0"/>
              <a:t>Through the ability to laugh at ourselves.</a:t>
            </a:r>
          </a:p>
          <a:p>
            <a:pPr marL="342900" indent="-342900">
              <a:buFont typeface="Arial" panose="020B0604020202020204" pitchFamily="34" charset="0"/>
              <a:buChar char="•"/>
            </a:pPr>
            <a:r>
              <a:rPr lang="en-US" sz="2000" b="1" dirty="0"/>
              <a:t>Practice positive change or action </a:t>
            </a:r>
          </a:p>
          <a:p>
            <a:r>
              <a:rPr lang="en-US" sz="2000" dirty="0"/>
              <a:t>by demonstrating a successful interaction with the identified culture.</a:t>
            </a:r>
          </a:p>
          <a:p>
            <a:endParaRPr lang="en-US" sz="2000" dirty="0"/>
          </a:p>
        </p:txBody>
      </p:sp>
      <p:sp>
        <p:nvSpPr>
          <p:cNvPr id="12" name="Rectangle 11"/>
          <p:cNvSpPr/>
          <p:nvPr/>
        </p:nvSpPr>
        <p:spPr>
          <a:xfrm>
            <a:off x="4399280" y="1881073"/>
            <a:ext cx="3934608" cy="4093428"/>
          </a:xfrm>
          <a:prstGeom prst="rect">
            <a:avLst/>
          </a:prstGeom>
        </p:spPr>
        <p:txBody>
          <a:bodyPr wrap="square">
            <a:spAutoFit/>
          </a:bodyPr>
          <a:lstStyle/>
          <a:p>
            <a:pPr algn="r" rtl="1"/>
            <a:r>
              <a:rPr lang="en-US" sz="2000" b="1" u="sng" dirty="0" err="1"/>
              <a:t>الكفاءة</a:t>
            </a:r>
            <a:r>
              <a:rPr lang="en-US" sz="2000" b="1" u="sng" dirty="0"/>
              <a:t> </a:t>
            </a:r>
            <a:r>
              <a:rPr lang="en-US" sz="2000" b="1" u="sng" dirty="0" err="1"/>
              <a:t>الثقافية</a:t>
            </a:r>
            <a:endParaRPr lang="en-US" sz="2000" b="1" u="sng" dirty="0"/>
          </a:p>
          <a:p>
            <a:pPr algn="r" rtl="1"/>
            <a:r>
              <a:rPr lang="en-US" sz="2000" dirty="0" err="1"/>
              <a:t>يشير</a:t>
            </a:r>
            <a:r>
              <a:rPr lang="en-US" sz="2000" dirty="0"/>
              <a:t> </a:t>
            </a:r>
            <a:r>
              <a:rPr lang="en-US" sz="2000" dirty="0" err="1"/>
              <a:t>مصطلح</a:t>
            </a:r>
            <a:r>
              <a:rPr lang="en-US" sz="2000" dirty="0"/>
              <a:t> </a:t>
            </a:r>
            <a:r>
              <a:rPr lang="en-US" sz="2000" dirty="0" err="1"/>
              <a:t>الكفاءة</a:t>
            </a:r>
            <a:r>
              <a:rPr lang="en-US" sz="2000" dirty="0"/>
              <a:t> </a:t>
            </a:r>
            <a:r>
              <a:rPr lang="en-US" sz="2000" dirty="0" err="1"/>
              <a:t>الثقافية</a:t>
            </a:r>
            <a:r>
              <a:rPr lang="en-US" sz="2000" dirty="0"/>
              <a:t> </a:t>
            </a:r>
            <a:r>
              <a:rPr lang="en-US" sz="2000" dirty="0" err="1"/>
              <a:t>إلى</a:t>
            </a:r>
            <a:r>
              <a:rPr lang="en-US" sz="2000" dirty="0"/>
              <a:t> </a:t>
            </a:r>
            <a:r>
              <a:rPr lang="en-US" sz="2000" dirty="0" err="1"/>
              <a:t>مستوى</a:t>
            </a:r>
            <a:r>
              <a:rPr lang="en-US" sz="2000" dirty="0"/>
              <a:t> </a:t>
            </a:r>
            <a:r>
              <a:rPr lang="en-US" sz="2000" dirty="0" err="1"/>
              <a:t>المعرفة</a:t>
            </a:r>
            <a:r>
              <a:rPr lang="en-US" sz="2000" dirty="0"/>
              <a:t> </a:t>
            </a:r>
            <a:r>
              <a:rPr lang="en-US" sz="2000" dirty="0" err="1"/>
              <a:t>التي</a:t>
            </a:r>
            <a:r>
              <a:rPr lang="en-US" sz="2000" dirty="0"/>
              <a:t> </a:t>
            </a:r>
            <a:r>
              <a:rPr lang="en-US" sz="2000" dirty="0" err="1"/>
              <a:t>يمتلكها</a:t>
            </a:r>
            <a:r>
              <a:rPr lang="en-US" sz="2000" dirty="0"/>
              <a:t> </a:t>
            </a:r>
            <a:r>
              <a:rPr lang="en-US" sz="2000" dirty="0" err="1"/>
              <a:t>الشخص</a:t>
            </a:r>
            <a:r>
              <a:rPr lang="en-US" sz="2000" dirty="0"/>
              <a:t> </a:t>
            </a:r>
            <a:r>
              <a:rPr lang="en-US" sz="2000" dirty="0" err="1"/>
              <a:t>عن</a:t>
            </a:r>
            <a:r>
              <a:rPr lang="en-US" sz="2000" dirty="0"/>
              <a:t> </a:t>
            </a:r>
            <a:r>
              <a:rPr lang="en-US" sz="2000" dirty="0" err="1"/>
              <a:t>الآخرين</a:t>
            </a:r>
            <a:r>
              <a:rPr lang="en-US" sz="2000" dirty="0"/>
              <a:t> </a:t>
            </a:r>
            <a:r>
              <a:rPr lang="en-US" sz="2000" dirty="0" err="1"/>
              <a:t>الذين</a:t>
            </a:r>
            <a:r>
              <a:rPr lang="en-US" sz="2000" dirty="0"/>
              <a:t> </a:t>
            </a:r>
            <a:r>
              <a:rPr lang="en-US" sz="2000" dirty="0" err="1"/>
              <a:t>يختلفون</a:t>
            </a:r>
            <a:r>
              <a:rPr lang="en-US" sz="2000" dirty="0"/>
              <a:t> </a:t>
            </a:r>
            <a:r>
              <a:rPr lang="en-US" sz="2000" dirty="0" err="1"/>
              <a:t>عنه</a:t>
            </a:r>
            <a:r>
              <a:rPr lang="en-US" sz="2000" dirty="0"/>
              <a:t> </a:t>
            </a:r>
            <a:r>
              <a:rPr lang="en-US" sz="2000" dirty="0" err="1"/>
              <a:t>بطريقة</a:t>
            </a:r>
            <a:r>
              <a:rPr lang="en-US" sz="2000" dirty="0"/>
              <a:t> </a:t>
            </a:r>
            <a:r>
              <a:rPr lang="en-US" sz="2000" dirty="0" err="1"/>
              <a:t>ما</a:t>
            </a:r>
            <a:r>
              <a:rPr lang="en-US" sz="2000" dirty="0"/>
              <a:t>.</a:t>
            </a:r>
          </a:p>
          <a:p>
            <a:pPr algn="r" rtl="1"/>
            <a:endParaRPr lang="en-US" sz="2000" dirty="0"/>
          </a:p>
          <a:p>
            <a:pPr marL="342900" indent="-342900" algn="r" rtl="1">
              <a:buFont typeface="Arial" panose="020B0604020202020204" pitchFamily="34" charset="0"/>
              <a:buChar char="•"/>
            </a:pPr>
            <a:r>
              <a:rPr lang="ar-EG" sz="2000" b="1" dirty="0"/>
              <a:t>أظهر روح </a:t>
            </a:r>
            <a:r>
              <a:rPr lang="ar-EG" sz="2000" b="1" dirty="0" smtClean="0"/>
              <a:t>المغامرة</a:t>
            </a:r>
            <a:endParaRPr lang="ar-EG" sz="2000" b="1" dirty="0"/>
          </a:p>
          <a:p>
            <a:pPr algn="r" rtl="1"/>
            <a:r>
              <a:rPr lang="ar-EG" sz="2000" dirty="0"/>
              <a:t>من خلال إظهار الفضول ورؤية الفرص في المواقف المختلفة.</a:t>
            </a:r>
          </a:p>
          <a:p>
            <a:pPr marL="342900" indent="-342900" algn="r" rtl="1">
              <a:buFont typeface="Arial" panose="020B0604020202020204" pitchFamily="34" charset="0"/>
              <a:buChar char="•"/>
            </a:pPr>
            <a:r>
              <a:rPr lang="ar-EG" sz="2000" b="1" dirty="0"/>
              <a:t>استخدم روح </a:t>
            </a:r>
            <a:r>
              <a:rPr lang="ar-EG" sz="2000" b="1" dirty="0" smtClean="0"/>
              <a:t>الفكاهة</a:t>
            </a:r>
            <a:endParaRPr lang="ar-EG" sz="2000" b="1" dirty="0"/>
          </a:p>
          <a:p>
            <a:pPr algn="r" rtl="1"/>
            <a:r>
              <a:rPr lang="ar-EG" sz="2000" dirty="0"/>
              <a:t>من خلال القدرة على الضحك على أنفسنا.</a:t>
            </a:r>
          </a:p>
          <a:p>
            <a:pPr marL="342900" indent="-342900" algn="r" rtl="1">
              <a:buFont typeface="Arial" panose="020B0604020202020204" pitchFamily="34" charset="0"/>
              <a:buChar char="•"/>
            </a:pPr>
            <a:r>
              <a:rPr lang="ar-EG" sz="2000" b="1" dirty="0"/>
              <a:t>مارس التغيير أو العمل </a:t>
            </a:r>
            <a:r>
              <a:rPr lang="ar-EG" sz="2000" b="1" dirty="0" smtClean="0"/>
              <a:t>الإيجابي</a:t>
            </a:r>
            <a:endParaRPr lang="ar-EG" sz="2000" b="1" dirty="0"/>
          </a:p>
          <a:p>
            <a:pPr algn="r" rtl="1"/>
            <a:r>
              <a:rPr lang="ar-EG" sz="2000" dirty="0"/>
              <a:t>من خلال إظهار التفاعل الناجح مع الثقافة المحددة.</a:t>
            </a:r>
            <a:endParaRPr lang="en-US" sz="2000" dirty="0"/>
          </a:p>
        </p:txBody>
      </p:sp>
    </p:spTree>
    <p:extLst>
      <p:ext uri="{BB962C8B-B14F-4D97-AF65-F5344CB8AC3E}">
        <p14:creationId xmlns:p14="http://schemas.microsoft.com/office/powerpoint/2010/main" val="1673865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660617"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Learning Your Workplace Culture</a:t>
            </a:r>
          </a:p>
        </p:txBody>
      </p:sp>
      <p:sp>
        <p:nvSpPr>
          <p:cNvPr id="9" name="TextBox 8"/>
          <p:cNvSpPr txBox="1"/>
          <p:nvPr/>
        </p:nvSpPr>
        <p:spPr>
          <a:xfrm>
            <a:off x="8385206" y="39235"/>
            <a:ext cx="2092240" cy="461665"/>
          </a:xfrm>
          <a:prstGeom prst="rect">
            <a:avLst/>
          </a:prstGeom>
          <a:noFill/>
        </p:spPr>
        <p:txBody>
          <a:bodyPr wrap="none" rtlCol="0">
            <a:spAutoFit/>
          </a:bodyPr>
          <a:lstStyle/>
          <a:p>
            <a:pPr algn="ctr"/>
            <a:r>
              <a:rPr lang="ar-EG" sz="2400" dirty="0">
                <a:latin typeface="Alexandria" charset="0"/>
                <a:cs typeface="Alexandria" charset="0"/>
              </a:rPr>
              <a:t>تعلم ثقافة </a:t>
            </a:r>
            <a:r>
              <a:rPr lang="ar-EG" sz="2400" dirty="0" smtClean="0">
                <a:latin typeface="Alexandria" charset="0"/>
                <a:cs typeface="Alexandria" charset="0"/>
              </a:rPr>
              <a:t>بيئة </a:t>
            </a:r>
            <a:r>
              <a:rPr lang="ar-EG" sz="2400" dirty="0">
                <a:latin typeface="Alexandria" charset="0"/>
                <a:cs typeface="Alexandria" charset="0"/>
              </a:rPr>
              <a:t>عملك</a:t>
            </a:r>
            <a:endParaRPr lang="en-US" sz="24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21375" y="640121"/>
            <a:ext cx="3930948" cy="461665"/>
          </a:xfrm>
          <a:prstGeom prst="rect">
            <a:avLst/>
          </a:prstGeom>
        </p:spPr>
        <p:txBody>
          <a:bodyPr wrap="none">
            <a:spAutoFit/>
          </a:bodyPr>
          <a:lstStyle/>
          <a:p>
            <a:pPr algn="ctr"/>
            <a:r>
              <a:rPr lang="en-US" sz="2400" b="1" dirty="0">
                <a:latin typeface="Times New Roman" panose="02020603050405020304" pitchFamily="18" charset="0"/>
                <a:cs typeface="Times New Roman" panose="02020603050405020304" pitchFamily="18" charset="0"/>
              </a:rPr>
              <a:t>Diversity in Your Workplace</a:t>
            </a:r>
          </a:p>
        </p:txBody>
      </p:sp>
      <p:sp>
        <p:nvSpPr>
          <p:cNvPr id="11" name="Rectangle 10"/>
          <p:cNvSpPr/>
          <p:nvPr/>
        </p:nvSpPr>
        <p:spPr>
          <a:xfrm>
            <a:off x="4907341" y="617063"/>
            <a:ext cx="2531462"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التنوع في بيئة العمل</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51055" y="1150026"/>
            <a:ext cx="4403319" cy="830997"/>
          </a:xfrm>
          <a:prstGeom prst="rect">
            <a:avLst/>
          </a:prstGeom>
        </p:spPr>
        <p:txBody>
          <a:bodyPr wrap="square">
            <a:spAutoFit/>
          </a:bodyPr>
          <a:lstStyle/>
          <a:p>
            <a:pPr algn="ctr"/>
            <a:r>
              <a:rPr lang="en-US" sz="2400" dirty="0">
                <a:solidFill>
                  <a:schemeClr val="accent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How do I prepare for the diverse workplace?</a:t>
            </a:r>
          </a:p>
        </p:txBody>
      </p:sp>
      <p:sp>
        <p:nvSpPr>
          <p:cNvPr id="6" name="Rectangle 5"/>
          <p:cNvSpPr/>
          <p:nvPr/>
        </p:nvSpPr>
        <p:spPr>
          <a:xfrm>
            <a:off x="4651588" y="1194281"/>
            <a:ext cx="3464560" cy="461665"/>
          </a:xfrm>
          <a:prstGeom prst="rect">
            <a:avLst/>
          </a:prstGeom>
        </p:spPr>
        <p:txBody>
          <a:bodyPr wrap="square">
            <a:spAutoFit/>
          </a:bodyPr>
          <a:lstStyle/>
          <a:p>
            <a:pPr algn="ctr" rtl="1"/>
            <a:r>
              <a:rPr lang="ar-EG" sz="2400" dirty="0">
                <a:solidFill>
                  <a:schemeClr val="accent1">
                    <a:lumMod val="50000"/>
                  </a:schemeClr>
                </a:solidFill>
                <a:effectLst>
                  <a:outerShdw blurRad="38100" dist="38100" dir="2700000" algn="tl">
                    <a:srgbClr val="000000">
                      <a:alpha val="43137"/>
                    </a:srgbClr>
                  </a:outerShdw>
                </a:effectLst>
              </a:rPr>
              <a:t>كيف أستعد لمكان العمل المتنوع؟</a:t>
            </a:r>
          </a:p>
        </p:txBody>
      </p:sp>
      <p:sp>
        <p:nvSpPr>
          <p:cNvPr id="8" name="Rectangle 7"/>
          <p:cNvSpPr/>
          <p:nvPr/>
        </p:nvSpPr>
        <p:spPr>
          <a:xfrm>
            <a:off x="29638" y="1890816"/>
            <a:ext cx="4390803" cy="4401205"/>
          </a:xfrm>
          <a:prstGeom prst="rect">
            <a:avLst/>
          </a:prstGeom>
        </p:spPr>
        <p:txBody>
          <a:bodyPr wrap="square">
            <a:spAutoFit/>
          </a:bodyPr>
          <a:lstStyle/>
          <a:p>
            <a:r>
              <a:rPr lang="en-US" sz="2000" b="1" i="1" u="sng" dirty="0"/>
              <a:t>Cultural Competence</a:t>
            </a:r>
          </a:p>
          <a:p>
            <a:r>
              <a:rPr lang="en-US" sz="2000" dirty="0">
                <a:latin typeface="Times New Roman" panose="02020603050405020304" pitchFamily="18" charset="0"/>
                <a:cs typeface="Times New Roman" panose="02020603050405020304" pitchFamily="18" charset="0"/>
              </a:rPr>
              <a:t>These attributes will guide you in developing cultural competence:</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 Self-knowledge and awareness about one's own culture.</a:t>
            </a:r>
          </a:p>
          <a:p>
            <a:endParaRPr lang="en-US" sz="2000" dirty="0">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Awareness of one's own cultural worldview.</a:t>
            </a:r>
          </a:p>
          <a:p>
            <a:pPr lvl="0"/>
            <a:endParaRPr lang="en-US" sz="2000" dirty="0">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Experience and knowledge of different cultural practices.</a:t>
            </a:r>
          </a:p>
          <a:p>
            <a:pPr lvl="0"/>
            <a:endParaRPr lang="en-US" sz="2000" dirty="0">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Attitude toward cultural differences.</a:t>
            </a:r>
          </a:p>
          <a:p>
            <a:endParaRPr lang="en-US" sz="2000" dirty="0"/>
          </a:p>
        </p:txBody>
      </p:sp>
      <p:sp>
        <p:nvSpPr>
          <p:cNvPr id="12" name="Rectangle 11"/>
          <p:cNvSpPr/>
          <p:nvPr/>
        </p:nvSpPr>
        <p:spPr>
          <a:xfrm>
            <a:off x="4399280" y="1881073"/>
            <a:ext cx="3934608" cy="3785652"/>
          </a:xfrm>
          <a:prstGeom prst="rect">
            <a:avLst/>
          </a:prstGeom>
        </p:spPr>
        <p:txBody>
          <a:bodyPr wrap="square">
            <a:spAutoFit/>
          </a:bodyPr>
          <a:lstStyle/>
          <a:p>
            <a:pPr algn="r" rtl="1"/>
            <a:r>
              <a:rPr lang="en-US" sz="2000" b="1" u="sng" dirty="0" err="1"/>
              <a:t>الكفاءة</a:t>
            </a:r>
            <a:r>
              <a:rPr lang="en-US" sz="2000" b="1" u="sng" dirty="0"/>
              <a:t> </a:t>
            </a:r>
            <a:r>
              <a:rPr lang="en-US" sz="2000" b="1" u="sng" dirty="0" err="1"/>
              <a:t>الثقافية</a:t>
            </a:r>
            <a:endParaRPr lang="en-US" sz="2000" b="1" u="sng" dirty="0"/>
          </a:p>
          <a:p>
            <a:pPr algn="r" rtl="1"/>
            <a:r>
              <a:rPr lang="ar-EG" sz="2000" dirty="0"/>
              <a:t>سترشدك هذه السمات في تطوير الكفاءة الثقافية:</a:t>
            </a:r>
          </a:p>
          <a:p>
            <a:pPr algn="r" rtl="1"/>
            <a:endParaRPr lang="ar-EG" sz="2000" dirty="0"/>
          </a:p>
          <a:p>
            <a:pPr marL="342900" indent="-342900" algn="r" rtl="1">
              <a:buFont typeface="Arial" panose="020B0604020202020204" pitchFamily="34" charset="0"/>
              <a:buChar char="•"/>
            </a:pPr>
            <a:r>
              <a:rPr lang="ar-EG" sz="2000" dirty="0"/>
              <a:t>المعرفة الذاتية والوعي بثقافة الفرد.</a:t>
            </a:r>
          </a:p>
          <a:p>
            <a:pPr marL="342900" indent="-342900" algn="r" rtl="1">
              <a:buFont typeface="Arial" panose="020B0604020202020204" pitchFamily="34" charset="0"/>
              <a:buChar char="•"/>
            </a:pPr>
            <a:endParaRPr lang="ar-EG" sz="2000" dirty="0"/>
          </a:p>
          <a:p>
            <a:pPr marL="342900" indent="-342900" algn="r" rtl="1">
              <a:buFont typeface="Arial" panose="020B0604020202020204" pitchFamily="34" charset="0"/>
              <a:buChar char="•"/>
            </a:pPr>
            <a:r>
              <a:rPr lang="ar-EG" sz="2000" dirty="0"/>
              <a:t>الوعي بنظرة الفرد الثقافية للعالم.</a:t>
            </a:r>
          </a:p>
          <a:p>
            <a:pPr marL="342900" indent="-342900" algn="r" rtl="1">
              <a:buFont typeface="Arial" panose="020B0604020202020204" pitchFamily="34" charset="0"/>
              <a:buChar char="•"/>
            </a:pPr>
            <a:endParaRPr lang="ar-EG" sz="2000" dirty="0"/>
          </a:p>
          <a:p>
            <a:pPr marL="342900" indent="-342900" algn="r" rtl="1">
              <a:buFont typeface="Arial" panose="020B0604020202020204" pitchFamily="34" charset="0"/>
              <a:buChar char="•"/>
            </a:pPr>
            <a:r>
              <a:rPr lang="ar-EG" sz="2000" dirty="0"/>
              <a:t>الخبرة والمعرفة بالممارسات الثقافية المختلفة.</a:t>
            </a:r>
          </a:p>
          <a:p>
            <a:pPr marL="342900" indent="-342900" algn="r" rtl="1">
              <a:buFont typeface="Arial" panose="020B0604020202020204" pitchFamily="34" charset="0"/>
              <a:buChar char="•"/>
            </a:pPr>
            <a:endParaRPr lang="ar-EG" sz="2000" dirty="0"/>
          </a:p>
          <a:p>
            <a:pPr marL="342900" indent="-342900" algn="r" rtl="1">
              <a:buFont typeface="Arial" panose="020B0604020202020204" pitchFamily="34" charset="0"/>
              <a:buChar char="•"/>
            </a:pPr>
            <a:r>
              <a:rPr lang="ar-EG" sz="2000" dirty="0"/>
              <a:t>الموقف تجاه الاختلافات الثقافية.</a:t>
            </a:r>
            <a:endParaRPr lang="en-US" sz="2000" dirty="0"/>
          </a:p>
        </p:txBody>
      </p:sp>
    </p:spTree>
    <p:extLst>
      <p:ext uri="{BB962C8B-B14F-4D97-AF65-F5344CB8AC3E}">
        <p14:creationId xmlns:p14="http://schemas.microsoft.com/office/powerpoint/2010/main" val="3140735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36980" y="1117694"/>
            <a:ext cx="12155019"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188040" y="856084"/>
            <a:ext cx="5373522" cy="523220"/>
          </a:xfrm>
          <a:prstGeom prst="rect">
            <a:avLst/>
          </a:prstGeom>
          <a:noFill/>
        </p:spPr>
        <p:txBody>
          <a:bodyPr wrap="non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Diversity in Professional Contexts</a:t>
            </a: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01</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7179959" y="1514954"/>
            <a:ext cx="3323347" cy="523220"/>
          </a:xfrm>
          <a:prstGeom prst="rect">
            <a:avLst/>
          </a:prstGeom>
          <a:noFill/>
        </p:spPr>
        <p:txBody>
          <a:bodyPr wrap="none" rtlCol="0">
            <a:spAutoFit/>
          </a:bodyPr>
          <a:lstStyle/>
          <a:p>
            <a:pPr algn="ctr"/>
            <a:r>
              <a:rPr lang="ar-EG" sz="2800" b="1" dirty="0">
                <a:latin typeface="Alexandria" charset="0"/>
                <a:cs typeface="Alexandria" charset="0"/>
              </a:rPr>
              <a:t>التنوع في السياقات المهنية</a:t>
            </a:r>
            <a:endParaRPr lang="en-US" sz="2800" b="1" dirty="0">
              <a:latin typeface="Alexandria" charset="0"/>
              <a:cs typeface="Alexandria" charset="0"/>
            </a:endParaRPr>
          </a:p>
        </p:txBody>
      </p:sp>
    </p:spTree>
    <p:extLst>
      <p:ext uri="{BB962C8B-B14F-4D97-AF65-F5344CB8AC3E}">
        <p14:creationId xmlns:p14="http://schemas.microsoft.com/office/powerpoint/2010/main" val="85989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274960" y="606809"/>
            <a:ext cx="1340432" cy="522259"/>
          </a:xfrm>
          <a:prstGeom prst="rect">
            <a:avLst/>
          </a:prstGeom>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Gender</a:t>
            </a:r>
          </a:p>
        </p:txBody>
      </p:sp>
      <p:sp>
        <p:nvSpPr>
          <p:cNvPr id="11" name="Rectangle 10"/>
          <p:cNvSpPr/>
          <p:nvPr/>
        </p:nvSpPr>
        <p:spPr>
          <a:xfrm>
            <a:off x="6116425" y="605848"/>
            <a:ext cx="801823"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النوع</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80" y="1175704"/>
            <a:ext cx="4267200" cy="5062924"/>
          </a:xfrm>
          <a:prstGeom prst="rect">
            <a:avLst/>
          </a:prstGeom>
        </p:spPr>
        <p:txBody>
          <a:bodyPr wrap="square">
            <a:spAutoFit/>
          </a:bodyPr>
          <a:lstStyle/>
          <a:p>
            <a:pPr marL="92075" marR="156845">
              <a:lnSpc>
                <a:spcPct val="106400"/>
              </a:lnSpc>
              <a:spcBef>
                <a:spcPts val="180"/>
              </a:spcBef>
            </a:pPr>
            <a:r>
              <a:rPr lang="en-US" sz="2000" spc="-35" dirty="0">
                <a:latin typeface="Times New Roman"/>
                <a:cs typeface="Times New Roman"/>
              </a:rPr>
              <a:t>You may not think of men and women as being part of different cultures, but men and women are indeed part of very different cultures</a:t>
            </a:r>
            <a:r>
              <a:rPr lang="en-US" sz="2000" spc="-35" dirty="0" smtClean="0">
                <a:latin typeface="Times New Roman"/>
                <a:cs typeface="Times New Roman"/>
              </a:rPr>
              <a:t>.</a:t>
            </a:r>
            <a:endParaRPr lang="ar-EG" sz="2000" spc="-35" dirty="0" smtClean="0">
              <a:latin typeface="Times New Roman"/>
              <a:cs typeface="Times New Roman"/>
            </a:endParaRPr>
          </a:p>
          <a:p>
            <a:pPr marL="92075" marR="156845">
              <a:lnSpc>
                <a:spcPct val="106400"/>
              </a:lnSpc>
              <a:spcBef>
                <a:spcPts val="180"/>
              </a:spcBef>
            </a:pPr>
            <a:endParaRPr lang="en-US" sz="2000" spc="-35" dirty="0">
              <a:latin typeface="Times New Roman"/>
              <a:cs typeface="Times New Roman"/>
            </a:endParaRPr>
          </a:p>
          <a:p>
            <a:pPr marL="92075" marR="156845">
              <a:lnSpc>
                <a:spcPct val="106400"/>
              </a:lnSpc>
              <a:spcBef>
                <a:spcPts val="180"/>
              </a:spcBef>
            </a:pPr>
            <a:r>
              <a:rPr lang="en-US" sz="2000" b="1" u="sng" spc="-35" dirty="0">
                <a:latin typeface="Times New Roman"/>
                <a:cs typeface="Times New Roman"/>
              </a:rPr>
              <a:t>1. Giving Orders</a:t>
            </a:r>
          </a:p>
          <a:p>
            <a:pPr marL="92075" marR="156845">
              <a:lnSpc>
                <a:spcPct val="106400"/>
              </a:lnSpc>
              <a:spcBef>
                <a:spcPts val="180"/>
              </a:spcBef>
            </a:pPr>
            <a:r>
              <a:rPr lang="en-US" sz="2000" spc="-35" dirty="0">
                <a:latin typeface="Times New Roman"/>
                <a:cs typeface="Times New Roman"/>
              </a:rPr>
              <a:t>Men and women often differ in the way they give orders. Many women are conditioned by the culture of maintaining harmony in relationships. Several well-respected studies have shown that women tend to soften their demands and statements, on the contrary, men tend to be more direct in their statements.</a:t>
            </a:r>
          </a:p>
        </p:txBody>
      </p:sp>
      <p:sp>
        <p:nvSpPr>
          <p:cNvPr id="6" name="Rectangle 5"/>
          <p:cNvSpPr/>
          <p:nvPr/>
        </p:nvSpPr>
        <p:spPr>
          <a:xfrm>
            <a:off x="4691955" y="1556869"/>
            <a:ext cx="3464560" cy="4093428"/>
          </a:xfrm>
          <a:prstGeom prst="rect">
            <a:avLst/>
          </a:prstGeom>
        </p:spPr>
        <p:txBody>
          <a:bodyPr wrap="square">
            <a:spAutoFit/>
          </a:bodyPr>
          <a:lstStyle/>
          <a:p>
            <a:pPr algn="r" rtl="1"/>
            <a:r>
              <a:rPr lang="ar-EG" sz="2000" dirty="0"/>
              <a:t>قد لا تعتقد أن الرجال والنساء ينتمون إلى ثقافات مختلفة، ولكن الرجال والنساء في الواقع ينتمون إلى ثقافات مختلفة للغاية</a:t>
            </a:r>
            <a:r>
              <a:rPr lang="ar-EG" sz="2000" dirty="0" smtClean="0"/>
              <a:t>.</a:t>
            </a:r>
          </a:p>
          <a:p>
            <a:pPr algn="r" rtl="1"/>
            <a:endParaRPr lang="ar-EG" sz="2000" dirty="0"/>
          </a:p>
          <a:p>
            <a:pPr algn="r" rtl="1"/>
            <a:r>
              <a:rPr lang="ar-EG" sz="2000" dirty="0"/>
              <a:t>1</a:t>
            </a:r>
            <a:r>
              <a:rPr lang="ar-EG" sz="2000" b="1" u="sng" dirty="0"/>
              <a:t>. إصدار الأوامر</a:t>
            </a:r>
          </a:p>
          <a:p>
            <a:pPr algn="r" rtl="1"/>
            <a:r>
              <a:rPr lang="ar-EG" sz="2000" dirty="0"/>
              <a:t>غالبًا ما يختلف الرجال والنساء في طريقة إصدار الأوامر. فالكثير من النساء متأثرات بثقافة الحفاظ على الانسجام في العلاقات. وقد أظهرت العديد من الدراسات المحترمة أن النساء يملن إلى تخفيف مطالبهن وتصريحاتهن، وعلى العكس من ذلك، يميل الرجال إلى أن يكونوا أكثر مباشرة في تصريحاتهم.</a:t>
            </a:r>
          </a:p>
        </p:txBody>
      </p:sp>
    </p:spTree>
    <p:extLst>
      <p:ext uri="{BB962C8B-B14F-4D97-AF65-F5344CB8AC3E}">
        <p14:creationId xmlns:p14="http://schemas.microsoft.com/office/powerpoint/2010/main" val="3511771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274960" y="606809"/>
            <a:ext cx="1340432" cy="522259"/>
          </a:xfrm>
          <a:prstGeom prst="rect">
            <a:avLst/>
          </a:prstGeom>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Gender</a:t>
            </a:r>
          </a:p>
        </p:txBody>
      </p:sp>
      <p:sp>
        <p:nvSpPr>
          <p:cNvPr id="11" name="Rectangle 10"/>
          <p:cNvSpPr/>
          <p:nvPr/>
        </p:nvSpPr>
        <p:spPr>
          <a:xfrm>
            <a:off x="6116425" y="605848"/>
            <a:ext cx="801823"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النوع</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80" y="1175704"/>
            <a:ext cx="4267200" cy="4663905"/>
          </a:xfrm>
          <a:prstGeom prst="rect">
            <a:avLst/>
          </a:prstGeom>
        </p:spPr>
        <p:txBody>
          <a:bodyPr wrap="square">
            <a:spAutoFit/>
          </a:bodyPr>
          <a:lstStyle/>
          <a:p>
            <a:pPr marL="92075" marR="156845">
              <a:lnSpc>
                <a:spcPct val="106400"/>
              </a:lnSpc>
              <a:spcBef>
                <a:spcPts val="180"/>
              </a:spcBef>
            </a:pPr>
            <a:r>
              <a:rPr lang="en-US" sz="2000" b="1" u="sng" spc="-35" dirty="0">
                <a:effectLst>
                  <a:outerShdw blurRad="38100" dist="38100" dir="2700000" algn="tl">
                    <a:srgbClr val="000000">
                      <a:alpha val="43137"/>
                    </a:srgbClr>
                  </a:outerShdw>
                </a:effectLst>
                <a:latin typeface="Times New Roman"/>
                <a:cs typeface="Times New Roman"/>
              </a:rPr>
              <a:t>2. Emotions and information</a:t>
            </a:r>
          </a:p>
          <a:p>
            <a:pPr marL="92075" marR="156845">
              <a:lnSpc>
                <a:spcPct val="106400"/>
              </a:lnSpc>
              <a:spcBef>
                <a:spcPts val="180"/>
              </a:spcBef>
            </a:pPr>
            <a:r>
              <a:rPr lang="en-US" sz="2000" spc="-35" dirty="0">
                <a:latin typeface="Times New Roman"/>
                <a:cs typeface="Times New Roman"/>
              </a:rPr>
              <a:t>Women prefer connecting through conversation, while men prefer connecting through action. Based on “Psychology Today – Men, Women, Emotions and Communication”, when a woman wants to talk, she wants to share her emotions and thoughts to others, while a man tends to share his ideas and suggestions and avoids talking about his feeling. Take note that this doesn’t mean that men won’t talk about their feelings, but they might be uncomfortable while doing so.</a:t>
            </a:r>
          </a:p>
        </p:txBody>
      </p:sp>
      <p:sp>
        <p:nvSpPr>
          <p:cNvPr id="6" name="Rectangle 5"/>
          <p:cNvSpPr/>
          <p:nvPr/>
        </p:nvSpPr>
        <p:spPr>
          <a:xfrm>
            <a:off x="4651588" y="1268454"/>
            <a:ext cx="3464560" cy="4093428"/>
          </a:xfrm>
          <a:prstGeom prst="rect">
            <a:avLst/>
          </a:prstGeom>
        </p:spPr>
        <p:txBody>
          <a:bodyPr wrap="square">
            <a:spAutoFit/>
          </a:bodyPr>
          <a:lstStyle/>
          <a:p>
            <a:pPr algn="r" rtl="1"/>
            <a:r>
              <a:rPr lang="ar-EG" sz="2000" dirty="0"/>
              <a:t>2</a:t>
            </a:r>
            <a:r>
              <a:rPr lang="ar-EG" sz="2000" b="1" u="sng" dirty="0">
                <a:effectLst>
                  <a:outerShdw blurRad="38100" dist="38100" dir="2700000" algn="tl">
                    <a:srgbClr val="000000">
                      <a:alpha val="43137"/>
                    </a:srgbClr>
                  </a:outerShdw>
                </a:effectLst>
              </a:rPr>
              <a:t>. العواطف والمعلومات</a:t>
            </a:r>
          </a:p>
          <a:p>
            <a:pPr algn="r" rtl="1"/>
            <a:r>
              <a:rPr lang="ar-EG" sz="2000" dirty="0"/>
              <a:t>تفضل النساء التواصل من خلال المحادثة، بينما يفضل الرجال التواصل من خلال الفعل. واستنادًا إلى "علم النفس اليوم - الرجال والنساء والعواطف والتواصل"، عندما تريد المرأة التحدث، فإنها تريد مشاركة عواطفها وأفكارها مع الآخرين، بينما يميل الرجل إلى مشاركة أفكاره واقتراحاته ويتجنب الحديث عن مشاعره. لاحظ أن هذا لا يعني أن الرجال لن يتحدثوا عن مشاعرهم، لكنهم قد يشعرون بعدم الارتياح أثناء القيام بذلك.</a:t>
            </a:r>
          </a:p>
        </p:txBody>
      </p:sp>
    </p:spTree>
    <p:extLst>
      <p:ext uri="{BB962C8B-B14F-4D97-AF65-F5344CB8AC3E}">
        <p14:creationId xmlns:p14="http://schemas.microsoft.com/office/powerpoint/2010/main" val="1775982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274960" y="606809"/>
            <a:ext cx="1340432" cy="522259"/>
          </a:xfrm>
          <a:prstGeom prst="rect">
            <a:avLst/>
          </a:prstGeom>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Gender</a:t>
            </a:r>
          </a:p>
        </p:txBody>
      </p:sp>
      <p:sp>
        <p:nvSpPr>
          <p:cNvPr id="11" name="Rectangle 10"/>
          <p:cNvSpPr/>
          <p:nvPr/>
        </p:nvSpPr>
        <p:spPr>
          <a:xfrm>
            <a:off x="6116425" y="605848"/>
            <a:ext cx="801823"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النوع</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80" y="1175704"/>
            <a:ext cx="4267200" cy="4663905"/>
          </a:xfrm>
          <a:prstGeom prst="rect">
            <a:avLst/>
          </a:prstGeom>
        </p:spPr>
        <p:txBody>
          <a:bodyPr wrap="square">
            <a:spAutoFit/>
          </a:bodyPr>
          <a:lstStyle/>
          <a:p>
            <a:pPr marL="92075" marR="156845">
              <a:lnSpc>
                <a:spcPct val="106400"/>
              </a:lnSpc>
              <a:spcBef>
                <a:spcPts val="180"/>
              </a:spcBef>
            </a:pPr>
            <a:r>
              <a:rPr lang="en-US" sz="2000" b="1" u="sng" spc="-35" dirty="0">
                <a:effectLst>
                  <a:outerShdw blurRad="38100" dist="38100" dir="2700000" algn="tl">
                    <a:srgbClr val="000000">
                      <a:alpha val="43137"/>
                    </a:srgbClr>
                  </a:outerShdw>
                </a:effectLst>
                <a:latin typeface="Times New Roman"/>
                <a:cs typeface="Times New Roman"/>
              </a:rPr>
              <a:t>3. Communication pattern</a:t>
            </a:r>
          </a:p>
          <a:p>
            <a:pPr marL="92075" marR="156845">
              <a:lnSpc>
                <a:spcPct val="106400"/>
              </a:lnSpc>
              <a:spcBef>
                <a:spcPts val="180"/>
              </a:spcBef>
            </a:pPr>
            <a:r>
              <a:rPr lang="en-US" sz="2000" spc="-35" dirty="0">
                <a:latin typeface="Times New Roman"/>
                <a:cs typeface="Times New Roman"/>
              </a:rPr>
              <a:t>Women and men have different conversations patterns. Women tend to punctuate the conversation with affirmative noises, for instance, “Uh huh” and “OK” to let you know she is concentrating and listening. On the other hand, men prefer to sit quietly and focus on what is being said. As a result, it doesn’t mean that he doesn’t agree on what you are saying. So, when talking to a guy, don’t feel nervous or weird when he is not giving responses to you.</a:t>
            </a:r>
          </a:p>
        </p:txBody>
      </p:sp>
      <p:sp>
        <p:nvSpPr>
          <p:cNvPr id="6" name="Rectangle 5"/>
          <p:cNvSpPr/>
          <p:nvPr/>
        </p:nvSpPr>
        <p:spPr>
          <a:xfrm>
            <a:off x="4651588" y="1268454"/>
            <a:ext cx="3464560" cy="3477875"/>
          </a:xfrm>
          <a:prstGeom prst="rect">
            <a:avLst/>
          </a:prstGeom>
        </p:spPr>
        <p:txBody>
          <a:bodyPr wrap="square">
            <a:spAutoFit/>
          </a:bodyPr>
          <a:lstStyle/>
          <a:p>
            <a:pPr algn="r" rtl="1"/>
            <a:r>
              <a:rPr lang="ar-EG" sz="2000" dirty="0"/>
              <a:t>3</a:t>
            </a:r>
            <a:r>
              <a:rPr lang="ar-EG" sz="2000" b="1" u="sng" dirty="0">
                <a:effectLst>
                  <a:outerShdw blurRad="38100" dist="38100" dir="2700000" algn="tl">
                    <a:srgbClr val="000000">
                      <a:alpha val="43137"/>
                    </a:srgbClr>
                  </a:outerShdw>
                </a:effectLst>
              </a:rPr>
              <a:t>. نمط التواصل</a:t>
            </a:r>
          </a:p>
          <a:p>
            <a:pPr algn="r" rtl="1"/>
            <a:r>
              <a:rPr lang="ar-EG" sz="2000" dirty="0"/>
              <a:t>تختلف أنماط المحادثة بين النساء والرجال. تميل النساء إلى إنهاء المحادثة بأصوات إيجابية، على سبيل المثال، "حسنًا" </a:t>
            </a:r>
            <a:r>
              <a:rPr lang="ar-EG" sz="2000" dirty="0" err="1"/>
              <a:t>و"حسنًا</a:t>
            </a:r>
            <a:r>
              <a:rPr lang="ar-EG" sz="2000" dirty="0"/>
              <a:t>" لإعلامك بأنها تركز وتستمع. من ناحية أخرى، يفضل الرجال الجلوس بهدوء والتركيز على ما يُقال. ونتيجة لذلك، لا يعني هذا أنه لا يتفق مع ما تقولينه. لذا، عند التحدث إلى رجل، لا تشعري بالتوتر أو الغرابة عندما لا يرد عليك.</a:t>
            </a:r>
          </a:p>
        </p:txBody>
      </p:sp>
    </p:spTree>
    <p:extLst>
      <p:ext uri="{BB962C8B-B14F-4D97-AF65-F5344CB8AC3E}">
        <p14:creationId xmlns:p14="http://schemas.microsoft.com/office/powerpoint/2010/main" val="1880044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274960" y="606809"/>
            <a:ext cx="1340432" cy="522259"/>
          </a:xfrm>
          <a:prstGeom prst="rect">
            <a:avLst/>
          </a:prstGeom>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Gender</a:t>
            </a:r>
          </a:p>
        </p:txBody>
      </p:sp>
      <p:sp>
        <p:nvSpPr>
          <p:cNvPr id="11" name="Rectangle 10"/>
          <p:cNvSpPr/>
          <p:nvPr/>
        </p:nvSpPr>
        <p:spPr>
          <a:xfrm>
            <a:off x="6116425" y="605848"/>
            <a:ext cx="801823"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النوع</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80" y="1175704"/>
            <a:ext cx="4267200" cy="4990149"/>
          </a:xfrm>
          <a:prstGeom prst="rect">
            <a:avLst/>
          </a:prstGeom>
        </p:spPr>
        <p:txBody>
          <a:bodyPr wrap="square">
            <a:spAutoFit/>
          </a:bodyPr>
          <a:lstStyle/>
          <a:p>
            <a:pPr marL="92075" marR="156845">
              <a:lnSpc>
                <a:spcPct val="106400"/>
              </a:lnSpc>
              <a:spcBef>
                <a:spcPts val="180"/>
              </a:spcBef>
            </a:pPr>
            <a:r>
              <a:rPr lang="en-US" sz="2000" b="1" u="sng" spc="-35" dirty="0">
                <a:effectLst>
                  <a:outerShdw blurRad="38100" dist="38100" dir="2700000" algn="tl">
                    <a:srgbClr val="000000">
                      <a:alpha val="43137"/>
                    </a:srgbClr>
                  </a:outerShdw>
                </a:effectLst>
                <a:latin typeface="Times New Roman"/>
                <a:cs typeface="Times New Roman"/>
              </a:rPr>
              <a:t>4. Asking questions</a:t>
            </a:r>
          </a:p>
          <a:p>
            <a:pPr marL="92075" marR="156845">
              <a:lnSpc>
                <a:spcPct val="106400"/>
              </a:lnSpc>
              <a:spcBef>
                <a:spcPts val="180"/>
              </a:spcBef>
            </a:pPr>
            <a:r>
              <a:rPr lang="en-US" sz="2000" spc="-35" dirty="0">
                <a:latin typeface="Times New Roman"/>
                <a:cs typeface="Times New Roman"/>
              </a:rPr>
              <a:t>Men ask questions for one purpose only – to gather information. But for women, asking questions serves for two purposes – to gather information as well as asking questions which they already know the answers. But why are they asking things that they already know? As mentioned above, women wish to maintain harmony in relationships, they want to show interest in what others have said to cultivate relationships. Therefore, you tend to see women asking more questions in business.</a:t>
            </a:r>
          </a:p>
        </p:txBody>
      </p:sp>
      <p:sp>
        <p:nvSpPr>
          <p:cNvPr id="6" name="Rectangle 5"/>
          <p:cNvSpPr/>
          <p:nvPr/>
        </p:nvSpPr>
        <p:spPr>
          <a:xfrm>
            <a:off x="4651588" y="1268454"/>
            <a:ext cx="3464560" cy="4093428"/>
          </a:xfrm>
          <a:prstGeom prst="rect">
            <a:avLst/>
          </a:prstGeom>
        </p:spPr>
        <p:txBody>
          <a:bodyPr wrap="square">
            <a:spAutoFit/>
          </a:bodyPr>
          <a:lstStyle/>
          <a:p>
            <a:pPr algn="r" rtl="1"/>
            <a:r>
              <a:rPr lang="ar-EG" sz="2000" dirty="0"/>
              <a:t>4</a:t>
            </a:r>
            <a:r>
              <a:rPr lang="ar-EG" sz="2000" b="1" u="sng" dirty="0">
                <a:effectLst>
                  <a:outerShdw blurRad="38100" dist="38100" dir="2700000" algn="tl">
                    <a:srgbClr val="000000">
                      <a:alpha val="43137"/>
                    </a:srgbClr>
                  </a:outerShdw>
                </a:effectLst>
              </a:rPr>
              <a:t>. طرح الأسئلة</a:t>
            </a:r>
          </a:p>
          <a:p>
            <a:pPr algn="r" rtl="1"/>
            <a:r>
              <a:rPr lang="ar-EG" sz="2000" dirty="0"/>
              <a:t>يطرح الرجال الأسئلة لغرض واحد فقط - جمع المعلومات. أما بالنسبة للنساء، فإن طرح الأسئلة يخدم غرضين - جمع المعلومات بالإضافة إلى طرح أسئلة يعرفون إجاباتها بالفعل. ولكن لماذا يسألون أشياء يعرفونها بالفعل؟ كما ذكرنا أعلاه، ترغب النساء في الحفاظ على الانسجام في العلاقات، ويرغبن في إظهار الاهتمام بما قاله الآخرون لتنمية العلاقات. لذلك، تميل إلى رؤية النساء يطرحن المزيد من الأسئلة في مجال الأعمال.</a:t>
            </a:r>
          </a:p>
        </p:txBody>
      </p:sp>
    </p:spTree>
    <p:extLst>
      <p:ext uri="{BB962C8B-B14F-4D97-AF65-F5344CB8AC3E}">
        <p14:creationId xmlns:p14="http://schemas.microsoft.com/office/powerpoint/2010/main" val="2665028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706599" y="596838"/>
            <a:ext cx="3118161" cy="522259"/>
          </a:xfrm>
          <a:prstGeom prst="rect">
            <a:avLst/>
          </a:prstGeom>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Ethnicity and Race</a:t>
            </a:r>
          </a:p>
        </p:txBody>
      </p:sp>
      <p:sp>
        <p:nvSpPr>
          <p:cNvPr id="11" name="Rectangle 10"/>
          <p:cNvSpPr/>
          <p:nvPr/>
        </p:nvSpPr>
        <p:spPr>
          <a:xfrm>
            <a:off x="5400631" y="595877"/>
            <a:ext cx="2550698"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الأصل والفئة العرقية</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80" y="1175704"/>
            <a:ext cx="4267200" cy="5745227"/>
          </a:xfrm>
          <a:prstGeom prst="rect">
            <a:avLst/>
          </a:prstGeom>
        </p:spPr>
        <p:txBody>
          <a:bodyPr wrap="square">
            <a:spAutoFit/>
          </a:bodyPr>
          <a:lstStyle/>
          <a:p>
            <a:pPr marL="92075" marR="156845">
              <a:lnSpc>
                <a:spcPct val="106400"/>
              </a:lnSpc>
              <a:spcBef>
                <a:spcPts val="180"/>
              </a:spcBef>
            </a:pPr>
            <a:r>
              <a:rPr lang="en-US" sz="2000" b="1" u="sng" spc="-35" dirty="0">
                <a:latin typeface="Times New Roman"/>
                <a:cs typeface="Times New Roman"/>
              </a:rPr>
              <a:t>Major mistake you do;</a:t>
            </a:r>
          </a:p>
          <a:p>
            <a:pPr marL="92075" marR="156845">
              <a:lnSpc>
                <a:spcPct val="106400"/>
              </a:lnSpc>
              <a:spcBef>
                <a:spcPts val="180"/>
              </a:spcBef>
            </a:pPr>
            <a:r>
              <a:rPr lang="en-US" sz="2000" spc="-35" dirty="0">
                <a:latin typeface="Times New Roman"/>
                <a:cs typeface="Times New Roman"/>
              </a:rPr>
              <a:t>Rely on nonverbal cues to detect someone’s ethnic background, you do so without taking into account that what you see visually may not always be accurate.</a:t>
            </a:r>
          </a:p>
          <a:p>
            <a:pPr marL="92075" marR="156845">
              <a:lnSpc>
                <a:spcPct val="106400"/>
              </a:lnSpc>
              <a:spcBef>
                <a:spcPts val="180"/>
              </a:spcBef>
            </a:pPr>
            <a:r>
              <a:rPr lang="en-US" sz="2000" b="1" u="sng" spc="-35" dirty="0">
                <a:latin typeface="Times New Roman"/>
                <a:cs typeface="Times New Roman"/>
              </a:rPr>
              <a:t>Solution</a:t>
            </a:r>
          </a:p>
          <a:p>
            <a:pPr marL="92075" marR="156845">
              <a:lnSpc>
                <a:spcPct val="106400"/>
              </a:lnSpc>
              <a:spcBef>
                <a:spcPts val="180"/>
              </a:spcBef>
            </a:pPr>
            <a:r>
              <a:rPr lang="en-US" sz="2000" spc="-35" dirty="0">
                <a:latin typeface="Times New Roman"/>
                <a:cs typeface="Times New Roman"/>
              </a:rPr>
              <a:t>Remember that what you see visually through nonverbal dimensions of physical appearance does not always shape accurate perceptions of another person’s ethnicity.</a:t>
            </a:r>
          </a:p>
          <a:p>
            <a:pPr marL="92075" marR="156845">
              <a:lnSpc>
                <a:spcPct val="106400"/>
              </a:lnSpc>
              <a:spcBef>
                <a:spcPts val="180"/>
              </a:spcBef>
            </a:pPr>
            <a:r>
              <a:rPr lang="en-US" sz="2000" spc="-35" dirty="0" smtClean="0">
                <a:latin typeface="Times New Roman"/>
                <a:cs typeface="Times New Roman"/>
              </a:rPr>
              <a:t>Although </a:t>
            </a:r>
            <a:r>
              <a:rPr lang="en-US" sz="2000" spc="-35" dirty="0">
                <a:latin typeface="Times New Roman"/>
                <a:cs typeface="Times New Roman"/>
              </a:rPr>
              <a:t>this term tends to have a negative connotation, stereotypes merely describe the way humans categorize or understand.</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5016758"/>
          </a:xfrm>
          <a:prstGeom prst="rect">
            <a:avLst/>
          </a:prstGeom>
        </p:spPr>
        <p:txBody>
          <a:bodyPr wrap="square">
            <a:spAutoFit/>
          </a:bodyPr>
          <a:lstStyle/>
          <a:p>
            <a:pPr algn="r" rtl="1"/>
            <a:r>
              <a:rPr lang="ar-EG" sz="2000" b="1" u="sng" dirty="0">
                <a:effectLst>
                  <a:outerShdw blurRad="38100" dist="38100" dir="2700000" algn="tl">
                    <a:srgbClr val="000000">
                      <a:alpha val="43137"/>
                    </a:srgbClr>
                  </a:outerShdw>
                </a:effectLst>
              </a:rPr>
              <a:t>خطأ كبير ترتكبه؛</a:t>
            </a:r>
          </a:p>
          <a:p>
            <a:pPr algn="r" rtl="1"/>
            <a:endParaRPr lang="ar-EG" sz="2000" dirty="0"/>
          </a:p>
          <a:p>
            <a:pPr algn="r" rtl="1"/>
            <a:r>
              <a:rPr lang="ar-EG" sz="2000" dirty="0"/>
              <a:t>تعتمد على الإشارات غير اللفظية للكشف عن الخلفية العرقية لشخص ما، وتفعل ذلك دون مراعاة أن ما تراه بصريًا قد لا يكون دقيقًا دائمًا.</a:t>
            </a:r>
          </a:p>
          <a:p>
            <a:pPr algn="r" rtl="1"/>
            <a:endParaRPr lang="ar-EG" sz="2000" dirty="0"/>
          </a:p>
          <a:p>
            <a:pPr algn="r" rtl="1"/>
            <a:r>
              <a:rPr lang="ar-EG" sz="2000" b="1" u="sng" dirty="0">
                <a:effectLst>
                  <a:outerShdw blurRad="38100" dist="38100" dir="2700000" algn="tl">
                    <a:srgbClr val="000000">
                      <a:alpha val="43137"/>
                    </a:srgbClr>
                  </a:outerShdw>
                </a:effectLst>
              </a:rPr>
              <a:t>الحل</a:t>
            </a:r>
          </a:p>
          <a:p>
            <a:pPr algn="r" rtl="1"/>
            <a:r>
              <a:rPr lang="ar-EG" sz="2000" dirty="0"/>
              <a:t>تذكر أن ما تراه بصريًا من خلال الأبعاد غير اللفظية للمظهر الجسدي لا يشكل دائمًا تصورات دقيقة لعرق شخص آخر.</a:t>
            </a:r>
          </a:p>
          <a:p>
            <a:pPr algn="r" rtl="1"/>
            <a:endParaRPr lang="ar-EG" sz="2000" dirty="0"/>
          </a:p>
          <a:p>
            <a:pPr algn="r" rtl="1"/>
            <a:r>
              <a:rPr lang="ar-EG" sz="2000" dirty="0"/>
              <a:t>على الرغم من أن هذا المصطلح يميل إلى أن يكون له دلالة سلبية، إلا أن الصور النمطية تصف فقط الطريقة التي يصنف بها البشر أو يفهمون بها.</a:t>
            </a:r>
          </a:p>
        </p:txBody>
      </p:sp>
    </p:spTree>
    <p:extLst>
      <p:ext uri="{BB962C8B-B14F-4D97-AF65-F5344CB8AC3E}">
        <p14:creationId xmlns:p14="http://schemas.microsoft.com/office/powerpoint/2010/main" val="639895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706599" y="596838"/>
            <a:ext cx="3118161" cy="522259"/>
          </a:xfrm>
          <a:prstGeom prst="rect">
            <a:avLst/>
          </a:prstGeom>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Ethnicity and Race</a:t>
            </a:r>
          </a:p>
        </p:txBody>
      </p:sp>
      <p:sp>
        <p:nvSpPr>
          <p:cNvPr id="11" name="Rectangle 10"/>
          <p:cNvSpPr/>
          <p:nvPr/>
        </p:nvSpPr>
        <p:spPr>
          <a:xfrm>
            <a:off x="5400631" y="595877"/>
            <a:ext cx="2550698"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الأصل والفئة العرقية</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80" y="1175704"/>
            <a:ext cx="4267200" cy="5796523"/>
          </a:xfrm>
          <a:prstGeom prst="rect">
            <a:avLst/>
          </a:prstGeom>
        </p:spPr>
        <p:txBody>
          <a:bodyPr wrap="square">
            <a:spAutoFit/>
          </a:bodyPr>
          <a:lstStyle/>
          <a:p>
            <a:pPr marL="92075" marR="156845">
              <a:lnSpc>
                <a:spcPct val="106400"/>
              </a:lnSpc>
              <a:spcBef>
                <a:spcPts val="180"/>
              </a:spcBef>
            </a:pPr>
            <a:r>
              <a:rPr lang="en-US" sz="2000" b="1" u="sng" spc="-35" dirty="0">
                <a:effectLst>
                  <a:outerShdw blurRad="38100" dist="38100" dir="2700000" algn="tl">
                    <a:srgbClr val="000000">
                      <a:alpha val="43137"/>
                    </a:srgbClr>
                  </a:outerShdw>
                </a:effectLst>
                <a:latin typeface="Times New Roman"/>
                <a:cs typeface="Times New Roman"/>
              </a:rPr>
              <a:t>Stereotyping</a:t>
            </a:r>
          </a:p>
          <a:p>
            <a:pPr marL="92075" marR="156845">
              <a:lnSpc>
                <a:spcPct val="106400"/>
              </a:lnSpc>
              <a:spcBef>
                <a:spcPts val="180"/>
              </a:spcBef>
            </a:pPr>
            <a:r>
              <a:rPr lang="en-US" sz="2000" spc="-35" dirty="0">
                <a:latin typeface="Times New Roman"/>
                <a:cs typeface="Times New Roman"/>
              </a:rPr>
              <a:t>Stereotypes are generalizations about the personal attributes or characteristics of a group of people.</a:t>
            </a:r>
          </a:p>
          <a:p>
            <a:pPr marL="92075" marR="156845">
              <a:lnSpc>
                <a:spcPct val="106400"/>
              </a:lnSpc>
              <a:spcBef>
                <a:spcPts val="180"/>
              </a:spcBef>
            </a:pPr>
            <a:r>
              <a:rPr lang="en-US" sz="2000" b="1" u="sng" spc="-35" dirty="0">
                <a:effectLst>
                  <a:outerShdw blurRad="38100" dist="38100" dir="2700000" algn="tl">
                    <a:srgbClr val="000000">
                      <a:alpha val="43137"/>
                    </a:srgbClr>
                  </a:outerShdw>
                </a:effectLst>
                <a:latin typeface="Times New Roman"/>
                <a:cs typeface="Times New Roman"/>
              </a:rPr>
              <a:t>How to avoid?</a:t>
            </a:r>
          </a:p>
          <a:p>
            <a:pPr marL="92075" marR="156845">
              <a:lnSpc>
                <a:spcPct val="106400"/>
              </a:lnSpc>
              <a:spcBef>
                <a:spcPts val="180"/>
              </a:spcBef>
            </a:pPr>
            <a:r>
              <a:rPr lang="en-US" sz="2000" spc="-35" dirty="0">
                <a:latin typeface="Times New Roman"/>
                <a:cs typeface="Times New Roman"/>
              </a:rPr>
              <a:t>When developing professional excellence as it relates to cultural competence, it is important to begin by knowing yourself.</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Ask yourself these questions?</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What are your experiences with this ethnicity?</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What stereotypes (positive or negative) do you hold?</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What questions or concerns do you have about communicating with someone from this ethnicity</a:t>
            </a:r>
            <a:r>
              <a:rPr lang="en-US" sz="2000" spc="-35" dirty="0" smtClean="0">
                <a:latin typeface="Times New Roman"/>
                <a:cs typeface="Times New Roman"/>
              </a:rPr>
              <a:t>?</a:t>
            </a:r>
            <a:endParaRPr lang="en-US" sz="2000" spc="-35" dirty="0">
              <a:latin typeface="Times New Roman"/>
              <a:cs typeface="Times New Roman"/>
            </a:endParaRPr>
          </a:p>
        </p:txBody>
      </p:sp>
      <p:sp>
        <p:nvSpPr>
          <p:cNvPr id="6" name="Rectangle 5"/>
          <p:cNvSpPr/>
          <p:nvPr/>
        </p:nvSpPr>
        <p:spPr>
          <a:xfrm>
            <a:off x="4651588" y="1268454"/>
            <a:ext cx="3464560" cy="4708981"/>
          </a:xfrm>
          <a:prstGeom prst="rect">
            <a:avLst/>
          </a:prstGeom>
        </p:spPr>
        <p:txBody>
          <a:bodyPr wrap="square">
            <a:spAutoFit/>
          </a:bodyPr>
          <a:lstStyle/>
          <a:p>
            <a:pPr algn="r" rtl="1"/>
            <a:r>
              <a:rPr lang="ar-EG" sz="2000" b="1" u="sng" dirty="0" smtClean="0">
                <a:effectLst>
                  <a:outerShdw blurRad="38100" dist="38100" dir="2700000" algn="tl">
                    <a:srgbClr val="000000">
                      <a:alpha val="43137"/>
                    </a:srgbClr>
                  </a:outerShdw>
                </a:effectLst>
              </a:rPr>
              <a:t>الصورة النمطية</a:t>
            </a:r>
            <a:endParaRPr lang="ar-EG" sz="2000" b="1" u="sng" dirty="0">
              <a:effectLst>
                <a:outerShdw blurRad="38100" dist="38100" dir="2700000" algn="tl">
                  <a:srgbClr val="000000">
                    <a:alpha val="43137"/>
                  </a:srgbClr>
                </a:outerShdw>
              </a:effectLst>
            </a:endParaRPr>
          </a:p>
          <a:p>
            <a:pPr algn="r" rtl="1"/>
            <a:r>
              <a:rPr lang="ar-EG" sz="2000" dirty="0"/>
              <a:t>القوالب النمطية هي تعميمات حول السمات أو الخصائص الشخصية لمجموعة من الأشخاص.</a:t>
            </a:r>
          </a:p>
          <a:p>
            <a:pPr algn="r" rtl="1"/>
            <a:r>
              <a:rPr lang="ar-EG" sz="2000" b="1" u="sng" dirty="0">
                <a:effectLst>
                  <a:outerShdw blurRad="38100" dist="38100" dir="2700000" algn="tl">
                    <a:srgbClr val="000000">
                      <a:alpha val="43137"/>
                    </a:srgbClr>
                  </a:outerShdw>
                </a:effectLst>
              </a:rPr>
              <a:t>كيف تتجنبها؟</a:t>
            </a:r>
          </a:p>
          <a:p>
            <a:pPr algn="r" rtl="1"/>
            <a:r>
              <a:rPr lang="ar-EG" sz="2000" dirty="0"/>
              <a:t>عند تطوير التميز المهني فيما يتعلق بالكفاءة الثقافية، من المهم أن تبدأ بمعرفة نفسك.</a:t>
            </a:r>
          </a:p>
          <a:p>
            <a:pPr marL="342900" indent="-342900" algn="r" rtl="1">
              <a:buFont typeface="Arial" panose="020B0604020202020204" pitchFamily="34" charset="0"/>
              <a:buChar char="•"/>
            </a:pPr>
            <a:r>
              <a:rPr lang="ar-EG" sz="2000" dirty="0"/>
              <a:t>اسأل نفسك هذه الأسئلة؟</a:t>
            </a:r>
          </a:p>
          <a:p>
            <a:pPr marL="342900" indent="-342900" algn="r" rtl="1">
              <a:buFont typeface="Arial" panose="020B0604020202020204" pitchFamily="34" charset="0"/>
              <a:buChar char="•"/>
            </a:pPr>
            <a:r>
              <a:rPr lang="ar-EG" sz="2000" dirty="0"/>
              <a:t>ما هي تجاربك مع هذه العرقية؟</a:t>
            </a:r>
          </a:p>
          <a:p>
            <a:pPr marL="342900" indent="-342900" algn="r" rtl="1">
              <a:buFont typeface="Arial" panose="020B0604020202020204" pitchFamily="34" charset="0"/>
              <a:buChar char="•"/>
            </a:pPr>
            <a:r>
              <a:rPr lang="ar-EG" sz="2000" dirty="0"/>
              <a:t>ما هي القوالب النمطية (الإيجابية أو السلبية) التي تحملها؟</a:t>
            </a:r>
          </a:p>
          <a:p>
            <a:pPr marL="342900" indent="-342900" algn="r" rtl="1">
              <a:buFont typeface="Arial" panose="020B0604020202020204" pitchFamily="34" charset="0"/>
              <a:buChar char="•"/>
            </a:pPr>
            <a:r>
              <a:rPr lang="ar-EG" sz="2000" dirty="0"/>
              <a:t>ما هي الأسئلة أو المخاوف التي لديك حول التواصل مع شخص من هذه العرقية؟</a:t>
            </a:r>
          </a:p>
        </p:txBody>
      </p:sp>
    </p:spTree>
    <p:extLst>
      <p:ext uri="{BB962C8B-B14F-4D97-AF65-F5344CB8AC3E}">
        <p14:creationId xmlns:p14="http://schemas.microsoft.com/office/powerpoint/2010/main" val="3099938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706599" y="596838"/>
            <a:ext cx="3118161" cy="522259"/>
          </a:xfrm>
          <a:prstGeom prst="rect">
            <a:avLst/>
          </a:prstGeom>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Ethnicity and Race</a:t>
            </a:r>
          </a:p>
        </p:txBody>
      </p:sp>
      <p:sp>
        <p:nvSpPr>
          <p:cNvPr id="11" name="Rectangle 10"/>
          <p:cNvSpPr/>
          <p:nvPr/>
        </p:nvSpPr>
        <p:spPr>
          <a:xfrm>
            <a:off x="5400631" y="595877"/>
            <a:ext cx="2550698"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الأصل والفئة العرقية</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80" y="1175704"/>
            <a:ext cx="4267200" cy="4766498"/>
          </a:xfrm>
          <a:prstGeom prst="rect">
            <a:avLst/>
          </a:prstGeom>
        </p:spPr>
        <p:txBody>
          <a:bodyPr wrap="square">
            <a:spAutoFit/>
          </a:bodyPr>
          <a:lstStyle/>
          <a:p>
            <a:pPr marL="92075" marR="156845">
              <a:lnSpc>
                <a:spcPct val="106400"/>
              </a:lnSpc>
              <a:spcBef>
                <a:spcPts val="180"/>
              </a:spcBef>
            </a:pPr>
            <a:r>
              <a:rPr lang="en-US" sz="2000" b="1" spc="-35" dirty="0">
                <a:latin typeface="Times New Roman"/>
                <a:cs typeface="Times New Roman"/>
              </a:rPr>
              <a:t>How to </a:t>
            </a:r>
            <a:r>
              <a:rPr lang="en-US" sz="2000" b="1" spc="-35" dirty="0" smtClean="0">
                <a:latin typeface="Times New Roman"/>
                <a:cs typeface="Times New Roman"/>
              </a:rPr>
              <a:t>avoid?</a:t>
            </a:r>
            <a:endParaRPr lang="ar-EG" sz="2000" b="1" spc="-35" dirty="0" smtClean="0">
              <a:latin typeface="Times New Roman"/>
              <a:cs typeface="Times New Roman"/>
            </a:endParaRPr>
          </a:p>
          <a:p>
            <a:pPr marL="92075" marR="156845">
              <a:lnSpc>
                <a:spcPct val="106400"/>
              </a:lnSpc>
              <a:spcBef>
                <a:spcPts val="180"/>
              </a:spcBef>
            </a:pPr>
            <a:r>
              <a:rPr lang="en-US" sz="2000" spc="-35" dirty="0" smtClean="0">
                <a:latin typeface="Times New Roman"/>
                <a:cs typeface="Times New Roman"/>
              </a:rPr>
              <a:t>The </a:t>
            </a:r>
            <a:r>
              <a:rPr lang="en-US" sz="2000" spc="-35" dirty="0">
                <a:latin typeface="Times New Roman"/>
                <a:cs typeface="Times New Roman"/>
              </a:rPr>
              <a:t>next step is to evaluate the professional context, through:</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Researching a culture to increase your understanding of difference.</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Ask questions of the person with whom you are communicating in the professional context.</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Open and respectful communication is a must when getting to know people of diverse ethnic backgrounds in the workplace.</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4401205"/>
          </a:xfrm>
          <a:prstGeom prst="rect">
            <a:avLst/>
          </a:prstGeom>
        </p:spPr>
        <p:txBody>
          <a:bodyPr wrap="square">
            <a:spAutoFit/>
          </a:bodyPr>
          <a:lstStyle/>
          <a:p>
            <a:pPr algn="r" rtl="1"/>
            <a:r>
              <a:rPr lang="ar-EG" sz="2000" b="1" dirty="0"/>
              <a:t>كيف تتجنب ذلك؟</a:t>
            </a:r>
          </a:p>
          <a:p>
            <a:pPr algn="r" rtl="1"/>
            <a:r>
              <a:rPr lang="ar-EG" sz="2000" dirty="0"/>
              <a:t>الخطوة التالية هي تقييم السياق المهني، من خلال:</a:t>
            </a:r>
          </a:p>
          <a:p>
            <a:pPr algn="r" rtl="1"/>
            <a:endParaRPr lang="ar-EG" sz="2000" dirty="0"/>
          </a:p>
          <a:p>
            <a:pPr marL="342900" indent="-342900" algn="r" rtl="1">
              <a:buFont typeface="Arial" panose="020B0604020202020204" pitchFamily="34" charset="0"/>
              <a:buChar char="•"/>
            </a:pPr>
            <a:r>
              <a:rPr lang="ar-EG" sz="2000" dirty="0"/>
              <a:t>البحث في ثقافة معينة لزيادة فهمك للاختلاف.</a:t>
            </a:r>
          </a:p>
          <a:p>
            <a:pPr marL="342900" indent="-342900" algn="r" rtl="1">
              <a:buFont typeface="Arial" panose="020B0604020202020204" pitchFamily="34" charset="0"/>
              <a:buChar char="•"/>
            </a:pPr>
            <a:endParaRPr lang="ar-EG" sz="2000" dirty="0"/>
          </a:p>
          <a:p>
            <a:pPr marL="342900" indent="-342900" algn="r" rtl="1">
              <a:buFont typeface="Arial" panose="020B0604020202020204" pitchFamily="34" charset="0"/>
              <a:buChar char="•"/>
            </a:pPr>
            <a:r>
              <a:rPr lang="ar-EG" sz="2000" dirty="0"/>
              <a:t>طرح الأسئلة على الشخص الذي تتواصل معه في السياق المهني.</a:t>
            </a:r>
          </a:p>
          <a:p>
            <a:pPr marL="342900" indent="-342900" algn="r" rtl="1">
              <a:buFont typeface="Arial" panose="020B0604020202020204" pitchFamily="34" charset="0"/>
              <a:buChar char="•"/>
            </a:pPr>
            <a:endParaRPr lang="ar-EG" sz="2000" dirty="0"/>
          </a:p>
          <a:p>
            <a:pPr marL="342900" indent="-342900" algn="r" rtl="1">
              <a:buFont typeface="Arial" panose="020B0604020202020204" pitchFamily="34" charset="0"/>
              <a:buChar char="•"/>
            </a:pPr>
            <a:r>
              <a:rPr lang="ar-EG" sz="2000" dirty="0"/>
              <a:t>التواصل المنفتح والمحترم أمر ضروري عند التعرف على أشخاص من خلفيات عرقية متنوعة في مكان العمل.</a:t>
            </a:r>
          </a:p>
        </p:txBody>
      </p:sp>
    </p:spTree>
    <p:extLst>
      <p:ext uri="{BB962C8B-B14F-4D97-AF65-F5344CB8AC3E}">
        <p14:creationId xmlns:p14="http://schemas.microsoft.com/office/powerpoint/2010/main" val="222402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706599" y="596838"/>
            <a:ext cx="3118161" cy="522259"/>
          </a:xfrm>
          <a:prstGeom prst="rect">
            <a:avLst/>
          </a:prstGeom>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Ethnicity and Race</a:t>
            </a:r>
          </a:p>
        </p:txBody>
      </p:sp>
      <p:sp>
        <p:nvSpPr>
          <p:cNvPr id="11" name="Rectangle 10"/>
          <p:cNvSpPr/>
          <p:nvPr/>
        </p:nvSpPr>
        <p:spPr>
          <a:xfrm>
            <a:off x="5400631" y="595877"/>
            <a:ext cx="2550698"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الأصل والفئة العرقية</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80" y="1175704"/>
            <a:ext cx="4267200" cy="4109843"/>
          </a:xfrm>
          <a:prstGeom prst="rect">
            <a:avLst/>
          </a:prstGeom>
        </p:spPr>
        <p:txBody>
          <a:bodyPr wrap="square">
            <a:spAutoFit/>
          </a:bodyPr>
          <a:lstStyle/>
          <a:p>
            <a:pPr marL="92075" marR="156845">
              <a:lnSpc>
                <a:spcPct val="106400"/>
              </a:lnSpc>
              <a:spcBef>
                <a:spcPts val="180"/>
              </a:spcBef>
            </a:pPr>
            <a:r>
              <a:rPr lang="en-US" sz="2000" b="1" spc="-35" dirty="0">
                <a:latin typeface="Times New Roman"/>
                <a:cs typeface="Times New Roman"/>
              </a:rPr>
              <a:t>Race</a:t>
            </a:r>
          </a:p>
          <a:p>
            <a:pPr marL="92075" marR="156845">
              <a:lnSpc>
                <a:spcPct val="106400"/>
              </a:lnSpc>
              <a:spcBef>
                <a:spcPts val="180"/>
              </a:spcBef>
            </a:pPr>
            <a:r>
              <a:rPr lang="en-US" sz="2000" spc="-35" dirty="0">
                <a:latin typeface="Times New Roman"/>
                <a:cs typeface="Times New Roman"/>
              </a:rPr>
              <a:t>Race is the categorization of people based on physical characteristics such as skin color, dimensions of the human face, and hair. The old typology placed people into one of three races.</a:t>
            </a:r>
          </a:p>
          <a:p>
            <a:pPr marL="92075" marR="156845">
              <a:lnSpc>
                <a:spcPct val="106400"/>
              </a:lnSpc>
              <a:spcBef>
                <a:spcPts val="180"/>
              </a:spcBef>
            </a:pPr>
            <a:endParaRPr lang="en-US" sz="2000" b="1" spc="-35" dirty="0">
              <a:latin typeface="Times New Roman"/>
              <a:cs typeface="Times New Roman"/>
            </a:endParaRPr>
          </a:p>
          <a:p>
            <a:pPr marL="92075" marR="156845">
              <a:lnSpc>
                <a:spcPct val="106400"/>
              </a:lnSpc>
              <a:spcBef>
                <a:spcPts val="180"/>
              </a:spcBef>
            </a:pPr>
            <a:r>
              <a:rPr lang="en-US" sz="2000" b="1" spc="-35" dirty="0">
                <a:latin typeface="Times New Roman"/>
                <a:cs typeface="Times New Roman"/>
              </a:rPr>
              <a:t>Ethnicity</a:t>
            </a:r>
          </a:p>
          <a:p>
            <a:pPr marL="92075" marR="156845">
              <a:lnSpc>
                <a:spcPct val="106400"/>
              </a:lnSpc>
              <a:spcBef>
                <a:spcPts val="180"/>
              </a:spcBef>
            </a:pPr>
            <a:r>
              <a:rPr lang="en-US" sz="2000" spc="-35" dirty="0">
                <a:latin typeface="Times New Roman"/>
                <a:cs typeface="Times New Roman"/>
              </a:rPr>
              <a:t>Ethnicity refers to a social group that may be joined together by factors such as shared history, shared identity, shared geography, or shared culture.</a:t>
            </a:r>
            <a:endParaRPr lang="en-US" sz="2000" spc="-35" dirty="0">
              <a:latin typeface="Times New Roman"/>
              <a:cs typeface="Times New Roman"/>
            </a:endParaRPr>
          </a:p>
        </p:txBody>
      </p:sp>
      <p:sp>
        <p:nvSpPr>
          <p:cNvPr id="6" name="Rectangle 5"/>
          <p:cNvSpPr/>
          <p:nvPr/>
        </p:nvSpPr>
        <p:spPr>
          <a:xfrm>
            <a:off x="4651588" y="1268454"/>
            <a:ext cx="3464560" cy="3785652"/>
          </a:xfrm>
          <a:prstGeom prst="rect">
            <a:avLst/>
          </a:prstGeom>
        </p:spPr>
        <p:txBody>
          <a:bodyPr wrap="square">
            <a:spAutoFit/>
          </a:bodyPr>
          <a:lstStyle/>
          <a:p>
            <a:pPr algn="r" rtl="1"/>
            <a:r>
              <a:rPr lang="ar-EG" sz="2000" b="1" dirty="0" smtClean="0"/>
              <a:t>الفئة العرقية</a:t>
            </a:r>
            <a:endParaRPr lang="ar-EG" sz="2000" b="1" dirty="0"/>
          </a:p>
          <a:p>
            <a:pPr algn="r" rtl="1"/>
            <a:r>
              <a:rPr lang="ar-EG" sz="2000" dirty="0"/>
              <a:t>العرق هو تصنيف الأشخاص على أساس الخصائص الجسدية مثل لون البشرة وأبعاد الوجه البشري والشعر. كان التصنيف القديم يصنف الأشخاص في ثلاثة أعراق.</a:t>
            </a:r>
          </a:p>
          <a:p>
            <a:pPr algn="r" rtl="1"/>
            <a:endParaRPr lang="ar-EG" sz="2000" dirty="0"/>
          </a:p>
          <a:p>
            <a:pPr algn="r" rtl="1"/>
            <a:r>
              <a:rPr lang="ar-EG" sz="2000" b="1" dirty="0" smtClean="0"/>
              <a:t>الأصل العرقي</a:t>
            </a:r>
            <a:endParaRPr lang="ar-EG" sz="2000" b="1" dirty="0"/>
          </a:p>
          <a:p>
            <a:pPr algn="r" rtl="1"/>
            <a:r>
              <a:rPr lang="ar-EG" sz="2000" dirty="0"/>
              <a:t>يشير العرق إلى مجموعة اجتماعية قد تتحد معًا من خلال عوامل مثل التاريخ المشترك أو الهوية المشتركة أو الجغرافيا المشتركة أو الثقافة المشتركة.</a:t>
            </a:r>
            <a:endParaRPr lang="ar-EG" sz="2000" dirty="0"/>
          </a:p>
        </p:txBody>
      </p:sp>
    </p:spTree>
    <p:extLst>
      <p:ext uri="{BB962C8B-B14F-4D97-AF65-F5344CB8AC3E}">
        <p14:creationId xmlns:p14="http://schemas.microsoft.com/office/powerpoint/2010/main" val="1983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706599" y="596838"/>
            <a:ext cx="1099981" cy="522259"/>
          </a:xfrm>
          <a:prstGeom prst="rect">
            <a:avLst/>
          </a:prstGeom>
        </p:spPr>
        <p:txBody>
          <a:bodyPr wrap="none">
            <a:spAutoFit/>
          </a:bodyPr>
          <a:lstStyle/>
          <a:p>
            <a:pPr>
              <a:lnSpc>
                <a:spcPct val="107000"/>
              </a:lnSpc>
              <a:spcAft>
                <a:spcPts val="800"/>
              </a:spcAft>
            </a:pPr>
            <a:r>
              <a:rPr lang="en-US" sz="2800" b="1" dirty="0" err="1" smtClean="0">
                <a:latin typeface="Times New Roman" panose="02020603050405020304" pitchFamily="18" charset="0"/>
                <a:ea typeface="Calibri" panose="020F0502020204030204" pitchFamily="34" charset="0"/>
                <a:cs typeface="Arial" panose="020B0604020202020204" pitchFamily="34" charset="0"/>
              </a:rPr>
              <a:t>Racee</a:t>
            </a:r>
            <a:endParaRPr lang="en-US" sz="2800" b="1" dirty="0">
              <a:latin typeface="Times New Roman" panose="02020603050405020304" pitchFamily="18" charset="0"/>
              <a:ea typeface="Calibri" panose="020F0502020204030204" pitchFamily="34" charset="0"/>
              <a:cs typeface="Arial" panose="020B0604020202020204" pitchFamily="34" charset="0"/>
            </a:endParaRPr>
          </a:p>
        </p:txBody>
      </p:sp>
      <p:sp>
        <p:nvSpPr>
          <p:cNvPr id="11" name="Rectangle 10"/>
          <p:cNvSpPr/>
          <p:nvPr/>
        </p:nvSpPr>
        <p:spPr>
          <a:xfrm>
            <a:off x="5400631" y="595877"/>
            <a:ext cx="1606530"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الفئة </a:t>
            </a: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العرقية</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748" y="1017294"/>
            <a:ext cx="8219323" cy="5799539"/>
          </a:xfrm>
          <a:prstGeom prst="rect">
            <a:avLst/>
          </a:prstGeom>
        </p:spPr>
      </p:pic>
    </p:spTree>
    <p:extLst>
      <p:ext uri="{BB962C8B-B14F-4D97-AF65-F5344CB8AC3E}">
        <p14:creationId xmlns:p14="http://schemas.microsoft.com/office/powerpoint/2010/main" val="251589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706599" y="596838"/>
            <a:ext cx="941283" cy="522259"/>
          </a:xfrm>
          <a:prstGeom prst="rect">
            <a:avLst/>
          </a:prstGeom>
        </p:spPr>
        <p:txBody>
          <a:bodyPr wrap="none">
            <a:spAutoFit/>
          </a:bodyPr>
          <a:lstStyle/>
          <a:p>
            <a:pPr>
              <a:lnSpc>
                <a:spcPct val="107000"/>
              </a:lnSpc>
              <a:spcAft>
                <a:spcPts val="800"/>
              </a:spcAft>
            </a:pPr>
            <a:r>
              <a:rPr lang="en-US" sz="2800" b="1" dirty="0" smtClean="0">
                <a:latin typeface="Times New Roman" panose="02020603050405020304" pitchFamily="18" charset="0"/>
                <a:ea typeface="Calibri" panose="020F0502020204030204" pitchFamily="34" charset="0"/>
                <a:cs typeface="Arial" panose="020B0604020202020204" pitchFamily="34" charset="0"/>
              </a:rPr>
              <a:t>Race</a:t>
            </a:r>
            <a:endParaRPr lang="en-US" sz="2800" b="1" dirty="0">
              <a:latin typeface="Times New Roman" panose="02020603050405020304" pitchFamily="18" charset="0"/>
              <a:ea typeface="Calibri" panose="020F0502020204030204" pitchFamily="34" charset="0"/>
              <a:cs typeface="Arial" panose="020B0604020202020204" pitchFamily="34" charset="0"/>
            </a:endParaRPr>
          </a:p>
        </p:txBody>
      </p:sp>
      <p:sp>
        <p:nvSpPr>
          <p:cNvPr id="11" name="Rectangle 10"/>
          <p:cNvSpPr/>
          <p:nvPr/>
        </p:nvSpPr>
        <p:spPr>
          <a:xfrm>
            <a:off x="5400631" y="595877"/>
            <a:ext cx="1606530"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الفئة </a:t>
            </a: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العرقية</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0800" y="1168354"/>
            <a:ext cx="8262271" cy="5547405"/>
          </a:xfrm>
          <a:prstGeom prst="rect">
            <a:avLst/>
          </a:prstGeom>
        </p:spPr>
      </p:pic>
    </p:spTree>
    <p:extLst>
      <p:ext uri="{BB962C8B-B14F-4D97-AF65-F5344CB8AC3E}">
        <p14:creationId xmlns:p14="http://schemas.microsoft.com/office/powerpoint/2010/main" val="583195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706599" y="596838"/>
            <a:ext cx="1601721" cy="522259"/>
          </a:xfrm>
          <a:prstGeom prst="rect">
            <a:avLst/>
          </a:prstGeom>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Ethnicity</a:t>
            </a:r>
            <a:endParaRPr lang="en-US" sz="2800" b="1" dirty="0">
              <a:latin typeface="Times New Roman" panose="02020603050405020304" pitchFamily="18" charset="0"/>
              <a:ea typeface="Calibri" panose="020F0502020204030204" pitchFamily="34" charset="0"/>
              <a:cs typeface="Arial" panose="020B0604020202020204" pitchFamily="34" charset="0"/>
            </a:endParaRPr>
          </a:p>
        </p:txBody>
      </p:sp>
      <p:sp>
        <p:nvSpPr>
          <p:cNvPr id="11" name="Rectangle 10"/>
          <p:cNvSpPr/>
          <p:nvPr/>
        </p:nvSpPr>
        <p:spPr>
          <a:xfrm>
            <a:off x="5400631" y="595877"/>
            <a:ext cx="1771639"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الأصل </a:t>
            </a: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العرقية</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800" y="1096378"/>
            <a:ext cx="8262271" cy="5743174"/>
          </a:xfrm>
          <a:prstGeom prst="rect">
            <a:avLst/>
          </a:prstGeom>
        </p:spPr>
      </p:pic>
    </p:spTree>
    <p:extLst>
      <p:ext uri="{BB962C8B-B14F-4D97-AF65-F5344CB8AC3E}">
        <p14:creationId xmlns:p14="http://schemas.microsoft.com/office/powerpoint/2010/main" val="381208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706599" y="596838"/>
            <a:ext cx="1601721" cy="522259"/>
          </a:xfrm>
          <a:prstGeom prst="rect">
            <a:avLst/>
          </a:prstGeom>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Ethnicity</a:t>
            </a:r>
            <a:endParaRPr lang="en-US" sz="2800" b="1" dirty="0">
              <a:latin typeface="Times New Roman" panose="02020603050405020304" pitchFamily="18" charset="0"/>
              <a:ea typeface="Calibri" panose="020F0502020204030204" pitchFamily="34" charset="0"/>
              <a:cs typeface="Arial" panose="020B0604020202020204" pitchFamily="34" charset="0"/>
            </a:endParaRPr>
          </a:p>
        </p:txBody>
      </p:sp>
      <p:sp>
        <p:nvSpPr>
          <p:cNvPr id="11" name="Rectangle 10"/>
          <p:cNvSpPr/>
          <p:nvPr/>
        </p:nvSpPr>
        <p:spPr>
          <a:xfrm>
            <a:off x="5400631" y="595877"/>
            <a:ext cx="1771639"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الأصل </a:t>
            </a: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العرقية</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801" y="1062282"/>
            <a:ext cx="8262270" cy="5754551"/>
          </a:xfrm>
          <a:prstGeom prst="rect">
            <a:avLst/>
          </a:prstGeom>
        </p:spPr>
      </p:pic>
    </p:spTree>
    <p:extLst>
      <p:ext uri="{BB962C8B-B14F-4D97-AF65-F5344CB8AC3E}">
        <p14:creationId xmlns:p14="http://schemas.microsoft.com/office/powerpoint/2010/main" val="2799232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16718" y="596838"/>
            <a:ext cx="3695242" cy="522259"/>
          </a:xfrm>
          <a:prstGeom prst="rect">
            <a:avLst/>
          </a:prstGeom>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People with disabilities</a:t>
            </a:r>
          </a:p>
        </p:txBody>
      </p:sp>
      <p:sp>
        <p:nvSpPr>
          <p:cNvPr id="11" name="Rectangle 10"/>
          <p:cNvSpPr/>
          <p:nvPr/>
        </p:nvSpPr>
        <p:spPr>
          <a:xfrm>
            <a:off x="5400631" y="595877"/>
            <a:ext cx="2727029" cy="523220"/>
          </a:xfrm>
          <a:prstGeom prst="rect">
            <a:avLst/>
          </a:prstGeom>
        </p:spPr>
        <p:txBody>
          <a:bodyPr wrap="none">
            <a:spAutoFit/>
          </a:bodyPr>
          <a:lstStyle/>
          <a:p>
            <a:pPr>
              <a:spcAft>
                <a:spcPts val="400"/>
              </a:spcAft>
            </a:pPr>
            <a:r>
              <a:rPr lang="ar-EG" sz="2800" b="1" dirty="0">
                <a:latin typeface="Times New Roman" panose="02020603050405020304" pitchFamily="18" charset="0"/>
                <a:ea typeface="Calibri" panose="020F0502020204030204" pitchFamily="34" charset="0"/>
                <a:cs typeface="Times New Roman" panose="02020603050405020304" pitchFamily="18" charset="0"/>
              </a:rPr>
              <a:t>الأشخاص ذوو الإعاقة</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80" y="1175704"/>
            <a:ext cx="4267200" cy="2079608"/>
          </a:xfrm>
          <a:prstGeom prst="rect">
            <a:avLst/>
          </a:prstGeom>
        </p:spPr>
        <p:txBody>
          <a:bodyPr wrap="square">
            <a:spAutoFit/>
          </a:bodyPr>
          <a:lstStyle/>
          <a:p>
            <a:pPr marL="92075" marR="156845">
              <a:lnSpc>
                <a:spcPct val="106400"/>
              </a:lnSpc>
              <a:spcBef>
                <a:spcPts val="180"/>
              </a:spcBef>
            </a:pPr>
            <a:r>
              <a:rPr lang="en-US" sz="2000" b="1" spc="-35" dirty="0">
                <a:latin typeface="Times New Roman"/>
                <a:cs typeface="Times New Roman"/>
              </a:rPr>
              <a:t>Deaf and Hard-of-Hearing</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Tap someone who is deaf on the shoulder or wave your hand to get his or her attention.</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Write notes if you don’t sign (short sentences; common words).</a:t>
            </a:r>
          </a:p>
        </p:txBody>
      </p:sp>
      <p:sp>
        <p:nvSpPr>
          <p:cNvPr id="6" name="Rectangle 5"/>
          <p:cNvSpPr/>
          <p:nvPr/>
        </p:nvSpPr>
        <p:spPr>
          <a:xfrm>
            <a:off x="4651588" y="1268454"/>
            <a:ext cx="3464560" cy="1938992"/>
          </a:xfrm>
          <a:prstGeom prst="rect">
            <a:avLst/>
          </a:prstGeom>
        </p:spPr>
        <p:txBody>
          <a:bodyPr wrap="square">
            <a:spAutoFit/>
          </a:bodyPr>
          <a:lstStyle/>
          <a:p>
            <a:pPr algn="r" rtl="1"/>
            <a:r>
              <a:rPr lang="ar-EG" sz="2000" b="1" dirty="0"/>
              <a:t>الصم وضعاف </a:t>
            </a:r>
            <a:r>
              <a:rPr lang="ar-EG" sz="2000" b="1" dirty="0" smtClean="0"/>
              <a:t>السمع</a:t>
            </a:r>
          </a:p>
          <a:p>
            <a:pPr marL="342900" indent="-342900" algn="r" rtl="1">
              <a:buFont typeface="Arial" panose="020B0604020202020204" pitchFamily="34" charset="0"/>
              <a:buChar char="•"/>
            </a:pPr>
            <a:r>
              <a:rPr lang="ar-EG" sz="2000" dirty="0" smtClean="0"/>
              <a:t>المس </a:t>
            </a:r>
            <a:r>
              <a:rPr lang="ar-EG" sz="2000" dirty="0"/>
              <a:t>كتف شخص أصم أو حرك يدك لجذب انتباهه</a:t>
            </a:r>
            <a:r>
              <a:rPr lang="ar-EG" sz="2000" dirty="0" smtClean="0"/>
              <a:t>.</a:t>
            </a:r>
          </a:p>
          <a:p>
            <a:pPr marL="342900" indent="-342900" algn="r" rtl="1">
              <a:buFont typeface="Arial" panose="020B0604020202020204" pitchFamily="34" charset="0"/>
              <a:buChar char="•"/>
            </a:pPr>
            <a:r>
              <a:rPr lang="ar-EG" sz="2000" dirty="0" smtClean="0"/>
              <a:t>اكتب </a:t>
            </a:r>
            <a:r>
              <a:rPr lang="ar-EG" sz="2000" dirty="0"/>
              <a:t>ملاحظات إذا كنت لا تستخدم لغة الإشارة (جمل قصيرة؛ كلمات شائعة).</a:t>
            </a:r>
          </a:p>
        </p:txBody>
      </p:sp>
      <p:sp>
        <p:nvSpPr>
          <p:cNvPr id="8" name="Rectangle 7"/>
          <p:cNvSpPr/>
          <p:nvPr/>
        </p:nvSpPr>
        <p:spPr>
          <a:xfrm>
            <a:off x="248920" y="3471644"/>
            <a:ext cx="4033520" cy="2554545"/>
          </a:xfrm>
          <a:prstGeom prst="rect">
            <a:avLst/>
          </a:prstGeom>
        </p:spPr>
        <p:txBody>
          <a:bodyPr wrap="square">
            <a:spAutoFit/>
          </a:bodyPr>
          <a:lstStyle/>
          <a:p>
            <a:r>
              <a:rPr lang="en-US" sz="2000" b="1" dirty="0">
                <a:latin typeface="Times New Roman" panose="02020603050405020304" pitchFamily="18" charset="0"/>
                <a:cs typeface="Times New Roman" panose="02020603050405020304" pitchFamily="18" charset="0"/>
              </a:rPr>
              <a:t>Wheelchair Users/Mobility</a:t>
            </a:r>
          </a:p>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Position yourself at the same eye level by sitting down if engaged in a long conversation with someone who uses a chair.</a:t>
            </a:r>
          </a:p>
          <a:p>
            <a:pPr marL="342900" indent="-3429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Treat the chair as part of the user’s personal space; do not touch or lean on the chair.</a:t>
            </a:r>
          </a:p>
        </p:txBody>
      </p:sp>
      <p:sp>
        <p:nvSpPr>
          <p:cNvPr id="12" name="Rectangle 11"/>
          <p:cNvSpPr/>
          <p:nvPr/>
        </p:nvSpPr>
        <p:spPr>
          <a:xfrm>
            <a:off x="4651588" y="3311919"/>
            <a:ext cx="3521878" cy="2862322"/>
          </a:xfrm>
          <a:prstGeom prst="rect">
            <a:avLst/>
          </a:prstGeom>
        </p:spPr>
        <p:txBody>
          <a:bodyPr wrap="square">
            <a:spAutoFit/>
          </a:bodyPr>
          <a:lstStyle/>
          <a:p>
            <a:pPr algn="r" rtl="1"/>
            <a:r>
              <a:rPr lang="en-US" sz="2000" b="1" dirty="0" err="1">
                <a:latin typeface="Times New Roman" panose="02020603050405020304" pitchFamily="18" charset="0"/>
                <a:cs typeface="Times New Roman" panose="02020603050405020304" pitchFamily="18" charset="0"/>
              </a:rPr>
              <a:t>مستخدمو</a:t>
            </a:r>
            <a:r>
              <a:rPr lang="en-US" sz="2000" b="1" dirty="0">
                <a:latin typeface="Times New Roman" panose="02020603050405020304" pitchFamily="18" charset="0"/>
                <a:cs typeface="Times New Roman" panose="02020603050405020304" pitchFamily="18" charset="0"/>
              </a:rPr>
              <a:t> </a:t>
            </a:r>
            <a:r>
              <a:rPr lang="en-US" sz="2000" b="1" dirty="0" err="1">
                <a:latin typeface="Times New Roman" panose="02020603050405020304" pitchFamily="18" charset="0"/>
                <a:cs typeface="Times New Roman" panose="02020603050405020304" pitchFamily="18" charset="0"/>
              </a:rPr>
              <a:t>الكراسي</a:t>
            </a:r>
            <a:r>
              <a:rPr lang="en-US" sz="2000" b="1" dirty="0">
                <a:latin typeface="Times New Roman" panose="02020603050405020304" pitchFamily="18" charset="0"/>
                <a:cs typeface="Times New Roman" panose="02020603050405020304" pitchFamily="18" charset="0"/>
              </a:rPr>
              <a:t> </a:t>
            </a:r>
            <a:r>
              <a:rPr lang="en-US" sz="2000" b="1" dirty="0" err="1">
                <a:latin typeface="Times New Roman" panose="02020603050405020304" pitchFamily="18" charset="0"/>
                <a:cs typeface="Times New Roman" panose="02020603050405020304" pitchFamily="18" charset="0"/>
              </a:rPr>
              <a:t>المتحركة</a:t>
            </a:r>
            <a:r>
              <a:rPr lang="en-US" sz="2000" b="1" dirty="0">
                <a:latin typeface="Times New Roman" panose="02020603050405020304" pitchFamily="18" charset="0"/>
                <a:cs typeface="Times New Roman" panose="02020603050405020304" pitchFamily="18" charset="0"/>
              </a:rPr>
              <a:t>/</a:t>
            </a:r>
            <a:r>
              <a:rPr lang="en-US" sz="2000" b="1" dirty="0" err="1">
                <a:latin typeface="Times New Roman" panose="02020603050405020304" pitchFamily="18" charset="0"/>
                <a:cs typeface="Times New Roman" panose="02020603050405020304" pitchFamily="18" charset="0"/>
              </a:rPr>
              <a:t>الأشخاص</a:t>
            </a:r>
            <a:r>
              <a:rPr lang="en-US" sz="2000" b="1" dirty="0">
                <a:latin typeface="Times New Roman" panose="02020603050405020304" pitchFamily="18" charset="0"/>
                <a:cs typeface="Times New Roman" panose="02020603050405020304" pitchFamily="18" charset="0"/>
              </a:rPr>
              <a:t> </a:t>
            </a:r>
            <a:r>
              <a:rPr lang="en-US" sz="2000" b="1" dirty="0" err="1">
                <a:latin typeface="Times New Roman" panose="02020603050405020304" pitchFamily="18" charset="0"/>
                <a:cs typeface="Times New Roman" panose="02020603050405020304" pitchFamily="18" charset="0"/>
              </a:rPr>
              <a:t>الذين</a:t>
            </a:r>
            <a:r>
              <a:rPr lang="en-US" sz="2000" b="1" dirty="0">
                <a:latin typeface="Times New Roman" panose="02020603050405020304" pitchFamily="18" charset="0"/>
                <a:cs typeface="Times New Roman" panose="02020603050405020304" pitchFamily="18" charset="0"/>
              </a:rPr>
              <a:t> </a:t>
            </a:r>
            <a:r>
              <a:rPr lang="en-US" sz="2000" b="1" dirty="0" err="1">
                <a:latin typeface="Times New Roman" panose="02020603050405020304" pitchFamily="18" charset="0"/>
                <a:cs typeface="Times New Roman" panose="02020603050405020304" pitchFamily="18" charset="0"/>
              </a:rPr>
              <a:t>يعانون</a:t>
            </a:r>
            <a:r>
              <a:rPr lang="en-US" sz="2000" b="1" dirty="0">
                <a:latin typeface="Times New Roman" panose="02020603050405020304" pitchFamily="18" charset="0"/>
                <a:cs typeface="Times New Roman" panose="02020603050405020304" pitchFamily="18" charset="0"/>
              </a:rPr>
              <a:t> </a:t>
            </a:r>
            <a:r>
              <a:rPr lang="en-US" sz="2000" b="1" dirty="0" err="1">
                <a:latin typeface="Times New Roman" panose="02020603050405020304" pitchFamily="18" charset="0"/>
                <a:cs typeface="Times New Roman" panose="02020603050405020304" pitchFamily="18" charset="0"/>
              </a:rPr>
              <a:t>من</a:t>
            </a:r>
            <a:r>
              <a:rPr lang="en-US" sz="2000" b="1" dirty="0">
                <a:latin typeface="Times New Roman" panose="02020603050405020304" pitchFamily="18" charset="0"/>
                <a:cs typeface="Times New Roman" panose="02020603050405020304" pitchFamily="18" charset="0"/>
              </a:rPr>
              <a:t> </a:t>
            </a:r>
            <a:r>
              <a:rPr lang="en-US" sz="2000" b="1" dirty="0" err="1">
                <a:latin typeface="Times New Roman" panose="02020603050405020304" pitchFamily="18" charset="0"/>
                <a:cs typeface="Times New Roman" panose="02020603050405020304" pitchFamily="18" charset="0"/>
              </a:rPr>
              <a:t>صعوبات</a:t>
            </a:r>
            <a:r>
              <a:rPr lang="en-US" sz="2000" b="1" dirty="0">
                <a:latin typeface="Times New Roman" panose="02020603050405020304" pitchFamily="18" charset="0"/>
                <a:cs typeface="Times New Roman" panose="02020603050405020304" pitchFamily="18" charset="0"/>
              </a:rPr>
              <a:t> </a:t>
            </a:r>
            <a:r>
              <a:rPr lang="en-US" sz="2000" b="1" dirty="0" err="1">
                <a:latin typeface="Times New Roman" panose="02020603050405020304" pitchFamily="18" charset="0"/>
                <a:cs typeface="Times New Roman" panose="02020603050405020304" pitchFamily="18" charset="0"/>
              </a:rPr>
              <a:t>في</a:t>
            </a:r>
            <a:r>
              <a:rPr lang="en-US" sz="2000" b="1" dirty="0">
                <a:latin typeface="Times New Roman" panose="02020603050405020304" pitchFamily="18" charset="0"/>
                <a:cs typeface="Times New Roman" panose="02020603050405020304" pitchFamily="18" charset="0"/>
              </a:rPr>
              <a:t> </a:t>
            </a:r>
            <a:r>
              <a:rPr lang="en-US" sz="2000" b="1" dirty="0" err="1">
                <a:latin typeface="Times New Roman" panose="02020603050405020304" pitchFamily="18" charset="0"/>
                <a:cs typeface="Times New Roman" panose="02020603050405020304" pitchFamily="18" charset="0"/>
              </a:rPr>
              <a:t>الحركة</a:t>
            </a:r>
            <a:endParaRPr lang="en-US" sz="2000" b="1" dirty="0">
              <a:latin typeface="Times New Roman" panose="02020603050405020304" pitchFamily="18" charset="0"/>
              <a:cs typeface="Times New Roman" panose="02020603050405020304" pitchFamily="18" charset="0"/>
            </a:endParaRPr>
          </a:p>
          <a:p>
            <a:pPr marL="342900" indent="-342900" algn="r" rtl="1">
              <a:buFont typeface="Arial" panose="020B0604020202020204" pitchFamily="34" charset="0"/>
              <a:buChar char="•"/>
            </a:pPr>
            <a:r>
              <a:rPr lang="en-US" sz="2000" dirty="0" err="1">
                <a:latin typeface="Times New Roman" panose="02020603050405020304" pitchFamily="18" charset="0"/>
                <a:cs typeface="Times New Roman" panose="02020603050405020304" pitchFamily="18" charset="0"/>
              </a:rPr>
              <a:t>ضع</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نفسك</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على</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نفس</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مستوى</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العين</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من</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خلال</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الجلوس</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إذا</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كنت</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منخرطًا</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في</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محادثة</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طويلة</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مع</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شخص</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يستخدم</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الكرسي</a:t>
            </a:r>
            <a:r>
              <a:rPr lang="en-US" sz="2000" dirty="0">
                <a:latin typeface="Times New Roman" panose="02020603050405020304" pitchFamily="18" charset="0"/>
                <a:cs typeface="Times New Roman" panose="02020603050405020304" pitchFamily="18" charset="0"/>
              </a:rPr>
              <a:t>.</a:t>
            </a:r>
          </a:p>
          <a:p>
            <a:pPr marL="342900" indent="-342900" algn="r" rtl="1">
              <a:buFont typeface="Arial" panose="020B0604020202020204" pitchFamily="34" charset="0"/>
              <a:buChar char="•"/>
            </a:pPr>
            <a:r>
              <a:rPr lang="en-US" sz="2000" dirty="0" err="1">
                <a:latin typeface="Times New Roman" panose="02020603050405020304" pitchFamily="18" charset="0"/>
                <a:cs typeface="Times New Roman" panose="02020603050405020304" pitchFamily="18" charset="0"/>
              </a:rPr>
              <a:t>تعامل</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مع</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الكرسي</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باعتباره</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جزءًا</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من</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المساحة</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الشخصية</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للمستخدم</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لا</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تلمس</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الكرسي</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أو</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تتكئ</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عليه</a:t>
            </a:r>
            <a:r>
              <a:rPr lang="en-US" sz="20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3883781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16718" y="596838"/>
            <a:ext cx="3695242" cy="522259"/>
          </a:xfrm>
          <a:prstGeom prst="rect">
            <a:avLst/>
          </a:prstGeom>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People with disabilities</a:t>
            </a:r>
          </a:p>
        </p:txBody>
      </p:sp>
      <p:sp>
        <p:nvSpPr>
          <p:cNvPr id="11" name="Rectangle 10"/>
          <p:cNvSpPr/>
          <p:nvPr/>
        </p:nvSpPr>
        <p:spPr>
          <a:xfrm>
            <a:off x="5400631" y="595877"/>
            <a:ext cx="2727029" cy="523220"/>
          </a:xfrm>
          <a:prstGeom prst="rect">
            <a:avLst/>
          </a:prstGeom>
        </p:spPr>
        <p:txBody>
          <a:bodyPr wrap="none">
            <a:spAutoFit/>
          </a:bodyPr>
          <a:lstStyle/>
          <a:p>
            <a:pPr>
              <a:spcAft>
                <a:spcPts val="400"/>
              </a:spcAft>
            </a:pPr>
            <a:r>
              <a:rPr lang="ar-EG" sz="2800" b="1" dirty="0">
                <a:latin typeface="Times New Roman" panose="02020603050405020304" pitchFamily="18" charset="0"/>
                <a:ea typeface="Calibri" panose="020F0502020204030204" pitchFamily="34" charset="0"/>
                <a:cs typeface="Times New Roman" panose="02020603050405020304" pitchFamily="18" charset="0"/>
              </a:rPr>
              <a:t>الأشخاص ذوو الإعاقة</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80" y="1175704"/>
            <a:ext cx="4267200" cy="3435877"/>
          </a:xfrm>
          <a:prstGeom prst="rect">
            <a:avLst/>
          </a:prstGeom>
        </p:spPr>
        <p:txBody>
          <a:bodyPr wrap="square">
            <a:spAutoFit/>
          </a:bodyPr>
          <a:lstStyle/>
          <a:p>
            <a:pPr marL="92075" marR="156845">
              <a:lnSpc>
                <a:spcPct val="106400"/>
              </a:lnSpc>
              <a:spcBef>
                <a:spcPts val="180"/>
              </a:spcBef>
            </a:pPr>
            <a:r>
              <a:rPr lang="en-US" sz="2000" b="1" spc="-35" dirty="0">
                <a:latin typeface="Times New Roman"/>
                <a:cs typeface="Times New Roman"/>
              </a:rPr>
              <a:t>Chronic or Acute Health</a:t>
            </a:r>
          </a:p>
          <a:p>
            <a:pPr marL="92075" marR="156845">
              <a:lnSpc>
                <a:spcPct val="106400"/>
              </a:lnSpc>
              <a:spcBef>
                <a:spcPts val="180"/>
              </a:spcBef>
            </a:pPr>
            <a:r>
              <a:rPr lang="en-US" sz="2000" i="1" spc="-35" dirty="0">
                <a:latin typeface="Times New Roman"/>
                <a:cs typeface="Times New Roman"/>
              </a:rPr>
              <a:t>Examples: Cancer, Asthma, Emphysema, Diabetes, HIV/AIDS, Sickle Cell</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Understand that each person has unique set of symptoms and treatments.</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Do not treat the person as if they are contagious.</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2554545"/>
          </a:xfrm>
          <a:prstGeom prst="rect">
            <a:avLst/>
          </a:prstGeom>
        </p:spPr>
        <p:txBody>
          <a:bodyPr wrap="square">
            <a:spAutoFit/>
          </a:bodyPr>
          <a:lstStyle/>
          <a:p>
            <a:pPr algn="r" rtl="1"/>
            <a:r>
              <a:rPr lang="ar-EG" sz="2000" b="1" dirty="0"/>
              <a:t>الأمراض المزمنة أو الحادة</a:t>
            </a:r>
          </a:p>
          <a:p>
            <a:pPr algn="r" rtl="1"/>
            <a:r>
              <a:rPr lang="ar-EG" sz="2000" i="1" dirty="0"/>
              <a:t>أمثلة: السرطان، الربو، انتفاخ الرئة، السكري، فيروس نقص المناعة البشرية/الإيدز، فقر الدم </a:t>
            </a:r>
            <a:r>
              <a:rPr lang="ar-EG" sz="2000" i="1" dirty="0" smtClean="0"/>
              <a:t>المنجلي</a:t>
            </a:r>
            <a:endParaRPr lang="en-US" sz="2000" i="1" dirty="0" smtClean="0"/>
          </a:p>
          <a:p>
            <a:pPr marL="342900" indent="-342900" algn="r" rtl="1">
              <a:buFont typeface="Arial" panose="020B0604020202020204" pitchFamily="34" charset="0"/>
              <a:buChar char="•"/>
            </a:pPr>
            <a:endParaRPr lang="ar-EG" sz="2000" dirty="0"/>
          </a:p>
          <a:p>
            <a:pPr marL="342900" indent="-342900" algn="r" rtl="1">
              <a:buFont typeface="Arial" panose="020B0604020202020204" pitchFamily="34" charset="0"/>
              <a:buChar char="•"/>
            </a:pPr>
            <a:r>
              <a:rPr lang="ar-EG" sz="2000" dirty="0"/>
              <a:t>فهم أن كل شخص لديه مجموعة فريدة من الأعراض والعلاجات.</a:t>
            </a:r>
          </a:p>
          <a:p>
            <a:pPr marL="342900" indent="-342900" algn="r" rtl="1">
              <a:buFont typeface="Arial" panose="020B0604020202020204" pitchFamily="34" charset="0"/>
              <a:buChar char="•"/>
            </a:pPr>
            <a:r>
              <a:rPr lang="ar-EG" sz="2000" dirty="0"/>
              <a:t>لا تعامل الشخص كما لو كان معديًا.</a:t>
            </a:r>
          </a:p>
        </p:txBody>
      </p:sp>
    </p:spTree>
    <p:extLst>
      <p:ext uri="{BB962C8B-B14F-4D97-AF65-F5344CB8AC3E}">
        <p14:creationId xmlns:p14="http://schemas.microsoft.com/office/powerpoint/2010/main" val="2033108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16718" y="596838"/>
            <a:ext cx="4014176" cy="522259"/>
          </a:xfrm>
          <a:prstGeom prst="rect">
            <a:avLst/>
          </a:prstGeom>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Generational Differences</a:t>
            </a:r>
          </a:p>
        </p:txBody>
      </p:sp>
      <p:sp>
        <p:nvSpPr>
          <p:cNvPr id="11" name="Rectangle 10"/>
          <p:cNvSpPr/>
          <p:nvPr/>
        </p:nvSpPr>
        <p:spPr>
          <a:xfrm>
            <a:off x="5400631" y="595877"/>
            <a:ext cx="2727029" cy="523220"/>
          </a:xfrm>
          <a:prstGeom prst="rect">
            <a:avLst/>
          </a:prstGeom>
        </p:spPr>
        <p:txBody>
          <a:bodyPr wrap="none">
            <a:spAutoFit/>
          </a:bodyPr>
          <a:lstStyle/>
          <a:p>
            <a:pPr>
              <a:spcAft>
                <a:spcPts val="400"/>
              </a:spcAft>
            </a:pPr>
            <a:r>
              <a:rPr lang="ar-EG" sz="2800" b="1" dirty="0">
                <a:latin typeface="Times New Roman" panose="02020603050405020304" pitchFamily="18" charset="0"/>
                <a:ea typeface="Calibri" panose="020F0502020204030204" pitchFamily="34" charset="0"/>
                <a:cs typeface="Times New Roman" panose="02020603050405020304" pitchFamily="18" charset="0"/>
              </a:rPr>
              <a:t>الاختلافات بين الأجيال</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80" y="1175704"/>
            <a:ext cx="4267200" cy="5393336"/>
          </a:xfrm>
          <a:prstGeom prst="rect">
            <a:avLst/>
          </a:prstGeom>
        </p:spPr>
        <p:txBody>
          <a:bodyPr wrap="square">
            <a:spAutoFit/>
          </a:bodyPr>
          <a:lstStyle/>
          <a:p>
            <a:pPr marL="92075" marR="156845">
              <a:lnSpc>
                <a:spcPct val="106400"/>
              </a:lnSpc>
              <a:spcBef>
                <a:spcPts val="180"/>
              </a:spcBef>
            </a:pPr>
            <a:r>
              <a:rPr lang="en-US" sz="2000" b="1" spc="-35" dirty="0">
                <a:latin typeface="Times New Roman"/>
                <a:cs typeface="Times New Roman"/>
              </a:rPr>
              <a:t>Communicating to a Traditionalist (born 1922-1945</a:t>
            </a:r>
            <a:r>
              <a:rPr lang="en-US" sz="2000" b="1" spc="-35" dirty="0" smtClean="0">
                <a:latin typeface="Times New Roman"/>
                <a:cs typeface="Times New Roman"/>
              </a:rPr>
              <a:t>)</a:t>
            </a:r>
            <a:endParaRPr lang="ar-EG" sz="2000" b="1" spc="-35" dirty="0" smtClean="0">
              <a:latin typeface="Times New Roman"/>
              <a:cs typeface="Times New Roman"/>
            </a:endParaRPr>
          </a:p>
          <a:p>
            <a:pPr marL="92075" marR="156845">
              <a:lnSpc>
                <a:spcPct val="106400"/>
              </a:lnSpc>
              <a:spcBef>
                <a:spcPts val="180"/>
              </a:spcBef>
            </a:pPr>
            <a:endParaRPr lang="ar-EG" sz="2000" b="1" spc="-35" dirty="0">
              <a:latin typeface="Times New Roman"/>
              <a:cs typeface="Times New Roman"/>
            </a:endParaRPr>
          </a:p>
          <a:p>
            <a:pPr marL="92075" marR="156845">
              <a:lnSpc>
                <a:spcPct val="106400"/>
              </a:lnSpc>
              <a:spcBef>
                <a:spcPts val="180"/>
              </a:spcBef>
            </a:pPr>
            <a:r>
              <a:rPr lang="en-US" sz="2000" spc="-35" dirty="0">
                <a:latin typeface="Times New Roman"/>
                <a:cs typeface="Times New Roman"/>
              </a:rPr>
              <a:t>They’re very directive and prefer to be communicated to formally and through the written word (think…memos). They take satisfaction in doing a job well, so make sure that you share with them how much you respect their experience. When it comes to providing feedback, no news is good news, so only approach them with something that is paramount to their performance.</a:t>
            </a:r>
          </a:p>
          <a:p>
            <a:pPr marL="92075" marR="156845">
              <a:lnSpc>
                <a:spcPct val="106400"/>
              </a:lnSpc>
              <a:spcBef>
                <a:spcPts val="180"/>
              </a:spcBef>
            </a:pPr>
            <a:endParaRPr lang="en-US" sz="2000" spc="-35" dirty="0" smtClean="0">
              <a:latin typeface="Times New Roman"/>
              <a:cs typeface="Times New Roman"/>
            </a:endParaRP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4093428"/>
          </a:xfrm>
          <a:prstGeom prst="rect">
            <a:avLst/>
          </a:prstGeom>
        </p:spPr>
        <p:txBody>
          <a:bodyPr wrap="square">
            <a:spAutoFit/>
          </a:bodyPr>
          <a:lstStyle/>
          <a:p>
            <a:pPr algn="r" rtl="1"/>
            <a:r>
              <a:rPr lang="ar-EG" sz="2000" b="1" dirty="0"/>
              <a:t>التواصل مع </a:t>
            </a:r>
            <a:r>
              <a:rPr lang="ar-EG" sz="2000" b="1" dirty="0" smtClean="0"/>
              <a:t>جيل التقليديين (من </a:t>
            </a:r>
            <a:r>
              <a:rPr lang="ar-EG" sz="2000" b="1" dirty="0"/>
              <a:t>مواليد 1922-1945</a:t>
            </a:r>
            <a:r>
              <a:rPr lang="ar-EG" sz="2000" b="1" dirty="0" smtClean="0"/>
              <a:t>)</a:t>
            </a:r>
          </a:p>
          <a:p>
            <a:pPr algn="r" rtl="1"/>
            <a:endParaRPr lang="ar-EG" sz="2000" b="1" dirty="0"/>
          </a:p>
          <a:p>
            <a:pPr algn="r" rtl="1"/>
            <a:r>
              <a:rPr lang="ar-EG" sz="2000" dirty="0"/>
              <a:t>إنهم موجهون للغاية ويفضلون التواصل معهم بشكل رسمي ومن خلال الكتابة (مثل المذكرات). إنهم يشعرون بالرضا عن أداء عملهم بشكل جيد، لذا تأكد من مشاركتك لهم مدى احترامك لتجربتهم. عندما يتعلق الأمر بتقديم الملاحظات، فإن عدم وجود أخبار جيدة يعني عدم وجود أخبار جيدة، لذا تعامل معهم فقط بشيء مهم للغاية لأدائهم.</a:t>
            </a:r>
            <a:endParaRPr lang="en-US" sz="2000" dirty="0" smtClean="0"/>
          </a:p>
          <a:p>
            <a:pPr algn="r" rtl="1"/>
            <a:endParaRPr lang="ar-EG" sz="2000" dirty="0"/>
          </a:p>
        </p:txBody>
      </p:sp>
    </p:spTree>
    <p:extLst>
      <p:ext uri="{BB962C8B-B14F-4D97-AF65-F5344CB8AC3E}">
        <p14:creationId xmlns:p14="http://schemas.microsoft.com/office/powerpoint/2010/main" val="1662063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16718" y="596838"/>
            <a:ext cx="4014176" cy="522259"/>
          </a:xfrm>
          <a:prstGeom prst="rect">
            <a:avLst/>
          </a:prstGeom>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Generational Differences</a:t>
            </a:r>
          </a:p>
        </p:txBody>
      </p:sp>
      <p:sp>
        <p:nvSpPr>
          <p:cNvPr id="11" name="Rectangle 10"/>
          <p:cNvSpPr/>
          <p:nvPr/>
        </p:nvSpPr>
        <p:spPr>
          <a:xfrm>
            <a:off x="5400631" y="595877"/>
            <a:ext cx="2727029" cy="523220"/>
          </a:xfrm>
          <a:prstGeom prst="rect">
            <a:avLst/>
          </a:prstGeom>
        </p:spPr>
        <p:txBody>
          <a:bodyPr wrap="none">
            <a:spAutoFit/>
          </a:bodyPr>
          <a:lstStyle/>
          <a:p>
            <a:pPr>
              <a:spcAft>
                <a:spcPts val="400"/>
              </a:spcAft>
            </a:pPr>
            <a:r>
              <a:rPr lang="ar-EG" sz="2800" b="1" dirty="0">
                <a:latin typeface="Times New Roman" panose="02020603050405020304" pitchFamily="18" charset="0"/>
                <a:ea typeface="Calibri" panose="020F0502020204030204" pitchFamily="34" charset="0"/>
                <a:cs typeface="Times New Roman" panose="02020603050405020304" pitchFamily="18" charset="0"/>
              </a:rPr>
              <a:t>الاختلافات بين الأجيال</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80" y="1175704"/>
            <a:ext cx="4267200" cy="4725396"/>
          </a:xfrm>
          <a:prstGeom prst="rect">
            <a:avLst/>
          </a:prstGeom>
        </p:spPr>
        <p:txBody>
          <a:bodyPr wrap="square">
            <a:spAutoFit/>
          </a:bodyPr>
          <a:lstStyle/>
          <a:p>
            <a:r>
              <a:rPr lang="en-US" sz="2000" b="1" i="1" dirty="0">
                <a:latin typeface="Times New Roman" panose="02020603050405020304" pitchFamily="18" charset="0"/>
                <a:cs typeface="Times New Roman" panose="02020603050405020304" pitchFamily="18" charset="0"/>
              </a:rPr>
              <a:t>Communicating to a Baby Boomer </a:t>
            </a:r>
            <a:r>
              <a:rPr lang="en-US" sz="2000" b="1" dirty="0">
                <a:latin typeface="Times New Roman" panose="02020603050405020304" pitchFamily="18" charset="0"/>
                <a:cs typeface="Times New Roman" panose="02020603050405020304" pitchFamily="18" charset="0"/>
              </a:rPr>
              <a:t>(1946-1964)</a:t>
            </a:r>
            <a:endParaRPr lang="en-US" sz="2000" b="1" i="1" dirty="0">
              <a:latin typeface="Times New Roman" panose="02020603050405020304" pitchFamily="18" charset="0"/>
              <a:cs typeface="Times New Roman" panose="02020603050405020304" pitchFamily="18" charset="0"/>
            </a:endParaRPr>
          </a:p>
          <a:p>
            <a:pPr marL="92075" marR="156845">
              <a:lnSpc>
                <a:spcPct val="106400"/>
              </a:lnSpc>
              <a:spcBef>
                <a:spcPts val="180"/>
              </a:spcBef>
            </a:pPr>
            <a:endParaRPr lang="ar-EG" sz="2000" b="1" spc="-35" dirty="0">
              <a:latin typeface="Times New Roman"/>
              <a:cs typeface="Times New Roman"/>
            </a:endParaRPr>
          </a:p>
          <a:p>
            <a:pPr marL="92075" marR="156845">
              <a:lnSpc>
                <a:spcPct val="106400"/>
              </a:lnSpc>
              <a:spcBef>
                <a:spcPts val="180"/>
              </a:spcBef>
            </a:pPr>
            <a:r>
              <a:rPr lang="en-US" sz="2000" spc="-35" dirty="0">
                <a:latin typeface="Times New Roman"/>
                <a:cs typeface="Times New Roman"/>
              </a:rPr>
              <a:t>Baby boomers are known to be workaholics, desire high quality in their products and services, and aren’t afraid to question authority. They want to be collegial leaders, so working with them, as a team member is relevant and valuable. Communicate in person, but try to avoid meetings, one-to-one will be the best method</a:t>
            </a:r>
          </a:p>
          <a:p>
            <a:pPr marL="92075" marR="156845">
              <a:lnSpc>
                <a:spcPct val="106400"/>
              </a:lnSpc>
              <a:spcBef>
                <a:spcPts val="180"/>
              </a:spcBef>
            </a:pPr>
            <a:endParaRPr lang="en-US" sz="2000" spc="-35" dirty="0" smtClean="0">
              <a:latin typeface="Times New Roman"/>
              <a:cs typeface="Times New Roman"/>
            </a:endParaRP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3785652"/>
          </a:xfrm>
          <a:prstGeom prst="rect">
            <a:avLst/>
          </a:prstGeom>
        </p:spPr>
        <p:txBody>
          <a:bodyPr wrap="square">
            <a:spAutoFit/>
          </a:bodyPr>
          <a:lstStyle/>
          <a:p>
            <a:pPr algn="r" rtl="1"/>
            <a:r>
              <a:rPr lang="ar-EG" sz="2000" b="1" dirty="0"/>
              <a:t>التواصل مع </a:t>
            </a:r>
            <a:r>
              <a:rPr lang="ar-EG" sz="2000" b="1" dirty="0" smtClean="0"/>
              <a:t>جيل </a:t>
            </a:r>
            <a:r>
              <a:rPr lang="en-US" sz="2000" b="1" dirty="0" smtClean="0"/>
              <a:t>baby boomers</a:t>
            </a:r>
            <a:r>
              <a:rPr lang="ar-EG" sz="2000" b="1" dirty="0"/>
              <a:t> (1946-1964</a:t>
            </a:r>
            <a:r>
              <a:rPr lang="ar-EG" sz="2000" b="1" dirty="0" smtClean="0"/>
              <a:t>)</a:t>
            </a:r>
            <a:endParaRPr lang="en-US" sz="2000" b="1" dirty="0" smtClean="0"/>
          </a:p>
          <a:p>
            <a:pPr algn="r" rtl="1"/>
            <a:endParaRPr lang="ar-EG" sz="2000" b="1" dirty="0"/>
          </a:p>
          <a:p>
            <a:pPr algn="r" rtl="1"/>
            <a:r>
              <a:rPr lang="ar-EG" sz="2000" dirty="0"/>
              <a:t>من المعروف أن أبناء جيل طفرة المواليد مدمنون على العمل، ويرغبون في الحصول على جودة عالية في منتجاتهم وخدماتهم، ولا يخشون التشكيك في السلطة. إنهم يريدون أن يكونوا قادةً زملاء، لذا فإن العمل معهم كعضو في الفريق أمر مهم وقيم. تواصل شخصيًا، ولكن حاول تجنب الاجتماعات، فالتواصل الفردي هو أفضل طريقة</a:t>
            </a:r>
          </a:p>
        </p:txBody>
      </p:sp>
    </p:spTree>
    <p:extLst>
      <p:ext uri="{BB962C8B-B14F-4D97-AF65-F5344CB8AC3E}">
        <p14:creationId xmlns:p14="http://schemas.microsoft.com/office/powerpoint/2010/main" val="3522307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16718" y="596838"/>
            <a:ext cx="4014176" cy="522259"/>
          </a:xfrm>
          <a:prstGeom prst="rect">
            <a:avLst/>
          </a:prstGeom>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Generational Differences</a:t>
            </a:r>
          </a:p>
        </p:txBody>
      </p:sp>
      <p:sp>
        <p:nvSpPr>
          <p:cNvPr id="11" name="Rectangle 10"/>
          <p:cNvSpPr/>
          <p:nvPr/>
        </p:nvSpPr>
        <p:spPr>
          <a:xfrm>
            <a:off x="5400631" y="595877"/>
            <a:ext cx="2727029" cy="523220"/>
          </a:xfrm>
          <a:prstGeom prst="rect">
            <a:avLst/>
          </a:prstGeom>
        </p:spPr>
        <p:txBody>
          <a:bodyPr wrap="none">
            <a:spAutoFit/>
          </a:bodyPr>
          <a:lstStyle/>
          <a:p>
            <a:pPr>
              <a:spcAft>
                <a:spcPts val="400"/>
              </a:spcAft>
            </a:pPr>
            <a:r>
              <a:rPr lang="ar-EG" sz="2800" b="1" dirty="0">
                <a:latin typeface="Times New Roman" panose="02020603050405020304" pitchFamily="18" charset="0"/>
                <a:ea typeface="Calibri" panose="020F0502020204030204" pitchFamily="34" charset="0"/>
                <a:cs typeface="Times New Roman" panose="02020603050405020304" pitchFamily="18" charset="0"/>
              </a:rPr>
              <a:t>الاختلافات بين الأجيال</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80" y="1175704"/>
            <a:ext cx="4267200" cy="4725396"/>
          </a:xfrm>
          <a:prstGeom prst="rect">
            <a:avLst/>
          </a:prstGeom>
        </p:spPr>
        <p:txBody>
          <a:bodyPr wrap="square">
            <a:spAutoFit/>
          </a:bodyPr>
          <a:lstStyle/>
          <a:p>
            <a:r>
              <a:rPr lang="en-US" sz="2000" b="1" i="1" dirty="0">
                <a:latin typeface="Times New Roman" panose="02020603050405020304" pitchFamily="18" charset="0"/>
                <a:cs typeface="Times New Roman" panose="02020603050405020304" pitchFamily="18" charset="0"/>
              </a:rPr>
              <a:t>Communicating to Generation X </a:t>
            </a:r>
            <a:r>
              <a:rPr lang="en-US" sz="2000" b="1" dirty="0">
                <a:latin typeface="Times New Roman" panose="02020603050405020304" pitchFamily="18" charset="0"/>
                <a:cs typeface="Times New Roman" panose="02020603050405020304" pitchFamily="18" charset="0"/>
              </a:rPr>
              <a:t>(1965-1980)</a:t>
            </a:r>
            <a:endParaRPr lang="en-US" sz="2000" b="1" i="1" dirty="0">
              <a:latin typeface="Times New Roman" panose="02020603050405020304" pitchFamily="18" charset="0"/>
              <a:cs typeface="Times New Roman" panose="02020603050405020304" pitchFamily="18" charset="0"/>
            </a:endParaRPr>
          </a:p>
          <a:p>
            <a:pPr marL="92075" marR="156845">
              <a:lnSpc>
                <a:spcPct val="106400"/>
              </a:lnSpc>
              <a:spcBef>
                <a:spcPts val="180"/>
              </a:spcBef>
            </a:pPr>
            <a:endParaRPr lang="ar-EG" sz="2000" b="1" spc="-35" dirty="0">
              <a:latin typeface="Times New Roman"/>
              <a:cs typeface="Times New Roman"/>
            </a:endParaRPr>
          </a:p>
          <a:p>
            <a:pPr marL="92075" marR="156845">
              <a:lnSpc>
                <a:spcPct val="106400"/>
              </a:lnSpc>
              <a:spcBef>
                <a:spcPts val="180"/>
              </a:spcBef>
            </a:pPr>
            <a:r>
              <a:rPr lang="en-US" sz="2000" spc="-35" dirty="0">
                <a:latin typeface="Times New Roman"/>
                <a:cs typeface="Times New Roman"/>
              </a:rPr>
              <a:t>Having a conversation immediately after an event is more relevant than waiting too long. They like hearing feedback, so give it freely, but also remember that autonomy is important to them, so inspect what you expect. To fire up small talk, feel free to talk about both personal and professional lives.</a:t>
            </a:r>
          </a:p>
          <a:p>
            <a:pPr marL="92075" marR="156845">
              <a:lnSpc>
                <a:spcPct val="106400"/>
              </a:lnSpc>
              <a:spcBef>
                <a:spcPts val="180"/>
              </a:spcBef>
            </a:pPr>
            <a:endParaRPr lang="en-US" sz="2000" spc="-35" dirty="0" smtClean="0">
              <a:latin typeface="Times New Roman"/>
              <a:cs typeface="Times New Roman"/>
            </a:endParaRP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3170099"/>
          </a:xfrm>
          <a:prstGeom prst="rect">
            <a:avLst/>
          </a:prstGeom>
        </p:spPr>
        <p:txBody>
          <a:bodyPr wrap="square">
            <a:spAutoFit/>
          </a:bodyPr>
          <a:lstStyle/>
          <a:p>
            <a:pPr algn="r" rtl="1"/>
            <a:r>
              <a:rPr lang="ar-EG" sz="2000" b="1" dirty="0"/>
              <a:t>التواصل مع </a:t>
            </a:r>
            <a:r>
              <a:rPr lang="ar-EG" sz="2000" b="1" dirty="0" smtClean="0"/>
              <a:t>جيل </a:t>
            </a:r>
            <a:r>
              <a:rPr lang="en-US" sz="2000" b="1" dirty="0" smtClean="0"/>
              <a:t>x</a:t>
            </a:r>
            <a:r>
              <a:rPr lang="ar-EG" sz="2000" b="1" dirty="0" smtClean="0"/>
              <a:t> </a:t>
            </a:r>
            <a:r>
              <a:rPr lang="en-US" sz="2000" b="1" dirty="0">
                <a:latin typeface="Times New Roman" panose="02020603050405020304" pitchFamily="18" charset="0"/>
                <a:cs typeface="Times New Roman" panose="02020603050405020304" pitchFamily="18" charset="0"/>
              </a:rPr>
              <a:t>(1965-1980)</a:t>
            </a:r>
            <a:endParaRPr lang="en-US" sz="2000" b="1" i="1" dirty="0">
              <a:latin typeface="Times New Roman" panose="02020603050405020304" pitchFamily="18" charset="0"/>
              <a:cs typeface="Times New Roman" panose="02020603050405020304" pitchFamily="18" charset="0"/>
            </a:endParaRPr>
          </a:p>
          <a:p>
            <a:pPr algn="r" rtl="1"/>
            <a:endParaRPr lang="ar-EG" sz="2000" b="1" dirty="0"/>
          </a:p>
          <a:p>
            <a:pPr algn="r" rtl="1"/>
            <a:r>
              <a:rPr lang="ar-EG" sz="2000" dirty="0"/>
              <a:t>إن إجراء محادثة مباشرة بعد الحدث أكثر أهمية من الانتظار لفترة طويلة. فهم يحبون سماع الملاحظات، لذا قدمها بحرية، ولكن تذكر أيضًا أن الاستقلال مهم بالنسبة لهم، لذا افحص ما تتوقعه منهم. ولإثارة الحديث القصير، لا تتردد في التحدث عن الحياة الشخصية والمهنية.</a:t>
            </a:r>
          </a:p>
        </p:txBody>
      </p:sp>
    </p:spTree>
    <p:extLst>
      <p:ext uri="{BB962C8B-B14F-4D97-AF65-F5344CB8AC3E}">
        <p14:creationId xmlns:p14="http://schemas.microsoft.com/office/powerpoint/2010/main" val="2770667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16718" y="596838"/>
            <a:ext cx="4014176" cy="522259"/>
          </a:xfrm>
          <a:prstGeom prst="rect">
            <a:avLst/>
          </a:prstGeom>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Generational Differences</a:t>
            </a:r>
          </a:p>
        </p:txBody>
      </p:sp>
      <p:sp>
        <p:nvSpPr>
          <p:cNvPr id="11" name="Rectangle 10"/>
          <p:cNvSpPr/>
          <p:nvPr/>
        </p:nvSpPr>
        <p:spPr>
          <a:xfrm>
            <a:off x="5400631" y="595877"/>
            <a:ext cx="2727029" cy="523220"/>
          </a:xfrm>
          <a:prstGeom prst="rect">
            <a:avLst/>
          </a:prstGeom>
        </p:spPr>
        <p:txBody>
          <a:bodyPr wrap="none">
            <a:spAutoFit/>
          </a:bodyPr>
          <a:lstStyle/>
          <a:p>
            <a:pPr>
              <a:spcAft>
                <a:spcPts val="400"/>
              </a:spcAft>
            </a:pPr>
            <a:r>
              <a:rPr lang="ar-EG" sz="2800" b="1" dirty="0">
                <a:latin typeface="Times New Roman" panose="02020603050405020304" pitchFamily="18" charset="0"/>
                <a:ea typeface="Calibri" panose="020F0502020204030204" pitchFamily="34" charset="0"/>
                <a:cs typeface="Times New Roman" panose="02020603050405020304" pitchFamily="18" charset="0"/>
              </a:rPr>
              <a:t>الاختلافات بين الأجيال</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80" y="1175704"/>
            <a:ext cx="4267200" cy="6030369"/>
          </a:xfrm>
          <a:prstGeom prst="rect">
            <a:avLst/>
          </a:prstGeom>
        </p:spPr>
        <p:txBody>
          <a:bodyPr wrap="square">
            <a:spAutoFit/>
          </a:bodyPr>
          <a:lstStyle/>
          <a:p>
            <a:r>
              <a:rPr lang="en-US" sz="2000" b="1" i="1" dirty="0">
                <a:latin typeface="Times New Roman" panose="02020603050405020304" pitchFamily="18" charset="0"/>
                <a:cs typeface="Times New Roman" panose="02020603050405020304" pitchFamily="18" charset="0"/>
              </a:rPr>
              <a:t>Communicating to Millennials (1981-2000)</a:t>
            </a:r>
          </a:p>
          <a:p>
            <a:pPr marL="92075" marR="156845">
              <a:lnSpc>
                <a:spcPct val="106400"/>
              </a:lnSpc>
              <a:spcBef>
                <a:spcPts val="180"/>
              </a:spcBef>
            </a:pPr>
            <a:endParaRPr lang="ar-EG" sz="2000" b="1" spc="-35" dirty="0">
              <a:latin typeface="Times New Roman"/>
              <a:cs typeface="Times New Roman"/>
            </a:endParaRPr>
          </a:p>
          <a:p>
            <a:pPr marL="92075" marR="156845">
              <a:lnSpc>
                <a:spcPct val="106400"/>
              </a:lnSpc>
              <a:spcBef>
                <a:spcPts val="180"/>
              </a:spcBef>
            </a:pPr>
            <a:r>
              <a:rPr lang="en-US" sz="2000" spc="-35" dirty="0">
                <a:latin typeface="Times New Roman"/>
                <a:cs typeface="Times New Roman"/>
              </a:rPr>
              <a:t>The folks from Generation Y are always wondering about what is next. Their entrepreneurial, goals oriented, and feel comfortable with multitasking, so feel free to create participative conversations. We all know that they like to communicate electronically, so send SMS messages, e-mails, and social media wall posts. They want their work to be meaningful, so provide feedback continually and put them on teams with other bright and creative people.</a:t>
            </a:r>
          </a:p>
          <a:p>
            <a:pPr marL="92075" marR="156845">
              <a:lnSpc>
                <a:spcPct val="106400"/>
              </a:lnSpc>
              <a:spcBef>
                <a:spcPts val="180"/>
              </a:spcBef>
            </a:pPr>
            <a:endParaRPr lang="en-US" sz="2000" spc="-35" dirty="0" smtClean="0">
              <a:latin typeface="Times New Roman"/>
              <a:cs typeface="Times New Roman"/>
            </a:endParaRP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5324535"/>
          </a:xfrm>
          <a:prstGeom prst="rect">
            <a:avLst/>
          </a:prstGeom>
        </p:spPr>
        <p:txBody>
          <a:bodyPr wrap="square">
            <a:spAutoFit/>
          </a:bodyPr>
          <a:lstStyle/>
          <a:p>
            <a:pPr algn="r" rtl="1"/>
            <a:r>
              <a:rPr lang="ar-EG" sz="2000" b="1" dirty="0"/>
              <a:t>التواصل مع جيل الألفية (1981-2000</a:t>
            </a:r>
            <a:r>
              <a:rPr lang="ar-EG" sz="2000" b="1" dirty="0" smtClean="0"/>
              <a:t>)</a:t>
            </a:r>
          </a:p>
          <a:p>
            <a:pPr algn="r" rtl="1"/>
            <a:endParaRPr lang="ar-EG" sz="2000" b="1" dirty="0"/>
          </a:p>
          <a:p>
            <a:pPr algn="r" rtl="1"/>
            <a:endParaRPr lang="ar-EG" sz="2000" b="1" dirty="0"/>
          </a:p>
          <a:p>
            <a:pPr algn="r" rtl="1"/>
            <a:r>
              <a:rPr lang="ar-EG" sz="2000" dirty="0"/>
              <a:t>إن أبناء جيل الألفية يتساءلون دائمًا عن الخطوة التالية. فهم يتميزون بروح المبادرة والتركيز على الأهداف، ويشعرون بالراحة في تعدد المهام، لذا لا تتردد في إنشاء محادثات تشاركية. ونحن جميعًا نعلم أنهم يحبون التواصل إلكترونيًا، لذا يرسلون رسائل نصية قصيرة ورسائل بريد إلكتروني ومنشورات على حائط وسائل التواصل الاجتماعي. إنهم يريدون أن يكون عملهم ذا معنى، لذا قدم لهم الملاحظات باستمرار وضمهم إلى فرق مع أشخاص آخرين أذكياء ومبدعين.</a:t>
            </a:r>
          </a:p>
        </p:txBody>
      </p:sp>
    </p:spTree>
    <p:extLst>
      <p:ext uri="{BB962C8B-B14F-4D97-AF65-F5344CB8AC3E}">
        <p14:creationId xmlns:p14="http://schemas.microsoft.com/office/powerpoint/2010/main" val="192106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370325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Diversity in Professional Contexts</a:t>
            </a:r>
          </a:p>
        </p:txBody>
      </p:sp>
      <p:sp>
        <p:nvSpPr>
          <p:cNvPr id="9" name="TextBox 8"/>
          <p:cNvSpPr txBox="1"/>
          <p:nvPr/>
        </p:nvSpPr>
        <p:spPr>
          <a:xfrm>
            <a:off x="8156515" y="50251"/>
            <a:ext cx="2300630" cy="400110"/>
          </a:xfrm>
          <a:prstGeom prst="rect">
            <a:avLst/>
          </a:prstGeom>
          <a:noFill/>
        </p:spPr>
        <p:txBody>
          <a:bodyPr wrap="none" rtlCol="0">
            <a:spAutoFit/>
          </a:bodyPr>
          <a:lstStyle/>
          <a:p>
            <a:pPr algn="ctr"/>
            <a:r>
              <a:rPr lang="ar-EG" sz="2000" dirty="0">
                <a:latin typeface="Alexandria" charset="0"/>
                <a:cs typeface="Alexandria" charset="0"/>
              </a:rPr>
              <a:t>التنوع في السياقات المهنية</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16718" y="596838"/>
            <a:ext cx="4014176" cy="522259"/>
          </a:xfrm>
          <a:prstGeom prst="rect">
            <a:avLst/>
          </a:prstGeom>
        </p:spPr>
        <p:txBody>
          <a:bodyPr wrap="none">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Arial" panose="020B0604020202020204" pitchFamily="34" charset="0"/>
              </a:rPr>
              <a:t>Generational Differences</a:t>
            </a:r>
          </a:p>
        </p:txBody>
      </p:sp>
      <p:sp>
        <p:nvSpPr>
          <p:cNvPr id="11" name="Rectangle 10"/>
          <p:cNvSpPr/>
          <p:nvPr/>
        </p:nvSpPr>
        <p:spPr>
          <a:xfrm>
            <a:off x="5400631" y="595877"/>
            <a:ext cx="2727029" cy="523220"/>
          </a:xfrm>
          <a:prstGeom prst="rect">
            <a:avLst/>
          </a:prstGeom>
        </p:spPr>
        <p:txBody>
          <a:bodyPr wrap="none">
            <a:spAutoFit/>
          </a:bodyPr>
          <a:lstStyle/>
          <a:p>
            <a:pPr>
              <a:spcAft>
                <a:spcPts val="400"/>
              </a:spcAft>
            </a:pPr>
            <a:r>
              <a:rPr lang="ar-EG" sz="2800" b="1" dirty="0">
                <a:latin typeface="Times New Roman" panose="02020603050405020304" pitchFamily="18" charset="0"/>
                <a:ea typeface="Calibri" panose="020F0502020204030204" pitchFamily="34" charset="0"/>
                <a:cs typeface="Times New Roman" panose="02020603050405020304" pitchFamily="18" charset="0"/>
              </a:rPr>
              <a:t>الاختلافات بين الأجيال</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5997539"/>
          </a:xfrm>
          <a:prstGeom prst="rect">
            <a:avLst/>
          </a:prstGeom>
        </p:spPr>
        <p:txBody>
          <a:bodyPr wrap="square">
            <a:spAutoFit/>
          </a:bodyPr>
          <a:lstStyle/>
          <a:p>
            <a:r>
              <a:rPr lang="en-US" sz="2000" b="1" i="1" dirty="0">
                <a:latin typeface="Times New Roman" panose="02020603050405020304" pitchFamily="18" charset="0"/>
                <a:cs typeface="Times New Roman" panose="02020603050405020304" pitchFamily="18" charset="0"/>
              </a:rPr>
              <a:t>Communicating </a:t>
            </a:r>
            <a:r>
              <a:rPr lang="en-US" sz="2000" b="1" i="1" dirty="0" smtClean="0">
                <a:latin typeface="Times New Roman" panose="02020603050405020304" pitchFamily="18" charset="0"/>
                <a:cs typeface="Times New Roman" panose="02020603050405020304" pitchFamily="18" charset="0"/>
              </a:rPr>
              <a:t>to Gen z</a:t>
            </a:r>
            <a:r>
              <a:rPr lang="en-US" sz="2000" b="1" i="1" dirty="0">
                <a:latin typeface="Times New Roman" panose="02020603050405020304" pitchFamily="18" charset="0"/>
                <a:cs typeface="Times New Roman" panose="02020603050405020304" pitchFamily="18" charset="0"/>
              </a:rPr>
              <a:t> </a:t>
            </a:r>
            <a:r>
              <a:rPr lang="en-US" sz="2000" b="1" i="1" dirty="0" smtClean="0">
                <a:latin typeface="Times New Roman" panose="02020603050405020304" pitchFamily="18" charset="0"/>
                <a:cs typeface="Times New Roman" panose="02020603050405020304" pitchFamily="18" charset="0"/>
              </a:rPr>
              <a:t>(2000-2015)</a:t>
            </a:r>
            <a:endParaRPr lang="ar-EG" sz="2000" b="1" spc="-35" dirty="0">
              <a:latin typeface="Times New Roman"/>
              <a:cs typeface="Times New Roman"/>
            </a:endParaRPr>
          </a:p>
          <a:p>
            <a:pPr marL="92075" marR="156845">
              <a:lnSpc>
                <a:spcPct val="106400"/>
              </a:lnSpc>
              <a:spcBef>
                <a:spcPts val="180"/>
              </a:spcBef>
            </a:pPr>
            <a:r>
              <a:rPr lang="en-US" sz="2000" spc="-35" dirty="0">
                <a:latin typeface="Times New Roman"/>
                <a:cs typeface="Times New Roman"/>
              </a:rPr>
              <a:t>are known for their strong connection to digital technology, creativity, and social consciousness. Gen </a:t>
            </a:r>
            <a:r>
              <a:rPr lang="en-US" sz="2000" spc="-35" dirty="0" smtClean="0">
                <a:latin typeface="Times New Roman"/>
                <a:cs typeface="Times New Roman"/>
              </a:rPr>
              <a:t>Z</a:t>
            </a:r>
            <a:r>
              <a:rPr lang="ar-EG" sz="2000" spc="-35" dirty="0" smtClean="0">
                <a:latin typeface="Times New Roman"/>
                <a:cs typeface="Times New Roman"/>
              </a:rPr>
              <a:t> </a:t>
            </a:r>
            <a:r>
              <a:rPr lang="en-US" sz="2000" spc="-35" dirty="0" smtClean="0">
                <a:latin typeface="Times New Roman"/>
                <a:cs typeface="Times New Roman"/>
              </a:rPr>
              <a:t>demonstrate </a:t>
            </a:r>
            <a:r>
              <a:rPr lang="en-US" sz="2000" spc="-35" dirty="0">
                <a:latin typeface="Times New Roman"/>
                <a:cs typeface="Times New Roman"/>
              </a:rPr>
              <a:t>transparency, inclusivity, and genuine concern for societal issues, like sustainability and mental health. Given their heavy use of platforms like Instagram, </a:t>
            </a:r>
            <a:r>
              <a:rPr lang="en-US" sz="2000" spc="-35" dirty="0" err="1">
                <a:latin typeface="Times New Roman"/>
                <a:cs typeface="Times New Roman"/>
              </a:rPr>
              <a:t>TikTok</a:t>
            </a:r>
            <a:r>
              <a:rPr lang="en-US" sz="2000" spc="-35" dirty="0">
                <a:latin typeface="Times New Roman"/>
                <a:cs typeface="Times New Roman"/>
              </a:rPr>
              <a:t>, and YouTube, the best way to engage them is through visually rich, quick-to-consume content that uses humor, relatability, and personalization. Engaging with Gen Z also involves adopting an interactive approach, encouraging dialogue and feedback to build a sense of community and loyalty.</a:t>
            </a:r>
            <a:endParaRPr lang="en-US" sz="2000" spc="-35" dirty="0" smtClean="0">
              <a:latin typeface="Times New Roman"/>
              <a:cs typeface="Times New Roman"/>
            </a:endParaRP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5324535"/>
          </a:xfrm>
          <a:prstGeom prst="rect">
            <a:avLst/>
          </a:prstGeom>
        </p:spPr>
        <p:txBody>
          <a:bodyPr wrap="square">
            <a:spAutoFit/>
          </a:bodyPr>
          <a:lstStyle/>
          <a:p>
            <a:pPr algn="r" rtl="1"/>
            <a:r>
              <a:rPr lang="ar-EG" sz="2000" b="1" dirty="0"/>
              <a:t>التواصل مع </a:t>
            </a:r>
            <a:r>
              <a:rPr lang="ar-EG" sz="2000" b="1" dirty="0" smtClean="0"/>
              <a:t>جيل </a:t>
            </a:r>
            <a:r>
              <a:rPr lang="en-US" sz="2000" b="1" dirty="0" smtClean="0"/>
              <a:t>Z</a:t>
            </a:r>
            <a:r>
              <a:rPr lang="ar-EG" sz="2000" b="1" dirty="0" smtClean="0"/>
              <a:t> (2000-2015)</a:t>
            </a:r>
          </a:p>
          <a:p>
            <a:pPr algn="r" rtl="1"/>
            <a:endParaRPr lang="ar-EG" sz="2000" dirty="0"/>
          </a:p>
          <a:p>
            <a:pPr algn="r" rtl="1"/>
            <a:r>
              <a:rPr lang="ar-EG" sz="2000" dirty="0"/>
              <a:t>يُعرف أفراد الجيل </a:t>
            </a:r>
            <a:r>
              <a:rPr lang="en-US" sz="2000" dirty="0"/>
              <a:t>Z </a:t>
            </a:r>
            <a:r>
              <a:rPr lang="ar-EG" sz="2000" dirty="0"/>
              <a:t>بارتباطهم القوي بالتكنولوجيا الرقمية والإبداع والوعي الاجتماعي. يقدر الجيل </a:t>
            </a:r>
            <a:r>
              <a:rPr lang="en-US" sz="2000" dirty="0"/>
              <a:t>Z </a:t>
            </a:r>
            <a:r>
              <a:rPr lang="ar-EG" sz="2000" dirty="0"/>
              <a:t>العلامات التجارية والأفراد الذين يظهرون الشفافية والشمول والاهتمام الحقيقي بالقضايا المجتمعية، مثل الاستدامة والصحة العقلية. ونظرًا لاستخدامهم المكثف لمنصات مثل </a:t>
            </a:r>
            <a:r>
              <a:rPr lang="en-US" sz="2000" dirty="0"/>
              <a:t>Instagram </a:t>
            </a:r>
            <a:r>
              <a:rPr lang="ar-EG" sz="2000" dirty="0"/>
              <a:t>و</a:t>
            </a:r>
            <a:r>
              <a:rPr lang="en-US" sz="2000" dirty="0" err="1"/>
              <a:t>TikTok</a:t>
            </a:r>
            <a:r>
              <a:rPr lang="en-US" sz="2000" dirty="0"/>
              <a:t> </a:t>
            </a:r>
            <a:r>
              <a:rPr lang="ar-EG" sz="2000" dirty="0"/>
              <a:t>و</a:t>
            </a:r>
            <a:r>
              <a:rPr lang="en-US" sz="2000" dirty="0"/>
              <a:t>YouTube، </a:t>
            </a:r>
            <a:r>
              <a:rPr lang="ar-EG" sz="2000" dirty="0"/>
              <a:t>فإن أفضل طريقة لإشراكهم هي من خلال محتوى غني بصريًا وسريع الاستهلاك يستخدم الفكاهة والقدرة على التواصل والتخصيص. يتضمن التعامل مع الجيل </a:t>
            </a:r>
            <a:r>
              <a:rPr lang="en-US" sz="2000" dirty="0"/>
              <a:t>Z </a:t>
            </a:r>
            <a:r>
              <a:rPr lang="ar-EG" sz="2000" dirty="0"/>
              <a:t>أيضًا تبني نهج تفاعلي وتشجيع الحوار وردود الفعل لبناء شعور بالمجتمع والولاء.</a:t>
            </a:r>
          </a:p>
        </p:txBody>
      </p:sp>
    </p:spTree>
    <p:extLst>
      <p:ext uri="{BB962C8B-B14F-4D97-AF65-F5344CB8AC3E}">
        <p14:creationId xmlns:p14="http://schemas.microsoft.com/office/powerpoint/2010/main" val="2265097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36980" y="1117694"/>
            <a:ext cx="12155019"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5732274" y="856084"/>
            <a:ext cx="6285055" cy="523220"/>
          </a:xfrm>
          <a:prstGeom prst="rect">
            <a:avLst/>
          </a:prstGeom>
          <a:noFill/>
        </p:spPr>
        <p:txBody>
          <a:bodyPr wrap="none" rtlCol="0">
            <a:spAutoFit/>
          </a:bodyPr>
          <a:lstStyle/>
          <a:p>
            <a:pPr algn="ctr"/>
            <a:r>
              <a:rPr lang="en-US" sz="2800" b="1" dirty="0">
                <a:latin typeface="Times New Roman" panose="02020603050405020304" pitchFamily="18" charset="0"/>
                <a:cs typeface="Times New Roman" panose="02020603050405020304" pitchFamily="18" charset="0"/>
              </a:rPr>
              <a:t>Interpersonal Communication at Work </a:t>
            </a: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01</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7280147" y="1514954"/>
            <a:ext cx="3122971" cy="523220"/>
          </a:xfrm>
          <a:prstGeom prst="rect">
            <a:avLst/>
          </a:prstGeom>
          <a:noFill/>
        </p:spPr>
        <p:txBody>
          <a:bodyPr wrap="none" rtlCol="0">
            <a:spAutoFit/>
          </a:bodyPr>
          <a:lstStyle/>
          <a:p>
            <a:pPr algn="ctr"/>
            <a:r>
              <a:rPr lang="ar-EG" sz="2800" b="1" dirty="0">
                <a:latin typeface="Alexandria" charset="0"/>
                <a:cs typeface="Alexandria" charset="0"/>
              </a:rPr>
              <a:t>التواصل </a:t>
            </a:r>
            <a:r>
              <a:rPr lang="ar-EG" sz="2800" b="1" dirty="0" smtClean="0">
                <a:latin typeface="Alexandria" charset="0"/>
                <a:cs typeface="Alexandria" charset="0"/>
              </a:rPr>
              <a:t>المهني في </a:t>
            </a:r>
            <a:r>
              <a:rPr lang="ar-EG" sz="2800" b="1" dirty="0">
                <a:latin typeface="Alexandria" charset="0"/>
                <a:cs typeface="Alexandria" charset="0"/>
              </a:rPr>
              <a:t>العمل</a:t>
            </a:r>
            <a:endParaRPr lang="en-US" sz="2800" b="1" dirty="0">
              <a:latin typeface="Alexandria" charset="0"/>
              <a:cs typeface="Alexandria" charset="0"/>
            </a:endParaRPr>
          </a:p>
        </p:txBody>
      </p:sp>
    </p:spTree>
    <p:extLst>
      <p:ext uri="{BB962C8B-B14F-4D97-AF65-F5344CB8AC3E}">
        <p14:creationId xmlns:p14="http://schemas.microsoft.com/office/powerpoint/2010/main" val="1165611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6220" y="695397"/>
            <a:ext cx="4474302" cy="399405"/>
          </a:xfrm>
          <a:prstGeom prst="rect">
            <a:avLst/>
          </a:prstGeom>
        </p:spPr>
        <p:txBody>
          <a:bodyPr wrap="none">
            <a:spAutoFit/>
          </a:bodyPr>
          <a:lstStyle/>
          <a:p>
            <a:pPr>
              <a:lnSpc>
                <a:spcPct val="107000"/>
              </a:lnSpc>
              <a:spcAft>
                <a:spcPts val="800"/>
              </a:spcAft>
            </a:pPr>
            <a:r>
              <a:rPr lang="en-US" sz="2000" b="1" dirty="0">
                <a:latin typeface="Times New Roman" panose="02020603050405020304" pitchFamily="18" charset="0"/>
                <a:ea typeface="Calibri" panose="020F0502020204030204" pitchFamily="34" charset="0"/>
                <a:cs typeface="Arial" panose="020B0604020202020204" pitchFamily="34" charset="0"/>
              </a:rPr>
              <a:t>What is Interpersonal communication?</a:t>
            </a:r>
          </a:p>
        </p:txBody>
      </p:sp>
      <p:sp>
        <p:nvSpPr>
          <p:cNvPr id="11" name="Rectangle 10"/>
          <p:cNvSpPr/>
          <p:nvPr/>
        </p:nvSpPr>
        <p:spPr>
          <a:xfrm>
            <a:off x="5335610" y="648007"/>
            <a:ext cx="2483372" cy="461665"/>
          </a:xfrm>
          <a:prstGeom prst="rect">
            <a:avLst/>
          </a:prstGeom>
        </p:spPr>
        <p:txBody>
          <a:bodyPr wrap="none">
            <a:spAutoFit/>
          </a:bodyPr>
          <a:lstStyle/>
          <a:p>
            <a:pPr>
              <a:spcAft>
                <a:spcPts val="400"/>
              </a:spcAft>
            </a:pPr>
            <a:r>
              <a:rPr lang="ar-EG" sz="2400" dirty="0">
                <a:latin typeface="Times New Roman" panose="02020603050405020304" pitchFamily="18" charset="0"/>
                <a:ea typeface="Calibri" panose="020F0502020204030204" pitchFamily="34" charset="0"/>
                <a:cs typeface="Times New Roman" panose="02020603050405020304" pitchFamily="18" charset="0"/>
              </a:rPr>
              <a:t>ما هو التواصل </a:t>
            </a:r>
            <a:r>
              <a:rPr lang="ar-EG" sz="2400" dirty="0" smtClean="0">
                <a:latin typeface="Times New Roman" panose="02020603050405020304" pitchFamily="18" charset="0"/>
                <a:ea typeface="Calibri" panose="020F0502020204030204" pitchFamily="34" charset="0"/>
                <a:cs typeface="Times New Roman" panose="02020603050405020304" pitchFamily="18" charset="0"/>
              </a:rPr>
              <a:t>المهني؟</a:t>
            </a: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4715202"/>
          </a:xfrm>
          <a:prstGeom prst="rect">
            <a:avLst/>
          </a:prstGeom>
        </p:spPr>
        <p:txBody>
          <a:bodyPr wrap="square">
            <a:spAutoFit/>
          </a:bodyPr>
          <a:lstStyle/>
          <a:p>
            <a:pPr marL="92075" marR="156845">
              <a:lnSpc>
                <a:spcPct val="106400"/>
              </a:lnSpc>
              <a:spcBef>
                <a:spcPts val="180"/>
              </a:spcBef>
            </a:pPr>
            <a:r>
              <a:rPr lang="en-US" sz="2000" spc="-35" dirty="0">
                <a:latin typeface="Times New Roman"/>
                <a:cs typeface="Times New Roman"/>
              </a:rPr>
              <a:t>Interpersonal communication is the process of exchange of information, ideas and feelings between two or more people through verbal or non-verbal methods.</a:t>
            </a:r>
          </a:p>
          <a:p>
            <a:pPr marL="92075" marR="156845" algn="ctr">
              <a:lnSpc>
                <a:spcPct val="106400"/>
              </a:lnSpc>
              <a:spcBef>
                <a:spcPts val="180"/>
              </a:spcBef>
            </a:pPr>
            <a:r>
              <a:rPr lang="en-US" sz="2000" b="1" i="1" spc="-35" dirty="0">
                <a:latin typeface="Times New Roman"/>
                <a:cs typeface="Times New Roman"/>
              </a:rPr>
              <a:t>Is interpersonal communication important?</a:t>
            </a:r>
          </a:p>
          <a:p>
            <a:pPr marL="92075" marR="156845">
              <a:lnSpc>
                <a:spcPct val="106400"/>
              </a:lnSpc>
              <a:spcBef>
                <a:spcPts val="180"/>
              </a:spcBef>
            </a:pPr>
            <a:r>
              <a:rPr lang="en-US" sz="2000" spc="-35" dirty="0">
                <a:latin typeface="Times New Roman"/>
                <a:cs typeface="Times New Roman"/>
              </a:rPr>
              <a:t>Early humans who lived in groups, rather than alone, were more likely to survive, which meant that those with the capability to develop interpersonal bonds were more likely to pass these traits on to the next generation.</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3785652"/>
          </a:xfrm>
          <a:prstGeom prst="rect">
            <a:avLst/>
          </a:prstGeom>
        </p:spPr>
        <p:txBody>
          <a:bodyPr wrap="square">
            <a:spAutoFit/>
          </a:bodyPr>
          <a:lstStyle/>
          <a:p>
            <a:pPr algn="r" rtl="1"/>
            <a:r>
              <a:rPr lang="ar-EG" sz="2000" dirty="0"/>
              <a:t>التواصل </a:t>
            </a:r>
            <a:r>
              <a:rPr lang="ar-EG" sz="2000" dirty="0" smtClean="0"/>
              <a:t>المهني هو </a:t>
            </a:r>
            <a:r>
              <a:rPr lang="ar-EG" sz="2000" dirty="0"/>
              <a:t>عملية تبادل المعلومات والأفكار والمشاعر بين شخصين أو أكثر من خلال طرق لفظية أو غير لفظية</a:t>
            </a:r>
            <a:r>
              <a:rPr lang="ar-EG" sz="2000" dirty="0" smtClean="0"/>
              <a:t>.</a:t>
            </a:r>
          </a:p>
          <a:p>
            <a:pPr algn="r" rtl="1"/>
            <a:endParaRPr lang="ar-EG" sz="2000" dirty="0"/>
          </a:p>
          <a:p>
            <a:pPr algn="ctr" rtl="1"/>
            <a:r>
              <a:rPr lang="ar-EG" sz="2000" b="1" i="1" dirty="0"/>
              <a:t>هل التواصل </a:t>
            </a:r>
            <a:r>
              <a:rPr lang="ar-EG" sz="2000" b="1" i="1" dirty="0" smtClean="0"/>
              <a:t>المهني مهم</a:t>
            </a:r>
            <a:r>
              <a:rPr lang="ar-EG" sz="2000" b="1" i="1" dirty="0"/>
              <a:t>؟</a:t>
            </a:r>
          </a:p>
          <a:p>
            <a:pPr algn="r" rtl="1"/>
            <a:r>
              <a:rPr lang="ar-EG" sz="2000" dirty="0"/>
              <a:t>كان البشر الأوائل الذين عاشوا في مجموعات، وليس بمفردهم، أكثر عرضة للبقاء على قيد الحياة، مما يعني أن أولئك الذين لديهم القدرة على تطوير الروابط الشخصية كانوا أكثر عرضة لنقل هذه السمات إلى الجيل التالي.</a:t>
            </a:r>
          </a:p>
        </p:txBody>
      </p:sp>
    </p:spTree>
    <p:extLst>
      <p:ext uri="{BB962C8B-B14F-4D97-AF65-F5344CB8AC3E}">
        <p14:creationId xmlns:p14="http://schemas.microsoft.com/office/powerpoint/2010/main" val="2761300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6220" y="695397"/>
            <a:ext cx="4474302" cy="399405"/>
          </a:xfrm>
          <a:prstGeom prst="rect">
            <a:avLst/>
          </a:prstGeom>
        </p:spPr>
        <p:txBody>
          <a:bodyPr wrap="none">
            <a:spAutoFit/>
          </a:bodyPr>
          <a:lstStyle/>
          <a:p>
            <a:pPr>
              <a:lnSpc>
                <a:spcPct val="107000"/>
              </a:lnSpc>
              <a:spcAft>
                <a:spcPts val="800"/>
              </a:spcAft>
            </a:pPr>
            <a:r>
              <a:rPr lang="en-US" sz="2000" b="1" dirty="0">
                <a:latin typeface="Times New Roman" panose="02020603050405020304" pitchFamily="18" charset="0"/>
                <a:ea typeface="Calibri" panose="020F0502020204030204" pitchFamily="34" charset="0"/>
                <a:cs typeface="Arial" panose="020B0604020202020204" pitchFamily="34" charset="0"/>
              </a:rPr>
              <a:t>What is Interpersonal communication?</a:t>
            </a:r>
          </a:p>
        </p:txBody>
      </p:sp>
      <p:sp>
        <p:nvSpPr>
          <p:cNvPr id="11" name="Rectangle 10"/>
          <p:cNvSpPr/>
          <p:nvPr/>
        </p:nvSpPr>
        <p:spPr>
          <a:xfrm>
            <a:off x="5335610" y="648007"/>
            <a:ext cx="2483372" cy="461665"/>
          </a:xfrm>
          <a:prstGeom prst="rect">
            <a:avLst/>
          </a:prstGeom>
        </p:spPr>
        <p:txBody>
          <a:bodyPr wrap="none">
            <a:spAutoFit/>
          </a:bodyPr>
          <a:lstStyle/>
          <a:p>
            <a:pPr>
              <a:spcAft>
                <a:spcPts val="400"/>
              </a:spcAft>
            </a:pPr>
            <a:r>
              <a:rPr lang="ar-EG" sz="2400" dirty="0">
                <a:latin typeface="Times New Roman" panose="02020603050405020304" pitchFamily="18" charset="0"/>
                <a:ea typeface="Calibri" panose="020F0502020204030204" pitchFamily="34" charset="0"/>
                <a:cs typeface="Times New Roman" panose="02020603050405020304" pitchFamily="18" charset="0"/>
              </a:rPr>
              <a:t>ما هو التواصل </a:t>
            </a:r>
            <a:r>
              <a:rPr lang="ar-EG" sz="2400" dirty="0" smtClean="0">
                <a:latin typeface="Times New Roman" panose="02020603050405020304" pitchFamily="18" charset="0"/>
                <a:ea typeface="Calibri" panose="020F0502020204030204" pitchFamily="34" charset="0"/>
                <a:cs typeface="Times New Roman" panose="02020603050405020304" pitchFamily="18" charset="0"/>
              </a:rPr>
              <a:t>المهني؟</a:t>
            </a: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5745227"/>
          </a:xfrm>
          <a:prstGeom prst="rect">
            <a:avLst/>
          </a:prstGeom>
        </p:spPr>
        <p:txBody>
          <a:bodyPr wrap="square">
            <a:spAutoFit/>
          </a:bodyPr>
          <a:lstStyle/>
          <a:p>
            <a:pPr marL="92075" marR="156845" algn="ctr">
              <a:lnSpc>
                <a:spcPct val="106400"/>
              </a:lnSpc>
              <a:spcBef>
                <a:spcPts val="180"/>
              </a:spcBef>
            </a:pPr>
            <a:r>
              <a:rPr lang="en-US" sz="2000" b="1" i="1" spc="-35" dirty="0" smtClean="0">
                <a:latin typeface="Times New Roman"/>
                <a:cs typeface="Times New Roman"/>
              </a:rPr>
              <a:t>Is </a:t>
            </a:r>
            <a:r>
              <a:rPr lang="en-US" sz="2000" b="1" i="1" spc="-35" dirty="0">
                <a:latin typeface="Times New Roman"/>
                <a:cs typeface="Times New Roman"/>
              </a:rPr>
              <a:t>interpersonal communication important?</a:t>
            </a:r>
          </a:p>
          <a:p>
            <a:pPr marL="92075" marR="156845">
              <a:lnSpc>
                <a:spcPct val="106400"/>
              </a:lnSpc>
              <a:spcBef>
                <a:spcPts val="180"/>
              </a:spcBef>
            </a:pPr>
            <a:r>
              <a:rPr lang="en-US" sz="2000" spc="-35" dirty="0">
                <a:latin typeface="Times New Roman"/>
                <a:cs typeface="Times New Roman"/>
              </a:rPr>
              <a:t>Early humans who lived in groups, rather than alone, were more likely to survive, which meant that those with the capability to develop interpersonal bonds were more likely to pass these traits on to the next generation</a:t>
            </a:r>
            <a:r>
              <a:rPr lang="en-US" sz="2000" spc="-35" dirty="0" smtClean="0">
                <a:latin typeface="Times New Roman"/>
                <a:cs typeface="Times New Roman"/>
              </a:rPr>
              <a:t>.</a:t>
            </a:r>
            <a:endParaRPr lang="ar-EG" sz="2000" spc="-35" dirty="0" smtClean="0">
              <a:latin typeface="Times New Roman"/>
              <a:cs typeface="Times New Roman"/>
            </a:endParaRPr>
          </a:p>
          <a:p>
            <a:pPr marL="92075" marR="156845">
              <a:lnSpc>
                <a:spcPct val="106400"/>
              </a:lnSpc>
              <a:spcBef>
                <a:spcPts val="180"/>
              </a:spcBef>
            </a:pPr>
            <a:endParaRPr lang="ar-EG" sz="2000" spc="-35" dirty="0">
              <a:latin typeface="Times New Roman"/>
              <a:cs typeface="Times New Roman"/>
            </a:endParaRPr>
          </a:p>
          <a:p>
            <a:pPr marL="92075" marR="156845">
              <a:lnSpc>
                <a:spcPct val="106400"/>
              </a:lnSpc>
              <a:spcBef>
                <a:spcPts val="180"/>
              </a:spcBef>
            </a:pPr>
            <a:r>
              <a:rPr lang="en-US" sz="2000" spc="-35" dirty="0">
                <a:latin typeface="Times New Roman"/>
                <a:cs typeface="Times New Roman"/>
              </a:rPr>
              <a:t>People with higher levels of interpersonal communication skills are better able to adapt to stress, have greater satisfaction in relationships and more friends, and have less depression and anxiety.</a:t>
            </a:r>
          </a:p>
          <a:p>
            <a:pPr marL="92075" marR="156845">
              <a:lnSpc>
                <a:spcPct val="106400"/>
              </a:lnSpc>
              <a:spcBef>
                <a:spcPts val="180"/>
              </a:spcBef>
            </a:pPr>
            <a:endParaRPr lang="en-US" sz="2000" spc="-35" dirty="0">
              <a:latin typeface="Times New Roman"/>
              <a:cs typeface="Times New Roman"/>
            </a:endParaRP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4093428"/>
          </a:xfrm>
          <a:prstGeom prst="rect">
            <a:avLst/>
          </a:prstGeom>
        </p:spPr>
        <p:txBody>
          <a:bodyPr wrap="square">
            <a:spAutoFit/>
          </a:bodyPr>
          <a:lstStyle/>
          <a:p>
            <a:pPr algn="ctr" rtl="1"/>
            <a:r>
              <a:rPr lang="ar-EG" sz="2000" b="1" i="1" dirty="0" smtClean="0"/>
              <a:t>هل </a:t>
            </a:r>
            <a:r>
              <a:rPr lang="ar-EG" sz="2000" b="1" i="1" dirty="0"/>
              <a:t>التواصل </a:t>
            </a:r>
            <a:r>
              <a:rPr lang="ar-EG" sz="2000" b="1" i="1" dirty="0" smtClean="0"/>
              <a:t>المهني مهم</a:t>
            </a:r>
            <a:r>
              <a:rPr lang="ar-EG" sz="2000" b="1" i="1" dirty="0"/>
              <a:t>؟</a:t>
            </a:r>
          </a:p>
          <a:p>
            <a:pPr algn="r" rtl="1"/>
            <a:r>
              <a:rPr lang="ar-EG" sz="2000" dirty="0"/>
              <a:t>كان البشر الأوائل الذين عاشوا في مجموعات، وليس بمفردهم، أكثر عرضة للبقاء على قيد الحياة، مما يعني أن أولئك الذين لديهم القدرة على تطوير الروابط الشخصية كانوا أكثر عرضة لنقل هذه السمات إلى الجيل التالي</a:t>
            </a:r>
            <a:r>
              <a:rPr lang="ar-EG" sz="2000" dirty="0" smtClean="0"/>
              <a:t>.</a:t>
            </a:r>
          </a:p>
          <a:p>
            <a:pPr algn="r" rtl="1"/>
            <a:endParaRPr lang="ar-EG" sz="2000" dirty="0"/>
          </a:p>
          <a:p>
            <a:pPr algn="r" rtl="1"/>
            <a:r>
              <a:rPr lang="ar-EG" sz="2000" dirty="0"/>
              <a:t>الأشخاص الذين يتمتعون بمستويات أعلى من مهارات التواصل الشخصي هم أكثر قدرة على التكيف مع التوتر، ويكون لديهم رضا أكبر في العلاقات ومزيد من الأصدقاء، ويكون لديهم اكتئاب وقلق أقل.</a:t>
            </a:r>
          </a:p>
        </p:txBody>
      </p:sp>
    </p:spTree>
    <p:extLst>
      <p:ext uri="{BB962C8B-B14F-4D97-AF65-F5344CB8AC3E}">
        <p14:creationId xmlns:p14="http://schemas.microsoft.com/office/powerpoint/2010/main" val="284683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6220" y="695397"/>
            <a:ext cx="4474302" cy="399405"/>
          </a:xfrm>
          <a:prstGeom prst="rect">
            <a:avLst/>
          </a:prstGeom>
        </p:spPr>
        <p:txBody>
          <a:bodyPr wrap="none">
            <a:spAutoFit/>
          </a:bodyPr>
          <a:lstStyle/>
          <a:p>
            <a:pPr>
              <a:lnSpc>
                <a:spcPct val="107000"/>
              </a:lnSpc>
              <a:spcAft>
                <a:spcPts val="800"/>
              </a:spcAft>
            </a:pPr>
            <a:r>
              <a:rPr lang="en-US" sz="2000" b="1" dirty="0">
                <a:latin typeface="Times New Roman" panose="02020603050405020304" pitchFamily="18" charset="0"/>
                <a:ea typeface="Calibri" panose="020F0502020204030204" pitchFamily="34" charset="0"/>
                <a:cs typeface="Arial" panose="020B0604020202020204" pitchFamily="34" charset="0"/>
              </a:rPr>
              <a:t>What is Interpersonal communication?</a:t>
            </a:r>
          </a:p>
        </p:txBody>
      </p:sp>
      <p:sp>
        <p:nvSpPr>
          <p:cNvPr id="11" name="Rectangle 10"/>
          <p:cNvSpPr/>
          <p:nvPr/>
        </p:nvSpPr>
        <p:spPr>
          <a:xfrm>
            <a:off x="5335610" y="648007"/>
            <a:ext cx="2483372" cy="461665"/>
          </a:xfrm>
          <a:prstGeom prst="rect">
            <a:avLst/>
          </a:prstGeom>
        </p:spPr>
        <p:txBody>
          <a:bodyPr wrap="none">
            <a:spAutoFit/>
          </a:bodyPr>
          <a:lstStyle/>
          <a:p>
            <a:pPr>
              <a:spcAft>
                <a:spcPts val="400"/>
              </a:spcAft>
            </a:pPr>
            <a:r>
              <a:rPr lang="ar-EG" sz="2400" dirty="0">
                <a:latin typeface="Times New Roman" panose="02020603050405020304" pitchFamily="18" charset="0"/>
                <a:ea typeface="Calibri" panose="020F0502020204030204" pitchFamily="34" charset="0"/>
                <a:cs typeface="Times New Roman" panose="02020603050405020304" pitchFamily="18" charset="0"/>
              </a:rPr>
              <a:t>ما هو التواصل </a:t>
            </a:r>
            <a:r>
              <a:rPr lang="ar-EG" sz="2400" dirty="0" smtClean="0">
                <a:latin typeface="Times New Roman" panose="02020603050405020304" pitchFamily="18" charset="0"/>
                <a:ea typeface="Calibri" panose="020F0502020204030204" pitchFamily="34" charset="0"/>
                <a:cs typeface="Times New Roman" panose="02020603050405020304" pitchFamily="18" charset="0"/>
              </a:rPr>
              <a:t>المهني؟</a:t>
            </a: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4410438"/>
          </a:xfrm>
          <a:prstGeom prst="rect">
            <a:avLst/>
          </a:prstGeom>
        </p:spPr>
        <p:txBody>
          <a:bodyPr wrap="square">
            <a:spAutoFit/>
          </a:bodyPr>
          <a:lstStyle/>
          <a:p>
            <a:pPr marL="92075" marR="156845" algn="ctr">
              <a:lnSpc>
                <a:spcPct val="106400"/>
              </a:lnSpc>
              <a:spcBef>
                <a:spcPts val="180"/>
              </a:spcBef>
            </a:pPr>
            <a:r>
              <a:rPr lang="en-US" sz="2000" b="1" i="1" spc="-35" dirty="0">
                <a:effectLst>
                  <a:outerShdw blurRad="38100" dist="38100" dir="2700000" algn="tl">
                    <a:srgbClr val="000000">
                      <a:alpha val="43137"/>
                    </a:srgbClr>
                  </a:outerShdw>
                </a:effectLst>
                <a:latin typeface="Times New Roman"/>
                <a:cs typeface="Times New Roman"/>
              </a:rPr>
              <a:t>Good communication skills in the </a:t>
            </a:r>
            <a:r>
              <a:rPr lang="en-US" sz="2000" b="1" i="1" spc="-35" dirty="0" smtClean="0">
                <a:effectLst>
                  <a:outerShdw blurRad="38100" dist="38100" dir="2700000" algn="tl">
                    <a:srgbClr val="000000">
                      <a:alpha val="43137"/>
                    </a:srgbClr>
                  </a:outerShdw>
                </a:effectLst>
                <a:latin typeface="Times New Roman"/>
                <a:cs typeface="Times New Roman"/>
              </a:rPr>
              <a:t>workplace</a:t>
            </a:r>
            <a:endParaRPr lang="ar-EG" sz="2000" b="1" i="1"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en-US" sz="2000" b="1" i="1" spc="-35" dirty="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r>
              <a:rPr lang="en-US" sz="2000" b="1" spc="-35" dirty="0">
                <a:latin typeface="Times New Roman"/>
                <a:cs typeface="Times New Roman"/>
              </a:rPr>
              <a:t>Solving problems </a:t>
            </a:r>
            <a:r>
              <a:rPr lang="en-US" sz="2000" spc="-35" dirty="0">
                <a:latin typeface="Times New Roman"/>
                <a:cs typeface="Times New Roman"/>
              </a:rPr>
              <a:t>- Good interpersonal skills are necessary as they allow people to discuss their issues and help them weigh the many pros and cons surrounding a topic. If you have good problem-solving skills, it becomes more effective as you can share your voice among people and help them feel involved.</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3785652"/>
          </a:xfrm>
          <a:prstGeom prst="rect">
            <a:avLst/>
          </a:prstGeom>
        </p:spPr>
        <p:txBody>
          <a:bodyPr wrap="square">
            <a:spAutoFit/>
          </a:bodyPr>
          <a:lstStyle/>
          <a:p>
            <a:pPr algn="ctr" rtl="1"/>
            <a:r>
              <a:rPr lang="ar-EG" sz="2000" b="1" i="1" dirty="0">
                <a:effectLst>
                  <a:outerShdw blurRad="38100" dist="38100" dir="2700000" algn="tl">
                    <a:srgbClr val="000000">
                      <a:alpha val="43137"/>
                    </a:srgbClr>
                  </a:outerShdw>
                </a:effectLst>
              </a:rPr>
              <a:t>مهارات التواصل الجيدة في مكان </a:t>
            </a:r>
            <a:r>
              <a:rPr lang="ar-EG" sz="2000" b="1" i="1" dirty="0" smtClean="0">
                <a:effectLst>
                  <a:outerShdw blurRad="38100" dist="38100" dir="2700000" algn="tl">
                    <a:srgbClr val="000000">
                      <a:alpha val="43137"/>
                    </a:srgbClr>
                  </a:outerShdw>
                </a:effectLst>
              </a:rPr>
              <a:t>العمل</a:t>
            </a:r>
          </a:p>
          <a:p>
            <a:pPr algn="ctr" rtl="1"/>
            <a:endParaRPr lang="ar-EG" sz="2000" dirty="0" smtClean="0"/>
          </a:p>
          <a:p>
            <a:pPr algn="ctr" rtl="1"/>
            <a:endParaRPr lang="ar-EG" sz="2000" dirty="0"/>
          </a:p>
          <a:p>
            <a:pPr algn="r" rtl="1"/>
            <a:r>
              <a:rPr lang="ar-EG" sz="2000" b="1" dirty="0"/>
              <a:t>حل المشكلات </a:t>
            </a:r>
            <a:r>
              <a:rPr lang="ar-EG" sz="2000" dirty="0"/>
              <a:t>- تعد مهارات التعامل الشخصي الجيدة ضرورية لأنها تسمح للأشخاص بمناقشة مشكلاتهم وتساعدهم على تقييم الإيجابيات والسلبيات العديدة المحيطة بموضوع ما. إذا كانت لديك مهارات جيدة في حل المشكلات، فستصبح أكثر فعالية حيث يمكنك مشاركة صوتك بين الأشخاص ومساعدتهم على الشعور بالمشاركة.</a:t>
            </a:r>
          </a:p>
        </p:txBody>
      </p:sp>
    </p:spTree>
    <p:extLst>
      <p:ext uri="{BB962C8B-B14F-4D97-AF65-F5344CB8AC3E}">
        <p14:creationId xmlns:p14="http://schemas.microsoft.com/office/powerpoint/2010/main" val="4258815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6220" y="695397"/>
            <a:ext cx="4474302" cy="399405"/>
          </a:xfrm>
          <a:prstGeom prst="rect">
            <a:avLst/>
          </a:prstGeom>
        </p:spPr>
        <p:txBody>
          <a:bodyPr wrap="none">
            <a:spAutoFit/>
          </a:bodyPr>
          <a:lstStyle/>
          <a:p>
            <a:pPr>
              <a:lnSpc>
                <a:spcPct val="107000"/>
              </a:lnSpc>
              <a:spcAft>
                <a:spcPts val="800"/>
              </a:spcAft>
            </a:pPr>
            <a:r>
              <a:rPr lang="en-US" sz="2000" b="1" dirty="0">
                <a:latin typeface="Times New Roman" panose="02020603050405020304" pitchFamily="18" charset="0"/>
                <a:ea typeface="Calibri" panose="020F0502020204030204" pitchFamily="34" charset="0"/>
                <a:cs typeface="Arial" panose="020B0604020202020204" pitchFamily="34" charset="0"/>
              </a:rPr>
              <a:t>What is Interpersonal communication?</a:t>
            </a:r>
          </a:p>
        </p:txBody>
      </p:sp>
      <p:sp>
        <p:nvSpPr>
          <p:cNvPr id="11" name="Rectangle 10"/>
          <p:cNvSpPr/>
          <p:nvPr/>
        </p:nvSpPr>
        <p:spPr>
          <a:xfrm>
            <a:off x="5335610" y="648007"/>
            <a:ext cx="2483372" cy="461665"/>
          </a:xfrm>
          <a:prstGeom prst="rect">
            <a:avLst/>
          </a:prstGeom>
        </p:spPr>
        <p:txBody>
          <a:bodyPr wrap="none">
            <a:spAutoFit/>
          </a:bodyPr>
          <a:lstStyle/>
          <a:p>
            <a:pPr>
              <a:spcAft>
                <a:spcPts val="400"/>
              </a:spcAft>
            </a:pPr>
            <a:r>
              <a:rPr lang="ar-EG" sz="2400" dirty="0">
                <a:latin typeface="Times New Roman" panose="02020603050405020304" pitchFamily="18" charset="0"/>
                <a:ea typeface="Calibri" panose="020F0502020204030204" pitchFamily="34" charset="0"/>
                <a:cs typeface="Times New Roman" panose="02020603050405020304" pitchFamily="18" charset="0"/>
              </a:rPr>
              <a:t>ما هو التواصل </a:t>
            </a:r>
            <a:r>
              <a:rPr lang="ar-EG" sz="2400" dirty="0" smtClean="0">
                <a:latin typeface="Times New Roman" panose="02020603050405020304" pitchFamily="18" charset="0"/>
                <a:ea typeface="Calibri" panose="020F0502020204030204" pitchFamily="34" charset="0"/>
                <a:cs typeface="Times New Roman" panose="02020603050405020304" pitchFamily="18" charset="0"/>
              </a:rPr>
              <a:t>المهني؟</a:t>
            </a: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4736681"/>
          </a:xfrm>
          <a:prstGeom prst="rect">
            <a:avLst/>
          </a:prstGeom>
        </p:spPr>
        <p:txBody>
          <a:bodyPr wrap="square">
            <a:spAutoFit/>
          </a:bodyPr>
          <a:lstStyle/>
          <a:p>
            <a:pPr marL="92075" marR="156845" algn="ctr">
              <a:lnSpc>
                <a:spcPct val="106400"/>
              </a:lnSpc>
              <a:spcBef>
                <a:spcPts val="180"/>
              </a:spcBef>
            </a:pPr>
            <a:r>
              <a:rPr lang="en-US" sz="2000" b="1" i="1" spc="-35" dirty="0">
                <a:effectLst>
                  <a:outerShdw blurRad="38100" dist="38100" dir="2700000" algn="tl">
                    <a:srgbClr val="000000">
                      <a:alpha val="43137"/>
                    </a:srgbClr>
                  </a:outerShdw>
                </a:effectLst>
                <a:latin typeface="Times New Roman"/>
                <a:cs typeface="Times New Roman"/>
              </a:rPr>
              <a:t>Good communication skills in the </a:t>
            </a:r>
            <a:r>
              <a:rPr lang="en-US" sz="2000" b="1" i="1" spc="-35" dirty="0" smtClean="0">
                <a:effectLst>
                  <a:outerShdw blurRad="38100" dist="38100" dir="2700000" algn="tl">
                    <a:srgbClr val="000000">
                      <a:alpha val="43137"/>
                    </a:srgbClr>
                  </a:outerShdw>
                </a:effectLst>
                <a:latin typeface="Times New Roman"/>
                <a:cs typeface="Times New Roman"/>
              </a:rPr>
              <a:t>workplace</a:t>
            </a:r>
            <a:endParaRPr lang="ar-EG" sz="2000" b="1" i="1"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en-US" sz="2000" b="1" i="1" spc="-35" dirty="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r>
              <a:rPr lang="en-US" sz="2000" b="1" spc="-35" dirty="0">
                <a:latin typeface="Times New Roman"/>
                <a:cs typeface="Times New Roman"/>
              </a:rPr>
              <a:t>Aligning with business goals - </a:t>
            </a:r>
            <a:r>
              <a:rPr lang="en-US" sz="2000" spc="-35" dirty="0">
                <a:latin typeface="Times New Roman"/>
                <a:cs typeface="Times New Roman"/>
              </a:rPr>
              <a:t>Poor communication between employers and employees can lead to unproductivity. When leaders and managers don't communicate clearly, team members become more disconnected and uninterested in work. Good interpersonal skills help employees receive a proper direction and goal towards which they can work.</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3785652"/>
          </a:xfrm>
          <a:prstGeom prst="rect">
            <a:avLst/>
          </a:prstGeom>
        </p:spPr>
        <p:txBody>
          <a:bodyPr wrap="square">
            <a:spAutoFit/>
          </a:bodyPr>
          <a:lstStyle/>
          <a:p>
            <a:pPr algn="ctr" rtl="1"/>
            <a:r>
              <a:rPr lang="ar-EG" sz="2000" b="1" i="1" dirty="0">
                <a:effectLst>
                  <a:outerShdw blurRad="38100" dist="38100" dir="2700000" algn="tl">
                    <a:srgbClr val="000000">
                      <a:alpha val="43137"/>
                    </a:srgbClr>
                  </a:outerShdw>
                </a:effectLst>
              </a:rPr>
              <a:t>مهارات التواصل الجيدة في مكان </a:t>
            </a:r>
            <a:r>
              <a:rPr lang="ar-EG" sz="2000" b="1" i="1" dirty="0" smtClean="0">
                <a:effectLst>
                  <a:outerShdw blurRad="38100" dist="38100" dir="2700000" algn="tl">
                    <a:srgbClr val="000000">
                      <a:alpha val="43137"/>
                    </a:srgbClr>
                  </a:outerShdw>
                </a:effectLst>
              </a:rPr>
              <a:t>العمل</a:t>
            </a:r>
          </a:p>
          <a:p>
            <a:pPr algn="ctr" rtl="1"/>
            <a:endParaRPr lang="ar-EG" sz="2000" dirty="0" smtClean="0"/>
          </a:p>
          <a:p>
            <a:pPr algn="ctr" rtl="1"/>
            <a:endParaRPr lang="ar-EG" sz="2000" dirty="0"/>
          </a:p>
          <a:p>
            <a:pPr algn="r" rtl="1"/>
            <a:r>
              <a:rPr lang="ar-EG" sz="2000" b="1" dirty="0"/>
              <a:t>التوافق مع أهداف العمل - </a:t>
            </a:r>
            <a:r>
              <a:rPr lang="ar-EG" sz="2000" dirty="0"/>
              <a:t>يمكن أن يؤدي ضعف التواصل بين أصحاب العمل والموظفين إلى انخفاض الإنتاجية. عندما لا يتواصل القادة والمديرون بوضوح، يصبح أعضاء الفريق أكثر انقطاعًا وعدم اهتمام بالعمل. تساعد المهارات الشخصية الجيدة الموظفين على تلقي الاتجاه والهدف المناسبين اللذين يمكنهم العمل من أجلهما.</a:t>
            </a:r>
          </a:p>
        </p:txBody>
      </p:sp>
    </p:spTree>
    <p:extLst>
      <p:ext uri="{BB962C8B-B14F-4D97-AF65-F5344CB8AC3E}">
        <p14:creationId xmlns:p14="http://schemas.microsoft.com/office/powerpoint/2010/main" val="2568338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6220" y="695397"/>
            <a:ext cx="4474302" cy="399405"/>
          </a:xfrm>
          <a:prstGeom prst="rect">
            <a:avLst/>
          </a:prstGeom>
        </p:spPr>
        <p:txBody>
          <a:bodyPr wrap="none">
            <a:spAutoFit/>
          </a:bodyPr>
          <a:lstStyle/>
          <a:p>
            <a:pPr>
              <a:lnSpc>
                <a:spcPct val="107000"/>
              </a:lnSpc>
              <a:spcAft>
                <a:spcPts val="800"/>
              </a:spcAft>
            </a:pPr>
            <a:r>
              <a:rPr lang="en-US" sz="2000" b="1" dirty="0">
                <a:latin typeface="Times New Roman" panose="02020603050405020304" pitchFamily="18" charset="0"/>
                <a:ea typeface="Calibri" panose="020F0502020204030204" pitchFamily="34" charset="0"/>
                <a:cs typeface="Arial" panose="020B0604020202020204" pitchFamily="34" charset="0"/>
              </a:rPr>
              <a:t>What is Interpersonal communication?</a:t>
            </a:r>
          </a:p>
        </p:txBody>
      </p:sp>
      <p:sp>
        <p:nvSpPr>
          <p:cNvPr id="11" name="Rectangle 10"/>
          <p:cNvSpPr/>
          <p:nvPr/>
        </p:nvSpPr>
        <p:spPr>
          <a:xfrm>
            <a:off x="5335610" y="648007"/>
            <a:ext cx="2483372" cy="461665"/>
          </a:xfrm>
          <a:prstGeom prst="rect">
            <a:avLst/>
          </a:prstGeom>
        </p:spPr>
        <p:txBody>
          <a:bodyPr wrap="none">
            <a:spAutoFit/>
          </a:bodyPr>
          <a:lstStyle/>
          <a:p>
            <a:pPr>
              <a:spcAft>
                <a:spcPts val="400"/>
              </a:spcAft>
            </a:pPr>
            <a:r>
              <a:rPr lang="ar-EG" sz="2400" dirty="0">
                <a:latin typeface="Times New Roman" panose="02020603050405020304" pitchFamily="18" charset="0"/>
                <a:ea typeface="Calibri" panose="020F0502020204030204" pitchFamily="34" charset="0"/>
                <a:cs typeface="Times New Roman" panose="02020603050405020304" pitchFamily="18" charset="0"/>
              </a:rPr>
              <a:t>ما هو التواصل </a:t>
            </a:r>
            <a:r>
              <a:rPr lang="ar-EG" sz="2400" dirty="0" smtClean="0">
                <a:latin typeface="Times New Roman" panose="02020603050405020304" pitchFamily="18" charset="0"/>
                <a:ea typeface="Calibri" panose="020F0502020204030204" pitchFamily="34" charset="0"/>
                <a:cs typeface="Times New Roman" panose="02020603050405020304" pitchFamily="18" charset="0"/>
              </a:rPr>
              <a:t>المهني؟</a:t>
            </a: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4410438"/>
          </a:xfrm>
          <a:prstGeom prst="rect">
            <a:avLst/>
          </a:prstGeom>
        </p:spPr>
        <p:txBody>
          <a:bodyPr wrap="square">
            <a:spAutoFit/>
          </a:bodyPr>
          <a:lstStyle/>
          <a:p>
            <a:pPr marL="92075" marR="156845" algn="ctr">
              <a:lnSpc>
                <a:spcPct val="106400"/>
              </a:lnSpc>
              <a:spcBef>
                <a:spcPts val="180"/>
              </a:spcBef>
            </a:pPr>
            <a:r>
              <a:rPr lang="en-US" sz="2000" b="1" i="1" spc="-35" dirty="0">
                <a:effectLst>
                  <a:outerShdw blurRad="38100" dist="38100" dir="2700000" algn="tl">
                    <a:srgbClr val="000000">
                      <a:alpha val="43137"/>
                    </a:srgbClr>
                  </a:outerShdw>
                </a:effectLst>
                <a:latin typeface="Times New Roman"/>
                <a:cs typeface="Times New Roman"/>
              </a:rPr>
              <a:t>Good communication skills in the </a:t>
            </a:r>
            <a:r>
              <a:rPr lang="en-US" sz="2000" b="1" i="1" spc="-35" dirty="0" smtClean="0">
                <a:effectLst>
                  <a:outerShdw blurRad="38100" dist="38100" dir="2700000" algn="tl">
                    <a:srgbClr val="000000">
                      <a:alpha val="43137"/>
                    </a:srgbClr>
                  </a:outerShdw>
                </a:effectLst>
                <a:latin typeface="Times New Roman"/>
                <a:cs typeface="Times New Roman"/>
              </a:rPr>
              <a:t>workplace</a:t>
            </a:r>
            <a:endParaRPr lang="ar-EG" sz="2000" b="1" i="1"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en-US" sz="2000" b="1" i="1" spc="-35" dirty="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r>
              <a:rPr lang="en-US" sz="2000" b="1" spc="-35" dirty="0">
                <a:latin typeface="Times New Roman"/>
                <a:cs typeface="Times New Roman"/>
              </a:rPr>
              <a:t>Trust - </a:t>
            </a:r>
            <a:r>
              <a:rPr lang="en-US" sz="2000" spc="-35" dirty="0">
                <a:latin typeface="Times New Roman"/>
                <a:cs typeface="Times New Roman"/>
              </a:rPr>
              <a:t>Trust is one of the most critical assets in the workplace, and employees need to feel like they're trusted while also trusting others. If there's a lack of trust, it can lead to poor communication, especially among business leaders and the senior brass involved in ensuring a company's day-to-day affairs.</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3477875"/>
          </a:xfrm>
          <a:prstGeom prst="rect">
            <a:avLst/>
          </a:prstGeom>
        </p:spPr>
        <p:txBody>
          <a:bodyPr wrap="square">
            <a:spAutoFit/>
          </a:bodyPr>
          <a:lstStyle/>
          <a:p>
            <a:pPr algn="ctr" rtl="1"/>
            <a:r>
              <a:rPr lang="ar-EG" sz="2000" b="1" i="1" dirty="0">
                <a:effectLst>
                  <a:outerShdw blurRad="38100" dist="38100" dir="2700000" algn="tl">
                    <a:srgbClr val="000000">
                      <a:alpha val="43137"/>
                    </a:srgbClr>
                  </a:outerShdw>
                </a:effectLst>
              </a:rPr>
              <a:t>مهارات التواصل الجيدة في مكان </a:t>
            </a:r>
            <a:r>
              <a:rPr lang="ar-EG" sz="2000" b="1" i="1" dirty="0" smtClean="0">
                <a:effectLst>
                  <a:outerShdw blurRad="38100" dist="38100" dir="2700000" algn="tl">
                    <a:srgbClr val="000000">
                      <a:alpha val="43137"/>
                    </a:srgbClr>
                  </a:outerShdw>
                </a:effectLst>
              </a:rPr>
              <a:t>العمل</a:t>
            </a:r>
          </a:p>
          <a:p>
            <a:pPr algn="ctr" rtl="1"/>
            <a:endParaRPr lang="ar-EG" sz="2000" dirty="0" smtClean="0"/>
          </a:p>
          <a:p>
            <a:pPr algn="ctr" rtl="1"/>
            <a:endParaRPr lang="ar-EG" sz="2000" dirty="0"/>
          </a:p>
          <a:p>
            <a:pPr algn="r" rtl="1"/>
            <a:r>
              <a:rPr lang="ar-EG" sz="2000" b="1" dirty="0"/>
              <a:t>الثقة - </a:t>
            </a:r>
            <a:r>
              <a:rPr lang="ar-EG" sz="2000" dirty="0"/>
              <a:t>الثقة هي واحدة من أهم الأصول في مكان العمل، ويحتاج الموظفون إلى الشعور بأنهم محل ثقة مع ثقتهم في الآخرين أيضًا. إذا كان هناك نقص في الثقة، فقد يؤدي ذلك إلى ضعف التواصل، وخاصة بين قادة الأعمال وكبار المسؤولين المشاركين في ضمان الشؤون اليومية للشركة.</a:t>
            </a:r>
          </a:p>
        </p:txBody>
      </p:sp>
    </p:spTree>
    <p:extLst>
      <p:ext uri="{BB962C8B-B14F-4D97-AF65-F5344CB8AC3E}">
        <p14:creationId xmlns:p14="http://schemas.microsoft.com/office/powerpoint/2010/main" val="423289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6220" y="695397"/>
            <a:ext cx="4474302" cy="399405"/>
          </a:xfrm>
          <a:prstGeom prst="rect">
            <a:avLst/>
          </a:prstGeom>
        </p:spPr>
        <p:txBody>
          <a:bodyPr wrap="none">
            <a:spAutoFit/>
          </a:bodyPr>
          <a:lstStyle/>
          <a:p>
            <a:pPr>
              <a:lnSpc>
                <a:spcPct val="107000"/>
              </a:lnSpc>
              <a:spcAft>
                <a:spcPts val="800"/>
              </a:spcAft>
            </a:pPr>
            <a:r>
              <a:rPr lang="en-US" sz="2000" b="1" dirty="0">
                <a:latin typeface="Times New Roman" panose="02020603050405020304" pitchFamily="18" charset="0"/>
                <a:ea typeface="Calibri" panose="020F0502020204030204" pitchFamily="34" charset="0"/>
                <a:cs typeface="Arial" panose="020B0604020202020204" pitchFamily="34" charset="0"/>
              </a:rPr>
              <a:t>What is Interpersonal communication?</a:t>
            </a:r>
          </a:p>
        </p:txBody>
      </p:sp>
      <p:sp>
        <p:nvSpPr>
          <p:cNvPr id="11" name="Rectangle 10"/>
          <p:cNvSpPr/>
          <p:nvPr/>
        </p:nvSpPr>
        <p:spPr>
          <a:xfrm>
            <a:off x="5335610" y="648007"/>
            <a:ext cx="2483372" cy="461665"/>
          </a:xfrm>
          <a:prstGeom prst="rect">
            <a:avLst/>
          </a:prstGeom>
        </p:spPr>
        <p:txBody>
          <a:bodyPr wrap="none">
            <a:spAutoFit/>
          </a:bodyPr>
          <a:lstStyle/>
          <a:p>
            <a:pPr>
              <a:spcAft>
                <a:spcPts val="400"/>
              </a:spcAft>
            </a:pPr>
            <a:r>
              <a:rPr lang="ar-EG" sz="2400" dirty="0">
                <a:latin typeface="Times New Roman" panose="02020603050405020304" pitchFamily="18" charset="0"/>
                <a:ea typeface="Calibri" panose="020F0502020204030204" pitchFamily="34" charset="0"/>
                <a:cs typeface="Times New Roman" panose="02020603050405020304" pitchFamily="18" charset="0"/>
              </a:rPr>
              <a:t>ما هو التواصل </a:t>
            </a:r>
            <a:r>
              <a:rPr lang="ar-EG" sz="2400" dirty="0" smtClean="0">
                <a:latin typeface="Times New Roman" panose="02020603050405020304" pitchFamily="18" charset="0"/>
                <a:ea typeface="Calibri" panose="020F0502020204030204" pitchFamily="34" charset="0"/>
                <a:cs typeface="Times New Roman" panose="02020603050405020304" pitchFamily="18" charset="0"/>
              </a:rPr>
              <a:t>المهني؟</a:t>
            </a: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6041654"/>
          </a:xfrm>
          <a:prstGeom prst="rect">
            <a:avLst/>
          </a:prstGeom>
        </p:spPr>
        <p:txBody>
          <a:bodyPr wrap="square">
            <a:spAutoFit/>
          </a:bodyPr>
          <a:lstStyle/>
          <a:p>
            <a:pPr marL="92075" marR="156845" algn="ctr">
              <a:lnSpc>
                <a:spcPct val="106400"/>
              </a:lnSpc>
              <a:spcBef>
                <a:spcPts val="180"/>
              </a:spcBef>
            </a:pPr>
            <a:r>
              <a:rPr lang="en-US" sz="2000" b="1" i="1" spc="-35" dirty="0">
                <a:effectLst>
                  <a:outerShdw blurRad="38100" dist="38100" dir="2700000" algn="tl">
                    <a:srgbClr val="000000">
                      <a:alpha val="43137"/>
                    </a:srgbClr>
                  </a:outerShdw>
                </a:effectLst>
                <a:latin typeface="Times New Roman"/>
                <a:cs typeface="Times New Roman"/>
              </a:rPr>
              <a:t>Good communication skills in the </a:t>
            </a:r>
            <a:r>
              <a:rPr lang="en-US" sz="2000" b="1" i="1" spc="-35" dirty="0" smtClean="0">
                <a:effectLst>
                  <a:outerShdw blurRad="38100" dist="38100" dir="2700000" algn="tl">
                    <a:srgbClr val="000000">
                      <a:alpha val="43137"/>
                    </a:srgbClr>
                  </a:outerShdw>
                </a:effectLst>
                <a:latin typeface="Times New Roman"/>
                <a:cs typeface="Times New Roman"/>
              </a:rPr>
              <a:t>workplace</a:t>
            </a:r>
            <a:endParaRPr lang="ar-EG" sz="2000" b="1" i="1"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en-US" sz="2000" b="1" i="1" spc="-35" dirty="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r>
              <a:rPr lang="en-US" sz="2000" b="1" spc="-35" dirty="0">
                <a:latin typeface="Times New Roman"/>
                <a:cs typeface="Times New Roman"/>
              </a:rPr>
              <a:t>Company culture - </a:t>
            </a:r>
            <a:r>
              <a:rPr lang="en-US" sz="2000" spc="-35" dirty="0">
                <a:latin typeface="Times New Roman"/>
                <a:cs typeface="Times New Roman"/>
              </a:rPr>
              <a:t>When interpersonal relationships are executed the right way, it can lead to an organization thriving with the positive work culture. Employees who possess good interpersonal communication skills in the workplace can help an organizational culture become more positive and synergic. Negativity, conflicts, and confusion can lead to bad interpersonal relationships. Ultimately, it can ruin the environment at work and reduce productivity if not done the right way.</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4708981"/>
          </a:xfrm>
          <a:prstGeom prst="rect">
            <a:avLst/>
          </a:prstGeom>
        </p:spPr>
        <p:txBody>
          <a:bodyPr wrap="square">
            <a:spAutoFit/>
          </a:bodyPr>
          <a:lstStyle/>
          <a:p>
            <a:pPr algn="ctr" rtl="1"/>
            <a:r>
              <a:rPr lang="ar-EG" sz="2000" b="1" i="1" dirty="0">
                <a:effectLst>
                  <a:outerShdw blurRad="38100" dist="38100" dir="2700000" algn="tl">
                    <a:srgbClr val="000000">
                      <a:alpha val="43137"/>
                    </a:srgbClr>
                  </a:outerShdw>
                </a:effectLst>
              </a:rPr>
              <a:t>مهارات التواصل الجيدة في مكان </a:t>
            </a:r>
            <a:r>
              <a:rPr lang="ar-EG" sz="2000" b="1" i="1" dirty="0" smtClean="0">
                <a:effectLst>
                  <a:outerShdw blurRad="38100" dist="38100" dir="2700000" algn="tl">
                    <a:srgbClr val="000000">
                      <a:alpha val="43137"/>
                    </a:srgbClr>
                  </a:outerShdw>
                </a:effectLst>
              </a:rPr>
              <a:t>العمل</a:t>
            </a:r>
          </a:p>
          <a:p>
            <a:pPr algn="ctr" rtl="1"/>
            <a:endParaRPr lang="ar-EG" sz="2000" dirty="0" smtClean="0"/>
          </a:p>
          <a:p>
            <a:pPr algn="ctr" rtl="1"/>
            <a:endParaRPr lang="ar-EG" sz="2000" dirty="0" smtClean="0"/>
          </a:p>
          <a:p>
            <a:pPr algn="r" rtl="1"/>
            <a:r>
              <a:rPr lang="ar-EG" sz="2000" b="1" dirty="0"/>
              <a:t>ثقافة الشركة - </a:t>
            </a:r>
            <a:r>
              <a:rPr lang="ar-EG" sz="2000" dirty="0"/>
              <a:t>عندما يتم تنفيذ العلاقات الشخصية بالطريقة الصحيحة، يمكن أن يؤدي ذلك إلى ازدهار المنظمة بثقافة عمل إيجابية. يمكن للموظفين الذين يمتلكون مهارات تواصل شخصية جيدة في مكان العمل أن يساعدوا في جعل ثقافة المنظمة أكثر إيجابية وتآزرًا. يمكن أن تؤدي السلبية والصراعات والارتباك إلى علاقات شخصية سيئة. في النهاية، يمكن أن يؤدي ذلك إلى تدمير البيئة في العمل وتقليل الإنتاجية إذا لم يتم ذلك بالطريقة الصحيحة.</a:t>
            </a:r>
          </a:p>
        </p:txBody>
      </p:sp>
    </p:spTree>
    <p:extLst>
      <p:ext uri="{BB962C8B-B14F-4D97-AF65-F5344CB8AC3E}">
        <p14:creationId xmlns:p14="http://schemas.microsoft.com/office/powerpoint/2010/main" val="3275208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6220" y="695397"/>
            <a:ext cx="4474302" cy="399405"/>
          </a:xfrm>
          <a:prstGeom prst="rect">
            <a:avLst/>
          </a:prstGeom>
        </p:spPr>
        <p:txBody>
          <a:bodyPr wrap="none">
            <a:spAutoFit/>
          </a:bodyPr>
          <a:lstStyle/>
          <a:p>
            <a:pPr>
              <a:lnSpc>
                <a:spcPct val="107000"/>
              </a:lnSpc>
              <a:spcAft>
                <a:spcPts val="800"/>
              </a:spcAft>
            </a:pPr>
            <a:r>
              <a:rPr lang="en-US" sz="2000" b="1" dirty="0">
                <a:latin typeface="Times New Roman" panose="02020603050405020304" pitchFamily="18" charset="0"/>
                <a:ea typeface="Calibri" panose="020F0502020204030204" pitchFamily="34" charset="0"/>
                <a:cs typeface="Arial" panose="020B0604020202020204" pitchFamily="34" charset="0"/>
              </a:rPr>
              <a:t>What is Interpersonal communication?</a:t>
            </a:r>
          </a:p>
        </p:txBody>
      </p:sp>
      <p:sp>
        <p:nvSpPr>
          <p:cNvPr id="11" name="Rectangle 10"/>
          <p:cNvSpPr/>
          <p:nvPr/>
        </p:nvSpPr>
        <p:spPr>
          <a:xfrm>
            <a:off x="5335610" y="648007"/>
            <a:ext cx="2483372" cy="461665"/>
          </a:xfrm>
          <a:prstGeom prst="rect">
            <a:avLst/>
          </a:prstGeom>
        </p:spPr>
        <p:txBody>
          <a:bodyPr wrap="none">
            <a:spAutoFit/>
          </a:bodyPr>
          <a:lstStyle/>
          <a:p>
            <a:pPr>
              <a:spcAft>
                <a:spcPts val="400"/>
              </a:spcAft>
            </a:pPr>
            <a:r>
              <a:rPr lang="ar-EG" sz="2400" dirty="0">
                <a:latin typeface="Times New Roman" panose="02020603050405020304" pitchFamily="18" charset="0"/>
                <a:ea typeface="Calibri" panose="020F0502020204030204" pitchFamily="34" charset="0"/>
                <a:cs typeface="Times New Roman" panose="02020603050405020304" pitchFamily="18" charset="0"/>
              </a:rPr>
              <a:t>ما هو التواصل </a:t>
            </a:r>
            <a:r>
              <a:rPr lang="ar-EG" sz="2400" dirty="0" smtClean="0">
                <a:latin typeface="Times New Roman" panose="02020603050405020304" pitchFamily="18" charset="0"/>
                <a:ea typeface="Calibri" panose="020F0502020204030204" pitchFamily="34" charset="0"/>
                <a:cs typeface="Times New Roman" panose="02020603050405020304" pitchFamily="18" charset="0"/>
              </a:rPr>
              <a:t>المهني؟</a:t>
            </a: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4410438"/>
          </a:xfrm>
          <a:prstGeom prst="rect">
            <a:avLst/>
          </a:prstGeom>
        </p:spPr>
        <p:txBody>
          <a:bodyPr wrap="square">
            <a:spAutoFit/>
          </a:bodyPr>
          <a:lstStyle/>
          <a:p>
            <a:pPr marL="92075" marR="156845" algn="ctr">
              <a:lnSpc>
                <a:spcPct val="106400"/>
              </a:lnSpc>
              <a:spcBef>
                <a:spcPts val="180"/>
              </a:spcBef>
            </a:pPr>
            <a:r>
              <a:rPr lang="en-US" sz="2000" b="1" i="1" spc="-35" dirty="0">
                <a:effectLst>
                  <a:outerShdw blurRad="38100" dist="38100" dir="2700000" algn="tl">
                    <a:srgbClr val="000000">
                      <a:alpha val="43137"/>
                    </a:srgbClr>
                  </a:outerShdw>
                </a:effectLst>
                <a:latin typeface="Times New Roman"/>
                <a:cs typeface="Times New Roman"/>
              </a:rPr>
              <a:t>Good communication skills in the </a:t>
            </a:r>
            <a:r>
              <a:rPr lang="en-US" sz="2000" b="1" i="1" spc="-35" dirty="0" smtClean="0">
                <a:effectLst>
                  <a:outerShdw blurRad="38100" dist="38100" dir="2700000" algn="tl">
                    <a:srgbClr val="000000">
                      <a:alpha val="43137"/>
                    </a:srgbClr>
                  </a:outerShdw>
                </a:effectLst>
                <a:latin typeface="Times New Roman"/>
                <a:cs typeface="Times New Roman"/>
              </a:rPr>
              <a:t>workplace</a:t>
            </a:r>
            <a:endParaRPr lang="ar-EG" sz="2000" b="1" i="1"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en-US" sz="2000" b="1" i="1" spc="-35" dirty="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r>
              <a:rPr lang="en-US" sz="2000" b="1" spc="-35" dirty="0">
                <a:latin typeface="Times New Roman"/>
                <a:cs typeface="Times New Roman"/>
              </a:rPr>
              <a:t>Employee recognition - </a:t>
            </a:r>
            <a:r>
              <a:rPr lang="en-US" sz="2000" spc="-35" dirty="0">
                <a:latin typeface="Times New Roman"/>
                <a:cs typeface="Times New Roman"/>
              </a:rPr>
              <a:t>Good interpersonal communication skills in the workplace can also drive recognition among employees. When employees have better interpersonal relationships and upper management, they will recognize the excellent work being done and provide quality feedback.</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3170099"/>
          </a:xfrm>
          <a:prstGeom prst="rect">
            <a:avLst/>
          </a:prstGeom>
        </p:spPr>
        <p:txBody>
          <a:bodyPr wrap="square">
            <a:spAutoFit/>
          </a:bodyPr>
          <a:lstStyle/>
          <a:p>
            <a:pPr algn="ctr" rtl="1"/>
            <a:r>
              <a:rPr lang="ar-EG" sz="2000" b="1" i="1" dirty="0">
                <a:effectLst>
                  <a:outerShdw blurRad="38100" dist="38100" dir="2700000" algn="tl">
                    <a:srgbClr val="000000">
                      <a:alpha val="43137"/>
                    </a:srgbClr>
                  </a:outerShdw>
                </a:effectLst>
              </a:rPr>
              <a:t>مهارات التواصل الجيدة في مكان </a:t>
            </a:r>
            <a:r>
              <a:rPr lang="ar-EG" sz="2000" b="1" i="1" dirty="0" smtClean="0">
                <a:effectLst>
                  <a:outerShdw blurRad="38100" dist="38100" dir="2700000" algn="tl">
                    <a:srgbClr val="000000">
                      <a:alpha val="43137"/>
                    </a:srgbClr>
                  </a:outerShdw>
                </a:effectLst>
              </a:rPr>
              <a:t>العمل</a:t>
            </a:r>
          </a:p>
          <a:p>
            <a:pPr algn="ctr" rtl="1"/>
            <a:endParaRPr lang="ar-EG" sz="2000" dirty="0" smtClean="0"/>
          </a:p>
          <a:p>
            <a:pPr algn="ctr" rtl="1"/>
            <a:endParaRPr lang="ar-EG" sz="2000" dirty="0" smtClean="0"/>
          </a:p>
          <a:p>
            <a:pPr algn="r" rtl="1"/>
            <a:r>
              <a:rPr lang="ar-EG" sz="2000" b="1" dirty="0"/>
              <a:t>تقدير الموظفين - </a:t>
            </a:r>
            <a:r>
              <a:rPr lang="ar-EG" sz="2000" dirty="0"/>
              <a:t>يمكن أن تؤدي مهارات التواصل الشخصي الجيدة في مكان العمل أيضًا إلى زيادة التقدير بين الموظفين. عندما يتمتع الموظفون بعلاقات شخصية أفضل مع الإدارة العليا، فسوف يدركون العمل الممتاز الذي يتم إنجازه ويقدمون ملاحظات عالية الجودة.</a:t>
            </a:r>
          </a:p>
        </p:txBody>
      </p:sp>
    </p:spTree>
    <p:extLst>
      <p:ext uri="{BB962C8B-B14F-4D97-AF65-F5344CB8AC3E}">
        <p14:creationId xmlns:p14="http://schemas.microsoft.com/office/powerpoint/2010/main" val="3051731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6220" y="695397"/>
            <a:ext cx="4474302" cy="399405"/>
          </a:xfrm>
          <a:prstGeom prst="rect">
            <a:avLst/>
          </a:prstGeom>
        </p:spPr>
        <p:txBody>
          <a:bodyPr wrap="none">
            <a:spAutoFit/>
          </a:bodyPr>
          <a:lstStyle/>
          <a:p>
            <a:pPr>
              <a:lnSpc>
                <a:spcPct val="107000"/>
              </a:lnSpc>
              <a:spcAft>
                <a:spcPts val="800"/>
              </a:spcAft>
            </a:pPr>
            <a:r>
              <a:rPr lang="en-US" sz="2000" b="1" dirty="0">
                <a:latin typeface="Times New Roman" panose="02020603050405020304" pitchFamily="18" charset="0"/>
                <a:ea typeface="Calibri" panose="020F0502020204030204" pitchFamily="34" charset="0"/>
                <a:cs typeface="Arial" panose="020B0604020202020204" pitchFamily="34" charset="0"/>
              </a:rPr>
              <a:t>What is Interpersonal communication?</a:t>
            </a:r>
          </a:p>
        </p:txBody>
      </p:sp>
      <p:sp>
        <p:nvSpPr>
          <p:cNvPr id="11" name="Rectangle 10"/>
          <p:cNvSpPr/>
          <p:nvPr/>
        </p:nvSpPr>
        <p:spPr>
          <a:xfrm>
            <a:off x="5335610" y="648007"/>
            <a:ext cx="2483372" cy="461665"/>
          </a:xfrm>
          <a:prstGeom prst="rect">
            <a:avLst/>
          </a:prstGeom>
        </p:spPr>
        <p:txBody>
          <a:bodyPr wrap="none">
            <a:spAutoFit/>
          </a:bodyPr>
          <a:lstStyle/>
          <a:p>
            <a:pPr>
              <a:spcAft>
                <a:spcPts val="400"/>
              </a:spcAft>
            </a:pPr>
            <a:r>
              <a:rPr lang="ar-EG" sz="2400" dirty="0">
                <a:latin typeface="Times New Roman" panose="02020603050405020304" pitchFamily="18" charset="0"/>
                <a:ea typeface="Calibri" panose="020F0502020204030204" pitchFamily="34" charset="0"/>
                <a:cs typeface="Times New Roman" panose="02020603050405020304" pitchFamily="18" charset="0"/>
              </a:rPr>
              <a:t>ما هو التواصل </a:t>
            </a:r>
            <a:r>
              <a:rPr lang="ar-EG" sz="2400" dirty="0" smtClean="0">
                <a:latin typeface="Times New Roman" panose="02020603050405020304" pitchFamily="18" charset="0"/>
                <a:ea typeface="Calibri" panose="020F0502020204030204" pitchFamily="34" charset="0"/>
                <a:cs typeface="Times New Roman" panose="02020603050405020304" pitchFamily="18" charset="0"/>
              </a:rPr>
              <a:t>المهني؟</a:t>
            </a: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4736681"/>
          </a:xfrm>
          <a:prstGeom prst="rect">
            <a:avLst/>
          </a:prstGeom>
        </p:spPr>
        <p:txBody>
          <a:bodyPr wrap="square">
            <a:spAutoFit/>
          </a:bodyPr>
          <a:lstStyle/>
          <a:p>
            <a:pPr marL="92075" marR="156845" algn="ctr">
              <a:lnSpc>
                <a:spcPct val="106400"/>
              </a:lnSpc>
              <a:spcBef>
                <a:spcPts val="180"/>
              </a:spcBef>
            </a:pPr>
            <a:r>
              <a:rPr lang="en-US" sz="2000" b="1" i="1" spc="-35" dirty="0">
                <a:effectLst>
                  <a:outerShdw blurRad="38100" dist="38100" dir="2700000" algn="tl">
                    <a:srgbClr val="000000">
                      <a:alpha val="43137"/>
                    </a:srgbClr>
                  </a:outerShdw>
                </a:effectLst>
                <a:latin typeface="Times New Roman"/>
                <a:cs typeface="Times New Roman"/>
              </a:rPr>
              <a:t>Good communication skills in the </a:t>
            </a:r>
            <a:r>
              <a:rPr lang="en-US" sz="2000" b="1" i="1" spc="-35" dirty="0" smtClean="0">
                <a:effectLst>
                  <a:outerShdw blurRad="38100" dist="38100" dir="2700000" algn="tl">
                    <a:srgbClr val="000000">
                      <a:alpha val="43137"/>
                    </a:srgbClr>
                  </a:outerShdw>
                </a:effectLst>
                <a:latin typeface="Times New Roman"/>
                <a:cs typeface="Times New Roman"/>
              </a:rPr>
              <a:t>workplace</a:t>
            </a:r>
            <a:endParaRPr lang="ar-EG" sz="2000" b="1" i="1"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en-US" sz="2000" b="1" i="1" spc="-35" dirty="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r>
              <a:rPr lang="en-US" sz="2000" b="1" spc="-35" dirty="0">
                <a:latin typeface="Times New Roman"/>
                <a:cs typeface="Times New Roman"/>
              </a:rPr>
              <a:t>Workplace miscommunication - </a:t>
            </a:r>
            <a:r>
              <a:rPr lang="en-US" sz="2000" spc="-35" dirty="0">
                <a:latin typeface="Times New Roman"/>
                <a:cs typeface="Times New Roman"/>
              </a:rPr>
              <a:t>Managers who ensure that professionalism is maintained at the workplace are also seen as approachable. If you're a manager, make sure you always communicate how you're feeling with the team to know where they stand. It can also defuse any tension and help employees speak directly with you.</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3785652"/>
          </a:xfrm>
          <a:prstGeom prst="rect">
            <a:avLst/>
          </a:prstGeom>
        </p:spPr>
        <p:txBody>
          <a:bodyPr wrap="square">
            <a:spAutoFit/>
          </a:bodyPr>
          <a:lstStyle/>
          <a:p>
            <a:pPr algn="ctr" rtl="1"/>
            <a:r>
              <a:rPr lang="ar-EG" sz="2000" b="1" i="1" dirty="0">
                <a:effectLst>
                  <a:outerShdw blurRad="38100" dist="38100" dir="2700000" algn="tl">
                    <a:srgbClr val="000000">
                      <a:alpha val="43137"/>
                    </a:srgbClr>
                  </a:outerShdw>
                </a:effectLst>
              </a:rPr>
              <a:t>مهارات التواصل الجيدة في مكان </a:t>
            </a:r>
            <a:r>
              <a:rPr lang="ar-EG" sz="2000" b="1" i="1" dirty="0" smtClean="0">
                <a:effectLst>
                  <a:outerShdw blurRad="38100" dist="38100" dir="2700000" algn="tl">
                    <a:srgbClr val="000000">
                      <a:alpha val="43137"/>
                    </a:srgbClr>
                  </a:outerShdw>
                </a:effectLst>
              </a:rPr>
              <a:t>العمل</a:t>
            </a:r>
          </a:p>
          <a:p>
            <a:pPr algn="ctr" rtl="1"/>
            <a:endParaRPr lang="ar-EG" sz="2000" dirty="0" smtClean="0"/>
          </a:p>
          <a:p>
            <a:pPr algn="ctr" rtl="1"/>
            <a:endParaRPr lang="ar-EG" sz="2000" dirty="0" smtClean="0"/>
          </a:p>
          <a:p>
            <a:pPr algn="r" rtl="1"/>
            <a:r>
              <a:rPr lang="ar-EG" sz="2000" b="1" dirty="0"/>
              <a:t>سوء التفاهم في مكان العمل - </a:t>
            </a:r>
            <a:r>
              <a:rPr lang="ar-EG" sz="2000" dirty="0"/>
              <a:t>يُنظر إلى المديرين الذين يحرصون على الحفاظ على الاحتراف في مكان العمل على أنهم أشخاص يمكن التواصل معهم بسهولة. إذا كنت مديرًا، فتأكد من التواصل دائمًا مع الفريق حول ما تشعر به لمعرفة موقفهم. يمكن أن يؤدي ذلك أيضًا إلى تخفيف أي توتر ومساعدة الموظفين على التحدث معك مباشرة.</a:t>
            </a:r>
          </a:p>
        </p:txBody>
      </p:sp>
    </p:spTree>
    <p:extLst>
      <p:ext uri="{BB962C8B-B14F-4D97-AF65-F5344CB8AC3E}">
        <p14:creationId xmlns:p14="http://schemas.microsoft.com/office/powerpoint/2010/main" val="574320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6220" y="695397"/>
            <a:ext cx="4474302" cy="399405"/>
          </a:xfrm>
          <a:prstGeom prst="rect">
            <a:avLst/>
          </a:prstGeom>
        </p:spPr>
        <p:txBody>
          <a:bodyPr wrap="none">
            <a:spAutoFit/>
          </a:bodyPr>
          <a:lstStyle/>
          <a:p>
            <a:pPr>
              <a:lnSpc>
                <a:spcPct val="107000"/>
              </a:lnSpc>
              <a:spcAft>
                <a:spcPts val="800"/>
              </a:spcAft>
            </a:pPr>
            <a:r>
              <a:rPr lang="en-US" sz="2000" b="1" dirty="0">
                <a:latin typeface="Times New Roman" panose="02020603050405020304" pitchFamily="18" charset="0"/>
                <a:ea typeface="Calibri" panose="020F0502020204030204" pitchFamily="34" charset="0"/>
                <a:cs typeface="Arial" panose="020B0604020202020204" pitchFamily="34" charset="0"/>
              </a:rPr>
              <a:t>What is Interpersonal communication?</a:t>
            </a:r>
          </a:p>
        </p:txBody>
      </p:sp>
      <p:sp>
        <p:nvSpPr>
          <p:cNvPr id="11" name="Rectangle 10"/>
          <p:cNvSpPr/>
          <p:nvPr/>
        </p:nvSpPr>
        <p:spPr>
          <a:xfrm>
            <a:off x="5335610" y="648007"/>
            <a:ext cx="2483372" cy="461665"/>
          </a:xfrm>
          <a:prstGeom prst="rect">
            <a:avLst/>
          </a:prstGeom>
        </p:spPr>
        <p:txBody>
          <a:bodyPr wrap="none">
            <a:spAutoFit/>
          </a:bodyPr>
          <a:lstStyle/>
          <a:p>
            <a:pPr>
              <a:spcAft>
                <a:spcPts val="400"/>
              </a:spcAft>
            </a:pPr>
            <a:r>
              <a:rPr lang="ar-EG" sz="2400" dirty="0">
                <a:latin typeface="Times New Roman" panose="02020603050405020304" pitchFamily="18" charset="0"/>
                <a:ea typeface="Calibri" panose="020F0502020204030204" pitchFamily="34" charset="0"/>
                <a:cs typeface="Times New Roman" panose="02020603050405020304" pitchFamily="18" charset="0"/>
              </a:rPr>
              <a:t>ما هو التواصل </a:t>
            </a:r>
            <a:r>
              <a:rPr lang="ar-EG" sz="2400" dirty="0" smtClean="0">
                <a:latin typeface="Times New Roman" panose="02020603050405020304" pitchFamily="18" charset="0"/>
                <a:ea typeface="Calibri" panose="020F0502020204030204" pitchFamily="34" charset="0"/>
                <a:cs typeface="Times New Roman" panose="02020603050405020304" pitchFamily="18" charset="0"/>
              </a:rPr>
              <a:t>المهني؟</a:t>
            </a: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4058547"/>
          </a:xfrm>
          <a:prstGeom prst="rect">
            <a:avLst/>
          </a:prstGeom>
        </p:spPr>
        <p:txBody>
          <a:bodyPr wrap="square">
            <a:spAutoFit/>
          </a:bodyPr>
          <a:lstStyle/>
          <a:p>
            <a:pPr marL="92075" marR="156845" algn="ctr">
              <a:lnSpc>
                <a:spcPct val="106400"/>
              </a:lnSpc>
              <a:spcBef>
                <a:spcPts val="180"/>
              </a:spcBef>
            </a:pPr>
            <a:r>
              <a:rPr lang="en-US" sz="2000" b="1" i="1" spc="-35" dirty="0">
                <a:effectLst>
                  <a:outerShdw blurRad="38100" dist="38100" dir="2700000" algn="tl">
                    <a:srgbClr val="000000">
                      <a:alpha val="43137"/>
                    </a:srgbClr>
                  </a:outerShdw>
                </a:effectLst>
                <a:latin typeface="Times New Roman"/>
                <a:cs typeface="Times New Roman"/>
              </a:rPr>
              <a:t>Good communication skills in the </a:t>
            </a:r>
            <a:r>
              <a:rPr lang="en-US" sz="2000" b="1" i="1" spc="-35" dirty="0" smtClean="0">
                <a:effectLst>
                  <a:outerShdw blurRad="38100" dist="38100" dir="2700000" algn="tl">
                    <a:srgbClr val="000000">
                      <a:alpha val="43137"/>
                    </a:srgbClr>
                  </a:outerShdw>
                </a:effectLst>
                <a:latin typeface="Times New Roman"/>
                <a:cs typeface="Times New Roman"/>
              </a:rPr>
              <a:t>workplace</a:t>
            </a:r>
            <a:endParaRPr lang="ar-EG" sz="2000" b="1" i="1"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en-US" sz="2000" b="1" i="1" spc="-35" dirty="0" smtClean="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r>
              <a:rPr lang="en-US" sz="2000" b="1" spc="-35" dirty="0">
                <a:latin typeface="Times New Roman"/>
                <a:cs typeface="Times New Roman"/>
              </a:rPr>
              <a:t>Personal relationships - </a:t>
            </a:r>
            <a:r>
              <a:rPr lang="en-US" sz="2000" spc="-35" dirty="0">
                <a:latin typeface="Times New Roman"/>
                <a:cs typeface="Times New Roman"/>
              </a:rPr>
              <a:t>It's vital to create meaningful connections in the office. As an employee, you spend more than half your life in the office, and your colleagues tend to be your friends outside of the office. Good interpersonal skills can help you build better teams at work and create relationships that can last for life.</a:t>
            </a:r>
          </a:p>
        </p:txBody>
      </p:sp>
      <p:sp>
        <p:nvSpPr>
          <p:cNvPr id="6" name="Rectangle 5"/>
          <p:cNvSpPr/>
          <p:nvPr/>
        </p:nvSpPr>
        <p:spPr>
          <a:xfrm>
            <a:off x="4651588" y="1268454"/>
            <a:ext cx="3464560" cy="3477875"/>
          </a:xfrm>
          <a:prstGeom prst="rect">
            <a:avLst/>
          </a:prstGeom>
        </p:spPr>
        <p:txBody>
          <a:bodyPr wrap="square">
            <a:spAutoFit/>
          </a:bodyPr>
          <a:lstStyle/>
          <a:p>
            <a:pPr algn="ctr" rtl="1"/>
            <a:r>
              <a:rPr lang="ar-EG" sz="2000" b="1" i="1" dirty="0">
                <a:effectLst>
                  <a:outerShdw blurRad="38100" dist="38100" dir="2700000" algn="tl">
                    <a:srgbClr val="000000">
                      <a:alpha val="43137"/>
                    </a:srgbClr>
                  </a:outerShdw>
                </a:effectLst>
              </a:rPr>
              <a:t>مهارات التواصل الجيدة في مكان </a:t>
            </a:r>
            <a:r>
              <a:rPr lang="ar-EG" sz="2000" b="1" i="1" dirty="0" smtClean="0">
                <a:effectLst>
                  <a:outerShdw blurRad="38100" dist="38100" dir="2700000" algn="tl">
                    <a:srgbClr val="000000">
                      <a:alpha val="43137"/>
                    </a:srgbClr>
                  </a:outerShdw>
                </a:effectLst>
              </a:rPr>
              <a:t>العمل</a:t>
            </a:r>
          </a:p>
          <a:p>
            <a:pPr algn="ctr" rtl="1"/>
            <a:endParaRPr lang="ar-EG" sz="2000" dirty="0" smtClean="0"/>
          </a:p>
          <a:p>
            <a:pPr algn="ctr" rtl="1"/>
            <a:endParaRPr lang="ar-EG" sz="2000" dirty="0" smtClean="0"/>
          </a:p>
          <a:p>
            <a:pPr algn="r" rtl="1"/>
            <a:r>
              <a:rPr lang="ar-EG" sz="2000" b="1" dirty="0"/>
              <a:t>العلاقات الشخصية </a:t>
            </a:r>
            <a:r>
              <a:rPr lang="ar-EG" sz="2000" dirty="0"/>
              <a:t>- من الضروري إنشاء علاقات ذات مغزى في المكتب. بصفتك موظفًا، تقضي أكثر من نصف حياتك في المكتب، ويميل زملاؤك إلى أن يكونوا أصدقاءك خارج المكتب. يمكن أن تساعدك المهارات الشخصية الجيدة في بناء فرق أفضل في العمل وإنشاء علاقات يمكن أن تدوم مدى الحياة.</a:t>
            </a:r>
          </a:p>
        </p:txBody>
      </p:sp>
    </p:spTree>
    <p:extLst>
      <p:ext uri="{BB962C8B-B14F-4D97-AF65-F5344CB8AC3E}">
        <p14:creationId xmlns:p14="http://schemas.microsoft.com/office/powerpoint/2010/main" val="85469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6220" y="695397"/>
            <a:ext cx="4474302" cy="399405"/>
          </a:xfrm>
          <a:prstGeom prst="rect">
            <a:avLst/>
          </a:prstGeom>
        </p:spPr>
        <p:txBody>
          <a:bodyPr wrap="none">
            <a:spAutoFit/>
          </a:bodyPr>
          <a:lstStyle/>
          <a:p>
            <a:pPr>
              <a:lnSpc>
                <a:spcPct val="107000"/>
              </a:lnSpc>
              <a:spcAft>
                <a:spcPts val="800"/>
              </a:spcAft>
            </a:pPr>
            <a:r>
              <a:rPr lang="en-US" sz="2000" b="1" dirty="0">
                <a:latin typeface="Times New Roman" panose="02020603050405020304" pitchFamily="18" charset="0"/>
                <a:ea typeface="Calibri" panose="020F0502020204030204" pitchFamily="34" charset="0"/>
                <a:cs typeface="Arial" panose="020B0604020202020204" pitchFamily="34" charset="0"/>
              </a:rPr>
              <a:t>What is Interpersonal communication?</a:t>
            </a:r>
          </a:p>
        </p:txBody>
      </p:sp>
      <p:sp>
        <p:nvSpPr>
          <p:cNvPr id="11" name="Rectangle 10"/>
          <p:cNvSpPr/>
          <p:nvPr/>
        </p:nvSpPr>
        <p:spPr>
          <a:xfrm>
            <a:off x="5335610" y="648007"/>
            <a:ext cx="2483372" cy="461665"/>
          </a:xfrm>
          <a:prstGeom prst="rect">
            <a:avLst/>
          </a:prstGeom>
        </p:spPr>
        <p:txBody>
          <a:bodyPr wrap="none">
            <a:spAutoFit/>
          </a:bodyPr>
          <a:lstStyle/>
          <a:p>
            <a:pPr>
              <a:spcAft>
                <a:spcPts val="400"/>
              </a:spcAft>
            </a:pPr>
            <a:r>
              <a:rPr lang="ar-EG" sz="2400" dirty="0">
                <a:latin typeface="Times New Roman" panose="02020603050405020304" pitchFamily="18" charset="0"/>
                <a:ea typeface="Calibri" panose="020F0502020204030204" pitchFamily="34" charset="0"/>
                <a:cs typeface="Times New Roman" panose="02020603050405020304" pitchFamily="18" charset="0"/>
              </a:rPr>
              <a:t>ما هو التواصل </a:t>
            </a:r>
            <a:r>
              <a:rPr lang="ar-EG" sz="2400" dirty="0" smtClean="0">
                <a:latin typeface="Times New Roman" panose="02020603050405020304" pitchFamily="18" charset="0"/>
                <a:ea typeface="Calibri" panose="020F0502020204030204" pitchFamily="34" charset="0"/>
                <a:cs typeface="Times New Roman" panose="02020603050405020304" pitchFamily="18" charset="0"/>
              </a:rPr>
              <a:t>المهني؟</a:t>
            </a: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3732304"/>
          </a:xfrm>
          <a:prstGeom prst="rect">
            <a:avLst/>
          </a:prstGeom>
        </p:spPr>
        <p:txBody>
          <a:bodyPr wrap="square">
            <a:spAutoFit/>
          </a:bodyPr>
          <a:lstStyle/>
          <a:p>
            <a:pPr marL="92075" marR="156845" algn="ctr">
              <a:lnSpc>
                <a:spcPct val="106400"/>
              </a:lnSpc>
              <a:spcBef>
                <a:spcPts val="180"/>
              </a:spcBef>
            </a:pPr>
            <a:r>
              <a:rPr lang="en-US" sz="2000" b="1" i="1" spc="-35" dirty="0">
                <a:effectLst>
                  <a:outerShdw blurRad="38100" dist="38100" dir="2700000" algn="tl">
                    <a:srgbClr val="000000">
                      <a:alpha val="43137"/>
                    </a:srgbClr>
                  </a:outerShdw>
                </a:effectLst>
                <a:latin typeface="Times New Roman"/>
                <a:cs typeface="Times New Roman"/>
              </a:rPr>
              <a:t>Good communication skills in the </a:t>
            </a:r>
            <a:r>
              <a:rPr lang="en-US" sz="2000" b="1" i="1" spc="-35" dirty="0" smtClean="0">
                <a:effectLst>
                  <a:outerShdw blurRad="38100" dist="38100" dir="2700000" algn="tl">
                    <a:srgbClr val="000000">
                      <a:alpha val="43137"/>
                    </a:srgbClr>
                  </a:outerShdw>
                </a:effectLst>
                <a:latin typeface="Times New Roman"/>
                <a:cs typeface="Times New Roman"/>
              </a:rPr>
              <a:t>workplace</a:t>
            </a:r>
            <a:endParaRPr lang="ar-EG" sz="2000" b="1" i="1"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en-US" sz="2000" b="1" i="1" spc="-35" dirty="0" smtClean="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r>
              <a:rPr lang="en-US" sz="2000" b="1" spc="-35" dirty="0">
                <a:latin typeface="Times New Roman"/>
                <a:cs typeface="Times New Roman"/>
              </a:rPr>
              <a:t>Management and leadership - </a:t>
            </a:r>
            <a:r>
              <a:rPr lang="en-US" sz="2000" spc="-35" dirty="0">
                <a:latin typeface="Times New Roman"/>
                <a:cs typeface="Times New Roman"/>
              </a:rPr>
              <a:t>Fostering trust and great communication are some of the non-negotiable skills of an effective team leader. When a manager doesn't possess these interpersonal skills, they can confuse employees who begin to work less productively or lose motivation.</a:t>
            </a:r>
          </a:p>
        </p:txBody>
      </p:sp>
      <p:sp>
        <p:nvSpPr>
          <p:cNvPr id="6" name="Rectangle 5"/>
          <p:cNvSpPr/>
          <p:nvPr/>
        </p:nvSpPr>
        <p:spPr>
          <a:xfrm>
            <a:off x="4651588" y="1268454"/>
            <a:ext cx="3464560" cy="3170099"/>
          </a:xfrm>
          <a:prstGeom prst="rect">
            <a:avLst/>
          </a:prstGeom>
        </p:spPr>
        <p:txBody>
          <a:bodyPr wrap="square">
            <a:spAutoFit/>
          </a:bodyPr>
          <a:lstStyle/>
          <a:p>
            <a:pPr algn="ctr" rtl="1"/>
            <a:r>
              <a:rPr lang="ar-EG" sz="2000" b="1" i="1" dirty="0">
                <a:effectLst>
                  <a:outerShdw blurRad="38100" dist="38100" dir="2700000" algn="tl">
                    <a:srgbClr val="000000">
                      <a:alpha val="43137"/>
                    </a:srgbClr>
                  </a:outerShdw>
                </a:effectLst>
              </a:rPr>
              <a:t>مهارات التواصل الجيدة في مكان </a:t>
            </a:r>
            <a:r>
              <a:rPr lang="ar-EG" sz="2000" b="1" i="1" dirty="0" smtClean="0">
                <a:effectLst>
                  <a:outerShdw blurRad="38100" dist="38100" dir="2700000" algn="tl">
                    <a:srgbClr val="000000">
                      <a:alpha val="43137"/>
                    </a:srgbClr>
                  </a:outerShdw>
                </a:effectLst>
              </a:rPr>
              <a:t>العمل</a:t>
            </a:r>
          </a:p>
          <a:p>
            <a:pPr algn="ctr" rtl="1"/>
            <a:endParaRPr lang="ar-EG" sz="2000" dirty="0" smtClean="0"/>
          </a:p>
          <a:p>
            <a:pPr algn="ctr" rtl="1"/>
            <a:endParaRPr lang="ar-EG" sz="2000" dirty="0" smtClean="0"/>
          </a:p>
          <a:p>
            <a:pPr algn="r" rtl="1"/>
            <a:r>
              <a:rPr lang="ar-EG" sz="2000" b="1" dirty="0"/>
              <a:t>الإدارة والقيادة - </a:t>
            </a:r>
            <a:r>
              <a:rPr lang="ar-EG" sz="2000" dirty="0"/>
              <a:t>يعد تعزيز الثقة والتواصل الرائع من المهارات غير القابلة للتفاوض التي يتمتع بها قائد الفريق الفعال. عندما لا يمتلك المدير هذه المهارات الشخصية، فقد يربك الموظفين الذين </a:t>
            </a:r>
            <a:r>
              <a:rPr lang="ar-EG" sz="2000" dirty="0" err="1"/>
              <a:t>يبدأون</a:t>
            </a:r>
            <a:r>
              <a:rPr lang="ar-EG" sz="2000" dirty="0"/>
              <a:t> في العمل بشكل أقل إنتاجية أو يفقدون الدافع.</a:t>
            </a:r>
          </a:p>
        </p:txBody>
      </p:sp>
    </p:spTree>
    <p:extLst>
      <p:ext uri="{BB962C8B-B14F-4D97-AF65-F5344CB8AC3E}">
        <p14:creationId xmlns:p14="http://schemas.microsoft.com/office/powerpoint/2010/main" val="2360517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6220" y="695397"/>
            <a:ext cx="4474302" cy="399405"/>
          </a:xfrm>
          <a:prstGeom prst="rect">
            <a:avLst/>
          </a:prstGeom>
        </p:spPr>
        <p:txBody>
          <a:bodyPr wrap="none">
            <a:spAutoFit/>
          </a:bodyPr>
          <a:lstStyle/>
          <a:p>
            <a:pPr>
              <a:lnSpc>
                <a:spcPct val="107000"/>
              </a:lnSpc>
              <a:spcAft>
                <a:spcPts val="800"/>
              </a:spcAft>
            </a:pPr>
            <a:r>
              <a:rPr lang="en-US" sz="2000" b="1" dirty="0">
                <a:latin typeface="Times New Roman" panose="02020603050405020304" pitchFamily="18" charset="0"/>
                <a:ea typeface="Calibri" panose="020F0502020204030204" pitchFamily="34" charset="0"/>
                <a:cs typeface="Arial" panose="020B0604020202020204" pitchFamily="34" charset="0"/>
              </a:rPr>
              <a:t>What is Interpersonal communication?</a:t>
            </a:r>
          </a:p>
        </p:txBody>
      </p:sp>
      <p:sp>
        <p:nvSpPr>
          <p:cNvPr id="11" name="Rectangle 10"/>
          <p:cNvSpPr/>
          <p:nvPr/>
        </p:nvSpPr>
        <p:spPr>
          <a:xfrm>
            <a:off x="5335610" y="648007"/>
            <a:ext cx="2483372" cy="461665"/>
          </a:xfrm>
          <a:prstGeom prst="rect">
            <a:avLst/>
          </a:prstGeom>
        </p:spPr>
        <p:txBody>
          <a:bodyPr wrap="none">
            <a:spAutoFit/>
          </a:bodyPr>
          <a:lstStyle/>
          <a:p>
            <a:pPr>
              <a:spcAft>
                <a:spcPts val="400"/>
              </a:spcAft>
            </a:pPr>
            <a:r>
              <a:rPr lang="ar-EG" sz="2400" dirty="0">
                <a:latin typeface="Times New Roman" panose="02020603050405020304" pitchFamily="18" charset="0"/>
                <a:ea typeface="Calibri" panose="020F0502020204030204" pitchFamily="34" charset="0"/>
                <a:cs typeface="Times New Roman" panose="02020603050405020304" pitchFamily="18" charset="0"/>
              </a:rPr>
              <a:t>ما هو التواصل </a:t>
            </a:r>
            <a:r>
              <a:rPr lang="ar-EG" sz="2400" dirty="0" smtClean="0">
                <a:latin typeface="Times New Roman" panose="02020603050405020304" pitchFamily="18" charset="0"/>
                <a:ea typeface="Calibri" panose="020F0502020204030204" pitchFamily="34" charset="0"/>
                <a:cs typeface="Times New Roman" panose="02020603050405020304" pitchFamily="18" charset="0"/>
              </a:rPr>
              <a:t>المهني؟</a:t>
            </a: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3079817"/>
          </a:xfrm>
          <a:prstGeom prst="rect">
            <a:avLst/>
          </a:prstGeom>
        </p:spPr>
        <p:txBody>
          <a:bodyPr wrap="square">
            <a:spAutoFit/>
          </a:bodyPr>
          <a:lstStyle/>
          <a:p>
            <a:pPr marL="92075" marR="156845" algn="ctr">
              <a:lnSpc>
                <a:spcPct val="106400"/>
              </a:lnSpc>
              <a:spcBef>
                <a:spcPts val="180"/>
              </a:spcBef>
            </a:pPr>
            <a:r>
              <a:rPr lang="en-US" sz="2000" b="1" i="1" spc="-35" dirty="0">
                <a:effectLst>
                  <a:outerShdw blurRad="38100" dist="38100" dir="2700000" algn="tl">
                    <a:srgbClr val="000000">
                      <a:alpha val="43137"/>
                    </a:srgbClr>
                  </a:outerShdw>
                </a:effectLst>
                <a:latin typeface="Times New Roman"/>
                <a:cs typeface="Times New Roman"/>
              </a:rPr>
              <a:t>Good communication skills in the </a:t>
            </a:r>
            <a:r>
              <a:rPr lang="en-US" sz="2000" b="1" i="1" spc="-35" dirty="0" smtClean="0">
                <a:effectLst>
                  <a:outerShdw blurRad="38100" dist="38100" dir="2700000" algn="tl">
                    <a:srgbClr val="000000">
                      <a:alpha val="43137"/>
                    </a:srgbClr>
                  </a:outerShdw>
                </a:effectLst>
                <a:latin typeface="Times New Roman"/>
                <a:cs typeface="Times New Roman"/>
              </a:rPr>
              <a:t>workplace</a:t>
            </a:r>
            <a:endParaRPr lang="ar-EG" sz="2000" b="1" i="1"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en-US" sz="2000" b="1" i="1" spc="-35" dirty="0" smtClean="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r>
              <a:rPr lang="en-US" sz="2000" b="1" spc="-35" dirty="0">
                <a:latin typeface="Times New Roman"/>
                <a:cs typeface="Times New Roman"/>
              </a:rPr>
              <a:t>Development of the career - </a:t>
            </a:r>
            <a:r>
              <a:rPr lang="en-US" sz="2000" spc="-35" dirty="0">
                <a:latin typeface="Times New Roman"/>
                <a:cs typeface="Times New Roman"/>
              </a:rPr>
              <a:t>As more employers look for employees who have good communication skills, improvements in interpersonal relationships can also bring progression regarding many employees' careers.</a:t>
            </a:r>
          </a:p>
        </p:txBody>
      </p:sp>
      <p:sp>
        <p:nvSpPr>
          <p:cNvPr id="6" name="Rectangle 5"/>
          <p:cNvSpPr/>
          <p:nvPr/>
        </p:nvSpPr>
        <p:spPr>
          <a:xfrm>
            <a:off x="4651588" y="1268454"/>
            <a:ext cx="3464560" cy="2862322"/>
          </a:xfrm>
          <a:prstGeom prst="rect">
            <a:avLst/>
          </a:prstGeom>
        </p:spPr>
        <p:txBody>
          <a:bodyPr wrap="square">
            <a:spAutoFit/>
          </a:bodyPr>
          <a:lstStyle/>
          <a:p>
            <a:pPr algn="ctr" rtl="1"/>
            <a:r>
              <a:rPr lang="ar-EG" sz="2000" b="1" i="1" dirty="0">
                <a:effectLst>
                  <a:outerShdw blurRad="38100" dist="38100" dir="2700000" algn="tl">
                    <a:srgbClr val="000000">
                      <a:alpha val="43137"/>
                    </a:srgbClr>
                  </a:outerShdw>
                </a:effectLst>
              </a:rPr>
              <a:t>مهارات التواصل الجيدة في مكان </a:t>
            </a:r>
            <a:r>
              <a:rPr lang="ar-EG" sz="2000" b="1" i="1" dirty="0" smtClean="0">
                <a:effectLst>
                  <a:outerShdw blurRad="38100" dist="38100" dir="2700000" algn="tl">
                    <a:srgbClr val="000000">
                      <a:alpha val="43137"/>
                    </a:srgbClr>
                  </a:outerShdw>
                </a:effectLst>
              </a:rPr>
              <a:t>العمل</a:t>
            </a:r>
          </a:p>
          <a:p>
            <a:pPr algn="ctr" rtl="1"/>
            <a:endParaRPr lang="ar-EG" sz="2000" dirty="0" smtClean="0"/>
          </a:p>
          <a:p>
            <a:pPr algn="ctr" rtl="1"/>
            <a:endParaRPr lang="ar-EG" sz="2000" dirty="0" smtClean="0"/>
          </a:p>
          <a:p>
            <a:pPr algn="r" rtl="1"/>
            <a:r>
              <a:rPr lang="ar-EG" sz="2000" b="1" dirty="0"/>
              <a:t>تطوير المهنة - </a:t>
            </a:r>
            <a:r>
              <a:rPr lang="ar-EG" sz="2000" dirty="0"/>
              <a:t>مع بحث المزيد من أصحاب العمل عن موظفين يتمتعون بمهارات تواصل جيدة، فإن التحسن في العلاقات الشخصية يمكن أن يؤدي أيضًا إلى تقدم فيما يتعلق بمهن العديد من الموظفين.</a:t>
            </a:r>
          </a:p>
        </p:txBody>
      </p:sp>
    </p:spTree>
    <p:extLst>
      <p:ext uri="{BB962C8B-B14F-4D97-AF65-F5344CB8AC3E}">
        <p14:creationId xmlns:p14="http://schemas.microsoft.com/office/powerpoint/2010/main" val="989736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6220" y="695397"/>
            <a:ext cx="4474302" cy="399405"/>
          </a:xfrm>
          <a:prstGeom prst="rect">
            <a:avLst/>
          </a:prstGeom>
        </p:spPr>
        <p:txBody>
          <a:bodyPr wrap="none">
            <a:spAutoFit/>
          </a:bodyPr>
          <a:lstStyle/>
          <a:p>
            <a:pPr>
              <a:lnSpc>
                <a:spcPct val="107000"/>
              </a:lnSpc>
              <a:spcAft>
                <a:spcPts val="800"/>
              </a:spcAft>
            </a:pPr>
            <a:r>
              <a:rPr lang="en-US" sz="2000" b="1" dirty="0">
                <a:latin typeface="Times New Roman" panose="02020603050405020304" pitchFamily="18" charset="0"/>
                <a:ea typeface="Calibri" panose="020F0502020204030204" pitchFamily="34" charset="0"/>
                <a:cs typeface="Arial" panose="020B0604020202020204" pitchFamily="34" charset="0"/>
              </a:rPr>
              <a:t>What is Interpersonal communication?</a:t>
            </a:r>
          </a:p>
        </p:txBody>
      </p:sp>
      <p:sp>
        <p:nvSpPr>
          <p:cNvPr id="11" name="Rectangle 10"/>
          <p:cNvSpPr/>
          <p:nvPr/>
        </p:nvSpPr>
        <p:spPr>
          <a:xfrm>
            <a:off x="5335610" y="648007"/>
            <a:ext cx="2483372" cy="461665"/>
          </a:xfrm>
          <a:prstGeom prst="rect">
            <a:avLst/>
          </a:prstGeom>
        </p:spPr>
        <p:txBody>
          <a:bodyPr wrap="none">
            <a:spAutoFit/>
          </a:bodyPr>
          <a:lstStyle/>
          <a:p>
            <a:pPr>
              <a:spcAft>
                <a:spcPts val="400"/>
              </a:spcAft>
            </a:pPr>
            <a:r>
              <a:rPr lang="ar-EG" sz="2400" dirty="0">
                <a:latin typeface="Times New Roman" panose="02020603050405020304" pitchFamily="18" charset="0"/>
                <a:ea typeface="Calibri" panose="020F0502020204030204" pitchFamily="34" charset="0"/>
                <a:cs typeface="Times New Roman" panose="02020603050405020304" pitchFamily="18" charset="0"/>
              </a:rPr>
              <a:t>ما هو التواصل </a:t>
            </a:r>
            <a:r>
              <a:rPr lang="ar-EG" sz="2400" dirty="0" smtClean="0">
                <a:latin typeface="Times New Roman" panose="02020603050405020304" pitchFamily="18" charset="0"/>
                <a:ea typeface="Calibri" panose="020F0502020204030204" pitchFamily="34" charset="0"/>
                <a:cs typeface="Times New Roman" panose="02020603050405020304" pitchFamily="18" charset="0"/>
              </a:rPr>
              <a:t>المهني؟</a:t>
            </a: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3079817"/>
          </a:xfrm>
          <a:prstGeom prst="rect">
            <a:avLst/>
          </a:prstGeom>
        </p:spPr>
        <p:txBody>
          <a:bodyPr wrap="square">
            <a:spAutoFit/>
          </a:bodyPr>
          <a:lstStyle/>
          <a:p>
            <a:pPr marL="92075" marR="156845" algn="ctr">
              <a:lnSpc>
                <a:spcPct val="106400"/>
              </a:lnSpc>
              <a:spcBef>
                <a:spcPts val="180"/>
              </a:spcBef>
            </a:pPr>
            <a:r>
              <a:rPr lang="en-US" sz="2000" b="1" i="1" spc="-35" dirty="0">
                <a:effectLst>
                  <a:outerShdw blurRad="38100" dist="38100" dir="2700000" algn="tl">
                    <a:srgbClr val="000000">
                      <a:alpha val="43137"/>
                    </a:srgbClr>
                  </a:outerShdw>
                </a:effectLst>
                <a:latin typeface="Times New Roman"/>
                <a:cs typeface="Times New Roman"/>
              </a:rPr>
              <a:t>Good communication skills in the </a:t>
            </a:r>
            <a:r>
              <a:rPr lang="en-US" sz="2000" b="1" i="1" spc="-35" dirty="0" smtClean="0">
                <a:effectLst>
                  <a:outerShdw blurRad="38100" dist="38100" dir="2700000" algn="tl">
                    <a:srgbClr val="000000">
                      <a:alpha val="43137"/>
                    </a:srgbClr>
                  </a:outerShdw>
                </a:effectLst>
                <a:latin typeface="Times New Roman"/>
                <a:cs typeface="Times New Roman"/>
              </a:rPr>
              <a:t>workplace</a:t>
            </a:r>
            <a:endParaRPr lang="ar-EG" sz="2000" b="1" i="1"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en-US" sz="2000" b="1" i="1" spc="-35" dirty="0" smtClean="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r>
              <a:rPr lang="en-US" sz="2000" b="1" spc="-35" dirty="0">
                <a:latin typeface="Times New Roman"/>
                <a:cs typeface="Times New Roman"/>
              </a:rPr>
              <a:t>Development of the career - </a:t>
            </a:r>
            <a:r>
              <a:rPr lang="en-US" sz="2000" spc="-35" dirty="0">
                <a:latin typeface="Times New Roman"/>
                <a:cs typeface="Times New Roman"/>
              </a:rPr>
              <a:t>As more employers look for employees who have good communication skills, improvements in interpersonal relationships can also bring progression regarding many employees' careers.</a:t>
            </a:r>
          </a:p>
        </p:txBody>
      </p:sp>
      <p:sp>
        <p:nvSpPr>
          <p:cNvPr id="6" name="Rectangle 5"/>
          <p:cNvSpPr/>
          <p:nvPr/>
        </p:nvSpPr>
        <p:spPr>
          <a:xfrm>
            <a:off x="4651588" y="1268454"/>
            <a:ext cx="3464560" cy="2862322"/>
          </a:xfrm>
          <a:prstGeom prst="rect">
            <a:avLst/>
          </a:prstGeom>
        </p:spPr>
        <p:txBody>
          <a:bodyPr wrap="square">
            <a:spAutoFit/>
          </a:bodyPr>
          <a:lstStyle/>
          <a:p>
            <a:pPr algn="ctr" rtl="1"/>
            <a:r>
              <a:rPr lang="ar-EG" sz="2000" b="1" i="1" dirty="0">
                <a:effectLst>
                  <a:outerShdw blurRad="38100" dist="38100" dir="2700000" algn="tl">
                    <a:srgbClr val="000000">
                      <a:alpha val="43137"/>
                    </a:srgbClr>
                  </a:outerShdw>
                </a:effectLst>
              </a:rPr>
              <a:t>مهارات التواصل الجيدة في مكان </a:t>
            </a:r>
            <a:r>
              <a:rPr lang="ar-EG" sz="2000" b="1" i="1" dirty="0" smtClean="0">
                <a:effectLst>
                  <a:outerShdw blurRad="38100" dist="38100" dir="2700000" algn="tl">
                    <a:srgbClr val="000000">
                      <a:alpha val="43137"/>
                    </a:srgbClr>
                  </a:outerShdw>
                </a:effectLst>
              </a:rPr>
              <a:t>العمل</a:t>
            </a:r>
          </a:p>
          <a:p>
            <a:pPr algn="ctr" rtl="1"/>
            <a:endParaRPr lang="ar-EG" sz="2000" dirty="0" smtClean="0"/>
          </a:p>
          <a:p>
            <a:pPr algn="ctr" rtl="1"/>
            <a:endParaRPr lang="ar-EG" sz="2000" dirty="0" smtClean="0"/>
          </a:p>
          <a:p>
            <a:pPr algn="r" rtl="1"/>
            <a:r>
              <a:rPr lang="ar-EG" sz="2000" b="1" dirty="0"/>
              <a:t>تطوير المهنة - </a:t>
            </a:r>
            <a:r>
              <a:rPr lang="ar-EG" sz="2000" dirty="0"/>
              <a:t>مع بحث المزيد من أصحاب العمل عن موظفين يتمتعون بمهارات تواصل جيدة، فإن التحسن في العلاقات الشخصية يمكن أن يؤدي أيضًا إلى تقدم فيما يتعلق بمهن العديد من الموظفين.</a:t>
            </a:r>
          </a:p>
        </p:txBody>
      </p:sp>
    </p:spTree>
    <p:extLst>
      <p:ext uri="{BB962C8B-B14F-4D97-AF65-F5344CB8AC3E}">
        <p14:creationId xmlns:p14="http://schemas.microsoft.com/office/powerpoint/2010/main" val="340589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6220" y="695397"/>
            <a:ext cx="4474302" cy="399405"/>
          </a:xfrm>
          <a:prstGeom prst="rect">
            <a:avLst/>
          </a:prstGeom>
        </p:spPr>
        <p:txBody>
          <a:bodyPr wrap="none">
            <a:spAutoFit/>
          </a:bodyPr>
          <a:lstStyle/>
          <a:p>
            <a:pPr>
              <a:lnSpc>
                <a:spcPct val="107000"/>
              </a:lnSpc>
              <a:spcAft>
                <a:spcPts val="800"/>
              </a:spcAft>
            </a:pPr>
            <a:r>
              <a:rPr lang="en-US" sz="2000" b="1" dirty="0">
                <a:latin typeface="Times New Roman" panose="02020603050405020304" pitchFamily="18" charset="0"/>
                <a:ea typeface="Calibri" panose="020F0502020204030204" pitchFamily="34" charset="0"/>
                <a:cs typeface="Arial" panose="020B0604020202020204" pitchFamily="34" charset="0"/>
              </a:rPr>
              <a:t>What is Interpersonal communication?</a:t>
            </a:r>
          </a:p>
        </p:txBody>
      </p:sp>
      <p:sp>
        <p:nvSpPr>
          <p:cNvPr id="11" name="Rectangle 10"/>
          <p:cNvSpPr/>
          <p:nvPr/>
        </p:nvSpPr>
        <p:spPr>
          <a:xfrm>
            <a:off x="5335610" y="648007"/>
            <a:ext cx="2483372" cy="461665"/>
          </a:xfrm>
          <a:prstGeom prst="rect">
            <a:avLst/>
          </a:prstGeom>
        </p:spPr>
        <p:txBody>
          <a:bodyPr wrap="none">
            <a:spAutoFit/>
          </a:bodyPr>
          <a:lstStyle/>
          <a:p>
            <a:pPr>
              <a:spcAft>
                <a:spcPts val="400"/>
              </a:spcAft>
            </a:pPr>
            <a:r>
              <a:rPr lang="ar-EG" sz="2400" dirty="0">
                <a:latin typeface="Times New Roman" panose="02020603050405020304" pitchFamily="18" charset="0"/>
                <a:ea typeface="Calibri" panose="020F0502020204030204" pitchFamily="34" charset="0"/>
                <a:cs typeface="Times New Roman" panose="02020603050405020304" pitchFamily="18" charset="0"/>
              </a:rPr>
              <a:t>ما هو التواصل </a:t>
            </a:r>
            <a:r>
              <a:rPr lang="ar-EG" sz="2400" dirty="0" smtClean="0">
                <a:latin typeface="Times New Roman" panose="02020603050405020304" pitchFamily="18" charset="0"/>
                <a:ea typeface="Calibri" panose="020F0502020204030204" pitchFamily="34" charset="0"/>
                <a:cs typeface="Times New Roman" panose="02020603050405020304" pitchFamily="18" charset="0"/>
              </a:rPr>
              <a:t>المهني؟</a:t>
            </a: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4711033"/>
          </a:xfrm>
          <a:prstGeom prst="rect">
            <a:avLst/>
          </a:prstGeom>
        </p:spPr>
        <p:txBody>
          <a:bodyPr wrap="square">
            <a:spAutoFit/>
          </a:bodyPr>
          <a:lstStyle/>
          <a:p>
            <a:pPr marL="92075" marR="156845" algn="ctr">
              <a:lnSpc>
                <a:spcPct val="106400"/>
              </a:lnSpc>
              <a:spcBef>
                <a:spcPts val="180"/>
              </a:spcBef>
            </a:pPr>
            <a:r>
              <a:rPr lang="en-US" sz="2000" b="1" i="1" spc="-35" dirty="0">
                <a:effectLst>
                  <a:outerShdw blurRad="38100" dist="38100" dir="2700000" algn="tl">
                    <a:srgbClr val="000000">
                      <a:alpha val="43137"/>
                    </a:srgbClr>
                  </a:outerShdw>
                </a:effectLst>
                <a:latin typeface="Times New Roman"/>
                <a:cs typeface="Times New Roman"/>
              </a:rPr>
              <a:t>Good communication skills in the </a:t>
            </a:r>
            <a:r>
              <a:rPr lang="en-US" sz="2000" b="1" i="1" spc="-35" dirty="0" smtClean="0">
                <a:effectLst>
                  <a:outerShdw blurRad="38100" dist="38100" dir="2700000" algn="tl">
                    <a:srgbClr val="000000">
                      <a:alpha val="43137"/>
                    </a:srgbClr>
                  </a:outerShdw>
                </a:effectLst>
                <a:latin typeface="Times New Roman"/>
                <a:cs typeface="Times New Roman"/>
              </a:rPr>
              <a:t>workplace</a:t>
            </a:r>
            <a:endParaRPr lang="ar-EG" sz="2000" b="1" i="1"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en-US" sz="2000" b="1" i="1" spc="-35" dirty="0" smtClean="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r>
              <a:rPr lang="en-US" sz="2000" b="1" spc="-35" dirty="0">
                <a:latin typeface="Times New Roman"/>
                <a:cs typeface="Times New Roman"/>
              </a:rPr>
              <a:t>Employee success - </a:t>
            </a:r>
            <a:r>
              <a:rPr lang="en-US" sz="2000" spc="-35" dirty="0">
                <a:latin typeface="Times New Roman"/>
                <a:cs typeface="Times New Roman"/>
              </a:rPr>
              <a:t>Employee success is another critical factor and is necessary for managers to help their team perform well. Leaders who can pass on crucial information and the right words of motivation will see their employees respond the same way and achieve the company's business goals much faster. These skills also get passed on to the employees who can use it as they progress as leaders.</a:t>
            </a:r>
          </a:p>
        </p:txBody>
      </p:sp>
      <p:sp>
        <p:nvSpPr>
          <p:cNvPr id="6" name="Rectangle 5"/>
          <p:cNvSpPr/>
          <p:nvPr/>
        </p:nvSpPr>
        <p:spPr>
          <a:xfrm>
            <a:off x="4651588" y="1268454"/>
            <a:ext cx="3464560" cy="4093428"/>
          </a:xfrm>
          <a:prstGeom prst="rect">
            <a:avLst/>
          </a:prstGeom>
        </p:spPr>
        <p:txBody>
          <a:bodyPr wrap="square">
            <a:spAutoFit/>
          </a:bodyPr>
          <a:lstStyle/>
          <a:p>
            <a:pPr algn="ctr" rtl="1"/>
            <a:r>
              <a:rPr lang="ar-EG" sz="2000" b="1" i="1" dirty="0">
                <a:effectLst>
                  <a:outerShdw blurRad="38100" dist="38100" dir="2700000" algn="tl">
                    <a:srgbClr val="000000">
                      <a:alpha val="43137"/>
                    </a:srgbClr>
                  </a:outerShdw>
                </a:effectLst>
              </a:rPr>
              <a:t>مهارات التواصل الجيدة في مكان </a:t>
            </a:r>
            <a:r>
              <a:rPr lang="ar-EG" sz="2000" b="1" i="1" dirty="0" smtClean="0">
                <a:effectLst>
                  <a:outerShdw blurRad="38100" dist="38100" dir="2700000" algn="tl">
                    <a:srgbClr val="000000">
                      <a:alpha val="43137"/>
                    </a:srgbClr>
                  </a:outerShdw>
                </a:effectLst>
              </a:rPr>
              <a:t>العمل</a:t>
            </a:r>
          </a:p>
          <a:p>
            <a:pPr algn="ctr" rtl="1"/>
            <a:endParaRPr lang="ar-EG" sz="2000" dirty="0" smtClean="0"/>
          </a:p>
          <a:p>
            <a:pPr algn="ctr" rtl="1"/>
            <a:endParaRPr lang="ar-EG" sz="2000" dirty="0" smtClean="0"/>
          </a:p>
          <a:p>
            <a:pPr algn="r" rtl="1"/>
            <a:r>
              <a:rPr lang="ar-EG" sz="2000" b="1" dirty="0"/>
              <a:t>نجاح الموظفين - </a:t>
            </a:r>
            <a:r>
              <a:rPr lang="ar-EG" sz="2000" dirty="0"/>
              <a:t>يعد نجاح الموظفين عاملاً حاسمًا آخر وهو ضروري للمديرين لمساعدة فريقهم على الأداء الجيد. سيتمكن القادة الذين يمكنهم نقل المعلومات الحاسمة والكلمات التحفيزية الصحيحة من رؤية موظفيهم يستجيبون بنفس الطريقة ويحققون أهداف عمل الشركة بشكل أسرع. تنتقل هذه المهارات أيضًا إلى الموظفين الذين يمكنهم استخدامها أثناء تقدمهم كقادة.</a:t>
            </a:r>
          </a:p>
        </p:txBody>
      </p:sp>
    </p:spTree>
    <p:extLst>
      <p:ext uri="{BB962C8B-B14F-4D97-AF65-F5344CB8AC3E}">
        <p14:creationId xmlns:p14="http://schemas.microsoft.com/office/powerpoint/2010/main" val="2457164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6220" y="695397"/>
            <a:ext cx="4474302" cy="399405"/>
          </a:xfrm>
          <a:prstGeom prst="rect">
            <a:avLst/>
          </a:prstGeom>
        </p:spPr>
        <p:txBody>
          <a:bodyPr wrap="none">
            <a:spAutoFit/>
          </a:bodyPr>
          <a:lstStyle/>
          <a:p>
            <a:pPr>
              <a:lnSpc>
                <a:spcPct val="107000"/>
              </a:lnSpc>
              <a:spcAft>
                <a:spcPts val="800"/>
              </a:spcAft>
            </a:pPr>
            <a:r>
              <a:rPr lang="en-US" sz="2000" b="1" dirty="0">
                <a:latin typeface="Times New Roman" panose="02020603050405020304" pitchFamily="18" charset="0"/>
                <a:ea typeface="Calibri" panose="020F0502020204030204" pitchFamily="34" charset="0"/>
                <a:cs typeface="Arial" panose="020B0604020202020204" pitchFamily="34" charset="0"/>
              </a:rPr>
              <a:t>What is Interpersonal communication?</a:t>
            </a:r>
          </a:p>
        </p:txBody>
      </p:sp>
      <p:sp>
        <p:nvSpPr>
          <p:cNvPr id="11" name="Rectangle 10"/>
          <p:cNvSpPr/>
          <p:nvPr/>
        </p:nvSpPr>
        <p:spPr>
          <a:xfrm>
            <a:off x="5335610" y="648007"/>
            <a:ext cx="2483372" cy="461665"/>
          </a:xfrm>
          <a:prstGeom prst="rect">
            <a:avLst/>
          </a:prstGeom>
        </p:spPr>
        <p:txBody>
          <a:bodyPr wrap="none">
            <a:spAutoFit/>
          </a:bodyPr>
          <a:lstStyle/>
          <a:p>
            <a:pPr>
              <a:spcAft>
                <a:spcPts val="400"/>
              </a:spcAft>
            </a:pPr>
            <a:r>
              <a:rPr lang="ar-EG" sz="2400" dirty="0">
                <a:latin typeface="Times New Roman" panose="02020603050405020304" pitchFamily="18" charset="0"/>
                <a:ea typeface="Calibri" panose="020F0502020204030204" pitchFamily="34" charset="0"/>
                <a:cs typeface="Times New Roman" panose="02020603050405020304" pitchFamily="18" charset="0"/>
              </a:rPr>
              <a:t>ما هو التواصل </a:t>
            </a:r>
            <a:r>
              <a:rPr lang="ar-EG" sz="2400" dirty="0" smtClean="0">
                <a:latin typeface="Times New Roman" panose="02020603050405020304" pitchFamily="18" charset="0"/>
                <a:ea typeface="Calibri" panose="020F0502020204030204" pitchFamily="34" charset="0"/>
                <a:cs typeface="Times New Roman" panose="02020603050405020304" pitchFamily="18" charset="0"/>
              </a:rPr>
              <a:t>المهني؟</a:t>
            </a:r>
            <a:endParaRPr lang="en-US"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4711033"/>
          </a:xfrm>
          <a:prstGeom prst="rect">
            <a:avLst/>
          </a:prstGeom>
        </p:spPr>
        <p:txBody>
          <a:bodyPr wrap="square">
            <a:spAutoFit/>
          </a:bodyPr>
          <a:lstStyle/>
          <a:p>
            <a:pPr marL="92075" marR="156845" algn="ctr">
              <a:lnSpc>
                <a:spcPct val="106400"/>
              </a:lnSpc>
              <a:spcBef>
                <a:spcPts val="180"/>
              </a:spcBef>
            </a:pPr>
            <a:r>
              <a:rPr lang="en-US" sz="2000" b="1" i="1" spc="-35" dirty="0">
                <a:effectLst>
                  <a:outerShdw blurRad="38100" dist="38100" dir="2700000" algn="tl">
                    <a:srgbClr val="000000">
                      <a:alpha val="43137"/>
                    </a:srgbClr>
                  </a:outerShdw>
                </a:effectLst>
                <a:latin typeface="Times New Roman"/>
                <a:cs typeface="Times New Roman"/>
              </a:rPr>
              <a:t>Good communication skills in the </a:t>
            </a:r>
            <a:r>
              <a:rPr lang="en-US" sz="2000" b="1" i="1" spc="-35" dirty="0" smtClean="0">
                <a:effectLst>
                  <a:outerShdw blurRad="38100" dist="38100" dir="2700000" algn="tl">
                    <a:srgbClr val="000000">
                      <a:alpha val="43137"/>
                    </a:srgbClr>
                  </a:outerShdw>
                </a:effectLst>
                <a:latin typeface="Times New Roman"/>
                <a:cs typeface="Times New Roman"/>
              </a:rPr>
              <a:t>workplace</a:t>
            </a:r>
            <a:endParaRPr lang="ar-EG" sz="2000" b="1" i="1"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en-US" sz="2000" b="1" i="1" spc="-35" dirty="0" smtClean="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r>
              <a:rPr lang="en-US" sz="2000" b="1" spc="-35" dirty="0">
                <a:latin typeface="Times New Roman"/>
                <a:cs typeface="Times New Roman"/>
              </a:rPr>
              <a:t>Managing conflict -</a:t>
            </a:r>
            <a:r>
              <a:rPr lang="en-US" sz="2000" spc="-35" dirty="0">
                <a:latin typeface="Times New Roman"/>
                <a:cs typeface="Times New Roman"/>
              </a:rPr>
              <a:t> A good workplace will always have disputes from time to time as ideas and thoughts clash. What's important is that these conflicts are resolved quickly and smartly without bad blood or tension among the parties involved. Interpersonal communication is crucial for fixing these conflicts and softens situations, especially in stressful work environments.</a:t>
            </a:r>
          </a:p>
        </p:txBody>
      </p:sp>
      <p:sp>
        <p:nvSpPr>
          <p:cNvPr id="6" name="Rectangle 5"/>
          <p:cNvSpPr/>
          <p:nvPr/>
        </p:nvSpPr>
        <p:spPr>
          <a:xfrm>
            <a:off x="4651588" y="1268454"/>
            <a:ext cx="3464560" cy="3785652"/>
          </a:xfrm>
          <a:prstGeom prst="rect">
            <a:avLst/>
          </a:prstGeom>
        </p:spPr>
        <p:txBody>
          <a:bodyPr wrap="square">
            <a:spAutoFit/>
          </a:bodyPr>
          <a:lstStyle/>
          <a:p>
            <a:pPr algn="ctr" rtl="1"/>
            <a:r>
              <a:rPr lang="ar-EG" sz="2000" b="1" i="1" dirty="0">
                <a:effectLst>
                  <a:outerShdw blurRad="38100" dist="38100" dir="2700000" algn="tl">
                    <a:srgbClr val="000000">
                      <a:alpha val="43137"/>
                    </a:srgbClr>
                  </a:outerShdw>
                </a:effectLst>
              </a:rPr>
              <a:t>مهارات التواصل الجيدة في مكان </a:t>
            </a:r>
            <a:r>
              <a:rPr lang="ar-EG" sz="2000" b="1" i="1" dirty="0" smtClean="0">
                <a:effectLst>
                  <a:outerShdw blurRad="38100" dist="38100" dir="2700000" algn="tl">
                    <a:srgbClr val="000000">
                      <a:alpha val="43137"/>
                    </a:srgbClr>
                  </a:outerShdw>
                </a:effectLst>
              </a:rPr>
              <a:t>العمل</a:t>
            </a:r>
          </a:p>
          <a:p>
            <a:pPr algn="ctr" rtl="1"/>
            <a:endParaRPr lang="ar-EG" sz="2000" dirty="0" smtClean="0"/>
          </a:p>
          <a:p>
            <a:pPr algn="ctr" rtl="1"/>
            <a:endParaRPr lang="ar-EG" sz="2000" dirty="0" smtClean="0"/>
          </a:p>
          <a:p>
            <a:pPr algn="r" rtl="1"/>
            <a:r>
              <a:rPr lang="ar-EG" sz="2000" b="1" dirty="0"/>
              <a:t>إدارة الصراعات - </a:t>
            </a:r>
            <a:r>
              <a:rPr lang="ar-EG" sz="2000" dirty="0"/>
              <a:t>دائمًا ما يكون مكان العمل الجيد مليئًا بالصراعات من وقت لآخر حيث تتعارض الأفكار والخواطر. والمهم هو حل هذه الصراعات بسرعة وذكاء دون عداوة أو توتر بين الأطراف المعنية. يعد التواصل بين الأشخاص أمرًا بالغ الأهمية لإصلاح هذه الصراعات وتخفيف حدة المواقف، خاصة في بيئات العمل المجهدة.</a:t>
            </a:r>
          </a:p>
        </p:txBody>
      </p:sp>
    </p:spTree>
    <p:extLst>
      <p:ext uri="{BB962C8B-B14F-4D97-AF65-F5344CB8AC3E}">
        <p14:creationId xmlns:p14="http://schemas.microsoft.com/office/powerpoint/2010/main" val="638641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6220" y="695397"/>
            <a:ext cx="4124975" cy="400110"/>
          </a:xfrm>
          <a:prstGeom prst="rect">
            <a:avLst/>
          </a:prstGeom>
        </p:spPr>
        <p:txBody>
          <a:bodyPr wrap="none">
            <a:sp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Superior-Subordinate Relationships</a:t>
            </a:r>
          </a:p>
        </p:txBody>
      </p:sp>
      <p:sp>
        <p:nvSpPr>
          <p:cNvPr id="11" name="Rectangle 10"/>
          <p:cNvSpPr/>
          <p:nvPr/>
        </p:nvSpPr>
        <p:spPr>
          <a:xfrm>
            <a:off x="4770360" y="660152"/>
            <a:ext cx="3345788" cy="461665"/>
          </a:xfrm>
          <a:prstGeom prst="rect">
            <a:avLst/>
          </a:prstGeom>
        </p:spPr>
        <p:txBody>
          <a:bodyPr wrap="none">
            <a:spAutoFit/>
          </a:bodyPr>
          <a:lstStyle/>
          <a:p>
            <a:pPr>
              <a:spcAft>
                <a:spcPts val="400"/>
              </a:spcAft>
            </a:pPr>
            <a:r>
              <a:rPr lang="ar-EG" sz="2400" b="1" dirty="0">
                <a:latin typeface="Times New Roman" panose="02020603050405020304" pitchFamily="18" charset="0"/>
                <a:ea typeface="Calibri" panose="020F0502020204030204" pitchFamily="34" charset="0"/>
                <a:cs typeface="Times New Roman" panose="02020603050405020304" pitchFamily="18" charset="0"/>
              </a:rPr>
              <a:t>العلاقات بين الرئيس والمرؤوس</a:t>
            </a:r>
            <a:endParaRPr lang="en-US" sz="24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4656" y="1075234"/>
            <a:ext cx="4519509" cy="4410438"/>
          </a:xfrm>
          <a:prstGeom prst="rect">
            <a:avLst/>
          </a:prstGeom>
        </p:spPr>
        <p:txBody>
          <a:bodyPr wrap="square">
            <a:spAutoFit/>
          </a:bodyPr>
          <a:lstStyle/>
          <a:p>
            <a:pPr marL="92075" marR="156845">
              <a:lnSpc>
                <a:spcPct val="106400"/>
              </a:lnSpc>
              <a:spcBef>
                <a:spcPts val="180"/>
              </a:spcBef>
            </a:pPr>
            <a:r>
              <a:rPr lang="en-US" sz="2000" spc="-35" dirty="0">
                <a:latin typeface="Times New Roman"/>
                <a:cs typeface="Times New Roman"/>
              </a:rPr>
              <a:t>In the language of the workplace, the superior (supervisor/employer) is typically the higher status person and the subordinate (employee) the lower-status person.</a:t>
            </a:r>
          </a:p>
          <a:p>
            <a:pPr marL="92075" marR="156845">
              <a:lnSpc>
                <a:spcPct val="106400"/>
              </a:lnSpc>
              <a:spcBef>
                <a:spcPts val="180"/>
              </a:spcBef>
            </a:pPr>
            <a:r>
              <a:rPr lang="en-US" sz="2000" b="1" spc="-35" dirty="0">
                <a:latin typeface="Times New Roman"/>
                <a:cs typeface="Times New Roman"/>
              </a:rPr>
              <a:t>Communicating Information</a:t>
            </a:r>
          </a:p>
          <a:p>
            <a:pPr marL="92075" marR="156845">
              <a:lnSpc>
                <a:spcPct val="106400"/>
              </a:lnSpc>
              <a:spcBef>
                <a:spcPts val="180"/>
              </a:spcBef>
            </a:pPr>
            <a:r>
              <a:rPr lang="en-US" sz="2000" spc="-35" dirty="0" smtClean="0">
                <a:latin typeface="Times New Roman"/>
                <a:cs typeface="Times New Roman"/>
              </a:rPr>
              <a:t>After </a:t>
            </a:r>
            <a:r>
              <a:rPr lang="en-US" sz="2000" spc="-35" dirty="0">
                <a:latin typeface="Times New Roman"/>
                <a:cs typeface="Times New Roman"/>
              </a:rPr>
              <a:t>all, some content has to be communicated if any work is ever to get done. </a:t>
            </a:r>
          </a:p>
          <a:p>
            <a:pPr marL="92075" marR="156845">
              <a:lnSpc>
                <a:spcPct val="106400"/>
              </a:lnSpc>
              <a:spcBef>
                <a:spcPts val="180"/>
              </a:spcBef>
            </a:pPr>
            <a:r>
              <a:rPr lang="en-US" sz="2000" spc="-35" dirty="0">
                <a:latin typeface="Times New Roman"/>
                <a:cs typeface="Times New Roman"/>
              </a:rPr>
              <a:t>Unfortunately, the status differences between supervisors and subordinates contribute to the creation of less-than ideal communication conditions</a:t>
            </a:r>
            <a:r>
              <a:rPr lang="en-US" sz="2000" spc="-35" dirty="0" smtClean="0">
                <a:latin typeface="Times New Roman"/>
                <a:cs typeface="Times New Roman"/>
              </a:rPr>
              <a:t>.</a:t>
            </a:r>
            <a:endParaRPr lang="en-US" sz="2000" spc="-35" dirty="0">
              <a:latin typeface="Times New Roman"/>
              <a:cs typeface="Times New Roman"/>
            </a:endParaRPr>
          </a:p>
        </p:txBody>
      </p:sp>
      <p:sp>
        <p:nvSpPr>
          <p:cNvPr id="6" name="Rectangle 5"/>
          <p:cNvSpPr/>
          <p:nvPr/>
        </p:nvSpPr>
        <p:spPr>
          <a:xfrm>
            <a:off x="4651588" y="1268454"/>
            <a:ext cx="3464560" cy="3785652"/>
          </a:xfrm>
          <a:prstGeom prst="rect">
            <a:avLst/>
          </a:prstGeom>
        </p:spPr>
        <p:txBody>
          <a:bodyPr wrap="square">
            <a:spAutoFit/>
          </a:bodyPr>
          <a:lstStyle/>
          <a:p>
            <a:pPr algn="r" rtl="1"/>
            <a:r>
              <a:rPr lang="ar-EG" sz="2000" dirty="0"/>
              <a:t>في لغة مكان العمل، يكون الرئيس (المشرف/صاحب العمل) عادةً الشخص الأعلى مكانة والمرؤوس (الموظف) الشخص الأقل مكانة.</a:t>
            </a:r>
          </a:p>
          <a:p>
            <a:pPr algn="r" rtl="1"/>
            <a:endParaRPr lang="ar-EG" sz="2000" dirty="0"/>
          </a:p>
          <a:p>
            <a:pPr algn="r" rtl="1"/>
            <a:r>
              <a:rPr lang="ar-EG" sz="2000" b="1" dirty="0"/>
              <a:t>توصيل </a:t>
            </a:r>
            <a:r>
              <a:rPr lang="ar-EG" sz="2000" b="1" dirty="0" smtClean="0"/>
              <a:t>المعلومات</a:t>
            </a:r>
            <a:endParaRPr lang="ar-EG" sz="2000" dirty="0"/>
          </a:p>
          <a:p>
            <a:pPr algn="r" rtl="1"/>
            <a:r>
              <a:rPr lang="ar-EG" sz="2000" dirty="0"/>
              <a:t>بعد كل شيء، يجب توصيل بعض المحتوى إذا كان من المقرر إنجاز أي عمل.</a:t>
            </a:r>
          </a:p>
          <a:p>
            <a:pPr algn="r" rtl="1"/>
            <a:r>
              <a:rPr lang="ar-EG" sz="2000" dirty="0"/>
              <a:t>من المؤسف أن الاختلافات في المكانة بين المشرفين والمرؤوسين تساهم في خلق ظروف اتصال أقل من المثالية.</a:t>
            </a:r>
          </a:p>
        </p:txBody>
      </p:sp>
    </p:spTree>
    <p:extLst>
      <p:ext uri="{BB962C8B-B14F-4D97-AF65-F5344CB8AC3E}">
        <p14:creationId xmlns:p14="http://schemas.microsoft.com/office/powerpoint/2010/main" val="2971004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81373" y="596379"/>
            <a:ext cx="4951733" cy="369332"/>
          </a:xfrm>
          <a:prstGeom prst="rect">
            <a:avLst/>
          </a:prstGeom>
        </p:spPr>
        <p:txBody>
          <a:bodyPr wrap="square">
            <a:spAutoFit/>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Superior-Subordinate </a:t>
            </a:r>
            <a:r>
              <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Communication problem</a:t>
            </a: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1" name="Rectangle 10"/>
          <p:cNvSpPr/>
          <p:nvPr/>
        </p:nvSpPr>
        <p:spPr>
          <a:xfrm>
            <a:off x="4770360" y="660152"/>
            <a:ext cx="3416320" cy="400110"/>
          </a:xfrm>
          <a:prstGeom prst="rect">
            <a:avLst/>
          </a:prstGeom>
        </p:spPr>
        <p:txBody>
          <a:bodyPr wrap="none">
            <a:spAutoFit/>
          </a:bodyPr>
          <a:lstStyle/>
          <a:p>
            <a:pPr>
              <a:spcAft>
                <a:spcPts val="400"/>
              </a:spcAft>
            </a:pPr>
            <a:r>
              <a:rPr lang="ar-EG" sz="2000" b="1" dirty="0">
                <a:latin typeface="Times New Roman" panose="02020603050405020304" pitchFamily="18" charset="0"/>
                <a:ea typeface="Calibri" panose="020F0502020204030204" pitchFamily="34" charset="0"/>
                <a:cs typeface="Times New Roman" panose="02020603050405020304" pitchFamily="18" charset="0"/>
              </a:rPr>
              <a:t>مشكلة التواصل بين الرئيس والمرؤوس</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4656" y="1075234"/>
            <a:ext cx="4519509" cy="5244769"/>
          </a:xfrm>
          <a:prstGeom prst="rect">
            <a:avLst/>
          </a:prstGeom>
        </p:spPr>
        <p:txBody>
          <a:bodyPr wrap="square">
            <a:spAutoFit/>
          </a:bodyPr>
          <a:lstStyle/>
          <a:p>
            <a:pPr marL="92075" marR="156845">
              <a:lnSpc>
                <a:spcPct val="106400"/>
              </a:lnSpc>
              <a:spcBef>
                <a:spcPts val="180"/>
              </a:spcBef>
            </a:pPr>
            <a:r>
              <a:rPr lang="en-US" sz="2400" b="1" u="sng" spc="-35" dirty="0">
                <a:latin typeface="Times New Roman"/>
                <a:cs typeface="Times New Roman"/>
              </a:rPr>
              <a:t>Semantic information distance</a:t>
            </a:r>
          </a:p>
          <a:p>
            <a:pPr marL="92075" marR="156845">
              <a:lnSpc>
                <a:spcPct val="106400"/>
              </a:lnSpc>
              <a:spcBef>
                <a:spcPts val="180"/>
              </a:spcBef>
            </a:pPr>
            <a:r>
              <a:rPr lang="en-US" sz="2000" spc="-35" dirty="0">
                <a:latin typeface="Times New Roman"/>
                <a:cs typeface="Times New Roman"/>
              </a:rPr>
              <a:t>Semantic information distance—a term that describes how employees and supervisors do not share the same view of some fundamental areas such as organizational issues or basic job duties.</a:t>
            </a:r>
          </a:p>
          <a:p>
            <a:pPr marL="92075" marR="156845">
              <a:lnSpc>
                <a:spcPct val="106400"/>
              </a:lnSpc>
              <a:spcBef>
                <a:spcPts val="180"/>
              </a:spcBef>
            </a:pPr>
            <a:r>
              <a:rPr lang="en-US" sz="2400" b="1" u="sng" spc="-35" dirty="0">
                <a:latin typeface="Times New Roman"/>
                <a:cs typeface="Times New Roman"/>
              </a:rPr>
              <a:t>Upward distortion</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 Upward distortion occurs when the messages sent up the chain of command, from subordinates to supervisors, are altered.</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Messages are altered in one of four ways: gatekeeping, summarization, withholding, or general distortion.</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4524315"/>
          </a:xfrm>
          <a:prstGeom prst="rect">
            <a:avLst/>
          </a:prstGeom>
        </p:spPr>
        <p:txBody>
          <a:bodyPr wrap="square">
            <a:spAutoFit/>
          </a:bodyPr>
          <a:lstStyle/>
          <a:p>
            <a:pPr algn="r" rtl="1"/>
            <a:r>
              <a:rPr lang="ar-EG" sz="2400" b="1" u="sng" dirty="0"/>
              <a:t>المسافة الدلالية للمعلومات</a:t>
            </a:r>
          </a:p>
          <a:p>
            <a:pPr algn="r" rtl="1"/>
            <a:r>
              <a:rPr lang="ar-EG" sz="2000" dirty="0"/>
              <a:t>المسافة الدلالية للمعلومات - مصطلح يصف كيف لا يتشارك الموظفون والمشرفون نفس الرأي بشأن بعض المجالات الأساسية مثل القضايا التنظيمية أو واجبات العمل الأساسية.</a:t>
            </a:r>
          </a:p>
          <a:p>
            <a:pPr algn="r" rtl="1"/>
            <a:r>
              <a:rPr lang="ar-EG" sz="2400" b="1" u="sng" dirty="0"/>
              <a:t>التشويه التصاعدي</a:t>
            </a:r>
          </a:p>
          <a:p>
            <a:pPr marL="342900" indent="-342900" algn="r" rtl="1">
              <a:buFont typeface="Arial" panose="020B0604020202020204" pitchFamily="34" charset="0"/>
              <a:buChar char="•"/>
            </a:pPr>
            <a:r>
              <a:rPr lang="ar-EG" sz="2000" dirty="0"/>
              <a:t>يحدث التشويه التصاعدي عندما يتم تغيير الرسائل المرسلة عبر سلسلة القيادة، من المرؤوسين إلى المشرفين.</a:t>
            </a:r>
          </a:p>
          <a:p>
            <a:pPr marL="342900" indent="-342900" algn="r" rtl="1">
              <a:buFont typeface="Arial" panose="020B0604020202020204" pitchFamily="34" charset="0"/>
              <a:buChar char="•"/>
            </a:pPr>
            <a:r>
              <a:rPr lang="ar-EG" sz="2000" dirty="0"/>
              <a:t>يتم تغيير الرسائل بإحدى أربع طرق: </a:t>
            </a:r>
            <a:r>
              <a:rPr lang="ar-EG" sz="2000" dirty="0" smtClean="0"/>
              <a:t>تلاعب، </a:t>
            </a:r>
            <a:r>
              <a:rPr lang="ar-EG" sz="2000" dirty="0"/>
              <a:t>أو التلخيص، أو الحجب، أو التشويه العام.</a:t>
            </a:r>
          </a:p>
        </p:txBody>
      </p:sp>
    </p:spTree>
    <p:extLst>
      <p:ext uri="{BB962C8B-B14F-4D97-AF65-F5344CB8AC3E}">
        <p14:creationId xmlns:p14="http://schemas.microsoft.com/office/powerpoint/2010/main" val="754550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81373" y="596379"/>
            <a:ext cx="4951733" cy="369332"/>
          </a:xfrm>
          <a:prstGeom prst="rect">
            <a:avLst/>
          </a:prstGeom>
        </p:spPr>
        <p:txBody>
          <a:bodyPr wrap="square">
            <a:spAutoFit/>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Superior-Subordinate </a:t>
            </a:r>
            <a:r>
              <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Communication problem</a:t>
            </a: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1" name="Rectangle 10"/>
          <p:cNvSpPr/>
          <p:nvPr/>
        </p:nvSpPr>
        <p:spPr>
          <a:xfrm>
            <a:off x="4770360" y="660152"/>
            <a:ext cx="3416320" cy="400110"/>
          </a:xfrm>
          <a:prstGeom prst="rect">
            <a:avLst/>
          </a:prstGeom>
        </p:spPr>
        <p:txBody>
          <a:bodyPr wrap="none">
            <a:spAutoFit/>
          </a:bodyPr>
          <a:lstStyle/>
          <a:p>
            <a:pPr>
              <a:spcAft>
                <a:spcPts val="400"/>
              </a:spcAft>
            </a:pPr>
            <a:r>
              <a:rPr lang="ar-EG" sz="2000" b="1" dirty="0">
                <a:latin typeface="Times New Roman" panose="02020603050405020304" pitchFamily="18" charset="0"/>
                <a:ea typeface="Calibri" panose="020F0502020204030204" pitchFamily="34" charset="0"/>
                <a:cs typeface="Times New Roman" panose="02020603050405020304" pitchFamily="18" charset="0"/>
              </a:rPr>
              <a:t>مشكلة التواصل بين الرئيس والمرؤوس</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4656" y="1075234"/>
            <a:ext cx="4519509" cy="5484258"/>
          </a:xfrm>
          <a:prstGeom prst="rect">
            <a:avLst/>
          </a:prstGeom>
        </p:spPr>
        <p:txBody>
          <a:bodyPr wrap="square">
            <a:spAutoFit/>
          </a:bodyPr>
          <a:lstStyle/>
          <a:p>
            <a:pPr marL="92075" marR="156845">
              <a:lnSpc>
                <a:spcPct val="106400"/>
              </a:lnSpc>
              <a:spcBef>
                <a:spcPts val="180"/>
              </a:spcBef>
            </a:pPr>
            <a:r>
              <a:rPr lang="en-US" sz="2400" b="1" u="sng" spc="-35" dirty="0" smtClean="0">
                <a:latin typeface="Times New Roman"/>
                <a:cs typeface="Times New Roman"/>
              </a:rPr>
              <a:t>Upward </a:t>
            </a:r>
            <a:r>
              <a:rPr lang="en-US" sz="2400" b="1" u="sng" spc="-35" dirty="0">
                <a:latin typeface="Times New Roman"/>
                <a:cs typeface="Times New Roman"/>
              </a:rPr>
              <a:t>distortion</a:t>
            </a:r>
          </a:p>
          <a:p>
            <a:pPr marL="434975" marR="156845" indent="-342900">
              <a:lnSpc>
                <a:spcPct val="106400"/>
              </a:lnSpc>
              <a:spcBef>
                <a:spcPts val="180"/>
              </a:spcBef>
              <a:buFont typeface="Arial" panose="020B0604020202020204" pitchFamily="34" charset="0"/>
              <a:buChar char="•"/>
            </a:pPr>
            <a:r>
              <a:rPr lang="en-US" sz="2000" b="1" u="sng" spc="-35" dirty="0">
                <a:latin typeface="Times New Roman"/>
                <a:cs typeface="Times New Roman"/>
              </a:rPr>
              <a:t>Gatekeeping</a:t>
            </a:r>
            <a:r>
              <a:rPr lang="en-US" sz="2000" spc="-35" dirty="0">
                <a:latin typeface="Times New Roman"/>
                <a:cs typeface="Times New Roman"/>
              </a:rPr>
              <a:t> occurs when some, but not all, of the information is passed on to the supervisor.</a:t>
            </a:r>
          </a:p>
          <a:p>
            <a:pPr marL="434975" marR="156845" indent="-342900">
              <a:lnSpc>
                <a:spcPct val="106400"/>
              </a:lnSpc>
              <a:spcBef>
                <a:spcPts val="180"/>
              </a:spcBef>
              <a:buFont typeface="Arial" panose="020B0604020202020204" pitchFamily="34" charset="0"/>
              <a:buChar char="•"/>
            </a:pPr>
            <a:r>
              <a:rPr lang="en-US" sz="2000" b="1" u="sng" spc="-35" dirty="0">
                <a:latin typeface="Times New Roman"/>
                <a:cs typeface="Times New Roman"/>
              </a:rPr>
              <a:t>Summarization</a:t>
            </a:r>
            <a:r>
              <a:rPr lang="en-US" sz="2000" spc="-35" dirty="0">
                <a:latin typeface="Times New Roman"/>
                <a:cs typeface="Times New Roman"/>
              </a:rPr>
              <a:t> occurs when the employee summarizes the message in such a way that emphasis is placed on certain aspects of the message.</a:t>
            </a:r>
          </a:p>
          <a:p>
            <a:pPr marL="434975" marR="156845" indent="-342900">
              <a:lnSpc>
                <a:spcPct val="106400"/>
              </a:lnSpc>
              <a:spcBef>
                <a:spcPts val="180"/>
              </a:spcBef>
              <a:buFont typeface="Arial" panose="020B0604020202020204" pitchFamily="34" charset="0"/>
              <a:buChar char="•"/>
            </a:pPr>
            <a:r>
              <a:rPr lang="en-US" sz="2000" b="1" u="sng" spc="-35" dirty="0">
                <a:latin typeface="Times New Roman"/>
                <a:cs typeface="Times New Roman"/>
              </a:rPr>
              <a:t>Withholding</a:t>
            </a:r>
            <a:r>
              <a:rPr lang="en-US" sz="2000" spc="-35" dirty="0">
                <a:latin typeface="Times New Roman"/>
                <a:cs typeface="Times New Roman"/>
              </a:rPr>
              <a:t> occurs when information is not passed on to the supervisor.</a:t>
            </a:r>
          </a:p>
          <a:p>
            <a:pPr marL="434975" marR="156845" indent="-342900">
              <a:lnSpc>
                <a:spcPct val="106400"/>
              </a:lnSpc>
              <a:spcBef>
                <a:spcPts val="180"/>
              </a:spcBef>
              <a:buFont typeface="Arial" panose="020B0604020202020204" pitchFamily="34" charset="0"/>
              <a:buChar char="•"/>
            </a:pPr>
            <a:r>
              <a:rPr lang="en-US" sz="2000" b="1" u="sng" spc="-35" dirty="0">
                <a:latin typeface="Times New Roman"/>
                <a:cs typeface="Times New Roman"/>
              </a:rPr>
              <a:t>General distortion</a:t>
            </a:r>
            <a:r>
              <a:rPr lang="en-US" sz="2000" spc="-35" dirty="0">
                <a:latin typeface="Times New Roman"/>
                <a:cs typeface="Times New Roman"/>
              </a:rPr>
              <a:t>, a close cousin to out-and-out lying, occurs when the message is changed to serve the subordinate’s purposes.</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3847207"/>
          </a:xfrm>
          <a:prstGeom prst="rect">
            <a:avLst/>
          </a:prstGeom>
        </p:spPr>
        <p:txBody>
          <a:bodyPr wrap="square">
            <a:spAutoFit/>
          </a:bodyPr>
          <a:lstStyle/>
          <a:p>
            <a:pPr algn="r" rtl="1"/>
            <a:r>
              <a:rPr lang="ar-EG" sz="2400" b="1" u="sng" dirty="0" smtClean="0"/>
              <a:t>التشويه التصاعدي</a:t>
            </a:r>
          </a:p>
          <a:p>
            <a:pPr marL="342900" indent="-342900" algn="r" rtl="1">
              <a:buFont typeface="Arial" panose="020B0604020202020204" pitchFamily="34" charset="0"/>
              <a:buChar char="•"/>
            </a:pPr>
            <a:r>
              <a:rPr lang="ar-EG" sz="2000" dirty="0"/>
              <a:t>يحدث </a:t>
            </a:r>
            <a:r>
              <a:rPr lang="ar-EG" sz="2000" b="1" u="sng" dirty="0"/>
              <a:t>التلاعب بالمعلومات </a:t>
            </a:r>
            <a:r>
              <a:rPr lang="ar-EG" sz="2000" dirty="0"/>
              <a:t>عندما يتم تمرير بعض المعلومات، وليس كلها، إلى المشرف.</a:t>
            </a:r>
          </a:p>
          <a:p>
            <a:pPr marL="342900" indent="-342900" algn="r" rtl="1">
              <a:buFont typeface="Arial" panose="020B0604020202020204" pitchFamily="34" charset="0"/>
              <a:buChar char="•"/>
            </a:pPr>
            <a:r>
              <a:rPr lang="ar-EG" sz="2000" dirty="0"/>
              <a:t>يحدث </a:t>
            </a:r>
            <a:r>
              <a:rPr lang="ar-EG" sz="2000" b="1" u="sng" dirty="0"/>
              <a:t>التلخيص</a:t>
            </a:r>
            <a:r>
              <a:rPr lang="ar-EG" sz="2000" dirty="0"/>
              <a:t> عندما يلخص الموظف الرسالة بطريقة يتم التركيز فيها على جوانب معينة من الرسالة.</a:t>
            </a:r>
          </a:p>
          <a:p>
            <a:pPr marL="342900" indent="-342900" algn="r" rtl="1">
              <a:buFont typeface="Arial" panose="020B0604020202020204" pitchFamily="34" charset="0"/>
              <a:buChar char="•"/>
            </a:pPr>
            <a:r>
              <a:rPr lang="ar-EG" sz="2000" dirty="0"/>
              <a:t>يحدث </a:t>
            </a:r>
            <a:r>
              <a:rPr lang="ar-EG" sz="2000" b="1" u="sng" dirty="0"/>
              <a:t>الحجب</a:t>
            </a:r>
            <a:r>
              <a:rPr lang="ar-EG" sz="2000" dirty="0"/>
              <a:t> عندما لا يتم تمرير المعلومات إلى المشرف.</a:t>
            </a:r>
          </a:p>
          <a:p>
            <a:pPr marL="342900" indent="-342900" algn="r" rtl="1">
              <a:buFont typeface="Arial" panose="020B0604020202020204" pitchFamily="34" charset="0"/>
              <a:buChar char="•"/>
            </a:pPr>
            <a:r>
              <a:rPr lang="ar-EG" sz="2000" dirty="0"/>
              <a:t>يحدث </a:t>
            </a:r>
            <a:r>
              <a:rPr lang="ar-EG" sz="2000" b="1" u="sng" dirty="0"/>
              <a:t>التشويه العام</a:t>
            </a:r>
            <a:r>
              <a:rPr lang="ar-EG" sz="2000" dirty="0"/>
              <a:t>، وهو قريب من الكذب الصريح، عندما يتم تغيير الرسالة لخدمة أغراض المرؤوس.</a:t>
            </a:r>
            <a:endParaRPr lang="ar-EG" sz="2000" dirty="0" smtClean="0"/>
          </a:p>
        </p:txBody>
      </p:sp>
    </p:spTree>
    <p:extLst>
      <p:ext uri="{BB962C8B-B14F-4D97-AF65-F5344CB8AC3E}">
        <p14:creationId xmlns:p14="http://schemas.microsoft.com/office/powerpoint/2010/main" val="1182199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81373" y="596379"/>
            <a:ext cx="4951733" cy="369332"/>
          </a:xfrm>
          <a:prstGeom prst="rect">
            <a:avLst/>
          </a:prstGeom>
        </p:spPr>
        <p:txBody>
          <a:bodyPr wrap="square">
            <a:spAutoFit/>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Superior-Subordinate </a:t>
            </a:r>
            <a:r>
              <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Communication problem</a:t>
            </a: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1" name="Rectangle 10"/>
          <p:cNvSpPr/>
          <p:nvPr/>
        </p:nvSpPr>
        <p:spPr>
          <a:xfrm>
            <a:off x="4770360" y="660152"/>
            <a:ext cx="3416320" cy="400110"/>
          </a:xfrm>
          <a:prstGeom prst="rect">
            <a:avLst/>
          </a:prstGeom>
        </p:spPr>
        <p:txBody>
          <a:bodyPr wrap="none">
            <a:spAutoFit/>
          </a:bodyPr>
          <a:lstStyle/>
          <a:p>
            <a:pPr>
              <a:spcAft>
                <a:spcPts val="400"/>
              </a:spcAft>
            </a:pPr>
            <a:r>
              <a:rPr lang="ar-EG" sz="2000" b="1" dirty="0">
                <a:latin typeface="Times New Roman" panose="02020603050405020304" pitchFamily="18" charset="0"/>
                <a:ea typeface="Calibri" panose="020F0502020204030204" pitchFamily="34" charset="0"/>
                <a:cs typeface="Times New Roman" panose="02020603050405020304" pitchFamily="18" charset="0"/>
              </a:rPr>
              <a:t>مشكلة التواصل بين الرئيس والمرؤوس</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4656" y="1075234"/>
            <a:ext cx="4519509" cy="4857420"/>
          </a:xfrm>
          <a:prstGeom prst="rect">
            <a:avLst/>
          </a:prstGeom>
        </p:spPr>
        <p:txBody>
          <a:bodyPr wrap="square">
            <a:spAutoFit/>
          </a:bodyPr>
          <a:lstStyle/>
          <a:p>
            <a:pPr marL="92075" marR="156845">
              <a:lnSpc>
                <a:spcPct val="106400"/>
              </a:lnSpc>
              <a:spcBef>
                <a:spcPts val="180"/>
              </a:spcBef>
            </a:pPr>
            <a:r>
              <a:rPr lang="en-US" sz="2400" b="1" u="sng" spc="-35" dirty="0" smtClean="0">
                <a:latin typeface="Times New Roman"/>
                <a:cs typeface="Times New Roman"/>
              </a:rPr>
              <a:t>Upward </a:t>
            </a:r>
            <a:r>
              <a:rPr lang="en-US" sz="2400" b="1" u="sng" spc="-35" dirty="0">
                <a:latin typeface="Times New Roman"/>
                <a:cs typeface="Times New Roman"/>
              </a:rPr>
              <a:t>distortion</a:t>
            </a:r>
          </a:p>
          <a:p>
            <a:pPr marL="92075" marR="156845" algn="ctr">
              <a:lnSpc>
                <a:spcPct val="106400"/>
              </a:lnSpc>
              <a:spcBef>
                <a:spcPts val="180"/>
              </a:spcBef>
            </a:pPr>
            <a:r>
              <a:rPr lang="en-US" sz="2000" b="1" u="sng" spc="-35" dirty="0">
                <a:latin typeface="Times New Roman"/>
                <a:cs typeface="Times New Roman"/>
              </a:rPr>
              <a:t>Solution</a:t>
            </a:r>
          </a:p>
          <a:p>
            <a:pPr marL="92075" marR="156845">
              <a:lnSpc>
                <a:spcPct val="106400"/>
              </a:lnSpc>
              <a:spcBef>
                <a:spcPts val="180"/>
              </a:spcBef>
            </a:pPr>
            <a:r>
              <a:rPr lang="en-US" sz="2000" spc="-35" dirty="0">
                <a:latin typeface="Times New Roman"/>
                <a:cs typeface="Times New Roman"/>
              </a:rPr>
              <a:t>As a supervisor, you must take steps to limit message alteration by doing some, if not all, of the following: </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(1) Limit the number of people a message must travel through before it gets to you,</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 (2) go to the source of the message for clarification, </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(3) keep communication channels open with subordinates and customers. </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3847207"/>
          </a:xfrm>
          <a:prstGeom prst="rect">
            <a:avLst/>
          </a:prstGeom>
        </p:spPr>
        <p:txBody>
          <a:bodyPr wrap="square">
            <a:spAutoFit/>
          </a:bodyPr>
          <a:lstStyle/>
          <a:p>
            <a:pPr algn="r" rtl="1"/>
            <a:r>
              <a:rPr lang="ar-EG" sz="2400" b="1" u="sng" dirty="0" smtClean="0"/>
              <a:t>التشويه التصاعدي</a:t>
            </a:r>
          </a:p>
          <a:p>
            <a:pPr algn="ctr" rtl="1"/>
            <a:r>
              <a:rPr lang="ar-EG" sz="2000" b="1" u="sng" dirty="0"/>
              <a:t>الحل</a:t>
            </a:r>
          </a:p>
          <a:p>
            <a:pPr algn="r" rtl="1"/>
            <a:r>
              <a:rPr lang="ar-EG" sz="2000" dirty="0"/>
              <a:t>بصفتك مشرفًا، يجب عليك اتخاذ خطوات للحد من تغيير الرسائل من خلال القيام ببعض، إن لم يكن كل، ما يلي:</a:t>
            </a:r>
          </a:p>
          <a:p>
            <a:pPr marL="342900" indent="-342900" algn="r" rtl="1">
              <a:buFont typeface="Arial" panose="020B0604020202020204" pitchFamily="34" charset="0"/>
              <a:buChar char="•"/>
            </a:pPr>
            <a:r>
              <a:rPr lang="ar-EG" sz="2000" dirty="0"/>
              <a:t>(1) تحديد عدد الأشخاص الذين يجب أن تمر الرسالة من خلالهم قبل أن تصل إليك،</a:t>
            </a:r>
          </a:p>
          <a:p>
            <a:pPr marL="342900" indent="-342900" algn="r" rtl="1">
              <a:buFont typeface="Arial" panose="020B0604020202020204" pitchFamily="34" charset="0"/>
              <a:buChar char="•"/>
            </a:pPr>
            <a:r>
              <a:rPr lang="ar-EG" sz="2000" dirty="0"/>
              <a:t>(2) الذهاب إلى مصدر الرسالة للتوضيح،</a:t>
            </a:r>
          </a:p>
          <a:p>
            <a:pPr marL="342900" indent="-342900" algn="r" rtl="1">
              <a:buFont typeface="Arial" panose="020B0604020202020204" pitchFamily="34" charset="0"/>
              <a:buChar char="•"/>
            </a:pPr>
            <a:r>
              <a:rPr lang="ar-EG" sz="2000" dirty="0"/>
              <a:t>(3) إبقاء قنوات الاتصال مفتوحة مع المرؤوسين والعملاء.</a:t>
            </a:r>
            <a:endParaRPr lang="ar-EG" sz="2000" dirty="0" smtClean="0"/>
          </a:p>
        </p:txBody>
      </p:sp>
    </p:spTree>
    <p:extLst>
      <p:ext uri="{BB962C8B-B14F-4D97-AF65-F5344CB8AC3E}">
        <p14:creationId xmlns:p14="http://schemas.microsoft.com/office/powerpoint/2010/main" val="1766070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81373" y="596379"/>
            <a:ext cx="4951733" cy="369332"/>
          </a:xfrm>
          <a:prstGeom prst="rect">
            <a:avLst/>
          </a:prstGeom>
        </p:spPr>
        <p:txBody>
          <a:bodyPr wrap="square">
            <a:spAutoFit/>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Superior-Subordinate </a:t>
            </a:r>
            <a:r>
              <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Communication problem</a:t>
            </a: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1" name="Rectangle 10"/>
          <p:cNvSpPr/>
          <p:nvPr/>
        </p:nvSpPr>
        <p:spPr>
          <a:xfrm>
            <a:off x="4770360" y="660152"/>
            <a:ext cx="3416320" cy="400110"/>
          </a:xfrm>
          <a:prstGeom prst="rect">
            <a:avLst/>
          </a:prstGeom>
        </p:spPr>
        <p:txBody>
          <a:bodyPr wrap="none">
            <a:spAutoFit/>
          </a:bodyPr>
          <a:lstStyle/>
          <a:p>
            <a:pPr>
              <a:spcAft>
                <a:spcPts val="400"/>
              </a:spcAft>
            </a:pPr>
            <a:r>
              <a:rPr lang="ar-EG" sz="2000" b="1" dirty="0">
                <a:latin typeface="Times New Roman" panose="02020603050405020304" pitchFamily="18" charset="0"/>
                <a:ea typeface="Calibri" panose="020F0502020204030204" pitchFamily="34" charset="0"/>
                <a:cs typeface="Times New Roman" panose="02020603050405020304" pitchFamily="18" charset="0"/>
              </a:rPr>
              <a:t>مشكلة التواصل بين الرئيس والمرؤوس</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4656" y="1075234"/>
            <a:ext cx="4519509" cy="5114221"/>
          </a:xfrm>
          <a:prstGeom prst="rect">
            <a:avLst/>
          </a:prstGeom>
        </p:spPr>
        <p:txBody>
          <a:bodyPr wrap="square">
            <a:spAutoFit/>
          </a:bodyPr>
          <a:lstStyle/>
          <a:p>
            <a:pPr marL="92075" marR="156845" algn="ctr">
              <a:lnSpc>
                <a:spcPct val="106400"/>
              </a:lnSpc>
              <a:spcBef>
                <a:spcPts val="180"/>
              </a:spcBef>
            </a:pPr>
            <a:r>
              <a:rPr lang="en-US" sz="2000" b="1" spc="-35" dirty="0">
                <a:effectLst>
                  <a:outerShdw blurRad="38100" dist="38100" dir="2700000" algn="tl">
                    <a:srgbClr val="000000">
                      <a:alpha val="43137"/>
                    </a:srgbClr>
                  </a:outerShdw>
                </a:effectLst>
                <a:latin typeface="Times New Roman"/>
                <a:cs typeface="Times New Roman"/>
              </a:rPr>
              <a:t>To communicate effectively with your supervisor, you must </a:t>
            </a:r>
            <a:endParaRPr lang="ar-EG" sz="2000" b="1"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en-US" sz="2000" b="1" spc="-35" dirty="0">
              <a:effectLst>
                <a:outerShdw blurRad="38100" dist="38100" dir="2700000" algn="tl">
                  <a:srgbClr val="000000">
                    <a:alpha val="43137"/>
                  </a:srgbClr>
                </a:outerShdw>
              </a:effectLst>
              <a:latin typeface="Times New Roman"/>
              <a:cs typeface="Times New Roman"/>
            </a:endParaRP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Evaluate him or her in the same way </a:t>
            </a:r>
            <a:r>
              <a:rPr lang="en-US" sz="2000" spc="-35" dirty="0" smtClean="0">
                <a:latin typeface="Times New Roman"/>
                <a:cs typeface="Times New Roman"/>
              </a:rPr>
              <a:t>you </a:t>
            </a:r>
            <a:r>
              <a:rPr lang="en-US" sz="2000" spc="-35" dirty="0">
                <a:latin typeface="Times New Roman"/>
                <a:cs typeface="Times New Roman"/>
              </a:rPr>
              <a:t>evaluate everyone else. </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Remember the power of communication; appropriate verbal and nonverbal behaviors often make or break your chances of being viewed positively on the job.</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In terms of interpersonal communication in the workplace, it is important to consider the way a supervisor communicates with a subordinate.</a:t>
            </a:r>
          </a:p>
        </p:txBody>
      </p:sp>
      <p:sp>
        <p:nvSpPr>
          <p:cNvPr id="6" name="Rectangle 5"/>
          <p:cNvSpPr/>
          <p:nvPr/>
        </p:nvSpPr>
        <p:spPr>
          <a:xfrm>
            <a:off x="4651588" y="1268454"/>
            <a:ext cx="3464560" cy="4401205"/>
          </a:xfrm>
          <a:prstGeom prst="rect">
            <a:avLst/>
          </a:prstGeom>
        </p:spPr>
        <p:txBody>
          <a:bodyPr wrap="square">
            <a:spAutoFit/>
          </a:bodyPr>
          <a:lstStyle/>
          <a:p>
            <a:pPr algn="ctr" rtl="1"/>
            <a:r>
              <a:rPr lang="ar-EG" sz="2000" b="1" dirty="0">
                <a:effectLst>
                  <a:outerShdw blurRad="38100" dist="38100" dir="2700000" algn="tl">
                    <a:srgbClr val="000000">
                      <a:alpha val="43137"/>
                    </a:srgbClr>
                  </a:outerShdw>
                </a:effectLst>
              </a:rPr>
              <a:t>للتواصل بشكل فعال مع المشرف الخاص بك، </a:t>
            </a:r>
            <a:endParaRPr lang="ar-EG" sz="2000" b="1" dirty="0" smtClean="0">
              <a:effectLst>
                <a:outerShdw blurRad="38100" dist="38100" dir="2700000" algn="tl">
                  <a:srgbClr val="000000">
                    <a:alpha val="43137"/>
                  </a:srgbClr>
                </a:outerShdw>
              </a:effectLst>
            </a:endParaRPr>
          </a:p>
          <a:p>
            <a:pPr algn="ctr" rtl="1"/>
            <a:endParaRPr lang="ar-EG" sz="2000" b="1" dirty="0" smtClean="0">
              <a:effectLst>
                <a:outerShdw blurRad="38100" dist="38100" dir="2700000" algn="tl">
                  <a:srgbClr val="000000">
                    <a:alpha val="43137"/>
                  </a:srgbClr>
                </a:outerShdw>
              </a:effectLst>
            </a:endParaRPr>
          </a:p>
          <a:p>
            <a:pPr marL="342900" indent="-342900" algn="r" rtl="1">
              <a:buFont typeface="Arial" panose="020B0604020202020204" pitchFamily="34" charset="0"/>
              <a:buChar char="•"/>
            </a:pPr>
            <a:r>
              <a:rPr lang="ar-EG" sz="2000" dirty="0" smtClean="0"/>
              <a:t>يجب عليك تقييمه </a:t>
            </a:r>
            <a:r>
              <a:rPr lang="ar-EG" sz="2000" dirty="0"/>
              <a:t>بنفس الطريقة التي تقيم بها أي شخص آخر</a:t>
            </a:r>
            <a:r>
              <a:rPr lang="ar-EG" sz="2000" dirty="0" smtClean="0"/>
              <a:t>.</a:t>
            </a:r>
          </a:p>
          <a:p>
            <a:pPr marL="342900" indent="-342900" algn="r" rtl="1">
              <a:buFont typeface="Arial" panose="020B0604020202020204" pitchFamily="34" charset="0"/>
              <a:buChar char="•"/>
            </a:pPr>
            <a:r>
              <a:rPr lang="ar-EG" sz="2000" dirty="0" smtClean="0"/>
              <a:t>تذكر </a:t>
            </a:r>
            <a:r>
              <a:rPr lang="ar-EG" sz="2000" dirty="0"/>
              <a:t>قوة التواصل؛ غالبًا ما تؤدي السلوكيات اللفظية وغير اللفظية المناسبة إلى زيادة أو خفض فرصك في أن يُنظر إليك بشكل إيجابي في العمل</a:t>
            </a:r>
            <a:r>
              <a:rPr lang="ar-EG" sz="2000" dirty="0" smtClean="0"/>
              <a:t>.</a:t>
            </a:r>
          </a:p>
          <a:p>
            <a:pPr marL="342900" indent="-342900" algn="r" rtl="1">
              <a:buFont typeface="Arial" panose="020B0604020202020204" pitchFamily="34" charset="0"/>
              <a:buChar char="•"/>
            </a:pPr>
            <a:r>
              <a:rPr lang="ar-EG" sz="2000" dirty="0" smtClean="0"/>
              <a:t>من </a:t>
            </a:r>
            <a:r>
              <a:rPr lang="ar-EG" sz="2000" dirty="0"/>
              <a:t>حيث التواصل بين الأشخاص في مكان العمل، من المهم مراعاة الطريقة التي يتواصل بها المشرف مع المرؤوس.</a:t>
            </a:r>
            <a:endParaRPr lang="ar-EG" sz="2000" dirty="0" smtClean="0"/>
          </a:p>
        </p:txBody>
      </p:sp>
    </p:spTree>
    <p:extLst>
      <p:ext uri="{BB962C8B-B14F-4D97-AF65-F5344CB8AC3E}">
        <p14:creationId xmlns:p14="http://schemas.microsoft.com/office/powerpoint/2010/main" val="175426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81373" y="596379"/>
            <a:ext cx="4951733" cy="369332"/>
          </a:xfrm>
          <a:prstGeom prst="rect">
            <a:avLst/>
          </a:prstGeom>
        </p:spPr>
        <p:txBody>
          <a:bodyPr wrap="square">
            <a:spAutoFit/>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Superior-Subordinate </a:t>
            </a:r>
            <a:r>
              <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Communication problem</a:t>
            </a: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1" name="Rectangle 10"/>
          <p:cNvSpPr/>
          <p:nvPr/>
        </p:nvSpPr>
        <p:spPr>
          <a:xfrm>
            <a:off x="4770360" y="660152"/>
            <a:ext cx="3416320" cy="400110"/>
          </a:xfrm>
          <a:prstGeom prst="rect">
            <a:avLst/>
          </a:prstGeom>
        </p:spPr>
        <p:txBody>
          <a:bodyPr wrap="none">
            <a:spAutoFit/>
          </a:bodyPr>
          <a:lstStyle/>
          <a:p>
            <a:pPr>
              <a:spcAft>
                <a:spcPts val="400"/>
              </a:spcAft>
            </a:pPr>
            <a:r>
              <a:rPr lang="ar-EG" sz="2000" b="1" dirty="0">
                <a:latin typeface="Times New Roman" panose="02020603050405020304" pitchFamily="18" charset="0"/>
                <a:ea typeface="Calibri" panose="020F0502020204030204" pitchFamily="34" charset="0"/>
                <a:cs typeface="Times New Roman" panose="02020603050405020304" pitchFamily="18" charset="0"/>
              </a:rPr>
              <a:t>مشكلة التواصل بين الرئيس والمرؤوس</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4656" y="1075234"/>
            <a:ext cx="4519509" cy="4388958"/>
          </a:xfrm>
          <a:prstGeom prst="rect">
            <a:avLst/>
          </a:prstGeom>
        </p:spPr>
        <p:txBody>
          <a:bodyPr wrap="square">
            <a:spAutoFit/>
          </a:bodyPr>
          <a:lstStyle/>
          <a:p>
            <a:pPr marL="92075" marR="156845" algn="ctr">
              <a:lnSpc>
                <a:spcPct val="106400"/>
              </a:lnSpc>
              <a:spcBef>
                <a:spcPts val="180"/>
              </a:spcBef>
            </a:pPr>
            <a:r>
              <a:rPr lang="en-US" sz="2000" b="1" spc="-35" dirty="0">
                <a:effectLst>
                  <a:outerShdw blurRad="38100" dist="38100" dir="2700000" algn="tl">
                    <a:srgbClr val="000000">
                      <a:alpha val="43137"/>
                    </a:srgbClr>
                  </a:outerShdw>
                </a:effectLst>
                <a:latin typeface="Times New Roman"/>
                <a:cs typeface="Times New Roman"/>
              </a:rPr>
              <a:t>To communicate effectively with your supervisor, you must </a:t>
            </a:r>
            <a:endParaRPr lang="ar-EG" sz="2000" b="1"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ar-EG" sz="2000" b="1" spc="-35" dirty="0" smtClean="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r>
              <a:rPr lang="en-US" sz="2000" spc="-35" dirty="0">
                <a:latin typeface="Times New Roman"/>
                <a:cs typeface="Times New Roman"/>
              </a:rPr>
              <a:t>For those seeking professional excellence, advocacy is the strategy of choice when communicating with supervisors. </a:t>
            </a:r>
          </a:p>
          <a:p>
            <a:pPr marL="92075" marR="156845">
              <a:lnSpc>
                <a:spcPct val="106400"/>
              </a:lnSpc>
              <a:spcBef>
                <a:spcPts val="180"/>
              </a:spcBef>
            </a:pPr>
            <a:r>
              <a:rPr lang="en-US" sz="2000" b="1" spc="-35" dirty="0">
                <a:latin typeface="Times New Roman"/>
                <a:cs typeface="Times New Roman"/>
              </a:rPr>
              <a:t>Advocacy</a:t>
            </a:r>
            <a:r>
              <a:rPr lang="en-US" sz="2000" spc="-35" dirty="0">
                <a:latin typeface="Times New Roman"/>
                <a:cs typeface="Times New Roman"/>
              </a:rPr>
              <a:t> utilizes a simple persuasive technique. Specifically, you evaluate your boss’s needs and preferences and then develop messages, arguments, and proposals that line up with those needs and preferences.</a:t>
            </a:r>
          </a:p>
        </p:txBody>
      </p:sp>
      <p:sp>
        <p:nvSpPr>
          <p:cNvPr id="6" name="Rectangle 5"/>
          <p:cNvSpPr/>
          <p:nvPr/>
        </p:nvSpPr>
        <p:spPr>
          <a:xfrm>
            <a:off x="4651588" y="1268454"/>
            <a:ext cx="3464560" cy="3785652"/>
          </a:xfrm>
          <a:prstGeom prst="rect">
            <a:avLst/>
          </a:prstGeom>
        </p:spPr>
        <p:txBody>
          <a:bodyPr wrap="square">
            <a:spAutoFit/>
          </a:bodyPr>
          <a:lstStyle/>
          <a:p>
            <a:pPr algn="ctr" rtl="1"/>
            <a:r>
              <a:rPr lang="ar-EG" sz="2000" b="1" dirty="0">
                <a:effectLst>
                  <a:outerShdw blurRad="38100" dist="38100" dir="2700000" algn="tl">
                    <a:srgbClr val="000000">
                      <a:alpha val="43137"/>
                    </a:srgbClr>
                  </a:outerShdw>
                </a:effectLst>
              </a:rPr>
              <a:t>للتواصل بشكل فعال مع المشرف الخاص بك، </a:t>
            </a:r>
            <a:endParaRPr lang="ar-EG" sz="2000" b="1" dirty="0" smtClean="0">
              <a:effectLst>
                <a:outerShdw blurRad="38100" dist="38100" dir="2700000" algn="tl">
                  <a:srgbClr val="000000">
                    <a:alpha val="43137"/>
                  </a:srgbClr>
                </a:outerShdw>
              </a:effectLst>
            </a:endParaRPr>
          </a:p>
          <a:p>
            <a:pPr algn="ctr" rtl="1"/>
            <a:endParaRPr lang="ar-EG" sz="2000" b="1" dirty="0" smtClean="0">
              <a:effectLst>
                <a:outerShdw blurRad="38100" dist="38100" dir="2700000" algn="tl">
                  <a:srgbClr val="000000">
                    <a:alpha val="43137"/>
                  </a:srgbClr>
                </a:outerShdw>
              </a:effectLst>
            </a:endParaRPr>
          </a:p>
          <a:p>
            <a:pPr algn="r" rtl="1"/>
            <a:r>
              <a:rPr lang="ar-EG" sz="2000" dirty="0"/>
              <a:t>بالنسبة لأولئك الذين يسعون إلى التميز المهني، فإن المناصرة هي الاستراتيجية المفضلة عند التواصل مع المشرفين</a:t>
            </a:r>
            <a:r>
              <a:rPr lang="ar-EG" sz="2000" dirty="0" smtClean="0"/>
              <a:t>.</a:t>
            </a:r>
          </a:p>
          <a:p>
            <a:pPr algn="r" rtl="1"/>
            <a:endParaRPr lang="ar-EG" sz="2000" dirty="0"/>
          </a:p>
          <a:p>
            <a:pPr algn="r" rtl="1"/>
            <a:r>
              <a:rPr lang="ar-EG" sz="2000" dirty="0" smtClean="0"/>
              <a:t>تستخدم </a:t>
            </a:r>
            <a:r>
              <a:rPr lang="ar-EG" sz="2000" b="1" dirty="0"/>
              <a:t>المناصرة</a:t>
            </a:r>
            <a:r>
              <a:rPr lang="ar-EG" sz="2000" dirty="0"/>
              <a:t> تقنية إقناع بسيطة. على وجه التحديد، تقوم بتقييم احتياجات وتفضيلات رئيسك ثم تطوير الرسائل والحجج والمقترحات التي تتوافق مع تلك الاحتياجات والتفضيلات.</a:t>
            </a:r>
            <a:endParaRPr lang="ar-EG" sz="2000" dirty="0" smtClean="0"/>
          </a:p>
        </p:txBody>
      </p:sp>
    </p:spTree>
    <p:extLst>
      <p:ext uri="{BB962C8B-B14F-4D97-AF65-F5344CB8AC3E}">
        <p14:creationId xmlns:p14="http://schemas.microsoft.com/office/powerpoint/2010/main" val="194538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81373" y="596379"/>
            <a:ext cx="4951733" cy="369332"/>
          </a:xfrm>
          <a:prstGeom prst="rect">
            <a:avLst/>
          </a:prstGeom>
        </p:spPr>
        <p:txBody>
          <a:bodyPr wrap="square">
            <a:spAutoFit/>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Superior-Subordinate </a:t>
            </a:r>
            <a:r>
              <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Communication problem</a:t>
            </a: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1" name="Rectangle 10"/>
          <p:cNvSpPr/>
          <p:nvPr/>
        </p:nvSpPr>
        <p:spPr>
          <a:xfrm>
            <a:off x="4770360" y="660152"/>
            <a:ext cx="3416320" cy="400110"/>
          </a:xfrm>
          <a:prstGeom prst="rect">
            <a:avLst/>
          </a:prstGeom>
        </p:spPr>
        <p:txBody>
          <a:bodyPr wrap="none">
            <a:spAutoFit/>
          </a:bodyPr>
          <a:lstStyle/>
          <a:p>
            <a:pPr>
              <a:spcAft>
                <a:spcPts val="400"/>
              </a:spcAft>
            </a:pPr>
            <a:r>
              <a:rPr lang="ar-EG" sz="2000" b="1" dirty="0">
                <a:latin typeface="Times New Roman" panose="02020603050405020304" pitchFamily="18" charset="0"/>
                <a:ea typeface="Calibri" panose="020F0502020204030204" pitchFamily="34" charset="0"/>
                <a:cs typeface="Times New Roman" panose="02020603050405020304" pitchFamily="18" charset="0"/>
              </a:rPr>
              <a:t>مشكلة التواصل بين الرئيس والمرؤوس</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25769" y="1015471"/>
            <a:ext cx="4519509" cy="5715411"/>
          </a:xfrm>
          <a:prstGeom prst="rect">
            <a:avLst/>
          </a:prstGeom>
        </p:spPr>
        <p:txBody>
          <a:bodyPr wrap="square">
            <a:spAutoFit/>
          </a:bodyPr>
          <a:lstStyle/>
          <a:p>
            <a:pPr marL="92075" marR="156845" algn="ctr">
              <a:lnSpc>
                <a:spcPct val="106400"/>
              </a:lnSpc>
              <a:spcBef>
                <a:spcPts val="180"/>
              </a:spcBef>
            </a:pPr>
            <a:r>
              <a:rPr lang="en-US" sz="2000" b="1" spc="-35" dirty="0">
                <a:effectLst>
                  <a:outerShdw blurRad="38100" dist="38100" dir="2700000" algn="tl">
                    <a:srgbClr val="000000">
                      <a:alpha val="43137"/>
                    </a:srgbClr>
                  </a:outerShdw>
                </a:effectLst>
                <a:latin typeface="Times New Roman"/>
                <a:cs typeface="Times New Roman"/>
              </a:rPr>
              <a:t>To communicate effectively with your supervisor, you must </a:t>
            </a:r>
            <a:endParaRPr lang="ar-EG" sz="2000" b="1" spc="-35" dirty="0" smtClean="0">
              <a:effectLst>
                <a:outerShdw blurRad="38100" dist="38100" dir="2700000" algn="tl">
                  <a:srgbClr val="000000">
                    <a:alpha val="43137"/>
                  </a:srgbClr>
                </a:outerShdw>
              </a:effectLst>
              <a:latin typeface="Times New Roman"/>
              <a:cs typeface="Times New Roman"/>
            </a:endParaRP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Although communication with your boss is important, effective interpersonal communication with your coworkers is equally important.</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Coworker relationships may also be based on needs or, more accurately, the fulfillment of needs. These needs may be task related.</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Coworkers can also fulfill the need for support on the job. Having coworkers who can help you complete tasks, provide professional advice, and laugh with you is a real plus to your professional development and stress level on the job.</a:t>
            </a:r>
          </a:p>
        </p:txBody>
      </p:sp>
      <p:sp>
        <p:nvSpPr>
          <p:cNvPr id="6" name="Rectangle 5"/>
          <p:cNvSpPr/>
          <p:nvPr/>
        </p:nvSpPr>
        <p:spPr>
          <a:xfrm>
            <a:off x="4651588" y="1268454"/>
            <a:ext cx="3464560" cy="5324535"/>
          </a:xfrm>
          <a:prstGeom prst="rect">
            <a:avLst/>
          </a:prstGeom>
        </p:spPr>
        <p:txBody>
          <a:bodyPr wrap="square">
            <a:spAutoFit/>
          </a:bodyPr>
          <a:lstStyle/>
          <a:p>
            <a:pPr algn="ctr" rtl="1"/>
            <a:r>
              <a:rPr lang="ar-EG" sz="2000" b="1" dirty="0">
                <a:effectLst>
                  <a:outerShdw blurRad="38100" dist="38100" dir="2700000" algn="tl">
                    <a:srgbClr val="000000">
                      <a:alpha val="43137"/>
                    </a:srgbClr>
                  </a:outerShdw>
                </a:effectLst>
              </a:rPr>
              <a:t>للتواصل بشكل فعال مع المشرف الخاص بك، </a:t>
            </a:r>
            <a:endParaRPr lang="ar-EG" sz="2000" b="1" dirty="0" smtClean="0">
              <a:effectLst>
                <a:outerShdw blurRad="38100" dist="38100" dir="2700000" algn="tl">
                  <a:srgbClr val="000000">
                    <a:alpha val="43137"/>
                  </a:srgbClr>
                </a:outerShdw>
              </a:effectLst>
            </a:endParaRPr>
          </a:p>
          <a:p>
            <a:pPr marL="342900" indent="-342900" algn="r" rtl="1">
              <a:buFont typeface="Arial" panose="020B0604020202020204" pitchFamily="34" charset="0"/>
              <a:buChar char="•"/>
            </a:pPr>
            <a:r>
              <a:rPr lang="ar-EG" sz="2000" dirty="0"/>
              <a:t>على الرغم من أهمية التواصل مع رئيسك، فإن التواصل الشخصي الفعّال مع زملائك في العمل لا يقل أهمية.</a:t>
            </a:r>
          </a:p>
          <a:p>
            <a:pPr marL="342900" indent="-342900" algn="r" rtl="1">
              <a:buFont typeface="Arial" panose="020B0604020202020204" pitchFamily="34" charset="0"/>
              <a:buChar char="•"/>
            </a:pPr>
            <a:r>
              <a:rPr lang="ar-EG" sz="2000" dirty="0"/>
              <a:t>وقد تستند علاقات زملاء العمل أيضًا إلى الاحتياجات أو بالأحرى تلبية الاحتياجات. وقد تكون هذه الاحتياجات مرتبطة بالمهمة.</a:t>
            </a:r>
          </a:p>
          <a:p>
            <a:pPr marL="342900" indent="-342900" algn="r" rtl="1">
              <a:buFont typeface="Arial" panose="020B0604020202020204" pitchFamily="34" charset="0"/>
              <a:buChar char="•"/>
            </a:pPr>
            <a:r>
              <a:rPr lang="ar-EG" sz="2000" dirty="0"/>
              <a:t>ويمكن لزملاء العمل أيضًا تلبية الحاجة إلى الدعم في العمل. إن وجود زملاء عمل يمكنهم مساعدتك في إكمال المهام وتقديم المشورة المهنية والضحك معك يعد إضافة حقيقية لتطورك المهني ومستوى التوتر في العمل.</a:t>
            </a:r>
            <a:endParaRPr lang="ar-EG" sz="2000" dirty="0" smtClean="0"/>
          </a:p>
        </p:txBody>
      </p:sp>
    </p:spTree>
    <p:extLst>
      <p:ext uri="{BB962C8B-B14F-4D97-AF65-F5344CB8AC3E}">
        <p14:creationId xmlns:p14="http://schemas.microsoft.com/office/powerpoint/2010/main" val="2837346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81373" y="596379"/>
            <a:ext cx="4951733" cy="400110"/>
          </a:xfrm>
          <a:prstGeom prst="rect">
            <a:avLst/>
          </a:prstGeom>
        </p:spPr>
        <p:txBody>
          <a:bodyPr wrap="square">
            <a:spAutoFit/>
          </a:bodyPr>
          <a:lstStyle/>
          <a:p>
            <a:pPr algn="ctr"/>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Customer-Client Relationships</a:t>
            </a:r>
          </a:p>
        </p:txBody>
      </p:sp>
      <p:sp>
        <p:nvSpPr>
          <p:cNvPr id="11" name="Rectangle 10"/>
          <p:cNvSpPr/>
          <p:nvPr/>
        </p:nvSpPr>
        <p:spPr>
          <a:xfrm>
            <a:off x="5361293" y="612412"/>
            <a:ext cx="2084225" cy="461665"/>
          </a:xfrm>
          <a:prstGeom prst="rect">
            <a:avLst/>
          </a:prstGeom>
        </p:spPr>
        <p:txBody>
          <a:bodyPr wrap="none">
            <a:spAutoFit/>
          </a:bodyPr>
          <a:lstStyle/>
          <a:p>
            <a:pPr algn="r" rtl="1">
              <a:spcAft>
                <a:spcPts val="400"/>
              </a:spcAft>
            </a:pPr>
            <a:r>
              <a:rPr lang="ar-EG" sz="2400" b="1" dirty="0" smtClean="0">
                <a:latin typeface="Times New Roman" panose="02020603050405020304" pitchFamily="18" charset="0"/>
                <a:ea typeface="Calibri" panose="020F0502020204030204" pitchFamily="34" charset="0"/>
                <a:cs typeface="Times New Roman" panose="02020603050405020304" pitchFamily="18" charset="0"/>
              </a:rPr>
              <a:t>العلاقات مع العملاء</a:t>
            </a:r>
            <a:endParaRPr lang="en-US" sz="24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25769" y="1015471"/>
            <a:ext cx="4519509" cy="3431837"/>
          </a:xfrm>
          <a:prstGeom prst="rect">
            <a:avLst/>
          </a:prstGeom>
        </p:spPr>
        <p:txBody>
          <a:bodyPr wrap="square">
            <a:spAutoFit/>
          </a:bodyPr>
          <a:lstStyle/>
          <a:p>
            <a:pPr marL="92075" marR="156845" algn="ctr">
              <a:lnSpc>
                <a:spcPct val="106400"/>
              </a:lnSpc>
              <a:spcBef>
                <a:spcPts val="180"/>
              </a:spcBef>
            </a:pPr>
            <a:r>
              <a:rPr lang="en-US" sz="2000" b="1" spc="-35" dirty="0">
                <a:effectLst>
                  <a:outerShdw blurRad="38100" dist="38100" dir="2700000" algn="tl">
                    <a:srgbClr val="000000">
                      <a:alpha val="43137"/>
                    </a:srgbClr>
                  </a:outerShdw>
                </a:effectLst>
                <a:latin typeface="Times New Roman"/>
                <a:cs typeface="Times New Roman"/>
              </a:rPr>
              <a:t>To communicate effectively with your supervisor, you must </a:t>
            </a:r>
            <a:endParaRPr lang="ar-EG" sz="2000" b="1"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ar-EG" sz="2000" b="1"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ar-EG" sz="2000" b="1" spc="-35" dirty="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r>
              <a:rPr lang="en-US" sz="2400" spc="-35" dirty="0">
                <a:effectLst>
                  <a:outerShdw blurRad="38100" dist="38100" dir="2700000" algn="tl">
                    <a:srgbClr val="000000">
                      <a:alpha val="43137"/>
                    </a:srgbClr>
                  </a:outerShdw>
                </a:effectLst>
                <a:latin typeface="Times New Roman"/>
                <a:cs typeface="Times New Roman"/>
              </a:rPr>
              <a:t>Customer service “is the interaction between employees or representatives of an organization or business and the people the organization sells to or serves”.</a:t>
            </a:r>
            <a:endParaRPr lang="ar-EG" sz="2400" spc="-35" dirty="0" smtClean="0">
              <a:effectLst>
                <a:outerShdw blurRad="38100" dist="38100" dir="2700000" algn="tl">
                  <a:srgbClr val="000000">
                    <a:alpha val="43137"/>
                  </a:srgbClr>
                </a:outerShdw>
              </a:effectLst>
              <a:latin typeface="Times New Roman"/>
              <a:cs typeface="Times New Roman"/>
            </a:endParaRPr>
          </a:p>
        </p:txBody>
      </p:sp>
      <p:sp>
        <p:nvSpPr>
          <p:cNvPr id="6" name="Rectangle 5"/>
          <p:cNvSpPr/>
          <p:nvPr/>
        </p:nvSpPr>
        <p:spPr>
          <a:xfrm>
            <a:off x="4651588" y="1268454"/>
            <a:ext cx="3464560" cy="2800767"/>
          </a:xfrm>
          <a:prstGeom prst="rect">
            <a:avLst/>
          </a:prstGeom>
        </p:spPr>
        <p:txBody>
          <a:bodyPr wrap="square">
            <a:spAutoFit/>
          </a:bodyPr>
          <a:lstStyle/>
          <a:p>
            <a:pPr algn="ctr" rtl="1"/>
            <a:r>
              <a:rPr lang="ar-EG" sz="2000" b="1" dirty="0">
                <a:effectLst>
                  <a:outerShdw blurRad="38100" dist="38100" dir="2700000" algn="tl">
                    <a:srgbClr val="000000">
                      <a:alpha val="43137"/>
                    </a:srgbClr>
                  </a:outerShdw>
                </a:effectLst>
              </a:rPr>
              <a:t>للتواصل بشكل فعال مع المشرف الخاص بك، </a:t>
            </a:r>
            <a:endParaRPr lang="ar-EG" sz="2000" b="1" dirty="0" smtClean="0">
              <a:effectLst>
                <a:outerShdw blurRad="38100" dist="38100" dir="2700000" algn="tl">
                  <a:srgbClr val="000000">
                    <a:alpha val="43137"/>
                  </a:srgbClr>
                </a:outerShdw>
              </a:effectLst>
            </a:endParaRPr>
          </a:p>
          <a:p>
            <a:pPr algn="ctr" rtl="1"/>
            <a:endParaRPr lang="ar-EG" sz="2000" b="1" dirty="0" smtClean="0">
              <a:effectLst>
                <a:outerShdw blurRad="38100" dist="38100" dir="2700000" algn="tl">
                  <a:srgbClr val="000000">
                    <a:alpha val="43137"/>
                  </a:srgbClr>
                </a:outerShdw>
              </a:effectLst>
            </a:endParaRPr>
          </a:p>
          <a:p>
            <a:pPr algn="ctr" rtl="1"/>
            <a:endParaRPr lang="ar-EG" sz="2000" b="1" dirty="0">
              <a:effectLst>
                <a:outerShdw blurRad="38100" dist="38100" dir="2700000" algn="tl">
                  <a:srgbClr val="000000">
                    <a:alpha val="43137"/>
                  </a:srgbClr>
                </a:outerShdw>
              </a:effectLst>
            </a:endParaRPr>
          </a:p>
          <a:p>
            <a:pPr algn="ctr" rtl="1"/>
            <a:r>
              <a:rPr lang="ar-EG" sz="2400" dirty="0">
                <a:effectLst>
                  <a:outerShdw blurRad="38100" dist="38100" dir="2700000" algn="tl">
                    <a:srgbClr val="000000">
                      <a:alpha val="43137"/>
                    </a:srgbClr>
                  </a:outerShdw>
                </a:effectLst>
              </a:rPr>
              <a:t>خدمة العملاء "هي التفاعل بين الموظفين أو ممثلي المنظمة أو الشركة والأشخاص الذين تبيع لهم المنظمة أو تخدمهم".</a:t>
            </a:r>
            <a:endParaRPr lang="ar-EG" sz="2400" dirty="0" smtClean="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93024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81373" y="596379"/>
            <a:ext cx="4951733" cy="400110"/>
          </a:xfrm>
          <a:prstGeom prst="rect">
            <a:avLst/>
          </a:prstGeom>
        </p:spPr>
        <p:txBody>
          <a:bodyPr wrap="square">
            <a:spAutoFit/>
          </a:bodyPr>
          <a:lstStyle/>
          <a:p>
            <a:pPr algn="ctr"/>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Customer-Client Relationships</a:t>
            </a:r>
          </a:p>
        </p:txBody>
      </p:sp>
      <p:sp>
        <p:nvSpPr>
          <p:cNvPr id="11" name="Rectangle 10"/>
          <p:cNvSpPr/>
          <p:nvPr/>
        </p:nvSpPr>
        <p:spPr>
          <a:xfrm>
            <a:off x="5361293" y="612412"/>
            <a:ext cx="2084225" cy="461665"/>
          </a:xfrm>
          <a:prstGeom prst="rect">
            <a:avLst/>
          </a:prstGeom>
        </p:spPr>
        <p:txBody>
          <a:bodyPr wrap="none">
            <a:spAutoFit/>
          </a:bodyPr>
          <a:lstStyle/>
          <a:p>
            <a:pPr algn="r" rtl="1">
              <a:spcAft>
                <a:spcPts val="400"/>
              </a:spcAft>
            </a:pPr>
            <a:r>
              <a:rPr lang="ar-EG" sz="2400" b="1" dirty="0" smtClean="0">
                <a:latin typeface="Times New Roman" panose="02020603050405020304" pitchFamily="18" charset="0"/>
                <a:ea typeface="Calibri" panose="020F0502020204030204" pitchFamily="34" charset="0"/>
                <a:cs typeface="Times New Roman" panose="02020603050405020304" pitchFamily="18" charset="0"/>
              </a:rPr>
              <a:t>العلاقات مع العملاء</a:t>
            </a:r>
            <a:endParaRPr lang="en-US" sz="24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25769" y="1015471"/>
            <a:ext cx="4519509" cy="6314549"/>
          </a:xfrm>
          <a:prstGeom prst="rect">
            <a:avLst/>
          </a:prstGeom>
        </p:spPr>
        <p:txBody>
          <a:bodyPr wrap="square">
            <a:spAutoFit/>
          </a:bodyPr>
          <a:lstStyle/>
          <a:p>
            <a:pPr marL="92075" marR="156845" algn="ctr">
              <a:lnSpc>
                <a:spcPct val="106400"/>
              </a:lnSpc>
              <a:spcBef>
                <a:spcPts val="180"/>
              </a:spcBef>
            </a:pPr>
            <a:r>
              <a:rPr lang="en-US" sz="2400" spc="-35" dirty="0">
                <a:effectLst>
                  <a:outerShdw blurRad="38100" dist="38100" dir="2700000" algn="tl">
                    <a:srgbClr val="000000">
                      <a:alpha val="43137"/>
                    </a:srgbClr>
                  </a:outerShdw>
                </a:effectLst>
                <a:latin typeface="Times New Roman"/>
                <a:cs typeface="Times New Roman"/>
              </a:rPr>
              <a:t>4 ways to build up strong client </a:t>
            </a:r>
            <a:r>
              <a:rPr lang="en-US" sz="2400" spc="-35" dirty="0" smtClean="0">
                <a:effectLst>
                  <a:outerShdw blurRad="38100" dist="38100" dir="2700000" algn="tl">
                    <a:srgbClr val="000000">
                      <a:alpha val="43137"/>
                    </a:srgbClr>
                  </a:outerShdw>
                </a:effectLst>
                <a:latin typeface="Times New Roman"/>
                <a:cs typeface="Times New Roman"/>
              </a:rPr>
              <a:t>Relationship</a:t>
            </a:r>
            <a:endParaRPr lang="ar-EG" sz="2400"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ar-EG" sz="2400" spc="-35" dirty="0" smtClean="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r>
              <a:rPr lang="en-US" sz="2400" b="1" spc="-35" dirty="0">
                <a:effectLst>
                  <a:outerShdw blurRad="38100" dist="38100" dir="2700000" algn="tl">
                    <a:srgbClr val="000000">
                      <a:alpha val="43137"/>
                    </a:srgbClr>
                  </a:outerShdw>
                </a:effectLst>
                <a:latin typeface="Times New Roman"/>
                <a:cs typeface="Times New Roman"/>
              </a:rPr>
              <a:t>1. Focus on Exceptional Communication</a:t>
            </a:r>
          </a:p>
          <a:p>
            <a:pPr marL="92075" marR="156845">
              <a:lnSpc>
                <a:spcPct val="106400"/>
              </a:lnSpc>
              <a:spcBef>
                <a:spcPts val="180"/>
              </a:spcBef>
            </a:pPr>
            <a:r>
              <a:rPr lang="en-US" sz="2000" spc="-35" dirty="0">
                <a:latin typeface="Times New Roman"/>
                <a:cs typeface="Times New Roman"/>
              </a:rPr>
              <a:t>Timely, efficient communication should be a priority. Of course, communication with a single client should not consistently and unreasonably encroach on your personal time or negatively affect your productivity. However, being available demonstrates that your client’s project and satisfaction are important to you.</a:t>
            </a:r>
          </a:p>
          <a:p>
            <a:pPr marL="92075" marR="156845">
              <a:lnSpc>
                <a:spcPct val="106400"/>
              </a:lnSpc>
              <a:spcBef>
                <a:spcPts val="180"/>
              </a:spcBef>
            </a:pPr>
            <a:endParaRPr lang="en-US" sz="2400" spc="-35" dirty="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endParaRPr lang="ar-EG" sz="2400"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ar-EG" sz="2400" spc="-35" dirty="0" smtClean="0">
              <a:effectLst>
                <a:outerShdw blurRad="38100" dist="38100" dir="2700000" algn="tl">
                  <a:srgbClr val="000000">
                    <a:alpha val="43137"/>
                  </a:srgbClr>
                </a:outerShdw>
              </a:effectLst>
              <a:latin typeface="Times New Roman"/>
              <a:cs typeface="Times New Roman"/>
            </a:endParaRPr>
          </a:p>
        </p:txBody>
      </p:sp>
      <p:sp>
        <p:nvSpPr>
          <p:cNvPr id="6" name="Rectangle 5"/>
          <p:cNvSpPr/>
          <p:nvPr/>
        </p:nvSpPr>
        <p:spPr>
          <a:xfrm>
            <a:off x="4671125" y="1139870"/>
            <a:ext cx="3464560" cy="4524315"/>
          </a:xfrm>
          <a:prstGeom prst="rect">
            <a:avLst/>
          </a:prstGeom>
        </p:spPr>
        <p:txBody>
          <a:bodyPr wrap="square">
            <a:spAutoFit/>
          </a:bodyPr>
          <a:lstStyle/>
          <a:p>
            <a:pPr algn="ctr" rtl="1"/>
            <a:r>
              <a:rPr lang="ar-EG" sz="2400" dirty="0">
                <a:effectLst>
                  <a:outerShdw blurRad="38100" dist="38100" dir="2700000" algn="tl">
                    <a:srgbClr val="000000">
                      <a:alpha val="43137"/>
                    </a:srgbClr>
                  </a:outerShdw>
                </a:effectLst>
              </a:rPr>
              <a:t>4 طرق لبناء علاقة قوية مع </a:t>
            </a:r>
            <a:r>
              <a:rPr lang="ar-EG" sz="2400" dirty="0" smtClean="0">
                <a:effectLst>
                  <a:outerShdw blurRad="38100" dist="38100" dir="2700000" algn="tl">
                    <a:srgbClr val="000000">
                      <a:alpha val="43137"/>
                    </a:srgbClr>
                  </a:outerShdw>
                </a:effectLst>
              </a:rPr>
              <a:t>العملاء</a:t>
            </a:r>
          </a:p>
          <a:p>
            <a:pPr algn="ctr" rtl="1"/>
            <a:endParaRPr lang="ar-EG" sz="2400" dirty="0" smtClean="0">
              <a:effectLst>
                <a:outerShdw blurRad="38100" dist="38100" dir="2700000" algn="tl">
                  <a:srgbClr val="000000">
                    <a:alpha val="43137"/>
                  </a:srgbClr>
                </a:outerShdw>
              </a:effectLst>
            </a:endParaRPr>
          </a:p>
          <a:p>
            <a:pPr algn="r" rtl="1"/>
            <a:r>
              <a:rPr lang="ar-EG" sz="2400" dirty="0"/>
              <a:t>1. </a:t>
            </a:r>
            <a:r>
              <a:rPr lang="ar-EG" sz="2400" b="1" dirty="0"/>
              <a:t>التركيز على التواصل الاستثنائي</a:t>
            </a:r>
          </a:p>
          <a:p>
            <a:pPr algn="r" rtl="1"/>
            <a:r>
              <a:rPr lang="ar-EG" sz="2000" dirty="0"/>
              <a:t>يجب أن يكون التواصل في الوقت المناسب والفعال من الأولويات. بالطبع، لا ينبغي للتواصل مع عميل واحد أن يتعدى على وقتك الشخصي بشكل مستمر وغير معقول أو يؤثر سلبًا على إنتاجيتك. ومع ذلك، فإن التواجد يوضح أن مشروع عميلك ورضاه مهم بالنسبة لك.</a:t>
            </a:r>
            <a:endParaRPr lang="ar-EG" sz="2000" dirty="0" smtClean="0"/>
          </a:p>
          <a:p>
            <a:pPr algn="ctr" rtl="1"/>
            <a:endParaRPr lang="ar-EG" sz="2800" dirty="0" smtClean="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59585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81373" y="596379"/>
            <a:ext cx="4951733" cy="400110"/>
          </a:xfrm>
          <a:prstGeom prst="rect">
            <a:avLst/>
          </a:prstGeom>
        </p:spPr>
        <p:txBody>
          <a:bodyPr wrap="square">
            <a:spAutoFit/>
          </a:bodyPr>
          <a:lstStyle/>
          <a:p>
            <a:pPr algn="ctr"/>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Customer-Client Relationships</a:t>
            </a:r>
          </a:p>
        </p:txBody>
      </p:sp>
      <p:sp>
        <p:nvSpPr>
          <p:cNvPr id="11" name="Rectangle 10"/>
          <p:cNvSpPr/>
          <p:nvPr/>
        </p:nvSpPr>
        <p:spPr>
          <a:xfrm>
            <a:off x="5361293" y="612412"/>
            <a:ext cx="2084225" cy="461665"/>
          </a:xfrm>
          <a:prstGeom prst="rect">
            <a:avLst/>
          </a:prstGeom>
        </p:spPr>
        <p:txBody>
          <a:bodyPr wrap="none">
            <a:spAutoFit/>
          </a:bodyPr>
          <a:lstStyle/>
          <a:p>
            <a:pPr algn="r" rtl="1">
              <a:spcAft>
                <a:spcPts val="400"/>
              </a:spcAft>
            </a:pPr>
            <a:r>
              <a:rPr lang="ar-EG" sz="2400" b="1" dirty="0" smtClean="0">
                <a:latin typeface="Times New Roman" panose="02020603050405020304" pitchFamily="18" charset="0"/>
                <a:ea typeface="Calibri" panose="020F0502020204030204" pitchFamily="34" charset="0"/>
                <a:cs typeface="Times New Roman" panose="02020603050405020304" pitchFamily="18" charset="0"/>
              </a:rPr>
              <a:t>العلاقات مع العملاء</a:t>
            </a:r>
            <a:endParaRPr lang="en-US" sz="24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25769" y="1015471"/>
            <a:ext cx="4519509" cy="6314549"/>
          </a:xfrm>
          <a:prstGeom prst="rect">
            <a:avLst/>
          </a:prstGeom>
        </p:spPr>
        <p:txBody>
          <a:bodyPr wrap="square">
            <a:spAutoFit/>
          </a:bodyPr>
          <a:lstStyle/>
          <a:p>
            <a:pPr marL="92075" marR="156845" algn="ctr">
              <a:lnSpc>
                <a:spcPct val="106400"/>
              </a:lnSpc>
              <a:spcBef>
                <a:spcPts val="180"/>
              </a:spcBef>
            </a:pPr>
            <a:r>
              <a:rPr lang="en-US" sz="2400" spc="-35" dirty="0">
                <a:effectLst>
                  <a:outerShdw blurRad="38100" dist="38100" dir="2700000" algn="tl">
                    <a:srgbClr val="000000">
                      <a:alpha val="43137"/>
                    </a:srgbClr>
                  </a:outerShdw>
                </a:effectLst>
                <a:latin typeface="Times New Roman"/>
                <a:cs typeface="Times New Roman"/>
              </a:rPr>
              <a:t>4 ways to build up strong client </a:t>
            </a:r>
            <a:r>
              <a:rPr lang="en-US" sz="2400" spc="-35" dirty="0" smtClean="0">
                <a:effectLst>
                  <a:outerShdw blurRad="38100" dist="38100" dir="2700000" algn="tl">
                    <a:srgbClr val="000000">
                      <a:alpha val="43137"/>
                    </a:srgbClr>
                  </a:outerShdw>
                </a:effectLst>
                <a:latin typeface="Times New Roman"/>
                <a:cs typeface="Times New Roman"/>
              </a:rPr>
              <a:t>Relationship</a:t>
            </a:r>
            <a:endParaRPr lang="ar-EG" sz="2400"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ar-EG" sz="2400" spc="-35" dirty="0" smtClean="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r>
              <a:rPr lang="en-US" sz="2400" b="1" spc="-35" dirty="0" smtClean="0">
                <a:effectLst>
                  <a:outerShdw blurRad="38100" dist="38100" dir="2700000" algn="tl">
                    <a:srgbClr val="000000">
                      <a:alpha val="43137"/>
                    </a:srgbClr>
                  </a:outerShdw>
                </a:effectLst>
                <a:latin typeface="Times New Roman"/>
                <a:cs typeface="Times New Roman"/>
              </a:rPr>
              <a:t>2. </a:t>
            </a:r>
            <a:r>
              <a:rPr lang="en-US" sz="2400" b="1" spc="-35" dirty="0">
                <a:effectLst>
                  <a:outerShdw blurRad="38100" dist="38100" dir="2700000" algn="tl">
                    <a:srgbClr val="000000">
                      <a:alpha val="43137"/>
                    </a:srgbClr>
                  </a:outerShdw>
                </a:effectLst>
                <a:latin typeface="Times New Roman"/>
                <a:cs typeface="Times New Roman"/>
              </a:rPr>
              <a:t>Acknowledge Your Client as an Individual</a:t>
            </a:r>
          </a:p>
          <a:p>
            <a:pPr marL="92075" marR="156845">
              <a:lnSpc>
                <a:spcPct val="106400"/>
              </a:lnSpc>
              <a:spcBef>
                <a:spcPts val="180"/>
              </a:spcBef>
            </a:pPr>
            <a:r>
              <a:rPr lang="en-US" sz="2000" spc="-35" dirty="0">
                <a:latin typeface="Times New Roman"/>
                <a:cs typeface="Times New Roman"/>
              </a:rPr>
              <a:t>While your relationship with your client is of a professional nature, acknowledging that you see them as a person—that is, more than just a paycheck—can go a long way. The extent to which this personal connection is appropriate will vary depending on your industry, client type, and the individual client’s personality.</a:t>
            </a:r>
          </a:p>
          <a:p>
            <a:pPr marL="92075" marR="156845">
              <a:lnSpc>
                <a:spcPct val="106400"/>
              </a:lnSpc>
              <a:spcBef>
                <a:spcPts val="180"/>
              </a:spcBef>
            </a:pPr>
            <a:endParaRPr lang="en-US" sz="2400" spc="-35" dirty="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endParaRPr lang="ar-EG" sz="2400"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ar-EG" sz="2400" spc="-35" dirty="0" smtClean="0">
              <a:effectLst>
                <a:outerShdw blurRad="38100" dist="38100" dir="2700000" algn="tl">
                  <a:srgbClr val="000000">
                    <a:alpha val="43137"/>
                  </a:srgbClr>
                </a:outerShdw>
              </a:effectLst>
              <a:latin typeface="Times New Roman"/>
              <a:cs typeface="Times New Roman"/>
            </a:endParaRPr>
          </a:p>
        </p:txBody>
      </p:sp>
      <p:sp>
        <p:nvSpPr>
          <p:cNvPr id="6" name="Rectangle 5"/>
          <p:cNvSpPr/>
          <p:nvPr/>
        </p:nvSpPr>
        <p:spPr>
          <a:xfrm>
            <a:off x="4671125" y="1139870"/>
            <a:ext cx="3464560" cy="4585871"/>
          </a:xfrm>
          <a:prstGeom prst="rect">
            <a:avLst/>
          </a:prstGeom>
        </p:spPr>
        <p:txBody>
          <a:bodyPr wrap="square">
            <a:spAutoFit/>
          </a:bodyPr>
          <a:lstStyle/>
          <a:p>
            <a:pPr algn="ctr" rtl="1"/>
            <a:r>
              <a:rPr lang="ar-EG" sz="2400" dirty="0">
                <a:effectLst>
                  <a:outerShdw blurRad="38100" dist="38100" dir="2700000" algn="tl">
                    <a:srgbClr val="000000">
                      <a:alpha val="43137"/>
                    </a:srgbClr>
                  </a:outerShdw>
                </a:effectLst>
              </a:rPr>
              <a:t>4 طرق لبناء علاقة قوية مع </a:t>
            </a:r>
            <a:r>
              <a:rPr lang="ar-EG" sz="2400" dirty="0" smtClean="0">
                <a:effectLst>
                  <a:outerShdw blurRad="38100" dist="38100" dir="2700000" algn="tl">
                    <a:srgbClr val="000000">
                      <a:alpha val="43137"/>
                    </a:srgbClr>
                  </a:outerShdw>
                </a:effectLst>
              </a:rPr>
              <a:t>العملاء</a:t>
            </a:r>
          </a:p>
          <a:p>
            <a:pPr algn="ctr" rtl="1"/>
            <a:endParaRPr lang="ar-EG" sz="2400" dirty="0" smtClean="0">
              <a:effectLst>
                <a:outerShdw blurRad="38100" dist="38100" dir="2700000" algn="tl">
                  <a:srgbClr val="000000">
                    <a:alpha val="43137"/>
                  </a:srgbClr>
                </a:outerShdw>
              </a:effectLst>
            </a:endParaRPr>
          </a:p>
          <a:p>
            <a:pPr algn="r" rtl="1"/>
            <a:r>
              <a:rPr lang="en-US" sz="2800" dirty="0" smtClean="0">
                <a:effectLst>
                  <a:outerShdw blurRad="38100" dist="38100" dir="2700000" algn="tl">
                    <a:srgbClr val="000000">
                      <a:alpha val="43137"/>
                    </a:srgbClr>
                  </a:outerShdw>
                </a:effectLst>
              </a:rPr>
              <a:t>2</a:t>
            </a:r>
            <a:r>
              <a:rPr lang="ar-EG" sz="2800" b="1" dirty="0" smtClean="0">
                <a:effectLst>
                  <a:outerShdw blurRad="38100" dist="38100" dir="2700000" algn="tl">
                    <a:srgbClr val="000000">
                      <a:alpha val="43137"/>
                    </a:srgbClr>
                  </a:outerShdw>
                </a:effectLst>
              </a:rPr>
              <a:t>. </a:t>
            </a:r>
            <a:r>
              <a:rPr lang="ar-EG" sz="2800" b="1" dirty="0">
                <a:effectLst>
                  <a:outerShdw blurRad="38100" dist="38100" dir="2700000" algn="tl">
                    <a:srgbClr val="000000">
                      <a:alpha val="43137"/>
                    </a:srgbClr>
                  </a:outerShdw>
                </a:effectLst>
              </a:rPr>
              <a:t>اعترف بعميلك كفرد</a:t>
            </a:r>
          </a:p>
          <a:p>
            <a:pPr algn="r" rtl="1"/>
            <a:r>
              <a:rPr lang="ar-EG" sz="2400" dirty="0"/>
              <a:t>على الرغم من أن علاقتك بعميلك تتسم بطبيعة مهنية، فإن الاعتراف بأنك تراه كشخص - أي أكثر من مجرد راتب - يمكن أن يقطع شوطًا طويلاً. سيختلف مدى ملاءمة هذا الاتصال الشخصي وفقًا لصناعتك ونوع العميل وشخصية العميل الفردية.</a:t>
            </a:r>
            <a:endParaRPr lang="ar-EG" sz="2400" dirty="0" smtClean="0"/>
          </a:p>
        </p:txBody>
      </p:sp>
    </p:spTree>
    <p:extLst>
      <p:ext uri="{BB962C8B-B14F-4D97-AF65-F5344CB8AC3E}">
        <p14:creationId xmlns:p14="http://schemas.microsoft.com/office/powerpoint/2010/main" val="4128030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81373" y="596379"/>
            <a:ext cx="4951733" cy="400110"/>
          </a:xfrm>
          <a:prstGeom prst="rect">
            <a:avLst/>
          </a:prstGeom>
        </p:spPr>
        <p:txBody>
          <a:bodyPr wrap="square">
            <a:spAutoFit/>
          </a:bodyPr>
          <a:lstStyle/>
          <a:p>
            <a:pPr algn="ctr"/>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Customer-Client Relationships</a:t>
            </a:r>
          </a:p>
        </p:txBody>
      </p:sp>
      <p:sp>
        <p:nvSpPr>
          <p:cNvPr id="11" name="Rectangle 10"/>
          <p:cNvSpPr/>
          <p:nvPr/>
        </p:nvSpPr>
        <p:spPr>
          <a:xfrm>
            <a:off x="5361293" y="612412"/>
            <a:ext cx="2084225" cy="461665"/>
          </a:xfrm>
          <a:prstGeom prst="rect">
            <a:avLst/>
          </a:prstGeom>
        </p:spPr>
        <p:txBody>
          <a:bodyPr wrap="none">
            <a:spAutoFit/>
          </a:bodyPr>
          <a:lstStyle/>
          <a:p>
            <a:pPr algn="r" rtl="1">
              <a:spcAft>
                <a:spcPts val="400"/>
              </a:spcAft>
            </a:pPr>
            <a:r>
              <a:rPr lang="ar-EG" sz="2400" b="1" dirty="0" smtClean="0">
                <a:latin typeface="Times New Roman" panose="02020603050405020304" pitchFamily="18" charset="0"/>
                <a:ea typeface="Calibri" panose="020F0502020204030204" pitchFamily="34" charset="0"/>
                <a:cs typeface="Times New Roman" panose="02020603050405020304" pitchFamily="18" charset="0"/>
              </a:rPr>
              <a:t>العلاقات مع العملاء</a:t>
            </a:r>
            <a:endParaRPr lang="en-US" sz="24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25769" y="1015471"/>
            <a:ext cx="4519509" cy="5923032"/>
          </a:xfrm>
          <a:prstGeom prst="rect">
            <a:avLst/>
          </a:prstGeom>
        </p:spPr>
        <p:txBody>
          <a:bodyPr wrap="square">
            <a:spAutoFit/>
          </a:bodyPr>
          <a:lstStyle/>
          <a:p>
            <a:pPr marL="92075" marR="156845" algn="ctr">
              <a:lnSpc>
                <a:spcPct val="106400"/>
              </a:lnSpc>
              <a:spcBef>
                <a:spcPts val="180"/>
              </a:spcBef>
            </a:pPr>
            <a:r>
              <a:rPr lang="en-US" sz="2400" spc="-35" dirty="0">
                <a:effectLst>
                  <a:outerShdw blurRad="38100" dist="38100" dir="2700000" algn="tl">
                    <a:srgbClr val="000000">
                      <a:alpha val="43137"/>
                    </a:srgbClr>
                  </a:outerShdw>
                </a:effectLst>
                <a:latin typeface="Times New Roman"/>
                <a:cs typeface="Times New Roman"/>
              </a:rPr>
              <a:t>4 ways to build up strong client </a:t>
            </a:r>
            <a:r>
              <a:rPr lang="en-US" sz="2400" spc="-35" dirty="0" smtClean="0">
                <a:effectLst>
                  <a:outerShdw blurRad="38100" dist="38100" dir="2700000" algn="tl">
                    <a:srgbClr val="000000">
                      <a:alpha val="43137"/>
                    </a:srgbClr>
                  </a:outerShdw>
                </a:effectLst>
                <a:latin typeface="Times New Roman"/>
                <a:cs typeface="Times New Roman"/>
              </a:rPr>
              <a:t>Relationship</a:t>
            </a:r>
            <a:endParaRPr lang="ar-EG" sz="2400"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ar-EG" sz="2400" spc="-35" dirty="0" smtClean="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r>
              <a:rPr lang="en-US" sz="2400" b="1" spc="-35" dirty="0" smtClean="0">
                <a:effectLst>
                  <a:outerShdw blurRad="38100" dist="38100" dir="2700000" algn="tl">
                    <a:srgbClr val="000000">
                      <a:alpha val="43137"/>
                    </a:srgbClr>
                  </a:outerShdw>
                </a:effectLst>
                <a:latin typeface="Times New Roman"/>
                <a:cs typeface="Times New Roman"/>
              </a:rPr>
              <a:t>3. </a:t>
            </a:r>
            <a:r>
              <a:rPr lang="en-US" sz="2400" b="1" spc="-35" dirty="0">
                <a:effectLst>
                  <a:outerShdw blurRad="38100" dist="38100" dir="2700000" algn="tl">
                    <a:srgbClr val="000000">
                      <a:alpha val="43137"/>
                    </a:srgbClr>
                  </a:outerShdw>
                </a:effectLst>
                <a:latin typeface="Times New Roman"/>
                <a:cs typeface="Times New Roman"/>
              </a:rPr>
              <a:t>Share Knowledge</a:t>
            </a:r>
          </a:p>
          <a:p>
            <a:pPr marL="92075" marR="156845">
              <a:lnSpc>
                <a:spcPct val="106400"/>
              </a:lnSpc>
              <a:spcBef>
                <a:spcPts val="180"/>
              </a:spcBef>
            </a:pPr>
            <a:r>
              <a:rPr lang="en-US" sz="2000" spc="-35" dirty="0">
                <a:latin typeface="Times New Roman"/>
                <a:cs typeface="Times New Roman"/>
              </a:rPr>
              <a:t>While your relationship with your client is of a professional nature, acknowledging that you see them as a person—that is, more than just a paycheck—can go a long way. The extent to which this personal connection is appropriate will vary depending on your industry, client type, and the individual client’s personality.</a:t>
            </a:r>
          </a:p>
          <a:p>
            <a:pPr marL="92075" marR="156845">
              <a:lnSpc>
                <a:spcPct val="106400"/>
              </a:lnSpc>
              <a:spcBef>
                <a:spcPts val="180"/>
              </a:spcBef>
            </a:pPr>
            <a:endParaRPr lang="en-US" sz="2400" spc="-35" dirty="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endParaRPr lang="ar-EG" sz="2400"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ar-EG" sz="2400" spc="-35" dirty="0" smtClean="0">
              <a:effectLst>
                <a:outerShdw blurRad="38100" dist="38100" dir="2700000" algn="tl">
                  <a:srgbClr val="000000">
                    <a:alpha val="43137"/>
                  </a:srgbClr>
                </a:outerShdw>
              </a:effectLst>
              <a:latin typeface="Times New Roman"/>
              <a:cs typeface="Times New Roman"/>
            </a:endParaRPr>
          </a:p>
        </p:txBody>
      </p:sp>
      <p:sp>
        <p:nvSpPr>
          <p:cNvPr id="6" name="Rectangle 5"/>
          <p:cNvSpPr/>
          <p:nvPr/>
        </p:nvSpPr>
        <p:spPr>
          <a:xfrm>
            <a:off x="4671125" y="1139870"/>
            <a:ext cx="3464560" cy="3785652"/>
          </a:xfrm>
          <a:prstGeom prst="rect">
            <a:avLst/>
          </a:prstGeom>
        </p:spPr>
        <p:txBody>
          <a:bodyPr wrap="square">
            <a:spAutoFit/>
          </a:bodyPr>
          <a:lstStyle/>
          <a:p>
            <a:pPr algn="ctr" rtl="1"/>
            <a:r>
              <a:rPr lang="ar-EG" sz="2400" dirty="0">
                <a:effectLst>
                  <a:outerShdw blurRad="38100" dist="38100" dir="2700000" algn="tl">
                    <a:srgbClr val="000000">
                      <a:alpha val="43137"/>
                    </a:srgbClr>
                  </a:outerShdw>
                </a:effectLst>
              </a:rPr>
              <a:t>4 طرق لبناء علاقة قوية مع </a:t>
            </a:r>
            <a:r>
              <a:rPr lang="ar-EG" sz="2400" dirty="0" smtClean="0">
                <a:effectLst>
                  <a:outerShdw blurRad="38100" dist="38100" dir="2700000" algn="tl">
                    <a:srgbClr val="000000">
                      <a:alpha val="43137"/>
                    </a:srgbClr>
                  </a:outerShdw>
                </a:effectLst>
              </a:rPr>
              <a:t>العملاء</a:t>
            </a:r>
          </a:p>
          <a:p>
            <a:pPr algn="ctr" rtl="1"/>
            <a:endParaRPr lang="ar-EG" sz="2400" dirty="0" smtClean="0">
              <a:effectLst>
                <a:outerShdw blurRad="38100" dist="38100" dir="2700000" algn="tl">
                  <a:srgbClr val="000000">
                    <a:alpha val="43137"/>
                  </a:srgbClr>
                </a:outerShdw>
              </a:effectLst>
            </a:endParaRPr>
          </a:p>
          <a:p>
            <a:pPr algn="r" rtl="1"/>
            <a:r>
              <a:rPr lang="en-US" sz="2800" b="1" dirty="0" smtClean="0">
                <a:effectLst>
                  <a:outerShdw blurRad="38100" dist="38100" dir="2700000" algn="tl">
                    <a:srgbClr val="000000">
                      <a:alpha val="43137"/>
                    </a:srgbClr>
                  </a:outerShdw>
                </a:effectLst>
              </a:rPr>
              <a:t>3</a:t>
            </a:r>
            <a:r>
              <a:rPr lang="ar-EG" sz="2800" b="1" dirty="0" smtClean="0">
                <a:effectLst>
                  <a:outerShdw blurRad="38100" dist="38100" dir="2700000" algn="tl">
                    <a:srgbClr val="000000">
                      <a:alpha val="43137"/>
                    </a:srgbClr>
                  </a:outerShdw>
                </a:effectLst>
              </a:rPr>
              <a:t>. </a:t>
            </a:r>
            <a:r>
              <a:rPr lang="ar-EG" sz="2800" b="1" dirty="0">
                <a:effectLst>
                  <a:outerShdw blurRad="38100" dist="38100" dir="2700000" algn="tl">
                    <a:srgbClr val="000000">
                      <a:alpha val="43137"/>
                    </a:srgbClr>
                  </a:outerShdw>
                </a:effectLst>
              </a:rPr>
              <a:t>شارك المعرفة</a:t>
            </a:r>
          </a:p>
          <a:p>
            <a:pPr algn="r" rtl="1"/>
            <a:r>
              <a:rPr lang="ar-EG" sz="2000" dirty="0"/>
              <a:t>على الرغم من أن علاقتك بعميلك تتسم بطبيعة مهنية، فإن الاعتراف بأنك تراه كشخص - أي أكثر من مجرد راتب - يمكن أن يكون له تأثير كبير. وسوف يختلف مدى ملاءمة هذا الاتصال الشخصي وفقًا لصناعتك ونوع العميل وشخصية العميل الفردية.</a:t>
            </a:r>
            <a:r>
              <a:rPr lang="ar-EG" sz="2000" dirty="0" smtClean="0"/>
              <a:t>.</a:t>
            </a:r>
          </a:p>
        </p:txBody>
      </p:sp>
    </p:spTree>
    <p:extLst>
      <p:ext uri="{BB962C8B-B14F-4D97-AF65-F5344CB8AC3E}">
        <p14:creationId xmlns:p14="http://schemas.microsoft.com/office/powerpoint/2010/main" val="2023471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3174335" y="30346"/>
            <a:ext cx="4183068"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Interpersonal Communication at Work </a:t>
            </a:r>
          </a:p>
        </p:txBody>
      </p:sp>
      <p:sp>
        <p:nvSpPr>
          <p:cNvPr id="9" name="TextBox 8"/>
          <p:cNvSpPr txBox="1"/>
          <p:nvPr/>
        </p:nvSpPr>
        <p:spPr>
          <a:xfrm>
            <a:off x="8180562" y="50251"/>
            <a:ext cx="2252540" cy="400110"/>
          </a:xfrm>
          <a:prstGeom prst="rect">
            <a:avLst/>
          </a:prstGeom>
          <a:noFill/>
        </p:spPr>
        <p:txBody>
          <a:bodyPr wrap="none" rtlCol="0">
            <a:spAutoFit/>
          </a:bodyPr>
          <a:lstStyle/>
          <a:p>
            <a:pPr algn="ctr"/>
            <a:r>
              <a:rPr lang="ar-EG" sz="2000" dirty="0">
                <a:latin typeface="Alexandria" charset="0"/>
                <a:cs typeface="Alexandria" charset="0"/>
              </a:rPr>
              <a:t>التواصل </a:t>
            </a:r>
            <a:r>
              <a:rPr lang="ar-EG" sz="2000" dirty="0" smtClean="0">
                <a:latin typeface="Alexandria" charset="0"/>
                <a:cs typeface="Alexandria" charset="0"/>
              </a:rPr>
              <a:t>المهني في </a:t>
            </a:r>
            <a:r>
              <a:rPr lang="ar-EG" sz="2000" dirty="0">
                <a:latin typeface="Alexandria" charset="0"/>
                <a:cs typeface="Alexandria" charset="0"/>
              </a:rPr>
              <a:t>العمل</a:t>
            </a:r>
            <a:endParaRPr lang="en-US" sz="2000" dirty="0">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81373" y="596379"/>
            <a:ext cx="4951733" cy="400110"/>
          </a:xfrm>
          <a:prstGeom prst="rect">
            <a:avLst/>
          </a:prstGeom>
        </p:spPr>
        <p:txBody>
          <a:bodyPr wrap="square">
            <a:spAutoFit/>
          </a:bodyPr>
          <a:lstStyle/>
          <a:p>
            <a:pPr algn="ctr"/>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Customer-Client Relationships</a:t>
            </a:r>
          </a:p>
        </p:txBody>
      </p:sp>
      <p:sp>
        <p:nvSpPr>
          <p:cNvPr id="11" name="Rectangle 10"/>
          <p:cNvSpPr/>
          <p:nvPr/>
        </p:nvSpPr>
        <p:spPr>
          <a:xfrm>
            <a:off x="5361293" y="612412"/>
            <a:ext cx="2084225" cy="461665"/>
          </a:xfrm>
          <a:prstGeom prst="rect">
            <a:avLst/>
          </a:prstGeom>
        </p:spPr>
        <p:txBody>
          <a:bodyPr wrap="none">
            <a:spAutoFit/>
          </a:bodyPr>
          <a:lstStyle/>
          <a:p>
            <a:pPr algn="r" rtl="1">
              <a:spcAft>
                <a:spcPts val="400"/>
              </a:spcAft>
            </a:pPr>
            <a:r>
              <a:rPr lang="ar-EG" sz="2400" b="1" dirty="0" smtClean="0">
                <a:latin typeface="Times New Roman" panose="02020603050405020304" pitchFamily="18" charset="0"/>
                <a:ea typeface="Calibri" panose="020F0502020204030204" pitchFamily="34" charset="0"/>
                <a:cs typeface="Times New Roman" panose="02020603050405020304" pitchFamily="18" charset="0"/>
              </a:rPr>
              <a:t>العلاقات مع العملاء</a:t>
            </a:r>
            <a:endParaRPr lang="en-US" sz="24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25769" y="1015471"/>
            <a:ext cx="4519509" cy="4944430"/>
          </a:xfrm>
          <a:prstGeom prst="rect">
            <a:avLst/>
          </a:prstGeom>
        </p:spPr>
        <p:txBody>
          <a:bodyPr wrap="square">
            <a:spAutoFit/>
          </a:bodyPr>
          <a:lstStyle/>
          <a:p>
            <a:pPr marL="92075" marR="156845" algn="ctr">
              <a:lnSpc>
                <a:spcPct val="106400"/>
              </a:lnSpc>
              <a:spcBef>
                <a:spcPts val="180"/>
              </a:spcBef>
            </a:pPr>
            <a:r>
              <a:rPr lang="en-US" sz="2400" spc="-35" dirty="0">
                <a:effectLst>
                  <a:outerShdw blurRad="38100" dist="38100" dir="2700000" algn="tl">
                    <a:srgbClr val="000000">
                      <a:alpha val="43137"/>
                    </a:srgbClr>
                  </a:outerShdw>
                </a:effectLst>
                <a:latin typeface="Times New Roman"/>
                <a:cs typeface="Times New Roman"/>
              </a:rPr>
              <a:t>4 ways to build up strong client </a:t>
            </a:r>
            <a:r>
              <a:rPr lang="en-US" sz="2400" spc="-35" dirty="0" smtClean="0">
                <a:effectLst>
                  <a:outerShdw blurRad="38100" dist="38100" dir="2700000" algn="tl">
                    <a:srgbClr val="000000">
                      <a:alpha val="43137"/>
                    </a:srgbClr>
                  </a:outerShdw>
                </a:effectLst>
                <a:latin typeface="Times New Roman"/>
                <a:cs typeface="Times New Roman"/>
              </a:rPr>
              <a:t>Relationship</a:t>
            </a:r>
            <a:endParaRPr lang="ar-EG" sz="2400"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ar-EG" sz="2400" spc="-35" dirty="0" smtClean="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r>
              <a:rPr lang="en-US" sz="2400" b="1" spc="-35" dirty="0" smtClean="0">
                <a:effectLst>
                  <a:outerShdw blurRad="38100" dist="38100" dir="2700000" algn="tl">
                    <a:srgbClr val="000000">
                      <a:alpha val="43137"/>
                    </a:srgbClr>
                  </a:outerShdw>
                </a:effectLst>
                <a:latin typeface="Times New Roman"/>
                <a:cs typeface="Times New Roman"/>
              </a:rPr>
              <a:t>4. Maintain </a:t>
            </a:r>
            <a:r>
              <a:rPr lang="en-US" sz="2400" b="1" spc="-35" dirty="0">
                <a:effectLst>
                  <a:outerShdw blurRad="38100" dist="38100" dir="2700000" algn="tl">
                    <a:srgbClr val="000000">
                      <a:alpha val="43137"/>
                    </a:srgbClr>
                  </a:outerShdw>
                </a:effectLst>
                <a:latin typeface="Times New Roman"/>
                <a:cs typeface="Times New Roman"/>
              </a:rPr>
              <a:t>a Positive Attitude</a:t>
            </a:r>
          </a:p>
          <a:p>
            <a:pPr marL="92075" marR="156845">
              <a:lnSpc>
                <a:spcPct val="106400"/>
              </a:lnSpc>
              <a:spcBef>
                <a:spcPts val="180"/>
              </a:spcBef>
            </a:pPr>
            <a:r>
              <a:rPr lang="en-US" sz="2400" spc="-35" dirty="0">
                <a:latin typeface="Times New Roman"/>
                <a:cs typeface="Times New Roman"/>
              </a:rPr>
              <a:t>it’s important to show a positive face to your clients. Exude the energy and confidence that you want your clients to feel about your work. </a:t>
            </a:r>
          </a:p>
          <a:p>
            <a:pPr marL="92075" marR="156845">
              <a:lnSpc>
                <a:spcPct val="106400"/>
              </a:lnSpc>
              <a:spcBef>
                <a:spcPts val="180"/>
              </a:spcBef>
            </a:pPr>
            <a:endParaRPr lang="en-US" sz="2400" spc="-35" dirty="0">
              <a:effectLst>
                <a:outerShdw blurRad="38100" dist="38100" dir="2700000" algn="tl">
                  <a:srgbClr val="000000">
                    <a:alpha val="43137"/>
                  </a:srgbClr>
                </a:outerShdw>
              </a:effectLst>
              <a:latin typeface="Times New Roman"/>
              <a:cs typeface="Times New Roman"/>
            </a:endParaRPr>
          </a:p>
          <a:p>
            <a:pPr marL="92075" marR="156845">
              <a:lnSpc>
                <a:spcPct val="106400"/>
              </a:lnSpc>
              <a:spcBef>
                <a:spcPts val="180"/>
              </a:spcBef>
            </a:pPr>
            <a:endParaRPr lang="ar-EG" sz="2400" spc="-35" dirty="0" smtClean="0">
              <a:effectLst>
                <a:outerShdw blurRad="38100" dist="38100" dir="2700000" algn="tl">
                  <a:srgbClr val="000000">
                    <a:alpha val="43137"/>
                  </a:srgbClr>
                </a:outerShdw>
              </a:effectLst>
              <a:latin typeface="Times New Roman"/>
              <a:cs typeface="Times New Roman"/>
            </a:endParaRPr>
          </a:p>
          <a:p>
            <a:pPr marL="92075" marR="156845" algn="ctr">
              <a:lnSpc>
                <a:spcPct val="106400"/>
              </a:lnSpc>
              <a:spcBef>
                <a:spcPts val="180"/>
              </a:spcBef>
            </a:pPr>
            <a:endParaRPr lang="ar-EG" sz="2400" spc="-35" dirty="0" smtClean="0">
              <a:effectLst>
                <a:outerShdw blurRad="38100" dist="38100" dir="2700000" algn="tl">
                  <a:srgbClr val="000000">
                    <a:alpha val="43137"/>
                  </a:srgbClr>
                </a:outerShdw>
              </a:effectLst>
              <a:latin typeface="Times New Roman"/>
              <a:cs typeface="Times New Roman"/>
            </a:endParaRPr>
          </a:p>
        </p:txBody>
      </p:sp>
      <p:sp>
        <p:nvSpPr>
          <p:cNvPr id="6" name="Rectangle 5"/>
          <p:cNvSpPr/>
          <p:nvPr/>
        </p:nvSpPr>
        <p:spPr>
          <a:xfrm>
            <a:off x="4671125" y="1139870"/>
            <a:ext cx="3464560" cy="3046988"/>
          </a:xfrm>
          <a:prstGeom prst="rect">
            <a:avLst/>
          </a:prstGeom>
        </p:spPr>
        <p:txBody>
          <a:bodyPr wrap="square">
            <a:spAutoFit/>
          </a:bodyPr>
          <a:lstStyle/>
          <a:p>
            <a:pPr algn="ctr" rtl="1"/>
            <a:r>
              <a:rPr lang="ar-EG" sz="2400" dirty="0">
                <a:effectLst>
                  <a:outerShdw blurRad="38100" dist="38100" dir="2700000" algn="tl">
                    <a:srgbClr val="000000">
                      <a:alpha val="43137"/>
                    </a:srgbClr>
                  </a:outerShdw>
                </a:effectLst>
              </a:rPr>
              <a:t>4 طرق لبناء علاقة قوية مع </a:t>
            </a:r>
            <a:r>
              <a:rPr lang="ar-EG" sz="2400" dirty="0" smtClean="0">
                <a:effectLst>
                  <a:outerShdw blurRad="38100" dist="38100" dir="2700000" algn="tl">
                    <a:srgbClr val="000000">
                      <a:alpha val="43137"/>
                    </a:srgbClr>
                  </a:outerShdw>
                </a:effectLst>
              </a:rPr>
              <a:t>العملاء</a:t>
            </a:r>
          </a:p>
          <a:p>
            <a:pPr algn="ctr" rtl="1"/>
            <a:endParaRPr lang="ar-EG" sz="2400" dirty="0" smtClean="0">
              <a:effectLst>
                <a:outerShdw blurRad="38100" dist="38100" dir="2700000" algn="tl">
                  <a:srgbClr val="000000">
                    <a:alpha val="43137"/>
                  </a:srgbClr>
                </a:outerShdw>
              </a:effectLst>
            </a:endParaRPr>
          </a:p>
          <a:p>
            <a:pPr algn="r" rtl="1"/>
            <a:r>
              <a:rPr lang="en-US" sz="2400" dirty="0" smtClean="0"/>
              <a:t>4</a:t>
            </a:r>
            <a:r>
              <a:rPr lang="ar-EG" sz="2400" b="1" dirty="0" smtClean="0"/>
              <a:t>. </a:t>
            </a:r>
            <a:r>
              <a:rPr lang="ar-EG" sz="2400" b="1" dirty="0"/>
              <a:t>حافظ على موقف إيجابي</a:t>
            </a:r>
          </a:p>
          <a:p>
            <a:pPr algn="r" rtl="1"/>
            <a:r>
              <a:rPr lang="ar-EG" sz="2400" dirty="0"/>
              <a:t>من المهم أن تظهر وجهًا إيجابيًا لعملائك. أظهر الطاقة والثقة التي تريد أن يشعر بها عملاؤك تجاه عملك.</a:t>
            </a:r>
            <a:endParaRPr lang="ar-EG" sz="2800" dirty="0" smtClean="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15458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36980" y="1117694"/>
            <a:ext cx="12155019"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5390546" y="856084"/>
            <a:ext cx="6968511" cy="523220"/>
          </a:xfrm>
          <a:prstGeom prst="rect">
            <a:avLst/>
          </a:prstGeom>
          <a:noFill/>
        </p:spPr>
        <p:txBody>
          <a:bodyPr wrap="none" rtlCol="0">
            <a:spAutoFit/>
          </a:bodyPr>
          <a:lstStyle/>
          <a:p>
            <a:pPr algn="ctr"/>
            <a:r>
              <a:rPr lang="en-US" sz="2800" b="1" dirty="0">
                <a:latin typeface="Times New Roman" panose="02020603050405020304" pitchFamily="18" charset="0"/>
                <a:cs typeface="Times New Roman" panose="02020603050405020304" pitchFamily="18" charset="0"/>
              </a:rPr>
              <a:t>The Line between Professional and Personal</a:t>
            </a: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01</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6667007" y="1514954"/>
            <a:ext cx="4349269" cy="523220"/>
          </a:xfrm>
          <a:prstGeom prst="rect">
            <a:avLst/>
          </a:prstGeom>
          <a:noFill/>
        </p:spPr>
        <p:txBody>
          <a:bodyPr wrap="none" rtlCol="0">
            <a:spAutoFit/>
          </a:bodyPr>
          <a:lstStyle/>
          <a:p>
            <a:pPr algn="ctr"/>
            <a:r>
              <a:rPr lang="ar-EG" sz="2800" b="1" dirty="0" smtClean="0">
                <a:latin typeface="Alexandria" charset="0"/>
                <a:cs typeface="Alexandria" charset="0"/>
              </a:rPr>
              <a:t>الخط الفاصل بين المهنية والشخصية</a:t>
            </a:r>
            <a:endParaRPr lang="en-US" sz="2800" b="1" dirty="0">
              <a:latin typeface="Alexandria" charset="0"/>
              <a:cs typeface="Alexandria" charset="0"/>
            </a:endParaRPr>
          </a:p>
        </p:txBody>
      </p:sp>
    </p:spTree>
    <p:extLst>
      <p:ext uri="{BB962C8B-B14F-4D97-AF65-F5344CB8AC3E}">
        <p14:creationId xmlns:p14="http://schemas.microsoft.com/office/powerpoint/2010/main" val="414937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765095" y="18206"/>
            <a:ext cx="4745210"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The Line between Professional and Personal</a:t>
            </a:r>
          </a:p>
        </p:txBody>
      </p:sp>
      <p:sp>
        <p:nvSpPr>
          <p:cNvPr id="9" name="TextBox 8"/>
          <p:cNvSpPr txBox="1"/>
          <p:nvPr/>
        </p:nvSpPr>
        <p:spPr>
          <a:xfrm>
            <a:off x="8127660" y="71176"/>
            <a:ext cx="3081293" cy="400110"/>
          </a:xfrm>
          <a:prstGeom prst="rect">
            <a:avLst/>
          </a:prstGeom>
          <a:noFill/>
        </p:spPr>
        <p:txBody>
          <a:bodyPr wrap="none" rtlCol="0">
            <a:spAutoFit/>
          </a:bodyPr>
          <a:lstStyle/>
          <a:p>
            <a:pPr algn="ctr"/>
            <a:r>
              <a:rPr lang="ar-EG" sz="2000" dirty="0" smtClean="0">
                <a:latin typeface="Alexandria" charset="0"/>
                <a:cs typeface="Alexandria" charset="0"/>
              </a:rPr>
              <a:t>الخط الفاصل بين المهنية والشخصية</a:t>
            </a: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16718" y="596838"/>
            <a:ext cx="4337406"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Romance in the Workplace</a:t>
            </a:r>
          </a:p>
        </p:txBody>
      </p:sp>
      <p:sp>
        <p:nvSpPr>
          <p:cNvPr id="11" name="Rectangle 10"/>
          <p:cNvSpPr/>
          <p:nvPr/>
        </p:nvSpPr>
        <p:spPr>
          <a:xfrm>
            <a:off x="4938440" y="596838"/>
            <a:ext cx="3094117"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الرومانسية في بيئة العمل</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3710824"/>
          </a:xfrm>
          <a:prstGeom prst="rect">
            <a:avLst/>
          </a:prstGeom>
        </p:spPr>
        <p:txBody>
          <a:bodyPr wrap="square">
            <a:spAutoFit/>
          </a:bodyPr>
          <a:lstStyle/>
          <a:p>
            <a:pPr marL="92075" marR="156845">
              <a:lnSpc>
                <a:spcPct val="106400"/>
              </a:lnSpc>
              <a:spcBef>
                <a:spcPts val="180"/>
              </a:spcBef>
            </a:pPr>
            <a:r>
              <a:rPr lang="en-US" sz="2000" spc="-35" dirty="0">
                <a:latin typeface="Times New Roman"/>
                <a:cs typeface="Times New Roman"/>
              </a:rPr>
              <a:t>Having a sense of social belonging is a core motivational factor on the job. However, what happens when feelings between cohesive colleagues turn into something more?</a:t>
            </a:r>
          </a:p>
          <a:p>
            <a:pPr marL="92075" marR="156845">
              <a:lnSpc>
                <a:spcPct val="106400"/>
              </a:lnSpc>
              <a:spcBef>
                <a:spcPts val="180"/>
              </a:spcBef>
            </a:pPr>
            <a:r>
              <a:rPr lang="en-US" sz="2000" spc="-35" dirty="0">
                <a:latin typeface="Times New Roman"/>
                <a:cs typeface="Times New Roman"/>
              </a:rPr>
              <a:t>Be forewarned that many organizations have norms and in some cases written policies that discourage or forbid romantic relationships in the workplace.</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2554545"/>
          </a:xfrm>
          <a:prstGeom prst="rect">
            <a:avLst/>
          </a:prstGeom>
        </p:spPr>
        <p:txBody>
          <a:bodyPr wrap="square">
            <a:spAutoFit/>
          </a:bodyPr>
          <a:lstStyle/>
          <a:p>
            <a:pPr algn="r" rtl="1"/>
            <a:r>
              <a:rPr lang="ar-EG" sz="2000" dirty="0"/>
              <a:t>إن الشعور بالانتماء الاجتماعي هو عامل تحفيزي أساسي في العمل. ولكن ماذا يحدث عندما تتحول المشاعر بين الزملاء المتماسكين إلى شيء أكثر من ذلك؟</a:t>
            </a:r>
          </a:p>
          <a:p>
            <a:pPr algn="r" rtl="1"/>
            <a:r>
              <a:rPr lang="ar-EG" sz="2000" dirty="0"/>
              <a:t>كن على علم بأن العديد من المنظمات لديها معايير وفي بعض الحالات سياسات مكتوبة تثبط أو تحظر العلاقات الرومانسية في مكان العمل.</a:t>
            </a:r>
          </a:p>
        </p:txBody>
      </p:sp>
    </p:spTree>
    <p:extLst>
      <p:ext uri="{BB962C8B-B14F-4D97-AF65-F5344CB8AC3E}">
        <p14:creationId xmlns:p14="http://schemas.microsoft.com/office/powerpoint/2010/main" val="3636475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765095" y="18206"/>
            <a:ext cx="4745210"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The Line between Professional and Personal</a:t>
            </a:r>
          </a:p>
        </p:txBody>
      </p:sp>
      <p:sp>
        <p:nvSpPr>
          <p:cNvPr id="9" name="TextBox 8"/>
          <p:cNvSpPr txBox="1"/>
          <p:nvPr/>
        </p:nvSpPr>
        <p:spPr>
          <a:xfrm>
            <a:off x="8127660" y="71176"/>
            <a:ext cx="3081293" cy="400110"/>
          </a:xfrm>
          <a:prstGeom prst="rect">
            <a:avLst/>
          </a:prstGeom>
          <a:noFill/>
        </p:spPr>
        <p:txBody>
          <a:bodyPr wrap="none" rtlCol="0">
            <a:spAutoFit/>
          </a:bodyPr>
          <a:lstStyle/>
          <a:p>
            <a:pPr algn="ctr"/>
            <a:r>
              <a:rPr lang="ar-EG" sz="2000" dirty="0" smtClean="0">
                <a:latin typeface="Alexandria" charset="0"/>
                <a:cs typeface="Alexandria" charset="0"/>
              </a:rPr>
              <a:t>الخط الفاصل بين المهنية والشخصية</a:t>
            </a: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16718" y="596838"/>
            <a:ext cx="3068469"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Sexual harassment</a:t>
            </a:r>
          </a:p>
        </p:txBody>
      </p:sp>
      <p:sp>
        <p:nvSpPr>
          <p:cNvPr id="11" name="Rectangle 10"/>
          <p:cNvSpPr/>
          <p:nvPr/>
        </p:nvSpPr>
        <p:spPr>
          <a:xfrm>
            <a:off x="5200448" y="605848"/>
            <a:ext cx="2074607"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التحرش الجنسي</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5092741"/>
          </a:xfrm>
          <a:prstGeom prst="rect">
            <a:avLst/>
          </a:prstGeom>
        </p:spPr>
        <p:txBody>
          <a:bodyPr wrap="square">
            <a:spAutoFit/>
          </a:bodyPr>
          <a:lstStyle/>
          <a:p>
            <a:pPr marL="92075" marR="156845">
              <a:lnSpc>
                <a:spcPct val="106400"/>
              </a:lnSpc>
              <a:spcBef>
                <a:spcPts val="180"/>
              </a:spcBef>
            </a:pPr>
            <a:r>
              <a:rPr lang="en-US" sz="2000" b="1" u="sng" spc="-35" dirty="0">
                <a:latin typeface="Times New Roman"/>
                <a:cs typeface="Times New Roman"/>
              </a:rPr>
              <a:t>What is sexual </a:t>
            </a:r>
            <a:r>
              <a:rPr lang="en-US" sz="2000" b="1" u="sng" spc="-35" dirty="0" smtClean="0">
                <a:latin typeface="Times New Roman"/>
                <a:cs typeface="Times New Roman"/>
              </a:rPr>
              <a:t>harassment?</a:t>
            </a:r>
            <a:endParaRPr lang="en-US" sz="2000" b="1" u="sng" spc="-35" dirty="0">
              <a:latin typeface="Times New Roman"/>
              <a:cs typeface="Times New Roman"/>
            </a:endParaRPr>
          </a:p>
          <a:p>
            <a:pPr marL="92075" marR="156845">
              <a:lnSpc>
                <a:spcPct val="106400"/>
              </a:lnSpc>
              <a:spcBef>
                <a:spcPts val="180"/>
              </a:spcBef>
            </a:pPr>
            <a:r>
              <a:rPr lang="en-US" sz="2000" spc="-35" dirty="0">
                <a:latin typeface="Times New Roman"/>
                <a:cs typeface="Times New Roman"/>
              </a:rPr>
              <a:t>Unwelcomed sexual advances, requests for sexual favors, and other verbal or physical conduct of a sexual nature constitutes sexual harassment </a:t>
            </a:r>
          </a:p>
          <a:p>
            <a:pPr marL="92075" marR="156845">
              <a:lnSpc>
                <a:spcPct val="106400"/>
              </a:lnSpc>
              <a:spcBef>
                <a:spcPts val="180"/>
              </a:spcBef>
            </a:pPr>
            <a:r>
              <a:rPr lang="en-US" sz="2000" b="1" u="sng" spc="-35" dirty="0">
                <a:latin typeface="Times New Roman"/>
                <a:cs typeface="Times New Roman"/>
              </a:rPr>
              <a:t>It happens </a:t>
            </a:r>
            <a:r>
              <a:rPr lang="en-US" sz="2000" b="1" u="sng" spc="-35" dirty="0" smtClean="0">
                <a:latin typeface="Times New Roman"/>
                <a:cs typeface="Times New Roman"/>
              </a:rPr>
              <a:t>when</a:t>
            </a:r>
            <a:r>
              <a:rPr lang="ar-EG" sz="2000" b="1" u="sng" spc="-35" dirty="0" smtClean="0">
                <a:latin typeface="Times New Roman"/>
                <a:cs typeface="Times New Roman"/>
              </a:rPr>
              <a:t>:</a:t>
            </a:r>
            <a:endParaRPr lang="en-US" sz="2000" b="1" u="sng" spc="-35" dirty="0">
              <a:latin typeface="Times New Roman"/>
              <a:cs typeface="Times New Roman"/>
            </a:endParaRPr>
          </a:p>
          <a:p>
            <a:pPr marL="92075" marR="156845">
              <a:lnSpc>
                <a:spcPct val="106400"/>
              </a:lnSpc>
              <a:spcBef>
                <a:spcPts val="180"/>
              </a:spcBef>
            </a:pPr>
            <a:r>
              <a:rPr lang="en-US" sz="2000" spc="-35" dirty="0">
                <a:latin typeface="Times New Roman"/>
                <a:cs typeface="Times New Roman"/>
              </a:rPr>
              <a:t> (1) submission to such conduct is made either explicitly or implicitly a term or condition of an individual’s employment, </a:t>
            </a:r>
          </a:p>
          <a:p>
            <a:pPr marL="92075" marR="156845">
              <a:lnSpc>
                <a:spcPct val="106400"/>
              </a:lnSpc>
              <a:spcBef>
                <a:spcPts val="180"/>
              </a:spcBef>
            </a:pPr>
            <a:r>
              <a:rPr lang="en-US" sz="2000" spc="-35" dirty="0">
                <a:latin typeface="Times New Roman"/>
                <a:cs typeface="Times New Roman"/>
              </a:rPr>
              <a:t>(2) submission to or rejection of such conduct by an individual is used as the basis for employment decisions affecting such individuals, </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4401205"/>
          </a:xfrm>
          <a:prstGeom prst="rect">
            <a:avLst/>
          </a:prstGeom>
        </p:spPr>
        <p:txBody>
          <a:bodyPr wrap="square">
            <a:spAutoFit/>
          </a:bodyPr>
          <a:lstStyle/>
          <a:p>
            <a:pPr algn="r" rtl="1"/>
            <a:r>
              <a:rPr lang="ar-EG" sz="2000" b="1" u="sng" dirty="0"/>
              <a:t>ما هو التحرش </a:t>
            </a:r>
            <a:r>
              <a:rPr lang="ar-EG" sz="2000" b="1" u="sng" dirty="0" smtClean="0"/>
              <a:t>الجنسي؟</a:t>
            </a:r>
            <a:endParaRPr lang="ar-EG" sz="2000" b="1" u="sng" dirty="0"/>
          </a:p>
          <a:p>
            <a:pPr algn="r" rtl="1"/>
            <a:r>
              <a:rPr lang="ar-EG" sz="2000" dirty="0"/>
              <a:t>إن التحرش الجنسي غير المرغوب فيه، وطلبات الحصول على خدمات جنسية، وغير ذلك من السلوكيات اللفظية أو الجسدية ذات الطبيعة الجنسية تشكل تحرشًا جنسيًا</a:t>
            </a:r>
          </a:p>
          <a:p>
            <a:pPr algn="r" rtl="1"/>
            <a:r>
              <a:rPr lang="ar-EG" sz="2000" b="1" u="sng" dirty="0"/>
              <a:t>ويحدث ذلك </a:t>
            </a:r>
            <a:r>
              <a:rPr lang="ar-EG" sz="2000" b="1" u="sng" dirty="0" smtClean="0"/>
              <a:t>عندما:</a:t>
            </a:r>
            <a:endParaRPr lang="ar-EG" sz="2000" b="1" u="sng" dirty="0"/>
          </a:p>
          <a:p>
            <a:pPr algn="r" rtl="1"/>
            <a:r>
              <a:rPr lang="ar-EG" sz="2000" dirty="0"/>
              <a:t>(1) يتم جعل الخضوع لمثل هذا السلوك إما صراحةً أو ضمناً شرطًا أو شرطًا لتوظيف فرد ما،</a:t>
            </a:r>
          </a:p>
          <a:p>
            <a:pPr algn="r" rtl="1"/>
            <a:r>
              <a:rPr lang="ar-EG" sz="2000" dirty="0"/>
              <a:t>(2) يتم استخدام الخضوع لمثل هذا السلوك أو رفضه من قبل فرد ما كأساس لقرارات التوظيف التي تؤثر على هؤلاء الأفراد،</a:t>
            </a:r>
          </a:p>
        </p:txBody>
      </p:sp>
    </p:spTree>
    <p:extLst>
      <p:ext uri="{BB962C8B-B14F-4D97-AF65-F5344CB8AC3E}">
        <p14:creationId xmlns:p14="http://schemas.microsoft.com/office/powerpoint/2010/main" val="3339622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765095" y="18206"/>
            <a:ext cx="4745210"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The Line between Professional and Personal</a:t>
            </a:r>
          </a:p>
        </p:txBody>
      </p:sp>
      <p:sp>
        <p:nvSpPr>
          <p:cNvPr id="9" name="TextBox 8"/>
          <p:cNvSpPr txBox="1"/>
          <p:nvPr/>
        </p:nvSpPr>
        <p:spPr>
          <a:xfrm>
            <a:off x="8127660" y="71176"/>
            <a:ext cx="3081293" cy="400110"/>
          </a:xfrm>
          <a:prstGeom prst="rect">
            <a:avLst/>
          </a:prstGeom>
          <a:noFill/>
        </p:spPr>
        <p:txBody>
          <a:bodyPr wrap="none" rtlCol="0">
            <a:spAutoFit/>
          </a:bodyPr>
          <a:lstStyle/>
          <a:p>
            <a:pPr algn="ctr"/>
            <a:r>
              <a:rPr lang="ar-EG" sz="2000" dirty="0" smtClean="0">
                <a:latin typeface="Alexandria" charset="0"/>
                <a:cs typeface="Alexandria" charset="0"/>
              </a:rPr>
              <a:t>الخط الفاصل بين المهنية والشخصية</a:t>
            </a: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16718" y="596838"/>
            <a:ext cx="3068469"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Sexual harassment</a:t>
            </a:r>
          </a:p>
        </p:txBody>
      </p:sp>
      <p:sp>
        <p:nvSpPr>
          <p:cNvPr id="11" name="Rectangle 10"/>
          <p:cNvSpPr/>
          <p:nvPr/>
        </p:nvSpPr>
        <p:spPr>
          <a:xfrm>
            <a:off x="5200448" y="605848"/>
            <a:ext cx="2074607"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التحرش الجنسي</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5440464"/>
          </a:xfrm>
          <a:prstGeom prst="rect">
            <a:avLst/>
          </a:prstGeom>
        </p:spPr>
        <p:txBody>
          <a:bodyPr wrap="square">
            <a:spAutoFit/>
          </a:bodyPr>
          <a:lstStyle/>
          <a:p>
            <a:pPr marL="92075" marR="156845">
              <a:lnSpc>
                <a:spcPct val="106400"/>
              </a:lnSpc>
              <a:spcBef>
                <a:spcPts val="180"/>
              </a:spcBef>
            </a:pPr>
            <a:r>
              <a:rPr lang="en-US" sz="2000" b="1" u="sng" spc="-35" dirty="0" smtClean="0">
                <a:latin typeface="Times New Roman"/>
                <a:cs typeface="Times New Roman"/>
              </a:rPr>
              <a:t>It </a:t>
            </a:r>
            <a:r>
              <a:rPr lang="en-US" sz="2000" b="1" u="sng" spc="-35" dirty="0">
                <a:latin typeface="Times New Roman"/>
                <a:cs typeface="Times New Roman"/>
              </a:rPr>
              <a:t>happens </a:t>
            </a:r>
            <a:r>
              <a:rPr lang="en-US" sz="2000" b="1" u="sng" spc="-35" dirty="0" smtClean="0">
                <a:latin typeface="Times New Roman"/>
                <a:cs typeface="Times New Roman"/>
              </a:rPr>
              <a:t>when</a:t>
            </a:r>
            <a:r>
              <a:rPr lang="ar-EG" sz="2000" b="1" u="sng" spc="-35" dirty="0" smtClean="0">
                <a:latin typeface="Times New Roman"/>
                <a:cs typeface="Times New Roman"/>
              </a:rPr>
              <a:t>:</a:t>
            </a:r>
            <a:endParaRPr lang="en-US" sz="2000" b="1" u="sng" spc="-35" dirty="0">
              <a:latin typeface="Times New Roman"/>
              <a:cs typeface="Times New Roman"/>
            </a:endParaRPr>
          </a:p>
          <a:p>
            <a:pPr marL="92075" marR="156845">
              <a:lnSpc>
                <a:spcPct val="106400"/>
              </a:lnSpc>
              <a:spcBef>
                <a:spcPts val="180"/>
              </a:spcBef>
            </a:pPr>
            <a:r>
              <a:rPr lang="en-US" sz="2000" spc="-35" dirty="0">
                <a:latin typeface="Times New Roman"/>
                <a:cs typeface="Times New Roman"/>
              </a:rPr>
              <a:t> (1) submission to such conduct is made either explicitly or implicitly a term or condition of an individual’s employment, </a:t>
            </a:r>
          </a:p>
          <a:p>
            <a:pPr marL="92075" marR="156845">
              <a:lnSpc>
                <a:spcPct val="106400"/>
              </a:lnSpc>
              <a:spcBef>
                <a:spcPts val="180"/>
              </a:spcBef>
            </a:pPr>
            <a:r>
              <a:rPr lang="en-US" sz="2000" spc="-35" dirty="0">
                <a:latin typeface="Times New Roman"/>
                <a:cs typeface="Times New Roman"/>
              </a:rPr>
              <a:t>(2) submission to or rejection of such conduct by an individual is used as the basis for employment decisions affecting such individuals, </a:t>
            </a:r>
            <a:endParaRPr lang="en-US" sz="2000" spc="-35" dirty="0" smtClean="0">
              <a:latin typeface="Times New Roman"/>
              <a:cs typeface="Times New Roman"/>
            </a:endParaRPr>
          </a:p>
          <a:p>
            <a:pPr marL="92075" marR="156845">
              <a:lnSpc>
                <a:spcPct val="106400"/>
              </a:lnSpc>
              <a:spcBef>
                <a:spcPts val="180"/>
              </a:spcBef>
            </a:pPr>
            <a:r>
              <a:rPr lang="en-US" sz="2000" spc="-35" dirty="0">
                <a:latin typeface="Times New Roman"/>
                <a:cs typeface="Times New Roman"/>
              </a:rPr>
              <a:t>or (3) such conduct has the purpose or effect of substantially interfering with an individual’s work performance or creating an intimidating, hostile, or offensive working environment.</a:t>
            </a:r>
          </a:p>
          <a:p>
            <a:pPr marL="92075" marR="156845">
              <a:lnSpc>
                <a:spcPct val="106400"/>
              </a:lnSpc>
              <a:spcBef>
                <a:spcPts val="180"/>
              </a:spcBef>
            </a:pPr>
            <a:endParaRPr lang="en-US" sz="2000" spc="-35" dirty="0">
              <a:latin typeface="Times New Roman"/>
              <a:cs typeface="Times New Roman"/>
            </a:endParaRP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3785652"/>
          </a:xfrm>
          <a:prstGeom prst="rect">
            <a:avLst/>
          </a:prstGeom>
        </p:spPr>
        <p:txBody>
          <a:bodyPr wrap="square">
            <a:spAutoFit/>
          </a:bodyPr>
          <a:lstStyle/>
          <a:p>
            <a:pPr algn="r" rtl="1"/>
            <a:r>
              <a:rPr lang="ar-EG" sz="2000" b="1" u="sng" dirty="0" smtClean="0"/>
              <a:t>ويحدث </a:t>
            </a:r>
            <a:r>
              <a:rPr lang="ar-EG" sz="2000" b="1" u="sng" dirty="0"/>
              <a:t>ذلك </a:t>
            </a:r>
            <a:r>
              <a:rPr lang="ar-EG" sz="2000" b="1" u="sng" dirty="0" smtClean="0"/>
              <a:t>عندما:</a:t>
            </a:r>
            <a:endParaRPr lang="ar-EG" sz="2000" b="1" u="sng" dirty="0"/>
          </a:p>
          <a:p>
            <a:pPr algn="r" rtl="1"/>
            <a:r>
              <a:rPr lang="ar-EG" sz="2000" dirty="0"/>
              <a:t>(1) يتم جعل الخضوع لمثل هذا السلوك إما صراحةً أو ضمناً شرطًا أو شرطًا لتوظيف فرد ما،</a:t>
            </a:r>
          </a:p>
          <a:p>
            <a:pPr algn="r" rtl="1"/>
            <a:r>
              <a:rPr lang="ar-EG" sz="2000" dirty="0"/>
              <a:t>(2) يتم استخدام الخضوع لمثل هذا السلوك أو رفضه من قبل فرد ما كأساس لقرارات التوظيف التي تؤثر على هؤلاء الأفراد</a:t>
            </a:r>
            <a:r>
              <a:rPr lang="ar-EG" sz="2000" dirty="0" smtClean="0"/>
              <a:t>،</a:t>
            </a:r>
            <a:endParaRPr lang="en-US" sz="2000" dirty="0" smtClean="0"/>
          </a:p>
          <a:p>
            <a:pPr algn="r" rtl="1"/>
            <a:r>
              <a:rPr lang="ar-EG" sz="2000" dirty="0"/>
              <a:t>أو (3) يكون الغرض أو التأثير لمثل هذا السلوك هو التدخل بشكل كبير في أداء الفرد في العمل أو خلق بيئة عمل مخيفة أو معادية أو مسيئة.</a:t>
            </a:r>
          </a:p>
        </p:txBody>
      </p:sp>
    </p:spTree>
    <p:extLst>
      <p:ext uri="{BB962C8B-B14F-4D97-AF65-F5344CB8AC3E}">
        <p14:creationId xmlns:p14="http://schemas.microsoft.com/office/powerpoint/2010/main" val="2594284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765095" y="18206"/>
            <a:ext cx="4745210"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The Line between Professional and Personal</a:t>
            </a:r>
          </a:p>
        </p:txBody>
      </p:sp>
      <p:sp>
        <p:nvSpPr>
          <p:cNvPr id="9" name="TextBox 8"/>
          <p:cNvSpPr txBox="1"/>
          <p:nvPr/>
        </p:nvSpPr>
        <p:spPr>
          <a:xfrm>
            <a:off x="8127660" y="71176"/>
            <a:ext cx="3081293" cy="400110"/>
          </a:xfrm>
          <a:prstGeom prst="rect">
            <a:avLst/>
          </a:prstGeom>
          <a:noFill/>
        </p:spPr>
        <p:txBody>
          <a:bodyPr wrap="none" rtlCol="0">
            <a:spAutoFit/>
          </a:bodyPr>
          <a:lstStyle/>
          <a:p>
            <a:pPr algn="ctr"/>
            <a:r>
              <a:rPr lang="ar-EG" sz="2000" dirty="0" smtClean="0">
                <a:latin typeface="Alexandria" charset="0"/>
                <a:cs typeface="Alexandria" charset="0"/>
              </a:rPr>
              <a:t>الخط الفاصل بين المهنية والشخصية</a:t>
            </a: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16718" y="596838"/>
            <a:ext cx="3068469"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Sexual harassment</a:t>
            </a:r>
          </a:p>
        </p:txBody>
      </p:sp>
      <p:sp>
        <p:nvSpPr>
          <p:cNvPr id="11" name="Rectangle 10"/>
          <p:cNvSpPr/>
          <p:nvPr/>
        </p:nvSpPr>
        <p:spPr>
          <a:xfrm>
            <a:off x="5200448" y="605848"/>
            <a:ext cx="2074607"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التحرش الجنسي</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3809248"/>
          </a:xfrm>
          <a:prstGeom prst="rect">
            <a:avLst/>
          </a:prstGeom>
        </p:spPr>
        <p:txBody>
          <a:bodyPr wrap="square">
            <a:spAutoFit/>
          </a:bodyPr>
          <a:lstStyle/>
          <a:p>
            <a:pPr marL="92075" marR="156845">
              <a:lnSpc>
                <a:spcPct val="106400"/>
              </a:lnSpc>
              <a:spcBef>
                <a:spcPts val="180"/>
              </a:spcBef>
            </a:pPr>
            <a:r>
              <a:rPr lang="en-US" sz="2000" b="1" spc="-35" dirty="0">
                <a:latin typeface="Times New Roman"/>
                <a:cs typeface="Times New Roman"/>
              </a:rPr>
              <a:t>What should we do if you are harassed</a:t>
            </a:r>
            <a:r>
              <a:rPr lang="en-US" sz="2000" b="1" spc="-35" dirty="0" smtClean="0">
                <a:latin typeface="Times New Roman"/>
                <a:cs typeface="Times New Roman"/>
              </a:rPr>
              <a:t>?</a:t>
            </a:r>
          </a:p>
          <a:p>
            <a:pPr marL="92075" marR="156845">
              <a:lnSpc>
                <a:spcPct val="106400"/>
              </a:lnSpc>
              <a:spcBef>
                <a:spcPts val="180"/>
              </a:spcBef>
            </a:pPr>
            <a:endParaRPr lang="en-US" sz="2000" b="1" spc="-35" dirty="0">
              <a:latin typeface="Times New Roman"/>
              <a:cs typeface="Times New Roman"/>
            </a:endParaRP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Confront the harasser.</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Report the behavior to a supervisor and/or your human resources department.</a:t>
            </a:r>
          </a:p>
          <a:p>
            <a:pPr marL="434975" marR="156845" indent="-342900">
              <a:lnSpc>
                <a:spcPct val="106400"/>
              </a:lnSpc>
              <a:spcBef>
                <a:spcPts val="180"/>
              </a:spcBef>
              <a:buFont typeface="Arial" panose="020B0604020202020204" pitchFamily="34" charset="0"/>
              <a:buChar char="•"/>
            </a:pPr>
            <a:r>
              <a:rPr lang="en-US" sz="2000" spc="-35" dirty="0">
                <a:latin typeface="Times New Roman"/>
                <a:cs typeface="Times New Roman"/>
              </a:rPr>
              <a:t>Keep written record of the behaviors and comments that you feel constitute harassment.</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3170099"/>
          </a:xfrm>
          <a:prstGeom prst="rect">
            <a:avLst/>
          </a:prstGeom>
        </p:spPr>
        <p:txBody>
          <a:bodyPr wrap="square">
            <a:spAutoFit/>
          </a:bodyPr>
          <a:lstStyle/>
          <a:p>
            <a:pPr algn="r" rtl="1"/>
            <a:r>
              <a:rPr lang="ar-EG" sz="2000" b="1" dirty="0"/>
              <a:t>ماذا يجب أن نفعل إذا تعرضت للتحرش؟</a:t>
            </a:r>
          </a:p>
          <a:p>
            <a:pPr algn="r" rtl="1"/>
            <a:endParaRPr lang="ar-EG" sz="2000" dirty="0"/>
          </a:p>
          <a:p>
            <a:pPr marL="342900" indent="-342900" algn="r" rtl="1">
              <a:buFont typeface="Arial" panose="020B0604020202020204" pitchFamily="34" charset="0"/>
              <a:buChar char="•"/>
            </a:pPr>
            <a:r>
              <a:rPr lang="ar-EG" sz="2000" dirty="0"/>
              <a:t>واجه المتحرش.</a:t>
            </a:r>
          </a:p>
          <a:p>
            <a:pPr marL="342900" indent="-342900" algn="r" rtl="1">
              <a:buFont typeface="Arial" panose="020B0604020202020204" pitchFamily="34" charset="0"/>
              <a:buChar char="•"/>
            </a:pPr>
            <a:endParaRPr lang="ar-EG" sz="2000" dirty="0"/>
          </a:p>
          <a:p>
            <a:pPr marL="342900" indent="-342900" algn="r" rtl="1">
              <a:buFont typeface="Arial" panose="020B0604020202020204" pitchFamily="34" charset="0"/>
              <a:buChar char="•"/>
            </a:pPr>
            <a:r>
              <a:rPr lang="ar-EG" sz="2000" dirty="0"/>
              <a:t>أبلغ المشرف و/أو قسم الموارد البشرية بالسلوك.</a:t>
            </a:r>
          </a:p>
          <a:p>
            <a:pPr marL="342900" indent="-342900" algn="r" rtl="1">
              <a:buFont typeface="Arial" panose="020B0604020202020204" pitchFamily="34" charset="0"/>
              <a:buChar char="•"/>
            </a:pPr>
            <a:endParaRPr lang="ar-EG" sz="2000" dirty="0"/>
          </a:p>
          <a:p>
            <a:pPr marL="342900" indent="-342900" algn="r" rtl="1">
              <a:buFont typeface="Arial" panose="020B0604020202020204" pitchFamily="34" charset="0"/>
              <a:buChar char="•"/>
            </a:pPr>
            <a:r>
              <a:rPr lang="ar-EG" sz="2000" dirty="0"/>
              <a:t>احتفظ بسجل مكتوب للسلوكيات والتعليقات التي تشعر أنها تشكل تحرشًا.</a:t>
            </a:r>
          </a:p>
        </p:txBody>
      </p:sp>
    </p:spTree>
    <p:extLst>
      <p:ext uri="{BB962C8B-B14F-4D97-AF65-F5344CB8AC3E}">
        <p14:creationId xmlns:p14="http://schemas.microsoft.com/office/powerpoint/2010/main" val="3283054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765095" y="18206"/>
            <a:ext cx="4745210"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The Line between Professional and Personal</a:t>
            </a:r>
          </a:p>
        </p:txBody>
      </p:sp>
      <p:sp>
        <p:nvSpPr>
          <p:cNvPr id="9" name="TextBox 8"/>
          <p:cNvSpPr txBox="1"/>
          <p:nvPr/>
        </p:nvSpPr>
        <p:spPr>
          <a:xfrm>
            <a:off x="8127660" y="71176"/>
            <a:ext cx="3081293" cy="400110"/>
          </a:xfrm>
          <a:prstGeom prst="rect">
            <a:avLst/>
          </a:prstGeom>
          <a:noFill/>
        </p:spPr>
        <p:txBody>
          <a:bodyPr wrap="none" rtlCol="0">
            <a:spAutoFit/>
          </a:bodyPr>
          <a:lstStyle/>
          <a:p>
            <a:pPr algn="ctr"/>
            <a:r>
              <a:rPr lang="ar-EG" sz="2000" dirty="0" smtClean="0">
                <a:latin typeface="Alexandria" charset="0"/>
                <a:cs typeface="Alexandria" charset="0"/>
              </a:rPr>
              <a:t>الخط الفاصل بين المهنية والشخصية</a:t>
            </a: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16718" y="596838"/>
            <a:ext cx="3478773"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Professional etiquette</a:t>
            </a:r>
          </a:p>
        </p:txBody>
      </p:sp>
      <p:sp>
        <p:nvSpPr>
          <p:cNvPr id="11" name="Rectangle 10"/>
          <p:cNvSpPr/>
          <p:nvPr/>
        </p:nvSpPr>
        <p:spPr>
          <a:xfrm>
            <a:off x="5200448" y="605848"/>
            <a:ext cx="1800493"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الآداب المهنية</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6822380"/>
          </a:xfrm>
          <a:prstGeom prst="rect">
            <a:avLst/>
          </a:prstGeom>
        </p:spPr>
        <p:txBody>
          <a:bodyPr wrap="square">
            <a:spAutoFit/>
          </a:bodyPr>
          <a:lstStyle/>
          <a:p>
            <a:pPr marL="92075" marR="156845">
              <a:lnSpc>
                <a:spcPct val="106400"/>
              </a:lnSpc>
              <a:spcBef>
                <a:spcPts val="180"/>
              </a:spcBef>
            </a:pPr>
            <a:r>
              <a:rPr lang="en-US" sz="2000" spc="-35" dirty="0">
                <a:latin typeface="Times New Roman"/>
                <a:cs typeface="Times New Roman"/>
              </a:rPr>
              <a:t>Professional etiquette means practicing the behaviors of social etiquette or good manners in a professional setting</a:t>
            </a:r>
            <a:r>
              <a:rPr lang="en-US" sz="2000" spc="-35" dirty="0" smtClean="0">
                <a:latin typeface="Times New Roman"/>
                <a:cs typeface="Times New Roman"/>
              </a:rPr>
              <a:t>.</a:t>
            </a:r>
            <a:endParaRPr lang="ar-EG" sz="2000" spc="-35" dirty="0" smtClean="0">
              <a:latin typeface="Times New Roman"/>
              <a:cs typeface="Times New Roman"/>
            </a:endParaRPr>
          </a:p>
          <a:p>
            <a:pPr marL="92075" marR="156845">
              <a:lnSpc>
                <a:spcPct val="106400"/>
              </a:lnSpc>
              <a:spcBef>
                <a:spcPts val="180"/>
              </a:spcBef>
            </a:pPr>
            <a:endParaRPr lang="en-US" sz="2000" spc="-35" dirty="0">
              <a:latin typeface="Times New Roman"/>
              <a:cs typeface="Times New Roman"/>
            </a:endParaRPr>
          </a:p>
          <a:p>
            <a:pPr marL="92075" marR="156845">
              <a:lnSpc>
                <a:spcPct val="106400"/>
              </a:lnSpc>
              <a:spcBef>
                <a:spcPts val="180"/>
              </a:spcBef>
            </a:pPr>
            <a:r>
              <a:rPr lang="en-US" sz="2000" b="1" spc="-35" dirty="0">
                <a:latin typeface="Times New Roman"/>
                <a:cs typeface="Times New Roman"/>
              </a:rPr>
              <a:t>Introduce Yourself</a:t>
            </a:r>
          </a:p>
          <a:p>
            <a:pPr marL="92075" marR="156845">
              <a:lnSpc>
                <a:spcPct val="106400"/>
              </a:lnSpc>
              <a:spcBef>
                <a:spcPts val="180"/>
              </a:spcBef>
            </a:pPr>
            <a:r>
              <a:rPr lang="en-US" sz="2000" spc="-35" dirty="0">
                <a:latin typeface="Times New Roman"/>
                <a:cs typeface="Times New Roman"/>
              </a:rPr>
              <a:t>When you make a call, dial into a phone conference, or are meeting new people, introduce yourself. State your name, your role and if the situation demands, your place of business</a:t>
            </a:r>
            <a:r>
              <a:rPr lang="en-US" sz="2000" spc="-35" dirty="0" smtClean="0">
                <a:latin typeface="Times New Roman"/>
                <a:cs typeface="Times New Roman"/>
              </a:rPr>
              <a:t>.</a:t>
            </a:r>
            <a:endParaRPr lang="ar-EG" sz="2000" spc="-35" dirty="0" smtClean="0">
              <a:latin typeface="Times New Roman"/>
              <a:cs typeface="Times New Roman"/>
            </a:endParaRPr>
          </a:p>
          <a:p>
            <a:pPr marL="92075" marR="156845">
              <a:lnSpc>
                <a:spcPct val="106400"/>
              </a:lnSpc>
              <a:spcBef>
                <a:spcPts val="180"/>
              </a:spcBef>
            </a:pPr>
            <a:r>
              <a:rPr lang="en-US" sz="2000" b="1" spc="-35" dirty="0">
                <a:latin typeface="Times New Roman"/>
                <a:cs typeface="Times New Roman"/>
              </a:rPr>
              <a:t>Avoid Gossip</a:t>
            </a:r>
          </a:p>
          <a:p>
            <a:pPr marL="92075" marR="156845">
              <a:lnSpc>
                <a:spcPct val="106400"/>
              </a:lnSpc>
              <a:spcBef>
                <a:spcPts val="180"/>
              </a:spcBef>
            </a:pPr>
            <a:r>
              <a:rPr lang="en-US" sz="2000" spc="-35" dirty="0">
                <a:latin typeface="Times New Roman"/>
                <a:cs typeface="Times New Roman"/>
              </a:rPr>
              <a:t>How you treat people says a lot about you. Don’t make value judgments on people’s importance in the workplace or speak negatively about your coworkers, even if you ﬁnd yourself frustrated over a certain situation. </a:t>
            </a:r>
          </a:p>
          <a:p>
            <a:pPr marL="92075" marR="156845">
              <a:lnSpc>
                <a:spcPct val="106400"/>
              </a:lnSpc>
              <a:spcBef>
                <a:spcPts val="180"/>
              </a:spcBef>
            </a:pPr>
            <a:endParaRPr lang="en-US" sz="2000" spc="-35" dirty="0">
              <a:latin typeface="Times New Roman"/>
              <a:cs typeface="Times New Roman"/>
            </a:endParaRPr>
          </a:p>
          <a:p>
            <a:pPr marL="92075" marR="156845">
              <a:lnSpc>
                <a:spcPct val="106400"/>
              </a:lnSpc>
              <a:spcBef>
                <a:spcPts val="180"/>
              </a:spcBef>
            </a:pPr>
            <a:endParaRPr lang="en-US" sz="2000" spc="-35" dirty="0">
              <a:latin typeface="Times New Roman"/>
              <a:cs typeface="Times New Roman"/>
            </a:endParaRP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5016758"/>
          </a:xfrm>
          <a:prstGeom prst="rect">
            <a:avLst/>
          </a:prstGeom>
        </p:spPr>
        <p:txBody>
          <a:bodyPr wrap="square">
            <a:spAutoFit/>
          </a:bodyPr>
          <a:lstStyle/>
          <a:p>
            <a:pPr algn="r" rtl="1"/>
            <a:r>
              <a:rPr lang="ar-EG" sz="2000" dirty="0"/>
              <a:t>تعني آداب السلوك المهني ممارسة سلوكيات آداب السلوك الاجتماعي أو حسن السلوك في بيئة مهنية</a:t>
            </a:r>
            <a:r>
              <a:rPr lang="ar-EG" sz="2000" dirty="0" smtClean="0"/>
              <a:t>.</a:t>
            </a:r>
          </a:p>
          <a:p>
            <a:pPr algn="r" rtl="1"/>
            <a:endParaRPr lang="ar-EG" sz="2000" dirty="0"/>
          </a:p>
          <a:p>
            <a:pPr algn="r" rtl="1"/>
            <a:r>
              <a:rPr lang="ar-EG" sz="2000" b="1" dirty="0"/>
              <a:t>قدم نفسك</a:t>
            </a:r>
          </a:p>
          <a:p>
            <a:pPr algn="r" rtl="1"/>
            <a:r>
              <a:rPr lang="ar-EG" sz="2000" dirty="0"/>
              <a:t>عند إجراء مكالمة أو الاتصال بمؤتمر هاتفي أو مقابلة أشخاص جدد، قدم نفسك. اذكر اسمك ودورك وإذا تطلب الموقف ذلك، مكان عملك</a:t>
            </a:r>
            <a:r>
              <a:rPr lang="ar-EG" sz="2000" dirty="0" smtClean="0"/>
              <a:t>.</a:t>
            </a:r>
          </a:p>
          <a:p>
            <a:pPr algn="r" rtl="1"/>
            <a:r>
              <a:rPr lang="ar-EG" sz="2000" b="1" dirty="0"/>
              <a:t>تجنب النميمة</a:t>
            </a:r>
          </a:p>
          <a:p>
            <a:pPr algn="r" rtl="1"/>
            <a:r>
              <a:rPr lang="ar-EG" sz="2000" dirty="0"/>
              <a:t>إن طريقة تعاملك مع الآخرين تقول الكثير عنك. لا تصدر أحكامًا قيمة على أهمية الأشخاص في مكان العمل أو تتحدث بشكل سلبي عن زملائك في العمل، حتى لو وجدت نفسك محبطًا بشأن موقف معين.</a:t>
            </a:r>
          </a:p>
        </p:txBody>
      </p:sp>
    </p:spTree>
    <p:extLst>
      <p:ext uri="{BB962C8B-B14F-4D97-AF65-F5344CB8AC3E}">
        <p14:creationId xmlns:p14="http://schemas.microsoft.com/office/powerpoint/2010/main" val="2728078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765095" y="18206"/>
            <a:ext cx="4745210"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The Line between Professional and Personal</a:t>
            </a:r>
          </a:p>
        </p:txBody>
      </p:sp>
      <p:sp>
        <p:nvSpPr>
          <p:cNvPr id="9" name="TextBox 8"/>
          <p:cNvSpPr txBox="1"/>
          <p:nvPr/>
        </p:nvSpPr>
        <p:spPr>
          <a:xfrm>
            <a:off x="8127660" y="71176"/>
            <a:ext cx="3081293" cy="400110"/>
          </a:xfrm>
          <a:prstGeom prst="rect">
            <a:avLst/>
          </a:prstGeom>
          <a:noFill/>
        </p:spPr>
        <p:txBody>
          <a:bodyPr wrap="none" rtlCol="0">
            <a:spAutoFit/>
          </a:bodyPr>
          <a:lstStyle/>
          <a:p>
            <a:pPr algn="ctr"/>
            <a:r>
              <a:rPr lang="ar-EG" sz="2000" dirty="0" smtClean="0">
                <a:latin typeface="Alexandria" charset="0"/>
                <a:cs typeface="Alexandria" charset="0"/>
              </a:rPr>
              <a:t>الخط الفاصل بين المهنية والشخصية</a:t>
            </a: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16718" y="596838"/>
            <a:ext cx="3478773"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Professional etiquette</a:t>
            </a:r>
          </a:p>
        </p:txBody>
      </p:sp>
      <p:sp>
        <p:nvSpPr>
          <p:cNvPr id="11" name="Rectangle 10"/>
          <p:cNvSpPr/>
          <p:nvPr/>
        </p:nvSpPr>
        <p:spPr>
          <a:xfrm>
            <a:off x="5200448" y="605848"/>
            <a:ext cx="1800493"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الآداب المهنية</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6071470"/>
          </a:xfrm>
          <a:prstGeom prst="rect">
            <a:avLst/>
          </a:prstGeom>
        </p:spPr>
        <p:txBody>
          <a:bodyPr wrap="square">
            <a:spAutoFit/>
          </a:bodyPr>
          <a:lstStyle/>
          <a:p>
            <a:pPr marL="92075" marR="156845">
              <a:lnSpc>
                <a:spcPct val="106400"/>
              </a:lnSpc>
              <a:spcBef>
                <a:spcPts val="180"/>
              </a:spcBef>
            </a:pPr>
            <a:r>
              <a:rPr lang="en-US" sz="2000" b="1" spc="-35" dirty="0">
                <a:latin typeface="Times New Roman"/>
                <a:cs typeface="Times New Roman"/>
              </a:rPr>
              <a:t>Using Titles</a:t>
            </a:r>
          </a:p>
          <a:p>
            <a:pPr marL="92075" marR="156845">
              <a:lnSpc>
                <a:spcPct val="106400"/>
              </a:lnSpc>
              <a:spcBef>
                <a:spcPts val="180"/>
              </a:spcBef>
            </a:pPr>
            <a:r>
              <a:rPr lang="en-US" sz="2000" spc="-35" dirty="0">
                <a:latin typeface="Times New Roman"/>
                <a:cs typeface="Times New Roman"/>
              </a:rPr>
              <a:t>Not everyone in the workplace needs to, or wants to, be addressed as Mr. or Mrs. How someone introduces himself or herself to you is how they expect to be addressed by you. As a general matter, if you are addressing someone who ranks highly in the company or a client, address him or her by the proper title.</a:t>
            </a:r>
          </a:p>
          <a:p>
            <a:pPr marL="92075" marR="156845">
              <a:lnSpc>
                <a:spcPct val="106400"/>
              </a:lnSpc>
              <a:spcBef>
                <a:spcPts val="180"/>
              </a:spcBef>
            </a:pPr>
            <a:r>
              <a:rPr lang="en-US" sz="2000" b="1" spc="-35" dirty="0">
                <a:latin typeface="Times New Roman"/>
                <a:cs typeface="Times New Roman"/>
              </a:rPr>
              <a:t>Using Speakerphone</a:t>
            </a:r>
          </a:p>
          <a:p>
            <a:pPr marL="92075" marR="156845">
              <a:lnSpc>
                <a:spcPct val="106400"/>
              </a:lnSpc>
              <a:spcBef>
                <a:spcPts val="180"/>
              </a:spcBef>
            </a:pPr>
            <a:r>
              <a:rPr lang="en-US" sz="2000" spc="-35" dirty="0">
                <a:latin typeface="Times New Roman"/>
                <a:cs typeface="Times New Roman"/>
              </a:rPr>
              <a:t>Ask before using speakerphone. Most people will want to know if there are others, apart from yourself, on the line. If it’s a one-on-one conversation, avoid using speakerphone.</a:t>
            </a:r>
          </a:p>
          <a:p>
            <a:pPr marL="92075" marR="156845">
              <a:lnSpc>
                <a:spcPct val="106400"/>
              </a:lnSpc>
              <a:spcBef>
                <a:spcPts val="180"/>
              </a:spcBef>
            </a:pPr>
            <a:endParaRPr lang="en-US" sz="2000" spc="-35" dirty="0">
              <a:latin typeface="Times New Roman"/>
              <a:cs typeface="Times New Roman"/>
            </a:endParaRP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5016758"/>
          </a:xfrm>
          <a:prstGeom prst="rect">
            <a:avLst/>
          </a:prstGeom>
        </p:spPr>
        <p:txBody>
          <a:bodyPr wrap="square">
            <a:spAutoFit/>
          </a:bodyPr>
          <a:lstStyle/>
          <a:p>
            <a:pPr algn="r" rtl="1"/>
            <a:r>
              <a:rPr lang="ar-EG" sz="2000" b="1" dirty="0"/>
              <a:t>استخدام الألقاب</a:t>
            </a:r>
          </a:p>
          <a:p>
            <a:pPr algn="r" rtl="1"/>
            <a:r>
              <a:rPr lang="ar-EG" sz="2000" dirty="0"/>
              <a:t>لا يحتاج الجميع في مكان العمل إلى مخاطبتهم بلقب السيد أو السيدة، ولا يرغبون في ذلك. فطريقة تقديم الشخص لنفسه إليك هي الطريقة التي يتوقع أن تخاطبه بها. وكقاعدة عامة، إذا كنت تخاطب شخصًا يتمتع بمكانة عالية في الشركة أو أحد العملاء، فخاطبه باللقب المناسب.</a:t>
            </a:r>
          </a:p>
          <a:p>
            <a:pPr algn="r" rtl="1"/>
            <a:endParaRPr lang="ar-EG" sz="2000" dirty="0"/>
          </a:p>
          <a:p>
            <a:pPr algn="r" rtl="1"/>
            <a:r>
              <a:rPr lang="ar-EG" sz="2000" b="1" dirty="0"/>
              <a:t>استخدام مكبر الصوت</a:t>
            </a:r>
          </a:p>
          <a:p>
            <a:pPr algn="r" rtl="1"/>
            <a:r>
              <a:rPr lang="ar-EG" sz="2000" dirty="0"/>
              <a:t>اسأل قبل استخدام مكبر الصوت. سيرغب معظم الأشخاص في معرفة ما إذا كان هناك أشخاص آخرون، غيرك، على الخط. وإذا كانت محادثة وجهاً لوجه، فتجنب استخدام مكبر الصوت.</a:t>
            </a:r>
          </a:p>
        </p:txBody>
      </p:sp>
    </p:spTree>
    <p:extLst>
      <p:ext uri="{BB962C8B-B14F-4D97-AF65-F5344CB8AC3E}">
        <p14:creationId xmlns:p14="http://schemas.microsoft.com/office/powerpoint/2010/main" val="4091179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54665" y="1062282"/>
            <a:ext cx="3858406" cy="5754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765095" y="18206"/>
            <a:ext cx="4745210" cy="400110"/>
          </a:xfrm>
          <a:prstGeom prst="rect">
            <a:avLst/>
          </a:prstGeom>
        </p:spPr>
        <p:txBody>
          <a:bodyPr wrap="none">
            <a:spAutoFit/>
          </a:bodyPr>
          <a:lstStyle/>
          <a:p>
            <a:r>
              <a:rPr lang="en-US" sz="2000" dirty="0">
                <a:latin typeface="Times New Roman" panose="02020603050405020304" pitchFamily="18" charset="0"/>
                <a:cs typeface="Times New Roman" panose="02020603050405020304" pitchFamily="18" charset="0"/>
              </a:rPr>
              <a:t>The Line between Professional and Personal</a:t>
            </a:r>
          </a:p>
        </p:txBody>
      </p:sp>
      <p:sp>
        <p:nvSpPr>
          <p:cNvPr id="9" name="TextBox 8"/>
          <p:cNvSpPr txBox="1"/>
          <p:nvPr/>
        </p:nvSpPr>
        <p:spPr>
          <a:xfrm>
            <a:off x="8127660" y="71176"/>
            <a:ext cx="3081293" cy="400110"/>
          </a:xfrm>
          <a:prstGeom prst="rect">
            <a:avLst/>
          </a:prstGeom>
          <a:noFill/>
        </p:spPr>
        <p:txBody>
          <a:bodyPr wrap="none" rtlCol="0">
            <a:spAutoFit/>
          </a:bodyPr>
          <a:lstStyle/>
          <a:p>
            <a:pPr algn="ctr"/>
            <a:r>
              <a:rPr lang="ar-EG" sz="2000" dirty="0" smtClean="0">
                <a:latin typeface="Alexandria" charset="0"/>
                <a:cs typeface="Alexandria" charset="0"/>
              </a:rPr>
              <a:t>الخط الفاصل بين المهنية والشخصية</a:t>
            </a: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216718" y="596838"/>
            <a:ext cx="3478773"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Professional etiquette</a:t>
            </a:r>
          </a:p>
        </p:txBody>
      </p:sp>
      <p:sp>
        <p:nvSpPr>
          <p:cNvPr id="11" name="Rectangle 10"/>
          <p:cNvSpPr/>
          <p:nvPr/>
        </p:nvSpPr>
        <p:spPr>
          <a:xfrm>
            <a:off x="5200448" y="605848"/>
            <a:ext cx="1800493" cy="523220"/>
          </a:xfrm>
          <a:prstGeom prst="rect">
            <a:avLst/>
          </a:prstGeom>
        </p:spPr>
        <p:txBody>
          <a:bodyPr wrap="none">
            <a:spAutoFit/>
          </a:bodyPr>
          <a:lstStyle/>
          <a:p>
            <a:pPr>
              <a:spcAft>
                <a:spcPts val="400"/>
              </a:spcAft>
            </a:pPr>
            <a:r>
              <a:rPr lang="ar-EG" sz="2800" b="1" dirty="0" smtClean="0">
                <a:latin typeface="Times New Roman" panose="02020603050405020304" pitchFamily="18" charset="0"/>
                <a:ea typeface="Calibri" panose="020F0502020204030204" pitchFamily="34" charset="0"/>
                <a:cs typeface="Times New Roman" panose="02020603050405020304" pitchFamily="18" charset="0"/>
              </a:rPr>
              <a:t>الآداب المهنية</a:t>
            </a:r>
            <a:endParaRPr lang="en-US" sz="28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2079" y="1175704"/>
            <a:ext cx="4322585" cy="6045822"/>
          </a:xfrm>
          <a:prstGeom prst="rect">
            <a:avLst/>
          </a:prstGeom>
        </p:spPr>
        <p:txBody>
          <a:bodyPr wrap="square">
            <a:spAutoFit/>
          </a:bodyPr>
          <a:lstStyle/>
          <a:p>
            <a:pPr marL="92075" marR="156845">
              <a:lnSpc>
                <a:spcPct val="106400"/>
              </a:lnSpc>
              <a:spcBef>
                <a:spcPts val="180"/>
              </a:spcBef>
            </a:pPr>
            <a:r>
              <a:rPr lang="en-US" sz="2000" b="1" spc="-35" dirty="0">
                <a:latin typeface="Times New Roman"/>
                <a:cs typeface="Times New Roman"/>
              </a:rPr>
              <a:t>Professional Tone</a:t>
            </a:r>
          </a:p>
          <a:p>
            <a:pPr marL="92075" marR="156845">
              <a:lnSpc>
                <a:spcPct val="106400"/>
              </a:lnSpc>
              <a:spcBef>
                <a:spcPts val="180"/>
              </a:spcBef>
            </a:pPr>
            <a:r>
              <a:rPr lang="en-US" sz="2000" spc="-35" dirty="0">
                <a:latin typeface="Times New Roman"/>
                <a:cs typeface="Times New Roman"/>
              </a:rPr>
              <a:t>Don’t insult management or your co-workers, berate your employees or use profanity in the workplace. The office is not the proper place to casually vent your work-related grievances. Private emails can easily be forwarded to unintended parties, and private conversations may be overheard, resulting in your embarrassment and possible sanctions from your employer.</a:t>
            </a:r>
          </a:p>
          <a:p>
            <a:pPr marL="92075" marR="156845">
              <a:lnSpc>
                <a:spcPct val="106400"/>
              </a:lnSpc>
              <a:spcBef>
                <a:spcPts val="180"/>
              </a:spcBef>
            </a:pPr>
            <a:r>
              <a:rPr lang="en-US" sz="2000" b="1" spc="-35" dirty="0">
                <a:latin typeface="Times New Roman"/>
                <a:cs typeface="Times New Roman"/>
              </a:rPr>
              <a:t>Body Language</a:t>
            </a:r>
          </a:p>
          <a:p>
            <a:pPr marL="92075" marR="156845">
              <a:lnSpc>
                <a:spcPct val="106400"/>
              </a:lnSpc>
              <a:spcBef>
                <a:spcPts val="180"/>
              </a:spcBef>
            </a:pPr>
            <a:r>
              <a:rPr lang="en-US" sz="2000" spc="-35" dirty="0">
                <a:latin typeface="Times New Roman"/>
                <a:cs typeface="Times New Roman"/>
              </a:rPr>
              <a:t>Be mindful of body language. Keep good posture and maintain eye contact. Remember to respect personal space. Also, don’t touch the person you are speaking with. </a:t>
            </a:r>
          </a:p>
          <a:p>
            <a:pPr marL="92075" marR="156845">
              <a:lnSpc>
                <a:spcPct val="106400"/>
              </a:lnSpc>
              <a:spcBef>
                <a:spcPts val="180"/>
              </a:spcBef>
            </a:pPr>
            <a:endParaRPr lang="en-US" sz="2000" spc="-35" dirty="0">
              <a:latin typeface="Times New Roman"/>
              <a:cs typeface="Times New Roman"/>
            </a:endParaRPr>
          </a:p>
        </p:txBody>
      </p:sp>
      <p:sp>
        <p:nvSpPr>
          <p:cNvPr id="6" name="Rectangle 5"/>
          <p:cNvSpPr/>
          <p:nvPr/>
        </p:nvSpPr>
        <p:spPr>
          <a:xfrm>
            <a:off x="4651588" y="1268454"/>
            <a:ext cx="3464560" cy="5632311"/>
          </a:xfrm>
          <a:prstGeom prst="rect">
            <a:avLst/>
          </a:prstGeom>
        </p:spPr>
        <p:txBody>
          <a:bodyPr wrap="square">
            <a:spAutoFit/>
          </a:bodyPr>
          <a:lstStyle/>
          <a:p>
            <a:pPr algn="r" rtl="1"/>
            <a:r>
              <a:rPr lang="ar-EG" sz="2000" b="1" dirty="0"/>
              <a:t>نبرة مهنية</a:t>
            </a:r>
          </a:p>
          <a:p>
            <a:pPr algn="r" rtl="1"/>
            <a:r>
              <a:rPr lang="ar-EG" sz="2000" dirty="0"/>
              <a:t>لا تهين الإدارة أو زملاء العمل، أو تنتقد موظفيك أو تستخدم ألفاظًا بذيئة في مكان العمل. فالمكتب ليس المكان المناسب للتعبير عن </a:t>
            </a:r>
            <a:r>
              <a:rPr lang="ar-EG" sz="2000" dirty="0" err="1"/>
              <a:t>مظالمك</a:t>
            </a:r>
            <a:r>
              <a:rPr lang="ar-EG" sz="2000" dirty="0"/>
              <a:t> المتعلقة بالعمل. ويمكن بسهولة إعادة توجيه رسائل البريد الإلكتروني الخاصة إلى أطراف غير مقصودة، وقد يتم التنصت على المحادثات الخاصة، مما يؤدي إلى إحراجك وفرض عقوبات محتملة من صاحب العمل.</a:t>
            </a:r>
          </a:p>
          <a:p>
            <a:pPr algn="r" rtl="1"/>
            <a:endParaRPr lang="ar-EG" sz="2000" b="1" dirty="0"/>
          </a:p>
          <a:p>
            <a:pPr algn="r" rtl="1"/>
            <a:r>
              <a:rPr lang="ar-EG" sz="2000" b="1" dirty="0"/>
              <a:t>لغة الجسد</a:t>
            </a:r>
          </a:p>
          <a:p>
            <a:pPr algn="r" rtl="1"/>
            <a:r>
              <a:rPr lang="ar-EG" sz="2000" dirty="0"/>
              <a:t>كن حريصًا على لغة الجسد. حافظ على وضعية جيدة وحافظ على التواصل البصري. تذكر احترام المساحة الشخصية. أيضًا، لا تلمس الشخص الذي تتحدث معه.</a:t>
            </a:r>
          </a:p>
        </p:txBody>
      </p:sp>
    </p:spTree>
    <p:extLst>
      <p:ext uri="{BB962C8B-B14F-4D97-AF65-F5344CB8AC3E}">
        <p14:creationId xmlns:p14="http://schemas.microsoft.com/office/powerpoint/2010/main" val="2738921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BA1DACBF-8D76-4E79-BFBF-067A5729FB2D}"/>
</file>

<file path=customXml/itemProps3.xml><?xml version="1.0" encoding="utf-8"?>
<ds:datastoreItem xmlns:ds="http://schemas.openxmlformats.org/officeDocument/2006/customXml" ds:itemID="{ACC9A911-23AF-4D6B-960B-1A780C58D828}">
  <ds:schemaRefs>
    <ds:schemaRef ds:uri="http://purl.org/dc/elements/1.1/"/>
    <ds:schemaRef ds:uri="http://schemas.openxmlformats.org/package/2006/metadata/core-properties"/>
    <ds:schemaRef ds:uri="http://purl.org/dc/terms/"/>
    <ds:schemaRef ds:uri="http://www.w3.org/XML/1998/namespace"/>
    <ds:schemaRef ds:uri="http://schemas.microsoft.com/office/infopath/2007/PartnerControls"/>
    <ds:schemaRef ds:uri="http://schemas.microsoft.com/office/2006/metadata/properties"/>
    <ds:schemaRef ds:uri="http://schemas.microsoft.com/office/2006/documentManagement/types"/>
    <ds:schemaRef ds:uri="688354b5-287c-4cda-825e-1d7935aea40e"/>
    <ds:schemaRef ds:uri="aca13214-df29-4e3c-a050-857c0bf7bd8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2530</TotalTime>
  <Words>7125</Words>
  <Application>Microsoft Office PowerPoint</Application>
  <PresentationFormat>Widescreen</PresentationFormat>
  <Paragraphs>744</Paragraphs>
  <Slides>66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66</vt:i4>
      </vt:variant>
    </vt:vector>
  </HeadingPairs>
  <TitlesOfParts>
    <vt:vector size="73" baseType="lpstr">
      <vt:lpstr>Alexandria</vt:lpstr>
      <vt:lpstr>Arial</vt:lpstr>
      <vt:lpstr>Calibri</vt:lpstr>
      <vt:lpstr>Calibri Light</vt:lpstr>
      <vt:lpstr>Roboto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Merna Emad</cp:lastModifiedBy>
  <cp:revision>62</cp:revision>
  <dcterms:created xsi:type="dcterms:W3CDTF">2023-04-29T09:08:00Z</dcterms:created>
  <dcterms:modified xsi:type="dcterms:W3CDTF">2024-11-07T11:43:00Z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