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5" r:id="rId6"/>
    <p:sldId id="263" r:id="rId7"/>
    <p:sldId id="258" r:id="rId8"/>
    <p:sldId id="259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21" autoAdjust="0"/>
    <p:restoredTop sz="94660"/>
  </p:normalViewPr>
  <p:slideViewPr>
    <p:cSldViewPr snapToGrid="0">
      <p:cViewPr>
        <p:scale>
          <a:sx n="50" d="100"/>
          <a:sy n="50" d="100"/>
        </p:scale>
        <p:origin x="1386" y="4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Grades</a:t>
            </a:r>
            <a:r>
              <a:rPr lang="en-US" baseline="0" dirty="0"/>
              <a:t> distribution</a:t>
            </a:r>
            <a:endParaRPr lang="en-US" dirty="0"/>
          </a:p>
        </c:rich>
      </c:tx>
      <c:layout>
        <c:manualLayout>
          <c:xMode val="edge"/>
          <c:yMode val="edge"/>
          <c:x val="0.26042568897637797"/>
          <c:y val="3.173553388580371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Grades percentage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Quizzes</c:v>
                </c:pt>
                <c:pt idx="1">
                  <c:v>Assignments</c:v>
                </c:pt>
                <c:pt idx="2">
                  <c:v>Mid Term</c:v>
                </c:pt>
                <c:pt idx="3">
                  <c:v>Final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0.4</c:v>
                </c:pt>
                <c:pt idx="1">
                  <c:v>0.1</c:v>
                </c:pt>
                <c:pt idx="2">
                  <c:v>0.2</c:v>
                </c:pt>
                <c:pt idx="3">
                  <c:v>0.3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E4-4F6C-BC80-D17D3D669B03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0062623031496063"/>
          <c:y val="0.32280889461220591"/>
          <c:w val="0.23687376968503934"/>
          <c:h val="0.3328416130313932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516F-8639-4563-B275-16F60AADF8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053D79-E7EB-445F-AAE2-8AABCA5EA1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E6BE1F-CE3B-44C1-BD25-E6CA5C9C2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B983EE-89C5-47FD-A055-C17F367D5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40A166-F858-4038-9849-4DCDA0E05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63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5A7E5-916E-49B4-B96D-2093DD1DE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D040F8-8FA4-48ED-AC18-1A7C2725F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0419C9-0558-40E5-9D7D-BD94C05D9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51233B-B630-4E58-B7A4-B7C61C5A9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C9134-A475-400E-BC60-71C62DC7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77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B7001-C1B6-4D10-8F66-D2DB3015A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64643F-5628-4531-A0F1-7439EC80E7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8A64CA-B26C-4345-92CD-10E3047FC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52C1B1-B564-4E28-8803-05E552D4C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E2CDA4-1785-4E9B-A105-2EEAAC556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529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3BF8F-F2AE-47C3-8C4A-749AB579A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BBEE1-7C2F-4FF4-82F0-A291BBCCEB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E712DB-EAC2-4F9A-B482-BD038E040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23091C-5D09-4B1B-84CB-3ABA03E7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21C49-227A-4209-8BE8-4E439998D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48F079-6064-44BA-94B5-82779F8FA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23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030F0-CEF1-48BC-89AB-BDEEA4C76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24B976-F1DD-4F31-88C4-A57F706C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4324C7-4EBE-4671-86D2-911ABFC012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0AEC3-D936-4D19-83A8-EC7E40A75F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8A8699-B8A6-432E-865B-41A89F3A34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6DB634-F9B5-4E2D-9E96-1A4CE8E32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38D0BA-BD85-4880-B8A4-013E08152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0F5668-8FE3-42C7-87A6-E2D46011D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29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64D08-A6E2-4E55-B185-C9F5A334E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6E7E6F-872A-4F52-8BFF-01A8E6EF2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496018-1079-47B6-86D9-159B022C8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6326C2-9E67-47D2-9B69-87FCF2E66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171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C089E5-8838-4658-93CB-D494E0349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93F971-3F91-4A51-A86D-A8EA7F44A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A69E23-2E9F-4972-A039-D062D5F67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385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F535E-295B-461D-8B17-8B084FCBF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223F08-840E-4828-9CEA-22F2407AED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4E5977-DA70-46A9-99D6-099391C6B4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DA8118-EDCD-43F3-BB9E-6CF6F35D4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297B7C-0D2C-440C-B1F8-9146BB2F6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DEA0E8-9B12-412F-9707-C5BD85B1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009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9164C-83CF-4F18-A5BD-C1F27227B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EC9EB1-F4AA-4352-A318-76DD491632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D5B974-D4B3-48BA-AFDA-F58CC2305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DE6289-2BD8-4A20-8217-14F517384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628F7E-007A-4D2D-BF93-726CAD95D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0E8A7E-4AF4-4DD9-B584-299F7A5C7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657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80EE5-0030-4EA4-9338-698FD952F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BA04A6-F3B2-4A0A-B76F-E71B5550CF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6984C-D17D-49BD-B0AA-E916EA2A0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DAEFB-9D02-4028-96EB-76A2687A7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CCF75A-7908-47F1-A5EF-3270A73A4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601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94C43B-F585-4746-938E-43D547893A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96FEB0-86CB-4831-9BAF-48C817F280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A14AF-752C-429C-8C27-E20AF8D81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5E52F8-3443-4D9D-8413-F754CDAB6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764621-F83F-4A7C-8993-F5EB43ECA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559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40A5E3-500C-4604-A45E-B644434F2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3CD4C4-FBB8-48CF-8E9F-C7A97D0310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6FCE1-34F5-456E-B4CA-B112E6CFE0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884AB-5B14-4520-9CAA-46FBDEA6FF67}" type="datetimeFigureOut">
              <a:rPr lang="en-US" smtClean="0"/>
              <a:t>1/28/2022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F199DC-AE18-45BE-AD7B-1B827803F4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39599-FDB3-47DB-8214-56A047FFBF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881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thana@esu.ac.ae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215A6-1F67-4EAD-917E-89426AD43A9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2DF36F-0A62-412D-8889-28C8F78A33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10AF3F6F-E663-4051-B5C2-461AD2FA76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392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05BD1-826C-405E-9681-63DDC36A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4850" y="1607343"/>
            <a:ext cx="6743700" cy="3986213"/>
          </a:xfrm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Course name: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Principles of Marketing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Course instructor: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Thana Ahmed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Email: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thana@esu.ac.ae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Contact hour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: Monday 5-6 pm (Riyadh Time)</a:t>
            </a:r>
          </a:p>
        </p:txBody>
      </p:sp>
      <p:pic>
        <p:nvPicPr>
          <p:cNvPr id="7" name="Picture 6" descr="No image&#10;&#10;Description automatically generated">
            <a:extLst>
              <a:ext uri="{FF2B5EF4-FFF2-40B4-BE49-F238E27FC236}">
                <a16:creationId xmlns:a16="http://schemas.microsoft.com/office/drawing/2014/main" id="{C7309A65-6401-4FE1-BF03-73CAEA602B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0"/>
            <a:ext cx="44958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7924800" y="2474893"/>
            <a:ext cx="379095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GENERAL INFORMATION</a:t>
            </a:r>
            <a:endParaRPr lang="en-US" sz="44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48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No image&#10;&#10;Description automatically generated">
            <a:extLst>
              <a:ext uri="{FF2B5EF4-FFF2-40B4-BE49-F238E27FC236}">
                <a16:creationId xmlns:a16="http://schemas.microsoft.com/office/drawing/2014/main" id="{C7309A65-6401-4FE1-BF03-73CAEA602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0"/>
            <a:ext cx="44958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7924800" y="2474893"/>
            <a:ext cx="379095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GENERAL INFORMATION</a:t>
            </a:r>
            <a:endParaRPr lang="en-US" sz="44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9DE404-7773-4171-A6BB-AB3C978523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275" y="414337"/>
            <a:ext cx="6544009" cy="6062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999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05BD1-826C-405E-9681-63DDC36A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0" y="1714499"/>
            <a:ext cx="6858000" cy="4883075"/>
          </a:xfrm>
          <a:ln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Course availability: </a:t>
            </a:r>
            <a:r>
              <a:rPr lang="en-US" dirty="0"/>
              <a:t>Courses will be available on Moodle Platform each Sunday at 12:00 pm Riyadh Time.  </a:t>
            </a:r>
          </a:p>
          <a:p>
            <a:endParaRPr lang="en-US" dirty="0"/>
          </a:p>
          <a:p>
            <a:pPr>
              <a:lnSpc>
                <a:spcPct val="110000"/>
              </a:lnSpc>
            </a:pPr>
            <a:r>
              <a:rPr lang="en-US" dirty="0"/>
              <a:t>The 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Zoom meeting </a:t>
            </a:r>
            <a:r>
              <a:rPr lang="en-US" dirty="0"/>
              <a:t>(contact hour) for this course will be held each Monday inch 'Allah from 5-6 pm Riyadh Time. It is not mandatory to attend this meeting but highly recommended. The link will be provided on your Moodle sessions. </a:t>
            </a:r>
          </a:p>
        </p:txBody>
      </p:sp>
      <p:pic>
        <p:nvPicPr>
          <p:cNvPr id="7" name="Picture 6" descr="No image&#10;&#10;Description automatically generated">
            <a:extLst>
              <a:ext uri="{FF2B5EF4-FFF2-40B4-BE49-F238E27FC236}">
                <a16:creationId xmlns:a16="http://schemas.microsoft.com/office/drawing/2014/main" id="{C7309A65-6401-4FE1-BF03-73CAEA602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0"/>
            <a:ext cx="44958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7924800" y="2474893"/>
            <a:ext cx="379095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GENERAL INFORMATION</a:t>
            </a:r>
            <a:endParaRPr lang="en-US" sz="44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916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No image&#10;&#10;Description automatically generated">
            <a:extLst>
              <a:ext uri="{FF2B5EF4-FFF2-40B4-BE49-F238E27FC236}">
                <a16:creationId xmlns:a16="http://schemas.microsoft.com/office/drawing/2014/main" id="{C7309A65-6401-4FE1-BF03-73CAEA602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0"/>
            <a:ext cx="44958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7924800" y="2474893"/>
            <a:ext cx="379095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GENERAL INFORMATION</a:t>
            </a:r>
            <a:endParaRPr lang="en-US" sz="44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6A0B53-6032-4872-95C4-A8AB52C64838}"/>
              </a:ext>
            </a:extLst>
          </p:cNvPr>
          <p:cNvSpPr txBox="1"/>
          <p:nvPr/>
        </p:nvSpPr>
        <p:spPr>
          <a:xfrm>
            <a:off x="476250" y="1600200"/>
            <a:ext cx="69723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/>
              <a:t>ترفع</a:t>
            </a:r>
            <a:r>
              <a:rPr lang="ar-SA" sz="3200" dirty="0">
                <a:solidFill>
                  <a:schemeClr val="accent2"/>
                </a:solidFill>
              </a:rPr>
              <a:t> المحاضرات الأسبوعية </a:t>
            </a:r>
            <a:r>
              <a:rPr lang="ar-SA" sz="3200" dirty="0"/>
              <a:t>على المنصة التعليمية </a:t>
            </a:r>
            <a:r>
              <a:rPr lang="en-US" sz="3200" dirty="0"/>
              <a:t>Moodle </a:t>
            </a:r>
            <a:r>
              <a:rPr lang="ar-SA" sz="3200" dirty="0"/>
              <a:t> يوم </a:t>
            </a:r>
            <a:r>
              <a:rPr lang="ar-SA" sz="3200" dirty="0">
                <a:solidFill>
                  <a:schemeClr val="accent1"/>
                </a:solidFill>
              </a:rPr>
              <a:t>السبت</a:t>
            </a:r>
            <a:r>
              <a:rPr lang="ar-SA" sz="3200" dirty="0"/>
              <a:t> من كل أسبوع في تمام الساعة 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12:00 ظهرا </a:t>
            </a:r>
            <a:r>
              <a:rPr lang="ar-SA" sz="3200" dirty="0"/>
              <a:t>بتوقيت الرياض.</a:t>
            </a: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chemeClr val="accent2"/>
                </a:solidFill>
              </a:rPr>
              <a:t>حلقات النقاش </a:t>
            </a:r>
            <a:r>
              <a:rPr lang="ar-SA" sz="3200" dirty="0"/>
              <a:t>وهي حلقات أسبوعية اختيارية للطالب وغرضها مناقشة ما تم طرحه خلال المحاضرة المسجلة لكل أسبوع ستكون بإذن الله كل يوم 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اثنين من الساعة 5-6 مساء </a:t>
            </a:r>
            <a:r>
              <a:rPr lang="ar-SA" sz="3200" dirty="0"/>
              <a:t>على رابط زوم والذي سوف يتم الإعلان عنه على المنصة التعليمية </a:t>
            </a:r>
            <a:r>
              <a:rPr lang="en-US" sz="3200" dirty="0"/>
              <a:t>Moodle</a:t>
            </a:r>
          </a:p>
        </p:txBody>
      </p:sp>
    </p:spTree>
    <p:extLst>
      <p:ext uri="{BB962C8B-B14F-4D97-AF65-F5344CB8AC3E}">
        <p14:creationId xmlns:p14="http://schemas.microsoft.com/office/powerpoint/2010/main" val="37500130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No image&#10;&#10;Description automatically generated">
            <a:extLst>
              <a:ext uri="{FF2B5EF4-FFF2-40B4-BE49-F238E27FC236}">
                <a16:creationId xmlns:a16="http://schemas.microsoft.com/office/drawing/2014/main" id="{C7309A65-6401-4FE1-BF03-73CAEA602B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0"/>
            <a:ext cx="44958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7924800" y="2474893"/>
            <a:ext cx="379095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PRACTICAL INFORMATION</a:t>
            </a:r>
            <a:endParaRPr lang="en-US" sz="440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565E61C-15E5-4704-8E63-2235FEA35C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50" y="337195"/>
            <a:ext cx="6459971" cy="6183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5403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No image&#10;&#10;Description automatically generated">
            <a:extLst>
              <a:ext uri="{FF2B5EF4-FFF2-40B4-BE49-F238E27FC236}">
                <a16:creationId xmlns:a16="http://schemas.microsoft.com/office/drawing/2014/main" id="{91361C9D-CA30-4756-800B-F553CFB0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69068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Reference books: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3B5EE7A-7FE5-4700-B9C2-55D3581296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6914" y="1873250"/>
            <a:ext cx="3648075" cy="46958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180918C-0AC7-48F0-AB34-469E359956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7012" y="1709737"/>
            <a:ext cx="3786188" cy="49573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2D1B84-2F19-41B3-BA28-940CE4BD81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93875" y="430763"/>
            <a:ext cx="1176950" cy="107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16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No image&#10;&#10;Description automatically generated">
            <a:extLst>
              <a:ext uri="{FF2B5EF4-FFF2-40B4-BE49-F238E27FC236}">
                <a16:creationId xmlns:a16="http://schemas.microsoft.com/office/drawing/2014/main" id="{91361C9D-CA30-4756-800B-F553CFB0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69068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Assessment Grades: 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D7097885-056F-470C-BAC6-6221C4574B9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97352437"/>
              </p:ext>
            </p:extLst>
          </p:nvPr>
        </p:nvGraphicFramePr>
        <p:xfrm>
          <a:off x="1860550" y="1873250"/>
          <a:ext cx="8128000" cy="48021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7A35B1A3-78DB-4996-A825-84726FD43B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10225" y="411713"/>
            <a:ext cx="1176950" cy="107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82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No image&#10;&#10;Description automatically generated">
            <a:extLst>
              <a:ext uri="{FF2B5EF4-FFF2-40B4-BE49-F238E27FC236}">
                <a16:creationId xmlns:a16="http://schemas.microsoft.com/office/drawing/2014/main" id="{91361C9D-CA30-4756-800B-F553CFB0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69068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Quizzes Information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35B1A3-78DB-4996-A825-84726FD43B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0225" y="411713"/>
            <a:ext cx="1176950" cy="10773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FC2F68-D570-4C23-8F38-C132DB62FB00}"/>
              </a:ext>
            </a:extLst>
          </p:cNvPr>
          <p:cNvSpPr txBox="1"/>
          <p:nvPr/>
        </p:nvSpPr>
        <p:spPr>
          <a:xfrm>
            <a:off x="457200" y="2057400"/>
            <a:ext cx="680085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Quizzes Availability</a:t>
            </a:r>
            <a:r>
              <a:rPr lang="en-US" sz="2800" dirty="0"/>
              <a:t>: Quizzes will be available on your Moodle session every </a:t>
            </a:r>
            <a:r>
              <a:rPr lang="en-US" sz="2800" dirty="0">
                <a:solidFill>
                  <a:schemeClr val="accent2"/>
                </a:solidFill>
              </a:rPr>
              <a:t>Sunday at 10:00 pm sharp</a:t>
            </a:r>
            <a:r>
              <a:rPr lang="en-US" sz="2800" dirty="0"/>
              <a:t>. They will remain available for a week and will be closed on the next </a:t>
            </a:r>
            <a:r>
              <a:rPr lang="en-US" sz="2800" dirty="0">
                <a:solidFill>
                  <a:schemeClr val="accent2"/>
                </a:solidFill>
              </a:rPr>
              <a:t>Sunday at 9:00 pm</a:t>
            </a:r>
            <a:r>
              <a:rPr lang="en-US" sz="2800" dirty="0"/>
              <a:t>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Each Quiz counts for </a:t>
            </a:r>
            <a:r>
              <a:rPr lang="en-US" sz="2800" dirty="0">
                <a:solidFill>
                  <a:schemeClr val="accent2"/>
                </a:solidFill>
              </a:rPr>
              <a:t>4 grades</a:t>
            </a:r>
            <a:r>
              <a:rPr lang="en-US" sz="28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Quizzes will be open for </a:t>
            </a:r>
            <a:r>
              <a:rPr lang="en-US" sz="2800" dirty="0">
                <a:solidFill>
                  <a:schemeClr val="accent2"/>
                </a:solidFill>
              </a:rPr>
              <a:t>12 minutes.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16515A-A342-443A-BF40-F2517F8D8C4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258050" y="2057400"/>
            <a:ext cx="4548060" cy="411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140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No image&#10;&#10;Description automatically generated">
            <a:extLst>
              <a:ext uri="{FF2B5EF4-FFF2-40B4-BE49-F238E27FC236}">
                <a16:creationId xmlns:a16="http://schemas.microsoft.com/office/drawing/2014/main" id="{91361C9D-CA30-4756-800B-F553CFB0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69068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pPr algn="r" rtl="1"/>
            <a:r>
              <a:rPr lang="ar-SA" sz="6000" b="1" dirty="0">
                <a:solidFill>
                  <a:schemeClr val="bg1"/>
                </a:solidFill>
              </a:rPr>
              <a:t>الاختبارات القصيرة</a:t>
            </a:r>
            <a:endParaRPr lang="en-US" sz="6000" b="1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35B1A3-78DB-4996-A825-84726FD43B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75" y="291601"/>
            <a:ext cx="1176950" cy="10773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FC2F68-D570-4C23-8F38-C132DB62FB00}"/>
              </a:ext>
            </a:extLst>
          </p:cNvPr>
          <p:cNvSpPr txBox="1"/>
          <p:nvPr/>
        </p:nvSpPr>
        <p:spPr>
          <a:xfrm>
            <a:off x="4910267" y="2057400"/>
            <a:ext cx="680085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/>
              <a:t>يكون </a:t>
            </a:r>
            <a:r>
              <a:rPr lang="ar-SA" sz="3200" dirty="0" err="1"/>
              <a:t>الكويز</a:t>
            </a:r>
            <a:r>
              <a:rPr lang="ar-SA" sz="3200" dirty="0"/>
              <a:t> متاح على منصة </a:t>
            </a:r>
            <a:r>
              <a:rPr lang="ar-SA" sz="3200" dirty="0" err="1"/>
              <a:t>المودل</a:t>
            </a:r>
            <a:r>
              <a:rPr lang="ar-SA" sz="3200" dirty="0"/>
              <a:t> </a:t>
            </a:r>
            <a:r>
              <a:rPr lang="ar-SA" sz="3200" dirty="0">
                <a:solidFill>
                  <a:schemeClr val="accent2"/>
                </a:solidFill>
              </a:rPr>
              <a:t>كل يوم سبت من</a:t>
            </a:r>
            <a:r>
              <a:rPr lang="ar-SA" sz="3200" dirty="0"/>
              <a:t> </a:t>
            </a:r>
            <a:r>
              <a:rPr lang="ar-SA" sz="3200" dirty="0">
                <a:solidFill>
                  <a:schemeClr val="accent2"/>
                </a:solidFill>
              </a:rPr>
              <a:t>الساعة العاشرة ليلا </a:t>
            </a:r>
            <a:r>
              <a:rPr lang="ar-SA" sz="3200" dirty="0"/>
              <a:t>ويترك لمدة أسبوع ويقفل على </a:t>
            </a:r>
            <a:r>
              <a:rPr lang="ar-SA" sz="3200" dirty="0">
                <a:solidFill>
                  <a:schemeClr val="accent2"/>
                </a:solidFill>
              </a:rPr>
              <a:t>الساعة التاسعة ليلا </a:t>
            </a:r>
            <a:r>
              <a:rPr lang="ar-SA" sz="3200" dirty="0"/>
              <a:t>من السبت الذي يليه.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 err="1"/>
              <a:t>الكويز</a:t>
            </a:r>
            <a:r>
              <a:rPr lang="ar-SA" sz="3200" dirty="0"/>
              <a:t> من </a:t>
            </a:r>
            <a:r>
              <a:rPr lang="ar-SA" sz="3200" dirty="0">
                <a:solidFill>
                  <a:schemeClr val="accent2"/>
                </a:solidFill>
              </a:rPr>
              <a:t>4 درجات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/>
              <a:t>فترة السماحية </a:t>
            </a:r>
            <a:r>
              <a:rPr lang="ar-SA" sz="3200" dirty="0" err="1"/>
              <a:t>للكويز</a:t>
            </a:r>
            <a:r>
              <a:rPr lang="ar-SA" sz="3200" dirty="0"/>
              <a:t> </a:t>
            </a:r>
            <a:r>
              <a:rPr lang="ar-SA" sz="3200" dirty="0">
                <a:solidFill>
                  <a:schemeClr val="accent2"/>
                </a:solidFill>
              </a:rPr>
              <a:t>12 دقيقة</a:t>
            </a:r>
            <a:r>
              <a:rPr lang="ar-SA" sz="3200" dirty="0"/>
              <a:t>. 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16515A-A342-443A-BF40-F2517F8D8C44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857" y="1909548"/>
            <a:ext cx="4548060" cy="411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653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No image&#10;&#10;Description automatically generated">
            <a:extLst>
              <a:ext uri="{FF2B5EF4-FFF2-40B4-BE49-F238E27FC236}">
                <a16:creationId xmlns:a16="http://schemas.microsoft.com/office/drawing/2014/main" id="{91361C9D-CA30-4756-800B-F553CFB0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69068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bg1"/>
                </a:solidFill>
              </a:rPr>
              <a:t>Assignment Information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35B1A3-78DB-4996-A825-84726FD43B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0225" y="411713"/>
            <a:ext cx="1176950" cy="10773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FC2F68-D570-4C23-8F38-C132DB62FB00}"/>
              </a:ext>
            </a:extLst>
          </p:cNvPr>
          <p:cNvSpPr txBox="1"/>
          <p:nvPr/>
        </p:nvSpPr>
        <p:spPr>
          <a:xfrm>
            <a:off x="457200" y="2057400"/>
            <a:ext cx="744855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There will be </a:t>
            </a: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</a:rPr>
              <a:t>2 assignments </a:t>
            </a:r>
            <a:r>
              <a:rPr lang="en-US" sz="3200" b="1" dirty="0"/>
              <a:t>each one counts for </a:t>
            </a: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</a:rPr>
              <a:t>5 grades</a:t>
            </a:r>
            <a:r>
              <a:rPr lang="en-US" sz="3200" b="1" dirty="0"/>
              <a:t>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The first assignment will be available on week 3 and will be due on week 5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/>
              <a:t>The second assignment will be available on week 9 and will be due on week </a:t>
            </a:r>
            <a:r>
              <a:rPr lang="en-US" sz="3200" dirty="0"/>
              <a:t> 11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252887-074F-44F2-999A-FBD38C9B3A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0509">
            <a:off x="7773727" y="3318575"/>
            <a:ext cx="4360717" cy="1509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7837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No image&#10;&#10;Description automatically generated">
            <a:extLst>
              <a:ext uri="{FF2B5EF4-FFF2-40B4-BE49-F238E27FC236}">
                <a16:creationId xmlns:a16="http://schemas.microsoft.com/office/drawing/2014/main" id="{91361C9D-CA30-4756-800B-F553CFB0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690688"/>
          </a:xfr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pPr algn="r" rtl="1"/>
            <a:r>
              <a:rPr lang="ar-SA" sz="6000" b="1" dirty="0">
                <a:solidFill>
                  <a:schemeClr val="bg1"/>
                </a:solidFill>
              </a:rPr>
              <a:t>الواجبات </a:t>
            </a:r>
            <a:endParaRPr lang="en-US" sz="6000" b="1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35B1A3-78DB-4996-A825-84726FD43B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325" y="234080"/>
            <a:ext cx="1176950" cy="10773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FC2F68-D570-4C23-8F38-C132DB62FB00}"/>
              </a:ext>
            </a:extLst>
          </p:cNvPr>
          <p:cNvSpPr txBox="1"/>
          <p:nvPr/>
        </p:nvSpPr>
        <p:spPr>
          <a:xfrm>
            <a:off x="4456780" y="2204269"/>
            <a:ext cx="744855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3200" b="1" dirty="0"/>
              <a:t>هناك واجبين كل واحد منهما من 5 درجات</a:t>
            </a:r>
            <a:endParaRPr lang="en-US" sz="3200" b="1" dirty="0"/>
          </a:p>
          <a:p>
            <a:pPr marL="457200" indent="-457200" algn="r" rtl="1">
              <a:buFont typeface="Arial" panose="020B0604020202020204" pitchFamily="34" charset="0"/>
              <a:buChar char="•"/>
            </a:pPr>
            <a:endParaRPr lang="en-US" sz="3200" b="1" dirty="0"/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3200" b="1" dirty="0"/>
              <a:t>الواجب الأول سوف يكون متاح في الأسبوع الثالث ويسلم بموعد أقصاه نهاية الأسبوع الخامس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endParaRPr lang="ar-SA" sz="3200" b="1" dirty="0"/>
          </a:p>
          <a:p>
            <a:pPr marL="457200" indent="-457200" algn="r" rtl="1">
              <a:buFont typeface="Arial" panose="020B0604020202020204" pitchFamily="34" charset="0"/>
              <a:buChar char="•"/>
            </a:pPr>
            <a:r>
              <a:rPr lang="ar-SA" sz="3200" b="1" dirty="0"/>
              <a:t>الواجب الثاني سوف يكون متاح في الأسبوع التاسع ويسلم بموعد أقصاه نهاية الأسبوع الحادي عشر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endParaRPr lang="en-US" sz="3200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252887-074F-44F2-999A-FBD38C9B3A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00509">
            <a:off x="38505" y="3318575"/>
            <a:ext cx="4360717" cy="1509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4713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No image&#10;&#10;Description automatically generated">
            <a:extLst>
              <a:ext uri="{FF2B5EF4-FFF2-40B4-BE49-F238E27FC236}">
                <a16:creationId xmlns:a16="http://schemas.microsoft.com/office/drawing/2014/main" id="{91361C9D-CA30-4756-800B-F553CFB0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690688"/>
          </a:xfr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DEA8E029-D70D-45D8-84ED-E9856DD12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CEBCB9C-ED7E-417E-99B1-DB7A2E655D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900" y="0"/>
            <a:ext cx="7035614" cy="6875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837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No image&#10;&#10;Description automatically generated">
            <a:extLst>
              <a:ext uri="{FF2B5EF4-FFF2-40B4-BE49-F238E27FC236}">
                <a16:creationId xmlns:a16="http://schemas.microsoft.com/office/drawing/2014/main" id="{91361C9D-CA30-4756-800B-F553CFB0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05" r="9089" b="1347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EA8E029-D70D-45D8-84ED-E9856DD12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771988"/>
            <a:ext cx="4836970" cy="35545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 dirty="0"/>
              <a:t>What Do you know about Marketing?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355FF0B-A425-4191-9938-4CA1F21860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798" y="233307"/>
            <a:ext cx="1176950" cy="1077362"/>
          </a:xfrm>
          <a:prstGeom prst="rect">
            <a:avLst/>
          </a:prstGeom>
        </p:spPr>
      </p:pic>
      <p:pic>
        <p:nvPicPr>
          <p:cNvPr id="1026" name="Picture 2" descr="9 Elements of an Effective Marketing Plan - Ally Marketing">
            <a:extLst>
              <a:ext uri="{FF2B5EF4-FFF2-40B4-BE49-F238E27FC236}">
                <a16:creationId xmlns:a16="http://schemas.microsoft.com/office/drawing/2014/main" id="{278DE762-7FB5-4DC7-8956-8A0C63258D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156" y="1303034"/>
            <a:ext cx="5993270" cy="42519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67742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No image&#10;&#10;Description automatically generated">
            <a:extLst>
              <a:ext uri="{FF2B5EF4-FFF2-40B4-BE49-F238E27FC236}">
                <a16:creationId xmlns:a16="http://schemas.microsoft.com/office/drawing/2014/main" id="{91361C9D-CA30-4756-800B-F553CFB0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05" r="9089" b="1347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44" name="Rectangle 35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EA8E029-D70D-45D8-84ED-E9856DD12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b="1"/>
              <a:t>What are you expecting from this course? </a:t>
            </a:r>
          </a:p>
        </p:txBody>
      </p:sp>
      <p:sp>
        <p:nvSpPr>
          <p:cNvPr id="45" name="Rectangle 37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Rectangle 39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7B5D9DD-19B9-482D-8217-87F7C882E9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798" y="233307"/>
            <a:ext cx="1176950" cy="107736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87B0336-CAF0-4513-BF89-9ADC7EAE2C4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3606"/>
          <a:stretch/>
        </p:blipFill>
        <p:spPr>
          <a:xfrm>
            <a:off x="6081682" y="1501169"/>
            <a:ext cx="5509191" cy="4243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178438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No image&#10;&#10;Description automatically generated">
            <a:extLst>
              <a:ext uri="{FF2B5EF4-FFF2-40B4-BE49-F238E27FC236}">
                <a16:creationId xmlns:a16="http://schemas.microsoft.com/office/drawing/2014/main" id="{91361C9D-CA30-4756-800B-F553CFB04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05" r="9089" b="1347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44" name="Rectangle 35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Rectangle 37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Rectangle 39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8ED8CC-53B9-4840-9D49-F79BB2E8FF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2852" y="2921227"/>
            <a:ext cx="5683479" cy="378437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09EA756-F755-4C3E-90F8-EB7667B3D0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856" y="282420"/>
            <a:ext cx="5656122" cy="37809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42A58DF-2B19-436F-9F11-750F20924534}"/>
              </a:ext>
            </a:extLst>
          </p:cNvPr>
          <p:cNvSpPr txBox="1"/>
          <p:nvPr/>
        </p:nvSpPr>
        <p:spPr>
          <a:xfrm>
            <a:off x="6800850" y="826171"/>
            <a:ext cx="487673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6600" dirty="0"/>
              <a:t>بالتوفيق للجميع! </a:t>
            </a:r>
            <a:endParaRPr lang="en-US" sz="6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6EC9E64-D258-4E31-8362-478F2A6DA964}"/>
              </a:ext>
            </a:extLst>
          </p:cNvPr>
          <p:cNvSpPr txBox="1"/>
          <p:nvPr/>
        </p:nvSpPr>
        <p:spPr>
          <a:xfrm>
            <a:off x="414426" y="5048747"/>
            <a:ext cx="487673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/>
              <a:t>All the best!</a:t>
            </a:r>
            <a:r>
              <a:rPr lang="ar-SA" sz="6600" dirty="0"/>
              <a:t> 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426008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368</Words>
  <Application>Microsoft Office PowerPoint</Application>
  <PresentationFormat>Widescreen</PresentationFormat>
  <Paragraphs>49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Reference books: </vt:lpstr>
      <vt:lpstr>Assessment Grades: </vt:lpstr>
      <vt:lpstr>Quizzes Information</vt:lpstr>
      <vt:lpstr>الاختبارات القصيرة</vt:lpstr>
      <vt:lpstr>Assignment Information</vt:lpstr>
      <vt:lpstr>الواجبات </vt:lpstr>
      <vt:lpstr>PowerPoint Presentation</vt:lpstr>
      <vt:lpstr>What Do you know about Marketing? </vt:lpstr>
      <vt:lpstr>What are you expecting from this course?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Thana Azizi</dc:creator>
  <cp:lastModifiedBy>Thana Azizi</cp:lastModifiedBy>
  <cp:revision>10</cp:revision>
  <dcterms:created xsi:type="dcterms:W3CDTF">2022-01-28T11:56:26Z</dcterms:created>
  <dcterms:modified xsi:type="dcterms:W3CDTF">2022-01-28T13:27:35Z</dcterms:modified>
</cp:coreProperties>
</file>