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1"/>
  </p:notesMasterIdLst>
  <p:sldIdLst>
    <p:sldId id="543" r:id="rId5"/>
    <p:sldId id="549" r:id="rId6"/>
    <p:sldId id="550" r:id="rId7"/>
    <p:sldId id="547" r:id="rId8"/>
    <p:sldId id="559" r:id="rId9"/>
    <p:sldId id="562" r:id="rId10"/>
    <p:sldId id="563" r:id="rId11"/>
    <p:sldId id="564" r:id="rId12"/>
    <p:sldId id="561" r:id="rId13"/>
    <p:sldId id="565" r:id="rId14"/>
    <p:sldId id="566" r:id="rId15"/>
    <p:sldId id="567" r:id="rId16"/>
    <p:sldId id="568" r:id="rId17"/>
    <p:sldId id="569" r:id="rId18"/>
    <p:sldId id="570" r:id="rId19"/>
    <p:sldId id="571" r:id="rId20"/>
    <p:sldId id="572" r:id="rId21"/>
    <p:sldId id="573" r:id="rId22"/>
    <p:sldId id="574" r:id="rId23"/>
    <p:sldId id="575" r:id="rId24"/>
    <p:sldId id="576" r:id="rId25"/>
    <p:sldId id="577" r:id="rId26"/>
    <p:sldId id="578" r:id="rId27"/>
    <p:sldId id="579" r:id="rId28"/>
    <p:sldId id="580" r:id="rId29"/>
    <p:sldId id="581" r:id="rId30"/>
    <p:sldId id="582" r:id="rId31"/>
    <p:sldId id="583" r:id="rId32"/>
    <p:sldId id="584" r:id="rId33"/>
    <p:sldId id="585" r:id="rId34"/>
    <p:sldId id="586" r:id="rId35"/>
    <p:sldId id="587" r:id="rId36"/>
    <p:sldId id="588" r:id="rId37"/>
    <p:sldId id="589" r:id="rId38"/>
    <p:sldId id="590" r:id="rId39"/>
    <p:sldId id="591" r:id="rId40"/>
    <p:sldId id="592" r:id="rId41"/>
    <p:sldId id="593" r:id="rId42"/>
    <p:sldId id="594" r:id="rId43"/>
    <p:sldId id="595" r:id="rId44"/>
    <p:sldId id="596" r:id="rId45"/>
    <p:sldId id="597" r:id="rId46"/>
    <p:sldId id="598" r:id="rId47"/>
    <p:sldId id="599" r:id="rId48"/>
    <p:sldId id="600" r:id="rId49"/>
    <p:sldId id="601" r:id="rId50"/>
    <p:sldId id="602" r:id="rId51"/>
    <p:sldId id="603" r:id="rId52"/>
    <p:sldId id="604" r:id="rId53"/>
    <p:sldId id="605" r:id="rId54"/>
    <p:sldId id="606" r:id="rId55"/>
    <p:sldId id="607" r:id="rId56"/>
    <p:sldId id="608" r:id="rId57"/>
    <p:sldId id="609" r:id="rId58"/>
    <p:sldId id="610" r:id="rId59"/>
    <p:sldId id="349"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3"/>
            <p14:sldId id="549"/>
            <p14:sldId id="550"/>
            <p14:sldId id="547"/>
            <p14:sldId id="559"/>
            <p14:sldId id="562"/>
            <p14:sldId id="563"/>
            <p14:sldId id="564"/>
            <p14:sldId id="561"/>
            <p14:sldId id="565"/>
            <p14:sldId id="566"/>
            <p14:sldId id="567"/>
            <p14:sldId id="568"/>
            <p14:sldId id="569"/>
            <p14:sldId id="570"/>
            <p14:sldId id="571"/>
            <p14:sldId id="572"/>
            <p14:sldId id="573"/>
            <p14:sldId id="574"/>
            <p14:sldId id="575"/>
            <p14:sldId id="576"/>
            <p14:sldId id="577"/>
            <p14:sldId id="578"/>
            <p14:sldId id="579"/>
            <p14:sldId id="580"/>
            <p14:sldId id="581"/>
            <p14:sldId id="582"/>
            <p14:sldId id="583"/>
            <p14:sldId id="584"/>
            <p14:sldId id="585"/>
            <p14:sldId id="586"/>
            <p14:sldId id="587"/>
            <p14:sldId id="588"/>
            <p14:sldId id="589"/>
            <p14:sldId id="590"/>
            <p14:sldId id="591"/>
            <p14:sldId id="592"/>
            <p14:sldId id="593"/>
            <p14:sldId id="594"/>
            <p14:sldId id="595"/>
            <p14:sldId id="596"/>
            <p14:sldId id="597"/>
            <p14:sldId id="598"/>
            <p14:sldId id="599"/>
            <p14:sldId id="600"/>
            <p14:sldId id="601"/>
            <p14:sldId id="602"/>
            <p14:sldId id="603"/>
            <p14:sldId id="604"/>
            <p14:sldId id="605"/>
            <p14:sldId id="606"/>
            <p14:sldId id="607"/>
            <p14:sldId id="608"/>
            <p14:sldId id="609"/>
            <p14:sldId id="61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FFFFFF"/>
    <a:srgbClr val="000000"/>
    <a:srgbClr val="669BBC"/>
    <a:srgbClr val="2D3956"/>
    <a:srgbClr val="8E5A6D"/>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4" d="100"/>
          <a:sy n="64" d="100"/>
        </p:scale>
        <p:origin x="954" y="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notesMaster" Target="notesMasters/notesMaster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0F7F36-B18A-4893-80CB-C5DA1C692E45}"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DA675FDC-F7D7-4A51-9C47-FD9CCCAB512F}">
      <dgm:prSet custT="1"/>
      <dgm:spPr/>
      <dgm:t>
        <a:bodyPr anchor="ctr"/>
        <a:lstStyle/>
        <a:p>
          <a:pPr algn="l"/>
          <a:r>
            <a:rPr lang="en-US" altLang="ar-JO" sz="1800" dirty="0"/>
            <a:t>Describe the process of conducting an idea assessment.</a:t>
          </a:r>
        </a:p>
        <a:p>
          <a:pPr algn="justLow" rtl="1"/>
          <a:r>
            <a:rPr lang="ar-EG" altLang="ar-JO" sz="1800" dirty="0"/>
            <a:t>وصف عملية إجراء تقييم الفكرة.</a:t>
          </a:r>
          <a:endParaRPr lang="en-US" altLang="ar-JO" sz="1800" dirty="0"/>
        </a:p>
      </dgm:t>
    </dgm:pt>
    <dgm:pt modelId="{78389A05-8CBE-4576-BFD1-4E13989DAB82}" type="parTrans" cxnId="{07911A54-F251-4A7A-826A-266808DCDE4A}">
      <dgm:prSet/>
      <dgm:spPr/>
      <dgm:t>
        <a:bodyPr/>
        <a:lstStyle/>
        <a:p>
          <a:endParaRPr lang="en-US"/>
        </a:p>
      </dgm:t>
    </dgm:pt>
    <dgm:pt modelId="{65CB1FED-A658-401D-8B8F-8AA7F15E30D1}" type="sibTrans" cxnId="{07911A54-F251-4A7A-826A-266808DCDE4A}">
      <dgm:prSet phldrT="1" phldr="0"/>
      <dgm:spPr/>
      <dgm:t>
        <a:bodyPr/>
        <a:lstStyle/>
        <a:p>
          <a:r>
            <a:rPr lang="en-US"/>
            <a:t>1</a:t>
          </a:r>
          <a:endParaRPr lang="en-US" dirty="0"/>
        </a:p>
      </dgm:t>
    </dgm:pt>
    <dgm:pt modelId="{03D8464B-EE91-45D1-8108-CFD221802C51}">
      <dgm:prSet custT="1"/>
      <dgm:spPr/>
      <dgm:t>
        <a:bodyPr/>
        <a:lstStyle/>
        <a:p>
          <a:pPr algn="l"/>
          <a:r>
            <a:rPr lang="en-US" altLang="ar-JO" sz="1800" dirty="0"/>
            <a:t>Explain the elements of a feasibility analysis.</a:t>
          </a:r>
        </a:p>
        <a:p>
          <a:pPr algn="justLow" rtl="1"/>
          <a:r>
            <a:rPr lang="ar-EG" altLang="ar-JO" sz="1800" dirty="0"/>
            <a:t>شرح عناصر تحليل الجدوى.</a:t>
          </a:r>
          <a:endParaRPr lang="en-US" altLang="ar-JO" sz="1800" dirty="0"/>
        </a:p>
      </dgm:t>
    </dgm:pt>
    <dgm:pt modelId="{DF84FA57-6BBC-47BC-B60F-AC942C4F1C1F}" type="parTrans" cxnId="{DDFC34AC-E9BF-41D0-A0A2-2F4FF525D54E}">
      <dgm:prSet/>
      <dgm:spPr/>
      <dgm:t>
        <a:bodyPr/>
        <a:lstStyle/>
        <a:p>
          <a:endParaRPr lang="en-US"/>
        </a:p>
      </dgm:t>
    </dgm:pt>
    <dgm:pt modelId="{925DDE64-517E-4A88-9D48-66601E5EB3D1}" type="sibTrans" cxnId="{DDFC34AC-E9BF-41D0-A0A2-2F4FF525D54E}">
      <dgm:prSet phldrT="2" phldr="0"/>
      <dgm:spPr/>
      <dgm:t>
        <a:bodyPr/>
        <a:lstStyle/>
        <a:p>
          <a:r>
            <a:rPr lang="en-US"/>
            <a:t>2</a:t>
          </a:r>
          <a:endParaRPr lang="en-US" dirty="0"/>
        </a:p>
      </dgm:t>
    </dgm:pt>
    <dgm:pt modelId="{0670114E-E8AB-4C3D-A011-809086E41819}">
      <dgm:prSet custT="1"/>
      <dgm:spPr/>
      <dgm:t>
        <a:bodyPr anchor="ctr"/>
        <a:lstStyle/>
        <a:p>
          <a:pPr algn="l"/>
          <a:r>
            <a:rPr lang="en-US" altLang="ar-JO" sz="1800" dirty="0"/>
            <a:t>Describe the six forces in the macro environment of an industry.</a:t>
          </a:r>
        </a:p>
        <a:p>
          <a:pPr algn="justLow" rtl="1"/>
          <a:r>
            <a:rPr lang="ar-EG" altLang="ar-JO" sz="1800" dirty="0"/>
            <a:t>وصف القوى الست في البيئة الكلية للصناعة.</a:t>
          </a:r>
          <a:endParaRPr lang="en-US" altLang="ar-JO" sz="1800" dirty="0"/>
        </a:p>
      </dgm:t>
    </dgm:pt>
    <dgm:pt modelId="{68CD7A23-0F8E-461B-AD12-7BF514998284}" type="parTrans" cxnId="{450D2EBA-33E5-4D56-9DA4-3A3F6B625900}">
      <dgm:prSet/>
      <dgm:spPr/>
      <dgm:t>
        <a:bodyPr/>
        <a:lstStyle/>
        <a:p>
          <a:endParaRPr lang="en-US"/>
        </a:p>
      </dgm:t>
    </dgm:pt>
    <dgm:pt modelId="{21190FA2-DBA5-403B-A6E6-C79A0DFB7A89}" type="sibTrans" cxnId="{450D2EBA-33E5-4D56-9DA4-3A3F6B625900}">
      <dgm:prSet phldrT="3" phldr="0"/>
      <dgm:spPr/>
      <dgm:t>
        <a:bodyPr/>
        <a:lstStyle/>
        <a:p>
          <a:r>
            <a:rPr lang="en-US" dirty="0"/>
            <a:t>3</a:t>
          </a:r>
        </a:p>
      </dgm:t>
    </dgm:pt>
    <dgm:pt modelId="{0E07BDCE-9E5C-43E2-8127-F10E8A5AE5F6}">
      <dgm:prSet custT="1"/>
      <dgm:spPr/>
      <dgm:t>
        <a:bodyPr anchor="ctr"/>
        <a:lstStyle/>
        <a:p>
          <a:pPr algn="l"/>
          <a:r>
            <a:rPr lang="en-US" altLang="ar-JO" sz="1800" dirty="0"/>
            <a:t>Understand how Porter’s Five Forces Model assesses the competitive environment.</a:t>
          </a:r>
        </a:p>
        <a:p>
          <a:pPr algn="justLow" rtl="1"/>
          <a:r>
            <a:rPr lang="ar-EG" altLang="ar-JO" sz="1800" dirty="0"/>
            <a:t>فهم كيفية تقييم نموذج القوى الخمس لبورتر للبيئة التنافسية.</a:t>
          </a:r>
          <a:endParaRPr lang="en-US" altLang="ar-JO" sz="1800" dirty="0"/>
        </a:p>
      </dgm:t>
    </dgm:pt>
    <dgm:pt modelId="{9698D636-21CC-45E6-B9B1-322F3FB1D193}" type="parTrans" cxnId="{CC326BFB-B716-4326-9B58-8F6D1FFC4B92}">
      <dgm:prSet/>
      <dgm:spPr/>
      <dgm:t>
        <a:bodyPr/>
        <a:lstStyle/>
        <a:p>
          <a:endParaRPr lang="en-US"/>
        </a:p>
      </dgm:t>
    </dgm:pt>
    <dgm:pt modelId="{E54D286C-286C-4E12-B890-0DFFD0862FA4}" type="sibTrans" cxnId="{CC326BFB-B716-4326-9B58-8F6D1FFC4B92}">
      <dgm:prSet phldrT="4" phldr="0"/>
      <dgm:spPr/>
      <dgm:t>
        <a:bodyPr/>
        <a:lstStyle/>
        <a:p>
          <a:r>
            <a:rPr lang="en-US"/>
            <a:t>4</a:t>
          </a:r>
          <a:endParaRPr lang="en-US" dirty="0"/>
        </a:p>
      </dgm:t>
    </dgm:pt>
    <dgm:pt modelId="{165E1ADF-ECB7-D84D-B176-674A062F5620}" type="pres">
      <dgm:prSet presAssocID="{4D0F7F36-B18A-4893-80CB-C5DA1C692E45}" presName="Name0" presStyleCnt="0">
        <dgm:presLayoutVars>
          <dgm:animLvl val="lvl"/>
          <dgm:resizeHandles val="exact"/>
        </dgm:presLayoutVars>
      </dgm:prSet>
      <dgm:spPr/>
    </dgm:pt>
    <dgm:pt modelId="{03771D70-288C-7941-B468-7F78B6F6028C}" type="pres">
      <dgm:prSet presAssocID="{DA675FDC-F7D7-4A51-9C47-FD9CCCAB512F}" presName="compositeNode" presStyleCnt="0">
        <dgm:presLayoutVars>
          <dgm:bulletEnabled val="1"/>
        </dgm:presLayoutVars>
      </dgm:prSet>
      <dgm:spPr/>
    </dgm:pt>
    <dgm:pt modelId="{38DB463E-CDCA-9F42-874A-116356B9E14A}" type="pres">
      <dgm:prSet presAssocID="{DA675FDC-F7D7-4A51-9C47-FD9CCCAB512F}" presName="bgRect" presStyleLbl="bgAccFollowNode1" presStyleIdx="0" presStyleCnt="4"/>
      <dgm:spPr/>
    </dgm:pt>
    <dgm:pt modelId="{9375364D-3525-7A4A-AF47-DE85CB4751A5}" type="pres">
      <dgm:prSet presAssocID="{65CB1FED-A658-401D-8B8F-8AA7F15E30D1}" presName="sibTransNodeCircle" presStyleLbl="alignNode1" presStyleIdx="0" presStyleCnt="8" custLinFactNeighborY="-25320">
        <dgm:presLayoutVars>
          <dgm:chMax val="0"/>
          <dgm:bulletEnabled/>
        </dgm:presLayoutVars>
      </dgm:prSet>
      <dgm:spPr/>
    </dgm:pt>
    <dgm:pt modelId="{7A97EFE9-4922-9040-B03A-666DE024012F}" type="pres">
      <dgm:prSet presAssocID="{DA675FDC-F7D7-4A51-9C47-FD9CCCAB512F}" presName="bottomLine" presStyleLbl="alignNode1" presStyleIdx="1" presStyleCnt="8">
        <dgm:presLayoutVars/>
      </dgm:prSet>
      <dgm:spPr/>
    </dgm:pt>
    <dgm:pt modelId="{C68D3687-2372-554D-89E1-99B46DE8A4F2}" type="pres">
      <dgm:prSet presAssocID="{DA675FDC-F7D7-4A51-9C47-FD9CCCAB512F}" presName="nodeText" presStyleLbl="bgAccFollowNode1" presStyleIdx="0" presStyleCnt="4">
        <dgm:presLayoutVars>
          <dgm:bulletEnabled val="1"/>
        </dgm:presLayoutVars>
      </dgm:prSet>
      <dgm:spPr/>
    </dgm:pt>
    <dgm:pt modelId="{A4C924EA-CDB8-5D42-9515-A9B310554A9C}" type="pres">
      <dgm:prSet presAssocID="{65CB1FED-A658-401D-8B8F-8AA7F15E30D1}" presName="sibTrans" presStyleCnt="0"/>
      <dgm:spPr/>
    </dgm:pt>
    <dgm:pt modelId="{C669F9D0-5865-4EF7-99C1-220804EE40ED}" type="pres">
      <dgm:prSet presAssocID="{03D8464B-EE91-45D1-8108-CFD221802C51}" presName="compositeNode" presStyleCnt="0">
        <dgm:presLayoutVars>
          <dgm:bulletEnabled val="1"/>
        </dgm:presLayoutVars>
      </dgm:prSet>
      <dgm:spPr/>
    </dgm:pt>
    <dgm:pt modelId="{1806C5AD-0554-4F97-9596-13D3E706C7C9}" type="pres">
      <dgm:prSet presAssocID="{03D8464B-EE91-45D1-8108-CFD221802C51}" presName="bgRect" presStyleLbl="bgAccFollowNode1" presStyleIdx="1" presStyleCnt="4"/>
      <dgm:spPr/>
    </dgm:pt>
    <dgm:pt modelId="{A17B80D2-70C6-4C58-B975-BA449A9D21C4}" type="pres">
      <dgm:prSet presAssocID="{925DDE64-517E-4A88-9D48-66601E5EB3D1}" presName="sibTransNodeCircle" presStyleLbl="alignNode1" presStyleIdx="2" presStyleCnt="8" custLinFactNeighborY="-25320">
        <dgm:presLayoutVars>
          <dgm:chMax val="0"/>
          <dgm:bulletEnabled/>
        </dgm:presLayoutVars>
      </dgm:prSet>
      <dgm:spPr/>
    </dgm:pt>
    <dgm:pt modelId="{A1726D2C-2513-4117-AEEB-1F8269BC03FB}" type="pres">
      <dgm:prSet presAssocID="{03D8464B-EE91-45D1-8108-CFD221802C51}" presName="bottomLine" presStyleLbl="alignNode1" presStyleIdx="3" presStyleCnt="8">
        <dgm:presLayoutVars/>
      </dgm:prSet>
      <dgm:spPr/>
    </dgm:pt>
    <dgm:pt modelId="{94C6712B-17E7-418C-9C4B-F53AD0B1C2E2}" type="pres">
      <dgm:prSet presAssocID="{03D8464B-EE91-45D1-8108-CFD221802C51}" presName="nodeText" presStyleLbl="bgAccFollowNode1" presStyleIdx="1" presStyleCnt="4">
        <dgm:presLayoutVars>
          <dgm:bulletEnabled val="1"/>
        </dgm:presLayoutVars>
      </dgm:prSet>
      <dgm:spPr/>
    </dgm:pt>
    <dgm:pt modelId="{2AD9AAE2-1F9B-4C65-8700-E2F78C723385}" type="pres">
      <dgm:prSet presAssocID="{925DDE64-517E-4A88-9D48-66601E5EB3D1}" presName="sibTrans" presStyleCnt="0"/>
      <dgm:spPr/>
    </dgm:pt>
    <dgm:pt modelId="{CBEC1152-3F9B-4F5A-BEA2-58E80C2A8EEB}" type="pres">
      <dgm:prSet presAssocID="{0670114E-E8AB-4C3D-A011-809086E41819}" presName="compositeNode" presStyleCnt="0">
        <dgm:presLayoutVars>
          <dgm:bulletEnabled val="1"/>
        </dgm:presLayoutVars>
      </dgm:prSet>
      <dgm:spPr/>
    </dgm:pt>
    <dgm:pt modelId="{58B8D290-AE7A-4240-ABCB-9E13B496A298}" type="pres">
      <dgm:prSet presAssocID="{0670114E-E8AB-4C3D-A011-809086E41819}" presName="bgRect" presStyleLbl="bgAccFollowNode1" presStyleIdx="2" presStyleCnt="4"/>
      <dgm:spPr/>
    </dgm:pt>
    <dgm:pt modelId="{7D719B6E-74F0-41ED-842C-10C0BE328B6A}" type="pres">
      <dgm:prSet presAssocID="{21190FA2-DBA5-403B-A6E6-C79A0DFB7A89}" presName="sibTransNodeCircle" presStyleLbl="alignNode1" presStyleIdx="4" presStyleCnt="8" custLinFactNeighborY="-25320">
        <dgm:presLayoutVars>
          <dgm:chMax val="0"/>
          <dgm:bulletEnabled/>
        </dgm:presLayoutVars>
      </dgm:prSet>
      <dgm:spPr/>
    </dgm:pt>
    <dgm:pt modelId="{40E8C143-8476-48C7-A905-80A2A3CA7A17}" type="pres">
      <dgm:prSet presAssocID="{0670114E-E8AB-4C3D-A011-809086E41819}" presName="bottomLine" presStyleLbl="alignNode1" presStyleIdx="5" presStyleCnt="8">
        <dgm:presLayoutVars/>
      </dgm:prSet>
      <dgm:spPr/>
    </dgm:pt>
    <dgm:pt modelId="{6EFF267B-D107-4460-8690-A42A0C8FB49B}" type="pres">
      <dgm:prSet presAssocID="{0670114E-E8AB-4C3D-A011-809086E41819}" presName="nodeText" presStyleLbl="bgAccFollowNode1" presStyleIdx="2" presStyleCnt="4">
        <dgm:presLayoutVars>
          <dgm:bulletEnabled val="1"/>
        </dgm:presLayoutVars>
      </dgm:prSet>
      <dgm:spPr/>
    </dgm:pt>
    <dgm:pt modelId="{9512AB60-DB27-492F-95D2-2F542A20436F}" type="pres">
      <dgm:prSet presAssocID="{21190FA2-DBA5-403B-A6E6-C79A0DFB7A89}" presName="sibTrans" presStyleCnt="0"/>
      <dgm:spPr/>
    </dgm:pt>
    <dgm:pt modelId="{48FC8BF9-D3D0-484C-BBFB-D6FE79E9B1EC}" type="pres">
      <dgm:prSet presAssocID="{0E07BDCE-9E5C-43E2-8127-F10E8A5AE5F6}" presName="compositeNode" presStyleCnt="0">
        <dgm:presLayoutVars>
          <dgm:bulletEnabled val="1"/>
        </dgm:presLayoutVars>
      </dgm:prSet>
      <dgm:spPr/>
    </dgm:pt>
    <dgm:pt modelId="{81C3699B-946E-4DDF-ADDC-FDC990B1E384}" type="pres">
      <dgm:prSet presAssocID="{0E07BDCE-9E5C-43E2-8127-F10E8A5AE5F6}" presName="bgRect" presStyleLbl="bgAccFollowNode1" presStyleIdx="3" presStyleCnt="4"/>
      <dgm:spPr/>
    </dgm:pt>
    <dgm:pt modelId="{23B95B25-526D-4B25-9FEE-C2A5E7D72194}" type="pres">
      <dgm:prSet presAssocID="{E54D286C-286C-4E12-B890-0DFFD0862FA4}" presName="sibTransNodeCircle" presStyleLbl="alignNode1" presStyleIdx="6" presStyleCnt="8" custLinFactNeighborY="-25320">
        <dgm:presLayoutVars>
          <dgm:chMax val="0"/>
          <dgm:bulletEnabled/>
        </dgm:presLayoutVars>
      </dgm:prSet>
      <dgm:spPr/>
    </dgm:pt>
    <dgm:pt modelId="{3D5962F9-514A-4650-94AD-27E77DF7049A}" type="pres">
      <dgm:prSet presAssocID="{0E07BDCE-9E5C-43E2-8127-F10E8A5AE5F6}" presName="bottomLine" presStyleLbl="alignNode1" presStyleIdx="7" presStyleCnt="8">
        <dgm:presLayoutVars/>
      </dgm:prSet>
      <dgm:spPr/>
    </dgm:pt>
    <dgm:pt modelId="{0A8C96B3-FFE6-4FC5-AEF0-91C2D72FBEF6}" type="pres">
      <dgm:prSet presAssocID="{0E07BDCE-9E5C-43E2-8127-F10E8A5AE5F6}" presName="nodeText" presStyleLbl="bgAccFollowNode1" presStyleIdx="3" presStyleCnt="4">
        <dgm:presLayoutVars>
          <dgm:bulletEnabled val="1"/>
        </dgm:presLayoutVars>
      </dgm:prSet>
      <dgm:spPr/>
    </dgm:pt>
  </dgm:ptLst>
  <dgm:cxnLst>
    <dgm:cxn modelId="{BE20DB01-59F6-4AD5-A77C-447EDA940BA4}" type="presOf" srcId="{03D8464B-EE91-45D1-8108-CFD221802C51}" destId="{94C6712B-17E7-418C-9C4B-F53AD0B1C2E2}" srcOrd="1" destOrd="0" presId="urn:microsoft.com/office/officeart/2016/7/layout/BasicLinearProcessNumbered"/>
    <dgm:cxn modelId="{F10CC20E-A892-4CBA-B9A6-8D8D1A58B789}" type="presOf" srcId="{DA675FDC-F7D7-4A51-9C47-FD9CCCAB512F}" destId="{C68D3687-2372-554D-89E1-99B46DE8A4F2}" srcOrd="1" destOrd="0" presId="urn:microsoft.com/office/officeart/2016/7/layout/BasicLinearProcessNumbered"/>
    <dgm:cxn modelId="{1D570F4C-A408-4D4A-A8C5-516933AC474F}" type="presOf" srcId="{21190FA2-DBA5-403B-A6E6-C79A0DFB7A89}" destId="{7D719B6E-74F0-41ED-842C-10C0BE328B6A}" srcOrd="0" destOrd="0" presId="urn:microsoft.com/office/officeart/2016/7/layout/BasicLinearProcessNumbered"/>
    <dgm:cxn modelId="{00A7BA6D-89CA-4D48-8CE3-40105004892B}" type="presOf" srcId="{DA675FDC-F7D7-4A51-9C47-FD9CCCAB512F}" destId="{38DB463E-CDCA-9F42-874A-116356B9E14A}" srcOrd="0" destOrd="0" presId="urn:microsoft.com/office/officeart/2016/7/layout/BasicLinearProcessNumbered"/>
    <dgm:cxn modelId="{7353584E-5D6A-4A8C-A8E4-189DE9185EF7}" type="presOf" srcId="{0E07BDCE-9E5C-43E2-8127-F10E8A5AE5F6}" destId="{0A8C96B3-FFE6-4FC5-AEF0-91C2D72FBEF6}" srcOrd="1" destOrd="0" presId="urn:microsoft.com/office/officeart/2016/7/layout/BasicLinearProcessNumbered"/>
    <dgm:cxn modelId="{07911A54-F251-4A7A-826A-266808DCDE4A}" srcId="{4D0F7F36-B18A-4893-80CB-C5DA1C692E45}" destId="{DA675FDC-F7D7-4A51-9C47-FD9CCCAB512F}" srcOrd="0" destOrd="0" parTransId="{78389A05-8CBE-4576-BFD1-4E13989DAB82}" sibTransId="{65CB1FED-A658-401D-8B8F-8AA7F15E30D1}"/>
    <dgm:cxn modelId="{05449059-ABE5-4605-8045-22507E61A126}" type="presOf" srcId="{E54D286C-286C-4E12-B890-0DFFD0862FA4}" destId="{23B95B25-526D-4B25-9FEE-C2A5E7D72194}" srcOrd="0" destOrd="0" presId="urn:microsoft.com/office/officeart/2016/7/layout/BasicLinearProcessNumbered"/>
    <dgm:cxn modelId="{15C40799-EA64-49C7-8E4B-196BCF3F95DE}" type="presOf" srcId="{0670114E-E8AB-4C3D-A011-809086E41819}" destId="{58B8D290-AE7A-4240-ABCB-9E13B496A298}" srcOrd="0" destOrd="0" presId="urn:microsoft.com/office/officeart/2016/7/layout/BasicLinearProcessNumbered"/>
    <dgm:cxn modelId="{13CF4CA1-AFC3-4F9D-9518-DBC3268B3D00}" type="presOf" srcId="{925DDE64-517E-4A88-9D48-66601E5EB3D1}" destId="{A17B80D2-70C6-4C58-B975-BA449A9D21C4}" srcOrd="0" destOrd="0" presId="urn:microsoft.com/office/officeart/2016/7/layout/BasicLinearProcessNumbered"/>
    <dgm:cxn modelId="{8AE526AA-9B55-4645-8F93-329B3DD05CE9}" type="presOf" srcId="{03D8464B-EE91-45D1-8108-CFD221802C51}" destId="{1806C5AD-0554-4F97-9596-13D3E706C7C9}" srcOrd="0" destOrd="0" presId="urn:microsoft.com/office/officeart/2016/7/layout/BasicLinearProcessNumbered"/>
    <dgm:cxn modelId="{DDFC34AC-E9BF-41D0-A0A2-2F4FF525D54E}" srcId="{4D0F7F36-B18A-4893-80CB-C5DA1C692E45}" destId="{03D8464B-EE91-45D1-8108-CFD221802C51}" srcOrd="1" destOrd="0" parTransId="{DF84FA57-6BBC-47BC-B60F-AC942C4F1C1F}" sibTransId="{925DDE64-517E-4A88-9D48-66601E5EB3D1}"/>
    <dgm:cxn modelId="{377EE1B6-8D7E-4FD4-894C-F7EB7BED6CFE}" type="presOf" srcId="{0E07BDCE-9E5C-43E2-8127-F10E8A5AE5F6}" destId="{81C3699B-946E-4DDF-ADDC-FDC990B1E384}" srcOrd="0" destOrd="0" presId="urn:microsoft.com/office/officeart/2016/7/layout/BasicLinearProcessNumbered"/>
    <dgm:cxn modelId="{450D2EBA-33E5-4D56-9DA4-3A3F6B625900}" srcId="{4D0F7F36-B18A-4893-80CB-C5DA1C692E45}" destId="{0670114E-E8AB-4C3D-A011-809086E41819}" srcOrd="2" destOrd="0" parTransId="{68CD7A23-0F8E-461B-AD12-7BF514998284}" sibTransId="{21190FA2-DBA5-403B-A6E6-C79A0DFB7A89}"/>
    <dgm:cxn modelId="{65A2C9BC-DA6F-4CC0-B860-D5B422D4C6E3}" type="presOf" srcId="{65CB1FED-A658-401D-8B8F-8AA7F15E30D1}" destId="{9375364D-3525-7A4A-AF47-DE85CB4751A5}" srcOrd="0" destOrd="0" presId="urn:microsoft.com/office/officeart/2016/7/layout/BasicLinearProcessNumbered"/>
    <dgm:cxn modelId="{7C571CD0-6C44-456A-AD5B-180555FA741C}" type="presOf" srcId="{0670114E-E8AB-4C3D-A011-809086E41819}" destId="{6EFF267B-D107-4460-8690-A42A0C8FB49B}" srcOrd="1" destOrd="0" presId="urn:microsoft.com/office/officeart/2016/7/layout/BasicLinearProcessNumbered"/>
    <dgm:cxn modelId="{CC326BFB-B716-4326-9B58-8F6D1FFC4B92}" srcId="{4D0F7F36-B18A-4893-80CB-C5DA1C692E45}" destId="{0E07BDCE-9E5C-43E2-8127-F10E8A5AE5F6}" srcOrd="3" destOrd="0" parTransId="{9698D636-21CC-45E6-B9B1-322F3FB1D193}" sibTransId="{E54D286C-286C-4E12-B890-0DFFD0862FA4}"/>
    <dgm:cxn modelId="{EBF96FFC-9FB3-469A-9AD8-BBA049B4387B}" type="presOf" srcId="{4D0F7F36-B18A-4893-80CB-C5DA1C692E45}" destId="{165E1ADF-ECB7-D84D-B176-674A062F5620}" srcOrd="0" destOrd="0" presId="urn:microsoft.com/office/officeart/2016/7/layout/BasicLinearProcessNumbered"/>
    <dgm:cxn modelId="{6E9D3C62-81A6-43D4-8ECA-71CE05E5C8DD}" type="presParOf" srcId="{165E1ADF-ECB7-D84D-B176-674A062F5620}" destId="{03771D70-288C-7941-B468-7F78B6F6028C}" srcOrd="0" destOrd="0" presId="urn:microsoft.com/office/officeart/2016/7/layout/BasicLinearProcessNumbered"/>
    <dgm:cxn modelId="{25B60303-B512-43D8-A348-96FDD253C44B}" type="presParOf" srcId="{03771D70-288C-7941-B468-7F78B6F6028C}" destId="{38DB463E-CDCA-9F42-874A-116356B9E14A}" srcOrd="0" destOrd="0" presId="urn:microsoft.com/office/officeart/2016/7/layout/BasicLinearProcessNumbered"/>
    <dgm:cxn modelId="{0D66FAE3-67AB-4590-BF1F-55EA54E363C6}" type="presParOf" srcId="{03771D70-288C-7941-B468-7F78B6F6028C}" destId="{9375364D-3525-7A4A-AF47-DE85CB4751A5}" srcOrd="1" destOrd="0" presId="urn:microsoft.com/office/officeart/2016/7/layout/BasicLinearProcessNumbered"/>
    <dgm:cxn modelId="{F6DC1889-D262-453F-8A8F-B95E4130A437}" type="presParOf" srcId="{03771D70-288C-7941-B468-7F78B6F6028C}" destId="{7A97EFE9-4922-9040-B03A-666DE024012F}" srcOrd="2" destOrd="0" presId="urn:microsoft.com/office/officeart/2016/7/layout/BasicLinearProcessNumbered"/>
    <dgm:cxn modelId="{B7FE62C1-537A-4575-AB05-8FEB50FADD28}" type="presParOf" srcId="{03771D70-288C-7941-B468-7F78B6F6028C}" destId="{C68D3687-2372-554D-89E1-99B46DE8A4F2}" srcOrd="3" destOrd="0" presId="urn:microsoft.com/office/officeart/2016/7/layout/BasicLinearProcessNumbered"/>
    <dgm:cxn modelId="{5FC9C5F9-71EE-4351-93DC-5E2E2EF71038}" type="presParOf" srcId="{165E1ADF-ECB7-D84D-B176-674A062F5620}" destId="{A4C924EA-CDB8-5D42-9515-A9B310554A9C}" srcOrd="1" destOrd="0" presId="urn:microsoft.com/office/officeart/2016/7/layout/BasicLinearProcessNumbered"/>
    <dgm:cxn modelId="{B275C99A-B039-44ED-9A44-4D9EADE5E472}" type="presParOf" srcId="{165E1ADF-ECB7-D84D-B176-674A062F5620}" destId="{C669F9D0-5865-4EF7-99C1-220804EE40ED}" srcOrd="2" destOrd="0" presId="urn:microsoft.com/office/officeart/2016/7/layout/BasicLinearProcessNumbered"/>
    <dgm:cxn modelId="{67B7C00A-980F-4007-BB9E-E916B6A5F567}" type="presParOf" srcId="{C669F9D0-5865-4EF7-99C1-220804EE40ED}" destId="{1806C5AD-0554-4F97-9596-13D3E706C7C9}" srcOrd="0" destOrd="0" presId="urn:microsoft.com/office/officeart/2016/7/layout/BasicLinearProcessNumbered"/>
    <dgm:cxn modelId="{DA9D2A24-6243-4DAB-9715-847694FB18F6}" type="presParOf" srcId="{C669F9D0-5865-4EF7-99C1-220804EE40ED}" destId="{A17B80D2-70C6-4C58-B975-BA449A9D21C4}" srcOrd="1" destOrd="0" presId="urn:microsoft.com/office/officeart/2016/7/layout/BasicLinearProcessNumbered"/>
    <dgm:cxn modelId="{9D6A9101-749D-41A8-8685-55FD2CE63716}" type="presParOf" srcId="{C669F9D0-5865-4EF7-99C1-220804EE40ED}" destId="{A1726D2C-2513-4117-AEEB-1F8269BC03FB}" srcOrd="2" destOrd="0" presId="urn:microsoft.com/office/officeart/2016/7/layout/BasicLinearProcessNumbered"/>
    <dgm:cxn modelId="{FDFD847C-4C6F-46B8-9BC4-7E7FF45E779D}" type="presParOf" srcId="{C669F9D0-5865-4EF7-99C1-220804EE40ED}" destId="{94C6712B-17E7-418C-9C4B-F53AD0B1C2E2}" srcOrd="3" destOrd="0" presId="urn:microsoft.com/office/officeart/2016/7/layout/BasicLinearProcessNumbered"/>
    <dgm:cxn modelId="{D109C565-FCE7-449D-8E96-89DE4509DB0C}" type="presParOf" srcId="{165E1ADF-ECB7-D84D-B176-674A062F5620}" destId="{2AD9AAE2-1F9B-4C65-8700-E2F78C723385}" srcOrd="3" destOrd="0" presId="urn:microsoft.com/office/officeart/2016/7/layout/BasicLinearProcessNumbered"/>
    <dgm:cxn modelId="{8435EDFA-4E52-405C-9E14-BA277FEF3B03}" type="presParOf" srcId="{165E1ADF-ECB7-D84D-B176-674A062F5620}" destId="{CBEC1152-3F9B-4F5A-BEA2-58E80C2A8EEB}" srcOrd="4" destOrd="0" presId="urn:microsoft.com/office/officeart/2016/7/layout/BasicLinearProcessNumbered"/>
    <dgm:cxn modelId="{833D81C5-937B-4268-9A8E-48D66352A750}" type="presParOf" srcId="{CBEC1152-3F9B-4F5A-BEA2-58E80C2A8EEB}" destId="{58B8D290-AE7A-4240-ABCB-9E13B496A298}" srcOrd="0" destOrd="0" presId="urn:microsoft.com/office/officeart/2016/7/layout/BasicLinearProcessNumbered"/>
    <dgm:cxn modelId="{01034D66-46A4-4004-997A-D72BF5E5038E}" type="presParOf" srcId="{CBEC1152-3F9B-4F5A-BEA2-58E80C2A8EEB}" destId="{7D719B6E-74F0-41ED-842C-10C0BE328B6A}" srcOrd="1" destOrd="0" presId="urn:microsoft.com/office/officeart/2016/7/layout/BasicLinearProcessNumbered"/>
    <dgm:cxn modelId="{B64DFF55-E3CB-47BF-A3AF-8F08FD1621E8}" type="presParOf" srcId="{CBEC1152-3F9B-4F5A-BEA2-58E80C2A8EEB}" destId="{40E8C143-8476-48C7-A905-80A2A3CA7A17}" srcOrd="2" destOrd="0" presId="urn:microsoft.com/office/officeart/2016/7/layout/BasicLinearProcessNumbered"/>
    <dgm:cxn modelId="{F629CD11-6A46-47CF-B08D-A846C4F237AC}" type="presParOf" srcId="{CBEC1152-3F9B-4F5A-BEA2-58E80C2A8EEB}" destId="{6EFF267B-D107-4460-8690-A42A0C8FB49B}" srcOrd="3" destOrd="0" presId="urn:microsoft.com/office/officeart/2016/7/layout/BasicLinearProcessNumbered"/>
    <dgm:cxn modelId="{83CAD398-A14E-465A-BE2B-5B5A050E0167}" type="presParOf" srcId="{165E1ADF-ECB7-D84D-B176-674A062F5620}" destId="{9512AB60-DB27-492F-95D2-2F542A20436F}" srcOrd="5" destOrd="0" presId="urn:microsoft.com/office/officeart/2016/7/layout/BasicLinearProcessNumbered"/>
    <dgm:cxn modelId="{8C823402-0195-4817-9E95-1FF357A27C40}" type="presParOf" srcId="{165E1ADF-ECB7-D84D-B176-674A062F5620}" destId="{48FC8BF9-D3D0-484C-BBFB-D6FE79E9B1EC}" srcOrd="6" destOrd="0" presId="urn:microsoft.com/office/officeart/2016/7/layout/BasicLinearProcessNumbered"/>
    <dgm:cxn modelId="{B5EF118E-876B-4B8B-80A1-34E3C873D2E5}" type="presParOf" srcId="{48FC8BF9-D3D0-484C-BBFB-D6FE79E9B1EC}" destId="{81C3699B-946E-4DDF-ADDC-FDC990B1E384}" srcOrd="0" destOrd="0" presId="urn:microsoft.com/office/officeart/2016/7/layout/BasicLinearProcessNumbered"/>
    <dgm:cxn modelId="{6242A389-AEA9-4F79-A145-22F64D4E30B5}" type="presParOf" srcId="{48FC8BF9-D3D0-484C-BBFB-D6FE79E9B1EC}" destId="{23B95B25-526D-4B25-9FEE-C2A5E7D72194}" srcOrd="1" destOrd="0" presId="urn:microsoft.com/office/officeart/2016/7/layout/BasicLinearProcessNumbered"/>
    <dgm:cxn modelId="{C7A788E9-2571-47FE-AAE4-EEBEE4628BDC}" type="presParOf" srcId="{48FC8BF9-D3D0-484C-BBFB-D6FE79E9B1EC}" destId="{3D5962F9-514A-4650-94AD-27E77DF7049A}" srcOrd="2" destOrd="0" presId="urn:microsoft.com/office/officeart/2016/7/layout/BasicLinearProcessNumbered"/>
    <dgm:cxn modelId="{D355947D-6E61-47E2-83BF-FBD13902FC67}" type="presParOf" srcId="{48FC8BF9-D3D0-484C-BBFB-D6FE79E9B1EC}" destId="{0A8C96B3-FFE6-4FC5-AEF0-91C2D72FBEF6}"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D9F958C-0A80-40A5-8CB0-A82A9B08270A}"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D8147E2B-C836-421C-9D13-4DC040961318}">
      <dgm:prSet custT="1"/>
      <dgm:spPr/>
      <dgm:t>
        <a:bodyPr anchor="ctr"/>
        <a:lstStyle/>
        <a:p>
          <a:pPr algn="l"/>
          <a:r>
            <a:rPr lang="en-US" altLang="ar-JO" sz="1800" dirty="0"/>
            <a:t>Describe the various methods of conducting primary and secondary market research.</a:t>
          </a:r>
        </a:p>
        <a:p>
          <a:pPr algn="justLow" rtl="1"/>
          <a:r>
            <a:rPr lang="ar-EG" altLang="ar-JO" sz="1800" dirty="0"/>
            <a:t>وصف الطرق المختلفة لإجراء أبحاث السوق الأولية والثانوية.</a:t>
          </a:r>
          <a:endParaRPr lang="en-US" altLang="ar-JO" sz="1800" dirty="0"/>
        </a:p>
      </dgm:t>
    </dgm:pt>
    <dgm:pt modelId="{8E8634E0-B9BC-40BA-ACA1-8CD9401D299F}" type="parTrans" cxnId="{85C40D42-E5A3-4974-A520-4F9BC6074A6A}">
      <dgm:prSet/>
      <dgm:spPr/>
      <dgm:t>
        <a:bodyPr/>
        <a:lstStyle/>
        <a:p>
          <a:endParaRPr lang="en-US"/>
        </a:p>
      </dgm:t>
    </dgm:pt>
    <dgm:pt modelId="{633E3DEC-E277-454F-A6D6-98B9549910CF}" type="sibTrans" cxnId="{85C40D42-E5A3-4974-A520-4F9BC6074A6A}">
      <dgm:prSet phldrT="1" phldr="0"/>
      <dgm:spPr/>
      <dgm:t>
        <a:bodyPr/>
        <a:lstStyle/>
        <a:p>
          <a:r>
            <a:rPr lang="en-US" dirty="0"/>
            <a:t>5</a:t>
          </a:r>
        </a:p>
      </dgm:t>
    </dgm:pt>
    <dgm:pt modelId="{F89C6B2F-1DD3-4119-AF17-813455E32E7B}">
      <dgm:prSet custT="1"/>
      <dgm:spPr/>
      <dgm:t>
        <a:bodyPr/>
        <a:lstStyle/>
        <a:p>
          <a:pPr algn="l"/>
          <a:r>
            <a:rPr lang="en-US" altLang="ar-JO" sz="1800" dirty="0"/>
            <a:t>Understand the four major elements of a financial feasibility analysis.</a:t>
          </a:r>
        </a:p>
        <a:p>
          <a:pPr algn="justLow" rtl="1"/>
          <a:r>
            <a:rPr lang="ar-EG" altLang="ar-JO" sz="1800" dirty="0"/>
            <a:t>فهم العناصر الأربعة الرئيسية لتحليل الجدوى المالية.</a:t>
          </a:r>
          <a:endParaRPr lang="en-US" altLang="ar-JO" sz="1800" dirty="0"/>
        </a:p>
      </dgm:t>
    </dgm:pt>
    <dgm:pt modelId="{5BBDDD9D-E446-4CD8-851A-387F6F3C00E6}" type="parTrans" cxnId="{99B1DE83-4C5C-4028-9292-27B3AD4CE97F}">
      <dgm:prSet/>
      <dgm:spPr/>
      <dgm:t>
        <a:bodyPr/>
        <a:lstStyle/>
        <a:p>
          <a:endParaRPr lang="en-US"/>
        </a:p>
      </dgm:t>
    </dgm:pt>
    <dgm:pt modelId="{2F4D5B14-0DDE-41D5-8EDB-A106F3C77B28}" type="sibTrans" cxnId="{99B1DE83-4C5C-4028-9292-27B3AD4CE97F}">
      <dgm:prSet phldrT="2" phldr="0"/>
      <dgm:spPr/>
      <dgm:t>
        <a:bodyPr/>
        <a:lstStyle/>
        <a:p>
          <a:r>
            <a:rPr lang="en-US" dirty="0"/>
            <a:t>6</a:t>
          </a:r>
        </a:p>
      </dgm:t>
    </dgm:pt>
    <dgm:pt modelId="{0D055E03-6C8F-4D30-BCB2-769EDCA6A249}">
      <dgm:prSet custT="1"/>
      <dgm:spPr/>
      <dgm:t>
        <a:bodyPr/>
        <a:lstStyle/>
        <a:p>
          <a:pPr algn="l"/>
          <a:r>
            <a:rPr lang="en-US" altLang="ar-JO" sz="1800" dirty="0"/>
            <a:t>Describe the process assessing entrepreneur feasibility.</a:t>
          </a:r>
        </a:p>
        <a:p>
          <a:pPr algn="justLow" rtl="1"/>
          <a:r>
            <a:rPr lang="ar-EG" altLang="ar-JO" sz="1800" dirty="0"/>
            <a:t>وصف عملية تقييم جدوى ريادة الأعمال.</a:t>
          </a:r>
          <a:endParaRPr lang="en-US" altLang="ar-JO" sz="1800" dirty="0"/>
        </a:p>
      </dgm:t>
    </dgm:pt>
    <dgm:pt modelId="{87A2F76D-D436-431D-9D37-9931B1779C8F}" type="parTrans" cxnId="{BD565937-546A-4A4C-A014-1831CBE069C5}">
      <dgm:prSet/>
      <dgm:spPr/>
      <dgm:t>
        <a:bodyPr/>
        <a:lstStyle/>
        <a:p>
          <a:endParaRPr lang="en-US"/>
        </a:p>
      </dgm:t>
    </dgm:pt>
    <dgm:pt modelId="{19C04FB7-B205-483B-8C24-795A6A0A0ED1}" type="sibTrans" cxnId="{BD565937-546A-4A4C-A014-1831CBE069C5}">
      <dgm:prSet phldrT="3" phldr="0"/>
      <dgm:spPr/>
      <dgm:t>
        <a:bodyPr/>
        <a:lstStyle/>
        <a:p>
          <a:r>
            <a:rPr lang="en-US" dirty="0"/>
            <a:t>7</a:t>
          </a:r>
        </a:p>
      </dgm:t>
    </dgm:pt>
    <dgm:pt modelId="{572F4B44-58E0-4C35-A9AE-E4CFD22CD846}">
      <dgm:prSet custT="1"/>
      <dgm:spPr/>
      <dgm:t>
        <a:bodyPr anchor="ctr"/>
        <a:lstStyle/>
        <a:p>
          <a:pPr algn="l"/>
          <a:r>
            <a:rPr lang="en-US" altLang="ar-JO" sz="1800" dirty="0"/>
            <a:t>Describe the nine elements of a business model.</a:t>
          </a:r>
          <a:endParaRPr lang="ar-EG" altLang="ar-JO" sz="1800" dirty="0"/>
        </a:p>
        <a:p>
          <a:pPr algn="justLow" rtl="1"/>
          <a:r>
            <a:rPr lang="ar-EG" altLang="ar-JO" sz="1800" dirty="0"/>
            <a:t>صف العناصر التسعة لنموذج العمل. </a:t>
          </a:r>
          <a:endParaRPr lang="en-US" altLang="ar-JO" sz="1800" dirty="0"/>
        </a:p>
      </dgm:t>
    </dgm:pt>
    <dgm:pt modelId="{6A18C559-87BF-4F8D-AB3C-B61506475EA5}" type="parTrans" cxnId="{ED4C8F33-F3BF-4FB3-8F6D-EE38D514D0CC}">
      <dgm:prSet/>
      <dgm:spPr/>
      <dgm:t>
        <a:bodyPr/>
        <a:lstStyle/>
        <a:p>
          <a:endParaRPr lang="en-US"/>
        </a:p>
      </dgm:t>
    </dgm:pt>
    <dgm:pt modelId="{15565A4E-4710-472F-9A3C-407192BF7531}" type="sibTrans" cxnId="{ED4C8F33-F3BF-4FB3-8F6D-EE38D514D0CC}">
      <dgm:prSet phldrT="4" phldr="0"/>
      <dgm:spPr/>
      <dgm:t>
        <a:bodyPr/>
        <a:lstStyle/>
        <a:p>
          <a:r>
            <a:rPr lang="en-US" dirty="0"/>
            <a:t>8</a:t>
          </a:r>
        </a:p>
      </dgm:t>
    </dgm:pt>
    <dgm:pt modelId="{370162F4-DE2C-C14F-B1C2-23E97BAFA263}" type="pres">
      <dgm:prSet presAssocID="{6D9F958C-0A80-40A5-8CB0-A82A9B08270A}" presName="Name0" presStyleCnt="0">
        <dgm:presLayoutVars>
          <dgm:animLvl val="lvl"/>
          <dgm:resizeHandles val="exact"/>
        </dgm:presLayoutVars>
      </dgm:prSet>
      <dgm:spPr/>
    </dgm:pt>
    <dgm:pt modelId="{57CB0694-B7CB-2F48-B4DF-2F1A11548353}" type="pres">
      <dgm:prSet presAssocID="{D8147E2B-C836-421C-9D13-4DC040961318}" presName="compositeNode" presStyleCnt="0">
        <dgm:presLayoutVars>
          <dgm:bulletEnabled val="1"/>
        </dgm:presLayoutVars>
      </dgm:prSet>
      <dgm:spPr/>
    </dgm:pt>
    <dgm:pt modelId="{7E3F8388-96C8-6145-A2D4-88AF8E0F2008}" type="pres">
      <dgm:prSet presAssocID="{D8147E2B-C836-421C-9D13-4DC040961318}" presName="bgRect" presStyleLbl="bgAccFollowNode1" presStyleIdx="0" presStyleCnt="4" custScaleY="121494" custLinFactNeighborX="-1130" custLinFactNeighborY="-807"/>
      <dgm:spPr/>
    </dgm:pt>
    <dgm:pt modelId="{CADAE737-32BD-874D-8FDA-0D415B0B7547}" type="pres">
      <dgm:prSet presAssocID="{633E3DEC-E277-454F-A6D6-98B9549910CF}" presName="sibTransNodeCircle" presStyleLbl="alignNode1" presStyleIdx="0" presStyleCnt="8" custLinFactNeighborX="-10672" custLinFactNeighborY="-42775">
        <dgm:presLayoutVars>
          <dgm:chMax val="0"/>
          <dgm:bulletEnabled/>
        </dgm:presLayoutVars>
      </dgm:prSet>
      <dgm:spPr/>
    </dgm:pt>
    <dgm:pt modelId="{CC0F4E2F-5A63-DD44-BBDA-3D6341CC21E2}" type="pres">
      <dgm:prSet presAssocID="{D8147E2B-C836-421C-9D13-4DC040961318}" presName="bottomLine" presStyleLbl="alignNode1" presStyleIdx="1" presStyleCnt="8">
        <dgm:presLayoutVars/>
      </dgm:prSet>
      <dgm:spPr/>
    </dgm:pt>
    <dgm:pt modelId="{2D505B3E-29F8-9A4D-A9CF-7F13D623928C}" type="pres">
      <dgm:prSet presAssocID="{D8147E2B-C836-421C-9D13-4DC040961318}" presName="nodeText" presStyleLbl="bgAccFollowNode1" presStyleIdx="0" presStyleCnt="4">
        <dgm:presLayoutVars>
          <dgm:bulletEnabled val="1"/>
        </dgm:presLayoutVars>
      </dgm:prSet>
      <dgm:spPr/>
    </dgm:pt>
    <dgm:pt modelId="{71839901-90F3-8B41-A177-C5AEA68BAA10}" type="pres">
      <dgm:prSet presAssocID="{633E3DEC-E277-454F-A6D6-98B9549910CF}" presName="sibTrans" presStyleCnt="0"/>
      <dgm:spPr/>
    </dgm:pt>
    <dgm:pt modelId="{24B589C4-DEAC-4D91-9885-BFC652574A7E}" type="pres">
      <dgm:prSet presAssocID="{F89C6B2F-1DD3-4119-AF17-813455E32E7B}" presName="compositeNode" presStyleCnt="0">
        <dgm:presLayoutVars>
          <dgm:bulletEnabled val="1"/>
        </dgm:presLayoutVars>
      </dgm:prSet>
      <dgm:spPr/>
    </dgm:pt>
    <dgm:pt modelId="{9BFADD60-EAB7-4A3C-97F8-D85D9E928FC8}" type="pres">
      <dgm:prSet presAssocID="{F89C6B2F-1DD3-4119-AF17-813455E32E7B}" presName="bgRect" presStyleLbl="bgAccFollowNode1" presStyleIdx="1" presStyleCnt="4" custScaleY="121494"/>
      <dgm:spPr/>
    </dgm:pt>
    <dgm:pt modelId="{35E22F4E-EEC3-4084-88EF-B9F00A55AC8D}" type="pres">
      <dgm:prSet presAssocID="{2F4D5B14-0DDE-41D5-8EDB-A106F3C77B28}" presName="sibTransNodeCircle" presStyleLbl="alignNode1" presStyleIdx="2" presStyleCnt="8" custLinFactNeighborY="-44385">
        <dgm:presLayoutVars>
          <dgm:chMax val="0"/>
          <dgm:bulletEnabled/>
        </dgm:presLayoutVars>
      </dgm:prSet>
      <dgm:spPr/>
    </dgm:pt>
    <dgm:pt modelId="{ADB0C5EE-1364-418A-A613-BA402F0229F4}" type="pres">
      <dgm:prSet presAssocID="{F89C6B2F-1DD3-4119-AF17-813455E32E7B}" presName="bottomLine" presStyleLbl="alignNode1" presStyleIdx="3" presStyleCnt="8">
        <dgm:presLayoutVars/>
      </dgm:prSet>
      <dgm:spPr/>
    </dgm:pt>
    <dgm:pt modelId="{7924E4F9-776F-4456-8CD4-B53ACC4AF4AC}" type="pres">
      <dgm:prSet presAssocID="{F89C6B2F-1DD3-4119-AF17-813455E32E7B}" presName="nodeText" presStyleLbl="bgAccFollowNode1" presStyleIdx="1" presStyleCnt="4">
        <dgm:presLayoutVars>
          <dgm:bulletEnabled val="1"/>
        </dgm:presLayoutVars>
      </dgm:prSet>
      <dgm:spPr/>
    </dgm:pt>
    <dgm:pt modelId="{DD596742-7B42-49DB-B8E9-4022692FDFFB}" type="pres">
      <dgm:prSet presAssocID="{2F4D5B14-0DDE-41D5-8EDB-A106F3C77B28}" presName="sibTrans" presStyleCnt="0"/>
      <dgm:spPr/>
    </dgm:pt>
    <dgm:pt modelId="{0AFF667E-FB9F-41AF-A405-AF000353141A}" type="pres">
      <dgm:prSet presAssocID="{0D055E03-6C8F-4D30-BCB2-769EDCA6A249}" presName="compositeNode" presStyleCnt="0">
        <dgm:presLayoutVars>
          <dgm:bulletEnabled val="1"/>
        </dgm:presLayoutVars>
      </dgm:prSet>
      <dgm:spPr/>
    </dgm:pt>
    <dgm:pt modelId="{C9F74CF3-5132-423B-876A-AE16E9047356}" type="pres">
      <dgm:prSet presAssocID="{0D055E03-6C8F-4D30-BCB2-769EDCA6A249}" presName="bgRect" presStyleLbl="bgAccFollowNode1" presStyleIdx="2" presStyleCnt="4" custScaleY="121494"/>
      <dgm:spPr/>
    </dgm:pt>
    <dgm:pt modelId="{C79E6C9B-D9C2-43DA-8B5D-8C1A2CD6890E}" type="pres">
      <dgm:prSet presAssocID="{19C04FB7-B205-483B-8C24-795A6A0A0ED1}" presName="sibTransNodeCircle" presStyleLbl="alignNode1" presStyleIdx="4" presStyleCnt="8" custLinFactNeighborY="-44385">
        <dgm:presLayoutVars>
          <dgm:chMax val="0"/>
          <dgm:bulletEnabled/>
        </dgm:presLayoutVars>
      </dgm:prSet>
      <dgm:spPr/>
    </dgm:pt>
    <dgm:pt modelId="{01C4B68E-24C7-41C1-8E54-2A0279A0717B}" type="pres">
      <dgm:prSet presAssocID="{0D055E03-6C8F-4D30-BCB2-769EDCA6A249}" presName="bottomLine" presStyleLbl="alignNode1" presStyleIdx="5" presStyleCnt="8">
        <dgm:presLayoutVars/>
      </dgm:prSet>
      <dgm:spPr/>
    </dgm:pt>
    <dgm:pt modelId="{DA4CD272-7C3A-4D9E-9B24-73A203A20610}" type="pres">
      <dgm:prSet presAssocID="{0D055E03-6C8F-4D30-BCB2-769EDCA6A249}" presName="nodeText" presStyleLbl="bgAccFollowNode1" presStyleIdx="2" presStyleCnt="4">
        <dgm:presLayoutVars>
          <dgm:bulletEnabled val="1"/>
        </dgm:presLayoutVars>
      </dgm:prSet>
      <dgm:spPr/>
    </dgm:pt>
    <dgm:pt modelId="{8EED31ED-EDD5-4322-8E26-51B5CC78E0FA}" type="pres">
      <dgm:prSet presAssocID="{19C04FB7-B205-483B-8C24-795A6A0A0ED1}" presName="sibTrans" presStyleCnt="0"/>
      <dgm:spPr/>
    </dgm:pt>
    <dgm:pt modelId="{39FF0EB3-D812-4793-9339-7D62984B14A4}" type="pres">
      <dgm:prSet presAssocID="{572F4B44-58E0-4C35-A9AE-E4CFD22CD846}" presName="compositeNode" presStyleCnt="0">
        <dgm:presLayoutVars>
          <dgm:bulletEnabled val="1"/>
        </dgm:presLayoutVars>
      </dgm:prSet>
      <dgm:spPr/>
    </dgm:pt>
    <dgm:pt modelId="{BB9CDA77-EF30-45A2-931B-C02966A51238}" type="pres">
      <dgm:prSet presAssocID="{572F4B44-58E0-4C35-A9AE-E4CFD22CD846}" presName="bgRect" presStyleLbl="bgAccFollowNode1" presStyleIdx="3" presStyleCnt="4" custScaleY="121494"/>
      <dgm:spPr/>
    </dgm:pt>
    <dgm:pt modelId="{16F87391-EF29-4BA8-82F1-DF26D937EBD4}" type="pres">
      <dgm:prSet presAssocID="{15565A4E-4710-472F-9A3C-407192BF7531}" presName="sibTransNodeCircle" presStyleLbl="alignNode1" presStyleIdx="6" presStyleCnt="8" custLinFactNeighborY="-44385">
        <dgm:presLayoutVars>
          <dgm:chMax val="0"/>
          <dgm:bulletEnabled/>
        </dgm:presLayoutVars>
      </dgm:prSet>
      <dgm:spPr/>
    </dgm:pt>
    <dgm:pt modelId="{263EC39E-2D7B-4026-9AB9-A06841022E22}" type="pres">
      <dgm:prSet presAssocID="{572F4B44-58E0-4C35-A9AE-E4CFD22CD846}" presName="bottomLine" presStyleLbl="alignNode1" presStyleIdx="7" presStyleCnt="8" custFlipVert="1" custScaleY="2000000" custLinFactY="261302396" custLinFactNeighborY="261400000">
        <dgm:presLayoutVars/>
      </dgm:prSet>
      <dgm:spPr/>
    </dgm:pt>
    <dgm:pt modelId="{0680606A-32DF-4E72-9B68-7685C40BB605}" type="pres">
      <dgm:prSet presAssocID="{572F4B44-58E0-4C35-A9AE-E4CFD22CD846}" presName="nodeText" presStyleLbl="bgAccFollowNode1" presStyleIdx="3" presStyleCnt="4">
        <dgm:presLayoutVars>
          <dgm:bulletEnabled val="1"/>
        </dgm:presLayoutVars>
      </dgm:prSet>
      <dgm:spPr/>
    </dgm:pt>
  </dgm:ptLst>
  <dgm:cxnLst>
    <dgm:cxn modelId="{7AB62202-2BA3-4A96-9CED-1B21E6360C51}" type="presOf" srcId="{19C04FB7-B205-483B-8C24-795A6A0A0ED1}" destId="{C79E6C9B-D9C2-43DA-8B5D-8C1A2CD6890E}" srcOrd="0" destOrd="0" presId="urn:microsoft.com/office/officeart/2016/7/layout/BasicLinearProcessNumbered"/>
    <dgm:cxn modelId="{7283AF02-8DEE-474F-A1B8-27DAD7C2ED68}" type="presOf" srcId="{572F4B44-58E0-4C35-A9AE-E4CFD22CD846}" destId="{BB9CDA77-EF30-45A2-931B-C02966A51238}" srcOrd="0" destOrd="0" presId="urn:microsoft.com/office/officeart/2016/7/layout/BasicLinearProcessNumbered"/>
    <dgm:cxn modelId="{2D455D06-28D7-4C14-A6DF-CE5E38611530}" type="presOf" srcId="{2F4D5B14-0DDE-41D5-8EDB-A106F3C77B28}" destId="{35E22F4E-EEC3-4084-88EF-B9F00A55AC8D}" srcOrd="0" destOrd="0" presId="urn:microsoft.com/office/officeart/2016/7/layout/BasicLinearProcessNumbered"/>
    <dgm:cxn modelId="{2BB7D92B-4086-45A9-8996-3FCFAF68DEF8}" type="presOf" srcId="{0D055E03-6C8F-4D30-BCB2-769EDCA6A249}" destId="{C9F74CF3-5132-423B-876A-AE16E9047356}" srcOrd="0" destOrd="0" presId="urn:microsoft.com/office/officeart/2016/7/layout/BasicLinearProcessNumbered"/>
    <dgm:cxn modelId="{ED4C8F33-F3BF-4FB3-8F6D-EE38D514D0CC}" srcId="{6D9F958C-0A80-40A5-8CB0-A82A9B08270A}" destId="{572F4B44-58E0-4C35-A9AE-E4CFD22CD846}" srcOrd="3" destOrd="0" parTransId="{6A18C559-87BF-4F8D-AB3C-B61506475EA5}" sibTransId="{15565A4E-4710-472F-9A3C-407192BF7531}"/>
    <dgm:cxn modelId="{2F648936-4A4E-48A2-A4C9-BCC8DD7F1381}" type="presOf" srcId="{0D055E03-6C8F-4D30-BCB2-769EDCA6A249}" destId="{DA4CD272-7C3A-4D9E-9B24-73A203A20610}" srcOrd="1" destOrd="0" presId="urn:microsoft.com/office/officeart/2016/7/layout/BasicLinearProcessNumbered"/>
    <dgm:cxn modelId="{BD565937-546A-4A4C-A014-1831CBE069C5}" srcId="{6D9F958C-0A80-40A5-8CB0-A82A9B08270A}" destId="{0D055E03-6C8F-4D30-BCB2-769EDCA6A249}" srcOrd="2" destOrd="0" parTransId="{87A2F76D-D436-431D-9D37-9931B1779C8F}" sibTransId="{19C04FB7-B205-483B-8C24-795A6A0A0ED1}"/>
    <dgm:cxn modelId="{9A4FA941-DA22-4D55-B0EB-16615D9E8A0E}" type="presOf" srcId="{F89C6B2F-1DD3-4119-AF17-813455E32E7B}" destId="{9BFADD60-EAB7-4A3C-97F8-D85D9E928FC8}" srcOrd="0" destOrd="0" presId="urn:microsoft.com/office/officeart/2016/7/layout/BasicLinearProcessNumbered"/>
    <dgm:cxn modelId="{85C40D42-E5A3-4974-A520-4F9BC6074A6A}" srcId="{6D9F958C-0A80-40A5-8CB0-A82A9B08270A}" destId="{D8147E2B-C836-421C-9D13-4DC040961318}" srcOrd="0" destOrd="0" parTransId="{8E8634E0-B9BC-40BA-ACA1-8CD9401D299F}" sibTransId="{633E3DEC-E277-454F-A6D6-98B9549910CF}"/>
    <dgm:cxn modelId="{C0590746-156F-4F19-AC83-516336992FAC}" type="presOf" srcId="{572F4B44-58E0-4C35-A9AE-E4CFD22CD846}" destId="{0680606A-32DF-4E72-9B68-7685C40BB605}" srcOrd="1" destOrd="0" presId="urn:microsoft.com/office/officeart/2016/7/layout/BasicLinearProcessNumbered"/>
    <dgm:cxn modelId="{4B52C879-BD5D-4FFA-91D9-8517953EEAAD}" type="presOf" srcId="{D8147E2B-C836-421C-9D13-4DC040961318}" destId="{2D505B3E-29F8-9A4D-A9CF-7F13D623928C}" srcOrd="1" destOrd="0" presId="urn:microsoft.com/office/officeart/2016/7/layout/BasicLinearProcessNumbered"/>
    <dgm:cxn modelId="{99B1DE83-4C5C-4028-9292-27B3AD4CE97F}" srcId="{6D9F958C-0A80-40A5-8CB0-A82A9B08270A}" destId="{F89C6B2F-1DD3-4119-AF17-813455E32E7B}" srcOrd="1" destOrd="0" parTransId="{5BBDDD9D-E446-4CD8-851A-387F6F3C00E6}" sibTransId="{2F4D5B14-0DDE-41D5-8EDB-A106F3C77B28}"/>
    <dgm:cxn modelId="{9143E79A-4AA3-439E-B40F-696B44EE23F0}" type="presOf" srcId="{F89C6B2F-1DD3-4119-AF17-813455E32E7B}" destId="{7924E4F9-776F-4456-8CD4-B53ACC4AF4AC}" srcOrd="1" destOrd="0" presId="urn:microsoft.com/office/officeart/2016/7/layout/BasicLinearProcessNumbered"/>
    <dgm:cxn modelId="{E53764BA-8807-41EC-9335-EC46340A3B35}" type="presOf" srcId="{6D9F958C-0A80-40A5-8CB0-A82A9B08270A}" destId="{370162F4-DE2C-C14F-B1C2-23E97BAFA263}" srcOrd="0" destOrd="0" presId="urn:microsoft.com/office/officeart/2016/7/layout/BasicLinearProcessNumbered"/>
    <dgm:cxn modelId="{B6EACDCD-5C5E-4FC7-BAB7-6F8CD3594B4B}" type="presOf" srcId="{D8147E2B-C836-421C-9D13-4DC040961318}" destId="{7E3F8388-96C8-6145-A2D4-88AF8E0F2008}" srcOrd="0" destOrd="0" presId="urn:microsoft.com/office/officeart/2016/7/layout/BasicLinearProcessNumbered"/>
    <dgm:cxn modelId="{93FB00D7-7752-48BD-836E-225FD2AC48C0}" type="presOf" srcId="{633E3DEC-E277-454F-A6D6-98B9549910CF}" destId="{CADAE737-32BD-874D-8FDA-0D415B0B7547}" srcOrd="0" destOrd="0" presId="urn:microsoft.com/office/officeart/2016/7/layout/BasicLinearProcessNumbered"/>
    <dgm:cxn modelId="{6E09E1FE-70A4-466B-8C4E-1194840E985D}" type="presOf" srcId="{15565A4E-4710-472F-9A3C-407192BF7531}" destId="{16F87391-EF29-4BA8-82F1-DF26D937EBD4}" srcOrd="0" destOrd="0" presId="urn:microsoft.com/office/officeart/2016/7/layout/BasicLinearProcessNumbered"/>
    <dgm:cxn modelId="{8ECDC536-00B2-4A1A-BBF0-0571C0A3B7AC}" type="presParOf" srcId="{370162F4-DE2C-C14F-B1C2-23E97BAFA263}" destId="{57CB0694-B7CB-2F48-B4DF-2F1A11548353}" srcOrd="0" destOrd="0" presId="urn:microsoft.com/office/officeart/2016/7/layout/BasicLinearProcessNumbered"/>
    <dgm:cxn modelId="{4B288E26-9796-4E68-808D-209F4EEC53F3}" type="presParOf" srcId="{57CB0694-B7CB-2F48-B4DF-2F1A11548353}" destId="{7E3F8388-96C8-6145-A2D4-88AF8E0F2008}" srcOrd="0" destOrd="0" presId="urn:microsoft.com/office/officeart/2016/7/layout/BasicLinearProcessNumbered"/>
    <dgm:cxn modelId="{125F094C-E575-4B7E-A054-18CA64D3232F}" type="presParOf" srcId="{57CB0694-B7CB-2F48-B4DF-2F1A11548353}" destId="{CADAE737-32BD-874D-8FDA-0D415B0B7547}" srcOrd="1" destOrd="0" presId="urn:microsoft.com/office/officeart/2016/7/layout/BasicLinearProcessNumbered"/>
    <dgm:cxn modelId="{CFFA4954-CB38-43A8-AA55-65A7D0397968}" type="presParOf" srcId="{57CB0694-B7CB-2F48-B4DF-2F1A11548353}" destId="{CC0F4E2F-5A63-DD44-BBDA-3D6341CC21E2}" srcOrd="2" destOrd="0" presId="urn:microsoft.com/office/officeart/2016/7/layout/BasicLinearProcessNumbered"/>
    <dgm:cxn modelId="{FD240BA8-4322-4000-ADB3-1B75DB5D0F54}" type="presParOf" srcId="{57CB0694-B7CB-2F48-B4DF-2F1A11548353}" destId="{2D505B3E-29F8-9A4D-A9CF-7F13D623928C}" srcOrd="3" destOrd="0" presId="urn:microsoft.com/office/officeart/2016/7/layout/BasicLinearProcessNumbered"/>
    <dgm:cxn modelId="{39278C1C-490E-4687-AE52-BD33463076CD}" type="presParOf" srcId="{370162F4-DE2C-C14F-B1C2-23E97BAFA263}" destId="{71839901-90F3-8B41-A177-C5AEA68BAA10}" srcOrd="1" destOrd="0" presId="urn:microsoft.com/office/officeart/2016/7/layout/BasicLinearProcessNumbered"/>
    <dgm:cxn modelId="{3ED1E179-E754-475C-9090-5D916B0961E4}" type="presParOf" srcId="{370162F4-DE2C-C14F-B1C2-23E97BAFA263}" destId="{24B589C4-DEAC-4D91-9885-BFC652574A7E}" srcOrd="2" destOrd="0" presId="urn:microsoft.com/office/officeart/2016/7/layout/BasicLinearProcessNumbered"/>
    <dgm:cxn modelId="{A5AF918F-CB57-40C3-A064-D0621D33F0E8}" type="presParOf" srcId="{24B589C4-DEAC-4D91-9885-BFC652574A7E}" destId="{9BFADD60-EAB7-4A3C-97F8-D85D9E928FC8}" srcOrd="0" destOrd="0" presId="urn:microsoft.com/office/officeart/2016/7/layout/BasicLinearProcessNumbered"/>
    <dgm:cxn modelId="{C88D801C-408D-4E87-8D6F-BB23509B8E0D}" type="presParOf" srcId="{24B589C4-DEAC-4D91-9885-BFC652574A7E}" destId="{35E22F4E-EEC3-4084-88EF-B9F00A55AC8D}" srcOrd="1" destOrd="0" presId="urn:microsoft.com/office/officeart/2016/7/layout/BasicLinearProcessNumbered"/>
    <dgm:cxn modelId="{2A15FFFF-5161-498D-8F32-A2E63068D0C4}" type="presParOf" srcId="{24B589C4-DEAC-4D91-9885-BFC652574A7E}" destId="{ADB0C5EE-1364-418A-A613-BA402F0229F4}" srcOrd="2" destOrd="0" presId="urn:microsoft.com/office/officeart/2016/7/layout/BasicLinearProcessNumbered"/>
    <dgm:cxn modelId="{DC003390-E98C-462A-BD6C-6202F1D1D718}" type="presParOf" srcId="{24B589C4-DEAC-4D91-9885-BFC652574A7E}" destId="{7924E4F9-776F-4456-8CD4-B53ACC4AF4AC}" srcOrd="3" destOrd="0" presId="urn:microsoft.com/office/officeart/2016/7/layout/BasicLinearProcessNumbered"/>
    <dgm:cxn modelId="{249B9EF3-B7AE-44A0-8BE8-49350A187DCE}" type="presParOf" srcId="{370162F4-DE2C-C14F-B1C2-23E97BAFA263}" destId="{DD596742-7B42-49DB-B8E9-4022692FDFFB}" srcOrd="3" destOrd="0" presId="urn:microsoft.com/office/officeart/2016/7/layout/BasicLinearProcessNumbered"/>
    <dgm:cxn modelId="{5B81B07F-FA35-468E-A4AD-2EF70240DDB0}" type="presParOf" srcId="{370162F4-DE2C-C14F-B1C2-23E97BAFA263}" destId="{0AFF667E-FB9F-41AF-A405-AF000353141A}" srcOrd="4" destOrd="0" presId="urn:microsoft.com/office/officeart/2016/7/layout/BasicLinearProcessNumbered"/>
    <dgm:cxn modelId="{4B702563-B696-463B-AE16-CB2D232A4068}" type="presParOf" srcId="{0AFF667E-FB9F-41AF-A405-AF000353141A}" destId="{C9F74CF3-5132-423B-876A-AE16E9047356}" srcOrd="0" destOrd="0" presId="urn:microsoft.com/office/officeart/2016/7/layout/BasicLinearProcessNumbered"/>
    <dgm:cxn modelId="{13723350-F68C-4A3A-99D6-544C73018B22}" type="presParOf" srcId="{0AFF667E-FB9F-41AF-A405-AF000353141A}" destId="{C79E6C9B-D9C2-43DA-8B5D-8C1A2CD6890E}" srcOrd="1" destOrd="0" presId="urn:microsoft.com/office/officeart/2016/7/layout/BasicLinearProcessNumbered"/>
    <dgm:cxn modelId="{EDDEBC29-B10B-4704-9E0D-3380BC7BEF27}" type="presParOf" srcId="{0AFF667E-FB9F-41AF-A405-AF000353141A}" destId="{01C4B68E-24C7-41C1-8E54-2A0279A0717B}" srcOrd="2" destOrd="0" presId="urn:microsoft.com/office/officeart/2016/7/layout/BasicLinearProcessNumbered"/>
    <dgm:cxn modelId="{03030707-585B-44DE-8F02-FC62DC5ECC12}" type="presParOf" srcId="{0AFF667E-FB9F-41AF-A405-AF000353141A}" destId="{DA4CD272-7C3A-4D9E-9B24-73A203A20610}" srcOrd="3" destOrd="0" presId="urn:microsoft.com/office/officeart/2016/7/layout/BasicLinearProcessNumbered"/>
    <dgm:cxn modelId="{01A677E5-6D2D-4505-9CEA-27C5BEBC9F6B}" type="presParOf" srcId="{370162F4-DE2C-C14F-B1C2-23E97BAFA263}" destId="{8EED31ED-EDD5-4322-8E26-51B5CC78E0FA}" srcOrd="5" destOrd="0" presId="urn:microsoft.com/office/officeart/2016/7/layout/BasicLinearProcessNumbered"/>
    <dgm:cxn modelId="{5E8736F9-44CE-45F7-8445-AE759F672EAF}" type="presParOf" srcId="{370162F4-DE2C-C14F-B1C2-23E97BAFA263}" destId="{39FF0EB3-D812-4793-9339-7D62984B14A4}" srcOrd="6" destOrd="0" presId="urn:microsoft.com/office/officeart/2016/7/layout/BasicLinearProcessNumbered"/>
    <dgm:cxn modelId="{59B5B1C5-DF04-4EFB-883A-0B6D6DC8BF90}" type="presParOf" srcId="{39FF0EB3-D812-4793-9339-7D62984B14A4}" destId="{BB9CDA77-EF30-45A2-931B-C02966A51238}" srcOrd="0" destOrd="0" presId="urn:microsoft.com/office/officeart/2016/7/layout/BasicLinearProcessNumbered"/>
    <dgm:cxn modelId="{72555DE0-CB0F-4F1D-A603-5F841157576C}" type="presParOf" srcId="{39FF0EB3-D812-4793-9339-7D62984B14A4}" destId="{16F87391-EF29-4BA8-82F1-DF26D937EBD4}" srcOrd="1" destOrd="0" presId="urn:microsoft.com/office/officeart/2016/7/layout/BasicLinearProcessNumbered"/>
    <dgm:cxn modelId="{AC8E040C-2342-4FDD-9E25-7AC3242B81E4}" type="presParOf" srcId="{39FF0EB3-D812-4793-9339-7D62984B14A4}" destId="{263EC39E-2D7B-4026-9AB9-A06841022E22}" srcOrd="2" destOrd="0" presId="urn:microsoft.com/office/officeart/2016/7/layout/BasicLinearProcessNumbered"/>
    <dgm:cxn modelId="{AFE2056B-24B7-49A7-B881-C17D9C090BE8}" type="presParOf" srcId="{39FF0EB3-D812-4793-9339-7D62984B14A4}" destId="{0680606A-32DF-4E72-9B68-7685C40BB605}"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DB463E-CDCA-9F42-874A-116356B9E14A}">
      <dsp:nvSpPr>
        <dsp:cNvPr id="0" name=""/>
        <dsp:cNvSpPr/>
      </dsp:nvSpPr>
      <dsp:spPr>
        <a:xfrm>
          <a:off x="3234" y="291782"/>
          <a:ext cx="2566178" cy="359265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0069" tIns="330200" rIns="200069" bIns="330200" numCol="1" spcCol="1270" anchor="ctr" anchorCtr="0">
          <a:noAutofit/>
        </a:bodyPr>
        <a:lstStyle/>
        <a:p>
          <a:pPr marL="0" lvl="0" indent="0" algn="l" defTabSz="800100">
            <a:lnSpc>
              <a:spcPct val="90000"/>
            </a:lnSpc>
            <a:spcBef>
              <a:spcPct val="0"/>
            </a:spcBef>
            <a:spcAft>
              <a:spcPct val="35000"/>
            </a:spcAft>
            <a:buNone/>
          </a:pPr>
          <a:r>
            <a:rPr lang="en-US" altLang="ar-JO" sz="1800" kern="1200" dirty="0"/>
            <a:t>Describe the process of conducting an idea assessment.</a:t>
          </a:r>
        </a:p>
        <a:p>
          <a:pPr marL="0" lvl="0" indent="0" algn="justLow" defTabSz="800100" rtl="1">
            <a:lnSpc>
              <a:spcPct val="90000"/>
            </a:lnSpc>
            <a:spcBef>
              <a:spcPct val="0"/>
            </a:spcBef>
            <a:spcAft>
              <a:spcPct val="35000"/>
            </a:spcAft>
            <a:buNone/>
          </a:pPr>
          <a:r>
            <a:rPr lang="ar-EG" altLang="ar-JO" sz="1800" kern="1200" dirty="0"/>
            <a:t>وصف عملية إجراء تقييم الفكرة.</a:t>
          </a:r>
          <a:endParaRPr lang="en-US" altLang="ar-JO" sz="1800" kern="1200" dirty="0"/>
        </a:p>
      </dsp:txBody>
      <dsp:txXfrm>
        <a:off x="3234" y="1656989"/>
        <a:ext cx="2566178" cy="2155590"/>
      </dsp:txXfrm>
    </dsp:sp>
    <dsp:sp modelId="{9375364D-3525-7A4A-AF47-DE85CB4751A5}">
      <dsp:nvSpPr>
        <dsp:cNvPr id="0" name=""/>
        <dsp:cNvSpPr/>
      </dsp:nvSpPr>
      <dsp:spPr>
        <a:xfrm>
          <a:off x="747426" y="378149"/>
          <a:ext cx="1077795" cy="107779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029" tIns="12700" rIns="84029"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endParaRPr lang="en-US" sz="4800" kern="1200" dirty="0"/>
        </a:p>
      </dsp:txBody>
      <dsp:txXfrm>
        <a:off x="905265" y="535988"/>
        <a:ext cx="762117" cy="762117"/>
      </dsp:txXfrm>
    </dsp:sp>
    <dsp:sp modelId="{7A97EFE9-4922-9040-B03A-666DE024012F}">
      <dsp:nvSpPr>
        <dsp:cNvPr id="0" name=""/>
        <dsp:cNvSpPr/>
      </dsp:nvSpPr>
      <dsp:spPr>
        <a:xfrm>
          <a:off x="3234" y="3884360"/>
          <a:ext cx="2566178"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806C5AD-0554-4F97-9596-13D3E706C7C9}">
      <dsp:nvSpPr>
        <dsp:cNvPr id="0" name=""/>
        <dsp:cNvSpPr/>
      </dsp:nvSpPr>
      <dsp:spPr>
        <a:xfrm>
          <a:off x="2826031" y="291782"/>
          <a:ext cx="2566178" cy="359265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0069" tIns="330200" rIns="200069" bIns="330200" numCol="1" spcCol="1270" anchor="t" anchorCtr="0">
          <a:noAutofit/>
        </a:bodyPr>
        <a:lstStyle/>
        <a:p>
          <a:pPr marL="0" lvl="0" indent="0" algn="l" defTabSz="800100">
            <a:lnSpc>
              <a:spcPct val="90000"/>
            </a:lnSpc>
            <a:spcBef>
              <a:spcPct val="0"/>
            </a:spcBef>
            <a:spcAft>
              <a:spcPct val="35000"/>
            </a:spcAft>
            <a:buNone/>
          </a:pPr>
          <a:r>
            <a:rPr lang="en-US" altLang="ar-JO" sz="1800" kern="1200" dirty="0"/>
            <a:t>Explain the elements of a feasibility analysis.</a:t>
          </a:r>
        </a:p>
        <a:p>
          <a:pPr marL="0" lvl="0" indent="0" algn="justLow" defTabSz="800100" rtl="1">
            <a:lnSpc>
              <a:spcPct val="90000"/>
            </a:lnSpc>
            <a:spcBef>
              <a:spcPct val="0"/>
            </a:spcBef>
            <a:spcAft>
              <a:spcPct val="35000"/>
            </a:spcAft>
            <a:buNone/>
          </a:pPr>
          <a:r>
            <a:rPr lang="ar-EG" altLang="ar-JO" sz="1800" kern="1200" dirty="0"/>
            <a:t>شرح عناصر تحليل الجدوى.</a:t>
          </a:r>
          <a:endParaRPr lang="en-US" altLang="ar-JO" sz="1800" kern="1200" dirty="0"/>
        </a:p>
      </dsp:txBody>
      <dsp:txXfrm>
        <a:off x="2826031" y="1656989"/>
        <a:ext cx="2566178" cy="2155590"/>
      </dsp:txXfrm>
    </dsp:sp>
    <dsp:sp modelId="{A17B80D2-70C6-4C58-B975-BA449A9D21C4}">
      <dsp:nvSpPr>
        <dsp:cNvPr id="0" name=""/>
        <dsp:cNvSpPr/>
      </dsp:nvSpPr>
      <dsp:spPr>
        <a:xfrm>
          <a:off x="3570223" y="378149"/>
          <a:ext cx="1077795" cy="107779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029" tIns="12700" rIns="84029"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endParaRPr lang="en-US" sz="4800" kern="1200" dirty="0"/>
        </a:p>
      </dsp:txBody>
      <dsp:txXfrm>
        <a:off x="3728062" y="535988"/>
        <a:ext cx="762117" cy="762117"/>
      </dsp:txXfrm>
    </dsp:sp>
    <dsp:sp modelId="{A1726D2C-2513-4117-AEEB-1F8269BC03FB}">
      <dsp:nvSpPr>
        <dsp:cNvPr id="0" name=""/>
        <dsp:cNvSpPr/>
      </dsp:nvSpPr>
      <dsp:spPr>
        <a:xfrm>
          <a:off x="2826031" y="3884360"/>
          <a:ext cx="2566178"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8B8D290-AE7A-4240-ABCB-9E13B496A298}">
      <dsp:nvSpPr>
        <dsp:cNvPr id="0" name=""/>
        <dsp:cNvSpPr/>
      </dsp:nvSpPr>
      <dsp:spPr>
        <a:xfrm>
          <a:off x="5648828" y="291782"/>
          <a:ext cx="2566178" cy="359265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0069" tIns="330200" rIns="200069" bIns="330200" numCol="1" spcCol="1270" anchor="ctr" anchorCtr="0">
          <a:noAutofit/>
        </a:bodyPr>
        <a:lstStyle/>
        <a:p>
          <a:pPr marL="0" lvl="0" indent="0" algn="l" defTabSz="800100">
            <a:lnSpc>
              <a:spcPct val="90000"/>
            </a:lnSpc>
            <a:spcBef>
              <a:spcPct val="0"/>
            </a:spcBef>
            <a:spcAft>
              <a:spcPct val="35000"/>
            </a:spcAft>
            <a:buNone/>
          </a:pPr>
          <a:r>
            <a:rPr lang="en-US" altLang="ar-JO" sz="1800" kern="1200" dirty="0"/>
            <a:t>Describe the six forces in the macro environment of an industry.</a:t>
          </a:r>
        </a:p>
        <a:p>
          <a:pPr marL="0" lvl="0" indent="0" algn="justLow" defTabSz="800100" rtl="1">
            <a:lnSpc>
              <a:spcPct val="90000"/>
            </a:lnSpc>
            <a:spcBef>
              <a:spcPct val="0"/>
            </a:spcBef>
            <a:spcAft>
              <a:spcPct val="35000"/>
            </a:spcAft>
            <a:buNone/>
          </a:pPr>
          <a:r>
            <a:rPr lang="ar-EG" altLang="ar-JO" sz="1800" kern="1200" dirty="0"/>
            <a:t>وصف القوى الست في البيئة الكلية للصناعة.</a:t>
          </a:r>
          <a:endParaRPr lang="en-US" altLang="ar-JO" sz="1800" kern="1200" dirty="0"/>
        </a:p>
      </dsp:txBody>
      <dsp:txXfrm>
        <a:off x="5648828" y="1656989"/>
        <a:ext cx="2566178" cy="2155590"/>
      </dsp:txXfrm>
    </dsp:sp>
    <dsp:sp modelId="{7D719B6E-74F0-41ED-842C-10C0BE328B6A}">
      <dsp:nvSpPr>
        <dsp:cNvPr id="0" name=""/>
        <dsp:cNvSpPr/>
      </dsp:nvSpPr>
      <dsp:spPr>
        <a:xfrm>
          <a:off x="6393020" y="378149"/>
          <a:ext cx="1077795" cy="107779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029" tIns="12700" rIns="84029" bIns="12700" numCol="1" spcCol="1270" anchor="ctr" anchorCtr="0">
          <a:noAutofit/>
        </a:bodyPr>
        <a:lstStyle/>
        <a:p>
          <a:pPr marL="0" lvl="0" indent="0" algn="ctr" defTabSz="2133600">
            <a:lnSpc>
              <a:spcPct val="90000"/>
            </a:lnSpc>
            <a:spcBef>
              <a:spcPct val="0"/>
            </a:spcBef>
            <a:spcAft>
              <a:spcPct val="35000"/>
            </a:spcAft>
            <a:buNone/>
          </a:pPr>
          <a:r>
            <a:rPr lang="en-US" sz="4800" kern="1200" dirty="0"/>
            <a:t>3</a:t>
          </a:r>
        </a:p>
      </dsp:txBody>
      <dsp:txXfrm>
        <a:off x="6550859" y="535988"/>
        <a:ext cx="762117" cy="762117"/>
      </dsp:txXfrm>
    </dsp:sp>
    <dsp:sp modelId="{40E8C143-8476-48C7-A905-80A2A3CA7A17}">
      <dsp:nvSpPr>
        <dsp:cNvPr id="0" name=""/>
        <dsp:cNvSpPr/>
      </dsp:nvSpPr>
      <dsp:spPr>
        <a:xfrm>
          <a:off x="5648828" y="3884360"/>
          <a:ext cx="2566178"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1C3699B-946E-4DDF-ADDC-FDC990B1E384}">
      <dsp:nvSpPr>
        <dsp:cNvPr id="0" name=""/>
        <dsp:cNvSpPr/>
      </dsp:nvSpPr>
      <dsp:spPr>
        <a:xfrm>
          <a:off x="8471625" y="291782"/>
          <a:ext cx="2566178" cy="359265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0069" tIns="330200" rIns="200069" bIns="330200" numCol="1" spcCol="1270" anchor="ctr" anchorCtr="0">
          <a:noAutofit/>
        </a:bodyPr>
        <a:lstStyle/>
        <a:p>
          <a:pPr marL="0" lvl="0" indent="0" algn="l" defTabSz="800100">
            <a:lnSpc>
              <a:spcPct val="90000"/>
            </a:lnSpc>
            <a:spcBef>
              <a:spcPct val="0"/>
            </a:spcBef>
            <a:spcAft>
              <a:spcPct val="35000"/>
            </a:spcAft>
            <a:buNone/>
          </a:pPr>
          <a:r>
            <a:rPr lang="en-US" altLang="ar-JO" sz="1800" kern="1200" dirty="0"/>
            <a:t>Understand how Porter’s Five Forces Model assesses the competitive environment.</a:t>
          </a:r>
        </a:p>
        <a:p>
          <a:pPr marL="0" lvl="0" indent="0" algn="justLow" defTabSz="800100" rtl="1">
            <a:lnSpc>
              <a:spcPct val="90000"/>
            </a:lnSpc>
            <a:spcBef>
              <a:spcPct val="0"/>
            </a:spcBef>
            <a:spcAft>
              <a:spcPct val="35000"/>
            </a:spcAft>
            <a:buNone/>
          </a:pPr>
          <a:r>
            <a:rPr lang="ar-EG" altLang="ar-JO" sz="1800" kern="1200" dirty="0"/>
            <a:t>فهم كيفية تقييم نموذج القوى الخمس لبورتر للبيئة التنافسية.</a:t>
          </a:r>
          <a:endParaRPr lang="en-US" altLang="ar-JO" sz="1800" kern="1200" dirty="0"/>
        </a:p>
      </dsp:txBody>
      <dsp:txXfrm>
        <a:off x="8471625" y="1656989"/>
        <a:ext cx="2566178" cy="2155590"/>
      </dsp:txXfrm>
    </dsp:sp>
    <dsp:sp modelId="{23B95B25-526D-4B25-9FEE-C2A5E7D72194}">
      <dsp:nvSpPr>
        <dsp:cNvPr id="0" name=""/>
        <dsp:cNvSpPr/>
      </dsp:nvSpPr>
      <dsp:spPr>
        <a:xfrm>
          <a:off x="9215817" y="378149"/>
          <a:ext cx="1077795" cy="107779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029" tIns="12700" rIns="84029" bIns="12700" numCol="1" spcCol="1270" anchor="ctr" anchorCtr="0">
          <a:noAutofit/>
        </a:bodyPr>
        <a:lstStyle/>
        <a:p>
          <a:pPr marL="0" lvl="0" indent="0" algn="ctr" defTabSz="2133600">
            <a:lnSpc>
              <a:spcPct val="90000"/>
            </a:lnSpc>
            <a:spcBef>
              <a:spcPct val="0"/>
            </a:spcBef>
            <a:spcAft>
              <a:spcPct val="35000"/>
            </a:spcAft>
            <a:buNone/>
          </a:pPr>
          <a:r>
            <a:rPr lang="en-US" sz="4800" kern="1200"/>
            <a:t>4</a:t>
          </a:r>
          <a:endParaRPr lang="en-US" sz="4800" kern="1200" dirty="0"/>
        </a:p>
      </dsp:txBody>
      <dsp:txXfrm>
        <a:off x="9373656" y="535988"/>
        <a:ext cx="762117" cy="762117"/>
      </dsp:txXfrm>
    </dsp:sp>
    <dsp:sp modelId="{3D5962F9-514A-4650-94AD-27E77DF7049A}">
      <dsp:nvSpPr>
        <dsp:cNvPr id="0" name=""/>
        <dsp:cNvSpPr/>
      </dsp:nvSpPr>
      <dsp:spPr>
        <a:xfrm>
          <a:off x="8471625" y="3884360"/>
          <a:ext cx="2566178"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3F8388-96C8-6145-A2D4-88AF8E0F2008}">
      <dsp:nvSpPr>
        <dsp:cNvPr id="0" name=""/>
        <dsp:cNvSpPr/>
      </dsp:nvSpPr>
      <dsp:spPr>
        <a:xfrm>
          <a:off x="0" y="191068"/>
          <a:ext cx="2415166" cy="4107994"/>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8296" tIns="330200" rIns="188296" bIns="330200" numCol="1" spcCol="1270" anchor="ctr" anchorCtr="0">
          <a:noAutofit/>
        </a:bodyPr>
        <a:lstStyle/>
        <a:p>
          <a:pPr marL="0" lvl="0" indent="0" algn="l" defTabSz="800100">
            <a:lnSpc>
              <a:spcPct val="90000"/>
            </a:lnSpc>
            <a:spcBef>
              <a:spcPct val="0"/>
            </a:spcBef>
            <a:spcAft>
              <a:spcPct val="35000"/>
            </a:spcAft>
            <a:buNone/>
          </a:pPr>
          <a:r>
            <a:rPr lang="en-US" altLang="ar-JO" sz="1800" kern="1200" dirty="0"/>
            <a:t>Describe the various methods of conducting primary and secondary market research.</a:t>
          </a:r>
        </a:p>
        <a:p>
          <a:pPr marL="0" lvl="0" indent="0" algn="justLow" defTabSz="800100" rtl="1">
            <a:lnSpc>
              <a:spcPct val="90000"/>
            </a:lnSpc>
            <a:spcBef>
              <a:spcPct val="0"/>
            </a:spcBef>
            <a:spcAft>
              <a:spcPct val="35000"/>
            </a:spcAft>
            <a:buNone/>
          </a:pPr>
          <a:r>
            <a:rPr lang="ar-EG" altLang="ar-JO" sz="1800" kern="1200" dirty="0"/>
            <a:t>وصف الطرق المختلفة لإجراء أبحاث السوق الأولية والثانوية.</a:t>
          </a:r>
          <a:endParaRPr lang="en-US" altLang="ar-JO" sz="1800" kern="1200" dirty="0"/>
        </a:p>
      </dsp:txBody>
      <dsp:txXfrm>
        <a:off x="0" y="1752106"/>
        <a:ext cx="2415166" cy="2464796"/>
      </dsp:txXfrm>
    </dsp:sp>
    <dsp:sp modelId="{CADAE737-32BD-874D-8FDA-0D415B0B7547}">
      <dsp:nvSpPr>
        <dsp:cNvPr id="0" name=""/>
        <dsp:cNvSpPr/>
      </dsp:nvSpPr>
      <dsp:spPr>
        <a:xfrm>
          <a:off x="595188" y="485962"/>
          <a:ext cx="1014369" cy="1014369"/>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9084" tIns="12700" rIns="79084" bIns="12700" numCol="1" spcCol="1270" anchor="ctr" anchorCtr="0">
          <a:noAutofit/>
        </a:bodyPr>
        <a:lstStyle/>
        <a:p>
          <a:pPr marL="0" lvl="0" indent="0" algn="ctr" defTabSz="2133600">
            <a:lnSpc>
              <a:spcPct val="90000"/>
            </a:lnSpc>
            <a:spcBef>
              <a:spcPct val="0"/>
            </a:spcBef>
            <a:spcAft>
              <a:spcPct val="35000"/>
            </a:spcAft>
            <a:buNone/>
          </a:pPr>
          <a:r>
            <a:rPr lang="en-US" sz="4800" kern="1200" dirty="0"/>
            <a:t>5</a:t>
          </a:r>
        </a:p>
      </dsp:txBody>
      <dsp:txXfrm>
        <a:off x="743739" y="634513"/>
        <a:ext cx="717267" cy="717267"/>
      </dsp:txXfrm>
    </dsp:sp>
    <dsp:sp modelId="{CC0F4E2F-5A63-DD44-BBDA-3D6341CC21E2}">
      <dsp:nvSpPr>
        <dsp:cNvPr id="0" name=""/>
        <dsp:cNvSpPr/>
      </dsp:nvSpPr>
      <dsp:spPr>
        <a:xfrm>
          <a:off x="3044" y="3962896"/>
          <a:ext cx="2415166"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BFADD60-EAB7-4A3C-97F8-D85D9E928FC8}">
      <dsp:nvSpPr>
        <dsp:cNvPr id="0" name=""/>
        <dsp:cNvSpPr/>
      </dsp:nvSpPr>
      <dsp:spPr>
        <a:xfrm>
          <a:off x="2659727" y="218354"/>
          <a:ext cx="2415166" cy="4107994"/>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8296" tIns="330200" rIns="188296" bIns="330200" numCol="1" spcCol="1270" anchor="t" anchorCtr="0">
          <a:noAutofit/>
        </a:bodyPr>
        <a:lstStyle/>
        <a:p>
          <a:pPr marL="0" lvl="0" indent="0" algn="l" defTabSz="800100">
            <a:lnSpc>
              <a:spcPct val="90000"/>
            </a:lnSpc>
            <a:spcBef>
              <a:spcPct val="0"/>
            </a:spcBef>
            <a:spcAft>
              <a:spcPct val="35000"/>
            </a:spcAft>
            <a:buNone/>
          </a:pPr>
          <a:r>
            <a:rPr lang="en-US" altLang="ar-JO" sz="1800" kern="1200" dirty="0"/>
            <a:t>Understand the four major elements of a financial feasibility analysis.</a:t>
          </a:r>
        </a:p>
        <a:p>
          <a:pPr marL="0" lvl="0" indent="0" algn="justLow" defTabSz="800100" rtl="1">
            <a:lnSpc>
              <a:spcPct val="90000"/>
            </a:lnSpc>
            <a:spcBef>
              <a:spcPct val="0"/>
            </a:spcBef>
            <a:spcAft>
              <a:spcPct val="35000"/>
            </a:spcAft>
            <a:buNone/>
          </a:pPr>
          <a:r>
            <a:rPr lang="ar-EG" altLang="ar-JO" sz="1800" kern="1200" dirty="0"/>
            <a:t>فهم العناصر الأربعة الرئيسية لتحليل الجدوى المالية.</a:t>
          </a:r>
          <a:endParaRPr lang="en-US" altLang="ar-JO" sz="1800" kern="1200" dirty="0"/>
        </a:p>
      </dsp:txBody>
      <dsp:txXfrm>
        <a:off x="2659727" y="1779392"/>
        <a:ext cx="2415166" cy="2464796"/>
      </dsp:txXfrm>
    </dsp:sp>
    <dsp:sp modelId="{35E22F4E-EEC3-4084-88EF-B9F00A55AC8D}">
      <dsp:nvSpPr>
        <dsp:cNvPr id="0" name=""/>
        <dsp:cNvSpPr/>
      </dsp:nvSpPr>
      <dsp:spPr>
        <a:xfrm>
          <a:off x="3360125" y="469630"/>
          <a:ext cx="1014369" cy="1014369"/>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9084" tIns="12700" rIns="79084" bIns="12700" numCol="1" spcCol="1270" anchor="ctr" anchorCtr="0">
          <a:noAutofit/>
        </a:bodyPr>
        <a:lstStyle/>
        <a:p>
          <a:pPr marL="0" lvl="0" indent="0" algn="ctr" defTabSz="2133600">
            <a:lnSpc>
              <a:spcPct val="90000"/>
            </a:lnSpc>
            <a:spcBef>
              <a:spcPct val="0"/>
            </a:spcBef>
            <a:spcAft>
              <a:spcPct val="35000"/>
            </a:spcAft>
            <a:buNone/>
          </a:pPr>
          <a:r>
            <a:rPr lang="en-US" sz="4800" kern="1200" dirty="0"/>
            <a:t>6</a:t>
          </a:r>
        </a:p>
      </dsp:txBody>
      <dsp:txXfrm>
        <a:off x="3508676" y="618181"/>
        <a:ext cx="717267" cy="717267"/>
      </dsp:txXfrm>
    </dsp:sp>
    <dsp:sp modelId="{ADB0C5EE-1364-418A-A613-BA402F0229F4}">
      <dsp:nvSpPr>
        <dsp:cNvPr id="0" name=""/>
        <dsp:cNvSpPr/>
      </dsp:nvSpPr>
      <dsp:spPr>
        <a:xfrm>
          <a:off x="2659727" y="3962896"/>
          <a:ext cx="2415166"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F74CF3-5132-423B-876A-AE16E9047356}">
      <dsp:nvSpPr>
        <dsp:cNvPr id="0" name=""/>
        <dsp:cNvSpPr/>
      </dsp:nvSpPr>
      <dsp:spPr>
        <a:xfrm>
          <a:off x="5316409" y="218354"/>
          <a:ext cx="2415166" cy="4107994"/>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8296" tIns="330200" rIns="188296" bIns="330200" numCol="1" spcCol="1270" anchor="t" anchorCtr="0">
          <a:noAutofit/>
        </a:bodyPr>
        <a:lstStyle/>
        <a:p>
          <a:pPr marL="0" lvl="0" indent="0" algn="l" defTabSz="800100">
            <a:lnSpc>
              <a:spcPct val="90000"/>
            </a:lnSpc>
            <a:spcBef>
              <a:spcPct val="0"/>
            </a:spcBef>
            <a:spcAft>
              <a:spcPct val="35000"/>
            </a:spcAft>
            <a:buNone/>
          </a:pPr>
          <a:r>
            <a:rPr lang="en-US" altLang="ar-JO" sz="1800" kern="1200" dirty="0"/>
            <a:t>Describe the process assessing entrepreneur feasibility.</a:t>
          </a:r>
        </a:p>
        <a:p>
          <a:pPr marL="0" lvl="0" indent="0" algn="justLow" defTabSz="800100" rtl="1">
            <a:lnSpc>
              <a:spcPct val="90000"/>
            </a:lnSpc>
            <a:spcBef>
              <a:spcPct val="0"/>
            </a:spcBef>
            <a:spcAft>
              <a:spcPct val="35000"/>
            </a:spcAft>
            <a:buNone/>
          </a:pPr>
          <a:r>
            <a:rPr lang="ar-EG" altLang="ar-JO" sz="1800" kern="1200" dirty="0"/>
            <a:t>وصف عملية تقييم جدوى ريادة الأعمال.</a:t>
          </a:r>
          <a:endParaRPr lang="en-US" altLang="ar-JO" sz="1800" kern="1200" dirty="0"/>
        </a:p>
      </dsp:txBody>
      <dsp:txXfrm>
        <a:off x="5316409" y="1779392"/>
        <a:ext cx="2415166" cy="2464796"/>
      </dsp:txXfrm>
    </dsp:sp>
    <dsp:sp modelId="{C79E6C9B-D9C2-43DA-8B5D-8C1A2CD6890E}">
      <dsp:nvSpPr>
        <dsp:cNvPr id="0" name=""/>
        <dsp:cNvSpPr/>
      </dsp:nvSpPr>
      <dsp:spPr>
        <a:xfrm>
          <a:off x="6016807" y="469630"/>
          <a:ext cx="1014369" cy="1014369"/>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9084" tIns="12700" rIns="79084" bIns="12700" numCol="1" spcCol="1270" anchor="ctr" anchorCtr="0">
          <a:noAutofit/>
        </a:bodyPr>
        <a:lstStyle/>
        <a:p>
          <a:pPr marL="0" lvl="0" indent="0" algn="ctr" defTabSz="2133600">
            <a:lnSpc>
              <a:spcPct val="90000"/>
            </a:lnSpc>
            <a:spcBef>
              <a:spcPct val="0"/>
            </a:spcBef>
            <a:spcAft>
              <a:spcPct val="35000"/>
            </a:spcAft>
            <a:buNone/>
          </a:pPr>
          <a:r>
            <a:rPr lang="en-US" sz="4800" kern="1200" dirty="0"/>
            <a:t>7</a:t>
          </a:r>
        </a:p>
      </dsp:txBody>
      <dsp:txXfrm>
        <a:off x="6165358" y="618181"/>
        <a:ext cx="717267" cy="717267"/>
      </dsp:txXfrm>
    </dsp:sp>
    <dsp:sp modelId="{01C4B68E-24C7-41C1-8E54-2A0279A0717B}">
      <dsp:nvSpPr>
        <dsp:cNvPr id="0" name=""/>
        <dsp:cNvSpPr/>
      </dsp:nvSpPr>
      <dsp:spPr>
        <a:xfrm>
          <a:off x="5316409" y="3962896"/>
          <a:ext cx="2415166"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9CDA77-EF30-45A2-931B-C02966A51238}">
      <dsp:nvSpPr>
        <dsp:cNvPr id="0" name=""/>
        <dsp:cNvSpPr/>
      </dsp:nvSpPr>
      <dsp:spPr>
        <a:xfrm>
          <a:off x="7973092" y="218354"/>
          <a:ext cx="2415166" cy="4107994"/>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8296" tIns="330200" rIns="188296" bIns="330200" numCol="1" spcCol="1270" anchor="ctr" anchorCtr="0">
          <a:noAutofit/>
        </a:bodyPr>
        <a:lstStyle/>
        <a:p>
          <a:pPr marL="0" lvl="0" indent="0" algn="l" defTabSz="800100">
            <a:lnSpc>
              <a:spcPct val="90000"/>
            </a:lnSpc>
            <a:spcBef>
              <a:spcPct val="0"/>
            </a:spcBef>
            <a:spcAft>
              <a:spcPct val="35000"/>
            </a:spcAft>
            <a:buNone/>
          </a:pPr>
          <a:r>
            <a:rPr lang="en-US" altLang="ar-JO" sz="1800" kern="1200" dirty="0"/>
            <a:t>Describe the nine elements of a business model.</a:t>
          </a:r>
          <a:endParaRPr lang="ar-EG" altLang="ar-JO" sz="1800" kern="1200" dirty="0"/>
        </a:p>
        <a:p>
          <a:pPr marL="0" lvl="0" indent="0" algn="justLow" defTabSz="800100" rtl="1">
            <a:lnSpc>
              <a:spcPct val="90000"/>
            </a:lnSpc>
            <a:spcBef>
              <a:spcPct val="0"/>
            </a:spcBef>
            <a:spcAft>
              <a:spcPct val="35000"/>
            </a:spcAft>
            <a:buNone/>
          </a:pPr>
          <a:r>
            <a:rPr lang="ar-EG" altLang="ar-JO" sz="1800" kern="1200" dirty="0"/>
            <a:t>صف العناصر التسعة لنموذج العمل. </a:t>
          </a:r>
          <a:endParaRPr lang="en-US" altLang="ar-JO" sz="1800" kern="1200" dirty="0"/>
        </a:p>
      </dsp:txBody>
      <dsp:txXfrm>
        <a:off x="7973092" y="1779392"/>
        <a:ext cx="2415166" cy="2464796"/>
      </dsp:txXfrm>
    </dsp:sp>
    <dsp:sp modelId="{16F87391-EF29-4BA8-82F1-DF26D937EBD4}">
      <dsp:nvSpPr>
        <dsp:cNvPr id="0" name=""/>
        <dsp:cNvSpPr/>
      </dsp:nvSpPr>
      <dsp:spPr>
        <a:xfrm>
          <a:off x="8673490" y="469630"/>
          <a:ext cx="1014369" cy="1014369"/>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9084" tIns="12700" rIns="79084" bIns="12700" numCol="1" spcCol="1270" anchor="ctr" anchorCtr="0">
          <a:noAutofit/>
        </a:bodyPr>
        <a:lstStyle/>
        <a:p>
          <a:pPr marL="0" lvl="0" indent="0" algn="ctr" defTabSz="2133600">
            <a:lnSpc>
              <a:spcPct val="90000"/>
            </a:lnSpc>
            <a:spcBef>
              <a:spcPct val="0"/>
            </a:spcBef>
            <a:spcAft>
              <a:spcPct val="35000"/>
            </a:spcAft>
            <a:buNone/>
          </a:pPr>
          <a:r>
            <a:rPr lang="en-US" sz="4800" kern="1200" dirty="0"/>
            <a:t>8</a:t>
          </a:r>
        </a:p>
      </dsp:txBody>
      <dsp:txXfrm>
        <a:off x="8822041" y="618181"/>
        <a:ext cx="717267" cy="717267"/>
      </dsp:txXfrm>
    </dsp:sp>
    <dsp:sp modelId="{263EC39E-2D7B-4026-9AB9-A06841022E22}">
      <dsp:nvSpPr>
        <dsp:cNvPr id="0" name=""/>
        <dsp:cNvSpPr/>
      </dsp:nvSpPr>
      <dsp:spPr>
        <a:xfrm flipV="1">
          <a:off x="7973092" y="4338558"/>
          <a:ext cx="2415166" cy="144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2.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5510337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0456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77248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7" r:id="rId12"/>
    <p:sldLayoutId id="2147483668" r:id="rId13"/>
    <p:sldLayoutId id="2147483669"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35.png"/></Relationships>
</file>

<file path=ppt/slides/_rels/slide47.xml.rels><?xml version="1.0" encoding="UTF-8" standalone="yes"?>
<Relationships xmlns="http://schemas.openxmlformats.org/package/2006/relationships"><Relationship Id="rId3" Type="http://schemas.openxmlformats.org/officeDocument/2006/relationships/image" Target="../media/image36.emf"/><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38.emf"/><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3" Type="http://schemas.openxmlformats.org/officeDocument/2006/relationships/image" Target="../media/image43.svg"/><Relationship Id="rId2" Type="http://schemas.openxmlformats.org/officeDocument/2006/relationships/image" Target="../media/image42.jpeg"/><Relationship Id="rId1" Type="http://schemas.openxmlformats.org/officeDocument/2006/relationships/slideLayout" Target="../slideLayouts/slideLayout12.xml"/><Relationship Id="rId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8267361" y="1973632"/>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Entrepreneurship</a:t>
            </a:r>
          </a:p>
          <a:p>
            <a:r>
              <a:rPr lang="ar-EG" sz="3200" b="1" dirty="0">
                <a:solidFill>
                  <a:srgbClr val="00B0F0"/>
                </a:solidFill>
                <a:latin typeface="Alexandria" charset="0"/>
                <a:cs typeface="Alexandria" charset="0"/>
              </a:rPr>
              <a:t>ريادة الأعمال</a:t>
            </a:r>
            <a:endParaRPr lang="en-US" sz="3200" b="1" dirty="0">
              <a:solidFill>
                <a:srgbClr val="00B0F0"/>
              </a:solidFill>
              <a:latin typeface="Alexandria" charset="0"/>
              <a:cs typeface="Alexandria" charset="0"/>
            </a:endParaRPr>
          </a:p>
        </p:txBody>
      </p:sp>
      <p:sp>
        <p:nvSpPr>
          <p:cNvPr id="10" name="Rectangle: Rounded Corners 9"/>
          <p:cNvSpPr/>
          <p:nvPr/>
        </p:nvSpPr>
        <p:spPr>
          <a:xfrm>
            <a:off x="5704724" y="3655581"/>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3</a:t>
            </a:r>
          </a:p>
        </p:txBody>
      </p:sp>
      <p:sp>
        <p:nvSpPr>
          <p:cNvPr id="11" name="TextBox 10"/>
          <p:cNvSpPr txBox="1"/>
          <p:nvPr/>
        </p:nvSpPr>
        <p:spPr>
          <a:xfrm>
            <a:off x="8265416" y="3078851"/>
            <a:ext cx="3531122" cy="400110"/>
          </a:xfrm>
          <a:prstGeom prst="rect">
            <a:avLst/>
          </a:prstGeom>
          <a:noFill/>
        </p:spPr>
        <p:txBody>
          <a:bodyPr wrap="square" rtlCol="0">
            <a:spAutoFit/>
          </a:bodyPr>
          <a:lstStyle/>
          <a:p>
            <a:r>
              <a:rPr lang="en-US" sz="2000" dirty="0">
                <a:latin typeface="Alexandria" charset="0"/>
                <a:cs typeface="Alexandria" charset="0"/>
              </a:rPr>
              <a:t>MGM 303</a:t>
            </a:r>
          </a:p>
        </p:txBody>
      </p:sp>
      <p:sp>
        <p:nvSpPr>
          <p:cNvPr id="12" name="TextBox 11"/>
          <p:cNvSpPr txBox="1"/>
          <p:nvPr/>
        </p:nvSpPr>
        <p:spPr>
          <a:xfrm>
            <a:off x="459185" y="6260109"/>
            <a:ext cx="535972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Almontaser </a:t>
            </a:r>
            <a:r>
              <a:rPr lang="en-US" sz="2400" b="1" dirty="0" err="1">
                <a:solidFill>
                  <a:srgbClr val="00B0F0"/>
                </a:solidFill>
                <a:latin typeface="Alexandria" charset="0"/>
                <a:cs typeface="Alexandria" charset="0"/>
              </a:rPr>
              <a:t>Abuhussein</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5462179" y="4343468"/>
            <a:ext cx="5292257" cy="60646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a:latin typeface="+mn-lt"/>
              </a:rPr>
              <a:t>Inside the Entrepreneurial Mind: From Ideas to Reality</a:t>
            </a:r>
          </a:p>
        </p:txBody>
      </p:sp>
      <p:sp>
        <p:nvSpPr>
          <p:cNvPr id="15" name="Title 1">
            <a:extLst>
              <a:ext uri="{FF2B5EF4-FFF2-40B4-BE49-F238E27FC236}">
                <a16:creationId xmlns:a16="http://schemas.microsoft.com/office/drawing/2014/main" id="{39C65316-BFB1-4A3F-B8B9-F9622013BFC3}"/>
              </a:ext>
            </a:extLst>
          </p:cNvPr>
          <p:cNvSpPr txBox="1">
            <a:spLocks/>
          </p:cNvSpPr>
          <p:nvPr/>
        </p:nvSpPr>
        <p:spPr>
          <a:xfrm>
            <a:off x="5469439" y="5004524"/>
            <a:ext cx="5094393" cy="42357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EG" sz="2400" b="1" dirty="0">
                <a:latin typeface="+mn-lt"/>
              </a:rPr>
              <a:t>داخل العقل الريادي: من الأفكار إلى الواقع</a:t>
            </a:r>
          </a:p>
        </p:txBody>
      </p:sp>
      <p:sp>
        <p:nvSpPr>
          <p:cNvPr id="16" name="TextBox 15"/>
          <p:cNvSpPr txBox="1"/>
          <p:nvPr/>
        </p:nvSpPr>
        <p:spPr>
          <a:xfrm>
            <a:off x="6664655" y="6335232"/>
            <a:ext cx="5359724" cy="52322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المنتصر أبو حسين</a:t>
            </a:r>
          </a:p>
        </p:txBody>
      </p:sp>
      <p:sp>
        <p:nvSpPr>
          <p:cNvPr id="17" name="TextBox 16"/>
          <p:cNvSpPr txBox="1"/>
          <p:nvPr/>
        </p:nvSpPr>
        <p:spPr>
          <a:xfrm>
            <a:off x="6751739" y="5833519"/>
            <a:ext cx="4886463" cy="52322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إعداد</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3490983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178982"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a:p>
            <a:r>
              <a:rPr lang="ar-EG" sz="2800" b="1" dirty="0">
                <a:solidFill>
                  <a:srgbClr val="00B0F0"/>
                </a:solidFill>
                <a:latin typeface="Alexandria" charset="0"/>
                <a:cs typeface="Alexandria" charset="0"/>
              </a:rPr>
              <a:t>أهداف التعلٌّم</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TextBox 8">
            <a:extLst>
              <a:ext uri="{FF2B5EF4-FFF2-40B4-BE49-F238E27FC236}">
                <a16:creationId xmlns:a16="http://schemas.microsoft.com/office/drawing/2014/main" id="{7E3CE1D8-74BF-F622-2CFB-2E3F3756924C}"/>
              </a:ext>
            </a:extLst>
          </p:cNvPr>
          <p:cNvGraphicFramePr/>
          <p:nvPr>
            <p:extLst>
              <p:ext uri="{D42A27DB-BD31-4B8C-83A1-F6EECF244321}">
                <p14:modId xmlns:p14="http://schemas.microsoft.com/office/powerpoint/2010/main" val="3230898439"/>
              </p:ext>
            </p:extLst>
          </p:nvPr>
        </p:nvGraphicFramePr>
        <p:xfrm>
          <a:off x="696038" y="1992573"/>
          <a:ext cx="11041039" cy="41762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73207840"/>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178982"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a:p>
            <a:r>
              <a:rPr lang="ar-EG" sz="2800" b="1" dirty="0">
                <a:solidFill>
                  <a:srgbClr val="00B0F0"/>
                </a:solidFill>
                <a:latin typeface="Alexandria" charset="0"/>
                <a:cs typeface="Alexandria" charset="0"/>
              </a:rPr>
              <a:t>أهداف التعلٌّم</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TextBox 8">
            <a:extLst>
              <a:ext uri="{FF2B5EF4-FFF2-40B4-BE49-F238E27FC236}">
                <a16:creationId xmlns:a16="http://schemas.microsoft.com/office/drawing/2014/main" id="{BCFFF5FB-6C4A-E0BE-996B-53572A4A0C6C}"/>
              </a:ext>
            </a:extLst>
          </p:cNvPr>
          <p:cNvGraphicFramePr/>
          <p:nvPr>
            <p:extLst>
              <p:ext uri="{D42A27DB-BD31-4B8C-83A1-F6EECF244321}">
                <p14:modId xmlns:p14="http://schemas.microsoft.com/office/powerpoint/2010/main" val="3794998284"/>
              </p:ext>
            </p:extLst>
          </p:nvPr>
        </p:nvGraphicFramePr>
        <p:xfrm>
          <a:off x="1049608" y="1787856"/>
          <a:ext cx="10391303" cy="45447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96209568"/>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New Business Planning Process </a:t>
            </a:r>
          </a:p>
          <a:p>
            <a:r>
              <a:rPr lang="ar-EG" sz="2800" b="1" dirty="0">
                <a:solidFill>
                  <a:srgbClr val="00B0F0"/>
                </a:solidFill>
                <a:latin typeface="Alexandria" charset="0"/>
                <a:cs typeface="Alexandria" charset="0"/>
              </a:rPr>
              <a:t>عملية تخطيط الأعمال الجديدة</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Picture 2" descr="What You Need to License an Idea | Inc.com">
            <a:extLst>
              <a:ext uri="{FF2B5EF4-FFF2-40B4-BE49-F238E27FC236}">
                <a16:creationId xmlns:a16="http://schemas.microsoft.com/office/drawing/2014/main" id="{9966DE30-B0E6-19F0-A9A1-22BA5159AA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39736" y="1624929"/>
            <a:ext cx="4558353" cy="480316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a:extLst>
              <a:ext uri="{FF2B5EF4-FFF2-40B4-BE49-F238E27FC236}">
                <a16:creationId xmlns:a16="http://schemas.microsoft.com/office/drawing/2014/main" id="{5FE0AF5F-3EF1-B266-602D-B642F629409B}"/>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70843" y="1556688"/>
            <a:ext cx="3513466" cy="506929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7" name="Group 26"/>
          <p:cNvGrpSpPr/>
          <p:nvPr/>
        </p:nvGrpSpPr>
        <p:grpSpPr>
          <a:xfrm>
            <a:off x="8749684" y="1720465"/>
            <a:ext cx="3111475" cy="4536706"/>
            <a:chOff x="7558456" y="1065378"/>
            <a:chExt cx="3111475" cy="4536706"/>
          </a:xfrm>
        </p:grpSpPr>
        <p:sp>
          <p:nvSpPr>
            <p:cNvPr id="28" name="TextBox 27">
              <a:extLst>
                <a:ext uri="{FF2B5EF4-FFF2-40B4-BE49-F238E27FC236}">
                  <a16:creationId xmlns:a16="http://schemas.microsoft.com/office/drawing/2014/main" id="{5EDC023B-27C9-9458-6E53-9667B4E0CCAD}"/>
                </a:ext>
              </a:extLst>
            </p:cNvPr>
            <p:cNvSpPr txBox="1"/>
            <p:nvPr/>
          </p:nvSpPr>
          <p:spPr>
            <a:xfrm>
              <a:off x="8058392" y="1741497"/>
              <a:ext cx="2111604" cy="369934"/>
            </a:xfrm>
            <a:prstGeom prst="rect">
              <a:avLst/>
            </a:prstGeom>
            <a:solidFill>
              <a:schemeClr val="accent5">
                <a:lumMod val="40000"/>
                <a:lumOff val="60000"/>
              </a:schemeClr>
            </a:solidFill>
            <a:ln>
              <a:solidFill>
                <a:schemeClr val="tx1"/>
              </a:solidFill>
            </a:ln>
          </p:spPr>
          <p:txBody>
            <a:bodyPr wrap="square" rtlCol="0">
              <a:spAutoFit/>
            </a:bodyPr>
            <a:lstStyle/>
            <a:p>
              <a:pPr algn="ctr"/>
              <a:r>
                <a:rPr lang="ar-EG" b="1" dirty="0"/>
                <a:t>إجراء تقييم الفكرة</a:t>
              </a:r>
              <a:endParaRPr lang="en-US" b="1" dirty="0"/>
            </a:p>
          </p:txBody>
        </p:sp>
        <p:sp>
          <p:nvSpPr>
            <p:cNvPr id="29" name="TextBox 28">
              <a:extLst>
                <a:ext uri="{FF2B5EF4-FFF2-40B4-BE49-F238E27FC236}">
                  <a16:creationId xmlns:a16="http://schemas.microsoft.com/office/drawing/2014/main" id="{83D5057E-FA74-7F1F-1F7E-6A0374582069}"/>
                </a:ext>
              </a:extLst>
            </p:cNvPr>
            <p:cNvSpPr txBox="1"/>
            <p:nvPr/>
          </p:nvSpPr>
          <p:spPr>
            <a:xfrm>
              <a:off x="8058392" y="2458608"/>
              <a:ext cx="2111604" cy="369934"/>
            </a:xfrm>
            <a:prstGeom prst="rect">
              <a:avLst/>
            </a:prstGeom>
            <a:solidFill>
              <a:schemeClr val="accent5">
                <a:lumMod val="40000"/>
                <a:lumOff val="60000"/>
              </a:schemeClr>
            </a:solidFill>
            <a:ln>
              <a:solidFill>
                <a:schemeClr val="tx1"/>
              </a:solidFill>
            </a:ln>
          </p:spPr>
          <p:txBody>
            <a:bodyPr wrap="square" rtlCol="0">
              <a:spAutoFit/>
            </a:bodyPr>
            <a:lstStyle/>
            <a:p>
              <a:pPr algn="ctr"/>
              <a:r>
                <a:rPr lang="ar-EG" b="1" dirty="0"/>
                <a:t>إجراء دراسة جدوى</a:t>
              </a:r>
              <a:endParaRPr lang="en-US" b="1" dirty="0"/>
            </a:p>
          </p:txBody>
        </p:sp>
        <p:sp>
          <p:nvSpPr>
            <p:cNvPr id="30" name="TextBox 29">
              <a:extLst>
                <a:ext uri="{FF2B5EF4-FFF2-40B4-BE49-F238E27FC236}">
                  <a16:creationId xmlns:a16="http://schemas.microsoft.com/office/drawing/2014/main" id="{34A814C5-3C5A-ACCD-C78B-605F4FE480A6}"/>
                </a:ext>
              </a:extLst>
            </p:cNvPr>
            <p:cNvSpPr txBox="1"/>
            <p:nvPr/>
          </p:nvSpPr>
          <p:spPr>
            <a:xfrm>
              <a:off x="8058392" y="3198086"/>
              <a:ext cx="2111604" cy="369934"/>
            </a:xfrm>
            <a:prstGeom prst="rect">
              <a:avLst/>
            </a:prstGeom>
            <a:solidFill>
              <a:schemeClr val="accent5">
                <a:lumMod val="40000"/>
                <a:lumOff val="60000"/>
              </a:schemeClr>
            </a:solidFill>
            <a:ln>
              <a:solidFill>
                <a:schemeClr val="tx1"/>
              </a:solidFill>
            </a:ln>
          </p:spPr>
          <p:txBody>
            <a:bodyPr wrap="square" rtlCol="0">
              <a:spAutoFit/>
            </a:bodyPr>
            <a:lstStyle/>
            <a:p>
              <a:pPr algn="ctr"/>
              <a:r>
                <a:rPr lang="ar-EG" b="1" dirty="0"/>
                <a:t>تطوير نموذج الأعمال</a:t>
              </a:r>
              <a:endParaRPr lang="en-US" b="1" dirty="0"/>
            </a:p>
          </p:txBody>
        </p:sp>
        <p:sp>
          <p:nvSpPr>
            <p:cNvPr id="31" name="TextBox 30">
              <a:extLst>
                <a:ext uri="{FF2B5EF4-FFF2-40B4-BE49-F238E27FC236}">
                  <a16:creationId xmlns:a16="http://schemas.microsoft.com/office/drawing/2014/main" id="{8E8A5C0D-1F3B-3866-3F94-33A534955023}"/>
                </a:ext>
              </a:extLst>
            </p:cNvPr>
            <p:cNvSpPr txBox="1"/>
            <p:nvPr/>
          </p:nvSpPr>
          <p:spPr>
            <a:xfrm>
              <a:off x="8055880" y="3873509"/>
              <a:ext cx="2111604" cy="369934"/>
            </a:xfrm>
            <a:prstGeom prst="rect">
              <a:avLst/>
            </a:prstGeom>
            <a:solidFill>
              <a:schemeClr val="accent5">
                <a:lumMod val="40000"/>
                <a:lumOff val="60000"/>
              </a:schemeClr>
            </a:solidFill>
            <a:ln>
              <a:solidFill>
                <a:schemeClr val="tx1"/>
              </a:solidFill>
            </a:ln>
          </p:spPr>
          <p:txBody>
            <a:bodyPr wrap="square" rtlCol="0">
              <a:spAutoFit/>
            </a:bodyPr>
            <a:lstStyle/>
            <a:p>
              <a:pPr algn="ctr"/>
              <a:r>
                <a:rPr lang="ar-EG" b="1" dirty="0"/>
                <a:t>صياغة خطة الأعمال </a:t>
              </a:r>
              <a:endParaRPr lang="en-US" b="1" dirty="0"/>
            </a:p>
          </p:txBody>
        </p:sp>
        <p:sp>
          <p:nvSpPr>
            <p:cNvPr id="32" name="TextBox 31">
              <a:extLst>
                <a:ext uri="{FF2B5EF4-FFF2-40B4-BE49-F238E27FC236}">
                  <a16:creationId xmlns:a16="http://schemas.microsoft.com/office/drawing/2014/main" id="{E0B6BEE0-D700-5F3B-04FA-0BAD220B3050}"/>
                </a:ext>
              </a:extLst>
            </p:cNvPr>
            <p:cNvSpPr txBox="1"/>
            <p:nvPr/>
          </p:nvSpPr>
          <p:spPr>
            <a:xfrm>
              <a:off x="7633871" y="4557235"/>
              <a:ext cx="2960646" cy="369332"/>
            </a:xfrm>
            <a:prstGeom prst="rect">
              <a:avLst/>
            </a:prstGeom>
            <a:solidFill>
              <a:schemeClr val="accent5">
                <a:lumMod val="40000"/>
                <a:lumOff val="60000"/>
              </a:schemeClr>
            </a:solidFill>
            <a:ln>
              <a:solidFill>
                <a:schemeClr val="tx1"/>
              </a:solidFill>
            </a:ln>
          </p:spPr>
          <p:txBody>
            <a:bodyPr wrap="square" rtlCol="0">
              <a:spAutoFit/>
            </a:bodyPr>
            <a:lstStyle/>
            <a:p>
              <a:pPr algn="ctr"/>
              <a:r>
                <a:rPr lang="ar-EG" b="1" dirty="0"/>
                <a:t>صياغة الخطة الاستراتيجية</a:t>
              </a:r>
              <a:endParaRPr lang="en-US" b="1" dirty="0"/>
            </a:p>
          </p:txBody>
        </p:sp>
        <p:sp>
          <p:nvSpPr>
            <p:cNvPr id="33" name="TextBox 32">
              <a:extLst>
                <a:ext uri="{FF2B5EF4-FFF2-40B4-BE49-F238E27FC236}">
                  <a16:creationId xmlns:a16="http://schemas.microsoft.com/office/drawing/2014/main" id="{CF112EB1-77B3-6D75-670D-EEBC6BFD2455}"/>
                </a:ext>
              </a:extLst>
            </p:cNvPr>
            <p:cNvSpPr txBox="1"/>
            <p:nvPr/>
          </p:nvSpPr>
          <p:spPr>
            <a:xfrm>
              <a:off x="7558456" y="5232752"/>
              <a:ext cx="3111475" cy="369332"/>
            </a:xfrm>
            <a:prstGeom prst="rect">
              <a:avLst/>
            </a:prstGeom>
            <a:solidFill>
              <a:schemeClr val="accent5">
                <a:lumMod val="40000"/>
                <a:lumOff val="60000"/>
              </a:schemeClr>
            </a:solidFill>
            <a:ln>
              <a:solidFill>
                <a:schemeClr val="tx1"/>
              </a:solidFill>
            </a:ln>
          </p:spPr>
          <p:txBody>
            <a:bodyPr wrap="square" rtlCol="0">
              <a:spAutoFit/>
            </a:bodyPr>
            <a:lstStyle/>
            <a:p>
              <a:pPr algn="ctr"/>
              <a:r>
                <a:rPr lang="ar-EG" b="1" dirty="0"/>
                <a:t>بدء العمل أو اطلاق النموذج</a:t>
              </a:r>
              <a:endParaRPr lang="en-US" b="1" dirty="0"/>
            </a:p>
          </p:txBody>
        </p:sp>
        <p:sp>
          <p:nvSpPr>
            <p:cNvPr id="34" name="TextBox 33">
              <a:extLst>
                <a:ext uri="{FF2B5EF4-FFF2-40B4-BE49-F238E27FC236}">
                  <a16:creationId xmlns:a16="http://schemas.microsoft.com/office/drawing/2014/main" id="{86EF47DC-7D70-7534-5CEA-88528C1171D7}"/>
                </a:ext>
              </a:extLst>
            </p:cNvPr>
            <p:cNvSpPr txBox="1"/>
            <p:nvPr/>
          </p:nvSpPr>
          <p:spPr>
            <a:xfrm>
              <a:off x="8058392" y="1065378"/>
              <a:ext cx="2111604" cy="369934"/>
            </a:xfrm>
            <a:prstGeom prst="rect">
              <a:avLst/>
            </a:prstGeom>
            <a:solidFill>
              <a:schemeClr val="accent5">
                <a:lumMod val="40000"/>
                <a:lumOff val="60000"/>
              </a:schemeClr>
            </a:solidFill>
            <a:ln>
              <a:solidFill>
                <a:schemeClr val="tx1"/>
              </a:solidFill>
            </a:ln>
          </p:spPr>
          <p:txBody>
            <a:bodyPr wrap="square" rtlCol="0">
              <a:spAutoFit/>
            </a:bodyPr>
            <a:lstStyle/>
            <a:p>
              <a:pPr algn="ctr"/>
              <a:r>
                <a:rPr lang="ar-EG" b="1" dirty="0"/>
                <a:t>الفكرة التجارية</a:t>
              </a:r>
              <a:endParaRPr lang="en-US" b="1" dirty="0"/>
            </a:p>
          </p:txBody>
        </p:sp>
        <p:cxnSp>
          <p:nvCxnSpPr>
            <p:cNvPr id="35" name="Straight Arrow Connector 34"/>
            <p:cNvCxnSpPr>
              <a:stCxn id="34" idx="2"/>
              <a:endCxn id="28" idx="0"/>
            </p:cNvCxnSpPr>
            <p:nvPr/>
          </p:nvCxnSpPr>
          <p:spPr>
            <a:xfrm>
              <a:off x="9114194" y="1435312"/>
              <a:ext cx="0" cy="30618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p:nvPr/>
          </p:nvCxnSpPr>
          <p:spPr>
            <a:xfrm>
              <a:off x="9112356" y="2111431"/>
              <a:ext cx="0" cy="30618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a:off x="9114194" y="2828542"/>
              <a:ext cx="0" cy="30618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a:xfrm>
              <a:off x="9114194" y="3565250"/>
              <a:ext cx="0" cy="30618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p:nvPr/>
          </p:nvCxnSpPr>
          <p:spPr>
            <a:xfrm>
              <a:off x="9098954" y="4251050"/>
              <a:ext cx="0" cy="30618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p:nvPr/>
          </p:nvCxnSpPr>
          <p:spPr>
            <a:xfrm>
              <a:off x="9098954" y="4926567"/>
              <a:ext cx="0" cy="30618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442225334"/>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Idea Assessment</a:t>
              </a:r>
            </a:p>
            <a:p>
              <a:r>
                <a:rPr lang="ar-EG" sz="2800" b="1" dirty="0">
                  <a:solidFill>
                    <a:srgbClr val="00B0F0"/>
                  </a:solidFill>
                  <a:latin typeface="Alexandria" charset="0"/>
                  <a:cs typeface="Alexandria" charset="0"/>
                </a:rPr>
                <a:t>تقييم الفكرة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0" name="Rectangle 3">
            <a:extLst>
              <a:ext uri="{FF2B5EF4-FFF2-40B4-BE49-F238E27FC236}">
                <a16:creationId xmlns:a16="http://schemas.microsoft.com/office/drawing/2014/main" id="{5C80DC74-C17B-BD59-51A9-115D7199DA75}"/>
              </a:ext>
            </a:extLst>
          </p:cNvPr>
          <p:cNvSpPr txBox="1">
            <a:spLocks noChangeArrowheads="1"/>
          </p:cNvSpPr>
          <p:nvPr/>
        </p:nvSpPr>
        <p:spPr>
          <a:xfrm>
            <a:off x="6122430" y="1765642"/>
            <a:ext cx="5684137" cy="459421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7950" indent="0" algn="justLow">
              <a:lnSpc>
                <a:spcPct val="150000"/>
              </a:lnSpc>
              <a:spcBef>
                <a:spcPct val="0"/>
              </a:spcBef>
              <a:buNone/>
            </a:pPr>
            <a:r>
              <a:rPr lang="en-US" altLang="ar-JO" sz="2400" b="1" dirty="0">
                <a:ea typeface="ＭＳ Ｐゴシック" panose="020B0600070205080204" pitchFamily="34" charset="-128"/>
              </a:rPr>
              <a:t>Idea assessment: </a:t>
            </a:r>
            <a:r>
              <a:rPr lang="en-US" altLang="ar-JO" sz="2400" dirty="0">
                <a:ea typeface="ＭＳ Ｐゴシック" panose="020B0600070205080204" pitchFamily="34" charset="-128"/>
              </a:rPr>
              <a:t>The process of examining a particular need in the market, developing a solution for that need, and determining the entrepreneur’s ability to successfully turn the idea into a business.</a:t>
            </a:r>
            <a:endParaRPr lang="ar-EG" altLang="ar-JO" sz="2400" dirty="0">
              <a:ea typeface="ＭＳ Ｐゴシック" panose="020B0600070205080204" pitchFamily="34" charset="-128"/>
            </a:endParaRPr>
          </a:p>
          <a:p>
            <a:pPr marL="107950" indent="0" algn="justLow" rtl="1">
              <a:lnSpc>
                <a:spcPct val="150000"/>
              </a:lnSpc>
              <a:spcBef>
                <a:spcPct val="0"/>
              </a:spcBef>
              <a:buNone/>
            </a:pPr>
            <a:r>
              <a:rPr lang="ar-EG" altLang="ar-JO" sz="2400" dirty="0">
                <a:ea typeface="ＭＳ Ｐゴシック" panose="020B0600070205080204" pitchFamily="34" charset="-128"/>
              </a:rPr>
              <a:t>تقييم الفكرة: عملية دراسة حاجة معينة في السوق، ووضع حل لتلك الحاجة، وتحديد قدرة رائد الأعمال على تحويل الفكرة بنجاح إلى عمل تجاري.</a:t>
            </a:r>
          </a:p>
          <a:p>
            <a:pPr marL="107950" indent="0" algn="r">
              <a:lnSpc>
                <a:spcPct val="120000"/>
              </a:lnSpc>
              <a:spcBef>
                <a:spcPct val="0"/>
              </a:spcBef>
              <a:buNone/>
            </a:pPr>
            <a:endParaRPr lang="en-US" altLang="ar-JO" sz="2400" dirty="0">
              <a:ea typeface="ＭＳ Ｐゴシック" panose="020B0600070205080204" pitchFamily="34" charset="-128"/>
            </a:endParaRPr>
          </a:p>
          <a:p>
            <a:pPr marL="107950" indent="0" algn="r">
              <a:buNone/>
            </a:pPr>
            <a:endParaRPr lang="en-US" altLang="ar-JO" sz="1200" b="1" dirty="0">
              <a:ea typeface="ＭＳ Ｐゴシック" panose="020B0600070205080204" pitchFamily="34" charset="-128"/>
            </a:endParaRPr>
          </a:p>
        </p:txBody>
      </p:sp>
      <p:pic>
        <p:nvPicPr>
          <p:cNvPr id="11" name="Picture 2" descr="Idea Cellular - Wikipedia">
            <a:extLst>
              <a:ext uri="{FF2B5EF4-FFF2-40B4-BE49-F238E27FC236}">
                <a16:creationId xmlns:a16="http://schemas.microsoft.com/office/drawing/2014/main" id="{9602854B-2FA5-3EC0-987D-E89907C0C833}"/>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65232" y="2269300"/>
            <a:ext cx="5150277" cy="31404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6611266"/>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17529" y="17462"/>
            <a:ext cx="9174471" cy="6840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 name="Content Placeholder 2">
            <a:extLst>
              <a:ext uri="{FF2B5EF4-FFF2-40B4-BE49-F238E27FC236}">
                <a16:creationId xmlns:a16="http://schemas.microsoft.com/office/drawing/2014/main" id="{DCAF7B1F-8951-80D3-437F-7293F2348F95}"/>
              </a:ext>
            </a:extLst>
          </p:cNvPr>
          <p:cNvSpPr txBox="1">
            <a:spLocks/>
          </p:cNvSpPr>
          <p:nvPr/>
        </p:nvSpPr>
        <p:spPr>
          <a:xfrm>
            <a:off x="37767" y="1241945"/>
            <a:ext cx="2897874" cy="5583023"/>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spcBef>
                <a:spcPct val="0"/>
              </a:spcBef>
              <a:buFont typeface="Arial" panose="020B0604020202020204" pitchFamily="34" charset="0"/>
              <a:buNone/>
            </a:pPr>
            <a:r>
              <a:rPr lang="en-US" altLang="ar-JO" sz="2000" b="1" dirty="0">
                <a:solidFill>
                  <a:srgbClr val="203E5F"/>
                </a:solidFill>
                <a:ea typeface="ＭＳ Ｐゴシック" panose="020B0600070205080204" pitchFamily="34" charset="-128"/>
              </a:rPr>
              <a:t>Idea sketch pad = </a:t>
            </a:r>
          </a:p>
          <a:p>
            <a:pPr>
              <a:lnSpc>
                <a:spcPct val="150000"/>
              </a:lnSpc>
              <a:spcBef>
                <a:spcPct val="0"/>
              </a:spcBef>
              <a:buFont typeface="Wingdings" pitchFamily="2" charset="2"/>
              <a:buChar char="§"/>
            </a:pPr>
            <a:r>
              <a:rPr lang="en-US" altLang="ar-JO" sz="2000" dirty="0">
                <a:ea typeface="ＭＳ Ｐゴシック" panose="020B0600070205080204" pitchFamily="34" charset="-128"/>
              </a:rPr>
              <a:t>effective tool used to help assess ideas</a:t>
            </a:r>
          </a:p>
          <a:p>
            <a:pPr>
              <a:lnSpc>
                <a:spcPct val="150000"/>
              </a:lnSpc>
              <a:spcBef>
                <a:spcPct val="0"/>
              </a:spcBef>
              <a:buFont typeface="Wingdings" pitchFamily="2" charset="2"/>
              <a:buChar char="§"/>
            </a:pPr>
            <a:r>
              <a:rPr lang="en-US" altLang="ar-JO" sz="2000" dirty="0">
                <a:ea typeface="ＭＳ Ｐゴシック" panose="020B0600070205080204" pitchFamily="34" charset="-128"/>
              </a:rPr>
              <a:t>It helps entrepreneurs assess ideas in a relatively short period of time</a:t>
            </a:r>
            <a:endParaRPr lang="ar-EG" altLang="ar-JO" sz="2000" dirty="0">
              <a:ea typeface="ＭＳ Ｐゴシック" panose="020B0600070205080204" pitchFamily="34" charset="-128"/>
            </a:endParaRPr>
          </a:p>
          <a:p>
            <a:pPr marL="0" indent="0" algn="r" rtl="1">
              <a:lnSpc>
                <a:spcPct val="150000"/>
              </a:lnSpc>
              <a:spcBef>
                <a:spcPct val="0"/>
              </a:spcBef>
              <a:buNone/>
            </a:pPr>
            <a:r>
              <a:rPr lang="ar-EG" altLang="ar-JO" sz="2000" b="1" dirty="0">
                <a:ea typeface="ＭＳ Ｐゴシック" panose="020B0600070205080204" pitchFamily="34" charset="-128"/>
              </a:rPr>
              <a:t>لوحة رسم الفكرة = </a:t>
            </a:r>
          </a:p>
          <a:p>
            <a:pPr algn="r" rtl="1">
              <a:lnSpc>
                <a:spcPct val="150000"/>
              </a:lnSpc>
              <a:spcBef>
                <a:spcPct val="0"/>
              </a:spcBef>
              <a:buFont typeface="Wingdings" pitchFamily="2" charset="2"/>
              <a:buChar char="§"/>
            </a:pPr>
            <a:r>
              <a:rPr lang="ar-EG" altLang="ar-JO" sz="2000" dirty="0">
                <a:ea typeface="ＭＳ Ｐゴシック" panose="020B0600070205080204" pitchFamily="34" charset="-128"/>
              </a:rPr>
              <a:t>أداة فعالة تستخدم للمساعدة في تقييم الأفكار</a:t>
            </a:r>
          </a:p>
          <a:p>
            <a:pPr algn="r" rtl="1">
              <a:lnSpc>
                <a:spcPct val="150000"/>
              </a:lnSpc>
              <a:spcBef>
                <a:spcPct val="0"/>
              </a:spcBef>
              <a:buFont typeface="Wingdings" pitchFamily="2" charset="2"/>
              <a:buChar char="§"/>
            </a:pPr>
            <a:r>
              <a:rPr lang="ar-EG" altLang="ar-JO" sz="2000" dirty="0">
                <a:ea typeface="ＭＳ Ｐゴシック" panose="020B0600070205080204" pitchFamily="34" charset="-128"/>
              </a:rPr>
              <a:t>يساعد رواد الأعمال على تقييم الأفكار في فترة زمنية قصيرة نسبيا</a:t>
            </a:r>
            <a:endParaRPr lang="en-US" altLang="ar-JO" sz="2000" dirty="0">
              <a:ea typeface="ＭＳ Ｐゴシック" panose="020B0600070205080204" pitchFamily="34" charset="-128"/>
            </a:endParaRPr>
          </a:p>
        </p:txBody>
      </p:sp>
      <p:sp>
        <p:nvSpPr>
          <p:cNvPr id="31" name="TextBox 30"/>
          <p:cNvSpPr txBox="1"/>
          <p:nvPr/>
        </p:nvSpPr>
        <p:spPr>
          <a:xfrm>
            <a:off x="37768" y="93881"/>
            <a:ext cx="297976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Idea Assessment</a:t>
            </a:r>
          </a:p>
          <a:p>
            <a:r>
              <a:rPr lang="ar-EG" sz="2400" b="1" dirty="0">
                <a:solidFill>
                  <a:srgbClr val="00B0F0"/>
                </a:solidFill>
                <a:latin typeface="Alexandria" charset="0"/>
                <a:cs typeface="Alexandria" charset="0"/>
              </a:rPr>
              <a:t>تقييم الفكرة</a:t>
            </a:r>
          </a:p>
        </p:txBody>
      </p:sp>
    </p:spTree>
    <p:extLst>
      <p:ext uri="{BB962C8B-B14F-4D97-AF65-F5344CB8AC3E}">
        <p14:creationId xmlns:p14="http://schemas.microsoft.com/office/powerpoint/2010/main" val="442513439"/>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17529" y="17462"/>
            <a:ext cx="9174471" cy="6840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 name="Content Placeholder 2">
            <a:extLst>
              <a:ext uri="{FF2B5EF4-FFF2-40B4-BE49-F238E27FC236}">
                <a16:creationId xmlns:a16="http://schemas.microsoft.com/office/drawing/2014/main" id="{DCAF7B1F-8951-80D3-437F-7293F2348F95}"/>
              </a:ext>
            </a:extLst>
          </p:cNvPr>
          <p:cNvSpPr txBox="1">
            <a:spLocks/>
          </p:cNvSpPr>
          <p:nvPr/>
        </p:nvSpPr>
        <p:spPr>
          <a:xfrm>
            <a:off x="37767" y="1241945"/>
            <a:ext cx="2897874" cy="558302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a:lnSpc>
                <a:spcPct val="150000"/>
              </a:lnSpc>
              <a:spcBef>
                <a:spcPct val="0"/>
              </a:spcBef>
              <a:buNone/>
            </a:pPr>
            <a:r>
              <a:rPr lang="en-US" altLang="ar-JO" sz="1600" dirty="0">
                <a:ea typeface="ＭＳ Ｐゴシック" panose="020B0600070205080204" pitchFamily="34" charset="-128"/>
              </a:rPr>
              <a:t>Use an </a:t>
            </a:r>
            <a:r>
              <a:rPr lang="en-US" altLang="ar-JO" sz="1600" b="1" dirty="0">
                <a:ea typeface="ＭＳ Ｐゴシック" panose="020B0600070205080204" pitchFamily="34" charset="-128"/>
              </a:rPr>
              <a:t>idea sketch pad</a:t>
            </a:r>
            <a:r>
              <a:rPr lang="en-US" altLang="ar-JO" sz="1600" dirty="0">
                <a:ea typeface="ＭＳ Ｐゴシック" panose="020B0600070205080204" pitchFamily="34" charset="-128"/>
              </a:rPr>
              <a:t> to ask key questions about: </a:t>
            </a:r>
          </a:p>
          <a:p>
            <a:pPr lvl="1" algn="justLow">
              <a:lnSpc>
                <a:spcPct val="150000"/>
              </a:lnSpc>
              <a:spcBef>
                <a:spcPct val="0"/>
              </a:spcBef>
              <a:buFont typeface="Lucida Sans Unicode" panose="020B0602030504020204" pitchFamily="34" charset="0"/>
              <a:buAutoNum type="arabicPeriod"/>
            </a:pPr>
            <a:r>
              <a:rPr lang="en-US" altLang="ar-JO" sz="1600" b="1" dirty="0">
                <a:solidFill>
                  <a:srgbClr val="24A9E1"/>
                </a:solidFill>
                <a:ea typeface="ＭＳ Ｐゴシック" panose="020B0600070205080204" pitchFamily="34" charset="-128"/>
              </a:rPr>
              <a:t>Customers</a:t>
            </a:r>
          </a:p>
          <a:p>
            <a:pPr lvl="1" algn="justLow">
              <a:lnSpc>
                <a:spcPct val="150000"/>
              </a:lnSpc>
              <a:spcBef>
                <a:spcPct val="0"/>
              </a:spcBef>
              <a:buFont typeface="Lucida Sans Unicode" panose="020B0602030504020204" pitchFamily="34" charset="0"/>
              <a:buAutoNum type="arabicPeriod"/>
            </a:pPr>
            <a:r>
              <a:rPr lang="en-US" altLang="ar-JO" sz="1600" b="1" dirty="0">
                <a:solidFill>
                  <a:srgbClr val="24A9E1"/>
                </a:solidFill>
                <a:ea typeface="ＭＳ Ｐゴシック" panose="020B0600070205080204" pitchFamily="34" charset="-128"/>
              </a:rPr>
              <a:t>Offering</a:t>
            </a:r>
          </a:p>
          <a:p>
            <a:pPr lvl="1" algn="justLow">
              <a:lnSpc>
                <a:spcPct val="150000"/>
              </a:lnSpc>
              <a:spcBef>
                <a:spcPct val="0"/>
              </a:spcBef>
              <a:buFont typeface="Lucida Sans Unicode" panose="020B0602030504020204" pitchFamily="34" charset="0"/>
              <a:buAutoNum type="arabicPeriod"/>
            </a:pPr>
            <a:r>
              <a:rPr lang="en-US" altLang="ar-JO" sz="1600" b="1" dirty="0">
                <a:solidFill>
                  <a:srgbClr val="24A9E1"/>
                </a:solidFill>
                <a:ea typeface="ＭＳ Ｐゴシック" panose="020B0600070205080204" pitchFamily="34" charset="-128"/>
              </a:rPr>
              <a:t>Value proposition</a:t>
            </a:r>
          </a:p>
          <a:p>
            <a:pPr lvl="1" algn="justLow">
              <a:lnSpc>
                <a:spcPct val="150000"/>
              </a:lnSpc>
              <a:spcBef>
                <a:spcPct val="0"/>
              </a:spcBef>
              <a:buFont typeface="Lucida Sans Unicode" panose="020B0602030504020204" pitchFamily="34" charset="0"/>
              <a:buAutoNum type="arabicPeriod"/>
            </a:pPr>
            <a:r>
              <a:rPr lang="en-US" altLang="ar-JO" sz="1600" b="1" dirty="0">
                <a:solidFill>
                  <a:srgbClr val="24A9E1"/>
                </a:solidFill>
                <a:ea typeface="ＭＳ Ｐゴシック" panose="020B0600070205080204" pitchFamily="34" charset="-128"/>
              </a:rPr>
              <a:t>Core competencies</a:t>
            </a:r>
          </a:p>
          <a:p>
            <a:pPr lvl="1" algn="justLow">
              <a:lnSpc>
                <a:spcPct val="150000"/>
              </a:lnSpc>
              <a:spcBef>
                <a:spcPct val="0"/>
              </a:spcBef>
              <a:buFont typeface="Lucida Sans Unicode" panose="020B0602030504020204" pitchFamily="34" charset="0"/>
              <a:buAutoNum type="arabicPeriod"/>
            </a:pPr>
            <a:r>
              <a:rPr lang="en-US" altLang="ar-JO" sz="1600" b="1" dirty="0">
                <a:solidFill>
                  <a:srgbClr val="24A9E1"/>
                </a:solidFill>
                <a:ea typeface="ＭＳ Ｐゴシック" panose="020B0600070205080204" pitchFamily="34" charset="-128"/>
              </a:rPr>
              <a:t>People</a:t>
            </a:r>
          </a:p>
          <a:p>
            <a:pPr marL="0" lvl="1" indent="0" algn="justLow" rtl="1">
              <a:lnSpc>
                <a:spcPct val="150000"/>
              </a:lnSpc>
              <a:spcBef>
                <a:spcPct val="0"/>
              </a:spcBef>
              <a:buNone/>
            </a:pPr>
            <a:r>
              <a:rPr lang="ar-EG" altLang="ar-JO" sz="1600" dirty="0">
                <a:ea typeface="ＭＳ Ｐゴシック" panose="020B0600070205080204" pitchFamily="34" charset="-128"/>
              </a:rPr>
              <a:t>استخدم </a:t>
            </a:r>
            <a:r>
              <a:rPr lang="ar-EG" altLang="ar-JO" sz="1600" b="1" dirty="0">
                <a:ea typeface="ＭＳ Ｐゴシック" panose="020B0600070205080204" pitchFamily="34" charset="-128"/>
              </a:rPr>
              <a:t>لوحة رسم الأفكار </a:t>
            </a:r>
            <a:r>
              <a:rPr lang="ar-EG" altLang="ar-JO" sz="1600" dirty="0">
                <a:ea typeface="ＭＳ Ｐゴシック" panose="020B0600070205080204" pitchFamily="34" charset="-128"/>
              </a:rPr>
              <a:t>لطرح الأسئلة الرئيسية حول: </a:t>
            </a:r>
          </a:p>
          <a:p>
            <a:pPr marL="457200" lvl="1" indent="-457200" algn="justLow" rtl="1">
              <a:lnSpc>
                <a:spcPct val="150000"/>
              </a:lnSpc>
              <a:spcBef>
                <a:spcPct val="0"/>
              </a:spcBef>
              <a:buFont typeface="+mj-lt"/>
              <a:buAutoNum type="arabicParenR"/>
            </a:pPr>
            <a:r>
              <a:rPr lang="ar-EG" altLang="ar-JO" sz="1600" b="1" dirty="0">
                <a:solidFill>
                  <a:srgbClr val="24A9E1"/>
                </a:solidFill>
                <a:ea typeface="ＭＳ Ｐゴシック" panose="020B0600070205080204" pitchFamily="34" charset="-128"/>
              </a:rPr>
              <a:t>العملاء.</a:t>
            </a:r>
          </a:p>
          <a:p>
            <a:pPr marL="457200" lvl="1" indent="-457200" algn="justLow" rtl="1">
              <a:lnSpc>
                <a:spcPct val="150000"/>
              </a:lnSpc>
              <a:spcBef>
                <a:spcPct val="0"/>
              </a:spcBef>
              <a:buFont typeface="+mj-lt"/>
              <a:buAutoNum type="arabicParenR"/>
            </a:pPr>
            <a:r>
              <a:rPr lang="ar-EG" altLang="ar-JO" sz="1600" b="1" dirty="0">
                <a:solidFill>
                  <a:srgbClr val="24A9E1"/>
                </a:solidFill>
                <a:ea typeface="ＭＳ Ｐゴシック" panose="020B0600070205080204" pitchFamily="34" charset="-128"/>
              </a:rPr>
              <a:t>العرض المقدم.</a:t>
            </a:r>
          </a:p>
          <a:p>
            <a:pPr marL="457200" lvl="1" indent="-457200" algn="justLow" rtl="1">
              <a:lnSpc>
                <a:spcPct val="150000"/>
              </a:lnSpc>
              <a:spcBef>
                <a:spcPct val="0"/>
              </a:spcBef>
              <a:buFont typeface="+mj-lt"/>
              <a:buAutoNum type="arabicParenR"/>
            </a:pPr>
            <a:r>
              <a:rPr lang="ar-EG" altLang="ar-JO" sz="1600" b="1" dirty="0">
                <a:solidFill>
                  <a:srgbClr val="24A9E1"/>
                </a:solidFill>
                <a:ea typeface="ＭＳ Ｐゴシック" panose="020B0600070205080204" pitchFamily="34" charset="-128"/>
              </a:rPr>
              <a:t>القيمة المقدمة.</a:t>
            </a:r>
          </a:p>
          <a:p>
            <a:pPr marL="457200" lvl="1" indent="-457200" algn="justLow" rtl="1">
              <a:lnSpc>
                <a:spcPct val="150000"/>
              </a:lnSpc>
              <a:spcBef>
                <a:spcPct val="0"/>
              </a:spcBef>
              <a:buFont typeface="+mj-lt"/>
              <a:buAutoNum type="arabicParenR"/>
            </a:pPr>
            <a:r>
              <a:rPr lang="ar-EG" altLang="ar-JO" sz="1600" b="1" dirty="0">
                <a:solidFill>
                  <a:srgbClr val="24A9E1"/>
                </a:solidFill>
                <a:ea typeface="ＭＳ Ｐゴシック" panose="020B0600070205080204" pitchFamily="34" charset="-128"/>
              </a:rPr>
              <a:t>الكفاءات الجوهرية.</a:t>
            </a:r>
          </a:p>
          <a:p>
            <a:pPr marL="457200" lvl="1" indent="-457200" algn="justLow" rtl="1">
              <a:lnSpc>
                <a:spcPct val="150000"/>
              </a:lnSpc>
              <a:spcBef>
                <a:spcPct val="0"/>
              </a:spcBef>
              <a:buFont typeface="+mj-lt"/>
              <a:buAutoNum type="arabicParenR"/>
            </a:pPr>
            <a:r>
              <a:rPr lang="ar-EG" altLang="ar-JO" sz="1600" b="1" dirty="0">
                <a:solidFill>
                  <a:srgbClr val="24A9E1"/>
                </a:solidFill>
                <a:ea typeface="ＭＳ Ｐゴシック" panose="020B0600070205080204" pitchFamily="34" charset="-128"/>
              </a:rPr>
              <a:t>الأشخاص.</a:t>
            </a:r>
          </a:p>
        </p:txBody>
      </p:sp>
      <p:sp>
        <p:nvSpPr>
          <p:cNvPr id="31" name="TextBox 30"/>
          <p:cNvSpPr txBox="1"/>
          <p:nvPr/>
        </p:nvSpPr>
        <p:spPr>
          <a:xfrm>
            <a:off x="37768" y="93881"/>
            <a:ext cx="297976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Idea Assessment</a:t>
            </a:r>
          </a:p>
          <a:p>
            <a:r>
              <a:rPr lang="ar-EG" sz="2400" b="1" dirty="0">
                <a:solidFill>
                  <a:srgbClr val="00B0F0"/>
                </a:solidFill>
                <a:latin typeface="Alexandria" charset="0"/>
                <a:cs typeface="Alexandria" charset="0"/>
              </a:rPr>
              <a:t>تقييم الفكرة</a:t>
            </a:r>
          </a:p>
        </p:txBody>
      </p:sp>
      <p:sp>
        <p:nvSpPr>
          <p:cNvPr id="5" name="Oval 4"/>
          <p:cNvSpPr/>
          <p:nvPr/>
        </p:nvSpPr>
        <p:spPr>
          <a:xfrm>
            <a:off x="8256897" y="17463"/>
            <a:ext cx="4039736" cy="2971398"/>
          </a:xfrm>
          <a:prstGeom prst="ellipse">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548712516"/>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Idea sketch pad </a:t>
              </a:r>
            </a:p>
            <a:p>
              <a:r>
                <a:rPr lang="ar-EG" sz="2800" b="1" dirty="0">
                  <a:solidFill>
                    <a:srgbClr val="00B0F0"/>
                  </a:solidFill>
                  <a:latin typeface="Alexandria" charset="0"/>
                  <a:cs typeface="Alexandria" charset="0"/>
                </a:rPr>
                <a:t>لوحة رسم الفكرة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2" name="Content Placeholder 2">
            <a:extLst>
              <a:ext uri="{FF2B5EF4-FFF2-40B4-BE49-F238E27FC236}">
                <a16:creationId xmlns:a16="http://schemas.microsoft.com/office/drawing/2014/main" id="{2D90A5B0-B490-ED18-3DF9-C9026C5B9BA5}"/>
              </a:ext>
            </a:extLst>
          </p:cNvPr>
          <p:cNvSpPr txBox="1">
            <a:spLocks/>
          </p:cNvSpPr>
          <p:nvPr/>
        </p:nvSpPr>
        <p:spPr>
          <a:xfrm>
            <a:off x="409432" y="1534344"/>
            <a:ext cx="5431809" cy="509846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Font typeface="+mj-lt"/>
              <a:buAutoNum type="arabicPeriod"/>
            </a:pPr>
            <a:r>
              <a:rPr lang="en-US" sz="1800" b="1" dirty="0">
                <a:solidFill>
                  <a:srgbClr val="203E5F"/>
                </a:solidFill>
                <a:latin typeface="TimesLTStd"/>
              </a:rPr>
              <a:t>Customers. </a:t>
            </a:r>
          </a:p>
          <a:p>
            <a:pPr lvl="1">
              <a:lnSpc>
                <a:spcPct val="100000"/>
              </a:lnSpc>
              <a:buFont typeface="Wingdings" pitchFamily="2" charset="2"/>
              <a:buChar char="§"/>
            </a:pPr>
            <a:r>
              <a:rPr lang="en-US" sz="1800" dirty="0">
                <a:latin typeface="TimesLTStd"/>
              </a:rPr>
              <a:t>Start with a group of customers who have a clear need that is not being addressed: this may be a need that no business is currently addressing, or it may be a need that no business is fully or adequately meeting for these customers. </a:t>
            </a:r>
          </a:p>
          <a:p>
            <a:pPr lvl="1">
              <a:lnSpc>
                <a:spcPct val="100000"/>
              </a:lnSpc>
              <a:buFont typeface="Wingdings" pitchFamily="2" charset="2"/>
              <a:buChar char="§"/>
            </a:pPr>
            <a:r>
              <a:rPr lang="en-US" sz="1800" dirty="0">
                <a:latin typeface="TimesLTStd"/>
              </a:rPr>
              <a:t>The entrepreneur assesses the customers by answering basic questions about the potential users of the product or service and the potential buyers if they are different than the users. </a:t>
            </a:r>
          </a:p>
          <a:p>
            <a:pPr marL="1257300" lvl="2" indent="-342900">
              <a:lnSpc>
                <a:spcPct val="100000"/>
              </a:lnSpc>
              <a:buFont typeface="+mj-lt"/>
              <a:buAutoNum type="arabicPeriod"/>
            </a:pPr>
            <a:r>
              <a:rPr lang="en-US" sz="1800" dirty="0">
                <a:latin typeface="TimesLTStd"/>
              </a:rPr>
              <a:t>Specifically who would be the users of the offering? </a:t>
            </a:r>
          </a:p>
          <a:p>
            <a:pPr marL="1257300" lvl="2" indent="-342900">
              <a:lnSpc>
                <a:spcPct val="100000"/>
              </a:lnSpc>
              <a:buFont typeface="+mj-lt"/>
              <a:buAutoNum type="arabicPeriod"/>
            </a:pPr>
            <a:r>
              <a:rPr lang="en-US" sz="1800" dirty="0">
                <a:latin typeface="TimesLTStd"/>
              </a:rPr>
              <a:t>How would they use the offering?</a:t>
            </a:r>
          </a:p>
          <a:p>
            <a:pPr marL="1257300" lvl="2" indent="-342900">
              <a:lnSpc>
                <a:spcPct val="100000"/>
              </a:lnSpc>
              <a:buFont typeface="+mj-lt"/>
              <a:buAutoNum type="arabicPeriod"/>
            </a:pPr>
            <a:r>
              <a:rPr lang="en-US" sz="1800" dirty="0">
                <a:latin typeface="TimesLTStd"/>
              </a:rPr>
              <a:t>How many potential customers are there?</a:t>
            </a:r>
          </a:p>
        </p:txBody>
      </p:sp>
      <p:sp>
        <p:nvSpPr>
          <p:cNvPr id="13" name="TextBox 12">
            <a:extLst>
              <a:ext uri="{FF2B5EF4-FFF2-40B4-BE49-F238E27FC236}">
                <a16:creationId xmlns:a16="http://schemas.microsoft.com/office/drawing/2014/main" id="{CE834559-A3F0-98DA-B71F-C07DA97BDF85}"/>
              </a:ext>
            </a:extLst>
          </p:cNvPr>
          <p:cNvSpPr txBox="1"/>
          <p:nvPr/>
        </p:nvSpPr>
        <p:spPr>
          <a:xfrm>
            <a:off x="6122430" y="1470172"/>
            <a:ext cx="5676833" cy="5170646"/>
          </a:xfrm>
          <a:prstGeom prst="rect">
            <a:avLst/>
          </a:prstGeom>
          <a:noFill/>
        </p:spPr>
        <p:txBody>
          <a:bodyPr wrap="square" rtlCol="0">
            <a:spAutoFit/>
          </a:bodyPr>
          <a:lstStyle/>
          <a:p>
            <a:pPr marL="342900" indent="-342900" algn="justLow" rtl="1">
              <a:lnSpc>
                <a:spcPct val="150000"/>
              </a:lnSpc>
              <a:buFont typeface="+mj-lt"/>
              <a:buAutoNum type="arabicPeriod"/>
            </a:pPr>
            <a:r>
              <a:rPr lang="ar-EG" sz="2000" b="1" dirty="0">
                <a:solidFill>
                  <a:srgbClr val="002060"/>
                </a:solidFill>
              </a:rPr>
              <a:t>العملاء. </a:t>
            </a:r>
          </a:p>
          <a:p>
            <a:pPr marL="342900" indent="-342900" algn="justLow" rtl="1">
              <a:lnSpc>
                <a:spcPct val="150000"/>
              </a:lnSpc>
              <a:buFont typeface="Wingdings" pitchFamily="2" charset="2"/>
              <a:buChar char="§"/>
            </a:pPr>
            <a:r>
              <a:rPr lang="ar-EG" sz="2000" dirty="0"/>
              <a:t>ابدأ بمجموعة من العملاء الذين لديهم حاجة واضحة لم تتم تلبيتها: قد تكون هذه حاجة لا تُشبعها أي شركة حاليا ، أو قد تكون حاجة لا تلبيها أي شركة بشكل كامل أو كاف لهؤلاء العملاء. </a:t>
            </a:r>
          </a:p>
          <a:p>
            <a:pPr marL="342900" indent="-342900" algn="justLow" rtl="1">
              <a:lnSpc>
                <a:spcPct val="150000"/>
              </a:lnSpc>
              <a:buFont typeface="Wingdings" pitchFamily="2" charset="2"/>
              <a:buChar char="§"/>
            </a:pPr>
            <a:r>
              <a:rPr lang="ar-EG" sz="2000" dirty="0"/>
              <a:t>يقوم رائد الأعمال بتقييم العملاء من خلال الإجابة على الأسئلة الأساسية حول المستخدمين المحتملين للمنتج أو الخدمة والمشترين المحتملين إذا كانوا مختلفين عن المستخدمين. </a:t>
            </a:r>
          </a:p>
          <a:p>
            <a:pPr marL="800100" lvl="1" indent="-342900" algn="justLow" rtl="1">
              <a:lnSpc>
                <a:spcPct val="150000"/>
              </a:lnSpc>
              <a:buFont typeface="+mj-lt"/>
              <a:buAutoNum type="arabicPeriod"/>
            </a:pPr>
            <a:r>
              <a:rPr lang="ar-EG" sz="2000" dirty="0"/>
              <a:t>على وجه التحديد ، من سيكون مستخدمو العرض؟ </a:t>
            </a:r>
          </a:p>
          <a:p>
            <a:pPr marL="800100" lvl="1" indent="-342900" algn="justLow" rtl="1">
              <a:lnSpc>
                <a:spcPct val="150000"/>
              </a:lnSpc>
              <a:buFont typeface="+mj-lt"/>
              <a:buAutoNum type="arabicPeriod"/>
            </a:pPr>
            <a:r>
              <a:rPr lang="ar-EG" sz="2000" dirty="0"/>
              <a:t>كيف سيستخدمون العرض؟</a:t>
            </a:r>
          </a:p>
          <a:p>
            <a:pPr marL="800100" lvl="1" indent="-342900" algn="justLow" rtl="1">
              <a:lnSpc>
                <a:spcPct val="150000"/>
              </a:lnSpc>
              <a:buFont typeface="+mj-lt"/>
              <a:buAutoNum type="arabicPeriod"/>
            </a:pPr>
            <a:r>
              <a:rPr lang="ar-EG" sz="2000" dirty="0"/>
              <a:t>كم عدد العملاء المحتملين هناك؟ </a:t>
            </a:r>
          </a:p>
        </p:txBody>
      </p:sp>
    </p:spTree>
    <p:extLst>
      <p:ext uri="{BB962C8B-B14F-4D97-AF65-F5344CB8AC3E}">
        <p14:creationId xmlns:p14="http://schemas.microsoft.com/office/powerpoint/2010/main" val="3450020374"/>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Group 38"/>
          <p:cNvGrpSpPr/>
          <p:nvPr/>
        </p:nvGrpSpPr>
        <p:grpSpPr>
          <a:xfrm>
            <a:off x="2" y="1"/>
            <a:ext cx="12191998" cy="6838614"/>
            <a:chOff x="2" y="1"/>
            <a:chExt cx="12191998" cy="6838614"/>
          </a:xfrm>
        </p:grpSpPr>
        <p:pic>
          <p:nvPicPr>
            <p:cNvPr id="40" name="Picture 2" descr="C:\Users\ALFAGR\Desktop\11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1"/>
              <a:ext cx="12191998" cy="6838614"/>
            </a:xfrm>
            <a:prstGeom prst="rect">
              <a:avLst/>
            </a:prstGeom>
            <a:noFill/>
            <a:extLst>
              <a:ext uri="{909E8E84-426E-40DD-AFC4-6F175D3DCCD1}">
                <a14:hiddenFill xmlns:a14="http://schemas.microsoft.com/office/drawing/2010/main">
                  <a:solidFill>
                    <a:srgbClr val="FFFFFF"/>
                  </a:solidFill>
                </a14:hiddenFill>
              </a:ext>
            </a:extLst>
          </p:spPr>
        </p:pic>
        <p:sp>
          <p:nvSpPr>
            <p:cNvPr id="41" name="Rectangle 40"/>
            <p:cNvSpPr/>
            <p:nvPr/>
          </p:nvSpPr>
          <p:spPr>
            <a:xfrm>
              <a:off x="6008565" y="337361"/>
              <a:ext cx="2321469" cy="369332"/>
            </a:xfrm>
            <a:prstGeom prst="rect">
              <a:avLst/>
            </a:prstGeom>
          </p:spPr>
          <p:txBody>
            <a:bodyPr wrap="none">
              <a:spAutoFit/>
            </a:bodyPr>
            <a:lstStyle/>
            <a:p>
              <a:r>
                <a:rPr lang="ar-EG" b="1" dirty="0"/>
                <a:t>لوحة رسم الفكرة الكبيرة حقًا</a:t>
              </a:r>
            </a:p>
          </p:txBody>
        </p:sp>
        <p:sp>
          <p:nvSpPr>
            <p:cNvPr id="42" name="Rectangle 41"/>
            <p:cNvSpPr/>
            <p:nvPr/>
          </p:nvSpPr>
          <p:spPr>
            <a:xfrm>
              <a:off x="7114707" y="896920"/>
              <a:ext cx="1178528" cy="338554"/>
            </a:xfrm>
            <a:prstGeom prst="rect">
              <a:avLst/>
            </a:prstGeom>
          </p:spPr>
          <p:txBody>
            <a:bodyPr wrap="none">
              <a:spAutoFit/>
            </a:bodyPr>
            <a:lstStyle/>
            <a:p>
              <a:r>
                <a:rPr lang="ar-EG" sz="1600" dirty="0"/>
                <a:t>اسم هذه الفكرة:</a:t>
              </a:r>
            </a:p>
          </p:txBody>
        </p:sp>
        <p:sp>
          <p:nvSpPr>
            <p:cNvPr id="43" name="Rectangle 42"/>
            <p:cNvSpPr/>
            <p:nvPr/>
          </p:nvSpPr>
          <p:spPr>
            <a:xfrm>
              <a:off x="1646826" y="1674837"/>
              <a:ext cx="1346584" cy="738664"/>
            </a:xfrm>
            <a:prstGeom prst="rect">
              <a:avLst/>
            </a:prstGeom>
          </p:spPr>
          <p:txBody>
            <a:bodyPr wrap="square">
              <a:spAutoFit/>
            </a:bodyPr>
            <a:lstStyle/>
            <a:p>
              <a:pPr algn="justLow" rtl="1"/>
              <a:r>
                <a:rPr lang="ar-EG" sz="1400" dirty="0"/>
                <a:t>من هم الأشخاص المشاركون في بدء هذا المشروع؟</a:t>
              </a:r>
            </a:p>
          </p:txBody>
        </p:sp>
        <p:sp>
          <p:nvSpPr>
            <p:cNvPr id="44" name="Rectangle 43"/>
            <p:cNvSpPr/>
            <p:nvPr/>
          </p:nvSpPr>
          <p:spPr>
            <a:xfrm>
              <a:off x="832514" y="2797352"/>
              <a:ext cx="1341779" cy="738664"/>
            </a:xfrm>
            <a:prstGeom prst="rect">
              <a:avLst/>
            </a:prstGeom>
          </p:spPr>
          <p:txBody>
            <a:bodyPr wrap="square">
              <a:spAutoFit/>
            </a:bodyPr>
            <a:lstStyle/>
            <a:p>
              <a:pPr algn="justLow" rtl="1"/>
              <a:r>
                <a:rPr lang="ar-EG" sz="1400" dirty="0"/>
                <a:t>ما هي الخبرة ذات الصلة التي يجلبونها إلى الطاولة؟</a:t>
              </a:r>
            </a:p>
          </p:txBody>
        </p:sp>
        <p:sp>
          <p:nvSpPr>
            <p:cNvPr id="45" name="Rectangle 44"/>
            <p:cNvSpPr/>
            <p:nvPr/>
          </p:nvSpPr>
          <p:spPr>
            <a:xfrm>
              <a:off x="2402006" y="2783704"/>
              <a:ext cx="1425437" cy="738664"/>
            </a:xfrm>
            <a:prstGeom prst="rect">
              <a:avLst/>
            </a:prstGeom>
          </p:spPr>
          <p:txBody>
            <a:bodyPr wrap="square">
              <a:spAutoFit/>
            </a:bodyPr>
            <a:lstStyle/>
            <a:p>
              <a:pPr algn="justLow" rtl="1"/>
              <a:r>
                <a:rPr lang="ar-EG" sz="1400" dirty="0"/>
                <a:t>ما هي المعرفة المحددة التي يجلبونها إلى الطاولة؟</a:t>
              </a:r>
            </a:p>
          </p:txBody>
        </p:sp>
        <p:sp>
          <p:nvSpPr>
            <p:cNvPr id="46" name="Rectangle 45"/>
            <p:cNvSpPr/>
            <p:nvPr/>
          </p:nvSpPr>
          <p:spPr>
            <a:xfrm>
              <a:off x="1354703" y="4213327"/>
              <a:ext cx="737702" cy="307777"/>
            </a:xfrm>
            <a:prstGeom prst="rect">
              <a:avLst/>
            </a:prstGeom>
          </p:spPr>
          <p:txBody>
            <a:bodyPr wrap="none">
              <a:spAutoFit/>
            </a:bodyPr>
            <a:lstStyle/>
            <a:p>
              <a:r>
                <a:rPr lang="ar-EG" sz="1400" b="1" dirty="0"/>
                <a:t>الاتجاهات</a:t>
              </a:r>
            </a:p>
          </p:txBody>
        </p:sp>
        <p:sp>
          <p:nvSpPr>
            <p:cNvPr id="47" name="Rectangle 46"/>
            <p:cNvSpPr/>
            <p:nvPr/>
          </p:nvSpPr>
          <p:spPr>
            <a:xfrm>
              <a:off x="3332688" y="1758744"/>
              <a:ext cx="747320" cy="307777"/>
            </a:xfrm>
            <a:prstGeom prst="rect">
              <a:avLst/>
            </a:prstGeom>
          </p:spPr>
          <p:txBody>
            <a:bodyPr wrap="none">
              <a:spAutoFit/>
            </a:bodyPr>
            <a:lstStyle/>
            <a:p>
              <a:r>
                <a:rPr lang="ar-EG" sz="1400" b="1" dirty="0"/>
                <a:t>الأشخاص</a:t>
              </a:r>
            </a:p>
          </p:txBody>
        </p:sp>
        <p:sp>
          <p:nvSpPr>
            <p:cNvPr id="48" name="Rectangle 47"/>
            <p:cNvSpPr/>
            <p:nvPr/>
          </p:nvSpPr>
          <p:spPr>
            <a:xfrm>
              <a:off x="7494087" y="1618960"/>
              <a:ext cx="585417" cy="307777"/>
            </a:xfrm>
            <a:prstGeom prst="rect">
              <a:avLst/>
            </a:prstGeom>
          </p:spPr>
          <p:txBody>
            <a:bodyPr wrap="none">
              <a:spAutoFit/>
            </a:bodyPr>
            <a:lstStyle/>
            <a:p>
              <a:r>
                <a:rPr lang="ar-EG" sz="1400" b="1" dirty="0"/>
                <a:t>العملاء</a:t>
              </a:r>
            </a:p>
          </p:txBody>
        </p:sp>
        <p:sp>
          <p:nvSpPr>
            <p:cNvPr id="49" name="Rectangle 48"/>
            <p:cNvSpPr/>
            <p:nvPr/>
          </p:nvSpPr>
          <p:spPr>
            <a:xfrm>
              <a:off x="7070097" y="4452291"/>
              <a:ext cx="1148071" cy="307777"/>
            </a:xfrm>
            <a:prstGeom prst="rect">
              <a:avLst/>
            </a:prstGeom>
          </p:spPr>
          <p:txBody>
            <a:bodyPr wrap="none">
              <a:spAutoFit/>
            </a:bodyPr>
            <a:lstStyle/>
            <a:p>
              <a:r>
                <a:rPr lang="ar-EG" sz="1400" b="1" dirty="0"/>
                <a:t>العروض المُقدمة</a:t>
              </a:r>
            </a:p>
          </p:txBody>
        </p:sp>
        <p:sp>
          <p:nvSpPr>
            <p:cNvPr id="50" name="Rectangle 49"/>
            <p:cNvSpPr/>
            <p:nvPr/>
          </p:nvSpPr>
          <p:spPr>
            <a:xfrm>
              <a:off x="7509070" y="3779852"/>
              <a:ext cx="987771" cy="307777"/>
            </a:xfrm>
            <a:prstGeom prst="rect">
              <a:avLst/>
            </a:prstGeom>
          </p:spPr>
          <p:txBody>
            <a:bodyPr wrap="none">
              <a:spAutoFit/>
            </a:bodyPr>
            <a:lstStyle/>
            <a:p>
              <a:r>
                <a:rPr lang="ar-EG" sz="1400" b="1" dirty="0"/>
                <a:t>القيمة المُقدمة</a:t>
              </a:r>
            </a:p>
          </p:txBody>
        </p:sp>
        <p:sp>
          <p:nvSpPr>
            <p:cNvPr id="51" name="Rectangle 50"/>
            <p:cNvSpPr/>
            <p:nvPr/>
          </p:nvSpPr>
          <p:spPr>
            <a:xfrm>
              <a:off x="4590226" y="4397772"/>
              <a:ext cx="1252266" cy="307777"/>
            </a:xfrm>
            <a:prstGeom prst="rect">
              <a:avLst/>
            </a:prstGeom>
          </p:spPr>
          <p:txBody>
            <a:bodyPr wrap="none">
              <a:spAutoFit/>
            </a:bodyPr>
            <a:lstStyle/>
            <a:p>
              <a:r>
                <a:rPr lang="ar-EG" sz="1400" b="1" dirty="0"/>
                <a:t>الكفاءات الجوهرية</a:t>
              </a:r>
            </a:p>
          </p:txBody>
        </p:sp>
        <p:sp>
          <p:nvSpPr>
            <p:cNvPr id="52" name="Rectangle 51"/>
            <p:cNvSpPr/>
            <p:nvPr/>
          </p:nvSpPr>
          <p:spPr>
            <a:xfrm>
              <a:off x="3194600" y="4869252"/>
              <a:ext cx="1431993" cy="738664"/>
            </a:xfrm>
            <a:prstGeom prst="rect">
              <a:avLst/>
            </a:prstGeom>
          </p:spPr>
          <p:txBody>
            <a:bodyPr wrap="square">
              <a:spAutoFit/>
            </a:bodyPr>
            <a:lstStyle/>
            <a:p>
              <a:pPr algn="justLow" rtl="1"/>
              <a:r>
                <a:rPr lang="ar-EG" sz="1400" dirty="0"/>
                <a:t>هل لديك أي كفاءات أساسية مميزة، مثل التكنولوجيا أو العلوم؟</a:t>
              </a:r>
            </a:p>
          </p:txBody>
        </p:sp>
        <p:sp>
          <p:nvSpPr>
            <p:cNvPr id="53" name="Rectangle 52"/>
            <p:cNvSpPr/>
            <p:nvPr/>
          </p:nvSpPr>
          <p:spPr>
            <a:xfrm>
              <a:off x="6082353" y="4938705"/>
              <a:ext cx="1419760" cy="738664"/>
            </a:xfrm>
            <a:prstGeom prst="rect">
              <a:avLst/>
            </a:prstGeom>
          </p:spPr>
          <p:txBody>
            <a:bodyPr wrap="square">
              <a:spAutoFit/>
            </a:bodyPr>
            <a:lstStyle/>
            <a:p>
              <a:pPr algn="justLow" rtl="1"/>
              <a:r>
                <a:rPr lang="ar-EG" sz="1400" dirty="0"/>
                <a:t>ما نوع العرض الذي يتم تصوره؟ أي سلعة أو خدمة أو تجربة؟</a:t>
              </a:r>
            </a:p>
          </p:txBody>
        </p:sp>
        <p:sp>
          <p:nvSpPr>
            <p:cNvPr id="54" name="Rectangle 53"/>
            <p:cNvSpPr/>
            <p:nvPr/>
          </p:nvSpPr>
          <p:spPr>
            <a:xfrm>
              <a:off x="7785859" y="5159092"/>
              <a:ext cx="1162498" cy="307777"/>
            </a:xfrm>
            <a:prstGeom prst="rect">
              <a:avLst/>
            </a:prstGeom>
          </p:spPr>
          <p:txBody>
            <a:bodyPr wrap="none">
              <a:spAutoFit/>
            </a:bodyPr>
            <a:lstStyle/>
            <a:p>
              <a:r>
                <a:rPr lang="ar-EG" sz="1400" dirty="0"/>
                <a:t>اسمها ووصفها...</a:t>
              </a:r>
            </a:p>
          </p:txBody>
        </p:sp>
        <p:sp>
          <p:nvSpPr>
            <p:cNvPr id="55" name="Rectangle 54"/>
            <p:cNvSpPr/>
            <p:nvPr/>
          </p:nvSpPr>
          <p:spPr>
            <a:xfrm>
              <a:off x="9253183" y="4866632"/>
              <a:ext cx="1351128" cy="954107"/>
            </a:xfrm>
            <a:prstGeom prst="rect">
              <a:avLst/>
            </a:prstGeom>
          </p:spPr>
          <p:txBody>
            <a:bodyPr wrap="square">
              <a:spAutoFit/>
            </a:bodyPr>
            <a:lstStyle/>
            <a:p>
              <a:pPr algn="justLow" rtl="1"/>
              <a:r>
                <a:rPr lang="ar-EG" sz="1400" dirty="0"/>
                <a:t>ارسمها أو ساعد الآخرين على تصورها بطريقة أخرى ...</a:t>
              </a:r>
            </a:p>
          </p:txBody>
        </p:sp>
        <p:sp>
          <p:nvSpPr>
            <p:cNvPr id="56" name="Rectangle 55"/>
            <p:cNvSpPr/>
            <p:nvPr/>
          </p:nvSpPr>
          <p:spPr>
            <a:xfrm>
              <a:off x="8606025" y="3749074"/>
              <a:ext cx="1261308" cy="523220"/>
            </a:xfrm>
            <a:prstGeom prst="rect">
              <a:avLst/>
            </a:prstGeom>
          </p:spPr>
          <p:txBody>
            <a:bodyPr wrap="square">
              <a:spAutoFit/>
            </a:bodyPr>
            <a:lstStyle/>
            <a:p>
              <a:pPr algn="justLow" rtl="1"/>
              <a:r>
                <a:rPr lang="ar-EG" sz="1400" dirty="0"/>
                <a:t>لماذا يعتبر العرض مهمًا للمستخدم؟</a:t>
              </a:r>
            </a:p>
          </p:txBody>
        </p:sp>
        <p:sp>
          <p:nvSpPr>
            <p:cNvPr id="57" name="Rectangle 56"/>
            <p:cNvSpPr/>
            <p:nvPr/>
          </p:nvSpPr>
          <p:spPr>
            <a:xfrm>
              <a:off x="10208525" y="3762107"/>
              <a:ext cx="1275579" cy="523220"/>
            </a:xfrm>
            <a:prstGeom prst="rect">
              <a:avLst/>
            </a:prstGeom>
          </p:spPr>
          <p:txBody>
            <a:bodyPr wrap="square">
              <a:spAutoFit/>
            </a:bodyPr>
            <a:lstStyle/>
            <a:p>
              <a:pPr algn="justLow" rtl="1"/>
              <a:r>
                <a:rPr lang="ar-EG" sz="1400" dirty="0"/>
                <a:t>لماذا العرض مهم للمشتري؟</a:t>
              </a:r>
            </a:p>
          </p:txBody>
        </p:sp>
        <p:sp>
          <p:nvSpPr>
            <p:cNvPr id="58" name="Rectangle 57"/>
            <p:cNvSpPr/>
            <p:nvPr/>
          </p:nvSpPr>
          <p:spPr>
            <a:xfrm>
              <a:off x="8606024" y="1801912"/>
              <a:ext cx="1356301" cy="738664"/>
            </a:xfrm>
            <a:prstGeom prst="rect">
              <a:avLst/>
            </a:prstGeom>
          </p:spPr>
          <p:txBody>
            <a:bodyPr wrap="square">
              <a:spAutoFit/>
            </a:bodyPr>
            <a:lstStyle/>
            <a:p>
              <a:pPr algn="justLow" rtl="1"/>
              <a:r>
                <a:rPr lang="ar-EG" sz="1400" dirty="0"/>
                <a:t>من هو المشتري الاقتصادي أو صانع القرار؟</a:t>
              </a:r>
            </a:p>
          </p:txBody>
        </p:sp>
        <p:sp>
          <p:nvSpPr>
            <p:cNvPr id="59" name="Rectangle 58"/>
            <p:cNvSpPr/>
            <p:nvPr/>
          </p:nvSpPr>
          <p:spPr>
            <a:xfrm>
              <a:off x="10208524" y="1868207"/>
              <a:ext cx="1275580" cy="523220"/>
            </a:xfrm>
            <a:prstGeom prst="rect">
              <a:avLst/>
            </a:prstGeom>
          </p:spPr>
          <p:txBody>
            <a:bodyPr wrap="square">
              <a:spAutoFit/>
            </a:bodyPr>
            <a:lstStyle/>
            <a:p>
              <a:pPr algn="justLow" rtl="1"/>
              <a:r>
                <a:rPr lang="ar-EG" sz="1400" dirty="0"/>
                <a:t>كم عدد المشترين هناك؟</a:t>
              </a:r>
            </a:p>
          </p:txBody>
        </p:sp>
        <p:sp>
          <p:nvSpPr>
            <p:cNvPr id="60" name="Rectangle 59"/>
            <p:cNvSpPr/>
            <p:nvPr/>
          </p:nvSpPr>
          <p:spPr>
            <a:xfrm>
              <a:off x="8598087" y="828680"/>
              <a:ext cx="1309646" cy="523220"/>
            </a:xfrm>
            <a:prstGeom prst="rect">
              <a:avLst/>
            </a:prstGeom>
          </p:spPr>
          <p:txBody>
            <a:bodyPr wrap="square">
              <a:spAutoFit/>
            </a:bodyPr>
            <a:lstStyle/>
            <a:p>
              <a:pPr algn="justLow" rtl="1"/>
              <a:r>
                <a:rPr lang="ar-EG" sz="1400" dirty="0"/>
                <a:t>من هو المستخدم أو المستفيد؟</a:t>
              </a:r>
            </a:p>
          </p:txBody>
        </p:sp>
        <p:sp>
          <p:nvSpPr>
            <p:cNvPr id="61" name="Rectangle 60"/>
            <p:cNvSpPr/>
            <p:nvPr/>
          </p:nvSpPr>
          <p:spPr>
            <a:xfrm>
              <a:off x="10222172" y="807790"/>
              <a:ext cx="1275580" cy="523220"/>
            </a:xfrm>
            <a:prstGeom prst="rect">
              <a:avLst/>
            </a:prstGeom>
          </p:spPr>
          <p:txBody>
            <a:bodyPr wrap="square">
              <a:spAutoFit/>
            </a:bodyPr>
            <a:lstStyle/>
            <a:p>
              <a:pPr algn="justLow" rtl="1"/>
              <a:r>
                <a:rPr lang="ar-EG" sz="1400" dirty="0"/>
                <a:t>كيف يستخدم المستخدم عرضك؟</a:t>
              </a:r>
            </a:p>
          </p:txBody>
        </p:sp>
      </p:grpSp>
    </p:spTree>
    <p:extLst>
      <p:ext uri="{BB962C8B-B14F-4D97-AF65-F5344CB8AC3E}">
        <p14:creationId xmlns:p14="http://schemas.microsoft.com/office/powerpoint/2010/main" val="3993806623"/>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Idea sketch pad </a:t>
              </a:r>
            </a:p>
            <a:p>
              <a:r>
                <a:rPr lang="ar-EG" sz="2800" b="1" dirty="0">
                  <a:solidFill>
                    <a:srgbClr val="00B0F0"/>
                  </a:solidFill>
                  <a:latin typeface="Alexandria" charset="0"/>
                  <a:cs typeface="Alexandria" charset="0"/>
                </a:rPr>
                <a:t>لوحة رسم الفكرة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2" name="Content Placeholder 2">
            <a:extLst>
              <a:ext uri="{FF2B5EF4-FFF2-40B4-BE49-F238E27FC236}">
                <a16:creationId xmlns:a16="http://schemas.microsoft.com/office/drawing/2014/main" id="{2D90A5B0-B490-ED18-3DF9-C9026C5B9BA5}"/>
              </a:ext>
            </a:extLst>
          </p:cNvPr>
          <p:cNvSpPr txBox="1">
            <a:spLocks/>
          </p:cNvSpPr>
          <p:nvPr/>
        </p:nvSpPr>
        <p:spPr>
          <a:xfrm>
            <a:off x="409434" y="1643529"/>
            <a:ext cx="4339988" cy="494834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US" sz="2000" b="1" dirty="0">
                <a:solidFill>
                  <a:srgbClr val="203E5F"/>
                </a:solidFill>
                <a:latin typeface="TimesLTStd"/>
              </a:rPr>
              <a:t>2. Offering. </a:t>
            </a:r>
          </a:p>
          <a:p>
            <a:pPr marL="0" lvl="1" indent="0" algn="just">
              <a:lnSpc>
                <a:spcPct val="100000"/>
              </a:lnSpc>
              <a:buNone/>
            </a:pPr>
            <a:r>
              <a:rPr lang="en-US" sz="1800" dirty="0">
                <a:latin typeface="TimesLTStd"/>
              </a:rPr>
              <a:t>Describe your idea for a product or service to offer the customers. Are you offering a product, a service, an experience, or a combination of one or more of these? What are its key features? Describe it in detail and sketch out an image of it if you can.</a:t>
            </a:r>
          </a:p>
          <a:p>
            <a:pPr marL="0" lvl="1" indent="0" algn="just">
              <a:lnSpc>
                <a:spcPct val="100000"/>
              </a:lnSpc>
              <a:buNone/>
            </a:pPr>
            <a:endParaRPr lang="ar-EG" sz="1800" dirty="0">
              <a:latin typeface="TimesLTStd"/>
            </a:endParaRPr>
          </a:p>
          <a:p>
            <a:pPr marL="0" lvl="1" indent="0" algn="r" rtl="1">
              <a:lnSpc>
                <a:spcPct val="100000"/>
              </a:lnSpc>
              <a:buNone/>
            </a:pPr>
            <a:r>
              <a:rPr lang="ar-EG" sz="2000" b="1" dirty="0">
                <a:solidFill>
                  <a:srgbClr val="203E5F"/>
                </a:solidFill>
                <a:latin typeface="TimesLTStd"/>
              </a:rPr>
              <a:t>2. العرض </a:t>
            </a:r>
          </a:p>
          <a:p>
            <a:pPr marL="0" lvl="1" indent="0" algn="justLow" rtl="1">
              <a:lnSpc>
                <a:spcPct val="100000"/>
              </a:lnSpc>
              <a:buNone/>
            </a:pPr>
            <a:r>
              <a:rPr lang="ar-EG" sz="2000" dirty="0">
                <a:latin typeface="TimesLTStd"/>
              </a:rPr>
              <a:t>صف فكرتك عن منتج أو خدمة لتقديمها للعملاء. هل تقدم منتجاً أو خدمة أو تجربة أو مزيجا من واحد أو أكثر من هؤلاء؟ ما هي معالمه الرئيسية؟ صفها بالتفصيل وارسم صورة لها إذا استطعت.</a:t>
            </a:r>
          </a:p>
        </p:txBody>
      </p:sp>
      <p:grpSp>
        <p:nvGrpSpPr>
          <p:cNvPr id="9" name="Group 8"/>
          <p:cNvGrpSpPr/>
          <p:nvPr/>
        </p:nvGrpSpPr>
        <p:grpSpPr>
          <a:xfrm>
            <a:off x="5138157" y="1692321"/>
            <a:ext cx="6736650" cy="4626591"/>
            <a:chOff x="5138157" y="1692321"/>
            <a:chExt cx="6736650" cy="4626591"/>
          </a:xfrm>
        </p:grpSpPr>
        <p:pic>
          <p:nvPicPr>
            <p:cNvPr id="11" name="Picture 4" descr="Product or Service Offerings - FasterCapital">
              <a:extLst>
                <a:ext uri="{FF2B5EF4-FFF2-40B4-BE49-F238E27FC236}">
                  <a16:creationId xmlns:a16="http://schemas.microsoft.com/office/drawing/2014/main" id="{8A9F2736-1789-6DA6-2942-F02E8F3B86A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172500" y="1692321"/>
              <a:ext cx="6702307" cy="462659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5437761" y="2193457"/>
              <a:ext cx="2244525" cy="369332"/>
            </a:xfrm>
            <a:prstGeom prst="rect">
              <a:avLst/>
            </a:prstGeom>
          </p:spPr>
          <p:txBody>
            <a:bodyPr wrap="none">
              <a:spAutoFit/>
            </a:bodyPr>
            <a:lstStyle/>
            <a:p>
              <a:r>
                <a:rPr lang="ar-EG" b="1" dirty="0"/>
                <a:t>عروض المنتجات والخدمات</a:t>
              </a:r>
            </a:p>
          </p:txBody>
        </p:sp>
        <p:sp>
          <p:nvSpPr>
            <p:cNvPr id="4" name="Rectangle 3"/>
            <p:cNvSpPr/>
            <p:nvPr/>
          </p:nvSpPr>
          <p:spPr>
            <a:xfrm>
              <a:off x="5780700" y="3176094"/>
              <a:ext cx="1143262" cy="307777"/>
            </a:xfrm>
            <a:prstGeom prst="rect">
              <a:avLst/>
            </a:prstGeom>
          </p:spPr>
          <p:txBody>
            <a:bodyPr wrap="none">
              <a:spAutoFit/>
            </a:bodyPr>
            <a:lstStyle/>
            <a:p>
              <a:r>
                <a:rPr lang="ar-EG" sz="1400" dirty="0"/>
                <a:t>معلومات التسعير</a:t>
              </a:r>
            </a:p>
          </p:txBody>
        </p:sp>
        <p:sp>
          <p:nvSpPr>
            <p:cNvPr id="5" name="Rectangle 4"/>
            <p:cNvSpPr/>
            <p:nvPr/>
          </p:nvSpPr>
          <p:spPr>
            <a:xfrm>
              <a:off x="10413246" y="2946651"/>
              <a:ext cx="1337480" cy="523220"/>
            </a:xfrm>
            <a:prstGeom prst="rect">
              <a:avLst/>
            </a:prstGeom>
          </p:spPr>
          <p:txBody>
            <a:bodyPr wrap="square">
              <a:spAutoFit/>
            </a:bodyPr>
            <a:lstStyle/>
            <a:p>
              <a:pPr algn="justLow" rtl="1"/>
              <a:r>
                <a:rPr lang="ar-EG" sz="1400" dirty="0"/>
                <a:t>معلومات المبيعات والتسويق</a:t>
              </a:r>
            </a:p>
          </p:txBody>
        </p:sp>
        <p:sp>
          <p:nvSpPr>
            <p:cNvPr id="6" name="Rectangle 5"/>
            <p:cNvSpPr/>
            <p:nvPr/>
          </p:nvSpPr>
          <p:spPr>
            <a:xfrm>
              <a:off x="5138157" y="4499950"/>
              <a:ext cx="1630575" cy="307777"/>
            </a:xfrm>
            <a:prstGeom prst="rect">
              <a:avLst/>
            </a:prstGeom>
          </p:spPr>
          <p:txBody>
            <a:bodyPr wrap="none">
              <a:spAutoFit/>
            </a:bodyPr>
            <a:lstStyle/>
            <a:p>
              <a:r>
                <a:rPr lang="ar-EG" sz="1400" dirty="0"/>
                <a:t>وصف لمنتجاتك وخدماتك</a:t>
              </a:r>
            </a:p>
          </p:txBody>
        </p:sp>
        <p:sp>
          <p:nvSpPr>
            <p:cNvPr id="7" name="Rectangle 6"/>
            <p:cNvSpPr/>
            <p:nvPr/>
          </p:nvSpPr>
          <p:spPr>
            <a:xfrm>
              <a:off x="6588853" y="5182350"/>
              <a:ext cx="1625766" cy="307777"/>
            </a:xfrm>
            <a:prstGeom prst="rect">
              <a:avLst/>
            </a:prstGeom>
          </p:spPr>
          <p:txBody>
            <a:bodyPr wrap="none">
              <a:spAutoFit/>
            </a:bodyPr>
            <a:lstStyle/>
            <a:p>
              <a:r>
                <a:rPr lang="ar-EG" sz="1400" dirty="0"/>
                <a:t>معلومات الإنتاج والتوزيع</a:t>
              </a:r>
            </a:p>
          </p:txBody>
        </p:sp>
        <p:sp>
          <p:nvSpPr>
            <p:cNvPr id="8" name="Rectangle 7"/>
            <p:cNvSpPr/>
            <p:nvPr/>
          </p:nvSpPr>
          <p:spPr>
            <a:xfrm>
              <a:off x="9756987" y="5496254"/>
              <a:ext cx="1050288" cy="307777"/>
            </a:xfrm>
            <a:prstGeom prst="rect">
              <a:avLst/>
            </a:prstGeom>
          </p:spPr>
          <p:txBody>
            <a:bodyPr wrap="none">
              <a:spAutoFit/>
            </a:bodyPr>
            <a:lstStyle/>
            <a:p>
              <a:r>
                <a:rPr lang="ar-EG" sz="1400" dirty="0"/>
                <a:t>التوقعات المالية</a:t>
              </a:r>
            </a:p>
          </p:txBody>
        </p:sp>
      </p:grpSp>
    </p:spTree>
    <p:extLst>
      <p:ext uri="{BB962C8B-B14F-4D97-AF65-F5344CB8AC3E}">
        <p14:creationId xmlns:p14="http://schemas.microsoft.com/office/powerpoint/2010/main" val="872883579"/>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Idea sketch pad </a:t>
              </a:r>
            </a:p>
            <a:p>
              <a:r>
                <a:rPr lang="ar-EG" sz="2800" b="1" dirty="0">
                  <a:solidFill>
                    <a:srgbClr val="00B0F0"/>
                  </a:solidFill>
                  <a:latin typeface="Alexandria" charset="0"/>
                  <a:cs typeface="Alexandria" charset="0"/>
                </a:rPr>
                <a:t>لوحة رسم الفكرة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2" name="Content Placeholder 2">
            <a:extLst>
              <a:ext uri="{FF2B5EF4-FFF2-40B4-BE49-F238E27FC236}">
                <a16:creationId xmlns:a16="http://schemas.microsoft.com/office/drawing/2014/main" id="{2D90A5B0-B490-ED18-3DF9-C9026C5B9BA5}"/>
              </a:ext>
            </a:extLst>
          </p:cNvPr>
          <p:cNvSpPr txBox="1">
            <a:spLocks/>
          </p:cNvSpPr>
          <p:nvPr/>
        </p:nvSpPr>
        <p:spPr>
          <a:xfrm>
            <a:off x="409433" y="1643529"/>
            <a:ext cx="4585647" cy="494834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a:lnSpc>
                <a:spcPct val="100000"/>
              </a:lnSpc>
              <a:buNone/>
            </a:pPr>
            <a:r>
              <a:rPr lang="en-US" sz="2000" b="1" dirty="0">
                <a:solidFill>
                  <a:srgbClr val="203E5F"/>
                </a:solidFill>
                <a:latin typeface="TimesLTStd"/>
              </a:rPr>
              <a:t>3. Value proposition</a:t>
            </a:r>
            <a:r>
              <a:rPr lang="en-US" sz="2000" b="1" i="1" dirty="0">
                <a:solidFill>
                  <a:srgbClr val="203E5F"/>
                </a:solidFill>
                <a:latin typeface="TimesLTStd"/>
              </a:rPr>
              <a:t>. </a:t>
            </a:r>
          </a:p>
          <a:p>
            <a:pPr algn="justLow">
              <a:lnSpc>
                <a:spcPct val="100000"/>
              </a:lnSpc>
              <a:buFont typeface="Wingdings" pitchFamily="2" charset="2"/>
              <a:buChar char="§"/>
            </a:pPr>
            <a:r>
              <a:rPr lang="en-US" sz="2000" dirty="0">
                <a:solidFill>
                  <a:srgbClr val="211E1E"/>
                </a:solidFill>
                <a:latin typeface="TimesLTStd"/>
              </a:rPr>
              <a:t>Explain why your product or service will be important to the customers. </a:t>
            </a:r>
          </a:p>
          <a:p>
            <a:pPr algn="justLow">
              <a:lnSpc>
                <a:spcPct val="100000"/>
              </a:lnSpc>
              <a:buFont typeface="Wingdings" pitchFamily="2" charset="2"/>
              <a:buChar char="§"/>
            </a:pPr>
            <a:r>
              <a:rPr lang="en-US" sz="2000" dirty="0">
                <a:solidFill>
                  <a:srgbClr val="211E1E"/>
                </a:solidFill>
                <a:latin typeface="TimesLTStd"/>
              </a:rPr>
              <a:t>Why would your offering be valuable to the user and/or buyer? </a:t>
            </a:r>
          </a:p>
          <a:p>
            <a:pPr algn="justLow">
              <a:lnSpc>
                <a:spcPct val="100000"/>
              </a:lnSpc>
              <a:buFont typeface="Wingdings" pitchFamily="2" charset="2"/>
              <a:buChar char="§"/>
            </a:pPr>
            <a:r>
              <a:rPr lang="en-US" sz="2000" dirty="0">
                <a:solidFill>
                  <a:srgbClr val="211E1E"/>
                </a:solidFill>
                <a:latin typeface="TimesLTStd"/>
              </a:rPr>
              <a:t>How does it address the need these customers currently have that is not being met?</a:t>
            </a:r>
            <a:endParaRPr lang="ar-EG" sz="2000" dirty="0">
              <a:solidFill>
                <a:srgbClr val="211E1E"/>
              </a:solidFill>
              <a:latin typeface="TimesLTStd"/>
            </a:endParaRPr>
          </a:p>
          <a:p>
            <a:pPr marL="0" lvl="1" indent="0" algn="justLow" rtl="1">
              <a:lnSpc>
                <a:spcPct val="100000"/>
              </a:lnSpc>
              <a:buNone/>
            </a:pPr>
            <a:r>
              <a:rPr lang="ar-EG" sz="2000" b="1" dirty="0">
                <a:solidFill>
                  <a:srgbClr val="203E5F"/>
                </a:solidFill>
                <a:latin typeface="TimesLTStd"/>
              </a:rPr>
              <a:t>3. عرض القيمة. </a:t>
            </a:r>
          </a:p>
          <a:p>
            <a:pPr marL="276225" lvl="1" algn="justLow" rtl="1">
              <a:lnSpc>
                <a:spcPct val="100000"/>
              </a:lnSpc>
              <a:buFont typeface="Wingdings" pitchFamily="2" charset="2"/>
              <a:buChar char="§"/>
            </a:pPr>
            <a:r>
              <a:rPr lang="ar-EG" sz="2000" dirty="0">
                <a:solidFill>
                  <a:srgbClr val="211E1E"/>
                </a:solidFill>
                <a:latin typeface="TimesLTStd"/>
              </a:rPr>
              <a:t>اشرح لماذا سيكون منتجك أو خدمتك مهمة للعملاء. </a:t>
            </a:r>
          </a:p>
          <a:p>
            <a:pPr marL="276225" lvl="1" algn="justLow" rtl="1">
              <a:lnSpc>
                <a:spcPct val="100000"/>
              </a:lnSpc>
              <a:buFont typeface="Wingdings" pitchFamily="2" charset="2"/>
              <a:buChar char="§"/>
            </a:pPr>
            <a:r>
              <a:rPr lang="ar-EG" sz="2000" dirty="0">
                <a:solidFill>
                  <a:srgbClr val="211E1E"/>
                </a:solidFill>
                <a:latin typeface="TimesLTStd"/>
              </a:rPr>
              <a:t>لماذا يكون عرضك ذا قيمة للمستخدم و / أو المشتري؟ </a:t>
            </a:r>
          </a:p>
          <a:p>
            <a:pPr marL="276225" lvl="1" algn="justLow" rtl="1">
              <a:lnSpc>
                <a:spcPct val="100000"/>
              </a:lnSpc>
              <a:buFont typeface="Wingdings" pitchFamily="2" charset="2"/>
              <a:buChar char="§"/>
            </a:pPr>
            <a:r>
              <a:rPr lang="ar-EG" sz="2000" dirty="0">
                <a:solidFill>
                  <a:srgbClr val="211E1E"/>
                </a:solidFill>
                <a:latin typeface="TimesLTStd"/>
              </a:rPr>
              <a:t>كيف يمكن أن يُلبي احتياجات العملاء التي لم يتم تلبيتها حتى الآن؟</a:t>
            </a:r>
          </a:p>
        </p:txBody>
      </p:sp>
      <p:pic>
        <p:nvPicPr>
          <p:cNvPr id="3074" name="Picture 2" descr="C:\Users\ALFAGR\Desktop\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77469" y="1547993"/>
            <a:ext cx="6067851" cy="5073350"/>
          </a:xfrm>
          <a:prstGeom prst="rect">
            <a:avLst/>
          </a:prstGeom>
          <a:noFill/>
          <a:extLst>
            <a:ext uri="{909E8E84-426E-40DD-AFC4-6F175D3DCCD1}">
              <a14:hiddenFill xmlns:a14="http://schemas.microsoft.com/office/drawing/2010/main">
                <a:solidFill>
                  <a:srgbClr val="FFFFFF"/>
                </a:solidFill>
              </a14:hiddenFill>
            </a:ext>
          </a:extLst>
        </p:spPr>
      </p:pic>
      <p:sp>
        <p:nvSpPr>
          <p:cNvPr id="11" name="Oval 10"/>
          <p:cNvSpPr/>
          <p:nvPr/>
        </p:nvSpPr>
        <p:spPr>
          <a:xfrm>
            <a:off x="6741997" y="3534804"/>
            <a:ext cx="4697406" cy="1542166"/>
          </a:xfrm>
          <a:prstGeom prst="ellipse">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2956521781"/>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Idea sketch pad </a:t>
              </a:r>
            </a:p>
            <a:p>
              <a:r>
                <a:rPr lang="ar-EG" sz="2800" b="1" dirty="0">
                  <a:solidFill>
                    <a:srgbClr val="00B0F0"/>
                  </a:solidFill>
                  <a:latin typeface="Alexandria" charset="0"/>
                  <a:cs typeface="Alexandria" charset="0"/>
                </a:rPr>
                <a:t>لوحة رسم الفكرة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2" name="Content Placeholder 2">
            <a:extLst>
              <a:ext uri="{FF2B5EF4-FFF2-40B4-BE49-F238E27FC236}">
                <a16:creationId xmlns:a16="http://schemas.microsoft.com/office/drawing/2014/main" id="{2D90A5B0-B490-ED18-3DF9-C9026C5B9BA5}"/>
              </a:ext>
            </a:extLst>
          </p:cNvPr>
          <p:cNvSpPr txBox="1">
            <a:spLocks/>
          </p:cNvSpPr>
          <p:nvPr/>
        </p:nvSpPr>
        <p:spPr>
          <a:xfrm>
            <a:off x="409433" y="1643529"/>
            <a:ext cx="5022376" cy="494834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a:lnSpc>
                <a:spcPct val="150000"/>
              </a:lnSpc>
              <a:buNone/>
            </a:pPr>
            <a:r>
              <a:rPr lang="en-US" sz="2000" b="1" dirty="0">
                <a:solidFill>
                  <a:srgbClr val="203E5F"/>
                </a:solidFill>
                <a:latin typeface="TimesLTStd"/>
              </a:rPr>
              <a:t>4. Core competencies.</a:t>
            </a:r>
          </a:p>
          <a:p>
            <a:pPr marL="0" indent="0" algn="justLow">
              <a:lnSpc>
                <a:spcPct val="150000"/>
              </a:lnSpc>
              <a:buNone/>
            </a:pPr>
            <a:r>
              <a:rPr lang="en-US" sz="2000" dirty="0">
                <a:solidFill>
                  <a:srgbClr val="211E1E"/>
                </a:solidFill>
                <a:latin typeface="TimesLTStd"/>
              </a:rPr>
              <a:t>Does your offering include any technologies or unique features that will help differentiate it from competitors? Is it based on intellectual property that you can protect?</a:t>
            </a:r>
            <a:endParaRPr lang="ar-EG" sz="2000" dirty="0">
              <a:solidFill>
                <a:srgbClr val="211E1E"/>
              </a:solidFill>
              <a:latin typeface="TimesLTStd"/>
            </a:endParaRPr>
          </a:p>
          <a:p>
            <a:pPr marL="0" lvl="1" indent="0" algn="justLow" rtl="1">
              <a:lnSpc>
                <a:spcPct val="150000"/>
              </a:lnSpc>
              <a:buNone/>
            </a:pPr>
            <a:r>
              <a:rPr lang="ar-EG" sz="2000" b="1" dirty="0">
                <a:solidFill>
                  <a:srgbClr val="203E5F"/>
                </a:solidFill>
                <a:latin typeface="TimesLTStd"/>
              </a:rPr>
              <a:t>4. الكفاءات الأساسية. </a:t>
            </a:r>
          </a:p>
          <a:p>
            <a:pPr marL="0" lvl="1" indent="0" algn="justLow" rtl="1">
              <a:lnSpc>
                <a:spcPct val="150000"/>
              </a:lnSpc>
              <a:buNone/>
            </a:pPr>
            <a:r>
              <a:rPr lang="ar-EG" sz="2000" dirty="0">
                <a:solidFill>
                  <a:srgbClr val="211E1E"/>
                </a:solidFill>
                <a:latin typeface="TimesLTStd"/>
              </a:rPr>
              <a:t>هل يتضمن عرضك أي تقنيات أو ميزات فريدة من شأنها أن تساعد في تمييزه عن المنافسين؟ هل تستند إلى الملكية الفكرية التي يمكنك حمايتها؟ </a:t>
            </a:r>
          </a:p>
        </p:txBody>
      </p:sp>
      <p:pic>
        <p:nvPicPr>
          <p:cNvPr id="4098" name="Picture 2" descr="C:\Users\ALFAGR\Desktop\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40993" y="1508741"/>
            <a:ext cx="6223379" cy="5137723"/>
          </a:xfrm>
          <a:prstGeom prst="rect">
            <a:avLst/>
          </a:prstGeom>
          <a:noFill/>
          <a:extLst>
            <a:ext uri="{909E8E84-426E-40DD-AFC4-6F175D3DCCD1}">
              <a14:hiddenFill xmlns:a14="http://schemas.microsoft.com/office/drawing/2010/main">
                <a:solidFill>
                  <a:srgbClr val="FFFFFF"/>
                </a:solidFill>
              </a14:hiddenFill>
            </a:ext>
          </a:extLst>
        </p:spPr>
      </p:pic>
      <p:sp>
        <p:nvSpPr>
          <p:cNvPr id="13" name="Oval 12"/>
          <p:cNvSpPr/>
          <p:nvPr/>
        </p:nvSpPr>
        <p:spPr>
          <a:xfrm>
            <a:off x="8529874" y="4244483"/>
            <a:ext cx="3248145" cy="2238209"/>
          </a:xfrm>
          <a:prstGeom prst="ellipse">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3593353376"/>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Idea sketch pad </a:t>
              </a:r>
            </a:p>
            <a:p>
              <a:r>
                <a:rPr lang="ar-EG" sz="2800" b="1" dirty="0">
                  <a:solidFill>
                    <a:srgbClr val="00B0F0"/>
                  </a:solidFill>
                  <a:latin typeface="Alexandria" charset="0"/>
                  <a:cs typeface="Alexandria" charset="0"/>
                </a:rPr>
                <a:t>لوحة رسم الفكرة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2" name="Content Placeholder 2">
            <a:extLst>
              <a:ext uri="{FF2B5EF4-FFF2-40B4-BE49-F238E27FC236}">
                <a16:creationId xmlns:a16="http://schemas.microsoft.com/office/drawing/2014/main" id="{2D90A5B0-B490-ED18-3DF9-C9026C5B9BA5}"/>
              </a:ext>
            </a:extLst>
          </p:cNvPr>
          <p:cNvSpPr txBox="1">
            <a:spLocks/>
          </p:cNvSpPr>
          <p:nvPr/>
        </p:nvSpPr>
        <p:spPr>
          <a:xfrm>
            <a:off x="409433" y="1643529"/>
            <a:ext cx="5349922" cy="494834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a:lnSpc>
                <a:spcPct val="100000"/>
              </a:lnSpc>
              <a:buNone/>
            </a:pPr>
            <a:r>
              <a:rPr lang="en-US" sz="2000" b="1" dirty="0">
                <a:solidFill>
                  <a:srgbClr val="203E5F"/>
                </a:solidFill>
                <a:latin typeface="TimesLTStd"/>
              </a:rPr>
              <a:t>5. People.</a:t>
            </a:r>
          </a:p>
          <a:p>
            <a:pPr algn="justLow">
              <a:lnSpc>
                <a:spcPct val="100000"/>
              </a:lnSpc>
              <a:buFont typeface="Wingdings" pitchFamily="2" charset="2"/>
              <a:buChar char="§"/>
            </a:pPr>
            <a:r>
              <a:rPr lang="en-US" sz="1600" dirty="0">
                <a:solidFill>
                  <a:srgbClr val="211E1E"/>
                </a:solidFill>
                <a:latin typeface="TimesLTStd"/>
              </a:rPr>
              <a:t>Identify the key people on the team who will launch this business. </a:t>
            </a:r>
          </a:p>
          <a:p>
            <a:pPr algn="justLow">
              <a:lnSpc>
                <a:spcPct val="100000"/>
              </a:lnSpc>
              <a:buFont typeface="Wingdings" pitchFamily="2" charset="2"/>
              <a:buChar char="§"/>
            </a:pPr>
            <a:r>
              <a:rPr lang="en-US" sz="1600" dirty="0">
                <a:solidFill>
                  <a:srgbClr val="211E1E"/>
                </a:solidFill>
                <a:latin typeface="TimesLTStd"/>
              </a:rPr>
              <a:t>Who are the founding entrepreneurs of this venture? </a:t>
            </a:r>
          </a:p>
          <a:p>
            <a:pPr algn="justLow">
              <a:lnSpc>
                <a:spcPct val="100000"/>
              </a:lnSpc>
              <a:buFont typeface="Wingdings" pitchFamily="2" charset="2"/>
              <a:buChar char="§"/>
            </a:pPr>
            <a:r>
              <a:rPr lang="en-US" sz="1600" dirty="0">
                <a:solidFill>
                  <a:srgbClr val="211E1E"/>
                </a:solidFill>
                <a:latin typeface="TimesLTStd"/>
              </a:rPr>
              <a:t>Do they have the skills and knowledge needed to successfully turn the idea into a start-up venture? </a:t>
            </a:r>
          </a:p>
          <a:p>
            <a:pPr algn="justLow">
              <a:lnSpc>
                <a:spcPct val="100000"/>
              </a:lnSpc>
              <a:buFont typeface="Wingdings" pitchFamily="2" charset="2"/>
              <a:buChar char="§"/>
            </a:pPr>
            <a:r>
              <a:rPr lang="en-US" sz="1600" dirty="0">
                <a:solidFill>
                  <a:srgbClr val="211E1E"/>
                </a:solidFill>
                <a:latin typeface="TimesLTStd"/>
              </a:rPr>
              <a:t>Can they attract key team members who will fill in any gaps in knowledge, skills, and experience? </a:t>
            </a:r>
          </a:p>
          <a:p>
            <a:pPr marL="0" lvl="1" indent="0" algn="justLow" rtl="1">
              <a:lnSpc>
                <a:spcPct val="100000"/>
              </a:lnSpc>
              <a:buNone/>
            </a:pPr>
            <a:r>
              <a:rPr lang="ar-EG" sz="2000" b="1" dirty="0">
                <a:solidFill>
                  <a:srgbClr val="203E5F"/>
                </a:solidFill>
                <a:latin typeface="TimesLTStd"/>
              </a:rPr>
              <a:t>5. الأشخاص. </a:t>
            </a:r>
          </a:p>
          <a:p>
            <a:pPr marL="342900" lvl="1" indent="-342900" algn="justLow" rtl="1">
              <a:lnSpc>
                <a:spcPct val="100000"/>
              </a:lnSpc>
              <a:buFont typeface="Wingdings" pitchFamily="2" charset="2"/>
              <a:buChar char="§"/>
            </a:pPr>
            <a:r>
              <a:rPr lang="ar-EG" sz="1800" dirty="0">
                <a:solidFill>
                  <a:srgbClr val="211E1E"/>
                </a:solidFill>
                <a:latin typeface="TimesLTStd"/>
              </a:rPr>
              <a:t>حدد الأشخاص الرئيسيين في الفريق الذين سيطلقون هذا العمل. </a:t>
            </a:r>
          </a:p>
          <a:p>
            <a:pPr marL="342900" lvl="1" indent="-342900" algn="justLow" rtl="1">
              <a:lnSpc>
                <a:spcPct val="100000"/>
              </a:lnSpc>
              <a:buFont typeface="Wingdings" pitchFamily="2" charset="2"/>
              <a:buChar char="§"/>
            </a:pPr>
            <a:r>
              <a:rPr lang="ar-EG" sz="1800" dirty="0">
                <a:solidFill>
                  <a:srgbClr val="211E1E"/>
                </a:solidFill>
                <a:latin typeface="TimesLTStd"/>
              </a:rPr>
              <a:t>من هم رواد الأعمال المؤسسون لهذا المشروع؟ </a:t>
            </a:r>
          </a:p>
          <a:p>
            <a:pPr marL="342900" lvl="1" indent="-342900" algn="justLow" rtl="1">
              <a:lnSpc>
                <a:spcPct val="100000"/>
              </a:lnSpc>
              <a:buFont typeface="Wingdings" pitchFamily="2" charset="2"/>
              <a:buChar char="§"/>
            </a:pPr>
            <a:r>
              <a:rPr lang="ar-EG" sz="1800" dirty="0">
                <a:solidFill>
                  <a:srgbClr val="211E1E"/>
                </a:solidFill>
                <a:latin typeface="TimesLTStd"/>
              </a:rPr>
              <a:t>هل لديهم المهارات والمعرفة اللازمة لتحويل الفكرة بنجاح إلى مشروع مبتدئ؟ </a:t>
            </a:r>
          </a:p>
          <a:p>
            <a:pPr marL="342900" lvl="1" indent="-342900" algn="justLow" rtl="1">
              <a:lnSpc>
                <a:spcPct val="100000"/>
              </a:lnSpc>
              <a:buFont typeface="Wingdings" pitchFamily="2" charset="2"/>
              <a:buChar char="§"/>
            </a:pPr>
            <a:r>
              <a:rPr lang="ar-EG" sz="1800" dirty="0">
                <a:solidFill>
                  <a:srgbClr val="211E1E"/>
                </a:solidFill>
                <a:latin typeface="TimesLTStd"/>
              </a:rPr>
              <a:t>هل يمكنهم جذب أعضاء الفريق الرئيسيين الذين سيملأون أي فجوات في المعرفة والمهارات والخبرة؟ </a:t>
            </a:r>
          </a:p>
        </p:txBody>
      </p:sp>
      <p:pic>
        <p:nvPicPr>
          <p:cNvPr id="4098" name="Picture 2" descr="C:\Users\ALFAGR\Desktop\2.PNG"/>
          <p:cNvPicPr>
            <a:picLocks noChangeAspect="1" noChangeArrowheads="1"/>
          </p:cNvPicPr>
          <p:nvPr/>
        </p:nvPicPr>
        <p:blipFill rotWithShape="1">
          <a:blip r:embed="rId3">
            <a:extLst>
              <a:ext uri="{28A0092B-C50C-407E-A947-70E740481C1C}">
                <a14:useLocalDpi xmlns:a14="http://schemas.microsoft.com/office/drawing/2010/main" val="0"/>
              </a:ext>
            </a:extLst>
          </a:blip>
          <a:srcRect l="5213"/>
          <a:stretch/>
        </p:blipFill>
        <p:spPr bwMode="auto">
          <a:xfrm>
            <a:off x="5882185" y="1522389"/>
            <a:ext cx="5909483" cy="5137723"/>
          </a:xfrm>
          <a:prstGeom prst="rect">
            <a:avLst/>
          </a:prstGeom>
          <a:noFill/>
          <a:extLst>
            <a:ext uri="{909E8E84-426E-40DD-AFC4-6F175D3DCCD1}">
              <a14:hiddenFill xmlns:a14="http://schemas.microsoft.com/office/drawing/2010/main">
                <a:solidFill>
                  <a:srgbClr val="FFFFFF"/>
                </a:solidFill>
              </a14:hiddenFill>
            </a:ext>
          </a:extLst>
        </p:spPr>
      </p:pic>
      <p:sp>
        <p:nvSpPr>
          <p:cNvPr id="3" name="Oval 2"/>
          <p:cNvSpPr/>
          <p:nvPr/>
        </p:nvSpPr>
        <p:spPr>
          <a:xfrm>
            <a:off x="5882185" y="1801504"/>
            <a:ext cx="4476466" cy="3330053"/>
          </a:xfrm>
          <a:prstGeom prst="ellipse">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2413084191"/>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4">
            <a:extLst>
              <a:ext uri="{FF2B5EF4-FFF2-40B4-BE49-F238E27FC236}">
                <a16:creationId xmlns:a16="http://schemas.microsoft.com/office/drawing/2014/main" id="{21802388-23D1-C7DC-9415-4ABA03891540}"/>
              </a:ext>
            </a:extLst>
          </p:cNvPr>
          <p:cNvPicPr>
            <a:picLocks noChangeAspect="1"/>
          </p:cNvPicPr>
          <p:nvPr/>
        </p:nvPicPr>
        <p:blipFill rotWithShape="1">
          <a:blip r:embed="rId2"/>
          <a:srcRect l="1344"/>
          <a:stretch/>
        </p:blipFill>
        <p:spPr>
          <a:xfrm>
            <a:off x="0" y="0"/>
            <a:ext cx="12192000" cy="6858000"/>
          </a:xfrm>
          <a:prstGeom prst="rect">
            <a:avLst/>
          </a:prstGeom>
        </p:spPr>
      </p:pic>
    </p:spTree>
    <p:extLst>
      <p:ext uri="{BB962C8B-B14F-4D97-AF65-F5344CB8AC3E}">
        <p14:creationId xmlns:p14="http://schemas.microsoft.com/office/powerpoint/2010/main" val="3842681259"/>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New Business Planning Process </a:t>
            </a:r>
          </a:p>
          <a:p>
            <a:r>
              <a:rPr lang="ar-EG" sz="2800" b="1" dirty="0">
                <a:solidFill>
                  <a:srgbClr val="00B0F0"/>
                </a:solidFill>
                <a:latin typeface="Alexandria" charset="0"/>
                <a:cs typeface="Alexandria" charset="0"/>
              </a:rPr>
              <a:t>عملية تخطيط الأعمال الجديدة</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Picture 2" descr="What You Need to License an Idea | Inc.com">
            <a:extLst>
              <a:ext uri="{FF2B5EF4-FFF2-40B4-BE49-F238E27FC236}">
                <a16:creationId xmlns:a16="http://schemas.microsoft.com/office/drawing/2014/main" id="{9966DE30-B0E6-19F0-A9A1-22BA5159AA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39736" y="1624929"/>
            <a:ext cx="4558353" cy="480316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a:extLst>
              <a:ext uri="{FF2B5EF4-FFF2-40B4-BE49-F238E27FC236}">
                <a16:creationId xmlns:a16="http://schemas.microsoft.com/office/drawing/2014/main" id="{5FE0AF5F-3EF1-B266-602D-B642F629409B}"/>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70843" y="1556688"/>
            <a:ext cx="3513466" cy="506929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7" name="Group 26"/>
          <p:cNvGrpSpPr/>
          <p:nvPr/>
        </p:nvGrpSpPr>
        <p:grpSpPr>
          <a:xfrm>
            <a:off x="8749684" y="1720465"/>
            <a:ext cx="3111475" cy="4536706"/>
            <a:chOff x="7558456" y="1065378"/>
            <a:chExt cx="3111475" cy="4536706"/>
          </a:xfrm>
        </p:grpSpPr>
        <p:sp>
          <p:nvSpPr>
            <p:cNvPr id="28" name="TextBox 27">
              <a:extLst>
                <a:ext uri="{FF2B5EF4-FFF2-40B4-BE49-F238E27FC236}">
                  <a16:creationId xmlns:a16="http://schemas.microsoft.com/office/drawing/2014/main" id="{5EDC023B-27C9-9458-6E53-9667B4E0CCAD}"/>
                </a:ext>
              </a:extLst>
            </p:cNvPr>
            <p:cNvSpPr txBox="1"/>
            <p:nvPr/>
          </p:nvSpPr>
          <p:spPr>
            <a:xfrm>
              <a:off x="8058392" y="1741497"/>
              <a:ext cx="2111604" cy="369934"/>
            </a:xfrm>
            <a:prstGeom prst="rect">
              <a:avLst/>
            </a:prstGeom>
            <a:solidFill>
              <a:schemeClr val="accent5">
                <a:lumMod val="40000"/>
                <a:lumOff val="60000"/>
              </a:schemeClr>
            </a:solidFill>
            <a:ln>
              <a:solidFill>
                <a:schemeClr val="tx1"/>
              </a:solidFill>
            </a:ln>
          </p:spPr>
          <p:txBody>
            <a:bodyPr wrap="square" rtlCol="0">
              <a:spAutoFit/>
            </a:bodyPr>
            <a:lstStyle/>
            <a:p>
              <a:pPr algn="ctr"/>
              <a:r>
                <a:rPr lang="ar-EG" b="1" dirty="0"/>
                <a:t>إجراء تقييم الفكرة</a:t>
              </a:r>
              <a:endParaRPr lang="en-US" b="1" dirty="0"/>
            </a:p>
          </p:txBody>
        </p:sp>
        <p:sp>
          <p:nvSpPr>
            <p:cNvPr id="29" name="TextBox 28">
              <a:extLst>
                <a:ext uri="{FF2B5EF4-FFF2-40B4-BE49-F238E27FC236}">
                  <a16:creationId xmlns:a16="http://schemas.microsoft.com/office/drawing/2014/main" id="{83D5057E-FA74-7F1F-1F7E-6A0374582069}"/>
                </a:ext>
              </a:extLst>
            </p:cNvPr>
            <p:cNvSpPr txBox="1"/>
            <p:nvPr/>
          </p:nvSpPr>
          <p:spPr>
            <a:xfrm>
              <a:off x="8058392" y="2458608"/>
              <a:ext cx="2111604" cy="369934"/>
            </a:xfrm>
            <a:prstGeom prst="rect">
              <a:avLst/>
            </a:prstGeom>
            <a:solidFill>
              <a:schemeClr val="accent5">
                <a:lumMod val="40000"/>
                <a:lumOff val="60000"/>
              </a:schemeClr>
            </a:solidFill>
            <a:ln>
              <a:solidFill>
                <a:schemeClr val="tx1"/>
              </a:solidFill>
            </a:ln>
          </p:spPr>
          <p:txBody>
            <a:bodyPr wrap="square" rtlCol="0">
              <a:spAutoFit/>
            </a:bodyPr>
            <a:lstStyle/>
            <a:p>
              <a:pPr algn="ctr"/>
              <a:r>
                <a:rPr lang="ar-EG" b="1" dirty="0"/>
                <a:t>إجراء دراسة جدوى</a:t>
              </a:r>
              <a:endParaRPr lang="en-US" b="1" dirty="0"/>
            </a:p>
          </p:txBody>
        </p:sp>
        <p:sp>
          <p:nvSpPr>
            <p:cNvPr id="30" name="TextBox 29">
              <a:extLst>
                <a:ext uri="{FF2B5EF4-FFF2-40B4-BE49-F238E27FC236}">
                  <a16:creationId xmlns:a16="http://schemas.microsoft.com/office/drawing/2014/main" id="{34A814C5-3C5A-ACCD-C78B-605F4FE480A6}"/>
                </a:ext>
              </a:extLst>
            </p:cNvPr>
            <p:cNvSpPr txBox="1"/>
            <p:nvPr/>
          </p:nvSpPr>
          <p:spPr>
            <a:xfrm>
              <a:off x="8058392" y="3198086"/>
              <a:ext cx="2111604" cy="369934"/>
            </a:xfrm>
            <a:prstGeom prst="rect">
              <a:avLst/>
            </a:prstGeom>
            <a:solidFill>
              <a:schemeClr val="accent5">
                <a:lumMod val="40000"/>
                <a:lumOff val="60000"/>
              </a:schemeClr>
            </a:solidFill>
            <a:ln>
              <a:solidFill>
                <a:schemeClr val="tx1"/>
              </a:solidFill>
            </a:ln>
          </p:spPr>
          <p:txBody>
            <a:bodyPr wrap="square" rtlCol="0">
              <a:spAutoFit/>
            </a:bodyPr>
            <a:lstStyle/>
            <a:p>
              <a:pPr algn="ctr"/>
              <a:r>
                <a:rPr lang="ar-EG" b="1" dirty="0"/>
                <a:t>تطوير نموذج الأعمال</a:t>
              </a:r>
              <a:endParaRPr lang="en-US" b="1" dirty="0"/>
            </a:p>
          </p:txBody>
        </p:sp>
        <p:sp>
          <p:nvSpPr>
            <p:cNvPr id="31" name="TextBox 30">
              <a:extLst>
                <a:ext uri="{FF2B5EF4-FFF2-40B4-BE49-F238E27FC236}">
                  <a16:creationId xmlns:a16="http://schemas.microsoft.com/office/drawing/2014/main" id="{8E8A5C0D-1F3B-3866-3F94-33A534955023}"/>
                </a:ext>
              </a:extLst>
            </p:cNvPr>
            <p:cNvSpPr txBox="1"/>
            <p:nvPr/>
          </p:nvSpPr>
          <p:spPr>
            <a:xfrm>
              <a:off x="8055880" y="3873509"/>
              <a:ext cx="2111604" cy="369934"/>
            </a:xfrm>
            <a:prstGeom prst="rect">
              <a:avLst/>
            </a:prstGeom>
            <a:solidFill>
              <a:schemeClr val="accent5">
                <a:lumMod val="40000"/>
                <a:lumOff val="60000"/>
              </a:schemeClr>
            </a:solidFill>
            <a:ln>
              <a:solidFill>
                <a:schemeClr val="tx1"/>
              </a:solidFill>
            </a:ln>
          </p:spPr>
          <p:txBody>
            <a:bodyPr wrap="square" rtlCol="0">
              <a:spAutoFit/>
            </a:bodyPr>
            <a:lstStyle/>
            <a:p>
              <a:pPr algn="ctr"/>
              <a:r>
                <a:rPr lang="ar-EG" b="1" dirty="0"/>
                <a:t>صياغة خطة الأعمال </a:t>
              </a:r>
              <a:endParaRPr lang="en-US" b="1" dirty="0"/>
            </a:p>
          </p:txBody>
        </p:sp>
        <p:sp>
          <p:nvSpPr>
            <p:cNvPr id="32" name="TextBox 31">
              <a:extLst>
                <a:ext uri="{FF2B5EF4-FFF2-40B4-BE49-F238E27FC236}">
                  <a16:creationId xmlns:a16="http://schemas.microsoft.com/office/drawing/2014/main" id="{E0B6BEE0-D700-5F3B-04FA-0BAD220B3050}"/>
                </a:ext>
              </a:extLst>
            </p:cNvPr>
            <p:cNvSpPr txBox="1"/>
            <p:nvPr/>
          </p:nvSpPr>
          <p:spPr>
            <a:xfrm>
              <a:off x="7633871" y="4557235"/>
              <a:ext cx="2960646" cy="369332"/>
            </a:xfrm>
            <a:prstGeom prst="rect">
              <a:avLst/>
            </a:prstGeom>
            <a:solidFill>
              <a:schemeClr val="accent5">
                <a:lumMod val="40000"/>
                <a:lumOff val="60000"/>
              </a:schemeClr>
            </a:solidFill>
            <a:ln>
              <a:solidFill>
                <a:schemeClr val="tx1"/>
              </a:solidFill>
            </a:ln>
          </p:spPr>
          <p:txBody>
            <a:bodyPr wrap="square" rtlCol="0">
              <a:spAutoFit/>
            </a:bodyPr>
            <a:lstStyle/>
            <a:p>
              <a:pPr algn="ctr"/>
              <a:r>
                <a:rPr lang="ar-EG" b="1" dirty="0"/>
                <a:t>صياغة الخطة الاستراتيجية</a:t>
              </a:r>
              <a:endParaRPr lang="en-US" b="1" dirty="0"/>
            </a:p>
          </p:txBody>
        </p:sp>
        <p:sp>
          <p:nvSpPr>
            <p:cNvPr id="33" name="TextBox 32">
              <a:extLst>
                <a:ext uri="{FF2B5EF4-FFF2-40B4-BE49-F238E27FC236}">
                  <a16:creationId xmlns:a16="http://schemas.microsoft.com/office/drawing/2014/main" id="{CF112EB1-77B3-6D75-670D-EEBC6BFD2455}"/>
                </a:ext>
              </a:extLst>
            </p:cNvPr>
            <p:cNvSpPr txBox="1"/>
            <p:nvPr/>
          </p:nvSpPr>
          <p:spPr>
            <a:xfrm>
              <a:off x="7558456" y="5232752"/>
              <a:ext cx="3111475" cy="369332"/>
            </a:xfrm>
            <a:prstGeom prst="rect">
              <a:avLst/>
            </a:prstGeom>
            <a:solidFill>
              <a:schemeClr val="accent5">
                <a:lumMod val="40000"/>
                <a:lumOff val="60000"/>
              </a:schemeClr>
            </a:solidFill>
            <a:ln>
              <a:solidFill>
                <a:schemeClr val="tx1"/>
              </a:solidFill>
            </a:ln>
          </p:spPr>
          <p:txBody>
            <a:bodyPr wrap="square" rtlCol="0">
              <a:spAutoFit/>
            </a:bodyPr>
            <a:lstStyle/>
            <a:p>
              <a:pPr algn="ctr"/>
              <a:r>
                <a:rPr lang="ar-EG" b="1" dirty="0"/>
                <a:t>بدء العمل أو اطلاق النموذج</a:t>
              </a:r>
              <a:endParaRPr lang="en-US" b="1" dirty="0"/>
            </a:p>
          </p:txBody>
        </p:sp>
        <p:sp>
          <p:nvSpPr>
            <p:cNvPr id="34" name="TextBox 33">
              <a:extLst>
                <a:ext uri="{FF2B5EF4-FFF2-40B4-BE49-F238E27FC236}">
                  <a16:creationId xmlns:a16="http://schemas.microsoft.com/office/drawing/2014/main" id="{86EF47DC-7D70-7534-5CEA-88528C1171D7}"/>
                </a:ext>
              </a:extLst>
            </p:cNvPr>
            <p:cNvSpPr txBox="1"/>
            <p:nvPr/>
          </p:nvSpPr>
          <p:spPr>
            <a:xfrm>
              <a:off x="8058392" y="1065378"/>
              <a:ext cx="2111604" cy="369934"/>
            </a:xfrm>
            <a:prstGeom prst="rect">
              <a:avLst/>
            </a:prstGeom>
            <a:solidFill>
              <a:schemeClr val="accent5">
                <a:lumMod val="40000"/>
                <a:lumOff val="60000"/>
              </a:schemeClr>
            </a:solidFill>
            <a:ln>
              <a:solidFill>
                <a:schemeClr val="tx1"/>
              </a:solidFill>
            </a:ln>
          </p:spPr>
          <p:txBody>
            <a:bodyPr wrap="square" rtlCol="0">
              <a:spAutoFit/>
            </a:bodyPr>
            <a:lstStyle/>
            <a:p>
              <a:pPr algn="ctr"/>
              <a:r>
                <a:rPr lang="ar-EG" b="1" dirty="0"/>
                <a:t>الفكرة التجارية</a:t>
              </a:r>
              <a:endParaRPr lang="en-US" b="1" dirty="0"/>
            </a:p>
          </p:txBody>
        </p:sp>
        <p:cxnSp>
          <p:nvCxnSpPr>
            <p:cNvPr id="35" name="Straight Arrow Connector 34"/>
            <p:cNvCxnSpPr>
              <a:stCxn id="34" idx="2"/>
              <a:endCxn id="28" idx="0"/>
            </p:cNvCxnSpPr>
            <p:nvPr/>
          </p:nvCxnSpPr>
          <p:spPr>
            <a:xfrm>
              <a:off x="9114194" y="1435312"/>
              <a:ext cx="0" cy="30618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p:nvPr/>
          </p:nvCxnSpPr>
          <p:spPr>
            <a:xfrm>
              <a:off x="9112356" y="2111431"/>
              <a:ext cx="0" cy="30618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a:off x="9114194" y="2828542"/>
              <a:ext cx="0" cy="30618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a:xfrm>
              <a:off x="9114194" y="3565250"/>
              <a:ext cx="0" cy="30618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p:nvPr/>
          </p:nvCxnSpPr>
          <p:spPr>
            <a:xfrm>
              <a:off x="9098954" y="4251050"/>
              <a:ext cx="0" cy="30618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p:nvPr/>
          </p:nvCxnSpPr>
          <p:spPr>
            <a:xfrm>
              <a:off x="9098954" y="4926567"/>
              <a:ext cx="0" cy="30618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086798333"/>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Feasibility Analysis</a:t>
              </a:r>
            </a:p>
            <a:p>
              <a:r>
                <a:rPr lang="ar-EG" sz="2800" b="1" dirty="0">
                  <a:solidFill>
                    <a:srgbClr val="00B0F0"/>
                  </a:solidFill>
                  <a:latin typeface="Alexandria" charset="0"/>
                  <a:cs typeface="Alexandria" charset="0"/>
                </a:rPr>
                <a:t>تحليل الجدوى</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1" name="Rectangle 3">
            <a:extLst>
              <a:ext uri="{FF2B5EF4-FFF2-40B4-BE49-F238E27FC236}">
                <a16:creationId xmlns:a16="http://schemas.microsoft.com/office/drawing/2014/main" id="{3FF8BD08-AA82-7C61-D74C-600A80D8EFF8}"/>
              </a:ext>
            </a:extLst>
          </p:cNvPr>
          <p:cNvSpPr txBox="1">
            <a:spLocks noChangeArrowheads="1"/>
          </p:cNvSpPr>
          <p:nvPr/>
        </p:nvSpPr>
        <p:spPr>
          <a:xfrm>
            <a:off x="271871" y="1668673"/>
            <a:ext cx="5824129" cy="4968970"/>
          </a:xfrm>
          <a:prstGeom prst="rect">
            <a:avLst/>
          </a:prstGeom>
        </p:spPr>
        <p:txBody>
          <a:bodyPr vert="horz" lIns="88900" tIns="46038" rIns="88900" bIns="46038"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9537" indent="0">
              <a:spcBef>
                <a:spcPts val="1200"/>
              </a:spcBef>
              <a:buNone/>
            </a:pPr>
            <a:r>
              <a:rPr lang="en-US" sz="2000" dirty="0"/>
              <a:t>An analysis of the viability of a business idea that includes four interrelated components: </a:t>
            </a:r>
          </a:p>
          <a:p>
            <a:pPr marL="933450" lvl="2" indent="-457200">
              <a:spcBef>
                <a:spcPts val="1200"/>
              </a:spcBef>
              <a:buFont typeface="+mj-lt"/>
              <a:buAutoNum type="arabicPeriod"/>
            </a:pPr>
            <a:r>
              <a:rPr lang="en-US" dirty="0"/>
              <a:t>An industry and market analysis, </a:t>
            </a:r>
          </a:p>
          <a:p>
            <a:pPr marL="933450" lvl="2" indent="-457200">
              <a:spcBef>
                <a:spcPts val="1200"/>
              </a:spcBef>
              <a:buFont typeface="+mj-lt"/>
              <a:buAutoNum type="arabicPeriod"/>
            </a:pPr>
            <a:r>
              <a:rPr lang="en-US" dirty="0"/>
              <a:t>The product or service analysis, </a:t>
            </a:r>
          </a:p>
          <a:p>
            <a:pPr marL="933450" lvl="2" indent="-457200">
              <a:spcBef>
                <a:spcPts val="1200"/>
              </a:spcBef>
              <a:buFont typeface="+mj-lt"/>
              <a:buAutoNum type="arabicPeriod"/>
            </a:pPr>
            <a:r>
              <a:rPr lang="en-US" dirty="0"/>
              <a:t>A financial analysis, and </a:t>
            </a:r>
          </a:p>
          <a:p>
            <a:pPr marL="933450" lvl="2" indent="-457200">
              <a:spcBef>
                <a:spcPts val="1200"/>
              </a:spcBef>
              <a:buFont typeface="+mj-lt"/>
              <a:buAutoNum type="arabicPeriod"/>
            </a:pPr>
            <a:r>
              <a:rPr lang="en-US" dirty="0"/>
              <a:t>An entrepreneur analysis. </a:t>
            </a:r>
          </a:p>
          <a:p>
            <a:pPr marL="0" lvl="1" indent="0" algn="r" rtl="1">
              <a:spcBef>
                <a:spcPts val="1200"/>
              </a:spcBef>
              <a:buNone/>
            </a:pPr>
            <a:r>
              <a:rPr lang="ar-EG" sz="2000" dirty="0"/>
              <a:t>تحليل جدوى فكرة العمل التي تتضمن أربعة مكونات مترابطة: </a:t>
            </a:r>
          </a:p>
          <a:p>
            <a:pPr marL="1023937" lvl="1" indent="-457200" algn="r" rtl="1">
              <a:spcBef>
                <a:spcPts val="1200"/>
              </a:spcBef>
              <a:buFont typeface="+mj-lt"/>
              <a:buAutoNum type="arabicPeriod"/>
            </a:pPr>
            <a:r>
              <a:rPr lang="ar-EG" sz="2000" dirty="0"/>
              <a:t>تحليل الصناعة والسوق، </a:t>
            </a:r>
          </a:p>
          <a:p>
            <a:pPr marL="1023937" lvl="1" indent="-457200" algn="r" rtl="1">
              <a:spcBef>
                <a:spcPts val="1200"/>
              </a:spcBef>
              <a:buFont typeface="+mj-lt"/>
              <a:buAutoNum type="arabicPeriod"/>
            </a:pPr>
            <a:r>
              <a:rPr lang="ar-EG" sz="2000" dirty="0"/>
              <a:t>تحليل المنتج أو الخدمة،</a:t>
            </a:r>
          </a:p>
          <a:p>
            <a:pPr marL="1023937" lvl="1" indent="-457200" algn="r" rtl="1">
              <a:spcBef>
                <a:spcPts val="1200"/>
              </a:spcBef>
              <a:buFont typeface="+mj-lt"/>
              <a:buAutoNum type="arabicPeriod"/>
            </a:pPr>
            <a:r>
              <a:rPr lang="ar-EG" sz="2000" dirty="0"/>
              <a:t>تحليل مالي، و </a:t>
            </a:r>
          </a:p>
          <a:p>
            <a:pPr marL="1023937" lvl="1" indent="-457200" algn="r" rtl="1">
              <a:spcBef>
                <a:spcPts val="1200"/>
              </a:spcBef>
              <a:buFont typeface="+mj-lt"/>
              <a:buAutoNum type="arabicPeriod"/>
            </a:pPr>
            <a:r>
              <a:rPr lang="ar-EG" sz="2000" dirty="0"/>
              <a:t>تحليل رائد الأعمال. </a:t>
            </a:r>
            <a:endParaRPr lang="en-US" sz="2000" dirty="0"/>
          </a:p>
        </p:txBody>
      </p:sp>
      <p:grpSp>
        <p:nvGrpSpPr>
          <p:cNvPr id="13" name="Group 12">
            <a:extLst>
              <a:ext uri="{FF2B5EF4-FFF2-40B4-BE49-F238E27FC236}">
                <a16:creationId xmlns:a16="http://schemas.microsoft.com/office/drawing/2014/main" id="{69AA4605-0906-A5FE-765C-7A980E1E2F90}"/>
              </a:ext>
            </a:extLst>
          </p:cNvPr>
          <p:cNvGrpSpPr/>
          <p:nvPr/>
        </p:nvGrpSpPr>
        <p:grpSpPr>
          <a:xfrm>
            <a:off x="6283192" y="1668673"/>
            <a:ext cx="5425410" cy="4955984"/>
            <a:chOff x="5977788" y="799352"/>
            <a:chExt cx="5425410" cy="5259296"/>
          </a:xfrm>
        </p:grpSpPr>
        <p:pic>
          <p:nvPicPr>
            <p:cNvPr id="17" name="Picture 16" descr="A diagram of a company&#10;&#10;Description automatically generated">
              <a:extLst>
                <a:ext uri="{FF2B5EF4-FFF2-40B4-BE49-F238E27FC236}">
                  <a16:creationId xmlns:a16="http://schemas.microsoft.com/office/drawing/2014/main" id="{A02A1EC9-E184-11E3-AAA3-E295C52ED13C}"/>
                </a:ext>
              </a:extLst>
            </p:cNvPr>
            <p:cNvPicPr>
              <a:picLocks noChangeAspect="1"/>
            </p:cNvPicPr>
            <p:nvPr/>
          </p:nvPicPr>
          <p:blipFill rotWithShape="1">
            <a:blip r:embed="rId3">
              <a:extLst>
                <a:ext uri="{28A0092B-C50C-407E-A947-70E740481C1C}">
                  <a14:useLocalDpi xmlns:a14="http://schemas.microsoft.com/office/drawing/2010/main" val="0"/>
                </a:ext>
              </a:extLst>
            </a:blip>
            <a:srcRect l="1226" r="1" b="1"/>
            <a:stretch/>
          </p:blipFill>
          <p:spPr>
            <a:xfrm>
              <a:off x="5977788" y="799352"/>
              <a:ext cx="5425410" cy="5259296"/>
            </a:xfrm>
            <a:prstGeom prst="rect">
              <a:avLst/>
            </a:prstGeom>
          </p:spPr>
        </p:pic>
        <p:sp>
          <p:nvSpPr>
            <p:cNvPr id="18" name="TextBox 17">
              <a:extLst>
                <a:ext uri="{FF2B5EF4-FFF2-40B4-BE49-F238E27FC236}">
                  <a16:creationId xmlns:a16="http://schemas.microsoft.com/office/drawing/2014/main" id="{5DCC9373-5B37-E036-B0D1-BA62B6304B0C}"/>
                </a:ext>
              </a:extLst>
            </p:cNvPr>
            <p:cNvSpPr txBox="1"/>
            <p:nvPr/>
          </p:nvSpPr>
          <p:spPr>
            <a:xfrm>
              <a:off x="6272815" y="2750003"/>
              <a:ext cx="1521912" cy="685887"/>
            </a:xfrm>
            <a:prstGeom prst="rect">
              <a:avLst/>
            </a:prstGeom>
            <a:noFill/>
          </p:spPr>
          <p:txBody>
            <a:bodyPr wrap="square" rtlCol="0">
              <a:spAutoFit/>
            </a:bodyPr>
            <a:lstStyle/>
            <a:p>
              <a:pPr algn="ctr" rtl="1"/>
              <a:r>
                <a:rPr lang="ar-EG" sz="1800" dirty="0"/>
                <a:t>تحليل  جدوى المنتج أو الخدمة</a:t>
              </a:r>
              <a:endParaRPr lang="en-US" dirty="0"/>
            </a:p>
          </p:txBody>
        </p:sp>
        <p:sp>
          <p:nvSpPr>
            <p:cNvPr id="19" name="TextBox 18">
              <a:extLst>
                <a:ext uri="{FF2B5EF4-FFF2-40B4-BE49-F238E27FC236}">
                  <a16:creationId xmlns:a16="http://schemas.microsoft.com/office/drawing/2014/main" id="{20B2DBCC-CEF2-BE7E-D0C4-BD164A3A4A51}"/>
                </a:ext>
              </a:extLst>
            </p:cNvPr>
            <p:cNvSpPr txBox="1"/>
            <p:nvPr/>
          </p:nvSpPr>
          <p:spPr>
            <a:xfrm>
              <a:off x="9105828" y="1963255"/>
              <a:ext cx="1734531" cy="369332"/>
            </a:xfrm>
            <a:prstGeom prst="rect">
              <a:avLst/>
            </a:prstGeom>
            <a:noFill/>
          </p:spPr>
          <p:txBody>
            <a:bodyPr wrap="square" rtlCol="0">
              <a:spAutoFit/>
            </a:bodyPr>
            <a:lstStyle/>
            <a:p>
              <a:r>
                <a:rPr lang="ar-EG" sz="1800" dirty="0"/>
                <a:t>تحليل  الجدوى المالية</a:t>
              </a:r>
              <a:endParaRPr lang="en-US" dirty="0"/>
            </a:p>
          </p:txBody>
        </p:sp>
        <p:sp>
          <p:nvSpPr>
            <p:cNvPr id="23" name="TextBox 22">
              <a:extLst>
                <a:ext uri="{FF2B5EF4-FFF2-40B4-BE49-F238E27FC236}">
                  <a16:creationId xmlns:a16="http://schemas.microsoft.com/office/drawing/2014/main" id="{BC3E178E-F762-50E0-D470-DEE5F203B1C8}"/>
                </a:ext>
              </a:extLst>
            </p:cNvPr>
            <p:cNvSpPr txBox="1"/>
            <p:nvPr/>
          </p:nvSpPr>
          <p:spPr>
            <a:xfrm>
              <a:off x="7882333" y="4605474"/>
              <a:ext cx="1734531" cy="685887"/>
            </a:xfrm>
            <a:prstGeom prst="rect">
              <a:avLst/>
            </a:prstGeom>
            <a:noFill/>
          </p:spPr>
          <p:txBody>
            <a:bodyPr wrap="square" rtlCol="0">
              <a:spAutoFit/>
            </a:bodyPr>
            <a:lstStyle/>
            <a:p>
              <a:pPr algn="ctr" rtl="1"/>
              <a:r>
                <a:rPr lang="ar-EG" sz="1800" dirty="0"/>
                <a:t>تحليل جدوى رائد الأعمال/ الفريق</a:t>
              </a:r>
              <a:endParaRPr lang="en-US" dirty="0"/>
            </a:p>
          </p:txBody>
        </p:sp>
      </p:grpSp>
    </p:spTree>
    <p:extLst>
      <p:ext uri="{BB962C8B-B14F-4D97-AF65-F5344CB8AC3E}">
        <p14:creationId xmlns:p14="http://schemas.microsoft.com/office/powerpoint/2010/main" val="1680072774"/>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Feasibility Analysis</a:t>
              </a:r>
            </a:p>
            <a:p>
              <a:r>
                <a:rPr lang="ar-EG" sz="2800" b="1" dirty="0">
                  <a:solidFill>
                    <a:srgbClr val="00B0F0"/>
                  </a:solidFill>
                  <a:latin typeface="Alexandria" charset="0"/>
                  <a:cs typeface="Alexandria" charset="0"/>
                </a:rPr>
                <a:t>تحليل الجدوى</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1" name="Rectangle 3">
            <a:extLst>
              <a:ext uri="{FF2B5EF4-FFF2-40B4-BE49-F238E27FC236}">
                <a16:creationId xmlns:a16="http://schemas.microsoft.com/office/drawing/2014/main" id="{3FF8BD08-AA82-7C61-D74C-600A80D8EFF8}"/>
              </a:ext>
            </a:extLst>
          </p:cNvPr>
          <p:cNvSpPr txBox="1">
            <a:spLocks noChangeArrowheads="1"/>
          </p:cNvSpPr>
          <p:nvPr/>
        </p:nvSpPr>
        <p:spPr>
          <a:xfrm>
            <a:off x="271871" y="1668673"/>
            <a:ext cx="5824129" cy="4968970"/>
          </a:xfrm>
          <a:prstGeom prst="rect">
            <a:avLst/>
          </a:prstGeom>
        </p:spPr>
        <p:txBody>
          <a:bodyPr vert="horz" lIns="88900" tIns="46038" rIns="88900" bIns="46038" rtlCol="0" anchor="ct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2437" indent="-342900">
              <a:lnSpc>
                <a:spcPct val="150000"/>
              </a:lnSpc>
              <a:spcBef>
                <a:spcPts val="1200"/>
              </a:spcBef>
              <a:buFont typeface="Wingdings" pitchFamily="2" charset="2"/>
              <a:buChar char="§"/>
            </a:pPr>
            <a:r>
              <a:rPr lang="en-US" sz="2400" dirty="0"/>
              <a:t>Is a particular idea a viable foundation for creating a successful business? </a:t>
            </a:r>
          </a:p>
          <a:p>
            <a:pPr marL="452437" indent="-342900">
              <a:lnSpc>
                <a:spcPct val="150000"/>
              </a:lnSpc>
              <a:spcBef>
                <a:spcPts val="1200"/>
              </a:spcBef>
              <a:buFont typeface="Wingdings" pitchFamily="2" charset="2"/>
              <a:buChar char="§"/>
            </a:pPr>
            <a:r>
              <a:rPr lang="en-US" sz="2400" dirty="0"/>
              <a:t>Feasibility study addresses the question: “Should we proceed with this business idea?”</a:t>
            </a:r>
          </a:p>
          <a:p>
            <a:pPr marL="452437" indent="-342900" algn="justLow" rtl="1">
              <a:lnSpc>
                <a:spcPct val="150000"/>
              </a:lnSpc>
              <a:spcBef>
                <a:spcPts val="1200"/>
              </a:spcBef>
              <a:buFont typeface="Wingdings" pitchFamily="2" charset="2"/>
              <a:buChar char="§"/>
            </a:pPr>
            <a:r>
              <a:rPr lang="ar-EG" sz="2400" dirty="0"/>
              <a:t>هل هذه الفكرة بعينها تصلُح  كأساس قابل للتطبيق لإنشاء مشروع تجاري ناجح؟ </a:t>
            </a:r>
          </a:p>
          <a:p>
            <a:pPr marL="452437" indent="-342900" algn="justLow" rtl="1">
              <a:lnSpc>
                <a:spcPct val="150000"/>
              </a:lnSpc>
              <a:spcBef>
                <a:spcPts val="1200"/>
              </a:spcBef>
              <a:buFont typeface="Wingdings" pitchFamily="2" charset="2"/>
              <a:buChar char="§"/>
            </a:pPr>
            <a:r>
              <a:rPr lang="ar-EG" sz="2400" dirty="0"/>
              <a:t>تتناول دراسة الجدوى السؤال التالي: "هل يجب أن نمضي قدما في فكرة العمل هذه؟"</a:t>
            </a:r>
          </a:p>
        </p:txBody>
      </p:sp>
      <p:pic>
        <p:nvPicPr>
          <p:cNvPr id="24" name="Picture 2" descr="Outsource Financial Feasibility Analysis Services - FWS">
            <a:extLst>
              <a:ext uri="{FF2B5EF4-FFF2-40B4-BE49-F238E27FC236}">
                <a16:creationId xmlns:a16="http://schemas.microsoft.com/office/drawing/2014/main" id="{2D611CFB-B254-BC2D-F44D-7544F95A738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5161"/>
          <a:stretch/>
        </p:blipFill>
        <p:spPr bwMode="auto">
          <a:xfrm>
            <a:off x="6338746" y="1812733"/>
            <a:ext cx="5348287" cy="462900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2797346"/>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Environmental Forces and New Ventures</a:t>
              </a:r>
            </a:p>
            <a:p>
              <a:r>
                <a:rPr lang="ar-EG" sz="2800" b="1" dirty="0">
                  <a:solidFill>
                    <a:srgbClr val="00B0F0"/>
                  </a:solidFill>
                  <a:latin typeface="Alexandria" charset="0"/>
                  <a:cs typeface="Alexandria" charset="0"/>
                </a:rPr>
                <a:t>القوى البيئية والمشاريع الجديدة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1" name="Rectangle 3">
            <a:extLst>
              <a:ext uri="{FF2B5EF4-FFF2-40B4-BE49-F238E27FC236}">
                <a16:creationId xmlns:a16="http://schemas.microsoft.com/office/drawing/2014/main" id="{3FF8BD08-AA82-7C61-D74C-600A80D8EFF8}"/>
              </a:ext>
            </a:extLst>
          </p:cNvPr>
          <p:cNvSpPr txBox="1">
            <a:spLocks noChangeArrowheads="1"/>
          </p:cNvSpPr>
          <p:nvPr/>
        </p:nvSpPr>
        <p:spPr>
          <a:xfrm>
            <a:off x="271871" y="1668673"/>
            <a:ext cx="5824129" cy="4968970"/>
          </a:xfrm>
          <a:prstGeom prst="rect">
            <a:avLst/>
          </a:prstGeom>
        </p:spPr>
        <p:txBody>
          <a:bodyPr vert="horz" lIns="88900" tIns="46038" rIns="88900" bIns="46038"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buFont typeface="Wingdings" pitchFamily="2" charset="2"/>
              <a:buChar char="§"/>
            </a:pPr>
            <a:r>
              <a:rPr lang="en-US" sz="2400" dirty="0">
                <a:solidFill>
                  <a:srgbClr val="211E1E"/>
                </a:solidFill>
              </a:rPr>
              <a:t>The first step in assessing industry attractiveness is to paint a picture of the industry in broad strokes, assessing it from a “macro” level. </a:t>
            </a:r>
          </a:p>
          <a:p>
            <a:pPr algn="justLow">
              <a:buFont typeface="Wingdings" pitchFamily="2" charset="2"/>
              <a:buChar char="§"/>
            </a:pPr>
            <a:r>
              <a:rPr lang="en-US" sz="2400" dirty="0">
                <a:solidFill>
                  <a:srgbClr val="211E1E"/>
                </a:solidFill>
              </a:rPr>
              <a:t>Most opportunities for new businesses within an industry are due to changes taking place in that industry. </a:t>
            </a:r>
          </a:p>
          <a:p>
            <a:pPr algn="justLow">
              <a:buFont typeface="Wingdings" pitchFamily="2" charset="2"/>
              <a:buChar char="§"/>
            </a:pPr>
            <a:endParaRPr lang="ar-EG" sz="2000" dirty="0">
              <a:solidFill>
                <a:srgbClr val="211E1E"/>
              </a:solidFill>
            </a:endParaRPr>
          </a:p>
          <a:p>
            <a:pPr algn="justLow" rtl="1">
              <a:buFont typeface="Wingdings" pitchFamily="2" charset="2"/>
              <a:buChar char="§"/>
            </a:pPr>
            <a:r>
              <a:rPr lang="ar-EG" sz="2400" dirty="0"/>
              <a:t>تتمثل الخطوة الأولى في تقييم جاذبية الصناعة في رسم صورة للصناعة بضربات عريضة، وتقييمها من المستوى "الكلي". </a:t>
            </a:r>
          </a:p>
          <a:p>
            <a:pPr algn="justLow" rtl="1">
              <a:buFont typeface="Wingdings" pitchFamily="2" charset="2"/>
              <a:buChar char="§"/>
            </a:pPr>
            <a:r>
              <a:rPr lang="ar-EG" sz="2400" dirty="0"/>
              <a:t>ترجع معظم الفرص المتاحة للشركات الجديدة داخل الصناعة إلى التغييرات التي تحدث في تلك الصناعة. </a:t>
            </a:r>
          </a:p>
        </p:txBody>
      </p:sp>
      <p:grpSp>
        <p:nvGrpSpPr>
          <p:cNvPr id="12" name="Group 11">
            <a:extLst>
              <a:ext uri="{FF2B5EF4-FFF2-40B4-BE49-F238E27FC236}">
                <a16:creationId xmlns:a16="http://schemas.microsoft.com/office/drawing/2014/main" id="{C71C2D0A-7273-711E-817F-2B6AD6605B85}"/>
              </a:ext>
            </a:extLst>
          </p:cNvPr>
          <p:cNvGrpSpPr/>
          <p:nvPr/>
        </p:nvGrpSpPr>
        <p:grpSpPr>
          <a:xfrm>
            <a:off x="6277970" y="1599565"/>
            <a:ext cx="5458206" cy="5038078"/>
            <a:chOff x="6880887" y="1506139"/>
            <a:chExt cx="4980940" cy="4669631"/>
          </a:xfrm>
        </p:grpSpPr>
        <p:pic>
          <p:nvPicPr>
            <p:cNvPr id="13" name="Picture 12" descr="A diagram of a diagram&#10;&#10;Description automatically generated">
              <a:extLst>
                <a:ext uri="{FF2B5EF4-FFF2-40B4-BE49-F238E27FC236}">
                  <a16:creationId xmlns:a16="http://schemas.microsoft.com/office/drawing/2014/main" id="{E9826775-2362-FFF9-2C33-C61F97D179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80887" y="1506139"/>
              <a:ext cx="4980940" cy="4669631"/>
            </a:xfrm>
            <a:prstGeom prst="rect">
              <a:avLst/>
            </a:prstGeom>
          </p:spPr>
        </p:pic>
        <p:sp>
          <p:nvSpPr>
            <p:cNvPr id="17" name="TextBox 16">
              <a:extLst>
                <a:ext uri="{FF2B5EF4-FFF2-40B4-BE49-F238E27FC236}">
                  <a16:creationId xmlns:a16="http://schemas.microsoft.com/office/drawing/2014/main" id="{DF911B82-D98C-F2C7-8128-F0E23CA70FA4}"/>
                </a:ext>
              </a:extLst>
            </p:cNvPr>
            <p:cNvSpPr txBox="1"/>
            <p:nvPr/>
          </p:nvSpPr>
          <p:spPr>
            <a:xfrm>
              <a:off x="7233388" y="3158493"/>
              <a:ext cx="871909" cy="770224"/>
            </a:xfrm>
            <a:prstGeom prst="rect">
              <a:avLst/>
            </a:prstGeom>
            <a:noFill/>
          </p:spPr>
          <p:txBody>
            <a:bodyPr wrap="square" rtlCol="0">
              <a:spAutoFit/>
            </a:bodyPr>
            <a:lstStyle/>
            <a:p>
              <a:pPr algn="ctr"/>
              <a:r>
                <a:rPr lang="ar-EG" sz="1600" b="1" dirty="0"/>
                <a:t>القوي الاجتماعية الثقافية</a:t>
              </a:r>
              <a:endParaRPr lang="en-US" sz="1600" b="1" dirty="0"/>
            </a:p>
          </p:txBody>
        </p:sp>
        <p:sp>
          <p:nvSpPr>
            <p:cNvPr id="18" name="TextBox 17">
              <a:extLst>
                <a:ext uri="{FF2B5EF4-FFF2-40B4-BE49-F238E27FC236}">
                  <a16:creationId xmlns:a16="http://schemas.microsoft.com/office/drawing/2014/main" id="{DCC73881-8B59-E3BD-C9A8-52C2B466189A}"/>
                </a:ext>
              </a:extLst>
            </p:cNvPr>
            <p:cNvSpPr txBox="1"/>
            <p:nvPr/>
          </p:nvSpPr>
          <p:spPr>
            <a:xfrm>
              <a:off x="8324290" y="3282058"/>
              <a:ext cx="748571" cy="285269"/>
            </a:xfrm>
            <a:prstGeom prst="rect">
              <a:avLst/>
            </a:prstGeom>
            <a:noFill/>
          </p:spPr>
          <p:txBody>
            <a:bodyPr wrap="square" rtlCol="0">
              <a:spAutoFit/>
            </a:bodyPr>
            <a:lstStyle/>
            <a:p>
              <a:r>
                <a:rPr lang="ar-EG" sz="1400" b="1" dirty="0"/>
                <a:t>المنافسون</a:t>
              </a:r>
              <a:endParaRPr lang="en-US" sz="1400" b="1" dirty="0"/>
            </a:p>
          </p:txBody>
        </p:sp>
        <p:sp>
          <p:nvSpPr>
            <p:cNvPr id="19" name="TextBox 18">
              <a:extLst>
                <a:ext uri="{FF2B5EF4-FFF2-40B4-BE49-F238E27FC236}">
                  <a16:creationId xmlns:a16="http://schemas.microsoft.com/office/drawing/2014/main" id="{FF35DFC7-3AB4-70AB-68D9-506F73669DB1}"/>
                </a:ext>
              </a:extLst>
            </p:cNvPr>
            <p:cNvSpPr txBox="1"/>
            <p:nvPr/>
          </p:nvSpPr>
          <p:spPr>
            <a:xfrm>
              <a:off x="8092842" y="4040299"/>
              <a:ext cx="844059" cy="313795"/>
            </a:xfrm>
            <a:prstGeom prst="rect">
              <a:avLst/>
            </a:prstGeom>
            <a:noFill/>
          </p:spPr>
          <p:txBody>
            <a:bodyPr wrap="square" rtlCol="0">
              <a:spAutoFit/>
            </a:bodyPr>
            <a:lstStyle/>
            <a:p>
              <a:pPr algn="ctr"/>
              <a:r>
                <a:rPr lang="ar-EG" sz="1600" b="1" dirty="0"/>
                <a:t>الموردون</a:t>
              </a:r>
              <a:endParaRPr lang="en-US" sz="1600" b="1" dirty="0"/>
            </a:p>
          </p:txBody>
        </p:sp>
        <p:sp>
          <p:nvSpPr>
            <p:cNvPr id="23" name="TextBox 22">
              <a:extLst>
                <a:ext uri="{FF2B5EF4-FFF2-40B4-BE49-F238E27FC236}">
                  <a16:creationId xmlns:a16="http://schemas.microsoft.com/office/drawing/2014/main" id="{A64D047C-07E8-C48D-7F78-A4B7F0D0A603}"/>
                </a:ext>
              </a:extLst>
            </p:cNvPr>
            <p:cNvSpPr txBox="1"/>
            <p:nvPr/>
          </p:nvSpPr>
          <p:spPr>
            <a:xfrm>
              <a:off x="9740261" y="4045001"/>
              <a:ext cx="761999" cy="313795"/>
            </a:xfrm>
            <a:prstGeom prst="rect">
              <a:avLst/>
            </a:prstGeom>
            <a:noFill/>
          </p:spPr>
          <p:txBody>
            <a:bodyPr wrap="square" rtlCol="0">
              <a:spAutoFit/>
            </a:bodyPr>
            <a:lstStyle/>
            <a:p>
              <a:pPr algn="ctr"/>
              <a:r>
                <a:rPr lang="ar-EG" sz="1600" b="1" dirty="0"/>
                <a:t>الزبائن</a:t>
              </a:r>
              <a:endParaRPr lang="en-US" sz="1600" b="1" dirty="0"/>
            </a:p>
          </p:txBody>
        </p:sp>
        <p:sp>
          <p:nvSpPr>
            <p:cNvPr id="25" name="TextBox 24">
              <a:extLst>
                <a:ext uri="{FF2B5EF4-FFF2-40B4-BE49-F238E27FC236}">
                  <a16:creationId xmlns:a16="http://schemas.microsoft.com/office/drawing/2014/main" id="{E123EF8D-A4A4-3814-53E3-AA145D2226BE}"/>
                </a:ext>
              </a:extLst>
            </p:cNvPr>
            <p:cNvSpPr txBox="1"/>
            <p:nvPr/>
          </p:nvSpPr>
          <p:spPr>
            <a:xfrm>
              <a:off x="8896302" y="4797140"/>
              <a:ext cx="767943" cy="313795"/>
            </a:xfrm>
            <a:prstGeom prst="rect">
              <a:avLst/>
            </a:prstGeom>
            <a:noFill/>
          </p:spPr>
          <p:txBody>
            <a:bodyPr wrap="square" rtlCol="0">
              <a:spAutoFit/>
            </a:bodyPr>
            <a:lstStyle/>
            <a:p>
              <a:pPr algn="ctr"/>
              <a:r>
                <a:rPr lang="ar-EG" sz="1600" b="1" dirty="0"/>
                <a:t>البدائل</a:t>
              </a:r>
              <a:endParaRPr lang="en-US" sz="1600" b="1" dirty="0"/>
            </a:p>
          </p:txBody>
        </p:sp>
        <p:sp>
          <p:nvSpPr>
            <p:cNvPr id="26" name="TextBox 25">
              <a:extLst>
                <a:ext uri="{FF2B5EF4-FFF2-40B4-BE49-F238E27FC236}">
                  <a16:creationId xmlns:a16="http://schemas.microsoft.com/office/drawing/2014/main" id="{A5099AA1-37C1-521C-E041-D617FC92DEC6}"/>
                </a:ext>
              </a:extLst>
            </p:cNvPr>
            <p:cNvSpPr txBox="1"/>
            <p:nvPr/>
          </p:nvSpPr>
          <p:spPr>
            <a:xfrm>
              <a:off x="9627585" y="2096069"/>
              <a:ext cx="840192" cy="542009"/>
            </a:xfrm>
            <a:prstGeom prst="rect">
              <a:avLst/>
            </a:prstGeom>
            <a:noFill/>
          </p:spPr>
          <p:txBody>
            <a:bodyPr wrap="square" rtlCol="0">
              <a:spAutoFit/>
            </a:bodyPr>
            <a:lstStyle/>
            <a:p>
              <a:pPr algn="ctr"/>
              <a:r>
                <a:rPr lang="ar-EG" sz="1600" b="1" dirty="0"/>
                <a:t>البيئة الكلية</a:t>
              </a:r>
              <a:endParaRPr lang="en-US" sz="1600" b="1" dirty="0"/>
            </a:p>
          </p:txBody>
        </p:sp>
        <p:sp>
          <p:nvSpPr>
            <p:cNvPr id="27" name="TextBox 26">
              <a:extLst>
                <a:ext uri="{FF2B5EF4-FFF2-40B4-BE49-F238E27FC236}">
                  <a16:creationId xmlns:a16="http://schemas.microsoft.com/office/drawing/2014/main" id="{9288AA4F-E805-798B-B298-2358A28AA858}"/>
                </a:ext>
              </a:extLst>
            </p:cNvPr>
            <p:cNvSpPr txBox="1"/>
            <p:nvPr/>
          </p:nvSpPr>
          <p:spPr>
            <a:xfrm>
              <a:off x="10396194" y="3190338"/>
              <a:ext cx="936787" cy="542009"/>
            </a:xfrm>
            <a:prstGeom prst="rect">
              <a:avLst/>
            </a:prstGeom>
            <a:noFill/>
          </p:spPr>
          <p:txBody>
            <a:bodyPr wrap="square" rtlCol="0">
              <a:spAutoFit/>
            </a:bodyPr>
            <a:lstStyle/>
            <a:p>
              <a:pPr algn="ctr"/>
              <a:r>
                <a:rPr lang="ar-EG" sz="1600" b="1" dirty="0"/>
                <a:t>القوي</a:t>
              </a:r>
              <a:r>
                <a:rPr lang="ar-EG" sz="1200" b="1" dirty="0"/>
                <a:t> </a:t>
              </a:r>
              <a:r>
                <a:rPr lang="ar-EG" sz="1600" b="1" dirty="0"/>
                <a:t>الاقتصادية</a:t>
              </a:r>
              <a:endParaRPr lang="en-US" sz="1200" b="1" dirty="0"/>
            </a:p>
          </p:txBody>
        </p:sp>
        <p:sp>
          <p:nvSpPr>
            <p:cNvPr id="28" name="TextBox 27">
              <a:extLst>
                <a:ext uri="{FF2B5EF4-FFF2-40B4-BE49-F238E27FC236}">
                  <a16:creationId xmlns:a16="http://schemas.microsoft.com/office/drawing/2014/main" id="{4E9B7E7F-E15C-CF35-BFB4-8E33CD3A5ACE}"/>
                </a:ext>
              </a:extLst>
            </p:cNvPr>
            <p:cNvSpPr txBox="1"/>
            <p:nvPr/>
          </p:nvSpPr>
          <p:spPr>
            <a:xfrm>
              <a:off x="10256030" y="4467048"/>
              <a:ext cx="908246" cy="770224"/>
            </a:xfrm>
            <a:prstGeom prst="rect">
              <a:avLst/>
            </a:prstGeom>
            <a:noFill/>
          </p:spPr>
          <p:txBody>
            <a:bodyPr wrap="square" rtlCol="0">
              <a:spAutoFit/>
            </a:bodyPr>
            <a:lstStyle/>
            <a:p>
              <a:pPr algn="ctr"/>
              <a:r>
                <a:rPr lang="ar-EG" sz="1600" b="1" dirty="0"/>
                <a:t>القوي السياسية والقانونية</a:t>
              </a:r>
              <a:endParaRPr lang="en-US" sz="1600" b="1" dirty="0"/>
            </a:p>
          </p:txBody>
        </p:sp>
        <p:sp>
          <p:nvSpPr>
            <p:cNvPr id="29" name="TextBox 28">
              <a:extLst>
                <a:ext uri="{FF2B5EF4-FFF2-40B4-BE49-F238E27FC236}">
                  <a16:creationId xmlns:a16="http://schemas.microsoft.com/office/drawing/2014/main" id="{E617582B-A782-70A4-8629-D66D934ABFEE}"/>
                </a:ext>
              </a:extLst>
            </p:cNvPr>
            <p:cNvSpPr txBox="1"/>
            <p:nvPr/>
          </p:nvSpPr>
          <p:spPr>
            <a:xfrm>
              <a:off x="9259657" y="5151717"/>
              <a:ext cx="719501" cy="542009"/>
            </a:xfrm>
            <a:prstGeom prst="rect">
              <a:avLst/>
            </a:prstGeom>
            <a:noFill/>
          </p:spPr>
          <p:txBody>
            <a:bodyPr wrap="square" rtlCol="0">
              <a:spAutoFit/>
            </a:bodyPr>
            <a:lstStyle/>
            <a:p>
              <a:r>
                <a:rPr lang="ar-EG" sz="1600" b="1" dirty="0"/>
                <a:t>القوي العالمية</a:t>
              </a:r>
              <a:endParaRPr lang="en-US" sz="1600" b="1" dirty="0"/>
            </a:p>
          </p:txBody>
        </p:sp>
        <p:sp>
          <p:nvSpPr>
            <p:cNvPr id="30" name="TextBox 29">
              <a:extLst>
                <a:ext uri="{FF2B5EF4-FFF2-40B4-BE49-F238E27FC236}">
                  <a16:creationId xmlns:a16="http://schemas.microsoft.com/office/drawing/2014/main" id="{D5D19223-33D6-8384-D676-67F7BDF7B7AE}"/>
                </a:ext>
              </a:extLst>
            </p:cNvPr>
            <p:cNvSpPr txBox="1"/>
            <p:nvPr/>
          </p:nvSpPr>
          <p:spPr>
            <a:xfrm>
              <a:off x="7416180" y="4457447"/>
              <a:ext cx="1032657" cy="542009"/>
            </a:xfrm>
            <a:prstGeom prst="rect">
              <a:avLst/>
            </a:prstGeom>
            <a:noFill/>
          </p:spPr>
          <p:txBody>
            <a:bodyPr wrap="square" rtlCol="0">
              <a:spAutoFit/>
            </a:bodyPr>
            <a:lstStyle/>
            <a:p>
              <a:r>
                <a:rPr lang="ar-EG" sz="1600" b="1" dirty="0"/>
                <a:t>القوي التكنولوجية</a:t>
              </a:r>
              <a:endParaRPr lang="en-US" sz="1600" b="1" dirty="0"/>
            </a:p>
          </p:txBody>
        </p:sp>
        <p:sp>
          <p:nvSpPr>
            <p:cNvPr id="31" name="TextBox 30">
              <a:extLst>
                <a:ext uri="{FF2B5EF4-FFF2-40B4-BE49-F238E27FC236}">
                  <a16:creationId xmlns:a16="http://schemas.microsoft.com/office/drawing/2014/main" id="{174EB842-6F06-3FDC-45BC-19A6B7AC41D5}"/>
                </a:ext>
              </a:extLst>
            </p:cNvPr>
            <p:cNvSpPr txBox="1"/>
            <p:nvPr/>
          </p:nvSpPr>
          <p:spPr>
            <a:xfrm>
              <a:off x="8371973" y="5426784"/>
              <a:ext cx="1074656" cy="542009"/>
            </a:xfrm>
            <a:prstGeom prst="rect">
              <a:avLst/>
            </a:prstGeom>
            <a:noFill/>
          </p:spPr>
          <p:txBody>
            <a:bodyPr wrap="square" rtlCol="0">
              <a:spAutoFit/>
            </a:bodyPr>
            <a:lstStyle/>
            <a:p>
              <a:pPr algn="ctr"/>
              <a:r>
                <a:rPr lang="ar-EG" sz="1600" b="1" dirty="0"/>
                <a:t>القوي الديموغرافية</a:t>
              </a:r>
              <a:endParaRPr lang="en-US" sz="1600" b="1" dirty="0"/>
            </a:p>
          </p:txBody>
        </p:sp>
        <p:sp>
          <p:nvSpPr>
            <p:cNvPr id="32" name="TextBox 31">
              <a:extLst>
                <a:ext uri="{FF2B5EF4-FFF2-40B4-BE49-F238E27FC236}">
                  <a16:creationId xmlns:a16="http://schemas.microsoft.com/office/drawing/2014/main" id="{97603AB9-197D-E487-0F5F-B688F472D797}"/>
                </a:ext>
              </a:extLst>
            </p:cNvPr>
            <p:cNvSpPr txBox="1"/>
            <p:nvPr/>
          </p:nvSpPr>
          <p:spPr>
            <a:xfrm>
              <a:off x="9520816" y="2795160"/>
              <a:ext cx="874450" cy="542009"/>
            </a:xfrm>
            <a:prstGeom prst="rect">
              <a:avLst/>
            </a:prstGeom>
            <a:noFill/>
          </p:spPr>
          <p:txBody>
            <a:bodyPr wrap="square" rtlCol="0">
              <a:spAutoFit/>
            </a:bodyPr>
            <a:lstStyle/>
            <a:p>
              <a:pPr algn="ctr"/>
              <a:r>
                <a:rPr lang="ar-EG" sz="1600" b="1" dirty="0"/>
                <a:t>البيئة التنافسية</a:t>
              </a:r>
              <a:endParaRPr lang="en-US" sz="1600" b="1" dirty="0"/>
            </a:p>
          </p:txBody>
        </p:sp>
        <p:sp>
          <p:nvSpPr>
            <p:cNvPr id="33" name="TextBox 32">
              <a:extLst>
                <a:ext uri="{FF2B5EF4-FFF2-40B4-BE49-F238E27FC236}">
                  <a16:creationId xmlns:a16="http://schemas.microsoft.com/office/drawing/2014/main" id="{ECA50EC3-5672-4590-FCA0-B406FF05EABA}"/>
                </a:ext>
              </a:extLst>
            </p:cNvPr>
            <p:cNvSpPr txBox="1"/>
            <p:nvPr/>
          </p:nvSpPr>
          <p:spPr>
            <a:xfrm>
              <a:off x="8837263" y="4047196"/>
              <a:ext cx="908138" cy="484956"/>
            </a:xfrm>
            <a:prstGeom prst="rect">
              <a:avLst/>
            </a:prstGeom>
            <a:noFill/>
          </p:spPr>
          <p:txBody>
            <a:bodyPr wrap="square" rtlCol="0">
              <a:spAutoFit/>
            </a:bodyPr>
            <a:lstStyle/>
            <a:p>
              <a:pPr algn="ctr"/>
              <a:r>
                <a:rPr lang="ar-EG" sz="1400" b="1" dirty="0"/>
                <a:t>المشروع الجديد</a:t>
              </a:r>
              <a:endParaRPr lang="en-US" sz="1400" b="1" dirty="0"/>
            </a:p>
          </p:txBody>
        </p:sp>
      </p:grpSp>
    </p:spTree>
    <p:extLst>
      <p:ext uri="{BB962C8B-B14F-4D97-AF65-F5344CB8AC3E}">
        <p14:creationId xmlns:p14="http://schemas.microsoft.com/office/powerpoint/2010/main" val="1186266534"/>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Industry and Market Feasibility Analysis</a:t>
              </a:r>
            </a:p>
            <a:p>
              <a:r>
                <a:rPr lang="ar-EG" sz="2800" b="1" dirty="0">
                  <a:solidFill>
                    <a:srgbClr val="00B0F0"/>
                  </a:solidFill>
                  <a:latin typeface="Alexandria" charset="0"/>
                  <a:cs typeface="Alexandria" charset="0"/>
                </a:rPr>
                <a:t>تحليل جدوى الصناعة والسوق</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1" name="Rectangle 3">
            <a:extLst>
              <a:ext uri="{FF2B5EF4-FFF2-40B4-BE49-F238E27FC236}">
                <a16:creationId xmlns:a16="http://schemas.microsoft.com/office/drawing/2014/main" id="{3FF8BD08-AA82-7C61-D74C-600A80D8EFF8}"/>
              </a:ext>
            </a:extLst>
          </p:cNvPr>
          <p:cNvSpPr txBox="1">
            <a:spLocks noChangeArrowheads="1"/>
          </p:cNvSpPr>
          <p:nvPr/>
        </p:nvSpPr>
        <p:spPr>
          <a:xfrm>
            <a:off x="271872" y="1555845"/>
            <a:ext cx="5378301" cy="5081798"/>
          </a:xfrm>
          <a:prstGeom prst="rect">
            <a:avLst/>
          </a:prstGeom>
        </p:spPr>
        <p:txBody>
          <a:bodyPr vert="horz" lIns="88900" tIns="46038" rIns="88900" bIns="46038"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ar-JO" sz="2400" dirty="0">
                <a:ea typeface="ＭＳ Ｐゴシック" panose="020B0600070205080204" pitchFamily="34" charset="-128"/>
              </a:rPr>
              <a:t>Assess industry attractiveness using six macro forces:</a:t>
            </a:r>
            <a:endParaRPr lang="ar-EG" altLang="ar-JO" sz="2400" dirty="0">
              <a:ea typeface="ＭＳ Ｐゴシック" panose="020B0600070205080204" pitchFamily="34" charset="-128"/>
            </a:endParaRPr>
          </a:p>
          <a:p>
            <a:pPr marL="0" indent="0" algn="r" rtl="1">
              <a:buNone/>
            </a:pPr>
            <a:r>
              <a:rPr lang="ar-EG" altLang="ar-JO" sz="2400" dirty="0">
                <a:ea typeface="ＭＳ Ｐゴシック" panose="020B0600070205080204" pitchFamily="34" charset="-128"/>
              </a:rPr>
              <a:t>تقييم جاذبية الصناعة باستخدام ست قوى كلية:</a:t>
            </a:r>
          </a:p>
          <a:p>
            <a:pPr marL="0" indent="0" algn="r" rtl="1">
              <a:buNone/>
            </a:pPr>
            <a:endParaRPr lang="ar-EG" altLang="ar-JO" sz="2400" dirty="0">
              <a:ea typeface="ＭＳ Ｐゴシック" panose="020B0600070205080204" pitchFamily="34" charset="-128"/>
            </a:endParaRPr>
          </a:p>
          <a:p>
            <a:pPr marL="493713" lvl="2" indent="0">
              <a:buNone/>
            </a:pPr>
            <a:r>
              <a:rPr lang="en-US" altLang="ar-JO" sz="2400" dirty="0">
                <a:ea typeface="ＭＳ Ｐゴシック" panose="020B0600070205080204" pitchFamily="34" charset="-128"/>
              </a:rPr>
              <a:t>1. Sociocultural  </a:t>
            </a:r>
            <a:r>
              <a:rPr lang="ar-EG" altLang="ar-JO" sz="2400" dirty="0">
                <a:ea typeface="ＭＳ Ｐゴシック" panose="020B0600070205080204" pitchFamily="34" charset="-128"/>
              </a:rPr>
              <a:t>  الثقافة الاجتماعية </a:t>
            </a:r>
            <a:endParaRPr lang="en-US" altLang="ar-JO" sz="2400" dirty="0">
              <a:ea typeface="ＭＳ Ｐゴシック" panose="020B0600070205080204" pitchFamily="34" charset="-128"/>
            </a:endParaRPr>
          </a:p>
          <a:p>
            <a:pPr marL="493713" lvl="2" indent="0">
              <a:buNone/>
            </a:pPr>
            <a:r>
              <a:rPr lang="en-US" altLang="ar-JO" sz="2400" dirty="0">
                <a:ea typeface="ＭＳ Ｐゴシック" panose="020B0600070205080204" pitchFamily="34" charset="-128"/>
              </a:rPr>
              <a:t>2. Technological    </a:t>
            </a:r>
            <a:r>
              <a:rPr lang="ar-EG" altLang="ar-JO" sz="2400" dirty="0">
                <a:ea typeface="ＭＳ Ｐゴシック" panose="020B0600070205080204" pitchFamily="34" charset="-128"/>
              </a:rPr>
              <a:t> التكنولوجية</a:t>
            </a:r>
            <a:endParaRPr lang="en-US" altLang="ar-JO" sz="2400" dirty="0">
              <a:ea typeface="ＭＳ Ｐゴシック" panose="020B0600070205080204" pitchFamily="34" charset="-128"/>
            </a:endParaRPr>
          </a:p>
          <a:p>
            <a:pPr marL="493713" lvl="2" indent="0">
              <a:buNone/>
            </a:pPr>
            <a:r>
              <a:rPr lang="en-US" altLang="ar-JO" sz="2400" dirty="0">
                <a:ea typeface="ＭＳ Ｐゴシック" panose="020B0600070205080204" pitchFamily="34" charset="-128"/>
              </a:rPr>
              <a:t>3. Demographic   </a:t>
            </a:r>
            <a:r>
              <a:rPr lang="ar-EG" altLang="ar-JO" sz="2400" dirty="0">
                <a:ea typeface="ＭＳ Ｐゴシック" panose="020B0600070205080204" pitchFamily="34" charset="-128"/>
              </a:rPr>
              <a:t> الديموغرافية</a:t>
            </a:r>
            <a:endParaRPr lang="en-US" altLang="ar-JO" sz="2400" dirty="0">
              <a:ea typeface="ＭＳ Ｐゴシック" panose="020B0600070205080204" pitchFamily="34" charset="-128"/>
            </a:endParaRPr>
          </a:p>
          <a:p>
            <a:pPr marL="493713" lvl="2" indent="0">
              <a:buNone/>
            </a:pPr>
            <a:r>
              <a:rPr lang="en-US" altLang="ar-JO" sz="2400" dirty="0">
                <a:ea typeface="ＭＳ Ｐゴシック" panose="020B0600070205080204" pitchFamily="34" charset="-128"/>
              </a:rPr>
              <a:t>4. Economic       </a:t>
            </a:r>
            <a:r>
              <a:rPr lang="ar-EG" altLang="ar-JO" sz="2400" dirty="0">
                <a:ea typeface="ＭＳ Ｐゴシック" panose="020B0600070205080204" pitchFamily="34" charset="-128"/>
              </a:rPr>
              <a:t>الاقتصادية</a:t>
            </a:r>
            <a:endParaRPr lang="en-US" altLang="ar-JO" sz="2400" dirty="0">
              <a:ea typeface="ＭＳ Ｐゴシック" panose="020B0600070205080204" pitchFamily="34" charset="-128"/>
            </a:endParaRPr>
          </a:p>
          <a:p>
            <a:pPr marL="493713" lvl="2" indent="0">
              <a:buNone/>
            </a:pPr>
            <a:r>
              <a:rPr lang="en-US" altLang="ar-JO" sz="2400" dirty="0">
                <a:ea typeface="ＭＳ Ｐゴシック" panose="020B0600070205080204" pitchFamily="34" charset="-128"/>
              </a:rPr>
              <a:t>5. Political and legal </a:t>
            </a:r>
          </a:p>
          <a:p>
            <a:pPr marL="493713" lvl="2" indent="0" algn="r" rtl="1">
              <a:buNone/>
            </a:pPr>
            <a:r>
              <a:rPr lang="en-US" altLang="ar-JO" sz="2400" dirty="0">
                <a:ea typeface="ＭＳ Ｐゴシック" panose="020B0600070205080204" pitchFamily="34" charset="-128"/>
              </a:rPr>
              <a:t> </a:t>
            </a:r>
            <a:r>
              <a:rPr lang="ar-EG" altLang="ar-JO" sz="2400" dirty="0">
                <a:ea typeface="ＭＳ Ｐゴシック" panose="020B0600070205080204" pitchFamily="34" charset="-128"/>
              </a:rPr>
              <a:t>السياسية و القانونية</a:t>
            </a:r>
            <a:r>
              <a:rPr lang="en-US" altLang="ar-JO" sz="2400" dirty="0">
                <a:ea typeface="ＭＳ Ｐゴシック" panose="020B0600070205080204" pitchFamily="34" charset="-128"/>
              </a:rPr>
              <a:t> </a:t>
            </a:r>
          </a:p>
          <a:p>
            <a:pPr marL="493713" lvl="2" indent="0">
              <a:buNone/>
            </a:pPr>
            <a:r>
              <a:rPr lang="en-US" altLang="ar-JO" sz="2400" dirty="0">
                <a:ea typeface="ＭＳ Ｐゴシック" panose="020B0600070205080204" pitchFamily="34" charset="-128"/>
              </a:rPr>
              <a:t>6. Global / Ecological</a:t>
            </a:r>
          </a:p>
          <a:p>
            <a:pPr marL="493713" lvl="2" indent="0" algn="r" rtl="1">
              <a:buNone/>
            </a:pPr>
            <a:r>
              <a:rPr lang="en-US" altLang="ar-JO" sz="2400" dirty="0">
                <a:ea typeface="ＭＳ Ｐゴシック" panose="020B0600070205080204" pitchFamily="34" charset="-128"/>
              </a:rPr>
              <a:t> </a:t>
            </a:r>
            <a:r>
              <a:rPr lang="ar-EG" altLang="ar-JO" sz="2400" dirty="0">
                <a:ea typeface="ＭＳ Ｐゴシック" panose="020B0600070205080204" pitchFamily="34" charset="-128"/>
              </a:rPr>
              <a:t>العالمية /الايكولوجية</a:t>
            </a:r>
            <a:endParaRPr lang="en-US" altLang="ar-JO" sz="2400" dirty="0">
              <a:ea typeface="ＭＳ Ｐゴシック" panose="020B0600070205080204" pitchFamily="34" charset="-128"/>
            </a:endParaRPr>
          </a:p>
        </p:txBody>
      </p:sp>
      <p:pic>
        <p:nvPicPr>
          <p:cNvPr id="34" name="Picture 33" descr="A yellow rectangular box with white text&#10;&#10;Description automatically generated">
            <a:extLst>
              <a:ext uri="{FF2B5EF4-FFF2-40B4-BE49-F238E27FC236}">
                <a16:creationId xmlns:a16="http://schemas.microsoft.com/office/drawing/2014/main" id="{CD332EE2-1F83-B999-4A42-D2418F3DC8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45703" y="2547607"/>
            <a:ext cx="6074511" cy="3161030"/>
          </a:xfrm>
          <a:prstGeom prst="rect">
            <a:avLst/>
          </a:prstGeom>
          <a:ln>
            <a:noFill/>
          </a:ln>
          <a:effectLst>
            <a:softEdge rad="112500"/>
          </a:effectLst>
        </p:spPr>
      </p:pic>
      <p:sp>
        <p:nvSpPr>
          <p:cNvPr id="3" name="TextBox 2"/>
          <p:cNvSpPr txBox="1"/>
          <p:nvPr/>
        </p:nvSpPr>
        <p:spPr>
          <a:xfrm>
            <a:off x="8161358" y="4694827"/>
            <a:ext cx="1353716" cy="646331"/>
          </a:xfrm>
          <a:prstGeom prst="rect">
            <a:avLst/>
          </a:prstGeom>
          <a:noFill/>
        </p:spPr>
        <p:txBody>
          <a:bodyPr wrap="square" rtlCol="1">
            <a:spAutoFit/>
          </a:bodyPr>
          <a:lstStyle/>
          <a:p>
            <a:pPr algn="ctr"/>
            <a:r>
              <a:rPr lang="ar-EG" b="1" dirty="0"/>
              <a:t>ستة عوامل في البيئة الكلية</a:t>
            </a:r>
          </a:p>
        </p:txBody>
      </p:sp>
      <p:sp>
        <p:nvSpPr>
          <p:cNvPr id="4" name="Rectangle 3"/>
          <p:cNvSpPr/>
          <p:nvPr/>
        </p:nvSpPr>
        <p:spPr>
          <a:xfrm>
            <a:off x="6435249" y="3507054"/>
            <a:ext cx="1133645" cy="369332"/>
          </a:xfrm>
          <a:prstGeom prst="rect">
            <a:avLst/>
          </a:prstGeom>
        </p:spPr>
        <p:txBody>
          <a:bodyPr wrap="none">
            <a:spAutoFit/>
          </a:bodyPr>
          <a:lstStyle/>
          <a:p>
            <a:pPr algn="ctr"/>
            <a:r>
              <a:rPr lang="ar-EG" b="1" dirty="0"/>
              <a:t>الديموغرافية</a:t>
            </a:r>
          </a:p>
        </p:txBody>
      </p:sp>
      <p:sp>
        <p:nvSpPr>
          <p:cNvPr id="35" name="Rectangle 34"/>
          <p:cNvSpPr/>
          <p:nvPr/>
        </p:nvSpPr>
        <p:spPr>
          <a:xfrm>
            <a:off x="6543343" y="4369150"/>
            <a:ext cx="949299" cy="369332"/>
          </a:xfrm>
          <a:prstGeom prst="rect">
            <a:avLst/>
          </a:prstGeom>
        </p:spPr>
        <p:txBody>
          <a:bodyPr wrap="none">
            <a:spAutoFit/>
          </a:bodyPr>
          <a:lstStyle/>
          <a:p>
            <a:pPr algn="ctr"/>
            <a:r>
              <a:rPr lang="ar-EG" b="1" dirty="0"/>
              <a:t>الاقتصادية</a:t>
            </a:r>
          </a:p>
        </p:txBody>
      </p:sp>
      <p:sp>
        <p:nvSpPr>
          <p:cNvPr id="36" name="Rectangle 35"/>
          <p:cNvSpPr/>
          <p:nvPr/>
        </p:nvSpPr>
        <p:spPr>
          <a:xfrm>
            <a:off x="6624208" y="5272190"/>
            <a:ext cx="846707" cy="369332"/>
          </a:xfrm>
          <a:prstGeom prst="rect">
            <a:avLst/>
          </a:prstGeom>
        </p:spPr>
        <p:txBody>
          <a:bodyPr wrap="none">
            <a:spAutoFit/>
          </a:bodyPr>
          <a:lstStyle/>
          <a:p>
            <a:pPr algn="ctr"/>
            <a:r>
              <a:rPr lang="ar-EG" b="1" dirty="0"/>
              <a:t>السياسية</a:t>
            </a:r>
          </a:p>
        </p:txBody>
      </p:sp>
      <p:sp>
        <p:nvSpPr>
          <p:cNvPr id="37" name="Rectangle 36"/>
          <p:cNvSpPr/>
          <p:nvPr/>
        </p:nvSpPr>
        <p:spPr>
          <a:xfrm>
            <a:off x="10314293" y="3507054"/>
            <a:ext cx="1034259" cy="369332"/>
          </a:xfrm>
          <a:prstGeom prst="rect">
            <a:avLst/>
          </a:prstGeom>
        </p:spPr>
        <p:txBody>
          <a:bodyPr wrap="none">
            <a:spAutoFit/>
          </a:bodyPr>
          <a:lstStyle/>
          <a:p>
            <a:pPr algn="ctr"/>
            <a:r>
              <a:rPr lang="ar-EG" b="1" dirty="0"/>
              <a:t>الايكولوجية</a:t>
            </a:r>
          </a:p>
        </p:txBody>
      </p:sp>
      <p:sp>
        <p:nvSpPr>
          <p:cNvPr id="38" name="Rectangle 37"/>
          <p:cNvSpPr/>
          <p:nvPr/>
        </p:nvSpPr>
        <p:spPr>
          <a:xfrm>
            <a:off x="10111404" y="4369150"/>
            <a:ext cx="1491114" cy="369332"/>
          </a:xfrm>
          <a:prstGeom prst="rect">
            <a:avLst/>
          </a:prstGeom>
        </p:spPr>
        <p:txBody>
          <a:bodyPr wrap="none">
            <a:spAutoFit/>
          </a:bodyPr>
          <a:lstStyle/>
          <a:p>
            <a:pPr algn="ctr"/>
            <a:r>
              <a:rPr lang="ar-EG" b="1" dirty="0"/>
              <a:t>الثقافة الاجتماعية</a:t>
            </a:r>
          </a:p>
        </p:txBody>
      </p:sp>
      <p:sp>
        <p:nvSpPr>
          <p:cNvPr id="39" name="Rectangle 38"/>
          <p:cNvSpPr/>
          <p:nvPr/>
        </p:nvSpPr>
        <p:spPr>
          <a:xfrm>
            <a:off x="10366996" y="5258542"/>
            <a:ext cx="1039067" cy="369332"/>
          </a:xfrm>
          <a:prstGeom prst="rect">
            <a:avLst/>
          </a:prstGeom>
        </p:spPr>
        <p:txBody>
          <a:bodyPr wrap="none">
            <a:spAutoFit/>
          </a:bodyPr>
          <a:lstStyle/>
          <a:p>
            <a:pPr algn="ctr"/>
            <a:r>
              <a:rPr lang="ar-EG" b="1" dirty="0"/>
              <a:t>التكنولوجية</a:t>
            </a:r>
          </a:p>
        </p:txBody>
      </p:sp>
    </p:spTree>
    <p:extLst>
      <p:ext uri="{BB962C8B-B14F-4D97-AF65-F5344CB8AC3E}">
        <p14:creationId xmlns:p14="http://schemas.microsoft.com/office/powerpoint/2010/main" val="1708816428"/>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Industry and Market Feasibility Analysis</a:t>
              </a:r>
            </a:p>
            <a:p>
              <a:r>
                <a:rPr lang="ar-EG" sz="2800" b="1" dirty="0">
                  <a:solidFill>
                    <a:srgbClr val="00B0F0"/>
                  </a:solidFill>
                  <a:latin typeface="Alexandria" charset="0"/>
                  <a:cs typeface="Alexandria" charset="0"/>
                </a:rPr>
                <a:t>تحليل جدوى الصناعة والسوق</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8" name="TextBox 17">
            <a:extLst>
              <a:ext uri="{FF2B5EF4-FFF2-40B4-BE49-F238E27FC236}">
                <a16:creationId xmlns:a16="http://schemas.microsoft.com/office/drawing/2014/main" id="{105A5C34-FE2B-B443-8BC8-58D12BE135E9}"/>
              </a:ext>
            </a:extLst>
          </p:cNvPr>
          <p:cNvSpPr txBox="1"/>
          <p:nvPr/>
        </p:nvSpPr>
        <p:spPr>
          <a:xfrm>
            <a:off x="396036" y="1603005"/>
            <a:ext cx="6755392" cy="4426853"/>
          </a:xfrm>
          <a:prstGeom prst="rect">
            <a:avLst/>
          </a:prstGeom>
          <a:noFill/>
        </p:spPr>
        <p:txBody>
          <a:bodyPr wrap="square">
            <a:spAutoFit/>
          </a:bodyPr>
          <a:lstStyle/>
          <a:p>
            <a:pPr marL="342900" lvl="1" indent="-342900">
              <a:spcBef>
                <a:spcPts val="1000"/>
              </a:spcBef>
              <a:buFont typeface="Wingdings" pitchFamily="2" charset="2"/>
              <a:buChar char="§"/>
            </a:pPr>
            <a:r>
              <a:rPr lang="en-US" sz="2000" dirty="0"/>
              <a:t>How large is the industry?</a:t>
            </a:r>
          </a:p>
          <a:p>
            <a:pPr marL="342900" lvl="1" indent="-342900">
              <a:spcBef>
                <a:spcPts val="1000"/>
              </a:spcBef>
              <a:buFont typeface="Wingdings" pitchFamily="2" charset="2"/>
              <a:buChar char="§"/>
            </a:pPr>
            <a:r>
              <a:rPr lang="en-US" sz="2000" dirty="0"/>
              <a:t>How fast is it growing?</a:t>
            </a:r>
          </a:p>
          <a:p>
            <a:pPr marL="342900" lvl="1" indent="-342900">
              <a:spcBef>
                <a:spcPts val="1000"/>
              </a:spcBef>
              <a:buFont typeface="Wingdings" pitchFamily="2" charset="2"/>
              <a:buChar char="§"/>
            </a:pPr>
            <a:r>
              <a:rPr lang="en-US" sz="2000" dirty="0"/>
              <a:t>Is the industry as a whole profitable?</a:t>
            </a:r>
          </a:p>
          <a:p>
            <a:pPr marL="342900" lvl="1" indent="-342900">
              <a:spcBef>
                <a:spcPts val="1000"/>
              </a:spcBef>
              <a:buFont typeface="Wingdings" pitchFamily="2" charset="2"/>
              <a:buChar char="§"/>
            </a:pPr>
            <a:r>
              <a:rPr lang="en-US" sz="2000" dirty="0"/>
              <a:t>Is the industry characterized by high profit margins or razor-thin margins?</a:t>
            </a:r>
          </a:p>
          <a:p>
            <a:pPr marL="342900" lvl="1" indent="-342900">
              <a:spcBef>
                <a:spcPts val="1000"/>
              </a:spcBef>
              <a:buFont typeface="Wingdings" pitchFamily="2" charset="2"/>
              <a:buChar char="§"/>
            </a:pPr>
            <a:r>
              <a:rPr lang="en-US" sz="2000" dirty="0"/>
              <a:t>How essential are its products or services to customers?</a:t>
            </a:r>
          </a:p>
          <a:p>
            <a:pPr marL="342900" lvl="1" indent="-342900">
              <a:spcBef>
                <a:spcPts val="1000"/>
              </a:spcBef>
              <a:buFont typeface="Wingdings" pitchFamily="2" charset="2"/>
              <a:buChar char="§"/>
            </a:pPr>
            <a:r>
              <a:rPr lang="en-US" altLang="ar-JO" sz="2000" dirty="0"/>
              <a:t>What trends are shaping the industry’s future?</a:t>
            </a:r>
          </a:p>
          <a:p>
            <a:pPr marL="342900" indent="-342900">
              <a:buFont typeface="Wingdings" pitchFamily="2" charset="2"/>
              <a:buChar char="§"/>
            </a:pPr>
            <a:r>
              <a:rPr lang="en-US" altLang="ar-JO" sz="2000" dirty="0"/>
              <a:t>What threats does the industry face?</a:t>
            </a:r>
          </a:p>
          <a:p>
            <a:pPr marL="342900" indent="-342900">
              <a:buFont typeface="Wingdings" pitchFamily="2" charset="2"/>
              <a:buChar char="§"/>
            </a:pPr>
            <a:r>
              <a:rPr lang="en-US" altLang="ar-JO" sz="2000" dirty="0"/>
              <a:t>What opportunities does the industry face?</a:t>
            </a:r>
          </a:p>
          <a:p>
            <a:pPr marL="342900" indent="-342900">
              <a:buFont typeface="Wingdings" pitchFamily="2" charset="2"/>
              <a:buChar char="§"/>
            </a:pPr>
            <a:r>
              <a:rPr lang="en-US" altLang="ar-JO" sz="2000" dirty="0"/>
              <a:t>How crowded is the industry?</a:t>
            </a:r>
          </a:p>
          <a:p>
            <a:pPr marL="342900" indent="-342900">
              <a:buFont typeface="Wingdings" pitchFamily="2" charset="2"/>
              <a:buChar char="§"/>
            </a:pPr>
            <a:r>
              <a:rPr lang="en-US" altLang="ar-JO" sz="2000" dirty="0"/>
              <a:t>How intense is the level of competition in the industry?</a:t>
            </a:r>
          </a:p>
          <a:p>
            <a:pPr marL="342900" indent="-342900">
              <a:buFont typeface="Wingdings" pitchFamily="2" charset="2"/>
              <a:buChar char="§"/>
            </a:pPr>
            <a:r>
              <a:rPr lang="en-US" altLang="ar-JO" sz="2000" dirty="0"/>
              <a:t>Is the industry young, mature, or somewhere in between?</a:t>
            </a:r>
            <a:endParaRPr lang="ar-EG" altLang="ar-JO" sz="2000" dirty="0"/>
          </a:p>
        </p:txBody>
      </p:sp>
      <p:sp>
        <p:nvSpPr>
          <p:cNvPr id="19" name="Rectangle 3">
            <a:extLst>
              <a:ext uri="{FF2B5EF4-FFF2-40B4-BE49-F238E27FC236}">
                <a16:creationId xmlns:a16="http://schemas.microsoft.com/office/drawing/2014/main" id="{60D275A8-38C3-0E31-6E0F-5D3EF7B7B2C7}"/>
              </a:ext>
            </a:extLst>
          </p:cNvPr>
          <p:cNvSpPr txBox="1">
            <a:spLocks noChangeArrowheads="1"/>
          </p:cNvSpPr>
          <p:nvPr/>
        </p:nvSpPr>
        <p:spPr>
          <a:xfrm>
            <a:off x="7151428" y="1629228"/>
            <a:ext cx="4680895" cy="4883388"/>
          </a:xfrm>
          <a:prstGeom prst="rect">
            <a:avLst/>
          </a:prstGeom>
          <a:noFill/>
        </p:spPr>
        <p:txBody>
          <a:bodyPr wrap="square">
            <a:spAutoFit/>
          </a:bodyPr>
          <a:lstStyle>
            <a:defPPr>
              <a:defRPr lang="en-US"/>
            </a:defPPr>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0" lvl="1" indent="-393700">
              <a:lnSpc>
                <a:spcPct val="90000"/>
              </a:lnSpc>
              <a:buFont typeface="Arial" panose="020B0604020202020204" pitchFamily="34" charset="0"/>
              <a:buChar char="•"/>
              <a:defRPr sz="2000">
                <a:ea typeface="ＭＳ Ｐゴシック" panose="020B0600070205080204" pitchFamily="34" charset="-128"/>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lvl="1" indent="-342900" algn="r" rtl="1">
              <a:lnSpc>
                <a:spcPct val="100000"/>
              </a:lnSpc>
              <a:spcBef>
                <a:spcPts val="1000"/>
              </a:spcBef>
              <a:buFont typeface="Wingdings" pitchFamily="2" charset="2"/>
              <a:buChar char="§"/>
            </a:pPr>
            <a:r>
              <a:rPr lang="ar-EG" altLang="ar-JO" sz="1900" dirty="0"/>
              <a:t>ما هو حجم الصناعة؟</a:t>
            </a:r>
          </a:p>
          <a:p>
            <a:pPr marL="342900" lvl="1" indent="-342900" algn="r" rtl="1">
              <a:lnSpc>
                <a:spcPct val="100000"/>
              </a:lnSpc>
              <a:spcBef>
                <a:spcPts val="1000"/>
              </a:spcBef>
              <a:buFont typeface="Wingdings" pitchFamily="2" charset="2"/>
              <a:buChar char="§"/>
            </a:pPr>
            <a:r>
              <a:rPr lang="ar-EG" altLang="ar-JO" sz="1900" dirty="0"/>
              <a:t>ما مدى سرعة نموها؟</a:t>
            </a:r>
          </a:p>
          <a:p>
            <a:pPr marL="342900" lvl="1" indent="-342900" algn="r" rtl="1">
              <a:lnSpc>
                <a:spcPct val="100000"/>
              </a:lnSpc>
              <a:spcBef>
                <a:spcPts val="1000"/>
              </a:spcBef>
              <a:buFont typeface="Wingdings" pitchFamily="2" charset="2"/>
              <a:buChar char="§"/>
            </a:pPr>
            <a:r>
              <a:rPr lang="ar-EG" altLang="ar-JO" sz="1900" dirty="0"/>
              <a:t>هل الصناعة ككل مربحة؟</a:t>
            </a:r>
          </a:p>
          <a:p>
            <a:pPr marL="342900" lvl="1" indent="-342900" algn="justLow" rtl="1">
              <a:lnSpc>
                <a:spcPct val="100000"/>
              </a:lnSpc>
              <a:spcBef>
                <a:spcPts val="1000"/>
              </a:spcBef>
              <a:buFont typeface="Wingdings" pitchFamily="2" charset="2"/>
              <a:buChar char="§"/>
            </a:pPr>
            <a:r>
              <a:rPr lang="ar-EG" altLang="ar-JO" sz="1900" dirty="0"/>
              <a:t>هل تتميز الصناعة بهوامش ربح عالية أم هوامش ضئيلة للغاية؟</a:t>
            </a:r>
          </a:p>
          <a:p>
            <a:pPr marL="342900" lvl="1" indent="-342900" algn="r" rtl="1">
              <a:lnSpc>
                <a:spcPct val="100000"/>
              </a:lnSpc>
              <a:spcBef>
                <a:spcPts val="1000"/>
              </a:spcBef>
              <a:buFont typeface="Wingdings" pitchFamily="2" charset="2"/>
              <a:buChar char="§"/>
            </a:pPr>
            <a:r>
              <a:rPr lang="ar-EG" altLang="ar-JO" sz="1900" dirty="0"/>
              <a:t>ما مدى أهمية منتجاتها أو خدماتها للعملاء؟</a:t>
            </a:r>
          </a:p>
          <a:p>
            <a:pPr marL="342900" lvl="1" indent="-342900" algn="r" rtl="1">
              <a:lnSpc>
                <a:spcPct val="100000"/>
              </a:lnSpc>
              <a:spcBef>
                <a:spcPts val="1000"/>
              </a:spcBef>
              <a:buFont typeface="Wingdings" pitchFamily="2" charset="2"/>
              <a:buChar char="§"/>
            </a:pPr>
            <a:r>
              <a:rPr lang="ar-EG" altLang="ar-JO" sz="1900" dirty="0"/>
              <a:t>ما هي الاتجاهات التي تشكل مستقبل الصناعة؟</a:t>
            </a:r>
          </a:p>
          <a:p>
            <a:pPr algn="r" rtl="1">
              <a:lnSpc>
                <a:spcPct val="100000"/>
              </a:lnSpc>
              <a:buFont typeface="Wingdings" pitchFamily="2" charset="2"/>
              <a:buChar char="§"/>
            </a:pPr>
            <a:r>
              <a:rPr lang="ar-EG" altLang="ar-JO" sz="1900" dirty="0"/>
              <a:t>ما هي التهديدات التي تواجهها الصناعة؟</a:t>
            </a:r>
          </a:p>
          <a:p>
            <a:pPr algn="r" rtl="1">
              <a:lnSpc>
                <a:spcPct val="100000"/>
              </a:lnSpc>
              <a:buFont typeface="Wingdings" pitchFamily="2" charset="2"/>
              <a:buChar char="§"/>
            </a:pPr>
            <a:r>
              <a:rPr lang="ar-EG" altLang="ar-JO" sz="1900" dirty="0"/>
              <a:t>ما هي الفرص التي تواجهها الصناعة؟</a:t>
            </a:r>
          </a:p>
          <a:p>
            <a:pPr algn="r" rtl="1">
              <a:lnSpc>
                <a:spcPct val="100000"/>
              </a:lnSpc>
              <a:buFont typeface="Wingdings" pitchFamily="2" charset="2"/>
              <a:buChar char="§"/>
            </a:pPr>
            <a:r>
              <a:rPr lang="ar-EG" altLang="ar-JO" sz="1900" dirty="0"/>
              <a:t>ما مدى ازدحام الصناعة؟</a:t>
            </a:r>
          </a:p>
          <a:p>
            <a:pPr algn="r" rtl="1">
              <a:lnSpc>
                <a:spcPct val="100000"/>
              </a:lnSpc>
              <a:buFont typeface="Wingdings" pitchFamily="2" charset="2"/>
              <a:buChar char="§"/>
            </a:pPr>
            <a:r>
              <a:rPr lang="ar-EG" altLang="ar-JO" sz="1900" dirty="0"/>
              <a:t>ما مدى شدة مستوى المنافسة في الصناعة؟</a:t>
            </a:r>
          </a:p>
          <a:p>
            <a:pPr algn="r" rtl="1">
              <a:lnSpc>
                <a:spcPct val="100000"/>
              </a:lnSpc>
              <a:buFont typeface="Wingdings" pitchFamily="2" charset="2"/>
              <a:buChar char="§"/>
            </a:pPr>
            <a:r>
              <a:rPr lang="ar-EG" altLang="ar-JO" sz="1900" dirty="0"/>
              <a:t>هل الصناعة شابة أم ناضجة أم في مكان ما بينهما؟</a:t>
            </a:r>
          </a:p>
        </p:txBody>
      </p:sp>
    </p:spTree>
    <p:extLst>
      <p:ext uri="{BB962C8B-B14F-4D97-AF65-F5344CB8AC3E}">
        <p14:creationId xmlns:p14="http://schemas.microsoft.com/office/powerpoint/2010/main" val="4012837604"/>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Porter’s Five Forces Model</a:t>
              </a:r>
            </a:p>
            <a:p>
              <a:r>
                <a:rPr lang="ar-EG" sz="2800" b="1" dirty="0">
                  <a:solidFill>
                    <a:srgbClr val="00B0F0"/>
                  </a:solidFill>
                  <a:latin typeface="Alexandria" charset="0"/>
                  <a:cs typeface="Alexandria" charset="0"/>
                </a:rPr>
                <a:t>نموذج القوى الخمس لبورتر</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1" name="Rectangle 3">
            <a:extLst>
              <a:ext uri="{FF2B5EF4-FFF2-40B4-BE49-F238E27FC236}">
                <a16:creationId xmlns:a16="http://schemas.microsoft.com/office/drawing/2014/main" id="{3FF8BD08-AA82-7C61-D74C-600A80D8EFF8}"/>
              </a:ext>
            </a:extLst>
          </p:cNvPr>
          <p:cNvSpPr txBox="1">
            <a:spLocks noChangeArrowheads="1"/>
          </p:cNvSpPr>
          <p:nvPr/>
        </p:nvSpPr>
        <p:spPr>
          <a:xfrm>
            <a:off x="271872" y="1555845"/>
            <a:ext cx="5378301" cy="5081798"/>
          </a:xfrm>
          <a:prstGeom prst="rect">
            <a:avLst/>
          </a:prstGeom>
        </p:spPr>
        <p:txBody>
          <a:bodyPr vert="horz" lIns="88900" tIns="46038" rIns="88900" bIns="46038"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None/>
            </a:pPr>
            <a:r>
              <a:rPr lang="en-US" altLang="ar-JO" sz="1800" dirty="0">
                <a:ea typeface="ＭＳ Ｐゴシック" panose="020B0600070205080204" pitchFamily="34" charset="-128"/>
              </a:rPr>
              <a:t>Five forces interact with one another to determine the setting in which companies compete and, hence, the attractiveness of the industry:</a:t>
            </a:r>
          </a:p>
          <a:p>
            <a:pPr marL="342900" lvl="2" indent="-342900">
              <a:lnSpc>
                <a:spcPct val="100000"/>
              </a:lnSpc>
              <a:buFont typeface="+mj-lt"/>
              <a:buAutoNum type="arabicPeriod"/>
            </a:pPr>
            <a:r>
              <a:rPr lang="en-US" altLang="ar-JO" sz="1800" dirty="0">
                <a:ea typeface="ＭＳ Ｐゴシック" panose="020B0600070205080204" pitchFamily="34" charset="-128"/>
              </a:rPr>
              <a:t>Rivalry among companies in the industry</a:t>
            </a:r>
          </a:p>
          <a:p>
            <a:pPr marL="342900" lvl="2" indent="-342900">
              <a:lnSpc>
                <a:spcPct val="100000"/>
              </a:lnSpc>
              <a:buFont typeface="+mj-lt"/>
              <a:buAutoNum type="arabicPeriod"/>
            </a:pPr>
            <a:r>
              <a:rPr lang="en-US" altLang="ar-JO" sz="1800" dirty="0">
                <a:ea typeface="ＭＳ Ｐゴシック" panose="020B0600070205080204" pitchFamily="34" charset="-128"/>
              </a:rPr>
              <a:t>Bargaining power of suppliers</a:t>
            </a:r>
          </a:p>
          <a:p>
            <a:pPr marL="342900" lvl="2" indent="-342900">
              <a:lnSpc>
                <a:spcPct val="100000"/>
              </a:lnSpc>
              <a:buFont typeface="+mj-lt"/>
              <a:buAutoNum type="arabicPeriod"/>
            </a:pPr>
            <a:r>
              <a:rPr lang="en-US" altLang="ar-JO" sz="1800" dirty="0">
                <a:ea typeface="ＭＳ Ｐゴシック" panose="020B0600070205080204" pitchFamily="34" charset="-128"/>
              </a:rPr>
              <a:t>Bargaining power of buyers</a:t>
            </a:r>
          </a:p>
          <a:p>
            <a:pPr marL="342900" lvl="2" indent="-342900">
              <a:lnSpc>
                <a:spcPct val="100000"/>
              </a:lnSpc>
              <a:buFont typeface="+mj-lt"/>
              <a:buAutoNum type="arabicPeriod"/>
            </a:pPr>
            <a:r>
              <a:rPr lang="en-US" altLang="ar-JO" sz="1800" dirty="0">
                <a:ea typeface="ＭＳ Ｐゴシック" panose="020B0600070205080204" pitchFamily="34" charset="-128"/>
              </a:rPr>
              <a:t>Threat of new entrants</a:t>
            </a:r>
          </a:p>
          <a:p>
            <a:pPr marL="342900" lvl="2" indent="-342900">
              <a:lnSpc>
                <a:spcPct val="100000"/>
              </a:lnSpc>
              <a:buFont typeface="+mj-lt"/>
              <a:buAutoNum type="arabicPeriod"/>
            </a:pPr>
            <a:r>
              <a:rPr lang="en-US" altLang="ar-JO" sz="1800" dirty="0">
                <a:ea typeface="ＭＳ Ｐゴシック" panose="020B0600070205080204" pitchFamily="34" charset="-128"/>
              </a:rPr>
              <a:t>Threat of substitute products or services</a:t>
            </a:r>
            <a:endParaRPr lang="ar-EG" altLang="ar-JO" sz="1800" dirty="0">
              <a:ea typeface="ＭＳ Ｐゴシック" panose="020B0600070205080204" pitchFamily="34" charset="-128"/>
            </a:endParaRPr>
          </a:p>
          <a:p>
            <a:pPr marL="0" lvl="2" indent="0" algn="justLow" rtl="1">
              <a:lnSpc>
                <a:spcPct val="100000"/>
              </a:lnSpc>
              <a:buNone/>
            </a:pPr>
            <a:r>
              <a:rPr lang="ar-EG" altLang="ar-JO" sz="1800" dirty="0">
                <a:ea typeface="ＭＳ Ｐゴシック" panose="020B0600070205080204" pitchFamily="34" charset="-128"/>
              </a:rPr>
              <a:t>تتفاعل خمس قوى مع بعضها البعض لتحديد البيئة التي تتنافس فيها الشركات ، وبالتالي جاذبية الصناعة:</a:t>
            </a:r>
          </a:p>
          <a:p>
            <a:pPr marL="457200" lvl="3" indent="0" algn="r" rtl="1">
              <a:lnSpc>
                <a:spcPct val="100000"/>
              </a:lnSpc>
              <a:buFont typeface="+mj-lt"/>
              <a:buAutoNum type="arabicPeriod"/>
            </a:pPr>
            <a:r>
              <a:rPr lang="ar-EG" altLang="ar-JO" dirty="0">
                <a:ea typeface="ＭＳ Ｐゴシック" panose="020B0600070205080204" pitchFamily="34" charset="-128"/>
              </a:rPr>
              <a:t>التنافس بين الشركات في الصناعة</a:t>
            </a:r>
          </a:p>
          <a:p>
            <a:pPr marL="457200" lvl="3" indent="0" algn="r" rtl="1">
              <a:lnSpc>
                <a:spcPct val="100000"/>
              </a:lnSpc>
              <a:buFont typeface="+mj-lt"/>
              <a:buAutoNum type="arabicPeriod"/>
            </a:pPr>
            <a:r>
              <a:rPr lang="ar-EG" altLang="ar-JO" dirty="0">
                <a:ea typeface="ＭＳ Ｐゴシック" panose="020B0600070205080204" pitchFamily="34" charset="-128"/>
              </a:rPr>
              <a:t>القدرة التفاوضية للموردين</a:t>
            </a:r>
          </a:p>
          <a:p>
            <a:pPr marL="457200" lvl="3" indent="0" algn="r" rtl="1">
              <a:lnSpc>
                <a:spcPct val="100000"/>
              </a:lnSpc>
              <a:buFont typeface="+mj-lt"/>
              <a:buAutoNum type="arabicPeriod"/>
            </a:pPr>
            <a:r>
              <a:rPr lang="ar-EG" altLang="ar-JO" dirty="0">
                <a:ea typeface="ＭＳ Ｐゴシック" panose="020B0600070205080204" pitchFamily="34" charset="-128"/>
              </a:rPr>
              <a:t>القدرة التفاوضية للمشترين</a:t>
            </a:r>
          </a:p>
          <a:p>
            <a:pPr marL="457200" lvl="3" indent="0" algn="r" rtl="1">
              <a:lnSpc>
                <a:spcPct val="100000"/>
              </a:lnSpc>
              <a:buFont typeface="+mj-lt"/>
              <a:buAutoNum type="arabicPeriod"/>
            </a:pPr>
            <a:r>
              <a:rPr lang="ar-EG" altLang="ar-JO" dirty="0">
                <a:ea typeface="ＭＳ Ｐゴシック" panose="020B0600070205080204" pitchFamily="34" charset="-128"/>
              </a:rPr>
              <a:t>تهديد الوافدين الجدد</a:t>
            </a:r>
          </a:p>
          <a:p>
            <a:pPr marL="457200" lvl="3" indent="0" algn="r" rtl="1">
              <a:lnSpc>
                <a:spcPct val="100000"/>
              </a:lnSpc>
              <a:buFont typeface="+mj-lt"/>
              <a:buAutoNum type="arabicPeriod"/>
            </a:pPr>
            <a:r>
              <a:rPr lang="ar-EG" altLang="ar-JO" dirty="0">
                <a:ea typeface="ＭＳ Ｐゴシック" panose="020B0600070205080204" pitchFamily="34" charset="-128"/>
              </a:rPr>
              <a:t>التهديد بمنتجات أو خدمات بديلة</a:t>
            </a:r>
          </a:p>
        </p:txBody>
      </p:sp>
      <p:pic>
        <p:nvPicPr>
          <p:cNvPr id="18" name="Picture 17" descr="A diagram of a five forces model&#10;&#10;Description automatically generated">
            <a:extLst>
              <a:ext uri="{FF2B5EF4-FFF2-40B4-BE49-F238E27FC236}">
                <a16:creationId xmlns:a16="http://schemas.microsoft.com/office/drawing/2014/main" id="{A9E6A914-3023-DDE5-04AC-D53E9F59E7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49475" y="1624085"/>
            <a:ext cx="6110177" cy="4786781"/>
          </a:xfrm>
          <a:prstGeom prst="rect">
            <a:avLst/>
          </a:prstGeom>
          <a:ln>
            <a:noFill/>
          </a:ln>
          <a:effectLst>
            <a:softEdge rad="112500"/>
          </a:effectLst>
        </p:spPr>
      </p:pic>
      <p:sp>
        <p:nvSpPr>
          <p:cNvPr id="5" name="TextBox 4"/>
          <p:cNvSpPr txBox="1"/>
          <p:nvPr/>
        </p:nvSpPr>
        <p:spPr>
          <a:xfrm>
            <a:off x="9355597" y="1555845"/>
            <a:ext cx="1140074" cy="923330"/>
          </a:xfrm>
          <a:prstGeom prst="rect">
            <a:avLst/>
          </a:prstGeom>
          <a:noFill/>
        </p:spPr>
        <p:txBody>
          <a:bodyPr wrap="square" rtlCol="1">
            <a:spAutoFit/>
          </a:bodyPr>
          <a:lstStyle/>
          <a:p>
            <a:pPr algn="ctr"/>
            <a:r>
              <a:rPr lang="ar-EG" b="1" dirty="0"/>
              <a:t>التهديد من الداخلين الجدد</a:t>
            </a:r>
          </a:p>
        </p:txBody>
      </p:sp>
      <p:sp>
        <p:nvSpPr>
          <p:cNvPr id="23" name="TextBox 22"/>
          <p:cNvSpPr txBox="1"/>
          <p:nvPr/>
        </p:nvSpPr>
        <p:spPr>
          <a:xfrm>
            <a:off x="10971079" y="2540683"/>
            <a:ext cx="1140074" cy="923330"/>
          </a:xfrm>
          <a:prstGeom prst="rect">
            <a:avLst/>
          </a:prstGeom>
          <a:noFill/>
        </p:spPr>
        <p:txBody>
          <a:bodyPr wrap="square" rtlCol="1">
            <a:spAutoFit/>
          </a:bodyPr>
          <a:lstStyle/>
          <a:p>
            <a:pPr algn="ctr"/>
            <a:r>
              <a:rPr lang="ar-EG" b="1" dirty="0"/>
              <a:t>التهديد من المنتجات البديلة</a:t>
            </a:r>
          </a:p>
        </p:txBody>
      </p:sp>
      <p:sp>
        <p:nvSpPr>
          <p:cNvPr id="24" name="TextBox 23"/>
          <p:cNvSpPr txBox="1"/>
          <p:nvPr/>
        </p:nvSpPr>
        <p:spPr>
          <a:xfrm>
            <a:off x="10563911" y="5654699"/>
            <a:ext cx="1140074" cy="923330"/>
          </a:xfrm>
          <a:prstGeom prst="rect">
            <a:avLst/>
          </a:prstGeom>
          <a:noFill/>
        </p:spPr>
        <p:txBody>
          <a:bodyPr wrap="square" rtlCol="1">
            <a:spAutoFit/>
          </a:bodyPr>
          <a:lstStyle/>
          <a:p>
            <a:pPr algn="ctr"/>
            <a:r>
              <a:rPr lang="ar-EG" b="1" dirty="0"/>
              <a:t>القدرة التفاوضية للمشترين</a:t>
            </a:r>
          </a:p>
        </p:txBody>
      </p:sp>
      <p:sp>
        <p:nvSpPr>
          <p:cNvPr id="25" name="TextBox 24"/>
          <p:cNvSpPr txBox="1"/>
          <p:nvPr/>
        </p:nvSpPr>
        <p:spPr>
          <a:xfrm>
            <a:off x="6594615" y="5738859"/>
            <a:ext cx="1140074" cy="923330"/>
          </a:xfrm>
          <a:prstGeom prst="rect">
            <a:avLst/>
          </a:prstGeom>
          <a:noFill/>
        </p:spPr>
        <p:txBody>
          <a:bodyPr wrap="square" rtlCol="1">
            <a:spAutoFit/>
          </a:bodyPr>
          <a:lstStyle/>
          <a:p>
            <a:pPr algn="ctr"/>
            <a:r>
              <a:rPr lang="ar-EG" b="1" dirty="0"/>
              <a:t>القدرة التفاوضية للموردين</a:t>
            </a:r>
          </a:p>
        </p:txBody>
      </p:sp>
      <p:sp>
        <p:nvSpPr>
          <p:cNvPr id="26" name="TextBox 25"/>
          <p:cNvSpPr txBox="1"/>
          <p:nvPr/>
        </p:nvSpPr>
        <p:spPr>
          <a:xfrm>
            <a:off x="5750711" y="2574795"/>
            <a:ext cx="1140074" cy="923330"/>
          </a:xfrm>
          <a:prstGeom prst="rect">
            <a:avLst/>
          </a:prstGeom>
          <a:noFill/>
        </p:spPr>
        <p:txBody>
          <a:bodyPr wrap="square" rtlCol="1">
            <a:spAutoFit/>
          </a:bodyPr>
          <a:lstStyle/>
          <a:p>
            <a:pPr algn="ctr"/>
            <a:r>
              <a:rPr lang="ar-EG" b="1" dirty="0"/>
              <a:t>التنافس بين المنافسين الحاليين</a:t>
            </a:r>
          </a:p>
        </p:txBody>
      </p:sp>
    </p:spTree>
    <p:extLst>
      <p:ext uri="{BB962C8B-B14F-4D97-AF65-F5344CB8AC3E}">
        <p14:creationId xmlns:p14="http://schemas.microsoft.com/office/powerpoint/2010/main" val="3851250771"/>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Five Forces Model</a:t>
              </a:r>
            </a:p>
            <a:p>
              <a:r>
                <a:rPr lang="ar-EG" sz="2800" b="1" dirty="0">
                  <a:solidFill>
                    <a:srgbClr val="00B0F0"/>
                  </a:solidFill>
                  <a:latin typeface="Alexandria" charset="0"/>
                  <a:cs typeface="Alexandria" charset="0"/>
                </a:rPr>
                <a:t>نموذج القوى الخمس</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3" name="Group 2"/>
          <p:cNvGrpSpPr/>
          <p:nvPr/>
        </p:nvGrpSpPr>
        <p:grpSpPr>
          <a:xfrm>
            <a:off x="659247" y="1716790"/>
            <a:ext cx="11015415" cy="5008200"/>
            <a:chOff x="659247" y="1716790"/>
            <a:chExt cx="11015415" cy="5008200"/>
          </a:xfrm>
        </p:grpSpPr>
        <p:pic>
          <p:nvPicPr>
            <p:cNvPr id="17" name="Picture 16" descr="A diagram of a company&#10;&#10;Description automatically generated">
              <a:extLst>
                <a:ext uri="{FF2B5EF4-FFF2-40B4-BE49-F238E27FC236}">
                  <a16:creationId xmlns:a16="http://schemas.microsoft.com/office/drawing/2014/main" id="{B008720B-475D-5C61-1AF9-C4D473046C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247" y="1716790"/>
              <a:ext cx="11015415" cy="5008200"/>
            </a:xfrm>
            <a:prstGeom prst="rect">
              <a:avLst/>
            </a:prstGeom>
          </p:spPr>
        </p:pic>
        <p:sp>
          <p:nvSpPr>
            <p:cNvPr id="19" name="TextBox 18">
              <a:extLst>
                <a:ext uri="{FF2B5EF4-FFF2-40B4-BE49-F238E27FC236}">
                  <a16:creationId xmlns:a16="http://schemas.microsoft.com/office/drawing/2014/main" id="{0E9F66ED-8E3A-E5A8-5A74-31FA8837EE1A}"/>
                </a:ext>
              </a:extLst>
            </p:cNvPr>
            <p:cNvSpPr txBox="1"/>
            <p:nvPr/>
          </p:nvSpPr>
          <p:spPr>
            <a:xfrm>
              <a:off x="4963765" y="6201555"/>
              <a:ext cx="2173634" cy="369332"/>
            </a:xfrm>
            <a:prstGeom prst="rect">
              <a:avLst/>
            </a:prstGeom>
            <a:noFill/>
          </p:spPr>
          <p:txBody>
            <a:bodyPr wrap="square" rtlCol="0">
              <a:spAutoFit/>
            </a:bodyPr>
            <a:lstStyle/>
            <a:p>
              <a:pPr algn="ctr"/>
              <a:r>
                <a:rPr lang="ar-EG" b="1" dirty="0"/>
                <a:t>البدائل</a:t>
              </a:r>
              <a:endParaRPr lang="en-US" b="1" dirty="0"/>
            </a:p>
          </p:txBody>
        </p:sp>
        <p:sp>
          <p:nvSpPr>
            <p:cNvPr id="27" name="TextBox 26">
              <a:extLst>
                <a:ext uri="{FF2B5EF4-FFF2-40B4-BE49-F238E27FC236}">
                  <a16:creationId xmlns:a16="http://schemas.microsoft.com/office/drawing/2014/main" id="{B20E9326-D2D9-CC6B-CD47-8BE94E9A835F}"/>
                </a:ext>
              </a:extLst>
            </p:cNvPr>
            <p:cNvSpPr txBox="1"/>
            <p:nvPr/>
          </p:nvSpPr>
          <p:spPr>
            <a:xfrm>
              <a:off x="2564212" y="3749061"/>
              <a:ext cx="997669" cy="369332"/>
            </a:xfrm>
            <a:prstGeom prst="rect">
              <a:avLst/>
            </a:prstGeom>
            <a:noFill/>
          </p:spPr>
          <p:txBody>
            <a:bodyPr wrap="square" rtlCol="0">
              <a:spAutoFit/>
            </a:bodyPr>
            <a:lstStyle/>
            <a:p>
              <a:pPr algn="ctr"/>
              <a:r>
                <a:rPr lang="ar-EG" b="1" dirty="0"/>
                <a:t>الموردون</a:t>
              </a:r>
              <a:endParaRPr lang="en-US" b="1" dirty="0"/>
            </a:p>
          </p:txBody>
        </p:sp>
        <p:sp>
          <p:nvSpPr>
            <p:cNvPr id="28" name="TextBox 27">
              <a:extLst>
                <a:ext uri="{FF2B5EF4-FFF2-40B4-BE49-F238E27FC236}">
                  <a16:creationId xmlns:a16="http://schemas.microsoft.com/office/drawing/2014/main" id="{F7E2453E-2301-29BA-B12B-14B928EDDC5E}"/>
                </a:ext>
              </a:extLst>
            </p:cNvPr>
            <p:cNvSpPr txBox="1"/>
            <p:nvPr/>
          </p:nvSpPr>
          <p:spPr>
            <a:xfrm>
              <a:off x="5121635" y="2021713"/>
              <a:ext cx="2015764" cy="338554"/>
            </a:xfrm>
            <a:prstGeom prst="rect">
              <a:avLst/>
            </a:prstGeom>
            <a:noFill/>
          </p:spPr>
          <p:txBody>
            <a:bodyPr wrap="square" rtlCol="0">
              <a:spAutoFit/>
            </a:bodyPr>
            <a:lstStyle/>
            <a:p>
              <a:pPr algn="ctr"/>
              <a:r>
                <a:rPr lang="ar-EG" sz="1600" b="1" dirty="0"/>
                <a:t>الوافدون المحتملون</a:t>
              </a:r>
              <a:endParaRPr lang="en-US" sz="1600" b="1" dirty="0"/>
            </a:p>
          </p:txBody>
        </p:sp>
        <p:sp>
          <p:nvSpPr>
            <p:cNvPr id="29" name="TextBox 28">
              <a:extLst>
                <a:ext uri="{FF2B5EF4-FFF2-40B4-BE49-F238E27FC236}">
                  <a16:creationId xmlns:a16="http://schemas.microsoft.com/office/drawing/2014/main" id="{0EB61564-798C-F817-5653-A17480F7FCC4}"/>
                </a:ext>
              </a:extLst>
            </p:cNvPr>
            <p:cNvSpPr txBox="1"/>
            <p:nvPr/>
          </p:nvSpPr>
          <p:spPr>
            <a:xfrm>
              <a:off x="3789943" y="3648302"/>
              <a:ext cx="1412009" cy="523220"/>
            </a:xfrm>
            <a:prstGeom prst="rect">
              <a:avLst/>
            </a:prstGeom>
            <a:noFill/>
          </p:spPr>
          <p:txBody>
            <a:bodyPr wrap="square" rtlCol="0">
              <a:spAutoFit/>
            </a:bodyPr>
            <a:lstStyle/>
            <a:p>
              <a:pPr algn="ctr"/>
              <a:r>
                <a:rPr lang="ar-EG" sz="1400" b="1" dirty="0"/>
                <a:t>القدرة التفاوضية للموردون</a:t>
              </a:r>
              <a:endParaRPr lang="en-US" sz="1400" b="1" dirty="0"/>
            </a:p>
          </p:txBody>
        </p:sp>
        <p:sp>
          <p:nvSpPr>
            <p:cNvPr id="30" name="TextBox 29">
              <a:extLst>
                <a:ext uri="{FF2B5EF4-FFF2-40B4-BE49-F238E27FC236}">
                  <a16:creationId xmlns:a16="http://schemas.microsoft.com/office/drawing/2014/main" id="{87CCBF9E-FFCF-4B9A-EC7F-EFAB9146FACC}"/>
                </a:ext>
              </a:extLst>
            </p:cNvPr>
            <p:cNvSpPr txBox="1"/>
            <p:nvPr/>
          </p:nvSpPr>
          <p:spPr>
            <a:xfrm>
              <a:off x="6678531" y="2947778"/>
              <a:ext cx="1412009" cy="307777"/>
            </a:xfrm>
            <a:prstGeom prst="rect">
              <a:avLst/>
            </a:prstGeom>
            <a:noFill/>
          </p:spPr>
          <p:txBody>
            <a:bodyPr wrap="square" rtlCol="0">
              <a:spAutoFit/>
            </a:bodyPr>
            <a:lstStyle/>
            <a:p>
              <a:pPr algn="ctr"/>
              <a:r>
                <a:rPr lang="ar-EG" sz="1400" b="1" dirty="0"/>
                <a:t>خطر الوافدون الجدد</a:t>
              </a:r>
              <a:endParaRPr lang="en-US" sz="1400" b="1" dirty="0"/>
            </a:p>
          </p:txBody>
        </p:sp>
        <p:sp>
          <p:nvSpPr>
            <p:cNvPr id="31" name="TextBox 30">
              <a:extLst>
                <a:ext uri="{FF2B5EF4-FFF2-40B4-BE49-F238E27FC236}">
                  <a16:creationId xmlns:a16="http://schemas.microsoft.com/office/drawing/2014/main" id="{0666CA86-A503-3FE3-4082-19EEC6FAF3AD}"/>
                </a:ext>
              </a:extLst>
            </p:cNvPr>
            <p:cNvSpPr txBox="1"/>
            <p:nvPr/>
          </p:nvSpPr>
          <p:spPr>
            <a:xfrm>
              <a:off x="6678531" y="5398899"/>
              <a:ext cx="2165220" cy="307777"/>
            </a:xfrm>
            <a:prstGeom prst="rect">
              <a:avLst/>
            </a:prstGeom>
            <a:noFill/>
          </p:spPr>
          <p:txBody>
            <a:bodyPr wrap="square" rtlCol="0">
              <a:spAutoFit/>
            </a:bodyPr>
            <a:lstStyle/>
            <a:p>
              <a:pPr algn="ctr"/>
              <a:r>
                <a:rPr lang="ar-EG" sz="1400" b="1" dirty="0"/>
                <a:t>خطر المنتجات أو الخدمات البديلة</a:t>
              </a:r>
              <a:endParaRPr lang="en-US" sz="1400" b="1" dirty="0"/>
            </a:p>
          </p:txBody>
        </p:sp>
        <p:sp>
          <p:nvSpPr>
            <p:cNvPr id="32" name="TextBox 31">
              <a:extLst>
                <a:ext uri="{FF2B5EF4-FFF2-40B4-BE49-F238E27FC236}">
                  <a16:creationId xmlns:a16="http://schemas.microsoft.com/office/drawing/2014/main" id="{6D9E1138-A29B-92FB-DAB8-7085530DAFC7}"/>
                </a:ext>
              </a:extLst>
            </p:cNvPr>
            <p:cNvSpPr txBox="1"/>
            <p:nvPr/>
          </p:nvSpPr>
          <p:spPr>
            <a:xfrm>
              <a:off x="5226679" y="3520995"/>
              <a:ext cx="1412009" cy="307777"/>
            </a:xfrm>
            <a:prstGeom prst="rect">
              <a:avLst/>
            </a:prstGeom>
            <a:noFill/>
          </p:spPr>
          <p:txBody>
            <a:bodyPr wrap="square" rtlCol="0">
              <a:spAutoFit/>
            </a:bodyPr>
            <a:lstStyle/>
            <a:p>
              <a:pPr algn="ctr"/>
              <a:r>
                <a:rPr lang="ar-EG" sz="1400" b="1" dirty="0"/>
                <a:t>منافسون الصناعة</a:t>
              </a:r>
              <a:endParaRPr lang="en-US" sz="1400" b="1" dirty="0"/>
            </a:p>
          </p:txBody>
        </p:sp>
        <p:sp>
          <p:nvSpPr>
            <p:cNvPr id="33" name="TextBox 32">
              <a:extLst>
                <a:ext uri="{FF2B5EF4-FFF2-40B4-BE49-F238E27FC236}">
                  <a16:creationId xmlns:a16="http://schemas.microsoft.com/office/drawing/2014/main" id="{2D4FA7D6-15BB-9C80-501C-4E408B17FBB6}"/>
                </a:ext>
              </a:extLst>
            </p:cNvPr>
            <p:cNvSpPr txBox="1"/>
            <p:nvPr/>
          </p:nvSpPr>
          <p:spPr>
            <a:xfrm>
              <a:off x="8577828" y="4381744"/>
              <a:ext cx="997669" cy="369332"/>
            </a:xfrm>
            <a:prstGeom prst="rect">
              <a:avLst/>
            </a:prstGeom>
            <a:noFill/>
          </p:spPr>
          <p:txBody>
            <a:bodyPr wrap="square" rtlCol="0">
              <a:spAutoFit/>
            </a:bodyPr>
            <a:lstStyle/>
            <a:p>
              <a:pPr algn="ctr"/>
              <a:r>
                <a:rPr lang="ar-EG" b="1" dirty="0"/>
                <a:t>المشترون</a:t>
              </a:r>
              <a:endParaRPr lang="en-US" b="1" dirty="0"/>
            </a:p>
          </p:txBody>
        </p:sp>
        <p:sp>
          <p:nvSpPr>
            <p:cNvPr id="34" name="TextBox 33">
              <a:extLst>
                <a:ext uri="{FF2B5EF4-FFF2-40B4-BE49-F238E27FC236}">
                  <a16:creationId xmlns:a16="http://schemas.microsoft.com/office/drawing/2014/main" id="{14E10554-E940-E8AB-8516-44EAA1B87FE6}"/>
                </a:ext>
              </a:extLst>
            </p:cNvPr>
            <p:cNvSpPr txBox="1"/>
            <p:nvPr/>
          </p:nvSpPr>
          <p:spPr>
            <a:xfrm>
              <a:off x="6959600" y="4457580"/>
              <a:ext cx="1412009" cy="523220"/>
            </a:xfrm>
            <a:prstGeom prst="rect">
              <a:avLst/>
            </a:prstGeom>
            <a:noFill/>
          </p:spPr>
          <p:txBody>
            <a:bodyPr wrap="square" rtlCol="0">
              <a:spAutoFit/>
            </a:bodyPr>
            <a:lstStyle/>
            <a:p>
              <a:pPr algn="ctr"/>
              <a:r>
                <a:rPr lang="ar-EG" sz="1400" b="1" dirty="0"/>
                <a:t>القدرة التفاوضية للمشترين</a:t>
              </a:r>
              <a:endParaRPr lang="en-US" sz="1400" b="1" dirty="0"/>
            </a:p>
          </p:txBody>
        </p:sp>
        <p:sp>
          <p:nvSpPr>
            <p:cNvPr id="35" name="TextBox 34">
              <a:extLst>
                <a:ext uri="{FF2B5EF4-FFF2-40B4-BE49-F238E27FC236}">
                  <a16:creationId xmlns:a16="http://schemas.microsoft.com/office/drawing/2014/main" id="{A172C002-D752-75CE-EBE6-1FCA96AFB27E}"/>
                </a:ext>
              </a:extLst>
            </p:cNvPr>
            <p:cNvSpPr txBox="1"/>
            <p:nvPr/>
          </p:nvSpPr>
          <p:spPr>
            <a:xfrm>
              <a:off x="5226679" y="4751076"/>
              <a:ext cx="1732921" cy="584775"/>
            </a:xfrm>
            <a:prstGeom prst="rect">
              <a:avLst/>
            </a:prstGeom>
            <a:noFill/>
          </p:spPr>
          <p:txBody>
            <a:bodyPr wrap="square" rtlCol="0">
              <a:spAutoFit/>
            </a:bodyPr>
            <a:lstStyle/>
            <a:p>
              <a:pPr algn="ctr"/>
              <a:r>
                <a:rPr lang="ar-EG" sz="1600" b="1" dirty="0"/>
                <a:t>التنافسية بين </a:t>
              </a:r>
            </a:p>
            <a:p>
              <a:pPr algn="ctr"/>
              <a:r>
                <a:rPr lang="ar-EG" sz="1600" b="1" dirty="0"/>
                <a:t>الشركات الحالية</a:t>
              </a:r>
              <a:endParaRPr lang="en-US" sz="1600" b="1" dirty="0"/>
            </a:p>
          </p:txBody>
        </p:sp>
      </p:grpSp>
    </p:spTree>
    <p:extLst>
      <p:ext uri="{BB962C8B-B14F-4D97-AF65-F5344CB8AC3E}">
        <p14:creationId xmlns:p14="http://schemas.microsoft.com/office/powerpoint/2010/main" val="3195567664"/>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Rivalry Among Companies</a:t>
              </a:r>
            </a:p>
            <a:p>
              <a:r>
                <a:rPr lang="ar-EG" sz="2800" b="1" dirty="0">
                  <a:solidFill>
                    <a:srgbClr val="00B0F0"/>
                  </a:solidFill>
                  <a:latin typeface="Alexandria" charset="0"/>
                  <a:cs typeface="Alexandria" charset="0"/>
                </a:rPr>
                <a:t>التنافسية بين الشركات</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1" name="Rectangle 3">
            <a:extLst>
              <a:ext uri="{FF2B5EF4-FFF2-40B4-BE49-F238E27FC236}">
                <a16:creationId xmlns:a16="http://schemas.microsoft.com/office/drawing/2014/main" id="{3FF8BD08-AA82-7C61-D74C-600A80D8EFF8}"/>
              </a:ext>
            </a:extLst>
          </p:cNvPr>
          <p:cNvSpPr txBox="1">
            <a:spLocks noChangeArrowheads="1"/>
          </p:cNvSpPr>
          <p:nvPr/>
        </p:nvSpPr>
        <p:spPr>
          <a:xfrm>
            <a:off x="271872" y="1555845"/>
            <a:ext cx="5965155" cy="5081798"/>
          </a:xfrm>
          <a:prstGeom prst="rect">
            <a:avLst/>
          </a:prstGeom>
        </p:spPr>
        <p:txBody>
          <a:bodyPr vert="horz" lIns="88900" tIns="46038" rIns="88900" bIns="46038"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buFont typeface="Wingdings" pitchFamily="2" charset="2"/>
              <a:buChar char="§"/>
            </a:pPr>
            <a:r>
              <a:rPr lang="en-US" altLang="ar-JO" sz="2000" dirty="0">
                <a:ea typeface="ＭＳ Ｐゴシック" panose="020B0600070205080204" pitchFamily="34" charset="-128"/>
              </a:rPr>
              <a:t>Strongest of the five forces</a:t>
            </a:r>
          </a:p>
          <a:p>
            <a:pPr>
              <a:spcBef>
                <a:spcPts val="600"/>
              </a:spcBef>
              <a:buFont typeface="Wingdings" pitchFamily="2" charset="2"/>
              <a:buChar char="§"/>
            </a:pPr>
            <a:r>
              <a:rPr lang="en-US" altLang="ar-JO" sz="2000" dirty="0">
                <a:ea typeface="ＭＳ Ｐゴシック" panose="020B0600070205080204" pitchFamily="34" charset="-128"/>
              </a:rPr>
              <a:t>Industry is more attractive when:</a:t>
            </a:r>
          </a:p>
          <a:p>
            <a:pPr marL="800100" lvl="1" indent="-457200">
              <a:spcBef>
                <a:spcPts val="600"/>
              </a:spcBef>
              <a:buFont typeface="Wingdings" pitchFamily="2" charset="2"/>
              <a:buChar char="§"/>
            </a:pPr>
            <a:r>
              <a:rPr lang="en-US" altLang="ar-JO" sz="2000" dirty="0">
                <a:ea typeface="ＭＳ Ｐゴシック" panose="020B0600070205080204" pitchFamily="34" charset="-128"/>
              </a:rPr>
              <a:t>Number of competitors is large, or, at the other extreme, quite small</a:t>
            </a:r>
          </a:p>
          <a:p>
            <a:pPr marL="800100" lvl="1" indent="-457200">
              <a:spcBef>
                <a:spcPts val="600"/>
              </a:spcBef>
              <a:buFont typeface="Wingdings" pitchFamily="2" charset="2"/>
              <a:buChar char="§"/>
            </a:pPr>
            <a:r>
              <a:rPr lang="en-US" altLang="ar-JO" sz="2000" dirty="0">
                <a:ea typeface="ＭＳ Ｐゴシック" panose="020B0600070205080204" pitchFamily="34" charset="-128"/>
              </a:rPr>
              <a:t>Competitors are not similar in size or capacity</a:t>
            </a:r>
          </a:p>
          <a:p>
            <a:pPr marL="800100" lvl="1" indent="-457200">
              <a:spcBef>
                <a:spcPts val="600"/>
              </a:spcBef>
              <a:buFont typeface="Wingdings" pitchFamily="2" charset="2"/>
              <a:buChar char="§"/>
            </a:pPr>
            <a:r>
              <a:rPr lang="en-US" altLang="ar-JO" sz="2000" dirty="0">
                <a:ea typeface="ＭＳ Ｐゴシック" panose="020B0600070205080204" pitchFamily="34" charset="-128"/>
              </a:rPr>
              <a:t>Industry is growing fast</a:t>
            </a:r>
          </a:p>
          <a:p>
            <a:pPr marL="800100" lvl="1" indent="-457200">
              <a:spcBef>
                <a:spcPts val="600"/>
              </a:spcBef>
              <a:buFont typeface="Wingdings" pitchFamily="2" charset="2"/>
              <a:buChar char="§"/>
            </a:pPr>
            <a:r>
              <a:rPr lang="en-US" altLang="ar-JO" sz="2000" dirty="0">
                <a:ea typeface="ＭＳ Ｐゴシック" panose="020B0600070205080204" pitchFamily="34" charset="-128"/>
              </a:rPr>
              <a:t>Opportunity to sell a differentiated product or service exists</a:t>
            </a:r>
            <a:endParaRPr lang="ar-EG" altLang="ar-JO" sz="2000" dirty="0">
              <a:ea typeface="ＭＳ Ｐゴシック" panose="020B0600070205080204" pitchFamily="34" charset="-128"/>
            </a:endParaRPr>
          </a:p>
          <a:p>
            <a:pPr marL="457200" lvl="1" indent="-457200" algn="r" rtl="1">
              <a:spcBef>
                <a:spcPts val="600"/>
              </a:spcBef>
              <a:buFont typeface="Wingdings" pitchFamily="2" charset="2"/>
              <a:buChar char="§"/>
            </a:pPr>
            <a:r>
              <a:rPr lang="ar-EG" altLang="ar-JO" sz="2000" dirty="0">
                <a:ea typeface="ＭＳ Ｐゴシック" panose="020B0600070205080204" pitchFamily="34" charset="-128"/>
              </a:rPr>
              <a:t>أقوى القوى الخمس</a:t>
            </a:r>
          </a:p>
          <a:p>
            <a:pPr marL="457200" lvl="1" indent="-457200" algn="r" rtl="1">
              <a:spcBef>
                <a:spcPts val="600"/>
              </a:spcBef>
              <a:buFont typeface="Wingdings" pitchFamily="2" charset="2"/>
              <a:buChar char="§"/>
            </a:pPr>
            <a:r>
              <a:rPr lang="ar-EG" altLang="ar-JO" sz="2000" dirty="0">
                <a:ea typeface="ＭＳ Ｐゴシック" panose="020B0600070205080204" pitchFamily="34" charset="-128"/>
              </a:rPr>
              <a:t>تكون الصناعة أكثر جاذبية عندما:</a:t>
            </a:r>
          </a:p>
          <a:p>
            <a:pPr marL="914400" lvl="2" indent="-457200" algn="r" rtl="1">
              <a:spcBef>
                <a:spcPts val="600"/>
              </a:spcBef>
              <a:buFont typeface="Wingdings" pitchFamily="2" charset="2"/>
              <a:buChar char="§"/>
            </a:pPr>
            <a:r>
              <a:rPr lang="ar-EG" altLang="ar-JO" dirty="0">
                <a:ea typeface="ＭＳ Ｐゴシック" panose="020B0600070205080204" pitchFamily="34" charset="-128"/>
              </a:rPr>
              <a:t>عدد المنافسين كبير ، أو ، على الطرف الآخر ، صغير جدا</a:t>
            </a:r>
          </a:p>
          <a:p>
            <a:pPr marL="914400" lvl="2" indent="-457200" algn="r" rtl="1">
              <a:spcBef>
                <a:spcPts val="600"/>
              </a:spcBef>
              <a:buFont typeface="Wingdings" pitchFamily="2" charset="2"/>
              <a:buChar char="§"/>
            </a:pPr>
            <a:r>
              <a:rPr lang="ar-EG" altLang="ar-JO" dirty="0">
                <a:ea typeface="ＭＳ Ｐゴシック" panose="020B0600070205080204" pitchFamily="34" charset="-128"/>
              </a:rPr>
              <a:t>المنافسون ليسوا متشابهين في الحجم أو السعة</a:t>
            </a:r>
          </a:p>
          <a:p>
            <a:pPr marL="914400" lvl="2" indent="-457200" algn="r" rtl="1">
              <a:spcBef>
                <a:spcPts val="600"/>
              </a:spcBef>
              <a:buFont typeface="Wingdings" pitchFamily="2" charset="2"/>
              <a:buChar char="§"/>
            </a:pPr>
            <a:r>
              <a:rPr lang="ar-EG" altLang="ar-JO" dirty="0">
                <a:ea typeface="ＭＳ Ｐゴシック" panose="020B0600070205080204" pitchFamily="34" charset="-128"/>
              </a:rPr>
              <a:t>الصناعة تنمو بسرعة</a:t>
            </a:r>
          </a:p>
          <a:p>
            <a:pPr marL="914400" lvl="2" indent="-457200" algn="r" rtl="1">
              <a:spcBef>
                <a:spcPts val="600"/>
              </a:spcBef>
              <a:buFont typeface="Wingdings" pitchFamily="2" charset="2"/>
              <a:buChar char="§"/>
            </a:pPr>
            <a:r>
              <a:rPr lang="ar-EG" altLang="ar-JO" dirty="0">
                <a:ea typeface="ＭＳ Ｐゴシック" panose="020B0600070205080204" pitchFamily="34" charset="-128"/>
              </a:rPr>
              <a:t>توجد فرصة لبيع منتج أو خدمة متميزة</a:t>
            </a:r>
          </a:p>
        </p:txBody>
      </p:sp>
      <p:pic>
        <p:nvPicPr>
          <p:cNvPr id="17" name="Picture 16" descr="Toy cars lined up in a row on floor">
            <a:extLst>
              <a:ext uri="{FF2B5EF4-FFF2-40B4-BE49-F238E27FC236}">
                <a16:creationId xmlns:a16="http://schemas.microsoft.com/office/drawing/2014/main" id="{F787A05C-4DBD-E929-A4D7-167040FA88B2}"/>
              </a:ext>
            </a:extLst>
          </p:cNvPr>
          <p:cNvPicPr>
            <a:picLocks noChangeAspect="1"/>
          </p:cNvPicPr>
          <p:nvPr/>
        </p:nvPicPr>
        <p:blipFill rotWithShape="1">
          <a:blip r:embed="rId3"/>
          <a:srcRect l="21903" r="18920"/>
          <a:stretch/>
        </p:blipFill>
        <p:spPr>
          <a:xfrm>
            <a:off x="6687408" y="1596789"/>
            <a:ext cx="5131557" cy="4954137"/>
          </a:xfrm>
          <a:prstGeom prst="rect">
            <a:avLst/>
          </a:prstGeom>
        </p:spPr>
      </p:pic>
    </p:spTree>
    <p:extLst>
      <p:ext uri="{BB962C8B-B14F-4D97-AF65-F5344CB8AC3E}">
        <p14:creationId xmlns:p14="http://schemas.microsoft.com/office/powerpoint/2010/main" val="1749818480"/>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Five Forces Model</a:t>
              </a:r>
            </a:p>
            <a:p>
              <a:r>
                <a:rPr lang="ar-EG" sz="2800" b="1" dirty="0">
                  <a:solidFill>
                    <a:srgbClr val="00B0F0"/>
                  </a:solidFill>
                  <a:latin typeface="Alexandria" charset="0"/>
                  <a:cs typeface="Alexandria" charset="0"/>
                </a:rPr>
                <a:t>نموذج القوى الخمس</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3" name="Group 2"/>
          <p:cNvGrpSpPr/>
          <p:nvPr/>
        </p:nvGrpSpPr>
        <p:grpSpPr>
          <a:xfrm>
            <a:off x="659247" y="1716790"/>
            <a:ext cx="11015415" cy="5008200"/>
            <a:chOff x="659247" y="1716790"/>
            <a:chExt cx="11015415" cy="5008200"/>
          </a:xfrm>
        </p:grpSpPr>
        <p:pic>
          <p:nvPicPr>
            <p:cNvPr id="17" name="Picture 16" descr="A diagram of a company&#10;&#10;Description automatically generated">
              <a:extLst>
                <a:ext uri="{FF2B5EF4-FFF2-40B4-BE49-F238E27FC236}">
                  <a16:creationId xmlns:a16="http://schemas.microsoft.com/office/drawing/2014/main" id="{B008720B-475D-5C61-1AF9-C4D473046C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247" y="1716790"/>
              <a:ext cx="11015415" cy="5008200"/>
            </a:xfrm>
            <a:prstGeom prst="rect">
              <a:avLst/>
            </a:prstGeom>
          </p:spPr>
        </p:pic>
        <p:sp>
          <p:nvSpPr>
            <p:cNvPr id="19" name="TextBox 18">
              <a:extLst>
                <a:ext uri="{FF2B5EF4-FFF2-40B4-BE49-F238E27FC236}">
                  <a16:creationId xmlns:a16="http://schemas.microsoft.com/office/drawing/2014/main" id="{0E9F66ED-8E3A-E5A8-5A74-31FA8837EE1A}"/>
                </a:ext>
              </a:extLst>
            </p:cNvPr>
            <p:cNvSpPr txBox="1"/>
            <p:nvPr/>
          </p:nvSpPr>
          <p:spPr>
            <a:xfrm>
              <a:off x="4963765" y="6201555"/>
              <a:ext cx="2173634" cy="369332"/>
            </a:xfrm>
            <a:prstGeom prst="rect">
              <a:avLst/>
            </a:prstGeom>
            <a:noFill/>
          </p:spPr>
          <p:txBody>
            <a:bodyPr wrap="square" rtlCol="0">
              <a:spAutoFit/>
            </a:bodyPr>
            <a:lstStyle/>
            <a:p>
              <a:pPr algn="ctr"/>
              <a:r>
                <a:rPr lang="ar-EG" b="1" dirty="0"/>
                <a:t>البدائل</a:t>
              </a:r>
              <a:endParaRPr lang="en-US" b="1" dirty="0"/>
            </a:p>
          </p:txBody>
        </p:sp>
        <p:sp>
          <p:nvSpPr>
            <p:cNvPr id="27" name="TextBox 26">
              <a:extLst>
                <a:ext uri="{FF2B5EF4-FFF2-40B4-BE49-F238E27FC236}">
                  <a16:creationId xmlns:a16="http://schemas.microsoft.com/office/drawing/2014/main" id="{B20E9326-D2D9-CC6B-CD47-8BE94E9A835F}"/>
                </a:ext>
              </a:extLst>
            </p:cNvPr>
            <p:cNvSpPr txBox="1"/>
            <p:nvPr/>
          </p:nvSpPr>
          <p:spPr>
            <a:xfrm>
              <a:off x="2564212" y="3749061"/>
              <a:ext cx="997669" cy="369332"/>
            </a:xfrm>
            <a:prstGeom prst="rect">
              <a:avLst/>
            </a:prstGeom>
            <a:noFill/>
          </p:spPr>
          <p:txBody>
            <a:bodyPr wrap="square" rtlCol="0">
              <a:spAutoFit/>
            </a:bodyPr>
            <a:lstStyle/>
            <a:p>
              <a:pPr algn="ctr"/>
              <a:r>
                <a:rPr lang="ar-EG" b="1" dirty="0"/>
                <a:t>الموردون</a:t>
              </a:r>
              <a:endParaRPr lang="en-US" b="1" dirty="0"/>
            </a:p>
          </p:txBody>
        </p:sp>
        <p:sp>
          <p:nvSpPr>
            <p:cNvPr id="28" name="TextBox 27">
              <a:extLst>
                <a:ext uri="{FF2B5EF4-FFF2-40B4-BE49-F238E27FC236}">
                  <a16:creationId xmlns:a16="http://schemas.microsoft.com/office/drawing/2014/main" id="{F7E2453E-2301-29BA-B12B-14B928EDDC5E}"/>
                </a:ext>
              </a:extLst>
            </p:cNvPr>
            <p:cNvSpPr txBox="1"/>
            <p:nvPr/>
          </p:nvSpPr>
          <p:spPr>
            <a:xfrm>
              <a:off x="5121635" y="2021713"/>
              <a:ext cx="2015764" cy="338554"/>
            </a:xfrm>
            <a:prstGeom prst="rect">
              <a:avLst/>
            </a:prstGeom>
            <a:noFill/>
          </p:spPr>
          <p:txBody>
            <a:bodyPr wrap="square" rtlCol="0">
              <a:spAutoFit/>
            </a:bodyPr>
            <a:lstStyle/>
            <a:p>
              <a:pPr algn="ctr"/>
              <a:r>
                <a:rPr lang="ar-EG" sz="1600" b="1" dirty="0"/>
                <a:t>الوافدون المحتملون</a:t>
              </a:r>
              <a:endParaRPr lang="en-US" sz="1600" b="1" dirty="0"/>
            </a:p>
          </p:txBody>
        </p:sp>
        <p:sp>
          <p:nvSpPr>
            <p:cNvPr id="29" name="TextBox 28">
              <a:extLst>
                <a:ext uri="{FF2B5EF4-FFF2-40B4-BE49-F238E27FC236}">
                  <a16:creationId xmlns:a16="http://schemas.microsoft.com/office/drawing/2014/main" id="{0EB61564-798C-F817-5653-A17480F7FCC4}"/>
                </a:ext>
              </a:extLst>
            </p:cNvPr>
            <p:cNvSpPr txBox="1"/>
            <p:nvPr/>
          </p:nvSpPr>
          <p:spPr>
            <a:xfrm>
              <a:off x="3789943" y="3648302"/>
              <a:ext cx="1412009" cy="523220"/>
            </a:xfrm>
            <a:prstGeom prst="rect">
              <a:avLst/>
            </a:prstGeom>
            <a:noFill/>
          </p:spPr>
          <p:txBody>
            <a:bodyPr wrap="square" rtlCol="0">
              <a:spAutoFit/>
            </a:bodyPr>
            <a:lstStyle/>
            <a:p>
              <a:pPr algn="ctr"/>
              <a:r>
                <a:rPr lang="ar-EG" sz="1400" b="1" dirty="0"/>
                <a:t>القدرة التفاوضية للموردون</a:t>
              </a:r>
              <a:endParaRPr lang="en-US" sz="1400" b="1" dirty="0"/>
            </a:p>
          </p:txBody>
        </p:sp>
        <p:sp>
          <p:nvSpPr>
            <p:cNvPr id="30" name="TextBox 29">
              <a:extLst>
                <a:ext uri="{FF2B5EF4-FFF2-40B4-BE49-F238E27FC236}">
                  <a16:creationId xmlns:a16="http://schemas.microsoft.com/office/drawing/2014/main" id="{87CCBF9E-FFCF-4B9A-EC7F-EFAB9146FACC}"/>
                </a:ext>
              </a:extLst>
            </p:cNvPr>
            <p:cNvSpPr txBox="1"/>
            <p:nvPr/>
          </p:nvSpPr>
          <p:spPr>
            <a:xfrm>
              <a:off x="6678531" y="2947778"/>
              <a:ext cx="1412009" cy="307777"/>
            </a:xfrm>
            <a:prstGeom prst="rect">
              <a:avLst/>
            </a:prstGeom>
            <a:noFill/>
          </p:spPr>
          <p:txBody>
            <a:bodyPr wrap="square" rtlCol="0">
              <a:spAutoFit/>
            </a:bodyPr>
            <a:lstStyle/>
            <a:p>
              <a:pPr algn="ctr"/>
              <a:r>
                <a:rPr lang="ar-EG" sz="1400" b="1" dirty="0"/>
                <a:t>خطر الوافدون الجدد</a:t>
              </a:r>
              <a:endParaRPr lang="en-US" sz="1400" b="1" dirty="0"/>
            </a:p>
          </p:txBody>
        </p:sp>
        <p:sp>
          <p:nvSpPr>
            <p:cNvPr id="31" name="TextBox 30">
              <a:extLst>
                <a:ext uri="{FF2B5EF4-FFF2-40B4-BE49-F238E27FC236}">
                  <a16:creationId xmlns:a16="http://schemas.microsoft.com/office/drawing/2014/main" id="{0666CA86-A503-3FE3-4082-19EEC6FAF3AD}"/>
                </a:ext>
              </a:extLst>
            </p:cNvPr>
            <p:cNvSpPr txBox="1"/>
            <p:nvPr/>
          </p:nvSpPr>
          <p:spPr>
            <a:xfrm>
              <a:off x="6678531" y="5398899"/>
              <a:ext cx="2165220" cy="307777"/>
            </a:xfrm>
            <a:prstGeom prst="rect">
              <a:avLst/>
            </a:prstGeom>
            <a:noFill/>
          </p:spPr>
          <p:txBody>
            <a:bodyPr wrap="square" rtlCol="0">
              <a:spAutoFit/>
            </a:bodyPr>
            <a:lstStyle/>
            <a:p>
              <a:pPr algn="ctr"/>
              <a:r>
                <a:rPr lang="ar-EG" sz="1400" b="1" dirty="0"/>
                <a:t>خطر المنتجات أو الخدمات البديلة</a:t>
              </a:r>
              <a:endParaRPr lang="en-US" sz="1400" b="1" dirty="0"/>
            </a:p>
          </p:txBody>
        </p:sp>
        <p:sp>
          <p:nvSpPr>
            <p:cNvPr id="32" name="TextBox 31">
              <a:extLst>
                <a:ext uri="{FF2B5EF4-FFF2-40B4-BE49-F238E27FC236}">
                  <a16:creationId xmlns:a16="http://schemas.microsoft.com/office/drawing/2014/main" id="{6D9E1138-A29B-92FB-DAB8-7085530DAFC7}"/>
                </a:ext>
              </a:extLst>
            </p:cNvPr>
            <p:cNvSpPr txBox="1"/>
            <p:nvPr/>
          </p:nvSpPr>
          <p:spPr>
            <a:xfrm>
              <a:off x="5226679" y="3520995"/>
              <a:ext cx="1412009" cy="307777"/>
            </a:xfrm>
            <a:prstGeom prst="rect">
              <a:avLst/>
            </a:prstGeom>
            <a:noFill/>
          </p:spPr>
          <p:txBody>
            <a:bodyPr wrap="square" rtlCol="0">
              <a:spAutoFit/>
            </a:bodyPr>
            <a:lstStyle/>
            <a:p>
              <a:pPr algn="ctr"/>
              <a:r>
                <a:rPr lang="ar-EG" sz="1400" b="1" dirty="0"/>
                <a:t>منافسون الصناعة</a:t>
              </a:r>
              <a:endParaRPr lang="en-US" sz="1400" b="1" dirty="0"/>
            </a:p>
          </p:txBody>
        </p:sp>
        <p:sp>
          <p:nvSpPr>
            <p:cNvPr id="33" name="TextBox 32">
              <a:extLst>
                <a:ext uri="{FF2B5EF4-FFF2-40B4-BE49-F238E27FC236}">
                  <a16:creationId xmlns:a16="http://schemas.microsoft.com/office/drawing/2014/main" id="{2D4FA7D6-15BB-9C80-501C-4E408B17FBB6}"/>
                </a:ext>
              </a:extLst>
            </p:cNvPr>
            <p:cNvSpPr txBox="1"/>
            <p:nvPr/>
          </p:nvSpPr>
          <p:spPr>
            <a:xfrm>
              <a:off x="8577828" y="4381744"/>
              <a:ext cx="997669" cy="369332"/>
            </a:xfrm>
            <a:prstGeom prst="rect">
              <a:avLst/>
            </a:prstGeom>
            <a:noFill/>
          </p:spPr>
          <p:txBody>
            <a:bodyPr wrap="square" rtlCol="0">
              <a:spAutoFit/>
            </a:bodyPr>
            <a:lstStyle/>
            <a:p>
              <a:pPr algn="ctr"/>
              <a:r>
                <a:rPr lang="ar-EG" b="1" dirty="0"/>
                <a:t>المشترون</a:t>
              </a:r>
              <a:endParaRPr lang="en-US" b="1" dirty="0"/>
            </a:p>
          </p:txBody>
        </p:sp>
        <p:sp>
          <p:nvSpPr>
            <p:cNvPr id="34" name="TextBox 33">
              <a:extLst>
                <a:ext uri="{FF2B5EF4-FFF2-40B4-BE49-F238E27FC236}">
                  <a16:creationId xmlns:a16="http://schemas.microsoft.com/office/drawing/2014/main" id="{14E10554-E940-E8AB-8516-44EAA1B87FE6}"/>
                </a:ext>
              </a:extLst>
            </p:cNvPr>
            <p:cNvSpPr txBox="1"/>
            <p:nvPr/>
          </p:nvSpPr>
          <p:spPr>
            <a:xfrm>
              <a:off x="6959600" y="4457580"/>
              <a:ext cx="1412009" cy="523220"/>
            </a:xfrm>
            <a:prstGeom prst="rect">
              <a:avLst/>
            </a:prstGeom>
            <a:noFill/>
          </p:spPr>
          <p:txBody>
            <a:bodyPr wrap="square" rtlCol="0">
              <a:spAutoFit/>
            </a:bodyPr>
            <a:lstStyle/>
            <a:p>
              <a:pPr algn="ctr"/>
              <a:r>
                <a:rPr lang="ar-EG" sz="1400" b="1" dirty="0"/>
                <a:t>القدرة التفاوضية للمشترين</a:t>
              </a:r>
              <a:endParaRPr lang="en-US" sz="1400" b="1" dirty="0"/>
            </a:p>
          </p:txBody>
        </p:sp>
        <p:sp>
          <p:nvSpPr>
            <p:cNvPr id="35" name="TextBox 34">
              <a:extLst>
                <a:ext uri="{FF2B5EF4-FFF2-40B4-BE49-F238E27FC236}">
                  <a16:creationId xmlns:a16="http://schemas.microsoft.com/office/drawing/2014/main" id="{A172C002-D752-75CE-EBE6-1FCA96AFB27E}"/>
                </a:ext>
              </a:extLst>
            </p:cNvPr>
            <p:cNvSpPr txBox="1"/>
            <p:nvPr/>
          </p:nvSpPr>
          <p:spPr>
            <a:xfrm>
              <a:off x="5226679" y="4751076"/>
              <a:ext cx="1732921" cy="584775"/>
            </a:xfrm>
            <a:prstGeom prst="rect">
              <a:avLst/>
            </a:prstGeom>
            <a:noFill/>
          </p:spPr>
          <p:txBody>
            <a:bodyPr wrap="square" rtlCol="0">
              <a:spAutoFit/>
            </a:bodyPr>
            <a:lstStyle/>
            <a:p>
              <a:pPr algn="ctr"/>
              <a:r>
                <a:rPr lang="ar-EG" sz="1600" b="1" dirty="0"/>
                <a:t>التنافسية بين </a:t>
              </a:r>
            </a:p>
            <a:p>
              <a:pPr algn="ctr"/>
              <a:r>
                <a:rPr lang="ar-EG" sz="1600" b="1" dirty="0"/>
                <a:t>الشركات الحالية</a:t>
              </a:r>
              <a:endParaRPr lang="en-US" sz="1600" b="1" dirty="0"/>
            </a:p>
          </p:txBody>
        </p:sp>
      </p:grpSp>
    </p:spTree>
    <p:extLst>
      <p:ext uri="{BB962C8B-B14F-4D97-AF65-F5344CB8AC3E}">
        <p14:creationId xmlns:p14="http://schemas.microsoft.com/office/powerpoint/2010/main" val="3775480008"/>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Bargaining Power of Suppliers</a:t>
              </a:r>
            </a:p>
            <a:p>
              <a:r>
                <a:rPr lang="ar-EG" sz="2800" b="1" dirty="0">
                  <a:solidFill>
                    <a:srgbClr val="00B0F0"/>
                  </a:solidFill>
                  <a:latin typeface="Alexandria" charset="0"/>
                  <a:cs typeface="Alexandria" charset="0"/>
                </a:rPr>
                <a:t>القدرة التفاوضية للموردين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1" name="Rectangle 3">
            <a:extLst>
              <a:ext uri="{FF2B5EF4-FFF2-40B4-BE49-F238E27FC236}">
                <a16:creationId xmlns:a16="http://schemas.microsoft.com/office/drawing/2014/main" id="{3FF8BD08-AA82-7C61-D74C-600A80D8EFF8}"/>
              </a:ext>
            </a:extLst>
          </p:cNvPr>
          <p:cNvSpPr txBox="1">
            <a:spLocks noChangeArrowheads="1"/>
          </p:cNvSpPr>
          <p:nvPr/>
        </p:nvSpPr>
        <p:spPr>
          <a:xfrm>
            <a:off x="271872" y="1555845"/>
            <a:ext cx="5965155" cy="5081798"/>
          </a:xfrm>
          <a:prstGeom prst="rect">
            <a:avLst/>
          </a:prstGeom>
        </p:spPr>
        <p:txBody>
          <a:bodyPr vert="horz" lIns="88900" tIns="46038" rIns="88900" bIns="46038"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buFont typeface="Wingdings" pitchFamily="2" charset="2"/>
              <a:buChar char="§"/>
            </a:pPr>
            <a:r>
              <a:rPr lang="en-US" altLang="ar-JO" sz="2000" dirty="0">
                <a:ea typeface="ＭＳ Ｐゴシック" panose="020B0600070205080204" pitchFamily="34" charset="-128"/>
              </a:rPr>
              <a:t>The greater the leverage of suppliers, the less attractive the industry.</a:t>
            </a:r>
          </a:p>
          <a:p>
            <a:pPr>
              <a:spcBef>
                <a:spcPts val="600"/>
              </a:spcBef>
              <a:buFont typeface="Wingdings" pitchFamily="2" charset="2"/>
              <a:buChar char="§"/>
            </a:pPr>
            <a:r>
              <a:rPr lang="en-US" altLang="ar-JO" sz="2000" dirty="0">
                <a:ea typeface="ＭＳ Ｐゴシック" panose="020B0600070205080204" pitchFamily="34" charset="-128"/>
              </a:rPr>
              <a:t>Industry is more attractive when:</a:t>
            </a:r>
          </a:p>
          <a:p>
            <a:pPr lvl="1">
              <a:spcBef>
                <a:spcPts val="600"/>
              </a:spcBef>
              <a:buFont typeface="Wingdings" pitchFamily="2" charset="2"/>
              <a:buChar char="§"/>
            </a:pPr>
            <a:r>
              <a:rPr lang="en-US" altLang="ar-JO" sz="2000" dirty="0">
                <a:ea typeface="ＭＳ Ｐゴシック" panose="020B0600070205080204" pitchFamily="34" charset="-128"/>
              </a:rPr>
              <a:t>Many suppliers sell a commodity product</a:t>
            </a:r>
          </a:p>
          <a:p>
            <a:pPr lvl="1">
              <a:spcBef>
                <a:spcPts val="600"/>
              </a:spcBef>
              <a:buFont typeface="Wingdings" pitchFamily="2" charset="2"/>
              <a:buChar char="§"/>
            </a:pPr>
            <a:r>
              <a:rPr lang="en-US" altLang="ar-JO" sz="2000" dirty="0">
                <a:ea typeface="ＭＳ Ｐゴシック" panose="020B0600070205080204" pitchFamily="34" charset="-128"/>
              </a:rPr>
              <a:t>Substitutes are available</a:t>
            </a:r>
          </a:p>
          <a:p>
            <a:pPr lvl="1">
              <a:spcBef>
                <a:spcPts val="600"/>
              </a:spcBef>
              <a:buFont typeface="Wingdings" pitchFamily="2" charset="2"/>
              <a:buChar char="§"/>
            </a:pPr>
            <a:r>
              <a:rPr lang="en-US" altLang="ar-JO" sz="2000" dirty="0">
                <a:ea typeface="ＭＳ Ｐゴシック" panose="020B0600070205080204" pitchFamily="34" charset="-128"/>
              </a:rPr>
              <a:t>Switching costs are low</a:t>
            </a:r>
          </a:p>
          <a:p>
            <a:pPr lvl="1">
              <a:spcBef>
                <a:spcPts val="600"/>
              </a:spcBef>
              <a:buFont typeface="Wingdings" pitchFamily="2" charset="2"/>
              <a:buChar char="§"/>
            </a:pPr>
            <a:r>
              <a:rPr lang="en-US" altLang="ar-JO" sz="2000" dirty="0">
                <a:ea typeface="ＭＳ Ｐゴシック" panose="020B0600070205080204" pitchFamily="34" charset="-128"/>
              </a:rPr>
              <a:t>Items account for a small portion of the cost of finished products</a:t>
            </a:r>
          </a:p>
          <a:p>
            <a:pPr algn="r" rtl="1">
              <a:spcBef>
                <a:spcPts val="600"/>
              </a:spcBef>
              <a:buFont typeface="Wingdings" pitchFamily="2" charset="2"/>
              <a:buChar char="§"/>
            </a:pPr>
            <a:r>
              <a:rPr lang="ar-EG" altLang="ar-JO" sz="2000" dirty="0">
                <a:ea typeface="ＭＳ Ｐゴシック" panose="020B0600070205080204" pitchFamily="34" charset="-128"/>
              </a:rPr>
              <a:t>كلما زادت الرافعة المالية للموردين ، قلت جاذبية الصناعة.</a:t>
            </a:r>
          </a:p>
          <a:p>
            <a:pPr algn="r" rtl="1">
              <a:spcBef>
                <a:spcPts val="600"/>
              </a:spcBef>
              <a:buFont typeface="Wingdings" pitchFamily="2" charset="2"/>
              <a:buChar char="§"/>
            </a:pPr>
            <a:r>
              <a:rPr lang="ar-EG" altLang="ar-JO" sz="2000" dirty="0">
                <a:ea typeface="ＭＳ Ｐゴシック" panose="020B0600070205080204" pitchFamily="34" charset="-128"/>
              </a:rPr>
              <a:t>تكون الصناعة أكثر جاذبية عندما:</a:t>
            </a:r>
          </a:p>
          <a:p>
            <a:pPr lvl="1" algn="r" rtl="1">
              <a:spcBef>
                <a:spcPts val="600"/>
              </a:spcBef>
              <a:buFont typeface="Wingdings" pitchFamily="2" charset="2"/>
              <a:buChar char="§"/>
            </a:pPr>
            <a:r>
              <a:rPr lang="ar-EG" altLang="ar-JO" sz="2000" dirty="0">
                <a:ea typeface="ＭＳ Ｐゴシック" panose="020B0600070205080204" pitchFamily="34" charset="-128"/>
              </a:rPr>
              <a:t>يبيع العديد من الموردين منتجا سلعيا</a:t>
            </a:r>
          </a:p>
          <a:p>
            <a:pPr lvl="1" algn="r" rtl="1">
              <a:spcBef>
                <a:spcPts val="600"/>
              </a:spcBef>
              <a:buFont typeface="Wingdings" pitchFamily="2" charset="2"/>
              <a:buChar char="§"/>
            </a:pPr>
            <a:r>
              <a:rPr lang="ar-EG" altLang="ar-JO" sz="2000" dirty="0">
                <a:ea typeface="ＭＳ Ｐゴシック" panose="020B0600070205080204" pitchFamily="34" charset="-128"/>
              </a:rPr>
              <a:t>البدائل متوفرة</a:t>
            </a:r>
          </a:p>
          <a:p>
            <a:pPr lvl="1" algn="r" rtl="1">
              <a:spcBef>
                <a:spcPts val="600"/>
              </a:spcBef>
              <a:buFont typeface="Wingdings" pitchFamily="2" charset="2"/>
              <a:buChar char="§"/>
            </a:pPr>
            <a:r>
              <a:rPr lang="ar-EG" altLang="ar-JO" sz="2000" dirty="0">
                <a:ea typeface="ＭＳ Ｐゴシック" panose="020B0600070205080204" pitchFamily="34" charset="-128"/>
              </a:rPr>
              <a:t>تكاليف التبديل منخفضة</a:t>
            </a:r>
          </a:p>
          <a:p>
            <a:pPr lvl="1" algn="r" rtl="1">
              <a:spcBef>
                <a:spcPts val="600"/>
              </a:spcBef>
              <a:buFont typeface="Wingdings" pitchFamily="2" charset="2"/>
              <a:buChar char="§"/>
            </a:pPr>
            <a:r>
              <a:rPr lang="ar-EG" altLang="ar-JO" sz="2000" dirty="0">
                <a:ea typeface="ＭＳ Ｐゴシック" panose="020B0600070205080204" pitchFamily="34" charset="-128"/>
              </a:rPr>
              <a:t>تمثل العناصر جزءا صغيرا من تكلفة المنتجات النهائية</a:t>
            </a:r>
          </a:p>
        </p:txBody>
      </p:sp>
      <p:pic>
        <p:nvPicPr>
          <p:cNvPr id="12" name="Picture 11" descr="Cardboard boxes on conveyor belt">
            <a:extLst>
              <a:ext uri="{FF2B5EF4-FFF2-40B4-BE49-F238E27FC236}">
                <a16:creationId xmlns:a16="http://schemas.microsoft.com/office/drawing/2014/main" id="{A95B593C-2548-9F08-13EF-50A8FD2192F3}"/>
              </a:ext>
            </a:extLst>
          </p:cNvPr>
          <p:cNvPicPr>
            <a:picLocks noChangeAspect="1"/>
          </p:cNvPicPr>
          <p:nvPr/>
        </p:nvPicPr>
        <p:blipFill rotWithShape="1">
          <a:blip r:embed="rId3"/>
          <a:srcRect l="25374" r="15226" b="-2"/>
          <a:stretch/>
        </p:blipFill>
        <p:spPr>
          <a:xfrm>
            <a:off x="6387152" y="1665029"/>
            <a:ext cx="5470479" cy="4872251"/>
          </a:xfrm>
          <a:prstGeom prst="rect">
            <a:avLst/>
          </a:prstGeom>
        </p:spPr>
      </p:pic>
    </p:spTree>
    <p:extLst>
      <p:ext uri="{BB962C8B-B14F-4D97-AF65-F5344CB8AC3E}">
        <p14:creationId xmlns:p14="http://schemas.microsoft.com/office/powerpoint/2010/main" val="2995864618"/>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Five Forces Model</a:t>
              </a:r>
            </a:p>
            <a:p>
              <a:r>
                <a:rPr lang="ar-EG" sz="2800" b="1" dirty="0">
                  <a:solidFill>
                    <a:srgbClr val="00B0F0"/>
                  </a:solidFill>
                  <a:latin typeface="Alexandria" charset="0"/>
                  <a:cs typeface="Alexandria" charset="0"/>
                </a:rPr>
                <a:t>نموذج القوى الخمس</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3" name="Group 2"/>
          <p:cNvGrpSpPr/>
          <p:nvPr/>
        </p:nvGrpSpPr>
        <p:grpSpPr>
          <a:xfrm>
            <a:off x="659247" y="1716790"/>
            <a:ext cx="11015415" cy="5008200"/>
            <a:chOff x="659247" y="1716790"/>
            <a:chExt cx="11015415" cy="5008200"/>
          </a:xfrm>
        </p:grpSpPr>
        <p:pic>
          <p:nvPicPr>
            <p:cNvPr id="17" name="Picture 16" descr="A diagram of a company&#10;&#10;Description automatically generated">
              <a:extLst>
                <a:ext uri="{FF2B5EF4-FFF2-40B4-BE49-F238E27FC236}">
                  <a16:creationId xmlns:a16="http://schemas.microsoft.com/office/drawing/2014/main" id="{B008720B-475D-5C61-1AF9-C4D473046C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247" y="1716790"/>
              <a:ext cx="11015415" cy="5008200"/>
            </a:xfrm>
            <a:prstGeom prst="rect">
              <a:avLst/>
            </a:prstGeom>
          </p:spPr>
        </p:pic>
        <p:sp>
          <p:nvSpPr>
            <p:cNvPr id="19" name="TextBox 18">
              <a:extLst>
                <a:ext uri="{FF2B5EF4-FFF2-40B4-BE49-F238E27FC236}">
                  <a16:creationId xmlns:a16="http://schemas.microsoft.com/office/drawing/2014/main" id="{0E9F66ED-8E3A-E5A8-5A74-31FA8837EE1A}"/>
                </a:ext>
              </a:extLst>
            </p:cNvPr>
            <p:cNvSpPr txBox="1"/>
            <p:nvPr/>
          </p:nvSpPr>
          <p:spPr>
            <a:xfrm>
              <a:off x="4963765" y="6201555"/>
              <a:ext cx="2173634" cy="369332"/>
            </a:xfrm>
            <a:prstGeom prst="rect">
              <a:avLst/>
            </a:prstGeom>
            <a:noFill/>
          </p:spPr>
          <p:txBody>
            <a:bodyPr wrap="square" rtlCol="0">
              <a:spAutoFit/>
            </a:bodyPr>
            <a:lstStyle/>
            <a:p>
              <a:pPr algn="ctr"/>
              <a:r>
                <a:rPr lang="ar-EG" b="1" dirty="0"/>
                <a:t>البدائل</a:t>
              </a:r>
              <a:endParaRPr lang="en-US" b="1" dirty="0"/>
            </a:p>
          </p:txBody>
        </p:sp>
        <p:sp>
          <p:nvSpPr>
            <p:cNvPr id="27" name="TextBox 26">
              <a:extLst>
                <a:ext uri="{FF2B5EF4-FFF2-40B4-BE49-F238E27FC236}">
                  <a16:creationId xmlns:a16="http://schemas.microsoft.com/office/drawing/2014/main" id="{B20E9326-D2D9-CC6B-CD47-8BE94E9A835F}"/>
                </a:ext>
              </a:extLst>
            </p:cNvPr>
            <p:cNvSpPr txBox="1"/>
            <p:nvPr/>
          </p:nvSpPr>
          <p:spPr>
            <a:xfrm>
              <a:off x="2564212" y="3749061"/>
              <a:ext cx="997669" cy="369332"/>
            </a:xfrm>
            <a:prstGeom prst="rect">
              <a:avLst/>
            </a:prstGeom>
            <a:noFill/>
          </p:spPr>
          <p:txBody>
            <a:bodyPr wrap="square" rtlCol="0">
              <a:spAutoFit/>
            </a:bodyPr>
            <a:lstStyle/>
            <a:p>
              <a:pPr algn="ctr"/>
              <a:r>
                <a:rPr lang="ar-EG" b="1" dirty="0"/>
                <a:t>الموردون</a:t>
              </a:r>
              <a:endParaRPr lang="en-US" b="1" dirty="0"/>
            </a:p>
          </p:txBody>
        </p:sp>
        <p:sp>
          <p:nvSpPr>
            <p:cNvPr id="28" name="TextBox 27">
              <a:extLst>
                <a:ext uri="{FF2B5EF4-FFF2-40B4-BE49-F238E27FC236}">
                  <a16:creationId xmlns:a16="http://schemas.microsoft.com/office/drawing/2014/main" id="{F7E2453E-2301-29BA-B12B-14B928EDDC5E}"/>
                </a:ext>
              </a:extLst>
            </p:cNvPr>
            <p:cNvSpPr txBox="1"/>
            <p:nvPr/>
          </p:nvSpPr>
          <p:spPr>
            <a:xfrm>
              <a:off x="5121635" y="2021713"/>
              <a:ext cx="2015764" cy="338554"/>
            </a:xfrm>
            <a:prstGeom prst="rect">
              <a:avLst/>
            </a:prstGeom>
            <a:noFill/>
          </p:spPr>
          <p:txBody>
            <a:bodyPr wrap="square" rtlCol="0">
              <a:spAutoFit/>
            </a:bodyPr>
            <a:lstStyle/>
            <a:p>
              <a:pPr algn="ctr"/>
              <a:r>
                <a:rPr lang="ar-EG" sz="1600" b="1" dirty="0"/>
                <a:t>الوافدون المحتملون</a:t>
              </a:r>
              <a:endParaRPr lang="en-US" sz="1600" b="1" dirty="0"/>
            </a:p>
          </p:txBody>
        </p:sp>
        <p:sp>
          <p:nvSpPr>
            <p:cNvPr id="29" name="TextBox 28">
              <a:extLst>
                <a:ext uri="{FF2B5EF4-FFF2-40B4-BE49-F238E27FC236}">
                  <a16:creationId xmlns:a16="http://schemas.microsoft.com/office/drawing/2014/main" id="{0EB61564-798C-F817-5653-A17480F7FCC4}"/>
                </a:ext>
              </a:extLst>
            </p:cNvPr>
            <p:cNvSpPr txBox="1"/>
            <p:nvPr/>
          </p:nvSpPr>
          <p:spPr>
            <a:xfrm>
              <a:off x="3789943" y="3648302"/>
              <a:ext cx="1412009" cy="523220"/>
            </a:xfrm>
            <a:prstGeom prst="rect">
              <a:avLst/>
            </a:prstGeom>
            <a:noFill/>
          </p:spPr>
          <p:txBody>
            <a:bodyPr wrap="square" rtlCol="0">
              <a:spAutoFit/>
            </a:bodyPr>
            <a:lstStyle/>
            <a:p>
              <a:pPr algn="ctr"/>
              <a:r>
                <a:rPr lang="ar-EG" sz="1400" b="1" dirty="0"/>
                <a:t>القدرة التفاوضية للموردون</a:t>
              </a:r>
              <a:endParaRPr lang="en-US" sz="1400" b="1" dirty="0"/>
            </a:p>
          </p:txBody>
        </p:sp>
        <p:sp>
          <p:nvSpPr>
            <p:cNvPr id="30" name="TextBox 29">
              <a:extLst>
                <a:ext uri="{FF2B5EF4-FFF2-40B4-BE49-F238E27FC236}">
                  <a16:creationId xmlns:a16="http://schemas.microsoft.com/office/drawing/2014/main" id="{87CCBF9E-FFCF-4B9A-EC7F-EFAB9146FACC}"/>
                </a:ext>
              </a:extLst>
            </p:cNvPr>
            <p:cNvSpPr txBox="1"/>
            <p:nvPr/>
          </p:nvSpPr>
          <p:spPr>
            <a:xfrm>
              <a:off x="6678531" y="2947778"/>
              <a:ext cx="1412009" cy="307777"/>
            </a:xfrm>
            <a:prstGeom prst="rect">
              <a:avLst/>
            </a:prstGeom>
            <a:noFill/>
          </p:spPr>
          <p:txBody>
            <a:bodyPr wrap="square" rtlCol="0">
              <a:spAutoFit/>
            </a:bodyPr>
            <a:lstStyle/>
            <a:p>
              <a:pPr algn="ctr"/>
              <a:r>
                <a:rPr lang="ar-EG" sz="1400" b="1" dirty="0"/>
                <a:t>خطر الوافدون الجدد</a:t>
              </a:r>
              <a:endParaRPr lang="en-US" sz="1400" b="1" dirty="0"/>
            </a:p>
          </p:txBody>
        </p:sp>
        <p:sp>
          <p:nvSpPr>
            <p:cNvPr id="31" name="TextBox 30">
              <a:extLst>
                <a:ext uri="{FF2B5EF4-FFF2-40B4-BE49-F238E27FC236}">
                  <a16:creationId xmlns:a16="http://schemas.microsoft.com/office/drawing/2014/main" id="{0666CA86-A503-3FE3-4082-19EEC6FAF3AD}"/>
                </a:ext>
              </a:extLst>
            </p:cNvPr>
            <p:cNvSpPr txBox="1"/>
            <p:nvPr/>
          </p:nvSpPr>
          <p:spPr>
            <a:xfrm>
              <a:off x="6678531" y="5398899"/>
              <a:ext cx="2165220" cy="307777"/>
            </a:xfrm>
            <a:prstGeom prst="rect">
              <a:avLst/>
            </a:prstGeom>
            <a:noFill/>
          </p:spPr>
          <p:txBody>
            <a:bodyPr wrap="square" rtlCol="0">
              <a:spAutoFit/>
            </a:bodyPr>
            <a:lstStyle/>
            <a:p>
              <a:pPr algn="ctr"/>
              <a:r>
                <a:rPr lang="ar-EG" sz="1400" b="1" dirty="0"/>
                <a:t>خطر المنتجات أو الخدمات البديلة</a:t>
              </a:r>
              <a:endParaRPr lang="en-US" sz="1400" b="1" dirty="0"/>
            </a:p>
          </p:txBody>
        </p:sp>
        <p:sp>
          <p:nvSpPr>
            <p:cNvPr id="32" name="TextBox 31">
              <a:extLst>
                <a:ext uri="{FF2B5EF4-FFF2-40B4-BE49-F238E27FC236}">
                  <a16:creationId xmlns:a16="http://schemas.microsoft.com/office/drawing/2014/main" id="{6D9E1138-A29B-92FB-DAB8-7085530DAFC7}"/>
                </a:ext>
              </a:extLst>
            </p:cNvPr>
            <p:cNvSpPr txBox="1"/>
            <p:nvPr/>
          </p:nvSpPr>
          <p:spPr>
            <a:xfrm>
              <a:off x="5226679" y="3520995"/>
              <a:ext cx="1412009" cy="307777"/>
            </a:xfrm>
            <a:prstGeom prst="rect">
              <a:avLst/>
            </a:prstGeom>
            <a:noFill/>
          </p:spPr>
          <p:txBody>
            <a:bodyPr wrap="square" rtlCol="0">
              <a:spAutoFit/>
            </a:bodyPr>
            <a:lstStyle/>
            <a:p>
              <a:pPr algn="ctr"/>
              <a:r>
                <a:rPr lang="ar-EG" sz="1400" b="1" dirty="0"/>
                <a:t>منافسون الصناعة</a:t>
              </a:r>
              <a:endParaRPr lang="en-US" sz="1400" b="1" dirty="0"/>
            </a:p>
          </p:txBody>
        </p:sp>
        <p:sp>
          <p:nvSpPr>
            <p:cNvPr id="33" name="TextBox 32">
              <a:extLst>
                <a:ext uri="{FF2B5EF4-FFF2-40B4-BE49-F238E27FC236}">
                  <a16:creationId xmlns:a16="http://schemas.microsoft.com/office/drawing/2014/main" id="{2D4FA7D6-15BB-9C80-501C-4E408B17FBB6}"/>
                </a:ext>
              </a:extLst>
            </p:cNvPr>
            <p:cNvSpPr txBox="1"/>
            <p:nvPr/>
          </p:nvSpPr>
          <p:spPr>
            <a:xfrm>
              <a:off x="8577828" y="4381744"/>
              <a:ext cx="997669" cy="369332"/>
            </a:xfrm>
            <a:prstGeom prst="rect">
              <a:avLst/>
            </a:prstGeom>
            <a:noFill/>
          </p:spPr>
          <p:txBody>
            <a:bodyPr wrap="square" rtlCol="0">
              <a:spAutoFit/>
            </a:bodyPr>
            <a:lstStyle/>
            <a:p>
              <a:pPr algn="ctr"/>
              <a:r>
                <a:rPr lang="ar-EG" b="1" dirty="0"/>
                <a:t>المشترون</a:t>
              </a:r>
              <a:endParaRPr lang="en-US" b="1" dirty="0"/>
            </a:p>
          </p:txBody>
        </p:sp>
        <p:sp>
          <p:nvSpPr>
            <p:cNvPr id="34" name="TextBox 33">
              <a:extLst>
                <a:ext uri="{FF2B5EF4-FFF2-40B4-BE49-F238E27FC236}">
                  <a16:creationId xmlns:a16="http://schemas.microsoft.com/office/drawing/2014/main" id="{14E10554-E940-E8AB-8516-44EAA1B87FE6}"/>
                </a:ext>
              </a:extLst>
            </p:cNvPr>
            <p:cNvSpPr txBox="1"/>
            <p:nvPr/>
          </p:nvSpPr>
          <p:spPr>
            <a:xfrm>
              <a:off x="6959600" y="4457580"/>
              <a:ext cx="1412009" cy="523220"/>
            </a:xfrm>
            <a:prstGeom prst="rect">
              <a:avLst/>
            </a:prstGeom>
            <a:noFill/>
          </p:spPr>
          <p:txBody>
            <a:bodyPr wrap="square" rtlCol="0">
              <a:spAutoFit/>
            </a:bodyPr>
            <a:lstStyle/>
            <a:p>
              <a:pPr algn="ctr"/>
              <a:r>
                <a:rPr lang="ar-EG" sz="1400" b="1" dirty="0"/>
                <a:t>القدرة التفاوضية للمشترين</a:t>
              </a:r>
              <a:endParaRPr lang="en-US" sz="1400" b="1" dirty="0"/>
            </a:p>
          </p:txBody>
        </p:sp>
        <p:sp>
          <p:nvSpPr>
            <p:cNvPr id="35" name="TextBox 34">
              <a:extLst>
                <a:ext uri="{FF2B5EF4-FFF2-40B4-BE49-F238E27FC236}">
                  <a16:creationId xmlns:a16="http://schemas.microsoft.com/office/drawing/2014/main" id="{A172C002-D752-75CE-EBE6-1FCA96AFB27E}"/>
                </a:ext>
              </a:extLst>
            </p:cNvPr>
            <p:cNvSpPr txBox="1"/>
            <p:nvPr/>
          </p:nvSpPr>
          <p:spPr>
            <a:xfrm>
              <a:off x="5226679" y="4751076"/>
              <a:ext cx="1732921" cy="584775"/>
            </a:xfrm>
            <a:prstGeom prst="rect">
              <a:avLst/>
            </a:prstGeom>
            <a:noFill/>
          </p:spPr>
          <p:txBody>
            <a:bodyPr wrap="square" rtlCol="0">
              <a:spAutoFit/>
            </a:bodyPr>
            <a:lstStyle/>
            <a:p>
              <a:pPr algn="ctr"/>
              <a:r>
                <a:rPr lang="ar-EG" sz="1600" b="1" dirty="0"/>
                <a:t>التنافسية بين </a:t>
              </a:r>
            </a:p>
            <a:p>
              <a:pPr algn="ctr"/>
              <a:r>
                <a:rPr lang="ar-EG" sz="1600" b="1" dirty="0"/>
                <a:t>الشركات الحالية</a:t>
              </a:r>
              <a:endParaRPr lang="en-US" sz="1600" b="1" dirty="0"/>
            </a:p>
          </p:txBody>
        </p:sp>
      </p:grpSp>
    </p:spTree>
    <p:extLst>
      <p:ext uri="{BB962C8B-B14F-4D97-AF65-F5344CB8AC3E}">
        <p14:creationId xmlns:p14="http://schemas.microsoft.com/office/powerpoint/2010/main" val="4003929321"/>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Bargaining Power of Buyers</a:t>
              </a:r>
            </a:p>
            <a:p>
              <a:r>
                <a:rPr lang="ar-EG" sz="2800" b="1" dirty="0">
                  <a:solidFill>
                    <a:srgbClr val="00B0F0"/>
                  </a:solidFill>
                  <a:latin typeface="Alexandria" charset="0"/>
                  <a:cs typeface="Alexandria" charset="0"/>
                </a:rPr>
                <a:t>القدرة التفاوضية للمشترين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1" name="Rectangle 3">
            <a:extLst>
              <a:ext uri="{FF2B5EF4-FFF2-40B4-BE49-F238E27FC236}">
                <a16:creationId xmlns:a16="http://schemas.microsoft.com/office/drawing/2014/main" id="{3FF8BD08-AA82-7C61-D74C-600A80D8EFF8}"/>
              </a:ext>
            </a:extLst>
          </p:cNvPr>
          <p:cNvSpPr txBox="1">
            <a:spLocks noChangeArrowheads="1"/>
          </p:cNvSpPr>
          <p:nvPr/>
        </p:nvSpPr>
        <p:spPr>
          <a:xfrm>
            <a:off x="271872" y="1555845"/>
            <a:ext cx="8107853" cy="5081798"/>
          </a:xfrm>
          <a:prstGeom prst="rect">
            <a:avLst/>
          </a:prstGeom>
        </p:spPr>
        <p:txBody>
          <a:bodyPr vert="horz" lIns="88900" tIns="46038" rIns="88900" bIns="46038"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buFont typeface="Wingdings" pitchFamily="2" charset="2"/>
              <a:buChar char="§"/>
            </a:pPr>
            <a:r>
              <a:rPr lang="en-US" altLang="ar-JO" sz="1800" dirty="0">
                <a:ea typeface="ＭＳ Ｐゴシック" panose="020B0600070205080204" pitchFamily="34" charset="-128"/>
              </a:rPr>
              <a:t>Buyers’ influence is high when number of customers is small and cost of switching to a competitor’s product is low. </a:t>
            </a:r>
          </a:p>
          <a:p>
            <a:pPr>
              <a:spcBef>
                <a:spcPts val="600"/>
              </a:spcBef>
              <a:buFont typeface="Wingdings" pitchFamily="2" charset="2"/>
              <a:buChar char="§"/>
            </a:pPr>
            <a:r>
              <a:rPr lang="en-US" altLang="ar-JO" sz="1800" dirty="0">
                <a:ea typeface="ＭＳ Ｐゴシック" panose="020B0600070205080204" pitchFamily="34" charset="-128"/>
              </a:rPr>
              <a:t>Industry is more attractive when:</a:t>
            </a:r>
          </a:p>
          <a:p>
            <a:pPr lvl="1">
              <a:spcBef>
                <a:spcPts val="600"/>
              </a:spcBef>
              <a:buFont typeface="Wingdings" pitchFamily="2" charset="2"/>
              <a:buChar char="§"/>
            </a:pPr>
            <a:r>
              <a:rPr lang="en-US" altLang="ar-JO" sz="1800" dirty="0">
                <a:ea typeface="ＭＳ Ｐゴシック" panose="020B0600070205080204" pitchFamily="34" charset="-128"/>
              </a:rPr>
              <a:t>Customers’ switching costs are high</a:t>
            </a:r>
          </a:p>
          <a:p>
            <a:pPr lvl="1">
              <a:spcBef>
                <a:spcPts val="600"/>
              </a:spcBef>
              <a:buFont typeface="Wingdings" pitchFamily="2" charset="2"/>
              <a:buChar char="§"/>
            </a:pPr>
            <a:r>
              <a:rPr lang="en-US" altLang="ar-JO" sz="1800" dirty="0">
                <a:ea typeface="ＭＳ Ｐゴシック" panose="020B0600070205080204" pitchFamily="34" charset="-128"/>
              </a:rPr>
              <a:t>Number of buyers is large</a:t>
            </a:r>
          </a:p>
          <a:p>
            <a:pPr lvl="1">
              <a:spcBef>
                <a:spcPts val="600"/>
              </a:spcBef>
              <a:buFont typeface="Wingdings" pitchFamily="2" charset="2"/>
              <a:buChar char="§"/>
            </a:pPr>
            <a:r>
              <a:rPr lang="en-US" altLang="ar-JO" sz="1800" dirty="0">
                <a:ea typeface="ＭＳ Ｐゴシック" panose="020B0600070205080204" pitchFamily="34" charset="-128"/>
              </a:rPr>
              <a:t>Customers want differentiated products</a:t>
            </a:r>
          </a:p>
          <a:p>
            <a:pPr lvl="1">
              <a:spcBef>
                <a:spcPts val="600"/>
              </a:spcBef>
              <a:buFont typeface="Wingdings" pitchFamily="2" charset="2"/>
              <a:buChar char="§"/>
            </a:pPr>
            <a:r>
              <a:rPr lang="en-US" altLang="ar-JO" sz="1800" dirty="0">
                <a:ea typeface="ＭＳ Ｐゴシック" panose="020B0600070205080204" pitchFamily="34" charset="-128"/>
              </a:rPr>
              <a:t>Customers find it difficult to collect information for comparing suppliers</a:t>
            </a:r>
          </a:p>
          <a:p>
            <a:pPr lvl="1">
              <a:spcBef>
                <a:spcPts val="600"/>
              </a:spcBef>
              <a:buFont typeface="Wingdings" pitchFamily="2" charset="2"/>
              <a:buChar char="§"/>
            </a:pPr>
            <a:r>
              <a:rPr lang="en-US" altLang="ar-JO" sz="1800" dirty="0">
                <a:ea typeface="ＭＳ Ｐゴシック" panose="020B0600070205080204" pitchFamily="34" charset="-128"/>
              </a:rPr>
              <a:t>Items account for a small portion of customers’ finished products </a:t>
            </a:r>
          </a:p>
          <a:p>
            <a:pPr algn="r" rtl="1">
              <a:spcBef>
                <a:spcPts val="600"/>
              </a:spcBef>
              <a:buFont typeface="Wingdings" pitchFamily="2" charset="2"/>
              <a:buChar char="§"/>
            </a:pPr>
            <a:r>
              <a:rPr lang="ar-EG" altLang="ar-JO" sz="1800" dirty="0">
                <a:ea typeface="ＭＳ Ｐゴシック" panose="020B0600070205080204" pitchFamily="34" charset="-128"/>
              </a:rPr>
              <a:t>يكون تأثير المشترين مرتفعا عندما يكون عدد العملاء صغيرا وتكون تكلفة التحول إلى منتج منافس منخفضة. </a:t>
            </a:r>
          </a:p>
          <a:p>
            <a:pPr algn="r" rtl="1">
              <a:spcBef>
                <a:spcPts val="600"/>
              </a:spcBef>
              <a:buFont typeface="Wingdings" pitchFamily="2" charset="2"/>
              <a:buChar char="§"/>
            </a:pPr>
            <a:r>
              <a:rPr lang="ar-EG" altLang="ar-JO" sz="1800" dirty="0">
                <a:ea typeface="ＭＳ Ｐゴシック" panose="020B0600070205080204" pitchFamily="34" charset="-128"/>
              </a:rPr>
              <a:t>تكون الصناعة أكثر جاذبية عندما:</a:t>
            </a:r>
          </a:p>
          <a:p>
            <a:pPr lvl="1" algn="r" rtl="1">
              <a:spcBef>
                <a:spcPts val="600"/>
              </a:spcBef>
              <a:buFont typeface="Wingdings" pitchFamily="2" charset="2"/>
              <a:buChar char="§"/>
            </a:pPr>
            <a:r>
              <a:rPr lang="ar-EG" altLang="ar-JO" sz="1800" dirty="0">
                <a:ea typeface="ＭＳ Ｐゴシック" panose="020B0600070205080204" pitchFamily="34" charset="-128"/>
              </a:rPr>
              <a:t>تكاليف تبديل العملاء مرتفعة</a:t>
            </a:r>
          </a:p>
          <a:p>
            <a:pPr lvl="1" algn="r" rtl="1">
              <a:spcBef>
                <a:spcPts val="600"/>
              </a:spcBef>
              <a:buFont typeface="Wingdings" pitchFamily="2" charset="2"/>
              <a:buChar char="§"/>
            </a:pPr>
            <a:r>
              <a:rPr lang="ar-EG" altLang="ar-JO" sz="1800" dirty="0">
                <a:ea typeface="ＭＳ Ｐゴシック" panose="020B0600070205080204" pitchFamily="34" charset="-128"/>
              </a:rPr>
              <a:t>عدد المشترين كبير</a:t>
            </a:r>
          </a:p>
          <a:p>
            <a:pPr lvl="1" algn="r" rtl="1">
              <a:spcBef>
                <a:spcPts val="600"/>
              </a:spcBef>
              <a:buFont typeface="Wingdings" pitchFamily="2" charset="2"/>
              <a:buChar char="§"/>
            </a:pPr>
            <a:r>
              <a:rPr lang="ar-EG" altLang="ar-JO" sz="1800" dirty="0">
                <a:ea typeface="ＭＳ Ｐゴシック" panose="020B0600070205080204" pitchFamily="34" charset="-128"/>
              </a:rPr>
              <a:t>العملاء يريدون منتجات متباينة</a:t>
            </a:r>
          </a:p>
          <a:p>
            <a:pPr lvl="1" algn="r" rtl="1">
              <a:spcBef>
                <a:spcPts val="600"/>
              </a:spcBef>
              <a:buFont typeface="Wingdings" pitchFamily="2" charset="2"/>
              <a:buChar char="§"/>
            </a:pPr>
            <a:r>
              <a:rPr lang="ar-EG" altLang="ar-JO" sz="1800" dirty="0">
                <a:ea typeface="ＭＳ Ｐゴシック" panose="020B0600070205080204" pitchFamily="34" charset="-128"/>
              </a:rPr>
              <a:t>يجد العملاء صعوبة في جمع المعلومات لمقارنة الموردين</a:t>
            </a:r>
          </a:p>
          <a:p>
            <a:pPr lvl="1" algn="r" rtl="1">
              <a:spcBef>
                <a:spcPts val="600"/>
              </a:spcBef>
              <a:buFont typeface="Wingdings" pitchFamily="2" charset="2"/>
              <a:buChar char="§"/>
            </a:pPr>
            <a:r>
              <a:rPr lang="ar-EG" altLang="ar-JO" sz="1800" dirty="0">
                <a:ea typeface="ＭＳ Ｐゴシック" panose="020B0600070205080204" pitchFamily="34" charset="-128"/>
              </a:rPr>
              <a:t>تمثل العناصر جزءا صغيرا من المنتجات النهائية للعملاء</a:t>
            </a:r>
          </a:p>
        </p:txBody>
      </p:sp>
      <p:pic>
        <p:nvPicPr>
          <p:cNvPr id="13" name="Picture 12" descr="A hand holding a dollar bill&#10;&#10;Description automatically generated">
            <a:extLst>
              <a:ext uri="{FF2B5EF4-FFF2-40B4-BE49-F238E27FC236}">
                <a16:creationId xmlns:a16="http://schemas.microsoft.com/office/drawing/2014/main" id="{304902F7-41D5-F890-28C2-E9761B5116A0}"/>
              </a:ext>
            </a:extLst>
          </p:cNvPr>
          <p:cNvPicPr>
            <a:picLocks noChangeAspect="1"/>
          </p:cNvPicPr>
          <p:nvPr/>
        </p:nvPicPr>
        <p:blipFill rotWithShape="1">
          <a:blip r:embed="rId3">
            <a:extLst>
              <a:ext uri="{28A0092B-C50C-407E-A947-70E740481C1C}">
                <a14:useLocalDpi xmlns:a14="http://schemas.microsoft.com/office/drawing/2010/main" val="0"/>
              </a:ext>
            </a:extLst>
          </a:blip>
          <a:srcRect l="953" r="1711" b="3"/>
          <a:stretch/>
        </p:blipFill>
        <p:spPr>
          <a:xfrm>
            <a:off x="8447965" y="1555845"/>
            <a:ext cx="3452884" cy="5081798"/>
          </a:xfrm>
          <a:prstGeom prst="rect">
            <a:avLst/>
          </a:prstGeom>
        </p:spPr>
      </p:pic>
    </p:spTree>
    <p:extLst>
      <p:ext uri="{BB962C8B-B14F-4D97-AF65-F5344CB8AC3E}">
        <p14:creationId xmlns:p14="http://schemas.microsoft.com/office/powerpoint/2010/main" val="4082232604"/>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Five Forces Model</a:t>
              </a:r>
            </a:p>
            <a:p>
              <a:r>
                <a:rPr lang="ar-EG" sz="2800" b="1" dirty="0">
                  <a:solidFill>
                    <a:srgbClr val="00B0F0"/>
                  </a:solidFill>
                  <a:latin typeface="Alexandria" charset="0"/>
                  <a:cs typeface="Alexandria" charset="0"/>
                </a:rPr>
                <a:t>نموذج القوى الخمس</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3" name="Group 2"/>
          <p:cNvGrpSpPr/>
          <p:nvPr/>
        </p:nvGrpSpPr>
        <p:grpSpPr>
          <a:xfrm>
            <a:off x="659247" y="1716790"/>
            <a:ext cx="11015415" cy="5008200"/>
            <a:chOff x="659247" y="1716790"/>
            <a:chExt cx="11015415" cy="5008200"/>
          </a:xfrm>
        </p:grpSpPr>
        <p:pic>
          <p:nvPicPr>
            <p:cNvPr id="17" name="Picture 16" descr="A diagram of a company&#10;&#10;Description automatically generated">
              <a:extLst>
                <a:ext uri="{FF2B5EF4-FFF2-40B4-BE49-F238E27FC236}">
                  <a16:creationId xmlns:a16="http://schemas.microsoft.com/office/drawing/2014/main" id="{B008720B-475D-5C61-1AF9-C4D473046C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247" y="1716790"/>
              <a:ext cx="11015415" cy="5008200"/>
            </a:xfrm>
            <a:prstGeom prst="rect">
              <a:avLst/>
            </a:prstGeom>
          </p:spPr>
        </p:pic>
        <p:sp>
          <p:nvSpPr>
            <p:cNvPr id="19" name="TextBox 18">
              <a:extLst>
                <a:ext uri="{FF2B5EF4-FFF2-40B4-BE49-F238E27FC236}">
                  <a16:creationId xmlns:a16="http://schemas.microsoft.com/office/drawing/2014/main" id="{0E9F66ED-8E3A-E5A8-5A74-31FA8837EE1A}"/>
                </a:ext>
              </a:extLst>
            </p:cNvPr>
            <p:cNvSpPr txBox="1"/>
            <p:nvPr/>
          </p:nvSpPr>
          <p:spPr>
            <a:xfrm>
              <a:off x="4963765" y="6201555"/>
              <a:ext cx="2173634" cy="369332"/>
            </a:xfrm>
            <a:prstGeom prst="rect">
              <a:avLst/>
            </a:prstGeom>
            <a:noFill/>
          </p:spPr>
          <p:txBody>
            <a:bodyPr wrap="square" rtlCol="0">
              <a:spAutoFit/>
            </a:bodyPr>
            <a:lstStyle/>
            <a:p>
              <a:pPr algn="ctr"/>
              <a:r>
                <a:rPr lang="ar-EG" b="1" dirty="0"/>
                <a:t>البدائل</a:t>
              </a:r>
              <a:endParaRPr lang="en-US" b="1" dirty="0"/>
            </a:p>
          </p:txBody>
        </p:sp>
        <p:sp>
          <p:nvSpPr>
            <p:cNvPr id="27" name="TextBox 26">
              <a:extLst>
                <a:ext uri="{FF2B5EF4-FFF2-40B4-BE49-F238E27FC236}">
                  <a16:creationId xmlns:a16="http://schemas.microsoft.com/office/drawing/2014/main" id="{B20E9326-D2D9-CC6B-CD47-8BE94E9A835F}"/>
                </a:ext>
              </a:extLst>
            </p:cNvPr>
            <p:cNvSpPr txBox="1"/>
            <p:nvPr/>
          </p:nvSpPr>
          <p:spPr>
            <a:xfrm>
              <a:off x="2564212" y="3749061"/>
              <a:ext cx="997669" cy="369332"/>
            </a:xfrm>
            <a:prstGeom prst="rect">
              <a:avLst/>
            </a:prstGeom>
            <a:noFill/>
          </p:spPr>
          <p:txBody>
            <a:bodyPr wrap="square" rtlCol="0">
              <a:spAutoFit/>
            </a:bodyPr>
            <a:lstStyle/>
            <a:p>
              <a:pPr algn="ctr"/>
              <a:r>
                <a:rPr lang="ar-EG" b="1" dirty="0"/>
                <a:t>الموردون</a:t>
              </a:r>
              <a:endParaRPr lang="en-US" b="1" dirty="0"/>
            </a:p>
          </p:txBody>
        </p:sp>
        <p:sp>
          <p:nvSpPr>
            <p:cNvPr id="28" name="TextBox 27">
              <a:extLst>
                <a:ext uri="{FF2B5EF4-FFF2-40B4-BE49-F238E27FC236}">
                  <a16:creationId xmlns:a16="http://schemas.microsoft.com/office/drawing/2014/main" id="{F7E2453E-2301-29BA-B12B-14B928EDDC5E}"/>
                </a:ext>
              </a:extLst>
            </p:cNvPr>
            <p:cNvSpPr txBox="1"/>
            <p:nvPr/>
          </p:nvSpPr>
          <p:spPr>
            <a:xfrm>
              <a:off x="5121635" y="2021713"/>
              <a:ext cx="2015764" cy="338554"/>
            </a:xfrm>
            <a:prstGeom prst="rect">
              <a:avLst/>
            </a:prstGeom>
            <a:noFill/>
          </p:spPr>
          <p:txBody>
            <a:bodyPr wrap="square" rtlCol="0">
              <a:spAutoFit/>
            </a:bodyPr>
            <a:lstStyle/>
            <a:p>
              <a:pPr algn="ctr"/>
              <a:r>
                <a:rPr lang="ar-EG" sz="1600" b="1" dirty="0"/>
                <a:t>الوافدون المحتملون</a:t>
              </a:r>
              <a:endParaRPr lang="en-US" sz="1600" b="1" dirty="0"/>
            </a:p>
          </p:txBody>
        </p:sp>
        <p:sp>
          <p:nvSpPr>
            <p:cNvPr id="29" name="TextBox 28">
              <a:extLst>
                <a:ext uri="{FF2B5EF4-FFF2-40B4-BE49-F238E27FC236}">
                  <a16:creationId xmlns:a16="http://schemas.microsoft.com/office/drawing/2014/main" id="{0EB61564-798C-F817-5653-A17480F7FCC4}"/>
                </a:ext>
              </a:extLst>
            </p:cNvPr>
            <p:cNvSpPr txBox="1"/>
            <p:nvPr/>
          </p:nvSpPr>
          <p:spPr>
            <a:xfrm>
              <a:off x="3789943" y="3648302"/>
              <a:ext cx="1412009" cy="523220"/>
            </a:xfrm>
            <a:prstGeom prst="rect">
              <a:avLst/>
            </a:prstGeom>
            <a:noFill/>
          </p:spPr>
          <p:txBody>
            <a:bodyPr wrap="square" rtlCol="0">
              <a:spAutoFit/>
            </a:bodyPr>
            <a:lstStyle/>
            <a:p>
              <a:pPr algn="ctr"/>
              <a:r>
                <a:rPr lang="ar-EG" sz="1400" b="1" dirty="0"/>
                <a:t>القدرة التفاوضية للموردون</a:t>
              </a:r>
              <a:endParaRPr lang="en-US" sz="1400" b="1" dirty="0"/>
            </a:p>
          </p:txBody>
        </p:sp>
        <p:sp>
          <p:nvSpPr>
            <p:cNvPr id="30" name="TextBox 29">
              <a:extLst>
                <a:ext uri="{FF2B5EF4-FFF2-40B4-BE49-F238E27FC236}">
                  <a16:creationId xmlns:a16="http://schemas.microsoft.com/office/drawing/2014/main" id="{87CCBF9E-FFCF-4B9A-EC7F-EFAB9146FACC}"/>
                </a:ext>
              </a:extLst>
            </p:cNvPr>
            <p:cNvSpPr txBox="1"/>
            <p:nvPr/>
          </p:nvSpPr>
          <p:spPr>
            <a:xfrm>
              <a:off x="6678531" y="2947778"/>
              <a:ext cx="1412009" cy="307777"/>
            </a:xfrm>
            <a:prstGeom prst="rect">
              <a:avLst/>
            </a:prstGeom>
            <a:noFill/>
          </p:spPr>
          <p:txBody>
            <a:bodyPr wrap="square" rtlCol="0">
              <a:spAutoFit/>
            </a:bodyPr>
            <a:lstStyle/>
            <a:p>
              <a:pPr algn="ctr"/>
              <a:r>
                <a:rPr lang="ar-EG" sz="1400" b="1" dirty="0"/>
                <a:t>خطر الوافدون الجدد</a:t>
              </a:r>
              <a:endParaRPr lang="en-US" sz="1400" b="1" dirty="0"/>
            </a:p>
          </p:txBody>
        </p:sp>
        <p:sp>
          <p:nvSpPr>
            <p:cNvPr id="31" name="TextBox 30">
              <a:extLst>
                <a:ext uri="{FF2B5EF4-FFF2-40B4-BE49-F238E27FC236}">
                  <a16:creationId xmlns:a16="http://schemas.microsoft.com/office/drawing/2014/main" id="{0666CA86-A503-3FE3-4082-19EEC6FAF3AD}"/>
                </a:ext>
              </a:extLst>
            </p:cNvPr>
            <p:cNvSpPr txBox="1"/>
            <p:nvPr/>
          </p:nvSpPr>
          <p:spPr>
            <a:xfrm>
              <a:off x="6678531" y="5398899"/>
              <a:ext cx="2165220" cy="307777"/>
            </a:xfrm>
            <a:prstGeom prst="rect">
              <a:avLst/>
            </a:prstGeom>
            <a:noFill/>
          </p:spPr>
          <p:txBody>
            <a:bodyPr wrap="square" rtlCol="0">
              <a:spAutoFit/>
            </a:bodyPr>
            <a:lstStyle/>
            <a:p>
              <a:pPr algn="ctr"/>
              <a:r>
                <a:rPr lang="ar-EG" sz="1400" b="1" dirty="0"/>
                <a:t>خطر المنتجات أو الخدمات البديلة</a:t>
              </a:r>
              <a:endParaRPr lang="en-US" sz="1400" b="1" dirty="0"/>
            </a:p>
          </p:txBody>
        </p:sp>
        <p:sp>
          <p:nvSpPr>
            <p:cNvPr id="32" name="TextBox 31">
              <a:extLst>
                <a:ext uri="{FF2B5EF4-FFF2-40B4-BE49-F238E27FC236}">
                  <a16:creationId xmlns:a16="http://schemas.microsoft.com/office/drawing/2014/main" id="{6D9E1138-A29B-92FB-DAB8-7085530DAFC7}"/>
                </a:ext>
              </a:extLst>
            </p:cNvPr>
            <p:cNvSpPr txBox="1"/>
            <p:nvPr/>
          </p:nvSpPr>
          <p:spPr>
            <a:xfrm>
              <a:off x="5226679" y="3520995"/>
              <a:ext cx="1412009" cy="307777"/>
            </a:xfrm>
            <a:prstGeom prst="rect">
              <a:avLst/>
            </a:prstGeom>
            <a:noFill/>
          </p:spPr>
          <p:txBody>
            <a:bodyPr wrap="square" rtlCol="0">
              <a:spAutoFit/>
            </a:bodyPr>
            <a:lstStyle/>
            <a:p>
              <a:pPr algn="ctr"/>
              <a:r>
                <a:rPr lang="ar-EG" sz="1400" b="1" dirty="0"/>
                <a:t>منافسون الصناعة</a:t>
              </a:r>
              <a:endParaRPr lang="en-US" sz="1400" b="1" dirty="0"/>
            </a:p>
          </p:txBody>
        </p:sp>
        <p:sp>
          <p:nvSpPr>
            <p:cNvPr id="33" name="TextBox 32">
              <a:extLst>
                <a:ext uri="{FF2B5EF4-FFF2-40B4-BE49-F238E27FC236}">
                  <a16:creationId xmlns:a16="http://schemas.microsoft.com/office/drawing/2014/main" id="{2D4FA7D6-15BB-9C80-501C-4E408B17FBB6}"/>
                </a:ext>
              </a:extLst>
            </p:cNvPr>
            <p:cNvSpPr txBox="1"/>
            <p:nvPr/>
          </p:nvSpPr>
          <p:spPr>
            <a:xfrm>
              <a:off x="8577828" y="4381744"/>
              <a:ext cx="997669" cy="369332"/>
            </a:xfrm>
            <a:prstGeom prst="rect">
              <a:avLst/>
            </a:prstGeom>
            <a:noFill/>
          </p:spPr>
          <p:txBody>
            <a:bodyPr wrap="square" rtlCol="0">
              <a:spAutoFit/>
            </a:bodyPr>
            <a:lstStyle/>
            <a:p>
              <a:pPr algn="ctr"/>
              <a:r>
                <a:rPr lang="ar-EG" b="1" dirty="0"/>
                <a:t>المشترون</a:t>
              </a:r>
              <a:endParaRPr lang="en-US" b="1" dirty="0"/>
            </a:p>
          </p:txBody>
        </p:sp>
        <p:sp>
          <p:nvSpPr>
            <p:cNvPr id="34" name="TextBox 33">
              <a:extLst>
                <a:ext uri="{FF2B5EF4-FFF2-40B4-BE49-F238E27FC236}">
                  <a16:creationId xmlns:a16="http://schemas.microsoft.com/office/drawing/2014/main" id="{14E10554-E940-E8AB-8516-44EAA1B87FE6}"/>
                </a:ext>
              </a:extLst>
            </p:cNvPr>
            <p:cNvSpPr txBox="1"/>
            <p:nvPr/>
          </p:nvSpPr>
          <p:spPr>
            <a:xfrm>
              <a:off x="6959600" y="4457580"/>
              <a:ext cx="1412009" cy="523220"/>
            </a:xfrm>
            <a:prstGeom prst="rect">
              <a:avLst/>
            </a:prstGeom>
            <a:noFill/>
          </p:spPr>
          <p:txBody>
            <a:bodyPr wrap="square" rtlCol="0">
              <a:spAutoFit/>
            </a:bodyPr>
            <a:lstStyle/>
            <a:p>
              <a:pPr algn="ctr"/>
              <a:r>
                <a:rPr lang="ar-EG" sz="1400" b="1" dirty="0"/>
                <a:t>القدرة التفاوضية للمشترين</a:t>
              </a:r>
              <a:endParaRPr lang="en-US" sz="1400" b="1" dirty="0"/>
            </a:p>
          </p:txBody>
        </p:sp>
        <p:sp>
          <p:nvSpPr>
            <p:cNvPr id="35" name="TextBox 34">
              <a:extLst>
                <a:ext uri="{FF2B5EF4-FFF2-40B4-BE49-F238E27FC236}">
                  <a16:creationId xmlns:a16="http://schemas.microsoft.com/office/drawing/2014/main" id="{A172C002-D752-75CE-EBE6-1FCA96AFB27E}"/>
                </a:ext>
              </a:extLst>
            </p:cNvPr>
            <p:cNvSpPr txBox="1"/>
            <p:nvPr/>
          </p:nvSpPr>
          <p:spPr>
            <a:xfrm>
              <a:off x="5226679" y="4751076"/>
              <a:ext cx="1732921" cy="584775"/>
            </a:xfrm>
            <a:prstGeom prst="rect">
              <a:avLst/>
            </a:prstGeom>
            <a:noFill/>
          </p:spPr>
          <p:txBody>
            <a:bodyPr wrap="square" rtlCol="0">
              <a:spAutoFit/>
            </a:bodyPr>
            <a:lstStyle/>
            <a:p>
              <a:pPr algn="ctr"/>
              <a:r>
                <a:rPr lang="ar-EG" sz="1600" b="1" dirty="0"/>
                <a:t>التنافسية بين </a:t>
              </a:r>
            </a:p>
            <a:p>
              <a:pPr algn="ctr"/>
              <a:r>
                <a:rPr lang="ar-EG" sz="1600" b="1" dirty="0"/>
                <a:t>الشركات الحالية</a:t>
              </a:r>
              <a:endParaRPr lang="en-US" sz="1600" b="1" dirty="0"/>
            </a:p>
          </p:txBody>
        </p:sp>
      </p:grpSp>
    </p:spTree>
    <p:extLst>
      <p:ext uri="{BB962C8B-B14F-4D97-AF65-F5344CB8AC3E}">
        <p14:creationId xmlns:p14="http://schemas.microsoft.com/office/powerpoint/2010/main" val="231397955"/>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Threat of New Entrants</a:t>
              </a:r>
            </a:p>
            <a:p>
              <a:r>
                <a:rPr lang="ar-EG" sz="2800" b="1" dirty="0">
                  <a:solidFill>
                    <a:srgbClr val="00B0F0"/>
                  </a:solidFill>
                  <a:latin typeface="Alexandria" charset="0"/>
                  <a:cs typeface="Alexandria" charset="0"/>
                </a:rPr>
                <a:t>تهديد الوافدين الجدد</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1" name="Rectangle 3">
            <a:extLst>
              <a:ext uri="{FF2B5EF4-FFF2-40B4-BE49-F238E27FC236}">
                <a16:creationId xmlns:a16="http://schemas.microsoft.com/office/drawing/2014/main" id="{3FF8BD08-AA82-7C61-D74C-600A80D8EFF8}"/>
              </a:ext>
            </a:extLst>
          </p:cNvPr>
          <p:cNvSpPr txBox="1">
            <a:spLocks noChangeArrowheads="1"/>
          </p:cNvSpPr>
          <p:nvPr/>
        </p:nvSpPr>
        <p:spPr>
          <a:xfrm>
            <a:off x="271872" y="1555845"/>
            <a:ext cx="8107853" cy="5081798"/>
          </a:xfrm>
          <a:prstGeom prst="rect">
            <a:avLst/>
          </a:prstGeom>
        </p:spPr>
        <p:txBody>
          <a:bodyPr vert="horz" lIns="88900" tIns="46038" rIns="88900" bIns="46038"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buFont typeface="Wingdings" pitchFamily="2" charset="2"/>
              <a:buChar char="§"/>
            </a:pPr>
            <a:r>
              <a:rPr lang="en-US" altLang="ar-JO" sz="1800" dirty="0">
                <a:ea typeface="ＭＳ Ｐゴシック" panose="020B0600070205080204" pitchFamily="34" charset="-128"/>
              </a:rPr>
              <a:t>The larger the pool of potential new entrants, the less attractive an industry is.</a:t>
            </a:r>
          </a:p>
          <a:p>
            <a:pPr>
              <a:spcBef>
                <a:spcPts val="600"/>
              </a:spcBef>
              <a:buFont typeface="Wingdings" pitchFamily="2" charset="2"/>
              <a:buChar char="§"/>
            </a:pPr>
            <a:r>
              <a:rPr lang="en-US" altLang="ar-JO" sz="1800" dirty="0">
                <a:ea typeface="ＭＳ Ｐゴシック" panose="020B0600070205080204" pitchFamily="34" charset="-128"/>
              </a:rPr>
              <a:t>Industry is more attractive to new entrants when:</a:t>
            </a:r>
          </a:p>
          <a:p>
            <a:pPr lvl="1">
              <a:spcBef>
                <a:spcPts val="600"/>
              </a:spcBef>
              <a:buFont typeface="Wingdings" pitchFamily="2" charset="2"/>
              <a:buChar char="§"/>
            </a:pPr>
            <a:r>
              <a:rPr lang="en-US" altLang="ar-JO" sz="1800" dirty="0">
                <a:ea typeface="ＭＳ Ｐゴシック" panose="020B0600070205080204" pitchFamily="34" charset="-128"/>
              </a:rPr>
              <a:t>Advantages of economies of scale are absent</a:t>
            </a:r>
          </a:p>
          <a:p>
            <a:pPr lvl="1">
              <a:spcBef>
                <a:spcPts val="600"/>
              </a:spcBef>
              <a:buFont typeface="Wingdings" pitchFamily="2" charset="2"/>
              <a:buChar char="§"/>
            </a:pPr>
            <a:r>
              <a:rPr lang="en-US" altLang="ar-JO" sz="1800" dirty="0">
                <a:ea typeface="ＭＳ Ｐゴシック" panose="020B0600070205080204" pitchFamily="34" charset="-128"/>
              </a:rPr>
              <a:t>Capital requirements to enter are low</a:t>
            </a:r>
          </a:p>
          <a:p>
            <a:pPr lvl="1">
              <a:spcBef>
                <a:spcPts val="600"/>
              </a:spcBef>
              <a:buFont typeface="Wingdings" pitchFamily="2" charset="2"/>
              <a:buChar char="§"/>
            </a:pPr>
            <a:r>
              <a:rPr lang="en-US" altLang="ar-JO" sz="1800" dirty="0">
                <a:ea typeface="ＭＳ Ｐゴシック" panose="020B0600070205080204" pitchFamily="34" charset="-128"/>
              </a:rPr>
              <a:t>Cost advantages are not related to company size</a:t>
            </a:r>
          </a:p>
          <a:p>
            <a:pPr lvl="1">
              <a:spcBef>
                <a:spcPts val="600"/>
              </a:spcBef>
              <a:buFont typeface="Wingdings" pitchFamily="2" charset="2"/>
              <a:buChar char="§"/>
            </a:pPr>
            <a:r>
              <a:rPr lang="en-US" altLang="ar-JO" sz="1800" dirty="0">
                <a:ea typeface="ＭＳ Ｐゴシック" panose="020B0600070205080204" pitchFamily="34" charset="-128"/>
              </a:rPr>
              <a:t>Buyers are not loyal to existing brands</a:t>
            </a:r>
          </a:p>
          <a:p>
            <a:pPr lvl="1">
              <a:spcBef>
                <a:spcPts val="600"/>
              </a:spcBef>
              <a:buFont typeface="Wingdings" pitchFamily="2" charset="2"/>
              <a:buChar char="§"/>
            </a:pPr>
            <a:r>
              <a:rPr lang="en-US" altLang="ar-JO" sz="1800" dirty="0">
                <a:ea typeface="ＭＳ Ｐゴシック" panose="020B0600070205080204" pitchFamily="34" charset="-128"/>
              </a:rPr>
              <a:t>Government does not restrict the entrance of new companies </a:t>
            </a:r>
          </a:p>
          <a:p>
            <a:pPr algn="r" rtl="1">
              <a:spcBef>
                <a:spcPts val="600"/>
              </a:spcBef>
              <a:buFont typeface="Wingdings" pitchFamily="2" charset="2"/>
              <a:buChar char="§"/>
            </a:pPr>
            <a:r>
              <a:rPr lang="ar-EG" altLang="ar-JO" sz="1800" dirty="0">
                <a:ea typeface="ＭＳ Ｐゴシック" panose="020B0600070205080204" pitchFamily="34" charset="-128"/>
              </a:rPr>
              <a:t>كلما زاد عدد الوافدين الجدد المحتملين ، كانت الصناعة أقل جاذبية.</a:t>
            </a:r>
          </a:p>
          <a:p>
            <a:pPr algn="r" rtl="1">
              <a:spcBef>
                <a:spcPts val="600"/>
              </a:spcBef>
              <a:buFont typeface="Wingdings" pitchFamily="2" charset="2"/>
              <a:buChar char="§"/>
            </a:pPr>
            <a:r>
              <a:rPr lang="ar-EG" altLang="ar-JO" sz="1800" dirty="0">
                <a:ea typeface="ＭＳ Ｐゴシック" panose="020B0600070205080204" pitchFamily="34" charset="-128"/>
              </a:rPr>
              <a:t>تكون الصناعة أكثر جاذبية للوافدين الجدد عندما:</a:t>
            </a:r>
          </a:p>
          <a:p>
            <a:pPr lvl="1" algn="r" rtl="1">
              <a:spcBef>
                <a:spcPts val="600"/>
              </a:spcBef>
              <a:buFont typeface="Wingdings" pitchFamily="2" charset="2"/>
              <a:buChar char="§"/>
            </a:pPr>
            <a:r>
              <a:rPr lang="ar-EG" altLang="ar-JO" sz="1800" dirty="0">
                <a:ea typeface="ＭＳ Ｐゴシック" panose="020B0600070205080204" pitchFamily="34" charset="-128"/>
              </a:rPr>
              <a:t>مزايا اقتصاديات الحجم غائبة</a:t>
            </a:r>
          </a:p>
          <a:p>
            <a:pPr lvl="1" algn="r" rtl="1">
              <a:spcBef>
                <a:spcPts val="600"/>
              </a:spcBef>
              <a:buFont typeface="Wingdings" pitchFamily="2" charset="2"/>
              <a:buChar char="§"/>
            </a:pPr>
            <a:r>
              <a:rPr lang="ar-EG" altLang="ar-JO" sz="1800" dirty="0">
                <a:ea typeface="ＭＳ Ｐゴシック" panose="020B0600070205080204" pitchFamily="34" charset="-128"/>
              </a:rPr>
              <a:t>متطلبات رأس المال للدخول منخفضة</a:t>
            </a:r>
          </a:p>
          <a:p>
            <a:pPr lvl="1" algn="r" rtl="1">
              <a:spcBef>
                <a:spcPts val="600"/>
              </a:spcBef>
              <a:buFont typeface="Wingdings" pitchFamily="2" charset="2"/>
              <a:buChar char="§"/>
            </a:pPr>
            <a:r>
              <a:rPr lang="ar-EG" altLang="ar-JO" sz="1800" dirty="0">
                <a:ea typeface="ＭＳ Ｐゴシック" panose="020B0600070205080204" pitchFamily="34" charset="-128"/>
              </a:rPr>
              <a:t>مزايا التكلفة لا تتعلق بحجم الشركة</a:t>
            </a:r>
          </a:p>
          <a:p>
            <a:pPr lvl="1" algn="r" rtl="1">
              <a:spcBef>
                <a:spcPts val="600"/>
              </a:spcBef>
              <a:buFont typeface="Wingdings" pitchFamily="2" charset="2"/>
              <a:buChar char="§"/>
            </a:pPr>
            <a:r>
              <a:rPr lang="ar-EG" altLang="ar-JO" sz="1800" dirty="0">
                <a:ea typeface="ＭＳ Ｐゴシック" panose="020B0600070205080204" pitchFamily="34" charset="-128"/>
              </a:rPr>
              <a:t>المشترون ليسوا مخلصين للعلامات التجارية الحالية</a:t>
            </a:r>
          </a:p>
          <a:p>
            <a:pPr lvl="1" algn="r" rtl="1">
              <a:spcBef>
                <a:spcPts val="600"/>
              </a:spcBef>
              <a:buFont typeface="Wingdings" pitchFamily="2" charset="2"/>
              <a:buChar char="§"/>
            </a:pPr>
            <a:r>
              <a:rPr lang="ar-EG" altLang="ar-JO" sz="1800" dirty="0">
                <a:ea typeface="ＭＳ Ｐゴシック" panose="020B0600070205080204" pitchFamily="34" charset="-128"/>
              </a:rPr>
              <a:t>الحكومة لا تقيد دخول الشركات الجديدة </a:t>
            </a:r>
          </a:p>
        </p:txBody>
      </p:sp>
      <p:pic>
        <p:nvPicPr>
          <p:cNvPr id="12" name="Picture 11" descr="A hand holding a chess piece&#10;&#10;Description automatically generated">
            <a:extLst>
              <a:ext uri="{FF2B5EF4-FFF2-40B4-BE49-F238E27FC236}">
                <a16:creationId xmlns:a16="http://schemas.microsoft.com/office/drawing/2014/main" id="{91903C19-25DB-F33C-A277-77D8A3C69430}"/>
              </a:ext>
            </a:extLst>
          </p:cNvPr>
          <p:cNvPicPr>
            <a:picLocks noChangeAspect="1"/>
          </p:cNvPicPr>
          <p:nvPr/>
        </p:nvPicPr>
        <p:blipFill rotWithShape="1">
          <a:blip r:embed="rId3">
            <a:extLst>
              <a:ext uri="{28A0092B-C50C-407E-A947-70E740481C1C}">
                <a14:useLocalDpi xmlns:a14="http://schemas.microsoft.com/office/drawing/2010/main" val="0"/>
              </a:ext>
            </a:extLst>
          </a:blip>
          <a:srcRect l="5906" r="3" b="3"/>
          <a:stretch/>
        </p:blipFill>
        <p:spPr>
          <a:xfrm>
            <a:off x="8652682" y="1624083"/>
            <a:ext cx="3211772" cy="4916279"/>
          </a:xfrm>
          <a:prstGeom prst="rect">
            <a:avLst/>
          </a:prstGeom>
        </p:spPr>
      </p:pic>
    </p:spTree>
    <p:extLst>
      <p:ext uri="{BB962C8B-B14F-4D97-AF65-F5344CB8AC3E}">
        <p14:creationId xmlns:p14="http://schemas.microsoft.com/office/powerpoint/2010/main" val="2800959489"/>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Five Forces Model</a:t>
              </a:r>
            </a:p>
            <a:p>
              <a:r>
                <a:rPr lang="ar-EG" sz="2800" b="1" dirty="0">
                  <a:solidFill>
                    <a:srgbClr val="00B0F0"/>
                  </a:solidFill>
                  <a:latin typeface="Alexandria" charset="0"/>
                  <a:cs typeface="Alexandria" charset="0"/>
                </a:rPr>
                <a:t>نموذج القوى الخمس</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3" name="Group 2"/>
          <p:cNvGrpSpPr/>
          <p:nvPr/>
        </p:nvGrpSpPr>
        <p:grpSpPr>
          <a:xfrm>
            <a:off x="659247" y="1716790"/>
            <a:ext cx="11015415" cy="5008200"/>
            <a:chOff x="659247" y="1716790"/>
            <a:chExt cx="11015415" cy="5008200"/>
          </a:xfrm>
        </p:grpSpPr>
        <p:pic>
          <p:nvPicPr>
            <p:cNvPr id="17" name="Picture 16" descr="A diagram of a company&#10;&#10;Description automatically generated">
              <a:extLst>
                <a:ext uri="{FF2B5EF4-FFF2-40B4-BE49-F238E27FC236}">
                  <a16:creationId xmlns:a16="http://schemas.microsoft.com/office/drawing/2014/main" id="{B008720B-475D-5C61-1AF9-C4D473046C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247" y="1716790"/>
              <a:ext cx="11015415" cy="5008200"/>
            </a:xfrm>
            <a:prstGeom prst="rect">
              <a:avLst/>
            </a:prstGeom>
          </p:spPr>
        </p:pic>
        <p:sp>
          <p:nvSpPr>
            <p:cNvPr id="19" name="TextBox 18">
              <a:extLst>
                <a:ext uri="{FF2B5EF4-FFF2-40B4-BE49-F238E27FC236}">
                  <a16:creationId xmlns:a16="http://schemas.microsoft.com/office/drawing/2014/main" id="{0E9F66ED-8E3A-E5A8-5A74-31FA8837EE1A}"/>
                </a:ext>
              </a:extLst>
            </p:cNvPr>
            <p:cNvSpPr txBox="1"/>
            <p:nvPr/>
          </p:nvSpPr>
          <p:spPr>
            <a:xfrm>
              <a:off x="4963765" y="6201555"/>
              <a:ext cx="2173634" cy="369332"/>
            </a:xfrm>
            <a:prstGeom prst="rect">
              <a:avLst/>
            </a:prstGeom>
            <a:noFill/>
          </p:spPr>
          <p:txBody>
            <a:bodyPr wrap="square" rtlCol="0">
              <a:spAutoFit/>
            </a:bodyPr>
            <a:lstStyle/>
            <a:p>
              <a:pPr algn="ctr"/>
              <a:r>
                <a:rPr lang="ar-EG" b="1" dirty="0"/>
                <a:t>البدائل</a:t>
              </a:r>
              <a:endParaRPr lang="en-US" b="1" dirty="0"/>
            </a:p>
          </p:txBody>
        </p:sp>
        <p:sp>
          <p:nvSpPr>
            <p:cNvPr id="27" name="TextBox 26">
              <a:extLst>
                <a:ext uri="{FF2B5EF4-FFF2-40B4-BE49-F238E27FC236}">
                  <a16:creationId xmlns:a16="http://schemas.microsoft.com/office/drawing/2014/main" id="{B20E9326-D2D9-CC6B-CD47-8BE94E9A835F}"/>
                </a:ext>
              </a:extLst>
            </p:cNvPr>
            <p:cNvSpPr txBox="1"/>
            <p:nvPr/>
          </p:nvSpPr>
          <p:spPr>
            <a:xfrm>
              <a:off x="2564212" y="3749061"/>
              <a:ext cx="997669" cy="369332"/>
            </a:xfrm>
            <a:prstGeom prst="rect">
              <a:avLst/>
            </a:prstGeom>
            <a:noFill/>
          </p:spPr>
          <p:txBody>
            <a:bodyPr wrap="square" rtlCol="0">
              <a:spAutoFit/>
            </a:bodyPr>
            <a:lstStyle/>
            <a:p>
              <a:pPr algn="ctr"/>
              <a:r>
                <a:rPr lang="ar-EG" b="1" dirty="0"/>
                <a:t>الموردون</a:t>
              </a:r>
              <a:endParaRPr lang="en-US" b="1" dirty="0"/>
            </a:p>
          </p:txBody>
        </p:sp>
        <p:sp>
          <p:nvSpPr>
            <p:cNvPr id="28" name="TextBox 27">
              <a:extLst>
                <a:ext uri="{FF2B5EF4-FFF2-40B4-BE49-F238E27FC236}">
                  <a16:creationId xmlns:a16="http://schemas.microsoft.com/office/drawing/2014/main" id="{F7E2453E-2301-29BA-B12B-14B928EDDC5E}"/>
                </a:ext>
              </a:extLst>
            </p:cNvPr>
            <p:cNvSpPr txBox="1"/>
            <p:nvPr/>
          </p:nvSpPr>
          <p:spPr>
            <a:xfrm>
              <a:off x="5121635" y="2021713"/>
              <a:ext cx="2015764" cy="338554"/>
            </a:xfrm>
            <a:prstGeom prst="rect">
              <a:avLst/>
            </a:prstGeom>
            <a:noFill/>
          </p:spPr>
          <p:txBody>
            <a:bodyPr wrap="square" rtlCol="0">
              <a:spAutoFit/>
            </a:bodyPr>
            <a:lstStyle/>
            <a:p>
              <a:pPr algn="ctr"/>
              <a:r>
                <a:rPr lang="ar-EG" sz="1600" b="1" dirty="0"/>
                <a:t>الوافدون المحتملون</a:t>
              </a:r>
              <a:endParaRPr lang="en-US" sz="1600" b="1" dirty="0"/>
            </a:p>
          </p:txBody>
        </p:sp>
        <p:sp>
          <p:nvSpPr>
            <p:cNvPr id="29" name="TextBox 28">
              <a:extLst>
                <a:ext uri="{FF2B5EF4-FFF2-40B4-BE49-F238E27FC236}">
                  <a16:creationId xmlns:a16="http://schemas.microsoft.com/office/drawing/2014/main" id="{0EB61564-798C-F817-5653-A17480F7FCC4}"/>
                </a:ext>
              </a:extLst>
            </p:cNvPr>
            <p:cNvSpPr txBox="1"/>
            <p:nvPr/>
          </p:nvSpPr>
          <p:spPr>
            <a:xfrm>
              <a:off x="3789943" y="3648302"/>
              <a:ext cx="1412009" cy="523220"/>
            </a:xfrm>
            <a:prstGeom prst="rect">
              <a:avLst/>
            </a:prstGeom>
            <a:noFill/>
          </p:spPr>
          <p:txBody>
            <a:bodyPr wrap="square" rtlCol="0">
              <a:spAutoFit/>
            </a:bodyPr>
            <a:lstStyle/>
            <a:p>
              <a:pPr algn="ctr"/>
              <a:r>
                <a:rPr lang="ar-EG" sz="1400" b="1" dirty="0"/>
                <a:t>القدرة التفاوضية للموردون</a:t>
              </a:r>
              <a:endParaRPr lang="en-US" sz="1400" b="1" dirty="0"/>
            </a:p>
          </p:txBody>
        </p:sp>
        <p:sp>
          <p:nvSpPr>
            <p:cNvPr id="30" name="TextBox 29">
              <a:extLst>
                <a:ext uri="{FF2B5EF4-FFF2-40B4-BE49-F238E27FC236}">
                  <a16:creationId xmlns:a16="http://schemas.microsoft.com/office/drawing/2014/main" id="{87CCBF9E-FFCF-4B9A-EC7F-EFAB9146FACC}"/>
                </a:ext>
              </a:extLst>
            </p:cNvPr>
            <p:cNvSpPr txBox="1"/>
            <p:nvPr/>
          </p:nvSpPr>
          <p:spPr>
            <a:xfrm>
              <a:off x="6678531" y="2947778"/>
              <a:ext cx="1412009" cy="307777"/>
            </a:xfrm>
            <a:prstGeom prst="rect">
              <a:avLst/>
            </a:prstGeom>
            <a:noFill/>
          </p:spPr>
          <p:txBody>
            <a:bodyPr wrap="square" rtlCol="0">
              <a:spAutoFit/>
            </a:bodyPr>
            <a:lstStyle/>
            <a:p>
              <a:pPr algn="ctr"/>
              <a:r>
                <a:rPr lang="ar-EG" sz="1400" b="1" dirty="0"/>
                <a:t>خطر الوافدون الجدد</a:t>
              </a:r>
              <a:endParaRPr lang="en-US" sz="1400" b="1" dirty="0"/>
            </a:p>
          </p:txBody>
        </p:sp>
        <p:sp>
          <p:nvSpPr>
            <p:cNvPr id="31" name="TextBox 30">
              <a:extLst>
                <a:ext uri="{FF2B5EF4-FFF2-40B4-BE49-F238E27FC236}">
                  <a16:creationId xmlns:a16="http://schemas.microsoft.com/office/drawing/2014/main" id="{0666CA86-A503-3FE3-4082-19EEC6FAF3AD}"/>
                </a:ext>
              </a:extLst>
            </p:cNvPr>
            <p:cNvSpPr txBox="1"/>
            <p:nvPr/>
          </p:nvSpPr>
          <p:spPr>
            <a:xfrm>
              <a:off x="6678531" y="5398899"/>
              <a:ext cx="2165220" cy="307777"/>
            </a:xfrm>
            <a:prstGeom prst="rect">
              <a:avLst/>
            </a:prstGeom>
            <a:noFill/>
          </p:spPr>
          <p:txBody>
            <a:bodyPr wrap="square" rtlCol="0">
              <a:spAutoFit/>
            </a:bodyPr>
            <a:lstStyle/>
            <a:p>
              <a:pPr algn="ctr"/>
              <a:r>
                <a:rPr lang="ar-EG" sz="1400" b="1" dirty="0"/>
                <a:t>خطر المنتجات أو الخدمات البديلة</a:t>
              </a:r>
              <a:endParaRPr lang="en-US" sz="1400" b="1" dirty="0"/>
            </a:p>
          </p:txBody>
        </p:sp>
        <p:sp>
          <p:nvSpPr>
            <p:cNvPr id="32" name="TextBox 31">
              <a:extLst>
                <a:ext uri="{FF2B5EF4-FFF2-40B4-BE49-F238E27FC236}">
                  <a16:creationId xmlns:a16="http://schemas.microsoft.com/office/drawing/2014/main" id="{6D9E1138-A29B-92FB-DAB8-7085530DAFC7}"/>
                </a:ext>
              </a:extLst>
            </p:cNvPr>
            <p:cNvSpPr txBox="1"/>
            <p:nvPr/>
          </p:nvSpPr>
          <p:spPr>
            <a:xfrm>
              <a:off x="5226679" y="3520995"/>
              <a:ext cx="1412009" cy="307777"/>
            </a:xfrm>
            <a:prstGeom prst="rect">
              <a:avLst/>
            </a:prstGeom>
            <a:noFill/>
          </p:spPr>
          <p:txBody>
            <a:bodyPr wrap="square" rtlCol="0">
              <a:spAutoFit/>
            </a:bodyPr>
            <a:lstStyle/>
            <a:p>
              <a:pPr algn="ctr"/>
              <a:r>
                <a:rPr lang="ar-EG" sz="1400" b="1" dirty="0"/>
                <a:t>منافسون الصناعة</a:t>
              </a:r>
              <a:endParaRPr lang="en-US" sz="1400" b="1" dirty="0"/>
            </a:p>
          </p:txBody>
        </p:sp>
        <p:sp>
          <p:nvSpPr>
            <p:cNvPr id="33" name="TextBox 32">
              <a:extLst>
                <a:ext uri="{FF2B5EF4-FFF2-40B4-BE49-F238E27FC236}">
                  <a16:creationId xmlns:a16="http://schemas.microsoft.com/office/drawing/2014/main" id="{2D4FA7D6-15BB-9C80-501C-4E408B17FBB6}"/>
                </a:ext>
              </a:extLst>
            </p:cNvPr>
            <p:cNvSpPr txBox="1"/>
            <p:nvPr/>
          </p:nvSpPr>
          <p:spPr>
            <a:xfrm>
              <a:off x="8577828" y="4381744"/>
              <a:ext cx="997669" cy="369332"/>
            </a:xfrm>
            <a:prstGeom prst="rect">
              <a:avLst/>
            </a:prstGeom>
            <a:noFill/>
          </p:spPr>
          <p:txBody>
            <a:bodyPr wrap="square" rtlCol="0">
              <a:spAutoFit/>
            </a:bodyPr>
            <a:lstStyle/>
            <a:p>
              <a:pPr algn="ctr"/>
              <a:r>
                <a:rPr lang="ar-EG" b="1" dirty="0"/>
                <a:t>المشترون</a:t>
              </a:r>
              <a:endParaRPr lang="en-US" b="1" dirty="0"/>
            </a:p>
          </p:txBody>
        </p:sp>
        <p:sp>
          <p:nvSpPr>
            <p:cNvPr id="34" name="TextBox 33">
              <a:extLst>
                <a:ext uri="{FF2B5EF4-FFF2-40B4-BE49-F238E27FC236}">
                  <a16:creationId xmlns:a16="http://schemas.microsoft.com/office/drawing/2014/main" id="{14E10554-E940-E8AB-8516-44EAA1B87FE6}"/>
                </a:ext>
              </a:extLst>
            </p:cNvPr>
            <p:cNvSpPr txBox="1"/>
            <p:nvPr/>
          </p:nvSpPr>
          <p:spPr>
            <a:xfrm>
              <a:off x="6959600" y="4457580"/>
              <a:ext cx="1412009" cy="523220"/>
            </a:xfrm>
            <a:prstGeom prst="rect">
              <a:avLst/>
            </a:prstGeom>
            <a:noFill/>
          </p:spPr>
          <p:txBody>
            <a:bodyPr wrap="square" rtlCol="0">
              <a:spAutoFit/>
            </a:bodyPr>
            <a:lstStyle/>
            <a:p>
              <a:pPr algn="ctr"/>
              <a:r>
                <a:rPr lang="ar-EG" sz="1400" b="1" dirty="0"/>
                <a:t>القدرة التفاوضية للمشترين</a:t>
              </a:r>
              <a:endParaRPr lang="en-US" sz="1400" b="1" dirty="0"/>
            </a:p>
          </p:txBody>
        </p:sp>
        <p:sp>
          <p:nvSpPr>
            <p:cNvPr id="35" name="TextBox 34">
              <a:extLst>
                <a:ext uri="{FF2B5EF4-FFF2-40B4-BE49-F238E27FC236}">
                  <a16:creationId xmlns:a16="http://schemas.microsoft.com/office/drawing/2014/main" id="{A172C002-D752-75CE-EBE6-1FCA96AFB27E}"/>
                </a:ext>
              </a:extLst>
            </p:cNvPr>
            <p:cNvSpPr txBox="1"/>
            <p:nvPr/>
          </p:nvSpPr>
          <p:spPr>
            <a:xfrm>
              <a:off x="5226679" y="4751076"/>
              <a:ext cx="1732921" cy="584775"/>
            </a:xfrm>
            <a:prstGeom prst="rect">
              <a:avLst/>
            </a:prstGeom>
            <a:noFill/>
          </p:spPr>
          <p:txBody>
            <a:bodyPr wrap="square" rtlCol="0">
              <a:spAutoFit/>
            </a:bodyPr>
            <a:lstStyle/>
            <a:p>
              <a:pPr algn="ctr"/>
              <a:r>
                <a:rPr lang="ar-EG" sz="1600" b="1" dirty="0"/>
                <a:t>التنافسية بين </a:t>
              </a:r>
            </a:p>
            <a:p>
              <a:pPr algn="ctr"/>
              <a:r>
                <a:rPr lang="ar-EG" sz="1600" b="1" dirty="0"/>
                <a:t>الشركات الحالية</a:t>
              </a:r>
              <a:endParaRPr lang="en-US" sz="1600" b="1" dirty="0"/>
            </a:p>
          </p:txBody>
        </p:sp>
      </p:grpSp>
    </p:spTree>
    <p:extLst>
      <p:ext uri="{BB962C8B-B14F-4D97-AF65-F5344CB8AC3E}">
        <p14:creationId xmlns:p14="http://schemas.microsoft.com/office/powerpoint/2010/main" val="1434802002"/>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Threat of Substitutes</a:t>
              </a:r>
            </a:p>
            <a:p>
              <a:r>
                <a:rPr lang="ar-EG" sz="2800" b="1" dirty="0">
                  <a:solidFill>
                    <a:srgbClr val="00B0F0"/>
                  </a:solidFill>
                  <a:latin typeface="Alexandria" charset="0"/>
                  <a:cs typeface="Alexandria" charset="0"/>
                </a:rPr>
                <a:t>التهديد من البدائل </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1" name="Rectangle 3">
            <a:extLst>
              <a:ext uri="{FF2B5EF4-FFF2-40B4-BE49-F238E27FC236}">
                <a16:creationId xmlns:a16="http://schemas.microsoft.com/office/drawing/2014/main" id="{3FF8BD08-AA82-7C61-D74C-600A80D8EFF8}"/>
              </a:ext>
            </a:extLst>
          </p:cNvPr>
          <p:cNvSpPr txBox="1">
            <a:spLocks noChangeArrowheads="1"/>
          </p:cNvSpPr>
          <p:nvPr/>
        </p:nvSpPr>
        <p:spPr>
          <a:xfrm>
            <a:off x="271872" y="1555845"/>
            <a:ext cx="8107853" cy="5081798"/>
          </a:xfrm>
          <a:prstGeom prst="rect">
            <a:avLst/>
          </a:prstGeom>
        </p:spPr>
        <p:txBody>
          <a:bodyPr vert="horz" lIns="88900" tIns="46038" rIns="88900" bIns="46038"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buFont typeface="Wingdings" pitchFamily="2" charset="2"/>
              <a:buChar char="§"/>
            </a:pPr>
            <a:r>
              <a:rPr lang="en-US" altLang="ar-JO" sz="1800" dirty="0">
                <a:ea typeface="ＭＳ Ｐゴシック" panose="020B0600070205080204" pitchFamily="34" charset="-128"/>
              </a:rPr>
              <a:t>A substitute good refers to a product or service that consumers see as essentially the same or similar-enough to another product. Put simply, a substitute is a good that can be used in place of another.</a:t>
            </a:r>
          </a:p>
          <a:p>
            <a:pPr>
              <a:spcBef>
                <a:spcPts val="600"/>
              </a:spcBef>
              <a:buFont typeface="Wingdings" pitchFamily="2" charset="2"/>
              <a:buChar char="§"/>
            </a:pPr>
            <a:r>
              <a:rPr lang="en-US" altLang="ar-JO" sz="1800" dirty="0">
                <a:ea typeface="ＭＳ Ｐゴシック" panose="020B0600070205080204" pitchFamily="34" charset="-128"/>
              </a:rPr>
              <a:t>Substitute products or services can turn an industry on its head.</a:t>
            </a:r>
          </a:p>
          <a:p>
            <a:pPr>
              <a:spcBef>
                <a:spcPts val="600"/>
              </a:spcBef>
              <a:buFont typeface="Wingdings" pitchFamily="2" charset="2"/>
              <a:buChar char="§"/>
            </a:pPr>
            <a:r>
              <a:rPr lang="en-US" altLang="ar-JO" sz="1800" dirty="0">
                <a:ea typeface="ＭＳ Ｐゴシック" panose="020B0600070205080204" pitchFamily="34" charset="-128"/>
              </a:rPr>
              <a:t>Industry is more attractive to new entrants when:</a:t>
            </a:r>
          </a:p>
          <a:p>
            <a:pPr lvl="1">
              <a:spcBef>
                <a:spcPts val="600"/>
              </a:spcBef>
              <a:buFont typeface="Wingdings" pitchFamily="2" charset="2"/>
              <a:buChar char="§"/>
            </a:pPr>
            <a:r>
              <a:rPr lang="en-US" altLang="ar-JO" sz="1800" dirty="0">
                <a:ea typeface="ＭＳ Ｐゴシック" panose="020B0600070205080204" pitchFamily="34" charset="-128"/>
              </a:rPr>
              <a:t>Quality substitutes are not readily available</a:t>
            </a:r>
          </a:p>
          <a:p>
            <a:pPr lvl="1">
              <a:spcBef>
                <a:spcPts val="600"/>
              </a:spcBef>
              <a:buFont typeface="Wingdings" pitchFamily="2" charset="2"/>
              <a:buChar char="§"/>
            </a:pPr>
            <a:r>
              <a:rPr lang="en-US" altLang="ar-JO" sz="1800" dirty="0">
                <a:ea typeface="ＭＳ Ｐゴシック" panose="020B0600070205080204" pitchFamily="34" charset="-128"/>
              </a:rPr>
              <a:t>Prices of substitute products are not significantly lower than those of the industry's products</a:t>
            </a:r>
          </a:p>
          <a:p>
            <a:pPr lvl="1">
              <a:spcBef>
                <a:spcPts val="600"/>
              </a:spcBef>
              <a:buFont typeface="Wingdings" pitchFamily="2" charset="2"/>
              <a:buChar char="§"/>
            </a:pPr>
            <a:r>
              <a:rPr lang="en-US" altLang="ar-JO" sz="1800" dirty="0">
                <a:ea typeface="ＭＳ Ｐゴシック" panose="020B0600070205080204" pitchFamily="34" charset="-128"/>
              </a:rPr>
              <a:t>Buyers' switching costs are high</a:t>
            </a:r>
          </a:p>
          <a:p>
            <a:pPr marL="285750" lvl="1" indent="-285750" algn="justLow" rtl="1">
              <a:spcBef>
                <a:spcPts val="600"/>
              </a:spcBef>
              <a:buFont typeface="Wingdings" pitchFamily="2" charset="2"/>
              <a:buChar char="§"/>
            </a:pPr>
            <a:r>
              <a:rPr lang="ar-EG" altLang="ar-JO" sz="1800" dirty="0">
                <a:ea typeface="ＭＳ Ｐゴシック" panose="020B0600070205080204" pitchFamily="34" charset="-128"/>
              </a:rPr>
              <a:t>السلعة البديلة تشير إلى منتج أو خدمة يراها المستهلكون متشابهة أو مشابهة بدرجة كافية لمنتج آخر. وببساطة، البديل هو سلعة يمكن استخدامها بدلاً من أخرى.</a:t>
            </a:r>
          </a:p>
          <a:p>
            <a:pPr marL="285750" lvl="1" indent="-285750" algn="justLow" rtl="1">
              <a:spcBef>
                <a:spcPts val="600"/>
              </a:spcBef>
              <a:buFont typeface="Wingdings" pitchFamily="2" charset="2"/>
              <a:buChar char="§"/>
            </a:pPr>
            <a:r>
              <a:rPr lang="ar-EG" altLang="ar-JO" sz="1800" dirty="0">
                <a:ea typeface="ＭＳ Ｐゴシック" panose="020B0600070205080204" pitchFamily="34" charset="-128"/>
              </a:rPr>
              <a:t>يمكن للمنتجات أو الخدمات البديلة أن تقلب الصناعة رأساً على عقب.</a:t>
            </a:r>
          </a:p>
          <a:p>
            <a:pPr marL="285750" lvl="1" indent="-285750" algn="justLow" rtl="1">
              <a:spcBef>
                <a:spcPts val="600"/>
              </a:spcBef>
              <a:buFont typeface="Wingdings" pitchFamily="2" charset="2"/>
              <a:buChar char="§"/>
            </a:pPr>
            <a:r>
              <a:rPr lang="ar-EG" altLang="ar-JO" sz="1800" dirty="0">
                <a:ea typeface="ＭＳ Ｐゴシック" panose="020B0600070205080204" pitchFamily="34" charset="-128"/>
              </a:rPr>
              <a:t>تصبح الصناعة أكثر جاذبية للوافدين الجدد عندما:</a:t>
            </a:r>
          </a:p>
          <a:p>
            <a:pPr marL="742950" lvl="2" indent="-285750" algn="justLow" rtl="1">
              <a:spcBef>
                <a:spcPts val="600"/>
              </a:spcBef>
              <a:buFont typeface="Wingdings" pitchFamily="2" charset="2"/>
              <a:buChar char="§"/>
            </a:pPr>
            <a:r>
              <a:rPr lang="ar-EG" altLang="ar-JO" sz="1800" dirty="0">
                <a:ea typeface="ＭＳ Ｐゴシック" panose="020B0600070205080204" pitchFamily="34" charset="-128"/>
              </a:rPr>
              <a:t>لا تتوفر البدائل الجيدة بسهولة</a:t>
            </a:r>
          </a:p>
          <a:p>
            <a:pPr marL="742950" lvl="2" indent="-285750" algn="justLow" rtl="1">
              <a:spcBef>
                <a:spcPts val="600"/>
              </a:spcBef>
              <a:buFont typeface="Wingdings" pitchFamily="2" charset="2"/>
              <a:buChar char="§"/>
            </a:pPr>
            <a:r>
              <a:rPr lang="ar-EG" altLang="ar-JO" sz="1800" dirty="0">
                <a:ea typeface="ＭＳ Ｐゴシック" panose="020B0600070205080204" pitchFamily="34" charset="-128"/>
              </a:rPr>
              <a:t>أسعار المنتجات البديلة ليست أقل بكثير من أسعار منتجات الصناعة</a:t>
            </a:r>
          </a:p>
          <a:p>
            <a:pPr marL="742950" lvl="2" indent="-285750" algn="justLow" rtl="1">
              <a:spcBef>
                <a:spcPts val="600"/>
              </a:spcBef>
              <a:buFont typeface="Wingdings" pitchFamily="2" charset="2"/>
              <a:buChar char="§"/>
            </a:pPr>
            <a:r>
              <a:rPr lang="ar-EG" altLang="ar-JO" sz="1800" dirty="0">
                <a:ea typeface="ＭＳ Ｐゴシック" panose="020B0600070205080204" pitchFamily="34" charset="-128"/>
              </a:rPr>
              <a:t>تكاليف التحول للمشترين مرتفعة</a:t>
            </a:r>
            <a:endParaRPr lang="en-US" altLang="ar-JO" sz="1800" dirty="0">
              <a:ea typeface="ＭＳ Ｐゴシック" panose="020B0600070205080204" pitchFamily="34" charset="-128"/>
            </a:endParaRPr>
          </a:p>
        </p:txBody>
      </p:sp>
      <p:pic>
        <p:nvPicPr>
          <p:cNvPr id="13" name="Picture 12">
            <a:extLst>
              <a:ext uri="{FF2B5EF4-FFF2-40B4-BE49-F238E27FC236}">
                <a16:creationId xmlns:a16="http://schemas.microsoft.com/office/drawing/2014/main" id="{F8E0EB47-6654-B275-2A06-BDD3B38CB3A1}"/>
              </a:ext>
            </a:extLst>
          </p:cNvPr>
          <p:cNvPicPr>
            <a:picLocks noChangeAspect="1"/>
          </p:cNvPicPr>
          <p:nvPr/>
        </p:nvPicPr>
        <p:blipFill rotWithShape="1">
          <a:blip r:embed="rId3"/>
          <a:srcRect l="1" r="59885" b="13704"/>
          <a:stretch/>
        </p:blipFill>
        <p:spPr>
          <a:xfrm>
            <a:off x="8652680" y="1651380"/>
            <a:ext cx="3112946" cy="4926843"/>
          </a:xfrm>
          <a:prstGeom prst="rect">
            <a:avLst/>
          </a:prstGeom>
        </p:spPr>
      </p:pic>
    </p:spTree>
    <p:extLst>
      <p:ext uri="{BB962C8B-B14F-4D97-AF65-F5344CB8AC3E}">
        <p14:creationId xmlns:p14="http://schemas.microsoft.com/office/powerpoint/2010/main" val="1772116709"/>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Five Forces Model</a:t>
              </a:r>
            </a:p>
            <a:p>
              <a:r>
                <a:rPr lang="ar-EG" sz="2800" b="1" dirty="0">
                  <a:solidFill>
                    <a:srgbClr val="00B0F0"/>
                  </a:solidFill>
                  <a:latin typeface="Alexandria" charset="0"/>
                  <a:cs typeface="Alexandria" charset="0"/>
                </a:rPr>
                <a:t>نموذج القوى الخمس</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3" name="Group 2"/>
          <p:cNvGrpSpPr/>
          <p:nvPr/>
        </p:nvGrpSpPr>
        <p:grpSpPr>
          <a:xfrm>
            <a:off x="659247" y="1716790"/>
            <a:ext cx="11015415" cy="5008200"/>
            <a:chOff x="659247" y="1716790"/>
            <a:chExt cx="11015415" cy="5008200"/>
          </a:xfrm>
        </p:grpSpPr>
        <p:pic>
          <p:nvPicPr>
            <p:cNvPr id="17" name="Picture 16" descr="A diagram of a company&#10;&#10;Description automatically generated">
              <a:extLst>
                <a:ext uri="{FF2B5EF4-FFF2-40B4-BE49-F238E27FC236}">
                  <a16:creationId xmlns:a16="http://schemas.microsoft.com/office/drawing/2014/main" id="{B008720B-475D-5C61-1AF9-C4D473046C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247" y="1716790"/>
              <a:ext cx="11015415" cy="5008200"/>
            </a:xfrm>
            <a:prstGeom prst="rect">
              <a:avLst/>
            </a:prstGeom>
          </p:spPr>
        </p:pic>
        <p:sp>
          <p:nvSpPr>
            <p:cNvPr id="19" name="TextBox 18">
              <a:extLst>
                <a:ext uri="{FF2B5EF4-FFF2-40B4-BE49-F238E27FC236}">
                  <a16:creationId xmlns:a16="http://schemas.microsoft.com/office/drawing/2014/main" id="{0E9F66ED-8E3A-E5A8-5A74-31FA8837EE1A}"/>
                </a:ext>
              </a:extLst>
            </p:cNvPr>
            <p:cNvSpPr txBox="1"/>
            <p:nvPr/>
          </p:nvSpPr>
          <p:spPr>
            <a:xfrm>
              <a:off x="4963765" y="6201555"/>
              <a:ext cx="2173634" cy="369332"/>
            </a:xfrm>
            <a:prstGeom prst="rect">
              <a:avLst/>
            </a:prstGeom>
            <a:noFill/>
          </p:spPr>
          <p:txBody>
            <a:bodyPr wrap="square" rtlCol="0">
              <a:spAutoFit/>
            </a:bodyPr>
            <a:lstStyle/>
            <a:p>
              <a:pPr algn="ctr"/>
              <a:r>
                <a:rPr lang="ar-EG" b="1" dirty="0"/>
                <a:t>البدائل</a:t>
              </a:r>
              <a:endParaRPr lang="en-US" b="1" dirty="0"/>
            </a:p>
          </p:txBody>
        </p:sp>
        <p:sp>
          <p:nvSpPr>
            <p:cNvPr id="27" name="TextBox 26">
              <a:extLst>
                <a:ext uri="{FF2B5EF4-FFF2-40B4-BE49-F238E27FC236}">
                  <a16:creationId xmlns:a16="http://schemas.microsoft.com/office/drawing/2014/main" id="{B20E9326-D2D9-CC6B-CD47-8BE94E9A835F}"/>
                </a:ext>
              </a:extLst>
            </p:cNvPr>
            <p:cNvSpPr txBox="1"/>
            <p:nvPr/>
          </p:nvSpPr>
          <p:spPr>
            <a:xfrm>
              <a:off x="2564212" y="3749061"/>
              <a:ext cx="997669" cy="369332"/>
            </a:xfrm>
            <a:prstGeom prst="rect">
              <a:avLst/>
            </a:prstGeom>
            <a:noFill/>
          </p:spPr>
          <p:txBody>
            <a:bodyPr wrap="square" rtlCol="0">
              <a:spAutoFit/>
            </a:bodyPr>
            <a:lstStyle/>
            <a:p>
              <a:pPr algn="ctr"/>
              <a:r>
                <a:rPr lang="ar-EG" b="1" dirty="0"/>
                <a:t>الموردون</a:t>
              </a:r>
              <a:endParaRPr lang="en-US" b="1" dirty="0"/>
            </a:p>
          </p:txBody>
        </p:sp>
        <p:sp>
          <p:nvSpPr>
            <p:cNvPr id="28" name="TextBox 27">
              <a:extLst>
                <a:ext uri="{FF2B5EF4-FFF2-40B4-BE49-F238E27FC236}">
                  <a16:creationId xmlns:a16="http://schemas.microsoft.com/office/drawing/2014/main" id="{F7E2453E-2301-29BA-B12B-14B928EDDC5E}"/>
                </a:ext>
              </a:extLst>
            </p:cNvPr>
            <p:cNvSpPr txBox="1"/>
            <p:nvPr/>
          </p:nvSpPr>
          <p:spPr>
            <a:xfrm>
              <a:off x="5121635" y="2021713"/>
              <a:ext cx="2015764" cy="338554"/>
            </a:xfrm>
            <a:prstGeom prst="rect">
              <a:avLst/>
            </a:prstGeom>
            <a:noFill/>
          </p:spPr>
          <p:txBody>
            <a:bodyPr wrap="square" rtlCol="0">
              <a:spAutoFit/>
            </a:bodyPr>
            <a:lstStyle/>
            <a:p>
              <a:pPr algn="ctr"/>
              <a:r>
                <a:rPr lang="ar-EG" sz="1600" b="1" dirty="0"/>
                <a:t>الوافدون المحتملون</a:t>
              </a:r>
              <a:endParaRPr lang="en-US" sz="1600" b="1" dirty="0"/>
            </a:p>
          </p:txBody>
        </p:sp>
        <p:sp>
          <p:nvSpPr>
            <p:cNvPr id="29" name="TextBox 28">
              <a:extLst>
                <a:ext uri="{FF2B5EF4-FFF2-40B4-BE49-F238E27FC236}">
                  <a16:creationId xmlns:a16="http://schemas.microsoft.com/office/drawing/2014/main" id="{0EB61564-798C-F817-5653-A17480F7FCC4}"/>
                </a:ext>
              </a:extLst>
            </p:cNvPr>
            <p:cNvSpPr txBox="1"/>
            <p:nvPr/>
          </p:nvSpPr>
          <p:spPr>
            <a:xfrm>
              <a:off x="3789943" y="3648302"/>
              <a:ext cx="1412009" cy="523220"/>
            </a:xfrm>
            <a:prstGeom prst="rect">
              <a:avLst/>
            </a:prstGeom>
            <a:noFill/>
          </p:spPr>
          <p:txBody>
            <a:bodyPr wrap="square" rtlCol="0">
              <a:spAutoFit/>
            </a:bodyPr>
            <a:lstStyle/>
            <a:p>
              <a:pPr algn="ctr"/>
              <a:r>
                <a:rPr lang="ar-EG" sz="1400" b="1" dirty="0"/>
                <a:t>القدرة التفاوضية للموردون</a:t>
              </a:r>
              <a:endParaRPr lang="en-US" sz="1400" b="1" dirty="0"/>
            </a:p>
          </p:txBody>
        </p:sp>
        <p:sp>
          <p:nvSpPr>
            <p:cNvPr id="30" name="TextBox 29">
              <a:extLst>
                <a:ext uri="{FF2B5EF4-FFF2-40B4-BE49-F238E27FC236}">
                  <a16:creationId xmlns:a16="http://schemas.microsoft.com/office/drawing/2014/main" id="{87CCBF9E-FFCF-4B9A-EC7F-EFAB9146FACC}"/>
                </a:ext>
              </a:extLst>
            </p:cNvPr>
            <p:cNvSpPr txBox="1"/>
            <p:nvPr/>
          </p:nvSpPr>
          <p:spPr>
            <a:xfrm>
              <a:off x="6678531" y="2947778"/>
              <a:ext cx="1412009" cy="307777"/>
            </a:xfrm>
            <a:prstGeom prst="rect">
              <a:avLst/>
            </a:prstGeom>
            <a:noFill/>
          </p:spPr>
          <p:txBody>
            <a:bodyPr wrap="square" rtlCol="0">
              <a:spAutoFit/>
            </a:bodyPr>
            <a:lstStyle/>
            <a:p>
              <a:pPr algn="ctr"/>
              <a:r>
                <a:rPr lang="ar-EG" sz="1400" b="1" dirty="0"/>
                <a:t>خطر الوافدون الجدد</a:t>
              </a:r>
              <a:endParaRPr lang="en-US" sz="1400" b="1" dirty="0"/>
            </a:p>
          </p:txBody>
        </p:sp>
        <p:sp>
          <p:nvSpPr>
            <p:cNvPr id="31" name="TextBox 30">
              <a:extLst>
                <a:ext uri="{FF2B5EF4-FFF2-40B4-BE49-F238E27FC236}">
                  <a16:creationId xmlns:a16="http://schemas.microsoft.com/office/drawing/2014/main" id="{0666CA86-A503-3FE3-4082-19EEC6FAF3AD}"/>
                </a:ext>
              </a:extLst>
            </p:cNvPr>
            <p:cNvSpPr txBox="1"/>
            <p:nvPr/>
          </p:nvSpPr>
          <p:spPr>
            <a:xfrm>
              <a:off x="6678531" y="5398899"/>
              <a:ext cx="2165220" cy="307777"/>
            </a:xfrm>
            <a:prstGeom prst="rect">
              <a:avLst/>
            </a:prstGeom>
            <a:noFill/>
          </p:spPr>
          <p:txBody>
            <a:bodyPr wrap="square" rtlCol="0">
              <a:spAutoFit/>
            </a:bodyPr>
            <a:lstStyle/>
            <a:p>
              <a:pPr algn="ctr"/>
              <a:r>
                <a:rPr lang="ar-EG" sz="1400" b="1" dirty="0"/>
                <a:t>خطر المنتجات أو الخدمات البديلة</a:t>
              </a:r>
              <a:endParaRPr lang="en-US" sz="1400" b="1" dirty="0"/>
            </a:p>
          </p:txBody>
        </p:sp>
        <p:sp>
          <p:nvSpPr>
            <p:cNvPr id="32" name="TextBox 31">
              <a:extLst>
                <a:ext uri="{FF2B5EF4-FFF2-40B4-BE49-F238E27FC236}">
                  <a16:creationId xmlns:a16="http://schemas.microsoft.com/office/drawing/2014/main" id="{6D9E1138-A29B-92FB-DAB8-7085530DAFC7}"/>
                </a:ext>
              </a:extLst>
            </p:cNvPr>
            <p:cNvSpPr txBox="1"/>
            <p:nvPr/>
          </p:nvSpPr>
          <p:spPr>
            <a:xfrm>
              <a:off x="5226679" y="3520995"/>
              <a:ext cx="1412009" cy="307777"/>
            </a:xfrm>
            <a:prstGeom prst="rect">
              <a:avLst/>
            </a:prstGeom>
            <a:noFill/>
          </p:spPr>
          <p:txBody>
            <a:bodyPr wrap="square" rtlCol="0">
              <a:spAutoFit/>
            </a:bodyPr>
            <a:lstStyle/>
            <a:p>
              <a:pPr algn="ctr"/>
              <a:r>
                <a:rPr lang="ar-EG" sz="1400" b="1" dirty="0"/>
                <a:t>منافسون الصناعة</a:t>
              </a:r>
              <a:endParaRPr lang="en-US" sz="1400" b="1" dirty="0"/>
            </a:p>
          </p:txBody>
        </p:sp>
        <p:sp>
          <p:nvSpPr>
            <p:cNvPr id="33" name="TextBox 32">
              <a:extLst>
                <a:ext uri="{FF2B5EF4-FFF2-40B4-BE49-F238E27FC236}">
                  <a16:creationId xmlns:a16="http://schemas.microsoft.com/office/drawing/2014/main" id="{2D4FA7D6-15BB-9C80-501C-4E408B17FBB6}"/>
                </a:ext>
              </a:extLst>
            </p:cNvPr>
            <p:cNvSpPr txBox="1"/>
            <p:nvPr/>
          </p:nvSpPr>
          <p:spPr>
            <a:xfrm>
              <a:off x="8577828" y="4381744"/>
              <a:ext cx="997669" cy="369332"/>
            </a:xfrm>
            <a:prstGeom prst="rect">
              <a:avLst/>
            </a:prstGeom>
            <a:noFill/>
          </p:spPr>
          <p:txBody>
            <a:bodyPr wrap="square" rtlCol="0">
              <a:spAutoFit/>
            </a:bodyPr>
            <a:lstStyle/>
            <a:p>
              <a:pPr algn="ctr"/>
              <a:r>
                <a:rPr lang="ar-EG" b="1" dirty="0"/>
                <a:t>المشترون</a:t>
              </a:r>
              <a:endParaRPr lang="en-US" b="1" dirty="0"/>
            </a:p>
          </p:txBody>
        </p:sp>
        <p:sp>
          <p:nvSpPr>
            <p:cNvPr id="34" name="TextBox 33">
              <a:extLst>
                <a:ext uri="{FF2B5EF4-FFF2-40B4-BE49-F238E27FC236}">
                  <a16:creationId xmlns:a16="http://schemas.microsoft.com/office/drawing/2014/main" id="{14E10554-E940-E8AB-8516-44EAA1B87FE6}"/>
                </a:ext>
              </a:extLst>
            </p:cNvPr>
            <p:cNvSpPr txBox="1"/>
            <p:nvPr/>
          </p:nvSpPr>
          <p:spPr>
            <a:xfrm>
              <a:off x="6959600" y="4457580"/>
              <a:ext cx="1412009" cy="523220"/>
            </a:xfrm>
            <a:prstGeom prst="rect">
              <a:avLst/>
            </a:prstGeom>
            <a:noFill/>
          </p:spPr>
          <p:txBody>
            <a:bodyPr wrap="square" rtlCol="0">
              <a:spAutoFit/>
            </a:bodyPr>
            <a:lstStyle/>
            <a:p>
              <a:pPr algn="ctr"/>
              <a:r>
                <a:rPr lang="ar-EG" sz="1400" b="1" dirty="0"/>
                <a:t>القدرة التفاوضية للمشترين</a:t>
              </a:r>
              <a:endParaRPr lang="en-US" sz="1400" b="1" dirty="0"/>
            </a:p>
          </p:txBody>
        </p:sp>
        <p:sp>
          <p:nvSpPr>
            <p:cNvPr id="35" name="TextBox 34">
              <a:extLst>
                <a:ext uri="{FF2B5EF4-FFF2-40B4-BE49-F238E27FC236}">
                  <a16:creationId xmlns:a16="http://schemas.microsoft.com/office/drawing/2014/main" id="{A172C002-D752-75CE-EBE6-1FCA96AFB27E}"/>
                </a:ext>
              </a:extLst>
            </p:cNvPr>
            <p:cNvSpPr txBox="1"/>
            <p:nvPr/>
          </p:nvSpPr>
          <p:spPr>
            <a:xfrm>
              <a:off x="5226679" y="4751076"/>
              <a:ext cx="1732921" cy="584775"/>
            </a:xfrm>
            <a:prstGeom prst="rect">
              <a:avLst/>
            </a:prstGeom>
            <a:noFill/>
          </p:spPr>
          <p:txBody>
            <a:bodyPr wrap="square" rtlCol="0">
              <a:spAutoFit/>
            </a:bodyPr>
            <a:lstStyle/>
            <a:p>
              <a:pPr algn="ctr"/>
              <a:r>
                <a:rPr lang="ar-EG" sz="1600" b="1" dirty="0"/>
                <a:t>التنافسية بين </a:t>
              </a:r>
            </a:p>
            <a:p>
              <a:pPr algn="ctr"/>
              <a:r>
                <a:rPr lang="ar-EG" sz="1600" b="1" dirty="0"/>
                <a:t>الشركات الحالية</a:t>
              </a:r>
              <a:endParaRPr lang="en-US" sz="1600" b="1" dirty="0"/>
            </a:p>
          </p:txBody>
        </p:sp>
      </p:grpSp>
    </p:spTree>
    <p:extLst>
      <p:ext uri="{BB962C8B-B14F-4D97-AF65-F5344CB8AC3E}">
        <p14:creationId xmlns:p14="http://schemas.microsoft.com/office/powerpoint/2010/main" val="3659214878"/>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Five Forces Matrix</a:t>
              </a:r>
            </a:p>
            <a:p>
              <a:r>
                <a:rPr lang="ar-EG" sz="2800" b="1" dirty="0">
                  <a:solidFill>
                    <a:srgbClr val="00B0F0"/>
                  </a:solidFill>
                  <a:latin typeface="Alexandria" charset="0"/>
                  <a:cs typeface="Alexandria" charset="0"/>
                </a:rPr>
                <a:t>مصفوفة القوى الخمس</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pic>
        <p:nvPicPr>
          <p:cNvPr id="1026" name="Picture 2" descr="C:\Users\ALFAGR\Desktop\3.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6526" y="1527368"/>
            <a:ext cx="11203251" cy="50781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8977835"/>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Elements of Feasibility Analysis</a:t>
              </a:r>
            </a:p>
            <a:p>
              <a:r>
                <a:rPr lang="ar-EG" sz="2800" b="1" dirty="0">
                  <a:solidFill>
                    <a:srgbClr val="00B0F0"/>
                  </a:solidFill>
                  <a:latin typeface="Alexandria" charset="0"/>
                  <a:cs typeface="Alexandria" charset="0"/>
                </a:rPr>
                <a:t>عناصر تحليل الجدوى</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18" name="Group 17">
            <a:extLst>
              <a:ext uri="{FF2B5EF4-FFF2-40B4-BE49-F238E27FC236}">
                <a16:creationId xmlns:a16="http://schemas.microsoft.com/office/drawing/2014/main" id="{69AA4605-0906-A5FE-765C-7A980E1E2F90}"/>
              </a:ext>
            </a:extLst>
          </p:cNvPr>
          <p:cNvGrpSpPr/>
          <p:nvPr/>
        </p:nvGrpSpPr>
        <p:grpSpPr>
          <a:xfrm>
            <a:off x="1542181" y="1668673"/>
            <a:ext cx="9238357" cy="4955984"/>
            <a:chOff x="5977788" y="799352"/>
            <a:chExt cx="5425410" cy="5259296"/>
          </a:xfrm>
        </p:grpSpPr>
        <p:pic>
          <p:nvPicPr>
            <p:cNvPr id="19" name="Picture 18" descr="A diagram of a company&#10;&#10;Description automatically generated">
              <a:extLst>
                <a:ext uri="{FF2B5EF4-FFF2-40B4-BE49-F238E27FC236}">
                  <a16:creationId xmlns:a16="http://schemas.microsoft.com/office/drawing/2014/main" id="{A02A1EC9-E184-11E3-AAA3-E295C52ED13C}"/>
                </a:ext>
              </a:extLst>
            </p:cNvPr>
            <p:cNvPicPr>
              <a:picLocks noChangeAspect="1"/>
            </p:cNvPicPr>
            <p:nvPr/>
          </p:nvPicPr>
          <p:blipFill rotWithShape="1">
            <a:blip r:embed="rId3">
              <a:extLst>
                <a:ext uri="{28A0092B-C50C-407E-A947-70E740481C1C}">
                  <a14:useLocalDpi xmlns:a14="http://schemas.microsoft.com/office/drawing/2010/main" val="0"/>
                </a:ext>
              </a:extLst>
            </a:blip>
            <a:srcRect l="1226" r="1" b="1"/>
            <a:stretch/>
          </p:blipFill>
          <p:spPr>
            <a:xfrm>
              <a:off x="5977788" y="799352"/>
              <a:ext cx="5425410" cy="5259296"/>
            </a:xfrm>
            <a:prstGeom prst="rect">
              <a:avLst/>
            </a:prstGeom>
          </p:spPr>
        </p:pic>
        <p:sp>
          <p:nvSpPr>
            <p:cNvPr id="23" name="TextBox 22">
              <a:extLst>
                <a:ext uri="{FF2B5EF4-FFF2-40B4-BE49-F238E27FC236}">
                  <a16:creationId xmlns:a16="http://schemas.microsoft.com/office/drawing/2014/main" id="{5DCC9373-5B37-E036-B0D1-BA62B6304B0C}"/>
                </a:ext>
              </a:extLst>
            </p:cNvPr>
            <p:cNvSpPr txBox="1"/>
            <p:nvPr/>
          </p:nvSpPr>
          <p:spPr>
            <a:xfrm>
              <a:off x="6272815" y="2750003"/>
              <a:ext cx="1521912" cy="685887"/>
            </a:xfrm>
            <a:prstGeom prst="rect">
              <a:avLst/>
            </a:prstGeom>
            <a:noFill/>
          </p:spPr>
          <p:txBody>
            <a:bodyPr wrap="square" rtlCol="0">
              <a:spAutoFit/>
            </a:bodyPr>
            <a:lstStyle/>
            <a:p>
              <a:pPr algn="ctr" rtl="1"/>
              <a:r>
                <a:rPr lang="ar-EG" sz="1800" dirty="0"/>
                <a:t>تحليل  جدوى المنتج أو الخدمة</a:t>
              </a:r>
              <a:endParaRPr lang="en-US" dirty="0"/>
            </a:p>
          </p:txBody>
        </p:sp>
        <p:sp>
          <p:nvSpPr>
            <p:cNvPr id="24" name="TextBox 23">
              <a:extLst>
                <a:ext uri="{FF2B5EF4-FFF2-40B4-BE49-F238E27FC236}">
                  <a16:creationId xmlns:a16="http://schemas.microsoft.com/office/drawing/2014/main" id="{20B2DBCC-CEF2-BE7E-D0C4-BD164A3A4A51}"/>
                </a:ext>
              </a:extLst>
            </p:cNvPr>
            <p:cNvSpPr txBox="1"/>
            <p:nvPr/>
          </p:nvSpPr>
          <p:spPr>
            <a:xfrm>
              <a:off x="9105828" y="1963255"/>
              <a:ext cx="1734531" cy="369332"/>
            </a:xfrm>
            <a:prstGeom prst="rect">
              <a:avLst/>
            </a:prstGeom>
            <a:noFill/>
          </p:spPr>
          <p:txBody>
            <a:bodyPr wrap="square" rtlCol="0">
              <a:spAutoFit/>
            </a:bodyPr>
            <a:lstStyle/>
            <a:p>
              <a:r>
                <a:rPr lang="ar-EG" sz="1800" dirty="0"/>
                <a:t>تحليل  الجدوى المالية</a:t>
              </a:r>
              <a:endParaRPr lang="en-US" dirty="0"/>
            </a:p>
          </p:txBody>
        </p:sp>
        <p:sp>
          <p:nvSpPr>
            <p:cNvPr id="25" name="TextBox 24">
              <a:extLst>
                <a:ext uri="{FF2B5EF4-FFF2-40B4-BE49-F238E27FC236}">
                  <a16:creationId xmlns:a16="http://schemas.microsoft.com/office/drawing/2014/main" id="{BC3E178E-F762-50E0-D470-DEE5F203B1C8}"/>
                </a:ext>
              </a:extLst>
            </p:cNvPr>
            <p:cNvSpPr txBox="1"/>
            <p:nvPr/>
          </p:nvSpPr>
          <p:spPr>
            <a:xfrm>
              <a:off x="7882333" y="4605474"/>
              <a:ext cx="1734531" cy="685887"/>
            </a:xfrm>
            <a:prstGeom prst="rect">
              <a:avLst/>
            </a:prstGeom>
            <a:noFill/>
          </p:spPr>
          <p:txBody>
            <a:bodyPr wrap="square" rtlCol="0">
              <a:spAutoFit/>
            </a:bodyPr>
            <a:lstStyle/>
            <a:p>
              <a:pPr algn="ctr" rtl="1"/>
              <a:r>
                <a:rPr lang="ar-EG" sz="1800" dirty="0"/>
                <a:t>تحليل جدوى رائد الأعمال/ الفريق</a:t>
              </a:r>
              <a:endParaRPr lang="en-US" dirty="0"/>
            </a:p>
          </p:txBody>
        </p:sp>
      </p:grpSp>
    </p:spTree>
    <p:extLst>
      <p:ext uri="{BB962C8B-B14F-4D97-AF65-F5344CB8AC3E}">
        <p14:creationId xmlns:p14="http://schemas.microsoft.com/office/powerpoint/2010/main" val="552582068"/>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Product or Service Feasibility Analysis</a:t>
              </a:r>
            </a:p>
            <a:p>
              <a:r>
                <a:rPr lang="ar-EG" sz="2800" b="1" dirty="0">
                  <a:solidFill>
                    <a:srgbClr val="00B0F0"/>
                  </a:solidFill>
                  <a:latin typeface="Alexandria" charset="0"/>
                  <a:cs typeface="Alexandria" charset="0"/>
                </a:rPr>
                <a:t>تحليل جدوى المنتج أو الخدمة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7" name="Rectangle 3">
            <a:extLst>
              <a:ext uri="{FF2B5EF4-FFF2-40B4-BE49-F238E27FC236}">
                <a16:creationId xmlns:a16="http://schemas.microsoft.com/office/drawing/2014/main" id="{CAE571D8-6544-D550-A288-12540B62AF12}"/>
              </a:ext>
            </a:extLst>
          </p:cNvPr>
          <p:cNvSpPr txBox="1">
            <a:spLocks noChangeArrowheads="1"/>
          </p:cNvSpPr>
          <p:nvPr/>
        </p:nvSpPr>
        <p:spPr>
          <a:xfrm>
            <a:off x="373997" y="1589229"/>
            <a:ext cx="6600009" cy="4934400"/>
          </a:xfrm>
          <a:prstGeom prst="rect">
            <a:avLst/>
          </a:prstGeom>
        </p:spPr>
        <p:txBody>
          <a:bodyPr vert="horz" lIns="88900" tIns="46038" rIns="88900" bIns="46038"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600"/>
              </a:spcBef>
              <a:buFont typeface="Wingdings" pitchFamily="2" charset="2"/>
              <a:buChar char="§"/>
            </a:pPr>
            <a:r>
              <a:rPr lang="en-US" altLang="ar-JO" sz="2000" dirty="0">
                <a:ea typeface="ＭＳ Ｐゴシック" panose="020B0600070205080204" pitchFamily="34" charset="-128"/>
              </a:rPr>
              <a:t>Determines the degree to which a product or service idea appeals to potential customers and identifies the resources necessary to produce it.  </a:t>
            </a:r>
          </a:p>
          <a:p>
            <a:pPr>
              <a:lnSpc>
                <a:spcPct val="100000"/>
              </a:lnSpc>
              <a:spcBef>
                <a:spcPts val="600"/>
              </a:spcBef>
              <a:buFont typeface="Wingdings" pitchFamily="2" charset="2"/>
              <a:buChar char="§"/>
            </a:pPr>
            <a:r>
              <a:rPr lang="en-US" altLang="ar-JO" sz="2000" dirty="0">
                <a:ea typeface="ＭＳ Ｐゴシック" panose="020B0600070205080204" pitchFamily="34" charset="-128"/>
              </a:rPr>
              <a:t>Two questions:</a:t>
            </a:r>
          </a:p>
          <a:p>
            <a:pPr marL="971550" lvl="1" indent="-403225">
              <a:lnSpc>
                <a:spcPct val="100000"/>
              </a:lnSpc>
              <a:spcBef>
                <a:spcPts val="600"/>
              </a:spcBef>
              <a:buFont typeface="Arial" panose="020B0604020202020204" pitchFamily="34" charset="0"/>
              <a:buAutoNum type="arabicPeriod"/>
            </a:pPr>
            <a:r>
              <a:rPr lang="en-US" altLang="ar-JO" sz="2000" dirty="0">
                <a:ea typeface="ＭＳ Ｐゴシック" panose="020B0600070205080204" pitchFamily="34" charset="-128"/>
              </a:rPr>
              <a:t>Are customers willing to purchase our product or service?</a:t>
            </a:r>
          </a:p>
          <a:p>
            <a:pPr marL="971550" lvl="1" indent="-403225">
              <a:lnSpc>
                <a:spcPct val="100000"/>
              </a:lnSpc>
              <a:spcBef>
                <a:spcPts val="600"/>
              </a:spcBef>
              <a:buFont typeface="Arial" panose="020B0604020202020204" pitchFamily="34" charset="0"/>
              <a:buAutoNum type="arabicPeriod"/>
            </a:pPr>
            <a:r>
              <a:rPr lang="en-US" altLang="ar-JO" sz="2000" dirty="0">
                <a:ea typeface="ＭＳ Ｐゴシック" panose="020B0600070205080204" pitchFamily="34" charset="-128"/>
              </a:rPr>
              <a:t>Can we provide the product or </a:t>
            </a:r>
            <a:br>
              <a:rPr lang="en-US" altLang="ar-JO" sz="2000" dirty="0">
                <a:ea typeface="ＭＳ Ｐゴシック" panose="020B0600070205080204" pitchFamily="34" charset="-128"/>
              </a:rPr>
            </a:br>
            <a:r>
              <a:rPr lang="en-US" altLang="ar-JO" sz="2000" dirty="0">
                <a:ea typeface="ＭＳ Ｐゴシック" panose="020B0600070205080204" pitchFamily="34" charset="-128"/>
              </a:rPr>
              <a:t>service to customers at a profit? </a:t>
            </a:r>
          </a:p>
          <a:p>
            <a:pPr marL="352425" lvl="1" indent="-342900" algn="r" defTabSz="900113" rtl="1">
              <a:lnSpc>
                <a:spcPct val="100000"/>
              </a:lnSpc>
              <a:spcBef>
                <a:spcPts val="600"/>
              </a:spcBef>
              <a:buFont typeface="Wingdings" pitchFamily="2" charset="2"/>
              <a:buChar char="§"/>
            </a:pPr>
            <a:r>
              <a:rPr lang="ar-EG" altLang="ar-JO" sz="2000" dirty="0">
                <a:ea typeface="ＭＳ Ｐゴシック" panose="020B0600070205080204" pitchFamily="34" charset="-128"/>
              </a:rPr>
              <a:t>يحدد الدرجة التي تجذب بها فكرة المنتج أو الخدمة العملاء المحتملين ويحدد الموارد اللازمة لإنتاجها.  </a:t>
            </a:r>
          </a:p>
          <a:p>
            <a:pPr marL="352425" lvl="1" indent="-342900" algn="r" defTabSz="900113" rtl="1">
              <a:lnSpc>
                <a:spcPct val="100000"/>
              </a:lnSpc>
              <a:spcBef>
                <a:spcPts val="600"/>
              </a:spcBef>
              <a:buFont typeface="Wingdings" pitchFamily="2" charset="2"/>
              <a:buChar char="§"/>
            </a:pPr>
            <a:r>
              <a:rPr lang="ar-EG" altLang="ar-JO" sz="2000" dirty="0">
                <a:ea typeface="ＭＳ Ｐゴシック" panose="020B0600070205080204" pitchFamily="34" charset="-128"/>
              </a:rPr>
              <a:t>سؤالان:</a:t>
            </a:r>
          </a:p>
          <a:p>
            <a:pPr marL="1482725" lvl="2" indent="-457200" algn="r" rtl="1">
              <a:lnSpc>
                <a:spcPct val="100000"/>
              </a:lnSpc>
              <a:spcBef>
                <a:spcPts val="600"/>
              </a:spcBef>
              <a:buFont typeface="+mj-lt"/>
              <a:buAutoNum type="arabicPeriod"/>
            </a:pPr>
            <a:r>
              <a:rPr lang="ar-EG" altLang="ar-JO" dirty="0">
                <a:ea typeface="ＭＳ Ｐゴシック" panose="020B0600070205080204" pitchFamily="34" charset="-128"/>
              </a:rPr>
              <a:t>هل العملاء على استعداد لشراء منتجاتنا أو خدماتنا؟</a:t>
            </a:r>
          </a:p>
          <a:p>
            <a:pPr marL="1482725" lvl="2" indent="-457200" algn="r" rtl="1">
              <a:lnSpc>
                <a:spcPct val="100000"/>
              </a:lnSpc>
              <a:spcBef>
                <a:spcPts val="600"/>
              </a:spcBef>
              <a:buFont typeface="+mj-lt"/>
              <a:buAutoNum type="arabicPeriod"/>
            </a:pPr>
            <a:r>
              <a:rPr lang="ar-EG" altLang="ar-JO" dirty="0">
                <a:ea typeface="ＭＳ Ｐゴシック" panose="020B0600070205080204" pitchFamily="34" charset="-128"/>
              </a:rPr>
              <a:t>هل يمكننا تقديم المنتج أو الخدمة للعملاء مع القدرة على تحقيق الربح؟ </a:t>
            </a:r>
          </a:p>
        </p:txBody>
      </p:sp>
      <p:pic>
        <p:nvPicPr>
          <p:cNvPr id="26" name="Picture 2" descr="Products and Services - Definitions, Examples, Differences">
            <a:extLst>
              <a:ext uri="{FF2B5EF4-FFF2-40B4-BE49-F238E27FC236}">
                <a16:creationId xmlns:a16="http://schemas.microsoft.com/office/drawing/2014/main" id="{418BCA79-6AAD-DD86-AB07-37FBC28793A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465328" y="1561933"/>
            <a:ext cx="4284066" cy="50677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8765775"/>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Product or Service Feasibility Analysis</a:t>
              </a:r>
            </a:p>
            <a:p>
              <a:r>
                <a:rPr lang="ar-EG" sz="2800" b="1" dirty="0">
                  <a:solidFill>
                    <a:srgbClr val="00B0F0"/>
                  </a:solidFill>
                  <a:latin typeface="Alexandria" charset="0"/>
                  <a:cs typeface="Alexandria" charset="0"/>
                </a:rPr>
                <a:t>تحليل جدوى المنتج أو الخدمة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7" name="Rectangle 3">
            <a:extLst>
              <a:ext uri="{FF2B5EF4-FFF2-40B4-BE49-F238E27FC236}">
                <a16:creationId xmlns:a16="http://schemas.microsoft.com/office/drawing/2014/main" id="{CAE571D8-6544-D550-A288-12540B62AF12}"/>
              </a:ext>
            </a:extLst>
          </p:cNvPr>
          <p:cNvSpPr txBox="1">
            <a:spLocks noChangeArrowheads="1"/>
          </p:cNvSpPr>
          <p:nvPr/>
        </p:nvSpPr>
        <p:spPr>
          <a:xfrm>
            <a:off x="373999" y="1589229"/>
            <a:ext cx="3815864" cy="4934400"/>
          </a:xfrm>
          <a:prstGeom prst="rect">
            <a:avLst/>
          </a:prstGeom>
        </p:spPr>
        <p:txBody>
          <a:bodyPr vert="horz" lIns="88900" tIns="46038" rIns="88900" bIns="46038"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7950" indent="0">
              <a:lnSpc>
                <a:spcPct val="100000"/>
              </a:lnSpc>
              <a:spcBef>
                <a:spcPts val="600"/>
              </a:spcBef>
              <a:buNone/>
            </a:pPr>
            <a:r>
              <a:rPr lang="en-US" altLang="ar-JO" sz="2000" b="1" dirty="0">
                <a:ea typeface="ＭＳ Ｐゴシック" panose="020B0600070205080204" pitchFamily="34" charset="-128"/>
              </a:rPr>
              <a:t>Primary research</a:t>
            </a:r>
            <a:r>
              <a:rPr lang="en-US" altLang="ar-JO" sz="2000" dirty="0">
                <a:ea typeface="ＭＳ Ｐゴシック" panose="020B0600070205080204" pitchFamily="34" charset="-128"/>
              </a:rPr>
              <a:t>:</a:t>
            </a:r>
            <a:r>
              <a:rPr lang="en-US" altLang="ar-JO" sz="2000" b="1" dirty="0">
                <a:ea typeface="ＭＳ Ｐゴシック" panose="020B0600070205080204" pitchFamily="34" charset="-128"/>
              </a:rPr>
              <a:t> </a:t>
            </a:r>
          </a:p>
          <a:p>
            <a:pPr marL="393700" indent="-285750">
              <a:lnSpc>
                <a:spcPct val="100000"/>
              </a:lnSpc>
              <a:spcBef>
                <a:spcPts val="600"/>
              </a:spcBef>
              <a:buFont typeface="Wingdings" pitchFamily="2" charset="2"/>
              <a:buChar char="§"/>
            </a:pPr>
            <a:r>
              <a:rPr lang="en-US" altLang="ar-JO" sz="2000" dirty="0">
                <a:ea typeface="ＭＳ Ｐゴシック" panose="020B0600070205080204" pitchFamily="34" charset="-128"/>
              </a:rPr>
              <a:t>Collect data firsthand and analyze it.</a:t>
            </a:r>
          </a:p>
          <a:p>
            <a:pPr marL="107950" indent="0">
              <a:lnSpc>
                <a:spcPct val="100000"/>
              </a:lnSpc>
              <a:spcBef>
                <a:spcPts val="600"/>
              </a:spcBef>
              <a:buNone/>
            </a:pPr>
            <a:r>
              <a:rPr lang="en-US" altLang="ar-JO" sz="2000" b="1" dirty="0">
                <a:ea typeface="ＭＳ Ｐゴシック" panose="020B0600070205080204" pitchFamily="34" charset="-128"/>
              </a:rPr>
              <a:t>Secondary research</a:t>
            </a:r>
            <a:r>
              <a:rPr lang="en-US" altLang="ar-JO" sz="2000" dirty="0">
                <a:ea typeface="ＭＳ Ｐゴシック" panose="020B0600070205080204" pitchFamily="34" charset="-128"/>
              </a:rPr>
              <a:t>:</a:t>
            </a:r>
            <a:r>
              <a:rPr lang="en-US" altLang="ar-JO" sz="2000" b="1" dirty="0">
                <a:ea typeface="ＭＳ Ｐゴシック" panose="020B0600070205080204" pitchFamily="34" charset="-128"/>
              </a:rPr>
              <a:t> </a:t>
            </a:r>
          </a:p>
          <a:p>
            <a:pPr marL="393700" indent="-285750">
              <a:lnSpc>
                <a:spcPct val="100000"/>
              </a:lnSpc>
              <a:spcBef>
                <a:spcPts val="600"/>
              </a:spcBef>
              <a:buFont typeface="Wingdings" pitchFamily="2" charset="2"/>
              <a:buChar char="§"/>
            </a:pPr>
            <a:r>
              <a:rPr lang="en-US" altLang="ar-JO" sz="2000" dirty="0">
                <a:ea typeface="ＭＳ Ｐゴシック" panose="020B0600070205080204" pitchFamily="34" charset="-128"/>
              </a:rPr>
              <a:t>Gather data that already has been compiled and analyze it.  </a:t>
            </a:r>
          </a:p>
          <a:p>
            <a:pPr marL="107950" indent="0" algn="r" rtl="1">
              <a:lnSpc>
                <a:spcPct val="100000"/>
              </a:lnSpc>
              <a:spcBef>
                <a:spcPts val="600"/>
              </a:spcBef>
              <a:buNone/>
            </a:pPr>
            <a:r>
              <a:rPr lang="ar-EG" altLang="ar-JO" sz="2000" b="1" dirty="0">
                <a:ea typeface="ＭＳ Ｐゴシック" panose="020B0600070205080204" pitchFamily="34" charset="-128"/>
              </a:rPr>
              <a:t>البحث الأولي: </a:t>
            </a:r>
          </a:p>
          <a:p>
            <a:pPr marL="393700" indent="-285750" algn="r" rtl="1">
              <a:lnSpc>
                <a:spcPct val="100000"/>
              </a:lnSpc>
              <a:spcBef>
                <a:spcPts val="600"/>
              </a:spcBef>
              <a:buFont typeface="Wingdings" pitchFamily="2" charset="2"/>
              <a:buChar char="§"/>
            </a:pPr>
            <a:r>
              <a:rPr lang="ar-EG" altLang="ar-JO" sz="2000" dirty="0">
                <a:ea typeface="ＭＳ Ｐゴシック" panose="020B0600070205080204" pitchFamily="34" charset="-128"/>
              </a:rPr>
              <a:t>جمع البيانات مباشرة لأول مرة وتحليلها.</a:t>
            </a:r>
          </a:p>
          <a:p>
            <a:pPr marL="107950" indent="0" algn="r" rtl="1">
              <a:lnSpc>
                <a:spcPct val="100000"/>
              </a:lnSpc>
              <a:spcBef>
                <a:spcPts val="600"/>
              </a:spcBef>
              <a:buNone/>
            </a:pPr>
            <a:r>
              <a:rPr lang="ar-EG" altLang="ar-JO" sz="2000" b="1" dirty="0">
                <a:ea typeface="ＭＳ Ｐゴシック" panose="020B0600070205080204" pitchFamily="34" charset="-128"/>
              </a:rPr>
              <a:t>البحث الثانوي: </a:t>
            </a:r>
          </a:p>
          <a:p>
            <a:pPr marL="393700" indent="-285750" algn="r" rtl="1">
              <a:lnSpc>
                <a:spcPct val="100000"/>
              </a:lnSpc>
              <a:spcBef>
                <a:spcPts val="600"/>
              </a:spcBef>
              <a:buFont typeface="Wingdings" pitchFamily="2" charset="2"/>
              <a:buChar char="§"/>
            </a:pPr>
            <a:r>
              <a:rPr lang="ar-EG" altLang="ar-JO" sz="2000" dirty="0">
                <a:ea typeface="ＭＳ Ｐゴシック" panose="020B0600070205080204" pitchFamily="34" charset="-128"/>
              </a:rPr>
              <a:t>جمع البيانات التي تم تجميعها بالفعل  من قبل ثم القيام بتحليلها</a:t>
            </a:r>
            <a:endParaRPr lang="en-US" altLang="ar-JO" sz="2000" dirty="0">
              <a:ea typeface="ＭＳ Ｐゴシック" panose="020B0600070205080204" pitchFamily="34" charset="-128"/>
            </a:endParaRPr>
          </a:p>
        </p:txBody>
      </p:sp>
      <p:pic>
        <p:nvPicPr>
          <p:cNvPr id="2051" name="Picture 3" descr="C:\Users\ALFAGR\Desktop\5.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58103" y="1622094"/>
            <a:ext cx="7615450" cy="49424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2379015"/>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Secondary data</a:t>
              </a:r>
              <a:endParaRPr lang="ar-EG" sz="2800" b="1" dirty="0">
                <a:solidFill>
                  <a:srgbClr val="00B0F0"/>
                </a:solidFill>
                <a:latin typeface="Alexandria" charset="0"/>
                <a:cs typeface="Alexandria" charset="0"/>
              </a:endParaRPr>
            </a:p>
            <a:p>
              <a:r>
                <a:rPr lang="ar-EG" sz="2800" b="1" dirty="0">
                  <a:solidFill>
                    <a:srgbClr val="00B0F0"/>
                  </a:solidFill>
                  <a:latin typeface="Alexandria" charset="0"/>
                  <a:cs typeface="Alexandria" charset="0"/>
                </a:rPr>
                <a:t>البيانات الثانوية </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1" name="Content Placeholder 2">
            <a:extLst>
              <a:ext uri="{FF2B5EF4-FFF2-40B4-BE49-F238E27FC236}">
                <a16:creationId xmlns:a16="http://schemas.microsoft.com/office/drawing/2014/main" id="{EF5E9B47-D71E-DE84-189B-C1DE49874F5E}"/>
              </a:ext>
            </a:extLst>
          </p:cNvPr>
          <p:cNvSpPr txBox="1">
            <a:spLocks/>
          </p:cNvSpPr>
          <p:nvPr/>
        </p:nvSpPr>
        <p:spPr>
          <a:xfrm>
            <a:off x="271871" y="1610436"/>
            <a:ext cx="7097919" cy="4954138"/>
          </a:xfrm>
          <a:prstGeom prst="rect">
            <a:avLst/>
          </a:prstGeom>
        </p:spPr>
        <p:txBody>
          <a:bodyPr anchor="t">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t>It searches usually start by getting a secondary data </a:t>
            </a:r>
          </a:p>
          <a:p>
            <a:r>
              <a:rPr lang="en-US" sz="1800" dirty="0"/>
              <a:t>the sources of secondary data can be:</a:t>
            </a:r>
          </a:p>
          <a:p>
            <a:pPr lvl="1"/>
            <a:r>
              <a:rPr lang="en-US" sz="1800" dirty="0"/>
              <a:t>the company's internal database</a:t>
            </a:r>
          </a:p>
          <a:p>
            <a:pPr lvl="1"/>
            <a:r>
              <a:rPr lang="en-US" sz="1800" dirty="0"/>
              <a:t>companies can buy secondary data from outside suppliers like research agencies </a:t>
            </a:r>
          </a:p>
          <a:p>
            <a:pPr lvl="1"/>
            <a:r>
              <a:rPr lang="en-US" sz="1800" dirty="0"/>
              <a:t>use commercial online databases</a:t>
            </a:r>
          </a:p>
          <a:p>
            <a:pPr lvl="1"/>
            <a:r>
              <a:rPr lang="en-US" sz="1800" dirty="0"/>
              <a:t>Use Internet search engines …</a:t>
            </a:r>
          </a:p>
          <a:p>
            <a:r>
              <a:rPr lang="en-US" sz="1800" dirty="0"/>
              <a:t>Secondary data can usually be obtained more quickly and at lower cost than primary data</a:t>
            </a:r>
          </a:p>
          <a:p>
            <a:r>
              <a:rPr lang="en-US" sz="1800" dirty="0"/>
              <a:t>Secondary sources can sometimes provide data and individual company cannot collect on its own.</a:t>
            </a:r>
          </a:p>
          <a:p>
            <a:r>
              <a:rPr lang="en-US" sz="1800" dirty="0"/>
              <a:t>The researcher must evaluate secondary information carefully to make certain it is relevant, accurate, current and impartial.</a:t>
            </a:r>
            <a:endParaRPr lang="ar-EG" sz="1800" dirty="0"/>
          </a:p>
          <a:p>
            <a:pPr algn="r" rtl="1"/>
            <a:r>
              <a:rPr lang="ar-EG" sz="1800" dirty="0"/>
              <a:t>تبدأ عمليات البحث عادة بالحصول على بيانات ثانوية </a:t>
            </a:r>
          </a:p>
          <a:p>
            <a:pPr algn="r" rtl="1"/>
            <a:r>
              <a:rPr lang="ar-EG" sz="1800" dirty="0"/>
              <a:t>يمكن أن تكون مصادر البيانات الثانوية:</a:t>
            </a:r>
          </a:p>
          <a:p>
            <a:pPr lvl="1" algn="r" rtl="1"/>
            <a:r>
              <a:rPr lang="ar-EG" sz="1800" dirty="0"/>
              <a:t>قاعدة البيانات الداخلية للشركة</a:t>
            </a:r>
          </a:p>
          <a:p>
            <a:pPr lvl="1" algn="r" rtl="1"/>
            <a:r>
              <a:rPr lang="ar-EG" sz="1800" dirty="0"/>
              <a:t>يمكن للشركات شراء بيانات ثانوية من موردين خارجيين مثل وكالات الأبحاث </a:t>
            </a:r>
          </a:p>
          <a:p>
            <a:pPr lvl="1" algn="r" rtl="1"/>
            <a:r>
              <a:rPr lang="ar-EG" sz="1800" dirty="0"/>
              <a:t>استخدام قواعد البيانات التجارية عبر الإنترنت</a:t>
            </a:r>
          </a:p>
          <a:p>
            <a:pPr lvl="1" algn="r" rtl="1"/>
            <a:r>
              <a:rPr lang="ar-EG" sz="1800" dirty="0"/>
              <a:t>استخدم محركات البحث على الإنترنت ...</a:t>
            </a:r>
          </a:p>
          <a:p>
            <a:pPr algn="r" rtl="1"/>
            <a:r>
              <a:rPr lang="ar-EG" sz="1800" dirty="0"/>
              <a:t>يمكن عادة الحصول على البيانات الثانوية بسرعة أكبر وبتكلفة أقل من البيانات الأولية</a:t>
            </a:r>
          </a:p>
          <a:p>
            <a:pPr algn="r" rtl="1"/>
            <a:r>
              <a:rPr lang="ar-EG" sz="1800" dirty="0"/>
              <a:t>يمكن أن توفر المصادر الثانوية في بعض الأحيان بيانات ولا يمكن للشركة الفردية جمعها بمفردها.</a:t>
            </a:r>
          </a:p>
          <a:p>
            <a:pPr algn="r" rtl="1"/>
            <a:r>
              <a:rPr lang="ar-EG" sz="1800" dirty="0"/>
              <a:t>يجب على الباحث تقييم المعلومات الثانوية بعناية للتأكد من أنها ذات صلة ودقيقة وحديثة ومحايدة.</a:t>
            </a:r>
          </a:p>
          <a:p>
            <a:endParaRPr lang="en-US" sz="1800" dirty="0"/>
          </a:p>
          <a:p>
            <a:endParaRPr lang="en-US" sz="1800" dirty="0"/>
          </a:p>
          <a:p>
            <a:pPr lvl="1"/>
            <a:endParaRPr lang="en-US" sz="1800" dirty="0"/>
          </a:p>
        </p:txBody>
      </p:sp>
      <p:grpSp>
        <p:nvGrpSpPr>
          <p:cNvPr id="4" name="Group 3"/>
          <p:cNvGrpSpPr/>
          <p:nvPr/>
        </p:nvGrpSpPr>
        <p:grpSpPr>
          <a:xfrm>
            <a:off x="7577093" y="1951304"/>
            <a:ext cx="4899546" cy="4454424"/>
            <a:chOff x="7577093" y="1951304"/>
            <a:chExt cx="4899546" cy="4454424"/>
          </a:xfrm>
        </p:grpSpPr>
        <p:pic>
          <p:nvPicPr>
            <p:cNvPr id="12" name="Picture 11" descr="A diagram of a circular chart&#10;&#10;Description automatically generated with medium confidence">
              <a:extLst>
                <a:ext uri="{FF2B5EF4-FFF2-40B4-BE49-F238E27FC236}">
                  <a16:creationId xmlns:a16="http://schemas.microsoft.com/office/drawing/2014/main" id="{E731C6DA-9F0C-A727-C26D-24063D013A7E}"/>
                </a:ext>
              </a:extLst>
            </p:cNvPr>
            <p:cNvPicPr>
              <a:picLocks noChangeAspect="1"/>
            </p:cNvPicPr>
            <p:nvPr/>
          </p:nvPicPr>
          <p:blipFill rotWithShape="1">
            <a:blip r:embed="rId3">
              <a:extLst>
                <a:ext uri="{28A0092B-C50C-407E-A947-70E740481C1C}">
                  <a14:useLocalDpi xmlns:a14="http://schemas.microsoft.com/office/drawing/2010/main" val="0"/>
                </a:ext>
              </a:extLst>
            </a:blip>
            <a:srcRect l="6162" t="4914" b="5180"/>
            <a:stretch/>
          </p:blipFill>
          <p:spPr>
            <a:xfrm>
              <a:off x="7577093" y="1951304"/>
              <a:ext cx="4899546" cy="4454424"/>
            </a:xfrm>
            <a:prstGeom prst="ellipse">
              <a:avLst/>
            </a:prstGeom>
          </p:spPr>
        </p:pic>
        <p:sp>
          <p:nvSpPr>
            <p:cNvPr id="3" name="TextBox 2"/>
            <p:cNvSpPr txBox="1"/>
            <p:nvPr/>
          </p:nvSpPr>
          <p:spPr>
            <a:xfrm>
              <a:off x="8106770" y="2879678"/>
              <a:ext cx="805217" cy="276999"/>
            </a:xfrm>
            <a:prstGeom prst="rect">
              <a:avLst/>
            </a:prstGeom>
            <a:noFill/>
          </p:spPr>
          <p:txBody>
            <a:bodyPr wrap="square" rtlCol="1">
              <a:spAutoFit/>
            </a:bodyPr>
            <a:lstStyle/>
            <a:p>
              <a:pPr algn="ctr" rtl="1"/>
              <a:r>
                <a:rPr lang="ar-EG" sz="1200" dirty="0">
                  <a:solidFill>
                    <a:schemeClr val="bg1"/>
                  </a:solidFill>
                </a:rPr>
                <a:t>مذكرات</a:t>
              </a:r>
            </a:p>
          </p:txBody>
        </p:sp>
        <p:sp>
          <p:nvSpPr>
            <p:cNvPr id="18" name="TextBox 17"/>
            <p:cNvSpPr txBox="1"/>
            <p:nvPr/>
          </p:nvSpPr>
          <p:spPr>
            <a:xfrm>
              <a:off x="8927907" y="2704542"/>
              <a:ext cx="1112607" cy="276999"/>
            </a:xfrm>
            <a:prstGeom prst="rect">
              <a:avLst/>
            </a:prstGeom>
            <a:noFill/>
          </p:spPr>
          <p:txBody>
            <a:bodyPr wrap="square" rtlCol="1">
              <a:spAutoFit/>
            </a:bodyPr>
            <a:lstStyle/>
            <a:p>
              <a:pPr algn="ctr" rtl="1"/>
              <a:r>
                <a:rPr lang="ar-EG" sz="1200" dirty="0">
                  <a:solidFill>
                    <a:schemeClr val="bg1"/>
                  </a:solidFill>
                </a:rPr>
                <a:t>بيانات حكومية</a:t>
              </a:r>
            </a:p>
          </p:txBody>
        </p:sp>
        <p:sp>
          <p:nvSpPr>
            <p:cNvPr id="19" name="TextBox 18"/>
            <p:cNvSpPr txBox="1"/>
            <p:nvPr/>
          </p:nvSpPr>
          <p:spPr>
            <a:xfrm>
              <a:off x="9849442" y="2215497"/>
              <a:ext cx="1505492" cy="276999"/>
            </a:xfrm>
            <a:prstGeom prst="rect">
              <a:avLst/>
            </a:prstGeom>
            <a:noFill/>
          </p:spPr>
          <p:txBody>
            <a:bodyPr wrap="square" rtlCol="1">
              <a:spAutoFit/>
            </a:bodyPr>
            <a:lstStyle/>
            <a:p>
              <a:pPr algn="ctr" rtl="1"/>
              <a:r>
                <a:rPr lang="ar-EG" sz="1200" dirty="0">
                  <a:solidFill>
                    <a:schemeClr val="bg1"/>
                  </a:solidFill>
                </a:rPr>
                <a:t>التصريحات التنظيمية</a:t>
              </a:r>
            </a:p>
          </p:txBody>
        </p:sp>
        <p:sp>
          <p:nvSpPr>
            <p:cNvPr id="23" name="TextBox 22"/>
            <p:cNvSpPr txBox="1"/>
            <p:nvPr/>
          </p:nvSpPr>
          <p:spPr>
            <a:xfrm>
              <a:off x="10833347" y="2836714"/>
              <a:ext cx="1273476" cy="276999"/>
            </a:xfrm>
            <a:prstGeom prst="rect">
              <a:avLst/>
            </a:prstGeom>
            <a:noFill/>
          </p:spPr>
          <p:txBody>
            <a:bodyPr wrap="square" rtlCol="1">
              <a:spAutoFit/>
            </a:bodyPr>
            <a:lstStyle/>
            <a:p>
              <a:pPr algn="ctr" rtl="1"/>
              <a:r>
                <a:rPr lang="ar-EG" sz="1200" dirty="0">
                  <a:solidFill>
                    <a:schemeClr val="bg1"/>
                  </a:solidFill>
                </a:rPr>
                <a:t>الوثائق الرسمية</a:t>
              </a:r>
            </a:p>
          </p:txBody>
        </p:sp>
        <p:sp>
          <p:nvSpPr>
            <p:cNvPr id="24" name="TextBox 23"/>
            <p:cNvSpPr txBox="1"/>
            <p:nvPr/>
          </p:nvSpPr>
          <p:spPr>
            <a:xfrm rot="21321270">
              <a:off x="11190467" y="3767050"/>
              <a:ext cx="1273476" cy="276999"/>
            </a:xfrm>
            <a:prstGeom prst="rect">
              <a:avLst/>
            </a:prstGeom>
            <a:noFill/>
          </p:spPr>
          <p:txBody>
            <a:bodyPr wrap="square" rtlCol="1">
              <a:spAutoFit/>
            </a:bodyPr>
            <a:lstStyle/>
            <a:p>
              <a:pPr algn="ctr" rtl="1"/>
              <a:r>
                <a:rPr lang="ar-EG" sz="1200" dirty="0">
                  <a:solidFill>
                    <a:schemeClr val="bg1"/>
                  </a:solidFill>
                </a:rPr>
                <a:t>السجلات الاحصائية</a:t>
              </a:r>
            </a:p>
          </p:txBody>
        </p:sp>
        <p:sp>
          <p:nvSpPr>
            <p:cNvPr id="25" name="TextBox 24"/>
            <p:cNvSpPr txBox="1"/>
            <p:nvPr/>
          </p:nvSpPr>
          <p:spPr>
            <a:xfrm>
              <a:off x="10824243" y="5243306"/>
              <a:ext cx="1273476" cy="276999"/>
            </a:xfrm>
            <a:prstGeom prst="rect">
              <a:avLst/>
            </a:prstGeom>
            <a:noFill/>
          </p:spPr>
          <p:txBody>
            <a:bodyPr wrap="square" rtlCol="1">
              <a:spAutoFit/>
            </a:bodyPr>
            <a:lstStyle/>
            <a:p>
              <a:pPr algn="ctr" rtl="1"/>
              <a:r>
                <a:rPr lang="ar-EG" sz="1200" dirty="0">
                  <a:solidFill>
                    <a:schemeClr val="bg1"/>
                  </a:solidFill>
                </a:rPr>
                <a:t>مقالات علمية</a:t>
              </a:r>
            </a:p>
          </p:txBody>
        </p:sp>
        <p:sp>
          <p:nvSpPr>
            <p:cNvPr id="26" name="TextBox 25"/>
            <p:cNvSpPr txBox="1"/>
            <p:nvPr/>
          </p:nvSpPr>
          <p:spPr>
            <a:xfrm>
              <a:off x="10114547" y="5734634"/>
              <a:ext cx="896224" cy="276999"/>
            </a:xfrm>
            <a:prstGeom prst="rect">
              <a:avLst/>
            </a:prstGeom>
            <a:noFill/>
          </p:spPr>
          <p:txBody>
            <a:bodyPr wrap="square" rtlCol="1">
              <a:spAutoFit/>
            </a:bodyPr>
            <a:lstStyle/>
            <a:p>
              <a:pPr algn="ctr" rtl="1"/>
              <a:r>
                <a:rPr lang="ar-EG" sz="1200" dirty="0">
                  <a:solidFill>
                    <a:schemeClr val="bg1"/>
                  </a:solidFill>
                </a:rPr>
                <a:t>كتب</a:t>
              </a:r>
            </a:p>
          </p:txBody>
        </p:sp>
        <p:sp>
          <p:nvSpPr>
            <p:cNvPr id="27" name="TextBox 26"/>
            <p:cNvSpPr txBox="1"/>
            <p:nvPr/>
          </p:nvSpPr>
          <p:spPr>
            <a:xfrm>
              <a:off x="9082595" y="5941626"/>
              <a:ext cx="766847" cy="276999"/>
            </a:xfrm>
            <a:prstGeom prst="rect">
              <a:avLst/>
            </a:prstGeom>
            <a:noFill/>
          </p:spPr>
          <p:txBody>
            <a:bodyPr wrap="square" rtlCol="1">
              <a:spAutoFit/>
            </a:bodyPr>
            <a:lstStyle/>
            <a:p>
              <a:pPr algn="ctr" rtl="1"/>
              <a:r>
                <a:rPr lang="ar-EG" sz="1200" dirty="0">
                  <a:solidFill>
                    <a:schemeClr val="bg1"/>
                  </a:solidFill>
                </a:rPr>
                <a:t>مقالات</a:t>
              </a:r>
            </a:p>
          </p:txBody>
        </p:sp>
        <p:sp>
          <p:nvSpPr>
            <p:cNvPr id="28" name="TextBox 27"/>
            <p:cNvSpPr txBox="1"/>
            <p:nvPr/>
          </p:nvSpPr>
          <p:spPr>
            <a:xfrm>
              <a:off x="8090548" y="5161417"/>
              <a:ext cx="766847" cy="276999"/>
            </a:xfrm>
            <a:prstGeom prst="rect">
              <a:avLst/>
            </a:prstGeom>
            <a:noFill/>
          </p:spPr>
          <p:txBody>
            <a:bodyPr wrap="square" rtlCol="1">
              <a:spAutoFit/>
            </a:bodyPr>
            <a:lstStyle/>
            <a:p>
              <a:pPr algn="ctr" rtl="1"/>
              <a:r>
                <a:rPr lang="ar-EG" sz="1200" dirty="0">
                  <a:solidFill>
                    <a:schemeClr val="bg1"/>
                  </a:solidFill>
                </a:rPr>
                <a:t>مجلات</a:t>
              </a:r>
            </a:p>
          </p:txBody>
        </p:sp>
        <p:sp>
          <p:nvSpPr>
            <p:cNvPr id="29" name="TextBox 28"/>
            <p:cNvSpPr txBox="1"/>
            <p:nvPr/>
          </p:nvSpPr>
          <p:spPr>
            <a:xfrm>
              <a:off x="7751620" y="4181033"/>
              <a:ext cx="766847" cy="276999"/>
            </a:xfrm>
            <a:prstGeom prst="rect">
              <a:avLst/>
            </a:prstGeom>
            <a:noFill/>
          </p:spPr>
          <p:txBody>
            <a:bodyPr wrap="square" rtlCol="1">
              <a:spAutoFit/>
            </a:bodyPr>
            <a:lstStyle/>
            <a:p>
              <a:pPr algn="ctr" rtl="1"/>
              <a:r>
                <a:rPr lang="ar-EG" sz="1200" dirty="0">
                  <a:solidFill>
                    <a:schemeClr val="bg1"/>
                  </a:solidFill>
                </a:rPr>
                <a:t>مكتبات</a:t>
              </a:r>
            </a:p>
          </p:txBody>
        </p:sp>
      </p:grpSp>
    </p:spTree>
    <p:extLst>
      <p:ext uri="{BB962C8B-B14F-4D97-AF65-F5344CB8AC3E}">
        <p14:creationId xmlns:p14="http://schemas.microsoft.com/office/powerpoint/2010/main" val="4192336163"/>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Primary Research Techniques</a:t>
              </a:r>
            </a:p>
            <a:p>
              <a:r>
                <a:rPr lang="ar-EG" sz="2800" b="1" dirty="0">
                  <a:solidFill>
                    <a:srgbClr val="00B0F0"/>
                  </a:solidFill>
                  <a:latin typeface="Alexandria" charset="0"/>
                  <a:cs typeface="Alexandria" charset="0"/>
                </a:rPr>
                <a:t>تقنيات البحث الأولية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1" name="Content Placeholder 2">
            <a:extLst>
              <a:ext uri="{FF2B5EF4-FFF2-40B4-BE49-F238E27FC236}">
                <a16:creationId xmlns:a16="http://schemas.microsoft.com/office/drawing/2014/main" id="{EF5E9B47-D71E-DE84-189B-C1DE49874F5E}"/>
              </a:ext>
            </a:extLst>
          </p:cNvPr>
          <p:cNvSpPr txBox="1">
            <a:spLocks/>
          </p:cNvSpPr>
          <p:nvPr/>
        </p:nvSpPr>
        <p:spPr>
          <a:xfrm>
            <a:off x="271871" y="1610436"/>
            <a:ext cx="7521001" cy="4954138"/>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20700" indent="-411163">
              <a:spcBef>
                <a:spcPts val="600"/>
              </a:spcBef>
              <a:buFont typeface="Wingdings" pitchFamily="2" charset="2"/>
              <a:buChar char="§"/>
            </a:pPr>
            <a:r>
              <a:rPr lang="en-US" altLang="ar-JO" sz="2000" b="1" dirty="0">
                <a:ea typeface="ＭＳ Ｐゴシック" panose="020B0600070205080204" pitchFamily="34" charset="-128"/>
              </a:rPr>
              <a:t>Customer surveys and questionnaires</a:t>
            </a:r>
          </a:p>
          <a:p>
            <a:pPr marL="520700" indent="-411163">
              <a:spcBef>
                <a:spcPts val="600"/>
              </a:spcBef>
              <a:buFont typeface="Wingdings" pitchFamily="2" charset="2"/>
              <a:buChar char="§"/>
            </a:pPr>
            <a:r>
              <a:rPr lang="en-US" altLang="ar-JO" sz="2000" b="1" dirty="0">
                <a:ea typeface="ＭＳ Ｐゴシック" panose="020B0600070205080204" pitchFamily="34" charset="-128"/>
              </a:rPr>
              <a:t>Focus groups</a:t>
            </a:r>
          </a:p>
          <a:p>
            <a:pPr marL="520700" indent="-411163">
              <a:spcBef>
                <a:spcPts val="600"/>
              </a:spcBef>
              <a:buFont typeface="Wingdings" pitchFamily="2" charset="2"/>
              <a:buChar char="§"/>
            </a:pPr>
            <a:r>
              <a:rPr lang="en-US" altLang="ar-JO" sz="2000" b="1" dirty="0">
                <a:ea typeface="ＭＳ Ｐゴシック" panose="020B0600070205080204" pitchFamily="34" charset="-128"/>
              </a:rPr>
              <a:t>Prototypes</a:t>
            </a:r>
          </a:p>
          <a:p>
            <a:pPr marL="520700" indent="-411163">
              <a:spcBef>
                <a:spcPts val="600"/>
              </a:spcBef>
              <a:buFont typeface="Wingdings" pitchFamily="2" charset="2"/>
              <a:buChar char="§"/>
            </a:pPr>
            <a:r>
              <a:rPr lang="en-US" altLang="ar-JO" sz="2000" b="1" dirty="0">
                <a:ea typeface="ＭＳ Ｐゴシック" panose="020B0600070205080204" pitchFamily="34" charset="-128"/>
              </a:rPr>
              <a:t>In-home trials</a:t>
            </a:r>
            <a:r>
              <a:rPr lang="ar-SA" altLang="ar-JO" sz="2000" b="1" dirty="0">
                <a:ea typeface="ＭＳ Ｐゴシック" panose="020B0600070205080204" pitchFamily="34" charset="-128"/>
              </a:rPr>
              <a:t> </a:t>
            </a:r>
            <a:r>
              <a:rPr lang="en-US" altLang="ar-JO" sz="2000" b="1" dirty="0">
                <a:ea typeface="ＭＳ Ｐゴシック" panose="020B0600070205080204" pitchFamily="34" charset="-128"/>
              </a:rPr>
              <a:t> </a:t>
            </a:r>
            <a:r>
              <a:rPr lang="en-US" altLang="ar-JO" sz="2000" dirty="0">
                <a:ea typeface="ＭＳ Ｐゴシック" panose="020B0600070205080204" pitchFamily="34" charset="-128"/>
              </a:rPr>
              <a:t>(consumer visits to observe consumers use of product/service)</a:t>
            </a:r>
          </a:p>
          <a:p>
            <a:pPr marL="520700" indent="-411163">
              <a:spcBef>
                <a:spcPts val="600"/>
              </a:spcBef>
              <a:buFont typeface="Wingdings" pitchFamily="2" charset="2"/>
              <a:buChar char="§"/>
            </a:pPr>
            <a:r>
              <a:rPr lang="en-US" altLang="ar-JO" sz="2000" b="1" dirty="0">
                <a:ea typeface="ＭＳ Ｐゴシック" panose="020B0600070205080204" pitchFamily="34" charset="-128"/>
              </a:rPr>
              <a:t>“Windshield” research (</a:t>
            </a:r>
            <a:r>
              <a:rPr lang="en-US" sz="2000" dirty="0">
                <a:ea typeface="ＭＳ Ｐゴシック" panose="020B0600070205080204" pitchFamily="34" charset="-128"/>
              </a:rPr>
              <a:t>observe customers interacting with existing businesses within an industry).</a:t>
            </a:r>
            <a:endParaRPr lang="en-US" altLang="ar-JO" sz="2000" dirty="0">
              <a:ea typeface="ＭＳ Ｐゴシック" panose="020B0600070205080204" pitchFamily="34" charset="-128"/>
            </a:endParaRPr>
          </a:p>
          <a:p>
            <a:pPr marL="520700" indent="-411163">
              <a:spcBef>
                <a:spcPts val="600"/>
              </a:spcBef>
              <a:buFont typeface="Wingdings" pitchFamily="2" charset="2"/>
              <a:buChar char="§"/>
            </a:pPr>
            <a:r>
              <a:rPr lang="en-US" altLang="ar-JO" sz="2000" b="1" dirty="0">
                <a:ea typeface="ＭＳ Ｐゴシック" panose="020B0600070205080204" pitchFamily="34" charset="-128"/>
              </a:rPr>
              <a:t>Trade associations and business directories</a:t>
            </a:r>
            <a:endParaRPr lang="ar-EG" altLang="ar-JO" sz="2000" b="1" dirty="0">
              <a:ea typeface="ＭＳ Ｐゴシック" panose="020B0600070205080204" pitchFamily="34" charset="-128"/>
            </a:endParaRPr>
          </a:p>
          <a:p>
            <a:pPr marL="520700" indent="-411163" algn="r" rtl="1">
              <a:spcBef>
                <a:spcPts val="600"/>
              </a:spcBef>
              <a:buFont typeface="Wingdings" pitchFamily="2" charset="2"/>
              <a:buChar char="§"/>
            </a:pPr>
            <a:r>
              <a:rPr lang="ar-EG" altLang="ar-JO" sz="2000" dirty="0">
                <a:ea typeface="ＭＳ Ｐゴシック" panose="020B0600070205080204" pitchFamily="34" charset="-128"/>
              </a:rPr>
              <a:t>المسح و الاستقصاءات للعملاء.</a:t>
            </a:r>
          </a:p>
          <a:p>
            <a:pPr marL="520700" indent="-411163" algn="r" rtl="1">
              <a:spcBef>
                <a:spcPts val="600"/>
              </a:spcBef>
              <a:buFont typeface="Wingdings" pitchFamily="2" charset="2"/>
              <a:buChar char="§"/>
            </a:pPr>
            <a:r>
              <a:rPr lang="ar-EG" altLang="ar-JO" sz="2000" dirty="0">
                <a:ea typeface="ＭＳ Ｐゴシック" panose="020B0600070205080204" pitchFamily="34" charset="-128"/>
              </a:rPr>
              <a:t>مجموعات التركيز.</a:t>
            </a:r>
          </a:p>
          <a:p>
            <a:pPr marL="520700" indent="-411163" algn="r" rtl="1">
              <a:spcBef>
                <a:spcPts val="600"/>
              </a:spcBef>
              <a:buFont typeface="Wingdings" pitchFamily="2" charset="2"/>
              <a:buChar char="§"/>
            </a:pPr>
            <a:r>
              <a:rPr lang="ar-EG" altLang="ar-JO" sz="2000" dirty="0">
                <a:ea typeface="ＭＳ Ｐゴシック" panose="020B0600070205080204" pitchFamily="34" charset="-128"/>
              </a:rPr>
              <a:t>النماذج الأولية.</a:t>
            </a:r>
          </a:p>
          <a:p>
            <a:pPr marL="520700" indent="-411163" algn="r" rtl="1">
              <a:spcBef>
                <a:spcPts val="600"/>
              </a:spcBef>
              <a:buFont typeface="Wingdings" pitchFamily="2" charset="2"/>
              <a:buChar char="§"/>
            </a:pPr>
            <a:r>
              <a:rPr lang="ar-EG" altLang="ar-JO" sz="2000" dirty="0">
                <a:ea typeface="ＭＳ Ｐゴシック" panose="020B0600070205080204" pitchFamily="34" charset="-128"/>
              </a:rPr>
              <a:t>التجارب المنزلية (زيارات المستهلكين لمراقبة استخدام المستهلكين للمنتج / الخدمة).</a:t>
            </a:r>
          </a:p>
          <a:p>
            <a:pPr marL="520700" indent="-411163" algn="r" rtl="1">
              <a:spcBef>
                <a:spcPts val="600"/>
              </a:spcBef>
              <a:buFont typeface="Wingdings" pitchFamily="2" charset="2"/>
              <a:buChar char="§"/>
            </a:pPr>
            <a:r>
              <a:rPr lang="ar-EG" altLang="ar-JO" sz="2000" dirty="0">
                <a:ea typeface="ＭＳ Ｐゴシック" panose="020B0600070205080204" pitchFamily="34" charset="-128"/>
              </a:rPr>
              <a:t>بحث "الزجاج الأمامي" (مراقبة تفاعل العملاء مع الشركات القائمة داخل الصناعة).</a:t>
            </a:r>
          </a:p>
          <a:p>
            <a:pPr marL="520700" indent="-411163" algn="r" rtl="1">
              <a:spcBef>
                <a:spcPts val="600"/>
              </a:spcBef>
              <a:buFont typeface="Wingdings" pitchFamily="2" charset="2"/>
              <a:buChar char="§"/>
            </a:pPr>
            <a:r>
              <a:rPr lang="ar-EG" altLang="ar-JO" sz="2000" dirty="0">
                <a:ea typeface="ＭＳ Ｐゴシック" panose="020B0600070205080204" pitchFamily="34" charset="-128"/>
              </a:rPr>
              <a:t>الجمعيات التجارية ودليل الأعمال.</a:t>
            </a:r>
          </a:p>
        </p:txBody>
      </p:sp>
      <p:pic>
        <p:nvPicPr>
          <p:cNvPr id="30" name="Picture 29" descr="A person using a tablet&#10;&#10;Description automatically generated">
            <a:extLst>
              <a:ext uri="{FF2B5EF4-FFF2-40B4-BE49-F238E27FC236}">
                <a16:creationId xmlns:a16="http://schemas.microsoft.com/office/drawing/2014/main" id="{5AF7EA73-ADBC-3638-0434-D107AEB46F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59627" y="1583140"/>
            <a:ext cx="3745688" cy="5051852"/>
          </a:xfrm>
          <a:prstGeom prst="rect">
            <a:avLst/>
          </a:prstGeom>
        </p:spPr>
      </p:pic>
    </p:spTree>
    <p:extLst>
      <p:ext uri="{BB962C8B-B14F-4D97-AF65-F5344CB8AC3E}">
        <p14:creationId xmlns:p14="http://schemas.microsoft.com/office/powerpoint/2010/main" val="714711866"/>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Elements of Feasibility Analysis</a:t>
              </a:r>
            </a:p>
            <a:p>
              <a:r>
                <a:rPr lang="ar-EG" sz="2800" b="1" dirty="0">
                  <a:solidFill>
                    <a:srgbClr val="00B0F0"/>
                  </a:solidFill>
                  <a:latin typeface="Alexandria" charset="0"/>
                  <a:cs typeface="Alexandria" charset="0"/>
                </a:rPr>
                <a:t>عناصر تحليل الجدوى</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18" name="Group 17">
            <a:extLst>
              <a:ext uri="{FF2B5EF4-FFF2-40B4-BE49-F238E27FC236}">
                <a16:creationId xmlns:a16="http://schemas.microsoft.com/office/drawing/2014/main" id="{69AA4605-0906-A5FE-765C-7A980E1E2F90}"/>
              </a:ext>
            </a:extLst>
          </p:cNvPr>
          <p:cNvGrpSpPr/>
          <p:nvPr/>
        </p:nvGrpSpPr>
        <p:grpSpPr>
          <a:xfrm>
            <a:off x="1542181" y="1668673"/>
            <a:ext cx="9238357" cy="4955984"/>
            <a:chOff x="5977788" y="799352"/>
            <a:chExt cx="5425410" cy="5259296"/>
          </a:xfrm>
        </p:grpSpPr>
        <p:pic>
          <p:nvPicPr>
            <p:cNvPr id="19" name="Picture 18" descr="A diagram of a company&#10;&#10;Description automatically generated">
              <a:extLst>
                <a:ext uri="{FF2B5EF4-FFF2-40B4-BE49-F238E27FC236}">
                  <a16:creationId xmlns:a16="http://schemas.microsoft.com/office/drawing/2014/main" id="{A02A1EC9-E184-11E3-AAA3-E295C52ED13C}"/>
                </a:ext>
              </a:extLst>
            </p:cNvPr>
            <p:cNvPicPr>
              <a:picLocks noChangeAspect="1"/>
            </p:cNvPicPr>
            <p:nvPr/>
          </p:nvPicPr>
          <p:blipFill rotWithShape="1">
            <a:blip r:embed="rId3">
              <a:extLst>
                <a:ext uri="{28A0092B-C50C-407E-A947-70E740481C1C}">
                  <a14:useLocalDpi xmlns:a14="http://schemas.microsoft.com/office/drawing/2010/main" val="0"/>
                </a:ext>
              </a:extLst>
            </a:blip>
            <a:srcRect l="1226" r="1" b="1"/>
            <a:stretch/>
          </p:blipFill>
          <p:spPr>
            <a:xfrm>
              <a:off x="5977788" y="799352"/>
              <a:ext cx="5425410" cy="5259296"/>
            </a:xfrm>
            <a:prstGeom prst="rect">
              <a:avLst/>
            </a:prstGeom>
          </p:spPr>
        </p:pic>
        <p:sp>
          <p:nvSpPr>
            <p:cNvPr id="23" name="TextBox 22">
              <a:extLst>
                <a:ext uri="{FF2B5EF4-FFF2-40B4-BE49-F238E27FC236}">
                  <a16:creationId xmlns:a16="http://schemas.microsoft.com/office/drawing/2014/main" id="{5DCC9373-5B37-E036-B0D1-BA62B6304B0C}"/>
                </a:ext>
              </a:extLst>
            </p:cNvPr>
            <p:cNvSpPr txBox="1"/>
            <p:nvPr/>
          </p:nvSpPr>
          <p:spPr>
            <a:xfrm>
              <a:off x="6272815" y="2750003"/>
              <a:ext cx="1521912" cy="685887"/>
            </a:xfrm>
            <a:prstGeom prst="rect">
              <a:avLst/>
            </a:prstGeom>
            <a:noFill/>
          </p:spPr>
          <p:txBody>
            <a:bodyPr wrap="square" rtlCol="0">
              <a:spAutoFit/>
            </a:bodyPr>
            <a:lstStyle/>
            <a:p>
              <a:pPr algn="ctr" rtl="1"/>
              <a:r>
                <a:rPr lang="ar-EG" sz="1800" dirty="0"/>
                <a:t>تحليل  جدوى المنتج أو الخدمة</a:t>
              </a:r>
              <a:endParaRPr lang="en-US" dirty="0"/>
            </a:p>
          </p:txBody>
        </p:sp>
        <p:sp>
          <p:nvSpPr>
            <p:cNvPr id="24" name="TextBox 23">
              <a:extLst>
                <a:ext uri="{FF2B5EF4-FFF2-40B4-BE49-F238E27FC236}">
                  <a16:creationId xmlns:a16="http://schemas.microsoft.com/office/drawing/2014/main" id="{20B2DBCC-CEF2-BE7E-D0C4-BD164A3A4A51}"/>
                </a:ext>
              </a:extLst>
            </p:cNvPr>
            <p:cNvSpPr txBox="1"/>
            <p:nvPr/>
          </p:nvSpPr>
          <p:spPr>
            <a:xfrm>
              <a:off x="9105828" y="1963255"/>
              <a:ext cx="1734531" cy="369332"/>
            </a:xfrm>
            <a:prstGeom prst="rect">
              <a:avLst/>
            </a:prstGeom>
            <a:noFill/>
          </p:spPr>
          <p:txBody>
            <a:bodyPr wrap="square" rtlCol="0">
              <a:spAutoFit/>
            </a:bodyPr>
            <a:lstStyle/>
            <a:p>
              <a:r>
                <a:rPr lang="ar-EG" sz="1800" dirty="0"/>
                <a:t>تحليل  الجدوى المالية</a:t>
              </a:r>
              <a:endParaRPr lang="en-US" dirty="0"/>
            </a:p>
          </p:txBody>
        </p:sp>
        <p:sp>
          <p:nvSpPr>
            <p:cNvPr id="25" name="TextBox 24">
              <a:extLst>
                <a:ext uri="{FF2B5EF4-FFF2-40B4-BE49-F238E27FC236}">
                  <a16:creationId xmlns:a16="http://schemas.microsoft.com/office/drawing/2014/main" id="{BC3E178E-F762-50E0-D470-DEE5F203B1C8}"/>
                </a:ext>
              </a:extLst>
            </p:cNvPr>
            <p:cNvSpPr txBox="1"/>
            <p:nvPr/>
          </p:nvSpPr>
          <p:spPr>
            <a:xfrm>
              <a:off x="7882333" y="4605474"/>
              <a:ext cx="1734531" cy="685887"/>
            </a:xfrm>
            <a:prstGeom prst="rect">
              <a:avLst/>
            </a:prstGeom>
            <a:noFill/>
          </p:spPr>
          <p:txBody>
            <a:bodyPr wrap="square" rtlCol="0">
              <a:spAutoFit/>
            </a:bodyPr>
            <a:lstStyle/>
            <a:p>
              <a:pPr algn="ctr" rtl="1"/>
              <a:r>
                <a:rPr lang="ar-EG" sz="1800" dirty="0"/>
                <a:t>تحليل جدوى رائد الأعمال/ الفريق</a:t>
              </a:r>
              <a:endParaRPr lang="en-US" dirty="0"/>
            </a:p>
          </p:txBody>
        </p:sp>
      </p:grpSp>
    </p:spTree>
    <p:extLst>
      <p:ext uri="{BB962C8B-B14F-4D97-AF65-F5344CB8AC3E}">
        <p14:creationId xmlns:p14="http://schemas.microsoft.com/office/powerpoint/2010/main" val="2632938672"/>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Financial Feasibility Analysis</a:t>
              </a:r>
            </a:p>
            <a:p>
              <a:r>
                <a:rPr lang="ar-EG" sz="2800" b="1" dirty="0">
                  <a:solidFill>
                    <a:srgbClr val="00B0F0"/>
                  </a:solidFill>
                  <a:latin typeface="Alexandria" charset="0"/>
                  <a:cs typeface="Alexandria" charset="0"/>
                </a:rPr>
                <a:t>تحليل الجدوى المالية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1" name="Content Placeholder 2">
            <a:extLst>
              <a:ext uri="{FF2B5EF4-FFF2-40B4-BE49-F238E27FC236}">
                <a16:creationId xmlns:a16="http://schemas.microsoft.com/office/drawing/2014/main" id="{EF5E9B47-D71E-DE84-189B-C1DE49874F5E}"/>
              </a:ext>
            </a:extLst>
          </p:cNvPr>
          <p:cNvSpPr txBox="1">
            <a:spLocks/>
          </p:cNvSpPr>
          <p:nvPr/>
        </p:nvSpPr>
        <p:spPr>
          <a:xfrm>
            <a:off x="271872" y="1555844"/>
            <a:ext cx="6538361" cy="5024556"/>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347663" algn="justLow">
              <a:spcBef>
                <a:spcPct val="30000"/>
              </a:spcBef>
              <a:buFont typeface="Wingdings" pitchFamily="2" charset="2"/>
              <a:buChar char="§"/>
              <a:defRPr/>
            </a:pPr>
            <a:r>
              <a:rPr lang="en-US" altLang="en-US" sz="2000" b="1" dirty="0"/>
              <a:t>Capital requirements</a:t>
            </a:r>
            <a:r>
              <a:rPr lang="en-US" altLang="en-US" sz="2000" dirty="0"/>
              <a:t>: an estimate of how much start-up capital is required to launch the business.</a:t>
            </a:r>
          </a:p>
          <a:p>
            <a:pPr marL="457200" indent="-347663" algn="justLow">
              <a:spcBef>
                <a:spcPct val="30000"/>
              </a:spcBef>
              <a:buFont typeface="Wingdings" pitchFamily="2" charset="2"/>
              <a:buChar char="§"/>
              <a:defRPr/>
            </a:pPr>
            <a:r>
              <a:rPr lang="en-US" altLang="en-US" sz="2000" b="1" dirty="0"/>
              <a:t>Estimated earnings</a:t>
            </a:r>
            <a:r>
              <a:rPr lang="en-US" altLang="en-US" sz="2000" dirty="0"/>
              <a:t>: forecasted income statements.</a:t>
            </a:r>
          </a:p>
          <a:p>
            <a:pPr marL="457200" indent="-347663" algn="justLow">
              <a:spcBef>
                <a:spcPct val="30000"/>
              </a:spcBef>
              <a:buFont typeface="Wingdings" pitchFamily="2" charset="2"/>
              <a:buChar char="§"/>
              <a:defRPr/>
            </a:pPr>
            <a:r>
              <a:rPr lang="en-US" altLang="en-US" sz="2000" b="1" dirty="0"/>
              <a:t>Time out of cash</a:t>
            </a:r>
            <a:r>
              <a:rPr lang="en-US" altLang="en-US" sz="2000" dirty="0"/>
              <a:t>: the total cash it will take to sustain the business until the business achieves break-even cash flow.  </a:t>
            </a:r>
          </a:p>
          <a:p>
            <a:pPr marL="457200" indent="-347663" algn="justLow">
              <a:spcBef>
                <a:spcPct val="30000"/>
              </a:spcBef>
              <a:buFont typeface="Wingdings" pitchFamily="2" charset="2"/>
              <a:buChar char="§"/>
              <a:defRPr/>
            </a:pPr>
            <a:r>
              <a:rPr lang="en-US" altLang="en-US" sz="2000" b="1" dirty="0"/>
              <a:t>Return on investment</a:t>
            </a:r>
            <a:r>
              <a:rPr lang="en-US" altLang="en-US" sz="2000" dirty="0"/>
              <a:t>: combining the previous two estimates to determine how much investors can expect their investments to return. </a:t>
            </a:r>
            <a:endParaRPr lang="ar-EG" altLang="en-US" sz="2000" dirty="0"/>
          </a:p>
          <a:p>
            <a:pPr marL="457200" indent="-347663" algn="justLow" rtl="1">
              <a:spcBef>
                <a:spcPct val="30000"/>
              </a:spcBef>
              <a:buFont typeface="Wingdings" pitchFamily="2" charset="2"/>
              <a:buChar char="§"/>
              <a:defRPr/>
            </a:pPr>
            <a:r>
              <a:rPr lang="ar-EG" altLang="en-US" sz="2000" b="1" dirty="0"/>
              <a:t>متطلبات</a:t>
            </a:r>
            <a:r>
              <a:rPr lang="ar-EG" altLang="en-US" sz="2000" dirty="0"/>
              <a:t> </a:t>
            </a:r>
            <a:r>
              <a:rPr lang="ar-EG" altLang="en-US" sz="2000" b="1" dirty="0"/>
              <a:t>رأس</a:t>
            </a:r>
            <a:r>
              <a:rPr lang="ar-EG" altLang="en-US" sz="2000" dirty="0"/>
              <a:t> </a:t>
            </a:r>
            <a:r>
              <a:rPr lang="ar-EG" altLang="en-US" sz="2000" b="1" dirty="0"/>
              <a:t>المال</a:t>
            </a:r>
            <a:r>
              <a:rPr lang="ar-EG" altLang="en-US" sz="2000" dirty="0"/>
              <a:t>: تقدير لمقدار رأس المال المبدئي المطلوب لبدء العمل.</a:t>
            </a:r>
          </a:p>
          <a:p>
            <a:pPr marL="457200" indent="-347663" algn="justLow" rtl="1">
              <a:spcBef>
                <a:spcPct val="30000"/>
              </a:spcBef>
              <a:buFont typeface="Wingdings" pitchFamily="2" charset="2"/>
              <a:buChar char="§"/>
              <a:defRPr/>
            </a:pPr>
            <a:r>
              <a:rPr lang="ar-EG" altLang="en-US" sz="2000" b="1" dirty="0"/>
              <a:t>الأرباح</a:t>
            </a:r>
            <a:r>
              <a:rPr lang="ar-EG" altLang="en-US" sz="2000" dirty="0"/>
              <a:t> </a:t>
            </a:r>
            <a:r>
              <a:rPr lang="ar-EG" altLang="en-US" sz="2000" b="1" dirty="0"/>
              <a:t>المقدرة</a:t>
            </a:r>
            <a:r>
              <a:rPr lang="ar-EG" altLang="en-US" sz="2000" dirty="0"/>
              <a:t>: بيانات الدخل المتوقعة.</a:t>
            </a:r>
          </a:p>
          <a:p>
            <a:pPr marL="457200" indent="-347663" algn="justLow" rtl="1">
              <a:spcBef>
                <a:spcPct val="30000"/>
              </a:spcBef>
              <a:buFont typeface="Wingdings" pitchFamily="2" charset="2"/>
              <a:buChar char="§"/>
              <a:defRPr/>
            </a:pPr>
            <a:r>
              <a:rPr lang="ar-EG" altLang="en-US" sz="2000" b="1" dirty="0"/>
              <a:t>الوقت</a:t>
            </a:r>
            <a:r>
              <a:rPr lang="ar-EG" altLang="en-US" sz="2000" dirty="0"/>
              <a:t> </a:t>
            </a:r>
            <a:r>
              <a:rPr lang="ar-EG" altLang="en-US" sz="2000" b="1" dirty="0"/>
              <a:t>المستنفد</a:t>
            </a:r>
            <a:r>
              <a:rPr lang="ar-EG" altLang="en-US" sz="2000" dirty="0"/>
              <a:t> </a:t>
            </a:r>
            <a:r>
              <a:rPr lang="ar-EG" altLang="en-US" sz="2000" b="1" dirty="0"/>
              <a:t>من</a:t>
            </a:r>
            <a:r>
              <a:rPr lang="ar-EG" altLang="en-US" sz="2000" dirty="0"/>
              <a:t> </a:t>
            </a:r>
            <a:r>
              <a:rPr lang="ar-EG" altLang="en-US" sz="2000" b="1" dirty="0"/>
              <a:t>النقد</a:t>
            </a:r>
            <a:r>
              <a:rPr lang="ar-EG" altLang="en-US" sz="2000" dirty="0"/>
              <a:t>: إجمالي النقد المطلوب وجوده أولياً للحفاظ على الأعمال حتى تحقق الشركة التدفق النقدي التعادلي.  </a:t>
            </a:r>
          </a:p>
          <a:p>
            <a:pPr marL="457200" indent="-347663" algn="justLow" rtl="1">
              <a:spcBef>
                <a:spcPct val="30000"/>
              </a:spcBef>
              <a:buFont typeface="Wingdings" pitchFamily="2" charset="2"/>
              <a:buChar char="§"/>
              <a:defRPr/>
            </a:pPr>
            <a:r>
              <a:rPr lang="ar-EG" altLang="en-US" sz="2000" b="1" dirty="0"/>
              <a:t>العائد</a:t>
            </a:r>
            <a:r>
              <a:rPr lang="ar-EG" altLang="en-US" sz="2000" dirty="0"/>
              <a:t> </a:t>
            </a:r>
            <a:r>
              <a:rPr lang="ar-EG" altLang="en-US" sz="2000" b="1" dirty="0"/>
              <a:t>على</a:t>
            </a:r>
            <a:r>
              <a:rPr lang="ar-EG" altLang="en-US" sz="2000" dirty="0"/>
              <a:t> </a:t>
            </a:r>
            <a:r>
              <a:rPr lang="ar-EG" altLang="en-US" sz="2000" b="1" dirty="0"/>
              <a:t>الاستثمار</a:t>
            </a:r>
            <a:r>
              <a:rPr lang="ar-EG" altLang="en-US" sz="2000" dirty="0"/>
              <a:t>: الجمع بين التقديرين السابقين لتحديد العائد على الاستثمار المتوقع </a:t>
            </a:r>
          </a:p>
        </p:txBody>
      </p:sp>
      <p:pic>
        <p:nvPicPr>
          <p:cNvPr id="12" name="Picture 11" descr="A close-up of stacks of coins&#10;&#10;Description automatically generated">
            <a:extLst>
              <a:ext uri="{FF2B5EF4-FFF2-40B4-BE49-F238E27FC236}">
                <a16:creationId xmlns:a16="http://schemas.microsoft.com/office/drawing/2014/main" id="{39702E1F-C041-E7EF-C6A3-31D96CBCC412}"/>
              </a:ext>
            </a:extLst>
          </p:cNvPr>
          <p:cNvPicPr>
            <a:picLocks noChangeAspect="1"/>
          </p:cNvPicPr>
          <p:nvPr/>
        </p:nvPicPr>
        <p:blipFill rotWithShape="1">
          <a:blip r:embed="rId3">
            <a:extLst>
              <a:ext uri="{28A0092B-C50C-407E-A947-70E740481C1C}">
                <a14:useLocalDpi xmlns:a14="http://schemas.microsoft.com/office/drawing/2010/main" val="0"/>
              </a:ext>
            </a:extLst>
          </a:blip>
          <a:srcRect l="7616" r="3" b="3"/>
          <a:stretch/>
        </p:blipFill>
        <p:spPr>
          <a:xfrm>
            <a:off x="7165075" y="1596788"/>
            <a:ext cx="4681182" cy="5024556"/>
          </a:xfrm>
          <a:prstGeom prst="rect">
            <a:avLst/>
          </a:prstGeom>
        </p:spPr>
      </p:pic>
    </p:spTree>
    <p:extLst>
      <p:ext uri="{BB962C8B-B14F-4D97-AF65-F5344CB8AC3E}">
        <p14:creationId xmlns:p14="http://schemas.microsoft.com/office/powerpoint/2010/main" val="2220495166"/>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Elements of Feasibility Analysis</a:t>
              </a:r>
            </a:p>
            <a:p>
              <a:r>
                <a:rPr lang="ar-EG" sz="2800" b="1" dirty="0">
                  <a:solidFill>
                    <a:srgbClr val="00B0F0"/>
                  </a:solidFill>
                  <a:latin typeface="Alexandria" charset="0"/>
                  <a:cs typeface="Alexandria" charset="0"/>
                </a:rPr>
                <a:t>عناصر تحليل الجدوى</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18" name="Group 17">
            <a:extLst>
              <a:ext uri="{FF2B5EF4-FFF2-40B4-BE49-F238E27FC236}">
                <a16:creationId xmlns:a16="http://schemas.microsoft.com/office/drawing/2014/main" id="{69AA4605-0906-A5FE-765C-7A980E1E2F90}"/>
              </a:ext>
            </a:extLst>
          </p:cNvPr>
          <p:cNvGrpSpPr/>
          <p:nvPr/>
        </p:nvGrpSpPr>
        <p:grpSpPr>
          <a:xfrm>
            <a:off x="1542181" y="1668673"/>
            <a:ext cx="9238357" cy="4955984"/>
            <a:chOff x="5977788" y="799352"/>
            <a:chExt cx="5425410" cy="5259296"/>
          </a:xfrm>
        </p:grpSpPr>
        <p:pic>
          <p:nvPicPr>
            <p:cNvPr id="19" name="Picture 18" descr="A diagram of a company&#10;&#10;Description automatically generated">
              <a:extLst>
                <a:ext uri="{FF2B5EF4-FFF2-40B4-BE49-F238E27FC236}">
                  <a16:creationId xmlns:a16="http://schemas.microsoft.com/office/drawing/2014/main" id="{A02A1EC9-E184-11E3-AAA3-E295C52ED13C}"/>
                </a:ext>
              </a:extLst>
            </p:cNvPr>
            <p:cNvPicPr>
              <a:picLocks noChangeAspect="1"/>
            </p:cNvPicPr>
            <p:nvPr/>
          </p:nvPicPr>
          <p:blipFill rotWithShape="1">
            <a:blip r:embed="rId3">
              <a:extLst>
                <a:ext uri="{28A0092B-C50C-407E-A947-70E740481C1C}">
                  <a14:useLocalDpi xmlns:a14="http://schemas.microsoft.com/office/drawing/2010/main" val="0"/>
                </a:ext>
              </a:extLst>
            </a:blip>
            <a:srcRect l="1226" r="1" b="1"/>
            <a:stretch/>
          </p:blipFill>
          <p:spPr>
            <a:xfrm>
              <a:off x="5977788" y="799352"/>
              <a:ext cx="5425410" cy="5259296"/>
            </a:xfrm>
            <a:prstGeom prst="rect">
              <a:avLst/>
            </a:prstGeom>
          </p:spPr>
        </p:pic>
        <p:sp>
          <p:nvSpPr>
            <p:cNvPr id="23" name="TextBox 22">
              <a:extLst>
                <a:ext uri="{FF2B5EF4-FFF2-40B4-BE49-F238E27FC236}">
                  <a16:creationId xmlns:a16="http://schemas.microsoft.com/office/drawing/2014/main" id="{5DCC9373-5B37-E036-B0D1-BA62B6304B0C}"/>
                </a:ext>
              </a:extLst>
            </p:cNvPr>
            <p:cNvSpPr txBox="1"/>
            <p:nvPr/>
          </p:nvSpPr>
          <p:spPr>
            <a:xfrm>
              <a:off x="6272815" y="2750003"/>
              <a:ext cx="1521912" cy="685887"/>
            </a:xfrm>
            <a:prstGeom prst="rect">
              <a:avLst/>
            </a:prstGeom>
            <a:noFill/>
          </p:spPr>
          <p:txBody>
            <a:bodyPr wrap="square" rtlCol="0">
              <a:spAutoFit/>
            </a:bodyPr>
            <a:lstStyle/>
            <a:p>
              <a:pPr algn="ctr" rtl="1"/>
              <a:r>
                <a:rPr lang="ar-EG" sz="1800" dirty="0"/>
                <a:t>تحليل  جدوى المنتج أو الخدمة</a:t>
              </a:r>
              <a:endParaRPr lang="en-US" dirty="0"/>
            </a:p>
          </p:txBody>
        </p:sp>
        <p:sp>
          <p:nvSpPr>
            <p:cNvPr id="24" name="TextBox 23">
              <a:extLst>
                <a:ext uri="{FF2B5EF4-FFF2-40B4-BE49-F238E27FC236}">
                  <a16:creationId xmlns:a16="http://schemas.microsoft.com/office/drawing/2014/main" id="{20B2DBCC-CEF2-BE7E-D0C4-BD164A3A4A51}"/>
                </a:ext>
              </a:extLst>
            </p:cNvPr>
            <p:cNvSpPr txBox="1"/>
            <p:nvPr/>
          </p:nvSpPr>
          <p:spPr>
            <a:xfrm>
              <a:off x="9105828" y="1963255"/>
              <a:ext cx="1734531" cy="369332"/>
            </a:xfrm>
            <a:prstGeom prst="rect">
              <a:avLst/>
            </a:prstGeom>
            <a:noFill/>
          </p:spPr>
          <p:txBody>
            <a:bodyPr wrap="square" rtlCol="0">
              <a:spAutoFit/>
            </a:bodyPr>
            <a:lstStyle/>
            <a:p>
              <a:r>
                <a:rPr lang="ar-EG" sz="1800" dirty="0"/>
                <a:t>تحليل  الجدوى المالية</a:t>
              </a:r>
              <a:endParaRPr lang="en-US" dirty="0"/>
            </a:p>
          </p:txBody>
        </p:sp>
        <p:sp>
          <p:nvSpPr>
            <p:cNvPr id="25" name="TextBox 24">
              <a:extLst>
                <a:ext uri="{FF2B5EF4-FFF2-40B4-BE49-F238E27FC236}">
                  <a16:creationId xmlns:a16="http://schemas.microsoft.com/office/drawing/2014/main" id="{BC3E178E-F762-50E0-D470-DEE5F203B1C8}"/>
                </a:ext>
              </a:extLst>
            </p:cNvPr>
            <p:cNvSpPr txBox="1"/>
            <p:nvPr/>
          </p:nvSpPr>
          <p:spPr>
            <a:xfrm>
              <a:off x="7882333" y="4605474"/>
              <a:ext cx="1734531" cy="685887"/>
            </a:xfrm>
            <a:prstGeom prst="rect">
              <a:avLst/>
            </a:prstGeom>
            <a:noFill/>
          </p:spPr>
          <p:txBody>
            <a:bodyPr wrap="square" rtlCol="0">
              <a:spAutoFit/>
            </a:bodyPr>
            <a:lstStyle/>
            <a:p>
              <a:pPr algn="ctr" rtl="1"/>
              <a:r>
                <a:rPr lang="ar-EG" sz="1800" dirty="0"/>
                <a:t>تحليل جدوى رائد الأعمال/ الفريق</a:t>
              </a:r>
              <a:endParaRPr lang="en-US" dirty="0"/>
            </a:p>
          </p:txBody>
        </p:sp>
      </p:grpSp>
    </p:spTree>
    <p:extLst>
      <p:ext uri="{BB962C8B-B14F-4D97-AF65-F5344CB8AC3E}">
        <p14:creationId xmlns:p14="http://schemas.microsoft.com/office/powerpoint/2010/main" val="1623851198"/>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Entrepreneur Feasibility</a:t>
              </a:r>
            </a:p>
            <a:p>
              <a:r>
                <a:rPr lang="ar-EG" sz="2800" b="1" dirty="0">
                  <a:solidFill>
                    <a:srgbClr val="00B0F0"/>
                  </a:solidFill>
                  <a:latin typeface="Alexandria" charset="0"/>
                  <a:cs typeface="Alexandria" charset="0"/>
                </a:rPr>
                <a:t>جدوى رائد الأعمال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1" name="Content Placeholder 2">
            <a:extLst>
              <a:ext uri="{FF2B5EF4-FFF2-40B4-BE49-F238E27FC236}">
                <a16:creationId xmlns:a16="http://schemas.microsoft.com/office/drawing/2014/main" id="{EF5E9B47-D71E-DE84-189B-C1DE49874F5E}"/>
              </a:ext>
            </a:extLst>
          </p:cNvPr>
          <p:cNvSpPr txBox="1">
            <a:spLocks/>
          </p:cNvSpPr>
          <p:nvPr/>
        </p:nvSpPr>
        <p:spPr>
          <a:xfrm>
            <a:off x="271873" y="1555844"/>
            <a:ext cx="6552007" cy="5024556"/>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lnSpc>
                <a:spcPct val="100000"/>
              </a:lnSpc>
              <a:spcBef>
                <a:spcPct val="30000"/>
              </a:spcBef>
              <a:buFont typeface="Wingdings" pitchFamily="2" charset="2"/>
              <a:buChar char="§"/>
            </a:pPr>
            <a:r>
              <a:rPr lang="en-US" altLang="ar-JO" sz="2400" dirty="0">
                <a:ea typeface="ＭＳ Ｐゴシック" panose="020B0600070205080204" pitchFamily="34" charset="-128"/>
              </a:rPr>
              <a:t>Is this idea right for me?</a:t>
            </a:r>
          </a:p>
          <a:p>
            <a:pPr marL="741363" lvl="1" indent="-349250">
              <a:lnSpc>
                <a:spcPct val="100000"/>
              </a:lnSpc>
              <a:spcBef>
                <a:spcPct val="30000"/>
              </a:spcBef>
              <a:buFont typeface="Wingdings" pitchFamily="2" charset="2"/>
              <a:buChar char="§"/>
            </a:pPr>
            <a:r>
              <a:rPr lang="en-US" altLang="ar-JO" dirty="0">
                <a:ea typeface="ＭＳ Ｐゴシック" panose="020B0600070205080204" pitchFamily="34" charset="-128"/>
              </a:rPr>
              <a:t>Assess entrepreneurial readiness: knowledge, experience, and skills necessary for entrepreneurs to be successful.</a:t>
            </a:r>
          </a:p>
          <a:p>
            <a:pPr marL="741363" lvl="1" indent="-349250">
              <a:lnSpc>
                <a:spcPct val="100000"/>
              </a:lnSpc>
              <a:spcBef>
                <a:spcPct val="30000"/>
              </a:spcBef>
              <a:buFont typeface="Wingdings" pitchFamily="2" charset="2"/>
              <a:buChar char="§"/>
            </a:pPr>
            <a:r>
              <a:rPr lang="en-US" altLang="ar-JO" dirty="0">
                <a:ea typeface="ＭＳ Ｐゴシック" panose="020B0600070205080204" pitchFamily="34" charset="-128"/>
              </a:rPr>
              <a:t>Assess whether the business will be able to generate enough profit to support everyone’s income needs.</a:t>
            </a:r>
            <a:endParaRPr lang="ar-EG" altLang="ar-JO" dirty="0">
              <a:ea typeface="ＭＳ Ｐゴシック" panose="020B0600070205080204" pitchFamily="34" charset="-128"/>
            </a:endParaRPr>
          </a:p>
          <a:p>
            <a:pPr marL="741363" lvl="1" indent="-349250" algn="justLow" rtl="1">
              <a:lnSpc>
                <a:spcPct val="100000"/>
              </a:lnSpc>
              <a:spcBef>
                <a:spcPct val="30000"/>
              </a:spcBef>
              <a:buFont typeface="Wingdings" pitchFamily="2" charset="2"/>
              <a:buChar char="§"/>
            </a:pPr>
            <a:r>
              <a:rPr lang="ar-EG" altLang="ar-JO" dirty="0">
                <a:ea typeface="ＭＳ Ｐゴシック" panose="020B0600070205080204" pitchFamily="34" charset="-128"/>
              </a:rPr>
              <a:t>هل هذه الفكرة مناسبة لي؟</a:t>
            </a:r>
          </a:p>
          <a:p>
            <a:pPr marL="1198563" lvl="2" indent="-349250" algn="justLow" rtl="1">
              <a:lnSpc>
                <a:spcPct val="100000"/>
              </a:lnSpc>
              <a:spcBef>
                <a:spcPct val="30000"/>
              </a:spcBef>
              <a:buFont typeface="Wingdings" pitchFamily="2" charset="2"/>
              <a:buChar char="§"/>
            </a:pPr>
            <a:r>
              <a:rPr lang="ar-EG" altLang="ar-JO" sz="2400" dirty="0">
                <a:ea typeface="ＭＳ Ｐゴシック" panose="020B0600070205080204" pitchFamily="34" charset="-128"/>
              </a:rPr>
              <a:t>تقييم الاستعداد لريادة الأعمال: المعرفة والخبرة والمهارات اللازمة لنجاح رواد الأعمال.</a:t>
            </a:r>
          </a:p>
          <a:p>
            <a:pPr marL="1198563" lvl="2" indent="-349250" algn="justLow" rtl="1">
              <a:lnSpc>
                <a:spcPct val="100000"/>
              </a:lnSpc>
              <a:spcBef>
                <a:spcPct val="30000"/>
              </a:spcBef>
              <a:buFont typeface="Wingdings" pitchFamily="2" charset="2"/>
              <a:buChar char="§"/>
            </a:pPr>
            <a:r>
              <a:rPr lang="ar-EG" altLang="ar-JO" sz="2400" dirty="0">
                <a:ea typeface="ＭＳ Ｐゴシック" panose="020B0600070205080204" pitchFamily="34" charset="-128"/>
              </a:rPr>
              <a:t>قم بتقييم ما إذا كانت الشركة ستكون قادرة على تحقيق ربح كاف لدعم احتياجات الدخل للجميع.</a:t>
            </a:r>
          </a:p>
        </p:txBody>
      </p:sp>
      <p:pic>
        <p:nvPicPr>
          <p:cNvPr id="13" name="Picture 12" descr="A person holding a light bulb&#10;&#10;Description automatically generated">
            <a:extLst>
              <a:ext uri="{FF2B5EF4-FFF2-40B4-BE49-F238E27FC236}">
                <a16:creationId xmlns:a16="http://schemas.microsoft.com/office/drawing/2014/main" id="{6B9B8C08-5BAA-B518-4095-308F78956E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0358" y="1610436"/>
            <a:ext cx="4852113" cy="4915375"/>
          </a:xfrm>
          <a:prstGeom prst="rect">
            <a:avLst/>
          </a:prstGeom>
        </p:spPr>
      </p:pic>
    </p:spTree>
    <p:extLst>
      <p:ext uri="{BB962C8B-B14F-4D97-AF65-F5344CB8AC3E}">
        <p14:creationId xmlns:p14="http://schemas.microsoft.com/office/powerpoint/2010/main" val="4206327915"/>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Developing and Testing a Business Model</a:t>
              </a:r>
            </a:p>
            <a:p>
              <a:r>
                <a:rPr lang="ar-EG" sz="2800" b="1" dirty="0">
                  <a:solidFill>
                    <a:srgbClr val="00B0F0"/>
                  </a:solidFill>
                  <a:latin typeface="Alexandria" charset="0"/>
                  <a:cs typeface="Alexandria" charset="0"/>
                </a:rPr>
                <a:t>تطوير واختبار نموذج الأعمال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2" name="Rectangle 3">
            <a:extLst>
              <a:ext uri="{FF2B5EF4-FFF2-40B4-BE49-F238E27FC236}">
                <a16:creationId xmlns:a16="http://schemas.microsoft.com/office/drawing/2014/main" id="{17107EF8-E4CE-1205-E449-5A7231374E36}"/>
              </a:ext>
            </a:extLst>
          </p:cNvPr>
          <p:cNvSpPr txBox="1">
            <a:spLocks noChangeArrowheads="1"/>
          </p:cNvSpPr>
          <p:nvPr/>
        </p:nvSpPr>
        <p:spPr>
          <a:xfrm>
            <a:off x="491319" y="1665027"/>
            <a:ext cx="11313995" cy="4885898"/>
          </a:xfrm>
          <a:prstGeom prst="rect">
            <a:avLst/>
          </a:prstGeom>
        </p:spPr>
        <p:txBody>
          <a:bodyPr vert="horz" lIns="88900" tIns="46038" rIns="88900" bIns="46038"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0000"/>
              </a:lnSpc>
              <a:spcBef>
                <a:spcPct val="30000"/>
              </a:spcBef>
            </a:pPr>
            <a:r>
              <a:rPr lang="en-US" altLang="ar-JO" b="1" dirty="0">
                <a:solidFill>
                  <a:schemeClr val="accent2"/>
                </a:solidFill>
                <a:ea typeface="ＭＳ Ｐゴシック" panose="020B0600070205080204" pitchFamily="34" charset="-128"/>
              </a:rPr>
              <a:t>Key questions to address:</a:t>
            </a:r>
          </a:p>
          <a:p>
            <a:pPr marL="906463" lvl="1" indent="-514350">
              <a:lnSpc>
                <a:spcPct val="80000"/>
              </a:lnSpc>
              <a:spcBef>
                <a:spcPct val="30000"/>
              </a:spcBef>
              <a:buFont typeface="Lucida Sans Unicode" panose="020B0602030504020204" pitchFamily="34" charset="0"/>
              <a:buAutoNum type="arabicPeriod"/>
            </a:pPr>
            <a:r>
              <a:rPr lang="en-US" altLang="ar-JO" sz="2600" dirty="0">
                <a:ea typeface="ＭＳ Ｐゴシック" panose="020B0600070205080204" pitchFamily="34" charset="-128"/>
              </a:rPr>
              <a:t>What value does the business offer customers?</a:t>
            </a:r>
          </a:p>
          <a:p>
            <a:pPr marL="906463" lvl="1" indent="-514350">
              <a:lnSpc>
                <a:spcPct val="80000"/>
              </a:lnSpc>
              <a:spcBef>
                <a:spcPct val="30000"/>
              </a:spcBef>
              <a:buFont typeface="Lucida Sans Unicode" panose="020B0602030504020204" pitchFamily="34" charset="0"/>
              <a:buAutoNum type="arabicPeriod"/>
            </a:pPr>
            <a:r>
              <a:rPr lang="en-US" altLang="ar-JO" sz="2600" dirty="0">
                <a:ea typeface="ＭＳ Ｐゴシック" panose="020B0600070205080204" pitchFamily="34" charset="-128"/>
              </a:rPr>
              <a:t>Who is my target market?</a:t>
            </a:r>
          </a:p>
          <a:p>
            <a:pPr marL="906463" lvl="1" indent="-514350">
              <a:lnSpc>
                <a:spcPct val="80000"/>
              </a:lnSpc>
              <a:spcBef>
                <a:spcPct val="30000"/>
              </a:spcBef>
              <a:buFont typeface="Lucida Sans Unicode" panose="020B0602030504020204" pitchFamily="34" charset="0"/>
              <a:buAutoNum type="arabicPeriod"/>
            </a:pPr>
            <a:r>
              <a:rPr lang="en-US" altLang="ar-JO" sz="2600" dirty="0">
                <a:ea typeface="ＭＳ Ｐゴシック" panose="020B0600070205080204" pitchFamily="34" charset="-128"/>
              </a:rPr>
              <a:t>What do they expect of me as my customers?</a:t>
            </a:r>
          </a:p>
          <a:p>
            <a:pPr marL="906463" lvl="1" indent="-514350">
              <a:lnSpc>
                <a:spcPct val="80000"/>
              </a:lnSpc>
              <a:spcBef>
                <a:spcPct val="30000"/>
              </a:spcBef>
              <a:buFont typeface="Lucida Sans Unicode" panose="020B0602030504020204" pitchFamily="34" charset="0"/>
              <a:buAutoNum type="arabicPeriod"/>
            </a:pPr>
            <a:r>
              <a:rPr lang="en-US" altLang="ar-JO" sz="2600" dirty="0">
                <a:ea typeface="ＭＳ Ｐゴシック" panose="020B0600070205080204" pitchFamily="34" charset="-128"/>
              </a:rPr>
              <a:t>How do I get information to them, and how do they want to get the product?</a:t>
            </a:r>
          </a:p>
          <a:p>
            <a:pPr marL="906463" lvl="1" indent="-514350">
              <a:lnSpc>
                <a:spcPct val="80000"/>
              </a:lnSpc>
              <a:spcBef>
                <a:spcPct val="30000"/>
              </a:spcBef>
              <a:buFont typeface="Lucida Sans Unicode" panose="020B0602030504020204" pitchFamily="34" charset="0"/>
              <a:buAutoNum type="arabicPeriod"/>
            </a:pPr>
            <a:r>
              <a:rPr lang="en-US" altLang="ar-JO" sz="2600" dirty="0">
                <a:ea typeface="ＭＳ Ｐゴシック" panose="020B0600070205080204" pitchFamily="34" charset="-128"/>
              </a:rPr>
              <a:t>What are the key activities to make all this come together, and what will they cost?</a:t>
            </a:r>
          </a:p>
          <a:p>
            <a:pPr marL="906463" lvl="1" indent="-514350">
              <a:lnSpc>
                <a:spcPct val="80000"/>
              </a:lnSpc>
              <a:spcBef>
                <a:spcPct val="30000"/>
              </a:spcBef>
              <a:buFont typeface="Lucida Sans Unicode" panose="020B0602030504020204" pitchFamily="34" charset="0"/>
              <a:buAutoNum type="arabicPeriod"/>
            </a:pPr>
            <a:r>
              <a:rPr lang="en-US" altLang="ar-JO" sz="2600" dirty="0">
                <a:ea typeface="ＭＳ Ｐゴシック" panose="020B0600070205080204" pitchFamily="34" charset="-128"/>
              </a:rPr>
              <a:t>What resources do I need to make this happen, including money?</a:t>
            </a:r>
          </a:p>
          <a:p>
            <a:pPr marL="906463" lvl="1" indent="-514350">
              <a:lnSpc>
                <a:spcPct val="80000"/>
              </a:lnSpc>
              <a:spcBef>
                <a:spcPct val="30000"/>
              </a:spcBef>
              <a:buFont typeface="+mj-lt"/>
              <a:buAutoNum type="arabicPeriod"/>
            </a:pPr>
            <a:r>
              <a:rPr lang="en-US" altLang="ar-JO" sz="2600" dirty="0">
                <a:ea typeface="ＭＳ Ｐゴシック" panose="020B0600070205080204" pitchFamily="34" charset="-128"/>
              </a:rPr>
              <a:t>Who are the key partners I will need to attract to be successful?</a:t>
            </a:r>
            <a:endParaRPr lang="ar-EG" altLang="ar-JO" sz="2600" dirty="0">
              <a:ea typeface="ＭＳ Ｐゴシック" panose="020B0600070205080204" pitchFamily="34" charset="-128"/>
            </a:endParaRPr>
          </a:p>
          <a:p>
            <a:pPr marL="392113" lvl="1" indent="0" algn="r" rtl="1">
              <a:lnSpc>
                <a:spcPct val="80000"/>
              </a:lnSpc>
              <a:spcBef>
                <a:spcPct val="30000"/>
              </a:spcBef>
              <a:buNone/>
            </a:pPr>
            <a:endParaRPr lang="ar-EG" altLang="ar-JO" sz="2300" b="1" dirty="0">
              <a:solidFill>
                <a:schemeClr val="accent2"/>
              </a:solidFill>
              <a:ea typeface="ＭＳ Ｐゴシック" panose="020B0600070205080204" pitchFamily="34" charset="-128"/>
            </a:endParaRPr>
          </a:p>
          <a:p>
            <a:pPr marL="392113" lvl="1" indent="0" algn="r" rtl="1">
              <a:lnSpc>
                <a:spcPct val="80000"/>
              </a:lnSpc>
              <a:spcBef>
                <a:spcPct val="30000"/>
              </a:spcBef>
              <a:buNone/>
            </a:pPr>
            <a:r>
              <a:rPr lang="ar-EG" altLang="ar-JO" sz="2600" b="1" dirty="0">
                <a:solidFill>
                  <a:schemeClr val="accent2"/>
                </a:solidFill>
                <a:ea typeface="ＭＳ Ｐゴシック" panose="020B0600070205080204" pitchFamily="34" charset="-128"/>
              </a:rPr>
              <a:t>الأسئلة الرئيسية التي يجب معالجتها:</a:t>
            </a:r>
          </a:p>
          <a:p>
            <a:pPr marL="1363663" lvl="2" indent="-514350" algn="r" rtl="1">
              <a:lnSpc>
                <a:spcPct val="80000"/>
              </a:lnSpc>
              <a:spcBef>
                <a:spcPct val="30000"/>
              </a:spcBef>
              <a:buFont typeface="+mj-lt"/>
              <a:buAutoNum type="arabicPeriod"/>
            </a:pPr>
            <a:r>
              <a:rPr lang="ar-EG" altLang="ar-JO" sz="2400" dirty="0">
                <a:ea typeface="ＭＳ Ｐゴシック" panose="020B0600070205080204" pitchFamily="34" charset="-128"/>
              </a:rPr>
              <a:t>ما هي القيمة التي تقدمها الشركة للعملاء؟</a:t>
            </a:r>
          </a:p>
          <a:p>
            <a:pPr marL="1363663" lvl="2" indent="-514350" algn="r" rtl="1">
              <a:lnSpc>
                <a:spcPct val="80000"/>
              </a:lnSpc>
              <a:spcBef>
                <a:spcPct val="30000"/>
              </a:spcBef>
              <a:buFont typeface="+mj-lt"/>
              <a:buAutoNum type="arabicPeriod"/>
            </a:pPr>
            <a:r>
              <a:rPr lang="ar-EG" altLang="ar-JO" sz="2400" dirty="0">
                <a:ea typeface="ＭＳ Ｐゴシック" panose="020B0600070205080204" pitchFamily="34" charset="-128"/>
              </a:rPr>
              <a:t>من هو السوق المستهدف؟</a:t>
            </a:r>
          </a:p>
          <a:p>
            <a:pPr marL="1363663" lvl="2" indent="-514350" algn="r" rtl="1">
              <a:lnSpc>
                <a:spcPct val="80000"/>
              </a:lnSpc>
              <a:spcBef>
                <a:spcPct val="30000"/>
              </a:spcBef>
              <a:buFont typeface="+mj-lt"/>
              <a:buAutoNum type="arabicPeriod"/>
            </a:pPr>
            <a:r>
              <a:rPr lang="ar-EG" altLang="ar-JO" sz="2400" dirty="0">
                <a:ea typeface="ＭＳ Ｐゴシック" panose="020B0600070205080204" pitchFamily="34" charset="-128"/>
              </a:rPr>
              <a:t>ما الذي  يتوقعونه مني كعملاء لدي؟</a:t>
            </a:r>
          </a:p>
          <a:p>
            <a:pPr marL="1363663" lvl="2" indent="-514350" algn="r" rtl="1">
              <a:lnSpc>
                <a:spcPct val="80000"/>
              </a:lnSpc>
              <a:spcBef>
                <a:spcPct val="30000"/>
              </a:spcBef>
              <a:buFont typeface="+mj-lt"/>
              <a:buAutoNum type="arabicPeriod"/>
            </a:pPr>
            <a:r>
              <a:rPr lang="ar-EG" altLang="ar-JO" sz="2400" dirty="0">
                <a:ea typeface="ＭＳ Ｐゴシック" panose="020B0600070205080204" pitchFamily="34" charset="-128"/>
              </a:rPr>
              <a:t>كيف يمكنني توصيل المعلومات لهم ، وكيف يريدون الحصول على المنتج؟</a:t>
            </a:r>
          </a:p>
          <a:p>
            <a:pPr marL="1363663" lvl="2" indent="-514350" algn="r" rtl="1">
              <a:lnSpc>
                <a:spcPct val="80000"/>
              </a:lnSpc>
              <a:spcBef>
                <a:spcPct val="30000"/>
              </a:spcBef>
              <a:buFont typeface="+mj-lt"/>
              <a:buAutoNum type="arabicPeriod"/>
            </a:pPr>
            <a:r>
              <a:rPr lang="ar-EG" altLang="ar-JO" sz="2400" dirty="0">
                <a:ea typeface="ＭＳ Ｐゴシック" panose="020B0600070205080204" pitchFamily="34" charset="-128"/>
              </a:rPr>
              <a:t>ما هي الأنشطة الرئيسية لعمل كل هذه الأنشطة معا ، وما هي تكلفتها؟</a:t>
            </a:r>
          </a:p>
          <a:p>
            <a:pPr marL="1363663" lvl="2" indent="-514350" algn="r" rtl="1">
              <a:lnSpc>
                <a:spcPct val="80000"/>
              </a:lnSpc>
              <a:spcBef>
                <a:spcPct val="30000"/>
              </a:spcBef>
              <a:buFont typeface="+mj-lt"/>
              <a:buAutoNum type="arabicPeriod"/>
            </a:pPr>
            <a:r>
              <a:rPr lang="ar-EG" altLang="ar-JO" sz="2400" dirty="0">
                <a:ea typeface="ＭＳ Ｐゴシック" panose="020B0600070205080204" pitchFamily="34" charset="-128"/>
              </a:rPr>
              <a:t>ما هي الموارد التي أحتاجها لتحقيق ذلك ، بما في ذلك المال؟</a:t>
            </a:r>
          </a:p>
          <a:p>
            <a:pPr marL="1363663" lvl="2" indent="-514350" algn="r" rtl="1">
              <a:lnSpc>
                <a:spcPct val="80000"/>
              </a:lnSpc>
              <a:spcBef>
                <a:spcPct val="30000"/>
              </a:spcBef>
              <a:buFont typeface="+mj-lt"/>
              <a:buAutoNum type="arabicPeriod"/>
            </a:pPr>
            <a:r>
              <a:rPr lang="ar-EG" altLang="ar-JO" sz="2400" dirty="0">
                <a:ea typeface="ＭＳ Ｐゴシック" panose="020B0600070205080204" pitchFamily="34" charset="-128"/>
              </a:rPr>
              <a:t>من هم الشركاء الرئيسيون الذين سأحتاج إلى جذبهم لأكون ناجحا</a:t>
            </a:r>
            <a:endParaRPr lang="en-US" altLang="ar-JO" sz="2400" dirty="0">
              <a:ea typeface="ＭＳ Ｐゴシック" panose="020B0600070205080204" pitchFamily="34" charset="-128"/>
            </a:endParaRPr>
          </a:p>
        </p:txBody>
      </p:sp>
    </p:spTree>
    <p:extLst>
      <p:ext uri="{BB962C8B-B14F-4D97-AF65-F5344CB8AC3E}">
        <p14:creationId xmlns:p14="http://schemas.microsoft.com/office/powerpoint/2010/main" val="2386256732"/>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Business Modeling Process</a:t>
              </a:r>
            </a:p>
            <a:p>
              <a:r>
                <a:rPr lang="ar-EG" sz="2800" b="1" dirty="0">
                  <a:solidFill>
                    <a:srgbClr val="00B0F0"/>
                  </a:solidFill>
                  <a:latin typeface="Alexandria" charset="0"/>
                  <a:cs typeface="Alexandria" charset="0"/>
                </a:rPr>
                <a:t>عملية نمذجة الأعمال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3" name="Group 2"/>
          <p:cNvGrpSpPr/>
          <p:nvPr/>
        </p:nvGrpSpPr>
        <p:grpSpPr>
          <a:xfrm>
            <a:off x="586854" y="1538525"/>
            <a:ext cx="11015000" cy="5058395"/>
            <a:chOff x="586854" y="1538525"/>
            <a:chExt cx="11015000" cy="5058395"/>
          </a:xfrm>
        </p:grpSpPr>
        <p:pic>
          <p:nvPicPr>
            <p:cNvPr id="10" name="Picture 9" descr="A diagram of a model canvas&#10;&#10;Description automatically generated">
              <a:extLst>
                <a:ext uri="{FF2B5EF4-FFF2-40B4-BE49-F238E27FC236}">
                  <a16:creationId xmlns:a16="http://schemas.microsoft.com/office/drawing/2014/main" id="{D9F802ED-D850-36FA-1F9E-F3C83CB333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09556" y="1538525"/>
              <a:ext cx="7225748" cy="4972467"/>
            </a:xfrm>
            <a:prstGeom prst="rect">
              <a:avLst/>
            </a:prstGeom>
          </p:spPr>
        </p:pic>
        <p:grpSp>
          <p:nvGrpSpPr>
            <p:cNvPr id="11" name="Group 10">
              <a:extLst>
                <a:ext uri="{FF2B5EF4-FFF2-40B4-BE49-F238E27FC236}">
                  <a16:creationId xmlns:a16="http://schemas.microsoft.com/office/drawing/2014/main" id="{1D513F7D-D42E-52A2-D3F0-EAFE5B03F5CE}"/>
                </a:ext>
              </a:extLst>
            </p:cNvPr>
            <p:cNvGrpSpPr/>
            <p:nvPr/>
          </p:nvGrpSpPr>
          <p:grpSpPr>
            <a:xfrm>
              <a:off x="586854" y="1538526"/>
              <a:ext cx="11015000" cy="5058394"/>
              <a:chOff x="2579726" y="876294"/>
              <a:chExt cx="11015000" cy="5058394"/>
            </a:xfrm>
          </p:grpSpPr>
          <p:sp>
            <p:nvSpPr>
              <p:cNvPr id="13" name="TextBox 12">
                <a:extLst>
                  <a:ext uri="{FF2B5EF4-FFF2-40B4-BE49-F238E27FC236}">
                    <a16:creationId xmlns:a16="http://schemas.microsoft.com/office/drawing/2014/main" id="{4AE0F86C-6F13-A94C-A8F2-7378BD713E5C}"/>
                  </a:ext>
                </a:extLst>
              </p:cNvPr>
              <p:cNvSpPr txBox="1"/>
              <p:nvPr/>
            </p:nvSpPr>
            <p:spPr>
              <a:xfrm>
                <a:off x="2579726" y="2695890"/>
                <a:ext cx="2293031" cy="1200329"/>
              </a:xfrm>
              <a:prstGeom prst="rect">
                <a:avLst/>
              </a:prstGeom>
              <a:noFill/>
            </p:spPr>
            <p:txBody>
              <a:bodyPr wrap="square" rtlCol="0">
                <a:spAutoFit/>
              </a:bodyPr>
              <a:lstStyle/>
              <a:p>
                <a:pPr algn="r" rtl="1"/>
                <a:r>
                  <a:rPr lang="ar-EG" b="1" dirty="0"/>
                  <a:t>المرحلة الرابعة: </a:t>
                </a:r>
              </a:p>
              <a:p>
                <a:pPr algn="justLow" rtl="1"/>
                <a:r>
                  <a:rPr lang="ar-EG" b="1" dirty="0"/>
                  <a:t>عدل وحسن على نموذج الأعمال المحوري إلى أن يُصبح قابل للتوسع</a:t>
                </a:r>
                <a:endParaRPr lang="en-US" b="1" dirty="0"/>
              </a:p>
            </p:txBody>
          </p:sp>
          <p:sp>
            <p:nvSpPr>
              <p:cNvPr id="17" name="TextBox 16">
                <a:extLst>
                  <a:ext uri="{FF2B5EF4-FFF2-40B4-BE49-F238E27FC236}">
                    <a16:creationId xmlns:a16="http://schemas.microsoft.com/office/drawing/2014/main" id="{9353671A-1D94-9CFC-A073-89914225DD70}"/>
                  </a:ext>
                </a:extLst>
              </p:cNvPr>
              <p:cNvSpPr txBox="1"/>
              <p:nvPr/>
            </p:nvSpPr>
            <p:spPr>
              <a:xfrm>
                <a:off x="9083683" y="4734359"/>
                <a:ext cx="3051430" cy="1200329"/>
              </a:xfrm>
              <a:prstGeom prst="rect">
                <a:avLst/>
              </a:prstGeom>
              <a:noFill/>
            </p:spPr>
            <p:txBody>
              <a:bodyPr wrap="square" rtlCol="0">
                <a:spAutoFit/>
              </a:bodyPr>
              <a:lstStyle/>
              <a:p>
                <a:pPr algn="r" rtl="1"/>
                <a:r>
                  <a:rPr lang="ar-EG" b="1" dirty="0"/>
                  <a:t>المرحلة الثالثة: </a:t>
                </a:r>
              </a:p>
              <a:p>
                <a:pPr algn="justLow" rtl="1"/>
                <a:r>
                  <a:rPr lang="ar-EG" b="1" dirty="0"/>
                  <a:t>اختبار المنتج باستخدام النموذج الأولي أو الحد الأدنى من المنتج القابل للتطبيق </a:t>
                </a:r>
                <a:endParaRPr lang="en-US" b="1" dirty="0"/>
              </a:p>
            </p:txBody>
          </p:sp>
          <p:sp>
            <p:nvSpPr>
              <p:cNvPr id="18" name="TextBox 17">
                <a:extLst>
                  <a:ext uri="{FF2B5EF4-FFF2-40B4-BE49-F238E27FC236}">
                    <a16:creationId xmlns:a16="http://schemas.microsoft.com/office/drawing/2014/main" id="{3828B7D0-E922-24B3-2B66-86594BB35112}"/>
                  </a:ext>
                </a:extLst>
              </p:cNvPr>
              <p:cNvSpPr txBox="1"/>
              <p:nvPr/>
            </p:nvSpPr>
            <p:spPr>
              <a:xfrm>
                <a:off x="11559953" y="2811133"/>
                <a:ext cx="2034773" cy="923330"/>
              </a:xfrm>
              <a:prstGeom prst="rect">
                <a:avLst/>
              </a:prstGeom>
              <a:noFill/>
            </p:spPr>
            <p:txBody>
              <a:bodyPr wrap="square" rtlCol="0">
                <a:spAutoFit/>
              </a:bodyPr>
              <a:lstStyle/>
              <a:p>
                <a:pPr algn="ctr"/>
                <a:r>
                  <a:rPr lang="ar-EG" b="1" dirty="0"/>
                  <a:t>المرحلة الثانية: </a:t>
                </a:r>
              </a:p>
              <a:p>
                <a:pPr algn="justLow" rtl="1"/>
                <a:r>
                  <a:rPr lang="ar-EG" b="1" dirty="0"/>
                  <a:t>اختبار عرض القيمة مع العملاء</a:t>
                </a:r>
                <a:endParaRPr lang="en-US" b="1" dirty="0"/>
              </a:p>
            </p:txBody>
          </p:sp>
          <p:sp>
            <p:nvSpPr>
              <p:cNvPr id="19" name="TextBox 18">
                <a:extLst>
                  <a:ext uri="{FF2B5EF4-FFF2-40B4-BE49-F238E27FC236}">
                    <a16:creationId xmlns:a16="http://schemas.microsoft.com/office/drawing/2014/main" id="{89059860-96C2-99A2-7194-4F4AFFAAA82E}"/>
                  </a:ext>
                </a:extLst>
              </p:cNvPr>
              <p:cNvSpPr txBox="1"/>
              <p:nvPr/>
            </p:nvSpPr>
            <p:spPr>
              <a:xfrm>
                <a:off x="8733315" y="876294"/>
                <a:ext cx="2212479" cy="646331"/>
              </a:xfrm>
              <a:prstGeom prst="rect">
                <a:avLst/>
              </a:prstGeom>
              <a:noFill/>
            </p:spPr>
            <p:txBody>
              <a:bodyPr wrap="square" rtlCol="0">
                <a:spAutoFit/>
              </a:bodyPr>
              <a:lstStyle/>
              <a:p>
                <a:pPr algn="ctr"/>
                <a:r>
                  <a:rPr lang="ar-EG" b="1" dirty="0"/>
                  <a:t>المرحلة الأولى:</a:t>
                </a:r>
              </a:p>
              <a:p>
                <a:pPr algn="ctr"/>
                <a:r>
                  <a:rPr lang="ar-EG" b="1" dirty="0"/>
                  <a:t>تطوير نموذج الأعمال</a:t>
                </a:r>
                <a:endParaRPr lang="en-US" b="1" dirty="0"/>
              </a:p>
            </p:txBody>
          </p:sp>
        </p:grpSp>
      </p:grpSp>
    </p:spTree>
    <p:extLst>
      <p:ext uri="{BB962C8B-B14F-4D97-AF65-F5344CB8AC3E}">
        <p14:creationId xmlns:p14="http://schemas.microsoft.com/office/powerpoint/2010/main" val="1080565477"/>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Business Model CANVA</a:t>
              </a:r>
            </a:p>
            <a:p>
              <a:pPr rtl="1"/>
              <a:r>
                <a:rPr lang="ar-EG" sz="2800" b="1" dirty="0">
                  <a:solidFill>
                    <a:srgbClr val="00B0F0"/>
                  </a:solidFill>
                  <a:latin typeface="Alexandria" charset="0"/>
                  <a:cs typeface="Alexandria" charset="0"/>
                </a:rPr>
                <a:t>نموذج الأعمال </a:t>
              </a:r>
              <a:r>
                <a:rPr lang="en-US" sz="2800" b="1" dirty="0">
                  <a:solidFill>
                    <a:srgbClr val="00B0F0"/>
                  </a:solidFill>
                  <a:latin typeface="Alexandria" charset="0"/>
                  <a:cs typeface="Alexandria" charset="0"/>
                </a:rPr>
                <a:t>CANVA</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23" name="Group 22"/>
          <p:cNvGrpSpPr/>
          <p:nvPr/>
        </p:nvGrpSpPr>
        <p:grpSpPr>
          <a:xfrm>
            <a:off x="463550" y="1688080"/>
            <a:ext cx="11264900" cy="4740015"/>
            <a:chOff x="463550" y="807134"/>
            <a:chExt cx="11264900" cy="5984589"/>
          </a:xfrm>
        </p:grpSpPr>
        <p:pic>
          <p:nvPicPr>
            <p:cNvPr id="24" name="Picture 2" descr="Business Model Canvas using confluence and draw.io">
              <a:extLst>
                <a:ext uri="{FF2B5EF4-FFF2-40B4-BE49-F238E27FC236}">
                  <a16:creationId xmlns:a16="http://schemas.microsoft.com/office/drawing/2014/main" id="{7E782EE0-1925-C057-0AE7-8A9B6B109AD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1884"/>
            <a:stretch/>
          </p:blipFill>
          <p:spPr bwMode="auto">
            <a:xfrm>
              <a:off x="463550" y="807134"/>
              <a:ext cx="11264900" cy="5984589"/>
            </a:xfrm>
            <a:prstGeom prst="rect">
              <a:avLst/>
            </a:prstGeom>
            <a:noFill/>
            <a:extLst>
              <a:ext uri="{909E8E84-426E-40DD-AFC4-6F175D3DCCD1}">
                <a14:hiddenFill xmlns:a14="http://schemas.microsoft.com/office/drawing/2010/main">
                  <a:solidFill>
                    <a:srgbClr val="FFFFFF"/>
                  </a:solidFill>
                </a14:hiddenFill>
              </a:ext>
            </a:extLst>
          </p:spPr>
        </p:pic>
        <p:sp>
          <p:nvSpPr>
            <p:cNvPr id="25" name="TextBox 24">
              <a:extLst>
                <a:ext uri="{FF2B5EF4-FFF2-40B4-BE49-F238E27FC236}">
                  <a16:creationId xmlns:a16="http://schemas.microsoft.com/office/drawing/2014/main" id="{D60D2AA6-2F08-B5FB-A841-0BB3EB4E2F4B}"/>
                </a:ext>
              </a:extLst>
            </p:cNvPr>
            <p:cNvSpPr txBox="1"/>
            <p:nvPr/>
          </p:nvSpPr>
          <p:spPr>
            <a:xfrm>
              <a:off x="861620" y="1621212"/>
              <a:ext cx="1504950" cy="466307"/>
            </a:xfrm>
            <a:prstGeom prst="rect">
              <a:avLst/>
            </a:prstGeom>
            <a:noFill/>
          </p:spPr>
          <p:txBody>
            <a:bodyPr wrap="square" rtlCol="0">
              <a:spAutoFit/>
            </a:bodyPr>
            <a:lstStyle/>
            <a:p>
              <a:r>
                <a:rPr lang="ar-EG" b="1" dirty="0">
                  <a:solidFill>
                    <a:srgbClr val="002060"/>
                  </a:solidFill>
                </a:rPr>
                <a:t>الشركاء الرئيسين</a:t>
              </a:r>
              <a:endParaRPr lang="en-US" b="1" dirty="0">
                <a:solidFill>
                  <a:srgbClr val="002060"/>
                </a:solidFill>
              </a:endParaRPr>
            </a:p>
          </p:txBody>
        </p:sp>
        <p:sp>
          <p:nvSpPr>
            <p:cNvPr id="26" name="TextBox 25">
              <a:extLst>
                <a:ext uri="{FF2B5EF4-FFF2-40B4-BE49-F238E27FC236}">
                  <a16:creationId xmlns:a16="http://schemas.microsoft.com/office/drawing/2014/main" id="{BE8CAFB3-02B0-55D9-D31B-E5BD98A0799A}"/>
                </a:ext>
              </a:extLst>
            </p:cNvPr>
            <p:cNvSpPr txBox="1"/>
            <p:nvPr/>
          </p:nvSpPr>
          <p:spPr>
            <a:xfrm>
              <a:off x="6675803" y="5599252"/>
              <a:ext cx="1504950" cy="466307"/>
            </a:xfrm>
            <a:prstGeom prst="rect">
              <a:avLst/>
            </a:prstGeom>
            <a:noFill/>
          </p:spPr>
          <p:txBody>
            <a:bodyPr wrap="square" rtlCol="0">
              <a:spAutoFit/>
            </a:bodyPr>
            <a:lstStyle/>
            <a:p>
              <a:r>
                <a:rPr lang="ar-EG" b="1" dirty="0">
                  <a:solidFill>
                    <a:srgbClr val="002060"/>
                  </a:solidFill>
                </a:rPr>
                <a:t>هيكل الايرادات</a:t>
              </a:r>
              <a:endParaRPr lang="en-US" b="1" dirty="0">
                <a:solidFill>
                  <a:srgbClr val="002060"/>
                </a:solidFill>
              </a:endParaRPr>
            </a:p>
          </p:txBody>
        </p:sp>
        <p:sp>
          <p:nvSpPr>
            <p:cNvPr id="27" name="TextBox 26">
              <a:extLst>
                <a:ext uri="{FF2B5EF4-FFF2-40B4-BE49-F238E27FC236}">
                  <a16:creationId xmlns:a16="http://schemas.microsoft.com/office/drawing/2014/main" id="{65DC14C3-A310-1711-EC67-3B15549445DF}"/>
                </a:ext>
              </a:extLst>
            </p:cNvPr>
            <p:cNvSpPr txBox="1"/>
            <p:nvPr/>
          </p:nvSpPr>
          <p:spPr>
            <a:xfrm>
              <a:off x="7588199" y="3585772"/>
              <a:ext cx="1504950" cy="466307"/>
            </a:xfrm>
            <a:prstGeom prst="rect">
              <a:avLst/>
            </a:prstGeom>
            <a:noFill/>
          </p:spPr>
          <p:txBody>
            <a:bodyPr wrap="square" rtlCol="0">
              <a:spAutoFit/>
            </a:bodyPr>
            <a:lstStyle/>
            <a:p>
              <a:pPr algn="ctr"/>
              <a:r>
                <a:rPr lang="ar-EG" b="1" dirty="0">
                  <a:solidFill>
                    <a:srgbClr val="002060"/>
                  </a:solidFill>
                </a:rPr>
                <a:t>القنوات</a:t>
              </a:r>
              <a:endParaRPr lang="en-US" b="1" dirty="0">
                <a:solidFill>
                  <a:srgbClr val="002060"/>
                </a:solidFill>
              </a:endParaRPr>
            </a:p>
          </p:txBody>
        </p:sp>
        <p:sp>
          <p:nvSpPr>
            <p:cNvPr id="28" name="TextBox 27">
              <a:extLst>
                <a:ext uri="{FF2B5EF4-FFF2-40B4-BE49-F238E27FC236}">
                  <a16:creationId xmlns:a16="http://schemas.microsoft.com/office/drawing/2014/main" id="{22B80002-2BB6-47AD-C121-DB1DF786F59E}"/>
                </a:ext>
              </a:extLst>
            </p:cNvPr>
            <p:cNvSpPr txBox="1"/>
            <p:nvPr/>
          </p:nvSpPr>
          <p:spPr>
            <a:xfrm>
              <a:off x="9837822" y="1857513"/>
              <a:ext cx="1504950" cy="466307"/>
            </a:xfrm>
            <a:prstGeom prst="rect">
              <a:avLst/>
            </a:prstGeom>
            <a:noFill/>
          </p:spPr>
          <p:txBody>
            <a:bodyPr wrap="square" rtlCol="0">
              <a:spAutoFit/>
            </a:bodyPr>
            <a:lstStyle/>
            <a:p>
              <a:r>
                <a:rPr lang="ar-EG" b="1" dirty="0">
                  <a:solidFill>
                    <a:srgbClr val="002060"/>
                  </a:solidFill>
                </a:rPr>
                <a:t>قطاعات الزبائن</a:t>
              </a:r>
              <a:endParaRPr lang="en-US" b="1" dirty="0">
                <a:solidFill>
                  <a:srgbClr val="002060"/>
                </a:solidFill>
              </a:endParaRPr>
            </a:p>
          </p:txBody>
        </p:sp>
        <p:sp>
          <p:nvSpPr>
            <p:cNvPr id="29" name="TextBox 28">
              <a:extLst>
                <a:ext uri="{FF2B5EF4-FFF2-40B4-BE49-F238E27FC236}">
                  <a16:creationId xmlns:a16="http://schemas.microsoft.com/office/drawing/2014/main" id="{934563B0-2406-D085-5ED9-DA9B90406FDD}"/>
                </a:ext>
              </a:extLst>
            </p:cNvPr>
            <p:cNvSpPr txBox="1"/>
            <p:nvPr/>
          </p:nvSpPr>
          <p:spPr>
            <a:xfrm>
              <a:off x="7595906" y="1727629"/>
              <a:ext cx="1715611" cy="466307"/>
            </a:xfrm>
            <a:prstGeom prst="rect">
              <a:avLst/>
            </a:prstGeom>
            <a:noFill/>
          </p:spPr>
          <p:txBody>
            <a:bodyPr wrap="square" rtlCol="0">
              <a:spAutoFit/>
            </a:bodyPr>
            <a:lstStyle/>
            <a:p>
              <a:r>
                <a:rPr lang="ar-EG" b="1" dirty="0">
                  <a:solidFill>
                    <a:srgbClr val="002060"/>
                  </a:solidFill>
                </a:rPr>
                <a:t>العلاقات مع الزبائن</a:t>
              </a:r>
              <a:endParaRPr lang="en-US" b="1" dirty="0">
                <a:solidFill>
                  <a:srgbClr val="002060"/>
                </a:solidFill>
              </a:endParaRPr>
            </a:p>
          </p:txBody>
        </p:sp>
        <p:sp>
          <p:nvSpPr>
            <p:cNvPr id="30" name="TextBox 29">
              <a:extLst>
                <a:ext uri="{FF2B5EF4-FFF2-40B4-BE49-F238E27FC236}">
                  <a16:creationId xmlns:a16="http://schemas.microsoft.com/office/drawing/2014/main" id="{58F38A33-C5C9-4BD5-3E1D-162FB613ADAF}"/>
                </a:ext>
              </a:extLst>
            </p:cNvPr>
            <p:cNvSpPr txBox="1"/>
            <p:nvPr/>
          </p:nvSpPr>
          <p:spPr>
            <a:xfrm>
              <a:off x="5343525" y="1951736"/>
              <a:ext cx="1504950" cy="466307"/>
            </a:xfrm>
            <a:prstGeom prst="rect">
              <a:avLst/>
            </a:prstGeom>
            <a:noFill/>
          </p:spPr>
          <p:txBody>
            <a:bodyPr wrap="square" rtlCol="0">
              <a:spAutoFit/>
            </a:bodyPr>
            <a:lstStyle/>
            <a:p>
              <a:pPr algn="ctr"/>
              <a:r>
                <a:rPr lang="ar-EG" b="1" dirty="0">
                  <a:solidFill>
                    <a:srgbClr val="002060"/>
                  </a:solidFill>
                </a:rPr>
                <a:t>عرض القيمة</a:t>
              </a:r>
              <a:endParaRPr lang="en-US" b="1" dirty="0">
                <a:solidFill>
                  <a:srgbClr val="002060"/>
                </a:solidFill>
              </a:endParaRPr>
            </a:p>
          </p:txBody>
        </p:sp>
        <p:sp>
          <p:nvSpPr>
            <p:cNvPr id="31" name="TextBox 30">
              <a:extLst>
                <a:ext uri="{FF2B5EF4-FFF2-40B4-BE49-F238E27FC236}">
                  <a16:creationId xmlns:a16="http://schemas.microsoft.com/office/drawing/2014/main" id="{A424F27A-DF75-9BD3-8892-3DECF6F5704E}"/>
                </a:ext>
              </a:extLst>
            </p:cNvPr>
            <p:cNvSpPr txBox="1"/>
            <p:nvPr/>
          </p:nvSpPr>
          <p:spPr>
            <a:xfrm>
              <a:off x="3101274" y="1491196"/>
              <a:ext cx="1504950" cy="466307"/>
            </a:xfrm>
            <a:prstGeom prst="rect">
              <a:avLst/>
            </a:prstGeom>
            <a:noFill/>
          </p:spPr>
          <p:txBody>
            <a:bodyPr wrap="square" rtlCol="0">
              <a:spAutoFit/>
            </a:bodyPr>
            <a:lstStyle/>
            <a:p>
              <a:r>
                <a:rPr lang="ar-EG" b="1" dirty="0">
                  <a:solidFill>
                    <a:srgbClr val="002060"/>
                  </a:solidFill>
                </a:rPr>
                <a:t>الأنشطة الرئيسية</a:t>
              </a:r>
              <a:endParaRPr lang="en-US" b="1" dirty="0">
                <a:solidFill>
                  <a:srgbClr val="002060"/>
                </a:solidFill>
              </a:endParaRPr>
            </a:p>
          </p:txBody>
        </p:sp>
        <p:sp>
          <p:nvSpPr>
            <p:cNvPr id="32" name="TextBox 31">
              <a:extLst>
                <a:ext uri="{FF2B5EF4-FFF2-40B4-BE49-F238E27FC236}">
                  <a16:creationId xmlns:a16="http://schemas.microsoft.com/office/drawing/2014/main" id="{08E1B70D-EFFE-C534-9867-1C05BC538C83}"/>
                </a:ext>
              </a:extLst>
            </p:cNvPr>
            <p:cNvSpPr txBox="1"/>
            <p:nvPr/>
          </p:nvSpPr>
          <p:spPr>
            <a:xfrm>
              <a:off x="3101274" y="3639665"/>
              <a:ext cx="1504950" cy="466307"/>
            </a:xfrm>
            <a:prstGeom prst="rect">
              <a:avLst/>
            </a:prstGeom>
            <a:noFill/>
          </p:spPr>
          <p:txBody>
            <a:bodyPr wrap="square" rtlCol="0">
              <a:spAutoFit/>
            </a:bodyPr>
            <a:lstStyle/>
            <a:p>
              <a:r>
                <a:rPr lang="ar-EG" b="1" dirty="0">
                  <a:solidFill>
                    <a:srgbClr val="002060"/>
                  </a:solidFill>
                </a:rPr>
                <a:t>الموارد الرئيسية</a:t>
              </a:r>
              <a:endParaRPr lang="en-US" b="1" dirty="0">
                <a:solidFill>
                  <a:srgbClr val="002060"/>
                </a:solidFill>
              </a:endParaRPr>
            </a:p>
          </p:txBody>
        </p:sp>
        <p:sp>
          <p:nvSpPr>
            <p:cNvPr id="33" name="TextBox 32">
              <a:extLst>
                <a:ext uri="{FF2B5EF4-FFF2-40B4-BE49-F238E27FC236}">
                  <a16:creationId xmlns:a16="http://schemas.microsoft.com/office/drawing/2014/main" id="{96E289EE-D16C-CDF0-D437-6E2E99FBEA3D}"/>
                </a:ext>
              </a:extLst>
            </p:cNvPr>
            <p:cNvSpPr txBox="1"/>
            <p:nvPr/>
          </p:nvSpPr>
          <p:spPr>
            <a:xfrm>
              <a:off x="970479" y="5545512"/>
              <a:ext cx="1504950" cy="466307"/>
            </a:xfrm>
            <a:prstGeom prst="rect">
              <a:avLst/>
            </a:prstGeom>
            <a:noFill/>
          </p:spPr>
          <p:txBody>
            <a:bodyPr wrap="square" rtlCol="0">
              <a:spAutoFit/>
            </a:bodyPr>
            <a:lstStyle/>
            <a:p>
              <a:r>
                <a:rPr lang="ar-EG" b="1" dirty="0">
                  <a:solidFill>
                    <a:srgbClr val="002060"/>
                  </a:solidFill>
                </a:rPr>
                <a:t>هيكل التكاليف</a:t>
              </a:r>
              <a:endParaRPr lang="en-US" b="1" dirty="0">
                <a:solidFill>
                  <a:srgbClr val="002060"/>
                </a:solidFill>
              </a:endParaRPr>
            </a:p>
          </p:txBody>
        </p:sp>
      </p:grpSp>
    </p:spTree>
    <p:extLst>
      <p:ext uri="{BB962C8B-B14F-4D97-AF65-F5344CB8AC3E}">
        <p14:creationId xmlns:p14="http://schemas.microsoft.com/office/powerpoint/2010/main" val="3517457797"/>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Business Model CANVA</a:t>
              </a:r>
            </a:p>
            <a:p>
              <a:pPr rtl="1"/>
              <a:r>
                <a:rPr lang="ar-EG" sz="2800" b="1" dirty="0">
                  <a:solidFill>
                    <a:srgbClr val="00B0F0"/>
                  </a:solidFill>
                  <a:latin typeface="Alexandria" charset="0"/>
                  <a:cs typeface="Alexandria" charset="0"/>
                </a:rPr>
                <a:t>نموذج الأعمال </a:t>
              </a:r>
              <a:r>
                <a:rPr lang="en-US" sz="2800" b="1" dirty="0">
                  <a:solidFill>
                    <a:srgbClr val="00B0F0"/>
                  </a:solidFill>
                  <a:latin typeface="Alexandria" charset="0"/>
                  <a:cs typeface="Alexandria" charset="0"/>
                </a:rPr>
                <a:t>CANVA</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3" name="Group 2"/>
          <p:cNvGrpSpPr/>
          <p:nvPr/>
        </p:nvGrpSpPr>
        <p:grpSpPr>
          <a:xfrm>
            <a:off x="56940" y="1274082"/>
            <a:ext cx="12135060" cy="5583917"/>
            <a:chOff x="292336" y="1430183"/>
            <a:chExt cx="11677612" cy="5148038"/>
          </a:xfrm>
        </p:grpSpPr>
        <p:pic>
          <p:nvPicPr>
            <p:cNvPr id="1029" name="Picture 5" descr="C:\Users\ALFAGR\Desktop\4.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2336" y="1430183"/>
              <a:ext cx="11660187" cy="386514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Users\ALFAGR\Desktop\5.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2336" y="5295330"/>
              <a:ext cx="11677612" cy="1282891"/>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677080841"/>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Business Model CANVA</a:t>
              </a:r>
            </a:p>
            <a:p>
              <a:pPr rtl="1"/>
              <a:r>
                <a:rPr lang="ar-EG" sz="2800" b="1" dirty="0">
                  <a:solidFill>
                    <a:srgbClr val="00B0F0"/>
                  </a:solidFill>
                  <a:latin typeface="Alexandria" charset="0"/>
                  <a:cs typeface="Alexandria" charset="0"/>
                </a:rPr>
                <a:t>نموذج الأعمال </a:t>
              </a:r>
              <a:r>
                <a:rPr lang="en-US" sz="2800" b="1" dirty="0">
                  <a:solidFill>
                    <a:srgbClr val="00B0F0"/>
                  </a:solidFill>
                  <a:latin typeface="Alexandria" charset="0"/>
                  <a:cs typeface="Alexandria" charset="0"/>
                </a:rPr>
                <a:t>CANVA</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38" name="Group 37"/>
          <p:cNvGrpSpPr/>
          <p:nvPr/>
        </p:nvGrpSpPr>
        <p:grpSpPr>
          <a:xfrm>
            <a:off x="436728" y="1552055"/>
            <a:ext cx="11368585" cy="5061042"/>
            <a:chOff x="436728" y="1552055"/>
            <a:chExt cx="11368585" cy="5061042"/>
          </a:xfrm>
        </p:grpSpPr>
        <p:grpSp>
          <p:nvGrpSpPr>
            <p:cNvPr id="36" name="Group 35"/>
            <p:cNvGrpSpPr/>
            <p:nvPr/>
          </p:nvGrpSpPr>
          <p:grpSpPr>
            <a:xfrm>
              <a:off x="436728" y="1552055"/>
              <a:ext cx="11368585" cy="5061042"/>
              <a:chOff x="436728" y="1552055"/>
              <a:chExt cx="11368585" cy="5061042"/>
            </a:xfrm>
          </p:grpSpPr>
          <p:pic>
            <p:nvPicPr>
              <p:cNvPr id="10" name="Picture 9">
                <a:extLst>
                  <a:ext uri="{FF2B5EF4-FFF2-40B4-BE49-F238E27FC236}">
                    <a16:creationId xmlns:a16="http://schemas.microsoft.com/office/drawing/2014/main" id="{B83429E2-4E59-C948-A436-8CFD2327F9A5}"/>
                  </a:ext>
                </a:extLst>
              </p:cNvPr>
              <p:cNvPicPr>
                <a:picLocks noChangeAspect="1"/>
              </p:cNvPicPr>
              <p:nvPr/>
            </p:nvPicPr>
            <p:blipFill>
              <a:blip r:embed="rId3"/>
              <a:stretch>
                <a:fillRect/>
              </a:stretch>
            </p:blipFill>
            <p:spPr>
              <a:xfrm>
                <a:off x="436728" y="1552055"/>
                <a:ext cx="11368585" cy="5026168"/>
              </a:xfrm>
              <a:prstGeom prst="rect">
                <a:avLst/>
              </a:prstGeom>
            </p:spPr>
          </p:pic>
          <p:grpSp>
            <p:nvGrpSpPr>
              <p:cNvPr id="4" name="Group 3"/>
              <p:cNvGrpSpPr/>
              <p:nvPr/>
            </p:nvGrpSpPr>
            <p:grpSpPr>
              <a:xfrm>
                <a:off x="739228" y="3589372"/>
                <a:ext cx="957624" cy="1039146"/>
                <a:chOff x="766524" y="3616668"/>
                <a:chExt cx="957624" cy="1039146"/>
              </a:xfrm>
            </p:grpSpPr>
            <p:sp>
              <p:nvSpPr>
                <p:cNvPr id="3" name="TextBox 2"/>
                <p:cNvSpPr txBox="1"/>
                <p:nvPr/>
              </p:nvSpPr>
              <p:spPr>
                <a:xfrm>
                  <a:off x="777900" y="3616668"/>
                  <a:ext cx="941704" cy="338554"/>
                </a:xfrm>
                <a:prstGeom prst="rect">
                  <a:avLst/>
                </a:prstGeom>
                <a:noFill/>
              </p:spPr>
              <p:txBody>
                <a:bodyPr wrap="square" rtlCol="1">
                  <a:spAutoFit/>
                </a:bodyPr>
                <a:lstStyle/>
                <a:p>
                  <a:pPr algn="ctr"/>
                  <a:r>
                    <a:rPr lang="ar-EG" sz="1600" dirty="0"/>
                    <a:t>البائعون</a:t>
                  </a:r>
                </a:p>
              </p:txBody>
            </p:sp>
            <p:sp>
              <p:nvSpPr>
                <p:cNvPr id="11" name="TextBox 10"/>
                <p:cNvSpPr txBox="1"/>
                <p:nvPr/>
              </p:nvSpPr>
              <p:spPr>
                <a:xfrm>
                  <a:off x="766524" y="3850956"/>
                  <a:ext cx="941704" cy="338554"/>
                </a:xfrm>
                <a:prstGeom prst="rect">
                  <a:avLst/>
                </a:prstGeom>
                <a:noFill/>
              </p:spPr>
              <p:txBody>
                <a:bodyPr wrap="square" rtlCol="1">
                  <a:spAutoFit/>
                </a:bodyPr>
                <a:lstStyle/>
                <a:p>
                  <a:pPr algn="ctr"/>
                  <a:r>
                    <a:rPr lang="ar-EG" sz="1600" dirty="0"/>
                    <a:t>المؤلفون</a:t>
                  </a:r>
                </a:p>
              </p:txBody>
            </p:sp>
            <p:sp>
              <p:nvSpPr>
                <p:cNvPr id="12" name="TextBox 11"/>
                <p:cNvSpPr txBox="1"/>
                <p:nvPr/>
              </p:nvSpPr>
              <p:spPr>
                <a:xfrm>
                  <a:off x="782444" y="4085244"/>
                  <a:ext cx="941704" cy="338554"/>
                </a:xfrm>
                <a:prstGeom prst="rect">
                  <a:avLst/>
                </a:prstGeom>
                <a:noFill/>
              </p:spPr>
              <p:txBody>
                <a:bodyPr wrap="square" rtlCol="1">
                  <a:spAutoFit/>
                </a:bodyPr>
                <a:lstStyle/>
                <a:p>
                  <a:pPr algn="ctr"/>
                  <a:r>
                    <a:rPr lang="ar-EG" sz="1600" dirty="0"/>
                    <a:t>الناشرون</a:t>
                  </a:r>
                </a:p>
              </p:txBody>
            </p:sp>
            <p:sp>
              <p:nvSpPr>
                <p:cNvPr id="13" name="TextBox 12"/>
                <p:cNvSpPr txBox="1"/>
                <p:nvPr/>
              </p:nvSpPr>
              <p:spPr>
                <a:xfrm>
                  <a:off x="782444" y="4317260"/>
                  <a:ext cx="941704" cy="338554"/>
                </a:xfrm>
                <a:prstGeom prst="rect">
                  <a:avLst/>
                </a:prstGeom>
                <a:noFill/>
              </p:spPr>
              <p:txBody>
                <a:bodyPr wrap="square" rtlCol="1">
                  <a:spAutoFit/>
                </a:bodyPr>
                <a:lstStyle/>
                <a:p>
                  <a:pPr algn="ctr"/>
                  <a:r>
                    <a:rPr lang="ar-EG" sz="1600" dirty="0"/>
                    <a:t>اللوجستيات</a:t>
                  </a:r>
                </a:p>
              </p:txBody>
            </p:sp>
          </p:grpSp>
          <p:grpSp>
            <p:nvGrpSpPr>
              <p:cNvPr id="17" name="Group 16"/>
              <p:cNvGrpSpPr/>
              <p:nvPr/>
            </p:nvGrpSpPr>
            <p:grpSpPr>
              <a:xfrm>
                <a:off x="5313541" y="3523404"/>
                <a:ext cx="1619521" cy="1066442"/>
                <a:chOff x="766524" y="3589372"/>
                <a:chExt cx="957624" cy="1066442"/>
              </a:xfrm>
            </p:grpSpPr>
            <p:sp>
              <p:nvSpPr>
                <p:cNvPr id="18" name="TextBox 17"/>
                <p:cNvSpPr txBox="1"/>
                <p:nvPr/>
              </p:nvSpPr>
              <p:spPr>
                <a:xfrm>
                  <a:off x="777900" y="3589372"/>
                  <a:ext cx="941704" cy="338554"/>
                </a:xfrm>
                <a:prstGeom prst="rect">
                  <a:avLst/>
                </a:prstGeom>
                <a:noFill/>
              </p:spPr>
              <p:txBody>
                <a:bodyPr wrap="square" rtlCol="1">
                  <a:spAutoFit/>
                </a:bodyPr>
                <a:lstStyle/>
                <a:p>
                  <a:pPr algn="r"/>
                  <a:r>
                    <a:rPr lang="ar-EG" sz="1600" dirty="0"/>
                    <a:t>أسعار تنافسية</a:t>
                  </a:r>
                </a:p>
              </p:txBody>
            </p:sp>
            <p:sp>
              <p:nvSpPr>
                <p:cNvPr id="19" name="TextBox 18"/>
                <p:cNvSpPr txBox="1"/>
                <p:nvPr/>
              </p:nvSpPr>
              <p:spPr>
                <a:xfrm>
                  <a:off x="766524" y="3837308"/>
                  <a:ext cx="941704" cy="338554"/>
                </a:xfrm>
                <a:prstGeom prst="rect">
                  <a:avLst/>
                </a:prstGeom>
                <a:noFill/>
              </p:spPr>
              <p:txBody>
                <a:bodyPr wrap="square" rtlCol="1">
                  <a:spAutoFit/>
                </a:bodyPr>
                <a:lstStyle/>
                <a:p>
                  <a:pPr algn="r"/>
                  <a:r>
                    <a:rPr lang="ar-EG" sz="1600" dirty="0"/>
                    <a:t>اختيار السلع</a:t>
                  </a:r>
                </a:p>
              </p:txBody>
            </p:sp>
            <p:sp>
              <p:nvSpPr>
                <p:cNvPr id="23" name="TextBox 22"/>
                <p:cNvSpPr txBox="1"/>
                <p:nvPr/>
              </p:nvSpPr>
              <p:spPr>
                <a:xfrm>
                  <a:off x="782444" y="4085244"/>
                  <a:ext cx="941704" cy="338554"/>
                </a:xfrm>
                <a:prstGeom prst="rect">
                  <a:avLst/>
                </a:prstGeom>
                <a:noFill/>
              </p:spPr>
              <p:txBody>
                <a:bodyPr wrap="square" rtlCol="1">
                  <a:spAutoFit/>
                </a:bodyPr>
                <a:lstStyle/>
                <a:p>
                  <a:pPr algn="r"/>
                  <a:r>
                    <a:rPr lang="ar-EG" sz="1600" dirty="0"/>
                    <a:t>الراحة</a:t>
                  </a:r>
                </a:p>
              </p:txBody>
            </p:sp>
            <p:sp>
              <p:nvSpPr>
                <p:cNvPr id="24" name="TextBox 23"/>
                <p:cNvSpPr txBox="1"/>
                <p:nvPr/>
              </p:nvSpPr>
              <p:spPr>
                <a:xfrm>
                  <a:off x="782444" y="4317260"/>
                  <a:ext cx="941704" cy="338554"/>
                </a:xfrm>
                <a:prstGeom prst="rect">
                  <a:avLst/>
                </a:prstGeom>
                <a:noFill/>
              </p:spPr>
              <p:txBody>
                <a:bodyPr wrap="square" rtlCol="1">
                  <a:spAutoFit/>
                </a:bodyPr>
                <a:lstStyle/>
                <a:p>
                  <a:pPr algn="r"/>
                  <a:r>
                    <a:rPr lang="ar-EG" sz="1600" dirty="0"/>
                    <a:t>التوصيل السريع</a:t>
                  </a:r>
                </a:p>
              </p:txBody>
            </p:sp>
          </p:grpSp>
          <p:grpSp>
            <p:nvGrpSpPr>
              <p:cNvPr id="25" name="Group 24"/>
              <p:cNvGrpSpPr/>
              <p:nvPr/>
            </p:nvGrpSpPr>
            <p:grpSpPr>
              <a:xfrm>
                <a:off x="9526137" y="4068001"/>
                <a:ext cx="2047164" cy="1166296"/>
                <a:chOff x="676225" y="3657612"/>
                <a:chExt cx="1210490" cy="1166296"/>
              </a:xfrm>
            </p:grpSpPr>
            <p:sp>
              <p:nvSpPr>
                <p:cNvPr id="26" name="TextBox 25"/>
                <p:cNvSpPr txBox="1"/>
                <p:nvPr/>
              </p:nvSpPr>
              <p:spPr>
                <a:xfrm>
                  <a:off x="676225" y="3657612"/>
                  <a:ext cx="1210490" cy="523220"/>
                </a:xfrm>
                <a:prstGeom prst="rect">
                  <a:avLst/>
                </a:prstGeom>
                <a:noFill/>
              </p:spPr>
              <p:txBody>
                <a:bodyPr wrap="square" rtlCol="1">
                  <a:spAutoFit/>
                </a:bodyPr>
                <a:lstStyle/>
                <a:p>
                  <a:pPr algn="justLow" rtl="1"/>
                  <a:r>
                    <a:rPr lang="ar-EG" sz="1400" dirty="0"/>
                    <a:t>أي شخص لديه اتصال بالإنترنت.</a:t>
                  </a:r>
                </a:p>
              </p:txBody>
            </p:sp>
            <p:sp>
              <p:nvSpPr>
                <p:cNvPr id="28" name="TextBox 27"/>
                <p:cNvSpPr txBox="1"/>
                <p:nvPr/>
              </p:nvSpPr>
              <p:spPr>
                <a:xfrm>
                  <a:off x="676225" y="4085244"/>
                  <a:ext cx="1210490" cy="738664"/>
                </a:xfrm>
                <a:prstGeom prst="rect">
                  <a:avLst/>
                </a:prstGeom>
                <a:noFill/>
              </p:spPr>
              <p:txBody>
                <a:bodyPr wrap="square" rtlCol="1">
                  <a:spAutoFit/>
                </a:bodyPr>
                <a:lstStyle/>
                <a:p>
                  <a:pPr algn="justLow" rtl="1"/>
                  <a:r>
                    <a:rPr lang="ar-EG" sz="1400" dirty="0"/>
                    <a:t>أي شخص يبحث عن راحة التجارة الإلكترونية والتسليم السريع.</a:t>
                  </a:r>
                </a:p>
              </p:txBody>
            </p:sp>
          </p:grpSp>
          <p:sp>
            <p:nvSpPr>
              <p:cNvPr id="5" name="Rectangle 4"/>
              <p:cNvSpPr/>
              <p:nvPr/>
            </p:nvSpPr>
            <p:spPr>
              <a:xfrm>
                <a:off x="8984757" y="5550803"/>
                <a:ext cx="1996059" cy="338554"/>
              </a:xfrm>
              <a:prstGeom prst="rect">
                <a:avLst/>
              </a:prstGeom>
            </p:spPr>
            <p:txBody>
              <a:bodyPr wrap="none">
                <a:spAutoFit/>
              </a:bodyPr>
              <a:lstStyle/>
              <a:p>
                <a:pPr algn="r" rtl="1"/>
                <a:r>
                  <a:rPr lang="ar-EG" sz="1600" dirty="0"/>
                  <a:t>رسوم اشتراك أمازون برايم</a:t>
                </a:r>
              </a:p>
            </p:txBody>
          </p:sp>
          <p:sp>
            <p:nvSpPr>
              <p:cNvPr id="30" name="Rectangle 29"/>
              <p:cNvSpPr/>
              <p:nvPr/>
            </p:nvSpPr>
            <p:spPr>
              <a:xfrm>
                <a:off x="7824864" y="5788785"/>
                <a:ext cx="1114408" cy="523220"/>
              </a:xfrm>
              <a:prstGeom prst="rect">
                <a:avLst/>
              </a:prstGeom>
            </p:spPr>
            <p:txBody>
              <a:bodyPr wrap="none">
                <a:spAutoFit/>
              </a:bodyPr>
              <a:lstStyle/>
              <a:p>
                <a:pPr algn="r" rtl="1"/>
                <a:r>
                  <a:rPr lang="ar-EG" sz="1400" dirty="0"/>
                  <a:t>العمولة</a:t>
                </a:r>
              </a:p>
              <a:p>
                <a:pPr algn="r" rtl="1"/>
                <a:r>
                  <a:rPr lang="ar-EG" sz="1400" dirty="0"/>
                  <a:t>رسوم المعاملات</a:t>
                </a:r>
              </a:p>
            </p:txBody>
          </p:sp>
          <p:sp>
            <p:nvSpPr>
              <p:cNvPr id="6" name="Rectangle 5"/>
              <p:cNvSpPr/>
              <p:nvPr/>
            </p:nvSpPr>
            <p:spPr>
              <a:xfrm>
                <a:off x="3070747" y="5535879"/>
                <a:ext cx="2634018" cy="1077218"/>
              </a:xfrm>
              <a:prstGeom prst="rect">
                <a:avLst/>
              </a:prstGeom>
            </p:spPr>
            <p:txBody>
              <a:bodyPr wrap="square">
                <a:spAutoFit/>
              </a:bodyPr>
              <a:lstStyle/>
              <a:p>
                <a:pPr marL="285750" indent="-285750" algn="r" rtl="1">
                  <a:buFont typeface="Wingdings" pitchFamily="2" charset="2"/>
                  <a:buChar char="§"/>
                </a:pPr>
                <a:r>
                  <a:rPr lang="ar-EG" sz="1600" dirty="0"/>
                  <a:t>مدفوعة بالتكنولوجيا</a:t>
                </a:r>
              </a:p>
              <a:p>
                <a:pPr marL="285750" indent="-285750" algn="r" rtl="1">
                  <a:buFont typeface="Wingdings" pitchFamily="2" charset="2"/>
                  <a:buChar char="§"/>
                </a:pPr>
                <a:r>
                  <a:rPr lang="ar-EG" sz="1600" dirty="0"/>
                  <a:t>تشغيل مراكز الوفاء بالطلبات</a:t>
                </a:r>
              </a:p>
              <a:p>
                <a:pPr marL="285750" indent="-285750" algn="r" rtl="1">
                  <a:buFont typeface="Wingdings" pitchFamily="2" charset="2"/>
                  <a:buChar char="§"/>
                </a:pPr>
                <a:r>
                  <a:rPr lang="ar-EG" sz="1600" dirty="0"/>
                  <a:t>مراكز خدمة العملاء</a:t>
                </a:r>
              </a:p>
              <a:p>
                <a:pPr marL="285750" indent="-285750" algn="r" rtl="1">
                  <a:buFont typeface="Wingdings" pitchFamily="2" charset="2"/>
                  <a:buChar char="§"/>
                </a:pPr>
                <a:r>
                  <a:rPr lang="ar-EG" sz="1600" dirty="0"/>
                  <a:t>تطوير البرمجيات</a:t>
                </a:r>
              </a:p>
            </p:txBody>
          </p:sp>
          <p:sp>
            <p:nvSpPr>
              <p:cNvPr id="7" name="Rectangle 6"/>
              <p:cNvSpPr/>
              <p:nvPr/>
            </p:nvSpPr>
            <p:spPr>
              <a:xfrm>
                <a:off x="7311156" y="2511894"/>
                <a:ext cx="1401346" cy="307777"/>
              </a:xfrm>
              <a:prstGeom prst="rect">
                <a:avLst/>
              </a:prstGeom>
            </p:spPr>
            <p:txBody>
              <a:bodyPr wrap="none">
                <a:spAutoFit/>
              </a:bodyPr>
              <a:lstStyle/>
              <a:p>
                <a:r>
                  <a:rPr lang="ar-EG" sz="1400" dirty="0"/>
                  <a:t>المراجعات والتعليقات</a:t>
                </a:r>
              </a:p>
            </p:txBody>
          </p:sp>
          <p:sp>
            <p:nvSpPr>
              <p:cNvPr id="32" name="Rectangle 31"/>
              <p:cNvSpPr/>
              <p:nvPr/>
            </p:nvSpPr>
            <p:spPr>
              <a:xfrm>
                <a:off x="8707256" y="2809870"/>
                <a:ext cx="681872" cy="523220"/>
              </a:xfrm>
              <a:prstGeom prst="rect">
                <a:avLst/>
              </a:prstGeom>
            </p:spPr>
            <p:txBody>
              <a:bodyPr wrap="square">
                <a:spAutoFit/>
              </a:bodyPr>
              <a:lstStyle/>
              <a:p>
                <a:pPr algn="ctr" rtl="1"/>
                <a:r>
                  <a:rPr lang="ar-EG" sz="1400" dirty="0"/>
                  <a:t>خدمة العملاء</a:t>
                </a:r>
              </a:p>
            </p:txBody>
          </p:sp>
          <p:sp>
            <p:nvSpPr>
              <p:cNvPr id="33" name="Rectangle 32"/>
              <p:cNvSpPr/>
              <p:nvPr/>
            </p:nvSpPr>
            <p:spPr>
              <a:xfrm>
                <a:off x="7208248" y="2989566"/>
                <a:ext cx="681872" cy="307777"/>
              </a:xfrm>
              <a:prstGeom prst="rect">
                <a:avLst/>
              </a:prstGeom>
            </p:spPr>
            <p:txBody>
              <a:bodyPr wrap="square">
                <a:spAutoFit/>
              </a:bodyPr>
              <a:lstStyle/>
              <a:p>
                <a:pPr algn="ctr" rtl="1"/>
                <a:r>
                  <a:rPr lang="ar-EG" sz="1400" dirty="0"/>
                  <a:t>الهاتف</a:t>
                </a:r>
              </a:p>
            </p:txBody>
          </p:sp>
          <p:sp>
            <p:nvSpPr>
              <p:cNvPr id="34" name="Rectangle 33"/>
              <p:cNvSpPr/>
              <p:nvPr/>
            </p:nvSpPr>
            <p:spPr>
              <a:xfrm>
                <a:off x="7210520" y="3196558"/>
                <a:ext cx="681872" cy="646331"/>
              </a:xfrm>
              <a:prstGeom prst="rect">
                <a:avLst/>
              </a:prstGeom>
            </p:spPr>
            <p:txBody>
              <a:bodyPr wrap="square">
                <a:spAutoFit/>
              </a:bodyPr>
              <a:lstStyle/>
              <a:p>
                <a:pPr algn="ctr" rtl="1"/>
                <a:r>
                  <a:rPr lang="ar-EG" sz="1200" dirty="0"/>
                  <a:t>الدردشة عبر الانترنت</a:t>
                </a:r>
              </a:p>
            </p:txBody>
          </p:sp>
          <p:sp>
            <p:nvSpPr>
              <p:cNvPr id="35" name="Rectangle 34"/>
              <p:cNvSpPr/>
              <p:nvPr/>
            </p:nvSpPr>
            <p:spPr>
              <a:xfrm>
                <a:off x="7867896" y="3526383"/>
                <a:ext cx="1057200" cy="276999"/>
              </a:xfrm>
              <a:prstGeom prst="rect">
                <a:avLst/>
              </a:prstGeom>
            </p:spPr>
            <p:txBody>
              <a:bodyPr wrap="square">
                <a:spAutoFit/>
              </a:bodyPr>
              <a:lstStyle/>
              <a:p>
                <a:pPr algn="ctr" rtl="1"/>
                <a:r>
                  <a:rPr lang="ar-EG" sz="1200" dirty="0"/>
                  <a:t>البريد الالكتروني</a:t>
                </a:r>
              </a:p>
            </p:txBody>
          </p:sp>
          <p:sp>
            <p:nvSpPr>
              <p:cNvPr id="8" name="Rectangle 7"/>
              <p:cNvSpPr/>
              <p:nvPr/>
            </p:nvSpPr>
            <p:spPr>
              <a:xfrm>
                <a:off x="1577018" y="2476184"/>
                <a:ext cx="1439091" cy="1200329"/>
              </a:xfrm>
              <a:prstGeom prst="rect">
                <a:avLst/>
              </a:prstGeom>
            </p:spPr>
            <p:txBody>
              <a:bodyPr wrap="square">
                <a:spAutoFit/>
              </a:bodyPr>
              <a:lstStyle/>
              <a:p>
                <a:pPr algn="r" rtl="1"/>
                <a:r>
                  <a:rPr lang="ar-EG" sz="1200" dirty="0"/>
                  <a:t>التسويق </a:t>
                </a:r>
              </a:p>
              <a:p>
                <a:pPr algn="r" rtl="1"/>
                <a:r>
                  <a:rPr lang="ar-EG" sz="1200" dirty="0"/>
                  <a:t>التطوير والتصميم والتحسين</a:t>
                </a:r>
              </a:p>
              <a:p>
                <a:pPr algn="r" rtl="1"/>
                <a:r>
                  <a:rPr lang="ar-EG" sz="1200" dirty="0"/>
                  <a:t>إدارة سلسلة التوريد والخدمات اللوجستية </a:t>
                </a:r>
              </a:p>
              <a:p>
                <a:pPr algn="r" rtl="1"/>
                <a:r>
                  <a:rPr lang="ar-EG" sz="1200" dirty="0"/>
                  <a:t>تأمين وبناء الشراكات</a:t>
                </a:r>
              </a:p>
            </p:txBody>
          </p:sp>
          <p:sp>
            <p:nvSpPr>
              <p:cNvPr id="9" name="Rectangle 8"/>
              <p:cNvSpPr/>
              <p:nvPr/>
            </p:nvSpPr>
            <p:spPr>
              <a:xfrm>
                <a:off x="1774208" y="4275019"/>
                <a:ext cx="1189510" cy="830997"/>
              </a:xfrm>
              <a:prstGeom prst="rect">
                <a:avLst/>
              </a:prstGeom>
            </p:spPr>
            <p:txBody>
              <a:bodyPr wrap="square">
                <a:spAutoFit/>
              </a:bodyPr>
              <a:lstStyle/>
              <a:p>
                <a:pPr algn="r" rtl="1"/>
                <a:r>
                  <a:rPr lang="ar-EG" sz="1200" dirty="0"/>
                  <a:t>مراكز الإيفاء</a:t>
                </a:r>
              </a:p>
              <a:p>
                <a:pPr algn="r" rtl="1"/>
                <a:r>
                  <a:rPr lang="ar-EG" sz="1200" dirty="0"/>
                  <a:t>البنية التحتية التكنولوجية</a:t>
                </a:r>
              </a:p>
              <a:p>
                <a:pPr algn="r" rtl="1"/>
                <a:r>
                  <a:rPr lang="ar-EG" sz="1200" dirty="0"/>
                  <a:t>المنصة الإلكترونية</a:t>
                </a:r>
              </a:p>
            </p:txBody>
          </p:sp>
        </p:grpSp>
        <p:sp>
          <p:nvSpPr>
            <p:cNvPr id="37" name="Rectangle 36"/>
            <p:cNvSpPr/>
            <p:nvPr/>
          </p:nvSpPr>
          <p:spPr>
            <a:xfrm>
              <a:off x="7749179" y="4786558"/>
              <a:ext cx="1630575" cy="523220"/>
            </a:xfrm>
            <a:prstGeom prst="rect">
              <a:avLst/>
            </a:prstGeom>
          </p:spPr>
          <p:txBody>
            <a:bodyPr wrap="none">
              <a:spAutoFit/>
            </a:bodyPr>
            <a:lstStyle/>
            <a:p>
              <a:pPr algn="r" rtl="1"/>
              <a:r>
                <a:rPr lang="ar-EG" sz="1400" dirty="0"/>
                <a:t>موقع أمازون وتطبيقاتها </a:t>
              </a:r>
            </a:p>
            <a:p>
              <a:pPr algn="r" rtl="1"/>
              <a:r>
                <a:rPr lang="ar-EG" sz="1400" dirty="0"/>
                <a:t>برنامج الشركاء</a:t>
              </a:r>
            </a:p>
          </p:txBody>
        </p:sp>
      </p:grpSp>
    </p:spTree>
    <p:extLst>
      <p:ext uri="{BB962C8B-B14F-4D97-AF65-F5344CB8AC3E}">
        <p14:creationId xmlns:p14="http://schemas.microsoft.com/office/powerpoint/2010/main" val="4050063637"/>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Business Modeling Process</a:t>
              </a:r>
            </a:p>
            <a:p>
              <a:r>
                <a:rPr lang="ar-EG" sz="2800" b="1" dirty="0">
                  <a:solidFill>
                    <a:srgbClr val="00B0F0"/>
                  </a:solidFill>
                  <a:latin typeface="Alexandria" charset="0"/>
                  <a:cs typeface="Alexandria" charset="0"/>
                </a:rPr>
                <a:t>عملية نمذجة الأعمال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3" name="Group 2"/>
          <p:cNvGrpSpPr/>
          <p:nvPr/>
        </p:nvGrpSpPr>
        <p:grpSpPr>
          <a:xfrm>
            <a:off x="586854" y="1538525"/>
            <a:ext cx="11015000" cy="5058395"/>
            <a:chOff x="586854" y="1538525"/>
            <a:chExt cx="11015000" cy="5058395"/>
          </a:xfrm>
        </p:grpSpPr>
        <p:pic>
          <p:nvPicPr>
            <p:cNvPr id="10" name="Picture 9" descr="A diagram of a model canvas&#10;&#10;Description automatically generated">
              <a:extLst>
                <a:ext uri="{FF2B5EF4-FFF2-40B4-BE49-F238E27FC236}">
                  <a16:creationId xmlns:a16="http://schemas.microsoft.com/office/drawing/2014/main" id="{D9F802ED-D850-36FA-1F9E-F3C83CB333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09556" y="1538525"/>
              <a:ext cx="7225748" cy="4972467"/>
            </a:xfrm>
            <a:prstGeom prst="rect">
              <a:avLst/>
            </a:prstGeom>
          </p:spPr>
        </p:pic>
        <p:grpSp>
          <p:nvGrpSpPr>
            <p:cNvPr id="11" name="Group 10">
              <a:extLst>
                <a:ext uri="{FF2B5EF4-FFF2-40B4-BE49-F238E27FC236}">
                  <a16:creationId xmlns:a16="http://schemas.microsoft.com/office/drawing/2014/main" id="{1D513F7D-D42E-52A2-D3F0-EAFE5B03F5CE}"/>
                </a:ext>
              </a:extLst>
            </p:cNvPr>
            <p:cNvGrpSpPr/>
            <p:nvPr/>
          </p:nvGrpSpPr>
          <p:grpSpPr>
            <a:xfrm>
              <a:off x="586854" y="1538526"/>
              <a:ext cx="11015000" cy="5058394"/>
              <a:chOff x="2579726" y="876294"/>
              <a:chExt cx="11015000" cy="5058394"/>
            </a:xfrm>
          </p:grpSpPr>
          <p:sp>
            <p:nvSpPr>
              <p:cNvPr id="13" name="TextBox 12">
                <a:extLst>
                  <a:ext uri="{FF2B5EF4-FFF2-40B4-BE49-F238E27FC236}">
                    <a16:creationId xmlns:a16="http://schemas.microsoft.com/office/drawing/2014/main" id="{4AE0F86C-6F13-A94C-A8F2-7378BD713E5C}"/>
                  </a:ext>
                </a:extLst>
              </p:cNvPr>
              <p:cNvSpPr txBox="1"/>
              <p:nvPr/>
            </p:nvSpPr>
            <p:spPr>
              <a:xfrm>
                <a:off x="2579726" y="2695890"/>
                <a:ext cx="2293031" cy="1200329"/>
              </a:xfrm>
              <a:prstGeom prst="rect">
                <a:avLst/>
              </a:prstGeom>
              <a:noFill/>
            </p:spPr>
            <p:txBody>
              <a:bodyPr wrap="square" rtlCol="0">
                <a:spAutoFit/>
              </a:bodyPr>
              <a:lstStyle/>
              <a:p>
                <a:pPr algn="r" rtl="1"/>
                <a:r>
                  <a:rPr lang="ar-EG" b="1" dirty="0"/>
                  <a:t>المرحلة الرابعة: </a:t>
                </a:r>
              </a:p>
              <a:p>
                <a:pPr algn="justLow" rtl="1"/>
                <a:r>
                  <a:rPr lang="ar-EG" b="1" dirty="0"/>
                  <a:t>عدل وحسن على نموذج الأعمال المحوري إلى أن يُصبح قابل للتوسع</a:t>
                </a:r>
                <a:endParaRPr lang="en-US" b="1" dirty="0"/>
              </a:p>
            </p:txBody>
          </p:sp>
          <p:sp>
            <p:nvSpPr>
              <p:cNvPr id="17" name="TextBox 16">
                <a:extLst>
                  <a:ext uri="{FF2B5EF4-FFF2-40B4-BE49-F238E27FC236}">
                    <a16:creationId xmlns:a16="http://schemas.microsoft.com/office/drawing/2014/main" id="{9353671A-1D94-9CFC-A073-89914225DD70}"/>
                  </a:ext>
                </a:extLst>
              </p:cNvPr>
              <p:cNvSpPr txBox="1"/>
              <p:nvPr/>
            </p:nvSpPr>
            <p:spPr>
              <a:xfrm>
                <a:off x="9083683" y="4734359"/>
                <a:ext cx="3051430" cy="1200329"/>
              </a:xfrm>
              <a:prstGeom prst="rect">
                <a:avLst/>
              </a:prstGeom>
              <a:noFill/>
            </p:spPr>
            <p:txBody>
              <a:bodyPr wrap="square" rtlCol="0">
                <a:spAutoFit/>
              </a:bodyPr>
              <a:lstStyle/>
              <a:p>
                <a:pPr algn="r" rtl="1"/>
                <a:r>
                  <a:rPr lang="ar-EG" b="1" dirty="0"/>
                  <a:t>المرحلة الثالثة: </a:t>
                </a:r>
              </a:p>
              <a:p>
                <a:pPr algn="justLow" rtl="1"/>
                <a:r>
                  <a:rPr lang="ar-EG" b="1" dirty="0"/>
                  <a:t>اختبار المنتج باستخدام النموذج الأولي أو الحد الأدنى من المنتج القابل للتطبيق </a:t>
                </a:r>
                <a:endParaRPr lang="en-US" b="1" dirty="0"/>
              </a:p>
            </p:txBody>
          </p:sp>
          <p:sp>
            <p:nvSpPr>
              <p:cNvPr id="18" name="TextBox 17">
                <a:extLst>
                  <a:ext uri="{FF2B5EF4-FFF2-40B4-BE49-F238E27FC236}">
                    <a16:creationId xmlns:a16="http://schemas.microsoft.com/office/drawing/2014/main" id="{3828B7D0-E922-24B3-2B66-86594BB35112}"/>
                  </a:ext>
                </a:extLst>
              </p:cNvPr>
              <p:cNvSpPr txBox="1"/>
              <p:nvPr/>
            </p:nvSpPr>
            <p:spPr>
              <a:xfrm>
                <a:off x="11559953" y="2811133"/>
                <a:ext cx="2034773" cy="923330"/>
              </a:xfrm>
              <a:prstGeom prst="rect">
                <a:avLst/>
              </a:prstGeom>
              <a:noFill/>
            </p:spPr>
            <p:txBody>
              <a:bodyPr wrap="square" rtlCol="0">
                <a:spAutoFit/>
              </a:bodyPr>
              <a:lstStyle/>
              <a:p>
                <a:pPr algn="ctr"/>
                <a:r>
                  <a:rPr lang="ar-EG" b="1" dirty="0"/>
                  <a:t>المرحلة الثانية: </a:t>
                </a:r>
              </a:p>
              <a:p>
                <a:pPr algn="justLow" rtl="1"/>
                <a:r>
                  <a:rPr lang="ar-EG" b="1" dirty="0"/>
                  <a:t>اختبار عرض القيمة مع العملاء</a:t>
                </a:r>
                <a:endParaRPr lang="en-US" b="1" dirty="0"/>
              </a:p>
            </p:txBody>
          </p:sp>
          <p:sp>
            <p:nvSpPr>
              <p:cNvPr id="19" name="TextBox 18">
                <a:extLst>
                  <a:ext uri="{FF2B5EF4-FFF2-40B4-BE49-F238E27FC236}">
                    <a16:creationId xmlns:a16="http://schemas.microsoft.com/office/drawing/2014/main" id="{89059860-96C2-99A2-7194-4F4AFFAAA82E}"/>
                  </a:ext>
                </a:extLst>
              </p:cNvPr>
              <p:cNvSpPr txBox="1"/>
              <p:nvPr/>
            </p:nvSpPr>
            <p:spPr>
              <a:xfrm>
                <a:off x="8733315" y="876294"/>
                <a:ext cx="2212479" cy="646331"/>
              </a:xfrm>
              <a:prstGeom prst="rect">
                <a:avLst/>
              </a:prstGeom>
              <a:noFill/>
            </p:spPr>
            <p:txBody>
              <a:bodyPr wrap="square" rtlCol="0">
                <a:spAutoFit/>
              </a:bodyPr>
              <a:lstStyle/>
              <a:p>
                <a:pPr algn="ctr"/>
                <a:r>
                  <a:rPr lang="ar-EG" b="1" dirty="0"/>
                  <a:t>المرحلة الأولى:</a:t>
                </a:r>
              </a:p>
              <a:p>
                <a:pPr algn="ctr"/>
                <a:r>
                  <a:rPr lang="ar-EG" b="1" dirty="0"/>
                  <a:t>تطوير نموذج الأعمال</a:t>
                </a:r>
                <a:endParaRPr lang="en-US" b="1" dirty="0"/>
              </a:p>
            </p:txBody>
          </p:sp>
        </p:grpSp>
      </p:grpSp>
    </p:spTree>
    <p:extLst>
      <p:ext uri="{BB962C8B-B14F-4D97-AF65-F5344CB8AC3E}">
        <p14:creationId xmlns:p14="http://schemas.microsoft.com/office/powerpoint/2010/main" val="107587180"/>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Test the Value Proposition</a:t>
              </a:r>
            </a:p>
            <a:p>
              <a:r>
                <a:rPr lang="ar-EG" sz="2800" b="1" dirty="0">
                  <a:solidFill>
                    <a:srgbClr val="00B0F0"/>
                  </a:solidFill>
                  <a:latin typeface="Alexandria" charset="0"/>
                  <a:cs typeface="Alexandria" charset="0"/>
                </a:rPr>
                <a:t>اختبار عرض القيمة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1" name="Content Placeholder 2">
            <a:extLst>
              <a:ext uri="{FF2B5EF4-FFF2-40B4-BE49-F238E27FC236}">
                <a16:creationId xmlns:a16="http://schemas.microsoft.com/office/drawing/2014/main" id="{EF5E9B47-D71E-DE84-189B-C1DE49874F5E}"/>
              </a:ext>
            </a:extLst>
          </p:cNvPr>
          <p:cNvSpPr txBox="1">
            <a:spLocks/>
          </p:cNvSpPr>
          <p:nvPr/>
        </p:nvSpPr>
        <p:spPr>
          <a:xfrm>
            <a:off x="271873" y="1555844"/>
            <a:ext cx="8025966" cy="5024556"/>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30000"/>
              </a:spcBef>
            </a:pPr>
            <a:r>
              <a:rPr lang="en-US" altLang="ar-JO" sz="2400" b="1" dirty="0">
                <a:ea typeface="ＭＳ Ｐゴシック" panose="020B0600070205080204" pitchFamily="34" charset="-128"/>
              </a:rPr>
              <a:t>Ask customers: </a:t>
            </a:r>
          </a:p>
          <a:p>
            <a:pPr lvl="1">
              <a:spcBef>
                <a:spcPct val="30000"/>
              </a:spcBef>
            </a:pPr>
            <a:r>
              <a:rPr lang="en-US" altLang="ar-JO" dirty="0">
                <a:ea typeface="ＭＳ Ｐゴシック" panose="020B0600070205080204" pitchFamily="34" charset="-128"/>
              </a:rPr>
              <a:t>Do we really understand the customer problem the business model is trying to address?</a:t>
            </a:r>
          </a:p>
          <a:p>
            <a:pPr lvl="1">
              <a:spcBef>
                <a:spcPct val="30000"/>
              </a:spcBef>
            </a:pPr>
            <a:r>
              <a:rPr lang="en-US" altLang="ar-JO" dirty="0">
                <a:ea typeface="ＭＳ Ｐゴシック" panose="020B0600070205080204" pitchFamily="34" charset="-128"/>
              </a:rPr>
              <a:t>Do these customers care enough about this problem to spend their hard-earned money on our product?</a:t>
            </a:r>
          </a:p>
          <a:p>
            <a:pPr lvl="1">
              <a:spcBef>
                <a:spcPct val="30000"/>
              </a:spcBef>
            </a:pPr>
            <a:r>
              <a:rPr lang="en-US" altLang="ar-JO" dirty="0">
                <a:ea typeface="ＭＳ Ｐゴシック" panose="020B0600070205080204" pitchFamily="34" charset="-128"/>
              </a:rPr>
              <a:t>Do these customers care enough about our product to help us by telling others through word-of-mouth?</a:t>
            </a:r>
          </a:p>
          <a:p>
            <a:pPr marL="228600" lvl="1" algn="r" rtl="1">
              <a:spcBef>
                <a:spcPct val="30000"/>
              </a:spcBef>
            </a:pPr>
            <a:r>
              <a:rPr lang="ar-EG" altLang="ar-JO" b="1" dirty="0">
                <a:ea typeface="ＭＳ Ｐゴシック" panose="020B0600070205080204" pitchFamily="34" charset="-128"/>
              </a:rPr>
              <a:t>اسأل العملاء: </a:t>
            </a:r>
          </a:p>
          <a:p>
            <a:pPr lvl="1" algn="r" rtl="1">
              <a:spcBef>
                <a:spcPct val="30000"/>
              </a:spcBef>
            </a:pPr>
            <a:r>
              <a:rPr lang="ar-EG" altLang="ar-JO" dirty="0">
                <a:ea typeface="ＭＳ Ｐゴシック" panose="020B0600070205080204" pitchFamily="34" charset="-128"/>
              </a:rPr>
              <a:t>هل نفهم حقا مشكلة العميل التي يحاول نموذج العمل معالجتها؟</a:t>
            </a:r>
          </a:p>
          <a:p>
            <a:pPr lvl="1" algn="r" rtl="1">
              <a:spcBef>
                <a:spcPct val="30000"/>
              </a:spcBef>
            </a:pPr>
            <a:r>
              <a:rPr lang="ar-EG" altLang="ar-JO" dirty="0">
                <a:ea typeface="ＭＳ Ｐゴシック" panose="020B0600070205080204" pitchFamily="34" charset="-128"/>
              </a:rPr>
              <a:t>هل يهتم هؤلاء العملاء بما يكفي بهذه المشكلة لإنفاق أموالهم التي حصلوا عليها بشق الأنفس على منتجنا؟</a:t>
            </a:r>
          </a:p>
          <a:p>
            <a:pPr lvl="1" algn="r" rtl="1">
              <a:spcBef>
                <a:spcPct val="30000"/>
              </a:spcBef>
            </a:pPr>
            <a:r>
              <a:rPr lang="ar-EG" altLang="ar-JO" dirty="0">
                <a:ea typeface="ＭＳ Ｐゴシック" panose="020B0600070205080204" pitchFamily="34" charset="-128"/>
              </a:rPr>
              <a:t>هل يهتم هؤلاء العملاء بما يكفي بمنتجنا لمساعدتنا من خلال إخبار الآخرين شفهياً؟</a:t>
            </a:r>
            <a:endParaRPr lang="en-US" altLang="ar-JO" dirty="0">
              <a:ea typeface="ＭＳ Ｐゴシック" panose="020B0600070205080204" pitchFamily="34" charset="-128"/>
            </a:endParaRPr>
          </a:p>
        </p:txBody>
      </p:sp>
      <p:pic>
        <p:nvPicPr>
          <p:cNvPr id="12" name="Picture 11" descr="Exclamation mark on a yellow background">
            <a:extLst>
              <a:ext uri="{FF2B5EF4-FFF2-40B4-BE49-F238E27FC236}">
                <a16:creationId xmlns:a16="http://schemas.microsoft.com/office/drawing/2014/main" id="{19453465-41AC-C8A6-3F79-FC8552F1C13B}"/>
              </a:ext>
            </a:extLst>
          </p:cNvPr>
          <p:cNvPicPr>
            <a:picLocks noChangeAspect="1"/>
          </p:cNvPicPr>
          <p:nvPr/>
        </p:nvPicPr>
        <p:blipFill rotWithShape="1">
          <a:blip r:embed="rId3"/>
          <a:srcRect l="32642" r="19722" b="-2"/>
          <a:stretch/>
        </p:blipFill>
        <p:spPr>
          <a:xfrm>
            <a:off x="8407021" y="1555844"/>
            <a:ext cx="3384645" cy="5161035"/>
          </a:xfrm>
          <a:prstGeom prst="rect">
            <a:avLst/>
          </a:prstGeom>
        </p:spPr>
      </p:pic>
    </p:spTree>
    <p:extLst>
      <p:ext uri="{BB962C8B-B14F-4D97-AF65-F5344CB8AC3E}">
        <p14:creationId xmlns:p14="http://schemas.microsoft.com/office/powerpoint/2010/main" val="3485277125"/>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Business Modeling Process</a:t>
              </a:r>
            </a:p>
            <a:p>
              <a:r>
                <a:rPr lang="ar-EG" sz="2800" b="1" dirty="0">
                  <a:solidFill>
                    <a:srgbClr val="00B0F0"/>
                  </a:solidFill>
                  <a:latin typeface="Alexandria" charset="0"/>
                  <a:cs typeface="Alexandria" charset="0"/>
                </a:rPr>
                <a:t>عملية نمذجة الأعمال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3" name="Group 2"/>
          <p:cNvGrpSpPr/>
          <p:nvPr/>
        </p:nvGrpSpPr>
        <p:grpSpPr>
          <a:xfrm>
            <a:off x="586854" y="1538525"/>
            <a:ext cx="11015000" cy="5058395"/>
            <a:chOff x="586854" y="1538525"/>
            <a:chExt cx="11015000" cy="5058395"/>
          </a:xfrm>
        </p:grpSpPr>
        <p:pic>
          <p:nvPicPr>
            <p:cNvPr id="10" name="Picture 9" descr="A diagram of a model canvas&#10;&#10;Description automatically generated">
              <a:extLst>
                <a:ext uri="{FF2B5EF4-FFF2-40B4-BE49-F238E27FC236}">
                  <a16:creationId xmlns:a16="http://schemas.microsoft.com/office/drawing/2014/main" id="{D9F802ED-D850-36FA-1F9E-F3C83CB333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09556" y="1538525"/>
              <a:ext cx="7225748" cy="4972467"/>
            </a:xfrm>
            <a:prstGeom prst="rect">
              <a:avLst/>
            </a:prstGeom>
          </p:spPr>
        </p:pic>
        <p:grpSp>
          <p:nvGrpSpPr>
            <p:cNvPr id="11" name="Group 10">
              <a:extLst>
                <a:ext uri="{FF2B5EF4-FFF2-40B4-BE49-F238E27FC236}">
                  <a16:creationId xmlns:a16="http://schemas.microsoft.com/office/drawing/2014/main" id="{1D513F7D-D42E-52A2-D3F0-EAFE5B03F5CE}"/>
                </a:ext>
              </a:extLst>
            </p:cNvPr>
            <p:cNvGrpSpPr/>
            <p:nvPr/>
          </p:nvGrpSpPr>
          <p:grpSpPr>
            <a:xfrm>
              <a:off x="586854" y="1538526"/>
              <a:ext cx="11015000" cy="5058394"/>
              <a:chOff x="2579726" y="876294"/>
              <a:chExt cx="11015000" cy="5058394"/>
            </a:xfrm>
          </p:grpSpPr>
          <p:sp>
            <p:nvSpPr>
              <p:cNvPr id="13" name="TextBox 12">
                <a:extLst>
                  <a:ext uri="{FF2B5EF4-FFF2-40B4-BE49-F238E27FC236}">
                    <a16:creationId xmlns:a16="http://schemas.microsoft.com/office/drawing/2014/main" id="{4AE0F86C-6F13-A94C-A8F2-7378BD713E5C}"/>
                  </a:ext>
                </a:extLst>
              </p:cNvPr>
              <p:cNvSpPr txBox="1"/>
              <p:nvPr/>
            </p:nvSpPr>
            <p:spPr>
              <a:xfrm>
                <a:off x="2579726" y="2695890"/>
                <a:ext cx="2293031" cy="1200329"/>
              </a:xfrm>
              <a:prstGeom prst="rect">
                <a:avLst/>
              </a:prstGeom>
              <a:noFill/>
            </p:spPr>
            <p:txBody>
              <a:bodyPr wrap="square" rtlCol="0">
                <a:spAutoFit/>
              </a:bodyPr>
              <a:lstStyle/>
              <a:p>
                <a:pPr algn="r" rtl="1"/>
                <a:r>
                  <a:rPr lang="ar-EG" b="1" dirty="0"/>
                  <a:t>المرحلة الرابعة: </a:t>
                </a:r>
              </a:p>
              <a:p>
                <a:pPr algn="justLow" rtl="1"/>
                <a:r>
                  <a:rPr lang="ar-EG" b="1" dirty="0"/>
                  <a:t>عدل وحسن على نموذج الأعمال المحوري إلى أن يُصبح قابل للتوسع</a:t>
                </a:r>
                <a:endParaRPr lang="en-US" b="1" dirty="0"/>
              </a:p>
            </p:txBody>
          </p:sp>
          <p:sp>
            <p:nvSpPr>
              <p:cNvPr id="17" name="TextBox 16">
                <a:extLst>
                  <a:ext uri="{FF2B5EF4-FFF2-40B4-BE49-F238E27FC236}">
                    <a16:creationId xmlns:a16="http://schemas.microsoft.com/office/drawing/2014/main" id="{9353671A-1D94-9CFC-A073-89914225DD70}"/>
                  </a:ext>
                </a:extLst>
              </p:cNvPr>
              <p:cNvSpPr txBox="1"/>
              <p:nvPr/>
            </p:nvSpPr>
            <p:spPr>
              <a:xfrm>
                <a:off x="9083683" y="4734359"/>
                <a:ext cx="3051430" cy="1200329"/>
              </a:xfrm>
              <a:prstGeom prst="rect">
                <a:avLst/>
              </a:prstGeom>
              <a:noFill/>
            </p:spPr>
            <p:txBody>
              <a:bodyPr wrap="square" rtlCol="0">
                <a:spAutoFit/>
              </a:bodyPr>
              <a:lstStyle/>
              <a:p>
                <a:pPr algn="r" rtl="1"/>
                <a:r>
                  <a:rPr lang="ar-EG" b="1" dirty="0"/>
                  <a:t>المرحلة الثالثة: </a:t>
                </a:r>
              </a:p>
              <a:p>
                <a:pPr algn="justLow" rtl="1"/>
                <a:r>
                  <a:rPr lang="ar-EG" b="1" dirty="0"/>
                  <a:t>اختبار المنتج باستخدام النموذج الأولي أو الحد الأدنى من المنتج القابل للتطبيق </a:t>
                </a:r>
                <a:endParaRPr lang="en-US" b="1" dirty="0"/>
              </a:p>
            </p:txBody>
          </p:sp>
          <p:sp>
            <p:nvSpPr>
              <p:cNvPr id="18" name="TextBox 17">
                <a:extLst>
                  <a:ext uri="{FF2B5EF4-FFF2-40B4-BE49-F238E27FC236}">
                    <a16:creationId xmlns:a16="http://schemas.microsoft.com/office/drawing/2014/main" id="{3828B7D0-E922-24B3-2B66-86594BB35112}"/>
                  </a:ext>
                </a:extLst>
              </p:cNvPr>
              <p:cNvSpPr txBox="1"/>
              <p:nvPr/>
            </p:nvSpPr>
            <p:spPr>
              <a:xfrm>
                <a:off x="11559953" y="2811133"/>
                <a:ext cx="2034773" cy="923330"/>
              </a:xfrm>
              <a:prstGeom prst="rect">
                <a:avLst/>
              </a:prstGeom>
              <a:noFill/>
            </p:spPr>
            <p:txBody>
              <a:bodyPr wrap="square" rtlCol="0">
                <a:spAutoFit/>
              </a:bodyPr>
              <a:lstStyle/>
              <a:p>
                <a:pPr algn="ctr"/>
                <a:r>
                  <a:rPr lang="ar-EG" b="1" dirty="0"/>
                  <a:t>المرحلة الثانية: </a:t>
                </a:r>
              </a:p>
              <a:p>
                <a:pPr algn="justLow" rtl="1"/>
                <a:r>
                  <a:rPr lang="ar-EG" b="1" dirty="0"/>
                  <a:t>اختبار عرض القيمة مع العملاء</a:t>
                </a:r>
                <a:endParaRPr lang="en-US" b="1" dirty="0"/>
              </a:p>
            </p:txBody>
          </p:sp>
          <p:sp>
            <p:nvSpPr>
              <p:cNvPr id="19" name="TextBox 18">
                <a:extLst>
                  <a:ext uri="{FF2B5EF4-FFF2-40B4-BE49-F238E27FC236}">
                    <a16:creationId xmlns:a16="http://schemas.microsoft.com/office/drawing/2014/main" id="{89059860-96C2-99A2-7194-4F4AFFAAA82E}"/>
                  </a:ext>
                </a:extLst>
              </p:cNvPr>
              <p:cNvSpPr txBox="1"/>
              <p:nvPr/>
            </p:nvSpPr>
            <p:spPr>
              <a:xfrm>
                <a:off x="8733315" y="876294"/>
                <a:ext cx="2212479" cy="646331"/>
              </a:xfrm>
              <a:prstGeom prst="rect">
                <a:avLst/>
              </a:prstGeom>
              <a:noFill/>
            </p:spPr>
            <p:txBody>
              <a:bodyPr wrap="square" rtlCol="0">
                <a:spAutoFit/>
              </a:bodyPr>
              <a:lstStyle/>
              <a:p>
                <a:pPr algn="ctr"/>
                <a:r>
                  <a:rPr lang="ar-EG" b="1" dirty="0"/>
                  <a:t>المرحلة الأولى:</a:t>
                </a:r>
              </a:p>
              <a:p>
                <a:pPr algn="ctr"/>
                <a:r>
                  <a:rPr lang="ar-EG" b="1" dirty="0"/>
                  <a:t>تطوير نموذج الأعمال</a:t>
                </a:r>
                <a:endParaRPr lang="en-US" b="1" dirty="0"/>
              </a:p>
            </p:txBody>
          </p:sp>
        </p:grpSp>
      </p:grpSp>
    </p:spTree>
    <p:extLst>
      <p:ext uri="{BB962C8B-B14F-4D97-AF65-F5344CB8AC3E}">
        <p14:creationId xmlns:p14="http://schemas.microsoft.com/office/powerpoint/2010/main" val="210722049"/>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Business Prototyping</a:t>
              </a:r>
            </a:p>
            <a:p>
              <a:r>
                <a:rPr lang="ar-EG" sz="2800" b="1" dirty="0">
                  <a:solidFill>
                    <a:srgbClr val="00B0F0"/>
                  </a:solidFill>
                  <a:latin typeface="Alexandria" charset="0"/>
                  <a:cs typeface="Alexandria" charset="0"/>
                </a:rPr>
                <a:t>النماذج الأولية للأعمال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1" name="Content Placeholder 2">
            <a:extLst>
              <a:ext uri="{FF2B5EF4-FFF2-40B4-BE49-F238E27FC236}">
                <a16:creationId xmlns:a16="http://schemas.microsoft.com/office/drawing/2014/main" id="{EF5E9B47-D71E-DE84-189B-C1DE49874F5E}"/>
              </a:ext>
            </a:extLst>
          </p:cNvPr>
          <p:cNvSpPr txBox="1">
            <a:spLocks/>
          </p:cNvSpPr>
          <p:nvPr/>
        </p:nvSpPr>
        <p:spPr>
          <a:xfrm>
            <a:off x="271873" y="1555844"/>
            <a:ext cx="6265405" cy="5024556"/>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Bef>
                <a:spcPct val="30000"/>
              </a:spcBef>
              <a:buFont typeface="Wingdings" pitchFamily="2" charset="2"/>
              <a:buChar char="§"/>
            </a:pPr>
            <a:r>
              <a:rPr lang="en-US" altLang="ar-JO" sz="2000" dirty="0">
                <a:ea typeface="ＭＳ Ｐゴシック" panose="020B0600070205080204" pitchFamily="34" charset="-128"/>
              </a:rPr>
              <a:t>Entrepreneurs test their business models on a small scale before committing serious resources to launch a business that might not work.</a:t>
            </a:r>
          </a:p>
          <a:p>
            <a:pPr>
              <a:lnSpc>
                <a:spcPct val="150000"/>
              </a:lnSpc>
              <a:spcBef>
                <a:spcPct val="30000"/>
              </a:spcBef>
              <a:buFont typeface="Wingdings" pitchFamily="2" charset="2"/>
              <a:buChar char="§"/>
            </a:pPr>
            <a:r>
              <a:rPr lang="en-US" altLang="ar-JO" sz="2000" dirty="0">
                <a:ea typeface="ＭＳ Ｐゴシック" panose="020B0600070205080204" pitchFamily="34" charset="-128"/>
              </a:rPr>
              <a:t>Recognizes that a business idea is a hypothesis that needs to be tested before taking it full scale.</a:t>
            </a:r>
          </a:p>
          <a:p>
            <a:pPr algn="justLow" rtl="1">
              <a:lnSpc>
                <a:spcPct val="150000"/>
              </a:lnSpc>
              <a:spcBef>
                <a:spcPct val="30000"/>
              </a:spcBef>
              <a:buFont typeface="Wingdings" pitchFamily="2" charset="2"/>
              <a:buChar char="§"/>
            </a:pPr>
            <a:r>
              <a:rPr lang="ar-EG" altLang="ar-JO" sz="2000" dirty="0">
                <a:ea typeface="ＭＳ Ｐゴシック" panose="020B0600070205080204" pitchFamily="34" charset="-128"/>
              </a:rPr>
              <a:t>يختبر رواد الأعمال نماذج أعمالهم على نطاق صغير قبل تخصيص موارد كبيرة لإطلاق مشروع قد لا ينجح.</a:t>
            </a:r>
          </a:p>
          <a:p>
            <a:pPr algn="justLow" rtl="1">
              <a:lnSpc>
                <a:spcPct val="150000"/>
              </a:lnSpc>
              <a:spcBef>
                <a:spcPct val="30000"/>
              </a:spcBef>
              <a:buFont typeface="Wingdings" pitchFamily="2" charset="2"/>
              <a:buChar char="§"/>
            </a:pPr>
            <a:r>
              <a:rPr lang="ar-EG" altLang="ar-JO" sz="2000" dirty="0">
                <a:ea typeface="ＭＳ Ｐゴシック" panose="020B0600070205080204" pitchFamily="34" charset="-128"/>
              </a:rPr>
              <a:t>يدرك أن فكرة العمل عبارة عن فرضية تحتاج إلى اختبار قبل تنفيذها على نطاق واسع.</a:t>
            </a:r>
            <a:endParaRPr lang="en-US" altLang="ar-JO" sz="2000" dirty="0">
              <a:ea typeface="ＭＳ Ｐゴシック" panose="020B0600070205080204" pitchFamily="34" charset="-128"/>
            </a:endParaRPr>
          </a:p>
        </p:txBody>
      </p:sp>
      <p:grpSp>
        <p:nvGrpSpPr>
          <p:cNvPr id="4" name="Group 3"/>
          <p:cNvGrpSpPr/>
          <p:nvPr/>
        </p:nvGrpSpPr>
        <p:grpSpPr>
          <a:xfrm>
            <a:off x="6646463" y="1555844"/>
            <a:ext cx="5268025" cy="5095942"/>
            <a:chOff x="6646463" y="1555844"/>
            <a:chExt cx="5268025" cy="5095942"/>
          </a:xfrm>
        </p:grpSpPr>
        <p:pic>
          <p:nvPicPr>
            <p:cNvPr id="13" name="Picture 12">
              <a:extLst>
                <a:ext uri="{FF2B5EF4-FFF2-40B4-BE49-F238E27FC236}">
                  <a16:creationId xmlns:a16="http://schemas.microsoft.com/office/drawing/2014/main" id="{7732156F-390F-03C8-435F-CC3A5331E6A0}"/>
                </a:ext>
              </a:extLst>
            </p:cNvPr>
            <p:cNvPicPr>
              <a:picLocks noChangeAspect="1"/>
            </p:cNvPicPr>
            <p:nvPr/>
          </p:nvPicPr>
          <p:blipFill rotWithShape="1">
            <a:blip r:embed="rId3"/>
            <a:srcRect t="776" r="61886" b="14135"/>
            <a:stretch/>
          </p:blipFill>
          <p:spPr>
            <a:xfrm>
              <a:off x="6646463" y="1555844"/>
              <a:ext cx="5162170" cy="5095942"/>
            </a:xfrm>
            <a:prstGeom prst="rect">
              <a:avLst/>
            </a:prstGeom>
          </p:spPr>
        </p:pic>
        <p:sp>
          <p:nvSpPr>
            <p:cNvPr id="3" name="TextBox 2"/>
            <p:cNvSpPr txBox="1"/>
            <p:nvPr/>
          </p:nvSpPr>
          <p:spPr>
            <a:xfrm>
              <a:off x="9253175" y="1901362"/>
              <a:ext cx="2661313" cy="400110"/>
            </a:xfrm>
            <a:prstGeom prst="rect">
              <a:avLst/>
            </a:prstGeom>
            <a:noFill/>
          </p:spPr>
          <p:txBody>
            <a:bodyPr wrap="square" rtlCol="1">
              <a:spAutoFit/>
            </a:bodyPr>
            <a:lstStyle/>
            <a:p>
              <a:pPr algn="ctr"/>
              <a:r>
                <a:rPr lang="ar-EG" sz="2000" dirty="0"/>
                <a:t>النموذج الأولي</a:t>
              </a:r>
            </a:p>
          </p:txBody>
        </p:sp>
        <p:sp>
          <p:nvSpPr>
            <p:cNvPr id="17" name="TextBox 16"/>
            <p:cNvSpPr txBox="1"/>
            <p:nvPr/>
          </p:nvSpPr>
          <p:spPr>
            <a:xfrm>
              <a:off x="7246950" y="5913563"/>
              <a:ext cx="3493827" cy="369332"/>
            </a:xfrm>
            <a:prstGeom prst="rect">
              <a:avLst/>
            </a:prstGeom>
            <a:noFill/>
          </p:spPr>
          <p:txBody>
            <a:bodyPr wrap="square" rtlCol="1">
              <a:spAutoFit/>
            </a:bodyPr>
            <a:lstStyle/>
            <a:p>
              <a:pPr algn="ctr"/>
              <a:r>
                <a:rPr lang="ar-EG" b="1" dirty="0"/>
                <a:t>كيف يعمل في الممارسة العملية</a:t>
              </a:r>
            </a:p>
          </p:txBody>
        </p:sp>
      </p:grpSp>
    </p:spTree>
    <p:extLst>
      <p:ext uri="{BB962C8B-B14F-4D97-AF65-F5344CB8AC3E}">
        <p14:creationId xmlns:p14="http://schemas.microsoft.com/office/powerpoint/2010/main" val="4153267054"/>
      </p:ext>
    </p:extLst>
  </p:cSld>
  <p:clrMapOvr>
    <a:masterClrMapping/>
  </p:clrMapOvr>
  <p:transition spd="slow">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Business Prototyping</a:t>
              </a:r>
            </a:p>
            <a:p>
              <a:r>
                <a:rPr lang="ar-EG" sz="2800" b="1" dirty="0">
                  <a:solidFill>
                    <a:srgbClr val="00B0F0"/>
                  </a:solidFill>
                  <a:latin typeface="Alexandria" charset="0"/>
                  <a:cs typeface="Alexandria" charset="0"/>
                </a:rPr>
                <a:t>النماذج الأولية للأعمال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8" name="Rectangle 3">
            <a:extLst>
              <a:ext uri="{FF2B5EF4-FFF2-40B4-BE49-F238E27FC236}">
                <a16:creationId xmlns:a16="http://schemas.microsoft.com/office/drawing/2014/main" id="{3950E91F-DEEC-FF42-E99F-A35454E4BBE2}"/>
              </a:ext>
            </a:extLst>
          </p:cNvPr>
          <p:cNvSpPr txBox="1">
            <a:spLocks noChangeArrowheads="1"/>
          </p:cNvSpPr>
          <p:nvPr/>
        </p:nvSpPr>
        <p:spPr>
          <a:xfrm>
            <a:off x="321976" y="1572381"/>
            <a:ext cx="7730203" cy="5019488"/>
          </a:xfrm>
          <a:prstGeom prst="rect">
            <a:avLst/>
          </a:prstGeom>
        </p:spPr>
        <p:txBody>
          <a:bodyPr vert="horz" lIns="88900" tIns="46038" rIns="88900" bIns="46038"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1200"/>
              </a:spcBef>
              <a:buFont typeface="Wingdings" pitchFamily="2" charset="2"/>
              <a:buChar char="§"/>
            </a:pPr>
            <a:r>
              <a:rPr lang="en-US" altLang="ar-JO" sz="2400" dirty="0">
                <a:ea typeface="ＭＳ Ｐゴシック" panose="020B0600070205080204" pitchFamily="34" charset="-128"/>
              </a:rPr>
              <a:t>Test early versions of a product or service using a </a:t>
            </a:r>
            <a:r>
              <a:rPr lang="en-US" altLang="ar-JO" sz="2400" i="1" dirty="0">
                <a:ea typeface="ＭＳ Ｐゴシック" panose="020B0600070205080204" pitchFamily="34" charset="-128"/>
              </a:rPr>
              <a:t>lean start-up</a:t>
            </a:r>
            <a:r>
              <a:rPr lang="en-US" altLang="ar-JO" sz="2400" dirty="0">
                <a:ea typeface="ＭＳ Ｐゴシック" panose="020B0600070205080204" pitchFamily="34" charset="-128"/>
              </a:rPr>
              <a:t>: a process of rapidly developing simple prototypes to test key assumptions by engaging real customers.</a:t>
            </a:r>
          </a:p>
          <a:p>
            <a:pPr>
              <a:lnSpc>
                <a:spcPct val="100000"/>
              </a:lnSpc>
              <a:spcBef>
                <a:spcPts val="1200"/>
              </a:spcBef>
              <a:buFont typeface="Wingdings" pitchFamily="2" charset="2"/>
              <a:buChar char="§"/>
            </a:pPr>
            <a:r>
              <a:rPr lang="en-US" altLang="ar-JO" sz="2400" dirty="0">
                <a:ea typeface="ＭＳ Ｐゴシック" panose="020B0600070205080204" pitchFamily="34" charset="-128"/>
              </a:rPr>
              <a:t>Begin the lean start-up process using a </a:t>
            </a:r>
            <a:r>
              <a:rPr lang="en-US" altLang="ar-JO" sz="2400" b="1" dirty="0">
                <a:ea typeface="ＭＳ Ｐゴシック" panose="020B0600070205080204" pitchFamily="34" charset="-128"/>
              </a:rPr>
              <a:t>minimal viable product</a:t>
            </a:r>
            <a:r>
              <a:rPr lang="en-US" altLang="ar-JO" sz="2400" dirty="0">
                <a:ea typeface="ＭＳ Ｐゴシック" panose="020B0600070205080204" pitchFamily="34" charset="-128"/>
              </a:rPr>
              <a:t>: the simplest version of a product or service with which an entrepreneur can create a sustainable business. </a:t>
            </a:r>
            <a:endParaRPr lang="ar-EG" altLang="ar-JO" sz="2400" dirty="0">
              <a:ea typeface="ＭＳ Ｐゴシック" panose="020B0600070205080204" pitchFamily="34" charset="-128"/>
            </a:endParaRPr>
          </a:p>
          <a:p>
            <a:pPr algn="justLow" rtl="1">
              <a:spcBef>
                <a:spcPts val="1200"/>
              </a:spcBef>
              <a:buFont typeface="Wingdings" pitchFamily="2" charset="2"/>
              <a:buChar char="§"/>
            </a:pPr>
            <a:r>
              <a:rPr lang="ar-EG" altLang="ar-JO" sz="2400" dirty="0">
                <a:ea typeface="ＭＳ Ｐゴシック" panose="020B0600070205080204" pitchFamily="34" charset="-128"/>
              </a:rPr>
              <a:t>اختبر الإصدارات المبكرة من المنتج أو الخدمة باستخدام شركة ناشئة بسيطة: هي عملية تطوير نماذج أولية بسيطة بسرعة لاختبار الافتراضات الرئيسية من خلال إشراك عملاء حقيقيين.</a:t>
            </a:r>
          </a:p>
          <a:p>
            <a:pPr algn="justLow" rtl="1">
              <a:spcBef>
                <a:spcPts val="1200"/>
              </a:spcBef>
              <a:buFont typeface="Wingdings" pitchFamily="2" charset="2"/>
              <a:buChar char="§"/>
            </a:pPr>
            <a:r>
              <a:rPr lang="ar-EG" altLang="ar-JO" sz="2400" dirty="0">
                <a:ea typeface="ＭＳ Ｐゴシック" panose="020B0600070205080204" pitchFamily="34" charset="-128"/>
              </a:rPr>
              <a:t>ابدأ عملية بدء التشغيل البسيطة باستخدام الحد الأدنى من المنتج القابل للتطبيق: أبسط نسخة من منتج أو خدمة يمكن لرائد الأعمال من خلالها إنشاء عمل تجاري مستدام.</a:t>
            </a:r>
            <a:endParaRPr lang="en-US" altLang="ar-JO" sz="2400" dirty="0">
              <a:ea typeface="ＭＳ Ｐゴシック" panose="020B0600070205080204" pitchFamily="34" charset="-128"/>
            </a:endParaRPr>
          </a:p>
          <a:p>
            <a:pPr marL="906463" lvl="1" indent="-514350">
              <a:spcBef>
                <a:spcPct val="30000"/>
              </a:spcBef>
              <a:buFont typeface="Wingdings" pitchFamily="2" charset="2"/>
              <a:buChar char="§"/>
            </a:pPr>
            <a:endParaRPr lang="en-US" altLang="ar-JO" dirty="0">
              <a:ea typeface="ＭＳ Ｐゴシック" panose="020B0600070205080204" pitchFamily="34" charset="-128"/>
            </a:endParaRPr>
          </a:p>
        </p:txBody>
      </p:sp>
      <p:pic>
        <p:nvPicPr>
          <p:cNvPr id="19" name="Picture 18" descr="A person reaching for a paper on a table full of paper and sticky notes">
            <a:extLst>
              <a:ext uri="{FF2B5EF4-FFF2-40B4-BE49-F238E27FC236}">
                <a16:creationId xmlns:a16="http://schemas.microsoft.com/office/drawing/2014/main" id="{A9F3EE52-1E02-CD81-97AC-20D41B5DBDDB}"/>
              </a:ext>
            </a:extLst>
          </p:cNvPr>
          <p:cNvPicPr>
            <a:picLocks noChangeAspect="1"/>
          </p:cNvPicPr>
          <p:nvPr/>
        </p:nvPicPr>
        <p:blipFill rotWithShape="1">
          <a:blip r:embed="rId3"/>
          <a:srcRect l="24435" r="25427" b="-1"/>
          <a:stretch/>
        </p:blipFill>
        <p:spPr>
          <a:xfrm>
            <a:off x="8215953" y="1572381"/>
            <a:ext cx="3610888" cy="5019488"/>
          </a:xfrm>
          <a:prstGeom prst="rect">
            <a:avLst/>
          </a:prstGeom>
        </p:spPr>
      </p:pic>
    </p:spTree>
    <p:extLst>
      <p:ext uri="{BB962C8B-B14F-4D97-AF65-F5344CB8AC3E}">
        <p14:creationId xmlns:p14="http://schemas.microsoft.com/office/powerpoint/2010/main" val="1147920415"/>
      </p:ext>
    </p:extLst>
  </p:cSld>
  <p:clrMapOvr>
    <a:masterClrMapping/>
  </p:clrMapOvr>
  <p:transition spd="slow">
    <p:comb/>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Business Modeling Process</a:t>
              </a:r>
            </a:p>
            <a:p>
              <a:r>
                <a:rPr lang="ar-EG" sz="2800" b="1" dirty="0">
                  <a:solidFill>
                    <a:srgbClr val="00B0F0"/>
                  </a:solidFill>
                  <a:latin typeface="Alexandria" charset="0"/>
                  <a:cs typeface="Alexandria" charset="0"/>
                </a:rPr>
                <a:t>عملية نمذجة الأعمال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3" name="Group 2"/>
          <p:cNvGrpSpPr/>
          <p:nvPr/>
        </p:nvGrpSpPr>
        <p:grpSpPr>
          <a:xfrm>
            <a:off x="586854" y="1538525"/>
            <a:ext cx="11015000" cy="5058395"/>
            <a:chOff x="586854" y="1538525"/>
            <a:chExt cx="11015000" cy="5058395"/>
          </a:xfrm>
        </p:grpSpPr>
        <p:pic>
          <p:nvPicPr>
            <p:cNvPr id="10" name="Picture 9" descr="A diagram of a model canvas&#10;&#10;Description automatically generated">
              <a:extLst>
                <a:ext uri="{FF2B5EF4-FFF2-40B4-BE49-F238E27FC236}">
                  <a16:creationId xmlns:a16="http://schemas.microsoft.com/office/drawing/2014/main" id="{D9F802ED-D850-36FA-1F9E-F3C83CB333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09556" y="1538525"/>
              <a:ext cx="7225748" cy="4972467"/>
            </a:xfrm>
            <a:prstGeom prst="rect">
              <a:avLst/>
            </a:prstGeom>
          </p:spPr>
        </p:pic>
        <p:grpSp>
          <p:nvGrpSpPr>
            <p:cNvPr id="11" name="Group 10">
              <a:extLst>
                <a:ext uri="{FF2B5EF4-FFF2-40B4-BE49-F238E27FC236}">
                  <a16:creationId xmlns:a16="http://schemas.microsoft.com/office/drawing/2014/main" id="{1D513F7D-D42E-52A2-D3F0-EAFE5B03F5CE}"/>
                </a:ext>
              </a:extLst>
            </p:cNvPr>
            <p:cNvGrpSpPr/>
            <p:nvPr/>
          </p:nvGrpSpPr>
          <p:grpSpPr>
            <a:xfrm>
              <a:off x="586854" y="1538526"/>
              <a:ext cx="11015000" cy="5058394"/>
              <a:chOff x="2579726" y="876294"/>
              <a:chExt cx="11015000" cy="5058394"/>
            </a:xfrm>
          </p:grpSpPr>
          <p:sp>
            <p:nvSpPr>
              <p:cNvPr id="13" name="TextBox 12">
                <a:extLst>
                  <a:ext uri="{FF2B5EF4-FFF2-40B4-BE49-F238E27FC236}">
                    <a16:creationId xmlns:a16="http://schemas.microsoft.com/office/drawing/2014/main" id="{4AE0F86C-6F13-A94C-A8F2-7378BD713E5C}"/>
                  </a:ext>
                </a:extLst>
              </p:cNvPr>
              <p:cNvSpPr txBox="1"/>
              <p:nvPr/>
            </p:nvSpPr>
            <p:spPr>
              <a:xfrm>
                <a:off x="2579726" y="2695890"/>
                <a:ext cx="2293031" cy="1200329"/>
              </a:xfrm>
              <a:prstGeom prst="rect">
                <a:avLst/>
              </a:prstGeom>
              <a:noFill/>
            </p:spPr>
            <p:txBody>
              <a:bodyPr wrap="square" rtlCol="0">
                <a:spAutoFit/>
              </a:bodyPr>
              <a:lstStyle/>
              <a:p>
                <a:pPr algn="r" rtl="1"/>
                <a:r>
                  <a:rPr lang="ar-EG" b="1" dirty="0"/>
                  <a:t>المرحلة الرابعة: </a:t>
                </a:r>
              </a:p>
              <a:p>
                <a:pPr algn="justLow" rtl="1"/>
                <a:r>
                  <a:rPr lang="ar-EG" b="1" dirty="0"/>
                  <a:t>عدل وحسن على نموذج الأعمال المحوري إلى أن يُصبح قابل للتوسع</a:t>
                </a:r>
                <a:endParaRPr lang="en-US" b="1" dirty="0"/>
              </a:p>
            </p:txBody>
          </p:sp>
          <p:sp>
            <p:nvSpPr>
              <p:cNvPr id="17" name="TextBox 16">
                <a:extLst>
                  <a:ext uri="{FF2B5EF4-FFF2-40B4-BE49-F238E27FC236}">
                    <a16:creationId xmlns:a16="http://schemas.microsoft.com/office/drawing/2014/main" id="{9353671A-1D94-9CFC-A073-89914225DD70}"/>
                  </a:ext>
                </a:extLst>
              </p:cNvPr>
              <p:cNvSpPr txBox="1"/>
              <p:nvPr/>
            </p:nvSpPr>
            <p:spPr>
              <a:xfrm>
                <a:off x="9083683" y="4734359"/>
                <a:ext cx="3051430" cy="1200329"/>
              </a:xfrm>
              <a:prstGeom prst="rect">
                <a:avLst/>
              </a:prstGeom>
              <a:noFill/>
            </p:spPr>
            <p:txBody>
              <a:bodyPr wrap="square" rtlCol="0">
                <a:spAutoFit/>
              </a:bodyPr>
              <a:lstStyle/>
              <a:p>
                <a:pPr algn="r" rtl="1"/>
                <a:r>
                  <a:rPr lang="ar-EG" b="1" dirty="0"/>
                  <a:t>المرحلة الثالثة: </a:t>
                </a:r>
              </a:p>
              <a:p>
                <a:pPr algn="justLow" rtl="1"/>
                <a:r>
                  <a:rPr lang="ar-EG" b="1" dirty="0"/>
                  <a:t>اختبار المنتج باستخدام النموذج الأولي أو الحد الأدنى من المنتج القابل للتطبيق </a:t>
                </a:r>
                <a:endParaRPr lang="en-US" b="1" dirty="0"/>
              </a:p>
            </p:txBody>
          </p:sp>
          <p:sp>
            <p:nvSpPr>
              <p:cNvPr id="18" name="TextBox 17">
                <a:extLst>
                  <a:ext uri="{FF2B5EF4-FFF2-40B4-BE49-F238E27FC236}">
                    <a16:creationId xmlns:a16="http://schemas.microsoft.com/office/drawing/2014/main" id="{3828B7D0-E922-24B3-2B66-86594BB35112}"/>
                  </a:ext>
                </a:extLst>
              </p:cNvPr>
              <p:cNvSpPr txBox="1"/>
              <p:nvPr/>
            </p:nvSpPr>
            <p:spPr>
              <a:xfrm>
                <a:off x="11559953" y="2811133"/>
                <a:ext cx="2034773" cy="923330"/>
              </a:xfrm>
              <a:prstGeom prst="rect">
                <a:avLst/>
              </a:prstGeom>
              <a:noFill/>
            </p:spPr>
            <p:txBody>
              <a:bodyPr wrap="square" rtlCol="0">
                <a:spAutoFit/>
              </a:bodyPr>
              <a:lstStyle/>
              <a:p>
                <a:pPr algn="ctr"/>
                <a:r>
                  <a:rPr lang="ar-EG" b="1" dirty="0"/>
                  <a:t>المرحلة الثانية: </a:t>
                </a:r>
              </a:p>
              <a:p>
                <a:pPr algn="justLow" rtl="1"/>
                <a:r>
                  <a:rPr lang="ar-EG" b="1" dirty="0"/>
                  <a:t>اختبار عرض القيمة مع العملاء</a:t>
                </a:r>
                <a:endParaRPr lang="en-US" b="1" dirty="0"/>
              </a:p>
            </p:txBody>
          </p:sp>
          <p:sp>
            <p:nvSpPr>
              <p:cNvPr id="19" name="TextBox 18">
                <a:extLst>
                  <a:ext uri="{FF2B5EF4-FFF2-40B4-BE49-F238E27FC236}">
                    <a16:creationId xmlns:a16="http://schemas.microsoft.com/office/drawing/2014/main" id="{89059860-96C2-99A2-7194-4F4AFFAAA82E}"/>
                  </a:ext>
                </a:extLst>
              </p:cNvPr>
              <p:cNvSpPr txBox="1"/>
              <p:nvPr/>
            </p:nvSpPr>
            <p:spPr>
              <a:xfrm>
                <a:off x="8733315" y="876294"/>
                <a:ext cx="2212479" cy="646331"/>
              </a:xfrm>
              <a:prstGeom prst="rect">
                <a:avLst/>
              </a:prstGeom>
              <a:noFill/>
            </p:spPr>
            <p:txBody>
              <a:bodyPr wrap="square" rtlCol="0">
                <a:spAutoFit/>
              </a:bodyPr>
              <a:lstStyle/>
              <a:p>
                <a:pPr algn="ctr"/>
                <a:r>
                  <a:rPr lang="ar-EG" b="1" dirty="0"/>
                  <a:t>المرحلة الأولى:</a:t>
                </a:r>
              </a:p>
              <a:p>
                <a:pPr algn="ctr"/>
                <a:r>
                  <a:rPr lang="ar-EG" b="1" dirty="0"/>
                  <a:t>تطوير نموذج الأعمال</a:t>
                </a:r>
                <a:endParaRPr lang="en-US" b="1" dirty="0"/>
              </a:p>
            </p:txBody>
          </p:sp>
        </p:grpSp>
      </p:grpSp>
    </p:spTree>
    <p:extLst>
      <p:ext uri="{BB962C8B-B14F-4D97-AF65-F5344CB8AC3E}">
        <p14:creationId xmlns:p14="http://schemas.microsoft.com/office/powerpoint/2010/main" val="644908961"/>
      </p:ext>
    </p:extLst>
  </p:cSld>
  <p:clrMapOvr>
    <a:masterClrMapping/>
  </p:clrMapOvr>
  <p:transition spd="slow">
    <p:comb/>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Pivots</a:t>
              </a:r>
            </a:p>
            <a:p>
              <a:r>
                <a:rPr lang="ar-EG" sz="2800" b="1" dirty="0">
                  <a:solidFill>
                    <a:srgbClr val="00B0F0"/>
                  </a:solidFill>
                  <a:latin typeface="Alexandria" charset="0"/>
                  <a:cs typeface="Alexandria" charset="0"/>
                </a:rPr>
                <a:t>تحسين المحاور</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8" name="Rectangle 3">
            <a:extLst>
              <a:ext uri="{FF2B5EF4-FFF2-40B4-BE49-F238E27FC236}">
                <a16:creationId xmlns:a16="http://schemas.microsoft.com/office/drawing/2014/main" id="{3950E91F-DEEC-FF42-E99F-A35454E4BBE2}"/>
              </a:ext>
            </a:extLst>
          </p:cNvPr>
          <p:cNvSpPr txBox="1">
            <a:spLocks noChangeArrowheads="1"/>
          </p:cNvSpPr>
          <p:nvPr/>
        </p:nvSpPr>
        <p:spPr>
          <a:xfrm>
            <a:off x="321977" y="1572381"/>
            <a:ext cx="6624734" cy="5019488"/>
          </a:xfrm>
          <a:prstGeom prst="rect">
            <a:avLst/>
          </a:prstGeom>
        </p:spPr>
        <p:txBody>
          <a:bodyPr vert="horz" lIns="88900" tIns="46038" rIns="88900" bIns="46038"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0838" indent="-350838" algn="just">
              <a:lnSpc>
                <a:spcPct val="100000"/>
              </a:lnSpc>
              <a:spcBef>
                <a:spcPts val="1200"/>
              </a:spcBef>
            </a:pPr>
            <a:r>
              <a:rPr lang="en-US" altLang="ar-JO" sz="2000" b="1" dirty="0">
                <a:ea typeface="ＭＳ Ｐゴシック" panose="020B0600070205080204" pitchFamily="34" charset="-128"/>
              </a:rPr>
              <a:t>Pivots</a:t>
            </a:r>
            <a:r>
              <a:rPr lang="en-US" altLang="ar-JO" sz="2000" dirty="0">
                <a:ea typeface="ＭＳ Ｐゴシック" panose="020B0600070205080204" pitchFamily="34" charset="-128"/>
              </a:rPr>
              <a:t>: the process of making changes and adjustments in the business model on the basis of the feedback a company receives from customers.</a:t>
            </a:r>
          </a:p>
          <a:p>
            <a:pPr marL="769938" lvl="1" indent="-514350">
              <a:lnSpc>
                <a:spcPct val="100000"/>
              </a:lnSpc>
              <a:spcBef>
                <a:spcPts val="1200"/>
              </a:spcBef>
              <a:buFont typeface="Lucida Sans Unicode" panose="020B0602030504020204" pitchFamily="34" charset="0"/>
              <a:buAutoNum type="arabicPeriod"/>
            </a:pPr>
            <a:r>
              <a:rPr lang="en-US" altLang="ar-JO" sz="2000" dirty="0">
                <a:ea typeface="ＭＳ Ｐゴシック" panose="020B0600070205080204" pitchFamily="34" charset="-128"/>
              </a:rPr>
              <a:t>Product pivot</a:t>
            </a:r>
          </a:p>
          <a:p>
            <a:pPr marL="769938" lvl="1" indent="-514350">
              <a:lnSpc>
                <a:spcPct val="100000"/>
              </a:lnSpc>
              <a:spcBef>
                <a:spcPts val="1200"/>
              </a:spcBef>
              <a:buFont typeface="Lucida Sans Unicode" panose="020B0602030504020204" pitchFamily="34" charset="0"/>
              <a:buAutoNum type="arabicPeriod"/>
            </a:pPr>
            <a:r>
              <a:rPr lang="en-US" altLang="ar-JO" sz="2000" dirty="0">
                <a:ea typeface="ＭＳ Ｐゴシック" panose="020B0600070205080204" pitchFamily="34" charset="-128"/>
              </a:rPr>
              <a:t>Customer pivot</a:t>
            </a:r>
          </a:p>
          <a:p>
            <a:pPr marL="769938" lvl="1" indent="-514350">
              <a:lnSpc>
                <a:spcPct val="100000"/>
              </a:lnSpc>
              <a:spcBef>
                <a:spcPts val="1200"/>
              </a:spcBef>
              <a:buFont typeface="Lucida Sans Unicode" panose="020B0602030504020204" pitchFamily="34" charset="0"/>
              <a:buAutoNum type="arabicPeriod"/>
            </a:pPr>
            <a:r>
              <a:rPr lang="en-US" altLang="ar-JO" sz="2000" dirty="0">
                <a:ea typeface="ＭＳ Ｐゴシック" panose="020B0600070205080204" pitchFamily="34" charset="-128"/>
              </a:rPr>
              <a:t>Revenue model pivot</a:t>
            </a:r>
            <a:endParaRPr lang="ar-EG" altLang="ar-JO" sz="2000" dirty="0">
              <a:ea typeface="ＭＳ Ｐゴシック" panose="020B0600070205080204" pitchFamily="34" charset="-128"/>
            </a:endParaRPr>
          </a:p>
          <a:p>
            <a:pPr marL="0" lvl="1" indent="0" algn="r" rtl="1">
              <a:lnSpc>
                <a:spcPct val="100000"/>
              </a:lnSpc>
              <a:spcBef>
                <a:spcPts val="1200"/>
              </a:spcBef>
              <a:buNone/>
            </a:pPr>
            <a:endParaRPr lang="ar-EG" altLang="ar-JO" sz="900" b="1" dirty="0">
              <a:ea typeface="ＭＳ Ｐゴシック" panose="020B0600070205080204" pitchFamily="34" charset="-128"/>
            </a:endParaRPr>
          </a:p>
          <a:p>
            <a:pPr marL="0" lvl="1" indent="0" algn="r" rtl="1">
              <a:lnSpc>
                <a:spcPct val="100000"/>
              </a:lnSpc>
              <a:spcBef>
                <a:spcPts val="1200"/>
              </a:spcBef>
              <a:buNone/>
            </a:pPr>
            <a:r>
              <a:rPr lang="ar-EG" altLang="ar-JO" sz="2000" b="1" dirty="0">
                <a:ea typeface="ＭＳ Ｐゴシック" panose="020B0600070205080204" pitchFamily="34" charset="-128"/>
              </a:rPr>
              <a:t>تحسين المحاور</a:t>
            </a:r>
            <a:r>
              <a:rPr lang="ar-EG" altLang="ar-JO" sz="2000" dirty="0">
                <a:ea typeface="ＭＳ Ｐゴシック" panose="020B0600070205080204" pitchFamily="34" charset="-128"/>
              </a:rPr>
              <a:t>: عملية إجراء التغييرات والتعديلات في نموذج العمل على أساس التعليقات التي تتلقاها الشركة من العملاء.</a:t>
            </a:r>
          </a:p>
          <a:p>
            <a:pPr marL="769938" lvl="1" indent="-514350" algn="r" rtl="1">
              <a:lnSpc>
                <a:spcPct val="100000"/>
              </a:lnSpc>
              <a:spcBef>
                <a:spcPts val="1200"/>
              </a:spcBef>
              <a:buFont typeface="Lucida Sans Unicode" panose="020B0602030504020204" pitchFamily="34" charset="0"/>
              <a:buAutoNum type="arabicPeriod"/>
            </a:pPr>
            <a:r>
              <a:rPr lang="ar-EG" altLang="ar-JO" sz="2000" dirty="0">
                <a:ea typeface="ＭＳ Ｐゴシック" panose="020B0600070205080204" pitchFamily="34" charset="-128"/>
              </a:rPr>
              <a:t>محور المنتج</a:t>
            </a:r>
          </a:p>
          <a:p>
            <a:pPr marL="769938" lvl="1" indent="-514350" algn="r" rtl="1">
              <a:lnSpc>
                <a:spcPct val="100000"/>
              </a:lnSpc>
              <a:spcBef>
                <a:spcPts val="1200"/>
              </a:spcBef>
              <a:buFont typeface="Lucida Sans Unicode" panose="020B0602030504020204" pitchFamily="34" charset="0"/>
              <a:buAutoNum type="arabicPeriod"/>
            </a:pPr>
            <a:r>
              <a:rPr lang="ar-EG" altLang="ar-JO" sz="2000" dirty="0">
                <a:ea typeface="ＭＳ Ｐゴシック" panose="020B0600070205080204" pitchFamily="34" charset="-128"/>
              </a:rPr>
              <a:t>محور العميل</a:t>
            </a:r>
          </a:p>
          <a:p>
            <a:pPr marL="769938" lvl="1" indent="-514350" algn="r" rtl="1">
              <a:lnSpc>
                <a:spcPct val="100000"/>
              </a:lnSpc>
              <a:spcBef>
                <a:spcPts val="1200"/>
              </a:spcBef>
              <a:buFont typeface="Lucida Sans Unicode" panose="020B0602030504020204" pitchFamily="34" charset="0"/>
              <a:buAutoNum type="arabicPeriod"/>
            </a:pPr>
            <a:r>
              <a:rPr lang="ar-EG" altLang="ar-JO" sz="2000" dirty="0">
                <a:ea typeface="ＭＳ Ｐゴシック" panose="020B0600070205080204" pitchFamily="34" charset="-128"/>
              </a:rPr>
              <a:t>محور نموذج الإيرادات</a:t>
            </a:r>
          </a:p>
        </p:txBody>
      </p:sp>
      <p:pic>
        <p:nvPicPr>
          <p:cNvPr id="11" name="Picture 10" descr="A blue and green arrows&#10;&#10;Description automatically generated">
            <a:extLst>
              <a:ext uri="{FF2B5EF4-FFF2-40B4-BE49-F238E27FC236}">
                <a16:creationId xmlns:a16="http://schemas.microsoft.com/office/drawing/2014/main" id="{C301719E-BD3A-EC1D-C68D-F35AD21908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70316" y="1733266"/>
            <a:ext cx="4383913" cy="4858603"/>
          </a:xfrm>
          <a:prstGeom prst="rect">
            <a:avLst/>
          </a:prstGeom>
          <a:ln>
            <a:noFill/>
          </a:ln>
          <a:effectLst>
            <a:softEdge rad="112500"/>
          </a:effectLst>
        </p:spPr>
      </p:pic>
    </p:spTree>
    <p:extLst>
      <p:ext uri="{BB962C8B-B14F-4D97-AF65-F5344CB8AC3E}">
        <p14:creationId xmlns:p14="http://schemas.microsoft.com/office/powerpoint/2010/main" val="1465300210"/>
      </p:ext>
    </p:extLst>
  </p:cSld>
  <p:clrMapOvr>
    <a:masterClrMapping/>
  </p:clrMapOvr>
  <p:transition spd="slow">
    <p:comb/>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Conclusion</a:t>
              </a:r>
            </a:p>
            <a:p>
              <a:r>
                <a:rPr lang="ar-EG" sz="2800" b="1" dirty="0">
                  <a:solidFill>
                    <a:srgbClr val="00B0F0"/>
                  </a:solidFill>
                  <a:latin typeface="Alexandria" charset="0"/>
                  <a:cs typeface="Alexandria" charset="0"/>
                </a:rPr>
                <a:t>الاستنتاج</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8" name="Rectangle 3">
            <a:extLst>
              <a:ext uri="{FF2B5EF4-FFF2-40B4-BE49-F238E27FC236}">
                <a16:creationId xmlns:a16="http://schemas.microsoft.com/office/drawing/2014/main" id="{3950E91F-DEEC-FF42-E99F-A35454E4BBE2}"/>
              </a:ext>
            </a:extLst>
          </p:cNvPr>
          <p:cNvSpPr txBox="1">
            <a:spLocks noChangeArrowheads="1"/>
          </p:cNvSpPr>
          <p:nvPr/>
        </p:nvSpPr>
        <p:spPr>
          <a:xfrm>
            <a:off x="321976" y="1572381"/>
            <a:ext cx="8849320" cy="5019488"/>
          </a:xfrm>
          <a:prstGeom prst="rect">
            <a:avLst/>
          </a:prstGeom>
        </p:spPr>
        <p:txBody>
          <a:bodyPr vert="horz" lIns="88900" tIns="46038" rIns="88900" bIns="46038"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350838" algn="justLow">
              <a:spcBef>
                <a:spcPts val="0"/>
              </a:spcBef>
              <a:buFont typeface="Wingdings" pitchFamily="2" charset="2"/>
              <a:buChar char="§"/>
            </a:pPr>
            <a:r>
              <a:rPr lang="en-US" altLang="ar-JO" sz="2000" dirty="0">
                <a:ea typeface="ＭＳ Ｐゴシック" panose="020B0600070205080204" pitchFamily="34" charset="-128"/>
              </a:rPr>
              <a:t>The best business ideas start with a common problem or need.</a:t>
            </a:r>
          </a:p>
          <a:p>
            <a:pPr marL="0" indent="-350838" algn="justLow">
              <a:spcBef>
                <a:spcPts val="0"/>
              </a:spcBef>
              <a:buFont typeface="Wingdings" pitchFamily="2" charset="2"/>
              <a:buChar char="§"/>
            </a:pPr>
            <a:r>
              <a:rPr lang="en-US" altLang="ar-JO" sz="2000" dirty="0">
                <a:ea typeface="ＭＳ Ｐゴシック" panose="020B0600070205080204" pitchFamily="34" charset="-128"/>
              </a:rPr>
              <a:t>The ideas assessment process helps an entrepreneur more efficiently and effectively examine multiple ideas to identify the solution with the most potential.</a:t>
            </a:r>
          </a:p>
          <a:p>
            <a:pPr marL="0" indent="-350838" algn="justLow">
              <a:spcBef>
                <a:spcPts val="0"/>
              </a:spcBef>
              <a:buFont typeface="Wingdings" pitchFamily="2" charset="2"/>
              <a:buChar char="§"/>
            </a:pPr>
            <a:r>
              <a:rPr lang="en-US" altLang="ar-JO" sz="2000" dirty="0">
                <a:ea typeface="ＭＳ Ｐゴシック" panose="020B0600070205080204" pitchFamily="34" charset="-128"/>
              </a:rPr>
              <a:t>A feasibility analysis helps the entrepreneur determine whether an idea can be transformed into a viable business.</a:t>
            </a:r>
          </a:p>
          <a:p>
            <a:pPr marL="0" indent="-350838" algn="justLow">
              <a:spcBef>
                <a:spcPts val="0"/>
              </a:spcBef>
              <a:buFont typeface="Wingdings" pitchFamily="2" charset="2"/>
              <a:buChar char="§"/>
            </a:pPr>
            <a:r>
              <a:rPr lang="en-US" altLang="ar-JO" sz="2000" dirty="0">
                <a:ea typeface="ＭＳ Ｐゴシック" panose="020B0600070205080204" pitchFamily="34" charset="-128"/>
              </a:rPr>
              <a:t>Developing a business model helps the entrepreneur better understand all that will be required to launch and build a business.</a:t>
            </a:r>
          </a:p>
          <a:p>
            <a:pPr marL="0" indent="-350838" algn="justLow">
              <a:spcBef>
                <a:spcPts val="0"/>
              </a:spcBef>
              <a:buFont typeface="Wingdings" pitchFamily="2" charset="2"/>
              <a:buChar char="§"/>
            </a:pPr>
            <a:r>
              <a:rPr lang="en-US" altLang="ar-JO" sz="2000" dirty="0">
                <a:ea typeface="ＭＳ Ｐゴシック" panose="020B0600070205080204" pitchFamily="34" charset="-128"/>
              </a:rPr>
              <a:t>Once the entrepreneur completes the idea assessment, feasibility study, and business model, he or she is ready to develop the business plan. </a:t>
            </a:r>
            <a:endParaRPr lang="ar-EG" altLang="ar-JO" sz="2000" dirty="0">
              <a:ea typeface="ＭＳ Ｐゴシック" panose="020B0600070205080204" pitchFamily="34" charset="-128"/>
            </a:endParaRPr>
          </a:p>
          <a:p>
            <a:pPr marL="0" indent="-350838" algn="justLow" rtl="1">
              <a:spcBef>
                <a:spcPts val="0"/>
              </a:spcBef>
              <a:buFont typeface="Wingdings" pitchFamily="2" charset="2"/>
              <a:buChar char="§"/>
            </a:pPr>
            <a:r>
              <a:rPr lang="ar-EG" altLang="ar-JO" sz="2000" dirty="0">
                <a:ea typeface="ＭＳ Ｐゴシック" panose="020B0600070205080204" pitchFamily="34" charset="-128"/>
              </a:rPr>
              <a:t>تبدأ أفضل الأفكار التجارية بمشكلة أو حاجة شائعة.</a:t>
            </a:r>
          </a:p>
          <a:p>
            <a:pPr marL="0" indent="-350838" algn="justLow" rtl="1">
              <a:spcBef>
                <a:spcPts val="0"/>
              </a:spcBef>
              <a:buFont typeface="Wingdings" pitchFamily="2" charset="2"/>
              <a:buChar char="§"/>
            </a:pPr>
            <a:r>
              <a:rPr lang="ar-EG" altLang="ar-JO" sz="2000" dirty="0">
                <a:ea typeface="ＭＳ Ｐゴシック" panose="020B0600070205080204" pitchFamily="34" charset="-128"/>
              </a:rPr>
              <a:t>تساعد عملية تقييم الأفكار رائد الأعمال على فحص أفكار متعددة بشكل أكثر كفاءة وفعالية لتحديد الحل الأكثر إمكانات.</a:t>
            </a:r>
          </a:p>
          <a:p>
            <a:pPr marL="0" indent="-350838" algn="justLow" rtl="1">
              <a:spcBef>
                <a:spcPts val="0"/>
              </a:spcBef>
              <a:buFont typeface="Wingdings" pitchFamily="2" charset="2"/>
              <a:buChar char="§"/>
            </a:pPr>
            <a:r>
              <a:rPr lang="ar-EG" altLang="ar-JO" sz="2000" dirty="0">
                <a:ea typeface="ＭＳ Ｐゴシック" panose="020B0600070205080204" pitchFamily="34" charset="-128"/>
              </a:rPr>
              <a:t>يساعد تحليل الجدوى رائد الأعمال على تحديد ما إذا كان يمكن تحويل الفكرة إلى عمل تجاري قابل للتطبيق.</a:t>
            </a:r>
          </a:p>
          <a:p>
            <a:pPr marL="0" indent="-350838" algn="justLow" rtl="1">
              <a:spcBef>
                <a:spcPts val="0"/>
              </a:spcBef>
              <a:buFont typeface="Wingdings" pitchFamily="2" charset="2"/>
              <a:buChar char="§"/>
            </a:pPr>
            <a:r>
              <a:rPr lang="ar-EG" altLang="ar-JO" sz="2000" dirty="0">
                <a:ea typeface="ＭＳ Ｐゴシック" panose="020B0600070205080204" pitchFamily="34" charset="-128"/>
              </a:rPr>
              <a:t>يساعد تطوير نموذج الأعمال رائد الأعمال على فهم كل ما هو مطلوب لإطلاق وبناء مشروع تجاري بشكل أفضل.</a:t>
            </a:r>
          </a:p>
          <a:p>
            <a:pPr marL="0" indent="-350838" algn="justLow" rtl="1">
              <a:spcBef>
                <a:spcPts val="0"/>
              </a:spcBef>
              <a:buFont typeface="Wingdings" pitchFamily="2" charset="2"/>
              <a:buChar char="§"/>
            </a:pPr>
            <a:r>
              <a:rPr lang="ar-EG" altLang="ar-JO" sz="2000" dirty="0">
                <a:ea typeface="ＭＳ Ｐゴシック" panose="020B0600070205080204" pitchFamily="34" charset="-128"/>
              </a:rPr>
              <a:t>بمجرد أن يكمل رائد الأعمال تقييم الفكرة ودراسة الجدوى ونموذج العمل ، يكون مستعدا لتطوير خطة العمل.</a:t>
            </a:r>
          </a:p>
        </p:txBody>
      </p:sp>
      <p:pic>
        <p:nvPicPr>
          <p:cNvPr id="12" name="Picture 11" descr="Light bulb over people discussing">
            <a:extLst>
              <a:ext uri="{FF2B5EF4-FFF2-40B4-BE49-F238E27FC236}">
                <a16:creationId xmlns:a16="http://schemas.microsoft.com/office/drawing/2014/main" id="{E9F2F3B9-422B-0391-9038-EB0AD609A65F}"/>
              </a:ext>
            </a:extLst>
          </p:cNvPr>
          <p:cNvPicPr>
            <a:picLocks noChangeAspect="1"/>
          </p:cNvPicPr>
          <p:nvPr/>
        </p:nvPicPr>
        <p:blipFill rotWithShape="1">
          <a:blip r:embed="rId3"/>
          <a:srcRect l="30648" r="19214" b="-1"/>
          <a:stretch/>
        </p:blipFill>
        <p:spPr>
          <a:xfrm>
            <a:off x="9335068" y="1678673"/>
            <a:ext cx="2566984" cy="4817660"/>
          </a:xfrm>
          <a:prstGeom prst="rect">
            <a:avLst/>
          </a:prstGeom>
        </p:spPr>
      </p:pic>
    </p:spTree>
    <p:extLst>
      <p:ext uri="{BB962C8B-B14F-4D97-AF65-F5344CB8AC3E}">
        <p14:creationId xmlns:p14="http://schemas.microsoft.com/office/powerpoint/2010/main" val="3457712631"/>
      </p:ext>
    </p:extLst>
  </p:cSld>
  <p:clrMapOvr>
    <a:masterClrMapping/>
  </p:clrMapOvr>
  <p:transition spd="slow">
    <p:comb/>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B65EF1F-1706-410A-A568-41E9897DDA8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DDBB916-7B47-42E5-B2AD-3C98093F673D}">
  <ds:schemaRefs>
    <ds:schemaRef ds:uri="http://schemas.microsoft.com/sharepoint/v3/contenttype/forms"/>
  </ds:schemaRefs>
</ds:datastoreItem>
</file>

<file path=customXml/itemProps3.xml><?xml version="1.0" encoding="utf-8"?>
<ds:datastoreItem xmlns:ds="http://schemas.openxmlformats.org/officeDocument/2006/customXml" ds:itemID="{2121F74B-1525-4E9D-8F1B-8A316468CE98}">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1536</TotalTime>
  <Words>4385</Words>
  <Application>Microsoft Office PowerPoint</Application>
  <PresentationFormat>Widescreen</PresentationFormat>
  <Paragraphs>768</Paragraphs>
  <Slides>56</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56</vt:i4>
      </vt:variant>
    </vt:vector>
  </HeadingPairs>
  <TitlesOfParts>
    <vt:vector size="67" baseType="lpstr">
      <vt:lpstr>ＭＳ Ｐゴシック</vt:lpstr>
      <vt:lpstr>Alexandria</vt:lpstr>
      <vt:lpstr>Arial</vt:lpstr>
      <vt:lpstr>Calibri</vt:lpstr>
      <vt:lpstr>Calibri Light</vt:lpstr>
      <vt:lpstr>Lucida Sans Unicode</vt:lpstr>
      <vt:lpstr>Roboto Light</vt:lpstr>
      <vt:lpstr>Times New Roman</vt:lpstr>
      <vt:lpstr>TimesLTStd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saleem ryad</cp:lastModifiedBy>
  <cp:revision>193</cp:revision>
  <dcterms:created xsi:type="dcterms:W3CDTF">2023-04-29T09:08:23Z</dcterms:created>
  <dcterms:modified xsi:type="dcterms:W3CDTF">2026-05-26T12:02:01Z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