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Security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588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Communications</a:t>
            </a:r>
          </a:p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Technologies and Solutions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4BD4C3-3AB2-1CC5-F5C2-446D81629759}"/>
              </a:ext>
            </a:extLst>
          </p:cNvPr>
          <p:cNvSpPr txBox="1"/>
          <p:nvPr/>
        </p:nvSpPr>
        <p:spPr>
          <a:xfrm>
            <a:off x="2766935" y="543382"/>
            <a:ext cx="62179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Foreword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83C3BA-5055-6CCA-2695-CCB66DA66748}"/>
              </a:ext>
            </a:extLst>
          </p:cNvPr>
          <p:cNvSpPr txBox="1"/>
          <p:nvPr/>
        </p:nvSpPr>
        <p:spPr>
          <a:xfrm>
            <a:off x="1157640" y="2153582"/>
            <a:ext cx="99022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Arial" panose="020B0604020202020204" pitchFamily="34" charset="0"/>
              </a:rPr>
              <a:t>During the World Radiocommunication Conference 2015 held in Geneva,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Switzerland from October 26 to 30, ITU Radiocommunication Sector (ITU-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R) officially approved the resolution on promoting future 5G research and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formally decided on "IMT-2020" as the official name of 5G.</a:t>
            </a:r>
          </a:p>
          <a:p>
            <a:endParaRPr lang="en-US" sz="2000" dirty="0">
              <a:effectLst/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Arial" panose="020B0604020202020204" pitchFamily="34" charset="0"/>
              </a:rPr>
              <a:t>5G is a new-generation communications technology. Its standards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evolution and industry development have attracted much attention and will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be promoted by multiple parties. In addition, for mobile Internet and IoT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scenarios, 5G brings new technologies and transformations.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FEE180-EEF3-4852-F236-0A8B7C0A89F6}"/>
              </a:ext>
            </a:extLst>
          </p:cNvPr>
          <p:cNvSpPr txBox="1"/>
          <p:nvPr/>
        </p:nvSpPr>
        <p:spPr>
          <a:xfrm>
            <a:off x="2766935" y="512712"/>
            <a:ext cx="62761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Objectives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A658F0-A1B8-A228-1A63-054F991E8A2A}"/>
              </a:ext>
            </a:extLst>
          </p:cNvPr>
          <p:cNvSpPr txBox="1"/>
          <p:nvPr/>
        </p:nvSpPr>
        <p:spPr>
          <a:xfrm>
            <a:off x="281632" y="2299989"/>
            <a:ext cx="1086750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effectLst/>
                <a:latin typeface="Arial" panose="020B0604020202020204" pitchFamily="34" charset="0"/>
              </a:rPr>
              <a:t>Upon completion of this course, you will be able to:</a:t>
            </a:r>
          </a:p>
          <a:p>
            <a:br>
              <a:rPr lang="en-US" sz="2000" b="1" dirty="0"/>
            </a:br>
            <a:r>
              <a:rPr lang="en-US" sz="2000" b="1" dirty="0">
                <a:effectLst/>
                <a:latin typeface="Arial" panose="020B0604020202020204" pitchFamily="34" charset="0"/>
              </a:rPr>
              <a:t> Understand 5G standards evolution and industry development.</a:t>
            </a:r>
            <a:br>
              <a:rPr lang="en-US" sz="2000" b="1" dirty="0"/>
            </a:br>
            <a:r>
              <a:rPr lang="en-US" sz="2000" b="1" dirty="0">
                <a:effectLst/>
                <a:latin typeface="Arial" panose="020B0604020202020204" pitchFamily="34" charset="0"/>
              </a:rPr>
              <a:t> Master key technologies and points for 5G communications.</a:t>
            </a:r>
            <a:br>
              <a:rPr lang="en-US" sz="2000" b="1" dirty="0"/>
            </a:br>
            <a:r>
              <a:rPr lang="en-US" sz="2000" b="1" dirty="0">
                <a:effectLst/>
                <a:latin typeface="Arial" panose="020B0604020202020204" pitchFamily="34" charset="0"/>
              </a:rPr>
              <a:t> Distinguish between three 5G scenarios and their supported applications.</a:t>
            </a:r>
            <a:br>
              <a:rPr lang="en-US" sz="2000" b="1" dirty="0"/>
            </a:br>
            <a:r>
              <a:rPr lang="en-US" sz="2000" b="1" dirty="0">
                <a:effectLst/>
                <a:latin typeface="Arial" panose="020B0604020202020204" pitchFamily="34" charset="0"/>
              </a:rPr>
              <a:t> Be familiar with 5G business solutions and know the key to the success of operators'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5294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7999E43-A516-357D-A9E3-CFDBA91A52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714" y="1402630"/>
            <a:ext cx="9672146" cy="48811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817087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2109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7E325C-8DD9-E519-D4B1-F14C06AF7EDF}"/>
              </a:ext>
            </a:extLst>
          </p:cNvPr>
          <p:cNvSpPr txBox="1"/>
          <p:nvPr/>
        </p:nvSpPr>
        <p:spPr>
          <a:xfrm>
            <a:off x="2639292" y="574267"/>
            <a:ext cx="62761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Vision 2025: Towards an Intelligent World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04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3E6B723-D0A6-9041-47E1-051FF64F7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678" y="1409594"/>
            <a:ext cx="10473686" cy="499724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8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4988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48B224-D6BD-7C5F-8BAC-1FE690D88126}"/>
              </a:ext>
            </a:extLst>
          </p:cNvPr>
          <p:cNvSpPr txBox="1"/>
          <p:nvPr/>
        </p:nvSpPr>
        <p:spPr>
          <a:xfrm>
            <a:off x="2477121" y="451157"/>
            <a:ext cx="62179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Evolution of 5G Communications Technical Standards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67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11A196E-4D14-7121-398C-4D7148CB0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02" y="1203300"/>
            <a:ext cx="11211098" cy="487821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3155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9157" y="635221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7C5FF7-C3B7-878A-D464-F4EFC1E1247B}"/>
              </a:ext>
            </a:extLst>
          </p:cNvPr>
          <p:cNvSpPr txBox="1"/>
          <p:nvPr/>
        </p:nvSpPr>
        <p:spPr>
          <a:xfrm>
            <a:off x="2477121" y="605045"/>
            <a:ext cx="62179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3GPP Release 15: New 5G Technology Standards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325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D4C8AD6-386D-E808-A270-B6A3DFF99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986" y="1256173"/>
            <a:ext cx="9957621" cy="51123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61473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1AB235-CC01-DE04-5412-4CAFB450AF81}"/>
              </a:ext>
            </a:extLst>
          </p:cNvPr>
          <p:cNvSpPr txBox="1"/>
          <p:nvPr/>
        </p:nvSpPr>
        <p:spPr>
          <a:xfrm>
            <a:off x="2440788" y="543490"/>
            <a:ext cx="62179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Unified Standards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649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2E439A1-8DAD-D534-45C0-F267A0FD8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098" y="1427555"/>
            <a:ext cx="9533102" cy="462307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90" y="564041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62978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DD2D76-B2F5-6831-B8EC-86C55974559F}"/>
              </a:ext>
            </a:extLst>
          </p:cNvPr>
          <p:cNvSpPr txBox="1"/>
          <p:nvPr/>
        </p:nvSpPr>
        <p:spPr>
          <a:xfrm>
            <a:off x="2440788" y="543490"/>
            <a:ext cx="62179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Key Performance Indicators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058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61EE8E3-037A-2FC6-7DA3-58699FC7B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88" y="1610200"/>
            <a:ext cx="11199312" cy="45534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2" y="578078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446" y="651885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E278EE-850E-C0D6-C04A-465F80AC6F6C}"/>
              </a:ext>
            </a:extLst>
          </p:cNvPr>
          <p:cNvSpPr txBox="1"/>
          <p:nvPr/>
        </p:nvSpPr>
        <p:spPr>
          <a:xfrm>
            <a:off x="2766935" y="529111"/>
            <a:ext cx="62179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Three Key 5G Innovations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604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7F7B899-D672-8D86-31D8-69734F67B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92" y="1427555"/>
            <a:ext cx="10206252" cy="480478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79" y="6089260"/>
            <a:ext cx="855772" cy="7674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3666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38E04D-4E26-5301-FB45-8CB17393870F}"/>
              </a:ext>
            </a:extLst>
          </p:cNvPr>
          <p:cNvSpPr txBox="1"/>
          <p:nvPr/>
        </p:nvSpPr>
        <p:spPr>
          <a:xfrm>
            <a:off x="2477121" y="451157"/>
            <a:ext cx="62179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New Architecture - One Network for Hundreds of Industries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238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D063A5E-2DD0-9523-75CC-2FF7DE84C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432" y="1284170"/>
            <a:ext cx="10653386" cy="51236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2" y="573813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455FC5-32BD-3DA8-F30B-A97F7FADB5A4}"/>
              </a:ext>
            </a:extLst>
          </p:cNvPr>
          <p:cNvSpPr txBox="1"/>
          <p:nvPr/>
        </p:nvSpPr>
        <p:spPr>
          <a:xfrm>
            <a:off x="2766935" y="543490"/>
            <a:ext cx="62179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Networking Mode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923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8174219-70BA-D59C-F377-8B13713DC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098" y="1427555"/>
            <a:ext cx="9533101" cy="490475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8400B7-92C6-81B4-963C-5E9E003D035F}"/>
              </a:ext>
            </a:extLst>
          </p:cNvPr>
          <p:cNvSpPr txBox="1"/>
          <p:nvPr/>
        </p:nvSpPr>
        <p:spPr>
          <a:xfrm>
            <a:off x="2440788" y="512712"/>
            <a:ext cx="62179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Three 5G Application Scenarios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012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8FE8A83-0B19-C6FC-0C3D-50C2778BF9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040" y="1427555"/>
            <a:ext cx="9841755" cy="51235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47" y="5750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65316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F5F220-D541-8638-EA39-203B88359835}"/>
              </a:ext>
            </a:extLst>
          </p:cNvPr>
          <p:cNvSpPr txBox="1"/>
          <p:nvPr/>
        </p:nvSpPr>
        <p:spPr>
          <a:xfrm>
            <a:off x="2481278" y="606056"/>
            <a:ext cx="62096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Three 5G Application Scenarios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911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776206D-7F40-76BB-B87E-8EAF55B74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409" y="1458034"/>
            <a:ext cx="9714365" cy="502980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6" y="5817087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D0C4D7-68C2-4A11-F094-12284BB3E7D6}"/>
              </a:ext>
            </a:extLst>
          </p:cNvPr>
          <p:cNvSpPr txBox="1"/>
          <p:nvPr/>
        </p:nvSpPr>
        <p:spPr>
          <a:xfrm>
            <a:off x="2452183" y="667611"/>
            <a:ext cx="62677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Three 5G Application Scenarios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6649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5A7B442-8801-FF6B-92AC-64BD5B938C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193" y="1277939"/>
            <a:ext cx="10444902" cy="49828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65" y="6101542"/>
            <a:ext cx="843558" cy="7564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8083F6-E912-1409-5A79-148247920399}"/>
              </a:ext>
            </a:extLst>
          </p:cNvPr>
          <p:cNvSpPr txBox="1"/>
          <p:nvPr/>
        </p:nvSpPr>
        <p:spPr>
          <a:xfrm>
            <a:off x="2440788" y="574267"/>
            <a:ext cx="71520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Three 5G Business Solutions Driving Business Success</a:t>
            </a:r>
          </a:p>
        </p:txBody>
      </p:sp>
    </p:spTree>
    <p:extLst>
      <p:ext uri="{BB962C8B-B14F-4D97-AF65-F5344CB8AC3E}">
        <p14:creationId xmlns:p14="http://schemas.microsoft.com/office/powerpoint/2010/main" val="31503169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CCD0876-CA47-2923-F270-FC3D5E7790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328" y="1271292"/>
            <a:ext cx="10642036" cy="506300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" y="582105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5256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D26CE6-FF8B-5875-AA98-0280ADBDD5E2}"/>
              </a:ext>
            </a:extLst>
          </p:cNvPr>
          <p:cNvSpPr txBox="1"/>
          <p:nvPr/>
        </p:nvSpPr>
        <p:spPr>
          <a:xfrm>
            <a:off x="2440788" y="405432"/>
            <a:ext cx="62179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B2C Industry Insight: Three Key Success Factors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089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5072716-1C11-5D1A-0647-C075720FAC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26" y="1610199"/>
            <a:ext cx="10317835" cy="454672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138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DE35E5-DE4B-E3C2-1A31-9F83EE914884}"/>
              </a:ext>
            </a:extLst>
          </p:cNvPr>
          <p:cNvSpPr txBox="1"/>
          <p:nvPr/>
        </p:nvSpPr>
        <p:spPr>
          <a:xfrm>
            <a:off x="2296595" y="574267"/>
            <a:ext cx="69804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Solution: Driving VR/AR Business Success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9210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37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288</Words>
  <Application>Microsoft Office PowerPoint</Application>
  <PresentationFormat>Widescreen</PresentationFormat>
  <Paragraphs>58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Abdelrhman Ahmed</cp:lastModifiedBy>
  <cp:revision>7</cp:revision>
  <dcterms:created xsi:type="dcterms:W3CDTF">2021-08-03T13:03:26Z</dcterms:created>
  <dcterms:modified xsi:type="dcterms:W3CDTF">2022-12-14T20:11:58Z</dcterms:modified>
</cp:coreProperties>
</file>