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303" r:id="rId6"/>
    <p:sldId id="313" r:id="rId7"/>
    <p:sldId id="743" r:id="rId8"/>
    <p:sldId id="276" r:id="rId9"/>
    <p:sldId id="759" r:id="rId10"/>
    <p:sldId id="786" r:id="rId11"/>
    <p:sldId id="787" r:id="rId12"/>
    <p:sldId id="788" r:id="rId13"/>
    <p:sldId id="545" r:id="rId14"/>
    <p:sldId id="767" r:id="rId15"/>
    <p:sldId id="789" r:id="rId16"/>
    <p:sldId id="790" r:id="rId17"/>
    <p:sldId id="791" r:id="rId18"/>
    <p:sldId id="792" r:id="rId19"/>
    <p:sldId id="793" r:id="rId20"/>
    <p:sldId id="765" r:id="rId21"/>
    <p:sldId id="766" r:id="rId22"/>
    <p:sldId id="816" r:id="rId23"/>
    <p:sldId id="768" r:id="rId24"/>
    <p:sldId id="769" r:id="rId25"/>
    <p:sldId id="770" r:id="rId26"/>
    <p:sldId id="771" r:id="rId27"/>
    <p:sldId id="772" r:id="rId28"/>
    <p:sldId id="773" r:id="rId29"/>
    <p:sldId id="745" r:id="rId30"/>
    <p:sldId id="774" r:id="rId31"/>
    <p:sldId id="775" r:id="rId32"/>
    <p:sldId id="818" r:id="rId33"/>
    <p:sldId id="776" r:id="rId34"/>
    <p:sldId id="777" r:id="rId35"/>
    <p:sldId id="778" r:id="rId36"/>
    <p:sldId id="779" r:id="rId37"/>
    <p:sldId id="780" r:id="rId38"/>
    <p:sldId id="781" r:id="rId39"/>
    <p:sldId id="782" r:id="rId40"/>
    <p:sldId id="634" r:id="rId41"/>
    <p:sldId id="803" r:id="rId42"/>
    <p:sldId id="804" r:id="rId43"/>
    <p:sldId id="805" r:id="rId44"/>
    <p:sldId id="806" r:id="rId45"/>
    <p:sldId id="807" r:id="rId46"/>
    <p:sldId id="808" r:id="rId47"/>
    <p:sldId id="809" r:id="rId48"/>
    <p:sldId id="785" r:id="rId49"/>
    <p:sldId id="810" r:id="rId50"/>
    <p:sldId id="819" r:id="rId51"/>
    <p:sldId id="820" r:id="rId52"/>
    <p:sldId id="821" r:id="rId53"/>
    <p:sldId id="822" r:id="rId54"/>
    <p:sldId id="823" r:id="rId55"/>
    <p:sldId id="824" r:id="rId56"/>
    <p:sldId id="825" r:id="rId57"/>
    <p:sldId id="826" r:id="rId58"/>
    <p:sldId id="757" r:id="rId59"/>
    <p:sldId id="817"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743"/>
            <p14:sldId id="276"/>
            <p14:sldId id="759"/>
            <p14:sldId id="786"/>
            <p14:sldId id="787"/>
            <p14:sldId id="788"/>
            <p14:sldId id="545"/>
            <p14:sldId id="767"/>
            <p14:sldId id="789"/>
            <p14:sldId id="790"/>
            <p14:sldId id="791"/>
            <p14:sldId id="792"/>
            <p14:sldId id="793"/>
            <p14:sldId id="765"/>
            <p14:sldId id="766"/>
            <p14:sldId id="816"/>
            <p14:sldId id="768"/>
            <p14:sldId id="769"/>
            <p14:sldId id="770"/>
            <p14:sldId id="771"/>
            <p14:sldId id="772"/>
            <p14:sldId id="773"/>
            <p14:sldId id="745"/>
            <p14:sldId id="774"/>
            <p14:sldId id="775"/>
            <p14:sldId id="818"/>
            <p14:sldId id="776"/>
            <p14:sldId id="777"/>
            <p14:sldId id="778"/>
            <p14:sldId id="779"/>
            <p14:sldId id="780"/>
            <p14:sldId id="781"/>
            <p14:sldId id="782"/>
            <p14:sldId id="634"/>
            <p14:sldId id="803"/>
            <p14:sldId id="804"/>
            <p14:sldId id="805"/>
            <p14:sldId id="806"/>
            <p14:sldId id="807"/>
            <p14:sldId id="808"/>
            <p14:sldId id="809"/>
            <p14:sldId id="785"/>
            <p14:sldId id="810"/>
            <p14:sldId id="819"/>
            <p14:sldId id="820"/>
            <p14:sldId id="821"/>
            <p14:sldId id="822"/>
            <p14:sldId id="823"/>
            <p14:sldId id="824"/>
            <p14:sldId id="825"/>
            <p14:sldId id="826"/>
            <p14:sldId id="757"/>
            <p14:sldId id="81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99" autoAdjust="0"/>
    <p:restoredTop sz="93759" autoAdjust="0"/>
  </p:normalViewPr>
  <p:slideViewPr>
    <p:cSldViewPr snapToGrid="0">
      <p:cViewPr varScale="1">
        <p:scale>
          <a:sx n="66" d="100"/>
          <a:sy n="66" d="100"/>
        </p:scale>
        <p:origin x="16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341528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558218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415105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524935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84091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782328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027453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95793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443810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180433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755141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258537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269147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236364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647423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5059717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7438041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049982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24259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004155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177708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0759251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0759251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464210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1982911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0927261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833637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2903678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285645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5768332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0831576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2034739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69391459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7085888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7303029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15250005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5372701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325551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661511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19634914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43917132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4778599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85535036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56651277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153005548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000339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5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6.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العاشرة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00094" y="1412831"/>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استخدام الذكاء الاصطناعي في إدارة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233073"/>
            <a:ext cx="9509327" cy="4159537"/>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العاشرة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التاسعة موضوع  الاعتبارات الأخلاقية في العلاقات العامة بدءًا من فهم المبادئ الأخلاقية ومدونات السلوك المهني في العلاقات العامة، والتعامل مع الصراعات الأخلاقية في ممارسة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العاشرة موضوع استخدام الذكاء الاصطناعي في إدارة العلاقات العامة، بدءًا من تعريف الذكاء الاصطناعي، ودوره في إدارة العلاقات العامة، والتطبيقات الرئيسية للذكاء الاصطناعي في العلاقات العامة، والتحديات والمخاوف، والفرص المستقبلية، إلى الأمثلة الواقعية والتطبيقات العملية.</a:t>
            </a: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921210"/>
            <a:ext cx="4128422" cy="53714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917065" y="2030548"/>
            <a:ext cx="81442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713712" y="1122174"/>
            <a:ext cx="7237708" cy="954107"/>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استخدام الذكاء الاصطناعي في إدارة العلاقات العامة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الذكاء الاصطناعي في العلاقات العامة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713712" y="3198912"/>
            <a:ext cx="837332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التطبيقات الرئيسية للذكاء الاصطناعي في العلاقات العامة</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82557" y="3941440"/>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التحديات والمخاوف</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2557" y="4683968"/>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الفرص المستقبلية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220681"/>
          </a:xfrm>
          <a:prstGeom prst="rect">
            <a:avLst/>
          </a:prstGeom>
        </p:spPr>
      </p:pic>
      <p:sp>
        <p:nvSpPr>
          <p:cNvPr id="4" name="TextBox 3">
            <a:extLst>
              <a:ext uri="{FF2B5EF4-FFF2-40B4-BE49-F238E27FC236}">
                <a16:creationId xmlns:a16="http://schemas.microsoft.com/office/drawing/2014/main" id="{15A666EB-EBC0-0062-9EBE-7038E6FF2C4D}"/>
              </a:ext>
            </a:extLst>
          </p:cNvPr>
          <p:cNvSpPr txBox="1"/>
          <p:nvPr/>
        </p:nvSpPr>
        <p:spPr>
          <a:xfrm>
            <a:off x="1205321" y="5426496"/>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 أمثلة واقعية وتطبيقات عملية</a:t>
            </a:r>
          </a:p>
        </p:txBody>
      </p:sp>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24624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الذكاء الاصطناعي في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2" descr="52,612 Public Relations Images, Stock Photos, 3D objects ...">
            <a:extLst>
              <a:ext uri="{FF2B5EF4-FFF2-40B4-BE49-F238E27FC236}">
                <a16:creationId xmlns:a16="http://schemas.microsoft.com/office/drawing/2014/main" id="{3BDD94FE-C3B2-7276-5F82-1322000E78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59" y="1085016"/>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720254"/>
            <a:ext cx="10362667" cy="4182812"/>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الذكاء الاصطناعي </a:t>
            </a:r>
            <a:r>
              <a:rPr lang="en-GB" sz="2400" b="1" dirty="0">
                <a:solidFill>
                  <a:srgbClr val="00B0F0"/>
                </a:solidFill>
                <a:latin typeface="Alexandria" pitchFamily="2" charset="-78"/>
                <a:cs typeface="Alexandria" pitchFamily="2" charset="-78"/>
              </a:rPr>
              <a:t>AI</a:t>
            </a:r>
            <a:endParaRPr lang="ar-EG" sz="2400" b="1" dirty="0">
              <a:solidFill>
                <a:srgbClr val="00B0F0"/>
              </a:solidFill>
              <a:latin typeface="Alexandria" pitchFamily="2" charset="-78"/>
              <a:cs typeface="Alexandria" pitchFamily="2" charset="-78"/>
            </a:endParaRPr>
          </a:p>
          <a:p>
            <a:pPr algn="just" rtl="1">
              <a:lnSpc>
                <a:spcPct val="150000"/>
              </a:lnSpc>
              <a:spcBef>
                <a:spcPts val="600"/>
              </a:spcBef>
              <a:spcAft>
                <a:spcPts val="1200"/>
              </a:spcAft>
            </a:pPr>
            <a:r>
              <a:rPr lang="ar-EG" sz="2000" dirty="0">
                <a:latin typeface="Alexandria" pitchFamily="2" charset="-78"/>
                <a:cs typeface="Alexandria" pitchFamily="2" charset="-78"/>
              </a:rPr>
              <a:t>الذكاء الاصطناعي هو مجال في علوم الكمبيوتر يهدف إلى تطوير الأنظمة والبرامج التي تحاكي الذكاء البشري. يشمل ذلك</a:t>
            </a:r>
            <a:r>
              <a:rPr lang="en-US" sz="2000" dirty="0">
                <a:latin typeface="Alexandria" pitchFamily="2" charset="-78"/>
                <a:cs typeface="Alexandria" pitchFamily="2" charset="-78"/>
              </a:rPr>
              <a:t>:</a:t>
            </a:r>
          </a:p>
          <a:p>
            <a:pPr marL="342900" lvl="0" indent="-342900" algn="r" rtl="1">
              <a:lnSpc>
                <a:spcPct val="107000"/>
              </a:lnSpc>
              <a:spcAft>
                <a:spcPts val="800"/>
              </a:spcAft>
              <a:buFont typeface="Symbol" pitchFamily="2" charset="2"/>
              <a:buChar char=""/>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النماذج اللغوية الكبيرة</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 (LLMs) </a:t>
            </a: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مثل</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 ChatGPT </a:t>
            </a: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و</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 Gemini</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ymbol" pitchFamily="2" charset="2"/>
              <a:buChar char=""/>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الذكاء الاصطناعي التوليدي</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 (Generative AI)</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ymbol" pitchFamily="2" charset="2"/>
              <a:buChar char=""/>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الأنظمة متعددة الوسائط</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 (Multimodal AI) </a:t>
            </a: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القادرة على فهم النص والصوت والصورة والفيديو</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التحول الأهم أن الذكاء الاصطناعي لم يعد مجرد “محاكاة التفكير البشري</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a:t>
            </a:r>
            <a:r>
              <a:rPr lang="ar-SA" sz="1800" kern="100" dirty="0">
                <a:effectLst/>
                <a:latin typeface="Simplified Arabic" panose="02020603050405020304" pitchFamily="18" charset="-78"/>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بل أصبح قادرًا على</a:t>
            </a:r>
            <a:r>
              <a:rPr lang="en-EG" sz="1800" kern="100" dirty="0">
                <a:effectLst/>
                <a:latin typeface="Simplified Arabic" panose="02020603050405020304" pitchFamily="18" charset="-78"/>
                <a:ea typeface="Calibri" panose="020F0502020204030204" pitchFamily="34" charset="0"/>
                <a:cs typeface="Arial" panose="020B0604020202020204" pitchFamily="34" charset="0"/>
              </a:rPr>
              <a:t>:</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ymbol" pitchFamily="2" charset="2"/>
              <a:buChar char=""/>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إنتاج محتوى</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ymbol" pitchFamily="2" charset="2"/>
              <a:buChar char=""/>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اتخاذ توصيات استراتيجية</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Symbol" pitchFamily="2" charset="2"/>
              <a:buChar char=""/>
            </a:pPr>
            <a:r>
              <a:rPr lang="ar-SA" sz="1800" kern="100" dirty="0">
                <a:effectLst/>
                <a:latin typeface="Calibri" panose="020F0502020204030204" pitchFamily="34" charset="0"/>
                <a:ea typeface="Calibri" panose="020F0502020204030204" pitchFamily="34" charset="0"/>
                <a:cs typeface="Simplified Arabic" panose="02020603050405020304" pitchFamily="18" charset="-78"/>
              </a:rPr>
              <a:t>دعم القرار في الوقت الحقيقي</a:t>
            </a:r>
            <a:endParaRPr lang="en-EG"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828315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4669" y="809094"/>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316060"/>
            <a:ext cx="10362667" cy="5031442"/>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تطبيق الذكاء الاصطناعي في إدارة العلاقات العامة:</a:t>
            </a:r>
          </a:p>
          <a:p>
            <a:pPr algn="just" rtl="1">
              <a:lnSpc>
                <a:spcPct val="150000"/>
              </a:lnSpc>
              <a:spcBef>
                <a:spcPts val="600"/>
              </a:spcBef>
              <a:spcAft>
                <a:spcPts val="1200"/>
              </a:spcAft>
            </a:pPr>
            <a:r>
              <a:rPr lang="ar-EG" sz="2000" b="1" dirty="0">
                <a:latin typeface="Alexandria" pitchFamily="2" charset="-78"/>
                <a:cs typeface="Alexandria" pitchFamily="2" charset="-78"/>
              </a:rPr>
              <a:t>1. تحليل البيانات: </a:t>
            </a:r>
            <a:r>
              <a:rPr lang="ar-EG" dirty="0">
                <a:latin typeface="Alexandria" pitchFamily="2" charset="-78"/>
                <a:cs typeface="Alexandria" pitchFamily="2" charset="-78"/>
              </a:rPr>
              <a:t>يمكن للذكاء الاصطناعي تحليل كميات ضخمة من البيانات الإعلامية والوسائط الاجتماعية بسرعة وكفاءة، مما يساعد في استخراج الرؤى حول مشاعر الجمهور واتجاهات الرأي العام.</a:t>
            </a:r>
          </a:p>
          <a:p>
            <a:pPr algn="just" rtl="1">
              <a:lnSpc>
                <a:spcPct val="150000"/>
              </a:lnSpc>
              <a:spcBef>
                <a:spcPts val="600"/>
              </a:spcBef>
              <a:spcAft>
                <a:spcPts val="1200"/>
              </a:spcAft>
            </a:pPr>
            <a:r>
              <a:rPr lang="ar-EG" sz="2000" b="1" dirty="0">
                <a:latin typeface="Alexandria" pitchFamily="2" charset="-78"/>
                <a:cs typeface="Alexandria" pitchFamily="2" charset="-78"/>
              </a:rPr>
              <a:t>2. التفاعل مع الجمهور: </a:t>
            </a:r>
            <a:r>
              <a:rPr lang="ar-EG" dirty="0">
                <a:latin typeface="Alexandria" pitchFamily="2" charset="-78"/>
                <a:cs typeface="Alexandria" pitchFamily="2" charset="-78"/>
              </a:rPr>
              <a:t>استخدام الدردشات الذكية</a:t>
            </a:r>
            <a:r>
              <a:rPr lang="en-GB" dirty="0">
                <a:latin typeface="Alexandria" pitchFamily="2" charset="-78"/>
                <a:cs typeface="Alexandria" pitchFamily="2" charset="-78"/>
              </a:rPr>
              <a:t>Chatbots </a:t>
            </a:r>
            <a:r>
              <a:rPr lang="ar-EG" dirty="0">
                <a:latin typeface="Alexandria" pitchFamily="2" charset="-78"/>
                <a:cs typeface="Alexandria" pitchFamily="2" charset="-78"/>
              </a:rPr>
              <a:t> لتوفير الدعم الفوري والإجابة على استفسارات الجمهور بشكل فعال و24/7.</a:t>
            </a:r>
          </a:p>
          <a:p>
            <a:pPr algn="just" rtl="1">
              <a:lnSpc>
                <a:spcPct val="150000"/>
              </a:lnSpc>
              <a:spcBef>
                <a:spcPts val="600"/>
              </a:spcBef>
              <a:spcAft>
                <a:spcPts val="1200"/>
              </a:spcAft>
            </a:pPr>
            <a:r>
              <a:rPr lang="ar-EG" sz="2000" b="1" dirty="0">
                <a:latin typeface="Alexandria" pitchFamily="2" charset="-78"/>
                <a:cs typeface="Alexandria" pitchFamily="2" charset="-78"/>
              </a:rPr>
              <a:t>3. تخصيص الرسائل</a:t>
            </a:r>
            <a:r>
              <a:rPr lang="ar-EG" dirty="0">
                <a:latin typeface="Alexandria" pitchFamily="2" charset="-78"/>
                <a:cs typeface="Alexandria" pitchFamily="2" charset="-78"/>
              </a:rPr>
              <a:t>: تقنيات الذكاء الاصطناعي تسمح بتخصيص الرسائل والاتصالات بناءً على تحليل بيانات الجمهور وسلوكياته، مما يؤدي إلى حملات أكثر استهدافًا وفعالية.</a:t>
            </a:r>
          </a:p>
          <a:p>
            <a:pPr algn="just" rtl="1">
              <a:lnSpc>
                <a:spcPct val="150000"/>
              </a:lnSpc>
              <a:spcBef>
                <a:spcPts val="600"/>
              </a:spcBef>
              <a:spcAft>
                <a:spcPts val="1200"/>
              </a:spcAft>
            </a:pPr>
            <a:r>
              <a:rPr lang="ar-EG" sz="2000" b="1" dirty="0">
                <a:latin typeface="Alexandria" pitchFamily="2" charset="-78"/>
                <a:cs typeface="Alexandria" pitchFamily="2" charset="-78"/>
              </a:rPr>
              <a:t>4. رصد السمعة: </a:t>
            </a:r>
            <a:r>
              <a:rPr lang="ar-EG" dirty="0">
                <a:latin typeface="Alexandria" pitchFamily="2" charset="-78"/>
                <a:cs typeface="Alexandria" pitchFamily="2" charset="-78"/>
              </a:rPr>
              <a:t>يمكن للذكاء الاصطناعي مراقبة وتحليل الحديث عبر الإنترنت عن العلامة التجارية، مما يساعد في تحديد أي قضايا محتملة بسرعة والتفاعل معها بفعالية.</a:t>
            </a:r>
            <a:endParaRPr lang="en-GB" dirty="0">
              <a:latin typeface="Alexandria" pitchFamily="2" charset="-78"/>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68864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1" y="1138717"/>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0306" y="1888129"/>
            <a:ext cx="10013003" cy="4015779"/>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تطور التكنولوجيا:</a:t>
            </a:r>
          </a:p>
          <a:p>
            <a:pPr algn="just" rtl="1">
              <a:lnSpc>
                <a:spcPct val="150000"/>
              </a:lnSpc>
              <a:spcBef>
                <a:spcPts val="600"/>
              </a:spcBef>
              <a:spcAft>
                <a:spcPts val="1200"/>
              </a:spcAft>
            </a:pPr>
            <a:r>
              <a:rPr lang="ar-EG" sz="2000" b="1" dirty="0">
                <a:latin typeface="Alexandria" pitchFamily="2" charset="-78"/>
                <a:cs typeface="Alexandria" pitchFamily="2" charset="-78"/>
              </a:rPr>
              <a:t>التحليل المتقدم للبيانات: </a:t>
            </a:r>
            <a:r>
              <a:rPr lang="ar-EG" dirty="0">
                <a:latin typeface="Alexandria" pitchFamily="2" charset="-78"/>
                <a:cs typeface="Alexandria" pitchFamily="2" charset="-78"/>
              </a:rPr>
              <a:t>تطورت أدوات الذكاء الاصطناعي لتقديم تحليلات أكثر دقة وتفصيلاً للبيانات، مما يعزز القدرة على اتخاذ قرارات مبنية على البيانات.</a:t>
            </a:r>
          </a:p>
          <a:p>
            <a:pPr algn="just" rtl="1">
              <a:lnSpc>
                <a:spcPct val="150000"/>
              </a:lnSpc>
              <a:spcBef>
                <a:spcPts val="600"/>
              </a:spcBef>
              <a:spcAft>
                <a:spcPts val="1200"/>
              </a:spcAft>
            </a:pPr>
            <a:r>
              <a:rPr lang="ar-EG" sz="2000" b="1" dirty="0">
                <a:latin typeface="Alexandria" pitchFamily="2" charset="-78"/>
                <a:cs typeface="Alexandria" pitchFamily="2" charset="-78"/>
              </a:rPr>
              <a:t>تحسين سرعة الاستجابة: </a:t>
            </a:r>
            <a:r>
              <a:rPr lang="ar-EG" dirty="0">
                <a:latin typeface="Alexandria" pitchFamily="2" charset="-78"/>
                <a:cs typeface="Alexandria" pitchFamily="2" charset="-78"/>
              </a:rPr>
              <a:t>يمكن للأنظمة الذكية التعامل مع الاستفسارات والتعليقات بشكل أسرع من الطرق التقليدية، مما يحسن الاستجابة للأزمات ويعزز رضا العملاء.</a:t>
            </a:r>
          </a:p>
          <a:p>
            <a:pPr algn="just" rtl="1">
              <a:lnSpc>
                <a:spcPct val="150000"/>
              </a:lnSpc>
              <a:spcBef>
                <a:spcPts val="600"/>
              </a:spcBef>
              <a:spcAft>
                <a:spcPts val="1200"/>
              </a:spcAft>
            </a:pPr>
            <a:r>
              <a:rPr lang="ar-EG" sz="2000" b="1" dirty="0">
                <a:latin typeface="Alexandria" pitchFamily="2" charset="-78"/>
                <a:cs typeface="Alexandria" pitchFamily="2" charset="-78"/>
              </a:rPr>
              <a:t>تقنيات التعلم الآلي: </a:t>
            </a:r>
            <a:r>
              <a:rPr lang="ar-EG" dirty="0">
                <a:latin typeface="Alexandria" pitchFamily="2" charset="-78"/>
                <a:cs typeface="Alexandria" pitchFamily="2" charset="-78"/>
              </a:rPr>
              <a:t>تطور خوارزميات التعلم الآلي التي تجعل من الممكن للأنظمة تحسين أدائها بشكل مستمر بناءً على البيانات الجديدة التي تتلقاها.</a:t>
            </a:r>
            <a:endParaRPr lang="ar-EG" sz="2000" dirty="0">
              <a:latin typeface="Alexandria" pitchFamily="2" charset="-78"/>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3043216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59" y="829432"/>
            <a:ext cx="11984279" cy="523220"/>
          </a:xfrm>
          <a:prstGeom prst="rect">
            <a:avLst/>
          </a:prstGeom>
          <a:noFill/>
        </p:spPr>
        <p:txBody>
          <a:bodyPr wrap="square" rtlCol="0">
            <a:spAutoFit/>
          </a:bodyPr>
          <a:lstStyle/>
          <a:p>
            <a:pPr algn="ctr" rtl="1"/>
            <a:r>
              <a:rPr lang="ar-EG" sz="2800" dirty="0">
                <a:solidFill>
                  <a:srgbClr val="00AEEF"/>
                </a:solidFill>
                <a:latin typeface="Alexandria" charset="0"/>
                <a:cs typeface="Alexandria" charset="0"/>
              </a:rPr>
              <a:t>أولًا: الذكاء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89496" y="1327178"/>
            <a:ext cx="10013003" cy="5210914"/>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أثر التكنولوجيا على ممارسات العلاقات العامة:</a:t>
            </a:r>
          </a:p>
          <a:p>
            <a:pPr algn="just" rtl="1">
              <a:lnSpc>
                <a:spcPct val="150000"/>
              </a:lnSpc>
              <a:spcBef>
                <a:spcPts val="600"/>
              </a:spcBef>
              <a:spcAft>
                <a:spcPts val="1200"/>
              </a:spcAft>
            </a:pPr>
            <a:r>
              <a:rPr lang="ar-EG" sz="2000" b="1" dirty="0">
                <a:latin typeface="Alexandria" pitchFamily="2" charset="-78"/>
                <a:cs typeface="Alexandria" pitchFamily="2" charset="-78"/>
              </a:rPr>
              <a:t>تحسين الفعالية: </a:t>
            </a:r>
            <a:r>
              <a:rPr lang="ar-EG" dirty="0">
                <a:latin typeface="Alexandria" pitchFamily="2" charset="-78"/>
                <a:cs typeface="Alexandria" pitchFamily="2" charset="-78"/>
              </a:rPr>
              <a:t>الذكاء الاصطناعي يساعد في تحسين فعالية استراتيجيات العلاقات العامة من خلال تحليل البيانات وتقديم رؤى دقيقة حول الجمهور</a:t>
            </a:r>
            <a:r>
              <a:rPr lang="ar-EG" sz="2000" b="1" dirty="0">
                <a:latin typeface="Alexandria" pitchFamily="2" charset="-78"/>
                <a:cs typeface="Alexandria" pitchFamily="2" charset="-78"/>
              </a:rPr>
              <a:t>.</a:t>
            </a:r>
          </a:p>
          <a:p>
            <a:pPr algn="just" rtl="1">
              <a:lnSpc>
                <a:spcPct val="150000"/>
              </a:lnSpc>
              <a:spcBef>
                <a:spcPts val="600"/>
              </a:spcBef>
              <a:spcAft>
                <a:spcPts val="1200"/>
              </a:spcAft>
            </a:pPr>
            <a:r>
              <a:rPr lang="ar-EG" sz="2000" b="1" dirty="0">
                <a:latin typeface="Alexandria" pitchFamily="2" charset="-78"/>
                <a:cs typeface="Alexandria" pitchFamily="2" charset="-78"/>
              </a:rPr>
              <a:t>تخصيص وتجربة المستخدم: </a:t>
            </a:r>
            <a:r>
              <a:rPr lang="ar-EG" dirty="0">
                <a:latin typeface="Alexandria" pitchFamily="2" charset="-78"/>
                <a:cs typeface="Alexandria" pitchFamily="2" charset="-78"/>
              </a:rPr>
              <a:t>يعزز القدرة على تخصيص الرسائل والتواصل مع الجمهور، مما يؤدي إلى تجربة أكثر ملاءمة وفعالية.</a:t>
            </a:r>
          </a:p>
          <a:p>
            <a:pPr algn="just" rtl="1">
              <a:lnSpc>
                <a:spcPct val="150000"/>
              </a:lnSpc>
              <a:spcBef>
                <a:spcPts val="600"/>
              </a:spcBef>
              <a:spcAft>
                <a:spcPts val="1200"/>
              </a:spcAft>
            </a:pPr>
            <a:r>
              <a:rPr lang="ar-EG" sz="2000" b="1" dirty="0">
                <a:latin typeface="Alexandria" pitchFamily="2" charset="-78"/>
                <a:cs typeface="Alexandria" pitchFamily="2" charset="-78"/>
              </a:rPr>
              <a:t>إدارة الأزمات: </a:t>
            </a:r>
            <a:r>
              <a:rPr lang="ar-EG" dirty="0">
                <a:latin typeface="Alexandria" pitchFamily="2" charset="-78"/>
                <a:cs typeface="Alexandria" pitchFamily="2" charset="-78"/>
              </a:rPr>
              <a:t>يمكن أن يساعد الذكاء الاصطناعي في إدارة الأزمات بشكل أكثر كفاءة من خلال تقديم تحليلات لحظية والتنبؤ بالاتجاهات المستقبلية.</a:t>
            </a:r>
          </a:p>
          <a:p>
            <a:pPr algn="just" rtl="1">
              <a:lnSpc>
                <a:spcPct val="150000"/>
              </a:lnSpc>
              <a:spcBef>
                <a:spcPts val="600"/>
              </a:spcBef>
              <a:spcAft>
                <a:spcPts val="1200"/>
              </a:spcAft>
            </a:pPr>
            <a:r>
              <a:rPr lang="ar-EG" sz="2000" b="1" dirty="0">
                <a:latin typeface="Alexandria" pitchFamily="2" charset="-78"/>
                <a:cs typeface="Alexandria" pitchFamily="2" charset="-78"/>
              </a:rPr>
              <a:t>الابتكار في الاستراتيجيات</a:t>
            </a:r>
            <a:r>
              <a:rPr lang="ar-EG" sz="2000" dirty="0">
                <a:latin typeface="Alexandria" pitchFamily="2" charset="-78"/>
                <a:cs typeface="Alexandria" pitchFamily="2" charset="-78"/>
              </a:rPr>
              <a:t>: </a:t>
            </a:r>
            <a:r>
              <a:rPr lang="ar-EG" dirty="0">
                <a:latin typeface="Alexandria" pitchFamily="2" charset="-78"/>
                <a:cs typeface="Alexandria" pitchFamily="2" charset="-78"/>
              </a:rPr>
              <a:t>يوفر الذكاء الاصطناعي أدوات وتقنيات جديدة يمكن استخدامها لتطوير استراتيجيات علاقات عامة مبتكرة وتحسين النتائج.</a:t>
            </a:r>
            <a:endParaRPr lang="ar-EG" sz="2000" dirty="0">
              <a:latin typeface="Alexandria" pitchFamily="2" charset="-78"/>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92001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297951" y="2471424"/>
            <a:ext cx="1137251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التطبيقات الرئيسية للذكاء الاصطناعي في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812967"/>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18261"/>
            <a:ext cx="10570270" cy="5123775"/>
          </a:xfrm>
          <a:prstGeom prst="rect">
            <a:avLst/>
          </a:prstGeom>
          <a:noFill/>
        </p:spPr>
        <p:txBody>
          <a:bodyPr wrap="square" rtlCol="0">
            <a:spAutoFit/>
          </a:bodyPr>
          <a:lstStyle/>
          <a:p>
            <a:pPr marL="457200" indent="-457200" algn="just" rtl="1">
              <a:lnSpc>
                <a:spcPct val="150000"/>
              </a:lnSpc>
              <a:spcBef>
                <a:spcPts val="600"/>
              </a:spcBef>
              <a:buAutoNum type="arabicPeriod"/>
            </a:pPr>
            <a:r>
              <a:rPr lang="ar-EG" sz="2400" b="1" dirty="0">
                <a:solidFill>
                  <a:srgbClr val="00B0F0"/>
                </a:solidFill>
                <a:latin typeface="Alexandria" pitchFamily="2" charset="-78"/>
                <a:cs typeface="Alexandria" pitchFamily="2" charset="-78"/>
              </a:rPr>
              <a:t>تحليل البيانات والإحصاءات</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كيفية استخدام الذكاء الاصطناعي لتحليل بيانات الوسائط الاجتماعية وبيانات الصحافة:</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جمع البيانات</a:t>
            </a:r>
            <a:r>
              <a:rPr lang="ar-EG" sz="1800" kern="100" dirty="0">
                <a:effectLst/>
                <a:latin typeface="Alexandria" pitchFamily="2" charset="-78"/>
                <a:ea typeface="Calibri" panose="020F0502020204030204" pitchFamily="34" charset="0"/>
                <a:cs typeface="Alexandria" pitchFamily="2" charset="-78"/>
              </a:rPr>
              <a:t>: الذكاء الاصطناعي يمكنه جمع البيانات من مصادر متنوعة مثل وسائل التواصل الاجتماعي، الأخبار الإلكترونية، المدونات، والمراجعات.</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تحليل النصوص: </a:t>
            </a:r>
            <a:r>
              <a:rPr lang="ar-EG" sz="1800" kern="100" dirty="0">
                <a:effectLst/>
                <a:latin typeface="Alexandria" pitchFamily="2" charset="-78"/>
                <a:ea typeface="Calibri" panose="020F0502020204030204" pitchFamily="34" charset="0"/>
                <a:cs typeface="Alexandria" pitchFamily="2" charset="-78"/>
              </a:rPr>
              <a:t>تقنيات مثل التحليل النصي</a:t>
            </a:r>
            <a:r>
              <a:rPr lang="en-GB" sz="1800" kern="100" dirty="0">
                <a:effectLst/>
                <a:latin typeface="Alexandria" pitchFamily="2" charset="-78"/>
                <a:ea typeface="Calibri" panose="020F0502020204030204" pitchFamily="34" charset="0"/>
                <a:cs typeface="Alexandria" pitchFamily="2" charset="-78"/>
              </a:rPr>
              <a:t>Text Analytics </a:t>
            </a:r>
            <a:r>
              <a:rPr lang="ar-EG" sz="1800" kern="100" dirty="0">
                <a:effectLst/>
                <a:latin typeface="Alexandria" pitchFamily="2" charset="-78"/>
                <a:ea typeface="Calibri" panose="020F0502020204030204" pitchFamily="34" charset="0"/>
                <a:cs typeface="Alexandria" pitchFamily="2" charset="-78"/>
              </a:rPr>
              <a:t> تساعد في استخراج المعلومات القيمة من النصوص الكبيرة، من خلال تصنيف وتلخيص المحتوى.</a:t>
            </a:r>
          </a:p>
          <a:p>
            <a:pPr marL="285750" indent="-28575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التعرف على المشاعر: </a:t>
            </a:r>
            <a:r>
              <a:rPr lang="ar-EG" sz="1800" kern="100" dirty="0">
                <a:effectLst/>
                <a:latin typeface="Alexandria" pitchFamily="2" charset="-78"/>
                <a:ea typeface="Calibri" panose="020F0502020204030204" pitchFamily="34" charset="0"/>
                <a:cs typeface="Alexandria" pitchFamily="2" charset="-78"/>
              </a:rPr>
              <a:t>باستخدام خوارزميات التعلم الآلي، يمكن للذكاء الاصطناعي تحديد مشاعر الجمهور (إيجابية، سلبية، محايدة) تجاه العلامة التجارية أو الحملات الإعلانية.</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461841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62711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65689" y="43006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228923"/>
            <a:ext cx="10570270" cy="5150128"/>
          </a:xfrm>
          <a:prstGeom prst="rect">
            <a:avLst/>
          </a:prstGeom>
          <a:noFill/>
        </p:spPr>
        <p:txBody>
          <a:bodyPr wrap="square" rtlCol="0">
            <a:spAutoFit/>
          </a:bodyPr>
          <a:lstStyle/>
          <a:p>
            <a:pPr marL="457200" indent="-457200" algn="just" rtl="1">
              <a:spcBef>
                <a:spcPts val="600"/>
              </a:spcBef>
              <a:spcAft>
                <a:spcPts val="1200"/>
              </a:spcAft>
              <a:buAutoNum type="arabicPeriod"/>
            </a:pPr>
            <a:r>
              <a:rPr lang="ar-EG" sz="2400" b="1" dirty="0">
                <a:solidFill>
                  <a:srgbClr val="00B0F0"/>
                </a:solidFill>
                <a:latin typeface="Alexandria" pitchFamily="2" charset="-78"/>
                <a:cs typeface="Alexandria" pitchFamily="2" charset="-78"/>
              </a:rPr>
              <a:t>تحليل البيانات والإحصاءات</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الأدوات الشائعة والتقنيات:</a:t>
            </a:r>
          </a:p>
          <a:p>
            <a:pPr marL="285750" indent="-285750" algn="just" rtl="1">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Sentiment Analysis Tools </a:t>
            </a:r>
            <a:r>
              <a:rPr lang="ar-EG" sz="2000" b="1"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 </a:t>
            </a:r>
            <a:r>
              <a:rPr lang="en-GB" sz="1800" kern="100" dirty="0" err="1">
                <a:effectLst/>
                <a:latin typeface="Alexandria" pitchFamily="2" charset="-78"/>
                <a:ea typeface="Calibri" panose="020F0502020204030204" pitchFamily="34" charset="0"/>
                <a:cs typeface="Alexandria" pitchFamily="2" charset="-78"/>
              </a:rPr>
              <a:t>MonkeyLearn</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و</a:t>
            </a:r>
            <a:r>
              <a:rPr lang="en-GB" sz="1800" kern="100" dirty="0" err="1">
                <a:effectLst/>
                <a:latin typeface="Alexandria" pitchFamily="2" charset="-78"/>
                <a:ea typeface="Calibri" panose="020F0502020204030204" pitchFamily="34" charset="0"/>
                <a:cs typeface="Alexandria" pitchFamily="2" charset="-78"/>
              </a:rPr>
              <a:t>Lexalytics</a:t>
            </a:r>
            <a:r>
              <a:rPr lang="en-GB" sz="1800" kern="100" dirty="0">
                <a:effectLst/>
                <a:latin typeface="Alexandria" pitchFamily="2" charset="-78"/>
                <a:ea typeface="Calibri" panose="020F0502020204030204" pitchFamily="34" charset="0"/>
                <a:cs typeface="Alexandria" pitchFamily="2" charset="-78"/>
              </a:rPr>
              <a:t>، </a:t>
            </a:r>
            <a:r>
              <a:rPr lang="ar-SA"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التي تحلل المشاعر في النصوص وتساعد في فهم ردود الفعل العاطفية.</a:t>
            </a:r>
          </a:p>
          <a:p>
            <a:pPr marL="285750" indent="-285750" algn="just" rtl="1">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Text Mining Tools: </a:t>
            </a:r>
            <a:r>
              <a:rPr lang="ar-EG" sz="2000" b="1"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 </a:t>
            </a:r>
            <a:r>
              <a:rPr lang="en-GB" sz="1800" kern="100" dirty="0">
                <a:effectLst/>
                <a:latin typeface="Alexandria" pitchFamily="2" charset="-78"/>
                <a:ea typeface="Calibri" panose="020F0502020204030204" pitchFamily="34" charset="0"/>
                <a:cs typeface="Alexandria" pitchFamily="2" charset="-78"/>
              </a:rPr>
              <a:t>RapidMiner</a:t>
            </a:r>
            <a:r>
              <a:rPr lang="ar-SA"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و</a:t>
            </a:r>
            <a:r>
              <a:rPr lang="en-GB" sz="1800" kern="100" dirty="0">
                <a:effectLst/>
                <a:latin typeface="Alexandria" pitchFamily="2" charset="-78"/>
                <a:ea typeface="Calibri" panose="020F0502020204030204" pitchFamily="34" charset="0"/>
                <a:cs typeface="Alexandria" pitchFamily="2" charset="-78"/>
              </a:rPr>
              <a:t>IBM Watson</a:t>
            </a:r>
            <a:r>
              <a:rPr lang="ar-SA"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التي تستخدم لتحليل واستخراج الأنماط والاتجاهات من النصوص.</a:t>
            </a:r>
          </a:p>
          <a:p>
            <a:pPr marL="285750" indent="-285750" algn="just" rtl="1">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Social Media Analytics Platforms </a:t>
            </a:r>
            <a:r>
              <a:rPr lang="ar-EG" sz="2000" b="1" kern="100" dirty="0">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مثل </a:t>
            </a:r>
            <a:r>
              <a:rPr lang="en-GB" sz="1800" kern="100" dirty="0">
                <a:effectLst/>
                <a:latin typeface="Alexandria" pitchFamily="2" charset="-78"/>
                <a:ea typeface="Calibri" panose="020F0502020204030204" pitchFamily="34" charset="0"/>
                <a:cs typeface="Alexandria" pitchFamily="2" charset="-78"/>
              </a:rPr>
              <a:t>Hootsuite </a:t>
            </a:r>
            <a:r>
              <a:rPr lang="ar-EG" sz="1800" kern="100" dirty="0">
                <a:effectLst/>
                <a:latin typeface="Alexandria" pitchFamily="2" charset="-78"/>
                <a:ea typeface="Calibri" panose="020F0502020204030204" pitchFamily="34" charset="0"/>
                <a:cs typeface="Alexandria" pitchFamily="2" charset="-78"/>
              </a:rPr>
              <a:t>و </a:t>
            </a:r>
            <a:r>
              <a:rPr lang="en-GB" sz="1800" kern="100" dirty="0">
                <a:effectLst/>
                <a:latin typeface="Alexandria" pitchFamily="2" charset="-78"/>
                <a:ea typeface="Calibri" panose="020F0502020204030204" pitchFamily="34" charset="0"/>
                <a:cs typeface="Alexandria" pitchFamily="2" charset="-78"/>
              </a:rPr>
              <a:t>Sprout Social، </a:t>
            </a:r>
            <a:r>
              <a:rPr lang="ar-EG" sz="1800" kern="100" dirty="0">
                <a:effectLst/>
                <a:latin typeface="Alexandria" pitchFamily="2" charset="-78"/>
                <a:ea typeface="Calibri" panose="020F0502020204030204" pitchFamily="34" charset="0"/>
                <a:cs typeface="Alexandria" pitchFamily="2" charset="-78"/>
              </a:rPr>
              <a:t>التي توفر تحليلات متقدمة للبيانات من وسائل التواصل الاجتماعي.</a:t>
            </a:r>
          </a:p>
          <a:p>
            <a:pPr marL="342900" lvl="0" indent="-342900" algn="just" rtl="1">
              <a:spcAft>
                <a:spcPts val="800"/>
              </a:spcAft>
              <a:buFont typeface="Arial" panose="020B0604020202020204" pitchFamily="34" charset="0"/>
              <a:buChar char="•"/>
              <a:tabLst>
                <a:tab pos="457200" algn="l"/>
              </a:tabLst>
            </a:pPr>
            <a:r>
              <a:rPr lang="en-GB" sz="1800" b="1" kern="100" dirty="0" err="1">
                <a:effectLst/>
                <a:latin typeface="Simplified Arabic" panose="02020603050405020304" pitchFamily="18" charset="-78"/>
                <a:ea typeface="Calibri" panose="020F0502020204030204" pitchFamily="34" charset="0"/>
                <a:cs typeface="Times New Roman" panose="02020603050405020304" pitchFamily="18" charset="0"/>
              </a:rPr>
              <a:t>Brandwatch</a:t>
            </a:r>
            <a:r>
              <a:rPr lang="en-GB" sz="1800" b="1" kern="100" dirty="0">
                <a:effectLst/>
                <a:latin typeface="Simplified Arabic" panose="02020603050405020304" pitchFamily="18" charset="-78"/>
                <a:ea typeface="Calibri" panose="020F0502020204030204" pitchFamily="34" charset="0"/>
                <a:cs typeface="Times New Roman" panose="02020603050405020304" pitchFamily="18" charset="0"/>
              </a:rPr>
              <a:t> Consumer Intelligence </a:t>
            </a:r>
            <a:endParaRPr lang="en-EG"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Font typeface="Arial" panose="020B0604020202020204" pitchFamily="34" charset="0"/>
              <a:buChar char="•"/>
              <a:tabLst>
                <a:tab pos="457200" algn="l"/>
              </a:tabLst>
            </a:pPr>
            <a:r>
              <a:rPr lang="en-GB" sz="1800" b="1" kern="100" dirty="0">
                <a:effectLst/>
                <a:latin typeface="Simplified Arabic" panose="02020603050405020304" pitchFamily="18" charset="-78"/>
                <a:ea typeface="Calibri" panose="020F0502020204030204" pitchFamily="34" charset="0"/>
                <a:cs typeface="Times New Roman" panose="02020603050405020304" pitchFamily="18" charset="0"/>
              </a:rPr>
              <a:t>Meltwater AI </a:t>
            </a:r>
            <a:endParaRPr lang="en-EG"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Font typeface="Arial" panose="020B0604020202020204" pitchFamily="34" charset="0"/>
              <a:buChar char="•"/>
              <a:tabLst>
                <a:tab pos="457200" algn="l"/>
              </a:tabLst>
            </a:pPr>
            <a:r>
              <a:rPr lang="en-GB" sz="1800" b="1" kern="100" dirty="0">
                <a:effectLst/>
                <a:latin typeface="Simplified Arabic" panose="02020603050405020304" pitchFamily="18" charset="-78"/>
                <a:ea typeface="Calibri" panose="020F0502020204030204" pitchFamily="34" charset="0"/>
                <a:cs typeface="Times New Roman" panose="02020603050405020304" pitchFamily="18" charset="0"/>
              </a:rPr>
              <a:t>Sprinklr AI+ </a:t>
            </a:r>
            <a:endParaRPr lang="en-EG"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Font typeface="Arial" panose="020B0604020202020204" pitchFamily="34" charset="0"/>
              <a:buChar char="•"/>
              <a:tabLst>
                <a:tab pos="457200" algn="l"/>
              </a:tabLst>
            </a:pPr>
            <a:r>
              <a:rPr lang="en-GB" sz="1800" b="1" kern="100" dirty="0" err="1">
                <a:effectLst/>
                <a:latin typeface="Simplified Arabic" panose="02020603050405020304" pitchFamily="18" charset="-78"/>
                <a:ea typeface="Calibri" panose="020F0502020204030204" pitchFamily="34" charset="0"/>
                <a:cs typeface="Times New Roman" panose="02020603050405020304" pitchFamily="18" charset="0"/>
              </a:rPr>
              <a:t>Talkwalker</a:t>
            </a:r>
            <a:r>
              <a:rPr lang="en-GB" sz="1800" b="1" kern="100" dirty="0">
                <a:effectLst/>
                <a:latin typeface="Simplified Arabic" panose="02020603050405020304" pitchFamily="18" charset="-78"/>
                <a:ea typeface="Calibri" panose="020F0502020204030204" pitchFamily="34" charset="0"/>
                <a:cs typeface="Times New Roman" panose="02020603050405020304" pitchFamily="18" charset="0"/>
              </a:rPr>
              <a:t> AI </a:t>
            </a:r>
            <a:r>
              <a:rPr lang="ar-SA" sz="1800" b="1" kern="100" dirty="0">
                <a:effectLst/>
                <a:latin typeface="Calibri" panose="020F0502020204030204" pitchFamily="34" charset="0"/>
                <a:ea typeface="Calibri" panose="020F0502020204030204" pitchFamily="34" charset="0"/>
                <a:cs typeface="Simplified Arabic" panose="02020603050405020304" pitchFamily="18" charset="-78"/>
              </a:rPr>
              <a:t>مدعومة بالـ</a:t>
            </a:r>
            <a:r>
              <a:rPr lang="en-GB" sz="1800" b="1" kern="100" dirty="0">
                <a:effectLst/>
                <a:latin typeface="Simplified Arabic" panose="02020603050405020304" pitchFamily="18" charset="-78"/>
                <a:ea typeface="Calibri" panose="020F0502020204030204" pitchFamily="34" charset="0"/>
                <a:cs typeface="Times New Roman" panose="02020603050405020304" pitchFamily="18" charset="0"/>
              </a:rPr>
              <a:t>Visual AI </a:t>
            </a:r>
            <a:endParaRPr lang="en-EG"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spcAft>
                <a:spcPts val="800"/>
              </a:spcAft>
              <a:buFont typeface="Arial" panose="020B0604020202020204" pitchFamily="34" charset="0"/>
              <a:buChar char="•"/>
              <a:tabLst>
                <a:tab pos="457200" algn="l"/>
              </a:tabLst>
            </a:pPr>
            <a:r>
              <a:rPr lang="en-GB" sz="1800" b="1" kern="100" dirty="0" err="1">
                <a:effectLst/>
                <a:latin typeface="Simplified Arabic" panose="02020603050405020304" pitchFamily="18" charset="-78"/>
                <a:ea typeface="Calibri" panose="020F0502020204030204" pitchFamily="34" charset="0"/>
                <a:cs typeface="Times New Roman" panose="02020603050405020304" pitchFamily="18" charset="0"/>
              </a:rPr>
              <a:t>ChatGPT</a:t>
            </a:r>
            <a:r>
              <a:rPr lang="en-GB" sz="1800" b="1" kern="100" dirty="0">
                <a:effectLst/>
                <a:latin typeface="Simplified Arabic" panose="02020603050405020304" pitchFamily="18" charset="-78"/>
                <a:ea typeface="Calibri" panose="020F0502020204030204" pitchFamily="34" charset="0"/>
                <a:cs typeface="Times New Roman" panose="02020603050405020304" pitchFamily="18" charset="0"/>
              </a:rPr>
              <a:t> / Gemini  </a:t>
            </a:r>
            <a:r>
              <a:rPr lang="ar-SA" sz="1800" b="1" kern="100" dirty="0">
                <a:effectLst/>
                <a:latin typeface="Calibri" panose="020F0502020204030204" pitchFamily="34" charset="0"/>
                <a:ea typeface="Calibri" panose="020F0502020204030204" pitchFamily="34" charset="0"/>
                <a:cs typeface="Simplified Arabic" panose="02020603050405020304" pitchFamily="18" charset="-78"/>
              </a:rPr>
              <a:t>لتحليل النصوص</a:t>
            </a:r>
            <a:endParaRPr lang="en-EG"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828936"/>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6123931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49249"/>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التخصيص والتفاعل</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كيفية استخدام الذكاء الاصطناعي لتخصيص الرسائل وتفاعل أكثر فعالية: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تخصيص المحتوى: </a:t>
            </a:r>
            <a:r>
              <a:rPr lang="ar-EG" kern="100" dirty="0">
                <a:effectLst/>
                <a:latin typeface="Alexandria" pitchFamily="2" charset="-78"/>
                <a:ea typeface="Calibri" panose="020F0502020204030204" pitchFamily="34" charset="0"/>
                <a:cs typeface="Alexandria" pitchFamily="2" charset="-78"/>
              </a:rPr>
              <a:t>الذكاء الاصطناعي يمكنه تحليل بيانات الجمهور وتقديم محتوى مخصص بناءً على اهتماماتهم وتفضيلاتهم، مما يؤدي إلى تحسين فعالية الحملات الإعلانية.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التفاعل الفوري: </a:t>
            </a:r>
            <a:r>
              <a:rPr lang="ar-EG" kern="100" dirty="0">
                <a:effectLst/>
                <a:latin typeface="Alexandria" pitchFamily="2" charset="-78"/>
                <a:ea typeface="Calibri" panose="020F0502020204030204" pitchFamily="34" charset="0"/>
                <a:cs typeface="Alexandria" pitchFamily="2" charset="-78"/>
              </a:rPr>
              <a:t>الدردشات الذكية (</a:t>
            </a:r>
            <a:r>
              <a:rPr lang="en-GB" kern="100" dirty="0">
                <a:effectLst/>
                <a:latin typeface="Alexandria" pitchFamily="2" charset="-78"/>
                <a:ea typeface="Calibri" panose="020F0502020204030204" pitchFamily="34" charset="0"/>
                <a:cs typeface="Alexandria" pitchFamily="2" charset="-78"/>
              </a:rPr>
              <a:t>Chatbots) </a:t>
            </a:r>
            <a:r>
              <a:rPr lang="ar-EG" kern="100" dirty="0">
                <a:effectLst/>
                <a:latin typeface="Alexandria" pitchFamily="2" charset="-78"/>
                <a:ea typeface="Calibri" panose="020F0502020204030204" pitchFamily="34" charset="0"/>
                <a:cs typeface="Alexandria" pitchFamily="2" charset="-78"/>
              </a:rPr>
              <a:t>يمكنها التفاعل مع الجمهور بشكل فوري، وتقديم إجابات على الأسئلة الشائعة وتوجيه المستخدمين إلى الموارد المناسبة.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تحسين تجربة المستخدم: </a:t>
            </a:r>
            <a:r>
              <a:rPr lang="ar-EG" kern="100" dirty="0">
                <a:effectLst/>
                <a:latin typeface="Alexandria" pitchFamily="2" charset="-78"/>
                <a:ea typeface="Calibri" panose="020F0502020204030204" pitchFamily="34" charset="0"/>
                <a:cs typeface="Alexandria" pitchFamily="2" charset="-78"/>
              </a:rPr>
              <a:t>باستخدام الذكاء الاصطناعي، يمكن تحسين تجربة المستخدم من خلال تقديم توصيات مخصصة وتفاعل أكثر شخصيًا.</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421078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التخصيص والتفاعل</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التقنيات المستخدمة:</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Chatbots </a:t>
            </a:r>
            <a:r>
              <a:rPr lang="ar-EG" sz="2000" b="1"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مثل</a:t>
            </a:r>
            <a:r>
              <a:rPr lang="en-GB" sz="2000" kern="100" dirty="0">
                <a:effectLst/>
                <a:latin typeface="Alexandria" pitchFamily="2" charset="-78"/>
                <a:ea typeface="Calibri" panose="020F0502020204030204" pitchFamily="34" charset="0"/>
                <a:cs typeface="Alexandria" pitchFamily="2" charset="-78"/>
              </a:rPr>
              <a:t>Drift </a:t>
            </a:r>
            <a:r>
              <a:rPr lang="ar-EG" sz="2000" kern="100" dirty="0">
                <a:effectLst/>
                <a:latin typeface="Alexandria" pitchFamily="2" charset="-78"/>
                <a:ea typeface="Calibri" panose="020F0502020204030204" pitchFamily="34" charset="0"/>
                <a:cs typeface="Alexandria" pitchFamily="2" charset="-78"/>
              </a:rPr>
              <a:t> و</a:t>
            </a:r>
            <a:r>
              <a:rPr lang="en-GB" sz="2000" kern="100" dirty="0">
                <a:effectLst/>
                <a:latin typeface="Alexandria" pitchFamily="2" charset="-78"/>
                <a:ea typeface="Calibri" panose="020F0502020204030204" pitchFamily="34" charset="0"/>
                <a:cs typeface="Alexandria" pitchFamily="2" charset="-78"/>
              </a:rPr>
              <a:t>Intercom، </a:t>
            </a:r>
            <a:r>
              <a:rPr lang="ar-EG" sz="2000" kern="100" dirty="0">
                <a:effectLst/>
                <a:latin typeface="Alexandria" pitchFamily="2" charset="-78"/>
                <a:ea typeface="Calibri" panose="020F0502020204030204" pitchFamily="34" charset="0"/>
                <a:cs typeface="Alexandria" pitchFamily="2" charset="-78"/>
              </a:rPr>
              <a:t>التي توفر تفاعلات آلية مع المستخدمين، وتحسين التواصل بشكل مستمر.</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Recommendation Engines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Algolia</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Alexandria" pitchFamily="2" charset="-78"/>
              </a:rPr>
              <a:t>Dynamic Yield، </a:t>
            </a:r>
            <a:r>
              <a:rPr lang="ar-EG" kern="100" dirty="0">
                <a:effectLst/>
                <a:latin typeface="Alexandria" pitchFamily="2" charset="-78"/>
                <a:ea typeface="Calibri" panose="020F0502020204030204" pitchFamily="34" charset="0"/>
                <a:cs typeface="Alexandria" pitchFamily="2" charset="-78"/>
              </a:rPr>
              <a:t>التي تقدم توصيات محتوى مخصصة بناءً على سلوك المستخدم.</a:t>
            </a:r>
          </a:p>
          <a:p>
            <a:pPr marL="342900" indent="-342900" algn="just" rtl="1">
              <a:lnSpc>
                <a:spcPct val="150000"/>
              </a:lnSpc>
              <a:spcBef>
                <a:spcPts val="600"/>
              </a:spcBef>
              <a:spcAft>
                <a:spcPts val="1200"/>
              </a:spcAft>
              <a:buFont typeface="Arial" panose="020B0604020202020204" pitchFamily="34" charset="0"/>
              <a:buChar char="•"/>
            </a:pPr>
            <a:r>
              <a:rPr lang="en-GB" sz="2000" b="1" kern="100" dirty="0">
                <a:effectLst/>
                <a:latin typeface="Alexandria" pitchFamily="2" charset="-78"/>
                <a:ea typeface="Calibri" panose="020F0502020204030204" pitchFamily="34" charset="0"/>
                <a:cs typeface="Alexandria" pitchFamily="2" charset="-78"/>
              </a:rPr>
              <a:t>Personalization Engines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a:effectLst/>
                <a:latin typeface="Alexandria" pitchFamily="2" charset="-78"/>
                <a:ea typeface="Calibri" panose="020F0502020204030204" pitchFamily="34" charset="0"/>
                <a:cs typeface="Alexandria" pitchFamily="2" charset="-78"/>
              </a:rPr>
              <a:t>Adobe Experience Cloud </a:t>
            </a:r>
            <a:r>
              <a:rPr lang="ar-EG" kern="100" dirty="0">
                <a:effectLst/>
                <a:latin typeface="Alexandria" pitchFamily="2" charset="-78"/>
                <a:ea typeface="Calibri" panose="020F0502020204030204" pitchFamily="34" charset="0"/>
                <a:cs typeface="Alexandria" pitchFamily="2" charset="-78"/>
              </a:rPr>
              <a:t>و </a:t>
            </a:r>
            <a:r>
              <a:rPr lang="en-GB" kern="100" dirty="0">
                <a:effectLst/>
                <a:latin typeface="Alexandria" pitchFamily="2" charset="-78"/>
                <a:ea typeface="Calibri" panose="020F0502020204030204" pitchFamily="34" charset="0"/>
                <a:cs typeface="Alexandria" pitchFamily="2" charset="-78"/>
              </a:rPr>
              <a:t>Salesforce Einstein، </a:t>
            </a:r>
            <a:r>
              <a:rPr lang="ar-EG" kern="100" dirty="0">
                <a:effectLst/>
                <a:latin typeface="Alexandria" pitchFamily="2" charset="-78"/>
                <a:ea typeface="Calibri" panose="020F0502020204030204" pitchFamily="34" charset="0"/>
                <a:cs typeface="Alexandria" pitchFamily="2" charset="-78"/>
              </a:rPr>
              <a:t>التي تساعد في تخصيص التجارب التسويقية بناءً على البيانات وتحليل السلوك.</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206368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3. رصد السمعة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استخدام الذكاء الاصطناعي لمراقبة السمعة عبر الإنترنت:</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رصد تتبع</a:t>
            </a:r>
            <a:r>
              <a:rPr lang="en-GB" sz="2000" b="1" kern="100" dirty="0">
                <a:effectLst/>
                <a:latin typeface="Alexandria" pitchFamily="2" charset="-78"/>
                <a:ea typeface="Calibri" panose="020F0502020204030204" pitchFamily="34" charset="0"/>
                <a:cs typeface="Alexandria" pitchFamily="2" charset="-78"/>
              </a:rPr>
              <a:t>mentions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يمكن للذكاء الاصطناعي تتبع</a:t>
            </a:r>
            <a:r>
              <a:rPr lang="en-GB" kern="100" dirty="0">
                <a:effectLst/>
                <a:latin typeface="Alexandria" pitchFamily="2" charset="-78"/>
                <a:ea typeface="Calibri" panose="020F0502020204030204" pitchFamily="34" charset="0"/>
                <a:cs typeface="Alexandria" pitchFamily="2" charset="-78"/>
              </a:rPr>
              <a:t>mentions </a:t>
            </a:r>
            <a:r>
              <a:rPr lang="ar-EG" kern="100" dirty="0">
                <a:effectLst/>
                <a:latin typeface="Alexandria" pitchFamily="2" charset="-78"/>
                <a:ea typeface="Calibri" panose="020F0502020204030204" pitchFamily="34" charset="0"/>
                <a:cs typeface="Alexandria" pitchFamily="2" charset="-78"/>
              </a:rPr>
              <a:t> العلامة التجارية عبر الإنترنت وتحليل السياق لفهم مدى تأثيرها.</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تحليل ردود الفعل: </a:t>
            </a:r>
            <a:r>
              <a:rPr lang="ar-EG" kern="100" dirty="0">
                <a:effectLst/>
                <a:latin typeface="Alexandria" pitchFamily="2" charset="-78"/>
                <a:ea typeface="Calibri" panose="020F0502020204030204" pitchFamily="34" charset="0"/>
                <a:cs typeface="Alexandria" pitchFamily="2" charset="-78"/>
              </a:rPr>
              <a:t>باستخدام أدوات التحليل، يمكن تحديد مدى تأثير التعليقات والآراء السلبية أو الإيجابية على السمعة.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إدارة الأزمات: </a:t>
            </a:r>
            <a:r>
              <a:rPr lang="ar-EG" kern="100" dirty="0">
                <a:effectLst/>
                <a:latin typeface="Alexandria" pitchFamily="2" charset="-78"/>
                <a:ea typeface="Calibri" panose="020F0502020204030204" pitchFamily="34" charset="0"/>
                <a:cs typeface="Alexandria" pitchFamily="2" charset="-78"/>
              </a:rPr>
              <a:t>الذكاء الاصطناعي يساعد في التعرف على الأزمات المحتملة بسرعة واتخاذ إجراءات سريعة للتعامل معها.</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719139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20350" y="1033636"/>
            <a:ext cx="11984279"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422"/>
            <a:ext cx="10570270" cy="4754443"/>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3. رصد السمعة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الأدوات والتقنيات المستخدمة:</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Online Reputation Management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 </a:t>
            </a:r>
            <a:r>
              <a:rPr lang="en-GB" kern="100" dirty="0" err="1">
                <a:effectLst/>
                <a:latin typeface="Alexandria" pitchFamily="2" charset="-78"/>
                <a:ea typeface="Calibri" panose="020F0502020204030204" pitchFamily="34" charset="0"/>
                <a:cs typeface="Alexandria" pitchFamily="2" charset="-78"/>
              </a:rPr>
              <a:t>Brandwatch</a:t>
            </a:r>
            <a:r>
              <a:rPr lang="ar-EG" kern="100" dirty="0">
                <a:effectLst/>
                <a:latin typeface="Alexandria" pitchFamily="2" charset="-78"/>
                <a:ea typeface="Calibri" panose="020F0502020204030204" pitchFamily="34" charset="0"/>
                <a:cs typeface="Alexandria" pitchFamily="2" charset="-78"/>
              </a:rPr>
              <a:t> و </a:t>
            </a:r>
            <a:r>
              <a:rPr lang="en-GB" kern="100" dirty="0">
                <a:effectLst/>
                <a:latin typeface="Alexandria" pitchFamily="2" charset="-78"/>
                <a:ea typeface="Calibri" panose="020F0502020204030204" pitchFamily="34" charset="0"/>
                <a:cs typeface="Alexandria" pitchFamily="2" charset="-78"/>
              </a:rPr>
              <a:t>Mention، </a:t>
            </a:r>
            <a:r>
              <a:rPr lang="ar-EG" kern="100" dirty="0">
                <a:effectLst/>
                <a:latin typeface="Alexandria" pitchFamily="2" charset="-78"/>
                <a:ea typeface="Calibri" panose="020F0502020204030204" pitchFamily="34" charset="0"/>
                <a:cs typeface="Alexandria" pitchFamily="2" charset="-78"/>
              </a:rPr>
              <a:t>التي تساعد في تتبع وتحليل المحادثات حول العلامة التجارية.</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Sentiment Tracking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NetBase</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و</a:t>
            </a:r>
            <a:r>
              <a:rPr lang="en-GB" kern="100" dirty="0" err="1">
                <a:effectLst/>
                <a:latin typeface="Alexandria" pitchFamily="2" charset="-78"/>
                <a:ea typeface="Calibri" panose="020F0502020204030204" pitchFamily="34" charset="0"/>
                <a:cs typeface="Alexandria" pitchFamily="2" charset="-78"/>
              </a:rPr>
              <a:t>Talkwalker</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التي تقدم رؤى حول كيف يرى الجمهور العلامة التجارية بناءً على تحليلات المشاعر.</a:t>
            </a:r>
          </a:p>
          <a:p>
            <a:pPr algn="just" rtl="1">
              <a:lnSpc>
                <a:spcPct val="150000"/>
              </a:lnSpc>
              <a:spcBef>
                <a:spcPts val="600"/>
              </a:spcBef>
              <a:spcAft>
                <a:spcPts val="1200"/>
              </a:spcAft>
            </a:pPr>
            <a:r>
              <a:rPr lang="en-GB" sz="2000" b="1" kern="100" dirty="0">
                <a:effectLst/>
                <a:latin typeface="Alexandria" pitchFamily="2" charset="-78"/>
                <a:ea typeface="Calibri" panose="020F0502020204030204" pitchFamily="34" charset="0"/>
                <a:cs typeface="Alexandria" pitchFamily="2" charset="-78"/>
              </a:rPr>
              <a:t>Crisis Management Tools </a:t>
            </a:r>
            <a:r>
              <a:rPr lang="ar-EG" sz="2000"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مثل</a:t>
            </a:r>
            <a:r>
              <a:rPr lang="en-GB" kern="100" dirty="0" err="1">
                <a:effectLst/>
                <a:latin typeface="Alexandria" pitchFamily="2" charset="-78"/>
                <a:ea typeface="Calibri" panose="020F0502020204030204" pitchFamily="34" charset="0"/>
                <a:cs typeface="Alexandria" pitchFamily="2" charset="-78"/>
              </a:rPr>
              <a:t>Zignal</a:t>
            </a:r>
            <a:r>
              <a:rPr lang="en-GB" kern="100" dirty="0">
                <a:effectLst/>
                <a:latin typeface="Alexandria" pitchFamily="2" charset="-78"/>
                <a:ea typeface="Calibri" panose="020F0502020204030204" pitchFamily="34" charset="0"/>
                <a:cs typeface="Alexandria" pitchFamily="2" charset="-78"/>
              </a:rPr>
              <a:t> Labs </a:t>
            </a:r>
            <a:r>
              <a:rPr lang="ar-EG" kern="100" dirty="0">
                <a:effectLst/>
                <a:latin typeface="Alexandria" pitchFamily="2" charset="-78"/>
                <a:ea typeface="Calibri" panose="020F0502020204030204" pitchFamily="34" charset="0"/>
                <a:cs typeface="Alexandria" pitchFamily="2" charset="-78"/>
              </a:rPr>
              <a:t> و</a:t>
            </a:r>
            <a:r>
              <a:rPr lang="en-GB" kern="100" dirty="0">
                <a:effectLst/>
                <a:latin typeface="Alexandria" pitchFamily="2" charset="-78"/>
                <a:ea typeface="Calibri" panose="020F0502020204030204" pitchFamily="34" charset="0"/>
                <a:cs typeface="Alexandria" pitchFamily="2" charset="-78"/>
              </a:rPr>
              <a:t>Sprinklr، </a:t>
            </a:r>
            <a:r>
              <a:rPr lang="ar-EG" kern="100" dirty="0">
                <a:effectLst/>
                <a:latin typeface="Alexandria" pitchFamily="2" charset="-78"/>
                <a:ea typeface="Calibri" panose="020F0502020204030204" pitchFamily="34" charset="0"/>
                <a:cs typeface="Alexandria" pitchFamily="2" charset="-78"/>
              </a:rPr>
              <a:t>التي توفر تحليلات حول الأزمات وتساعد في تطوير استراتيجيات لإدارتها.</a:t>
            </a:r>
            <a:endParaRPr lang="en-GB" sz="1800"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2284166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551816"/>
            <a:ext cx="9582912" cy="461594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تحليل البيانات الضخمة: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استخدام تقنيات الذكاء الاصطناعي لتحليل كميات هائلة من البيانات من مصادر مختلفة مثل وسائل التواصل الاجتماعي، الأخبار، وتقارير السوق لاكتشاف الأنماط التي قد تشير إلى أزمة محتملة.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التعلم الآلي يمكن أن يتعرف على الاتجاهات والأنماط السابقة التي كانت مرتبطة بأزمات، مما يسمح للمؤسسات بالتحضير لها بشكل أفضل.</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007980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551816"/>
            <a:ext cx="9582912" cy="404655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التنبؤ بالأزمات:</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الذكاء الاصطناعي يمكن أن يساعد في التنبؤ بالأزمات قبل حدوثها من خلال نماذج التنبؤ التي تعتمد على البيانات الحالية والتاريخية.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يمكن للتطبيقات مثل الشبكات العصبية التنبؤية التعرف على إشارات مبكرة للهجمات الإلكترونية أو التغيرات في سلوك السوق.</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920252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929643"/>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668764"/>
            <a:ext cx="9582912" cy="404655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روبوتات الدردشة </a:t>
            </a:r>
            <a:r>
              <a:rPr lang="en-GB" sz="2000" b="1" kern="100" dirty="0">
                <a:effectLst/>
                <a:latin typeface="Alexandria" pitchFamily="2" charset="-78"/>
                <a:ea typeface="Calibri" panose="020F0502020204030204" pitchFamily="34" charset="0"/>
                <a:cs typeface="Alexandria" pitchFamily="2" charset="-78"/>
              </a:rPr>
              <a:t>Chatbots</a:t>
            </a:r>
            <a:r>
              <a:rPr lang="ar-EG" sz="2000" b="1" kern="100" dirty="0">
                <a:effectLst/>
                <a:latin typeface="Alexandria" pitchFamily="2" charset="-78"/>
                <a:ea typeface="Calibri" panose="020F0502020204030204" pitchFamily="34" charset="0"/>
                <a:cs typeface="Alexandria" pitchFamily="2" charset="-78"/>
              </a:rPr>
              <a:t>:</a:t>
            </a: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استخدام روبوتات الدردشة المدعومة بالذكاء الاصطناعي للإجابة على استفسارات الجمهور أثناء الأزمات، مما يخفف الضغط عن فرق العلاقات العامة ويضمن استجابة فورية.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هذه الأدوات يمكنها معالجة آلاف الطلبات في وقت واحد، مما يجعلها فعالة خلال فترات الذروة.</a:t>
            </a:r>
            <a:endParaRPr lang="en-GB"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063160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9" y="1221453"/>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41256" y="2090052"/>
            <a:ext cx="9109488" cy="34002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spcAft>
                <a:spcPts val="1200"/>
              </a:spcAft>
            </a:pPr>
            <a:r>
              <a:rPr lang="ar-EG" sz="2400"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إدارة الأزمات التلقائية: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أنظمة الاستجابة التلقائية التي يمكن أن تفعّل البروتوكولات الخاصة بإدارة الأزمات عند اكتشاف حدث معين، مثل إغلاق الأنظمة المعرضة للخطر أو إرسال تنبيهات إلى الفرق المعنية.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435595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412112"/>
            <a:ext cx="8998968" cy="446205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مثال واقعي على التنبؤ بالهجمات الإلكترونية: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في البنوك للكشف المبكر عن الهجمات الإلكترونية.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يتم تطبيق أنظمة الذكاء الاصطناعي لتحليل البيانات المتعلقة بمحاولات الدخول غير المصرح بها والتغيرات غير العادية في حركة الشبكة للتنبؤ بالهجمات الإلكترونية قبل وقوعها.</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تمكين المؤسسات من اتخاذ خطوات استباقية لحماية أنظمتها وتقليل الأضرار المحتملة.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289150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40810"/>
            <a:ext cx="8998968" cy="4000390"/>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مثال واقعي على إدارة الأزمات الصحية: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أثناء جائحة </a:t>
            </a:r>
            <a:r>
              <a:rPr lang="en-GB" sz="2000" b="1" kern="100" dirty="0">
                <a:effectLst/>
                <a:latin typeface="Alexandria" pitchFamily="2" charset="-78"/>
                <a:ea typeface="Calibri" panose="020F0502020204030204" pitchFamily="34" charset="0"/>
                <a:cs typeface="Alexandria" pitchFamily="2" charset="-78"/>
              </a:rPr>
              <a:t>COVID-19.</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مثل </a:t>
            </a:r>
            <a:r>
              <a:rPr lang="en-GB" kern="100" dirty="0">
                <a:effectLst/>
                <a:latin typeface="Alexandria" pitchFamily="2" charset="-78"/>
                <a:ea typeface="Calibri" panose="020F0502020204030204" pitchFamily="34" charset="0"/>
                <a:cs typeface="Alexandria" pitchFamily="2" charset="-78"/>
              </a:rPr>
              <a:t>IBM Watson </a:t>
            </a:r>
            <a:r>
              <a:rPr lang="ar-SA" kern="100" dirty="0">
                <a:effectLst/>
                <a:latin typeface="Alexandria" pitchFamily="2" charset="-78"/>
                <a:ea typeface="Calibri" panose="020F0502020204030204" pitchFamily="34" charset="0"/>
                <a:cs typeface="Alexandria" pitchFamily="2" charset="-78"/>
              </a:rPr>
              <a:t>تم استخدامها لتحليل البيانات الصحية وتقديم تنبؤات حول انتشار الفيروس، بالإضافة إلى تقديم توصيات للحكومات والمؤسسات الصحية.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تحسين الاستجابة للجائحة، توزيع الموارد بكفاءة، وتقليل انتشار الفيروس من خلال تحليل بيانات الاتصال والحركة.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408437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88285"/>
            <a:ext cx="8998968" cy="404662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مثال واقعي على إدارة الأزمات اللوجستية: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تطبيق الذكاء الاصطناعي في سلاسل التوريد خلال الكوارث الطبيعية.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قامت بعض الشركات بتطوير أنظمة تعتمد على الذكاء الاصطناعي لتحليل البيانات الواردة من مئات الموردين والمراكز اللوجستية لتحديد المواقع المحتملة للاختناق وتقديم بدائل في الوقت الحقيقي.</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 </a:t>
            </a:r>
            <a:r>
              <a:rPr lang="ar-SA" kern="100" dirty="0">
                <a:effectLst/>
                <a:latin typeface="Alexandria" pitchFamily="2" charset="-78"/>
                <a:ea typeface="Calibri" panose="020F0502020204030204" pitchFamily="34" charset="0"/>
                <a:cs typeface="Alexandria" pitchFamily="2" charset="-78"/>
              </a:rPr>
              <a:t>تحسين مرونة سلاسل التوريد وتقليل تأثير الأزمات على العمليات التجارية.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86659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0247"/>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799303"/>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الفوائد:</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السرعة والدقة</a:t>
            </a:r>
            <a:r>
              <a:rPr lang="ar-SA" kern="100" dirty="0">
                <a:effectLst/>
                <a:latin typeface="Alexandria" pitchFamily="2" charset="-78"/>
                <a:ea typeface="Calibri" panose="020F0502020204030204" pitchFamily="34" charset="0"/>
                <a:cs typeface="Alexandria" pitchFamily="2" charset="-78"/>
              </a:rPr>
              <a:t>: الذكاء الاصطناعي يمكن أن يعالج كميات هائلة من البيانات بسرعة ويقدم رؤى دقيقة، مما يساعد المؤسسات على اتخاذ قرارات أسرع وأكثر دقة.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التعامل مع الأزمات بشكل استباقي: </a:t>
            </a:r>
            <a:r>
              <a:rPr lang="ar-SA" kern="100" dirty="0">
                <a:effectLst/>
                <a:latin typeface="Alexandria" pitchFamily="2" charset="-78"/>
                <a:ea typeface="Calibri" panose="020F0502020204030204" pitchFamily="34" charset="0"/>
                <a:cs typeface="Alexandria" pitchFamily="2" charset="-78"/>
              </a:rPr>
              <a:t>من خلال التنبؤ بالأزمات وتحليل الأنماط، يمكن للذكاء الاصطناعي أن يساعد المؤسسات في اتخاذ إجراءات وقائية قبل تفاقم الأزمة.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597960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التطبيقات الرئيسية للذكاء الاصطناعي في العلاقات العامة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395422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4. إدارة الأزمات:</a:t>
            </a:r>
          </a:p>
          <a:p>
            <a:pPr lvl="0" algn="just" rtl="1">
              <a:lnSpc>
                <a:spcPct val="150000"/>
              </a:lnSpc>
              <a:spcBef>
                <a:spcPts val="600"/>
              </a:spcBef>
            </a:pPr>
            <a:r>
              <a:rPr lang="ar-EG" sz="2400" kern="100" dirty="0">
                <a:solidFill>
                  <a:srgbClr val="00B0F0"/>
                </a:solidFill>
                <a:latin typeface="Alexandria" pitchFamily="2" charset="-78"/>
                <a:ea typeface="Calibri" panose="020F0502020204030204" pitchFamily="34" charset="0"/>
                <a:cs typeface="Alexandria" pitchFamily="2" charset="-78"/>
              </a:rPr>
              <a:t>التحديات: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ا</a:t>
            </a:r>
            <a:r>
              <a:rPr lang="ar-SA" b="1" kern="100" dirty="0">
                <a:effectLst/>
                <a:latin typeface="Alexandria" pitchFamily="2" charset="-78"/>
                <a:ea typeface="Calibri" panose="020F0502020204030204" pitchFamily="34" charset="0"/>
                <a:cs typeface="Alexandria" pitchFamily="2" charset="-78"/>
              </a:rPr>
              <a:t>لاعتماد على البيانات: </a:t>
            </a:r>
            <a:r>
              <a:rPr lang="ar-SA" kern="100" dirty="0">
                <a:effectLst/>
                <a:latin typeface="Alexandria" pitchFamily="2" charset="-78"/>
                <a:ea typeface="Calibri" panose="020F0502020204030204" pitchFamily="34" charset="0"/>
                <a:cs typeface="Alexandria" pitchFamily="2" charset="-78"/>
              </a:rPr>
              <a:t>دقة التنبؤات والتحليلات تعتمد على جودة وكميات البيانات المتاحة.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التكلفة والبنية التحتية: </a:t>
            </a:r>
            <a:r>
              <a:rPr lang="ar-SA" kern="100" dirty="0">
                <a:effectLst/>
                <a:latin typeface="Alexandria" pitchFamily="2" charset="-78"/>
                <a:ea typeface="Calibri" panose="020F0502020204030204" pitchFamily="34" charset="0"/>
                <a:cs typeface="Alexandria" pitchFamily="2" charset="-78"/>
              </a:rPr>
              <a:t>تطبيق أنظمة الذكاء الاصطناعي قد يتطلب استثمارات كبيرة في التكنولوجيا والبنية التحتية.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الأخلاقيات والخصوصية: </a:t>
            </a:r>
            <a:r>
              <a:rPr lang="ar-SA" kern="100" dirty="0">
                <a:effectLst/>
                <a:latin typeface="Alexandria" pitchFamily="2" charset="-78"/>
                <a:ea typeface="Calibri" panose="020F0502020204030204" pitchFamily="34" charset="0"/>
                <a:cs typeface="Alexandria" pitchFamily="2" charset="-78"/>
              </a:rPr>
              <a:t>استخدام الذكاء الاصطناعي في تحليل البيانات الحساسة قد يثير قضايا أخلاقية تتعلق بالخصوصية واستخدام المعلومات الشخصية.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241012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التحديات والمخاوف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694844"/>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10673" y="1283742"/>
            <a:ext cx="10672960" cy="4862870"/>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نقص البيانات </a:t>
            </a:r>
            <a:r>
              <a:rPr lang="en-US" sz="2400" b="1" kern="100" dirty="0">
                <a:effectLst/>
                <a:latin typeface="Alexandria" pitchFamily="2" charset="-78"/>
                <a:ea typeface="Calibri" panose="020F0502020204030204" pitchFamily="34" charset="0"/>
                <a:cs typeface="Alexandria" pitchFamily="2" charset="-78"/>
              </a:rPr>
              <a:t>(Data Scarcity)</a:t>
            </a: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أنظمة الذكاء الاصطناعي تعتمد على البيانات السابقة </a:t>
            </a:r>
            <a:r>
              <a:rPr lang="ar-SA" sz="2400" kern="100" dirty="0">
                <a:latin typeface="Alexandria" pitchFamily="2" charset="-78"/>
                <a:ea typeface="Calibri" panose="020F0502020204030204" pitchFamily="34" charset="0"/>
                <a:cs typeface="Alexandria" pitchFamily="2" charset="-78"/>
              </a:rPr>
              <a:t>وت</a:t>
            </a:r>
            <a:r>
              <a:rPr lang="ar-SA" sz="2400" kern="100" dirty="0">
                <a:effectLst/>
                <a:latin typeface="Alexandria" pitchFamily="2" charset="-78"/>
                <a:ea typeface="Calibri" panose="020F0502020204030204" pitchFamily="34" charset="0"/>
                <a:cs typeface="Alexandria" pitchFamily="2" charset="-78"/>
              </a:rPr>
              <a:t>حتاج إلى كميات ضخمة من البيانات الدقيقة والمتنوعة؛ لتعلم الأنماط والتنبؤ بالأزمات.</a:t>
            </a:r>
            <a:r>
              <a:rPr lang="ar-EG" sz="2400" dirty="0"/>
              <a:t> في الأزمات الجديدة أو غير المتكررة، قد لا تتوفر بيانات كافية لتدريب الأنظمة، مما يجعل نتائجها غير دقيقة أو مضللة؛</a:t>
            </a:r>
            <a:r>
              <a:rPr lang="ar-SA" sz="2400" kern="100" dirty="0">
                <a:effectLst/>
                <a:latin typeface="Alexandria" pitchFamily="2" charset="-78"/>
                <a:ea typeface="Calibri" panose="020F0502020204030204" pitchFamily="34" charset="0"/>
                <a:cs typeface="Alexandria" pitchFamily="2" charset="-78"/>
              </a:rPr>
              <a:t> ومن ثَمّ تكون بعض الأزمات غير متوقعة تمامًا.</a:t>
            </a:r>
            <a:endParaRPr lang="ar-EG" sz="2400"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إذا كانت البيانات المستخدمة في تدريب النظام محدودة أو غير شاملة، فإن دقة التنبؤات والتحليلات قد تتأثر بشكل كبير.</a:t>
            </a:r>
          </a:p>
          <a:p>
            <a:pPr algn="just" rtl="1">
              <a:spcBef>
                <a:spcPts val="600"/>
              </a:spcBef>
            </a:pPr>
            <a:r>
              <a:rPr lang="ar-EG" sz="2400" b="1" dirty="0"/>
              <a:t>مثال واقعي (2024):</a:t>
            </a:r>
          </a:p>
          <a:p>
            <a:pPr algn="just" rtl="1">
              <a:spcBef>
                <a:spcPts val="600"/>
              </a:spcBef>
            </a:pPr>
            <a:r>
              <a:rPr lang="ar-EG" sz="2400" dirty="0"/>
              <a:t>عند اندلاع أزمة انقطاع الإنترنت في السودان، فشلت بعض أنظمة التحليل المعتمدة على الذكاء الاصطناعي في توقع الاستجابة المجتمعية بسبب غياب البيانات الرقمية المحدثة الناتجة عن طول فترة الحظر.</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71250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2" y="728318"/>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10672" y="1488627"/>
            <a:ext cx="10672961" cy="4785926"/>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التحيز في الخوارزميات </a:t>
            </a:r>
            <a:r>
              <a:rPr lang="en-US" sz="2400" b="1" dirty="0"/>
              <a:t>(Algorithmic Bias)</a:t>
            </a:r>
            <a:r>
              <a:rPr lang="ar-SA" sz="2400" b="1" kern="100" dirty="0">
                <a:effectLst/>
                <a:latin typeface="Alexandria" pitchFamily="2" charset="-78"/>
                <a:ea typeface="Calibri" panose="020F0502020204030204" pitchFamily="34" charset="0"/>
                <a:cs typeface="Alexandria" pitchFamily="2" charset="-78"/>
              </a:rPr>
              <a:t>:</a:t>
            </a:r>
            <a:endParaRPr lang="ar-EG" sz="2400" b="1" kern="100" dirty="0">
              <a:effectLst/>
              <a:latin typeface="Alexandria" pitchFamily="2" charset="-78"/>
              <a:ea typeface="Calibri" panose="020F0502020204030204" pitchFamily="34" charset="0"/>
              <a:cs typeface="Alexandria" pitchFamily="2" charset="-78"/>
            </a:endParaRPr>
          </a:p>
          <a:p>
            <a:pPr algn="just" rtl="1">
              <a:spcBef>
                <a:spcPts val="600"/>
              </a:spcBef>
            </a:pPr>
            <a:r>
              <a:rPr lang="ar-SA" sz="2400" kern="100" dirty="0">
                <a:effectLst/>
                <a:latin typeface="Alexandria" pitchFamily="2" charset="-78"/>
                <a:ea typeface="Calibri" panose="020F0502020204030204" pitchFamily="34" charset="0"/>
                <a:cs typeface="Alexandria" pitchFamily="2" charset="-78"/>
              </a:rPr>
              <a:t>يمكن أن تتأثر نتائج الذكاء الاصطناعي بتحيزات موجودة في البيانات المستخدمة، إذا كانت البيانات المستخدمة في تدريب الذكاء الاصطناعي منحازة ثقافيًا أو جغرافيًا أو ديموغرافيًا، ستعكس الخوارزمية هذا الانحياز في </a:t>
            </a:r>
            <a:r>
              <a:rPr lang="ar-SA" sz="2400" kern="100" dirty="0">
                <a:latin typeface="Alexandria" pitchFamily="2" charset="-78"/>
                <a:ea typeface="Calibri" panose="020F0502020204030204" pitchFamily="34" charset="0"/>
                <a:cs typeface="Alexandria" pitchFamily="2" charset="-78"/>
              </a:rPr>
              <a:t>التنبؤات والاستنتاجات فتصبح غير دقيقة أو غير موضوعية؛ </a:t>
            </a:r>
            <a:r>
              <a:rPr lang="ar-SA" sz="2400" kern="100" dirty="0">
                <a:effectLst/>
                <a:latin typeface="Alexandria" pitchFamily="2" charset="-78"/>
                <a:ea typeface="Calibri" panose="020F0502020204030204" pitchFamily="34" charset="0"/>
                <a:cs typeface="Alexandria" pitchFamily="2" charset="-78"/>
              </a:rPr>
              <a:t>مما يؤدي إلى قرارات غير عادلة أو خاطئة خاصة في أثناء الأزمات.</a:t>
            </a:r>
          </a:p>
          <a:p>
            <a:pPr algn="just" rtl="1">
              <a:spcBef>
                <a:spcPts val="600"/>
              </a:spcBef>
            </a:pPr>
            <a:r>
              <a:rPr lang="ar-EG" sz="2400" b="1" dirty="0"/>
              <a:t>مثال واقعي (2025):</a:t>
            </a:r>
          </a:p>
          <a:p>
            <a:pPr algn="just" rtl="1">
              <a:spcBef>
                <a:spcPts val="600"/>
              </a:spcBef>
            </a:pPr>
            <a:r>
              <a:rPr lang="ar-EG" sz="2400" dirty="0"/>
              <a:t>برنامج ذكاء اصطناعي استخدمته إحدى الوزارات العربية لرصد الرأي العام اعتبر انتقادات معينة "سلوكاً عدائياً" بسبب تدريبه على بيانات أجنبية لا تراعي السياق المحلي، مما أدى إلى سوء تفسير المشاعر الرقمية تجاه قرار حكومي.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5375532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9322"/>
            <a:ext cx="11477467" cy="584775"/>
          </a:xfrm>
          <a:prstGeom prst="rect">
            <a:avLst/>
          </a:prstGeom>
          <a:noFill/>
        </p:spPr>
        <p:txBody>
          <a:bodyPr wrap="square" rtlCol="0">
            <a:spAutoFit/>
          </a:bodyPr>
          <a:lstStyle/>
          <a:p>
            <a:pPr algn="ctr" rtl="1"/>
            <a:r>
              <a:rPr lang="ar-EG" sz="32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8" y="2001144"/>
            <a:ext cx="10213288" cy="4047262"/>
          </a:xfrm>
          <a:prstGeom prst="rect">
            <a:avLst/>
          </a:prstGeom>
          <a:noFill/>
        </p:spPr>
        <p:txBody>
          <a:bodyPr wrap="square" rtlCol="0">
            <a:spAutoFit/>
          </a:bodyPr>
          <a:lstStyle/>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spcBef>
                <a:spcPts val="600"/>
              </a:spcBef>
            </a:pPr>
            <a:r>
              <a:rPr lang="ar-EG" sz="32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spcBef>
                <a:spcPts val="600"/>
              </a:spcBef>
              <a:buFont typeface="Arial" panose="020B0604020202020204" pitchFamily="34" charset="0"/>
              <a:buChar char="•"/>
            </a:pPr>
            <a:r>
              <a:rPr lang="ar-SA" sz="2400" b="1" kern="100" dirty="0">
                <a:effectLst/>
                <a:latin typeface="Alexandria" pitchFamily="2" charset="-78"/>
                <a:ea typeface="Calibri" panose="020F0502020204030204" pitchFamily="34" charset="0"/>
                <a:cs typeface="Alexandria" pitchFamily="2" charset="-78"/>
              </a:rPr>
              <a:t>صعوبة تفسير قرارات الذكاء الاصطناعي </a:t>
            </a:r>
            <a:r>
              <a:rPr lang="en-US" sz="2400" b="1" kern="100" dirty="0">
                <a:effectLst/>
                <a:latin typeface="Alexandria" pitchFamily="2" charset="-78"/>
                <a:ea typeface="Calibri" panose="020F0502020204030204" pitchFamily="34" charset="0"/>
                <a:cs typeface="Alexandria" pitchFamily="2" charset="-78"/>
              </a:rPr>
              <a:t>(</a:t>
            </a:r>
            <a:r>
              <a:rPr lang="en-US" sz="2400" b="1" kern="100" dirty="0" err="1">
                <a:effectLst/>
                <a:latin typeface="Alexandria" pitchFamily="2" charset="-78"/>
                <a:ea typeface="Calibri" panose="020F0502020204030204" pitchFamily="34" charset="0"/>
                <a:cs typeface="Alexandria" pitchFamily="2" charset="-78"/>
              </a:rPr>
              <a:t>Explainability</a:t>
            </a:r>
            <a:r>
              <a:rPr lang="en-US" sz="2400" b="1" kern="100" dirty="0">
                <a:effectLst/>
                <a:latin typeface="Alexandria" pitchFamily="2" charset="-78"/>
                <a:ea typeface="Calibri" panose="020F0502020204030204" pitchFamily="34" charset="0"/>
                <a:cs typeface="Alexandria" pitchFamily="2" charset="-78"/>
              </a:rPr>
              <a:t> Challenge)</a:t>
            </a:r>
            <a:endParaRPr lang="ar-SA" sz="2400" b="1" kern="100" dirty="0">
              <a:effectLst/>
              <a:latin typeface="Alexandria" pitchFamily="2" charset="-78"/>
              <a:ea typeface="Calibri" panose="020F0502020204030204" pitchFamily="34" charset="0"/>
              <a:cs typeface="Alexandria" pitchFamily="2" charset="-78"/>
            </a:endParaRPr>
          </a:p>
          <a:p>
            <a:pPr lvl="0" algn="just" rtl="1">
              <a:spcBef>
                <a:spcPts val="600"/>
              </a:spcBef>
            </a:pPr>
            <a:r>
              <a:rPr lang="ar-SA" sz="2400" kern="100" dirty="0">
                <a:effectLst/>
                <a:latin typeface="Alexandria" pitchFamily="2" charset="-78"/>
                <a:ea typeface="Calibri" panose="020F0502020204030204" pitchFamily="34" charset="0"/>
                <a:cs typeface="Alexandria" pitchFamily="2" charset="-78"/>
              </a:rPr>
              <a:t>بعض أنظمة الذكاء الاصطناعي، خاصة العميقة منها (مثل الشبكات العصبية)، تعمل بوصفها "صندوقًا أسود" يصعب فهم كيفية وصولها إلى قرار معين، مما يقلل الثقة في نتائجها خلال الأزمات.</a:t>
            </a:r>
            <a:endParaRPr lang="en-US" sz="2400" kern="100" dirty="0">
              <a:effectLst/>
              <a:latin typeface="Alexandria" pitchFamily="2" charset="-78"/>
              <a:ea typeface="Calibri" panose="020F0502020204030204" pitchFamily="34" charset="0"/>
              <a:cs typeface="Alexandria" pitchFamily="2" charset="-78"/>
            </a:endParaRPr>
          </a:p>
          <a:p>
            <a:pPr algn="just" rtl="1">
              <a:spcBef>
                <a:spcPts val="600"/>
              </a:spcBef>
            </a:pPr>
            <a:r>
              <a:rPr lang="ar-EG" sz="2400" b="1" dirty="0"/>
              <a:t>مثال واقعي </a:t>
            </a:r>
            <a:r>
              <a:rPr lang="en-US" sz="2400" b="1" dirty="0"/>
              <a:t>(2024)</a:t>
            </a:r>
          </a:p>
          <a:p>
            <a:pPr algn="just" rtl="1">
              <a:spcBef>
                <a:spcPts val="600"/>
              </a:spcBef>
            </a:pPr>
            <a:r>
              <a:rPr lang="ar-EG" sz="2400" dirty="0"/>
              <a:t>إحدى المؤسسات المصرفية الخليجية توقفت عن استخدام نموذج ذكاء اصطناعي للتنبؤ بالاحتيال المالي، لأن النظام أصدر تحذيرات خاطئة دون تفسير منطقي، مما وضع الإدارة في موقف حرج أمام الجهات الرقابية.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639763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9322"/>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10765" y="2001144"/>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الكمية والجودة: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تعتمد على توفر كميات كبيرة من البيانات الدقيقة والعالية الجودة. إذا كانت البيانات غير متاحة أو غير موثوقة، فقد يؤدي ذلك إلى تحليل غير دقيق.</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تواجه المؤسسات صعوبة في جمع البيانات الكافية في الوقت المناسب، مما يعيق قدرة الذكاء الاصطناعي على التنبؤ بالأزمات.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205348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677190"/>
            <a:ext cx="8998968" cy="444666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التكامل بين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التحدي الآخر يتمثل في كيفية تكامل البيانات من مصادر متعددة (مثل بيانات وسائل التواصل الاجتماعي، بيانات السوق، بيانات التشغيل الداخلي) بشكل فعال لتحقيق تحليل شامل ودقيق.</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التحديث المستمر للبيانات: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من الضروري تحديث البيانات باستمرار لضمان دقة تحليلات الذكاء الاصطناعي. البيانات القديمة أو غير المحدثة يمكن أن تؤدي إلى توقعات غير دقيقة.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949378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المراقبة والتدخل:</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أن يُنظر إلى استخدام الذكاء الاصطناعي في جمع البيانات على أنه تدخل في خصوصية الأفراد، خاصة إذا كانت هذه البيانات تشمل معلومات شخصية حساسة.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القلق من أن يتم استخدام أدوات الذكاء الاصطناعي للمراقبة بدلاً من الاستجابة للأزمات، مما يثير قضايا أخلاقية حول حرية الأفراد وحقوقهم.</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8609816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الشفافية في معالجة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حاجة لضمان أن معالجة البيانات من خلال أنظمة الذكاء الاصطناعي تتم بشفافية، وأن الأفراد المعنيين على علم بكيفية استخدام بياناتهم.</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يتطلب ذلك من المؤسسات اعتماد سياسات واضحة ومعلنة حول كيفية استخدام الذكاء الاصطناعي في إدارة الأزمات وحماية البيانات.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6244157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التحديات القانونية والتنظيمية: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تحديات قانونية مرتبطة باستخدام الذكاء الاصطناعي، خاصة فيما يتعلق بحماية المعلومات الشخصية وفقاً للقوانين واللوائح المحلية والدولية مثل </a:t>
            </a:r>
            <a:r>
              <a:rPr lang="en-GB" kern="100" dirty="0">
                <a:effectLst/>
                <a:latin typeface="Alexandria" pitchFamily="2" charset="-78"/>
                <a:ea typeface="Calibri" panose="020F0502020204030204" pitchFamily="34" charset="0"/>
                <a:cs typeface="Alexandria" pitchFamily="2" charset="-78"/>
              </a:rPr>
              <a:t>GDPR.</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المؤسسات تحتاج إلى ضمان امتثالها لهذه القوانين عند استخدام الذكاء الاصطناعي في جمع وتحليل البيانات خلال الأزمات.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436048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الاختراقات الأمنية: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الاعتماد على الأنظمة الرقمية قد يزيد من مخاطر الاختراقات الأمنية، حيث يمكن للمهاجمين استغلال الثغرات للوصول إلى البيانات الشخصية المخزنة.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على المؤسسات اتخاذ تدابير أمنية قوية لضمان حماية البيانات الحساسة من الاختراقات والهجمات السيبرانية.</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772890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والمخاوف</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291760"/>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إدارة البيانات المسروقة: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في حالة حدوث خرق للبيانات، يتعين على المؤسسات أن تكون جاهزة للتعامل مع تداعيات مثل هذه الحوادث، والتي قد تشمل استعادة الثقة العامة ومعالجة الأضرار الناتجة عن تسريب المعلومات.</a:t>
            </a:r>
            <a:endParaRPr lang="ar-EG" kern="100" dirty="0">
              <a:effectLst/>
              <a:latin typeface="Alexandria" pitchFamily="2" charset="-78"/>
              <a:ea typeface="Calibri" panose="020F0502020204030204" pitchFamily="34" charset="0"/>
              <a:cs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64735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89106" y="2648407"/>
            <a:ext cx="1133370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a:t>
            </a:r>
            <a:r>
              <a:rPr lang="ar-EG" sz="2800" b="1" dirty="0">
                <a:latin typeface="Alexandria" charset="0"/>
                <a:cs typeface="Alexandria" charset="0"/>
              </a:rPr>
              <a:t>الفرص المستقبلية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5651" y="81774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6411" y="1407343"/>
            <a:ext cx="10979177" cy="4785926"/>
          </a:xfrm>
          <a:prstGeom prst="rect">
            <a:avLst/>
          </a:prstGeom>
          <a:noFill/>
        </p:spPr>
        <p:txBody>
          <a:bodyPr wrap="square" rtlCol="0">
            <a:spAutoFit/>
          </a:bodyPr>
          <a:lstStyle/>
          <a:p>
            <a:pPr marL="457200" indent="-457200" algn="just" rtl="1">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التعلم العميق </a:t>
            </a:r>
            <a:r>
              <a:rPr lang="en-GB" sz="2000" b="1" kern="100" dirty="0">
                <a:effectLst/>
                <a:latin typeface="Alexandria" pitchFamily="2" charset="-78"/>
                <a:ea typeface="Calibri" panose="020F0502020204030204" pitchFamily="34" charset="0"/>
                <a:cs typeface="Alexandria" pitchFamily="2" charset="-78"/>
              </a:rPr>
              <a:t>Deep Learning</a:t>
            </a:r>
            <a:endParaRPr lang="ar-EG" sz="2000" b="1" kern="100" dirty="0">
              <a:effectLst/>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تطور تقنيات التعلم العميق يمكن أن يحسن من دقة التحليل والتعرف على الأنماط في كميات ضخمة من البيانات.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تحسين القدرة على تقديم رؤى أكثر عمقاً حول سلوك الجمهور واحتياجاته.</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الذكاء الاصطناعي التوليدي </a:t>
            </a:r>
            <a:r>
              <a:rPr lang="en-GB" sz="2000" b="1" kern="100" dirty="0">
                <a:latin typeface="Alexandria" pitchFamily="2" charset="-78"/>
                <a:ea typeface="Calibri" panose="020F0502020204030204" pitchFamily="34" charset="0"/>
                <a:cs typeface="Alexandria" pitchFamily="2" charset="-78"/>
              </a:rPr>
              <a:t>Generative AI</a:t>
            </a:r>
            <a:endParaRPr lang="ar-EG" sz="2000" b="1" kern="100" dirty="0">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latin typeface="Alexandria" pitchFamily="2" charset="-78"/>
                <a:ea typeface="Calibri" panose="020F0502020204030204" pitchFamily="34" charset="0"/>
                <a:cs typeface="Alexandria" pitchFamily="2" charset="-78"/>
              </a:rPr>
              <a:t>الابتكار</a:t>
            </a:r>
            <a:r>
              <a:rPr lang="ar-EG" sz="2000"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تطور الذكاء الاصطناعي التوليدي سيتيح إنشاء محتوى تلقائي، مثل النصوص والصور والفيديوهات، بناءً على معايير محددة.</a:t>
            </a:r>
          </a:p>
          <a:p>
            <a:pPr algn="just" rtl="1">
              <a:spcBef>
                <a:spcPts val="600"/>
              </a:spcBef>
              <a:spcAft>
                <a:spcPts val="1200"/>
              </a:spcAft>
            </a:pPr>
            <a:r>
              <a:rPr lang="ar-EG" sz="2000" b="1" kern="100" dirty="0">
                <a:latin typeface="Alexandria" pitchFamily="2" charset="-78"/>
                <a:ea typeface="Calibri" panose="020F0502020204030204" pitchFamily="34" charset="0"/>
                <a:cs typeface="Alexandria" pitchFamily="2" charset="-78"/>
              </a:rPr>
              <a:t>الأثر</a:t>
            </a:r>
            <a:r>
              <a:rPr lang="ar-EG" kern="100" dirty="0">
                <a:latin typeface="Alexandria" pitchFamily="2" charset="-78"/>
                <a:ea typeface="Calibri" panose="020F0502020204030204" pitchFamily="34" charset="0"/>
                <a:cs typeface="Alexandria" pitchFamily="2" charset="-78"/>
              </a:rPr>
              <a:t>: تسريع عملية إنشاء المحتوى وتحسين القدرة على تخصيص الرسائل بشكل أكبر.</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58737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35651" y="81774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06411" y="1535795"/>
            <a:ext cx="10979177" cy="4508927"/>
          </a:xfrm>
          <a:prstGeom prst="rect">
            <a:avLst/>
          </a:prstGeom>
          <a:noFill/>
        </p:spPr>
        <p:txBody>
          <a:bodyPr wrap="square" rtlCol="0">
            <a:spAutoFit/>
          </a:bodyPr>
          <a:lstStyle/>
          <a:p>
            <a:pPr marL="457200" indent="-457200" algn="just" rtl="1">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الواقع المعزز</a:t>
            </a:r>
            <a:r>
              <a:rPr lang="en-GB" sz="2000" b="1" kern="100" dirty="0">
                <a:effectLst/>
                <a:latin typeface="Alexandria" pitchFamily="2" charset="-78"/>
                <a:ea typeface="Calibri" panose="020F0502020204030204" pitchFamily="34" charset="0"/>
                <a:cs typeface="Alexandria" pitchFamily="2" charset="-78"/>
              </a:rPr>
              <a:t>Augmented Reality </a:t>
            </a:r>
            <a:r>
              <a:rPr lang="ar-EG" sz="2000" b="1" kern="100" dirty="0">
                <a:effectLst/>
                <a:latin typeface="Alexandria" pitchFamily="2" charset="-78"/>
                <a:ea typeface="Calibri" panose="020F0502020204030204" pitchFamily="34" charset="0"/>
                <a:cs typeface="Alexandria" pitchFamily="2" charset="-78"/>
              </a:rPr>
              <a:t> والواقع الافتراضي </a:t>
            </a:r>
            <a:r>
              <a:rPr lang="en-GB" sz="2000" b="1" kern="100" dirty="0">
                <a:effectLst/>
                <a:latin typeface="Alexandria" pitchFamily="2" charset="-78"/>
                <a:ea typeface="Calibri" panose="020F0502020204030204" pitchFamily="34" charset="0"/>
                <a:cs typeface="Alexandria" pitchFamily="2" charset="-78"/>
              </a:rPr>
              <a:t>Virtual Reality</a:t>
            </a:r>
            <a:endParaRPr lang="ar-EG" sz="2000" b="1" kern="100" dirty="0">
              <a:effectLst/>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استخدام الذكاء الاصطناعي في الواقع المعزز والافتراضي لخلق تجارب تفاعلية وجذابة.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تعزيز استراتيجيات التسويق والعلاقات العامة من خلال تجارب افتراضية تفاعلية ومبتكرة</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التفاعل الصوتي </a:t>
            </a:r>
            <a:r>
              <a:rPr lang="en-GB" sz="2000" b="1" kern="100" dirty="0">
                <a:latin typeface="Alexandria" pitchFamily="2" charset="-78"/>
                <a:ea typeface="Calibri" panose="020F0502020204030204" pitchFamily="34" charset="0"/>
                <a:cs typeface="Alexandria" pitchFamily="2" charset="-78"/>
              </a:rPr>
              <a:t>Voice Interaction</a:t>
            </a:r>
            <a:endParaRPr lang="ar-EG" sz="2000" b="1" kern="100" dirty="0">
              <a:latin typeface="Alexandria" pitchFamily="2" charset="-78"/>
              <a:ea typeface="Calibri" panose="020F0502020204030204" pitchFamily="34" charset="0"/>
              <a:cs typeface="Alexandria" pitchFamily="2" charset="-78"/>
            </a:endParaRPr>
          </a:p>
          <a:p>
            <a:pPr marL="342900" indent="-342900" algn="just" rtl="1">
              <a:spcBef>
                <a:spcPts val="600"/>
              </a:spcBef>
              <a:spcAft>
                <a:spcPts val="1200"/>
              </a:spcAft>
              <a:buFont typeface="Arial" panose="020B0604020202020204" pitchFamily="34" charset="0"/>
              <a:buChar char="•"/>
            </a:pPr>
            <a:r>
              <a:rPr lang="ar-EG" b="1" kern="100" dirty="0">
                <a:latin typeface="Alexandria" pitchFamily="2" charset="-78"/>
                <a:ea typeface="Calibri" panose="020F0502020204030204" pitchFamily="34" charset="0"/>
                <a:cs typeface="Alexandria" pitchFamily="2" charset="-78"/>
              </a:rPr>
              <a:t>الابتكار</a:t>
            </a:r>
            <a:r>
              <a:rPr lang="ar-EG" sz="2000"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تحسين تقنيات التفاعل الصوتي مع الذكاء الاصطناعي، مما يسمح بالتفاعل مع الجمهور من خلال الأوامر الصوتية</a:t>
            </a:r>
          </a:p>
          <a:p>
            <a:pPr marL="342900" indent="-342900" algn="just" rtl="1">
              <a:spcBef>
                <a:spcPts val="600"/>
              </a:spcBef>
              <a:spcAft>
                <a:spcPts val="1200"/>
              </a:spcAft>
              <a:buFont typeface="Arial" panose="020B0604020202020204" pitchFamily="34" charset="0"/>
              <a:buChar char="•"/>
            </a:pPr>
            <a:r>
              <a:rPr lang="ar-EG" sz="2000" b="1" kern="100" dirty="0">
                <a:latin typeface="Alexandria" pitchFamily="2" charset="-78"/>
                <a:ea typeface="Calibri" panose="020F0502020204030204" pitchFamily="34" charset="0"/>
                <a:cs typeface="Alexandria" pitchFamily="2" charset="-78"/>
              </a:rPr>
              <a:t>الأثر</a:t>
            </a:r>
            <a:r>
              <a:rPr lang="ar-EG" kern="100" dirty="0">
                <a:latin typeface="Alexandria" pitchFamily="2" charset="-78"/>
                <a:ea typeface="Calibri" panose="020F0502020204030204" pitchFamily="34" charset="0"/>
                <a:cs typeface="Alexandria" pitchFamily="2" charset="-78"/>
              </a:rPr>
              <a:t>: فتح قنوات جديدة للتفاعل مع الجمهور وتقديم خدمات متطورة مثل المساعدين الصوتيين.</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8191709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8891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65364" y="1799303"/>
            <a:ext cx="10418269" cy="4287584"/>
          </a:xfrm>
          <a:prstGeom prst="rect">
            <a:avLst/>
          </a:prstGeom>
          <a:noFill/>
        </p:spPr>
        <p:txBody>
          <a:bodyPr wrap="square" rtlCol="0">
            <a:spAutoFit/>
          </a:bodyPr>
          <a:lstStyle/>
          <a:p>
            <a:pPr marL="457200" indent="-457200" algn="just" rtl="1">
              <a:lnSpc>
                <a:spcPct val="150000"/>
              </a:lnSpc>
              <a:spcBef>
                <a:spcPts val="600"/>
              </a:spcBef>
              <a:spcAft>
                <a:spcPts val="1200"/>
              </a:spcAft>
              <a:buAutoNum type="arabicPeriod"/>
            </a:pPr>
            <a:r>
              <a:rPr lang="ar-EG" sz="2400" b="1" dirty="0">
                <a:solidFill>
                  <a:srgbClr val="00B0F0"/>
                </a:solidFill>
                <a:latin typeface="Alexandria" pitchFamily="2" charset="-78"/>
                <a:cs typeface="Alexandria" pitchFamily="2" charset="-78"/>
              </a:rPr>
              <a:t>الابتكارات القادمة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تطور الذكاء الاصطناعي في المستقبل وكيف يمكن أن يؤثر على العلاقات العامة:</a:t>
            </a:r>
          </a:p>
          <a:p>
            <a:pPr marL="342900" indent="-342900" algn="just" rtl="1">
              <a:lnSpc>
                <a:spcPct val="150000"/>
              </a:lnSpc>
              <a:spcBef>
                <a:spcPts val="600"/>
              </a:spcBef>
              <a:spcAft>
                <a:spcPts val="1200"/>
              </a:spcAft>
              <a:buFont typeface="Arial" panose="020B0604020202020204" pitchFamily="34" charset="0"/>
              <a:buChar char="•"/>
            </a:pPr>
            <a:r>
              <a:rPr lang="ar-EG" sz="2000" b="1" kern="100" dirty="0">
                <a:effectLst/>
                <a:latin typeface="Alexandria" pitchFamily="2" charset="-78"/>
                <a:ea typeface="Calibri" panose="020F0502020204030204" pitchFamily="34" charset="0"/>
                <a:cs typeface="Alexandria" pitchFamily="2" charset="-78"/>
              </a:rPr>
              <a:t>التحليل التنبؤي </a:t>
            </a:r>
            <a:r>
              <a:rPr lang="en-GB" sz="2000" b="1" kern="100" dirty="0">
                <a:effectLst/>
                <a:latin typeface="Alexandria" pitchFamily="2" charset="-78"/>
                <a:ea typeface="Calibri" panose="020F0502020204030204" pitchFamily="34" charset="0"/>
                <a:cs typeface="Alexandria" pitchFamily="2" charset="-78"/>
              </a:rPr>
              <a:t>Predictive Analytics</a:t>
            </a:r>
            <a:endParaRPr lang="ar-EG" sz="2000" b="1" kern="100" dirty="0">
              <a:effectLst/>
              <a:latin typeface="Alexandria" pitchFamily="2" charset="-78"/>
              <a:ea typeface="Calibri" panose="020F0502020204030204" pitchFamily="34" charset="0"/>
              <a:cs typeface="Alexandria" pitchFamily="2" charset="-78"/>
            </a:endParaRPr>
          </a:p>
          <a:p>
            <a:pPr marL="342900" indent="-342900" algn="just" rtl="1">
              <a:lnSpc>
                <a:spcPct val="150000"/>
              </a:lnSpc>
              <a:spcBef>
                <a:spcPts val="600"/>
              </a:spcBef>
              <a:spcAft>
                <a:spcPts val="1200"/>
              </a:spcAft>
              <a:buFont typeface="Arial" panose="020B0604020202020204" pitchFamily="34" charset="0"/>
              <a:buChar char="•"/>
            </a:pPr>
            <a:r>
              <a:rPr lang="ar-EG" b="1" kern="100" dirty="0">
                <a:effectLst/>
                <a:latin typeface="Alexandria" pitchFamily="2" charset="-78"/>
                <a:ea typeface="Calibri" panose="020F0502020204030204" pitchFamily="34" charset="0"/>
                <a:cs typeface="Alexandria" pitchFamily="2" charset="-78"/>
              </a:rPr>
              <a:t>الابتكار: </a:t>
            </a:r>
            <a:r>
              <a:rPr lang="ar-EG" kern="100" dirty="0">
                <a:effectLst/>
                <a:latin typeface="Alexandria" pitchFamily="2" charset="-78"/>
                <a:ea typeface="Calibri" panose="020F0502020204030204" pitchFamily="34" charset="0"/>
                <a:cs typeface="Alexandria" pitchFamily="2" charset="-78"/>
              </a:rPr>
              <a:t>تطوير نماذج التحليل التنبؤي لمساعدة الشركات في التنبؤ بالاتجاهات المستقبلية والتصرفات المحتملة للجمهور.</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الأثر: </a:t>
            </a:r>
            <a:r>
              <a:rPr lang="ar-EG" kern="100" dirty="0">
                <a:effectLst/>
                <a:latin typeface="Alexandria" pitchFamily="2" charset="-78"/>
                <a:ea typeface="Calibri" panose="020F0502020204030204" pitchFamily="34" charset="0"/>
                <a:cs typeface="Alexandria" pitchFamily="2" charset="-78"/>
              </a:rPr>
              <a:t>تحسين التخطيط الاستراتيجي واتخاذ القرارات بناءً على التوقعات الدقيقة.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4937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10601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8891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65364" y="1799303"/>
            <a:ext cx="10418269" cy="4333750"/>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تحسين الاستهداف الشخصي: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b="1"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استخدم تقنيات الذكاء الاصطناعي لتحليل بيانات الجمهور وتخصيص الرسائل بناءً على الاهتمامات والتفضيلات الفردية.</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زيادة فعالية الحملات التسويقية وتعزيز تفاعل الجمهور مع العلامة التجارية.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11744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5362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3355" y="1275231"/>
            <a:ext cx="10418269" cy="5124480"/>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تطوير تجارب تفاعلية: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دمج الواقع المعزز والواقع الافتراضي في حملات العلاقات العامة لخلق تجارب تفاعلية وممتعة.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جذب الانتباه وزيادة التفاعل مع المحتوى بطريقة جديدة ومبتكرة</a:t>
            </a:r>
            <a:r>
              <a:rPr lang="ar-EG" b="1" kern="100" dirty="0">
                <a:effectLst/>
                <a:latin typeface="Alexandria" pitchFamily="2" charset="-78"/>
                <a:ea typeface="Calibri" panose="020F0502020204030204" pitchFamily="34" charset="0"/>
                <a:cs typeface="Alexandria" pitchFamily="2" charset="-78"/>
              </a:rPr>
              <a:t>.</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تحسين إدارة الأزمات: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kern="100" dirty="0">
                <a:effectLst/>
                <a:latin typeface="Alexandria" pitchFamily="2" charset="-78"/>
                <a:ea typeface="Calibri" panose="020F0502020204030204" pitchFamily="34" charset="0"/>
                <a:cs typeface="Alexandria" pitchFamily="2" charset="-78"/>
              </a:rPr>
              <a:t>: استخدم التحليل التنبؤي لمراقبة الاتجاهات وتحليل البيانات لتوقع الأزمات المحتملة والتخطيط للتعامل معها.</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a:t>
            </a:r>
            <a:r>
              <a:rPr lang="ar-EG" kern="100" dirty="0">
                <a:effectLst/>
                <a:latin typeface="Alexandria" pitchFamily="2" charset="-78"/>
                <a:ea typeface="Calibri" panose="020F0502020204030204" pitchFamily="34" charset="0"/>
                <a:cs typeface="Alexandria" pitchFamily="2" charset="-78"/>
              </a:rPr>
              <a:t>: تحسين الاستجابة للأزمات وتقليل الأضرار المحتملة على سمعة العلامة التجارية.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348291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53621"/>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63128" y="1293644"/>
            <a:ext cx="10665744" cy="5155257"/>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أتمتة التواصل:</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استثمار في تقنيات الدردشة الذكية والروبوتات لتحسين التفاعل مع الجمهور وتقديم دعم فوري.</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تحسين رضا العملاء وتقليل الوقت المستغرق في الرد على الاستفسارات.</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تحليل الأداء:</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a:t>
            </a:r>
            <a:r>
              <a:rPr lang="ar-EG" kern="100" dirty="0">
                <a:effectLst/>
                <a:latin typeface="Alexandria" pitchFamily="2" charset="-78"/>
                <a:ea typeface="Calibri" panose="020F0502020204030204" pitchFamily="34" charset="0"/>
                <a:cs typeface="Alexandria" pitchFamily="2" charset="-78"/>
              </a:rPr>
              <a:t>:  استخدام أدوات التحليل المتقدمة لتقييم فعالية الحملات وتقديم تقارير مفصلة حول الأداء.</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a:t>
            </a:r>
            <a:r>
              <a:rPr lang="ar-EG" kern="100" dirty="0">
                <a:effectLst/>
                <a:latin typeface="Alexandria" pitchFamily="2" charset="-78"/>
                <a:ea typeface="Calibri" panose="020F0502020204030204" pitchFamily="34" charset="0"/>
                <a:cs typeface="Alexandria" pitchFamily="2" charset="-78"/>
              </a:rPr>
              <a:t>: تحسين استراتيجيات العلاقات العامة من خلال فهم ما يعمل بشكل جيد وما يحتاج إلى تحسين.</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629503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7889" y="98202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رابعًا: الفرص المستقبلية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17889" y="1774755"/>
            <a:ext cx="10665744" cy="4333750"/>
          </a:xfrm>
          <a:prstGeom prst="rect">
            <a:avLst/>
          </a:prstGeom>
          <a:noFill/>
        </p:spPr>
        <p:txBody>
          <a:bodyPr wrap="square" rtlCol="0">
            <a:spAutoFit/>
          </a:bodyPr>
          <a:lstStyle/>
          <a:p>
            <a:pPr algn="just" rtl="1">
              <a:lnSpc>
                <a:spcPct val="150000"/>
              </a:lnSpc>
              <a:spcBef>
                <a:spcPts val="600"/>
              </a:spcBef>
              <a:spcAft>
                <a:spcPts val="1200"/>
              </a:spcAft>
            </a:pPr>
            <a:r>
              <a:rPr lang="ar-EG" sz="2400" b="1" dirty="0">
                <a:solidFill>
                  <a:srgbClr val="00B0F0"/>
                </a:solidFill>
                <a:latin typeface="Alexandria" pitchFamily="2" charset="-78"/>
                <a:cs typeface="Alexandria" pitchFamily="2" charset="-78"/>
              </a:rPr>
              <a:t>2. استراتيجيات جديدة</a:t>
            </a:r>
          </a:p>
          <a:p>
            <a:pPr algn="just" rtl="1">
              <a:lnSpc>
                <a:spcPct val="150000"/>
              </a:lnSpc>
              <a:spcBef>
                <a:spcPts val="600"/>
              </a:spcBef>
              <a:spcAft>
                <a:spcPts val="1200"/>
              </a:spcAft>
            </a:pPr>
            <a:r>
              <a:rPr lang="ar-EG" sz="2200" b="1" kern="100" dirty="0">
                <a:effectLst/>
                <a:latin typeface="Alexandria" pitchFamily="2" charset="-78"/>
                <a:ea typeface="Calibri" panose="020F0502020204030204" pitchFamily="34" charset="0"/>
                <a:cs typeface="Alexandria" pitchFamily="2" charset="-78"/>
              </a:rPr>
              <a:t>كيف يمكن للمهنيين في العلاقات العامة الاستفادة من التقدم التكنولوجي لتحسين استراتيجياتهم:</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التفاعل الصوتي:</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الاستراتيجية: </a:t>
            </a:r>
            <a:r>
              <a:rPr lang="ar-EG" kern="100" dirty="0">
                <a:effectLst/>
                <a:latin typeface="Alexandria" pitchFamily="2" charset="-78"/>
                <a:ea typeface="Calibri" panose="020F0502020204030204" pitchFamily="34" charset="0"/>
                <a:cs typeface="Alexandria" pitchFamily="2" charset="-78"/>
              </a:rPr>
              <a:t>تطوير تجارب تفاعلية عبر الأوامر الصوتية وتقديم محتوى تفاعلي من خلال المساعدين الصوتيين.</a:t>
            </a:r>
          </a:p>
          <a:p>
            <a:pPr algn="just" rtl="1">
              <a:lnSpc>
                <a:spcPct val="150000"/>
              </a:lnSpc>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الفائدة: </a:t>
            </a:r>
            <a:r>
              <a:rPr lang="ar-EG" kern="100" dirty="0">
                <a:effectLst/>
                <a:latin typeface="Alexandria" pitchFamily="2" charset="-78"/>
                <a:ea typeface="Calibri" panose="020F0502020204030204" pitchFamily="34" charset="0"/>
                <a:cs typeface="Alexandria" pitchFamily="2" charset="-78"/>
              </a:rPr>
              <a:t>فتح قنوات جديدة للتفاعل مع الجمهور وتقديم تجربة مستخدم مبتكرة.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117395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GB"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389106" y="2648407"/>
            <a:ext cx="1133370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a:t>
            </a:r>
            <a:r>
              <a:rPr lang="ar-EG" sz="2800" b="1" dirty="0">
                <a:latin typeface="Alexandria" charset="0"/>
                <a:cs typeface="Alexandria" charset="0"/>
              </a:rPr>
              <a:t> أمثلة واقعية وتطبيقات عملية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16247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769117"/>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770466"/>
            <a:ext cx="9941216" cy="3954929"/>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الحالة 1: شركة طيران تستخدم شات بوت ذكي لإدارة ضغط الشكاوى والأزمات التشغيلية</a:t>
            </a:r>
            <a:endParaRPr lang="en-US" sz="2400" b="1" dirty="0">
              <a:solidFill>
                <a:srgbClr val="00B0F0"/>
              </a:solidFill>
              <a:latin typeface="Alexandria" pitchFamily="2" charset="-78"/>
              <a:cs typeface="Alexandria" pitchFamily="2" charset="-78"/>
            </a:endParaRPr>
          </a:p>
          <a:p>
            <a:pPr algn="just" rtl="1">
              <a:spcBef>
                <a:spcPts val="600"/>
              </a:spcBef>
              <a:spcAft>
                <a:spcPts val="1200"/>
              </a:spcAft>
            </a:pPr>
            <a:r>
              <a:rPr lang="ar-EG" sz="2000" kern="100" dirty="0">
                <a:effectLst/>
                <a:latin typeface="Alexandria" pitchFamily="2" charset="-78"/>
                <a:ea typeface="Calibri" panose="020F0502020204030204" pitchFamily="34" charset="0"/>
                <a:cs typeface="Alexandria" pitchFamily="2" charset="-78"/>
              </a:rPr>
              <a:t>شركات الطيران تواجه أزمات متكررة: تأخير رحلات، إلغاء، أعطال أنظمة حجز، إضرابات… إلخ. في لحظات الذروة، مراكز الاتصال تنهار تقريباً. لهذا السبب بدأت شركات مثل</a:t>
            </a:r>
            <a:r>
              <a:rPr lang="en-US" sz="2000" kern="100" dirty="0">
                <a:effectLst/>
                <a:latin typeface="Alexandria" pitchFamily="2" charset="-78"/>
                <a:ea typeface="Calibri" panose="020F0502020204030204" pitchFamily="34" charset="0"/>
                <a:cs typeface="Alexandria" pitchFamily="2" charset="-78"/>
              </a:rPr>
              <a:t>Air India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الاعتماد على شات بوت ذكي اسمه</a:t>
            </a:r>
            <a:r>
              <a:rPr lang="en-US" sz="2000" kern="100" dirty="0" err="1">
                <a:effectLst/>
                <a:latin typeface="Alexandria" pitchFamily="2" charset="-78"/>
                <a:ea typeface="Calibri" panose="020F0502020204030204" pitchFamily="34" charset="0"/>
                <a:cs typeface="Alexandria" pitchFamily="2" charset="-78"/>
              </a:rPr>
              <a:t>AI.g</a:t>
            </a:r>
            <a:r>
              <a:rPr lang="en-US" sz="2000" kern="100" dirty="0">
                <a:effectLst/>
                <a:latin typeface="Alexandria" pitchFamily="2" charset="-78"/>
                <a:ea typeface="Calibri" panose="020F0502020204030204" pitchFamily="34" charset="0"/>
                <a:cs typeface="Alexandria" pitchFamily="2" charset="-78"/>
              </a:rPr>
              <a:t>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لخدمة المسافرين والرد على استفساراتهم. </a:t>
            </a:r>
            <a:endParaRPr lang="en-US" sz="20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استخدام الذكاء الاصطناعي: </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الشات بوت يستقبل ويعالج غالبية استفسارات المسافرين: حالة الرحلة، تغيير الحجز، استرداد الأموال، الأمتعة…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يعتمد على معالجة اللغة الطبيعية </a:t>
            </a:r>
            <a:r>
              <a:rPr lang="en-US" kern="100" dirty="0">
                <a:effectLst/>
                <a:latin typeface="Alexandria" pitchFamily="2" charset="-78"/>
                <a:ea typeface="Calibri" panose="020F0502020204030204" pitchFamily="34" charset="0"/>
                <a:cs typeface="Alexandria" pitchFamily="2" charset="-78"/>
              </a:rPr>
              <a:t>NLP </a:t>
            </a:r>
            <a:r>
              <a:rPr lang="ar-EG" kern="100" dirty="0">
                <a:effectLst/>
                <a:latin typeface="Alexandria" pitchFamily="2" charset="-78"/>
                <a:ea typeface="Calibri" panose="020F0502020204030204" pitchFamily="34" charset="0"/>
                <a:cs typeface="Alexandria" pitchFamily="2" charset="-78"/>
              </a:rPr>
              <a:t>لفهم أسئلة العميل بلغات مختلفة، والرد بشكل حواري طبيعي.</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في حالات الأزمات التشغيلية مثل تأخير جماعي للرحلات أو عطل في نظام الحجز، يُعاد توجيه سيل ضخم من الاستفسارات إلى الشات بوت بدلاً من مركز الاتصال.</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9452475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1915782"/>
            <a:ext cx="9792091" cy="3077766"/>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الحالة 1: شركة طيران تستخدم شات بوت ذكي لإدارة ضغط الشكاوى والأزمات التشغيلية</a:t>
            </a:r>
            <a:endParaRPr lang="en-US" sz="2400" b="1" dirty="0">
              <a:solidFill>
                <a:srgbClr val="00B0F0"/>
              </a:solidFill>
              <a:latin typeface="Alexandria" pitchFamily="2" charset="-78"/>
              <a:cs typeface="Alexandria" pitchFamily="2" charset="-78"/>
            </a:endParaRP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النتيجة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تقرير تحليلي أشار أن الشات بوت لدى </a:t>
            </a:r>
            <a:r>
              <a:rPr lang="en-US" kern="100" dirty="0">
                <a:effectLst/>
                <a:latin typeface="Alexandria" pitchFamily="2" charset="-78"/>
                <a:ea typeface="Calibri" panose="020F0502020204030204" pitchFamily="34" charset="0"/>
                <a:cs typeface="Alexandria" pitchFamily="2" charset="-78"/>
              </a:rPr>
              <a:t>Air India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حقق “معدل احتواء” 93٪ تقريباً، أي أنّ 93٪ من استفسارات المسافرين تم حلها عبر الذكاء الاصطناعي دون تحويل إلى موظف بشري. </a:t>
            </a:r>
            <a:endParaRPr lang="en-US" kern="100" dirty="0">
              <a:effectLst/>
              <a:latin typeface="Alexandria" pitchFamily="2" charset="-78"/>
              <a:ea typeface="Calibri" panose="020F0502020204030204" pitchFamily="34" charset="0"/>
              <a:cs typeface="Alexandria" pitchFamily="2" charset="-78"/>
            </a:endParaRP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هذا يعني أنه في أي أزمة تشغيلية، يمكن لفريق العلاقات العامة أن يركّز على الرسالة الاستراتيجية والإدارة الإعلامية، بينما يتولى الشات بوت تصريف الغضب اليومي والاستفسارات الروتينية.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انخفاض الضغط على مراكز الاتصال يخفف التوتر، ويقلل من احتمالات الانهيار التام لقنوات التواصل في لحظات الأزمة.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759791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2126591"/>
            <a:ext cx="9792091" cy="2569934"/>
          </a:xfrm>
          <a:prstGeom prst="rect">
            <a:avLst/>
          </a:prstGeom>
          <a:noFill/>
        </p:spPr>
        <p:txBody>
          <a:bodyPr wrap="square" rtlCol="0">
            <a:spAutoFit/>
          </a:bodyPr>
          <a:lstStyle/>
          <a:p>
            <a:pPr algn="just" rtl="1">
              <a:spcBef>
                <a:spcPts val="600"/>
              </a:spcBef>
              <a:spcAft>
                <a:spcPts val="1200"/>
              </a:spcAft>
            </a:pPr>
            <a:r>
              <a:rPr lang="ar-EG" sz="2400" b="1" dirty="0">
                <a:solidFill>
                  <a:srgbClr val="00B0F0"/>
                </a:solidFill>
                <a:latin typeface="Alexandria" pitchFamily="2" charset="-78"/>
                <a:cs typeface="Alexandria" pitchFamily="2" charset="-78"/>
              </a:rPr>
              <a:t>الحالة 1: شركة طيران تستخدم شات بوت ذكي لإدارة ضغط الشكاوى والأزمات التشغيلية</a:t>
            </a:r>
            <a:endParaRPr lang="en-US" sz="2400" b="1" dirty="0">
              <a:solidFill>
                <a:srgbClr val="00B0F0"/>
              </a:solidFill>
              <a:latin typeface="Alexandria" pitchFamily="2" charset="-78"/>
              <a:cs typeface="Alexandria" pitchFamily="2" charset="-78"/>
            </a:endParaRP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الدروس المستفادة: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الشات بوت هنا ليس “خدمة عملاء” فقط، بل أداة اتصال في الأزمات: يمتص صدمة الغضب الأولى، ويوصل معلومات موحدة، ويمنع ظهور أزمة سمعة بسبب صمت أو بطء الردود.</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يجب أن يصاغ المحتوى ويُضبط من فريق علاقات عامة، وليس من مهندسين فقط، حتى تكون اللغة متوافقة مع سياسة المؤسسة وقيمها.</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3538817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837332"/>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22901" y="1495477"/>
            <a:ext cx="10979176" cy="4678204"/>
          </a:xfrm>
          <a:prstGeom prst="rect">
            <a:avLst/>
          </a:prstGeom>
          <a:noFill/>
        </p:spPr>
        <p:txBody>
          <a:bodyPr wrap="square" rtlCol="0">
            <a:spAutoFit/>
          </a:bodyPr>
          <a:lstStyle/>
          <a:p>
            <a:pPr algn="just" rtl="1">
              <a:spcAft>
                <a:spcPts val="600"/>
              </a:spcAft>
            </a:pPr>
            <a:r>
              <a:rPr lang="ar-EG" sz="2400" b="1" dirty="0">
                <a:solidFill>
                  <a:srgbClr val="00B0F0"/>
                </a:solidFill>
                <a:latin typeface="Alexandria" pitchFamily="2" charset="-78"/>
                <a:cs typeface="Alexandria" pitchFamily="2" charset="-78"/>
              </a:rPr>
              <a:t>الحالة 2: استخدام </a:t>
            </a:r>
            <a:r>
              <a:rPr lang="en-US" sz="2400" b="1" dirty="0">
                <a:solidFill>
                  <a:srgbClr val="00B0F0"/>
                </a:solidFill>
                <a:latin typeface="Alexandria" pitchFamily="2" charset="-78"/>
                <a:cs typeface="Alexandria" pitchFamily="2" charset="-78"/>
              </a:rPr>
              <a:t>Social Listening </a:t>
            </a:r>
            <a:r>
              <a:rPr lang="ar-SA" sz="2400" b="1" dirty="0">
                <a:solidFill>
                  <a:srgbClr val="00B0F0"/>
                </a:solidFill>
                <a:latin typeface="Alexandria" pitchFamily="2" charset="-78"/>
                <a:cs typeface="Alexandria" pitchFamily="2" charset="-78"/>
              </a:rPr>
              <a:t> </a:t>
            </a:r>
            <a:r>
              <a:rPr lang="ar-EG" sz="2400" b="1" dirty="0">
                <a:solidFill>
                  <a:srgbClr val="00B0F0"/>
                </a:solidFill>
                <a:latin typeface="Alexandria" pitchFamily="2" charset="-78"/>
                <a:cs typeface="Alexandria" pitchFamily="2" charset="-78"/>
              </a:rPr>
              <a:t>المدعوم بالذكاء الاصطناعي لاحتواء أزمة سمعة رقمية</a:t>
            </a:r>
          </a:p>
          <a:p>
            <a:pPr algn="just" rtl="1">
              <a:spcAft>
                <a:spcPts val="600"/>
              </a:spcAft>
            </a:pPr>
            <a:r>
              <a:rPr lang="ar-EG" sz="2000" kern="100" dirty="0">
                <a:effectLst/>
                <a:latin typeface="Alexandria" pitchFamily="2" charset="-78"/>
                <a:ea typeface="Calibri" panose="020F0502020204030204" pitchFamily="34" charset="0"/>
                <a:cs typeface="Alexandria" pitchFamily="2" charset="-78"/>
              </a:rPr>
              <a:t>إحدى العلامات التجارية الكبرى ضمن قائمة </a:t>
            </a:r>
            <a:r>
              <a:rPr lang="en-US" sz="2000" kern="100" dirty="0">
                <a:effectLst/>
                <a:latin typeface="Alexandria" pitchFamily="2" charset="-78"/>
                <a:ea typeface="Calibri" panose="020F0502020204030204" pitchFamily="34" charset="0"/>
                <a:cs typeface="Alexandria" pitchFamily="2" charset="-78"/>
              </a:rPr>
              <a:t>Fortune 500</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واجهت أزمة سمعة على السوشيال ميديا بعد موجة شكاوى وانتقادات حادة حول خدمة معينة. الشركة استخدمت منصة</a:t>
            </a:r>
            <a:r>
              <a:rPr lang="en-US" sz="2000" kern="100" dirty="0">
                <a:effectLst/>
                <a:latin typeface="Alexandria" pitchFamily="2" charset="-78"/>
                <a:ea typeface="Calibri" panose="020F0502020204030204" pitchFamily="34" charset="0"/>
                <a:cs typeface="Alexandria" pitchFamily="2" charset="-78"/>
              </a:rPr>
              <a:t>Voice of Customer + Social Listening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تعتمد على الذكاء الاصطناعي لرصد ما يقال عنها في الزمن الحقيقي. </a:t>
            </a:r>
          </a:p>
          <a:p>
            <a:pPr algn="just" rtl="1">
              <a:spcAft>
                <a:spcPts val="600"/>
              </a:spcAft>
            </a:pPr>
            <a:r>
              <a:rPr lang="ar-EG" sz="2000" b="1" kern="100" dirty="0">
                <a:effectLst/>
                <a:latin typeface="Alexandria" pitchFamily="2" charset="-78"/>
                <a:ea typeface="Calibri" panose="020F0502020204030204" pitchFamily="34" charset="0"/>
                <a:cs typeface="Alexandria" pitchFamily="2" charset="-78"/>
              </a:rPr>
              <a:t>استخدام الذكاء الاصطناعي: </a:t>
            </a:r>
          </a:p>
          <a:p>
            <a:pPr marL="285750" indent="-285750" algn="just" rtl="1">
              <a:spcAft>
                <a:spcPts val="6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تم توظيف منصة استماع اجتماعي </a:t>
            </a:r>
            <a:r>
              <a:rPr lang="en-US" kern="100" dirty="0">
                <a:effectLst/>
                <a:latin typeface="Alexandria" pitchFamily="2" charset="-78"/>
                <a:ea typeface="Calibri" panose="020F0502020204030204" pitchFamily="34" charset="0"/>
                <a:cs typeface="Alexandria" pitchFamily="2" charset="-78"/>
              </a:rPr>
              <a:t>Social Listening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تقوم بـ:</a:t>
            </a:r>
          </a:p>
          <a:p>
            <a:pPr algn="just" rtl="1">
              <a:spcAft>
                <a:spcPts val="600"/>
              </a:spcAft>
            </a:pPr>
            <a:r>
              <a:rPr lang="ar-EG" kern="100" dirty="0">
                <a:effectLst/>
                <a:latin typeface="Alexandria" pitchFamily="2" charset="-78"/>
                <a:ea typeface="Calibri" panose="020F0502020204030204" pitchFamily="34" charset="0"/>
                <a:cs typeface="Alexandria" pitchFamily="2" charset="-78"/>
              </a:rPr>
              <a:t>مراقبة ملايين المنشورات والتغريدات والتعليقات في الزمن الحقيقي.</a:t>
            </a:r>
          </a:p>
          <a:p>
            <a:pPr algn="just" rtl="1">
              <a:spcAft>
                <a:spcPts val="600"/>
              </a:spcAft>
            </a:pPr>
            <a:r>
              <a:rPr lang="ar-EG" kern="100" dirty="0">
                <a:effectLst/>
                <a:latin typeface="Alexandria" pitchFamily="2" charset="-78"/>
                <a:ea typeface="Calibri" panose="020F0502020204030204" pitchFamily="34" charset="0"/>
                <a:cs typeface="Alexandria" pitchFamily="2" charset="-78"/>
              </a:rPr>
              <a:t>استخدام تحليل المشاعر </a:t>
            </a:r>
            <a:r>
              <a:rPr lang="en-US" kern="100" dirty="0">
                <a:effectLst/>
                <a:latin typeface="Alexandria" pitchFamily="2" charset="-78"/>
                <a:ea typeface="Calibri" panose="020F0502020204030204" pitchFamily="34" charset="0"/>
                <a:cs typeface="Alexandria" pitchFamily="2" charset="-78"/>
              </a:rPr>
              <a:t>Sentiment Analysis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لتحديد ما إذا كان المحتوى إيجابيًا أو سلبيًا أو محايدًا. </a:t>
            </a:r>
            <a:endParaRPr lang="en-US" kern="100" dirty="0">
              <a:effectLst/>
              <a:latin typeface="Alexandria" pitchFamily="2" charset="-78"/>
              <a:ea typeface="Calibri" panose="020F0502020204030204" pitchFamily="34" charset="0"/>
              <a:cs typeface="Alexandria" pitchFamily="2" charset="-78"/>
            </a:endParaRPr>
          </a:p>
          <a:p>
            <a:pPr algn="just" rtl="1">
              <a:spcAft>
                <a:spcPts val="600"/>
              </a:spcAft>
            </a:pPr>
            <a:r>
              <a:rPr lang="ar-EG" kern="100" dirty="0">
                <a:effectLst/>
                <a:latin typeface="Alexandria" pitchFamily="2" charset="-78"/>
                <a:ea typeface="Calibri" panose="020F0502020204030204" pitchFamily="34" charset="0"/>
                <a:cs typeface="Alexandria" pitchFamily="2" charset="-78"/>
              </a:rPr>
              <a:t>إصدار تنبيهات فورية عندما يرتفع حجم الذكر السلبي للعلامة التجارية عن مستوى معيّن أو عند ظهور وسم (هاشتاج) هجومي جديد.</a:t>
            </a:r>
          </a:p>
          <a:p>
            <a:pPr marL="285750" indent="-285750" algn="just" rtl="1">
              <a:spcAft>
                <a:spcPts val="6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فريق العلاقات العامة ربط هذه البيانات مع نظام إدارة الأزمات الداخلي:</a:t>
            </a:r>
          </a:p>
          <a:p>
            <a:pPr algn="just" rtl="1">
              <a:spcAft>
                <a:spcPts val="600"/>
              </a:spcAft>
            </a:pPr>
            <a:r>
              <a:rPr lang="ar-EG" kern="100" dirty="0">
                <a:effectLst/>
                <a:latin typeface="Alexandria" pitchFamily="2" charset="-78"/>
                <a:ea typeface="Calibri" panose="020F0502020204030204" pitchFamily="34" charset="0"/>
                <a:cs typeface="Alexandria" pitchFamily="2" charset="-78"/>
              </a:rPr>
              <a:t>تحديد أكثر المنصات خطورة (</a:t>
            </a:r>
            <a:r>
              <a:rPr lang="en-US" kern="100" dirty="0">
                <a:effectLst/>
                <a:latin typeface="Alexandria" pitchFamily="2" charset="-78"/>
                <a:ea typeface="Calibri" panose="020F0502020204030204" pitchFamily="34" charset="0"/>
                <a:cs typeface="Alexandria" pitchFamily="2" charset="-78"/>
              </a:rPr>
              <a:t>Twitter/X </a:t>
            </a:r>
            <a:r>
              <a:rPr lang="ar-EG" kern="100" dirty="0">
                <a:effectLst/>
                <a:latin typeface="Alexandria" pitchFamily="2" charset="-78"/>
                <a:ea typeface="Calibri" panose="020F0502020204030204" pitchFamily="34" charset="0"/>
                <a:cs typeface="Alexandria" pitchFamily="2" charset="-78"/>
              </a:rPr>
              <a:t>مثلاً).</a:t>
            </a:r>
          </a:p>
          <a:p>
            <a:pPr algn="just" rtl="1">
              <a:spcAft>
                <a:spcPts val="600"/>
              </a:spcAft>
            </a:pPr>
            <a:r>
              <a:rPr lang="ar-EG" kern="100" dirty="0">
                <a:effectLst/>
                <a:latin typeface="Alexandria" pitchFamily="2" charset="-78"/>
                <a:ea typeface="Calibri" panose="020F0502020204030204" pitchFamily="34" charset="0"/>
                <a:cs typeface="Alexandria" pitchFamily="2" charset="-78"/>
              </a:rPr>
              <a:t>تحديد القضايا الجوهرية التي تزعج الجمهور (السعر، الجودة، خدمة ما بعد البيع…).</a:t>
            </a:r>
          </a:p>
          <a:p>
            <a:pPr algn="just" rtl="1">
              <a:spcAft>
                <a:spcPts val="600"/>
              </a:spcAft>
            </a:pPr>
            <a:r>
              <a:rPr lang="ar-EG" kern="100" dirty="0">
                <a:effectLst/>
                <a:latin typeface="Alexandria" pitchFamily="2" charset="-78"/>
                <a:ea typeface="Calibri" panose="020F0502020204030204" pitchFamily="34" charset="0"/>
                <a:cs typeface="Alexandria" pitchFamily="2" charset="-78"/>
              </a:rPr>
              <a:t>تصميم رسائل اعتذار وتوضيح وترتيب مؤتمر أو بيان رسمي بناء على ما كشفته الأداة.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480188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1621683"/>
            <a:ext cx="9792091" cy="4339650"/>
          </a:xfrm>
          <a:prstGeom prst="rect">
            <a:avLst/>
          </a:prstGeom>
          <a:noFill/>
        </p:spPr>
        <p:txBody>
          <a:bodyPr wrap="square" rtlCol="0">
            <a:spAutoFit/>
          </a:bodyPr>
          <a:lstStyle/>
          <a:p>
            <a:pPr algn="just" rtl="1">
              <a:spcAft>
                <a:spcPts val="600"/>
              </a:spcAft>
            </a:pPr>
            <a:r>
              <a:rPr lang="ar-EG" sz="2400" b="1" dirty="0">
                <a:solidFill>
                  <a:srgbClr val="00B0F0"/>
                </a:solidFill>
                <a:latin typeface="Alexandria" pitchFamily="2" charset="-78"/>
                <a:cs typeface="Alexandria" pitchFamily="2" charset="-78"/>
              </a:rPr>
              <a:t>الحالة 2: استخدام </a:t>
            </a:r>
            <a:r>
              <a:rPr lang="en-US" sz="2400" b="1" dirty="0">
                <a:solidFill>
                  <a:srgbClr val="00B0F0"/>
                </a:solidFill>
                <a:latin typeface="Alexandria" pitchFamily="2" charset="-78"/>
                <a:cs typeface="Alexandria" pitchFamily="2" charset="-78"/>
              </a:rPr>
              <a:t>Social Listening </a:t>
            </a:r>
            <a:r>
              <a:rPr lang="ar-SA" sz="2400" b="1" dirty="0">
                <a:solidFill>
                  <a:srgbClr val="00B0F0"/>
                </a:solidFill>
                <a:latin typeface="Alexandria" pitchFamily="2" charset="-78"/>
                <a:cs typeface="Alexandria" pitchFamily="2" charset="-78"/>
              </a:rPr>
              <a:t> </a:t>
            </a:r>
            <a:r>
              <a:rPr lang="ar-EG" sz="2400" b="1" dirty="0">
                <a:solidFill>
                  <a:srgbClr val="00B0F0"/>
                </a:solidFill>
                <a:latin typeface="Alexandria" pitchFamily="2" charset="-78"/>
                <a:cs typeface="Alexandria" pitchFamily="2" charset="-78"/>
              </a:rPr>
              <a:t>المدعوم بالذكاء الاصطناعي لاحتواء أزمة سمعة رقمية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النتيجة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تقارير المنصة أظهرت أن العلامة استطاعت تحويل اتجاه المشاعر من سلبي جدًا إلى أقل سلبية خلال أيام، عبر:</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اعتذار واضح واعتراف بالخطأ.</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إعلان إجراءات تصحيحية مبنية على </a:t>
            </a:r>
            <a:r>
              <a:rPr lang="en-US" kern="100" dirty="0">
                <a:effectLst/>
                <a:latin typeface="Alexandria" pitchFamily="2" charset="-78"/>
                <a:ea typeface="Calibri" panose="020F0502020204030204" pitchFamily="34" charset="0"/>
                <a:cs typeface="Alexandria" pitchFamily="2" charset="-78"/>
              </a:rPr>
              <a:t>insights </a:t>
            </a:r>
            <a:r>
              <a:rPr lang="ar-EG" kern="100" dirty="0">
                <a:effectLst/>
                <a:latin typeface="Alexandria" pitchFamily="2" charset="-78"/>
                <a:ea typeface="Calibri" panose="020F0502020204030204" pitchFamily="34" charset="0"/>
                <a:cs typeface="Alexandria" pitchFamily="2" charset="-78"/>
              </a:rPr>
              <a:t>من الذكاء الاصطناعي. </a:t>
            </a:r>
            <a:endParaRPr lang="en-US" kern="100" dirty="0">
              <a:effectLst/>
              <a:latin typeface="Alexandria" pitchFamily="2" charset="-78"/>
              <a:ea typeface="Calibri" panose="020F0502020204030204" pitchFamily="34" charset="0"/>
              <a:cs typeface="Alexandria" pitchFamily="2" charset="-78"/>
            </a:endParaRP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الذكاء الاصطناعي لم “يحلّ الأزمة” وحده، ولكنه:</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أعطى صورة دقيقة وفورية عمّا يشعر به الجمهور.</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قلّل وقت الاستجابة، وجعل القرارات مبنية على بيانات لا انطباعات.</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026081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2144118"/>
            <a:ext cx="9792091" cy="1800493"/>
          </a:xfrm>
          <a:prstGeom prst="rect">
            <a:avLst/>
          </a:prstGeom>
          <a:noFill/>
        </p:spPr>
        <p:txBody>
          <a:bodyPr wrap="square" rtlCol="0">
            <a:spAutoFit/>
          </a:bodyPr>
          <a:lstStyle/>
          <a:p>
            <a:pPr algn="just" rtl="1">
              <a:spcAft>
                <a:spcPts val="600"/>
              </a:spcAft>
            </a:pPr>
            <a:r>
              <a:rPr lang="ar-EG" sz="2400" b="1" dirty="0">
                <a:solidFill>
                  <a:srgbClr val="00B0F0"/>
                </a:solidFill>
                <a:latin typeface="Alexandria" pitchFamily="2" charset="-78"/>
                <a:cs typeface="Alexandria" pitchFamily="2" charset="-78"/>
              </a:rPr>
              <a:t>الحالة 2: استخدام </a:t>
            </a:r>
            <a:r>
              <a:rPr lang="en-US" sz="2400" b="1" dirty="0">
                <a:solidFill>
                  <a:srgbClr val="00B0F0"/>
                </a:solidFill>
                <a:latin typeface="Alexandria" pitchFamily="2" charset="-78"/>
                <a:cs typeface="Alexandria" pitchFamily="2" charset="-78"/>
              </a:rPr>
              <a:t>Social Listening </a:t>
            </a:r>
            <a:r>
              <a:rPr lang="ar-SA" sz="2400" b="1" dirty="0">
                <a:solidFill>
                  <a:srgbClr val="00B0F0"/>
                </a:solidFill>
                <a:latin typeface="Alexandria" pitchFamily="2" charset="-78"/>
                <a:cs typeface="Alexandria" pitchFamily="2" charset="-78"/>
              </a:rPr>
              <a:t> </a:t>
            </a:r>
            <a:r>
              <a:rPr lang="ar-EG" sz="2400" b="1" dirty="0">
                <a:solidFill>
                  <a:srgbClr val="00B0F0"/>
                </a:solidFill>
                <a:latin typeface="Alexandria" pitchFamily="2" charset="-78"/>
                <a:cs typeface="Alexandria" pitchFamily="2" charset="-78"/>
              </a:rPr>
              <a:t>المدعوم بالذكاء الاصطناعي لاحتواء أزمة سمعة رقمية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الدروس المستفادة:</a:t>
            </a:r>
          </a:p>
          <a:p>
            <a:pPr marL="285750" indent="-285750" algn="just" rtl="1">
              <a:spcBef>
                <a:spcPts val="600"/>
              </a:spcBef>
              <a:spcAft>
                <a:spcPts val="1200"/>
              </a:spcAft>
              <a:buFont typeface="Arial" panose="020B0604020202020204" pitchFamily="34" charset="0"/>
              <a:buChar char="•"/>
            </a:pPr>
            <a:r>
              <a:rPr lang="en-US" kern="100" dirty="0">
                <a:effectLst/>
                <a:latin typeface="Alexandria" pitchFamily="2" charset="-78"/>
                <a:ea typeface="Calibri" panose="020F0502020204030204" pitchFamily="34" charset="0"/>
                <a:cs typeface="Alexandria" pitchFamily="2" charset="-78"/>
              </a:rPr>
              <a:t>Social listening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بالـ</a:t>
            </a:r>
            <a:r>
              <a:rPr lang="en-US" kern="100" dirty="0">
                <a:effectLst/>
                <a:latin typeface="Alexandria" pitchFamily="2" charset="-78"/>
                <a:ea typeface="Calibri" panose="020F0502020204030204" pitchFamily="34" charset="0"/>
                <a:cs typeface="Alexandria" pitchFamily="2" charset="-78"/>
              </a:rPr>
              <a:t>AI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أصبح جزءًا أساسيًا من نظام إنذار مبكر للأزمات.</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1801617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88910"/>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2112549"/>
            <a:ext cx="10197783" cy="2554545"/>
          </a:xfrm>
          <a:prstGeom prst="rect">
            <a:avLst/>
          </a:prstGeom>
          <a:noFill/>
        </p:spPr>
        <p:txBody>
          <a:bodyPr wrap="square" rtlCol="0">
            <a:spAutoFit/>
          </a:bodyPr>
          <a:lstStyle/>
          <a:p>
            <a:pPr algn="just" rtl="1">
              <a:spcAft>
                <a:spcPts val="600"/>
              </a:spcAft>
            </a:pPr>
            <a:r>
              <a:rPr lang="ar-EG" sz="2400" b="1" dirty="0">
                <a:solidFill>
                  <a:srgbClr val="00B0F0"/>
                </a:solidFill>
                <a:latin typeface="Alexandria" pitchFamily="2" charset="-78"/>
                <a:cs typeface="Alexandria" pitchFamily="2" charset="-78"/>
              </a:rPr>
              <a:t>الحالة 3: مثال سلبي – أزمة شات بوت </a:t>
            </a:r>
            <a:r>
              <a:rPr lang="en-US" sz="2400" b="1" dirty="0">
                <a:solidFill>
                  <a:srgbClr val="00B0F0"/>
                </a:solidFill>
                <a:latin typeface="Alexandria" pitchFamily="2" charset="-78"/>
                <a:cs typeface="Alexandria" pitchFamily="2" charset="-78"/>
              </a:rPr>
              <a:t>Air Canada </a:t>
            </a:r>
            <a:r>
              <a:rPr lang="ar-SA" sz="2400" b="1" dirty="0">
                <a:solidFill>
                  <a:srgbClr val="00B0F0"/>
                </a:solidFill>
                <a:latin typeface="Alexandria" pitchFamily="2" charset="-78"/>
                <a:cs typeface="Alexandria" pitchFamily="2" charset="-78"/>
              </a:rPr>
              <a:t> </a:t>
            </a:r>
            <a:r>
              <a:rPr lang="ar-EG" sz="2400" b="1" dirty="0">
                <a:solidFill>
                  <a:srgbClr val="00B0F0"/>
                </a:solidFill>
                <a:latin typeface="Alexandria" pitchFamily="2" charset="-78"/>
                <a:cs typeface="Alexandria" pitchFamily="2" charset="-78"/>
              </a:rPr>
              <a:t>وسمعة الشركة القانونية والإعلامية</a:t>
            </a:r>
          </a:p>
          <a:p>
            <a:pPr algn="just" rtl="1">
              <a:spcAft>
                <a:spcPts val="600"/>
              </a:spcAft>
            </a:pPr>
            <a:r>
              <a:rPr lang="ar-EG" sz="2000" kern="100" dirty="0">
                <a:effectLst/>
                <a:latin typeface="Alexandria" pitchFamily="2" charset="-78"/>
                <a:ea typeface="Calibri" panose="020F0502020204030204" pitchFamily="34" charset="0"/>
                <a:cs typeface="Alexandria" pitchFamily="2" charset="-78"/>
              </a:rPr>
              <a:t>في 2024، واجهت </a:t>
            </a:r>
            <a:r>
              <a:rPr lang="en-US" sz="2000" kern="100" dirty="0">
                <a:effectLst/>
                <a:latin typeface="Alexandria" pitchFamily="2" charset="-78"/>
                <a:ea typeface="Calibri" panose="020F0502020204030204" pitchFamily="34" charset="0"/>
                <a:cs typeface="Alexandria" pitchFamily="2" charset="-78"/>
              </a:rPr>
              <a:t>Air Canada </a:t>
            </a:r>
            <a:r>
              <a:rPr lang="ar-EG" sz="2000" kern="100" dirty="0">
                <a:effectLst/>
                <a:latin typeface="Alexandria" pitchFamily="2" charset="-78"/>
                <a:ea typeface="Calibri" panose="020F0502020204030204" pitchFamily="34" charset="0"/>
                <a:cs typeface="Alexandria" pitchFamily="2" charset="-78"/>
              </a:rPr>
              <a:t>أزمة إعلامية وقانونية عندما قدّم الشات بوت على موقع الشركة معلومات خاطئة لأحد العملاء حول سياسة حسّاسة تتعلق بتذاكر حزن</a:t>
            </a:r>
            <a:r>
              <a:rPr lang="en-US" sz="2000" kern="100" dirty="0">
                <a:effectLst/>
                <a:latin typeface="Alexandria" pitchFamily="2" charset="-78"/>
                <a:ea typeface="Calibri" panose="020F0502020204030204" pitchFamily="34" charset="0"/>
                <a:cs typeface="Alexandria" pitchFamily="2" charset="-78"/>
              </a:rPr>
              <a:t>bereavement fare </a:t>
            </a:r>
            <a:r>
              <a:rPr lang="ar-SA" sz="2000" kern="100" dirty="0">
                <a:effectLst/>
                <a:latin typeface="Alexandria" pitchFamily="2" charset="-78"/>
                <a:ea typeface="Calibri" panose="020F0502020204030204" pitchFamily="34" charset="0"/>
                <a:cs typeface="Alexandria" pitchFamily="2" charset="-78"/>
              </a:rPr>
              <a:t> </a:t>
            </a:r>
            <a:r>
              <a:rPr lang="ar-EG" sz="2000" kern="100" dirty="0">
                <a:effectLst/>
                <a:latin typeface="Alexandria" pitchFamily="2" charset="-78"/>
                <a:ea typeface="Calibri" panose="020F0502020204030204" pitchFamily="34" charset="0"/>
                <a:cs typeface="Alexandria" pitchFamily="2" charset="-78"/>
              </a:rPr>
              <a:t>العميل اتخذ قراره بناءً على هذه المعلومة، ثم رفضت الشركة تطبيق الخصم بحجة أن الشات بوت أخطأ. </a:t>
            </a:r>
          </a:p>
          <a:p>
            <a:pPr algn="just" rtl="1">
              <a:spcAft>
                <a:spcPts val="600"/>
              </a:spcAft>
            </a:pPr>
            <a:r>
              <a:rPr lang="ar-EG" sz="2000" b="1" kern="100" dirty="0">
                <a:effectLst/>
                <a:latin typeface="Alexandria" pitchFamily="2" charset="-78"/>
                <a:ea typeface="Calibri" panose="020F0502020204030204" pitchFamily="34" charset="0"/>
                <a:cs typeface="Alexandria" pitchFamily="2" charset="-78"/>
              </a:rPr>
              <a:t>استخدام الذكاء الاصطناعي: </a:t>
            </a:r>
          </a:p>
          <a:p>
            <a:pPr marL="285750" indent="-285750" algn="just" rtl="1">
              <a:spcAft>
                <a:spcPts val="6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الشات بوت قدّم معلومة غير صحيحة عن أهلية الحصول على خصم، يبدو أنها كانت “هلوسة” نموذج </a:t>
            </a:r>
            <a:r>
              <a:rPr lang="en-US" kern="100" dirty="0">
                <a:effectLst/>
                <a:latin typeface="Alexandria" pitchFamily="2" charset="-78"/>
                <a:ea typeface="Calibri" panose="020F0502020204030204" pitchFamily="34" charset="0"/>
                <a:cs typeface="Alexandria" pitchFamily="2" charset="-78"/>
              </a:rPr>
              <a:t>AI.</a:t>
            </a:r>
          </a:p>
          <a:p>
            <a:pPr marL="285750" indent="-285750" algn="just" rtl="1">
              <a:spcAft>
                <a:spcPts val="6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الشركة حاولت الدفاع عن نفسها قانونيًا بالقول: الشات بوت كيان “مستقل”، والخطأ ليس خطأ الشركة بل خطأ النظام.</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282809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1154749"/>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1950371"/>
            <a:ext cx="9792091" cy="3739485"/>
          </a:xfrm>
          <a:prstGeom prst="rect">
            <a:avLst/>
          </a:prstGeom>
          <a:noFill/>
        </p:spPr>
        <p:txBody>
          <a:bodyPr wrap="square" rtlCol="0">
            <a:spAutoFit/>
          </a:bodyPr>
          <a:lstStyle/>
          <a:p>
            <a:pPr algn="just" rtl="1">
              <a:spcAft>
                <a:spcPts val="600"/>
              </a:spcAft>
            </a:pPr>
            <a:r>
              <a:rPr lang="ar-EG" sz="2400" b="1" dirty="0">
                <a:solidFill>
                  <a:srgbClr val="00B0F0"/>
                </a:solidFill>
                <a:latin typeface="Alexandria" pitchFamily="2" charset="-78"/>
                <a:cs typeface="Alexandria" pitchFamily="2" charset="-78"/>
              </a:rPr>
              <a:t>الحالة 3: مثال سلبي – أزمة شات بوت </a:t>
            </a:r>
            <a:r>
              <a:rPr lang="en-US" sz="2400" b="1" dirty="0">
                <a:solidFill>
                  <a:srgbClr val="00B0F0"/>
                </a:solidFill>
                <a:latin typeface="Alexandria" pitchFamily="2" charset="-78"/>
                <a:cs typeface="Alexandria" pitchFamily="2" charset="-78"/>
              </a:rPr>
              <a:t>Air Canada </a:t>
            </a:r>
            <a:r>
              <a:rPr lang="ar-SA" sz="2400" b="1" dirty="0">
                <a:solidFill>
                  <a:srgbClr val="00B0F0"/>
                </a:solidFill>
                <a:latin typeface="Alexandria" pitchFamily="2" charset="-78"/>
                <a:cs typeface="Alexandria" pitchFamily="2" charset="-78"/>
              </a:rPr>
              <a:t> </a:t>
            </a:r>
            <a:r>
              <a:rPr lang="ar-EG" sz="2400" b="1" dirty="0">
                <a:solidFill>
                  <a:srgbClr val="00B0F0"/>
                </a:solidFill>
                <a:latin typeface="Alexandria" pitchFamily="2" charset="-78"/>
                <a:cs typeface="Alexandria" pitchFamily="2" charset="-78"/>
              </a:rPr>
              <a:t>وسمعة الشركة القانونية والإعلامية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النتيجة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المحكمة رفضت هذا المنطق تمامًا، وحمّلت </a:t>
            </a:r>
            <a:r>
              <a:rPr lang="en-US" kern="100" dirty="0">
                <a:effectLst/>
                <a:latin typeface="Alexandria" pitchFamily="2" charset="-78"/>
                <a:ea typeface="Calibri" panose="020F0502020204030204" pitchFamily="34" charset="0"/>
                <a:cs typeface="Alexandria" pitchFamily="2" charset="-78"/>
              </a:rPr>
              <a:t>Air Canada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المسؤولية الكاملة عن المعلومات التي يقدّمها الشات بوت، وألزمتها بدفع التعويض للعميل. </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الحادثة تحوّلت إلى قصة إعلامية دولية، استُخدمت في نقاشات حول:</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شفافية استخدام الذكاء الاصطناعي.</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من المسؤول عن “أخطاء” </a:t>
            </a:r>
            <a:r>
              <a:rPr lang="en-US" kern="100" dirty="0">
                <a:effectLst/>
                <a:latin typeface="Alexandria" pitchFamily="2" charset="-78"/>
                <a:ea typeface="Calibri" panose="020F0502020204030204" pitchFamily="34" charset="0"/>
                <a:cs typeface="Alexandria" pitchFamily="2" charset="-78"/>
              </a:rPr>
              <a:t>AI </a:t>
            </a:r>
            <a:r>
              <a:rPr lang="ar-EG" kern="100" dirty="0">
                <a:effectLst/>
                <a:latin typeface="Alexandria" pitchFamily="2" charset="-78"/>
                <a:ea typeface="Calibri" panose="020F0502020204030204" pitchFamily="34" charset="0"/>
                <a:cs typeface="Alexandria" pitchFamily="2" charset="-78"/>
              </a:rPr>
              <a:t>في خدمة العملاء والعلاقات العامة؟</a:t>
            </a:r>
          </a:p>
          <a:p>
            <a:pPr algn="just" rtl="1">
              <a:spcBef>
                <a:spcPts val="600"/>
              </a:spcBef>
              <a:spcAft>
                <a:spcPts val="1200"/>
              </a:spcAft>
            </a:pPr>
            <a:r>
              <a:rPr lang="ar-EG" kern="100" dirty="0">
                <a:effectLst/>
                <a:latin typeface="Alexandria" pitchFamily="2" charset="-78"/>
                <a:ea typeface="Calibri" panose="020F0502020204030204" pitchFamily="34" charset="0"/>
                <a:cs typeface="Alexandria" pitchFamily="2" charset="-78"/>
              </a:rPr>
              <a:t>الضرر كان ليس ماليًا فقط بل سمعة مؤسسية: انطباع بأن الشركة تحاول الاختباء خلف الذكاء الاصطناعي لتتنصل من المسؤولية.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682803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901" y="956454"/>
            <a:ext cx="10979176"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خامسًا:  أمثلة واقعية وتطبيقات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29004" y="2144118"/>
            <a:ext cx="9792091" cy="1938992"/>
          </a:xfrm>
          <a:prstGeom prst="rect">
            <a:avLst/>
          </a:prstGeom>
          <a:noFill/>
        </p:spPr>
        <p:txBody>
          <a:bodyPr wrap="square" rtlCol="0">
            <a:spAutoFit/>
          </a:bodyPr>
          <a:lstStyle/>
          <a:p>
            <a:pPr algn="just" rtl="1">
              <a:spcAft>
                <a:spcPts val="600"/>
              </a:spcAft>
            </a:pPr>
            <a:r>
              <a:rPr lang="ar-EG" sz="2400" b="1" dirty="0">
                <a:solidFill>
                  <a:srgbClr val="00B0F0"/>
                </a:solidFill>
                <a:latin typeface="Alexandria" pitchFamily="2" charset="-78"/>
                <a:cs typeface="Alexandria" pitchFamily="2" charset="-78"/>
              </a:rPr>
              <a:t>الحالة 3: مثال سلبي – أزمة شات بوت </a:t>
            </a:r>
            <a:r>
              <a:rPr lang="en-US" sz="2400" b="1" dirty="0">
                <a:solidFill>
                  <a:srgbClr val="00B0F0"/>
                </a:solidFill>
                <a:latin typeface="Alexandria" pitchFamily="2" charset="-78"/>
                <a:cs typeface="Alexandria" pitchFamily="2" charset="-78"/>
              </a:rPr>
              <a:t>Air Canada </a:t>
            </a:r>
            <a:r>
              <a:rPr lang="ar-SA" sz="2400" b="1" dirty="0">
                <a:solidFill>
                  <a:srgbClr val="00B0F0"/>
                </a:solidFill>
                <a:latin typeface="Alexandria" pitchFamily="2" charset="-78"/>
                <a:cs typeface="Alexandria" pitchFamily="2" charset="-78"/>
              </a:rPr>
              <a:t> </a:t>
            </a:r>
            <a:r>
              <a:rPr lang="ar-EG" sz="2400" b="1" dirty="0">
                <a:solidFill>
                  <a:srgbClr val="00B0F0"/>
                </a:solidFill>
                <a:latin typeface="Alexandria" pitchFamily="2" charset="-78"/>
                <a:cs typeface="Alexandria" pitchFamily="2" charset="-78"/>
              </a:rPr>
              <a:t>وسمعة الشركة القانونية والإعلامية</a:t>
            </a:r>
          </a:p>
          <a:p>
            <a:pPr algn="just" rtl="1">
              <a:spcBef>
                <a:spcPts val="600"/>
              </a:spcBef>
              <a:spcAft>
                <a:spcPts val="1200"/>
              </a:spcAft>
            </a:pPr>
            <a:r>
              <a:rPr lang="ar-EG" sz="2000" b="1" kern="100" dirty="0">
                <a:effectLst/>
                <a:latin typeface="Alexandria" pitchFamily="2" charset="-78"/>
                <a:ea typeface="Calibri" panose="020F0502020204030204" pitchFamily="34" charset="0"/>
                <a:cs typeface="Alexandria" pitchFamily="2" charset="-78"/>
              </a:rPr>
              <a:t>الدروس المستفادة:</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لا يكفي أن نستخدم </a:t>
            </a:r>
            <a:r>
              <a:rPr lang="en-US" kern="100" dirty="0">
                <a:effectLst/>
                <a:latin typeface="Alexandria" pitchFamily="2" charset="-78"/>
                <a:ea typeface="Calibri" panose="020F0502020204030204" pitchFamily="34" charset="0"/>
                <a:cs typeface="Alexandria" pitchFamily="2" charset="-78"/>
              </a:rPr>
              <a:t>AI؛ </a:t>
            </a:r>
            <a:r>
              <a:rPr lang="ar-EG" kern="100" dirty="0">
                <a:effectLst/>
                <a:latin typeface="Alexandria" pitchFamily="2" charset="-78"/>
                <a:ea typeface="Calibri" panose="020F0502020204030204" pitchFamily="34" charset="0"/>
                <a:cs typeface="Alexandria" pitchFamily="2" charset="-78"/>
              </a:rPr>
              <a:t>يجب أن نحدّد مسؤولية بشرية واضحة عن الرسائل التي يقدّمها النظام.</a:t>
            </a:r>
          </a:p>
          <a:p>
            <a:pPr marL="285750" indent="-285750" algn="just" rtl="1">
              <a:spcBef>
                <a:spcPts val="600"/>
              </a:spcBef>
              <a:spcAft>
                <a:spcPts val="1200"/>
              </a:spcAft>
              <a:buFont typeface="Arial" panose="020B0604020202020204" pitchFamily="34" charset="0"/>
              <a:buChar char="•"/>
            </a:pPr>
            <a:r>
              <a:rPr lang="ar-EG" kern="100" dirty="0">
                <a:effectLst/>
                <a:latin typeface="Alexandria" pitchFamily="2" charset="-78"/>
                <a:ea typeface="Calibri" panose="020F0502020204030204" pitchFamily="34" charset="0"/>
                <a:cs typeface="Alexandria" pitchFamily="2" charset="-78"/>
              </a:rPr>
              <a:t>في أي أزمة ناتجة عن </a:t>
            </a:r>
            <a:r>
              <a:rPr lang="en-US" kern="100" dirty="0">
                <a:effectLst/>
                <a:latin typeface="Alexandria" pitchFamily="2" charset="-78"/>
                <a:ea typeface="Calibri" panose="020F0502020204030204" pitchFamily="34" charset="0"/>
                <a:cs typeface="Alexandria" pitchFamily="2" charset="-78"/>
              </a:rPr>
              <a:t>AI،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محاولة رمي اللوم على “الروبوت” ستبدو للجمهور والمحاكم هروبًا من المسؤولية.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894879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1459149" y="899652"/>
            <a:ext cx="9669294"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استخدام الذكاء الاصطناعي في إدارة العلاقات العامة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264625" y="2400464"/>
            <a:ext cx="2823515" cy="707886"/>
          </a:xfrm>
          <a:prstGeom prst="rect">
            <a:avLst/>
          </a:prstGeom>
          <a:noFill/>
        </p:spPr>
        <p:txBody>
          <a:bodyPr wrap="square" rtlCol="0">
            <a:spAutoFit/>
          </a:bodyPr>
          <a:lstStyle/>
          <a:p>
            <a:pPr algn="ctr" rtl="1"/>
            <a:r>
              <a:rPr lang="ar-EG" sz="2000" b="1" dirty="0">
                <a:latin typeface="Alexandria" charset="0"/>
                <a:cs typeface="Alexandria" charset="0"/>
              </a:rPr>
              <a:t>الذكاء الاصطناعي في العلاقات العامة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360340"/>
            <a:ext cx="2720116" cy="400110"/>
          </a:xfrm>
          <a:prstGeom prst="rect">
            <a:avLst/>
          </a:prstGeom>
          <a:noFill/>
        </p:spPr>
        <p:txBody>
          <a:bodyPr wrap="square" rtlCol="0">
            <a:spAutoFit/>
          </a:bodyPr>
          <a:lstStyle/>
          <a:p>
            <a:pPr algn="ctr" rtl="1"/>
            <a:r>
              <a:rPr lang="ar-EG" sz="2000" b="1" dirty="0">
                <a:latin typeface="Alexandria" charset="0"/>
                <a:cs typeface="Alexandria" charset="0"/>
              </a:rPr>
              <a:t>التحديات والمخاوف</a:t>
            </a:r>
          </a:p>
        </p:txBody>
      </p:sp>
      <p:sp>
        <p:nvSpPr>
          <p:cNvPr id="9" name="TextBox 8">
            <a:extLst>
              <a:ext uri="{FF2B5EF4-FFF2-40B4-BE49-F238E27FC236}">
                <a16:creationId xmlns:a16="http://schemas.microsoft.com/office/drawing/2014/main" id="{FB5A5CD0-6028-692E-720E-6C3DD9ECDDA0}"/>
              </a:ext>
            </a:extLst>
          </p:cNvPr>
          <p:cNvSpPr txBox="1"/>
          <p:nvPr/>
        </p:nvSpPr>
        <p:spPr>
          <a:xfrm>
            <a:off x="153814" y="2400315"/>
            <a:ext cx="2813788" cy="1015663"/>
          </a:xfrm>
          <a:prstGeom prst="rect">
            <a:avLst/>
          </a:prstGeom>
          <a:noFill/>
        </p:spPr>
        <p:txBody>
          <a:bodyPr wrap="square" rtlCol="0">
            <a:spAutoFit/>
          </a:bodyPr>
          <a:lstStyle/>
          <a:p>
            <a:pPr algn="ctr" rtl="1"/>
            <a:r>
              <a:rPr lang="ar-EG" sz="2000" b="1" dirty="0">
                <a:latin typeface="Alexandria" charset="0"/>
                <a:cs typeface="Alexandria" charset="0"/>
              </a:rPr>
              <a:t>التطبيقات الرئيسية للذكاء الاصطناعي في العلاقات العامة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360340"/>
            <a:ext cx="2813788" cy="400110"/>
          </a:xfrm>
          <a:prstGeom prst="rect">
            <a:avLst/>
          </a:prstGeom>
          <a:noFill/>
        </p:spPr>
        <p:txBody>
          <a:bodyPr wrap="square" rtlCol="0">
            <a:spAutoFit/>
          </a:bodyPr>
          <a:lstStyle/>
          <a:p>
            <a:pPr algn="ctr" rtl="1"/>
            <a:r>
              <a:rPr lang="ar-EG" sz="2000" b="1" dirty="0">
                <a:latin typeface="Alexandria" charset="0"/>
                <a:cs typeface="Alexandria" charset="0"/>
              </a:rPr>
              <a:t>الفرص المستقبلية</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9A0FA7F-325C-1B0F-A45A-E43D0B000BCB}"/>
              </a:ext>
            </a:extLst>
          </p:cNvPr>
          <p:cNvSpPr txBox="1"/>
          <p:nvPr/>
        </p:nvSpPr>
        <p:spPr>
          <a:xfrm>
            <a:off x="4321749" y="6084923"/>
            <a:ext cx="2813788" cy="707886"/>
          </a:xfrm>
          <a:prstGeom prst="rect">
            <a:avLst/>
          </a:prstGeom>
          <a:noFill/>
        </p:spPr>
        <p:txBody>
          <a:bodyPr wrap="square" rtlCol="0">
            <a:spAutoFit/>
          </a:bodyPr>
          <a:lstStyle/>
          <a:p>
            <a:pPr algn="ctr" rtl="1"/>
            <a:r>
              <a:rPr lang="ar-EG" sz="2000" b="1" dirty="0">
                <a:latin typeface="Alexandria" charset="0"/>
                <a:cs typeface="Alexandria" charset="0"/>
              </a:rPr>
              <a:t> أمثلة واقعية وتطبيقات عملية</a:t>
            </a:r>
          </a:p>
        </p:txBody>
      </p:sp>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elements/1.1/"/>
    <ds:schemaRef ds:uri="http://purl.org/dc/dcmitype/"/>
    <ds:schemaRef ds:uri="http://schemas.openxmlformats.org/package/2006/metadata/core-properties"/>
    <ds:schemaRef ds:uri="http://purl.org/dc/terms/"/>
    <ds:schemaRef ds:uri="aca13214-df29-4e3c-a050-857c0bf7bd8e"/>
    <ds:schemaRef ds:uri="688354b5-287c-4cda-825e-1d7935aea40e"/>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9741</TotalTime>
  <Words>4034</Words>
  <Application>Microsoft Office PowerPoint</Application>
  <PresentationFormat>Widescreen</PresentationFormat>
  <Paragraphs>387</Paragraphs>
  <Slides>56</Slides>
  <Notes>49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Alexandria</vt:lpstr>
      <vt:lpstr>Arial</vt:lpstr>
      <vt:lpstr>Calibri</vt:lpstr>
      <vt:lpstr>Calibri Light</vt:lpstr>
      <vt:lpstr>Roboto Light</vt:lpstr>
      <vt:lpstr>Simplified Arabic</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958</cp:revision>
  <dcterms:created xsi:type="dcterms:W3CDTF">2023-04-29T09:08:00Z</dcterms:created>
  <dcterms:modified xsi:type="dcterms:W3CDTF">2026-04-18T13:48:39Z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