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480" r:id="rId2"/>
    <p:sldId id="303" r:id="rId3"/>
    <p:sldId id="548" r:id="rId4"/>
    <p:sldId id="538" r:id="rId5"/>
    <p:sldId id="674" r:id="rId6"/>
    <p:sldId id="679" r:id="rId7"/>
    <p:sldId id="680" r:id="rId8"/>
    <p:sldId id="681" r:id="rId9"/>
    <p:sldId id="682" r:id="rId10"/>
    <p:sldId id="683" r:id="rId11"/>
    <p:sldId id="684" r:id="rId12"/>
    <p:sldId id="685" r:id="rId13"/>
    <p:sldId id="543" r:id="rId14"/>
    <p:sldId id="639" r:id="rId15"/>
    <p:sldId id="642" r:id="rId16"/>
    <p:sldId id="645" r:id="rId17"/>
    <p:sldId id="667" r:id="rId18"/>
    <p:sldId id="640" r:id="rId19"/>
    <p:sldId id="643" r:id="rId20"/>
    <p:sldId id="668" r:id="rId21"/>
    <p:sldId id="641" r:id="rId22"/>
    <p:sldId id="646" r:id="rId23"/>
    <p:sldId id="644" r:id="rId24"/>
    <p:sldId id="647" r:id="rId25"/>
    <p:sldId id="648" r:id="rId26"/>
    <p:sldId id="649" r:id="rId27"/>
    <p:sldId id="650" r:id="rId28"/>
    <p:sldId id="654" r:id="rId29"/>
    <p:sldId id="657" r:id="rId30"/>
    <p:sldId id="658" r:id="rId31"/>
    <p:sldId id="659" r:id="rId32"/>
    <p:sldId id="660" r:id="rId33"/>
    <p:sldId id="661" r:id="rId34"/>
    <p:sldId id="656" r:id="rId35"/>
    <p:sldId id="662" r:id="rId36"/>
    <p:sldId id="663" r:id="rId37"/>
    <p:sldId id="664" r:id="rId38"/>
    <p:sldId id="665" r:id="rId39"/>
    <p:sldId id="666" r:id="rId40"/>
    <p:sldId id="677" r:id="rId41"/>
    <p:sldId id="675" r:id="rId42"/>
    <p:sldId id="676" r:id="rId43"/>
    <p:sldId id="670" r:id="rId44"/>
    <p:sldId id="671" r:id="rId45"/>
    <p:sldId id="672" r:id="rId46"/>
    <p:sldId id="673" r:id="rId47"/>
    <p:sldId id="678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48"/>
            <p14:sldId id="538"/>
            <p14:sldId id="674"/>
            <p14:sldId id="679"/>
            <p14:sldId id="680"/>
            <p14:sldId id="681"/>
            <p14:sldId id="682"/>
            <p14:sldId id="683"/>
            <p14:sldId id="684"/>
            <p14:sldId id="685"/>
            <p14:sldId id="543"/>
            <p14:sldId id="639"/>
            <p14:sldId id="642"/>
            <p14:sldId id="645"/>
            <p14:sldId id="667"/>
            <p14:sldId id="640"/>
            <p14:sldId id="643"/>
            <p14:sldId id="668"/>
            <p14:sldId id="641"/>
            <p14:sldId id="646"/>
            <p14:sldId id="644"/>
            <p14:sldId id="647"/>
            <p14:sldId id="648"/>
            <p14:sldId id="649"/>
            <p14:sldId id="650"/>
            <p14:sldId id="654"/>
            <p14:sldId id="657"/>
            <p14:sldId id="658"/>
            <p14:sldId id="659"/>
            <p14:sldId id="660"/>
            <p14:sldId id="661"/>
            <p14:sldId id="656"/>
            <p14:sldId id="662"/>
            <p14:sldId id="663"/>
            <p14:sldId id="664"/>
            <p14:sldId id="665"/>
            <p14:sldId id="666"/>
            <p14:sldId id="677"/>
            <p14:sldId id="675"/>
            <p14:sldId id="676"/>
            <p14:sldId id="670"/>
            <p14:sldId id="671"/>
            <p14:sldId id="672"/>
            <p14:sldId id="673"/>
            <p14:sldId id="67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78D3E8"/>
    <a:srgbClr val="4472C4"/>
    <a:srgbClr val="DAE3F3"/>
    <a:srgbClr val="2F528F"/>
    <a:srgbClr val="F3A9EC"/>
    <a:srgbClr val="2D3956"/>
    <a:srgbClr val="852F4A"/>
    <a:srgbClr val="000000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54974" autoAdjust="0"/>
  </p:normalViewPr>
  <p:slideViewPr>
    <p:cSldViewPr snapToGrid="0">
      <p:cViewPr varScale="1">
        <p:scale>
          <a:sx n="34" d="100"/>
          <a:sy n="34" d="100"/>
        </p:scale>
        <p:origin x="182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AEBE9D-C524-444E-9806-55D1D8C46B77}" type="doc">
      <dgm:prSet loTypeId="urn:microsoft.com/office/officeart/2008/layout/VerticalAccentList" loCatId="list" qsTypeId="urn:microsoft.com/office/officeart/2005/8/quickstyle/3d3" qsCatId="3D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A310CC9D-6167-4820-BEAB-E13089670A52}">
      <dgm:prSet phldrT="[Text]"/>
      <dgm:spPr/>
      <dgm:t>
        <a:bodyPr/>
        <a:lstStyle/>
        <a:p>
          <a:r>
            <a:rPr lang="en-US" b="1" dirty="0" smtClean="0"/>
            <a:t>Linear Filters</a:t>
          </a:r>
          <a:endParaRPr lang="en-US" b="1" dirty="0"/>
        </a:p>
      </dgm:t>
    </dgm:pt>
    <dgm:pt modelId="{1C92E1E3-2718-4D3F-9779-B624C789123E}" type="parTrans" cxnId="{0E5640D3-1370-4CC4-A386-F367359DD411}">
      <dgm:prSet/>
      <dgm:spPr/>
      <dgm:t>
        <a:bodyPr/>
        <a:lstStyle/>
        <a:p>
          <a:endParaRPr lang="en-US" b="1"/>
        </a:p>
      </dgm:t>
    </dgm:pt>
    <dgm:pt modelId="{AD97EE57-4A5C-4284-9D5C-BBF85A4D64B4}" type="sibTrans" cxnId="{0E5640D3-1370-4CC4-A386-F367359DD411}">
      <dgm:prSet/>
      <dgm:spPr/>
      <dgm:t>
        <a:bodyPr/>
        <a:lstStyle/>
        <a:p>
          <a:endParaRPr lang="en-US" b="1"/>
        </a:p>
      </dgm:t>
    </dgm:pt>
    <dgm:pt modelId="{0BF4E16B-F07A-4BE3-A0DF-BF242D746D38}">
      <dgm:prSet phldrT="[Text]"/>
      <dgm:spPr/>
      <dgm:t>
        <a:bodyPr/>
        <a:lstStyle/>
        <a:p>
          <a:r>
            <a:rPr lang="en-US" b="1" dirty="0" smtClean="0"/>
            <a:t>Box Filter</a:t>
          </a:r>
          <a:endParaRPr lang="en-US" b="1" dirty="0"/>
        </a:p>
      </dgm:t>
    </dgm:pt>
    <dgm:pt modelId="{91AC79B0-43AB-4C52-B106-CBDB16A4A8FB}" type="parTrans" cxnId="{C6AC8F87-FEB3-41D2-BADC-092CC5F9E056}">
      <dgm:prSet/>
      <dgm:spPr/>
      <dgm:t>
        <a:bodyPr/>
        <a:lstStyle/>
        <a:p>
          <a:endParaRPr lang="en-US" b="1"/>
        </a:p>
      </dgm:t>
    </dgm:pt>
    <dgm:pt modelId="{7568D1AA-3643-4EAE-B7F4-76BF8F0F8FE1}" type="sibTrans" cxnId="{C6AC8F87-FEB3-41D2-BADC-092CC5F9E056}">
      <dgm:prSet/>
      <dgm:spPr/>
      <dgm:t>
        <a:bodyPr/>
        <a:lstStyle/>
        <a:p>
          <a:endParaRPr lang="en-US" b="1"/>
        </a:p>
      </dgm:t>
    </dgm:pt>
    <dgm:pt modelId="{BDBC11FB-1594-44D3-829D-58712C73596E}">
      <dgm:prSet phldrT="[Text]"/>
      <dgm:spPr/>
      <dgm:t>
        <a:bodyPr/>
        <a:lstStyle/>
        <a:p>
          <a:r>
            <a:rPr lang="en-US" b="1" dirty="0" smtClean="0"/>
            <a:t>Gaussian Filter</a:t>
          </a:r>
          <a:endParaRPr lang="en-US" b="1" dirty="0"/>
        </a:p>
      </dgm:t>
    </dgm:pt>
    <dgm:pt modelId="{6013A226-CC01-409F-94B0-2FD18392595D}" type="parTrans" cxnId="{98E0D579-0537-4C7F-AD8D-927D8F11FB09}">
      <dgm:prSet/>
      <dgm:spPr/>
      <dgm:t>
        <a:bodyPr/>
        <a:lstStyle/>
        <a:p>
          <a:endParaRPr lang="en-US" b="1"/>
        </a:p>
      </dgm:t>
    </dgm:pt>
    <dgm:pt modelId="{F560D764-0985-4E59-9071-865A5509B46A}" type="sibTrans" cxnId="{98E0D579-0537-4C7F-AD8D-927D8F11FB09}">
      <dgm:prSet/>
      <dgm:spPr/>
      <dgm:t>
        <a:bodyPr/>
        <a:lstStyle/>
        <a:p>
          <a:endParaRPr lang="en-US" b="1"/>
        </a:p>
      </dgm:t>
    </dgm:pt>
    <dgm:pt modelId="{FB272B95-D398-43FD-823A-47DB72888466}">
      <dgm:prSet phldrT="[Text]"/>
      <dgm:spPr/>
      <dgm:t>
        <a:bodyPr/>
        <a:lstStyle/>
        <a:p>
          <a:r>
            <a:rPr lang="en-US" b="1" smtClean="0"/>
            <a:t>Non-linear Filters</a:t>
          </a:r>
          <a:endParaRPr lang="en-US" b="1" dirty="0"/>
        </a:p>
      </dgm:t>
    </dgm:pt>
    <dgm:pt modelId="{F45D8A28-E7DC-404C-AA89-375274824B23}" type="parTrans" cxnId="{A2B91CB6-5137-4338-90A4-1D8DAB1B929C}">
      <dgm:prSet/>
      <dgm:spPr/>
      <dgm:t>
        <a:bodyPr/>
        <a:lstStyle/>
        <a:p>
          <a:endParaRPr lang="en-US" b="1"/>
        </a:p>
      </dgm:t>
    </dgm:pt>
    <dgm:pt modelId="{D4FE08C2-0221-48E7-844B-CF9701FF96C4}" type="sibTrans" cxnId="{A2B91CB6-5137-4338-90A4-1D8DAB1B929C}">
      <dgm:prSet/>
      <dgm:spPr/>
      <dgm:t>
        <a:bodyPr/>
        <a:lstStyle/>
        <a:p>
          <a:endParaRPr lang="en-US" b="1"/>
        </a:p>
      </dgm:t>
    </dgm:pt>
    <dgm:pt modelId="{BE2204DE-8A9F-4209-9A34-53488D16F1A1}">
      <dgm:prSet phldrT="[Text]"/>
      <dgm:spPr/>
      <dgm:t>
        <a:bodyPr/>
        <a:lstStyle/>
        <a:p>
          <a:r>
            <a:rPr lang="en-US" b="1" dirty="0" smtClean="0"/>
            <a:t>Median Filter</a:t>
          </a:r>
          <a:endParaRPr lang="en-US" b="1" dirty="0"/>
        </a:p>
      </dgm:t>
    </dgm:pt>
    <dgm:pt modelId="{D1515647-0CAE-4CDC-9B21-CD8EC8AAA131}" type="parTrans" cxnId="{83BDEE8E-CCD0-4D87-8FA0-2B0F5ADC8C43}">
      <dgm:prSet/>
      <dgm:spPr/>
      <dgm:t>
        <a:bodyPr/>
        <a:lstStyle/>
        <a:p>
          <a:endParaRPr lang="en-US" b="1"/>
        </a:p>
      </dgm:t>
    </dgm:pt>
    <dgm:pt modelId="{67A12376-5B68-48C3-911D-7947987B7FBD}" type="sibTrans" cxnId="{83BDEE8E-CCD0-4D87-8FA0-2B0F5ADC8C43}">
      <dgm:prSet/>
      <dgm:spPr/>
      <dgm:t>
        <a:bodyPr/>
        <a:lstStyle/>
        <a:p>
          <a:endParaRPr lang="en-US" b="1"/>
        </a:p>
      </dgm:t>
    </dgm:pt>
    <dgm:pt modelId="{77CE8463-C4B9-4AB2-94D3-A933B132A8D9}">
      <dgm:prSet phldrT="[Text]"/>
      <dgm:spPr/>
      <dgm:t>
        <a:bodyPr/>
        <a:lstStyle/>
        <a:p>
          <a:r>
            <a:rPr lang="en-US" b="1" dirty="0" smtClean="0"/>
            <a:t>Max Filter</a:t>
          </a:r>
          <a:endParaRPr lang="en-US" b="1" dirty="0"/>
        </a:p>
      </dgm:t>
    </dgm:pt>
    <dgm:pt modelId="{22A23512-8364-48C9-A981-2FFB16C6CABE}" type="parTrans" cxnId="{0C3265B4-4C87-4CD8-A798-DCC5C63E17BF}">
      <dgm:prSet/>
      <dgm:spPr/>
      <dgm:t>
        <a:bodyPr/>
        <a:lstStyle/>
        <a:p>
          <a:endParaRPr lang="en-US" b="1"/>
        </a:p>
      </dgm:t>
    </dgm:pt>
    <dgm:pt modelId="{D7F47D7E-3061-414F-A81E-802A6B9A0DA6}" type="sibTrans" cxnId="{0C3265B4-4C87-4CD8-A798-DCC5C63E17BF}">
      <dgm:prSet/>
      <dgm:spPr/>
      <dgm:t>
        <a:bodyPr/>
        <a:lstStyle/>
        <a:p>
          <a:endParaRPr lang="en-US" b="1"/>
        </a:p>
      </dgm:t>
    </dgm:pt>
    <dgm:pt modelId="{2604F9DF-1720-47A5-A58C-E5D654E0A505}">
      <dgm:prSet phldrT="[Text]"/>
      <dgm:spPr/>
      <dgm:t>
        <a:bodyPr/>
        <a:lstStyle/>
        <a:p>
          <a:r>
            <a:rPr lang="en-US" b="1" dirty="0" smtClean="0"/>
            <a:t>Weighted Filter</a:t>
          </a:r>
          <a:endParaRPr lang="en-US" b="1" dirty="0"/>
        </a:p>
      </dgm:t>
    </dgm:pt>
    <dgm:pt modelId="{5749C712-81F0-46AC-B793-DD7A7B6EDF21}" type="parTrans" cxnId="{893E8669-021C-4601-A18A-6E19D9FBE049}">
      <dgm:prSet/>
      <dgm:spPr/>
      <dgm:t>
        <a:bodyPr/>
        <a:lstStyle/>
        <a:p>
          <a:endParaRPr lang="en-US" b="1"/>
        </a:p>
      </dgm:t>
    </dgm:pt>
    <dgm:pt modelId="{5745B3D3-8024-4335-BA83-14A47D8C7141}" type="sibTrans" cxnId="{893E8669-021C-4601-A18A-6E19D9FBE049}">
      <dgm:prSet/>
      <dgm:spPr/>
      <dgm:t>
        <a:bodyPr/>
        <a:lstStyle/>
        <a:p>
          <a:endParaRPr lang="en-US" b="1"/>
        </a:p>
      </dgm:t>
    </dgm:pt>
    <dgm:pt modelId="{626F6118-8D7B-43C2-975D-05701129582A}">
      <dgm:prSet phldrT="[Text]"/>
      <dgm:spPr/>
      <dgm:t>
        <a:bodyPr/>
        <a:lstStyle/>
        <a:p>
          <a:r>
            <a:rPr lang="en-US" b="1" dirty="0" smtClean="0"/>
            <a:t>Min Filter</a:t>
          </a:r>
          <a:endParaRPr lang="en-US" b="1" dirty="0"/>
        </a:p>
      </dgm:t>
    </dgm:pt>
    <dgm:pt modelId="{7CA70EB9-D271-4846-8675-6DE3D0AAAC9B}" type="parTrans" cxnId="{CB452163-C18D-4FBA-A6F6-210295F409B5}">
      <dgm:prSet/>
      <dgm:spPr/>
      <dgm:t>
        <a:bodyPr/>
        <a:lstStyle/>
        <a:p>
          <a:endParaRPr lang="en-US" b="1"/>
        </a:p>
      </dgm:t>
    </dgm:pt>
    <dgm:pt modelId="{3116497B-3EE8-496A-B3AE-CE63DAD3CB45}" type="sibTrans" cxnId="{CB452163-C18D-4FBA-A6F6-210295F409B5}">
      <dgm:prSet/>
      <dgm:spPr/>
      <dgm:t>
        <a:bodyPr/>
        <a:lstStyle/>
        <a:p>
          <a:endParaRPr lang="en-US" b="1"/>
        </a:p>
      </dgm:t>
    </dgm:pt>
    <dgm:pt modelId="{C13CB43D-A8D1-454E-A6A1-8777EEA2A61D}" type="pres">
      <dgm:prSet presAssocID="{F0AEBE9D-C524-444E-9806-55D1D8C46B77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en-US"/>
        </a:p>
      </dgm:t>
    </dgm:pt>
    <dgm:pt modelId="{63391E8B-CBBC-41BD-A673-7EEF71D18B0C}" type="pres">
      <dgm:prSet presAssocID="{A310CC9D-6167-4820-BEAB-E13089670A52}" presName="parenttextcomposite" presStyleCnt="0"/>
      <dgm:spPr/>
    </dgm:pt>
    <dgm:pt modelId="{92F471F8-96D6-4E9B-B1E6-F61CA5C61764}" type="pres">
      <dgm:prSet presAssocID="{A310CC9D-6167-4820-BEAB-E13089670A52}" presName="parenttext" presStyleLbl="revTx" presStyleIdx="0" presStyleCnt="2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5EB820-A6EC-40F4-AA58-50753D9CA6DE}" type="pres">
      <dgm:prSet presAssocID="{A310CC9D-6167-4820-BEAB-E13089670A52}" presName="composite" presStyleCnt="0"/>
      <dgm:spPr/>
    </dgm:pt>
    <dgm:pt modelId="{DE44BC7D-4A02-4567-B83F-B168ACA1FB9E}" type="pres">
      <dgm:prSet presAssocID="{A310CC9D-6167-4820-BEAB-E13089670A52}" presName="chevron1" presStyleLbl="alignNode1" presStyleIdx="0" presStyleCnt="14"/>
      <dgm:spPr/>
    </dgm:pt>
    <dgm:pt modelId="{1A4C557D-F281-4E87-9FA8-BDAEE831659E}" type="pres">
      <dgm:prSet presAssocID="{A310CC9D-6167-4820-BEAB-E13089670A52}" presName="chevron2" presStyleLbl="alignNode1" presStyleIdx="1" presStyleCnt="14"/>
      <dgm:spPr/>
    </dgm:pt>
    <dgm:pt modelId="{B1C8A3BD-B910-4B1B-8048-A21DA2480946}" type="pres">
      <dgm:prSet presAssocID="{A310CC9D-6167-4820-BEAB-E13089670A52}" presName="chevron3" presStyleLbl="alignNode1" presStyleIdx="2" presStyleCnt="14"/>
      <dgm:spPr/>
    </dgm:pt>
    <dgm:pt modelId="{77315E5A-A19B-4F29-B4EF-9225F0D9D7F1}" type="pres">
      <dgm:prSet presAssocID="{A310CC9D-6167-4820-BEAB-E13089670A52}" presName="chevron4" presStyleLbl="alignNode1" presStyleIdx="3" presStyleCnt="14"/>
      <dgm:spPr/>
    </dgm:pt>
    <dgm:pt modelId="{E85673E6-8DFC-467F-B314-7C326F8F9BDC}" type="pres">
      <dgm:prSet presAssocID="{A310CC9D-6167-4820-BEAB-E13089670A52}" presName="chevron5" presStyleLbl="alignNode1" presStyleIdx="4" presStyleCnt="14"/>
      <dgm:spPr/>
    </dgm:pt>
    <dgm:pt modelId="{F312B17A-C27D-488D-A2D9-7658A888A90C}" type="pres">
      <dgm:prSet presAssocID="{A310CC9D-6167-4820-BEAB-E13089670A52}" presName="chevron6" presStyleLbl="alignNode1" presStyleIdx="5" presStyleCnt="14"/>
      <dgm:spPr/>
    </dgm:pt>
    <dgm:pt modelId="{22F853BA-8D36-4B8D-B745-4109B9F801D4}" type="pres">
      <dgm:prSet presAssocID="{A310CC9D-6167-4820-BEAB-E13089670A52}" presName="chevron7" presStyleLbl="alignNode1" presStyleIdx="6" presStyleCnt="14"/>
      <dgm:spPr/>
    </dgm:pt>
    <dgm:pt modelId="{FE44510C-8A94-4E33-A16C-8D8C00055256}" type="pres">
      <dgm:prSet presAssocID="{A310CC9D-6167-4820-BEAB-E13089670A52}" presName="childtext" presStyleLbl="solidFgAcc1" presStyleIdx="0" presStyleCnt="2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6BF70E-5162-4E8E-8DD1-6EDD280CB1E7}" type="pres">
      <dgm:prSet presAssocID="{AD97EE57-4A5C-4284-9D5C-BBF85A4D64B4}" presName="sibTrans" presStyleCnt="0"/>
      <dgm:spPr/>
    </dgm:pt>
    <dgm:pt modelId="{58FFE74E-E033-4FE4-B706-156F2D914B7B}" type="pres">
      <dgm:prSet presAssocID="{FB272B95-D398-43FD-823A-47DB72888466}" presName="parenttextcomposite" presStyleCnt="0"/>
      <dgm:spPr/>
    </dgm:pt>
    <dgm:pt modelId="{0290E624-0BE1-42F1-A572-DF13FE1B5140}" type="pres">
      <dgm:prSet presAssocID="{FB272B95-D398-43FD-823A-47DB72888466}" presName="parenttext" presStyleLbl="revTx" presStyleIdx="1" presStyleCnt="2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EC750E-AE13-4E53-B15F-5ADD7E18B519}" type="pres">
      <dgm:prSet presAssocID="{FB272B95-D398-43FD-823A-47DB72888466}" presName="composite" presStyleCnt="0"/>
      <dgm:spPr/>
    </dgm:pt>
    <dgm:pt modelId="{17293997-997B-47E1-8AF2-C8180AD09853}" type="pres">
      <dgm:prSet presAssocID="{FB272B95-D398-43FD-823A-47DB72888466}" presName="chevron1" presStyleLbl="alignNode1" presStyleIdx="7" presStyleCnt="14"/>
      <dgm:spPr/>
    </dgm:pt>
    <dgm:pt modelId="{1128B2A0-49D2-4085-8693-E3445095F347}" type="pres">
      <dgm:prSet presAssocID="{FB272B95-D398-43FD-823A-47DB72888466}" presName="chevron2" presStyleLbl="alignNode1" presStyleIdx="8" presStyleCnt="14"/>
      <dgm:spPr/>
    </dgm:pt>
    <dgm:pt modelId="{E8AD737F-1DA8-4C01-B6B9-AC8CB430D07F}" type="pres">
      <dgm:prSet presAssocID="{FB272B95-D398-43FD-823A-47DB72888466}" presName="chevron3" presStyleLbl="alignNode1" presStyleIdx="9" presStyleCnt="14"/>
      <dgm:spPr/>
    </dgm:pt>
    <dgm:pt modelId="{918E0049-A8E5-40C9-8E8D-8B5F3D4F0009}" type="pres">
      <dgm:prSet presAssocID="{FB272B95-D398-43FD-823A-47DB72888466}" presName="chevron4" presStyleLbl="alignNode1" presStyleIdx="10" presStyleCnt="14"/>
      <dgm:spPr/>
    </dgm:pt>
    <dgm:pt modelId="{16033A0D-A22A-4B62-A860-96E9CB51BF2D}" type="pres">
      <dgm:prSet presAssocID="{FB272B95-D398-43FD-823A-47DB72888466}" presName="chevron5" presStyleLbl="alignNode1" presStyleIdx="11" presStyleCnt="14"/>
      <dgm:spPr/>
    </dgm:pt>
    <dgm:pt modelId="{9758C4AF-8A88-4E11-B55D-BB0DEBDA71CD}" type="pres">
      <dgm:prSet presAssocID="{FB272B95-D398-43FD-823A-47DB72888466}" presName="chevron6" presStyleLbl="alignNode1" presStyleIdx="12" presStyleCnt="14"/>
      <dgm:spPr/>
    </dgm:pt>
    <dgm:pt modelId="{B6CC61AB-52B6-4328-9949-5D410E0AD510}" type="pres">
      <dgm:prSet presAssocID="{FB272B95-D398-43FD-823A-47DB72888466}" presName="chevron7" presStyleLbl="alignNode1" presStyleIdx="13" presStyleCnt="14"/>
      <dgm:spPr/>
    </dgm:pt>
    <dgm:pt modelId="{AC6CAA32-B64B-41BE-BB7F-41025A039D35}" type="pres">
      <dgm:prSet presAssocID="{FB272B95-D398-43FD-823A-47DB72888466}" presName="childtext" presStyleLbl="solidFgAcc1" presStyleIdx="1" presStyleCnt="2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E4060A3-E445-4DCF-BF43-278B680B0D80}" type="presOf" srcId="{BDBC11FB-1594-44D3-829D-58712C73596E}" destId="{FE44510C-8A94-4E33-A16C-8D8C00055256}" srcOrd="0" destOrd="2" presId="urn:microsoft.com/office/officeart/2008/layout/VerticalAccentList"/>
    <dgm:cxn modelId="{EE876728-984A-456F-87AE-E522862B0501}" type="presOf" srcId="{F0AEBE9D-C524-444E-9806-55D1D8C46B77}" destId="{C13CB43D-A8D1-454E-A6A1-8777EEA2A61D}" srcOrd="0" destOrd="0" presId="urn:microsoft.com/office/officeart/2008/layout/VerticalAccentList"/>
    <dgm:cxn modelId="{E321D793-A7B5-41D0-8EC3-1842AEBCA260}" type="presOf" srcId="{0BF4E16B-F07A-4BE3-A0DF-BF242D746D38}" destId="{FE44510C-8A94-4E33-A16C-8D8C00055256}" srcOrd="0" destOrd="0" presId="urn:microsoft.com/office/officeart/2008/layout/VerticalAccentList"/>
    <dgm:cxn modelId="{CB452163-C18D-4FBA-A6F6-210295F409B5}" srcId="{FB272B95-D398-43FD-823A-47DB72888466}" destId="{626F6118-8D7B-43C2-975D-05701129582A}" srcOrd="2" destOrd="0" parTransId="{7CA70EB9-D271-4846-8675-6DE3D0AAAC9B}" sibTransId="{3116497B-3EE8-496A-B3AE-CE63DAD3CB45}"/>
    <dgm:cxn modelId="{83BDEE8E-CCD0-4D87-8FA0-2B0F5ADC8C43}" srcId="{FB272B95-D398-43FD-823A-47DB72888466}" destId="{BE2204DE-8A9F-4209-9A34-53488D16F1A1}" srcOrd="0" destOrd="0" parTransId="{D1515647-0CAE-4CDC-9B21-CD8EC8AAA131}" sibTransId="{67A12376-5B68-48C3-911D-7947987B7FBD}"/>
    <dgm:cxn modelId="{893E8669-021C-4601-A18A-6E19D9FBE049}" srcId="{A310CC9D-6167-4820-BEAB-E13089670A52}" destId="{2604F9DF-1720-47A5-A58C-E5D654E0A505}" srcOrd="1" destOrd="0" parTransId="{5749C712-81F0-46AC-B793-DD7A7B6EDF21}" sibTransId="{5745B3D3-8024-4335-BA83-14A47D8C7141}"/>
    <dgm:cxn modelId="{98E0D579-0537-4C7F-AD8D-927D8F11FB09}" srcId="{A310CC9D-6167-4820-BEAB-E13089670A52}" destId="{BDBC11FB-1594-44D3-829D-58712C73596E}" srcOrd="2" destOrd="0" parTransId="{6013A226-CC01-409F-94B0-2FD18392595D}" sibTransId="{F560D764-0985-4E59-9071-865A5509B46A}"/>
    <dgm:cxn modelId="{03470EB7-1022-4536-8286-CB05F0AA574C}" type="presOf" srcId="{626F6118-8D7B-43C2-975D-05701129582A}" destId="{AC6CAA32-B64B-41BE-BB7F-41025A039D35}" srcOrd="0" destOrd="2" presId="urn:microsoft.com/office/officeart/2008/layout/VerticalAccentList"/>
    <dgm:cxn modelId="{C6AC8F87-FEB3-41D2-BADC-092CC5F9E056}" srcId="{A310CC9D-6167-4820-BEAB-E13089670A52}" destId="{0BF4E16B-F07A-4BE3-A0DF-BF242D746D38}" srcOrd="0" destOrd="0" parTransId="{91AC79B0-43AB-4C52-B106-CBDB16A4A8FB}" sibTransId="{7568D1AA-3643-4EAE-B7F4-76BF8F0F8FE1}"/>
    <dgm:cxn modelId="{0C3265B4-4C87-4CD8-A798-DCC5C63E17BF}" srcId="{FB272B95-D398-43FD-823A-47DB72888466}" destId="{77CE8463-C4B9-4AB2-94D3-A933B132A8D9}" srcOrd="1" destOrd="0" parTransId="{22A23512-8364-48C9-A981-2FFB16C6CABE}" sibTransId="{D7F47D7E-3061-414F-A81E-802A6B9A0DA6}"/>
    <dgm:cxn modelId="{1F19C428-5225-47C0-86B8-B28A0551ACB2}" type="presOf" srcId="{77CE8463-C4B9-4AB2-94D3-A933B132A8D9}" destId="{AC6CAA32-B64B-41BE-BB7F-41025A039D35}" srcOrd="0" destOrd="1" presId="urn:microsoft.com/office/officeart/2008/layout/VerticalAccentList"/>
    <dgm:cxn modelId="{D4074CDF-05A4-4534-BDB8-2DD1B9C1A5E0}" type="presOf" srcId="{2604F9DF-1720-47A5-A58C-E5D654E0A505}" destId="{FE44510C-8A94-4E33-A16C-8D8C00055256}" srcOrd="0" destOrd="1" presId="urn:microsoft.com/office/officeart/2008/layout/VerticalAccentList"/>
    <dgm:cxn modelId="{A2B91CB6-5137-4338-90A4-1D8DAB1B929C}" srcId="{F0AEBE9D-C524-444E-9806-55D1D8C46B77}" destId="{FB272B95-D398-43FD-823A-47DB72888466}" srcOrd="1" destOrd="0" parTransId="{F45D8A28-E7DC-404C-AA89-375274824B23}" sibTransId="{D4FE08C2-0221-48E7-844B-CF9701FF96C4}"/>
    <dgm:cxn modelId="{0E5640D3-1370-4CC4-A386-F367359DD411}" srcId="{F0AEBE9D-C524-444E-9806-55D1D8C46B77}" destId="{A310CC9D-6167-4820-BEAB-E13089670A52}" srcOrd="0" destOrd="0" parTransId="{1C92E1E3-2718-4D3F-9779-B624C789123E}" sibTransId="{AD97EE57-4A5C-4284-9D5C-BBF85A4D64B4}"/>
    <dgm:cxn modelId="{F6FAE911-78C7-4B89-98D3-29621F558CC2}" type="presOf" srcId="{A310CC9D-6167-4820-BEAB-E13089670A52}" destId="{92F471F8-96D6-4E9B-B1E6-F61CA5C61764}" srcOrd="0" destOrd="0" presId="urn:microsoft.com/office/officeart/2008/layout/VerticalAccentList"/>
    <dgm:cxn modelId="{3C210379-B7DF-4FCA-9259-F01C35B55FB6}" type="presOf" srcId="{BE2204DE-8A9F-4209-9A34-53488D16F1A1}" destId="{AC6CAA32-B64B-41BE-BB7F-41025A039D35}" srcOrd="0" destOrd="0" presId="urn:microsoft.com/office/officeart/2008/layout/VerticalAccentList"/>
    <dgm:cxn modelId="{792ADA5D-0F86-40F9-BE92-000DCCAF3194}" type="presOf" srcId="{FB272B95-D398-43FD-823A-47DB72888466}" destId="{0290E624-0BE1-42F1-A572-DF13FE1B5140}" srcOrd="0" destOrd="0" presId="urn:microsoft.com/office/officeart/2008/layout/VerticalAccentList"/>
    <dgm:cxn modelId="{7EC74D2F-224E-4AAF-9714-D372A3E8E2BC}" type="presParOf" srcId="{C13CB43D-A8D1-454E-A6A1-8777EEA2A61D}" destId="{63391E8B-CBBC-41BD-A673-7EEF71D18B0C}" srcOrd="0" destOrd="0" presId="urn:microsoft.com/office/officeart/2008/layout/VerticalAccentList"/>
    <dgm:cxn modelId="{AB8EB2A3-0E42-4DB0-98DE-5C9F0E8D61D9}" type="presParOf" srcId="{63391E8B-CBBC-41BD-A673-7EEF71D18B0C}" destId="{92F471F8-96D6-4E9B-B1E6-F61CA5C61764}" srcOrd="0" destOrd="0" presId="urn:microsoft.com/office/officeart/2008/layout/VerticalAccentList"/>
    <dgm:cxn modelId="{6BF2C599-649D-4A05-8B93-8E46F739B85B}" type="presParOf" srcId="{C13CB43D-A8D1-454E-A6A1-8777EEA2A61D}" destId="{DB5EB820-A6EC-40F4-AA58-50753D9CA6DE}" srcOrd="1" destOrd="0" presId="urn:microsoft.com/office/officeart/2008/layout/VerticalAccentList"/>
    <dgm:cxn modelId="{DA5D67B4-7D15-4E9A-8350-44F540771316}" type="presParOf" srcId="{DB5EB820-A6EC-40F4-AA58-50753D9CA6DE}" destId="{DE44BC7D-4A02-4567-B83F-B168ACA1FB9E}" srcOrd="0" destOrd="0" presId="urn:microsoft.com/office/officeart/2008/layout/VerticalAccentList"/>
    <dgm:cxn modelId="{F4CFFA60-1E6B-4EDD-B65F-722752811D31}" type="presParOf" srcId="{DB5EB820-A6EC-40F4-AA58-50753D9CA6DE}" destId="{1A4C557D-F281-4E87-9FA8-BDAEE831659E}" srcOrd="1" destOrd="0" presId="urn:microsoft.com/office/officeart/2008/layout/VerticalAccentList"/>
    <dgm:cxn modelId="{6CBF47FE-9EF6-4B1A-9C8E-C8B9F72BAB21}" type="presParOf" srcId="{DB5EB820-A6EC-40F4-AA58-50753D9CA6DE}" destId="{B1C8A3BD-B910-4B1B-8048-A21DA2480946}" srcOrd="2" destOrd="0" presId="urn:microsoft.com/office/officeart/2008/layout/VerticalAccentList"/>
    <dgm:cxn modelId="{410E02C2-CCBF-4774-AD89-37EAF3B865EC}" type="presParOf" srcId="{DB5EB820-A6EC-40F4-AA58-50753D9CA6DE}" destId="{77315E5A-A19B-4F29-B4EF-9225F0D9D7F1}" srcOrd="3" destOrd="0" presId="urn:microsoft.com/office/officeart/2008/layout/VerticalAccentList"/>
    <dgm:cxn modelId="{C25B63D5-89AA-4C13-BF95-69ED976B9230}" type="presParOf" srcId="{DB5EB820-A6EC-40F4-AA58-50753D9CA6DE}" destId="{E85673E6-8DFC-467F-B314-7C326F8F9BDC}" srcOrd="4" destOrd="0" presId="urn:microsoft.com/office/officeart/2008/layout/VerticalAccentList"/>
    <dgm:cxn modelId="{4112357D-DADA-4DD0-9F2E-643437593F8E}" type="presParOf" srcId="{DB5EB820-A6EC-40F4-AA58-50753D9CA6DE}" destId="{F312B17A-C27D-488D-A2D9-7658A888A90C}" srcOrd="5" destOrd="0" presId="urn:microsoft.com/office/officeart/2008/layout/VerticalAccentList"/>
    <dgm:cxn modelId="{6179395C-4B9C-4542-8178-2D6DFA6AAEDC}" type="presParOf" srcId="{DB5EB820-A6EC-40F4-AA58-50753D9CA6DE}" destId="{22F853BA-8D36-4B8D-B745-4109B9F801D4}" srcOrd="6" destOrd="0" presId="urn:microsoft.com/office/officeart/2008/layout/VerticalAccentList"/>
    <dgm:cxn modelId="{3DA2D409-A0AB-47C1-812B-66C1BAF6C76F}" type="presParOf" srcId="{DB5EB820-A6EC-40F4-AA58-50753D9CA6DE}" destId="{FE44510C-8A94-4E33-A16C-8D8C00055256}" srcOrd="7" destOrd="0" presId="urn:microsoft.com/office/officeart/2008/layout/VerticalAccentList"/>
    <dgm:cxn modelId="{A363C97A-1EF8-44E6-9658-27D2ACD4E87B}" type="presParOf" srcId="{C13CB43D-A8D1-454E-A6A1-8777EEA2A61D}" destId="{0C6BF70E-5162-4E8E-8DD1-6EDD280CB1E7}" srcOrd="2" destOrd="0" presId="urn:microsoft.com/office/officeart/2008/layout/VerticalAccentList"/>
    <dgm:cxn modelId="{BC477528-2D26-4671-8BD3-7CF46936727C}" type="presParOf" srcId="{C13CB43D-A8D1-454E-A6A1-8777EEA2A61D}" destId="{58FFE74E-E033-4FE4-B706-156F2D914B7B}" srcOrd="3" destOrd="0" presId="urn:microsoft.com/office/officeart/2008/layout/VerticalAccentList"/>
    <dgm:cxn modelId="{3D355300-99AC-4347-9AFD-6469E5609273}" type="presParOf" srcId="{58FFE74E-E033-4FE4-B706-156F2D914B7B}" destId="{0290E624-0BE1-42F1-A572-DF13FE1B5140}" srcOrd="0" destOrd="0" presId="urn:microsoft.com/office/officeart/2008/layout/VerticalAccentList"/>
    <dgm:cxn modelId="{E2601BDE-9082-475B-BC66-05CE6A51AC66}" type="presParOf" srcId="{C13CB43D-A8D1-454E-A6A1-8777EEA2A61D}" destId="{35EC750E-AE13-4E53-B15F-5ADD7E18B519}" srcOrd="4" destOrd="0" presId="urn:microsoft.com/office/officeart/2008/layout/VerticalAccentList"/>
    <dgm:cxn modelId="{7AB71299-9984-46AC-810B-D4E1B967C616}" type="presParOf" srcId="{35EC750E-AE13-4E53-B15F-5ADD7E18B519}" destId="{17293997-997B-47E1-8AF2-C8180AD09853}" srcOrd="0" destOrd="0" presId="urn:microsoft.com/office/officeart/2008/layout/VerticalAccentList"/>
    <dgm:cxn modelId="{14947401-6113-4F06-B888-FD22A8A97E8E}" type="presParOf" srcId="{35EC750E-AE13-4E53-B15F-5ADD7E18B519}" destId="{1128B2A0-49D2-4085-8693-E3445095F347}" srcOrd="1" destOrd="0" presId="urn:microsoft.com/office/officeart/2008/layout/VerticalAccentList"/>
    <dgm:cxn modelId="{75683AA4-D74C-4DD8-B6C8-6596E44568E9}" type="presParOf" srcId="{35EC750E-AE13-4E53-B15F-5ADD7E18B519}" destId="{E8AD737F-1DA8-4C01-B6B9-AC8CB430D07F}" srcOrd="2" destOrd="0" presId="urn:microsoft.com/office/officeart/2008/layout/VerticalAccentList"/>
    <dgm:cxn modelId="{8DAF342B-22E2-42BD-9132-543FCA2E6D82}" type="presParOf" srcId="{35EC750E-AE13-4E53-B15F-5ADD7E18B519}" destId="{918E0049-A8E5-40C9-8E8D-8B5F3D4F0009}" srcOrd="3" destOrd="0" presId="urn:microsoft.com/office/officeart/2008/layout/VerticalAccentList"/>
    <dgm:cxn modelId="{398B1731-354B-4146-8A0E-88D03B15766C}" type="presParOf" srcId="{35EC750E-AE13-4E53-B15F-5ADD7E18B519}" destId="{16033A0D-A22A-4B62-A860-96E9CB51BF2D}" srcOrd="4" destOrd="0" presId="urn:microsoft.com/office/officeart/2008/layout/VerticalAccentList"/>
    <dgm:cxn modelId="{59C73D43-64AF-4606-BE8C-59D93D11CE4F}" type="presParOf" srcId="{35EC750E-AE13-4E53-B15F-5ADD7E18B519}" destId="{9758C4AF-8A88-4E11-B55D-BB0DEBDA71CD}" srcOrd="5" destOrd="0" presId="urn:microsoft.com/office/officeart/2008/layout/VerticalAccentList"/>
    <dgm:cxn modelId="{BDB17931-6C8E-4D03-A20C-AFE9CE86EBEB}" type="presParOf" srcId="{35EC750E-AE13-4E53-B15F-5ADD7E18B519}" destId="{B6CC61AB-52B6-4328-9949-5D410E0AD510}" srcOrd="6" destOrd="0" presId="urn:microsoft.com/office/officeart/2008/layout/VerticalAccentList"/>
    <dgm:cxn modelId="{198D1FA3-E11E-48F9-8199-46A6837D8D15}" type="presParOf" srcId="{35EC750E-AE13-4E53-B15F-5ADD7E18B519}" destId="{AC6CAA32-B64B-41BE-BB7F-41025A039D35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F471F8-96D6-4E9B-B1E6-F61CA5C61764}">
      <dsp:nvSpPr>
        <dsp:cNvPr id="0" name=""/>
        <dsp:cNvSpPr/>
      </dsp:nvSpPr>
      <dsp:spPr>
        <a:xfrm>
          <a:off x="134440" y="435443"/>
          <a:ext cx="8039656" cy="730877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b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dirty="0" smtClean="0"/>
            <a:t>Linear Filters</a:t>
          </a:r>
          <a:endParaRPr lang="en-US" sz="3300" b="1" kern="1200" dirty="0"/>
        </a:p>
      </dsp:txBody>
      <dsp:txXfrm>
        <a:off x="134440" y="435443"/>
        <a:ext cx="8039656" cy="730877"/>
      </dsp:txXfrm>
    </dsp:sp>
    <dsp:sp modelId="{DE44BC7D-4A02-4567-B83F-B168ACA1FB9E}">
      <dsp:nvSpPr>
        <dsp:cNvPr id="0" name=""/>
        <dsp:cNvSpPr/>
      </dsp:nvSpPr>
      <dsp:spPr>
        <a:xfrm>
          <a:off x="134440" y="1166321"/>
          <a:ext cx="1881279" cy="1488825"/>
        </a:xfrm>
        <a:prstGeom prst="chevron">
          <a:avLst>
            <a:gd name="adj" fmla="val 706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A4C557D-F281-4E87-9FA8-BDAEE831659E}">
      <dsp:nvSpPr>
        <dsp:cNvPr id="0" name=""/>
        <dsp:cNvSpPr/>
      </dsp:nvSpPr>
      <dsp:spPr>
        <a:xfrm>
          <a:off x="1264459" y="1166321"/>
          <a:ext cx="1881279" cy="1488825"/>
        </a:xfrm>
        <a:prstGeom prst="chevron">
          <a:avLst>
            <a:gd name="adj" fmla="val 706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1C8A3BD-B910-4B1B-8048-A21DA2480946}">
      <dsp:nvSpPr>
        <dsp:cNvPr id="0" name=""/>
        <dsp:cNvSpPr/>
      </dsp:nvSpPr>
      <dsp:spPr>
        <a:xfrm>
          <a:off x="2395371" y="1166321"/>
          <a:ext cx="1881279" cy="1488825"/>
        </a:xfrm>
        <a:prstGeom prst="chevron">
          <a:avLst>
            <a:gd name="adj" fmla="val 706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7315E5A-A19B-4F29-B4EF-9225F0D9D7F1}">
      <dsp:nvSpPr>
        <dsp:cNvPr id="0" name=""/>
        <dsp:cNvSpPr/>
      </dsp:nvSpPr>
      <dsp:spPr>
        <a:xfrm>
          <a:off x="3525389" y="1166321"/>
          <a:ext cx="1881279" cy="1488825"/>
        </a:xfrm>
        <a:prstGeom prst="chevron">
          <a:avLst>
            <a:gd name="adj" fmla="val 706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85673E6-8DFC-467F-B314-7C326F8F9BDC}">
      <dsp:nvSpPr>
        <dsp:cNvPr id="0" name=""/>
        <dsp:cNvSpPr/>
      </dsp:nvSpPr>
      <dsp:spPr>
        <a:xfrm>
          <a:off x="4656301" y="1166321"/>
          <a:ext cx="1881279" cy="1488825"/>
        </a:xfrm>
        <a:prstGeom prst="chevron">
          <a:avLst>
            <a:gd name="adj" fmla="val 706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312B17A-C27D-488D-A2D9-7658A888A90C}">
      <dsp:nvSpPr>
        <dsp:cNvPr id="0" name=""/>
        <dsp:cNvSpPr/>
      </dsp:nvSpPr>
      <dsp:spPr>
        <a:xfrm>
          <a:off x="5786319" y="1166321"/>
          <a:ext cx="1881279" cy="1488825"/>
        </a:xfrm>
        <a:prstGeom prst="chevron">
          <a:avLst>
            <a:gd name="adj" fmla="val 706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2F853BA-8D36-4B8D-B745-4109B9F801D4}">
      <dsp:nvSpPr>
        <dsp:cNvPr id="0" name=""/>
        <dsp:cNvSpPr/>
      </dsp:nvSpPr>
      <dsp:spPr>
        <a:xfrm>
          <a:off x="6917231" y="1166321"/>
          <a:ext cx="1881279" cy="1488825"/>
        </a:xfrm>
        <a:prstGeom prst="chevron">
          <a:avLst>
            <a:gd name="adj" fmla="val 706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E44510C-8A94-4E33-A16C-8D8C00055256}">
      <dsp:nvSpPr>
        <dsp:cNvPr id="0" name=""/>
        <dsp:cNvSpPr/>
      </dsp:nvSpPr>
      <dsp:spPr>
        <a:xfrm>
          <a:off x="134440" y="1315204"/>
          <a:ext cx="8144172" cy="119106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Box Filter</a:t>
          </a:r>
          <a:endParaRPr lang="en-US" sz="2000" b="1" kern="1200" dirty="0"/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Weighted Filter</a:t>
          </a:r>
          <a:endParaRPr lang="en-US" sz="2000" b="1" kern="1200" dirty="0"/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Gaussian Filter</a:t>
          </a:r>
          <a:endParaRPr lang="en-US" sz="2000" b="1" kern="1200" dirty="0"/>
        </a:p>
      </dsp:txBody>
      <dsp:txXfrm>
        <a:off x="134440" y="1315204"/>
        <a:ext cx="8144172" cy="1191060"/>
      </dsp:txXfrm>
    </dsp:sp>
    <dsp:sp modelId="{0290E624-0BE1-42F1-A572-DF13FE1B5140}">
      <dsp:nvSpPr>
        <dsp:cNvPr id="0" name=""/>
        <dsp:cNvSpPr/>
      </dsp:nvSpPr>
      <dsp:spPr>
        <a:xfrm>
          <a:off x="134440" y="2763520"/>
          <a:ext cx="8039656" cy="730877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b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smtClean="0"/>
            <a:t>Non-linear Filters</a:t>
          </a:r>
          <a:endParaRPr lang="en-US" sz="3300" b="1" kern="1200" dirty="0"/>
        </a:p>
      </dsp:txBody>
      <dsp:txXfrm>
        <a:off x="134440" y="2763520"/>
        <a:ext cx="8039656" cy="730877"/>
      </dsp:txXfrm>
    </dsp:sp>
    <dsp:sp modelId="{17293997-997B-47E1-8AF2-C8180AD09853}">
      <dsp:nvSpPr>
        <dsp:cNvPr id="0" name=""/>
        <dsp:cNvSpPr/>
      </dsp:nvSpPr>
      <dsp:spPr>
        <a:xfrm>
          <a:off x="134440" y="3494398"/>
          <a:ext cx="1881279" cy="1488825"/>
        </a:xfrm>
        <a:prstGeom prst="chevron">
          <a:avLst>
            <a:gd name="adj" fmla="val 706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128B2A0-49D2-4085-8693-E3445095F347}">
      <dsp:nvSpPr>
        <dsp:cNvPr id="0" name=""/>
        <dsp:cNvSpPr/>
      </dsp:nvSpPr>
      <dsp:spPr>
        <a:xfrm>
          <a:off x="1264459" y="3494398"/>
          <a:ext cx="1881279" cy="1488825"/>
        </a:xfrm>
        <a:prstGeom prst="chevron">
          <a:avLst>
            <a:gd name="adj" fmla="val 706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8AD737F-1DA8-4C01-B6B9-AC8CB430D07F}">
      <dsp:nvSpPr>
        <dsp:cNvPr id="0" name=""/>
        <dsp:cNvSpPr/>
      </dsp:nvSpPr>
      <dsp:spPr>
        <a:xfrm>
          <a:off x="2395371" y="3494398"/>
          <a:ext cx="1881279" cy="1488825"/>
        </a:xfrm>
        <a:prstGeom prst="chevron">
          <a:avLst>
            <a:gd name="adj" fmla="val 706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18E0049-A8E5-40C9-8E8D-8B5F3D4F0009}">
      <dsp:nvSpPr>
        <dsp:cNvPr id="0" name=""/>
        <dsp:cNvSpPr/>
      </dsp:nvSpPr>
      <dsp:spPr>
        <a:xfrm>
          <a:off x="3525389" y="3494398"/>
          <a:ext cx="1881279" cy="1488825"/>
        </a:xfrm>
        <a:prstGeom prst="chevron">
          <a:avLst>
            <a:gd name="adj" fmla="val 706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033A0D-A22A-4B62-A860-96E9CB51BF2D}">
      <dsp:nvSpPr>
        <dsp:cNvPr id="0" name=""/>
        <dsp:cNvSpPr/>
      </dsp:nvSpPr>
      <dsp:spPr>
        <a:xfrm>
          <a:off x="4656301" y="3494398"/>
          <a:ext cx="1881279" cy="1488825"/>
        </a:xfrm>
        <a:prstGeom prst="chevron">
          <a:avLst>
            <a:gd name="adj" fmla="val 706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758C4AF-8A88-4E11-B55D-BB0DEBDA71CD}">
      <dsp:nvSpPr>
        <dsp:cNvPr id="0" name=""/>
        <dsp:cNvSpPr/>
      </dsp:nvSpPr>
      <dsp:spPr>
        <a:xfrm>
          <a:off x="5786319" y="3494398"/>
          <a:ext cx="1881279" cy="1488825"/>
        </a:xfrm>
        <a:prstGeom prst="chevron">
          <a:avLst>
            <a:gd name="adj" fmla="val 706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6CC61AB-52B6-4328-9949-5D410E0AD510}">
      <dsp:nvSpPr>
        <dsp:cNvPr id="0" name=""/>
        <dsp:cNvSpPr/>
      </dsp:nvSpPr>
      <dsp:spPr>
        <a:xfrm>
          <a:off x="6917231" y="3494398"/>
          <a:ext cx="1881279" cy="1488825"/>
        </a:xfrm>
        <a:prstGeom prst="chevron">
          <a:avLst>
            <a:gd name="adj" fmla="val 706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C6CAA32-B64B-41BE-BB7F-41025A039D35}">
      <dsp:nvSpPr>
        <dsp:cNvPr id="0" name=""/>
        <dsp:cNvSpPr/>
      </dsp:nvSpPr>
      <dsp:spPr>
        <a:xfrm>
          <a:off x="134440" y="3643280"/>
          <a:ext cx="8144172" cy="119106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Median Filter</a:t>
          </a:r>
          <a:endParaRPr lang="en-US" sz="2000" b="1" kern="1200" dirty="0"/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Max Filter</a:t>
          </a:r>
          <a:endParaRPr lang="en-US" sz="2000" b="1" kern="1200" dirty="0"/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Min Filter</a:t>
          </a:r>
          <a:endParaRPr lang="en-US" sz="2000" b="1" kern="1200" dirty="0"/>
        </a:p>
      </dsp:txBody>
      <dsp:txXfrm>
        <a:off x="134440" y="3643280"/>
        <a:ext cx="8144172" cy="11910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319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0466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7269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6846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521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180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7886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4215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2483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1064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9700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319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6600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4956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7498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4035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1078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6208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1936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5038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55989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9867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4755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616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01522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49197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6218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337778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32336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01784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55683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9820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34841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85952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0296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81031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0531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59668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90933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76249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55973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35979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11035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231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9.png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gif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1.png"/><Relationship Id="rId4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7.sv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Mohamed Mostafa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42426" y="1680806"/>
            <a:ext cx="465223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Vision,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Digital Image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612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024022" y="2801360"/>
            <a:ext cx="64812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Spatial </a:t>
            </a: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3846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954952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612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Mohamed Mostafa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42106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123950"/>
            <a:ext cx="9936480" cy="431165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96000" y="826923"/>
            <a:ext cx="30428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Spatial </a:t>
            </a: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Filtering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6610" y="5073707"/>
            <a:ext cx="52042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4472C4"/>
                </a:solidFill>
                <a:latin typeface="Arial" panose="020B0604020202020204" pitchFamily="34" charset="0"/>
              </a:rPr>
              <a:t>Chapter 3:</a:t>
            </a:r>
          </a:p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Gonzalez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, Rafael C. </a:t>
            </a:r>
            <a:r>
              <a:rPr lang="en-US" b="1" i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Digital image processing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. Pearson 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education, India,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2009.</a:t>
            </a:r>
            <a:endParaRPr lang="en-US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object 2"/>
          <p:cNvSpPr txBox="1">
            <a:spLocks/>
          </p:cNvSpPr>
          <p:nvPr/>
        </p:nvSpPr>
        <p:spPr>
          <a:xfrm>
            <a:off x="1846415" y="3533412"/>
            <a:ext cx="2774103" cy="13665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 cap="sq">
            <a:solidFill>
              <a:srgbClr val="404040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spc="-305" dirty="0" smtClean="0">
                <a:solidFill>
                  <a:srgbClr val="262626"/>
                </a:solidFill>
              </a:rPr>
              <a:t>Resources for this lecture</a:t>
            </a:r>
            <a:endParaRPr lang="en-US" sz="3600" b="1" spc="-305" dirty="0">
              <a:solidFill>
                <a:srgbClr val="2626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83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3009862" y="761971"/>
            <a:ext cx="5828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Smoothing filter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930261384"/>
              </p:ext>
            </p:extLst>
          </p:nvPr>
        </p:nvGraphicFramePr>
        <p:xfrm>
          <a:off x="1952762" y="1403395"/>
          <a:ext cx="893295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39150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Gaussian Smoothing filter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465943" y="1973306"/>
            <a:ext cx="941977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filter is implemented as an Odd sized Symmetric </a:t>
            </a:r>
            <a:r>
              <a:rPr lang="en-US" dirty="0" smtClean="0"/>
              <a:t>Kernel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This process smooths the image by reducing high-frequency noise and preserving low-frequency components. 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The </a:t>
            </a:r>
            <a:r>
              <a:rPr lang="en-US" dirty="0"/>
              <a:t>Gaussian filter is characterized by a bell-shaped curve, with higher weights assigned to the central pixel and gradually decreasing weights towards the outer pixels.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https://media.geeksforgeeks.org/wp-content/uploads/20201216122012/eqngaus2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1635" y="5790276"/>
            <a:ext cx="3470201" cy="788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media.geeksforgeeks.org/wp-content/uploads/20201216123116/3x3GaussianKernel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498" y="3720640"/>
            <a:ext cx="2640007" cy="218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patial Filters - Gaussian Smoothi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8846" y="3946272"/>
            <a:ext cx="3667125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557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Gaussian Smoothing filter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052" name="Picture 4" descr="https://media.geeksforgeeks.org/wp-content/uploads/20201216123116/3x3GaussianKerne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713" y="3022548"/>
            <a:ext cx="1933782" cy="160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1809055" y="2814776"/>
          <a:ext cx="2686745" cy="24239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377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73235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639009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39009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640821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640821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71166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71166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1171084" y="2281720"/>
          <a:ext cx="2105515" cy="1756881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581516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838199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85627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85627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4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85627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8046639" y="2730322"/>
          <a:ext cx="2704603" cy="2508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0873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737218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643256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43256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663148">
                <a:tc>
                  <a:txBody>
                    <a:bodyPr/>
                    <a:lstStyle/>
                    <a:p>
                      <a:pPr algn="l"/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6631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910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910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5189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Gaussian Smoothing filter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052" name="Picture 4" descr="https://media.geeksforgeeks.org/wp-content/uploads/20201216123116/3x3GaussianKerne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713" y="3022548"/>
            <a:ext cx="1933782" cy="160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1809055" y="2814776"/>
          <a:ext cx="2686745" cy="24239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377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73235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639009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39009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640821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640821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71166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71166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1809055" y="2324097"/>
          <a:ext cx="2096196" cy="1756881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578942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82765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834489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85627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85627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4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85627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8046639" y="2730322"/>
          <a:ext cx="2704603" cy="2508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0873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737218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643256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43256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663148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7.5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6631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910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910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090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Gaussian Smoothing filter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052" name="Picture 4" descr="https://media.geeksforgeeks.org/wp-content/uploads/20201216123116/3x3GaussianKerne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713" y="3022548"/>
            <a:ext cx="1933782" cy="160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1809055" y="2814776"/>
          <a:ext cx="2686745" cy="24239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377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73235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639009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39009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640821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640821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71166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71166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2484473" y="2324097"/>
          <a:ext cx="2096196" cy="1756881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578942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82765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834489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85627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85627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4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85627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8046639" y="2730322"/>
          <a:ext cx="2704603" cy="2508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0873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737218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643256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43256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663148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7.5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19.4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6631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910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910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239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Gaussian Smoothing filter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052" name="Picture 4" descr="https://media.geeksforgeeks.org/wp-content/uploads/20201216123116/3x3GaussianKerne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713" y="3022548"/>
            <a:ext cx="1933782" cy="160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1809055" y="2814776"/>
          <a:ext cx="2686745" cy="24239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377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73235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639009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39009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640821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640821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71166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71166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3192543" y="2324097"/>
          <a:ext cx="2096196" cy="1756881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578942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82765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834489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85627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85627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4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85627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/>
          </p:nvPr>
        </p:nvGraphicFramePr>
        <p:xfrm>
          <a:off x="7814974" y="2730322"/>
          <a:ext cx="3272125" cy="2508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74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891913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778234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778234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663148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7.5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19.4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39.4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6631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910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910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607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Gaussian Smoothing filter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052" name="Picture 4" descr="https://media.geeksforgeeks.org/wp-content/uploads/20201216123116/3x3GaussianKerne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713" y="3022548"/>
            <a:ext cx="1933782" cy="160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1809055" y="2814776"/>
          <a:ext cx="2686745" cy="24239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377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73235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639009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39009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640821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640821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71166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71166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3192543" y="2324097"/>
          <a:ext cx="2096196" cy="1756881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578942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82765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834489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85627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85627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4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85627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7814974" y="2730322"/>
          <a:ext cx="3272125" cy="2508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74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891913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778234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778234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663148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7.5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19.4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39.4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37.5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6631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910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910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9919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Gaussian Smoothing filter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052" name="Picture 4" descr="https://media.geeksforgeeks.org/wp-content/uploads/20201216123116/3x3GaussianKerne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713" y="3022548"/>
            <a:ext cx="1933782" cy="160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1809055" y="2814776"/>
          <a:ext cx="2686745" cy="24239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377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73235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639009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39009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640821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640821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71166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71166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1859746" y="2944175"/>
          <a:ext cx="2096196" cy="1756881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578942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82765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834489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85627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85627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4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85627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7814974" y="2730322"/>
          <a:ext cx="3272125" cy="2508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74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891913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778234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778234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663148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7.5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19.4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39.4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37.5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6631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27.5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910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910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394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Gaussian Smoothing filter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052" name="Picture 4" descr="https://media.geeksforgeeks.org/wp-content/uploads/20201216123116/3x3GaussianKerne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713" y="3022548"/>
            <a:ext cx="1933782" cy="160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1809055" y="2814776"/>
          <a:ext cx="2686745" cy="24239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377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73235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639009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39009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640821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640821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71166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71166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2504622" y="2897502"/>
          <a:ext cx="2096196" cy="1756881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578942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82765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834489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85627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85627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4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85627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7814974" y="2730322"/>
          <a:ext cx="3272125" cy="2508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74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891913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778234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778234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663148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7.5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19.4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39.4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37.5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6631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27.5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52.5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910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910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14" name="Picture 6" descr="Spatial Filters - Gaussian Smoothi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92" y="4854134"/>
            <a:ext cx="2563389" cy="164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672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Filters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14031" y="2360991"/>
            <a:ext cx="908167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Ten-Roman"/>
              </a:rPr>
              <a:t>Sharpening highlights transitions in intensity.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Ten-Roman"/>
              </a:rPr>
              <a:t>Image blurring could be accomplished in the spatial domain by pixel averaging (smoothing) in a neighborhood, averaging is analogous to integration.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Ten-Roman"/>
              </a:rPr>
              <a:t>Sharpening can be accomplished by spatial differentiation.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Ten-Roman"/>
              </a:rPr>
              <a:t>Derivatives of a digital function are defined in terms of differences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Ten-Roman"/>
              </a:rPr>
              <a:t>sharpening is often referred to as </a:t>
            </a:r>
            <a:r>
              <a:rPr lang="en-US" sz="2400" dirty="0" err="1">
                <a:latin typeface="TimesTen-Roman"/>
              </a:rPr>
              <a:t>highpass</a:t>
            </a:r>
            <a:r>
              <a:rPr lang="en-US" sz="2400" dirty="0">
                <a:latin typeface="TimesTen-Roman"/>
              </a:rPr>
              <a:t> filtering.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Ten-Roman"/>
              </a:rPr>
              <a:t>High frequencies (which are responsible for fine details) are passed, while low frequencies are attenuated or rejected</a:t>
            </a:r>
            <a:r>
              <a:rPr lang="en-US" sz="2400" dirty="0" smtClean="0">
                <a:latin typeface="TimesTen-Roman"/>
              </a:rPr>
              <a:t>.</a:t>
            </a:r>
            <a:endParaRPr lang="en-US" sz="2400" dirty="0">
              <a:latin typeface="TimesTen-Roman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Ten-Roman"/>
            </a:endParaRPr>
          </a:p>
        </p:txBody>
      </p:sp>
    </p:spTree>
    <p:extLst>
      <p:ext uri="{BB962C8B-B14F-4D97-AF65-F5344CB8AC3E}">
        <p14:creationId xmlns:p14="http://schemas.microsoft.com/office/powerpoint/2010/main" val="293712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Filters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90447" y="1991751"/>
            <a:ext cx="83365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TimesTen-Roman"/>
              </a:rPr>
              <a:t>Step </a:t>
            </a:r>
            <a:r>
              <a:rPr lang="en-US" sz="2000" b="1" dirty="0">
                <a:latin typeface="TimesTen-Roman"/>
              </a:rPr>
              <a:t>Discontinuity: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Ten-Roman"/>
              </a:rPr>
              <a:t>A </a:t>
            </a:r>
            <a:r>
              <a:rPr lang="en-US" sz="2000" dirty="0">
                <a:latin typeface="TimesTen-Roman"/>
              </a:rPr>
              <a:t>step discontinuity occurs when there is an </a:t>
            </a:r>
            <a:r>
              <a:rPr lang="en-US" sz="2000" dirty="0" smtClean="0">
                <a:latin typeface="TimesTen-Roman"/>
              </a:rPr>
              <a:t>sudden </a:t>
            </a:r>
            <a:r>
              <a:rPr lang="en-US" sz="2000" dirty="0">
                <a:latin typeface="TimesTen-Roman"/>
              </a:rPr>
              <a:t>change in intensity from one region of an image to another.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Ten-Roman"/>
              </a:rPr>
              <a:t>It appears as a sharp edge or boundary between two distinct areas of different intensity levels.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Ten-Roman"/>
              </a:rPr>
              <a:t>Examples include the edge of an object in an image or the border between two contrasting regions.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TimesTen-Roman"/>
              </a:rPr>
              <a:t>Ramp Discontinuity: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Ten-Roman"/>
              </a:rPr>
              <a:t>A </a:t>
            </a:r>
            <a:r>
              <a:rPr lang="en-US" sz="2000" dirty="0">
                <a:latin typeface="TimesTen-Roman"/>
              </a:rPr>
              <a:t>ramp discontinuity is characterized by a gradual change in intensity across an image.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Ten-Roman"/>
              </a:rPr>
              <a:t>It </a:t>
            </a:r>
            <a:r>
              <a:rPr lang="en-US" sz="2000" dirty="0">
                <a:latin typeface="TimesTen-Roman"/>
              </a:rPr>
              <a:t>can occur when the intensity changes smoothly across an area, such as a gradient or slope in brightness.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26027" y="4415226"/>
            <a:ext cx="1162050" cy="16192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36340" y="2309162"/>
            <a:ext cx="9525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86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Filters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8218" y="2851960"/>
            <a:ext cx="3476625" cy="11906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5974" y="4659520"/>
            <a:ext cx="4762500" cy="10953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11422" y="2432886"/>
            <a:ext cx="3173632" cy="311215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121766" y="2589298"/>
            <a:ext cx="26741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>
                <a:latin typeface="TimesTen-Italic"/>
              </a:rPr>
              <a:t>first-order </a:t>
            </a:r>
            <a:r>
              <a:rPr lang="en-US" sz="2000" b="1" dirty="0">
                <a:latin typeface="TimesTen-Roman"/>
              </a:rPr>
              <a:t>derivative</a:t>
            </a:r>
            <a:endParaRPr lang="en-US" sz="2000" b="1" dirty="0"/>
          </a:p>
        </p:txBody>
      </p:sp>
      <p:sp>
        <p:nvSpPr>
          <p:cNvPr id="14" name="Rectangle 13"/>
          <p:cNvSpPr/>
          <p:nvPr/>
        </p:nvSpPr>
        <p:spPr>
          <a:xfrm>
            <a:off x="2109229" y="4459465"/>
            <a:ext cx="30909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 smtClean="0">
                <a:latin typeface="TimesTen-Italic"/>
              </a:rPr>
              <a:t>second-order </a:t>
            </a:r>
            <a:r>
              <a:rPr lang="en-US" sz="2000" b="1" dirty="0">
                <a:latin typeface="TimesTen-Roman"/>
              </a:rPr>
              <a:t>derivative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71878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Filters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8218" y="2851960"/>
            <a:ext cx="3476625" cy="11906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5974" y="4659520"/>
            <a:ext cx="4762500" cy="10953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121766" y="2589298"/>
            <a:ext cx="26741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>
                <a:latin typeface="TimesTen-Italic"/>
              </a:rPr>
              <a:t>first-order </a:t>
            </a:r>
            <a:r>
              <a:rPr lang="en-US" sz="2000" b="1" dirty="0">
                <a:latin typeface="TimesTen-Roman"/>
              </a:rPr>
              <a:t>derivative</a:t>
            </a:r>
            <a:endParaRPr lang="en-US" sz="2000" b="1" dirty="0"/>
          </a:p>
        </p:txBody>
      </p:sp>
      <p:sp>
        <p:nvSpPr>
          <p:cNvPr id="14" name="Rectangle 13"/>
          <p:cNvSpPr/>
          <p:nvPr/>
        </p:nvSpPr>
        <p:spPr>
          <a:xfrm>
            <a:off x="2109229" y="4459465"/>
            <a:ext cx="30909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 smtClean="0">
                <a:latin typeface="TimesTen-Italic"/>
              </a:rPr>
              <a:t>second-order </a:t>
            </a:r>
            <a:r>
              <a:rPr lang="en-US" sz="2000" b="1" dirty="0">
                <a:latin typeface="TimesTen-Roman"/>
              </a:rPr>
              <a:t>derivative</a:t>
            </a:r>
            <a:endParaRPr lang="en-US" sz="2000" b="1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0265267"/>
              </p:ext>
            </p:extLst>
          </p:nvPr>
        </p:nvGraphicFramePr>
        <p:xfrm>
          <a:off x="6438473" y="2018903"/>
          <a:ext cx="3947969" cy="5703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1001">
                  <a:extLst>
                    <a:ext uri="{9D8B030D-6E8A-4147-A177-3AD203B41FA5}">
                      <a16:colId xmlns:a16="http://schemas.microsoft.com/office/drawing/2014/main" val="608094248"/>
                    </a:ext>
                  </a:extLst>
                </a:gridCol>
                <a:gridCol w="845632">
                  <a:extLst>
                    <a:ext uri="{9D8B030D-6E8A-4147-A177-3AD203B41FA5}">
                      <a16:colId xmlns:a16="http://schemas.microsoft.com/office/drawing/2014/main" val="4231607626"/>
                    </a:ext>
                  </a:extLst>
                </a:gridCol>
                <a:gridCol w="845632">
                  <a:extLst>
                    <a:ext uri="{9D8B030D-6E8A-4147-A177-3AD203B41FA5}">
                      <a16:colId xmlns:a16="http://schemas.microsoft.com/office/drawing/2014/main" val="816539372"/>
                    </a:ext>
                  </a:extLst>
                </a:gridCol>
                <a:gridCol w="737852">
                  <a:extLst>
                    <a:ext uri="{9D8B030D-6E8A-4147-A177-3AD203B41FA5}">
                      <a16:colId xmlns:a16="http://schemas.microsoft.com/office/drawing/2014/main" val="3440166931"/>
                    </a:ext>
                  </a:extLst>
                </a:gridCol>
                <a:gridCol w="737852">
                  <a:extLst>
                    <a:ext uri="{9D8B030D-6E8A-4147-A177-3AD203B41FA5}">
                      <a16:colId xmlns:a16="http://schemas.microsoft.com/office/drawing/2014/main" val="92082526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50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3531167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3486623"/>
              </p:ext>
            </p:extLst>
          </p:nvPr>
        </p:nvGraphicFramePr>
        <p:xfrm>
          <a:off x="6438474" y="3214388"/>
          <a:ext cx="3947969" cy="5703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1001">
                  <a:extLst>
                    <a:ext uri="{9D8B030D-6E8A-4147-A177-3AD203B41FA5}">
                      <a16:colId xmlns:a16="http://schemas.microsoft.com/office/drawing/2014/main" val="608094248"/>
                    </a:ext>
                  </a:extLst>
                </a:gridCol>
                <a:gridCol w="845632">
                  <a:extLst>
                    <a:ext uri="{9D8B030D-6E8A-4147-A177-3AD203B41FA5}">
                      <a16:colId xmlns:a16="http://schemas.microsoft.com/office/drawing/2014/main" val="4231607626"/>
                    </a:ext>
                  </a:extLst>
                </a:gridCol>
                <a:gridCol w="845632">
                  <a:extLst>
                    <a:ext uri="{9D8B030D-6E8A-4147-A177-3AD203B41FA5}">
                      <a16:colId xmlns:a16="http://schemas.microsoft.com/office/drawing/2014/main" val="816539372"/>
                    </a:ext>
                  </a:extLst>
                </a:gridCol>
                <a:gridCol w="737852">
                  <a:extLst>
                    <a:ext uri="{9D8B030D-6E8A-4147-A177-3AD203B41FA5}">
                      <a16:colId xmlns:a16="http://schemas.microsoft.com/office/drawing/2014/main" val="3440166931"/>
                    </a:ext>
                  </a:extLst>
                </a:gridCol>
                <a:gridCol w="737852">
                  <a:extLst>
                    <a:ext uri="{9D8B030D-6E8A-4147-A177-3AD203B41FA5}">
                      <a16:colId xmlns:a16="http://schemas.microsoft.com/office/drawing/2014/main" val="92082526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30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3531167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5698857"/>
              </p:ext>
            </p:extLst>
          </p:nvPr>
        </p:nvGraphicFramePr>
        <p:xfrm>
          <a:off x="6438474" y="4868181"/>
          <a:ext cx="3947969" cy="5703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1001">
                  <a:extLst>
                    <a:ext uri="{9D8B030D-6E8A-4147-A177-3AD203B41FA5}">
                      <a16:colId xmlns:a16="http://schemas.microsoft.com/office/drawing/2014/main" val="608094248"/>
                    </a:ext>
                  </a:extLst>
                </a:gridCol>
                <a:gridCol w="845632">
                  <a:extLst>
                    <a:ext uri="{9D8B030D-6E8A-4147-A177-3AD203B41FA5}">
                      <a16:colId xmlns:a16="http://schemas.microsoft.com/office/drawing/2014/main" val="4231607626"/>
                    </a:ext>
                  </a:extLst>
                </a:gridCol>
                <a:gridCol w="845632">
                  <a:extLst>
                    <a:ext uri="{9D8B030D-6E8A-4147-A177-3AD203B41FA5}">
                      <a16:colId xmlns:a16="http://schemas.microsoft.com/office/drawing/2014/main" val="816539372"/>
                    </a:ext>
                  </a:extLst>
                </a:gridCol>
                <a:gridCol w="737852">
                  <a:extLst>
                    <a:ext uri="{9D8B030D-6E8A-4147-A177-3AD203B41FA5}">
                      <a16:colId xmlns:a16="http://schemas.microsoft.com/office/drawing/2014/main" val="3440166931"/>
                    </a:ext>
                  </a:extLst>
                </a:gridCol>
                <a:gridCol w="737852">
                  <a:extLst>
                    <a:ext uri="{9D8B030D-6E8A-4147-A177-3AD203B41FA5}">
                      <a16:colId xmlns:a16="http://schemas.microsoft.com/office/drawing/2014/main" val="92082526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-30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35311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1818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Filters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86719" y="2424913"/>
            <a:ext cx="81499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use for </a:t>
            </a:r>
            <a:r>
              <a:rPr lang="en-US" sz="2400" b="1" dirty="0"/>
              <a:t>a </a:t>
            </a:r>
            <a:r>
              <a:rPr lang="en-US" sz="2400" b="1" i="1" dirty="0"/>
              <a:t>first derivative:</a:t>
            </a:r>
          </a:p>
          <a:p>
            <a:r>
              <a:rPr lang="en-US" sz="2400" b="1" dirty="0"/>
              <a:t>1. </a:t>
            </a:r>
            <a:r>
              <a:rPr lang="en-US" sz="2400" dirty="0"/>
              <a:t>Must be zero in areas of constant intensity.</a:t>
            </a:r>
          </a:p>
          <a:p>
            <a:r>
              <a:rPr lang="en-US" sz="2400" b="1" dirty="0"/>
              <a:t>2. </a:t>
            </a:r>
            <a:r>
              <a:rPr lang="en-US" sz="2400" dirty="0"/>
              <a:t>Must be nonzero at the onset of an intensity step or ramp.</a:t>
            </a:r>
          </a:p>
          <a:p>
            <a:r>
              <a:rPr lang="en-US" sz="2400" b="1" dirty="0"/>
              <a:t>3. </a:t>
            </a:r>
            <a:r>
              <a:rPr lang="en-US" sz="2400" dirty="0"/>
              <a:t>Must be nonzero along intensity ramps.</a:t>
            </a:r>
          </a:p>
          <a:p>
            <a:endParaRPr lang="en-US" sz="2400" dirty="0"/>
          </a:p>
          <a:p>
            <a:r>
              <a:rPr lang="en-US" sz="2400" dirty="0"/>
              <a:t>Similarly, any definition of </a:t>
            </a:r>
            <a:r>
              <a:rPr lang="en-US" sz="2400" b="1" dirty="0"/>
              <a:t>a </a:t>
            </a:r>
            <a:r>
              <a:rPr lang="en-US" sz="2400" b="1" i="1" dirty="0"/>
              <a:t>second derivative</a:t>
            </a:r>
          </a:p>
          <a:p>
            <a:r>
              <a:rPr lang="en-US" sz="2400" b="1" dirty="0"/>
              <a:t>1. </a:t>
            </a:r>
            <a:r>
              <a:rPr lang="en-US" sz="2400" dirty="0"/>
              <a:t>Must be zero in areas of constant intensity.</a:t>
            </a:r>
          </a:p>
          <a:p>
            <a:r>
              <a:rPr lang="en-US" sz="2400" b="1" dirty="0"/>
              <a:t>2. </a:t>
            </a:r>
            <a:r>
              <a:rPr lang="en-US" sz="2400" dirty="0"/>
              <a:t>Must be nonzero at the onset </a:t>
            </a:r>
            <a:r>
              <a:rPr lang="en-US" sz="2400" i="1" dirty="0"/>
              <a:t>and </a:t>
            </a:r>
            <a:r>
              <a:rPr lang="en-US" sz="2400" dirty="0"/>
              <a:t>end of an intensity step or ramp.</a:t>
            </a:r>
          </a:p>
          <a:p>
            <a:r>
              <a:rPr lang="en-US" sz="2400" b="1" dirty="0"/>
              <a:t>3. </a:t>
            </a:r>
            <a:r>
              <a:rPr lang="en-US" sz="2400" dirty="0"/>
              <a:t>Must be zero along intensity ramps.</a:t>
            </a:r>
          </a:p>
        </p:txBody>
      </p:sp>
    </p:spTree>
    <p:extLst>
      <p:ext uri="{BB962C8B-B14F-4D97-AF65-F5344CB8AC3E}">
        <p14:creationId xmlns:p14="http://schemas.microsoft.com/office/powerpoint/2010/main" val="377775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Filters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2618" y="2135619"/>
            <a:ext cx="8562975" cy="395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76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Filters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3887" y="2243526"/>
            <a:ext cx="7896225" cy="379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51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Filters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96532" y="1989425"/>
            <a:ext cx="9414935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1600" dirty="0">
              <a:solidFill>
                <a:srgbClr val="000000"/>
              </a:solidFill>
            </a:endParaRPr>
          </a:p>
          <a:p>
            <a:r>
              <a:rPr lang="en-US" sz="3200" b="1" dirty="0">
                <a:solidFill>
                  <a:srgbClr val="000000"/>
                </a:solidFill>
              </a:rPr>
              <a:t>The 2</a:t>
            </a:r>
            <a:r>
              <a:rPr lang="en-US" sz="2000" b="1" dirty="0">
                <a:solidFill>
                  <a:srgbClr val="000000"/>
                </a:solidFill>
              </a:rPr>
              <a:t>nd</a:t>
            </a:r>
            <a:r>
              <a:rPr lang="en-US" sz="3200" b="1" dirty="0">
                <a:solidFill>
                  <a:srgbClr val="000000"/>
                </a:solidFill>
              </a:rPr>
              <a:t>derivative is more useful for image enhancement than the 1</a:t>
            </a:r>
            <a:r>
              <a:rPr lang="en-US" sz="2000" b="1" dirty="0">
                <a:solidFill>
                  <a:srgbClr val="000000"/>
                </a:solidFill>
              </a:rPr>
              <a:t>st</a:t>
            </a:r>
            <a:r>
              <a:rPr lang="en-US" sz="3200" b="1" dirty="0">
                <a:solidFill>
                  <a:srgbClr val="000000"/>
                </a:solidFill>
              </a:rPr>
              <a:t>derivative</a:t>
            </a:r>
          </a:p>
          <a:p>
            <a:pPr marL="285750" indent="-285750">
              <a:buFont typeface="Wingdings" panose="05000000000000000000" pitchFamily="2" charset="2"/>
              <a:buChar char="¡"/>
            </a:pPr>
            <a:endParaRPr lang="en-US" sz="2800" dirty="0" smtClean="0"/>
          </a:p>
          <a:p>
            <a:pPr marL="285750" indent="-285750">
              <a:buFont typeface="Wingdings" panose="05000000000000000000" pitchFamily="2" charset="2"/>
              <a:buChar char="¡"/>
            </a:pPr>
            <a:r>
              <a:rPr lang="en-US" sz="2800" dirty="0" smtClean="0"/>
              <a:t>Stronger </a:t>
            </a:r>
            <a:r>
              <a:rPr lang="en-US" sz="2800" dirty="0"/>
              <a:t>response to fine </a:t>
            </a:r>
            <a:r>
              <a:rPr lang="en-US" sz="2800" dirty="0" smtClean="0"/>
              <a:t>detail, because </a:t>
            </a:r>
            <a:r>
              <a:rPr lang="en-US" sz="2800" dirty="0"/>
              <a:t>it provides information about the rate of change of the image intensity. </a:t>
            </a:r>
            <a:endParaRPr lang="en-US" sz="2800" dirty="0" smtClean="0"/>
          </a:p>
          <a:p>
            <a:pPr marL="285750" indent="-285750">
              <a:buFont typeface="Wingdings" panose="05000000000000000000" pitchFamily="2" charset="2"/>
              <a:buChar char="¡"/>
            </a:pPr>
            <a:endParaRPr lang="en-US" sz="2800" dirty="0" smtClean="0"/>
          </a:p>
          <a:p>
            <a:pPr marL="285750" indent="-285750">
              <a:buFont typeface="Wingdings" panose="05000000000000000000" pitchFamily="2" charset="2"/>
              <a:buChar char="¡"/>
            </a:pPr>
            <a:r>
              <a:rPr lang="en-US" sz="2800" dirty="0" smtClean="0"/>
              <a:t>we </a:t>
            </a:r>
            <a:r>
              <a:rPr lang="en-US" sz="2800" dirty="0"/>
              <a:t>can detect edges and other significant features more effectively compared to the first derivative. </a:t>
            </a:r>
          </a:p>
        </p:txBody>
      </p:sp>
    </p:spTree>
    <p:extLst>
      <p:ext uri="{BB962C8B-B14F-4D97-AF65-F5344CB8AC3E}">
        <p14:creationId xmlns:p14="http://schemas.microsoft.com/office/powerpoint/2010/main" val="5387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6959" y="2730322"/>
            <a:ext cx="2886075" cy="10001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8931" y="2201685"/>
            <a:ext cx="5314950" cy="10572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62838" y="3494044"/>
            <a:ext cx="5362575" cy="8477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09924" y="5089055"/>
            <a:ext cx="8620125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473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6681" y="5562253"/>
            <a:ext cx="8201787" cy="685800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9906094"/>
              </p:ext>
            </p:extLst>
          </p:nvPr>
        </p:nvGraphicFramePr>
        <p:xfrm>
          <a:off x="4324213" y="2461470"/>
          <a:ext cx="3065463" cy="21575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718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835581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729082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729082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50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30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40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30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67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75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80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sp>
        <p:nvSpPr>
          <p:cNvPr id="12" name="Rounded Rectangle 11"/>
          <p:cNvSpPr/>
          <p:nvPr/>
        </p:nvSpPr>
        <p:spPr>
          <a:xfrm>
            <a:off x="5183795" y="3037667"/>
            <a:ext cx="673149" cy="516883"/>
          </a:xfrm>
          <a:prstGeom prst="roundRect">
            <a:avLst/>
          </a:prstGeom>
          <a:solidFill>
            <a:srgbClr val="78D3E8">
              <a:alpha val="36863"/>
            </a:srgbClr>
          </a:solidFill>
          <a:ln w="76200"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5183795" y="3613864"/>
            <a:ext cx="673149" cy="516883"/>
          </a:xfrm>
          <a:prstGeom prst="roundRect">
            <a:avLst/>
          </a:prstGeom>
          <a:solidFill>
            <a:schemeClr val="accent2">
              <a:lumMod val="50000"/>
              <a:alpha val="36863"/>
            </a:schemeClr>
          </a:solidFill>
          <a:ln w="76200"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5183794" y="2456123"/>
            <a:ext cx="673149" cy="516883"/>
          </a:xfrm>
          <a:prstGeom prst="roundRect">
            <a:avLst/>
          </a:prstGeom>
          <a:solidFill>
            <a:schemeClr val="accent2">
              <a:lumMod val="50000"/>
              <a:alpha val="36863"/>
            </a:schemeClr>
          </a:solidFill>
          <a:ln w="76200"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5950160" y="3017230"/>
            <a:ext cx="673149" cy="516883"/>
          </a:xfrm>
          <a:prstGeom prst="roundRect">
            <a:avLst/>
          </a:prstGeom>
          <a:solidFill>
            <a:schemeClr val="accent2">
              <a:lumMod val="50000"/>
              <a:alpha val="36863"/>
            </a:schemeClr>
          </a:solidFill>
          <a:ln w="76200"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4364399" y="3017230"/>
            <a:ext cx="673149" cy="516883"/>
          </a:xfrm>
          <a:prstGeom prst="roundRect">
            <a:avLst/>
          </a:prstGeom>
          <a:solidFill>
            <a:schemeClr val="accent2">
              <a:lumMod val="50000"/>
              <a:alpha val="36863"/>
            </a:schemeClr>
          </a:solidFill>
          <a:ln w="76200"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9947088" y="5646711"/>
            <a:ext cx="673149" cy="516883"/>
          </a:xfrm>
          <a:prstGeom prst="roundRect">
            <a:avLst/>
          </a:prstGeom>
          <a:solidFill>
            <a:srgbClr val="FFFF00">
              <a:alpha val="36863"/>
            </a:srgbClr>
          </a:solidFill>
          <a:ln w="76200"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-10</a:t>
            </a:r>
            <a:endParaRPr lang="en-US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9157512" y="5636736"/>
            <a:ext cx="673149" cy="526858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  <a:endParaRPr lang="en-US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749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9417" y="2397977"/>
            <a:ext cx="9648825" cy="24860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3108" y="5562254"/>
            <a:ext cx="8201787" cy="685800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4733302" y="4109546"/>
            <a:ext cx="600858" cy="508887"/>
          </a:xfrm>
          <a:prstGeom prst="roundRect">
            <a:avLst/>
          </a:prstGeom>
          <a:solidFill>
            <a:schemeClr val="accent2">
              <a:lumMod val="50000"/>
              <a:alpha val="36863"/>
            </a:schemeClr>
          </a:solidFill>
          <a:ln w="76200"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4733302" y="2678064"/>
            <a:ext cx="600857" cy="482299"/>
          </a:xfrm>
          <a:prstGeom prst="roundRect">
            <a:avLst/>
          </a:prstGeom>
          <a:solidFill>
            <a:schemeClr val="accent2">
              <a:lumMod val="50000"/>
              <a:alpha val="36863"/>
            </a:schemeClr>
          </a:solidFill>
          <a:ln w="76200"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5429999" y="3381555"/>
            <a:ext cx="683372" cy="506798"/>
          </a:xfrm>
          <a:prstGeom prst="roundRect">
            <a:avLst/>
          </a:prstGeom>
          <a:solidFill>
            <a:schemeClr val="accent2">
              <a:lumMod val="50000"/>
              <a:alpha val="36863"/>
            </a:schemeClr>
          </a:solidFill>
          <a:ln w="76200"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3947975" y="3371469"/>
            <a:ext cx="673149" cy="516883"/>
          </a:xfrm>
          <a:prstGeom prst="roundRect">
            <a:avLst/>
          </a:prstGeom>
          <a:solidFill>
            <a:schemeClr val="accent2">
              <a:lumMod val="50000"/>
              <a:alpha val="36863"/>
            </a:schemeClr>
          </a:solidFill>
          <a:ln w="76200"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5440222" y="2698499"/>
            <a:ext cx="673149" cy="461864"/>
          </a:xfrm>
          <a:prstGeom prst="roundRect">
            <a:avLst/>
          </a:prstGeom>
          <a:solidFill>
            <a:schemeClr val="accent2">
              <a:lumMod val="50000"/>
              <a:alpha val="36863"/>
            </a:schemeClr>
          </a:solidFill>
          <a:ln w="76200"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3947975" y="2678065"/>
            <a:ext cx="606972" cy="482298"/>
          </a:xfrm>
          <a:prstGeom prst="roundRect">
            <a:avLst/>
          </a:prstGeom>
          <a:solidFill>
            <a:schemeClr val="accent2">
              <a:lumMod val="50000"/>
              <a:alpha val="36863"/>
            </a:schemeClr>
          </a:solidFill>
          <a:ln w="76200"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5459608" y="4109546"/>
            <a:ext cx="653763" cy="508888"/>
          </a:xfrm>
          <a:prstGeom prst="roundRect">
            <a:avLst/>
          </a:prstGeom>
          <a:solidFill>
            <a:schemeClr val="accent2">
              <a:lumMod val="50000"/>
              <a:alpha val="36863"/>
            </a:schemeClr>
          </a:solidFill>
          <a:ln w="76200"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/>
          <p:cNvSpPr/>
          <p:nvPr/>
        </p:nvSpPr>
        <p:spPr>
          <a:xfrm>
            <a:off x="3947975" y="4110102"/>
            <a:ext cx="606972" cy="508331"/>
          </a:xfrm>
          <a:prstGeom prst="roundRect">
            <a:avLst/>
          </a:prstGeom>
          <a:solidFill>
            <a:schemeClr val="accent2">
              <a:lumMod val="50000"/>
              <a:alpha val="36863"/>
            </a:schemeClr>
          </a:solidFill>
          <a:ln w="76200"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352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6790" y="4117122"/>
            <a:ext cx="3619344" cy="20082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9306" y="2175091"/>
            <a:ext cx="3646828" cy="185380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34106" y="4939549"/>
            <a:ext cx="3924300" cy="7048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5292" y="2922339"/>
            <a:ext cx="4033113" cy="704850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8351341" y="3058244"/>
            <a:ext cx="208766" cy="256884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endParaRPr lang="en-US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459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8351341" y="3058244"/>
            <a:ext cx="208766" cy="256884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endParaRPr lang="en-US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3331" y="2380040"/>
            <a:ext cx="1818278" cy="21127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8298" y="3301554"/>
            <a:ext cx="1773478" cy="21399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82565" y="2149408"/>
            <a:ext cx="1735550" cy="2074556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2191864" y="2445387"/>
            <a:ext cx="958285" cy="463767"/>
          </a:xfrm>
          <a:prstGeom prst="roundRect">
            <a:avLst/>
          </a:prstGeom>
          <a:solidFill>
            <a:srgbClr val="78D3E8">
              <a:alpha val="36863"/>
            </a:srgbClr>
          </a:solidFill>
          <a:ln w="76200"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Original Image</a:t>
            </a:r>
            <a:endParaRPr lang="en-US" dirty="0"/>
          </a:p>
        </p:txBody>
      </p:sp>
      <p:sp>
        <p:nvSpPr>
          <p:cNvPr id="19" name="Rounded Rectangle 18"/>
          <p:cNvSpPr/>
          <p:nvPr/>
        </p:nvSpPr>
        <p:spPr>
          <a:xfrm>
            <a:off x="4678706" y="3366900"/>
            <a:ext cx="958285" cy="463767"/>
          </a:xfrm>
          <a:prstGeom prst="roundRect">
            <a:avLst/>
          </a:prstGeom>
          <a:solidFill>
            <a:srgbClr val="78D3E8">
              <a:alpha val="36863"/>
            </a:srgbClr>
          </a:solidFill>
          <a:ln w="76200"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Laplacian</a:t>
            </a:r>
            <a:endParaRPr lang="en-US" sz="1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4106" y="2666706"/>
            <a:ext cx="1033732" cy="103995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12033" y="4405224"/>
            <a:ext cx="1715944" cy="204887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34106" y="4916559"/>
            <a:ext cx="1007801" cy="1049793"/>
          </a:xfrm>
          <a:prstGeom prst="rect">
            <a:avLst/>
          </a:prstGeom>
        </p:spPr>
      </p:pic>
      <p:cxnSp>
        <p:nvCxnSpPr>
          <p:cNvPr id="15" name="Curved Connector 14"/>
          <p:cNvCxnSpPr>
            <a:stCxn id="3" idx="3"/>
            <a:endCxn id="9" idx="1"/>
          </p:cNvCxnSpPr>
          <p:nvPr/>
        </p:nvCxnSpPr>
        <p:spPr>
          <a:xfrm>
            <a:off x="3241609" y="3436418"/>
            <a:ext cx="626689" cy="935087"/>
          </a:xfrm>
          <a:prstGeom prst="curved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urved Connector 25"/>
          <p:cNvCxnSpPr>
            <a:stCxn id="9" idx="3"/>
            <a:endCxn id="11" idx="1"/>
          </p:cNvCxnSpPr>
          <p:nvPr/>
        </p:nvCxnSpPr>
        <p:spPr>
          <a:xfrm flipV="1">
            <a:off x="5641776" y="3186686"/>
            <a:ext cx="692330" cy="1184819"/>
          </a:xfrm>
          <a:prstGeom prst="curved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urved Connector 27"/>
          <p:cNvCxnSpPr>
            <a:stCxn id="9" idx="3"/>
            <a:endCxn id="13" idx="1"/>
          </p:cNvCxnSpPr>
          <p:nvPr/>
        </p:nvCxnSpPr>
        <p:spPr>
          <a:xfrm>
            <a:off x="5641776" y="4371505"/>
            <a:ext cx="692330" cy="1069951"/>
          </a:xfrm>
          <a:prstGeom prst="curved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urved Connector 30"/>
          <p:cNvCxnSpPr>
            <a:stCxn id="11" idx="3"/>
            <a:endCxn id="10" idx="1"/>
          </p:cNvCxnSpPr>
          <p:nvPr/>
        </p:nvCxnSpPr>
        <p:spPr>
          <a:xfrm>
            <a:off x="7367838" y="3186686"/>
            <a:ext cx="1514727" cy="12700"/>
          </a:xfrm>
          <a:prstGeom prst="curved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urved Connector 34"/>
          <p:cNvCxnSpPr>
            <a:stCxn id="13" idx="3"/>
            <a:endCxn id="12" idx="1"/>
          </p:cNvCxnSpPr>
          <p:nvPr/>
        </p:nvCxnSpPr>
        <p:spPr>
          <a:xfrm flipV="1">
            <a:off x="7341907" y="5429661"/>
            <a:ext cx="1570126" cy="11795"/>
          </a:xfrm>
          <a:prstGeom prst="curved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ounded Rectangle 42"/>
          <p:cNvSpPr/>
          <p:nvPr/>
        </p:nvSpPr>
        <p:spPr>
          <a:xfrm>
            <a:off x="7247435" y="2324097"/>
            <a:ext cx="1056099" cy="837273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sz="140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nd</a:t>
            </a:r>
            <a:r>
              <a:rPr lang="en-US" sz="1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derivative</a:t>
            </a:r>
            <a:endParaRPr lang="en-US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7376182" y="4644228"/>
            <a:ext cx="1056099" cy="837273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sz="140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nd</a:t>
            </a:r>
            <a:r>
              <a:rPr lang="en-US" sz="1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derivative</a:t>
            </a:r>
            <a:endParaRPr lang="en-US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7980656" y="3856306"/>
            <a:ext cx="1056099" cy="837273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Subtract</a:t>
            </a:r>
            <a:endParaRPr lang="en-US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3184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9" grpId="0" animBg="1"/>
      <p:bldP spid="43" grpId="0"/>
      <p:bldP spid="44" grpId="0"/>
      <p:bldP spid="4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Composite Laplacian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8351341" y="3058244"/>
            <a:ext cx="208766" cy="256884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endParaRPr lang="en-US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5974" y="4985319"/>
            <a:ext cx="9221459" cy="13260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5974" y="2710261"/>
            <a:ext cx="8201787" cy="6858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63035" y="3959170"/>
            <a:ext cx="3924300" cy="704850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1838153" y="2108582"/>
            <a:ext cx="1056099" cy="837273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Step 1</a:t>
            </a:r>
            <a:endParaRPr lang="en-US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853929" y="3363128"/>
            <a:ext cx="1056099" cy="837273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Step 2</a:t>
            </a:r>
            <a:endParaRPr lang="en-US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957522" y="5718385"/>
            <a:ext cx="7384782" cy="837273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--------------------------------------------------------------------------</a:t>
            </a:r>
          </a:p>
          <a:p>
            <a:pPr algn="ctr"/>
            <a:endParaRPr lang="en-US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6718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7177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Composite Laplacian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1957522" y="5718385"/>
            <a:ext cx="7384782" cy="837273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--------------------------------------------------------------------------</a:t>
            </a:r>
          </a:p>
          <a:p>
            <a:pPr algn="ctr"/>
            <a:endParaRPr lang="en-US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434445"/>
              </p:ext>
            </p:extLst>
          </p:nvPr>
        </p:nvGraphicFramePr>
        <p:xfrm>
          <a:off x="1948542" y="2547258"/>
          <a:ext cx="3037116" cy="2971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372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1076992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947752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1027841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102784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5</a:t>
                      </a:r>
                      <a:endParaRPr kumimoji="0" lang="en-US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9161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7746611"/>
              </p:ext>
            </p:extLst>
          </p:nvPr>
        </p:nvGraphicFramePr>
        <p:xfrm>
          <a:off x="7422089" y="2527586"/>
          <a:ext cx="3037116" cy="2971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372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1076992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947752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1027841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solidFill>
                            <a:schemeClr val="tx1"/>
                          </a:solidFill>
                        </a:rPr>
                        <a:t>-1</a:t>
                      </a:r>
                      <a:endParaRPr 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102784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9</a:t>
                      </a:r>
                      <a:endParaRPr kumimoji="0" lang="en-US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9161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6040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 vs The Composite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7340852"/>
              </p:ext>
            </p:extLst>
          </p:nvPr>
        </p:nvGraphicFramePr>
        <p:xfrm>
          <a:off x="1675974" y="2730323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945876"/>
              </p:ext>
            </p:extLst>
          </p:nvPr>
        </p:nvGraphicFramePr>
        <p:xfrm>
          <a:off x="994905" y="2191424"/>
          <a:ext cx="1894901" cy="1547388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6316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71951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1316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15796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4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096152"/>
              </p:ext>
            </p:extLst>
          </p:nvPr>
        </p:nvGraphicFramePr>
        <p:xfrm>
          <a:off x="4890000" y="2730322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0834" y="4806887"/>
            <a:ext cx="962025" cy="542925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5605944"/>
              </p:ext>
            </p:extLst>
          </p:nvPr>
        </p:nvGraphicFramePr>
        <p:xfrm>
          <a:off x="8258887" y="2730322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5750" y="4871242"/>
            <a:ext cx="358140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08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 vs The Composite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5945772"/>
              </p:ext>
            </p:extLst>
          </p:nvPr>
        </p:nvGraphicFramePr>
        <p:xfrm>
          <a:off x="4890000" y="2730322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 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0834" y="4806887"/>
            <a:ext cx="962025" cy="542925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8006615"/>
              </p:ext>
            </p:extLst>
          </p:nvPr>
        </p:nvGraphicFramePr>
        <p:xfrm>
          <a:off x="8258887" y="2730322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5750" y="4871242"/>
            <a:ext cx="3581400" cy="561975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472571"/>
              </p:ext>
            </p:extLst>
          </p:nvPr>
        </p:nvGraphicFramePr>
        <p:xfrm>
          <a:off x="1675974" y="2730323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8061326"/>
              </p:ext>
            </p:extLst>
          </p:nvPr>
        </p:nvGraphicFramePr>
        <p:xfrm>
          <a:off x="980500" y="2217297"/>
          <a:ext cx="1894901" cy="1547388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6316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71951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1316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15796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4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676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 vs The Composite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8891521"/>
              </p:ext>
            </p:extLst>
          </p:nvPr>
        </p:nvGraphicFramePr>
        <p:xfrm>
          <a:off x="4890000" y="2730322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 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-10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0834" y="4806887"/>
            <a:ext cx="962025" cy="542925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822844"/>
              </p:ext>
            </p:extLst>
          </p:nvPr>
        </p:nvGraphicFramePr>
        <p:xfrm>
          <a:off x="8258887" y="2730322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5750" y="4871242"/>
            <a:ext cx="3581400" cy="561975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472571"/>
              </p:ext>
            </p:extLst>
          </p:nvPr>
        </p:nvGraphicFramePr>
        <p:xfrm>
          <a:off x="1675974" y="2730323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8707584"/>
              </p:ext>
            </p:extLst>
          </p:nvPr>
        </p:nvGraphicFramePr>
        <p:xfrm>
          <a:off x="1661587" y="2191424"/>
          <a:ext cx="1894901" cy="1547388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6316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71951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1316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15796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4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400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 vs The Composite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261132"/>
              </p:ext>
            </p:extLst>
          </p:nvPr>
        </p:nvGraphicFramePr>
        <p:xfrm>
          <a:off x="4890000" y="2730322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 10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-10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30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150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0834" y="4806887"/>
            <a:ext cx="962025" cy="542925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332749"/>
              </p:ext>
            </p:extLst>
          </p:nvPr>
        </p:nvGraphicFramePr>
        <p:xfrm>
          <a:off x="8258887" y="2730322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90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220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5750" y="4871242"/>
            <a:ext cx="3581400" cy="561975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472571"/>
              </p:ext>
            </p:extLst>
          </p:nvPr>
        </p:nvGraphicFramePr>
        <p:xfrm>
          <a:off x="1675974" y="2730323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6613796"/>
              </p:ext>
            </p:extLst>
          </p:nvPr>
        </p:nvGraphicFramePr>
        <p:xfrm>
          <a:off x="2865022" y="2191424"/>
          <a:ext cx="1894901" cy="1547388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6316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71951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1316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15796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4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340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 vs The Composite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998020"/>
              </p:ext>
            </p:extLst>
          </p:nvPr>
        </p:nvGraphicFramePr>
        <p:xfrm>
          <a:off x="4890000" y="2730322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 10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-10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90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150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30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0834" y="4806887"/>
            <a:ext cx="962025" cy="542925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4167509"/>
              </p:ext>
            </p:extLst>
          </p:nvPr>
        </p:nvGraphicFramePr>
        <p:xfrm>
          <a:off x="8334966" y="2730322"/>
          <a:ext cx="2531313" cy="2183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7248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89982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4508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09575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150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220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90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5750" y="4965520"/>
            <a:ext cx="3581400" cy="561975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472571"/>
              </p:ext>
            </p:extLst>
          </p:nvPr>
        </p:nvGraphicFramePr>
        <p:xfrm>
          <a:off x="1675974" y="2730323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3408054"/>
              </p:ext>
            </p:extLst>
          </p:nvPr>
        </p:nvGraphicFramePr>
        <p:xfrm>
          <a:off x="2299593" y="2730322"/>
          <a:ext cx="1894901" cy="1547388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6316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71951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1316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15796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4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391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 vs The Composite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998020"/>
              </p:ext>
            </p:extLst>
          </p:nvPr>
        </p:nvGraphicFramePr>
        <p:xfrm>
          <a:off x="4890000" y="2730322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 10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-10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90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150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30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0834" y="4806887"/>
            <a:ext cx="962025" cy="542925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4167509"/>
              </p:ext>
            </p:extLst>
          </p:nvPr>
        </p:nvGraphicFramePr>
        <p:xfrm>
          <a:off x="8334966" y="2730322"/>
          <a:ext cx="2531313" cy="2183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7248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89982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4508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09575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150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220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90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5750" y="4956103"/>
            <a:ext cx="3581400" cy="561975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472571"/>
              </p:ext>
            </p:extLst>
          </p:nvPr>
        </p:nvGraphicFramePr>
        <p:xfrm>
          <a:off x="1675974" y="2730323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3408054"/>
              </p:ext>
            </p:extLst>
          </p:nvPr>
        </p:nvGraphicFramePr>
        <p:xfrm>
          <a:off x="2299593" y="2730322"/>
          <a:ext cx="1894901" cy="1547388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6316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71951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1316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15796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4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393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 vs The Composite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634084"/>
              </p:ext>
            </p:extLst>
          </p:nvPr>
        </p:nvGraphicFramePr>
        <p:xfrm>
          <a:off x="8334966" y="2730322"/>
          <a:ext cx="2531313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7248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89982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4508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09575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685765"/>
              </p:ext>
            </p:extLst>
          </p:nvPr>
        </p:nvGraphicFramePr>
        <p:xfrm>
          <a:off x="1675974" y="2730323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354984"/>
              </p:ext>
            </p:extLst>
          </p:nvPr>
        </p:nvGraphicFramePr>
        <p:xfrm>
          <a:off x="994905" y="2191424"/>
          <a:ext cx="1894901" cy="1547388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6316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71951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1316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15796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5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4" name="Rectangle 13"/>
          <p:cNvSpPr/>
          <p:nvPr/>
        </p:nvSpPr>
        <p:spPr>
          <a:xfrm>
            <a:off x="5516444" y="5062117"/>
            <a:ext cx="16786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Composite</a:t>
            </a:r>
          </a:p>
        </p:txBody>
      </p:sp>
    </p:spTree>
    <p:extLst>
      <p:ext uri="{BB962C8B-B14F-4D97-AF65-F5344CB8AC3E}">
        <p14:creationId xmlns:p14="http://schemas.microsoft.com/office/powerpoint/2010/main" val="294560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 vs The Composite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1867845"/>
              </p:ext>
            </p:extLst>
          </p:nvPr>
        </p:nvGraphicFramePr>
        <p:xfrm>
          <a:off x="8334966" y="2730322"/>
          <a:ext cx="2531313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7248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89982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4508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09575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685765"/>
              </p:ext>
            </p:extLst>
          </p:nvPr>
        </p:nvGraphicFramePr>
        <p:xfrm>
          <a:off x="1675974" y="2730323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354984"/>
              </p:ext>
            </p:extLst>
          </p:nvPr>
        </p:nvGraphicFramePr>
        <p:xfrm>
          <a:off x="994905" y="2191424"/>
          <a:ext cx="1894901" cy="1547388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6316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71951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1316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15796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5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5516444" y="5062117"/>
            <a:ext cx="16786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Composite</a:t>
            </a:r>
          </a:p>
        </p:txBody>
      </p:sp>
    </p:spTree>
    <p:extLst>
      <p:ext uri="{BB962C8B-B14F-4D97-AF65-F5344CB8AC3E}">
        <p14:creationId xmlns:p14="http://schemas.microsoft.com/office/powerpoint/2010/main" val="237409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 vs The Composite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6134464"/>
              </p:ext>
            </p:extLst>
          </p:nvPr>
        </p:nvGraphicFramePr>
        <p:xfrm>
          <a:off x="8334966" y="2730322"/>
          <a:ext cx="2531313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7248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89982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4508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09575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685765"/>
              </p:ext>
            </p:extLst>
          </p:nvPr>
        </p:nvGraphicFramePr>
        <p:xfrm>
          <a:off x="1675974" y="2730323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5067185"/>
              </p:ext>
            </p:extLst>
          </p:nvPr>
        </p:nvGraphicFramePr>
        <p:xfrm>
          <a:off x="1644601" y="2191424"/>
          <a:ext cx="1894901" cy="1547388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6316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71951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1316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15796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5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5516444" y="5062117"/>
            <a:ext cx="16786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Composite</a:t>
            </a:r>
          </a:p>
        </p:txBody>
      </p:sp>
    </p:spTree>
    <p:extLst>
      <p:ext uri="{BB962C8B-B14F-4D97-AF65-F5344CB8AC3E}">
        <p14:creationId xmlns:p14="http://schemas.microsoft.com/office/powerpoint/2010/main" val="371681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 vs The Composite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1714628"/>
              </p:ext>
            </p:extLst>
          </p:nvPr>
        </p:nvGraphicFramePr>
        <p:xfrm>
          <a:off x="8334966" y="2730322"/>
          <a:ext cx="2531313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7248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89982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4508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09575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150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685765"/>
              </p:ext>
            </p:extLst>
          </p:nvPr>
        </p:nvGraphicFramePr>
        <p:xfrm>
          <a:off x="1675974" y="2730323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932675"/>
              </p:ext>
            </p:extLst>
          </p:nvPr>
        </p:nvGraphicFramePr>
        <p:xfrm>
          <a:off x="2299593" y="2191424"/>
          <a:ext cx="1894901" cy="1547388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6316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27221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636046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15796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5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5516444" y="5062117"/>
            <a:ext cx="16786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Composite</a:t>
            </a:r>
          </a:p>
        </p:txBody>
      </p:sp>
    </p:spTree>
    <p:extLst>
      <p:ext uri="{BB962C8B-B14F-4D97-AF65-F5344CB8AC3E}">
        <p14:creationId xmlns:p14="http://schemas.microsoft.com/office/powerpoint/2010/main" val="198464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 vs The Composite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115997"/>
              </p:ext>
            </p:extLst>
          </p:nvPr>
        </p:nvGraphicFramePr>
        <p:xfrm>
          <a:off x="8334966" y="2730322"/>
          <a:ext cx="2531313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7248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89982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4508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09575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150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220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685765"/>
              </p:ext>
            </p:extLst>
          </p:nvPr>
        </p:nvGraphicFramePr>
        <p:xfrm>
          <a:off x="1675974" y="2730323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7837922"/>
              </p:ext>
            </p:extLst>
          </p:nvPr>
        </p:nvGraphicFramePr>
        <p:xfrm>
          <a:off x="2833331" y="2175091"/>
          <a:ext cx="1894901" cy="1547388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6316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27221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636046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15796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5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5516444" y="5062117"/>
            <a:ext cx="16786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Composite</a:t>
            </a:r>
          </a:p>
        </p:txBody>
      </p:sp>
    </p:spTree>
    <p:extLst>
      <p:ext uri="{BB962C8B-B14F-4D97-AF65-F5344CB8AC3E}">
        <p14:creationId xmlns:p14="http://schemas.microsoft.com/office/powerpoint/2010/main" val="301622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 vs The Composite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3242098"/>
              </p:ext>
            </p:extLst>
          </p:nvPr>
        </p:nvGraphicFramePr>
        <p:xfrm>
          <a:off x="8334966" y="2730322"/>
          <a:ext cx="2531313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7248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89982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4508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09575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150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220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685765"/>
              </p:ext>
            </p:extLst>
          </p:nvPr>
        </p:nvGraphicFramePr>
        <p:xfrm>
          <a:off x="1675974" y="2730323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6121943"/>
              </p:ext>
            </p:extLst>
          </p:nvPr>
        </p:nvGraphicFramePr>
        <p:xfrm>
          <a:off x="994905" y="2730322"/>
          <a:ext cx="1894901" cy="1547388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6316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27221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636046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15796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5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5516444" y="5062117"/>
            <a:ext cx="16786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Composite</a:t>
            </a:r>
          </a:p>
        </p:txBody>
      </p:sp>
    </p:spTree>
    <p:extLst>
      <p:ext uri="{BB962C8B-B14F-4D97-AF65-F5344CB8AC3E}">
        <p14:creationId xmlns:p14="http://schemas.microsoft.com/office/powerpoint/2010/main" val="150426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 vs The Composite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736263"/>
              </p:ext>
            </p:extLst>
          </p:nvPr>
        </p:nvGraphicFramePr>
        <p:xfrm>
          <a:off x="8334966" y="2730322"/>
          <a:ext cx="2531313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7248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89982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4508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09575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150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220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685765"/>
              </p:ext>
            </p:extLst>
          </p:nvPr>
        </p:nvGraphicFramePr>
        <p:xfrm>
          <a:off x="1675974" y="2730323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1483106"/>
              </p:ext>
            </p:extLst>
          </p:nvPr>
        </p:nvGraphicFramePr>
        <p:xfrm>
          <a:off x="1678727" y="2730322"/>
          <a:ext cx="1894901" cy="1547388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6316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27221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636046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15796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5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5516444" y="5062117"/>
            <a:ext cx="16786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Composite</a:t>
            </a:r>
          </a:p>
        </p:txBody>
      </p:sp>
    </p:spTree>
    <p:extLst>
      <p:ext uri="{BB962C8B-B14F-4D97-AF65-F5344CB8AC3E}">
        <p14:creationId xmlns:p14="http://schemas.microsoft.com/office/powerpoint/2010/main" val="152403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 vs The Composite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4501546"/>
              </p:ext>
            </p:extLst>
          </p:nvPr>
        </p:nvGraphicFramePr>
        <p:xfrm>
          <a:off x="8334966" y="2730322"/>
          <a:ext cx="2531313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7248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89982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4508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09575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150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220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90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685765"/>
              </p:ext>
            </p:extLst>
          </p:nvPr>
        </p:nvGraphicFramePr>
        <p:xfrm>
          <a:off x="1675974" y="2730323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9330389"/>
              </p:ext>
            </p:extLst>
          </p:nvPr>
        </p:nvGraphicFramePr>
        <p:xfrm>
          <a:off x="2299593" y="2730322"/>
          <a:ext cx="1894901" cy="1547388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6316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27221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636046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15796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5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5516444" y="5062117"/>
            <a:ext cx="16786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Composite</a:t>
            </a:r>
          </a:p>
        </p:txBody>
      </p:sp>
    </p:spTree>
    <p:extLst>
      <p:ext uri="{BB962C8B-B14F-4D97-AF65-F5344CB8AC3E}">
        <p14:creationId xmlns:p14="http://schemas.microsoft.com/office/powerpoint/2010/main" val="306387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Laplacian vs The Composite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1342848"/>
              </p:ext>
            </p:extLst>
          </p:nvPr>
        </p:nvGraphicFramePr>
        <p:xfrm>
          <a:off x="8334966" y="2730322"/>
          <a:ext cx="2531313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7248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89982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94508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609575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150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220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90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150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685765"/>
              </p:ext>
            </p:extLst>
          </p:nvPr>
        </p:nvGraphicFramePr>
        <p:xfrm>
          <a:off x="1675974" y="2730323"/>
          <a:ext cx="2427665" cy="20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55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61730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577390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32882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474959">
                <a:tc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20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60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70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0718141"/>
              </p:ext>
            </p:extLst>
          </p:nvPr>
        </p:nvGraphicFramePr>
        <p:xfrm>
          <a:off x="2974095" y="2730322"/>
          <a:ext cx="1894901" cy="1547388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6316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627221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636046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515796"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5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15796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-1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T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  <a:alpha val="3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5516444" y="5062117"/>
            <a:ext cx="16786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Composite</a:t>
            </a:r>
          </a:p>
        </p:txBody>
      </p:sp>
    </p:spTree>
    <p:extLst>
      <p:ext uri="{BB962C8B-B14F-4D97-AF65-F5344CB8AC3E}">
        <p14:creationId xmlns:p14="http://schemas.microsoft.com/office/powerpoint/2010/main" val="405149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Unsharp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Masking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46487" y="2324097"/>
            <a:ext cx="873684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Georgia" panose="02040502050405020303" pitchFamily="18" charset="0"/>
              </a:rPr>
              <a:t>A </a:t>
            </a:r>
            <a:r>
              <a:rPr lang="en-US" sz="2400" dirty="0">
                <a:solidFill>
                  <a:srgbClr val="000000"/>
                </a:solidFill>
                <a:latin typeface="Georgia" panose="02040502050405020303" pitchFamily="18" charset="0"/>
              </a:rPr>
              <a:t>process used many years in the publishing industry to sharpen images </a:t>
            </a:r>
            <a:endParaRPr lang="en-US" sz="2400" dirty="0" smtClean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Georgia" panose="02040502050405020303" pitchFamily="18" charset="0"/>
              </a:rPr>
              <a:t>Sharpened </a:t>
            </a:r>
            <a:r>
              <a:rPr lang="en-US" sz="2400" dirty="0">
                <a:solidFill>
                  <a:srgbClr val="000000"/>
                </a:solidFill>
                <a:latin typeface="Georgia" panose="02040502050405020303" pitchFamily="18" charset="0"/>
              </a:rPr>
              <a:t>image: Subtracting a blurred version of an image from the image itself </a:t>
            </a:r>
            <a:endParaRPr lang="en-US" sz="2400" dirty="0" smtClean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52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Unsharp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Masking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00" y="2324097"/>
            <a:ext cx="996314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1. </a:t>
            </a:r>
            <a:r>
              <a:rPr lang="en-US" sz="2800" dirty="0"/>
              <a:t>Blur the original image</a:t>
            </a:r>
            <a:r>
              <a:rPr lang="en-US" sz="2800" dirty="0" smtClean="0"/>
              <a:t>.</a:t>
            </a:r>
            <a:endParaRPr lang="en-US" sz="2800" b="1" dirty="0"/>
          </a:p>
          <a:p>
            <a:r>
              <a:rPr lang="en-US" sz="2800" b="1" dirty="0" smtClean="0"/>
              <a:t>2</a:t>
            </a:r>
            <a:r>
              <a:rPr lang="en-US" sz="2800" b="1" dirty="0"/>
              <a:t>. </a:t>
            </a:r>
            <a:r>
              <a:rPr lang="en-US" sz="2800" dirty="0"/>
              <a:t>Subtract the blurred image from the original (the resulting difference is </a:t>
            </a:r>
            <a:r>
              <a:rPr lang="en-US" sz="2800" dirty="0" smtClean="0"/>
              <a:t>called the </a:t>
            </a:r>
            <a:r>
              <a:rPr lang="en-US" sz="2800" i="1" dirty="0"/>
              <a:t>mask</a:t>
            </a:r>
            <a:r>
              <a:rPr lang="en-US" sz="2800" dirty="0" smtClean="0"/>
              <a:t>.)</a:t>
            </a:r>
          </a:p>
          <a:p>
            <a:endParaRPr lang="en-US" sz="2800" dirty="0" smtClean="0"/>
          </a:p>
          <a:p>
            <a:endParaRPr lang="en-US" sz="2800" dirty="0"/>
          </a:p>
          <a:p>
            <a:endParaRPr lang="en-US" sz="2800" dirty="0"/>
          </a:p>
          <a:p>
            <a:r>
              <a:rPr lang="en-US" sz="2800" b="1" dirty="0"/>
              <a:t>3. </a:t>
            </a:r>
            <a:r>
              <a:rPr lang="en-US" sz="2800" dirty="0"/>
              <a:t>Add the mask to the original.</a:t>
            </a:r>
            <a:endParaRPr lang="en-US" sz="3600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5595" y="3725333"/>
            <a:ext cx="5965738" cy="10034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0225" y="5348736"/>
            <a:ext cx="4486220" cy="90042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130889" y="4457952"/>
            <a:ext cx="19832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Original Image  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052409" y="4488730"/>
            <a:ext cx="16103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Blurred image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33001" y="597654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When </a:t>
            </a:r>
            <a:r>
              <a:rPr lang="en-US" i="1" dirty="0"/>
              <a:t>k </a:t>
            </a:r>
            <a:r>
              <a:rPr lang="en-US" dirty="0"/>
              <a:t>= 1 </a:t>
            </a:r>
            <a:r>
              <a:rPr lang="en-AE" dirty="0" smtClean="0">
                <a:sym typeface="Wingdings" panose="05000000000000000000" pitchFamily="2" charset="2"/>
              </a:rPr>
              <a:t> </a:t>
            </a:r>
            <a:r>
              <a:rPr lang="en-US" dirty="0" err="1" smtClean="0"/>
              <a:t>unsharp</a:t>
            </a:r>
            <a:endParaRPr lang="en-US" dirty="0"/>
          </a:p>
          <a:p>
            <a:r>
              <a:rPr lang="en-US" dirty="0" smtClean="0"/>
              <a:t>When </a:t>
            </a:r>
            <a:r>
              <a:rPr lang="en-US" i="1" dirty="0"/>
              <a:t>k </a:t>
            </a:r>
            <a:r>
              <a:rPr lang="en-US" dirty="0"/>
              <a:t>&gt; 1, </a:t>
            </a:r>
            <a:r>
              <a:rPr lang="en-AE" dirty="0" smtClean="0">
                <a:sym typeface="Wingdings" panose="05000000000000000000" pitchFamily="2" charset="2"/>
              </a:rPr>
              <a:t></a:t>
            </a:r>
            <a:r>
              <a:rPr lang="en-US" i="1" dirty="0" err="1" smtClean="0"/>
              <a:t>highboost</a:t>
            </a:r>
            <a:r>
              <a:rPr lang="en-US" i="1" dirty="0" smtClean="0"/>
              <a:t> </a:t>
            </a:r>
            <a:r>
              <a:rPr lang="en-US" i="1" dirty="0"/>
              <a:t>filtering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371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Unsharp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Masking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167092" y="2968086"/>
            <a:ext cx="19832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Original Image  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315673" y="3009771"/>
            <a:ext cx="16103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Blurred image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7129" y="3342013"/>
            <a:ext cx="9787467" cy="2969367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8607914" y="3009771"/>
            <a:ext cx="12099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Mask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75974" y="6166616"/>
            <a:ext cx="19223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Unsharped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image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903358" y="6126714"/>
            <a:ext cx="11977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Highboost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713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10306088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4" y="1468531"/>
            <a:ext cx="8591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Sharpening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Filters- </a:t>
            </a:r>
            <a:r>
              <a:rPr lang="en-US" sz="2800" b="1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Unsharp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Masking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9262533" y="5835648"/>
            <a:ext cx="22246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Source: Dr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Hoda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Karajah 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lectures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308" y="2020042"/>
            <a:ext cx="7134225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07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24933" y="1285191"/>
            <a:ext cx="10962217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3732" y="365125"/>
            <a:ext cx="9000067" cy="1325563"/>
          </a:xfrm>
        </p:spPr>
        <p:txBody>
          <a:bodyPr/>
          <a:lstStyle/>
          <a:p>
            <a:r>
              <a:rPr lang="en-US" dirty="0" smtClean="0"/>
              <a:t>Exercise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Show the result of applying the following operators to the image. Consider padding the edges with 0s.</a:t>
            </a:r>
          </a:p>
          <a:p>
            <a:pPr lvl="1"/>
            <a:r>
              <a:rPr lang="en-US" dirty="0" smtClean="0"/>
              <a:t>Box filter 3x3 </a:t>
            </a:r>
          </a:p>
          <a:p>
            <a:pPr lvl="1"/>
            <a:r>
              <a:rPr lang="en-US" dirty="0"/>
              <a:t>The Laplacian </a:t>
            </a:r>
            <a:r>
              <a:rPr lang="en-US" dirty="0" smtClean="0"/>
              <a:t>operator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4268621"/>
              </p:ext>
            </p:extLst>
          </p:nvPr>
        </p:nvGraphicFramePr>
        <p:xfrm>
          <a:off x="7789331" y="2713390"/>
          <a:ext cx="3251201" cy="267141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818478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886209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77325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77325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</a:tblGrid>
              <a:tr h="7062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kern="1200" dirty="0" smtClean="0"/>
                        <a:t>10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noProof="0" dirty="0" smtClean="0"/>
                        <a:t>20</a:t>
                      </a:r>
                      <a:endParaRPr lang="en-US" sz="2400" b="1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noProof="0" dirty="0" smtClean="0"/>
                        <a:t>110</a:t>
                      </a:r>
                      <a:endParaRPr lang="en-US" sz="2400" b="1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noProof="0" dirty="0" smtClean="0"/>
                        <a:t>110</a:t>
                      </a:r>
                      <a:endParaRPr lang="en-US" sz="2400" b="1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7062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kern="1200" dirty="0" smtClean="0"/>
                        <a:t>10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noProof="0" dirty="0" smtClean="0"/>
                        <a:t>20</a:t>
                      </a:r>
                      <a:endParaRPr lang="en-US" sz="2400" b="1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noProof="0" smtClean="0"/>
                        <a:t>110</a:t>
                      </a:r>
                      <a:endParaRPr lang="en-US" sz="2400" b="1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noProof="0" smtClean="0"/>
                        <a:t>110</a:t>
                      </a:r>
                      <a:endParaRPr lang="en-US" sz="2400" b="1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62946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kern="1200" dirty="0" smtClean="0"/>
                        <a:t>10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noProof="0" dirty="0" smtClean="0"/>
                        <a:t>20</a:t>
                      </a:r>
                      <a:endParaRPr lang="en-US" sz="2400" b="1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noProof="0" dirty="0" smtClean="0"/>
                        <a:t>110</a:t>
                      </a:r>
                      <a:endParaRPr lang="en-US" sz="2400" b="1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noProof="0" smtClean="0"/>
                        <a:t>110</a:t>
                      </a:r>
                      <a:endParaRPr lang="en-US" sz="2400" b="1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62946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kern="1200" dirty="0" smtClean="0"/>
                        <a:t>10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noProof="0" dirty="0" smtClean="0"/>
                        <a:t>20</a:t>
                      </a:r>
                      <a:endParaRPr lang="en-US" sz="2400" b="1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noProof="0" smtClean="0"/>
                        <a:t>110</a:t>
                      </a:r>
                      <a:endParaRPr lang="en-US" sz="2400" b="1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noProof="0" dirty="0" smtClean="0"/>
                        <a:t>110</a:t>
                      </a:r>
                      <a:endParaRPr lang="en-US" sz="2400" b="1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4518505"/>
              </p:ext>
            </p:extLst>
          </p:nvPr>
        </p:nvGraphicFramePr>
        <p:xfrm>
          <a:off x="2116668" y="3615266"/>
          <a:ext cx="2015064" cy="194733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671688">
                  <a:extLst>
                    <a:ext uri="{9D8B030D-6E8A-4147-A177-3AD203B41FA5}">
                      <a16:colId xmlns:a16="http://schemas.microsoft.com/office/drawing/2014/main" val="3017797539"/>
                    </a:ext>
                  </a:extLst>
                </a:gridCol>
                <a:gridCol w="671688">
                  <a:extLst>
                    <a:ext uri="{9D8B030D-6E8A-4147-A177-3AD203B41FA5}">
                      <a16:colId xmlns:a16="http://schemas.microsoft.com/office/drawing/2014/main" val="4030417637"/>
                    </a:ext>
                  </a:extLst>
                </a:gridCol>
                <a:gridCol w="671688">
                  <a:extLst>
                    <a:ext uri="{9D8B030D-6E8A-4147-A177-3AD203B41FA5}">
                      <a16:colId xmlns:a16="http://schemas.microsoft.com/office/drawing/2014/main" val="2922093903"/>
                    </a:ext>
                  </a:extLst>
                </a:gridCol>
              </a:tblGrid>
              <a:tr h="649111">
                <a:tc>
                  <a:txBody>
                    <a:bodyPr/>
                    <a:lstStyle/>
                    <a:p>
                      <a:pPr marL="3810" marR="0" algn="ctr">
                        <a:spcBef>
                          <a:spcPts val="165"/>
                        </a:spcBef>
                        <a:spcAft>
                          <a:spcPts val="0"/>
                        </a:spcAft>
                      </a:pPr>
                      <a:r>
                        <a:rPr lang="en-US" sz="3600">
                          <a:effectLst/>
                        </a:rPr>
                        <a:t>0</a:t>
                      </a:r>
                      <a:endParaRPr lang="en-US" sz="32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7155" marR="0" algn="ctr">
                        <a:spcBef>
                          <a:spcPts val="165"/>
                        </a:spcBef>
                        <a:spcAft>
                          <a:spcPts val="0"/>
                        </a:spcAft>
                      </a:pPr>
                      <a:r>
                        <a:rPr lang="en-US" sz="3600">
                          <a:effectLst/>
                        </a:rPr>
                        <a:t>1</a:t>
                      </a:r>
                      <a:endParaRPr lang="en-US" sz="32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marR="0" algn="ctr">
                        <a:spcBef>
                          <a:spcPts val="165"/>
                        </a:spcBef>
                        <a:spcAft>
                          <a:spcPts val="0"/>
                        </a:spcAft>
                      </a:pPr>
                      <a:r>
                        <a:rPr lang="en-US" sz="3600">
                          <a:effectLst/>
                        </a:rPr>
                        <a:t>0</a:t>
                      </a:r>
                      <a:endParaRPr lang="en-US" sz="32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978257597"/>
                  </a:ext>
                </a:extLst>
              </a:tr>
              <a:tr h="649111">
                <a:tc>
                  <a:txBody>
                    <a:bodyPr/>
                    <a:lstStyle/>
                    <a:p>
                      <a:pPr marL="3810" marR="0" algn="ctr">
                        <a:spcBef>
                          <a:spcPts val="165"/>
                        </a:spcBef>
                        <a:spcAft>
                          <a:spcPts val="0"/>
                        </a:spcAft>
                      </a:pPr>
                      <a:r>
                        <a:rPr lang="en-US" sz="3600">
                          <a:effectLst/>
                        </a:rPr>
                        <a:t>1</a:t>
                      </a:r>
                      <a:endParaRPr lang="en-US" sz="32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4295" marR="0" algn="ctr">
                        <a:spcBef>
                          <a:spcPts val="165"/>
                        </a:spcBef>
                        <a:spcAft>
                          <a:spcPts val="0"/>
                        </a:spcAft>
                      </a:pPr>
                      <a:r>
                        <a:rPr lang="en-US" sz="3600">
                          <a:effectLst/>
                        </a:rPr>
                        <a:t>-4</a:t>
                      </a:r>
                      <a:endParaRPr lang="en-US" sz="32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marR="0" algn="ctr">
                        <a:spcBef>
                          <a:spcPts val="165"/>
                        </a:spcBef>
                        <a:spcAft>
                          <a:spcPts val="0"/>
                        </a:spcAft>
                      </a:pPr>
                      <a:r>
                        <a:rPr lang="en-US" sz="3600">
                          <a:effectLst/>
                        </a:rPr>
                        <a:t>1</a:t>
                      </a:r>
                      <a:endParaRPr lang="en-US" sz="32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3994495"/>
                  </a:ext>
                </a:extLst>
              </a:tr>
              <a:tr h="649111">
                <a:tc>
                  <a:txBody>
                    <a:bodyPr/>
                    <a:lstStyle/>
                    <a:p>
                      <a:pPr marL="3810" marR="0" algn="ctr">
                        <a:spcBef>
                          <a:spcPts val="165"/>
                        </a:spcBef>
                        <a:spcAft>
                          <a:spcPts val="0"/>
                        </a:spcAft>
                      </a:pPr>
                      <a:r>
                        <a:rPr lang="en-US" sz="3600">
                          <a:effectLst/>
                        </a:rPr>
                        <a:t>0</a:t>
                      </a:r>
                      <a:endParaRPr lang="en-US" sz="32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7155" marR="0" algn="ctr">
                        <a:spcBef>
                          <a:spcPts val="165"/>
                        </a:spcBef>
                        <a:spcAft>
                          <a:spcPts val="0"/>
                        </a:spcAft>
                      </a:pPr>
                      <a:r>
                        <a:rPr lang="en-US" sz="3600">
                          <a:effectLst/>
                        </a:rPr>
                        <a:t>1</a:t>
                      </a:r>
                      <a:endParaRPr lang="en-US" sz="32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marR="0" algn="ctr">
                        <a:spcBef>
                          <a:spcPts val="165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</a:rPr>
                        <a:t>0</a:t>
                      </a:r>
                      <a:endParaRPr lang="en-US" sz="3200" dirty="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2693337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4387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16564</TotalTime>
  <Words>1640</Words>
  <Application>Microsoft Office PowerPoint</Application>
  <PresentationFormat>Widescreen</PresentationFormat>
  <Paragraphs>911</Paragraphs>
  <Slides>48</Slides>
  <Notes>46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8" baseType="lpstr">
      <vt:lpstr>Arial</vt:lpstr>
      <vt:lpstr>Calibri</vt:lpstr>
      <vt:lpstr>Calibri Light</vt:lpstr>
      <vt:lpstr>Georgia</vt:lpstr>
      <vt:lpstr>Roboto Light</vt:lpstr>
      <vt:lpstr>Times New Roman</vt:lpstr>
      <vt:lpstr>TimesTen-Italic</vt:lpstr>
      <vt:lpstr>TimesTen-Roman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Exercise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GoogleEltaweel</cp:lastModifiedBy>
  <cp:revision>526</cp:revision>
  <dcterms:created xsi:type="dcterms:W3CDTF">2023-04-29T09:08:23Z</dcterms:created>
  <dcterms:modified xsi:type="dcterms:W3CDTF">2024-03-01T08:58:34Z</dcterms:modified>
</cp:coreProperties>
</file>