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480" r:id="rId2"/>
    <p:sldId id="256" r:id="rId3"/>
    <p:sldId id="481" r:id="rId4"/>
    <p:sldId id="482" r:id="rId5"/>
    <p:sldId id="483" r:id="rId6"/>
    <p:sldId id="276" r:id="rId7"/>
    <p:sldId id="485" r:id="rId8"/>
    <p:sldId id="486" r:id="rId9"/>
    <p:sldId id="487" r:id="rId10"/>
    <p:sldId id="489" r:id="rId11"/>
    <p:sldId id="488" r:id="rId12"/>
    <p:sldId id="490" r:id="rId13"/>
    <p:sldId id="306" r:id="rId14"/>
    <p:sldId id="491" r:id="rId15"/>
    <p:sldId id="484"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481"/>
            <p14:sldId id="482"/>
            <p14:sldId id="483"/>
            <p14:sldId id="276"/>
            <p14:sldId id="485"/>
            <p14:sldId id="486"/>
            <p14:sldId id="487"/>
            <p14:sldId id="489"/>
            <p14:sldId id="488"/>
            <p14:sldId id="490"/>
            <p14:sldId id="306"/>
            <p14:sldId id="491"/>
            <p14:sldId id="4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07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84579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4138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9.sv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JO" sz="2400" b="1" dirty="0">
                <a:latin typeface="Times New Roman" panose="02020603050405020304" pitchFamily="18" charset="0"/>
                <a:cs typeface="Times New Roman" panose="02020603050405020304" pitchFamily="18" charset="0"/>
              </a:rPr>
              <a:t>اعداد الدكتوره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واخلاقيات الاعلان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محاضرة تمهيدية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587279" y="1155869"/>
            <a:ext cx="3744336" cy="45872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4293" y="1285192"/>
            <a:ext cx="692121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3200" b="1" dirty="0">
                <a:solidFill>
                  <a:schemeClr val="tx1"/>
                </a:solidFill>
                <a:latin typeface="Arial" panose="020B0604020202020204" pitchFamily="34" charset="0"/>
                <a:cs typeface="Arial" panose="020B0604020202020204" pitchFamily="34" charset="0"/>
              </a:rPr>
              <a:t>المحاور الرئيسية </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توصيف المقرر</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مخرجات التعلم</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تقييم الطلاب</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الموضوعات </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مقدمة للمقرر</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الخاتمة </a:t>
            </a:r>
          </a:p>
          <a:p>
            <a:pPr marL="457200" indent="-457200" algn="r" rtl="1">
              <a:buFont typeface="Wingdings" panose="05000000000000000000" pitchFamily="2" charset="2"/>
              <a:buChar char="§"/>
            </a:pPr>
            <a:r>
              <a:rPr lang="ar-JO" sz="2800" dirty="0">
                <a:solidFill>
                  <a:schemeClr val="tx1"/>
                </a:solidFill>
                <a:latin typeface="Arial" panose="020B0604020202020204" pitchFamily="34" charset="0"/>
                <a:cs typeface="Arial" panose="020B0604020202020204" pitchFamily="34" charset="0"/>
              </a:rPr>
              <a:t>المصادر</a:t>
            </a:r>
            <a:endParaRPr lang="ar-JO" dirty="0">
              <a:solidFill>
                <a:schemeClr val="tx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8472837" y="3180111"/>
            <a:ext cx="2291449" cy="523220"/>
          </a:xfrm>
          <a:prstGeom prst="rect">
            <a:avLst/>
          </a:prstGeom>
          <a:noFill/>
        </p:spPr>
        <p:txBody>
          <a:bodyPr wrap="square" rtlCol="0">
            <a:spAutoFit/>
          </a:bodyPr>
          <a:lstStyle/>
          <a:p>
            <a:pPr algn="r" rtl="1"/>
            <a:r>
              <a:rPr lang="ar-JO" sz="2800" b="1" dirty="0"/>
              <a:t>محاضرة تمهيدية </a:t>
            </a:r>
            <a:endParaRPr lang="en-US" sz="2800" b="1" dirty="0"/>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7413"/>
            <a:ext cx="3372311" cy="49435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rial" panose="020B0604020202020204" pitchFamily="34" charset="0"/>
              </a:rPr>
              <a:t>توصيف المقرر</a:t>
            </a:r>
          </a:p>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4293" y="1285192"/>
            <a:ext cx="803238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JO"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يتناول مقرر قوانين واخلاقيات الاعلان والتسويق </a:t>
            </a:r>
            <a:r>
              <a:rPr lang="ar-SA"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مواضيع مهمة تساعد الطلاب على فهم الجوانب القانونية والأخلاقية المتعلقة بالمجال</a:t>
            </a:r>
            <a:endParaRPr lang="en-US"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dirty="0">
                <a:solidFill>
                  <a:schemeClr val="tx1"/>
                </a:solidFill>
                <a:effectLst/>
                <a:ea typeface="Calibri" panose="020F0502020204030204" pitchFamily="34" charset="0"/>
                <a:cs typeface="Arial" panose="020B0604020202020204" pitchFamily="34" charset="0"/>
              </a:rPr>
              <a:t>وهذا الفهم سيساعد الطالب في أداء دوره بشكل فعال كمحترف في مجال الإعلان والتسويق، مع مراعاة الجوانب القانونية والأخلاقية لضمان تحقيق نجاح مستدام ومسؤول</a:t>
            </a:r>
            <a:r>
              <a:rPr lang="en-US" sz="2400" dirty="0">
                <a:solidFill>
                  <a:schemeClr val="tx1"/>
                </a:solidFill>
                <a:effectLst/>
                <a:latin typeface="Arial" panose="020B0604020202020204" pitchFamily="34" charset="0"/>
                <a:ea typeface="Calibri" panose="020F0502020204030204" pitchFamily="34" charset="0"/>
              </a:rPr>
              <a:t>.</a:t>
            </a:r>
            <a:r>
              <a:rPr lang="ar-SA" sz="2400" dirty="0">
                <a:solidFill>
                  <a:schemeClr val="tx1"/>
                </a:solidFill>
                <a:effectLst/>
                <a:latin typeface="Arial" panose="020B0604020202020204" pitchFamily="34" charset="0"/>
                <a:ea typeface="Calibri" panose="020F0502020204030204" pitchFamily="34" charset="0"/>
              </a:rPr>
              <a:t>وتحليل التطورات الحديثة في مجال قوانين وأخلاقيات الإعلان، مثل التأثيرات الناجمة عن التكنولوجيا الجديدة أو الظروف الاجتماعية</a:t>
            </a:r>
            <a:endParaRPr lang="ar-JO" sz="2400" dirty="0">
              <a:solidFill>
                <a:schemeClr val="tx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161432" y="6231076"/>
            <a:ext cx="2291449" cy="461665"/>
          </a:xfrm>
          <a:prstGeom prst="rect">
            <a:avLst/>
          </a:prstGeom>
          <a:noFill/>
        </p:spPr>
        <p:txBody>
          <a:bodyPr wrap="square" rtlCol="0">
            <a:spAutoFit/>
          </a:bodyPr>
          <a:lstStyle/>
          <a:p>
            <a:pPr algn="r" rtl="1"/>
            <a:r>
              <a:rPr lang="ar-JO" sz="2400" b="1" dirty="0"/>
              <a:t>محاضرة تمهيدية </a:t>
            </a:r>
            <a:endParaRPr lang="en-US" sz="2400" b="1" dirty="0"/>
          </a:p>
        </p:txBody>
      </p:sp>
    </p:spTree>
    <p:extLst>
      <p:ext uri="{BB962C8B-B14F-4D97-AF65-F5344CB8AC3E}">
        <p14:creationId xmlns:p14="http://schemas.microsoft.com/office/powerpoint/2010/main" val="69654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83147"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3200" dirty="0">
                <a:solidFill>
                  <a:schemeClr val="tx1"/>
                </a:solidFill>
                <a:latin typeface="Arial" panose="020B0604020202020204" pitchFamily="34" charset="0"/>
                <a:cs typeface="Arial" panose="020B0604020202020204" pitchFamily="34" charset="0"/>
              </a:rPr>
              <a:t>مخرجات التعلم</a:t>
            </a:r>
          </a:p>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4293" y="1285192"/>
            <a:ext cx="77661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SA" sz="2400" b="0" i="0" u="sng"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في نهاية المقرر ،سيكون الطلاب قادرين  على ما يلي:</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سيكون الطالب قادرًا على اتخاذ العديد من القدرات والمهارات بعد إتمام مقرر قوانين وأخلاقيات الإعلان والتسويق. بعض هذه القدرات تشمل</a:t>
            </a:r>
            <a:r>
              <a:rPr kumimoji="0" lang="en-US"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فهم القوانين</a:t>
            </a:r>
            <a:r>
              <a:rPr kumimoji="0" lang="ar-JO"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من حيث</a:t>
            </a: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تقدير المخاطر القانونية</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تصميم حملات أخلاقي</a:t>
            </a:r>
            <a:r>
              <a:rPr kumimoji="0" lang="ar-JO"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ه</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تحليل تأثير الإعلان</a:t>
            </a:r>
            <a:endParaRPr kumimoji="0" lang="ar-JO"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Tx/>
              <a:buNone/>
              <a:tabLst>
                <a:tab pos="457200" algn="l"/>
              </a:tabLst>
              <a:defRPr/>
            </a:pPr>
            <a:endParaRPr lang="ar-JO" sz="2800" dirty="0">
              <a:solidFill>
                <a:schemeClr val="tx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62958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004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4293" y="1285192"/>
            <a:ext cx="75242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إدارة البيانات الشخصية</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التفاعل مع وسائل التواصل الاجتماعي</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التفاعل مع السلطات التنظيمي</a:t>
            </a:r>
            <a:r>
              <a:rPr kumimoji="0" lang="en-US"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SA"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اتخاذ القرارات المستنيرة</a:t>
            </a:r>
            <a:endParaRPr kumimoji="0" lang="en-US"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q"/>
              <a:tabLst>
                <a:tab pos="457200" algn="l"/>
              </a:tabLst>
              <a:defRPr/>
            </a:pPr>
            <a:r>
              <a:rPr kumimoji="0" lang="ar-JO" sz="2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ادراك التطورات الحديثة</a:t>
            </a:r>
            <a:endParaRPr lang="ar-JO" sz="2800" dirty="0">
              <a:solidFill>
                <a:schemeClr val="tx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E5C011-C353-5778-7AB1-27A9B5661607}"/>
              </a:ext>
            </a:extLst>
          </p:cNvPr>
          <p:cNvSpPr txBox="1"/>
          <p:nvPr/>
        </p:nvSpPr>
        <p:spPr>
          <a:xfrm>
            <a:off x="8372692" y="3185747"/>
            <a:ext cx="2291449" cy="892552"/>
          </a:xfrm>
          <a:prstGeom prst="rect">
            <a:avLst/>
          </a:prstGeom>
          <a:noFill/>
        </p:spPr>
        <p:txBody>
          <a:bodyPr wrap="square" rtlCol="0">
            <a:spAutoFit/>
          </a:bodyPr>
          <a:lstStyle/>
          <a:p>
            <a:pPr algn="r" rtl="1"/>
            <a:r>
              <a:rPr lang="ar-JO" sz="2800" dirty="0">
                <a:latin typeface="Arial" panose="020B0604020202020204" pitchFamily="34" charset="0"/>
              </a:rPr>
              <a:t>مخرجات التعلم</a:t>
            </a:r>
          </a:p>
          <a:p>
            <a:pPr algn="r" rtl="1"/>
            <a:endParaRPr lang="en-US" sz="2400" b="1" dirty="0"/>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1B0ED2-30B1-01A2-57E4-16686A301372}"/>
              </a:ext>
            </a:extLst>
          </p:cNvPr>
          <p:cNvPicPr>
            <a:picLocks noChangeAspect="1"/>
          </p:cNvPicPr>
          <p:nvPr/>
        </p:nvPicPr>
        <p:blipFill>
          <a:blip r:embed="rId2"/>
          <a:stretch>
            <a:fillRect/>
          </a:stretch>
        </p:blipFill>
        <p:spPr>
          <a:xfrm>
            <a:off x="0" y="0"/>
            <a:ext cx="12192000" cy="6857999"/>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6240735" y="1072574"/>
            <a:ext cx="390203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r>
              <a:rPr lang="ar-JO" sz="2800" b="1" dirty="0">
                <a:latin typeface="Times New Roman" panose="02020603050405020304" pitchFamily="18" charset="0"/>
                <a:cs typeface="Times New Roman" panose="02020603050405020304" pitchFamily="18" charset="0"/>
              </a:rPr>
              <a:t>موضوعات المقرر</a:t>
            </a:r>
            <a:endParaRPr lang="en-US" sz="2800" b="1" dirty="0">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62896" y="3120299"/>
            <a:ext cx="7579871" cy="3488134"/>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
            </a:pP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نشأة و تعريف أخلاقيات التسويق والاعلان</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latin typeface="Times New Roman" panose="02020603050405020304" pitchFamily="18" charset="0"/>
                <a:ea typeface="Calibri" panose="020F0502020204030204" pitchFamily="34" charset="0"/>
                <a:cs typeface="Times New Roman" panose="02020603050405020304" pitchFamily="18" charset="0"/>
              </a:rPr>
              <a:t> </a:t>
            </a: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اخلاقيات التسويق بين مفهومها النظري و تطبيقاتها العملية</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المدخل التطبيقي لدراسة أخلاقيات التسويق</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مداخل الاخلاقيات</a:t>
            </a:r>
            <a:r>
              <a:rPr lang="ar-JO" kern="100" dirty="0">
                <a:latin typeface="Times New Roman" panose="02020603050405020304" pitchFamily="18" charset="0"/>
                <a:ea typeface="Calibri" panose="020F0502020204030204" pitchFamily="34" charset="0"/>
                <a:cs typeface="Times New Roman" panose="02020603050405020304" pitchFamily="18" charset="0"/>
              </a:rPr>
              <a:t> </a:t>
            </a: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من المنظور التسويقي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rtl="1"/>
            <a:endParaRPr lang="en-US" sz="3200" dirty="0">
              <a:latin typeface="Arial" panose="020B060402020202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0425" y="0"/>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664886-80A4-916E-61FE-A0584A938E04}"/>
              </a:ext>
            </a:extLst>
          </p:cNvPr>
          <p:cNvPicPr>
            <a:picLocks noChangeAspect="1"/>
          </p:cNvPicPr>
          <p:nvPr/>
        </p:nvPicPr>
        <p:blipFill>
          <a:blip r:embed="rId2"/>
          <a:stretch>
            <a:fillRect/>
          </a:stretch>
        </p:blipFill>
        <p:spPr>
          <a:xfrm>
            <a:off x="31644" y="1"/>
            <a:ext cx="12128711" cy="6857999"/>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4529523" y="360702"/>
            <a:ext cx="390203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موضوعات المقرر</a:t>
            </a:r>
            <a:endParaRPr lang="en-US" sz="2800" b="1" dirty="0">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29523" y="1244624"/>
            <a:ext cx="6533322" cy="430887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latin typeface="Times New Roman" panose="02020603050405020304" pitchFamily="18" charset="0"/>
                <a:ea typeface="Calibri" panose="020F0502020204030204" pitchFamily="34" charset="0"/>
                <a:cs typeface="Times New Roman" panose="02020603050405020304" pitchFamily="18" charset="0"/>
              </a:rPr>
              <a:t> </a:t>
            </a: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النظريات الاخلاقية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Times New Roman" panose="02020603050405020304" pitchFamily="18" charset="0"/>
                <a:ea typeface="Calibri" panose="020F0502020204030204" pitchFamily="34" charset="0"/>
                <a:cs typeface="Times New Roman" panose="02020603050405020304" pitchFamily="18" charset="0"/>
              </a:rPr>
              <a:t>مفهوم وانواع الاعلان التنافسي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تأثيراخلاقيات التسويق على ولاء العمال</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SA" sz="2400" kern="100" dirty="0">
                <a:effectLst/>
                <a:latin typeface="Times New Roman" panose="02020603050405020304" pitchFamily="18" charset="0"/>
                <a:ea typeface="Calibri" panose="020F0502020204030204" pitchFamily="34" charset="0"/>
                <a:cs typeface="Times New Roman" panose="02020603050405020304" pitchFamily="18" charset="0"/>
              </a:rPr>
              <a:t>ضوابط العمل الاعلاني في المنظمة المختلفة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Times New Roman" panose="02020603050405020304" pitchFamily="18" charset="0"/>
                <a:ea typeface="Calibri" panose="020F0502020204030204" pitchFamily="34" charset="0"/>
                <a:cs typeface="Times New Roman" panose="02020603050405020304" pitchFamily="18" charset="0"/>
              </a:rPr>
              <a:t>القوانين والتشريعات المتعلقة في الاعلان والتسويق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50000"/>
              </a:lnSpc>
              <a:spcBef>
                <a:spcPts val="0"/>
              </a:spcBef>
              <a:spcAft>
                <a:spcPts val="800"/>
              </a:spcAft>
              <a:buFont typeface="Wingdings" panose="05000000000000000000" pitchFamily="2" charset="2"/>
              <a:buChar char="§"/>
            </a:pPr>
            <a:r>
              <a:rPr lang="ar-JO" sz="2400" kern="100" dirty="0">
                <a:effectLst/>
                <a:latin typeface="Times New Roman" panose="02020603050405020304" pitchFamily="18" charset="0"/>
                <a:ea typeface="Calibri" panose="020F0502020204030204" pitchFamily="34" charset="0"/>
                <a:cs typeface="Times New Roman" panose="02020603050405020304" pitchFamily="18" charset="0"/>
              </a:rPr>
              <a:t>التطورات الحديثة في مجال قوانين وأخلاقيات الإعلان</a:t>
            </a:r>
            <a:endParaRPr lang="en-US" sz="3200" dirty="0">
              <a:latin typeface="Arial" panose="020B060402020202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4787899" y="632910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95341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E40792E-9404-2B22-F6F3-099BFC5FFB02}"/>
              </a:ext>
            </a:extLst>
          </p:cNvPr>
          <p:cNvPicPr>
            <a:picLocks noChangeAspect="1"/>
          </p:cNvPicPr>
          <p:nvPr/>
        </p:nvPicPr>
        <p:blipFill>
          <a:blip r:embed="rId2"/>
          <a:stretch>
            <a:fillRect/>
          </a:stretch>
        </p:blipFill>
        <p:spPr>
          <a:xfrm>
            <a:off x="0" y="1"/>
            <a:ext cx="12192000" cy="6858000"/>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394858" y="1173407"/>
            <a:ext cx="7108372" cy="48320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ar-JO" sz="2800" b="1" dirty="0">
                <a:latin typeface="Times New Roman" panose="02020603050405020304" pitchFamily="18" charset="0"/>
                <a:cs typeface="Times New Roman" panose="02020603050405020304" pitchFamily="18" charset="0"/>
              </a:rPr>
              <a:t>أخلاقيات التسويق</a:t>
            </a:r>
            <a:endParaRPr lang="en-US" sz="2800" b="1" dirty="0">
              <a:latin typeface="Times New Roman" panose="02020603050405020304" pitchFamily="18" charset="0"/>
              <a:cs typeface="Times New Roman" panose="02020603050405020304" pitchFamily="18" charset="0"/>
            </a:endParaRPr>
          </a:p>
          <a:p>
            <a:pPr algn="ctr"/>
            <a:r>
              <a:rPr lang="ar-JO" sz="2800" b="1" dirty="0">
                <a:latin typeface="Times New Roman" panose="02020603050405020304" pitchFamily="18" charset="0"/>
                <a:cs typeface="Times New Roman" panose="02020603050405020304" pitchFamily="18" charset="0"/>
              </a:rPr>
              <a:t>من أكثر الطرق التي تجذب العملاء وتجعلهم يثقون بعلامة تجارية ما أو منتجات شركة معينة هي مصداقية الشركة والتزامها بأخلاقيات التسويق، رغم ما قد تجنيه الحملات التسويقية المشبوهة من أرباح إلا أن الأمر لا يتعدى فترة زمنية قصيرة ثم ينقلب ذلك بتكلفة أكبر بكثير أهمها خسارة سمعة العلامة التجارية والعملاء، على العكس من ذلك إذا ركزت الشركات على التسويق الأخلاقي والذي يزيد من رضا العملاء ورفع الثقة والمصداقية للعلامة التجارية لدى المستهلكين، هو ما يجعل من أخلاقيات التسويق الطريقة الأفضل دائماً لتحقيق النجاح على جميع الأصعدة.</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A44BAF-1751-8D84-E919-69E74371B17E}"/>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9B6FE91-B024-B7EF-D4EC-53A17C91AF36}"/>
              </a:ext>
            </a:extLst>
          </p:cNvPr>
          <p:cNvSpPr txBox="1"/>
          <p:nvPr/>
        </p:nvSpPr>
        <p:spPr>
          <a:xfrm>
            <a:off x="3692324" y="1005624"/>
            <a:ext cx="7929484" cy="4678204"/>
          </a:xfrm>
          <a:prstGeom prst="rect">
            <a:avLst/>
          </a:prstGeom>
          <a:noFill/>
        </p:spPr>
        <p:txBody>
          <a:bodyPr wrap="square">
            <a:spAutoFit/>
          </a:bodyPr>
          <a:lstStyle/>
          <a:p>
            <a:pPr algn="ctr" rtl="1" fontAlgn="base">
              <a:lnSpc>
                <a:spcPct val="150000"/>
              </a:lnSpc>
            </a:pPr>
            <a:r>
              <a:rPr lang="ar-JO" sz="2400" b="1" i="0" dirty="0">
                <a:solidFill>
                  <a:srgbClr val="453E3E"/>
                </a:solidFill>
                <a:effectLst/>
                <a:latin typeface="Cairo"/>
              </a:rPr>
              <a:t>نصائح لإعداد استراتيجية تسويق أخلاقي من مجموعة النصائح التالية يمكنك معرفة أهم محاور التسويق والاعلان الأخلاقي</a:t>
            </a:r>
          </a:p>
          <a:p>
            <a:pPr marL="457200" indent="-457200" algn="r" rtl="1" fontAlgn="base">
              <a:lnSpc>
                <a:spcPct val="150000"/>
              </a:lnSpc>
              <a:buFont typeface="Arial" panose="020B0604020202020204" pitchFamily="34" charset="0"/>
              <a:buChar char="•"/>
            </a:pPr>
            <a:r>
              <a:rPr lang="ar-JO" sz="2400" b="0" i="0" dirty="0">
                <a:solidFill>
                  <a:srgbClr val="453E3E"/>
                </a:solidFill>
                <a:effectLst/>
                <a:latin typeface="Cairo"/>
              </a:rPr>
              <a:t>التحلي بالشفافية</a:t>
            </a:r>
          </a:p>
          <a:p>
            <a:pPr marL="457200" indent="-457200" algn="r" rtl="1" fontAlgn="base">
              <a:lnSpc>
                <a:spcPct val="150000"/>
              </a:lnSpc>
              <a:buFont typeface="Wingdings" panose="05000000000000000000" pitchFamily="2" charset="2"/>
              <a:buChar char="§"/>
            </a:pPr>
            <a:r>
              <a:rPr lang="ar-JO" sz="2400" b="0" i="0" dirty="0">
                <a:solidFill>
                  <a:srgbClr val="453E3E"/>
                </a:solidFill>
                <a:effectLst/>
                <a:latin typeface="Cairo"/>
              </a:rPr>
              <a:t>الحفاظ على خصوصية المستهلك وحماية بياناته</a:t>
            </a:r>
          </a:p>
          <a:p>
            <a:pPr marL="457200" indent="-457200" algn="r" rtl="1" fontAlgn="base">
              <a:lnSpc>
                <a:spcPct val="150000"/>
              </a:lnSpc>
              <a:buFont typeface="Wingdings" panose="05000000000000000000" pitchFamily="2" charset="2"/>
              <a:buChar char="§"/>
            </a:pPr>
            <a:r>
              <a:rPr lang="ar-JO" sz="2400" b="0" i="0" dirty="0">
                <a:solidFill>
                  <a:srgbClr val="453E3E"/>
                </a:solidFill>
                <a:effectLst/>
                <a:latin typeface="Cairo"/>
              </a:rPr>
              <a:t>الالتزام بمبدأ الاستدامة</a:t>
            </a:r>
          </a:p>
          <a:p>
            <a:pPr marL="457200" indent="-457200" algn="r" rtl="1" fontAlgn="base">
              <a:lnSpc>
                <a:spcPct val="150000"/>
              </a:lnSpc>
              <a:buFont typeface="Wingdings" panose="05000000000000000000" pitchFamily="2" charset="2"/>
              <a:buChar char="§"/>
            </a:pPr>
            <a:r>
              <a:rPr lang="ar-JO" sz="2400" b="0" i="0" dirty="0">
                <a:solidFill>
                  <a:srgbClr val="453E3E"/>
                </a:solidFill>
                <a:effectLst/>
                <a:latin typeface="Cairo"/>
              </a:rPr>
              <a:t>الاستجابة لمخاوف المستهلك</a:t>
            </a:r>
          </a:p>
          <a:p>
            <a:pPr marL="457200" indent="-457200" algn="r" rtl="1" fontAlgn="base">
              <a:lnSpc>
                <a:spcPct val="150000"/>
              </a:lnSpc>
              <a:buFont typeface="Wingdings" panose="05000000000000000000" pitchFamily="2" charset="2"/>
              <a:buChar char="§"/>
            </a:pPr>
            <a:r>
              <a:rPr lang="ar-JO" sz="2400" b="0" i="0" dirty="0">
                <a:solidFill>
                  <a:srgbClr val="453E3E"/>
                </a:solidFill>
                <a:effectLst/>
                <a:latin typeface="Cairo"/>
              </a:rPr>
              <a:t>تقليل المخاطر</a:t>
            </a:r>
          </a:p>
          <a:p>
            <a:pPr marL="0" marR="0" lvl="0" indent="0" algn="r" defTabSz="914400" rtl="1" eaLnBrk="1" fontAlgn="base" latinLnBrk="0" hangingPunct="1">
              <a:lnSpc>
                <a:spcPct val="100000"/>
              </a:lnSpc>
              <a:spcBef>
                <a:spcPts val="0"/>
              </a:spcBef>
              <a:spcAft>
                <a:spcPts val="0"/>
              </a:spcAft>
              <a:buClrTx/>
              <a:buSzTx/>
              <a:buFontTx/>
              <a:buNone/>
              <a:tabLst/>
              <a:defRPr/>
            </a:pPr>
            <a:endParaRPr kumimoji="0" lang="ar-JO" sz="2800" b="1" i="0" u="none" strike="noStrike" kern="1200" cap="none" spc="0" normalizeH="0" baseline="0" noProof="0" dirty="0">
              <a:ln>
                <a:noFill/>
              </a:ln>
              <a:solidFill>
                <a:srgbClr val="453E3E"/>
              </a:solidFill>
              <a:effectLst/>
              <a:uLnTx/>
              <a:uFillTx/>
              <a:latin typeface="Cairo"/>
              <a:ea typeface="+mn-ea"/>
              <a:cs typeface="Arial" panose="020B0604020202020204" pitchFamily="34" charset="0"/>
            </a:endParaRPr>
          </a:p>
          <a:p>
            <a:pPr algn="r" rtl="1" fontAlgn="base"/>
            <a:endParaRPr lang="ar-JO" b="0" i="0" dirty="0">
              <a:solidFill>
                <a:srgbClr val="453E3E"/>
              </a:solidFill>
              <a:effectLst/>
              <a:latin typeface="Cairo"/>
            </a:endParaRPr>
          </a:p>
        </p:txBody>
      </p:sp>
    </p:spTree>
    <p:extLst>
      <p:ext uri="{BB962C8B-B14F-4D97-AF65-F5344CB8AC3E}">
        <p14:creationId xmlns:p14="http://schemas.microsoft.com/office/powerpoint/2010/main" val="2564625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1450D91-F957-002E-9C08-AD7512B8BE0F}"/>
              </a:ext>
            </a:extLst>
          </p:cNvPr>
          <p:cNvPicPr>
            <a:picLocks noChangeAspect="1"/>
          </p:cNvPicPr>
          <p:nvPr/>
        </p:nvPicPr>
        <p:blipFill>
          <a:blip r:embed="rId2"/>
          <a:stretch>
            <a:fillRect/>
          </a:stretch>
        </p:blipFill>
        <p:spPr>
          <a:xfrm>
            <a:off x="0" y="197468"/>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D6562FFE-17A4-5832-5C96-0D4B8F3877CF}"/>
              </a:ext>
            </a:extLst>
          </p:cNvPr>
          <p:cNvSpPr txBox="1"/>
          <p:nvPr/>
        </p:nvSpPr>
        <p:spPr>
          <a:xfrm>
            <a:off x="3995056" y="3005473"/>
            <a:ext cx="6096000" cy="181588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srgbClr val="453E3E"/>
                </a:solidFill>
                <a:effectLst/>
                <a:uLnTx/>
                <a:uFillTx/>
                <a:latin typeface="Cairo"/>
                <a:ea typeface="+mn-ea"/>
                <a:cs typeface="Arial" panose="020B0604020202020204" pitchFamily="34" charset="0"/>
              </a:rPr>
              <a:t>هدف أخلاقيات</a:t>
            </a:r>
            <a:r>
              <a:rPr kumimoji="0" lang="en-US" sz="2800" b="1" i="0" u="none" strike="noStrike" kern="1200" cap="none" spc="0" normalizeH="0" baseline="0" noProof="0" dirty="0">
                <a:ln>
                  <a:noFill/>
                </a:ln>
                <a:solidFill>
                  <a:srgbClr val="453E3E"/>
                </a:solidFill>
                <a:effectLst/>
                <a:uLnTx/>
                <a:uFillTx/>
                <a:latin typeface="Cairo"/>
                <a:ea typeface="+mn-ea"/>
                <a:cs typeface="Arial" panose="020B0604020202020204" pitchFamily="34" charset="0"/>
              </a:rPr>
              <a:t> </a:t>
            </a:r>
            <a:r>
              <a:rPr kumimoji="0" lang="ar-JO" sz="2800" b="1" i="0" u="none" strike="noStrike" kern="1200" cap="none" spc="0" normalizeH="0" baseline="0" noProof="0" dirty="0">
                <a:ln>
                  <a:noFill/>
                </a:ln>
                <a:solidFill>
                  <a:srgbClr val="453E3E"/>
                </a:solidFill>
                <a:effectLst/>
                <a:uLnTx/>
                <a:uFillTx/>
                <a:latin typeface="Cairo"/>
                <a:ea typeface="+mn-ea"/>
                <a:cs typeface="Arial" panose="020B0604020202020204" pitchFamily="34" charset="0"/>
              </a:rPr>
              <a:t> وقوانين الاعلان و التسويق في المقام الأول إلى إفادة المستهلكين ودفع الأضرار عنهم وذلك من خلال تقليل المخاطر، والبحث عن إحداث تأثير إيجابي لدى المستهلكين.</a:t>
            </a:r>
          </a:p>
        </p:txBody>
      </p:sp>
      <p:sp>
        <p:nvSpPr>
          <p:cNvPr id="6" name="TextBox 5">
            <a:extLst>
              <a:ext uri="{FF2B5EF4-FFF2-40B4-BE49-F238E27FC236}">
                <a16:creationId xmlns:a16="http://schemas.microsoft.com/office/drawing/2014/main" id="{F100E122-66E3-0C9F-A09C-C2E7995660F5}"/>
              </a:ext>
            </a:extLst>
          </p:cNvPr>
          <p:cNvSpPr txBox="1"/>
          <p:nvPr/>
        </p:nvSpPr>
        <p:spPr>
          <a:xfrm>
            <a:off x="9372600" y="6132837"/>
            <a:ext cx="2819400" cy="725163"/>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8348434" y="6320054"/>
            <a:ext cx="5063673"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745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D64624-A8C5-F774-9A8B-0EA9C933DD0B}"/>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5364840" y="6457890"/>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9B6FE91-B024-B7EF-D4EC-53A17C91AF36}"/>
              </a:ext>
            </a:extLst>
          </p:cNvPr>
          <p:cNvSpPr txBox="1"/>
          <p:nvPr/>
        </p:nvSpPr>
        <p:spPr>
          <a:xfrm>
            <a:off x="3220354" y="4918093"/>
            <a:ext cx="5063673" cy="5847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r" rtl="1" fontAlgn="base"/>
            <a:r>
              <a:rPr lang="ar-JO" sz="3200" b="1" i="0" dirty="0">
                <a:solidFill>
                  <a:srgbClr val="FF0000"/>
                </a:solidFill>
                <a:effectLst/>
                <a:latin typeface="Cairo"/>
              </a:rPr>
              <a:t>ما يجب تجنبه في أخلاقيات التسويق</a:t>
            </a:r>
          </a:p>
        </p:txBody>
      </p:sp>
    </p:spTree>
    <p:extLst>
      <p:ext uri="{BB962C8B-B14F-4D97-AF65-F5344CB8AC3E}">
        <p14:creationId xmlns:p14="http://schemas.microsoft.com/office/powerpoint/2010/main" val="3784256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D14907-87DC-9721-0884-328AC39C9ACE}"/>
              </a:ext>
            </a:extLst>
          </p:cNvPr>
          <p:cNvPicPr>
            <a:picLocks noChangeAspect="1"/>
          </p:cNvPicPr>
          <p:nvPr/>
        </p:nvPicPr>
        <p:blipFill>
          <a:blip r:embed="rId2"/>
          <a:stretch>
            <a:fillRect/>
          </a:stretch>
        </p:blipFill>
        <p:spPr>
          <a:xfrm>
            <a:off x="0" y="19521"/>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9B6FE91-B024-B7EF-D4EC-53A17C91AF36}"/>
              </a:ext>
            </a:extLst>
          </p:cNvPr>
          <p:cNvSpPr txBox="1"/>
          <p:nvPr/>
        </p:nvSpPr>
        <p:spPr>
          <a:xfrm>
            <a:off x="489857" y="4425182"/>
            <a:ext cx="10472057" cy="230832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rtl="1" fontAlgn="base"/>
            <a:r>
              <a:rPr lang="ar-JO" sz="2400" b="1" i="0" dirty="0">
                <a:solidFill>
                  <a:srgbClr val="453E3E"/>
                </a:solidFill>
                <a:effectLst/>
                <a:latin typeface="Cairo"/>
              </a:rPr>
              <a:t>حتى تتمكن السير على الطريق الصحيح لأخلاقيات التسويق فيجب عليك تجنب بعض الأمور الهامة منها:</a:t>
            </a:r>
          </a:p>
          <a:p>
            <a:pPr algn="ctr" rtl="1" fontAlgn="base"/>
            <a:endParaRPr lang="ar-JO" sz="2400" b="1" i="0" dirty="0">
              <a:solidFill>
                <a:srgbClr val="453E3E"/>
              </a:solidFill>
              <a:effectLst/>
              <a:latin typeface="Cairo"/>
            </a:endParaRPr>
          </a:p>
          <a:p>
            <a:pPr marL="457200" indent="-457200" algn="ctr" rtl="1" fontAlgn="base">
              <a:buFont typeface="Wingdings" panose="05000000000000000000" pitchFamily="2" charset="2"/>
              <a:buChar char="§"/>
            </a:pPr>
            <a:r>
              <a:rPr lang="ar-JO" sz="2400" b="1" i="0" dirty="0">
                <a:effectLst/>
                <a:latin typeface="Times New Roman" panose="02020603050405020304" pitchFamily="18" charset="0"/>
                <a:cs typeface="Times New Roman" panose="02020603050405020304" pitchFamily="18" charset="0"/>
              </a:rPr>
              <a:t>تجنب إجراء المقارنات الخاطئة</a:t>
            </a:r>
          </a:p>
          <a:p>
            <a:pPr marL="457200" indent="-457200" algn="ctr" rtl="1" fontAlgn="base">
              <a:buFont typeface="Wingdings" panose="05000000000000000000" pitchFamily="2" charset="2"/>
              <a:buChar char="§"/>
            </a:pPr>
            <a:r>
              <a:rPr lang="ar-JO" sz="2400" b="1" i="0" dirty="0">
                <a:effectLst/>
                <a:latin typeface="Times New Roman" panose="02020603050405020304" pitchFamily="18" charset="0"/>
                <a:cs typeface="Times New Roman" panose="02020603050405020304" pitchFamily="18" charset="0"/>
              </a:rPr>
              <a:t>عدم المبالغة في وصف المنتج</a:t>
            </a:r>
          </a:p>
          <a:p>
            <a:pPr marL="457200" indent="-457200" algn="ctr" rtl="1" fontAlgn="base">
              <a:buFont typeface="Wingdings" panose="05000000000000000000" pitchFamily="2" charset="2"/>
              <a:buChar char="§"/>
            </a:pPr>
            <a:r>
              <a:rPr lang="ar-JO" sz="2400" b="1" i="0" dirty="0">
                <a:effectLst/>
                <a:latin typeface="Times New Roman" panose="02020603050405020304" pitchFamily="18" charset="0"/>
                <a:cs typeface="Times New Roman" panose="02020603050405020304" pitchFamily="18" charset="0"/>
              </a:rPr>
              <a:t>تجنب إجراء المقارنات الخاطئة</a:t>
            </a:r>
          </a:p>
          <a:p>
            <a:pPr marL="457200" indent="-457200" algn="ctr" rtl="1" fontAlgn="base">
              <a:buFont typeface="Wingdings" panose="05000000000000000000" pitchFamily="2" charset="2"/>
              <a:buChar char="§"/>
            </a:pPr>
            <a:r>
              <a:rPr lang="ar-JO" sz="2400" b="1" i="0" dirty="0">
                <a:effectLst/>
                <a:latin typeface="Times New Roman" panose="02020603050405020304" pitchFamily="18" charset="0"/>
                <a:cs typeface="Times New Roman" panose="02020603050405020304" pitchFamily="18" charset="0"/>
              </a:rPr>
              <a:t>استغلال مشاعر المستهلكين</a:t>
            </a:r>
          </a:p>
        </p:txBody>
      </p:sp>
    </p:spTree>
    <p:extLst>
      <p:ext uri="{BB962C8B-B14F-4D97-AF65-F5344CB8AC3E}">
        <p14:creationId xmlns:p14="http://schemas.microsoft.com/office/powerpoint/2010/main" val="19327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B9A7C4B-F976-C304-108B-ABA78A1CEA32}"/>
              </a:ext>
            </a:extLst>
          </p:cNvPr>
          <p:cNvPicPr>
            <a:picLocks noChangeAspect="1"/>
          </p:cNvPicPr>
          <p:nvPr/>
        </p:nvPicPr>
        <p:blipFill>
          <a:blip r:embed="rId3"/>
          <a:stretch>
            <a:fillRect/>
          </a:stretch>
        </p:blipFill>
        <p:spPr>
          <a:xfrm>
            <a:off x="0" y="0"/>
            <a:ext cx="12192000" cy="6872553"/>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370390" y="1947335"/>
            <a:ext cx="689850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14400" marR="0" algn="r" rtl="1">
              <a:lnSpc>
                <a:spcPct val="150000"/>
              </a:lnSpc>
              <a:spcBef>
                <a:spcPts val="0"/>
              </a:spcBef>
              <a:spcAft>
                <a:spcPts val="800"/>
              </a:spcAft>
            </a:pPr>
            <a:r>
              <a:rPr lang="ar-SA"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المراجع المقترحه للمقرر</a:t>
            </a:r>
            <a:r>
              <a:rPr lang="en-US" sz="2000" b="1" kern="100"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endParaRPr lang="en-US"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Bef>
                <a:spcPts val="0"/>
              </a:spcBef>
              <a:spcAft>
                <a:spcPts val="800"/>
              </a:spcAft>
              <a:buFont typeface="Arial" panose="020B0604020202020204" pitchFamily="34" charset="0"/>
              <a:buChar char="-"/>
            </a:pPr>
            <a:r>
              <a:rPr lang="ar-SA"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د. عبيد العبدلي ; تاريخ النشر: 2012 ; تصنيف </a:t>
            </a:r>
            <a:r>
              <a:rPr lang="ar-SA"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الكتاب</a:t>
            </a:r>
            <a:r>
              <a:rPr lang="ar-SA"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ar-SA"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التسويق</a:t>
            </a:r>
            <a:r>
              <a:rPr lang="ar-SA"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والمبيعات; |; إدارة وأعمال ; الناشر: سيبويه للطباعة والنشر والتوزيع ; عدد الصفحات: 39 صفحة.</a:t>
            </a:r>
            <a:endParaRPr lang="en-US"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0"/>
              </a:spcAft>
              <a:buFont typeface="Arial" panose="020B0604020202020204" pitchFamily="34" charset="0"/>
              <a:buChar char="-"/>
            </a:pPr>
            <a:r>
              <a:rPr lang="en-US" sz="2000" kern="100" dirty="0">
                <a:solidFill>
                  <a:schemeClr val="tx1"/>
                </a:solidFill>
                <a:effectLst/>
                <a:latin typeface="Arial" panose="020B0604020202020204" pitchFamily="34" charset="0"/>
                <a:ea typeface="Calibri" panose="020F0502020204030204" pitchFamily="34" charset="0"/>
                <a:cs typeface="Arial" panose="020B0604020202020204" pitchFamily="34" charset="0"/>
              </a:rPr>
              <a:t>Regulations and Applications of Ethics in Business Practice. (2018). Germany: Springer Nature Singapore.</a:t>
            </a:r>
            <a:endParaRPr lang="en-US"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Font typeface="Arial" panose="020B0604020202020204" pitchFamily="34" charset="0"/>
              <a:buChar char="-"/>
            </a:pPr>
            <a:r>
              <a:rPr lang="en-US" sz="2000" kern="100" dirty="0">
                <a:solidFill>
                  <a:schemeClr val="tx1"/>
                </a:solidFill>
                <a:effectLst/>
                <a:latin typeface="Arial" panose="020B0604020202020204" pitchFamily="34" charset="0"/>
                <a:ea typeface="Calibri" panose="020F0502020204030204" pitchFamily="34" charset="0"/>
                <a:cs typeface="Arial" panose="020B0604020202020204" pitchFamily="34" charset="0"/>
              </a:rPr>
              <a:t>Th</a:t>
            </a:r>
            <a:r>
              <a:rPr lang="en-US" sz="1800" kern="100" dirty="0">
                <a:solidFill>
                  <a:schemeClr val="tx1"/>
                </a:solidFill>
                <a:effectLst/>
                <a:latin typeface="Arial" panose="020B0604020202020204" pitchFamily="34" charset="0"/>
                <a:ea typeface="Calibri" panose="020F0502020204030204" pitchFamily="34" charset="0"/>
                <a:cs typeface="Arial" panose="020B0604020202020204" pitchFamily="34" charset="0"/>
              </a:rPr>
              <a:t>e SAGE Handbook of Marketing Ethics. (2020). United Kingdom: SAGE Publications.</a:t>
            </a:r>
            <a:endParaRPr lang="en-US" sz="1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7086144" y="3631395"/>
            <a:ext cx="2616200"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r>
              <a:rPr lang="ar-JO" sz="2800" b="1" dirty="0">
                <a:solidFill>
                  <a:schemeClr val="tx1"/>
                </a:solidFill>
                <a:latin typeface="Times New Roman" panose="02020603050405020304" pitchFamily="18" charset="0"/>
                <a:cs typeface="Times New Roman" panose="02020603050405020304" pitchFamily="18" charset="0"/>
              </a:rPr>
              <a:t>المصادر</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437FB7-044C-396B-9D69-A0046D022B35}"/>
              </a:ext>
            </a:extLst>
          </p:cNvPr>
          <p:cNvPicPr>
            <a:picLocks noChangeAspect="1"/>
          </p:cNvPicPr>
          <p:nvPr/>
        </p:nvPicPr>
        <p:blipFill>
          <a:blip r:embed="rId3"/>
          <a:stretch>
            <a:fillRect/>
          </a:stretch>
        </p:blipFill>
        <p:spPr>
          <a:xfrm>
            <a:off x="0" y="0"/>
            <a:ext cx="6307237" cy="6858000"/>
          </a:xfrm>
          <a:prstGeom prst="rect">
            <a:avLst/>
          </a:prstGeom>
        </p:spPr>
      </p:pic>
      <p:pic>
        <p:nvPicPr>
          <p:cNvPr id="6" name="Picture 5">
            <a:extLst>
              <a:ext uri="{FF2B5EF4-FFF2-40B4-BE49-F238E27FC236}">
                <a16:creationId xmlns:a16="http://schemas.microsoft.com/office/drawing/2014/main" id="{79D287A5-D0A2-E53E-2700-005D87D07E70}"/>
              </a:ext>
            </a:extLst>
          </p:cNvPr>
          <p:cNvPicPr>
            <a:picLocks noChangeAspect="1"/>
          </p:cNvPicPr>
          <p:nvPr/>
        </p:nvPicPr>
        <p:blipFill>
          <a:blip r:embed="rId4"/>
          <a:stretch>
            <a:fillRect/>
          </a:stretch>
        </p:blipFill>
        <p:spPr>
          <a:xfrm>
            <a:off x="6250328" y="0"/>
            <a:ext cx="5941671"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F117F9D-E3B7-A458-4D64-E71F6C0B85CD}"/>
              </a:ext>
            </a:extLst>
          </p:cNvPr>
          <p:cNvSpPr txBox="1"/>
          <p:nvPr/>
        </p:nvSpPr>
        <p:spPr>
          <a:xfrm>
            <a:off x="3634450" y="6064712"/>
            <a:ext cx="3622876" cy="584775"/>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rtl="1"/>
            <a:r>
              <a:rPr lang="ar-JO" sz="3200" b="1" dirty="0">
                <a:solidFill>
                  <a:schemeClr val="accent1">
                    <a:lumMod val="50000"/>
                  </a:schemeClr>
                </a:solidFill>
                <a:cs typeface="+mj-cs"/>
              </a:rPr>
              <a:t>التقييم الطلابي </a:t>
            </a:r>
            <a:endParaRPr lang="en-US" sz="3200" b="1" dirty="0">
              <a:solidFill>
                <a:schemeClr val="accent1">
                  <a:lumMod val="50000"/>
                </a:schemeClr>
              </a:solidFill>
              <a:cs typeface="+mj-cs"/>
            </a:endParaRPr>
          </a:p>
        </p:txBody>
      </p:sp>
    </p:spTree>
    <p:extLst>
      <p:ext uri="{BB962C8B-B14F-4D97-AF65-F5344CB8AC3E}">
        <p14:creationId xmlns:p14="http://schemas.microsoft.com/office/powerpoint/2010/main" val="377322520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EF3DB4-0B3F-BF63-40FA-23B7710C67FE}"/>
              </a:ext>
            </a:extLst>
          </p:cNvPr>
          <p:cNvPicPr>
            <a:picLocks noChangeAspect="1"/>
          </p:cNvPicPr>
          <p:nvPr/>
        </p:nvPicPr>
        <p:blipFill>
          <a:blip r:embed="rId2"/>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7201948" y="2491849"/>
            <a:ext cx="3902032" cy="1107996"/>
          </a:xfrm>
          <a:prstGeom prst="rect">
            <a:avLst/>
          </a:prstGeom>
          <a:noFill/>
        </p:spPr>
        <p:txBody>
          <a:bodyPr wrap="square" rtlCol="0">
            <a:spAutoFit/>
          </a:bodyPr>
          <a:lstStyle/>
          <a:p>
            <a:pPr algn="ctr" rtl="1"/>
            <a:r>
              <a:rPr lang="ar-JO" sz="6600" b="1" dirty="0">
                <a:latin typeface="Times New Roman" panose="02020603050405020304" pitchFamily="18" charset="0"/>
                <a:cs typeface="Times New Roman" panose="02020603050405020304" pitchFamily="18" charset="0"/>
              </a:rPr>
              <a:t>خاتمة</a:t>
            </a:r>
            <a:endParaRPr lang="en-US" sz="6600" b="1" dirty="0">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1624" y="3534013"/>
            <a:ext cx="4305961" cy="2585323"/>
          </a:xfrm>
          <a:prstGeom prst="rect">
            <a:avLst/>
          </a:prstGeom>
          <a:noFill/>
        </p:spPr>
        <p:txBody>
          <a:bodyPr wrap="square" rtlCol="0">
            <a:spAutoFit/>
          </a:bodyPr>
          <a:lstStyle/>
          <a:p>
            <a:pPr algn="ctr" rtl="1"/>
            <a:r>
              <a:rPr lang="ar-JO" sz="2800" dirty="0">
                <a:latin typeface="Arial" panose="020B0604020202020204" pitchFamily="34" charset="0"/>
                <a:cs typeface="Arial" panose="020B0604020202020204" pitchFamily="34" charset="0"/>
              </a:rPr>
              <a:t>تم استعراض توصيف المقرر ، اهداف المقرر،مخرجات عملية التعلم ،طرق التقييم الطلابي بالاضافة الى مقدمة عن اخلاقيات وقوانين الاعلان والتسويق </a:t>
            </a:r>
            <a:endParaRPr lang="en-US" sz="2800" dirty="0">
              <a:latin typeface="Arial" panose="020B0604020202020204" pitchFamily="34" charset="0"/>
              <a:cs typeface="Arial" panose="020B0604020202020204" pitchFamily="34" charset="0"/>
            </a:endParaRPr>
          </a:p>
          <a:p>
            <a:pPr algn="ct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031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TotalTime>
  <Words>586</Words>
  <Application>Microsoft Office PowerPoint</Application>
  <PresentationFormat>Widescreen</PresentationFormat>
  <Paragraphs>83</Paragraphs>
  <Slides>16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Cairo</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84</cp:revision>
  <dcterms:created xsi:type="dcterms:W3CDTF">2023-04-29T09:08:23Z</dcterms:created>
  <dcterms:modified xsi:type="dcterms:W3CDTF">2024-01-25T08:03:56Z</dcterms:modified>
</cp:coreProperties>
</file>