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5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Lst>
  <p:sldSz cx="12192000" cy="6858000"/>
  <p:notesSz cx="6858000" cy="9144000"/>
  <p:embeddedFontLst>
    <p:embeddedFont>
      <p:font typeface="Verdana" panose="020B0604030504040204" pitchFamily="34" charset="0"/>
      <p:regular r:id="rId59"/>
      <p:bold r:id="rId60"/>
      <p:italic r:id="rId61"/>
      <p:boldItalic r:id="rId62"/>
    </p:embeddedFont>
    <p:embeddedFont>
      <p:font typeface="Tajawal ExtraBold" panose="020B0604020202020204" charset="-78"/>
      <p:bold r:id="rId63"/>
    </p:embeddedFont>
    <p:embeddedFont>
      <p:font typeface="Tajawal Medium" panose="020B0604020202020204" charset="-78"/>
      <p:regular r:id="rId64"/>
      <p:bold r:id="rId65"/>
    </p:embeddedFont>
    <p:embeddedFont>
      <p:font typeface="Calibri" panose="020F0502020204030204" pitchFamily="34" charset="0"/>
      <p:regular r:id="rId66"/>
      <p:bold r:id="rId67"/>
      <p:italic r:id="rId68"/>
      <p:boldItalic r:id="rId6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70" roundtripDataSignature="AMtx7mhFtKoLllbzoRJXSLAxaohseFRM5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1" d="100"/>
          <a:sy n="91" d="100"/>
        </p:scale>
        <p:origin x="102"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font" Target="fonts/font5.fntdata"/><Relationship Id="rId68" Type="http://schemas.openxmlformats.org/officeDocument/2006/relationships/font" Target="fonts/font10.fntdata"/><Relationship Id="rId7" Type="http://schemas.openxmlformats.org/officeDocument/2006/relationships/slide" Target="slides/slide6.xml"/><Relationship Id="rId71"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66" Type="http://schemas.openxmlformats.org/officeDocument/2006/relationships/font" Target="fonts/font8.fntdata"/><Relationship Id="rId7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2.fntdata"/><Relationship Id="rId65" Type="http://schemas.openxmlformats.org/officeDocument/2006/relationships/font" Target="fonts/font7.fntdata"/><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font" Target="fonts/font6.fntdata"/><Relationship Id="rId69" Type="http://schemas.openxmlformats.org/officeDocument/2006/relationships/font" Target="fonts/font11.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1.fntdata"/><Relationship Id="rId67" Type="http://schemas.openxmlformats.org/officeDocument/2006/relationships/font" Target="fonts/font9.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4.fntdata"/><Relationship Id="rId70"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3399214244"/>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088954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20055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5" name="Google Shape;105;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253418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359031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1" name="Google Shape;14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94312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82597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7" name="Google Shape;177;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743017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5" name="Google Shape;195;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018736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3" name="Google Shape;213;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208816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1" name="Google Shape;231;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271526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276581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7" name="Google Shape;267;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437242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5" name="Google Shape;285;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965880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Google Shape;302;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3" name="Google Shape;303;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580977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9"/>
        <p:cNvGrpSpPr/>
        <p:nvPr/>
      </p:nvGrpSpPr>
      <p:grpSpPr>
        <a:xfrm>
          <a:off x="0" y="0"/>
          <a:ext cx="0" cy="0"/>
          <a:chOff x="0" y="0"/>
          <a:chExt cx="0" cy="0"/>
        </a:xfrm>
      </p:grpSpPr>
      <p:sp>
        <p:nvSpPr>
          <p:cNvPr id="320" name="Google Shape;320;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1" name="Google Shape;321;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561205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
        <p:cNvGrpSpPr/>
        <p:nvPr/>
      </p:nvGrpSpPr>
      <p:grpSpPr>
        <a:xfrm>
          <a:off x="0" y="0"/>
          <a:ext cx="0" cy="0"/>
          <a:chOff x="0" y="0"/>
          <a:chExt cx="0" cy="0"/>
        </a:xfrm>
      </p:grpSpPr>
      <p:sp>
        <p:nvSpPr>
          <p:cNvPr id="338" name="Google Shape;338;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9" name="Google Shape;33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029018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57" name="Google Shape;357;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144405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2"/>
        <p:cNvGrpSpPr/>
        <p:nvPr/>
      </p:nvGrpSpPr>
      <p:grpSpPr>
        <a:xfrm>
          <a:off x="0" y="0"/>
          <a:ext cx="0" cy="0"/>
          <a:chOff x="0" y="0"/>
          <a:chExt cx="0" cy="0"/>
        </a:xfrm>
      </p:grpSpPr>
      <p:sp>
        <p:nvSpPr>
          <p:cNvPr id="383" name="Google Shape;383;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4" name="Google Shape;384;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526101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9"/>
        <p:cNvGrpSpPr/>
        <p:nvPr/>
      </p:nvGrpSpPr>
      <p:grpSpPr>
        <a:xfrm>
          <a:off x="0" y="0"/>
          <a:ext cx="0" cy="0"/>
          <a:chOff x="0" y="0"/>
          <a:chExt cx="0" cy="0"/>
        </a:xfrm>
      </p:grpSpPr>
      <p:sp>
        <p:nvSpPr>
          <p:cNvPr id="410" name="Google Shape;410;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11" name="Google Shape;411;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776187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7"/>
        <p:cNvGrpSpPr/>
        <p:nvPr/>
      </p:nvGrpSpPr>
      <p:grpSpPr>
        <a:xfrm>
          <a:off x="0" y="0"/>
          <a:ext cx="0" cy="0"/>
          <a:chOff x="0" y="0"/>
          <a:chExt cx="0" cy="0"/>
        </a:xfrm>
      </p:grpSpPr>
      <p:sp>
        <p:nvSpPr>
          <p:cNvPr id="438" name="Google Shape;438;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39" name="Google Shape;439;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492911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4"/>
        <p:cNvGrpSpPr/>
        <p:nvPr/>
      </p:nvGrpSpPr>
      <p:grpSpPr>
        <a:xfrm>
          <a:off x="0" y="0"/>
          <a:ext cx="0" cy="0"/>
          <a:chOff x="0" y="0"/>
          <a:chExt cx="0" cy="0"/>
        </a:xfrm>
      </p:grpSpPr>
      <p:sp>
        <p:nvSpPr>
          <p:cNvPr id="465" name="Google Shape;465;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66" name="Google Shape;466;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805058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2"/>
        <p:cNvGrpSpPr/>
        <p:nvPr/>
      </p:nvGrpSpPr>
      <p:grpSpPr>
        <a:xfrm>
          <a:off x="0" y="0"/>
          <a:ext cx="0" cy="0"/>
          <a:chOff x="0" y="0"/>
          <a:chExt cx="0" cy="0"/>
        </a:xfrm>
      </p:grpSpPr>
      <p:sp>
        <p:nvSpPr>
          <p:cNvPr id="493" name="Google Shape;493;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4" name="Google Shape;494;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915578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0"/>
        <p:cNvGrpSpPr/>
        <p:nvPr/>
      </p:nvGrpSpPr>
      <p:grpSpPr>
        <a:xfrm>
          <a:off x="0" y="0"/>
          <a:ext cx="0" cy="0"/>
          <a:chOff x="0" y="0"/>
          <a:chExt cx="0" cy="0"/>
        </a:xfrm>
      </p:grpSpPr>
      <p:sp>
        <p:nvSpPr>
          <p:cNvPr id="511" name="Google Shape;511;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12" name="Google Shape;512;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972615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8"/>
        <p:cNvGrpSpPr/>
        <p:nvPr/>
      </p:nvGrpSpPr>
      <p:grpSpPr>
        <a:xfrm>
          <a:off x="0" y="0"/>
          <a:ext cx="0" cy="0"/>
          <a:chOff x="0" y="0"/>
          <a:chExt cx="0" cy="0"/>
        </a:xfrm>
      </p:grpSpPr>
      <p:sp>
        <p:nvSpPr>
          <p:cNvPr id="529" name="Google Shape;529;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30" name="Google Shape;530;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220933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6"/>
        <p:cNvGrpSpPr/>
        <p:nvPr/>
      </p:nvGrpSpPr>
      <p:grpSpPr>
        <a:xfrm>
          <a:off x="0" y="0"/>
          <a:ext cx="0" cy="0"/>
          <a:chOff x="0" y="0"/>
          <a:chExt cx="0" cy="0"/>
        </a:xfrm>
      </p:grpSpPr>
      <p:sp>
        <p:nvSpPr>
          <p:cNvPr id="547" name="Google Shape;547;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48" name="Google Shape;548;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356892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4"/>
        <p:cNvGrpSpPr/>
        <p:nvPr/>
      </p:nvGrpSpPr>
      <p:grpSpPr>
        <a:xfrm>
          <a:off x="0" y="0"/>
          <a:ext cx="0" cy="0"/>
          <a:chOff x="0" y="0"/>
          <a:chExt cx="0" cy="0"/>
        </a:xfrm>
      </p:grpSpPr>
      <p:sp>
        <p:nvSpPr>
          <p:cNvPr id="565" name="Google Shape;565;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66" name="Google Shape;566;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5495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2"/>
        <p:cNvGrpSpPr/>
        <p:nvPr/>
      </p:nvGrpSpPr>
      <p:grpSpPr>
        <a:xfrm>
          <a:off x="0" y="0"/>
          <a:ext cx="0" cy="0"/>
          <a:chOff x="0" y="0"/>
          <a:chExt cx="0" cy="0"/>
        </a:xfrm>
      </p:grpSpPr>
      <p:sp>
        <p:nvSpPr>
          <p:cNvPr id="583" name="Google Shape;583;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84" name="Google Shape;584;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5615150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0"/>
        <p:cNvGrpSpPr/>
        <p:nvPr/>
      </p:nvGrpSpPr>
      <p:grpSpPr>
        <a:xfrm>
          <a:off x="0" y="0"/>
          <a:ext cx="0" cy="0"/>
          <a:chOff x="0" y="0"/>
          <a:chExt cx="0" cy="0"/>
        </a:xfrm>
      </p:grpSpPr>
      <p:sp>
        <p:nvSpPr>
          <p:cNvPr id="601" name="Google Shape;601;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02" name="Google Shape;602;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8673369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8"/>
        <p:cNvGrpSpPr/>
        <p:nvPr/>
      </p:nvGrpSpPr>
      <p:grpSpPr>
        <a:xfrm>
          <a:off x="0" y="0"/>
          <a:ext cx="0" cy="0"/>
          <a:chOff x="0" y="0"/>
          <a:chExt cx="0" cy="0"/>
        </a:xfrm>
      </p:grpSpPr>
      <p:sp>
        <p:nvSpPr>
          <p:cNvPr id="619" name="Google Shape;619;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20" name="Google Shape;620;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0543283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6"/>
        <p:cNvGrpSpPr/>
        <p:nvPr/>
      </p:nvGrpSpPr>
      <p:grpSpPr>
        <a:xfrm>
          <a:off x="0" y="0"/>
          <a:ext cx="0" cy="0"/>
          <a:chOff x="0" y="0"/>
          <a:chExt cx="0" cy="0"/>
        </a:xfrm>
      </p:grpSpPr>
      <p:sp>
        <p:nvSpPr>
          <p:cNvPr id="637" name="Google Shape;637;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38" name="Google Shape;638;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04686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5"/>
        <p:cNvGrpSpPr/>
        <p:nvPr/>
      </p:nvGrpSpPr>
      <p:grpSpPr>
        <a:xfrm>
          <a:off x="0" y="0"/>
          <a:ext cx="0" cy="0"/>
          <a:chOff x="0" y="0"/>
          <a:chExt cx="0" cy="0"/>
        </a:xfrm>
      </p:grpSpPr>
      <p:sp>
        <p:nvSpPr>
          <p:cNvPr id="656" name="Google Shape;656;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57" name="Google Shape;657;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7124846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3"/>
        <p:cNvGrpSpPr/>
        <p:nvPr/>
      </p:nvGrpSpPr>
      <p:grpSpPr>
        <a:xfrm>
          <a:off x="0" y="0"/>
          <a:ext cx="0" cy="0"/>
          <a:chOff x="0" y="0"/>
          <a:chExt cx="0" cy="0"/>
        </a:xfrm>
      </p:grpSpPr>
      <p:sp>
        <p:nvSpPr>
          <p:cNvPr id="674" name="Google Shape;674;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75" name="Google Shape;675;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8445617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0"/>
        <p:cNvGrpSpPr/>
        <p:nvPr/>
      </p:nvGrpSpPr>
      <p:grpSpPr>
        <a:xfrm>
          <a:off x="0" y="0"/>
          <a:ext cx="0" cy="0"/>
          <a:chOff x="0" y="0"/>
          <a:chExt cx="0" cy="0"/>
        </a:xfrm>
      </p:grpSpPr>
      <p:sp>
        <p:nvSpPr>
          <p:cNvPr id="701" name="Google Shape;701;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02" name="Google Shape;702;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3838268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8"/>
        <p:cNvGrpSpPr/>
        <p:nvPr/>
      </p:nvGrpSpPr>
      <p:grpSpPr>
        <a:xfrm>
          <a:off x="0" y="0"/>
          <a:ext cx="0" cy="0"/>
          <a:chOff x="0" y="0"/>
          <a:chExt cx="0" cy="0"/>
        </a:xfrm>
      </p:grpSpPr>
      <p:sp>
        <p:nvSpPr>
          <p:cNvPr id="719" name="Google Shape;719;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20" name="Google Shape;720;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2342047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6"/>
        <p:cNvGrpSpPr/>
        <p:nvPr/>
      </p:nvGrpSpPr>
      <p:grpSpPr>
        <a:xfrm>
          <a:off x="0" y="0"/>
          <a:ext cx="0" cy="0"/>
          <a:chOff x="0" y="0"/>
          <a:chExt cx="0" cy="0"/>
        </a:xfrm>
      </p:grpSpPr>
      <p:sp>
        <p:nvSpPr>
          <p:cNvPr id="737" name="Google Shape;737;p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38" name="Google Shape;738;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3591922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4"/>
        <p:cNvGrpSpPr/>
        <p:nvPr/>
      </p:nvGrpSpPr>
      <p:grpSpPr>
        <a:xfrm>
          <a:off x="0" y="0"/>
          <a:ext cx="0" cy="0"/>
          <a:chOff x="0" y="0"/>
          <a:chExt cx="0" cy="0"/>
        </a:xfrm>
      </p:grpSpPr>
      <p:sp>
        <p:nvSpPr>
          <p:cNvPr id="755" name="Google Shape;755;p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56" name="Google Shape;756;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1390188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2"/>
        <p:cNvGrpSpPr/>
        <p:nvPr/>
      </p:nvGrpSpPr>
      <p:grpSpPr>
        <a:xfrm>
          <a:off x="0" y="0"/>
          <a:ext cx="0" cy="0"/>
          <a:chOff x="0" y="0"/>
          <a:chExt cx="0" cy="0"/>
        </a:xfrm>
      </p:grpSpPr>
      <p:sp>
        <p:nvSpPr>
          <p:cNvPr id="773" name="Google Shape;773;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74" name="Google Shape;774;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8921377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0"/>
        <p:cNvGrpSpPr/>
        <p:nvPr/>
      </p:nvGrpSpPr>
      <p:grpSpPr>
        <a:xfrm>
          <a:off x="0" y="0"/>
          <a:ext cx="0" cy="0"/>
          <a:chOff x="0" y="0"/>
          <a:chExt cx="0" cy="0"/>
        </a:xfrm>
      </p:grpSpPr>
      <p:sp>
        <p:nvSpPr>
          <p:cNvPr id="791" name="Google Shape;791;p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92" name="Google Shape;792;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9156022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8"/>
        <p:cNvGrpSpPr/>
        <p:nvPr/>
      </p:nvGrpSpPr>
      <p:grpSpPr>
        <a:xfrm>
          <a:off x="0" y="0"/>
          <a:ext cx="0" cy="0"/>
          <a:chOff x="0" y="0"/>
          <a:chExt cx="0" cy="0"/>
        </a:xfrm>
      </p:grpSpPr>
      <p:sp>
        <p:nvSpPr>
          <p:cNvPr id="809" name="Google Shape;809;p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10" name="Google Shape;810;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0207661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6"/>
        <p:cNvGrpSpPr/>
        <p:nvPr/>
      </p:nvGrpSpPr>
      <p:grpSpPr>
        <a:xfrm>
          <a:off x="0" y="0"/>
          <a:ext cx="0" cy="0"/>
          <a:chOff x="0" y="0"/>
          <a:chExt cx="0" cy="0"/>
        </a:xfrm>
      </p:grpSpPr>
      <p:sp>
        <p:nvSpPr>
          <p:cNvPr id="827" name="Google Shape;827;p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8" name="Google Shape;828;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0463778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4"/>
        <p:cNvGrpSpPr/>
        <p:nvPr/>
      </p:nvGrpSpPr>
      <p:grpSpPr>
        <a:xfrm>
          <a:off x="0" y="0"/>
          <a:ext cx="0" cy="0"/>
          <a:chOff x="0" y="0"/>
          <a:chExt cx="0" cy="0"/>
        </a:xfrm>
      </p:grpSpPr>
      <p:sp>
        <p:nvSpPr>
          <p:cNvPr id="845" name="Google Shape;845;p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46" name="Google Shape;846;p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669964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2"/>
        <p:cNvGrpSpPr/>
        <p:nvPr/>
      </p:nvGrpSpPr>
      <p:grpSpPr>
        <a:xfrm>
          <a:off x="0" y="0"/>
          <a:ext cx="0" cy="0"/>
          <a:chOff x="0" y="0"/>
          <a:chExt cx="0" cy="0"/>
        </a:xfrm>
      </p:grpSpPr>
      <p:sp>
        <p:nvSpPr>
          <p:cNvPr id="863" name="Google Shape;863;p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64" name="Google Shape;864;p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8670786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0"/>
        <p:cNvGrpSpPr/>
        <p:nvPr/>
      </p:nvGrpSpPr>
      <p:grpSpPr>
        <a:xfrm>
          <a:off x="0" y="0"/>
          <a:ext cx="0" cy="0"/>
          <a:chOff x="0" y="0"/>
          <a:chExt cx="0" cy="0"/>
        </a:xfrm>
      </p:grpSpPr>
      <p:sp>
        <p:nvSpPr>
          <p:cNvPr id="881" name="Google Shape;881;p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82" name="Google Shape;882;p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804353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9"/>
        <p:cNvGrpSpPr/>
        <p:nvPr/>
      </p:nvGrpSpPr>
      <p:grpSpPr>
        <a:xfrm>
          <a:off x="0" y="0"/>
          <a:ext cx="0" cy="0"/>
          <a:chOff x="0" y="0"/>
          <a:chExt cx="0" cy="0"/>
        </a:xfrm>
      </p:grpSpPr>
      <p:sp>
        <p:nvSpPr>
          <p:cNvPr id="900" name="Google Shape;900;p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01" name="Google Shape;901;p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4726740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7"/>
        <p:cNvGrpSpPr/>
        <p:nvPr/>
      </p:nvGrpSpPr>
      <p:grpSpPr>
        <a:xfrm>
          <a:off x="0" y="0"/>
          <a:ext cx="0" cy="0"/>
          <a:chOff x="0" y="0"/>
          <a:chExt cx="0" cy="0"/>
        </a:xfrm>
      </p:grpSpPr>
      <p:sp>
        <p:nvSpPr>
          <p:cNvPr id="918" name="Google Shape;918;p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19" name="Google Shape;919;p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5022784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5"/>
        <p:cNvGrpSpPr/>
        <p:nvPr/>
      </p:nvGrpSpPr>
      <p:grpSpPr>
        <a:xfrm>
          <a:off x="0" y="0"/>
          <a:ext cx="0" cy="0"/>
          <a:chOff x="0" y="0"/>
          <a:chExt cx="0" cy="0"/>
        </a:xfrm>
      </p:grpSpPr>
      <p:sp>
        <p:nvSpPr>
          <p:cNvPr id="936" name="Google Shape;936;p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37" name="Google Shape;937;p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475553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4"/>
        <p:cNvGrpSpPr/>
        <p:nvPr/>
      </p:nvGrpSpPr>
      <p:grpSpPr>
        <a:xfrm>
          <a:off x="0" y="0"/>
          <a:ext cx="0" cy="0"/>
          <a:chOff x="0" y="0"/>
          <a:chExt cx="0" cy="0"/>
        </a:xfrm>
      </p:grpSpPr>
      <p:sp>
        <p:nvSpPr>
          <p:cNvPr id="955" name="Google Shape;955;p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56" name="Google Shape;956;p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7043403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2"/>
        <p:cNvGrpSpPr/>
        <p:nvPr/>
      </p:nvGrpSpPr>
      <p:grpSpPr>
        <a:xfrm>
          <a:off x="0" y="0"/>
          <a:ext cx="0" cy="0"/>
          <a:chOff x="0" y="0"/>
          <a:chExt cx="0" cy="0"/>
        </a:xfrm>
      </p:grpSpPr>
      <p:sp>
        <p:nvSpPr>
          <p:cNvPr id="973" name="Google Shape;973;p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74" name="Google Shape;974;p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6766300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0"/>
        <p:cNvGrpSpPr/>
        <p:nvPr/>
      </p:nvGrpSpPr>
      <p:grpSpPr>
        <a:xfrm>
          <a:off x="0" y="0"/>
          <a:ext cx="0" cy="0"/>
          <a:chOff x="0" y="0"/>
          <a:chExt cx="0" cy="0"/>
        </a:xfrm>
      </p:grpSpPr>
      <p:sp>
        <p:nvSpPr>
          <p:cNvPr id="991" name="Google Shape;991;p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92" name="Google Shape;992;p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922772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8"/>
        <p:cNvGrpSpPr/>
        <p:nvPr/>
      </p:nvGrpSpPr>
      <p:grpSpPr>
        <a:xfrm>
          <a:off x="0" y="0"/>
          <a:ext cx="0" cy="0"/>
          <a:chOff x="0" y="0"/>
          <a:chExt cx="0" cy="0"/>
        </a:xfrm>
      </p:grpSpPr>
      <p:sp>
        <p:nvSpPr>
          <p:cNvPr id="1009" name="Google Shape;1009;p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10" name="Google Shape;1010;p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2574038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6"/>
        <p:cNvGrpSpPr/>
        <p:nvPr/>
      </p:nvGrpSpPr>
      <p:grpSpPr>
        <a:xfrm>
          <a:off x="0" y="0"/>
          <a:ext cx="0" cy="0"/>
          <a:chOff x="0" y="0"/>
          <a:chExt cx="0" cy="0"/>
        </a:xfrm>
      </p:grpSpPr>
      <p:sp>
        <p:nvSpPr>
          <p:cNvPr id="1027" name="Google Shape;1027;p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28" name="Google Shape;1028;p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377827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4"/>
        <p:cNvGrpSpPr/>
        <p:nvPr/>
      </p:nvGrpSpPr>
      <p:grpSpPr>
        <a:xfrm>
          <a:off x="0" y="0"/>
          <a:ext cx="0" cy="0"/>
          <a:chOff x="0" y="0"/>
          <a:chExt cx="0" cy="0"/>
        </a:xfrm>
      </p:grpSpPr>
      <p:sp>
        <p:nvSpPr>
          <p:cNvPr id="1045" name="Google Shape;1045;p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6" name="Google Shape;1046;p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4523327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2"/>
        <p:cNvGrpSpPr/>
        <p:nvPr/>
      </p:nvGrpSpPr>
      <p:grpSpPr>
        <a:xfrm>
          <a:off x="0" y="0"/>
          <a:ext cx="0" cy="0"/>
          <a:chOff x="0" y="0"/>
          <a:chExt cx="0" cy="0"/>
        </a:xfrm>
      </p:grpSpPr>
      <p:sp>
        <p:nvSpPr>
          <p:cNvPr id="1063" name="Google Shape;1063;p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64" name="Google Shape;1064;p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505262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7"/>
        <p:cNvGrpSpPr/>
        <p:nvPr/>
      </p:nvGrpSpPr>
      <p:grpSpPr>
        <a:xfrm>
          <a:off x="0" y="0"/>
          <a:ext cx="0" cy="0"/>
          <a:chOff x="0" y="0"/>
          <a:chExt cx="0" cy="0"/>
        </a:xfrm>
      </p:grpSpPr>
      <p:sp>
        <p:nvSpPr>
          <p:cNvPr id="1088" name="Google Shape;1088;p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89" name="Google Shape;1089;p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488612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5"/>
        <p:cNvGrpSpPr/>
        <p:nvPr/>
      </p:nvGrpSpPr>
      <p:grpSpPr>
        <a:xfrm>
          <a:off x="0" y="0"/>
          <a:ext cx="0" cy="0"/>
          <a:chOff x="0" y="0"/>
          <a:chExt cx="0" cy="0"/>
        </a:xfrm>
      </p:grpSpPr>
      <p:sp>
        <p:nvSpPr>
          <p:cNvPr id="1106" name="Google Shape;1106;p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07" name="Google Shape;1107;p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704898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3"/>
        <p:cNvGrpSpPr/>
        <p:nvPr/>
      </p:nvGrpSpPr>
      <p:grpSpPr>
        <a:xfrm>
          <a:off x="0" y="0"/>
          <a:ext cx="0" cy="0"/>
          <a:chOff x="0" y="0"/>
          <a:chExt cx="0" cy="0"/>
        </a:xfrm>
      </p:grpSpPr>
      <p:sp>
        <p:nvSpPr>
          <p:cNvPr id="1124" name="Google Shape;1124;p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5" name="Google Shape;1125;p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040823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58"/>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58"/>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
        <p:cNvGrpSpPr/>
        <p:nvPr/>
      </p:nvGrpSpPr>
      <p:grpSpPr>
        <a:xfrm>
          <a:off x="0" y="0"/>
          <a:ext cx="0" cy="0"/>
          <a:chOff x="0" y="0"/>
          <a:chExt cx="0" cy="0"/>
        </a:xfrm>
      </p:grpSpPr>
      <p:sp>
        <p:nvSpPr>
          <p:cNvPr id="18" name="Google Shape;18;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6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6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6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6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61"/>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61"/>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6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6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6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6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62"/>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62"/>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6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6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6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63"/>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63"/>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63"/>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63"/>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63"/>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6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6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6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6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6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6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6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6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6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6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6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6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6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6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66"/>
          <p:cNvSpPr>
            <a:spLocks noGrp="1"/>
          </p:cNvSpPr>
          <p:nvPr>
            <p:ph type="pic" idx="2"/>
          </p:nvPr>
        </p:nvSpPr>
        <p:spPr>
          <a:xfrm>
            <a:off x="5183188" y="987425"/>
            <a:ext cx="6172200" cy="4873625"/>
          </a:xfrm>
          <a:prstGeom prst="rect">
            <a:avLst/>
          </a:prstGeom>
          <a:noFill/>
          <a:ln>
            <a:noFill/>
          </a:ln>
        </p:spPr>
      </p:sp>
      <p:sp>
        <p:nvSpPr>
          <p:cNvPr id="64" name="Google Shape;64;p6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6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6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6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6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6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6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6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6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6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6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6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6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6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5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5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7.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slide" Target="slide3.xml"/><Relationship Id="rId3" Type="http://schemas.openxmlformats.org/officeDocument/2006/relationships/image" Target="../media/image10.png"/><Relationship Id="rId7" Type="http://schemas.openxmlformats.org/officeDocument/2006/relationships/image" Target="../media/image11.png"/><Relationship Id="rId12"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hyperlink" Target="http://oasis.lib.harvard.edu/oasis/deliver/~bak00047" TargetMode="External"/><Relationship Id="rId5" Type="http://schemas.openxmlformats.org/officeDocument/2006/relationships/image" Target="../media/image7.png"/><Relationship Id="rId10" Type="http://schemas.openxmlformats.org/officeDocument/2006/relationships/hyperlink" Target="http://www.assemblymag.com/articles/88188-the-hawthorne-works" TargetMode="External"/><Relationship Id="rId4" Type="http://schemas.openxmlformats.org/officeDocument/2006/relationships/image" Target="../media/image6.png"/><Relationship Id="rId9" Type="http://schemas.openxmlformats.org/officeDocument/2006/relationships/hyperlink" Target="http://www.apa.org/" TargetMode="External"/><Relationship Id="rId14" Type="http://schemas.openxmlformats.org/officeDocument/2006/relationships/image" Target="../media/image14.png"/></Relationships>
</file>

<file path=ppt/slides/_rels/slide8.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4.png"/><Relationship Id="rId3" Type="http://schemas.openxmlformats.org/officeDocument/2006/relationships/image" Target="../media/image10.png"/><Relationship Id="rId7" Type="http://schemas.openxmlformats.org/officeDocument/2006/relationships/image" Target="../media/image11.png"/><Relationship Id="rId12" Type="http://schemas.openxmlformats.org/officeDocument/2006/relationships/slide" Target="slide3.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hyperlink" Target="http://www.economist.com/node/12510632" TargetMode="External"/><Relationship Id="rId4" Type="http://schemas.openxmlformats.org/officeDocument/2006/relationships/image" Target="../media/image6.png"/><Relationship Id="rId9" Type="http://schemas.openxmlformats.org/officeDocument/2006/relationships/hyperlink" Target="http://www.investopedia.com/terms/l/labor-productivity.asp" TargetMode="External"/></Relationships>
</file>

<file path=ppt/slides/_rels/slide9.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10.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1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12"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slide" Target="slide3.xml"/><Relationship Id="rId5" Type="http://schemas.openxmlformats.org/officeDocument/2006/relationships/image" Target="../media/image7.png"/><Relationship Id="rId10" Type="http://schemas.openxmlformats.org/officeDocument/2006/relationships/image" Target="../media/image13.png"/><Relationship Id="rId4" Type="http://schemas.openxmlformats.org/officeDocument/2006/relationships/image" Target="../media/image6.png"/><Relationship Id="rId9" Type="http://schemas.openxmlformats.org/officeDocument/2006/relationships/hyperlink" Target="http://www.investopedia.com/terms/c/ceo.asp" TargetMode="External"/></Relationships>
</file>

<file path=ppt/slides/_rels/slide1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1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1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1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1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1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1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19.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20.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2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2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2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12" Type="http://schemas.openxmlformats.org/officeDocument/2006/relationships/image" Target="../media/image15.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2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12" Type="http://schemas.openxmlformats.org/officeDocument/2006/relationships/image" Target="../media/image16.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2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12" Type="http://schemas.openxmlformats.org/officeDocument/2006/relationships/image" Target="../media/image17.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2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2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2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29.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30.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12" Type="http://schemas.openxmlformats.org/officeDocument/2006/relationships/image" Target="../media/image18.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3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3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3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12" Type="http://schemas.openxmlformats.org/officeDocument/2006/relationships/image" Target="../media/image19.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3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3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3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3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3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39.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40.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4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4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4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4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4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45.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4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12" Type="http://schemas.openxmlformats.org/officeDocument/2006/relationships/image" Target="../media/image20.png"/><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4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47.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4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48.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49.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49.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50.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50.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5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51.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5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52.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5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12" Type="http://schemas.openxmlformats.org/officeDocument/2006/relationships/image" Target="../media/image21.png"/><Relationship Id="rId2" Type="http://schemas.openxmlformats.org/officeDocument/2006/relationships/notesSlide" Target="../notesSlides/notesSlide53.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5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54.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5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55.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_rels/slide5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56.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4.pn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79022" y="-93133"/>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a:stretch/>
        </p:blipFill>
        <p:spPr>
          <a:xfrm>
            <a:off x="-112889" y="422122"/>
            <a:ext cx="6714451" cy="1972334"/>
          </a:xfrm>
          <a:prstGeom prst="rect">
            <a:avLst/>
          </a:prstGeom>
          <a:noFill/>
          <a:ln>
            <a:noFill/>
          </a:ln>
        </p:spPr>
      </p:pic>
      <p:pic>
        <p:nvPicPr>
          <p:cNvPr id="89" name="Google Shape;89;p1"/>
          <p:cNvPicPr preferRelativeResize="0"/>
          <p:nvPr/>
        </p:nvPicPr>
        <p:blipFill rotWithShape="1">
          <a:blip r:embed="rId7">
            <a:alphaModFix/>
          </a:blip>
          <a:srcRect/>
          <a:stretch/>
        </p:blipFill>
        <p:spPr>
          <a:xfrm>
            <a:off x="6433777" y="3125529"/>
            <a:ext cx="5882401" cy="1034667"/>
          </a:xfrm>
          <a:prstGeom prst="rect">
            <a:avLst/>
          </a:prstGeom>
          <a:noFill/>
          <a:ln>
            <a:noFill/>
          </a:ln>
        </p:spPr>
      </p:pic>
      <p:sp>
        <p:nvSpPr>
          <p:cNvPr id="90" name="Google Shape;90;p1"/>
          <p:cNvSpPr txBox="1"/>
          <p:nvPr/>
        </p:nvSpPr>
        <p:spPr>
          <a:xfrm>
            <a:off x="474133" y="715791"/>
            <a:ext cx="7487947"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0" i="0" u="none" strike="noStrike" cap="none" dirty="0">
                <a:solidFill>
                  <a:schemeClr val="lt1"/>
                </a:solidFill>
                <a:latin typeface="Tajawal Medium"/>
                <a:ea typeface="Tajawal Medium"/>
                <a:cs typeface="Tajawal Medium"/>
                <a:sym typeface="Tajawal Medium"/>
              </a:rPr>
              <a:t>Organizational Behavior</a:t>
            </a:r>
            <a:endParaRPr dirty="0"/>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a:t>
            </a:r>
            <a:r>
              <a:rPr lang="en-US" sz="2800" dirty="0" err="1">
                <a:solidFill>
                  <a:srgbClr val="24A9E1"/>
                </a:solidFill>
                <a:latin typeface="Tajawal Medium"/>
                <a:ea typeface="Tajawal Medium"/>
                <a:cs typeface="Tajawal Medium"/>
                <a:sym typeface="Tajawal Medium"/>
              </a:rPr>
              <a:t>Walid</a:t>
            </a:r>
            <a:r>
              <a:rPr lang="en-US" sz="2800" dirty="0">
                <a:solidFill>
                  <a:srgbClr val="24A9E1"/>
                </a:solidFill>
                <a:latin typeface="Tajawal Medium"/>
                <a:ea typeface="Tajawal Medium"/>
                <a:cs typeface="Tajawal Medium"/>
                <a:sym typeface="Tajawal Medium"/>
              </a:rPr>
              <a:t> K. El </a:t>
            </a:r>
            <a:r>
              <a:rPr lang="en-US" sz="2800" dirty="0" err="1" smtClean="0">
                <a:solidFill>
                  <a:srgbClr val="24A9E1"/>
                </a:solidFill>
                <a:latin typeface="Tajawal Medium"/>
                <a:ea typeface="Tajawal Medium"/>
                <a:cs typeface="Tajawal Medium"/>
                <a:sym typeface="Tajawal Medium"/>
              </a:rPr>
              <a:t>Leithy</a:t>
            </a:r>
            <a:endParaRPr dirty="0"/>
          </a:p>
        </p:txBody>
      </p:sp>
      <p:sp>
        <p:nvSpPr>
          <p:cNvPr id="91" name="Google Shape;91;p1"/>
          <p:cNvSpPr txBox="1"/>
          <p:nvPr/>
        </p:nvSpPr>
        <p:spPr>
          <a:xfrm>
            <a:off x="6995710" y="3159395"/>
            <a:ext cx="5125121"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ORG 123</a:t>
            </a:r>
            <a:endParaRPr sz="2800">
              <a:solidFill>
                <a:schemeClr val="lt1"/>
              </a:solidFill>
              <a:latin typeface="Tajawal Medium"/>
              <a:ea typeface="Tajawal Medium"/>
              <a:cs typeface="Tajawal Medium"/>
              <a:sym typeface="Tajawal Medium"/>
            </a:endParaRPr>
          </a:p>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Organizational Behavior</a:t>
            </a:r>
            <a:endParaRPr sz="2800">
              <a:solidFill>
                <a:srgbClr val="FF9518"/>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96" name="Google Shape;96;p2"/>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97" name="Google Shape;97;p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98" name="Google Shape;98;p2"/>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99" name="Google Shape;99;p2"/>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00" name="Google Shape;100;p2"/>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01" name="Google Shape;101;p2"/>
          <p:cNvSpPr txBox="1"/>
          <p:nvPr/>
        </p:nvSpPr>
        <p:spPr>
          <a:xfrm>
            <a:off x="2650377" y="543490"/>
            <a:ext cx="591407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Organizational Behavior </a:t>
            </a:r>
            <a:endParaRPr sz="2800">
              <a:solidFill>
                <a:srgbClr val="FF9518"/>
              </a:solidFill>
              <a:latin typeface="Tajawal Medium"/>
              <a:ea typeface="Tajawal Medium"/>
              <a:cs typeface="Tajawal Medium"/>
              <a:sym typeface="Tajawal Medium"/>
            </a:endParaRPr>
          </a:p>
        </p:txBody>
      </p:sp>
      <p:sp>
        <p:nvSpPr>
          <p:cNvPr id="102" name="Google Shape;102;p2"/>
          <p:cNvSpPr txBox="1"/>
          <p:nvPr/>
        </p:nvSpPr>
        <p:spPr>
          <a:xfrm>
            <a:off x="1103312" y="2204822"/>
            <a:ext cx="9666288"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Book Name: Essentials of Organizational Behavior</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Written by : Stephen P. Robbins , Timothy A. Judg and Katherine Breward</a:t>
            </a:r>
            <a:endParaRPr sz="1800">
              <a:solidFill>
                <a:schemeClr val="dk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pic>
        <p:nvPicPr>
          <p:cNvPr id="107" name="Google Shape;107;p3"/>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08" name="Google Shape;108;p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9" name="Google Shape;109;p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0" name="Google Shape;110;p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11" name="Google Shape;111;p3"/>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112" name="Google Shape;112;p3"/>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113" name="Google Shape;113;p3"/>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114" name="Google Shape;114;p3"/>
          <p:cNvSpPr txBox="1"/>
          <p:nvPr/>
        </p:nvSpPr>
        <p:spPr>
          <a:xfrm>
            <a:off x="2650377" y="543490"/>
            <a:ext cx="262443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Course content</a:t>
            </a:r>
            <a:endParaRPr sz="2800">
              <a:solidFill>
                <a:srgbClr val="FF9518"/>
              </a:solidFill>
              <a:latin typeface="Tajawal Medium"/>
              <a:ea typeface="Tajawal Medium"/>
              <a:cs typeface="Tajawal Medium"/>
              <a:sym typeface="Tajawal Medium"/>
            </a:endParaRPr>
          </a:p>
        </p:txBody>
      </p:sp>
      <p:sp>
        <p:nvSpPr>
          <p:cNvPr id="115" name="Google Shape;115;p3"/>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116" name="Google Shape;116;p3"/>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117" name="Google Shape;117;p3"/>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118" name="Google Shape;118;p3"/>
          <p:cNvSpPr txBox="1"/>
          <p:nvPr/>
        </p:nvSpPr>
        <p:spPr>
          <a:xfrm>
            <a:off x="1103312" y="1846381"/>
            <a:ext cx="5953040" cy="369331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chemeClr val="accent2"/>
                </a:solidFill>
                <a:latin typeface="Calibri"/>
                <a:ea typeface="Calibri"/>
                <a:cs typeface="Calibri"/>
                <a:sym typeface="Calibri"/>
              </a:rPr>
              <a:t>Chapter 1:</a:t>
            </a:r>
            <a:r>
              <a:rPr lang="en-US" sz="1800">
                <a:solidFill>
                  <a:schemeClr val="dk1"/>
                </a:solidFill>
                <a:latin typeface="Calibri"/>
                <a:ea typeface="Calibri"/>
                <a:cs typeface="Calibri"/>
                <a:sym typeface="Calibri"/>
              </a:rPr>
              <a:t> Introduction to OB. (Lecture 1)</a:t>
            </a:r>
            <a:endParaRPr/>
          </a:p>
          <a:p>
            <a:pPr marL="0" marR="0" lvl="0" indent="0" algn="l" rtl="0">
              <a:spcBef>
                <a:spcPts val="0"/>
              </a:spcBef>
              <a:spcAft>
                <a:spcPts val="0"/>
              </a:spcAft>
              <a:buNone/>
            </a:pPr>
            <a:r>
              <a:rPr lang="en-US" sz="1800" b="1">
                <a:solidFill>
                  <a:schemeClr val="accent2"/>
                </a:solidFill>
                <a:latin typeface="Calibri"/>
                <a:ea typeface="Calibri"/>
                <a:cs typeface="Calibri"/>
                <a:sym typeface="Calibri"/>
              </a:rPr>
              <a:t>Chapter 2:</a:t>
            </a:r>
            <a:r>
              <a:rPr lang="en-US" sz="1800">
                <a:solidFill>
                  <a:schemeClr val="dk1"/>
                </a:solidFill>
                <a:latin typeface="Calibri"/>
                <a:ea typeface="Calibri"/>
                <a:cs typeface="Calibri"/>
                <a:sym typeface="Calibri"/>
              </a:rPr>
              <a:t> </a:t>
            </a:r>
            <a:r>
              <a:rPr lang="en-US" sz="1800" b="1">
                <a:solidFill>
                  <a:schemeClr val="accent2"/>
                </a:solidFill>
                <a:latin typeface="Calibri"/>
                <a:ea typeface="Calibri"/>
                <a:cs typeface="Calibri"/>
                <a:sym typeface="Calibri"/>
              </a:rPr>
              <a:t> </a:t>
            </a:r>
            <a:r>
              <a:rPr lang="en-US" sz="1800">
                <a:solidFill>
                  <a:schemeClr val="dk1"/>
                </a:solidFill>
                <a:latin typeface="Calibri"/>
                <a:ea typeface="Calibri"/>
                <a:cs typeface="Calibri"/>
                <a:sym typeface="Calibri"/>
              </a:rPr>
              <a:t>Attitudes and Job Satisfaction. (Lecture 2)</a:t>
            </a:r>
            <a:endParaRPr/>
          </a:p>
          <a:p>
            <a:pPr marL="0" marR="0" lvl="0" indent="0" algn="l" rtl="0">
              <a:spcBef>
                <a:spcPts val="0"/>
              </a:spcBef>
              <a:spcAft>
                <a:spcPts val="0"/>
              </a:spcAft>
              <a:buNone/>
            </a:pPr>
            <a:r>
              <a:rPr lang="en-US" sz="1800" b="1">
                <a:solidFill>
                  <a:schemeClr val="accent2"/>
                </a:solidFill>
                <a:latin typeface="Calibri"/>
                <a:ea typeface="Calibri"/>
                <a:cs typeface="Calibri"/>
                <a:sym typeface="Calibri"/>
              </a:rPr>
              <a:t>Chapter 3: </a:t>
            </a:r>
            <a:r>
              <a:rPr lang="en-US" sz="1800">
                <a:solidFill>
                  <a:schemeClr val="dk1"/>
                </a:solidFill>
                <a:latin typeface="Calibri"/>
                <a:ea typeface="Calibri"/>
                <a:cs typeface="Calibri"/>
                <a:sym typeface="Calibri"/>
              </a:rPr>
              <a:t>Personality and Values ( Lecture 3)</a:t>
            </a:r>
            <a:endParaRPr/>
          </a:p>
          <a:p>
            <a:pPr marL="0" marR="0" lvl="0" indent="0" algn="l" rtl="0">
              <a:spcBef>
                <a:spcPts val="0"/>
              </a:spcBef>
              <a:spcAft>
                <a:spcPts val="0"/>
              </a:spcAft>
              <a:buNone/>
            </a:pPr>
            <a:r>
              <a:rPr lang="en-US" sz="1800" b="1">
                <a:solidFill>
                  <a:schemeClr val="accent2"/>
                </a:solidFill>
                <a:latin typeface="Calibri"/>
                <a:ea typeface="Calibri"/>
                <a:cs typeface="Calibri"/>
                <a:sym typeface="Calibri"/>
              </a:rPr>
              <a:t>Chapter 4 :</a:t>
            </a:r>
            <a:r>
              <a:rPr lang="en-US" sz="1800">
                <a:solidFill>
                  <a:schemeClr val="dk1"/>
                </a:solidFill>
                <a:latin typeface="Calibri"/>
                <a:ea typeface="Calibri"/>
                <a:cs typeface="Calibri"/>
                <a:sym typeface="Calibri"/>
              </a:rPr>
              <a:t> Motivation Concepts and Applications (lecture 4)</a:t>
            </a:r>
            <a:endParaRPr/>
          </a:p>
          <a:p>
            <a:pPr marL="0" marR="0" lvl="0" indent="0" algn="l" rtl="0">
              <a:spcBef>
                <a:spcPts val="0"/>
              </a:spcBef>
              <a:spcAft>
                <a:spcPts val="0"/>
              </a:spcAft>
              <a:buNone/>
            </a:pPr>
            <a:r>
              <a:rPr lang="en-US" sz="1800" b="1">
                <a:solidFill>
                  <a:schemeClr val="accent2"/>
                </a:solidFill>
                <a:latin typeface="Calibri"/>
                <a:ea typeface="Calibri"/>
                <a:cs typeface="Calibri"/>
                <a:sym typeface="Calibri"/>
              </a:rPr>
              <a:t>Chapter 5:</a:t>
            </a:r>
            <a:r>
              <a:rPr lang="en-US" sz="1800">
                <a:solidFill>
                  <a:schemeClr val="dk1"/>
                </a:solidFill>
                <a:latin typeface="Calibri"/>
                <a:ea typeface="Calibri"/>
                <a:cs typeface="Calibri"/>
                <a:sym typeface="Calibri"/>
              </a:rPr>
              <a:t>  Foundations of Group Behavior (lecture 5)</a:t>
            </a:r>
            <a:endParaRPr/>
          </a:p>
          <a:p>
            <a:pPr marL="0" marR="0" lvl="0" indent="0" algn="l" rtl="0">
              <a:spcBef>
                <a:spcPts val="0"/>
              </a:spcBef>
              <a:spcAft>
                <a:spcPts val="0"/>
              </a:spcAft>
              <a:buNone/>
            </a:pPr>
            <a:r>
              <a:rPr lang="en-US" sz="1800" b="1">
                <a:solidFill>
                  <a:schemeClr val="accent2"/>
                </a:solidFill>
                <a:latin typeface="Calibri"/>
                <a:ea typeface="Calibri"/>
                <a:cs typeface="Calibri"/>
                <a:sym typeface="Calibri"/>
              </a:rPr>
              <a:t>Chapter 6</a:t>
            </a:r>
            <a:r>
              <a:rPr lang="en-US" sz="1800">
                <a:solidFill>
                  <a:schemeClr val="dk1"/>
                </a:solidFill>
                <a:latin typeface="Calibri"/>
                <a:ea typeface="Calibri"/>
                <a:cs typeface="Calibri"/>
                <a:sym typeface="Calibri"/>
              </a:rPr>
              <a:t> </a:t>
            </a:r>
            <a:r>
              <a:rPr lang="en-US" sz="1800" b="1">
                <a:solidFill>
                  <a:schemeClr val="accent2"/>
                </a:solidFill>
                <a:latin typeface="Calibri"/>
                <a:ea typeface="Calibri"/>
                <a:cs typeface="Calibri"/>
                <a:sym typeface="Calibri"/>
              </a:rPr>
              <a:t>:  </a:t>
            </a:r>
            <a:r>
              <a:rPr lang="en-US" sz="1800">
                <a:solidFill>
                  <a:schemeClr val="dk1"/>
                </a:solidFill>
                <a:latin typeface="Calibri"/>
                <a:ea typeface="Calibri"/>
                <a:cs typeface="Calibri"/>
                <a:sym typeface="Calibri"/>
              </a:rPr>
              <a:t>Understanding Work Teams (Lecture 5)</a:t>
            </a:r>
            <a:endParaRPr/>
          </a:p>
          <a:p>
            <a:pPr marL="0" marR="0" lvl="0" indent="0" algn="l" rtl="0">
              <a:spcBef>
                <a:spcPts val="0"/>
              </a:spcBef>
              <a:spcAft>
                <a:spcPts val="0"/>
              </a:spcAft>
              <a:buNone/>
            </a:pPr>
            <a:r>
              <a:rPr lang="en-US" sz="1800" b="1">
                <a:solidFill>
                  <a:schemeClr val="accent2"/>
                </a:solidFill>
                <a:latin typeface="Calibri"/>
                <a:ea typeface="Calibri"/>
                <a:cs typeface="Calibri"/>
                <a:sym typeface="Calibri"/>
              </a:rPr>
              <a:t>Chapter 7:  </a:t>
            </a:r>
            <a:r>
              <a:rPr lang="en-US" sz="1800">
                <a:solidFill>
                  <a:schemeClr val="dk1"/>
                </a:solidFill>
                <a:latin typeface="Calibri"/>
                <a:ea typeface="Calibri"/>
                <a:cs typeface="Calibri"/>
                <a:sym typeface="Calibri"/>
              </a:rPr>
              <a:t>Communication (Lecture 6) </a:t>
            </a:r>
            <a:endParaRPr/>
          </a:p>
          <a:p>
            <a:pPr marL="0" marR="0" lvl="0" indent="0" algn="l" rtl="0">
              <a:spcBef>
                <a:spcPts val="0"/>
              </a:spcBef>
              <a:spcAft>
                <a:spcPts val="0"/>
              </a:spcAft>
              <a:buNone/>
            </a:pPr>
            <a:r>
              <a:rPr lang="en-US" sz="1800" b="1">
                <a:solidFill>
                  <a:schemeClr val="accent2"/>
                </a:solidFill>
                <a:latin typeface="Calibri"/>
                <a:ea typeface="Calibri"/>
                <a:cs typeface="Calibri"/>
                <a:sym typeface="Calibri"/>
              </a:rPr>
              <a:t>Chapter 8:  </a:t>
            </a:r>
            <a:r>
              <a:rPr lang="en-US" sz="1800">
                <a:solidFill>
                  <a:schemeClr val="dk1"/>
                </a:solidFill>
                <a:latin typeface="Calibri"/>
                <a:ea typeface="Calibri"/>
                <a:cs typeface="Calibri"/>
                <a:sym typeface="Calibri"/>
              </a:rPr>
              <a:t>Foundation of Organizational Structure  (Lecture 6)</a:t>
            </a:r>
            <a:endParaRPr/>
          </a:p>
          <a:p>
            <a:pPr marL="0" marR="0" lvl="0" indent="0" algn="l" rtl="0">
              <a:spcBef>
                <a:spcPts val="0"/>
              </a:spcBef>
              <a:spcAft>
                <a:spcPts val="0"/>
              </a:spcAft>
              <a:buNone/>
            </a:pPr>
            <a:r>
              <a:rPr lang="en-US" sz="1800" b="1">
                <a:solidFill>
                  <a:schemeClr val="accent2"/>
                </a:solidFill>
                <a:latin typeface="Calibri"/>
                <a:ea typeface="Calibri"/>
                <a:cs typeface="Calibri"/>
                <a:sym typeface="Calibri"/>
              </a:rPr>
              <a:t> Chapter 9: </a:t>
            </a:r>
            <a:r>
              <a:rPr lang="en-US" sz="1800">
                <a:solidFill>
                  <a:schemeClr val="dk1"/>
                </a:solidFill>
                <a:latin typeface="Calibri"/>
                <a:ea typeface="Calibri"/>
                <a:cs typeface="Calibri"/>
                <a:sym typeface="Calibri"/>
              </a:rPr>
              <a:t>Introduction to Leadership ( Lecture 7)</a:t>
            </a:r>
            <a:endParaRPr/>
          </a:p>
          <a:p>
            <a:pPr marL="0" marR="0" lvl="0" indent="0" algn="l" rtl="0">
              <a:spcBef>
                <a:spcPts val="0"/>
              </a:spcBef>
              <a:spcAft>
                <a:spcPts val="0"/>
              </a:spcAft>
              <a:buNone/>
            </a:pPr>
            <a:r>
              <a:rPr lang="en-US" sz="1800" b="1">
                <a:solidFill>
                  <a:schemeClr val="accent2"/>
                </a:solidFill>
                <a:latin typeface="Calibri"/>
                <a:ea typeface="Calibri"/>
                <a:cs typeface="Calibri"/>
                <a:sym typeface="Calibri"/>
              </a:rPr>
              <a:t> Chapter 10:  </a:t>
            </a:r>
            <a:r>
              <a:rPr lang="en-US" sz="1800">
                <a:solidFill>
                  <a:schemeClr val="dk1"/>
                </a:solidFill>
                <a:latin typeface="Calibri"/>
                <a:ea typeface="Calibri"/>
                <a:cs typeface="Calibri"/>
                <a:sym typeface="Calibri"/>
              </a:rPr>
              <a:t>Basic Approaches to Leadership (Lecture 8)</a:t>
            </a:r>
            <a:endParaRPr/>
          </a:p>
          <a:p>
            <a:pPr marL="0" marR="0" lvl="0" indent="0" algn="l" rtl="0">
              <a:spcBef>
                <a:spcPts val="0"/>
              </a:spcBef>
              <a:spcAft>
                <a:spcPts val="0"/>
              </a:spcAft>
              <a:buNone/>
            </a:pPr>
            <a:r>
              <a:rPr lang="en-US" sz="1800" b="1">
                <a:solidFill>
                  <a:schemeClr val="accent2"/>
                </a:solidFill>
                <a:latin typeface="Calibri"/>
                <a:ea typeface="Calibri"/>
                <a:cs typeface="Calibri"/>
                <a:sym typeface="Calibri"/>
              </a:rPr>
              <a:t> Chapter 11: </a:t>
            </a:r>
            <a:r>
              <a:rPr lang="en-US" sz="1800">
                <a:solidFill>
                  <a:schemeClr val="dk1"/>
                </a:solidFill>
                <a:latin typeface="Calibri"/>
                <a:ea typeface="Calibri"/>
                <a:cs typeface="Calibri"/>
                <a:sym typeface="Calibri"/>
              </a:rPr>
              <a:t>Organizational Culture (lecture 9).</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 </a:t>
            </a:r>
            <a:r>
              <a:rPr lang="en-US" sz="1800" b="1">
                <a:solidFill>
                  <a:schemeClr val="accent2"/>
                </a:solidFill>
                <a:latin typeface="Calibri"/>
                <a:ea typeface="Calibri"/>
                <a:cs typeface="Calibri"/>
                <a:sym typeface="Calibri"/>
              </a:rPr>
              <a:t>Chapter 12:  </a:t>
            </a:r>
            <a:r>
              <a:rPr lang="en-US" sz="1800">
                <a:solidFill>
                  <a:schemeClr val="dk1"/>
                </a:solidFill>
                <a:latin typeface="Calibri"/>
                <a:ea typeface="Calibri"/>
                <a:cs typeface="Calibri"/>
                <a:sym typeface="Calibri"/>
              </a:rPr>
              <a:t>Managing change ( Lecture 10)</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19" name="Google Shape;119;p3"/>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120" name="Google Shape;120;p3">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pic>
        <p:nvPicPr>
          <p:cNvPr id="125" name="Google Shape;125;p4"/>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26" name="Google Shape;126;p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7" name="Google Shape;127;p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8" name="Google Shape;128;p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29" name="Google Shape;129;p4"/>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130" name="Google Shape;130;p4"/>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131" name="Google Shape;131;p4"/>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132" name="Google Shape;132;p4"/>
          <p:cNvSpPr txBox="1"/>
          <p:nvPr/>
        </p:nvSpPr>
        <p:spPr>
          <a:xfrm>
            <a:off x="2650377" y="543490"/>
            <a:ext cx="196707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lt1"/>
              </a:buClr>
              <a:buSzPts val="2800"/>
              <a:buFont typeface="Verdana"/>
              <a:buNone/>
            </a:pPr>
            <a:r>
              <a:rPr lang="en-US" sz="2800">
                <a:solidFill>
                  <a:schemeClr val="lt1"/>
                </a:solidFill>
                <a:latin typeface="Calibri"/>
                <a:ea typeface="Calibri"/>
                <a:cs typeface="Calibri"/>
                <a:sym typeface="Calibri"/>
              </a:rPr>
              <a:t>What is OB?</a:t>
            </a:r>
            <a:endParaRPr/>
          </a:p>
        </p:txBody>
      </p:sp>
      <p:sp>
        <p:nvSpPr>
          <p:cNvPr id="133" name="Google Shape;133;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134" name="Google Shape;134;p4"/>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135" name="Google Shape;135;p4"/>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136" name="Google Shape;136;p4"/>
          <p:cNvSpPr txBox="1"/>
          <p:nvPr/>
        </p:nvSpPr>
        <p:spPr>
          <a:xfrm>
            <a:off x="1085043" y="1837504"/>
            <a:ext cx="4314849" cy="255454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Noto Sans Symbols"/>
              <a:buNone/>
            </a:pPr>
            <a:r>
              <a:rPr lang="en-US" sz="2000" b="0" i="0" u="none" strike="noStrike" cap="none">
                <a:solidFill>
                  <a:srgbClr val="000000"/>
                </a:solidFill>
                <a:latin typeface="Verdana"/>
                <a:ea typeface="Verdana"/>
                <a:cs typeface="Verdana"/>
                <a:sym typeface="Verdana"/>
              </a:rPr>
              <a:t>A field of study that investigates the impact that individuals, groups, and structure have on behavior within organizations, for the purpose of applying such knowledge toward improving an organization’s effectiveness.</a:t>
            </a:r>
            <a:endParaRPr sz="2000" b="0" i="0" u="none" strike="noStrike" cap="none">
              <a:solidFill>
                <a:srgbClr val="000000"/>
              </a:solidFill>
              <a:latin typeface="Verdana"/>
              <a:ea typeface="Verdana"/>
              <a:cs typeface="Verdana"/>
              <a:sym typeface="Verdana"/>
            </a:endParaRPr>
          </a:p>
        </p:txBody>
      </p:sp>
      <p:pic>
        <p:nvPicPr>
          <p:cNvPr id="137" name="Google Shape;137;p4"/>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138" name="Google Shape;138;p4">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pic>
        <p:nvPicPr>
          <p:cNvPr id="143" name="Google Shape;143;p5"/>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44" name="Google Shape;144;p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5" name="Google Shape;145;p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6" name="Google Shape;146;p5"/>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47" name="Google Shape;147;p5"/>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148" name="Google Shape;148;p5"/>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149" name="Google Shape;149;p5"/>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150" name="Google Shape;150;p5"/>
          <p:cNvSpPr txBox="1"/>
          <p:nvPr/>
        </p:nvSpPr>
        <p:spPr>
          <a:xfrm>
            <a:off x="2650377" y="543490"/>
            <a:ext cx="2199641"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What is OB?</a:t>
            </a:r>
            <a:endParaRPr sz="2800">
              <a:solidFill>
                <a:srgbClr val="FF9518"/>
              </a:solidFill>
              <a:latin typeface="Tajawal Medium"/>
              <a:ea typeface="Tajawal Medium"/>
              <a:cs typeface="Tajawal Medium"/>
              <a:sym typeface="Tajawal Medium"/>
            </a:endParaRPr>
          </a:p>
        </p:txBody>
      </p:sp>
      <p:sp>
        <p:nvSpPr>
          <p:cNvPr id="151" name="Google Shape;151;p5"/>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152" name="Google Shape;152;p5"/>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153" name="Google Shape;153;p5"/>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154" name="Google Shape;154;p5"/>
          <p:cNvSpPr txBox="1"/>
          <p:nvPr/>
        </p:nvSpPr>
        <p:spPr>
          <a:xfrm>
            <a:off x="1103312" y="1846381"/>
            <a:ext cx="5933034" cy="147732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Clr>
                <a:srgbClr val="000000"/>
              </a:buClr>
              <a:buSzPts val="1800"/>
              <a:buFont typeface="Verdana"/>
              <a:buNone/>
            </a:pPr>
            <a:r>
              <a:rPr lang="en-US" sz="1800">
                <a:solidFill>
                  <a:schemeClr val="dk1"/>
                </a:solidFill>
                <a:latin typeface="Calibri"/>
                <a:ea typeface="Calibri"/>
                <a:cs typeface="Calibri"/>
                <a:sym typeface="Calibri"/>
              </a:rPr>
              <a:t>In other words, Organizational behavior is the </a:t>
            </a:r>
            <a:r>
              <a:rPr lang="en-US" sz="1800" b="1">
                <a:solidFill>
                  <a:schemeClr val="dk1"/>
                </a:solidFill>
                <a:latin typeface="Calibri"/>
                <a:ea typeface="Calibri"/>
                <a:cs typeface="Calibri"/>
                <a:sym typeface="Calibri"/>
              </a:rPr>
              <a:t>study of human behavior </a:t>
            </a:r>
            <a:r>
              <a:rPr lang="en-US" sz="1800">
                <a:solidFill>
                  <a:schemeClr val="dk1"/>
                </a:solidFill>
                <a:latin typeface="Calibri"/>
                <a:ea typeface="Calibri"/>
                <a:cs typeface="Calibri"/>
                <a:sym typeface="Calibri"/>
              </a:rPr>
              <a:t>in Organizations and the application of knowledge about how, individuals, and groups act and react in an organization, </a:t>
            </a:r>
            <a:r>
              <a:rPr lang="en-US" sz="1800" b="1">
                <a:solidFill>
                  <a:schemeClr val="dk1"/>
                </a:solidFill>
                <a:latin typeface="Calibri"/>
                <a:ea typeface="Calibri"/>
                <a:cs typeface="Calibri"/>
                <a:sym typeface="Calibri"/>
              </a:rPr>
              <a:t>in order to reach and accomplish the highest quality of performances, and dominant results.</a:t>
            </a:r>
            <a:endParaRPr sz="1800" b="1">
              <a:solidFill>
                <a:schemeClr val="dk1"/>
              </a:solidFill>
              <a:latin typeface="Calibri"/>
              <a:ea typeface="Calibri"/>
              <a:cs typeface="Calibri"/>
              <a:sym typeface="Calibri"/>
            </a:endParaRPr>
          </a:p>
        </p:txBody>
      </p:sp>
      <p:pic>
        <p:nvPicPr>
          <p:cNvPr id="155" name="Google Shape;155;p5"/>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156" name="Google Shape;156;p5">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pic>
        <p:nvPicPr>
          <p:cNvPr id="161" name="Google Shape;161;p6"/>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62" name="Google Shape;162;p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63" name="Google Shape;163;p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64" name="Google Shape;164;p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65" name="Google Shape;165;p6"/>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166" name="Google Shape;166;p6"/>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167" name="Google Shape;167;p6"/>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168" name="Google Shape;168;p6"/>
          <p:cNvSpPr txBox="1"/>
          <p:nvPr/>
        </p:nvSpPr>
        <p:spPr>
          <a:xfrm>
            <a:off x="2650377" y="543490"/>
            <a:ext cx="3042821"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OB Main Concern</a:t>
            </a:r>
            <a:endParaRPr sz="2800">
              <a:solidFill>
                <a:srgbClr val="FF9518"/>
              </a:solidFill>
              <a:latin typeface="Tajawal Medium"/>
              <a:ea typeface="Tajawal Medium"/>
              <a:cs typeface="Tajawal Medium"/>
              <a:sym typeface="Tajawal Medium"/>
            </a:endParaRPr>
          </a:p>
        </p:txBody>
      </p:sp>
      <p:sp>
        <p:nvSpPr>
          <p:cNvPr id="169" name="Google Shape;169;p6"/>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170" name="Google Shape;170;p6"/>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171" name="Google Shape;171;p6"/>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172" name="Google Shape;172;p6"/>
          <p:cNvSpPr txBox="1"/>
          <p:nvPr/>
        </p:nvSpPr>
        <p:spPr>
          <a:xfrm>
            <a:off x="1103312" y="1837504"/>
            <a:ext cx="6987106" cy="2308324"/>
          </a:xfrm>
          <a:prstGeom prst="rect">
            <a:avLst/>
          </a:prstGeom>
          <a:noFill/>
          <a:ln>
            <a:noFill/>
          </a:ln>
        </p:spPr>
        <p:txBody>
          <a:bodyPr spcFirstLastPara="1" wrap="square" lIns="91425" tIns="45700" rIns="91425" bIns="45700" anchor="t" anchorCtr="0">
            <a:spAutoFit/>
          </a:bodyPr>
          <a:lstStyle/>
          <a:p>
            <a:pPr marL="342900" marR="0" lvl="0" indent="-342900" algn="just" rtl="0">
              <a:lnSpc>
                <a:spcPct val="100000"/>
              </a:lnSpc>
              <a:spcBef>
                <a:spcPts val="0"/>
              </a:spcBef>
              <a:spcAft>
                <a:spcPts val="0"/>
              </a:spcAft>
              <a:buClr>
                <a:srgbClr val="000000"/>
              </a:buClr>
              <a:buSzPts val="2000"/>
              <a:buFont typeface="Noto Sans Symbols"/>
              <a:buChar char="⮚"/>
            </a:pPr>
            <a:r>
              <a:rPr lang="en-US" sz="2000" b="0" i="0" u="none" strike="noStrike" cap="none">
                <a:solidFill>
                  <a:srgbClr val="000000"/>
                </a:solidFill>
                <a:latin typeface="Verdana"/>
                <a:ea typeface="Verdana"/>
                <a:cs typeface="Verdana"/>
                <a:sym typeface="Verdana"/>
              </a:rPr>
              <a:t>Why do people behave a certain way in an organizational environment? What factors affect job performance, employee interaction, job commitment, leadership and managerial styles? </a:t>
            </a:r>
            <a:endParaRPr/>
          </a:p>
          <a:p>
            <a:pPr marL="342900" marR="0" lvl="0" indent="-342900" algn="just" rtl="0">
              <a:lnSpc>
                <a:spcPct val="100000"/>
              </a:lnSpc>
              <a:spcBef>
                <a:spcPts val="400"/>
              </a:spcBef>
              <a:spcAft>
                <a:spcPts val="0"/>
              </a:spcAft>
              <a:buClr>
                <a:srgbClr val="000000"/>
              </a:buClr>
              <a:buSzPts val="2000"/>
              <a:buFont typeface="Noto Sans Symbols"/>
              <a:buChar char="⮚"/>
            </a:pPr>
            <a:r>
              <a:rPr lang="en-US" sz="2000" b="0" i="0" u="none" strike="noStrike" cap="none">
                <a:solidFill>
                  <a:srgbClr val="000000"/>
                </a:solidFill>
                <a:latin typeface="Verdana"/>
                <a:ea typeface="Verdana"/>
                <a:cs typeface="Verdana"/>
                <a:sym typeface="Verdana"/>
              </a:rPr>
              <a:t>Individuals have studied this topic for decades in order to find ways of increasing organizational performance. </a:t>
            </a:r>
            <a:endParaRPr sz="2000" b="0" i="0" u="none" strike="noStrike" cap="none">
              <a:solidFill>
                <a:srgbClr val="000000"/>
              </a:solidFill>
              <a:latin typeface="Verdana"/>
              <a:ea typeface="Verdana"/>
              <a:cs typeface="Verdana"/>
              <a:sym typeface="Verdana"/>
            </a:endParaRPr>
          </a:p>
        </p:txBody>
      </p:sp>
      <p:pic>
        <p:nvPicPr>
          <p:cNvPr id="173" name="Google Shape;173;p6"/>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174" name="Google Shape;174;p6">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pic>
        <p:nvPicPr>
          <p:cNvPr id="179" name="Google Shape;179;p7"/>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80" name="Google Shape;180;p7"/>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1" name="Google Shape;181;p7"/>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2" name="Google Shape;182;p7"/>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83" name="Google Shape;183;p7"/>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184" name="Google Shape;184;p7"/>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185" name="Google Shape;185;p7"/>
          <p:cNvPicPr preferRelativeResize="0"/>
          <p:nvPr/>
        </p:nvPicPr>
        <p:blipFill rotWithShape="1">
          <a:blip r:embed="rId6">
            <a:alphaModFix/>
          </a:blip>
          <a:srcRect/>
          <a:stretch/>
        </p:blipFill>
        <p:spPr>
          <a:xfrm>
            <a:off x="-108036" y="2204822"/>
            <a:ext cx="238650" cy="2709536"/>
          </a:xfrm>
          <a:prstGeom prst="rect">
            <a:avLst/>
          </a:prstGeom>
          <a:noFill/>
          <a:ln>
            <a:noFill/>
          </a:ln>
        </p:spPr>
      </p:pic>
      <p:sp>
        <p:nvSpPr>
          <p:cNvPr id="186" name="Google Shape;186;p7"/>
          <p:cNvSpPr txBox="1"/>
          <p:nvPr/>
        </p:nvSpPr>
        <p:spPr>
          <a:xfrm>
            <a:off x="2650377" y="543490"/>
            <a:ext cx="4095865"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OB History As A Science</a:t>
            </a:r>
            <a:endParaRPr sz="2800">
              <a:solidFill>
                <a:srgbClr val="FF9518"/>
              </a:solidFill>
              <a:latin typeface="Tajawal Medium"/>
              <a:ea typeface="Tajawal Medium"/>
              <a:cs typeface="Tajawal Medium"/>
              <a:sym typeface="Tajawal Medium"/>
            </a:endParaRPr>
          </a:p>
        </p:txBody>
      </p:sp>
      <p:sp>
        <p:nvSpPr>
          <p:cNvPr id="187" name="Google Shape;187;p7"/>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188" name="Google Shape;188;p7"/>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189" name="Google Shape;189;p7"/>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190" name="Google Shape;190;p7"/>
          <p:cNvSpPr txBox="1"/>
          <p:nvPr/>
        </p:nvSpPr>
        <p:spPr>
          <a:xfrm>
            <a:off x="1103312" y="1846381"/>
            <a:ext cx="6985008" cy="2554545"/>
          </a:xfrm>
          <a:prstGeom prst="rect">
            <a:avLst/>
          </a:prstGeom>
          <a:noFill/>
          <a:ln>
            <a:noFill/>
          </a:ln>
        </p:spPr>
        <p:txBody>
          <a:bodyPr spcFirstLastPara="1" wrap="square" lIns="91425" tIns="45700" rIns="91425" bIns="45700" anchor="t" anchorCtr="0">
            <a:spAutoFit/>
          </a:bodyPr>
          <a:lstStyle/>
          <a:p>
            <a:pPr marL="342900" marR="0" lvl="0" indent="-342900" algn="just" rtl="0">
              <a:lnSpc>
                <a:spcPct val="100000"/>
              </a:lnSpc>
              <a:spcBef>
                <a:spcPts val="0"/>
              </a:spcBef>
              <a:spcAft>
                <a:spcPts val="0"/>
              </a:spcAft>
              <a:buClr>
                <a:srgbClr val="000000"/>
              </a:buClr>
              <a:buSzPts val="2000"/>
              <a:buFont typeface="Noto Sans Symbols"/>
              <a:buChar char="⮚"/>
            </a:pPr>
            <a:r>
              <a:rPr lang="en-US" sz="2000" b="0" i="0" u="none" strike="noStrike" cap="none">
                <a:solidFill>
                  <a:srgbClr val="000000"/>
                </a:solidFill>
                <a:latin typeface="Verdana"/>
                <a:ea typeface="Verdana"/>
                <a:cs typeface="Verdana"/>
                <a:sym typeface="Verdana"/>
              </a:rPr>
              <a:t>While Organizational Behavior as a field of academic study wasn’t fully recognized by the </a:t>
            </a:r>
            <a:r>
              <a:rPr lang="en-US" sz="2000" b="0" i="0" u="sng" strike="noStrike" cap="none">
                <a:solidFill>
                  <a:srgbClr val="000000"/>
                </a:solidFill>
                <a:latin typeface="Verdana"/>
                <a:ea typeface="Verdana"/>
                <a:cs typeface="Verdana"/>
                <a:sym typeface="Verdana"/>
                <a:hlinkClick r:id="rId9">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American Psychological Association</a:t>
            </a:r>
            <a:r>
              <a:rPr lang="en-US" sz="2000" b="0" i="0" u="none" strike="noStrike" cap="none">
                <a:solidFill>
                  <a:srgbClr val="000000"/>
                </a:solidFill>
                <a:latin typeface="Verdana"/>
                <a:ea typeface="Verdana"/>
                <a:cs typeface="Verdana"/>
                <a:sym typeface="Verdana"/>
              </a:rPr>
              <a:t> (APA) until the 1970’s, it’s roots go back to the late 1920’s when the</a:t>
            </a:r>
            <a:r>
              <a:rPr lang="en-US" sz="2000" b="0" i="0" u="sng" strike="noStrike" cap="none">
                <a:solidFill>
                  <a:srgbClr val="000000"/>
                </a:solidFill>
                <a:latin typeface="Verdana"/>
                <a:ea typeface="Verdana"/>
                <a:cs typeface="Verdana"/>
                <a:sym typeface="Verdana"/>
                <a:hlinkClick r:id="rId10">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 Hawthorne Electric Company</a:t>
            </a:r>
            <a:r>
              <a:rPr lang="en-US" sz="2000" b="0" i="0" u="none" strike="noStrike" cap="none">
                <a:solidFill>
                  <a:srgbClr val="000000"/>
                </a:solidFill>
                <a:latin typeface="Verdana"/>
                <a:ea typeface="Verdana"/>
                <a:cs typeface="Verdana"/>
                <a:sym typeface="Verdana"/>
              </a:rPr>
              <a:t> set up a series of </a:t>
            </a:r>
            <a:r>
              <a:rPr lang="en-US" sz="2000" b="0" i="0" u="sng" strike="noStrike" cap="none">
                <a:solidFill>
                  <a:srgbClr val="000000"/>
                </a:solidFill>
                <a:latin typeface="Verdana"/>
                <a:ea typeface="Verdana"/>
                <a:cs typeface="Verdana"/>
                <a:sym typeface="Verdana"/>
                <a:hlinkClick r:id="rId11">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experiments</a:t>
            </a:r>
            <a:r>
              <a:rPr lang="en-US" sz="2000" b="0" i="0" u="none" strike="noStrike" cap="none">
                <a:solidFill>
                  <a:srgbClr val="000000"/>
                </a:solidFill>
                <a:latin typeface="Verdana"/>
                <a:ea typeface="Verdana"/>
                <a:cs typeface="Verdana"/>
                <a:sym typeface="Verdana"/>
              </a:rPr>
              <a:t> designed to explore how changes in environment and design changed the productivity of their employees.</a:t>
            </a:r>
            <a:endParaRPr sz="2000" b="0" i="0" u="none" strike="noStrike" cap="none">
              <a:solidFill>
                <a:srgbClr val="000000"/>
              </a:solidFill>
              <a:latin typeface="Verdana"/>
              <a:ea typeface="Verdana"/>
              <a:cs typeface="Verdana"/>
              <a:sym typeface="Verdana"/>
            </a:endParaRPr>
          </a:p>
        </p:txBody>
      </p:sp>
      <p:pic>
        <p:nvPicPr>
          <p:cNvPr id="191" name="Google Shape;191;p7"/>
          <p:cNvPicPr preferRelativeResize="0"/>
          <p:nvPr/>
        </p:nvPicPr>
        <p:blipFill rotWithShape="1">
          <a:blip r:embed="rId12">
            <a:alphaModFix/>
          </a:blip>
          <a:srcRect/>
          <a:stretch/>
        </p:blipFill>
        <p:spPr>
          <a:xfrm>
            <a:off x="8654943" y="533330"/>
            <a:ext cx="3267424" cy="5907194"/>
          </a:xfrm>
          <a:prstGeom prst="rect">
            <a:avLst/>
          </a:prstGeom>
          <a:noFill/>
          <a:ln>
            <a:noFill/>
          </a:ln>
        </p:spPr>
      </p:pic>
      <p:pic>
        <p:nvPicPr>
          <p:cNvPr id="192" name="Google Shape;192;p7">
            <a:hlinkClick r:id="rId13" action="ppaction://hlinksldjump"/>
          </p:cNvPr>
          <p:cNvPicPr preferRelativeResize="0"/>
          <p:nvPr/>
        </p:nvPicPr>
        <p:blipFill rotWithShape="1">
          <a:blip r:embed="rId14">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pic>
        <p:nvPicPr>
          <p:cNvPr id="197" name="Google Shape;197;p8"/>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98" name="Google Shape;198;p8"/>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9" name="Google Shape;199;p8"/>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00" name="Google Shape;200;p8"/>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01" name="Google Shape;201;p8"/>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202" name="Google Shape;202;p8"/>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203" name="Google Shape;203;p8"/>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204" name="Google Shape;204;p8"/>
          <p:cNvSpPr txBox="1"/>
          <p:nvPr/>
        </p:nvSpPr>
        <p:spPr>
          <a:xfrm>
            <a:off x="2650377" y="543490"/>
            <a:ext cx="4095865"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OB History As A Science</a:t>
            </a:r>
            <a:endParaRPr sz="280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endParaRPr sz="2800">
              <a:solidFill>
                <a:srgbClr val="FF9518"/>
              </a:solidFill>
              <a:latin typeface="Tajawal Medium"/>
              <a:ea typeface="Tajawal Medium"/>
              <a:cs typeface="Tajawal Medium"/>
              <a:sym typeface="Tajawal Medium"/>
            </a:endParaRPr>
          </a:p>
        </p:txBody>
      </p:sp>
      <p:sp>
        <p:nvSpPr>
          <p:cNvPr id="205" name="Google Shape;205;p8"/>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206" name="Google Shape;206;p8"/>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207" name="Google Shape;207;p8"/>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208" name="Google Shape;208;p8"/>
          <p:cNvSpPr txBox="1"/>
          <p:nvPr/>
        </p:nvSpPr>
        <p:spPr>
          <a:xfrm>
            <a:off x="1103312" y="1846381"/>
            <a:ext cx="7156779" cy="3477875"/>
          </a:xfrm>
          <a:prstGeom prst="rect">
            <a:avLst/>
          </a:prstGeom>
          <a:noFill/>
          <a:ln>
            <a:noFill/>
          </a:ln>
        </p:spPr>
        <p:txBody>
          <a:bodyPr spcFirstLastPara="1" wrap="square" lIns="91425" tIns="45700" rIns="91425" bIns="45700" anchor="t" anchorCtr="0">
            <a:spAutoFit/>
          </a:bodyPr>
          <a:lstStyle/>
          <a:p>
            <a:pPr marL="342900" marR="0" lvl="0" indent="-342900" algn="l" rtl="0">
              <a:lnSpc>
                <a:spcPct val="100000"/>
              </a:lnSpc>
              <a:spcBef>
                <a:spcPts val="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Their various studies, conducted between the years of 1924 and 1933, were broad and measured over large periods of time. The studies included the effect of various types of breaks (lots of small breaks, a few long ones, etc.) on </a:t>
            </a:r>
            <a:r>
              <a:rPr lang="en-US" sz="2000" b="0" i="0" u="sng" strike="noStrike" cap="none">
                <a:solidFill>
                  <a:srgbClr val="000000"/>
                </a:solidFill>
                <a:latin typeface="Verdana"/>
                <a:ea typeface="Verdana"/>
                <a:cs typeface="Verdana"/>
                <a:sym typeface="Verdana"/>
                <a:hlinkClick r:id="rId9">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productivity</a:t>
            </a:r>
            <a:r>
              <a:rPr lang="en-US" sz="2000" b="0" i="0" u="none" strike="noStrike" cap="none">
                <a:solidFill>
                  <a:srgbClr val="000000"/>
                </a:solidFill>
                <a:latin typeface="Verdana"/>
                <a:ea typeface="Verdana"/>
                <a:cs typeface="Verdana"/>
                <a:sym typeface="Verdana"/>
              </a:rPr>
              <a:t>, productivity in isolation, and productivity in varying levels of light. The most famous finding resulting from the of the Hawthorne Studies is what is now called the </a:t>
            </a:r>
            <a:r>
              <a:rPr lang="en-US" sz="2000" b="0" i="0" u="sng" strike="noStrike" cap="none">
                <a:solidFill>
                  <a:srgbClr val="000000"/>
                </a:solidFill>
                <a:latin typeface="Verdana"/>
                <a:ea typeface="Verdana"/>
                <a:cs typeface="Verdana"/>
                <a:sym typeface="Verdana"/>
                <a:hlinkClick r:id="rId10">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Hawthorne Effect,</a:t>
            </a:r>
            <a:r>
              <a:rPr lang="en-US" sz="2000" b="0" i="0" u="none" strike="noStrike" cap="none">
                <a:solidFill>
                  <a:srgbClr val="000000"/>
                </a:solidFill>
                <a:latin typeface="Verdana"/>
                <a:ea typeface="Verdana"/>
                <a:cs typeface="Verdana"/>
                <a:sym typeface="Verdana"/>
              </a:rPr>
              <a:t> the change in behavior of a test subject when they know they’re being observed</a:t>
            </a:r>
            <a:r>
              <a:rPr lang="en-US" sz="2000" b="1" i="0" u="sng" strike="noStrike" cap="none">
                <a:solidFill>
                  <a:srgbClr val="CC6600"/>
                </a:solidFill>
                <a:latin typeface="Times New Roman"/>
                <a:ea typeface="Times New Roman"/>
                <a:cs typeface="Times New Roman"/>
                <a:sym typeface="Times New Roman"/>
              </a:rPr>
              <a:t>.</a:t>
            </a:r>
            <a:endParaRPr sz="2000" b="0" i="0" u="none" strike="noStrike" cap="none">
              <a:solidFill>
                <a:srgbClr val="000000"/>
              </a:solidFill>
              <a:latin typeface="Verdana"/>
              <a:ea typeface="Verdana"/>
              <a:cs typeface="Verdana"/>
              <a:sym typeface="Verdana"/>
            </a:endParaRPr>
          </a:p>
        </p:txBody>
      </p:sp>
      <p:pic>
        <p:nvPicPr>
          <p:cNvPr id="209" name="Google Shape;209;p8"/>
          <p:cNvPicPr preferRelativeResize="0"/>
          <p:nvPr/>
        </p:nvPicPr>
        <p:blipFill rotWithShape="1">
          <a:blip r:embed="rId11">
            <a:alphaModFix/>
          </a:blip>
          <a:srcRect/>
          <a:stretch/>
        </p:blipFill>
        <p:spPr>
          <a:xfrm>
            <a:off x="8654943" y="533330"/>
            <a:ext cx="3267424" cy="5907194"/>
          </a:xfrm>
          <a:prstGeom prst="rect">
            <a:avLst/>
          </a:prstGeom>
          <a:noFill/>
          <a:ln>
            <a:noFill/>
          </a:ln>
        </p:spPr>
      </p:pic>
      <p:pic>
        <p:nvPicPr>
          <p:cNvPr id="210" name="Google Shape;210;p8">
            <a:hlinkClick r:id="rId12" action="ppaction://hlinksldjump"/>
          </p:cNvPr>
          <p:cNvPicPr preferRelativeResize="0"/>
          <p:nvPr/>
        </p:nvPicPr>
        <p:blipFill rotWithShape="1">
          <a:blip r:embed="rId13">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pic>
        <p:nvPicPr>
          <p:cNvPr id="215" name="Google Shape;215;p9"/>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216" name="Google Shape;216;p9"/>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7" name="Google Shape;217;p9"/>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8" name="Google Shape;218;p9"/>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19" name="Google Shape;219;p9"/>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220" name="Google Shape;220;p9"/>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221" name="Google Shape;221;p9"/>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222" name="Google Shape;222;p9"/>
          <p:cNvSpPr txBox="1"/>
          <p:nvPr/>
        </p:nvSpPr>
        <p:spPr>
          <a:xfrm>
            <a:off x="2650377" y="543490"/>
            <a:ext cx="3828292"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lt1"/>
                </a:solidFill>
                <a:latin typeface="Tajawal Medium"/>
                <a:ea typeface="Tajawal Medium"/>
                <a:cs typeface="Tajawal Medium"/>
                <a:sym typeface="Tajawal Medium"/>
              </a:rPr>
              <a:t>The importance of Interpersonal</a:t>
            </a:r>
            <a:endParaRPr/>
          </a:p>
          <a:p>
            <a:pPr marL="0" marR="0" lvl="0" indent="0" algn="l" rtl="0">
              <a:spcBef>
                <a:spcPts val="0"/>
              </a:spcBef>
              <a:spcAft>
                <a:spcPts val="0"/>
              </a:spcAft>
              <a:buNone/>
            </a:pPr>
            <a:r>
              <a:rPr lang="en-US" sz="2000">
                <a:solidFill>
                  <a:schemeClr val="lt1"/>
                </a:solidFill>
                <a:latin typeface="Tajawal Medium"/>
                <a:ea typeface="Tajawal Medium"/>
                <a:cs typeface="Tajawal Medium"/>
                <a:sym typeface="Tajawal Medium"/>
              </a:rPr>
              <a:t>Skills</a:t>
            </a:r>
            <a:endParaRPr sz="2000">
              <a:solidFill>
                <a:srgbClr val="FF9518"/>
              </a:solidFill>
              <a:latin typeface="Tajawal Medium"/>
              <a:ea typeface="Tajawal Medium"/>
              <a:cs typeface="Tajawal Medium"/>
              <a:sym typeface="Tajawal Medium"/>
            </a:endParaRPr>
          </a:p>
        </p:txBody>
      </p:sp>
      <p:sp>
        <p:nvSpPr>
          <p:cNvPr id="223" name="Google Shape;223;p9"/>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224" name="Google Shape;224;p9"/>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225" name="Google Shape;225;p9"/>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226" name="Google Shape;226;p9"/>
          <p:cNvSpPr txBox="1"/>
          <p:nvPr/>
        </p:nvSpPr>
        <p:spPr>
          <a:xfrm>
            <a:off x="1103312" y="1846381"/>
            <a:ext cx="5808080" cy="284180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40"/>
              <a:buFont typeface="Verdana"/>
              <a:buNone/>
            </a:pPr>
            <a:r>
              <a:rPr lang="en-US" sz="1800" b="1" i="0" u="none" strike="noStrike" cap="none">
                <a:solidFill>
                  <a:srgbClr val="000000"/>
                </a:solidFill>
                <a:latin typeface="Verdana"/>
                <a:ea typeface="Verdana"/>
                <a:cs typeface="Verdana"/>
                <a:sym typeface="Verdana"/>
              </a:rPr>
              <a:t>Until the late 1980s, Business Schools Curricula emphasized the technical aspects of Management, focusing on Economics, Accounting, Finance and so on.</a:t>
            </a:r>
            <a:endParaRPr/>
          </a:p>
          <a:p>
            <a:pPr marL="0" marR="0" lvl="0" indent="0" algn="l" rtl="0">
              <a:lnSpc>
                <a:spcPct val="100000"/>
              </a:lnSpc>
              <a:spcBef>
                <a:spcPts val="2000"/>
              </a:spcBef>
              <a:spcAft>
                <a:spcPts val="0"/>
              </a:spcAft>
              <a:buClr>
                <a:srgbClr val="000000"/>
              </a:buClr>
              <a:buSzPts val="1440"/>
              <a:buFont typeface="Verdana"/>
              <a:buNone/>
            </a:pPr>
            <a:r>
              <a:rPr lang="en-US" sz="1800" b="1" i="0" u="none" strike="noStrike" cap="none">
                <a:solidFill>
                  <a:srgbClr val="000000"/>
                </a:solidFill>
                <a:latin typeface="Verdana"/>
                <a:ea typeface="Verdana"/>
                <a:cs typeface="Verdana"/>
                <a:sym typeface="Verdana"/>
              </a:rPr>
              <a:t>Starting from the early 1990s, Business Schools realized the importance of understanding human behavior and the its role in determining a manager’s effectiveness.    </a:t>
            </a:r>
            <a:endParaRPr sz="1800" b="1" i="0" u="none" strike="noStrike" cap="none">
              <a:solidFill>
                <a:srgbClr val="000000"/>
              </a:solidFill>
              <a:latin typeface="Verdana"/>
              <a:ea typeface="Verdana"/>
              <a:cs typeface="Verdana"/>
              <a:sym typeface="Verdana"/>
            </a:endParaRPr>
          </a:p>
        </p:txBody>
      </p:sp>
      <p:pic>
        <p:nvPicPr>
          <p:cNvPr id="227" name="Google Shape;227;p9"/>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228" name="Google Shape;228;p9">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pic>
        <p:nvPicPr>
          <p:cNvPr id="233" name="Google Shape;233;p10"/>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234" name="Google Shape;234;p10"/>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35" name="Google Shape;235;p10"/>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36" name="Google Shape;236;p10"/>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37" name="Google Shape;237;p10"/>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238" name="Google Shape;238;p10"/>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239" name="Google Shape;239;p10"/>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240" name="Google Shape;240;p10"/>
          <p:cNvSpPr txBox="1"/>
          <p:nvPr/>
        </p:nvSpPr>
        <p:spPr>
          <a:xfrm>
            <a:off x="2650377" y="533330"/>
            <a:ext cx="3815468" cy="70788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000"/>
              <a:buFont typeface="Tajawal Medium"/>
              <a:buNone/>
            </a:pPr>
            <a:r>
              <a:rPr lang="en-US" sz="2000" b="0" i="0" u="none" strike="noStrike" cap="none">
                <a:solidFill>
                  <a:srgbClr val="FFFFFF"/>
                </a:solidFill>
                <a:latin typeface="Tajawal Medium"/>
                <a:ea typeface="Tajawal Medium"/>
                <a:cs typeface="Tajawal Medium"/>
                <a:sym typeface="Tajawal Medium"/>
              </a:rPr>
              <a:t>The importance of Interpersonal</a:t>
            </a:r>
            <a:endParaRPr/>
          </a:p>
          <a:p>
            <a:pPr marL="0" marR="0" lvl="0" indent="0" algn="l" rtl="0">
              <a:lnSpc>
                <a:spcPct val="100000"/>
              </a:lnSpc>
              <a:spcBef>
                <a:spcPts val="0"/>
              </a:spcBef>
              <a:spcAft>
                <a:spcPts val="0"/>
              </a:spcAft>
              <a:buClr>
                <a:srgbClr val="FFFFFF"/>
              </a:buClr>
              <a:buSzPts val="2000"/>
              <a:buFont typeface="Tajawal Medium"/>
              <a:buNone/>
            </a:pPr>
            <a:r>
              <a:rPr lang="en-US" sz="2000" b="0" i="0" u="none" strike="noStrike" cap="none">
                <a:solidFill>
                  <a:srgbClr val="FFFFFF"/>
                </a:solidFill>
                <a:latin typeface="Tajawal Medium"/>
                <a:ea typeface="Tajawal Medium"/>
                <a:cs typeface="Tajawal Medium"/>
                <a:sym typeface="Tajawal Medium"/>
              </a:rPr>
              <a:t>Skills</a:t>
            </a:r>
            <a:endParaRPr sz="2000" b="0" i="0" u="none" strike="noStrike" cap="none">
              <a:solidFill>
                <a:srgbClr val="FF9518"/>
              </a:solidFill>
              <a:latin typeface="Tajawal Medium"/>
              <a:ea typeface="Tajawal Medium"/>
              <a:cs typeface="Tajawal Medium"/>
              <a:sym typeface="Tajawal Medium"/>
            </a:endParaRPr>
          </a:p>
        </p:txBody>
      </p:sp>
      <p:sp>
        <p:nvSpPr>
          <p:cNvPr id="241" name="Google Shape;241;p10"/>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242" name="Google Shape;242;p10"/>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243" name="Google Shape;243;p10"/>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244" name="Google Shape;244;p10"/>
          <p:cNvSpPr txBox="1"/>
          <p:nvPr/>
        </p:nvSpPr>
        <p:spPr>
          <a:xfrm>
            <a:off x="1103312" y="1846381"/>
            <a:ext cx="6634969" cy="34163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40"/>
              <a:buFont typeface="Verdana"/>
              <a:buNone/>
            </a:pPr>
            <a:r>
              <a:rPr lang="en-US" sz="1800" b="1" i="0" u="none" strike="noStrike" cap="none">
                <a:solidFill>
                  <a:srgbClr val="000000"/>
                </a:solidFill>
                <a:latin typeface="Verdana"/>
                <a:ea typeface="Verdana"/>
                <a:cs typeface="Verdana"/>
                <a:sym typeface="Verdana"/>
              </a:rPr>
              <a:t>Understanding OB helps determine manager effectiveness</a:t>
            </a:r>
            <a:endParaRPr/>
          </a:p>
          <a:p>
            <a:pPr marL="361950" marR="0" lvl="1" indent="-182563" algn="l" rtl="0">
              <a:lnSpc>
                <a:spcPct val="100000"/>
              </a:lnSpc>
              <a:spcBef>
                <a:spcPts val="900"/>
              </a:spcBef>
              <a:spcAft>
                <a:spcPts val="0"/>
              </a:spcAft>
              <a:buClr>
                <a:srgbClr val="000000"/>
              </a:buClr>
              <a:buSzPts val="1440"/>
              <a:buFont typeface="Verdana"/>
              <a:buChar char="•"/>
            </a:pPr>
            <a:r>
              <a:rPr lang="en-US" sz="1800" b="0" i="0" u="none" strike="noStrike" cap="none">
                <a:solidFill>
                  <a:srgbClr val="000000"/>
                </a:solidFill>
                <a:latin typeface="Verdana"/>
                <a:ea typeface="Verdana"/>
                <a:cs typeface="Verdana"/>
                <a:sym typeface="Verdana"/>
              </a:rPr>
              <a:t>Technical and quantitative skills are important </a:t>
            </a:r>
            <a:endParaRPr/>
          </a:p>
          <a:p>
            <a:pPr marL="361950" marR="0" lvl="1" indent="-182563" algn="l" rtl="0">
              <a:lnSpc>
                <a:spcPct val="100000"/>
              </a:lnSpc>
              <a:spcBef>
                <a:spcPts val="900"/>
              </a:spcBef>
              <a:spcAft>
                <a:spcPts val="0"/>
              </a:spcAft>
              <a:buClr>
                <a:srgbClr val="000000"/>
              </a:buClr>
              <a:buSzPts val="1440"/>
              <a:buFont typeface="Verdana"/>
              <a:buChar char="•"/>
            </a:pPr>
            <a:r>
              <a:rPr lang="en-US" sz="1800" b="0" i="0" u="none" strike="noStrike" cap="none">
                <a:solidFill>
                  <a:srgbClr val="000000"/>
                </a:solidFill>
                <a:latin typeface="Verdana"/>
                <a:ea typeface="Verdana"/>
                <a:cs typeface="Verdana"/>
                <a:sym typeface="Verdana"/>
              </a:rPr>
              <a:t>But leadership and communication skills are CRITICAL</a:t>
            </a:r>
            <a:endParaRPr/>
          </a:p>
          <a:p>
            <a:pPr marL="0" marR="0" lvl="0" indent="0" algn="l" rtl="0">
              <a:lnSpc>
                <a:spcPct val="100000"/>
              </a:lnSpc>
              <a:spcBef>
                <a:spcPts val="900"/>
              </a:spcBef>
              <a:spcAft>
                <a:spcPts val="0"/>
              </a:spcAft>
              <a:buClr>
                <a:srgbClr val="000000"/>
              </a:buClr>
              <a:buSzPts val="1440"/>
              <a:buFont typeface="Verdana"/>
              <a:buNone/>
            </a:pPr>
            <a:r>
              <a:rPr lang="en-US" sz="1800" b="1" i="0" u="none" strike="noStrike" cap="none">
                <a:solidFill>
                  <a:srgbClr val="000000"/>
                </a:solidFill>
                <a:latin typeface="Verdana"/>
                <a:ea typeface="Verdana"/>
                <a:cs typeface="Verdana"/>
                <a:sym typeface="Verdana"/>
              </a:rPr>
              <a:t>Organizational benefits of skilled managers</a:t>
            </a:r>
            <a:endParaRPr/>
          </a:p>
          <a:p>
            <a:pPr marL="361950" marR="0" lvl="1" indent="-182563" algn="l" rtl="0">
              <a:lnSpc>
                <a:spcPct val="100000"/>
              </a:lnSpc>
              <a:spcBef>
                <a:spcPts val="900"/>
              </a:spcBef>
              <a:spcAft>
                <a:spcPts val="0"/>
              </a:spcAft>
              <a:buClr>
                <a:srgbClr val="000000"/>
              </a:buClr>
              <a:buSzPts val="1440"/>
              <a:buFont typeface="Verdana"/>
              <a:buChar char="•"/>
            </a:pPr>
            <a:r>
              <a:rPr lang="en-US" sz="1800" b="0" i="0" u="none" strike="noStrike" cap="none">
                <a:solidFill>
                  <a:srgbClr val="000000"/>
                </a:solidFill>
                <a:latin typeface="Verdana"/>
                <a:ea typeface="Verdana"/>
                <a:cs typeface="Verdana"/>
                <a:sym typeface="Verdana"/>
              </a:rPr>
              <a:t>Lower turnover of quality employees</a:t>
            </a:r>
            <a:endParaRPr/>
          </a:p>
          <a:p>
            <a:pPr marL="361950" marR="0" lvl="1" indent="-182563" algn="l" rtl="0">
              <a:lnSpc>
                <a:spcPct val="100000"/>
              </a:lnSpc>
              <a:spcBef>
                <a:spcPts val="900"/>
              </a:spcBef>
              <a:spcAft>
                <a:spcPts val="0"/>
              </a:spcAft>
              <a:buClr>
                <a:srgbClr val="000000"/>
              </a:buClr>
              <a:buSzPts val="1440"/>
              <a:buFont typeface="Verdana"/>
              <a:buChar char="•"/>
            </a:pPr>
            <a:r>
              <a:rPr lang="en-US" sz="1800" b="0" i="0" u="none" strike="noStrike" cap="none">
                <a:solidFill>
                  <a:srgbClr val="000000"/>
                </a:solidFill>
                <a:latin typeface="Verdana"/>
                <a:ea typeface="Verdana"/>
                <a:cs typeface="Verdana"/>
                <a:sym typeface="Verdana"/>
              </a:rPr>
              <a:t>Higher quality applications for recruitment</a:t>
            </a:r>
            <a:endParaRPr/>
          </a:p>
          <a:p>
            <a:pPr marL="361950" marR="0" lvl="1" indent="-182563" algn="l" rtl="0">
              <a:lnSpc>
                <a:spcPct val="100000"/>
              </a:lnSpc>
              <a:spcBef>
                <a:spcPts val="900"/>
              </a:spcBef>
              <a:spcAft>
                <a:spcPts val="0"/>
              </a:spcAft>
              <a:buClr>
                <a:srgbClr val="000000"/>
              </a:buClr>
              <a:buSzPts val="1440"/>
              <a:buFont typeface="Verdana"/>
              <a:buChar char="•"/>
            </a:pPr>
            <a:r>
              <a:rPr lang="en-US" sz="1800" b="0" i="0" u="none" strike="noStrike" cap="none">
                <a:solidFill>
                  <a:srgbClr val="000000"/>
                </a:solidFill>
                <a:latin typeface="Verdana"/>
                <a:ea typeface="Verdana"/>
                <a:cs typeface="Verdana"/>
                <a:sym typeface="Verdana"/>
              </a:rPr>
              <a:t>Better financial performance</a:t>
            </a:r>
            <a:endParaRPr sz="1800" b="0" i="0" u="none" strike="noStrike" cap="none">
              <a:solidFill>
                <a:srgbClr val="000000"/>
              </a:solidFill>
              <a:latin typeface="Verdana"/>
              <a:ea typeface="Verdana"/>
              <a:cs typeface="Verdana"/>
              <a:sym typeface="Verdana"/>
            </a:endParaRPr>
          </a:p>
        </p:txBody>
      </p:sp>
      <p:pic>
        <p:nvPicPr>
          <p:cNvPr id="245" name="Google Shape;245;p10"/>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246" name="Google Shape;246;p10">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pic>
        <p:nvPicPr>
          <p:cNvPr id="251" name="Google Shape;251;p11"/>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252" name="Google Shape;252;p11"/>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53" name="Google Shape;253;p11"/>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54" name="Google Shape;254;p11"/>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55" name="Google Shape;255;p11"/>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256" name="Google Shape;256;p11"/>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257" name="Google Shape;257;p11"/>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258" name="Google Shape;258;p11"/>
          <p:cNvSpPr txBox="1"/>
          <p:nvPr/>
        </p:nvSpPr>
        <p:spPr>
          <a:xfrm>
            <a:off x="2650378" y="569248"/>
            <a:ext cx="4690580" cy="101566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lt1"/>
                </a:solidFill>
                <a:latin typeface="Tajawal Medium"/>
                <a:ea typeface="Tajawal Medium"/>
                <a:cs typeface="Tajawal Medium"/>
                <a:sym typeface="Tajawal Medium"/>
              </a:rPr>
              <a:t>Why is it important to </a:t>
            </a:r>
            <a:endParaRPr sz="2000">
              <a:solidFill>
                <a:schemeClr val="lt1"/>
              </a:solidFill>
              <a:latin typeface="Tajawal Medium"/>
              <a:ea typeface="Tajawal Medium"/>
              <a:cs typeface="Tajawal Medium"/>
              <a:sym typeface="Tajawal Medium"/>
            </a:endParaRPr>
          </a:p>
          <a:p>
            <a:pPr marL="0" marR="0" lvl="0" indent="0" algn="l" rtl="0">
              <a:spcBef>
                <a:spcPts val="0"/>
              </a:spcBef>
              <a:spcAft>
                <a:spcPts val="0"/>
              </a:spcAft>
              <a:buNone/>
            </a:pPr>
            <a:r>
              <a:rPr lang="en-US" sz="2000">
                <a:solidFill>
                  <a:schemeClr val="lt1"/>
                </a:solidFill>
                <a:latin typeface="Tajawal Medium"/>
                <a:ea typeface="Tajawal Medium"/>
                <a:cs typeface="Tajawal Medium"/>
                <a:sym typeface="Tajawal Medium"/>
              </a:rPr>
              <a:t>Managers </a:t>
            </a:r>
            <a:endParaRPr sz="2000">
              <a:solidFill>
                <a:schemeClr val="lt1"/>
              </a:solidFill>
              <a:latin typeface="Tajawal Medium"/>
              <a:ea typeface="Tajawal Medium"/>
              <a:cs typeface="Tajawal Medium"/>
              <a:sym typeface="Tajawal Medium"/>
            </a:endParaRPr>
          </a:p>
          <a:p>
            <a:pPr marL="0" marR="0" lvl="0" indent="0" algn="l" rtl="0">
              <a:spcBef>
                <a:spcPts val="0"/>
              </a:spcBef>
              <a:spcAft>
                <a:spcPts val="0"/>
              </a:spcAft>
              <a:buNone/>
            </a:pPr>
            <a:r>
              <a:rPr lang="en-US" sz="2000">
                <a:solidFill>
                  <a:schemeClr val="lt1"/>
                </a:solidFill>
                <a:latin typeface="Tajawal Medium"/>
                <a:ea typeface="Tajawal Medium"/>
                <a:cs typeface="Tajawal Medium"/>
                <a:sym typeface="Tajawal Medium"/>
              </a:rPr>
              <a:t>To Understand OB</a:t>
            </a:r>
            <a:endParaRPr sz="2000">
              <a:solidFill>
                <a:srgbClr val="FF9518"/>
              </a:solidFill>
              <a:latin typeface="Tajawal Medium"/>
              <a:ea typeface="Tajawal Medium"/>
              <a:cs typeface="Tajawal Medium"/>
              <a:sym typeface="Tajawal Medium"/>
            </a:endParaRPr>
          </a:p>
        </p:txBody>
      </p:sp>
      <p:sp>
        <p:nvSpPr>
          <p:cNvPr id="259" name="Google Shape;259;p11"/>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260" name="Google Shape;260;p11"/>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261" name="Google Shape;261;p11"/>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262" name="Google Shape;262;p11"/>
          <p:cNvSpPr txBox="1"/>
          <p:nvPr/>
        </p:nvSpPr>
        <p:spPr>
          <a:xfrm>
            <a:off x="1103312" y="1846381"/>
            <a:ext cx="6703207" cy="147732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a:solidFill>
                  <a:schemeClr val="dk1"/>
                </a:solidFill>
                <a:latin typeface="Calibri"/>
                <a:ea typeface="Calibri"/>
                <a:cs typeface="Calibri"/>
                <a:sym typeface="Calibri"/>
              </a:rPr>
              <a:t>Findings from organizational behavior’s body of research can be used by </a:t>
            </a:r>
            <a:r>
              <a:rPr lang="en-US" sz="1800" u="sng">
                <a:solidFill>
                  <a:schemeClr val="dk1"/>
                </a:solidFill>
                <a:latin typeface="Calibri"/>
                <a:ea typeface="Calibri"/>
                <a:cs typeface="Calibri"/>
                <a:sym typeface="Calibri"/>
                <a:hlinkClick r:id="rId9">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executives</a:t>
            </a:r>
            <a:r>
              <a:rPr lang="en-US" sz="1800">
                <a:solidFill>
                  <a:schemeClr val="dk1"/>
                </a:solidFill>
                <a:latin typeface="Calibri"/>
                <a:ea typeface="Calibri"/>
                <a:cs typeface="Calibri"/>
                <a:sym typeface="Calibri"/>
              </a:rPr>
              <a:t> and Human Relations professionals better understand a business’ culture, how that culture may facilitate or hinder productivity and employee retention, and how to best evaluate candidates skill set and personality during the hiring process. </a:t>
            </a:r>
            <a:endParaRPr/>
          </a:p>
        </p:txBody>
      </p:sp>
      <p:pic>
        <p:nvPicPr>
          <p:cNvPr id="263" name="Google Shape;263;p11"/>
          <p:cNvPicPr preferRelativeResize="0"/>
          <p:nvPr/>
        </p:nvPicPr>
        <p:blipFill rotWithShape="1">
          <a:blip r:embed="rId10">
            <a:alphaModFix/>
          </a:blip>
          <a:srcRect/>
          <a:stretch/>
        </p:blipFill>
        <p:spPr>
          <a:xfrm>
            <a:off x="8654943" y="533330"/>
            <a:ext cx="3267424" cy="5907194"/>
          </a:xfrm>
          <a:prstGeom prst="rect">
            <a:avLst/>
          </a:prstGeom>
          <a:noFill/>
          <a:ln>
            <a:noFill/>
          </a:ln>
        </p:spPr>
      </p:pic>
      <p:pic>
        <p:nvPicPr>
          <p:cNvPr id="264" name="Google Shape;264;p11">
            <a:hlinkClick r:id="rId11" action="ppaction://hlinksldjump"/>
          </p:cNvPr>
          <p:cNvPicPr preferRelativeResize="0"/>
          <p:nvPr/>
        </p:nvPicPr>
        <p:blipFill rotWithShape="1">
          <a:blip r:embed="rId12">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pic>
        <p:nvPicPr>
          <p:cNvPr id="269" name="Google Shape;269;p12"/>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270" name="Google Shape;270;p12"/>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71" name="Google Shape;271;p12"/>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72" name="Google Shape;272;p12"/>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73" name="Google Shape;273;p12"/>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274" name="Google Shape;274;p12"/>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275" name="Google Shape;275;p12"/>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276" name="Google Shape;276;p12"/>
          <p:cNvSpPr txBox="1"/>
          <p:nvPr/>
        </p:nvSpPr>
        <p:spPr>
          <a:xfrm>
            <a:off x="2650377" y="543490"/>
            <a:ext cx="3855543"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lt1"/>
                </a:solidFill>
                <a:latin typeface="Tajawal Medium"/>
                <a:ea typeface="Tajawal Medium"/>
                <a:cs typeface="Tajawal Medium"/>
                <a:sym typeface="Tajawal Medium"/>
              </a:rPr>
              <a:t>Why is it important to Managers </a:t>
            </a:r>
            <a:endParaRPr/>
          </a:p>
          <a:p>
            <a:pPr marL="0" marR="0" lvl="0" indent="0" algn="l" rtl="0">
              <a:spcBef>
                <a:spcPts val="0"/>
              </a:spcBef>
              <a:spcAft>
                <a:spcPts val="0"/>
              </a:spcAft>
              <a:buNone/>
            </a:pPr>
            <a:r>
              <a:rPr lang="en-US" sz="2000">
                <a:solidFill>
                  <a:schemeClr val="lt1"/>
                </a:solidFill>
                <a:latin typeface="Tajawal Medium"/>
                <a:ea typeface="Tajawal Medium"/>
                <a:cs typeface="Tajawal Medium"/>
                <a:sym typeface="Tajawal Medium"/>
              </a:rPr>
              <a:t>To Understand</a:t>
            </a:r>
            <a:endParaRPr sz="2000">
              <a:solidFill>
                <a:srgbClr val="FF9518"/>
              </a:solidFill>
              <a:latin typeface="Tajawal Medium"/>
              <a:ea typeface="Tajawal Medium"/>
              <a:cs typeface="Tajawal Medium"/>
              <a:sym typeface="Tajawal Medium"/>
            </a:endParaRPr>
          </a:p>
        </p:txBody>
      </p:sp>
      <p:sp>
        <p:nvSpPr>
          <p:cNvPr id="277" name="Google Shape;277;p12"/>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278" name="Google Shape;278;p12"/>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279" name="Google Shape;279;p12"/>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280" name="Google Shape;280;p12"/>
          <p:cNvSpPr txBox="1"/>
          <p:nvPr/>
        </p:nvSpPr>
        <p:spPr>
          <a:xfrm>
            <a:off x="1103312" y="1846381"/>
            <a:ext cx="7156779" cy="3785652"/>
          </a:xfrm>
          <a:prstGeom prst="rect">
            <a:avLst/>
          </a:prstGeom>
          <a:noFill/>
          <a:ln>
            <a:noFill/>
          </a:ln>
        </p:spPr>
        <p:txBody>
          <a:bodyPr spcFirstLastPara="1" wrap="square" lIns="91425" tIns="45700" rIns="91425" bIns="45700" anchor="t" anchorCtr="0">
            <a:spAutoFit/>
          </a:bodyPr>
          <a:lstStyle/>
          <a:p>
            <a:pPr marL="342900" marR="0" lvl="0" indent="-342900" algn="just" rtl="0">
              <a:lnSpc>
                <a:spcPct val="100000"/>
              </a:lnSpc>
              <a:spcBef>
                <a:spcPts val="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Managers need an understanding of organizational behavior because a large part of their job has to do with exactly that.  </a:t>
            </a:r>
            <a:r>
              <a:rPr lang="en-US" sz="2000" b="0" i="0" u="sng" strike="noStrike" cap="none">
                <a:solidFill>
                  <a:srgbClr val="000000"/>
                </a:solidFill>
                <a:latin typeface="Verdana"/>
                <a:ea typeface="Verdana"/>
                <a:cs typeface="Verdana"/>
                <a:sym typeface="Verdana"/>
              </a:rPr>
              <a:t>Organizational behavior is the study of how people behave while in groups and as individuals. </a:t>
            </a:r>
            <a:r>
              <a:rPr lang="en-US" sz="2000" b="0" i="0" u="none" strike="noStrike" cap="none">
                <a:solidFill>
                  <a:srgbClr val="000000"/>
                </a:solidFill>
                <a:latin typeface="Verdana"/>
                <a:ea typeface="Verdana"/>
                <a:cs typeface="Verdana"/>
                <a:sym typeface="Verdana"/>
              </a:rPr>
              <a:t> Much of what a manager does has to do with trying to get people to work as effectively as possible.  It can involve trying to motivate an individual worker or it can involve trying to understand how to get workers who are part of a team to interact with one another in such a way that they are able to work more efficiently and effectively.</a:t>
            </a:r>
            <a:endParaRPr sz="2000" b="0" i="0" u="none" strike="noStrike" cap="none">
              <a:solidFill>
                <a:srgbClr val="000000"/>
              </a:solidFill>
              <a:latin typeface="Verdana"/>
              <a:ea typeface="Verdana"/>
              <a:cs typeface="Verdana"/>
              <a:sym typeface="Verdana"/>
            </a:endParaRPr>
          </a:p>
        </p:txBody>
      </p:sp>
      <p:pic>
        <p:nvPicPr>
          <p:cNvPr id="281" name="Google Shape;281;p12"/>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282" name="Google Shape;282;p12">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pic>
        <p:nvPicPr>
          <p:cNvPr id="287" name="Google Shape;287;p13"/>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288" name="Google Shape;288;p1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89" name="Google Shape;289;p1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90" name="Google Shape;290;p1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91" name="Google Shape;291;p13"/>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292" name="Google Shape;292;p13"/>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293" name="Google Shape;293;p13"/>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294" name="Google Shape;294;p13"/>
          <p:cNvSpPr txBox="1"/>
          <p:nvPr/>
        </p:nvSpPr>
        <p:spPr>
          <a:xfrm>
            <a:off x="2650377" y="543490"/>
            <a:ext cx="248016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OB Objectives</a:t>
            </a:r>
            <a:endParaRPr sz="2800">
              <a:solidFill>
                <a:srgbClr val="FF9518"/>
              </a:solidFill>
              <a:latin typeface="Tajawal Medium"/>
              <a:ea typeface="Tajawal Medium"/>
              <a:cs typeface="Tajawal Medium"/>
              <a:sym typeface="Tajawal Medium"/>
            </a:endParaRPr>
          </a:p>
        </p:txBody>
      </p:sp>
      <p:sp>
        <p:nvSpPr>
          <p:cNvPr id="295" name="Google Shape;295;p13"/>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296" name="Google Shape;296;p13"/>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297" name="Google Shape;297;p13"/>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298" name="Google Shape;298;p13"/>
          <p:cNvSpPr txBox="1"/>
          <p:nvPr/>
        </p:nvSpPr>
        <p:spPr>
          <a:xfrm>
            <a:off x="1103312" y="1837504"/>
            <a:ext cx="7303709" cy="3939540"/>
          </a:xfrm>
          <a:prstGeom prst="rect">
            <a:avLst/>
          </a:prstGeom>
          <a:noFill/>
          <a:ln>
            <a:noFill/>
          </a:ln>
        </p:spPr>
        <p:txBody>
          <a:bodyPr spcFirstLastPara="1" wrap="square" lIns="91425" tIns="45700" rIns="91425" bIns="45700" anchor="t" anchorCtr="0">
            <a:spAutoFit/>
          </a:bodyPr>
          <a:lstStyle/>
          <a:p>
            <a:pPr marL="342900" marR="0" lvl="0" indent="-342900" algn="l" rtl="0">
              <a:lnSpc>
                <a:spcPct val="100000"/>
              </a:lnSpc>
              <a:spcBef>
                <a:spcPts val="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To determine the motivation level of employees.</a:t>
            </a:r>
            <a:endParaRPr/>
          </a:p>
          <a:p>
            <a:pPr marL="342900" marR="0" lvl="0" indent="-342900"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To encourage the people, to work enthusiastically in the organization.</a:t>
            </a:r>
            <a:endParaRPr/>
          </a:p>
          <a:p>
            <a:pPr marL="342900" marR="0" lvl="0" indent="-342900"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To create an environment for the development of effective leadership.</a:t>
            </a:r>
            <a:endParaRPr/>
          </a:p>
          <a:p>
            <a:pPr marL="342900" marR="0" lvl="0" indent="-342900"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To develop effective group behavior among the employees.</a:t>
            </a:r>
            <a:endParaRPr/>
          </a:p>
          <a:p>
            <a:pPr marL="342900" marR="0" lvl="0" indent="-342900"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To identify the reasons for conflict and to resolve the conflict.</a:t>
            </a:r>
            <a:endParaRPr/>
          </a:p>
          <a:p>
            <a:pPr marL="342900" marR="0" lvl="0" indent="-241300" algn="l" rtl="0">
              <a:lnSpc>
                <a:spcPct val="100000"/>
              </a:lnSpc>
              <a:spcBef>
                <a:spcPts val="1000"/>
              </a:spcBef>
              <a:spcAft>
                <a:spcPts val="0"/>
              </a:spcAft>
              <a:buClr>
                <a:schemeClr val="dk1"/>
              </a:buClr>
              <a:buSzPts val="1600"/>
              <a:buFont typeface="Verdana"/>
              <a:buNone/>
            </a:pPr>
            <a:endParaRPr sz="2000" b="0" i="0" u="none" strike="noStrike" cap="none">
              <a:solidFill>
                <a:srgbClr val="000000"/>
              </a:solidFill>
              <a:latin typeface="Verdana"/>
              <a:ea typeface="Verdana"/>
              <a:cs typeface="Verdana"/>
              <a:sym typeface="Verdana"/>
            </a:endParaRPr>
          </a:p>
        </p:txBody>
      </p:sp>
      <p:pic>
        <p:nvPicPr>
          <p:cNvPr id="299" name="Google Shape;299;p13"/>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300" name="Google Shape;300;p13">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04"/>
        <p:cNvGrpSpPr/>
        <p:nvPr/>
      </p:nvGrpSpPr>
      <p:grpSpPr>
        <a:xfrm>
          <a:off x="0" y="0"/>
          <a:ext cx="0" cy="0"/>
          <a:chOff x="0" y="0"/>
          <a:chExt cx="0" cy="0"/>
        </a:xfrm>
      </p:grpSpPr>
      <p:pic>
        <p:nvPicPr>
          <p:cNvPr id="305" name="Google Shape;305;p14"/>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06" name="Google Shape;306;p1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07" name="Google Shape;307;p1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08" name="Google Shape;308;p1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09" name="Google Shape;309;p14"/>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310" name="Google Shape;310;p14"/>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311" name="Google Shape;311;p14"/>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312" name="Google Shape;312;p14"/>
          <p:cNvSpPr txBox="1"/>
          <p:nvPr/>
        </p:nvSpPr>
        <p:spPr>
          <a:xfrm>
            <a:off x="2650377" y="543490"/>
            <a:ext cx="248016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OB Objectives</a:t>
            </a:r>
            <a:endParaRPr sz="280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endParaRPr sz="2800">
              <a:solidFill>
                <a:srgbClr val="FF9518"/>
              </a:solidFill>
              <a:latin typeface="Tajawal Medium"/>
              <a:ea typeface="Tajawal Medium"/>
              <a:cs typeface="Tajawal Medium"/>
              <a:sym typeface="Tajawal Medium"/>
            </a:endParaRPr>
          </a:p>
        </p:txBody>
      </p:sp>
      <p:sp>
        <p:nvSpPr>
          <p:cNvPr id="313" name="Google Shape;313;p1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314" name="Google Shape;314;p14"/>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315" name="Google Shape;315;p14"/>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316" name="Google Shape;316;p14"/>
          <p:cNvSpPr txBox="1"/>
          <p:nvPr/>
        </p:nvSpPr>
        <p:spPr>
          <a:xfrm>
            <a:off x="1103311" y="1846381"/>
            <a:ext cx="7303709" cy="3016210"/>
          </a:xfrm>
          <a:prstGeom prst="rect">
            <a:avLst/>
          </a:prstGeom>
          <a:noFill/>
          <a:ln>
            <a:noFill/>
          </a:ln>
        </p:spPr>
        <p:txBody>
          <a:bodyPr spcFirstLastPara="1" wrap="square" lIns="91425" tIns="45700" rIns="91425" bIns="45700" anchor="t" anchorCtr="0">
            <a:spAutoFit/>
          </a:bodyPr>
          <a:lstStyle/>
          <a:p>
            <a:pPr marL="342900" marR="0" lvl="0" indent="-342900" algn="l" rtl="0">
              <a:lnSpc>
                <a:spcPct val="100000"/>
              </a:lnSpc>
              <a:spcBef>
                <a:spcPts val="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To find out the reasons for frustration and reduce or eliminate the reasons.</a:t>
            </a:r>
            <a:endParaRPr/>
          </a:p>
          <a:p>
            <a:pPr marL="342900" marR="0" lvl="0" indent="-342900"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To increase the moral of employees of the organization.</a:t>
            </a:r>
            <a:endParaRPr/>
          </a:p>
          <a:p>
            <a:pPr marL="342900" marR="0" lvl="0" indent="-342900"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To maintain the organizational environment favorable for the work.</a:t>
            </a:r>
            <a:endParaRPr/>
          </a:p>
          <a:p>
            <a:pPr marL="342900" marR="0" lvl="0" indent="-342900"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To find out the ways for effective organizational development.</a:t>
            </a:r>
            <a:endParaRPr sz="1800">
              <a:solidFill>
                <a:srgbClr val="0A1F61"/>
              </a:solidFill>
              <a:latin typeface="Tajawal ExtraBold"/>
              <a:ea typeface="Tajawal ExtraBold"/>
              <a:cs typeface="Tajawal ExtraBold"/>
              <a:sym typeface="Tajawal ExtraBold"/>
            </a:endParaRPr>
          </a:p>
        </p:txBody>
      </p:sp>
      <p:pic>
        <p:nvPicPr>
          <p:cNvPr id="317" name="Google Shape;317;p14"/>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318" name="Google Shape;318;p14">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22"/>
        <p:cNvGrpSpPr/>
        <p:nvPr/>
      </p:nvGrpSpPr>
      <p:grpSpPr>
        <a:xfrm>
          <a:off x="0" y="0"/>
          <a:ext cx="0" cy="0"/>
          <a:chOff x="0" y="0"/>
          <a:chExt cx="0" cy="0"/>
        </a:xfrm>
      </p:grpSpPr>
      <p:pic>
        <p:nvPicPr>
          <p:cNvPr id="323" name="Google Shape;323;p15"/>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24" name="Google Shape;324;p1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25" name="Google Shape;325;p1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26" name="Google Shape;326;p15"/>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27" name="Google Shape;327;p15"/>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328" name="Google Shape;328;p15"/>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329" name="Google Shape;329;p15"/>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330" name="Google Shape;330;p15"/>
          <p:cNvSpPr txBox="1"/>
          <p:nvPr/>
        </p:nvSpPr>
        <p:spPr>
          <a:xfrm>
            <a:off x="2650377" y="543490"/>
            <a:ext cx="3283271"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What Managers Do</a:t>
            </a:r>
            <a:endParaRPr sz="2800">
              <a:solidFill>
                <a:srgbClr val="FF9518"/>
              </a:solidFill>
              <a:latin typeface="Tajawal Medium"/>
              <a:ea typeface="Tajawal Medium"/>
              <a:cs typeface="Tajawal Medium"/>
              <a:sym typeface="Tajawal Medium"/>
            </a:endParaRPr>
          </a:p>
        </p:txBody>
      </p:sp>
      <p:sp>
        <p:nvSpPr>
          <p:cNvPr id="331" name="Google Shape;331;p15"/>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332" name="Google Shape;332;p15"/>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333" name="Google Shape;333;p15"/>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334" name="Google Shape;334;p15"/>
          <p:cNvSpPr txBox="1"/>
          <p:nvPr/>
        </p:nvSpPr>
        <p:spPr>
          <a:xfrm>
            <a:off x="1103312" y="1846381"/>
            <a:ext cx="5811527" cy="271484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Verdana"/>
              <a:buNone/>
            </a:pPr>
            <a:r>
              <a:rPr lang="en-US" sz="2000" b="0" i="1" u="none" strike="noStrike" cap="none">
                <a:solidFill>
                  <a:srgbClr val="000000"/>
                </a:solidFill>
                <a:latin typeface="Verdana"/>
                <a:ea typeface="Verdana"/>
                <a:cs typeface="Verdana"/>
                <a:sym typeface="Verdana"/>
              </a:rPr>
              <a:t>They get things done through other people.</a:t>
            </a:r>
            <a:endParaRPr sz="1000" b="0" i="1" u="none" strike="noStrike" cap="none">
              <a:solidFill>
                <a:srgbClr val="000000"/>
              </a:solidFill>
              <a:latin typeface="Verdana"/>
              <a:ea typeface="Verdana"/>
              <a:cs typeface="Verdana"/>
              <a:sym typeface="Verdana"/>
            </a:endParaRPr>
          </a:p>
          <a:p>
            <a:pPr marL="0" marR="0" lvl="0" indent="0" algn="l" rtl="0">
              <a:lnSpc>
                <a:spcPct val="100000"/>
              </a:lnSpc>
              <a:spcBef>
                <a:spcPts val="1000"/>
              </a:spcBef>
              <a:spcAft>
                <a:spcPts val="0"/>
              </a:spcAft>
              <a:buClr>
                <a:srgbClr val="000000"/>
              </a:buClr>
              <a:buSzPts val="1600"/>
              <a:buFont typeface="Verdana"/>
              <a:buNone/>
            </a:pPr>
            <a:r>
              <a:rPr lang="en-US" sz="2000" b="1" i="0" u="none" strike="noStrike" cap="none">
                <a:solidFill>
                  <a:srgbClr val="000000"/>
                </a:solidFill>
                <a:latin typeface="Verdana"/>
                <a:ea typeface="Verdana"/>
                <a:cs typeface="Verdana"/>
                <a:sym typeface="Verdana"/>
              </a:rPr>
              <a:t>Management Main Activities:</a:t>
            </a:r>
            <a:endParaRPr/>
          </a:p>
          <a:p>
            <a:pPr marL="452438" marR="0" lvl="1" indent="-273050"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Make decisions</a:t>
            </a:r>
            <a:endParaRPr/>
          </a:p>
          <a:p>
            <a:pPr marL="452438" marR="0" lvl="1" indent="-273050"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Allocate resources</a:t>
            </a:r>
            <a:endParaRPr/>
          </a:p>
          <a:p>
            <a:pPr marL="452438" marR="0" lvl="1" indent="-273050"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Direct activities of others to attain goals</a:t>
            </a:r>
            <a:endParaRPr/>
          </a:p>
          <a:p>
            <a:pPr marL="0" marR="0" lvl="0" indent="0" algn="l" rtl="0">
              <a:lnSpc>
                <a:spcPct val="200000"/>
              </a:lnSpc>
              <a:spcBef>
                <a:spcPts val="0"/>
              </a:spcBef>
              <a:spcAft>
                <a:spcPts val="0"/>
              </a:spcAft>
              <a:buNone/>
            </a:pPr>
            <a:r>
              <a:rPr lang="en-US" sz="1800">
                <a:solidFill>
                  <a:srgbClr val="0A1F61"/>
                </a:solidFill>
                <a:latin typeface="Tajawal ExtraBold"/>
                <a:ea typeface="Tajawal ExtraBold"/>
                <a:cs typeface="Tajawal ExtraBold"/>
                <a:sym typeface="Tajawal ExtraBold"/>
              </a:rPr>
              <a:t>                   </a:t>
            </a:r>
            <a:endParaRPr/>
          </a:p>
        </p:txBody>
      </p:sp>
      <p:pic>
        <p:nvPicPr>
          <p:cNvPr id="335" name="Google Shape;335;p15"/>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336" name="Google Shape;336;p15">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40"/>
        <p:cNvGrpSpPr/>
        <p:nvPr/>
      </p:nvGrpSpPr>
      <p:grpSpPr>
        <a:xfrm>
          <a:off x="0" y="0"/>
          <a:ext cx="0" cy="0"/>
          <a:chOff x="0" y="0"/>
          <a:chExt cx="0" cy="0"/>
        </a:xfrm>
      </p:grpSpPr>
      <p:pic>
        <p:nvPicPr>
          <p:cNvPr id="341" name="Google Shape;341;p16"/>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42" name="Google Shape;342;p1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43" name="Google Shape;343;p1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44" name="Google Shape;344;p1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45" name="Google Shape;345;p16"/>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346" name="Google Shape;346;p16"/>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347" name="Google Shape;347;p16"/>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348" name="Google Shape;348;p16"/>
          <p:cNvSpPr txBox="1"/>
          <p:nvPr/>
        </p:nvSpPr>
        <p:spPr>
          <a:xfrm>
            <a:off x="2650377" y="543490"/>
            <a:ext cx="3805337"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lt1"/>
                </a:solidFill>
                <a:latin typeface="Calibri"/>
                <a:ea typeface="Calibri"/>
                <a:cs typeface="Calibri"/>
                <a:sym typeface="Calibri"/>
              </a:rPr>
              <a:t>Management Functions According </a:t>
            </a:r>
            <a:endParaRPr/>
          </a:p>
          <a:p>
            <a:pPr marL="0" marR="0" lvl="0" indent="0" algn="l" rtl="0">
              <a:spcBef>
                <a:spcPts val="0"/>
              </a:spcBef>
              <a:spcAft>
                <a:spcPts val="0"/>
              </a:spcAft>
              <a:buNone/>
            </a:pPr>
            <a:r>
              <a:rPr lang="en-US" sz="2000">
                <a:solidFill>
                  <a:schemeClr val="lt1"/>
                </a:solidFill>
                <a:latin typeface="Calibri"/>
                <a:ea typeface="Calibri"/>
                <a:cs typeface="Calibri"/>
                <a:sym typeface="Calibri"/>
              </a:rPr>
              <a:t>to Fayol:</a:t>
            </a:r>
            <a:endParaRPr sz="2000">
              <a:solidFill>
                <a:schemeClr val="lt1"/>
              </a:solidFill>
              <a:latin typeface="Calibri"/>
              <a:ea typeface="Calibri"/>
              <a:cs typeface="Calibri"/>
              <a:sym typeface="Calibri"/>
            </a:endParaRPr>
          </a:p>
        </p:txBody>
      </p:sp>
      <p:sp>
        <p:nvSpPr>
          <p:cNvPr id="349" name="Google Shape;349;p16"/>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350" name="Google Shape;350;p16"/>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351" name="Google Shape;351;p16"/>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352" name="Google Shape;352;p16"/>
          <p:cNvSpPr txBox="1"/>
          <p:nvPr/>
        </p:nvSpPr>
        <p:spPr>
          <a:xfrm>
            <a:off x="1103312" y="1846381"/>
            <a:ext cx="6910742" cy="193899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Verdana"/>
              <a:buNone/>
            </a:pPr>
            <a:r>
              <a:rPr lang="en-US" sz="2000" b="0" i="0" u="none" strike="noStrike" cap="none">
                <a:solidFill>
                  <a:srgbClr val="000000"/>
                </a:solidFill>
                <a:latin typeface="Verdana"/>
                <a:ea typeface="Verdana"/>
                <a:cs typeface="Verdana"/>
                <a:sym typeface="Verdana"/>
              </a:rPr>
              <a:t>Henry Fayol in the early part of the twentieth century wrote that all managers perform five management functions; Planning, Organizing, Commending, Coordinating and Controlling. Today we have condensed these functions into four: Planning, Organizing, Leading and Controlling.   </a:t>
            </a:r>
            <a:endParaRPr sz="2000" b="0" i="0" u="none" strike="noStrike" cap="none">
              <a:solidFill>
                <a:srgbClr val="000000"/>
              </a:solidFill>
              <a:latin typeface="Verdana"/>
              <a:ea typeface="Verdana"/>
              <a:cs typeface="Verdana"/>
              <a:sym typeface="Verdana"/>
            </a:endParaRPr>
          </a:p>
        </p:txBody>
      </p:sp>
      <p:pic>
        <p:nvPicPr>
          <p:cNvPr id="353" name="Google Shape;353;p16"/>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354" name="Google Shape;354;p16">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pic>
        <p:nvPicPr>
          <p:cNvPr id="359" name="Google Shape;359;p17"/>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60" name="Google Shape;360;p17"/>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61" name="Google Shape;361;p17"/>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62" name="Google Shape;362;p17"/>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63" name="Google Shape;363;p17"/>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364" name="Google Shape;364;p17"/>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365" name="Google Shape;365;p17"/>
          <p:cNvPicPr preferRelativeResize="0"/>
          <p:nvPr/>
        </p:nvPicPr>
        <p:blipFill rotWithShape="1">
          <a:blip r:embed="rId6">
            <a:alphaModFix/>
          </a:blip>
          <a:srcRect/>
          <a:stretch/>
        </p:blipFill>
        <p:spPr>
          <a:xfrm>
            <a:off x="-108036" y="2204822"/>
            <a:ext cx="238650" cy="2709536"/>
          </a:xfrm>
          <a:prstGeom prst="rect">
            <a:avLst/>
          </a:prstGeom>
          <a:noFill/>
          <a:ln>
            <a:noFill/>
          </a:ln>
        </p:spPr>
      </p:pic>
      <p:sp>
        <p:nvSpPr>
          <p:cNvPr id="366" name="Google Shape;366;p17"/>
          <p:cNvSpPr txBox="1"/>
          <p:nvPr/>
        </p:nvSpPr>
        <p:spPr>
          <a:xfrm>
            <a:off x="2650377" y="543490"/>
            <a:ext cx="3805337" cy="113877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lt1"/>
                </a:solidFill>
                <a:latin typeface="Calibri"/>
                <a:ea typeface="Calibri"/>
                <a:cs typeface="Calibri"/>
                <a:sym typeface="Calibri"/>
              </a:rPr>
              <a:t>Management Functions According </a:t>
            </a:r>
            <a:endParaRPr/>
          </a:p>
          <a:p>
            <a:pPr marL="0" marR="0" lvl="0" indent="0" algn="l" rtl="0">
              <a:spcBef>
                <a:spcPts val="0"/>
              </a:spcBef>
              <a:spcAft>
                <a:spcPts val="0"/>
              </a:spcAft>
              <a:buNone/>
            </a:pPr>
            <a:r>
              <a:rPr lang="en-US" sz="2000">
                <a:solidFill>
                  <a:schemeClr val="lt1"/>
                </a:solidFill>
                <a:latin typeface="Calibri"/>
                <a:ea typeface="Calibri"/>
                <a:cs typeface="Calibri"/>
                <a:sym typeface="Calibri"/>
              </a:rPr>
              <a:t>to Fayol:</a:t>
            </a:r>
            <a:endParaRPr sz="2000">
              <a:solidFill>
                <a:schemeClr val="lt1"/>
              </a:solidFill>
              <a:latin typeface="Calibri"/>
              <a:ea typeface="Calibri"/>
              <a:cs typeface="Calibri"/>
              <a:sym typeface="Calibri"/>
            </a:endParaRPr>
          </a:p>
          <a:p>
            <a:pPr marL="0" marR="0" lvl="0" indent="0" algn="l" rtl="0">
              <a:spcBef>
                <a:spcPts val="0"/>
              </a:spcBef>
              <a:spcAft>
                <a:spcPts val="0"/>
              </a:spcAft>
              <a:buNone/>
            </a:pPr>
            <a:endParaRPr sz="2800">
              <a:solidFill>
                <a:srgbClr val="FF9518"/>
              </a:solidFill>
              <a:latin typeface="Tajawal Medium"/>
              <a:ea typeface="Tajawal Medium"/>
              <a:cs typeface="Tajawal Medium"/>
              <a:sym typeface="Tajawal Medium"/>
            </a:endParaRPr>
          </a:p>
        </p:txBody>
      </p:sp>
      <p:sp>
        <p:nvSpPr>
          <p:cNvPr id="367" name="Google Shape;367;p17"/>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368" name="Google Shape;368;p17"/>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369" name="Google Shape;369;p17"/>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370" name="Google Shape;370;p17"/>
          <p:cNvSpPr txBox="1"/>
          <p:nvPr/>
        </p:nvSpPr>
        <p:spPr>
          <a:xfrm>
            <a:off x="1103312" y="1846381"/>
            <a:ext cx="4865434"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None/>
            </a:pPr>
            <a:r>
              <a:rPr lang="en-US" sz="1800">
                <a:solidFill>
                  <a:srgbClr val="0A1F61"/>
                </a:solidFill>
                <a:latin typeface="Tajawal ExtraBold"/>
                <a:ea typeface="Tajawal ExtraBold"/>
                <a:cs typeface="Tajawal ExtraBold"/>
                <a:sym typeface="Tajawal ExtraBold"/>
              </a:rPr>
              <a:t>                                                                         </a:t>
            </a:r>
            <a:endParaRPr/>
          </a:p>
        </p:txBody>
      </p:sp>
      <p:pic>
        <p:nvPicPr>
          <p:cNvPr id="371" name="Google Shape;371;p17"/>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372" name="Google Shape;372;p17">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grpSp>
        <p:nvGrpSpPr>
          <p:cNvPr id="373" name="Google Shape;373;p17"/>
          <p:cNvGrpSpPr/>
          <p:nvPr/>
        </p:nvGrpSpPr>
        <p:grpSpPr>
          <a:xfrm>
            <a:off x="2600591" y="1376061"/>
            <a:ext cx="4234970" cy="4234318"/>
            <a:chOff x="1252238" y="43207"/>
            <a:chExt cx="4234970" cy="4234318"/>
          </a:xfrm>
        </p:grpSpPr>
        <p:sp>
          <p:nvSpPr>
            <p:cNvPr id="374" name="Google Shape;374;p17"/>
            <p:cNvSpPr/>
            <p:nvPr/>
          </p:nvSpPr>
          <p:spPr>
            <a:xfrm>
              <a:off x="2246006" y="43207"/>
              <a:ext cx="2246781" cy="2246781"/>
            </a:xfrm>
            <a:prstGeom prst="ellipse">
              <a:avLst/>
            </a:prstGeom>
            <a:gradFill>
              <a:gsLst>
                <a:gs pos="0">
                  <a:srgbClr val="5E81C9">
                    <a:alpha val="49803"/>
                  </a:srgbClr>
                </a:gs>
                <a:gs pos="50000">
                  <a:srgbClr val="3B70C9">
                    <a:alpha val="49803"/>
                  </a:srgbClr>
                </a:gs>
                <a:gs pos="100000">
                  <a:srgbClr val="2E60B8">
                    <a:alpha val="49803"/>
                  </a:srgbClr>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 name="Google Shape;375;p17"/>
            <p:cNvSpPr txBox="1"/>
            <p:nvPr/>
          </p:nvSpPr>
          <p:spPr>
            <a:xfrm>
              <a:off x="2505250" y="345658"/>
              <a:ext cx="1728293" cy="712920"/>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r>
                <a:rPr lang="en-US" sz="3500">
                  <a:solidFill>
                    <a:schemeClr val="dk1"/>
                  </a:solidFill>
                  <a:latin typeface="Calibri"/>
                  <a:ea typeface="Calibri"/>
                  <a:cs typeface="Calibri"/>
                  <a:sym typeface="Calibri"/>
                </a:rPr>
                <a:t>Control</a:t>
              </a:r>
              <a:endParaRPr/>
            </a:p>
          </p:txBody>
        </p:sp>
        <p:sp>
          <p:nvSpPr>
            <p:cNvPr id="376" name="Google Shape;376;p17"/>
            <p:cNvSpPr/>
            <p:nvPr/>
          </p:nvSpPr>
          <p:spPr>
            <a:xfrm>
              <a:off x="3240427" y="1031808"/>
              <a:ext cx="2246781" cy="2246781"/>
            </a:xfrm>
            <a:prstGeom prst="ellipse">
              <a:avLst/>
            </a:prstGeom>
            <a:gradFill>
              <a:gsLst>
                <a:gs pos="0">
                  <a:srgbClr val="5EC3BF">
                    <a:alpha val="49803"/>
                  </a:srgbClr>
                </a:gs>
                <a:gs pos="50000">
                  <a:srgbClr val="3BC2BC">
                    <a:alpha val="49803"/>
                  </a:srgbClr>
                </a:gs>
                <a:gs pos="100000">
                  <a:srgbClr val="30B0AC">
                    <a:alpha val="49803"/>
                  </a:srgbClr>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 name="Google Shape;377;p17"/>
            <p:cNvSpPr txBox="1"/>
            <p:nvPr/>
          </p:nvSpPr>
          <p:spPr>
            <a:xfrm>
              <a:off x="4450232" y="1291052"/>
              <a:ext cx="864146" cy="1728293"/>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r>
                <a:rPr lang="en-US" sz="3500">
                  <a:solidFill>
                    <a:schemeClr val="dk1"/>
                  </a:solidFill>
                  <a:latin typeface="Calibri"/>
                  <a:ea typeface="Calibri"/>
                  <a:cs typeface="Calibri"/>
                  <a:sym typeface="Calibri"/>
                </a:rPr>
                <a:t>Lead</a:t>
              </a:r>
              <a:endParaRPr/>
            </a:p>
          </p:txBody>
        </p:sp>
        <p:sp>
          <p:nvSpPr>
            <p:cNvPr id="378" name="Google Shape;378;p17"/>
            <p:cNvSpPr/>
            <p:nvPr/>
          </p:nvSpPr>
          <p:spPr>
            <a:xfrm>
              <a:off x="2246006" y="2030744"/>
              <a:ext cx="2246781" cy="2246781"/>
            </a:xfrm>
            <a:prstGeom prst="ellipse">
              <a:avLst/>
            </a:prstGeom>
            <a:gradFill>
              <a:gsLst>
                <a:gs pos="0">
                  <a:srgbClr val="5EBC74">
                    <a:alpha val="49803"/>
                  </a:srgbClr>
                </a:gs>
                <a:gs pos="50000">
                  <a:srgbClr val="3EB85F">
                    <a:alpha val="49803"/>
                  </a:srgbClr>
                </a:gs>
                <a:gs pos="100000">
                  <a:srgbClr val="32A753">
                    <a:alpha val="49803"/>
                  </a:srgbClr>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 name="Google Shape;379;p17"/>
            <p:cNvSpPr txBox="1"/>
            <p:nvPr/>
          </p:nvSpPr>
          <p:spPr>
            <a:xfrm>
              <a:off x="2505250" y="3262153"/>
              <a:ext cx="1728293" cy="712920"/>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r>
                <a:rPr lang="en-US" sz="3500">
                  <a:solidFill>
                    <a:schemeClr val="dk1"/>
                  </a:solidFill>
                  <a:latin typeface="Calibri"/>
                  <a:ea typeface="Calibri"/>
                  <a:cs typeface="Calibri"/>
                  <a:sym typeface="Calibri"/>
                </a:rPr>
                <a:t>Organize</a:t>
              </a:r>
              <a:endParaRPr/>
            </a:p>
          </p:txBody>
        </p:sp>
        <p:sp>
          <p:nvSpPr>
            <p:cNvPr id="380" name="Google Shape;380;p17"/>
            <p:cNvSpPr/>
            <p:nvPr/>
          </p:nvSpPr>
          <p:spPr>
            <a:xfrm>
              <a:off x="1252238" y="1036975"/>
              <a:ext cx="2246781" cy="2246781"/>
            </a:xfrm>
            <a:prstGeom prst="ellipse">
              <a:avLst/>
            </a:prstGeom>
            <a:gradFill>
              <a:gsLst>
                <a:gs pos="0">
                  <a:srgbClr val="7EB45F">
                    <a:alpha val="49803"/>
                  </a:srgbClr>
                </a:gs>
                <a:gs pos="50000">
                  <a:srgbClr val="6EAE41">
                    <a:alpha val="49803"/>
                  </a:srgbClr>
                </a:gs>
                <a:gs pos="100000">
                  <a:srgbClr val="5F9E35">
                    <a:alpha val="49803"/>
                  </a:srgbClr>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 name="Google Shape;381;p17"/>
            <p:cNvSpPr txBox="1"/>
            <p:nvPr/>
          </p:nvSpPr>
          <p:spPr>
            <a:xfrm>
              <a:off x="1425067" y="1296219"/>
              <a:ext cx="864146" cy="1728293"/>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r>
                <a:rPr lang="en-US" sz="3500">
                  <a:solidFill>
                    <a:schemeClr val="dk1"/>
                  </a:solidFill>
                  <a:latin typeface="Calibri"/>
                  <a:ea typeface="Calibri"/>
                  <a:cs typeface="Calibri"/>
                  <a:sym typeface="Calibri"/>
                </a:rPr>
                <a:t>Plan</a:t>
              </a:r>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85"/>
        <p:cNvGrpSpPr/>
        <p:nvPr/>
      </p:nvGrpSpPr>
      <p:grpSpPr>
        <a:xfrm>
          <a:off x="0" y="0"/>
          <a:ext cx="0" cy="0"/>
          <a:chOff x="0" y="0"/>
          <a:chExt cx="0" cy="0"/>
        </a:xfrm>
      </p:grpSpPr>
      <p:pic>
        <p:nvPicPr>
          <p:cNvPr id="386" name="Google Shape;386;p18"/>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87" name="Google Shape;387;p18"/>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88" name="Google Shape;388;p18"/>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89" name="Google Shape;389;p18"/>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90" name="Google Shape;390;p18"/>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391" name="Google Shape;391;p18"/>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392" name="Google Shape;392;p18"/>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393" name="Google Shape;393;p18"/>
          <p:cNvSpPr txBox="1"/>
          <p:nvPr/>
        </p:nvSpPr>
        <p:spPr>
          <a:xfrm>
            <a:off x="2650377" y="543490"/>
            <a:ext cx="2933816"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lt1"/>
                </a:solidFill>
                <a:latin typeface="Tajawal Medium"/>
                <a:ea typeface="Tajawal Medium"/>
                <a:cs typeface="Tajawal Medium"/>
                <a:sym typeface="Tajawal Medium"/>
              </a:rPr>
              <a:t>Management Functions:</a:t>
            </a:r>
            <a:endParaRPr/>
          </a:p>
          <a:p>
            <a:pPr marL="0" marR="0" lvl="0" indent="0" algn="l" rtl="0">
              <a:spcBef>
                <a:spcPts val="0"/>
              </a:spcBef>
              <a:spcAft>
                <a:spcPts val="0"/>
              </a:spcAft>
              <a:buNone/>
            </a:pPr>
            <a:r>
              <a:rPr lang="en-US" sz="2000">
                <a:solidFill>
                  <a:schemeClr val="lt1"/>
                </a:solidFill>
                <a:latin typeface="Tajawal Medium"/>
                <a:ea typeface="Tajawal Medium"/>
                <a:cs typeface="Tajawal Medium"/>
                <a:sym typeface="Tajawal Medium"/>
              </a:rPr>
              <a:t>Plan</a:t>
            </a:r>
            <a:endParaRPr sz="2000">
              <a:solidFill>
                <a:srgbClr val="FF9518"/>
              </a:solidFill>
              <a:latin typeface="Tajawal Medium"/>
              <a:ea typeface="Tajawal Medium"/>
              <a:cs typeface="Tajawal Medium"/>
              <a:sym typeface="Tajawal Medium"/>
            </a:endParaRPr>
          </a:p>
        </p:txBody>
      </p:sp>
      <p:sp>
        <p:nvSpPr>
          <p:cNvPr id="394" name="Google Shape;394;p18"/>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395" name="Google Shape;395;p18"/>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396" name="Google Shape;396;p18"/>
          <p:cNvPicPr preferRelativeResize="0"/>
          <p:nvPr/>
        </p:nvPicPr>
        <p:blipFill rotWithShape="1">
          <a:blip r:embed="rId8">
            <a:alphaModFix/>
          </a:blip>
          <a:srcRect/>
          <a:stretch/>
        </p:blipFill>
        <p:spPr>
          <a:xfrm>
            <a:off x="8708266" y="554566"/>
            <a:ext cx="3179850" cy="5748868"/>
          </a:xfrm>
          <a:prstGeom prst="rect">
            <a:avLst/>
          </a:prstGeom>
          <a:noFill/>
          <a:ln>
            <a:noFill/>
          </a:ln>
        </p:spPr>
      </p:pic>
      <p:pic>
        <p:nvPicPr>
          <p:cNvPr id="397" name="Google Shape;397;p18"/>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398" name="Google Shape;398;p18">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grpSp>
        <p:nvGrpSpPr>
          <p:cNvPr id="399" name="Google Shape;399;p18"/>
          <p:cNvGrpSpPr/>
          <p:nvPr/>
        </p:nvGrpSpPr>
        <p:grpSpPr>
          <a:xfrm>
            <a:off x="768127" y="2159189"/>
            <a:ext cx="3013911" cy="2618997"/>
            <a:chOff x="93439" y="-14099"/>
            <a:chExt cx="3013911" cy="2618997"/>
          </a:xfrm>
        </p:grpSpPr>
        <p:sp>
          <p:nvSpPr>
            <p:cNvPr id="400" name="Google Shape;400;p18"/>
            <p:cNvSpPr/>
            <p:nvPr/>
          </p:nvSpPr>
          <p:spPr>
            <a:xfrm>
              <a:off x="1295402" y="76201"/>
              <a:ext cx="1219203" cy="1258825"/>
            </a:xfrm>
            <a:prstGeom prst="ellipse">
              <a:avLst/>
            </a:prstGeom>
            <a:gradFill>
              <a:gsLst>
                <a:gs pos="0">
                  <a:srgbClr val="5E81C9">
                    <a:alpha val="49803"/>
                  </a:srgbClr>
                </a:gs>
                <a:gs pos="50000">
                  <a:srgbClr val="3B70C9">
                    <a:alpha val="49803"/>
                  </a:srgbClr>
                </a:gs>
                <a:gs pos="100000">
                  <a:srgbClr val="2E60B8">
                    <a:alpha val="49803"/>
                  </a:srgbClr>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 name="Google Shape;401;p18"/>
            <p:cNvSpPr txBox="1"/>
            <p:nvPr/>
          </p:nvSpPr>
          <p:spPr>
            <a:xfrm>
              <a:off x="1436079" y="245658"/>
              <a:ext cx="937848" cy="399434"/>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r>
                <a:rPr lang="en-US" sz="1200">
                  <a:solidFill>
                    <a:schemeClr val="dk1"/>
                  </a:solidFill>
                  <a:latin typeface="Calibri"/>
                  <a:ea typeface="Calibri"/>
                  <a:cs typeface="Calibri"/>
                  <a:sym typeface="Calibri"/>
                </a:rPr>
                <a:t>Control</a:t>
              </a:r>
              <a:endParaRPr/>
            </a:p>
          </p:txBody>
        </p:sp>
        <p:sp>
          <p:nvSpPr>
            <p:cNvPr id="402" name="Google Shape;402;p18"/>
            <p:cNvSpPr/>
            <p:nvPr/>
          </p:nvSpPr>
          <p:spPr>
            <a:xfrm>
              <a:off x="1938183" y="616357"/>
              <a:ext cx="1169167" cy="1323693"/>
            </a:xfrm>
            <a:prstGeom prst="ellipse">
              <a:avLst/>
            </a:prstGeom>
            <a:gradFill>
              <a:gsLst>
                <a:gs pos="0">
                  <a:srgbClr val="5EC3BF">
                    <a:alpha val="49803"/>
                  </a:srgbClr>
                </a:gs>
                <a:gs pos="50000">
                  <a:srgbClr val="3BC2BC">
                    <a:alpha val="49803"/>
                  </a:srgbClr>
                </a:gs>
                <a:gs pos="100000">
                  <a:srgbClr val="30B0AC">
                    <a:alpha val="49803"/>
                  </a:srgbClr>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 name="Google Shape;403;p18"/>
            <p:cNvSpPr txBox="1"/>
            <p:nvPr/>
          </p:nvSpPr>
          <p:spPr>
            <a:xfrm>
              <a:off x="2567735" y="769091"/>
              <a:ext cx="449679" cy="1018225"/>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r>
                <a:rPr lang="en-US" sz="1200">
                  <a:solidFill>
                    <a:schemeClr val="dk1"/>
                  </a:solidFill>
                  <a:latin typeface="Calibri"/>
                  <a:ea typeface="Calibri"/>
                  <a:cs typeface="Calibri"/>
                  <a:sym typeface="Calibri"/>
                </a:rPr>
                <a:t>Lead</a:t>
              </a:r>
              <a:endParaRPr/>
            </a:p>
          </p:txBody>
        </p:sp>
        <p:sp>
          <p:nvSpPr>
            <p:cNvPr id="404" name="Google Shape;404;p18"/>
            <p:cNvSpPr/>
            <p:nvPr/>
          </p:nvSpPr>
          <p:spPr>
            <a:xfrm>
              <a:off x="1240692" y="1149474"/>
              <a:ext cx="1371600" cy="1455424"/>
            </a:xfrm>
            <a:prstGeom prst="ellipse">
              <a:avLst/>
            </a:prstGeom>
            <a:gradFill>
              <a:gsLst>
                <a:gs pos="0">
                  <a:srgbClr val="5EBC74">
                    <a:alpha val="49803"/>
                  </a:srgbClr>
                </a:gs>
                <a:gs pos="50000">
                  <a:srgbClr val="3EB85F">
                    <a:alpha val="49803"/>
                  </a:srgbClr>
                </a:gs>
                <a:gs pos="100000">
                  <a:srgbClr val="32A753">
                    <a:alpha val="49803"/>
                  </a:srgbClr>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405;p18"/>
            <p:cNvSpPr txBox="1"/>
            <p:nvPr/>
          </p:nvSpPr>
          <p:spPr>
            <a:xfrm>
              <a:off x="1398953" y="1947159"/>
              <a:ext cx="1055077" cy="461817"/>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r>
                <a:rPr lang="en-US" sz="1200">
                  <a:solidFill>
                    <a:schemeClr val="dk1"/>
                  </a:solidFill>
                  <a:latin typeface="Calibri"/>
                  <a:ea typeface="Calibri"/>
                  <a:cs typeface="Calibri"/>
                  <a:sym typeface="Calibri"/>
                </a:rPr>
                <a:t>Organize</a:t>
              </a:r>
              <a:endParaRPr/>
            </a:p>
          </p:txBody>
        </p:sp>
        <p:sp>
          <p:nvSpPr>
            <p:cNvPr id="406" name="Google Shape;406;p18"/>
            <p:cNvSpPr/>
            <p:nvPr/>
          </p:nvSpPr>
          <p:spPr>
            <a:xfrm>
              <a:off x="93439" y="-14099"/>
              <a:ext cx="2474337" cy="2590804"/>
            </a:xfrm>
            <a:prstGeom prst="ellipse">
              <a:avLst/>
            </a:prstGeom>
            <a:gradFill>
              <a:gsLst>
                <a:gs pos="0">
                  <a:srgbClr val="7EB45F">
                    <a:alpha val="49803"/>
                  </a:srgbClr>
                </a:gs>
                <a:gs pos="50000">
                  <a:srgbClr val="6EAE41">
                    <a:alpha val="49803"/>
                  </a:srgbClr>
                </a:gs>
                <a:gs pos="100000">
                  <a:srgbClr val="5F9E35">
                    <a:alpha val="49803"/>
                  </a:srgbClr>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 name="Google Shape;407;p18"/>
            <p:cNvSpPr txBox="1"/>
            <p:nvPr/>
          </p:nvSpPr>
          <p:spPr>
            <a:xfrm>
              <a:off x="283773" y="284839"/>
              <a:ext cx="951668" cy="1992926"/>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r>
                <a:rPr lang="en-US" sz="4200">
                  <a:solidFill>
                    <a:schemeClr val="dk1"/>
                  </a:solidFill>
                  <a:latin typeface="Calibri"/>
                  <a:ea typeface="Calibri"/>
                  <a:cs typeface="Calibri"/>
                  <a:sym typeface="Calibri"/>
                </a:rPr>
                <a:t>Plan</a:t>
              </a:r>
              <a:endParaRPr/>
            </a:p>
          </p:txBody>
        </p:sp>
      </p:grpSp>
      <p:sp>
        <p:nvSpPr>
          <p:cNvPr id="408" name="Google Shape;408;p18"/>
          <p:cNvSpPr txBox="1"/>
          <p:nvPr/>
        </p:nvSpPr>
        <p:spPr>
          <a:xfrm>
            <a:off x="3928411" y="2955358"/>
            <a:ext cx="4430842" cy="224676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Verdana"/>
              <a:buNone/>
            </a:pPr>
            <a:r>
              <a:rPr lang="en-US" sz="2000" b="1" i="0" u="none" strike="noStrike" cap="none">
                <a:solidFill>
                  <a:srgbClr val="000000"/>
                </a:solidFill>
                <a:latin typeface="Verdana"/>
                <a:ea typeface="Verdana"/>
                <a:cs typeface="Verdana"/>
                <a:sym typeface="Verdana"/>
              </a:rPr>
              <a:t>Planning</a:t>
            </a:r>
            <a:endParaRPr/>
          </a:p>
          <a:p>
            <a:pPr marL="0" marR="0" lvl="0" indent="0" algn="l" rtl="0">
              <a:lnSpc>
                <a:spcPct val="100000"/>
              </a:lnSpc>
              <a:spcBef>
                <a:spcPts val="0"/>
              </a:spcBef>
              <a:spcAft>
                <a:spcPts val="0"/>
              </a:spcAft>
              <a:buClr>
                <a:srgbClr val="000000"/>
              </a:buClr>
              <a:buSzPts val="2000"/>
              <a:buFont typeface="Verdana"/>
              <a:buNone/>
            </a:pPr>
            <a:r>
              <a:rPr lang="en-US" sz="2000" b="0" i="0" u="none" strike="noStrike" cap="none">
                <a:solidFill>
                  <a:srgbClr val="000000"/>
                </a:solidFill>
                <a:latin typeface="Verdana"/>
                <a:ea typeface="Verdana"/>
                <a:cs typeface="Verdana"/>
                <a:sym typeface="Verdana"/>
              </a:rPr>
              <a:t>A process that includes defining goals, establishing strategy, and developing plans to coordinate activities.</a:t>
            </a:r>
            <a:endParaRPr/>
          </a:p>
          <a:p>
            <a:pPr marL="0" marR="0" lvl="0" indent="0" algn="l" rtl="0">
              <a:lnSpc>
                <a:spcPct val="100000"/>
              </a:lnSpc>
              <a:spcBef>
                <a:spcPts val="0"/>
              </a:spcBef>
              <a:spcAft>
                <a:spcPts val="0"/>
              </a:spcAft>
              <a:buClr>
                <a:srgbClr val="000000"/>
              </a:buClr>
              <a:buSzPts val="2000"/>
              <a:buFont typeface="Verdana"/>
              <a:buNone/>
            </a:pPr>
            <a:r>
              <a:rPr lang="en-US" sz="2000" b="0" i="0" u="none" strike="noStrike" cap="none">
                <a:solidFill>
                  <a:srgbClr val="000000"/>
                </a:solidFill>
                <a:latin typeface="Verdana"/>
                <a:ea typeface="Verdana"/>
                <a:cs typeface="Verdana"/>
                <a:sym typeface="Verdana"/>
              </a:rPr>
              <a:t>As managers advance, they do this function more often.</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412"/>
        <p:cNvGrpSpPr/>
        <p:nvPr/>
      </p:nvGrpSpPr>
      <p:grpSpPr>
        <a:xfrm>
          <a:off x="0" y="0"/>
          <a:ext cx="0" cy="0"/>
          <a:chOff x="0" y="0"/>
          <a:chExt cx="0" cy="0"/>
        </a:xfrm>
      </p:grpSpPr>
      <p:pic>
        <p:nvPicPr>
          <p:cNvPr id="413" name="Google Shape;413;p19"/>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414" name="Google Shape;414;p19"/>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15" name="Google Shape;415;p19"/>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16" name="Google Shape;416;p19"/>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17" name="Google Shape;417;p19"/>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418" name="Google Shape;418;p19"/>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419" name="Google Shape;419;p19"/>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420" name="Google Shape;420;p19"/>
          <p:cNvSpPr txBox="1"/>
          <p:nvPr/>
        </p:nvSpPr>
        <p:spPr>
          <a:xfrm>
            <a:off x="2650377" y="543490"/>
            <a:ext cx="2933816"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lt1"/>
                </a:solidFill>
                <a:latin typeface="Tajawal Medium"/>
                <a:ea typeface="Tajawal Medium"/>
                <a:cs typeface="Tajawal Medium"/>
                <a:sym typeface="Tajawal Medium"/>
              </a:rPr>
              <a:t>Management Functions:</a:t>
            </a:r>
            <a:endParaRPr/>
          </a:p>
          <a:p>
            <a:pPr marL="0" marR="0" lvl="0" indent="0" algn="l" rtl="0">
              <a:spcBef>
                <a:spcPts val="0"/>
              </a:spcBef>
              <a:spcAft>
                <a:spcPts val="0"/>
              </a:spcAft>
              <a:buNone/>
            </a:pPr>
            <a:r>
              <a:rPr lang="en-US" sz="2000">
                <a:solidFill>
                  <a:schemeClr val="lt1"/>
                </a:solidFill>
                <a:latin typeface="Tajawal Medium"/>
                <a:ea typeface="Tajawal Medium"/>
                <a:cs typeface="Tajawal Medium"/>
                <a:sym typeface="Tajawal Medium"/>
              </a:rPr>
              <a:t>Organize</a:t>
            </a:r>
            <a:endParaRPr sz="2000">
              <a:solidFill>
                <a:srgbClr val="FF9518"/>
              </a:solidFill>
              <a:latin typeface="Tajawal Medium"/>
              <a:ea typeface="Tajawal Medium"/>
              <a:cs typeface="Tajawal Medium"/>
              <a:sym typeface="Tajawal Medium"/>
            </a:endParaRPr>
          </a:p>
        </p:txBody>
      </p:sp>
      <p:sp>
        <p:nvSpPr>
          <p:cNvPr id="421" name="Google Shape;421;p19"/>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422" name="Google Shape;422;p19"/>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423" name="Google Shape;423;p19"/>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424" name="Google Shape;424;p19"/>
          <p:cNvSpPr txBox="1"/>
          <p:nvPr/>
        </p:nvSpPr>
        <p:spPr>
          <a:xfrm>
            <a:off x="1103312" y="1846381"/>
            <a:ext cx="1723549"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None/>
            </a:pPr>
            <a:r>
              <a:rPr lang="en-US" sz="1800">
                <a:solidFill>
                  <a:srgbClr val="0A1F61"/>
                </a:solidFill>
                <a:latin typeface="Tajawal ExtraBold"/>
                <a:ea typeface="Tajawal ExtraBold"/>
                <a:cs typeface="Tajawal ExtraBold"/>
                <a:sym typeface="Tajawal ExtraBold"/>
              </a:rPr>
              <a:t>                        </a:t>
            </a:r>
            <a:endParaRPr/>
          </a:p>
        </p:txBody>
      </p:sp>
      <p:pic>
        <p:nvPicPr>
          <p:cNvPr id="425" name="Google Shape;425;p19"/>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426" name="Google Shape;426;p19">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grpSp>
        <p:nvGrpSpPr>
          <p:cNvPr id="427" name="Google Shape;427;p19"/>
          <p:cNvGrpSpPr/>
          <p:nvPr/>
        </p:nvGrpSpPr>
        <p:grpSpPr>
          <a:xfrm>
            <a:off x="674887" y="1717127"/>
            <a:ext cx="2782487" cy="3161216"/>
            <a:chOff x="200224" y="-266656"/>
            <a:chExt cx="2782487" cy="3161216"/>
          </a:xfrm>
        </p:grpSpPr>
        <p:sp>
          <p:nvSpPr>
            <p:cNvPr id="428" name="Google Shape;428;p19"/>
            <p:cNvSpPr/>
            <p:nvPr/>
          </p:nvSpPr>
          <p:spPr>
            <a:xfrm>
              <a:off x="973136" y="-266656"/>
              <a:ext cx="1236664" cy="1276853"/>
            </a:xfrm>
            <a:prstGeom prst="ellipse">
              <a:avLst/>
            </a:prstGeom>
            <a:gradFill>
              <a:gsLst>
                <a:gs pos="0">
                  <a:srgbClr val="5E81C9">
                    <a:alpha val="49803"/>
                  </a:srgbClr>
                </a:gs>
                <a:gs pos="50000">
                  <a:srgbClr val="3B70C9">
                    <a:alpha val="49803"/>
                  </a:srgbClr>
                </a:gs>
                <a:gs pos="100000">
                  <a:srgbClr val="2E60B8">
                    <a:alpha val="49803"/>
                  </a:srgbClr>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9" name="Google Shape;429;p19"/>
            <p:cNvSpPr txBox="1"/>
            <p:nvPr/>
          </p:nvSpPr>
          <p:spPr>
            <a:xfrm>
              <a:off x="1115828" y="-94772"/>
              <a:ext cx="951280" cy="405155"/>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r>
                <a:rPr lang="en-US" sz="1200">
                  <a:solidFill>
                    <a:schemeClr val="dk1"/>
                  </a:solidFill>
                  <a:latin typeface="Calibri"/>
                  <a:ea typeface="Calibri"/>
                  <a:cs typeface="Calibri"/>
                  <a:sym typeface="Calibri"/>
                </a:rPr>
                <a:t>Control</a:t>
              </a:r>
              <a:endParaRPr/>
            </a:p>
          </p:txBody>
        </p:sp>
        <p:sp>
          <p:nvSpPr>
            <p:cNvPr id="430" name="Google Shape;430;p19"/>
            <p:cNvSpPr/>
            <p:nvPr/>
          </p:nvSpPr>
          <p:spPr>
            <a:xfrm>
              <a:off x="1513027" y="289790"/>
              <a:ext cx="1366510" cy="1366510"/>
            </a:xfrm>
            <a:prstGeom prst="ellipse">
              <a:avLst/>
            </a:prstGeom>
            <a:gradFill>
              <a:gsLst>
                <a:gs pos="0">
                  <a:srgbClr val="5EC3BF">
                    <a:alpha val="49803"/>
                  </a:srgbClr>
                </a:gs>
                <a:gs pos="50000">
                  <a:srgbClr val="3BC2BC">
                    <a:alpha val="49803"/>
                  </a:srgbClr>
                </a:gs>
                <a:gs pos="100000">
                  <a:srgbClr val="30B0AC">
                    <a:alpha val="49803"/>
                  </a:srgbClr>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1" name="Google Shape;431;p19"/>
            <p:cNvSpPr txBox="1"/>
            <p:nvPr/>
          </p:nvSpPr>
          <p:spPr>
            <a:xfrm>
              <a:off x="2248840" y="447464"/>
              <a:ext cx="525580" cy="1051161"/>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r>
                <a:rPr lang="en-US" sz="2100">
                  <a:solidFill>
                    <a:schemeClr val="dk1"/>
                  </a:solidFill>
                  <a:latin typeface="Calibri"/>
                  <a:ea typeface="Calibri"/>
                  <a:cs typeface="Calibri"/>
                  <a:sym typeface="Calibri"/>
                </a:rPr>
                <a:t>Lead</a:t>
              </a:r>
              <a:endParaRPr/>
            </a:p>
          </p:txBody>
        </p:sp>
        <p:sp>
          <p:nvSpPr>
            <p:cNvPr id="432" name="Google Shape;432;p19"/>
            <p:cNvSpPr/>
            <p:nvPr/>
          </p:nvSpPr>
          <p:spPr>
            <a:xfrm>
              <a:off x="200224" y="266652"/>
              <a:ext cx="2782487" cy="2627908"/>
            </a:xfrm>
            <a:prstGeom prst="ellipse">
              <a:avLst/>
            </a:prstGeom>
            <a:gradFill>
              <a:gsLst>
                <a:gs pos="0">
                  <a:srgbClr val="5EBC74">
                    <a:alpha val="49803"/>
                  </a:srgbClr>
                </a:gs>
                <a:gs pos="50000">
                  <a:srgbClr val="3EB85F">
                    <a:alpha val="49803"/>
                  </a:srgbClr>
                </a:gs>
                <a:gs pos="100000">
                  <a:srgbClr val="32A753">
                    <a:alpha val="49803"/>
                  </a:srgbClr>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3" name="Google Shape;433;p19"/>
            <p:cNvSpPr txBox="1"/>
            <p:nvPr/>
          </p:nvSpPr>
          <p:spPr>
            <a:xfrm>
              <a:off x="521280" y="1706947"/>
              <a:ext cx="2140375" cy="833855"/>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r>
                <a:rPr lang="en-US" sz="3600">
                  <a:solidFill>
                    <a:schemeClr val="dk1"/>
                  </a:solidFill>
                  <a:latin typeface="Calibri"/>
                  <a:ea typeface="Calibri"/>
                  <a:cs typeface="Calibri"/>
                  <a:sym typeface="Calibri"/>
                </a:rPr>
                <a:t>Organize</a:t>
              </a:r>
              <a:endParaRPr/>
            </a:p>
          </p:txBody>
        </p:sp>
        <p:sp>
          <p:nvSpPr>
            <p:cNvPr id="434" name="Google Shape;434;p19"/>
            <p:cNvSpPr/>
            <p:nvPr/>
          </p:nvSpPr>
          <p:spPr>
            <a:xfrm>
              <a:off x="303795" y="292933"/>
              <a:ext cx="1366510" cy="1366510"/>
            </a:xfrm>
            <a:prstGeom prst="ellipse">
              <a:avLst/>
            </a:prstGeom>
            <a:gradFill>
              <a:gsLst>
                <a:gs pos="0">
                  <a:srgbClr val="7EB45F">
                    <a:alpha val="49803"/>
                  </a:srgbClr>
                </a:gs>
                <a:gs pos="50000">
                  <a:srgbClr val="6EAE41">
                    <a:alpha val="49803"/>
                  </a:srgbClr>
                </a:gs>
                <a:gs pos="100000">
                  <a:srgbClr val="5F9E35">
                    <a:alpha val="49803"/>
                  </a:srgbClr>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5" name="Google Shape;435;p19"/>
            <p:cNvSpPr txBox="1"/>
            <p:nvPr/>
          </p:nvSpPr>
          <p:spPr>
            <a:xfrm>
              <a:off x="408911" y="450607"/>
              <a:ext cx="525580" cy="1051161"/>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r>
                <a:rPr lang="en-US" sz="2100">
                  <a:solidFill>
                    <a:schemeClr val="dk1"/>
                  </a:solidFill>
                  <a:latin typeface="Calibri"/>
                  <a:ea typeface="Calibri"/>
                  <a:cs typeface="Calibri"/>
                  <a:sym typeface="Calibri"/>
                </a:rPr>
                <a:t>Plan</a:t>
              </a:r>
              <a:endParaRPr/>
            </a:p>
          </p:txBody>
        </p:sp>
      </p:grpSp>
      <p:sp>
        <p:nvSpPr>
          <p:cNvPr id="436" name="Google Shape;436;p19"/>
          <p:cNvSpPr txBox="1"/>
          <p:nvPr/>
        </p:nvSpPr>
        <p:spPr>
          <a:xfrm>
            <a:off x="3657599" y="2970746"/>
            <a:ext cx="4701653" cy="163121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2000"/>
              <a:buFont typeface="Calibri"/>
              <a:buNone/>
            </a:pPr>
            <a:r>
              <a:rPr lang="en-US" sz="2000">
                <a:solidFill>
                  <a:schemeClr val="dk1"/>
                </a:solidFill>
                <a:latin typeface="Calibri"/>
                <a:ea typeface="Calibri"/>
                <a:cs typeface="Calibri"/>
                <a:sym typeface="Calibri"/>
              </a:rPr>
              <a:t>Organizing</a:t>
            </a:r>
            <a:endParaRPr/>
          </a:p>
          <a:p>
            <a:pPr marL="0" marR="0" lvl="0" indent="0" algn="l" rtl="0">
              <a:spcBef>
                <a:spcPts val="0"/>
              </a:spcBef>
              <a:spcAft>
                <a:spcPts val="0"/>
              </a:spcAft>
              <a:buClr>
                <a:schemeClr val="dk1"/>
              </a:buClr>
              <a:buSzPts val="2000"/>
              <a:buFont typeface="Calibri"/>
              <a:buNone/>
            </a:pPr>
            <a:r>
              <a:rPr lang="en-US" sz="2000" b="0">
                <a:solidFill>
                  <a:schemeClr val="dk1"/>
                </a:solidFill>
                <a:latin typeface="Calibri"/>
                <a:ea typeface="Calibri"/>
                <a:cs typeface="Calibri"/>
                <a:sym typeface="Calibri"/>
              </a:rPr>
              <a:t>Determining what tasks are to be done, who is to do them, how the tasks are to be grouped, who reports to whom, and where decisions are to be made.</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40"/>
        <p:cNvGrpSpPr/>
        <p:nvPr/>
      </p:nvGrpSpPr>
      <p:grpSpPr>
        <a:xfrm>
          <a:off x="0" y="0"/>
          <a:ext cx="0" cy="0"/>
          <a:chOff x="0" y="0"/>
          <a:chExt cx="0" cy="0"/>
        </a:xfrm>
      </p:grpSpPr>
      <p:pic>
        <p:nvPicPr>
          <p:cNvPr id="441" name="Google Shape;441;p20"/>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442" name="Google Shape;442;p20"/>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43" name="Google Shape;443;p20"/>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44" name="Google Shape;444;p20"/>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45" name="Google Shape;445;p20"/>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446" name="Google Shape;446;p20"/>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447" name="Google Shape;447;p20"/>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448" name="Google Shape;448;p20"/>
          <p:cNvSpPr txBox="1"/>
          <p:nvPr/>
        </p:nvSpPr>
        <p:spPr>
          <a:xfrm>
            <a:off x="2650377" y="543490"/>
            <a:ext cx="2933816" cy="113877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lt1"/>
                </a:solidFill>
                <a:latin typeface="Tajawal Medium"/>
                <a:ea typeface="Tajawal Medium"/>
                <a:cs typeface="Tajawal Medium"/>
                <a:sym typeface="Tajawal Medium"/>
              </a:rPr>
              <a:t>Management Functions:</a:t>
            </a:r>
            <a:endParaRPr/>
          </a:p>
          <a:p>
            <a:pPr marL="0" marR="0" lvl="0" indent="0" algn="l" rtl="0">
              <a:spcBef>
                <a:spcPts val="0"/>
              </a:spcBef>
              <a:spcAft>
                <a:spcPts val="0"/>
              </a:spcAft>
              <a:buNone/>
            </a:pPr>
            <a:r>
              <a:rPr lang="en-US" sz="2000">
                <a:solidFill>
                  <a:schemeClr val="lt1"/>
                </a:solidFill>
                <a:latin typeface="Tajawal Medium"/>
                <a:ea typeface="Tajawal Medium"/>
                <a:cs typeface="Tajawal Medium"/>
                <a:sym typeface="Tajawal Medium"/>
              </a:rPr>
              <a:t>Lead</a:t>
            </a:r>
            <a:endParaRPr sz="200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endParaRPr sz="2800">
              <a:solidFill>
                <a:srgbClr val="FF9518"/>
              </a:solidFill>
              <a:latin typeface="Tajawal Medium"/>
              <a:ea typeface="Tajawal Medium"/>
              <a:cs typeface="Tajawal Medium"/>
              <a:sym typeface="Tajawal Medium"/>
            </a:endParaRPr>
          </a:p>
        </p:txBody>
      </p:sp>
      <p:sp>
        <p:nvSpPr>
          <p:cNvPr id="449" name="Google Shape;449;p20"/>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450" name="Google Shape;450;p20"/>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451" name="Google Shape;451;p20"/>
          <p:cNvPicPr preferRelativeResize="0"/>
          <p:nvPr/>
        </p:nvPicPr>
        <p:blipFill rotWithShape="1">
          <a:blip r:embed="rId8">
            <a:alphaModFix/>
          </a:blip>
          <a:srcRect/>
          <a:stretch/>
        </p:blipFill>
        <p:spPr>
          <a:xfrm>
            <a:off x="8708266" y="554566"/>
            <a:ext cx="3179850" cy="5748868"/>
          </a:xfrm>
          <a:prstGeom prst="rect">
            <a:avLst/>
          </a:prstGeom>
          <a:noFill/>
          <a:ln>
            <a:noFill/>
          </a:ln>
        </p:spPr>
      </p:pic>
      <p:pic>
        <p:nvPicPr>
          <p:cNvPr id="452" name="Google Shape;452;p20"/>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453" name="Google Shape;453;p20">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grpSp>
        <p:nvGrpSpPr>
          <p:cNvPr id="454" name="Google Shape;454;p20"/>
          <p:cNvGrpSpPr/>
          <p:nvPr/>
        </p:nvGrpSpPr>
        <p:grpSpPr>
          <a:xfrm>
            <a:off x="656086" y="2249676"/>
            <a:ext cx="3098294" cy="2618997"/>
            <a:chOff x="51248" y="-14099"/>
            <a:chExt cx="3098294" cy="2618997"/>
          </a:xfrm>
        </p:grpSpPr>
        <p:sp>
          <p:nvSpPr>
            <p:cNvPr id="455" name="Google Shape;455;p20"/>
            <p:cNvSpPr/>
            <p:nvPr/>
          </p:nvSpPr>
          <p:spPr>
            <a:xfrm>
              <a:off x="711138" y="56006"/>
              <a:ext cx="1219203" cy="1258825"/>
            </a:xfrm>
            <a:prstGeom prst="ellipse">
              <a:avLst/>
            </a:prstGeom>
            <a:gradFill>
              <a:gsLst>
                <a:gs pos="0">
                  <a:srgbClr val="5E81C9">
                    <a:alpha val="49803"/>
                  </a:srgbClr>
                </a:gs>
                <a:gs pos="50000">
                  <a:srgbClr val="3B70C9">
                    <a:alpha val="49803"/>
                  </a:srgbClr>
                </a:gs>
                <a:gs pos="100000">
                  <a:srgbClr val="2E60B8">
                    <a:alpha val="49803"/>
                  </a:srgbClr>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6" name="Google Shape;456;p20"/>
            <p:cNvSpPr txBox="1"/>
            <p:nvPr/>
          </p:nvSpPr>
          <p:spPr>
            <a:xfrm>
              <a:off x="851815" y="225463"/>
              <a:ext cx="937848" cy="399434"/>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r>
                <a:rPr lang="en-US" sz="1200">
                  <a:solidFill>
                    <a:schemeClr val="dk1"/>
                  </a:solidFill>
                  <a:latin typeface="Calibri"/>
                  <a:ea typeface="Calibri"/>
                  <a:cs typeface="Calibri"/>
                  <a:sym typeface="Calibri"/>
                </a:rPr>
                <a:t>Control</a:t>
              </a:r>
              <a:endParaRPr/>
            </a:p>
          </p:txBody>
        </p:sp>
        <p:sp>
          <p:nvSpPr>
            <p:cNvPr id="457" name="Google Shape;457;p20"/>
            <p:cNvSpPr/>
            <p:nvPr/>
          </p:nvSpPr>
          <p:spPr>
            <a:xfrm>
              <a:off x="684487" y="-14099"/>
              <a:ext cx="2465055" cy="2590804"/>
            </a:xfrm>
            <a:prstGeom prst="ellipse">
              <a:avLst/>
            </a:prstGeom>
            <a:gradFill>
              <a:gsLst>
                <a:gs pos="0">
                  <a:srgbClr val="5EC3BF">
                    <a:alpha val="49803"/>
                  </a:srgbClr>
                </a:gs>
                <a:gs pos="50000">
                  <a:srgbClr val="3BC2BC">
                    <a:alpha val="49803"/>
                  </a:srgbClr>
                </a:gs>
                <a:gs pos="100000">
                  <a:srgbClr val="30B0AC">
                    <a:alpha val="49803"/>
                  </a:srgbClr>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8" name="Google Shape;458;p20"/>
            <p:cNvSpPr txBox="1"/>
            <p:nvPr/>
          </p:nvSpPr>
          <p:spPr>
            <a:xfrm>
              <a:off x="2011824" y="284839"/>
              <a:ext cx="948098" cy="1992926"/>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r>
                <a:rPr lang="en-US" sz="3100" b="0" i="0">
                  <a:solidFill>
                    <a:schemeClr val="dk1"/>
                  </a:solidFill>
                  <a:latin typeface="Calibri"/>
                  <a:ea typeface="Calibri"/>
                  <a:cs typeface="Calibri"/>
                  <a:sym typeface="Calibri"/>
                </a:rPr>
                <a:t>Lead</a:t>
              </a:r>
              <a:endParaRPr/>
            </a:p>
          </p:txBody>
        </p:sp>
        <p:sp>
          <p:nvSpPr>
            <p:cNvPr id="459" name="Google Shape;459;p20"/>
            <p:cNvSpPr/>
            <p:nvPr/>
          </p:nvSpPr>
          <p:spPr>
            <a:xfrm>
              <a:off x="634939" y="1149474"/>
              <a:ext cx="1371600" cy="1455424"/>
            </a:xfrm>
            <a:prstGeom prst="ellipse">
              <a:avLst/>
            </a:prstGeom>
            <a:gradFill>
              <a:gsLst>
                <a:gs pos="0">
                  <a:srgbClr val="5EBC74">
                    <a:alpha val="49803"/>
                  </a:srgbClr>
                </a:gs>
                <a:gs pos="50000">
                  <a:srgbClr val="3EB85F">
                    <a:alpha val="49803"/>
                  </a:srgbClr>
                </a:gs>
                <a:gs pos="100000">
                  <a:srgbClr val="32A753">
                    <a:alpha val="49803"/>
                  </a:srgbClr>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20"/>
            <p:cNvSpPr txBox="1"/>
            <p:nvPr/>
          </p:nvSpPr>
          <p:spPr>
            <a:xfrm>
              <a:off x="793201" y="1947159"/>
              <a:ext cx="1055077" cy="461817"/>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r>
                <a:rPr lang="en-US" sz="1200">
                  <a:solidFill>
                    <a:schemeClr val="dk1"/>
                  </a:solidFill>
                  <a:latin typeface="Calibri"/>
                  <a:ea typeface="Calibri"/>
                  <a:cs typeface="Calibri"/>
                  <a:sym typeface="Calibri"/>
                </a:rPr>
                <a:t>Organize</a:t>
              </a:r>
              <a:endParaRPr/>
            </a:p>
          </p:txBody>
        </p:sp>
        <p:sp>
          <p:nvSpPr>
            <p:cNvPr id="461" name="Google Shape;461;p20"/>
            <p:cNvSpPr/>
            <p:nvPr/>
          </p:nvSpPr>
          <p:spPr>
            <a:xfrm>
              <a:off x="51248" y="607694"/>
              <a:ext cx="1347216" cy="1347216"/>
            </a:xfrm>
            <a:prstGeom prst="ellipse">
              <a:avLst/>
            </a:prstGeom>
            <a:gradFill>
              <a:gsLst>
                <a:gs pos="0">
                  <a:srgbClr val="7EB45F">
                    <a:alpha val="49803"/>
                  </a:srgbClr>
                </a:gs>
                <a:gs pos="50000">
                  <a:srgbClr val="6EAE41">
                    <a:alpha val="49803"/>
                  </a:srgbClr>
                </a:gs>
                <a:gs pos="100000">
                  <a:srgbClr val="5F9E35">
                    <a:alpha val="49803"/>
                  </a:srgbClr>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20"/>
            <p:cNvSpPr txBox="1"/>
            <p:nvPr/>
          </p:nvSpPr>
          <p:spPr>
            <a:xfrm>
              <a:off x="154880" y="763142"/>
              <a:ext cx="518160" cy="1036320"/>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r>
                <a:rPr lang="en-US" sz="2300">
                  <a:solidFill>
                    <a:schemeClr val="dk1"/>
                  </a:solidFill>
                  <a:latin typeface="Calibri"/>
                  <a:ea typeface="Calibri"/>
                  <a:cs typeface="Calibri"/>
                  <a:sym typeface="Calibri"/>
                </a:rPr>
                <a:t>Plan</a:t>
              </a:r>
              <a:endParaRPr/>
            </a:p>
          </p:txBody>
        </p:sp>
      </p:grpSp>
      <p:sp>
        <p:nvSpPr>
          <p:cNvPr id="463" name="Google Shape;463;p20"/>
          <p:cNvSpPr txBox="1"/>
          <p:nvPr/>
        </p:nvSpPr>
        <p:spPr>
          <a:xfrm>
            <a:off x="4067033" y="2832247"/>
            <a:ext cx="4292220" cy="19389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2000"/>
              <a:buFont typeface="Calibri"/>
              <a:buNone/>
            </a:pPr>
            <a:r>
              <a:rPr lang="en-US" sz="2000">
                <a:solidFill>
                  <a:schemeClr val="dk1"/>
                </a:solidFill>
                <a:latin typeface="Calibri"/>
                <a:ea typeface="Calibri"/>
                <a:cs typeface="Calibri"/>
                <a:sym typeface="Calibri"/>
              </a:rPr>
              <a:t>Leading</a:t>
            </a:r>
            <a:endParaRPr/>
          </a:p>
          <a:p>
            <a:pPr marL="0" marR="0" lvl="0" indent="0" algn="l" rtl="0">
              <a:spcBef>
                <a:spcPts val="0"/>
              </a:spcBef>
              <a:spcAft>
                <a:spcPts val="0"/>
              </a:spcAft>
              <a:buClr>
                <a:schemeClr val="dk1"/>
              </a:buClr>
              <a:buSzPts val="2000"/>
              <a:buFont typeface="Calibri"/>
              <a:buNone/>
            </a:pPr>
            <a:r>
              <a:rPr lang="en-US" sz="2000" b="0">
                <a:solidFill>
                  <a:schemeClr val="dk1"/>
                </a:solidFill>
                <a:latin typeface="Calibri"/>
                <a:ea typeface="Calibri"/>
                <a:cs typeface="Calibri"/>
                <a:sym typeface="Calibri"/>
              </a:rPr>
              <a:t>A function that includes motivating employees, directing others, selecting the most effective communication channels, and resolving conflicts.</a:t>
            </a:r>
            <a:endParaRPr/>
          </a:p>
          <a:p>
            <a:pPr marL="0" marR="0" lvl="0" indent="0" algn="l" rtl="0">
              <a:spcBef>
                <a:spcPts val="0"/>
              </a:spcBef>
              <a:spcAft>
                <a:spcPts val="0"/>
              </a:spcAft>
              <a:buClr>
                <a:schemeClr val="dk1"/>
              </a:buClr>
              <a:buSzPts val="2000"/>
              <a:buFont typeface="Calibri"/>
              <a:buNone/>
            </a:pPr>
            <a:r>
              <a:rPr lang="en-US" sz="2000" b="0" i="1">
                <a:solidFill>
                  <a:schemeClr val="dk1"/>
                </a:solidFill>
                <a:latin typeface="Calibri"/>
                <a:ea typeface="Calibri"/>
                <a:cs typeface="Calibri"/>
                <a:sym typeface="Calibri"/>
              </a:rPr>
              <a:t>It is about PEOPLE!</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67"/>
        <p:cNvGrpSpPr/>
        <p:nvPr/>
      </p:nvGrpSpPr>
      <p:grpSpPr>
        <a:xfrm>
          <a:off x="0" y="0"/>
          <a:ext cx="0" cy="0"/>
          <a:chOff x="0" y="0"/>
          <a:chExt cx="0" cy="0"/>
        </a:xfrm>
      </p:grpSpPr>
      <p:pic>
        <p:nvPicPr>
          <p:cNvPr id="468" name="Google Shape;468;p21"/>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469" name="Google Shape;469;p21"/>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70" name="Google Shape;470;p21"/>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71" name="Google Shape;471;p21"/>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472" name="Google Shape;472;p21"/>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473" name="Google Shape;473;p21"/>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474" name="Google Shape;474;p21"/>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475" name="Google Shape;475;p21"/>
          <p:cNvSpPr txBox="1"/>
          <p:nvPr/>
        </p:nvSpPr>
        <p:spPr>
          <a:xfrm>
            <a:off x="2650377" y="543490"/>
            <a:ext cx="2933816"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lt1"/>
                </a:solidFill>
                <a:latin typeface="Tajawal Medium"/>
                <a:ea typeface="Tajawal Medium"/>
                <a:cs typeface="Tajawal Medium"/>
                <a:sym typeface="Tajawal Medium"/>
              </a:rPr>
              <a:t>Management Functions:</a:t>
            </a:r>
            <a:endParaRPr/>
          </a:p>
          <a:p>
            <a:pPr marL="0" marR="0" lvl="0" indent="0" algn="l" rtl="0">
              <a:spcBef>
                <a:spcPts val="0"/>
              </a:spcBef>
              <a:spcAft>
                <a:spcPts val="0"/>
              </a:spcAft>
              <a:buNone/>
            </a:pPr>
            <a:r>
              <a:rPr lang="en-US" sz="2000">
                <a:solidFill>
                  <a:schemeClr val="lt1"/>
                </a:solidFill>
                <a:latin typeface="Tajawal Medium"/>
                <a:ea typeface="Tajawal Medium"/>
                <a:cs typeface="Tajawal Medium"/>
                <a:sym typeface="Tajawal Medium"/>
              </a:rPr>
              <a:t>Control</a:t>
            </a:r>
            <a:endParaRPr sz="2000">
              <a:solidFill>
                <a:srgbClr val="FF9518"/>
              </a:solidFill>
              <a:latin typeface="Tajawal Medium"/>
              <a:ea typeface="Tajawal Medium"/>
              <a:cs typeface="Tajawal Medium"/>
              <a:sym typeface="Tajawal Medium"/>
            </a:endParaRPr>
          </a:p>
        </p:txBody>
      </p:sp>
      <p:sp>
        <p:nvSpPr>
          <p:cNvPr id="476" name="Google Shape;476;p21"/>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477" name="Google Shape;477;p21"/>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478" name="Google Shape;478;p21"/>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479" name="Google Shape;479;p21"/>
          <p:cNvSpPr txBox="1"/>
          <p:nvPr/>
        </p:nvSpPr>
        <p:spPr>
          <a:xfrm>
            <a:off x="1103312" y="1846381"/>
            <a:ext cx="1018227"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None/>
            </a:pPr>
            <a:r>
              <a:rPr lang="en-US" sz="1800">
                <a:solidFill>
                  <a:srgbClr val="0A1F61"/>
                </a:solidFill>
                <a:latin typeface="Tajawal ExtraBold"/>
                <a:ea typeface="Tajawal ExtraBold"/>
                <a:cs typeface="Tajawal ExtraBold"/>
                <a:sym typeface="Tajawal ExtraBold"/>
              </a:rPr>
              <a:t>             </a:t>
            </a:r>
            <a:endParaRPr/>
          </a:p>
        </p:txBody>
      </p:sp>
      <p:pic>
        <p:nvPicPr>
          <p:cNvPr id="480" name="Google Shape;480;p21"/>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481" name="Google Shape;481;p21">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grpSp>
        <p:nvGrpSpPr>
          <p:cNvPr id="482" name="Google Shape;482;p21"/>
          <p:cNvGrpSpPr/>
          <p:nvPr/>
        </p:nvGrpSpPr>
        <p:grpSpPr>
          <a:xfrm>
            <a:off x="768350" y="1858136"/>
            <a:ext cx="2895598" cy="3160778"/>
            <a:chOff x="152400" y="-284989"/>
            <a:chExt cx="2895598" cy="3160778"/>
          </a:xfrm>
        </p:grpSpPr>
        <p:sp>
          <p:nvSpPr>
            <p:cNvPr id="483" name="Google Shape;483;p21"/>
            <p:cNvSpPr/>
            <p:nvPr/>
          </p:nvSpPr>
          <p:spPr>
            <a:xfrm>
              <a:off x="152400" y="-284989"/>
              <a:ext cx="2895598" cy="2590804"/>
            </a:xfrm>
            <a:prstGeom prst="ellipse">
              <a:avLst/>
            </a:prstGeom>
            <a:gradFill>
              <a:gsLst>
                <a:gs pos="0">
                  <a:srgbClr val="5E81C9">
                    <a:alpha val="49803"/>
                  </a:srgbClr>
                </a:gs>
                <a:gs pos="50000">
                  <a:srgbClr val="3B70C9">
                    <a:alpha val="49803"/>
                  </a:srgbClr>
                </a:gs>
                <a:gs pos="100000">
                  <a:srgbClr val="2E60B8">
                    <a:alpha val="49803"/>
                  </a:srgbClr>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4" name="Google Shape;484;p21"/>
            <p:cNvSpPr txBox="1"/>
            <p:nvPr/>
          </p:nvSpPr>
          <p:spPr>
            <a:xfrm>
              <a:off x="486508" y="63773"/>
              <a:ext cx="2227383" cy="822082"/>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r>
                <a:rPr lang="en-US" sz="3600">
                  <a:solidFill>
                    <a:schemeClr val="dk1"/>
                  </a:solidFill>
                  <a:latin typeface="Calibri"/>
                  <a:ea typeface="Calibri"/>
                  <a:cs typeface="Calibri"/>
                  <a:sym typeface="Calibri"/>
                </a:rPr>
                <a:t>Control</a:t>
              </a:r>
              <a:endParaRPr/>
            </a:p>
          </p:txBody>
        </p:sp>
        <p:sp>
          <p:nvSpPr>
            <p:cNvPr id="485" name="Google Shape;485;p21"/>
            <p:cNvSpPr/>
            <p:nvPr/>
          </p:nvSpPr>
          <p:spPr>
            <a:xfrm>
              <a:off x="1522866" y="929590"/>
              <a:ext cx="1347216" cy="1347216"/>
            </a:xfrm>
            <a:prstGeom prst="ellipse">
              <a:avLst/>
            </a:prstGeom>
            <a:gradFill>
              <a:gsLst>
                <a:gs pos="0">
                  <a:srgbClr val="5EC3BF">
                    <a:alpha val="49803"/>
                  </a:srgbClr>
                </a:gs>
                <a:gs pos="50000">
                  <a:srgbClr val="3BC2BC">
                    <a:alpha val="49803"/>
                  </a:srgbClr>
                </a:gs>
                <a:gs pos="100000">
                  <a:srgbClr val="30B0AC">
                    <a:alpha val="49803"/>
                  </a:srgbClr>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6" name="Google Shape;486;p21"/>
            <p:cNvSpPr txBox="1"/>
            <p:nvPr/>
          </p:nvSpPr>
          <p:spPr>
            <a:xfrm>
              <a:off x="2248290" y="1085038"/>
              <a:ext cx="518160" cy="1036320"/>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r>
                <a:rPr lang="en-US" sz="2100">
                  <a:solidFill>
                    <a:schemeClr val="dk1"/>
                  </a:solidFill>
                  <a:latin typeface="Calibri"/>
                  <a:ea typeface="Calibri"/>
                  <a:cs typeface="Calibri"/>
                  <a:sym typeface="Calibri"/>
                </a:rPr>
                <a:t>Lead</a:t>
              </a:r>
              <a:endParaRPr/>
            </a:p>
          </p:txBody>
        </p:sp>
        <p:sp>
          <p:nvSpPr>
            <p:cNvPr id="487" name="Google Shape;487;p21"/>
            <p:cNvSpPr/>
            <p:nvPr/>
          </p:nvSpPr>
          <p:spPr>
            <a:xfrm>
              <a:off x="926592" y="1528573"/>
              <a:ext cx="1347216" cy="1347216"/>
            </a:xfrm>
            <a:prstGeom prst="ellipse">
              <a:avLst/>
            </a:prstGeom>
            <a:gradFill>
              <a:gsLst>
                <a:gs pos="0">
                  <a:srgbClr val="5EBC74">
                    <a:alpha val="49803"/>
                  </a:srgbClr>
                </a:gs>
                <a:gs pos="50000">
                  <a:srgbClr val="3EB85F">
                    <a:alpha val="49803"/>
                  </a:srgbClr>
                </a:gs>
                <a:gs pos="100000">
                  <a:srgbClr val="32A753">
                    <a:alpha val="49803"/>
                  </a:srgbClr>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8" name="Google Shape;488;p21"/>
            <p:cNvSpPr txBox="1"/>
            <p:nvPr/>
          </p:nvSpPr>
          <p:spPr>
            <a:xfrm>
              <a:off x="1082040" y="2266951"/>
              <a:ext cx="1036320" cy="427482"/>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r>
                <a:rPr lang="en-US" sz="2100">
                  <a:solidFill>
                    <a:schemeClr val="dk1"/>
                  </a:solidFill>
                  <a:latin typeface="Calibri"/>
                  <a:ea typeface="Calibri"/>
                  <a:cs typeface="Calibri"/>
                  <a:sym typeface="Calibri"/>
                </a:rPr>
                <a:t>Organize</a:t>
              </a:r>
              <a:endParaRPr/>
            </a:p>
          </p:txBody>
        </p:sp>
        <p:sp>
          <p:nvSpPr>
            <p:cNvPr id="489" name="Google Shape;489;p21"/>
            <p:cNvSpPr/>
            <p:nvPr/>
          </p:nvSpPr>
          <p:spPr>
            <a:xfrm>
              <a:off x="330708" y="932689"/>
              <a:ext cx="1347216" cy="1347216"/>
            </a:xfrm>
            <a:prstGeom prst="ellipse">
              <a:avLst/>
            </a:prstGeom>
            <a:gradFill>
              <a:gsLst>
                <a:gs pos="0">
                  <a:srgbClr val="7EB45F">
                    <a:alpha val="49803"/>
                  </a:srgbClr>
                </a:gs>
                <a:gs pos="50000">
                  <a:srgbClr val="6EAE41">
                    <a:alpha val="49803"/>
                  </a:srgbClr>
                </a:gs>
                <a:gs pos="100000">
                  <a:srgbClr val="5F9E35">
                    <a:alpha val="49803"/>
                  </a:srgbClr>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0" name="Google Shape;490;p21"/>
            <p:cNvSpPr txBox="1"/>
            <p:nvPr/>
          </p:nvSpPr>
          <p:spPr>
            <a:xfrm>
              <a:off x="434340" y="1088137"/>
              <a:ext cx="518160" cy="1036320"/>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r>
                <a:rPr lang="en-US" sz="2100">
                  <a:solidFill>
                    <a:schemeClr val="dk1"/>
                  </a:solidFill>
                  <a:latin typeface="Calibri"/>
                  <a:ea typeface="Calibri"/>
                  <a:cs typeface="Calibri"/>
                  <a:sym typeface="Calibri"/>
                </a:rPr>
                <a:t>Lead</a:t>
              </a:r>
              <a:endParaRPr/>
            </a:p>
          </p:txBody>
        </p:sp>
      </p:grpSp>
      <p:sp>
        <p:nvSpPr>
          <p:cNvPr id="491" name="Google Shape;491;p21"/>
          <p:cNvSpPr txBox="1"/>
          <p:nvPr/>
        </p:nvSpPr>
        <p:spPr>
          <a:xfrm>
            <a:off x="3998793" y="3063079"/>
            <a:ext cx="4360459" cy="163121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Verdana"/>
              <a:buNone/>
            </a:pPr>
            <a:r>
              <a:rPr lang="en-US" sz="2000" b="1" i="0" u="none" strike="noStrike" cap="none">
                <a:solidFill>
                  <a:srgbClr val="000000"/>
                </a:solidFill>
                <a:latin typeface="Verdana"/>
                <a:ea typeface="Verdana"/>
                <a:cs typeface="Verdana"/>
                <a:sym typeface="Verdana"/>
              </a:rPr>
              <a:t>Controlling</a:t>
            </a:r>
            <a:endParaRPr/>
          </a:p>
          <a:p>
            <a:pPr marL="0" marR="0" lvl="0" indent="0" algn="l" rtl="0">
              <a:lnSpc>
                <a:spcPct val="100000"/>
              </a:lnSpc>
              <a:spcBef>
                <a:spcPts val="0"/>
              </a:spcBef>
              <a:spcAft>
                <a:spcPts val="0"/>
              </a:spcAft>
              <a:buClr>
                <a:srgbClr val="000000"/>
              </a:buClr>
              <a:buSzPts val="2000"/>
              <a:buFont typeface="Verdana"/>
              <a:buNone/>
            </a:pPr>
            <a:r>
              <a:rPr lang="en-US" sz="2000" b="0" i="0" u="none" strike="noStrike" cap="none">
                <a:solidFill>
                  <a:srgbClr val="000000"/>
                </a:solidFill>
                <a:latin typeface="Verdana"/>
                <a:ea typeface="Verdana"/>
                <a:cs typeface="Verdana"/>
                <a:sym typeface="Verdana"/>
              </a:rPr>
              <a:t>Monitoring performance, comparing actual performance with previously set goals, and correcting any deviation.</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95"/>
        <p:cNvGrpSpPr/>
        <p:nvPr/>
      </p:nvGrpSpPr>
      <p:grpSpPr>
        <a:xfrm>
          <a:off x="0" y="0"/>
          <a:ext cx="0" cy="0"/>
          <a:chOff x="0" y="0"/>
          <a:chExt cx="0" cy="0"/>
        </a:xfrm>
      </p:grpSpPr>
      <p:pic>
        <p:nvPicPr>
          <p:cNvPr id="496" name="Google Shape;496;p22"/>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497" name="Google Shape;497;p22"/>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98" name="Google Shape;498;p22"/>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99" name="Google Shape;499;p22"/>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00" name="Google Shape;500;p22"/>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501" name="Google Shape;501;p22"/>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502" name="Google Shape;502;p22"/>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503" name="Google Shape;503;p22"/>
          <p:cNvSpPr txBox="1"/>
          <p:nvPr/>
        </p:nvSpPr>
        <p:spPr>
          <a:xfrm>
            <a:off x="2712047" y="494396"/>
            <a:ext cx="3264740"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lt1"/>
                </a:solidFill>
                <a:latin typeface="Calibri"/>
                <a:ea typeface="Calibri"/>
                <a:cs typeface="Calibri"/>
                <a:sym typeface="Calibri"/>
              </a:rPr>
              <a:t>Mintzberg’s Managerial Roles</a:t>
            </a:r>
            <a:endParaRPr sz="2000">
              <a:solidFill>
                <a:schemeClr val="lt1"/>
              </a:solidFill>
              <a:latin typeface="Calibri"/>
              <a:ea typeface="Calibri"/>
              <a:cs typeface="Calibri"/>
              <a:sym typeface="Calibri"/>
            </a:endParaRPr>
          </a:p>
        </p:txBody>
      </p:sp>
      <p:sp>
        <p:nvSpPr>
          <p:cNvPr id="504" name="Google Shape;504;p22"/>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505" name="Google Shape;505;p22"/>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506" name="Google Shape;506;p22"/>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507" name="Google Shape;507;p22"/>
          <p:cNvSpPr txBox="1"/>
          <p:nvPr/>
        </p:nvSpPr>
        <p:spPr>
          <a:xfrm>
            <a:off x="1103312" y="1846381"/>
            <a:ext cx="6985008" cy="33239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Verdana"/>
              <a:buNone/>
            </a:pPr>
            <a:r>
              <a:rPr lang="en-US" sz="2000" b="0" i="0" u="none" strike="noStrike" cap="none">
                <a:solidFill>
                  <a:srgbClr val="000000"/>
                </a:solidFill>
                <a:latin typeface="Verdana"/>
                <a:ea typeface="Verdana"/>
                <a:cs typeface="Verdana"/>
                <a:sym typeface="Verdana"/>
              </a:rPr>
              <a:t>Henry Mintzberg undertook a careful study of five executives to determine what they mainly do on their jobs. Mintzberg identified that managers perform ten different highly interrelated roles or set of behaviors. These ten roles can be separated under three groups of behavior: </a:t>
            </a:r>
            <a:endParaRPr/>
          </a:p>
          <a:p>
            <a:pPr marL="450850" marR="0" lvl="1" indent="-271463"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Interpersonal</a:t>
            </a:r>
            <a:endParaRPr/>
          </a:p>
          <a:p>
            <a:pPr marL="450850" marR="0" lvl="1" indent="-271463"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Informational</a:t>
            </a:r>
            <a:endParaRPr/>
          </a:p>
          <a:p>
            <a:pPr marL="450850" marR="0" lvl="1" indent="-271463"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Decisional</a:t>
            </a:r>
            <a:endParaRPr sz="1800" b="0" i="0" u="none" strike="noStrike" cap="none">
              <a:solidFill>
                <a:srgbClr val="0A1F61"/>
              </a:solidFill>
              <a:latin typeface="Tajawal ExtraBold"/>
              <a:ea typeface="Tajawal ExtraBold"/>
              <a:cs typeface="Tajawal ExtraBold"/>
              <a:sym typeface="Tajawal ExtraBold"/>
            </a:endParaRPr>
          </a:p>
        </p:txBody>
      </p:sp>
      <p:pic>
        <p:nvPicPr>
          <p:cNvPr id="508" name="Google Shape;508;p22"/>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509" name="Google Shape;509;p22">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13"/>
        <p:cNvGrpSpPr/>
        <p:nvPr/>
      </p:nvGrpSpPr>
      <p:grpSpPr>
        <a:xfrm>
          <a:off x="0" y="0"/>
          <a:ext cx="0" cy="0"/>
          <a:chOff x="0" y="0"/>
          <a:chExt cx="0" cy="0"/>
        </a:xfrm>
      </p:grpSpPr>
      <p:pic>
        <p:nvPicPr>
          <p:cNvPr id="514" name="Google Shape;514;p23"/>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515" name="Google Shape;515;p2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16" name="Google Shape;516;p2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17" name="Google Shape;517;p2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18" name="Google Shape;518;p23"/>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519" name="Google Shape;519;p23"/>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520" name="Google Shape;520;p23"/>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521" name="Google Shape;521;p23"/>
          <p:cNvSpPr txBox="1"/>
          <p:nvPr/>
        </p:nvSpPr>
        <p:spPr>
          <a:xfrm>
            <a:off x="2722729" y="518379"/>
            <a:ext cx="3333670"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lt1"/>
                </a:solidFill>
                <a:latin typeface="Calibri"/>
                <a:ea typeface="Calibri"/>
                <a:cs typeface="Calibri"/>
                <a:sym typeface="Calibri"/>
              </a:rPr>
              <a:t>Mintzberg’s Managerial Roles:</a:t>
            </a:r>
            <a:endParaRPr/>
          </a:p>
          <a:p>
            <a:pPr marL="0" marR="0" lvl="0" indent="0" algn="l" rtl="0">
              <a:spcBef>
                <a:spcPts val="0"/>
              </a:spcBef>
              <a:spcAft>
                <a:spcPts val="0"/>
              </a:spcAft>
              <a:buNone/>
            </a:pPr>
            <a:r>
              <a:rPr lang="en-US" sz="2000">
                <a:solidFill>
                  <a:schemeClr val="lt1"/>
                </a:solidFill>
                <a:latin typeface="Calibri"/>
                <a:ea typeface="Calibri"/>
                <a:cs typeface="Calibri"/>
                <a:sym typeface="Calibri"/>
              </a:rPr>
              <a:t> Interpersonal</a:t>
            </a:r>
            <a:endParaRPr sz="2000">
              <a:solidFill>
                <a:schemeClr val="lt1"/>
              </a:solidFill>
              <a:latin typeface="Calibri"/>
              <a:ea typeface="Calibri"/>
              <a:cs typeface="Calibri"/>
              <a:sym typeface="Calibri"/>
            </a:endParaRPr>
          </a:p>
        </p:txBody>
      </p:sp>
      <p:sp>
        <p:nvSpPr>
          <p:cNvPr id="522" name="Google Shape;522;p23"/>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523" name="Google Shape;523;p23"/>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524" name="Google Shape;524;p23"/>
          <p:cNvPicPr preferRelativeResize="0"/>
          <p:nvPr/>
        </p:nvPicPr>
        <p:blipFill rotWithShape="1">
          <a:blip r:embed="rId8">
            <a:alphaModFix/>
          </a:blip>
          <a:srcRect/>
          <a:stretch/>
        </p:blipFill>
        <p:spPr>
          <a:xfrm>
            <a:off x="8708266" y="554566"/>
            <a:ext cx="3179850" cy="5748868"/>
          </a:xfrm>
          <a:prstGeom prst="rect">
            <a:avLst/>
          </a:prstGeom>
          <a:noFill/>
          <a:ln>
            <a:noFill/>
          </a:ln>
        </p:spPr>
      </p:pic>
      <p:pic>
        <p:nvPicPr>
          <p:cNvPr id="525" name="Google Shape;525;p23"/>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526" name="Google Shape;526;p23">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pic>
        <p:nvPicPr>
          <p:cNvPr id="527" name="Google Shape;527;p23"/>
          <p:cNvPicPr preferRelativeResize="0"/>
          <p:nvPr/>
        </p:nvPicPr>
        <p:blipFill rotWithShape="1">
          <a:blip r:embed="rId12">
            <a:alphaModFix/>
          </a:blip>
          <a:srcRect/>
          <a:stretch/>
        </p:blipFill>
        <p:spPr>
          <a:xfrm>
            <a:off x="635000" y="2157413"/>
            <a:ext cx="7704138" cy="2600325"/>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1"/>
        <p:cNvGrpSpPr/>
        <p:nvPr/>
      </p:nvGrpSpPr>
      <p:grpSpPr>
        <a:xfrm>
          <a:off x="0" y="0"/>
          <a:ext cx="0" cy="0"/>
          <a:chOff x="0" y="0"/>
          <a:chExt cx="0" cy="0"/>
        </a:xfrm>
      </p:grpSpPr>
      <p:pic>
        <p:nvPicPr>
          <p:cNvPr id="532" name="Google Shape;532;p24"/>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533" name="Google Shape;533;p2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34" name="Google Shape;534;p2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35" name="Google Shape;535;p2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36" name="Google Shape;536;p24"/>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537" name="Google Shape;537;p24"/>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538" name="Google Shape;538;p24"/>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539" name="Google Shape;539;p24"/>
          <p:cNvSpPr txBox="1"/>
          <p:nvPr/>
        </p:nvSpPr>
        <p:spPr>
          <a:xfrm>
            <a:off x="2650377" y="543490"/>
            <a:ext cx="3391378"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lt1"/>
                </a:solidFill>
                <a:latin typeface="Calibri"/>
                <a:ea typeface="Calibri"/>
                <a:cs typeface="Calibri"/>
                <a:sym typeface="Calibri"/>
              </a:rPr>
              <a:t>Mintzberg’s Managerial Roles: </a:t>
            </a:r>
            <a:endParaRPr/>
          </a:p>
          <a:p>
            <a:pPr marL="0" marR="0" lvl="0" indent="0" algn="l" rtl="0">
              <a:spcBef>
                <a:spcPts val="0"/>
              </a:spcBef>
              <a:spcAft>
                <a:spcPts val="0"/>
              </a:spcAft>
              <a:buNone/>
            </a:pPr>
            <a:r>
              <a:rPr lang="en-US" sz="2000">
                <a:solidFill>
                  <a:schemeClr val="lt1"/>
                </a:solidFill>
                <a:latin typeface="Calibri"/>
                <a:ea typeface="Calibri"/>
                <a:cs typeface="Calibri"/>
                <a:sym typeface="Calibri"/>
              </a:rPr>
              <a:t>Informational</a:t>
            </a:r>
            <a:endParaRPr sz="2000">
              <a:solidFill>
                <a:schemeClr val="lt1"/>
              </a:solidFill>
              <a:latin typeface="Calibri"/>
              <a:ea typeface="Calibri"/>
              <a:cs typeface="Calibri"/>
              <a:sym typeface="Calibri"/>
            </a:endParaRPr>
          </a:p>
        </p:txBody>
      </p:sp>
      <p:sp>
        <p:nvSpPr>
          <p:cNvPr id="540" name="Google Shape;540;p2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541" name="Google Shape;541;p24"/>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542" name="Google Shape;542;p24"/>
          <p:cNvPicPr preferRelativeResize="0"/>
          <p:nvPr/>
        </p:nvPicPr>
        <p:blipFill rotWithShape="1">
          <a:blip r:embed="rId8">
            <a:alphaModFix/>
          </a:blip>
          <a:srcRect/>
          <a:stretch/>
        </p:blipFill>
        <p:spPr>
          <a:xfrm>
            <a:off x="8708266" y="554566"/>
            <a:ext cx="3179850" cy="5748868"/>
          </a:xfrm>
          <a:prstGeom prst="rect">
            <a:avLst/>
          </a:prstGeom>
          <a:noFill/>
          <a:ln>
            <a:noFill/>
          </a:ln>
        </p:spPr>
      </p:pic>
      <p:pic>
        <p:nvPicPr>
          <p:cNvPr id="543" name="Google Shape;543;p24"/>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544" name="Google Shape;544;p24">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pic>
        <p:nvPicPr>
          <p:cNvPr id="545" name="Google Shape;545;p24"/>
          <p:cNvPicPr preferRelativeResize="0"/>
          <p:nvPr/>
        </p:nvPicPr>
        <p:blipFill rotWithShape="1">
          <a:blip r:embed="rId12">
            <a:alphaModFix/>
          </a:blip>
          <a:srcRect/>
          <a:stretch/>
        </p:blipFill>
        <p:spPr>
          <a:xfrm>
            <a:off x="635000" y="2476500"/>
            <a:ext cx="7685088" cy="1952625"/>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49"/>
        <p:cNvGrpSpPr/>
        <p:nvPr/>
      </p:nvGrpSpPr>
      <p:grpSpPr>
        <a:xfrm>
          <a:off x="0" y="0"/>
          <a:ext cx="0" cy="0"/>
          <a:chOff x="0" y="0"/>
          <a:chExt cx="0" cy="0"/>
        </a:xfrm>
      </p:grpSpPr>
      <p:pic>
        <p:nvPicPr>
          <p:cNvPr id="550" name="Google Shape;550;p25"/>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551" name="Google Shape;551;p2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52" name="Google Shape;552;p2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53" name="Google Shape;553;p25"/>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54" name="Google Shape;554;p25"/>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555" name="Google Shape;555;p25"/>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556" name="Google Shape;556;p25"/>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557" name="Google Shape;557;p25"/>
          <p:cNvSpPr txBox="1"/>
          <p:nvPr/>
        </p:nvSpPr>
        <p:spPr>
          <a:xfrm>
            <a:off x="2650377" y="543490"/>
            <a:ext cx="3391378"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lt1"/>
                </a:solidFill>
                <a:latin typeface="Calibri"/>
                <a:ea typeface="Calibri"/>
                <a:cs typeface="Calibri"/>
                <a:sym typeface="Calibri"/>
              </a:rPr>
              <a:t>Mintzberg’s Managerial Roles: </a:t>
            </a:r>
            <a:endParaRPr/>
          </a:p>
          <a:p>
            <a:pPr marL="0" marR="0" lvl="0" indent="0" algn="l" rtl="0">
              <a:spcBef>
                <a:spcPts val="0"/>
              </a:spcBef>
              <a:spcAft>
                <a:spcPts val="0"/>
              </a:spcAft>
              <a:buNone/>
            </a:pPr>
            <a:r>
              <a:rPr lang="en-US" sz="2000">
                <a:solidFill>
                  <a:schemeClr val="lt1"/>
                </a:solidFill>
                <a:latin typeface="Calibri"/>
                <a:ea typeface="Calibri"/>
                <a:cs typeface="Calibri"/>
                <a:sym typeface="Calibri"/>
              </a:rPr>
              <a:t>Decisional</a:t>
            </a:r>
            <a:endParaRPr sz="2000">
              <a:solidFill>
                <a:schemeClr val="lt1"/>
              </a:solidFill>
              <a:latin typeface="Calibri"/>
              <a:ea typeface="Calibri"/>
              <a:cs typeface="Calibri"/>
              <a:sym typeface="Calibri"/>
            </a:endParaRPr>
          </a:p>
        </p:txBody>
      </p:sp>
      <p:sp>
        <p:nvSpPr>
          <p:cNvPr id="558" name="Google Shape;558;p25"/>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559" name="Google Shape;559;p25"/>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560" name="Google Shape;560;p25"/>
          <p:cNvPicPr preferRelativeResize="0"/>
          <p:nvPr/>
        </p:nvPicPr>
        <p:blipFill rotWithShape="1">
          <a:blip r:embed="rId8">
            <a:alphaModFix/>
          </a:blip>
          <a:srcRect/>
          <a:stretch/>
        </p:blipFill>
        <p:spPr>
          <a:xfrm>
            <a:off x="8708266" y="554566"/>
            <a:ext cx="3179850" cy="5748868"/>
          </a:xfrm>
          <a:prstGeom prst="rect">
            <a:avLst/>
          </a:prstGeom>
          <a:noFill/>
          <a:ln>
            <a:noFill/>
          </a:ln>
        </p:spPr>
      </p:pic>
      <p:pic>
        <p:nvPicPr>
          <p:cNvPr id="561" name="Google Shape;561;p25"/>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562" name="Google Shape;562;p25">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pic>
        <p:nvPicPr>
          <p:cNvPr id="563" name="Google Shape;563;p25"/>
          <p:cNvPicPr preferRelativeResize="0"/>
          <p:nvPr/>
        </p:nvPicPr>
        <p:blipFill rotWithShape="1">
          <a:blip r:embed="rId12">
            <a:alphaModFix/>
          </a:blip>
          <a:srcRect/>
          <a:stretch/>
        </p:blipFill>
        <p:spPr>
          <a:xfrm>
            <a:off x="611188" y="2060656"/>
            <a:ext cx="7751762" cy="2925762"/>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67"/>
        <p:cNvGrpSpPr/>
        <p:nvPr/>
      </p:nvGrpSpPr>
      <p:grpSpPr>
        <a:xfrm>
          <a:off x="0" y="0"/>
          <a:ext cx="0" cy="0"/>
          <a:chOff x="0" y="0"/>
          <a:chExt cx="0" cy="0"/>
        </a:xfrm>
      </p:grpSpPr>
      <p:pic>
        <p:nvPicPr>
          <p:cNvPr id="568" name="Google Shape;568;p26"/>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569" name="Google Shape;569;p2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70" name="Google Shape;570;p2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71" name="Google Shape;571;p2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72" name="Google Shape;572;p26"/>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573" name="Google Shape;573;p26"/>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574" name="Google Shape;574;p26"/>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575" name="Google Shape;575;p26"/>
          <p:cNvSpPr txBox="1"/>
          <p:nvPr/>
        </p:nvSpPr>
        <p:spPr>
          <a:xfrm>
            <a:off x="2650377" y="543490"/>
            <a:ext cx="3778663"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lt1"/>
                </a:solidFill>
                <a:latin typeface="Calibri"/>
                <a:ea typeface="Calibri"/>
                <a:cs typeface="Calibri"/>
                <a:sym typeface="Calibri"/>
              </a:rPr>
              <a:t>Katz’s Essential Management Skills</a:t>
            </a:r>
            <a:endParaRPr sz="2000">
              <a:solidFill>
                <a:schemeClr val="lt1"/>
              </a:solidFill>
              <a:latin typeface="Calibri"/>
              <a:ea typeface="Calibri"/>
              <a:cs typeface="Calibri"/>
              <a:sym typeface="Calibri"/>
            </a:endParaRPr>
          </a:p>
        </p:txBody>
      </p:sp>
      <p:sp>
        <p:nvSpPr>
          <p:cNvPr id="576" name="Google Shape;576;p26"/>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577" name="Google Shape;577;p26"/>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578" name="Google Shape;578;p26"/>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579" name="Google Shape;579;p26"/>
          <p:cNvSpPr txBox="1"/>
          <p:nvPr/>
        </p:nvSpPr>
        <p:spPr>
          <a:xfrm>
            <a:off x="1103312" y="1846381"/>
            <a:ext cx="7517380" cy="34163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40"/>
              <a:buFont typeface="Verdana"/>
              <a:buNone/>
            </a:pPr>
            <a:r>
              <a:rPr lang="en-US" sz="1800" b="0" i="0" u="none" strike="noStrike" cap="none">
                <a:solidFill>
                  <a:srgbClr val="000000"/>
                </a:solidFill>
                <a:latin typeface="Verdana"/>
                <a:ea typeface="Verdana"/>
                <a:cs typeface="Verdana"/>
                <a:sym typeface="Verdana"/>
              </a:rPr>
              <a:t>Another way of considering what managers do is to look at the skills or competencies they need to achieve their goals. According to Katz, researchers have identified a number of skills that differentiate effective from ineffective managers as follows:</a:t>
            </a:r>
            <a:r>
              <a:rPr lang="en-US" sz="1800" b="1" i="0" u="none" strike="noStrike" cap="none">
                <a:solidFill>
                  <a:srgbClr val="000000"/>
                </a:solidFill>
                <a:latin typeface="Verdana"/>
                <a:ea typeface="Verdana"/>
                <a:cs typeface="Verdana"/>
                <a:sym typeface="Verdana"/>
              </a:rPr>
              <a:t>  </a:t>
            </a:r>
            <a:endParaRPr/>
          </a:p>
          <a:p>
            <a:pPr marL="0" marR="0" lvl="0" indent="0" algn="l" rtl="0">
              <a:lnSpc>
                <a:spcPct val="100000"/>
              </a:lnSpc>
              <a:spcBef>
                <a:spcPts val="900"/>
              </a:spcBef>
              <a:spcAft>
                <a:spcPts val="0"/>
              </a:spcAft>
              <a:buClr>
                <a:srgbClr val="000000"/>
              </a:buClr>
              <a:buSzPts val="1440"/>
              <a:buFont typeface="Verdana"/>
              <a:buNone/>
            </a:pPr>
            <a:r>
              <a:rPr lang="en-US" sz="1800" b="1" i="0" u="none" strike="noStrike" cap="none">
                <a:solidFill>
                  <a:srgbClr val="000000"/>
                </a:solidFill>
                <a:latin typeface="Verdana"/>
                <a:ea typeface="Verdana"/>
                <a:cs typeface="Verdana"/>
                <a:sym typeface="Verdana"/>
              </a:rPr>
              <a:t>Technical Skills</a:t>
            </a:r>
            <a:endParaRPr/>
          </a:p>
          <a:p>
            <a:pPr marL="450850" marR="0" lvl="1" indent="-271463" algn="l" rtl="0">
              <a:lnSpc>
                <a:spcPct val="100000"/>
              </a:lnSpc>
              <a:spcBef>
                <a:spcPts val="900"/>
              </a:spcBef>
              <a:spcAft>
                <a:spcPts val="0"/>
              </a:spcAft>
              <a:buClr>
                <a:srgbClr val="000000"/>
              </a:buClr>
              <a:buSzPts val="1440"/>
              <a:buFont typeface="Verdana"/>
              <a:buChar char="•"/>
            </a:pPr>
            <a:r>
              <a:rPr lang="en-US" sz="1800" b="0" i="0" u="none" strike="noStrike" cap="none">
                <a:solidFill>
                  <a:srgbClr val="000000"/>
                </a:solidFill>
                <a:latin typeface="Verdana"/>
                <a:ea typeface="Verdana"/>
                <a:cs typeface="Verdana"/>
                <a:sym typeface="Verdana"/>
              </a:rPr>
              <a:t>The ability to apply specialized knowledge or expertise.</a:t>
            </a:r>
            <a:endParaRPr/>
          </a:p>
          <a:p>
            <a:pPr marL="0" marR="0" lvl="0" indent="0" algn="l" rtl="0">
              <a:lnSpc>
                <a:spcPct val="100000"/>
              </a:lnSpc>
              <a:spcBef>
                <a:spcPts val="900"/>
              </a:spcBef>
              <a:spcAft>
                <a:spcPts val="0"/>
              </a:spcAft>
              <a:buClr>
                <a:srgbClr val="000000"/>
              </a:buClr>
              <a:buSzPts val="1440"/>
              <a:buFont typeface="Verdana"/>
              <a:buNone/>
            </a:pPr>
            <a:r>
              <a:rPr lang="en-US" sz="1800" b="1" i="0" u="none" strike="noStrike" cap="none">
                <a:solidFill>
                  <a:srgbClr val="000000"/>
                </a:solidFill>
                <a:latin typeface="Verdana"/>
                <a:ea typeface="Verdana"/>
                <a:cs typeface="Verdana"/>
                <a:sym typeface="Verdana"/>
              </a:rPr>
              <a:t>Human Skills</a:t>
            </a:r>
            <a:endParaRPr/>
          </a:p>
          <a:p>
            <a:pPr marL="450850" marR="0" lvl="1" indent="-271463" algn="l" rtl="0">
              <a:lnSpc>
                <a:spcPct val="100000"/>
              </a:lnSpc>
              <a:spcBef>
                <a:spcPts val="900"/>
              </a:spcBef>
              <a:spcAft>
                <a:spcPts val="0"/>
              </a:spcAft>
              <a:buClr>
                <a:srgbClr val="000000"/>
              </a:buClr>
              <a:buSzPts val="1440"/>
              <a:buFont typeface="Verdana"/>
              <a:buChar char="•"/>
            </a:pPr>
            <a:r>
              <a:rPr lang="en-US" sz="1800" b="0" i="0" u="none" strike="noStrike" cap="none">
                <a:solidFill>
                  <a:srgbClr val="000000"/>
                </a:solidFill>
                <a:latin typeface="Verdana"/>
                <a:ea typeface="Verdana"/>
                <a:cs typeface="Verdana"/>
                <a:sym typeface="Verdana"/>
              </a:rPr>
              <a:t>The ability to work with, understand, and motivate other people, both individually and in groups.</a:t>
            </a:r>
            <a:endParaRPr/>
          </a:p>
        </p:txBody>
      </p:sp>
      <p:pic>
        <p:nvPicPr>
          <p:cNvPr id="580" name="Google Shape;580;p26"/>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581" name="Google Shape;581;p26">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85"/>
        <p:cNvGrpSpPr/>
        <p:nvPr/>
      </p:nvGrpSpPr>
      <p:grpSpPr>
        <a:xfrm>
          <a:off x="0" y="0"/>
          <a:ext cx="0" cy="0"/>
          <a:chOff x="0" y="0"/>
          <a:chExt cx="0" cy="0"/>
        </a:xfrm>
      </p:grpSpPr>
      <p:pic>
        <p:nvPicPr>
          <p:cNvPr id="586" name="Google Shape;586;p27"/>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587" name="Google Shape;587;p27"/>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88" name="Google Shape;588;p27"/>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89" name="Google Shape;589;p27"/>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90" name="Google Shape;590;p27"/>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591" name="Google Shape;591;p27"/>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592" name="Google Shape;592;p27"/>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593" name="Google Shape;593;p27"/>
          <p:cNvSpPr txBox="1"/>
          <p:nvPr/>
        </p:nvSpPr>
        <p:spPr>
          <a:xfrm>
            <a:off x="2650377" y="543490"/>
            <a:ext cx="3979038"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lt1"/>
                </a:solidFill>
                <a:latin typeface="Calibri"/>
                <a:ea typeface="Calibri"/>
                <a:cs typeface="Calibri"/>
                <a:sym typeface="Calibri"/>
              </a:rPr>
              <a:t>Katz’s Essential Management </a:t>
            </a:r>
            <a:r>
              <a:rPr lang="en-US" sz="2800">
                <a:solidFill>
                  <a:schemeClr val="lt1"/>
                </a:solidFill>
                <a:latin typeface="Calibri"/>
                <a:ea typeface="Calibri"/>
                <a:cs typeface="Calibri"/>
                <a:sym typeface="Calibri"/>
              </a:rPr>
              <a:t>Skills</a:t>
            </a:r>
            <a:endParaRPr sz="2800">
              <a:solidFill>
                <a:schemeClr val="lt1"/>
              </a:solidFill>
              <a:latin typeface="Calibri"/>
              <a:ea typeface="Calibri"/>
              <a:cs typeface="Calibri"/>
              <a:sym typeface="Calibri"/>
            </a:endParaRPr>
          </a:p>
          <a:p>
            <a:pPr marL="0" marR="0" lvl="0" indent="0" algn="l" rtl="0">
              <a:spcBef>
                <a:spcPts val="0"/>
              </a:spcBef>
              <a:spcAft>
                <a:spcPts val="0"/>
              </a:spcAft>
              <a:buNone/>
            </a:pPr>
            <a:endParaRPr sz="2800">
              <a:solidFill>
                <a:srgbClr val="FF9518"/>
              </a:solidFill>
              <a:latin typeface="Tajawal Medium"/>
              <a:ea typeface="Tajawal Medium"/>
              <a:cs typeface="Tajawal Medium"/>
              <a:sym typeface="Tajawal Medium"/>
            </a:endParaRPr>
          </a:p>
        </p:txBody>
      </p:sp>
      <p:sp>
        <p:nvSpPr>
          <p:cNvPr id="594" name="Google Shape;594;p27"/>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595" name="Google Shape;595;p27"/>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596" name="Google Shape;596;p27"/>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597" name="Google Shape;597;p27"/>
          <p:cNvSpPr txBox="1"/>
          <p:nvPr/>
        </p:nvSpPr>
        <p:spPr>
          <a:xfrm>
            <a:off x="1137563" y="1889379"/>
            <a:ext cx="7517380" cy="152990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A1F61"/>
              </a:buClr>
              <a:buSzPts val="1440"/>
              <a:buFont typeface="Verdana"/>
              <a:buNone/>
            </a:pPr>
            <a:r>
              <a:rPr lang="en-US" sz="1800">
                <a:solidFill>
                  <a:srgbClr val="0A1F61"/>
                </a:solidFill>
                <a:latin typeface="Tajawal ExtraBold"/>
                <a:ea typeface="Tajawal ExtraBold"/>
                <a:cs typeface="Tajawal ExtraBold"/>
                <a:sym typeface="Tajawal ExtraBold"/>
              </a:rPr>
              <a:t>   </a:t>
            </a:r>
            <a:r>
              <a:rPr lang="en-US" sz="1800" b="1" i="0" u="none" strike="noStrike" cap="none">
                <a:solidFill>
                  <a:srgbClr val="000000"/>
                </a:solidFill>
                <a:latin typeface="Verdana"/>
                <a:ea typeface="Verdana"/>
                <a:cs typeface="Verdana"/>
                <a:sym typeface="Verdana"/>
              </a:rPr>
              <a:t>Conceptual Skills</a:t>
            </a:r>
            <a:endParaRPr/>
          </a:p>
          <a:p>
            <a:pPr marL="450850" marR="0" lvl="1" indent="-271463" algn="l" rtl="0">
              <a:lnSpc>
                <a:spcPct val="100000"/>
              </a:lnSpc>
              <a:spcBef>
                <a:spcPts val="900"/>
              </a:spcBef>
              <a:spcAft>
                <a:spcPts val="0"/>
              </a:spcAft>
              <a:buClr>
                <a:srgbClr val="000000"/>
              </a:buClr>
              <a:buSzPts val="1440"/>
              <a:buFont typeface="Verdana"/>
              <a:buChar char="•"/>
            </a:pPr>
            <a:r>
              <a:rPr lang="en-US" sz="1800" b="0" i="0" u="none" strike="noStrike" cap="none">
                <a:solidFill>
                  <a:srgbClr val="000000"/>
                </a:solidFill>
                <a:latin typeface="Verdana"/>
                <a:ea typeface="Verdana"/>
                <a:cs typeface="Verdana"/>
                <a:sym typeface="Verdana"/>
              </a:rPr>
              <a:t>The mental ability to analyze and diagnose complex situations.</a:t>
            </a:r>
            <a:endParaRPr/>
          </a:p>
          <a:p>
            <a:pPr marL="0" marR="0" lvl="0" indent="0" algn="l" rtl="0">
              <a:lnSpc>
                <a:spcPct val="200000"/>
              </a:lnSpc>
              <a:spcBef>
                <a:spcPts val="0"/>
              </a:spcBef>
              <a:spcAft>
                <a:spcPts val="0"/>
              </a:spcAft>
              <a:buNone/>
            </a:pPr>
            <a:r>
              <a:rPr lang="en-US" sz="1800">
                <a:solidFill>
                  <a:srgbClr val="0A1F61"/>
                </a:solidFill>
                <a:latin typeface="Tajawal ExtraBold"/>
                <a:ea typeface="Tajawal ExtraBold"/>
                <a:cs typeface="Tajawal ExtraBold"/>
                <a:sym typeface="Tajawal ExtraBold"/>
              </a:rPr>
              <a:t>                                                 </a:t>
            </a:r>
            <a:endParaRPr/>
          </a:p>
        </p:txBody>
      </p:sp>
      <p:pic>
        <p:nvPicPr>
          <p:cNvPr id="598" name="Google Shape;598;p27"/>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599" name="Google Shape;599;p27">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603"/>
        <p:cNvGrpSpPr/>
        <p:nvPr/>
      </p:nvGrpSpPr>
      <p:grpSpPr>
        <a:xfrm>
          <a:off x="0" y="0"/>
          <a:ext cx="0" cy="0"/>
          <a:chOff x="0" y="0"/>
          <a:chExt cx="0" cy="0"/>
        </a:xfrm>
      </p:grpSpPr>
      <p:pic>
        <p:nvPicPr>
          <p:cNvPr id="604" name="Google Shape;604;p28"/>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605" name="Google Shape;605;p28"/>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06" name="Google Shape;606;p28"/>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07" name="Google Shape;607;p28"/>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08" name="Google Shape;608;p28"/>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609" name="Google Shape;609;p28"/>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610" name="Google Shape;610;p28"/>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611" name="Google Shape;611;p28"/>
          <p:cNvSpPr txBox="1"/>
          <p:nvPr/>
        </p:nvSpPr>
        <p:spPr>
          <a:xfrm>
            <a:off x="2532063" y="543490"/>
            <a:ext cx="4356462"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lt1"/>
                </a:solidFill>
                <a:latin typeface="Calibri"/>
                <a:ea typeface="Calibri"/>
                <a:cs typeface="Calibri"/>
                <a:sym typeface="Calibri"/>
              </a:rPr>
              <a:t>Luthans’ Study of Managerial Activities</a:t>
            </a:r>
            <a:endParaRPr sz="2000">
              <a:solidFill>
                <a:schemeClr val="lt1"/>
              </a:solidFill>
              <a:latin typeface="Calibri"/>
              <a:ea typeface="Calibri"/>
              <a:cs typeface="Calibri"/>
              <a:sym typeface="Calibri"/>
            </a:endParaRPr>
          </a:p>
        </p:txBody>
      </p:sp>
      <p:sp>
        <p:nvSpPr>
          <p:cNvPr id="612" name="Google Shape;612;p28"/>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613" name="Google Shape;613;p28"/>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614" name="Google Shape;614;p28"/>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615" name="Google Shape;615;p28"/>
          <p:cNvSpPr txBox="1"/>
          <p:nvPr/>
        </p:nvSpPr>
        <p:spPr>
          <a:xfrm>
            <a:off x="1103311" y="1846381"/>
            <a:ext cx="7399243" cy="2677656"/>
          </a:xfrm>
          <a:prstGeom prst="rect">
            <a:avLst/>
          </a:prstGeom>
          <a:noFill/>
          <a:ln>
            <a:noFill/>
          </a:ln>
        </p:spPr>
        <p:txBody>
          <a:bodyPr spcFirstLastPara="1" wrap="square" lIns="91425" tIns="45700" rIns="91425" bIns="45700" anchor="t" anchorCtr="0">
            <a:spAutoFit/>
          </a:bodyPr>
          <a:lstStyle/>
          <a:p>
            <a:pPr marL="342900" marR="0" lvl="0" indent="-342900" algn="l" rtl="0">
              <a:lnSpc>
                <a:spcPct val="100000"/>
              </a:lnSpc>
              <a:spcBef>
                <a:spcPts val="0"/>
              </a:spcBef>
              <a:spcAft>
                <a:spcPts val="0"/>
              </a:spcAft>
              <a:buClr>
                <a:srgbClr val="000000"/>
              </a:buClr>
              <a:buSzPts val="1600"/>
              <a:buFont typeface="Verdana"/>
              <a:buNone/>
            </a:pPr>
            <a:r>
              <a:rPr lang="en-US" sz="2000" b="1" i="0" u="none" strike="noStrike" cap="none">
                <a:solidFill>
                  <a:srgbClr val="000000"/>
                </a:solidFill>
                <a:latin typeface="Verdana"/>
                <a:ea typeface="Verdana"/>
                <a:cs typeface="Verdana"/>
                <a:sym typeface="Verdana"/>
              </a:rPr>
              <a:t>Four types of managerial activity:</a:t>
            </a:r>
            <a:endParaRPr/>
          </a:p>
          <a:p>
            <a:pPr marL="458788" marR="0" lvl="1" indent="-457200" algn="l" rtl="0">
              <a:lnSpc>
                <a:spcPct val="100000"/>
              </a:lnSpc>
              <a:spcBef>
                <a:spcPts val="3400"/>
              </a:spcBef>
              <a:spcAft>
                <a:spcPts val="0"/>
              </a:spcAft>
              <a:buClr>
                <a:srgbClr val="000000"/>
              </a:buClr>
              <a:buSzPts val="2000"/>
              <a:buFont typeface="Verdana"/>
              <a:buAutoNum type="arabicPeriod"/>
            </a:pPr>
            <a:r>
              <a:rPr lang="en-US" sz="2000" b="0" i="0" u="none" strike="noStrike" cap="none">
                <a:solidFill>
                  <a:srgbClr val="000000"/>
                </a:solidFill>
                <a:latin typeface="Verdana"/>
                <a:ea typeface="Verdana"/>
                <a:cs typeface="Verdana"/>
                <a:sym typeface="Verdana"/>
              </a:rPr>
              <a:t>Traditional Management</a:t>
            </a:r>
            <a:endParaRPr/>
          </a:p>
          <a:p>
            <a:pPr marL="820738" marR="0" lvl="3" indent="-373063" algn="l" rtl="0">
              <a:lnSpc>
                <a:spcPct val="100000"/>
              </a:lnSpc>
              <a:spcBef>
                <a:spcPts val="4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Decision-making, planning, and controlling.</a:t>
            </a:r>
            <a:endParaRPr/>
          </a:p>
          <a:p>
            <a:pPr marL="458788" marR="0" lvl="1" indent="-457200" algn="l" rtl="0">
              <a:lnSpc>
                <a:spcPct val="100000"/>
              </a:lnSpc>
              <a:spcBef>
                <a:spcPts val="1000"/>
              </a:spcBef>
              <a:spcAft>
                <a:spcPts val="0"/>
              </a:spcAft>
              <a:buClr>
                <a:srgbClr val="000000"/>
              </a:buClr>
              <a:buSzPts val="2000"/>
              <a:buFont typeface="Verdana"/>
              <a:buAutoNum type="arabicPeriod"/>
            </a:pPr>
            <a:r>
              <a:rPr lang="en-US" sz="2000" b="0" i="0" u="none" strike="noStrike" cap="none">
                <a:solidFill>
                  <a:srgbClr val="000000"/>
                </a:solidFill>
                <a:latin typeface="Verdana"/>
                <a:ea typeface="Verdana"/>
                <a:cs typeface="Verdana"/>
                <a:sym typeface="Verdana"/>
              </a:rPr>
              <a:t>Communication</a:t>
            </a:r>
            <a:endParaRPr/>
          </a:p>
          <a:p>
            <a:pPr marL="820738" marR="0" lvl="3" indent="-373063" algn="l" rtl="0">
              <a:lnSpc>
                <a:spcPct val="100000"/>
              </a:lnSpc>
              <a:spcBef>
                <a:spcPts val="4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Exchanging routine information and processing paperwork.</a:t>
            </a:r>
            <a:endParaRPr/>
          </a:p>
        </p:txBody>
      </p:sp>
      <p:pic>
        <p:nvPicPr>
          <p:cNvPr id="616" name="Google Shape;616;p28"/>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617" name="Google Shape;617;p28">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621"/>
        <p:cNvGrpSpPr/>
        <p:nvPr/>
      </p:nvGrpSpPr>
      <p:grpSpPr>
        <a:xfrm>
          <a:off x="0" y="0"/>
          <a:ext cx="0" cy="0"/>
          <a:chOff x="0" y="0"/>
          <a:chExt cx="0" cy="0"/>
        </a:xfrm>
      </p:grpSpPr>
      <p:pic>
        <p:nvPicPr>
          <p:cNvPr id="622" name="Google Shape;622;p29"/>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623" name="Google Shape;623;p29"/>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24" name="Google Shape;624;p29"/>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25" name="Google Shape;625;p29"/>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26" name="Google Shape;626;p29"/>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627" name="Google Shape;627;p29"/>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628" name="Google Shape;628;p29"/>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629" name="Google Shape;629;p29"/>
          <p:cNvSpPr txBox="1"/>
          <p:nvPr/>
        </p:nvSpPr>
        <p:spPr>
          <a:xfrm>
            <a:off x="2477436" y="543490"/>
            <a:ext cx="4411089"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lt1"/>
                </a:solidFill>
                <a:latin typeface="Calibri"/>
                <a:ea typeface="Calibri"/>
                <a:cs typeface="Calibri"/>
                <a:sym typeface="Calibri"/>
              </a:rPr>
              <a:t>Luthans’ Study of Managerial Activities</a:t>
            </a:r>
            <a:endParaRPr sz="2000">
              <a:solidFill>
                <a:schemeClr val="lt1"/>
              </a:solidFill>
              <a:latin typeface="Calibri"/>
              <a:ea typeface="Calibri"/>
              <a:cs typeface="Calibri"/>
              <a:sym typeface="Calibri"/>
            </a:endParaRPr>
          </a:p>
          <a:p>
            <a:pPr marL="0" marR="0" lvl="0" indent="0" algn="l" rtl="0">
              <a:spcBef>
                <a:spcPts val="0"/>
              </a:spcBef>
              <a:spcAft>
                <a:spcPts val="0"/>
              </a:spcAft>
              <a:buNone/>
            </a:pPr>
            <a:endParaRPr sz="2800">
              <a:solidFill>
                <a:srgbClr val="FF9518"/>
              </a:solidFill>
              <a:latin typeface="Tajawal Medium"/>
              <a:ea typeface="Tajawal Medium"/>
              <a:cs typeface="Tajawal Medium"/>
              <a:sym typeface="Tajawal Medium"/>
            </a:endParaRPr>
          </a:p>
        </p:txBody>
      </p:sp>
      <p:sp>
        <p:nvSpPr>
          <p:cNvPr id="630" name="Google Shape;630;p29"/>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631" name="Google Shape;631;p29"/>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632" name="Google Shape;632;p29"/>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633" name="Google Shape;633;p29"/>
          <p:cNvSpPr txBox="1"/>
          <p:nvPr/>
        </p:nvSpPr>
        <p:spPr>
          <a:xfrm>
            <a:off x="1103312" y="1846381"/>
            <a:ext cx="6730503" cy="2215991"/>
          </a:xfrm>
          <a:prstGeom prst="rect">
            <a:avLst/>
          </a:prstGeom>
          <a:noFill/>
          <a:ln>
            <a:noFill/>
          </a:ln>
        </p:spPr>
        <p:txBody>
          <a:bodyPr spcFirstLastPara="1" wrap="square" lIns="91425" tIns="45700" rIns="91425" bIns="45700" anchor="t" anchorCtr="0">
            <a:spAutoFit/>
          </a:bodyPr>
          <a:lstStyle/>
          <a:p>
            <a:pPr marL="458788" marR="0" lvl="1" indent="-457200" algn="l" rtl="0">
              <a:lnSpc>
                <a:spcPct val="100000"/>
              </a:lnSpc>
              <a:spcBef>
                <a:spcPts val="0"/>
              </a:spcBef>
              <a:spcAft>
                <a:spcPts val="0"/>
              </a:spcAft>
              <a:buClr>
                <a:srgbClr val="000000"/>
              </a:buClr>
              <a:buSzPts val="2000"/>
              <a:buFont typeface="Verdana"/>
              <a:buAutoNum type="arabicPeriod"/>
            </a:pPr>
            <a:r>
              <a:rPr lang="en-US" sz="2000" b="0" i="0" u="none" strike="noStrike" cap="none">
                <a:solidFill>
                  <a:srgbClr val="000000"/>
                </a:solidFill>
                <a:latin typeface="Verdana"/>
                <a:ea typeface="Verdana"/>
                <a:cs typeface="Verdana"/>
                <a:sym typeface="Verdana"/>
              </a:rPr>
              <a:t>Human Resource Management</a:t>
            </a:r>
            <a:endParaRPr/>
          </a:p>
          <a:p>
            <a:pPr marL="820738" marR="0" lvl="3" indent="-373063" algn="l" rtl="0">
              <a:lnSpc>
                <a:spcPct val="100000"/>
              </a:lnSpc>
              <a:spcBef>
                <a:spcPts val="4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Motivating, disciplining, managing conflict, staffing and training.</a:t>
            </a:r>
            <a:endParaRPr/>
          </a:p>
          <a:p>
            <a:pPr marL="458788" marR="0" lvl="1" indent="-457200" algn="l" rtl="0">
              <a:lnSpc>
                <a:spcPct val="100000"/>
              </a:lnSpc>
              <a:spcBef>
                <a:spcPts val="1000"/>
              </a:spcBef>
              <a:spcAft>
                <a:spcPts val="0"/>
              </a:spcAft>
              <a:buClr>
                <a:srgbClr val="000000"/>
              </a:buClr>
              <a:buSzPts val="2000"/>
              <a:buFont typeface="Verdana"/>
              <a:buAutoNum type="arabicPeriod"/>
            </a:pPr>
            <a:r>
              <a:rPr lang="en-US" sz="2000" b="0" i="0" u="none" strike="noStrike" cap="none">
                <a:solidFill>
                  <a:srgbClr val="000000"/>
                </a:solidFill>
                <a:latin typeface="Verdana"/>
                <a:ea typeface="Verdana"/>
                <a:cs typeface="Verdana"/>
                <a:sym typeface="Verdana"/>
              </a:rPr>
              <a:t>Networking</a:t>
            </a:r>
            <a:endParaRPr/>
          </a:p>
          <a:p>
            <a:pPr marL="820738" marR="0" lvl="3" indent="-373063" algn="l" rtl="0">
              <a:lnSpc>
                <a:spcPct val="100000"/>
              </a:lnSpc>
              <a:spcBef>
                <a:spcPts val="4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Socializing, politicking, and interacting with others.</a:t>
            </a:r>
            <a:endParaRPr/>
          </a:p>
        </p:txBody>
      </p:sp>
      <p:pic>
        <p:nvPicPr>
          <p:cNvPr id="634" name="Google Shape;634;p29"/>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635" name="Google Shape;635;p29">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639"/>
        <p:cNvGrpSpPr/>
        <p:nvPr/>
      </p:nvGrpSpPr>
      <p:grpSpPr>
        <a:xfrm>
          <a:off x="0" y="0"/>
          <a:ext cx="0" cy="0"/>
          <a:chOff x="0" y="0"/>
          <a:chExt cx="0" cy="0"/>
        </a:xfrm>
      </p:grpSpPr>
      <p:pic>
        <p:nvPicPr>
          <p:cNvPr id="640" name="Google Shape;640;p30"/>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641" name="Google Shape;641;p30"/>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42" name="Google Shape;642;p30"/>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43" name="Google Shape;643;p30"/>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44" name="Google Shape;644;p30"/>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645" name="Google Shape;645;p30"/>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646" name="Google Shape;646;p30"/>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647" name="Google Shape;647;p30"/>
          <p:cNvSpPr txBox="1"/>
          <p:nvPr/>
        </p:nvSpPr>
        <p:spPr>
          <a:xfrm>
            <a:off x="2650377" y="543490"/>
            <a:ext cx="3701463"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lt1"/>
                </a:solidFill>
                <a:latin typeface="Calibri"/>
                <a:ea typeface="Calibri"/>
                <a:cs typeface="Calibri"/>
                <a:sym typeface="Calibri"/>
              </a:rPr>
              <a:t>Successful vs. Effective Allocation </a:t>
            </a:r>
            <a:endParaRPr/>
          </a:p>
          <a:p>
            <a:pPr marL="0" marR="0" lvl="0" indent="0" algn="l" rtl="0">
              <a:spcBef>
                <a:spcPts val="0"/>
              </a:spcBef>
              <a:spcAft>
                <a:spcPts val="0"/>
              </a:spcAft>
              <a:buNone/>
            </a:pPr>
            <a:r>
              <a:rPr lang="en-US" sz="2000">
                <a:solidFill>
                  <a:schemeClr val="lt1"/>
                </a:solidFill>
                <a:latin typeface="Calibri"/>
                <a:ea typeface="Calibri"/>
                <a:cs typeface="Calibri"/>
                <a:sym typeface="Calibri"/>
              </a:rPr>
              <a:t>by Time</a:t>
            </a:r>
            <a:endParaRPr sz="2000">
              <a:solidFill>
                <a:schemeClr val="lt1"/>
              </a:solidFill>
              <a:latin typeface="Calibri"/>
              <a:ea typeface="Calibri"/>
              <a:cs typeface="Calibri"/>
              <a:sym typeface="Calibri"/>
            </a:endParaRPr>
          </a:p>
        </p:txBody>
      </p:sp>
      <p:sp>
        <p:nvSpPr>
          <p:cNvPr id="648" name="Google Shape;648;p30"/>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649" name="Google Shape;649;p30"/>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650" name="Google Shape;650;p30"/>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651" name="Google Shape;651;p30"/>
          <p:cNvSpPr txBox="1"/>
          <p:nvPr/>
        </p:nvSpPr>
        <p:spPr>
          <a:xfrm>
            <a:off x="1103311" y="1846381"/>
            <a:ext cx="7156779"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Verdana"/>
              <a:buNone/>
            </a:pPr>
            <a:r>
              <a:rPr lang="en-US" sz="1400" b="0" i="0" u="none" strike="noStrike" cap="none">
                <a:solidFill>
                  <a:srgbClr val="000000"/>
                </a:solidFill>
                <a:latin typeface="Verdana"/>
                <a:ea typeface="Verdana"/>
                <a:cs typeface="Verdana"/>
                <a:sym typeface="Verdana"/>
              </a:rPr>
              <a:t>Are the managers who are most effective the ones who get promoted the fastest?</a:t>
            </a:r>
            <a:endParaRPr sz="1400" b="1" i="0" u="none" strike="noStrike" cap="none">
              <a:solidFill>
                <a:srgbClr val="000000"/>
              </a:solidFill>
              <a:latin typeface="Verdana"/>
              <a:ea typeface="Verdana"/>
              <a:cs typeface="Verdana"/>
              <a:sym typeface="Verdana"/>
            </a:endParaRPr>
          </a:p>
        </p:txBody>
      </p:sp>
      <p:pic>
        <p:nvPicPr>
          <p:cNvPr id="652" name="Google Shape;652;p30"/>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653" name="Google Shape;653;p30">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pic>
        <p:nvPicPr>
          <p:cNvPr id="654" name="Google Shape;654;p30"/>
          <p:cNvPicPr preferRelativeResize="0"/>
          <p:nvPr/>
        </p:nvPicPr>
        <p:blipFill rotWithShape="1">
          <a:blip r:embed="rId12">
            <a:alphaModFix/>
          </a:blip>
          <a:srcRect/>
          <a:stretch/>
        </p:blipFill>
        <p:spPr>
          <a:xfrm>
            <a:off x="1309640" y="2397914"/>
            <a:ext cx="6483232" cy="2961713"/>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658"/>
        <p:cNvGrpSpPr/>
        <p:nvPr/>
      </p:nvGrpSpPr>
      <p:grpSpPr>
        <a:xfrm>
          <a:off x="0" y="0"/>
          <a:ext cx="0" cy="0"/>
          <a:chOff x="0" y="0"/>
          <a:chExt cx="0" cy="0"/>
        </a:xfrm>
      </p:grpSpPr>
      <p:pic>
        <p:nvPicPr>
          <p:cNvPr id="659" name="Google Shape;659;p31"/>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660" name="Google Shape;660;p31"/>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61" name="Google Shape;661;p31"/>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62" name="Google Shape;662;p31"/>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63" name="Google Shape;663;p31"/>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664" name="Google Shape;664;p31"/>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665" name="Google Shape;665;p31"/>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666" name="Google Shape;666;p31"/>
          <p:cNvSpPr txBox="1"/>
          <p:nvPr/>
        </p:nvSpPr>
        <p:spPr>
          <a:xfrm>
            <a:off x="2650377" y="543490"/>
            <a:ext cx="3701463" cy="113877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lt1"/>
                </a:solidFill>
                <a:latin typeface="Calibri"/>
                <a:ea typeface="Calibri"/>
                <a:cs typeface="Calibri"/>
                <a:sym typeface="Calibri"/>
              </a:rPr>
              <a:t>Successful vs. Effective Allocation </a:t>
            </a:r>
            <a:endParaRPr/>
          </a:p>
          <a:p>
            <a:pPr marL="0" marR="0" lvl="0" indent="0" algn="l" rtl="0">
              <a:spcBef>
                <a:spcPts val="0"/>
              </a:spcBef>
              <a:spcAft>
                <a:spcPts val="0"/>
              </a:spcAft>
              <a:buNone/>
            </a:pPr>
            <a:r>
              <a:rPr lang="en-US" sz="2000">
                <a:solidFill>
                  <a:schemeClr val="lt1"/>
                </a:solidFill>
                <a:latin typeface="Calibri"/>
                <a:ea typeface="Calibri"/>
                <a:cs typeface="Calibri"/>
                <a:sym typeface="Calibri"/>
              </a:rPr>
              <a:t>by Time</a:t>
            </a:r>
            <a:endParaRPr sz="2000">
              <a:solidFill>
                <a:schemeClr val="lt1"/>
              </a:solidFill>
              <a:latin typeface="Calibri"/>
              <a:ea typeface="Calibri"/>
              <a:cs typeface="Calibri"/>
              <a:sym typeface="Calibri"/>
            </a:endParaRPr>
          </a:p>
          <a:p>
            <a:pPr marL="0" marR="0" lvl="0" indent="0" algn="l" rtl="0">
              <a:spcBef>
                <a:spcPts val="0"/>
              </a:spcBef>
              <a:spcAft>
                <a:spcPts val="0"/>
              </a:spcAft>
              <a:buNone/>
            </a:pPr>
            <a:endParaRPr sz="2800">
              <a:solidFill>
                <a:srgbClr val="FF9518"/>
              </a:solidFill>
              <a:latin typeface="Tajawal Medium"/>
              <a:ea typeface="Tajawal Medium"/>
              <a:cs typeface="Tajawal Medium"/>
              <a:sym typeface="Tajawal Medium"/>
            </a:endParaRPr>
          </a:p>
        </p:txBody>
      </p:sp>
      <p:sp>
        <p:nvSpPr>
          <p:cNvPr id="667" name="Google Shape;667;p31"/>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668" name="Google Shape;668;p31"/>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669" name="Google Shape;669;p31"/>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670" name="Google Shape;670;p31"/>
          <p:cNvSpPr txBox="1"/>
          <p:nvPr/>
        </p:nvSpPr>
        <p:spPr>
          <a:xfrm>
            <a:off x="1103312" y="1846381"/>
            <a:ext cx="6329208" cy="92333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Verdana"/>
              <a:buNone/>
            </a:pPr>
            <a:r>
              <a:rPr lang="en-US" sz="1800" b="0" i="0" u="none" strike="noStrike" cap="none">
                <a:solidFill>
                  <a:srgbClr val="000000"/>
                </a:solidFill>
                <a:latin typeface="Verdana"/>
                <a:ea typeface="Verdana"/>
                <a:cs typeface="Verdana"/>
                <a:sym typeface="Verdana"/>
              </a:rPr>
              <a:t>Managers who promoted faster (were successful) did different things than did effective managers (those who did their jobs well).</a:t>
            </a:r>
            <a:endParaRPr/>
          </a:p>
        </p:txBody>
      </p:sp>
      <p:pic>
        <p:nvPicPr>
          <p:cNvPr id="671" name="Google Shape;671;p31"/>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672" name="Google Shape;672;p31">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676"/>
        <p:cNvGrpSpPr/>
        <p:nvPr/>
      </p:nvGrpSpPr>
      <p:grpSpPr>
        <a:xfrm>
          <a:off x="0" y="0"/>
          <a:ext cx="0" cy="0"/>
          <a:chOff x="0" y="0"/>
          <a:chExt cx="0" cy="0"/>
        </a:xfrm>
      </p:grpSpPr>
      <p:pic>
        <p:nvPicPr>
          <p:cNvPr id="677" name="Google Shape;677;p32"/>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678" name="Google Shape;678;p32"/>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79" name="Google Shape;679;p32"/>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80" name="Google Shape;680;p32"/>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81" name="Google Shape;681;p32"/>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682" name="Google Shape;682;p32"/>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683" name="Google Shape;683;p32"/>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684" name="Google Shape;684;p32"/>
          <p:cNvSpPr txBox="1"/>
          <p:nvPr/>
        </p:nvSpPr>
        <p:spPr>
          <a:xfrm>
            <a:off x="2585386" y="544500"/>
            <a:ext cx="2711833"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lt1"/>
                </a:solidFill>
                <a:latin typeface="Calibri"/>
                <a:ea typeface="Calibri"/>
                <a:cs typeface="Calibri"/>
                <a:sym typeface="Calibri"/>
              </a:rPr>
              <a:t>Contributing Disciplines </a:t>
            </a:r>
            <a:endParaRPr sz="2000">
              <a:solidFill>
                <a:schemeClr val="lt1"/>
              </a:solidFill>
              <a:latin typeface="Calibri"/>
              <a:ea typeface="Calibri"/>
              <a:cs typeface="Calibri"/>
              <a:sym typeface="Calibri"/>
            </a:endParaRPr>
          </a:p>
        </p:txBody>
      </p:sp>
      <p:sp>
        <p:nvSpPr>
          <p:cNvPr id="685" name="Google Shape;685;p32"/>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686" name="Google Shape;686;p32"/>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687" name="Google Shape;687;p32"/>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688" name="Google Shape;688;p32"/>
          <p:cNvSpPr txBox="1"/>
          <p:nvPr/>
        </p:nvSpPr>
        <p:spPr>
          <a:xfrm>
            <a:off x="1103312" y="1846381"/>
            <a:ext cx="1953787" cy="203132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1800"/>
              <a:buFont typeface="Calibri"/>
              <a:buNone/>
            </a:pPr>
            <a:r>
              <a:rPr lang="en-US" sz="1800" b="0">
                <a:solidFill>
                  <a:schemeClr val="dk1"/>
                </a:solidFill>
                <a:latin typeface="Calibri"/>
                <a:ea typeface="Calibri"/>
                <a:cs typeface="Calibri"/>
                <a:sym typeface="Calibri"/>
              </a:rPr>
              <a:t>Many behavioral sciences </a:t>
            </a:r>
            <a:endParaRPr/>
          </a:p>
          <a:p>
            <a:pPr marL="0" marR="0" lvl="0" indent="0" algn="l" rtl="0">
              <a:spcBef>
                <a:spcPts val="0"/>
              </a:spcBef>
              <a:spcAft>
                <a:spcPts val="0"/>
              </a:spcAft>
              <a:buClr>
                <a:schemeClr val="dk1"/>
              </a:buClr>
              <a:buSzPts val="1800"/>
              <a:buFont typeface="Calibri"/>
              <a:buNone/>
            </a:pPr>
            <a:r>
              <a:rPr lang="en-US" sz="1800" b="0">
                <a:solidFill>
                  <a:schemeClr val="dk1"/>
                </a:solidFill>
                <a:latin typeface="Calibri"/>
                <a:ea typeface="Calibri"/>
                <a:cs typeface="Calibri"/>
                <a:sym typeface="Calibri"/>
              </a:rPr>
              <a:t>have contributed to the </a:t>
            </a:r>
            <a:endParaRPr/>
          </a:p>
          <a:p>
            <a:pPr marL="0" marR="0" lvl="0" indent="0" algn="l" rtl="0">
              <a:spcBef>
                <a:spcPts val="0"/>
              </a:spcBef>
              <a:spcAft>
                <a:spcPts val="0"/>
              </a:spcAft>
              <a:buClr>
                <a:schemeClr val="dk1"/>
              </a:buClr>
              <a:buSzPts val="1800"/>
              <a:buFont typeface="Calibri"/>
              <a:buNone/>
            </a:pPr>
            <a:r>
              <a:rPr lang="en-US" sz="1800" b="0">
                <a:solidFill>
                  <a:schemeClr val="dk1"/>
                </a:solidFill>
                <a:latin typeface="Calibri"/>
                <a:ea typeface="Calibri"/>
                <a:cs typeface="Calibri"/>
                <a:sym typeface="Calibri"/>
              </a:rPr>
              <a:t>development of</a:t>
            </a:r>
            <a:endParaRPr/>
          </a:p>
          <a:p>
            <a:pPr marL="0" marR="0" lvl="0" indent="0" algn="l" rtl="0">
              <a:spcBef>
                <a:spcPts val="0"/>
              </a:spcBef>
              <a:spcAft>
                <a:spcPts val="0"/>
              </a:spcAft>
              <a:buClr>
                <a:schemeClr val="dk1"/>
              </a:buClr>
              <a:buSzPts val="1800"/>
              <a:buFont typeface="Calibri"/>
              <a:buNone/>
            </a:pPr>
            <a:r>
              <a:rPr lang="en-US" sz="1800" b="0">
                <a:solidFill>
                  <a:schemeClr val="dk1"/>
                </a:solidFill>
                <a:latin typeface="Calibri"/>
                <a:ea typeface="Calibri"/>
                <a:cs typeface="Calibri"/>
                <a:sym typeface="Calibri"/>
              </a:rPr>
              <a:t>Organizational</a:t>
            </a:r>
            <a:endParaRPr/>
          </a:p>
          <a:p>
            <a:pPr marL="0" marR="0" lvl="0" indent="0" algn="l" rtl="0">
              <a:spcBef>
                <a:spcPts val="0"/>
              </a:spcBef>
              <a:spcAft>
                <a:spcPts val="0"/>
              </a:spcAft>
              <a:buClr>
                <a:schemeClr val="dk1"/>
              </a:buClr>
              <a:buSzPts val="1800"/>
              <a:buFont typeface="Calibri"/>
              <a:buNone/>
            </a:pPr>
            <a:r>
              <a:rPr lang="en-US" sz="1800" b="0">
                <a:solidFill>
                  <a:schemeClr val="dk1"/>
                </a:solidFill>
                <a:latin typeface="Calibri"/>
                <a:ea typeface="Calibri"/>
                <a:cs typeface="Calibri"/>
                <a:sym typeface="Calibri"/>
              </a:rPr>
              <a:t>Behavior.</a:t>
            </a:r>
            <a:endParaRPr sz="1800" b="0">
              <a:solidFill>
                <a:schemeClr val="dk1"/>
              </a:solidFill>
              <a:latin typeface="Calibri"/>
              <a:ea typeface="Calibri"/>
              <a:cs typeface="Calibri"/>
              <a:sym typeface="Calibri"/>
            </a:endParaRPr>
          </a:p>
        </p:txBody>
      </p:sp>
      <p:pic>
        <p:nvPicPr>
          <p:cNvPr id="689" name="Google Shape;689;p32"/>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690" name="Google Shape;690;p32">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grpSp>
        <p:nvGrpSpPr>
          <p:cNvPr id="691" name="Google Shape;691;p32"/>
          <p:cNvGrpSpPr/>
          <p:nvPr/>
        </p:nvGrpSpPr>
        <p:grpSpPr>
          <a:xfrm>
            <a:off x="3154151" y="1237896"/>
            <a:ext cx="4607535" cy="4607534"/>
            <a:chOff x="672701" y="0"/>
            <a:chExt cx="4607535" cy="4607534"/>
          </a:xfrm>
        </p:grpSpPr>
        <p:sp>
          <p:nvSpPr>
            <p:cNvPr id="692" name="Google Shape;692;p32"/>
            <p:cNvSpPr/>
            <p:nvPr/>
          </p:nvSpPr>
          <p:spPr>
            <a:xfrm>
              <a:off x="1824585" y="0"/>
              <a:ext cx="2303767" cy="2303767"/>
            </a:xfrm>
            <a:prstGeom prst="triangle">
              <a:avLst>
                <a:gd name="adj" fmla="val 50000"/>
              </a:avLst>
            </a:prstGeom>
            <a:gradFill>
              <a:gsLst>
                <a:gs pos="0">
                  <a:srgbClr val="A6B6DE"/>
                </a:gs>
                <a:gs pos="50000">
                  <a:srgbClr val="97AAD8"/>
                </a:gs>
                <a:gs pos="100000">
                  <a:srgbClr val="859CD6"/>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3" name="Google Shape;693;p32"/>
            <p:cNvSpPr txBox="1"/>
            <p:nvPr/>
          </p:nvSpPr>
          <p:spPr>
            <a:xfrm>
              <a:off x="2400527" y="1151884"/>
              <a:ext cx="1151883" cy="1151883"/>
            </a:xfrm>
            <a:prstGeom prst="rect">
              <a:avLst/>
            </a:prstGeom>
            <a:noFill/>
            <a:ln>
              <a:noFill/>
            </a:ln>
          </p:spPr>
          <p:txBody>
            <a:bodyPr spcFirstLastPara="1" wrap="square" lIns="53325" tIns="53325" rIns="53325" bIns="53325" anchor="ctr" anchorCtr="0">
              <a:noAutofit/>
            </a:bodyPr>
            <a:lstStyle/>
            <a:p>
              <a:pPr marL="0" marR="0" lvl="0" indent="0" algn="ctr" rtl="0">
                <a:lnSpc>
                  <a:spcPct val="90000"/>
                </a:lnSpc>
                <a:spcBef>
                  <a:spcPts val="0"/>
                </a:spcBef>
                <a:spcAft>
                  <a:spcPts val="0"/>
                </a:spcAft>
                <a:buNone/>
              </a:pPr>
              <a:r>
                <a:rPr lang="en-US" sz="1400">
                  <a:solidFill>
                    <a:schemeClr val="dk1"/>
                  </a:solidFill>
                  <a:latin typeface="Calibri"/>
                  <a:ea typeface="Calibri"/>
                  <a:cs typeface="Calibri"/>
                  <a:sym typeface="Calibri"/>
                </a:rPr>
                <a:t>Psychology</a:t>
              </a:r>
              <a:endParaRPr/>
            </a:p>
          </p:txBody>
        </p:sp>
        <p:sp>
          <p:nvSpPr>
            <p:cNvPr id="694" name="Google Shape;694;p32"/>
            <p:cNvSpPr/>
            <p:nvPr/>
          </p:nvSpPr>
          <p:spPr>
            <a:xfrm>
              <a:off x="672701" y="2303767"/>
              <a:ext cx="2303767" cy="2303767"/>
            </a:xfrm>
            <a:prstGeom prst="triangle">
              <a:avLst>
                <a:gd name="adj" fmla="val 50000"/>
              </a:avLst>
            </a:prstGeom>
            <a:gradFill>
              <a:gsLst>
                <a:gs pos="0">
                  <a:srgbClr val="A5DAD8"/>
                </a:gs>
                <a:gs pos="50000">
                  <a:srgbClr val="97D3D1"/>
                </a:gs>
                <a:gs pos="100000">
                  <a:srgbClr val="85D1CD"/>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5" name="Google Shape;695;p32"/>
            <p:cNvSpPr txBox="1"/>
            <p:nvPr/>
          </p:nvSpPr>
          <p:spPr>
            <a:xfrm>
              <a:off x="1248643" y="3455651"/>
              <a:ext cx="1151883" cy="1151883"/>
            </a:xfrm>
            <a:prstGeom prst="rect">
              <a:avLst/>
            </a:prstGeom>
            <a:noFill/>
            <a:ln>
              <a:noFill/>
            </a:ln>
          </p:spPr>
          <p:txBody>
            <a:bodyPr spcFirstLastPara="1" wrap="square" lIns="53325" tIns="53325" rIns="53325" bIns="53325" anchor="ctr" anchorCtr="0">
              <a:noAutofit/>
            </a:bodyPr>
            <a:lstStyle/>
            <a:p>
              <a:pPr marL="0" marR="0" lvl="0" indent="0" algn="ctr" rtl="0">
                <a:lnSpc>
                  <a:spcPct val="90000"/>
                </a:lnSpc>
                <a:spcBef>
                  <a:spcPts val="0"/>
                </a:spcBef>
                <a:spcAft>
                  <a:spcPts val="0"/>
                </a:spcAft>
                <a:buNone/>
              </a:pPr>
              <a:r>
                <a:rPr lang="en-US" sz="1400">
                  <a:solidFill>
                    <a:schemeClr val="dk1"/>
                  </a:solidFill>
                  <a:latin typeface="Calibri"/>
                  <a:ea typeface="Calibri"/>
                  <a:cs typeface="Calibri"/>
                  <a:sym typeface="Calibri"/>
                </a:rPr>
                <a:t>Sociology</a:t>
              </a:r>
              <a:endParaRPr/>
            </a:p>
          </p:txBody>
        </p:sp>
        <p:sp>
          <p:nvSpPr>
            <p:cNvPr id="696" name="Google Shape;696;p32"/>
            <p:cNvSpPr/>
            <p:nvPr/>
          </p:nvSpPr>
          <p:spPr>
            <a:xfrm rot="10800000">
              <a:off x="1824585" y="2303767"/>
              <a:ext cx="2303767" cy="2303767"/>
            </a:xfrm>
            <a:prstGeom prst="triangle">
              <a:avLst>
                <a:gd name="adj" fmla="val 50000"/>
              </a:avLst>
            </a:prstGeom>
            <a:gradFill>
              <a:gsLst>
                <a:gs pos="0">
                  <a:srgbClr val="A5D7AF"/>
                </a:gs>
                <a:gs pos="50000">
                  <a:srgbClr val="97CFA3"/>
                </a:gs>
                <a:gs pos="100000">
                  <a:srgbClr val="84CC93"/>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7" name="Google Shape;697;p32"/>
            <p:cNvSpPr txBox="1"/>
            <p:nvPr/>
          </p:nvSpPr>
          <p:spPr>
            <a:xfrm>
              <a:off x="2400527" y="2303767"/>
              <a:ext cx="1151883" cy="1151883"/>
            </a:xfrm>
            <a:prstGeom prst="rect">
              <a:avLst/>
            </a:prstGeom>
            <a:noFill/>
            <a:ln>
              <a:noFill/>
            </a:ln>
          </p:spPr>
          <p:txBody>
            <a:bodyPr spcFirstLastPara="1" wrap="square" lIns="53325" tIns="53325" rIns="53325" bIns="53325" anchor="ctr" anchorCtr="0">
              <a:noAutofit/>
            </a:bodyPr>
            <a:lstStyle/>
            <a:p>
              <a:pPr marL="0" marR="0" lvl="0" indent="0" algn="ctr" rtl="0">
                <a:lnSpc>
                  <a:spcPct val="90000"/>
                </a:lnSpc>
                <a:spcBef>
                  <a:spcPts val="0"/>
                </a:spcBef>
                <a:spcAft>
                  <a:spcPts val="0"/>
                </a:spcAft>
                <a:buNone/>
              </a:pPr>
              <a:r>
                <a:rPr lang="en-US" sz="1400">
                  <a:solidFill>
                    <a:schemeClr val="dk1"/>
                  </a:solidFill>
                  <a:latin typeface="Calibri"/>
                  <a:ea typeface="Calibri"/>
                  <a:cs typeface="Calibri"/>
                  <a:sym typeface="Calibri"/>
                </a:rPr>
                <a:t>Social Psychology</a:t>
              </a:r>
              <a:endParaRPr/>
            </a:p>
          </p:txBody>
        </p:sp>
        <p:sp>
          <p:nvSpPr>
            <p:cNvPr id="698" name="Google Shape;698;p32"/>
            <p:cNvSpPr/>
            <p:nvPr/>
          </p:nvSpPr>
          <p:spPr>
            <a:xfrm>
              <a:off x="2976469" y="2303767"/>
              <a:ext cx="2303767" cy="2303767"/>
            </a:xfrm>
            <a:prstGeom prst="triangle">
              <a:avLst>
                <a:gd name="adj" fmla="val 50000"/>
              </a:avLst>
            </a:prstGeom>
            <a:gradFill>
              <a:gsLst>
                <a:gs pos="0">
                  <a:srgbClr val="B3D3A4"/>
                </a:gs>
                <a:gs pos="50000">
                  <a:srgbClr val="A7CB97"/>
                </a:gs>
                <a:gs pos="100000">
                  <a:srgbClr val="9AC684"/>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9" name="Google Shape;699;p32"/>
            <p:cNvSpPr txBox="1"/>
            <p:nvPr/>
          </p:nvSpPr>
          <p:spPr>
            <a:xfrm>
              <a:off x="3552411" y="3455651"/>
              <a:ext cx="1151883" cy="1151883"/>
            </a:xfrm>
            <a:prstGeom prst="rect">
              <a:avLst/>
            </a:prstGeom>
            <a:noFill/>
            <a:ln>
              <a:noFill/>
            </a:ln>
          </p:spPr>
          <p:txBody>
            <a:bodyPr spcFirstLastPara="1" wrap="square" lIns="53325" tIns="53325" rIns="53325" bIns="53325" anchor="ctr" anchorCtr="0">
              <a:noAutofit/>
            </a:bodyPr>
            <a:lstStyle/>
            <a:p>
              <a:pPr marL="0" marR="0" lvl="0" indent="0" algn="ctr" rtl="0">
                <a:lnSpc>
                  <a:spcPct val="90000"/>
                </a:lnSpc>
                <a:spcBef>
                  <a:spcPts val="0"/>
                </a:spcBef>
                <a:spcAft>
                  <a:spcPts val="0"/>
                </a:spcAft>
                <a:buNone/>
              </a:pPr>
              <a:r>
                <a:rPr lang="en-US" sz="1400">
                  <a:solidFill>
                    <a:schemeClr val="dk1"/>
                  </a:solidFill>
                  <a:latin typeface="Calibri"/>
                  <a:ea typeface="Calibri"/>
                  <a:cs typeface="Calibri"/>
                  <a:sym typeface="Calibri"/>
                </a:rPr>
                <a:t>Anthropology</a:t>
              </a:r>
              <a:endParaRPr/>
            </a:p>
          </p:txBody>
        </p:sp>
      </p:gr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703"/>
        <p:cNvGrpSpPr/>
        <p:nvPr/>
      </p:nvGrpSpPr>
      <p:grpSpPr>
        <a:xfrm>
          <a:off x="0" y="0"/>
          <a:ext cx="0" cy="0"/>
          <a:chOff x="0" y="0"/>
          <a:chExt cx="0" cy="0"/>
        </a:xfrm>
      </p:grpSpPr>
      <p:pic>
        <p:nvPicPr>
          <p:cNvPr id="704" name="Google Shape;704;p33"/>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705" name="Google Shape;705;p3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06" name="Google Shape;706;p3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07" name="Google Shape;707;p3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708" name="Google Shape;708;p33"/>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709" name="Google Shape;709;p33"/>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710" name="Google Shape;710;p33"/>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711" name="Google Shape;711;p33"/>
          <p:cNvSpPr txBox="1"/>
          <p:nvPr/>
        </p:nvSpPr>
        <p:spPr>
          <a:xfrm>
            <a:off x="2650377" y="543490"/>
            <a:ext cx="2711833"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lt1"/>
                </a:solidFill>
                <a:latin typeface="Calibri"/>
                <a:ea typeface="Calibri"/>
                <a:cs typeface="Calibri"/>
                <a:sym typeface="Calibri"/>
              </a:rPr>
              <a:t>Contributing Disciplines </a:t>
            </a:r>
            <a:endParaRPr sz="2000">
              <a:solidFill>
                <a:schemeClr val="lt1"/>
              </a:solidFill>
              <a:latin typeface="Calibri"/>
              <a:ea typeface="Calibri"/>
              <a:cs typeface="Calibri"/>
              <a:sym typeface="Calibri"/>
            </a:endParaRPr>
          </a:p>
        </p:txBody>
      </p:sp>
      <p:sp>
        <p:nvSpPr>
          <p:cNvPr id="712" name="Google Shape;712;p33"/>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713" name="Google Shape;713;p33"/>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714" name="Google Shape;714;p33"/>
          <p:cNvPicPr preferRelativeResize="0"/>
          <p:nvPr/>
        </p:nvPicPr>
        <p:blipFill rotWithShape="1">
          <a:blip r:embed="rId8">
            <a:alphaModFix/>
          </a:blip>
          <a:srcRect/>
          <a:stretch/>
        </p:blipFill>
        <p:spPr>
          <a:xfrm>
            <a:off x="8708266" y="554566"/>
            <a:ext cx="3179850" cy="5748868"/>
          </a:xfrm>
          <a:prstGeom prst="rect">
            <a:avLst/>
          </a:prstGeom>
          <a:noFill/>
          <a:ln>
            <a:noFill/>
          </a:ln>
        </p:spPr>
      </p:pic>
      <p:pic>
        <p:nvPicPr>
          <p:cNvPr id="715" name="Google Shape;715;p33"/>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716" name="Google Shape;716;p33">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pic>
        <p:nvPicPr>
          <p:cNvPr id="717" name="Google Shape;717;p33"/>
          <p:cNvPicPr preferRelativeResize="0"/>
          <p:nvPr/>
        </p:nvPicPr>
        <p:blipFill rotWithShape="1">
          <a:blip r:embed="rId12">
            <a:alphaModFix/>
          </a:blip>
          <a:srcRect/>
          <a:stretch/>
        </p:blipFill>
        <p:spPr>
          <a:xfrm>
            <a:off x="2554554" y="1190831"/>
            <a:ext cx="5133975" cy="5123679"/>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721"/>
        <p:cNvGrpSpPr/>
        <p:nvPr/>
      </p:nvGrpSpPr>
      <p:grpSpPr>
        <a:xfrm>
          <a:off x="0" y="0"/>
          <a:ext cx="0" cy="0"/>
          <a:chOff x="0" y="0"/>
          <a:chExt cx="0" cy="0"/>
        </a:xfrm>
      </p:grpSpPr>
      <p:pic>
        <p:nvPicPr>
          <p:cNvPr id="722" name="Google Shape;722;p34"/>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723" name="Google Shape;723;p3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24" name="Google Shape;724;p3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25" name="Google Shape;725;p3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726" name="Google Shape;726;p34"/>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727" name="Google Shape;727;p34"/>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728" name="Google Shape;728;p34"/>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729" name="Google Shape;729;p34"/>
          <p:cNvSpPr txBox="1"/>
          <p:nvPr/>
        </p:nvSpPr>
        <p:spPr>
          <a:xfrm>
            <a:off x="2704026" y="533330"/>
            <a:ext cx="1788631"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Calibri"/>
                <a:ea typeface="Calibri"/>
                <a:cs typeface="Calibri"/>
                <a:sym typeface="Calibri"/>
              </a:rPr>
              <a:t>Psychology</a:t>
            </a:r>
            <a:endParaRPr sz="2800">
              <a:solidFill>
                <a:schemeClr val="lt1"/>
              </a:solidFill>
              <a:latin typeface="Calibri"/>
              <a:ea typeface="Calibri"/>
              <a:cs typeface="Calibri"/>
              <a:sym typeface="Calibri"/>
            </a:endParaRPr>
          </a:p>
        </p:txBody>
      </p:sp>
      <p:sp>
        <p:nvSpPr>
          <p:cNvPr id="730" name="Google Shape;730;p3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731" name="Google Shape;731;p34"/>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732" name="Google Shape;732;p34"/>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733" name="Google Shape;733;p34"/>
          <p:cNvSpPr txBox="1"/>
          <p:nvPr/>
        </p:nvSpPr>
        <p:spPr>
          <a:xfrm>
            <a:off x="1103312" y="1846381"/>
            <a:ext cx="7331004" cy="3631763"/>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Noto Sans Symbols"/>
              <a:buNone/>
            </a:pPr>
            <a:r>
              <a:rPr lang="en-US" sz="2000" b="0" i="0" u="none" strike="noStrike" cap="none">
                <a:solidFill>
                  <a:srgbClr val="000000"/>
                </a:solidFill>
                <a:latin typeface="Verdana"/>
                <a:ea typeface="Verdana"/>
                <a:cs typeface="Verdana"/>
                <a:sym typeface="Verdana"/>
              </a:rPr>
              <a:t>The science that seeks to measure, explain, and sometimes change the behavior of humans and other animals.</a:t>
            </a:r>
            <a:endParaRPr/>
          </a:p>
          <a:p>
            <a:pPr marL="0" marR="0" lvl="0" indent="0" algn="l" rtl="0">
              <a:lnSpc>
                <a:spcPct val="100000"/>
              </a:lnSpc>
              <a:spcBef>
                <a:spcPts val="500"/>
              </a:spcBef>
              <a:spcAft>
                <a:spcPts val="0"/>
              </a:spcAft>
              <a:buClr>
                <a:schemeClr val="dk1"/>
              </a:buClr>
              <a:buSzPts val="800"/>
              <a:buFont typeface="Verdana"/>
              <a:buNone/>
            </a:pPr>
            <a:endParaRPr sz="1000" b="0" i="0" u="none" strike="noStrike" cap="none">
              <a:solidFill>
                <a:srgbClr val="000000"/>
              </a:solidFill>
              <a:latin typeface="Verdana"/>
              <a:ea typeface="Verdana"/>
              <a:cs typeface="Verdana"/>
              <a:sym typeface="Verdana"/>
            </a:endParaRPr>
          </a:p>
          <a:p>
            <a:pPr marL="0" marR="0" lvl="0" indent="0" algn="l" rtl="0">
              <a:lnSpc>
                <a:spcPct val="100000"/>
              </a:lnSpc>
              <a:spcBef>
                <a:spcPts val="1000"/>
              </a:spcBef>
              <a:spcAft>
                <a:spcPts val="0"/>
              </a:spcAft>
              <a:buClr>
                <a:srgbClr val="000000"/>
              </a:buClr>
              <a:buSzPts val="1600"/>
              <a:buFont typeface="Verdana"/>
              <a:buNone/>
            </a:pPr>
            <a:r>
              <a:rPr lang="en-US" sz="2000" b="1" i="0" u="none" strike="noStrike" cap="none">
                <a:solidFill>
                  <a:srgbClr val="000000"/>
                </a:solidFill>
                <a:latin typeface="Verdana"/>
                <a:ea typeface="Verdana"/>
                <a:cs typeface="Verdana"/>
                <a:sym typeface="Verdana"/>
              </a:rPr>
              <a:t>Unit of Analysis:</a:t>
            </a:r>
            <a:endParaRPr/>
          </a:p>
          <a:p>
            <a:pPr marL="450850" marR="0" lvl="1" indent="-271463"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Individual</a:t>
            </a:r>
            <a:endParaRPr/>
          </a:p>
          <a:p>
            <a:pPr marL="450850" marR="0" lvl="1" indent="-220662" algn="l" rtl="0">
              <a:lnSpc>
                <a:spcPct val="100000"/>
              </a:lnSpc>
              <a:spcBef>
                <a:spcPts val="500"/>
              </a:spcBef>
              <a:spcAft>
                <a:spcPts val="0"/>
              </a:spcAft>
              <a:buClr>
                <a:schemeClr val="dk1"/>
              </a:buClr>
              <a:buSzPts val="800"/>
              <a:buFont typeface="Verdana"/>
              <a:buNone/>
            </a:pPr>
            <a:endParaRPr sz="1000" b="0" i="0" u="none" strike="noStrike" cap="none">
              <a:solidFill>
                <a:srgbClr val="000000"/>
              </a:solidFill>
              <a:latin typeface="Verdana"/>
              <a:ea typeface="Verdana"/>
              <a:cs typeface="Verdana"/>
              <a:sym typeface="Verdana"/>
            </a:endParaRPr>
          </a:p>
          <a:p>
            <a:pPr marL="0" marR="0" lvl="0" indent="0" algn="l" rtl="0">
              <a:lnSpc>
                <a:spcPct val="100000"/>
              </a:lnSpc>
              <a:spcBef>
                <a:spcPts val="1000"/>
              </a:spcBef>
              <a:spcAft>
                <a:spcPts val="0"/>
              </a:spcAft>
              <a:buClr>
                <a:srgbClr val="000000"/>
              </a:buClr>
              <a:buSzPts val="1600"/>
              <a:buFont typeface="Verdana"/>
              <a:buNone/>
            </a:pPr>
            <a:r>
              <a:rPr lang="en-US" sz="2000" b="1" i="0" u="none" strike="noStrike" cap="none">
                <a:solidFill>
                  <a:srgbClr val="000000"/>
                </a:solidFill>
                <a:latin typeface="Verdana"/>
                <a:ea typeface="Verdana"/>
                <a:cs typeface="Verdana"/>
                <a:sym typeface="Verdana"/>
              </a:rPr>
              <a:t>Contributions to OB:</a:t>
            </a:r>
            <a:endParaRPr/>
          </a:p>
          <a:p>
            <a:pPr marL="450850" marR="0" lvl="1" indent="-271463"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Learning, motivation, personality, emotions, perception.</a:t>
            </a:r>
            <a:endParaRPr/>
          </a:p>
        </p:txBody>
      </p:sp>
      <p:pic>
        <p:nvPicPr>
          <p:cNvPr id="734" name="Google Shape;734;p34"/>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735" name="Google Shape;735;p34">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739"/>
        <p:cNvGrpSpPr/>
        <p:nvPr/>
      </p:nvGrpSpPr>
      <p:grpSpPr>
        <a:xfrm>
          <a:off x="0" y="0"/>
          <a:ext cx="0" cy="0"/>
          <a:chOff x="0" y="0"/>
          <a:chExt cx="0" cy="0"/>
        </a:xfrm>
      </p:grpSpPr>
      <p:pic>
        <p:nvPicPr>
          <p:cNvPr id="740" name="Google Shape;740;p35"/>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741" name="Google Shape;741;p3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42" name="Google Shape;742;p3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43" name="Google Shape;743;p35"/>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744" name="Google Shape;744;p35"/>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745" name="Google Shape;745;p35"/>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746" name="Google Shape;746;p35"/>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747" name="Google Shape;747;p35"/>
          <p:cNvSpPr txBox="1"/>
          <p:nvPr/>
        </p:nvSpPr>
        <p:spPr>
          <a:xfrm>
            <a:off x="2650377" y="543490"/>
            <a:ext cx="1788631"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Calibri"/>
                <a:ea typeface="Calibri"/>
                <a:cs typeface="Calibri"/>
                <a:sym typeface="Calibri"/>
              </a:rPr>
              <a:t>Psychology</a:t>
            </a:r>
            <a:endParaRPr sz="2800">
              <a:solidFill>
                <a:schemeClr val="lt1"/>
              </a:solidFill>
              <a:latin typeface="Calibri"/>
              <a:ea typeface="Calibri"/>
              <a:cs typeface="Calibri"/>
              <a:sym typeface="Calibri"/>
            </a:endParaRPr>
          </a:p>
          <a:p>
            <a:pPr marL="0" marR="0" lvl="0" indent="0" algn="l" rtl="0">
              <a:spcBef>
                <a:spcPts val="0"/>
              </a:spcBef>
              <a:spcAft>
                <a:spcPts val="0"/>
              </a:spcAft>
              <a:buNone/>
            </a:pPr>
            <a:endParaRPr sz="2800">
              <a:solidFill>
                <a:srgbClr val="FF9518"/>
              </a:solidFill>
              <a:latin typeface="Tajawal Medium"/>
              <a:ea typeface="Tajawal Medium"/>
              <a:cs typeface="Tajawal Medium"/>
              <a:sym typeface="Tajawal Medium"/>
            </a:endParaRPr>
          </a:p>
        </p:txBody>
      </p:sp>
      <p:sp>
        <p:nvSpPr>
          <p:cNvPr id="748" name="Google Shape;748;p35"/>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749" name="Google Shape;749;p35"/>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750" name="Google Shape;750;p35"/>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751" name="Google Shape;751;p35"/>
          <p:cNvSpPr txBox="1"/>
          <p:nvPr/>
        </p:nvSpPr>
        <p:spPr>
          <a:xfrm>
            <a:off x="1103312" y="1846381"/>
            <a:ext cx="6675912" cy="2246769"/>
          </a:xfrm>
          <a:prstGeom prst="rect">
            <a:avLst/>
          </a:prstGeom>
          <a:noFill/>
          <a:ln>
            <a:noFill/>
          </a:ln>
        </p:spPr>
        <p:txBody>
          <a:bodyPr spcFirstLastPara="1" wrap="square" lIns="91425" tIns="45700" rIns="91425" bIns="45700" anchor="t" anchorCtr="0">
            <a:spAutoFit/>
          </a:bodyPr>
          <a:lstStyle/>
          <a:p>
            <a:pPr marL="450850" marR="0" lvl="1" indent="-271463" algn="l" rtl="0">
              <a:lnSpc>
                <a:spcPct val="100000"/>
              </a:lnSpc>
              <a:spcBef>
                <a:spcPts val="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Training, leadership effectiveness, job satisfaction.</a:t>
            </a:r>
            <a:endParaRPr/>
          </a:p>
          <a:p>
            <a:pPr marL="450850" marR="0" lvl="1" indent="-271463"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Individual decision making, performance appraisal attitude measurement.</a:t>
            </a:r>
            <a:endParaRPr/>
          </a:p>
          <a:p>
            <a:pPr marL="450850" marR="0" lvl="1" indent="-271463"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Employee selection, work design, and work stress.</a:t>
            </a:r>
            <a:endParaRPr sz="2000" b="0" i="0" u="none" strike="noStrike" cap="none">
              <a:solidFill>
                <a:srgbClr val="000000"/>
              </a:solidFill>
              <a:latin typeface="Verdana"/>
              <a:ea typeface="Verdana"/>
              <a:cs typeface="Verdana"/>
              <a:sym typeface="Verdana"/>
            </a:endParaRPr>
          </a:p>
        </p:txBody>
      </p:sp>
      <p:pic>
        <p:nvPicPr>
          <p:cNvPr id="752" name="Google Shape;752;p35"/>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753" name="Google Shape;753;p35">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757"/>
        <p:cNvGrpSpPr/>
        <p:nvPr/>
      </p:nvGrpSpPr>
      <p:grpSpPr>
        <a:xfrm>
          <a:off x="0" y="0"/>
          <a:ext cx="0" cy="0"/>
          <a:chOff x="0" y="0"/>
          <a:chExt cx="0" cy="0"/>
        </a:xfrm>
      </p:grpSpPr>
      <p:pic>
        <p:nvPicPr>
          <p:cNvPr id="758" name="Google Shape;758;p36"/>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759" name="Google Shape;759;p3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60" name="Google Shape;760;p3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61" name="Google Shape;761;p3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762" name="Google Shape;762;p36"/>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763" name="Google Shape;763;p36"/>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764" name="Google Shape;764;p36"/>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765" name="Google Shape;765;p36"/>
          <p:cNvSpPr txBox="1"/>
          <p:nvPr/>
        </p:nvSpPr>
        <p:spPr>
          <a:xfrm>
            <a:off x="2650377" y="543490"/>
            <a:ext cx="2711961"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Calibri"/>
                <a:ea typeface="Calibri"/>
                <a:cs typeface="Calibri"/>
                <a:sym typeface="Calibri"/>
              </a:rPr>
              <a:t>Social Psychology</a:t>
            </a:r>
            <a:endParaRPr sz="2800">
              <a:solidFill>
                <a:schemeClr val="lt1"/>
              </a:solidFill>
              <a:latin typeface="Calibri"/>
              <a:ea typeface="Calibri"/>
              <a:cs typeface="Calibri"/>
              <a:sym typeface="Calibri"/>
            </a:endParaRPr>
          </a:p>
        </p:txBody>
      </p:sp>
      <p:sp>
        <p:nvSpPr>
          <p:cNvPr id="766" name="Google Shape;766;p36"/>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767" name="Google Shape;767;p36"/>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768" name="Google Shape;768;p36"/>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769" name="Google Shape;769;p36"/>
          <p:cNvSpPr txBox="1"/>
          <p:nvPr/>
        </p:nvSpPr>
        <p:spPr>
          <a:xfrm>
            <a:off x="1103312" y="1846381"/>
            <a:ext cx="7371948" cy="378565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A160"/>
              </a:buClr>
              <a:buSzPts val="1600"/>
              <a:buFont typeface="Noto Sans Symbols"/>
              <a:buNone/>
            </a:pPr>
            <a:r>
              <a:rPr lang="en-US" sz="2000" b="0" i="0" u="none" strike="noStrike" cap="none">
                <a:solidFill>
                  <a:srgbClr val="00A160"/>
                </a:solidFill>
                <a:latin typeface="Verdana"/>
                <a:ea typeface="Verdana"/>
                <a:cs typeface="Verdana"/>
                <a:sym typeface="Verdana"/>
              </a:rPr>
              <a:t>Social psychology is </a:t>
            </a:r>
            <a:r>
              <a:rPr lang="en-US" sz="2000" b="0" i="0" u="none" strike="noStrike" cap="none">
                <a:solidFill>
                  <a:srgbClr val="000000"/>
                </a:solidFill>
                <a:latin typeface="Verdana"/>
                <a:ea typeface="Verdana"/>
                <a:cs typeface="Verdana"/>
                <a:sym typeface="Verdana"/>
              </a:rPr>
              <a:t>an area within psychology that blends concepts from psychology and sociology and that focuses on the influence of people on one another.</a:t>
            </a:r>
            <a:endParaRPr/>
          </a:p>
          <a:p>
            <a:pPr marL="0" marR="0" lvl="0" indent="0" algn="l" rtl="0">
              <a:lnSpc>
                <a:spcPct val="100000"/>
              </a:lnSpc>
              <a:spcBef>
                <a:spcPts val="500"/>
              </a:spcBef>
              <a:spcAft>
                <a:spcPts val="0"/>
              </a:spcAft>
              <a:buClr>
                <a:schemeClr val="dk1"/>
              </a:buClr>
              <a:buSzPts val="800"/>
              <a:buFont typeface="Verdana"/>
              <a:buNone/>
            </a:pPr>
            <a:endParaRPr sz="1000" b="0" i="0" u="none" strike="noStrike" cap="none">
              <a:solidFill>
                <a:srgbClr val="000000"/>
              </a:solidFill>
              <a:latin typeface="Verdana"/>
              <a:ea typeface="Verdana"/>
              <a:cs typeface="Verdana"/>
              <a:sym typeface="Verdana"/>
            </a:endParaRPr>
          </a:p>
          <a:p>
            <a:pPr marL="0" marR="0" lvl="0" indent="0" algn="l" rtl="0">
              <a:lnSpc>
                <a:spcPct val="100000"/>
              </a:lnSpc>
              <a:spcBef>
                <a:spcPts val="1000"/>
              </a:spcBef>
              <a:spcAft>
                <a:spcPts val="0"/>
              </a:spcAft>
              <a:buClr>
                <a:srgbClr val="000000"/>
              </a:buClr>
              <a:buSzPts val="1600"/>
              <a:buFont typeface="Verdana"/>
              <a:buNone/>
            </a:pPr>
            <a:r>
              <a:rPr lang="en-US" sz="2000" b="1" i="0" u="none" strike="noStrike" cap="none">
                <a:solidFill>
                  <a:srgbClr val="000000"/>
                </a:solidFill>
                <a:latin typeface="Verdana"/>
                <a:ea typeface="Verdana"/>
                <a:cs typeface="Verdana"/>
                <a:sym typeface="Verdana"/>
              </a:rPr>
              <a:t>Unit of Analysis:</a:t>
            </a:r>
            <a:endParaRPr/>
          </a:p>
          <a:p>
            <a:pPr marL="450850" marR="0" lvl="1" indent="-271463"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Group</a:t>
            </a:r>
            <a:endParaRPr/>
          </a:p>
          <a:p>
            <a:pPr marL="450850" marR="0" lvl="1" indent="-220662" algn="l" rtl="0">
              <a:lnSpc>
                <a:spcPct val="100000"/>
              </a:lnSpc>
              <a:spcBef>
                <a:spcPts val="500"/>
              </a:spcBef>
              <a:spcAft>
                <a:spcPts val="0"/>
              </a:spcAft>
              <a:buClr>
                <a:schemeClr val="dk1"/>
              </a:buClr>
              <a:buSzPts val="800"/>
              <a:buFont typeface="Verdana"/>
              <a:buNone/>
            </a:pPr>
            <a:endParaRPr sz="1000" b="0" i="0" u="none" strike="noStrike" cap="none">
              <a:solidFill>
                <a:srgbClr val="000000"/>
              </a:solidFill>
              <a:latin typeface="Verdana"/>
              <a:ea typeface="Verdana"/>
              <a:cs typeface="Verdana"/>
              <a:sym typeface="Verdana"/>
            </a:endParaRPr>
          </a:p>
          <a:p>
            <a:pPr marL="0" marR="0" lvl="0" indent="0" algn="l" rtl="0">
              <a:lnSpc>
                <a:spcPct val="100000"/>
              </a:lnSpc>
              <a:spcBef>
                <a:spcPts val="1000"/>
              </a:spcBef>
              <a:spcAft>
                <a:spcPts val="0"/>
              </a:spcAft>
              <a:buClr>
                <a:srgbClr val="000000"/>
              </a:buClr>
              <a:buSzPts val="1600"/>
              <a:buFont typeface="Verdana"/>
              <a:buNone/>
            </a:pPr>
            <a:r>
              <a:rPr lang="en-US" sz="2000" b="1" i="0" u="none" strike="noStrike" cap="none">
                <a:solidFill>
                  <a:srgbClr val="000000"/>
                </a:solidFill>
                <a:latin typeface="Verdana"/>
                <a:ea typeface="Verdana"/>
                <a:cs typeface="Verdana"/>
                <a:sym typeface="Verdana"/>
              </a:rPr>
              <a:t>Contributions to OB:</a:t>
            </a:r>
            <a:endParaRPr/>
          </a:p>
          <a:p>
            <a:pPr marL="450850" marR="0" lvl="1" indent="-271463"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Behavioral change</a:t>
            </a:r>
            <a:endParaRPr/>
          </a:p>
          <a:p>
            <a:pPr marL="450850" marR="0" lvl="1" indent="-271463"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Attitude change</a:t>
            </a:r>
            <a:endParaRPr/>
          </a:p>
        </p:txBody>
      </p:sp>
      <p:pic>
        <p:nvPicPr>
          <p:cNvPr id="770" name="Google Shape;770;p36"/>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771" name="Google Shape;771;p36">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775"/>
        <p:cNvGrpSpPr/>
        <p:nvPr/>
      </p:nvGrpSpPr>
      <p:grpSpPr>
        <a:xfrm>
          <a:off x="0" y="0"/>
          <a:ext cx="0" cy="0"/>
          <a:chOff x="0" y="0"/>
          <a:chExt cx="0" cy="0"/>
        </a:xfrm>
      </p:grpSpPr>
      <p:pic>
        <p:nvPicPr>
          <p:cNvPr id="776" name="Google Shape;776;p37"/>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777" name="Google Shape;777;p37"/>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78" name="Google Shape;778;p37"/>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79" name="Google Shape;779;p37"/>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780" name="Google Shape;780;p37"/>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781" name="Google Shape;781;p37"/>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782" name="Google Shape;782;p37"/>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783" name="Google Shape;783;p37"/>
          <p:cNvSpPr txBox="1"/>
          <p:nvPr/>
        </p:nvSpPr>
        <p:spPr>
          <a:xfrm>
            <a:off x="2650377" y="543490"/>
            <a:ext cx="2711961"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Calibri"/>
                <a:ea typeface="Calibri"/>
                <a:cs typeface="Calibri"/>
                <a:sym typeface="Calibri"/>
              </a:rPr>
              <a:t>Social Psychology</a:t>
            </a:r>
            <a:endParaRPr sz="2800">
              <a:solidFill>
                <a:schemeClr val="lt1"/>
              </a:solidFill>
              <a:latin typeface="Calibri"/>
              <a:ea typeface="Calibri"/>
              <a:cs typeface="Calibri"/>
              <a:sym typeface="Calibri"/>
            </a:endParaRPr>
          </a:p>
          <a:p>
            <a:pPr marL="0" marR="0" lvl="0" indent="0" algn="l" rtl="0">
              <a:spcBef>
                <a:spcPts val="0"/>
              </a:spcBef>
              <a:spcAft>
                <a:spcPts val="0"/>
              </a:spcAft>
              <a:buNone/>
            </a:pPr>
            <a:endParaRPr sz="2800">
              <a:solidFill>
                <a:srgbClr val="FF9518"/>
              </a:solidFill>
              <a:latin typeface="Tajawal Medium"/>
              <a:ea typeface="Tajawal Medium"/>
              <a:cs typeface="Tajawal Medium"/>
              <a:sym typeface="Tajawal Medium"/>
            </a:endParaRPr>
          </a:p>
        </p:txBody>
      </p:sp>
      <p:sp>
        <p:nvSpPr>
          <p:cNvPr id="784" name="Google Shape;784;p37"/>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785" name="Google Shape;785;p37"/>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786" name="Google Shape;786;p37"/>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787" name="Google Shape;787;p37"/>
          <p:cNvSpPr txBox="1"/>
          <p:nvPr/>
        </p:nvSpPr>
        <p:spPr>
          <a:xfrm>
            <a:off x="1103312" y="1846381"/>
            <a:ext cx="5515852" cy="1323439"/>
          </a:xfrm>
          <a:prstGeom prst="rect">
            <a:avLst/>
          </a:prstGeom>
          <a:noFill/>
          <a:ln>
            <a:noFill/>
          </a:ln>
        </p:spPr>
        <p:txBody>
          <a:bodyPr spcFirstLastPara="1" wrap="square" lIns="91425" tIns="45700" rIns="91425" bIns="45700" anchor="t" anchorCtr="0">
            <a:spAutoFit/>
          </a:bodyPr>
          <a:lstStyle/>
          <a:p>
            <a:pPr marL="450850" marR="0" lvl="1" indent="-271463" algn="l" rtl="0">
              <a:lnSpc>
                <a:spcPct val="100000"/>
              </a:lnSpc>
              <a:spcBef>
                <a:spcPts val="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Communication</a:t>
            </a:r>
            <a:endParaRPr/>
          </a:p>
          <a:p>
            <a:pPr marL="450850" marR="0" lvl="1" indent="-271463"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Group processes</a:t>
            </a:r>
            <a:endParaRPr/>
          </a:p>
          <a:p>
            <a:pPr marL="450850" marR="0" lvl="1" indent="-271463"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Group decision making</a:t>
            </a:r>
            <a:endParaRPr sz="2000" b="0" i="0" u="none" strike="noStrike" cap="none">
              <a:solidFill>
                <a:srgbClr val="000000"/>
              </a:solidFill>
              <a:latin typeface="Verdana"/>
              <a:ea typeface="Verdana"/>
              <a:cs typeface="Verdana"/>
              <a:sym typeface="Verdana"/>
            </a:endParaRPr>
          </a:p>
        </p:txBody>
      </p:sp>
      <p:pic>
        <p:nvPicPr>
          <p:cNvPr id="788" name="Google Shape;788;p37"/>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789" name="Google Shape;789;p37">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793"/>
        <p:cNvGrpSpPr/>
        <p:nvPr/>
      </p:nvGrpSpPr>
      <p:grpSpPr>
        <a:xfrm>
          <a:off x="0" y="0"/>
          <a:ext cx="0" cy="0"/>
          <a:chOff x="0" y="0"/>
          <a:chExt cx="0" cy="0"/>
        </a:xfrm>
      </p:grpSpPr>
      <p:pic>
        <p:nvPicPr>
          <p:cNvPr id="794" name="Google Shape;794;p38"/>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795" name="Google Shape;795;p38"/>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96" name="Google Shape;796;p38"/>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97" name="Google Shape;797;p38"/>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798" name="Google Shape;798;p38"/>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799" name="Google Shape;799;p38"/>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800" name="Google Shape;800;p38"/>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801" name="Google Shape;801;p38"/>
          <p:cNvSpPr txBox="1"/>
          <p:nvPr/>
        </p:nvSpPr>
        <p:spPr>
          <a:xfrm>
            <a:off x="2650377" y="543490"/>
            <a:ext cx="1563248"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Calibri"/>
                <a:ea typeface="Calibri"/>
                <a:cs typeface="Calibri"/>
                <a:sym typeface="Calibri"/>
              </a:rPr>
              <a:t>Sociology</a:t>
            </a:r>
            <a:endParaRPr sz="2800">
              <a:solidFill>
                <a:schemeClr val="lt1"/>
              </a:solidFill>
              <a:latin typeface="Calibri"/>
              <a:ea typeface="Calibri"/>
              <a:cs typeface="Calibri"/>
              <a:sym typeface="Calibri"/>
            </a:endParaRPr>
          </a:p>
        </p:txBody>
      </p:sp>
      <p:sp>
        <p:nvSpPr>
          <p:cNvPr id="802" name="Google Shape;802;p38"/>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803" name="Google Shape;803;p38"/>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804" name="Google Shape;804;p38"/>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805" name="Google Shape;805;p38"/>
          <p:cNvSpPr txBox="1"/>
          <p:nvPr/>
        </p:nvSpPr>
        <p:spPr>
          <a:xfrm>
            <a:off x="1103311" y="1846381"/>
            <a:ext cx="7156779" cy="440120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Noto Sans Symbols"/>
              <a:buNone/>
            </a:pPr>
            <a:r>
              <a:rPr lang="en-US" sz="2000" b="0" i="0" u="none" strike="noStrike" cap="none">
                <a:solidFill>
                  <a:srgbClr val="000000"/>
                </a:solidFill>
                <a:latin typeface="Verdana"/>
                <a:ea typeface="Verdana"/>
                <a:cs typeface="Verdana"/>
                <a:sym typeface="Verdana"/>
              </a:rPr>
              <a:t>The study of people in relation to their fellow human beings.</a:t>
            </a:r>
            <a:endParaRPr/>
          </a:p>
          <a:p>
            <a:pPr marL="0" marR="0" lvl="0" indent="0" algn="l" rtl="0">
              <a:lnSpc>
                <a:spcPct val="100000"/>
              </a:lnSpc>
              <a:spcBef>
                <a:spcPts val="500"/>
              </a:spcBef>
              <a:spcAft>
                <a:spcPts val="0"/>
              </a:spcAft>
              <a:buClr>
                <a:schemeClr val="dk1"/>
              </a:buClr>
              <a:buSzPts val="800"/>
              <a:buFont typeface="Verdana"/>
              <a:buNone/>
            </a:pPr>
            <a:endParaRPr sz="1000" b="0" i="0" u="none" strike="noStrike" cap="none">
              <a:solidFill>
                <a:srgbClr val="000000"/>
              </a:solidFill>
              <a:latin typeface="Verdana"/>
              <a:ea typeface="Verdana"/>
              <a:cs typeface="Verdana"/>
              <a:sym typeface="Verdana"/>
            </a:endParaRPr>
          </a:p>
          <a:p>
            <a:pPr marL="0" marR="0" lvl="0" indent="0" algn="l" rtl="0">
              <a:lnSpc>
                <a:spcPct val="100000"/>
              </a:lnSpc>
              <a:spcBef>
                <a:spcPts val="1000"/>
              </a:spcBef>
              <a:spcAft>
                <a:spcPts val="0"/>
              </a:spcAft>
              <a:buClr>
                <a:srgbClr val="000000"/>
              </a:buClr>
              <a:buSzPts val="1600"/>
              <a:buFont typeface="Verdana"/>
              <a:buNone/>
            </a:pPr>
            <a:r>
              <a:rPr lang="en-US" sz="2000" b="1" i="0" u="none" strike="noStrike" cap="none">
                <a:solidFill>
                  <a:srgbClr val="000000"/>
                </a:solidFill>
                <a:latin typeface="Verdana"/>
                <a:ea typeface="Verdana"/>
                <a:cs typeface="Verdana"/>
                <a:sym typeface="Verdana"/>
              </a:rPr>
              <a:t>Units of Analysis:</a:t>
            </a:r>
            <a:endParaRPr/>
          </a:p>
          <a:p>
            <a:pPr marL="450850" marR="0" lvl="1" indent="-271463"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Organizational system</a:t>
            </a:r>
            <a:endParaRPr/>
          </a:p>
          <a:p>
            <a:pPr marL="450850" marR="0" lvl="1" indent="-271463"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Group</a:t>
            </a:r>
            <a:endParaRPr/>
          </a:p>
          <a:p>
            <a:pPr marL="450850" marR="0" lvl="1" indent="-220662" algn="l" rtl="0">
              <a:lnSpc>
                <a:spcPct val="100000"/>
              </a:lnSpc>
              <a:spcBef>
                <a:spcPts val="500"/>
              </a:spcBef>
              <a:spcAft>
                <a:spcPts val="0"/>
              </a:spcAft>
              <a:buClr>
                <a:schemeClr val="dk1"/>
              </a:buClr>
              <a:buSzPts val="800"/>
              <a:buFont typeface="Verdana"/>
              <a:buNone/>
            </a:pPr>
            <a:endParaRPr sz="1000" b="0" i="0" u="none" strike="noStrike" cap="none">
              <a:solidFill>
                <a:srgbClr val="000000"/>
              </a:solidFill>
              <a:latin typeface="Verdana"/>
              <a:ea typeface="Verdana"/>
              <a:cs typeface="Verdana"/>
              <a:sym typeface="Verdana"/>
            </a:endParaRPr>
          </a:p>
          <a:p>
            <a:pPr marL="0" marR="0" lvl="0" indent="0" algn="l" rtl="0">
              <a:lnSpc>
                <a:spcPct val="100000"/>
              </a:lnSpc>
              <a:spcBef>
                <a:spcPts val="1000"/>
              </a:spcBef>
              <a:spcAft>
                <a:spcPts val="0"/>
              </a:spcAft>
              <a:buClr>
                <a:srgbClr val="000000"/>
              </a:buClr>
              <a:buSzPts val="1600"/>
              <a:buFont typeface="Verdana"/>
              <a:buNone/>
            </a:pPr>
            <a:r>
              <a:rPr lang="en-US" sz="2000" b="1" i="0" u="none" strike="noStrike" cap="none">
                <a:solidFill>
                  <a:srgbClr val="000000"/>
                </a:solidFill>
                <a:latin typeface="Verdana"/>
                <a:ea typeface="Verdana"/>
                <a:cs typeface="Verdana"/>
                <a:sym typeface="Verdana"/>
              </a:rPr>
              <a:t>Contributions to OB:</a:t>
            </a:r>
            <a:endParaRPr/>
          </a:p>
          <a:p>
            <a:pPr marL="450850" marR="0" lvl="1" indent="-271463"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Group dynamics</a:t>
            </a:r>
            <a:endParaRPr/>
          </a:p>
          <a:p>
            <a:pPr marL="450850" marR="0" lvl="1" indent="-271463"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Work teams</a:t>
            </a:r>
            <a:endParaRPr/>
          </a:p>
          <a:p>
            <a:pPr marL="450850" marR="0" lvl="1" indent="-169862" algn="l" rtl="0">
              <a:lnSpc>
                <a:spcPct val="100000"/>
              </a:lnSpc>
              <a:spcBef>
                <a:spcPts val="1000"/>
              </a:spcBef>
              <a:spcAft>
                <a:spcPts val="0"/>
              </a:spcAft>
              <a:buClr>
                <a:schemeClr val="dk1"/>
              </a:buClr>
              <a:buSzPts val="1600"/>
              <a:buFont typeface="Verdana"/>
              <a:buNone/>
            </a:pPr>
            <a:endParaRPr sz="2000" b="0" i="0" u="none" strike="noStrike" cap="none">
              <a:solidFill>
                <a:srgbClr val="000000"/>
              </a:solidFill>
              <a:latin typeface="Verdana"/>
              <a:ea typeface="Verdana"/>
              <a:cs typeface="Verdana"/>
              <a:sym typeface="Verdana"/>
            </a:endParaRPr>
          </a:p>
        </p:txBody>
      </p:sp>
      <p:pic>
        <p:nvPicPr>
          <p:cNvPr id="806" name="Google Shape;806;p38"/>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807" name="Google Shape;807;p38">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811"/>
        <p:cNvGrpSpPr/>
        <p:nvPr/>
      </p:nvGrpSpPr>
      <p:grpSpPr>
        <a:xfrm>
          <a:off x="0" y="0"/>
          <a:ext cx="0" cy="0"/>
          <a:chOff x="0" y="0"/>
          <a:chExt cx="0" cy="0"/>
        </a:xfrm>
      </p:grpSpPr>
      <p:pic>
        <p:nvPicPr>
          <p:cNvPr id="812" name="Google Shape;812;p39"/>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813" name="Google Shape;813;p39"/>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14" name="Google Shape;814;p39"/>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15" name="Google Shape;815;p39"/>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816" name="Google Shape;816;p39"/>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817" name="Google Shape;817;p39"/>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818" name="Google Shape;818;p39"/>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819" name="Google Shape;819;p39"/>
          <p:cNvSpPr txBox="1"/>
          <p:nvPr/>
        </p:nvSpPr>
        <p:spPr>
          <a:xfrm>
            <a:off x="2650377" y="543490"/>
            <a:ext cx="1563248"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Calibri"/>
                <a:ea typeface="Calibri"/>
                <a:cs typeface="Calibri"/>
                <a:sym typeface="Calibri"/>
              </a:rPr>
              <a:t>Sociology</a:t>
            </a:r>
            <a:endParaRPr sz="2800">
              <a:solidFill>
                <a:schemeClr val="lt1"/>
              </a:solidFill>
              <a:latin typeface="Calibri"/>
              <a:ea typeface="Calibri"/>
              <a:cs typeface="Calibri"/>
              <a:sym typeface="Calibri"/>
            </a:endParaRPr>
          </a:p>
          <a:p>
            <a:pPr marL="0" marR="0" lvl="0" indent="0" algn="l" rtl="0">
              <a:spcBef>
                <a:spcPts val="0"/>
              </a:spcBef>
              <a:spcAft>
                <a:spcPts val="0"/>
              </a:spcAft>
              <a:buNone/>
            </a:pPr>
            <a:endParaRPr sz="2800">
              <a:solidFill>
                <a:srgbClr val="FF9518"/>
              </a:solidFill>
              <a:latin typeface="Tajawal Medium"/>
              <a:ea typeface="Tajawal Medium"/>
              <a:cs typeface="Tajawal Medium"/>
              <a:sym typeface="Tajawal Medium"/>
            </a:endParaRPr>
          </a:p>
        </p:txBody>
      </p:sp>
      <p:sp>
        <p:nvSpPr>
          <p:cNvPr id="820" name="Google Shape;820;p39"/>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821" name="Google Shape;821;p39"/>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822" name="Google Shape;822;p39"/>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823" name="Google Shape;823;p39"/>
          <p:cNvSpPr txBox="1"/>
          <p:nvPr/>
        </p:nvSpPr>
        <p:spPr>
          <a:xfrm>
            <a:off x="1103312" y="1846381"/>
            <a:ext cx="6910742" cy="1200329"/>
          </a:xfrm>
          <a:prstGeom prst="rect">
            <a:avLst/>
          </a:prstGeom>
          <a:noFill/>
          <a:ln>
            <a:noFill/>
          </a:ln>
        </p:spPr>
        <p:txBody>
          <a:bodyPr spcFirstLastPara="1" wrap="square" lIns="91425" tIns="45700" rIns="91425" bIns="45700" anchor="t" anchorCtr="0">
            <a:spAutoFit/>
          </a:bodyPr>
          <a:lstStyle/>
          <a:p>
            <a:pPr marL="450850" marR="0" lvl="1" indent="-271463" algn="l" rtl="0">
              <a:lnSpc>
                <a:spcPct val="100000"/>
              </a:lnSpc>
              <a:spcBef>
                <a:spcPts val="0"/>
              </a:spcBef>
              <a:spcAft>
                <a:spcPts val="0"/>
              </a:spcAft>
              <a:buClr>
                <a:srgbClr val="000000"/>
              </a:buClr>
              <a:buSzPts val="1440"/>
              <a:buFont typeface="Verdana"/>
              <a:buChar char="•"/>
            </a:pPr>
            <a:r>
              <a:rPr lang="en-US" sz="1800" b="0" i="0" u="none" strike="noStrike" cap="none">
                <a:solidFill>
                  <a:srgbClr val="000000"/>
                </a:solidFill>
                <a:latin typeface="Verdana"/>
                <a:ea typeface="Verdana"/>
                <a:cs typeface="Verdana"/>
                <a:sym typeface="Verdana"/>
              </a:rPr>
              <a:t>Communication</a:t>
            </a:r>
            <a:endParaRPr/>
          </a:p>
          <a:p>
            <a:pPr marL="450850" marR="0" lvl="1" indent="-271463" algn="l" rtl="0">
              <a:lnSpc>
                <a:spcPct val="100000"/>
              </a:lnSpc>
              <a:spcBef>
                <a:spcPts val="900"/>
              </a:spcBef>
              <a:spcAft>
                <a:spcPts val="0"/>
              </a:spcAft>
              <a:buClr>
                <a:srgbClr val="000000"/>
              </a:buClr>
              <a:buSzPts val="1440"/>
              <a:buFont typeface="Verdana"/>
              <a:buChar char="•"/>
            </a:pPr>
            <a:r>
              <a:rPr lang="en-US" sz="1800" b="0" i="0" u="none" strike="noStrike" cap="none">
                <a:solidFill>
                  <a:srgbClr val="000000"/>
                </a:solidFill>
                <a:latin typeface="Verdana"/>
                <a:ea typeface="Verdana"/>
                <a:cs typeface="Verdana"/>
                <a:sym typeface="Verdana"/>
              </a:rPr>
              <a:t>Power</a:t>
            </a:r>
            <a:endParaRPr/>
          </a:p>
          <a:p>
            <a:pPr marL="450850" marR="0" lvl="1" indent="-271463" algn="l" rtl="0">
              <a:lnSpc>
                <a:spcPct val="100000"/>
              </a:lnSpc>
              <a:spcBef>
                <a:spcPts val="900"/>
              </a:spcBef>
              <a:spcAft>
                <a:spcPts val="0"/>
              </a:spcAft>
              <a:buClr>
                <a:srgbClr val="000000"/>
              </a:buClr>
              <a:buSzPts val="1440"/>
              <a:buFont typeface="Verdana"/>
              <a:buChar char="•"/>
            </a:pPr>
            <a:r>
              <a:rPr lang="en-US" sz="1800" b="0" i="0" u="none" strike="noStrike" cap="none">
                <a:solidFill>
                  <a:srgbClr val="000000"/>
                </a:solidFill>
                <a:latin typeface="Verdana"/>
                <a:ea typeface="Verdana"/>
                <a:cs typeface="Verdana"/>
                <a:sym typeface="Verdana"/>
              </a:rPr>
              <a:t>Conflict</a:t>
            </a:r>
            <a:endParaRPr sz="1800" b="0" i="0" u="none" strike="noStrike" cap="none">
              <a:solidFill>
                <a:srgbClr val="0A1F61"/>
              </a:solidFill>
              <a:latin typeface="Tajawal ExtraBold"/>
              <a:ea typeface="Tajawal ExtraBold"/>
              <a:cs typeface="Tajawal ExtraBold"/>
              <a:sym typeface="Tajawal ExtraBold"/>
            </a:endParaRPr>
          </a:p>
        </p:txBody>
      </p:sp>
      <p:pic>
        <p:nvPicPr>
          <p:cNvPr id="824" name="Google Shape;824;p39"/>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825" name="Google Shape;825;p39">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829"/>
        <p:cNvGrpSpPr/>
        <p:nvPr/>
      </p:nvGrpSpPr>
      <p:grpSpPr>
        <a:xfrm>
          <a:off x="0" y="0"/>
          <a:ext cx="0" cy="0"/>
          <a:chOff x="0" y="0"/>
          <a:chExt cx="0" cy="0"/>
        </a:xfrm>
      </p:grpSpPr>
      <p:pic>
        <p:nvPicPr>
          <p:cNvPr id="830" name="Google Shape;830;p40"/>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831" name="Google Shape;831;p40"/>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32" name="Google Shape;832;p40"/>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33" name="Google Shape;833;p40"/>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834" name="Google Shape;834;p40"/>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835" name="Google Shape;835;p40"/>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836" name="Google Shape;836;p40"/>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837" name="Google Shape;837;p40"/>
          <p:cNvSpPr txBox="1"/>
          <p:nvPr/>
        </p:nvSpPr>
        <p:spPr>
          <a:xfrm>
            <a:off x="2650377" y="543490"/>
            <a:ext cx="2176109"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Calibri"/>
                <a:ea typeface="Calibri"/>
                <a:cs typeface="Calibri"/>
                <a:sym typeface="Calibri"/>
              </a:rPr>
              <a:t>Anthropology</a:t>
            </a:r>
            <a:endParaRPr sz="2800">
              <a:solidFill>
                <a:schemeClr val="lt1"/>
              </a:solidFill>
              <a:latin typeface="Calibri"/>
              <a:ea typeface="Calibri"/>
              <a:cs typeface="Calibri"/>
              <a:sym typeface="Calibri"/>
            </a:endParaRPr>
          </a:p>
        </p:txBody>
      </p:sp>
      <p:sp>
        <p:nvSpPr>
          <p:cNvPr id="838" name="Google Shape;838;p40"/>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839" name="Google Shape;839;p40"/>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840" name="Google Shape;840;p40"/>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841" name="Google Shape;841;p40"/>
          <p:cNvSpPr txBox="1"/>
          <p:nvPr/>
        </p:nvSpPr>
        <p:spPr>
          <a:xfrm>
            <a:off x="1103312" y="1846381"/>
            <a:ext cx="5881995" cy="393954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Noto Sans Symbols"/>
              <a:buNone/>
            </a:pPr>
            <a:r>
              <a:rPr lang="en-US" sz="2000" b="0" i="0" u="none" strike="noStrike" cap="none">
                <a:solidFill>
                  <a:srgbClr val="000000"/>
                </a:solidFill>
                <a:latin typeface="Verdana"/>
                <a:ea typeface="Verdana"/>
                <a:cs typeface="Verdana"/>
                <a:sym typeface="Verdana"/>
              </a:rPr>
              <a:t>The study of societies to learn about human beings and their activities.</a:t>
            </a:r>
            <a:endParaRPr/>
          </a:p>
          <a:p>
            <a:pPr marL="0" marR="0" lvl="0" indent="0" algn="l" rtl="0">
              <a:lnSpc>
                <a:spcPct val="100000"/>
              </a:lnSpc>
              <a:spcBef>
                <a:spcPts val="500"/>
              </a:spcBef>
              <a:spcAft>
                <a:spcPts val="0"/>
              </a:spcAft>
              <a:buClr>
                <a:schemeClr val="dk1"/>
              </a:buClr>
              <a:buSzPts val="800"/>
              <a:buFont typeface="Verdana"/>
              <a:buNone/>
            </a:pPr>
            <a:endParaRPr sz="1000" b="0" i="0" u="none" strike="noStrike" cap="none">
              <a:solidFill>
                <a:srgbClr val="000000"/>
              </a:solidFill>
              <a:latin typeface="Verdana"/>
              <a:ea typeface="Verdana"/>
              <a:cs typeface="Verdana"/>
              <a:sym typeface="Verdana"/>
            </a:endParaRPr>
          </a:p>
          <a:p>
            <a:pPr marL="0" marR="0" lvl="0" indent="0" algn="l" rtl="0">
              <a:lnSpc>
                <a:spcPct val="100000"/>
              </a:lnSpc>
              <a:spcBef>
                <a:spcPts val="1000"/>
              </a:spcBef>
              <a:spcAft>
                <a:spcPts val="0"/>
              </a:spcAft>
              <a:buClr>
                <a:srgbClr val="000000"/>
              </a:buClr>
              <a:buSzPts val="1600"/>
              <a:buFont typeface="Verdana"/>
              <a:buNone/>
            </a:pPr>
            <a:r>
              <a:rPr lang="en-US" sz="2000" b="1" i="0" u="none" strike="noStrike" cap="none">
                <a:solidFill>
                  <a:srgbClr val="000000"/>
                </a:solidFill>
                <a:latin typeface="Verdana"/>
                <a:ea typeface="Verdana"/>
                <a:cs typeface="Verdana"/>
                <a:sym typeface="Verdana"/>
              </a:rPr>
              <a:t>Units of Analysis:</a:t>
            </a:r>
            <a:endParaRPr/>
          </a:p>
          <a:p>
            <a:pPr marL="450850" marR="0" lvl="1" indent="-271463"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Organizational system</a:t>
            </a:r>
            <a:endParaRPr/>
          </a:p>
          <a:p>
            <a:pPr marL="450850" marR="0" lvl="1" indent="-271463"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Group</a:t>
            </a:r>
            <a:endParaRPr/>
          </a:p>
          <a:p>
            <a:pPr marL="450850" marR="0" lvl="1" indent="-220662" algn="l" rtl="0">
              <a:lnSpc>
                <a:spcPct val="100000"/>
              </a:lnSpc>
              <a:spcBef>
                <a:spcPts val="500"/>
              </a:spcBef>
              <a:spcAft>
                <a:spcPts val="0"/>
              </a:spcAft>
              <a:buClr>
                <a:schemeClr val="dk1"/>
              </a:buClr>
              <a:buSzPts val="800"/>
              <a:buFont typeface="Verdana"/>
              <a:buNone/>
            </a:pPr>
            <a:endParaRPr sz="1000" b="0" i="0" u="none" strike="noStrike" cap="none">
              <a:solidFill>
                <a:srgbClr val="000000"/>
              </a:solidFill>
              <a:latin typeface="Verdana"/>
              <a:ea typeface="Verdana"/>
              <a:cs typeface="Verdana"/>
              <a:sym typeface="Verdana"/>
            </a:endParaRPr>
          </a:p>
          <a:p>
            <a:pPr marL="0" marR="0" lvl="0" indent="0" algn="l" rtl="0">
              <a:lnSpc>
                <a:spcPct val="100000"/>
              </a:lnSpc>
              <a:spcBef>
                <a:spcPts val="1000"/>
              </a:spcBef>
              <a:spcAft>
                <a:spcPts val="0"/>
              </a:spcAft>
              <a:buClr>
                <a:srgbClr val="000000"/>
              </a:buClr>
              <a:buSzPts val="1600"/>
              <a:buFont typeface="Verdana"/>
              <a:buNone/>
            </a:pPr>
            <a:r>
              <a:rPr lang="en-US" sz="2000" b="1" i="0" u="none" strike="noStrike" cap="none">
                <a:solidFill>
                  <a:srgbClr val="000000"/>
                </a:solidFill>
                <a:latin typeface="Verdana"/>
                <a:ea typeface="Verdana"/>
                <a:cs typeface="Verdana"/>
                <a:sym typeface="Verdana"/>
              </a:rPr>
              <a:t>Contributions to OB:</a:t>
            </a:r>
            <a:endParaRPr/>
          </a:p>
          <a:p>
            <a:pPr marL="450850" marR="0" lvl="1" indent="-271463"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Organizational culture</a:t>
            </a:r>
            <a:endParaRPr/>
          </a:p>
          <a:p>
            <a:pPr marL="450850" marR="0" lvl="1" indent="-271463"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Organizational environment</a:t>
            </a:r>
            <a:endParaRPr/>
          </a:p>
        </p:txBody>
      </p:sp>
      <p:pic>
        <p:nvPicPr>
          <p:cNvPr id="842" name="Google Shape;842;p40"/>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843" name="Google Shape;843;p40">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847"/>
        <p:cNvGrpSpPr/>
        <p:nvPr/>
      </p:nvGrpSpPr>
      <p:grpSpPr>
        <a:xfrm>
          <a:off x="0" y="0"/>
          <a:ext cx="0" cy="0"/>
          <a:chOff x="0" y="0"/>
          <a:chExt cx="0" cy="0"/>
        </a:xfrm>
      </p:grpSpPr>
      <p:pic>
        <p:nvPicPr>
          <p:cNvPr id="848" name="Google Shape;848;p41"/>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849" name="Google Shape;849;p41"/>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50" name="Google Shape;850;p41"/>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51" name="Google Shape;851;p41"/>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852" name="Google Shape;852;p41"/>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853" name="Google Shape;853;p41"/>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854" name="Google Shape;854;p41"/>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855" name="Google Shape;855;p41"/>
          <p:cNvSpPr txBox="1"/>
          <p:nvPr/>
        </p:nvSpPr>
        <p:spPr>
          <a:xfrm>
            <a:off x="2650377" y="543490"/>
            <a:ext cx="2176109"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Calibri"/>
                <a:ea typeface="Calibri"/>
                <a:cs typeface="Calibri"/>
                <a:sym typeface="Calibri"/>
              </a:rPr>
              <a:t>Anthropology</a:t>
            </a:r>
            <a:endParaRPr sz="2800">
              <a:solidFill>
                <a:schemeClr val="lt1"/>
              </a:solidFill>
              <a:latin typeface="Calibri"/>
              <a:ea typeface="Calibri"/>
              <a:cs typeface="Calibri"/>
              <a:sym typeface="Calibri"/>
            </a:endParaRPr>
          </a:p>
          <a:p>
            <a:pPr marL="0" marR="0" lvl="0" indent="0" algn="l" rtl="0">
              <a:spcBef>
                <a:spcPts val="0"/>
              </a:spcBef>
              <a:spcAft>
                <a:spcPts val="0"/>
              </a:spcAft>
              <a:buNone/>
            </a:pPr>
            <a:endParaRPr sz="2800">
              <a:solidFill>
                <a:srgbClr val="FF9518"/>
              </a:solidFill>
              <a:latin typeface="Tajawal Medium"/>
              <a:ea typeface="Tajawal Medium"/>
              <a:cs typeface="Tajawal Medium"/>
              <a:sym typeface="Tajawal Medium"/>
            </a:endParaRPr>
          </a:p>
        </p:txBody>
      </p:sp>
      <p:sp>
        <p:nvSpPr>
          <p:cNvPr id="856" name="Google Shape;856;p41"/>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857" name="Google Shape;857;p41"/>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858" name="Google Shape;858;p41"/>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859" name="Google Shape;859;p41"/>
          <p:cNvSpPr txBox="1"/>
          <p:nvPr/>
        </p:nvSpPr>
        <p:spPr>
          <a:xfrm>
            <a:off x="1103312" y="1846381"/>
            <a:ext cx="4992688" cy="1323439"/>
          </a:xfrm>
          <a:prstGeom prst="rect">
            <a:avLst/>
          </a:prstGeom>
          <a:noFill/>
          <a:ln>
            <a:noFill/>
          </a:ln>
        </p:spPr>
        <p:txBody>
          <a:bodyPr spcFirstLastPara="1" wrap="square" lIns="91425" tIns="45700" rIns="91425" bIns="45700" anchor="t" anchorCtr="0">
            <a:spAutoFit/>
          </a:bodyPr>
          <a:lstStyle/>
          <a:p>
            <a:pPr marL="450850" marR="0" lvl="1" indent="-271463" algn="l" rtl="0">
              <a:lnSpc>
                <a:spcPct val="100000"/>
              </a:lnSpc>
              <a:spcBef>
                <a:spcPts val="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Comparative values</a:t>
            </a:r>
            <a:endParaRPr/>
          </a:p>
          <a:p>
            <a:pPr marL="450850" marR="0" lvl="1" indent="-271463"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Comparative attitudes</a:t>
            </a:r>
            <a:endParaRPr/>
          </a:p>
          <a:p>
            <a:pPr marL="450850" marR="0" lvl="1" indent="-271463"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Cross-cultural analysis</a:t>
            </a:r>
            <a:endParaRPr sz="2000" b="0" i="0" u="none" strike="noStrike" cap="none">
              <a:solidFill>
                <a:srgbClr val="000000"/>
              </a:solidFill>
              <a:latin typeface="Verdana"/>
              <a:ea typeface="Verdana"/>
              <a:cs typeface="Verdana"/>
              <a:sym typeface="Verdana"/>
            </a:endParaRPr>
          </a:p>
        </p:txBody>
      </p:sp>
      <p:pic>
        <p:nvPicPr>
          <p:cNvPr id="860" name="Google Shape;860;p41"/>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861" name="Google Shape;861;p41">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865"/>
        <p:cNvGrpSpPr/>
        <p:nvPr/>
      </p:nvGrpSpPr>
      <p:grpSpPr>
        <a:xfrm>
          <a:off x="0" y="0"/>
          <a:ext cx="0" cy="0"/>
          <a:chOff x="0" y="0"/>
          <a:chExt cx="0" cy="0"/>
        </a:xfrm>
      </p:grpSpPr>
      <p:pic>
        <p:nvPicPr>
          <p:cNvPr id="866" name="Google Shape;866;p42"/>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867" name="Google Shape;867;p42"/>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68" name="Google Shape;868;p42"/>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69" name="Google Shape;869;p42"/>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870" name="Google Shape;870;p42"/>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871" name="Google Shape;871;p42"/>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872" name="Google Shape;872;p42"/>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873" name="Google Shape;873;p42"/>
          <p:cNvSpPr txBox="1"/>
          <p:nvPr/>
        </p:nvSpPr>
        <p:spPr>
          <a:xfrm>
            <a:off x="2650377" y="543490"/>
            <a:ext cx="3992311"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lt1"/>
                </a:solidFill>
                <a:latin typeface="Calibri"/>
                <a:ea typeface="Calibri"/>
                <a:cs typeface="Calibri"/>
                <a:sym typeface="Calibri"/>
              </a:rPr>
              <a:t>Challenges and Opportunities for OB</a:t>
            </a:r>
            <a:endParaRPr sz="2000">
              <a:solidFill>
                <a:schemeClr val="lt1"/>
              </a:solidFill>
              <a:latin typeface="Calibri"/>
              <a:ea typeface="Calibri"/>
              <a:cs typeface="Calibri"/>
              <a:sym typeface="Calibri"/>
            </a:endParaRPr>
          </a:p>
        </p:txBody>
      </p:sp>
      <p:sp>
        <p:nvSpPr>
          <p:cNvPr id="874" name="Google Shape;874;p42"/>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875" name="Google Shape;875;p42"/>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876" name="Google Shape;876;p42"/>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877" name="Google Shape;877;p42"/>
          <p:cNvSpPr txBox="1"/>
          <p:nvPr/>
        </p:nvSpPr>
        <p:spPr>
          <a:xfrm>
            <a:off x="1103312" y="1846381"/>
            <a:ext cx="4992688" cy="1631216"/>
          </a:xfrm>
          <a:prstGeom prst="rect">
            <a:avLst/>
          </a:prstGeom>
          <a:noFill/>
          <a:ln>
            <a:noFill/>
          </a:ln>
        </p:spPr>
        <p:txBody>
          <a:bodyPr spcFirstLastPara="1" wrap="square" lIns="91425" tIns="45700" rIns="91425" bIns="45700" anchor="t" anchorCtr="0">
            <a:spAutoFit/>
          </a:bodyPr>
          <a:lstStyle/>
          <a:p>
            <a:pPr marL="0" marR="0" lvl="0" indent="-127000" algn="l" rtl="0">
              <a:lnSpc>
                <a:spcPct val="100000"/>
              </a:lnSpc>
              <a:spcBef>
                <a:spcPts val="0"/>
              </a:spcBef>
              <a:spcAft>
                <a:spcPts val="0"/>
              </a:spcAft>
              <a:buClr>
                <a:srgbClr val="000000"/>
              </a:buClr>
              <a:buSzPts val="2000"/>
              <a:buFont typeface="Verdana"/>
              <a:buAutoNum type="arabicPeriod"/>
            </a:pPr>
            <a:r>
              <a:rPr lang="en-US" sz="2000" b="1" i="0" u="none" strike="noStrike" cap="none">
                <a:solidFill>
                  <a:srgbClr val="000000"/>
                </a:solidFill>
                <a:latin typeface="Verdana"/>
                <a:ea typeface="Verdana"/>
                <a:cs typeface="Verdana"/>
                <a:sym typeface="Verdana"/>
              </a:rPr>
              <a:t>Responding to Globalization</a:t>
            </a:r>
            <a:endParaRPr/>
          </a:p>
          <a:p>
            <a:pPr marL="450850" marR="0" lvl="1" indent="-271463"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Increased foreign assignment.</a:t>
            </a:r>
            <a:endParaRPr/>
          </a:p>
          <a:p>
            <a:pPr marL="450850" marR="0" lvl="1" indent="-271463"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Working with people from different cultures.</a:t>
            </a:r>
            <a:endParaRPr sz="2000" b="0" i="0" u="none" strike="noStrike" cap="none">
              <a:solidFill>
                <a:srgbClr val="000000"/>
              </a:solidFill>
              <a:latin typeface="Verdana"/>
              <a:ea typeface="Verdana"/>
              <a:cs typeface="Verdana"/>
              <a:sym typeface="Verdana"/>
            </a:endParaRPr>
          </a:p>
        </p:txBody>
      </p:sp>
      <p:pic>
        <p:nvPicPr>
          <p:cNvPr id="878" name="Google Shape;878;p42"/>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879" name="Google Shape;879;p42">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883"/>
        <p:cNvGrpSpPr/>
        <p:nvPr/>
      </p:nvGrpSpPr>
      <p:grpSpPr>
        <a:xfrm>
          <a:off x="0" y="0"/>
          <a:ext cx="0" cy="0"/>
          <a:chOff x="0" y="0"/>
          <a:chExt cx="0" cy="0"/>
        </a:xfrm>
      </p:grpSpPr>
      <p:pic>
        <p:nvPicPr>
          <p:cNvPr id="884" name="Google Shape;884;p43"/>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885" name="Google Shape;885;p4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86" name="Google Shape;886;p4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87" name="Google Shape;887;p4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888" name="Google Shape;888;p43"/>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889" name="Google Shape;889;p43"/>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890" name="Google Shape;890;p43"/>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891" name="Google Shape;891;p43"/>
          <p:cNvSpPr txBox="1"/>
          <p:nvPr/>
        </p:nvSpPr>
        <p:spPr>
          <a:xfrm>
            <a:off x="2650377" y="543490"/>
            <a:ext cx="3992311"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lt1"/>
                </a:solidFill>
                <a:latin typeface="Calibri"/>
                <a:ea typeface="Calibri"/>
                <a:cs typeface="Calibri"/>
                <a:sym typeface="Calibri"/>
              </a:rPr>
              <a:t>Challenges and Opportunities for OB</a:t>
            </a:r>
            <a:endParaRPr sz="2000">
              <a:solidFill>
                <a:schemeClr val="lt1"/>
              </a:solidFill>
              <a:latin typeface="Calibri"/>
              <a:ea typeface="Calibri"/>
              <a:cs typeface="Calibri"/>
              <a:sym typeface="Calibri"/>
            </a:endParaRPr>
          </a:p>
          <a:p>
            <a:pPr marL="0" marR="0" lvl="0" indent="0" algn="l" rtl="0">
              <a:spcBef>
                <a:spcPts val="0"/>
              </a:spcBef>
              <a:spcAft>
                <a:spcPts val="0"/>
              </a:spcAft>
              <a:buNone/>
            </a:pPr>
            <a:endParaRPr sz="2800">
              <a:solidFill>
                <a:srgbClr val="FF9518"/>
              </a:solidFill>
              <a:latin typeface="Tajawal Medium"/>
              <a:ea typeface="Tajawal Medium"/>
              <a:cs typeface="Tajawal Medium"/>
              <a:sym typeface="Tajawal Medium"/>
            </a:endParaRPr>
          </a:p>
        </p:txBody>
      </p:sp>
      <p:sp>
        <p:nvSpPr>
          <p:cNvPr id="892" name="Google Shape;892;p43"/>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893" name="Google Shape;893;p43"/>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894" name="Google Shape;894;p43"/>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895" name="Google Shape;895;p43"/>
          <p:cNvSpPr txBox="1"/>
          <p:nvPr/>
        </p:nvSpPr>
        <p:spPr>
          <a:xfrm>
            <a:off x="1103311" y="1846381"/>
            <a:ext cx="5241457" cy="400110"/>
          </a:xfrm>
          <a:prstGeom prst="rect">
            <a:avLst/>
          </a:prstGeom>
          <a:noFill/>
          <a:ln>
            <a:noFill/>
          </a:ln>
        </p:spPr>
        <p:txBody>
          <a:bodyPr spcFirstLastPara="1" wrap="square" lIns="91425" tIns="45700" rIns="91425" bIns="45700" anchor="t" anchorCtr="0">
            <a:spAutoFit/>
          </a:bodyPr>
          <a:lstStyle/>
          <a:p>
            <a:pPr marL="457200" marR="0" lvl="0" indent="-457200" algn="l" rtl="0">
              <a:lnSpc>
                <a:spcPct val="100000"/>
              </a:lnSpc>
              <a:spcBef>
                <a:spcPts val="0"/>
              </a:spcBef>
              <a:spcAft>
                <a:spcPts val="0"/>
              </a:spcAft>
              <a:buClr>
                <a:srgbClr val="000000"/>
              </a:buClr>
              <a:buSzPts val="2000"/>
              <a:buFont typeface="Verdana"/>
              <a:buAutoNum type="arabicPeriod" startAt="2"/>
            </a:pPr>
            <a:r>
              <a:rPr lang="en-US" sz="2000" b="1" i="0" u="none" strike="noStrike" cap="none">
                <a:solidFill>
                  <a:srgbClr val="000000"/>
                </a:solidFill>
                <a:latin typeface="Verdana"/>
                <a:ea typeface="Verdana"/>
                <a:cs typeface="Verdana"/>
                <a:sym typeface="Verdana"/>
              </a:rPr>
              <a:t>Managing Workforce Diversity</a:t>
            </a:r>
            <a:endParaRPr sz="2000" b="1" i="0" u="none" strike="noStrike" cap="none">
              <a:solidFill>
                <a:srgbClr val="000000"/>
              </a:solidFill>
              <a:latin typeface="Verdana"/>
              <a:ea typeface="Verdana"/>
              <a:cs typeface="Verdana"/>
              <a:sym typeface="Verdana"/>
            </a:endParaRPr>
          </a:p>
        </p:txBody>
      </p:sp>
      <p:pic>
        <p:nvPicPr>
          <p:cNvPr id="896" name="Google Shape;896;p43"/>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897" name="Google Shape;897;p43">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
        <p:nvSpPr>
          <p:cNvPr id="898" name="Google Shape;898;p43"/>
          <p:cNvSpPr txBox="1"/>
          <p:nvPr/>
        </p:nvSpPr>
        <p:spPr>
          <a:xfrm>
            <a:off x="402609" y="2847636"/>
            <a:ext cx="7956644" cy="193899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Verdana"/>
              <a:buNone/>
            </a:pPr>
            <a:r>
              <a:rPr lang="en-US" sz="2000" b="0" i="0" u="none" strike="noStrike" cap="none">
                <a:solidFill>
                  <a:srgbClr val="000000"/>
                </a:solidFill>
                <a:latin typeface="Verdana"/>
                <a:ea typeface="Verdana"/>
                <a:cs typeface="Verdana"/>
                <a:sym typeface="Verdana"/>
              </a:rPr>
              <a:t>The people in organizations are becoming more demographically heterogeneous</a:t>
            </a:r>
            <a:r>
              <a:rPr lang="en-US" sz="2000" b="1" i="0" u="none" strike="noStrike" cap="none">
                <a:solidFill>
                  <a:srgbClr val="000000"/>
                </a:solidFill>
                <a:latin typeface="Verdana"/>
                <a:ea typeface="Verdana"/>
                <a:cs typeface="Verdana"/>
                <a:sym typeface="Verdana"/>
              </a:rPr>
              <a:t> </a:t>
            </a:r>
            <a:r>
              <a:rPr lang="en-US" sz="2000" b="0" i="0" u="none" strike="noStrike" cap="none">
                <a:solidFill>
                  <a:srgbClr val="000000"/>
                </a:solidFill>
                <a:latin typeface="Verdana"/>
                <a:ea typeface="Verdana"/>
                <a:cs typeface="Verdana"/>
                <a:sym typeface="Verdana"/>
              </a:rPr>
              <a:t>:</a:t>
            </a:r>
            <a:endParaRPr/>
          </a:p>
          <a:p>
            <a:pPr marL="0" marR="0" lvl="0" indent="0" algn="l" rtl="0">
              <a:lnSpc>
                <a:spcPct val="100000"/>
              </a:lnSpc>
              <a:spcBef>
                <a:spcPts val="0"/>
              </a:spcBef>
              <a:spcAft>
                <a:spcPts val="0"/>
              </a:spcAft>
              <a:buClr>
                <a:schemeClr val="dk1"/>
              </a:buClr>
              <a:buSzPts val="2000"/>
              <a:buFont typeface="Verdana"/>
              <a:buNone/>
            </a:pPr>
            <a:endParaRPr sz="2000" b="0" i="0" u="none" strike="noStrike" cap="none">
              <a:solidFill>
                <a:srgbClr val="000000"/>
              </a:solidFill>
              <a:latin typeface="Verdana"/>
              <a:ea typeface="Verdana"/>
              <a:cs typeface="Verdana"/>
              <a:sym typeface="Verdana"/>
            </a:endParaRPr>
          </a:p>
          <a:p>
            <a:pPr marL="457200" marR="0" lvl="1" indent="0" algn="l" rtl="0">
              <a:lnSpc>
                <a:spcPct val="100000"/>
              </a:lnSpc>
              <a:spcBef>
                <a:spcPts val="0"/>
              </a:spcBef>
              <a:spcAft>
                <a:spcPts val="0"/>
              </a:spcAft>
              <a:buClr>
                <a:srgbClr val="000000"/>
              </a:buClr>
              <a:buSzPts val="2000"/>
              <a:buFont typeface="Verdana"/>
              <a:buNone/>
            </a:pPr>
            <a:r>
              <a:rPr lang="en-US" sz="2000" b="0" i="0" u="none" strike="noStrike" cap="none">
                <a:solidFill>
                  <a:srgbClr val="000000"/>
                </a:solidFill>
                <a:latin typeface="Verdana"/>
                <a:ea typeface="Verdana"/>
                <a:cs typeface="Verdana"/>
                <a:sym typeface="Verdana"/>
              </a:rPr>
              <a:t>Embracing diversity.</a:t>
            </a:r>
            <a:endParaRPr/>
          </a:p>
          <a:p>
            <a:pPr marL="457200" marR="0" lvl="1" indent="0" algn="l" rtl="0">
              <a:lnSpc>
                <a:spcPct val="100000"/>
              </a:lnSpc>
              <a:spcBef>
                <a:spcPts val="0"/>
              </a:spcBef>
              <a:spcAft>
                <a:spcPts val="0"/>
              </a:spcAft>
              <a:buClr>
                <a:srgbClr val="000000"/>
              </a:buClr>
              <a:buSzPts val="2000"/>
              <a:buFont typeface="Verdana"/>
              <a:buNone/>
            </a:pPr>
            <a:r>
              <a:rPr lang="en-US" sz="2000" b="0" i="0" u="none" strike="noStrike" cap="none">
                <a:solidFill>
                  <a:srgbClr val="000000"/>
                </a:solidFill>
                <a:latin typeface="Verdana"/>
                <a:ea typeface="Verdana"/>
                <a:cs typeface="Verdana"/>
                <a:sym typeface="Verdana"/>
              </a:rPr>
              <a:t>Changing demographics.</a:t>
            </a:r>
            <a:endParaRPr/>
          </a:p>
          <a:p>
            <a:pPr marL="457200" marR="0" lvl="1" indent="0" algn="l" rtl="0">
              <a:lnSpc>
                <a:spcPct val="100000"/>
              </a:lnSpc>
              <a:spcBef>
                <a:spcPts val="0"/>
              </a:spcBef>
              <a:spcAft>
                <a:spcPts val="0"/>
              </a:spcAft>
              <a:buClr>
                <a:srgbClr val="000000"/>
              </a:buClr>
              <a:buSzPts val="2000"/>
              <a:buFont typeface="Verdana"/>
              <a:buNone/>
            </a:pPr>
            <a:r>
              <a:rPr lang="en-US" sz="2000" b="0" i="0" u="none" strike="noStrike" cap="none">
                <a:solidFill>
                  <a:srgbClr val="000000"/>
                </a:solidFill>
                <a:latin typeface="Verdana"/>
                <a:ea typeface="Verdana"/>
                <a:cs typeface="Verdana"/>
                <a:sym typeface="Verdana"/>
              </a:rPr>
              <a:t>Implications: stop treating everyone alike!</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902"/>
        <p:cNvGrpSpPr/>
        <p:nvPr/>
      </p:nvGrpSpPr>
      <p:grpSpPr>
        <a:xfrm>
          <a:off x="0" y="0"/>
          <a:ext cx="0" cy="0"/>
          <a:chOff x="0" y="0"/>
          <a:chExt cx="0" cy="0"/>
        </a:xfrm>
      </p:grpSpPr>
      <p:pic>
        <p:nvPicPr>
          <p:cNvPr id="903" name="Google Shape;903;p44"/>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904" name="Google Shape;904;p4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05" name="Google Shape;905;p4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06" name="Google Shape;906;p4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907" name="Google Shape;907;p44"/>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908" name="Google Shape;908;p44"/>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909" name="Google Shape;909;p44"/>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910" name="Google Shape;910;p44"/>
          <p:cNvSpPr txBox="1"/>
          <p:nvPr/>
        </p:nvSpPr>
        <p:spPr>
          <a:xfrm>
            <a:off x="2650377" y="543490"/>
            <a:ext cx="3992311"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lt1"/>
                </a:solidFill>
                <a:latin typeface="Calibri"/>
                <a:ea typeface="Calibri"/>
                <a:cs typeface="Calibri"/>
                <a:sym typeface="Calibri"/>
              </a:rPr>
              <a:t>Challenges and Opportunities for OB</a:t>
            </a:r>
            <a:endParaRPr sz="2000">
              <a:solidFill>
                <a:schemeClr val="lt1"/>
              </a:solidFill>
              <a:latin typeface="Calibri"/>
              <a:ea typeface="Calibri"/>
              <a:cs typeface="Calibri"/>
              <a:sym typeface="Calibri"/>
            </a:endParaRPr>
          </a:p>
          <a:p>
            <a:pPr marL="0" marR="0" lvl="0" indent="0" algn="l" rtl="0">
              <a:spcBef>
                <a:spcPts val="0"/>
              </a:spcBef>
              <a:spcAft>
                <a:spcPts val="0"/>
              </a:spcAft>
              <a:buNone/>
            </a:pPr>
            <a:endParaRPr sz="2800">
              <a:solidFill>
                <a:srgbClr val="FF9518"/>
              </a:solidFill>
              <a:latin typeface="Tajawal Medium"/>
              <a:ea typeface="Tajawal Medium"/>
              <a:cs typeface="Tajawal Medium"/>
              <a:sym typeface="Tajawal Medium"/>
            </a:endParaRPr>
          </a:p>
        </p:txBody>
      </p:sp>
      <p:sp>
        <p:nvSpPr>
          <p:cNvPr id="911" name="Google Shape;911;p4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912" name="Google Shape;912;p44"/>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913" name="Google Shape;913;p44"/>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914" name="Google Shape;914;p44"/>
          <p:cNvSpPr txBox="1"/>
          <p:nvPr/>
        </p:nvSpPr>
        <p:spPr>
          <a:xfrm>
            <a:off x="1103312" y="1846381"/>
            <a:ext cx="6910742" cy="4401205"/>
          </a:xfrm>
          <a:prstGeom prst="rect">
            <a:avLst/>
          </a:prstGeom>
          <a:noFill/>
          <a:ln>
            <a:noFill/>
          </a:ln>
        </p:spPr>
        <p:txBody>
          <a:bodyPr spcFirstLastPara="1" wrap="square" lIns="91425" tIns="45700" rIns="91425" bIns="45700" anchor="t" anchorCtr="0">
            <a:spAutoFit/>
          </a:bodyPr>
          <a:lstStyle/>
          <a:p>
            <a:pPr marL="457200" marR="0" lvl="0" indent="-457200" algn="l" rtl="0">
              <a:lnSpc>
                <a:spcPct val="100000"/>
              </a:lnSpc>
              <a:spcBef>
                <a:spcPts val="0"/>
              </a:spcBef>
              <a:spcAft>
                <a:spcPts val="0"/>
              </a:spcAft>
              <a:buClr>
                <a:srgbClr val="000000"/>
              </a:buClr>
              <a:buSzPts val="2000"/>
              <a:buFont typeface="Verdana"/>
              <a:buAutoNum type="arabicPeriod" startAt="3"/>
            </a:pPr>
            <a:r>
              <a:rPr lang="en-US" sz="2000" b="1" i="0" u="none" strike="noStrike" cap="none">
                <a:solidFill>
                  <a:srgbClr val="000000"/>
                </a:solidFill>
                <a:latin typeface="Verdana"/>
                <a:ea typeface="Verdana"/>
                <a:cs typeface="Verdana"/>
                <a:sym typeface="Verdana"/>
              </a:rPr>
              <a:t>Improving Quality and Productivity</a:t>
            </a:r>
            <a:endParaRPr/>
          </a:p>
          <a:p>
            <a:pPr marL="457200" marR="0" lvl="0" indent="-457200" algn="l" rtl="0">
              <a:lnSpc>
                <a:spcPct val="100000"/>
              </a:lnSpc>
              <a:spcBef>
                <a:spcPts val="2000"/>
              </a:spcBef>
              <a:spcAft>
                <a:spcPts val="0"/>
              </a:spcAft>
              <a:buClr>
                <a:srgbClr val="000000"/>
              </a:buClr>
              <a:buSzPts val="2000"/>
              <a:buFont typeface="Verdana"/>
              <a:buAutoNum type="arabicPeriod" startAt="3"/>
            </a:pPr>
            <a:r>
              <a:rPr lang="en-US" sz="2000" b="1" i="0" u="none" strike="noStrike" cap="none">
                <a:solidFill>
                  <a:srgbClr val="000000"/>
                </a:solidFill>
                <a:latin typeface="Verdana"/>
                <a:ea typeface="Verdana"/>
                <a:cs typeface="Verdana"/>
                <a:sym typeface="Verdana"/>
              </a:rPr>
              <a:t>Improving Customer Service</a:t>
            </a:r>
            <a:endParaRPr/>
          </a:p>
          <a:p>
            <a:pPr marL="542925" marR="0" lvl="0" indent="-542925" algn="l" rtl="0">
              <a:lnSpc>
                <a:spcPct val="100000"/>
              </a:lnSpc>
              <a:spcBef>
                <a:spcPts val="2000"/>
              </a:spcBef>
              <a:spcAft>
                <a:spcPts val="0"/>
              </a:spcAft>
              <a:buClr>
                <a:srgbClr val="000000"/>
              </a:buClr>
              <a:buSzPts val="2000"/>
              <a:buFont typeface="Verdana"/>
              <a:buAutoNum type="arabicPeriod" startAt="3"/>
            </a:pPr>
            <a:r>
              <a:rPr lang="en-US" sz="2000" b="1" i="0" u="none" strike="noStrike" cap="none">
                <a:solidFill>
                  <a:srgbClr val="000000"/>
                </a:solidFill>
                <a:latin typeface="Verdana"/>
                <a:ea typeface="Verdana"/>
                <a:cs typeface="Verdana"/>
                <a:sym typeface="Verdana"/>
              </a:rPr>
              <a:t>Improving People Skills</a:t>
            </a:r>
            <a:endParaRPr/>
          </a:p>
          <a:p>
            <a:pPr marL="542925" marR="0" lvl="0" indent="-542925" algn="l" rtl="0">
              <a:lnSpc>
                <a:spcPct val="100000"/>
              </a:lnSpc>
              <a:spcBef>
                <a:spcPts val="2000"/>
              </a:spcBef>
              <a:spcAft>
                <a:spcPts val="0"/>
              </a:spcAft>
              <a:buClr>
                <a:srgbClr val="000000"/>
              </a:buClr>
              <a:buSzPts val="2000"/>
              <a:buFont typeface="Verdana"/>
              <a:buAutoNum type="arabicPeriod" startAt="3"/>
            </a:pPr>
            <a:r>
              <a:rPr lang="en-US" sz="2000" b="1" i="0" u="none" strike="noStrike" cap="none">
                <a:solidFill>
                  <a:srgbClr val="000000"/>
                </a:solidFill>
                <a:latin typeface="Verdana"/>
                <a:ea typeface="Verdana"/>
                <a:cs typeface="Verdana"/>
                <a:sym typeface="Verdana"/>
              </a:rPr>
              <a:t>Stimulating Innovation and Change</a:t>
            </a:r>
            <a:endParaRPr/>
          </a:p>
          <a:p>
            <a:pPr marL="542925" marR="0" lvl="0" indent="-542925" algn="l" rtl="0">
              <a:lnSpc>
                <a:spcPct val="100000"/>
              </a:lnSpc>
              <a:spcBef>
                <a:spcPts val="2000"/>
              </a:spcBef>
              <a:spcAft>
                <a:spcPts val="0"/>
              </a:spcAft>
              <a:buClr>
                <a:srgbClr val="000000"/>
              </a:buClr>
              <a:buSzPts val="2000"/>
              <a:buFont typeface="Verdana"/>
              <a:buAutoNum type="arabicPeriod" startAt="3"/>
            </a:pPr>
            <a:r>
              <a:rPr lang="en-US" sz="2000" b="1" i="0" u="none" strike="noStrike" cap="none">
                <a:solidFill>
                  <a:srgbClr val="000000"/>
                </a:solidFill>
                <a:latin typeface="Verdana"/>
                <a:ea typeface="Verdana"/>
                <a:cs typeface="Verdana"/>
                <a:sym typeface="Verdana"/>
              </a:rPr>
              <a:t>Working in Networked Organizations</a:t>
            </a:r>
            <a:endParaRPr/>
          </a:p>
          <a:p>
            <a:pPr marL="542925" marR="0" lvl="0" indent="-542925" algn="l" rtl="0">
              <a:lnSpc>
                <a:spcPct val="100000"/>
              </a:lnSpc>
              <a:spcBef>
                <a:spcPts val="2000"/>
              </a:spcBef>
              <a:spcAft>
                <a:spcPts val="0"/>
              </a:spcAft>
              <a:buClr>
                <a:srgbClr val="000000"/>
              </a:buClr>
              <a:buSzPts val="2000"/>
              <a:buFont typeface="Verdana"/>
              <a:buAutoNum type="arabicPeriod" startAt="3"/>
            </a:pPr>
            <a:r>
              <a:rPr lang="en-US" sz="2000" b="1" i="0" u="none" strike="noStrike" cap="none">
                <a:solidFill>
                  <a:srgbClr val="000000"/>
                </a:solidFill>
                <a:latin typeface="Verdana"/>
                <a:ea typeface="Verdana"/>
                <a:cs typeface="Verdana"/>
                <a:sym typeface="Verdana"/>
              </a:rPr>
              <a:t>Helping Employees Balance Work-Life Conflicts</a:t>
            </a:r>
            <a:endParaRPr/>
          </a:p>
          <a:p>
            <a:pPr marL="457200" marR="0" lvl="0" indent="-330200" algn="l" rtl="0">
              <a:lnSpc>
                <a:spcPct val="100000"/>
              </a:lnSpc>
              <a:spcBef>
                <a:spcPts val="2000"/>
              </a:spcBef>
              <a:spcAft>
                <a:spcPts val="0"/>
              </a:spcAft>
              <a:buClr>
                <a:schemeClr val="dk1"/>
              </a:buClr>
              <a:buSzPts val="2000"/>
              <a:buFont typeface="Verdana"/>
              <a:buNone/>
            </a:pPr>
            <a:endParaRPr sz="2000" b="1" i="0" u="none" strike="noStrike" cap="none">
              <a:solidFill>
                <a:srgbClr val="000000"/>
              </a:solidFill>
              <a:latin typeface="Verdana"/>
              <a:ea typeface="Verdana"/>
              <a:cs typeface="Verdana"/>
              <a:sym typeface="Verdana"/>
            </a:endParaRPr>
          </a:p>
        </p:txBody>
      </p:sp>
      <p:pic>
        <p:nvPicPr>
          <p:cNvPr id="915" name="Google Shape;915;p44"/>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916" name="Google Shape;916;p44">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920"/>
        <p:cNvGrpSpPr/>
        <p:nvPr/>
      </p:nvGrpSpPr>
      <p:grpSpPr>
        <a:xfrm>
          <a:off x="0" y="0"/>
          <a:ext cx="0" cy="0"/>
          <a:chOff x="0" y="0"/>
          <a:chExt cx="0" cy="0"/>
        </a:xfrm>
      </p:grpSpPr>
      <p:pic>
        <p:nvPicPr>
          <p:cNvPr id="921" name="Google Shape;921;p45"/>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922" name="Google Shape;922;p4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23" name="Google Shape;923;p4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24" name="Google Shape;924;p45"/>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925" name="Google Shape;925;p45"/>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926" name="Google Shape;926;p45"/>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927" name="Google Shape;927;p45"/>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928" name="Google Shape;928;p45"/>
          <p:cNvSpPr txBox="1"/>
          <p:nvPr/>
        </p:nvSpPr>
        <p:spPr>
          <a:xfrm>
            <a:off x="2650377" y="543490"/>
            <a:ext cx="3992311"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lt1"/>
                </a:solidFill>
                <a:latin typeface="Calibri"/>
                <a:ea typeface="Calibri"/>
                <a:cs typeface="Calibri"/>
                <a:sym typeface="Calibri"/>
              </a:rPr>
              <a:t>Challenges and Opportunities for OB</a:t>
            </a:r>
            <a:endParaRPr sz="2000">
              <a:solidFill>
                <a:schemeClr val="lt1"/>
              </a:solidFill>
              <a:latin typeface="Calibri"/>
              <a:ea typeface="Calibri"/>
              <a:cs typeface="Calibri"/>
              <a:sym typeface="Calibri"/>
            </a:endParaRPr>
          </a:p>
          <a:p>
            <a:pPr marL="0" marR="0" lvl="0" indent="0" algn="l" rtl="0">
              <a:spcBef>
                <a:spcPts val="0"/>
              </a:spcBef>
              <a:spcAft>
                <a:spcPts val="0"/>
              </a:spcAft>
              <a:buNone/>
            </a:pPr>
            <a:endParaRPr sz="2800">
              <a:solidFill>
                <a:srgbClr val="FF9518"/>
              </a:solidFill>
              <a:latin typeface="Tajawal Medium"/>
              <a:ea typeface="Tajawal Medium"/>
              <a:cs typeface="Tajawal Medium"/>
              <a:sym typeface="Tajawal Medium"/>
            </a:endParaRPr>
          </a:p>
        </p:txBody>
      </p:sp>
      <p:sp>
        <p:nvSpPr>
          <p:cNvPr id="929" name="Google Shape;929;p45"/>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930" name="Google Shape;930;p45"/>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931" name="Google Shape;931;p45"/>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932" name="Google Shape;932;p45"/>
          <p:cNvSpPr txBox="1"/>
          <p:nvPr/>
        </p:nvSpPr>
        <p:spPr>
          <a:xfrm>
            <a:off x="1103312" y="1846381"/>
            <a:ext cx="6522884" cy="1015663"/>
          </a:xfrm>
          <a:prstGeom prst="rect">
            <a:avLst/>
          </a:prstGeom>
          <a:noFill/>
          <a:ln>
            <a:noFill/>
          </a:ln>
        </p:spPr>
        <p:txBody>
          <a:bodyPr spcFirstLastPara="1" wrap="square" lIns="91425" tIns="45700" rIns="91425" bIns="45700" anchor="t" anchorCtr="0">
            <a:spAutoFit/>
          </a:bodyPr>
          <a:lstStyle/>
          <a:p>
            <a:pPr marL="542925" marR="0" lvl="0" indent="-542925" algn="l" rtl="0">
              <a:lnSpc>
                <a:spcPct val="100000"/>
              </a:lnSpc>
              <a:spcBef>
                <a:spcPts val="0"/>
              </a:spcBef>
              <a:spcAft>
                <a:spcPts val="0"/>
              </a:spcAft>
              <a:buClr>
                <a:srgbClr val="000000"/>
              </a:buClr>
              <a:buSzPts val="2000"/>
              <a:buFont typeface="Verdana"/>
              <a:buAutoNum type="arabicPeriod" startAt="6"/>
            </a:pPr>
            <a:r>
              <a:rPr lang="en-US" sz="2000" b="1" i="0" u="none" strike="noStrike" cap="none">
                <a:solidFill>
                  <a:srgbClr val="000000"/>
                </a:solidFill>
                <a:latin typeface="Verdana"/>
                <a:ea typeface="Verdana"/>
                <a:cs typeface="Verdana"/>
                <a:sym typeface="Verdana"/>
              </a:rPr>
              <a:t>Creating a Positive Work Environment</a:t>
            </a:r>
            <a:endParaRPr/>
          </a:p>
          <a:p>
            <a:pPr marL="542925" marR="0" lvl="0" indent="-542925" algn="l" rtl="0">
              <a:lnSpc>
                <a:spcPct val="100000"/>
              </a:lnSpc>
              <a:spcBef>
                <a:spcPts val="2000"/>
              </a:spcBef>
              <a:spcAft>
                <a:spcPts val="0"/>
              </a:spcAft>
              <a:buClr>
                <a:srgbClr val="000000"/>
              </a:buClr>
              <a:buSzPts val="2000"/>
              <a:buFont typeface="Verdana"/>
              <a:buAutoNum type="arabicPeriod" startAt="6"/>
            </a:pPr>
            <a:r>
              <a:rPr lang="en-US" sz="2000" b="1" i="0" u="none" strike="noStrike" cap="none">
                <a:solidFill>
                  <a:srgbClr val="000000"/>
                </a:solidFill>
                <a:latin typeface="Verdana"/>
                <a:ea typeface="Verdana"/>
                <a:cs typeface="Verdana"/>
                <a:sym typeface="Verdana"/>
              </a:rPr>
              <a:t>Improving Ethical Behavior</a:t>
            </a:r>
            <a:endParaRPr sz="2000" b="1" i="0" u="none" strike="noStrike" cap="none">
              <a:solidFill>
                <a:srgbClr val="000000"/>
              </a:solidFill>
              <a:latin typeface="Verdana"/>
              <a:ea typeface="Verdana"/>
              <a:cs typeface="Verdana"/>
              <a:sym typeface="Verdana"/>
            </a:endParaRPr>
          </a:p>
        </p:txBody>
      </p:sp>
      <p:pic>
        <p:nvPicPr>
          <p:cNvPr id="933" name="Google Shape;933;p45"/>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934" name="Google Shape;934;p45">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938"/>
        <p:cNvGrpSpPr/>
        <p:nvPr/>
      </p:nvGrpSpPr>
      <p:grpSpPr>
        <a:xfrm>
          <a:off x="0" y="0"/>
          <a:ext cx="0" cy="0"/>
          <a:chOff x="0" y="0"/>
          <a:chExt cx="0" cy="0"/>
        </a:xfrm>
      </p:grpSpPr>
      <p:pic>
        <p:nvPicPr>
          <p:cNvPr id="939" name="Google Shape;939;p46"/>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940" name="Google Shape;940;p4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41" name="Google Shape;941;p4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42" name="Google Shape;942;p4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943" name="Google Shape;943;p46"/>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944" name="Google Shape;944;p46"/>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945" name="Google Shape;945;p46"/>
          <p:cNvPicPr preferRelativeResize="0"/>
          <p:nvPr/>
        </p:nvPicPr>
        <p:blipFill rotWithShape="1">
          <a:blip r:embed="rId6">
            <a:alphaModFix/>
          </a:blip>
          <a:srcRect/>
          <a:stretch/>
        </p:blipFill>
        <p:spPr>
          <a:xfrm>
            <a:off x="-119325" y="2122829"/>
            <a:ext cx="238650" cy="2709534"/>
          </a:xfrm>
          <a:prstGeom prst="rect">
            <a:avLst/>
          </a:prstGeom>
          <a:noFill/>
          <a:ln>
            <a:noFill/>
          </a:ln>
        </p:spPr>
      </p:pic>
      <p:sp>
        <p:nvSpPr>
          <p:cNvPr id="946" name="Google Shape;946;p46"/>
          <p:cNvSpPr txBox="1"/>
          <p:nvPr/>
        </p:nvSpPr>
        <p:spPr>
          <a:xfrm>
            <a:off x="2692315" y="494396"/>
            <a:ext cx="2769733"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lt1"/>
                </a:solidFill>
                <a:latin typeface="Calibri"/>
                <a:ea typeface="Calibri"/>
                <a:cs typeface="Calibri"/>
                <a:sym typeface="Calibri"/>
              </a:rPr>
              <a:t>Developing an OB Model</a:t>
            </a:r>
            <a:endParaRPr sz="2000">
              <a:solidFill>
                <a:schemeClr val="lt1"/>
              </a:solidFill>
              <a:latin typeface="Calibri"/>
              <a:ea typeface="Calibri"/>
              <a:cs typeface="Calibri"/>
              <a:sym typeface="Calibri"/>
            </a:endParaRPr>
          </a:p>
        </p:txBody>
      </p:sp>
      <p:sp>
        <p:nvSpPr>
          <p:cNvPr id="947" name="Google Shape;947;p46"/>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948" name="Google Shape;948;p46"/>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949" name="Google Shape;949;p46"/>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950" name="Google Shape;950;p46"/>
          <p:cNvSpPr txBox="1"/>
          <p:nvPr/>
        </p:nvSpPr>
        <p:spPr>
          <a:xfrm>
            <a:off x="1103312" y="1846381"/>
            <a:ext cx="6987106" cy="163121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Verdana"/>
              <a:buNone/>
            </a:pPr>
            <a:r>
              <a:rPr lang="en-US" sz="2000" b="0" i="0" u="none" strike="noStrike" cap="none">
                <a:solidFill>
                  <a:srgbClr val="000000"/>
                </a:solidFill>
                <a:latin typeface="Verdana"/>
                <a:ea typeface="Verdana"/>
                <a:cs typeface="Verdana"/>
                <a:sym typeface="Verdana"/>
              </a:rPr>
              <a:t>A </a:t>
            </a:r>
            <a:r>
              <a:rPr lang="en-US" sz="2000" b="0" i="0" u="none" strike="noStrike" cap="none">
                <a:solidFill>
                  <a:srgbClr val="3FA85D"/>
                </a:solidFill>
                <a:latin typeface="Verdana"/>
                <a:ea typeface="Verdana"/>
                <a:cs typeface="Verdana"/>
                <a:sym typeface="Verdana"/>
              </a:rPr>
              <a:t>model</a:t>
            </a:r>
            <a:r>
              <a:rPr lang="en-US" sz="2000" b="0" i="0" u="none" strike="noStrike" cap="none">
                <a:solidFill>
                  <a:srgbClr val="000000"/>
                </a:solidFill>
                <a:latin typeface="Verdana"/>
                <a:ea typeface="Verdana"/>
                <a:cs typeface="Verdana"/>
                <a:sym typeface="Verdana"/>
              </a:rPr>
              <a:t> is an abstraction of reality: a simplified representation of some real-world phenomenon.</a:t>
            </a:r>
            <a:endParaRPr/>
          </a:p>
          <a:p>
            <a:pPr marL="450850" marR="0" lvl="1" indent="-271463"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Our OB model has three levels of analysis.</a:t>
            </a:r>
            <a:endParaRPr/>
          </a:p>
          <a:p>
            <a:pPr marL="450850" marR="0" lvl="1" indent="-271463"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Each level is constructed on top of the prior level.</a:t>
            </a:r>
            <a:endParaRPr sz="2000" b="0" i="0" u="none" strike="noStrike" cap="none">
              <a:solidFill>
                <a:srgbClr val="000000"/>
              </a:solidFill>
              <a:latin typeface="Verdana"/>
              <a:ea typeface="Verdana"/>
              <a:cs typeface="Verdana"/>
              <a:sym typeface="Verdana"/>
            </a:endParaRPr>
          </a:p>
        </p:txBody>
      </p:sp>
      <p:pic>
        <p:nvPicPr>
          <p:cNvPr id="951" name="Google Shape;951;p46"/>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952" name="Google Shape;952;p46">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pic>
        <p:nvPicPr>
          <p:cNvPr id="953" name="Google Shape;953;p46"/>
          <p:cNvPicPr preferRelativeResize="0"/>
          <p:nvPr/>
        </p:nvPicPr>
        <p:blipFill rotWithShape="1">
          <a:blip r:embed="rId12">
            <a:alphaModFix/>
          </a:blip>
          <a:srcRect/>
          <a:stretch/>
        </p:blipFill>
        <p:spPr>
          <a:xfrm>
            <a:off x="2633588" y="3477596"/>
            <a:ext cx="6808788" cy="2307253"/>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957"/>
        <p:cNvGrpSpPr/>
        <p:nvPr/>
      </p:nvGrpSpPr>
      <p:grpSpPr>
        <a:xfrm>
          <a:off x="0" y="0"/>
          <a:ext cx="0" cy="0"/>
          <a:chOff x="0" y="0"/>
          <a:chExt cx="0" cy="0"/>
        </a:xfrm>
      </p:grpSpPr>
      <p:pic>
        <p:nvPicPr>
          <p:cNvPr id="958" name="Google Shape;958;p47"/>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959" name="Google Shape;959;p47"/>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60" name="Google Shape;960;p47"/>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61" name="Google Shape;961;p47"/>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962" name="Google Shape;962;p47"/>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963" name="Google Shape;963;p47"/>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964" name="Google Shape;964;p47"/>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965" name="Google Shape;965;p47"/>
          <p:cNvSpPr txBox="1"/>
          <p:nvPr/>
        </p:nvSpPr>
        <p:spPr>
          <a:xfrm>
            <a:off x="2650377" y="543490"/>
            <a:ext cx="270426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lt1"/>
                </a:solidFill>
                <a:latin typeface="Calibri"/>
                <a:ea typeface="Calibri"/>
                <a:cs typeface="Calibri"/>
                <a:sym typeface="Calibri"/>
              </a:rPr>
              <a:t>Types of Study Variables</a:t>
            </a:r>
            <a:endParaRPr sz="2000">
              <a:solidFill>
                <a:schemeClr val="lt1"/>
              </a:solidFill>
              <a:latin typeface="Calibri"/>
              <a:ea typeface="Calibri"/>
              <a:cs typeface="Calibri"/>
              <a:sym typeface="Calibri"/>
            </a:endParaRPr>
          </a:p>
        </p:txBody>
      </p:sp>
      <p:sp>
        <p:nvSpPr>
          <p:cNvPr id="966" name="Google Shape;966;p47"/>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967" name="Google Shape;967;p47"/>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968" name="Google Shape;968;p47"/>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969" name="Google Shape;969;p47"/>
          <p:cNvSpPr txBox="1"/>
          <p:nvPr/>
        </p:nvSpPr>
        <p:spPr>
          <a:xfrm>
            <a:off x="1103312" y="1846381"/>
            <a:ext cx="7290061" cy="4555093"/>
          </a:xfrm>
          <a:prstGeom prst="rect">
            <a:avLst/>
          </a:prstGeom>
          <a:noFill/>
          <a:ln>
            <a:noFill/>
          </a:ln>
        </p:spPr>
        <p:txBody>
          <a:bodyPr spcFirstLastPara="1" wrap="square" lIns="91425" tIns="45700" rIns="91425" bIns="45700" anchor="t" anchorCtr="0">
            <a:spAutoFit/>
          </a:bodyPr>
          <a:lstStyle/>
          <a:p>
            <a:pPr marL="179388" marR="0" lvl="1" indent="-177800" algn="l" rtl="0">
              <a:lnSpc>
                <a:spcPct val="100000"/>
              </a:lnSpc>
              <a:spcBef>
                <a:spcPts val="0"/>
              </a:spcBef>
              <a:spcAft>
                <a:spcPts val="0"/>
              </a:spcAft>
              <a:buClr>
                <a:srgbClr val="000000"/>
              </a:buClr>
              <a:buSzPts val="1600"/>
              <a:buFont typeface="Verdana"/>
              <a:buNone/>
            </a:pPr>
            <a:r>
              <a:rPr lang="en-US" sz="2000" b="1" i="0" u="none" strike="noStrike" cap="none">
                <a:solidFill>
                  <a:srgbClr val="000000"/>
                </a:solidFill>
                <a:latin typeface="Verdana"/>
                <a:ea typeface="Verdana"/>
                <a:cs typeface="Verdana"/>
                <a:sym typeface="Verdana"/>
              </a:rPr>
              <a:t>Independent (X)</a:t>
            </a:r>
            <a:endParaRPr sz="2000" b="0" i="0" u="none" strike="noStrike" cap="none">
              <a:solidFill>
                <a:srgbClr val="000000"/>
              </a:solidFill>
              <a:latin typeface="Verdana"/>
              <a:ea typeface="Verdana"/>
              <a:cs typeface="Verdana"/>
              <a:sym typeface="Verdana"/>
            </a:endParaRPr>
          </a:p>
          <a:p>
            <a:pPr marL="179388" marR="0" lvl="1" indent="-177800"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The presumed cause of the change in the dependent variable (Y).</a:t>
            </a:r>
            <a:endParaRPr/>
          </a:p>
          <a:p>
            <a:pPr marL="179388" marR="0" lvl="1" indent="-177800"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This is the variable that OB researchers manipulate to observe the changes in Y.</a:t>
            </a:r>
            <a:endParaRPr/>
          </a:p>
          <a:p>
            <a:pPr marL="342900" marR="0" lvl="0" indent="-342900" algn="l" rtl="0">
              <a:lnSpc>
                <a:spcPct val="100000"/>
              </a:lnSpc>
              <a:spcBef>
                <a:spcPts val="1000"/>
              </a:spcBef>
              <a:spcAft>
                <a:spcPts val="0"/>
              </a:spcAft>
              <a:buClr>
                <a:srgbClr val="000000"/>
              </a:buClr>
              <a:buSzPts val="1600"/>
              <a:buFont typeface="Verdana"/>
              <a:buNone/>
            </a:pPr>
            <a:r>
              <a:rPr lang="en-US" sz="2000" b="1" i="0" u="none" strike="noStrike" cap="none">
                <a:solidFill>
                  <a:srgbClr val="000000"/>
                </a:solidFill>
                <a:latin typeface="Verdana"/>
                <a:ea typeface="Verdana"/>
                <a:cs typeface="Verdana"/>
                <a:sym typeface="Verdana"/>
              </a:rPr>
              <a:t>Dependent (Y)</a:t>
            </a:r>
            <a:endParaRPr/>
          </a:p>
          <a:p>
            <a:pPr marL="179388" marR="0" lvl="1" indent="-177800"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This is the response to X (the independent variable).</a:t>
            </a:r>
            <a:endParaRPr/>
          </a:p>
          <a:p>
            <a:pPr marL="179388" marR="0" lvl="1" indent="-177800"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It is what the OB researchers want to predict or explain. </a:t>
            </a:r>
            <a:endParaRPr/>
          </a:p>
          <a:p>
            <a:pPr marL="179388" marR="0" lvl="1" indent="-177800"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The </a:t>
            </a:r>
            <a:r>
              <a:rPr lang="en-US" sz="2000" b="0" i="1" u="none" strike="noStrike" cap="none">
                <a:solidFill>
                  <a:srgbClr val="000000"/>
                </a:solidFill>
                <a:latin typeface="Verdana"/>
                <a:ea typeface="Verdana"/>
                <a:cs typeface="Verdana"/>
                <a:sym typeface="Verdana"/>
              </a:rPr>
              <a:t>interesting</a:t>
            </a:r>
            <a:r>
              <a:rPr lang="en-US" sz="2000" b="0" i="0" u="none" strike="noStrike" cap="none">
                <a:solidFill>
                  <a:srgbClr val="000000"/>
                </a:solidFill>
                <a:latin typeface="Verdana"/>
                <a:ea typeface="Verdana"/>
                <a:cs typeface="Verdana"/>
                <a:sym typeface="Verdana"/>
              </a:rPr>
              <a:t> variable!</a:t>
            </a:r>
            <a:endParaRPr/>
          </a:p>
          <a:p>
            <a:pPr marL="179388" marR="0" lvl="1" indent="-76200" algn="l" rtl="0">
              <a:lnSpc>
                <a:spcPct val="100000"/>
              </a:lnSpc>
              <a:spcBef>
                <a:spcPts val="1000"/>
              </a:spcBef>
              <a:spcAft>
                <a:spcPts val="0"/>
              </a:spcAft>
              <a:buClr>
                <a:schemeClr val="dk1"/>
              </a:buClr>
              <a:buSzPts val="1600"/>
              <a:buFont typeface="Verdana"/>
              <a:buNone/>
            </a:pPr>
            <a:endParaRPr sz="2000" b="0" i="0" u="none" strike="noStrike" cap="none">
              <a:solidFill>
                <a:srgbClr val="000000"/>
              </a:solidFill>
              <a:latin typeface="Verdana"/>
              <a:ea typeface="Verdana"/>
              <a:cs typeface="Verdana"/>
              <a:sym typeface="Verdana"/>
            </a:endParaRPr>
          </a:p>
        </p:txBody>
      </p:sp>
      <p:pic>
        <p:nvPicPr>
          <p:cNvPr id="970" name="Google Shape;970;p47"/>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971" name="Google Shape;971;p47">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975"/>
        <p:cNvGrpSpPr/>
        <p:nvPr/>
      </p:nvGrpSpPr>
      <p:grpSpPr>
        <a:xfrm>
          <a:off x="0" y="0"/>
          <a:ext cx="0" cy="0"/>
          <a:chOff x="0" y="0"/>
          <a:chExt cx="0" cy="0"/>
        </a:xfrm>
      </p:grpSpPr>
      <p:pic>
        <p:nvPicPr>
          <p:cNvPr id="976" name="Google Shape;976;p48"/>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977" name="Google Shape;977;p48"/>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78" name="Google Shape;978;p48"/>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79" name="Google Shape;979;p48"/>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980" name="Google Shape;980;p48"/>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981" name="Google Shape;981;p48"/>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982" name="Google Shape;982;p48"/>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983" name="Google Shape;983;p48"/>
          <p:cNvSpPr txBox="1"/>
          <p:nvPr/>
        </p:nvSpPr>
        <p:spPr>
          <a:xfrm>
            <a:off x="2650377" y="543490"/>
            <a:ext cx="3904402"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lt1"/>
                </a:solidFill>
                <a:latin typeface="Calibri"/>
                <a:ea typeface="Calibri"/>
                <a:cs typeface="Calibri"/>
                <a:sym typeface="Calibri"/>
              </a:rPr>
              <a:t>Interesting OB Dependent Variables</a:t>
            </a:r>
            <a:endParaRPr sz="2000">
              <a:solidFill>
                <a:schemeClr val="lt1"/>
              </a:solidFill>
              <a:latin typeface="Calibri"/>
              <a:ea typeface="Calibri"/>
              <a:cs typeface="Calibri"/>
              <a:sym typeface="Calibri"/>
            </a:endParaRPr>
          </a:p>
        </p:txBody>
      </p:sp>
      <p:sp>
        <p:nvSpPr>
          <p:cNvPr id="984" name="Google Shape;984;p48"/>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985" name="Google Shape;985;p48"/>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986" name="Google Shape;986;p48"/>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987" name="Google Shape;987;p48"/>
          <p:cNvSpPr txBox="1"/>
          <p:nvPr/>
        </p:nvSpPr>
        <p:spPr>
          <a:xfrm>
            <a:off x="1103312" y="1846381"/>
            <a:ext cx="7517380" cy="409342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Verdana"/>
              <a:buNone/>
            </a:pPr>
            <a:r>
              <a:rPr lang="en-US" sz="2000" b="1" i="0" u="none" strike="noStrike" cap="none">
                <a:solidFill>
                  <a:srgbClr val="000000"/>
                </a:solidFill>
                <a:latin typeface="Verdana"/>
                <a:ea typeface="Verdana"/>
                <a:cs typeface="Verdana"/>
                <a:sym typeface="Verdana"/>
              </a:rPr>
              <a:t>Productivity</a:t>
            </a:r>
            <a:endParaRPr/>
          </a:p>
          <a:p>
            <a:pPr marL="450850" marR="0" lvl="1" indent="-271463"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Transforming inputs to outputs at lowest cost. Includes the concepts of </a:t>
            </a:r>
            <a:r>
              <a:rPr lang="en-US" sz="2000" b="0" i="0" u="none" strike="noStrike" cap="none">
                <a:solidFill>
                  <a:srgbClr val="00A160"/>
                </a:solidFill>
                <a:latin typeface="Verdana"/>
                <a:ea typeface="Verdana"/>
                <a:cs typeface="Verdana"/>
                <a:sym typeface="Verdana"/>
              </a:rPr>
              <a:t>effectiveness</a:t>
            </a:r>
            <a:r>
              <a:rPr lang="en-US" sz="2000" b="0" i="0" u="none" strike="noStrike" cap="none">
                <a:solidFill>
                  <a:srgbClr val="000000"/>
                </a:solidFill>
                <a:latin typeface="Verdana"/>
                <a:ea typeface="Verdana"/>
                <a:cs typeface="Verdana"/>
                <a:sym typeface="Verdana"/>
              </a:rPr>
              <a:t> (achievement of goals) and </a:t>
            </a:r>
            <a:r>
              <a:rPr lang="en-US" sz="2000" b="0" i="0" u="none" strike="noStrike" cap="none">
                <a:solidFill>
                  <a:srgbClr val="00A160"/>
                </a:solidFill>
                <a:latin typeface="Verdana"/>
                <a:ea typeface="Verdana"/>
                <a:cs typeface="Verdana"/>
                <a:sym typeface="Verdana"/>
              </a:rPr>
              <a:t>efficiency</a:t>
            </a:r>
            <a:r>
              <a:rPr lang="en-US" sz="2000" b="0" i="0" u="none" strike="noStrike" cap="none">
                <a:solidFill>
                  <a:srgbClr val="000000"/>
                </a:solidFill>
                <a:latin typeface="Verdana"/>
                <a:ea typeface="Verdana"/>
                <a:cs typeface="Verdana"/>
                <a:sym typeface="Verdana"/>
              </a:rPr>
              <a:t> (meeting goals at a low cost).</a:t>
            </a:r>
            <a:endParaRPr/>
          </a:p>
          <a:p>
            <a:pPr marL="450850" marR="0" lvl="1" indent="-220662" algn="l" rtl="0">
              <a:lnSpc>
                <a:spcPct val="100000"/>
              </a:lnSpc>
              <a:spcBef>
                <a:spcPts val="500"/>
              </a:spcBef>
              <a:spcAft>
                <a:spcPts val="0"/>
              </a:spcAft>
              <a:buClr>
                <a:schemeClr val="dk1"/>
              </a:buClr>
              <a:buSzPts val="800"/>
              <a:buFont typeface="Verdana"/>
              <a:buNone/>
            </a:pPr>
            <a:endParaRPr sz="1000" b="0" i="0" u="none" strike="noStrike" cap="none">
              <a:solidFill>
                <a:srgbClr val="000000"/>
              </a:solidFill>
              <a:latin typeface="Verdana"/>
              <a:ea typeface="Verdana"/>
              <a:cs typeface="Verdana"/>
              <a:sym typeface="Verdana"/>
            </a:endParaRPr>
          </a:p>
          <a:p>
            <a:pPr marL="0" marR="0" lvl="0" indent="0" algn="l" rtl="0">
              <a:lnSpc>
                <a:spcPct val="100000"/>
              </a:lnSpc>
              <a:spcBef>
                <a:spcPts val="1000"/>
              </a:spcBef>
              <a:spcAft>
                <a:spcPts val="0"/>
              </a:spcAft>
              <a:buClr>
                <a:srgbClr val="000000"/>
              </a:buClr>
              <a:buSzPts val="1600"/>
              <a:buFont typeface="Verdana"/>
              <a:buNone/>
            </a:pPr>
            <a:r>
              <a:rPr lang="en-US" sz="2000" b="1" i="0" u="none" strike="noStrike" cap="none">
                <a:solidFill>
                  <a:srgbClr val="000000"/>
                </a:solidFill>
                <a:latin typeface="Verdana"/>
                <a:ea typeface="Verdana"/>
                <a:cs typeface="Verdana"/>
                <a:sym typeface="Verdana"/>
              </a:rPr>
              <a:t>Absenteeism</a:t>
            </a:r>
            <a:endParaRPr/>
          </a:p>
          <a:p>
            <a:pPr marL="450850" marR="0" lvl="1" indent="-271463"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Failure to report to work – a huge cost to employers.</a:t>
            </a:r>
            <a:endParaRPr/>
          </a:p>
          <a:p>
            <a:pPr marL="450850" marR="0" lvl="1" indent="-220662" algn="l" rtl="0">
              <a:lnSpc>
                <a:spcPct val="100000"/>
              </a:lnSpc>
              <a:spcBef>
                <a:spcPts val="500"/>
              </a:spcBef>
              <a:spcAft>
                <a:spcPts val="0"/>
              </a:spcAft>
              <a:buClr>
                <a:schemeClr val="dk1"/>
              </a:buClr>
              <a:buSzPts val="800"/>
              <a:buFont typeface="Verdana"/>
              <a:buNone/>
            </a:pPr>
            <a:endParaRPr sz="1000" b="0" i="0" u="none" strike="noStrike" cap="none">
              <a:solidFill>
                <a:srgbClr val="000000"/>
              </a:solidFill>
              <a:latin typeface="Verdana"/>
              <a:ea typeface="Verdana"/>
              <a:cs typeface="Verdana"/>
              <a:sym typeface="Verdana"/>
            </a:endParaRPr>
          </a:p>
          <a:p>
            <a:pPr marL="0" marR="0" lvl="0" indent="0" algn="l" rtl="0">
              <a:lnSpc>
                <a:spcPct val="100000"/>
              </a:lnSpc>
              <a:spcBef>
                <a:spcPts val="1000"/>
              </a:spcBef>
              <a:spcAft>
                <a:spcPts val="0"/>
              </a:spcAft>
              <a:buClr>
                <a:srgbClr val="000000"/>
              </a:buClr>
              <a:buSzPts val="1600"/>
              <a:buFont typeface="Verdana"/>
              <a:buNone/>
            </a:pPr>
            <a:r>
              <a:rPr lang="en-US" sz="2000" b="1" i="0" u="none" strike="noStrike" cap="none">
                <a:solidFill>
                  <a:srgbClr val="000000"/>
                </a:solidFill>
                <a:latin typeface="Verdana"/>
                <a:ea typeface="Verdana"/>
                <a:cs typeface="Verdana"/>
                <a:sym typeface="Verdana"/>
              </a:rPr>
              <a:t>Turnover</a:t>
            </a:r>
            <a:endParaRPr/>
          </a:p>
          <a:p>
            <a:pPr marL="450850" marR="0" lvl="1" indent="-271463"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Voluntary and involuntary permanent withdrawal from an organization.</a:t>
            </a:r>
            <a:endParaRPr/>
          </a:p>
        </p:txBody>
      </p:sp>
      <p:pic>
        <p:nvPicPr>
          <p:cNvPr id="988" name="Google Shape;988;p48"/>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989" name="Google Shape;989;p48">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993"/>
        <p:cNvGrpSpPr/>
        <p:nvPr/>
      </p:nvGrpSpPr>
      <p:grpSpPr>
        <a:xfrm>
          <a:off x="0" y="0"/>
          <a:ext cx="0" cy="0"/>
          <a:chOff x="0" y="0"/>
          <a:chExt cx="0" cy="0"/>
        </a:xfrm>
      </p:grpSpPr>
      <p:pic>
        <p:nvPicPr>
          <p:cNvPr id="994" name="Google Shape;994;p49"/>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995" name="Google Shape;995;p49"/>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96" name="Google Shape;996;p49"/>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97" name="Google Shape;997;p49"/>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998" name="Google Shape;998;p49"/>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999" name="Google Shape;999;p49"/>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1000" name="Google Shape;1000;p49"/>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1001" name="Google Shape;1001;p49"/>
          <p:cNvSpPr txBox="1"/>
          <p:nvPr/>
        </p:nvSpPr>
        <p:spPr>
          <a:xfrm>
            <a:off x="2650377" y="543490"/>
            <a:ext cx="3904402"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lt1"/>
                </a:solidFill>
                <a:latin typeface="Calibri"/>
                <a:ea typeface="Calibri"/>
                <a:cs typeface="Calibri"/>
                <a:sym typeface="Calibri"/>
              </a:rPr>
              <a:t>Interesting OB Dependent Variables</a:t>
            </a:r>
            <a:endParaRPr sz="2000">
              <a:solidFill>
                <a:schemeClr val="lt1"/>
              </a:solidFill>
              <a:latin typeface="Calibri"/>
              <a:ea typeface="Calibri"/>
              <a:cs typeface="Calibri"/>
              <a:sym typeface="Calibri"/>
            </a:endParaRPr>
          </a:p>
          <a:p>
            <a:pPr marL="0" marR="0" lvl="0" indent="0" algn="l" rtl="0">
              <a:spcBef>
                <a:spcPts val="0"/>
              </a:spcBef>
              <a:spcAft>
                <a:spcPts val="0"/>
              </a:spcAft>
              <a:buNone/>
            </a:pPr>
            <a:endParaRPr sz="2800">
              <a:solidFill>
                <a:srgbClr val="FF9518"/>
              </a:solidFill>
              <a:latin typeface="Tajawal Medium"/>
              <a:ea typeface="Tajawal Medium"/>
              <a:cs typeface="Tajawal Medium"/>
              <a:sym typeface="Tajawal Medium"/>
            </a:endParaRPr>
          </a:p>
        </p:txBody>
      </p:sp>
      <p:sp>
        <p:nvSpPr>
          <p:cNvPr id="1002" name="Google Shape;1002;p49"/>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1003" name="Google Shape;1003;p49"/>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1004" name="Google Shape;1004;p49"/>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1005" name="Google Shape;1005;p49"/>
          <p:cNvSpPr txBox="1"/>
          <p:nvPr/>
        </p:nvSpPr>
        <p:spPr>
          <a:xfrm>
            <a:off x="1103311" y="1846381"/>
            <a:ext cx="7317357" cy="409342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Verdana"/>
              <a:buNone/>
            </a:pPr>
            <a:r>
              <a:rPr lang="en-US" sz="2000" b="1" i="0" u="none" strike="noStrike" cap="none">
                <a:solidFill>
                  <a:srgbClr val="000000"/>
                </a:solidFill>
                <a:latin typeface="Verdana"/>
                <a:ea typeface="Verdana"/>
                <a:cs typeface="Verdana"/>
                <a:sym typeface="Verdana"/>
              </a:rPr>
              <a:t>Deviant Workplace Behavior</a:t>
            </a:r>
            <a:endParaRPr/>
          </a:p>
          <a:p>
            <a:pPr marL="450850" marR="0" lvl="1" indent="-271463"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Voluntary behavior that violates significant organizational norms and thereby threatens the well-being of the organization and/or any of its members.</a:t>
            </a:r>
            <a:endParaRPr/>
          </a:p>
          <a:p>
            <a:pPr marL="450850" marR="0" lvl="1" indent="-220662" algn="l" rtl="0">
              <a:lnSpc>
                <a:spcPct val="100000"/>
              </a:lnSpc>
              <a:spcBef>
                <a:spcPts val="500"/>
              </a:spcBef>
              <a:spcAft>
                <a:spcPts val="0"/>
              </a:spcAft>
              <a:buClr>
                <a:schemeClr val="dk1"/>
              </a:buClr>
              <a:buSzPts val="800"/>
              <a:buFont typeface="Verdana"/>
              <a:buNone/>
            </a:pPr>
            <a:endParaRPr sz="1000" b="0" i="0" u="none" strike="noStrike" cap="none">
              <a:solidFill>
                <a:srgbClr val="000000"/>
              </a:solidFill>
              <a:latin typeface="Verdana"/>
              <a:ea typeface="Verdana"/>
              <a:cs typeface="Verdana"/>
              <a:sym typeface="Verdana"/>
            </a:endParaRPr>
          </a:p>
          <a:p>
            <a:pPr marL="0" marR="0" lvl="0" indent="0" algn="l" rtl="0">
              <a:lnSpc>
                <a:spcPct val="100000"/>
              </a:lnSpc>
              <a:spcBef>
                <a:spcPts val="1000"/>
              </a:spcBef>
              <a:spcAft>
                <a:spcPts val="0"/>
              </a:spcAft>
              <a:buClr>
                <a:srgbClr val="000000"/>
              </a:buClr>
              <a:buSzPts val="1600"/>
              <a:buFont typeface="Verdana"/>
              <a:buNone/>
            </a:pPr>
            <a:r>
              <a:rPr lang="en-US" sz="2000" b="1" i="0" u="none" strike="noStrike" cap="none">
                <a:solidFill>
                  <a:srgbClr val="000000"/>
                </a:solidFill>
                <a:latin typeface="Verdana"/>
                <a:ea typeface="Verdana"/>
                <a:cs typeface="Verdana"/>
                <a:sym typeface="Verdana"/>
              </a:rPr>
              <a:t>Organizational Citizenship Behavior (OCB)</a:t>
            </a:r>
            <a:endParaRPr/>
          </a:p>
          <a:p>
            <a:pPr marL="450850" marR="0" lvl="1" indent="-271463"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Discretionary behavior that is not part of an employee’s formal job requirements, but that nevertheless promotes the effective functioning of the organization.</a:t>
            </a:r>
            <a:endParaRPr/>
          </a:p>
          <a:p>
            <a:pPr marL="450850" marR="0" lvl="1" indent="-220662" algn="l" rtl="0">
              <a:lnSpc>
                <a:spcPct val="100000"/>
              </a:lnSpc>
              <a:spcBef>
                <a:spcPts val="500"/>
              </a:spcBef>
              <a:spcAft>
                <a:spcPts val="0"/>
              </a:spcAft>
              <a:buClr>
                <a:schemeClr val="dk1"/>
              </a:buClr>
              <a:buSzPts val="800"/>
              <a:buFont typeface="Verdana"/>
              <a:buNone/>
            </a:pPr>
            <a:endParaRPr sz="1000" b="0" i="0" u="none" strike="noStrike" cap="none">
              <a:solidFill>
                <a:srgbClr val="000000"/>
              </a:solidFill>
              <a:latin typeface="Verdana"/>
              <a:ea typeface="Verdana"/>
              <a:cs typeface="Verdana"/>
              <a:sym typeface="Verdana"/>
            </a:endParaRPr>
          </a:p>
        </p:txBody>
      </p:sp>
      <p:pic>
        <p:nvPicPr>
          <p:cNvPr id="1006" name="Google Shape;1006;p49"/>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1007" name="Google Shape;1007;p49">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1011"/>
        <p:cNvGrpSpPr/>
        <p:nvPr/>
      </p:nvGrpSpPr>
      <p:grpSpPr>
        <a:xfrm>
          <a:off x="0" y="0"/>
          <a:ext cx="0" cy="0"/>
          <a:chOff x="0" y="0"/>
          <a:chExt cx="0" cy="0"/>
        </a:xfrm>
      </p:grpSpPr>
      <p:pic>
        <p:nvPicPr>
          <p:cNvPr id="1012" name="Google Shape;1012;p50"/>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013" name="Google Shape;1013;p50"/>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14" name="Google Shape;1014;p50"/>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15" name="Google Shape;1015;p50"/>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016" name="Google Shape;1016;p50"/>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1017" name="Google Shape;1017;p50"/>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1018" name="Google Shape;1018;p50"/>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1019" name="Google Shape;1019;p50"/>
          <p:cNvSpPr txBox="1"/>
          <p:nvPr/>
        </p:nvSpPr>
        <p:spPr>
          <a:xfrm>
            <a:off x="2650377" y="543490"/>
            <a:ext cx="3904402"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lt1"/>
                </a:solidFill>
                <a:latin typeface="Calibri"/>
                <a:ea typeface="Calibri"/>
                <a:cs typeface="Calibri"/>
                <a:sym typeface="Calibri"/>
              </a:rPr>
              <a:t>Interesting OB Dependent Variables</a:t>
            </a:r>
            <a:endParaRPr sz="2000">
              <a:solidFill>
                <a:schemeClr val="lt1"/>
              </a:solidFill>
              <a:latin typeface="Calibri"/>
              <a:ea typeface="Calibri"/>
              <a:cs typeface="Calibri"/>
              <a:sym typeface="Calibri"/>
            </a:endParaRPr>
          </a:p>
          <a:p>
            <a:pPr marL="0" marR="0" lvl="0" indent="0" algn="l" rtl="0">
              <a:spcBef>
                <a:spcPts val="0"/>
              </a:spcBef>
              <a:spcAft>
                <a:spcPts val="0"/>
              </a:spcAft>
              <a:buNone/>
            </a:pPr>
            <a:endParaRPr sz="2800">
              <a:solidFill>
                <a:srgbClr val="FF9518"/>
              </a:solidFill>
              <a:latin typeface="Tajawal Medium"/>
              <a:ea typeface="Tajawal Medium"/>
              <a:cs typeface="Tajawal Medium"/>
              <a:sym typeface="Tajawal Medium"/>
            </a:endParaRPr>
          </a:p>
        </p:txBody>
      </p:sp>
      <p:sp>
        <p:nvSpPr>
          <p:cNvPr id="1020" name="Google Shape;1020;p50"/>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1021" name="Google Shape;1021;p50"/>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1022" name="Google Shape;1022;p50"/>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1023" name="Google Shape;1023;p50"/>
          <p:cNvSpPr txBox="1"/>
          <p:nvPr/>
        </p:nvSpPr>
        <p:spPr>
          <a:xfrm>
            <a:off x="1103312" y="1846381"/>
            <a:ext cx="6987106" cy="147732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Verdana"/>
              <a:buNone/>
            </a:pPr>
            <a:r>
              <a:rPr lang="en-US" sz="2000" b="1" i="0" u="none" strike="noStrike" cap="none">
                <a:solidFill>
                  <a:srgbClr val="000000"/>
                </a:solidFill>
                <a:latin typeface="Verdana"/>
                <a:ea typeface="Verdana"/>
                <a:cs typeface="Verdana"/>
                <a:sym typeface="Verdana"/>
              </a:rPr>
              <a:t>Job Satisfaction</a:t>
            </a:r>
            <a:endParaRPr/>
          </a:p>
          <a:p>
            <a:pPr marL="450850" marR="0" lvl="1" indent="-271463"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A general attitude (not a behavior) toward one’s job; a positive feeling of one's job resulting from an evaluation of its characteristics.</a:t>
            </a:r>
            <a:endParaRPr sz="2000" b="0" i="0" u="none" strike="noStrike" cap="none">
              <a:solidFill>
                <a:srgbClr val="000000"/>
              </a:solidFill>
              <a:latin typeface="Verdana"/>
              <a:ea typeface="Verdana"/>
              <a:cs typeface="Verdana"/>
              <a:sym typeface="Verdana"/>
            </a:endParaRPr>
          </a:p>
        </p:txBody>
      </p:sp>
      <p:pic>
        <p:nvPicPr>
          <p:cNvPr id="1024" name="Google Shape;1024;p50"/>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1025" name="Google Shape;1025;p50">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1029"/>
        <p:cNvGrpSpPr/>
        <p:nvPr/>
      </p:nvGrpSpPr>
      <p:grpSpPr>
        <a:xfrm>
          <a:off x="0" y="0"/>
          <a:ext cx="0" cy="0"/>
          <a:chOff x="0" y="0"/>
          <a:chExt cx="0" cy="0"/>
        </a:xfrm>
      </p:grpSpPr>
      <p:pic>
        <p:nvPicPr>
          <p:cNvPr id="1030" name="Google Shape;1030;p51"/>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031" name="Google Shape;1031;p51"/>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32" name="Google Shape;1032;p51"/>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33" name="Google Shape;1033;p51"/>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034" name="Google Shape;1034;p51"/>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1035" name="Google Shape;1035;p51"/>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1036" name="Google Shape;1036;p51"/>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1037" name="Google Shape;1037;p51"/>
          <p:cNvSpPr txBox="1"/>
          <p:nvPr/>
        </p:nvSpPr>
        <p:spPr>
          <a:xfrm>
            <a:off x="2485256" y="554566"/>
            <a:ext cx="2979662"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lt1"/>
                </a:solidFill>
                <a:latin typeface="Calibri"/>
                <a:ea typeface="Calibri"/>
                <a:cs typeface="Calibri"/>
                <a:sym typeface="Calibri"/>
              </a:rPr>
              <a:t>The Independent Variables</a:t>
            </a:r>
            <a:endParaRPr sz="2000">
              <a:solidFill>
                <a:schemeClr val="lt1"/>
              </a:solidFill>
              <a:latin typeface="Calibri"/>
              <a:ea typeface="Calibri"/>
              <a:cs typeface="Calibri"/>
              <a:sym typeface="Calibri"/>
            </a:endParaRPr>
          </a:p>
          <a:p>
            <a:pPr marL="0" marR="0" lvl="0" indent="0" algn="l" rtl="0">
              <a:spcBef>
                <a:spcPts val="0"/>
              </a:spcBef>
              <a:spcAft>
                <a:spcPts val="0"/>
              </a:spcAft>
              <a:buNone/>
            </a:pPr>
            <a:endParaRPr sz="2800">
              <a:solidFill>
                <a:srgbClr val="FF9518"/>
              </a:solidFill>
              <a:latin typeface="Tajawal Medium"/>
              <a:ea typeface="Tajawal Medium"/>
              <a:cs typeface="Tajawal Medium"/>
              <a:sym typeface="Tajawal Medium"/>
            </a:endParaRPr>
          </a:p>
        </p:txBody>
      </p:sp>
      <p:sp>
        <p:nvSpPr>
          <p:cNvPr id="1038" name="Google Shape;1038;p51"/>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1039" name="Google Shape;1039;p51"/>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1040" name="Google Shape;1040;p51"/>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1041" name="Google Shape;1041;p51"/>
          <p:cNvSpPr txBox="1"/>
          <p:nvPr/>
        </p:nvSpPr>
        <p:spPr>
          <a:xfrm>
            <a:off x="1103312" y="1846381"/>
            <a:ext cx="6987106" cy="4093428"/>
          </a:xfrm>
          <a:prstGeom prst="rect">
            <a:avLst/>
          </a:prstGeom>
          <a:noFill/>
          <a:ln>
            <a:noFill/>
          </a:ln>
        </p:spPr>
        <p:txBody>
          <a:bodyPr spcFirstLastPara="1" wrap="square" lIns="91425" tIns="45700" rIns="91425" bIns="45700" anchor="t" anchorCtr="0">
            <a:spAutoFit/>
          </a:bodyPr>
          <a:lstStyle/>
          <a:p>
            <a:pPr marL="4763" marR="0" lvl="0" indent="-4763" algn="l" rtl="0">
              <a:lnSpc>
                <a:spcPct val="100000"/>
              </a:lnSpc>
              <a:spcBef>
                <a:spcPts val="0"/>
              </a:spcBef>
              <a:spcAft>
                <a:spcPts val="0"/>
              </a:spcAft>
              <a:buClr>
                <a:srgbClr val="000000"/>
              </a:buClr>
              <a:buSzPts val="1600"/>
              <a:buFont typeface="Noto Sans Symbols"/>
              <a:buNone/>
            </a:pPr>
            <a:r>
              <a:rPr lang="en-US" sz="2000" b="0" i="0" u="none" strike="noStrike" cap="none">
                <a:solidFill>
                  <a:srgbClr val="000000"/>
                </a:solidFill>
                <a:latin typeface="Verdana"/>
                <a:ea typeface="Verdana"/>
                <a:cs typeface="Verdana"/>
                <a:sym typeface="Verdana"/>
              </a:rPr>
              <a:t>The independent variable (X) can be at any of these three levels in this model:</a:t>
            </a:r>
            <a:endParaRPr/>
          </a:p>
          <a:p>
            <a:pPr marL="4763" marR="0" lvl="0" indent="-4763" algn="l" rtl="0">
              <a:lnSpc>
                <a:spcPct val="100000"/>
              </a:lnSpc>
              <a:spcBef>
                <a:spcPts val="1000"/>
              </a:spcBef>
              <a:spcAft>
                <a:spcPts val="0"/>
              </a:spcAft>
              <a:buClr>
                <a:srgbClr val="000000"/>
              </a:buClr>
              <a:buSzPts val="1600"/>
              <a:buFont typeface="Noto Sans Symbols"/>
              <a:buNone/>
            </a:pPr>
            <a:r>
              <a:rPr lang="en-US" sz="2000" b="1" i="0" u="none" strike="noStrike" cap="none">
                <a:solidFill>
                  <a:srgbClr val="000000"/>
                </a:solidFill>
                <a:latin typeface="Verdana"/>
                <a:ea typeface="Verdana"/>
                <a:cs typeface="Verdana"/>
                <a:sym typeface="Verdana"/>
              </a:rPr>
              <a:t>Individual</a:t>
            </a:r>
            <a:endParaRPr/>
          </a:p>
          <a:p>
            <a:pPr marL="450850" marR="0" lvl="1" indent="-266700"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Biographical characteristics, personality and emotions,  values and attitudes, ability, perception, motivation, individual learning, and individual decision making.</a:t>
            </a:r>
            <a:endParaRPr/>
          </a:p>
          <a:p>
            <a:pPr marL="450850" marR="0" lvl="1" indent="-266700" algn="l" rtl="0">
              <a:lnSpc>
                <a:spcPct val="100000"/>
              </a:lnSpc>
              <a:spcBef>
                <a:spcPts val="1000"/>
              </a:spcBef>
              <a:spcAft>
                <a:spcPts val="0"/>
              </a:spcAft>
              <a:buClr>
                <a:srgbClr val="000000"/>
              </a:buClr>
              <a:buSzPts val="1600"/>
              <a:buFont typeface="Verdana"/>
              <a:buNone/>
            </a:pPr>
            <a:r>
              <a:rPr lang="en-US" sz="2000" b="1" i="0" u="none" strike="noStrike" cap="none">
                <a:solidFill>
                  <a:srgbClr val="000000"/>
                </a:solidFill>
                <a:latin typeface="Verdana"/>
                <a:ea typeface="Verdana"/>
                <a:cs typeface="Verdana"/>
                <a:sym typeface="Verdana"/>
              </a:rPr>
              <a:t>Group</a:t>
            </a:r>
            <a:endParaRPr/>
          </a:p>
          <a:p>
            <a:pPr marL="450850" marR="0" lvl="1" indent="-266700"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Communication, group decision making, leadership and trust, group structure, conflict, power and politics, and work teams.</a:t>
            </a:r>
            <a:endParaRPr/>
          </a:p>
        </p:txBody>
      </p:sp>
      <p:pic>
        <p:nvPicPr>
          <p:cNvPr id="1042" name="Google Shape;1042;p51"/>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1043" name="Google Shape;1043;p51">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1047"/>
        <p:cNvGrpSpPr/>
        <p:nvPr/>
      </p:nvGrpSpPr>
      <p:grpSpPr>
        <a:xfrm>
          <a:off x="0" y="0"/>
          <a:ext cx="0" cy="0"/>
          <a:chOff x="0" y="0"/>
          <a:chExt cx="0" cy="0"/>
        </a:xfrm>
      </p:grpSpPr>
      <p:pic>
        <p:nvPicPr>
          <p:cNvPr id="1048" name="Google Shape;1048;p52"/>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049" name="Google Shape;1049;p52"/>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50" name="Google Shape;1050;p52"/>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51" name="Google Shape;1051;p52"/>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052" name="Google Shape;1052;p52"/>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1053" name="Google Shape;1053;p52"/>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1054" name="Google Shape;1054;p52"/>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1055" name="Google Shape;1055;p52"/>
          <p:cNvSpPr txBox="1"/>
          <p:nvPr/>
        </p:nvSpPr>
        <p:spPr>
          <a:xfrm>
            <a:off x="2650377" y="543490"/>
            <a:ext cx="2979662"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lt1"/>
                </a:solidFill>
                <a:latin typeface="Calibri"/>
                <a:ea typeface="Calibri"/>
                <a:cs typeface="Calibri"/>
                <a:sym typeface="Calibri"/>
              </a:rPr>
              <a:t>The Independent Variables</a:t>
            </a:r>
            <a:endParaRPr sz="2000">
              <a:solidFill>
                <a:schemeClr val="lt1"/>
              </a:solidFill>
              <a:latin typeface="Calibri"/>
              <a:ea typeface="Calibri"/>
              <a:cs typeface="Calibri"/>
              <a:sym typeface="Calibri"/>
            </a:endParaRPr>
          </a:p>
        </p:txBody>
      </p:sp>
      <p:sp>
        <p:nvSpPr>
          <p:cNvPr id="1056" name="Google Shape;1056;p52"/>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1057" name="Google Shape;1057;p52"/>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1058" name="Google Shape;1058;p52"/>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1059" name="Google Shape;1059;p52"/>
          <p:cNvSpPr txBox="1"/>
          <p:nvPr/>
        </p:nvSpPr>
        <p:spPr>
          <a:xfrm>
            <a:off x="1103312" y="1846381"/>
            <a:ext cx="6987106" cy="1477328"/>
          </a:xfrm>
          <a:prstGeom prst="rect">
            <a:avLst/>
          </a:prstGeom>
          <a:noFill/>
          <a:ln>
            <a:noFill/>
          </a:ln>
        </p:spPr>
        <p:txBody>
          <a:bodyPr spcFirstLastPara="1" wrap="square" lIns="91425" tIns="45700" rIns="91425" bIns="45700" anchor="t" anchorCtr="0">
            <a:spAutoFit/>
          </a:bodyPr>
          <a:lstStyle/>
          <a:p>
            <a:pPr marL="450850" marR="0" lvl="1" indent="-266700" algn="l" rtl="0">
              <a:lnSpc>
                <a:spcPct val="100000"/>
              </a:lnSpc>
              <a:spcBef>
                <a:spcPts val="0"/>
              </a:spcBef>
              <a:spcAft>
                <a:spcPts val="0"/>
              </a:spcAft>
              <a:buClr>
                <a:srgbClr val="000000"/>
              </a:buClr>
              <a:buSzPts val="1600"/>
              <a:buFont typeface="Verdana"/>
              <a:buNone/>
            </a:pPr>
            <a:r>
              <a:rPr lang="en-US" sz="2000" b="1" i="0" u="none" strike="noStrike" cap="none">
                <a:solidFill>
                  <a:srgbClr val="000000"/>
                </a:solidFill>
                <a:latin typeface="Verdana"/>
                <a:ea typeface="Verdana"/>
                <a:cs typeface="Verdana"/>
                <a:sym typeface="Verdana"/>
              </a:rPr>
              <a:t>Organization System</a:t>
            </a:r>
            <a:endParaRPr/>
          </a:p>
          <a:p>
            <a:pPr marL="450850" marR="0" lvl="1" indent="-266700" algn="l" rtl="0">
              <a:lnSpc>
                <a:spcPct val="100000"/>
              </a:lnSpc>
              <a:spcBef>
                <a:spcPts val="1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Organizational culture, human resource policies and practices, and organizational structure and design.</a:t>
            </a:r>
            <a:endParaRPr sz="2000" b="0" i="0" u="none" strike="noStrike" cap="none">
              <a:solidFill>
                <a:srgbClr val="000000"/>
              </a:solidFill>
              <a:latin typeface="Verdana"/>
              <a:ea typeface="Verdana"/>
              <a:cs typeface="Verdana"/>
              <a:sym typeface="Verdana"/>
            </a:endParaRPr>
          </a:p>
        </p:txBody>
      </p:sp>
      <p:pic>
        <p:nvPicPr>
          <p:cNvPr id="1060" name="Google Shape;1060;p52"/>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1061" name="Google Shape;1061;p52">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1065"/>
        <p:cNvGrpSpPr/>
        <p:nvPr/>
      </p:nvGrpSpPr>
      <p:grpSpPr>
        <a:xfrm>
          <a:off x="0" y="0"/>
          <a:ext cx="0" cy="0"/>
          <a:chOff x="0" y="0"/>
          <a:chExt cx="0" cy="0"/>
        </a:xfrm>
      </p:grpSpPr>
      <p:pic>
        <p:nvPicPr>
          <p:cNvPr id="1066" name="Google Shape;1066;p53"/>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067" name="Google Shape;1067;p5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68" name="Google Shape;1068;p5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69" name="Google Shape;1069;p5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070" name="Google Shape;1070;p53"/>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1071" name="Google Shape;1071;p53"/>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1072" name="Google Shape;1072;p53"/>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1073" name="Google Shape;1073;p53"/>
          <p:cNvSpPr txBox="1"/>
          <p:nvPr/>
        </p:nvSpPr>
        <p:spPr>
          <a:xfrm>
            <a:off x="2650377" y="543490"/>
            <a:ext cx="133081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lt1"/>
                </a:solidFill>
                <a:latin typeface="Calibri"/>
                <a:ea typeface="Calibri"/>
                <a:cs typeface="Calibri"/>
                <a:sym typeface="Calibri"/>
              </a:rPr>
              <a:t>OB MODEL</a:t>
            </a:r>
            <a:endParaRPr/>
          </a:p>
          <a:p>
            <a:pPr marL="0" marR="0" lvl="0" indent="0" algn="l" rtl="0">
              <a:spcBef>
                <a:spcPts val="0"/>
              </a:spcBef>
              <a:spcAft>
                <a:spcPts val="0"/>
              </a:spcAft>
              <a:buNone/>
            </a:pPr>
            <a:endParaRPr sz="2800">
              <a:solidFill>
                <a:srgbClr val="FF9518"/>
              </a:solidFill>
              <a:latin typeface="Tajawal Medium"/>
              <a:ea typeface="Tajawal Medium"/>
              <a:cs typeface="Tajawal Medium"/>
              <a:sym typeface="Tajawal Medium"/>
            </a:endParaRPr>
          </a:p>
        </p:txBody>
      </p:sp>
      <p:sp>
        <p:nvSpPr>
          <p:cNvPr id="1074" name="Google Shape;1074;p53"/>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1075" name="Google Shape;1075;p53"/>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1076" name="Google Shape;1076;p53"/>
          <p:cNvPicPr preferRelativeResize="0"/>
          <p:nvPr/>
        </p:nvPicPr>
        <p:blipFill rotWithShape="1">
          <a:blip r:embed="rId8">
            <a:alphaModFix/>
          </a:blip>
          <a:srcRect/>
          <a:stretch/>
        </p:blipFill>
        <p:spPr>
          <a:xfrm>
            <a:off x="8708266" y="554566"/>
            <a:ext cx="3179850" cy="5748868"/>
          </a:xfrm>
          <a:prstGeom prst="rect">
            <a:avLst/>
          </a:prstGeom>
          <a:noFill/>
          <a:ln>
            <a:noFill/>
          </a:ln>
        </p:spPr>
      </p:pic>
      <p:pic>
        <p:nvPicPr>
          <p:cNvPr id="1077" name="Google Shape;1077;p53"/>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1078" name="Google Shape;1078;p53">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grpSp>
        <p:nvGrpSpPr>
          <p:cNvPr id="1079" name="Google Shape;1079;p53"/>
          <p:cNvGrpSpPr/>
          <p:nvPr/>
        </p:nvGrpSpPr>
        <p:grpSpPr>
          <a:xfrm>
            <a:off x="541595" y="1237897"/>
            <a:ext cx="7919672" cy="4561996"/>
            <a:chOff x="1066800" y="1295400"/>
            <a:chExt cx="8077200" cy="4519613"/>
          </a:xfrm>
        </p:grpSpPr>
        <p:pic>
          <p:nvPicPr>
            <p:cNvPr id="1080" name="Google Shape;1080;p53"/>
            <p:cNvPicPr preferRelativeResize="0"/>
            <p:nvPr/>
          </p:nvPicPr>
          <p:blipFill rotWithShape="1">
            <a:blip r:embed="rId12">
              <a:alphaModFix/>
            </a:blip>
            <a:srcRect/>
            <a:stretch/>
          </p:blipFill>
          <p:spPr>
            <a:xfrm>
              <a:off x="2286000" y="1295400"/>
              <a:ext cx="3967163" cy="4519613"/>
            </a:xfrm>
            <a:prstGeom prst="rect">
              <a:avLst/>
            </a:prstGeom>
            <a:noFill/>
            <a:ln>
              <a:noFill/>
            </a:ln>
          </p:spPr>
        </p:pic>
        <p:sp>
          <p:nvSpPr>
            <p:cNvPr id="1081" name="Google Shape;1081;p53"/>
            <p:cNvSpPr/>
            <p:nvPr/>
          </p:nvSpPr>
          <p:spPr>
            <a:xfrm>
              <a:off x="6172200" y="2438400"/>
              <a:ext cx="457200" cy="3124200"/>
            </a:xfrm>
            <a:prstGeom prst="rightBrace">
              <a:avLst>
                <a:gd name="adj1" fmla="val 15786"/>
                <a:gd name="adj2" fmla="val 50000"/>
              </a:avLst>
            </a:prstGeom>
            <a:noFill/>
            <a:ln w="38100" cap="flat" cmpd="sng">
              <a:solidFill>
                <a:srgbClr val="00A16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Clr>
                  <a:schemeClr val="dk1"/>
                </a:buClr>
                <a:buSzPts val="1400"/>
                <a:buFont typeface="Verdana"/>
                <a:buNone/>
              </a:pPr>
              <a:endParaRPr sz="1400" b="0">
                <a:solidFill>
                  <a:schemeClr val="dk1"/>
                </a:solidFill>
                <a:latin typeface="Verdana"/>
                <a:ea typeface="Verdana"/>
                <a:cs typeface="Verdana"/>
                <a:sym typeface="Verdana"/>
              </a:endParaRPr>
            </a:p>
          </p:txBody>
        </p:sp>
        <p:sp>
          <p:nvSpPr>
            <p:cNvPr id="1082" name="Google Shape;1082;p53"/>
            <p:cNvSpPr/>
            <p:nvPr/>
          </p:nvSpPr>
          <p:spPr>
            <a:xfrm>
              <a:off x="6172200" y="1295400"/>
              <a:ext cx="533400" cy="1066800"/>
            </a:xfrm>
            <a:prstGeom prst="rightBrace">
              <a:avLst>
                <a:gd name="adj1" fmla="val 15787"/>
                <a:gd name="adj2" fmla="val 50000"/>
              </a:avLst>
            </a:prstGeom>
            <a:noFill/>
            <a:ln w="38100" cap="flat" cmpd="sng">
              <a:solidFill>
                <a:srgbClr val="00A16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Clr>
                  <a:schemeClr val="dk1"/>
                </a:buClr>
                <a:buSzPts val="1400"/>
                <a:buFont typeface="Verdana"/>
                <a:buNone/>
              </a:pPr>
              <a:endParaRPr sz="1400" b="0">
                <a:solidFill>
                  <a:schemeClr val="dk1"/>
                </a:solidFill>
                <a:latin typeface="Verdana"/>
                <a:ea typeface="Verdana"/>
                <a:cs typeface="Verdana"/>
                <a:sym typeface="Verdana"/>
              </a:endParaRPr>
            </a:p>
          </p:txBody>
        </p:sp>
        <p:sp>
          <p:nvSpPr>
            <p:cNvPr id="1083" name="Google Shape;1083;p53"/>
            <p:cNvSpPr txBox="1"/>
            <p:nvPr/>
          </p:nvSpPr>
          <p:spPr>
            <a:xfrm>
              <a:off x="6782022" y="3581400"/>
              <a:ext cx="2361978" cy="6413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rgbClr val="00A160"/>
                </a:buClr>
                <a:buSzPts val="1800"/>
                <a:buFont typeface="Verdana"/>
                <a:buNone/>
              </a:pPr>
              <a:r>
                <a:rPr lang="en-US" sz="1800" b="0">
                  <a:solidFill>
                    <a:srgbClr val="00A160"/>
                  </a:solidFill>
                  <a:latin typeface="Times New Roman"/>
                  <a:ea typeface="Times New Roman"/>
                  <a:cs typeface="Times New Roman"/>
                  <a:sym typeface="Times New Roman"/>
                </a:rPr>
                <a:t>Independent Variables (X)</a:t>
              </a:r>
              <a:endParaRPr/>
            </a:p>
          </p:txBody>
        </p:sp>
        <p:sp>
          <p:nvSpPr>
            <p:cNvPr id="1084" name="Google Shape;1084;p53"/>
            <p:cNvSpPr txBox="1"/>
            <p:nvPr/>
          </p:nvSpPr>
          <p:spPr>
            <a:xfrm>
              <a:off x="6782022" y="1447800"/>
              <a:ext cx="2361978" cy="6413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rgbClr val="00A160"/>
                </a:buClr>
                <a:buSzPts val="1800"/>
                <a:buFont typeface="Verdana"/>
                <a:buNone/>
              </a:pPr>
              <a:r>
                <a:rPr lang="en-US" sz="1800" b="0">
                  <a:solidFill>
                    <a:srgbClr val="00A160"/>
                  </a:solidFill>
                  <a:latin typeface="Times New Roman"/>
                  <a:ea typeface="Times New Roman"/>
                  <a:cs typeface="Times New Roman"/>
                  <a:sym typeface="Times New Roman"/>
                </a:rPr>
                <a:t>Dependent Variables (Y)</a:t>
              </a:r>
              <a:endParaRPr/>
            </a:p>
          </p:txBody>
        </p:sp>
        <p:sp>
          <p:nvSpPr>
            <p:cNvPr id="1085" name="Google Shape;1085;p53"/>
            <p:cNvSpPr/>
            <p:nvPr/>
          </p:nvSpPr>
          <p:spPr>
            <a:xfrm>
              <a:off x="1066800" y="2514600"/>
              <a:ext cx="1066800" cy="3048000"/>
            </a:xfrm>
            <a:prstGeom prst="upArrow">
              <a:avLst>
                <a:gd name="adj1" fmla="val 50000"/>
                <a:gd name="adj2" fmla="val 50000"/>
              </a:avLst>
            </a:prstGeom>
            <a:solidFill>
              <a:srgbClr val="D3E307"/>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6" name="Google Shape;1086;p53"/>
            <p:cNvSpPr txBox="1"/>
            <p:nvPr/>
          </p:nvSpPr>
          <p:spPr>
            <a:xfrm rot="-5400000">
              <a:off x="209550" y="3905250"/>
              <a:ext cx="2781300" cy="533400"/>
            </a:xfrm>
            <a:prstGeom prst="rect">
              <a:avLst/>
            </a:prstGeom>
            <a:noFill/>
            <a:ln>
              <a:noFill/>
            </a:ln>
          </p:spPr>
          <p:txBody>
            <a:bodyPr spcFirstLastPara="1" wrap="square" lIns="91425" tIns="45700" rIns="91425" bIns="45700" anchor="ctr" anchorCtr="1">
              <a:noAutofit/>
            </a:bodyPr>
            <a:lstStyle/>
            <a:p>
              <a:pPr marL="0" marR="0" lvl="0" indent="0" algn="l" rtl="0">
                <a:spcBef>
                  <a:spcPts val="0"/>
                </a:spcBef>
                <a:spcAft>
                  <a:spcPts val="0"/>
                </a:spcAft>
                <a:buNone/>
              </a:pPr>
              <a:r>
                <a:rPr lang="en-US" sz="2400" b="0">
                  <a:solidFill>
                    <a:srgbClr val="CC6600"/>
                  </a:solidFill>
                  <a:latin typeface="Calibri"/>
                  <a:ea typeface="Calibri"/>
                  <a:cs typeface="Calibri"/>
                  <a:sym typeface="Calibri"/>
                </a:rPr>
                <a:t>Three Levels</a:t>
              </a:r>
              <a:endParaRPr/>
            </a:p>
          </p:txBody>
        </p:sp>
      </p:gr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1090"/>
        <p:cNvGrpSpPr/>
        <p:nvPr/>
      </p:nvGrpSpPr>
      <p:grpSpPr>
        <a:xfrm>
          <a:off x="0" y="0"/>
          <a:ext cx="0" cy="0"/>
          <a:chOff x="0" y="0"/>
          <a:chExt cx="0" cy="0"/>
        </a:xfrm>
      </p:grpSpPr>
      <p:pic>
        <p:nvPicPr>
          <p:cNvPr id="1091" name="Google Shape;1091;p54"/>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092" name="Google Shape;1092;p5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93" name="Google Shape;1093;p5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94" name="Google Shape;1094;p5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095" name="Google Shape;1095;p54"/>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1096" name="Google Shape;1096;p54"/>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1097" name="Google Shape;1097;p54"/>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1098" name="Google Shape;1098;p54"/>
          <p:cNvSpPr txBox="1"/>
          <p:nvPr/>
        </p:nvSpPr>
        <p:spPr>
          <a:xfrm>
            <a:off x="2477436" y="543490"/>
            <a:ext cx="4362999"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lt1"/>
                </a:solidFill>
                <a:latin typeface="Calibri"/>
                <a:ea typeface="Calibri"/>
                <a:cs typeface="Calibri"/>
                <a:sym typeface="Calibri"/>
              </a:rPr>
              <a:t>Summary and Managerial Implications</a:t>
            </a:r>
            <a:endParaRPr sz="2000">
              <a:solidFill>
                <a:schemeClr val="lt1"/>
              </a:solidFill>
              <a:latin typeface="Calibri"/>
              <a:ea typeface="Calibri"/>
              <a:cs typeface="Calibri"/>
              <a:sym typeface="Calibri"/>
            </a:endParaRPr>
          </a:p>
          <a:p>
            <a:pPr marL="0" marR="0" lvl="0" indent="0" algn="l" rtl="0">
              <a:spcBef>
                <a:spcPts val="0"/>
              </a:spcBef>
              <a:spcAft>
                <a:spcPts val="0"/>
              </a:spcAft>
              <a:buNone/>
            </a:pPr>
            <a:endParaRPr sz="2800">
              <a:solidFill>
                <a:srgbClr val="FF9518"/>
              </a:solidFill>
              <a:latin typeface="Tajawal Medium"/>
              <a:ea typeface="Tajawal Medium"/>
              <a:cs typeface="Tajawal Medium"/>
              <a:sym typeface="Tajawal Medium"/>
            </a:endParaRPr>
          </a:p>
        </p:txBody>
      </p:sp>
      <p:sp>
        <p:nvSpPr>
          <p:cNvPr id="1099" name="Google Shape;1099;p5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1100" name="Google Shape;1100;p54"/>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1101" name="Google Shape;1101;p54"/>
          <p:cNvPicPr preferRelativeResize="0"/>
          <p:nvPr/>
        </p:nvPicPr>
        <p:blipFill rotWithShape="1">
          <a:blip r:embed="rId8">
            <a:alphaModFix/>
          </a:blip>
          <a:srcRect/>
          <a:stretch/>
        </p:blipFill>
        <p:spPr>
          <a:xfrm>
            <a:off x="8708266" y="554566"/>
            <a:ext cx="3179850" cy="5748868"/>
          </a:xfrm>
          <a:prstGeom prst="rect">
            <a:avLst/>
          </a:prstGeom>
          <a:noFill/>
          <a:ln>
            <a:noFill/>
          </a:ln>
        </p:spPr>
      </p:pic>
      <p:pic>
        <p:nvPicPr>
          <p:cNvPr id="1102" name="Google Shape;1102;p54"/>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1103" name="Google Shape;1103;p54">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
        <p:nvSpPr>
          <p:cNvPr id="1104" name="Google Shape;1104;p54"/>
          <p:cNvSpPr txBox="1"/>
          <p:nvPr/>
        </p:nvSpPr>
        <p:spPr>
          <a:xfrm>
            <a:off x="402609" y="2029179"/>
            <a:ext cx="8018060" cy="3477875"/>
          </a:xfrm>
          <a:prstGeom prst="rect">
            <a:avLst/>
          </a:prstGeom>
          <a:noFill/>
          <a:ln>
            <a:noFill/>
          </a:ln>
        </p:spPr>
        <p:txBody>
          <a:bodyPr spcFirstLastPara="1" wrap="square" lIns="91425" tIns="45700" rIns="91425" bIns="45700" anchor="t" anchorCtr="0">
            <a:spAutoFit/>
          </a:bodyPr>
          <a:lstStyle/>
          <a:p>
            <a:pPr marL="450850" marR="0" lvl="1" indent="-271463" algn="l" rtl="0">
              <a:lnSpc>
                <a:spcPct val="100000"/>
              </a:lnSpc>
              <a:spcBef>
                <a:spcPts val="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Managers need to develop their interpersonal skills to be effective.</a:t>
            </a:r>
            <a:endParaRPr/>
          </a:p>
          <a:p>
            <a:pPr marL="450850" marR="0" lvl="1" indent="-271463" algn="l" rtl="0">
              <a:lnSpc>
                <a:spcPct val="100000"/>
              </a:lnSpc>
              <a:spcBef>
                <a:spcPts val="2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OB focuses on how to improve factors that make organizations more effective.</a:t>
            </a:r>
            <a:endParaRPr/>
          </a:p>
          <a:p>
            <a:pPr marL="450850" marR="0" lvl="1" indent="-271463" algn="l" rtl="0">
              <a:lnSpc>
                <a:spcPct val="100000"/>
              </a:lnSpc>
              <a:spcBef>
                <a:spcPts val="2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The best predictions of behavior are made from a combination of systematic study and intuition.</a:t>
            </a:r>
            <a:endParaRPr/>
          </a:p>
          <a:p>
            <a:pPr marL="450850" marR="0" lvl="1" indent="-271463" algn="l" rtl="0">
              <a:lnSpc>
                <a:spcPct val="100000"/>
              </a:lnSpc>
              <a:spcBef>
                <a:spcPts val="2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Situational variables moderate cause-and-effect relationships—which is why OB theories are contingent.</a:t>
            </a:r>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1108"/>
        <p:cNvGrpSpPr/>
        <p:nvPr/>
      </p:nvGrpSpPr>
      <p:grpSpPr>
        <a:xfrm>
          <a:off x="0" y="0"/>
          <a:ext cx="0" cy="0"/>
          <a:chOff x="0" y="0"/>
          <a:chExt cx="0" cy="0"/>
        </a:xfrm>
      </p:grpSpPr>
      <p:pic>
        <p:nvPicPr>
          <p:cNvPr id="1109" name="Google Shape;1109;p55"/>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110" name="Google Shape;1110;p5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11" name="Google Shape;1111;p5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12" name="Google Shape;1112;p55"/>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113" name="Google Shape;1113;p55"/>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1114" name="Google Shape;1114;p55"/>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1115" name="Google Shape;1115;p55"/>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1116" name="Google Shape;1116;p55"/>
          <p:cNvSpPr txBox="1"/>
          <p:nvPr/>
        </p:nvSpPr>
        <p:spPr>
          <a:xfrm>
            <a:off x="2477436" y="543490"/>
            <a:ext cx="4362999" cy="113877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lt1"/>
                </a:solidFill>
                <a:latin typeface="Calibri"/>
                <a:ea typeface="Calibri"/>
                <a:cs typeface="Calibri"/>
                <a:sym typeface="Calibri"/>
              </a:rPr>
              <a:t>Summary and Managerial Implications</a:t>
            </a:r>
            <a:endParaRPr sz="2000">
              <a:solidFill>
                <a:schemeClr val="lt1"/>
              </a:solidFill>
              <a:latin typeface="Calibri"/>
              <a:ea typeface="Calibri"/>
              <a:cs typeface="Calibri"/>
              <a:sym typeface="Calibri"/>
            </a:endParaRPr>
          </a:p>
          <a:p>
            <a:pPr marL="0" marR="0" lvl="0" indent="0" algn="l" rtl="0">
              <a:spcBef>
                <a:spcPts val="0"/>
              </a:spcBef>
              <a:spcAft>
                <a:spcPts val="0"/>
              </a:spcAft>
              <a:buNone/>
            </a:pPr>
            <a:endParaRPr sz="2000">
              <a:solidFill>
                <a:schemeClr val="lt1"/>
              </a:solidFill>
              <a:latin typeface="Calibri"/>
              <a:ea typeface="Calibri"/>
              <a:cs typeface="Calibri"/>
              <a:sym typeface="Calibri"/>
            </a:endParaRPr>
          </a:p>
          <a:p>
            <a:pPr marL="0" marR="0" lvl="0" indent="0" algn="l" rtl="0">
              <a:spcBef>
                <a:spcPts val="0"/>
              </a:spcBef>
              <a:spcAft>
                <a:spcPts val="0"/>
              </a:spcAft>
              <a:buNone/>
            </a:pPr>
            <a:endParaRPr sz="2800">
              <a:solidFill>
                <a:srgbClr val="FF9518"/>
              </a:solidFill>
              <a:latin typeface="Tajawal Medium"/>
              <a:ea typeface="Tajawal Medium"/>
              <a:cs typeface="Tajawal Medium"/>
              <a:sym typeface="Tajawal Medium"/>
            </a:endParaRPr>
          </a:p>
        </p:txBody>
      </p:sp>
      <p:sp>
        <p:nvSpPr>
          <p:cNvPr id="1117" name="Google Shape;1117;p55"/>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1118" name="Google Shape;1118;p55"/>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1119" name="Google Shape;1119;p55"/>
          <p:cNvPicPr preferRelativeResize="0"/>
          <p:nvPr/>
        </p:nvPicPr>
        <p:blipFill rotWithShape="1">
          <a:blip r:embed="rId8">
            <a:alphaModFix/>
          </a:blip>
          <a:srcRect/>
          <a:stretch/>
        </p:blipFill>
        <p:spPr>
          <a:xfrm>
            <a:off x="8708266" y="554566"/>
            <a:ext cx="3179850" cy="5748868"/>
          </a:xfrm>
          <a:prstGeom prst="rect">
            <a:avLst/>
          </a:prstGeom>
          <a:noFill/>
          <a:ln>
            <a:noFill/>
          </a:ln>
        </p:spPr>
      </p:pic>
      <p:pic>
        <p:nvPicPr>
          <p:cNvPr id="1120" name="Google Shape;1120;p55"/>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1121" name="Google Shape;1121;p55">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
        <p:nvSpPr>
          <p:cNvPr id="1122" name="Google Shape;1122;p55"/>
          <p:cNvSpPr txBox="1"/>
          <p:nvPr/>
        </p:nvSpPr>
        <p:spPr>
          <a:xfrm>
            <a:off x="402609" y="2770692"/>
            <a:ext cx="7956644" cy="1323439"/>
          </a:xfrm>
          <a:prstGeom prst="rect">
            <a:avLst/>
          </a:prstGeom>
          <a:noFill/>
          <a:ln>
            <a:noFill/>
          </a:ln>
        </p:spPr>
        <p:txBody>
          <a:bodyPr spcFirstLastPara="1" wrap="square" lIns="91425" tIns="45700" rIns="91425" bIns="45700" anchor="t" anchorCtr="0">
            <a:spAutoFit/>
          </a:bodyPr>
          <a:lstStyle/>
          <a:p>
            <a:pPr marL="450850" marR="0" lvl="1" indent="-271463" algn="l" rtl="0">
              <a:lnSpc>
                <a:spcPct val="100000"/>
              </a:lnSpc>
              <a:spcBef>
                <a:spcPts val="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There are many OB challenges and opportunities for managers today.</a:t>
            </a:r>
            <a:endParaRPr/>
          </a:p>
          <a:p>
            <a:pPr marL="450850" marR="0" lvl="1" indent="-271463" algn="l" rtl="0">
              <a:lnSpc>
                <a:spcPct val="100000"/>
              </a:lnSpc>
              <a:spcBef>
                <a:spcPts val="2000"/>
              </a:spcBef>
              <a:spcAft>
                <a:spcPts val="0"/>
              </a:spcAft>
              <a:buClr>
                <a:srgbClr val="000000"/>
              </a:buClr>
              <a:buSzPts val="1600"/>
              <a:buFont typeface="Verdana"/>
              <a:buChar char="•"/>
            </a:pPr>
            <a:r>
              <a:rPr lang="en-US" sz="2000" b="0" i="0" u="none" strike="noStrike" cap="none">
                <a:solidFill>
                  <a:srgbClr val="000000"/>
                </a:solidFill>
                <a:latin typeface="Verdana"/>
                <a:ea typeface="Verdana"/>
                <a:cs typeface="Verdana"/>
                <a:sym typeface="Verdana"/>
              </a:rPr>
              <a:t>The textbook is based on the contingent OB model.</a:t>
            </a:r>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1126"/>
        <p:cNvGrpSpPr/>
        <p:nvPr/>
      </p:nvGrpSpPr>
      <p:grpSpPr>
        <a:xfrm>
          <a:off x="0" y="0"/>
          <a:ext cx="0" cy="0"/>
          <a:chOff x="0" y="0"/>
          <a:chExt cx="0" cy="0"/>
        </a:xfrm>
      </p:grpSpPr>
      <p:pic>
        <p:nvPicPr>
          <p:cNvPr id="1127" name="Google Shape;1127;p56"/>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128" name="Google Shape;1128;p5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29" name="Google Shape;1129;p5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30" name="Google Shape;1130;p5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131" name="Google Shape;1131;p56"/>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1132" name="Google Shape;1132;p56"/>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1133" name="Google Shape;1133;p56"/>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1134" name="Google Shape;1134;p56"/>
          <p:cNvSpPr txBox="1"/>
          <p:nvPr/>
        </p:nvSpPr>
        <p:spPr>
          <a:xfrm>
            <a:off x="2477436" y="543490"/>
            <a:ext cx="4362999" cy="113877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2000">
              <a:solidFill>
                <a:schemeClr val="lt1"/>
              </a:solidFill>
              <a:latin typeface="Calibri"/>
              <a:ea typeface="Calibri"/>
              <a:cs typeface="Calibri"/>
              <a:sym typeface="Calibri"/>
            </a:endParaRPr>
          </a:p>
          <a:p>
            <a:pPr marL="0" marR="0" lvl="0" indent="0" algn="l" rtl="0">
              <a:spcBef>
                <a:spcPts val="0"/>
              </a:spcBef>
              <a:spcAft>
                <a:spcPts val="0"/>
              </a:spcAft>
              <a:buNone/>
            </a:pPr>
            <a:endParaRPr sz="2000">
              <a:solidFill>
                <a:schemeClr val="lt1"/>
              </a:solidFill>
              <a:latin typeface="Calibri"/>
              <a:ea typeface="Calibri"/>
              <a:cs typeface="Calibri"/>
              <a:sym typeface="Calibri"/>
            </a:endParaRPr>
          </a:p>
          <a:p>
            <a:pPr marL="0" marR="0" lvl="0" indent="0" algn="l" rtl="0">
              <a:spcBef>
                <a:spcPts val="0"/>
              </a:spcBef>
              <a:spcAft>
                <a:spcPts val="0"/>
              </a:spcAft>
              <a:buNone/>
            </a:pPr>
            <a:endParaRPr sz="2800">
              <a:solidFill>
                <a:srgbClr val="FF9518"/>
              </a:solidFill>
              <a:latin typeface="Tajawal Medium"/>
              <a:ea typeface="Tajawal Medium"/>
              <a:cs typeface="Tajawal Medium"/>
              <a:sym typeface="Tajawal Medium"/>
            </a:endParaRPr>
          </a:p>
        </p:txBody>
      </p:sp>
      <p:sp>
        <p:nvSpPr>
          <p:cNvPr id="1135" name="Google Shape;1135;p56"/>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1136" name="Google Shape;1136;p56"/>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1137" name="Google Shape;1137;p56"/>
          <p:cNvPicPr preferRelativeResize="0"/>
          <p:nvPr/>
        </p:nvPicPr>
        <p:blipFill rotWithShape="1">
          <a:blip r:embed="rId8">
            <a:alphaModFix/>
          </a:blip>
          <a:srcRect/>
          <a:stretch/>
        </p:blipFill>
        <p:spPr>
          <a:xfrm>
            <a:off x="8708266" y="554566"/>
            <a:ext cx="3179850" cy="5748868"/>
          </a:xfrm>
          <a:prstGeom prst="rect">
            <a:avLst/>
          </a:prstGeom>
          <a:noFill/>
          <a:ln>
            <a:noFill/>
          </a:ln>
        </p:spPr>
      </p:pic>
      <p:pic>
        <p:nvPicPr>
          <p:cNvPr id="1138" name="Google Shape;1138;p56"/>
          <p:cNvPicPr preferRelativeResize="0"/>
          <p:nvPr/>
        </p:nvPicPr>
        <p:blipFill rotWithShape="1">
          <a:blip r:embed="rId9">
            <a:alphaModFix/>
          </a:blip>
          <a:srcRect/>
          <a:stretch/>
        </p:blipFill>
        <p:spPr>
          <a:xfrm>
            <a:off x="8654943" y="533330"/>
            <a:ext cx="3267424" cy="5907194"/>
          </a:xfrm>
          <a:prstGeom prst="rect">
            <a:avLst/>
          </a:prstGeom>
          <a:noFill/>
          <a:ln>
            <a:noFill/>
          </a:ln>
        </p:spPr>
      </p:pic>
      <p:pic>
        <p:nvPicPr>
          <p:cNvPr id="1139" name="Google Shape;1139;p56">
            <a:hlinkClick r:id="rId10" action="ppaction://hlinksldjump"/>
          </p:cNvPr>
          <p:cNvPicPr preferRelativeResize="0"/>
          <p:nvPr/>
        </p:nvPicPr>
        <p:blipFill rotWithShape="1">
          <a:blip r:embed="rId11">
            <a:alphaModFix/>
          </a:blip>
          <a:srcRect/>
          <a:stretch/>
        </p:blipFill>
        <p:spPr>
          <a:xfrm>
            <a:off x="-3558275" y="683414"/>
            <a:ext cx="3048000" cy="1714500"/>
          </a:xfrm>
          <a:prstGeom prst="rect">
            <a:avLst/>
          </a:prstGeom>
          <a:noFill/>
          <a:ln w="9525" cap="flat" cmpd="sng">
            <a:solidFill>
              <a:srgbClr val="D3D3D3"/>
            </a:solidFill>
            <a:prstDash val="solid"/>
            <a:round/>
            <a:headEnd type="none" w="sm" len="sm"/>
            <a:tailEnd type="none" w="sm" len="sm"/>
          </a:ln>
        </p:spPr>
      </p:pic>
      <p:sp>
        <p:nvSpPr>
          <p:cNvPr id="1140" name="Google Shape;1140;p56"/>
          <p:cNvSpPr txBox="1"/>
          <p:nvPr/>
        </p:nvSpPr>
        <p:spPr>
          <a:xfrm>
            <a:off x="402609" y="2770692"/>
            <a:ext cx="7956644" cy="400110"/>
          </a:xfrm>
          <a:prstGeom prst="rect">
            <a:avLst/>
          </a:prstGeom>
          <a:noFill/>
          <a:ln>
            <a:noFill/>
          </a:ln>
        </p:spPr>
        <p:txBody>
          <a:bodyPr spcFirstLastPara="1" wrap="square" lIns="91425" tIns="45700" rIns="91425" bIns="45700" anchor="t" anchorCtr="0">
            <a:spAutoFit/>
          </a:bodyPr>
          <a:lstStyle/>
          <a:p>
            <a:pPr marL="179387" marR="0" lvl="1" indent="0" algn="l" rtl="0">
              <a:lnSpc>
                <a:spcPct val="100000"/>
              </a:lnSpc>
              <a:spcBef>
                <a:spcPts val="0"/>
              </a:spcBef>
              <a:spcAft>
                <a:spcPts val="0"/>
              </a:spcAft>
              <a:buNone/>
            </a:pPr>
            <a:r>
              <a:rPr lang="en-US" sz="2000" b="0" i="0" u="none" strike="noStrike" cap="none">
                <a:solidFill>
                  <a:srgbClr val="000000"/>
                </a:solidFill>
                <a:latin typeface="Verdana"/>
                <a:ea typeface="Verdana"/>
                <a:cs typeface="Verdana"/>
                <a:sym typeface="Verdana"/>
              </a:rPr>
              <a:t>Thank you</a:t>
            </a:r>
            <a:endParaRPr sz="2000" b="0" i="0" u="none" strike="noStrike" cap="none">
              <a:solidFill>
                <a:srgbClr val="000000"/>
              </a:solidFill>
              <a:latin typeface="Verdana"/>
              <a:ea typeface="Verdana"/>
              <a:cs typeface="Verdana"/>
              <a:sym typeface="Verdana"/>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1986</Words>
  <Application>Microsoft Office PowerPoint</Application>
  <PresentationFormat>Widescreen</PresentationFormat>
  <Paragraphs>399</Paragraphs>
  <Slides>56</Slides>
  <Notes>56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56</vt:i4>
      </vt:variant>
    </vt:vector>
  </HeadingPairs>
  <TitlesOfParts>
    <vt:vector size="64" baseType="lpstr">
      <vt:lpstr>Verdana</vt:lpstr>
      <vt:lpstr>Arial</vt:lpstr>
      <vt:lpstr>Tajawal ExtraBold</vt:lpstr>
      <vt:lpstr>Tajawal Medium</vt:lpstr>
      <vt:lpstr>Calibri</vt:lpstr>
      <vt:lpstr>Noto Sans Symbols</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Makkah</cp:lastModifiedBy>
  <cp:revision>1</cp:revision>
  <dcterms:created xsi:type="dcterms:W3CDTF">2021-08-03T13:03:26Z</dcterms:created>
  <dcterms:modified xsi:type="dcterms:W3CDTF">2023-02-02T19:36:02Z</dcterms:modified>
</cp:coreProperties>
</file>