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1"/>
  </p:notesMasterIdLst>
  <p:sldIdLst>
    <p:sldId id="498" r:id="rId5"/>
    <p:sldId id="497" r:id="rId6"/>
    <p:sldId id="313" r:id="rId7"/>
    <p:sldId id="503" r:id="rId8"/>
    <p:sldId id="574" r:id="rId9"/>
    <p:sldId id="575" r:id="rId10"/>
    <p:sldId id="513" r:id="rId11"/>
    <p:sldId id="565" r:id="rId12"/>
    <p:sldId id="566" r:id="rId13"/>
    <p:sldId id="567" r:id="rId14"/>
    <p:sldId id="545" r:id="rId15"/>
    <p:sldId id="573" r:id="rId16"/>
    <p:sldId id="568" r:id="rId17"/>
    <p:sldId id="540" r:id="rId18"/>
    <p:sldId id="569" r:id="rId19"/>
    <p:sldId id="306" r:id="rId20"/>
    <p:sldId id="276" r:id="rId21"/>
    <p:sldId id="544" r:id="rId22"/>
    <p:sldId id="557" r:id="rId23"/>
    <p:sldId id="547" r:id="rId24"/>
    <p:sldId id="549" r:id="rId25"/>
    <p:sldId id="578" r:id="rId26"/>
    <p:sldId id="551" r:id="rId27"/>
    <p:sldId id="559" r:id="rId28"/>
    <p:sldId id="555" r:id="rId29"/>
    <p:sldId id="550" r:id="rId30"/>
    <p:sldId id="572" r:id="rId31"/>
    <p:sldId id="570" r:id="rId32"/>
    <p:sldId id="552" r:id="rId33"/>
    <p:sldId id="561" r:id="rId34"/>
    <p:sldId id="577" r:id="rId35"/>
    <p:sldId id="576" r:id="rId36"/>
    <p:sldId id="553" r:id="rId37"/>
    <p:sldId id="554" r:id="rId38"/>
    <p:sldId id="581" r:id="rId39"/>
    <p:sldId id="579" r:id="rId40"/>
    <p:sldId id="580" r:id="rId41"/>
    <p:sldId id="562" r:id="rId42"/>
    <p:sldId id="563" r:id="rId43"/>
    <p:sldId id="564" r:id="rId44"/>
    <p:sldId id="556" r:id="rId45"/>
    <p:sldId id="548" r:id="rId46"/>
    <p:sldId id="499" r:id="rId47"/>
    <p:sldId id="524" r:id="rId48"/>
    <p:sldId id="525"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8"/>
            <p14:sldId id="497"/>
            <p14:sldId id="313"/>
            <p14:sldId id="503"/>
            <p14:sldId id="574"/>
            <p14:sldId id="575"/>
            <p14:sldId id="513"/>
            <p14:sldId id="565"/>
            <p14:sldId id="566"/>
            <p14:sldId id="567"/>
            <p14:sldId id="545"/>
            <p14:sldId id="573"/>
            <p14:sldId id="568"/>
            <p14:sldId id="540"/>
            <p14:sldId id="569"/>
            <p14:sldId id="306"/>
            <p14:sldId id="276"/>
            <p14:sldId id="544"/>
            <p14:sldId id="557"/>
            <p14:sldId id="547"/>
            <p14:sldId id="549"/>
            <p14:sldId id="578"/>
            <p14:sldId id="551"/>
            <p14:sldId id="559"/>
            <p14:sldId id="555"/>
            <p14:sldId id="550"/>
            <p14:sldId id="572"/>
            <p14:sldId id="570"/>
            <p14:sldId id="552"/>
            <p14:sldId id="561"/>
            <p14:sldId id="577"/>
            <p14:sldId id="576"/>
            <p14:sldId id="553"/>
            <p14:sldId id="554"/>
            <p14:sldId id="581"/>
            <p14:sldId id="579"/>
            <p14:sldId id="580"/>
            <p14:sldId id="562"/>
            <p14:sldId id="563"/>
            <p14:sldId id="564"/>
            <p14:sldId id="556"/>
            <p14:sldId id="548"/>
            <p14:sldId id="499"/>
            <p14:sldId id="524"/>
            <p14:sldId id="52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F0"/>
    <a:srgbClr val="00AEEF"/>
    <a:srgbClr val="FFD200"/>
    <a:srgbClr val="203E5F"/>
    <a:srgbClr val="F58221"/>
    <a:srgbClr val="000000"/>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7" d="100"/>
          <a:sy n="57" d="100"/>
        </p:scale>
        <p:origin x="924" y="3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microsoft.com/office/2015/10/relationships/revisionInfo" Target="revisionInfo.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diagrams/colors1.xml><?xml version="1.0" encoding="utf-8"?>
<dgm:colorsDef xmlns:dgm="http://schemas.openxmlformats.org/drawingml/2006/diagram" xmlns:a="http://schemas.openxmlformats.org/drawingml/2006/main" uniqueId="urn:microsoft.com/office/officeart/2005/8/colors/accent1_5">
  <dgm:title val=""/>
  <dgm:desc val=""/>
  <dgm:catLst>
    <dgm:cat type="accent1" pri="11500"/>
  </dgm:catLst>
  <dgm:styleLbl name="node0">
    <dgm:fillClrLst meth="cycle">
      <a:schemeClr val="accent1">
        <a:alpha val="80000"/>
      </a:schemeClr>
    </dgm:fillClrLst>
    <dgm:linClrLst meth="repeat">
      <a:schemeClr val="lt1"/>
    </dgm:linClrLst>
    <dgm:effectClrLst/>
    <dgm:txLinClrLst/>
    <dgm:txFillClrLst/>
    <dgm:txEffectClrLst/>
  </dgm:styleLbl>
  <dgm:styleLbl name="node1">
    <dgm:fillClrLst>
      <a:schemeClr val="accent1">
        <a:alpha val="90000"/>
      </a:schemeClr>
      <a:schemeClr val="accent1">
        <a:alpha val="50000"/>
      </a:schemeClr>
    </dgm:fillClrLst>
    <dgm:linClrLst meth="repeat">
      <a:schemeClr val="lt1"/>
    </dgm:linClrLst>
    <dgm:effectClrLst/>
    <dgm:txLinClrLst/>
    <dgm:txFillClrLst/>
    <dgm:txEffectClrLst/>
  </dgm:styleLbl>
  <dgm:styleLbl name="alignNode1">
    <dgm:fillClrLst>
      <a:schemeClr val="accent1">
        <a:alpha val="90000"/>
      </a:schemeClr>
      <a:schemeClr val="accent1">
        <a:alpha val="50000"/>
      </a:schemeClr>
    </dgm:fillClrLst>
    <dgm:linClrLst>
      <a:schemeClr val="accent1">
        <a:alpha val="90000"/>
      </a:schemeClr>
      <a:schemeClr val="accent1">
        <a:alpha val="50000"/>
      </a:schemeClr>
    </dgm:linClrLst>
    <dgm:effectClrLst/>
    <dgm:txLinClrLst/>
    <dgm:txFillClrLst/>
    <dgm:txEffectClrLst/>
  </dgm:styleLbl>
  <dgm:styleLbl name="lnNode1">
    <dgm:fillClrLst>
      <a:schemeClr val="accent1">
        <a:shade val="90000"/>
      </a:schemeClr>
      <a:schemeClr val="accent1">
        <a:alpha val="50000"/>
        <a:tint val="5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alpha val="80000"/>
      </a:schemeClr>
    </dgm:fillClrLst>
    <dgm:linClrLst meth="repeat">
      <a:schemeClr val="lt1"/>
    </dgm:linClrLst>
    <dgm:effectClrLst/>
    <dgm:txLinClrLst/>
    <dgm:txFillClrLst/>
    <dgm:txEffectClrLst/>
  </dgm:styleLbl>
  <dgm:styleLbl name="node2">
    <dgm:fillClrLst>
      <a:schemeClr val="accent1">
        <a:alpha val="70000"/>
      </a:schemeClr>
    </dgm:fillClrLst>
    <dgm:linClrLst meth="repeat">
      <a:schemeClr val="lt1"/>
    </dgm:linClrLst>
    <dgm:effectClrLst/>
    <dgm:txLinClrLst/>
    <dgm:txFillClrLst/>
    <dgm:txEffectClrLst/>
  </dgm:styleLbl>
  <dgm:styleLbl name="node3">
    <dgm:fillClrLst>
      <a:schemeClr val="accent1">
        <a:alpha val="50000"/>
      </a:schemeClr>
    </dgm:fillClrLst>
    <dgm:linClrLst meth="repeat">
      <a:schemeClr val="lt1"/>
    </dgm:linClrLst>
    <dgm:effectClrLst/>
    <dgm:txLinClrLst/>
    <dgm:txFillClrLst/>
    <dgm:txEffectClrLst/>
  </dgm:styleLbl>
  <dgm:styleLbl name="node4">
    <dgm:fillClrLst>
      <a:schemeClr val="accent1">
        <a:alpha val="30000"/>
      </a:schemeClr>
    </dgm:fillClrLst>
    <dgm:linClrLst meth="repeat">
      <a:schemeClr val="lt1"/>
    </dgm:linClrLst>
    <dgm:effectClrLst/>
    <dgm:txLinClrLst/>
    <dgm:txFillClrLst/>
    <dgm:txEffectClrLst/>
  </dgm:styleLbl>
  <dgm:styleLbl name="fgImgPlace1">
    <dgm:fillClrLst>
      <a:schemeClr val="accent1">
        <a:tint val="50000"/>
        <a:alpha val="90000"/>
      </a:schemeClr>
      <a:schemeClr val="accent1">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f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bgSibTrans2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dgm:txEffectClrLst/>
  </dgm:styleLbl>
  <dgm:styleLbl name="sibTrans1D1">
    <dgm:fillClrLst>
      <a:schemeClr val="accent1">
        <a:shade val="90000"/>
      </a:schemeClr>
      <a:schemeClr val="accent1">
        <a:tint val="50000"/>
      </a:schemeClr>
    </dgm:fillClrLst>
    <dgm:linClrLst>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alpha val="90000"/>
      </a:schemeClr>
    </dgm:fillClrLst>
    <dgm:linClrLst meth="repeat">
      <a:schemeClr val="lt1"/>
    </dgm:linClrLst>
    <dgm:effectClrLst/>
    <dgm:txLinClrLst/>
    <dgm:txFillClrLst/>
    <dgm:txEffectClrLst/>
  </dgm:styleLbl>
  <dgm:styleLbl name="asst1">
    <dgm:fillClrLst meth="repeat">
      <a:schemeClr val="accent1">
        <a:alpha val="90000"/>
      </a:schemeClr>
    </dgm:fillClrLst>
    <dgm:linClrLst meth="repeat">
      <a:schemeClr val="lt1"/>
    </dgm:linClrLst>
    <dgm:effectClrLst/>
    <dgm:txLinClrLst/>
    <dgm:txFillClrLst/>
    <dgm:txEffectClrLst/>
  </dgm:styleLbl>
  <dgm:styleLbl name="asst2">
    <dgm:fillClrLst>
      <a:schemeClr val="accent1">
        <a:alpha val="90000"/>
      </a:schemeClr>
    </dgm:fillClrLst>
    <dgm:linClrLst meth="repeat">
      <a:schemeClr val="lt1"/>
    </dgm:linClrLst>
    <dgm:effectClrLst/>
    <dgm:txLinClrLst/>
    <dgm:txFillClrLst/>
    <dgm:txEffectClrLst/>
  </dgm:styleLbl>
  <dgm:styleLbl name="asst3">
    <dgm:fillClrLst>
      <a:schemeClr val="accent1">
        <a:alpha val="70000"/>
      </a:schemeClr>
    </dgm:fillClrLst>
    <dgm:linClrLst meth="repeat">
      <a:schemeClr val="lt1"/>
    </dgm:linClrLst>
    <dgm:effectClrLst/>
    <dgm:txLinClrLst/>
    <dgm:txFillClrLst/>
    <dgm:txEffectClrLst/>
  </dgm:styleLbl>
  <dgm:styleLbl name="asst4">
    <dgm:fillClrLst>
      <a:schemeClr val="accent1">
        <a:alpha val="50000"/>
      </a:schemeClr>
    </dgm:fillClrLst>
    <dgm:linClrLst meth="repeat">
      <a:schemeClr val="lt1"/>
    </dgm:linClrLst>
    <dgm:effectClrLst/>
    <dgm:txLinClrLst/>
    <dgm:txFillClrLst/>
    <dgm:txEffectClrLst/>
  </dgm:styleLbl>
  <dgm:styleLbl name="parChTrans2D1">
    <dgm:fillClrLst meth="repeat">
      <a:schemeClr val="accent1">
        <a:shade val="8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1">
        <a:alpha val="90000"/>
      </a:schemeClr>
      <a:schemeClr val="accent1">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a:schemeClr val="accent1">
        <a:alpha val="90000"/>
        <a:tint val="40000"/>
      </a:schemeClr>
      <a:schemeClr val="accent1">
        <a:alpha val="5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16B25CA-829B-457C-AA8A-824028821EC8}" type="doc">
      <dgm:prSet loTypeId="urn:microsoft.com/office/officeart/2005/8/layout/vProcess5" loCatId="process" qsTypeId="urn:microsoft.com/office/officeart/2005/8/quickstyle/3d3" qsCatId="3D" csTypeId="urn:microsoft.com/office/officeart/2005/8/colors/accent1_5" csCatId="accent1" phldr="1"/>
      <dgm:spPr/>
      <dgm:t>
        <a:bodyPr/>
        <a:lstStyle/>
        <a:p>
          <a:endParaRPr lang="en-US"/>
        </a:p>
      </dgm:t>
    </dgm:pt>
    <dgm:pt modelId="{556D18CF-AA41-4E43-88B6-375AF5679F46}">
      <dgm:prSet custT="1"/>
      <dgm:spPr/>
      <dgm:t>
        <a:bodyPr/>
        <a:lstStyle/>
        <a:p>
          <a:pPr algn="just" rtl="1">
            <a:lnSpc>
              <a:spcPct val="150000"/>
            </a:lnSpc>
          </a:pPr>
          <a:r>
            <a:rPr lang="ar-EG" sz="1600">
              <a:latin typeface="Alexandria" pitchFamily="2" charset="-78"/>
              <a:cs typeface="Alexandria" pitchFamily="2" charset="-78"/>
            </a:rPr>
            <a:t>في أواخر القرن التاسع عشر، ومع الثورة الصناعية وظهور المصانع الكبرى، ظهرت حاجة واضحة إلى تنظيم الاتصال بين العمال والإدارة، لأن ازدياد حجم المؤسسات وتعقّد العمل جعلا التواصل العشوائي غير كافٍ لإدارة العمل بكفاءة.</a:t>
          </a:r>
          <a:endParaRPr lang="en-US" sz="1600">
            <a:latin typeface="Alexandria" pitchFamily="2" charset="-78"/>
            <a:cs typeface="Alexandria" pitchFamily="2" charset="-78"/>
          </a:endParaRPr>
        </a:p>
      </dgm:t>
    </dgm:pt>
    <dgm:pt modelId="{C812DF18-FD32-4FCD-B433-7F739B601A33}" type="parTrans" cxnId="{8B2C4F3B-6A29-41B3-BD55-5BE90C95B11B}">
      <dgm:prSet/>
      <dgm:spPr/>
      <dgm:t>
        <a:bodyPr/>
        <a:lstStyle/>
        <a:p>
          <a:endParaRPr lang="en-US" sz="1600">
            <a:latin typeface="Alexandria" pitchFamily="2" charset="-78"/>
            <a:cs typeface="Alexandria" pitchFamily="2" charset="-78"/>
          </a:endParaRPr>
        </a:p>
      </dgm:t>
    </dgm:pt>
    <dgm:pt modelId="{EDD49D98-00DA-4E24-95F0-B487A6ADDF51}" type="sibTrans" cxnId="{8B2C4F3B-6A29-41B3-BD55-5BE90C95B11B}">
      <dgm:prSet custT="1"/>
      <dgm:spPr/>
      <dgm:t>
        <a:bodyPr/>
        <a:lstStyle/>
        <a:p>
          <a:endParaRPr lang="en-US" sz="1600">
            <a:latin typeface="Alexandria" pitchFamily="2" charset="-78"/>
            <a:cs typeface="Alexandria" pitchFamily="2" charset="-78"/>
          </a:endParaRPr>
        </a:p>
      </dgm:t>
    </dgm:pt>
    <dgm:pt modelId="{37369E21-4095-410E-940F-8EE279CA7931}">
      <dgm:prSet custT="1"/>
      <dgm:spPr/>
      <dgm:t>
        <a:bodyPr/>
        <a:lstStyle/>
        <a:p>
          <a:pPr algn="just" rtl="1">
            <a:lnSpc>
              <a:spcPct val="150000"/>
            </a:lnSpc>
          </a:pPr>
          <a:r>
            <a:rPr lang="ar-EG" sz="1600">
              <a:latin typeface="Alexandria" pitchFamily="2" charset="-78"/>
              <a:cs typeface="Alexandria" pitchFamily="2" charset="-78"/>
            </a:rPr>
            <a:t>ثم جاءت فترة العشرينيات والأربعينيات من القرن العشرين، حيث برزت مدرسة العلاقات الإنسانية، من خلال تجارب إلتون مايو، التي أوضحت أن العامل ليس مجرد منفذ للأوامر، بل يتأثر بالعلاقات الاجتماعية والاتصال غير الرسمي داخل بيئة العمل. وهنا بدأ الاهتمام بالعلاقات بين الزملاء، والانتماء، والتحفيز، والمناخ النفسي داخل المؤسسة.</a:t>
          </a:r>
          <a:endParaRPr lang="en-US" sz="1600">
            <a:latin typeface="Alexandria" pitchFamily="2" charset="-78"/>
            <a:cs typeface="Alexandria" pitchFamily="2" charset="-78"/>
          </a:endParaRPr>
        </a:p>
      </dgm:t>
    </dgm:pt>
    <dgm:pt modelId="{595B373C-1D46-44DF-AE85-5BE2A4A5371F}" type="parTrans" cxnId="{A1008303-06A2-474B-87FB-925089115720}">
      <dgm:prSet/>
      <dgm:spPr/>
      <dgm:t>
        <a:bodyPr/>
        <a:lstStyle/>
        <a:p>
          <a:endParaRPr lang="en-US" sz="1600">
            <a:latin typeface="Alexandria" pitchFamily="2" charset="-78"/>
            <a:cs typeface="Alexandria" pitchFamily="2" charset="-78"/>
          </a:endParaRPr>
        </a:p>
      </dgm:t>
    </dgm:pt>
    <dgm:pt modelId="{4F0FBA37-EA41-4875-AA6A-C01F2FD7A6F0}" type="sibTrans" cxnId="{A1008303-06A2-474B-87FB-925089115720}">
      <dgm:prSet custT="1"/>
      <dgm:spPr/>
      <dgm:t>
        <a:bodyPr/>
        <a:lstStyle/>
        <a:p>
          <a:endParaRPr lang="en-US" sz="1600">
            <a:latin typeface="Alexandria" pitchFamily="2" charset="-78"/>
            <a:cs typeface="Alexandria" pitchFamily="2" charset="-78"/>
          </a:endParaRPr>
        </a:p>
      </dgm:t>
    </dgm:pt>
    <dgm:pt modelId="{596880E8-E8D8-40DC-88AA-DFCF8E5D97A7}">
      <dgm:prSet custT="1"/>
      <dgm:spPr/>
      <dgm:t>
        <a:bodyPr/>
        <a:lstStyle/>
        <a:p>
          <a:pPr algn="just" rtl="1">
            <a:lnSpc>
              <a:spcPct val="150000"/>
            </a:lnSpc>
          </a:pPr>
          <a:endParaRPr lang="en-US" sz="1600">
            <a:latin typeface="Alexandria" pitchFamily="2" charset="-78"/>
            <a:cs typeface="Alexandria" pitchFamily="2" charset="-78"/>
          </a:endParaRPr>
        </a:p>
      </dgm:t>
    </dgm:pt>
    <dgm:pt modelId="{AB1F8B9D-798D-40B6-BF3A-65DC86285290}" type="parTrans" cxnId="{BA4C1D04-6F8F-4186-89AB-398052BC8487}">
      <dgm:prSet/>
      <dgm:spPr/>
      <dgm:t>
        <a:bodyPr/>
        <a:lstStyle/>
        <a:p>
          <a:endParaRPr lang="en-US" sz="1600">
            <a:latin typeface="Alexandria" pitchFamily="2" charset="-78"/>
            <a:cs typeface="Alexandria" pitchFamily="2" charset="-78"/>
          </a:endParaRPr>
        </a:p>
      </dgm:t>
    </dgm:pt>
    <dgm:pt modelId="{D8024478-ADE9-4841-8CF2-AFFABF8ACEF0}" type="sibTrans" cxnId="{BA4C1D04-6F8F-4186-89AB-398052BC8487}">
      <dgm:prSet/>
      <dgm:spPr/>
      <dgm:t>
        <a:bodyPr/>
        <a:lstStyle/>
        <a:p>
          <a:endParaRPr lang="en-US" sz="1600">
            <a:latin typeface="Alexandria" pitchFamily="2" charset="-78"/>
            <a:cs typeface="Alexandria" pitchFamily="2" charset="-78"/>
          </a:endParaRPr>
        </a:p>
      </dgm:t>
    </dgm:pt>
    <dgm:pt modelId="{B0605DE5-CB8D-4CD2-9FF0-0A3A0873F245}" type="pres">
      <dgm:prSet presAssocID="{016B25CA-829B-457C-AA8A-824028821EC8}" presName="outerComposite" presStyleCnt="0">
        <dgm:presLayoutVars>
          <dgm:chMax val="5"/>
          <dgm:dir/>
          <dgm:resizeHandles val="exact"/>
        </dgm:presLayoutVars>
      </dgm:prSet>
      <dgm:spPr/>
    </dgm:pt>
    <dgm:pt modelId="{993D9B72-8386-41D4-8F71-7D4C1901FEDB}" type="pres">
      <dgm:prSet presAssocID="{016B25CA-829B-457C-AA8A-824028821EC8}" presName="dummyMaxCanvas" presStyleCnt="0">
        <dgm:presLayoutVars/>
      </dgm:prSet>
      <dgm:spPr/>
    </dgm:pt>
    <dgm:pt modelId="{A5FA8163-9652-481F-BA48-74706C1E22CA}" type="pres">
      <dgm:prSet presAssocID="{016B25CA-829B-457C-AA8A-824028821EC8}" presName="ThreeNodes_1" presStyleLbl="node1" presStyleIdx="0" presStyleCnt="3">
        <dgm:presLayoutVars>
          <dgm:bulletEnabled val="1"/>
        </dgm:presLayoutVars>
      </dgm:prSet>
      <dgm:spPr/>
    </dgm:pt>
    <dgm:pt modelId="{85894847-0506-481F-8E4B-F0C8B6D8A176}" type="pres">
      <dgm:prSet presAssocID="{016B25CA-829B-457C-AA8A-824028821EC8}" presName="ThreeNodes_2" presStyleLbl="node1" presStyleIdx="1" presStyleCnt="3">
        <dgm:presLayoutVars>
          <dgm:bulletEnabled val="1"/>
        </dgm:presLayoutVars>
      </dgm:prSet>
      <dgm:spPr/>
    </dgm:pt>
    <dgm:pt modelId="{B534A1A2-AA8C-4F73-84B7-59536ADE3EA0}" type="pres">
      <dgm:prSet presAssocID="{016B25CA-829B-457C-AA8A-824028821EC8}" presName="ThreeNodes_3" presStyleLbl="node1" presStyleIdx="2" presStyleCnt="3" custLinFactNeighborX="-4430" custLinFactNeighborY="0">
        <dgm:presLayoutVars>
          <dgm:bulletEnabled val="1"/>
        </dgm:presLayoutVars>
      </dgm:prSet>
      <dgm:spPr/>
    </dgm:pt>
    <dgm:pt modelId="{35225D21-2221-4630-A92A-1DC871985FF3}" type="pres">
      <dgm:prSet presAssocID="{016B25CA-829B-457C-AA8A-824028821EC8}" presName="ThreeConn_1-2" presStyleLbl="fgAccFollowNode1" presStyleIdx="0" presStyleCnt="2">
        <dgm:presLayoutVars>
          <dgm:bulletEnabled val="1"/>
        </dgm:presLayoutVars>
      </dgm:prSet>
      <dgm:spPr/>
    </dgm:pt>
    <dgm:pt modelId="{155BDED8-C4DA-4956-957E-AD8A8D812EF9}" type="pres">
      <dgm:prSet presAssocID="{016B25CA-829B-457C-AA8A-824028821EC8}" presName="ThreeConn_2-3" presStyleLbl="fgAccFollowNode1" presStyleIdx="1" presStyleCnt="2">
        <dgm:presLayoutVars>
          <dgm:bulletEnabled val="1"/>
        </dgm:presLayoutVars>
      </dgm:prSet>
      <dgm:spPr/>
    </dgm:pt>
    <dgm:pt modelId="{F6BFAED7-26F2-4F54-A54E-B8868FB56E7C}" type="pres">
      <dgm:prSet presAssocID="{016B25CA-829B-457C-AA8A-824028821EC8}" presName="ThreeNodes_1_text" presStyleLbl="node1" presStyleIdx="2" presStyleCnt="3">
        <dgm:presLayoutVars>
          <dgm:bulletEnabled val="1"/>
        </dgm:presLayoutVars>
      </dgm:prSet>
      <dgm:spPr/>
    </dgm:pt>
    <dgm:pt modelId="{B73912A9-50BA-4C24-8206-52F6B40B7731}" type="pres">
      <dgm:prSet presAssocID="{016B25CA-829B-457C-AA8A-824028821EC8}" presName="ThreeNodes_2_text" presStyleLbl="node1" presStyleIdx="2" presStyleCnt="3">
        <dgm:presLayoutVars>
          <dgm:bulletEnabled val="1"/>
        </dgm:presLayoutVars>
      </dgm:prSet>
      <dgm:spPr/>
    </dgm:pt>
    <dgm:pt modelId="{604E655A-ACA4-453C-B3B9-19F5A87A226F}" type="pres">
      <dgm:prSet presAssocID="{016B25CA-829B-457C-AA8A-824028821EC8}" presName="ThreeNodes_3_text" presStyleLbl="node1" presStyleIdx="2" presStyleCnt="3">
        <dgm:presLayoutVars>
          <dgm:bulletEnabled val="1"/>
        </dgm:presLayoutVars>
      </dgm:prSet>
      <dgm:spPr/>
    </dgm:pt>
  </dgm:ptLst>
  <dgm:cxnLst>
    <dgm:cxn modelId="{A1008303-06A2-474B-87FB-925089115720}" srcId="{016B25CA-829B-457C-AA8A-824028821EC8}" destId="{37369E21-4095-410E-940F-8EE279CA7931}" srcOrd="1" destOrd="0" parTransId="{595B373C-1D46-44DF-AE85-5BE2A4A5371F}" sibTransId="{4F0FBA37-EA41-4875-AA6A-C01F2FD7A6F0}"/>
    <dgm:cxn modelId="{BA4C1D04-6F8F-4186-89AB-398052BC8487}" srcId="{016B25CA-829B-457C-AA8A-824028821EC8}" destId="{596880E8-E8D8-40DC-88AA-DFCF8E5D97A7}" srcOrd="2" destOrd="0" parTransId="{AB1F8B9D-798D-40B6-BF3A-65DC86285290}" sibTransId="{D8024478-ADE9-4841-8CF2-AFFABF8ACEF0}"/>
    <dgm:cxn modelId="{F3E3E107-C7C5-429B-BB10-1FAD03ECD5EB}" type="presOf" srcId="{016B25CA-829B-457C-AA8A-824028821EC8}" destId="{B0605DE5-CB8D-4CD2-9FF0-0A3A0873F245}" srcOrd="0" destOrd="0" presId="urn:microsoft.com/office/officeart/2005/8/layout/vProcess5"/>
    <dgm:cxn modelId="{7AD22509-2280-4343-8FCE-BA10475E9633}" type="presOf" srcId="{EDD49D98-00DA-4E24-95F0-B487A6ADDF51}" destId="{35225D21-2221-4630-A92A-1DC871985FF3}" srcOrd="0" destOrd="0" presId="urn:microsoft.com/office/officeart/2005/8/layout/vProcess5"/>
    <dgm:cxn modelId="{8B2C4F3B-6A29-41B3-BD55-5BE90C95B11B}" srcId="{016B25CA-829B-457C-AA8A-824028821EC8}" destId="{556D18CF-AA41-4E43-88B6-375AF5679F46}" srcOrd="0" destOrd="0" parTransId="{C812DF18-FD32-4FCD-B433-7F739B601A33}" sibTransId="{EDD49D98-00DA-4E24-95F0-B487A6ADDF51}"/>
    <dgm:cxn modelId="{D289683E-D6A0-425C-9448-BFB8061B3738}" type="presOf" srcId="{37369E21-4095-410E-940F-8EE279CA7931}" destId="{B73912A9-50BA-4C24-8206-52F6B40B7731}" srcOrd="1" destOrd="0" presId="urn:microsoft.com/office/officeart/2005/8/layout/vProcess5"/>
    <dgm:cxn modelId="{7B120A7B-0EAB-438C-A973-519AB2EE476F}" type="presOf" srcId="{37369E21-4095-410E-940F-8EE279CA7931}" destId="{85894847-0506-481F-8E4B-F0C8B6D8A176}" srcOrd="0" destOrd="0" presId="urn:microsoft.com/office/officeart/2005/8/layout/vProcess5"/>
    <dgm:cxn modelId="{DDCBD595-9CC6-46CE-AE7B-09B9668D7F29}" type="presOf" srcId="{556D18CF-AA41-4E43-88B6-375AF5679F46}" destId="{A5FA8163-9652-481F-BA48-74706C1E22CA}" srcOrd="0" destOrd="0" presId="urn:microsoft.com/office/officeart/2005/8/layout/vProcess5"/>
    <dgm:cxn modelId="{EB4ABBA8-F491-4F22-90F3-7EF7A93D3E91}" type="presOf" srcId="{4F0FBA37-EA41-4875-AA6A-C01F2FD7A6F0}" destId="{155BDED8-C4DA-4956-957E-AD8A8D812EF9}" srcOrd="0" destOrd="0" presId="urn:microsoft.com/office/officeart/2005/8/layout/vProcess5"/>
    <dgm:cxn modelId="{DD88B7DC-AAE4-45E3-8E06-B62CA146B815}" type="presOf" srcId="{556D18CF-AA41-4E43-88B6-375AF5679F46}" destId="{F6BFAED7-26F2-4F54-A54E-B8868FB56E7C}" srcOrd="1" destOrd="0" presId="urn:microsoft.com/office/officeart/2005/8/layout/vProcess5"/>
    <dgm:cxn modelId="{5B5C77DF-26BD-4C1A-8BEA-5E6E71119246}" type="presOf" srcId="{596880E8-E8D8-40DC-88AA-DFCF8E5D97A7}" destId="{B534A1A2-AA8C-4F73-84B7-59536ADE3EA0}" srcOrd="0" destOrd="0" presId="urn:microsoft.com/office/officeart/2005/8/layout/vProcess5"/>
    <dgm:cxn modelId="{CC27BBF0-9863-435D-8F96-5C6F7D3FF596}" type="presOf" srcId="{596880E8-E8D8-40DC-88AA-DFCF8E5D97A7}" destId="{604E655A-ACA4-453C-B3B9-19F5A87A226F}" srcOrd="1" destOrd="0" presId="urn:microsoft.com/office/officeart/2005/8/layout/vProcess5"/>
    <dgm:cxn modelId="{27FFBBC3-D1AD-4A88-A68C-1E053D6312A9}" type="presParOf" srcId="{B0605DE5-CB8D-4CD2-9FF0-0A3A0873F245}" destId="{993D9B72-8386-41D4-8F71-7D4C1901FEDB}" srcOrd="0" destOrd="0" presId="urn:microsoft.com/office/officeart/2005/8/layout/vProcess5"/>
    <dgm:cxn modelId="{737AAF1E-10EE-46E3-B80E-C6057DB81E54}" type="presParOf" srcId="{B0605DE5-CB8D-4CD2-9FF0-0A3A0873F245}" destId="{A5FA8163-9652-481F-BA48-74706C1E22CA}" srcOrd="1" destOrd="0" presId="urn:microsoft.com/office/officeart/2005/8/layout/vProcess5"/>
    <dgm:cxn modelId="{EEC4FCE7-E4D4-4D6F-84EE-C1CC1B0B8B2C}" type="presParOf" srcId="{B0605DE5-CB8D-4CD2-9FF0-0A3A0873F245}" destId="{85894847-0506-481F-8E4B-F0C8B6D8A176}" srcOrd="2" destOrd="0" presId="urn:microsoft.com/office/officeart/2005/8/layout/vProcess5"/>
    <dgm:cxn modelId="{4F9A5668-0E8B-43A4-B89D-637BEA850183}" type="presParOf" srcId="{B0605DE5-CB8D-4CD2-9FF0-0A3A0873F245}" destId="{B534A1A2-AA8C-4F73-84B7-59536ADE3EA0}" srcOrd="3" destOrd="0" presId="urn:microsoft.com/office/officeart/2005/8/layout/vProcess5"/>
    <dgm:cxn modelId="{6A0C60C8-9543-428E-8353-35CDB982F44C}" type="presParOf" srcId="{B0605DE5-CB8D-4CD2-9FF0-0A3A0873F245}" destId="{35225D21-2221-4630-A92A-1DC871985FF3}" srcOrd="4" destOrd="0" presId="urn:microsoft.com/office/officeart/2005/8/layout/vProcess5"/>
    <dgm:cxn modelId="{1B0BF7D9-85F8-4253-A243-7785BBED0317}" type="presParOf" srcId="{B0605DE5-CB8D-4CD2-9FF0-0A3A0873F245}" destId="{155BDED8-C4DA-4956-957E-AD8A8D812EF9}" srcOrd="5" destOrd="0" presId="urn:microsoft.com/office/officeart/2005/8/layout/vProcess5"/>
    <dgm:cxn modelId="{95E2DC07-C336-4751-81B9-734C3C8DC485}" type="presParOf" srcId="{B0605DE5-CB8D-4CD2-9FF0-0A3A0873F245}" destId="{F6BFAED7-26F2-4F54-A54E-B8868FB56E7C}" srcOrd="6" destOrd="0" presId="urn:microsoft.com/office/officeart/2005/8/layout/vProcess5"/>
    <dgm:cxn modelId="{CA94AD6E-2E07-4965-98C8-B76B968D89A0}" type="presParOf" srcId="{B0605DE5-CB8D-4CD2-9FF0-0A3A0873F245}" destId="{B73912A9-50BA-4C24-8206-52F6B40B7731}" srcOrd="7" destOrd="0" presId="urn:microsoft.com/office/officeart/2005/8/layout/vProcess5"/>
    <dgm:cxn modelId="{BF84B7BA-7E6A-4167-BD7C-02441BC1DDA0}" type="presParOf" srcId="{B0605DE5-CB8D-4CD2-9FF0-0A3A0873F245}" destId="{604E655A-ACA4-453C-B3B9-19F5A87A226F}" srcOrd="8"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FA8163-9652-481F-BA48-74706C1E22CA}">
      <dsp:nvSpPr>
        <dsp:cNvPr id="0" name=""/>
        <dsp:cNvSpPr/>
      </dsp:nvSpPr>
      <dsp:spPr>
        <a:xfrm>
          <a:off x="0" y="0"/>
          <a:ext cx="10006300" cy="1547730"/>
        </a:xfrm>
        <a:prstGeom prst="roundRect">
          <a:avLst>
            <a:gd name="adj" fmla="val 10000"/>
          </a:avLst>
        </a:prstGeom>
        <a:solidFill>
          <a:schemeClr val="accent1">
            <a:alpha val="90000"/>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just" defTabSz="711200" rtl="1">
            <a:lnSpc>
              <a:spcPct val="150000"/>
            </a:lnSpc>
            <a:spcBef>
              <a:spcPct val="0"/>
            </a:spcBef>
            <a:spcAft>
              <a:spcPct val="35000"/>
            </a:spcAft>
            <a:buNone/>
          </a:pPr>
          <a:r>
            <a:rPr lang="ar-EG" sz="1600" kern="1200">
              <a:latin typeface="Alexandria" pitchFamily="2" charset="-78"/>
              <a:cs typeface="Alexandria" pitchFamily="2" charset="-78"/>
            </a:rPr>
            <a:t>في أواخر القرن التاسع عشر، ومع الثورة الصناعية وظهور المصانع الكبرى، ظهرت حاجة واضحة إلى تنظيم الاتصال بين العمال والإدارة، لأن ازدياد حجم المؤسسات وتعقّد العمل جعلا التواصل العشوائي غير كافٍ لإدارة العمل بكفاءة.</a:t>
          </a:r>
          <a:endParaRPr lang="en-US" sz="1600" kern="1200">
            <a:latin typeface="Alexandria" pitchFamily="2" charset="-78"/>
            <a:cs typeface="Alexandria" pitchFamily="2" charset="-78"/>
          </a:endParaRPr>
        </a:p>
      </dsp:txBody>
      <dsp:txXfrm>
        <a:off x="45331" y="45331"/>
        <a:ext cx="8336179" cy="1457068"/>
      </dsp:txXfrm>
    </dsp:sp>
    <dsp:sp modelId="{85894847-0506-481F-8E4B-F0C8B6D8A176}">
      <dsp:nvSpPr>
        <dsp:cNvPr id="0" name=""/>
        <dsp:cNvSpPr/>
      </dsp:nvSpPr>
      <dsp:spPr>
        <a:xfrm>
          <a:off x="882908" y="1805685"/>
          <a:ext cx="10006300" cy="1547730"/>
        </a:xfrm>
        <a:prstGeom prst="roundRect">
          <a:avLst>
            <a:gd name="adj" fmla="val 10000"/>
          </a:avLst>
        </a:prstGeom>
        <a:solidFill>
          <a:schemeClr val="accent1">
            <a:alpha val="90000"/>
            <a:hueOff val="0"/>
            <a:satOff val="0"/>
            <a:lumOff val="0"/>
            <a:alphaOff val="-2000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just" defTabSz="711200" rtl="1">
            <a:lnSpc>
              <a:spcPct val="150000"/>
            </a:lnSpc>
            <a:spcBef>
              <a:spcPct val="0"/>
            </a:spcBef>
            <a:spcAft>
              <a:spcPct val="35000"/>
            </a:spcAft>
            <a:buNone/>
          </a:pPr>
          <a:r>
            <a:rPr lang="ar-EG" sz="1600" kern="1200">
              <a:latin typeface="Alexandria" pitchFamily="2" charset="-78"/>
              <a:cs typeface="Alexandria" pitchFamily="2" charset="-78"/>
            </a:rPr>
            <a:t>ثم جاءت فترة العشرينيات والأربعينيات من القرن العشرين، حيث برزت مدرسة العلاقات الإنسانية، من خلال تجارب إلتون مايو، التي أوضحت أن العامل ليس مجرد منفذ للأوامر، بل يتأثر بالعلاقات الاجتماعية والاتصال غير الرسمي داخل بيئة العمل. وهنا بدأ الاهتمام بالعلاقات بين الزملاء، والانتماء، والتحفيز، والمناخ النفسي داخل المؤسسة.</a:t>
          </a:r>
          <a:endParaRPr lang="en-US" sz="1600" kern="1200">
            <a:latin typeface="Alexandria" pitchFamily="2" charset="-78"/>
            <a:cs typeface="Alexandria" pitchFamily="2" charset="-78"/>
          </a:endParaRPr>
        </a:p>
      </dsp:txBody>
      <dsp:txXfrm>
        <a:off x="928239" y="1851016"/>
        <a:ext cx="8026704" cy="1457068"/>
      </dsp:txXfrm>
    </dsp:sp>
    <dsp:sp modelId="{B534A1A2-AA8C-4F73-84B7-59536ADE3EA0}">
      <dsp:nvSpPr>
        <dsp:cNvPr id="0" name=""/>
        <dsp:cNvSpPr/>
      </dsp:nvSpPr>
      <dsp:spPr>
        <a:xfrm>
          <a:off x="1322538" y="3611371"/>
          <a:ext cx="10006300" cy="1547730"/>
        </a:xfrm>
        <a:prstGeom prst="roundRect">
          <a:avLst>
            <a:gd name="adj" fmla="val 10000"/>
          </a:avLst>
        </a:prstGeom>
        <a:solidFill>
          <a:schemeClr val="accent1">
            <a:alpha val="90000"/>
            <a:hueOff val="0"/>
            <a:satOff val="0"/>
            <a:lumOff val="0"/>
            <a:alphaOff val="-4000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just" defTabSz="711200" rtl="1">
            <a:lnSpc>
              <a:spcPct val="150000"/>
            </a:lnSpc>
            <a:spcBef>
              <a:spcPct val="0"/>
            </a:spcBef>
            <a:spcAft>
              <a:spcPct val="35000"/>
            </a:spcAft>
            <a:buNone/>
          </a:pPr>
          <a:endParaRPr lang="en-US" sz="1600" kern="1200">
            <a:latin typeface="Alexandria" pitchFamily="2" charset="-78"/>
            <a:cs typeface="Alexandria" pitchFamily="2" charset="-78"/>
          </a:endParaRPr>
        </a:p>
      </dsp:txBody>
      <dsp:txXfrm>
        <a:off x="1367869" y="3656702"/>
        <a:ext cx="8026704" cy="1457068"/>
      </dsp:txXfrm>
    </dsp:sp>
    <dsp:sp modelId="{35225D21-2221-4630-A92A-1DC871985FF3}">
      <dsp:nvSpPr>
        <dsp:cNvPr id="0" name=""/>
        <dsp:cNvSpPr/>
      </dsp:nvSpPr>
      <dsp:spPr>
        <a:xfrm>
          <a:off x="9000275" y="1173695"/>
          <a:ext cx="1006024" cy="1006024"/>
        </a:xfrm>
        <a:prstGeom prst="downArrow">
          <a:avLst>
            <a:gd name="adj1" fmla="val 55000"/>
            <a:gd name="adj2" fmla="val 45000"/>
          </a:avLst>
        </a:prstGeom>
        <a:solidFill>
          <a:schemeClr val="accent1">
            <a:alpha val="90000"/>
            <a:tint val="4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endParaRPr lang="en-US" sz="1600" kern="1200">
            <a:latin typeface="Alexandria" pitchFamily="2" charset="-78"/>
            <a:cs typeface="Alexandria" pitchFamily="2" charset="-78"/>
          </a:endParaRPr>
        </a:p>
      </dsp:txBody>
      <dsp:txXfrm>
        <a:off x="9226630" y="1173695"/>
        <a:ext cx="553314" cy="757033"/>
      </dsp:txXfrm>
    </dsp:sp>
    <dsp:sp modelId="{155BDED8-C4DA-4956-957E-AD8A8D812EF9}">
      <dsp:nvSpPr>
        <dsp:cNvPr id="0" name=""/>
        <dsp:cNvSpPr/>
      </dsp:nvSpPr>
      <dsp:spPr>
        <a:xfrm>
          <a:off x="9883184" y="2969063"/>
          <a:ext cx="1006024" cy="1006024"/>
        </a:xfrm>
        <a:prstGeom prst="downArrow">
          <a:avLst>
            <a:gd name="adj1" fmla="val 55000"/>
            <a:gd name="adj2" fmla="val 45000"/>
          </a:avLst>
        </a:prstGeom>
        <a:solidFill>
          <a:schemeClr val="accent1">
            <a:alpha val="90000"/>
            <a:tint val="40000"/>
            <a:hueOff val="0"/>
            <a:satOff val="0"/>
            <a:lumOff val="0"/>
            <a:alphaOff val="-4000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20320" tIns="20320" rIns="20320" bIns="20320" numCol="1" spcCol="1270" anchor="ctr" anchorCtr="0">
          <a:noAutofit/>
        </a:bodyPr>
        <a:lstStyle/>
        <a:p>
          <a:pPr marL="0" lvl="0" indent="0" algn="ctr" defTabSz="711200">
            <a:lnSpc>
              <a:spcPct val="90000"/>
            </a:lnSpc>
            <a:spcBef>
              <a:spcPct val="0"/>
            </a:spcBef>
            <a:spcAft>
              <a:spcPct val="35000"/>
            </a:spcAft>
            <a:buNone/>
          </a:pPr>
          <a:endParaRPr lang="en-US" sz="1600" kern="1200">
            <a:latin typeface="Alexandria" pitchFamily="2" charset="-78"/>
            <a:cs typeface="Alexandria" pitchFamily="2" charset="-78"/>
          </a:endParaRPr>
        </a:p>
      </dsp:txBody>
      <dsp:txXfrm>
        <a:off x="10109539" y="2969063"/>
        <a:ext cx="553314" cy="757033"/>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 id="2147483665" r:id="rId16"/>
    <p:sldLayoutId id="214748366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15.xml"/><Relationship Id="rId5" Type="http://schemas.openxmlformats.org/officeDocument/2006/relationships/image" Target="../media/image11.pn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png"/><Relationship Id="rId1" Type="http://schemas.openxmlformats.org/officeDocument/2006/relationships/slideLayout" Target="../slideLayouts/slideLayout15.xml"/><Relationship Id="rId4" Type="http://schemas.openxmlformats.org/officeDocument/2006/relationships/image" Target="../media/image16.png"/></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8" Type="http://schemas.openxmlformats.org/officeDocument/2006/relationships/image" Target="../media/image23.svg"/><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image" Target="../media/image5.png"/><Relationship Id="rId1" Type="http://schemas.openxmlformats.org/officeDocument/2006/relationships/slideLayout" Target="../slideLayouts/slideLayout17.xml"/><Relationship Id="rId6" Type="http://schemas.openxmlformats.org/officeDocument/2006/relationships/image" Target="../media/image21.svg"/><Relationship Id="rId5" Type="http://schemas.openxmlformats.org/officeDocument/2006/relationships/image" Target="../media/image20.png"/><Relationship Id="rId4" Type="http://schemas.openxmlformats.org/officeDocument/2006/relationships/image" Target="../media/image19.svg"/></Relationships>
</file>

<file path=ppt/slides/_rels/slide2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26.svg"/><Relationship Id="rId2" Type="http://schemas.openxmlformats.org/officeDocument/2006/relationships/image" Target="../media/image5.png"/><Relationship Id="rId1" Type="http://schemas.openxmlformats.org/officeDocument/2006/relationships/slideLayout" Target="../slideLayouts/slideLayout15.xml"/><Relationship Id="rId5" Type="http://schemas.openxmlformats.org/officeDocument/2006/relationships/image" Target="../media/image28.png"/><Relationship Id="rId4" Type="http://schemas.openxmlformats.org/officeDocument/2006/relationships/image" Target="../media/image27.svg"/></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31.svg"/><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image" Target="../media/image34.svg"/><Relationship Id="rId5" Type="http://schemas.openxmlformats.org/officeDocument/2006/relationships/image" Target="../media/image33.svg"/><Relationship Id="rId4" Type="http://schemas.openxmlformats.org/officeDocument/2006/relationships/image" Target="../media/image32.svg"/></Relationships>
</file>

<file path=ppt/slides/_rels/slide3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43.xml.rels><?xml version="1.0" encoding="UTF-8" standalone="yes"?>
<Relationships xmlns="http://schemas.openxmlformats.org/package/2006/relationships"><Relationship Id="rId3" Type="http://schemas.openxmlformats.org/officeDocument/2006/relationships/image" Target="../media/image39.sv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3" Type="http://schemas.openxmlformats.org/officeDocument/2006/relationships/image" Target="../media/image41.svg"/><Relationship Id="rId2" Type="http://schemas.openxmlformats.org/officeDocument/2006/relationships/image" Target="../media/image40.jpeg"/><Relationship Id="rId1" Type="http://schemas.openxmlformats.org/officeDocument/2006/relationships/slideLayout" Target="../slideLayouts/slideLayout16.xml"/><Relationship Id="rId4" Type="http://schemas.openxmlformats.org/officeDocument/2006/relationships/image" Target="../media/image4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1" name="TextBox 30"/>
          <p:cNvSpPr txBox="1"/>
          <p:nvPr/>
        </p:nvSpPr>
        <p:spPr>
          <a:xfrm>
            <a:off x="520996" y="2360751"/>
            <a:ext cx="5410218"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a:ln>
                  <a:noFill/>
                </a:ln>
                <a:solidFill>
                  <a:srgbClr val="00B0F0"/>
                </a:solidFill>
                <a:effectLst/>
                <a:uLnTx/>
                <a:uFillTx/>
                <a:latin typeface="Alexandria" pitchFamily="2" charset="-78"/>
                <a:ea typeface="+mn-ea"/>
                <a:cs typeface="Alexandria" pitchFamily="2" charset="-78"/>
              </a:rPr>
              <a:t>الاتصالات التنظيمية</a:t>
            </a:r>
            <a:endParaRPr kumimoji="0" lang="en-US" sz="40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endParaRPr>
          </a:p>
        </p:txBody>
      </p:sp>
      <p:sp>
        <p:nvSpPr>
          <p:cNvPr id="34" name="Rectangle: Rounded Corners 33"/>
          <p:cNvSpPr/>
          <p:nvPr/>
        </p:nvSpPr>
        <p:spPr>
          <a:xfrm>
            <a:off x="45888" y="60591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kumimoji="0" lang="ar-EG" sz="28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1</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6" name="TextBox 45"/>
          <p:cNvSpPr txBox="1"/>
          <p:nvPr/>
        </p:nvSpPr>
        <p:spPr>
          <a:xfrm>
            <a:off x="194617" y="5104886"/>
            <a:ext cx="4225837"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PRL 6</a:t>
            </a:r>
            <a:r>
              <a:rPr kumimoji="0" lang="ar-EG" sz="20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15</a:t>
            </a:r>
            <a:endParaRPr kumimoji="0" 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Organizational Communication</a:t>
            </a:r>
            <a:endParaRPr kumimoji="0" 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Rounded Corners 1">
            <a:extLst>
              <a:ext uri="{FF2B5EF4-FFF2-40B4-BE49-F238E27FC236}">
                <a16:creationId xmlns:a16="http://schemas.microsoft.com/office/drawing/2014/main" id="{EC7F9209-65F2-7662-9C46-1D0D3A3D56B7}"/>
              </a:ext>
            </a:extLst>
          </p:cNvPr>
          <p:cNvSpPr/>
          <p:nvPr/>
        </p:nvSpPr>
        <p:spPr>
          <a:xfrm>
            <a:off x="723014" y="3789364"/>
            <a:ext cx="4922874" cy="119730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Alexandria"/>
              </a:rPr>
              <a:t>إعداد: د. هالة الألفي فوزي</a:t>
            </a:r>
          </a:p>
        </p:txBody>
      </p:sp>
    </p:spTree>
  </p:cSld>
  <p:clrMapOvr>
    <a:masterClrMapping/>
  </p:clrMapOvr>
  <mc:AlternateContent xmlns:mc="http://schemas.openxmlformats.org/markup-compatibility/2006" xmlns:p14="http://schemas.microsoft.com/office/powerpoint/2010/main">
    <mc:Choice Requires="p14">
      <p:transition spd="slow" p14:dur="2000" advTm="13198"/>
    </mc:Choice>
    <mc:Fallback xmlns="">
      <p:transition spd="slow" advTm="13198"/>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851487" y="2676772"/>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41067" y="1920761"/>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41067" y="1786184"/>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5851487" y="646943"/>
            <a:ext cx="6481762" cy="1689180"/>
          </a:xfrm>
          <a:prstGeom prst="rect">
            <a:avLst/>
          </a:prstGeom>
          <a:noFill/>
        </p:spPr>
        <p:txBody>
          <a:bodyPr wrap="square" rtlCol="0">
            <a:spAutoFit/>
          </a:bodyPr>
          <a:lstStyle/>
          <a:p>
            <a:pPr algn="ctr">
              <a:lnSpc>
                <a:spcPct val="200000"/>
              </a:lnSpc>
            </a:pPr>
            <a:r>
              <a:rPr lang="ar-EG" sz="2800" b="1">
                <a:solidFill>
                  <a:srgbClr val="00B0F0"/>
                </a:solidFill>
                <a:latin typeface="Alexandria" pitchFamily="2" charset="-78"/>
                <a:cs typeface="Alexandria" pitchFamily="2" charset="-78"/>
              </a:rPr>
              <a:t>المحاضرة  الأولى</a:t>
            </a:r>
          </a:p>
          <a:p>
            <a:pPr algn="ctr">
              <a:lnSpc>
                <a:spcPct val="200000"/>
              </a:lnSpc>
            </a:pPr>
            <a:r>
              <a:rPr lang="ar-EG" sz="2800" b="1">
                <a:solidFill>
                  <a:srgbClr val="00B0F0"/>
                </a:solidFill>
                <a:latin typeface="Alexandria" pitchFamily="2" charset="-78"/>
                <a:cs typeface="Alexandria" pitchFamily="2" charset="-78"/>
              </a:rPr>
              <a:t>الاتصال التنظيمي النشأة والتطور </a:t>
            </a: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ar-EG" sz="4800" b="1">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543"/>
    </mc:Choice>
    <mc:Fallback xmlns="">
      <p:transition spd="slow" advTm="654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855837" y="412640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8564137" y="1267376"/>
            <a:ext cx="3044283" cy="461665"/>
          </a:xfrm>
          <a:prstGeom prst="rect">
            <a:avLst/>
          </a:prstGeom>
          <a:noFill/>
        </p:spPr>
        <p:txBody>
          <a:bodyPr wrap="square" rtlCol="0">
            <a:spAutoFit/>
          </a:bodyPr>
          <a:lstStyle/>
          <a:p>
            <a:r>
              <a:rPr lang="ar-EG" sz="2400" b="1">
                <a:solidFill>
                  <a:srgbClr val="00B0F0"/>
                </a:solidFill>
                <a:latin typeface="Alexandria" charset="0"/>
                <a:cs typeface="Alexandria" charset="0"/>
              </a:rPr>
              <a:t>محتويات المحاضرة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pSp>
        <p:nvGrpSpPr>
          <p:cNvPr id="29" name="Group 28">
            <a:extLst>
              <a:ext uri="{FF2B5EF4-FFF2-40B4-BE49-F238E27FC236}">
                <a16:creationId xmlns:a16="http://schemas.microsoft.com/office/drawing/2014/main" id="{E3C3E95C-EA11-4726-6DA0-E72250C22100}"/>
              </a:ext>
            </a:extLst>
          </p:cNvPr>
          <p:cNvGrpSpPr/>
          <p:nvPr/>
        </p:nvGrpSpPr>
        <p:grpSpPr>
          <a:xfrm>
            <a:off x="3169459" y="2503291"/>
            <a:ext cx="8806951" cy="4087080"/>
            <a:chOff x="651172" y="2688234"/>
            <a:chExt cx="6317656" cy="3694905"/>
          </a:xfrm>
        </p:grpSpPr>
        <p:sp>
          <p:nvSpPr>
            <p:cNvPr id="31" name="Shape 2">
              <a:extLst>
                <a:ext uri="{FF2B5EF4-FFF2-40B4-BE49-F238E27FC236}">
                  <a16:creationId xmlns:a16="http://schemas.microsoft.com/office/drawing/2014/main" id="{F422E714-917F-1289-7961-14E24738B587}"/>
                </a:ext>
              </a:extLst>
            </p:cNvPr>
            <p:cNvSpPr/>
            <p:nvPr/>
          </p:nvSpPr>
          <p:spPr>
            <a:xfrm>
              <a:off x="3890169" y="2688234"/>
              <a:ext cx="3078659" cy="1463972"/>
            </a:xfrm>
            <a:prstGeom prst="roundRect">
              <a:avLst>
                <a:gd name="adj" fmla="val 4671"/>
              </a:avLst>
            </a:prstGeom>
            <a:solidFill>
              <a:srgbClr val="E9ECF2"/>
            </a:solidFill>
            <a:ln w="4763">
              <a:solidFill>
                <a:srgbClr val="CFD2D8"/>
              </a:solidFill>
              <a:prstDash val="solid"/>
            </a:ln>
          </p:spPr>
          <p:txBody>
            <a:bodyPr/>
            <a:lstStyle/>
            <a:p>
              <a:pPr marL="0" marR="0" lvl="0" indent="0" algn="just" defTabSz="121917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sp>
          <p:nvSpPr>
            <p:cNvPr id="35" name="Text 3">
              <a:extLst>
                <a:ext uri="{FF2B5EF4-FFF2-40B4-BE49-F238E27FC236}">
                  <a16:creationId xmlns:a16="http://schemas.microsoft.com/office/drawing/2014/main" id="{3FF780D4-778E-9717-EF01-544836CB9C62}"/>
                </a:ext>
              </a:extLst>
            </p:cNvPr>
            <p:cNvSpPr/>
            <p:nvPr/>
          </p:nvSpPr>
          <p:spPr>
            <a:xfrm>
              <a:off x="4764683" y="2857302"/>
              <a:ext cx="2035076" cy="254297"/>
            </a:xfrm>
            <a:prstGeom prst="rect">
              <a:avLst/>
            </a:prstGeom>
            <a:noFill/>
            <a:ln/>
          </p:spPr>
          <p:txBody>
            <a:bodyPr wrap="none" lIns="0" tIns="0" rIns="0" bIns="0" rtlCol="0" anchor="t"/>
            <a:lstStyle/>
            <a:p>
              <a:pPr marL="0" marR="0" lvl="0" indent="0" algn="just" defTabSz="121917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مفهوم الاتصال</a:t>
              </a:r>
              <a:endParaRPr kumimoji="0" lang="ar-SA" sz="1600" b="0" i="0" u="none" strike="noStrike" kern="0" cap="none" spc="0" normalizeH="0" baseline="0" noProof="0" dirty="0">
                <a:ln>
                  <a:noFill/>
                </a:ln>
                <a:solidFill>
                  <a:prstClr val="black"/>
                </a:solidFill>
                <a:effectLst/>
                <a:uLnTx/>
                <a:uFillTx/>
              </a:endParaRPr>
            </a:p>
          </p:txBody>
        </p:sp>
        <p:sp>
          <p:nvSpPr>
            <p:cNvPr id="36" name="Text 4">
              <a:extLst>
                <a:ext uri="{FF2B5EF4-FFF2-40B4-BE49-F238E27FC236}">
                  <a16:creationId xmlns:a16="http://schemas.microsoft.com/office/drawing/2014/main" id="{68F1FBBF-C30E-E6D2-76E3-2D5B841C4B7A}"/>
                </a:ext>
              </a:extLst>
            </p:cNvPr>
            <p:cNvSpPr/>
            <p:nvPr/>
          </p:nvSpPr>
          <p:spPr>
            <a:xfrm>
              <a:off x="4059238" y="3207743"/>
              <a:ext cx="2740521" cy="775395"/>
            </a:xfrm>
            <a:prstGeom prst="rect">
              <a:avLst/>
            </a:prstGeom>
            <a:noFill/>
            <a:ln/>
          </p:spPr>
          <p:txBody>
            <a:bodyPr wrap="square" lIns="0" tIns="0" rIns="0" bIns="0" rtlCol="0" anchor="t">
              <a:normAutofit fontScale="92500"/>
            </a:bodyPr>
            <a:lstStyle/>
            <a:p>
              <a:pPr marL="0" marR="0" lvl="0" indent="0" algn="just" defTabSz="1219170" rtl="1" eaLnBrk="1" fontAlgn="auto" latinLnBrk="0" hangingPunct="1">
                <a:lnSpc>
                  <a:spcPct val="132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الاتصال العام مقابل </a:t>
              </a:r>
              <a:r>
                <a:rPr kumimoji="0" lang="ar-SA"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الاتصال التنظيمي</a:t>
              </a:r>
              <a:r>
                <a:rPr kumimoji="0" lang="ar-EG"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 والإعلام وأبرز نقاط الالتقاء والاختلاف بينهم.</a:t>
              </a:r>
              <a:r>
                <a:rPr kumimoji="0" lang="ar-SA"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 </a:t>
              </a:r>
              <a:endParaRPr kumimoji="0" lang="ar-SA" sz="1600" b="0" i="0" u="none" strike="noStrike" kern="0" cap="none" spc="0" normalizeH="0" baseline="0" noProof="0" dirty="0">
                <a:ln>
                  <a:noFill/>
                </a:ln>
                <a:solidFill>
                  <a:prstClr val="black"/>
                </a:solidFill>
                <a:effectLst/>
                <a:uLnTx/>
                <a:uFillTx/>
              </a:endParaRPr>
            </a:p>
          </p:txBody>
        </p:sp>
        <p:sp>
          <p:nvSpPr>
            <p:cNvPr id="37" name="Shape 5">
              <a:extLst>
                <a:ext uri="{FF2B5EF4-FFF2-40B4-BE49-F238E27FC236}">
                  <a16:creationId xmlns:a16="http://schemas.microsoft.com/office/drawing/2014/main" id="{A18836C1-036B-94D8-E784-3993BD8B5DC3}"/>
                </a:ext>
              </a:extLst>
            </p:cNvPr>
            <p:cNvSpPr/>
            <p:nvPr/>
          </p:nvSpPr>
          <p:spPr>
            <a:xfrm>
              <a:off x="651172" y="2688234"/>
              <a:ext cx="3078757" cy="1463972"/>
            </a:xfrm>
            <a:prstGeom prst="roundRect">
              <a:avLst>
                <a:gd name="adj" fmla="val 4671"/>
              </a:avLst>
            </a:prstGeom>
            <a:solidFill>
              <a:srgbClr val="E9ECF2"/>
            </a:solidFill>
            <a:ln w="4763">
              <a:solidFill>
                <a:srgbClr val="CFD2D8"/>
              </a:solidFill>
              <a:prstDash val="solid"/>
            </a:ln>
          </p:spPr>
          <p:txBody>
            <a:bodyPr/>
            <a:lstStyle/>
            <a:p>
              <a:pPr marL="0" marR="0" lvl="0" indent="0" algn="just" defTabSz="121917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sp>
          <p:nvSpPr>
            <p:cNvPr id="38" name="Text 6">
              <a:extLst>
                <a:ext uri="{FF2B5EF4-FFF2-40B4-BE49-F238E27FC236}">
                  <a16:creationId xmlns:a16="http://schemas.microsoft.com/office/drawing/2014/main" id="{A9CAFB47-A3EA-0D9B-B2E9-CB1E8B365134}"/>
                </a:ext>
              </a:extLst>
            </p:cNvPr>
            <p:cNvSpPr/>
            <p:nvPr/>
          </p:nvSpPr>
          <p:spPr>
            <a:xfrm>
              <a:off x="1525786" y="2857302"/>
              <a:ext cx="2035076" cy="254297"/>
            </a:xfrm>
            <a:prstGeom prst="rect">
              <a:avLst/>
            </a:prstGeom>
            <a:noFill/>
            <a:ln/>
          </p:spPr>
          <p:txBody>
            <a:bodyPr wrap="none" lIns="0" tIns="0" rIns="0" bIns="0" rtlCol="0" anchor="t"/>
            <a:lstStyle/>
            <a:p>
              <a:pPr marL="0" marR="0" lvl="0" indent="0" algn="just" defTabSz="121917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السياق المؤسسي</a:t>
              </a:r>
              <a:endParaRPr kumimoji="0" lang="ar-SA" sz="1600" b="0" i="0" u="none" strike="noStrike" kern="0" cap="none" spc="0" normalizeH="0" baseline="0" noProof="0" dirty="0">
                <a:ln>
                  <a:noFill/>
                </a:ln>
                <a:solidFill>
                  <a:prstClr val="black"/>
                </a:solidFill>
                <a:effectLst/>
                <a:uLnTx/>
                <a:uFillTx/>
              </a:endParaRPr>
            </a:p>
          </p:txBody>
        </p:sp>
        <p:sp>
          <p:nvSpPr>
            <p:cNvPr id="39" name="Text 7">
              <a:extLst>
                <a:ext uri="{FF2B5EF4-FFF2-40B4-BE49-F238E27FC236}">
                  <a16:creationId xmlns:a16="http://schemas.microsoft.com/office/drawing/2014/main" id="{3699837C-BBEB-41EC-8191-47E924C3EAEC}"/>
                </a:ext>
              </a:extLst>
            </p:cNvPr>
            <p:cNvSpPr/>
            <p:nvPr/>
          </p:nvSpPr>
          <p:spPr>
            <a:xfrm>
              <a:off x="820242" y="3207743"/>
              <a:ext cx="2740620" cy="775395"/>
            </a:xfrm>
            <a:prstGeom prst="rect">
              <a:avLst/>
            </a:prstGeom>
            <a:noFill/>
            <a:ln/>
          </p:spPr>
          <p:txBody>
            <a:bodyPr wrap="square" lIns="0" tIns="0" rIns="0" bIns="0" rtlCol="0" anchor="t">
              <a:normAutofit/>
            </a:bodyPr>
            <a:lstStyle/>
            <a:p>
              <a:pPr marL="0" marR="0" lvl="0" indent="0" algn="just" defTabSz="1219170" rtl="1" eaLnBrk="1" fontAlgn="auto" latinLnBrk="0" hangingPunct="1">
                <a:lnSpc>
                  <a:spcPct val="132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الفرق بين الاتصال التنظيمي والإداري، وعلاقته الوثيقة بممارسة العلاقات العامة</a:t>
              </a:r>
              <a:endParaRPr kumimoji="0" lang="ar-SA" sz="1600" b="0" i="0" u="none" strike="noStrike" kern="0" cap="none" spc="0" normalizeH="0" baseline="0" noProof="0" dirty="0">
                <a:ln>
                  <a:noFill/>
                </a:ln>
                <a:solidFill>
                  <a:prstClr val="black"/>
                </a:solidFill>
                <a:effectLst/>
                <a:uLnTx/>
                <a:uFillTx/>
              </a:endParaRPr>
            </a:p>
          </p:txBody>
        </p:sp>
        <p:sp>
          <p:nvSpPr>
            <p:cNvPr id="40" name="Shape 8">
              <a:extLst>
                <a:ext uri="{FF2B5EF4-FFF2-40B4-BE49-F238E27FC236}">
                  <a16:creationId xmlns:a16="http://schemas.microsoft.com/office/drawing/2014/main" id="{D5297668-6A2E-F4B2-E975-D878A134AE54}"/>
                </a:ext>
              </a:extLst>
            </p:cNvPr>
            <p:cNvSpPr/>
            <p:nvPr/>
          </p:nvSpPr>
          <p:spPr>
            <a:xfrm>
              <a:off x="651173" y="4312444"/>
              <a:ext cx="6317655" cy="947043"/>
            </a:xfrm>
            <a:prstGeom prst="roundRect">
              <a:avLst>
                <a:gd name="adj" fmla="val 7220"/>
              </a:avLst>
            </a:prstGeom>
            <a:solidFill>
              <a:srgbClr val="E9ECF2"/>
            </a:solidFill>
            <a:ln w="4763">
              <a:solidFill>
                <a:srgbClr val="CFD2D8"/>
              </a:solidFill>
              <a:prstDash val="solid"/>
            </a:ln>
          </p:spPr>
          <p:txBody>
            <a:bodyPr/>
            <a:lstStyle/>
            <a:p>
              <a:pPr marL="0" marR="0" lvl="0" indent="0" algn="just" defTabSz="121917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sp>
          <p:nvSpPr>
            <p:cNvPr id="41" name="Text 9">
              <a:extLst>
                <a:ext uri="{FF2B5EF4-FFF2-40B4-BE49-F238E27FC236}">
                  <a16:creationId xmlns:a16="http://schemas.microsoft.com/office/drawing/2014/main" id="{D1EC174B-70CC-C4DD-FFB8-97CC93A591FE}"/>
                </a:ext>
              </a:extLst>
            </p:cNvPr>
            <p:cNvSpPr/>
            <p:nvPr/>
          </p:nvSpPr>
          <p:spPr>
            <a:xfrm>
              <a:off x="4764683" y="4481513"/>
              <a:ext cx="2035076" cy="254297"/>
            </a:xfrm>
            <a:prstGeom prst="rect">
              <a:avLst/>
            </a:prstGeom>
            <a:noFill/>
            <a:ln/>
          </p:spPr>
          <p:txBody>
            <a:bodyPr wrap="none" lIns="0" tIns="0" rIns="0" bIns="0" rtlCol="0" anchor="t"/>
            <a:lstStyle/>
            <a:p>
              <a:pPr marL="0" marR="0" lvl="0" indent="0" algn="just" defTabSz="121917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النشأة والتطور</a:t>
              </a:r>
              <a:endParaRPr kumimoji="0" lang="ar-SA" sz="1600" b="0" i="0" u="none" strike="noStrike" kern="0" cap="none" spc="0" normalizeH="0" baseline="0" noProof="0" dirty="0">
                <a:ln>
                  <a:noFill/>
                </a:ln>
                <a:solidFill>
                  <a:prstClr val="black"/>
                </a:solidFill>
                <a:effectLst/>
                <a:uLnTx/>
                <a:uFillTx/>
              </a:endParaRPr>
            </a:p>
          </p:txBody>
        </p:sp>
        <p:sp>
          <p:nvSpPr>
            <p:cNvPr id="42" name="Text 10">
              <a:extLst>
                <a:ext uri="{FF2B5EF4-FFF2-40B4-BE49-F238E27FC236}">
                  <a16:creationId xmlns:a16="http://schemas.microsoft.com/office/drawing/2014/main" id="{889AF7DF-C662-7952-B825-83C2BD2F1668}"/>
                </a:ext>
              </a:extLst>
            </p:cNvPr>
            <p:cNvSpPr/>
            <p:nvPr/>
          </p:nvSpPr>
          <p:spPr>
            <a:xfrm>
              <a:off x="820242" y="4831954"/>
              <a:ext cx="5979517" cy="258465"/>
            </a:xfrm>
            <a:prstGeom prst="rect">
              <a:avLst/>
            </a:prstGeom>
            <a:noFill/>
            <a:ln/>
          </p:spPr>
          <p:txBody>
            <a:bodyPr wrap="none" lIns="0" tIns="0" rIns="0" bIns="0" rtlCol="0" anchor="t"/>
            <a:lstStyle/>
            <a:p>
              <a:pPr marL="0" marR="0" lvl="0" indent="0" algn="just" defTabSz="1219170" rtl="1" eaLnBrk="1" fontAlgn="auto" latinLnBrk="0" hangingPunct="1">
                <a:lnSpc>
                  <a:spcPct val="132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تطور الاتصال التنظيمي عبر الزمن وأثر التحول الرقمي في تشكيل المؤسسات الحديثة</a:t>
              </a:r>
              <a:endParaRPr kumimoji="0" lang="ar-SA" sz="1600" b="0" i="0" u="none" strike="noStrike" kern="0" cap="none" spc="0" normalizeH="0" baseline="0" noProof="0" dirty="0">
                <a:ln>
                  <a:noFill/>
                </a:ln>
                <a:solidFill>
                  <a:prstClr val="black"/>
                </a:solidFill>
                <a:effectLst/>
                <a:uLnTx/>
                <a:uFillTx/>
              </a:endParaRPr>
            </a:p>
          </p:txBody>
        </p:sp>
        <p:sp>
          <p:nvSpPr>
            <p:cNvPr id="43" name="Shape 11">
              <a:extLst>
                <a:ext uri="{FF2B5EF4-FFF2-40B4-BE49-F238E27FC236}">
                  <a16:creationId xmlns:a16="http://schemas.microsoft.com/office/drawing/2014/main" id="{C0CFDCB8-286E-0BB3-6A59-DB3EA02A5FA1}"/>
                </a:ext>
              </a:extLst>
            </p:cNvPr>
            <p:cNvSpPr/>
            <p:nvPr/>
          </p:nvSpPr>
          <p:spPr>
            <a:xfrm>
              <a:off x="651173" y="5439767"/>
              <a:ext cx="6317655" cy="943372"/>
            </a:xfrm>
            <a:prstGeom prst="roundRect">
              <a:avLst>
                <a:gd name="adj" fmla="val 7249"/>
              </a:avLst>
            </a:prstGeom>
            <a:solidFill>
              <a:srgbClr val="C3CFEF"/>
            </a:solidFill>
            <a:ln/>
          </p:spPr>
          <p:txBody>
            <a:bodyPr/>
            <a:lstStyle/>
            <a:p>
              <a:pPr marL="0" marR="0" lvl="0" indent="0" algn="just" defTabSz="121917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pic>
          <p:nvPicPr>
            <p:cNvPr id="44" name="Image 1" descr="preencoded.png">
              <a:extLst>
                <a:ext uri="{FF2B5EF4-FFF2-40B4-BE49-F238E27FC236}">
                  <a16:creationId xmlns:a16="http://schemas.microsoft.com/office/drawing/2014/main" id="{10D8FC1A-5BD4-7567-C27F-42CB33C1FFAA}"/>
                </a:ext>
              </a:extLst>
            </p:cNvPr>
            <p:cNvPicPr>
              <a:picLocks noChangeAspect="1"/>
            </p:cNvPicPr>
            <p:nvPr/>
          </p:nvPicPr>
          <p:blipFill>
            <a:blip r:embed="rId5"/>
            <a:stretch>
              <a:fillRect/>
            </a:stretch>
          </p:blipFill>
          <p:spPr>
            <a:xfrm>
              <a:off x="813893" y="5684938"/>
              <a:ext cx="203497" cy="162719"/>
            </a:xfrm>
            <a:prstGeom prst="rect">
              <a:avLst/>
            </a:prstGeom>
          </p:spPr>
        </p:pic>
        <p:sp>
          <p:nvSpPr>
            <p:cNvPr id="45" name="Text 12">
              <a:extLst>
                <a:ext uri="{FF2B5EF4-FFF2-40B4-BE49-F238E27FC236}">
                  <a16:creationId xmlns:a16="http://schemas.microsoft.com/office/drawing/2014/main" id="{4F8AC7D5-8F3A-E3BF-0A3E-63CC847CF1C0}"/>
                </a:ext>
              </a:extLst>
            </p:cNvPr>
            <p:cNvSpPr/>
            <p:nvPr/>
          </p:nvSpPr>
          <p:spPr>
            <a:xfrm>
              <a:off x="1180109" y="5640686"/>
              <a:ext cx="5626001" cy="516929"/>
            </a:xfrm>
            <a:prstGeom prst="rect">
              <a:avLst/>
            </a:prstGeom>
            <a:noFill/>
            <a:ln/>
          </p:spPr>
          <p:txBody>
            <a:bodyPr wrap="square" lIns="0" tIns="0" rIns="0" bIns="0" rtlCol="0" anchor="t">
              <a:normAutofit lnSpcReduction="10000"/>
            </a:bodyPr>
            <a:lstStyle/>
            <a:p>
              <a:pPr marL="0" marR="0" lvl="0" indent="0" algn="just" defTabSz="1219170" rtl="1" eaLnBrk="1" fontAlgn="auto" latinLnBrk="0" hangingPunct="1">
                <a:lnSpc>
                  <a:spcPct val="132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a:t>
              </a:r>
              <a:r>
                <a:rPr kumimoji="0" lang="ar-SA" altLang="en-US" sz="1600" b="1"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نشاط المحاضرة:</a:t>
              </a:r>
              <a:r>
                <a:rPr kumimoji="0" lang="ar-SA" alt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 عصف ذهني حول أبرز مشكلات الاتصال التي يمكن أن تحدث داخل المؤسسات</a:t>
              </a:r>
              <a:endParaRPr kumimoji="0" lang="ar-SA" sz="1600" b="0" i="0" u="none" strike="noStrike" kern="0" cap="none" spc="0" normalizeH="0" baseline="0" noProof="0" dirty="0">
                <a:ln>
                  <a:noFill/>
                </a:ln>
                <a:solidFill>
                  <a:prstClr val="black"/>
                </a:solidFill>
                <a:effectLst/>
                <a:uLnTx/>
                <a:uFillTx/>
              </a:endParaRPr>
            </a:p>
          </p:txBody>
        </p:sp>
      </p:grpSp>
    </p:spTree>
  </p:cSld>
  <p:clrMapOvr>
    <a:masterClrMapping/>
  </p:clrMapOvr>
  <mc:AlternateContent xmlns:mc="http://schemas.openxmlformats.org/markup-compatibility/2006" xmlns:p14="http://schemas.microsoft.com/office/powerpoint/2010/main">
    <mc:Choice Requires="p14">
      <p:transition spd="slow" p14:dur="2000" advTm="89559"/>
    </mc:Choice>
    <mc:Fallback xmlns="">
      <p:transition spd="slow" advTm="89559"/>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35259" y="1345306"/>
            <a:ext cx="11073161" cy="52437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4091160" y="656706"/>
            <a:ext cx="3902032"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مقدمة</a:t>
            </a:r>
          </a:p>
        </p:txBody>
      </p:sp>
      <p:sp>
        <p:nvSpPr>
          <p:cNvPr id="5" name="Rectangle 4"/>
          <p:cNvSpPr/>
          <p:nvPr/>
        </p:nvSpPr>
        <p:spPr>
          <a:xfrm>
            <a:off x="783514" y="5194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800584" y="5912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045461" y="807134"/>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kumimoji="0" lang="ar-EG"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931833" y="1536928"/>
            <a:ext cx="10328333" cy="4944367"/>
          </a:xfrm>
          <a:prstGeom prst="rect">
            <a:avLst/>
          </a:prstGeom>
          <a:noFill/>
        </p:spPr>
        <p:txBody>
          <a:bodyPr wrap="square" rtlCol="0">
            <a:spAutoFit/>
          </a:bodyPr>
          <a:lstStyle/>
          <a:p>
            <a:pPr marL="0" marR="0" lvl="0" indent="0" algn="just" defTabSz="914400" rtl="1" eaLnBrk="1" fontAlgn="auto" latinLnBrk="0" hangingPunct="1">
              <a:lnSpc>
                <a:spcPct val="200000"/>
              </a:lnSpc>
              <a:spcBef>
                <a:spcPts val="0"/>
              </a:spcBef>
              <a:spcAft>
                <a:spcPts val="0"/>
              </a:spcAft>
              <a:buClrTx/>
              <a:buSzTx/>
              <a:buFontTx/>
              <a:buNone/>
              <a:tabLst/>
              <a:defRPr/>
            </a:pPr>
            <a:r>
              <a:rPr kumimoji="0" lang="ar-EG"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يُعدّ الاتصال التنظيمي أحد المرتكزات الأساسية التي تقوم عليها المؤسسات الحديثة، فهو ليس مجرد عملية نقل معلومات أو تبادل رسائل بين الأفراد داخل بيئة العمل، بل هو نظام متكامل يربط بين الإدارة والعاملين، وبين الأقسام والوحدات المختلفة، وبين المؤسسة وجمهورها الداخلي والخارجي. ومن خلال الاتصال التنظيمي تستطيع المؤسسة أن توضح أهدافها، وتنقل تعليماتها، وتنسق جهود العاملين، وتدير علاقاتها المهنية بطريقة تساعد على تحقيق الكفاءة والفاعلية.</a:t>
            </a:r>
          </a:p>
          <a:p>
            <a:pPr marL="0" marR="0" lvl="0" indent="0" algn="just" defTabSz="914400" rtl="1" eaLnBrk="1" fontAlgn="auto" latinLnBrk="0" hangingPunct="1">
              <a:lnSpc>
                <a:spcPct val="200000"/>
              </a:lnSpc>
              <a:spcBef>
                <a:spcPts val="0"/>
              </a:spcBef>
              <a:spcAft>
                <a:spcPts val="0"/>
              </a:spcAft>
              <a:buClrTx/>
              <a:buSzTx/>
              <a:buFontTx/>
              <a:buNone/>
              <a:tabLst/>
              <a:defRPr/>
            </a:pPr>
            <a:r>
              <a:rPr kumimoji="0" lang="ar-EG"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وقد أصبح الاتصال التنظيمي اليوم ضرورة لا غنى عنها في أي مؤسسة، سواء كانت تعليمية أو إعلامية أو اقتصادية أو خدمية؛ لأن نجاح العمل المؤسسي لا يعتمد فقط على وجود خطط إدارية جيدة، بل يعتمد أيضًا على قدرة المؤسسة على إيصال هذه الخطط بوضوح إلى العاملين، وتحويلها إلى ممارسات يومية مفهومة ومنظمة. فكلما كان الاتصال داخل المؤسسة واضحًا وفعّالًا، زادت قدرة العاملين على فهم أدوارهم، وتحسّن التنسيق بينهم، وانخفضت فرص سوء الفهم والصراع والتداخل في المسؤوليات.</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Tm="113550"/>
    </mc:Choice>
    <mc:Fallback xmlns="">
      <p:transition advTm="11355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E1C6EC-E4EB-8813-7CF9-BEAD4F66110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1001EA1-F0B6-DE12-2B2E-96950673F955}"/>
              </a:ext>
            </a:extLst>
          </p:cNvPr>
          <p:cNvSpPr/>
          <p:nvPr/>
        </p:nvSpPr>
        <p:spPr>
          <a:xfrm>
            <a:off x="646771" y="1345306"/>
            <a:ext cx="10961649" cy="52437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6B8B95FB-4C51-5415-6089-97D44ADA3634}"/>
              </a:ext>
            </a:extLst>
          </p:cNvPr>
          <p:cNvSpPr txBox="1"/>
          <p:nvPr/>
        </p:nvSpPr>
        <p:spPr>
          <a:xfrm>
            <a:off x="4091160" y="656706"/>
            <a:ext cx="3902032"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مقدمة</a:t>
            </a:r>
          </a:p>
        </p:txBody>
      </p:sp>
      <p:sp>
        <p:nvSpPr>
          <p:cNvPr id="5" name="Rectangle 4">
            <a:extLst>
              <a:ext uri="{FF2B5EF4-FFF2-40B4-BE49-F238E27FC236}">
                <a16:creationId xmlns:a16="http://schemas.microsoft.com/office/drawing/2014/main" id="{15E3C3B7-E96E-FCE8-D2F6-B5596B6521BB}"/>
              </a:ext>
            </a:extLst>
          </p:cNvPr>
          <p:cNvSpPr/>
          <p:nvPr/>
        </p:nvSpPr>
        <p:spPr>
          <a:xfrm>
            <a:off x="783514" y="5194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2E50BD35-9776-BB09-CE86-1768A2317D44}"/>
              </a:ext>
            </a:extLst>
          </p:cNvPr>
          <p:cNvSpPr txBox="1"/>
          <p:nvPr/>
        </p:nvSpPr>
        <p:spPr>
          <a:xfrm>
            <a:off x="800584" y="5912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8D2A5635-01F1-F666-D747-DA097FE650FC}"/>
              </a:ext>
            </a:extLst>
          </p:cNvPr>
          <p:cNvSpPr txBox="1"/>
          <p:nvPr/>
        </p:nvSpPr>
        <p:spPr>
          <a:xfrm>
            <a:off x="1045461" y="807134"/>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kumimoji="0" lang="ar-EG"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A0D26D8A-09FD-8B2F-755A-28BAC549BD82}"/>
              </a:ext>
            </a:extLst>
          </p:cNvPr>
          <p:cNvSpPr txBox="1"/>
          <p:nvPr/>
        </p:nvSpPr>
        <p:spPr>
          <a:xfrm>
            <a:off x="800584" y="1786417"/>
            <a:ext cx="10660515" cy="4451924"/>
          </a:xfrm>
          <a:prstGeom prst="rect">
            <a:avLst/>
          </a:prstGeom>
          <a:noFill/>
        </p:spPr>
        <p:txBody>
          <a:bodyPr wrap="square" rtlCol="0">
            <a:spAutoFit/>
          </a:bodyPr>
          <a:lstStyle/>
          <a:p>
            <a:pPr marL="0" marR="0" lvl="0" indent="0" algn="just" defTabSz="914400" rtl="1" eaLnBrk="1" fontAlgn="auto" latinLnBrk="0" hangingPunct="1">
              <a:lnSpc>
                <a:spcPct val="200000"/>
              </a:lnSpc>
              <a:spcBef>
                <a:spcPts val="0"/>
              </a:spcBef>
              <a:spcAft>
                <a:spcPts val="0"/>
              </a:spcAft>
              <a:buClrTx/>
              <a:buSzTx/>
              <a:buFontTx/>
              <a:buNone/>
              <a:tabLst/>
              <a:defRPr/>
            </a:pPr>
            <a:r>
              <a:rPr kumimoji="0" lang="ar-EG"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لم يظهر الاتصال التنظيمي بوصفه مجالًا علميًا مستقلًا منذ البداية، بل تطور تدريجيًا مع تطور المؤسسات الصناعية والإدارية. ففي أواخر القرن التاسع عشر، ومع اتساع المصانع وظهور المؤسسات الكبرى، ظهرت الحاجة إلى تنظيم العلاقة بين الإدارة والعمال، وتحديد قنوات واضحة لنقل الأوامر والتعليمات ومتابعة الأداء. في هذه المرحلة كان الاتصال ينظر إليه غالبًا كوسيلة لضبط العمل وتحقيق الانضباط داخل المؤسسة.</a:t>
            </a:r>
          </a:p>
          <a:p>
            <a:pPr marL="0" marR="0" lvl="0" indent="0" algn="just" defTabSz="914400" rtl="1" eaLnBrk="1" fontAlgn="auto" latinLnBrk="0" hangingPunct="1">
              <a:lnSpc>
                <a:spcPct val="200000"/>
              </a:lnSpc>
              <a:spcBef>
                <a:spcPts val="0"/>
              </a:spcBef>
              <a:spcAft>
                <a:spcPts val="0"/>
              </a:spcAft>
              <a:buClrTx/>
              <a:buSzTx/>
              <a:buFontTx/>
              <a:buNone/>
              <a:tabLst/>
              <a:defRPr/>
            </a:pPr>
            <a:r>
              <a:rPr kumimoji="0" lang="ar-EG"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ومع بداية القرن العشرين، خاصة خلال الفترة الممتدة بين عشرينيات وأربعينيات القرن الماضي، بدأت النظرة إلى الاتصال داخل المؤسسة تتغير مع ظهور مدرسة العلاقات الإنسانية وتجارب إلتون مايو. فقد أكدت هذه المدرسة أن العامل لا يتأثر فقط بالأجر أو التعليمات الرسمية، بل يتأثر أيضًا بالمناخ الاجتماعي والعلاقات الإنسانية والاتصال غير الرسمي داخل بيئة العمل. ومن هنا بدأ الاهتمام بالجانب الإنساني في الاتصال التنظيمي، مثل التحفيز، والانتماء، والتفاعل بين الزملاء، والشعور بالمشاركة داخل المؤسسة.</a:t>
            </a:r>
          </a:p>
        </p:txBody>
      </p:sp>
      <p:pic>
        <p:nvPicPr>
          <p:cNvPr id="7" name="Graphic 21">
            <a:extLst>
              <a:ext uri="{FF2B5EF4-FFF2-40B4-BE49-F238E27FC236}">
                <a16:creationId xmlns:a16="http://schemas.microsoft.com/office/drawing/2014/main" id="{AA3AE6BC-FCD6-505D-0B49-81D69EB411F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34910612"/>
      </p:ext>
    </p:extLst>
  </p:cSld>
  <p:clrMapOvr>
    <a:masterClrMapping/>
  </p:clrMapOvr>
  <mc:AlternateContent xmlns:mc="http://schemas.openxmlformats.org/markup-compatibility/2006" xmlns:p14="http://schemas.microsoft.com/office/powerpoint/2010/main">
    <mc:Choice Requires="p14">
      <p:transition p14:dur="10" advTm="119693"/>
    </mc:Choice>
    <mc:Fallback xmlns="">
      <p:transition advTm="119693"/>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A198B9-F3B9-F9F8-5CBF-9DC0DD44020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EE646B5-F6C6-FCD1-08D7-FC0E6B4E66A0}"/>
              </a:ext>
            </a:extLst>
          </p:cNvPr>
          <p:cNvSpPr/>
          <p:nvPr/>
        </p:nvSpPr>
        <p:spPr>
          <a:xfrm>
            <a:off x="479502" y="1345306"/>
            <a:ext cx="11229278" cy="52437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685BC7F9-DFFB-604B-CC43-4410E6E0072D}"/>
              </a:ext>
            </a:extLst>
          </p:cNvPr>
          <p:cNvSpPr txBox="1"/>
          <p:nvPr/>
        </p:nvSpPr>
        <p:spPr>
          <a:xfrm>
            <a:off x="4091160" y="656706"/>
            <a:ext cx="3902032"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مقدمة</a:t>
            </a:r>
          </a:p>
        </p:txBody>
      </p:sp>
      <p:sp>
        <p:nvSpPr>
          <p:cNvPr id="5" name="Rectangle 4">
            <a:extLst>
              <a:ext uri="{FF2B5EF4-FFF2-40B4-BE49-F238E27FC236}">
                <a16:creationId xmlns:a16="http://schemas.microsoft.com/office/drawing/2014/main" id="{227D129E-72A6-E0E5-595B-74DE23E73935}"/>
              </a:ext>
            </a:extLst>
          </p:cNvPr>
          <p:cNvSpPr/>
          <p:nvPr/>
        </p:nvSpPr>
        <p:spPr>
          <a:xfrm>
            <a:off x="783514" y="5194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C00C34B3-8B25-D788-CCD0-D20E2D2E36BD}"/>
              </a:ext>
            </a:extLst>
          </p:cNvPr>
          <p:cNvSpPr txBox="1"/>
          <p:nvPr/>
        </p:nvSpPr>
        <p:spPr>
          <a:xfrm>
            <a:off x="800584" y="5912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F4BB4924-CD9D-7631-85C7-82876D777E57}"/>
              </a:ext>
            </a:extLst>
          </p:cNvPr>
          <p:cNvSpPr txBox="1"/>
          <p:nvPr/>
        </p:nvSpPr>
        <p:spPr>
          <a:xfrm>
            <a:off x="1045461" y="807134"/>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kumimoji="0" lang="ar-EG"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5B010A97-8CEA-9F41-4E48-5BC9AE560933}"/>
              </a:ext>
            </a:extLst>
          </p:cNvPr>
          <p:cNvSpPr txBox="1"/>
          <p:nvPr/>
        </p:nvSpPr>
        <p:spPr>
          <a:xfrm>
            <a:off x="781655" y="2196739"/>
            <a:ext cx="10624972" cy="2974597"/>
          </a:xfrm>
          <a:prstGeom prst="rect">
            <a:avLst/>
          </a:prstGeom>
          <a:noFill/>
        </p:spPr>
        <p:txBody>
          <a:bodyPr wrap="square" rtlCol="0">
            <a:spAutoFit/>
          </a:bodyPr>
          <a:lstStyle/>
          <a:p>
            <a:pPr marL="0" marR="0" lvl="0" indent="0" algn="just" defTabSz="914400" rtl="1" eaLnBrk="1" fontAlgn="auto" latinLnBrk="0" hangingPunct="1">
              <a:lnSpc>
                <a:spcPct val="200000"/>
              </a:lnSpc>
              <a:spcBef>
                <a:spcPts val="0"/>
              </a:spcBef>
              <a:spcAft>
                <a:spcPts val="0"/>
              </a:spcAft>
              <a:buClrTx/>
              <a:buSzTx/>
              <a:buFontTx/>
              <a:buNone/>
              <a:tabLst/>
              <a:defRPr/>
            </a:pPr>
            <a:r>
              <a:rPr kumimoji="0" lang="ar-EG"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وفي العصر الرقمي، لم يعد الاتصال التنظيمي قائمًا فقط على الاجتماعات والخطابات والتقارير، بل أصبح يعتمد على البريد الإلكتروني، والمنصات الرقمية، وتطبيقات العمل الجماعي، والاجتماعات الافتراضية، ووسائل التواصل الاجتماعي. لذلك أصبح من الضروري أن تمتلك المؤسسات استراتيجيات اتصال واضحة تضمن سرعة تدفق المعلومات، ودقة الرسائل، وحماية السمعة، وتعزيز الثقة بين الإدارة والعاملين والجمهور. ومن هنا يمكن القول إن الاتصال التنظيمي هو عصب المؤسسة الحديثة؛ لأنه يضمن التنسيق، ويعزز الانتماء، ويدعم اتخاذ القرار، ويساعد المؤسسة على التكيّف مع التغيرات المتسارعة.</a:t>
            </a:r>
            <a:endPar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7" name="Graphic 21">
            <a:extLst>
              <a:ext uri="{FF2B5EF4-FFF2-40B4-BE49-F238E27FC236}">
                <a16:creationId xmlns:a16="http://schemas.microsoft.com/office/drawing/2014/main" id="{D9C1A16F-C044-F40E-0931-1FD5187F753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93000492"/>
      </p:ext>
    </p:extLst>
  </p:cSld>
  <p:clrMapOvr>
    <a:masterClrMapping/>
  </p:clrMapOvr>
  <mc:AlternateContent xmlns:mc="http://schemas.openxmlformats.org/markup-compatibility/2006" xmlns:p14="http://schemas.microsoft.com/office/powerpoint/2010/main">
    <mc:Choice Requires="p14">
      <p:transition p14:dur="10" advTm="66849"/>
    </mc:Choice>
    <mc:Fallback xmlns="">
      <p:transition advTm="66849"/>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46049" y="1685494"/>
            <a:ext cx="11240429" cy="46037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3833124" y="756433"/>
            <a:ext cx="47562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الاتصال والإعلام والإتصال التنظيمي</a:t>
            </a:r>
            <a:endPar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kumimoji="0" lang="ar-EG"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9107B018-3999-E995-07F0-53D652CD788D}"/>
              </a:ext>
            </a:extLst>
          </p:cNvPr>
          <p:cNvSpPr/>
          <p:nvPr/>
        </p:nvSpPr>
        <p:spPr>
          <a:xfrm>
            <a:off x="6211229" y="1854369"/>
            <a:ext cx="5038463"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white"/>
                </a:solidFill>
                <a:effectLst/>
                <a:uLnTx/>
                <a:uFillTx/>
                <a:latin typeface="Aldhabi" panose="01000000000000000000" pitchFamily="2" charset="-78"/>
                <a:ea typeface="+mn-ea"/>
                <a:cs typeface="Alexandria"/>
              </a:rPr>
              <a:t>أ- مفهوم الاتصال بصفة عامة</a:t>
            </a:r>
            <a:endParaRPr kumimoji="0" lang="en-US" sz="2400" b="1" i="0" u="none" strike="noStrike" kern="1200" cap="none" spc="0" normalizeH="0" baseline="0" noProof="0" dirty="0">
              <a:ln>
                <a:noFill/>
              </a:ln>
              <a:solidFill>
                <a:prstClr val="white"/>
              </a:solidFill>
              <a:effectLst/>
              <a:uLnTx/>
              <a:uFillTx/>
              <a:latin typeface="Aldhabi" panose="01000000000000000000" pitchFamily="2" charset="-78"/>
              <a:ea typeface="+mn-ea"/>
              <a:cs typeface="Alexandria"/>
            </a:endParaRPr>
          </a:p>
        </p:txBody>
      </p:sp>
      <p:grpSp>
        <p:nvGrpSpPr>
          <p:cNvPr id="13" name="Group 12">
            <a:extLst>
              <a:ext uri="{FF2B5EF4-FFF2-40B4-BE49-F238E27FC236}">
                <a16:creationId xmlns:a16="http://schemas.microsoft.com/office/drawing/2014/main" id="{8B8AD6E3-C4BD-2615-B0FD-1D6F037E599F}"/>
              </a:ext>
            </a:extLst>
          </p:cNvPr>
          <p:cNvGrpSpPr/>
          <p:nvPr/>
        </p:nvGrpSpPr>
        <p:grpSpPr>
          <a:xfrm>
            <a:off x="758283" y="2568626"/>
            <a:ext cx="10491409" cy="3313400"/>
            <a:chOff x="496119" y="3017193"/>
            <a:chExt cx="8151763" cy="1459111"/>
          </a:xfrm>
        </p:grpSpPr>
        <p:sp>
          <p:nvSpPr>
            <p:cNvPr id="4" name="Text 1"/>
            <p:cNvSpPr/>
            <p:nvPr/>
          </p:nvSpPr>
          <p:spPr>
            <a:xfrm>
              <a:off x="496119" y="3017193"/>
              <a:ext cx="8151763" cy="396925"/>
            </a:xfrm>
            <a:prstGeom prst="rect">
              <a:avLst/>
            </a:prstGeom>
            <a:noFill/>
            <a:ln/>
          </p:spPr>
          <p:txBody>
            <a:bodyPr wrap="square" lIns="0" tIns="0" rIns="0" bIns="0" rtlCol="0" anchor="t">
              <a:noAutofit/>
            </a:bodyPr>
            <a:lstStyle/>
            <a:p>
              <a:pPr marL="0" indent="0" algn="just" rtl="1">
                <a:lnSpc>
                  <a:spcPct val="133000"/>
                </a:lnSpc>
                <a:buNone/>
              </a:pPr>
              <a:r>
                <a:rPr lang="ar-SA" altLang="en-US" sz="1600" dirty="0">
                  <a:solidFill>
                    <a:srgbClr val="15213F"/>
                  </a:solidFill>
                  <a:latin typeface="Alexandria" pitchFamily="2" charset="-78"/>
                  <a:ea typeface="Alexandria" pitchFamily="34" charset="-122"/>
                  <a:cs typeface="Alexandria" pitchFamily="2" charset="-78"/>
                </a:rPr>
                <a:t>يُعدّ الاتصال من المفاهيم التي تعددت تعريفاتها واختلفت معانيها تبعًا للمدخل الذي تتم دراستها من خلاله. فمن الزاوية اللغوية والاشتقاقية، إلى الأبعاد الاجتماعية والتنظيمية، يحمل مفهوم الاتصال دلالات متنوعة وعميقة تكشف عن أهميته المحورية في الحياة الإنسانية.</a:t>
              </a:r>
              <a:endParaRPr lang="ar-SA" sz="1600" dirty="0">
                <a:latin typeface="Alexandria" pitchFamily="2" charset="-78"/>
                <a:cs typeface="Alexandria" pitchFamily="2" charset="-78"/>
              </a:endParaRPr>
            </a:p>
          </p:txBody>
        </p:sp>
        <p:sp>
          <p:nvSpPr>
            <p:cNvPr id="8" name="Shape 2"/>
            <p:cNvSpPr/>
            <p:nvPr/>
          </p:nvSpPr>
          <p:spPr>
            <a:xfrm>
              <a:off x="6013326" y="3553644"/>
              <a:ext cx="2634555" cy="922660"/>
            </a:xfrm>
            <a:prstGeom prst="roundRect">
              <a:avLst>
                <a:gd name="adj" fmla="val 5647"/>
              </a:avLst>
            </a:prstGeom>
            <a:solidFill>
              <a:srgbClr val="E9ECF2"/>
            </a:solidFill>
            <a:ln w="4763">
              <a:solidFill>
                <a:srgbClr val="CFD2D8"/>
              </a:solidFill>
              <a:prstDash val="solid"/>
            </a:ln>
          </p:spPr>
          <p:txBody>
            <a:bodyPr/>
            <a:lstStyle/>
            <a:p>
              <a:pPr algn="just" rtl="1"/>
              <a:endParaRPr lang="en-US" sz="1600">
                <a:latin typeface="Alexandria" pitchFamily="2" charset="-78"/>
                <a:cs typeface="Alexandria" pitchFamily="2" charset="-78"/>
              </a:endParaRPr>
            </a:p>
          </p:txBody>
        </p:sp>
        <p:sp>
          <p:nvSpPr>
            <p:cNvPr id="9" name="Text 3"/>
            <p:cNvSpPr/>
            <p:nvPr/>
          </p:nvSpPr>
          <p:spPr>
            <a:xfrm>
              <a:off x="6968579" y="3682380"/>
              <a:ext cx="1550566" cy="193849"/>
            </a:xfrm>
            <a:prstGeom prst="rect">
              <a:avLst/>
            </a:prstGeom>
            <a:noFill/>
            <a:ln/>
          </p:spPr>
          <p:txBody>
            <a:bodyPr wrap="none" lIns="0" tIns="0" rIns="0" bIns="0" rtlCol="0" anchor="t"/>
            <a:lstStyle/>
            <a:p>
              <a:pPr marL="0" indent="0" algn="just" rtl="1">
                <a:lnSpc>
                  <a:spcPct val="104000"/>
                </a:lnSpc>
                <a:buNone/>
              </a:pPr>
              <a:r>
                <a:rPr lang="ar-SA" altLang="en-US" sz="1600" b="1" dirty="0">
                  <a:solidFill>
                    <a:srgbClr val="15213F"/>
                  </a:solidFill>
                  <a:latin typeface="Alexandria" pitchFamily="2" charset="-78"/>
                  <a:ea typeface="Alexandria Bold" pitchFamily="34" charset="-122"/>
                  <a:cs typeface="Alexandria" pitchFamily="2" charset="-78"/>
                </a:rPr>
                <a:t>الأصل اللاتيني</a:t>
              </a:r>
              <a:endParaRPr lang="ar-SA" sz="1600" dirty="0">
                <a:latin typeface="Alexandria" pitchFamily="2" charset="-78"/>
                <a:cs typeface="Alexandria" pitchFamily="2" charset="-78"/>
              </a:endParaRPr>
            </a:p>
          </p:txBody>
        </p:sp>
        <p:sp>
          <p:nvSpPr>
            <p:cNvPr id="11" name="Text 4"/>
            <p:cNvSpPr/>
            <p:nvPr/>
          </p:nvSpPr>
          <p:spPr>
            <a:xfrm>
              <a:off x="6142062" y="3950643"/>
              <a:ext cx="2377083" cy="396925"/>
            </a:xfrm>
            <a:prstGeom prst="rect">
              <a:avLst/>
            </a:prstGeom>
            <a:noFill/>
            <a:ln/>
          </p:spPr>
          <p:txBody>
            <a:bodyPr wrap="square" lIns="0" tIns="0" rIns="0" bIns="0" rtlCol="0" anchor="t">
              <a:noAutofit/>
            </a:bodyPr>
            <a:lstStyle/>
            <a:p>
              <a:pPr marL="0" indent="0" algn="just" rtl="1">
                <a:lnSpc>
                  <a:spcPct val="133000"/>
                </a:lnSpc>
                <a:buNone/>
              </a:pPr>
              <a:r>
                <a:rPr lang="ar-SA" altLang="en-US" sz="1600" b="1" dirty="0">
                  <a:solidFill>
                    <a:srgbClr val="15213F"/>
                  </a:solidFill>
                  <a:latin typeface="Alexandria" pitchFamily="2" charset="-78"/>
                  <a:ea typeface="Alexandria" pitchFamily="34" charset="-122"/>
                  <a:cs typeface="Alexandria" pitchFamily="2" charset="-78"/>
                </a:rPr>
                <a:t>Communication</a:t>
              </a:r>
              <a:r>
                <a:rPr lang="ar-SA" altLang="en-US" sz="1600" dirty="0">
                  <a:solidFill>
                    <a:srgbClr val="15213F"/>
                  </a:solidFill>
                  <a:latin typeface="Alexandria" pitchFamily="2" charset="-78"/>
                  <a:ea typeface="Alexandria" pitchFamily="34" charset="-122"/>
                  <a:cs typeface="Alexandria" pitchFamily="2" charset="-78"/>
                </a:rPr>
                <a:t> — تعني "مشتركًا"، أي جعل المعنى مشتركًا </a:t>
              </a:r>
              <a:r>
                <a:rPr lang="ar-SA" altLang="en-US" sz="1600">
                  <a:solidFill>
                    <a:srgbClr val="15213F"/>
                  </a:solidFill>
                  <a:latin typeface="Alexandria" pitchFamily="2" charset="-78"/>
                  <a:ea typeface="Alexandria" pitchFamily="34" charset="-122"/>
                  <a:cs typeface="Alexandria" pitchFamily="2" charset="-78"/>
                </a:rPr>
                <a:t>بين الأطراف</a:t>
              </a:r>
              <a:r>
                <a:rPr lang="ar-EG" altLang="en-US" sz="1600">
                  <a:solidFill>
                    <a:srgbClr val="15213F"/>
                  </a:solidFill>
                  <a:latin typeface="Alexandria" pitchFamily="2" charset="-78"/>
                  <a:ea typeface="Alexandria" pitchFamily="34" charset="-122"/>
                  <a:cs typeface="Alexandria" pitchFamily="2" charset="-78"/>
                </a:rPr>
                <a:t> الداخلة في عملية الاتصال.</a:t>
              </a:r>
              <a:endParaRPr lang="ar-SA" sz="1600" dirty="0">
                <a:latin typeface="Alexandria" pitchFamily="2" charset="-78"/>
                <a:cs typeface="Alexandria" pitchFamily="2" charset="-78"/>
              </a:endParaRPr>
            </a:p>
          </p:txBody>
        </p:sp>
        <p:sp>
          <p:nvSpPr>
            <p:cNvPr id="12" name="Shape 5"/>
            <p:cNvSpPr/>
            <p:nvPr/>
          </p:nvSpPr>
          <p:spPr>
            <a:xfrm>
              <a:off x="3254722" y="3553644"/>
              <a:ext cx="2634630" cy="922660"/>
            </a:xfrm>
            <a:prstGeom prst="roundRect">
              <a:avLst>
                <a:gd name="adj" fmla="val 5647"/>
              </a:avLst>
            </a:prstGeom>
            <a:solidFill>
              <a:srgbClr val="E9ECF2"/>
            </a:solidFill>
            <a:ln w="4763">
              <a:solidFill>
                <a:srgbClr val="CFD2D8"/>
              </a:solidFill>
              <a:prstDash val="solid"/>
            </a:ln>
          </p:spPr>
          <p:txBody>
            <a:bodyPr/>
            <a:lstStyle/>
            <a:p>
              <a:pPr algn="just" rtl="1"/>
              <a:endParaRPr lang="en-US" sz="1600">
                <a:latin typeface="Alexandria" pitchFamily="2" charset="-78"/>
                <a:cs typeface="Alexandria" pitchFamily="2" charset="-78"/>
              </a:endParaRPr>
            </a:p>
          </p:txBody>
        </p:sp>
        <p:sp>
          <p:nvSpPr>
            <p:cNvPr id="14" name="Text 6"/>
            <p:cNvSpPr/>
            <p:nvPr/>
          </p:nvSpPr>
          <p:spPr>
            <a:xfrm>
              <a:off x="4210050" y="3682380"/>
              <a:ext cx="1550566" cy="193849"/>
            </a:xfrm>
            <a:prstGeom prst="rect">
              <a:avLst/>
            </a:prstGeom>
            <a:noFill/>
            <a:ln/>
          </p:spPr>
          <p:txBody>
            <a:bodyPr wrap="none" lIns="0" tIns="0" rIns="0" bIns="0" rtlCol="0" anchor="t"/>
            <a:lstStyle/>
            <a:p>
              <a:pPr marL="0" indent="0" algn="just" rtl="1">
                <a:lnSpc>
                  <a:spcPct val="104000"/>
                </a:lnSpc>
                <a:buNone/>
              </a:pPr>
              <a:r>
                <a:rPr lang="ar-SA" altLang="en-US" sz="1600" b="1" dirty="0">
                  <a:solidFill>
                    <a:srgbClr val="15213F"/>
                  </a:solidFill>
                  <a:latin typeface="Alexandria" pitchFamily="2" charset="-78"/>
                  <a:ea typeface="Alexandria Bold" pitchFamily="34" charset="-122"/>
                  <a:cs typeface="Alexandria" pitchFamily="2" charset="-78"/>
                </a:rPr>
                <a:t>الأصل الإنجليزي</a:t>
              </a:r>
              <a:endParaRPr lang="ar-SA" sz="1600" dirty="0">
                <a:latin typeface="Alexandria" pitchFamily="2" charset="-78"/>
                <a:cs typeface="Alexandria" pitchFamily="2" charset="-78"/>
              </a:endParaRPr>
            </a:p>
          </p:txBody>
        </p:sp>
        <p:sp>
          <p:nvSpPr>
            <p:cNvPr id="15" name="Text 7"/>
            <p:cNvSpPr/>
            <p:nvPr/>
          </p:nvSpPr>
          <p:spPr>
            <a:xfrm>
              <a:off x="3383459" y="3950643"/>
              <a:ext cx="2377157" cy="396925"/>
            </a:xfrm>
            <a:prstGeom prst="rect">
              <a:avLst/>
            </a:prstGeom>
            <a:noFill/>
            <a:ln/>
          </p:spPr>
          <p:txBody>
            <a:bodyPr wrap="square" lIns="0" tIns="0" rIns="0" bIns="0" rtlCol="0" anchor="t">
              <a:noAutofit/>
            </a:bodyPr>
            <a:lstStyle/>
            <a:p>
              <a:pPr marL="0" indent="0" algn="just" rtl="1">
                <a:lnSpc>
                  <a:spcPct val="133000"/>
                </a:lnSpc>
                <a:buNone/>
              </a:pPr>
              <a:r>
                <a:rPr lang="ar-SA" altLang="en-US" sz="1600" b="1" dirty="0">
                  <a:solidFill>
                    <a:srgbClr val="15213F"/>
                  </a:solidFill>
                  <a:latin typeface="Alexandria" pitchFamily="2" charset="-78"/>
                  <a:ea typeface="Alexandria" pitchFamily="34" charset="-122"/>
                  <a:cs typeface="Alexandria" pitchFamily="2" charset="-78"/>
                </a:rPr>
                <a:t>Common</a:t>
              </a:r>
              <a:r>
                <a:rPr lang="ar-SA" altLang="en-US" sz="1600" dirty="0">
                  <a:solidFill>
                    <a:srgbClr val="15213F"/>
                  </a:solidFill>
                  <a:latin typeface="Alexandria" pitchFamily="2" charset="-78"/>
                  <a:ea typeface="Alexandria" pitchFamily="34" charset="-122"/>
                  <a:cs typeface="Alexandria" pitchFamily="2" charset="-78"/>
                </a:rPr>
                <a:t> — تعني "شائعًا أو مألوفًا"، أي تبادل المعاني </a:t>
              </a:r>
              <a:r>
                <a:rPr lang="ar-SA" altLang="en-US" sz="1600">
                  <a:solidFill>
                    <a:srgbClr val="15213F"/>
                  </a:solidFill>
                  <a:latin typeface="Alexandria" pitchFamily="2" charset="-78"/>
                  <a:ea typeface="Alexandria" pitchFamily="34" charset="-122"/>
                  <a:cs typeface="Alexandria" pitchFamily="2" charset="-78"/>
                </a:rPr>
                <a:t>وجعلها معروفة</a:t>
              </a:r>
              <a:r>
                <a:rPr lang="ar-EG" altLang="en-US" sz="1600">
                  <a:solidFill>
                    <a:srgbClr val="15213F"/>
                  </a:solidFill>
                  <a:latin typeface="Alexandria" pitchFamily="2" charset="-78"/>
                  <a:ea typeface="Alexandria" pitchFamily="34" charset="-122"/>
                  <a:cs typeface="Alexandria" pitchFamily="2" charset="-78"/>
                </a:rPr>
                <a:t> بين الأفراد.</a:t>
              </a:r>
              <a:endParaRPr lang="ar-SA" sz="1600" dirty="0">
                <a:latin typeface="Alexandria" pitchFamily="2" charset="-78"/>
                <a:cs typeface="Alexandria" pitchFamily="2" charset="-78"/>
              </a:endParaRPr>
            </a:p>
          </p:txBody>
        </p:sp>
        <p:sp>
          <p:nvSpPr>
            <p:cNvPr id="16" name="Shape 8"/>
            <p:cNvSpPr/>
            <p:nvPr/>
          </p:nvSpPr>
          <p:spPr>
            <a:xfrm>
              <a:off x="496193" y="3553644"/>
              <a:ext cx="2634555" cy="922660"/>
            </a:xfrm>
            <a:prstGeom prst="roundRect">
              <a:avLst>
                <a:gd name="adj" fmla="val 5647"/>
              </a:avLst>
            </a:prstGeom>
            <a:solidFill>
              <a:srgbClr val="E9ECF2"/>
            </a:solidFill>
            <a:ln w="4763">
              <a:solidFill>
                <a:srgbClr val="CFD2D8"/>
              </a:solidFill>
              <a:prstDash val="solid"/>
            </a:ln>
          </p:spPr>
          <p:txBody>
            <a:bodyPr/>
            <a:lstStyle/>
            <a:p>
              <a:pPr algn="just" rtl="1"/>
              <a:endParaRPr lang="en-US" sz="1600">
                <a:latin typeface="Alexandria" pitchFamily="2" charset="-78"/>
                <a:cs typeface="Alexandria" pitchFamily="2" charset="-78"/>
              </a:endParaRPr>
            </a:p>
          </p:txBody>
        </p:sp>
        <p:sp>
          <p:nvSpPr>
            <p:cNvPr id="17" name="Text 9"/>
            <p:cNvSpPr/>
            <p:nvPr/>
          </p:nvSpPr>
          <p:spPr>
            <a:xfrm>
              <a:off x="1451446" y="3682380"/>
              <a:ext cx="1550566" cy="193849"/>
            </a:xfrm>
            <a:prstGeom prst="rect">
              <a:avLst/>
            </a:prstGeom>
            <a:noFill/>
            <a:ln/>
          </p:spPr>
          <p:txBody>
            <a:bodyPr wrap="none" lIns="0" tIns="0" rIns="0" bIns="0" rtlCol="0" anchor="t"/>
            <a:lstStyle/>
            <a:p>
              <a:pPr marL="0" indent="0" algn="just" rtl="1">
                <a:lnSpc>
                  <a:spcPct val="104000"/>
                </a:lnSpc>
                <a:buNone/>
              </a:pPr>
              <a:r>
                <a:rPr lang="ar-SA" altLang="en-US" sz="1600" b="1" dirty="0">
                  <a:solidFill>
                    <a:srgbClr val="15213F"/>
                  </a:solidFill>
                  <a:latin typeface="Alexandria" pitchFamily="2" charset="-78"/>
                  <a:ea typeface="Alexandria Bold" pitchFamily="34" charset="-122"/>
                  <a:cs typeface="Alexandria" pitchFamily="2" charset="-78"/>
                </a:rPr>
                <a:t>المعنى الجوهري</a:t>
              </a:r>
              <a:endParaRPr lang="ar-SA" sz="1600" dirty="0">
                <a:latin typeface="Alexandria" pitchFamily="2" charset="-78"/>
                <a:cs typeface="Alexandria" pitchFamily="2" charset="-78"/>
              </a:endParaRPr>
            </a:p>
          </p:txBody>
        </p:sp>
        <p:sp>
          <p:nvSpPr>
            <p:cNvPr id="18" name="Text 10"/>
            <p:cNvSpPr/>
            <p:nvPr/>
          </p:nvSpPr>
          <p:spPr>
            <a:xfrm>
              <a:off x="624929" y="3950643"/>
              <a:ext cx="2377083" cy="396925"/>
            </a:xfrm>
            <a:prstGeom prst="rect">
              <a:avLst/>
            </a:prstGeom>
            <a:noFill/>
            <a:ln/>
          </p:spPr>
          <p:txBody>
            <a:bodyPr wrap="square" lIns="0" tIns="0" rIns="0" bIns="0" rtlCol="0" anchor="t">
              <a:noAutofit/>
            </a:bodyPr>
            <a:lstStyle/>
            <a:p>
              <a:pPr marL="0" indent="0" algn="just" rtl="1">
                <a:lnSpc>
                  <a:spcPct val="133000"/>
                </a:lnSpc>
                <a:buNone/>
              </a:pPr>
              <a:r>
                <a:rPr lang="ar-SA" altLang="en-US" sz="1600" dirty="0">
                  <a:solidFill>
                    <a:srgbClr val="15213F"/>
                  </a:solidFill>
                  <a:latin typeface="Alexandria" pitchFamily="2" charset="-78"/>
                  <a:ea typeface="Alexandria" pitchFamily="34" charset="-122"/>
                  <a:cs typeface="Alexandria" pitchFamily="2" charset="-78"/>
                </a:rPr>
                <a:t>عملية تبادل المعلومات وجعل معانيها معروفة بين الناس لتحقيق غرض أو </a:t>
              </a:r>
              <a:r>
                <a:rPr lang="ar-SA" altLang="en-US" sz="1600">
                  <a:solidFill>
                    <a:srgbClr val="15213F"/>
                  </a:solidFill>
                  <a:latin typeface="Alexandria" pitchFamily="2" charset="-78"/>
                  <a:ea typeface="Alexandria" pitchFamily="34" charset="-122"/>
                  <a:cs typeface="Alexandria" pitchFamily="2" charset="-78"/>
                </a:rPr>
                <a:t>أثر ما</a:t>
              </a:r>
              <a:r>
                <a:rPr lang="ar-EG" altLang="en-US" sz="1600">
                  <a:solidFill>
                    <a:srgbClr val="15213F"/>
                  </a:solidFill>
                  <a:latin typeface="Alexandria" pitchFamily="2" charset="-78"/>
                  <a:ea typeface="Alexandria" pitchFamily="34" charset="-122"/>
                  <a:cs typeface="Alexandria" pitchFamily="2" charset="-78"/>
                </a:rPr>
                <a:t>.</a:t>
              </a:r>
              <a:endParaRPr lang="ar-SA" sz="1600" dirty="0">
                <a:latin typeface="Alexandria" pitchFamily="2" charset="-78"/>
                <a:cs typeface="Alexandria" pitchFamily="2" charset="-78"/>
              </a:endParaRPr>
            </a:p>
          </p:txBody>
        </p:sp>
      </p:grpSp>
    </p:spTree>
    <p:extLst>
      <p:ext uri="{BB962C8B-B14F-4D97-AF65-F5344CB8AC3E}">
        <p14:creationId xmlns:p14="http://schemas.microsoft.com/office/powerpoint/2010/main" val="3031151478"/>
      </p:ext>
    </p:extLst>
  </p:cSld>
  <p:clrMapOvr>
    <a:masterClrMapping/>
  </p:clrMapOvr>
  <mc:AlternateContent xmlns:mc="http://schemas.openxmlformats.org/markup-compatibility/2006" xmlns:p14="http://schemas.microsoft.com/office/powerpoint/2010/main">
    <mc:Choice Requires="p14">
      <p:transition p14:dur="10" advTm="115923"/>
    </mc:Choice>
    <mc:Fallback xmlns="">
      <p:transition advTm="115923"/>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6CD55A-6C0D-8D50-59D1-A1D327F2907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C572864-E046-D7D2-BAA7-8A3173D12755}"/>
              </a:ext>
            </a:extLst>
          </p:cNvPr>
          <p:cNvSpPr/>
          <p:nvPr/>
        </p:nvSpPr>
        <p:spPr>
          <a:xfrm>
            <a:off x="446049" y="1685494"/>
            <a:ext cx="11240429" cy="46037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5ED94295-E6D4-8AFC-3A9D-0BAD32AF7475}"/>
              </a:ext>
            </a:extLst>
          </p:cNvPr>
          <p:cNvSpPr txBox="1"/>
          <p:nvPr/>
        </p:nvSpPr>
        <p:spPr>
          <a:xfrm>
            <a:off x="3833124" y="756433"/>
            <a:ext cx="47562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الاتصال والإعلام والإتصال التنظيمي</a:t>
            </a:r>
            <a:endPar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5" name="Rectangle 4">
            <a:extLst>
              <a:ext uri="{FF2B5EF4-FFF2-40B4-BE49-F238E27FC236}">
                <a16:creationId xmlns:a16="http://schemas.microsoft.com/office/drawing/2014/main" id="{A55BD1D5-0B6D-6B66-B236-8E887487B28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5600646-ABDE-3D1F-8D87-0478E2309D5E}"/>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AF1BE17E-186F-F234-1775-71045DE6404B}"/>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kumimoji="0" lang="ar-EG"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7" name="Graphic 21">
            <a:extLst>
              <a:ext uri="{FF2B5EF4-FFF2-40B4-BE49-F238E27FC236}">
                <a16:creationId xmlns:a16="http://schemas.microsoft.com/office/drawing/2014/main" id="{2D2CFBDE-5823-295F-6E3E-9DF58704A9B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57064803-9A36-F664-23A4-0CAF26DBD867}"/>
              </a:ext>
            </a:extLst>
          </p:cNvPr>
          <p:cNvSpPr/>
          <p:nvPr/>
        </p:nvSpPr>
        <p:spPr>
          <a:xfrm>
            <a:off x="6211229" y="1854369"/>
            <a:ext cx="5038463"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white"/>
                </a:solidFill>
                <a:effectLst/>
                <a:uLnTx/>
                <a:uFillTx/>
                <a:latin typeface="Aldhabi" panose="01000000000000000000" pitchFamily="2" charset="-78"/>
                <a:ea typeface="+mn-ea"/>
                <a:cs typeface="Alexandria"/>
              </a:rPr>
              <a:t>أ- مفهوم الاتصال بصفة عامة</a:t>
            </a:r>
            <a:endParaRPr kumimoji="0" lang="en-US" sz="2400" b="1" i="0" u="none" strike="noStrike" kern="1200" cap="none" spc="0" normalizeH="0" baseline="0" noProof="0" dirty="0">
              <a:ln>
                <a:noFill/>
              </a:ln>
              <a:solidFill>
                <a:prstClr val="white"/>
              </a:solidFill>
              <a:effectLst/>
              <a:uLnTx/>
              <a:uFillTx/>
              <a:latin typeface="Aldhabi" panose="01000000000000000000" pitchFamily="2" charset="-78"/>
              <a:ea typeface="+mn-ea"/>
              <a:cs typeface="Alexandria"/>
            </a:endParaRPr>
          </a:p>
        </p:txBody>
      </p:sp>
      <p:grpSp>
        <p:nvGrpSpPr>
          <p:cNvPr id="19" name="Group 18">
            <a:extLst>
              <a:ext uri="{FF2B5EF4-FFF2-40B4-BE49-F238E27FC236}">
                <a16:creationId xmlns:a16="http://schemas.microsoft.com/office/drawing/2014/main" id="{C3848DBC-C8AE-6AF0-06DE-FB7342108907}"/>
              </a:ext>
            </a:extLst>
          </p:cNvPr>
          <p:cNvGrpSpPr/>
          <p:nvPr/>
        </p:nvGrpSpPr>
        <p:grpSpPr>
          <a:xfrm>
            <a:off x="942309" y="2727057"/>
            <a:ext cx="10307384" cy="2899153"/>
            <a:chOff x="496119" y="2911078"/>
            <a:chExt cx="4722763" cy="1609353"/>
          </a:xfrm>
        </p:grpSpPr>
        <p:sp>
          <p:nvSpPr>
            <p:cNvPr id="20" name="Text 1">
              <a:extLst>
                <a:ext uri="{FF2B5EF4-FFF2-40B4-BE49-F238E27FC236}">
                  <a16:creationId xmlns:a16="http://schemas.microsoft.com/office/drawing/2014/main" id="{B0489725-E954-CA7D-2C9F-C2EB6F7E1028}"/>
                </a:ext>
              </a:extLst>
            </p:cNvPr>
            <p:cNvSpPr/>
            <p:nvPr/>
          </p:nvSpPr>
          <p:spPr>
            <a:xfrm>
              <a:off x="496119" y="3050604"/>
              <a:ext cx="4536728" cy="396925"/>
            </a:xfrm>
            <a:prstGeom prst="rect">
              <a:avLst/>
            </a:prstGeom>
            <a:noFill/>
            <a:ln/>
          </p:spPr>
          <p:txBody>
            <a:bodyPr wrap="square" lIns="0" tIns="0" rIns="0" bIns="0" rtlCol="0" anchor="t">
              <a:norm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الاتصال هو انتقال معلومة أو معنى من مُرسل إلى مُستقبل باستخدام وسيط، كصورة أو كلمة أو إشارة، بهدف خلق تفاهم مشترك وتحقيق أثر محدد.</a:t>
              </a:r>
              <a:endParaRPr kumimoji="0" lang="ar-SA" sz="1600" b="0" i="0" u="none" strike="noStrike" kern="0" cap="none" spc="0" normalizeH="0" baseline="0" noProof="0" dirty="0">
                <a:ln>
                  <a:noFill/>
                </a:ln>
                <a:solidFill>
                  <a:prstClr val="black"/>
                </a:solidFill>
                <a:effectLst/>
                <a:uLnTx/>
                <a:uFillTx/>
              </a:endParaRPr>
            </a:p>
          </p:txBody>
        </p:sp>
        <p:sp>
          <p:nvSpPr>
            <p:cNvPr id="21" name="Shape 2">
              <a:extLst>
                <a:ext uri="{FF2B5EF4-FFF2-40B4-BE49-F238E27FC236}">
                  <a16:creationId xmlns:a16="http://schemas.microsoft.com/office/drawing/2014/main" id="{481F57C3-9D09-1F9E-A014-0C98B5207DA7}"/>
                </a:ext>
              </a:extLst>
            </p:cNvPr>
            <p:cNvSpPr/>
            <p:nvPr/>
          </p:nvSpPr>
          <p:spPr>
            <a:xfrm>
              <a:off x="5204594" y="2911078"/>
              <a:ext cx="14288" cy="675977"/>
            </a:xfrm>
            <a:prstGeom prst="rect">
              <a:avLst/>
            </a:prstGeom>
            <a:solidFill>
              <a:srgbClr val="3257B8"/>
            </a:solidFill>
            <a:ln/>
          </p:spPr>
          <p:txBody>
            <a:bodyP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sp>
          <p:nvSpPr>
            <p:cNvPr id="22" name="Text 3">
              <a:extLst>
                <a:ext uri="{FF2B5EF4-FFF2-40B4-BE49-F238E27FC236}">
                  <a16:creationId xmlns:a16="http://schemas.microsoft.com/office/drawing/2014/main" id="{8EC6CD3E-504B-5DD4-5588-8F29C0977A37}"/>
                </a:ext>
              </a:extLst>
            </p:cNvPr>
            <p:cNvSpPr/>
            <p:nvPr/>
          </p:nvSpPr>
          <p:spPr>
            <a:xfrm>
              <a:off x="496119" y="3726582"/>
              <a:ext cx="4722763" cy="793849"/>
            </a:xfrm>
            <a:prstGeom prst="rect">
              <a:avLst/>
            </a:prstGeom>
            <a:noFill/>
            <a:ln/>
          </p:spPr>
          <p:txBody>
            <a:bodyPr wrap="square" lIns="0" tIns="0" rIns="0" bIns="0" rtlCol="0" anchor="t">
              <a:normAutofit fontScale="92500" lnSpcReduction="10000"/>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يتضمن هذا التعريف العناصر الجوهرية الثلاثة لأي </a:t>
              </a:r>
              <a:r>
                <a:rPr kumimoji="0" lang="ar-SA"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عملية اتصالية</a:t>
              </a:r>
              <a:r>
                <a:rPr kumimoji="0" lang="ar-EG"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 وهي</a:t>
              </a:r>
              <a:r>
                <a:rPr kumimoji="0" lang="ar-SA"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 </a:t>
              </a:r>
              <a:endParaRPr kumimoji="0" lang="ar-EG"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endParaRPr>
            </a:p>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1"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المُرسل</a:t>
              </a:r>
              <a:r>
                <a:rPr kumimoji="0" lang="ar-SA"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 </a:t>
              </a: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الذي </a:t>
              </a:r>
              <a:r>
                <a:rPr kumimoji="0" lang="ar-SA"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ينقل الرسالة</a:t>
              </a:r>
              <a:r>
                <a:rPr kumimoji="0" lang="ar-EG"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a:t>
              </a:r>
            </a:p>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 </a:t>
              </a: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و</a:t>
              </a:r>
              <a:r>
                <a:rPr kumimoji="0" lang="ar-SA" altLang="en-US" sz="1600" b="1"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الرسالة</a:t>
              </a: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التي تحمل المعنى </a:t>
              </a:r>
              <a:r>
                <a:rPr kumimoji="0" lang="ar-SA"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والمحتوى،</a:t>
              </a:r>
              <a:r>
                <a:rPr kumimoji="0" lang="ar-EG"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a:t>
              </a:r>
            </a:p>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و</a:t>
              </a:r>
              <a:r>
                <a:rPr kumimoji="0" lang="ar-SA" altLang="en-US" sz="1600" b="1"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المُستقبل</a:t>
              </a:r>
              <a:r>
                <a:rPr kumimoji="0" lang="ar-SA"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 </a:t>
              </a: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الذي يتلقى الرسالة ويتفاعل معها</a:t>
              </a:r>
              <a:r>
                <a:rPr kumimoji="0" lang="ar-SA"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 </a:t>
              </a:r>
              <a:endParaRPr kumimoji="0" lang="ar-EG"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endParaRPr>
            </a:p>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ويُعدّ </a:t>
              </a: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الاتصال في جوهره عملية تأثير في الآخر عبر تبادل خبرة أو مشاركة رأي أو تبني اتجاه نحو قضية أو فكرة.</a:t>
              </a:r>
              <a:endParaRPr kumimoji="0" lang="ar-SA" sz="1600" b="0" i="0" u="none" strike="noStrike" kern="0" cap="none" spc="0" normalizeH="0" baseline="0" noProof="0" dirty="0">
                <a:ln>
                  <a:noFill/>
                </a:ln>
                <a:solidFill>
                  <a:prstClr val="black"/>
                </a:solidFill>
                <a:effectLst/>
                <a:uLnTx/>
                <a:uFillTx/>
              </a:endParaRPr>
            </a:p>
          </p:txBody>
        </p:sp>
      </p:grpSp>
    </p:spTree>
    <p:extLst>
      <p:ext uri="{BB962C8B-B14F-4D97-AF65-F5344CB8AC3E}">
        <p14:creationId xmlns:p14="http://schemas.microsoft.com/office/powerpoint/2010/main" val="1550835948"/>
      </p:ext>
    </p:extLst>
  </p:cSld>
  <p:clrMapOvr>
    <a:masterClrMapping/>
  </p:clrMapOvr>
  <mc:AlternateContent xmlns:mc="http://schemas.openxmlformats.org/markup-compatibility/2006" xmlns:p14="http://schemas.microsoft.com/office/powerpoint/2010/main">
    <mc:Choice Requires="p14">
      <p:transition p14:dur="10" advTm="69961"/>
    </mc:Choice>
    <mc:Fallback xmlns="">
      <p:transition advTm="69961"/>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BE14D4-F0D2-4689-F5D5-6ECE9FA0EE8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9B5589B-49CC-E58C-95E3-821997E283E5}"/>
              </a:ext>
            </a:extLst>
          </p:cNvPr>
          <p:cNvSpPr/>
          <p:nvPr/>
        </p:nvSpPr>
        <p:spPr>
          <a:xfrm>
            <a:off x="446049" y="1685494"/>
            <a:ext cx="11240429" cy="46037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004C499F-57E7-BE34-D82C-93E540A452C0}"/>
              </a:ext>
            </a:extLst>
          </p:cNvPr>
          <p:cNvSpPr txBox="1"/>
          <p:nvPr/>
        </p:nvSpPr>
        <p:spPr>
          <a:xfrm>
            <a:off x="3833124" y="756433"/>
            <a:ext cx="47562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الاتصال والإعلام والإتصال التنظيمي</a:t>
            </a:r>
            <a:endPar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5" name="Rectangle 4">
            <a:extLst>
              <a:ext uri="{FF2B5EF4-FFF2-40B4-BE49-F238E27FC236}">
                <a16:creationId xmlns:a16="http://schemas.microsoft.com/office/drawing/2014/main" id="{9F0D2ACC-75D8-0AD4-2B53-5ABD6F5D1ED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B148B5A0-51A2-A1AC-A5AF-55ABEFB34151}"/>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EC0625EE-A5EF-E0D6-5162-89C659333D83}"/>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kumimoji="0" lang="ar-EG"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7" name="Graphic 21">
            <a:extLst>
              <a:ext uri="{FF2B5EF4-FFF2-40B4-BE49-F238E27FC236}">
                <a16:creationId xmlns:a16="http://schemas.microsoft.com/office/drawing/2014/main" id="{C4CC005C-F71E-38D8-539E-BBD395A562A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8D422AFB-256C-B297-44AC-94B254E09E45}"/>
              </a:ext>
            </a:extLst>
          </p:cNvPr>
          <p:cNvSpPr/>
          <p:nvPr/>
        </p:nvSpPr>
        <p:spPr>
          <a:xfrm>
            <a:off x="6211229" y="1854369"/>
            <a:ext cx="5038463"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white"/>
                </a:solidFill>
                <a:effectLst/>
                <a:uLnTx/>
                <a:uFillTx/>
                <a:latin typeface="Aldhabi" panose="01000000000000000000" pitchFamily="2" charset="-78"/>
                <a:ea typeface="+mn-ea"/>
                <a:cs typeface="Alexandria"/>
              </a:rPr>
              <a:t>أ- مفهوم الاتصال بصفة عامة</a:t>
            </a:r>
            <a:endParaRPr kumimoji="0" lang="en-US" sz="2400" b="1" i="0" u="none" strike="noStrike" kern="1200" cap="none" spc="0" normalizeH="0" baseline="0" noProof="0" dirty="0">
              <a:ln>
                <a:noFill/>
              </a:ln>
              <a:solidFill>
                <a:prstClr val="white"/>
              </a:solidFill>
              <a:effectLst/>
              <a:uLnTx/>
              <a:uFillTx/>
              <a:latin typeface="Aldhabi" panose="01000000000000000000" pitchFamily="2" charset="-78"/>
              <a:ea typeface="+mn-ea"/>
              <a:cs typeface="Alexandria"/>
            </a:endParaRPr>
          </a:p>
        </p:txBody>
      </p:sp>
      <p:grpSp>
        <p:nvGrpSpPr>
          <p:cNvPr id="13" name="Group 12">
            <a:extLst>
              <a:ext uri="{FF2B5EF4-FFF2-40B4-BE49-F238E27FC236}">
                <a16:creationId xmlns:a16="http://schemas.microsoft.com/office/drawing/2014/main" id="{4BCE5713-EBC9-4078-ABE9-8F8B0787D240}"/>
              </a:ext>
            </a:extLst>
          </p:cNvPr>
          <p:cNvGrpSpPr/>
          <p:nvPr/>
        </p:nvGrpSpPr>
        <p:grpSpPr>
          <a:xfrm>
            <a:off x="505522" y="2552411"/>
            <a:ext cx="11180957" cy="3549156"/>
            <a:chOff x="496193" y="2272903"/>
            <a:chExt cx="8165976" cy="2669770"/>
          </a:xfrm>
        </p:grpSpPr>
        <p:sp>
          <p:nvSpPr>
            <p:cNvPr id="4" name="Text 0"/>
            <p:cNvSpPr/>
            <p:nvPr/>
          </p:nvSpPr>
          <p:spPr>
            <a:xfrm>
              <a:off x="3172271" y="2272903"/>
              <a:ext cx="5018410" cy="387548"/>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3257B8"/>
                  </a:solidFill>
                  <a:effectLst/>
                  <a:uLnTx/>
                  <a:uFillTx/>
                  <a:latin typeface="Alexandria Bold" pitchFamily="34" charset="0"/>
                  <a:ea typeface="Alexandria Bold" pitchFamily="34" charset="-122"/>
                  <a:cs typeface="Alexandria Bold" pitchFamily="34" charset="-120"/>
                </a:rPr>
                <a:t>تعريفات الاتصال عند علماء الغرب</a:t>
              </a:r>
              <a:endParaRPr kumimoji="0" lang="ar-SA" sz="1600" b="0" i="0" u="none" strike="noStrike" kern="0" cap="none" spc="0" normalizeH="0" baseline="0" noProof="0" dirty="0">
                <a:ln>
                  <a:noFill/>
                </a:ln>
                <a:solidFill>
                  <a:prstClr val="black"/>
                </a:solidFill>
                <a:effectLst/>
                <a:uLnTx/>
                <a:uFillTx/>
              </a:endParaRPr>
            </a:p>
          </p:txBody>
        </p:sp>
        <p:sp>
          <p:nvSpPr>
            <p:cNvPr id="8" name="Text 1"/>
            <p:cNvSpPr/>
            <p:nvPr/>
          </p:nvSpPr>
          <p:spPr>
            <a:xfrm>
              <a:off x="760285" y="2585756"/>
              <a:ext cx="7706471" cy="521180"/>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أسهم عدد من كبار علماء الاتصال الغربيين في صياغة تعريفات دقيقة ومتكاملة لمفهوم الاتصال، وفيما يلي أبرزها:</a:t>
              </a:r>
              <a:endParaRPr kumimoji="0" lang="ar-SA" sz="1600" b="0" i="0" u="none" strike="noStrike" kern="0" cap="none" spc="0" normalizeH="0" baseline="0" noProof="0" dirty="0">
                <a:ln>
                  <a:noFill/>
                </a:ln>
                <a:solidFill>
                  <a:prstClr val="black"/>
                </a:solidFill>
                <a:effectLst/>
                <a:uLnTx/>
                <a:uFillTx/>
              </a:endParaRPr>
            </a:p>
          </p:txBody>
        </p:sp>
        <p:pic>
          <p:nvPicPr>
            <p:cNvPr id="9"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013326" y="3246462"/>
              <a:ext cx="2648843" cy="1696211"/>
            </a:xfrm>
            <a:prstGeom prst="rect">
              <a:avLst/>
            </a:prstGeom>
          </p:spPr>
        </p:pic>
        <p:sp>
          <p:nvSpPr>
            <p:cNvPr id="11" name="Text 2"/>
            <p:cNvSpPr/>
            <p:nvPr/>
          </p:nvSpPr>
          <p:spPr>
            <a:xfrm>
              <a:off x="6916192" y="3384724"/>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كارل هوفلاند</a:t>
              </a:r>
              <a:endParaRPr kumimoji="0" lang="ar-SA" sz="1600" b="0" i="0" u="none" strike="noStrike" kern="0" cap="none" spc="0" normalizeH="0" baseline="0" noProof="0" dirty="0">
                <a:ln>
                  <a:noFill/>
                </a:ln>
                <a:solidFill>
                  <a:prstClr val="black"/>
                </a:solidFill>
                <a:effectLst/>
                <a:uLnTx/>
                <a:uFillTx/>
              </a:endParaRPr>
            </a:p>
          </p:txBody>
        </p:sp>
        <p:sp>
          <p:nvSpPr>
            <p:cNvPr id="12" name="Text 3"/>
            <p:cNvSpPr/>
            <p:nvPr/>
          </p:nvSpPr>
          <p:spPr>
            <a:xfrm>
              <a:off x="6151587" y="3652986"/>
              <a:ext cx="2315170" cy="793849"/>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الاتصال عملية يقوم بها المُرسل لإرسال رسالة بهدف </a:t>
              </a:r>
              <a:r>
                <a:rPr kumimoji="0" lang="ar-SA" altLang="en-US" sz="1600" b="1"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تعديل سلوك المُستقبل أو تغييره</a:t>
              </a: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مما يجعل التأثير السلوكي محور العملية الاتصالية.</a:t>
              </a:r>
              <a:endParaRPr kumimoji="0" lang="ar-SA" sz="1600" b="0" i="0" u="none" strike="noStrike" kern="0" cap="none" spc="0" normalizeH="0" baseline="0" noProof="0" dirty="0">
                <a:ln>
                  <a:noFill/>
                </a:ln>
                <a:solidFill>
                  <a:prstClr val="black"/>
                </a:solidFill>
                <a:effectLst/>
                <a:uLnTx/>
                <a:uFillTx/>
              </a:endParaRPr>
            </a:p>
          </p:txBody>
        </p:sp>
        <p:pic>
          <p:nvPicPr>
            <p:cNvPr id="14" name="Image 1"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3254722" y="3246462"/>
              <a:ext cx="2648917" cy="1696211"/>
            </a:xfrm>
            <a:prstGeom prst="rect">
              <a:avLst/>
            </a:prstGeom>
          </p:spPr>
        </p:pic>
        <p:sp>
          <p:nvSpPr>
            <p:cNvPr id="15" name="Text 4"/>
            <p:cNvSpPr/>
            <p:nvPr/>
          </p:nvSpPr>
          <p:spPr>
            <a:xfrm>
              <a:off x="4157663" y="3384724"/>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شانون وويفر</a:t>
              </a:r>
              <a:endParaRPr kumimoji="0" lang="ar-SA" sz="1600" b="0" i="0" u="none" strike="noStrike" kern="0" cap="none" spc="0" normalizeH="0" baseline="0" noProof="0" dirty="0">
                <a:ln>
                  <a:noFill/>
                </a:ln>
                <a:solidFill>
                  <a:prstClr val="black"/>
                </a:solidFill>
                <a:effectLst/>
                <a:uLnTx/>
                <a:uFillTx/>
              </a:endParaRPr>
            </a:p>
          </p:txBody>
        </p:sp>
        <p:sp>
          <p:nvSpPr>
            <p:cNvPr id="16" name="Text 5"/>
            <p:cNvSpPr/>
            <p:nvPr/>
          </p:nvSpPr>
          <p:spPr>
            <a:xfrm>
              <a:off x="3392984" y="3652986"/>
              <a:ext cx="2315245" cy="1188010"/>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الاتصال يمثل </a:t>
              </a:r>
              <a:r>
                <a:rPr kumimoji="0" lang="ar-SA" altLang="en-US" sz="1600" b="1"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جميع الأساليب والطرق</a:t>
              </a: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التي يؤثر بموجبها عقل في عقل آخر باستخدام رموز، مؤكدَين البُعد المعلوماتي والرمزي للاتصال.</a:t>
              </a:r>
              <a:endParaRPr kumimoji="0" lang="ar-SA" sz="1600" b="0" i="0" u="none" strike="noStrike" kern="0" cap="none" spc="0" normalizeH="0" baseline="0" noProof="0" dirty="0">
                <a:ln>
                  <a:noFill/>
                </a:ln>
                <a:solidFill>
                  <a:prstClr val="black"/>
                </a:solidFill>
                <a:effectLst/>
                <a:uLnTx/>
                <a:uFillTx/>
              </a:endParaRPr>
            </a:p>
          </p:txBody>
        </p:sp>
        <p:pic>
          <p:nvPicPr>
            <p:cNvPr id="17" name="Image 2"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96193" y="3246462"/>
              <a:ext cx="2648843" cy="1696211"/>
            </a:xfrm>
            <a:prstGeom prst="rect">
              <a:avLst/>
            </a:prstGeom>
          </p:spPr>
        </p:pic>
        <p:sp>
          <p:nvSpPr>
            <p:cNvPr id="18" name="Text 6"/>
            <p:cNvSpPr/>
            <p:nvPr/>
          </p:nvSpPr>
          <p:spPr>
            <a:xfrm>
              <a:off x="1399059" y="3384724"/>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فرانك داميس</a:t>
              </a:r>
              <a:endParaRPr kumimoji="0" lang="ar-SA" sz="1600" b="0" i="0" u="none" strike="noStrike" kern="0" cap="none" spc="0" normalizeH="0" baseline="0" noProof="0" dirty="0">
                <a:ln>
                  <a:noFill/>
                </a:ln>
                <a:solidFill>
                  <a:prstClr val="black"/>
                </a:solidFill>
                <a:effectLst/>
                <a:uLnTx/>
                <a:uFillTx/>
              </a:endParaRPr>
            </a:p>
          </p:txBody>
        </p:sp>
        <p:sp>
          <p:nvSpPr>
            <p:cNvPr id="23" name="Text 7"/>
            <p:cNvSpPr/>
            <p:nvPr/>
          </p:nvSpPr>
          <p:spPr>
            <a:xfrm>
              <a:off x="634454" y="3652986"/>
              <a:ext cx="2315170" cy="793849"/>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العملية التي يتفاعل عن طريقها المُرسل والمُستقبل في </a:t>
              </a:r>
              <a:r>
                <a:rPr kumimoji="0" lang="ar-SA" altLang="en-US" sz="1600" b="1"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إطار اجتماعي معين</a:t>
              </a: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وتُنقل الأفكار والمعلومات والمعاني بينهما باستخدام الرموز الشفوية.</a:t>
              </a:r>
              <a:endParaRPr kumimoji="0" lang="ar-SA" sz="1600" b="0" i="0" u="none" strike="noStrike" kern="0" cap="none" spc="0" normalizeH="0" baseline="0" noProof="0" dirty="0">
                <a:ln>
                  <a:noFill/>
                </a:ln>
                <a:solidFill>
                  <a:prstClr val="black"/>
                </a:solidFill>
                <a:effectLst/>
                <a:uLnTx/>
                <a:uFillTx/>
              </a:endParaRPr>
            </a:p>
          </p:txBody>
        </p:sp>
      </p:grpSp>
    </p:spTree>
    <p:extLst>
      <p:ext uri="{BB962C8B-B14F-4D97-AF65-F5344CB8AC3E}">
        <p14:creationId xmlns:p14="http://schemas.microsoft.com/office/powerpoint/2010/main" val="793993765"/>
      </p:ext>
    </p:extLst>
  </p:cSld>
  <p:clrMapOvr>
    <a:masterClrMapping/>
  </p:clrMapOvr>
  <mc:AlternateContent xmlns:mc="http://schemas.openxmlformats.org/markup-compatibility/2006" xmlns:p14="http://schemas.microsoft.com/office/powerpoint/2010/main">
    <mc:Choice Requires="p14">
      <p:transition p14:dur="10" advTm="148851"/>
    </mc:Choice>
    <mc:Fallback xmlns="">
      <p:transition advTm="148851"/>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521923-4244-D8E0-1394-6DBA49F224A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0874C64-156A-CEE7-677F-F1D2FF01C4D4}"/>
              </a:ext>
            </a:extLst>
          </p:cNvPr>
          <p:cNvSpPr/>
          <p:nvPr/>
        </p:nvSpPr>
        <p:spPr>
          <a:xfrm>
            <a:off x="475785" y="1696645"/>
            <a:ext cx="11240429" cy="51613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4D2D450E-2AE1-499B-31A3-2B8405EA173A}"/>
              </a:ext>
            </a:extLst>
          </p:cNvPr>
          <p:cNvSpPr txBox="1"/>
          <p:nvPr/>
        </p:nvSpPr>
        <p:spPr>
          <a:xfrm>
            <a:off x="3833124" y="756433"/>
            <a:ext cx="47562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الاتصال والإعلام والإتصال التنظيمي</a:t>
            </a:r>
            <a:endPar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5" name="Rectangle 4">
            <a:extLst>
              <a:ext uri="{FF2B5EF4-FFF2-40B4-BE49-F238E27FC236}">
                <a16:creationId xmlns:a16="http://schemas.microsoft.com/office/drawing/2014/main" id="{3AF44223-C9A3-C781-2EC5-74289E3A143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5C918431-77B2-5893-884A-E9A30969049F}"/>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D576AE06-222A-E91A-E1C5-4B1189B4E9D3}"/>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kumimoji="0" lang="ar-EG"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7" name="Graphic 21">
            <a:extLst>
              <a:ext uri="{FF2B5EF4-FFF2-40B4-BE49-F238E27FC236}">
                <a16:creationId xmlns:a16="http://schemas.microsoft.com/office/drawing/2014/main" id="{1570D80B-9342-F0A6-4650-A0385A76013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FBE4D67E-3CD9-76C3-4127-75013D515C98}"/>
              </a:ext>
            </a:extLst>
          </p:cNvPr>
          <p:cNvSpPr/>
          <p:nvPr/>
        </p:nvSpPr>
        <p:spPr>
          <a:xfrm>
            <a:off x="6211229" y="1854369"/>
            <a:ext cx="5038463"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white"/>
                </a:solidFill>
                <a:effectLst/>
                <a:uLnTx/>
                <a:uFillTx/>
                <a:latin typeface="Aldhabi" panose="01000000000000000000" pitchFamily="2" charset="-78"/>
                <a:ea typeface="+mn-ea"/>
                <a:cs typeface="Alexandria"/>
              </a:rPr>
              <a:t>أ- مفهوم الاتصال بصفة عامة</a:t>
            </a:r>
            <a:endParaRPr kumimoji="0" lang="en-US" sz="2400" b="1" i="0" u="none" strike="noStrike" kern="1200" cap="none" spc="0" normalizeH="0" baseline="0" noProof="0" dirty="0">
              <a:ln>
                <a:noFill/>
              </a:ln>
              <a:solidFill>
                <a:prstClr val="white"/>
              </a:solidFill>
              <a:effectLst/>
              <a:uLnTx/>
              <a:uFillTx/>
              <a:latin typeface="Aldhabi" panose="01000000000000000000" pitchFamily="2" charset="-78"/>
              <a:ea typeface="+mn-ea"/>
              <a:cs typeface="Alexandria"/>
            </a:endParaRPr>
          </a:p>
        </p:txBody>
      </p:sp>
      <p:grpSp>
        <p:nvGrpSpPr>
          <p:cNvPr id="19" name="Group 18">
            <a:extLst>
              <a:ext uri="{FF2B5EF4-FFF2-40B4-BE49-F238E27FC236}">
                <a16:creationId xmlns:a16="http://schemas.microsoft.com/office/drawing/2014/main" id="{B99C3D97-5832-7BED-78F2-60577593E18A}"/>
              </a:ext>
            </a:extLst>
          </p:cNvPr>
          <p:cNvGrpSpPr/>
          <p:nvPr/>
        </p:nvGrpSpPr>
        <p:grpSpPr>
          <a:xfrm>
            <a:off x="591015" y="2441584"/>
            <a:ext cx="10658677" cy="3334748"/>
            <a:chOff x="496119" y="1927622"/>
            <a:chExt cx="8151763" cy="3002756"/>
          </a:xfrm>
        </p:grpSpPr>
        <p:sp>
          <p:nvSpPr>
            <p:cNvPr id="20" name="Text 0"/>
            <p:cNvSpPr/>
            <p:nvPr/>
          </p:nvSpPr>
          <p:spPr>
            <a:xfrm>
              <a:off x="3172271" y="1927622"/>
              <a:ext cx="5018410" cy="387548"/>
            </a:xfrm>
            <a:prstGeom prst="rect">
              <a:avLst/>
            </a:prstGeom>
            <a:noFill/>
            <a:ln/>
          </p:spPr>
          <p:txBody>
            <a:bodyPr wrap="none" lIns="0" tIns="0" rIns="0" bIns="0" rtlCol="0" anchor="t"/>
            <a:lstStyle/>
            <a:p>
              <a:pPr marL="0" marR="0" lvl="0" indent="0" algn="ctr"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3257B8"/>
                  </a:solidFill>
                  <a:effectLst/>
                  <a:uLnTx/>
                  <a:uFillTx/>
                  <a:latin typeface="Alexandria" pitchFamily="2" charset="-78"/>
                  <a:ea typeface="Alexandria Bold" pitchFamily="34" charset="-122"/>
                  <a:cs typeface="Alexandria" pitchFamily="2" charset="-78"/>
                </a:rPr>
                <a:t>تعريفات الاتصال عند علماء العرب</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pic>
          <p:nvPicPr>
            <p:cNvPr id="21" name="Image 0" descr="preencoded.png"/>
            <p:cNvPicPr>
              <a:picLocks noChangeAspect="1"/>
            </p:cNvPicPr>
            <p:nvPr/>
          </p:nvPicPr>
          <p:blipFill>
            <a:blip r:embed="rId3"/>
            <a:stretch>
              <a:fillRect/>
            </a:stretch>
          </p:blipFill>
          <p:spPr>
            <a:xfrm>
              <a:off x="7210799" y="2546129"/>
              <a:ext cx="1150069" cy="1150069"/>
            </a:xfrm>
            <a:prstGeom prst="rect">
              <a:avLst/>
            </a:prstGeom>
          </p:spPr>
        </p:pic>
        <p:sp>
          <p:nvSpPr>
            <p:cNvPr id="22" name="Text 1"/>
            <p:cNvSpPr/>
            <p:nvPr/>
          </p:nvSpPr>
          <p:spPr>
            <a:xfrm>
              <a:off x="6613238" y="3868266"/>
              <a:ext cx="2034644" cy="227096"/>
            </a:xfrm>
            <a:prstGeom prst="rect">
              <a:avLst/>
            </a:prstGeom>
            <a:noFill/>
            <a:ln/>
          </p:spPr>
          <p:txBody>
            <a:bodyPr wrap="none" lIns="0" tIns="0" rIns="0" bIns="0" rtlCol="0" anchor="t"/>
            <a:lstStyle/>
            <a:p>
              <a:pPr marL="0" marR="0" lvl="0" indent="0" algn="ctr"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Bold" pitchFamily="34" charset="-122"/>
                  <a:cs typeface="Alexandria" pitchFamily="2" charset="-78"/>
                </a:rPr>
                <a:t>د. إبراهيم إمام</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4" name="Text 2"/>
            <p:cNvSpPr/>
            <p:nvPr/>
          </p:nvSpPr>
          <p:spPr>
            <a:xfrm>
              <a:off x="6034013" y="4136529"/>
              <a:ext cx="2613868" cy="793849"/>
            </a:xfrm>
            <a:prstGeom prst="rect">
              <a:avLst/>
            </a:prstGeom>
            <a:noFill/>
            <a:ln/>
          </p:spPr>
          <p:txBody>
            <a:bodyPr wrap="square" lIns="0" tIns="0" rIns="0" bIns="0" rtlCol="0" anchor="t">
              <a:noAutofit/>
            </a:bodyPr>
            <a:lstStyle/>
            <a:p>
              <a:pPr marL="0" marR="0" lvl="0" indent="0" algn="ct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الاتصال هو </a:t>
              </a: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حامل العملية الاجتماعية</a:t>
              </a: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 والوسيلة التي يستخدمها الإنسان لتنظيم واستقرار وتغيير حياته الاجتماعية، ونقل أشكالها ومعانيها من جيل إلى جيل.</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pic>
          <p:nvPicPr>
            <p:cNvPr id="26" name="Image 1" descr="preencoded.png"/>
            <p:cNvPicPr>
              <a:picLocks noChangeAspect="1"/>
            </p:cNvPicPr>
            <p:nvPr/>
          </p:nvPicPr>
          <p:blipFill>
            <a:blip r:embed="rId4"/>
            <a:stretch>
              <a:fillRect/>
            </a:stretch>
          </p:blipFill>
          <p:spPr>
            <a:xfrm>
              <a:off x="4219428" y="2546129"/>
              <a:ext cx="1150069" cy="1150069"/>
            </a:xfrm>
            <a:prstGeom prst="rect">
              <a:avLst/>
            </a:prstGeom>
          </p:spPr>
        </p:pic>
        <p:sp>
          <p:nvSpPr>
            <p:cNvPr id="27" name="Text 3"/>
            <p:cNvSpPr/>
            <p:nvPr/>
          </p:nvSpPr>
          <p:spPr>
            <a:xfrm>
              <a:off x="3668706" y="3868266"/>
              <a:ext cx="2210304" cy="41167"/>
            </a:xfrm>
            <a:prstGeom prst="rect">
              <a:avLst/>
            </a:prstGeom>
            <a:noFill/>
            <a:ln/>
          </p:spPr>
          <p:txBody>
            <a:bodyPr wrap="none" lIns="0" tIns="0" rIns="0" bIns="0" rtlCol="0" anchor="t"/>
            <a:lstStyle/>
            <a:p>
              <a:pPr marL="0" marR="0" lvl="0" indent="0" algn="ctr"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Bold" pitchFamily="34" charset="-122"/>
                  <a:cs typeface="Alexandria" pitchFamily="2" charset="-78"/>
                </a:rPr>
                <a:t>د. جيهان رشتى</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8" name="Text 4"/>
            <p:cNvSpPr/>
            <p:nvPr/>
          </p:nvSpPr>
          <p:spPr>
            <a:xfrm>
              <a:off x="3265066" y="4136529"/>
              <a:ext cx="2613943" cy="793849"/>
            </a:xfrm>
            <a:prstGeom prst="rect">
              <a:avLst/>
            </a:prstGeom>
            <a:noFill/>
            <a:ln/>
          </p:spPr>
          <p:txBody>
            <a:bodyPr wrap="square" lIns="0" tIns="0" rIns="0" bIns="0" rtlCol="0" anchor="t">
              <a:noAutofit/>
            </a:bodyPr>
            <a:lstStyle/>
            <a:p>
              <a:pPr marL="0" marR="0" lvl="0" indent="0" algn="ct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عملية </a:t>
              </a: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تفاعلية</a:t>
              </a: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 بين مرسل ومتلقي الرسالة في مضامين اجتماعية معينة، وتُنقل المعلومات والأفكار بين الأفراد باستخدام رموز موحدة ومفهومة بنفس الدرجة لدى الطرفين.</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pic>
          <p:nvPicPr>
            <p:cNvPr id="29" name="Image 2" descr="preencoded.png"/>
            <p:cNvPicPr>
              <a:picLocks noChangeAspect="1"/>
            </p:cNvPicPr>
            <p:nvPr/>
          </p:nvPicPr>
          <p:blipFill>
            <a:blip r:embed="rId5"/>
            <a:stretch>
              <a:fillRect/>
            </a:stretch>
          </p:blipFill>
          <p:spPr>
            <a:xfrm>
              <a:off x="1228056" y="2560016"/>
              <a:ext cx="1150069" cy="1150069"/>
            </a:xfrm>
            <a:prstGeom prst="rect">
              <a:avLst/>
            </a:prstGeom>
          </p:spPr>
        </p:pic>
        <p:sp>
          <p:nvSpPr>
            <p:cNvPr id="30" name="Text 5"/>
            <p:cNvSpPr/>
            <p:nvPr/>
          </p:nvSpPr>
          <p:spPr>
            <a:xfrm>
              <a:off x="764788" y="3868267"/>
              <a:ext cx="2345274" cy="95530"/>
            </a:xfrm>
            <a:prstGeom prst="rect">
              <a:avLst/>
            </a:prstGeom>
            <a:noFill/>
            <a:ln/>
          </p:spPr>
          <p:txBody>
            <a:bodyPr wrap="none" lIns="0" tIns="0" rIns="0" bIns="0" rtlCol="0" anchor="t"/>
            <a:lstStyle/>
            <a:p>
              <a:pPr marL="0" marR="0" lvl="0" indent="0" algn="ctr"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Bold" pitchFamily="34" charset="-122"/>
                  <a:cs typeface="Alexandria" pitchFamily="2" charset="-78"/>
                </a:rPr>
                <a:t>د. سمير حسين</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31" name="Text 6"/>
            <p:cNvSpPr/>
            <p:nvPr/>
          </p:nvSpPr>
          <p:spPr>
            <a:xfrm>
              <a:off x="496119" y="4136529"/>
              <a:ext cx="2613943" cy="793849"/>
            </a:xfrm>
            <a:prstGeom prst="rect">
              <a:avLst/>
            </a:prstGeom>
            <a:noFill/>
            <a:ln/>
          </p:spPr>
          <p:txBody>
            <a:bodyPr wrap="square" lIns="0" tIns="0" rIns="0" bIns="0" rtlCol="0" anchor="t">
              <a:noAutofit/>
            </a:bodyPr>
            <a:lstStyle/>
            <a:p>
              <a:pPr marL="0" marR="0" lvl="0" indent="0" algn="ct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النشاط الذي يستهدف تحقيق </a:t>
              </a: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العمومية والانتشار</a:t>
              </a: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 لفكرة أو موضوع عن طريق انتقال المعلومات والآراء بين الأفراد باستخدام رموز موحدة.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spTree>
    <p:extLst>
      <p:ext uri="{BB962C8B-B14F-4D97-AF65-F5344CB8AC3E}">
        <p14:creationId xmlns:p14="http://schemas.microsoft.com/office/powerpoint/2010/main" val="2631582692"/>
      </p:ext>
    </p:extLst>
  </p:cSld>
  <p:clrMapOvr>
    <a:masterClrMapping/>
  </p:clrMapOvr>
  <mc:AlternateContent xmlns:mc="http://schemas.openxmlformats.org/markup-compatibility/2006" xmlns:p14="http://schemas.microsoft.com/office/powerpoint/2010/main">
    <mc:Choice Requires="p14">
      <p:transition p14:dur="10" advTm="157139"/>
    </mc:Choice>
    <mc:Fallback xmlns="">
      <p:transition advTm="157139"/>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59ADD4-F53B-7763-2330-EF6E1653C0B7}"/>
            </a:ext>
          </a:extLst>
        </p:cNvPr>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F6C292BA-7490-7DA1-952E-E46434C2F0C9}"/>
              </a:ext>
            </a:extLst>
          </p:cNvPr>
          <p:cNvSpPr/>
          <p:nvPr/>
        </p:nvSpPr>
        <p:spPr>
          <a:xfrm>
            <a:off x="323385" y="2520176"/>
            <a:ext cx="11351942" cy="1483112"/>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BCE62680-8B9C-93C2-9AA3-CB0C9507A1F8}"/>
              </a:ext>
            </a:extLst>
          </p:cNvPr>
          <p:cNvSpPr/>
          <p:nvPr/>
        </p:nvSpPr>
        <p:spPr>
          <a:xfrm>
            <a:off x="323385" y="1657174"/>
            <a:ext cx="11519210" cy="50670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5" name="Rectangle 4">
            <a:extLst>
              <a:ext uri="{FF2B5EF4-FFF2-40B4-BE49-F238E27FC236}">
                <a16:creationId xmlns:a16="http://schemas.microsoft.com/office/drawing/2014/main" id="{9781B835-C52F-1CFD-2BFF-71EED60D4A5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A81927C1-4196-3256-F8ED-EA06A9FD6BBE}"/>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789CBD31-8891-CFC4-0EF5-31F9A99AD864}"/>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kumimoji="0" lang="ar-EG"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7" name="Graphic 21">
            <a:extLst>
              <a:ext uri="{FF2B5EF4-FFF2-40B4-BE49-F238E27FC236}">
                <a16:creationId xmlns:a16="http://schemas.microsoft.com/office/drawing/2014/main" id="{2543F231-4EF3-352E-79D2-DFC2A2C9C6D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CAF3A50C-9761-F637-49E5-90363F964E9D}"/>
              </a:ext>
            </a:extLst>
          </p:cNvPr>
          <p:cNvSpPr/>
          <p:nvPr/>
        </p:nvSpPr>
        <p:spPr>
          <a:xfrm>
            <a:off x="6389649" y="1854369"/>
            <a:ext cx="4860043"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Alexandria"/>
              </a:rPr>
              <a:t>ب- </a:t>
            </a:r>
            <a:r>
              <a:rPr kumimoji="0" lang="ar-EG" sz="2400" b="1" i="0" u="none" strike="noStrike" kern="1200" cap="none" spc="0" normalizeH="0" baseline="0" noProof="0">
                <a:ln>
                  <a:noFill/>
                </a:ln>
                <a:solidFill>
                  <a:prstClr val="white"/>
                </a:solidFill>
                <a:effectLst/>
                <a:uLnTx/>
                <a:uFillTx/>
                <a:latin typeface="Times New Roman" panose="02020603050405020304" pitchFamily="18" charset="0"/>
                <a:ea typeface="+mn-ea"/>
                <a:cs typeface="Alexandria"/>
              </a:rPr>
              <a:t>مفهوم الإعلام</a:t>
            </a:r>
            <a:endPar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Alexandria"/>
            </a:endParaRPr>
          </a:p>
        </p:txBody>
      </p:sp>
      <p:sp>
        <p:nvSpPr>
          <p:cNvPr id="8" name="TextBox 7">
            <a:extLst>
              <a:ext uri="{FF2B5EF4-FFF2-40B4-BE49-F238E27FC236}">
                <a16:creationId xmlns:a16="http://schemas.microsoft.com/office/drawing/2014/main" id="{E5B0A0B6-5F2A-9C71-EB21-8A19EAAF5955}"/>
              </a:ext>
            </a:extLst>
          </p:cNvPr>
          <p:cNvSpPr txBox="1"/>
          <p:nvPr/>
        </p:nvSpPr>
        <p:spPr>
          <a:xfrm>
            <a:off x="3833124" y="756433"/>
            <a:ext cx="47562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الاتصال والإعلام والإتصال التنظيمي</a:t>
            </a:r>
            <a:endPar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9" name="TextBox 8">
            <a:extLst>
              <a:ext uri="{FF2B5EF4-FFF2-40B4-BE49-F238E27FC236}">
                <a16:creationId xmlns:a16="http://schemas.microsoft.com/office/drawing/2014/main" id="{11CDC036-1002-0135-7451-6C89A3144D16}"/>
              </a:ext>
            </a:extLst>
          </p:cNvPr>
          <p:cNvSpPr txBox="1"/>
          <p:nvPr/>
        </p:nvSpPr>
        <p:spPr>
          <a:xfrm>
            <a:off x="3378820" y="3031285"/>
            <a:ext cx="8251222" cy="2482154"/>
          </a:xfrm>
          <a:prstGeom prst="rect">
            <a:avLst/>
          </a:prstGeom>
        </p:spPr>
        <p:style>
          <a:lnRef idx="1">
            <a:schemeClr val="accent5"/>
          </a:lnRef>
          <a:fillRef idx="2">
            <a:schemeClr val="accent5"/>
          </a:fillRef>
          <a:effectRef idx="1">
            <a:schemeClr val="accent5"/>
          </a:effectRef>
          <a:fontRef idx="minor">
            <a:schemeClr val="dk1"/>
          </a:fontRef>
        </p:style>
        <p:txBody>
          <a:bodyPr wrap="square" rtlCol="0">
            <a:spAutoFit/>
          </a:bodyPr>
          <a:lstStyle/>
          <a:p>
            <a:pPr marL="285750" marR="0" lvl="0" indent="-285750" algn="just" defTabSz="914400" rtl="1" eaLnBrk="1" fontAlgn="auto" latinLnBrk="0" hangingPunct="1">
              <a:lnSpc>
                <a:spcPct val="20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يشير الإعلام إلى وسائل الاتصال الجماهيرية التي تستخدم لنقل المعلومات والرسائل لأعداد كبيرة من الناس في نفس الوقت، مثل الصحف والتليفزيون والإذاعة ووسائل التواصل الاجتماعي. وتتميز وسائل الإعلام الجماهيرية بأنها تستخدم لنشر المعلومات والأفكار لجمهور واسع، وهي تنشر غالبًا بشكل متسلسل وفي شكل متكرر، كما أنها قد تستخدم في عمليات التسويق وعمليات الدعاية والإعلان.</a:t>
            </a:r>
            <a:endPar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13" name="Picture 12">
            <a:extLst>
              <a:ext uri="{FF2B5EF4-FFF2-40B4-BE49-F238E27FC236}">
                <a16:creationId xmlns:a16="http://schemas.microsoft.com/office/drawing/2014/main" id="{AA11321A-66AF-9FFD-8DF3-742B0E4512E2}"/>
              </a:ext>
            </a:extLst>
          </p:cNvPr>
          <p:cNvPicPr>
            <a:picLocks noChangeAspect="1"/>
          </p:cNvPicPr>
          <p:nvPr/>
        </p:nvPicPr>
        <p:blipFill>
          <a:blip r:embed="rId3"/>
          <a:stretch>
            <a:fillRect/>
          </a:stretch>
        </p:blipFill>
        <p:spPr>
          <a:xfrm>
            <a:off x="848403" y="2101396"/>
            <a:ext cx="2172897" cy="4341933"/>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Tree>
    <p:extLst>
      <p:ext uri="{BB962C8B-B14F-4D97-AF65-F5344CB8AC3E}">
        <p14:creationId xmlns:p14="http://schemas.microsoft.com/office/powerpoint/2010/main" val="3948923708"/>
      </p:ext>
    </p:extLst>
  </p:cSld>
  <p:clrMapOvr>
    <a:masterClrMapping/>
  </p:clrMapOvr>
  <mc:AlternateContent xmlns:mc="http://schemas.openxmlformats.org/markup-compatibility/2006" xmlns:p14="http://schemas.microsoft.com/office/powerpoint/2010/main">
    <mc:Choice Requires="p14">
      <p:transition p14:dur="10" advTm="95059"/>
    </mc:Choice>
    <mc:Fallback xmlns="">
      <p:transition advTm="95059"/>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0F2850-14F6-40C5-2C58-EB0025576AF9}"/>
            </a:ext>
          </a:extLst>
        </p:cNvPr>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6B2C4C04-4767-52C8-72DB-231D44DC2B80}"/>
              </a:ext>
            </a:extLst>
          </p:cNvPr>
          <p:cNvSpPr/>
          <p:nvPr/>
        </p:nvSpPr>
        <p:spPr>
          <a:xfrm>
            <a:off x="323385" y="2520176"/>
            <a:ext cx="11351942" cy="1483112"/>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C5CF8001-B2B3-D814-44E2-47E7A5765A7E}"/>
              </a:ext>
            </a:extLst>
          </p:cNvPr>
          <p:cNvSpPr/>
          <p:nvPr/>
        </p:nvSpPr>
        <p:spPr>
          <a:xfrm>
            <a:off x="323385" y="1657174"/>
            <a:ext cx="11519210" cy="50670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5" name="Rectangle 4">
            <a:extLst>
              <a:ext uri="{FF2B5EF4-FFF2-40B4-BE49-F238E27FC236}">
                <a16:creationId xmlns:a16="http://schemas.microsoft.com/office/drawing/2014/main" id="{4A51734A-14D4-809A-4BC3-2B477F04E5E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66BC2D27-9D5A-3327-9315-8AB5629A2839}"/>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341F4DA2-633C-130F-79F6-83A7F16C2708}"/>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kumimoji="0" lang="ar-EG"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7" name="Graphic 21">
            <a:extLst>
              <a:ext uri="{FF2B5EF4-FFF2-40B4-BE49-F238E27FC236}">
                <a16:creationId xmlns:a16="http://schemas.microsoft.com/office/drawing/2014/main" id="{E8D565EB-D1F2-283A-8ACA-29EDD799D89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60D0EDEC-3BD8-CA4B-B04B-C46723F3DD9F}"/>
              </a:ext>
            </a:extLst>
          </p:cNvPr>
          <p:cNvSpPr/>
          <p:nvPr/>
        </p:nvSpPr>
        <p:spPr>
          <a:xfrm>
            <a:off x="6389649" y="1854369"/>
            <a:ext cx="4860043"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Alexandria"/>
              </a:rPr>
              <a:t>ب- </a:t>
            </a:r>
            <a:r>
              <a:rPr kumimoji="0" lang="ar-EG" sz="2400" b="1" i="0" u="none" strike="noStrike" kern="1200" cap="none" spc="0" normalizeH="0" baseline="0" noProof="0">
                <a:ln>
                  <a:noFill/>
                </a:ln>
                <a:solidFill>
                  <a:prstClr val="white"/>
                </a:solidFill>
                <a:effectLst/>
                <a:uLnTx/>
                <a:uFillTx/>
                <a:latin typeface="Times New Roman" panose="02020603050405020304" pitchFamily="18" charset="0"/>
                <a:ea typeface="+mn-ea"/>
                <a:cs typeface="Alexandria"/>
              </a:rPr>
              <a:t>مفهوم الإعلام</a:t>
            </a:r>
            <a:endPar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Alexandria"/>
            </a:endParaRPr>
          </a:p>
        </p:txBody>
      </p:sp>
      <p:sp>
        <p:nvSpPr>
          <p:cNvPr id="4" name="TextBox 3">
            <a:extLst>
              <a:ext uri="{FF2B5EF4-FFF2-40B4-BE49-F238E27FC236}">
                <a16:creationId xmlns:a16="http://schemas.microsoft.com/office/drawing/2014/main" id="{DF03D9D9-F141-AEC3-5AB4-4D2931D43E2E}"/>
              </a:ext>
            </a:extLst>
          </p:cNvPr>
          <p:cNvSpPr txBox="1"/>
          <p:nvPr/>
        </p:nvSpPr>
        <p:spPr>
          <a:xfrm>
            <a:off x="4514386" y="4866290"/>
            <a:ext cx="7160941" cy="1528047"/>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وبالتالي</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يمكن اعتبار الإعلام جزءًا من الاتصال، إذ يمكن استخدام وسائل الإعلام لتحسين وتوسيع نطاق الاتصال وجعله يصل إلى المزيد من الناس، ولكن يمكن أيضًا استخدام الاتصال بدون وسائل إعلام جماهيرية، مثل التواصل الشخصي والتفاعل </a:t>
            </a:r>
            <a:r>
              <a:rPr kumimoji="0" lang="ar-EG"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الاجتماعي.</a:t>
            </a:r>
          </a:p>
        </p:txBody>
      </p:sp>
      <p:sp>
        <p:nvSpPr>
          <p:cNvPr id="8" name="TextBox 7">
            <a:extLst>
              <a:ext uri="{FF2B5EF4-FFF2-40B4-BE49-F238E27FC236}">
                <a16:creationId xmlns:a16="http://schemas.microsoft.com/office/drawing/2014/main" id="{C7B0356D-9A04-7F65-0824-456DEA158AD0}"/>
              </a:ext>
            </a:extLst>
          </p:cNvPr>
          <p:cNvSpPr txBox="1"/>
          <p:nvPr/>
        </p:nvSpPr>
        <p:spPr>
          <a:xfrm>
            <a:off x="3833124" y="756433"/>
            <a:ext cx="47562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الاتصال والإعلام والإتصال التنظيمي</a:t>
            </a:r>
            <a:endPar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11" name="TextBox 10">
            <a:extLst>
              <a:ext uri="{FF2B5EF4-FFF2-40B4-BE49-F238E27FC236}">
                <a16:creationId xmlns:a16="http://schemas.microsoft.com/office/drawing/2014/main" id="{E5AA9FAC-0760-C12A-4BEF-99347782826A}"/>
              </a:ext>
            </a:extLst>
          </p:cNvPr>
          <p:cNvSpPr txBox="1"/>
          <p:nvPr/>
        </p:nvSpPr>
        <p:spPr>
          <a:xfrm>
            <a:off x="4471638" y="2748593"/>
            <a:ext cx="7160941" cy="1897379"/>
          </a:xfrm>
          <a:prstGeom prst="rect">
            <a:avLst/>
          </a:prstGeom>
        </p:spPr>
        <p:style>
          <a:lnRef idx="2">
            <a:schemeClr val="accent5">
              <a:shade val="15000"/>
            </a:schemeClr>
          </a:lnRef>
          <a:fillRef idx="1">
            <a:schemeClr val="accent5"/>
          </a:fillRef>
          <a:effectRef idx="0">
            <a:schemeClr val="accent5"/>
          </a:effectRef>
          <a:fontRef idx="minor">
            <a:schemeClr val="lt1"/>
          </a:fontRef>
        </p:style>
        <p:txBody>
          <a:bodyPr wrap="square" rtlCol="0">
            <a:spAutoFit/>
          </a:bodyPr>
          <a:lstStyle/>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والإعلام فرع من فروع الاتصال، ويُعنى أساسًا بالأخبار، أي إيصال الخبر ونشره وإذاعته، وأن هذه العملية تتم خلال مراحل عديدة أهمها الانتقاء والاختيار والملاءمة والتحوير والتشكيل، أي بمعنى تحويل المادة الإعلامية الخام إلى مادة مهيأة يتقبلها الجمهور، ويدخل في ذلك تهيئة المادة للاستهلاك المحلي فقط أو للاستهلاك الخارجي أو لكليهما معًا.</a:t>
            </a:r>
            <a:endPar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13" name="Picture 12">
            <a:extLst>
              <a:ext uri="{FF2B5EF4-FFF2-40B4-BE49-F238E27FC236}">
                <a16:creationId xmlns:a16="http://schemas.microsoft.com/office/drawing/2014/main" id="{2DCA0C56-0C06-7BEA-A5B5-826EBD00B43E}"/>
              </a:ext>
            </a:extLst>
          </p:cNvPr>
          <p:cNvPicPr>
            <a:picLocks noChangeAspect="1"/>
          </p:cNvPicPr>
          <p:nvPr/>
        </p:nvPicPr>
        <p:blipFill>
          <a:blip r:embed="rId3"/>
          <a:srcRect t="14231" b="17962"/>
          <a:stretch>
            <a:fillRect/>
          </a:stretch>
        </p:blipFill>
        <p:spPr>
          <a:xfrm>
            <a:off x="781086" y="2357211"/>
            <a:ext cx="3097649" cy="4197145"/>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3364956045"/>
      </p:ext>
    </p:extLst>
  </p:cSld>
  <p:clrMapOvr>
    <a:masterClrMapping/>
  </p:clrMapOvr>
  <mc:AlternateContent xmlns:mc="http://schemas.openxmlformats.org/markup-compatibility/2006" xmlns:p14="http://schemas.microsoft.com/office/powerpoint/2010/main">
    <mc:Choice Requires="p14">
      <p:transition p14:dur="10" advTm="148679"/>
    </mc:Choice>
    <mc:Fallback xmlns="">
      <p:transition advTm="148679"/>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132DC2-819B-9939-1F26-A43974D4FD0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85F6D1C-093A-EEDE-9DC9-5AA1745E6EA7}"/>
              </a:ext>
            </a:extLst>
          </p:cNvPr>
          <p:cNvSpPr/>
          <p:nvPr/>
        </p:nvSpPr>
        <p:spPr>
          <a:xfrm>
            <a:off x="451623" y="1518396"/>
            <a:ext cx="11519210" cy="50706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5" name="Rectangle 4">
            <a:extLst>
              <a:ext uri="{FF2B5EF4-FFF2-40B4-BE49-F238E27FC236}">
                <a16:creationId xmlns:a16="http://schemas.microsoft.com/office/drawing/2014/main" id="{FE5B1FB3-4455-2C9C-2E26-F743F663EF8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E9E7D33D-989D-7C62-B705-ABC7E2FF80BF}"/>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9C878DA4-C3B0-9CD2-3B7E-734417990D97}"/>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kumimoji="0" lang="ar-EG"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7" name="Graphic 21">
            <a:extLst>
              <a:ext uri="{FF2B5EF4-FFF2-40B4-BE49-F238E27FC236}">
                <a16:creationId xmlns:a16="http://schemas.microsoft.com/office/drawing/2014/main" id="{71EB0059-258A-5EF2-F182-08BDB7481F4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AA45DCD9-FA77-080B-F18B-A7DB0519EF28}"/>
              </a:ext>
            </a:extLst>
          </p:cNvPr>
          <p:cNvSpPr/>
          <p:nvPr/>
        </p:nvSpPr>
        <p:spPr>
          <a:xfrm>
            <a:off x="6389649" y="1854369"/>
            <a:ext cx="4860043"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Alexandria"/>
              </a:rPr>
              <a:t>ب- </a:t>
            </a:r>
            <a:r>
              <a:rPr kumimoji="0" lang="ar-EG" sz="2400" b="1" i="0" u="none" strike="noStrike" kern="1200" cap="none" spc="0" normalizeH="0" baseline="0" noProof="0">
                <a:ln>
                  <a:noFill/>
                </a:ln>
                <a:solidFill>
                  <a:prstClr val="white"/>
                </a:solidFill>
                <a:effectLst/>
                <a:uLnTx/>
                <a:uFillTx/>
                <a:latin typeface="Times New Roman" panose="02020603050405020304" pitchFamily="18" charset="0"/>
                <a:ea typeface="+mn-ea"/>
                <a:cs typeface="Alexandria"/>
              </a:rPr>
              <a:t>مفهوم الإعلام</a:t>
            </a:r>
            <a:endPar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Alexandria"/>
            </a:endParaRPr>
          </a:p>
        </p:txBody>
      </p:sp>
      <p:sp>
        <p:nvSpPr>
          <p:cNvPr id="8" name="TextBox 7">
            <a:extLst>
              <a:ext uri="{FF2B5EF4-FFF2-40B4-BE49-F238E27FC236}">
                <a16:creationId xmlns:a16="http://schemas.microsoft.com/office/drawing/2014/main" id="{2C448800-438C-5653-0D9F-37D77CC93D19}"/>
              </a:ext>
            </a:extLst>
          </p:cNvPr>
          <p:cNvSpPr txBox="1"/>
          <p:nvPr/>
        </p:nvSpPr>
        <p:spPr>
          <a:xfrm>
            <a:off x="3833124" y="756433"/>
            <a:ext cx="47562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الاتصال والإعلام والإتصال التنظيمي</a:t>
            </a:r>
            <a:endPar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grpSp>
        <p:nvGrpSpPr>
          <p:cNvPr id="14" name="Group 13">
            <a:extLst>
              <a:ext uri="{FF2B5EF4-FFF2-40B4-BE49-F238E27FC236}">
                <a16:creationId xmlns:a16="http://schemas.microsoft.com/office/drawing/2014/main" id="{C1146144-A904-29F7-3ED8-3525C9883130}"/>
              </a:ext>
            </a:extLst>
          </p:cNvPr>
          <p:cNvGrpSpPr/>
          <p:nvPr/>
        </p:nvGrpSpPr>
        <p:grpSpPr>
          <a:xfrm>
            <a:off x="568712" y="2437369"/>
            <a:ext cx="11050859" cy="4006791"/>
            <a:chOff x="3925119" y="2264420"/>
            <a:chExt cx="4722763" cy="2902669"/>
          </a:xfrm>
        </p:grpSpPr>
        <p:sp>
          <p:nvSpPr>
            <p:cNvPr id="3" name="Text 1"/>
            <p:cNvSpPr/>
            <p:nvPr/>
          </p:nvSpPr>
          <p:spPr>
            <a:xfrm>
              <a:off x="3925119" y="2264420"/>
              <a:ext cx="4722763" cy="595387"/>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الإعلام هو منظومة وسائل الاتصال الجماهيرية التي تُستخدم لنقل المعلومات والرسائل إلى أعداد كبيرة من الناس في آنٍ واحد. وتشمل هذه الوسائل الصحافة المكتوبة، والتلفزيون، والإذاعة، فضلاً عن منصات التواصل الاجتماعي الحديثة.</a:t>
              </a:r>
              <a:endParaRPr kumimoji="0" lang="ar-SA" sz="1600" b="0" i="0" u="none" strike="noStrike" kern="0" cap="none" spc="0" normalizeH="0" baseline="0" noProof="0" dirty="0">
                <a:ln>
                  <a:noFill/>
                </a:ln>
                <a:solidFill>
                  <a:prstClr val="black"/>
                </a:solidFill>
                <a:effectLst/>
                <a:uLnTx/>
                <a:uFillTx/>
              </a:endParaRPr>
            </a:p>
          </p:txBody>
        </p:sp>
        <p:sp>
          <p:nvSpPr>
            <p:cNvPr id="9" name="Shape 2"/>
            <p:cNvSpPr/>
            <p:nvPr/>
          </p:nvSpPr>
          <p:spPr>
            <a:xfrm>
              <a:off x="6348487" y="2999333"/>
              <a:ext cx="2299395" cy="1121122"/>
            </a:xfrm>
            <a:prstGeom prst="roundRect">
              <a:avLst>
                <a:gd name="adj" fmla="val 4647"/>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sp>
          <p:nvSpPr>
            <p:cNvPr id="11" name="Text 3"/>
            <p:cNvSpPr/>
            <p:nvPr/>
          </p:nvSpPr>
          <p:spPr>
            <a:xfrm>
              <a:off x="6968579" y="3128070"/>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الصحافة المكتوبة</a:t>
              </a:r>
              <a:endParaRPr kumimoji="0" lang="ar-SA" sz="1600" b="0" i="0" u="none" strike="noStrike" kern="0" cap="none" spc="0" normalizeH="0" baseline="0" noProof="0" dirty="0">
                <a:ln>
                  <a:noFill/>
                </a:ln>
                <a:solidFill>
                  <a:prstClr val="black"/>
                </a:solidFill>
                <a:effectLst/>
                <a:uLnTx/>
                <a:uFillTx/>
              </a:endParaRPr>
            </a:p>
          </p:txBody>
        </p:sp>
        <p:sp>
          <p:nvSpPr>
            <p:cNvPr id="12" name="Text 4"/>
            <p:cNvSpPr/>
            <p:nvPr/>
          </p:nvSpPr>
          <p:spPr>
            <a:xfrm>
              <a:off x="6477223" y="3396332"/>
              <a:ext cx="2041922" cy="595387"/>
            </a:xfrm>
            <a:prstGeom prst="rect">
              <a:avLst/>
            </a:prstGeom>
            <a:noFill/>
            <a:ln/>
          </p:spPr>
          <p:txBody>
            <a:bodyPr wrap="square" lIns="0" tIns="0" rIns="0" bIns="0" rtlCol="0" anchor="t">
              <a:norm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الصحف والمجلات — أقدم وسائل الإعلام وأكثرها رسوخاً في تشكيل الرأي العام</a:t>
              </a:r>
              <a:endParaRPr kumimoji="0" lang="ar-SA" sz="1600" b="0" i="0" u="none" strike="noStrike" kern="0" cap="none" spc="0" normalizeH="0" baseline="0" noProof="0" dirty="0">
                <a:ln>
                  <a:noFill/>
                </a:ln>
                <a:solidFill>
                  <a:prstClr val="black"/>
                </a:solidFill>
                <a:effectLst/>
                <a:uLnTx/>
                <a:uFillTx/>
              </a:endParaRPr>
            </a:p>
          </p:txBody>
        </p:sp>
        <p:sp>
          <p:nvSpPr>
            <p:cNvPr id="13" name="Shape 5"/>
            <p:cNvSpPr/>
            <p:nvPr/>
          </p:nvSpPr>
          <p:spPr>
            <a:xfrm>
              <a:off x="3925119" y="2999333"/>
              <a:ext cx="2299395" cy="1121122"/>
            </a:xfrm>
            <a:prstGeom prst="roundRect">
              <a:avLst>
                <a:gd name="adj" fmla="val 4647"/>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sp>
          <p:nvSpPr>
            <p:cNvPr id="15" name="Text 6"/>
            <p:cNvSpPr/>
            <p:nvPr/>
          </p:nvSpPr>
          <p:spPr>
            <a:xfrm>
              <a:off x="4201716" y="3128070"/>
              <a:ext cx="1894061"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الإعلام المرئي والمسموع</a:t>
              </a:r>
              <a:endParaRPr kumimoji="0" lang="ar-SA" sz="1600" b="0" i="0" u="none" strike="noStrike" kern="0" cap="none" spc="0" normalizeH="0" baseline="0" noProof="0" dirty="0">
                <a:ln>
                  <a:noFill/>
                </a:ln>
                <a:solidFill>
                  <a:prstClr val="black"/>
                </a:solidFill>
                <a:effectLst/>
                <a:uLnTx/>
                <a:uFillTx/>
              </a:endParaRPr>
            </a:p>
          </p:txBody>
        </p:sp>
        <p:sp>
          <p:nvSpPr>
            <p:cNvPr id="16" name="Text 7"/>
            <p:cNvSpPr/>
            <p:nvPr/>
          </p:nvSpPr>
          <p:spPr>
            <a:xfrm>
              <a:off x="4053855" y="3396332"/>
              <a:ext cx="2041922" cy="595387"/>
            </a:xfrm>
            <a:prstGeom prst="rect">
              <a:avLst/>
            </a:prstGeom>
            <a:noFill/>
            <a:ln/>
          </p:spPr>
          <p:txBody>
            <a:bodyPr wrap="square" lIns="0" tIns="0" rIns="0" bIns="0" rtlCol="0" anchor="t">
              <a:norm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التلفزيون والإذاعة — وسائل تتميز بالوصول الفوري وقدرتها على التأثير العاطفي</a:t>
              </a:r>
              <a:endParaRPr kumimoji="0" lang="ar-SA" sz="1600" b="0" i="0" u="none" strike="noStrike" kern="0" cap="none" spc="0" normalizeH="0" baseline="0" noProof="0" dirty="0">
                <a:ln>
                  <a:noFill/>
                </a:ln>
                <a:solidFill>
                  <a:prstClr val="black"/>
                </a:solidFill>
                <a:effectLst/>
                <a:uLnTx/>
                <a:uFillTx/>
              </a:endParaRPr>
            </a:p>
          </p:txBody>
        </p:sp>
        <p:sp>
          <p:nvSpPr>
            <p:cNvPr id="17" name="Shape 8"/>
            <p:cNvSpPr/>
            <p:nvPr/>
          </p:nvSpPr>
          <p:spPr>
            <a:xfrm>
              <a:off x="3925119" y="4244429"/>
              <a:ext cx="4722763" cy="922660"/>
            </a:xfrm>
            <a:prstGeom prst="roundRect">
              <a:avLst>
                <a:gd name="adj" fmla="val 5647"/>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sp>
          <p:nvSpPr>
            <p:cNvPr id="18" name="Text 9"/>
            <p:cNvSpPr/>
            <p:nvPr/>
          </p:nvSpPr>
          <p:spPr>
            <a:xfrm>
              <a:off x="6968579" y="4373166"/>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الإعلام الرقمي</a:t>
              </a:r>
              <a:endParaRPr kumimoji="0" lang="ar-SA" sz="1600" b="0" i="0" u="none" strike="noStrike" kern="0" cap="none" spc="0" normalizeH="0" baseline="0" noProof="0" dirty="0">
                <a:ln>
                  <a:noFill/>
                </a:ln>
                <a:solidFill>
                  <a:prstClr val="black"/>
                </a:solidFill>
                <a:effectLst/>
                <a:uLnTx/>
                <a:uFillTx/>
              </a:endParaRPr>
            </a:p>
          </p:txBody>
        </p:sp>
        <p:sp>
          <p:nvSpPr>
            <p:cNvPr id="19" name="Text 10"/>
            <p:cNvSpPr/>
            <p:nvPr/>
          </p:nvSpPr>
          <p:spPr>
            <a:xfrm>
              <a:off x="4053855" y="4641428"/>
              <a:ext cx="4465290" cy="396925"/>
            </a:xfrm>
            <a:prstGeom prst="rect">
              <a:avLst/>
            </a:prstGeom>
            <a:noFill/>
            <a:ln/>
          </p:spPr>
          <p:txBody>
            <a:bodyPr wrap="square" lIns="0" tIns="0" rIns="0" bIns="0" rtlCol="0" anchor="t">
              <a:norm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منصات التواصل الاجتماعي والمواقع الإلكترونية — الأسرع نمواً والأوسع انتشاراً في عصرنا الحالي</a:t>
              </a:r>
              <a:endParaRPr kumimoji="0" lang="ar-SA" sz="1600" b="0" i="0" u="none" strike="noStrike" kern="0" cap="none" spc="0" normalizeH="0" baseline="0" noProof="0" dirty="0">
                <a:ln>
                  <a:noFill/>
                </a:ln>
                <a:solidFill>
                  <a:prstClr val="black"/>
                </a:solidFill>
                <a:effectLst/>
                <a:uLnTx/>
                <a:uFillTx/>
              </a:endParaRPr>
            </a:p>
          </p:txBody>
        </p:sp>
      </p:grpSp>
    </p:spTree>
    <p:extLst>
      <p:ext uri="{BB962C8B-B14F-4D97-AF65-F5344CB8AC3E}">
        <p14:creationId xmlns:p14="http://schemas.microsoft.com/office/powerpoint/2010/main" val="3687558979"/>
      </p:ext>
    </p:extLst>
  </p:cSld>
  <p:clrMapOvr>
    <a:masterClrMapping/>
  </p:clrMapOvr>
  <mc:AlternateContent xmlns:mc="http://schemas.openxmlformats.org/markup-compatibility/2006" xmlns:p14="http://schemas.microsoft.com/office/powerpoint/2010/main">
    <mc:Choice Requires="p14">
      <p:transition p14:dur="10" advTm="84925"/>
    </mc:Choice>
    <mc:Fallback xmlns="">
      <p:transition advTm="84925"/>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655" y="1685495"/>
            <a:ext cx="11151218" cy="44699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kumimoji="0" lang="ar-EG"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9107B018-3999-E995-07F0-53D652CD788D}"/>
              </a:ext>
            </a:extLst>
          </p:cNvPr>
          <p:cNvSpPr/>
          <p:nvPr/>
        </p:nvSpPr>
        <p:spPr>
          <a:xfrm>
            <a:off x="6389649" y="1854369"/>
            <a:ext cx="4860043"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a:ln>
                  <a:noFill/>
                </a:ln>
                <a:solidFill>
                  <a:prstClr val="white"/>
                </a:solidFill>
                <a:effectLst/>
                <a:uLnTx/>
                <a:uFillTx/>
                <a:latin typeface="Times New Roman" panose="02020603050405020304" pitchFamily="18" charset="0"/>
                <a:ea typeface="+mn-ea"/>
                <a:cs typeface="Alexandria"/>
              </a:rPr>
              <a:t>ج- </a:t>
            </a:r>
            <a:r>
              <a:rPr kumimoji="0" lang="ar-EG"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Alexandria"/>
              </a:rPr>
              <a:t>مفهوم الاتصال التنظيمي</a:t>
            </a:r>
            <a:endPar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Alexandria"/>
            </a:endParaRPr>
          </a:p>
        </p:txBody>
      </p:sp>
      <p:sp>
        <p:nvSpPr>
          <p:cNvPr id="4" name="TextBox 3">
            <a:extLst>
              <a:ext uri="{FF2B5EF4-FFF2-40B4-BE49-F238E27FC236}">
                <a16:creationId xmlns:a16="http://schemas.microsoft.com/office/drawing/2014/main" id="{70FBAF9C-12E9-DB51-DD82-0883DDDF42C1}"/>
              </a:ext>
            </a:extLst>
          </p:cNvPr>
          <p:cNvSpPr txBox="1"/>
          <p:nvPr/>
        </p:nvSpPr>
        <p:spPr>
          <a:xfrm>
            <a:off x="3833124" y="756433"/>
            <a:ext cx="47562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الاتصال والإعلام والإتصال التنظيمي</a:t>
            </a:r>
            <a:endPar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grpSp>
        <p:nvGrpSpPr>
          <p:cNvPr id="3" name="Group 2">
            <a:extLst>
              <a:ext uri="{FF2B5EF4-FFF2-40B4-BE49-F238E27FC236}">
                <a16:creationId xmlns:a16="http://schemas.microsoft.com/office/drawing/2014/main" id="{DB8FF081-FD52-DF2B-F853-34A440A2098E}"/>
              </a:ext>
            </a:extLst>
          </p:cNvPr>
          <p:cNvGrpSpPr/>
          <p:nvPr/>
        </p:nvGrpSpPr>
        <p:grpSpPr>
          <a:xfrm>
            <a:off x="3311912" y="2552410"/>
            <a:ext cx="7869139" cy="3078956"/>
            <a:chOff x="496119" y="3104852"/>
            <a:chExt cx="4722763" cy="1609353"/>
          </a:xfrm>
        </p:grpSpPr>
        <p:sp>
          <p:nvSpPr>
            <p:cNvPr id="8" name="Text 1"/>
            <p:cNvSpPr/>
            <p:nvPr/>
          </p:nvSpPr>
          <p:spPr>
            <a:xfrm>
              <a:off x="496119" y="3244379"/>
              <a:ext cx="4536728" cy="595387"/>
            </a:xfrm>
            <a:prstGeom prst="rect">
              <a:avLst/>
            </a:prstGeom>
            <a:noFill/>
            <a:ln/>
          </p:spPr>
          <p:txBody>
            <a:bodyPr wrap="square" lIns="0" tIns="0" rIns="0" bIns="0" rtlCol="0" anchor="t">
              <a:noAutofit/>
            </a:bodyPr>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الاتصال التنظيمي هو حلقة الوصل بين الإدارة وجمهورها الداخلي والخارجي، ويُعبر عن العملية التي تهدف إلى جمع البيانات وتوفير المعلومات لضمان بقاء المنظمة وأداء مهامها بفاعلية وكفاءة.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9" name="Shape 2"/>
            <p:cNvSpPr/>
            <p:nvPr/>
          </p:nvSpPr>
          <p:spPr>
            <a:xfrm>
              <a:off x="5204594" y="3104852"/>
              <a:ext cx="14288" cy="874440"/>
            </a:xfrm>
            <a:prstGeom prst="rect">
              <a:avLst/>
            </a:prstGeom>
            <a:solidFill>
              <a:srgbClr val="3257B8"/>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1" name="Text 3"/>
            <p:cNvSpPr/>
            <p:nvPr/>
          </p:nvSpPr>
          <p:spPr>
            <a:xfrm>
              <a:off x="496119" y="4118818"/>
              <a:ext cx="4722763" cy="595387"/>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يختلف الاتصال التنظيمي عن الاتصال العام في كونه يجري داخل إطار مؤسسي محدد، ويخضع لهياكل وأنظمة تنظيمية تحكم توجهاته وأهدافه. وهو يُعدّ من العوامل الأساسية التي تؤثر في نجاح المؤسسات والشركات على المدى البعيد.</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pic>
        <p:nvPicPr>
          <p:cNvPr id="13" name="Picture 12">
            <a:extLst>
              <a:ext uri="{FF2B5EF4-FFF2-40B4-BE49-F238E27FC236}">
                <a16:creationId xmlns:a16="http://schemas.microsoft.com/office/drawing/2014/main" id="{631EC45E-BE6A-47FE-6CC8-8593BCC49750}"/>
              </a:ext>
            </a:extLst>
          </p:cNvPr>
          <p:cNvPicPr>
            <a:picLocks noChangeAspect="1"/>
          </p:cNvPicPr>
          <p:nvPr/>
        </p:nvPicPr>
        <p:blipFill>
          <a:blip r:embed="rId3"/>
          <a:stretch>
            <a:fillRect/>
          </a:stretch>
        </p:blipFill>
        <p:spPr>
          <a:xfrm>
            <a:off x="942308" y="2189888"/>
            <a:ext cx="1766960" cy="3537065"/>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Tree>
    <p:extLst>
      <p:ext uri="{BB962C8B-B14F-4D97-AF65-F5344CB8AC3E}">
        <p14:creationId xmlns:p14="http://schemas.microsoft.com/office/powerpoint/2010/main" val="735097476"/>
      </p:ext>
    </p:extLst>
  </p:cSld>
  <p:clrMapOvr>
    <a:masterClrMapping/>
  </p:clrMapOvr>
  <mc:AlternateContent xmlns:mc="http://schemas.openxmlformats.org/markup-compatibility/2006" xmlns:p14="http://schemas.microsoft.com/office/powerpoint/2010/main">
    <mc:Choice Requires="p14">
      <p:transition p14:dur="10" advTm="110472"/>
    </mc:Choice>
    <mc:Fallback xmlns="">
      <p:transition advTm="110472"/>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D37732-29E5-3722-F952-8A7AE0E47B5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42D2E9B-D9CA-AFD5-7035-F5EE3CF9BDAD}"/>
              </a:ext>
            </a:extLst>
          </p:cNvPr>
          <p:cNvSpPr/>
          <p:nvPr/>
        </p:nvSpPr>
        <p:spPr>
          <a:xfrm>
            <a:off x="490655" y="1685495"/>
            <a:ext cx="11151218" cy="44699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5" name="Rectangle 4">
            <a:extLst>
              <a:ext uri="{FF2B5EF4-FFF2-40B4-BE49-F238E27FC236}">
                <a16:creationId xmlns:a16="http://schemas.microsoft.com/office/drawing/2014/main" id="{E89BC03A-E5A2-C3CA-C0A0-A160AE95E55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DCB20F18-C7F9-15BA-9312-DD3D60D7A7E5}"/>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5A127E17-443A-C46F-DE30-1CF2187E827D}"/>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kumimoji="0" lang="ar-EG"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7" name="Graphic 21">
            <a:extLst>
              <a:ext uri="{FF2B5EF4-FFF2-40B4-BE49-F238E27FC236}">
                <a16:creationId xmlns:a16="http://schemas.microsoft.com/office/drawing/2014/main" id="{F4E8E190-DD10-37A8-1401-9B533282B3E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E4933DCC-40CA-CD15-6AEB-88FB6119D92C}"/>
              </a:ext>
            </a:extLst>
          </p:cNvPr>
          <p:cNvSpPr/>
          <p:nvPr/>
        </p:nvSpPr>
        <p:spPr>
          <a:xfrm>
            <a:off x="6389649" y="1854369"/>
            <a:ext cx="4860043"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a:ln>
                  <a:noFill/>
                </a:ln>
                <a:solidFill>
                  <a:prstClr val="white"/>
                </a:solidFill>
                <a:effectLst/>
                <a:uLnTx/>
                <a:uFillTx/>
                <a:latin typeface="Times New Roman" panose="02020603050405020304" pitchFamily="18" charset="0"/>
                <a:ea typeface="+mn-ea"/>
                <a:cs typeface="Alexandria"/>
              </a:rPr>
              <a:t>ج- </a:t>
            </a:r>
            <a:r>
              <a:rPr kumimoji="0" lang="ar-EG"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Alexandria"/>
              </a:rPr>
              <a:t>مفهوم الاتصال التنظيمي</a:t>
            </a:r>
            <a:endPar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Alexandria"/>
            </a:endParaRPr>
          </a:p>
        </p:txBody>
      </p:sp>
      <p:sp>
        <p:nvSpPr>
          <p:cNvPr id="4" name="TextBox 3">
            <a:extLst>
              <a:ext uri="{FF2B5EF4-FFF2-40B4-BE49-F238E27FC236}">
                <a16:creationId xmlns:a16="http://schemas.microsoft.com/office/drawing/2014/main" id="{BC44DCEA-F677-F4D8-3AAC-A1071D2FBA0C}"/>
              </a:ext>
            </a:extLst>
          </p:cNvPr>
          <p:cNvSpPr txBox="1"/>
          <p:nvPr/>
        </p:nvSpPr>
        <p:spPr>
          <a:xfrm>
            <a:off x="3833124" y="756433"/>
            <a:ext cx="47562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الاتصال والإعلام والإتصال التنظيمي</a:t>
            </a:r>
            <a:endPar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grpSp>
        <p:nvGrpSpPr>
          <p:cNvPr id="3" name="Group 2">
            <a:extLst>
              <a:ext uri="{FF2B5EF4-FFF2-40B4-BE49-F238E27FC236}">
                <a16:creationId xmlns:a16="http://schemas.microsoft.com/office/drawing/2014/main" id="{E09B5262-44D4-896A-66A0-052B03851FED}"/>
              </a:ext>
            </a:extLst>
          </p:cNvPr>
          <p:cNvGrpSpPr/>
          <p:nvPr/>
        </p:nvGrpSpPr>
        <p:grpSpPr>
          <a:xfrm>
            <a:off x="802888" y="2666073"/>
            <a:ext cx="10446804" cy="2960137"/>
            <a:chOff x="496193" y="3086993"/>
            <a:chExt cx="8151688" cy="1319585"/>
          </a:xfrm>
        </p:grpSpPr>
        <p:sp>
          <p:nvSpPr>
            <p:cNvPr id="8" name="Shape 1">
              <a:extLst>
                <a:ext uri="{FF2B5EF4-FFF2-40B4-BE49-F238E27FC236}">
                  <a16:creationId xmlns:a16="http://schemas.microsoft.com/office/drawing/2014/main" id="{AE67A914-435D-838A-83C8-3AB9EFFB2B0F}"/>
                </a:ext>
              </a:extLst>
            </p:cNvPr>
            <p:cNvSpPr/>
            <p:nvPr/>
          </p:nvSpPr>
          <p:spPr>
            <a:xfrm>
              <a:off x="6013326" y="3086993"/>
              <a:ext cx="2634555" cy="1319585"/>
            </a:xfrm>
            <a:prstGeom prst="roundRect">
              <a:avLst>
                <a:gd name="adj" fmla="val 3948"/>
              </a:avLst>
            </a:prstGeom>
            <a:solidFill>
              <a:srgbClr val="E9ECF2"/>
            </a:solidFill>
            <a:ln w="4763">
              <a:solidFill>
                <a:srgbClr val="CFD2D8"/>
              </a:solidFill>
              <a:prstDash val="solid"/>
            </a:ln>
          </p:spPr>
          <p:txBody>
            <a:bodyPr/>
            <a:lstStyle/>
            <a:p>
              <a:pPr algn="just"/>
              <a:endParaRPr lang="en-US" sz="1600">
                <a:latin typeface="Alexandria" pitchFamily="2" charset="-78"/>
                <a:cs typeface="Alexandria" pitchFamily="2" charset="-78"/>
              </a:endParaRPr>
            </a:p>
          </p:txBody>
        </p:sp>
        <p:sp>
          <p:nvSpPr>
            <p:cNvPr id="9" name="Text 2">
              <a:extLst>
                <a:ext uri="{FF2B5EF4-FFF2-40B4-BE49-F238E27FC236}">
                  <a16:creationId xmlns:a16="http://schemas.microsoft.com/office/drawing/2014/main" id="{566D9850-6B5C-1B4F-E734-03475430E039}"/>
                </a:ext>
              </a:extLst>
            </p:cNvPr>
            <p:cNvSpPr/>
            <p:nvPr/>
          </p:nvSpPr>
          <p:spPr>
            <a:xfrm>
              <a:off x="6968579" y="3215729"/>
              <a:ext cx="1550566" cy="193849"/>
            </a:xfrm>
            <a:prstGeom prst="rect">
              <a:avLst/>
            </a:prstGeom>
            <a:noFill/>
            <a:ln/>
          </p:spPr>
          <p:txBody>
            <a:bodyPr wrap="none" lIns="0" tIns="0" rIns="0" bIns="0" rtlCol="0" anchor="t"/>
            <a:lstStyle/>
            <a:p>
              <a:pPr marL="0" indent="0" algn="just" rtl="1">
                <a:lnSpc>
                  <a:spcPct val="104000"/>
                </a:lnSpc>
                <a:buNone/>
              </a:pPr>
              <a:r>
                <a:rPr lang="ar-SA" altLang="en-US" sz="1600" b="1" dirty="0">
                  <a:solidFill>
                    <a:srgbClr val="15213F"/>
                  </a:solidFill>
                  <a:latin typeface="Alexandria" pitchFamily="2" charset="-78"/>
                  <a:ea typeface="Alexandria Bold" pitchFamily="34" charset="-122"/>
                  <a:cs typeface="Alexandria" pitchFamily="2" charset="-78"/>
                </a:rPr>
                <a:t>التعريف الوظيفي</a:t>
              </a:r>
              <a:endParaRPr lang="ar-SA" sz="1600" dirty="0">
                <a:latin typeface="Alexandria" pitchFamily="2" charset="-78"/>
                <a:cs typeface="Alexandria" pitchFamily="2" charset="-78"/>
              </a:endParaRPr>
            </a:p>
          </p:txBody>
        </p:sp>
        <p:sp>
          <p:nvSpPr>
            <p:cNvPr id="11" name="Text 3">
              <a:extLst>
                <a:ext uri="{FF2B5EF4-FFF2-40B4-BE49-F238E27FC236}">
                  <a16:creationId xmlns:a16="http://schemas.microsoft.com/office/drawing/2014/main" id="{2AB7C97D-5A9E-276D-ED60-B2979AE9A868}"/>
                </a:ext>
              </a:extLst>
            </p:cNvPr>
            <p:cNvSpPr/>
            <p:nvPr/>
          </p:nvSpPr>
          <p:spPr>
            <a:xfrm>
              <a:off x="6142062" y="3483992"/>
              <a:ext cx="2377083" cy="595387"/>
            </a:xfrm>
            <a:prstGeom prst="rect">
              <a:avLst/>
            </a:prstGeom>
            <a:noFill/>
            <a:ln/>
          </p:spPr>
          <p:txBody>
            <a:bodyPr wrap="square" lIns="0" tIns="0" rIns="0" bIns="0" rtlCol="0" anchor="t">
              <a:noAutofit/>
            </a:bodyPr>
            <a:lstStyle/>
            <a:p>
              <a:pPr marL="0" indent="0" algn="just" rtl="1">
                <a:lnSpc>
                  <a:spcPct val="133000"/>
                </a:lnSpc>
                <a:buNone/>
              </a:pPr>
              <a:r>
                <a:rPr lang="ar-SA" altLang="en-US" sz="1600" dirty="0">
                  <a:solidFill>
                    <a:srgbClr val="15213F"/>
                  </a:solidFill>
                  <a:latin typeface="Alexandria" pitchFamily="2" charset="-78"/>
                  <a:ea typeface="Alexandria" pitchFamily="34" charset="-122"/>
                  <a:cs typeface="Alexandria" pitchFamily="2" charset="-78"/>
                </a:rPr>
                <a:t>عملية تبادل المعلومات بين </a:t>
              </a:r>
              <a:r>
                <a:rPr lang="ar-SA" altLang="en-US" sz="1600" b="1" dirty="0">
                  <a:solidFill>
                    <a:srgbClr val="15213F"/>
                  </a:solidFill>
                  <a:latin typeface="Alexandria" pitchFamily="2" charset="-78"/>
                  <a:ea typeface="Alexandria" pitchFamily="34" charset="-122"/>
                  <a:cs typeface="Alexandria" pitchFamily="2" charset="-78"/>
                </a:rPr>
                <a:t>الجمهور الداخلي</a:t>
              </a:r>
              <a:r>
                <a:rPr lang="ar-SA" altLang="en-US" sz="1600" dirty="0">
                  <a:solidFill>
                    <a:srgbClr val="15213F"/>
                  </a:solidFill>
                  <a:latin typeface="Alexandria" pitchFamily="2" charset="-78"/>
                  <a:ea typeface="Alexandria" pitchFamily="34" charset="-122"/>
                  <a:cs typeface="Alexandria" pitchFamily="2" charset="-78"/>
                </a:rPr>
                <a:t> للمؤسسة لخلق بيئة عمل جيدة تُعزز الإنتاجية والتعاون.</a:t>
              </a:r>
              <a:endParaRPr lang="ar-SA" sz="1600" dirty="0">
                <a:latin typeface="Alexandria" pitchFamily="2" charset="-78"/>
                <a:cs typeface="Alexandria" pitchFamily="2" charset="-78"/>
              </a:endParaRPr>
            </a:p>
          </p:txBody>
        </p:sp>
        <p:sp>
          <p:nvSpPr>
            <p:cNvPr id="12" name="Shape 4">
              <a:extLst>
                <a:ext uri="{FF2B5EF4-FFF2-40B4-BE49-F238E27FC236}">
                  <a16:creationId xmlns:a16="http://schemas.microsoft.com/office/drawing/2014/main" id="{AD719E92-0965-1020-0B65-F20B761C4E81}"/>
                </a:ext>
              </a:extLst>
            </p:cNvPr>
            <p:cNvSpPr/>
            <p:nvPr/>
          </p:nvSpPr>
          <p:spPr>
            <a:xfrm>
              <a:off x="3254722" y="3086993"/>
              <a:ext cx="2634630" cy="1319585"/>
            </a:xfrm>
            <a:prstGeom prst="roundRect">
              <a:avLst>
                <a:gd name="adj" fmla="val 3948"/>
              </a:avLst>
            </a:prstGeom>
            <a:solidFill>
              <a:srgbClr val="E9ECF2"/>
            </a:solidFill>
            <a:ln w="4763">
              <a:solidFill>
                <a:srgbClr val="CFD2D8"/>
              </a:solidFill>
              <a:prstDash val="solid"/>
            </a:ln>
          </p:spPr>
          <p:txBody>
            <a:bodyPr/>
            <a:lstStyle/>
            <a:p>
              <a:pPr algn="just"/>
              <a:endParaRPr lang="en-US" sz="1600">
                <a:latin typeface="Alexandria" pitchFamily="2" charset="-78"/>
                <a:cs typeface="Alexandria" pitchFamily="2" charset="-78"/>
              </a:endParaRPr>
            </a:p>
          </p:txBody>
        </p:sp>
        <p:sp>
          <p:nvSpPr>
            <p:cNvPr id="13" name="Text 5">
              <a:extLst>
                <a:ext uri="{FF2B5EF4-FFF2-40B4-BE49-F238E27FC236}">
                  <a16:creationId xmlns:a16="http://schemas.microsoft.com/office/drawing/2014/main" id="{867A9E2A-9703-FE4A-05E2-67506733A1F3}"/>
                </a:ext>
              </a:extLst>
            </p:cNvPr>
            <p:cNvSpPr/>
            <p:nvPr/>
          </p:nvSpPr>
          <p:spPr>
            <a:xfrm>
              <a:off x="4210050" y="3215729"/>
              <a:ext cx="1550566" cy="193849"/>
            </a:xfrm>
            <a:prstGeom prst="rect">
              <a:avLst/>
            </a:prstGeom>
            <a:noFill/>
            <a:ln/>
          </p:spPr>
          <p:txBody>
            <a:bodyPr wrap="none" lIns="0" tIns="0" rIns="0" bIns="0" rtlCol="0" anchor="t"/>
            <a:lstStyle/>
            <a:p>
              <a:pPr marL="0" indent="0" algn="just" rtl="1">
                <a:lnSpc>
                  <a:spcPct val="104000"/>
                </a:lnSpc>
                <a:buNone/>
              </a:pPr>
              <a:r>
                <a:rPr lang="ar-SA" altLang="en-US" sz="1600" b="1" dirty="0">
                  <a:solidFill>
                    <a:srgbClr val="15213F"/>
                  </a:solidFill>
                  <a:latin typeface="Alexandria" pitchFamily="2" charset="-78"/>
                  <a:ea typeface="Alexandria Bold" pitchFamily="34" charset="-122"/>
                  <a:cs typeface="Alexandria" pitchFamily="2" charset="-78"/>
                </a:rPr>
                <a:t>التعريف السلوكي</a:t>
              </a:r>
              <a:endParaRPr lang="ar-SA" sz="1600" dirty="0">
                <a:latin typeface="Alexandria" pitchFamily="2" charset="-78"/>
                <a:cs typeface="Alexandria" pitchFamily="2" charset="-78"/>
              </a:endParaRPr>
            </a:p>
          </p:txBody>
        </p:sp>
        <p:sp>
          <p:nvSpPr>
            <p:cNvPr id="14" name="Text 6">
              <a:extLst>
                <a:ext uri="{FF2B5EF4-FFF2-40B4-BE49-F238E27FC236}">
                  <a16:creationId xmlns:a16="http://schemas.microsoft.com/office/drawing/2014/main" id="{C5234672-CD12-210A-7ED0-56F6D9A9DDD4}"/>
                </a:ext>
              </a:extLst>
            </p:cNvPr>
            <p:cNvSpPr/>
            <p:nvPr/>
          </p:nvSpPr>
          <p:spPr>
            <a:xfrm>
              <a:off x="3383459" y="3483992"/>
              <a:ext cx="2377157" cy="793849"/>
            </a:xfrm>
            <a:prstGeom prst="rect">
              <a:avLst/>
            </a:prstGeom>
            <a:noFill/>
            <a:ln/>
          </p:spPr>
          <p:txBody>
            <a:bodyPr wrap="square" lIns="0" tIns="0" rIns="0" bIns="0" rtlCol="0" anchor="t">
              <a:noAutofit/>
            </a:bodyPr>
            <a:lstStyle/>
            <a:p>
              <a:pPr marL="0" indent="0" algn="just" rtl="1">
                <a:lnSpc>
                  <a:spcPct val="133000"/>
                </a:lnSpc>
                <a:buNone/>
              </a:pPr>
              <a:r>
                <a:rPr lang="ar-SA" altLang="en-US" sz="1600" dirty="0">
                  <a:solidFill>
                    <a:srgbClr val="15213F"/>
                  </a:solidFill>
                  <a:latin typeface="Alexandria" pitchFamily="2" charset="-78"/>
                  <a:ea typeface="Alexandria" pitchFamily="34" charset="-122"/>
                  <a:cs typeface="Alexandria" pitchFamily="2" charset="-78"/>
                </a:rPr>
                <a:t>مجمل الأنشطة والأعمال والسلوكيات التي يتخذها الفاعلون في إطار </a:t>
              </a:r>
              <a:r>
                <a:rPr lang="ar-SA" altLang="en-US" sz="1600" b="1" dirty="0">
                  <a:solidFill>
                    <a:srgbClr val="15213F"/>
                  </a:solidFill>
                  <a:latin typeface="Alexandria" pitchFamily="2" charset="-78"/>
                  <a:ea typeface="Alexandria" pitchFamily="34" charset="-122"/>
                  <a:cs typeface="Alexandria" pitchFamily="2" charset="-78"/>
                </a:rPr>
                <a:t>رسمي أو غير رسمي</a:t>
              </a:r>
              <a:r>
                <a:rPr lang="ar-SA" altLang="en-US" sz="1600" dirty="0">
                  <a:solidFill>
                    <a:srgbClr val="15213F"/>
                  </a:solidFill>
                  <a:latin typeface="Alexandria" pitchFamily="2" charset="-78"/>
                  <a:ea typeface="Alexandria" pitchFamily="34" charset="-122"/>
                  <a:cs typeface="Alexandria" pitchFamily="2" charset="-78"/>
                </a:rPr>
                <a:t> لخلق علاقات تساعد في تحقيق أهداف المؤسسة.</a:t>
              </a:r>
              <a:endParaRPr lang="ar-SA" sz="1600" dirty="0">
                <a:latin typeface="Alexandria" pitchFamily="2" charset="-78"/>
                <a:cs typeface="Alexandria" pitchFamily="2" charset="-78"/>
              </a:endParaRPr>
            </a:p>
          </p:txBody>
        </p:sp>
        <p:sp>
          <p:nvSpPr>
            <p:cNvPr id="15" name="Shape 7">
              <a:extLst>
                <a:ext uri="{FF2B5EF4-FFF2-40B4-BE49-F238E27FC236}">
                  <a16:creationId xmlns:a16="http://schemas.microsoft.com/office/drawing/2014/main" id="{3755755D-9004-6773-4DCD-F6469CE77893}"/>
                </a:ext>
              </a:extLst>
            </p:cNvPr>
            <p:cNvSpPr/>
            <p:nvPr/>
          </p:nvSpPr>
          <p:spPr>
            <a:xfrm>
              <a:off x="496193" y="3086993"/>
              <a:ext cx="2634555" cy="1319585"/>
            </a:xfrm>
            <a:prstGeom prst="roundRect">
              <a:avLst>
                <a:gd name="adj" fmla="val 3948"/>
              </a:avLst>
            </a:prstGeom>
            <a:solidFill>
              <a:srgbClr val="E9ECF2"/>
            </a:solidFill>
            <a:ln w="4763">
              <a:solidFill>
                <a:srgbClr val="CFD2D8"/>
              </a:solidFill>
              <a:prstDash val="solid"/>
            </a:ln>
          </p:spPr>
          <p:txBody>
            <a:bodyPr/>
            <a:lstStyle/>
            <a:p>
              <a:pPr algn="just"/>
              <a:endParaRPr lang="en-US" sz="1600">
                <a:latin typeface="Alexandria" pitchFamily="2" charset="-78"/>
                <a:cs typeface="Alexandria" pitchFamily="2" charset="-78"/>
              </a:endParaRPr>
            </a:p>
          </p:txBody>
        </p:sp>
        <p:sp>
          <p:nvSpPr>
            <p:cNvPr id="16" name="Text 8">
              <a:extLst>
                <a:ext uri="{FF2B5EF4-FFF2-40B4-BE49-F238E27FC236}">
                  <a16:creationId xmlns:a16="http://schemas.microsoft.com/office/drawing/2014/main" id="{EA997B3F-2228-AE59-9A49-CA3DF7BE5275}"/>
                </a:ext>
              </a:extLst>
            </p:cNvPr>
            <p:cNvSpPr/>
            <p:nvPr/>
          </p:nvSpPr>
          <p:spPr>
            <a:xfrm>
              <a:off x="1451446" y="3215729"/>
              <a:ext cx="1550566" cy="193849"/>
            </a:xfrm>
            <a:prstGeom prst="rect">
              <a:avLst/>
            </a:prstGeom>
            <a:noFill/>
            <a:ln/>
          </p:spPr>
          <p:txBody>
            <a:bodyPr wrap="none" lIns="0" tIns="0" rIns="0" bIns="0" rtlCol="0" anchor="t"/>
            <a:lstStyle/>
            <a:p>
              <a:pPr marL="0" indent="0" algn="just" rtl="1">
                <a:lnSpc>
                  <a:spcPct val="104000"/>
                </a:lnSpc>
                <a:buNone/>
              </a:pPr>
              <a:r>
                <a:rPr lang="ar-SA" altLang="en-US" sz="1600" b="1" dirty="0">
                  <a:solidFill>
                    <a:srgbClr val="15213F"/>
                  </a:solidFill>
                  <a:latin typeface="Alexandria" pitchFamily="2" charset="-78"/>
                  <a:ea typeface="Alexandria Bold" pitchFamily="34" charset="-122"/>
                  <a:cs typeface="Alexandria" pitchFamily="2" charset="-78"/>
                </a:rPr>
                <a:t>التعريف الاستراتيجي</a:t>
              </a:r>
              <a:endParaRPr lang="ar-SA" sz="1600" dirty="0">
                <a:latin typeface="Alexandria" pitchFamily="2" charset="-78"/>
                <a:cs typeface="Alexandria" pitchFamily="2" charset="-78"/>
              </a:endParaRPr>
            </a:p>
          </p:txBody>
        </p:sp>
        <p:sp>
          <p:nvSpPr>
            <p:cNvPr id="17" name="Text 9">
              <a:extLst>
                <a:ext uri="{FF2B5EF4-FFF2-40B4-BE49-F238E27FC236}">
                  <a16:creationId xmlns:a16="http://schemas.microsoft.com/office/drawing/2014/main" id="{A0669252-02B4-F118-6B98-26AAB0FCCBE0}"/>
                </a:ext>
              </a:extLst>
            </p:cNvPr>
            <p:cNvSpPr/>
            <p:nvPr/>
          </p:nvSpPr>
          <p:spPr>
            <a:xfrm>
              <a:off x="624929" y="3483992"/>
              <a:ext cx="2377083" cy="793849"/>
            </a:xfrm>
            <a:prstGeom prst="rect">
              <a:avLst/>
            </a:prstGeom>
            <a:noFill/>
            <a:ln/>
          </p:spPr>
          <p:txBody>
            <a:bodyPr wrap="square" lIns="0" tIns="0" rIns="0" bIns="0" rtlCol="0" anchor="t">
              <a:noAutofit/>
            </a:bodyPr>
            <a:lstStyle/>
            <a:p>
              <a:pPr marL="0" indent="0" algn="just" rtl="1">
                <a:lnSpc>
                  <a:spcPct val="133000"/>
                </a:lnSpc>
                <a:buNone/>
              </a:pPr>
              <a:r>
                <a:rPr lang="ar-SA" altLang="en-US" sz="1600" dirty="0">
                  <a:solidFill>
                    <a:srgbClr val="15213F"/>
                  </a:solidFill>
                  <a:latin typeface="Alexandria" pitchFamily="2" charset="-78"/>
                  <a:ea typeface="Alexandria" pitchFamily="34" charset="-122"/>
                  <a:cs typeface="Alexandria" pitchFamily="2" charset="-78"/>
                </a:rPr>
                <a:t>أداة أساسية لمساعدة المؤسسة على تحقيق </a:t>
              </a:r>
              <a:r>
                <a:rPr lang="ar-SA" altLang="en-US" sz="1600" b="1" dirty="0">
                  <a:solidFill>
                    <a:srgbClr val="15213F"/>
                  </a:solidFill>
                  <a:latin typeface="Alexandria" pitchFamily="2" charset="-78"/>
                  <a:ea typeface="Alexandria" pitchFamily="34" charset="-122"/>
                  <a:cs typeface="Alexandria" pitchFamily="2" charset="-78"/>
                </a:rPr>
                <a:t>أهدافها المحددة مسبقًا</a:t>
              </a:r>
              <a:r>
                <a:rPr lang="ar-SA" altLang="en-US" sz="1600" dirty="0">
                  <a:solidFill>
                    <a:srgbClr val="15213F"/>
                  </a:solidFill>
                  <a:latin typeface="Alexandria" pitchFamily="2" charset="-78"/>
                  <a:ea typeface="Alexandria" pitchFamily="34" charset="-122"/>
                  <a:cs typeface="Alexandria" pitchFamily="2" charset="-78"/>
                </a:rPr>
                <a:t>، إذ يعتمد التفاعل داخل المنظمة على الاتصال في نقل المعلومات والوقائع والأفكار.</a:t>
              </a:r>
              <a:endParaRPr lang="ar-SA" sz="1600" dirty="0">
                <a:latin typeface="Alexandria" pitchFamily="2" charset="-78"/>
                <a:cs typeface="Alexandria" pitchFamily="2" charset="-78"/>
              </a:endParaRPr>
            </a:p>
          </p:txBody>
        </p:sp>
      </p:grpSp>
    </p:spTree>
    <p:extLst>
      <p:ext uri="{BB962C8B-B14F-4D97-AF65-F5344CB8AC3E}">
        <p14:creationId xmlns:p14="http://schemas.microsoft.com/office/powerpoint/2010/main" val="693092150"/>
      </p:ext>
    </p:extLst>
  </p:cSld>
  <p:clrMapOvr>
    <a:masterClrMapping/>
  </p:clrMapOvr>
  <mc:AlternateContent xmlns:mc="http://schemas.openxmlformats.org/markup-compatibility/2006" xmlns:p14="http://schemas.microsoft.com/office/powerpoint/2010/main">
    <mc:Choice Requires="p14">
      <p:transition p14:dur="10" advTm="125588"/>
    </mc:Choice>
    <mc:Fallback xmlns="">
      <p:transition advTm="125588"/>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3139136" y="115607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9" name="Table 8">
            <a:extLst>
              <a:ext uri="{FF2B5EF4-FFF2-40B4-BE49-F238E27FC236}">
                <a16:creationId xmlns:a16="http://schemas.microsoft.com/office/drawing/2014/main" id="{9B33BF87-6D6E-2905-9F0D-35BA1D54D784}"/>
              </a:ext>
            </a:extLst>
          </p:cNvPr>
          <p:cNvGraphicFramePr>
            <a:graphicFrameLocks noGrp="1"/>
          </p:cNvGraphicFramePr>
          <p:nvPr>
            <p:extLst>
              <p:ext uri="{D42A27DB-BD31-4B8C-83A1-F6EECF244321}">
                <p14:modId xmlns:p14="http://schemas.microsoft.com/office/powerpoint/2010/main" val="1304894917"/>
              </p:ext>
            </p:extLst>
          </p:nvPr>
        </p:nvGraphicFramePr>
        <p:xfrm>
          <a:off x="360556" y="1471961"/>
          <a:ext cx="10993244" cy="5043933"/>
        </p:xfrm>
        <a:graphic>
          <a:graphicData uri="http://schemas.openxmlformats.org/drawingml/2006/table">
            <a:tbl>
              <a:tblPr rtl="1">
                <a:tableStyleId>{22838BEF-8BB2-4498-84A7-C5851F593DF1}</a:tableStyleId>
              </a:tblPr>
              <a:tblGrid>
                <a:gridCol w="1284249">
                  <a:extLst>
                    <a:ext uri="{9D8B030D-6E8A-4147-A177-3AD203B41FA5}">
                      <a16:colId xmlns:a16="http://schemas.microsoft.com/office/drawing/2014/main" val="1125505733"/>
                    </a:ext>
                  </a:extLst>
                </a:gridCol>
                <a:gridCol w="2720897">
                  <a:extLst>
                    <a:ext uri="{9D8B030D-6E8A-4147-A177-3AD203B41FA5}">
                      <a16:colId xmlns:a16="http://schemas.microsoft.com/office/drawing/2014/main" val="904963418"/>
                    </a:ext>
                  </a:extLst>
                </a:gridCol>
                <a:gridCol w="3278459">
                  <a:extLst>
                    <a:ext uri="{9D8B030D-6E8A-4147-A177-3AD203B41FA5}">
                      <a16:colId xmlns:a16="http://schemas.microsoft.com/office/drawing/2014/main" val="84284315"/>
                    </a:ext>
                  </a:extLst>
                </a:gridCol>
                <a:gridCol w="3709639">
                  <a:extLst>
                    <a:ext uri="{9D8B030D-6E8A-4147-A177-3AD203B41FA5}">
                      <a16:colId xmlns:a16="http://schemas.microsoft.com/office/drawing/2014/main" val="2070578670"/>
                    </a:ext>
                  </a:extLst>
                </a:gridCol>
              </a:tblGrid>
              <a:tr h="438603">
                <a:tc>
                  <a:txBody>
                    <a:bodyPr/>
                    <a:lstStyle/>
                    <a:p>
                      <a:pPr algn="r" rtl="1">
                        <a:buNone/>
                      </a:pPr>
                      <a:r>
                        <a:rPr lang="en-US">
                          <a:latin typeface="Alexandria" pitchFamily="2" charset="-78"/>
                          <a:cs typeface="Alexandria" pitchFamily="2" charset="-78"/>
                        </a:rPr>
                        <a:t>العنصر</a:t>
                      </a:r>
                    </a:p>
                  </a:txBody>
                  <a:tcPr anchor="ctr">
                    <a:solidFill>
                      <a:schemeClr val="accent1">
                        <a:lumMod val="60000"/>
                        <a:lumOff val="40000"/>
                      </a:schemeClr>
                    </a:solidFill>
                  </a:tcPr>
                </a:tc>
                <a:tc>
                  <a:txBody>
                    <a:bodyPr/>
                    <a:lstStyle/>
                    <a:p>
                      <a:pPr algn="r" rtl="1">
                        <a:buNone/>
                      </a:pPr>
                      <a:r>
                        <a:rPr lang="en-US">
                          <a:latin typeface="Alexandria" pitchFamily="2" charset="-78"/>
                          <a:cs typeface="Alexandria" pitchFamily="2" charset="-78"/>
                        </a:rPr>
                        <a:t>الاتصال</a:t>
                      </a:r>
                    </a:p>
                  </a:txBody>
                  <a:tcPr anchor="ctr">
                    <a:solidFill>
                      <a:schemeClr val="accent1">
                        <a:lumMod val="60000"/>
                        <a:lumOff val="40000"/>
                      </a:schemeClr>
                    </a:solidFill>
                  </a:tcPr>
                </a:tc>
                <a:tc>
                  <a:txBody>
                    <a:bodyPr/>
                    <a:lstStyle/>
                    <a:p>
                      <a:pPr algn="r" rtl="1">
                        <a:buNone/>
                      </a:pPr>
                      <a:r>
                        <a:rPr lang="en-US">
                          <a:latin typeface="Alexandria" pitchFamily="2" charset="-78"/>
                          <a:cs typeface="Alexandria" pitchFamily="2" charset="-78"/>
                        </a:rPr>
                        <a:t>الإعلام</a:t>
                      </a:r>
                    </a:p>
                  </a:txBody>
                  <a:tcPr anchor="ctr">
                    <a:solidFill>
                      <a:schemeClr val="accent1">
                        <a:lumMod val="60000"/>
                        <a:lumOff val="40000"/>
                      </a:schemeClr>
                    </a:solidFill>
                  </a:tcPr>
                </a:tc>
                <a:tc>
                  <a:txBody>
                    <a:bodyPr/>
                    <a:lstStyle/>
                    <a:p>
                      <a:pPr algn="r" rtl="1">
                        <a:buNone/>
                      </a:pPr>
                      <a:r>
                        <a:rPr lang="en-US">
                          <a:latin typeface="Alexandria" pitchFamily="2" charset="-78"/>
                          <a:cs typeface="Alexandria" pitchFamily="2" charset="-78"/>
                        </a:rPr>
                        <a:t>الاتصال التنظيمي</a:t>
                      </a:r>
                    </a:p>
                  </a:txBody>
                  <a:tcPr anchor="ctr">
                    <a:solidFill>
                      <a:schemeClr val="accent1">
                        <a:lumMod val="60000"/>
                        <a:lumOff val="40000"/>
                      </a:schemeClr>
                    </a:solidFill>
                  </a:tcPr>
                </a:tc>
                <a:extLst>
                  <a:ext uri="{0D108BD9-81ED-4DB2-BD59-A6C34878D82A}">
                    <a16:rowId xmlns:a16="http://schemas.microsoft.com/office/drawing/2014/main" val="1599421609"/>
                  </a:ext>
                </a:extLst>
              </a:tr>
              <a:tr h="1096507">
                <a:tc>
                  <a:txBody>
                    <a:bodyPr/>
                    <a:lstStyle/>
                    <a:p>
                      <a:pPr algn="r" rtl="1">
                        <a:buNone/>
                      </a:pPr>
                      <a:r>
                        <a:rPr lang="en-US">
                          <a:latin typeface="Alexandria" pitchFamily="2" charset="-78"/>
                          <a:cs typeface="Alexandria" pitchFamily="2" charset="-78"/>
                        </a:rPr>
                        <a:t>المفهوم</a:t>
                      </a:r>
                    </a:p>
                  </a:txBody>
                  <a:tcPr anchor="ctr">
                    <a:solidFill>
                      <a:schemeClr val="accent1">
                        <a:lumMod val="60000"/>
                        <a:lumOff val="40000"/>
                      </a:schemeClr>
                    </a:solidFill>
                  </a:tcPr>
                </a:tc>
                <a:tc>
                  <a:txBody>
                    <a:bodyPr/>
                    <a:lstStyle/>
                    <a:p>
                      <a:pPr algn="just" rtl="1">
                        <a:buNone/>
                      </a:pPr>
                      <a:r>
                        <a:rPr lang="en-US">
                          <a:latin typeface="Alexandria" pitchFamily="2" charset="-78"/>
                          <a:cs typeface="Alexandria" pitchFamily="2" charset="-78"/>
                        </a:rPr>
                        <a:t>تبادل معلومات ومعانٍ بين أطراف</a:t>
                      </a:r>
                    </a:p>
                  </a:txBody>
                  <a:tcPr anchor="ctr"/>
                </a:tc>
                <a:tc>
                  <a:txBody>
                    <a:bodyPr/>
                    <a:lstStyle/>
                    <a:p>
                      <a:pPr algn="just" rtl="1">
                        <a:buNone/>
                      </a:pPr>
                      <a:r>
                        <a:rPr lang="en-US">
                          <a:latin typeface="Alexandria" pitchFamily="2" charset="-78"/>
                          <a:cs typeface="Alexandria" pitchFamily="2" charset="-78"/>
                        </a:rPr>
                        <a:t>نقل معلومات وأخبار لجمهور واسع</a:t>
                      </a:r>
                    </a:p>
                  </a:txBody>
                  <a:tcPr anchor="ctr"/>
                </a:tc>
                <a:tc>
                  <a:txBody>
                    <a:bodyPr/>
                    <a:lstStyle/>
                    <a:p>
                      <a:pPr algn="just" rtl="1">
                        <a:buNone/>
                      </a:pPr>
                      <a:r>
                        <a:rPr lang="en-US">
                          <a:latin typeface="Alexandria" pitchFamily="2" charset="-78"/>
                          <a:cs typeface="Alexandria" pitchFamily="2" charset="-78"/>
                        </a:rPr>
                        <a:t>تبادل معلومات داخل المؤسسة أو بينها وبين بيئتها</a:t>
                      </a:r>
                    </a:p>
                  </a:txBody>
                  <a:tcPr anchor="ctr"/>
                </a:tc>
                <a:extLst>
                  <a:ext uri="{0D108BD9-81ED-4DB2-BD59-A6C34878D82A}">
                    <a16:rowId xmlns:a16="http://schemas.microsoft.com/office/drawing/2014/main" val="2852772642"/>
                  </a:ext>
                </a:extLst>
              </a:tr>
              <a:tr h="438603">
                <a:tc>
                  <a:txBody>
                    <a:bodyPr/>
                    <a:lstStyle/>
                    <a:p>
                      <a:pPr algn="r" rtl="1">
                        <a:buNone/>
                      </a:pPr>
                      <a:r>
                        <a:rPr lang="en-US">
                          <a:latin typeface="Alexandria" pitchFamily="2" charset="-78"/>
                          <a:cs typeface="Alexandria" pitchFamily="2" charset="-78"/>
                        </a:rPr>
                        <a:t>النطاق</a:t>
                      </a:r>
                    </a:p>
                  </a:txBody>
                  <a:tcPr anchor="ctr">
                    <a:solidFill>
                      <a:schemeClr val="accent1">
                        <a:lumMod val="60000"/>
                        <a:lumOff val="40000"/>
                      </a:schemeClr>
                    </a:solidFill>
                  </a:tcPr>
                </a:tc>
                <a:tc>
                  <a:txBody>
                    <a:bodyPr/>
                    <a:lstStyle/>
                    <a:p>
                      <a:pPr algn="just" rtl="1">
                        <a:buNone/>
                      </a:pPr>
                      <a:r>
                        <a:rPr lang="en-US">
                          <a:latin typeface="Alexandria" pitchFamily="2" charset="-78"/>
                          <a:cs typeface="Alexandria" pitchFamily="2" charset="-78"/>
                        </a:rPr>
                        <a:t>عام وواسع</a:t>
                      </a:r>
                    </a:p>
                  </a:txBody>
                  <a:tcPr anchor="ctr"/>
                </a:tc>
                <a:tc>
                  <a:txBody>
                    <a:bodyPr/>
                    <a:lstStyle/>
                    <a:p>
                      <a:pPr algn="just" rtl="1">
                        <a:buNone/>
                      </a:pPr>
                      <a:r>
                        <a:rPr lang="en-US">
                          <a:latin typeface="Alexandria" pitchFamily="2" charset="-78"/>
                          <a:cs typeface="Alexandria" pitchFamily="2" charset="-78"/>
                        </a:rPr>
                        <a:t>جماهيري</a:t>
                      </a:r>
                    </a:p>
                  </a:txBody>
                  <a:tcPr anchor="ctr"/>
                </a:tc>
                <a:tc>
                  <a:txBody>
                    <a:bodyPr/>
                    <a:lstStyle/>
                    <a:p>
                      <a:pPr algn="just" rtl="1">
                        <a:buNone/>
                      </a:pPr>
                      <a:r>
                        <a:rPr lang="en-US">
                          <a:latin typeface="Alexandria" pitchFamily="2" charset="-78"/>
                          <a:cs typeface="Alexandria" pitchFamily="2" charset="-78"/>
                        </a:rPr>
                        <a:t>مؤسسي وإداري</a:t>
                      </a:r>
                    </a:p>
                  </a:txBody>
                  <a:tcPr anchor="ctr"/>
                </a:tc>
                <a:extLst>
                  <a:ext uri="{0D108BD9-81ED-4DB2-BD59-A6C34878D82A}">
                    <a16:rowId xmlns:a16="http://schemas.microsoft.com/office/drawing/2014/main" val="70351835"/>
                  </a:ext>
                </a:extLst>
              </a:tr>
              <a:tr h="767555">
                <a:tc>
                  <a:txBody>
                    <a:bodyPr/>
                    <a:lstStyle/>
                    <a:p>
                      <a:pPr algn="r" rtl="1">
                        <a:buNone/>
                      </a:pPr>
                      <a:r>
                        <a:rPr lang="en-US">
                          <a:latin typeface="Alexandria" pitchFamily="2" charset="-78"/>
                          <a:cs typeface="Alexandria" pitchFamily="2" charset="-78"/>
                        </a:rPr>
                        <a:t>الجمهور</a:t>
                      </a:r>
                    </a:p>
                  </a:txBody>
                  <a:tcPr anchor="ctr">
                    <a:solidFill>
                      <a:schemeClr val="accent1">
                        <a:lumMod val="60000"/>
                        <a:lumOff val="40000"/>
                      </a:schemeClr>
                    </a:solidFill>
                  </a:tcPr>
                </a:tc>
                <a:tc>
                  <a:txBody>
                    <a:bodyPr/>
                    <a:lstStyle/>
                    <a:p>
                      <a:pPr algn="just" rtl="1">
                        <a:buNone/>
                      </a:pPr>
                      <a:r>
                        <a:rPr lang="en-US">
                          <a:latin typeface="Alexandria" pitchFamily="2" charset="-78"/>
                          <a:cs typeface="Alexandria" pitchFamily="2" charset="-78"/>
                        </a:rPr>
                        <a:t>فرد أو جماعة</a:t>
                      </a:r>
                    </a:p>
                  </a:txBody>
                  <a:tcPr anchor="ctr"/>
                </a:tc>
                <a:tc>
                  <a:txBody>
                    <a:bodyPr/>
                    <a:lstStyle/>
                    <a:p>
                      <a:pPr algn="just" rtl="1">
                        <a:buNone/>
                      </a:pPr>
                      <a:r>
                        <a:rPr lang="en-US">
                          <a:latin typeface="Alexandria" pitchFamily="2" charset="-78"/>
                          <a:cs typeface="Alexandria" pitchFamily="2" charset="-78"/>
                        </a:rPr>
                        <a:t>جمهور واسع</a:t>
                      </a:r>
                    </a:p>
                  </a:txBody>
                  <a:tcPr anchor="ctr"/>
                </a:tc>
                <a:tc>
                  <a:txBody>
                    <a:bodyPr/>
                    <a:lstStyle/>
                    <a:p>
                      <a:pPr algn="just" rtl="1">
                        <a:buNone/>
                      </a:pPr>
                      <a:r>
                        <a:rPr lang="en-US">
                          <a:latin typeface="Alexandria" pitchFamily="2" charset="-78"/>
                          <a:cs typeface="Alexandria" pitchFamily="2" charset="-78"/>
                        </a:rPr>
                        <a:t>موظفون، إدارات، عملاء، شركاء</a:t>
                      </a:r>
                    </a:p>
                  </a:txBody>
                  <a:tcPr anchor="ctr"/>
                </a:tc>
                <a:extLst>
                  <a:ext uri="{0D108BD9-81ED-4DB2-BD59-A6C34878D82A}">
                    <a16:rowId xmlns:a16="http://schemas.microsoft.com/office/drawing/2014/main" val="1259505528"/>
                  </a:ext>
                </a:extLst>
              </a:tr>
              <a:tr h="767555">
                <a:tc>
                  <a:txBody>
                    <a:bodyPr/>
                    <a:lstStyle/>
                    <a:p>
                      <a:pPr algn="r" rtl="1">
                        <a:buNone/>
                      </a:pPr>
                      <a:r>
                        <a:rPr lang="en-US">
                          <a:latin typeface="Alexandria" pitchFamily="2" charset="-78"/>
                          <a:cs typeface="Alexandria" pitchFamily="2" charset="-78"/>
                        </a:rPr>
                        <a:t>الاتجاه</a:t>
                      </a:r>
                    </a:p>
                  </a:txBody>
                  <a:tcPr anchor="ctr">
                    <a:solidFill>
                      <a:schemeClr val="accent1">
                        <a:lumMod val="60000"/>
                        <a:lumOff val="40000"/>
                      </a:schemeClr>
                    </a:solidFill>
                  </a:tcPr>
                </a:tc>
                <a:tc>
                  <a:txBody>
                    <a:bodyPr/>
                    <a:lstStyle/>
                    <a:p>
                      <a:pPr algn="just" rtl="1">
                        <a:buNone/>
                      </a:pPr>
                      <a:r>
                        <a:rPr lang="en-US">
                          <a:latin typeface="Alexandria" pitchFamily="2" charset="-78"/>
                          <a:cs typeface="Alexandria" pitchFamily="2" charset="-78"/>
                        </a:rPr>
                        <a:t>غالبًا متبادل</a:t>
                      </a:r>
                    </a:p>
                  </a:txBody>
                  <a:tcPr anchor="ctr"/>
                </a:tc>
                <a:tc>
                  <a:txBody>
                    <a:bodyPr/>
                    <a:lstStyle/>
                    <a:p>
                      <a:pPr algn="just" rtl="1">
                        <a:buNone/>
                      </a:pPr>
                      <a:r>
                        <a:rPr lang="en-US">
                          <a:latin typeface="Alexandria" pitchFamily="2" charset="-78"/>
                          <a:cs typeface="Alexandria" pitchFamily="2" charset="-78"/>
                        </a:rPr>
                        <a:t>غالبًا من وسيلة إعلامية إلى جمهور</a:t>
                      </a:r>
                    </a:p>
                  </a:txBody>
                  <a:tcPr anchor="ctr"/>
                </a:tc>
                <a:tc>
                  <a:txBody>
                    <a:bodyPr/>
                    <a:lstStyle/>
                    <a:p>
                      <a:pPr algn="just" rtl="1">
                        <a:buNone/>
                      </a:pPr>
                      <a:r>
                        <a:rPr lang="en-US">
                          <a:latin typeface="Alexandria" pitchFamily="2" charset="-78"/>
                          <a:cs typeface="Alexandria" pitchFamily="2" charset="-78"/>
                        </a:rPr>
                        <a:t>صاعد، نازل، أفقي، داخلي وخارجي</a:t>
                      </a:r>
                    </a:p>
                  </a:txBody>
                  <a:tcPr anchor="ctr"/>
                </a:tc>
                <a:extLst>
                  <a:ext uri="{0D108BD9-81ED-4DB2-BD59-A6C34878D82A}">
                    <a16:rowId xmlns:a16="http://schemas.microsoft.com/office/drawing/2014/main" val="3293773807"/>
                  </a:ext>
                </a:extLst>
              </a:tr>
              <a:tr h="767555">
                <a:tc>
                  <a:txBody>
                    <a:bodyPr/>
                    <a:lstStyle/>
                    <a:p>
                      <a:pPr algn="r" rtl="1">
                        <a:buNone/>
                      </a:pPr>
                      <a:r>
                        <a:rPr lang="en-US">
                          <a:latin typeface="Alexandria" pitchFamily="2" charset="-78"/>
                          <a:cs typeface="Alexandria" pitchFamily="2" charset="-78"/>
                        </a:rPr>
                        <a:t>الهدف</a:t>
                      </a:r>
                    </a:p>
                  </a:txBody>
                  <a:tcPr anchor="ctr">
                    <a:solidFill>
                      <a:schemeClr val="accent1">
                        <a:lumMod val="60000"/>
                        <a:lumOff val="40000"/>
                      </a:schemeClr>
                    </a:solidFill>
                  </a:tcPr>
                </a:tc>
                <a:tc>
                  <a:txBody>
                    <a:bodyPr/>
                    <a:lstStyle/>
                    <a:p>
                      <a:pPr algn="just" rtl="1">
                        <a:buNone/>
                      </a:pPr>
                      <a:r>
                        <a:rPr lang="en-US">
                          <a:latin typeface="Alexandria" pitchFamily="2" charset="-78"/>
                          <a:cs typeface="Alexandria" pitchFamily="2" charset="-78"/>
                        </a:rPr>
                        <a:t>الفهم والتفاعل</a:t>
                      </a:r>
                    </a:p>
                  </a:txBody>
                  <a:tcPr anchor="ctr"/>
                </a:tc>
                <a:tc>
                  <a:txBody>
                    <a:bodyPr/>
                    <a:lstStyle/>
                    <a:p>
                      <a:pPr algn="just" rtl="1">
                        <a:buNone/>
                      </a:pPr>
                      <a:r>
                        <a:rPr lang="en-US">
                          <a:latin typeface="Alexandria" pitchFamily="2" charset="-78"/>
                          <a:cs typeface="Alexandria" pitchFamily="2" charset="-78"/>
                        </a:rPr>
                        <a:t>الإخبار والتوعية والتأثير</a:t>
                      </a:r>
                    </a:p>
                  </a:txBody>
                  <a:tcPr anchor="ctr"/>
                </a:tc>
                <a:tc>
                  <a:txBody>
                    <a:bodyPr/>
                    <a:lstStyle/>
                    <a:p>
                      <a:pPr algn="just" rtl="1">
                        <a:buNone/>
                      </a:pPr>
                      <a:r>
                        <a:rPr lang="en-US">
                          <a:latin typeface="Alexandria" pitchFamily="2" charset="-78"/>
                          <a:cs typeface="Alexandria" pitchFamily="2" charset="-78"/>
                        </a:rPr>
                        <a:t>تنظيم العمل وتحقيق أهداف المؤسسة</a:t>
                      </a:r>
                    </a:p>
                  </a:txBody>
                  <a:tcPr anchor="ctr"/>
                </a:tc>
                <a:extLst>
                  <a:ext uri="{0D108BD9-81ED-4DB2-BD59-A6C34878D82A}">
                    <a16:rowId xmlns:a16="http://schemas.microsoft.com/office/drawing/2014/main" val="2402015471"/>
                  </a:ext>
                </a:extLst>
              </a:tr>
              <a:tr h="767555">
                <a:tc>
                  <a:txBody>
                    <a:bodyPr/>
                    <a:lstStyle/>
                    <a:p>
                      <a:pPr algn="r" rtl="1">
                        <a:buNone/>
                      </a:pPr>
                      <a:r>
                        <a:rPr lang="en-US">
                          <a:latin typeface="Alexandria" pitchFamily="2" charset="-78"/>
                          <a:cs typeface="Alexandria" pitchFamily="2" charset="-78"/>
                        </a:rPr>
                        <a:t>مثال</a:t>
                      </a:r>
                    </a:p>
                  </a:txBody>
                  <a:tcPr anchor="ctr">
                    <a:solidFill>
                      <a:schemeClr val="accent1">
                        <a:lumMod val="60000"/>
                        <a:lumOff val="40000"/>
                      </a:schemeClr>
                    </a:solidFill>
                  </a:tcPr>
                </a:tc>
                <a:tc>
                  <a:txBody>
                    <a:bodyPr/>
                    <a:lstStyle/>
                    <a:p>
                      <a:pPr algn="just" rtl="1">
                        <a:buNone/>
                      </a:pPr>
                      <a:r>
                        <a:rPr lang="en-US">
                          <a:latin typeface="Alexandria" pitchFamily="2" charset="-78"/>
                          <a:cs typeface="Alexandria" pitchFamily="2" charset="-78"/>
                        </a:rPr>
                        <a:t>حوار بين شخصين</a:t>
                      </a:r>
                    </a:p>
                  </a:txBody>
                  <a:tcPr anchor="ctr"/>
                </a:tc>
                <a:tc>
                  <a:txBody>
                    <a:bodyPr/>
                    <a:lstStyle/>
                    <a:p>
                      <a:pPr algn="just" rtl="1">
                        <a:buNone/>
                      </a:pPr>
                      <a:r>
                        <a:rPr lang="en-US">
                          <a:latin typeface="Alexandria" pitchFamily="2" charset="-78"/>
                          <a:cs typeface="Alexandria" pitchFamily="2" charset="-78"/>
                        </a:rPr>
                        <a:t>نشرة أخبار</a:t>
                      </a:r>
                    </a:p>
                  </a:txBody>
                  <a:tcPr anchor="ctr"/>
                </a:tc>
                <a:tc>
                  <a:txBody>
                    <a:bodyPr/>
                    <a:lstStyle/>
                    <a:p>
                      <a:pPr algn="just" rtl="1">
                        <a:buNone/>
                      </a:pPr>
                      <a:r>
                        <a:rPr lang="en-US">
                          <a:latin typeface="Alexandria" pitchFamily="2" charset="-78"/>
                          <a:cs typeface="Alexandria" pitchFamily="2" charset="-78"/>
                        </a:rPr>
                        <a:t>اجتماع إداري أو تعميم داخلي</a:t>
                      </a:r>
                    </a:p>
                  </a:txBody>
                  <a:tcPr anchor="ctr"/>
                </a:tc>
                <a:extLst>
                  <a:ext uri="{0D108BD9-81ED-4DB2-BD59-A6C34878D82A}">
                    <a16:rowId xmlns:a16="http://schemas.microsoft.com/office/drawing/2014/main" val="2848215545"/>
                  </a:ext>
                </a:extLst>
              </a:tr>
            </a:tbl>
          </a:graphicData>
        </a:graphic>
      </p:graphicFrame>
      <p:sp>
        <p:nvSpPr>
          <p:cNvPr id="10" name="TextBox 9">
            <a:extLst>
              <a:ext uri="{FF2B5EF4-FFF2-40B4-BE49-F238E27FC236}">
                <a16:creationId xmlns:a16="http://schemas.microsoft.com/office/drawing/2014/main" id="{6050A0FE-F8B8-71A8-95EF-190180BCE375}"/>
              </a:ext>
            </a:extLst>
          </p:cNvPr>
          <p:cNvSpPr txBox="1"/>
          <p:nvPr/>
        </p:nvSpPr>
        <p:spPr>
          <a:xfrm>
            <a:off x="3038775" y="485804"/>
            <a:ext cx="6406308"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الفرق بين </a:t>
            </a:r>
            <a:r>
              <a:rPr kumimoji="0" lang="ar-EG" sz="2000" b="1"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الاتصال والإعلام والاتصال التنظيمي</a:t>
            </a:r>
            <a:endPar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Tree>
  </p:cSld>
  <p:clrMapOvr>
    <a:masterClrMapping/>
  </p:clrMapOvr>
  <p:transition spd="slow" advTm="263727">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12595" y="1685495"/>
            <a:ext cx="11418849"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4337824" y="1049461"/>
            <a:ext cx="4318753" cy="521970"/>
          </a:xfrm>
          <a:prstGeom prst="rect">
            <a:avLst/>
          </a:prstGeom>
          <a:noFill/>
        </p:spPr>
        <p:txBody>
          <a:bodyPr wrap="square" rtlCol="0">
            <a:spAutoFit/>
          </a:bodyPr>
          <a:lstStyle/>
          <a:p>
            <a:pPr algn="ctr"/>
            <a:r>
              <a:rPr lang="ar-EG" sz="2800" b="1">
                <a:latin typeface="Alexandria" charset="0"/>
                <a:cs typeface="Alexandria" charset="0"/>
              </a:rPr>
              <a:t>نشاط</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a:t>
            </a:r>
            <a:r>
              <a:rPr lang="ar-EG" sz="4400" b="1">
                <a:solidFill>
                  <a:schemeClr val="bg1"/>
                </a:solidFill>
                <a:latin typeface="Alexandria" charset="0"/>
                <a:cs typeface="Alexandria" charset="0"/>
              </a:rPr>
              <a:t>1</a:t>
            </a:r>
            <a:endParaRPr lang="en-US" sz="4400" b="1">
              <a:solidFill>
                <a:schemeClr val="bg1"/>
              </a:solidFill>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71E384A7-E5EF-C00B-7849-5CEA1FBF8018}"/>
              </a:ext>
            </a:extLst>
          </p:cNvPr>
          <p:cNvPicPr>
            <a:picLocks noChangeAspect="1"/>
          </p:cNvPicPr>
          <p:nvPr/>
        </p:nvPicPr>
        <p:blipFill>
          <a:blip r:embed="rId3"/>
          <a:stretch>
            <a:fillRect/>
          </a:stretch>
        </p:blipFill>
        <p:spPr>
          <a:xfrm>
            <a:off x="412595" y="2095405"/>
            <a:ext cx="3048264" cy="4578493"/>
          </a:xfrm>
          <a:prstGeom prst="rect">
            <a:avLst/>
          </a:prstGeom>
        </p:spPr>
      </p:pic>
      <p:grpSp>
        <p:nvGrpSpPr>
          <p:cNvPr id="13" name="Group 12">
            <a:extLst>
              <a:ext uri="{FF2B5EF4-FFF2-40B4-BE49-F238E27FC236}">
                <a16:creationId xmlns:a16="http://schemas.microsoft.com/office/drawing/2014/main" id="{009CAF93-41FB-FF3A-FCF9-AA4632347A73}"/>
              </a:ext>
            </a:extLst>
          </p:cNvPr>
          <p:cNvGrpSpPr/>
          <p:nvPr/>
        </p:nvGrpSpPr>
        <p:grpSpPr>
          <a:xfrm>
            <a:off x="4003288" y="2321530"/>
            <a:ext cx="7081024" cy="3934304"/>
            <a:chOff x="3467919" y="1919064"/>
            <a:chExt cx="5179963" cy="1878956"/>
          </a:xfrm>
        </p:grpSpPr>
        <p:sp>
          <p:nvSpPr>
            <p:cNvPr id="8" name="Text 1"/>
            <p:cNvSpPr/>
            <p:nvPr/>
          </p:nvSpPr>
          <p:spPr>
            <a:xfrm>
              <a:off x="3467919" y="2072516"/>
              <a:ext cx="4967870" cy="184537"/>
            </a:xfrm>
            <a:prstGeom prst="rect">
              <a:avLst/>
            </a:prstGeom>
            <a:noFill/>
            <a:ln/>
          </p:spPr>
          <p:txBody>
            <a:bodyPr wrap="none" lIns="0" tIns="0" rIns="0" bIns="0" rtlCol="0" anchor="t"/>
            <a:lstStyle/>
            <a:p>
              <a:pPr marL="0" marR="0" lvl="0" indent="0" algn="ctr" defTabSz="914400" rtl="1" eaLnBrk="1" fontAlgn="auto" latinLnBrk="0" hangingPunct="1">
                <a:lnSpc>
                  <a:spcPct val="133000"/>
                </a:lnSpc>
                <a:spcBef>
                  <a:spcPts val="0"/>
                </a:spcBef>
                <a:spcAft>
                  <a:spcPts val="0"/>
                </a:spcAft>
                <a:buClrTx/>
                <a:buSzTx/>
                <a:buFontTx/>
                <a:buNone/>
                <a:tabLst/>
                <a:defRPr/>
              </a:pPr>
              <a:r>
                <a:rPr kumimoji="0" lang="ar-SA" altLang="en-US" b="1" i="0" u="none" strike="noStrike" kern="0" cap="none" spc="0" normalizeH="0" baseline="0" noProof="0" dirty="0">
                  <a:ln>
                    <a:noFill/>
                  </a:ln>
                  <a:solidFill>
                    <a:srgbClr val="FF0000"/>
                  </a:solidFill>
                  <a:effectLst/>
                  <a:uLnTx/>
                  <a:uFillTx/>
                  <a:latin typeface="Alexandria" pitchFamily="2" charset="-78"/>
                  <a:ea typeface="Alexandria" pitchFamily="34" charset="-122"/>
                  <a:cs typeface="Alexandria" pitchFamily="2" charset="-78"/>
                </a:rPr>
                <a:t>ما أكثر مشكلة اتصالية يمكن أن تحدث داخل مؤسسة؟</a:t>
              </a:r>
              <a:endParaRPr kumimoji="0" lang="ar-SA" b="1" i="0" u="none" strike="noStrike" kern="0" cap="none" spc="0" normalizeH="0" baseline="0" noProof="0" dirty="0">
                <a:ln>
                  <a:noFill/>
                </a:ln>
                <a:solidFill>
                  <a:srgbClr val="FF0000"/>
                </a:solidFill>
                <a:effectLst/>
                <a:uLnTx/>
                <a:uFillTx/>
                <a:latin typeface="Alexandria" pitchFamily="2" charset="-78"/>
                <a:cs typeface="Alexandria" pitchFamily="2" charset="-78"/>
              </a:endParaRPr>
            </a:p>
          </p:txBody>
        </p:sp>
        <p:sp>
          <p:nvSpPr>
            <p:cNvPr id="9" name="Shape 2"/>
            <p:cNvSpPr/>
            <p:nvPr/>
          </p:nvSpPr>
          <p:spPr>
            <a:xfrm>
              <a:off x="8633594" y="1919064"/>
              <a:ext cx="14288" cy="477515"/>
            </a:xfrm>
            <a:prstGeom prst="rect">
              <a:avLst/>
            </a:prstGeom>
            <a:solidFill>
              <a:srgbClr val="3257B8"/>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1" name="Text 3"/>
            <p:cNvSpPr/>
            <p:nvPr/>
          </p:nvSpPr>
          <p:spPr>
            <a:xfrm>
              <a:off x="3925119" y="2536106"/>
              <a:ext cx="4722763" cy="396925"/>
            </a:xfrm>
            <a:prstGeom prst="rect">
              <a:avLst/>
            </a:prstGeom>
            <a:noFill/>
            <a:ln/>
          </p:spPr>
          <p:txBody>
            <a:bodyPr wrap="square" lIns="0" tIns="0" rIns="0" bIns="0" rtlCol="0" anchor="t">
              <a:noAutofit/>
            </a:bodyPr>
            <a:lstStyle/>
            <a:p>
              <a:pPr marL="0" marR="0" lvl="0" indent="0" algn="ct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شاركنا رأيك عبر </a:t>
              </a: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Mentimeter</a:t>
              </a: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 — لا توجد إجابات خاطئة، فالهدف هو استكشاف تصوراتكم المبدئية حول عالم الاتصال التنظيمي قبل الغوص في المفاهيم.</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2" name="Shape 4"/>
            <p:cNvSpPr/>
            <p:nvPr/>
          </p:nvSpPr>
          <p:spPr>
            <a:xfrm>
              <a:off x="3925119" y="3072557"/>
              <a:ext cx="4722763" cy="725463"/>
            </a:xfrm>
            <a:prstGeom prst="roundRect">
              <a:avLst>
                <a:gd name="adj" fmla="val 7182"/>
              </a:avLst>
            </a:prstGeom>
            <a:solidFill>
              <a:srgbClr val="B6D6FC"/>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pic>
          <p:nvPicPr>
            <p:cNvPr id="14" name="Image 1" descr="preencoded.png"/>
            <p:cNvPicPr>
              <a:picLocks noChangeAspect="1"/>
            </p:cNvPicPr>
            <p:nvPr/>
          </p:nvPicPr>
          <p:blipFill>
            <a:blip r:embed="rId4"/>
            <a:stretch>
              <a:fillRect/>
            </a:stretch>
          </p:blipFill>
          <p:spPr>
            <a:xfrm>
              <a:off x="4049092" y="3257104"/>
              <a:ext cx="155004" cy="123974"/>
            </a:xfrm>
            <a:prstGeom prst="rect">
              <a:avLst/>
            </a:prstGeom>
          </p:spPr>
        </p:pic>
        <p:sp>
          <p:nvSpPr>
            <p:cNvPr id="15" name="Text 5"/>
            <p:cNvSpPr/>
            <p:nvPr/>
          </p:nvSpPr>
          <p:spPr>
            <a:xfrm>
              <a:off x="4328071" y="3227487"/>
              <a:ext cx="4195837" cy="396925"/>
            </a:xfrm>
            <a:prstGeom prst="rect">
              <a:avLst/>
            </a:prstGeom>
            <a:noFill/>
            <a:ln/>
          </p:spPr>
          <p:txBody>
            <a:bodyPr wrap="square" lIns="0" tIns="0" rIns="0" bIns="0" rtlCol="0" anchor="t">
              <a:normAutofit/>
            </a:bodyPr>
            <a:lstStyle/>
            <a:p>
              <a:pPr marL="0" marR="0" lvl="0" indent="0" algn="ctr" defTabSz="914400" rtl="1" eaLnBrk="1" fontAlgn="auto" latinLnBrk="0" hangingPunct="1">
                <a:lnSpc>
                  <a:spcPct val="133000"/>
                </a:lnSpc>
                <a:spcBef>
                  <a:spcPts val="0"/>
                </a:spcBef>
                <a:spcAft>
                  <a:spcPts val="0"/>
                </a:spcAft>
                <a:buClrTx/>
                <a:buSzTx/>
                <a:buFontTx/>
                <a:buNone/>
                <a:tabLst/>
                <a:defRPr/>
              </a:pPr>
              <a:r>
                <a:rPr kumimoji="0" lang="ar-EG" altLang="en-US" sz="1600" b="0" i="0" u="none" strike="noStrike" kern="0" cap="none" spc="0" normalizeH="0" baseline="0" noProof="0">
                  <a:ln>
                    <a:noFill/>
                  </a:ln>
                  <a:solidFill>
                    <a:srgbClr val="000000"/>
                  </a:solidFill>
                  <a:effectLst/>
                  <a:uLnTx/>
                  <a:uFillTx/>
                  <a:latin typeface="Alexandria" pitchFamily="2" charset="-78"/>
                  <a:ea typeface="Alexandria" pitchFamily="34" charset="-122"/>
                  <a:cs typeface="Alexandria" pitchFamily="2" charset="-78"/>
                </a:rPr>
                <a:t>امسح</a:t>
              </a:r>
              <a:r>
                <a:rPr kumimoji="0" lang="ar-SA" altLang="en-US" sz="1600" b="0" i="0" u="none" strike="noStrike" kern="0" cap="none" spc="0" normalizeH="0" baseline="0" noProof="0">
                  <a:ln>
                    <a:noFill/>
                  </a:ln>
                  <a:solidFill>
                    <a:srgbClr val="000000"/>
                  </a:solidFill>
                  <a:effectLst/>
                  <a:uLnTx/>
                  <a:uFillTx/>
                  <a:latin typeface="Alexandria" pitchFamily="2" charset="-78"/>
                  <a:ea typeface="Alexandria" pitchFamily="34" charset="-122"/>
                  <a:cs typeface="Alexandria" pitchFamily="2" charset="-78"/>
                </a:rPr>
                <a:t> </a:t>
              </a:r>
              <a:r>
                <a:rPr kumimoji="0" lang="ar-SA" altLang="en-US" sz="1600" b="0" i="0" u="none" strike="noStrike" kern="0" cap="none" spc="0" normalizeH="0" baseline="0" noProof="0" dirty="0">
                  <a:ln>
                    <a:noFill/>
                  </a:ln>
                  <a:solidFill>
                    <a:srgbClr val="000000"/>
                  </a:solidFill>
                  <a:effectLst/>
                  <a:uLnTx/>
                  <a:uFillTx/>
                  <a:latin typeface="Alexandria" pitchFamily="2" charset="-78"/>
                  <a:ea typeface="Alexandria" pitchFamily="34" charset="-122"/>
                  <a:cs typeface="Alexandria" pitchFamily="2" charset="-78"/>
                </a:rPr>
                <a:t>الرمز المعروض على الشاشة للمشاركة في </a:t>
              </a:r>
              <a:r>
                <a:rPr kumimoji="0" lang="ar-SA" altLang="en-US" sz="1600" b="0" i="0" u="none" strike="noStrike" kern="0" cap="none" spc="0" normalizeH="0" baseline="0" noProof="0">
                  <a:ln>
                    <a:noFill/>
                  </a:ln>
                  <a:solidFill>
                    <a:srgbClr val="000000"/>
                  </a:solidFill>
                  <a:effectLst/>
                  <a:uLnTx/>
                  <a:uFillTx/>
                  <a:latin typeface="Alexandria" pitchFamily="2" charset="-78"/>
                  <a:ea typeface="Alexandria" pitchFamily="34" charset="-122"/>
                  <a:cs typeface="Alexandria" pitchFamily="2" charset="-78"/>
                </a:rPr>
                <a:t>التصويت </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spTree>
  </p:cSld>
  <p:clrMapOvr>
    <a:masterClrMapping/>
  </p:clrMapOvr>
  <mc:AlternateContent xmlns:mc="http://schemas.openxmlformats.org/markup-compatibility/2006" xmlns:p14="http://schemas.microsoft.com/office/powerpoint/2010/main">
    <mc:Choice Requires="p14">
      <p:transition p14:dur="10" advTm="53046"/>
    </mc:Choice>
    <mc:Fallback xmlns="">
      <p:transition advTm="53046"/>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68351" y="1512990"/>
            <a:ext cx="11195825" cy="48320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3702205" y="857065"/>
            <a:ext cx="5452946"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الاتصال التنظيمي: الخصائص المميزة</a:t>
            </a:r>
            <a:endPar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kumimoji="0" lang="ar-EG"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9" name="Group 18">
            <a:extLst>
              <a:ext uri="{FF2B5EF4-FFF2-40B4-BE49-F238E27FC236}">
                <a16:creationId xmlns:a16="http://schemas.microsoft.com/office/drawing/2014/main" id="{9C612902-921F-B29C-44FB-3FC07CC789F5}"/>
              </a:ext>
            </a:extLst>
          </p:cNvPr>
          <p:cNvGrpSpPr/>
          <p:nvPr/>
        </p:nvGrpSpPr>
        <p:grpSpPr>
          <a:xfrm>
            <a:off x="769434" y="2155120"/>
            <a:ext cx="10660566" cy="3845816"/>
            <a:chOff x="496119" y="1885801"/>
            <a:chExt cx="8166050" cy="2007394"/>
          </a:xfrm>
        </p:grpSpPr>
        <p:sp>
          <p:nvSpPr>
            <p:cNvPr id="2" name="Shape 1"/>
            <p:cNvSpPr/>
            <p:nvPr/>
          </p:nvSpPr>
          <p:spPr>
            <a:xfrm>
              <a:off x="4633987" y="1885801"/>
              <a:ext cx="4013895" cy="941710"/>
            </a:xfrm>
            <a:prstGeom prst="roundRect">
              <a:avLst>
                <a:gd name="adj" fmla="val 7282"/>
              </a:avLst>
            </a:prstGeom>
            <a:solidFill>
              <a:srgbClr val="FBFCFE"/>
            </a:solidFill>
            <a:ln w="14288">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pic>
          <p:nvPicPr>
            <p:cNvPr id="4" name="Image 0" descr="preencoded.png"/>
            <p:cNvPicPr>
              <a:picLocks noChangeAspect="1"/>
            </p:cNvPicPr>
            <p:nvPr/>
          </p:nvPicPr>
          <p:blipFill>
            <a:blip r:embed="rId3"/>
            <a:stretch>
              <a:fillRect/>
            </a:stretch>
          </p:blipFill>
          <p:spPr>
            <a:xfrm>
              <a:off x="8605019" y="1885801"/>
              <a:ext cx="57150" cy="941710"/>
            </a:xfrm>
            <a:prstGeom prst="rect">
              <a:avLst/>
            </a:prstGeom>
          </p:spPr>
        </p:pic>
        <p:sp>
          <p:nvSpPr>
            <p:cNvPr id="8" name="Text 2"/>
            <p:cNvSpPr/>
            <p:nvPr/>
          </p:nvSpPr>
          <p:spPr>
            <a:xfrm>
              <a:off x="6272510" y="2024063"/>
              <a:ext cx="2194247"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Bold" pitchFamily="34" charset="-122"/>
                  <a:cs typeface="Alexandria" pitchFamily="2" charset="-78"/>
                </a:rPr>
                <a:t>الهدفية والتوجيه الاستراتيجي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9" name="Text 3"/>
            <p:cNvSpPr/>
            <p:nvPr/>
          </p:nvSpPr>
          <p:spPr>
            <a:xfrm>
              <a:off x="4772248" y="2292325"/>
              <a:ext cx="3694509" cy="396925"/>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كل رسالة في الاتصال التنظيمي مرتبطة بأهداف المؤسسة، ولا تصدر عشوائيًا بل تخدم توجهًا استراتيجيًا واضحًا.</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1" name="Shape 4"/>
            <p:cNvSpPr/>
            <p:nvPr/>
          </p:nvSpPr>
          <p:spPr>
            <a:xfrm>
              <a:off x="496119" y="1885801"/>
              <a:ext cx="4013895" cy="941710"/>
            </a:xfrm>
            <a:prstGeom prst="roundRect">
              <a:avLst>
                <a:gd name="adj" fmla="val 7282"/>
              </a:avLst>
            </a:prstGeom>
            <a:solidFill>
              <a:srgbClr val="FBFCFE"/>
            </a:solidFill>
            <a:ln w="14288">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pic>
          <p:nvPicPr>
            <p:cNvPr id="12" name="Image 1" descr="preencoded.png"/>
            <p:cNvPicPr>
              <a:picLocks noChangeAspect="1"/>
            </p:cNvPicPr>
            <p:nvPr/>
          </p:nvPicPr>
          <p:blipFill>
            <a:blip r:embed="rId3"/>
            <a:stretch>
              <a:fillRect/>
            </a:stretch>
          </p:blipFill>
          <p:spPr>
            <a:xfrm>
              <a:off x="4467151" y="1885801"/>
              <a:ext cx="57150" cy="941710"/>
            </a:xfrm>
            <a:prstGeom prst="rect">
              <a:avLst/>
            </a:prstGeom>
          </p:spPr>
        </p:pic>
        <p:sp>
          <p:nvSpPr>
            <p:cNvPr id="13" name="Text 5"/>
            <p:cNvSpPr/>
            <p:nvPr/>
          </p:nvSpPr>
          <p:spPr>
            <a:xfrm>
              <a:off x="2344936" y="2024063"/>
              <a:ext cx="1983953"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Bold" pitchFamily="34" charset="-122"/>
                  <a:cs typeface="Alexandria" pitchFamily="2" charset="-78"/>
                </a:rPr>
                <a:t>التعدد </a:t>
              </a:r>
              <a:r>
                <a:rPr kumimoji="0" lang="ar-SA" altLang="en-US" sz="1600" b="1" i="0" u="none" strike="noStrike" kern="0" cap="none" spc="0" normalizeH="0" baseline="0" noProof="0">
                  <a:ln>
                    <a:noFill/>
                  </a:ln>
                  <a:solidFill>
                    <a:srgbClr val="15213F"/>
                  </a:solidFill>
                  <a:effectLst/>
                  <a:uLnTx/>
                  <a:uFillTx/>
                  <a:latin typeface="Alexandria" pitchFamily="2" charset="-78"/>
                  <a:ea typeface="Alexandria Bold" pitchFamily="34" charset="-122"/>
                  <a:cs typeface="Alexandria" pitchFamily="2" charset="-78"/>
                </a:rPr>
                <a:t>والتنوع </a:t>
              </a:r>
              <a:r>
                <a:rPr lang="ar-EG" altLang="en-US" sz="1600" b="1" kern="0">
                  <a:solidFill>
                    <a:srgbClr val="15213F"/>
                  </a:solidFill>
                  <a:latin typeface="Alexandria" pitchFamily="2" charset="-78"/>
                  <a:ea typeface="Alexandria Bold" pitchFamily="34" charset="-122"/>
                  <a:cs typeface="Alexandria" pitchFamily="2" charset="-78"/>
                </a:rPr>
                <a:t>عند مخاطبة</a:t>
              </a:r>
              <a:r>
                <a:rPr kumimoji="0" lang="ar-SA" altLang="en-US" sz="1600" b="1" i="0" u="none" strike="noStrike" kern="0" cap="none" spc="0" normalizeH="0" baseline="0" noProof="0">
                  <a:ln>
                    <a:noFill/>
                  </a:ln>
                  <a:solidFill>
                    <a:srgbClr val="15213F"/>
                  </a:solidFill>
                  <a:effectLst/>
                  <a:uLnTx/>
                  <a:uFillTx/>
                  <a:latin typeface="Alexandria" pitchFamily="2" charset="-78"/>
                  <a:ea typeface="Alexandria Bold" pitchFamily="34" charset="-122"/>
                  <a:cs typeface="Alexandria" pitchFamily="2" charset="-78"/>
                </a:rPr>
                <a:t> </a:t>
              </a: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Bold" pitchFamily="34" charset="-122"/>
                  <a:cs typeface="Alexandria" pitchFamily="2" charset="-78"/>
                </a:rPr>
                <a:t>الجمهور</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4" name="Text 6"/>
            <p:cNvSpPr/>
            <p:nvPr/>
          </p:nvSpPr>
          <p:spPr>
            <a:xfrm>
              <a:off x="634380" y="2292325"/>
              <a:ext cx="3694509" cy="396925"/>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يخاطب الاتصال التنظيمي جماهير متنوعة: موظفون، عملاء، شركاء، إعلام، حكومة، مجتمع محلي — لكل منهم احتياجاته ولغته.</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5" name="Shape 7"/>
            <p:cNvSpPr/>
            <p:nvPr/>
          </p:nvSpPr>
          <p:spPr>
            <a:xfrm>
              <a:off x="4633987" y="2951485"/>
              <a:ext cx="4013895" cy="941710"/>
            </a:xfrm>
            <a:prstGeom prst="roundRect">
              <a:avLst>
                <a:gd name="adj" fmla="val 7282"/>
              </a:avLst>
            </a:prstGeom>
            <a:solidFill>
              <a:srgbClr val="FBFCFE"/>
            </a:solidFill>
            <a:ln w="14288">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pic>
          <p:nvPicPr>
            <p:cNvPr id="16" name="Image 2" descr="preencoded.png"/>
            <p:cNvPicPr>
              <a:picLocks noChangeAspect="1"/>
            </p:cNvPicPr>
            <p:nvPr/>
          </p:nvPicPr>
          <p:blipFill>
            <a:blip r:embed="rId3"/>
            <a:stretch>
              <a:fillRect/>
            </a:stretch>
          </p:blipFill>
          <p:spPr>
            <a:xfrm>
              <a:off x="8605019" y="2951485"/>
              <a:ext cx="57150" cy="941710"/>
            </a:xfrm>
            <a:prstGeom prst="rect">
              <a:avLst/>
            </a:prstGeom>
          </p:spPr>
        </p:pic>
        <p:sp>
          <p:nvSpPr>
            <p:cNvPr id="17" name="Text 8"/>
            <p:cNvSpPr/>
            <p:nvPr/>
          </p:nvSpPr>
          <p:spPr>
            <a:xfrm>
              <a:off x="6493520" y="3089746"/>
              <a:ext cx="1973238"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Bold" pitchFamily="34" charset="-122"/>
                  <a:cs typeface="Alexandria" pitchFamily="2" charset="-78"/>
                </a:rPr>
                <a:t>الرسمية والبنية التنظيمية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8" name="Text 9"/>
            <p:cNvSpPr/>
            <p:nvPr/>
          </p:nvSpPr>
          <p:spPr>
            <a:xfrm>
              <a:off x="4772248" y="3358009"/>
              <a:ext cx="3694509" cy="396925"/>
            </a:xfrm>
            <a:prstGeom prst="rect">
              <a:avLst/>
            </a:prstGeom>
            <a:noFill/>
            <a:ln/>
          </p:spPr>
          <p:txBody>
            <a:bodyPr wrap="square" lIns="0" tIns="0" rIns="0" bIns="0" rtlCol="0" anchor="t">
              <a:norm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يسير عبر قنوات رسمية معتمدة ومحددة مسبقًا وفق الهيكل التنظيمي والتسلسل الوظيفي.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0" name="Shape 10"/>
            <p:cNvSpPr/>
            <p:nvPr/>
          </p:nvSpPr>
          <p:spPr>
            <a:xfrm>
              <a:off x="496119" y="2951485"/>
              <a:ext cx="4013895" cy="941710"/>
            </a:xfrm>
            <a:prstGeom prst="roundRect">
              <a:avLst>
                <a:gd name="adj" fmla="val 7282"/>
              </a:avLst>
            </a:prstGeom>
            <a:solidFill>
              <a:srgbClr val="FBFCFE"/>
            </a:solidFill>
            <a:ln w="14288">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pic>
          <p:nvPicPr>
            <p:cNvPr id="21" name="Image 3" descr="preencoded.png"/>
            <p:cNvPicPr>
              <a:picLocks noChangeAspect="1"/>
            </p:cNvPicPr>
            <p:nvPr/>
          </p:nvPicPr>
          <p:blipFill>
            <a:blip r:embed="rId3"/>
            <a:stretch>
              <a:fillRect/>
            </a:stretch>
          </p:blipFill>
          <p:spPr>
            <a:xfrm>
              <a:off x="4467151" y="2951485"/>
              <a:ext cx="57150" cy="941710"/>
            </a:xfrm>
            <a:prstGeom prst="rect">
              <a:avLst/>
            </a:prstGeom>
          </p:spPr>
        </p:pic>
        <p:sp>
          <p:nvSpPr>
            <p:cNvPr id="22" name="Text 11"/>
            <p:cNvSpPr/>
            <p:nvPr/>
          </p:nvSpPr>
          <p:spPr>
            <a:xfrm>
              <a:off x="2778323" y="3089746"/>
              <a:ext cx="155056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Bold" pitchFamily="34" charset="-122"/>
                  <a:cs typeface="Alexandria" pitchFamily="2" charset="-78"/>
                </a:rPr>
                <a:t>التأثير المتبادل</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3" name="Text 12"/>
            <p:cNvSpPr/>
            <p:nvPr/>
          </p:nvSpPr>
          <p:spPr>
            <a:xfrm>
              <a:off x="634380" y="3358009"/>
              <a:ext cx="3694509" cy="396925"/>
            </a:xfrm>
            <a:prstGeom prst="rect">
              <a:avLst/>
            </a:prstGeom>
            <a:noFill/>
            <a:ln/>
          </p:spPr>
          <p:txBody>
            <a:bodyPr wrap="square" lIns="0" tIns="0" rIns="0" bIns="0" rtlCol="0" anchor="t">
              <a:norm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لا يكتفي بنقل المعلومات بل يسعى إلى التأثير في المواقف والسلوكيات وبناء الثقة المؤسسية.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spTree>
    <p:extLst>
      <p:ext uri="{BB962C8B-B14F-4D97-AF65-F5344CB8AC3E}">
        <p14:creationId xmlns:p14="http://schemas.microsoft.com/office/powerpoint/2010/main" val="1500535321"/>
      </p:ext>
    </p:extLst>
  </p:cSld>
  <p:clrMapOvr>
    <a:masterClrMapping/>
  </p:clrMapOvr>
  <mc:AlternateContent xmlns:mc="http://schemas.openxmlformats.org/markup-compatibility/2006" xmlns:p14="http://schemas.microsoft.com/office/powerpoint/2010/main">
    <mc:Choice Requires="p14">
      <p:transition p14:dur="10" advTm="177301"/>
    </mc:Choice>
    <mc:Fallback xmlns="">
      <p:transition advTm="177301"/>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F30363-1CD1-5563-B9A6-13184022921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819E600-86F0-BA81-1DF4-D491DA688C91}"/>
              </a:ext>
            </a:extLst>
          </p:cNvPr>
          <p:cNvSpPr/>
          <p:nvPr/>
        </p:nvSpPr>
        <p:spPr>
          <a:xfrm>
            <a:off x="468351" y="1512990"/>
            <a:ext cx="11195825" cy="48320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0264E9AD-CDC0-D2D0-7C95-2DFBD171F076}"/>
              </a:ext>
            </a:extLst>
          </p:cNvPr>
          <p:cNvSpPr txBox="1"/>
          <p:nvPr/>
        </p:nvSpPr>
        <p:spPr>
          <a:xfrm>
            <a:off x="3702205" y="857065"/>
            <a:ext cx="5452946"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الاتصال التنظيمي: الخصائص المميزة</a:t>
            </a:r>
            <a:endPar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5" name="Rectangle 4">
            <a:extLst>
              <a:ext uri="{FF2B5EF4-FFF2-40B4-BE49-F238E27FC236}">
                <a16:creationId xmlns:a16="http://schemas.microsoft.com/office/drawing/2014/main" id="{F17F9CC7-09C3-C389-E3EE-864BF132D73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4F31DED0-ADA4-D64B-2E72-A2926A223405}"/>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F50187FF-5A74-4BFD-FD89-B93215CB2EE8}"/>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kumimoji="0" lang="ar-EG"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7" name="Graphic 21">
            <a:extLst>
              <a:ext uri="{FF2B5EF4-FFF2-40B4-BE49-F238E27FC236}">
                <a16:creationId xmlns:a16="http://schemas.microsoft.com/office/drawing/2014/main" id="{B3EB988A-7DDB-9DA1-8880-9BE5808D29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8" name="Group 17">
            <a:extLst>
              <a:ext uri="{FF2B5EF4-FFF2-40B4-BE49-F238E27FC236}">
                <a16:creationId xmlns:a16="http://schemas.microsoft.com/office/drawing/2014/main" id="{8A80159D-CA3A-6577-AD36-313721EF59AC}"/>
              </a:ext>
            </a:extLst>
          </p:cNvPr>
          <p:cNvGrpSpPr/>
          <p:nvPr/>
        </p:nvGrpSpPr>
        <p:grpSpPr>
          <a:xfrm>
            <a:off x="613317" y="2009998"/>
            <a:ext cx="10636375" cy="4212382"/>
            <a:chOff x="3925119" y="2009998"/>
            <a:chExt cx="4722763" cy="2545110"/>
          </a:xfrm>
        </p:grpSpPr>
        <p:sp>
          <p:nvSpPr>
            <p:cNvPr id="2" name="Shape 3"/>
            <p:cNvSpPr/>
            <p:nvPr/>
          </p:nvSpPr>
          <p:spPr>
            <a:xfrm>
              <a:off x="3925119" y="2009998"/>
              <a:ext cx="4722763" cy="2545110"/>
            </a:xfrm>
            <a:prstGeom prst="roundRect">
              <a:avLst>
                <a:gd name="adj" fmla="val 2339"/>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4" name="Shape 4"/>
            <p:cNvSpPr/>
            <p:nvPr/>
          </p:nvSpPr>
          <p:spPr>
            <a:xfrm>
              <a:off x="6286500" y="2014761"/>
              <a:ext cx="2356619" cy="1491928"/>
            </a:xfrm>
            <a:prstGeom prst="roundRect">
              <a:avLst>
                <a:gd name="adj" fmla="val 3991"/>
              </a:avLst>
            </a:prstGeom>
            <a:solidFill>
              <a:srgbClr val="E9ECF2"/>
            </a:solidFill>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8" name="Text 5"/>
            <p:cNvSpPr/>
            <p:nvPr/>
          </p:nvSpPr>
          <p:spPr>
            <a:xfrm>
              <a:off x="6675016" y="2156520"/>
              <a:ext cx="1826344" cy="221456"/>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EG" altLang="en-US" sz="1600" b="1" i="0" u="none" strike="noStrike" kern="0" cap="none" spc="0" normalizeH="0" baseline="0" noProof="0">
                  <a:ln>
                    <a:noFill/>
                  </a:ln>
                  <a:solidFill>
                    <a:srgbClr val="15213F"/>
                  </a:solidFill>
                  <a:effectLst/>
                  <a:uLnTx/>
                  <a:uFillTx/>
                  <a:latin typeface="Alexandria" pitchFamily="2" charset="-78"/>
                  <a:ea typeface="Alexandria Bold" pitchFamily="34" charset="-122"/>
                  <a:cs typeface="Alexandria" pitchFamily="2" charset="-78"/>
                </a:rPr>
                <a:t>هيكل </a:t>
              </a:r>
              <a:r>
                <a:rPr kumimoji="0" lang="ar-SA" altLang="en-US" sz="1600" b="1" i="0" u="none" strike="noStrike" kern="0" cap="none" spc="0" normalizeH="0" baseline="0" noProof="0">
                  <a:ln>
                    <a:noFill/>
                  </a:ln>
                  <a:solidFill>
                    <a:srgbClr val="15213F"/>
                  </a:solidFill>
                  <a:effectLst/>
                  <a:uLnTx/>
                  <a:uFillTx/>
                  <a:latin typeface="Alexandria" pitchFamily="2" charset="-78"/>
                  <a:ea typeface="Alexandria Bold" pitchFamily="34" charset="-122"/>
                  <a:cs typeface="Alexandria" pitchFamily="2" charset="-78"/>
                </a:rPr>
                <a:t>مرن</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9" name="Text 6"/>
            <p:cNvSpPr/>
            <p:nvPr/>
          </p:nvSpPr>
          <p:spPr>
            <a:xfrm>
              <a:off x="6428259" y="2463031"/>
              <a:ext cx="2073101" cy="680442"/>
            </a:xfrm>
            <a:prstGeom prst="rect">
              <a:avLst/>
            </a:prstGeom>
            <a:noFill/>
            <a:ln/>
          </p:spPr>
          <p:txBody>
            <a:bodyPr wrap="square" lIns="0" tIns="0" rIns="0" bIns="0" rtlCol="0" anchor="t">
              <a:norm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تراجعت الطبقات الهرمية لصالح هياكل أفقية تتيح استجابة أسرع للتغيير.</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1" name="Shape 7"/>
            <p:cNvSpPr/>
            <p:nvPr/>
          </p:nvSpPr>
          <p:spPr>
            <a:xfrm>
              <a:off x="3929881" y="2014761"/>
              <a:ext cx="2356619" cy="1491928"/>
            </a:xfrm>
            <a:prstGeom prst="rect">
              <a:avLst/>
            </a:prstGeom>
            <a:solidFill>
              <a:srgbClr val="E9ECF2"/>
            </a:solidFill>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2" name="Shape 8"/>
            <p:cNvSpPr/>
            <p:nvPr/>
          </p:nvSpPr>
          <p:spPr>
            <a:xfrm>
              <a:off x="3929881" y="2014761"/>
              <a:ext cx="19050" cy="1491928"/>
            </a:xfrm>
            <a:prstGeom prst="roundRect">
              <a:avLst>
                <a:gd name="adj" fmla="val 312558"/>
              </a:avLst>
            </a:prstGeom>
            <a:solidFill>
              <a:srgbClr val="CFD2D8"/>
            </a:solidFill>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3" name="Text 9"/>
            <p:cNvSpPr/>
            <p:nvPr/>
          </p:nvSpPr>
          <p:spPr>
            <a:xfrm>
              <a:off x="4071640" y="2156520"/>
              <a:ext cx="2073101" cy="442913"/>
            </a:xfrm>
            <a:prstGeom prst="rect">
              <a:avLst/>
            </a:prstGeom>
            <a:noFill/>
            <a:ln/>
          </p:spPr>
          <p:txBody>
            <a:bodyPr wrap="square" lIns="0" tIns="0" rIns="0" bIns="0" rtlCol="0" anchor="t">
              <a:normAutofit/>
            </a:bodyPr>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Bold" pitchFamily="34" charset="-122"/>
                  <a:cs typeface="Alexandria" pitchFamily="2" charset="-78"/>
                </a:rPr>
                <a:t>المشاركة بدلاً من الإذعان</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4" name="Text 10"/>
            <p:cNvSpPr/>
            <p:nvPr/>
          </p:nvSpPr>
          <p:spPr>
            <a:xfrm>
              <a:off x="4090690" y="2513490"/>
              <a:ext cx="2073101" cy="680442"/>
            </a:xfrm>
            <a:prstGeom prst="rect">
              <a:avLst/>
            </a:prstGeom>
            <a:noFill/>
            <a:ln/>
          </p:spPr>
          <p:txBody>
            <a:bodyPr wrap="square" lIns="0" tIns="0" rIns="0" bIns="0" rtlCol="0" anchor="t">
              <a:norm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تحوّل الموظف من مُنفِّذ أوامر إلى شريك فاعل في صنع القرار وتحقيق الأهداف.</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5" name="Shape 11"/>
            <p:cNvSpPr/>
            <p:nvPr/>
          </p:nvSpPr>
          <p:spPr>
            <a:xfrm>
              <a:off x="3929881" y="3506688"/>
              <a:ext cx="4713238" cy="1043657"/>
            </a:xfrm>
            <a:prstGeom prst="rect">
              <a:avLst/>
            </a:prstGeom>
            <a:solidFill>
              <a:srgbClr val="E9ECF2"/>
            </a:solidFill>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6" name="Shape 12"/>
            <p:cNvSpPr/>
            <p:nvPr/>
          </p:nvSpPr>
          <p:spPr>
            <a:xfrm>
              <a:off x="3929881" y="3506688"/>
              <a:ext cx="4713238" cy="19050"/>
            </a:xfrm>
            <a:prstGeom prst="roundRect">
              <a:avLst>
                <a:gd name="adj" fmla="val 312558"/>
              </a:avLst>
            </a:prstGeom>
            <a:solidFill>
              <a:srgbClr val="CFD2D8"/>
            </a:solidFill>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7" name="Text 13"/>
            <p:cNvSpPr/>
            <p:nvPr/>
          </p:nvSpPr>
          <p:spPr>
            <a:xfrm>
              <a:off x="6441951" y="3648447"/>
              <a:ext cx="2059409" cy="221456"/>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Bold" pitchFamily="34" charset="-122"/>
                  <a:cs typeface="Alexandria" pitchFamily="2" charset="-78"/>
                </a:rPr>
                <a:t>التكنولوجيا محرّك ثقافي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9" name="Text 14"/>
            <p:cNvSpPr/>
            <p:nvPr/>
          </p:nvSpPr>
          <p:spPr>
            <a:xfrm>
              <a:off x="4071640" y="3954959"/>
              <a:ext cx="4429720" cy="453628"/>
            </a:xfrm>
            <a:prstGeom prst="rect">
              <a:avLst/>
            </a:prstGeom>
            <a:noFill/>
            <a:ln/>
          </p:spPr>
          <p:txBody>
            <a:bodyPr wrap="square" lIns="0" tIns="0" rIns="0" bIns="0" rtlCol="0" anchor="t">
              <a:norm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ليست مجرد أداة عمل، بل هي عامل إعادة تشكيل للقيم والسلوكيات المؤسسية.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spTree>
    <p:extLst>
      <p:ext uri="{BB962C8B-B14F-4D97-AF65-F5344CB8AC3E}">
        <p14:creationId xmlns:p14="http://schemas.microsoft.com/office/powerpoint/2010/main" val="2178328365"/>
      </p:ext>
    </p:extLst>
  </p:cSld>
  <p:clrMapOvr>
    <a:masterClrMapping/>
  </p:clrMapOvr>
  <mc:AlternateContent xmlns:mc="http://schemas.openxmlformats.org/markup-compatibility/2006" xmlns:p14="http://schemas.microsoft.com/office/powerpoint/2010/main">
    <mc:Choice Requires="p14">
      <p:transition p14:dur="10" advTm="110204"/>
    </mc:Choice>
    <mc:Fallback xmlns="">
      <p:transition advTm="110204"/>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8EDA52-4188-AF51-049C-F28C9CDF8074}"/>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3B925597-2E10-2D8D-88E4-CF3D9F2BDCF7}"/>
              </a:ext>
            </a:extLst>
          </p:cNvPr>
          <p:cNvSpPr/>
          <p:nvPr/>
        </p:nvSpPr>
        <p:spPr>
          <a:xfrm>
            <a:off x="3217194" y="924646"/>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7D6F4C5-8D03-95D9-FF66-4CED533EA1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5A2EFC36-2CDA-F06F-4546-EECA8E3992F6}"/>
              </a:ext>
            </a:extLst>
          </p:cNvPr>
          <p:cNvSpPr txBox="1"/>
          <p:nvPr/>
        </p:nvSpPr>
        <p:spPr>
          <a:xfrm>
            <a:off x="3048930" y="257626"/>
            <a:ext cx="6094140" cy="432554"/>
          </a:xfrm>
          <a:prstGeom prst="rect">
            <a:avLst/>
          </a:prstGeom>
          <a:noFill/>
        </p:spPr>
        <p:txBody>
          <a:bodyPr wrap="square">
            <a:spAutoFit/>
          </a:bodyPr>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2250" b="1" i="0" u="none" strike="noStrike" kern="1200" cap="none" spc="0" normalizeH="0" baseline="0" noProof="0">
                <a:ln>
                  <a:noFill/>
                </a:ln>
                <a:effectLst/>
                <a:uLnTx/>
                <a:uFillTx/>
                <a:latin typeface="Alexandria Bold" pitchFamily="34" charset="0"/>
                <a:ea typeface="Alexandria Bold" pitchFamily="34" charset="-122"/>
                <a:cs typeface="Alexandria Bold" pitchFamily="34" charset="-120"/>
              </a:rPr>
              <a:t>الاتصال التنظيمي والثقافة التنظيمية</a:t>
            </a:r>
            <a:endParaRPr kumimoji="0" lang="ar-SA" sz="2250" b="0" i="0" u="none" strike="noStrike" kern="1200" cap="none" spc="0" normalizeH="0" baseline="0" noProof="0" dirty="0">
              <a:ln>
                <a:noFill/>
              </a:ln>
              <a:effectLst/>
              <a:uLnTx/>
              <a:uFillTx/>
              <a:latin typeface="Calibri" panose="020F0502020204030204"/>
              <a:ea typeface="+mn-ea"/>
              <a:cs typeface="Arial" panose="020B0604020202020204" pitchFamily="34" charset="0"/>
            </a:endParaRPr>
          </a:p>
        </p:txBody>
      </p:sp>
      <p:grpSp>
        <p:nvGrpSpPr>
          <p:cNvPr id="19" name="Group 18">
            <a:extLst>
              <a:ext uri="{FF2B5EF4-FFF2-40B4-BE49-F238E27FC236}">
                <a16:creationId xmlns:a16="http://schemas.microsoft.com/office/drawing/2014/main" id="{D89C0CC8-361C-CD38-818E-FBFBC8CF0157}"/>
              </a:ext>
            </a:extLst>
          </p:cNvPr>
          <p:cNvGrpSpPr/>
          <p:nvPr/>
        </p:nvGrpSpPr>
        <p:grpSpPr>
          <a:xfrm>
            <a:off x="448300" y="1111463"/>
            <a:ext cx="11439770" cy="5488911"/>
            <a:chOff x="206350" y="1207517"/>
            <a:chExt cx="8472488" cy="3603129"/>
          </a:xfrm>
        </p:grpSpPr>
        <p:sp>
          <p:nvSpPr>
            <p:cNvPr id="4" name="Text 2"/>
            <p:cNvSpPr/>
            <p:nvPr/>
          </p:nvSpPr>
          <p:spPr>
            <a:xfrm>
              <a:off x="220638" y="1207517"/>
              <a:ext cx="7826573" cy="179711"/>
            </a:xfrm>
            <a:prstGeom prst="rect">
              <a:avLst/>
            </a:prstGeom>
            <a:noFill/>
            <a:ln/>
          </p:spPr>
          <p:txBody>
            <a:bodyPr wrap="none" lIns="0" tIns="0" rIns="0" bIns="0" rtlCol="0" anchor="t"/>
            <a:lstStyle/>
            <a:p>
              <a:pPr marL="0" marR="0" lvl="0" indent="0" algn="ctr" defTabSz="914400" rtl="1" eaLnBrk="1" fontAlgn="auto" latinLnBrk="0" hangingPunct="1">
                <a:lnSpc>
                  <a:spcPct val="129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"الثقافة تأكل الاستراتيجية على الإفطار" — بيتر دراكر</a:t>
              </a:r>
              <a:endParaRPr kumimoji="0" lang="ar-SA" sz="1600" b="1"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5" name="Shape 3"/>
            <p:cNvSpPr/>
            <p:nvPr/>
          </p:nvSpPr>
          <p:spPr>
            <a:xfrm>
              <a:off x="8664550" y="1522620"/>
              <a:ext cx="14288" cy="425500"/>
            </a:xfrm>
            <a:prstGeom prst="rect">
              <a:avLst/>
            </a:prstGeom>
            <a:solidFill>
              <a:srgbClr val="3257B8"/>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6" name="Text 4"/>
            <p:cNvSpPr/>
            <p:nvPr/>
          </p:nvSpPr>
          <p:spPr>
            <a:xfrm>
              <a:off x="206350" y="1483318"/>
              <a:ext cx="8317155" cy="387154"/>
            </a:xfrm>
            <a:prstGeom prst="rect">
              <a:avLst/>
            </a:prstGeom>
            <a:noFill/>
            <a:ln/>
          </p:spPr>
          <p:txBody>
            <a:bodyPr wrap="none" lIns="0" tIns="0" rIns="0" bIns="0" rtlCol="0" anchor="t"/>
            <a:lstStyle/>
            <a:p>
              <a:pPr marL="0" marR="0" lvl="0" indent="0" algn="r" defTabSz="914400" rtl="1" eaLnBrk="1" fontAlgn="auto" latinLnBrk="0" hangingPunct="1">
                <a:lnSpc>
                  <a:spcPct val="129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الثقافة التنظيمية هي منظومة القيم والمعتقدات والممارسات السائدة في المؤسسة</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 </a:t>
              </a:r>
              <a:endParaRPr kumimoji="0" lang="ar-EG"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endParaRPr>
            </a:p>
            <a:p>
              <a:pPr marL="0" marR="0" lvl="0" indent="0" algn="just" defTabSz="914400" rtl="1" eaLnBrk="1" fontAlgn="auto" latinLnBrk="0" hangingPunct="1">
                <a:lnSpc>
                  <a:spcPct val="129000"/>
                </a:lnSpc>
                <a:spcBef>
                  <a:spcPts val="0"/>
                </a:spcBef>
                <a:spcAft>
                  <a:spcPts val="0"/>
                </a:spcAft>
                <a:buClrTx/>
                <a:buSzTx/>
                <a:buFontTx/>
                <a:buNone/>
                <a:tabLst/>
                <a:defRPr/>
              </a:pP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والاتصال </a:t>
              </a: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هو الوسيلة الأساسية لنقل هذه الثقافة وترسيخها أو تغييرها.</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7" name="Text 5"/>
            <p:cNvSpPr/>
            <p:nvPr/>
          </p:nvSpPr>
          <p:spPr>
            <a:xfrm>
              <a:off x="6241926" y="3069506"/>
              <a:ext cx="1561207" cy="181645"/>
            </a:xfrm>
            <a:prstGeom prst="rect">
              <a:avLst/>
            </a:prstGeom>
            <a:noFill/>
            <a:ln/>
          </p:spPr>
          <p:txBody>
            <a:bodyPr wrap="none" lIns="0" tIns="0" rIns="0" bIns="0" rtlCol="0" anchor="t"/>
            <a:lstStyle/>
            <a:p>
              <a:pPr marL="0" marR="0" lvl="0" indent="0"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Bold" pitchFamily="34" charset="-122"/>
                  <a:cs typeface="Alexandria" pitchFamily="2" charset="-78"/>
                </a:rPr>
                <a:t>الثقافة تُشكّل الاتصال</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9" name="Text 6"/>
            <p:cNvSpPr/>
            <p:nvPr/>
          </p:nvSpPr>
          <p:spPr>
            <a:xfrm>
              <a:off x="6241926" y="3316560"/>
              <a:ext cx="2436912" cy="360462"/>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29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القيم السائدة تحدد أسلوب التواصل ودرجة الانفتاح والشفافية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pic>
          <p:nvPicPr>
            <p:cNvPr id="10" name="Image 0" descr="preencoded.png"/>
            <p:cNvPicPr>
              <a:picLocks noChangeAspect="1"/>
            </p:cNvPicPr>
            <p:nvPr/>
          </p:nvPicPr>
          <p:blipFill>
            <a:blip r:embed="rId3"/>
            <a:stretch>
              <a:fillRect/>
            </a:stretch>
          </p:blipFill>
          <p:spPr>
            <a:xfrm>
              <a:off x="3134618" y="1935882"/>
              <a:ext cx="2874764" cy="2874764"/>
            </a:xfrm>
            <a:prstGeom prst="rect">
              <a:avLst/>
            </a:prstGeom>
          </p:spPr>
        </p:pic>
        <p:pic>
          <p:nvPicPr>
            <p:cNvPr id="11"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5476131" y="3113261"/>
              <a:ext cx="173980" cy="173980"/>
            </a:xfrm>
            <a:prstGeom prst="rect">
              <a:avLst/>
            </a:prstGeom>
          </p:spPr>
        </p:pic>
        <p:sp>
          <p:nvSpPr>
            <p:cNvPr id="12" name="Text 7"/>
            <p:cNvSpPr/>
            <p:nvPr/>
          </p:nvSpPr>
          <p:spPr>
            <a:xfrm>
              <a:off x="1151111" y="2307208"/>
              <a:ext cx="1809080" cy="181645"/>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Bold" pitchFamily="34" charset="-122"/>
                  <a:cs typeface="Alexandria" pitchFamily="2" charset="-78"/>
                </a:rPr>
                <a:t>الاتصال يُعيد إنتاج الثقافة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3" name="Text 8"/>
            <p:cNvSpPr/>
            <p:nvPr/>
          </p:nvSpPr>
          <p:spPr>
            <a:xfrm>
              <a:off x="465162" y="2554263"/>
              <a:ext cx="2495029" cy="360462"/>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29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الرسائل المتكررة والقصص المؤسسية تُرسّخ القيم وتُعيد إنتاجها جيلًا بعد جيل</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pic>
          <p:nvPicPr>
            <p:cNvPr id="14" name="Image 2" descr="preencoded.png"/>
            <p:cNvPicPr>
              <a:picLocks noChangeAspect="1"/>
            </p:cNvPicPr>
            <p:nvPr/>
          </p:nvPicPr>
          <p:blipFill>
            <a:blip r:embed="rId5"/>
            <a:stretch>
              <a:fillRect/>
            </a:stretch>
          </p:blipFill>
          <p:spPr>
            <a:xfrm>
              <a:off x="3134618" y="1935882"/>
              <a:ext cx="2874764" cy="2874764"/>
            </a:xfrm>
            <a:prstGeom prst="rect">
              <a:avLst/>
            </a:prstGeom>
          </p:spPr>
        </p:pic>
        <p:pic>
          <p:nvPicPr>
            <p:cNvPr id="15" name="Image 3" descr="preencoded.png"/>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3839542" y="2514377"/>
              <a:ext cx="173980" cy="173980"/>
            </a:xfrm>
            <a:prstGeom prst="rect">
              <a:avLst/>
            </a:prstGeom>
          </p:spPr>
        </p:pic>
        <p:sp>
          <p:nvSpPr>
            <p:cNvPr id="16" name="Text 9"/>
            <p:cNvSpPr/>
            <p:nvPr/>
          </p:nvSpPr>
          <p:spPr>
            <a:xfrm>
              <a:off x="1506587" y="3831803"/>
              <a:ext cx="1453604" cy="181645"/>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Bold" pitchFamily="34" charset="-122"/>
                  <a:cs typeface="Alexandria" pitchFamily="2" charset="-78"/>
                </a:rPr>
                <a:t>الاتصال يغيّر الثقافة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7" name="Text 10"/>
            <p:cNvSpPr/>
            <p:nvPr/>
          </p:nvSpPr>
          <p:spPr>
            <a:xfrm>
              <a:off x="465162" y="4078858"/>
              <a:ext cx="2495029" cy="360462"/>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29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التحول الثقافي في أي مؤسسة يبدأ بتغيير الرسائل والأنماط الاتصالية السائدة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pic>
          <p:nvPicPr>
            <p:cNvPr id="18" name="Image 4" descr="preencoded.png"/>
            <p:cNvPicPr>
              <a:picLocks noChangeAspect="1"/>
            </p:cNvPicPr>
            <p:nvPr/>
          </p:nvPicPr>
          <p:blipFill>
            <a:blip r:embed="rId7"/>
            <a:stretch>
              <a:fillRect/>
            </a:stretch>
          </p:blipFill>
          <p:spPr>
            <a:xfrm>
              <a:off x="3134618" y="1935882"/>
              <a:ext cx="2874764" cy="2874764"/>
            </a:xfrm>
            <a:prstGeom prst="rect">
              <a:avLst/>
            </a:prstGeom>
          </p:spPr>
        </p:pic>
        <p:pic>
          <p:nvPicPr>
            <p:cNvPr id="20" name="Image 5" descr="preencoded.png"/>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4139208" y="4231109"/>
              <a:ext cx="173980" cy="173980"/>
            </a:xfrm>
            <a:prstGeom prst="rect">
              <a:avLst/>
            </a:prstGeom>
          </p:spPr>
        </p:pic>
      </p:grpSp>
    </p:spTree>
    <p:extLst>
      <p:ext uri="{BB962C8B-B14F-4D97-AF65-F5344CB8AC3E}">
        <p14:creationId xmlns:p14="http://schemas.microsoft.com/office/powerpoint/2010/main" val="276070539"/>
      </p:ext>
    </p:extLst>
  </p:cSld>
  <p:clrMapOvr>
    <a:masterClrMapping/>
  </p:clrMapOvr>
  <p:transition spd="slow" advTm="127535">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63B773-3109-A941-771F-F6A2CA3C0B0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E26CD34-B514-A460-BF99-B41EEF992A53}"/>
              </a:ext>
            </a:extLst>
          </p:cNvPr>
          <p:cNvSpPr/>
          <p:nvPr/>
        </p:nvSpPr>
        <p:spPr>
          <a:xfrm>
            <a:off x="468351" y="1512990"/>
            <a:ext cx="11195825" cy="48320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4D8585B-6100-FAFC-76C1-83DD57B9FA54}"/>
              </a:ext>
            </a:extLst>
          </p:cNvPr>
          <p:cNvSpPr txBox="1"/>
          <p:nvPr/>
        </p:nvSpPr>
        <p:spPr>
          <a:xfrm>
            <a:off x="3702205" y="857065"/>
            <a:ext cx="5452946"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الاتصال التنظيمي في العلاقات العامة</a:t>
            </a:r>
          </a:p>
        </p:txBody>
      </p:sp>
      <p:sp>
        <p:nvSpPr>
          <p:cNvPr id="5" name="Rectangle 4">
            <a:extLst>
              <a:ext uri="{FF2B5EF4-FFF2-40B4-BE49-F238E27FC236}">
                <a16:creationId xmlns:a16="http://schemas.microsoft.com/office/drawing/2014/main" id="{55866C92-5AAC-9FDB-0146-D11F7A86391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E8B232A1-64EF-F0FA-95AA-55D6D35CA1C5}"/>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5284C6D6-344C-70A6-3504-076E2D1D2267}"/>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kumimoji="0" lang="ar-EG"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7" name="Graphic 21">
            <a:extLst>
              <a:ext uri="{FF2B5EF4-FFF2-40B4-BE49-F238E27FC236}">
                <a16:creationId xmlns:a16="http://schemas.microsoft.com/office/drawing/2014/main" id="{5015BF3B-5D75-BC43-775A-900B62D63C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a:extLst>
              <a:ext uri="{FF2B5EF4-FFF2-40B4-BE49-F238E27FC236}">
                <a16:creationId xmlns:a16="http://schemas.microsoft.com/office/drawing/2014/main" id="{B07A9FA1-6F0D-849B-B8E3-D2AE5AD855EA}"/>
              </a:ext>
            </a:extLst>
          </p:cNvPr>
          <p:cNvGrpSpPr/>
          <p:nvPr/>
        </p:nvGrpSpPr>
        <p:grpSpPr>
          <a:xfrm>
            <a:off x="2926235" y="1758298"/>
            <a:ext cx="8460074" cy="3586712"/>
            <a:chOff x="496119" y="2046089"/>
            <a:chExt cx="3587150" cy="1695042"/>
          </a:xfrm>
        </p:grpSpPr>
        <p:sp>
          <p:nvSpPr>
            <p:cNvPr id="4" name="Text 2">
              <a:extLst>
                <a:ext uri="{FF2B5EF4-FFF2-40B4-BE49-F238E27FC236}">
                  <a16:creationId xmlns:a16="http://schemas.microsoft.com/office/drawing/2014/main" id="{E98BD67D-595B-D72D-B392-B3DEFAD2C335}"/>
                </a:ext>
              </a:extLst>
            </p:cNvPr>
            <p:cNvSpPr/>
            <p:nvPr/>
          </p:nvSpPr>
          <p:spPr>
            <a:xfrm>
              <a:off x="810667" y="2046089"/>
              <a:ext cx="3152849"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3257B8"/>
                  </a:solidFill>
                  <a:effectLst/>
                  <a:uLnTx/>
                  <a:uFillTx/>
                  <a:latin typeface="Alexandria" pitchFamily="2" charset="-78"/>
                  <a:ea typeface="Alexandria Bold" pitchFamily="34" charset="-122"/>
                  <a:cs typeface="Alexandria" pitchFamily="2" charset="-78"/>
                </a:rPr>
                <a:t>كيف أصبح الاتصال جوهر العلاقات العامة؟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8" name="Text 3">
              <a:extLst>
                <a:ext uri="{FF2B5EF4-FFF2-40B4-BE49-F238E27FC236}">
                  <a16:creationId xmlns:a16="http://schemas.microsoft.com/office/drawing/2014/main" id="{2306658C-2B22-AB50-B398-15324A92558C}"/>
                </a:ext>
              </a:extLst>
            </p:cNvPr>
            <p:cNvSpPr/>
            <p:nvPr/>
          </p:nvSpPr>
          <p:spPr>
            <a:xfrm>
              <a:off x="496119" y="2363912"/>
              <a:ext cx="3587150" cy="1377219"/>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تطورت العلاقات العامة من مجرد إدارة للصورة والإعلام إلى إدارة اتصالية شاملة، حيث أصبح الاتصال التنظيمي هو الأساس الذي تقوم عليه أي وظيفة علاقات عامة ناجحة. </a:t>
              </a:r>
              <a:endParaRPr kumimoji="0" lang="ar-EG"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endParaRPr>
            </a:p>
            <a:p>
              <a:pPr marL="0" marR="0" lvl="0" indent="0" algn="just" defTabSz="914400" rtl="1" eaLnBrk="1" fontAlgn="auto" latinLnBrk="0" hangingPunct="1">
                <a:lnSpc>
                  <a:spcPct val="133000"/>
                </a:lnSpc>
                <a:spcBef>
                  <a:spcPts val="0"/>
                </a:spcBef>
                <a:spcAft>
                  <a:spcPts val="0"/>
                </a:spcAft>
                <a:buClrTx/>
                <a:buSzTx/>
                <a:buFontTx/>
                <a:buNone/>
                <a:tabLst/>
                <a:defRPr/>
              </a:pPr>
              <a:r>
                <a:rPr lang="ar-EG" altLang="en-US" sz="1600" kern="0">
                  <a:solidFill>
                    <a:srgbClr val="15213F"/>
                  </a:solidFill>
                  <a:latin typeface="Alexandria" pitchFamily="2" charset="-78"/>
                  <a:ea typeface="Alexandria" pitchFamily="34" charset="-122"/>
                  <a:cs typeface="Alexandria" pitchFamily="2" charset="-78"/>
                </a:rPr>
                <a:t>إذ </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لم تعد العلاقات العامة تقتصر على نشر الأخبار أو تحسين صورة المؤسسة</a:t>
              </a:r>
              <a:r>
                <a:rPr kumimoji="0" lang="ar-EG"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 فقط بل </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أصبحت العلاقات العامة تعتمد على تدفق المعلومات داخل المؤسسة وخارجها.</a:t>
              </a:r>
              <a:endParaRPr kumimoji="0" lang="ar-EG"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endParaRPr>
            </a:p>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الاتصال التنظيمي يضمن وضوح الرسائل بين الإدارة والعاملين.</a:t>
              </a:r>
              <a:endParaRPr kumimoji="0" lang="ar-EG"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endParaRPr>
            </a:p>
            <a:p>
              <a:pPr marL="0" marR="0" lvl="0" indent="0" algn="just" defTabSz="914400" rtl="1" eaLnBrk="1" fontAlgn="auto" latinLnBrk="0" hangingPunct="1">
                <a:lnSpc>
                  <a:spcPct val="133000"/>
                </a:lnSpc>
                <a:spcBef>
                  <a:spcPts val="0"/>
                </a:spcBef>
                <a:spcAft>
                  <a:spcPts val="0"/>
                </a:spcAft>
                <a:buClrTx/>
                <a:buSzTx/>
                <a:buFontTx/>
                <a:buNone/>
                <a:tabLst/>
                <a:defRPr/>
              </a:pPr>
              <a:endParaRPr lang="ar-EG" altLang="en-US" sz="1600" kern="0">
                <a:solidFill>
                  <a:srgbClr val="15213F"/>
                </a:solidFill>
                <a:latin typeface="Alexandria" pitchFamily="2" charset="-78"/>
                <a:ea typeface="Alexandria" pitchFamily="34" charset="-122"/>
                <a:cs typeface="Alexandria" pitchFamily="2" charset="-78"/>
              </a:endParaRPr>
            </a:p>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EG"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ومن ثم يمكن القول بأن </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قوة العلاقات العامة تبدأ من قوة الاتصال الداخلي. </a:t>
              </a:r>
              <a:r>
                <a:rPr kumimoji="0" lang="ar-EG"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 ف</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كلما كان الاتصال داخل المؤسسة منظمًا وواضحًا، كانت صورتها الخارجية أكثر قوة وثقة.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pic>
        <p:nvPicPr>
          <p:cNvPr id="12" name="Picture 11">
            <a:extLst>
              <a:ext uri="{FF2B5EF4-FFF2-40B4-BE49-F238E27FC236}">
                <a16:creationId xmlns:a16="http://schemas.microsoft.com/office/drawing/2014/main" id="{56CC1825-9345-5F34-88CE-0416F1A0D3BA}"/>
              </a:ext>
            </a:extLst>
          </p:cNvPr>
          <p:cNvPicPr>
            <a:picLocks noChangeAspect="1"/>
          </p:cNvPicPr>
          <p:nvPr/>
        </p:nvPicPr>
        <p:blipFill>
          <a:blip r:embed="rId3"/>
          <a:stretch>
            <a:fillRect/>
          </a:stretch>
        </p:blipFill>
        <p:spPr>
          <a:xfrm>
            <a:off x="620404" y="2322803"/>
            <a:ext cx="2048264" cy="3070577"/>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597763784"/>
      </p:ext>
    </p:extLst>
  </p:cSld>
  <p:clrMapOvr>
    <a:masterClrMapping/>
  </p:clrMapOvr>
  <mc:AlternateContent xmlns:mc="http://schemas.openxmlformats.org/markup-compatibility/2006" xmlns:p14="http://schemas.microsoft.com/office/powerpoint/2010/main">
    <mc:Choice Requires="p14">
      <p:transition p14:dur="10" advTm="61637"/>
    </mc:Choice>
    <mc:Fallback xmlns="">
      <p:transition advTm="61637"/>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63B773-3109-A941-771F-F6A2CA3C0B0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E26CD34-B514-A460-BF99-B41EEF992A53}"/>
              </a:ext>
            </a:extLst>
          </p:cNvPr>
          <p:cNvSpPr/>
          <p:nvPr/>
        </p:nvSpPr>
        <p:spPr>
          <a:xfrm>
            <a:off x="468351" y="1512990"/>
            <a:ext cx="11195825" cy="48320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4D8585B-6100-FAFC-76C1-83DD57B9FA54}"/>
              </a:ext>
            </a:extLst>
          </p:cNvPr>
          <p:cNvSpPr txBox="1"/>
          <p:nvPr/>
        </p:nvSpPr>
        <p:spPr>
          <a:xfrm>
            <a:off x="3702205" y="857065"/>
            <a:ext cx="5452946"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الاتصال التنظيمي في العلاقات العامة</a:t>
            </a:r>
          </a:p>
        </p:txBody>
      </p:sp>
      <p:sp>
        <p:nvSpPr>
          <p:cNvPr id="5" name="Rectangle 4">
            <a:extLst>
              <a:ext uri="{FF2B5EF4-FFF2-40B4-BE49-F238E27FC236}">
                <a16:creationId xmlns:a16="http://schemas.microsoft.com/office/drawing/2014/main" id="{55866C92-5AAC-9FDB-0146-D11F7A86391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E8B232A1-64EF-F0FA-95AA-55D6D35CA1C5}"/>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5284C6D6-344C-70A6-3504-076E2D1D2267}"/>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kumimoji="0" lang="ar-EG"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7" name="Graphic 21">
            <a:extLst>
              <a:ext uri="{FF2B5EF4-FFF2-40B4-BE49-F238E27FC236}">
                <a16:creationId xmlns:a16="http://schemas.microsoft.com/office/drawing/2014/main" id="{5015BF3B-5D75-BC43-775A-900B62D63C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 3">
            <a:extLst>
              <a:ext uri="{FF2B5EF4-FFF2-40B4-BE49-F238E27FC236}">
                <a16:creationId xmlns:a16="http://schemas.microsoft.com/office/drawing/2014/main" id="{2306658C-2B22-AB50-B398-15324A92558C}"/>
              </a:ext>
            </a:extLst>
          </p:cNvPr>
          <p:cNvSpPr/>
          <p:nvPr/>
        </p:nvSpPr>
        <p:spPr>
          <a:xfrm>
            <a:off x="527824" y="2155119"/>
            <a:ext cx="10858485" cy="3471093"/>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SA" altLang="en-US" b="1" i="0" u="none" strike="noStrike" kern="0" cap="none" spc="0" normalizeH="0" baseline="0" noProof="0">
                <a:ln>
                  <a:noFill/>
                </a:ln>
                <a:solidFill>
                  <a:srgbClr val="FF0000"/>
                </a:solidFill>
                <a:effectLst/>
                <a:uLnTx/>
                <a:uFillTx/>
                <a:latin typeface="Alexandria" pitchFamily="2" charset="-78"/>
                <a:ea typeface="Alexandria" pitchFamily="34" charset="-122"/>
                <a:cs typeface="Alexandria" pitchFamily="2" charset="-78"/>
              </a:rPr>
              <a:t>وظائف الاتصال التنظيمي في العلاقات العامة</a:t>
            </a:r>
            <a:endParaRPr kumimoji="0" lang="ar-EG" altLang="en-US" b="1" i="0" u="none" strike="noStrike" kern="0" cap="none" spc="0" normalizeH="0" baseline="0" noProof="0">
              <a:ln>
                <a:noFill/>
              </a:ln>
              <a:solidFill>
                <a:srgbClr val="FF0000"/>
              </a:solidFill>
              <a:effectLst/>
              <a:uLnTx/>
              <a:uFillTx/>
              <a:latin typeface="Alexandria" pitchFamily="2" charset="-78"/>
              <a:ea typeface="Alexandria" pitchFamily="34" charset="-122"/>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يساعد الاتصال التنظيمي العلاقات العامة على أداء أدوارها بفاعلية من خلال:</a:t>
            </a:r>
            <a:endParaRPr kumimoji="0" lang="ar-EG"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endParaRP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بناء الثقة مع جميع الجماهيرمن خلال تقديم معلومات واضحة وصادقة ومتسقة.</a:t>
            </a:r>
            <a:endParaRPr kumimoji="0" lang="ar-EG"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endParaRP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إدارة الرسائل الموحدة والمنسقة</a:t>
            </a:r>
            <a:r>
              <a:rPr kumimoji="0" lang="ar-EG"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 </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حتى لا تظهر المؤسسة برسائل متناقضة أمام الجمهور.</a:t>
            </a:r>
            <a:endParaRPr kumimoji="0" lang="ar-EG"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endParaRP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التفاعل الاستراتيجي مع وسائل الإعلام</a:t>
            </a:r>
            <a:r>
              <a:rPr kumimoji="0" lang="ar-EG"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 </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عبر إعداد رسائل دقيقة، واختيار التوقيت والأسلوب المناسبين.</a:t>
            </a:r>
            <a:endParaRPr kumimoji="0" lang="ar-EG"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endParaRPr>
          </a:p>
          <a:p>
            <a:pPr marL="285750" marR="0" lvl="0" indent="-285750" algn="just" defTabSz="914400" rtl="1"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دعم القرارات الإدارية بالمعلومات</a:t>
            </a:r>
            <a:r>
              <a:rPr lang="ar-EG" altLang="en-US" sz="1600" kern="0">
                <a:solidFill>
                  <a:srgbClr val="15213F"/>
                </a:solidFill>
                <a:latin typeface="Alexandria" pitchFamily="2" charset="-78"/>
                <a:ea typeface="Alexandria" pitchFamily="34" charset="-122"/>
                <a:cs typeface="Alexandria" pitchFamily="2" charset="-78"/>
              </a:rPr>
              <a:t>: </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لأن العلاقات العامة تنقل اتجاهات الجمهور وردود أفعاله إلى الإدارة.</a:t>
            </a:r>
            <a:endParaRPr kumimoji="0" lang="ar-EG"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endParaRPr lang="ar-EG" altLang="en-US" sz="1600" kern="0">
              <a:solidFill>
                <a:srgbClr val="15213F"/>
              </a:solidFill>
              <a:latin typeface="Alexandria" pitchFamily="2" charset="-78"/>
              <a:ea typeface="Alexandria" pitchFamily="34" charset="-122"/>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العلاقات العامة الناجحة لا تنقل الرسائل فقط، بل تدير الاتصال بين المؤسسة وجمهورها بوعي واستراتيجية.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Tree>
    <p:extLst>
      <p:ext uri="{BB962C8B-B14F-4D97-AF65-F5344CB8AC3E}">
        <p14:creationId xmlns:p14="http://schemas.microsoft.com/office/powerpoint/2010/main" val="4256257221"/>
      </p:ext>
    </p:extLst>
  </p:cSld>
  <p:clrMapOvr>
    <a:masterClrMapping/>
  </p:clrMapOvr>
  <mc:AlternateContent xmlns:mc="http://schemas.openxmlformats.org/markup-compatibility/2006" xmlns:p14="http://schemas.microsoft.com/office/powerpoint/2010/main">
    <mc:Choice Requires="p14">
      <p:transition p14:dur="10" advTm="61637"/>
    </mc:Choice>
    <mc:Fallback xmlns="">
      <p:transition advTm="61637"/>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9C8969-FD43-7D82-E776-509CD2AB56E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B8F05D8-3708-4131-9604-3047AAB389B4}"/>
              </a:ext>
            </a:extLst>
          </p:cNvPr>
          <p:cNvSpPr/>
          <p:nvPr/>
        </p:nvSpPr>
        <p:spPr>
          <a:xfrm>
            <a:off x="498087" y="1756983"/>
            <a:ext cx="11195825" cy="48320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B1E60A5E-2EEF-18E3-6AFA-D44BC6D49F8D}"/>
              </a:ext>
            </a:extLst>
          </p:cNvPr>
          <p:cNvSpPr txBox="1"/>
          <p:nvPr/>
        </p:nvSpPr>
        <p:spPr>
          <a:xfrm>
            <a:off x="3062856" y="857064"/>
            <a:ext cx="631531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 الاتصال التنظيمي </a:t>
            </a:r>
            <a:r>
              <a:rPr kumimoji="0" lang="en-US" sz="2000" b="1"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vs. </a:t>
            </a:r>
            <a:r>
              <a:rPr kumimoji="0" lang="ar-EG" sz="2000" b="1"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الاتصال الإداري</a:t>
            </a:r>
          </a:p>
        </p:txBody>
      </p:sp>
      <p:sp>
        <p:nvSpPr>
          <p:cNvPr id="5" name="Rectangle 4">
            <a:extLst>
              <a:ext uri="{FF2B5EF4-FFF2-40B4-BE49-F238E27FC236}">
                <a16:creationId xmlns:a16="http://schemas.microsoft.com/office/drawing/2014/main" id="{B667D4F5-3606-354D-70CB-46509E80133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EF866F46-1224-36A0-A650-D338A9F67761}"/>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F1DFC0A-1AC5-EABB-2161-47D748B91667}"/>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kumimoji="0" lang="ar-EG"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7" name="Graphic 21">
            <a:extLst>
              <a:ext uri="{FF2B5EF4-FFF2-40B4-BE49-F238E27FC236}">
                <a16:creationId xmlns:a16="http://schemas.microsoft.com/office/drawing/2014/main" id="{7D2BFAC4-61D1-A83C-09DF-50BD2284F6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3" name="Group 12">
            <a:extLst>
              <a:ext uri="{FF2B5EF4-FFF2-40B4-BE49-F238E27FC236}">
                <a16:creationId xmlns:a16="http://schemas.microsoft.com/office/drawing/2014/main" id="{CCF54633-0162-7C17-60AE-07872E94562C}"/>
              </a:ext>
            </a:extLst>
          </p:cNvPr>
          <p:cNvGrpSpPr/>
          <p:nvPr/>
        </p:nvGrpSpPr>
        <p:grpSpPr>
          <a:xfrm>
            <a:off x="517001" y="2269079"/>
            <a:ext cx="10879546" cy="4009058"/>
            <a:chOff x="429461" y="2039838"/>
            <a:chExt cx="8218421" cy="1880816"/>
          </a:xfrm>
        </p:grpSpPr>
        <p:sp>
          <p:nvSpPr>
            <p:cNvPr id="4" name="Text 2"/>
            <p:cNvSpPr/>
            <p:nvPr/>
          </p:nvSpPr>
          <p:spPr>
            <a:xfrm>
              <a:off x="429461" y="2039838"/>
              <a:ext cx="8213658" cy="214014"/>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يتداخل المصطلحان أحيانًا، لكنهما يختلفان في النطاق والوظيفة: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 name="Shape 3"/>
            <p:cNvSpPr/>
            <p:nvPr/>
          </p:nvSpPr>
          <p:spPr>
            <a:xfrm>
              <a:off x="496119" y="2377827"/>
              <a:ext cx="8151763" cy="1542827"/>
            </a:xfrm>
            <a:prstGeom prst="roundRect">
              <a:avLst>
                <a:gd name="adj" fmla="val 3377"/>
              </a:avLst>
            </a:prstGeom>
            <a:solidFill>
              <a:srgbClr val="E9ECF2"/>
            </a:solidFill>
            <a:ln w="4763">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8" name="Shape 4"/>
            <p:cNvSpPr/>
            <p:nvPr/>
          </p:nvSpPr>
          <p:spPr>
            <a:xfrm>
              <a:off x="4572000" y="2382589"/>
              <a:ext cx="4071119" cy="1533302"/>
            </a:xfrm>
            <a:prstGeom prst="roundRect">
              <a:avLst>
                <a:gd name="adj" fmla="val 3398"/>
              </a:avLst>
            </a:prstGeom>
            <a:solidFill>
              <a:srgbClr val="E9ECF2"/>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9" name="Text 5"/>
            <p:cNvSpPr/>
            <p:nvPr/>
          </p:nvSpPr>
          <p:spPr>
            <a:xfrm>
              <a:off x="6968579" y="2506563"/>
              <a:ext cx="1550566" cy="19384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Bold" pitchFamily="34" charset="-122"/>
                  <a:cs typeface="Alexandria" pitchFamily="2" charset="-78"/>
                </a:rPr>
                <a:t>الاتصال الإداري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1" name="Text 6"/>
            <p:cNvSpPr/>
            <p:nvPr/>
          </p:nvSpPr>
          <p:spPr>
            <a:xfrm>
              <a:off x="4695974" y="2774826"/>
              <a:ext cx="3823171" cy="1017091"/>
            </a:xfrm>
            <a:prstGeom prst="rect">
              <a:avLst/>
            </a:prstGeom>
            <a:noFill/>
            <a:ln/>
          </p:spPr>
          <p:txBody>
            <a:bodyPr wrap="square" lIns="0" tIns="0" rIns="0" bIns="0" rtlCol="0" anchor="t"/>
            <a:lstStyle/>
            <a:p>
              <a:pPr marL="0" marR="0" lvl="0" indent="0" algn="r" defTabSz="914400" rtl="1" eaLnBrk="1" fontAlgn="auto" latinLnBrk="0" hangingPunct="1">
                <a:lnSpc>
                  <a:spcPct val="200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النطاق:</a:t>
              </a: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 داخلي </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بالدرجة الأولى</a:t>
              </a:r>
              <a:r>
                <a:rPr kumimoji="0" lang="ar-EG"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الوظيفة:</a:t>
              </a: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 تنسيق العمل، إصدار التعليمات، </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متابعة الأداء</a:t>
              </a:r>
              <a:r>
                <a:rPr kumimoji="0" lang="ar-EG"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الأداة:</a:t>
              </a: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 التقارير، الاجتماعات، </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المذكرات الرسمية</a:t>
              </a:r>
              <a:r>
                <a:rPr kumimoji="0" lang="ar-EG"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المحور:</a:t>
              </a: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 تحقيق </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الكفاءة التشغيلية</a:t>
              </a:r>
              <a:r>
                <a:rPr kumimoji="0" lang="ar-EG"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2" name="Shape 7"/>
            <p:cNvSpPr/>
            <p:nvPr/>
          </p:nvSpPr>
          <p:spPr>
            <a:xfrm>
              <a:off x="500881" y="2382589"/>
              <a:ext cx="4071119" cy="1533302"/>
            </a:xfrm>
            <a:prstGeom prst="rect">
              <a:avLst/>
            </a:prstGeom>
            <a:solidFill>
              <a:srgbClr val="E9ECF2"/>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4" name="Shape 8"/>
            <p:cNvSpPr/>
            <p:nvPr/>
          </p:nvSpPr>
          <p:spPr>
            <a:xfrm>
              <a:off x="500881" y="2382589"/>
              <a:ext cx="14288" cy="1533302"/>
            </a:xfrm>
            <a:prstGeom prst="roundRect">
              <a:avLst>
                <a:gd name="adj" fmla="val 364638"/>
              </a:avLst>
            </a:prstGeom>
            <a:solidFill>
              <a:srgbClr val="CFD2D8"/>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5" name="Text 9"/>
            <p:cNvSpPr/>
            <p:nvPr/>
          </p:nvSpPr>
          <p:spPr>
            <a:xfrm>
              <a:off x="2897460" y="2506563"/>
              <a:ext cx="1550566" cy="19384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Bold" pitchFamily="34" charset="-122"/>
                  <a:cs typeface="Alexandria" pitchFamily="2" charset="-78"/>
                </a:rPr>
                <a:t>الاتصال التنظيمي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6" name="Text 10"/>
            <p:cNvSpPr/>
            <p:nvPr/>
          </p:nvSpPr>
          <p:spPr>
            <a:xfrm>
              <a:off x="624855" y="2774826"/>
              <a:ext cx="3823171" cy="1017091"/>
            </a:xfrm>
            <a:prstGeom prst="rect">
              <a:avLst/>
            </a:prstGeom>
            <a:noFill/>
            <a:ln/>
          </p:spPr>
          <p:txBody>
            <a:bodyPr wrap="square" lIns="0" tIns="0" rIns="0" bIns="0" rtlCol="0" anchor="t"/>
            <a:lstStyle/>
            <a:p>
              <a:pPr marL="0" marR="0" lvl="0" indent="0" algn="r" defTabSz="914400" rtl="1" eaLnBrk="1" fontAlgn="auto" latinLnBrk="0" hangingPunct="1">
                <a:lnSpc>
                  <a:spcPct val="200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النطاق:</a:t>
              </a: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 داخلي </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وخارجي معًا</a:t>
              </a:r>
              <a:r>
                <a:rPr kumimoji="0" lang="ar-EG"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الوظيفة:</a:t>
              </a: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 بناء العلاقات، تشكيل الهوية، </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إدارة السمعة</a:t>
              </a:r>
              <a:r>
                <a:rPr kumimoji="0" lang="ar-EG"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الأداة:</a:t>
              </a: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 البيانات، الحملات، </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الرسائل الاستراتيجية</a:t>
              </a:r>
              <a:r>
                <a:rPr kumimoji="0" lang="ar-EG"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المحور:</a:t>
              </a: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 بناء الثقة وتحقيق </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الأهداف الكبرى</a:t>
              </a:r>
              <a:r>
                <a:rPr kumimoji="0" lang="ar-EG"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pic>
        <p:nvPicPr>
          <p:cNvPr id="18" name="Picture 17">
            <a:extLst>
              <a:ext uri="{FF2B5EF4-FFF2-40B4-BE49-F238E27FC236}">
                <a16:creationId xmlns:a16="http://schemas.microsoft.com/office/drawing/2014/main" id="{0888FBE8-0157-F73F-A5E2-FCA626F588BD}"/>
              </a:ext>
            </a:extLst>
          </p:cNvPr>
          <p:cNvPicPr>
            <a:picLocks noChangeAspect="1"/>
          </p:cNvPicPr>
          <p:nvPr/>
        </p:nvPicPr>
        <p:blipFill>
          <a:blip r:embed="rId3"/>
          <a:stretch>
            <a:fillRect/>
          </a:stretch>
        </p:blipFill>
        <p:spPr>
          <a:xfrm>
            <a:off x="217365" y="223665"/>
            <a:ext cx="3288617" cy="3288617"/>
          </a:xfrm>
          <a:prstGeom prst="rect">
            <a:avLst/>
          </a:prstGeom>
        </p:spPr>
      </p:pic>
    </p:spTree>
    <p:extLst>
      <p:ext uri="{BB962C8B-B14F-4D97-AF65-F5344CB8AC3E}">
        <p14:creationId xmlns:p14="http://schemas.microsoft.com/office/powerpoint/2010/main" val="2988376612"/>
      </p:ext>
    </p:extLst>
  </p:cSld>
  <p:clrMapOvr>
    <a:masterClrMapping/>
  </p:clrMapOvr>
  <mc:AlternateContent xmlns:mc="http://schemas.openxmlformats.org/markup-compatibility/2006" xmlns:p14="http://schemas.microsoft.com/office/powerpoint/2010/main">
    <mc:Choice Requires="p14">
      <p:transition p14:dur="10" advTm="120133"/>
    </mc:Choice>
    <mc:Fallback xmlns="">
      <p:transition advTm="120133"/>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2CF5F6-AEEE-67C4-84BA-808AEA55CAB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528E9C5-6FB6-45DA-5ED6-DAEDF654AB1A}"/>
              </a:ext>
            </a:extLst>
          </p:cNvPr>
          <p:cNvSpPr/>
          <p:nvPr/>
        </p:nvSpPr>
        <p:spPr>
          <a:xfrm>
            <a:off x="468351" y="1512990"/>
            <a:ext cx="11195825" cy="48320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0E23D3A5-271F-2EBC-E57D-609781960BCE}"/>
              </a:ext>
            </a:extLst>
          </p:cNvPr>
          <p:cNvSpPr txBox="1"/>
          <p:nvPr/>
        </p:nvSpPr>
        <p:spPr>
          <a:xfrm>
            <a:off x="2765502" y="357086"/>
            <a:ext cx="6255834"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نشأة وتطور الاتصال التنظيمي</a:t>
            </a:r>
            <a:endPar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5" name="Rectangle 4">
            <a:extLst>
              <a:ext uri="{FF2B5EF4-FFF2-40B4-BE49-F238E27FC236}">
                <a16:creationId xmlns:a16="http://schemas.microsoft.com/office/drawing/2014/main" id="{6CADFF8F-3227-42FF-9D9B-B45594A04A6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7AFB6B14-3569-7501-8BB3-395725ABBDB4}"/>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D781DED4-A7AE-168D-E01E-2BFF4744E35C}"/>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kumimoji="0" lang="ar-EG"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7" name="Graphic 21">
            <a:extLst>
              <a:ext uri="{FF2B5EF4-FFF2-40B4-BE49-F238E27FC236}">
                <a16:creationId xmlns:a16="http://schemas.microsoft.com/office/drawing/2014/main" id="{A256A4F5-AD5F-E3B0-EF14-6EB81BFED9B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F088127D-FED5-A554-2CB3-F54F3F8DF6BF}"/>
              </a:ext>
            </a:extLst>
          </p:cNvPr>
          <p:cNvSpPr txBox="1"/>
          <p:nvPr/>
        </p:nvSpPr>
        <p:spPr>
          <a:xfrm>
            <a:off x="2459842" y="975974"/>
            <a:ext cx="7060214" cy="394723"/>
          </a:xfrm>
          <a:prstGeom prst="rect">
            <a:avLst/>
          </a:prstGeom>
          <a:noFill/>
        </p:spPr>
        <p:txBody>
          <a:bodyPr wrap="square">
            <a:spAutoFit/>
          </a:bodyPr>
          <a:lstStyle/>
          <a:p>
            <a:pPr marL="0" marR="0" lvl="0" indent="0" algn="ctr" defTabSz="914400" rtl="1" eaLnBrk="1" fontAlgn="auto" latinLnBrk="0" hangingPunct="1">
              <a:lnSpc>
                <a:spcPct val="104000"/>
              </a:lnSpc>
              <a:spcBef>
                <a:spcPts val="0"/>
              </a:spcBef>
              <a:spcAft>
                <a:spcPts val="0"/>
              </a:spcAft>
              <a:buClrTx/>
              <a:buSzTx/>
              <a:buFontTx/>
              <a:buNone/>
              <a:tabLst/>
              <a:defRPr/>
            </a:pPr>
            <a:r>
              <a:rPr kumimoji="0" lang="ar-SA" altLang="en-US" sz="2000" b="1" i="0" u="none" strike="noStrike" kern="1200" cap="none" spc="0" normalizeH="0" baseline="0" noProof="0">
                <a:ln>
                  <a:noFill/>
                </a:ln>
                <a:solidFill>
                  <a:srgbClr val="3257B8"/>
                </a:solidFill>
                <a:effectLst/>
                <a:uLnTx/>
                <a:uFillTx/>
                <a:latin typeface="Alexandria Bold" pitchFamily="34" charset="0"/>
                <a:ea typeface="Alexandria Bold" pitchFamily="34" charset="-122"/>
                <a:cs typeface="Alexandria Bold" pitchFamily="34" charset="-120"/>
              </a:rPr>
              <a:t>التنظيم في الحضارات القديمة</a:t>
            </a:r>
            <a:endParaRPr kumimoji="0" lang="ar-SA"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grpSp>
        <p:nvGrpSpPr>
          <p:cNvPr id="15" name="Group 14">
            <a:extLst>
              <a:ext uri="{FF2B5EF4-FFF2-40B4-BE49-F238E27FC236}">
                <a16:creationId xmlns:a16="http://schemas.microsoft.com/office/drawing/2014/main" id="{53984790-3AF2-5C70-F743-59E1FC98DD33}"/>
              </a:ext>
            </a:extLst>
          </p:cNvPr>
          <p:cNvGrpSpPr/>
          <p:nvPr/>
        </p:nvGrpSpPr>
        <p:grpSpPr>
          <a:xfrm>
            <a:off x="3802566" y="2020602"/>
            <a:ext cx="7439100" cy="3711125"/>
            <a:chOff x="-1670890" y="1547217"/>
            <a:chExt cx="6537942" cy="2816795"/>
          </a:xfrm>
        </p:grpSpPr>
        <p:pic>
          <p:nvPicPr>
            <p:cNvPr id="8"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670890" y="1547217"/>
              <a:ext cx="6537942" cy="748382"/>
            </a:xfrm>
            <a:prstGeom prst="rect">
              <a:avLst/>
            </a:prstGeom>
          </p:spPr>
        </p:pic>
        <p:sp>
          <p:nvSpPr>
            <p:cNvPr id="9" name="Text 3"/>
            <p:cNvSpPr/>
            <p:nvPr/>
          </p:nvSpPr>
          <p:spPr>
            <a:xfrm>
              <a:off x="2475235" y="1683321"/>
              <a:ext cx="2198563" cy="190351"/>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الأهرامات والتخطيط العسكري</a:t>
              </a:r>
              <a:endParaRPr kumimoji="0" lang="ar-SA" sz="1600" b="0" i="0" u="none" strike="noStrike" kern="0" cap="none" spc="0" normalizeH="0" baseline="0" noProof="0" dirty="0">
                <a:ln>
                  <a:noFill/>
                </a:ln>
                <a:solidFill>
                  <a:prstClr val="black"/>
                </a:solidFill>
                <a:effectLst/>
                <a:uLnTx/>
                <a:uFillTx/>
              </a:endParaRPr>
            </a:p>
          </p:txBody>
        </p:sp>
        <p:sp>
          <p:nvSpPr>
            <p:cNvPr id="11" name="Text 4"/>
            <p:cNvSpPr/>
            <p:nvPr/>
          </p:nvSpPr>
          <p:spPr>
            <a:xfrm>
              <a:off x="562496" y="1978298"/>
              <a:ext cx="4111303" cy="181198"/>
            </a:xfrm>
            <a:prstGeom prst="rect">
              <a:avLst/>
            </a:prstGeom>
            <a:noFill/>
            <a:ln/>
          </p:spPr>
          <p:txBody>
            <a:bodyPr wrap="none" lIns="0" tIns="0" rIns="0" bIns="0" rtlCol="0" anchor="t"/>
            <a:lstStyle/>
            <a:p>
              <a:pPr marL="0" marR="0" lvl="0" indent="0" algn="r" defTabSz="914400" rtl="1" eaLnBrk="1" fontAlgn="auto" latinLnBrk="0" hangingPunct="1">
                <a:lnSpc>
                  <a:spcPct val="12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كانت الإدارة أداة بقاء لا مجرد وسيلة إنتاج — فبدونها لم تكن الحضارات لتقوم.</a:t>
              </a:r>
              <a:endParaRPr kumimoji="0" lang="ar-SA" sz="1600" b="0" i="0" u="none" strike="noStrike" kern="0" cap="none" spc="0" normalizeH="0" baseline="0" noProof="0" dirty="0">
                <a:ln>
                  <a:noFill/>
                </a:ln>
                <a:solidFill>
                  <a:prstClr val="black"/>
                </a:solidFill>
                <a:effectLst/>
                <a:uLnTx/>
                <a:uFillTx/>
              </a:endParaRPr>
            </a:p>
          </p:txBody>
        </p:sp>
        <p:pic>
          <p:nvPicPr>
            <p:cNvPr id="12"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670890" y="2400226"/>
              <a:ext cx="6537942" cy="929580"/>
            </a:xfrm>
            <a:prstGeom prst="rect">
              <a:avLst/>
            </a:prstGeom>
          </p:spPr>
        </p:pic>
        <p:sp>
          <p:nvSpPr>
            <p:cNvPr id="13" name="Text 5"/>
            <p:cNvSpPr/>
            <p:nvPr/>
          </p:nvSpPr>
          <p:spPr>
            <a:xfrm>
              <a:off x="3150915" y="2536329"/>
              <a:ext cx="1522884" cy="190351"/>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صن تزو — فن الحرب</a:t>
              </a:r>
              <a:endParaRPr kumimoji="0" lang="ar-SA" sz="1600" b="0" i="0" u="none" strike="noStrike" kern="0" cap="none" spc="0" normalizeH="0" baseline="0" noProof="0" dirty="0">
                <a:ln>
                  <a:noFill/>
                </a:ln>
                <a:solidFill>
                  <a:prstClr val="black"/>
                </a:solidFill>
                <a:effectLst/>
                <a:uLnTx/>
                <a:uFillTx/>
              </a:endParaRPr>
            </a:p>
          </p:txBody>
        </p:sp>
        <p:sp>
          <p:nvSpPr>
            <p:cNvPr id="14" name="Text 6"/>
            <p:cNvSpPr/>
            <p:nvPr/>
          </p:nvSpPr>
          <p:spPr>
            <a:xfrm>
              <a:off x="-1494482" y="2831306"/>
              <a:ext cx="6168282" cy="362396"/>
            </a:xfrm>
            <a:prstGeom prst="rect">
              <a:avLst/>
            </a:prstGeom>
            <a:noFill/>
            <a:ln/>
          </p:spPr>
          <p:txBody>
            <a:bodyPr wrap="square" lIns="0" tIns="0" rIns="0" bIns="0" rtlCol="0" anchor="t">
              <a:noAutofit/>
            </a:bodyPr>
            <a:lstStyle/>
            <a:p>
              <a:pPr marL="0" marR="0" lvl="0" indent="0" algn="r" defTabSz="914400" rtl="1" eaLnBrk="1" fontAlgn="auto" latinLnBrk="0" hangingPunct="1">
                <a:lnSpc>
                  <a:spcPct val="12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أرسى أسس استغلال قوة التنظيم لهزيمة المنافس، مؤكداً أن المعلومة سلاح.</a:t>
              </a:r>
              <a:endParaRPr kumimoji="0" lang="ar-SA" sz="1600" b="0" i="0" u="none" strike="noStrike" kern="0" cap="none" spc="0" normalizeH="0" baseline="0" noProof="0" dirty="0">
                <a:ln>
                  <a:noFill/>
                </a:ln>
                <a:solidFill>
                  <a:prstClr val="black"/>
                </a:solidFill>
                <a:effectLst/>
                <a:uLnTx/>
                <a:uFillTx/>
              </a:endParaRPr>
            </a:p>
          </p:txBody>
        </p:sp>
        <p:pic>
          <p:nvPicPr>
            <p:cNvPr id="16" name="Image 2"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670890" y="3434432"/>
              <a:ext cx="6537942" cy="929580"/>
            </a:xfrm>
            <a:prstGeom prst="rect">
              <a:avLst/>
            </a:prstGeom>
          </p:spPr>
        </p:pic>
        <p:sp>
          <p:nvSpPr>
            <p:cNvPr id="17" name="Text 7"/>
            <p:cNvSpPr/>
            <p:nvPr/>
          </p:nvSpPr>
          <p:spPr>
            <a:xfrm>
              <a:off x="3150915" y="3570536"/>
              <a:ext cx="1522884" cy="190351"/>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ماكيافيلي والسيطرة</a:t>
              </a:r>
              <a:endParaRPr kumimoji="0" lang="ar-SA" sz="1600" b="0" i="0" u="none" strike="noStrike" kern="0" cap="none" spc="0" normalizeH="0" baseline="0" noProof="0" dirty="0">
                <a:ln>
                  <a:noFill/>
                </a:ln>
                <a:solidFill>
                  <a:prstClr val="black"/>
                </a:solidFill>
                <a:effectLst/>
                <a:uLnTx/>
                <a:uFillTx/>
              </a:endParaRPr>
            </a:p>
          </p:txBody>
        </p:sp>
        <p:sp>
          <p:nvSpPr>
            <p:cNvPr id="18" name="Text 8"/>
            <p:cNvSpPr/>
            <p:nvPr/>
          </p:nvSpPr>
          <p:spPr>
            <a:xfrm>
              <a:off x="-1239672" y="3865513"/>
              <a:ext cx="5913472" cy="362396"/>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2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نظّر لاستخدام الخوف والنفوذ أدوات للحفاظ على هيكل السلطة وتماسك المؤسسة.</a:t>
              </a:r>
              <a:endParaRPr kumimoji="0" lang="ar-SA" sz="1600" b="0" i="0" u="none" strike="noStrike" kern="0" cap="none" spc="0" normalizeH="0" baseline="0" noProof="0" dirty="0">
                <a:ln>
                  <a:noFill/>
                </a:ln>
                <a:solidFill>
                  <a:prstClr val="black"/>
                </a:solidFill>
                <a:effectLst/>
                <a:uLnTx/>
                <a:uFillTx/>
              </a:endParaRPr>
            </a:p>
          </p:txBody>
        </p:sp>
      </p:grpSp>
      <p:pic>
        <p:nvPicPr>
          <p:cNvPr id="20" name="Picture 19">
            <a:extLst>
              <a:ext uri="{FF2B5EF4-FFF2-40B4-BE49-F238E27FC236}">
                <a16:creationId xmlns:a16="http://schemas.microsoft.com/office/drawing/2014/main" id="{5411B5BB-E94D-FF0A-5728-5EF4968040B7}"/>
              </a:ext>
            </a:extLst>
          </p:cNvPr>
          <p:cNvPicPr>
            <a:picLocks noChangeAspect="1"/>
          </p:cNvPicPr>
          <p:nvPr/>
        </p:nvPicPr>
        <p:blipFill>
          <a:blip r:embed="rId5"/>
          <a:stretch>
            <a:fillRect/>
          </a:stretch>
        </p:blipFill>
        <p:spPr>
          <a:xfrm>
            <a:off x="0" y="2919159"/>
            <a:ext cx="3566469" cy="2017951"/>
          </a:xfrm>
          <a:prstGeom prst="rect">
            <a:avLst/>
          </a:prstGeom>
        </p:spPr>
      </p:pic>
    </p:spTree>
    <p:extLst>
      <p:ext uri="{BB962C8B-B14F-4D97-AF65-F5344CB8AC3E}">
        <p14:creationId xmlns:p14="http://schemas.microsoft.com/office/powerpoint/2010/main" val="2020217021"/>
      </p:ext>
    </p:extLst>
  </p:cSld>
  <p:clrMapOvr>
    <a:masterClrMapping/>
  </p:clrMapOvr>
  <mc:AlternateContent xmlns:mc="http://schemas.openxmlformats.org/markup-compatibility/2006" xmlns:p14="http://schemas.microsoft.com/office/powerpoint/2010/main">
    <mc:Choice Requires="p14">
      <p:transition p14:dur="10" advTm="124660"/>
    </mc:Choice>
    <mc:Fallback xmlns="">
      <p:transition advTm="12466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E64EEB-85D9-C7D5-5CF2-71BD22A1FF0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2E162A2-EC05-253F-D6FC-FF4E4EF77FE1}"/>
              </a:ext>
            </a:extLst>
          </p:cNvPr>
          <p:cNvSpPr/>
          <p:nvPr/>
        </p:nvSpPr>
        <p:spPr>
          <a:xfrm>
            <a:off x="468351" y="1512990"/>
            <a:ext cx="11195825" cy="48320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8C67977B-F0BA-6D23-C960-E1A014F1FB2A}"/>
              </a:ext>
            </a:extLst>
          </p:cNvPr>
          <p:cNvSpPr txBox="1"/>
          <p:nvPr/>
        </p:nvSpPr>
        <p:spPr>
          <a:xfrm>
            <a:off x="3033132" y="263630"/>
            <a:ext cx="5977053"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نشأة وتطور الاتصال التنظيمي</a:t>
            </a:r>
            <a:endPar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5" name="Rectangle 4">
            <a:extLst>
              <a:ext uri="{FF2B5EF4-FFF2-40B4-BE49-F238E27FC236}">
                <a16:creationId xmlns:a16="http://schemas.microsoft.com/office/drawing/2014/main" id="{ABE12808-FA61-9E38-6367-3207BCA627B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138BAFEA-DF8D-18D1-BAD1-DE42F31D0D41}"/>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72561430-35BE-B34D-AABF-FF4824E30A4D}"/>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kumimoji="0" lang="ar-EG"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7" name="Graphic 21">
            <a:extLst>
              <a:ext uri="{FF2B5EF4-FFF2-40B4-BE49-F238E27FC236}">
                <a16:creationId xmlns:a16="http://schemas.microsoft.com/office/drawing/2014/main" id="{F72FB5BB-D9C7-5B51-01B8-AFA4637E3E6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0BF2EDD1-4120-12F7-9E28-977B024ED448}"/>
              </a:ext>
            </a:extLst>
          </p:cNvPr>
          <p:cNvSpPr txBox="1"/>
          <p:nvPr/>
        </p:nvSpPr>
        <p:spPr>
          <a:xfrm>
            <a:off x="3557239" y="963278"/>
            <a:ext cx="5011865" cy="394723"/>
          </a:xfrm>
          <a:prstGeom prst="rect">
            <a:avLst/>
          </a:prstGeom>
          <a:noFill/>
        </p:spPr>
        <p:txBody>
          <a:bodyPr wrap="square">
            <a:spAutoFit/>
          </a:bodyPr>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2000" b="1" i="0" u="none" strike="noStrike" kern="1200" cap="none" spc="0" normalizeH="0" baseline="0" noProof="0">
                <a:ln>
                  <a:noFill/>
                </a:ln>
                <a:solidFill>
                  <a:srgbClr val="3257B8"/>
                </a:solidFill>
                <a:effectLst/>
                <a:uLnTx/>
                <a:uFillTx/>
                <a:latin typeface="Alexandria Bold" pitchFamily="34" charset="0"/>
                <a:ea typeface="Alexandria Bold" pitchFamily="34" charset="-122"/>
                <a:cs typeface="Alexandria Bold" pitchFamily="34" charset="-120"/>
              </a:rPr>
              <a:t>الثورة الصناعية: ولادة الآلة التنظيمية</a:t>
            </a:r>
            <a:endParaRPr kumimoji="0" lang="ar-SA" sz="20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grpSp>
        <p:nvGrpSpPr>
          <p:cNvPr id="8" name="Group 7">
            <a:extLst>
              <a:ext uri="{FF2B5EF4-FFF2-40B4-BE49-F238E27FC236}">
                <a16:creationId xmlns:a16="http://schemas.microsoft.com/office/drawing/2014/main" id="{DF25F85B-9862-7C88-4D70-D014B2789763}"/>
              </a:ext>
            </a:extLst>
          </p:cNvPr>
          <p:cNvGrpSpPr/>
          <p:nvPr/>
        </p:nvGrpSpPr>
        <p:grpSpPr>
          <a:xfrm>
            <a:off x="8909825" y="1764732"/>
            <a:ext cx="2339868" cy="545377"/>
            <a:chOff x="6913179" y="736847"/>
            <a:chExt cx="1734703" cy="312808"/>
          </a:xfrm>
        </p:grpSpPr>
        <p:sp>
          <p:nvSpPr>
            <p:cNvPr id="9" name="Shape 0">
              <a:extLst>
                <a:ext uri="{FF2B5EF4-FFF2-40B4-BE49-F238E27FC236}">
                  <a16:creationId xmlns:a16="http://schemas.microsoft.com/office/drawing/2014/main" id="{0A55B0C7-4BF0-99A4-F90A-A94E4E6C641E}"/>
                </a:ext>
              </a:extLst>
            </p:cNvPr>
            <p:cNvSpPr/>
            <p:nvPr/>
          </p:nvSpPr>
          <p:spPr>
            <a:xfrm>
              <a:off x="6913179" y="736847"/>
              <a:ext cx="1734703" cy="312807"/>
            </a:xfrm>
            <a:prstGeom prst="roundRect">
              <a:avLst>
                <a:gd name="adj" fmla="val 17880"/>
              </a:avLst>
            </a:prstGeom>
            <a:solidFill>
              <a:srgbClr val="D7DFF4"/>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sp>
          <p:nvSpPr>
            <p:cNvPr id="11" name="Text 1">
              <a:extLst>
                <a:ext uri="{FF2B5EF4-FFF2-40B4-BE49-F238E27FC236}">
                  <a16:creationId xmlns:a16="http://schemas.microsoft.com/office/drawing/2014/main" id="{8BEDF687-E23E-A604-8B74-C463DB99A9D9}"/>
                </a:ext>
              </a:extLst>
            </p:cNvPr>
            <p:cNvSpPr/>
            <p:nvPr/>
          </p:nvSpPr>
          <p:spPr>
            <a:xfrm>
              <a:off x="7256264" y="779338"/>
              <a:ext cx="1245096" cy="270317"/>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القرن الثامن عشر</a:t>
              </a:r>
              <a:endParaRPr kumimoji="0" lang="ar-SA" sz="1600" b="1" i="0" u="none" strike="noStrike" kern="0" cap="none" spc="0" normalizeH="0" baseline="0" noProof="0" dirty="0">
                <a:ln>
                  <a:noFill/>
                </a:ln>
                <a:solidFill>
                  <a:prstClr val="black"/>
                </a:solidFill>
                <a:effectLst/>
                <a:uLnTx/>
                <a:uFillTx/>
              </a:endParaRPr>
            </a:p>
          </p:txBody>
        </p:sp>
      </p:grpSp>
      <p:grpSp>
        <p:nvGrpSpPr>
          <p:cNvPr id="16" name="Group 15">
            <a:extLst>
              <a:ext uri="{FF2B5EF4-FFF2-40B4-BE49-F238E27FC236}">
                <a16:creationId xmlns:a16="http://schemas.microsoft.com/office/drawing/2014/main" id="{4ED5A734-4B18-D83E-0163-09ACA1DCD838}"/>
              </a:ext>
            </a:extLst>
          </p:cNvPr>
          <p:cNvGrpSpPr/>
          <p:nvPr/>
        </p:nvGrpSpPr>
        <p:grpSpPr>
          <a:xfrm>
            <a:off x="942308" y="2704938"/>
            <a:ext cx="10225749" cy="2921273"/>
            <a:chOff x="3925119" y="2158529"/>
            <a:chExt cx="4722763" cy="2248123"/>
          </a:xfrm>
        </p:grpSpPr>
        <p:sp>
          <p:nvSpPr>
            <p:cNvPr id="12" name="Shape 3"/>
            <p:cNvSpPr/>
            <p:nvPr/>
          </p:nvSpPr>
          <p:spPr>
            <a:xfrm>
              <a:off x="6357417" y="2158529"/>
              <a:ext cx="2290465" cy="1279996"/>
            </a:xfrm>
            <a:prstGeom prst="roundRect">
              <a:avLst>
                <a:gd name="adj" fmla="val 4652"/>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3" name="Text 4"/>
            <p:cNvSpPr/>
            <p:nvPr/>
          </p:nvSpPr>
          <p:spPr>
            <a:xfrm>
              <a:off x="6729338" y="2305050"/>
              <a:ext cx="1772022" cy="221456"/>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Bold" pitchFamily="34" charset="-122"/>
                  <a:cs typeface="Alexandria" pitchFamily="2" charset="-78"/>
                </a:rPr>
                <a:t>آدم سميث (1776)</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4" name="Text 5"/>
            <p:cNvSpPr/>
            <p:nvPr/>
          </p:nvSpPr>
          <p:spPr>
            <a:xfrm>
              <a:off x="6503938" y="2611562"/>
              <a:ext cx="1997422" cy="453628"/>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أسّس مبدأ تقسيم العمل وغيّر قواعد الإنتاج إلى الأبد.</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5" name="Shape 6"/>
            <p:cNvSpPr/>
            <p:nvPr/>
          </p:nvSpPr>
          <p:spPr>
            <a:xfrm>
              <a:off x="3925119" y="2158529"/>
              <a:ext cx="2290539" cy="1279996"/>
            </a:xfrm>
            <a:prstGeom prst="roundRect">
              <a:avLst>
                <a:gd name="adj" fmla="val 4652"/>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7" name="Text 7"/>
            <p:cNvSpPr/>
            <p:nvPr/>
          </p:nvSpPr>
          <p:spPr>
            <a:xfrm>
              <a:off x="4297114" y="2305050"/>
              <a:ext cx="1772022" cy="221456"/>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Bold" pitchFamily="34" charset="-122"/>
                  <a:cs typeface="Alexandria" pitchFamily="2" charset="-78"/>
                </a:rPr>
                <a:t>التدرج الهرمي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8" name="Text 8"/>
            <p:cNvSpPr/>
            <p:nvPr/>
          </p:nvSpPr>
          <p:spPr>
            <a:xfrm>
              <a:off x="4071640" y="2611562"/>
              <a:ext cx="1997497" cy="680442"/>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برزت الحاجة الملحّة إلى طبقة مديرين متخصصين لإدارة تعقيدات المصانع الكبرى.</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9" name="Shape 9"/>
            <p:cNvSpPr/>
            <p:nvPr/>
          </p:nvSpPr>
          <p:spPr>
            <a:xfrm>
              <a:off x="3925119" y="3580284"/>
              <a:ext cx="4722763" cy="826368"/>
            </a:xfrm>
            <a:prstGeom prst="roundRect">
              <a:avLst>
                <a:gd name="adj" fmla="val 7205"/>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20" name="Text 10"/>
            <p:cNvSpPr/>
            <p:nvPr/>
          </p:nvSpPr>
          <p:spPr>
            <a:xfrm>
              <a:off x="6729338" y="3726805"/>
              <a:ext cx="1772022" cy="221456"/>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Bold" pitchFamily="34" charset="-122"/>
                  <a:cs typeface="Alexandria" pitchFamily="2" charset="-78"/>
                </a:rPr>
                <a:t>المدرسة الكلاسيكية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1" name="Text 11"/>
            <p:cNvSpPr/>
            <p:nvPr/>
          </p:nvSpPr>
          <p:spPr>
            <a:xfrm>
              <a:off x="4071640" y="4033317"/>
              <a:ext cx="4429720" cy="226814"/>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ركّزت على التخصص الوظيفي والرقابة الصارمة كركيزتين للكفاءة.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spTree>
    <p:extLst>
      <p:ext uri="{BB962C8B-B14F-4D97-AF65-F5344CB8AC3E}">
        <p14:creationId xmlns:p14="http://schemas.microsoft.com/office/powerpoint/2010/main" val="2552672523"/>
      </p:ext>
    </p:extLst>
  </p:cSld>
  <p:clrMapOvr>
    <a:masterClrMapping/>
  </p:clrMapOvr>
  <mc:AlternateContent xmlns:mc="http://schemas.openxmlformats.org/markup-compatibility/2006" xmlns:p14="http://schemas.microsoft.com/office/powerpoint/2010/main">
    <mc:Choice Requires="p14">
      <p:transition p14:dur="10" advTm="109122"/>
    </mc:Choice>
    <mc:Fallback xmlns="">
      <p:transition advTm="109122"/>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DCD406-F3CE-5C2C-5B12-070D4D880E95}"/>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6273E25E-F4C4-7759-4DB6-7DFD263AED89}"/>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7" name="Graphic 21">
            <a:extLst>
              <a:ext uri="{FF2B5EF4-FFF2-40B4-BE49-F238E27FC236}">
                <a16:creationId xmlns:a16="http://schemas.microsoft.com/office/drawing/2014/main" id="{FF75DC66-AA9A-B2D3-AA32-ADE971BF92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 name="TextBox 29">
            <a:extLst>
              <a:ext uri="{FF2B5EF4-FFF2-40B4-BE49-F238E27FC236}">
                <a16:creationId xmlns:a16="http://schemas.microsoft.com/office/drawing/2014/main" id="{BC8F0763-E245-A313-5496-B438A9E55A78}"/>
              </a:ext>
            </a:extLst>
          </p:cNvPr>
          <p:cNvSpPr txBox="1"/>
          <p:nvPr/>
        </p:nvSpPr>
        <p:spPr>
          <a:xfrm>
            <a:off x="3557239" y="263630"/>
            <a:ext cx="545294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نشأة وتطور الاتصال التنظيمي</a:t>
            </a:r>
            <a:endPar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31" name="Text 2"/>
          <p:cNvSpPr/>
          <p:nvPr/>
        </p:nvSpPr>
        <p:spPr>
          <a:xfrm>
            <a:off x="4124724" y="928377"/>
            <a:ext cx="3904154" cy="501559"/>
          </a:xfrm>
          <a:prstGeom prst="rect">
            <a:avLst/>
          </a:prstGeom>
          <a:noFill/>
          <a:ln/>
        </p:spPr>
        <p:txBody>
          <a:bodyPr wrap="none" lIns="0" tIns="0" rIns="0" bIns="0" rtlCol="0" anchor="t"/>
          <a:lstStyle/>
          <a:p>
            <a:pPr marL="0" marR="0" lvl="0" indent="0" algn="ctr" defTabSz="914400" rtl="1" eaLnBrk="1" fontAlgn="auto" latinLnBrk="0" hangingPunct="1">
              <a:lnSpc>
                <a:spcPct val="104000"/>
              </a:lnSpc>
              <a:spcBef>
                <a:spcPts val="0"/>
              </a:spcBef>
              <a:spcAft>
                <a:spcPts val="0"/>
              </a:spcAft>
              <a:buClrTx/>
              <a:buSzTx/>
              <a:buFontTx/>
              <a:buNone/>
              <a:tabLst/>
              <a:defRPr/>
            </a:pPr>
            <a:r>
              <a:rPr kumimoji="0" lang="ar-SA" altLang="en-US" sz="2000" b="1" i="0" u="none" strike="noStrike" kern="0" cap="none" spc="0" normalizeH="0" baseline="0" noProof="0" dirty="0">
                <a:ln>
                  <a:noFill/>
                </a:ln>
                <a:solidFill>
                  <a:srgbClr val="3257B8"/>
                </a:solidFill>
                <a:effectLst/>
                <a:uLnTx/>
                <a:uFillTx/>
                <a:latin typeface="Alexandria Bold" pitchFamily="34" charset="0"/>
                <a:ea typeface="Alexandria Bold" pitchFamily="34" charset="-122"/>
                <a:cs typeface="Alexandria Bold" pitchFamily="34" charset="-120"/>
              </a:rPr>
              <a:t>المنظمة كآلة</a:t>
            </a:r>
            <a:endParaRPr kumimoji="0" lang="ar-SA" sz="2000" b="0" i="0" u="none" strike="noStrike" kern="0" cap="none" spc="0" normalizeH="0" baseline="0" noProof="0" dirty="0">
              <a:ln>
                <a:noFill/>
              </a:ln>
              <a:solidFill>
                <a:prstClr val="black"/>
              </a:solidFill>
              <a:effectLst/>
              <a:uLnTx/>
              <a:uFillTx/>
            </a:endParaRPr>
          </a:p>
        </p:txBody>
      </p:sp>
      <p:graphicFrame>
        <p:nvGraphicFramePr>
          <p:cNvPr id="33" name="TextBox 2">
            <a:extLst>
              <a:ext uri="{FF2B5EF4-FFF2-40B4-BE49-F238E27FC236}">
                <a16:creationId xmlns:a16="http://schemas.microsoft.com/office/drawing/2014/main" id="{7ECDD689-FFCB-78E0-1A0F-C908E695F0A3}"/>
              </a:ext>
            </a:extLst>
          </p:cNvPr>
          <p:cNvGraphicFramePr/>
          <p:nvPr>
            <p:extLst>
              <p:ext uri="{D42A27DB-BD31-4B8C-83A1-F6EECF244321}">
                <p14:modId xmlns:p14="http://schemas.microsoft.com/office/powerpoint/2010/main" val="83679185"/>
              </p:ext>
            </p:extLst>
          </p:nvPr>
        </p:nvGraphicFramePr>
        <p:xfrm>
          <a:off x="211873" y="1429936"/>
          <a:ext cx="11772118" cy="515910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2" name="TextBox 31">
            <a:extLst>
              <a:ext uri="{FF2B5EF4-FFF2-40B4-BE49-F238E27FC236}">
                <a16:creationId xmlns:a16="http://schemas.microsoft.com/office/drawing/2014/main" id="{D178035F-8FEA-02BD-E50B-007924BEF817}"/>
              </a:ext>
            </a:extLst>
          </p:cNvPr>
          <p:cNvSpPr txBox="1"/>
          <p:nvPr/>
        </p:nvSpPr>
        <p:spPr>
          <a:xfrm>
            <a:off x="1505414" y="5062655"/>
            <a:ext cx="8999035" cy="1528047"/>
          </a:xfrm>
          <a:prstGeom prst="rect">
            <a:avLst/>
          </a:prstGeom>
          <a:noFill/>
        </p:spPr>
        <p:txBody>
          <a:bodyPr wrap="square" rtlCol="0">
            <a:spAutoFit/>
          </a:bodyPr>
          <a:lstStyle/>
          <a:p>
            <a:pPr lvl="0" algn="just" rtl="1">
              <a:lnSpc>
                <a:spcPct val="150000"/>
              </a:lnSpc>
            </a:pPr>
            <a:r>
              <a:rPr lang="ar-EG" sz="1600">
                <a:solidFill>
                  <a:schemeClr val="bg1"/>
                </a:solidFill>
                <a:latin typeface="Alexandria" pitchFamily="2" charset="-78"/>
                <a:cs typeface="Alexandria" pitchFamily="2" charset="-78"/>
              </a:rPr>
              <a:t>في الفترة من 1950 إلى 1970 بدأ الاتصال التنظيمي يأخذ مكانته كحقل أكاديمي مستقل، خاصة في الجامعات الأمريكية. ولم يعد الاتصال التنظيمي مجرد ممارسة إدارية، بل أصبح موضوعًا للدراسة والتحليل، وظهرت نظريات تفسر كيف تنتقل المعلومات داخل المنظمة، وكيف تؤثر قنوات الاتصال الرسمية وغير الرسمية في اتخاذ القرار، وحل المشكلات، وتحقيق أهداف المؤسسة.</a:t>
            </a:r>
            <a:endParaRPr lang="en-US" sz="1600">
              <a:solidFill>
                <a:schemeClr val="bg1"/>
              </a:solidFill>
              <a:latin typeface="Alexandria" pitchFamily="2" charset="-78"/>
              <a:cs typeface="Alexandria" pitchFamily="2" charset="-78"/>
            </a:endParaRPr>
          </a:p>
        </p:txBody>
      </p:sp>
    </p:spTree>
    <p:extLst>
      <p:ext uri="{BB962C8B-B14F-4D97-AF65-F5344CB8AC3E}">
        <p14:creationId xmlns:p14="http://schemas.microsoft.com/office/powerpoint/2010/main" val="1234030393"/>
      </p:ext>
    </p:extLst>
  </p:cSld>
  <p:clrMapOvr>
    <a:masterClrMapping/>
  </p:clrMapOvr>
  <mc:AlternateContent xmlns:mc="http://schemas.openxmlformats.org/markup-compatibility/2006" xmlns:p14="http://schemas.microsoft.com/office/powerpoint/2010/main">
    <mc:Choice Requires="p14">
      <p:transition p14:dur="10" advTm="172724"/>
    </mc:Choice>
    <mc:Fallback xmlns="">
      <p:transition advTm="172724"/>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340329-15DA-E2CB-37D8-4DC42E00AEE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AFC0FE1-6EAF-7D8F-F0FA-6D27EB54AD38}"/>
              </a:ext>
            </a:extLst>
          </p:cNvPr>
          <p:cNvSpPr/>
          <p:nvPr/>
        </p:nvSpPr>
        <p:spPr>
          <a:xfrm>
            <a:off x="200722" y="1512989"/>
            <a:ext cx="11783269" cy="50760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5" name="Rectangle 4">
            <a:extLst>
              <a:ext uri="{FF2B5EF4-FFF2-40B4-BE49-F238E27FC236}">
                <a16:creationId xmlns:a16="http://schemas.microsoft.com/office/drawing/2014/main" id="{222DA081-562D-1FC5-6902-F424CA81F3E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423B45D1-43EC-3A94-EE6B-F8AB07DD059B}"/>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1D682CE8-DA5A-C528-0661-742F100F1E79}"/>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kumimoji="0" lang="ar-EG"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7" name="Graphic 21">
            <a:extLst>
              <a:ext uri="{FF2B5EF4-FFF2-40B4-BE49-F238E27FC236}">
                <a16:creationId xmlns:a16="http://schemas.microsoft.com/office/drawing/2014/main" id="{D2FC157D-4E94-6B59-3A65-76071A342AD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0" name="TextBox 29">
            <a:extLst>
              <a:ext uri="{FF2B5EF4-FFF2-40B4-BE49-F238E27FC236}">
                <a16:creationId xmlns:a16="http://schemas.microsoft.com/office/drawing/2014/main" id="{1D226929-95FB-0966-26C1-53F62F78D168}"/>
              </a:ext>
            </a:extLst>
          </p:cNvPr>
          <p:cNvSpPr txBox="1"/>
          <p:nvPr/>
        </p:nvSpPr>
        <p:spPr>
          <a:xfrm>
            <a:off x="3557239" y="263630"/>
            <a:ext cx="545294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نشأة وتطور الاتصال التنظيمي</a:t>
            </a:r>
            <a:endPar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31" name="Text 2">
            <a:extLst>
              <a:ext uri="{FF2B5EF4-FFF2-40B4-BE49-F238E27FC236}">
                <a16:creationId xmlns:a16="http://schemas.microsoft.com/office/drawing/2014/main" id="{15CA53A4-6E3B-6608-7C1B-896BAEB20E79}"/>
              </a:ext>
            </a:extLst>
          </p:cNvPr>
          <p:cNvSpPr/>
          <p:nvPr/>
        </p:nvSpPr>
        <p:spPr>
          <a:xfrm>
            <a:off x="4124724" y="928377"/>
            <a:ext cx="3904154" cy="501559"/>
          </a:xfrm>
          <a:prstGeom prst="rect">
            <a:avLst/>
          </a:prstGeom>
          <a:noFill/>
          <a:ln/>
        </p:spPr>
        <p:txBody>
          <a:bodyPr wrap="none" lIns="0" tIns="0" rIns="0" bIns="0" rtlCol="0" anchor="t"/>
          <a:lstStyle/>
          <a:p>
            <a:pPr marL="0" marR="0" lvl="0" indent="0" algn="ctr" defTabSz="914400" rtl="1" eaLnBrk="1" fontAlgn="auto" latinLnBrk="0" hangingPunct="1">
              <a:lnSpc>
                <a:spcPct val="104000"/>
              </a:lnSpc>
              <a:spcBef>
                <a:spcPts val="0"/>
              </a:spcBef>
              <a:spcAft>
                <a:spcPts val="0"/>
              </a:spcAft>
              <a:buClrTx/>
              <a:buSzTx/>
              <a:buFontTx/>
              <a:buNone/>
              <a:tabLst/>
              <a:defRPr/>
            </a:pPr>
            <a:r>
              <a:rPr kumimoji="0" lang="ar-SA" altLang="en-US" sz="2000" b="1" i="0" u="none" strike="noStrike" kern="0" cap="none" spc="0" normalizeH="0" baseline="0" noProof="0" dirty="0">
                <a:ln>
                  <a:noFill/>
                </a:ln>
                <a:solidFill>
                  <a:srgbClr val="3257B8"/>
                </a:solidFill>
                <a:effectLst/>
                <a:uLnTx/>
                <a:uFillTx/>
                <a:latin typeface="Alexandria Bold" pitchFamily="34" charset="0"/>
                <a:ea typeface="Alexandria Bold" pitchFamily="34" charset="-122"/>
                <a:cs typeface="Alexandria Bold" pitchFamily="34" charset="-120"/>
              </a:rPr>
              <a:t>المنظمة كآلة</a:t>
            </a:r>
            <a:endParaRPr kumimoji="0" lang="ar-SA" sz="2000" b="0" i="0" u="none" strike="noStrike" kern="0" cap="none" spc="0" normalizeH="0" baseline="0" noProof="0" dirty="0">
              <a:ln>
                <a:noFill/>
              </a:ln>
              <a:solidFill>
                <a:prstClr val="black"/>
              </a:solidFill>
              <a:effectLst/>
              <a:uLnTx/>
              <a:uFillTx/>
            </a:endParaRPr>
          </a:p>
        </p:txBody>
      </p:sp>
      <p:sp>
        <p:nvSpPr>
          <p:cNvPr id="35" name="Rectangle: Folded Corner 34">
            <a:extLst>
              <a:ext uri="{FF2B5EF4-FFF2-40B4-BE49-F238E27FC236}">
                <a16:creationId xmlns:a16="http://schemas.microsoft.com/office/drawing/2014/main" id="{D847459F-BFBD-A5FC-B552-16399AF1821D}"/>
              </a:ext>
            </a:extLst>
          </p:cNvPr>
          <p:cNvSpPr/>
          <p:nvPr/>
        </p:nvSpPr>
        <p:spPr>
          <a:xfrm>
            <a:off x="754565" y="2141974"/>
            <a:ext cx="10905893" cy="2108770"/>
          </a:xfrm>
          <a:prstGeom prst="foldedCorner">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EG" sz="1600">
                <a:latin typeface="Alexandria" pitchFamily="2" charset="-78"/>
                <a:cs typeface="Alexandria" pitchFamily="2" charset="-78"/>
              </a:rPr>
              <a:t>أما في الفترة من 1980 إلى 2000، فقد توسع مفهوم الاتصال التنظيمي ليشمل قضايا أكثر حداثة، مثل هوية المؤسسة، والسمعة المؤسسية، والصورة الذهنية، وتأثير الاتصال في بناء الثقة بين المؤسسة وجمهورها الداخلي والخارجي. بمعنى أن الاتصال التنظيمي لم يعد مقتصرًا على نقل التعليمات داخل المنظمة، بل أصبح أداة استراتيجية لبناء صورة المؤسسة، وتعزيز ثقافتها، وتحسين علاقتها بالجمهور.</a:t>
            </a:r>
          </a:p>
        </p:txBody>
      </p:sp>
      <p:sp>
        <p:nvSpPr>
          <p:cNvPr id="37" name="Rectangle: Folded Corner 36">
            <a:extLst>
              <a:ext uri="{FF2B5EF4-FFF2-40B4-BE49-F238E27FC236}">
                <a16:creationId xmlns:a16="http://schemas.microsoft.com/office/drawing/2014/main" id="{F5DD6D8B-6C69-148D-D2D1-00183DE8EE7E}"/>
              </a:ext>
            </a:extLst>
          </p:cNvPr>
          <p:cNvSpPr/>
          <p:nvPr/>
        </p:nvSpPr>
        <p:spPr>
          <a:xfrm>
            <a:off x="431032" y="4207801"/>
            <a:ext cx="10905893" cy="2108770"/>
          </a:xfrm>
          <a:prstGeom prst="foldedCorner">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EG" sz="1600">
                <a:latin typeface="Alexandria" pitchFamily="2" charset="-78"/>
                <a:cs typeface="Alexandria" pitchFamily="2" charset="-78"/>
              </a:rPr>
              <a:t>ومن ثم يمكن القول بأن الاتصال التنظيمي تطور من مجرد وسيلة لتنظيم العمل داخل المصانع إلى مجال علمي واستراتيجي يساعد المؤسسة على إدارة علاقاتها الداخلية والخارجية، وبناء هويتها وسمعتها، وتحقيق أهدافها بكفاءة. ولهذا نقول إن الاتصال التنظيمي هو عصب المؤسسة؛ لأنه يربط الإدارة بالعاملين، ويربط المؤسسة بجمهورها، ويضمن أن تتحول الأهداف إلى رسائل واضحة وسلوك تنظيمي فعّال.</a:t>
            </a:r>
          </a:p>
        </p:txBody>
      </p:sp>
    </p:spTree>
    <p:extLst>
      <p:ext uri="{BB962C8B-B14F-4D97-AF65-F5344CB8AC3E}">
        <p14:creationId xmlns:p14="http://schemas.microsoft.com/office/powerpoint/2010/main" val="500726974"/>
      </p:ext>
    </p:extLst>
  </p:cSld>
  <p:clrMapOvr>
    <a:masterClrMapping/>
  </p:clrMapOvr>
  <mc:AlternateContent xmlns:mc="http://schemas.openxmlformats.org/markup-compatibility/2006" xmlns:p14="http://schemas.microsoft.com/office/powerpoint/2010/main">
    <mc:Choice Requires="p14">
      <p:transition p14:dur="10" advTm="120037"/>
    </mc:Choice>
    <mc:Fallback xmlns="">
      <p:transition advTm="120037"/>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8FBF56-3F6E-4A8E-BB04-2F4EF7D823E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870BE6A-638E-4CE0-5905-57394D0CCF01}"/>
              </a:ext>
            </a:extLst>
          </p:cNvPr>
          <p:cNvSpPr/>
          <p:nvPr/>
        </p:nvSpPr>
        <p:spPr>
          <a:xfrm>
            <a:off x="200722" y="1512990"/>
            <a:ext cx="11783269" cy="48320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5" name="Rectangle 4">
            <a:extLst>
              <a:ext uri="{FF2B5EF4-FFF2-40B4-BE49-F238E27FC236}">
                <a16:creationId xmlns:a16="http://schemas.microsoft.com/office/drawing/2014/main" id="{76C8132A-3DAE-0BED-8D01-B4F4368B93C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559B2141-D18E-7E62-AEAC-F41EC73AC579}"/>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E100C89-14DC-D6BC-3D7D-E6FD0C78DABE}"/>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kumimoji="0" lang="ar-EG"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7" name="Graphic 21">
            <a:extLst>
              <a:ext uri="{FF2B5EF4-FFF2-40B4-BE49-F238E27FC236}">
                <a16:creationId xmlns:a16="http://schemas.microsoft.com/office/drawing/2014/main" id="{987D2F49-C3C2-82C9-9E9F-BF93AD846D7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6" name="Group 25">
            <a:extLst>
              <a:ext uri="{FF2B5EF4-FFF2-40B4-BE49-F238E27FC236}">
                <a16:creationId xmlns:a16="http://schemas.microsoft.com/office/drawing/2014/main" id="{3139460F-7E40-E470-1826-1866411BC80F}"/>
              </a:ext>
            </a:extLst>
          </p:cNvPr>
          <p:cNvGrpSpPr/>
          <p:nvPr/>
        </p:nvGrpSpPr>
        <p:grpSpPr>
          <a:xfrm>
            <a:off x="208009" y="1834769"/>
            <a:ext cx="11534225" cy="4043403"/>
            <a:chOff x="496119" y="1838623"/>
            <a:chExt cx="8151763" cy="2322612"/>
          </a:xfrm>
        </p:grpSpPr>
        <p:sp>
          <p:nvSpPr>
            <p:cNvPr id="2" name="Shape 3">
              <a:extLst>
                <a:ext uri="{FF2B5EF4-FFF2-40B4-BE49-F238E27FC236}">
                  <a16:creationId xmlns:a16="http://schemas.microsoft.com/office/drawing/2014/main" id="{45F307C6-5DE9-27CB-D88F-1706AC611742}"/>
                </a:ext>
              </a:extLst>
            </p:cNvPr>
            <p:cNvSpPr/>
            <p:nvPr/>
          </p:nvSpPr>
          <p:spPr>
            <a:xfrm>
              <a:off x="496119" y="2999929"/>
              <a:ext cx="8151763" cy="14288"/>
            </a:xfrm>
            <a:prstGeom prst="roundRect">
              <a:avLst>
                <a:gd name="adj" fmla="val 364638"/>
              </a:avLst>
            </a:prstGeom>
            <a:solidFill>
              <a:srgbClr val="CFD2D8"/>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4" name="Shape 4">
              <a:extLst>
                <a:ext uri="{FF2B5EF4-FFF2-40B4-BE49-F238E27FC236}">
                  <a16:creationId xmlns:a16="http://schemas.microsoft.com/office/drawing/2014/main" id="{3F2BC933-9B6F-C2FE-3A01-C5D12D3D6D99}"/>
                </a:ext>
              </a:extLst>
            </p:cNvPr>
            <p:cNvSpPr/>
            <p:nvPr/>
          </p:nvSpPr>
          <p:spPr>
            <a:xfrm>
              <a:off x="7056909" y="2627858"/>
              <a:ext cx="14288" cy="372070"/>
            </a:xfrm>
            <a:prstGeom prst="roundRect">
              <a:avLst>
                <a:gd name="adj" fmla="val 364638"/>
              </a:avLst>
            </a:prstGeom>
            <a:solidFill>
              <a:srgbClr val="CFD2D8"/>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8" name="Shape 5">
              <a:extLst>
                <a:ext uri="{FF2B5EF4-FFF2-40B4-BE49-F238E27FC236}">
                  <a16:creationId xmlns:a16="http://schemas.microsoft.com/office/drawing/2014/main" id="{978ED7EE-BD8F-F5FF-4315-A8F69E7AD96B}"/>
                </a:ext>
              </a:extLst>
            </p:cNvPr>
            <p:cNvSpPr/>
            <p:nvPr/>
          </p:nvSpPr>
          <p:spPr>
            <a:xfrm>
              <a:off x="6924526" y="2860402"/>
              <a:ext cx="279053" cy="279053"/>
            </a:xfrm>
            <a:prstGeom prst="roundRect">
              <a:avLst>
                <a:gd name="adj" fmla="val 18670"/>
              </a:avLst>
            </a:prstGeom>
            <a:solidFill>
              <a:srgbClr val="E9ECF2"/>
            </a:solidFill>
            <a:ln w="4763">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9" name="Text 6">
              <a:extLst>
                <a:ext uri="{FF2B5EF4-FFF2-40B4-BE49-F238E27FC236}">
                  <a16:creationId xmlns:a16="http://schemas.microsoft.com/office/drawing/2014/main" id="{98314052-BD76-B05E-E5FC-711E4CE0335B}"/>
                </a:ext>
              </a:extLst>
            </p:cNvPr>
            <p:cNvSpPr/>
            <p:nvPr/>
          </p:nvSpPr>
          <p:spPr>
            <a:xfrm>
              <a:off x="6971035" y="2883657"/>
              <a:ext cx="186035" cy="232544"/>
            </a:xfrm>
            <a:prstGeom prst="rect">
              <a:avLst/>
            </a:prstGeom>
            <a:noFill/>
            <a:ln/>
          </p:spPr>
          <p:txBody>
            <a:bodyPr wrap="none" lIns="0" tIns="0" rIns="0" bIns="0"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15213F"/>
                  </a:solidFill>
                  <a:effectLst/>
                  <a:uLnTx/>
                  <a:uFillTx/>
                  <a:latin typeface="Alexandria" pitchFamily="2" charset="-78"/>
                  <a:ea typeface="Alexandria Bold" pitchFamily="34" charset="-122"/>
                  <a:cs typeface="Alexandria" pitchFamily="2" charset="-78"/>
                </a:rPr>
                <a:t>1</a:t>
              </a:r>
              <a:endParaRPr kumimoji="0" lang="en-US"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1" name="Text 7">
              <a:extLst>
                <a:ext uri="{FF2B5EF4-FFF2-40B4-BE49-F238E27FC236}">
                  <a16:creationId xmlns:a16="http://schemas.microsoft.com/office/drawing/2014/main" id="{F410B859-D9FD-6A8B-00F0-C0B4C79D6F99}"/>
                </a:ext>
              </a:extLst>
            </p:cNvPr>
            <p:cNvSpPr/>
            <p:nvPr/>
          </p:nvSpPr>
          <p:spPr>
            <a:xfrm>
              <a:off x="6215658" y="1838623"/>
              <a:ext cx="1696864" cy="193849"/>
            </a:xfrm>
            <a:prstGeom prst="rect">
              <a:avLst/>
            </a:prstGeom>
            <a:noFill/>
            <a:ln/>
          </p:spPr>
          <p:txBody>
            <a:bodyPr wrap="none" lIns="0" tIns="0" rIns="0" bIns="0" rtlCol="0" anchor="t"/>
            <a:lstStyle/>
            <a:p>
              <a:pPr marL="0" marR="0" lvl="0" indent="0" algn="ctr"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Bold" pitchFamily="34" charset="-122"/>
                  <a:cs typeface="Alexandria" pitchFamily="2" charset="-78"/>
                </a:rPr>
                <a:t>أواخر القرن التاسع عشر</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2" name="Text 8">
              <a:extLst>
                <a:ext uri="{FF2B5EF4-FFF2-40B4-BE49-F238E27FC236}">
                  <a16:creationId xmlns:a16="http://schemas.microsoft.com/office/drawing/2014/main" id="{27F5C7A0-77C5-8ECC-D937-0AB34944E94A}"/>
                </a:ext>
              </a:extLst>
            </p:cNvPr>
            <p:cNvSpPr/>
            <p:nvPr/>
          </p:nvSpPr>
          <p:spPr>
            <a:xfrm>
              <a:off x="5604197" y="2106885"/>
              <a:ext cx="2919710" cy="396925"/>
            </a:xfrm>
            <a:prstGeom prst="rect">
              <a:avLst/>
            </a:prstGeom>
            <a:noFill/>
            <a:ln/>
          </p:spPr>
          <p:txBody>
            <a:bodyPr wrap="square" lIns="0" tIns="0" rIns="0" bIns="0" rtlCol="0" anchor="t">
              <a:normAutofit/>
            </a:bodyPr>
            <a:lstStyle/>
            <a:p>
              <a:pPr marL="0" marR="0" lvl="0" indent="0" algn="ct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الثورة الصناعية ونشوء المصانع الكبرى أفرز حاجة لتنظيم الاتصال بين العمال والإدارة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3" name="Shape 9">
              <a:extLst>
                <a:ext uri="{FF2B5EF4-FFF2-40B4-BE49-F238E27FC236}">
                  <a16:creationId xmlns:a16="http://schemas.microsoft.com/office/drawing/2014/main" id="{85504CBB-7589-E4EA-B2B8-6039EF5DE5AA}"/>
                </a:ext>
              </a:extLst>
            </p:cNvPr>
            <p:cNvSpPr/>
            <p:nvPr/>
          </p:nvSpPr>
          <p:spPr>
            <a:xfrm>
              <a:off x="5395615" y="2999929"/>
              <a:ext cx="14288" cy="372070"/>
            </a:xfrm>
            <a:prstGeom prst="roundRect">
              <a:avLst>
                <a:gd name="adj" fmla="val 364638"/>
              </a:avLst>
            </a:prstGeom>
            <a:solidFill>
              <a:srgbClr val="CFD2D8"/>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4" name="Shape 10">
              <a:extLst>
                <a:ext uri="{FF2B5EF4-FFF2-40B4-BE49-F238E27FC236}">
                  <a16:creationId xmlns:a16="http://schemas.microsoft.com/office/drawing/2014/main" id="{B0FDE666-4DAC-E930-C459-ECF65BF6A071}"/>
                </a:ext>
              </a:extLst>
            </p:cNvPr>
            <p:cNvSpPr/>
            <p:nvPr/>
          </p:nvSpPr>
          <p:spPr>
            <a:xfrm>
              <a:off x="5263232" y="2860402"/>
              <a:ext cx="279053" cy="279053"/>
            </a:xfrm>
            <a:prstGeom prst="roundRect">
              <a:avLst>
                <a:gd name="adj" fmla="val 18670"/>
              </a:avLst>
            </a:prstGeom>
            <a:solidFill>
              <a:srgbClr val="E9ECF2"/>
            </a:solidFill>
            <a:ln w="4763">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5" name="Text 11">
              <a:extLst>
                <a:ext uri="{FF2B5EF4-FFF2-40B4-BE49-F238E27FC236}">
                  <a16:creationId xmlns:a16="http://schemas.microsoft.com/office/drawing/2014/main" id="{64107E8B-3E98-3687-25B3-21C9B4EE9B80}"/>
                </a:ext>
              </a:extLst>
            </p:cNvPr>
            <p:cNvSpPr/>
            <p:nvPr/>
          </p:nvSpPr>
          <p:spPr>
            <a:xfrm>
              <a:off x="5309741" y="2883657"/>
              <a:ext cx="186035" cy="232544"/>
            </a:xfrm>
            <a:prstGeom prst="rect">
              <a:avLst/>
            </a:prstGeom>
            <a:noFill/>
            <a:ln/>
          </p:spPr>
          <p:txBody>
            <a:bodyPr wrap="none" lIns="0" tIns="0" rIns="0" bIns="0"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15213F"/>
                  </a:solidFill>
                  <a:effectLst/>
                  <a:uLnTx/>
                  <a:uFillTx/>
                  <a:latin typeface="Alexandria" pitchFamily="2" charset="-78"/>
                  <a:ea typeface="Alexandria Bold" pitchFamily="34" charset="-122"/>
                  <a:cs typeface="Alexandria" pitchFamily="2" charset="-78"/>
                </a:rPr>
                <a:t>2</a:t>
              </a:r>
              <a:endParaRPr kumimoji="0" lang="en-US"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6" name="Text 12">
              <a:extLst>
                <a:ext uri="{FF2B5EF4-FFF2-40B4-BE49-F238E27FC236}">
                  <a16:creationId xmlns:a16="http://schemas.microsoft.com/office/drawing/2014/main" id="{D245167B-0937-A529-97E9-F3F1ECC0CC26}"/>
                </a:ext>
              </a:extLst>
            </p:cNvPr>
            <p:cNvSpPr/>
            <p:nvPr/>
          </p:nvSpPr>
          <p:spPr>
            <a:xfrm>
              <a:off x="4627438" y="3496047"/>
              <a:ext cx="1550566" cy="193849"/>
            </a:xfrm>
            <a:prstGeom prst="rect">
              <a:avLst/>
            </a:prstGeom>
            <a:noFill/>
            <a:ln/>
          </p:spPr>
          <p:txBody>
            <a:bodyPr wrap="none" lIns="0" tIns="0" rIns="0" bIns="0" rtlCol="0" anchor="t"/>
            <a:lstStyle/>
            <a:p>
              <a:pPr marL="0" marR="0" lvl="0" indent="0" algn="ctr" defTabSz="914400" rtl="1" eaLnBrk="1" fontAlgn="auto" latinLnBrk="0" hangingPunct="1">
                <a:lnSpc>
                  <a:spcPct val="104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15213F"/>
                  </a:solidFill>
                  <a:effectLst/>
                  <a:uLnTx/>
                  <a:uFillTx/>
                  <a:latin typeface="Alexandria" pitchFamily="2" charset="-78"/>
                  <a:ea typeface="Alexandria Bold" pitchFamily="34" charset="-122"/>
                  <a:cs typeface="Alexandria" pitchFamily="2" charset="-78"/>
                </a:rPr>
                <a:t>1920-1940</a:t>
              </a:r>
              <a:endParaRPr kumimoji="0" lang="en-US"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7" name="Text 13">
              <a:extLst>
                <a:ext uri="{FF2B5EF4-FFF2-40B4-BE49-F238E27FC236}">
                  <a16:creationId xmlns:a16="http://schemas.microsoft.com/office/drawing/2014/main" id="{A4C6C4C4-AF32-E4D2-2620-945306DA5555}"/>
                </a:ext>
              </a:extLst>
            </p:cNvPr>
            <p:cNvSpPr/>
            <p:nvPr/>
          </p:nvSpPr>
          <p:spPr>
            <a:xfrm>
              <a:off x="3942829" y="3764310"/>
              <a:ext cx="2919785" cy="396925"/>
            </a:xfrm>
            <a:prstGeom prst="rect">
              <a:avLst/>
            </a:prstGeom>
            <a:noFill/>
            <a:ln/>
          </p:spPr>
          <p:txBody>
            <a:bodyPr wrap="square" lIns="0" tIns="0" rIns="0" bIns="0" rtlCol="0" anchor="t">
              <a:noAutofit/>
            </a:bodyPr>
            <a:lstStyle/>
            <a:p>
              <a:pPr marL="0" marR="0" lvl="0" indent="0" algn="ct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مدرسة العلاقات الإنسانية (التجارب الشهيرة لـ Elton Mayo) تؤكد أهمية الاتصال غير الرسمي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8" name="Shape 14">
              <a:extLst>
                <a:ext uri="{FF2B5EF4-FFF2-40B4-BE49-F238E27FC236}">
                  <a16:creationId xmlns:a16="http://schemas.microsoft.com/office/drawing/2014/main" id="{8705FF3B-A2CD-64B9-3055-143CE720B5EA}"/>
                </a:ext>
              </a:extLst>
            </p:cNvPr>
            <p:cNvSpPr/>
            <p:nvPr/>
          </p:nvSpPr>
          <p:spPr>
            <a:xfrm>
              <a:off x="3734246" y="2627858"/>
              <a:ext cx="14288" cy="372070"/>
            </a:xfrm>
            <a:prstGeom prst="roundRect">
              <a:avLst>
                <a:gd name="adj" fmla="val 364638"/>
              </a:avLst>
            </a:prstGeom>
            <a:solidFill>
              <a:srgbClr val="CFD2D8"/>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9" name="Shape 15">
              <a:extLst>
                <a:ext uri="{FF2B5EF4-FFF2-40B4-BE49-F238E27FC236}">
                  <a16:creationId xmlns:a16="http://schemas.microsoft.com/office/drawing/2014/main" id="{6C9DD834-B448-3761-53A7-ED4161F780F6}"/>
                </a:ext>
              </a:extLst>
            </p:cNvPr>
            <p:cNvSpPr/>
            <p:nvPr/>
          </p:nvSpPr>
          <p:spPr>
            <a:xfrm>
              <a:off x="3601864" y="2860402"/>
              <a:ext cx="279053" cy="279053"/>
            </a:xfrm>
            <a:prstGeom prst="roundRect">
              <a:avLst>
                <a:gd name="adj" fmla="val 18670"/>
              </a:avLst>
            </a:prstGeom>
            <a:solidFill>
              <a:srgbClr val="E9ECF2"/>
            </a:solidFill>
            <a:ln w="4763">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20" name="Text 16">
              <a:extLst>
                <a:ext uri="{FF2B5EF4-FFF2-40B4-BE49-F238E27FC236}">
                  <a16:creationId xmlns:a16="http://schemas.microsoft.com/office/drawing/2014/main" id="{E5AFBE37-7262-8208-7E2B-7678B2D7D087}"/>
                </a:ext>
              </a:extLst>
            </p:cNvPr>
            <p:cNvSpPr/>
            <p:nvPr/>
          </p:nvSpPr>
          <p:spPr>
            <a:xfrm>
              <a:off x="3648373" y="2883657"/>
              <a:ext cx="186035" cy="232544"/>
            </a:xfrm>
            <a:prstGeom prst="rect">
              <a:avLst/>
            </a:prstGeom>
            <a:noFill/>
            <a:ln/>
          </p:spPr>
          <p:txBody>
            <a:bodyPr wrap="none" lIns="0" tIns="0" rIns="0" bIns="0"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15213F"/>
                  </a:solidFill>
                  <a:effectLst/>
                  <a:uLnTx/>
                  <a:uFillTx/>
                  <a:latin typeface="Alexandria" pitchFamily="2" charset="-78"/>
                  <a:ea typeface="Alexandria Bold" pitchFamily="34" charset="-122"/>
                  <a:cs typeface="Alexandria" pitchFamily="2" charset="-78"/>
                </a:rPr>
                <a:t>3</a:t>
              </a:r>
              <a:endParaRPr kumimoji="0" lang="en-US"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1" name="Text 17">
              <a:extLst>
                <a:ext uri="{FF2B5EF4-FFF2-40B4-BE49-F238E27FC236}">
                  <a16:creationId xmlns:a16="http://schemas.microsoft.com/office/drawing/2014/main" id="{3457A5CF-EB3A-DDC4-AF0A-DCDB07514312}"/>
                </a:ext>
              </a:extLst>
            </p:cNvPr>
            <p:cNvSpPr/>
            <p:nvPr/>
          </p:nvSpPr>
          <p:spPr>
            <a:xfrm>
              <a:off x="2966070" y="1838623"/>
              <a:ext cx="1550566" cy="193849"/>
            </a:xfrm>
            <a:prstGeom prst="rect">
              <a:avLst/>
            </a:prstGeom>
            <a:noFill/>
            <a:ln/>
          </p:spPr>
          <p:txBody>
            <a:bodyPr wrap="none" lIns="0" tIns="0" rIns="0" bIns="0" rtlCol="0" anchor="t"/>
            <a:lstStyle/>
            <a:p>
              <a:pPr marL="0" marR="0" lvl="0" indent="0" algn="ctr" defTabSz="914400" rtl="1" eaLnBrk="1" fontAlgn="auto" latinLnBrk="0" hangingPunct="1">
                <a:lnSpc>
                  <a:spcPct val="104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15213F"/>
                  </a:solidFill>
                  <a:effectLst/>
                  <a:uLnTx/>
                  <a:uFillTx/>
                  <a:latin typeface="Alexandria" pitchFamily="2" charset="-78"/>
                  <a:ea typeface="Alexandria Bold" pitchFamily="34" charset="-122"/>
                  <a:cs typeface="Alexandria" pitchFamily="2" charset="-78"/>
                </a:rPr>
                <a:t>1950-1970</a:t>
              </a:r>
              <a:endParaRPr kumimoji="0" lang="en-US"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2" name="Text 18">
              <a:extLst>
                <a:ext uri="{FF2B5EF4-FFF2-40B4-BE49-F238E27FC236}">
                  <a16:creationId xmlns:a16="http://schemas.microsoft.com/office/drawing/2014/main" id="{DF67D4BD-55FE-9AC3-D203-43C90D916AE6}"/>
                </a:ext>
              </a:extLst>
            </p:cNvPr>
            <p:cNvSpPr/>
            <p:nvPr/>
          </p:nvSpPr>
          <p:spPr>
            <a:xfrm>
              <a:off x="2281461" y="2106885"/>
              <a:ext cx="2919785" cy="396925"/>
            </a:xfrm>
            <a:prstGeom prst="rect">
              <a:avLst/>
            </a:prstGeom>
            <a:noFill/>
            <a:ln/>
          </p:spPr>
          <p:txBody>
            <a:bodyPr wrap="square" lIns="0" tIns="0" rIns="0" bIns="0" rtlCol="0" anchor="t">
              <a:normAutofit/>
            </a:bodyPr>
            <a:lstStyle/>
            <a:p>
              <a:pPr marL="0" marR="0" lvl="0" indent="0" algn="ct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ظهور نظريات الاتصال التنظيمي كحقل أكاديمي مستقل في الجامعات الأمريكية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3" name="Shape 19">
              <a:extLst>
                <a:ext uri="{FF2B5EF4-FFF2-40B4-BE49-F238E27FC236}">
                  <a16:creationId xmlns:a16="http://schemas.microsoft.com/office/drawing/2014/main" id="{D22EC101-F4C1-1DC7-3B9E-2FA87D01A215}"/>
                </a:ext>
              </a:extLst>
            </p:cNvPr>
            <p:cNvSpPr/>
            <p:nvPr/>
          </p:nvSpPr>
          <p:spPr>
            <a:xfrm>
              <a:off x="2072878" y="2999929"/>
              <a:ext cx="14288" cy="372070"/>
            </a:xfrm>
            <a:prstGeom prst="roundRect">
              <a:avLst>
                <a:gd name="adj" fmla="val 364638"/>
              </a:avLst>
            </a:prstGeom>
            <a:solidFill>
              <a:srgbClr val="CFD2D8"/>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24" name="Shape 20">
              <a:extLst>
                <a:ext uri="{FF2B5EF4-FFF2-40B4-BE49-F238E27FC236}">
                  <a16:creationId xmlns:a16="http://schemas.microsoft.com/office/drawing/2014/main" id="{01E6E32D-98D7-F3A7-F9FA-218FF29D8B98}"/>
                </a:ext>
              </a:extLst>
            </p:cNvPr>
            <p:cNvSpPr/>
            <p:nvPr/>
          </p:nvSpPr>
          <p:spPr>
            <a:xfrm>
              <a:off x="1940496" y="2860402"/>
              <a:ext cx="279053" cy="279053"/>
            </a:xfrm>
            <a:prstGeom prst="roundRect">
              <a:avLst>
                <a:gd name="adj" fmla="val 18670"/>
              </a:avLst>
            </a:prstGeom>
            <a:solidFill>
              <a:srgbClr val="E9ECF2"/>
            </a:solidFill>
            <a:ln w="4763">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27" name="Text 21">
              <a:extLst>
                <a:ext uri="{FF2B5EF4-FFF2-40B4-BE49-F238E27FC236}">
                  <a16:creationId xmlns:a16="http://schemas.microsoft.com/office/drawing/2014/main" id="{07080260-C199-91ED-2551-A0015F66A492}"/>
                </a:ext>
              </a:extLst>
            </p:cNvPr>
            <p:cNvSpPr/>
            <p:nvPr/>
          </p:nvSpPr>
          <p:spPr>
            <a:xfrm>
              <a:off x="1987004" y="2883657"/>
              <a:ext cx="186035" cy="232544"/>
            </a:xfrm>
            <a:prstGeom prst="rect">
              <a:avLst/>
            </a:prstGeom>
            <a:noFill/>
            <a:ln/>
          </p:spPr>
          <p:txBody>
            <a:bodyPr wrap="none" lIns="0" tIns="0" rIns="0" bIns="0"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15213F"/>
                  </a:solidFill>
                  <a:effectLst/>
                  <a:uLnTx/>
                  <a:uFillTx/>
                  <a:latin typeface="Alexandria" pitchFamily="2" charset="-78"/>
                  <a:ea typeface="Alexandria Bold" pitchFamily="34" charset="-122"/>
                  <a:cs typeface="Alexandria" pitchFamily="2" charset="-78"/>
                </a:rPr>
                <a:t>4</a:t>
              </a:r>
              <a:endParaRPr kumimoji="0" lang="en-US"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8" name="Text 22">
              <a:extLst>
                <a:ext uri="{FF2B5EF4-FFF2-40B4-BE49-F238E27FC236}">
                  <a16:creationId xmlns:a16="http://schemas.microsoft.com/office/drawing/2014/main" id="{D825AD38-5659-9FA7-B01E-55ACC0902B8C}"/>
                </a:ext>
              </a:extLst>
            </p:cNvPr>
            <p:cNvSpPr/>
            <p:nvPr/>
          </p:nvSpPr>
          <p:spPr>
            <a:xfrm>
              <a:off x="1304702" y="3496047"/>
              <a:ext cx="1550566" cy="193849"/>
            </a:xfrm>
            <a:prstGeom prst="rect">
              <a:avLst/>
            </a:prstGeom>
            <a:noFill/>
            <a:ln/>
          </p:spPr>
          <p:txBody>
            <a:bodyPr wrap="none" lIns="0" tIns="0" rIns="0" bIns="0" rtlCol="0" anchor="t"/>
            <a:lstStyle/>
            <a:p>
              <a:pPr marL="0" marR="0" lvl="0" indent="0" algn="ctr" defTabSz="914400" rtl="1" eaLnBrk="1" fontAlgn="auto" latinLnBrk="0" hangingPunct="1">
                <a:lnSpc>
                  <a:spcPct val="104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15213F"/>
                  </a:solidFill>
                  <a:effectLst/>
                  <a:uLnTx/>
                  <a:uFillTx/>
                  <a:latin typeface="Alexandria" pitchFamily="2" charset="-78"/>
                  <a:ea typeface="Alexandria Bold" pitchFamily="34" charset="-122"/>
                  <a:cs typeface="Alexandria" pitchFamily="2" charset="-78"/>
                </a:rPr>
                <a:t>1980-2000</a:t>
              </a:r>
              <a:endParaRPr kumimoji="0" lang="en-US"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9" name="Text 23">
              <a:extLst>
                <a:ext uri="{FF2B5EF4-FFF2-40B4-BE49-F238E27FC236}">
                  <a16:creationId xmlns:a16="http://schemas.microsoft.com/office/drawing/2014/main" id="{4930336B-291A-1AF8-EA49-8546556EA0B7}"/>
                </a:ext>
              </a:extLst>
            </p:cNvPr>
            <p:cNvSpPr/>
            <p:nvPr/>
          </p:nvSpPr>
          <p:spPr>
            <a:xfrm>
              <a:off x="620092" y="3764310"/>
              <a:ext cx="2919785" cy="396925"/>
            </a:xfrm>
            <a:prstGeom prst="rect">
              <a:avLst/>
            </a:prstGeom>
            <a:noFill/>
            <a:ln/>
          </p:spPr>
          <p:txBody>
            <a:bodyPr wrap="square" lIns="0" tIns="0" rIns="0" bIns="0" rtlCol="0" anchor="t">
              <a:noAutofit/>
            </a:bodyPr>
            <a:lstStyle/>
            <a:p>
              <a:pPr marL="0" marR="0" lvl="0" indent="0" algn="ct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توسع مفهوم هوية المؤسسة والسمعة المؤسسية وتأثيرهما على استراتيجيات الاتصال</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sp>
        <p:nvSpPr>
          <p:cNvPr id="30" name="TextBox 29">
            <a:extLst>
              <a:ext uri="{FF2B5EF4-FFF2-40B4-BE49-F238E27FC236}">
                <a16:creationId xmlns:a16="http://schemas.microsoft.com/office/drawing/2014/main" id="{D75E9182-9428-FA32-17C4-67F8E3B1CB8E}"/>
              </a:ext>
            </a:extLst>
          </p:cNvPr>
          <p:cNvSpPr txBox="1"/>
          <p:nvPr/>
        </p:nvSpPr>
        <p:spPr>
          <a:xfrm>
            <a:off x="3557239" y="263630"/>
            <a:ext cx="545294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نشأة وتطور الاتصال التنظيمي</a:t>
            </a:r>
            <a:endPar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31" name="Text 2">
            <a:extLst>
              <a:ext uri="{FF2B5EF4-FFF2-40B4-BE49-F238E27FC236}">
                <a16:creationId xmlns:a16="http://schemas.microsoft.com/office/drawing/2014/main" id="{6793B9CD-53D3-8374-AC1D-D1AB4D55A016}"/>
              </a:ext>
            </a:extLst>
          </p:cNvPr>
          <p:cNvSpPr/>
          <p:nvPr/>
        </p:nvSpPr>
        <p:spPr>
          <a:xfrm>
            <a:off x="4124724" y="928377"/>
            <a:ext cx="3904154" cy="501559"/>
          </a:xfrm>
          <a:prstGeom prst="rect">
            <a:avLst/>
          </a:prstGeom>
          <a:noFill/>
          <a:ln/>
        </p:spPr>
        <p:txBody>
          <a:bodyPr wrap="none" lIns="0" tIns="0" rIns="0" bIns="0" rtlCol="0" anchor="t"/>
          <a:lstStyle/>
          <a:p>
            <a:pPr marL="0" marR="0" lvl="0" indent="0" algn="ctr" defTabSz="914400" rtl="1" eaLnBrk="1" fontAlgn="auto" latinLnBrk="0" hangingPunct="1">
              <a:lnSpc>
                <a:spcPct val="104000"/>
              </a:lnSpc>
              <a:spcBef>
                <a:spcPts val="0"/>
              </a:spcBef>
              <a:spcAft>
                <a:spcPts val="0"/>
              </a:spcAft>
              <a:buClrTx/>
              <a:buSzTx/>
              <a:buFontTx/>
              <a:buNone/>
              <a:tabLst/>
              <a:defRPr/>
            </a:pPr>
            <a:r>
              <a:rPr kumimoji="0" lang="ar-SA" altLang="en-US" sz="2000" b="1" i="0" u="none" strike="noStrike" kern="0" cap="none" spc="0" normalizeH="0" baseline="0" noProof="0" dirty="0">
                <a:ln>
                  <a:noFill/>
                </a:ln>
                <a:solidFill>
                  <a:srgbClr val="3257B8"/>
                </a:solidFill>
                <a:effectLst/>
                <a:uLnTx/>
                <a:uFillTx/>
                <a:latin typeface="Alexandria Bold" pitchFamily="34" charset="0"/>
                <a:ea typeface="Alexandria Bold" pitchFamily="34" charset="-122"/>
                <a:cs typeface="Alexandria Bold" pitchFamily="34" charset="-120"/>
              </a:rPr>
              <a:t>المنظمة كآلة</a:t>
            </a:r>
            <a:endParaRPr kumimoji="0" lang="ar-SA" sz="20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111558732"/>
      </p:ext>
    </p:extLst>
  </p:cSld>
  <p:clrMapOvr>
    <a:masterClrMapping/>
  </p:clrMapOvr>
  <mc:AlternateContent xmlns:mc="http://schemas.openxmlformats.org/markup-compatibility/2006" xmlns:p14="http://schemas.microsoft.com/office/powerpoint/2010/main">
    <mc:Choice Requires="p14">
      <p:transition p14:dur="10" advTm="87562"/>
    </mc:Choice>
    <mc:Fallback xmlns="">
      <p:transition advTm="87562"/>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BA8527-8108-37E2-8923-699213C76BE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4D29B0B-0F8A-132B-5239-F3F3960D9C09}"/>
              </a:ext>
            </a:extLst>
          </p:cNvPr>
          <p:cNvSpPr/>
          <p:nvPr/>
        </p:nvSpPr>
        <p:spPr>
          <a:xfrm>
            <a:off x="158557" y="1315695"/>
            <a:ext cx="11805571" cy="538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6DD85076-A0E6-8DF7-30C1-D763BF19B394}"/>
              </a:ext>
            </a:extLst>
          </p:cNvPr>
          <p:cNvSpPr txBox="1"/>
          <p:nvPr/>
        </p:nvSpPr>
        <p:spPr>
          <a:xfrm>
            <a:off x="3702205" y="857065"/>
            <a:ext cx="5452946"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000" b="1" kern="0">
                <a:solidFill>
                  <a:srgbClr val="3257B8"/>
                </a:solidFill>
                <a:latin typeface="Alexandria Bold" pitchFamily="34" charset="0"/>
                <a:cs typeface="Alexandria Bold" pitchFamily="34" charset="-120"/>
              </a:rPr>
              <a:t>نشأة وتطور النماذج الإنسانية</a:t>
            </a:r>
          </a:p>
        </p:txBody>
      </p:sp>
      <p:sp>
        <p:nvSpPr>
          <p:cNvPr id="5" name="Rectangle 4">
            <a:extLst>
              <a:ext uri="{FF2B5EF4-FFF2-40B4-BE49-F238E27FC236}">
                <a16:creationId xmlns:a16="http://schemas.microsoft.com/office/drawing/2014/main" id="{2AA864DF-5AC5-E82A-CC70-6A8E97E18D95}"/>
              </a:ext>
            </a:extLst>
          </p:cNvPr>
          <p:cNvSpPr/>
          <p:nvPr/>
        </p:nvSpPr>
        <p:spPr>
          <a:xfrm>
            <a:off x="838403" y="44550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85987AA0-BEEC-3457-A36C-96D45A864613}"/>
              </a:ext>
            </a:extLst>
          </p:cNvPr>
          <p:cNvSpPr txBox="1"/>
          <p:nvPr/>
        </p:nvSpPr>
        <p:spPr>
          <a:xfrm>
            <a:off x="1024960" y="565730"/>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3944CB74-26E6-83E3-88F2-6B9AA1C7E4B0}"/>
              </a:ext>
            </a:extLst>
          </p:cNvPr>
          <p:cNvSpPr txBox="1"/>
          <p:nvPr/>
        </p:nvSpPr>
        <p:spPr>
          <a:xfrm>
            <a:off x="1057517" y="786850"/>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kumimoji="0" lang="ar-EG"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7" name="Graphic 21">
            <a:extLst>
              <a:ext uri="{FF2B5EF4-FFF2-40B4-BE49-F238E27FC236}">
                <a16:creationId xmlns:a16="http://schemas.microsoft.com/office/drawing/2014/main" id="{0C427512-D39D-B6D1-E5F8-45F76E52FB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a:extLst>
              <a:ext uri="{FF2B5EF4-FFF2-40B4-BE49-F238E27FC236}">
                <a16:creationId xmlns:a16="http://schemas.microsoft.com/office/drawing/2014/main" id="{B1598915-25B9-3B65-37FC-C6C6C8EDA495}"/>
              </a:ext>
            </a:extLst>
          </p:cNvPr>
          <p:cNvGrpSpPr/>
          <p:nvPr/>
        </p:nvGrpSpPr>
        <p:grpSpPr>
          <a:xfrm>
            <a:off x="227873" y="3596478"/>
            <a:ext cx="11614722" cy="2860077"/>
            <a:chOff x="496119" y="1446981"/>
            <a:chExt cx="8151763" cy="2942482"/>
          </a:xfrm>
        </p:grpSpPr>
        <p:pic>
          <p:nvPicPr>
            <p:cNvPr id="4" name="Image 0" descr="preencoded.png">
              <a:extLst>
                <a:ext uri="{FF2B5EF4-FFF2-40B4-BE49-F238E27FC236}">
                  <a16:creationId xmlns:a16="http://schemas.microsoft.com/office/drawing/2014/main" id="{8A670943-B268-C9F9-4D13-D28C6EB0B73C}"/>
                </a:ext>
              </a:extLst>
            </p:cNvPr>
            <p:cNvPicPr>
              <a:picLocks noChangeAspect="1"/>
            </p:cNvPicPr>
            <p:nvPr/>
          </p:nvPicPr>
          <p:blipFill>
            <a:blip r:embed="rId3"/>
            <a:stretch>
              <a:fillRect/>
            </a:stretch>
          </p:blipFill>
          <p:spPr>
            <a:xfrm>
              <a:off x="4633987" y="1633017"/>
              <a:ext cx="4013895" cy="714375"/>
            </a:xfrm>
            <a:prstGeom prst="rect">
              <a:avLst/>
            </a:prstGeom>
          </p:spPr>
        </p:pic>
        <p:sp>
          <p:nvSpPr>
            <p:cNvPr id="8" name="Text 2">
              <a:extLst>
                <a:ext uri="{FF2B5EF4-FFF2-40B4-BE49-F238E27FC236}">
                  <a16:creationId xmlns:a16="http://schemas.microsoft.com/office/drawing/2014/main" id="{3C92CE2D-0FE7-7819-FE9C-5D15476045B4}"/>
                </a:ext>
              </a:extLst>
            </p:cNvPr>
            <p:cNvSpPr/>
            <p:nvPr/>
          </p:nvSpPr>
          <p:spPr>
            <a:xfrm>
              <a:off x="6590184" y="2129061"/>
              <a:ext cx="1933724"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Bold" pitchFamily="34" charset="-122"/>
                  <a:cs typeface="Alexandria" pitchFamily="2" charset="-78"/>
                </a:rPr>
                <a:t>النموذج الكلاسيكي (الآلي)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9" name="Text 3">
              <a:extLst>
                <a:ext uri="{FF2B5EF4-FFF2-40B4-BE49-F238E27FC236}">
                  <a16:creationId xmlns:a16="http://schemas.microsoft.com/office/drawing/2014/main" id="{842A6D1C-EC22-E898-07B9-3F34ECCB0901}"/>
                </a:ext>
              </a:extLst>
            </p:cNvPr>
            <p:cNvSpPr/>
            <p:nvPr/>
          </p:nvSpPr>
          <p:spPr>
            <a:xfrm>
              <a:off x="4757961" y="2397323"/>
              <a:ext cx="3765947" cy="396925"/>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الاتصال أداة تحكم وإصدار أوامر — المؤسسة كآلة، والموظف كتروس فيها</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pic>
          <p:nvPicPr>
            <p:cNvPr id="11" name="Image 1" descr="preencoded.png">
              <a:extLst>
                <a:ext uri="{FF2B5EF4-FFF2-40B4-BE49-F238E27FC236}">
                  <a16:creationId xmlns:a16="http://schemas.microsoft.com/office/drawing/2014/main" id="{243C9D13-9F70-8E54-6F83-B80539A1EFD6}"/>
                </a:ext>
              </a:extLst>
            </p:cNvPr>
            <p:cNvPicPr>
              <a:picLocks noChangeAspect="1"/>
            </p:cNvPicPr>
            <p:nvPr/>
          </p:nvPicPr>
          <p:blipFill>
            <a:blip r:embed="rId3"/>
            <a:stretch>
              <a:fillRect/>
            </a:stretch>
          </p:blipFill>
          <p:spPr>
            <a:xfrm>
              <a:off x="496119" y="1446981"/>
              <a:ext cx="4013895" cy="714375"/>
            </a:xfrm>
            <a:prstGeom prst="rect">
              <a:avLst/>
            </a:prstGeom>
          </p:spPr>
        </p:pic>
        <p:sp>
          <p:nvSpPr>
            <p:cNvPr id="12" name="Text 4">
              <a:extLst>
                <a:ext uri="{FF2B5EF4-FFF2-40B4-BE49-F238E27FC236}">
                  <a16:creationId xmlns:a16="http://schemas.microsoft.com/office/drawing/2014/main" id="{A7A776EF-1694-7A02-326E-3C9376D2EB36}"/>
                </a:ext>
              </a:extLst>
            </p:cNvPr>
            <p:cNvSpPr/>
            <p:nvPr/>
          </p:nvSpPr>
          <p:spPr>
            <a:xfrm>
              <a:off x="2475235" y="1943026"/>
              <a:ext cx="1910804"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Bold" pitchFamily="34" charset="-122"/>
                  <a:cs typeface="Alexandria" pitchFamily="2" charset="-78"/>
                </a:rPr>
                <a:t>نموذج العلاقات الإنسانية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3" name="Text 5">
              <a:extLst>
                <a:ext uri="{FF2B5EF4-FFF2-40B4-BE49-F238E27FC236}">
                  <a16:creationId xmlns:a16="http://schemas.microsoft.com/office/drawing/2014/main" id="{733A521A-171A-C59D-E2B8-57B2F9DEE592}"/>
                </a:ext>
              </a:extLst>
            </p:cNvPr>
            <p:cNvSpPr/>
            <p:nvPr/>
          </p:nvSpPr>
          <p:spPr>
            <a:xfrm>
              <a:off x="620092" y="2211288"/>
              <a:ext cx="3765947" cy="396925"/>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الاهتمام بدوافع الموظف ورضاه ومشاركته — الاتصال وسيلة للتحفيز والانتماء</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pic>
          <p:nvPicPr>
            <p:cNvPr id="14" name="Image 2" descr="preencoded.png">
              <a:extLst>
                <a:ext uri="{FF2B5EF4-FFF2-40B4-BE49-F238E27FC236}">
                  <a16:creationId xmlns:a16="http://schemas.microsoft.com/office/drawing/2014/main" id="{0F5519AC-58CF-02A4-0408-87F730BB5234}"/>
                </a:ext>
              </a:extLst>
            </p:cNvPr>
            <p:cNvPicPr>
              <a:picLocks noChangeAspect="1"/>
            </p:cNvPicPr>
            <p:nvPr/>
          </p:nvPicPr>
          <p:blipFill>
            <a:blip r:embed="rId3"/>
            <a:stretch>
              <a:fillRect/>
            </a:stretch>
          </p:blipFill>
          <p:spPr>
            <a:xfrm>
              <a:off x="4633987" y="3228231"/>
              <a:ext cx="4013895" cy="714375"/>
            </a:xfrm>
            <a:prstGeom prst="rect">
              <a:avLst/>
            </a:prstGeom>
          </p:spPr>
        </p:pic>
        <p:sp>
          <p:nvSpPr>
            <p:cNvPr id="15" name="Text 6">
              <a:extLst>
                <a:ext uri="{FF2B5EF4-FFF2-40B4-BE49-F238E27FC236}">
                  <a16:creationId xmlns:a16="http://schemas.microsoft.com/office/drawing/2014/main" id="{52ADDE38-3D24-8D62-2FFD-322FDB1AB116}"/>
                </a:ext>
              </a:extLst>
            </p:cNvPr>
            <p:cNvSpPr/>
            <p:nvPr/>
          </p:nvSpPr>
          <p:spPr>
            <a:xfrm>
              <a:off x="6392391" y="3724275"/>
              <a:ext cx="213151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Bold" pitchFamily="34" charset="-122"/>
                  <a:cs typeface="Alexandria" pitchFamily="2" charset="-78"/>
                </a:rPr>
                <a:t>النموذج النظامي (السيبراني)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6" name="Text 7">
              <a:extLst>
                <a:ext uri="{FF2B5EF4-FFF2-40B4-BE49-F238E27FC236}">
                  <a16:creationId xmlns:a16="http://schemas.microsoft.com/office/drawing/2014/main" id="{6014359C-6C11-E610-2BF4-10AB5145ED6A}"/>
                </a:ext>
              </a:extLst>
            </p:cNvPr>
            <p:cNvSpPr/>
            <p:nvPr/>
          </p:nvSpPr>
          <p:spPr>
            <a:xfrm>
              <a:off x="4757961" y="3992538"/>
              <a:ext cx="3765947" cy="396925"/>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المؤسسة كنظام متكامل — الاتصال آلية تغذية راجعة لضمان التوازن والتكيّف</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pic>
          <p:nvPicPr>
            <p:cNvPr id="17" name="Image 3" descr="preencoded.png">
              <a:extLst>
                <a:ext uri="{FF2B5EF4-FFF2-40B4-BE49-F238E27FC236}">
                  <a16:creationId xmlns:a16="http://schemas.microsoft.com/office/drawing/2014/main" id="{33516111-D090-3B97-B12A-8CB7E6475417}"/>
                </a:ext>
              </a:extLst>
            </p:cNvPr>
            <p:cNvPicPr>
              <a:picLocks noChangeAspect="1"/>
            </p:cNvPicPr>
            <p:nvPr/>
          </p:nvPicPr>
          <p:blipFill>
            <a:blip r:embed="rId3"/>
            <a:stretch>
              <a:fillRect/>
            </a:stretch>
          </p:blipFill>
          <p:spPr>
            <a:xfrm>
              <a:off x="496119" y="3042196"/>
              <a:ext cx="4013895" cy="714375"/>
            </a:xfrm>
            <a:prstGeom prst="rect">
              <a:avLst/>
            </a:prstGeom>
          </p:spPr>
        </p:pic>
        <p:sp>
          <p:nvSpPr>
            <p:cNvPr id="18" name="Text 8">
              <a:extLst>
                <a:ext uri="{FF2B5EF4-FFF2-40B4-BE49-F238E27FC236}">
                  <a16:creationId xmlns:a16="http://schemas.microsoft.com/office/drawing/2014/main" id="{5DD49F39-6338-4C8F-5D52-F4151AA7FAB8}"/>
                </a:ext>
              </a:extLst>
            </p:cNvPr>
            <p:cNvSpPr/>
            <p:nvPr/>
          </p:nvSpPr>
          <p:spPr>
            <a:xfrm>
              <a:off x="2295153" y="3538240"/>
              <a:ext cx="2090886"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Bold" pitchFamily="34" charset="-122"/>
                  <a:cs typeface="Alexandria" pitchFamily="2" charset="-78"/>
                </a:rPr>
                <a:t>النموذج الاستراتيجي الرقمي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9" name="Text 9">
              <a:extLst>
                <a:ext uri="{FF2B5EF4-FFF2-40B4-BE49-F238E27FC236}">
                  <a16:creationId xmlns:a16="http://schemas.microsoft.com/office/drawing/2014/main" id="{4B990A1F-406C-A0FF-FE3A-124D21D7CCC0}"/>
                </a:ext>
              </a:extLst>
            </p:cNvPr>
            <p:cNvSpPr/>
            <p:nvPr/>
          </p:nvSpPr>
          <p:spPr>
            <a:xfrm>
              <a:off x="620092" y="3806503"/>
              <a:ext cx="3765947" cy="396925"/>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الاتصال ميزة تنافسية — بناء الهوية، إدارة السمعة، والتفاعل الرقمي الفوري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sp>
        <p:nvSpPr>
          <p:cNvPr id="20" name="TextBox 19">
            <a:extLst>
              <a:ext uri="{FF2B5EF4-FFF2-40B4-BE49-F238E27FC236}">
                <a16:creationId xmlns:a16="http://schemas.microsoft.com/office/drawing/2014/main" id="{D28E1750-32F6-FA73-B027-5081F6183D44}"/>
              </a:ext>
            </a:extLst>
          </p:cNvPr>
          <p:cNvSpPr txBox="1"/>
          <p:nvPr/>
        </p:nvSpPr>
        <p:spPr>
          <a:xfrm>
            <a:off x="3412273" y="263630"/>
            <a:ext cx="559791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نشأة وتطور الاتصال التنظيمي</a:t>
            </a:r>
            <a:endPar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21" name="TextBox 20">
            <a:extLst>
              <a:ext uri="{FF2B5EF4-FFF2-40B4-BE49-F238E27FC236}">
                <a16:creationId xmlns:a16="http://schemas.microsoft.com/office/drawing/2014/main" id="{677E66A1-61D9-64B2-ECE6-678B49259177}"/>
              </a:ext>
            </a:extLst>
          </p:cNvPr>
          <p:cNvSpPr txBox="1"/>
          <p:nvPr/>
        </p:nvSpPr>
        <p:spPr>
          <a:xfrm>
            <a:off x="194659" y="1688004"/>
            <a:ext cx="11614722" cy="1897379"/>
          </a:xfrm>
          <a:prstGeom prst="rect">
            <a:avLst/>
          </a:prstGeom>
          <a:noFill/>
        </p:spPr>
        <p:txBody>
          <a:bodyPr wrap="square" rtlCol="0">
            <a:spAutoFit/>
          </a:bodyPr>
          <a:lstStyle/>
          <a:p>
            <a:pPr algn="just" rtl="1">
              <a:lnSpc>
                <a:spcPct val="150000"/>
              </a:lnSpc>
            </a:pPr>
            <a:r>
              <a:rPr lang="ar-EG" sz="1600">
                <a:latin typeface="Alexandria" pitchFamily="2" charset="-78"/>
                <a:cs typeface="Alexandria" pitchFamily="2" charset="-78"/>
              </a:rPr>
              <a:t>ظهر النموذج الكلاسيكي في أواخر القرن التاسع عشر وبدايات القرن العشرين، حيث كان يُنظر إلى الاتصال بوصفه أداة لإصدار الأوامر وضبط العاملين. ثم تطور في القرن العشرين مع نموذج العلاقات الإنسانية الذي اهتم بالموظف ودوافعه ورضاه ومشاركته. وبعد ذلك ظهر النموذج النظامي أو السيبراني في منتصف القرن العشرين، حيث أصبحت المؤسسة تُفهم كنظام متكامل يعتمد على التغذية الراجعة والتكيف. أما النموذج الاستراتيجي الرقمي فهو يرتبط بأواخر القرن العشرين وبدايات القرن الحادي والعشرين، مع صعود الإنترنت والمنصات الرقمية وإدارة السمعة والتفاعل الفوري مع الجمهور.</a:t>
            </a:r>
            <a:endParaRPr lang="en-US" sz="1600">
              <a:latin typeface="Alexandria" pitchFamily="2" charset="-78"/>
              <a:cs typeface="Alexandria" pitchFamily="2" charset="-78"/>
            </a:endParaRPr>
          </a:p>
        </p:txBody>
      </p:sp>
    </p:spTree>
    <p:extLst>
      <p:ext uri="{BB962C8B-B14F-4D97-AF65-F5344CB8AC3E}">
        <p14:creationId xmlns:p14="http://schemas.microsoft.com/office/powerpoint/2010/main" val="467139652"/>
      </p:ext>
    </p:extLst>
  </p:cSld>
  <p:clrMapOvr>
    <a:masterClrMapping/>
  </p:clrMapOvr>
  <mc:AlternateContent xmlns:mc="http://schemas.openxmlformats.org/markup-compatibility/2006" xmlns:p14="http://schemas.microsoft.com/office/powerpoint/2010/main">
    <mc:Choice Requires="p14">
      <p:transition p14:dur="10" advTm="217808"/>
    </mc:Choice>
    <mc:Fallback xmlns="">
      <p:transition advTm="217808"/>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0E0365-ED56-1EAF-83E5-10DA4306090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57F950D-9A3A-7737-23B2-BF1BA7D0CF9A}"/>
              </a:ext>
            </a:extLst>
          </p:cNvPr>
          <p:cNvSpPr/>
          <p:nvPr/>
        </p:nvSpPr>
        <p:spPr>
          <a:xfrm>
            <a:off x="330819" y="1625511"/>
            <a:ext cx="11530361" cy="48320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DA8C5AA9-C2E1-5C0A-CF71-10A01C395B4D}"/>
              </a:ext>
            </a:extLst>
          </p:cNvPr>
          <p:cNvSpPr txBox="1"/>
          <p:nvPr/>
        </p:nvSpPr>
        <p:spPr>
          <a:xfrm>
            <a:off x="3557239" y="263630"/>
            <a:ext cx="545294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نشأة وتطور الاتصال التنظيمي</a:t>
            </a:r>
            <a:endPar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5" name="Rectangle 4">
            <a:extLst>
              <a:ext uri="{FF2B5EF4-FFF2-40B4-BE49-F238E27FC236}">
                <a16:creationId xmlns:a16="http://schemas.microsoft.com/office/drawing/2014/main" id="{588259D4-E167-4B66-2CA5-3F66FE2D1DF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6F2D9605-8BC7-94BF-F951-D88E9E1A20A7}"/>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74C707D9-4535-9A7C-FBFF-CAD0F74A6DF3}"/>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kumimoji="0" lang="ar-EG"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7" name="Graphic 21">
            <a:extLst>
              <a:ext uri="{FF2B5EF4-FFF2-40B4-BE49-F238E27FC236}">
                <a16:creationId xmlns:a16="http://schemas.microsoft.com/office/drawing/2014/main" id="{58697CD2-835E-90AD-3FF4-E331DC3BE6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8" name="Group 17">
            <a:extLst>
              <a:ext uri="{FF2B5EF4-FFF2-40B4-BE49-F238E27FC236}">
                <a16:creationId xmlns:a16="http://schemas.microsoft.com/office/drawing/2014/main" id="{95475A5B-CDDD-1EA9-2AFD-6C8F7C01B9E5}"/>
              </a:ext>
            </a:extLst>
          </p:cNvPr>
          <p:cNvGrpSpPr/>
          <p:nvPr/>
        </p:nvGrpSpPr>
        <p:grpSpPr>
          <a:xfrm>
            <a:off x="7883913" y="1863643"/>
            <a:ext cx="3365780" cy="578474"/>
            <a:chOff x="6718250" y="569714"/>
            <a:chExt cx="1942133" cy="237753"/>
          </a:xfrm>
        </p:grpSpPr>
        <p:sp>
          <p:nvSpPr>
            <p:cNvPr id="2" name="Shape 0"/>
            <p:cNvSpPr/>
            <p:nvPr/>
          </p:nvSpPr>
          <p:spPr>
            <a:xfrm>
              <a:off x="6718250" y="569714"/>
              <a:ext cx="1942133" cy="237753"/>
            </a:xfrm>
            <a:prstGeom prst="roundRect">
              <a:avLst>
                <a:gd name="adj" fmla="val 17344"/>
              </a:avLst>
            </a:prstGeom>
            <a:noFill/>
            <a:ln w="4763">
              <a:solidFill>
                <a:srgbClr val="3257B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a:ln>
                  <a:noFill/>
                </a:ln>
                <a:solidFill>
                  <a:prstClr val="black"/>
                </a:solidFill>
                <a:effectLst/>
                <a:uLnTx/>
                <a:uFillTx/>
              </a:endParaRPr>
            </a:p>
          </p:txBody>
        </p:sp>
        <p:sp>
          <p:nvSpPr>
            <p:cNvPr id="4" name="Text 1"/>
            <p:cNvSpPr/>
            <p:nvPr/>
          </p:nvSpPr>
          <p:spPr>
            <a:xfrm>
              <a:off x="6968207" y="616297"/>
              <a:ext cx="1378223" cy="177180"/>
            </a:xfrm>
            <a:prstGeom prst="rect">
              <a:avLst/>
            </a:prstGeom>
            <a:noFill/>
            <a:ln/>
          </p:spPr>
          <p:txBody>
            <a:bodyPr wrap="none" lIns="0" tIns="0" rIns="0" bIns="0" rtlCol="0" anchor="t"/>
            <a:lstStyle/>
            <a:p>
              <a:pPr marL="0" marR="0" lvl="0" indent="0" algn="r" defTabSz="914400" rtl="1" eaLnBrk="1" fontAlgn="auto" latinLnBrk="0" hangingPunct="1">
                <a:lnSpc>
                  <a:spcPct val="132000"/>
                </a:lnSpc>
                <a:spcBef>
                  <a:spcPts val="0"/>
                </a:spcBef>
                <a:spcAft>
                  <a:spcPts val="0"/>
                </a:spcAft>
                <a:buClrTx/>
                <a:buSzTx/>
                <a:buFontTx/>
                <a:buNone/>
                <a:tabLst/>
                <a:defRPr/>
              </a:pPr>
              <a:r>
                <a:rPr kumimoji="0" lang="ar-SA" altLang="en-US" b="1" i="0" u="none" strike="noStrike" kern="0" cap="none" spc="0" normalizeH="0" baseline="0" noProof="0" dirty="0">
                  <a:ln>
                    <a:noFill/>
                  </a:ln>
                  <a:solidFill>
                    <a:srgbClr val="3257B8"/>
                  </a:solidFill>
                  <a:effectLst/>
                  <a:uLnTx/>
                  <a:uFillTx/>
                  <a:latin typeface="Alexandria" pitchFamily="34" charset="0"/>
                  <a:ea typeface="Alexandria" pitchFamily="34" charset="-122"/>
                  <a:cs typeface="Alexandria" pitchFamily="34" charset="-120"/>
                </a:rPr>
                <a:t>القرن الحادي والعشرون</a:t>
              </a:r>
              <a:endParaRPr kumimoji="0" lang="ar-SA" b="1" i="0" u="none" strike="noStrike" kern="0" cap="none" spc="0" normalizeH="0" baseline="0" noProof="0" dirty="0">
                <a:ln>
                  <a:noFill/>
                </a:ln>
                <a:solidFill>
                  <a:prstClr val="black"/>
                </a:solidFill>
                <a:effectLst/>
                <a:uLnTx/>
                <a:uFillTx/>
              </a:endParaRPr>
            </a:p>
          </p:txBody>
        </p:sp>
      </p:grpSp>
      <p:sp>
        <p:nvSpPr>
          <p:cNvPr id="8" name="Text 2"/>
          <p:cNvSpPr/>
          <p:nvPr/>
        </p:nvSpPr>
        <p:spPr>
          <a:xfrm>
            <a:off x="4293220" y="894978"/>
            <a:ext cx="3909963" cy="450328"/>
          </a:xfrm>
          <a:prstGeom prst="rect">
            <a:avLst/>
          </a:prstGeom>
          <a:noFill/>
          <a:ln/>
        </p:spPr>
        <p:txBody>
          <a:bodyPr wrap="none" lIns="0" tIns="0" rIns="0" bIns="0" rtlCol="0" anchor="t"/>
          <a:lstStyle/>
          <a:p>
            <a:pPr marL="0" marR="0" lvl="0" indent="0" algn="ctr" defTabSz="914400" rtl="1" eaLnBrk="1" fontAlgn="auto" latinLnBrk="0" hangingPunct="1">
              <a:lnSpc>
                <a:spcPct val="104000"/>
              </a:lnSpc>
              <a:spcBef>
                <a:spcPts val="0"/>
              </a:spcBef>
              <a:spcAft>
                <a:spcPts val="0"/>
              </a:spcAft>
              <a:buClrTx/>
              <a:buSzTx/>
              <a:buFontTx/>
              <a:buNone/>
              <a:tabLst/>
              <a:defRPr/>
            </a:pPr>
            <a:r>
              <a:rPr kumimoji="0" lang="ar-SA" altLang="en-US" sz="2000" b="1" i="0" u="none" strike="noStrike" kern="0" cap="none" spc="0" normalizeH="0" baseline="0" noProof="0" dirty="0">
                <a:ln>
                  <a:noFill/>
                </a:ln>
                <a:solidFill>
                  <a:srgbClr val="3257B8"/>
                </a:solidFill>
                <a:effectLst/>
                <a:uLnTx/>
                <a:uFillTx/>
                <a:latin typeface="Alexandria Bold" pitchFamily="34" charset="0"/>
                <a:ea typeface="Alexandria Bold" pitchFamily="34" charset="-122"/>
                <a:cs typeface="Alexandria Bold" pitchFamily="34" charset="-120"/>
              </a:rPr>
              <a:t>عصر الانفجار الرقمي</a:t>
            </a:r>
            <a:endParaRPr kumimoji="0" lang="ar-SA" sz="2000" b="0" i="0" u="none" strike="noStrike" kern="0" cap="none" spc="0" normalizeH="0" baseline="0" noProof="0" dirty="0">
              <a:ln>
                <a:noFill/>
              </a:ln>
              <a:solidFill>
                <a:prstClr val="black"/>
              </a:solidFill>
              <a:effectLst/>
              <a:uLnTx/>
              <a:uFillTx/>
            </a:endParaRPr>
          </a:p>
        </p:txBody>
      </p:sp>
      <p:sp>
        <p:nvSpPr>
          <p:cNvPr id="27" name="TextBox 26">
            <a:extLst>
              <a:ext uri="{FF2B5EF4-FFF2-40B4-BE49-F238E27FC236}">
                <a16:creationId xmlns:a16="http://schemas.microsoft.com/office/drawing/2014/main" id="{AD17F590-A7A6-5A78-5ECB-55635E93EEEC}"/>
              </a:ext>
            </a:extLst>
          </p:cNvPr>
          <p:cNvSpPr txBox="1"/>
          <p:nvPr/>
        </p:nvSpPr>
        <p:spPr>
          <a:xfrm>
            <a:off x="635620" y="2374601"/>
            <a:ext cx="11006253" cy="3959482"/>
          </a:xfrm>
          <a:prstGeom prst="rect">
            <a:avLst/>
          </a:prstGeom>
          <a:noFill/>
        </p:spPr>
        <p:txBody>
          <a:bodyPr wrap="square" rtlCol="0">
            <a:spAutoFit/>
          </a:bodyPr>
          <a:lstStyle/>
          <a:p>
            <a:pPr algn="just" rtl="1">
              <a:lnSpc>
                <a:spcPct val="200000"/>
              </a:lnSpc>
            </a:pPr>
            <a:r>
              <a:rPr lang="ar-EG" sz="1600">
                <a:latin typeface="Alexandria" pitchFamily="2" charset="-78"/>
                <a:cs typeface="Alexandria" pitchFamily="2" charset="-78"/>
              </a:rPr>
              <a:t>شهد الاتصال التنظيمي في القرن الحادي والعشرين تحولًا جذريًا بفعل الانفجار الرقمي، فلم يعد الاتصال داخل المؤسسات قائمًا على المذكرات الورقية والاجتماعات التقليدية فقط، بل أصبح يعتمد على تدفق فوري ومستمر للمعلومات عبر المنصات الرقمية، والبريد الإلكتروني، وتطبيقات العمل الجماعي، وأنظمة إدارة البيانات.</a:t>
            </a:r>
          </a:p>
          <a:p>
            <a:pPr algn="just" rtl="1">
              <a:lnSpc>
                <a:spcPct val="200000"/>
              </a:lnSpc>
            </a:pPr>
            <a:r>
              <a:rPr lang="ar-EG" sz="1600">
                <a:latin typeface="Alexandria" pitchFamily="2" charset="-78"/>
                <a:cs typeface="Alexandria" pitchFamily="2" charset="-78"/>
              </a:rPr>
              <a:t> وقد أدى هذا التحول إلى جعل المؤسسة أكثر سرعة في اتخاذ القرار، وأكثر قدرة على متابعة الأداء، وتبادل المعلومات بين الإدارات والموظفين في الوقت الحقيقي.</a:t>
            </a:r>
          </a:p>
          <a:p>
            <a:pPr algn="just" rtl="1">
              <a:lnSpc>
                <a:spcPct val="200000"/>
              </a:lnSpc>
            </a:pPr>
            <a:r>
              <a:rPr lang="ar-EG" sz="1600">
                <a:latin typeface="Alexandria" pitchFamily="2" charset="-78"/>
                <a:cs typeface="Alexandria" pitchFamily="2" charset="-78"/>
              </a:rPr>
              <a:t>ويعني الانتقال من الورقي إلى اللحظة أن المؤسسة لم تعد تنتظر وقتًا طويلًا لجمع المعلومات أو توثيقها أو إرسالها، بل أصبحت البيانات متاحة مباشرة عند الحاجة. وهذا غيّر طبيعة الاتصال التنظيمي من اتصال بطيء أحادي الاتجاه إلى اتصال تفاعلي متجدد، يسمح بالاستجابة السريعة للمشكلات، وتنسيق العمل بين الفرق، وتحسين جودة الخدمات والقرارات الإدارية.</a:t>
            </a:r>
            <a:endParaRPr lang="en-US" sz="1600">
              <a:latin typeface="Alexandria" pitchFamily="2" charset="-78"/>
              <a:cs typeface="Alexandria" pitchFamily="2" charset="-78"/>
            </a:endParaRPr>
          </a:p>
        </p:txBody>
      </p:sp>
    </p:spTree>
    <p:extLst>
      <p:ext uri="{BB962C8B-B14F-4D97-AF65-F5344CB8AC3E}">
        <p14:creationId xmlns:p14="http://schemas.microsoft.com/office/powerpoint/2010/main" val="3692455697"/>
      </p:ext>
    </p:extLst>
  </p:cSld>
  <p:clrMapOvr>
    <a:masterClrMapping/>
  </p:clrMapOvr>
  <mc:AlternateContent xmlns:mc="http://schemas.openxmlformats.org/markup-compatibility/2006" xmlns:p14="http://schemas.microsoft.com/office/powerpoint/2010/main">
    <mc:Choice Requires="p14">
      <p:transition p14:dur="10" advTm="117465"/>
    </mc:Choice>
    <mc:Fallback xmlns="">
      <p:transition advTm="117465"/>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45715D-2B57-43F6-14A3-99F5C081093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E7205B4-0B29-19EC-F7DF-AC0A38597BD0}"/>
              </a:ext>
            </a:extLst>
          </p:cNvPr>
          <p:cNvSpPr/>
          <p:nvPr/>
        </p:nvSpPr>
        <p:spPr>
          <a:xfrm>
            <a:off x="334537" y="1512990"/>
            <a:ext cx="11563814" cy="51757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2B563E26-FB18-7B3A-4C90-C0E6F79EB498}"/>
              </a:ext>
            </a:extLst>
          </p:cNvPr>
          <p:cNvSpPr txBox="1"/>
          <p:nvPr/>
        </p:nvSpPr>
        <p:spPr>
          <a:xfrm>
            <a:off x="3557239" y="263630"/>
            <a:ext cx="545294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نشأة وتطور الاتصال التنظيمي</a:t>
            </a:r>
            <a:endPar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5" name="Rectangle 4">
            <a:extLst>
              <a:ext uri="{FF2B5EF4-FFF2-40B4-BE49-F238E27FC236}">
                <a16:creationId xmlns:a16="http://schemas.microsoft.com/office/drawing/2014/main" id="{849EEA11-D74B-5C95-FBFD-E2F44D07224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3A8AC04C-682D-43FA-0FC4-4FB83E5C34BB}"/>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62C37857-1315-A3B7-8841-9CCA1D5E749E}"/>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kumimoji="0" lang="ar-EG"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7" name="Graphic 21">
            <a:extLst>
              <a:ext uri="{FF2B5EF4-FFF2-40B4-BE49-F238E27FC236}">
                <a16:creationId xmlns:a16="http://schemas.microsoft.com/office/drawing/2014/main" id="{F099F7AB-542C-5EFB-4C2E-1D8800933B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8" name="Group 17">
            <a:extLst>
              <a:ext uri="{FF2B5EF4-FFF2-40B4-BE49-F238E27FC236}">
                <a16:creationId xmlns:a16="http://schemas.microsoft.com/office/drawing/2014/main" id="{BB8B775E-039D-3C67-2B00-0CE7D6029795}"/>
              </a:ext>
            </a:extLst>
          </p:cNvPr>
          <p:cNvGrpSpPr/>
          <p:nvPr/>
        </p:nvGrpSpPr>
        <p:grpSpPr>
          <a:xfrm>
            <a:off x="7917366" y="1618511"/>
            <a:ext cx="3365780" cy="578474"/>
            <a:chOff x="6718250" y="569714"/>
            <a:chExt cx="1942133" cy="237753"/>
          </a:xfrm>
        </p:grpSpPr>
        <p:sp>
          <p:nvSpPr>
            <p:cNvPr id="2" name="Shape 0">
              <a:extLst>
                <a:ext uri="{FF2B5EF4-FFF2-40B4-BE49-F238E27FC236}">
                  <a16:creationId xmlns:a16="http://schemas.microsoft.com/office/drawing/2014/main" id="{7B237F7C-4A32-AD9C-5E8A-885ED10912A8}"/>
                </a:ext>
              </a:extLst>
            </p:cNvPr>
            <p:cNvSpPr/>
            <p:nvPr/>
          </p:nvSpPr>
          <p:spPr>
            <a:xfrm>
              <a:off x="6718250" y="569714"/>
              <a:ext cx="1942133" cy="237753"/>
            </a:xfrm>
            <a:prstGeom prst="roundRect">
              <a:avLst>
                <a:gd name="adj" fmla="val 17344"/>
              </a:avLst>
            </a:prstGeom>
            <a:noFill/>
            <a:ln w="4763">
              <a:solidFill>
                <a:srgbClr val="3257B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a:ln>
                  <a:noFill/>
                </a:ln>
                <a:solidFill>
                  <a:prstClr val="black"/>
                </a:solidFill>
                <a:effectLst/>
                <a:uLnTx/>
                <a:uFillTx/>
              </a:endParaRPr>
            </a:p>
          </p:txBody>
        </p:sp>
        <p:sp>
          <p:nvSpPr>
            <p:cNvPr id="4" name="Text 1">
              <a:extLst>
                <a:ext uri="{FF2B5EF4-FFF2-40B4-BE49-F238E27FC236}">
                  <a16:creationId xmlns:a16="http://schemas.microsoft.com/office/drawing/2014/main" id="{2BC3F452-B7B3-95D6-EFF8-0235863DC99E}"/>
                </a:ext>
              </a:extLst>
            </p:cNvPr>
            <p:cNvSpPr/>
            <p:nvPr/>
          </p:nvSpPr>
          <p:spPr>
            <a:xfrm>
              <a:off x="6968207" y="616297"/>
              <a:ext cx="1378223" cy="177180"/>
            </a:xfrm>
            <a:prstGeom prst="rect">
              <a:avLst/>
            </a:prstGeom>
            <a:noFill/>
            <a:ln/>
          </p:spPr>
          <p:txBody>
            <a:bodyPr wrap="none" lIns="0" tIns="0" rIns="0" bIns="0" rtlCol="0" anchor="t"/>
            <a:lstStyle/>
            <a:p>
              <a:pPr marL="0" marR="0" lvl="0" indent="0" algn="r" defTabSz="914400" rtl="1" eaLnBrk="1" fontAlgn="auto" latinLnBrk="0" hangingPunct="1">
                <a:lnSpc>
                  <a:spcPct val="132000"/>
                </a:lnSpc>
                <a:spcBef>
                  <a:spcPts val="0"/>
                </a:spcBef>
                <a:spcAft>
                  <a:spcPts val="0"/>
                </a:spcAft>
                <a:buClrTx/>
                <a:buSzTx/>
                <a:buFontTx/>
                <a:buNone/>
                <a:tabLst/>
                <a:defRPr/>
              </a:pPr>
              <a:r>
                <a:rPr kumimoji="0" lang="ar-SA" altLang="en-US" b="1" i="0" u="none" strike="noStrike" kern="0" cap="none" spc="0" normalizeH="0" baseline="0" noProof="0" dirty="0">
                  <a:ln>
                    <a:noFill/>
                  </a:ln>
                  <a:solidFill>
                    <a:srgbClr val="3257B8"/>
                  </a:solidFill>
                  <a:effectLst/>
                  <a:uLnTx/>
                  <a:uFillTx/>
                  <a:latin typeface="Alexandria" pitchFamily="34" charset="0"/>
                  <a:ea typeface="Alexandria" pitchFamily="34" charset="-122"/>
                  <a:cs typeface="Alexandria" pitchFamily="34" charset="-120"/>
                </a:rPr>
                <a:t>القرن الحادي والعشرون</a:t>
              </a:r>
              <a:endParaRPr kumimoji="0" lang="ar-SA" b="1" i="0" u="none" strike="noStrike" kern="0" cap="none" spc="0" normalizeH="0" baseline="0" noProof="0" dirty="0">
                <a:ln>
                  <a:noFill/>
                </a:ln>
                <a:solidFill>
                  <a:prstClr val="black"/>
                </a:solidFill>
                <a:effectLst/>
                <a:uLnTx/>
                <a:uFillTx/>
              </a:endParaRPr>
            </a:p>
          </p:txBody>
        </p:sp>
      </p:grpSp>
      <p:sp>
        <p:nvSpPr>
          <p:cNvPr id="8" name="Text 2">
            <a:extLst>
              <a:ext uri="{FF2B5EF4-FFF2-40B4-BE49-F238E27FC236}">
                <a16:creationId xmlns:a16="http://schemas.microsoft.com/office/drawing/2014/main" id="{EB2E3E82-EC95-937D-8DE3-E191786490C0}"/>
              </a:ext>
            </a:extLst>
          </p:cNvPr>
          <p:cNvSpPr/>
          <p:nvPr/>
        </p:nvSpPr>
        <p:spPr>
          <a:xfrm>
            <a:off x="4293220" y="894978"/>
            <a:ext cx="3909963" cy="450328"/>
          </a:xfrm>
          <a:prstGeom prst="rect">
            <a:avLst/>
          </a:prstGeom>
          <a:noFill/>
          <a:ln/>
        </p:spPr>
        <p:txBody>
          <a:bodyPr wrap="none" lIns="0" tIns="0" rIns="0" bIns="0" rtlCol="0" anchor="t"/>
          <a:lstStyle/>
          <a:p>
            <a:pPr marL="0" marR="0" lvl="0" indent="0" algn="ctr" defTabSz="914400" rtl="1" eaLnBrk="1" fontAlgn="auto" latinLnBrk="0" hangingPunct="1">
              <a:lnSpc>
                <a:spcPct val="104000"/>
              </a:lnSpc>
              <a:spcBef>
                <a:spcPts val="0"/>
              </a:spcBef>
              <a:spcAft>
                <a:spcPts val="0"/>
              </a:spcAft>
              <a:buClrTx/>
              <a:buSzTx/>
              <a:buFontTx/>
              <a:buNone/>
              <a:tabLst/>
              <a:defRPr/>
            </a:pPr>
            <a:r>
              <a:rPr kumimoji="0" lang="ar-SA" altLang="en-US" sz="2000" b="1" i="0" u="none" strike="noStrike" kern="0" cap="none" spc="0" normalizeH="0" baseline="0" noProof="0" dirty="0">
                <a:ln>
                  <a:noFill/>
                </a:ln>
                <a:solidFill>
                  <a:srgbClr val="3257B8"/>
                </a:solidFill>
                <a:effectLst/>
                <a:uLnTx/>
                <a:uFillTx/>
                <a:latin typeface="Alexandria Bold" pitchFamily="34" charset="0"/>
                <a:ea typeface="Alexandria Bold" pitchFamily="34" charset="-122"/>
                <a:cs typeface="Alexandria Bold" pitchFamily="34" charset="-120"/>
              </a:rPr>
              <a:t>عصر الانفجار الرقمي</a:t>
            </a:r>
            <a:endParaRPr kumimoji="0" lang="ar-SA" sz="2000" b="0" i="0" u="none" strike="noStrike" kern="0" cap="none" spc="0" normalizeH="0" baseline="0" noProof="0" dirty="0">
              <a:ln>
                <a:noFill/>
              </a:ln>
              <a:solidFill>
                <a:prstClr val="black"/>
              </a:solidFill>
              <a:effectLst/>
              <a:uLnTx/>
              <a:uFillTx/>
            </a:endParaRPr>
          </a:p>
        </p:txBody>
      </p:sp>
      <p:sp>
        <p:nvSpPr>
          <p:cNvPr id="27" name="TextBox 26">
            <a:extLst>
              <a:ext uri="{FF2B5EF4-FFF2-40B4-BE49-F238E27FC236}">
                <a16:creationId xmlns:a16="http://schemas.microsoft.com/office/drawing/2014/main" id="{9DC4B1F2-134E-3CFE-398D-20797C7C5887}"/>
              </a:ext>
            </a:extLst>
          </p:cNvPr>
          <p:cNvSpPr txBox="1"/>
          <p:nvPr/>
        </p:nvSpPr>
        <p:spPr>
          <a:xfrm>
            <a:off x="682083" y="2169107"/>
            <a:ext cx="10827834" cy="4451924"/>
          </a:xfrm>
          <a:prstGeom prst="rect">
            <a:avLst/>
          </a:prstGeom>
          <a:noFill/>
        </p:spPr>
        <p:txBody>
          <a:bodyPr wrap="square" rtlCol="0">
            <a:spAutoFit/>
          </a:bodyPr>
          <a:lstStyle/>
          <a:p>
            <a:pPr algn="just" rtl="1">
              <a:lnSpc>
                <a:spcPct val="200000"/>
              </a:lnSpc>
            </a:pPr>
            <a:r>
              <a:rPr lang="ar-EG" sz="1600">
                <a:latin typeface="Alexandria" pitchFamily="2" charset="-78"/>
                <a:cs typeface="Alexandria" pitchFamily="2" charset="-78"/>
              </a:rPr>
              <a:t>من أبرز نتائج التحول الرقمي في الاتصال التنظيمي تلاشي الحواجز الجغرافية بين العاملين والمؤسسات. فقد أصبح بالإمكان عقد الاجتماعات عن بُعد، وإدارة فرق عمل موزعة في أكثر من دولة، ومشاركة الملفات والقرارات والخطط بصورة لحظية، وكأن جميع العاملين موجودون في مكان واحد. لذلك لم يعد الموقع الجغرافي عائقًا أمام التعاون، بل أصبحت التكنولوجيا وسيطًا أساسيًا يربط الأفراد والإدارات والشركاء داخل المؤسسة وخارجها.</a:t>
            </a:r>
          </a:p>
          <a:p>
            <a:pPr algn="just" rtl="1">
              <a:lnSpc>
                <a:spcPct val="200000"/>
              </a:lnSpc>
            </a:pPr>
            <a:r>
              <a:rPr lang="ar-EG" sz="1600">
                <a:latin typeface="Alexandria" pitchFamily="2" charset="-78"/>
                <a:cs typeface="Alexandria" pitchFamily="2" charset="-78"/>
              </a:rPr>
              <a:t>كما أن التكنولوجيا لم تغيّر أدوات الاتصال فقط، بل أعادت صياغة المؤسسة نفسها؛ إذ غيّرت شكل العلاقات، والأدوار، وأساليب القيادة، وآليات المتابعة والتقييم. فأصبح الموظف أكثر مشاركة في تدفق المعلومات، وأصبحت القيادة مطالبة بأن تكون أكثر مرونة وشفافية، كما أصبحت الثقافة التنظيمية مرتبطة بمدى قدرة المؤسسة على التكيف مع المستجدات الرقمية. ومن هنا يمكن القول إن الاتصال التنظيمي في العصر الرقمي لم يعد مجرد وسيلة لنقل الرسائل، بل أصبح عصبًا حيويًا لإدارة المؤسسة وتطوير أدائها واستمراريتها.</a:t>
            </a:r>
            <a:endParaRPr lang="en-US" sz="1600">
              <a:latin typeface="Alexandria" pitchFamily="2" charset="-78"/>
              <a:cs typeface="Alexandria" pitchFamily="2" charset="-78"/>
            </a:endParaRPr>
          </a:p>
        </p:txBody>
      </p:sp>
    </p:spTree>
    <p:extLst>
      <p:ext uri="{BB962C8B-B14F-4D97-AF65-F5344CB8AC3E}">
        <p14:creationId xmlns:p14="http://schemas.microsoft.com/office/powerpoint/2010/main" val="3614129887"/>
      </p:ext>
    </p:extLst>
  </p:cSld>
  <p:clrMapOvr>
    <a:masterClrMapping/>
  </p:clrMapOvr>
  <mc:AlternateContent xmlns:mc="http://schemas.openxmlformats.org/markup-compatibility/2006" xmlns:p14="http://schemas.microsoft.com/office/powerpoint/2010/main">
    <mc:Choice Requires="p14">
      <p:transition p14:dur="10" advTm="117465"/>
    </mc:Choice>
    <mc:Fallback xmlns="">
      <p:transition advTm="117465"/>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0E0365-ED56-1EAF-83E5-10DA4306090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57F950D-9A3A-7737-23B2-BF1BA7D0CF9A}"/>
              </a:ext>
            </a:extLst>
          </p:cNvPr>
          <p:cNvSpPr/>
          <p:nvPr/>
        </p:nvSpPr>
        <p:spPr>
          <a:xfrm>
            <a:off x="468351" y="1512990"/>
            <a:ext cx="11195825" cy="48320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DA8C5AA9-C2E1-5C0A-CF71-10A01C395B4D}"/>
              </a:ext>
            </a:extLst>
          </p:cNvPr>
          <p:cNvSpPr txBox="1"/>
          <p:nvPr/>
        </p:nvSpPr>
        <p:spPr>
          <a:xfrm>
            <a:off x="3557239" y="263630"/>
            <a:ext cx="545294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نشأة وتطور الاتصال التنظيمي</a:t>
            </a:r>
            <a:endPar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5" name="Rectangle 4">
            <a:extLst>
              <a:ext uri="{FF2B5EF4-FFF2-40B4-BE49-F238E27FC236}">
                <a16:creationId xmlns:a16="http://schemas.microsoft.com/office/drawing/2014/main" id="{588259D4-E167-4B66-2CA5-3F66FE2D1DF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6F2D9605-8BC7-94BF-F951-D88E9E1A20A7}"/>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74C707D9-4535-9A7C-FBFF-CAD0F74A6DF3}"/>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kumimoji="0" lang="ar-EG"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7" name="Graphic 21">
            <a:extLst>
              <a:ext uri="{FF2B5EF4-FFF2-40B4-BE49-F238E27FC236}">
                <a16:creationId xmlns:a16="http://schemas.microsoft.com/office/drawing/2014/main" id="{58697CD2-835E-90AD-3FF4-E331DC3BE6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8" name="Group 17">
            <a:extLst>
              <a:ext uri="{FF2B5EF4-FFF2-40B4-BE49-F238E27FC236}">
                <a16:creationId xmlns:a16="http://schemas.microsoft.com/office/drawing/2014/main" id="{95475A5B-CDDD-1EA9-2AFD-6C8F7C01B9E5}"/>
              </a:ext>
            </a:extLst>
          </p:cNvPr>
          <p:cNvGrpSpPr/>
          <p:nvPr/>
        </p:nvGrpSpPr>
        <p:grpSpPr>
          <a:xfrm>
            <a:off x="7883913" y="1863643"/>
            <a:ext cx="3365780" cy="578474"/>
            <a:chOff x="6718250" y="569714"/>
            <a:chExt cx="1942133" cy="237753"/>
          </a:xfrm>
        </p:grpSpPr>
        <p:sp>
          <p:nvSpPr>
            <p:cNvPr id="2" name="Shape 0"/>
            <p:cNvSpPr/>
            <p:nvPr/>
          </p:nvSpPr>
          <p:spPr>
            <a:xfrm>
              <a:off x="6718250" y="569714"/>
              <a:ext cx="1942133" cy="237753"/>
            </a:xfrm>
            <a:prstGeom prst="roundRect">
              <a:avLst>
                <a:gd name="adj" fmla="val 17344"/>
              </a:avLst>
            </a:prstGeom>
            <a:noFill/>
            <a:ln w="4763">
              <a:solidFill>
                <a:srgbClr val="3257B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a:ln>
                  <a:noFill/>
                </a:ln>
                <a:solidFill>
                  <a:prstClr val="black"/>
                </a:solidFill>
                <a:effectLst/>
                <a:uLnTx/>
                <a:uFillTx/>
              </a:endParaRPr>
            </a:p>
          </p:txBody>
        </p:sp>
        <p:sp>
          <p:nvSpPr>
            <p:cNvPr id="4" name="Text 1"/>
            <p:cNvSpPr/>
            <p:nvPr/>
          </p:nvSpPr>
          <p:spPr>
            <a:xfrm>
              <a:off x="6968207" y="616297"/>
              <a:ext cx="1378223" cy="177180"/>
            </a:xfrm>
            <a:prstGeom prst="rect">
              <a:avLst/>
            </a:prstGeom>
            <a:noFill/>
            <a:ln/>
          </p:spPr>
          <p:txBody>
            <a:bodyPr wrap="none" lIns="0" tIns="0" rIns="0" bIns="0" rtlCol="0" anchor="t"/>
            <a:lstStyle/>
            <a:p>
              <a:pPr marL="0" marR="0" lvl="0" indent="0" algn="r" defTabSz="914400" rtl="1" eaLnBrk="1" fontAlgn="auto" latinLnBrk="0" hangingPunct="1">
                <a:lnSpc>
                  <a:spcPct val="132000"/>
                </a:lnSpc>
                <a:spcBef>
                  <a:spcPts val="0"/>
                </a:spcBef>
                <a:spcAft>
                  <a:spcPts val="0"/>
                </a:spcAft>
                <a:buClrTx/>
                <a:buSzTx/>
                <a:buFontTx/>
                <a:buNone/>
                <a:tabLst/>
                <a:defRPr/>
              </a:pPr>
              <a:r>
                <a:rPr kumimoji="0" lang="ar-SA" altLang="en-US" b="1" i="0" u="none" strike="noStrike" kern="0" cap="none" spc="0" normalizeH="0" baseline="0" noProof="0" dirty="0">
                  <a:ln>
                    <a:noFill/>
                  </a:ln>
                  <a:solidFill>
                    <a:srgbClr val="3257B8"/>
                  </a:solidFill>
                  <a:effectLst/>
                  <a:uLnTx/>
                  <a:uFillTx/>
                  <a:latin typeface="Alexandria" pitchFamily="34" charset="0"/>
                  <a:ea typeface="Alexandria" pitchFamily="34" charset="-122"/>
                  <a:cs typeface="Alexandria" pitchFamily="34" charset="-120"/>
                </a:rPr>
                <a:t>القرن الحادي والعشرون</a:t>
              </a:r>
              <a:endParaRPr kumimoji="0" lang="ar-SA" b="1" i="0" u="none" strike="noStrike" kern="0" cap="none" spc="0" normalizeH="0" baseline="0" noProof="0" dirty="0">
                <a:ln>
                  <a:noFill/>
                </a:ln>
                <a:solidFill>
                  <a:prstClr val="black"/>
                </a:solidFill>
                <a:effectLst/>
                <a:uLnTx/>
                <a:uFillTx/>
              </a:endParaRPr>
            </a:p>
          </p:txBody>
        </p:sp>
      </p:grpSp>
      <p:sp>
        <p:nvSpPr>
          <p:cNvPr id="8" name="Text 2"/>
          <p:cNvSpPr/>
          <p:nvPr/>
        </p:nvSpPr>
        <p:spPr>
          <a:xfrm>
            <a:off x="4293220" y="894978"/>
            <a:ext cx="3909963" cy="450328"/>
          </a:xfrm>
          <a:prstGeom prst="rect">
            <a:avLst/>
          </a:prstGeom>
          <a:noFill/>
          <a:ln/>
        </p:spPr>
        <p:txBody>
          <a:bodyPr wrap="none" lIns="0" tIns="0" rIns="0" bIns="0" rtlCol="0" anchor="t"/>
          <a:lstStyle/>
          <a:p>
            <a:pPr marL="0" marR="0" lvl="0" indent="0" algn="ctr" defTabSz="914400" rtl="1" eaLnBrk="1" fontAlgn="auto" latinLnBrk="0" hangingPunct="1">
              <a:lnSpc>
                <a:spcPct val="104000"/>
              </a:lnSpc>
              <a:spcBef>
                <a:spcPts val="0"/>
              </a:spcBef>
              <a:spcAft>
                <a:spcPts val="0"/>
              </a:spcAft>
              <a:buClrTx/>
              <a:buSzTx/>
              <a:buFontTx/>
              <a:buNone/>
              <a:tabLst/>
              <a:defRPr/>
            </a:pPr>
            <a:r>
              <a:rPr kumimoji="0" lang="ar-SA" altLang="en-US" sz="2000" b="1" i="0" u="none" strike="noStrike" kern="0" cap="none" spc="0" normalizeH="0" baseline="0" noProof="0" dirty="0">
                <a:ln>
                  <a:noFill/>
                </a:ln>
                <a:solidFill>
                  <a:srgbClr val="3257B8"/>
                </a:solidFill>
                <a:effectLst/>
                <a:uLnTx/>
                <a:uFillTx/>
                <a:latin typeface="Alexandria Bold" pitchFamily="34" charset="0"/>
                <a:ea typeface="Alexandria Bold" pitchFamily="34" charset="-122"/>
                <a:cs typeface="Alexandria Bold" pitchFamily="34" charset="-120"/>
              </a:rPr>
              <a:t>عصر الانفجار الرقمي</a:t>
            </a:r>
            <a:endParaRPr kumimoji="0" lang="ar-SA" sz="2000" b="0" i="0" u="none" strike="noStrike" kern="0" cap="none" spc="0" normalizeH="0" baseline="0" noProof="0" dirty="0">
              <a:ln>
                <a:noFill/>
              </a:ln>
              <a:solidFill>
                <a:prstClr val="black"/>
              </a:solidFill>
              <a:effectLst/>
              <a:uLnTx/>
              <a:uFillTx/>
            </a:endParaRPr>
          </a:p>
        </p:txBody>
      </p:sp>
      <p:grpSp>
        <p:nvGrpSpPr>
          <p:cNvPr id="19" name="Group 18">
            <a:extLst>
              <a:ext uri="{FF2B5EF4-FFF2-40B4-BE49-F238E27FC236}">
                <a16:creationId xmlns:a16="http://schemas.microsoft.com/office/drawing/2014/main" id="{3842C4C2-1306-A8D5-947C-175086911637}"/>
              </a:ext>
            </a:extLst>
          </p:cNvPr>
          <p:cNvGrpSpPr/>
          <p:nvPr/>
        </p:nvGrpSpPr>
        <p:grpSpPr>
          <a:xfrm>
            <a:off x="4092499" y="2985673"/>
            <a:ext cx="7315200" cy="3088184"/>
            <a:chOff x="4746947" y="1485528"/>
            <a:chExt cx="3913436" cy="3088184"/>
          </a:xfrm>
        </p:grpSpPr>
        <p:sp>
          <p:nvSpPr>
            <p:cNvPr id="9" name="Shape 3"/>
            <p:cNvSpPr/>
            <p:nvPr/>
          </p:nvSpPr>
          <p:spPr>
            <a:xfrm>
              <a:off x="8346430" y="1485528"/>
              <a:ext cx="313953" cy="313953"/>
            </a:xfrm>
            <a:prstGeom prst="roundRect">
              <a:avLst>
                <a:gd name="adj" fmla="val 18669"/>
              </a:avLst>
            </a:prstGeom>
            <a:solidFill>
              <a:srgbClr val="E9ECF2"/>
            </a:solidFill>
            <a:ln w="4763">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sp>
          <p:nvSpPr>
            <p:cNvPr id="11" name="Text 4"/>
            <p:cNvSpPr/>
            <p:nvPr/>
          </p:nvSpPr>
          <p:spPr>
            <a:xfrm>
              <a:off x="8398706" y="1511647"/>
              <a:ext cx="209327" cy="261640"/>
            </a:xfrm>
            <a:prstGeom prst="rect">
              <a:avLst/>
            </a:prstGeom>
            <a:noFill/>
            <a:ln/>
          </p:spPr>
          <p:txBody>
            <a:bodyPr wrap="none" lIns="0" tIns="0" rIns="0" bIns="0"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1</a:t>
              </a:r>
              <a:endParaRPr kumimoji="0" lang="en-US" sz="1600" b="0" i="0" u="none" strike="noStrike" kern="0" cap="none" spc="0" normalizeH="0" baseline="0" noProof="0" dirty="0">
                <a:ln>
                  <a:noFill/>
                </a:ln>
                <a:solidFill>
                  <a:prstClr val="black"/>
                </a:solidFill>
                <a:effectLst/>
                <a:uLnTx/>
                <a:uFillTx/>
              </a:endParaRPr>
            </a:p>
          </p:txBody>
        </p:sp>
        <p:sp>
          <p:nvSpPr>
            <p:cNvPr id="12" name="Text 5"/>
            <p:cNvSpPr/>
            <p:nvPr/>
          </p:nvSpPr>
          <p:spPr>
            <a:xfrm>
              <a:off x="6445448" y="1533451"/>
              <a:ext cx="1763613" cy="218033"/>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a:ln>
                    <a:noFill/>
                  </a:ln>
                  <a:solidFill>
                    <a:srgbClr val="15213F"/>
                  </a:solidFill>
                  <a:effectLst/>
                  <a:uLnTx/>
                  <a:uFillTx/>
                  <a:latin typeface="Alexandria Bold" pitchFamily="34" charset="0"/>
                  <a:ea typeface="Alexandria Bold" pitchFamily="34" charset="-122"/>
                  <a:cs typeface="Alexandria Bold" pitchFamily="34" charset="-120"/>
                </a:rPr>
                <a:t>من الورق</a:t>
              </a:r>
              <a:r>
                <a:rPr kumimoji="0" lang="ar-EG" altLang="en-US" sz="1600" b="1" i="0" u="none" strike="noStrike" kern="0" cap="none" spc="0" normalizeH="0" baseline="0" noProof="0">
                  <a:ln>
                    <a:noFill/>
                  </a:ln>
                  <a:solidFill>
                    <a:srgbClr val="15213F"/>
                  </a:solidFill>
                  <a:effectLst/>
                  <a:uLnTx/>
                  <a:uFillTx/>
                  <a:latin typeface="Alexandria Bold" pitchFamily="34" charset="0"/>
                  <a:ea typeface="Alexandria Bold" pitchFamily="34" charset="-122"/>
                  <a:cs typeface="Alexandria Bold" pitchFamily="34" charset="-120"/>
                </a:rPr>
                <a:t>ي</a:t>
              </a:r>
              <a:r>
                <a:rPr kumimoji="0" lang="ar-SA" altLang="en-US" sz="1600" b="1" i="0" u="none" strike="noStrike" kern="0" cap="none" spc="0" normalizeH="0" baseline="0" noProof="0">
                  <a:ln>
                    <a:noFill/>
                  </a:ln>
                  <a:solidFill>
                    <a:srgbClr val="15213F"/>
                  </a:solidFill>
                  <a:effectLst/>
                  <a:uLnTx/>
                  <a:uFillTx/>
                  <a:latin typeface="Alexandria Bold" pitchFamily="34" charset="0"/>
                  <a:ea typeface="Alexandria Bold" pitchFamily="34" charset="-122"/>
                  <a:cs typeface="Alexandria Bold" pitchFamily="34" charset="-120"/>
                </a:rPr>
                <a:t> </a:t>
              </a:r>
              <a:r>
                <a:rPr kumimoji="0" lang="ar-SA" altLang="en-US" sz="16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إلى اللحظة</a:t>
              </a:r>
              <a:endParaRPr kumimoji="0" lang="ar-SA" sz="1600" b="0" i="0" u="none" strike="noStrike" kern="0" cap="none" spc="0" normalizeH="0" baseline="0" noProof="0" dirty="0">
                <a:ln>
                  <a:noFill/>
                </a:ln>
                <a:solidFill>
                  <a:prstClr val="black"/>
                </a:solidFill>
                <a:effectLst/>
                <a:uLnTx/>
                <a:uFillTx/>
              </a:endParaRPr>
            </a:p>
          </p:txBody>
        </p:sp>
        <p:sp>
          <p:nvSpPr>
            <p:cNvPr id="13" name="Text 6"/>
            <p:cNvSpPr/>
            <p:nvPr/>
          </p:nvSpPr>
          <p:spPr>
            <a:xfrm>
              <a:off x="4746947" y="1888852"/>
              <a:ext cx="3462114" cy="442913"/>
            </a:xfrm>
            <a:prstGeom prst="rect">
              <a:avLst/>
            </a:prstGeom>
            <a:noFill/>
            <a:ln/>
          </p:spPr>
          <p:txBody>
            <a:bodyPr wrap="square" lIns="0" tIns="0" rIns="0" bIns="0" rtlCol="0" anchor="t">
              <a:noAutofit/>
            </a:bodyPr>
            <a:lstStyle/>
            <a:p>
              <a:pPr marL="0" marR="0" lvl="0" indent="0" algn="r" defTabSz="914400" rtl="1" eaLnBrk="1" fontAlgn="auto" latinLnBrk="0" hangingPunct="1">
                <a:lnSpc>
                  <a:spcPct val="132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التحول من التوثيق الورقي البطيء إلى تدفق البيانات الفوري والمستمر.</a:t>
              </a:r>
              <a:endParaRPr kumimoji="0" lang="ar-SA" sz="1600" b="0" i="0" u="none" strike="noStrike" kern="0" cap="none" spc="0" normalizeH="0" baseline="0" noProof="0" dirty="0">
                <a:ln>
                  <a:noFill/>
                </a:ln>
                <a:solidFill>
                  <a:prstClr val="black"/>
                </a:solidFill>
                <a:effectLst/>
                <a:uLnTx/>
                <a:uFillTx/>
              </a:endParaRPr>
            </a:p>
          </p:txBody>
        </p:sp>
        <p:sp>
          <p:nvSpPr>
            <p:cNvPr id="14" name="Shape 7"/>
            <p:cNvSpPr/>
            <p:nvPr/>
          </p:nvSpPr>
          <p:spPr>
            <a:xfrm>
              <a:off x="8346430" y="2606501"/>
              <a:ext cx="313953" cy="313953"/>
            </a:xfrm>
            <a:prstGeom prst="roundRect">
              <a:avLst>
                <a:gd name="adj" fmla="val 18669"/>
              </a:avLst>
            </a:prstGeom>
            <a:solidFill>
              <a:srgbClr val="E9ECF2"/>
            </a:solidFill>
            <a:ln w="4763">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sp>
          <p:nvSpPr>
            <p:cNvPr id="15" name="Text 8"/>
            <p:cNvSpPr/>
            <p:nvPr/>
          </p:nvSpPr>
          <p:spPr>
            <a:xfrm>
              <a:off x="8398706" y="2632621"/>
              <a:ext cx="209327" cy="261640"/>
            </a:xfrm>
            <a:prstGeom prst="rect">
              <a:avLst/>
            </a:prstGeom>
            <a:noFill/>
            <a:ln/>
          </p:spPr>
          <p:txBody>
            <a:bodyPr wrap="none" lIns="0" tIns="0" rIns="0" bIns="0"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2</a:t>
              </a:r>
              <a:endParaRPr kumimoji="0" lang="en-US" sz="1600" b="0" i="0" u="none" strike="noStrike" kern="0" cap="none" spc="0" normalizeH="0" baseline="0" noProof="0" dirty="0">
                <a:ln>
                  <a:noFill/>
                </a:ln>
                <a:solidFill>
                  <a:prstClr val="black"/>
                </a:solidFill>
                <a:effectLst/>
                <a:uLnTx/>
                <a:uFillTx/>
              </a:endParaRPr>
            </a:p>
          </p:txBody>
        </p:sp>
        <p:sp>
          <p:nvSpPr>
            <p:cNvPr id="16" name="Text 9"/>
            <p:cNvSpPr/>
            <p:nvPr/>
          </p:nvSpPr>
          <p:spPr>
            <a:xfrm>
              <a:off x="6464722" y="2654424"/>
              <a:ext cx="1744340" cy="218033"/>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تلاشي الحواجز</a:t>
              </a:r>
              <a:endParaRPr kumimoji="0" lang="ar-SA" sz="1600" b="0" i="0" u="none" strike="noStrike" kern="0" cap="none" spc="0" normalizeH="0" baseline="0" noProof="0" dirty="0">
                <a:ln>
                  <a:noFill/>
                </a:ln>
                <a:solidFill>
                  <a:prstClr val="black"/>
                </a:solidFill>
                <a:effectLst/>
                <a:uLnTx/>
                <a:uFillTx/>
              </a:endParaRPr>
            </a:p>
          </p:txBody>
        </p:sp>
        <p:sp>
          <p:nvSpPr>
            <p:cNvPr id="17" name="Text 10"/>
            <p:cNvSpPr/>
            <p:nvPr/>
          </p:nvSpPr>
          <p:spPr>
            <a:xfrm>
              <a:off x="4746947" y="3009826"/>
              <a:ext cx="3462114" cy="442913"/>
            </a:xfrm>
            <a:prstGeom prst="rect">
              <a:avLst/>
            </a:prstGeom>
            <a:noFill/>
            <a:ln/>
          </p:spPr>
          <p:txBody>
            <a:bodyPr wrap="square" lIns="0" tIns="0" rIns="0" bIns="0" rtlCol="0" anchor="t">
              <a:noAutofit/>
            </a:bodyPr>
            <a:lstStyle/>
            <a:p>
              <a:pPr marL="0" marR="0" lvl="0" indent="0" algn="r" defTabSz="914400" rtl="1" eaLnBrk="1" fontAlgn="auto" latinLnBrk="0" hangingPunct="1">
                <a:lnSpc>
                  <a:spcPct val="132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العمل العابر للحدود الجغرافية أصبح واقعاً يومياً لملايين المؤسسات.</a:t>
              </a:r>
              <a:endParaRPr kumimoji="0" lang="ar-SA" sz="1600" b="0" i="0" u="none" strike="noStrike" kern="0" cap="none" spc="0" normalizeH="0" baseline="0" noProof="0" dirty="0">
                <a:ln>
                  <a:noFill/>
                </a:ln>
                <a:solidFill>
                  <a:prstClr val="black"/>
                </a:solidFill>
                <a:effectLst/>
                <a:uLnTx/>
                <a:uFillTx/>
              </a:endParaRPr>
            </a:p>
          </p:txBody>
        </p:sp>
        <p:sp>
          <p:nvSpPr>
            <p:cNvPr id="20" name="Shape 11"/>
            <p:cNvSpPr/>
            <p:nvPr/>
          </p:nvSpPr>
          <p:spPr>
            <a:xfrm>
              <a:off x="8346430" y="3727475"/>
              <a:ext cx="313953" cy="313953"/>
            </a:xfrm>
            <a:prstGeom prst="roundRect">
              <a:avLst>
                <a:gd name="adj" fmla="val 18669"/>
              </a:avLst>
            </a:prstGeom>
            <a:solidFill>
              <a:srgbClr val="E9ECF2"/>
            </a:solidFill>
            <a:ln w="4763">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sp>
          <p:nvSpPr>
            <p:cNvPr id="21" name="Text 12"/>
            <p:cNvSpPr/>
            <p:nvPr/>
          </p:nvSpPr>
          <p:spPr>
            <a:xfrm>
              <a:off x="8398706" y="3753594"/>
              <a:ext cx="209327" cy="261640"/>
            </a:xfrm>
            <a:prstGeom prst="rect">
              <a:avLst/>
            </a:prstGeom>
            <a:noFill/>
            <a:ln/>
          </p:spPr>
          <p:txBody>
            <a:bodyPr wrap="none" lIns="0" tIns="0" rIns="0" bIns="0"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3</a:t>
              </a:r>
              <a:endParaRPr kumimoji="0" lang="en-US" sz="1600" b="0" i="0" u="none" strike="noStrike" kern="0" cap="none" spc="0" normalizeH="0" baseline="0" noProof="0" dirty="0">
                <a:ln>
                  <a:noFill/>
                </a:ln>
                <a:solidFill>
                  <a:prstClr val="black"/>
                </a:solidFill>
                <a:effectLst/>
                <a:uLnTx/>
                <a:uFillTx/>
              </a:endParaRPr>
            </a:p>
          </p:txBody>
        </p:sp>
        <p:sp>
          <p:nvSpPr>
            <p:cNvPr id="22" name="Text 13"/>
            <p:cNvSpPr/>
            <p:nvPr/>
          </p:nvSpPr>
          <p:spPr>
            <a:xfrm>
              <a:off x="6266929" y="3775397"/>
              <a:ext cx="1942133" cy="218033"/>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Bold" pitchFamily="34" charset="0"/>
                  <a:ea typeface="Alexandria Bold" pitchFamily="34" charset="-122"/>
                  <a:cs typeface="Alexandria Bold" pitchFamily="34" charset="-120"/>
                </a:rPr>
                <a:t>إعادة صياغة المؤسسة</a:t>
              </a:r>
              <a:endParaRPr kumimoji="0" lang="ar-SA" sz="1600" b="0" i="0" u="none" strike="noStrike" kern="0" cap="none" spc="0" normalizeH="0" baseline="0" noProof="0" dirty="0">
                <a:ln>
                  <a:noFill/>
                </a:ln>
                <a:solidFill>
                  <a:prstClr val="black"/>
                </a:solidFill>
                <a:effectLst/>
                <a:uLnTx/>
                <a:uFillTx/>
              </a:endParaRPr>
            </a:p>
          </p:txBody>
        </p:sp>
        <p:sp>
          <p:nvSpPr>
            <p:cNvPr id="23" name="Text 14"/>
            <p:cNvSpPr/>
            <p:nvPr/>
          </p:nvSpPr>
          <p:spPr>
            <a:xfrm>
              <a:off x="4746947" y="4130799"/>
              <a:ext cx="3462114" cy="442913"/>
            </a:xfrm>
            <a:prstGeom prst="rect">
              <a:avLst/>
            </a:prstGeom>
            <a:noFill/>
            <a:ln/>
          </p:spPr>
          <p:txBody>
            <a:bodyPr wrap="square" lIns="0" tIns="0" rIns="0" bIns="0" rtlCol="0" anchor="t">
              <a:noAutofit/>
            </a:bodyPr>
            <a:lstStyle/>
            <a:p>
              <a:pPr marL="0" marR="0" lvl="0" indent="0" algn="r" defTabSz="914400" rtl="1" eaLnBrk="1" fontAlgn="auto" latinLnBrk="0" hangingPunct="1">
                <a:lnSpc>
                  <a:spcPct val="132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التكنولوجيا قوة محرّكة تُعيد هيكلة العلاقات والأدوار من جذورها.</a:t>
              </a:r>
              <a:endParaRPr kumimoji="0" lang="ar-SA" sz="1600" b="0" i="0" u="none" strike="noStrike" kern="0" cap="none" spc="0" normalizeH="0" baseline="0" noProof="0" dirty="0">
                <a:ln>
                  <a:noFill/>
                </a:ln>
                <a:solidFill>
                  <a:prstClr val="black"/>
                </a:solidFill>
                <a:effectLst/>
                <a:uLnTx/>
                <a:uFillTx/>
              </a:endParaRPr>
            </a:p>
          </p:txBody>
        </p:sp>
      </p:grpSp>
      <p:pic>
        <p:nvPicPr>
          <p:cNvPr id="26" name="Picture 25">
            <a:extLst>
              <a:ext uri="{FF2B5EF4-FFF2-40B4-BE49-F238E27FC236}">
                <a16:creationId xmlns:a16="http://schemas.microsoft.com/office/drawing/2014/main" id="{464062BD-989B-2F29-D04C-78ADDB5B6E07}"/>
              </a:ext>
            </a:extLst>
          </p:cNvPr>
          <p:cNvPicPr>
            <a:picLocks noChangeAspect="1"/>
          </p:cNvPicPr>
          <p:nvPr/>
        </p:nvPicPr>
        <p:blipFill>
          <a:blip r:embed="rId3"/>
          <a:stretch>
            <a:fillRect/>
          </a:stretch>
        </p:blipFill>
        <p:spPr>
          <a:xfrm>
            <a:off x="784301" y="3344303"/>
            <a:ext cx="2858192" cy="1620532"/>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Tree>
    <p:extLst>
      <p:ext uri="{BB962C8B-B14F-4D97-AF65-F5344CB8AC3E}">
        <p14:creationId xmlns:p14="http://schemas.microsoft.com/office/powerpoint/2010/main" val="2704112447"/>
      </p:ext>
    </p:extLst>
  </p:cSld>
  <p:clrMapOvr>
    <a:masterClrMapping/>
  </p:clrMapOvr>
  <mc:AlternateContent xmlns:mc="http://schemas.openxmlformats.org/markup-compatibility/2006" xmlns:p14="http://schemas.microsoft.com/office/powerpoint/2010/main">
    <mc:Choice Requires="p14">
      <p:transition p14:dur="10" advTm="117465"/>
    </mc:Choice>
    <mc:Fallback xmlns="">
      <p:transition advTm="117465"/>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56B2AF-1AF3-D445-5534-85E2526472F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EA48BFE-DFE1-4004-3C31-44634E5F1D92}"/>
              </a:ext>
            </a:extLst>
          </p:cNvPr>
          <p:cNvSpPr/>
          <p:nvPr/>
        </p:nvSpPr>
        <p:spPr>
          <a:xfrm>
            <a:off x="468351" y="1512990"/>
            <a:ext cx="11195825" cy="48320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1D67035B-EDDD-4F7B-4D76-380D8B6682FD}"/>
              </a:ext>
            </a:extLst>
          </p:cNvPr>
          <p:cNvSpPr txBox="1"/>
          <p:nvPr/>
        </p:nvSpPr>
        <p:spPr>
          <a:xfrm>
            <a:off x="3702205" y="857065"/>
            <a:ext cx="5452946"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أثر التحول الرقمي في الاتصال التنظيمي</a:t>
            </a:r>
          </a:p>
        </p:txBody>
      </p:sp>
      <p:sp>
        <p:nvSpPr>
          <p:cNvPr id="5" name="Rectangle 4">
            <a:extLst>
              <a:ext uri="{FF2B5EF4-FFF2-40B4-BE49-F238E27FC236}">
                <a16:creationId xmlns:a16="http://schemas.microsoft.com/office/drawing/2014/main" id="{5FD89E39-17AB-CA94-B523-CEF2FF2CF17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D711D064-A472-7D73-3086-E8139AA52DFD}"/>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2D29D767-3166-2CCA-86CE-128A29C303D6}"/>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kumimoji="0" lang="ar-EG"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7" name="Graphic 21">
            <a:extLst>
              <a:ext uri="{FF2B5EF4-FFF2-40B4-BE49-F238E27FC236}">
                <a16:creationId xmlns:a16="http://schemas.microsoft.com/office/drawing/2014/main" id="{5D5D0F5B-81F4-564E-685D-6EFB8253270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a:extLst>
              <a:ext uri="{FF2B5EF4-FFF2-40B4-BE49-F238E27FC236}">
                <a16:creationId xmlns:a16="http://schemas.microsoft.com/office/drawing/2014/main" id="{CBAD7B89-8731-66F8-D993-57821E7AA26D}"/>
              </a:ext>
            </a:extLst>
          </p:cNvPr>
          <p:cNvGrpSpPr/>
          <p:nvPr/>
        </p:nvGrpSpPr>
        <p:grpSpPr>
          <a:xfrm>
            <a:off x="858645" y="1922900"/>
            <a:ext cx="10385712" cy="3959126"/>
            <a:chOff x="496119" y="1725960"/>
            <a:chExt cx="8151763" cy="2508573"/>
          </a:xfrm>
        </p:grpSpPr>
        <p:pic>
          <p:nvPicPr>
            <p:cNvPr id="4" name="Image 0" descr="preencoded.png">
              <a:extLst>
                <a:ext uri="{FF2B5EF4-FFF2-40B4-BE49-F238E27FC236}">
                  <a16:creationId xmlns:a16="http://schemas.microsoft.com/office/drawing/2014/main" id="{72631C26-E81F-A1D2-3210-BEF57ECC6D36}"/>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337798" y="1725960"/>
              <a:ext cx="310083" cy="310083"/>
            </a:xfrm>
            <a:prstGeom prst="rect">
              <a:avLst/>
            </a:prstGeom>
          </p:spPr>
        </p:pic>
        <p:sp>
          <p:nvSpPr>
            <p:cNvPr id="8" name="Text 2">
              <a:extLst>
                <a:ext uri="{FF2B5EF4-FFF2-40B4-BE49-F238E27FC236}">
                  <a16:creationId xmlns:a16="http://schemas.microsoft.com/office/drawing/2014/main" id="{E24D389D-5F80-F678-D08A-B9E484A2CF2A}"/>
                </a:ext>
              </a:extLst>
            </p:cNvPr>
            <p:cNvSpPr/>
            <p:nvPr/>
          </p:nvSpPr>
          <p:spPr>
            <a:xfrm>
              <a:off x="6688782" y="2191048"/>
              <a:ext cx="1959099"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Bold" pitchFamily="34" charset="-122"/>
                  <a:cs typeface="Alexandria" pitchFamily="2" charset="-78"/>
                </a:rPr>
                <a:t>وسائل التواصل الاجتماعي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9" name="Text 3">
              <a:extLst>
                <a:ext uri="{FF2B5EF4-FFF2-40B4-BE49-F238E27FC236}">
                  <a16:creationId xmlns:a16="http://schemas.microsoft.com/office/drawing/2014/main" id="{1FAFE93A-F853-6104-A293-6E0F79DA99D9}"/>
                </a:ext>
              </a:extLst>
            </p:cNvPr>
            <p:cNvSpPr/>
            <p:nvPr/>
          </p:nvSpPr>
          <p:spPr>
            <a:xfrm>
              <a:off x="4649539" y="2459310"/>
              <a:ext cx="3998342" cy="396925"/>
            </a:xfrm>
            <a:prstGeom prst="rect">
              <a:avLst/>
            </a:prstGeom>
            <a:noFill/>
            <a:ln/>
          </p:spPr>
          <p:txBody>
            <a:bodyPr wrap="square" lIns="0" tIns="0" rIns="0" bIns="0" rtlCol="0" anchor="t">
              <a:norm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حوّلت كل موظف إلى سفير محتمل للمؤسسة، وكل عميل إلى ناشر قادر على التأثير في السمعة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pic>
          <p:nvPicPr>
            <p:cNvPr id="11" name="Image 1" descr="preencoded.png">
              <a:extLst>
                <a:ext uri="{FF2B5EF4-FFF2-40B4-BE49-F238E27FC236}">
                  <a16:creationId xmlns:a16="http://schemas.microsoft.com/office/drawing/2014/main" id="{4522CFC2-12B3-332C-B331-7BAEA52844C4}"/>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4184452" y="1725960"/>
              <a:ext cx="310083" cy="310083"/>
            </a:xfrm>
            <a:prstGeom prst="rect">
              <a:avLst/>
            </a:prstGeom>
          </p:spPr>
        </p:pic>
        <p:sp>
          <p:nvSpPr>
            <p:cNvPr id="12" name="Text 4">
              <a:extLst>
                <a:ext uri="{FF2B5EF4-FFF2-40B4-BE49-F238E27FC236}">
                  <a16:creationId xmlns:a16="http://schemas.microsoft.com/office/drawing/2014/main" id="{C7561CE1-D677-0388-79B4-46659346CB34}"/>
                </a:ext>
              </a:extLst>
            </p:cNvPr>
            <p:cNvSpPr/>
            <p:nvPr/>
          </p:nvSpPr>
          <p:spPr>
            <a:xfrm>
              <a:off x="1861468" y="2191048"/>
              <a:ext cx="2633067"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Bold" pitchFamily="34" charset="-122"/>
                  <a:cs typeface="Alexandria" pitchFamily="2" charset="-78"/>
                </a:rPr>
                <a:t>العمل عن بُعد والتواصل الافتراضي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3" name="Text 5">
              <a:extLst>
                <a:ext uri="{FF2B5EF4-FFF2-40B4-BE49-F238E27FC236}">
                  <a16:creationId xmlns:a16="http://schemas.microsoft.com/office/drawing/2014/main" id="{9DA1FE3B-59BA-956D-FF6E-CFD71F2351AA}"/>
                </a:ext>
              </a:extLst>
            </p:cNvPr>
            <p:cNvSpPr/>
            <p:nvPr/>
          </p:nvSpPr>
          <p:spPr>
            <a:xfrm>
              <a:off x="496119" y="2459310"/>
              <a:ext cx="3998416" cy="396925"/>
            </a:xfrm>
            <a:prstGeom prst="rect">
              <a:avLst/>
            </a:prstGeom>
            <a:noFill/>
            <a:ln/>
          </p:spPr>
          <p:txBody>
            <a:bodyPr wrap="square" lIns="0" tIns="0" rIns="0" bIns="0" rtlCol="0" anchor="t">
              <a:norm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كسر الحواجز الجغرافية وأتاح التعاون العالمي، لكنه أضاف تحديات للمناخ التنظيمي وبناء الانتماء</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pic>
          <p:nvPicPr>
            <p:cNvPr id="14" name="Image 2" descr="preencoded.png">
              <a:extLst>
                <a:ext uri="{FF2B5EF4-FFF2-40B4-BE49-F238E27FC236}">
                  <a16:creationId xmlns:a16="http://schemas.microsoft.com/office/drawing/2014/main" id="{9C9716B8-9DA9-E6E8-688B-6A17BACDE527}"/>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8337798" y="3104257"/>
              <a:ext cx="310083" cy="310083"/>
            </a:xfrm>
            <a:prstGeom prst="rect">
              <a:avLst/>
            </a:prstGeom>
          </p:spPr>
        </p:pic>
        <p:sp>
          <p:nvSpPr>
            <p:cNvPr id="15" name="Text 6">
              <a:extLst>
                <a:ext uri="{FF2B5EF4-FFF2-40B4-BE49-F238E27FC236}">
                  <a16:creationId xmlns:a16="http://schemas.microsoft.com/office/drawing/2014/main" id="{38AAFE1C-FB73-DBF9-6748-AE3E22B68A4A}"/>
                </a:ext>
              </a:extLst>
            </p:cNvPr>
            <p:cNvSpPr/>
            <p:nvPr/>
          </p:nvSpPr>
          <p:spPr>
            <a:xfrm>
              <a:off x="6150248" y="3569345"/>
              <a:ext cx="2497634"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Bold" pitchFamily="34" charset="-122"/>
                  <a:cs typeface="Alexandria" pitchFamily="2" charset="-78"/>
                </a:rPr>
                <a:t>تحليل البيانات والذكاء الاصطناعي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6" name="Text 7">
              <a:extLst>
                <a:ext uri="{FF2B5EF4-FFF2-40B4-BE49-F238E27FC236}">
                  <a16:creationId xmlns:a16="http://schemas.microsoft.com/office/drawing/2014/main" id="{3F198EB7-857F-2881-7EFF-D974912A2328}"/>
                </a:ext>
              </a:extLst>
            </p:cNvPr>
            <p:cNvSpPr/>
            <p:nvPr/>
          </p:nvSpPr>
          <p:spPr>
            <a:xfrm>
              <a:off x="4649539" y="3837608"/>
              <a:ext cx="3998342" cy="396925"/>
            </a:xfrm>
            <a:prstGeom prst="rect">
              <a:avLst/>
            </a:prstGeom>
            <a:noFill/>
            <a:ln/>
          </p:spPr>
          <p:txBody>
            <a:bodyPr wrap="square" lIns="0" tIns="0" rIns="0" bIns="0" rtlCol="0" anchor="t">
              <a:norm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أتاح قياس فاعلية الاتصال بدقة وتخصيص الرسائل لكل شريحة من الجمهور بشكل غير مسبوق</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pic>
          <p:nvPicPr>
            <p:cNvPr id="17" name="Image 3" descr="preencoded.png">
              <a:extLst>
                <a:ext uri="{FF2B5EF4-FFF2-40B4-BE49-F238E27FC236}">
                  <a16:creationId xmlns:a16="http://schemas.microsoft.com/office/drawing/2014/main" id="{21884E66-237B-1D25-0711-36DC8FCBD768}"/>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4184452" y="3104257"/>
              <a:ext cx="310083" cy="310083"/>
            </a:xfrm>
            <a:prstGeom prst="rect">
              <a:avLst/>
            </a:prstGeom>
          </p:spPr>
        </p:pic>
        <p:sp>
          <p:nvSpPr>
            <p:cNvPr id="18" name="Text 8">
              <a:extLst>
                <a:ext uri="{FF2B5EF4-FFF2-40B4-BE49-F238E27FC236}">
                  <a16:creationId xmlns:a16="http://schemas.microsoft.com/office/drawing/2014/main" id="{30A228BD-C6F4-E108-8F15-9BFCA383D107}"/>
                </a:ext>
              </a:extLst>
            </p:cNvPr>
            <p:cNvSpPr/>
            <p:nvPr/>
          </p:nvSpPr>
          <p:spPr>
            <a:xfrm>
              <a:off x="2878857" y="3569345"/>
              <a:ext cx="1615678"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Bold" pitchFamily="34" charset="-122"/>
                  <a:cs typeface="Alexandria" pitchFamily="2" charset="-78"/>
                </a:rPr>
                <a:t>أدوات الاتصال الفوري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9" name="Text 9">
              <a:extLst>
                <a:ext uri="{FF2B5EF4-FFF2-40B4-BE49-F238E27FC236}">
                  <a16:creationId xmlns:a16="http://schemas.microsoft.com/office/drawing/2014/main" id="{27FFA900-8248-564E-B332-8649F34CF7E9}"/>
                </a:ext>
              </a:extLst>
            </p:cNvPr>
            <p:cNvSpPr/>
            <p:nvPr/>
          </p:nvSpPr>
          <p:spPr>
            <a:xfrm>
              <a:off x="496119" y="3837608"/>
              <a:ext cx="3998416" cy="396925"/>
            </a:xfrm>
            <a:prstGeom prst="rect">
              <a:avLst/>
            </a:prstGeom>
            <a:noFill/>
            <a:ln/>
          </p:spPr>
          <p:txBody>
            <a:bodyPr wrap="square" lIns="0" tIns="0" rIns="0" bIns="0" rtlCol="0" anchor="t">
              <a:normAutofit/>
            </a:bodyPr>
            <a:lstStyle/>
            <a:p>
              <a:pPr marL="0" marR="0" lvl="0" indent="0" algn="just" defTabSz="914400"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Slack وMicrosoft Teams وغيرها أعادت تشكيل ثقافة الاتصال الداخلي وسرّعت دورة اتخاذ القرار</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spTree>
    <p:extLst>
      <p:ext uri="{BB962C8B-B14F-4D97-AF65-F5344CB8AC3E}">
        <p14:creationId xmlns:p14="http://schemas.microsoft.com/office/powerpoint/2010/main" val="1409029373"/>
      </p:ext>
    </p:extLst>
  </p:cSld>
  <p:clrMapOvr>
    <a:masterClrMapping/>
  </p:clrMapOvr>
  <mc:AlternateContent xmlns:mc="http://schemas.openxmlformats.org/markup-compatibility/2006" xmlns:p14="http://schemas.microsoft.com/office/powerpoint/2010/main">
    <mc:Choice Requires="p14">
      <p:transition p14:dur="10" advTm="233174"/>
    </mc:Choice>
    <mc:Fallback xmlns="">
      <p:transition advTm="233174"/>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C8F718-44CC-5753-2481-42B7693FE96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1342407-4E49-A80C-EA1F-557335F6062C}"/>
              </a:ext>
            </a:extLst>
          </p:cNvPr>
          <p:cNvSpPr/>
          <p:nvPr/>
        </p:nvSpPr>
        <p:spPr>
          <a:xfrm>
            <a:off x="468351" y="1512990"/>
            <a:ext cx="11195825" cy="48320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EECEDC42-3B88-5C2F-DD84-11C14E93B739}"/>
              </a:ext>
            </a:extLst>
          </p:cNvPr>
          <p:cNvSpPr txBox="1"/>
          <p:nvPr/>
        </p:nvSpPr>
        <p:spPr>
          <a:xfrm>
            <a:off x="3579541" y="441711"/>
            <a:ext cx="5452946" cy="963597"/>
          </a:xfrm>
          <a:prstGeom prst="rect">
            <a:avLst/>
          </a:prstGeom>
          <a:noFill/>
        </p:spPr>
        <p:txBody>
          <a:bodyPr wrap="square" rtlCol="0">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أمثلة من مؤسسات واقعية </a:t>
            </a:r>
          </a:p>
          <a:p>
            <a:pPr marL="0" marR="0" lvl="0" indent="0" algn="ctr" defTabSz="914400" rtl="0" eaLnBrk="1" fontAlgn="auto" latinLnBrk="0" hangingPunct="1">
              <a:lnSpc>
                <a:spcPct val="150000"/>
              </a:lnSpc>
              <a:spcBef>
                <a:spcPts val="0"/>
              </a:spcBef>
              <a:spcAft>
                <a:spcPts val="0"/>
              </a:spcAft>
              <a:buClrTx/>
              <a:buSzTx/>
              <a:buFontTx/>
              <a:buNone/>
              <a:tabLst/>
              <a:defRPr/>
            </a:pPr>
            <a:r>
              <a:rPr lang="ar-EG" sz="2000" b="1">
                <a:solidFill>
                  <a:prstClr val="black"/>
                </a:solidFill>
                <a:latin typeface="Alexandria" pitchFamily="2" charset="-78"/>
                <a:cs typeface="Alexandria" pitchFamily="2" charset="-78"/>
              </a:rPr>
              <a:t>نجحت في توظيف الاتصال التنظيمي</a:t>
            </a:r>
            <a:endParaRPr kumimoji="0" lang="ar-EG" sz="2000" b="1" i="0" u="none" strike="noStrike" kern="1200" cap="none" spc="0" normalizeH="0" baseline="0" noProof="0">
              <a:ln>
                <a:noFill/>
              </a:ln>
              <a:solidFill>
                <a:prstClr val="black"/>
              </a:solidFill>
              <a:effectLst/>
              <a:uLnTx/>
              <a:uFillTx/>
              <a:latin typeface="Alexandria" pitchFamily="2" charset="-78"/>
              <a:ea typeface="+mn-ea"/>
              <a:cs typeface="Alexandria" pitchFamily="2" charset="-78"/>
            </a:endParaRPr>
          </a:p>
        </p:txBody>
      </p:sp>
      <p:sp>
        <p:nvSpPr>
          <p:cNvPr id="5" name="Rectangle 4">
            <a:extLst>
              <a:ext uri="{FF2B5EF4-FFF2-40B4-BE49-F238E27FC236}">
                <a16:creationId xmlns:a16="http://schemas.microsoft.com/office/drawing/2014/main" id="{E4F975C8-977D-6D85-EBFF-5E15C480132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2FC36B07-F296-1DFF-3204-0244890783D6}"/>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504C5B6-488B-6F1E-E49A-EF9A417CE1EA}"/>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kumimoji="0" lang="ar-EG"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7" name="Graphic 21">
            <a:extLst>
              <a:ext uri="{FF2B5EF4-FFF2-40B4-BE49-F238E27FC236}">
                <a16:creationId xmlns:a16="http://schemas.microsoft.com/office/drawing/2014/main" id="{8DF90800-B1B9-F8A0-C22C-648487EC954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4" name="Group 13">
            <a:extLst>
              <a:ext uri="{FF2B5EF4-FFF2-40B4-BE49-F238E27FC236}">
                <a16:creationId xmlns:a16="http://schemas.microsoft.com/office/drawing/2014/main" id="{5CB5CA87-D86D-C95C-2790-AEB5D6D7139C}"/>
              </a:ext>
            </a:extLst>
          </p:cNvPr>
          <p:cNvGrpSpPr/>
          <p:nvPr/>
        </p:nvGrpSpPr>
        <p:grpSpPr>
          <a:xfrm>
            <a:off x="545821" y="1982902"/>
            <a:ext cx="10854285" cy="3904941"/>
            <a:chOff x="-3816325" y="2997473"/>
            <a:chExt cx="6926313" cy="1841353"/>
          </a:xfrm>
        </p:grpSpPr>
        <p:pic>
          <p:nvPicPr>
            <p:cNvPr id="4" name="Image 0" descr="preencoded.png"/>
            <p:cNvPicPr>
              <a:picLocks noChangeAspect="1"/>
            </p:cNvPicPr>
            <p:nvPr/>
          </p:nvPicPr>
          <p:blipFill>
            <a:blip r:embed="rId3"/>
            <a:stretch>
              <a:fillRect/>
            </a:stretch>
          </p:blipFill>
          <p:spPr>
            <a:xfrm>
              <a:off x="-3816325" y="3472149"/>
              <a:ext cx="1516038" cy="936947"/>
            </a:xfrm>
            <a:prstGeom prst="rect">
              <a:avLst/>
            </a:prstGeom>
          </p:spPr>
        </p:pic>
        <p:sp>
          <p:nvSpPr>
            <p:cNvPr id="8" name="Text 2"/>
            <p:cNvSpPr/>
            <p:nvPr/>
          </p:nvSpPr>
          <p:spPr>
            <a:xfrm>
              <a:off x="661656" y="2997473"/>
              <a:ext cx="2010598" cy="19384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a:ln>
                    <a:noFill/>
                  </a:ln>
                  <a:solidFill>
                    <a:srgbClr val="15213F"/>
                  </a:solidFill>
                  <a:effectLst/>
                  <a:uLnTx/>
                  <a:uFillTx/>
                  <a:latin typeface="Alexandria" pitchFamily="2" charset="-78"/>
                  <a:ea typeface="Alexandria Bold" pitchFamily="34" charset="-122"/>
                  <a:cs typeface="Alexandria" pitchFamily="2" charset="-78"/>
                </a:rPr>
                <a:t>الاتصال كهوية</a:t>
              </a:r>
              <a:r>
                <a:rPr kumimoji="0" lang="ar-EG" altLang="en-US" sz="1600" b="1" i="0" u="none" strike="noStrike" kern="0" cap="none" spc="0" normalizeH="0" baseline="0" noProof="0">
                  <a:ln>
                    <a:noFill/>
                  </a:ln>
                  <a:solidFill>
                    <a:srgbClr val="15213F"/>
                  </a:solidFill>
                  <a:effectLst/>
                  <a:uLnTx/>
                  <a:uFillTx/>
                  <a:latin typeface="Alexandria" pitchFamily="2" charset="-78"/>
                  <a:ea typeface="Alexandria Bold" pitchFamily="34" charset="-122"/>
                  <a:cs typeface="Alexandria" pitchFamily="2" charset="-78"/>
                </a:rPr>
                <a:t> في </a:t>
              </a:r>
              <a:r>
                <a:rPr kumimoji="0" lang="en-US" altLang="en-US" sz="1600" b="1" i="0" u="none" strike="noStrike" kern="0" cap="none" spc="0" normalizeH="0" baseline="0" noProof="0">
                  <a:ln>
                    <a:noFill/>
                  </a:ln>
                  <a:solidFill>
                    <a:srgbClr val="15213F"/>
                  </a:solidFill>
                  <a:effectLst/>
                  <a:uLnTx/>
                  <a:uFillTx/>
                  <a:latin typeface="Alexandria" pitchFamily="2" charset="-78"/>
                  <a:ea typeface="Alexandria Bold" pitchFamily="34" charset="-122"/>
                  <a:cs typeface="Alexandria" pitchFamily="2" charset="-78"/>
                </a:rPr>
                <a:t>Apple</a:t>
              </a:r>
              <a:r>
                <a:rPr kumimoji="0" lang="ar-EG" altLang="en-US" sz="1600" b="1" i="0" u="none" strike="noStrike" kern="0" cap="none" spc="0" normalizeH="0" baseline="0" noProof="0">
                  <a:ln>
                    <a:noFill/>
                  </a:ln>
                  <a:solidFill>
                    <a:srgbClr val="15213F"/>
                  </a:solidFill>
                  <a:effectLst/>
                  <a:uLnTx/>
                  <a:uFillTx/>
                  <a:latin typeface="Alexandria" pitchFamily="2" charset="-78"/>
                  <a:ea typeface="Alexandria Bold" pitchFamily="34" charset="-122"/>
                  <a:cs typeface="Alexandria" pitchFamily="2" charset="-78"/>
                </a:rPr>
                <a:t> </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9" name="Text 3"/>
            <p:cNvSpPr/>
            <p:nvPr/>
          </p:nvSpPr>
          <p:spPr>
            <a:xfrm>
              <a:off x="-1980075" y="3265736"/>
              <a:ext cx="5090063" cy="1573090"/>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تُعد شركة </a:t>
              </a:r>
              <a:r>
                <a:rPr kumimoji="0" lang="en-US"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Apple </a:t>
              </a:r>
              <a:r>
                <a:rPr kumimoji="0" lang="ar-EG"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 </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نموذجًا واضحًا للمؤسسة التي تستخدم الاتصال التنظيمي لصناعة هوية واحدة متماسكة، لا تظهر فقط في الإعلانات، بل تمتد إلى تصميم المنتجات، وطريقة عرضها، وتجربة المستخدم، ومؤتمرات الإطلاق، وحتى أسلوب تغليف المنتج. </a:t>
              </a:r>
              <a:endParaRPr kumimoji="0" lang="ar-EG"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endParaRPr>
            </a:p>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فالاتصال في </a:t>
              </a:r>
              <a:r>
                <a:rPr kumimoji="0" lang="en-US"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Apple </a:t>
              </a:r>
              <a:r>
                <a:rPr kumimoji="0" lang="ar-EG"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 </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لا يعمل باعتباره نقلًا للمعلومات فقط، بل يعمل كأداة لصناعة معنى موحّد حول العلامة التجارية.</a:t>
              </a:r>
              <a:endParaRPr kumimoji="0" lang="ar-EG"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endParaRPr>
            </a:p>
            <a:p>
              <a:pPr marL="0" marR="0" lvl="0" indent="0" algn="just" defTabSz="914400" rtl="1" eaLnBrk="1" fontAlgn="auto" latinLnBrk="0" hangingPunct="1">
                <a:lnSpc>
                  <a:spcPct val="133000"/>
                </a:lnSpc>
                <a:spcBef>
                  <a:spcPts val="0"/>
                </a:spcBef>
                <a:spcAft>
                  <a:spcPts val="0"/>
                </a:spcAft>
                <a:buClrTx/>
                <a:buSzTx/>
                <a:buFontTx/>
                <a:buNone/>
                <a:tabLst/>
                <a:defRPr/>
              </a:pPr>
              <a:r>
                <a:rPr lang="ar-EG" altLang="en-US" sz="1600" kern="0">
                  <a:solidFill>
                    <a:srgbClr val="15213F"/>
                  </a:solidFill>
                  <a:latin typeface="Alexandria" pitchFamily="2" charset="-78"/>
                  <a:ea typeface="Alexandria" pitchFamily="34" charset="-122"/>
                  <a:cs typeface="Alexandria" pitchFamily="2" charset="-78"/>
                </a:rPr>
                <a:t>و</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تقوم فلسفة </a:t>
              </a:r>
              <a:r>
                <a:rPr kumimoji="0" lang="en-US"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Apple </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ال</a:t>
              </a:r>
              <a:r>
                <a:rPr kumimoji="0" lang="ar-EG"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 </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اتصالية على أن كل تفصيل يجب أن يخدم قصة واحدة</a:t>
              </a:r>
              <a:r>
                <a:rPr kumimoji="0" lang="ar-EG"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 وهي</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 </a:t>
              </a:r>
              <a:r>
                <a:rPr kumimoji="0" lang="ar-EG"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البساطة، الابتكار، وتجربة المستخدم</a:t>
              </a:r>
              <a:r>
                <a:rPr kumimoji="0" lang="ar-EG"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a:t>
              </a:r>
              <a:endParaRPr kumimoji="0" lang="ar-EG"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endParaRPr>
            </a:p>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 لذلك نجد أن رسائلها التسويقية غالبًا ما تكون مختصرة، مباشرة، ومرتبطة بما يشعر به المستخدم لا بما يحتويه الجهاز فقط. وهذا يعكس قوة الاتصال التنظيمي؛ لأن المؤسسة عندما تمتلك رسالة داخلية واضحة، تستطيع أن تنقلها خارجيًا بصورة متماسكة ومؤثرة.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spTree>
    <p:extLst>
      <p:ext uri="{BB962C8B-B14F-4D97-AF65-F5344CB8AC3E}">
        <p14:creationId xmlns:p14="http://schemas.microsoft.com/office/powerpoint/2010/main" val="3435113859"/>
      </p:ext>
    </p:extLst>
  </p:cSld>
  <p:clrMapOvr>
    <a:masterClrMapping/>
  </p:clrMapOvr>
  <mc:AlternateContent xmlns:mc="http://schemas.openxmlformats.org/markup-compatibility/2006" xmlns:p14="http://schemas.microsoft.com/office/powerpoint/2010/main">
    <mc:Choice Requires="p14">
      <p:transition p14:dur="10" advTm="105762"/>
    </mc:Choice>
    <mc:Fallback xmlns="">
      <p:transition advTm="105762"/>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C8F718-44CC-5753-2481-42B7693FE96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1342407-4E49-A80C-EA1F-557335F6062C}"/>
              </a:ext>
            </a:extLst>
          </p:cNvPr>
          <p:cNvSpPr/>
          <p:nvPr/>
        </p:nvSpPr>
        <p:spPr>
          <a:xfrm>
            <a:off x="468351" y="1512990"/>
            <a:ext cx="11195825" cy="48320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EECEDC42-3B88-5C2F-DD84-11C14E93B739}"/>
              </a:ext>
            </a:extLst>
          </p:cNvPr>
          <p:cNvSpPr txBox="1"/>
          <p:nvPr/>
        </p:nvSpPr>
        <p:spPr>
          <a:xfrm>
            <a:off x="3579541" y="441711"/>
            <a:ext cx="5452946" cy="963597"/>
          </a:xfrm>
          <a:prstGeom prst="rect">
            <a:avLst/>
          </a:prstGeom>
          <a:noFill/>
        </p:spPr>
        <p:txBody>
          <a:bodyPr wrap="square" rtlCol="0">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أمثلة من مؤسسات واقعية </a:t>
            </a:r>
          </a:p>
          <a:p>
            <a:pPr marL="0" marR="0" lvl="0" indent="0" algn="ctr" defTabSz="914400" rtl="0" eaLnBrk="1" fontAlgn="auto" latinLnBrk="0" hangingPunct="1">
              <a:lnSpc>
                <a:spcPct val="150000"/>
              </a:lnSpc>
              <a:spcBef>
                <a:spcPts val="0"/>
              </a:spcBef>
              <a:spcAft>
                <a:spcPts val="0"/>
              </a:spcAft>
              <a:buClrTx/>
              <a:buSzTx/>
              <a:buFontTx/>
              <a:buNone/>
              <a:tabLst/>
              <a:defRPr/>
            </a:pPr>
            <a:r>
              <a:rPr lang="ar-EG" sz="2000" b="1">
                <a:solidFill>
                  <a:prstClr val="black"/>
                </a:solidFill>
                <a:latin typeface="Alexandria" pitchFamily="2" charset="-78"/>
                <a:cs typeface="Alexandria" pitchFamily="2" charset="-78"/>
              </a:rPr>
              <a:t>نجحت في توظيف الاتصال التنظيمي</a:t>
            </a:r>
            <a:endParaRPr kumimoji="0" lang="ar-EG" sz="2000" b="1" i="0" u="none" strike="noStrike" kern="1200" cap="none" spc="0" normalizeH="0" baseline="0" noProof="0">
              <a:ln>
                <a:noFill/>
              </a:ln>
              <a:solidFill>
                <a:prstClr val="black"/>
              </a:solidFill>
              <a:effectLst/>
              <a:uLnTx/>
              <a:uFillTx/>
              <a:latin typeface="Alexandria" pitchFamily="2" charset="-78"/>
              <a:ea typeface="+mn-ea"/>
              <a:cs typeface="Alexandria" pitchFamily="2" charset="-78"/>
            </a:endParaRPr>
          </a:p>
        </p:txBody>
      </p:sp>
      <p:sp>
        <p:nvSpPr>
          <p:cNvPr id="5" name="Rectangle 4">
            <a:extLst>
              <a:ext uri="{FF2B5EF4-FFF2-40B4-BE49-F238E27FC236}">
                <a16:creationId xmlns:a16="http://schemas.microsoft.com/office/drawing/2014/main" id="{E4F975C8-977D-6D85-EBFF-5E15C480132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2FC36B07-F296-1DFF-3204-0244890783D6}"/>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504C5B6-488B-6F1E-E49A-EF9A417CE1EA}"/>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kumimoji="0" lang="ar-EG"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7" name="Graphic 21">
            <a:extLst>
              <a:ext uri="{FF2B5EF4-FFF2-40B4-BE49-F238E27FC236}">
                <a16:creationId xmlns:a16="http://schemas.microsoft.com/office/drawing/2014/main" id="{8DF90800-B1B9-F8A0-C22C-648487EC954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4" name="Group 13">
            <a:extLst>
              <a:ext uri="{FF2B5EF4-FFF2-40B4-BE49-F238E27FC236}">
                <a16:creationId xmlns:a16="http://schemas.microsoft.com/office/drawing/2014/main" id="{5CB5CA87-D86D-C95C-2790-AEB5D6D7139C}"/>
              </a:ext>
            </a:extLst>
          </p:cNvPr>
          <p:cNvGrpSpPr/>
          <p:nvPr/>
        </p:nvGrpSpPr>
        <p:grpSpPr>
          <a:xfrm>
            <a:off x="646771" y="1982902"/>
            <a:ext cx="10753335" cy="3904941"/>
            <a:chOff x="-2250852" y="2997473"/>
            <a:chExt cx="5360840" cy="1841353"/>
          </a:xfrm>
        </p:grpSpPr>
        <p:sp>
          <p:nvSpPr>
            <p:cNvPr id="8" name="Text 2"/>
            <p:cNvSpPr/>
            <p:nvPr/>
          </p:nvSpPr>
          <p:spPr>
            <a:xfrm>
              <a:off x="661656" y="2997473"/>
              <a:ext cx="2010598" cy="193849"/>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a:ln>
                    <a:noFill/>
                  </a:ln>
                  <a:solidFill>
                    <a:srgbClr val="15213F"/>
                  </a:solidFill>
                  <a:effectLst/>
                  <a:uLnTx/>
                  <a:uFillTx/>
                  <a:latin typeface="Alexandria" pitchFamily="2" charset="-78"/>
                  <a:ea typeface="Alexandria Bold" pitchFamily="34" charset="-122"/>
                  <a:cs typeface="Alexandria" pitchFamily="2" charset="-78"/>
                </a:rPr>
                <a:t>الاتصال كهوية</a:t>
              </a:r>
              <a:r>
                <a:rPr kumimoji="0" lang="ar-EG" altLang="en-US" sz="1600" b="1" i="0" u="none" strike="noStrike" kern="0" cap="none" spc="0" normalizeH="0" baseline="0" noProof="0">
                  <a:ln>
                    <a:noFill/>
                  </a:ln>
                  <a:solidFill>
                    <a:srgbClr val="15213F"/>
                  </a:solidFill>
                  <a:effectLst/>
                  <a:uLnTx/>
                  <a:uFillTx/>
                  <a:latin typeface="Alexandria" pitchFamily="2" charset="-78"/>
                  <a:ea typeface="Alexandria Bold" pitchFamily="34" charset="-122"/>
                  <a:cs typeface="Alexandria" pitchFamily="2" charset="-78"/>
                </a:rPr>
                <a:t> في </a:t>
              </a:r>
              <a:r>
                <a:rPr kumimoji="0" lang="en-US" altLang="en-US" sz="1600" b="1" i="0" u="none" strike="noStrike" kern="0" cap="none" spc="0" normalizeH="0" baseline="0" noProof="0">
                  <a:ln>
                    <a:noFill/>
                  </a:ln>
                  <a:solidFill>
                    <a:srgbClr val="15213F"/>
                  </a:solidFill>
                  <a:effectLst/>
                  <a:uLnTx/>
                  <a:uFillTx/>
                  <a:latin typeface="Alexandria" pitchFamily="2" charset="-78"/>
                  <a:ea typeface="Alexandria Bold" pitchFamily="34" charset="-122"/>
                  <a:cs typeface="Alexandria" pitchFamily="2" charset="-78"/>
                </a:rPr>
                <a:t>Apple</a:t>
              </a:r>
              <a:r>
                <a:rPr kumimoji="0" lang="ar-EG" altLang="en-US" sz="1600" b="1" i="0" u="none" strike="noStrike" kern="0" cap="none" spc="0" normalizeH="0" baseline="0" noProof="0">
                  <a:ln>
                    <a:noFill/>
                  </a:ln>
                  <a:solidFill>
                    <a:srgbClr val="15213F"/>
                  </a:solidFill>
                  <a:effectLst/>
                  <a:uLnTx/>
                  <a:uFillTx/>
                  <a:latin typeface="Alexandria" pitchFamily="2" charset="-78"/>
                  <a:ea typeface="Alexandria Bold" pitchFamily="34" charset="-122"/>
                  <a:cs typeface="Alexandria" pitchFamily="2" charset="-78"/>
                </a:rPr>
                <a:t> </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9" name="Text 3"/>
            <p:cNvSpPr/>
            <p:nvPr/>
          </p:nvSpPr>
          <p:spPr>
            <a:xfrm>
              <a:off x="-2250852" y="3265736"/>
              <a:ext cx="5360840" cy="1573090"/>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في هذا النموذج، يظهر الاتصال التنظيمي في ثلاثة مستويات رئيسة:</a:t>
              </a:r>
              <a:endParaRPr kumimoji="0" lang="ar-EG"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endParaRPr>
            </a:p>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أولًا، توحيد الرؤية داخل المؤسسة، بحيث يعمل المصممون، والمهندسون، والمسوقون، وخدمة العملاء ضمن تصور واحد للمنتج.</a:t>
              </a:r>
              <a:endParaRPr kumimoji="0" lang="ar-EG"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endParaRPr>
            </a:p>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ثانيًا، توحيد اللغة الاتصالية، حيث تبدو رسائل </a:t>
              </a:r>
              <a:r>
                <a:rPr kumimoji="0" lang="en-US"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Apple </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متناسقة في المؤتمرات، والإعلانات، والموقع الإلكتروني، والمتاجر.</a:t>
              </a:r>
              <a:endParaRPr kumimoji="0" lang="ar-EG"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endParaRPr>
            </a:p>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ثالثًا، تحويل المنتج إلى تجربة رمزية، فالمستخدم لا يشتري جهازًا فقط، بل يشتري إحساسًا بالبساطة والجودة والتميّز.</a:t>
              </a:r>
              <a:endParaRPr kumimoji="0" lang="ar-EG"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endParaRPr>
            </a:p>
            <a:p>
              <a:pPr marL="0" marR="0" lvl="0" indent="0" algn="just" defTabSz="914400" rtl="1" eaLnBrk="1" fontAlgn="auto" latinLnBrk="0" hangingPunct="1">
                <a:lnSpc>
                  <a:spcPct val="133000"/>
                </a:lnSpc>
                <a:spcBef>
                  <a:spcPts val="0"/>
                </a:spcBef>
                <a:spcAft>
                  <a:spcPts val="0"/>
                </a:spcAft>
                <a:buClrTx/>
                <a:buSzTx/>
                <a:buFontTx/>
                <a:buNone/>
                <a:tabLst/>
                <a:defRPr/>
              </a:pPr>
              <a:endParaRPr kumimoji="0" lang="ar-EG"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endParaRPr>
            </a:p>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ولذلك يمكن القول إن نجاح </a:t>
              </a:r>
              <a:r>
                <a:rPr kumimoji="0" lang="en-US"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Apple </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في الاتصال الهوياتي يرتبط بقدرتها على جعل الاتصال التنظيمي جزءًا من ثقافة العمل اليومية، وليس مجرد نشاط إعلامي خارجي. فالصورة الخارجية القوية للشركة ناتجة عن انسجام داخلي بين الرسالة، والمنتج، والتصميم، وخدمة الجمهور. </a:t>
              </a:r>
              <a:endParaRPr kumimoji="0" lang="ar-EG"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endParaRPr>
            </a:p>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وتشير </a:t>
              </a:r>
              <a:r>
                <a:rPr kumimoji="0" lang="en-US"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Apple </a:t>
              </a:r>
              <a:r>
                <a:rPr kumimoji="0" lang="ar-EG"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 </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في عرضها لقيمها إلى دور الأعمال في تمكين الناس وربطهم، وهو ما ينسجم مع فكرة أن الاتصال المؤسسي لديها يتجاوز الإعلان إلى بناء علاقة رمزية طويلة المدى مع الجمهور.</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spTree>
    <p:extLst>
      <p:ext uri="{BB962C8B-B14F-4D97-AF65-F5344CB8AC3E}">
        <p14:creationId xmlns:p14="http://schemas.microsoft.com/office/powerpoint/2010/main" val="2545597952"/>
      </p:ext>
    </p:extLst>
  </p:cSld>
  <p:clrMapOvr>
    <a:masterClrMapping/>
  </p:clrMapOvr>
  <mc:AlternateContent xmlns:mc="http://schemas.openxmlformats.org/markup-compatibility/2006" xmlns:p14="http://schemas.microsoft.com/office/powerpoint/2010/main">
    <mc:Choice Requires="p14">
      <p:transition p14:dur="10" advTm="105762"/>
    </mc:Choice>
    <mc:Fallback xmlns="">
      <p:transition advTm="105762"/>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C8F718-44CC-5753-2481-42B7693FE96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1342407-4E49-A80C-EA1F-557335F6062C}"/>
              </a:ext>
            </a:extLst>
          </p:cNvPr>
          <p:cNvSpPr/>
          <p:nvPr/>
        </p:nvSpPr>
        <p:spPr>
          <a:xfrm>
            <a:off x="546409" y="1767910"/>
            <a:ext cx="11195825" cy="48320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EECEDC42-3B88-5C2F-DD84-11C14E93B739}"/>
              </a:ext>
            </a:extLst>
          </p:cNvPr>
          <p:cNvSpPr txBox="1"/>
          <p:nvPr/>
        </p:nvSpPr>
        <p:spPr>
          <a:xfrm>
            <a:off x="3579541" y="441711"/>
            <a:ext cx="5452946" cy="963597"/>
          </a:xfrm>
          <a:prstGeom prst="rect">
            <a:avLst/>
          </a:prstGeom>
          <a:noFill/>
        </p:spPr>
        <p:txBody>
          <a:bodyPr wrap="square" rtlCol="0">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أمثلة من مؤسسات واقعية </a:t>
            </a:r>
          </a:p>
          <a:p>
            <a:pPr marL="0" marR="0" lvl="0" indent="0" algn="ctr" defTabSz="914400" rtl="0" eaLnBrk="1" fontAlgn="auto" latinLnBrk="0" hangingPunct="1">
              <a:lnSpc>
                <a:spcPct val="150000"/>
              </a:lnSpc>
              <a:spcBef>
                <a:spcPts val="0"/>
              </a:spcBef>
              <a:spcAft>
                <a:spcPts val="0"/>
              </a:spcAft>
              <a:buClrTx/>
              <a:buSzTx/>
              <a:buFontTx/>
              <a:buNone/>
              <a:tabLst/>
              <a:defRPr/>
            </a:pPr>
            <a:r>
              <a:rPr lang="ar-EG" sz="2000" b="1">
                <a:solidFill>
                  <a:prstClr val="black"/>
                </a:solidFill>
                <a:latin typeface="Alexandria" pitchFamily="2" charset="-78"/>
                <a:cs typeface="Alexandria" pitchFamily="2" charset="-78"/>
              </a:rPr>
              <a:t>نجحت في توظيف الاتصال التنظيمي</a:t>
            </a:r>
            <a:endParaRPr kumimoji="0" lang="ar-EG" sz="2000" b="1" i="0" u="none" strike="noStrike" kern="1200" cap="none" spc="0" normalizeH="0" baseline="0" noProof="0">
              <a:ln>
                <a:noFill/>
              </a:ln>
              <a:solidFill>
                <a:prstClr val="black"/>
              </a:solidFill>
              <a:effectLst/>
              <a:uLnTx/>
              <a:uFillTx/>
              <a:latin typeface="Alexandria" pitchFamily="2" charset="-78"/>
              <a:ea typeface="+mn-ea"/>
              <a:cs typeface="Alexandria" pitchFamily="2" charset="-78"/>
            </a:endParaRPr>
          </a:p>
        </p:txBody>
      </p:sp>
      <p:sp>
        <p:nvSpPr>
          <p:cNvPr id="5" name="Rectangle 4">
            <a:extLst>
              <a:ext uri="{FF2B5EF4-FFF2-40B4-BE49-F238E27FC236}">
                <a16:creationId xmlns:a16="http://schemas.microsoft.com/office/drawing/2014/main" id="{E4F975C8-977D-6D85-EBFF-5E15C480132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2FC36B07-F296-1DFF-3204-0244890783D6}"/>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4504C5B6-488B-6F1E-E49A-EF9A417CE1EA}"/>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kumimoji="0" lang="ar-EG"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7" name="Graphic 21">
            <a:extLst>
              <a:ext uri="{FF2B5EF4-FFF2-40B4-BE49-F238E27FC236}">
                <a16:creationId xmlns:a16="http://schemas.microsoft.com/office/drawing/2014/main" id="{8DF90800-B1B9-F8A0-C22C-648487EC954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3" name="Group 12">
            <a:extLst>
              <a:ext uri="{FF2B5EF4-FFF2-40B4-BE49-F238E27FC236}">
                <a16:creationId xmlns:a16="http://schemas.microsoft.com/office/drawing/2014/main" id="{E00E7F0F-4B49-6D9A-5275-C2C78F206954}"/>
              </a:ext>
            </a:extLst>
          </p:cNvPr>
          <p:cNvGrpSpPr/>
          <p:nvPr/>
        </p:nvGrpSpPr>
        <p:grpSpPr>
          <a:xfrm>
            <a:off x="638196" y="2268328"/>
            <a:ext cx="10607920" cy="3154690"/>
            <a:chOff x="2025983" y="2115895"/>
            <a:chExt cx="6621899" cy="1826064"/>
          </a:xfrm>
        </p:grpSpPr>
        <p:pic>
          <p:nvPicPr>
            <p:cNvPr id="2" name="Image 2" descr="preencoded.png"/>
            <p:cNvPicPr>
              <a:picLocks noChangeAspect="1"/>
            </p:cNvPicPr>
            <p:nvPr/>
          </p:nvPicPr>
          <p:blipFill>
            <a:blip r:embed="rId3"/>
            <a:stretch>
              <a:fillRect/>
            </a:stretch>
          </p:blipFill>
          <p:spPr>
            <a:xfrm>
              <a:off x="2025983" y="3005012"/>
              <a:ext cx="1516038" cy="936947"/>
            </a:xfrm>
            <a:prstGeom prst="rect">
              <a:avLst/>
            </a:prstGeom>
          </p:spPr>
        </p:pic>
        <p:sp>
          <p:nvSpPr>
            <p:cNvPr id="11" name="Text 6"/>
            <p:cNvSpPr/>
            <p:nvPr/>
          </p:nvSpPr>
          <p:spPr>
            <a:xfrm>
              <a:off x="6659538" y="2115895"/>
              <a:ext cx="1988344" cy="193849"/>
            </a:xfrm>
            <a:prstGeom prst="rect">
              <a:avLst/>
            </a:prstGeom>
            <a:noFill/>
            <a:ln/>
          </p:spPr>
          <p:txBody>
            <a:bodyPr wrap="none" lIns="0" tIns="0" rIns="0" bIns="0" rtlCol="0" anchor="t"/>
            <a:lstStyle/>
            <a:p>
              <a:pPr marL="0" marR="0" lvl="0" indent="0" algn="ctr"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a:ln>
                    <a:noFill/>
                  </a:ln>
                  <a:solidFill>
                    <a:srgbClr val="15213F"/>
                  </a:solidFill>
                  <a:effectLst/>
                  <a:uLnTx/>
                  <a:uFillTx/>
                  <a:latin typeface="Alexandria" pitchFamily="2" charset="-78"/>
                  <a:ea typeface="Alexandria Bold" pitchFamily="34" charset="-122"/>
                  <a:cs typeface="Alexandria" pitchFamily="2" charset="-78"/>
                </a:rPr>
                <a:t>الثقافة التنظيمية</a:t>
              </a:r>
              <a:r>
                <a:rPr kumimoji="0" lang="ar-EG" altLang="en-US" sz="1600" b="1" i="0" u="none" strike="noStrike" kern="0" cap="none" spc="0" normalizeH="0" baseline="0" noProof="0">
                  <a:ln>
                    <a:noFill/>
                  </a:ln>
                  <a:solidFill>
                    <a:srgbClr val="15213F"/>
                  </a:solidFill>
                  <a:effectLst/>
                  <a:uLnTx/>
                  <a:uFillTx/>
                  <a:latin typeface="Alexandria" pitchFamily="2" charset="-78"/>
                  <a:ea typeface="Alexandria Bold" pitchFamily="34" charset="-122"/>
                  <a:cs typeface="Alexandria" pitchFamily="2" charset="-78"/>
                </a:rPr>
                <a:t> في </a:t>
              </a:r>
              <a:r>
                <a:rPr kumimoji="0" lang="en-US" altLang="en-US" sz="1600" b="1" i="0" u="none" strike="noStrike" kern="0" cap="none" spc="0" normalizeH="0" baseline="0" noProof="0">
                  <a:ln>
                    <a:noFill/>
                  </a:ln>
                  <a:solidFill>
                    <a:srgbClr val="15213F"/>
                  </a:solidFill>
                  <a:effectLst/>
                  <a:uLnTx/>
                  <a:uFillTx/>
                  <a:latin typeface="Alexandria" pitchFamily="2" charset="-78"/>
                  <a:ea typeface="Alexandria Bold" pitchFamily="34" charset="-122"/>
                  <a:cs typeface="Alexandria" pitchFamily="2" charset="-78"/>
                </a:rPr>
                <a:t>Google</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2" name="Text 7"/>
            <p:cNvSpPr/>
            <p:nvPr/>
          </p:nvSpPr>
          <p:spPr>
            <a:xfrm>
              <a:off x="3862091" y="2475390"/>
              <a:ext cx="4775419" cy="595387"/>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تمثل </a:t>
              </a:r>
              <a:r>
                <a:rPr kumimoji="0" lang="en-US"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Google </a:t>
              </a:r>
              <a:r>
                <a:rPr kumimoji="0" lang="ar-EG"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 </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نموذجًا مختلفًا في توظيف الاتصال التنظيمي؛ إذ يرتبط نجاحها بدرجة كبيرة بثقافة الانفتاح، وتبادل الأفكار، وتشجيع الابتكار داخل بيئة العمل.</a:t>
              </a:r>
              <a:endParaRPr kumimoji="0" lang="ar-EG"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endParaRPr>
            </a:p>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 فالاتصال في </a:t>
              </a:r>
              <a:r>
                <a:rPr kumimoji="0" lang="en-US"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Google </a:t>
              </a:r>
              <a:r>
                <a:rPr kumimoji="0" lang="ar-EG"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 </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لا يقتصر على نقل التعليمات من الإدارة إلى الموظفين، بل يقوم على خلق بيئة تسمح بتدفق المعرفة بين الفرق، ومشاركة الأفكار، وتحويل التجارب الداخلية إلى مشاريع ومنتجات وخدمات تخدم الجمهور.</a:t>
              </a:r>
              <a:endParaRPr kumimoji="0" lang="ar-EG"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endParaRPr>
            </a:p>
            <a:p>
              <a:pPr marL="0" marR="0" lvl="0" indent="0" algn="just" defTabSz="914400" rtl="1" eaLnBrk="1" fontAlgn="auto" latinLnBrk="0" hangingPunct="1">
                <a:lnSpc>
                  <a:spcPct val="133000"/>
                </a:lnSpc>
                <a:spcBef>
                  <a:spcPts val="0"/>
                </a:spcBef>
                <a:spcAft>
                  <a:spcPts val="0"/>
                </a:spcAft>
                <a:buClrTx/>
                <a:buSzTx/>
                <a:buFontTx/>
                <a:buNone/>
                <a:tabLst/>
                <a:defRPr/>
              </a:pPr>
              <a:r>
                <a:rPr lang="ar-EG" altLang="en-US" sz="1600" kern="0">
                  <a:solidFill>
                    <a:srgbClr val="15213F"/>
                  </a:solidFill>
                  <a:latin typeface="Alexandria" pitchFamily="2" charset="-78"/>
                  <a:ea typeface="Alexandria" pitchFamily="34" charset="-122"/>
                  <a:cs typeface="Alexandria" pitchFamily="2" charset="-78"/>
                </a:rPr>
                <a:t>و</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تقوم الثقافة التنظيمية في </a:t>
              </a:r>
              <a:r>
                <a:rPr kumimoji="0" lang="en-US"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Google </a:t>
              </a:r>
              <a:r>
                <a:rPr kumimoji="0" lang="ar-EG"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 </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على فكرة أن الابتكار يحتاج إلى اتصال مفتوح، وبيئة تشجع الموظفين على التفكير، والمبادرة، والتجريب. </a:t>
              </a:r>
              <a:endParaRPr kumimoji="0" lang="ar-EG"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endParaRPr>
            </a:p>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لذلك تعتمد الشركة على فرق عمل متعددة التخصصات، وأدوات رقمية للتعاون، وممارسات تواصلية تسمح بتبادل المعرفة بين الأقسام. وهذا يجعل الاتصال التنظيمي عنصرًا مباشرًا في إنتاج الابتكار، وليس مجرد أداة إدارية مساعدة.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spTree>
    <p:extLst>
      <p:ext uri="{BB962C8B-B14F-4D97-AF65-F5344CB8AC3E}">
        <p14:creationId xmlns:p14="http://schemas.microsoft.com/office/powerpoint/2010/main" val="1888718401"/>
      </p:ext>
    </p:extLst>
  </p:cSld>
  <p:clrMapOvr>
    <a:masterClrMapping/>
  </p:clrMapOvr>
  <mc:AlternateContent xmlns:mc="http://schemas.openxmlformats.org/markup-compatibility/2006" xmlns:p14="http://schemas.microsoft.com/office/powerpoint/2010/main">
    <mc:Choice Requires="p14">
      <p:transition p14:dur="10" advTm="105762"/>
    </mc:Choice>
    <mc:Fallback xmlns="">
      <p:transition advTm="105762"/>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4CA19E-5AD0-CC1D-AA55-399B425DFA2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4187195-0F81-639D-6BF8-C480E7F3332E}"/>
              </a:ext>
            </a:extLst>
          </p:cNvPr>
          <p:cNvSpPr/>
          <p:nvPr/>
        </p:nvSpPr>
        <p:spPr>
          <a:xfrm>
            <a:off x="546409" y="1767910"/>
            <a:ext cx="11195825" cy="48320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76BD2071-5EA0-EDCD-00D9-0B93F1AAF63C}"/>
              </a:ext>
            </a:extLst>
          </p:cNvPr>
          <p:cNvSpPr txBox="1"/>
          <p:nvPr/>
        </p:nvSpPr>
        <p:spPr>
          <a:xfrm>
            <a:off x="3579541" y="441711"/>
            <a:ext cx="5452946" cy="963597"/>
          </a:xfrm>
          <a:prstGeom prst="rect">
            <a:avLst/>
          </a:prstGeom>
          <a:noFill/>
        </p:spPr>
        <p:txBody>
          <a:bodyPr wrap="square" rtlCol="0">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أمثلة من مؤسسات واقعية </a:t>
            </a:r>
          </a:p>
          <a:p>
            <a:pPr marL="0" marR="0" lvl="0" indent="0" algn="ctr" defTabSz="914400" rtl="0" eaLnBrk="1" fontAlgn="auto" latinLnBrk="0" hangingPunct="1">
              <a:lnSpc>
                <a:spcPct val="150000"/>
              </a:lnSpc>
              <a:spcBef>
                <a:spcPts val="0"/>
              </a:spcBef>
              <a:spcAft>
                <a:spcPts val="0"/>
              </a:spcAft>
              <a:buClrTx/>
              <a:buSzTx/>
              <a:buFontTx/>
              <a:buNone/>
              <a:tabLst/>
              <a:defRPr/>
            </a:pPr>
            <a:r>
              <a:rPr lang="ar-EG" sz="2000" b="1">
                <a:solidFill>
                  <a:prstClr val="black"/>
                </a:solidFill>
                <a:latin typeface="Alexandria" pitchFamily="2" charset="-78"/>
                <a:cs typeface="Alexandria" pitchFamily="2" charset="-78"/>
              </a:rPr>
              <a:t>نجحت في توظيف الاتصال التنظيمي</a:t>
            </a:r>
            <a:endParaRPr kumimoji="0" lang="ar-EG" sz="2000" b="1" i="0" u="none" strike="noStrike" kern="1200" cap="none" spc="0" normalizeH="0" baseline="0" noProof="0">
              <a:ln>
                <a:noFill/>
              </a:ln>
              <a:solidFill>
                <a:prstClr val="black"/>
              </a:solidFill>
              <a:effectLst/>
              <a:uLnTx/>
              <a:uFillTx/>
              <a:latin typeface="Alexandria" pitchFamily="2" charset="-78"/>
              <a:ea typeface="+mn-ea"/>
              <a:cs typeface="Alexandria" pitchFamily="2" charset="-78"/>
            </a:endParaRPr>
          </a:p>
        </p:txBody>
      </p:sp>
      <p:sp>
        <p:nvSpPr>
          <p:cNvPr id="5" name="Rectangle 4">
            <a:extLst>
              <a:ext uri="{FF2B5EF4-FFF2-40B4-BE49-F238E27FC236}">
                <a16:creationId xmlns:a16="http://schemas.microsoft.com/office/drawing/2014/main" id="{E70B55EF-9E9F-5197-9F06-33665EB2432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E8D21299-9143-8AB2-8775-D4EEF90A1E36}"/>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69747AC4-E426-0149-1C0D-D4CF6AF3CA2B}"/>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kumimoji="0" lang="ar-EG"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7" name="Graphic 21">
            <a:extLst>
              <a:ext uri="{FF2B5EF4-FFF2-40B4-BE49-F238E27FC236}">
                <a16:creationId xmlns:a16="http://schemas.microsoft.com/office/drawing/2014/main" id="{B8D2A139-B3AC-29B4-D942-7F23248C412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3" name="Group 12">
            <a:extLst>
              <a:ext uri="{FF2B5EF4-FFF2-40B4-BE49-F238E27FC236}">
                <a16:creationId xmlns:a16="http://schemas.microsoft.com/office/drawing/2014/main" id="{FF3DF0EE-E32A-B6D1-2D1D-BB9AAC3887D6}"/>
              </a:ext>
            </a:extLst>
          </p:cNvPr>
          <p:cNvGrpSpPr/>
          <p:nvPr/>
        </p:nvGrpSpPr>
        <p:grpSpPr>
          <a:xfrm>
            <a:off x="702528" y="2268329"/>
            <a:ext cx="10543588" cy="4147960"/>
            <a:chOff x="3862091" y="2115895"/>
            <a:chExt cx="4785791" cy="2401009"/>
          </a:xfrm>
        </p:grpSpPr>
        <p:sp>
          <p:nvSpPr>
            <p:cNvPr id="11" name="Text 6">
              <a:extLst>
                <a:ext uri="{FF2B5EF4-FFF2-40B4-BE49-F238E27FC236}">
                  <a16:creationId xmlns:a16="http://schemas.microsoft.com/office/drawing/2014/main" id="{F2FD19B8-FA36-62BD-B171-4BF54DADB044}"/>
                </a:ext>
              </a:extLst>
            </p:cNvPr>
            <p:cNvSpPr/>
            <p:nvPr/>
          </p:nvSpPr>
          <p:spPr>
            <a:xfrm>
              <a:off x="6659538" y="2115895"/>
              <a:ext cx="1988344" cy="193849"/>
            </a:xfrm>
            <a:prstGeom prst="rect">
              <a:avLst/>
            </a:prstGeom>
            <a:noFill/>
            <a:ln/>
          </p:spPr>
          <p:txBody>
            <a:bodyPr wrap="none" lIns="0" tIns="0" rIns="0" bIns="0" rtlCol="0" anchor="t"/>
            <a:lstStyle/>
            <a:p>
              <a:pPr marL="0" marR="0" lvl="0" indent="0" algn="ctr"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a:ln>
                    <a:noFill/>
                  </a:ln>
                  <a:solidFill>
                    <a:srgbClr val="15213F"/>
                  </a:solidFill>
                  <a:effectLst/>
                  <a:uLnTx/>
                  <a:uFillTx/>
                  <a:latin typeface="Alexandria" pitchFamily="2" charset="-78"/>
                  <a:ea typeface="Alexandria Bold" pitchFamily="34" charset="-122"/>
                  <a:cs typeface="Alexandria" pitchFamily="2" charset="-78"/>
                </a:rPr>
                <a:t>الثقافة التنظيمية</a:t>
              </a:r>
              <a:r>
                <a:rPr kumimoji="0" lang="ar-EG" altLang="en-US" sz="1600" b="1" i="0" u="none" strike="noStrike" kern="0" cap="none" spc="0" normalizeH="0" baseline="0" noProof="0">
                  <a:ln>
                    <a:noFill/>
                  </a:ln>
                  <a:solidFill>
                    <a:srgbClr val="15213F"/>
                  </a:solidFill>
                  <a:effectLst/>
                  <a:uLnTx/>
                  <a:uFillTx/>
                  <a:latin typeface="Alexandria" pitchFamily="2" charset="-78"/>
                  <a:ea typeface="Alexandria Bold" pitchFamily="34" charset="-122"/>
                  <a:cs typeface="Alexandria" pitchFamily="2" charset="-78"/>
                </a:rPr>
                <a:t> في </a:t>
              </a:r>
              <a:r>
                <a:rPr kumimoji="0" lang="en-US" altLang="en-US" sz="1600" b="1" i="0" u="none" strike="noStrike" kern="0" cap="none" spc="0" normalizeH="0" baseline="0" noProof="0">
                  <a:ln>
                    <a:noFill/>
                  </a:ln>
                  <a:solidFill>
                    <a:srgbClr val="15213F"/>
                  </a:solidFill>
                  <a:effectLst/>
                  <a:uLnTx/>
                  <a:uFillTx/>
                  <a:latin typeface="Alexandria" pitchFamily="2" charset="-78"/>
                  <a:ea typeface="Alexandria Bold" pitchFamily="34" charset="-122"/>
                  <a:cs typeface="Alexandria" pitchFamily="2" charset="-78"/>
                </a:rPr>
                <a:t>Google</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2" name="Text 7">
              <a:extLst>
                <a:ext uri="{FF2B5EF4-FFF2-40B4-BE49-F238E27FC236}">
                  <a16:creationId xmlns:a16="http://schemas.microsoft.com/office/drawing/2014/main" id="{B8E62DD0-B7FA-540D-F7B9-E83720C15FC4}"/>
                </a:ext>
              </a:extLst>
            </p:cNvPr>
            <p:cNvSpPr/>
            <p:nvPr/>
          </p:nvSpPr>
          <p:spPr>
            <a:xfrm>
              <a:off x="3862091" y="2475390"/>
              <a:ext cx="4775419" cy="2041514"/>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ويتضح دور الاتصال التنظيمي في </a:t>
              </a:r>
              <a:r>
                <a:rPr kumimoji="0" lang="en-US"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Google </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من خلال ثلاثة جوانب أساسية:</a:t>
              </a:r>
              <a:endParaRPr kumimoji="0" lang="ar-EG"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endParaRPr>
            </a:p>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أولًا، تشجيع المشاركة الداخلية، حيث تُمنح الأفكار أهمية داخل بيئة العمل، ولا تبقى محصورة في المستويات الإدارية العليا.</a:t>
              </a:r>
              <a:endParaRPr kumimoji="0" lang="ar-EG"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endParaRPr>
            </a:p>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ثانيًا، ربط الثقافة الداخلية بالصورة الخارجية، فالجمهور لا يرى </a:t>
              </a:r>
              <a:r>
                <a:rPr kumimoji="0" lang="en-US"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Google </a:t>
              </a:r>
              <a:r>
                <a:rPr kumimoji="0" lang="ar-EG"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 </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فقط كشركة تقنية، بل كمؤسسة مرتبطة بالبحث، والابتكار، وسهولة الوصول إلى المعلومات.</a:t>
              </a:r>
              <a:endParaRPr kumimoji="0" lang="ar-EG"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endParaRPr>
            </a:p>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ثالثًا، استخدام القصص المؤسسية، حيث تتحول قصص الموظفين والمشروعات والتجارب الداخلية إلى رسائل تعزز صورة الشركة بوصفها بيئة مفتوحة ومبدعة.</a:t>
              </a:r>
              <a:endParaRPr kumimoji="0" lang="ar-EG"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endParaRPr>
            </a:p>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ومن منظور العلاقات العامة، تساعد هذه الثقافة التنظيمية </a:t>
              </a:r>
              <a:r>
                <a:rPr kumimoji="0" lang="en-US"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Google </a:t>
              </a:r>
              <a:r>
                <a:rPr kumimoji="0" lang="ar-EG"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 </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على بناء صورة مؤسسة قريبة من الجمهور، تعتمد على المعرفة، والابتكار، وسهولة الاستخدام. </a:t>
              </a:r>
              <a:endParaRPr kumimoji="0" lang="ar-EG"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endParaRPr>
            </a:p>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كما أن فلسفة </a:t>
              </a:r>
              <a:r>
                <a:rPr kumimoji="0" lang="en-US"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Google </a:t>
              </a:r>
              <a:r>
                <a:rPr kumimoji="0" lang="ar-EG"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 </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المعلنة تؤكد أن التركيز على المستخدم، والسرعة، وإتاحة المعلومات، والتطوير المستمر تمثل مبادئ أساسية في عملها، وهو ما يربط بين الاتصال الداخلي وثقة الجمهور الخارجي.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spTree>
    <p:extLst>
      <p:ext uri="{BB962C8B-B14F-4D97-AF65-F5344CB8AC3E}">
        <p14:creationId xmlns:p14="http://schemas.microsoft.com/office/powerpoint/2010/main" val="632285630"/>
      </p:ext>
    </p:extLst>
  </p:cSld>
  <p:clrMapOvr>
    <a:masterClrMapping/>
  </p:clrMapOvr>
  <mc:AlternateContent xmlns:mc="http://schemas.openxmlformats.org/markup-compatibility/2006" xmlns:p14="http://schemas.microsoft.com/office/powerpoint/2010/main">
    <mc:Choice Requires="p14">
      <p:transition p14:dur="10" advTm="105762"/>
    </mc:Choice>
    <mc:Fallback xmlns="">
      <p:transition advTm="105762"/>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A56A31-6BE7-6D31-72B5-46D3009460F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E18407D-4258-16DE-D294-2FFF4F1CD812}"/>
              </a:ext>
            </a:extLst>
          </p:cNvPr>
          <p:cNvSpPr/>
          <p:nvPr/>
        </p:nvSpPr>
        <p:spPr>
          <a:xfrm>
            <a:off x="301083" y="1572991"/>
            <a:ext cx="11597268" cy="50160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95149DDA-9A13-2C52-472C-DB18B84D1AE1}"/>
              </a:ext>
            </a:extLst>
          </p:cNvPr>
          <p:cNvSpPr txBox="1"/>
          <p:nvPr/>
        </p:nvSpPr>
        <p:spPr>
          <a:xfrm>
            <a:off x="3579541" y="441711"/>
            <a:ext cx="5452946" cy="963597"/>
          </a:xfrm>
          <a:prstGeom prst="rect">
            <a:avLst/>
          </a:prstGeom>
          <a:noFill/>
        </p:spPr>
        <p:txBody>
          <a:bodyPr wrap="square" rtlCol="0">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أمثلة من مؤسسات واقعية </a:t>
            </a:r>
          </a:p>
          <a:p>
            <a:pPr marL="0" marR="0" lvl="0" indent="0" algn="ctr" defTabSz="914400" rtl="0" eaLnBrk="1" fontAlgn="auto" latinLnBrk="0" hangingPunct="1">
              <a:lnSpc>
                <a:spcPct val="150000"/>
              </a:lnSpc>
              <a:spcBef>
                <a:spcPts val="0"/>
              </a:spcBef>
              <a:spcAft>
                <a:spcPts val="0"/>
              </a:spcAft>
              <a:buClrTx/>
              <a:buSzTx/>
              <a:buFontTx/>
              <a:buNone/>
              <a:tabLst/>
              <a:defRPr/>
            </a:pPr>
            <a:r>
              <a:rPr lang="ar-EG" sz="2000" b="1">
                <a:solidFill>
                  <a:prstClr val="black"/>
                </a:solidFill>
                <a:latin typeface="Alexandria" pitchFamily="2" charset="-78"/>
                <a:cs typeface="Alexandria" pitchFamily="2" charset="-78"/>
              </a:rPr>
              <a:t>نجحت في توظيف الاتصال التنظيمي</a:t>
            </a:r>
            <a:endParaRPr kumimoji="0" lang="ar-EG" sz="2000" b="1" i="0" u="none" strike="noStrike" kern="1200" cap="none" spc="0" normalizeH="0" baseline="0" noProof="0">
              <a:ln>
                <a:noFill/>
              </a:ln>
              <a:solidFill>
                <a:prstClr val="black"/>
              </a:solidFill>
              <a:effectLst/>
              <a:uLnTx/>
              <a:uFillTx/>
              <a:latin typeface="Alexandria" pitchFamily="2" charset="-78"/>
              <a:ea typeface="+mn-ea"/>
              <a:cs typeface="Alexandria" pitchFamily="2" charset="-78"/>
            </a:endParaRPr>
          </a:p>
        </p:txBody>
      </p:sp>
      <p:sp>
        <p:nvSpPr>
          <p:cNvPr id="5" name="Rectangle 4">
            <a:extLst>
              <a:ext uri="{FF2B5EF4-FFF2-40B4-BE49-F238E27FC236}">
                <a16:creationId xmlns:a16="http://schemas.microsoft.com/office/drawing/2014/main" id="{0EA6E57C-462B-3B5E-F772-7FD13DE99FF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40817296-8D70-E8C6-9405-71A8C5D8A130}"/>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55DFCEB4-7B69-F940-79FE-FEC41E98D6BE}"/>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kumimoji="0" lang="ar-EG"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7" name="Graphic 21">
            <a:extLst>
              <a:ext uri="{FF2B5EF4-FFF2-40B4-BE49-F238E27FC236}">
                <a16:creationId xmlns:a16="http://schemas.microsoft.com/office/drawing/2014/main" id="{1AB57028-4C45-3EF6-9FFF-46369D7F24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5" name="Group 14">
            <a:extLst>
              <a:ext uri="{FF2B5EF4-FFF2-40B4-BE49-F238E27FC236}">
                <a16:creationId xmlns:a16="http://schemas.microsoft.com/office/drawing/2014/main" id="{8DBD4DC8-445C-AF39-EDB0-006C91218A7F}"/>
              </a:ext>
            </a:extLst>
          </p:cNvPr>
          <p:cNvGrpSpPr/>
          <p:nvPr/>
        </p:nvGrpSpPr>
        <p:grpSpPr>
          <a:xfrm>
            <a:off x="9110546" y="1834994"/>
            <a:ext cx="2043637" cy="417552"/>
            <a:chOff x="3743548" y="464716"/>
            <a:chExt cx="1475333" cy="266402"/>
          </a:xfrm>
        </p:grpSpPr>
        <p:sp>
          <p:nvSpPr>
            <p:cNvPr id="16" name="Shape 0"/>
            <p:cNvSpPr/>
            <p:nvPr/>
          </p:nvSpPr>
          <p:spPr>
            <a:xfrm>
              <a:off x="3743548" y="464716"/>
              <a:ext cx="1475333" cy="266402"/>
            </a:xfrm>
            <a:prstGeom prst="roundRect">
              <a:avLst>
                <a:gd name="adj" fmla="val 17880"/>
              </a:avLst>
            </a:prstGeom>
            <a:solidFill>
              <a:srgbClr val="D7DFF4"/>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7" name="Text 1"/>
            <p:cNvSpPr/>
            <p:nvPr/>
          </p:nvSpPr>
          <p:spPr>
            <a:xfrm>
              <a:off x="4141440" y="507206"/>
              <a:ext cx="838067" cy="161753"/>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دراسة حالة</a:t>
              </a:r>
              <a:endParaRPr kumimoji="0" lang="ar-SA"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sp>
        <p:nvSpPr>
          <p:cNvPr id="18" name="Text 2">
            <a:extLst>
              <a:ext uri="{FF2B5EF4-FFF2-40B4-BE49-F238E27FC236}">
                <a16:creationId xmlns:a16="http://schemas.microsoft.com/office/drawing/2014/main" id="{7DB3927E-0FA3-988C-6D1C-56ACB291CE34}"/>
              </a:ext>
            </a:extLst>
          </p:cNvPr>
          <p:cNvSpPr/>
          <p:nvPr/>
        </p:nvSpPr>
        <p:spPr>
          <a:xfrm>
            <a:off x="4251728" y="1712132"/>
            <a:ext cx="3673673" cy="442987"/>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2750" b="1" i="0" u="none" strike="noStrike" kern="0" cap="none" spc="0" normalizeH="0" baseline="0" noProof="0" dirty="0">
                <a:ln>
                  <a:noFill/>
                </a:ln>
                <a:solidFill>
                  <a:srgbClr val="3257B8"/>
                </a:solidFill>
                <a:effectLst/>
                <a:uLnTx/>
                <a:uFillTx/>
                <a:latin typeface="Alexandria Bold" pitchFamily="34" charset="0"/>
                <a:ea typeface="Alexandria Bold" pitchFamily="34" charset="-122"/>
                <a:cs typeface="Alexandria Bold" pitchFamily="34" charset="-120"/>
              </a:rPr>
              <a:t>وزارة العدل السعودية</a:t>
            </a:r>
            <a:endParaRPr kumimoji="0" lang="ar-SA" sz="2750" b="0" i="0" u="none" strike="noStrike" kern="0" cap="none" spc="0" normalizeH="0" baseline="0" noProof="0" dirty="0">
              <a:ln>
                <a:noFill/>
              </a:ln>
              <a:solidFill>
                <a:prstClr val="black"/>
              </a:solidFill>
              <a:effectLst/>
              <a:uLnTx/>
              <a:uFillTx/>
            </a:endParaRPr>
          </a:p>
        </p:txBody>
      </p:sp>
      <p:sp>
        <p:nvSpPr>
          <p:cNvPr id="19" name="TextBox 18">
            <a:extLst>
              <a:ext uri="{FF2B5EF4-FFF2-40B4-BE49-F238E27FC236}">
                <a16:creationId xmlns:a16="http://schemas.microsoft.com/office/drawing/2014/main" id="{C8DFDD95-C27B-CA0B-E48C-753229D3875E}"/>
              </a:ext>
            </a:extLst>
          </p:cNvPr>
          <p:cNvSpPr txBox="1"/>
          <p:nvPr/>
        </p:nvSpPr>
        <p:spPr>
          <a:xfrm>
            <a:off x="468351" y="2410934"/>
            <a:ext cx="11156795" cy="3744038"/>
          </a:xfrm>
          <a:prstGeom prst="rect">
            <a:avLst/>
          </a:prstGeom>
          <a:noFill/>
        </p:spPr>
        <p:txBody>
          <a:bodyPr wrap="square" rtlCol="0">
            <a:spAutoFit/>
          </a:bodyPr>
          <a:lstStyle/>
          <a:p>
            <a:pPr algn="just" rtl="1">
              <a:lnSpc>
                <a:spcPct val="150000"/>
              </a:lnSpc>
            </a:pPr>
            <a:r>
              <a:rPr lang="ar-EG" sz="1600">
                <a:latin typeface="Alexandria" pitchFamily="2" charset="-78"/>
                <a:cs typeface="Alexandria" pitchFamily="2" charset="-78"/>
              </a:rPr>
              <a:t>تُعد وزارة العدل السعودية مثالًا واضحًا على مؤسسة استطاعت توظيف الاتصال التنظيمي بطريقة فعّالة، خصوصًا من خلال التحول الرقمي وتطوير قنوات التواصل مع المستفيدين. فبدلًا من أن يبقى التواصل قائمًا على الحضور المباشر، وكثرة الإجراءات الورقية، وتعدد المراجعات بين الإدارات، اتجهت الوزارة إلى بناء منظومة اتصال أكثر وضوحًا وسرعة وتنظيمًا، من خلال منصة ناجز، ومركز التواصل الموحد، والبريد الإلكتروني، والمحادثة المباشرة، وقنوات استقبال الشكاوى. وتوضح الوزارة أن قنوات التواصل تشمل مركز الاتصال الموحد 1950، والبريد الإلكتروني، والمحادثة المباشرة عبر بوابة ناجز، إضافة إلى قنوات استقبال الشكاوى عبر ناجز</a:t>
            </a:r>
            <a:r>
              <a:rPr lang="en-US" sz="1600">
                <a:latin typeface="Alexandria" pitchFamily="2" charset="-78"/>
                <a:cs typeface="Alexandria" pitchFamily="2" charset="-78"/>
              </a:rPr>
              <a:t>.</a:t>
            </a:r>
            <a:r>
              <a:rPr lang="ar-EG" sz="1600">
                <a:latin typeface="Alexandria" pitchFamily="2" charset="-78"/>
                <a:cs typeface="Alexandria" pitchFamily="2" charset="-78"/>
              </a:rPr>
              <a:t> ومنصة </a:t>
            </a:r>
            <a:r>
              <a:rPr lang="en-US" sz="1600">
                <a:latin typeface="Alexandria" pitchFamily="2" charset="-78"/>
                <a:cs typeface="Alexandria" pitchFamily="2" charset="-78"/>
              </a:rPr>
              <a:t>X</a:t>
            </a:r>
            <a:r>
              <a:rPr lang="ar-EG" sz="1600">
                <a:latin typeface="Alexandria" pitchFamily="2" charset="-78"/>
                <a:cs typeface="Alexandria" pitchFamily="2" charset="-78"/>
              </a:rPr>
              <a:t>.</a:t>
            </a:r>
          </a:p>
          <a:p>
            <a:pPr algn="just" rtl="1">
              <a:lnSpc>
                <a:spcPct val="150000"/>
              </a:lnSpc>
            </a:pPr>
            <a:r>
              <a:rPr lang="ar-EG" sz="1600">
                <a:latin typeface="Alexandria" pitchFamily="2" charset="-78"/>
                <a:cs typeface="Alexandria" pitchFamily="2" charset="-78"/>
              </a:rPr>
              <a:t>أهمية هذه الحالة أنها لا تعبّر فقط عن استخدام التكنولوجيا، بل عن تطور في مفهوم الاتصال التنظيمي نفسه. فالاتصال هنا لم يعد مجرد أوامر وتعليمات من أعلى إلى أسفل، بل أصبح نظامًا متكاملًا يربط بين الوزارة، والمحاكم، وكتابات العدل، والموظفين، والمستفيدين، والمحامين، والجهات ذات العلاقة. وهذا يعكس انتقال المؤسسة من الاتصال التقليدي إلى الاتصال النظامي والرقمي، حيث تصبح المعلومات أسرع، والخدمات أوضح، والتغذية الراجعة أكثر حضورًا.</a:t>
            </a:r>
            <a:endParaRPr lang="en-US" sz="1600">
              <a:latin typeface="Alexandria" pitchFamily="2" charset="-78"/>
              <a:cs typeface="Alexandria" pitchFamily="2" charset="-78"/>
            </a:endParaRPr>
          </a:p>
        </p:txBody>
      </p:sp>
    </p:spTree>
    <p:extLst>
      <p:ext uri="{BB962C8B-B14F-4D97-AF65-F5344CB8AC3E}">
        <p14:creationId xmlns:p14="http://schemas.microsoft.com/office/powerpoint/2010/main" val="2210330396"/>
      </p:ext>
    </p:extLst>
  </p:cSld>
  <p:clrMapOvr>
    <a:masterClrMapping/>
  </p:clrMapOvr>
  <mc:AlternateContent xmlns:mc="http://schemas.openxmlformats.org/markup-compatibility/2006" xmlns:p14="http://schemas.microsoft.com/office/powerpoint/2010/main">
    <mc:Choice Requires="p14">
      <p:transition p14:dur="10" advTm="153086"/>
    </mc:Choice>
    <mc:Fallback xmlns="">
      <p:transition advTm="153086"/>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A6738A-F072-92E2-E9D4-0032745E167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CEA24CE-600E-A614-FD73-B2644D791936}"/>
              </a:ext>
            </a:extLst>
          </p:cNvPr>
          <p:cNvSpPr/>
          <p:nvPr/>
        </p:nvSpPr>
        <p:spPr>
          <a:xfrm>
            <a:off x="301083" y="1572991"/>
            <a:ext cx="11597268" cy="50160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061336BC-2C6B-440B-0E48-7E93C8944165}"/>
              </a:ext>
            </a:extLst>
          </p:cNvPr>
          <p:cNvSpPr txBox="1"/>
          <p:nvPr/>
        </p:nvSpPr>
        <p:spPr>
          <a:xfrm>
            <a:off x="3579541" y="441711"/>
            <a:ext cx="5452946" cy="963597"/>
          </a:xfrm>
          <a:prstGeom prst="rect">
            <a:avLst/>
          </a:prstGeom>
          <a:noFill/>
        </p:spPr>
        <p:txBody>
          <a:bodyPr wrap="square" rtlCol="0">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أمثلة من مؤسسات واقعية </a:t>
            </a:r>
          </a:p>
          <a:p>
            <a:pPr marL="0" marR="0" lvl="0" indent="0" algn="ctr" defTabSz="914400" rtl="0" eaLnBrk="1" fontAlgn="auto" latinLnBrk="0" hangingPunct="1">
              <a:lnSpc>
                <a:spcPct val="150000"/>
              </a:lnSpc>
              <a:spcBef>
                <a:spcPts val="0"/>
              </a:spcBef>
              <a:spcAft>
                <a:spcPts val="0"/>
              </a:spcAft>
              <a:buClrTx/>
              <a:buSzTx/>
              <a:buFontTx/>
              <a:buNone/>
              <a:tabLst/>
              <a:defRPr/>
            </a:pPr>
            <a:r>
              <a:rPr lang="ar-EG" sz="2000" b="1">
                <a:solidFill>
                  <a:prstClr val="black"/>
                </a:solidFill>
                <a:latin typeface="Alexandria" pitchFamily="2" charset="-78"/>
                <a:cs typeface="Alexandria" pitchFamily="2" charset="-78"/>
              </a:rPr>
              <a:t>نجحت في توظيف الاتصال التنظيمي</a:t>
            </a:r>
            <a:endParaRPr kumimoji="0" lang="ar-EG" sz="2000" b="1" i="0" u="none" strike="noStrike" kern="1200" cap="none" spc="0" normalizeH="0" baseline="0" noProof="0">
              <a:ln>
                <a:noFill/>
              </a:ln>
              <a:solidFill>
                <a:prstClr val="black"/>
              </a:solidFill>
              <a:effectLst/>
              <a:uLnTx/>
              <a:uFillTx/>
              <a:latin typeface="Alexandria" pitchFamily="2" charset="-78"/>
              <a:ea typeface="+mn-ea"/>
              <a:cs typeface="Alexandria" pitchFamily="2" charset="-78"/>
            </a:endParaRPr>
          </a:p>
        </p:txBody>
      </p:sp>
      <p:sp>
        <p:nvSpPr>
          <p:cNvPr id="5" name="Rectangle 4">
            <a:extLst>
              <a:ext uri="{FF2B5EF4-FFF2-40B4-BE49-F238E27FC236}">
                <a16:creationId xmlns:a16="http://schemas.microsoft.com/office/drawing/2014/main" id="{7621043C-C83E-BB54-B77B-F4061AE9FC8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DCB01FE8-6052-F224-2F1A-E4A6EC00BB21}"/>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998EDDAC-8499-DEAB-06E3-C4573511A62F}"/>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kumimoji="0" lang="ar-EG"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7" name="Graphic 21">
            <a:extLst>
              <a:ext uri="{FF2B5EF4-FFF2-40B4-BE49-F238E27FC236}">
                <a16:creationId xmlns:a16="http://schemas.microsoft.com/office/drawing/2014/main" id="{56FD1492-92FB-8AD0-5379-25FDF8F62A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5" name="Group 14">
            <a:extLst>
              <a:ext uri="{FF2B5EF4-FFF2-40B4-BE49-F238E27FC236}">
                <a16:creationId xmlns:a16="http://schemas.microsoft.com/office/drawing/2014/main" id="{1B02AD66-2332-8B24-322F-F4F50DDA2609}"/>
              </a:ext>
            </a:extLst>
          </p:cNvPr>
          <p:cNvGrpSpPr/>
          <p:nvPr/>
        </p:nvGrpSpPr>
        <p:grpSpPr>
          <a:xfrm>
            <a:off x="9110546" y="1834994"/>
            <a:ext cx="2043637" cy="417552"/>
            <a:chOff x="3743548" y="464716"/>
            <a:chExt cx="1475333" cy="266402"/>
          </a:xfrm>
        </p:grpSpPr>
        <p:sp>
          <p:nvSpPr>
            <p:cNvPr id="16" name="Shape 0">
              <a:extLst>
                <a:ext uri="{FF2B5EF4-FFF2-40B4-BE49-F238E27FC236}">
                  <a16:creationId xmlns:a16="http://schemas.microsoft.com/office/drawing/2014/main" id="{B88A2E51-0CCF-C175-0931-DB4E6CE94DCA}"/>
                </a:ext>
              </a:extLst>
            </p:cNvPr>
            <p:cNvSpPr/>
            <p:nvPr/>
          </p:nvSpPr>
          <p:spPr>
            <a:xfrm>
              <a:off x="3743548" y="464716"/>
              <a:ext cx="1475333" cy="266402"/>
            </a:xfrm>
            <a:prstGeom prst="roundRect">
              <a:avLst>
                <a:gd name="adj" fmla="val 17880"/>
              </a:avLst>
            </a:prstGeom>
            <a:solidFill>
              <a:srgbClr val="D7DFF4"/>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7" name="Text 1">
              <a:extLst>
                <a:ext uri="{FF2B5EF4-FFF2-40B4-BE49-F238E27FC236}">
                  <a16:creationId xmlns:a16="http://schemas.microsoft.com/office/drawing/2014/main" id="{198E9ABD-9AA5-97B5-04CA-5CEF53A7E13F}"/>
                </a:ext>
              </a:extLst>
            </p:cNvPr>
            <p:cNvSpPr/>
            <p:nvPr/>
          </p:nvSpPr>
          <p:spPr>
            <a:xfrm>
              <a:off x="4141440" y="507206"/>
              <a:ext cx="838067" cy="161753"/>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دراسة حالة</a:t>
              </a:r>
              <a:endParaRPr kumimoji="0" lang="ar-SA"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sp>
        <p:nvSpPr>
          <p:cNvPr id="18" name="Text 2">
            <a:extLst>
              <a:ext uri="{FF2B5EF4-FFF2-40B4-BE49-F238E27FC236}">
                <a16:creationId xmlns:a16="http://schemas.microsoft.com/office/drawing/2014/main" id="{B314B8E8-8EAC-E3F3-35FC-A1CAB45F31A6}"/>
              </a:ext>
            </a:extLst>
          </p:cNvPr>
          <p:cNvSpPr/>
          <p:nvPr/>
        </p:nvSpPr>
        <p:spPr>
          <a:xfrm>
            <a:off x="4251728" y="1712132"/>
            <a:ext cx="3673673" cy="442987"/>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2750" b="1" i="0" u="none" strike="noStrike" kern="0" cap="none" spc="0" normalizeH="0" baseline="0" noProof="0" dirty="0">
                <a:ln>
                  <a:noFill/>
                </a:ln>
                <a:solidFill>
                  <a:srgbClr val="3257B8"/>
                </a:solidFill>
                <a:effectLst/>
                <a:uLnTx/>
                <a:uFillTx/>
                <a:latin typeface="Alexandria Bold" pitchFamily="34" charset="0"/>
                <a:ea typeface="Alexandria Bold" pitchFamily="34" charset="-122"/>
                <a:cs typeface="Alexandria Bold" pitchFamily="34" charset="-120"/>
              </a:rPr>
              <a:t>وزارة العدل السعودية</a:t>
            </a:r>
            <a:endParaRPr kumimoji="0" lang="ar-SA" sz="2750" b="0" i="0" u="none" strike="noStrike" kern="0" cap="none" spc="0" normalizeH="0" baseline="0" noProof="0" dirty="0">
              <a:ln>
                <a:noFill/>
              </a:ln>
              <a:solidFill>
                <a:prstClr val="black"/>
              </a:solidFill>
              <a:effectLst/>
              <a:uLnTx/>
              <a:uFillTx/>
            </a:endParaRPr>
          </a:p>
        </p:txBody>
      </p:sp>
      <p:sp>
        <p:nvSpPr>
          <p:cNvPr id="19" name="TextBox 18">
            <a:extLst>
              <a:ext uri="{FF2B5EF4-FFF2-40B4-BE49-F238E27FC236}">
                <a16:creationId xmlns:a16="http://schemas.microsoft.com/office/drawing/2014/main" id="{636B63D6-6094-50CC-C9BF-A5DA5E6C1815}"/>
              </a:ext>
            </a:extLst>
          </p:cNvPr>
          <p:cNvSpPr txBox="1"/>
          <p:nvPr/>
        </p:nvSpPr>
        <p:spPr>
          <a:xfrm>
            <a:off x="468351" y="2410934"/>
            <a:ext cx="11156795" cy="3744038"/>
          </a:xfrm>
          <a:prstGeom prst="rect">
            <a:avLst/>
          </a:prstGeom>
          <a:noFill/>
        </p:spPr>
        <p:txBody>
          <a:bodyPr wrap="square" rtlCol="0">
            <a:spAutoFit/>
          </a:bodyPr>
          <a:lstStyle/>
          <a:p>
            <a:pPr algn="just" rtl="1">
              <a:lnSpc>
                <a:spcPct val="150000"/>
              </a:lnSpc>
            </a:pPr>
            <a:r>
              <a:rPr lang="ar-EG" sz="1600">
                <a:latin typeface="Alexandria" pitchFamily="2" charset="-78"/>
                <a:cs typeface="Alexandria" pitchFamily="2" charset="-78"/>
              </a:rPr>
              <a:t>ومن أبرز مظاهر نجاح وزارة العدل في هذا المجال أنها عملت على أتمتة عدد كبير من الإجراءات العدلية، وربط الخدمات بمنصات إلكترونية تتيح للمستفيد تنفيذ معاملاته ومتابعتها دون الحاجة إلى مراجعات متكررة. وتشير مبادرات الوزارة ضمن رؤية السعودية 2030 إلى التحول الرقمي الشامل في إجراءات التقاضي والتوثيق، من خلال أتمتة الإجراءات وبناء بيئة تقنية تدعم العمل الإداري والمعلوماتي وتوفر مؤشرات دقيقة تساعد في اتخاذ القرار.</a:t>
            </a:r>
          </a:p>
          <a:p>
            <a:pPr algn="just" rtl="1">
              <a:lnSpc>
                <a:spcPct val="150000"/>
              </a:lnSpc>
            </a:pPr>
            <a:endParaRPr lang="ar-EG" sz="1600">
              <a:latin typeface="Alexandria" pitchFamily="2" charset="-78"/>
              <a:cs typeface="Alexandria" pitchFamily="2" charset="-78"/>
            </a:endParaRPr>
          </a:p>
          <a:p>
            <a:pPr algn="just" rtl="1">
              <a:lnSpc>
                <a:spcPct val="150000"/>
              </a:lnSpc>
            </a:pPr>
            <a:r>
              <a:rPr lang="ar-EG" sz="1600">
                <a:latin typeface="Alexandria" pitchFamily="2" charset="-78"/>
                <a:cs typeface="Alexandria" pitchFamily="2" charset="-78"/>
              </a:rPr>
              <a:t>ويمكن تفسير هذا النجاح من زاوية الاتصال التنظيمي في ثلاثة مستويات. المستوى الأول هو الاتصال الداخلي، حيث ساعدت الأنظمة الرقمية على توحيد الإجراءات، وتقليل التضارب بين الإدارات، وتسريع انتقال المعلومات داخل المنظومة العدلية. المستوى الثاني هو الاتصال الخارجي، حيث أصبح المستفيد قادرًا على التواصل مع الوزارة عبر قنوات متعددة بدل الاعتماد على قناة واحدة. أما المستوى الثالث فهو التغذية الراجعة، إذ تتيح قنوات الشكاوى والاستفسارات معرفة مشكلات المستفيدين والاستجابة لها، وهذا من أهم مبادئ الاتصال التنظيمي الحديث.</a:t>
            </a:r>
            <a:endParaRPr lang="en-US" sz="1600">
              <a:latin typeface="Alexandria" pitchFamily="2" charset="-78"/>
              <a:cs typeface="Alexandria" pitchFamily="2" charset="-78"/>
            </a:endParaRPr>
          </a:p>
        </p:txBody>
      </p:sp>
    </p:spTree>
    <p:extLst>
      <p:ext uri="{BB962C8B-B14F-4D97-AF65-F5344CB8AC3E}">
        <p14:creationId xmlns:p14="http://schemas.microsoft.com/office/powerpoint/2010/main" val="1100678225"/>
      </p:ext>
    </p:extLst>
  </p:cSld>
  <p:clrMapOvr>
    <a:masterClrMapping/>
  </p:clrMapOvr>
  <mc:AlternateContent xmlns:mc="http://schemas.openxmlformats.org/markup-compatibility/2006" xmlns:p14="http://schemas.microsoft.com/office/powerpoint/2010/main">
    <mc:Choice Requires="p14">
      <p:transition p14:dur="10" advTm="140487"/>
    </mc:Choice>
    <mc:Fallback xmlns="">
      <p:transition advTm="140487"/>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47B71F-DBCD-B00F-41B3-59579B079A2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2184C24-9210-AA80-DED3-6C35EB8E17C1}"/>
              </a:ext>
            </a:extLst>
          </p:cNvPr>
          <p:cNvSpPr/>
          <p:nvPr/>
        </p:nvSpPr>
        <p:spPr>
          <a:xfrm>
            <a:off x="301083" y="1601122"/>
            <a:ext cx="11682907" cy="53165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9E7F5844-A5FD-3A30-BF39-7E762CF82B05}"/>
              </a:ext>
            </a:extLst>
          </p:cNvPr>
          <p:cNvSpPr txBox="1"/>
          <p:nvPr/>
        </p:nvSpPr>
        <p:spPr>
          <a:xfrm>
            <a:off x="3579541" y="441711"/>
            <a:ext cx="5452946" cy="963597"/>
          </a:xfrm>
          <a:prstGeom prst="rect">
            <a:avLst/>
          </a:prstGeom>
          <a:noFill/>
        </p:spPr>
        <p:txBody>
          <a:bodyPr wrap="square" rtlCol="0">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ar-EG" sz="2000" b="1"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أمثلة من مؤسسات واقعية </a:t>
            </a:r>
          </a:p>
          <a:p>
            <a:pPr marL="0" marR="0" lvl="0" indent="0" algn="ctr" defTabSz="914400" rtl="0" eaLnBrk="1" fontAlgn="auto" latinLnBrk="0" hangingPunct="1">
              <a:lnSpc>
                <a:spcPct val="150000"/>
              </a:lnSpc>
              <a:spcBef>
                <a:spcPts val="0"/>
              </a:spcBef>
              <a:spcAft>
                <a:spcPts val="0"/>
              </a:spcAft>
              <a:buClrTx/>
              <a:buSzTx/>
              <a:buFontTx/>
              <a:buNone/>
              <a:tabLst/>
              <a:defRPr/>
            </a:pPr>
            <a:r>
              <a:rPr lang="ar-EG" sz="2000" b="1">
                <a:solidFill>
                  <a:prstClr val="black"/>
                </a:solidFill>
                <a:latin typeface="Alexandria" pitchFamily="2" charset="-78"/>
                <a:cs typeface="Alexandria" pitchFamily="2" charset="-78"/>
              </a:rPr>
              <a:t>نجحت في توظيف الاتصال التنظيمي</a:t>
            </a:r>
            <a:endParaRPr kumimoji="0" lang="ar-EG" sz="2000" b="1" i="0" u="none" strike="noStrike" kern="1200" cap="none" spc="0" normalizeH="0" baseline="0" noProof="0">
              <a:ln>
                <a:noFill/>
              </a:ln>
              <a:solidFill>
                <a:prstClr val="black"/>
              </a:solidFill>
              <a:effectLst/>
              <a:uLnTx/>
              <a:uFillTx/>
              <a:latin typeface="Alexandria" pitchFamily="2" charset="-78"/>
              <a:ea typeface="+mn-ea"/>
              <a:cs typeface="Alexandria" pitchFamily="2" charset="-78"/>
            </a:endParaRPr>
          </a:p>
        </p:txBody>
      </p:sp>
      <p:sp>
        <p:nvSpPr>
          <p:cNvPr id="5" name="Rectangle 4">
            <a:extLst>
              <a:ext uri="{FF2B5EF4-FFF2-40B4-BE49-F238E27FC236}">
                <a16:creationId xmlns:a16="http://schemas.microsoft.com/office/drawing/2014/main" id="{1F68734C-E456-F6A8-B065-ADE726B3838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3E6B077A-6C27-99F2-574D-881C272AF777}"/>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8E693B34-450F-EE3F-2A7B-C5F8A9F845B2}"/>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kumimoji="0" lang="ar-EG"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7" name="Graphic 21">
            <a:extLst>
              <a:ext uri="{FF2B5EF4-FFF2-40B4-BE49-F238E27FC236}">
                <a16:creationId xmlns:a16="http://schemas.microsoft.com/office/drawing/2014/main" id="{3DFA57E1-C470-761E-99E8-B07FC7910AA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5" name="Group 14">
            <a:extLst>
              <a:ext uri="{FF2B5EF4-FFF2-40B4-BE49-F238E27FC236}">
                <a16:creationId xmlns:a16="http://schemas.microsoft.com/office/drawing/2014/main" id="{2C415C8C-4DE9-7338-2CCB-530285D636CF}"/>
              </a:ext>
            </a:extLst>
          </p:cNvPr>
          <p:cNvGrpSpPr/>
          <p:nvPr/>
        </p:nvGrpSpPr>
        <p:grpSpPr>
          <a:xfrm>
            <a:off x="9110546" y="1834994"/>
            <a:ext cx="2043637" cy="417552"/>
            <a:chOff x="3743548" y="464716"/>
            <a:chExt cx="1475333" cy="266402"/>
          </a:xfrm>
        </p:grpSpPr>
        <p:sp>
          <p:nvSpPr>
            <p:cNvPr id="16" name="Shape 0">
              <a:extLst>
                <a:ext uri="{FF2B5EF4-FFF2-40B4-BE49-F238E27FC236}">
                  <a16:creationId xmlns:a16="http://schemas.microsoft.com/office/drawing/2014/main" id="{82B3834F-9C9F-A5A2-9854-0631C7976232}"/>
                </a:ext>
              </a:extLst>
            </p:cNvPr>
            <p:cNvSpPr/>
            <p:nvPr/>
          </p:nvSpPr>
          <p:spPr>
            <a:xfrm>
              <a:off x="3743548" y="464716"/>
              <a:ext cx="1475333" cy="266402"/>
            </a:xfrm>
            <a:prstGeom prst="roundRect">
              <a:avLst>
                <a:gd name="adj" fmla="val 17880"/>
              </a:avLst>
            </a:prstGeom>
            <a:solidFill>
              <a:srgbClr val="D7DFF4"/>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7" name="Text 1">
              <a:extLst>
                <a:ext uri="{FF2B5EF4-FFF2-40B4-BE49-F238E27FC236}">
                  <a16:creationId xmlns:a16="http://schemas.microsoft.com/office/drawing/2014/main" id="{EE980CCD-57E7-8C29-F74E-5DCDDAFEB976}"/>
                </a:ext>
              </a:extLst>
            </p:cNvPr>
            <p:cNvSpPr/>
            <p:nvPr/>
          </p:nvSpPr>
          <p:spPr>
            <a:xfrm>
              <a:off x="4141440" y="507206"/>
              <a:ext cx="838067" cy="161753"/>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دراسة حالة</a:t>
              </a:r>
              <a:endParaRPr kumimoji="0" lang="ar-SA"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sp>
        <p:nvSpPr>
          <p:cNvPr id="18" name="Text 2">
            <a:extLst>
              <a:ext uri="{FF2B5EF4-FFF2-40B4-BE49-F238E27FC236}">
                <a16:creationId xmlns:a16="http://schemas.microsoft.com/office/drawing/2014/main" id="{D3560EDC-0F44-E4DA-F4B1-5FE8524DEEA2}"/>
              </a:ext>
            </a:extLst>
          </p:cNvPr>
          <p:cNvSpPr/>
          <p:nvPr/>
        </p:nvSpPr>
        <p:spPr>
          <a:xfrm>
            <a:off x="4251728" y="1712132"/>
            <a:ext cx="3673673" cy="442987"/>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2750" b="1" i="0" u="none" strike="noStrike" kern="0" cap="none" spc="0" normalizeH="0" baseline="0" noProof="0" dirty="0">
                <a:ln>
                  <a:noFill/>
                </a:ln>
                <a:solidFill>
                  <a:srgbClr val="3257B8"/>
                </a:solidFill>
                <a:effectLst/>
                <a:uLnTx/>
                <a:uFillTx/>
                <a:latin typeface="Alexandria Bold" pitchFamily="34" charset="0"/>
                <a:ea typeface="Alexandria Bold" pitchFamily="34" charset="-122"/>
                <a:cs typeface="Alexandria Bold" pitchFamily="34" charset="-120"/>
              </a:rPr>
              <a:t>وزارة العدل السعودية</a:t>
            </a:r>
            <a:endParaRPr kumimoji="0" lang="ar-SA" sz="2750" b="0" i="0" u="none" strike="noStrike" kern="0" cap="none" spc="0" normalizeH="0" baseline="0" noProof="0" dirty="0">
              <a:ln>
                <a:noFill/>
              </a:ln>
              <a:solidFill>
                <a:prstClr val="black"/>
              </a:solidFill>
              <a:effectLst/>
              <a:uLnTx/>
              <a:uFillTx/>
            </a:endParaRPr>
          </a:p>
        </p:txBody>
      </p:sp>
      <p:sp>
        <p:nvSpPr>
          <p:cNvPr id="19" name="TextBox 18">
            <a:extLst>
              <a:ext uri="{FF2B5EF4-FFF2-40B4-BE49-F238E27FC236}">
                <a16:creationId xmlns:a16="http://schemas.microsoft.com/office/drawing/2014/main" id="{FD115A11-D54F-DAA7-A0C2-5B7C8C5A28F8}"/>
              </a:ext>
            </a:extLst>
          </p:cNvPr>
          <p:cNvSpPr txBox="1"/>
          <p:nvPr/>
        </p:nvSpPr>
        <p:spPr>
          <a:xfrm>
            <a:off x="524107" y="2410934"/>
            <a:ext cx="11459883" cy="1158715"/>
          </a:xfrm>
          <a:prstGeom prst="rect">
            <a:avLst/>
          </a:prstGeom>
          <a:noFill/>
        </p:spPr>
        <p:txBody>
          <a:bodyPr wrap="square" rtlCol="0">
            <a:spAutoFit/>
          </a:bodyPr>
          <a:lstStyle/>
          <a:p>
            <a:pPr algn="just" rtl="1">
              <a:lnSpc>
                <a:spcPct val="150000"/>
              </a:lnSpc>
            </a:pPr>
            <a:r>
              <a:rPr lang="ar-EG" sz="1600">
                <a:latin typeface="Alexandria" pitchFamily="2" charset="-78"/>
                <a:cs typeface="Alexandria" pitchFamily="2" charset="-78"/>
              </a:rPr>
              <a:t>لذلك يمكن القول إن تجربة وزارة العدل السعودية تعكس نموذجًا متقدمًا للاتصال التنظيمي؛ لأنها جمعت بين وضوح الرسالة، وتعدد القنوات، وسرعة الاستجابة، وتوظيف التكنولوجيا، وتحسين العلاقة بين المؤسسة وجمهورها. والنتيجة أن الاتصال لم يعد وظيفة إدارية ثانوية، بل أصبح أداة استراتيجية لتحسين جودة الخدمات، ورفع كفاءة الأداء، وتعزيز ثقة المستفيدين بالمؤسسة.</a:t>
            </a:r>
            <a:endParaRPr lang="en-US" sz="1600">
              <a:latin typeface="Alexandria" pitchFamily="2" charset="-78"/>
              <a:cs typeface="Alexandria" pitchFamily="2" charset="-78"/>
            </a:endParaRPr>
          </a:p>
        </p:txBody>
      </p:sp>
      <p:pic>
        <p:nvPicPr>
          <p:cNvPr id="4" name="Picture 3">
            <a:extLst>
              <a:ext uri="{FF2B5EF4-FFF2-40B4-BE49-F238E27FC236}">
                <a16:creationId xmlns:a16="http://schemas.microsoft.com/office/drawing/2014/main" id="{86D7AB79-7D01-B621-B972-73CFF8F65636}"/>
              </a:ext>
            </a:extLst>
          </p:cNvPr>
          <p:cNvPicPr>
            <a:picLocks noChangeAspect="1"/>
          </p:cNvPicPr>
          <p:nvPr/>
        </p:nvPicPr>
        <p:blipFill>
          <a:blip r:embed="rId3"/>
          <a:stretch>
            <a:fillRect/>
          </a:stretch>
        </p:blipFill>
        <p:spPr>
          <a:xfrm>
            <a:off x="2754351" y="3757011"/>
            <a:ext cx="6278135" cy="3160625"/>
          </a:xfrm>
          <a:prstGeom prst="rect">
            <a:avLst/>
          </a:prstGeom>
        </p:spPr>
      </p:pic>
    </p:spTree>
    <p:extLst>
      <p:ext uri="{BB962C8B-B14F-4D97-AF65-F5344CB8AC3E}">
        <p14:creationId xmlns:p14="http://schemas.microsoft.com/office/powerpoint/2010/main" val="1657543133"/>
      </p:ext>
    </p:extLst>
  </p:cSld>
  <p:clrMapOvr>
    <a:masterClrMapping/>
  </p:clrMapOvr>
  <mc:AlternateContent xmlns:mc="http://schemas.openxmlformats.org/markup-compatibility/2006" xmlns:p14="http://schemas.microsoft.com/office/powerpoint/2010/main">
    <mc:Choice Requires="p14">
      <p:transition p14:dur="10" advTm="91722"/>
    </mc:Choice>
    <mc:Fallback xmlns="">
      <p:transition advTm="91722"/>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482940-336D-B3F6-F3E8-A016C108BB3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AD95F8F-4187-1D0F-AD31-FE4EB642E845}"/>
              </a:ext>
            </a:extLst>
          </p:cNvPr>
          <p:cNvSpPr/>
          <p:nvPr/>
        </p:nvSpPr>
        <p:spPr>
          <a:xfrm>
            <a:off x="468351" y="1512990"/>
            <a:ext cx="11195825" cy="48320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46C97EC1-AAC2-4C01-72EF-E489E8B0E6EA}"/>
              </a:ext>
            </a:extLst>
          </p:cNvPr>
          <p:cNvSpPr txBox="1"/>
          <p:nvPr/>
        </p:nvSpPr>
        <p:spPr>
          <a:xfrm>
            <a:off x="3702205" y="857065"/>
            <a:ext cx="5452946"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نشاط تطبيقي</a:t>
            </a:r>
          </a:p>
        </p:txBody>
      </p:sp>
      <p:sp>
        <p:nvSpPr>
          <p:cNvPr id="5" name="Rectangle 4">
            <a:extLst>
              <a:ext uri="{FF2B5EF4-FFF2-40B4-BE49-F238E27FC236}">
                <a16:creationId xmlns:a16="http://schemas.microsoft.com/office/drawing/2014/main" id="{FEE83E9D-F2CB-92FF-5499-937DB470337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042F640C-D7B2-B897-16FD-F5FCDEA9DBB7}"/>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9782EE12-36E0-229F-83A5-BA7247955BDF}"/>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kumimoji="0" lang="ar-EG"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7" name="Graphic 21">
            <a:extLst>
              <a:ext uri="{FF2B5EF4-FFF2-40B4-BE49-F238E27FC236}">
                <a16:creationId xmlns:a16="http://schemas.microsoft.com/office/drawing/2014/main" id="{2467DD5E-CC10-C214-0A97-1882E2245B2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 1"/>
          <p:cNvSpPr/>
          <p:nvPr/>
        </p:nvSpPr>
        <p:spPr>
          <a:xfrm>
            <a:off x="3945118" y="1713848"/>
            <a:ext cx="5148560" cy="387548"/>
          </a:xfrm>
          <a:prstGeom prst="rect">
            <a:avLst/>
          </a:prstGeom>
          <a:noFill/>
          <a:ln/>
        </p:spPr>
        <p:txBody>
          <a:bodyPr wrap="none" lIns="0" tIns="0" rIns="0" bIns="0" rtlCol="0" anchor="t"/>
          <a:lstStyle/>
          <a:p>
            <a:pPr marL="0" marR="0" lvl="0" indent="0" algn="ctr" defTabSz="914400" eaLnBrk="1" fontAlgn="auto" latinLnBrk="0" hangingPunct="1">
              <a:lnSpc>
                <a:spcPct val="104000"/>
              </a:lnSpc>
              <a:spcBef>
                <a:spcPts val="0"/>
              </a:spcBef>
              <a:spcAft>
                <a:spcPts val="0"/>
              </a:spcAft>
              <a:buClrTx/>
              <a:buSzTx/>
              <a:buFontTx/>
              <a:buNone/>
              <a:tabLst/>
              <a:defRPr/>
            </a:pPr>
            <a:r>
              <a:rPr kumimoji="0" lang="ar-SA" altLang="en-US" sz="2400" b="1" i="0" u="none" strike="noStrike" kern="0" cap="none" spc="0" normalizeH="0" baseline="0" noProof="0">
                <a:ln>
                  <a:noFill/>
                </a:ln>
                <a:solidFill>
                  <a:srgbClr val="3257B8"/>
                </a:solidFill>
                <a:effectLst/>
                <a:uLnTx/>
                <a:uFillTx/>
                <a:latin typeface="Alexandria Bold" pitchFamily="34" charset="0"/>
                <a:ea typeface="Alexandria Bold" pitchFamily="34" charset="-122"/>
                <a:cs typeface="Alexandria Bold" pitchFamily="34" charset="-120"/>
              </a:rPr>
              <a:t>أمثلة </a:t>
            </a:r>
            <a:r>
              <a:rPr kumimoji="0" lang="ar-SA" altLang="en-US" sz="2400" b="1" i="0" u="none" strike="noStrike" kern="0" cap="none" spc="0" normalizeH="0" baseline="0" noProof="0" dirty="0">
                <a:ln>
                  <a:noFill/>
                </a:ln>
                <a:solidFill>
                  <a:srgbClr val="3257B8"/>
                </a:solidFill>
                <a:effectLst/>
                <a:uLnTx/>
                <a:uFillTx/>
                <a:latin typeface="Alexandria Bold" pitchFamily="34" charset="0"/>
                <a:ea typeface="Alexandria Bold" pitchFamily="34" charset="-122"/>
                <a:cs typeface="Alexandria Bold" pitchFamily="34" charset="-120"/>
              </a:rPr>
              <a:t>واقعية من بيئتك</a:t>
            </a:r>
            <a:endParaRPr kumimoji="0" lang="ar-SA" sz="2400" b="0" i="0" u="none" strike="noStrike" kern="0" cap="none" spc="0" normalizeH="0" baseline="0" noProof="0" dirty="0">
              <a:ln>
                <a:noFill/>
              </a:ln>
              <a:solidFill>
                <a:prstClr val="black"/>
              </a:solidFill>
              <a:effectLst/>
              <a:uLnTx/>
              <a:uFillTx/>
            </a:endParaRPr>
          </a:p>
        </p:txBody>
      </p:sp>
      <p:grpSp>
        <p:nvGrpSpPr>
          <p:cNvPr id="17" name="Group 16">
            <a:extLst>
              <a:ext uri="{FF2B5EF4-FFF2-40B4-BE49-F238E27FC236}">
                <a16:creationId xmlns:a16="http://schemas.microsoft.com/office/drawing/2014/main" id="{68D775E9-B815-0C32-F851-FE23C67855F4}"/>
              </a:ext>
            </a:extLst>
          </p:cNvPr>
          <p:cNvGrpSpPr/>
          <p:nvPr/>
        </p:nvGrpSpPr>
        <p:grpSpPr>
          <a:xfrm>
            <a:off x="4114800" y="2514348"/>
            <a:ext cx="7220527" cy="3663428"/>
            <a:chOff x="3925119" y="1722611"/>
            <a:chExt cx="4722763" cy="2515270"/>
          </a:xfrm>
        </p:grpSpPr>
        <p:sp>
          <p:nvSpPr>
            <p:cNvPr id="2" name="Text 2"/>
            <p:cNvSpPr/>
            <p:nvPr/>
          </p:nvSpPr>
          <p:spPr>
            <a:xfrm>
              <a:off x="3925119" y="1722611"/>
              <a:ext cx="4722763" cy="396925"/>
            </a:xfrm>
            <a:prstGeom prst="rect">
              <a:avLst/>
            </a:prstGeom>
            <a:noFill/>
            <a:ln/>
          </p:spPr>
          <p:txBody>
            <a:bodyPr wrap="square" lIns="0" tIns="0" rIns="0" bIns="0" rtlCol="0" anchor="t">
              <a:noAutofit/>
            </a:bodyPr>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فكّر في مواقف اتصال سيئة شهدتها أو سمعتَ عنها </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داخل أي </a:t>
              </a: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مؤسسة تعرفها. شارك </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pitchFamily="34" charset="-122"/>
                  <a:cs typeface="Alexandria" pitchFamily="2" charset="-78"/>
                </a:rPr>
                <a:t>تجربتك وفق </a:t>
              </a: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النموذج الآتي: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8" name="Shape 3"/>
            <p:cNvSpPr/>
            <p:nvPr/>
          </p:nvSpPr>
          <p:spPr>
            <a:xfrm>
              <a:off x="6348487" y="2259062"/>
              <a:ext cx="2299395" cy="1125885"/>
            </a:xfrm>
            <a:prstGeom prst="roundRect">
              <a:avLst>
                <a:gd name="adj" fmla="val 4627"/>
              </a:avLst>
            </a:prstGeom>
            <a:solidFill>
              <a:srgbClr val="E9ECF2"/>
            </a:solidFill>
            <a:ln w="4763">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9" name="Text 4"/>
            <p:cNvSpPr/>
            <p:nvPr/>
          </p:nvSpPr>
          <p:spPr>
            <a:xfrm>
              <a:off x="6968579" y="2387798"/>
              <a:ext cx="1550566" cy="198611"/>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000000"/>
                  </a:solidFill>
                  <a:effectLst/>
                  <a:uLnTx/>
                  <a:uFillTx/>
                  <a:latin typeface="Alexandria" pitchFamily="2" charset="-78"/>
                  <a:ea typeface="Alexandria Bold" pitchFamily="34" charset="-122"/>
                  <a:cs typeface="Alexandria" pitchFamily="2" charset="-78"/>
                </a:rPr>
                <a:t>📍</a:t>
              </a: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Bold" pitchFamily="34" charset="-122"/>
                  <a:cs typeface="Alexandria" pitchFamily="2" charset="-78"/>
                </a:rPr>
                <a:t> السياق</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1" name="Text 5"/>
            <p:cNvSpPr/>
            <p:nvPr/>
          </p:nvSpPr>
          <p:spPr>
            <a:xfrm>
              <a:off x="6477223" y="2660824"/>
              <a:ext cx="2041922" cy="396925"/>
            </a:xfrm>
            <a:prstGeom prst="rect">
              <a:avLst/>
            </a:prstGeom>
            <a:noFill/>
            <a:ln/>
          </p:spPr>
          <p:txBody>
            <a:bodyPr wrap="square" lIns="0" tIns="0" rIns="0" bIns="0" rtlCol="0" anchor="t">
              <a:noAutofit/>
            </a:bodyPr>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ما المؤسسة وما طبيعة الموقف الاتصالي الذي حدث فيه الخلل؟</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2" name="Shape 6"/>
            <p:cNvSpPr/>
            <p:nvPr/>
          </p:nvSpPr>
          <p:spPr>
            <a:xfrm>
              <a:off x="3925119" y="2259062"/>
              <a:ext cx="2299395" cy="1125885"/>
            </a:xfrm>
            <a:prstGeom prst="roundRect">
              <a:avLst>
                <a:gd name="adj" fmla="val 4627"/>
              </a:avLst>
            </a:prstGeom>
            <a:solidFill>
              <a:srgbClr val="E9ECF2"/>
            </a:solidFill>
            <a:ln w="4763">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3" name="Text 7"/>
            <p:cNvSpPr/>
            <p:nvPr/>
          </p:nvSpPr>
          <p:spPr>
            <a:xfrm>
              <a:off x="4545211" y="2387798"/>
              <a:ext cx="1550566" cy="198611"/>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000000"/>
                  </a:solidFill>
                  <a:effectLst/>
                  <a:uLnTx/>
                  <a:uFillTx/>
                  <a:latin typeface="Alexandria" pitchFamily="2" charset="-78"/>
                  <a:ea typeface="Alexandria Bold" pitchFamily="34" charset="-122"/>
                  <a:cs typeface="Alexandria" pitchFamily="2" charset="-78"/>
                </a:rPr>
                <a:t>⚠️</a:t>
              </a: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Bold" pitchFamily="34" charset="-122"/>
                  <a:cs typeface="Alexandria" pitchFamily="2" charset="-78"/>
                </a:rPr>
                <a:t> المشكلة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4" name="Text 8"/>
            <p:cNvSpPr/>
            <p:nvPr/>
          </p:nvSpPr>
          <p:spPr>
            <a:xfrm>
              <a:off x="4053855" y="2660824"/>
              <a:ext cx="2041922" cy="595387"/>
            </a:xfrm>
            <a:prstGeom prst="rect">
              <a:avLst/>
            </a:prstGeom>
            <a:noFill/>
            <a:ln/>
          </p:spPr>
          <p:txBody>
            <a:bodyPr wrap="square" lIns="0" tIns="0" rIns="0" bIns="0" rtlCol="0" anchor="t">
              <a:noAutofit/>
            </a:bodyPr>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ما الذي أخفق بالضبط في عملية الاتصال؟ هل كانت الرسالة؟ القناة؟ التوقيت؟</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5" name="Shape 9"/>
            <p:cNvSpPr/>
            <p:nvPr/>
          </p:nvSpPr>
          <p:spPr>
            <a:xfrm>
              <a:off x="3925119" y="3508921"/>
              <a:ext cx="4722763" cy="728960"/>
            </a:xfrm>
            <a:prstGeom prst="roundRect">
              <a:avLst>
                <a:gd name="adj" fmla="val 7147"/>
              </a:avLst>
            </a:prstGeom>
            <a:solidFill>
              <a:srgbClr val="E9ECF2"/>
            </a:solidFill>
            <a:ln w="4763">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6" name="Text 10"/>
            <p:cNvSpPr/>
            <p:nvPr/>
          </p:nvSpPr>
          <p:spPr>
            <a:xfrm>
              <a:off x="6968579" y="3637657"/>
              <a:ext cx="1550566" cy="198611"/>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000000"/>
                  </a:solidFill>
                  <a:effectLst/>
                  <a:uLnTx/>
                  <a:uFillTx/>
                  <a:latin typeface="Alexandria" pitchFamily="2" charset="-78"/>
                  <a:ea typeface="Alexandria Bold" pitchFamily="34" charset="-122"/>
                  <a:cs typeface="Alexandria" pitchFamily="2" charset="-78"/>
                </a:rPr>
                <a:t>💡</a:t>
              </a: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Bold" pitchFamily="34" charset="-122"/>
                  <a:cs typeface="Alexandria" pitchFamily="2" charset="-78"/>
                </a:rPr>
                <a:t> البديل المقترح</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8" name="Text 11"/>
            <p:cNvSpPr/>
            <p:nvPr/>
          </p:nvSpPr>
          <p:spPr>
            <a:xfrm>
              <a:off x="4053855" y="3910682"/>
              <a:ext cx="4465290" cy="198462"/>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كيف كان يمكن تحسين هذا الاتصال لتجنب ما حدث؟</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pic>
        <p:nvPicPr>
          <p:cNvPr id="20" name="Picture 19">
            <a:extLst>
              <a:ext uri="{FF2B5EF4-FFF2-40B4-BE49-F238E27FC236}">
                <a16:creationId xmlns:a16="http://schemas.microsoft.com/office/drawing/2014/main" id="{6435A1DE-1E83-5E33-F614-D77E62559712}"/>
              </a:ext>
            </a:extLst>
          </p:cNvPr>
          <p:cNvPicPr>
            <a:picLocks noChangeAspect="1"/>
          </p:cNvPicPr>
          <p:nvPr/>
        </p:nvPicPr>
        <p:blipFill>
          <a:blip r:embed="rId3"/>
          <a:stretch>
            <a:fillRect/>
          </a:stretch>
        </p:blipFill>
        <p:spPr>
          <a:xfrm>
            <a:off x="630594" y="2172335"/>
            <a:ext cx="2722824" cy="4081818"/>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253182938"/>
      </p:ext>
    </p:extLst>
  </p:cSld>
  <p:clrMapOvr>
    <a:masterClrMapping/>
  </p:clrMapOvr>
  <mc:AlternateContent xmlns:mc="http://schemas.openxmlformats.org/markup-compatibility/2006" xmlns:p14="http://schemas.microsoft.com/office/powerpoint/2010/main">
    <mc:Choice Requires="p14">
      <p:transition p14:dur="10" advTm="72586"/>
    </mc:Choice>
    <mc:Fallback xmlns="">
      <p:transition advTm="72586"/>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ADA646-65E8-9FB0-35B3-5C2C20A1760A}"/>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C940DCBA-17E3-B214-8ED3-813930B36921}"/>
              </a:ext>
            </a:extLst>
          </p:cNvPr>
          <p:cNvSpPr/>
          <p:nvPr/>
        </p:nvSpPr>
        <p:spPr>
          <a:xfrm>
            <a:off x="3217194" y="924646"/>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47C6336-8C36-051C-4C7F-CB48CBF5E74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3636389-3698-9A81-318C-116D2D48E29B}"/>
              </a:ext>
            </a:extLst>
          </p:cNvPr>
          <p:cNvSpPr txBox="1"/>
          <p:nvPr/>
        </p:nvSpPr>
        <p:spPr>
          <a:xfrm>
            <a:off x="2712534" y="253305"/>
            <a:ext cx="6094140" cy="508152"/>
          </a:xfrm>
          <a:prstGeom prst="rect">
            <a:avLst/>
          </a:prstGeom>
          <a:noFill/>
        </p:spPr>
        <p:txBody>
          <a:bodyPr wrap="square">
            <a:spAutoFit/>
          </a:bodyPr>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2750" b="1" i="0" u="none" strike="noStrike" kern="1200" cap="none" spc="0" normalizeH="0" baseline="0" noProof="0">
                <a:ln>
                  <a:noFill/>
                </a:ln>
                <a:solidFill>
                  <a:srgbClr val="3257B8"/>
                </a:solidFill>
                <a:effectLst/>
                <a:uLnTx/>
                <a:uFillTx/>
                <a:latin typeface="Alexandria Bold" pitchFamily="34" charset="0"/>
                <a:ea typeface="Alexandria Bold" pitchFamily="34" charset="-122"/>
                <a:cs typeface="Alexandria Bold" pitchFamily="34" charset="-120"/>
              </a:rPr>
              <a:t>مستقبل الهياكل التنظيمية</a:t>
            </a:r>
            <a:endParaRPr kumimoji="0" lang="ar-SA" sz="275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endParaRPr>
          </a:p>
        </p:txBody>
      </p:sp>
      <p:grpSp>
        <p:nvGrpSpPr>
          <p:cNvPr id="16" name="Group 15">
            <a:extLst>
              <a:ext uri="{FF2B5EF4-FFF2-40B4-BE49-F238E27FC236}">
                <a16:creationId xmlns:a16="http://schemas.microsoft.com/office/drawing/2014/main" id="{CBF3C07B-E9C7-B257-6B7D-8DCE0F997F16}"/>
              </a:ext>
            </a:extLst>
          </p:cNvPr>
          <p:cNvGrpSpPr/>
          <p:nvPr/>
        </p:nvGrpSpPr>
        <p:grpSpPr>
          <a:xfrm>
            <a:off x="825190" y="1640069"/>
            <a:ext cx="10103117" cy="3778309"/>
            <a:chOff x="496119" y="1851943"/>
            <a:chExt cx="4722763" cy="2861220"/>
          </a:xfrm>
        </p:grpSpPr>
        <p:sp>
          <p:nvSpPr>
            <p:cNvPr id="6" name="Text 3"/>
            <p:cNvSpPr/>
            <p:nvPr/>
          </p:nvSpPr>
          <p:spPr>
            <a:xfrm>
              <a:off x="496119" y="1851943"/>
              <a:ext cx="4722763" cy="453628"/>
            </a:xfrm>
            <a:prstGeom prst="rect">
              <a:avLst/>
            </a:prstGeom>
            <a:noFill/>
            <a:ln/>
          </p:spPr>
          <p:txBody>
            <a:bodyPr wrap="square" lIns="0" tIns="0" rIns="0" bIns="0" rtlCol="0" anchor="t">
              <a:noAutofit/>
            </a:bodyPr>
            <a:lstStyle/>
            <a:p>
              <a:pPr marL="0" marR="0" lvl="0" indent="0" algn="ctr" defTabSz="914400" rtl="1" eaLnBrk="1" fontAlgn="auto" latinLnBrk="0" hangingPunct="1">
                <a:lnSpc>
                  <a:spcPct val="133000"/>
                </a:lnSpc>
                <a:spcBef>
                  <a:spcPts val="0"/>
                </a:spcBef>
                <a:spcAft>
                  <a:spcPts val="0"/>
                </a:spcAft>
                <a:buClrTx/>
                <a:buSzTx/>
                <a:buFontTx/>
                <a:buNone/>
                <a:tabLst/>
                <a:defRPr/>
              </a:pPr>
              <a:r>
                <a:rPr kumimoji="0" lang="ar-SA" altLang="en-US" b="0" i="0" u="none" strike="noStrike" kern="0" cap="none" spc="0" normalizeH="0" baseline="0" noProof="0" dirty="0">
                  <a:ln>
                    <a:noFill/>
                  </a:ln>
                  <a:effectLst/>
                  <a:uLnTx/>
                  <a:uFillTx/>
                  <a:latin typeface="Alexandria" pitchFamily="2" charset="-78"/>
                  <a:ea typeface="Alexandria" pitchFamily="34" charset="-122"/>
                  <a:cs typeface="Alexandria" pitchFamily="2" charset="-78"/>
                </a:rPr>
                <a:t>لم يعد السؤال: </a:t>
              </a:r>
              <a:r>
                <a:rPr kumimoji="0" lang="ar-SA" altLang="en-US" b="1" i="0" u="none" strike="noStrike" kern="0" cap="none" spc="0" normalizeH="0" baseline="0" noProof="0" dirty="0">
                  <a:ln>
                    <a:noFill/>
                  </a:ln>
                  <a:effectLst/>
                  <a:uLnTx/>
                  <a:uFillTx/>
                  <a:latin typeface="Alexandria" pitchFamily="2" charset="-78"/>
                  <a:ea typeface="Alexandria" pitchFamily="34" charset="-122"/>
                  <a:cs typeface="Alexandria" pitchFamily="2" charset="-78"/>
                </a:rPr>
                <a:t>هل نتحول رقمياً؟</a:t>
              </a:r>
              <a:r>
                <a:rPr kumimoji="0" lang="ar-SA" altLang="en-US" b="0" i="0" u="none" strike="noStrike" kern="0" cap="none" spc="0" normalizeH="0" baseline="0" noProof="0" dirty="0">
                  <a:ln>
                    <a:noFill/>
                  </a:ln>
                  <a:effectLst/>
                  <a:uLnTx/>
                  <a:uFillTx/>
                  <a:latin typeface="Alexandria" pitchFamily="2" charset="-78"/>
                  <a:ea typeface="Alexandria" pitchFamily="34" charset="-122"/>
                  <a:cs typeface="Alexandria" pitchFamily="2" charset="-78"/>
                </a:rPr>
                <a:t> — بل أصبح: </a:t>
              </a:r>
              <a:r>
                <a:rPr kumimoji="0" lang="ar-SA" altLang="en-US" b="1" i="0" u="none" strike="noStrike" kern="0" cap="none" spc="0" normalizeH="0" baseline="0" noProof="0" dirty="0">
                  <a:ln>
                    <a:noFill/>
                  </a:ln>
                  <a:effectLst/>
                  <a:uLnTx/>
                  <a:uFillTx/>
                  <a:latin typeface="Alexandria" pitchFamily="2" charset="-78"/>
                  <a:ea typeface="Alexandria" pitchFamily="34" charset="-122"/>
                  <a:cs typeface="Alexandria" pitchFamily="2" charset="-78"/>
                </a:rPr>
                <a:t>كيف نقود هذا التحول بحكمة؟</a:t>
              </a:r>
              <a:endParaRPr kumimoji="0" lang="ar-SA" b="0" i="0" u="none" strike="noStrike" kern="0" cap="none" spc="0" normalizeH="0" baseline="0" noProof="0" dirty="0">
                <a:ln>
                  <a:noFill/>
                </a:ln>
                <a:effectLst/>
                <a:uLnTx/>
                <a:uFillTx/>
                <a:latin typeface="Alexandria" pitchFamily="2" charset="-78"/>
                <a:cs typeface="Alexandria" pitchFamily="2" charset="-78"/>
              </a:endParaRPr>
            </a:p>
          </p:txBody>
        </p:sp>
        <p:sp>
          <p:nvSpPr>
            <p:cNvPr id="7" name="Shape 4"/>
            <p:cNvSpPr/>
            <p:nvPr/>
          </p:nvSpPr>
          <p:spPr>
            <a:xfrm>
              <a:off x="2928417" y="2465040"/>
              <a:ext cx="2290465" cy="1279996"/>
            </a:xfrm>
            <a:prstGeom prst="roundRect">
              <a:avLst>
                <a:gd name="adj" fmla="val 4652"/>
              </a:avLst>
            </a:prstGeom>
            <a:solidFill>
              <a:srgbClr val="E9ECF2"/>
            </a:solidFill>
            <a:ln w="4763">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4" name="Text 5"/>
            <p:cNvSpPr/>
            <p:nvPr/>
          </p:nvSpPr>
          <p:spPr>
            <a:xfrm>
              <a:off x="3281511" y="2611562"/>
              <a:ext cx="1790849" cy="221456"/>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000000"/>
                  </a:solidFill>
                  <a:effectLst/>
                  <a:uLnTx/>
                  <a:uFillTx/>
                  <a:latin typeface="Alexandria" pitchFamily="2" charset="-78"/>
                  <a:ea typeface="Alexandria Bold" pitchFamily="34" charset="-122"/>
                  <a:cs typeface="Alexandria" pitchFamily="2" charset="-78"/>
                </a:rPr>
                <a:t>🤖</a:t>
              </a: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Bold" pitchFamily="34" charset="-122"/>
                  <a:cs typeface="Alexandria" pitchFamily="2" charset="-78"/>
                </a:rPr>
                <a:t> الذكاء الاصطناعي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9" name="Text 6"/>
            <p:cNvSpPr/>
            <p:nvPr/>
          </p:nvSpPr>
          <p:spPr>
            <a:xfrm>
              <a:off x="3074938" y="2918073"/>
              <a:ext cx="1997422" cy="453628"/>
            </a:xfrm>
            <a:prstGeom prst="rect">
              <a:avLst/>
            </a:prstGeom>
            <a:noFill/>
            <a:ln/>
          </p:spPr>
          <p:txBody>
            <a:bodyPr wrap="square" lIns="0" tIns="0" rIns="0" bIns="0" rtlCol="0" anchor="t">
              <a:noAutofit/>
            </a:bodyPr>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سيُعيد تعريف الأدوار الوظيفية وأنماط التعاون المؤسسي.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0" name="Shape 7"/>
            <p:cNvSpPr/>
            <p:nvPr/>
          </p:nvSpPr>
          <p:spPr>
            <a:xfrm>
              <a:off x="496119" y="2465040"/>
              <a:ext cx="2290539" cy="1279996"/>
            </a:xfrm>
            <a:prstGeom prst="roundRect">
              <a:avLst>
                <a:gd name="adj" fmla="val 4652"/>
              </a:avLst>
            </a:prstGeom>
            <a:solidFill>
              <a:srgbClr val="E9ECF2"/>
            </a:solidFill>
            <a:ln w="4763">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1" name="Text 8"/>
            <p:cNvSpPr/>
            <p:nvPr/>
          </p:nvSpPr>
          <p:spPr>
            <a:xfrm>
              <a:off x="868114" y="2611562"/>
              <a:ext cx="1772022" cy="221456"/>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000000"/>
                  </a:solidFill>
                  <a:effectLst/>
                  <a:uLnTx/>
                  <a:uFillTx/>
                  <a:latin typeface="Alexandria" pitchFamily="2" charset="-78"/>
                  <a:ea typeface="Alexandria Bold" pitchFamily="34" charset="-122"/>
                  <a:cs typeface="Alexandria" pitchFamily="2" charset="-78"/>
                </a:rPr>
                <a:t>🌐</a:t>
              </a: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Bold" pitchFamily="34" charset="-122"/>
                  <a:cs typeface="Alexandria" pitchFamily="2" charset="-78"/>
                </a:rPr>
                <a:t> العمل الهجين</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2" name="Text 9"/>
            <p:cNvSpPr/>
            <p:nvPr/>
          </p:nvSpPr>
          <p:spPr>
            <a:xfrm>
              <a:off x="642640" y="2918073"/>
              <a:ext cx="1997497" cy="680442"/>
            </a:xfrm>
            <a:prstGeom prst="rect">
              <a:avLst/>
            </a:prstGeom>
            <a:noFill/>
            <a:ln/>
          </p:spPr>
          <p:txBody>
            <a:bodyPr wrap="square" lIns="0" tIns="0" rIns="0" bIns="0" rtlCol="0" anchor="t">
              <a:noAutofit/>
            </a:bodyPr>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نماذج مرنة تجمع الحضور والبُعد في هيكل تنظيمي واحد متكامل.</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3" name="Shape 10"/>
            <p:cNvSpPr/>
            <p:nvPr/>
          </p:nvSpPr>
          <p:spPr>
            <a:xfrm>
              <a:off x="496119" y="3886795"/>
              <a:ext cx="4722763" cy="826368"/>
            </a:xfrm>
            <a:prstGeom prst="roundRect">
              <a:avLst>
                <a:gd name="adj" fmla="val 7205"/>
              </a:avLst>
            </a:prstGeom>
            <a:solidFill>
              <a:srgbClr val="E9ECF2"/>
            </a:solidFill>
            <a:ln w="4763">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4" name="Text 11"/>
            <p:cNvSpPr/>
            <p:nvPr/>
          </p:nvSpPr>
          <p:spPr>
            <a:xfrm>
              <a:off x="3300338" y="4033317"/>
              <a:ext cx="1772022" cy="221456"/>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000000"/>
                  </a:solidFill>
                  <a:effectLst/>
                  <a:uLnTx/>
                  <a:uFillTx/>
                  <a:latin typeface="Alexandria" pitchFamily="2" charset="-78"/>
                  <a:ea typeface="Alexandria Bold" pitchFamily="34" charset="-122"/>
                  <a:cs typeface="Alexandria" pitchFamily="2" charset="-78"/>
                </a:rPr>
                <a:t>🔄</a:t>
              </a: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Bold" pitchFamily="34" charset="-122"/>
                  <a:cs typeface="Alexandria" pitchFamily="2" charset="-78"/>
                </a:rPr>
                <a:t> التعلم المستمر</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5" name="Text 12"/>
            <p:cNvSpPr/>
            <p:nvPr/>
          </p:nvSpPr>
          <p:spPr>
            <a:xfrm>
              <a:off x="642640" y="4339828"/>
              <a:ext cx="4429720" cy="226814"/>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المؤسسات التي تتعلم وتتكيّف بسرعة هي من ستقود المشهد القادم.</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spTree>
    <p:extLst>
      <p:ext uri="{BB962C8B-B14F-4D97-AF65-F5344CB8AC3E}">
        <p14:creationId xmlns:p14="http://schemas.microsoft.com/office/powerpoint/2010/main" val="79114414"/>
      </p:ext>
    </p:extLst>
  </p:cSld>
  <p:clrMapOvr>
    <a:masterClrMapping/>
  </p:clrMapOvr>
  <p:transition spd="slow" advTm="98216">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B8DBAA-D266-03F1-8A4D-A0C938171E2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5387321-9E65-FCCC-FA75-B53DD1ACC8E7}"/>
              </a:ext>
            </a:extLst>
          </p:cNvPr>
          <p:cNvSpPr/>
          <p:nvPr/>
        </p:nvSpPr>
        <p:spPr>
          <a:xfrm>
            <a:off x="412595" y="1685495"/>
            <a:ext cx="11418849" cy="4903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F7AB44F-F674-04DF-CC33-8591BCF8AD3B}"/>
              </a:ext>
            </a:extLst>
          </p:cNvPr>
          <p:cNvSpPr txBox="1"/>
          <p:nvPr/>
        </p:nvSpPr>
        <p:spPr>
          <a:xfrm>
            <a:off x="3490332" y="1049461"/>
            <a:ext cx="5166245" cy="521970"/>
          </a:xfrm>
          <a:prstGeom prst="rect">
            <a:avLst/>
          </a:prstGeom>
          <a:noFill/>
        </p:spPr>
        <p:txBody>
          <a:bodyPr wrap="square" rtlCol="0">
            <a:spAutoFit/>
          </a:bodyPr>
          <a:lstStyle/>
          <a:p>
            <a:pPr algn="ctr"/>
            <a:r>
              <a:rPr lang="ar-EG" sz="2800" b="1">
                <a:latin typeface="Alexandria" charset="0"/>
                <a:cs typeface="Alexandria" charset="0"/>
              </a:rPr>
              <a:t>خاتمة </a:t>
            </a:r>
            <a:endParaRPr lang="en-US" sz="2800" b="1">
              <a:latin typeface="Alexandria" charset="0"/>
              <a:cs typeface="Alexandria" charset="0"/>
            </a:endParaRPr>
          </a:p>
        </p:txBody>
      </p:sp>
      <p:sp>
        <p:nvSpPr>
          <p:cNvPr id="5" name="Rectangle 4">
            <a:extLst>
              <a:ext uri="{FF2B5EF4-FFF2-40B4-BE49-F238E27FC236}">
                <a16:creationId xmlns:a16="http://schemas.microsoft.com/office/drawing/2014/main" id="{EBA0943F-7F10-4978-6522-1D690F0FF5D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20689E4-E63B-F699-D6E0-FA52705EAA4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B42F4E9-2FCE-ACA4-B2B9-2B158D5A7C5B}"/>
              </a:ext>
            </a:extLst>
          </p:cNvPr>
          <p:cNvSpPr txBox="1"/>
          <p:nvPr/>
        </p:nvSpPr>
        <p:spPr>
          <a:xfrm>
            <a:off x="1214179" y="1231789"/>
            <a:ext cx="966228" cy="768350"/>
          </a:xfrm>
          <a:prstGeom prst="rect">
            <a:avLst/>
          </a:prstGeom>
          <a:noFill/>
        </p:spPr>
        <p:txBody>
          <a:bodyPr wrap="square" rtlCol="0">
            <a:spAutoFit/>
          </a:bodyPr>
          <a:lstStyle/>
          <a:p>
            <a:pPr algn="ctr"/>
            <a:r>
              <a:rPr lang="en-US" sz="4400" b="1">
                <a:solidFill>
                  <a:schemeClr val="bg1"/>
                </a:solidFill>
                <a:latin typeface="Alexandria" charset="0"/>
                <a:cs typeface="Alexandria" charset="0"/>
              </a:rPr>
              <a:t>0</a:t>
            </a:r>
            <a:r>
              <a:rPr lang="ar-EG" sz="4400" b="1">
                <a:solidFill>
                  <a:schemeClr val="bg1"/>
                </a:solidFill>
                <a:latin typeface="Alexandria" charset="0"/>
                <a:cs typeface="Alexandria" charset="0"/>
              </a:rPr>
              <a:t>1</a:t>
            </a:r>
            <a:endParaRPr lang="en-US" sz="4400" b="1">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82E0DAF4-AF5E-D10B-F85A-2CABDF63085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3" name="Group 12">
            <a:extLst>
              <a:ext uri="{FF2B5EF4-FFF2-40B4-BE49-F238E27FC236}">
                <a16:creationId xmlns:a16="http://schemas.microsoft.com/office/drawing/2014/main" id="{A5EC9DF2-C82F-DAC1-F964-3ECDEB93DAD0}"/>
              </a:ext>
            </a:extLst>
          </p:cNvPr>
          <p:cNvGrpSpPr/>
          <p:nvPr/>
        </p:nvGrpSpPr>
        <p:grpSpPr>
          <a:xfrm>
            <a:off x="1111585" y="2321530"/>
            <a:ext cx="10212590" cy="3856246"/>
            <a:chOff x="3925119" y="1702594"/>
            <a:chExt cx="4722763" cy="3452738"/>
          </a:xfrm>
        </p:grpSpPr>
        <p:sp>
          <p:nvSpPr>
            <p:cNvPr id="2" name="Text 0"/>
            <p:cNvSpPr/>
            <p:nvPr/>
          </p:nvSpPr>
          <p:spPr>
            <a:xfrm>
              <a:off x="3925119" y="1702594"/>
              <a:ext cx="4722763" cy="775097"/>
            </a:xfrm>
            <a:prstGeom prst="rect">
              <a:avLst/>
            </a:prstGeom>
            <a:noFill/>
            <a:ln/>
          </p:spPr>
          <p:txBody>
            <a:bodyPr wrap="square" lIns="0" tIns="0" rIns="0" bIns="0" rtlCol="0" anchor="t">
              <a:normAutofit/>
            </a:bodyPr>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a:ln>
                    <a:noFill/>
                  </a:ln>
                  <a:solidFill>
                    <a:srgbClr val="3257B8"/>
                  </a:solidFill>
                  <a:effectLst/>
                  <a:uLnTx/>
                  <a:uFillTx/>
                  <a:latin typeface="Alexandria" pitchFamily="2" charset="-78"/>
                  <a:ea typeface="Alexandria Bold" pitchFamily="34" charset="-122"/>
                  <a:cs typeface="Alexandria" pitchFamily="2" charset="-78"/>
                </a:rPr>
                <a:t>الاتصال </a:t>
              </a:r>
              <a:r>
                <a:rPr kumimoji="0" lang="ar-SA" altLang="en-US" sz="1600" b="1" i="0" u="none" strike="noStrike" kern="0" cap="none" spc="0" normalizeH="0" baseline="0" noProof="0" dirty="0">
                  <a:ln>
                    <a:noFill/>
                  </a:ln>
                  <a:solidFill>
                    <a:srgbClr val="3257B8"/>
                  </a:solidFill>
                  <a:effectLst/>
                  <a:uLnTx/>
                  <a:uFillTx/>
                  <a:latin typeface="Alexandria" pitchFamily="2" charset="-78"/>
                  <a:ea typeface="Alexandria Bold" pitchFamily="34" charset="-122"/>
                  <a:cs typeface="Alexandria" pitchFamily="2" charset="-78"/>
                </a:rPr>
                <a:t>ركيزة الحياة الاجتماعية والمؤسسية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pic>
          <p:nvPicPr>
            <p:cNvPr id="4" name="Image 1"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415338" y="2667521"/>
              <a:ext cx="186035" cy="186035"/>
            </a:xfrm>
            <a:prstGeom prst="rect">
              <a:avLst/>
            </a:prstGeom>
          </p:spPr>
        </p:pic>
        <p:sp>
          <p:nvSpPr>
            <p:cNvPr id="8" name="Text 1"/>
            <p:cNvSpPr/>
            <p:nvPr/>
          </p:nvSpPr>
          <p:spPr>
            <a:xfrm>
              <a:off x="5993383" y="2663726"/>
              <a:ext cx="2251472"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Bold" pitchFamily="34" charset="-122"/>
                  <a:cs typeface="Alexandria" pitchFamily="2" charset="-78"/>
                </a:rPr>
                <a:t>الاتصال مفهوم متعدد الأبعاد</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9" name="Text 2"/>
            <p:cNvSpPr/>
            <p:nvPr/>
          </p:nvSpPr>
          <p:spPr>
            <a:xfrm>
              <a:off x="3925119" y="2931988"/>
              <a:ext cx="4319736" cy="396925"/>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تعددت تعريفاته بين النقل والتأثير والتفاعل الاجتماعي، وكل تعريف يُبرز بُعدًا جوهريًا من أبعاد العملية الاتصالية.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pic>
          <p:nvPicPr>
            <p:cNvPr id="11" name="Image 2"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415338" y="3580730"/>
              <a:ext cx="186035" cy="186035"/>
            </a:xfrm>
            <a:prstGeom prst="rect">
              <a:avLst/>
            </a:prstGeom>
          </p:spPr>
        </p:pic>
        <p:sp>
          <p:nvSpPr>
            <p:cNvPr id="12" name="Text 3"/>
            <p:cNvSpPr/>
            <p:nvPr/>
          </p:nvSpPr>
          <p:spPr>
            <a:xfrm>
              <a:off x="5740078" y="3576935"/>
              <a:ext cx="2504777"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Bold" pitchFamily="34" charset="-122"/>
                  <a:cs typeface="Alexandria" pitchFamily="2" charset="-78"/>
                </a:rPr>
                <a:t>الاتصال التنظيمي أداة استراتيجية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4" name="Text 4"/>
            <p:cNvSpPr/>
            <p:nvPr/>
          </p:nvSpPr>
          <p:spPr>
            <a:xfrm>
              <a:off x="3925119" y="3845198"/>
              <a:ext cx="4319736" cy="396925"/>
            </a:xfrm>
            <a:prstGeom prst="rect">
              <a:avLst/>
            </a:prstGeom>
            <a:noFill/>
            <a:ln/>
          </p:spPr>
          <p:txBody>
            <a:bodyPr wrap="square" lIns="0" tIns="0" rIns="0" bIns="0" rtlCol="0" anchor="t">
              <a:norm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يربط الإدارة بمواردها البشرية ويضمن تحقيق الأهداف المؤسسية عبر تدفق منظم للمعلومات والقرارات.</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pic>
          <p:nvPicPr>
            <p:cNvPr id="15" name="Image 3"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415338" y="4493940"/>
              <a:ext cx="186035" cy="186035"/>
            </a:xfrm>
            <a:prstGeom prst="rect">
              <a:avLst/>
            </a:prstGeom>
          </p:spPr>
        </p:pic>
        <p:sp>
          <p:nvSpPr>
            <p:cNvPr id="16" name="Text 5"/>
            <p:cNvSpPr/>
            <p:nvPr/>
          </p:nvSpPr>
          <p:spPr>
            <a:xfrm>
              <a:off x="5486400" y="4490145"/>
              <a:ext cx="2758455" cy="19384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Bold" pitchFamily="34" charset="-122"/>
                  <a:cs typeface="Alexandria" pitchFamily="2" charset="-78"/>
                </a:rPr>
                <a:t>نجاح المؤسسات رهين بجودة اتصالها</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7" name="Text 6"/>
            <p:cNvSpPr/>
            <p:nvPr/>
          </p:nvSpPr>
          <p:spPr>
            <a:xfrm>
              <a:off x="3925119" y="4758407"/>
              <a:ext cx="4319736" cy="396925"/>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كلما ارتقت جودة الاتصال التنظيمي داخل المؤسسة، كان أداؤها أكثر فاعلية وقدرة على تحقيق أهدافها والتكيف مع التحديات.</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spTree>
    <p:extLst>
      <p:ext uri="{BB962C8B-B14F-4D97-AF65-F5344CB8AC3E}">
        <p14:creationId xmlns:p14="http://schemas.microsoft.com/office/powerpoint/2010/main" val="3727945326"/>
      </p:ext>
    </p:extLst>
  </p:cSld>
  <p:clrMapOvr>
    <a:masterClrMapping/>
  </p:clrMapOvr>
  <mc:AlternateContent xmlns:mc="http://schemas.openxmlformats.org/markup-compatibility/2006" xmlns:p14="http://schemas.microsoft.com/office/powerpoint/2010/main">
    <mc:Choice Requires="p14">
      <p:transition p14:dur="10" advTm="110250"/>
    </mc:Choice>
    <mc:Fallback xmlns="">
      <p:transition advTm="11025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67991" y="1685495"/>
            <a:ext cx="1161600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4656743" y="925551"/>
            <a:ext cx="390203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المرجع العربية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kumimoji="0" lang="ar-EG"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617280" y="1665850"/>
            <a:ext cx="10632412" cy="3959482"/>
          </a:xfrm>
          <a:prstGeom prst="rect">
            <a:avLst/>
          </a:prstGeom>
          <a:noFill/>
        </p:spPr>
        <p:txBody>
          <a:bodyPr wrap="square" rtlCol="0">
            <a:spAutoFit/>
          </a:bodyPr>
          <a:lstStyle/>
          <a:p>
            <a:pPr marL="285750" marR="0" lvl="0" indent="-285750" algn="just" defTabSz="914400" rtl="1" eaLnBrk="1" fontAlgn="auto" latinLnBrk="0" hangingPunct="1">
              <a:lnSpc>
                <a:spcPct val="20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بشار حزي، الاتصال التنظيمي، (سوريا: منشورات الجامعة الافتراضية السورية، 2020).</a:t>
            </a:r>
          </a:p>
          <a:p>
            <a:pPr marL="285750" marR="0" lvl="0" indent="-285750" algn="just" defTabSz="914400" rtl="1" eaLnBrk="1" fontAlgn="auto" latinLnBrk="0" hangingPunct="1">
              <a:lnSpc>
                <a:spcPct val="20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بشير العلاق، الاتصال في المنظمات العامة بين النظرية والممارسة، (عمان: دار اليازوري، 2014).</a:t>
            </a:r>
          </a:p>
          <a:p>
            <a:pPr marL="285750" marR="0" lvl="0" indent="-285750" algn="just" defTabSz="914400" rtl="1" eaLnBrk="1" fontAlgn="auto" latinLnBrk="0" hangingPunct="1">
              <a:lnSpc>
                <a:spcPct val="20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حسن حسين زيتون وكمال عبد الحميد زيتون، البنائية من منظور </a:t>
            </a:r>
            <a:r>
              <a:rPr kumimoji="0" lang="ar-EG" sz="1600" b="0"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ابستمولوجي</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وتربوي، ط1، (الإسكندرية، 1992).</a:t>
            </a:r>
          </a:p>
          <a:p>
            <a:pPr marL="285750" marR="0" lvl="0" indent="-285750" algn="just" defTabSz="914400" rtl="1" eaLnBrk="1" fontAlgn="auto" latinLnBrk="0" hangingPunct="1">
              <a:lnSpc>
                <a:spcPct val="20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حسن عماد مكاوي، تكنولوجيا الاتصال الحديثة في عصر المعلومات، (القاهرة: الدار المصرية اللبنانية، 1993).</a:t>
            </a:r>
          </a:p>
          <a:p>
            <a:pPr marL="285750" marR="0" lvl="0" indent="-285750" algn="just" defTabSz="914400" rtl="1" eaLnBrk="1" fontAlgn="auto" latinLnBrk="0" hangingPunct="1">
              <a:lnSpc>
                <a:spcPct val="20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غريب عبد السميع غريب، الاتصال والعلاقات العام في المجتمع المعاصر، (الإسكندرية: مؤسسة شباب الجامعة، 1996).</a:t>
            </a:r>
          </a:p>
          <a:p>
            <a:pPr marL="285750" marR="0" lvl="0" indent="-285750" algn="just" defTabSz="914400" rtl="1" eaLnBrk="1" fontAlgn="auto" latinLnBrk="0" hangingPunct="1">
              <a:lnSpc>
                <a:spcPct val="20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كاظم محمود خضير، الاتصال الفعال في إدارة الأعمال، ط 1، (القاهرة: دار صفا للنشر، 2010).</a:t>
            </a:r>
          </a:p>
          <a:p>
            <a:pPr marL="285750" marR="0" lvl="0" indent="-285750" algn="just" defTabSz="914400" rtl="1" eaLnBrk="1" fontAlgn="auto" latinLnBrk="0" hangingPunct="1">
              <a:lnSpc>
                <a:spcPct val="200000"/>
              </a:lnSpc>
              <a:spcBef>
                <a:spcPts val="0"/>
              </a:spcBef>
              <a:spcAft>
                <a:spcPts val="0"/>
              </a:spcAft>
              <a:buClrTx/>
              <a:buSzTx/>
              <a:buFont typeface="Wingdings" panose="05000000000000000000" pitchFamily="2" charset="2"/>
              <a:buChar char="ü"/>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محمد منير حجاب، الاتصال الفعال للعلاقات العامة، ط1، (القاهرة: دار الفجر للنشر والتوزيع، </a:t>
            </a:r>
            <a:r>
              <a:rPr kumimoji="0" lang="ar-EG" sz="16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2007).</a:t>
            </a:r>
            <a:endPar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71205291"/>
      </p:ext>
    </p:extLst>
  </p:cSld>
  <p:clrMapOvr>
    <a:masterClrMapping/>
  </p:clrMapOvr>
  <mc:AlternateContent xmlns:mc="http://schemas.openxmlformats.org/markup-compatibility/2006" xmlns:p14="http://schemas.microsoft.com/office/powerpoint/2010/main">
    <mc:Choice Requires="p14">
      <p:transition p14:dur="10" advTm="8539"/>
    </mc:Choice>
    <mc:Fallback xmlns="">
      <p:transition advTm="8539"/>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p:cNvSpPr txBox="1"/>
          <p:nvPr/>
        </p:nvSpPr>
        <p:spPr>
          <a:xfrm>
            <a:off x="4656743" y="925551"/>
            <a:ext cx="390203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المراجع الأجنبية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a:t>
            </a:r>
            <a:r>
              <a:rPr kumimoji="0" lang="ar-EG"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p:cNvSpPr txBox="1"/>
          <p:nvPr/>
        </p:nvSpPr>
        <p:spPr>
          <a:xfrm>
            <a:off x="707434" y="1926584"/>
            <a:ext cx="10632412" cy="3965445"/>
          </a:xfrm>
          <a:prstGeom prst="rect">
            <a:avLst/>
          </a:prstGeom>
          <a:noFill/>
        </p:spPr>
        <p:txBody>
          <a:bodyPr wrap="square" rtlCol="0">
            <a:spAutoFit/>
          </a:bodyPr>
          <a:lstStyle/>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Coffelt</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Tina A. And Frances L. M. Smith. “Exemplary and Unacceptable Workplace Communication Skills.” Business and Professional Communication Quarterly 83 (2020): 365 - 384.</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Coffelt</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Tina A., D. W.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Grauman</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And Frances L. M. Smith. “Employers’ Perspectives on Workplace Communication Skills: The Meaning of Communication Skills.” Business and Professional Communication Quarterly 82 (2019): 418 - 439.</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Coffelt</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Tina A., Samantha Jo Cosgrove And Bremen Vance. “Measuring Business and Professional Communication Skills.” Business and Professional Communication Quarterly 85 (2022): 169 - 191.</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Čuić</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Tanković</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Ana, Jelena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Kapeš</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And Valentina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Kraljić</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“IMPORTANCE OF SOFT SKILLS AND COMMUNICATION SKILLS IN TOURISM: VIEWPOINT FROM TOURISTS AND FUTURE TOURISM EMPLOYEES.” Tourism In Southern And Eastern Europe (2021).</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Demirdağ</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Seyithan</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“Communication Skills and Time Management as The Predictors of  Student Motivation.” (2021).</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Fahmi,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Idham</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And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Hapzi</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Ali. “Determination of Career Planning And Decision Making: Analysis Of Communication Skills, Motivation And Experience (Literature Review Human Resource Management).”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Dinasti</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International Journal of Management Science (2022).</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Frederick P.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Morgeson</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And David A. Hofmann, The Structure and Function of Collective Constructs: Implications for Multilevel Research and Theory Development, Academy of Management Review, (1999).  Vol. 24, No. 2, P.249-256</a:t>
            </a:r>
            <a:r>
              <a:rPr kumimoji="0" lang="ar-SA"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Harold D.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Lasswell</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(2007) The Structure and Function of Communication in Society,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İletişim</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Kuram</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Ve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Araştırma</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Dergisi</a:t>
            </a:r>
            <a:r>
              <a:rPr kumimoji="0" lang="ar-SA"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P.215-228</a:t>
            </a:r>
            <a:r>
              <a:rPr kumimoji="0" lang="ar-SA"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Ismat</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Abdal</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-Haqq, Constructivism in Teacher Education Considerations For Those Who Would Link Practice To Theory, (1998)</a:t>
            </a:r>
            <a:r>
              <a:rPr kumimoji="0" lang="ar-SA"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a:p>
            <a:pPr marL="342900" marR="0" lvl="0" indent="-342900" algn="just" defTabSz="914400" rtl="0" eaLnBrk="1" fontAlgn="auto" latinLnBrk="0" hangingPunct="1">
              <a:lnSpc>
                <a:spcPct val="107000"/>
              </a:lnSpc>
              <a:spcBef>
                <a:spcPts val="0"/>
              </a:spcBef>
              <a:spcAft>
                <a:spcPts val="0"/>
              </a:spcAft>
              <a:buClrTx/>
              <a:buSzTx/>
              <a:buFont typeface="+mj-lt"/>
              <a:buAutoNum type="arabicParenR"/>
              <a:tabLst/>
              <a:defRPr/>
            </a:pP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Kleckner</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Mary Jae And Nikolaus T. </a:t>
            </a:r>
            <a:r>
              <a:rPr kumimoji="0" lang="en-US" sz="1400" b="0" i="0" u="none" strike="noStrike" kern="1200" cap="none" spc="0" normalizeH="0" baseline="0" noProof="0" dirty="0" err="1">
                <a:ln>
                  <a:noFill/>
                </a:ln>
                <a:solidFill>
                  <a:prstClr val="black"/>
                </a:solidFill>
                <a:effectLst/>
                <a:uLnTx/>
                <a:uFillTx/>
                <a:latin typeface="Times New Roman" panose="02020603050405020304" pitchFamily="18" charset="0"/>
                <a:ea typeface="Calibri" panose="020F0502020204030204" pitchFamily="34" charset="0"/>
                <a:cs typeface="Alexandria"/>
              </a:rPr>
              <a:t>Butz</a:t>
            </a:r>
            <a:r>
              <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Alexandria"/>
              </a:rPr>
              <a:t>. “Developing Entry-Level Communication Skills: A Comparison Of Student And Employer Perceptions.” Business And Professional Communication Quarterly 85 (2022): 192 - 221.</a:t>
            </a:r>
            <a:endParaRPr kumimoji="0" lang="en-US" sz="1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97345792"/>
      </p:ext>
    </p:extLst>
  </p:cSld>
  <p:clrMapOvr>
    <a:masterClrMapping/>
  </p:clrMapOvr>
  <mc:AlternateContent xmlns:mc="http://schemas.openxmlformats.org/markup-compatibility/2006" xmlns:p14="http://schemas.microsoft.com/office/powerpoint/2010/main">
    <mc:Choice Requires="p14">
      <p:transition p14:dur="10" advTm="8460"/>
    </mc:Choice>
    <mc:Fallback xmlns="">
      <p:transition advTm="8460"/>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1352018" y="3719266"/>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7464"/>
    </mc:Choice>
    <mc:Fallback xmlns="">
      <p:transition spd="slow" advTm="7464"/>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5805A393-CD9B-4259-8F51-5C8CA3F89F5C}"/>
</file>

<file path=docProps/app.xml><?xml version="1.0" encoding="utf-8"?>
<Properties xmlns="http://schemas.openxmlformats.org/officeDocument/2006/extended-properties" xmlns:vt="http://schemas.openxmlformats.org/officeDocument/2006/docPropsVTypes">
  <TotalTime>552</TotalTime>
  <Words>4870</Words>
  <Application>Microsoft Office PowerPoint</Application>
  <PresentationFormat>Widescreen</PresentationFormat>
  <Paragraphs>436</Paragraphs>
  <Slides>46</Slides>
  <Notes>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46</vt:i4>
      </vt:variant>
    </vt:vector>
  </HeadingPairs>
  <TitlesOfParts>
    <vt:vector size="56" baseType="lpstr">
      <vt:lpstr>Aldhabi</vt:lpstr>
      <vt:lpstr>Alexandria</vt:lpstr>
      <vt:lpstr>Alexandria Bold</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cp:lastModifiedBy>
  <cp:revision>13</cp:revision>
  <dcterms:created xsi:type="dcterms:W3CDTF">2023-04-29T09:08:00Z</dcterms:created>
  <dcterms:modified xsi:type="dcterms:W3CDTF">2026-06-02T05:56:49Z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